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theme/theme11.xml" ContentType="application/vnd.openxmlformats-officedocument.theme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theme/theme14.xml" ContentType="application/vnd.openxmlformats-officedocument.theme+xml"/>
  <Override PartName="/ppt/slideLayouts/slideLayout45.xml" ContentType="application/vnd.openxmlformats-officedocument.presentationml.slideLayout+xml"/>
  <Override PartName="/ppt/theme/theme15.xml" ContentType="application/vnd.openxmlformats-officedocument.theme+xml"/>
  <Override PartName="/ppt/slideLayouts/slideLayout46.xml" ContentType="application/vnd.openxmlformats-officedocument.presentationml.slideLayout+xml"/>
  <Override PartName="/ppt/theme/theme16.xml" ContentType="application/vnd.openxmlformats-officedocument.theme+xml"/>
  <Override PartName="/ppt/slideLayouts/slideLayout47.xml" ContentType="application/vnd.openxmlformats-officedocument.presentationml.slideLayout+xml"/>
  <Override PartName="/ppt/theme/theme17.xml" ContentType="application/vnd.openxmlformats-officedocument.theme+xml"/>
  <Override PartName="/ppt/slideLayouts/slideLayout48.xml" ContentType="application/vnd.openxmlformats-officedocument.presentationml.slideLayout+xml"/>
  <Override PartName="/ppt/theme/theme18.xml" ContentType="application/vnd.openxmlformats-officedocument.theme+xml"/>
  <Override PartName="/ppt/slideLayouts/slideLayout49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theme/theme20.xml" ContentType="application/vnd.openxmlformats-officedocument.theme+xml"/>
  <Override PartName="/ppt/slideLayouts/slideLayout51.xml" ContentType="application/vnd.openxmlformats-officedocument.presentationml.slideLayout+xml"/>
  <Override PartName="/ppt/theme/theme21.xml" ContentType="application/vnd.openxmlformats-officedocument.theme+xml"/>
  <Override PartName="/ppt/slideLayouts/slideLayout52.xml" ContentType="application/vnd.openxmlformats-officedocument.presentationml.slideLayout+xml"/>
  <Override PartName="/ppt/theme/theme22.xml" ContentType="application/vnd.openxmlformats-officedocument.theme+xml"/>
  <Override PartName="/ppt/slideLayouts/slideLayout53.xml" ContentType="application/vnd.openxmlformats-officedocument.presentationml.slideLayout+xml"/>
  <Override PartName="/ppt/theme/theme23.xml" ContentType="application/vnd.openxmlformats-officedocument.theme+xml"/>
  <Override PartName="/ppt/slideLayouts/slideLayout54.xml" ContentType="application/vnd.openxmlformats-officedocument.presentationml.slideLayout+xml"/>
  <Override PartName="/ppt/theme/theme24.xml" ContentType="application/vnd.openxmlformats-officedocument.theme+xml"/>
  <Override PartName="/ppt/slideLayouts/slideLayout55.xml" ContentType="application/vnd.openxmlformats-officedocument.presentationml.slideLayout+xml"/>
  <Override PartName="/ppt/theme/theme25.xml" ContentType="application/vnd.openxmlformats-officedocument.theme+xml"/>
  <Override PartName="/ppt/slideLayouts/slideLayout56.xml" ContentType="application/vnd.openxmlformats-officedocument.presentationml.slideLayout+xml"/>
  <Override PartName="/ppt/theme/theme26.xml" ContentType="application/vnd.openxmlformats-officedocument.theme+xml"/>
  <Override PartName="/ppt/slideLayouts/slideLayout57.xml" ContentType="application/vnd.openxmlformats-officedocument.presentationml.slideLayout+xml"/>
  <Override PartName="/ppt/theme/theme27.xml" ContentType="application/vnd.openxmlformats-officedocument.theme+xml"/>
  <Override PartName="/ppt/slideLayouts/slideLayout58.xml" ContentType="application/vnd.openxmlformats-officedocument.presentationml.slideLayout+xml"/>
  <Override PartName="/ppt/theme/theme28.xml" ContentType="application/vnd.openxmlformats-officedocument.theme+xml"/>
  <Override PartName="/ppt/slideLayouts/slideLayout59.xml" ContentType="application/vnd.openxmlformats-officedocument.presentationml.slideLayout+xml"/>
  <Override PartName="/ppt/theme/theme29.xml" ContentType="application/vnd.openxmlformats-officedocument.theme+xml"/>
  <Override PartName="/ppt/slideLayouts/slideLayout60.xml" ContentType="application/vnd.openxmlformats-officedocument.presentationml.slideLayout+xml"/>
  <Override PartName="/ppt/theme/theme30.xml" ContentType="application/vnd.openxmlformats-officedocument.theme+xml"/>
  <Override PartName="/ppt/slideLayouts/slideLayout61.xml" ContentType="application/vnd.openxmlformats-officedocument.presentationml.slideLayout+xml"/>
  <Override PartName="/ppt/theme/theme31.xml" ContentType="application/vnd.openxmlformats-officedocument.theme+xml"/>
  <Override PartName="/ppt/slideLayouts/slideLayout62.xml" ContentType="application/vnd.openxmlformats-officedocument.presentationml.slideLayout+xml"/>
  <Override PartName="/ppt/theme/theme32.xml" ContentType="application/vnd.openxmlformats-officedocument.theme+xml"/>
  <Override PartName="/ppt/slideLayouts/slideLayout63.xml" ContentType="application/vnd.openxmlformats-officedocument.presentationml.slideLayout+xml"/>
  <Override PartName="/ppt/theme/theme33.xml" ContentType="application/vnd.openxmlformats-officedocument.theme+xml"/>
  <Override PartName="/ppt/slideLayouts/slideLayout64.xml" ContentType="application/vnd.openxmlformats-officedocument.presentationml.slideLayout+xml"/>
  <Override PartName="/ppt/theme/theme34.xml" ContentType="application/vnd.openxmlformats-officedocument.theme+xml"/>
  <Override PartName="/ppt/slideLayouts/slideLayout65.xml" ContentType="application/vnd.openxmlformats-officedocument.presentationml.slideLayout+xml"/>
  <Override PartName="/ppt/theme/theme35.xml" ContentType="application/vnd.openxmlformats-officedocument.theme+xml"/>
  <Override PartName="/ppt/slideLayouts/slideLayout66.xml" ContentType="application/vnd.openxmlformats-officedocument.presentationml.slideLayout+xml"/>
  <Override PartName="/ppt/theme/theme36.xml" ContentType="application/vnd.openxmlformats-officedocument.theme+xml"/>
  <Override PartName="/ppt/slideLayouts/slideLayout67.xml" ContentType="application/vnd.openxmlformats-officedocument.presentationml.slideLayout+xml"/>
  <Override PartName="/ppt/theme/theme37.xml" ContentType="application/vnd.openxmlformats-officedocument.theme+xml"/>
  <Override PartName="/ppt/slideLayouts/slideLayout68.xml" ContentType="application/vnd.openxmlformats-officedocument.presentationml.slideLayout+xml"/>
  <Override PartName="/ppt/theme/theme38.xml" ContentType="application/vnd.openxmlformats-officedocument.theme+xml"/>
  <Override PartName="/ppt/slideLayouts/slideLayout69.xml" ContentType="application/vnd.openxmlformats-officedocument.presentationml.slideLayout+xml"/>
  <Override PartName="/ppt/theme/theme39.xml" ContentType="application/vnd.openxmlformats-officedocument.theme+xml"/>
  <Override PartName="/ppt/slideLayouts/slideLayout70.xml" ContentType="application/vnd.openxmlformats-officedocument.presentationml.slideLayout+xml"/>
  <Override PartName="/ppt/theme/theme40.xml" ContentType="application/vnd.openxmlformats-officedocument.theme+xml"/>
  <Override PartName="/ppt/slideLayouts/slideLayout71.xml" ContentType="application/vnd.openxmlformats-officedocument.presentationml.slideLayout+xml"/>
  <Override PartName="/ppt/theme/theme41.xml" ContentType="application/vnd.openxmlformats-officedocument.theme+xml"/>
  <Override PartName="/ppt/slideLayouts/slideLayout72.xml" ContentType="application/vnd.openxmlformats-officedocument.presentationml.slideLayout+xml"/>
  <Override PartName="/ppt/theme/theme42.xml" ContentType="application/vnd.openxmlformats-officedocument.theme+xml"/>
  <Override PartName="/ppt/slideLayouts/slideLayout73.xml" ContentType="application/vnd.openxmlformats-officedocument.presentationml.slideLayout+xml"/>
  <Override PartName="/ppt/theme/theme43.xml" ContentType="application/vnd.openxmlformats-officedocument.theme+xml"/>
  <Override PartName="/ppt/slideLayouts/slideLayout74.xml" ContentType="application/vnd.openxmlformats-officedocument.presentationml.slideLayout+xml"/>
  <Override PartName="/ppt/theme/theme44.xml" ContentType="application/vnd.openxmlformats-officedocument.theme+xml"/>
  <Override PartName="/ppt/slideLayouts/slideLayout75.xml" ContentType="application/vnd.openxmlformats-officedocument.presentationml.slideLayout+xml"/>
  <Override PartName="/ppt/theme/theme45.xml" ContentType="application/vnd.openxmlformats-officedocument.theme+xml"/>
  <Override PartName="/ppt/slideLayouts/slideLayout76.xml" ContentType="application/vnd.openxmlformats-officedocument.presentationml.slideLayout+xml"/>
  <Override PartName="/ppt/theme/theme46.xml" ContentType="application/vnd.openxmlformats-officedocument.theme+xml"/>
  <Override PartName="/ppt/slideLayouts/slideLayout77.xml" ContentType="application/vnd.openxmlformats-officedocument.presentationml.slideLayout+xml"/>
  <Override PartName="/ppt/theme/theme47.xml" ContentType="application/vnd.openxmlformats-officedocument.theme+xml"/>
  <Override PartName="/ppt/slideLayouts/slideLayout78.xml" ContentType="application/vnd.openxmlformats-officedocument.presentationml.slideLayout+xml"/>
  <Override PartName="/ppt/theme/theme48.xml" ContentType="application/vnd.openxmlformats-officedocument.theme+xml"/>
  <Override PartName="/ppt/slideLayouts/slideLayout79.xml" ContentType="application/vnd.openxmlformats-officedocument.presentationml.slideLayout+xml"/>
  <Override PartName="/ppt/theme/theme49.xml" ContentType="application/vnd.openxmlformats-officedocument.theme+xml"/>
  <Override PartName="/ppt/slideLayouts/slideLayout80.xml" ContentType="application/vnd.openxmlformats-officedocument.presentationml.slideLayout+xml"/>
  <Override PartName="/ppt/theme/theme50.xml" ContentType="application/vnd.openxmlformats-officedocument.theme+xml"/>
  <Override PartName="/ppt/slideLayouts/slideLayout81.xml" ContentType="application/vnd.openxmlformats-officedocument.presentationml.slideLayout+xml"/>
  <Override PartName="/ppt/theme/theme51.xml" ContentType="application/vnd.openxmlformats-officedocument.theme+xml"/>
  <Override PartName="/ppt/slideLayouts/slideLayout82.xml" ContentType="application/vnd.openxmlformats-officedocument.presentationml.slideLayout+xml"/>
  <Override PartName="/ppt/theme/theme52.xml" ContentType="application/vnd.openxmlformats-officedocument.theme+xml"/>
  <Override PartName="/ppt/slideLayouts/slideLayout83.xml" ContentType="application/vnd.openxmlformats-officedocument.presentationml.slideLayout+xml"/>
  <Override PartName="/ppt/theme/theme53.xml" ContentType="application/vnd.openxmlformats-officedocument.theme+xml"/>
  <Override PartName="/ppt/slideLayouts/slideLayout84.xml" ContentType="application/vnd.openxmlformats-officedocument.presentationml.slideLayout+xml"/>
  <Override PartName="/ppt/theme/theme54.xml" ContentType="application/vnd.openxmlformats-officedocument.theme+xml"/>
  <Override PartName="/ppt/slideLayouts/slideLayout85.xml" ContentType="application/vnd.openxmlformats-officedocument.presentationml.slideLayout+xml"/>
  <Override PartName="/ppt/theme/theme55.xml" ContentType="application/vnd.openxmlformats-officedocument.theme+xml"/>
  <Override PartName="/ppt/slideLayouts/slideLayout86.xml" ContentType="application/vnd.openxmlformats-officedocument.presentationml.slideLayout+xml"/>
  <Override PartName="/ppt/theme/theme56.xml" ContentType="application/vnd.openxmlformats-officedocument.theme+xml"/>
  <Override PartName="/ppt/slideLayouts/slideLayout87.xml" ContentType="application/vnd.openxmlformats-officedocument.presentationml.slideLayout+xml"/>
  <Override PartName="/ppt/theme/theme57.xml" ContentType="application/vnd.openxmlformats-officedocument.theme+xml"/>
  <Override PartName="/ppt/slideLayouts/slideLayout88.xml" ContentType="application/vnd.openxmlformats-officedocument.presentationml.slideLayout+xml"/>
  <Override PartName="/ppt/theme/theme58.xml" ContentType="application/vnd.openxmlformats-officedocument.theme+xml"/>
  <Override PartName="/ppt/slideLayouts/slideLayout89.xml" ContentType="application/vnd.openxmlformats-officedocument.presentationml.slideLayout+xml"/>
  <Override PartName="/ppt/theme/theme59.xml" ContentType="application/vnd.openxmlformats-officedocument.theme+xml"/>
  <Override PartName="/ppt/slideLayouts/slideLayout90.xml" ContentType="application/vnd.openxmlformats-officedocument.presentationml.slideLayout+xml"/>
  <Override PartName="/ppt/theme/theme60.xml" ContentType="application/vnd.openxmlformats-officedocument.theme+xml"/>
  <Override PartName="/ppt/slideLayouts/slideLayout91.xml" ContentType="application/vnd.openxmlformats-officedocument.presentationml.slideLayout+xml"/>
  <Override PartName="/ppt/theme/theme61.xml" ContentType="application/vnd.openxmlformats-officedocument.theme+xml"/>
  <Override PartName="/ppt/slideLayouts/slideLayout92.xml" ContentType="application/vnd.openxmlformats-officedocument.presentationml.slideLayout+xml"/>
  <Override PartName="/ppt/theme/theme62.xml" ContentType="application/vnd.openxmlformats-officedocument.theme+xml"/>
  <Override PartName="/ppt/slideLayouts/slideLayout93.xml" ContentType="application/vnd.openxmlformats-officedocument.presentationml.slideLayout+xml"/>
  <Override PartName="/ppt/theme/theme63.xml" ContentType="application/vnd.openxmlformats-officedocument.theme+xml"/>
  <Override PartName="/ppt/slideLayouts/slideLayout94.xml" ContentType="application/vnd.openxmlformats-officedocument.presentationml.slideLayout+xml"/>
  <Override PartName="/ppt/theme/theme64.xml" ContentType="application/vnd.openxmlformats-officedocument.theme+xml"/>
  <Override PartName="/ppt/slideLayouts/slideLayout95.xml" ContentType="application/vnd.openxmlformats-officedocument.presentationml.slideLayout+xml"/>
  <Override PartName="/ppt/theme/theme65.xml" ContentType="application/vnd.openxmlformats-officedocument.theme+xml"/>
  <Override PartName="/ppt/slideLayouts/slideLayout96.xml" ContentType="application/vnd.openxmlformats-officedocument.presentationml.slideLayout+xml"/>
  <Override PartName="/ppt/theme/theme66.xml" ContentType="application/vnd.openxmlformats-officedocument.theme+xml"/>
  <Override PartName="/ppt/slideLayouts/slideLayout97.xml" ContentType="application/vnd.openxmlformats-officedocument.presentationml.slideLayout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6" r:id="rId5"/>
    <p:sldMasterId id="2147483690" r:id="rId6"/>
    <p:sldMasterId id="2147483702" r:id="rId7"/>
    <p:sldMasterId id="2147483704" r:id="rId8"/>
    <p:sldMasterId id="2147483706" r:id="rId9"/>
    <p:sldMasterId id="2147483710" r:id="rId10"/>
    <p:sldMasterId id="2147483712" r:id="rId11"/>
    <p:sldMasterId id="2147483714" r:id="rId12"/>
    <p:sldMasterId id="2147483716" r:id="rId13"/>
    <p:sldMasterId id="2147483720" r:id="rId14"/>
    <p:sldMasterId id="2147483722" r:id="rId15"/>
    <p:sldMasterId id="2147483724" r:id="rId16"/>
    <p:sldMasterId id="2147483726" r:id="rId17"/>
    <p:sldMasterId id="2147483728" r:id="rId18"/>
    <p:sldMasterId id="2147483730" r:id="rId19"/>
    <p:sldMasterId id="2147483732" r:id="rId20"/>
    <p:sldMasterId id="2147483734" r:id="rId21"/>
    <p:sldMasterId id="2147483738" r:id="rId22"/>
    <p:sldMasterId id="2147483742" r:id="rId23"/>
    <p:sldMasterId id="2147483744" r:id="rId24"/>
    <p:sldMasterId id="2147483746" r:id="rId25"/>
    <p:sldMasterId id="2147483750" r:id="rId26"/>
    <p:sldMasterId id="2147483752" r:id="rId27"/>
    <p:sldMasterId id="2147483754" r:id="rId28"/>
    <p:sldMasterId id="2147483756" r:id="rId29"/>
    <p:sldMasterId id="2147483758" r:id="rId30"/>
    <p:sldMasterId id="2147483760" r:id="rId31"/>
    <p:sldMasterId id="2147483762" r:id="rId32"/>
    <p:sldMasterId id="2147483766" r:id="rId33"/>
    <p:sldMasterId id="2147483768" r:id="rId34"/>
    <p:sldMasterId id="2147483770" r:id="rId35"/>
    <p:sldMasterId id="2147483772" r:id="rId36"/>
    <p:sldMasterId id="2147483774" r:id="rId37"/>
    <p:sldMasterId id="2147483776" r:id="rId38"/>
    <p:sldMasterId id="2147483778" r:id="rId39"/>
    <p:sldMasterId id="2147483780" r:id="rId40"/>
    <p:sldMasterId id="2147483782" r:id="rId41"/>
    <p:sldMasterId id="2147483784" r:id="rId42"/>
    <p:sldMasterId id="2147483786" r:id="rId43"/>
    <p:sldMasterId id="2147483788" r:id="rId44"/>
    <p:sldMasterId id="2147483790" r:id="rId45"/>
    <p:sldMasterId id="2147483792" r:id="rId46"/>
    <p:sldMasterId id="2147483796" r:id="rId47"/>
    <p:sldMasterId id="2147483798" r:id="rId48"/>
    <p:sldMasterId id="2147483800" r:id="rId49"/>
    <p:sldMasterId id="2147483802" r:id="rId50"/>
    <p:sldMasterId id="2147483804" r:id="rId51"/>
    <p:sldMasterId id="2147483806" r:id="rId52"/>
    <p:sldMasterId id="2147483808" r:id="rId53"/>
    <p:sldMasterId id="2147483810" r:id="rId54"/>
    <p:sldMasterId id="2147483812" r:id="rId55"/>
    <p:sldMasterId id="2147483814" r:id="rId56"/>
    <p:sldMasterId id="2147483816" r:id="rId57"/>
    <p:sldMasterId id="2147483818" r:id="rId58"/>
    <p:sldMasterId id="2147483820" r:id="rId59"/>
    <p:sldMasterId id="2147483822" r:id="rId60"/>
    <p:sldMasterId id="2147483824" r:id="rId61"/>
    <p:sldMasterId id="2147483826" r:id="rId62"/>
    <p:sldMasterId id="2147483828" r:id="rId63"/>
    <p:sldMasterId id="2147483830" r:id="rId64"/>
    <p:sldMasterId id="2147483832" r:id="rId65"/>
    <p:sldMasterId id="2147483834" r:id="rId66"/>
    <p:sldMasterId id="2147483836" r:id="rId67"/>
  </p:sldMasterIdLst>
  <p:notesMasterIdLst>
    <p:notesMasterId r:id="rId185"/>
  </p:notesMasterIdLst>
  <p:handoutMasterIdLst>
    <p:handoutMasterId r:id="rId186"/>
  </p:handoutMasterIdLst>
  <p:sldIdLst>
    <p:sldId id="257" r:id="rId68"/>
    <p:sldId id="258" r:id="rId69"/>
    <p:sldId id="384" r:id="rId70"/>
    <p:sldId id="385" r:id="rId71"/>
    <p:sldId id="270" r:id="rId72"/>
    <p:sldId id="397" r:id="rId73"/>
    <p:sldId id="394" r:id="rId74"/>
    <p:sldId id="271" r:id="rId75"/>
    <p:sldId id="259" r:id="rId76"/>
    <p:sldId id="272" r:id="rId77"/>
    <p:sldId id="260" r:id="rId78"/>
    <p:sldId id="273" r:id="rId79"/>
    <p:sldId id="261" r:id="rId80"/>
    <p:sldId id="262" r:id="rId81"/>
    <p:sldId id="263" r:id="rId82"/>
    <p:sldId id="289" r:id="rId83"/>
    <p:sldId id="264" r:id="rId84"/>
    <p:sldId id="265" r:id="rId85"/>
    <p:sldId id="387" r:id="rId86"/>
    <p:sldId id="274" r:id="rId87"/>
    <p:sldId id="275" r:id="rId88"/>
    <p:sldId id="276" r:id="rId89"/>
    <p:sldId id="290" r:id="rId90"/>
    <p:sldId id="291" r:id="rId91"/>
    <p:sldId id="277" r:id="rId92"/>
    <p:sldId id="278" r:id="rId93"/>
    <p:sldId id="279" r:id="rId94"/>
    <p:sldId id="280" r:id="rId95"/>
    <p:sldId id="281" r:id="rId96"/>
    <p:sldId id="282" r:id="rId97"/>
    <p:sldId id="293" r:id="rId98"/>
    <p:sldId id="388" r:id="rId99"/>
    <p:sldId id="292" r:id="rId100"/>
    <p:sldId id="283" r:id="rId101"/>
    <p:sldId id="284" r:id="rId102"/>
    <p:sldId id="285" r:id="rId103"/>
    <p:sldId id="294" r:id="rId104"/>
    <p:sldId id="286" r:id="rId105"/>
    <p:sldId id="295" r:id="rId106"/>
    <p:sldId id="296" r:id="rId107"/>
    <p:sldId id="298" r:id="rId108"/>
    <p:sldId id="389" r:id="rId109"/>
    <p:sldId id="390" r:id="rId110"/>
    <p:sldId id="304" r:id="rId111"/>
    <p:sldId id="379" r:id="rId112"/>
    <p:sldId id="378" r:id="rId113"/>
    <p:sldId id="305" r:id="rId114"/>
    <p:sldId id="306" r:id="rId115"/>
    <p:sldId id="308" r:id="rId116"/>
    <p:sldId id="309" r:id="rId117"/>
    <p:sldId id="310" r:id="rId118"/>
    <p:sldId id="311" r:id="rId119"/>
    <p:sldId id="391" r:id="rId120"/>
    <p:sldId id="313" r:id="rId121"/>
    <p:sldId id="314" r:id="rId122"/>
    <p:sldId id="315" r:id="rId123"/>
    <p:sldId id="316" r:id="rId124"/>
    <p:sldId id="317" r:id="rId125"/>
    <p:sldId id="318" r:id="rId126"/>
    <p:sldId id="319" r:id="rId127"/>
    <p:sldId id="320" r:id="rId128"/>
    <p:sldId id="322" r:id="rId129"/>
    <p:sldId id="325" r:id="rId130"/>
    <p:sldId id="395" r:id="rId131"/>
    <p:sldId id="324" r:id="rId132"/>
    <p:sldId id="326" r:id="rId133"/>
    <p:sldId id="380" r:id="rId134"/>
    <p:sldId id="328" r:id="rId135"/>
    <p:sldId id="329" r:id="rId136"/>
    <p:sldId id="330" r:id="rId137"/>
    <p:sldId id="331" r:id="rId138"/>
    <p:sldId id="332" r:id="rId139"/>
    <p:sldId id="333" r:id="rId140"/>
    <p:sldId id="334" r:id="rId141"/>
    <p:sldId id="400" r:id="rId142"/>
    <p:sldId id="336" r:id="rId143"/>
    <p:sldId id="337" r:id="rId144"/>
    <p:sldId id="338" r:id="rId145"/>
    <p:sldId id="339" r:id="rId146"/>
    <p:sldId id="340" r:id="rId147"/>
    <p:sldId id="341" r:id="rId148"/>
    <p:sldId id="342" r:id="rId149"/>
    <p:sldId id="343" r:id="rId150"/>
    <p:sldId id="344" r:id="rId151"/>
    <p:sldId id="345" r:id="rId152"/>
    <p:sldId id="346" r:id="rId153"/>
    <p:sldId id="347" r:id="rId154"/>
    <p:sldId id="348" r:id="rId155"/>
    <p:sldId id="349" r:id="rId156"/>
    <p:sldId id="392" r:id="rId157"/>
    <p:sldId id="351" r:id="rId158"/>
    <p:sldId id="352" r:id="rId159"/>
    <p:sldId id="353" r:id="rId160"/>
    <p:sldId id="354" r:id="rId161"/>
    <p:sldId id="355" r:id="rId162"/>
    <p:sldId id="356" r:id="rId163"/>
    <p:sldId id="357" r:id="rId164"/>
    <p:sldId id="358" r:id="rId165"/>
    <p:sldId id="359" r:id="rId166"/>
    <p:sldId id="360" r:id="rId167"/>
    <p:sldId id="361" r:id="rId168"/>
    <p:sldId id="362" r:id="rId169"/>
    <p:sldId id="363" r:id="rId170"/>
    <p:sldId id="364" r:id="rId171"/>
    <p:sldId id="365" r:id="rId172"/>
    <p:sldId id="366" r:id="rId173"/>
    <p:sldId id="367" r:id="rId174"/>
    <p:sldId id="368" r:id="rId175"/>
    <p:sldId id="401" r:id="rId176"/>
    <p:sldId id="370" r:id="rId177"/>
    <p:sldId id="371" r:id="rId178"/>
    <p:sldId id="373" r:id="rId179"/>
    <p:sldId id="374" r:id="rId180"/>
    <p:sldId id="375" r:id="rId181"/>
    <p:sldId id="376" r:id="rId182"/>
    <p:sldId id="398" r:id="rId183"/>
    <p:sldId id="377" r:id="rId1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4718" autoAdjust="0"/>
  </p:normalViewPr>
  <p:slideViewPr>
    <p:cSldViewPr>
      <p:cViewPr varScale="1">
        <p:scale>
          <a:sx n="89" d="100"/>
          <a:sy n="89" d="100"/>
        </p:scale>
        <p:origin x="1929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21518"/>
    </p:cViewPr>
  </p:sorterViewPr>
  <p:notesViewPr>
    <p:cSldViewPr>
      <p:cViewPr varScale="1">
        <p:scale>
          <a:sx n="56" d="100"/>
          <a:sy n="56" d="100"/>
        </p:scale>
        <p:origin x="-3336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5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" Target="slides/slide17.xml"/><Relationship Id="rId138" Type="http://schemas.openxmlformats.org/officeDocument/2006/relationships/slide" Target="slides/slide71.xml"/><Relationship Id="rId159" Type="http://schemas.openxmlformats.org/officeDocument/2006/relationships/slide" Target="slides/slide92.xml"/><Relationship Id="rId170" Type="http://schemas.openxmlformats.org/officeDocument/2006/relationships/slide" Target="slides/slide103.xml"/><Relationship Id="rId107" Type="http://schemas.openxmlformats.org/officeDocument/2006/relationships/slide" Target="slides/slide4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" Target="slides/slide7.xml"/><Relationship Id="rId128" Type="http://schemas.openxmlformats.org/officeDocument/2006/relationships/slide" Target="slides/slide61.xml"/><Relationship Id="rId149" Type="http://schemas.openxmlformats.org/officeDocument/2006/relationships/slide" Target="slides/slide82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28.xml"/><Relationship Id="rId160" Type="http://schemas.openxmlformats.org/officeDocument/2006/relationships/slide" Target="slides/slide93.xml"/><Relationship Id="rId181" Type="http://schemas.openxmlformats.org/officeDocument/2006/relationships/slide" Target="slides/slide114.xml"/><Relationship Id="rId22" Type="http://schemas.openxmlformats.org/officeDocument/2006/relationships/slideMaster" Target="slideMasters/slideMaster22.xml"/><Relationship Id="rId43" Type="http://schemas.openxmlformats.org/officeDocument/2006/relationships/slideMaster" Target="slideMasters/slideMaster43.xml"/><Relationship Id="rId64" Type="http://schemas.openxmlformats.org/officeDocument/2006/relationships/slideMaster" Target="slideMasters/slideMaster64.xml"/><Relationship Id="rId118" Type="http://schemas.openxmlformats.org/officeDocument/2006/relationships/slide" Target="slides/slide51.xml"/><Relationship Id="rId139" Type="http://schemas.openxmlformats.org/officeDocument/2006/relationships/slide" Target="slides/slide72.xml"/><Relationship Id="rId85" Type="http://schemas.openxmlformats.org/officeDocument/2006/relationships/slide" Target="slides/slide18.xml"/><Relationship Id="rId150" Type="http://schemas.openxmlformats.org/officeDocument/2006/relationships/slide" Target="slides/slide83.xml"/><Relationship Id="rId171" Type="http://schemas.openxmlformats.org/officeDocument/2006/relationships/slide" Target="slides/slide104.xml"/><Relationship Id="rId12" Type="http://schemas.openxmlformats.org/officeDocument/2006/relationships/slideMaster" Target="slideMasters/slideMaster12.xml"/><Relationship Id="rId33" Type="http://schemas.openxmlformats.org/officeDocument/2006/relationships/slideMaster" Target="slideMasters/slideMaster33.xml"/><Relationship Id="rId108" Type="http://schemas.openxmlformats.org/officeDocument/2006/relationships/slide" Target="slides/slide41.xml"/><Relationship Id="rId129" Type="http://schemas.openxmlformats.org/officeDocument/2006/relationships/slide" Target="slides/slide62.xml"/><Relationship Id="rId54" Type="http://schemas.openxmlformats.org/officeDocument/2006/relationships/slideMaster" Target="slideMasters/slideMaster54.xml"/><Relationship Id="rId75" Type="http://schemas.openxmlformats.org/officeDocument/2006/relationships/slide" Target="slides/slide8.xml"/><Relationship Id="rId96" Type="http://schemas.openxmlformats.org/officeDocument/2006/relationships/slide" Target="slides/slide29.xml"/><Relationship Id="rId140" Type="http://schemas.openxmlformats.org/officeDocument/2006/relationships/slide" Target="slides/slide73.xml"/><Relationship Id="rId161" Type="http://schemas.openxmlformats.org/officeDocument/2006/relationships/slide" Target="slides/slide94.xml"/><Relationship Id="rId182" Type="http://schemas.openxmlformats.org/officeDocument/2006/relationships/slide" Target="slides/slide115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119" Type="http://schemas.openxmlformats.org/officeDocument/2006/relationships/slide" Target="slides/slide52.xml"/><Relationship Id="rId44" Type="http://schemas.openxmlformats.org/officeDocument/2006/relationships/slideMaster" Target="slideMasters/slideMaster44.xml"/><Relationship Id="rId65" Type="http://schemas.openxmlformats.org/officeDocument/2006/relationships/slideMaster" Target="slideMasters/slideMaster65.xml"/><Relationship Id="rId86" Type="http://schemas.openxmlformats.org/officeDocument/2006/relationships/slide" Target="slides/slide19.xml"/><Relationship Id="rId130" Type="http://schemas.openxmlformats.org/officeDocument/2006/relationships/slide" Target="slides/slide63.xml"/><Relationship Id="rId151" Type="http://schemas.openxmlformats.org/officeDocument/2006/relationships/slide" Target="slides/slide84.xml"/><Relationship Id="rId172" Type="http://schemas.openxmlformats.org/officeDocument/2006/relationships/slide" Target="slides/slide105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42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9.xml"/><Relationship Id="rId97" Type="http://schemas.openxmlformats.org/officeDocument/2006/relationships/slide" Target="slides/slide30.xml"/><Relationship Id="rId104" Type="http://schemas.openxmlformats.org/officeDocument/2006/relationships/slide" Target="slides/slide37.xml"/><Relationship Id="rId120" Type="http://schemas.openxmlformats.org/officeDocument/2006/relationships/slide" Target="slides/slide53.xml"/><Relationship Id="rId125" Type="http://schemas.openxmlformats.org/officeDocument/2006/relationships/slide" Target="slides/slide58.xml"/><Relationship Id="rId141" Type="http://schemas.openxmlformats.org/officeDocument/2006/relationships/slide" Target="slides/slide74.xml"/><Relationship Id="rId146" Type="http://schemas.openxmlformats.org/officeDocument/2006/relationships/slide" Target="slides/slide79.xml"/><Relationship Id="rId167" Type="http://schemas.openxmlformats.org/officeDocument/2006/relationships/slide" Target="slides/slide100.xml"/><Relationship Id="rId18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.xml"/><Relationship Id="rId92" Type="http://schemas.openxmlformats.org/officeDocument/2006/relationships/slide" Target="slides/slide25.xml"/><Relationship Id="rId162" Type="http://schemas.openxmlformats.org/officeDocument/2006/relationships/slide" Target="slides/slide95.xml"/><Relationship Id="rId183" Type="http://schemas.openxmlformats.org/officeDocument/2006/relationships/slide" Target="slides/slide11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20.xml"/><Relationship Id="rId110" Type="http://schemas.openxmlformats.org/officeDocument/2006/relationships/slide" Target="slides/slide43.xml"/><Relationship Id="rId115" Type="http://schemas.openxmlformats.org/officeDocument/2006/relationships/slide" Target="slides/slide48.xml"/><Relationship Id="rId131" Type="http://schemas.openxmlformats.org/officeDocument/2006/relationships/slide" Target="slides/slide64.xml"/><Relationship Id="rId136" Type="http://schemas.openxmlformats.org/officeDocument/2006/relationships/slide" Target="slides/slide69.xml"/><Relationship Id="rId157" Type="http://schemas.openxmlformats.org/officeDocument/2006/relationships/slide" Target="slides/slide90.xml"/><Relationship Id="rId178" Type="http://schemas.openxmlformats.org/officeDocument/2006/relationships/slide" Target="slides/slide111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5.xml"/><Relationship Id="rId152" Type="http://schemas.openxmlformats.org/officeDocument/2006/relationships/slide" Target="slides/slide85.xml"/><Relationship Id="rId173" Type="http://schemas.openxmlformats.org/officeDocument/2006/relationships/slide" Target="slides/slide10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10.xml"/><Relationship Id="rId100" Type="http://schemas.openxmlformats.org/officeDocument/2006/relationships/slide" Target="slides/slide33.xml"/><Relationship Id="rId105" Type="http://schemas.openxmlformats.org/officeDocument/2006/relationships/slide" Target="slides/slide38.xml"/><Relationship Id="rId126" Type="http://schemas.openxmlformats.org/officeDocument/2006/relationships/slide" Target="slides/slide59.xml"/><Relationship Id="rId147" Type="http://schemas.openxmlformats.org/officeDocument/2006/relationships/slide" Target="slides/slide80.xml"/><Relationship Id="rId168" Type="http://schemas.openxmlformats.org/officeDocument/2006/relationships/slide" Target="slides/slide10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5.xml"/><Relationship Id="rId93" Type="http://schemas.openxmlformats.org/officeDocument/2006/relationships/slide" Target="slides/slide26.xml"/><Relationship Id="rId98" Type="http://schemas.openxmlformats.org/officeDocument/2006/relationships/slide" Target="slides/slide31.xml"/><Relationship Id="rId121" Type="http://schemas.openxmlformats.org/officeDocument/2006/relationships/slide" Target="slides/slide54.xml"/><Relationship Id="rId142" Type="http://schemas.openxmlformats.org/officeDocument/2006/relationships/slide" Target="slides/slide75.xml"/><Relationship Id="rId163" Type="http://schemas.openxmlformats.org/officeDocument/2006/relationships/slide" Target="slides/slide96.xml"/><Relationship Id="rId184" Type="http://schemas.openxmlformats.org/officeDocument/2006/relationships/slide" Target="slides/slide117.xml"/><Relationship Id="rId18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49.xml"/><Relationship Id="rId137" Type="http://schemas.openxmlformats.org/officeDocument/2006/relationships/slide" Target="slides/slide70.xml"/><Relationship Id="rId158" Type="http://schemas.openxmlformats.org/officeDocument/2006/relationships/slide" Target="slides/slide9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16.xml"/><Relationship Id="rId88" Type="http://schemas.openxmlformats.org/officeDocument/2006/relationships/slide" Target="slides/slide21.xml"/><Relationship Id="rId111" Type="http://schemas.openxmlformats.org/officeDocument/2006/relationships/slide" Target="slides/slide44.xml"/><Relationship Id="rId132" Type="http://schemas.openxmlformats.org/officeDocument/2006/relationships/slide" Target="slides/slide65.xml"/><Relationship Id="rId153" Type="http://schemas.openxmlformats.org/officeDocument/2006/relationships/slide" Target="slides/slide86.xml"/><Relationship Id="rId174" Type="http://schemas.openxmlformats.org/officeDocument/2006/relationships/slide" Target="slides/slide107.xml"/><Relationship Id="rId179" Type="http://schemas.openxmlformats.org/officeDocument/2006/relationships/slide" Target="slides/slide112.xml"/><Relationship Id="rId190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39.xml"/><Relationship Id="rId127" Type="http://schemas.openxmlformats.org/officeDocument/2006/relationships/slide" Target="slides/slide6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" Target="slides/slide6.xml"/><Relationship Id="rId78" Type="http://schemas.openxmlformats.org/officeDocument/2006/relationships/slide" Target="slides/slide11.xml"/><Relationship Id="rId94" Type="http://schemas.openxmlformats.org/officeDocument/2006/relationships/slide" Target="slides/slide27.xml"/><Relationship Id="rId99" Type="http://schemas.openxmlformats.org/officeDocument/2006/relationships/slide" Target="slides/slide32.xml"/><Relationship Id="rId101" Type="http://schemas.openxmlformats.org/officeDocument/2006/relationships/slide" Target="slides/slide34.xml"/><Relationship Id="rId122" Type="http://schemas.openxmlformats.org/officeDocument/2006/relationships/slide" Target="slides/slide55.xml"/><Relationship Id="rId143" Type="http://schemas.openxmlformats.org/officeDocument/2006/relationships/slide" Target="slides/slide76.xml"/><Relationship Id="rId148" Type="http://schemas.openxmlformats.org/officeDocument/2006/relationships/slide" Target="slides/slide81.xml"/><Relationship Id="rId164" Type="http://schemas.openxmlformats.org/officeDocument/2006/relationships/slide" Target="slides/slide97.xml"/><Relationship Id="rId169" Type="http://schemas.openxmlformats.org/officeDocument/2006/relationships/slide" Target="slides/slide102.xml"/><Relationship Id="rId18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13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" Target="slides/slide1.xml"/><Relationship Id="rId89" Type="http://schemas.openxmlformats.org/officeDocument/2006/relationships/slide" Target="slides/slide22.xml"/><Relationship Id="rId112" Type="http://schemas.openxmlformats.org/officeDocument/2006/relationships/slide" Target="slides/slide45.xml"/><Relationship Id="rId133" Type="http://schemas.openxmlformats.org/officeDocument/2006/relationships/slide" Target="slides/slide66.xml"/><Relationship Id="rId154" Type="http://schemas.openxmlformats.org/officeDocument/2006/relationships/slide" Target="slides/slide87.xml"/><Relationship Id="rId175" Type="http://schemas.openxmlformats.org/officeDocument/2006/relationships/slide" Target="slides/slide108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" Target="slides/slide12.xml"/><Relationship Id="rId102" Type="http://schemas.openxmlformats.org/officeDocument/2006/relationships/slide" Target="slides/slide35.xml"/><Relationship Id="rId123" Type="http://schemas.openxmlformats.org/officeDocument/2006/relationships/slide" Target="slides/slide56.xml"/><Relationship Id="rId144" Type="http://schemas.openxmlformats.org/officeDocument/2006/relationships/slide" Target="slides/slide77.xml"/><Relationship Id="rId90" Type="http://schemas.openxmlformats.org/officeDocument/2006/relationships/slide" Target="slides/slide23.xml"/><Relationship Id="rId165" Type="http://schemas.openxmlformats.org/officeDocument/2006/relationships/slide" Target="slides/slide98.xml"/><Relationship Id="rId186" Type="http://schemas.openxmlformats.org/officeDocument/2006/relationships/handoutMaster" Target="handoutMasters/handoutMaster1.xml"/><Relationship Id="rId27" Type="http://schemas.openxmlformats.org/officeDocument/2006/relationships/slideMaster" Target="slideMasters/slideMaster27.xml"/><Relationship Id="rId48" Type="http://schemas.openxmlformats.org/officeDocument/2006/relationships/slideMaster" Target="slideMasters/slideMaster48.xml"/><Relationship Id="rId69" Type="http://schemas.openxmlformats.org/officeDocument/2006/relationships/slide" Target="slides/slide2.xml"/><Relationship Id="rId113" Type="http://schemas.openxmlformats.org/officeDocument/2006/relationships/slide" Target="slides/slide46.xml"/><Relationship Id="rId134" Type="http://schemas.openxmlformats.org/officeDocument/2006/relationships/slide" Target="slides/slide67.xml"/><Relationship Id="rId80" Type="http://schemas.openxmlformats.org/officeDocument/2006/relationships/slide" Target="slides/slide13.xml"/><Relationship Id="rId155" Type="http://schemas.openxmlformats.org/officeDocument/2006/relationships/slide" Target="slides/slide88.xml"/><Relationship Id="rId176" Type="http://schemas.openxmlformats.org/officeDocument/2006/relationships/slide" Target="slides/slide109.xml"/><Relationship Id="rId17" Type="http://schemas.openxmlformats.org/officeDocument/2006/relationships/slideMaster" Target="slideMasters/slideMaster17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36.xml"/><Relationship Id="rId124" Type="http://schemas.openxmlformats.org/officeDocument/2006/relationships/slide" Target="slides/slide57.xml"/><Relationship Id="rId70" Type="http://schemas.openxmlformats.org/officeDocument/2006/relationships/slide" Target="slides/slide3.xml"/><Relationship Id="rId91" Type="http://schemas.openxmlformats.org/officeDocument/2006/relationships/slide" Target="slides/slide24.xml"/><Relationship Id="rId145" Type="http://schemas.openxmlformats.org/officeDocument/2006/relationships/slide" Target="slides/slide78.xml"/><Relationship Id="rId166" Type="http://schemas.openxmlformats.org/officeDocument/2006/relationships/slide" Target="slides/slide99.xml"/><Relationship Id="rId18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47.xml"/><Relationship Id="rId60" Type="http://schemas.openxmlformats.org/officeDocument/2006/relationships/slideMaster" Target="slideMasters/slideMaster60.xml"/><Relationship Id="rId81" Type="http://schemas.openxmlformats.org/officeDocument/2006/relationships/slide" Target="slides/slide14.xml"/><Relationship Id="rId135" Type="http://schemas.openxmlformats.org/officeDocument/2006/relationships/slide" Target="slides/slide68.xml"/><Relationship Id="rId156" Type="http://schemas.openxmlformats.org/officeDocument/2006/relationships/slide" Target="slides/slide89.xml"/><Relationship Id="rId177" Type="http://schemas.openxmlformats.org/officeDocument/2006/relationships/slide" Target="slides/slide1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9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43.wmf"/><Relationship Id="rId1" Type="http://schemas.openxmlformats.org/officeDocument/2006/relationships/image" Target="../media/image188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4" Type="http://schemas.openxmlformats.org/officeDocument/2006/relationships/image" Target="../media/image204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wmf"/><Relationship Id="rId1" Type="http://schemas.openxmlformats.org/officeDocument/2006/relationships/image" Target="../media/image22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wmf"/><Relationship Id="rId1" Type="http://schemas.openxmlformats.org/officeDocument/2006/relationships/image" Target="../media/image228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wmf"/><Relationship Id="rId1" Type="http://schemas.openxmlformats.org/officeDocument/2006/relationships/image" Target="../media/image23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44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88FF6F-A6C7-47DD-B9A8-18301357D8E5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2020/03/27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813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5C306D-A832-4D14-ACA8-7FFD545F32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Course2.0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43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43EB-F4A9-43C5-A6AE-BB58425705FD}" type="datetimeFigureOut">
              <a:rPr lang="zh-TW" altLang="en-US" smtClean="0"/>
              <a:t>2020/03/27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51D2-03C4-438B-A75D-89E57C44BD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63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51D2-03C4-438B-A75D-89E57C44BD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9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986D-651D-404F-B74F-D91643A28AC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BF59-A434-4962-9A61-238529008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8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4227-E07C-47B6-93EC-36ACEE1E686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703C-1413-4B2A-9CA9-1710439A2C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03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260D-6B45-43E7-AAE3-A6BE2CA658F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3FB5-95A7-4F75-B0D0-D86BC95113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89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6777-B7DA-46EB-A41E-FCB1C8608F4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CC26-42C0-47ED-8D38-008A290B4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2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0F53-FF0F-444D-B4D1-95907E3A0BA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CF40-06CC-4071-B2B7-7B026BB826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0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6C95-7794-43E6-A6B5-1ADDA31B59BB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78DA-213F-4832-95A0-33464CBDC7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89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CBEE-5BB1-4C5E-AC15-BB251C13DD3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6368-73A7-407D-9D82-2B0962C28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56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FBB3-06B5-477F-B227-FCD6CD48A43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4C6C-ED01-47CA-AC01-3C56F20801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5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236E-805B-4BF2-A9E5-07D5D554E87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75C5-1091-4731-AB09-CC3018D4A7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51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04B6-983F-4FF2-9017-1236F3A4E1B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645-357D-47C4-ADE6-D3FA46BC1B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0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4B07-12B5-430E-B162-F80972C90EA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3D1E-56F2-4B9B-A9A7-E86E4D5A9A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46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2930-8128-47F5-BD1D-3439781B057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2F0A-7D0C-4CC3-912E-767BD692CD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83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E4A3-2D7B-4B8F-BA1C-C8D40ABCB7D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28D3-83DD-4B2B-9ED5-303605B011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2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D0C4-2A5C-4EBD-A5BB-87261D26805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603B-DC57-4A6E-ADC2-E21C09D2E4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91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AFEA-1CCE-4443-A618-82C9FB2A86E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9722-7AE4-4D60-9720-B8FA60C885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85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020F-29B4-4243-8B62-624190032A8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F4C6-3CC4-44DF-894F-88000BB609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42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726F-F3B2-4406-B4A3-996B7A3EEC6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0B06-9990-4D58-A2CB-FE3BAB450E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17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9ED8-CE34-4B90-928B-ECD93751DC6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7361-B95E-445E-8F8D-BF4FBCE8C8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0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1B56-9020-4A50-8120-80F615D8419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2ADF-E45A-45B2-BE72-677941D47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97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B993-8AD7-4C16-BA99-F77FD0F2416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5EE7-BF75-4256-99A7-273DBD6B12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371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6EDD-50DC-4C04-9BA6-C652B3E0DC3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AE12-0502-4CB2-9DDE-B36C8FF8C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823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BCDD-11D6-4F66-8DE8-CD16BF4CBA9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AA306-28B1-459F-A557-9AE9833AE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2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3E1C-6604-4EF1-9B9F-269FC5E4385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69D3-7C4C-4147-A6DC-32B1BBF666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297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1128-B23C-45AA-B81D-38F42DEB86F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8AE3-EC6E-4119-945E-7BD6517CAE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47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CDDA-60CC-4A67-943E-5E76A89AD8D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AA3C-075E-4ECA-9E12-2C79FF213F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05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AF10-B3B3-454A-A204-F136546B10E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3410-D2A5-4B22-8D5C-A5DCFA5A45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3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53A6-F6E2-4649-97DF-C0DE0CDB3D7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EF4F-23B3-4A7D-B5A2-FE1BA01674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243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AEAE-68E2-4AB9-B139-01418E23EED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A7D5-1DE8-483C-B2F6-665770EBDC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895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DE3F-6021-4018-9EF3-BDFC41E5BEA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4A03-4B96-4EAF-9659-4D71C18386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791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4017-7F65-45C4-A816-23F87155029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DF2D-1806-4D17-95F6-0A705461BA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878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D166-A862-42B0-905A-984465EDDA5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2CF9-A03E-443F-AAE4-582E28F8B0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86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D837-996E-4666-A075-D5E833D06CB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01C9-432C-4305-89A0-6225BF475D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342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D564-15AB-4CD7-A93A-A6607E20F1D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6145-3F9B-4856-9C8D-D405A45AE0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75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CBD9-5B49-4DF5-B5AA-017792F1A12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1BF8-69DE-4D3E-B9F1-5D352B4D14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487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DFA0-E1F8-4844-839A-BFF03ED7B3A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F159-CB79-4800-B82A-5FF6D41866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144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D79C-3BE7-4576-8291-A543EB1DA1D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A855-775D-4DA4-AAAE-EDA631ADB4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553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E363-6CBC-4151-A22F-16A11F69AAB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2C1-36BD-49F9-9996-D69DAD710F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98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F5AA-3833-4ACE-B47A-D86F4966461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2154-4A87-47BD-BE30-ADE7CE285C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90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7591-EBFE-4210-BF08-55E8DAA441B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86FB-B220-4294-BB0C-D22CE806DF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839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E363-D65D-4D9E-A31A-F184F643193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3E77-1D23-4E22-8B64-578F63AE73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053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D959-85DE-488A-9F7C-C282CFE33CB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F298-EE19-44E7-BFAF-4B9D1F94A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20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108B-F32F-4790-B368-D41D81CB3E5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736-3A12-4306-88B9-34D06C20E7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249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1087-8B12-4177-A269-4B3208BF7783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6788-A70B-44A6-A5AA-7C314851B3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087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016A-2F23-411A-9C48-7ABF947FDA2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5579-DF01-406E-8166-B6FAB5FCFF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60F-A34D-4064-BEEE-8F36F26A658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9AC4-02E2-4541-941A-B12584A87D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855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2A57-0DD8-44F5-9CC1-77DB5F10D85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D9C0-FB81-41B5-97E4-DCBD3DBE9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6620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3A77-67AF-4757-8025-574A6174C6D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F2E03-9AFD-4BA9-A812-7911A77D39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827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58F7-EC92-4386-9961-4570BF0A327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A73A-9C9F-4C95-9BB3-619EB83999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54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2505-DAB1-46FA-B398-173A4609213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0773-C72A-4A24-854C-AF3F16AAD2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650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DD1C-98D1-4C76-9371-9A5F575AFD13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93A2-E72F-49D4-9692-A09C7E650D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106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F667-2815-4603-A881-66CAEB6C26A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FC09-8674-456E-9436-C5B88AE03D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01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9E1C-C53F-4709-91A4-27E7EEC7642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7488-DD97-4D08-86BE-3B39C48E3E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426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B44C-B283-439A-9D6D-DC500117430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35F1-F154-41FA-B49E-6C951F1C8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094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607B-6BE9-4060-A535-C35649F10D1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8497-8930-4145-8AA8-105313CFC3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195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D71D-D4E9-4671-BABC-0ADAEFF7D20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2250-B459-4F48-827F-BD83679A7B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94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C9D1-62A5-4B9B-A5AB-52313F68746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D6A1-CF70-4350-B921-1239098925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126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1DB2-0C61-4496-8BCE-D9C55E01FE9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23DA-7713-40A7-902C-94EA0C247C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439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E5B4E-6A4C-4434-83F2-485A2B720A9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0B21-4955-4EF1-BAED-740D334802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847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0562-5343-4972-BA23-BD778ABAE59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9B2A-C9F3-4659-848D-5F6447E3EA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3478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CDA4-4598-4F68-8532-E025B83D966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A53A-D25C-4476-AE9A-65212B3D1A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1500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B188-1467-4821-A29A-189090E1ED5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E8E5-18FD-466D-A1B9-260A80C6A1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10619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E571-A166-4EF5-834C-20A860E7E14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8989-C0F5-4833-BD9B-D3BCEC716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4756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456C-DDA8-4084-8B6D-5E63BF5A0D4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C6A0-DFBE-4B45-BE7C-8942E85EFE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617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8768-B72D-4BED-8362-CE3405A3F88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5225-6F5E-4245-A9AD-42D37A36D5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300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CE83-84AB-4C38-A082-8279061F829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4BFF-28D4-4B99-9265-3848B5C03F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81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73F7-668E-49D1-9F65-E11713427DD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724D-4E6A-40B0-9DD0-723A79691A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15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9182-8ED6-4C6C-A7DF-43B04C22BFB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FE86-26CA-48D8-B6F7-1821F2B916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433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E84D-4142-4197-BDE2-2487DE29C05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B6788-6550-4177-8038-06E3AE1AF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794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8A01-613D-4475-AFF8-8887DE4654C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AD9A-B02E-4AB5-9881-D33C330189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508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4F9-C6E4-466D-A7E4-ABF2CC2AF62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F2E7-FCF7-4966-A346-C56A3E8B8E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09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EBCB-B261-4704-A79B-13009E4C34A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3BA5-382C-46C6-B25E-315E2D8019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15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C55F-939E-412C-8A91-7AF3206FE24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4DD2-16F3-4A35-B654-AA26EE3A2F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484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4ACC-39BD-40D5-A87E-BF3E51CDD5B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FDAB-E50D-403C-A98B-A2FF24BEFD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606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29A4-52EF-47E3-B522-DC0DC61876C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1FC6-96A7-493E-A123-8F40E74902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84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697A-426E-4A15-AB3E-439C50852A0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F933D-DBBF-478F-ADF5-CE280460B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38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EC66-E035-427A-B78B-9D68008702D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8529-9D0A-46F9-949D-A311FB50CD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213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8140-DD7E-4602-8050-965EAFB9B50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79D6-7F94-4E24-97F9-BB0D8C506E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0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E785-0731-441B-A3FE-649402C8C34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FA84-1F78-42FB-9023-DC69526727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0520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F7EB-A7C6-45A3-B514-8F4BD54DF20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88A3B-20F5-419F-964F-B2F4474237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44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6F95-E89C-43B6-9F96-EDCC5360E21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A1DC-62E2-406B-8726-1F5CABD139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1862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9A57-A904-4352-8C98-E8499D41FCC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F130-B5F2-48D4-BC45-2BECCF2F42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150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4EE8-25B1-4645-B30A-8CD7E5637E9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ECEF-D89C-4552-B465-ABBA00829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4411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847A-FB58-42A3-8B94-27C937F6842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8667-7754-4571-8E2B-B5226F9081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3032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AD9B-493D-4926-AA4C-D8D4420C75B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AE6C1-E0B7-4DFC-AB10-0B4CE2B3CF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0773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EB8D-8340-4BDB-B5FE-5BE02A03B48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743A-4131-4DD5-91B1-974CA8182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319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5520-5AE5-410C-AFFF-0595BEE1B83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6DC2-5E1E-4BA4-BE1E-021F483AF1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436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C361-067D-4362-B5D3-038FF8BF22E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028A-A33A-4274-B577-92AFD1B39E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590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F64F-AE5C-44D5-A767-A31DA16E82B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2DC47-5373-43CD-9EB6-B0B45D2B00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60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659B-2D99-485D-A298-8BF8FC0AC39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C8F0-9192-43F6-9192-074A5C8E5D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43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6B49-9EF2-43B9-948D-39A0917D97EB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9D9-84D7-4348-9D9A-C36B06842E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058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3632-2687-491C-A529-E2B6C9C0CC9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3933-2F0B-4CA0-A461-106D7C270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8756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23F8-1AC8-4398-8FC0-51D99A49C72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ABEA-32D8-4289-ACD5-8720EBD44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441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386E-D0E6-4C93-A5D0-BB7DC3D95EB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1603-E6B9-4A45-A206-4C99D5C408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5389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18D7-919C-418E-8E87-E41562A491A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CFFB-7807-4F0B-BA95-D80A0F18A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1347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8AF4-11D5-41C1-8171-AF3CE0726DE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8837-C5A6-4BE7-AA94-5655482731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81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92A7-A046-42AB-A2D7-1B08895FC6A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A272-6C1A-4E25-A98C-7972CE8009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6617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263E-4B11-481F-A744-0AC7B1E74A2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DF31-8E06-4290-B920-8A7D3B801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3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5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5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5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5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5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5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6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6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6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6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6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6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6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7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7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7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7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7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7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7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8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8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8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8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8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8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8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8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8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9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9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9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9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9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9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9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7252CC-37D4-4001-B60A-74FC5165388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4EABED4-EDC1-4950-ABCD-CA14AD9ADB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FAF00B-5EB5-4286-A931-CB514D19493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EDF7F9-4E3D-451A-B2BE-F0A9C1D84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E84CC2-D1C0-40BB-A5F0-D0F814BF6D5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00F8B9-5892-43BA-9B49-B7B9606C64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3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24A84-979A-47E8-B38F-F9B2C55034F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08DC34-590E-40DB-A1C3-69829D0C0C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95892A-6BC3-4236-8E3E-5E6D83911DF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6D0124-6FA5-4451-8FCB-B95DF3F053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4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DE2688-CB9F-4E04-A2C7-E931AEC786D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C8C8D7-C8AC-4F60-8D3C-E9EAF5DDB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4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7ECCC5-C47B-42B1-8B46-FBC52DF44D5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EF1538-4D26-4844-9996-DAA4BF630C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94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5511CC-EF2C-4E15-9F4D-CF2B41F1CFB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FB87FE-8036-4092-94AF-1907A234B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4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BB99F9-A75C-4009-859F-67162EB7206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F27564-F3C3-4DD0-B0A3-DA76281610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15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52D48D-3EF9-4891-9C25-700780275EB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016503-73B1-4EE9-ACD5-A0CBDEC310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5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BE30B3-98E0-4C40-ABB8-98A1036E598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062850-A65B-4D77-A4D0-35ED8B515C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621B52-3995-47CA-9728-99847CBE7DE3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FAAA7A-6AE2-4702-8374-E355526BE5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355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5E89E2-D5E6-470B-AB7B-0EC8CD0CEB2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09985A-718E-4AB0-8D02-9A00E9B15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45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7D2A73-B0E2-4386-AF45-310A37060E5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2C5A29-C764-4F6E-AC93-447717E276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56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00D6C5-F1B9-4E31-A034-A1173A43907B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A28B1DA-95A2-4E4B-BB73-C89E2DF6AA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6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6FD5D5-DC91-484F-BF7A-2957078EC03B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EEC23A-61B2-4AF1-AC25-408450F298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76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185D54-99B4-4CA0-A36C-E58C16B786D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849744-25C1-4B7D-A3AD-F3BB32BAF6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322352-5041-4851-AF7C-F23653608DF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392540-F7B3-452B-A384-DB55A14AA4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96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732433-6FFD-4463-AEC8-62FC928EA32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1AA3C-B885-4587-8FB5-990E17741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B25004-6280-4ED4-9AA0-51032D8C5AD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F28029-C939-4C99-8015-4C20995E3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17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09F9EC-3995-49D2-93A3-22599C1D865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480EC5-D78A-4972-8392-98CC19A320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27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D7E515-0904-4F35-ADA0-A06A59B5A77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B6CC51-3A4E-4F77-B497-002BE10F5A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F97285-697F-4C34-9D59-5A411203E44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4E2592-48B6-4E97-BCBC-7268D977C8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37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1FF6B5-5CB1-49DA-A855-F9902C717553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9AEE55-FE1F-4031-88E9-2C5A391A09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48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E82F91-D8C9-4147-9DED-32BD64A0403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797BE5-23BB-476D-9398-AA7F041D6B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58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697602-594A-4AB3-BA0A-BC80D8A4CBC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43F90A-9509-4FFC-910B-2A0A0305AC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78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4F6355-CF72-4E7D-B15D-80E7F208FFC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F83D8C-0F80-420B-95EE-985D5F6EDD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89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FC7B64D-9D8F-4B7A-9F6D-82E2C61958B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2B6AFF-67D7-4B9F-AA51-7D082B715F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99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9A9A9-4E5E-4792-835E-92C27C50094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E9BE2F-8B87-4C38-B4AC-B6C4276EA8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638294-13C3-49AC-98C0-7841C6D3DAB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E2BF34-82BB-4A72-BBC2-6DA5823640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9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9D25CF-2B43-4858-BC15-4C134228939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DF818B-8FB2-4A9A-B5FA-7A3F864D07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30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8DE1FC-5B81-4AD1-B79F-C1272E44CFB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7E6549-96DC-4218-887F-390959B4E1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40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02AF3B-2BA3-4AD9-87B4-76537D7403C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C18554-934C-4779-9DB7-8A5F8F0ABE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9E785E-4B2E-4091-8752-56FC1159CA13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7039A0-0341-4292-9759-CB91D3470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5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9B4DAD-B342-4064-9EA9-8C040D272E2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79AF8A-3B83-4891-8E72-46B1301828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60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9EBFC7-7EDF-4E3D-8FE3-A3AC36F5F7E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009805-6617-472F-A9D7-1E6F3603E1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71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896FC1-EA32-4A6D-B72D-FF62640CC22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93256E-BA59-4AF4-984D-9E768776B5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81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B892A6-907B-4399-83DE-0F2D6AAE789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502278-DE65-4BE9-BE90-C1A46339D0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915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06F430-CA41-4B57-9742-131E2E92876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994377-FE8E-4A6C-B82F-695EE2F615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01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96ADEE-B237-47DF-ADCD-6DFD2A5D942B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8572E7-2958-4BF5-8082-47688AE768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D07FBF-B8F9-466A-8B20-2A2B64FBE90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D70B80-1595-4F95-B4D2-05E6AA5113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23C2AC9-DAF1-4384-B1B5-3A296BEBC47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88AFCD-8D90-4F70-AB36-3B61B747EC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42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1B54AE-0B80-41CD-91D8-5A878D1E7669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632A87-8565-4131-8753-C94AF51CC2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349A05-4D2B-4B89-B1CA-04587A09F770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A9FCF8-8E1D-41BC-AB46-64A483FC9D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428C795-BCE0-49B7-B157-EBBD04F01B9E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0AB961-F9D1-43FC-96CE-A596C0D6C2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EB67CD-AF38-4375-AA32-26EFD4601D6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D7A200-5827-493F-9552-F9EF5B07AA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73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B9DD8C-D6F1-41DC-BB22-2D4D81793027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819B63-4FC2-440C-BB96-D2F4EEE17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83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C2E838-8D38-4B01-B77B-C11A63D7323D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681C74-556F-4C39-97A2-0734A164B7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93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93BA29-90F9-4B41-8F37-698A3EEFA14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FB8E2E-BADA-4103-ABD2-21C51EF31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04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CFD5DE-7A8D-4DFB-B25E-F3152FB1A23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5BA1FB-F46A-4A99-A901-C4DCB88D7D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DBCC77-31EC-4C88-985E-27149BD06DF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90DAE7-906A-43C7-9112-6E003CF30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24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6E54-18A3-43CC-BB7D-064B76F92AC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110829-D54B-4571-B88A-3782413579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349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388DF4-3F75-45A1-A753-FBF3C37CE9C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648965-6382-47F2-B3EA-24C0012CD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45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0D4F68-B00E-4C29-A388-67C81F7BF9B5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3A56AA-B135-4A72-AF4A-2C5A7BF6DC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553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A5FEC1-E164-4CCA-8C18-FBDB25B471D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371583-CDB9-45CF-8D9D-5A2B775330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073BA32-D900-4828-9FE2-88258B244E14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F6D606-2AF4-484D-B38F-4B8B48AE9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656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BF884A-6664-480D-A3E5-F356A4A7896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C4E541-EC6C-42F3-A7E3-21F018D2C3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758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D37827-B923-46B0-9EFD-31FC314B8CC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B39AEF-3A1C-4C3E-AEEB-C86813D16F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861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6B5759-87CF-4063-ACA6-87E5D871A2C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2F0A12-3D5B-47D3-8ECA-CA18206F6F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963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D46A78-7584-4202-ADD3-526CC496EA06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9635CD-5A35-4587-8F18-9BD40B802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06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47016A-03E7-4894-8CDA-4642BBB4E64C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48C007-AECA-49D5-ADCF-2A62EA4256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68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56BEBB-6270-4AFB-8DE6-D866AB08DAF1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FD9E8A-7D92-4DD6-9C77-ED5215CA65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270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CD0152-3514-4CD5-9FF3-BA771041708F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CA99A5-3079-46B6-8855-F86AF6785F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37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55FE53-EBD5-4EA5-B65E-B4A4974F2B9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94D73C-15D6-486E-8B98-5C5CD612F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374626-C2CF-4501-AE18-7A43E858E5CA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769F-E593-4496-9305-25CA3FB802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650EE8-C7C0-430E-A2B3-87213DED1E32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094273-F16A-4CC3-8841-E66E03F317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455C6C-3C8F-4C45-892C-228A5D7F6608}" type="datetimeFigureOut">
              <a:rPr lang="zh-TW" altLang="en-US"/>
              <a:pPr>
                <a:defRPr/>
              </a:pPr>
              <a:t>2020/03/27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DE7D9A-4CCC-4881-A0EA-593925C111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27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7" Type="http://schemas.openxmlformats.org/officeDocument/2006/relationships/image" Target="../media/image231.png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29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228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33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232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29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235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237.wmf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48.bin"/><Relationship Id="rId4" Type="http://schemas.openxmlformats.org/officeDocument/2006/relationships/image" Target="../media/image240.wmf"/><Relationship Id="rId9" Type="http://schemas.openxmlformats.org/officeDocument/2006/relationships/image" Target="../media/image24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51.bin"/><Relationship Id="rId4" Type="http://schemas.openxmlformats.org/officeDocument/2006/relationships/image" Target="../media/image244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249.wmf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46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image" Target="../media/image251.png"/><Relationship Id="rId10" Type="http://schemas.openxmlformats.org/officeDocument/2006/relationships/image" Target="../media/image248.wmf"/><Relationship Id="rId4" Type="http://schemas.openxmlformats.org/officeDocument/2006/relationships/image" Target="../media/image245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5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254.png"/><Relationship Id="rId7" Type="http://schemas.openxmlformats.org/officeDocument/2006/relationships/image" Target="../media/image252.wmf"/><Relationship Id="rId2" Type="http://schemas.openxmlformats.org/officeDocument/2006/relationships/slideLayout" Target="../slideLayouts/slideLayout9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251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253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3" Type="http://schemas.openxmlformats.org/officeDocument/2006/relationships/image" Target="../media/image353.png"/><Relationship Id="rId7" Type="http://schemas.openxmlformats.org/officeDocument/2006/relationships/image" Target="../media/image357.png"/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356.png"/><Relationship Id="rId5" Type="http://schemas.openxmlformats.org/officeDocument/2006/relationships/image" Target="../media/image355.png"/><Relationship Id="rId4" Type="http://schemas.openxmlformats.org/officeDocument/2006/relationships/image" Target="../media/image354.png"/><Relationship Id="rId9" Type="http://schemas.openxmlformats.org/officeDocument/2006/relationships/image" Target="../media/image28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56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58.w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257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9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9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9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278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282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28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0.jpg"/><Relationship Id="rId7" Type="http://schemas.openxmlformats.org/officeDocument/2006/relationships/image" Target="../media/image8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3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7.png"/><Relationship Id="rId18" Type="http://schemas.openxmlformats.org/officeDocument/2006/relationships/image" Target="../media/image82.png"/><Relationship Id="rId3" Type="http://schemas.openxmlformats.org/officeDocument/2006/relationships/image" Target="../media/image74.png"/><Relationship Id="rId21" Type="http://schemas.openxmlformats.org/officeDocument/2006/relationships/image" Target="../media/image84.png"/><Relationship Id="rId7" Type="http://schemas.openxmlformats.org/officeDocument/2006/relationships/image" Target="../media/image78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1.jpg"/><Relationship Id="rId16" Type="http://schemas.openxmlformats.org/officeDocument/2006/relationships/image" Target="../media/image77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jpg"/><Relationship Id="rId11" Type="http://schemas.openxmlformats.org/officeDocument/2006/relationships/image" Target="../media/image85.png"/><Relationship Id="rId5" Type="http://schemas.openxmlformats.org/officeDocument/2006/relationships/image" Target="../media/image73.jpg"/><Relationship Id="rId15" Type="http://schemas.openxmlformats.org/officeDocument/2006/relationships/image" Target="../media/image89.png"/><Relationship Id="rId19" Type="http://schemas.openxmlformats.org/officeDocument/2006/relationships/image" Target="../media/image83.png"/><Relationship Id="rId4" Type="http://schemas.openxmlformats.org/officeDocument/2006/relationships/image" Target="../media/image72.jpg"/><Relationship Id="rId9" Type="http://schemas.openxmlformats.org/officeDocument/2006/relationships/image" Target="../media/image76.png"/><Relationship Id="rId1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.png"/><Relationship Id="rId18" Type="http://schemas.openxmlformats.org/officeDocument/2006/relationships/image" Target="../media/image119.png"/><Relationship Id="rId3" Type="http://schemas.openxmlformats.org/officeDocument/2006/relationships/image" Target="../media/image99.png"/><Relationship Id="rId7" Type="http://schemas.openxmlformats.org/officeDocument/2006/relationships/image" Target="../media/image1310.png"/><Relationship Id="rId12" Type="http://schemas.openxmlformats.org/officeDocument/2006/relationships/image" Target="../media/image18.png"/><Relationship Id="rId17" Type="http://schemas.openxmlformats.org/officeDocument/2006/relationships/image" Target="../media/image230.png"/><Relationship Id="rId2" Type="http://schemas.openxmlformats.org/officeDocument/2006/relationships/image" Target="../media/image16.jp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Relationship Id="rId11" Type="http://schemas.openxmlformats.org/officeDocument/2006/relationships/image" Target="../media/image17.png"/><Relationship Id="rId5" Type="http://schemas.openxmlformats.org/officeDocument/2006/relationships/image" Target="../media/image115.png"/><Relationship Id="rId15" Type="http://schemas.openxmlformats.org/officeDocument/2006/relationships/image" Target="../media/image117.png"/><Relationship Id="rId10" Type="http://schemas.openxmlformats.org/officeDocument/2006/relationships/image" Target="../media/image1610.png"/><Relationship Id="rId4" Type="http://schemas.openxmlformats.org/officeDocument/2006/relationships/image" Target="../media/image101.png"/><Relationship Id="rId9" Type="http://schemas.openxmlformats.org/officeDocument/2006/relationships/image" Target="../media/image116.png"/><Relationship Id="rId1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940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20.png"/><Relationship Id="rId2" Type="http://schemas.openxmlformats.org/officeDocument/2006/relationships/image" Target="../media/image81.jp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5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7.png"/><Relationship Id="rId7" Type="http://schemas.openxmlformats.org/officeDocument/2006/relationships/image" Target="../media/image128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70.png"/><Relationship Id="rId5" Type="http://schemas.openxmlformats.org/officeDocument/2006/relationships/image" Target="../media/image1260.png"/><Relationship Id="rId10" Type="http://schemas.openxmlformats.org/officeDocument/2006/relationships/image" Target="../media/image141.png"/><Relationship Id="rId4" Type="http://schemas.openxmlformats.org/officeDocument/2006/relationships/image" Target="../media/image82.jpg"/><Relationship Id="rId9" Type="http://schemas.openxmlformats.org/officeDocument/2006/relationships/image" Target="../media/image1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83.jpg"/><Relationship Id="rId7" Type="http://schemas.openxmlformats.org/officeDocument/2006/relationships/image" Target="../media/image104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6.png"/><Relationship Id="rId11" Type="http://schemas.openxmlformats.org/officeDocument/2006/relationships/image" Target="../media/image105.png"/><Relationship Id="rId5" Type="http://schemas.openxmlformats.org/officeDocument/2006/relationships/image" Target="../media/image103.png"/><Relationship Id="rId10" Type="http://schemas.openxmlformats.org/officeDocument/2006/relationships/image" Target="../media/image150.png"/><Relationship Id="rId4" Type="http://schemas.openxmlformats.org/officeDocument/2006/relationships/image" Target="../media/image84.jpg"/><Relationship Id="rId9" Type="http://schemas.openxmlformats.org/officeDocument/2006/relationships/image" Target="../media/image1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8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0.png"/><Relationship Id="rId5" Type="http://schemas.openxmlformats.org/officeDocument/2006/relationships/image" Target="../media/image158.png"/><Relationship Id="rId10" Type="http://schemas.openxmlformats.org/officeDocument/2006/relationships/image" Target="../media/image350.png"/><Relationship Id="rId4" Type="http://schemas.openxmlformats.org/officeDocument/2006/relationships/image" Target="../media/image157.png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60.png"/><Relationship Id="rId21" Type="http://schemas.openxmlformats.org/officeDocument/2006/relationships/image" Target="../media/image178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" Type="http://schemas.openxmlformats.org/officeDocument/2006/relationships/image" Target="../media/image90.jp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2.png"/><Relationship Id="rId9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55.bin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01.wmf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100.wmf"/><Relationship Id="rId19" Type="http://schemas.openxmlformats.org/officeDocument/2006/relationships/image" Target="../media/image104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10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101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10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1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1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92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15.jpg"/><Relationship Id="rId7" Type="http://schemas.openxmlformats.org/officeDocument/2006/relationships/image" Target="../media/image210.png"/><Relationship Id="rId12" Type="http://schemas.openxmlformats.org/officeDocument/2006/relationships/image" Target="../media/image14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13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121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28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25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27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2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3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35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36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13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40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0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4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50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0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9.png"/><Relationship Id="rId7" Type="http://schemas.openxmlformats.org/officeDocument/2006/relationships/image" Target="../media/image13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6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11" Type="http://schemas.openxmlformats.org/officeDocument/2006/relationships/image" Target="../media/image17.png"/><Relationship Id="rId5" Type="http://schemas.openxmlformats.org/officeDocument/2006/relationships/image" Target="../media/image110.png"/><Relationship Id="rId15" Type="http://schemas.openxmlformats.org/officeDocument/2006/relationships/image" Target="../media/image21.png"/><Relationship Id="rId10" Type="http://schemas.openxmlformats.org/officeDocument/2006/relationships/image" Target="../media/image1610.png"/><Relationship Id="rId4" Type="http://schemas.openxmlformats.org/officeDocument/2006/relationships/image" Target="../media/image101.png"/><Relationship Id="rId9" Type="http://schemas.openxmlformats.org/officeDocument/2006/relationships/image" Target="../media/image151.png"/><Relationship Id="rId1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45.wmf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1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55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18" Type="http://schemas.openxmlformats.org/officeDocument/2006/relationships/image" Target="../media/image27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59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57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79.png"/><Relationship Id="rId4" Type="http://schemas.openxmlformats.org/officeDocument/2006/relationships/image" Target="../media/image160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3" Type="http://schemas.openxmlformats.org/officeDocument/2006/relationships/image" Target="../media/image185.png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6.png"/><Relationship Id="rId11" Type="http://schemas.openxmlformats.org/officeDocument/2006/relationships/image" Target="../media/image212.png"/><Relationship Id="rId5" Type="http://schemas.openxmlformats.org/officeDocument/2006/relationships/image" Target="../media/image182.wmf"/><Relationship Id="rId10" Type="http://schemas.openxmlformats.org/officeDocument/2006/relationships/image" Target="../media/image184.wmf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jpg"/><Relationship Id="rId18" Type="http://schemas.openxmlformats.org/officeDocument/2006/relationships/image" Target="../media/image190.png"/><Relationship Id="rId12" Type="http://schemas.openxmlformats.org/officeDocument/2006/relationships/image" Target="../media/image188.png"/><Relationship Id="rId17" Type="http://schemas.openxmlformats.org/officeDocument/2006/relationships/image" Target="../media/image189.png"/><Relationship Id="rId2" Type="http://schemas.openxmlformats.org/officeDocument/2006/relationships/image" Target="../media/image215.png"/><Relationship Id="rId16" Type="http://schemas.openxmlformats.org/officeDocument/2006/relationships/image" Target="../media/image219.png"/><Relationship Id="rId1" Type="http://schemas.openxmlformats.org/officeDocument/2006/relationships/slideLayout" Target="../slideLayouts/slideLayout37.xml"/><Relationship Id="rId11" Type="http://schemas.openxmlformats.org/officeDocument/2006/relationships/image" Target="../media/image216.png"/><Relationship Id="rId15" Type="http://schemas.openxmlformats.org/officeDocument/2006/relationships/image" Target="../media/image218.png"/><Relationship Id="rId19" Type="http://schemas.openxmlformats.org/officeDocument/2006/relationships/image" Target="../media/image191.png"/><Relationship Id="rId14" Type="http://schemas.openxmlformats.org/officeDocument/2006/relationships/image" Target="../media/image21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93.png"/><Relationship Id="rId4" Type="http://schemas.openxmlformats.org/officeDocument/2006/relationships/image" Target="../media/image188.wmf"/><Relationship Id="rId9" Type="http://schemas.openxmlformats.org/officeDocument/2006/relationships/image" Target="../media/image19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22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7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7" Type="http://schemas.openxmlformats.org/officeDocument/2006/relationships/image" Target="../media/image199.w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200.png"/><Relationship Id="rId4" Type="http://schemas.openxmlformats.org/officeDocument/2006/relationships/image" Target="../media/image19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02.wmf"/><Relationship Id="rId11" Type="http://schemas.openxmlformats.org/officeDocument/2006/relationships/image" Target="../media/image204.wmf"/><Relationship Id="rId5" Type="http://schemas.openxmlformats.org/officeDocument/2006/relationships/oleObject" Target="../embeddings/oleObject127.bin"/><Relationship Id="rId10" Type="http://schemas.openxmlformats.org/officeDocument/2006/relationships/oleObject" Target="../embeddings/oleObject129.bin"/><Relationship Id="rId4" Type="http://schemas.openxmlformats.org/officeDocument/2006/relationships/image" Target="../media/image201.wmf"/><Relationship Id="rId9" Type="http://schemas.openxmlformats.org/officeDocument/2006/relationships/image" Target="../media/image20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206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7" Type="http://schemas.openxmlformats.org/officeDocument/2006/relationships/image" Target="../media/image223.png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221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5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224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6688" y="1098550"/>
            <a:ext cx="8820150" cy="64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 fontAlgn="auto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5863144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latin typeface="Times New Roman" pitchFamily="18" charset="0"/>
                <a:ea typeface="+mn-ea"/>
                <a:cs typeface="Times New Roman" pitchFamily="18" charset="0"/>
              </a:rPr>
              <a:t>2.0 Linear Time-invariant Systems</a:t>
            </a:r>
          </a:p>
          <a:p>
            <a:pPr marL="18000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400" b="1" i="1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2.1 Discrete-time Systems: the Convolution Sum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Representing an arbitrary signal as a sequence of unit impulses</a:t>
            </a: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4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latin typeface="Times New Roman"/>
                <a:ea typeface="+mn-ea"/>
              </a:rPr>
              <a:t>an unit impulse located at n = k on the index 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200" i="1" dirty="0">
                <a:latin typeface="Times New Roman"/>
                <a:ea typeface="+mn-ea"/>
              </a:rPr>
              <a:t>See Fig. 2.1, p.76 of text</a:t>
            </a:r>
          </a:p>
          <a:p>
            <a:pPr lvl="7">
              <a:defRPr/>
            </a:pPr>
            <a:endParaRPr kumimoji="0" lang="en-US" altLang="zh-TW" i="1" dirty="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  <a:p>
            <a:pPr lvl="8">
              <a:lnSpc>
                <a:spcPct val="200000"/>
              </a:lnSpc>
              <a:defRPr/>
            </a:pPr>
            <a:r>
              <a:rPr kumimoji="0" lang="en-US" altLang="zh-TW" sz="2400" dirty="0">
                <a:latin typeface="Times New Roman"/>
                <a:ea typeface="+mn-ea"/>
              </a:rPr>
              <a:t>  		a special case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4756" name="物件 1"/>
          <p:cNvGraphicFramePr>
            <a:graphicFrameLocks noChangeAspect="1"/>
          </p:cNvGraphicFramePr>
          <p:nvPr/>
        </p:nvGraphicFramePr>
        <p:xfrm>
          <a:off x="900113" y="2827338"/>
          <a:ext cx="35607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5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27338"/>
                        <a:ext cx="35607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物件 2"/>
          <p:cNvGraphicFramePr>
            <a:graphicFrameLocks noChangeAspect="1"/>
          </p:cNvGraphicFramePr>
          <p:nvPr/>
        </p:nvGraphicFramePr>
        <p:xfrm>
          <a:off x="2352675" y="5026025"/>
          <a:ext cx="262096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6" name="方程式" r:id="rId5" imgW="1117600" imgH="431800" progId="Equation.3">
                  <p:embed/>
                </p:oleObj>
              </mc:Choice>
              <mc:Fallback>
                <p:oleObj name="方程式" r:id="rId5" imgW="11176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026025"/>
                        <a:ext cx="2620963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779838" y="3533775"/>
            <a:ext cx="0" cy="468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3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30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Defining the output for an unit impulse input as the 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Unit Impulse Response</a:t>
            </a:r>
          </a:p>
        </p:txBody>
      </p:sp>
      <p:grpSp>
        <p:nvGrpSpPr>
          <p:cNvPr id="83971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5450" y="188913"/>
            <a:ext cx="7559675" cy="151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478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2.7 Vector Space Interpretation for </a:t>
            </a:r>
          </a:p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Continuous-time Systems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The Set of All Continuous-time Signals Defined in   </a:t>
            </a:r>
          </a:p>
          <a:p>
            <a:pPr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Forms A Vector Space</a:t>
            </a:r>
          </a:p>
          <a:p>
            <a:pPr lvl="1">
              <a:spcBef>
                <a:spcPts val="180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{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a continuous-time signal defined in   </a:t>
            </a:r>
          </a:p>
          <a:p>
            <a:pPr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(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)}=</a:t>
            </a:r>
            <a:r>
              <a:rPr kumimoji="0" lang="en-US" altLang="zh-TW" sz="30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024438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definitions and properties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6133" name="物件 5"/>
          <p:cNvGraphicFramePr>
            <a:graphicFrameLocks noChangeAspect="1"/>
          </p:cNvGraphicFramePr>
          <p:nvPr/>
        </p:nvGraphicFramePr>
        <p:xfrm>
          <a:off x="1458913" y="5589588"/>
          <a:ext cx="22494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7" name="方程式" r:id="rId3" imgW="977476" imgH="215806" progId="Equation.3">
                  <p:embed/>
                </p:oleObj>
              </mc:Choice>
              <mc:Fallback>
                <p:oleObj name="方程式" r:id="rId3" imgW="977476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5589588"/>
                        <a:ext cx="22494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Definition of Inner-product</a:t>
            </a:r>
          </a:p>
        </p:txBody>
      </p:sp>
      <p:graphicFrame>
        <p:nvGraphicFramePr>
          <p:cNvPr id="177155" name="物件 2"/>
          <p:cNvGraphicFramePr>
            <a:graphicFrameLocks noChangeAspect="1"/>
          </p:cNvGraphicFramePr>
          <p:nvPr/>
        </p:nvGraphicFramePr>
        <p:xfrm>
          <a:off x="1042988" y="1654175"/>
          <a:ext cx="431958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5" name="方程式" r:id="rId3" imgW="1739900" imgH="660400" progId="Equation.3">
                  <p:embed/>
                </p:oleObj>
              </mc:Choice>
              <mc:Fallback>
                <p:oleObj name="方程式" r:id="rId3" imgW="17399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54175"/>
                        <a:ext cx="431958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0" y="3284538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similar to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77157" name="物件 4"/>
          <p:cNvGraphicFramePr>
            <a:graphicFrameLocks noChangeAspect="1"/>
          </p:cNvGraphicFramePr>
          <p:nvPr/>
        </p:nvGraphicFramePr>
        <p:xfrm>
          <a:off x="1476375" y="3624263"/>
          <a:ext cx="41751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66" name="方程式" r:id="rId5" imgW="1587500" imgH="914400" progId="Equation.3">
                  <p:embed/>
                </p:oleObj>
              </mc:Choice>
              <mc:Fallback>
                <p:oleObj name="方程式" r:id="rId5" imgW="15875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624263"/>
                        <a:ext cx="4175125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104909"/>
            <a:ext cx="9144000" cy="47705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Magnitude/Similarity</a:t>
            </a:r>
          </a:p>
        </p:txBody>
      </p:sp>
      <p:graphicFrame>
        <p:nvGraphicFramePr>
          <p:cNvPr id="178179" name="物件 3"/>
          <p:cNvGraphicFramePr>
            <a:graphicFrameLocks noChangeAspect="1"/>
          </p:cNvGraphicFramePr>
          <p:nvPr/>
        </p:nvGraphicFramePr>
        <p:xfrm>
          <a:off x="900113" y="1784350"/>
          <a:ext cx="43037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7" name="方程式" r:id="rId3" imgW="1345616" imgH="317362" progId="Equation.3">
                  <p:embed/>
                </p:oleObj>
              </mc:Choice>
              <mc:Fallback>
                <p:oleObj name="方程式" r:id="rId3" imgW="1345616" imgH="317362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84350"/>
                        <a:ext cx="43037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0" name="物件 4"/>
          <p:cNvGraphicFramePr>
            <a:graphicFrameLocks noChangeAspect="1"/>
          </p:cNvGraphicFramePr>
          <p:nvPr/>
        </p:nvGraphicFramePr>
        <p:xfrm>
          <a:off x="906463" y="2838450"/>
          <a:ext cx="50339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88" name="方程式" r:id="rId5" imgW="1574800" imgH="444500" progId="Equation.3">
                  <p:embed/>
                </p:oleObj>
              </mc:Choice>
              <mc:Fallback>
                <p:oleObj name="方程式" r:id="rId5" imgW="15748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838450"/>
                        <a:ext cx="50339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 Product for Continuous-time Signals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24" y="2747744"/>
            <a:ext cx="3131820" cy="2697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67544" y="1142464"/>
                <a:ext cx="6192688" cy="148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42464"/>
                <a:ext cx="6192688" cy="14867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3068960"/>
                <a:ext cx="915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068960"/>
                <a:ext cx="9159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63688" y="3834874"/>
                <a:ext cx="10626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34874"/>
                <a:ext cx="1062662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764000" y="4725144"/>
                <a:ext cx="10709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0" y="4725144"/>
                <a:ext cx="107093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000" y="5570656"/>
                <a:ext cx="619268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5570656"/>
                <a:ext cx="6192688" cy="7386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336925"/>
            <a:ext cx="9144000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0227" name="物件 2"/>
          <p:cNvGraphicFramePr>
            <a:graphicFrameLocks noChangeAspect="1"/>
          </p:cNvGraphicFramePr>
          <p:nvPr/>
        </p:nvGraphicFramePr>
        <p:xfrm>
          <a:off x="1262063" y="3938588"/>
          <a:ext cx="3883025" cy="201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36" name="方程式" r:id="rId3" imgW="1396394" imgH="723586" progId="Equation.3">
                  <p:embed/>
                </p:oleObj>
              </mc:Choice>
              <mc:Fallback>
                <p:oleObj name="方程式" r:id="rId3" imgW="1396394" imgH="72358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3" y="3938588"/>
                        <a:ext cx="3883025" cy="201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0"/>
            <a:ext cx="9145588" cy="21082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latin typeface="Times New Roman"/>
                <a:ea typeface="+mn-ea"/>
              </a:rPr>
              <a:t>Vector Space Concept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</a:rPr>
              <a:t> Orthonormal Bases</a:t>
            </a:r>
          </a:p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latin typeface="Times New Roman"/>
                <a:ea typeface="標楷體"/>
              </a:rPr>
              <a:t>orthogonal</a:t>
            </a:r>
            <a:endParaRPr lang="zh-TW" altLang="zh-TW" sz="2600" kern="100" dirty="0">
              <a:latin typeface="Times New Roman"/>
              <a:ea typeface="標楷體"/>
            </a:endParaRPr>
          </a:p>
        </p:txBody>
      </p:sp>
      <p:graphicFrame>
        <p:nvGraphicFramePr>
          <p:cNvPr id="180229" name="物件 5"/>
          <p:cNvGraphicFramePr>
            <a:graphicFrameLocks noChangeAspect="1"/>
          </p:cNvGraphicFramePr>
          <p:nvPr/>
        </p:nvGraphicFramePr>
        <p:xfrm>
          <a:off x="1433513" y="2133600"/>
          <a:ext cx="550227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37" name="方程式" r:id="rId5" imgW="2057400" imgH="355600" progId="Equation.3">
                  <p:embed/>
                </p:oleObj>
              </mc:Choice>
              <mc:Fallback>
                <p:oleObj name="方程式" r:id="rId5" imgW="20574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2133600"/>
                        <a:ext cx="550227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4922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 typical example of orthonormal signal set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1" name="物件 3"/>
          <p:cNvGraphicFramePr>
            <a:graphicFrameLocks noChangeAspect="1"/>
          </p:cNvGraphicFramePr>
          <p:nvPr/>
        </p:nvGraphicFramePr>
        <p:xfrm>
          <a:off x="1314450" y="1628775"/>
          <a:ext cx="64897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5" name="方程式" r:id="rId3" imgW="2425700" imgH="228600" progId="Equation.3">
                  <p:embed/>
                </p:oleObj>
              </mc:Choice>
              <mc:Fallback>
                <p:oleObj name="方程式" r:id="rId3" imgW="24257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628775"/>
                        <a:ext cx="64897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0" y="2432050"/>
            <a:ext cx="9144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0" lvl="3">
              <a:spcBef>
                <a:spcPts val="600"/>
              </a:spcBef>
              <a:spcAft>
                <a:spcPts val="0"/>
              </a:spcAft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b: scaling factor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3" name="物件 5"/>
          <p:cNvGraphicFramePr>
            <a:graphicFrameLocks noChangeAspect="1"/>
          </p:cNvGraphicFramePr>
          <p:nvPr/>
        </p:nvGraphicFramePr>
        <p:xfrm>
          <a:off x="2339975" y="3068638"/>
          <a:ext cx="37036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6" name="方程式" r:id="rId5" imgW="1383699" imgH="215806" progId="Equation.3">
                  <p:embed/>
                </p:oleObj>
              </mc:Choice>
              <mc:Fallback>
                <p:oleObj name="方程式" r:id="rId5" imgW="1383699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068638"/>
                        <a:ext cx="37036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0" y="3800475"/>
            <a:ext cx="9144000" cy="1370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orthonormal basis</a:t>
            </a:r>
          </a:p>
          <a:p>
            <a:pPr marL="1368000">
              <a:spcBef>
                <a:spcPts val="600"/>
              </a:spcBef>
              <a:spcAft>
                <a:spcPts val="0"/>
              </a:spcAft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any vector in the vector space can be expanded by the set of orthonormal signals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1255" name="物件 7"/>
          <p:cNvGraphicFramePr>
            <a:graphicFrameLocks noChangeAspect="1"/>
          </p:cNvGraphicFramePr>
          <p:nvPr/>
        </p:nvGraphicFramePr>
        <p:xfrm>
          <a:off x="1462088" y="5154613"/>
          <a:ext cx="26828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017" name="方程式" r:id="rId7" imgW="1002865" imgH="431613" progId="Equation.3">
                  <p:embed/>
                </p:oleObj>
              </mc:Choice>
              <mc:Fallback>
                <p:oleObj name="方程式" r:id="rId7" imgW="1002865" imgH="431613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54613"/>
                        <a:ext cx="268287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938"/>
            <a:ext cx="7721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for Continuous-time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Signals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</a:t>
            </a:r>
          </a:p>
        </p:txBody>
      </p:sp>
      <p:graphicFrame>
        <p:nvGraphicFramePr>
          <p:cNvPr id="183299" name="物件 2"/>
          <p:cNvGraphicFramePr>
            <a:graphicFrameLocks noChangeAspect="1"/>
          </p:cNvGraphicFramePr>
          <p:nvPr/>
        </p:nvGraphicFramePr>
        <p:xfrm>
          <a:off x="796925" y="2276475"/>
          <a:ext cx="5119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73" name="方程式" r:id="rId3" imgW="2043813" imgH="215806" progId="Equation.3">
                  <p:embed/>
                </p:oleObj>
              </mc:Choice>
              <mc:Fallback>
                <p:oleObj name="方程式" r:id="rId3" imgW="2043813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276475"/>
                        <a:ext cx="5119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矩形 3"/>
          <p:cNvSpPr>
            <a:spLocks noChangeArrowheads="1"/>
          </p:cNvSpPr>
          <p:nvPr/>
        </p:nvSpPr>
        <p:spPr bwMode="auto">
          <a:xfrm>
            <a:off x="0" y="30686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Orthonormal Bases(?)</a:t>
            </a:r>
          </a:p>
        </p:txBody>
      </p:sp>
      <p:graphicFrame>
        <p:nvGraphicFramePr>
          <p:cNvPr id="183301" name="物件 7"/>
          <p:cNvGraphicFramePr>
            <a:graphicFrameLocks noChangeAspect="1"/>
          </p:cNvGraphicFramePr>
          <p:nvPr/>
        </p:nvGraphicFramePr>
        <p:xfrm>
          <a:off x="827088" y="3644900"/>
          <a:ext cx="4338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74" name="方程式" r:id="rId5" imgW="1841500" imgH="228600" progId="Equation.3">
                  <p:embed/>
                </p:oleObj>
              </mc:Choice>
              <mc:Fallback>
                <p:oleObj name="方程式" r:id="rId5" imgW="1841500" imgH="228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4338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矩形 8"/>
          <p:cNvSpPr>
            <a:spLocks noChangeArrowheads="1"/>
          </p:cNvSpPr>
          <p:nvPr/>
        </p:nvSpPr>
        <p:spPr bwMode="auto">
          <a:xfrm>
            <a:off x="0" y="4221163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/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time-shifted unit impulses, dim=∞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724400"/>
            <a:ext cx="9144000" cy="4937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Inner-product</a:t>
            </a:r>
          </a:p>
        </p:txBody>
      </p:sp>
      <p:graphicFrame>
        <p:nvGraphicFramePr>
          <p:cNvPr id="183304" name="物件 9"/>
          <p:cNvGraphicFramePr>
            <a:graphicFrameLocks noChangeAspect="1"/>
          </p:cNvGraphicFramePr>
          <p:nvPr/>
        </p:nvGraphicFramePr>
        <p:xfrm>
          <a:off x="1403350" y="5157788"/>
          <a:ext cx="74517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75" name="方程式" r:id="rId7" imgW="3454400" imgH="330200" progId="Equation.3">
                  <p:embed/>
                </p:oleObj>
              </mc:Choice>
              <mc:Fallback>
                <p:oleObj name="方程式" r:id="rId7" imgW="3454400" imgH="3302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57788"/>
                        <a:ext cx="7451725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320932"/>
            <a:ext cx="9144001" cy="492443"/>
          </a:xfrm>
          <a:prstGeom prst="rect">
            <a:avLst/>
          </a:prstGeom>
          <a:blipFill rotWithShape="1">
            <a:blip r:embed="rId9"/>
            <a:stretch>
              <a:fillRect t="-11111" b="-296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3276600" y="5805488"/>
            <a:ext cx="0" cy="5159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307" name="群組 12"/>
          <p:cNvGrpSpPr>
            <a:grpSpLocks/>
          </p:cNvGrpSpPr>
          <p:nvPr/>
        </p:nvGrpSpPr>
        <p:grpSpPr bwMode="auto">
          <a:xfrm>
            <a:off x="7194550" y="5805488"/>
            <a:ext cx="152400" cy="539750"/>
            <a:chOff x="7194376" y="3429000"/>
            <a:chExt cx="152400" cy="342900"/>
          </a:xfrm>
        </p:grpSpPr>
        <p:sp>
          <p:nvSpPr>
            <p:cNvPr id="183312" name="Line 15"/>
            <p:cNvSpPr>
              <a:spLocks noChangeShapeType="1"/>
            </p:cNvSpPr>
            <p:nvPr/>
          </p:nvSpPr>
          <p:spPr bwMode="auto">
            <a:xfrm flipV="1">
              <a:off x="7270576" y="3429000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3" name="Line 17"/>
            <p:cNvSpPr>
              <a:spLocks noChangeShapeType="1"/>
            </p:cNvSpPr>
            <p:nvPr/>
          </p:nvSpPr>
          <p:spPr bwMode="auto">
            <a:xfrm>
              <a:off x="7194376" y="34290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83308" name="群組 15"/>
          <p:cNvGrpSpPr>
            <a:grpSpLocks/>
          </p:cNvGrpSpPr>
          <p:nvPr/>
        </p:nvGrpSpPr>
        <p:grpSpPr bwMode="auto">
          <a:xfrm>
            <a:off x="7524750" y="5805488"/>
            <a:ext cx="719138" cy="762000"/>
            <a:chOff x="7651576" y="3429000"/>
            <a:chExt cx="304800" cy="571500"/>
          </a:xfrm>
        </p:grpSpPr>
        <p:sp>
          <p:nvSpPr>
            <p:cNvPr id="183309" name="Line 16"/>
            <p:cNvSpPr>
              <a:spLocks noChangeShapeType="1"/>
            </p:cNvSpPr>
            <p:nvPr/>
          </p:nvSpPr>
          <p:spPr bwMode="auto">
            <a:xfrm flipV="1">
              <a:off x="7880176" y="3429000"/>
              <a:ext cx="0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0" name="Line 18"/>
            <p:cNvSpPr>
              <a:spLocks noChangeShapeType="1"/>
            </p:cNvSpPr>
            <p:nvPr/>
          </p:nvSpPr>
          <p:spPr bwMode="auto">
            <a:xfrm>
              <a:off x="7803976" y="3429000"/>
              <a:ext cx="152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11" name="Line 19"/>
            <p:cNvSpPr>
              <a:spLocks noChangeShapeType="1"/>
            </p:cNvSpPr>
            <p:nvPr/>
          </p:nvSpPr>
          <p:spPr bwMode="auto">
            <a:xfrm flipH="1">
              <a:off x="7651576" y="3771900"/>
              <a:ext cx="22860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35861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for Continuous-time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Signals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Orthonormal Bases(?)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3716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Inner-product</a:t>
            </a:r>
          </a:p>
        </p:txBody>
      </p:sp>
      <p:graphicFrame>
        <p:nvGraphicFramePr>
          <p:cNvPr id="184323" name="物件 12"/>
          <p:cNvGraphicFramePr>
            <a:graphicFrameLocks noChangeAspect="1"/>
          </p:cNvGraphicFramePr>
          <p:nvPr/>
        </p:nvGraphicFramePr>
        <p:xfrm>
          <a:off x="1431925" y="3589338"/>
          <a:ext cx="7288213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2" name="方程式" r:id="rId3" imgW="3111500" imgH="1041400" progId="Equation.3">
                  <p:embed/>
                </p:oleObj>
              </mc:Choice>
              <mc:Fallback>
                <p:oleObj name="方程式" r:id="rId3" imgW="3111500" imgH="1041400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3589338"/>
                        <a:ext cx="7288213" cy="232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0" y="5945188"/>
            <a:ext cx="91440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0"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Not really orthonormal (but are orthogonal), but makes sense under the operational definition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84325" name="物件 2"/>
          <p:cNvGraphicFramePr>
            <a:graphicFrameLocks noChangeAspect="1"/>
          </p:cNvGraphicFramePr>
          <p:nvPr/>
        </p:nvGraphicFramePr>
        <p:xfrm>
          <a:off x="787400" y="2436813"/>
          <a:ext cx="4338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3" name="方程式" r:id="rId5" imgW="1841500" imgH="228600" progId="Equation.3">
                  <p:embed/>
                </p:oleObj>
              </mc:Choice>
              <mc:Fallback>
                <p:oleObj name="方程式" r:id="rId5" imgW="18415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436813"/>
                        <a:ext cx="4338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Signal expanded by unit impulse bases</a:t>
            </a:r>
          </a:p>
        </p:txBody>
      </p:sp>
      <p:sp>
        <p:nvSpPr>
          <p:cNvPr id="1853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85348" name="物件 7"/>
          <p:cNvGraphicFramePr>
            <a:graphicFrameLocks noChangeAspect="1"/>
          </p:cNvGraphicFramePr>
          <p:nvPr/>
        </p:nvGraphicFramePr>
        <p:xfrm>
          <a:off x="769938" y="1609725"/>
          <a:ext cx="53324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6" name="方程式" r:id="rId3" imgW="1879600" imgH="431800" progId="Equation.3">
                  <p:embed/>
                </p:oleObj>
              </mc:Choice>
              <mc:Fallback>
                <p:oleObj name="方程式" r:id="rId3" imgW="1879600" imgH="431800" progId="Equation.3">
                  <p:embed/>
                  <p:pic>
                    <p:nvPicPr>
                      <p:cNvPr id="185348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609725"/>
                        <a:ext cx="53324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85350" name="物件 9"/>
          <p:cNvGraphicFramePr>
            <a:graphicFrameLocks noChangeAspect="1"/>
          </p:cNvGraphicFramePr>
          <p:nvPr/>
        </p:nvGraphicFramePr>
        <p:xfrm>
          <a:off x="763588" y="2852738"/>
          <a:ext cx="44307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7" name="方程式" r:id="rId5" imgW="1485900" imgH="330200" progId="Equation.3">
                  <p:embed/>
                </p:oleObj>
              </mc:Choice>
              <mc:Fallback>
                <p:oleObj name="方程式" r:id="rId5" imgW="1485900" imgH="330200" progId="Equation.3">
                  <p:embed/>
                  <p:pic>
                    <p:nvPicPr>
                      <p:cNvPr id="18535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852738"/>
                        <a:ext cx="44307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物件 10"/>
          <p:cNvGraphicFramePr>
            <a:graphicFrameLocks noChangeAspect="1"/>
          </p:cNvGraphicFramePr>
          <p:nvPr/>
        </p:nvGraphicFramePr>
        <p:xfrm>
          <a:off x="2051050" y="4149725"/>
          <a:ext cx="58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8" name="方程式" r:id="rId7" imgW="291973" imgH="342751" progId="Equation.3">
                  <p:embed/>
                </p:oleObj>
              </mc:Choice>
              <mc:Fallback>
                <p:oleObj name="方程式" r:id="rId7" imgW="291973" imgH="342751" progId="Equation.3">
                  <p:embed/>
                  <p:pic>
                    <p:nvPicPr>
                      <p:cNvPr id="185351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49725"/>
                        <a:ext cx="58896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物件 11"/>
          <p:cNvGraphicFramePr>
            <a:graphicFrameLocks noChangeAspect="1"/>
          </p:cNvGraphicFramePr>
          <p:nvPr/>
        </p:nvGraphicFramePr>
        <p:xfrm>
          <a:off x="2862263" y="4121150"/>
          <a:ext cx="454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9" name="方程式" r:id="rId9" imgW="165028" imgH="228501" progId="Equation.3">
                  <p:embed/>
                </p:oleObj>
              </mc:Choice>
              <mc:Fallback>
                <p:oleObj name="方程式" r:id="rId9" imgW="165028" imgH="228501" progId="Equation.3">
                  <p:embed/>
                  <p:pic>
                    <p:nvPicPr>
                      <p:cNvPr id="185352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121150"/>
                        <a:ext cx="454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物件 12"/>
          <p:cNvGraphicFramePr>
            <a:graphicFrameLocks noChangeAspect="1"/>
          </p:cNvGraphicFramePr>
          <p:nvPr/>
        </p:nvGraphicFramePr>
        <p:xfrm>
          <a:off x="3779838" y="4121150"/>
          <a:ext cx="874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0" name="方程式" r:id="rId11" imgW="317362" imgH="228501" progId="Equation.3">
                  <p:embed/>
                </p:oleObj>
              </mc:Choice>
              <mc:Fallback>
                <p:oleObj name="方程式" r:id="rId11" imgW="317362" imgH="228501" progId="Equation.3">
                  <p:embed/>
                  <p:pic>
                    <p:nvPicPr>
                      <p:cNvPr id="185353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21150"/>
                        <a:ext cx="8747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單箭頭接點 19"/>
          <p:cNvCxnSpPr/>
          <p:nvPr/>
        </p:nvCxnSpPr>
        <p:spPr>
          <a:xfrm flipV="1">
            <a:off x="2276475" y="3646488"/>
            <a:ext cx="0" cy="4857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3995738" y="3644900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3070225" y="3644900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58" name="物件 1"/>
          <p:cNvGraphicFramePr>
            <a:graphicFrameLocks noChangeAspect="1"/>
          </p:cNvGraphicFramePr>
          <p:nvPr/>
        </p:nvGraphicFramePr>
        <p:xfrm>
          <a:off x="1419225" y="6142038"/>
          <a:ext cx="3386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1" name="方程式" r:id="rId13" imgW="1193800" imgH="228600" progId="Equation.3">
                  <p:embed/>
                </p:oleObj>
              </mc:Choice>
              <mc:Fallback>
                <p:oleObj name="方程式" r:id="rId13" imgW="1193800" imgH="228600" progId="Equation.3">
                  <p:embed/>
                  <p:pic>
                    <p:nvPicPr>
                      <p:cNvPr id="185358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6142038"/>
                        <a:ext cx="3386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5868144" y="609402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分析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68000" y="377483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合成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13673" y="4887952"/>
                <a:ext cx="76587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14375" indent="-352425">
                  <a:buFont typeface="Times New Roman" pitchFamily="18" charset="0"/>
                  <a:buChar char="−"/>
                  <a:defRPr/>
                </a:pPr>
                <a:r>
                  <a:rPr lang="en-US" altLang="zh-TW" sz="28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sifting property of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latin typeface="Cambria Math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800" dirty="0" smtClean="0"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 marL="361950">
                  <a:defRPr/>
                </a:pPr>
                <a:r>
                  <a:rPr lang="en-US" altLang="zh-TW" sz="2800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  extracting the component of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800" i="1">
                        <a:latin typeface="Cambria Math"/>
                      </a:rPr>
                      <m:t>𝑡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800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/>
                      </a:rPr>
                      <m:t>𝜏</m:t>
                    </m:r>
                    <m:r>
                      <a:rPr lang="en-US" altLang="zh-TW" sz="2800" i="1">
                        <a:latin typeface="Cambria Math"/>
                      </a:rPr>
                      <m:t>=</m:t>
                    </m:r>
                    <m:r>
                      <a:rPr lang="en-US" altLang="zh-TW" sz="2800" i="1">
                        <a:latin typeface="Cambria Math"/>
                      </a:rPr>
                      <m:t>𝑡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3" y="4887952"/>
                <a:ext cx="7658727" cy="954107"/>
              </a:xfrm>
              <a:prstGeom prst="rect">
                <a:avLst/>
              </a:prstGeom>
              <a:blipFill>
                <a:blip r:embed="rId15"/>
                <a:stretch>
                  <a:fillRect t="-7051"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9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矩形 4"/>
          <p:cNvSpPr>
            <a:spLocks noChangeArrowheads="1"/>
          </p:cNvSpPr>
          <p:nvPr/>
        </p:nvSpPr>
        <p:spPr bwMode="auto">
          <a:xfrm>
            <a:off x="0" y="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</a:p>
        </p:txBody>
      </p:sp>
      <p:graphicFrame>
        <p:nvGraphicFramePr>
          <p:cNvPr id="84995" name="物件 4"/>
          <p:cNvGraphicFramePr>
            <a:graphicFrameLocks noChangeAspect="1"/>
          </p:cNvGraphicFramePr>
          <p:nvPr/>
        </p:nvGraphicFramePr>
        <p:xfrm>
          <a:off x="2087563" y="2133600"/>
          <a:ext cx="4959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6" name="方程式" r:id="rId4" imgW="1562100" imgH="444500" progId="Equation.3">
                  <p:embed/>
                </p:oleObj>
              </mc:Choice>
              <mc:Fallback>
                <p:oleObj name="方程式" r:id="rId4" imgW="15621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133600"/>
                        <a:ext cx="49593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Line 23"/>
          <p:cNvSpPr>
            <a:spLocks noChangeShapeType="1"/>
          </p:cNvSpPr>
          <p:nvPr/>
        </p:nvSpPr>
        <p:spPr bwMode="auto">
          <a:xfrm flipV="1">
            <a:off x="28749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7" name="Line 24"/>
          <p:cNvSpPr>
            <a:spLocks noChangeShapeType="1"/>
          </p:cNvSpPr>
          <p:nvPr/>
        </p:nvSpPr>
        <p:spPr bwMode="auto">
          <a:xfrm flipV="1">
            <a:off x="361791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8" name="Line 25"/>
          <p:cNvSpPr>
            <a:spLocks noChangeShapeType="1"/>
          </p:cNvSpPr>
          <p:nvPr/>
        </p:nvSpPr>
        <p:spPr bwMode="auto">
          <a:xfrm flipV="1">
            <a:off x="5741988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9" name="Line 26"/>
          <p:cNvSpPr>
            <a:spLocks noChangeShapeType="1"/>
          </p:cNvSpPr>
          <p:nvPr/>
        </p:nvSpPr>
        <p:spPr bwMode="auto">
          <a:xfrm flipV="1">
            <a:off x="67865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000" name="Text Box 27"/>
          <p:cNvSpPr txBox="1">
            <a:spLocks noChangeArrowheads="1"/>
          </p:cNvSpPr>
          <p:nvPr/>
        </p:nvSpPr>
        <p:spPr bwMode="auto">
          <a:xfrm>
            <a:off x="2533650" y="3398838"/>
            <a:ext cx="661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1" name="Text Box 28"/>
          <p:cNvSpPr txBox="1">
            <a:spLocks noChangeArrowheads="1"/>
          </p:cNvSpPr>
          <p:nvPr/>
        </p:nvSpPr>
        <p:spPr bwMode="auto">
          <a:xfrm>
            <a:off x="3276600" y="3395663"/>
            <a:ext cx="933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Text Box 29"/>
          <p:cNvSpPr txBox="1">
            <a:spLocks noChangeArrowheads="1"/>
          </p:cNvSpPr>
          <p:nvPr/>
        </p:nvSpPr>
        <p:spPr bwMode="auto">
          <a:xfrm>
            <a:off x="5421313" y="3402013"/>
            <a:ext cx="663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3" name="Text Box 30"/>
          <p:cNvSpPr txBox="1">
            <a:spLocks noChangeArrowheads="1"/>
          </p:cNvSpPr>
          <p:nvPr/>
        </p:nvSpPr>
        <p:spPr bwMode="auto">
          <a:xfrm>
            <a:off x="6332538" y="3398838"/>
            <a:ext cx="935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latin typeface="Times New Roman" pitchFamily="18" charset="0"/>
                <a:cs typeface="Times New Roman" pitchFamily="18" charset="0"/>
              </a:rPr>
              <a:t>n-k</a:t>
            </a:r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85004" name="Rectangle 31"/>
          <p:cNvSpPr>
            <a:spLocks noChangeArrowheads="1"/>
          </p:cNvSpPr>
          <p:nvPr/>
        </p:nvSpPr>
        <p:spPr bwMode="auto">
          <a:xfrm>
            <a:off x="2047875" y="3967163"/>
            <a:ext cx="5584825" cy="13668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graphicFrame>
        <p:nvGraphicFramePr>
          <p:cNvPr id="85005" name="物件 1"/>
          <p:cNvGraphicFramePr>
            <a:graphicFrameLocks noChangeAspect="1"/>
          </p:cNvGraphicFramePr>
          <p:nvPr/>
        </p:nvGraphicFramePr>
        <p:xfrm>
          <a:off x="2174875" y="4076700"/>
          <a:ext cx="532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7" name="方程式" r:id="rId6" imgW="2184400" imgH="431800" progId="Equation.3">
                  <p:embed/>
                </p:oleObj>
              </mc:Choice>
              <mc:Fallback>
                <p:oleObj name="方程式" r:id="rId6" imgW="21844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076700"/>
                        <a:ext cx="5321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5374377"/>
            <a:ext cx="9144000" cy="430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6" indent="-120150" algn="ctr">
              <a:spcBef>
                <a:spcPts val="1800"/>
              </a:spcBef>
              <a:defRPr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Convolution Sum</a:t>
            </a:r>
          </a:p>
        </p:txBody>
      </p:sp>
      <p:sp>
        <p:nvSpPr>
          <p:cNvPr id="85007" name="矩形 4"/>
          <p:cNvSpPr>
            <a:spLocks noChangeArrowheads="1"/>
          </p:cNvSpPr>
          <p:nvPr/>
        </p:nvSpPr>
        <p:spPr bwMode="auto">
          <a:xfrm>
            <a:off x="0" y="587851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indent="-1190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22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Fig2.3,p.80 of text</a:t>
            </a:r>
            <a:endParaRPr kumimoji="0" lang="zh-TW" altLang="en-US" sz="2200" i="1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System is a Transformation</a:t>
            </a:r>
          </a:p>
        </p:txBody>
      </p:sp>
      <p:sp>
        <p:nvSpPr>
          <p:cNvPr id="186371" name="Text Box 17"/>
          <p:cNvSpPr txBox="1">
            <a:spLocks noChangeAspect="1" noChangeArrowheads="1"/>
          </p:cNvSpPr>
          <p:nvPr/>
        </p:nvSpPr>
        <p:spPr bwMode="auto">
          <a:xfrm>
            <a:off x="3549650" y="1628775"/>
            <a:ext cx="592138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2" name="文字方塊 8"/>
          <p:cNvSpPr txBox="1">
            <a:spLocks noChangeArrowheads="1"/>
          </p:cNvSpPr>
          <p:nvPr/>
        </p:nvSpPr>
        <p:spPr bwMode="auto">
          <a:xfrm>
            <a:off x="1746250" y="1741488"/>
            <a:ext cx="646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3" name="Line 18"/>
          <p:cNvSpPr>
            <a:spLocks noChangeShapeType="1"/>
          </p:cNvSpPr>
          <p:nvPr/>
        </p:nvSpPr>
        <p:spPr bwMode="auto">
          <a:xfrm>
            <a:off x="2411413" y="1987550"/>
            <a:ext cx="11350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6374" name="Line 19"/>
          <p:cNvSpPr>
            <a:spLocks noChangeShapeType="1"/>
          </p:cNvSpPr>
          <p:nvPr/>
        </p:nvSpPr>
        <p:spPr bwMode="auto">
          <a:xfrm>
            <a:off x="4175125" y="2000250"/>
            <a:ext cx="11366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6375" name="文字方塊 11"/>
          <p:cNvSpPr txBox="1">
            <a:spLocks noChangeArrowheads="1"/>
          </p:cNvSpPr>
          <p:nvPr/>
        </p:nvSpPr>
        <p:spPr bwMode="auto">
          <a:xfrm>
            <a:off x="5292725" y="1741488"/>
            <a:ext cx="646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6" name="文字方塊 12"/>
          <p:cNvSpPr txBox="1">
            <a:spLocks noChangeArrowheads="1"/>
          </p:cNvSpPr>
          <p:nvPr/>
        </p:nvSpPr>
        <p:spPr bwMode="auto">
          <a:xfrm>
            <a:off x="5260975" y="2247900"/>
            <a:ext cx="66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7" name="文字方塊 13"/>
          <p:cNvSpPr txBox="1">
            <a:spLocks noChangeArrowheads="1"/>
          </p:cNvSpPr>
          <p:nvPr/>
        </p:nvSpPr>
        <p:spPr bwMode="auto">
          <a:xfrm>
            <a:off x="1692275" y="2205038"/>
            <a:ext cx="676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708920"/>
            <a:ext cx="9144000" cy="1292662"/>
          </a:xfrm>
          <a:prstGeom prst="rect">
            <a:avLst/>
          </a:prstGeom>
          <a:blipFill rotWithShape="1">
            <a:blip r:embed="rId3"/>
            <a:stretch>
              <a:fillRect t="-4245" b="-1084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86379" name="物件 28"/>
          <p:cNvGraphicFramePr>
            <a:graphicFrameLocks noChangeAspect="1"/>
          </p:cNvGraphicFramePr>
          <p:nvPr/>
        </p:nvGraphicFramePr>
        <p:xfrm>
          <a:off x="2963863" y="4005263"/>
          <a:ext cx="36941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6" name="方程式" r:id="rId4" imgW="1459866" imgH="342751" progId="Equation.3">
                  <p:embed/>
                </p:oleObj>
              </mc:Choice>
              <mc:Fallback>
                <p:oleObj name="方程式" r:id="rId4" imgW="1459866" imgH="342751" progId="Equation.3">
                  <p:embed/>
                  <p:pic>
                    <p:nvPicPr>
                      <p:cNvPr id="0" name="物件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4005263"/>
                        <a:ext cx="3694112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0" name="物件 29"/>
          <p:cNvGraphicFramePr>
            <a:graphicFrameLocks noChangeAspect="1"/>
          </p:cNvGraphicFramePr>
          <p:nvPr/>
        </p:nvGraphicFramePr>
        <p:xfrm>
          <a:off x="1795463" y="4784725"/>
          <a:ext cx="3133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7" name="方程式" r:id="rId6" imgW="1485900" imgH="330200" progId="Equation.3">
                  <p:embed/>
                </p:oleObj>
              </mc:Choice>
              <mc:Fallback>
                <p:oleObj name="方程式" r:id="rId6" imgW="1485900" imgH="330200" progId="Equation.3">
                  <p:embed/>
                  <p:pic>
                    <p:nvPicPr>
                      <p:cNvPr id="0" name="物件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4784725"/>
                        <a:ext cx="31337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81" name="物件 30"/>
          <p:cNvGraphicFramePr>
            <a:graphicFrameLocks noChangeAspect="1"/>
          </p:cNvGraphicFramePr>
          <p:nvPr/>
        </p:nvGraphicFramePr>
        <p:xfrm>
          <a:off x="4335463" y="5384800"/>
          <a:ext cx="31067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8" name="方程式" r:id="rId8" imgW="1473200" imgH="330200" progId="Equation.3">
                  <p:embed/>
                </p:oleObj>
              </mc:Choice>
              <mc:Fallback>
                <p:oleObj name="方程式" r:id="rId8" imgW="1473200" imgH="330200" progId="Equation.3">
                  <p:embed/>
                  <p:pic>
                    <p:nvPicPr>
                      <p:cNvPr id="0" name="物件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5384800"/>
                        <a:ext cx="31067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單箭頭接點 32"/>
          <p:cNvCxnSpPr/>
          <p:nvPr/>
        </p:nvCxnSpPr>
        <p:spPr>
          <a:xfrm flipV="1">
            <a:off x="3397250" y="4487863"/>
            <a:ext cx="166688" cy="396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H="1" flipV="1">
            <a:off x="4019550" y="4487863"/>
            <a:ext cx="146050" cy="396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flipH="1" flipV="1">
            <a:off x="5732463" y="4487863"/>
            <a:ext cx="174625" cy="1017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H="1" flipV="1">
            <a:off x="6186488" y="4487863"/>
            <a:ext cx="419100" cy="1017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386" name="矩形 18"/>
          <p:cNvSpPr>
            <a:spLocks noChangeArrowheads="1"/>
          </p:cNvSpPr>
          <p:nvPr/>
        </p:nvSpPr>
        <p:spPr bwMode="auto">
          <a:xfrm>
            <a:off x="0" y="5822950"/>
            <a:ext cx="91455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Can’t be represented by a matrix due to the discrete property of the matrices, but the concept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矩形 3"/>
          <p:cNvSpPr>
            <a:spLocks noChangeArrowheads="1"/>
          </p:cNvSpPr>
          <p:nvPr/>
        </p:nvSpPr>
        <p:spPr bwMode="auto">
          <a:xfrm>
            <a:off x="0" y="19050"/>
            <a:ext cx="43354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 Transmission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2" y="1406539"/>
            <a:ext cx="7461504" cy="46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38" y="4941168"/>
                <a:ext cx="57708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844" y="4941168"/>
                <a:ext cx="57015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8511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14" y="5330881"/>
                <a:ext cx="711926" cy="381515"/>
              </a:xfrm>
              <a:prstGeom prst="rect">
                <a:avLst/>
              </a:prstGeom>
              <a:blipFill rotWithShape="1">
                <a:blip r:embed="rId5"/>
                <a:stretch>
                  <a:fillRect l="-6838" r="-11966" b="-126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61" y="2861403"/>
                <a:ext cx="56957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2058806" y="1221873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“1”</a:t>
            </a:r>
            <a:endParaRPr lang="zh-TW" altLang="en-US" sz="2200" dirty="0"/>
          </a:p>
        </p:txBody>
      </p:sp>
      <p:sp>
        <p:nvSpPr>
          <p:cNvPr id="11" name="矩形 10"/>
          <p:cNvSpPr/>
          <p:nvPr/>
        </p:nvSpPr>
        <p:spPr>
          <a:xfrm>
            <a:off x="3563888" y="1220400"/>
            <a:ext cx="37991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“0”</a:t>
            </a:r>
            <a:endParaRPr lang="zh-TW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2750629" y="2659275"/>
            <a:ext cx="1155766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dirty="0" smtClean="0"/>
              <a:t> 1     1  0    1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66553" y="2132856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4" name="矩形 13"/>
          <p:cNvSpPr/>
          <p:nvPr/>
        </p:nvSpPr>
        <p:spPr>
          <a:xfrm>
            <a:off x="328287" y="4365104"/>
            <a:ext cx="1025922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…1101</a:t>
            </a:r>
            <a:r>
              <a:rPr lang="en-US" altLang="zh-TW" sz="2200" dirty="0"/>
              <a:t> …</a:t>
            </a:r>
            <a:endParaRPr lang="zh-TW" altLang="en-US" sz="2200" dirty="0"/>
          </a:p>
        </p:txBody>
      </p:sp>
      <p:sp>
        <p:nvSpPr>
          <p:cNvPr id="15" name="矩形 14"/>
          <p:cNvSpPr/>
          <p:nvPr/>
        </p:nvSpPr>
        <p:spPr>
          <a:xfrm>
            <a:off x="1907704" y="1917993"/>
            <a:ext cx="1316258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Transmitter</a:t>
            </a:r>
            <a:endParaRPr lang="zh-TW" altLang="en-US" sz="2200" dirty="0"/>
          </a:p>
        </p:txBody>
      </p:sp>
      <p:sp>
        <p:nvSpPr>
          <p:cNvPr id="16" name="矩形 15"/>
          <p:cNvSpPr/>
          <p:nvPr/>
        </p:nvSpPr>
        <p:spPr>
          <a:xfrm>
            <a:off x="6787314" y="2878563"/>
            <a:ext cx="2078005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channel distortion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2200" dirty="0" smtClean="0"/>
              </a:p>
              <a:p>
                <a:r>
                  <a:rPr lang="en-US" altLang="zh-TW" sz="2200" dirty="0" smtClean="0"/>
                  <a:t>noise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22" y="3878044"/>
                <a:ext cx="615810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6733" r="-27723" b="-150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71600" y="5524008"/>
            <a:ext cx="968214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Decision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00" y="6089104"/>
                <a:ext cx="819968" cy="445699"/>
              </a:xfrm>
              <a:prstGeom prst="rect">
                <a:avLst/>
              </a:prstGeom>
              <a:blipFill rotWithShape="1">
                <a:blip r:embed="rId8"/>
                <a:stretch>
                  <a:fillRect l="-7407" r="-12593" b="-136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235634" y="5522400"/>
            <a:ext cx="1043619" cy="43088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TW" sz="2200" dirty="0" smtClean="0"/>
              <a:t>equalizer</a:t>
            </a:r>
            <a:endParaRPr lang="zh-TW" altLang="en-US" sz="2200" dirty="0"/>
          </a:p>
        </p:txBody>
      </p:sp>
      <p:sp>
        <p:nvSpPr>
          <p:cNvPr id="22" name="矩形 21"/>
          <p:cNvSpPr/>
          <p:nvPr/>
        </p:nvSpPr>
        <p:spPr>
          <a:xfrm>
            <a:off x="3779912" y="5561917"/>
            <a:ext cx="1090875" cy="63793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front-end</a:t>
            </a:r>
          </a:p>
          <a:p>
            <a:pPr algn="ctr">
              <a:lnSpc>
                <a:spcPct val="90000"/>
              </a:lnSpc>
            </a:pPr>
            <a:r>
              <a:rPr lang="en-US" altLang="zh-TW" sz="2200" dirty="0" smtClean="0"/>
              <a:t>filter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]≈</m:t>
                      </m:r>
                      <m:sSubSup>
                        <m:sSubSupPr>
                          <m:ctrlPr>
                            <a:rPr lang="zh-TW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50" y="6216333"/>
                <a:ext cx="1964330" cy="5035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950" y="908050"/>
            <a:ext cx="88566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Example 2.11, p.110 of text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time shift of signals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defRPr/>
            </a:pPr>
            <a:endParaRPr lang="zh-TW" altLang="en-US" sz="3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convolution of a signal with a shifted impulse is the signal itself but shifted</a:t>
            </a:r>
          </a:p>
          <a:p>
            <a:pPr>
              <a:defRPr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188420" name="Text Box 17"/>
          <p:cNvSpPr txBox="1">
            <a:spLocks noChangeAspect="1" noChangeArrowheads="1"/>
          </p:cNvSpPr>
          <p:nvPr/>
        </p:nvSpPr>
        <p:spPr bwMode="auto">
          <a:xfrm>
            <a:off x="2741613" y="2576513"/>
            <a:ext cx="627062" cy="492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1" name="文字方塊 8"/>
          <p:cNvSpPr txBox="1">
            <a:spLocks noChangeArrowheads="1"/>
          </p:cNvSpPr>
          <p:nvPr/>
        </p:nvSpPr>
        <p:spPr bwMode="auto">
          <a:xfrm>
            <a:off x="1312863" y="2317750"/>
            <a:ext cx="646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2" name="Line 18"/>
          <p:cNvSpPr>
            <a:spLocks noChangeShapeType="1"/>
          </p:cNvSpPr>
          <p:nvPr/>
        </p:nvSpPr>
        <p:spPr bwMode="auto">
          <a:xfrm>
            <a:off x="1603375" y="2820988"/>
            <a:ext cx="11350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8423" name="Line 19"/>
          <p:cNvSpPr>
            <a:spLocks noChangeShapeType="1"/>
          </p:cNvSpPr>
          <p:nvPr/>
        </p:nvSpPr>
        <p:spPr bwMode="auto">
          <a:xfrm>
            <a:off x="3367088" y="2833688"/>
            <a:ext cx="11366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8424" name="文字方塊 11"/>
          <p:cNvSpPr txBox="1">
            <a:spLocks noChangeArrowheads="1"/>
          </p:cNvSpPr>
          <p:nvPr/>
        </p:nvSpPr>
        <p:spPr bwMode="auto">
          <a:xfrm>
            <a:off x="3956050" y="2317750"/>
            <a:ext cx="1609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t-t</a:t>
            </a:r>
            <a:r>
              <a:rPr lang="en-US" altLang="zh-TW" sz="26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5" name="文字方塊 12"/>
          <p:cNvSpPr txBox="1">
            <a:spLocks noChangeArrowheads="1"/>
          </p:cNvSpPr>
          <p:nvPr/>
        </p:nvSpPr>
        <p:spPr bwMode="auto">
          <a:xfrm>
            <a:off x="3924300" y="2824163"/>
            <a:ext cx="1701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altLang="zh-TW" sz="2400" i="1">
                <a:solidFill>
                  <a:srgbClr val="000000"/>
                </a:solidFill>
                <a:sym typeface="Symbol" pitchFamily="18" charset="2"/>
              </a:rPr>
              <a:t> 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t-t</a:t>
            </a:r>
            <a:r>
              <a:rPr lang="en-US" altLang="zh-TW" sz="2600" i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426" name="文字方塊 13"/>
          <p:cNvSpPr txBox="1">
            <a:spLocks noChangeArrowheads="1"/>
          </p:cNvSpPr>
          <p:nvPr/>
        </p:nvSpPr>
        <p:spPr bwMode="auto">
          <a:xfrm>
            <a:off x="1258888" y="2781300"/>
            <a:ext cx="676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27" name="物件 1"/>
          <p:cNvGraphicFramePr>
            <a:graphicFrameLocks noChangeAspect="1"/>
          </p:cNvGraphicFramePr>
          <p:nvPr/>
        </p:nvGraphicFramePr>
        <p:xfrm>
          <a:off x="1403350" y="3644900"/>
          <a:ext cx="29527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82" name="方程式" r:id="rId3" imgW="1270000" imgH="228600" progId="Equation.3">
                  <p:embed/>
                </p:oleObj>
              </mc:Choice>
              <mc:Fallback>
                <p:oleObj name="方程式" r:id="rId3" imgW="1270000" imgH="228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44900"/>
                        <a:ext cx="29527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950" y="908050"/>
            <a:ext cx="8856663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Example 2.12, p.111 of text</a:t>
            </a: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running sum or accumulation</a:t>
            </a:r>
          </a:p>
          <a:p>
            <a:pPr>
              <a:defRPr/>
            </a:pPr>
            <a:endParaRPr lang="en-US" altLang="zh-TW" sz="3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sz="1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sz="1200" i="1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</a:t>
            </a:r>
          </a:p>
          <a:p>
            <a:pPr>
              <a:defRPr/>
            </a:pPr>
            <a:endParaRPr lang="zh-TW" altLang="en-US" sz="3200" dirty="0">
              <a:solidFill>
                <a:srgbClr val="00000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endParaRPr lang="en-US" altLang="zh-TW" sz="3200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14375" indent="-352425">
              <a:buFont typeface="Times New Roman" pitchFamily="18" charset="0"/>
              <a:buChar char="−"/>
              <a:defRPr/>
            </a:pPr>
            <a:r>
              <a:rPr lang="en-US" altLang="zh-TW" sz="3200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first difference is the inverse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y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]=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x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-1]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26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sz="2600" spc="300" baseline="-140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]=</a:t>
            </a:r>
            <a:r>
              <a:rPr lang="en-US" altLang="zh-TW" sz="2600" i="1" spc="300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2600" i="1" spc="300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2600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-1]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]*</a:t>
            </a:r>
            <a:r>
              <a:rPr lang="en-US" altLang="zh-TW" sz="3200" dirty="0">
                <a:solidFill>
                  <a:srgbClr val="000000"/>
                </a:solidFill>
                <a:latin typeface="Times New Roman"/>
                <a:ea typeface="新細明體" charset="-120"/>
                <a:cs typeface="Times New Roman"/>
                <a:sym typeface="Symbol" pitchFamily="18" charset="2"/>
              </a:rPr>
              <a:t>{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1]</a:t>
            </a:r>
            <a:r>
              <a:rPr lang="en-US" altLang="zh-TW" sz="3200" dirty="0">
                <a:solidFill>
                  <a:srgbClr val="000000"/>
                </a:solidFill>
                <a:latin typeface="Times New Roman"/>
                <a:ea typeface="新細明體" charset="-120"/>
                <a:cs typeface="Times New Roman"/>
              </a:rPr>
              <a:t>}=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]-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1]=</a:t>
            </a:r>
            <a:r>
              <a:rPr lang="en-US" altLang="zh-TW" sz="3200" i="1" dirty="0">
                <a:solidFill>
                  <a:srgbClr val="000000"/>
                </a:solidFill>
                <a:ea typeface="新細明體" charset="-120"/>
                <a:sym typeface="Symbol" pitchFamily="18" charset="2"/>
              </a:rPr>
              <a:t>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[</a:t>
            </a:r>
            <a:r>
              <a:rPr lang="en-US" altLang="zh-TW" sz="3200" i="1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</a:t>
            </a:r>
            <a:r>
              <a:rPr lang="en-US" altLang="zh-TW" sz="32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]</a:t>
            </a:r>
          </a:p>
          <a:p>
            <a:pPr marL="714375" indent="-352425">
              <a:spcBef>
                <a:spcPts val="1200"/>
              </a:spcBef>
              <a:buFont typeface="Times New Roman" pitchFamily="18" charset="0"/>
              <a:buChar char="−"/>
              <a:defRPr/>
            </a:pPr>
            <a:endParaRPr lang="zh-TW" altLang="en-US" dirty="0">
              <a:ea typeface="新細明體" charset="-120"/>
            </a:endParaRPr>
          </a:p>
        </p:txBody>
      </p:sp>
      <p:sp>
        <p:nvSpPr>
          <p:cNvPr id="189444" name="Text Box 17"/>
          <p:cNvSpPr txBox="1">
            <a:spLocks noChangeAspect="1" noChangeArrowheads="1"/>
          </p:cNvSpPr>
          <p:nvPr/>
        </p:nvSpPr>
        <p:spPr bwMode="auto">
          <a:xfrm>
            <a:off x="2655888" y="2243138"/>
            <a:ext cx="700087" cy="492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5" name="文字方塊 8"/>
          <p:cNvSpPr txBox="1">
            <a:spLocks noChangeArrowheads="1"/>
          </p:cNvSpPr>
          <p:nvPr/>
        </p:nvSpPr>
        <p:spPr bwMode="auto">
          <a:xfrm>
            <a:off x="1227138" y="1984375"/>
            <a:ext cx="720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46" name="Line 18"/>
          <p:cNvSpPr>
            <a:spLocks noChangeShapeType="1"/>
          </p:cNvSpPr>
          <p:nvPr/>
        </p:nvSpPr>
        <p:spPr bwMode="auto">
          <a:xfrm>
            <a:off x="1331913" y="2489200"/>
            <a:ext cx="1320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9447" name="Line 19"/>
          <p:cNvSpPr>
            <a:spLocks noChangeShapeType="1"/>
          </p:cNvSpPr>
          <p:nvPr/>
        </p:nvSpPr>
        <p:spPr bwMode="auto">
          <a:xfrm>
            <a:off x="3363913" y="2500313"/>
            <a:ext cx="12509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89448" name="物件 4"/>
          <p:cNvGraphicFramePr>
            <a:graphicFrameLocks noChangeAspect="1"/>
          </p:cNvGraphicFramePr>
          <p:nvPr/>
        </p:nvGraphicFramePr>
        <p:xfrm>
          <a:off x="3910013" y="1773238"/>
          <a:ext cx="248126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5" name="方程式" r:id="rId3" imgW="914400" imgH="431800" progId="Equation.3">
                  <p:embed/>
                </p:oleObj>
              </mc:Choice>
              <mc:Fallback>
                <p:oleObj name="方程式" r:id="rId3" imgW="9144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1773238"/>
                        <a:ext cx="248126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9" name="物件 5"/>
          <p:cNvGraphicFramePr>
            <a:graphicFrameLocks noChangeAspect="1"/>
          </p:cNvGraphicFramePr>
          <p:nvPr/>
        </p:nvGraphicFramePr>
        <p:xfrm>
          <a:off x="1219200" y="3238500"/>
          <a:ext cx="349726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6" name="方程式" r:id="rId5" imgW="1371600" imgH="431800" progId="Equation.3">
                  <p:embed/>
                </p:oleObj>
              </mc:Choice>
              <mc:Fallback>
                <p:oleObj name="方程式" r:id="rId5" imgW="1371600" imgH="431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38500"/>
                        <a:ext cx="349726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文字方塊 8"/>
          <p:cNvSpPr txBox="1">
            <a:spLocks noChangeArrowheads="1"/>
          </p:cNvSpPr>
          <p:nvPr/>
        </p:nvSpPr>
        <p:spPr bwMode="auto">
          <a:xfrm>
            <a:off x="3492500" y="2505075"/>
            <a:ext cx="1481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]=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451" name="文字方塊 8"/>
          <p:cNvSpPr txBox="1">
            <a:spLocks noChangeArrowheads="1"/>
          </p:cNvSpPr>
          <p:nvPr/>
        </p:nvSpPr>
        <p:spPr bwMode="auto">
          <a:xfrm>
            <a:off x="1187450" y="24177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sym typeface="Symbol" pitchFamily="18" charset="2"/>
              </a:rPr>
              <a:t>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52" name="物件 1"/>
          <p:cNvGraphicFramePr>
            <a:graphicFrameLocks noChangeAspect="1"/>
          </p:cNvGraphicFramePr>
          <p:nvPr/>
        </p:nvGraphicFramePr>
        <p:xfrm>
          <a:off x="900113" y="5859463"/>
          <a:ext cx="7127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7" name="方程式" r:id="rId7" imgW="2692400" imgH="203200" progId="Equation.3">
                  <p:embed/>
                </p:oleObj>
              </mc:Choice>
              <mc:Fallback>
                <p:oleObj name="方程式" r:id="rId7" imgW="2692400" imgH="203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859463"/>
                        <a:ext cx="7127875" cy="593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文字方塊 1"/>
          <p:cNvSpPr txBox="1">
            <a:spLocks noChangeArrowheads="1"/>
          </p:cNvSpPr>
          <p:nvPr/>
        </p:nvSpPr>
        <p:spPr bwMode="auto">
          <a:xfrm flipV="1">
            <a:off x="2084388" y="5319713"/>
            <a:ext cx="615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/>
              <a:t>…</a:t>
            </a:r>
            <a:endParaRPr lang="zh-TW" altLang="en-US" sz="2800"/>
          </a:p>
        </p:txBody>
      </p:sp>
      <p:sp>
        <p:nvSpPr>
          <p:cNvPr id="190467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908720"/>
            <a:ext cx="8856662" cy="5882701"/>
          </a:xfrm>
          <a:prstGeom prst="rect">
            <a:avLst/>
          </a:prstGeom>
          <a:blipFill rotWithShape="1">
            <a:blip r:embed="rId2"/>
            <a:stretch>
              <a:fillRect l="-1584" t="-1451" b="-228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76" y="1412727"/>
            <a:ext cx="3829546" cy="1008161"/>
          </a:xfrm>
          <a:prstGeom prst="rect">
            <a:avLst/>
          </a:prstGeom>
          <a:blipFill rotWithShape="1">
            <a:blip r:embed="rId3"/>
            <a:stretch>
              <a:fillRect t="-3636" b="-484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kumimoji="0" lang="en-US" altLang="zh-TW" sz="3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2.51(a)</a:t>
            </a:r>
            <a:r>
              <a:rPr kumimoji="0" lang="en-US" altLang="zh-TW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p.154 </a:t>
            </a:r>
            <a:r>
              <a:rPr kumimoji="0" lang="en-US" altLang="zh-TW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-53975" y="849313"/>
                <a:ext cx="8856663" cy="53717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System A is linear, time-invariant with</a:t>
                </a:r>
              </a:p>
              <a:p>
                <a:pPr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System </a:t>
                </a:r>
                <a:r>
                  <a:rPr lang="en-US" altLang="zh-TW" sz="2800" dirty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B is </a:t>
                </a: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linear but time-varying with </a:t>
                </a:r>
              </a:p>
              <a:p>
                <a:pPr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𝑛𝑥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[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]</m:t>
                    </m:r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  <a:p>
                <a:pPr marL="358775" lvl="1" indent="-92075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Show that the commutativity property does not hold for </a:t>
                </a:r>
              </a:p>
              <a:p>
                <a:pPr marL="358775" lvl="1" indent="-92075">
                  <a:spcBef>
                    <a:spcPts val="300"/>
                  </a:spcBef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cascade structure </a:t>
                </a: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</a:p>
              <a:p>
                <a:pPr marL="0" lvl="1">
                  <a:spcBef>
                    <a:spcPts val="300"/>
                  </a:spcBef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zh-TW" altLang="en-US" sz="280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𝑛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  <a:ea typeface="新細明體" charset="-12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 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 </a:t>
                </a:r>
              </a:p>
              <a:p>
                <a:pPr marL="285750" indent="-285750">
                  <a:spcBef>
                    <a:spcPts val="1000"/>
                  </a:spcBef>
                  <a:buFont typeface="Arial" pitchFamily="34" charset="0"/>
                  <a:buChar char="•"/>
                  <a:defRPr/>
                </a:pP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altLang="zh-TW" sz="2800" dirty="0" smtClean="0">
                  <a:solidFill>
                    <a:prstClr val="black"/>
                  </a:solidFill>
                  <a:ea typeface="新細明體" charset="-120"/>
                </a:endParaRPr>
              </a:p>
              <a:p>
                <a:pPr>
                  <a:spcBef>
                    <a:spcPts val="300"/>
                  </a:spcBef>
                  <a:defRPr/>
                </a:pPr>
                <a:r>
                  <a:rPr lang="en-US" altLang="zh-TW" sz="2800" dirty="0">
                    <a:solidFill>
                      <a:prstClr val="black"/>
                    </a:solidFill>
                    <a:ea typeface="新細明體" charset="-120"/>
                  </a:rPr>
                  <a:t> </a:t>
                </a:r>
                <a:r>
                  <a:rPr lang="en-US" altLang="zh-TW" sz="2800" dirty="0" smtClean="0">
                    <a:solidFill>
                      <a:prstClr val="black"/>
                    </a:solidFill>
                    <a:ea typeface="新細明體" charset="-12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zh-TW" altLang="en-US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sz="2800" dirty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</a:t>
                </a:r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/>
                            <a:ea typeface="新細明體" charset="-120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prstClr val="black"/>
                        </a:solidFill>
                        <a:latin typeface="Cambria Math"/>
                        <a:ea typeface="新細明體" charset="-12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altLang="zh-TW" sz="28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 </a:t>
                </a:r>
                <a:endParaRPr lang="zh-TW" altLang="en-US" sz="2800" dirty="0">
                  <a:solidFill>
                    <a:prstClr val="black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975" y="849313"/>
                <a:ext cx="8856663" cy="5371727"/>
              </a:xfrm>
              <a:prstGeom prst="rect">
                <a:avLst/>
              </a:prstGeom>
              <a:blipFill rotWithShape="1">
                <a:blip r:embed="rId2"/>
                <a:stretch>
                  <a:fillRect l="-1170" t="-1134" b="-20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2.64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p.166 of text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53975" y="849313"/>
            <a:ext cx="8856663" cy="51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simplified echo system and its inverse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1200"/>
              </a:spcBef>
              <a:defRPr/>
            </a:pP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3000"/>
              </a:spcBef>
              <a:defRPr/>
            </a:pPr>
            <a:r>
              <a:rPr lang="en-US" altLang="zh-TW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</a:t>
            </a:r>
            <a:endParaRPr lang="zh-TW" altLang="en-US" dirty="0">
              <a:solidFill>
                <a:prstClr val="black"/>
              </a:solidFill>
              <a:ea typeface="新細明體" charset="-120"/>
            </a:endParaRPr>
          </a:p>
        </p:txBody>
      </p:sp>
      <p:grpSp>
        <p:nvGrpSpPr>
          <p:cNvPr id="191492" name="群組 89"/>
          <p:cNvGrpSpPr>
            <a:grpSpLocks/>
          </p:cNvGrpSpPr>
          <p:nvPr/>
        </p:nvGrpSpPr>
        <p:grpSpPr bwMode="auto">
          <a:xfrm>
            <a:off x="611188" y="1511300"/>
            <a:ext cx="5905500" cy="1412875"/>
            <a:chOff x="899592" y="1772816"/>
            <a:chExt cx="6912768" cy="1788587"/>
          </a:xfrm>
        </p:grpSpPr>
        <p:sp>
          <p:nvSpPr>
            <p:cNvPr id="191496" name="文字方塊 9"/>
            <p:cNvSpPr txBox="1">
              <a:spLocks noChangeArrowheads="1"/>
            </p:cNvSpPr>
            <p:nvPr/>
          </p:nvSpPr>
          <p:spPr bwMode="auto">
            <a:xfrm>
              <a:off x="3929717" y="1874175"/>
              <a:ext cx="936104" cy="54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191497" name="群組 86"/>
            <p:cNvGrpSpPr>
              <a:grpSpLocks/>
            </p:cNvGrpSpPr>
            <p:nvPr/>
          </p:nvGrpSpPr>
          <p:grpSpPr bwMode="auto">
            <a:xfrm>
              <a:off x="4788024" y="1772816"/>
              <a:ext cx="3024336" cy="1788587"/>
              <a:chOff x="4788024" y="1772816"/>
              <a:chExt cx="3024336" cy="1788587"/>
            </a:xfrm>
          </p:grpSpPr>
          <p:grpSp>
            <p:nvGrpSpPr>
              <p:cNvPr id="191523" name="群組 4"/>
              <p:cNvGrpSpPr>
                <a:grpSpLocks/>
              </p:cNvGrpSpPr>
              <p:nvPr/>
            </p:nvGrpSpPr>
            <p:grpSpPr bwMode="auto">
              <a:xfrm>
                <a:off x="5706112" y="2119091"/>
                <a:ext cx="306048" cy="311322"/>
                <a:chOff x="4211867" y="3196421"/>
                <a:chExt cx="741439" cy="731213"/>
              </a:xfrm>
            </p:grpSpPr>
            <p:sp>
              <p:nvSpPr>
                <p:cNvPr id="191540" name="Oval 18"/>
                <p:cNvSpPr>
                  <a:spLocks noChangeArrowheads="1"/>
                </p:cNvSpPr>
                <p:nvPr/>
              </p:nvSpPr>
              <p:spPr bwMode="auto">
                <a:xfrm>
                  <a:off x="4211867" y="3196421"/>
                  <a:ext cx="741439" cy="7312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1541" name="Line 22"/>
                <p:cNvSpPr>
                  <a:spLocks noChangeShapeType="1"/>
                </p:cNvSpPr>
                <p:nvPr/>
              </p:nvSpPr>
              <p:spPr bwMode="auto">
                <a:xfrm>
                  <a:off x="4223863" y="3572661"/>
                  <a:ext cx="71744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1542" name="Line 23"/>
                <p:cNvSpPr>
                  <a:spLocks noChangeShapeType="1"/>
                </p:cNvSpPr>
                <p:nvPr/>
              </p:nvSpPr>
              <p:spPr bwMode="auto">
                <a:xfrm>
                  <a:off x="4582586" y="3196421"/>
                  <a:ext cx="0" cy="7312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91524" name="文字方塊 9"/>
              <p:cNvSpPr txBox="1">
                <a:spLocks noChangeArrowheads="1"/>
              </p:cNvSpPr>
              <p:nvPr/>
            </p:nvSpPr>
            <p:spPr bwMode="auto">
              <a:xfrm>
                <a:off x="4932040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525" name="Line 18"/>
              <p:cNvSpPr>
                <a:spLocks noChangeShapeType="1"/>
              </p:cNvSpPr>
              <p:nvPr/>
            </p:nvSpPr>
            <p:spPr bwMode="auto">
              <a:xfrm>
                <a:off x="4788024" y="2276871"/>
                <a:ext cx="864096" cy="24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26" name="Line 18"/>
              <p:cNvSpPr>
                <a:spLocks noChangeShapeType="1"/>
              </p:cNvSpPr>
              <p:nvPr/>
            </p:nvSpPr>
            <p:spPr bwMode="auto">
              <a:xfrm>
                <a:off x="5580112" y="2279276"/>
                <a:ext cx="1512169" cy="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69" name="直線接點 68"/>
              <p:cNvCxnSpPr/>
              <p:nvPr/>
            </p:nvCxnSpPr>
            <p:spPr>
              <a:xfrm flipH="1">
                <a:off x="4932040" y="1772816"/>
                <a:ext cx="0" cy="1541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 bwMode="auto">
              <a:xfrm>
                <a:off x="6357333" y="2528444"/>
                <a:ext cx="219276" cy="32355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T</a:t>
                </a:r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>
                <a:off x="5853742" y="2709312"/>
                <a:ext cx="483150" cy="401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0" name="Line 18"/>
              <p:cNvSpPr>
                <a:spLocks noChangeShapeType="1"/>
              </p:cNvSpPr>
              <p:nvPr/>
            </p:nvSpPr>
            <p:spPr bwMode="auto">
              <a:xfrm rot="-5400000">
                <a:off x="5714031" y="2569667"/>
                <a:ext cx="2785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75" name="直線接點 74"/>
              <p:cNvCxnSpPr/>
              <p:nvPr/>
            </p:nvCxnSpPr>
            <p:spPr>
              <a:xfrm>
                <a:off x="6925964" y="1772816"/>
                <a:ext cx="0" cy="15414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2" name="文字方塊 8"/>
              <p:cNvSpPr txBox="1">
                <a:spLocks noChangeArrowheads="1"/>
              </p:cNvSpPr>
              <p:nvPr/>
            </p:nvSpPr>
            <p:spPr bwMode="auto">
              <a:xfrm>
                <a:off x="5536205" y="2713050"/>
                <a:ext cx="84591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-½</a:t>
                </a:r>
                <a:r>
                  <a:rPr lang="en-US" altLang="zh-TW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9" name="直線接點 78"/>
              <p:cNvCxnSpPr/>
              <p:nvPr/>
            </p:nvCxnSpPr>
            <p:spPr>
              <a:xfrm>
                <a:off x="6875791" y="2285277"/>
                <a:ext cx="93656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4" name="文字方塊 9"/>
              <p:cNvSpPr txBox="1">
                <a:spLocks noChangeArrowheads="1"/>
              </p:cNvSpPr>
              <p:nvPr/>
            </p:nvSpPr>
            <p:spPr bwMode="auto">
              <a:xfrm>
                <a:off x="7165937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535" name="Line 18"/>
              <p:cNvSpPr>
                <a:spLocks noChangeShapeType="1"/>
              </p:cNvSpPr>
              <p:nvPr/>
            </p:nvSpPr>
            <p:spPr bwMode="auto">
              <a:xfrm rot="10800000">
                <a:off x="6584711" y="2708920"/>
                <a:ext cx="2160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 flipV="1">
                <a:off x="6801460" y="2277238"/>
                <a:ext cx="0" cy="43207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537" name="Line 18"/>
              <p:cNvSpPr>
                <a:spLocks noChangeShapeType="1"/>
              </p:cNvSpPr>
              <p:nvPr/>
            </p:nvSpPr>
            <p:spPr bwMode="auto">
              <a:xfrm flipV="1">
                <a:off x="6337784" y="3273370"/>
                <a:ext cx="53847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38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4932040" y="3273370"/>
                <a:ext cx="7740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1539" name="文字方塊 9"/>
              <p:cNvSpPr txBox="1">
                <a:spLocks noChangeArrowheads="1"/>
              </p:cNvSpPr>
              <p:nvPr/>
            </p:nvSpPr>
            <p:spPr bwMode="auto">
              <a:xfrm>
                <a:off x="5620507" y="3068960"/>
                <a:ext cx="665567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1498" name="群組 88"/>
            <p:cNvGrpSpPr>
              <a:grpSpLocks/>
            </p:cNvGrpSpPr>
            <p:nvPr/>
          </p:nvGrpSpPr>
          <p:grpSpPr bwMode="auto">
            <a:xfrm>
              <a:off x="899592" y="1772816"/>
              <a:ext cx="3024336" cy="1788587"/>
              <a:chOff x="899592" y="1772816"/>
              <a:chExt cx="3024336" cy="1788587"/>
            </a:xfrm>
          </p:grpSpPr>
          <p:grpSp>
            <p:nvGrpSpPr>
              <p:cNvPr id="191499" name="群組 5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024336" cy="1788587"/>
                <a:chOff x="899592" y="1772816"/>
                <a:chExt cx="3024336" cy="1788587"/>
              </a:xfrm>
            </p:grpSpPr>
            <p:grpSp>
              <p:nvGrpSpPr>
                <p:cNvPr id="191503" name="群組 39"/>
                <p:cNvGrpSpPr>
                  <a:grpSpLocks/>
                </p:cNvGrpSpPr>
                <p:nvPr/>
              </p:nvGrpSpPr>
              <p:grpSpPr bwMode="auto">
                <a:xfrm>
                  <a:off x="899592" y="1772816"/>
                  <a:ext cx="3024336" cy="1500555"/>
                  <a:chOff x="1259632" y="1772816"/>
                  <a:chExt cx="3024336" cy="1500555"/>
                </a:xfrm>
              </p:grpSpPr>
              <p:grpSp>
                <p:nvGrpSpPr>
                  <p:cNvPr id="191505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3131840" y="2119091"/>
                    <a:ext cx="306048" cy="311322"/>
                    <a:chOff x="4211867" y="3196421"/>
                    <a:chExt cx="741439" cy="731213"/>
                  </a:xfrm>
                </p:grpSpPr>
                <p:sp>
                  <p:nvSpPr>
                    <p:cNvPr id="19152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1867" y="3196421"/>
                      <a:ext cx="741439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9152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3863" y="3572661"/>
                      <a:ext cx="71744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9152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586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91506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289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150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9632" y="2276872"/>
                    <a:ext cx="108012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08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745" y="2276872"/>
                    <a:ext cx="7739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0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43808" y="2276872"/>
                    <a:ext cx="86409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39752" y="2708920"/>
                    <a:ext cx="21602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9" name="直線接點 8"/>
                  <p:cNvCxnSpPr>
                    <a:stCxn id="191510" idx="0"/>
                  </p:cNvCxnSpPr>
                  <p:nvPr/>
                </p:nvCxnSpPr>
                <p:spPr>
                  <a:xfrm flipV="1">
                    <a:off x="2339287" y="2277238"/>
                    <a:ext cx="0" cy="432074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556705" y="2528444"/>
                    <a:ext cx="219276" cy="32556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altLang="zh-TW" dirty="0">
                        <a:solidFill>
                          <a:schemeClr val="tx1"/>
                        </a:solidFill>
                      </a:rPr>
                      <a:t>T</a:t>
                    </a:r>
                    <a:endParaRPr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線接點 45"/>
                  <p:cNvCxnSpPr/>
                  <p:nvPr/>
                </p:nvCxnSpPr>
                <p:spPr>
                  <a:xfrm flipV="1">
                    <a:off x="2772265" y="2709312"/>
                    <a:ext cx="512883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514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145611" y="2569666"/>
                    <a:ext cx="27850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5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840" y="3273371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6" name="Line 1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051720" y="3273370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1517" name="文字方塊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3808" y="2679303"/>
                    <a:ext cx="57410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½</a:t>
                    </a:r>
                    <a:endParaRPr lang="zh-TW" altLang="en-US" sz="24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8" name="直線接點 57"/>
                  <p:cNvCxnSpPr/>
                  <p:nvPr/>
                </p:nvCxnSpPr>
                <p:spPr>
                  <a:xfrm flipV="1">
                    <a:off x="3636360" y="2277238"/>
                    <a:ext cx="655970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1519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7545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1504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06233" y="3068960"/>
                  <a:ext cx="665567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1500" name="群組 87"/>
              <p:cNvGrpSpPr>
                <a:grpSpLocks/>
              </p:cNvGrpSpPr>
              <p:nvPr/>
            </p:nvGrpSpPr>
            <p:grpSpPr bwMode="auto">
              <a:xfrm>
                <a:off x="1691680" y="1772816"/>
                <a:ext cx="1512169" cy="1542365"/>
                <a:chOff x="1691680" y="1772816"/>
                <a:chExt cx="1512169" cy="1542365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 flipH="1">
                  <a:off x="3203848" y="1772816"/>
                  <a:ext cx="0" cy="1541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 flipH="1">
                  <a:off x="1691215" y="1772816"/>
                  <a:ext cx="0" cy="15414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91493" name="物件 106"/>
          <p:cNvGraphicFramePr>
            <a:graphicFrameLocks noChangeAspect="1"/>
          </p:cNvGraphicFramePr>
          <p:nvPr/>
        </p:nvGraphicFramePr>
        <p:xfrm>
          <a:off x="530225" y="3017838"/>
          <a:ext cx="550545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7" name="方程式" r:id="rId3" imgW="3086100" imgH="1016000" progId="Equation.3">
                  <p:embed/>
                </p:oleObj>
              </mc:Choice>
              <mc:Fallback>
                <p:oleObj name="方程式" r:id="rId3" imgW="30861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017838"/>
                        <a:ext cx="5505450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物件 107"/>
          <p:cNvGraphicFramePr>
            <a:graphicFrameLocks noChangeAspect="1"/>
          </p:cNvGraphicFramePr>
          <p:nvPr/>
        </p:nvGraphicFramePr>
        <p:xfrm>
          <a:off x="2608263" y="4868863"/>
          <a:ext cx="3487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8" name="方程式" r:id="rId5" imgW="1955800" imgH="203200" progId="Equation.3">
                  <p:embed/>
                </p:oleObj>
              </mc:Choice>
              <mc:Fallback>
                <p:oleObj name="方程式" r:id="rId5" imgW="195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4868863"/>
                        <a:ext cx="34877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5" name="物件 108"/>
          <p:cNvGraphicFramePr>
            <a:graphicFrameLocks noChangeAspect="1"/>
          </p:cNvGraphicFramePr>
          <p:nvPr/>
        </p:nvGraphicFramePr>
        <p:xfrm>
          <a:off x="379413" y="5300663"/>
          <a:ext cx="693261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9" name="方程式" r:id="rId7" imgW="3886200" imgH="812800" progId="Equation.3">
                  <p:embed/>
                </p:oleObj>
              </mc:Choice>
              <mc:Fallback>
                <p:oleObj name="方程式" r:id="rId7" imgW="38862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5300663"/>
                        <a:ext cx="6932612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75046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2.64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p.166 of text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-53975" y="849313"/>
            <a:ext cx="8856663" cy="5738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more realistic model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b="1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361950">
              <a:spcBef>
                <a:spcPts val="1200"/>
              </a:spcBef>
              <a:defRPr/>
            </a:pPr>
            <a:r>
              <a:rPr lang="en-US" altLang="zh-TW" sz="2600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altLang="zh-TW" sz="32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457200" indent="-95250">
              <a:buFont typeface="Times New Roman" pitchFamily="18" charset="0"/>
              <a:buChar char="−"/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stability analysis</a:t>
            </a:r>
          </a:p>
          <a:p>
            <a:pPr marL="361950">
              <a:spcBef>
                <a:spcPts val="6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0&lt;</a:t>
            </a:r>
            <a:r>
              <a:rPr lang="el-GR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α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&lt;1,                        , stable</a:t>
            </a:r>
          </a:p>
          <a:p>
            <a:pPr marL="361950">
              <a:spcBef>
                <a:spcPts val="1200"/>
              </a:spcBef>
              <a:defRPr/>
            </a:pP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        </a:t>
            </a:r>
            <a:r>
              <a:rPr lang="el-GR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α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&gt;1,                not </a:t>
            </a:r>
            <a:r>
              <a:rPr lang="en-US" altLang="zh-TW" sz="3200" dirty="0" err="1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integrable</a:t>
            </a:r>
            <a:r>
              <a:rPr lang="en-US" altLang="zh-TW" sz="3200" dirty="0">
                <a:solidFill>
                  <a:prstClr val="black"/>
                </a:solidFill>
                <a:latin typeface="Times New Roman"/>
                <a:ea typeface="新細明體" charset="-120"/>
                <a:cs typeface="Times New Roman"/>
              </a:rPr>
              <a:t>, “NOT” stable</a:t>
            </a:r>
            <a:r>
              <a:rPr lang="en-US" altLang="zh-TW" i="1" spc="300" dirty="0">
                <a:solidFill>
                  <a:srgbClr val="00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zh-TW" altLang="en-US" dirty="0">
              <a:solidFill>
                <a:prstClr val="black"/>
              </a:solidFill>
              <a:ea typeface="新細明體" charset="-120"/>
            </a:endParaRPr>
          </a:p>
        </p:txBody>
      </p:sp>
      <p:sp>
        <p:nvSpPr>
          <p:cNvPr id="192516" name="文字方塊 9"/>
          <p:cNvSpPr txBox="1">
            <a:spLocks noChangeArrowheads="1"/>
          </p:cNvSpPr>
          <p:nvPr/>
        </p:nvSpPr>
        <p:spPr bwMode="auto">
          <a:xfrm>
            <a:off x="3255963" y="1630363"/>
            <a:ext cx="8001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grpSp>
        <p:nvGrpSpPr>
          <p:cNvPr id="192517" name="群組 86"/>
          <p:cNvGrpSpPr>
            <a:grpSpLocks/>
          </p:cNvGrpSpPr>
          <p:nvPr/>
        </p:nvGrpSpPr>
        <p:grpSpPr bwMode="auto">
          <a:xfrm>
            <a:off x="539750" y="1500188"/>
            <a:ext cx="2424113" cy="1465262"/>
            <a:chOff x="4706039" y="1772816"/>
            <a:chExt cx="2838276" cy="1853994"/>
          </a:xfrm>
        </p:grpSpPr>
        <p:grpSp>
          <p:nvGrpSpPr>
            <p:cNvPr id="192547" name="群組 4"/>
            <p:cNvGrpSpPr>
              <a:grpSpLocks/>
            </p:cNvGrpSpPr>
            <p:nvPr/>
          </p:nvGrpSpPr>
          <p:grpSpPr bwMode="auto">
            <a:xfrm>
              <a:off x="5706112" y="2119091"/>
              <a:ext cx="306048" cy="311322"/>
              <a:chOff x="4211867" y="3196421"/>
              <a:chExt cx="741439" cy="731213"/>
            </a:xfrm>
          </p:grpSpPr>
          <p:sp>
            <p:nvSpPr>
              <p:cNvPr id="192563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564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2565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2548" name="文字方塊 9"/>
            <p:cNvSpPr txBox="1">
              <a:spLocks noChangeArrowheads="1"/>
            </p:cNvSpPr>
            <p:nvPr/>
          </p:nvSpPr>
          <p:spPr bwMode="auto">
            <a:xfrm>
              <a:off x="4706039" y="1772816"/>
              <a:ext cx="646423" cy="49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49" name="Line 18"/>
            <p:cNvSpPr>
              <a:spLocks noChangeShapeType="1"/>
            </p:cNvSpPr>
            <p:nvPr/>
          </p:nvSpPr>
          <p:spPr bwMode="auto">
            <a:xfrm flipV="1">
              <a:off x="4788024" y="2279277"/>
              <a:ext cx="86409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50" name="Line 18"/>
            <p:cNvSpPr>
              <a:spLocks noChangeShapeType="1"/>
            </p:cNvSpPr>
            <p:nvPr/>
          </p:nvSpPr>
          <p:spPr bwMode="auto">
            <a:xfrm>
              <a:off x="5580112" y="2279277"/>
              <a:ext cx="972108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69" name="直線接點 68"/>
            <p:cNvCxnSpPr/>
            <p:nvPr/>
          </p:nvCxnSpPr>
          <p:spPr>
            <a:xfrm flipH="1">
              <a:off x="5410497" y="1772816"/>
              <a:ext cx="0" cy="154265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/>
          </p:nvSpPr>
          <p:spPr bwMode="auto">
            <a:xfrm>
              <a:off x="6228337" y="2528073"/>
              <a:ext cx="219330" cy="32540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</a:rPr>
                <a:t>T</a:t>
              </a:r>
              <a:endParaRPr lang="zh-TW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3" name="直線接點 72"/>
            <p:cNvCxnSpPr/>
            <p:nvPr/>
          </p:nvCxnSpPr>
          <p:spPr>
            <a:xfrm flipV="1">
              <a:off x="5852874" y="2708852"/>
              <a:ext cx="37546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54" name="Line 18"/>
            <p:cNvSpPr>
              <a:spLocks noChangeShapeType="1"/>
            </p:cNvSpPr>
            <p:nvPr/>
          </p:nvSpPr>
          <p:spPr bwMode="auto">
            <a:xfrm rot="-5400000">
              <a:off x="5714031" y="2569667"/>
              <a:ext cx="27851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75" name="直線接點 74"/>
            <p:cNvCxnSpPr/>
            <p:nvPr/>
          </p:nvCxnSpPr>
          <p:spPr>
            <a:xfrm>
              <a:off x="6877032" y="1772816"/>
              <a:ext cx="0" cy="1542652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56" name="文字方塊 8"/>
            <p:cNvSpPr txBox="1">
              <a:spLocks noChangeArrowheads="1"/>
            </p:cNvSpPr>
            <p:nvPr/>
          </p:nvSpPr>
          <p:spPr bwMode="auto">
            <a:xfrm>
              <a:off x="5875730" y="2573065"/>
              <a:ext cx="432048" cy="50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l-GR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57" name="文字方塊 9"/>
            <p:cNvSpPr txBox="1">
              <a:spLocks noChangeArrowheads="1"/>
            </p:cNvSpPr>
            <p:nvPr/>
          </p:nvSpPr>
          <p:spPr bwMode="auto">
            <a:xfrm>
              <a:off x="6897892" y="1772816"/>
              <a:ext cx="646423" cy="49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58" name="Line 18"/>
            <p:cNvSpPr>
              <a:spLocks noChangeShapeType="1"/>
            </p:cNvSpPr>
            <p:nvPr/>
          </p:nvSpPr>
          <p:spPr bwMode="auto">
            <a:xfrm rot="10800000">
              <a:off x="6444208" y="2708920"/>
              <a:ext cx="2160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5" name="直線接點 94"/>
            <p:cNvCxnSpPr/>
            <p:nvPr/>
          </p:nvCxnSpPr>
          <p:spPr>
            <a:xfrm flipV="1">
              <a:off x="6659561" y="2276989"/>
              <a:ext cx="0" cy="431863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60" name="Line 18"/>
            <p:cNvSpPr>
              <a:spLocks noChangeShapeType="1"/>
            </p:cNvSpPr>
            <p:nvPr/>
          </p:nvSpPr>
          <p:spPr bwMode="auto">
            <a:xfrm flipV="1">
              <a:off x="6337784" y="3273370"/>
              <a:ext cx="53847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61" name="Line 18"/>
            <p:cNvSpPr>
              <a:spLocks noChangeShapeType="1"/>
            </p:cNvSpPr>
            <p:nvPr/>
          </p:nvSpPr>
          <p:spPr bwMode="auto">
            <a:xfrm rot="10800000" flipV="1">
              <a:off x="5410192" y="3273370"/>
              <a:ext cx="2959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2562" name="文字方塊 9"/>
            <p:cNvSpPr txBox="1">
              <a:spLocks noChangeArrowheads="1"/>
            </p:cNvSpPr>
            <p:nvPr/>
          </p:nvSpPr>
          <p:spPr bwMode="auto">
            <a:xfrm>
              <a:off x="5706633" y="3003553"/>
              <a:ext cx="779200" cy="623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2518" name="群組 88"/>
          <p:cNvGrpSpPr>
            <a:grpSpLocks/>
          </p:cNvGrpSpPr>
          <p:nvPr/>
        </p:nvGrpSpPr>
        <p:grpSpPr bwMode="auto">
          <a:xfrm>
            <a:off x="4143375" y="1549400"/>
            <a:ext cx="2776538" cy="1465263"/>
            <a:chOff x="899592" y="1772816"/>
            <a:chExt cx="3249499" cy="1853994"/>
          </a:xfrm>
        </p:grpSpPr>
        <p:grpSp>
          <p:nvGrpSpPr>
            <p:cNvPr id="192524" name="群組 59"/>
            <p:cNvGrpSpPr>
              <a:grpSpLocks/>
            </p:cNvGrpSpPr>
            <p:nvPr/>
          </p:nvGrpSpPr>
          <p:grpSpPr bwMode="auto">
            <a:xfrm>
              <a:off x="899592" y="1772816"/>
              <a:ext cx="3249499" cy="1853994"/>
              <a:chOff x="899592" y="1772816"/>
              <a:chExt cx="3249499" cy="1853994"/>
            </a:xfrm>
          </p:grpSpPr>
          <p:grpSp>
            <p:nvGrpSpPr>
              <p:cNvPr id="192528" name="群組 3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249499" cy="1500555"/>
                <a:chOff x="1259632" y="1772816"/>
                <a:chExt cx="3249499" cy="1500555"/>
              </a:xfrm>
            </p:grpSpPr>
            <p:grpSp>
              <p:nvGrpSpPr>
                <p:cNvPr id="192530" name="群組 4"/>
                <p:cNvGrpSpPr>
                  <a:grpSpLocks/>
                </p:cNvGrpSpPr>
                <p:nvPr/>
              </p:nvGrpSpPr>
              <p:grpSpPr bwMode="auto">
                <a:xfrm>
                  <a:off x="3131840" y="2119091"/>
                  <a:ext cx="306048" cy="311322"/>
                  <a:chOff x="4211867" y="3196421"/>
                  <a:chExt cx="741439" cy="731213"/>
                </a:xfrm>
              </p:grpSpPr>
              <p:sp>
                <p:nvSpPr>
                  <p:cNvPr id="19254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11867" y="3196421"/>
                    <a:ext cx="741439" cy="7312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254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223863" y="3572661"/>
                    <a:ext cx="71744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254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582586" y="3196421"/>
                    <a:ext cx="0" cy="7312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2531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1333289" y="1772816"/>
                  <a:ext cx="646423" cy="492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2532" name="Line 18"/>
                <p:cNvSpPr>
                  <a:spLocks noChangeShapeType="1"/>
                </p:cNvSpPr>
                <p:nvPr/>
              </p:nvSpPr>
              <p:spPr bwMode="auto">
                <a:xfrm>
                  <a:off x="1259632" y="2276872"/>
                  <a:ext cx="108012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67745" y="2276872"/>
                  <a:ext cx="77390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4" name="Line 18"/>
                <p:cNvSpPr>
                  <a:spLocks noChangeShapeType="1"/>
                </p:cNvSpPr>
                <p:nvPr/>
              </p:nvSpPr>
              <p:spPr bwMode="auto">
                <a:xfrm>
                  <a:off x="2843807" y="2276872"/>
                  <a:ext cx="1051030" cy="24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35" name="Line 18"/>
                <p:cNvSpPr>
                  <a:spLocks noChangeShapeType="1"/>
                </p:cNvSpPr>
                <p:nvPr/>
              </p:nvSpPr>
              <p:spPr bwMode="auto">
                <a:xfrm>
                  <a:off x="2339753" y="2708920"/>
                  <a:ext cx="235511" cy="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9" name="直線接點 8"/>
                <p:cNvCxnSpPr>
                  <a:stCxn id="192535" idx="0"/>
                </p:cNvCxnSpPr>
                <p:nvPr/>
              </p:nvCxnSpPr>
              <p:spPr>
                <a:xfrm flipV="1">
                  <a:off x="2339083" y="2276990"/>
                  <a:ext cx="0" cy="431861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矩形 44"/>
                <p:cNvSpPr/>
                <p:nvPr/>
              </p:nvSpPr>
              <p:spPr bwMode="auto">
                <a:xfrm>
                  <a:off x="2567606" y="2528072"/>
                  <a:ext cx="219234" cy="32540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dirty="0">
                      <a:solidFill>
                        <a:schemeClr val="tx1"/>
                      </a:solidFill>
                    </a:rPr>
                    <a:t>T</a:t>
                  </a: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6" name="直線接點 45"/>
                <p:cNvCxnSpPr/>
                <p:nvPr/>
              </p:nvCxnSpPr>
              <p:spPr>
                <a:xfrm>
                  <a:off x="2779409" y="2708852"/>
                  <a:ext cx="512785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539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3145611" y="2569666"/>
                  <a:ext cx="278509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4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131840" y="3273371"/>
                  <a:ext cx="43204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92541" name="Line 1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051720" y="3273370"/>
                  <a:ext cx="43204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58" name="直線接點 57"/>
                <p:cNvCxnSpPr/>
                <p:nvPr/>
              </p:nvCxnSpPr>
              <p:spPr>
                <a:xfrm flipV="1">
                  <a:off x="3860717" y="2276990"/>
                  <a:ext cx="648414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543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637545" y="1772816"/>
                  <a:ext cx="646423" cy="492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2529" name="文字方塊 9"/>
              <p:cNvSpPr txBox="1">
                <a:spLocks noChangeArrowheads="1"/>
              </p:cNvSpPr>
              <p:nvPr/>
            </p:nvSpPr>
            <p:spPr bwMode="auto">
              <a:xfrm>
                <a:off x="2106234" y="3003553"/>
                <a:ext cx="779200" cy="6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2525" name="群組 87"/>
            <p:cNvGrpSpPr>
              <a:grpSpLocks/>
            </p:cNvGrpSpPr>
            <p:nvPr/>
          </p:nvGrpSpPr>
          <p:grpSpPr bwMode="auto">
            <a:xfrm>
              <a:off x="1691680" y="1772816"/>
              <a:ext cx="1512169" cy="1542365"/>
              <a:chOff x="1691680" y="1772816"/>
              <a:chExt cx="1512169" cy="1542365"/>
            </a:xfrm>
          </p:grpSpPr>
          <p:cxnSp>
            <p:nvCxnSpPr>
              <p:cNvPr id="102" name="直線接點 101"/>
              <p:cNvCxnSpPr/>
              <p:nvPr/>
            </p:nvCxnSpPr>
            <p:spPr>
              <a:xfrm flipH="1">
                <a:off x="3203411" y="1772816"/>
                <a:ext cx="0" cy="15426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 flipH="1">
                <a:off x="1691066" y="1772816"/>
                <a:ext cx="0" cy="154265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2519" name="物件 106"/>
          <p:cNvGraphicFramePr>
            <a:graphicFrameLocks noChangeAspect="1"/>
          </p:cNvGraphicFramePr>
          <p:nvPr/>
        </p:nvGraphicFramePr>
        <p:xfrm>
          <a:off x="746125" y="3040063"/>
          <a:ext cx="591343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25" name="方程式" r:id="rId3" imgW="3314700" imgH="990600" progId="Equation.3">
                  <p:embed/>
                </p:oleObj>
              </mc:Choice>
              <mc:Fallback>
                <p:oleObj name="方程式" r:id="rId3" imgW="3314700" imgH="9906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040063"/>
                        <a:ext cx="5913438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0" name="文字方塊 8"/>
          <p:cNvSpPr txBox="1">
            <a:spLocks noChangeArrowheads="1"/>
          </p:cNvSpPr>
          <p:nvPr/>
        </p:nvSpPr>
        <p:spPr bwMode="auto">
          <a:xfrm>
            <a:off x="5434013" y="2224088"/>
            <a:ext cx="722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521" name="Line 18"/>
          <p:cNvSpPr>
            <a:spLocks noChangeShapeType="1"/>
          </p:cNvSpPr>
          <p:nvPr/>
        </p:nvSpPr>
        <p:spPr bwMode="auto">
          <a:xfrm flipV="1">
            <a:off x="2060575" y="1900238"/>
            <a:ext cx="11318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92522" name="物件 18"/>
          <p:cNvGraphicFramePr>
            <a:graphicFrameLocks noChangeAspect="1"/>
          </p:cNvGraphicFramePr>
          <p:nvPr/>
        </p:nvGraphicFramePr>
        <p:xfrm>
          <a:off x="2484438" y="5184775"/>
          <a:ext cx="2413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26" name="方程式" r:id="rId5" imgW="1143000" imgH="431800" progId="Equation.3">
                  <p:embed/>
                </p:oleObj>
              </mc:Choice>
              <mc:Fallback>
                <p:oleObj name="方程式" r:id="rId5" imgW="1143000" imgH="431800" progId="Equation.3">
                  <p:embed/>
                  <p:pic>
                    <p:nvPicPr>
                      <p:cNvPr id="0" name="物件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184775"/>
                        <a:ext cx="24130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物件 19"/>
          <p:cNvGraphicFramePr>
            <a:graphicFrameLocks noChangeAspect="1"/>
          </p:cNvGraphicFramePr>
          <p:nvPr/>
        </p:nvGraphicFramePr>
        <p:xfrm>
          <a:off x="2124075" y="5897563"/>
          <a:ext cx="134143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327" name="方程式" r:id="rId7" imgW="634725" imgH="330057" progId="Equation.3">
                  <p:embed/>
                </p:oleObj>
              </mc:Choice>
              <mc:Fallback>
                <p:oleObj name="方程式" r:id="rId7" imgW="634725" imgH="330057" progId="Equation.3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97563"/>
                        <a:ext cx="134143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kumimoji="0" lang="en-US" altLang="zh-TW" sz="3600" b="1" u="sng" dirty="0" err="1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 in Every Dimension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880860" cy="47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5656" y="131057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10570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475656" y="285293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85293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044800" y="4725144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0" y="4725144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zh-TW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876000" y="131040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00" y="1310400"/>
                <a:ext cx="864096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044800" y="558924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00" y="5589240"/>
                <a:ext cx="86409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876000" y="3344922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00" y="3344922"/>
                <a:ext cx="1872208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zh-TW" altLang="en-US" sz="2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3675"/>
            <a:ext cx="52752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0" y="166228"/>
            <a:ext cx="9144000" cy="65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Different Way to visualize the convolution sum</a:t>
            </a:r>
          </a:p>
          <a:p>
            <a:pPr marL="108000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looked at on the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 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dummy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reflected over and shifted to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weighted by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and summed to produce an output sample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at time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i="1" dirty="0">
                <a:latin typeface="Times New Roman" pitchFamily="18" charset="0"/>
                <a:ea typeface="新細明體" charset="-120"/>
              </a:rPr>
              <a:t>	   </a:t>
            </a:r>
            <a:r>
              <a:rPr kumimoji="0" lang="en-US" altLang="zh-TW" sz="2200" i="1" dirty="0">
                <a:latin typeface="Times New Roman" pitchFamily="18" charset="0"/>
                <a:ea typeface="新細明體" charset="-120"/>
              </a:rPr>
              <a:t>See Figs 2.5, 2.6, 2.7, pp. 83-85 of </a:t>
            </a:r>
            <a:r>
              <a:rPr kumimoji="0" lang="en-US" altLang="zh-TW" sz="2200" i="1" dirty="0" smtClean="0">
                <a:latin typeface="Times New Roman" pitchFamily="18" charset="0"/>
                <a:ea typeface="新細明體" charset="-120"/>
              </a:rPr>
              <a:t>text</a:t>
            </a:r>
            <a:endParaRPr kumimoji="0" lang="en-US" altLang="zh-TW" sz="3000" dirty="0" smtClean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231726" y="1525960"/>
            <a:ext cx="6724650" cy="2551112"/>
            <a:chOff x="1187450" y="1309688"/>
            <a:chExt cx="6724650" cy="2551112"/>
          </a:xfrm>
        </p:grpSpPr>
        <p:graphicFrame>
          <p:nvGraphicFramePr>
            <p:cNvPr id="8806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4014745"/>
                </p:ext>
              </p:extLst>
            </p:nvPr>
          </p:nvGraphicFramePr>
          <p:xfrm>
            <a:off x="2124075" y="1309688"/>
            <a:ext cx="3281363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328" name="方程式" r:id="rId3" imgW="1409088" imgH="431613" progId="Equation.3">
                    <p:embed/>
                  </p:oleObj>
                </mc:Choice>
                <mc:Fallback>
                  <p:oleObj name="方程式" r:id="rId3" imgW="1409088" imgH="4316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075" y="1309688"/>
                          <a:ext cx="3281363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2571750" y="2187575"/>
              <a:ext cx="0" cy="8382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87450" y="2936875"/>
              <a:ext cx="2447925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Contribution to the output signal at time n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3995738" y="2133600"/>
              <a:ext cx="0" cy="503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873625" y="2208213"/>
              <a:ext cx="0" cy="984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57550" y="2565400"/>
              <a:ext cx="15652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input signal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45013" y="3152775"/>
              <a:ext cx="3367087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reflected-over version of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[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] located at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k</a:t>
              </a:r>
              <a:r>
                <a:rPr kumimoji="0" lang="en-US" altLang="zh-TW" sz="20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= </a:t>
              </a:r>
              <a:r>
                <a:rPr kumimoji="0" lang="en-US" altLang="zh-TW" sz="2000" i="1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3436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2.6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09060" cy="523494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139952" y="878522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878522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190400" y="1523365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1523365"/>
                <a:ext cx="30822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44008" y="2276872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76872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190400" y="2674065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2674065"/>
                <a:ext cx="30822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191769" y="3645024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69" y="3645024"/>
                <a:ext cx="308223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190400" y="4633704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4633704"/>
                <a:ext cx="308223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90400" y="5661248"/>
                <a:ext cx="3082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00" y="5661248"/>
                <a:ext cx="308223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644000" y="3398802"/>
                <a:ext cx="21602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3398802"/>
                <a:ext cx="2160248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644000" y="5373216"/>
                <a:ext cx="30963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=2&gt;0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5373216"/>
                <a:ext cx="3096352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644000" y="4351209"/>
                <a:ext cx="309635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0" y="4351209"/>
                <a:ext cx="3096352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8150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836613"/>
            <a:ext cx="73771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3"/>
          <p:cNvSpPr>
            <a:spLocks noChangeArrowheads="1"/>
          </p:cNvSpPr>
          <p:nvPr/>
        </p:nvSpPr>
        <p:spPr bwMode="auto">
          <a:xfrm>
            <a:off x="0" y="200083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t" anchorCtr="0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 linear time-invariant system is completely characterized by its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response</a:t>
            </a: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en-US" altLang="zh-TW" sz="26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57200" fontAlgn="auto">
              <a:spcBef>
                <a:spcPts val="1200"/>
              </a:spcBef>
              <a:spcAft>
                <a:spcPts val="0"/>
              </a:spcAft>
              <a:buSzPct val="70000"/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2124075" y="1309688"/>
          <a:ext cx="32813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76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09688"/>
                        <a:ext cx="32813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0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313" y="260350"/>
            <a:ext cx="7486650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124754"/>
          </a:xfrm>
          <a:prstGeom prst="rect">
            <a:avLst/>
          </a:prstGeom>
          <a:blipFill rotWithShape="1">
            <a:blip r:embed="rId2"/>
            <a:stretch>
              <a:fillRect r="-1533" b="-22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1"/>
          <p:cNvSpPr>
            <a:spLocks noChangeArrowheads="1"/>
          </p:cNvSpPr>
          <p:nvPr/>
        </p:nvSpPr>
        <p:spPr bwMode="auto">
          <a:xfrm>
            <a:off x="0" y="0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>
                <a:solidFill>
                  <a:srgbClr val="000000"/>
                </a:solidFill>
                <a:latin typeface="Times New Roman" pitchFamily="18" charset="0"/>
              </a:rPr>
              <a:t>Vector Space Concept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 of Inner-product</a:t>
            </a:r>
          </a:p>
          <a:p>
            <a:pPr lvl="2"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Example</a:t>
            </a: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endParaRPr kumimoji="0" lang="en-US" altLang="zh-TW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Simple Definition</a:t>
            </a:r>
            <a:endParaRPr kumimoji="0" lang="en-US" altLang="zh-TW" sz="24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96260" name="物件 4"/>
          <p:cNvGraphicFramePr>
            <a:graphicFrameLocks noChangeAspect="1"/>
          </p:cNvGraphicFramePr>
          <p:nvPr/>
        </p:nvGraphicFramePr>
        <p:xfrm>
          <a:off x="1231900" y="2528888"/>
          <a:ext cx="4681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4" name="方程式" r:id="rId3" imgW="1968500" imgH="228600" progId="Equation.3">
                  <p:embed/>
                </p:oleObj>
              </mc:Choice>
              <mc:Fallback>
                <p:oleObj name="方程式" r:id="rId3" imgW="1968500" imgH="228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528888"/>
                        <a:ext cx="4681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96262" name="物件 8"/>
          <p:cNvGraphicFramePr>
            <a:graphicFrameLocks noChangeAspect="1"/>
          </p:cNvGraphicFramePr>
          <p:nvPr/>
        </p:nvGraphicFramePr>
        <p:xfrm>
          <a:off x="1281113" y="3217863"/>
          <a:ext cx="22034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5" name="方程式" r:id="rId5" imgW="914400" imgH="431800" progId="Equation.3">
                  <p:embed/>
                </p:oleObj>
              </mc:Choice>
              <mc:Fallback>
                <p:oleObj name="方程式" r:id="rId5" imgW="914400" imgH="4318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3217863"/>
                        <a:ext cx="22034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3" name="物件 9"/>
          <p:cNvGraphicFramePr>
            <a:graphicFrameLocks noChangeAspect="1"/>
          </p:cNvGraphicFramePr>
          <p:nvPr/>
        </p:nvGraphicFramePr>
        <p:xfrm>
          <a:off x="1370013" y="4976813"/>
          <a:ext cx="54340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6" name="方程式" r:id="rId7" imgW="2197100" imgH="215900" progId="Equation.3">
                  <p:embed/>
                </p:oleObj>
              </mc:Choice>
              <mc:Fallback>
                <p:oleObj name="方程式" r:id="rId7" imgW="2197100" imgH="215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976813"/>
                        <a:ext cx="54340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Rectangle 3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638740"/>
          </a:xfrm>
          <a:prstGeom prst="rect">
            <a:avLst/>
          </a:prstGeom>
          <a:blipFill rotWithShape="1">
            <a:blip r:embed="rId2"/>
            <a:stretch>
              <a:fillRect b="-165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Inner Product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32048" y="1196752"/>
            <a:ext cx="4067944" cy="1017135"/>
            <a:chOff x="432048" y="1340768"/>
            <a:chExt cx="4067944" cy="1017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432048" y="1340768"/>
                  <a:ext cx="3923928" cy="592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groupChr>
                          <m:groupChrPr>
                            <m:chr m:val="⏟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groupCh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 </m:t>
                        </m:r>
                        <m:groupChr>
                          <m:groupChrPr>
                            <m:chr m:val="⏟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func>
                              <m:funcPr>
                                <m:ctrlPr>
                                  <a:rPr lang="en-US" altLang="zh-TW" sz="26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600" b="0" i="0" smtClean="0">
                                    <a:latin typeface="Cambria Math"/>
                                    <a:ea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zh-TW" altLang="en-US" sz="26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func>
                          </m:e>
                        </m:groupCh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48" y="1340768"/>
                  <a:ext cx="3923928" cy="59279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字方塊 9"/>
            <p:cNvSpPr txBox="1"/>
            <p:nvPr/>
          </p:nvSpPr>
          <p:spPr>
            <a:xfrm>
              <a:off x="1115616" y="1863492"/>
              <a:ext cx="15841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magnitude</a:t>
              </a:r>
              <a:endPara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664296" y="1865460"/>
              <a:ext cx="18356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similarity</a:t>
              </a:r>
              <a:endPara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32000" y="1916832"/>
                <a:ext cx="6372248" cy="1251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magnitude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,   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1916832"/>
                <a:ext cx="6372248" cy="1251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32000" y="3129355"/>
                <a:ext cx="6912768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</a:rPr>
                          <m:t>𝐴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𝐵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zh-TW" altLang="en-US" sz="2600" dirty="0" smtClean="0"/>
                  <a:t>   </a:t>
                </a:r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similarity, 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zh-TW" sz="2600" dirty="0" smtClean="0"/>
                  <a:t>1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3129355"/>
                <a:ext cx="6912768" cy="701602"/>
              </a:xfrm>
              <a:prstGeom prst="rect">
                <a:avLst/>
              </a:prstGeom>
              <a:blipFill rotWithShape="1"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2000" y="4016677"/>
                <a:ext cx="453650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𝐴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=  0</m:t>
                    </m:r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: orthogonal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" y="4016677"/>
                <a:ext cx="4536504" cy="492443"/>
              </a:xfrm>
              <a:prstGeom prst="rect">
                <a:avLst/>
              </a:prstGeom>
              <a:blipFill rotWithShape="1">
                <a:blip r:embed="rId5"/>
                <a:stretch>
                  <a:fillRect t="-1234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78" y="1052736"/>
            <a:ext cx="270891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367196" y="1331476"/>
                <a:ext cx="4748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96" y="1331476"/>
                <a:ext cx="474874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344768" y="2030650"/>
                <a:ext cx="48859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768" y="2030650"/>
                <a:ext cx="488595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711757" cy="2348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26898" y="4509120"/>
                <a:ext cx="48930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98" y="4509120"/>
                <a:ext cx="489301" cy="492443"/>
              </a:xfrm>
              <a:prstGeom prst="rect">
                <a:avLst/>
              </a:prstGeom>
              <a:blipFill rotWithShape="1">
                <a:blip r:embed="rId10"/>
                <a:stretch>
                  <a:fillRect t="-10000" r="-20988" b="-3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580876" y="5290533"/>
                <a:ext cx="62658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76" y="5290533"/>
                <a:ext cx="626582" cy="492443"/>
              </a:xfrm>
              <a:prstGeom prst="rect">
                <a:avLst/>
              </a:prstGeom>
              <a:blipFill rotWithShape="1">
                <a:blip r:embed="rId11"/>
                <a:stretch>
                  <a:fillRect t="-9877" r="-16505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80803" y="6104909"/>
                <a:ext cx="63427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600" dirty="0" smtClean="0"/>
                  <a:t>: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3" y="6104909"/>
                <a:ext cx="634276" cy="492443"/>
              </a:xfrm>
              <a:prstGeom prst="rect">
                <a:avLst/>
              </a:prstGeom>
              <a:blipFill rotWithShape="1">
                <a:blip r:embed="rId12"/>
                <a:stretch>
                  <a:fillRect t="-9877" r="-16346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707904" y="5290533"/>
                <a:ext cx="252028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𝐴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i="1">
                          <a:latin typeface="Cambria Math"/>
                        </a:rPr>
                        <m:t>𝐴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290533"/>
                <a:ext cx="2520280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 in Inner Product</a:t>
            </a:r>
          </a:p>
        </p:txBody>
      </p:sp>
      <p:sp>
        <p:nvSpPr>
          <p:cNvPr id="99331" name="矩形 2"/>
          <p:cNvSpPr>
            <a:spLocks noChangeArrowheads="1"/>
          </p:cNvSpPr>
          <p:nvPr/>
        </p:nvSpPr>
        <p:spPr bwMode="auto">
          <a:xfrm>
            <a:off x="0" y="37893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Commutative, Non-degeneracy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467544" y="1052736"/>
                <a:ext cx="6336704" cy="2558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𝑎𝑦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/>
                        </a:rPr>
                        <m:t>𝑥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magnitude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dirty="0"/>
                              <m:t>similarity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800" dirty="0" smtClean="0"/>
                  <a:t> </a:t>
                </a: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6336704" cy="25589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33997" y="5140859"/>
                <a:ext cx="2290242" cy="1266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altLang="zh-TW" sz="2800" b="0" i="0" dirty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magnitude</m:t>
                            </m:r>
                            <m:r>
                              <m:rPr>
                                <m:nor/>
                              </m:rPr>
                              <a:rPr lang="en-US" altLang="zh-TW" sz="2800" dirty="0"/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altLang="zh-TW" sz="2800" dirty="0"/>
                              <m:t>similarity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997" y="5140859"/>
                <a:ext cx="2290242" cy="12662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1"/>
          <p:cNvSpPr>
            <a:spLocks noChangeArrowheads="1"/>
          </p:cNvSpPr>
          <p:nvPr/>
        </p:nvSpPr>
        <p:spPr bwMode="auto">
          <a:xfrm>
            <a:off x="0" y="0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 pitchFamily="18" charset="0"/>
              </a:rPr>
              <a:t>Vector Space Concept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Definition of Inner-product</a:t>
            </a:r>
          </a:p>
          <a:p>
            <a:pPr lvl="2" eaLnBrk="1" hangingPunct="1">
              <a:spcBef>
                <a:spcPts val="1800"/>
              </a:spcBef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Physical Properties: magnitude, similarity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 the vector space of signals defined in 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Inner-product Space</a:t>
            </a:r>
          </a:p>
          <a:p>
            <a:pPr lvl="2" eaLnBrk="1" hangingPunct="1">
              <a:lnSpc>
                <a:spcPct val="200000"/>
              </a:lnSpc>
              <a:buSzPct val="70000"/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extended to (-∞, ∞)</a:t>
            </a: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03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0036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1401"/>
              </p:ext>
            </p:extLst>
          </p:nvPr>
        </p:nvGraphicFramePr>
        <p:xfrm>
          <a:off x="788988" y="3086100"/>
          <a:ext cx="51847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3" name="方程式" r:id="rId3" imgW="1993680" imgH="215640" progId="Equation.3">
                  <p:embed/>
                </p:oleObj>
              </mc:Choice>
              <mc:Fallback>
                <p:oleObj name="方程式" r:id="rId3" imgW="1993680" imgH="21564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086100"/>
                        <a:ext cx="51847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00363" name="物件 11"/>
          <p:cNvGraphicFramePr>
            <a:graphicFrameLocks noChangeAspect="1"/>
          </p:cNvGraphicFramePr>
          <p:nvPr/>
        </p:nvGraphicFramePr>
        <p:xfrm>
          <a:off x="1481138" y="3627438"/>
          <a:ext cx="4367212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74" name="方程式" r:id="rId5" imgW="1701800" imgH="469900" progId="Equation.3">
                  <p:embed/>
                </p:oleObj>
              </mc:Choice>
              <mc:Fallback>
                <p:oleObj name="方程式" r:id="rId5" imgW="1701800" imgH="4699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627438"/>
                        <a:ext cx="4367212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00"/>
            <a:ext cx="9144000" cy="2846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Magnitude/Similarity</a:t>
            </a:r>
          </a:p>
          <a:p>
            <a:pPr marL="457200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</a:p>
          <a:p>
            <a:pPr marL="742950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1381" name="物件 4"/>
          <p:cNvGraphicFramePr>
            <a:graphicFrameLocks noChangeAspect="1"/>
          </p:cNvGraphicFramePr>
          <p:nvPr/>
        </p:nvGraphicFramePr>
        <p:xfrm>
          <a:off x="766763" y="1700213"/>
          <a:ext cx="45878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7" name="方程式" r:id="rId3" imgW="1435100" imgH="330200" progId="Equation.3">
                  <p:embed/>
                </p:oleObj>
              </mc:Choice>
              <mc:Fallback>
                <p:oleObj name="方程式" r:id="rId3" imgW="14351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00213"/>
                        <a:ext cx="45878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物件 5"/>
          <p:cNvGraphicFramePr>
            <a:graphicFrameLocks noChangeAspect="1"/>
          </p:cNvGraphicFramePr>
          <p:nvPr/>
        </p:nvGraphicFramePr>
        <p:xfrm>
          <a:off x="803275" y="2725738"/>
          <a:ext cx="56403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88" name="方程式" r:id="rId5" imgW="1764534" imgH="444307" progId="Equation.3">
                  <p:embed/>
                </p:oleObj>
              </mc:Choice>
              <mc:Fallback>
                <p:oleObj name="方程式" r:id="rId5" imgW="1764534" imgH="444307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725738"/>
                        <a:ext cx="56403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38249"/>
            <a:ext cx="9144000" cy="6247864"/>
          </a:xfrm>
          <a:prstGeom prst="rect">
            <a:avLst/>
          </a:prstGeom>
        </p:spPr>
        <p:txBody>
          <a:bodyPr rIns="180000" anchor="t" anchorCtr="0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Vector Space Concept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Orthonormal bases</a:t>
            </a: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orthogonal</a:t>
            </a: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600"/>
              </a:spcBef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10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basis</a:t>
            </a:r>
          </a:p>
          <a:p>
            <a:pPr marL="828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any vector (signal) in the vector space can be expanded by</a:t>
            </a:r>
          </a:p>
          <a:p>
            <a:pPr marL="1080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set of orthonormal signals</a:t>
            </a:r>
          </a:p>
        </p:txBody>
      </p:sp>
      <p:graphicFrame>
        <p:nvGraphicFramePr>
          <p:cNvPr id="10240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0033"/>
              </p:ext>
            </p:extLst>
          </p:nvPr>
        </p:nvGraphicFramePr>
        <p:xfrm>
          <a:off x="1098550" y="3285976"/>
          <a:ext cx="36322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5" name="方程式" r:id="rId3" imgW="1651000" imgH="698500" progId="Equation.3">
                  <p:embed/>
                </p:oleObj>
              </mc:Choice>
              <mc:Fallback>
                <p:oleObj name="方程式" r:id="rId3" imgW="1651000" imgH="698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285976"/>
                        <a:ext cx="36322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19217"/>
              </p:ext>
            </p:extLst>
          </p:nvPr>
        </p:nvGraphicFramePr>
        <p:xfrm>
          <a:off x="1212850" y="5762451"/>
          <a:ext cx="2745740" cy="99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6" name="方程式" r:id="rId5" imgW="1193800" imgH="431800" progId="Equation.3">
                  <p:embed/>
                </p:oleObj>
              </mc:Choice>
              <mc:Fallback>
                <p:oleObj name="方程式" r:id="rId5" imgW="11938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762451"/>
                        <a:ext cx="2745740" cy="993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499992" y="6028679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02929"/>
              </p:ext>
            </p:extLst>
          </p:nvPr>
        </p:nvGraphicFramePr>
        <p:xfrm>
          <a:off x="1233488" y="1666900"/>
          <a:ext cx="5504180" cy="103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7" name="方程式" r:id="rId7" imgW="2501900" imgH="469900" progId="Equation.3">
                  <p:embed/>
                </p:oleObj>
              </mc:Choice>
              <mc:Fallback>
                <p:oleObj name="方程式" r:id="rId7" imgW="2501900" imgH="469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666900"/>
                        <a:ext cx="5504180" cy="1033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324808"/>
          </a:xfrm>
          <a:prstGeom prst="rect">
            <a:avLst/>
          </a:prstGeom>
        </p:spPr>
        <p:txBody>
          <a:bodyPr rIns="180000" anchor="ctr" anchorCtr="0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Vector Space</a:t>
            </a:r>
          </a:p>
          <a:p>
            <a:pPr marL="742950" lvl="2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3000" i="1" dirty="0">
              <a:solidFill>
                <a:prstClr val="black"/>
              </a:solidFill>
              <a:latin typeface="Cambria Math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Orthonormal bases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lvl="1"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   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time-shifted unit impulses, dim = ∞</a:t>
            </a: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signal expanded by this set of orthonormal basis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altLang="zh-TW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altLang="zh-TW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   </a:t>
            </a:r>
            <a:r>
              <a:rPr lang="en-US" altLang="zh-TW" sz="24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03427" name="物件 2"/>
          <p:cNvGraphicFramePr>
            <a:graphicFrameLocks noChangeAspect="1"/>
          </p:cNvGraphicFramePr>
          <p:nvPr/>
        </p:nvGraphicFramePr>
        <p:xfrm>
          <a:off x="1258888" y="4483100"/>
          <a:ext cx="44196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7" name="方程式" r:id="rId3" imgW="1524000" imgH="431800" progId="Equation.3">
                  <p:embed/>
                </p:oleObj>
              </mc:Choice>
              <mc:Fallback>
                <p:oleObj name="方程式" r:id="rId3" imgW="15240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483100"/>
                        <a:ext cx="44196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物件 3"/>
          <p:cNvGraphicFramePr>
            <a:graphicFrameLocks noChangeAspect="1"/>
          </p:cNvGraphicFramePr>
          <p:nvPr/>
        </p:nvGraphicFramePr>
        <p:xfrm>
          <a:off x="1187450" y="2854325"/>
          <a:ext cx="59150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8" name="方程式" r:id="rId5" imgW="2501900" imgH="228600" progId="Equation.3">
                  <p:embed/>
                </p:oleObj>
              </mc:Choice>
              <mc:Fallback>
                <p:oleObj name="方程式" r:id="rId5" imgW="25019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854325"/>
                        <a:ext cx="59150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Line 7"/>
          <p:cNvSpPr>
            <a:spLocks noChangeShapeType="1"/>
          </p:cNvSpPr>
          <p:nvPr/>
        </p:nvSpPr>
        <p:spPr bwMode="auto">
          <a:xfrm flipV="1">
            <a:off x="3724275" y="5424488"/>
            <a:ext cx="0" cy="427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 flipV="1">
            <a:off x="5029200" y="5424488"/>
            <a:ext cx="0" cy="4270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3431" name="Object 10"/>
          <p:cNvGraphicFramePr>
            <a:graphicFrameLocks noChangeAspect="1"/>
          </p:cNvGraphicFramePr>
          <p:nvPr/>
        </p:nvGraphicFramePr>
        <p:xfrm>
          <a:off x="4635500" y="5827713"/>
          <a:ext cx="8826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39" name="方程式" r:id="rId7" imgW="406224" imgH="228501" progId="Equation.3">
                  <p:embed/>
                </p:oleObj>
              </mc:Choice>
              <mc:Fallback>
                <p:oleObj name="方程式" r:id="rId7" imgW="406224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827713"/>
                        <a:ext cx="8826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物件 4"/>
          <p:cNvGraphicFramePr>
            <a:graphicFrameLocks noChangeAspect="1"/>
          </p:cNvGraphicFramePr>
          <p:nvPr/>
        </p:nvGraphicFramePr>
        <p:xfrm>
          <a:off x="3506788" y="5780088"/>
          <a:ext cx="4270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0" name="方程式" r:id="rId9" imgW="177646" imgH="228402" progId="Equation.3">
                  <p:embed/>
                </p:oleObj>
              </mc:Choice>
              <mc:Fallback>
                <p:oleObj name="方程式" r:id="rId9" imgW="177646" imgH="228402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88" y="5780088"/>
                        <a:ext cx="4270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3" name="物件 5"/>
          <p:cNvGraphicFramePr>
            <a:graphicFrameLocks noChangeAspect="1"/>
          </p:cNvGraphicFramePr>
          <p:nvPr/>
        </p:nvGraphicFramePr>
        <p:xfrm>
          <a:off x="819150" y="1633538"/>
          <a:ext cx="6067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41" name="方程式" r:id="rId11" imgW="2387600" imgH="215900" progId="Equation.3">
                  <p:embed/>
                </p:oleObj>
              </mc:Choice>
              <mc:Fallback>
                <p:oleObj name="方程式" r:id="rId11" imgW="23876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1633538"/>
                        <a:ext cx="60674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940152" y="5805264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56700" cy="50006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2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Different View of the Sifting Property</a:t>
            </a: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3-dim vector space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property</a:t>
            </a: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04451" name="物件 2"/>
          <p:cNvGraphicFramePr>
            <a:graphicFrameLocks noChangeAspect="1"/>
          </p:cNvGraphicFramePr>
          <p:nvPr/>
        </p:nvGraphicFramePr>
        <p:xfrm>
          <a:off x="1246188" y="2312988"/>
          <a:ext cx="461962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4" name="方程式" r:id="rId3" imgW="1955800" imgH="533400" progId="Equation.3">
                  <p:embed/>
                </p:oleObj>
              </mc:Choice>
              <mc:Fallback>
                <p:oleObj name="方程式" r:id="rId3" imgW="1955800" imgH="533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312988"/>
                        <a:ext cx="461962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物件 3"/>
          <p:cNvGraphicFramePr>
            <a:graphicFrameLocks noChangeAspect="1"/>
          </p:cNvGraphicFramePr>
          <p:nvPr/>
        </p:nvGraphicFramePr>
        <p:xfrm>
          <a:off x="1314450" y="4113213"/>
          <a:ext cx="34337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5" name="方程式" r:id="rId5" imgW="1524000" imgH="431800" progId="Equation.3">
                  <p:embed/>
                </p:oleObj>
              </mc:Choice>
              <mc:Fallback>
                <p:oleObj name="方程式" r:id="rId5" imgW="15240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4113213"/>
                        <a:ext cx="34337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Line 7"/>
          <p:cNvSpPr>
            <a:spLocks noChangeShapeType="1"/>
          </p:cNvSpPr>
          <p:nvPr/>
        </p:nvSpPr>
        <p:spPr bwMode="auto">
          <a:xfrm flipV="1">
            <a:off x="3240088" y="4887913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4454" name="物件 4"/>
          <p:cNvGraphicFramePr>
            <a:graphicFrameLocks noChangeAspect="1"/>
          </p:cNvGraphicFramePr>
          <p:nvPr/>
        </p:nvGraphicFramePr>
        <p:xfrm>
          <a:off x="2881313" y="5553075"/>
          <a:ext cx="1906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6" name="方程式" r:id="rId7" imgW="927100" imgH="228600" progId="Equation.3">
                  <p:embed/>
                </p:oleObj>
              </mc:Choice>
              <mc:Fallback>
                <p:oleObj name="方程式" r:id="rId7" imgW="927100" imgH="228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5553075"/>
                        <a:ext cx="1906587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5" name="Line 7"/>
          <p:cNvSpPr>
            <a:spLocks noChangeShapeType="1"/>
          </p:cNvSpPr>
          <p:nvPr/>
        </p:nvSpPr>
        <p:spPr bwMode="auto">
          <a:xfrm flipV="1">
            <a:off x="4248150" y="4868863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4641691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分析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8683724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457200" eaLnBrk="1" hangingPunct="1">
              <a:lnSpc>
                <a:spcPct val="200000"/>
              </a:lnSpc>
              <a:spcAft>
                <a:spcPts val="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Representation of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Discrete-</a:t>
            </a:r>
          </a:p>
          <a:p>
            <a:pPr marL="457200" eaLnBrk="1" hangingPunct="1">
              <a:spcAft>
                <a:spcPts val="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Signals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(P.47 of 1.0)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0800"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 0, 0,⋯</m:t>
                    </m:r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, 0,⋯</m:t>
                      </m:r>
                      <m:r>
                        <m:rPr>
                          <m:nor/>
                        </m:rPr>
                        <a:rPr lang="en-US" altLang="zh-TW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0)</m:t>
                      </m:r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003"/>
                <a:ext cx="3231976" cy="44093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60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zh-TW" altLang="en-US" sz="2600" b="1" i="1">
                          <a:latin typeface="Cambria Math"/>
                          <a:cs typeface="Times New Roman" panose="02020603050405020304" pitchFamily="18" charset="0"/>
                        </a:rPr>
                        <m:t>合成</m:t>
                      </m:r>
                    </m:oMath>
                  </m:oMathPara>
                </a14:m>
                <a:endParaRPr lang="en-US" altLang="zh-TW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zh-TW" alt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TW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2204864"/>
                <a:ext cx="3159968" cy="2925481"/>
              </a:xfrm>
              <a:prstGeom prst="rect">
                <a:avLst/>
              </a:prstGeom>
              <a:blipFill rotWithShape="1">
                <a:blip r:embed="rId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/>
          <p:cNvSpPr/>
          <p:nvPr/>
        </p:nvSpPr>
        <p:spPr>
          <a:xfrm>
            <a:off x="4139952" y="3284984"/>
            <a:ext cx="720080" cy="72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0638"/>
            <a:ext cx="9144000" cy="26304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Transformation of Vectors</a:t>
            </a:r>
          </a:p>
          <a:p>
            <a:pPr marL="1079500" lvl="2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System is a Transformation which maps one vector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</a:t>
            </a:r>
          </a:p>
          <a:p>
            <a:pPr marL="1080000" lvl="2">
              <a:spcBef>
                <a:spcPts val="0"/>
              </a:spcBef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 another vector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(linear, time-invariant)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475" name="Text Box 9"/>
          <p:cNvSpPr txBox="1">
            <a:spLocks noChangeArrowheads="1"/>
          </p:cNvSpPr>
          <p:nvPr/>
        </p:nvSpPr>
        <p:spPr bwMode="auto">
          <a:xfrm>
            <a:off x="3743325" y="3068638"/>
            <a:ext cx="1260475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[  ]</a:t>
            </a:r>
            <a:endParaRPr lang="zh-TW" altLang="zh-TW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6" name="Line 10"/>
          <p:cNvSpPr>
            <a:spLocks noChangeShapeType="1"/>
          </p:cNvSpPr>
          <p:nvPr/>
        </p:nvSpPr>
        <p:spPr bwMode="auto">
          <a:xfrm>
            <a:off x="2541588" y="3429000"/>
            <a:ext cx="1116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5477" name="物件 12"/>
          <p:cNvGraphicFramePr>
            <a:graphicFrameLocks noChangeAspect="1"/>
          </p:cNvGraphicFramePr>
          <p:nvPr/>
        </p:nvGraphicFramePr>
        <p:xfrm>
          <a:off x="1763713" y="2898775"/>
          <a:ext cx="6826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6" name="方程式" r:id="rId3" imgW="304668" imgH="431613" progId="Equation.3">
                  <p:embed/>
                </p:oleObj>
              </mc:Choice>
              <mc:Fallback>
                <p:oleObj name="方程式" r:id="rId3" imgW="304668" imgH="431613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98775"/>
                        <a:ext cx="6826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物件 13"/>
          <p:cNvGraphicFramePr>
            <a:graphicFrameLocks noChangeAspect="1"/>
          </p:cNvGraphicFramePr>
          <p:nvPr/>
        </p:nvGraphicFramePr>
        <p:xfrm>
          <a:off x="6264275" y="2898775"/>
          <a:ext cx="6842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7" name="方程式" r:id="rId5" imgW="304668" imgH="431613" progId="Equation.3">
                  <p:embed/>
                </p:oleObj>
              </mc:Choice>
              <mc:Fallback>
                <p:oleObj name="方程式" r:id="rId5" imgW="304668" imgH="431613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898775"/>
                        <a:ext cx="6842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9" name="Line 10"/>
          <p:cNvSpPr>
            <a:spLocks noChangeShapeType="1"/>
          </p:cNvSpPr>
          <p:nvPr/>
        </p:nvSpPr>
        <p:spPr bwMode="auto">
          <a:xfrm>
            <a:off x="5091113" y="3430588"/>
            <a:ext cx="11160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531"/>
            <a:ext cx="9144000" cy="10156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30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Defining the output for an unit impulse input as the </a:t>
            </a:r>
          </a:p>
          <a:p>
            <a:pPr marL="4572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Response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kumimoji="0" lang="en-US" altLang="zh-TW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6499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矩形 2"/>
          <p:cNvSpPr>
            <a:spLocks noChangeArrowheads="1"/>
          </p:cNvSpPr>
          <p:nvPr/>
        </p:nvSpPr>
        <p:spPr bwMode="auto">
          <a:xfrm>
            <a:off x="0" y="535801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Rotation as a vector transformation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858000" cy="2596896"/>
          </a:xfrm>
          <a:prstGeom prst="rect">
            <a:avLst/>
          </a:prstGeom>
        </p:spPr>
      </p:pic>
      <p:sp>
        <p:nvSpPr>
          <p:cNvPr id="107524" name="文字方塊 1"/>
          <p:cNvSpPr txBox="1">
            <a:spLocks noChangeArrowheads="1"/>
          </p:cNvSpPr>
          <p:nvPr/>
        </p:nvSpPr>
        <p:spPr bwMode="auto">
          <a:xfrm>
            <a:off x="2771800" y="3933056"/>
            <a:ext cx="2987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Rotation as a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vector transformation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"/>
          <p:cNvSpPr txBox="1">
            <a:spLocks noChangeArrowheads="1"/>
          </p:cNvSpPr>
          <p:nvPr/>
        </p:nvSpPr>
        <p:spPr bwMode="auto">
          <a:xfrm>
            <a:off x="6156176" y="1772816"/>
            <a:ext cx="1008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7320912" y="2420888"/>
            <a:ext cx="1355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(a, b, c) 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7380312" y="1700808"/>
                <a:ext cx="16561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kumimoji="0" lang="zh-TW" alt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zh-TW" alt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zh-TW" alt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kumimoji="0" lang="en-US" altLang="zh-TW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kumimoji="0" lang="en-US" altLang="zh-TW" sz="24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312" y="1700808"/>
                <a:ext cx="165618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21" r="-6273" b="-18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1"/>
          <p:cNvSpPr txBox="1">
            <a:spLocks noChangeArrowheads="1"/>
          </p:cNvSpPr>
          <p:nvPr/>
        </p:nvSpPr>
        <p:spPr bwMode="auto">
          <a:xfrm>
            <a:off x="3347864" y="2996952"/>
            <a:ext cx="385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zh-TW" alt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1"/>
          <p:cNvSpPr txBox="1">
            <a:spLocks noChangeArrowheads="1"/>
          </p:cNvSpPr>
          <p:nvPr/>
        </p:nvSpPr>
        <p:spPr bwMode="auto">
          <a:xfrm>
            <a:off x="1979712" y="1431444"/>
            <a:ext cx="385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zh-TW" alt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"/>
              <p:cNvSpPr txBox="1">
                <a:spLocks noChangeArrowheads="1"/>
              </p:cNvSpPr>
              <p:nvPr/>
            </p:nvSpPr>
            <p:spPr bwMode="auto">
              <a:xfrm>
                <a:off x="1306148" y="1700808"/>
                <a:ext cx="3855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148" y="1700808"/>
                <a:ext cx="3855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125" r="-9375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1"/>
              <p:cNvSpPr txBox="1">
                <a:spLocks noChangeArrowheads="1"/>
              </p:cNvSpPr>
              <p:nvPr/>
            </p:nvSpPr>
            <p:spPr bwMode="auto">
              <a:xfrm>
                <a:off x="3203848" y="2391271"/>
                <a:ext cx="3855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4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848" y="2391271"/>
                <a:ext cx="385532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79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1"/>
          <p:cNvSpPr txBox="1">
            <a:spLocks noChangeArrowheads="1"/>
          </p:cNvSpPr>
          <p:nvPr/>
        </p:nvSpPr>
        <p:spPr bwMode="auto">
          <a:xfrm>
            <a:off x="6612784" y="3488630"/>
            <a:ext cx="2063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Rotation plus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vector scaling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文字方塊 1"/>
          <p:cNvSpPr txBox="1">
            <a:spLocks noChangeArrowheads="1"/>
          </p:cNvSpPr>
          <p:nvPr/>
        </p:nvSpPr>
        <p:spPr bwMode="auto">
          <a:xfrm>
            <a:off x="648072" y="4964975"/>
            <a:ext cx="32038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, 0, 0) </a:t>
            </a:r>
            <a:r>
              <a:rPr kumimoji="0" lang="en-US" altLang="zh-TW" sz="2400" dirty="0" smtClean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(0.9, 0.3, 0.3)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(0, 1, 0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0.3, 0.9,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0.3)</a:t>
            </a:r>
          </a:p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0, 0, 1)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0.3, </a:t>
            </a: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0.3,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0.9)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4067944" y="4964400"/>
            <a:ext cx="50405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1, 0, 0, 0,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 smtClean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(0.9, 0.3, 0.2,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hangingPunct="1"/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(0, 1, 0, 0,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   0, 0.9, 0.3, 0.2,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0, 0, 1, 0,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400" dirty="0">
                <a:latin typeface="Arial"/>
                <a:cs typeface="Arial"/>
              </a:rPr>
              <a:t>→ 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(   0,    0, 0.9, 0.3,02,</a:t>
            </a:r>
            <a:r>
              <a:rPr kumimoji="0" lang="en-US" altLang="zh-TW" sz="2400" dirty="0" smtClean="0">
                <a:latin typeface="Cambria Math"/>
                <a:ea typeface="Cambria Math"/>
                <a:cs typeface="Times New Roman" pitchFamily="18" charset="0"/>
              </a:rPr>
              <a:t>⋯</a:t>
            </a:r>
            <a:r>
              <a:rPr kumimoji="0" lang="en-US" altLang="zh-TW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Splitting a single basis vector into a few more basis vectors</a:t>
            </a:r>
          </a:p>
        </p:txBody>
      </p:sp>
      <p:sp>
        <p:nvSpPr>
          <p:cNvPr id="107524" name="文字方塊 1"/>
          <p:cNvSpPr txBox="1">
            <a:spLocks noChangeArrowheads="1"/>
          </p:cNvSpPr>
          <p:nvPr/>
        </p:nvSpPr>
        <p:spPr bwMode="auto">
          <a:xfrm>
            <a:off x="0" y="558924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kumimoji="0" lang="en-US" altLang="zh-TW" sz="2400" dirty="0">
                <a:latin typeface="Times New Roman" pitchFamily="18" charset="0"/>
                <a:cs typeface="Times New Roman" pitchFamily="18" charset="0"/>
              </a:rPr>
              <a:t>transforming a single basis vector enough to describe the transformation of any vectors</a:t>
            </a:r>
            <a:endParaRPr kumimoji="0"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2" y="1700808"/>
            <a:ext cx="3166110" cy="248031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93510"/>
            <a:ext cx="2068830" cy="1314450"/>
          </a:xfrm>
          <a:prstGeom prst="rect">
            <a:avLst/>
          </a:prstGeom>
        </p:spPr>
      </p:pic>
      <p:sp>
        <p:nvSpPr>
          <p:cNvPr id="7" name="文字方塊 1"/>
          <p:cNvSpPr txBox="1">
            <a:spLocks noChangeArrowheads="1"/>
          </p:cNvSpPr>
          <p:nvPr/>
        </p:nvSpPr>
        <p:spPr bwMode="auto">
          <a:xfrm>
            <a:off x="5553000" y="2175247"/>
            <a:ext cx="1035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(1,0,0)</a:t>
            </a:r>
            <a:endParaRPr kumimoji="0" lang="zh-TW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"/>
              <p:cNvSpPr txBox="1">
                <a:spLocks noChangeArrowheads="1"/>
              </p:cNvSpPr>
              <p:nvPr/>
            </p:nvSpPr>
            <p:spPr bwMode="auto">
              <a:xfrm>
                <a:off x="7713240" y="2175247"/>
                <a:ext cx="13232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3240" y="2175247"/>
                <a:ext cx="132325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912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"/>
              <p:cNvSpPr txBox="1">
                <a:spLocks noChangeArrowheads="1"/>
              </p:cNvSpPr>
              <p:nvPr/>
            </p:nvSpPr>
            <p:spPr bwMode="auto">
              <a:xfrm>
                <a:off x="323528" y="2336769"/>
                <a:ext cx="1584176" cy="500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:r>
                  <a:rPr kumimoji="0" lang="en-US" altLang="zh-TW" sz="2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(1,0,0)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kumimoji="0" lang="en-US" altLang="zh-TW" sz="2600" i="1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zh-TW" altLang="en-US" sz="2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336769"/>
                <a:ext cx="1584176" cy="500522"/>
              </a:xfrm>
              <a:prstGeom prst="rect">
                <a:avLst/>
              </a:prstGeom>
              <a:blipFill rotWithShape="1">
                <a:blip r:embed="rId5"/>
                <a:stretch>
                  <a:fillRect l="-6538" t="-7317" b="-317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"/>
          <p:cNvSpPr txBox="1">
            <a:spLocks noChangeArrowheads="1"/>
          </p:cNvSpPr>
          <p:nvPr/>
        </p:nvSpPr>
        <p:spPr bwMode="auto">
          <a:xfrm>
            <a:off x="1979712" y="1916832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"/>
          <p:cNvSpPr txBox="1">
            <a:spLocks noChangeArrowheads="1"/>
          </p:cNvSpPr>
          <p:nvPr/>
        </p:nvSpPr>
        <p:spPr bwMode="auto">
          <a:xfrm>
            <a:off x="1547664" y="3203684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"/>
          <p:cNvSpPr txBox="1">
            <a:spLocks noChangeArrowheads="1"/>
          </p:cNvSpPr>
          <p:nvPr/>
        </p:nvSpPr>
        <p:spPr bwMode="auto">
          <a:xfrm>
            <a:off x="3095836" y="3059668"/>
            <a:ext cx="1800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algn="ctr" eaLnBrk="1" hangingPunct="1"/>
            <a:r>
              <a:rPr kumimoji="0" lang="en-US" altLang="zh-TW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zh-TW" alt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3720511" y="2087851"/>
            <a:ext cx="115114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kumimoji="0" lang="en-US" altLang="zh-TW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a,b,c</a:t>
            </a:r>
            <a:r>
              <a:rPr kumimoji="0" lang="en-US" altLang="zh-TW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zh-TW" alt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"/>
              <p:cNvSpPr txBox="1">
                <a:spLocks noChangeArrowheads="1"/>
              </p:cNvSpPr>
              <p:nvPr/>
            </p:nvSpPr>
            <p:spPr bwMode="auto">
              <a:xfrm>
                <a:off x="1835696" y="1481129"/>
                <a:ext cx="349778" cy="468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1481129"/>
                <a:ext cx="349778" cy="468975"/>
              </a:xfrm>
              <a:prstGeom prst="rect">
                <a:avLst/>
              </a:prstGeom>
              <a:blipFill rotWithShape="1">
                <a:blip r:embed="rId6"/>
                <a:stretch>
                  <a:fillRect l="-3448" t="-3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"/>
              <p:cNvSpPr txBox="1">
                <a:spLocks noChangeArrowheads="1"/>
              </p:cNvSpPr>
              <p:nvPr/>
            </p:nvSpPr>
            <p:spPr bwMode="auto">
              <a:xfrm>
                <a:off x="539552" y="3739098"/>
                <a:ext cx="279980" cy="5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t" anchorCtr="0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3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30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  <m:r>
                          <a:rPr kumimoji="0" lang="en-US" altLang="zh-TW" sz="30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altLang="zh-TW" sz="3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3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739098"/>
                <a:ext cx="279980" cy="563296"/>
              </a:xfrm>
              <a:prstGeom prst="rect">
                <a:avLst/>
              </a:prstGeom>
              <a:blipFill rotWithShape="1">
                <a:blip r:embed="rId7"/>
                <a:stretch>
                  <a:fillRect r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"/>
              <p:cNvSpPr txBox="1">
                <a:spLocks noChangeArrowheads="1"/>
              </p:cNvSpPr>
              <p:nvPr/>
            </p:nvSpPr>
            <p:spPr bwMode="auto">
              <a:xfrm>
                <a:off x="3563888" y="3307690"/>
                <a:ext cx="349778" cy="4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Ins="18000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kumimoji="0" lang="en-US" altLang="zh-TW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3307690"/>
                <a:ext cx="349778" cy="4813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"/>
              <p:cNvSpPr txBox="1">
                <a:spLocks noChangeArrowheads="1"/>
              </p:cNvSpPr>
              <p:nvPr/>
            </p:nvSpPr>
            <p:spPr bwMode="auto">
              <a:xfrm>
                <a:off x="3707904" y="2805048"/>
                <a:ext cx="5338854" cy="2263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 anchor="ctr">
                <a:spAutoFit/>
              </a:bodyPr>
              <a:lstStyle>
                <a:lvl1pPr marL="11874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</a:pPr>
                <a:r>
                  <a:rPr kumimoji="0" lang="zh-TW" altLang="en-US" sz="2600" dirty="0" smtClean="0"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kumimoji="0" lang="zh-TW" altLang="en-US" sz="2600" i="1" smtClean="0"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  <m:r>
                      <a:rPr kumimoji="0" lang="en-US" altLang="zh-TW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kumimoji="0" lang="en-US" altLang="zh-TW" sz="26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kumimoji="0"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</a:pPr>
                <a:r>
                  <a:rPr kumimoji="0" lang="zh-TW" altLang="en-US" sz="2600" dirty="0" smtClean="0"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kumimoji="0" lang="zh-TW" altLang="en-US" sz="2600" i="1"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  <m:r>
                      <a:rPr kumimoji="0"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kumimoji="0" lang="en-US" altLang="zh-TW" sz="2600" i="1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en-US" altLang="zh-TW" sz="26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kumimoji="0" lang="en-US" altLang="zh-TW" sz="2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kumimoji="0" lang="en-US" altLang="zh-TW" sz="2600" b="0" i="1" smtClean="0"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</m:nary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zh-TW" altLang="en-US" sz="2600" b="0" i="1" smtClean="0"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]→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2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[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  <m:r>
                            <a:rPr kumimoji="0" lang="en-US" altLang="zh-TW" sz="2600" i="1">
                              <a:latin typeface="Cambria Math"/>
                              <a:cs typeface="Times New Roman" pitchFamily="18" charset="0"/>
                            </a:rPr>
                            <m:t>]</m:t>
                          </m:r>
                        </m:e>
                      </m:nary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kumimoji="0" lang="en-US" altLang="zh-TW" sz="2600" b="0" i="1" smtClean="0"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[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kumimoji="0" lang="en-US" altLang="zh-TW" sz="2600" i="1">
                          <a:latin typeface="Cambria Math"/>
                          <a:cs typeface="Times New Roman" pitchFamily="18" charset="0"/>
                        </a:rPr>
                        <m:t>]</m:t>
                      </m:r>
                    </m:oMath>
                  </m:oMathPara>
                </a14:m>
                <a:endParaRPr kumimoji="0" lang="zh-TW" altLang="en-US" sz="2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2805048"/>
                <a:ext cx="5338854" cy="22635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525"/>
            <a:ext cx="9144000" cy="31130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Transformation of Vectors</a:t>
            </a:r>
          </a:p>
          <a:p>
            <a:pPr marL="10800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unit impulse response is the transformation of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]. A basis vector is transformed to a set of other bases</a:t>
            </a:r>
          </a:p>
          <a:p>
            <a:pPr marL="1080000" lvl="2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superposition property for convolution sum</a:t>
            </a:r>
          </a:p>
        </p:txBody>
      </p:sp>
      <p:graphicFrame>
        <p:nvGraphicFramePr>
          <p:cNvPr id="108547" name="物件 9"/>
          <p:cNvGraphicFramePr>
            <a:graphicFrameLocks noChangeAspect="1"/>
          </p:cNvGraphicFramePr>
          <p:nvPr/>
        </p:nvGraphicFramePr>
        <p:xfrm>
          <a:off x="1619250" y="3155950"/>
          <a:ext cx="5400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5" name="方程式" r:id="rId3" imgW="1485900" imgH="342900" progId="Equation.3">
                  <p:embed/>
                </p:oleObj>
              </mc:Choice>
              <mc:Fallback>
                <p:oleObj name="方程式" r:id="rId3" imgW="1485900" imgH="3429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55950"/>
                        <a:ext cx="54006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物件 10"/>
          <p:cNvGraphicFramePr>
            <a:graphicFrameLocks noChangeAspect="1"/>
          </p:cNvGraphicFramePr>
          <p:nvPr/>
        </p:nvGraphicFramePr>
        <p:xfrm>
          <a:off x="1757363" y="4462463"/>
          <a:ext cx="654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6" name="方程式" r:id="rId5" imgW="291973" imgH="203112" progId="Equation.3">
                  <p:embed/>
                </p:oleObj>
              </mc:Choice>
              <mc:Fallback>
                <p:oleObj name="方程式" r:id="rId5" imgW="291973" imgH="203112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462463"/>
                        <a:ext cx="654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物件 11"/>
          <p:cNvGraphicFramePr>
            <a:graphicFrameLocks noChangeAspect="1"/>
          </p:cNvGraphicFramePr>
          <p:nvPr/>
        </p:nvGraphicFramePr>
        <p:xfrm>
          <a:off x="2830513" y="4462463"/>
          <a:ext cx="1165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7" name="方程式" r:id="rId7" imgW="520474" imgH="203112" progId="Equation.3">
                  <p:embed/>
                </p:oleObj>
              </mc:Choice>
              <mc:Fallback>
                <p:oleObj name="方程式" r:id="rId7" imgW="520474" imgH="203112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462463"/>
                        <a:ext cx="11652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物件 12"/>
          <p:cNvGraphicFramePr>
            <a:graphicFrameLocks noChangeAspect="1"/>
          </p:cNvGraphicFramePr>
          <p:nvPr/>
        </p:nvGraphicFramePr>
        <p:xfrm>
          <a:off x="5070475" y="4462463"/>
          <a:ext cx="6540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8" name="方程式" r:id="rId9" imgW="291973" imgH="203112" progId="Equation.3">
                  <p:embed/>
                </p:oleObj>
              </mc:Choice>
              <mc:Fallback>
                <p:oleObj name="方程式" r:id="rId9" imgW="291973" imgH="203112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462463"/>
                        <a:ext cx="6540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物件 13"/>
          <p:cNvGraphicFramePr>
            <a:graphicFrameLocks noChangeAspect="1"/>
          </p:cNvGraphicFramePr>
          <p:nvPr/>
        </p:nvGraphicFramePr>
        <p:xfrm>
          <a:off x="6124575" y="4462463"/>
          <a:ext cx="1136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49" name="方程式" r:id="rId10" imgW="507780" imgH="203112" progId="Equation.3">
                  <p:embed/>
                </p:oleObj>
              </mc:Choice>
              <mc:Fallback>
                <p:oleObj name="方程式" r:id="rId10" imgW="507780" imgH="203112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462463"/>
                        <a:ext cx="11366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/>
          <p:cNvCxnSpPr/>
          <p:nvPr/>
        </p:nvCxnSpPr>
        <p:spPr>
          <a:xfrm flipV="1">
            <a:off x="2195513" y="3743325"/>
            <a:ext cx="360362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3563938" y="3768725"/>
            <a:ext cx="0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5508625" y="3768725"/>
            <a:ext cx="0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6300788" y="3768725"/>
            <a:ext cx="358775" cy="719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556" name="物件 24"/>
          <p:cNvGraphicFramePr>
            <a:graphicFrameLocks noChangeAspect="1"/>
          </p:cNvGraphicFramePr>
          <p:nvPr/>
        </p:nvGraphicFramePr>
        <p:xfrm>
          <a:off x="1692275" y="5229225"/>
          <a:ext cx="48323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50" name="方程式" r:id="rId12" imgW="1358310" imgH="431613" progId="Equation.3">
                  <p:embed/>
                </p:oleObj>
              </mc:Choice>
              <mc:Fallback>
                <p:oleObj name="方程式" r:id="rId12" imgW="1358310" imgH="431613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229225"/>
                        <a:ext cx="48323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38"/>
            <a:ext cx="9144000" cy="20939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Linear, Time-invariant Transformation of vectors can be expressed by a matrix</a:t>
            </a:r>
            <a:endParaRPr kumimoji="0" lang="zh-TW" altLang="en-US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76600" y="2309813"/>
            <a:ext cx="2159000" cy="10810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052638" y="2852738"/>
            <a:ext cx="1085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aphicFrame>
        <p:nvGraphicFramePr>
          <p:cNvPr id="109573" name="Object 25"/>
          <p:cNvGraphicFramePr>
            <a:graphicFrameLocks noChangeAspect="1"/>
          </p:cNvGraphicFramePr>
          <p:nvPr/>
        </p:nvGraphicFramePr>
        <p:xfrm>
          <a:off x="3532188" y="2589213"/>
          <a:ext cx="16621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0" name="方程式" r:id="rId3" imgW="583947" imgH="228501" progId="Equation.3">
                  <p:embed/>
                </p:oleObj>
              </mc:Choice>
              <mc:Fallback>
                <p:oleObj name="方程式" r:id="rId3" imgW="583947" imgH="228501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589213"/>
                        <a:ext cx="16621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文字方塊 3"/>
          <p:cNvSpPr txBox="1">
            <a:spLocks noChangeArrowheads="1"/>
          </p:cNvSpPr>
          <p:nvPr/>
        </p:nvSpPr>
        <p:spPr bwMode="auto">
          <a:xfrm>
            <a:off x="1673225" y="2551113"/>
            <a:ext cx="34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zh-TW" altLang="en-US" sz="28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73713" y="2852738"/>
            <a:ext cx="10858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9576" name="文字方塊 13"/>
          <p:cNvSpPr txBox="1">
            <a:spLocks noChangeArrowheads="1"/>
          </p:cNvSpPr>
          <p:nvPr/>
        </p:nvSpPr>
        <p:spPr bwMode="auto">
          <a:xfrm>
            <a:off x="6688138" y="2552700"/>
            <a:ext cx="331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zh-TW" altLang="en-US" sz="26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9577" name="物件 5"/>
          <p:cNvGraphicFramePr>
            <a:graphicFrameLocks noChangeAspect="1"/>
          </p:cNvGraphicFramePr>
          <p:nvPr/>
        </p:nvGraphicFramePr>
        <p:xfrm>
          <a:off x="1214438" y="4541838"/>
          <a:ext cx="46751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1" name="方程式" r:id="rId5" imgW="1841500" imgH="342900" progId="Equation.3">
                  <p:embed/>
                </p:oleObj>
              </mc:Choice>
              <mc:Fallback>
                <p:oleObj name="方程式" r:id="rId5" imgW="1841500" imgH="342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541838"/>
                        <a:ext cx="467518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8" name="物件 6"/>
          <p:cNvGraphicFramePr>
            <a:graphicFrameLocks noChangeAspect="1"/>
          </p:cNvGraphicFramePr>
          <p:nvPr/>
        </p:nvGraphicFramePr>
        <p:xfrm>
          <a:off x="1131888" y="3852863"/>
          <a:ext cx="11890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方程式" r:id="rId7" imgW="469696" imgH="203112" progId="Equation.3">
                  <p:embed/>
                </p:oleObj>
              </mc:Choice>
              <mc:Fallback>
                <p:oleObj name="方程式" r:id="rId7" imgW="469696" imgH="203112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852863"/>
                        <a:ext cx="11890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9" name="物件 11"/>
          <p:cNvGraphicFramePr>
            <a:graphicFrameLocks noChangeAspect="1"/>
          </p:cNvGraphicFramePr>
          <p:nvPr/>
        </p:nvGraphicFramePr>
        <p:xfrm>
          <a:off x="1258888" y="5621338"/>
          <a:ext cx="25415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方程式" r:id="rId9" imgW="825500" imgH="228600" progId="Equation.3">
                  <p:embed/>
                </p:oleObj>
              </mc:Choice>
              <mc:Fallback>
                <p:oleObj name="方程式" r:id="rId9" imgW="825500" imgH="228600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621338"/>
                        <a:ext cx="25415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單箭頭接點 15"/>
          <p:cNvCxnSpPr/>
          <p:nvPr/>
        </p:nvCxnSpPr>
        <p:spPr>
          <a:xfrm>
            <a:off x="3978275" y="5953125"/>
            <a:ext cx="5397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81" name="文字方塊 16"/>
          <p:cNvSpPr txBox="1">
            <a:spLocks noChangeArrowheads="1"/>
          </p:cNvSpPr>
          <p:nvPr/>
        </p:nvSpPr>
        <p:spPr bwMode="auto">
          <a:xfrm>
            <a:off x="4543425" y="5699125"/>
            <a:ext cx="2549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Sum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4000" cy="27543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Matrix Representation of Convolution Sum</a:t>
            </a:r>
          </a:p>
          <a:p>
            <a:pPr marL="936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example: x[n]=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,x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  <a:p>
            <a:pPr marL="2232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h[n]=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,h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  <a:p>
            <a:pPr marL="2232000" lvl="2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y[n]=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0,0,y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0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1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2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3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,y</a:t>
            </a:r>
            <a:r>
              <a:rPr lang="en-US" altLang="zh-TW" sz="2600" baseline="-25000" dirty="0">
                <a:solidFill>
                  <a:prstClr val="black"/>
                </a:solidFill>
                <a:latin typeface="Times New Roman"/>
                <a:ea typeface="+mn-ea"/>
              </a:rPr>
              <a:t>4</a:t>
            </a: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,0,0,</a:t>
            </a:r>
            <a:r>
              <a:rPr lang="en-US" altLang="zh-TW" sz="2600" dirty="0">
                <a:solidFill>
                  <a:prstClr val="black"/>
                </a:solidFill>
                <a:latin typeface="新細明體"/>
                <a:ea typeface="+mn-ea"/>
              </a:rPr>
              <a:t>…</a:t>
            </a:r>
          </a:p>
        </p:txBody>
      </p:sp>
      <p:graphicFrame>
        <p:nvGraphicFramePr>
          <p:cNvPr id="110595" name="物件 2"/>
          <p:cNvGraphicFramePr>
            <a:graphicFrameLocks noChangeAspect="1"/>
          </p:cNvGraphicFramePr>
          <p:nvPr/>
        </p:nvGraphicFramePr>
        <p:xfrm>
          <a:off x="1447800" y="2817813"/>
          <a:ext cx="593248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51" name="Microsoft 方程式編輯器 3.0" r:id="rId3" imgW="2120900" imgH="1714500" progId="Equation.3">
                  <p:embed/>
                </p:oleObj>
              </mc:Choice>
              <mc:Fallback>
                <p:oleObj name="Microsoft 方程式編輯器 3.0" r:id="rId3" imgW="2120900" imgH="1714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7813"/>
                        <a:ext cx="593248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矩形 2"/>
          <p:cNvSpPr>
            <a:spLocks noChangeArrowheads="1"/>
          </p:cNvSpPr>
          <p:nvPr/>
        </p:nvSpPr>
        <p:spPr bwMode="auto">
          <a:xfrm>
            <a:off x="3881438" y="2914650"/>
            <a:ext cx="1338262" cy="35687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en-US" altLang="zh-TW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93" y="2184264"/>
            <a:ext cx="1748790" cy="1892808"/>
          </a:xfrm>
          <a:prstGeom prst="rect">
            <a:avLst/>
          </a:prstGeom>
        </p:spPr>
      </p:pic>
      <p:sp>
        <p:nvSpPr>
          <p:cNvPr id="111619" name="矩形 2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5877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20" name="文字方塊 1"/>
              <p:cNvSpPr txBox="1">
                <a:spLocks noChangeArrowheads="1"/>
              </p:cNvSpPr>
              <p:nvPr/>
            </p:nvSpPr>
            <p:spPr bwMode="auto">
              <a:xfrm>
                <a:off x="4150618" y="2089423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62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0618" y="2089423"/>
                <a:ext cx="648072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887" r="-10377" b="-28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3" y="1524025"/>
            <a:ext cx="2990088" cy="6377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3" y="2276872"/>
            <a:ext cx="1124712" cy="18722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84328"/>
            <a:ext cx="1728216" cy="349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247481" y="1219205"/>
                <a:ext cx="2556000" cy="905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481" y="1219205"/>
                <a:ext cx="2556000" cy="905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43608" y="1219205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219205"/>
                <a:ext cx="72008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847" r="-50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419872" y="1452077"/>
                <a:ext cx="7200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52077"/>
                <a:ext cx="720080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847" r="-5085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2836646" y="1844620"/>
            <a:ext cx="732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01 2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47378" y="1139875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78" y="1139875"/>
                <a:ext cx="412454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1471" r="-73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944391" y="1150287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91" y="1150287"/>
                <a:ext cx="412454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1471" r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203848" y="1162844"/>
                <a:ext cx="412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162844"/>
                <a:ext cx="412454" cy="430887"/>
              </a:xfrm>
              <a:prstGeom prst="rect">
                <a:avLst/>
              </a:prstGeom>
              <a:blipFill rotWithShape="1">
                <a:blip r:embed="rId13"/>
                <a:stretch>
                  <a:fillRect l="-2985" r="-746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784151" y="2608337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84800" y="3356992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84800" y="4053830"/>
            <a:ext cx="989062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0  </a:t>
            </a:r>
            <a:r>
              <a:rPr lang="en-US" altLang="zh-TW" sz="2200" dirty="0" smtClean="0">
                <a:solidFill>
                  <a:srgbClr val="FF0000"/>
                </a:solidFill>
              </a:rPr>
              <a:t>1</a:t>
            </a:r>
            <a:r>
              <a:rPr lang="en-US" altLang="zh-TW" sz="2200" dirty="0" smtClean="0"/>
              <a:t>  2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"/>
              <p:cNvSpPr txBox="1">
                <a:spLocks noChangeArrowheads="1"/>
              </p:cNvSpPr>
              <p:nvPr/>
            </p:nvSpPr>
            <p:spPr bwMode="auto">
              <a:xfrm>
                <a:off x="2374801" y="2214389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4801" y="2214389"/>
                <a:ext cx="648072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1887" r="-84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3054499" y="2819221"/>
            <a:ext cx="864000" cy="32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0  1   2 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"/>
              <p:cNvSpPr txBox="1">
                <a:spLocks noChangeArrowheads="1"/>
              </p:cNvSpPr>
              <p:nvPr/>
            </p:nvSpPr>
            <p:spPr bwMode="auto">
              <a:xfrm>
                <a:off x="3923928" y="2932337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2932337"/>
                <a:ext cx="648072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1887" r="-10377" b="-14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"/>
              <p:cNvSpPr txBox="1">
                <a:spLocks noChangeArrowheads="1"/>
              </p:cNvSpPr>
              <p:nvPr/>
            </p:nvSpPr>
            <p:spPr bwMode="auto">
              <a:xfrm>
                <a:off x="2152303" y="3161179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303" y="3161179"/>
                <a:ext cx="648072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43" r="-10377" b="-285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"/>
              <p:cNvSpPr txBox="1">
                <a:spLocks noChangeArrowheads="1"/>
              </p:cNvSpPr>
              <p:nvPr/>
            </p:nvSpPr>
            <p:spPr bwMode="auto">
              <a:xfrm>
                <a:off x="2277269" y="3727254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269" y="3727254"/>
                <a:ext cx="648072" cy="430887"/>
              </a:xfrm>
              <a:prstGeom prst="rect">
                <a:avLst/>
              </a:prstGeom>
              <a:blipFill rotWithShape="1">
                <a:blip r:embed="rId17"/>
                <a:stretch>
                  <a:fillRect l="-1887" r="-849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328910" y="3700114"/>
            <a:ext cx="86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1  2  3 </a:t>
            </a:r>
            <a:endParaRPr lang="zh-TW" altLang="en-US" sz="22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582938" y="4530606"/>
            <a:ext cx="720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200" dirty="0" smtClean="0"/>
              <a:t>2  3  4 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509822" y="5224153"/>
                <a:ext cx="2634178" cy="11915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33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22" y="5224153"/>
                <a:ext cx="2634178" cy="119154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741849" y="5130804"/>
                <a:ext cx="2221582" cy="144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</m:mr>
                        <m:mr>
                          <m:e/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/>
                                <a:ea typeface="Cambria Math"/>
                              </a:rPr>
                              <m:t>⋅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49" y="5130804"/>
                <a:ext cx="2221582" cy="144565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向左箭號 34"/>
          <p:cNvSpPr>
            <a:spLocks/>
          </p:cNvSpPr>
          <p:nvPr/>
        </p:nvSpPr>
        <p:spPr>
          <a:xfrm>
            <a:off x="6037590" y="5798463"/>
            <a:ext cx="432000" cy="324000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107504" y="5013176"/>
            <a:ext cx="3581398" cy="1522404"/>
            <a:chOff x="179512" y="5013176"/>
            <a:chExt cx="3581398" cy="15224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179512" y="5013176"/>
                  <a:ext cx="3581398" cy="1522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5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/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/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/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⋅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i="1" smtClean="0">
                                      <a:latin typeface="Cambria Math"/>
                                      <a:ea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013176"/>
                  <a:ext cx="3581398" cy="152240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矩形 28"/>
            <p:cNvSpPr/>
            <p:nvPr/>
          </p:nvSpPr>
          <p:spPr>
            <a:xfrm>
              <a:off x="1236113" y="5630802"/>
              <a:ext cx="1333517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180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742950" indent="-285750" algn="ctr">
                <a:lnSpc>
                  <a:spcPct val="200000"/>
                </a:lnSpc>
                <a:spcBef>
                  <a:spcPts val="1200"/>
                </a:spcBef>
                <a:buSzPct val="70000"/>
                <a:buFont typeface="Wingdings" pitchFamily="2" charset="2"/>
                <a:buChar char="l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 rot="5400000">
              <a:off x="1416873" y="5641099"/>
              <a:ext cx="967778" cy="288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18000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742950" indent="-285750" algn="ctr">
                <a:lnSpc>
                  <a:spcPct val="200000"/>
                </a:lnSpc>
                <a:spcBef>
                  <a:spcPts val="1200"/>
                </a:spcBef>
                <a:buSzPct val="70000"/>
                <a:buFont typeface="Wingdings" pitchFamily="2" charset="2"/>
                <a:buChar char="l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>
            <a:xfrm>
              <a:off x="1236113" y="5013176"/>
              <a:ext cx="0" cy="1522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2569630" y="5013176"/>
              <a:ext cx="0" cy="1522404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線單箭頭接點 12"/>
          <p:cNvCxnSpPr>
            <a:stCxn id="9" idx="1"/>
          </p:cNvCxnSpPr>
          <p:nvPr/>
        </p:nvCxnSpPr>
        <p:spPr>
          <a:xfrm flipH="1">
            <a:off x="3942938" y="1671893"/>
            <a:ext cx="1304543" cy="5424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 flipV="1">
            <a:off x="4366283" y="3869391"/>
            <a:ext cx="746205" cy="233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248800" y="3248386"/>
                <a:ext cx="2659303" cy="107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000" i="1" smtClean="0"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00" y="3248386"/>
                <a:ext cx="2659303" cy="107054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1917229" y="2520310"/>
            <a:ext cx="360040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向右箭號 37"/>
          <p:cNvSpPr/>
          <p:nvPr/>
        </p:nvSpPr>
        <p:spPr>
          <a:xfrm rot="1380415">
            <a:off x="1841099" y="3248386"/>
            <a:ext cx="360040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向右箭號 38"/>
          <p:cNvSpPr/>
          <p:nvPr/>
        </p:nvSpPr>
        <p:spPr>
          <a:xfrm rot="1963852">
            <a:off x="1758437" y="4051863"/>
            <a:ext cx="733398" cy="29891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180000" rtlCol="0" anchor="ctr" anchorCtr="0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endParaRPr kumimoji="0" lang="zh-TW" alt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4000" cy="41846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System Characterization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Matrix Representation of Convolution Sum</a:t>
            </a:r>
            <a:endParaRPr lang="en-US" altLang="zh-TW" dirty="0">
              <a:solidFill>
                <a:prstClr val="black"/>
              </a:solidFill>
              <a:latin typeface="新細明體"/>
              <a:ea typeface="+mn-ea"/>
            </a:endParaRPr>
          </a:p>
          <a:p>
            <a:pPr marL="1080000" lvl="2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each component of the input vector is transformed to a set of other components of the output vector, and all these are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superpositioned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(superposition property)</a:t>
            </a:r>
          </a:p>
          <a:p>
            <a:pPr marL="1080000" lvl="2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each component of the output vector is contributed respectively by the transformed component of each input vector component (reflected, shifted, weighted sum)</a:t>
            </a:r>
            <a:endParaRPr kumimoji="0" lang="zh-TW" altLang="en-US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4813" y="114300"/>
            <a:ext cx="6478587" cy="1187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2.3 Continuous-time System : </a:t>
            </a:r>
          </a:p>
          <a:p>
            <a:pPr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the Convolution Integral</a:t>
            </a:r>
          </a:p>
          <a:p>
            <a:pPr marL="742950" lvl="1" indent="-285750">
              <a:spcBef>
                <a:spcPts val="6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Representing an arbitrary signal as an integral of impulses</a:t>
            </a: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3668" name="物件 2"/>
          <p:cNvGraphicFramePr>
            <a:graphicFrameLocks noChangeAspect="1"/>
          </p:cNvGraphicFramePr>
          <p:nvPr/>
        </p:nvGraphicFramePr>
        <p:xfrm>
          <a:off x="971550" y="2114550"/>
          <a:ext cx="5724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7" name="方程式" r:id="rId3" imgW="1917700" imgH="431800" progId="Equation.3">
                  <p:embed/>
                </p:oleObj>
              </mc:Choice>
              <mc:Fallback>
                <p:oleObj name="方程式" r:id="rId3" imgW="19177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14550"/>
                        <a:ext cx="57245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物件 3"/>
          <p:cNvGraphicFramePr>
            <a:graphicFrameLocks noChangeAspect="1"/>
          </p:cNvGraphicFramePr>
          <p:nvPr/>
        </p:nvGraphicFramePr>
        <p:xfrm>
          <a:off x="1387475" y="3860800"/>
          <a:ext cx="4797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8" name="方程式" r:id="rId5" imgW="1524000" imgH="330200" progId="Equation.3">
                  <p:embed/>
                </p:oleObj>
              </mc:Choice>
              <mc:Fallback>
                <p:oleObj name="方程式" r:id="rId5" imgW="1524000" imgH="330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860800"/>
                        <a:ext cx="47974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19163" y="3286125"/>
            <a:ext cx="3365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See Fig 2.12 , p.91 of text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43038" y="5153025"/>
            <a:ext cx="6369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 impulse located at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 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whose value is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cxnSp>
        <p:nvCxnSpPr>
          <p:cNvPr id="113672" name="AutoShape 5"/>
          <p:cNvCxnSpPr>
            <a:cxnSpLocks noChangeShapeType="1"/>
          </p:cNvCxnSpPr>
          <p:nvPr/>
        </p:nvCxnSpPr>
        <p:spPr bwMode="auto">
          <a:xfrm flipV="1">
            <a:off x="3779838" y="4594225"/>
            <a:ext cx="1587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3673" name="物件 4"/>
          <p:cNvGraphicFramePr>
            <a:graphicFrameLocks noChangeAspect="1"/>
          </p:cNvGraphicFramePr>
          <p:nvPr/>
        </p:nvGraphicFramePr>
        <p:xfrm>
          <a:off x="1439863" y="5805488"/>
          <a:ext cx="36750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39" name="方程式" r:id="rId7" imgW="1256755" imgH="355446" progId="Equation.3">
                  <p:embed/>
                </p:oleObj>
              </mc:Choice>
              <mc:Fallback>
                <p:oleObj name="方程式" r:id="rId7" imgW="1256755" imgH="355446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5805488"/>
                        <a:ext cx="367506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411788" y="5988050"/>
            <a:ext cx="1752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22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special case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86228" y="5134332"/>
            <a:ext cx="1080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(</a:t>
            </a:r>
            <a:r>
              <a:rPr lang="zh-TW" altLang="en-US" sz="2600" dirty="0" smtClean="0"/>
              <a:t>合成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(⋯,      0,     0,   1,   0,   0,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⋯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)=</a:t>
                </a:r>
                <a:r>
                  <a:rPr lang="el-GR" altLang="zh-TW" sz="2600" i="1" dirty="0" smtClean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0,   1,  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0,   0, 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zh-TW" alt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inter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3707904" y="5013176"/>
            <a:ext cx="648072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i="1">
                          <a:latin typeface="Cambria Math"/>
                        </a:rPr>
                        <m:t>合成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  <a:blipFill rotWithShape="1">
                <a:blip r:embed="rId3"/>
                <a:stretch>
                  <a:fillRect b="-2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457200" eaLnBrk="1" hangingPunct="1">
                  <a:lnSpc>
                    <a:spcPct val="200000"/>
                  </a:lnSpc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Vector Space Representation of Discrete-</a:t>
                </a:r>
              </a:p>
              <a:p>
                <a:pPr marL="457200" eaLnBrk="1" hangingPunct="1"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time Signals</a:t>
                </a:r>
                <a:r>
                  <a:rPr kumimoji="0" lang="en-US" altLang="zh-TW" sz="36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P.48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1.0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altLang="zh-TW" sz="3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30800" lvl="1" eaLnBrk="1" hangingPunct="1">
                  <a:spcBef>
                    <a:spcPts val="6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n extended to </a:t>
                </a:r>
                <a14:m>
                  <m:oMath xmlns:m="http://schemas.openxmlformats.org/officeDocument/2006/math"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kumimoji="0" lang="en-US" altLang="zh-TW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kumimoji="0"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blipFill rotWithShape="1">
                <a:blip r:embed="rId4"/>
                <a:stretch>
                  <a:fillRect r="-112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8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5963"/>
            <a:ext cx="44767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339975"/>
            <a:ext cx="3359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1938"/>
            <a:ext cx="77216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zh-TW" altLang="en-US" sz="2600" dirty="0" smtClean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⋯</m:t>
                    </m:r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TW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(⋯,      0,     0,   1,   0,   0,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⋯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)=</a:t>
                </a:r>
                <a:r>
                  <a:rPr lang="el-GR" altLang="zh-TW" sz="2600" i="1" dirty="0" smtClean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0,   1,  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0,   0, 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en-US" altLang="zh-TW" sz="26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(⋯,      0,     0,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0,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,   0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,   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1,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⋯ )=</a:t>
                </a:r>
                <a:r>
                  <a:rPr lang="el-GR" altLang="zh-TW" sz="2600" i="1" dirty="0"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600" dirty="0" smtClean="0"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 smtClean="0"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zh-TW" altLang="en-US" sz="2600" b="0" i="1" smtClean="0">
                        <a:latin typeface="Cambria Math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zh-TW" alt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inter</m:t>
                    </m:r>
                    <m:r>
                      <m:rPr>
                        <m:nor/>
                      </m:rPr>
                      <a:rPr lang="en-US" altLang="zh-TW" sz="26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6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0" y="2188800"/>
                <a:ext cx="7336432" cy="33496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向右箭號 1"/>
          <p:cNvSpPr/>
          <p:nvPr/>
        </p:nvSpPr>
        <p:spPr>
          <a:xfrm>
            <a:off x="3707904" y="5013176"/>
            <a:ext cx="648072" cy="3600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zh-TW" altLang="zh-TW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600" b="0" i="1" smtClean="0">
                          <a:latin typeface="Cambria Math"/>
                        </a:rPr>
                        <m:t>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i="1">
                          <a:latin typeface="Cambria Math"/>
                        </a:rPr>
                        <m:t>合成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6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zh-TW" alt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6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sz="26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分析</a:t>
                </a:r>
                <a:r>
                  <a:rPr lang="en-US" altLang="zh-TW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741714"/>
                <a:ext cx="2952328" cy="1711622"/>
              </a:xfrm>
              <a:prstGeom prst="rect">
                <a:avLst/>
              </a:prstGeom>
              <a:blipFill rotWithShape="1">
                <a:blip r:embed="rId3"/>
                <a:stretch>
                  <a:fillRect b="-2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marL="457200" eaLnBrk="1" hangingPunct="1">
                  <a:lnSpc>
                    <a:spcPct val="200000"/>
                  </a:lnSpc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Vector Space Representation of Discrete-</a:t>
                </a:r>
              </a:p>
              <a:p>
                <a:pPr marL="457200" eaLnBrk="1" hangingPunct="1">
                  <a:spcAft>
                    <a:spcPts val="0"/>
                  </a:spcAft>
                </a:pPr>
                <a:r>
                  <a:rPr kumimoji="0" lang="en-US" altLang="zh-TW" sz="3600" b="1" u="sng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time Signals</a:t>
                </a:r>
                <a:r>
                  <a:rPr kumimoji="0" lang="en-US" altLang="zh-TW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(P.48 </a:t>
                </a:r>
                <a:r>
                  <a:rPr kumimoji="0" lang="en-US" altLang="zh-TW" sz="3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of 1.0</a:t>
                </a:r>
                <a:r>
                  <a:rPr kumimoji="0" lang="en-US" altLang="zh-TW" sz="3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altLang="zh-TW" sz="3000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30800" lvl="1" eaLnBrk="1" hangingPunct="1">
                  <a:spcBef>
                    <a:spcPts val="6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prstClr val="black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n extended to </a:t>
                </a:r>
                <a14:m>
                  <m:oMath xmlns:m="http://schemas.openxmlformats.org/officeDocument/2006/math"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kumimoji="0" lang="en-US" altLang="zh-TW" sz="30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kumimoji="0" lang="en-US" altLang="zh-TW" sz="3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kumimoji="0" lang="en-US" altLang="zh-TW" sz="3000" dirty="0">
                  <a:solidFill>
                    <a:prstClr val="black"/>
                  </a:solidFill>
                  <a:latin typeface="Times New Roman" pitchFamily="18" charset="0"/>
                  <a:ea typeface="新細明體" charset="-12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8683724" cy="2292935"/>
              </a:xfrm>
              <a:prstGeom prst="rect">
                <a:avLst/>
              </a:prstGeom>
              <a:blipFill rotWithShape="1">
                <a:blip r:embed="rId4"/>
                <a:stretch>
                  <a:fillRect r="-1124" b="-7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9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3"/>
          <p:cNvSpPr>
            <a:spLocks noChangeArrowheads="1"/>
          </p:cNvSpPr>
          <p:nvPr/>
        </p:nvSpPr>
        <p:spPr bwMode="auto">
          <a:xfrm>
            <a:off x="0" y="19050"/>
            <a:ext cx="9108504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kumimoji="0" lang="en-US" altLang="zh-TW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3120"/>
            <a:ext cx="7958938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776000" y="2234828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2234828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774260" y="3891126"/>
                <a:ext cx="15121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60" y="3891126"/>
                <a:ext cx="151216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092078" y="3046080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03650" y="4001120"/>
                <a:ext cx="1328390" cy="492443"/>
              </a:xfrm>
              <a:prstGeom prst="rect">
                <a:avLst/>
              </a:prstGeom>
              <a:noFill/>
            </p:spPr>
            <p:txBody>
              <a:bodyPr wrap="square" lIns="900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50" y="4001120"/>
                <a:ext cx="1328390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3093740" y="4077072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是合成也是分析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308000" y="4338000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4338000"/>
                <a:ext cx="360040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08304" y="3409200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09200"/>
                <a:ext cx="360040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11560" y="5042178"/>
                <a:ext cx="3456384" cy="114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42178"/>
                <a:ext cx="3456384" cy="114537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355976" y="5144906"/>
                <a:ext cx="4680520" cy="166847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144906"/>
                <a:ext cx="4680520" cy="16684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矩形 3"/>
          <p:cNvSpPr>
            <a:spLocks noChangeArrowheads="1"/>
          </p:cNvSpPr>
          <p:nvPr/>
        </p:nvSpPr>
        <p:spPr bwMode="auto">
          <a:xfrm>
            <a:off x="0" y="19050"/>
            <a:ext cx="6307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Representation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830568" cy="288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11560" y="1105202"/>
                <a:ext cx="6795586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是合成</m:t>
                      </m:r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也是分析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05202"/>
                <a:ext cx="6795586" cy="9556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67580"/>
                <a:ext cx="721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67580"/>
                <a:ext cx="7218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13731" y="2627620"/>
                <a:ext cx="521873" cy="400110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31" y="2627620"/>
                <a:ext cx="52187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8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787532" y="3914388"/>
                <a:ext cx="954620" cy="400110"/>
              </a:xfrm>
              <a:prstGeom prst="rect">
                <a:avLst/>
              </a:prstGeom>
            </p:spPr>
            <p:txBody>
              <a:bodyPr wrap="non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0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532" y="3914388"/>
                <a:ext cx="954620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01082" y="315710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82" y="3157106"/>
                <a:ext cx="34964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099600" y="425244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600" y="4252446"/>
                <a:ext cx="34964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9752" y="3323084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323084"/>
                <a:ext cx="36490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40000" y="4405868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4405868"/>
                <a:ext cx="36490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154326" y="2015490"/>
                <a:ext cx="721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326" y="2015490"/>
                <a:ext cx="7218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36296" y="3900626"/>
                <a:ext cx="11392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900626"/>
                <a:ext cx="113928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018644" y="3203684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44" y="3203684"/>
                <a:ext cx="34964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003404" y="4299188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04" y="4299188"/>
                <a:ext cx="34964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732240" y="3038594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038594"/>
                <a:ext cx="3649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683092" y="4139168"/>
                <a:ext cx="3649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092" y="4139168"/>
                <a:ext cx="3649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1559" y="4653136"/>
                <a:ext cx="3218121" cy="106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zh-TW" altLang="en-US" sz="2600" i="1">
                          <a:latin typeface="Cambria Math"/>
                          <a:cs typeface="Times New Roman" panose="02020603050405020304" pitchFamily="18" charset="0"/>
                        </a:rPr>
                        <m:t>合成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4653136"/>
                <a:ext cx="3218121" cy="106324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860032" y="4914880"/>
                <a:ext cx="2736304" cy="5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TW" alt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zh-TW" altLang="en-US" sz="2600" i="1">
                          <a:latin typeface="Cambria Math"/>
                          <a:cs typeface="Times New Roman" panose="02020603050405020304" pitchFamily="18" charset="0"/>
                        </a:rPr>
                        <m:t>分析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914880"/>
                <a:ext cx="2736304" cy="5849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1639032" y="5554889"/>
            <a:ext cx="6173328" cy="1186479"/>
            <a:chOff x="1639032" y="5554889"/>
            <a:chExt cx="6173328" cy="1186479"/>
          </a:xfrm>
        </p:grpSpPr>
        <p:sp>
          <p:nvSpPr>
            <p:cNvPr id="4" name="文字方塊 3"/>
            <p:cNvSpPr txBox="1"/>
            <p:nvPr/>
          </p:nvSpPr>
          <p:spPr>
            <a:xfrm>
              <a:off x="1639032" y="5622705"/>
              <a:ext cx="2436532" cy="102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000"/>
                </a:spcAft>
              </a:pPr>
              <a:r>
                <a:rPr lang="en-US" altLang="zh-TW" sz="2600" dirty="0" smtClean="0"/>
                <a:t>discrete-time:</a:t>
              </a:r>
            </a:p>
            <a:p>
              <a:pPr algn="r">
                <a:spcAft>
                  <a:spcPts val="1000"/>
                </a:spcAft>
              </a:pPr>
              <a:r>
                <a:rPr lang="en-US" altLang="zh-TW" sz="2600" dirty="0" smtClean="0"/>
                <a:t>continuous-time:</a:t>
              </a:r>
              <a:endParaRPr lang="zh-TW" altLang="en-US" sz="2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084055" y="5554889"/>
                  <a:ext cx="3728305" cy="1186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altLang="zh-TW" sz="2600" b="0" i="1" dirty="0" smtClean="0">
                      <a:latin typeface="Cambria Math"/>
                      <a:ea typeface="Cambria Math" panose="02040503050406030204" pitchFamily="18" charset="0"/>
                    </a:rPr>
                    <a:t> </a:t>
                  </a:r>
                </a:p>
                <a:p>
                  <a:pPr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a14:m>
                  <a:r>
                    <a:rPr lang="zh-TW" altLang="en-US" sz="26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TW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4055" y="5554889"/>
                  <a:ext cx="3728305" cy="118647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矩形 3"/>
          <p:cNvSpPr>
            <a:spLocks noChangeArrowheads="1"/>
          </p:cNvSpPr>
          <p:nvPr/>
        </p:nvSpPr>
        <p:spPr bwMode="auto">
          <a:xfrm>
            <a:off x="0" y="19050"/>
            <a:ext cx="661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Continuous-time Vector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7544" y="1052736"/>
                <a:ext cx="7992888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)</m:t>
                        </m:r>
                      </m: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zh-TW" altLang="en-US" sz="2600" dirty="0" smtClean="0"/>
                  <a:t>    </a:t>
                </a:r>
                <a:r>
                  <a:rPr lang="en-US" altLang="zh-TW" sz="2600" dirty="0" smtClean="0"/>
                  <a:t>or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600" i="1">
                            <a:latin typeface="Cambria Math"/>
                          </a:rPr>
                          <m:t>𝑥</m:t>
                        </m:r>
                        <m:r>
                          <a:rPr lang="en-US" altLang="zh-TW" sz="2600" i="1">
                            <a:latin typeface="Cambria Math"/>
                          </a:rPr>
                          <m:t>(</m:t>
                        </m:r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  <m:r>
                          <a:rPr lang="en-US" altLang="zh-TW" sz="2600" i="1">
                            <a:latin typeface="Cambria Math"/>
                          </a:rPr>
                          <m:t>)</m:t>
                        </m:r>
                      </m:e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∞&lt;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altLang="zh-TW" sz="260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𝑎𝑥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6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dirty="0" smtClean="0"/>
                  <a:t>{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/>
                      </a:rPr>
                      <m:t>𝛿</m:t>
                    </m:r>
                    <m:r>
                      <a:rPr lang="en-US" altLang="zh-TW" sz="2600" b="0" i="1" smtClean="0">
                        <a:latin typeface="Cambria Math"/>
                      </a:rPr>
                      <m:t>(</m:t>
                    </m:r>
                    <m:r>
                      <a:rPr lang="en-US" altLang="zh-TW" sz="2600" b="0" i="1" smtClean="0">
                        <a:latin typeface="Cambria Math"/>
                      </a:rPr>
                      <m:t>𝑡</m:t>
                    </m:r>
                    <m:r>
                      <a:rPr lang="en-US" altLang="zh-TW" sz="2600" b="0" i="1" smtClean="0">
                        <a:latin typeface="Cambria Math"/>
                      </a:rPr>
                      <m:t>−</m:t>
                    </m:r>
                    <m:r>
                      <a:rPr lang="zh-TW" altLang="en-US" sz="2600" i="1">
                        <a:latin typeface="Cambria Math"/>
                      </a:rPr>
                      <m:t>𝜏</m:t>
                    </m:r>
                    <m:r>
                      <a:rPr lang="en-US" altLang="zh-TW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∞&lt;</m:t>
                    </m:r>
                    <m:r>
                      <a:rPr lang="zh-TW" altLang="en-US" sz="26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&lt;∞</m:t>
                    </m:r>
                  </m:oMath>
                </a14:m>
                <a:r>
                  <a:rPr lang="en-US" altLang="zh-TW" sz="2600" dirty="0" smtClean="0"/>
                  <a:t> } is a set of basis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7992888" cy="1892826"/>
              </a:xfrm>
              <a:prstGeom prst="rect">
                <a:avLst/>
              </a:prstGeom>
              <a:blipFill rotWithShape="1">
                <a:blip r:embed="rId2"/>
                <a:stretch>
                  <a:fillRect l="-1373" b="-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68000" y="4725144"/>
                <a:ext cx="5328136" cy="2001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altLang="zh-TW" sz="26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6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6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4725144"/>
                <a:ext cx="5328136" cy="2001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899592" y="2996952"/>
            <a:ext cx="2251041" cy="1673352"/>
            <a:chOff x="899592" y="3140052"/>
            <a:chExt cx="2251041" cy="16733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91"/>
            <a:stretch/>
          </p:blipFill>
          <p:spPr>
            <a:xfrm>
              <a:off x="899592" y="3140052"/>
              <a:ext cx="2012941" cy="1673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699792" y="3234265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234265"/>
                  <a:ext cx="3829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739006" y="3606136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006" y="3606136"/>
                  <a:ext cx="38292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2767708" y="3967001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08" y="3967001"/>
                  <a:ext cx="38292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49305" y="3069876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05" y="3069876"/>
                <a:ext cx="14041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870" r="-2174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3250800" y="3522304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0" y="3522304"/>
                <a:ext cx="14041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66" r="-216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250800" y="3904355"/>
                <a:ext cx="14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800" y="3904355"/>
                <a:ext cx="140415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866" r="-216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矩形 3"/>
          <p:cNvSpPr>
            <a:spLocks noChangeArrowheads="1"/>
          </p:cNvSpPr>
          <p:nvPr/>
        </p:nvSpPr>
        <p:spPr bwMode="auto">
          <a:xfrm>
            <a:off x="0" y="19050"/>
            <a:ext cx="2505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39552" y="1340768"/>
                <a:ext cx="3960439" cy="95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TW" sz="2600" b="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3960439" cy="9581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5114969" y="1052736"/>
            <a:ext cx="3024671" cy="1330452"/>
            <a:chOff x="5004048" y="1556792"/>
            <a:chExt cx="3024671" cy="133045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556792"/>
              <a:ext cx="2784348" cy="1330452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7668344" y="1556792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/>
                <a:t>1</a:t>
              </a:r>
              <a:endParaRPr lang="zh-TW" altLang="en-US" sz="2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668679" y="2091870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i="1" dirty="0" smtClean="0"/>
                <a:t>t</a:t>
              </a:r>
              <a:endParaRPr lang="zh-TW" altLang="en-US" sz="2600" i="1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084168" y="2360493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/>
                <a:t>0</a:t>
              </a:r>
              <a:endParaRPr lang="zh-TW" altLang="en-US" sz="2600" dirty="0"/>
            </a:p>
          </p:txBody>
        </p:sp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92" y="2564904"/>
            <a:ext cx="2935224" cy="226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644008" y="2383188"/>
                <a:ext cx="14250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83188"/>
                <a:ext cx="1425069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88379" y="2936557"/>
                <a:ext cx="4194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379" y="2936557"/>
                <a:ext cx="419474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3254939" y="3212976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275856" y="4509120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139951" y="3201488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i="1" dirty="0" smtClean="0"/>
              <a:t>t</a:t>
            </a:r>
            <a:endParaRPr lang="zh-TW" altLang="en-US" sz="2600" i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742127" y="4486865"/>
            <a:ext cx="360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i="1" dirty="0" smtClean="0"/>
              <a:t>t</a:t>
            </a:r>
            <a:endParaRPr lang="zh-TW" altLang="en-US" sz="2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074921" y="3861048"/>
                <a:ext cx="142506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6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21" y="3861048"/>
                <a:ext cx="142506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772758" y="2986185"/>
                <a:ext cx="101918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58" y="2986185"/>
                <a:ext cx="1019189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774400" y="4261726"/>
                <a:ext cx="101918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400" y="4261726"/>
                <a:ext cx="1019189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989600" y="4174481"/>
                <a:ext cx="41947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00" y="4174481"/>
                <a:ext cx="41947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0" y="5085184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running integral</a:t>
            </a:r>
            <a:endParaRPr kumimoji="0" lang="zh-TW" altLang="en-US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187625" y="5661248"/>
                <a:ext cx="5604322" cy="984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i="1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zh-TW" alt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5661248"/>
                <a:ext cx="5604322" cy="98462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7213"/>
            <a:ext cx="9144000" cy="314445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Representing an arbitrary signal as an integral of </a:t>
            </a:r>
          </a:p>
          <a:p>
            <a:pPr marL="756000"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impulses</a:t>
            </a:r>
          </a:p>
          <a:p>
            <a:pPr marL="1080000" lvl="2" indent="-28575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Property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          </a:t>
            </a:r>
            <a:r>
              <a:rPr kumimoji="0" lang="zh-TW" altLang="en-US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kumimoji="0" lang="zh-TW" altLang="en-US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分析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080000"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Looked at on the index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located at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shifts the value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out of the function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1080000">
              <a:spcBef>
                <a:spcPts val="1000"/>
              </a:spcBef>
              <a:defRPr/>
            </a:pPr>
            <a:r>
              <a:rPr lang="en-US" altLang="zh-TW" sz="22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See Fig 2.14 ,p.94 of text</a:t>
            </a:r>
            <a:endParaRPr lang="zh-TW" altLang="en-US" sz="2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8913"/>
            <a:ext cx="70199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矩形 1"/>
          <p:cNvSpPr>
            <a:spLocks noChangeArrowheads="1"/>
          </p:cNvSpPr>
          <p:nvPr/>
        </p:nvSpPr>
        <p:spPr bwMode="auto">
          <a:xfrm>
            <a:off x="0" y="4984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Defining the output for an unit impulse input as the unit impulse response</a:t>
            </a:r>
          </a:p>
        </p:txBody>
      </p:sp>
      <p:grpSp>
        <p:nvGrpSpPr>
          <p:cNvPr id="123907" name="群組 2"/>
          <p:cNvGrpSpPr>
            <a:grpSpLocks/>
          </p:cNvGrpSpPr>
          <p:nvPr/>
        </p:nvGrpSpPr>
        <p:grpSpPr bwMode="auto">
          <a:xfrm>
            <a:off x="755650" y="1741488"/>
            <a:ext cx="7777163" cy="2149475"/>
            <a:chOff x="755576" y="4375643"/>
            <a:chExt cx="7776864" cy="2149701"/>
          </a:xfrm>
        </p:grpSpPr>
        <p:graphicFrame>
          <p:nvGraphicFramePr>
            <p:cNvPr id="123908" name="Object 3"/>
            <p:cNvGraphicFramePr>
              <a:graphicFrameLocks noChangeAspect="1"/>
            </p:cNvGraphicFramePr>
            <p:nvPr/>
          </p:nvGraphicFramePr>
          <p:xfrm>
            <a:off x="755576" y="4375643"/>
            <a:ext cx="1456293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30" name="方程式" r:id="rId3" imgW="685800" imgH="203200" progId="Equation.3">
                    <p:embed/>
                  </p:oleObj>
                </mc:Choice>
                <mc:Fallback>
                  <p:oleObj name="方程式" r:id="rId3" imgW="6858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4375643"/>
                          <a:ext cx="1456293" cy="43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536596" y="6090323"/>
              <a:ext cx="11048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89025" y="5091680"/>
              <a:ext cx="0" cy="9843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914089" y="6063332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08118" y="5847410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889094" y="4624906"/>
              <a:ext cx="1311225" cy="46201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835034" y="4888459"/>
              <a:ext cx="10143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205081" y="4888459"/>
              <a:ext cx="101437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23916" name="Object 11"/>
            <p:cNvGraphicFramePr>
              <a:graphicFrameLocks noChangeAspect="1"/>
            </p:cNvGraphicFramePr>
            <p:nvPr/>
          </p:nvGraphicFramePr>
          <p:xfrm>
            <a:off x="4824825" y="4405716"/>
            <a:ext cx="1331351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31" name="方程式" r:id="rId5" imgW="685800" imgH="203200" progId="Equation.3">
                    <p:embed/>
                  </p:oleObj>
                </mc:Choice>
                <mc:Fallback>
                  <p:oleObj name="方程式" r:id="rId5" imgW="685800" imgH="2032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825" y="4405716"/>
                          <a:ext cx="1331351" cy="39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476619" y="4724930"/>
              <a:ext cx="3055821" cy="4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Unit Impulse Response</a:t>
              </a: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4408274" y="6063332"/>
              <a:ext cx="1171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363507" y="6063332"/>
              <a:ext cx="285739" cy="462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579804" y="5817245"/>
              <a:ext cx="342887" cy="462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t</a:t>
              </a: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4519394" y="5085330"/>
              <a:ext cx="1003261" cy="978003"/>
            </a:xfrm>
            <a:custGeom>
              <a:avLst/>
              <a:gdLst>
                <a:gd name="T0" fmla="*/ 0 w 432"/>
                <a:gd name="T1" fmla="*/ 456 h 456"/>
                <a:gd name="T2" fmla="*/ 48 w 432"/>
                <a:gd name="T3" fmla="*/ 24 h 456"/>
                <a:gd name="T4" fmla="*/ 96 w 432"/>
                <a:gd name="T5" fmla="*/ 312 h 456"/>
                <a:gd name="T6" fmla="*/ 192 w 432"/>
                <a:gd name="T7" fmla="*/ 216 h 456"/>
                <a:gd name="T8" fmla="*/ 432 w 432"/>
                <a:gd name="T9" fmla="*/ 3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56">
                  <a:moveTo>
                    <a:pt x="0" y="456"/>
                  </a:moveTo>
                  <a:cubicBezTo>
                    <a:pt x="16" y="252"/>
                    <a:pt x="32" y="48"/>
                    <a:pt x="48" y="24"/>
                  </a:cubicBezTo>
                  <a:cubicBezTo>
                    <a:pt x="64" y="0"/>
                    <a:pt x="72" y="280"/>
                    <a:pt x="96" y="312"/>
                  </a:cubicBezTo>
                  <a:cubicBezTo>
                    <a:pt x="120" y="344"/>
                    <a:pt x="136" y="208"/>
                    <a:pt x="192" y="216"/>
                  </a:cubicBezTo>
                  <a:cubicBezTo>
                    <a:pt x="248" y="224"/>
                    <a:pt x="392" y="336"/>
                    <a:pt x="432" y="36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3"/>
          <p:cNvSpPr>
            <a:spLocks noChangeArrowheads="1"/>
          </p:cNvSpPr>
          <p:nvPr/>
        </p:nvSpPr>
        <p:spPr bwMode="auto">
          <a:xfrm>
            <a:off x="-1" y="19050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2633472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23528" y="1679753"/>
                <a:ext cx="3744416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⋯,0, 1, 0, 0, 0,⋯</m:t>
                      </m:r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0, 0,⋯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 0, 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TW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,⋯</m:t>
                      </m:r>
                      <m:r>
                        <a:rPr lang="en-US" altLang="zh-TW" sz="2600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dirty="0" smtClean="0"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79753"/>
                <a:ext cx="3744416" cy="27494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421496" y="1700808"/>
                <a:ext cx="1011111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96" y="1700808"/>
                <a:ext cx="1011111" cy="692497"/>
              </a:xfrm>
              <a:prstGeom prst="rect">
                <a:avLst/>
              </a:prstGeom>
              <a:blipFill rotWithShape="1">
                <a:blip r:embed="rId4"/>
                <a:stretch>
                  <a:fillRect l="-10241" r="-10241" b="-96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421496" y="2492896"/>
                <a:ext cx="1519262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–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496" y="2492896"/>
                <a:ext cx="1519262" cy="692497"/>
              </a:xfrm>
              <a:prstGeom prst="rect">
                <a:avLst/>
              </a:prstGeom>
              <a:blipFill rotWithShape="1">
                <a:blip r:embed="rId5"/>
                <a:stretch>
                  <a:fillRect l="-6800" r="-6400" b="-96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05497" y="3185393"/>
                <a:ext cx="150964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el-GR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δ</a:t>
                </a:r>
                <a:r>
                  <a:rPr lang="en-US" altLang="zh-TW" sz="2600" i="1" dirty="0" smtClean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TW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–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altLang="zh-TW" sz="2600" i="1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k </a:t>
                </a:r>
                <a:r>
                  <a:rPr lang="en-US" altLang="zh-TW" sz="2600" dirty="0">
                    <a:solidFill>
                      <a:prstClr val="black"/>
                    </a:solidFill>
                    <a:latin typeface="Cambria Math"/>
                    <a:cs typeface="Times New Roman" panose="02020603050405020304" pitchFamily="18" charset="0"/>
                  </a:rPr>
                  <a:t>]</a:t>
                </a:r>
                <a:endParaRPr lang="en-US" altLang="zh-TW" sz="2600" i="1" dirty="0">
                  <a:solidFill>
                    <a:prstClr val="black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97" y="3185393"/>
                <a:ext cx="1509644" cy="692497"/>
              </a:xfrm>
              <a:prstGeom prst="rect">
                <a:avLst/>
              </a:prstGeom>
              <a:blipFill rotWithShape="1">
                <a:blip r:embed="rId6"/>
                <a:stretch>
                  <a:fillRect l="-7287" r="-6478" b="-10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11960" y="4328567"/>
                <a:ext cx="4824536" cy="756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{</m:t>
                      </m:r>
                      <m:r>
                        <a:rPr lang="zh-TW" altLang="en-US" sz="2600" i="1">
                          <a:solidFill>
                            <a:prstClr val="black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zh-TW" altLang="en-US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=⋯,−1, 0, 1, 2, ⋯}</m:t>
                      </m:r>
                    </m:oMath>
                  </m:oMathPara>
                </a14:m>
                <a:endParaRPr lang="en-US" altLang="zh-TW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328567"/>
                <a:ext cx="4824536" cy="7566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2915816" y="4248122"/>
            <a:ext cx="454099" cy="898551"/>
            <a:chOff x="2771800" y="4248122"/>
            <a:chExt cx="454099" cy="8985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771800" y="4654230"/>
                  <a:ext cx="454099" cy="4924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4654230"/>
                  <a:ext cx="454099" cy="49244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直線單箭頭接點 12"/>
            <p:cNvCxnSpPr>
              <a:stCxn id="9" idx="0"/>
            </p:cNvCxnSpPr>
            <p:nvPr/>
          </p:nvCxnSpPr>
          <p:spPr>
            <a:xfrm flipH="1" flipV="1">
              <a:off x="2998849" y="4248122"/>
              <a:ext cx="1" cy="40610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574346" y="220486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346" y="2204864"/>
                <a:ext cx="404277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757249" y="283914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49" y="2839144"/>
                <a:ext cx="404277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366434" y="3645024"/>
                <a:ext cx="4125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34" y="3645024"/>
                <a:ext cx="41254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矩形 1"/>
          <p:cNvSpPr>
            <a:spLocks noChangeArrowheads="1"/>
          </p:cNvSpPr>
          <p:nvPr/>
        </p:nvSpPr>
        <p:spPr bwMode="auto">
          <a:xfrm>
            <a:off x="0" y="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  <a:endParaRPr kumimoji="0" lang="zh-TW" altLang="en-US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24931" name="物件 2"/>
          <p:cNvGraphicFramePr>
            <a:graphicFrameLocks noChangeAspect="1"/>
          </p:cNvGraphicFramePr>
          <p:nvPr/>
        </p:nvGraphicFramePr>
        <p:xfrm>
          <a:off x="2268538" y="2287588"/>
          <a:ext cx="4103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5" name="方程式" r:id="rId3" imgW="1485255" imgH="444307" progId="Equation.3">
                  <p:embed/>
                </p:oleObj>
              </mc:Choice>
              <mc:Fallback>
                <p:oleObj name="方程式" r:id="rId3" imgW="1485255" imgH="44430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87588"/>
                        <a:ext cx="41036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2" name="物件 3"/>
          <p:cNvGraphicFramePr>
            <a:graphicFrameLocks noChangeAspect="1"/>
          </p:cNvGraphicFramePr>
          <p:nvPr/>
        </p:nvGraphicFramePr>
        <p:xfrm>
          <a:off x="1025525" y="3644900"/>
          <a:ext cx="7218363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6" name="方程式" r:id="rId5" imgW="3162300" imgH="1244600" progId="Equation.3">
                  <p:embed/>
                </p:oleObj>
              </mc:Choice>
              <mc:Fallback>
                <p:oleObj name="方程式" r:id="rId5" imgW="3162300" imgH="1244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3644900"/>
                        <a:ext cx="7218363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970213" y="6135688"/>
            <a:ext cx="2754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Convolution Integral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771775" y="3067050"/>
            <a:ext cx="285750" cy="722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 flipV="1">
            <a:off x="3494088" y="3068638"/>
            <a:ext cx="141287" cy="792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 flipV="1">
            <a:off x="5364163" y="2997200"/>
            <a:ext cx="1008062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5724525" y="2997200"/>
            <a:ext cx="1511300" cy="1439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43063" y="5373688"/>
            <a:ext cx="5472112" cy="1295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0531"/>
            <a:ext cx="9144000" cy="10156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>
              <a:spcBef>
                <a:spcPts val="30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Defining the output for an unit impulse input as the </a:t>
            </a:r>
          </a:p>
          <a:p>
            <a:pPr marL="457200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Unit Impulse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Response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</a:t>
            </a:r>
            <a:r>
              <a:rPr kumimoji="0" lang="zh-TW" alt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5955" name="群組 2"/>
          <p:cNvGrpSpPr>
            <a:grpSpLocks/>
          </p:cNvGrpSpPr>
          <p:nvPr/>
        </p:nvGrpSpPr>
        <p:grpSpPr bwMode="auto">
          <a:xfrm>
            <a:off x="1592263" y="2303463"/>
            <a:ext cx="4210050" cy="838200"/>
            <a:chOff x="1664643" y="4344318"/>
            <a:chExt cx="4210050" cy="838200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95043" y="4547518"/>
              <a:ext cx="355600" cy="46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400" kern="0" dirty="0">
                  <a:solidFill>
                    <a:sysClr val="windowText" lastClr="000000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S</a:t>
              </a: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664643" y="4725318"/>
              <a:ext cx="133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996555" y="4344318"/>
              <a:ext cx="1524000" cy="838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525318" y="4725318"/>
              <a:ext cx="13493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270000" y="3473450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368925" y="3471863"/>
            <a:ext cx="1295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03400" y="301625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7499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902325" y="2938463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054725" y="2709863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207125" y="3090863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359525" y="3243263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510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336800" y="3473450"/>
            <a:ext cx="3206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96050" y="3446463"/>
            <a:ext cx="338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97525" y="3471863"/>
            <a:ext cx="212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188" y="1958975"/>
            <a:ext cx="1398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627563" y="1916113"/>
            <a:ext cx="4238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]:unit impulse response</a:t>
            </a:r>
            <a:endParaRPr kumimoji="0" lang="en-US" altLang="zh-TW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矩形 4"/>
          <p:cNvSpPr>
            <a:spLocks noChangeArrowheads="1"/>
          </p:cNvSpPr>
          <p:nvPr/>
        </p:nvSpPr>
        <p:spPr bwMode="auto">
          <a:xfrm>
            <a:off x="0" y="-292"/>
            <a:ext cx="91440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 Linearity (Superposition Property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P.11</a:t>
            </a:r>
            <a:r>
              <a:rPr kumimoji="0" lang="zh-TW" alt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output for an arbitrary input signal is the superposition of a series of “shifted, scaled unit impulse response”</a:t>
            </a:r>
          </a:p>
        </p:txBody>
      </p:sp>
      <p:graphicFrame>
        <p:nvGraphicFramePr>
          <p:cNvPr id="126979" name="物件 4"/>
          <p:cNvGraphicFramePr>
            <a:graphicFrameLocks noChangeAspect="1"/>
          </p:cNvGraphicFramePr>
          <p:nvPr/>
        </p:nvGraphicFramePr>
        <p:xfrm>
          <a:off x="2087563" y="2133600"/>
          <a:ext cx="4959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00" name="方程式" r:id="rId3" imgW="1562100" imgH="444500" progId="Equation.3">
                  <p:embed/>
                </p:oleObj>
              </mc:Choice>
              <mc:Fallback>
                <p:oleObj name="方程式" r:id="rId3" imgW="15621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133600"/>
                        <a:ext cx="49593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Line 23"/>
          <p:cNvSpPr>
            <a:spLocks noChangeShapeType="1"/>
          </p:cNvSpPr>
          <p:nvPr/>
        </p:nvSpPr>
        <p:spPr bwMode="auto">
          <a:xfrm flipV="1">
            <a:off x="28749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1" name="Line 24"/>
          <p:cNvSpPr>
            <a:spLocks noChangeShapeType="1"/>
          </p:cNvSpPr>
          <p:nvPr/>
        </p:nvSpPr>
        <p:spPr bwMode="auto">
          <a:xfrm flipV="1">
            <a:off x="361791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2" name="Line 25"/>
          <p:cNvSpPr>
            <a:spLocks noChangeShapeType="1"/>
          </p:cNvSpPr>
          <p:nvPr/>
        </p:nvSpPr>
        <p:spPr bwMode="auto">
          <a:xfrm flipV="1">
            <a:off x="5741988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3" name="Line 26"/>
          <p:cNvSpPr>
            <a:spLocks noChangeShapeType="1"/>
          </p:cNvSpPr>
          <p:nvPr/>
        </p:nvSpPr>
        <p:spPr bwMode="auto">
          <a:xfrm flipV="1">
            <a:off x="6786563" y="2963863"/>
            <a:ext cx="0" cy="393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4" name="Text Box 27"/>
          <p:cNvSpPr txBox="1">
            <a:spLocks noChangeArrowheads="1"/>
          </p:cNvSpPr>
          <p:nvPr/>
        </p:nvSpPr>
        <p:spPr bwMode="auto">
          <a:xfrm>
            <a:off x="2533650" y="3398838"/>
            <a:ext cx="661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5" name="Text Box 28"/>
          <p:cNvSpPr txBox="1">
            <a:spLocks noChangeArrowheads="1"/>
          </p:cNvSpPr>
          <p:nvPr/>
        </p:nvSpPr>
        <p:spPr bwMode="auto">
          <a:xfrm>
            <a:off x="3276600" y="3395663"/>
            <a:ext cx="933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kumimoji="0" lang="en-US" altLang="zh-TW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86" name="Text Box 29"/>
          <p:cNvSpPr txBox="1">
            <a:spLocks noChangeArrowheads="1"/>
          </p:cNvSpPr>
          <p:nvPr/>
        </p:nvSpPr>
        <p:spPr bwMode="auto">
          <a:xfrm>
            <a:off x="5421313" y="3402013"/>
            <a:ext cx="663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7" name="Text Box 30"/>
          <p:cNvSpPr txBox="1">
            <a:spLocks noChangeArrowheads="1"/>
          </p:cNvSpPr>
          <p:nvPr/>
        </p:nvSpPr>
        <p:spPr bwMode="auto">
          <a:xfrm>
            <a:off x="6332538" y="3398838"/>
            <a:ext cx="9350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n-k</a:t>
            </a:r>
            <a:r>
              <a:rPr kumimoji="0"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26988" name="Rectangle 31"/>
          <p:cNvSpPr>
            <a:spLocks noChangeArrowheads="1"/>
          </p:cNvSpPr>
          <p:nvPr/>
        </p:nvSpPr>
        <p:spPr bwMode="auto">
          <a:xfrm>
            <a:off x="2047875" y="3967163"/>
            <a:ext cx="5584825" cy="13668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26989" name="物件 1"/>
          <p:cNvGraphicFramePr>
            <a:graphicFrameLocks noChangeAspect="1"/>
          </p:cNvGraphicFramePr>
          <p:nvPr/>
        </p:nvGraphicFramePr>
        <p:xfrm>
          <a:off x="2174875" y="4076700"/>
          <a:ext cx="5321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01" name="方程式" r:id="rId5" imgW="2184400" imgH="431800" progId="Equation.3">
                  <p:embed/>
                </p:oleObj>
              </mc:Choice>
              <mc:Fallback>
                <p:oleObj name="方程式" r:id="rId5" imgW="2184400" imgH="431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076700"/>
                        <a:ext cx="5321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5374377"/>
            <a:ext cx="9144000" cy="43088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lvl="6" indent="-120150" algn="ctr">
              <a:spcBef>
                <a:spcPts val="1800"/>
              </a:spcBef>
              <a:defRPr/>
            </a:pPr>
            <a:r>
              <a:rPr kumimoji="0" lang="en-US" altLang="zh-TW" sz="22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Convolution Sum</a:t>
            </a:r>
          </a:p>
        </p:txBody>
      </p:sp>
      <p:sp>
        <p:nvSpPr>
          <p:cNvPr id="126991" name="矩形 4"/>
          <p:cNvSpPr>
            <a:spLocks noChangeArrowheads="1"/>
          </p:cNvSpPr>
          <p:nvPr/>
        </p:nvSpPr>
        <p:spPr bwMode="auto">
          <a:xfrm>
            <a:off x="0" y="5878513"/>
            <a:ext cx="9144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indent="-1190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>
              <a:spcBef>
                <a:spcPts val="600"/>
              </a:spcBef>
            </a:pPr>
            <a:r>
              <a:rPr kumimoji="0" lang="en-US" altLang="zh-TW" sz="22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Fig2.3,p.80 of text</a:t>
            </a:r>
            <a:endParaRPr kumimoji="0" lang="zh-TW" altLang="en-US" sz="2200" i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矩形 3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3600" b="1" u="sng" dirty="0" err="1">
                <a:latin typeface="Times New Roman" pitchFamily="18" charset="0"/>
                <a:cs typeface="Times New Roman" pitchFamily="18" charset="0"/>
              </a:rPr>
              <a:t>Input/Output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Relation in Every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Dimension</a:t>
            </a:r>
          </a:p>
          <a:p>
            <a:pPr eaLnBrk="1" hangingPunct="1"/>
            <a:r>
              <a:rPr kumimoji="0" lang="zh-TW" altLang="en-US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</a:t>
            </a:r>
            <a:r>
              <a:rPr kumimoji="0" lang="zh-TW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2.0)</a:t>
            </a:r>
            <a:endParaRPr kumimoji="0" lang="en-US" altLang="zh-TW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880860" cy="476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03648" y="131057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310570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56048" y="285293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48" y="285293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988096" y="4725144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96" y="4725144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492896"/>
                <a:ext cx="864096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C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zh-TW" altLang="en-US" sz="26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000" y="4726800"/>
                <a:ext cx="1872208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660232" y="131040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310400"/>
                <a:ext cx="864096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40" y="3693725"/>
                <a:ext cx="864096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988096" y="5589240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096" y="5589240"/>
                <a:ext cx="86409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948264" y="3344922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sz="2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344922"/>
                <a:ext cx="1872208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solidFill>
                          <a:srgbClr val="002060"/>
                        </a:solidFill>
                        <a:latin typeface="Cambria Math"/>
                        <a:ea typeface="Cambria Math" panose="02040503050406030204" pitchFamily="18" charset="0"/>
                      </a:rPr>
                      <m:t>−2]</m:t>
                    </m:r>
                  </m:oMath>
                </a14:m>
                <a:r>
                  <a:rPr lang="zh-TW" altLang="en-US" sz="2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370" y="5445224"/>
                <a:ext cx="1872208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矩形 5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Input/Output Relation in Every Dimension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92190" cy="5692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27784" y="2108530"/>
                <a:ext cx="8678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60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08530"/>
                <a:ext cx="86786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8000" y="3463144"/>
                <a:ext cx="8633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000" y="3463144"/>
                <a:ext cx="86331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03848" y="2648525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48525"/>
                <a:ext cx="399597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276641" y="4017803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41" y="4017803"/>
                <a:ext cx="399597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335910" y="490730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910" y="4907300"/>
                <a:ext cx="399597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359645" y="5517232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5" y="5517232"/>
                <a:ext cx="39959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58800" y="6093296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00" y="6093296"/>
                <a:ext cx="399597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7775922" y="527101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922" y="5271010"/>
                <a:ext cx="399597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776000" y="4742078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000" y="4742078"/>
                <a:ext cx="399597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556779" y="3789040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779" y="3789040"/>
                <a:ext cx="399597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556400" y="2546071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00" y="2546071"/>
                <a:ext cx="399597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7783870" y="5847074"/>
                <a:ext cx="3995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i="1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870" y="5847074"/>
                <a:ext cx="399597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393417" y="2852936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6175973" y="4991198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19" name="矩形 18"/>
          <p:cNvSpPr/>
          <p:nvPr/>
        </p:nvSpPr>
        <p:spPr>
          <a:xfrm>
            <a:off x="2393417" y="5085184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20" name="矩形 19"/>
          <p:cNvSpPr/>
          <p:nvPr/>
        </p:nvSpPr>
        <p:spPr>
          <a:xfrm>
            <a:off x="6040424" y="4070175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6058767" y="2749957"/>
            <a:ext cx="3529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dirty="0" smtClean="0"/>
              <a:t>0</a:t>
            </a:r>
            <a:endParaRPr lang="zh-TW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02358" y="6295532"/>
                <a:ext cx="382541" cy="3888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58" y="6295532"/>
                <a:ext cx="382541" cy="3888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367928" y="4016677"/>
                <a:ext cx="775154" cy="492443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928" y="4016677"/>
                <a:ext cx="775154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427274" y="6097899"/>
                <a:ext cx="56720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274" y="6097899"/>
                <a:ext cx="567207" cy="49244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338255" y="5542910"/>
                <a:ext cx="374846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55" y="5542910"/>
                <a:ext cx="37484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528731" y="5737003"/>
                <a:ext cx="374846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31" y="5737003"/>
                <a:ext cx="37484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7739686" y="3463200"/>
                <a:ext cx="86696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686" y="3463200"/>
                <a:ext cx="866968" cy="4924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740000" y="2109600"/>
                <a:ext cx="86536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00" y="2109600"/>
                <a:ext cx="865365" cy="4924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矩形 1"/>
          <p:cNvSpPr>
            <a:spLocks noChangeArrowheads="1"/>
          </p:cNvSpPr>
          <p:nvPr/>
        </p:nvSpPr>
        <p:spPr bwMode="auto">
          <a:xfrm>
            <a:off x="0" y="0"/>
            <a:ext cx="9144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Different Way to visualize the convolution integral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Look on the index </a:t>
            </a:r>
            <a:r>
              <a:rPr kumimoji="0" lang="el-GR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endParaRPr kumimoji="0" lang="en-US" altLang="zh-TW" i="1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0051" name="物件 1"/>
          <p:cNvGraphicFramePr>
            <a:graphicFrameLocks noChangeAspect="1"/>
          </p:cNvGraphicFramePr>
          <p:nvPr/>
        </p:nvGraphicFramePr>
        <p:xfrm>
          <a:off x="2632075" y="1166813"/>
          <a:ext cx="40941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2" name="方程式" r:id="rId3" imgW="1511300" imgH="330200" progId="Equation.3">
                  <p:embed/>
                </p:oleObj>
              </mc:Choice>
              <mc:Fallback>
                <p:oleObj name="方程式" r:id="rId3" imgW="1511300" imgH="330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166813"/>
                        <a:ext cx="40941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2997200"/>
            <a:ext cx="2863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output signal at time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90938" y="2565400"/>
            <a:ext cx="162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input signal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4413" y="3398838"/>
            <a:ext cx="5475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reflected-over version of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)located at 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</a:t>
            </a: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</a:t>
            </a:r>
            <a:r>
              <a:rPr kumimoji="0" lang="en-US" altLang="zh-TW" sz="2400" i="1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500563" y="20066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233738" y="2006600"/>
            <a:ext cx="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997325"/>
            <a:ext cx="9144000" cy="28162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079500" lvl="2" indent="-285750">
              <a:spcBef>
                <a:spcPts val="600"/>
              </a:spcBef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On the dummy index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is reflected over and shifted to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τ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weighted by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and integrated to produce the output value at time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</a:p>
          <a:p>
            <a:pPr>
              <a:spcBef>
                <a:spcPts val="600"/>
              </a:spcBef>
              <a:defRPr/>
            </a:pPr>
            <a:r>
              <a:rPr kumimoji="0" lang="en-US" altLang="zh-TW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  </a:t>
            </a: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see Figs.2.19,2.20,2.21,pp.100-101 of text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 linear time-invariant system is completely </a:t>
            </a:r>
          </a:p>
          <a:p>
            <a:pPr marL="756000" lvl="1">
              <a:spcBef>
                <a:spcPts val="0"/>
              </a:spcBef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characterized by its unit impulse response</a:t>
            </a: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011863" y="1989138"/>
            <a:ext cx="0" cy="141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88913"/>
            <a:ext cx="50927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98524"/>
            <a:ext cx="1810512" cy="14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323528" y="2780928"/>
            <a:ext cx="1649752" cy="936104"/>
            <a:chOff x="484478" y="3217333"/>
            <a:chExt cx="1649752" cy="936104"/>
          </a:xfrm>
        </p:grpSpPr>
        <p:pic>
          <p:nvPicPr>
            <p:cNvPr id="4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6" r="20934" b="22331"/>
            <a:stretch/>
          </p:blipFill>
          <p:spPr bwMode="auto">
            <a:xfrm flipH="1">
              <a:off x="702730" y="3217333"/>
              <a:ext cx="1431500" cy="653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538120" y="3753327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/>
                <a:t>0</a:t>
              </a:r>
              <a:endParaRPr lang="zh-TW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484478" y="3753327"/>
                  <a:ext cx="7353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78" y="3753327"/>
                  <a:ext cx="73533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97412" y="3717032"/>
                <a:ext cx="11138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12" y="3717032"/>
                <a:ext cx="111383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1938"/>
            <a:ext cx="58467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484313"/>
            <a:ext cx="5919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5613" y="260350"/>
            <a:ext cx="5830887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5875"/>
            <a:ext cx="9144000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2.4 Properties of Linear </a:t>
            </a:r>
          </a:p>
          <a:p>
            <a:pPr marL="48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Time-invariant Systems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Commutative Property</a:t>
            </a: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4148" name="矩形 2"/>
          <p:cNvSpPr>
            <a:spLocks noChangeArrowheads="1"/>
          </p:cNvSpPr>
          <p:nvPr/>
        </p:nvSpPr>
        <p:spPr bwMode="auto">
          <a:xfrm>
            <a:off x="0" y="37750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role of input signal and unit impulse response is interchangeable, giving the same output signal</a:t>
            </a:r>
          </a:p>
          <a:p>
            <a:pPr lvl="2" eaLnBrk="1" hangingPunct="1"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 evaluating the convolution sum or integral, the input signal can be reflected over and weighted by the unit impulse response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4149" name="物件 3"/>
          <p:cNvGraphicFramePr>
            <a:graphicFrameLocks noChangeAspect="1"/>
          </p:cNvGraphicFramePr>
          <p:nvPr/>
        </p:nvGraphicFramePr>
        <p:xfrm>
          <a:off x="827088" y="2349500"/>
          <a:ext cx="4740275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3" name="方程式" r:id="rId3" imgW="1447800" imgH="431800" progId="Equation.3">
                  <p:embed/>
                </p:oleObj>
              </mc:Choice>
              <mc:Fallback>
                <p:oleObj name="方程式" r:id="rId3" imgW="14478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4740275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61" y="1315969"/>
            <a:ext cx="1600339" cy="1562235"/>
          </a:xfrm>
          <a:prstGeom prst="rect">
            <a:avLst/>
          </a:prstGeom>
        </p:spPr>
      </p:pic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0" y="19050"/>
            <a:ext cx="5771826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kumimoji="0" lang="en-US" altLang="zh-TW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(P.30 of 1.0)</a:t>
            </a:r>
            <a:endParaRPr kumimoji="0" lang="en-US" altLang="zh-TW" sz="3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0" y="2924175"/>
            <a:ext cx="4460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3-dim Vector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𝑎𝑣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8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664296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85" y="1772816"/>
                <a:ext cx="40729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49" y="2062420"/>
                <a:ext cx="41575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1" y="4149080"/>
            <a:ext cx="2355283" cy="2164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782409"/>
                <a:ext cx="412549" cy="449034"/>
              </a:xfrm>
              <a:prstGeom prst="rect">
                <a:avLst/>
              </a:prstGeom>
              <a:blipFill rotWithShape="1">
                <a:blip r:embed="rId8"/>
                <a:stretch>
                  <a:fillRect t="-6849" r="-149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18393"/>
                <a:ext cx="410049" cy="437749"/>
              </a:xfrm>
              <a:prstGeom prst="rect">
                <a:avLst/>
              </a:prstGeom>
              <a:blipFill rotWithShape="1">
                <a:blip r:embed="rId9"/>
                <a:stretch>
                  <a:fillRect t="-6944" r="-7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51" y="5517232"/>
                <a:ext cx="417102" cy="437749"/>
              </a:xfrm>
              <a:prstGeom prst="rect">
                <a:avLst/>
              </a:prstGeom>
              <a:blipFill rotWithShape="1">
                <a:blip r:embed="rId10"/>
                <a:stretch>
                  <a:fillRect t="-6944" r="-7246" b="-13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63459"/>
                <a:ext cx="429477" cy="4742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合成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26929"/>
                <a:ext cx="4896544" cy="538481"/>
              </a:xfrm>
              <a:prstGeom prst="rect">
                <a:avLst/>
              </a:prstGeom>
              <a:blipFill rotWithShape="1">
                <a:blip r:embed="rId12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分析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194775"/>
                <a:ext cx="4896544" cy="508857"/>
              </a:xfrm>
              <a:prstGeom prst="rect">
                <a:avLst/>
              </a:prstGeom>
              <a:blipFill rotWithShape="1">
                <a:blip r:embed="rId13"/>
                <a:stretch>
                  <a:fillRect t="-1190" b="-26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Distributive Property</a:t>
            </a:r>
            <a:endParaRPr kumimoji="0" lang="zh-TW" alt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021288"/>
            <a:ext cx="9144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6">
              <a:defRPr/>
            </a:pPr>
            <a:r>
              <a:rPr lang="en-US" altLang="zh-TW" sz="2600" dirty="0">
                <a:solidFill>
                  <a:prstClr val="black"/>
                </a:solidFill>
                <a:latin typeface="Times New Roman"/>
                <a:ea typeface="+mn-ea"/>
              </a:rPr>
              <a:t>	additive (linear) property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135172" name="物件 1"/>
          <p:cNvGraphicFramePr>
            <a:graphicFrameLocks noChangeAspect="1"/>
          </p:cNvGraphicFramePr>
          <p:nvPr/>
        </p:nvGraphicFramePr>
        <p:xfrm>
          <a:off x="939800" y="981075"/>
          <a:ext cx="64833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7" name="方程式" r:id="rId3" imgW="2933700" imgH="457200" progId="Equation.3">
                  <p:embed/>
                </p:oleObj>
              </mc:Choice>
              <mc:Fallback>
                <p:oleObj name="方程式" r:id="rId3" imgW="29337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81075"/>
                        <a:ext cx="64833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173" name="群組 33"/>
          <p:cNvGrpSpPr>
            <a:grpSpLocks/>
          </p:cNvGrpSpPr>
          <p:nvPr/>
        </p:nvGrpSpPr>
        <p:grpSpPr bwMode="auto">
          <a:xfrm>
            <a:off x="1258888" y="2166938"/>
            <a:ext cx="5905500" cy="2971800"/>
            <a:chOff x="1259632" y="2166764"/>
            <a:chExt cx="5904656" cy="2972100"/>
          </a:xfrm>
        </p:grpSpPr>
        <p:graphicFrame>
          <p:nvGraphicFramePr>
            <p:cNvPr id="135175" name="Object 6"/>
            <p:cNvGraphicFramePr>
              <a:graphicFrameLocks noChangeAspect="1"/>
            </p:cNvGraphicFramePr>
            <p:nvPr/>
          </p:nvGraphicFramePr>
          <p:xfrm>
            <a:off x="1259632" y="2564904"/>
            <a:ext cx="777351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8" name="方程式" r:id="rId5" imgW="291973" imgH="203112" progId="Equation.3">
                    <p:embed/>
                  </p:oleObj>
                </mc:Choice>
                <mc:Fallback>
                  <p:oleObj name="方程式" r:id="rId5" imgW="291973" imgH="203112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2564904"/>
                          <a:ext cx="777351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176" name="Object 7"/>
            <p:cNvGraphicFramePr>
              <a:graphicFrameLocks noChangeAspect="1"/>
            </p:cNvGraphicFramePr>
            <p:nvPr/>
          </p:nvGraphicFramePr>
          <p:xfrm>
            <a:off x="6241730" y="2585862"/>
            <a:ext cx="846358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9" name="方程式" r:id="rId7" imgW="317225" imgH="203024" progId="Equation.3">
                    <p:embed/>
                  </p:oleObj>
                </mc:Choice>
                <mc:Fallback>
                  <p:oleObj name="方程式" r:id="rId7" imgW="317225" imgH="203024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730" y="2585862"/>
                          <a:ext cx="846358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475501" y="3119360"/>
              <a:ext cx="1420609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888174" y="2509699"/>
              <a:ext cx="1587" cy="12193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878651" y="2509699"/>
              <a:ext cx="552371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878651" y="3729022"/>
              <a:ext cx="552371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35181" name="群組 3"/>
            <p:cNvGrpSpPr>
              <a:grpSpLocks/>
            </p:cNvGrpSpPr>
            <p:nvPr/>
          </p:nvGrpSpPr>
          <p:grpSpPr bwMode="auto">
            <a:xfrm>
              <a:off x="3455976" y="2166764"/>
              <a:ext cx="900000" cy="720000"/>
              <a:chOff x="3347864" y="2166764"/>
              <a:chExt cx="900000" cy="720000"/>
            </a:xfrm>
          </p:grpSpPr>
          <p:graphicFrame>
            <p:nvGraphicFramePr>
              <p:cNvPr id="135200" name="Object 8"/>
              <p:cNvGraphicFramePr>
                <a:graphicFrameLocks noChangeAspect="1"/>
              </p:cNvGraphicFramePr>
              <p:nvPr/>
            </p:nvGraphicFramePr>
            <p:xfrm>
              <a:off x="3623196" y="2255664"/>
              <a:ext cx="380626" cy="54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90" name="方程式" r:id="rId9" imgW="152268" imgH="215713" progId="Equation.3">
                      <p:embed/>
                    </p:oleObj>
                  </mc:Choice>
                  <mc:Fallback>
                    <p:oleObj name="方程式" r:id="rId9" imgW="152268" imgH="215713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23196" y="2255664"/>
                            <a:ext cx="380626" cy="54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3348306" y="2166764"/>
                <a:ext cx="899983" cy="7192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5182" name="群組 5"/>
            <p:cNvGrpSpPr>
              <a:grpSpLocks/>
            </p:cNvGrpSpPr>
            <p:nvPr/>
          </p:nvGrpSpPr>
          <p:grpSpPr bwMode="auto">
            <a:xfrm>
              <a:off x="3455976" y="3369692"/>
              <a:ext cx="900000" cy="720000"/>
              <a:chOff x="3347864" y="3369692"/>
              <a:chExt cx="900000" cy="720000"/>
            </a:xfrm>
          </p:grpSpPr>
          <p:graphicFrame>
            <p:nvGraphicFramePr>
              <p:cNvPr id="135198" name="Object 9"/>
              <p:cNvGraphicFramePr>
                <a:graphicFrameLocks noChangeAspect="1"/>
              </p:cNvGraphicFramePr>
              <p:nvPr/>
            </p:nvGraphicFramePr>
            <p:xfrm>
              <a:off x="3582627" y="3462164"/>
              <a:ext cx="413309" cy="54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091" name="方程式" r:id="rId11" imgW="164885" imgH="215619" progId="Equation.3">
                      <p:embed/>
                    </p:oleObj>
                  </mc:Choice>
                  <mc:Fallback>
                    <p:oleObj name="方程式" r:id="rId11" imgW="164885" imgH="215619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2627" y="3462164"/>
                            <a:ext cx="413309" cy="540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3348306" y="3370210"/>
                <a:ext cx="899983" cy="7192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353227" y="2509699"/>
              <a:ext cx="60951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353227" y="3729022"/>
              <a:ext cx="609513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950042" y="2509699"/>
              <a:ext cx="1588" cy="457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4950042" y="3271776"/>
              <a:ext cx="1588" cy="457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35187" name="群組 6"/>
            <p:cNvGrpSpPr>
              <a:grpSpLocks/>
            </p:cNvGrpSpPr>
            <p:nvPr/>
          </p:nvGrpSpPr>
          <p:grpSpPr bwMode="auto">
            <a:xfrm>
              <a:off x="4797400" y="2966864"/>
              <a:ext cx="685800" cy="304800"/>
              <a:chOff x="4772000" y="2966864"/>
              <a:chExt cx="685800" cy="304800"/>
            </a:xfrm>
          </p:grpSpPr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4772263" y="2966945"/>
                <a:ext cx="304756" cy="30483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924641" y="2966945"/>
                <a:ext cx="1588" cy="3048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772263" y="3119361"/>
                <a:ext cx="685702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5364320" y="3119360"/>
              <a:ext cx="86823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475501" y="4795929"/>
              <a:ext cx="14206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0" name="Object 26"/>
            <p:cNvGraphicFramePr>
              <a:graphicFrameLocks noChangeAspect="1"/>
            </p:cNvGraphicFramePr>
            <p:nvPr/>
          </p:nvGraphicFramePr>
          <p:xfrm>
            <a:off x="1331640" y="4221088"/>
            <a:ext cx="777351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2" name="方程式" r:id="rId13" imgW="291973" imgH="203112" progId="Equation.3">
                    <p:embed/>
                  </p:oleObj>
                </mc:Choice>
                <mc:Fallback>
                  <p:oleObj name="方程式" r:id="rId13" imgW="291973" imgH="203112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4221088"/>
                          <a:ext cx="777351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000834" y="4795929"/>
              <a:ext cx="1296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2" name="Object 28"/>
            <p:cNvGraphicFramePr>
              <a:graphicFrameLocks noChangeAspect="1"/>
            </p:cNvGraphicFramePr>
            <p:nvPr/>
          </p:nvGraphicFramePr>
          <p:xfrm>
            <a:off x="6317930" y="4262262"/>
            <a:ext cx="846358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3" name="方程式" r:id="rId15" imgW="317225" imgH="203024" progId="Equation.3">
                    <p:embed/>
                  </p:oleObj>
                </mc:Choice>
                <mc:Fallback>
                  <p:oleObj name="方程式" r:id="rId15" imgW="317225" imgH="203024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7930" y="4262262"/>
                          <a:ext cx="846358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902459" y="4491099"/>
              <a:ext cx="2088851" cy="64776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5194" name="Object 29"/>
            <p:cNvGraphicFramePr>
              <a:graphicFrameLocks noChangeAspect="1"/>
            </p:cNvGraphicFramePr>
            <p:nvPr/>
          </p:nvGraphicFramePr>
          <p:xfrm>
            <a:off x="3347864" y="4543028"/>
            <a:ext cx="1049390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94" name="方程式" r:id="rId16" imgW="418918" imgH="215806" progId="Equation.3">
                    <p:embed/>
                  </p:oleObj>
                </mc:Choice>
                <mc:Fallback>
                  <p:oleObj name="方程式" r:id="rId16" imgW="418918" imgH="215806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543028"/>
                          <a:ext cx="1049390" cy="54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5174" name="物件 2"/>
          <p:cNvGraphicFramePr>
            <a:graphicFrameLocks noChangeAspect="1"/>
          </p:cNvGraphicFramePr>
          <p:nvPr/>
        </p:nvGraphicFramePr>
        <p:xfrm>
          <a:off x="1116013" y="5516563"/>
          <a:ext cx="686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5" name="方程式" r:id="rId18" imgW="2946400" imgH="215900" progId="Equation.3">
                  <p:embed/>
                </p:oleObj>
              </mc:Choice>
              <mc:Fallback>
                <p:oleObj name="方程式" r:id="rId18" imgW="29464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516563"/>
                        <a:ext cx="68611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Associative Property</a:t>
            </a:r>
            <a:endParaRPr lang="en-US" altLang="zh-TW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6195" name="矩形 1"/>
          <p:cNvSpPr>
            <a:spLocks noChangeArrowheads="1"/>
          </p:cNvSpPr>
          <p:nvPr/>
        </p:nvSpPr>
        <p:spPr bwMode="auto">
          <a:xfrm>
            <a:off x="0" y="45085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6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Cascade of two systems gives an unit impulse response which is the convolution of the unit impulse responses of the two individual systems</a:t>
            </a:r>
          </a:p>
          <a:p>
            <a:pPr lvl="2" eaLnBrk="1" hangingPunct="1"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behavior of a cascade of two systems is independent of the order in which the two systems are cascaded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6196" name="物件 2"/>
          <p:cNvGraphicFramePr>
            <a:graphicFrameLocks noChangeAspect="1"/>
          </p:cNvGraphicFramePr>
          <p:nvPr/>
        </p:nvGraphicFramePr>
        <p:xfrm>
          <a:off x="873125" y="1046163"/>
          <a:ext cx="68897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9" name="方程式" r:id="rId3" imgW="2578100" imgH="215900" progId="Equation.3">
                  <p:embed/>
                </p:oleObj>
              </mc:Choice>
              <mc:Fallback>
                <p:oleObj name="方程式" r:id="rId3" imgW="25781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046163"/>
                        <a:ext cx="68897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6197" name="群組 3"/>
          <p:cNvGrpSpPr>
            <a:grpSpLocks/>
          </p:cNvGrpSpPr>
          <p:nvPr/>
        </p:nvGrpSpPr>
        <p:grpSpPr bwMode="auto">
          <a:xfrm>
            <a:off x="720725" y="2054225"/>
            <a:ext cx="7667625" cy="2166938"/>
            <a:chOff x="720313" y="2054540"/>
            <a:chExt cx="7668111" cy="2166548"/>
          </a:xfrm>
        </p:grpSpPr>
        <p:graphicFrame>
          <p:nvGraphicFramePr>
            <p:cNvPr id="136198" name="Object 4"/>
            <p:cNvGraphicFramePr>
              <a:graphicFrameLocks noChangeAspect="1"/>
            </p:cNvGraphicFramePr>
            <p:nvPr/>
          </p:nvGraphicFramePr>
          <p:xfrm>
            <a:off x="5620221" y="2146147"/>
            <a:ext cx="1128493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0" name="方程式" r:id="rId5" imgW="393359" imgH="215713" progId="Equation.3">
                    <p:embed/>
                  </p:oleObj>
                </mc:Choice>
                <mc:Fallback>
                  <p:oleObj name="方程式" r:id="rId5" imgW="393359" imgH="215713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0221" y="2146147"/>
                          <a:ext cx="1128493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20313" y="2467216"/>
              <a:ext cx="557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296613" y="2054540"/>
              <a:ext cx="1004951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299976" y="2467216"/>
              <a:ext cx="6747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85820" y="2054540"/>
              <a:ext cx="1003364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292603" y="2054540"/>
              <a:ext cx="1786051" cy="82535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92942" y="2467216"/>
              <a:ext cx="781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393456" y="3383039"/>
              <a:ext cx="1784463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28270" y="3795715"/>
              <a:ext cx="5572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733767" y="2467216"/>
              <a:ext cx="5588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90620" y="3795715"/>
              <a:ext cx="12272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878240" y="3808412"/>
              <a:ext cx="5572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440250" y="3395737"/>
              <a:ext cx="1003364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880203" y="3395737"/>
              <a:ext cx="1004952" cy="82535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429325" y="3808412"/>
              <a:ext cx="4477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7942309" y="3808412"/>
              <a:ext cx="4461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3982833" y="2467216"/>
              <a:ext cx="5572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36215" name="Object 21"/>
            <p:cNvGraphicFramePr>
              <a:graphicFrameLocks noChangeAspect="1"/>
            </p:cNvGraphicFramePr>
            <p:nvPr/>
          </p:nvGraphicFramePr>
          <p:xfrm>
            <a:off x="1619672" y="2196888"/>
            <a:ext cx="387828" cy="55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1" name="方程式" r:id="rId7" imgW="152268" imgH="215713" progId="Equation.3">
                    <p:embed/>
                  </p:oleObj>
                </mc:Choice>
                <mc:Fallback>
                  <p:oleObj name="方程式" r:id="rId7" imgW="152268" imgH="215713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2196888"/>
                          <a:ext cx="387828" cy="550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6" name="Object 22"/>
            <p:cNvGraphicFramePr>
              <a:graphicFrameLocks noChangeAspect="1"/>
            </p:cNvGraphicFramePr>
            <p:nvPr/>
          </p:nvGraphicFramePr>
          <p:xfrm>
            <a:off x="3275856" y="2178046"/>
            <a:ext cx="432000" cy="565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2" name="方程式" r:id="rId9" imgW="164885" imgH="215619" progId="Equation.3">
                    <p:embed/>
                  </p:oleObj>
                </mc:Choice>
                <mc:Fallback>
                  <p:oleObj name="方程式" r:id="rId9" imgW="164885" imgH="215619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2178046"/>
                          <a:ext cx="432000" cy="565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7" name="Object 23"/>
            <p:cNvGraphicFramePr>
              <a:graphicFrameLocks noChangeAspect="1"/>
            </p:cNvGraphicFramePr>
            <p:nvPr/>
          </p:nvGraphicFramePr>
          <p:xfrm>
            <a:off x="5724176" y="3514299"/>
            <a:ext cx="432000" cy="56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3" name="方程式" r:id="rId11" imgW="164885" imgH="215619" progId="Equation.3">
                    <p:embed/>
                  </p:oleObj>
                </mc:Choice>
                <mc:Fallback>
                  <p:oleObj name="方程式" r:id="rId11" imgW="164885" imgH="215619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76" y="3514299"/>
                          <a:ext cx="432000" cy="56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8" name="Object 24"/>
            <p:cNvGraphicFramePr>
              <a:graphicFrameLocks noChangeAspect="1"/>
            </p:cNvGraphicFramePr>
            <p:nvPr/>
          </p:nvGraphicFramePr>
          <p:xfrm>
            <a:off x="7205320" y="3514299"/>
            <a:ext cx="385200" cy="549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4" name="方程式" r:id="rId13" imgW="152268" imgH="215713" progId="Equation.3">
                    <p:embed/>
                  </p:oleObj>
                </mc:Choice>
                <mc:Fallback>
                  <p:oleObj name="方程式" r:id="rId13" imgW="152268" imgH="215713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5320" y="3514299"/>
                          <a:ext cx="385200" cy="549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19" name="Object 25"/>
            <p:cNvGraphicFramePr>
              <a:graphicFrameLocks noChangeAspect="1"/>
            </p:cNvGraphicFramePr>
            <p:nvPr/>
          </p:nvGraphicFramePr>
          <p:xfrm>
            <a:off x="1729366" y="3490966"/>
            <a:ext cx="1119626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65" name="方程式" r:id="rId15" imgW="393359" imgH="215713" progId="Equation.3">
                    <p:embed/>
                  </p:oleObj>
                </mc:Choice>
                <mc:Fallback>
                  <p:oleObj name="方程式" r:id="rId15" imgW="393359" imgH="215713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9366" y="3490966"/>
                          <a:ext cx="1119626" cy="61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3850"/>
            <a:ext cx="9144000" cy="11064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Causality</a:t>
            </a:r>
          </a:p>
          <a:p>
            <a:pPr marL="1080000" lvl="1" indent="-457200">
              <a:spcBef>
                <a:spcPts val="1200"/>
              </a:spcBef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if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dose not depend on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&gt;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</a:p>
        </p:txBody>
      </p:sp>
      <p:sp>
        <p:nvSpPr>
          <p:cNvPr id="137219" name="矩形 2"/>
          <p:cNvSpPr>
            <a:spLocks noChangeArrowheads="1"/>
          </p:cNvSpPr>
          <p:nvPr/>
        </p:nvSpPr>
        <p:spPr bwMode="auto">
          <a:xfrm>
            <a:off x="0" y="2416175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1079500" indent="-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iff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]=0,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 0</a:t>
            </a:r>
          </a:p>
        </p:txBody>
      </p:sp>
      <p:graphicFrame>
        <p:nvGraphicFramePr>
          <p:cNvPr id="137220" name="物件 3"/>
          <p:cNvGraphicFramePr>
            <a:graphicFrameLocks noChangeAspect="1"/>
          </p:cNvGraphicFramePr>
          <p:nvPr/>
        </p:nvGraphicFramePr>
        <p:xfrm>
          <a:off x="1441450" y="2903538"/>
          <a:ext cx="6586538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8" name="方程式" r:id="rId3" imgW="2476500" imgH="431800" progId="Equation.3">
                  <p:embed/>
                </p:oleObj>
              </mc:Choice>
              <mc:Fallback>
                <p:oleObj name="方程式" r:id="rId3" imgW="24765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2903538"/>
                        <a:ext cx="6586538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1" name="物件 4"/>
          <p:cNvGraphicFramePr>
            <a:graphicFrameLocks noChangeAspect="1"/>
          </p:cNvGraphicFramePr>
          <p:nvPr/>
        </p:nvGraphicFramePr>
        <p:xfrm>
          <a:off x="1395413" y="1350963"/>
          <a:ext cx="38242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9" name="Equation" r:id="rId5" imgW="1409088" imgH="431613" progId="Equation.3">
                  <p:embed/>
                </p:oleObj>
              </mc:Choice>
              <mc:Fallback>
                <p:oleObj name="Equation" r:id="rId5" imgW="1409088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1350963"/>
                        <a:ext cx="38242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矩形 1"/>
          <p:cNvSpPr>
            <a:spLocks noChangeArrowheads="1"/>
          </p:cNvSpPr>
          <p:nvPr/>
        </p:nvSpPr>
        <p:spPr bwMode="auto">
          <a:xfrm>
            <a:off x="0" y="9525"/>
            <a:ext cx="91630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07950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continuous-time</a:t>
            </a: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buFont typeface="Arial" charset="0"/>
              <a:buChar char="–"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2" eaLnBrk="1" hangingPunct="1">
              <a:lnSpc>
                <a:spcPct val="150000"/>
              </a:lnSpc>
              <a:buFont typeface="Arial" charset="0"/>
              <a:buChar char="–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Causal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iff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h(t)=0,t&lt;0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38243" name="物件 1"/>
          <p:cNvGraphicFramePr>
            <a:graphicFrameLocks noChangeAspect="1"/>
          </p:cNvGraphicFramePr>
          <p:nvPr/>
        </p:nvGraphicFramePr>
        <p:xfrm>
          <a:off x="1322388" y="1387475"/>
          <a:ext cx="42100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1" name="方程式" r:id="rId3" imgW="1511300" imgH="330200" progId="Equation.3">
                  <p:embed/>
                </p:oleObj>
              </mc:Choice>
              <mc:Fallback>
                <p:oleObj name="方程式" r:id="rId3" imgW="1511300" imgH="330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387475"/>
                        <a:ext cx="42100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物件 2"/>
          <p:cNvGraphicFramePr>
            <a:graphicFrameLocks noChangeAspect="1"/>
          </p:cNvGraphicFramePr>
          <p:nvPr/>
        </p:nvGraphicFramePr>
        <p:xfrm>
          <a:off x="1274763" y="2989263"/>
          <a:ext cx="698658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52" name="方程式" r:id="rId5" imgW="2768600" imgH="355600" progId="Equation.3">
                  <p:embed/>
                </p:oleObj>
              </mc:Choice>
              <mc:Fallback>
                <p:oleObj name="方程式" r:id="rId5" imgW="2768600" imgH="355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2989263"/>
                        <a:ext cx="698658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3"/>
          <p:cNvSpPr>
            <a:spLocks noChangeArrowheads="1"/>
          </p:cNvSpPr>
          <p:nvPr/>
        </p:nvSpPr>
        <p:spPr bwMode="auto">
          <a:xfrm>
            <a:off x="0" y="215791"/>
            <a:ext cx="4788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P.56 of 1.0</a:t>
            </a:r>
            <a:r>
              <a:rPr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1" y="1410694"/>
            <a:ext cx="8048549" cy="1802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73898"/>
                <a:ext cx="863426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10" y="2492896"/>
                <a:ext cx="360040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492896"/>
                <a:ext cx="360040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1173898"/>
                <a:ext cx="828092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3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0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96" y="4077072"/>
                <a:ext cx="3304319" cy="13755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矩形 3"/>
          <p:cNvSpPr>
            <a:spLocks noChangeArrowheads="1"/>
          </p:cNvSpPr>
          <p:nvPr/>
        </p:nvSpPr>
        <p:spPr bwMode="auto">
          <a:xfrm>
            <a:off x="0" y="19050"/>
            <a:ext cx="48275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 &amp;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1268760"/>
                <a:ext cx="3960440" cy="1183273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68760"/>
                <a:ext cx="3960440" cy="11832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2483768" y="1994181"/>
            <a:ext cx="5472608" cy="3883091"/>
            <a:chOff x="2411760" y="1735766"/>
            <a:chExt cx="5472608" cy="388309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616" y="2355696"/>
              <a:ext cx="2386584" cy="301752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4211960" y="1735766"/>
              <a:ext cx="172819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002060"/>
                  </a:solidFill>
                </a:rPr>
                <a:t>  (for future)</a:t>
              </a:r>
            </a:p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002060"/>
                  </a:solidFill>
                </a:rPr>
                <a:t>non-causal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796136" y="3615407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2060"/>
                  </a:solidFill>
                </a:rPr>
                <a:t>non-causal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56176" y="1916832"/>
              <a:ext cx="1728192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C00000"/>
                  </a:solidFill>
                </a:rPr>
                <a:t>memory</a:t>
              </a:r>
            </a:p>
            <a:p>
              <a:pPr>
                <a:lnSpc>
                  <a:spcPct val="90000"/>
                </a:lnSpc>
              </a:pPr>
              <a:r>
                <a:rPr lang="en-US" altLang="zh-TW" sz="2400" dirty="0" smtClean="0">
                  <a:solidFill>
                    <a:srgbClr val="C00000"/>
                  </a:solidFill>
                </a:rPr>
                <a:t> (for past)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4179516" y="3335709"/>
              <a:ext cx="1256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</a:rPr>
                <a:t>memory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6158637" y="2688567"/>
                  <a:ext cx="4351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637" y="2688567"/>
                  <a:ext cx="43518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128391" y="4221088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8391" y="4221088"/>
                  <a:ext cx="43255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234834" y="4886150"/>
                  <a:ext cx="432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834" y="4886150"/>
                  <a:ext cx="43255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4896184" y="4373571"/>
                  <a:ext cx="250517" cy="369332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184" y="4373571"/>
                  <a:ext cx="25051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073" r="-146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4860032" y="5157192"/>
                  <a:ext cx="4351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5157192"/>
                  <a:ext cx="43518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2445628" y="2628389"/>
                  <a:ext cx="8267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h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5628" y="2628389"/>
                  <a:ext cx="82676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206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2432990" y="3975447"/>
                  <a:ext cx="137178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𝑛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2990" y="3975447"/>
                  <a:ext cx="137178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3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411760" y="4870491"/>
                  <a:ext cx="8201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i="1">
                            <a:latin typeface="Cambria Math"/>
                          </a:rPr>
                          <m:t>[</m:t>
                        </m:r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  <m:r>
                          <a:rPr lang="en-US" altLang="zh-TW" sz="2400" i="1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4870491"/>
                  <a:ext cx="820161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40000" y="5888885"/>
                <a:ext cx="83524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(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</a:rPr>
                        <m:t>,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&lt;0 )⇔( </m:t>
                      </m:r>
                      <m:r>
                        <a:rPr lang="en-US" altLang="zh-TW" sz="2600" i="1">
                          <a:latin typeface="Cambria Math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260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zh-TW" sz="2600">
                          <a:latin typeface="Cambria Math"/>
                        </a:rPr>
                        <m:t>, 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60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 )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  <a:ea typeface="Cambria Math"/>
                        </a:rPr>
                        <m:t>: 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latin typeface="Cambria Math"/>
                          <a:ea typeface="Cambria Math"/>
                        </a:rPr>
                        <m:t>Causality</m:t>
                      </m:r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888885"/>
                <a:ext cx="8352480" cy="4924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Memoryless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/ with Memory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 linear, time-invariant, causal system is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memoryless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only if</a:t>
            </a: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lnSpc>
                <a:spcPct val="200000"/>
              </a:lnSpc>
              <a:defRPr/>
            </a:pPr>
            <a:r>
              <a:rPr kumimoji="0" lang="en-US" altLang="zh-TW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 k=1 further, they are identity systems</a:t>
            </a: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identity for convolution ,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i.e., convolution sum (or integral) with an unit impulse function gives the original signal</a:t>
            </a:r>
          </a:p>
        </p:txBody>
      </p:sp>
      <p:graphicFrame>
        <p:nvGraphicFramePr>
          <p:cNvPr id="141315" name="物件 2"/>
          <p:cNvGraphicFramePr>
            <a:graphicFrameLocks noChangeAspect="1"/>
          </p:cNvGraphicFramePr>
          <p:nvPr/>
        </p:nvGraphicFramePr>
        <p:xfrm>
          <a:off x="1946275" y="1708150"/>
          <a:ext cx="1787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3" name="方程式" r:id="rId3" imgW="837836" imgH="203112" progId="Equation.3">
                  <p:embed/>
                </p:oleObj>
              </mc:Choice>
              <mc:Fallback>
                <p:oleObj name="方程式" r:id="rId3" imgW="837836" imgH="203112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1708150"/>
                        <a:ext cx="1787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6" name="物件 3"/>
          <p:cNvGraphicFramePr>
            <a:graphicFrameLocks noChangeAspect="1"/>
          </p:cNvGraphicFramePr>
          <p:nvPr/>
        </p:nvGraphicFramePr>
        <p:xfrm>
          <a:off x="1884363" y="2312988"/>
          <a:ext cx="1903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4" name="方程式" r:id="rId5" imgW="825500" imgH="203200" progId="Equation.3">
                  <p:embed/>
                </p:oleObj>
              </mc:Choice>
              <mc:Fallback>
                <p:oleObj name="方程式" r:id="rId5" imgW="825500" imgH="203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2312988"/>
                        <a:ext cx="19034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物件 6"/>
          <p:cNvGraphicFramePr>
            <a:graphicFrameLocks noChangeAspect="1"/>
          </p:cNvGraphicFramePr>
          <p:nvPr/>
        </p:nvGraphicFramePr>
        <p:xfrm>
          <a:off x="1416050" y="3370263"/>
          <a:ext cx="63769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5" name="方程式" r:id="rId7" imgW="2527300" imgH="431800" progId="Equation.3">
                  <p:embed/>
                </p:oleObj>
              </mc:Choice>
              <mc:Fallback>
                <p:oleObj name="方程式" r:id="rId7" imgW="2527300" imgH="4318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370263"/>
                        <a:ext cx="63769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物件 7"/>
          <p:cNvGraphicFramePr>
            <a:graphicFrameLocks noChangeAspect="1"/>
          </p:cNvGraphicFramePr>
          <p:nvPr/>
        </p:nvGraphicFramePr>
        <p:xfrm>
          <a:off x="1414463" y="4432300"/>
          <a:ext cx="67310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6" name="方程式" r:id="rId9" imgW="2527300" imgH="469900" progId="Equation.3">
                  <p:embed/>
                </p:oleObj>
              </mc:Choice>
              <mc:Fallback>
                <p:oleObj name="方程式" r:id="rId9" imgW="2527300" imgH="469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4432300"/>
                        <a:ext cx="673100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物件 10"/>
          <p:cNvGraphicFramePr>
            <a:graphicFrameLocks noChangeAspect="1"/>
          </p:cNvGraphicFramePr>
          <p:nvPr/>
        </p:nvGraphicFramePr>
        <p:xfrm>
          <a:off x="4591050" y="1697038"/>
          <a:ext cx="16256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7" name="方程式" r:id="rId11" imgW="761669" imgH="215806" progId="Equation.3">
                  <p:embed/>
                </p:oleObj>
              </mc:Choice>
              <mc:Fallback>
                <p:oleObj name="方程式" r:id="rId11" imgW="761669" imgH="215806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697038"/>
                        <a:ext cx="16256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物件 11"/>
          <p:cNvGraphicFramePr>
            <a:graphicFrameLocks noChangeAspect="1"/>
          </p:cNvGraphicFramePr>
          <p:nvPr/>
        </p:nvGraphicFramePr>
        <p:xfrm>
          <a:off x="4519613" y="2301875"/>
          <a:ext cx="16986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88" name="方程式" r:id="rId13" imgW="736280" imgH="215806" progId="Equation.3">
                  <p:embed/>
                </p:oleObj>
              </mc:Choice>
              <mc:Fallback>
                <p:oleObj name="方程式" r:id="rId13" imgW="736280" imgH="215806" progId="Equation.3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2301875"/>
                        <a:ext cx="16986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矩形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Invertibility / Inverse system</a:t>
            </a:r>
            <a:endParaRPr kumimoji="0" lang="zh-TW" alt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2339" name="Object 9"/>
          <p:cNvGraphicFramePr>
            <a:graphicFrameLocks noChangeAspect="1"/>
          </p:cNvGraphicFramePr>
          <p:nvPr/>
        </p:nvGraphicFramePr>
        <p:xfrm>
          <a:off x="1116013" y="2276475"/>
          <a:ext cx="30321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0" name="方程式" r:id="rId3" imgW="1129810" imgH="215806" progId="Equation.3">
                  <p:embed/>
                </p:oleObj>
              </mc:Choice>
              <mc:Fallback>
                <p:oleObj name="方程式" r:id="rId3" imgW="1129810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30321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10"/>
          <p:cNvGraphicFramePr>
            <a:graphicFrameLocks noChangeAspect="1"/>
          </p:cNvGraphicFramePr>
          <p:nvPr/>
        </p:nvGraphicFramePr>
        <p:xfrm>
          <a:off x="5003800" y="2276475"/>
          <a:ext cx="27178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1" name="方程式" r:id="rId5" imgW="1079032" imgH="215806" progId="Equation.3">
                  <p:embed/>
                </p:oleObj>
              </mc:Choice>
              <mc:Fallback>
                <p:oleObj name="方程式" r:id="rId5" imgW="1079032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76475"/>
                        <a:ext cx="27178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11"/>
          <p:cNvGraphicFramePr>
            <a:graphicFrameLocks noChangeAspect="1"/>
          </p:cNvGraphicFramePr>
          <p:nvPr/>
        </p:nvGraphicFramePr>
        <p:xfrm>
          <a:off x="1042988" y="1069975"/>
          <a:ext cx="811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2" name="方程式" r:id="rId7" imgW="304536" imgH="203024" progId="Equation.3">
                  <p:embed/>
                </p:oleObj>
              </mc:Choice>
              <mc:Fallback>
                <p:oleObj name="方程式" r:id="rId7" imgW="304536" imgH="20302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69975"/>
                        <a:ext cx="8112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2" name="Object 12"/>
          <p:cNvGraphicFramePr>
            <a:graphicFrameLocks noChangeAspect="1"/>
          </p:cNvGraphicFramePr>
          <p:nvPr/>
        </p:nvGraphicFramePr>
        <p:xfrm>
          <a:off x="2970213" y="1354138"/>
          <a:ext cx="809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3" name="方程式" r:id="rId9" imgW="304536" imgH="203024" progId="Equation.3">
                  <p:embed/>
                </p:oleObj>
              </mc:Choice>
              <mc:Fallback>
                <p:oleObj name="方程式" r:id="rId9" imgW="304536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354138"/>
                        <a:ext cx="809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13"/>
          <p:cNvGraphicFramePr>
            <a:graphicFrameLocks noChangeAspect="1"/>
          </p:cNvGraphicFramePr>
          <p:nvPr/>
        </p:nvGraphicFramePr>
        <p:xfrm>
          <a:off x="5867400" y="1355725"/>
          <a:ext cx="10017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4" name="方程式" r:id="rId11" imgW="342603" imgH="215713" progId="Equation.3">
                  <p:embed/>
                </p:oleObj>
              </mc:Choice>
              <mc:Fallback>
                <p:oleObj name="方程式" r:id="rId11" imgW="342603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55725"/>
                        <a:ext cx="10017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200150" y="1631950"/>
            <a:ext cx="14795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679700" y="1144588"/>
            <a:ext cx="1368425" cy="9731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665788" y="1135063"/>
            <a:ext cx="1366837" cy="974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4056063" y="1628775"/>
            <a:ext cx="159543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064375" y="1628775"/>
            <a:ext cx="12525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graphicFrame>
        <p:nvGraphicFramePr>
          <p:cNvPr id="142349" name="Object 20"/>
          <p:cNvGraphicFramePr>
            <a:graphicFrameLocks noChangeAspect="1"/>
          </p:cNvGraphicFramePr>
          <p:nvPr/>
        </p:nvGraphicFramePr>
        <p:xfrm>
          <a:off x="7596188" y="1052513"/>
          <a:ext cx="8096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5" name="方程式" r:id="rId13" imgW="304536" imgH="203024" progId="Equation.3">
                  <p:embed/>
                </p:oleObj>
              </mc:Choice>
              <mc:Fallback>
                <p:oleObj name="方程式" r:id="rId13" imgW="304536" imgH="20302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052513"/>
                        <a:ext cx="8096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50" name="物件 14"/>
          <p:cNvGraphicFramePr>
            <a:graphicFrameLocks noChangeAspect="1"/>
          </p:cNvGraphicFramePr>
          <p:nvPr/>
        </p:nvGraphicFramePr>
        <p:xfrm>
          <a:off x="4337050" y="1062038"/>
          <a:ext cx="8112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76" name="方程式" r:id="rId15" imgW="304536" imgH="203024" progId="Equation.3">
                  <p:embed/>
                </p:oleObj>
              </mc:Choice>
              <mc:Fallback>
                <p:oleObj name="方程式" r:id="rId15" imgW="304536" imgH="203024" progId="Equation.3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1062038"/>
                        <a:ext cx="8112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44450"/>
            <a:ext cx="91440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Stability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stable if bounded input gives bounded output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|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]| &lt;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all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000" dirty="0">
                <a:solidFill>
                  <a:prstClr val="black"/>
                </a:solidFill>
                <a:latin typeface="+mn-lt"/>
                <a:ea typeface="+mn-ea"/>
              </a:rPr>
              <a:t/>
            </a:r>
            <a:br>
              <a:rPr lang="en-US" altLang="zh-TW" sz="2000" dirty="0">
                <a:solidFill>
                  <a:prstClr val="black"/>
                </a:solidFill>
                <a:latin typeface="+mn-lt"/>
                <a:ea typeface="+mn-ea"/>
              </a:rPr>
            </a:b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Stable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iff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the impulse response is absolutely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summable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marL="1079500" lvl="2" indent="-285750">
              <a:lnSpc>
                <a:spcPct val="150000"/>
              </a:lnSpc>
              <a:buFont typeface="Arial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 absolutely </a:t>
            </a:r>
            <a:r>
              <a:rPr kumimoji="0" lang="en-US" altLang="zh-TW" sz="2600" dirty="0" err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integrable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lnSpc>
                <a:spcPct val="150000"/>
              </a:lnSpc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8000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necessary condition can be proved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3363" name="物件 3"/>
          <p:cNvGraphicFramePr>
            <a:graphicFrameLocks noChangeAspect="1"/>
          </p:cNvGraphicFramePr>
          <p:nvPr/>
        </p:nvGraphicFramePr>
        <p:xfrm>
          <a:off x="827088" y="1844675"/>
          <a:ext cx="7781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5" name="方程式" r:id="rId3" imgW="3517900" imgH="457200" progId="Equation.3">
                  <p:embed/>
                </p:oleObj>
              </mc:Choice>
              <mc:Fallback>
                <p:oleObj name="方程式" r:id="rId3" imgW="35179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7819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物件 4"/>
          <p:cNvGraphicFramePr>
            <a:graphicFrameLocks noChangeAspect="1"/>
          </p:cNvGraphicFramePr>
          <p:nvPr/>
        </p:nvGraphicFramePr>
        <p:xfrm>
          <a:off x="1582738" y="3357563"/>
          <a:ext cx="19923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6" name="方程式" r:id="rId5" imgW="850531" imgH="431613" progId="Equation.3">
                  <p:embed/>
                </p:oleObj>
              </mc:Choice>
              <mc:Fallback>
                <p:oleObj name="方程式" r:id="rId5" imgW="850531" imgH="431613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357563"/>
                        <a:ext cx="19923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物件 5"/>
          <p:cNvGraphicFramePr>
            <a:graphicFrameLocks noChangeAspect="1"/>
          </p:cNvGraphicFramePr>
          <p:nvPr/>
        </p:nvGraphicFramePr>
        <p:xfrm>
          <a:off x="1687513" y="5157788"/>
          <a:ext cx="2524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7" name="方程式" r:id="rId7" imgW="1016000" imgH="330200" progId="Equation.3">
                  <p:embed/>
                </p:oleObj>
              </mc:Choice>
              <mc:Fallback>
                <p:oleObj name="方程式" r:id="rId7" imgW="1016000" imgH="330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157788"/>
                        <a:ext cx="25241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86" name="Object 9"/>
          <p:cNvGraphicFramePr>
            <a:graphicFrameLocks noChangeAspect="1"/>
          </p:cNvGraphicFramePr>
          <p:nvPr/>
        </p:nvGraphicFramePr>
        <p:xfrm>
          <a:off x="1304925" y="3968750"/>
          <a:ext cx="33845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9" name="方程式" r:id="rId3" imgW="1054100" imgH="736600" progId="Equation.3">
                  <p:embed/>
                </p:oleObj>
              </mc:Choice>
              <mc:Fallback>
                <p:oleObj name="方程式" r:id="rId3" imgW="1054100" imgH="736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3968750"/>
                        <a:ext cx="33845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160963" y="4100513"/>
            <a:ext cx="2435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Running integral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57788" y="4975225"/>
            <a:ext cx="22113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First derivative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0"/>
            <a:ext cx="91630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Unit step response</a:t>
            </a:r>
          </a:p>
          <a:p>
            <a:pPr marL="793750" lvl="2">
              <a:lnSpc>
                <a:spcPct val="150000"/>
              </a:lnSpc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output for an unit step function input</a:t>
            </a: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similarly</a:t>
            </a:r>
            <a:endParaRPr kumimoji="0" lang="zh-TW" altLang="en-US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4390" name="Object 6"/>
          <p:cNvGraphicFramePr>
            <a:graphicFrameLocks/>
          </p:cNvGraphicFramePr>
          <p:nvPr/>
        </p:nvGraphicFramePr>
        <p:xfrm>
          <a:off x="1230313" y="1557338"/>
          <a:ext cx="3175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0" name="方程式" r:id="rId5" imgW="1676400" imgH="660400" progId="Equation.3">
                  <p:embed/>
                </p:oleObj>
              </mc:Choice>
              <mc:Fallback>
                <p:oleObj name="方程式" r:id="rId5" imgW="1676400" imgH="66040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1557338"/>
                        <a:ext cx="31750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59375" y="1782763"/>
            <a:ext cx="18335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Running sum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4613" y="2565400"/>
            <a:ext cx="20716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First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9050"/>
            <a:ext cx="7092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N-dim Vector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Space </a:t>
            </a: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P.31 of 1.0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3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文字方塊 1"/>
          <p:cNvSpPr txBox="1">
            <a:spLocks noChangeArrowheads="1"/>
          </p:cNvSpPr>
          <p:nvPr/>
        </p:nvSpPr>
        <p:spPr bwMode="auto">
          <a:xfrm>
            <a:off x="5076056" y="2166689"/>
            <a:ext cx="2159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合成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31749" name="文字方塊 4"/>
          <p:cNvSpPr txBox="1">
            <a:spLocks noChangeArrowheads="1"/>
          </p:cNvSpPr>
          <p:nvPr/>
        </p:nvSpPr>
        <p:spPr bwMode="auto">
          <a:xfrm>
            <a:off x="5093469" y="3429000"/>
            <a:ext cx="18547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4800" dirty="0" smtClean="0">
                <a:latin typeface="華康魏碑體" pitchFamily="65" charset="-120"/>
                <a:ea typeface="華康魏碑體" pitchFamily="65" charset="-120"/>
              </a:rPr>
              <a:t>(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分析</a:t>
            </a:r>
            <a:r>
              <a:rPr lang="en-US" altLang="zh-TW" sz="4800" dirty="0">
                <a:latin typeface="華康魏碑體" pitchFamily="65" charset="-120"/>
                <a:ea typeface="華康魏碑體" pitchFamily="65" charset="-120"/>
              </a:rPr>
              <a:t>)</a:t>
            </a:r>
            <a:r>
              <a:rPr lang="zh-TW" altLang="en-US" sz="4800" dirty="0">
                <a:latin typeface="華康魏碑體" pitchFamily="65" charset="-120"/>
                <a:ea typeface="華康魏碑體" pitchFamily="65" charset="-120"/>
              </a:rPr>
              <a:t> </a:t>
            </a:r>
            <a:r>
              <a:rPr lang="zh-TW" altLang="en-US" sz="4800" dirty="0" smtClean="0">
                <a:latin typeface="華康魏碑體" pitchFamily="65" charset="-120"/>
                <a:ea typeface="華康魏碑體" pitchFamily="65" charset="-120"/>
              </a:rPr>
              <a:t> </a:t>
            </a:r>
            <a:endParaRPr lang="zh-TW" altLang="en-US" sz="4800" dirty="0">
              <a:latin typeface="華康魏碑體" pitchFamily="65" charset="-120"/>
              <a:ea typeface="華康魏碑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𝑁</m:t>
                          </m:r>
                        </m:sup>
                        <m:e/>
                      </m:nary>
                    </m:oMath>
                  </m:oMathPara>
                </a14:m>
                <a:endParaRPr lang="en-US" altLang="zh-TW" sz="2800" b="0" dirty="0" smtClean="0"/>
              </a:p>
              <a:p>
                <a:endParaRPr lang="en-US" altLang="zh-TW" sz="2800" b="0" dirty="0" smtClean="0"/>
              </a:p>
              <a:p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⃑"/>
                        <m:ctrlPr>
                          <a:rPr lang="zh-TW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58046"/>
                <a:ext cx="2628155" cy="31618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738384" y="2287409"/>
            <a:ext cx="639726" cy="679430"/>
            <a:chOff x="4383792" y="3325634"/>
            <a:chExt cx="639726" cy="679430"/>
          </a:xfrm>
        </p:grpSpPr>
        <p:sp>
          <p:nvSpPr>
            <p:cNvPr id="16" name="橢圓 15"/>
            <p:cNvSpPr/>
            <p:nvPr/>
          </p:nvSpPr>
          <p:spPr>
            <a:xfrm>
              <a:off x="4413838" y="3325634"/>
              <a:ext cx="515538" cy="67943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92" y="3398718"/>
                  <a:ext cx="639726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群組 20"/>
          <p:cNvGrpSpPr/>
          <p:nvPr/>
        </p:nvGrpSpPr>
        <p:grpSpPr>
          <a:xfrm>
            <a:off x="3021732" y="2348880"/>
            <a:ext cx="576064" cy="576064"/>
            <a:chOff x="4283968" y="2231152"/>
            <a:chExt cx="576064" cy="576064"/>
          </a:xfrm>
        </p:grpSpPr>
        <p:sp>
          <p:nvSpPr>
            <p:cNvPr id="22" name="橢圓 21"/>
            <p:cNvSpPr/>
            <p:nvPr/>
          </p:nvSpPr>
          <p:spPr>
            <a:xfrm>
              <a:off x="4283968" y="223115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834" y="2257043"/>
                  <a:ext cx="463396" cy="430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18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2913" y="260350"/>
            <a:ext cx="8062912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655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2.5 Systems Described by </a:t>
            </a:r>
          </a:p>
          <a:p>
            <a:pPr marL="120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Differential/Difference Equations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 Equation Specification for Input/Output Relationships</a:t>
            </a:r>
          </a:p>
          <a:p>
            <a:pPr lvl="1"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derived by physical phenomena and relationships</a:t>
            </a:r>
          </a:p>
          <a:p>
            <a:pPr marL="1079500" lvl="2" indent="-285750">
              <a:spcBef>
                <a:spcPts val="18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very often auxiliary conditions are needed to completely specify the system</a:t>
            </a:r>
          </a:p>
        </p:txBody>
      </p:sp>
      <p:graphicFrame>
        <p:nvGraphicFramePr>
          <p:cNvPr id="145412" name="物件 2"/>
          <p:cNvGraphicFramePr>
            <a:graphicFrameLocks noChangeAspect="1"/>
          </p:cNvGraphicFramePr>
          <p:nvPr/>
        </p:nvGraphicFramePr>
        <p:xfrm>
          <a:off x="1444625" y="3644900"/>
          <a:ext cx="53752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6" name="方程式" r:id="rId3" imgW="1803400" imgH="457200" progId="Equation.3">
                  <p:embed/>
                </p:oleObj>
              </mc:Choice>
              <mc:Fallback>
                <p:oleObj name="方程式" r:id="rId3" imgW="180340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644900"/>
                        <a:ext cx="53752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5294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Differential Equation Specification for Input/Output Relationships</a:t>
            </a:r>
          </a:p>
          <a:p>
            <a:pPr marL="1079500" lvl="2" indent="-285750">
              <a:spcBef>
                <a:spcPts val="1200"/>
              </a:spcBef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response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to an input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in general consists of two parts:</a:t>
            </a:r>
          </a:p>
          <a:p>
            <a:pPr marL="793750" lvl="2"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  </a:t>
            </a: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homogeneous solution (natural response): a solution for</a:t>
            </a: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(2) particular solution: to the complete differential equation</a:t>
            </a:r>
            <a:endParaRPr kumimoji="0"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6435" name="物件 2"/>
          <p:cNvGraphicFramePr>
            <a:graphicFrameLocks noChangeAspect="1"/>
          </p:cNvGraphicFramePr>
          <p:nvPr/>
        </p:nvGraphicFramePr>
        <p:xfrm>
          <a:off x="1739900" y="3429000"/>
          <a:ext cx="3048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89" name="方程式" r:id="rId3" imgW="1117600" imgH="457200" progId="Equation.3">
                  <p:embed/>
                </p:oleObj>
              </mc:Choice>
              <mc:Fallback>
                <p:oleObj name="方程式" r:id="rId3" imgW="1117600" imgH="457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429000"/>
                        <a:ext cx="30480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1113"/>
            <a:ext cx="9148763" cy="393858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Continuous-time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Initial Rest Condition for Causal Systems</a:t>
            </a:r>
          </a:p>
          <a:p>
            <a:pPr lvl="1">
              <a:spcBef>
                <a:spcPts val="1200"/>
              </a:spcBef>
              <a:buSzPct val="70000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initial conditions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7459" name="物件 2"/>
          <p:cNvGraphicFramePr>
            <a:graphicFrameLocks noChangeAspect="1"/>
          </p:cNvGraphicFramePr>
          <p:nvPr/>
        </p:nvGraphicFramePr>
        <p:xfrm>
          <a:off x="869950" y="1700213"/>
          <a:ext cx="64182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7" name="方程式" r:id="rId3" imgW="2095500" imgH="228600" progId="Equation.3">
                  <p:embed/>
                </p:oleObj>
              </mc:Choice>
              <mc:Fallback>
                <p:oleObj name="方程式" r:id="rId3" imgW="20955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700213"/>
                        <a:ext cx="641826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0" name="物件 3"/>
          <p:cNvGraphicFramePr>
            <a:graphicFrameLocks noChangeAspect="1"/>
          </p:cNvGraphicFramePr>
          <p:nvPr/>
        </p:nvGraphicFramePr>
        <p:xfrm>
          <a:off x="1217613" y="3141663"/>
          <a:ext cx="7531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68" name="方程式" r:id="rId5" imgW="2895600" imgH="457200" progId="Equation.3">
                  <p:embed/>
                </p:oleObj>
              </mc:Choice>
              <mc:Fallback>
                <p:oleObj name="方程式" r:id="rId5" imgW="28956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3141663"/>
                        <a:ext cx="75311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65246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Discrete-time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Difference Equation Specification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derived by sequential behavior of different processes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auxiliary conditions needed</a:t>
            </a: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response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consists of two parts</a:t>
            </a:r>
          </a:p>
          <a:p>
            <a:pPr marL="1097100" lvl="3">
              <a:spcBef>
                <a:spcPts val="600"/>
              </a:spcBef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 homogeneous solution (natural response) for </a:t>
            </a:r>
          </a:p>
          <a:p>
            <a:pPr marL="1440000" lvl="3" indent="-342900">
              <a:lnSpc>
                <a:spcPct val="150000"/>
              </a:lnSpc>
              <a:buFontTx/>
              <a:buAutoNum type="arabicParenBoth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440000" lvl="3" indent="-342900">
              <a:lnSpc>
                <a:spcPct val="150000"/>
              </a:lnSpc>
              <a:buFontTx/>
              <a:buAutoNum type="arabicParenBoth"/>
              <a:defRPr/>
            </a:pPr>
            <a:endParaRPr kumimoji="0" lang="en-US" altLang="zh-TW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97100" lvl="3">
              <a:lnSpc>
                <a:spcPct val="150000"/>
              </a:lnSpc>
              <a:spcBef>
                <a:spcPts val="600"/>
              </a:spcBef>
              <a:defRPr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 particular solution</a:t>
            </a:r>
            <a:endParaRPr kumimoji="0" lang="zh-TW" altLang="en-US" sz="24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148483" name="物件 2"/>
          <p:cNvGraphicFramePr>
            <a:graphicFrameLocks noChangeAspect="1"/>
          </p:cNvGraphicFramePr>
          <p:nvPr/>
        </p:nvGraphicFramePr>
        <p:xfrm>
          <a:off x="831850" y="1628775"/>
          <a:ext cx="5199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91" name="方程式" r:id="rId3" imgW="1803400" imgH="431800" progId="Equation.3">
                  <p:embed/>
                </p:oleObj>
              </mc:Choice>
              <mc:Fallback>
                <p:oleObj name="方程式" r:id="rId3" imgW="1803400" imgH="431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28775"/>
                        <a:ext cx="5199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4" name="物件 3"/>
          <p:cNvGraphicFramePr>
            <a:graphicFrameLocks noChangeAspect="1"/>
          </p:cNvGraphicFramePr>
          <p:nvPr/>
        </p:nvGraphicFramePr>
        <p:xfrm>
          <a:off x="1817688" y="5013325"/>
          <a:ext cx="27543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92" name="方程式" r:id="rId5" imgW="1091726" imgH="431613" progId="Equation.3">
                  <p:embed/>
                </p:oleObj>
              </mc:Choice>
              <mc:Fallback>
                <p:oleObj name="方程式" r:id="rId5" imgW="1091726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5013325"/>
                        <a:ext cx="2754312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49433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Discrete-time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Initial Rest Condition for Causal Systems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Recursive Equation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en-US" altLang="zh-TW" sz="2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lnSpc>
                <a:spcPct val="150000"/>
              </a:lnSpc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output at time n expressed in terms of previous values of input/output</a:t>
            </a:r>
          </a:p>
        </p:txBody>
      </p:sp>
      <p:graphicFrame>
        <p:nvGraphicFramePr>
          <p:cNvPr id="149507" name="物件 2"/>
          <p:cNvGraphicFramePr>
            <a:graphicFrameLocks noChangeAspect="1"/>
          </p:cNvGraphicFramePr>
          <p:nvPr/>
        </p:nvGraphicFramePr>
        <p:xfrm>
          <a:off x="900113" y="1700213"/>
          <a:ext cx="6502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15" name="方程式" r:id="rId3" imgW="2247900" imgH="228600" progId="Equation.3">
                  <p:embed/>
                </p:oleObj>
              </mc:Choice>
              <mc:Fallback>
                <p:oleObj name="方程式" r:id="rId3" imgW="22479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6502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8" name="物件 3"/>
          <p:cNvGraphicFramePr>
            <a:graphicFrameLocks noChangeAspect="1"/>
          </p:cNvGraphicFramePr>
          <p:nvPr/>
        </p:nvGraphicFramePr>
        <p:xfrm>
          <a:off x="900113" y="3213100"/>
          <a:ext cx="713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16" name="方程式" r:id="rId5" imgW="2540000" imgH="457200" progId="Equation.3">
                  <p:embed/>
                </p:oleObj>
              </mc:Choice>
              <mc:Fallback>
                <p:oleObj name="方程式" r:id="rId5" imgW="25400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713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0" y="0"/>
            <a:ext cx="9144000" cy="6525344"/>
          </a:xfrm>
          <a:prstGeom prst="rect">
            <a:avLst/>
          </a:prstGeom>
        </p:spPr>
        <p:txBody>
          <a:bodyPr rIns="180000" anchor="t" anchorCtr="0">
            <a:no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Discrete-time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Recursive Equation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N=0, reduced to a convolution sum</a:t>
            </a: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Finite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Impulse Response (FIR)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systems</a:t>
            </a:r>
          </a:p>
          <a:p>
            <a:pPr marL="793750" lvl="2"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Infinite 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Impulse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Response(IIR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kumimoji="0" lang="en-US" altLang="zh-TW" sz="2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Systems</a:t>
            </a: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79500" lvl="2" indent="-285750">
              <a:buFont typeface="Arial" pitchFamily="34" charset="0"/>
              <a:buChar char="–"/>
              <a:defRPr/>
            </a:pPr>
            <a:endParaRPr kumimoji="0" lang="en-US" altLang="zh-TW" sz="2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93750" lvl="2">
              <a:defRPr/>
            </a:pPr>
            <a:endParaRPr kumimoji="0" lang="en-US" altLang="zh-TW" sz="2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94228"/>
              </p:ext>
            </p:extLst>
          </p:nvPr>
        </p:nvGraphicFramePr>
        <p:xfrm>
          <a:off x="900113" y="1628800"/>
          <a:ext cx="713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4" name="方程式" r:id="rId3" imgW="2540000" imgH="457200" progId="Equation.3">
                  <p:embed/>
                </p:oleObj>
              </mc:Choice>
              <mc:Fallback>
                <p:oleObj name="方程式" r:id="rId3" imgW="2540000" imgH="457200" progId="Equation.3">
                  <p:embed/>
                  <p:pic>
                    <p:nvPicPr>
                      <p:cNvPr id="150534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800"/>
                        <a:ext cx="713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31640" y="3140968"/>
                <a:ext cx="4306824" cy="121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f>
                            <m:f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[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140968"/>
                <a:ext cx="4306824" cy="1217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31640" y="4371471"/>
                <a:ext cx="4306824" cy="984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TW" sz="26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altLang="zh-TW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altLang="zh-TW" sz="2600" b="0" i="0" smtClean="0">
                                  <a:latin typeface="Cambria Math" panose="02040503050406030204" pitchFamily="18" charset="0"/>
                                </a:rPr>
                                <m:t>         ,   </m:t>
                              </m:r>
                              <m:r>
                                <m:rPr>
                                  <m:nor/>
                                </m:rPr>
                                <a:rPr lang="en-US" altLang="zh-TW" sz="2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sz="2600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altLang="zh-TW" sz="26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371471"/>
                <a:ext cx="4306824" cy="984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Elementary Operations</a:t>
            </a:r>
          </a:p>
        </p:txBody>
      </p:sp>
      <p:sp>
        <p:nvSpPr>
          <p:cNvPr id="151555" name="Text Box 15"/>
          <p:cNvSpPr txBox="1">
            <a:spLocks noChangeArrowheads="1"/>
          </p:cNvSpPr>
          <p:nvPr/>
        </p:nvSpPr>
        <p:spPr bwMode="auto">
          <a:xfrm>
            <a:off x="1843088" y="3114675"/>
            <a:ext cx="765175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6" name="Text Box 16"/>
          <p:cNvSpPr txBox="1">
            <a:spLocks noChangeArrowheads="1"/>
          </p:cNvSpPr>
          <p:nvPr/>
        </p:nvSpPr>
        <p:spPr bwMode="auto">
          <a:xfrm>
            <a:off x="6227763" y="3106738"/>
            <a:ext cx="1874837" cy="892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7" name="Text Box 17"/>
          <p:cNvSpPr txBox="1">
            <a:spLocks noChangeArrowheads="1"/>
          </p:cNvSpPr>
          <p:nvPr/>
        </p:nvSpPr>
        <p:spPr bwMode="auto">
          <a:xfrm>
            <a:off x="4643438" y="1773238"/>
            <a:ext cx="920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558" name="Line 19"/>
          <p:cNvSpPr>
            <a:spLocks noChangeShapeType="1"/>
          </p:cNvSpPr>
          <p:nvPr/>
        </p:nvSpPr>
        <p:spPr bwMode="auto">
          <a:xfrm>
            <a:off x="4560888" y="2178050"/>
            <a:ext cx="0" cy="995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59" name="Line 20"/>
          <p:cNvSpPr>
            <a:spLocks noChangeShapeType="1"/>
          </p:cNvSpPr>
          <p:nvPr/>
        </p:nvSpPr>
        <p:spPr bwMode="auto">
          <a:xfrm>
            <a:off x="2697163" y="3573463"/>
            <a:ext cx="14827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0" name="Line 21"/>
          <p:cNvSpPr>
            <a:spLocks noChangeShapeType="1"/>
          </p:cNvSpPr>
          <p:nvPr/>
        </p:nvSpPr>
        <p:spPr bwMode="auto">
          <a:xfrm flipH="1">
            <a:off x="4973638" y="3573463"/>
            <a:ext cx="12541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1561" name="群組 26"/>
          <p:cNvGrpSpPr>
            <a:grpSpLocks/>
          </p:cNvGrpSpPr>
          <p:nvPr/>
        </p:nvGrpSpPr>
        <p:grpSpPr bwMode="auto">
          <a:xfrm>
            <a:off x="4200525" y="3192463"/>
            <a:ext cx="741363" cy="730250"/>
            <a:chOff x="4211867" y="3196421"/>
            <a:chExt cx="741439" cy="731213"/>
          </a:xfrm>
        </p:grpSpPr>
        <p:sp>
          <p:nvSpPr>
            <p:cNvPr id="151567" name="Oval 18"/>
            <p:cNvSpPr>
              <a:spLocks noChangeArrowheads="1"/>
            </p:cNvSpPr>
            <p:nvPr/>
          </p:nvSpPr>
          <p:spPr bwMode="auto">
            <a:xfrm>
              <a:off x="4211867" y="3196421"/>
              <a:ext cx="741439" cy="73121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151568" name="Line 22"/>
            <p:cNvSpPr>
              <a:spLocks noChangeShapeType="1"/>
            </p:cNvSpPr>
            <p:nvPr/>
          </p:nvSpPr>
          <p:spPr bwMode="auto">
            <a:xfrm>
              <a:off x="4223863" y="3572661"/>
              <a:ext cx="71744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69" name="Line 23"/>
            <p:cNvSpPr>
              <a:spLocks noChangeShapeType="1"/>
            </p:cNvSpPr>
            <p:nvPr/>
          </p:nvSpPr>
          <p:spPr bwMode="auto">
            <a:xfrm>
              <a:off x="4582586" y="3196421"/>
              <a:ext cx="0" cy="7312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562" name="Text Box 26"/>
          <p:cNvSpPr txBox="1">
            <a:spLocks noChangeArrowheads="1"/>
          </p:cNvSpPr>
          <p:nvPr/>
        </p:nvSpPr>
        <p:spPr bwMode="auto">
          <a:xfrm>
            <a:off x="4067175" y="4859338"/>
            <a:ext cx="422275" cy="49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zh-TW" sz="26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3" name="Text Box 24"/>
          <p:cNvSpPr txBox="1">
            <a:spLocks noChangeArrowheads="1"/>
          </p:cNvSpPr>
          <p:nvPr/>
        </p:nvSpPr>
        <p:spPr bwMode="auto">
          <a:xfrm>
            <a:off x="2044700" y="4848225"/>
            <a:ext cx="798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4" name="Text Box 25"/>
          <p:cNvSpPr txBox="1">
            <a:spLocks noChangeArrowheads="1"/>
          </p:cNvSpPr>
          <p:nvPr/>
        </p:nvSpPr>
        <p:spPr bwMode="auto">
          <a:xfrm>
            <a:off x="5065713" y="4862513"/>
            <a:ext cx="10906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  <a:p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5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566" name="Line 20"/>
          <p:cNvSpPr>
            <a:spLocks noChangeShapeType="1"/>
          </p:cNvSpPr>
          <p:nvPr/>
        </p:nvSpPr>
        <p:spPr bwMode="auto">
          <a:xfrm>
            <a:off x="2833688" y="5300663"/>
            <a:ext cx="21701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Elementary Operations</a:t>
            </a:r>
          </a:p>
        </p:txBody>
      </p:sp>
      <p:sp>
        <p:nvSpPr>
          <p:cNvPr id="152579" name="矩形 17"/>
          <p:cNvSpPr>
            <a:spLocks noChangeArrowheads="1"/>
          </p:cNvSpPr>
          <p:nvPr/>
        </p:nvSpPr>
        <p:spPr bwMode="auto">
          <a:xfrm>
            <a:off x="5334000" y="2105025"/>
            <a:ext cx="1017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0" name="Text Box 17"/>
          <p:cNvSpPr txBox="1">
            <a:spLocks noChangeAspect="1" noChangeArrowheads="1"/>
          </p:cNvSpPr>
          <p:nvPr/>
        </p:nvSpPr>
        <p:spPr bwMode="auto">
          <a:xfrm>
            <a:off x="3594100" y="2028825"/>
            <a:ext cx="506413" cy="647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lIns="72000" rIns="7200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1" name="文字方塊 20"/>
          <p:cNvSpPr txBox="1">
            <a:spLocks noChangeArrowheads="1"/>
          </p:cNvSpPr>
          <p:nvPr/>
        </p:nvSpPr>
        <p:spPr bwMode="auto">
          <a:xfrm>
            <a:off x="1692275" y="2060575"/>
            <a:ext cx="719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582" name="Line 18"/>
          <p:cNvSpPr>
            <a:spLocks noChangeShapeType="1"/>
          </p:cNvSpPr>
          <p:nvPr/>
        </p:nvSpPr>
        <p:spPr bwMode="auto">
          <a:xfrm>
            <a:off x="2411413" y="2347913"/>
            <a:ext cx="11350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83" name="Line 19"/>
          <p:cNvSpPr>
            <a:spLocks noChangeShapeType="1"/>
          </p:cNvSpPr>
          <p:nvPr/>
        </p:nvSpPr>
        <p:spPr bwMode="auto">
          <a:xfrm>
            <a:off x="4133850" y="2360613"/>
            <a:ext cx="11366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52584" name="物件 31"/>
          <p:cNvGraphicFramePr>
            <a:graphicFrameLocks noChangeAspect="1"/>
          </p:cNvGraphicFramePr>
          <p:nvPr/>
        </p:nvGraphicFramePr>
        <p:xfrm>
          <a:off x="5572125" y="3284538"/>
          <a:ext cx="11430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4" name="方程式" r:id="rId3" imgW="380835" imgH="393529" progId="Equation.3">
                  <p:embed/>
                </p:oleObj>
              </mc:Choice>
              <mc:Fallback>
                <p:oleObj name="方程式" r:id="rId3" imgW="380835" imgH="393529" progId="Equation.3">
                  <p:embed/>
                  <p:pic>
                    <p:nvPicPr>
                      <p:cNvPr id="0" name="物件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3284538"/>
                        <a:ext cx="11430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5" name="Line 18"/>
          <p:cNvSpPr>
            <a:spLocks noChangeShapeType="1"/>
          </p:cNvSpPr>
          <p:nvPr/>
        </p:nvSpPr>
        <p:spPr bwMode="auto">
          <a:xfrm>
            <a:off x="2339975" y="3716338"/>
            <a:ext cx="1135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86" name="Line 19"/>
          <p:cNvSpPr>
            <a:spLocks noChangeShapeType="1"/>
          </p:cNvSpPr>
          <p:nvPr/>
        </p:nvSpPr>
        <p:spPr bwMode="auto">
          <a:xfrm>
            <a:off x="4400550" y="3716338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87" name="群組 4"/>
          <p:cNvGrpSpPr>
            <a:grpSpLocks/>
          </p:cNvGrpSpPr>
          <p:nvPr/>
        </p:nvGrpSpPr>
        <p:grpSpPr bwMode="auto">
          <a:xfrm>
            <a:off x="3492500" y="3213100"/>
            <a:ext cx="900113" cy="1014413"/>
            <a:chOff x="3491879" y="3212976"/>
            <a:chExt cx="900000" cy="1014310"/>
          </a:xfrm>
        </p:grpSpPr>
        <p:sp>
          <p:nvSpPr>
            <p:cNvPr id="152596" name="Text Box 27"/>
            <p:cNvSpPr txBox="1">
              <a:spLocks noChangeAspect="1" noChangeArrowheads="1"/>
            </p:cNvSpPr>
            <p:nvPr/>
          </p:nvSpPr>
          <p:spPr bwMode="auto">
            <a:xfrm>
              <a:off x="3491879" y="3212976"/>
              <a:ext cx="900000" cy="10143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52597" name="物件 34"/>
            <p:cNvGraphicFramePr>
              <a:graphicFrameLocks noChangeAspect="1"/>
            </p:cNvGraphicFramePr>
            <p:nvPr/>
          </p:nvGraphicFramePr>
          <p:xfrm>
            <a:off x="3581020" y="3263718"/>
            <a:ext cx="762210" cy="93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55" name="方程式" r:id="rId5" imgW="203112" imgH="393529" progId="Equation.3">
                    <p:embed/>
                  </p:oleObj>
                </mc:Choice>
                <mc:Fallback>
                  <p:oleObj name="方程式" r:id="rId5" imgW="203112" imgH="393529" progId="Equation.3">
                    <p:embed/>
                    <p:pic>
                      <p:nvPicPr>
                        <p:cNvPr id="0" name="物件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020" y="3263718"/>
                          <a:ext cx="762210" cy="93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588" name="文字方塊 36"/>
          <p:cNvSpPr txBox="1">
            <a:spLocks noChangeArrowheads="1"/>
          </p:cNvSpPr>
          <p:nvPr/>
        </p:nvSpPr>
        <p:spPr bwMode="auto">
          <a:xfrm>
            <a:off x="1692275" y="3436938"/>
            <a:ext cx="6651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2589" name="物件 37"/>
          <p:cNvGraphicFramePr>
            <a:graphicFrameLocks noChangeAspect="1"/>
          </p:cNvGraphicFramePr>
          <p:nvPr/>
        </p:nvGraphicFramePr>
        <p:xfrm>
          <a:off x="5435600" y="4772025"/>
          <a:ext cx="2274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6" name="方程式" r:id="rId7" imgW="660113" imgH="330057" progId="Equation.3">
                  <p:embed/>
                </p:oleObj>
              </mc:Choice>
              <mc:Fallback>
                <p:oleObj name="方程式" r:id="rId7" imgW="660113" imgH="330057" progId="Equation.3">
                  <p:embed/>
                  <p:pic>
                    <p:nvPicPr>
                      <p:cNvPr id="0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772025"/>
                        <a:ext cx="227488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0" name="Line 18"/>
          <p:cNvSpPr>
            <a:spLocks noChangeShapeType="1"/>
          </p:cNvSpPr>
          <p:nvPr/>
        </p:nvSpPr>
        <p:spPr bwMode="auto">
          <a:xfrm>
            <a:off x="2416175" y="5229225"/>
            <a:ext cx="11350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591" name="Line 19"/>
          <p:cNvSpPr>
            <a:spLocks noChangeShapeType="1"/>
          </p:cNvSpPr>
          <p:nvPr/>
        </p:nvSpPr>
        <p:spPr bwMode="auto">
          <a:xfrm>
            <a:off x="4222750" y="5229225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92" name="群組 3"/>
          <p:cNvGrpSpPr>
            <a:grpSpLocks/>
          </p:cNvGrpSpPr>
          <p:nvPr/>
        </p:nvGrpSpPr>
        <p:grpSpPr bwMode="auto">
          <a:xfrm>
            <a:off x="3563938" y="4827588"/>
            <a:ext cx="684212" cy="900112"/>
            <a:chOff x="3563885" y="4828256"/>
            <a:chExt cx="684861" cy="900000"/>
          </a:xfrm>
        </p:grpSpPr>
        <p:sp>
          <p:nvSpPr>
            <p:cNvPr id="152594" name="Text Box 31"/>
            <p:cNvSpPr txBox="1">
              <a:spLocks noChangeAspect="1" noChangeArrowheads="1"/>
            </p:cNvSpPr>
            <p:nvPr/>
          </p:nvSpPr>
          <p:spPr bwMode="auto">
            <a:xfrm>
              <a:off x="3563885" y="4828256"/>
              <a:ext cx="657373" cy="90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52595" name="物件 41"/>
            <p:cNvGraphicFramePr>
              <a:graphicFrameLocks noChangeAspect="1"/>
            </p:cNvGraphicFramePr>
            <p:nvPr/>
          </p:nvGraphicFramePr>
          <p:xfrm>
            <a:off x="3673997" y="4894560"/>
            <a:ext cx="574749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57" name="方程式" r:id="rId9" imgW="101512" imgH="215713" progId="Equation.3">
                    <p:embed/>
                  </p:oleObj>
                </mc:Choice>
                <mc:Fallback>
                  <p:oleObj name="方程式" r:id="rId9" imgW="101512" imgH="215713" progId="Equation.3">
                    <p:embed/>
                    <p:pic>
                      <p:nvPicPr>
                        <p:cNvPr id="0" name="物件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997" y="4894560"/>
                          <a:ext cx="574749" cy="79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593" name="文字方塊 43"/>
          <p:cNvSpPr txBox="1">
            <a:spLocks noChangeArrowheads="1"/>
          </p:cNvSpPr>
          <p:nvPr/>
        </p:nvSpPr>
        <p:spPr bwMode="auto">
          <a:xfrm>
            <a:off x="1763713" y="4938713"/>
            <a:ext cx="66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 Example</a:t>
            </a:r>
          </a:p>
        </p:txBody>
      </p:sp>
      <p:graphicFrame>
        <p:nvGraphicFramePr>
          <p:cNvPr id="153603" name="物件 2"/>
          <p:cNvGraphicFramePr>
            <a:graphicFrameLocks noChangeAspect="1"/>
          </p:cNvGraphicFramePr>
          <p:nvPr/>
        </p:nvGraphicFramePr>
        <p:xfrm>
          <a:off x="827088" y="1628775"/>
          <a:ext cx="33083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6" name="方程式" r:id="rId3" imgW="1435100" imgH="203200" progId="Equation.3">
                  <p:embed/>
                </p:oleObj>
              </mc:Choice>
              <mc:Fallback>
                <p:oleObj name="方程式" r:id="rId3" imgW="1435100" imgH="203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33083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04" name="群組 3"/>
          <p:cNvGrpSpPr>
            <a:grpSpLocks/>
          </p:cNvGrpSpPr>
          <p:nvPr/>
        </p:nvGrpSpPr>
        <p:grpSpPr bwMode="auto">
          <a:xfrm>
            <a:off x="827088" y="2133600"/>
            <a:ext cx="6265862" cy="2735263"/>
            <a:chOff x="827584" y="2204864"/>
            <a:chExt cx="6264685" cy="2735324"/>
          </a:xfrm>
        </p:grpSpPr>
        <p:grpSp>
          <p:nvGrpSpPr>
            <p:cNvPr id="153607" name="群組 12"/>
            <p:cNvGrpSpPr>
              <a:grpSpLocks/>
            </p:cNvGrpSpPr>
            <p:nvPr/>
          </p:nvGrpSpPr>
          <p:grpSpPr bwMode="auto">
            <a:xfrm>
              <a:off x="2699792" y="2403025"/>
              <a:ext cx="432000" cy="432000"/>
              <a:chOff x="4211867" y="3196421"/>
              <a:chExt cx="741439" cy="731213"/>
            </a:xfrm>
          </p:grpSpPr>
          <p:sp>
            <p:nvSpPr>
              <p:cNvPr id="153620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21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3622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3608" name="Text Box 17"/>
            <p:cNvSpPr txBox="1">
              <a:spLocks noChangeAspect="1" noChangeArrowheads="1"/>
            </p:cNvSpPr>
            <p:nvPr/>
          </p:nvSpPr>
          <p:spPr bwMode="auto">
            <a:xfrm>
              <a:off x="5342822" y="3325165"/>
              <a:ext cx="507745" cy="648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72000" rIns="72000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TW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09" name="文字方塊 17"/>
            <p:cNvSpPr txBox="1">
              <a:spLocks noChangeArrowheads="1"/>
            </p:cNvSpPr>
            <p:nvPr/>
          </p:nvSpPr>
          <p:spPr bwMode="auto">
            <a:xfrm>
              <a:off x="827584" y="2371126"/>
              <a:ext cx="7200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0" name="文字方塊 18"/>
            <p:cNvSpPr txBox="1">
              <a:spLocks noChangeArrowheads="1"/>
            </p:cNvSpPr>
            <p:nvPr/>
          </p:nvSpPr>
          <p:spPr bwMode="auto">
            <a:xfrm>
              <a:off x="6372200" y="2371126"/>
              <a:ext cx="72006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1" name="文字方塊 19"/>
            <p:cNvSpPr txBox="1">
              <a:spLocks noChangeArrowheads="1"/>
            </p:cNvSpPr>
            <p:nvPr/>
          </p:nvSpPr>
          <p:spPr bwMode="auto">
            <a:xfrm>
              <a:off x="5302803" y="4447745"/>
              <a:ext cx="99738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-1]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2" name="文字方塊 20"/>
            <p:cNvSpPr txBox="1">
              <a:spLocks noChangeArrowheads="1"/>
            </p:cNvSpPr>
            <p:nvPr/>
          </p:nvSpPr>
          <p:spPr bwMode="auto">
            <a:xfrm>
              <a:off x="2060382" y="2204864"/>
              <a:ext cx="3513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3" name="文字方塊 21"/>
            <p:cNvSpPr txBox="1">
              <a:spLocks noChangeArrowheads="1"/>
            </p:cNvSpPr>
            <p:nvPr/>
          </p:nvSpPr>
          <p:spPr bwMode="auto">
            <a:xfrm>
              <a:off x="4067944" y="4005988"/>
              <a:ext cx="4619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614" name="Line 18"/>
            <p:cNvSpPr>
              <a:spLocks noChangeShapeType="1"/>
            </p:cNvSpPr>
            <p:nvPr/>
          </p:nvSpPr>
          <p:spPr bwMode="auto">
            <a:xfrm>
              <a:off x="1547653" y="2617347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3615" name="Line 18"/>
            <p:cNvSpPr>
              <a:spLocks noChangeShapeType="1"/>
            </p:cNvSpPr>
            <p:nvPr/>
          </p:nvSpPr>
          <p:spPr bwMode="auto">
            <a:xfrm>
              <a:off x="3156141" y="2625307"/>
              <a:ext cx="32373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7" name="直線接點 26"/>
            <p:cNvCxnSpPr>
              <a:stCxn id="153608" idx="2"/>
            </p:cNvCxnSpPr>
            <p:nvPr/>
          </p:nvCxnSpPr>
          <p:spPr>
            <a:xfrm flipH="1">
              <a:off x="5597125" y="3973378"/>
              <a:ext cx="0" cy="5254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>
              <a:stCxn id="153608" idx="0"/>
            </p:cNvCxnSpPr>
            <p:nvPr/>
          </p:nvCxnSpPr>
          <p:spPr>
            <a:xfrm flipH="1" flipV="1">
              <a:off x="5597125" y="2625561"/>
              <a:ext cx="0" cy="7001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0" name="直線接點 35839"/>
            <p:cNvCxnSpPr/>
            <p:nvPr/>
          </p:nvCxnSpPr>
          <p:spPr>
            <a:xfrm flipH="1">
              <a:off x="2916342" y="4498853"/>
              <a:ext cx="26807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2" name="直線單箭頭接點 35841"/>
            <p:cNvCxnSpPr>
              <a:endCxn id="153620" idx="4"/>
            </p:cNvCxnSpPr>
            <p:nvPr/>
          </p:nvCxnSpPr>
          <p:spPr>
            <a:xfrm flipV="1">
              <a:off x="2916342" y="2835116"/>
              <a:ext cx="0" cy="16637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06" name="Rectangle 14"/>
          <p:cNvSpPr>
            <a:spLocks noChangeArrowheads="1"/>
          </p:cNvSpPr>
          <p:nvPr/>
        </p:nvSpPr>
        <p:spPr bwMode="auto">
          <a:xfrm>
            <a:off x="0" y="4941888"/>
            <a:ext cx="914400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80000" anchor="ctr">
            <a:spAutoFit/>
          </a:bodyPr>
          <a:lstStyle>
            <a:lvl1pPr marL="1079500" indent="-4572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Feedback, with memory, initial value of the memory element as the initial condition</a:t>
            </a:r>
          </a:p>
          <a:p>
            <a:pPr>
              <a:spcBef>
                <a:spcPts val="1200"/>
              </a:spcBef>
              <a:buFont typeface="Arial" charset="0"/>
              <a:buChar char="–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Initial rest condition: initial value in the memory element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Example</a:t>
            </a:r>
          </a:p>
        </p:txBody>
      </p:sp>
      <p:graphicFrame>
        <p:nvGraphicFramePr>
          <p:cNvPr id="154627" name="物件 3"/>
          <p:cNvGraphicFramePr>
            <a:graphicFrameLocks noChangeAspect="1"/>
          </p:cNvGraphicFramePr>
          <p:nvPr/>
        </p:nvGraphicFramePr>
        <p:xfrm>
          <a:off x="900113" y="1700213"/>
          <a:ext cx="316706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19" name="方程式" r:id="rId3" imgW="1282700" imgH="393700" progId="Equation.3">
                  <p:embed/>
                </p:oleObj>
              </mc:Choice>
              <mc:Fallback>
                <p:oleObj name="方程式" r:id="rId3" imgW="1282700" imgH="393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316706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46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46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154631" name="群組 8"/>
          <p:cNvGrpSpPr>
            <a:grpSpLocks/>
          </p:cNvGrpSpPr>
          <p:nvPr/>
        </p:nvGrpSpPr>
        <p:grpSpPr bwMode="auto">
          <a:xfrm>
            <a:off x="1044575" y="2801938"/>
            <a:ext cx="6145213" cy="3614737"/>
            <a:chOff x="1045349" y="2801948"/>
            <a:chExt cx="6144339" cy="3615300"/>
          </a:xfrm>
        </p:grpSpPr>
        <p:grpSp>
          <p:nvGrpSpPr>
            <p:cNvPr id="154632" name="群組 4"/>
            <p:cNvGrpSpPr>
              <a:grpSpLocks/>
            </p:cNvGrpSpPr>
            <p:nvPr/>
          </p:nvGrpSpPr>
          <p:grpSpPr bwMode="auto">
            <a:xfrm>
              <a:off x="2826313" y="3433137"/>
              <a:ext cx="432000" cy="432000"/>
              <a:chOff x="4211867" y="3196421"/>
              <a:chExt cx="741439" cy="731213"/>
            </a:xfrm>
          </p:grpSpPr>
          <p:sp>
            <p:nvSpPr>
              <p:cNvPr id="154647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648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649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4633" name="文字方塊 9"/>
            <p:cNvSpPr txBox="1">
              <a:spLocks noChangeArrowheads="1"/>
            </p:cNvSpPr>
            <p:nvPr/>
          </p:nvSpPr>
          <p:spPr bwMode="auto">
            <a:xfrm>
              <a:off x="1045349" y="3356992"/>
              <a:ext cx="6463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634" name="文字方塊 10"/>
            <p:cNvSpPr txBox="1">
              <a:spLocks noChangeArrowheads="1"/>
            </p:cNvSpPr>
            <p:nvPr/>
          </p:nvSpPr>
          <p:spPr bwMode="auto">
            <a:xfrm>
              <a:off x="6524121" y="3356992"/>
              <a:ext cx="6655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635" name="Line 18"/>
            <p:cNvSpPr>
              <a:spLocks noChangeShapeType="1"/>
            </p:cNvSpPr>
            <p:nvPr/>
          </p:nvSpPr>
          <p:spPr bwMode="auto">
            <a:xfrm>
              <a:off x="1674174" y="3647459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636" name="Line 18"/>
            <p:cNvSpPr>
              <a:spLocks noChangeShapeType="1"/>
            </p:cNvSpPr>
            <p:nvPr/>
          </p:nvSpPr>
          <p:spPr bwMode="auto">
            <a:xfrm>
              <a:off x="3282662" y="3655419"/>
              <a:ext cx="32373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 flipH="1">
              <a:off x="3031030" y="6085409"/>
              <a:ext cx="26936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V="1">
              <a:off x="3042140" y="3878441"/>
              <a:ext cx="0" cy="2214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4639" name="物件 21"/>
            <p:cNvGraphicFramePr>
              <a:graphicFrameLocks noChangeAspect="1"/>
            </p:cNvGraphicFramePr>
            <p:nvPr/>
          </p:nvGraphicFramePr>
          <p:xfrm>
            <a:off x="2183727" y="2801948"/>
            <a:ext cx="570578" cy="79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020" name="方程式" r:id="rId5" imgW="152334" imgH="393529" progId="Equation.3">
                    <p:embed/>
                  </p:oleObj>
                </mc:Choice>
                <mc:Fallback>
                  <p:oleObj name="方程式" r:id="rId5" imgW="152334" imgH="393529" progId="Equation.3">
                    <p:embed/>
                    <p:pic>
                      <p:nvPicPr>
                        <p:cNvPr id="0" name="物件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3727" y="2801948"/>
                          <a:ext cx="570578" cy="79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4640" name="群組 29"/>
            <p:cNvGrpSpPr>
              <a:grpSpLocks/>
            </p:cNvGrpSpPr>
            <p:nvPr/>
          </p:nvGrpSpPr>
          <p:grpSpPr bwMode="auto">
            <a:xfrm>
              <a:off x="5314694" y="4263128"/>
              <a:ext cx="720080" cy="821565"/>
              <a:chOff x="5188173" y="4221088"/>
              <a:chExt cx="720080" cy="821565"/>
            </a:xfrm>
          </p:grpSpPr>
          <p:graphicFrame>
            <p:nvGraphicFramePr>
              <p:cNvPr id="154645" name="物件 23"/>
              <p:cNvGraphicFramePr>
                <a:graphicFrameLocks noChangeAspect="1"/>
              </p:cNvGraphicFramePr>
              <p:nvPr/>
            </p:nvGraphicFramePr>
            <p:xfrm>
              <a:off x="5292078" y="4221088"/>
              <a:ext cx="589397" cy="79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3021" name="方程式" r:id="rId7" imgW="203112" imgH="393529" progId="Equation.3">
                      <p:embed/>
                    </p:oleObj>
                  </mc:Choice>
                  <mc:Fallback>
                    <p:oleObj name="方程式" r:id="rId7" imgW="203112" imgH="393529" progId="Equation.3">
                      <p:embed/>
                      <p:pic>
                        <p:nvPicPr>
                          <p:cNvPr id="0" name="物件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2078" y="4221088"/>
                            <a:ext cx="589397" cy="79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矩形 24"/>
              <p:cNvSpPr/>
              <p:nvPr/>
            </p:nvSpPr>
            <p:spPr>
              <a:xfrm>
                <a:off x="5188596" y="4250803"/>
                <a:ext cx="719036" cy="79228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7" name="直線單箭頭接點 26"/>
            <p:cNvCxnSpPr/>
            <p:nvPr/>
          </p:nvCxnSpPr>
          <p:spPr>
            <a:xfrm>
              <a:off x="5696062" y="3665683"/>
              <a:ext cx="0" cy="5938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5716698" y="5110533"/>
              <a:ext cx="0" cy="99075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4643" name="物件 30"/>
            <p:cNvGraphicFramePr>
              <a:graphicFrameLocks noChangeAspect="1"/>
            </p:cNvGraphicFramePr>
            <p:nvPr/>
          </p:nvGraphicFramePr>
          <p:xfrm>
            <a:off x="5846878" y="5661248"/>
            <a:ext cx="741346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022" name="方程式" r:id="rId9" imgW="380835" imgH="393529" progId="Equation.3">
                    <p:embed/>
                  </p:oleObj>
                </mc:Choice>
                <mc:Fallback>
                  <p:oleObj name="方程式" r:id="rId9" imgW="380835" imgH="393529" progId="Equation.3">
                    <p:embed/>
                    <p:pic>
                      <p:nvPicPr>
                        <p:cNvPr id="0" name="物件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6878" y="5661248"/>
                          <a:ext cx="741346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44" name="物件 32"/>
            <p:cNvGraphicFramePr>
              <a:graphicFrameLocks noChangeAspect="1"/>
            </p:cNvGraphicFramePr>
            <p:nvPr/>
          </p:nvGraphicFramePr>
          <p:xfrm>
            <a:off x="4422512" y="5250220"/>
            <a:ext cx="492033" cy="72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023" name="方程式" r:id="rId11" imgW="266469" imgH="393359" progId="Equation.3">
                    <p:embed/>
                  </p:oleObj>
                </mc:Choice>
                <mc:Fallback>
                  <p:oleObj name="方程式" r:id="rId11" imgW="266469" imgH="393359" progId="Equation.3">
                    <p:embed/>
                    <p:pic>
                      <p:nvPicPr>
                        <p:cNvPr id="0" name="物件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512" y="5250220"/>
                          <a:ext cx="492033" cy="72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3"/>
          <p:cNvSpPr>
            <a:spLocks noChangeArrowheads="1"/>
          </p:cNvSpPr>
          <p:nvPr/>
        </p:nvSpPr>
        <p:spPr bwMode="auto">
          <a:xfrm>
            <a:off x="0" y="19050"/>
            <a:ext cx="612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03120"/>
            <a:ext cx="7958938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66876"/>
                <a:ext cx="864096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28486"/>
                <a:ext cx="86409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812360" y="2234828"/>
                <a:ext cx="8640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234828"/>
                <a:ext cx="864096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812000" y="3891126"/>
                <a:ext cx="15121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000" y="3891126"/>
                <a:ext cx="1512168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69" y="3694152"/>
                <a:ext cx="36004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086" y="3408159"/>
                <a:ext cx="327794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向右箭號 10"/>
          <p:cNvSpPr/>
          <p:nvPr/>
        </p:nvSpPr>
        <p:spPr>
          <a:xfrm>
            <a:off x="3092078" y="3046080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603650" y="4001120"/>
                <a:ext cx="1256382" cy="4924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650" y="4001120"/>
                <a:ext cx="1256382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3093740" y="4077072"/>
            <a:ext cx="471810" cy="362079"/>
          </a:xfrm>
          <a:prstGeom prst="rightArrow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00" y="4336891"/>
                <a:ext cx="327794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00" y="4611092"/>
                <a:ext cx="360040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[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是合成也是分析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7200800" cy="126714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174" y="3612023"/>
                <a:ext cx="327794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00" y="4501683"/>
                <a:ext cx="327794" cy="4924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308000" y="4365104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000" y="4365104"/>
                <a:ext cx="360040" cy="49244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308304" y="3440613"/>
                <a:ext cx="36004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40613"/>
                <a:ext cx="360040" cy="49244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11560" y="5042177"/>
                <a:ext cx="3456384" cy="156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TW" altLang="en-US" sz="2800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42177"/>
                <a:ext cx="3456384" cy="156876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427984" y="5220342"/>
                <a:ext cx="4680520" cy="166847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800" i="1">
                              <a:latin typeface="Cambria Math"/>
                              <a:ea typeface="Cambria Math" panose="02040503050406030204" pitchFamily="18" charset="0"/>
                            </a:rPr>
                            <m:t>分析</m:t>
                          </m:r>
                        </m:e>
                      </m:d>
                    </m:oMath>
                  </m:oMathPara>
                </a14:m>
                <a:endParaRPr lang="en-US" altLang="zh-TW" sz="2800" b="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220342"/>
                <a:ext cx="4680520" cy="166847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19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Block Diagram Representation</a:t>
            </a:r>
          </a:p>
          <a:p>
            <a:pPr marL="742950" lvl="1" indent="-285750"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Example</a:t>
            </a:r>
          </a:p>
        </p:txBody>
      </p:sp>
      <p:graphicFrame>
        <p:nvGraphicFramePr>
          <p:cNvPr id="155651" name="物件 2"/>
          <p:cNvGraphicFramePr>
            <a:graphicFrameLocks noChangeAspect="1"/>
          </p:cNvGraphicFramePr>
          <p:nvPr/>
        </p:nvGraphicFramePr>
        <p:xfrm>
          <a:off x="827088" y="1628775"/>
          <a:ext cx="31750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4" name="方程式" r:id="rId3" imgW="1282700" imgH="393700" progId="Equation.3">
                  <p:embed/>
                </p:oleObj>
              </mc:Choice>
              <mc:Fallback>
                <p:oleObj name="方程式" r:id="rId3" imgW="12827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31750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0" y="2687638"/>
            <a:ext cx="9144000" cy="381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94300" indent="-4572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Expressed by integrator, assuming initially at rest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55653" name="物件 4"/>
          <p:cNvGraphicFramePr>
            <a:graphicFrameLocks noChangeAspect="1"/>
          </p:cNvGraphicFramePr>
          <p:nvPr/>
        </p:nvGraphicFramePr>
        <p:xfrm>
          <a:off x="1516063" y="3068638"/>
          <a:ext cx="36322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5" name="方程式" r:id="rId5" imgW="1689100" imgH="330200" progId="Equation.3">
                  <p:embed/>
                </p:oleObj>
              </mc:Choice>
              <mc:Fallback>
                <p:oleObj name="方程式" r:id="rId5" imgW="1689100" imgH="3302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3068638"/>
                        <a:ext cx="36322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物件 5"/>
          <p:cNvGraphicFramePr>
            <a:graphicFrameLocks noChangeAspect="1"/>
          </p:cNvGraphicFramePr>
          <p:nvPr/>
        </p:nvGraphicFramePr>
        <p:xfrm>
          <a:off x="1476375" y="3716338"/>
          <a:ext cx="47418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6" name="方程式" r:id="rId7" imgW="2082800" imgH="355600" progId="Equation.3">
                  <p:embed/>
                </p:oleObj>
              </mc:Choice>
              <mc:Fallback>
                <p:oleObj name="方程式" r:id="rId7" imgW="20828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16338"/>
                        <a:ext cx="47418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0" y="6286500"/>
            <a:ext cx="9144000" cy="3825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1194300" indent="-4572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The integrator represents the memory element</a:t>
            </a:r>
            <a:endParaRPr lang="zh-TW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55656" name="群組 11"/>
          <p:cNvGrpSpPr>
            <a:grpSpLocks/>
          </p:cNvGrpSpPr>
          <p:nvPr/>
        </p:nvGrpSpPr>
        <p:grpSpPr bwMode="auto">
          <a:xfrm>
            <a:off x="1560513" y="4565650"/>
            <a:ext cx="5748337" cy="1436688"/>
            <a:chOff x="1559915" y="4565149"/>
            <a:chExt cx="5748389" cy="1436681"/>
          </a:xfrm>
        </p:grpSpPr>
        <p:grpSp>
          <p:nvGrpSpPr>
            <p:cNvPr id="155657" name="群組 7"/>
            <p:cNvGrpSpPr>
              <a:grpSpLocks/>
            </p:cNvGrpSpPr>
            <p:nvPr/>
          </p:nvGrpSpPr>
          <p:grpSpPr bwMode="auto">
            <a:xfrm>
              <a:off x="3432123" y="4763310"/>
              <a:ext cx="432000" cy="432000"/>
              <a:chOff x="4211867" y="3196421"/>
              <a:chExt cx="741439" cy="731213"/>
            </a:xfrm>
          </p:grpSpPr>
          <p:sp>
            <p:nvSpPr>
              <p:cNvPr id="155671" name="Oval 18"/>
              <p:cNvSpPr>
                <a:spLocks noChangeArrowheads="1"/>
              </p:cNvSpPr>
              <p:nvPr/>
            </p:nvSpPr>
            <p:spPr bwMode="auto">
              <a:xfrm>
                <a:off x="4211867" y="3196421"/>
                <a:ext cx="741439" cy="731213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672" name="Line 22"/>
              <p:cNvSpPr>
                <a:spLocks noChangeShapeType="1"/>
              </p:cNvSpPr>
              <p:nvPr/>
            </p:nvSpPr>
            <p:spPr bwMode="auto">
              <a:xfrm>
                <a:off x="4223863" y="3572661"/>
                <a:ext cx="71744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5673" name="Line 23"/>
              <p:cNvSpPr>
                <a:spLocks noChangeShapeType="1"/>
              </p:cNvSpPr>
              <p:nvPr/>
            </p:nvSpPr>
            <p:spPr bwMode="auto">
              <a:xfrm>
                <a:off x="4582586" y="3196421"/>
                <a:ext cx="0" cy="731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5658" name="文字方塊 12"/>
            <p:cNvSpPr txBox="1">
              <a:spLocks noChangeArrowheads="1"/>
            </p:cNvSpPr>
            <p:nvPr/>
          </p:nvSpPr>
          <p:spPr bwMode="auto">
            <a:xfrm>
              <a:off x="1559915" y="4731411"/>
              <a:ext cx="6655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59" name="文字方塊 13"/>
            <p:cNvSpPr txBox="1">
              <a:spLocks noChangeArrowheads="1"/>
            </p:cNvSpPr>
            <p:nvPr/>
          </p:nvSpPr>
          <p:spPr bwMode="auto">
            <a:xfrm>
              <a:off x="6661973" y="4731411"/>
              <a:ext cx="64633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0" name="文字方塊 15"/>
            <p:cNvSpPr txBox="1">
              <a:spLocks noChangeArrowheads="1"/>
            </p:cNvSpPr>
            <p:nvPr/>
          </p:nvSpPr>
          <p:spPr bwMode="auto">
            <a:xfrm>
              <a:off x="2792713" y="4565149"/>
              <a:ext cx="3513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1" name="文字方塊 16"/>
            <p:cNvSpPr txBox="1">
              <a:spLocks noChangeArrowheads="1"/>
            </p:cNvSpPr>
            <p:nvPr/>
          </p:nvSpPr>
          <p:spPr bwMode="auto">
            <a:xfrm>
              <a:off x="4800275" y="5501253"/>
              <a:ext cx="46198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TW" altLang="en-US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662" name="Line 18"/>
            <p:cNvSpPr>
              <a:spLocks noChangeShapeType="1"/>
            </p:cNvSpPr>
            <p:nvPr/>
          </p:nvSpPr>
          <p:spPr bwMode="auto">
            <a:xfrm>
              <a:off x="2279984" y="4977632"/>
              <a:ext cx="11346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5663" name="Line 18"/>
            <p:cNvSpPr>
              <a:spLocks noChangeShapeType="1"/>
            </p:cNvSpPr>
            <p:nvPr/>
          </p:nvSpPr>
          <p:spPr bwMode="auto">
            <a:xfrm>
              <a:off x="5251781" y="4985592"/>
              <a:ext cx="137294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3639559" y="5995480"/>
              <a:ext cx="22145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3647496" y="5211259"/>
              <a:ext cx="0" cy="7746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666" name="群組 26"/>
            <p:cNvGrpSpPr>
              <a:grpSpLocks/>
            </p:cNvGrpSpPr>
            <p:nvPr/>
          </p:nvGrpSpPr>
          <p:grpSpPr bwMode="auto">
            <a:xfrm>
              <a:off x="4747725" y="4637753"/>
              <a:ext cx="502862" cy="698464"/>
              <a:chOff x="3563885" y="4581128"/>
              <a:chExt cx="502862" cy="698464"/>
            </a:xfrm>
          </p:grpSpPr>
          <p:sp>
            <p:nvSpPr>
              <p:cNvPr id="155669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3563885" y="4581128"/>
                <a:ext cx="468000" cy="6840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zh-TW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155670" name="物件 25"/>
              <p:cNvGraphicFramePr>
                <a:graphicFrameLocks noChangeAspect="1"/>
              </p:cNvGraphicFramePr>
              <p:nvPr/>
            </p:nvGraphicFramePr>
            <p:xfrm>
              <a:off x="3601774" y="4595592"/>
              <a:ext cx="464973" cy="68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937" name="方程式" r:id="rId9" imgW="101512" imgH="215713" progId="Equation.3">
                      <p:embed/>
                    </p:oleObj>
                  </mc:Choice>
                  <mc:Fallback>
                    <p:oleObj name="方程式" r:id="rId9" imgW="101512" imgH="215713" progId="Equation.3">
                      <p:embed/>
                      <p:pic>
                        <p:nvPicPr>
                          <p:cNvPr id="0" name="物件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1774" y="4595592"/>
                            <a:ext cx="464973" cy="68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5667" name="Line 18"/>
            <p:cNvSpPr>
              <a:spLocks noChangeShapeType="1"/>
            </p:cNvSpPr>
            <p:nvPr/>
          </p:nvSpPr>
          <p:spPr bwMode="auto">
            <a:xfrm>
              <a:off x="3875779" y="4976177"/>
              <a:ext cx="8524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29" name="直線接點 28"/>
            <p:cNvCxnSpPr/>
            <p:nvPr/>
          </p:nvCxnSpPr>
          <p:spPr>
            <a:xfrm flipH="1">
              <a:off x="5858904" y="4993772"/>
              <a:ext cx="0" cy="1008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7513" y="247650"/>
            <a:ext cx="5903912" cy="136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>
              <a:lnSpc>
                <a:spcPct val="20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5588" cy="401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2.6 The Unit Impulse for </a:t>
            </a:r>
          </a:p>
          <a:p>
            <a:pPr marL="1206000" lvl="1">
              <a:defRPr/>
            </a:pPr>
            <a:r>
              <a:rPr lang="en-US" altLang="zh-TW" sz="40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Continuous-time Cases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t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6676" name="物件 3"/>
          <p:cNvGraphicFramePr>
            <a:graphicFrameLocks noChangeAspect="1"/>
          </p:cNvGraphicFramePr>
          <p:nvPr/>
        </p:nvGraphicFramePr>
        <p:xfrm>
          <a:off x="827088" y="3429000"/>
          <a:ext cx="36750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89" name="方程式" r:id="rId3" imgW="1434477" imgH="215806" progId="Equation.3">
                  <p:embed/>
                </p:oleObj>
              </mc:Choice>
              <mc:Fallback>
                <p:oleObj name="方程式" r:id="rId3" imgW="1434477" imgH="215806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36750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矩形 4"/>
          <p:cNvSpPr>
            <a:spLocks noChangeArrowheads="1"/>
          </p:cNvSpPr>
          <p:nvPr/>
        </p:nvSpPr>
        <p:spPr bwMode="auto">
          <a:xfrm>
            <a:off x="0" y="40989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Identity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convolution</a:t>
            </a:r>
            <a:endParaRPr kumimoji="0" lang="en-US" altLang="zh-TW" sz="3000" i="1" dirty="0">
              <a:solidFill>
                <a:srgbClr val="000000"/>
              </a:solidFill>
              <a:latin typeface="Cambria Math" pitchFamily="18" charset="0"/>
              <a:cs typeface="Times New Roman" pitchFamily="18" charset="0"/>
            </a:endParaRPr>
          </a:p>
        </p:txBody>
      </p:sp>
      <p:sp>
        <p:nvSpPr>
          <p:cNvPr id="156678" name="Line 3"/>
          <p:cNvSpPr>
            <a:spLocks noChangeShapeType="1"/>
          </p:cNvSpPr>
          <p:nvPr/>
        </p:nvSpPr>
        <p:spPr bwMode="auto">
          <a:xfrm>
            <a:off x="4500563" y="6246813"/>
            <a:ext cx="0" cy="566737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56679" name="物件 15"/>
          <p:cNvGraphicFramePr>
            <a:graphicFrameLocks noChangeAspect="1"/>
          </p:cNvGraphicFramePr>
          <p:nvPr/>
        </p:nvGraphicFramePr>
        <p:xfrm>
          <a:off x="2536825" y="4573588"/>
          <a:ext cx="387508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90" name="方程式" r:id="rId5" imgW="1803400" imgH="762000" progId="Equation.3">
                  <p:embed/>
                </p:oleObj>
              </mc:Choice>
              <mc:Fallback>
                <p:oleObj name="方程式" r:id="rId5" imgW="1803400" imgH="762000" progId="Equation.3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573588"/>
                        <a:ext cx="387508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>
            <a:off x="1403350" y="5373688"/>
            <a:ext cx="10080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矩形 3"/>
          <p:cNvSpPr>
            <a:spLocks noChangeArrowheads="1"/>
          </p:cNvSpPr>
          <p:nvPr/>
        </p:nvSpPr>
        <p:spPr bwMode="auto">
          <a:xfrm>
            <a:off x="0" y="19050"/>
            <a:ext cx="32242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Unit Impulse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507440" y="1053002"/>
            <a:ext cx="5108972" cy="1181479"/>
            <a:chOff x="507440" y="1296000"/>
            <a:chExt cx="5108972" cy="118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1763688" y="1628800"/>
                  <a:ext cx="864096" cy="553998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Ins="90000" rtlCol="0" anchor="ctr" anchorCtr="0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1628800"/>
                  <a:ext cx="864096" cy="5539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/>
            <p:cNvCxnSpPr>
              <a:stCxn id="6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987824" y="129600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1296000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81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07440" y="1410133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" y="1410133"/>
                  <a:ext cx="8242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507600" y="1871798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1871798"/>
                  <a:ext cx="82022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2988000" y="2015814"/>
                  <a:ext cx="262841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0"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000" y="2015814"/>
                  <a:ext cx="2628412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64"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718" name="群組 157717"/>
          <p:cNvGrpSpPr/>
          <p:nvPr/>
        </p:nvGrpSpPr>
        <p:grpSpPr>
          <a:xfrm>
            <a:off x="507440" y="2276872"/>
            <a:ext cx="6296808" cy="1253753"/>
            <a:chOff x="507440" y="2276872"/>
            <a:chExt cx="6296808" cy="1253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07440" y="2276872"/>
                  <a:ext cx="5432712" cy="889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</m:nary>
                        <m:r>
                          <a:rPr lang="zh-TW" alt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40" y="2276872"/>
                  <a:ext cx="5432712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字方塊 16"/>
            <p:cNvSpPr txBox="1"/>
            <p:nvPr/>
          </p:nvSpPr>
          <p:spPr>
            <a:xfrm>
              <a:off x="2235792" y="3068960"/>
              <a:ext cx="4568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(</a:t>
              </a:r>
              <a:r>
                <a:rPr lang="zh-TW" altLang="en-US" sz="2400" dirty="0" smtClean="0"/>
                <a:t>是分析</a:t>
              </a:r>
              <a:r>
                <a:rPr lang="en-US" altLang="zh-TW" sz="2400" dirty="0" smtClean="0"/>
                <a:t>,</a:t>
              </a:r>
              <a:r>
                <a:rPr lang="zh-TW" altLang="en-US" sz="2400" dirty="0" smtClean="0"/>
                <a:t> 是合成</a:t>
              </a:r>
              <a:r>
                <a:rPr lang="en-US" altLang="zh-TW" sz="2400" dirty="0" smtClean="0"/>
                <a:t>,</a:t>
              </a:r>
              <a:r>
                <a:rPr lang="zh-TW" altLang="en-US" sz="2400" dirty="0" smtClean="0"/>
                <a:t> 是單位元素</a:t>
              </a:r>
              <a:r>
                <a:rPr lang="en-US" altLang="zh-TW" sz="2400" dirty="0" smtClean="0"/>
                <a:t>)</a:t>
              </a:r>
              <a:endParaRPr lang="zh-TW" altLang="en-US" sz="2400" dirty="0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07600" y="3562234"/>
            <a:ext cx="6068145" cy="1253487"/>
            <a:chOff x="507600" y="4576807"/>
            <a:chExt cx="6068145" cy="1253487"/>
          </a:xfrm>
        </p:grpSpPr>
        <p:sp>
          <p:nvSpPr>
            <p:cNvPr id="21" name="矩形 20"/>
            <p:cNvSpPr/>
            <p:nvPr/>
          </p:nvSpPr>
          <p:spPr>
            <a:xfrm>
              <a:off x="1763848" y="4909607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直線單箭頭接點 21"/>
            <p:cNvCxnSpPr>
              <a:stCxn id="21" idx="3"/>
            </p:cNvCxnSpPr>
            <p:nvPr/>
          </p:nvCxnSpPr>
          <p:spPr>
            <a:xfrm>
              <a:off x="2627944" y="5186606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683728" y="5185207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2987984" y="45768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984" y="4576807"/>
                  <a:ext cx="82022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507600" y="4701988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4701988"/>
                  <a:ext cx="820225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988160" y="5368629"/>
                  <a:ext cx="3587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kumimoji="0"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8160" y="5368629"/>
                  <a:ext cx="358758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40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單箭頭接點 27"/>
            <p:cNvCxnSpPr/>
            <p:nvPr/>
          </p:nvCxnSpPr>
          <p:spPr>
            <a:xfrm>
              <a:off x="1792164" y="5184000"/>
              <a:ext cx="82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899106" y="5103173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9106" y="5103173"/>
                  <a:ext cx="714683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703741" y="6303236"/>
                <a:ext cx="3404763" cy="461665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∗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∗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0" lang="zh-TW" alt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741" y="6303236"/>
                <a:ext cx="3404763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3226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7717" name="群組 157716"/>
          <p:cNvGrpSpPr/>
          <p:nvPr/>
        </p:nvGrpSpPr>
        <p:grpSpPr>
          <a:xfrm>
            <a:off x="507600" y="4941168"/>
            <a:ext cx="6684825" cy="1696254"/>
            <a:chOff x="507600" y="5013176"/>
            <a:chExt cx="6684825" cy="1696254"/>
          </a:xfrm>
        </p:grpSpPr>
        <p:sp>
          <p:nvSpPr>
            <p:cNvPr id="32" name="矩形 31"/>
            <p:cNvSpPr/>
            <p:nvPr/>
          </p:nvSpPr>
          <p:spPr>
            <a:xfrm>
              <a:off x="1763848" y="5445224"/>
              <a:ext cx="4320000" cy="900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6084288" y="5911273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>
              <a:off x="683728" y="5909874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/>
                <p:cNvSpPr/>
                <p:nvPr/>
              </p:nvSpPr>
              <p:spPr>
                <a:xfrm>
                  <a:off x="3243744" y="5013176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矩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744" y="5013176"/>
                  <a:ext cx="824200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481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/>
                <p:cNvSpPr/>
                <p:nvPr/>
              </p:nvSpPr>
              <p:spPr>
                <a:xfrm>
                  <a:off x="507600" y="54156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矩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0" y="5415607"/>
                  <a:ext cx="82022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2" name="群組 157701"/>
            <p:cNvGrpSpPr/>
            <p:nvPr/>
          </p:nvGrpSpPr>
          <p:grpSpPr>
            <a:xfrm>
              <a:off x="4355976" y="5643636"/>
              <a:ext cx="1296144" cy="553998"/>
              <a:chOff x="4355976" y="5643636"/>
              <a:chExt cx="1296144" cy="55399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788024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直線單箭頭接點 40"/>
              <p:cNvCxnSpPr/>
              <p:nvPr/>
            </p:nvCxnSpPr>
            <p:spPr>
              <a:xfrm>
                <a:off x="4355976" y="5911200"/>
                <a:ext cx="1278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/>
                <p:cNvSpPr/>
                <p:nvPr/>
              </p:nvSpPr>
              <p:spPr>
                <a:xfrm>
                  <a:off x="4908042" y="6283032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2" name="矩形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8042" y="6283032"/>
                  <a:ext cx="714683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9" name="群組 157708"/>
            <p:cNvGrpSpPr/>
            <p:nvPr/>
          </p:nvGrpSpPr>
          <p:grpSpPr>
            <a:xfrm>
              <a:off x="1769131" y="5643636"/>
              <a:ext cx="1224000" cy="553998"/>
              <a:chOff x="1769131" y="5643636"/>
              <a:chExt cx="1224000" cy="553998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2123728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" name="直線單箭頭接點 43"/>
              <p:cNvCxnSpPr/>
              <p:nvPr/>
            </p:nvCxnSpPr>
            <p:spPr>
              <a:xfrm>
                <a:off x="1769131" y="5911200"/>
                <a:ext cx="1224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/>
                <p:cNvSpPr/>
                <p:nvPr/>
              </p:nvSpPr>
              <p:spPr>
                <a:xfrm>
                  <a:off x="2195736" y="6309320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5" name="矩形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6309320"/>
                  <a:ext cx="714683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7701" name="群組 157700"/>
            <p:cNvGrpSpPr/>
            <p:nvPr/>
          </p:nvGrpSpPr>
          <p:grpSpPr>
            <a:xfrm>
              <a:off x="3002623" y="5643636"/>
              <a:ext cx="1353353" cy="553998"/>
              <a:chOff x="3002623" y="5643636"/>
              <a:chExt cx="1353353" cy="553998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491880" y="5643636"/>
                <a:ext cx="864096" cy="55399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Ins="90000" rtlCol="0" anchor="ctr" anchorCtr="0">
                <a:spAutoFit/>
              </a:bodyPr>
              <a:lstStyle/>
              <a:p>
                <a:pPr>
                  <a:spcBef>
                    <a:spcPts val="0"/>
                  </a:spcBef>
                  <a:buSzPct val="70000"/>
                </a:pPr>
                <a:endParaRPr kumimoji="0" lang="zh-TW" altLang="en-US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7" name="直線單箭頭接點 46"/>
              <p:cNvCxnSpPr/>
              <p:nvPr/>
            </p:nvCxnSpPr>
            <p:spPr>
              <a:xfrm>
                <a:off x="3002623" y="5911200"/>
                <a:ext cx="133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矩形 47"/>
                <p:cNvSpPr/>
                <p:nvPr/>
              </p:nvSpPr>
              <p:spPr>
                <a:xfrm>
                  <a:off x="3563888" y="6299730"/>
                  <a:ext cx="71468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8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6299730"/>
                  <a:ext cx="714683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7715" name="直線接點 157714"/>
            <p:cNvCxnSpPr/>
            <p:nvPr/>
          </p:nvCxnSpPr>
          <p:spPr>
            <a:xfrm>
              <a:off x="5649070" y="5911200"/>
              <a:ext cx="43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矩形 71"/>
                <p:cNvSpPr/>
                <p:nvPr/>
              </p:nvSpPr>
              <p:spPr>
                <a:xfrm>
                  <a:off x="6372200" y="5415607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2" name="矩形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5415607"/>
                  <a:ext cx="820225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813"/>
            <a:ext cx="9145588" cy="24765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t)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Let</a:t>
            </a:r>
          </a:p>
        </p:txBody>
      </p:sp>
      <p:graphicFrame>
        <p:nvGraphicFramePr>
          <p:cNvPr id="158723" name="物件 2"/>
          <p:cNvGraphicFramePr>
            <a:graphicFrameLocks noChangeAspect="1"/>
          </p:cNvGraphicFramePr>
          <p:nvPr/>
        </p:nvGraphicFramePr>
        <p:xfrm>
          <a:off x="1633538" y="1881188"/>
          <a:ext cx="3003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6" name="方程式" r:id="rId3" imgW="1218671" imgH="215806" progId="Equation.3">
                  <p:embed/>
                </p:oleObj>
              </mc:Choice>
              <mc:Fallback>
                <p:oleObj name="方程式" r:id="rId3" imgW="1218671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881188"/>
                        <a:ext cx="3003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370013" y="2636838"/>
            <a:ext cx="3563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See Fig. 2.33, p. 128 of text</a:t>
            </a:r>
            <a:endParaRPr lang="zh-TW" altLang="en-US" sz="2400" i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872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58727" name="物件 7"/>
          <p:cNvGraphicFramePr>
            <a:graphicFrameLocks noChangeAspect="1"/>
          </p:cNvGraphicFramePr>
          <p:nvPr/>
        </p:nvGraphicFramePr>
        <p:xfrm>
          <a:off x="2201863" y="3429000"/>
          <a:ext cx="310832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7" name="方程式" r:id="rId5" imgW="1485900" imgH="990600" progId="Equation.3">
                  <p:embed/>
                </p:oleObj>
              </mc:Choice>
              <mc:Fallback>
                <p:oleObj name="方程式" r:id="rId5" imgW="1485900" imgH="990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3429000"/>
                        <a:ext cx="310832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71550" y="3573463"/>
            <a:ext cx="7588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then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58729" name="文字方塊 5"/>
          <p:cNvSpPr txBox="1">
            <a:spLocks noChangeArrowheads="1"/>
          </p:cNvSpPr>
          <p:nvPr/>
        </p:nvSpPr>
        <p:spPr bwMode="auto">
          <a:xfrm>
            <a:off x="3924300" y="5834063"/>
            <a:ext cx="2619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60000"/>
              </a:lnSpc>
            </a:pPr>
            <a:r>
              <a:rPr lang="en-US" altLang="zh-TW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557338"/>
            <a:ext cx="74612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5241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Many Different Functions </a:t>
            </a:r>
          </a:p>
          <a:p>
            <a:pPr lvl="1">
              <a:defRPr/>
            </a:pP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Approaching </a:t>
            </a:r>
            <a:r>
              <a:rPr lang="el-GR" altLang="zh-TW" sz="4000" b="1" i="1" u="sng" dirty="0">
                <a:solidFill>
                  <a:srgbClr val="000000"/>
                </a:solidFill>
                <a:latin typeface="Times New Roman"/>
                <a:ea typeface="+mn-ea"/>
              </a:rPr>
              <a:t>δ</a:t>
            </a:r>
            <a:r>
              <a:rPr lang="el-GR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(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t) in the Limit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Let</a:t>
            </a:r>
          </a:p>
        </p:txBody>
      </p:sp>
      <p:graphicFrame>
        <p:nvGraphicFramePr>
          <p:cNvPr id="160771" name="物件 2"/>
          <p:cNvGraphicFramePr>
            <a:graphicFrameLocks noChangeAspect="1"/>
          </p:cNvGraphicFramePr>
          <p:nvPr/>
        </p:nvGraphicFramePr>
        <p:xfrm>
          <a:off x="1633538" y="1881188"/>
          <a:ext cx="3003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26" name="方程式" r:id="rId3" imgW="1218671" imgH="215806" progId="Equation.3">
                  <p:embed/>
                </p:oleObj>
              </mc:Choice>
              <mc:Fallback>
                <p:oleObj name="方程式" r:id="rId3" imgW="1218671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881188"/>
                        <a:ext cx="3003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388944"/>
            <a:ext cx="9144000" cy="3616375"/>
          </a:xfrm>
          <a:prstGeom prst="rect">
            <a:avLst/>
          </a:prstGeom>
          <a:blipFill rotWithShape="1">
            <a:blip r:embed="rId5"/>
            <a:stretch>
              <a:fillRect t="-1012" b="-354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61938"/>
            <a:ext cx="47815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61938"/>
            <a:ext cx="52482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6781"/>
            <a:ext cx="9145588" cy="367023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3900" b="1" u="sng" dirty="0">
                <a:solidFill>
                  <a:srgbClr val="000000"/>
                </a:solidFill>
                <a:latin typeface="Times New Roman"/>
                <a:ea typeface="+mn-ea"/>
              </a:rPr>
              <a:t>Operational Definition of Unit Impulse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 Function can be defined by</a:t>
            </a:r>
          </a:p>
          <a:p>
            <a:pPr marL="1194300" indent="-4572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what it is at each value of the independent variable</a:t>
            </a:r>
          </a:p>
          <a:p>
            <a:pPr marL="1194300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what it does </a:t>
            </a:r>
            <a:r>
              <a:rPr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under some mathematical operation such as an integral or a 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convolution, </a:t>
            </a:r>
            <a:r>
              <a:rPr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or </a:t>
            </a:r>
            <a:r>
              <a:rPr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rPr>
              <a:t>some mathematical constraints: Singularity Function</a:t>
            </a:r>
            <a:endParaRPr lang="zh-TW" altLang="zh-TW" sz="2400" i="1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5588" cy="4093428"/>
          </a:xfrm>
          <a:prstGeom prst="rect">
            <a:avLst/>
          </a:prstGeom>
          <a:blipFill rotWithShape="1">
            <a:blip r:embed="rId3"/>
            <a:stretch>
              <a:fillRect b="-327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 dirty="0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4867" name="物件 3"/>
          <p:cNvGraphicFramePr>
            <a:graphicFrameLocks noChangeAspect="1"/>
          </p:cNvGraphicFramePr>
          <p:nvPr/>
        </p:nvGraphicFramePr>
        <p:xfrm>
          <a:off x="3995738" y="3635375"/>
          <a:ext cx="35036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2" name="方程式" r:id="rId4" imgW="1384300" imgH="660400" progId="Equation.3">
                  <p:embed/>
                </p:oleObj>
              </mc:Choice>
              <mc:Fallback>
                <p:oleObj name="方程式" r:id="rId4" imgW="1384300" imgH="660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635375"/>
                        <a:ext cx="3503612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73216"/>
            <a:ext cx="9144000" cy="1328569"/>
          </a:xfrm>
          <a:prstGeom prst="rect">
            <a:avLst/>
          </a:prstGeom>
          <a:blipFill rotWithShape="1">
            <a:blip r:embed="rId6"/>
            <a:stretch>
              <a:fillRect t="-1192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4869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36617"/>
              </p:ext>
            </p:extLst>
          </p:nvPr>
        </p:nvGraphicFramePr>
        <p:xfrm>
          <a:off x="1162050" y="1736725"/>
          <a:ext cx="38004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3" name="方程式" r:id="rId7" imgW="1777680" imgH="215640" progId="Equation.3">
                  <p:embed/>
                </p:oleObj>
              </mc:Choice>
              <mc:Fallback>
                <p:oleObj name="方程式" r:id="rId7" imgW="1777680" imgH="21564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736725"/>
                        <a:ext cx="380047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物件 5"/>
          <p:cNvGraphicFramePr>
            <a:graphicFrameLocks noChangeAspect="1"/>
          </p:cNvGraphicFramePr>
          <p:nvPr/>
        </p:nvGraphicFramePr>
        <p:xfrm>
          <a:off x="3625850" y="2689225"/>
          <a:ext cx="21161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4" name="方程式" r:id="rId9" imgW="990170" imgH="215806" progId="Equation.3">
                  <p:embed/>
                </p:oleObj>
              </mc:Choice>
              <mc:Fallback>
                <p:oleObj name="方程式" r:id="rId9" imgW="990170" imgH="215806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2689225"/>
                        <a:ext cx="21161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991309" y="1482176"/>
                <a:ext cx="4032448" cy="955646"/>
              </a:xfrm>
              <a:prstGeom prst="rect">
                <a:avLst/>
              </a:prstGeom>
              <a:noFill/>
            </p:spPr>
            <p:txBody>
              <a:bodyPr wrap="square" lIns="3600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en-US" altLang="zh-TW" sz="2600" b="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309" y="1482176"/>
                <a:ext cx="4032448" cy="9556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3349"/>
            <a:ext cx="9144000" cy="4185761"/>
          </a:xfrm>
          <a:prstGeom prst="rect">
            <a:avLst/>
          </a:prstGeom>
        </p:spPr>
        <p:txBody>
          <a:bodyPr rIns="180000" anchor="t" anchorCtr="0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Representing an arbitrary signal as a sequence of 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unit impulses</a:t>
            </a: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kumimoji="0" lang="en-US" altLang="zh-TW" sz="3000" dirty="0" smtClean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  <a:p>
            <a:pPr marL="756000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zh-TW" altLang="en-US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                                              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zh-TW" altLang="en-US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合成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</a:p>
          <a:p>
            <a:pPr marL="756000" lvl="4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endParaRPr kumimoji="0" lang="en-US" altLang="zh-TW" sz="2400" dirty="0" smtClean="0">
              <a:latin typeface="Times New Roman"/>
            </a:endParaRPr>
          </a:p>
          <a:p>
            <a:pPr marL="756000" lvl="4" fontAlgn="auto">
              <a:spcBef>
                <a:spcPts val="0"/>
              </a:spcBef>
              <a:spcAft>
                <a:spcPts val="0"/>
              </a:spcAft>
              <a:buSzPct val="70000"/>
              <a:defRPr/>
            </a:pPr>
            <a:r>
              <a:rPr kumimoji="0" lang="zh-TW" altLang="en-US" sz="2400" dirty="0">
                <a:latin typeface="Times New Roman"/>
              </a:rPr>
              <a:t> </a:t>
            </a:r>
            <a:r>
              <a:rPr kumimoji="0" lang="zh-TW" altLang="en-US" sz="2400" dirty="0" smtClean="0">
                <a:latin typeface="Times New Roman"/>
              </a:rPr>
              <a:t>              </a:t>
            </a:r>
            <a:r>
              <a:rPr kumimoji="0" lang="en-US" altLang="zh-TW" sz="2400" dirty="0" smtClean="0">
                <a:latin typeface="Times New Roman"/>
              </a:rPr>
              <a:t>an </a:t>
            </a:r>
            <a:r>
              <a:rPr kumimoji="0" lang="en-US" altLang="zh-TW" sz="2400" dirty="0">
                <a:latin typeface="Times New Roman"/>
              </a:rPr>
              <a:t>unit impulse located at n = k on the index n</a:t>
            </a:r>
            <a:endParaRPr kumimoji="0" lang="en-US" altLang="zh-TW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Sifting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property of the unit </a:t>
            </a:r>
            <a:r>
              <a:rPr kumimoji="0" lang="en-US" altLang="zh-TW" sz="3000" dirty="0" err="1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impulse:</a:t>
            </a:r>
            <a:r>
              <a:rPr kumimoji="0" lang="en-US" altLang="zh-TW" sz="3000" dirty="0" err="1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looked</a:t>
            </a:r>
            <a:r>
              <a:rPr kumimoji="0" lang="en-US" altLang="zh-TW" sz="30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at on the index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δ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is nonzero only at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which “sifts” the value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 out of the function 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[</a:t>
            </a:r>
            <a:r>
              <a:rPr kumimoji="0" lang="en-US" altLang="zh-TW" sz="2600" i="1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kumimoji="0" lang="en-US" altLang="zh-TW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].</a:t>
            </a:r>
            <a:r>
              <a:rPr kumimoji="0" lang="zh-TW" altLang="en-US" sz="26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(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分析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)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aphicFrame>
        <p:nvGraphicFramePr>
          <p:cNvPr id="3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01598"/>
              </p:ext>
            </p:extLst>
          </p:nvPr>
        </p:nvGraphicFramePr>
        <p:xfrm>
          <a:off x="900113" y="1095028"/>
          <a:ext cx="35607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8" name="方程式" r:id="rId3" imgW="1409088" imgH="431613" progId="Equation.3">
                  <p:embed/>
                </p:oleObj>
              </mc:Choice>
              <mc:Fallback>
                <p:oleObj name="方程式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95028"/>
                        <a:ext cx="356076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3779838" y="1801465"/>
            <a:ext cx="0" cy="4683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7544" y="1102380"/>
                <a:ext cx="8676456" cy="506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zh-TW" altLang="en-US" sz="30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kumimoji="0" lang="zh-TW" altLang="en-US" sz="30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</m:e>
                    </m:d>
                    <m:r>
                      <a:rPr kumimoji="0" lang="en-US" altLang="zh-TW" sz="30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3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r>
                      <a:rPr kumimoji="0" lang="zh-TW" altLang="en-US" sz="30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𝜏</m:t>
                    </m:r>
                    <m:r>
                      <a:rPr kumimoji="0" lang="en-US" altLang="zh-TW" sz="30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300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kumimoji="0" lang="en-US" altLang="zh-TW" sz="3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is a set of </a:t>
                </a: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basis</a:t>
                </a:r>
              </a:p>
              <a:p>
                <a:pPr marL="0" lvl="1" indent="-285750">
                  <a:lnSpc>
                    <a:spcPct val="150000"/>
                  </a:lnSpc>
                  <a:spcBef>
                    <a:spcPts val="20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endParaRPr lang="en-US" altLang="zh-TW" sz="3200" b="0" dirty="0" smtClean="0">
                  <a:latin typeface="Times New Roman" pitchFamily="18" charset="0"/>
                  <a:ea typeface="Cambria Math" panose="02040503050406030204" pitchFamily="18" charset="0"/>
                </a:endParaRPr>
              </a:p>
              <a:p>
                <a:pPr marL="0" lvl="1">
                  <a:lnSpc>
                    <a:spcPct val="150000"/>
                  </a:lnSpc>
                  <a:spcBef>
                    <a:spcPts val="1200"/>
                  </a:spcBef>
                  <a:buSzPct val="70000"/>
                  <a:defRPr/>
                </a:pPr>
                <a:endParaRPr kumimoji="0" lang="en-US" altLang="zh-TW" sz="3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1" indent="-285750">
                  <a:lnSpc>
                    <a:spcPct val="150000"/>
                  </a:lnSpc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endParaRPr kumimoji="0" lang="en-US" altLang="zh-TW" sz="30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marL="0" lvl="1" indent="-28575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sz="30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All are operational definitions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02380"/>
                <a:ext cx="8676456" cy="5062924"/>
              </a:xfrm>
              <a:prstGeom prst="rect">
                <a:avLst/>
              </a:prstGeom>
              <a:blipFill rotWithShape="1">
                <a:blip r:embed="rId2"/>
                <a:stretch>
                  <a:fillRect l="-703" b="-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11" name="矩形 3"/>
          <p:cNvSpPr>
            <a:spLocks noChangeArrowheads="1"/>
          </p:cNvSpPr>
          <p:nvPr/>
        </p:nvSpPr>
        <p:spPr bwMode="auto">
          <a:xfrm>
            <a:off x="0" y="19050"/>
            <a:ext cx="64107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spcAft>
                <a:spcPts val="600"/>
              </a:spcAft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Operational Definition of </a:t>
            </a:r>
            <a:r>
              <a:rPr kumimoji="0" lang="el-GR" altLang="zh-TW" sz="36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6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1880" y="3046596"/>
            <a:ext cx="33843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lang="zh-TW" altLang="en-US" sz="2400" dirty="0" smtClean="0"/>
              <a:t>是合成也是分析</a:t>
            </a:r>
            <a:endParaRPr lang="en-US" altLang="zh-TW" sz="2400" dirty="0" smtClean="0"/>
          </a:p>
          <a:p>
            <a:pPr marL="0" lvl="1">
              <a:lnSpc>
                <a:spcPct val="150000"/>
              </a:lnSpc>
              <a:spcBef>
                <a:spcPts val="1200"/>
              </a:spcBef>
              <a:buSzPct val="70000"/>
              <a:defRPr/>
            </a:pPr>
            <a:r>
              <a:rPr lang="zh-TW" altLang="en-US" sz="2400" dirty="0" smtClean="0"/>
              <a:t>是單位元素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92035" y="1750279"/>
                <a:ext cx="7044236" cy="1088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TW" altLang="en-US" sz="3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5" y="1750279"/>
                <a:ext cx="7044236" cy="10883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00750" y="2044343"/>
                <a:ext cx="6795586" cy="95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zh-TW" altLang="en-US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0" y="2044343"/>
                <a:ext cx="6795586" cy="9556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900000" y="3052800"/>
            <a:ext cx="2276856" cy="1673352"/>
            <a:chOff x="900000" y="3052800"/>
            <a:chExt cx="2276856" cy="167335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3052800"/>
              <a:ext cx="2276856" cy="16733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699792" y="3146842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3146842"/>
                  <a:ext cx="38292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739006" y="3518713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006" y="3518713"/>
                  <a:ext cx="382925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2767708" y="3879578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708" y="3879578"/>
                  <a:ext cx="382925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1373168" y="3349030"/>
                  <a:ext cx="5301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168" y="3349030"/>
                  <a:ext cx="530145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776788" y="3693576"/>
                  <a:ext cx="5372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788" y="3693576"/>
                  <a:ext cx="537263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2123728" y="4061832"/>
                  <a:ext cx="53726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4061832"/>
                  <a:ext cx="537263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79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4780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6915" name="物件 10"/>
          <p:cNvGraphicFramePr>
            <a:graphicFrameLocks noChangeAspect="1"/>
          </p:cNvGraphicFramePr>
          <p:nvPr/>
        </p:nvGraphicFramePr>
        <p:xfrm>
          <a:off x="4787900" y="2492375"/>
          <a:ext cx="203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6" name="方程式" r:id="rId3" imgW="761669" imgH="393529" progId="Equation.3">
                  <p:embed/>
                </p:oleObj>
              </mc:Choice>
              <mc:Fallback>
                <p:oleObj name="方程式" r:id="rId3" imgW="761669" imgH="393529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492375"/>
                        <a:ext cx="203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6" name="Line 18"/>
          <p:cNvSpPr>
            <a:spLocks noChangeShapeType="1"/>
          </p:cNvSpPr>
          <p:nvPr/>
        </p:nvSpPr>
        <p:spPr bwMode="auto">
          <a:xfrm>
            <a:off x="1763713" y="2895600"/>
            <a:ext cx="1135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6917" name="Line 19"/>
          <p:cNvSpPr>
            <a:spLocks noChangeShapeType="1"/>
          </p:cNvSpPr>
          <p:nvPr/>
        </p:nvSpPr>
        <p:spPr bwMode="auto">
          <a:xfrm>
            <a:off x="3709988" y="2895600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6918" name="群組 13"/>
          <p:cNvGrpSpPr>
            <a:grpSpLocks/>
          </p:cNvGrpSpPr>
          <p:nvPr/>
        </p:nvGrpSpPr>
        <p:grpSpPr bwMode="auto">
          <a:xfrm>
            <a:off x="2916238" y="2535238"/>
            <a:ext cx="766762" cy="863600"/>
            <a:chOff x="3563888" y="3356991"/>
            <a:chExt cx="766629" cy="864000"/>
          </a:xfrm>
        </p:grpSpPr>
        <p:sp>
          <p:nvSpPr>
            <p:cNvPr id="166925" name="Text Box 27"/>
            <p:cNvSpPr txBox="1">
              <a:spLocks noChangeAspect="1" noChangeArrowheads="1"/>
            </p:cNvSpPr>
            <p:nvPr/>
          </p:nvSpPr>
          <p:spPr bwMode="auto">
            <a:xfrm>
              <a:off x="3563888" y="3356991"/>
              <a:ext cx="766629" cy="864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66926" name="物件 15"/>
            <p:cNvGraphicFramePr>
              <a:graphicFrameLocks noChangeAspect="1"/>
            </p:cNvGraphicFramePr>
            <p:nvPr/>
          </p:nvGraphicFramePr>
          <p:xfrm>
            <a:off x="3678428" y="3407733"/>
            <a:ext cx="615630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687" name="方程式" r:id="rId5" imgW="203112" imgH="393529" progId="Equation.3">
                    <p:embed/>
                  </p:oleObj>
                </mc:Choice>
                <mc:Fallback>
                  <p:oleObj name="方程式" r:id="rId5" imgW="203112" imgH="393529" progId="Equation.3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8428" y="3407733"/>
                          <a:ext cx="615630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6919" name="文字方塊 16"/>
          <p:cNvSpPr txBox="1">
            <a:spLocks noChangeArrowheads="1"/>
          </p:cNvSpPr>
          <p:nvPr/>
        </p:nvSpPr>
        <p:spPr bwMode="auto">
          <a:xfrm>
            <a:off x="1116013" y="2640013"/>
            <a:ext cx="66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3429000"/>
            <a:ext cx="9144000" cy="49212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600" kern="100" dirty="0">
                <a:solidFill>
                  <a:prstClr val="black"/>
                </a:solidFill>
                <a:latin typeface="Times New Roman"/>
                <a:ea typeface="+mn-ea"/>
              </a:rPr>
              <a:t>		unit impulse response</a:t>
            </a:r>
            <a:endParaRPr lang="zh-TW" altLang="en-US" sz="2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669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6922" name="物件 19"/>
          <p:cNvGraphicFramePr>
            <a:graphicFrameLocks noChangeAspect="1"/>
          </p:cNvGraphicFramePr>
          <p:nvPr/>
        </p:nvGraphicFramePr>
        <p:xfrm>
          <a:off x="1981200" y="4202113"/>
          <a:ext cx="27781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88" name="方程式" r:id="rId7" imgW="1244600" imgH="812800" progId="Equation.3">
                  <p:embed/>
                </p:oleObj>
              </mc:Choice>
              <mc:Fallback>
                <p:oleObj name="方程式" r:id="rId7" imgW="1244600" imgH="812800" progId="Equation.3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02113"/>
                        <a:ext cx="27781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176917"/>
            <a:ext cx="9144000" cy="492443"/>
          </a:xfrm>
          <a:prstGeom prst="rect">
            <a:avLst/>
          </a:prstGeom>
          <a:blipFill rotWithShape="1">
            <a:blip r:embed="rId9"/>
            <a:stretch>
              <a:fillRect t="-11111" b="-296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381188"/>
            <a:ext cx="9144000" cy="1446550"/>
          </a:xfrm>
          <a:prstGeom prst="rect">
            <a:avLst/>
          </a:prstGeom>
          <a:blipFill rotWithShape="1">
            <a:blip r:embed="rId10"/>
            <a:stretch>
              <a:fillRect t="-3376" b="-97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0510"/>
            <a:ext cx="9145588" cy="2477601"/>
          </a:xfrm>
          <a:prstGeom prst="rect">
            <a:avLst/>
          </a:prstGeom>
          <a:blipFill rotWithShape="1">
            <a:blip r:embed="rId3"/>
            <a:stretch>
              <a:fillRect b="-368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16793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7940" name="物件 3"/>
          <p:cNvGraphicFramePr>
            <a:graphicFrameLocks noChangeAspect="1"/>
          </p:cNvGraphicFramePr>
          <p:nvPr/>
        </p:nvGraphicFramePr>
        <p:xfrm>
          <a:off x="1692275" y="2636838"/>
          <a:ext cx="41592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50" name="方程式" r:id="rId4" imgW="1739900" imgH="406400" progId="Equation.3">
                  <p:embed/>
                </p:oleObj>
              </mc:Choice>
              <mc:Fallback>
                <p:oleObj name="方程式" r:id="rId4" imgW="1739900" imgH="4064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636838"/>
                        <a:ext cx="41592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67942" name="物件 5"/>
          <p:cNvGraphicFramePr>
            <a:graphicFrameLocks noChangeAspect="1"/>
          </p:cNvGraphicFramePr>
          <p:nvPr/>
        </p:nvGraphicFramePr>
        <p:xfrm>
          <a:off x="1708150" y="3789363"/>
          <a:ext cx="64230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51" name="方程式" r:id="rId6" imgW="2590800" imgH="406400" progId="Equation.3">
                  <p:embed/>
                </p:oleObj>
              </mc:Choice>
              <mc:Fallback>
                <p:oleObj name="方程式" r:id="rId6" imgW="2590800" imgH="406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789363"/>
                        <a:ext cx="64230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0" y="4983163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See Fig. 2.36, p. 134 of text</a:t>
            </a:r>
            <a:endParaRPr lang="zh-TW" altLang="en-US" sz="2400" i="1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3452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Differentiators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69987" name="物件 3"/>
          <p:cNvGraphicFramePr>
            <a:graphicFrameLocks noChangeAspect="1"/>
          </p:cNvGraphicFramePr>
          <p:nvPr/>
        </p:nvGraphicFramePr>
        <p:xfrm>
          <a:off x="998538" y="2312988"/>
          <a:ext cx="51593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98" name="方程式" r:id="rId3" imgW="2400300" imgH="419100" progId="Equation.3">
                  <p:embed/>
                </p:oleObj>
              </mc:Choice>
              <mc:Fallback>
                <p:oleObj name="方程式" r:id="rId3" imgW="2400300" imgH="4191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312988"/>
                        <a:ext cx="51593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212976"/>
            <a:ext cx="9144000" cy="461665"/>
          </a:xfrm>
          <a:prstGeom prst="rect">
            <a:avLst/>
          </a:prstGeom>
          <a:blipFill rotWithShape="1">
            <a:blip r:embed="rId5"/>
            <a:stretch>
              <a:fillRect t="-11842" b="-27632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69989" name="物件 5"/>
          <p:cNvGraphicFramePr>
            <a:graphicFrameLocks noChangeAspect="1"/>
          </p:cNvGraphicFramePr>
          <p:nvPr/>
        </p:nvGraphicFramePr>
        <p:xfrm>
          <a:off x="1020763" y="3789363"/>
          <a:ext cx="700563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99" name="方程式" r:id="rId6" imgW="3035300" imgH="1092200" progId="Equation.3">
                  <p:embed/>
                </p:oleObj>
              </mc:Choice>
              <mc:Fallback>
                <p:oleObj name="方程式" r:id="rId6" imgW="3035300" imgH="1092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89363"/>
                        <a:ext cx="7005637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0" y="6159500"/>
            <a:ext cx="9144000" cy="654050"/>
            <a:chOff x="0" y="6159500"/>
            <a:chExt cx="9144000" cy="654050"/>
          </a:xfrm>
        </p:grpSpPr>
        <p:sp>
          <p:nvSpPr>
            <p:cNvPr id="169990" name="AutoShape 6"/>
            <p:cNvSpPr>
              <a:spLocks/>
            </p:cNvSpPr>
            <p:nvPr/>
          </p:nvSpPr>
          <p:spPr bwMode="auto">
            <a:xfrm rot="16200000">
              <a:off x="4859337" y="4575176"/>
              <a:ext cx="252413" cy="3421062"/>
            </a:xfrm>
            <a:prstGeom prst="leftBrace">
              <a:avLst>
                <a:gd name="adj1" fmla="val 9154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6351588"/>
              <a:ext cx="9144000" cy="461962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zh-TW" sz="2400" i="1" kern="100" dirty="0">
                  <a:solidFill>
                    <a:prstClr val="black"/>
                  </a:solidFill>
                  <a:latin typeface="Times New Roman"/>
                  <a:ea typeface="+mn-ea"/>
                </a:rPr>
                <a:t>	     			           </a:t>
              </a:r>
              <a:r>
                <a:rPr lang="en-US" altLang="zh-TW" sz="2400" kern="100" dirty="0">
                  <a:solidFill>
                    <a:prstClr val="black"/>
                  </a:solidFill>
                  <a:latin typeface="Times New Roman"/>
                  <a:ea typeface="+mn-ea"/>
                </a:rPr>
                <a:t>k times</a:t>
              </a:r>
              <a:endParaRPr lang="zh-TW" altLang="en-US" sz="2400" dirty="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Integrator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1011" name="物件 2"/>
          <p:cNvGraphicFramePr>
            <a:graphicFrameLocks noChangeAspect="1"/>
          </p:cNvGraphicFramePr>
          <p:nvPr/>
        </p:nvGraphicFramePr>
        <p:xfrm>
          <a:off x="4819650" y="2511425"/>
          <a:ext cx="32829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5" name="方程式" r:id="rId3" imgW="1040948" imgH="330057" progId="Equation.3">
                  <p:embed/>
                </p:oleObj>
              </mc:Choice>
              <mc:Fallback>
                <p:oleObj name="方程式" r:id="rId3" imgW="1040948" imgH="33005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511425"/>
                        <a:ext cx="32829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2" name="Line 18"/>
          <p:cNvSpPr>
            <a:spLocks noChangeShapeType="1"/>
          </p:cNvSpPr>
          <p:nvPr/>
        </p:nvSpPr>
        <p:spPr bwMode="auto">
          <a:xfrm>
            <a:off x="1763713" y="2895600"/>
            <a:ext cx="11350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1013" name="Line 19"/>
          <p:cNvSpPr>
            <a:spLocks noChangeShapeType="1"/>
          </p:cNvSpPr>
          <p:nvPr/>
        </p:nvSpPr>
        <p:spPr bwMode="auto">
          <a:xfrm>
            <a:off x="3709988" y="2895600"/>
            <a:ext cx="11366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1014" name="群組 9"/>
          <p:cNvGrpSpPr>
            <a:grpSpLocks/>
          </p:cNvGrpSpPr>
          <p:nvPr/>
        </p:nvGrpSpPr>
        <p:grpSpPr bwMode="auto">
          <a:xfrm>
            <a:off x="2916238" y="2535238"/>
            <a:ext cx="766762" cy="863600"/>
            <a:chOff x="2915816" y="2535427"/>
            <a:chExt cx="766629" cy="864000"/>
          </a:xfrm>
        </p:grpSpPr>
        <p:sp>
          <p:nvSpPr>
            <p:cNvPr id="171021" name="Text Box 27"/>
            <p:cNvSpPr txBox="1">
              <a:spLocks noChangeAspect="1" noChangeArrowheads="1"/>
            </p:cNvSpPr>
            <p:nvPr/>
          </p:nvSpPr>
          <p:spPr bwMode="auto">
            <a:xfrm>
              <a:off x="2915816" y="2535427"/>
              <a:ext cx="766629" cy="864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solidFill>
                  <a:srgbClr val="000000"/>
                </a:solidFill>
                <a:latin typeface="Arial" charset="0"/>
              </a:endParaRPr>
            </a:p>
          </p:txBody>
        </p:sp>
        <p:graphicFrame>
          <p:nvGraphicFramePr>
            <p:cNvPr id="171022" name="物件 7"/>
            <p:cNvGraphicFramePr>
              <a:graphicFrameLocks noChangeAspect="1"/>
            </p:cNvGraphicFramePr>
            <p:nvPr/>
          </p:nvGraphicFramePr>
          <p:xfrm>
            <a:off x="3080851" y="2600992"/>
            <a:ext cx="561934" cy="75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6" name="方程式" r:id="rId5" imgW="101512" imgH="215713" progId="Equation.3">
                    <p:embed/>
                  </p:oleObj>
                </mc:Choice>
                <mc:Fallback>
                  <p:oleObj name="方程式" r:id="rId5" imgW="101512" imgH="215713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0851" y="2600992"/>
                          <a:ext cx="561934" cy="75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0" y="3471863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unit impulse response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710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1017" name="物件 12"/>
          <p:cNvGraphicFramePr>
            <a:graphicFrameLocks noChangeAspect="1"/>
          </p:cNvGraphicFramePr>
          <p:nvPr/>
        </p:nvGraphicFramePr>
        <p:xfrm>
          <a:off x="1116013" y="4059238"/>
          <a:ext cx="575945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7" name="方程式" r:id="rId7" imgW="2540000" imgH="660400" progId="Equation.3">
                  <p:embed/>
                </p:oleObj>
              </mc:Choice>
              <mc:Fallback>
                <p:oleObj name="方程式" r:id="rId7" imgW="2540000" imgH="660400" progId="Equation.3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59238"/>
                        <a:ext cx="5759450" cy="140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8" name="Rectangle 3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631631"/>
            <a:ext cx="9144000" cy="461665"/>
          </a:xfrm>
          <a:prstGeom prst="rect">
            <a:avLst/>
          </a:prstGeom>
          <a:blipFill rotWithShape="1">
            <a:blip r:embed="rId9"/>
            <a:stretch>
              <a:fillRect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graphicFrame>
        <p:nvGraphicFramePr>
          <p:cNvPr id="171020" name="物件 5"/>
          <p:cNvGraphicFramePr>
            <a:graphicFrameLocks noChangeAspect="1"/>
          </p:cNvGraphicFramePr>
          <p:nvPr/>
        </p:nvGraphicFramePr>
        <p:xfrm>
          <a:off x="952500" y="2662238"/>
          <a:ext cx="841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8" name="方程式" r:id="rId10" imgW="266353" imgH="215619" progId="Equation.3">
                  <p:embed/>
                </p:oleObj>
              </mc:Choice>
              <mc:Fallback>
                <p:oleObj name="方程式" r:id="rId10" imgW="266353" imgH="215619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662238"/>
                        <a:ext cx="8413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Integrators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2035" name="物件 2"/>
          <p:cNvGraphicFramePr>
            <a:graphicFrameLocks noChangeAspect="1"/>
          </p:cNvGraphicFramePr>
          <p:nvPr/>
        </p:nvGraphicFramePr>
        <p:xfrm>
          <a:off x="971550" y="2387600"/>
          <a:ext cx="5219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3" name="方程式" r:id="rId3" imgW="2286000" imgH="330200" progId="Equation.3">
                  <p:embed/>
                </p:oleObj>
              </mc:Choice>
              <mc:Fallback>
                <p:oleObj name="方程式" r:id="rId3" imgW="2286000" imgH="330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387600"/>
                        <a:ext cx="52197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37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213100"/>
            <a:ext cx="9144000" cy="46196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unit ramp function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1720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2040" name="物件 8"/>
          <p:cNvGraphicFramePr>
            <a:graphicFrameLocks noChangeAspect="1"/>
          </p:cNvGraphicFramePr>
          <p:nvPr/>
        </p:nvGraphicFramePr>
        <p:xfrm>
          <a:off x="998538" y="4081463"/>
          <a:ext cx="67849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54" name="方程式" r:id="rId5" imgW="3086100" imgH="330200" progId="Equation.3">
                  <p:embed/>
                </p:oleObj>
              </mc:Choice>
              <mc:Fallback>
                <p:oleObj name="方程式" r:id="rId5" imgW="3086100" imgH="330200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081463"/>
                        <a:ext cx="67849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11551"/>
            <a:ext cx="9144000" cy="461665"/>
          </a:xfrm>
          <a:prstGeom prst="rect">
            <a:avLst/>
          </a:prstGeom>
          <a:blipFill rotWithShape="1">
            <a:blip r:embed="rId7"/>
            <a:stretch>
              <a:fillRect t="-12000" b="-2933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2046" name="Rectangle 15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241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prstClr val="black"/>
                </a:solidFill>
                <a:latin typeface="Times New Roman"/>
                <a:ea typeface="+mn-ea"/>
              </a:rPr>
              <a:t>Cascade of Integrators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73059" name="物件 2"/>
          <p:cNvGraphicFramePr>
            <a:graphicFrameLocks noChangeAspect="1"/>
          </p:cNvGraphicFramePr>
          <p:nvPr/>
        </p:nvGraphicFramePr>
        <p:xfrm>
          <a:off x="930275" y="2463800"/>
          <a:ext cx="6959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70" name="方程式" r:id="rId3" imgW="2921000" imgH="330200" progId="Equation.3">
                  <p:embed/>
                </p:oleObj>
              </mc:Choice>
              <mc:Fallback>
                <p:oleObj name="方程式" r:id="rId3" imgW="2921000" imgH="3302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463800"/>
                        <a:ext cx="69596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0" name="AutoShape 6"/>
          <p:cNvSpPr>
            <a:spLocks/>
          </p:cNvSpPr>
          <p:nvPr/>
        </p:nvSpPr>
        <p:spPr bwMode="auto">
          <a:xfrm rot="-5400000">
            <a:off x="3474244" y="1837532"/>
            <a:ext cx="431800" cy="3059112"/>
          </a:xfrm>
          <a:prstGeom prst="leftBrace">
            <a:avLst>
              <a:gd name="adj1" fmla="val 91673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614738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     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k times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aphicFrame>
        <p:nvGraphicFramePr>
          <p:cNvPr id="173062" name="物件 5"/>
          <p:cNvGraphicFramePr>
            <a:graphicFrameLocks noChangeAspect="1"/>
          </p:cNvGraphicFramePr>
          <p:nvPr/>
        </p:nvGraphicFramePr>
        <p:xfrm>
          <a:off x="5411788" y="3614738"/>
          <a:ext cx="25987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71" name="方程式" r:id="rId5" imgW="914400" imgH="444500" progId="Equation.3">
                  <p:embed/>
                </p:oleObj>
              </mc:Choice>
              <mc:Fallback>
                <p:oleObj name="方程式" r:id="rId5" imgW="914400" imgH="4445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614738"/>
                        <a:ext cx="25987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83559"/>
            <a:ext cx="9144000" cy="461665"/>
          </a:xfrm>
          <a:prstGeom prst="rect">
            <a:avLst/>
          </a:prstGeom>
          <a:blipFill rotWithShape="1">
            <a:blip r:embed="rId7"/>
            <a:stretch>
              <a:fillRect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  <a:ea typeface="新細明體" charset="-12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23542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srgbClr val="000000"/>
                </a:solidFill>
                <a:latin typeface="Times New Roman"/>
                <a:ea typeface="標楷體"/>
              </a:rPr>
              <a:t>Unified Definition</a:t>
            </a:r>
            <a:endParaRPr kumimoji="0" lang="en-US" altLang="zh-TW" sz="30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40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4084" name="物件 3"/>
          <p:cNvGraphicFramePr>
            <a:graphicFrameLocks noChangeAspect="1"/>
          </p:cNvGraphicFramePr>
          <p:nvPr/>
        </p:nvGraphicFramePr>
        <p:xfrm>
          <a:off x="1042988" y="2413000"/>
          <a:ext cx="738028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7" name="方程式" r:id="rId3" imgW="3403600" imgH="685800" progId="Equation.3">
                  <p:embed/>
                </p:oleObj>
              </mc:Choice>
              <mc:Fallback>
                <p:oleObj name="方程式" r:id="rId3" imgW="3403600" imgH="685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13000"/>
                        <a:ext cx="738028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AutoShape 4"/>
          <p:cNvSpPr>
            <a:spLocks/>
          </p:cNvSpPr>
          <p:nvPr/>
        </p:nvSpPr>
        <p:spPr bwMode="auto">
          <a:xfrm rot="16200000" flipV="1">
            <a:off x="6461920" y="2717006"/>
            <a:ext cx="468312" cy="2663825"/>
          </a:xfrm>
          <a:prstGeom prst="leftBrace">
            <a:avLst>
              <a:gd name="adj1" fmla="val 6912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4086" name="AutoShape 5"/>
          <p:cNvSpPr>
            <a:spLocks/>
          </p:cNvSpPr>
          <p:nvPr/>
        </p:nvSpPr>
        <p:spPr bwMode="auto">
          <a:xfrm rot="16200000" flipV="1">
            <a:off x="2754313" y="2619375"/>
            <a:ext cx="466725" cy="2879725"/>
          </a:xfrm>
          <a:prstGeom prst="leftBrace">
            <a:avLst>
              <a:gd name="adj1" fmla="val 7398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606925" y="3789363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||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zh-TW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graphicFrame>
        <p:nvGraphicFramePr>
          <p:cNvPr id="174089" name="物件 10"/>
          <p:cNvGraphicFramePr>
            <a:graphicFrameLocks noChangeAspect="1"/>
          </p:cNvGraphicFramePr>
          <p:nvPr/>
        </p:nvGraphicFramePr>
        <p:xfrm>
          <a:off x="1192213" y="5084763"/>
          <a:ext cx="4833937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8" name="方程式" r:id="rId5" imgW="2311400" imgH="685800" progId="Equation.3">
                  <p:embed/>
                </p:oleObj>
              </mc:Choice>
              <mc:Fallback>
                <p:oleObj name="方程式" r:id="rId5" imgW="2311400" imgH="685800" progId="Equation.3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5084763"/>
                        <a:ext cx="4833937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0" y="4365625"/>
            <a:ext cx="9144000" cy="4603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integrators			      differentiators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5588" cy="55864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Differentiator, Integrator and </a:t>
            </a:r>
          </a:p>
          <a:p>
            <a:pPr lvl="1">
              <a:defRPr/>
            </a:pPr>
            <a:r>
              <a:rPr lang="en-US" altLang="zh-TW" sz="4000" b="1" u="sng" kern="100" dirty="0">
                <a:solidFill>
                  <a:prstClr val="black"/>
                </a:solidFill>
                <a:latin typeface="Times New Roman"/>
                <a:ea typeface="+mn-ea"/>
              </a:rPr>
              <a:t>Singularity Functions</a:t>
            </a:r>
            <a:r>
              <a:rPr lang="en-US" altLang="zh-TW" sz="4000" b="1" u="sng" dirty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TW" sz="3000" kern="100" dirty="0">
                <a:solidFill>
                  <a:srgbClr val="000000"/>
                </a:solidFill>
                <a:latin typeface="Times New Roman"/>
                <a:ea typeface="標楷體"/>
              </a:rPr>
              <a:t>Unified Definition</a:t>
            </a: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742950" lvl="1" indent="-285750">
              <a:spcBef>
                <a:spcPts val="1800"/>
              </a:spcBef>
              <a:buSzPct val="70000"/>
              <a:buFont typeface="Wingdings" pitchFamily="2" charset="2"/>
              <a:buChar char="l"/>
              <a:defRPr/>
            </a:pPr>
            <a:endParaRPr lang="en-US" altLang="zh-TW" sz="30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2" indent="-45720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operational definitions with singularity functions</a:t>
            </a:r>
            <a:endParaRPr lang="zh-TW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  <a:p>
            <a:pPr marL="1371600" lvl="2" indent="-457200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803275" algn="l"/>
              </a:tabLst>
              <a:defRPr/>
            </a:pPr>
            <a:r>
              <a:rPr lang="en-US" altLang="zh-TW" sz="26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manipulate operations efficiently and easily</a:t>
            </a:r>
            <a:endParaRPr lang="zh-TW" altLang="zh-TW" sz="2600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175107" name="物件 2"/>
          <p:cNvGraphicFramePr>
            <a:graphicFrameLocks noChangeAspect="1"/>
          </p:cNvGraphicFramePr>
          <p:nvPr/>
        </p:nvGraphicFramePr>
        <p:xfrm>
          <a:off x="1139825" y="2492375"/>
          <a:ext cx="73802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65" name="方程式" r:id="rId3" imgW="3276600" imgH="228600" progId="Equation.3">
                  <p:embed/>
                </p:oleObj>
              </mc:Choice>
              <mc:Fallback>
                <p:oleObj name="方程式" r:id="rId3" imgW="32766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2492375"/>
                        <a:ext cx="73802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AutoShape 4"/>
          <p:cNvSpPr>
            <a:spLocks/>
          </p:cNvSpPr>
          <p:nvPr/>
        </p:nvSpPr>
        <p:spPr bwMode="auto">
          <a:xfrm rot="16200000" flipV="1">
            <a:off x="6497637" y="2005013"/>
            <a:ext cx="468313" cy="2592388"/>
          </a:xfrm>
          <a:prstGeom prst="leftBrace">
            <a:avLst>
              <a:gd name="adj1" fmla="val 6914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5109" name="AutoShape 5"/>
          <p:cNvSpPr>
            <a:spLocks/>
          </p:cNvSpPr>
          <p:nvPr/>
        </p:nvSpPr>
        <p:spPr bwMode="auto">
          <a:xfrm rot="16200000" flipV="1">
            <a:off x="2843213" y="1851025"/>
            <a:ext cx="468312" cy="2916238"/>
          </a:xfrm>
          <a:prstGeom prst="leftBrace">
            <a:avLst>
              <a:gd name="adj1" fmla="val 7374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75110" name="Text Box 7"/>
          <p:cNvSpPr txBox="1">
            <a:spLocks noChangeArrowheads="1"/>
          </p:cNvSpPr>
          <p:nvPr/>
        </p:nvSpPr>
        <p:spPr bwMode="auto">
          <a:xfrm>
            <a:off x="4606925" y="3040063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just" eaLnBrk="1" hangingPunct="1"/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||</a:t>
            </a:r>
          </a:p>
          <a:p>
            <a:pPr eaLnBrk="1" hangingPunct="1"/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zh-TW" altLang="zh-TW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614738"/>
            <a:ext cx="9144000" cy="4619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zh-TW" sz="2400" i="1" kern="100" dirty="0">
                <a:solidFill>
                  <a:prstClr val="black"/>
                </a:solidFill>
                <a:latin typeface="Times New Roman"/>
                <a:ea typeface="+mn-ea"/>
              </a:rPr>
              <a:t>		      </a:t>
            </a:r>
            <a:r>
              <a:rPr lang="en-US" altLang="zh-TW" sz="2400" kern="100" dirty="0">
                <a:solidFill>
                  <a:prstClr val="black"/>
                </a:solidFill>
                <a:latin typeface="Times New Roman"/>
                <a:ea typeface="+mn-ea"/>
              </a:rPr>
              <a:t>integrators			      differentiators</a:t>
            </a:r>
            <a:endParaRPr lang="zh-TW" altLang="en-US" sz="2400" dirty="0">
              <a:solidFill>
                <a:prstClr val="black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1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1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3.xml><?xml version="1.0" encoding="utf-8"?>
<a:theme xmlns:a="http://schemas.openxmlformats.org/drawingml/2006/main" name="1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4.xml><?xml version="1.0" encoding="utf-8"?>
<a:theme xmlns:a="http://schemas.openxmlformats.org/drawingml/2006/main" name="2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5.xml><?xml version="1.0" encoding="utf-8"?>
<a:theme xmlns:a="http://schemas.openxmlformats.org/drawingml/2006/main" name="2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6.xml><?xml version="1.0" encoding="utf-8"?>
<a:theme xmlns:a="http://schemas.openxmlformats.org/drawingml/2006/main" name="2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7.xml><?xml version="1.0" encoding="utf-8"?>
<a:theme xmlns:a="http://schemas.openxmlformats.org/drawingml/2006/main" name="2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8.xml><?xml version="1.0" encoding="utf-8"?>
<a:theme xmlns:a="http://schemas.openxmlformats.org/drawingml/2006/main" name="2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19.xml><?xml version="1.0" encoding="utf-8"?>
<a:theme xmlns:a="http://schemas.openxmlformats.org/drawingml/2006/main" name="2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Ins="180000" rtlCol="0" anchor="ctr" anchorCtr="0">
        <a:spAutoFit/>
      </a:bodyPr>
      <a:lstStyle>
        <a:defPPr marL="742950" indent="-285750" algn="ctr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0.xml><?xml version="1.0" encoding="utf-8"?>
<a:theme xmlns:a="http://schemas.openxmlformats.org/drawingml/2006/main" name="2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1.xml><?xml version="1.0" encoding="utf-8"?>
<a:theme xmlns:a="http://schemas.openxmlformats.org/drawingml/2006/main" name="2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2.xml><?xml version="1.0" encoding="utf-8"?>
<a:theme xmlns:a="http://schemas.openxmlformats.org/drawingml/2006/main" name="3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3.xml><?xml version="1.0" encoding="utf-8"?>
<a:theme xmlns:a="http://schemas.openxmlformats.org/drawingml/2006/main" name="3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4.xml><?xml version="1.0" encoding="utf-8"?>
<a:theme xmlns:a="http://schemas.openxmlformats.org/drawingml/2006/main" name="3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5.xml><?xml version="1.0" encoding="utf-8"?>
<a:theme xmlns:a="http://schemas.openxmlformats.org/drawingml/2006/main" name="3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6.xml><?xml version="1.0" encoding="utf-8"?>
<a:theme xmlns:a="http://schemas.openxmlformats.org/drawingml/2006/main" name="3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7.xml><?xml version="1.0" encoding="utf-8"?>
<a:theme xmlns:a="http://schemas.openxmlformats.org/drawingml/2006/main" name="3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8.xml><?xml version="1.0" encoding="utf-8"?>
<a:theme xmlns:a="http://schemas.openxmlformats.org/drawingml/2006/main" name="3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9.xml><?xml version="1.0" encoding="utf-8"?>
<a:theme xmlns:a="http://schemas.openxmlformats.org/drawingml/2006/main" name="3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4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1.xml><?xml version="1.0" encoding="utf-8"?>
<a:theme xmlns:a="http://schemas.openxmlformats.org/drawingml/2006/main" name="4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2.xml><?xml version="1.0" encoding="utf-8"?>
<a:theme xmlns:a="http://schemas.openxmlformats.org/drawingml/2006/main" name="4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3.xml><?xml version="1.0" encoding="utf-8"?>
<a:theme xmlns:a="http://schemas.openxmlformats.org/drawingml/2006/main" name="4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4.xml><?xml version="1.0" encoding="utf-8"?>
<a:theme xmlns:a="http://schemas.openxmlformats.org/drawingml/2006/main" name="4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5.xml><?xml version="1.0" encoding="utf-8"?>
<a:theme xmlns:a="http://schemas.openxmlformats.org/drawingml/2006/main" name="4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6.xml><?xml version="1.0" encoding="utf-8"?>
<a:theme xmlns:a="http://schemas.openxmlformats.org/drawingml/2006/main" name="4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7.xml><?xml version="1.0" encoding="utf-8"?>
<a:theme xmlns:a="http://schemas.openxmlformats.org/drawingml/2006/main" name="4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8.xml><?xml version="1.0" encoding="utf-8"?>
<a:theme xmlns:a="http://schemas.openxmlformats.org/drawingml/2006/main" name="4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9.xml><?xml version="1.0" encoding="utf-8"?>
<a:theme xmlns:a="http://schemas.openxmlformats.org/drawingml/2006/main" name="5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0.xml><?xml version="1.0" encoding="utf-8"?>
<a:theme xmlns:a="http://schemas.openxmlformats.org/drawingml/2006/main" name="5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1.xml><?xml version="1.0" encoding="utf-8"?>
<a:theme xmlns:a="http://schemas.openxmlformats.org/drawingml/2006/main" name="5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2.xml><?xml version="1.0" encoding="utf-8"?>
<a:theme xmlns:a="http://schemas.openxmlformats.org/drawingml/2006/main" name="5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3.xml><?xml version="1.0" encoding="utf-8"?>
<a:theme xmlns:a="http://schemas.openxmlformats.org/drawingml/2006/main" name="5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4.xml><?xml version="1.0" encoding="utf-8"?>
<a:theme xmlns:a="http://schemas.openxmlformats.org/drawingml/2006/main" name="5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5.xml><?xml version="1.0" encoding="utf-8"?>
<a:theme xmlns:a="http://schemas.openxmlformats.org/drawingml/2006/main" name="5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6.xml><?xml version="1.0" encoding="utf-8"?>
<a:theme xmlns:a="http://schemas.openxmlformats.org/drawingml/2006/main" name="5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7.xml><?xml version="1.0" encoding="utf-8"?>
<a:theme xmlns:a="http://schemas.openxmlformats.org/drawingml/2006/main" name="5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8.xml><?xml version="1.0" encoding="utf-8"?>
<a:theme xmlns:a="http://schemas.openxmlformats.org/drawingml/2006/main" name="6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9.xml><?xml version="1.0" encoding="utf-8"?>
<a:theme xmlns:a="http://schemas.openxmlformats.org/drawingml/2006/main" name="6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0.xml><?xml version="1.0" encoding="utf-8"?>
<a:theme xmlns:a="http://schemas.openxmlformats.org/drawingml/2006/main" name="6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1.xml><?xml version="1.0" encoding="utf-8"?>
<a:theme xmlns:a="http://schemas.openxmlformats.org/drawingml/2006/main" name="6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2.xml><?xml version="1.0" encoding="utf-8"?>
<a:theme xmlns:a="http://schemas.openxmlformats.org/drawingml/2006/main" name="6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3.xml><?xml version="1.0" encoding="utf-8"?>
<a:theme xmlns:a="http://schemas.openxmlformats.org/drawingml/2006/main" name="6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4.xml><?xml version="1.0" encoding="utf-8"?>
<a:theme xmlns:a="http://schemas.openxmlformats.org/drawingml/2006/main" name="6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5.xml><?xml version="1.0" encoding="utf-8"?>
<a:theme xmlns:a="http://schemas.openxmlformats.org/drawingml/2006/main" name="6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6.xml><?xml version="1.0" encoding="utf-8"?>
<a:theme xmlns:a="http://schemas.openxmlformats.org/drawingml/2006/main" name="6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7.xml><?xml version="1.0" encoding="utf-8"?>
<a:theme xmlns:a="http://schemas.openxmlformats.org/drawingml/2006/main" name="6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8.xml><?xml version="1.0" encoding="utf-8"?>
<a:theme xmlns:a="http://schemas.openxmlformats.org/drawingml/2006/main" name="7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9.xml><?xml version="1.0" encoding="utf-8"?>
<a:theme xmlns:a="http://schemas.openxmlformats.org/drawingml/2006/main" name="7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0.xml><?xml version="1.0" encoding="utf-8"?>
<a:theme xmlns:a="http://schemas.openxmlformats.org/drawingml/2006/main" name="7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1.xml><?xml version="1.0" encoding="utf-8"?>
<a:theme xmlns:a="http://schemas.openxmlformats.org/drawingml/2006/main" name="7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2.xml><?xml version="1.0" encoding="utf-8"?>
<a:theme xmlns:a="http://schemas.openxmlformats.org/drawingml/2006/main" name="7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3.xml><?xml version="1.0" encoding="utf-8"?>
<a:theme xmlns:a="http://schemas.openxmlformats.org/drawingml/2006/main" name="7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4.xml><?xml version="1.0" encoding="utf-8"?>
<a:theme xmlns:a="http://schemas.openxmlformats.org/drawingml/2006/main" name="7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5.xml><?xml version="1.0" encoding="utf-8"?>
<a:theme xmlns:a="http://schemas.openxmlformats.org/drawingml/2006/main" name="7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6.xml><?xml version="1.0" encoding="utf-8"?>
<a:theme xmlns:a="http://schemas.openxmlformats.org/drawingml/2006/main" name="7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7.xml><?xml version="1.0" encoding="utf-8"?>
<a:theme xmlns:a="http://schemas.openxmlformats.org/drawingml/2006/main" name="7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1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14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Ins="180000" anchor="ctr" anchorCtr="0">
        <a:spAutoFit/>
      </a:bodyPr>
      <a:lstStyle>
        <a:defPPr marL="742950" indent="-285750">
          <a:lnSpc>
            <a:spcPct val="200000"/>
          </a:lnSpc>
          <a:spcBef>
            <a:spcPts val="1200"/>
          </a:spcBef>
          <a:buSzPct val="70000"/>
          <a:buFont typeface="Wingdings" pitchFamily="2" charset="2"/>
          <a:buChar char="l"/>
          <a:defRPr kumimoji="0" sz="30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5852</Words>
  <Application>Microsoft Office PowerPoint</Application>
  <PresentationFormat>如螢幕大小 (4:3)</PresentationFormat>
  <Paragraphs>944</Paragraphs>
  <Slides>117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67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117</vt:i4>
      </vt:variant>
    </vt:vector>
  </HeadingPairs>
  <TitlesOfParts>
    <vt:vector size="196" baseType="lpstr">
      <vt:lpstr>華康魏碑體</vt:lpstr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1_Office 佈景主題</vt:lpstr>
      <vt:lpstr>2_Office 佈景主題</vt:lpstr>
      <vt:lpstr>3_Office 佈景主題</vt:lpstr>
      <vt:lpstr>4_Office 佈景主題</vt:lpstr>
      <vt:lpstr>6_Office 佈景主題</vt:lpstr>
      <vt:lpstr>12_Office 佈景主題</vt:lpstr>
      <vt:lpstr>13_Office 佈景主題</vt:lpstr>
      <vt:lpstr>14_Office 佈景主題</vt:lpstr>
      <vt:lpstr>16_Office 佈景主題</vt:lpstr>
      <vt:lpstr>17_Office 佈景主題</vt:lpstr>
      <vt:lpstr>18_Office 佈景主題</vt:lpstr>
      <vt:lpstr>19_Office 佈景主題</vt:lpstr>
      <vt:lpstr>21_Office 佈景主題</vt:lpstr>
      <vt:lpstr>22_Office 佈景主題</vt:lpstr>
      <vt:lpstr>23_Office 佈景主題</vt:lpstr>
      <vt:lpstr>24_Office 佈景主題</vt:lpstr>
      <vt:lpstr>25_Office 佈景主題</vt:lpstr>
      <vt:lpstr>26_Office 佈景主題</vt:lpstr>
      <vt:lpstr>27_Office 佈景主題</vt:lpstr>
      <vt:lpstr>28_Office 佈景主題</vt:lpstr>
      <vt:lpstr>30_Office 佈景主題</vt:lpstr>
      <vt:lpstr>32_Office 佈景主題</vt:lpstr>
      <vt:lpstr>33_Office 佈景主題</vt:lpstr>
      <vt:lpstr>34_Office 佈景主題</vt:lpstr>
      <vt:lpstr>36_Office 佈景主題</vt:lpstr>
      <vt:lpstr>37_Office 佈景主題</vt:lpstr>
      <vt:lpstr>38_Office 佈景主題</vt:lpstr>
      <vt:lpstr>39_Office 佈景主題</vt:lpstr>
      <vt:lpstr>40_Office 佈景主題</vt:lpstr>
      <vt:lpstr>41_Office 佈景主題</vt:lpstr>
      <vt:lpstr>42_Office 佈景主題</vt:lpstr>
      <vt:lpstr>44_Office 佈景主題</vt:lpstr>
      <vt:lpstr>45_Office 佈景主題</vt:lpstr>
      <vt:lpstr>46_Office 佈景主題</vt:lpstr>
      <vt:lpstr>47_Office 佈景主題</vt:lpstr>
      <vt:lpstr>48_Office 佈景主題</vt:lpstr>
      <vt:lpstr>49_Office 佈景主題</vt:lpstr>
      <vt:lpstr>50_Office 佈景主題</vt:lpstr>
      <vt:lpstr>51_Office 佈景主題</vt:lpstr>
      <vt:lpstr>52_Office 佈景主題</vt:lpstr>
      <vt:lpstr>53_Office 佈景主題</vt:lpstr>
      <vt:lpstr>54_Office 佈景主題</vt:lpstr>
      <vt:lpstr>55_Office 佈景主題</vt:lpstr>
      <vt:lpstr>56_Office 佈景主題</vt:lpstr>
      <vt:lpstr>57_Office 佈景主題</vt:lpstr>
      <vt:lpstr>59_Office 佈景主題</vt:lpstr>
      <vt:lpstr>60_Office 佈景主題</vt:lpstr>
      <vt:lpstr>61_Office 佈景主題</vt:lpstr>
      <vt:lpstr>62_Office 佈景主題</vt:lpstr>
      <vt:lpstr>63_Office 佈景主題</vt:lpstr>
      <vt:lpstr>64_Office 佈景主題</vt:lpstr>
      <vt:lpstr>65_Office 佈景主題</vt:lpstr>
      <vt:lpstr>66_Office 佈景主題</vt:lpstr>
      <vt:lpstr>67_Office 佈景主題</vt:lpstr>
      <vt:lpstr>68_Office 佈景主題</vt:lpstr>
      <vt:lpstr>69_Office 佈景主題</vt:lpstr>
      <vt:lpstr>70_Office 佈景主題</vt:lpstr>
      <vt:lpstr>71_Office 佈景主題</vt:lpstr>
      <vt:lpstr>72_Office 佈景主題</vt:lpstr>
      <vt:lpstr>73_Office 佈景主題</vt:lpstr>
      <vt:lpstr>74_Office 佈景主題</vt:lpstr>
      <vt:lpstr>75_Office 佈景主題</vt:lpstr>
      <vt:lpstr>76_Office 佈景主題</vt:lpstr>
      <vt:lpstr>77_Office 佈景主題</vt:lpstr>
      <vt:lpstr>78_Office 佈景主題</vt:lpstr>
      <vt:lpstr>79_Office 佈景主題</vt:lpstr>
      <vt:lpstr>方程式</vt:lpstr>
      <vt:lpstr>Microsoft 方程式編輯器 3.0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Lab</cp:lastModifiedBy>
  <cp:revision>447</cp:revision>
  <cp:lastPrinted>2020-03-16T06:16:33Z</cp:lastPrinted>
  <dcterms:created xsi:type="dcterms:W3CDTF">2012-02-22T09:37:43Z</dcterms:created>
  <dcterms:modified xsi:type="dcterms:W3CDTF">2020-03-27T09:37:28Z</dcterms:modified>
</cp:coreProperties>
</file>