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6" r:id="rId3"/>
    <p:sldId id="369" r:id="rId4"/>
    <p:sldId id="362" r:id="rId5"/>
    <p:sldId id="259" r:id="rId6"/>
    <p:sldId id="300" r:id="rId7"/>
    <p:sldId id="301" r:id="rId8"/>
    <p:sldId id="260" r:id="rId9"/>
    <p:sldId id="338" r:id="rId10"/>
    <p:sldId id="370" r:id="rId11"/>
    <p:sldId id="340" r:id="rId12"/>
    <p:sldId id="341" r:id="rId13"/>
    <p:sldId id="303" r:id="rId14"/>
    <p:sldId id="304" r:id="rId15"/>
    <p:sldId id="345" r:id="rId16"/>
    <p:sldId id="371" r:id="rId17"/>
    <p:sldId id="364" r:id="rId18"/>
    <p:sldId id="305" r:id="rId19"/>
    <p:sldId id="306" r:id="rId20"/>
    <p:sldId id="308" r:id="rId21"/>
    <p:sldId id="309" r:id="rId22"/>
    <p:sldId id="307" r:id="rId23"/>
    <p:sldId id="347" r:id="rId24"/>
    <p:sldId id="310" r:id="rId25"/>
    <p:sldId id="365" r:id="rId26"/>
    <p:sldId id="317" r:id="rId27"/>
    <p:sldId id="360" r:id="rId28"/>
    <p:sldId id="311" r:id="rId29"/>
    <p:sldId id="318" r:id="rId30"/>
    <p:sldId id="319" r:id="rId31"/>
    <p:sldId id="367" r:id="rId32"/>
    <p:sldId id="366" r:id="rId33"/>
    <p:sldId id="320" r:id="rId34"/>
    <p:sldId id="312" r:id="rId35"/>
    <p:sldId id="321" r:id="rId36"/>
    <p:sldId id="313" r:id="rId37"/>
    <p:sldId id="322" r:id="rId38"/>
    <p:sldId id="314" r:id="rId39"/>
    <p:sldId id="323" r:id="rId40"/>
    <p:sldId id="315" r:id="rId41"/>
    <p:sldId id="325" r:id="rId42"/>
    <p:sldId id="324" r:id="rId43"/>
    <p:sldId id="316" r:id="rId44"/>
    <p:sldId id="326" r:id="rId45"/>
    <p:sldId id="327" r:id="rId46"/>
    <p:sldId id="328" r:id="rId47"/>
    <p:sldId id="331" r:id="rId48"/>
    <p:sldId id="332" r:id="rId49"/>
    <p:sldId id="334" r:id="rId50"/>
    <p:sldId id="333" r:id="rId51"/>
    <p:sldId id="351" r:id="rId52"/>
    <p:sldId id="353" r:id="rId53"/>
    <p:sldId id="354" r:id="rId54"/>
    <p:sldId id="335" r:id="rId55"/>
    <p:sldId id="355" r:id="rId56"/>
    <p:sldId id="336" r:id="rId57"/>
    <p:sldId id="352" r:id="rId58"/>
    <p:sldId id="356" r:id="rId59"/>
    <p:sldId id="357" r:id="rId60"/>
    <p:sldId id="358" r:id="rId61"/>
    <p:sldId id="372" r:id="rId62"/>
    <p:sldId id="373" r:id="rId63"/>
    <p:sldId id="359" r:id="rId64"/>
    <p:sldId id="361" r:id="rId6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718" autoAdjust="0"/>
  </p:normalViewPr>
  <p:slideViewPr>
    <p:cSldViewPr>
      <p:cViewPr varScale="1">
        <p:scale>
          <a:sx n="89" d="100"/>
          <a:sy n="89" d="100"/>
        </p:scale>
        <p:origin x="1701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603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DFF60F-AF8A-498E-8511-D8054EBE1B88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2020/05/19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F88A422-07DD-4E05-9360-55F5B3ED2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18F2D83-DB04-4F1E-B3A1-870B2F993E8C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0" rIns="95561" bIns="477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109"/>
            <a:ext cx="5438775" cy="4467702"/>
          </a:xfrm>
          <a:prstGeom prst="rect">
            <a:avLst/>
          </a:prstGeom>
        </p:spPr>
        <p:txBody>
          <a:bodyPr vert="horz" lIns="95561" tIns="47780" rIns="95561" bIns="4778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815"/>
            <a:ext cx="2946400" cy="494815"/>
          </a:xfrm>
          <a:prstGeom prst="rect">
            <a:avLst/>
          </a:prstGeom>
        </p:spPr>
        <p:txBody>
          <a:bodyPr vert="horz" lIns="95561" tIns="47780" rIns="95561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4F08FA9-D37A-4046-8474-1C79C5D251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59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66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35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97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34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9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59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22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386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353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09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4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29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39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104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13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97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73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6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73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721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64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622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485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88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7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327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78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58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6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9948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4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118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9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1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130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510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01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333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42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4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477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8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698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86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1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57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575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4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62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132BD7-14D6-4E3C-9351-A073442914C9}" type="slidenum">
              <a:rPr lang="zh-TW" altLang="en-US" sz="13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8FA9-D37A-4046-8474-1C79C5D2514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6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8C3-F65E-4E48-9246-B13F402F3828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FD99-85BE-44AF-9BF0-A07D80BFE9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96F4-9D7D-472B-90CF-3D0DFE54F66B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69EB-CD8F-4AD8-BB50-ED45B1E0B5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B7BA-8478-43DA-8FFD-7E7132C27F80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8CCF-12C5-4C1D-8B8B-91AA1C49C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86BA-90CA-4FE8-97CD-B7BE3F74B6F7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910-E881-443F-A6F3-C1E5376C5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1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611E-DA02-4275-8FCE-188F17F5AAD1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24E4-9A78-44DD-B2FC-26F8C2170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6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D4AF-8A12-40DC-9A84-46198D56B468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5BB0-6E3D-4F23-A6ED-06746E98E3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9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3FB1-E0BC-437C-9B30-A3E05A11948E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366-81B1-4462-9836-0880B63666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3607-671E-4D6B-BBE8-8F8B0BA23C3E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69A1-E0A7-4A6F-9A72-AEEFDD646A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1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87C1-D292-481C-AD3C-BF755625F605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C5CC-E6D5-4155-B68B-71DC0944F4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9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D216-F124-4ED6-B694-23380691A076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4594-4000-4ACE-BDC1-5627CAC76B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2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1195-A178-4BD7-B9C3-F3104B3D105F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F3D-5284-4642-ACD3-BC3D1030CA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5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8C8BF-1DD9-4950-B19E-205D30BC70A8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DB32DA-1CE2-4BA5-A0EB-08ED9EA1C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3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38.png"/><Relationship Id="rId18" Type="http://schemas.openxmlformats.org/officeDocument/2006/relationships/image" Target="../media/image50.png"/><Relationship Id="rId3" Type="http://schemas.openxmlformats.org/officeDocument/2006/relationships/image" Target="../media/image241.png"/><Relationship Id="rId21" Type="http://schemas.openxmlformats.org/officeDocument/2006/relationships/image" Target="../media/image54.png"/><Relationship Id="rId7" Type="http://schemas.openxmlformats.org/officeDocument/2006/relationships/image" Target="../media/image280.png"/><Relationship Id="rId12" Type="http://schemas.openxmlformats.org/officeDocument/2006/relationships/image" Target="../media/image37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jp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3.png"/><Relationship Id="rId15" Type="http://schemas.openxmlformats.org/officeDocument/2006/relationships/image" Target="../media/image40.png"/><Relationship Id="rId10" Type="http://schemas.openxmlformats.org/officeDocument/2006/relationships/image" Target="../media/image310.png"/><Relationship Id="rId19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Relationship Id="rId14" Type="http://schemas.openxmlformats.org/officeDocument/2006/relationships/image" Target="../media/image39.png"/><Relationship Id="rId22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jpg"/><Relationship Id="rId11" Type="http://schemas.openxmlformats.org/officeDocument/2006/relationships/image" Target="../media/image87.png"/><Relationship Id="rId5" Type="http://schemas.openxmlformats.org/officeDocument/2006/relationships/image" Target="../media/image8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0.wmf"/><Relationship Id="rId9" Type="http://schemas.openxmlformats.org/officeDocument/2006/relationships/image" Target="../media/image850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jp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jpg"/><Relationship Id="rId11" Type="http://schemas.openxmlformats.org/officeDocument/2006/relationships/image" Target="../media/image53.png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63.jp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213.png"/><Relationship Id="rId3" Type="http://schemas.openxmlformats.org/officeDocument/2006/relationships/image" Target="../media/image68.jpg"/><Relationship Id="rId7" Type="http://schemas.openxmlformats.org/officeDocument/2006/relationships/image" Target="../media/image165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03.png"/><Relationship Id="rId15" Type="http://schemas.openxmlformats.org/officeDocument/2006/relationships/image" Target="../media/image157.png"/><Relationship Id="rId10" Type="http://schemas.openxmlformats.org/officeDocument/2006/relationships/image" Target="../media/image149.png"/><Relationship Id="rId4" Type="http://schemas.openxmlformats.org/officeDocument/2006/relationships/image" Target="../media/image164.png"/><Relationship Id="rId9" Type="http://schemas.openxmlformats.org/officeDocument/2006/relationships/image" Target="../media/image188.png"/><Relationship Id="rId14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6.jpg"/><Relationship Id="rId9" Type="http://schemas.openxmlformats.org/officeDocument/2006/relationships/image" Target="../media/image25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9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9.png"/><Relationship Id="rId5" Type="http://schemas.openxmlformats.org/officeDocument/2006/relationships/image" Target="../media/image97.wmf"/><Relationship Id="rId4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020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png"/><Relationship Id="rId11" Type="http://schemas.openxmlformats.org/officeDocument/2006/relationships/image" Target="../media/image106.png"/><Relationship Id="rId5" Type="http://schemas.openxmlformats.org/officeDocument/2006/relationships/image" Target="../media/image99.wmf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png"/><Relationship Id="rId20" Type="http://schemas.openxmlformats.org/officeDocument/2006/relationships/image" Target="../media/image125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wmf"/><Relationship Id="rId11" Type="http://schemas.openxmlformats.org/officeDocument/2006/relationships/image" Target="../media/image117.png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911350"/>
            <a:ext cx="8712200" cy="1223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68288"/>
            <a:ext cx="9144000" cy="287813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6.0 Time/Frequency Characterization </a:t>
            </a:r>
          </a:p>
          <a:p>
            <a:pPr marL="936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300" b="1" u="sng" dirty="0">
                <a:latin typeface="Times New Roman" pitchFamily="18" charset="0"/>
                <a:ea typeface="+mn-ea"/>
                <a:cs typeface="Times New Roman" pitchFamily="18" charset="0"/>
              </a:rPr>
              <a:t>of Signals/Systems</a:t>
            </a:r>
            <a:endParaRPr kumimoji="0" lang="en-US" altLang="zh-TW" sz="4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6.1 Magnitude and Phase for Signals </a:t>
            </a:r>
          </a:p>
          <a:p>
            <a:pPr marL="1242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and Systems</a:t>
            </a:r>
          </a:p>
        </p:txBody>
      </p:sp>
      <p:graphicFrame>
        <p:nvGraphicFramePr>
          <p:cNvPr id="2052" name="物件 7"/>
          <p:cNvGraphicFramePr>
            <a:graphicFrameLocks noChangeAspect="1"/>
          </p:cNvGraphicFramePr>
          <p:nvPr/>
        </p:nvGraphicFramePr>
        <p:xfrm>
          <a:off x="957263" y="4872038"/>
          <a:ext cx="70834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方程式" r:id="rId4" imgW="2616200" imgH="482600" progId="Equation.3">
                  <p:embed/>
                </p:oleObj>
              </mc:Choice>
              <mc:Fallback>
                <p:oleObj name="方程式" r:id="rId4" imgW="26162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872038"/>
                        <a:ext cx="70834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群組 9"/>
          <p:cNvGrpSpPr>
            <a:grpSpLocks/>
          </p:cNvGrpSpPr>
          <p:nvPr/>
        </p:nvGrpSpPr>
        <p:grpSpPr bwMode="auto">
          <a:xfrm>
            <a:off x="1731963" y="3506788"/>
            <a:ext cx="4927600" cy="736600"/>
            <a:chOff x="1384805" y="2976254"/>
            <a:chExt cx="4928250" cy="736325"/>
          </a:xfrm>
        </p:grpSpPr>
        <p:sp>
          <p:nvSpPr>
            <p:cNvPr id="2054" name="Rectangle 37"/>
            <p:cNvSpPr>
              <a:spLocks noChangeArrowheads="1"/>
            </p:cNvSpPr>
            <p:nvPr/>
          </p:nvSpPr>
          <p:spPr bwMode="auto">
            <a:xfrm>
              <a:off x="2858396" y="2976254"/>
              <a:ext cx="1963534" cy="7363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2055" name="Line 38"/>
            <p:cNvSpPr>
              <a:spLocks noChangeShapeType="1"/>
            </p:cNvSpPr>
            <p:nvPr/>
          </p:nvSpPr>
          <p:spPr bwMode="auto">
            <a:xfrm>
              <a:off x="1384805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6" name="Line 39"/>
            <p:cNvSpPr>
              <a:spLocks noChangeShapeType="1"/>
            </p:cNvSpPr>
            <p:nvPr/>
          </p:nvSpPr>
          <p:spPr bwMode="auto">
            <a:xfrm>
              <a:off x="4828133" y="3344416"/>
              <a:ext cx="14849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4680395" y="2921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4168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8763"/>
            <a:ext cx="7478712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539750" y="1247775"/>
          <a:ext cx="84947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方程式" r:id="rId4" imgW="2540000" imgH="787400" progId="Equation.3">
                  <p:embed/>
                </p:oleObj>
              </mc:Choice>
              <mc:Fallback>
                <p:oleObj name="方程式" r:id="rId4" imgW="2540000" imgH="787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47775"/>
                        <a:ext cx="84947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群組 9"/>
          <p:cNvGrpSpPr>
            <a:grpSpLocks/>
          </p:cNvGrpSpPr>
          <p:nvPr/>
        </p:nvGrpSpPr>
        <p:grpSpPr bwMode="auto">
          <a:xfrm>
            <a:off x="0" y="4330700"/>
            <a:ext cx="9144000" cy="787400"/>
            <a:chOff x="0" y="4331143"/>
            <a:chExt cx="9144000" cy="786319"/>
          </a:xfrm>
        </p:grpSpPr>
        <p:graphicFrame>
          <p:nvGraphicFramePr>
            <p:cNvPr id="13320" name="物件 4"/>
            <p:cNvGraphicFramePr>
              <a:graphicFrameLocks noChangeAspect="1"/>
            </p:cNvGraphicFramePr>
            <p:nvPr/>
          </p:nvGraphicFramePr>
          <p:xfrm>
            <a:off x="887413" y="4331143"/>
            <a:ext cx="1962150" cy="786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3" name="方程式" r:id="rId6" imgW="583947" imgH="253890" progId="Equation.3">
                    <p:embed/>
                  </p:oleObj>
                </mc:Choice>
                <mc:Fallback>
                  <p:oleObj name="方程式" r:id="rId6" imgW="583947" imgH="25389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413" y="4331143"/>
                          <a:ext cx="1962150" cy="786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0" y="4437360"/>
              <a:ext cx="9144000" cy="523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scaling of different frequency 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pSp>
        <p:nvGrpSpPr>
          <p:cNvPr id="13317" name="群組 10"/>
          <p:cNvGrpSpPr>
            <a:grpSpLocks/>
          </p:cNvGrpSpPr>
          <p:nvPr/>
        </p:nvGrpSpPr>
        <p:grpSpPr bwMode="auto">
          <a:xfrm>
            <a:off x="3175" y="5481638"/>
            <a:ext cx="9144000" cy="989012"/>
            <a:chOff x="3820" y="5481302"/>
            <a:chExt cx="9144000" cy="990169"/>
          </a:xfrm>
        </p:grpSpPr>
        <p:graphicFrame>
          <p:nvGraphicFramePr>
            <p:cNvPr id="13318" name="物件 7"/>
            <p:cNvGraphicFramePr>
              <a:graphicFrameLocks noChangeAspect="1"/>
            </p:cNvGraphicFramePr>
            <p:nvPr/>
          </p:nvGraphicFramePr>
          <p:xfrm>
            <a:off x="885825" y="5481302"/>
            <a:ext cx="1962150" cy="684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34" name="方程式" r:id="rId8" imgW="571252" imgH="215806" progId="Equation.3">
                    <p:embed/>
                  </p:oleObj>
                </mc:Choice>
                <mc:Fallback>
                  <p:oleObj name="方程式" r:id="rId8" imgW="571252" imgH="215806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5481302"/>
                          <a:ext cx="1962150" cy="684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3820" y="5516268"/>
              <a:ext cx="9144000" cy="955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6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phase shift of different frequency </a:t>
              </a:r>
            </a:p>
            <a:p>
              <a:pPr marL="2916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components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08050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Linear Phase (phase shift linear in frequency) means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constant delay for all frequency components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446088" y="2260600"/>
          <a:ext cx="858996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方程式" r:id="rId4" imgW="3276600" imgH="533400" progId="Equation.3">
                  <p:embed/>
                </p:oleObj>
              </mc:Choice>
              <mc:Fallback>
                <p:oleObj name="方程式" r:id="rId4" imgW="3276600" imgH="533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60600"/>
                        <a:ext cx="858996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8608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slope of the phase function in frequency is the delay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nonlinear phase may be decomposed into a linear part plus a nonlinear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Linear Phase for Time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7766"/>
                <a:ext cx="79208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76208"/>
                <a:ext cx="237626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67135"/>
                <a:ext cx="159393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49" r="-842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235329"/>
                <a:ext cx="3240360" cy="473591"/>
              </a:xfrm>
              <a:prstGeom prst="rect">
                <a:avLst/>
              </a:prstGeom>
              <a:blipFill rotWithShape="1">
                <a:blip r:embed="rId6"/>
                <a:stretch>
                  <a:fillRect l="-565" r="-1130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2869373"/>
                <a:ext cx="2484276" cy="12182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085184"/>
            <a:ext cx="4781398" cy="427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𝛿</m:t>
                      </m:r>
                      <m:r>
                        <a:rPr lang="en-US" altLang="zh-TW" i="1">
                          <a:latin typeface="Cambria Math"/>
                        </a:rPr>
                        <m:t>(</m:t>
                      </m:r>
                      <m:r>
                        <a:rPr lang="en-US" altLang="zh-TW" i="1" smtClean="0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" y="4893736"/>
                <a:ext cx="113043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3" y="5386118"/>
                <a:ext cx="36580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43543"/>
                <a:ext cx="4328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62" y="5150650"/>
                <a:ext cx="33457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0" y="5076801"/>
                <a:ext cx="40934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58" y="4684479"/>
                <a:ext cx="1111394" cy="47359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00746"/>
                <a:ext cx="718145" cy="5884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33503"/>
            <a:ext cx="1965960" cy="190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551942"/>
                <a:ext cx="40934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226" y="3797507"/>
                <a:ext cx="949884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2564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8244408" y="3617507"/>
            <a:ext cx="0" cy="18000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8087681" y="3242572"/>
            <a:ext cx="38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585679"/>
                <a:ext cx="1224136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498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24" y="3039287"/>
                <a:ext cx="875680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接點 27"/>
          <p:cNvCxnSpPr/>
          <p:nvPr/>
        </p:nvCxnSpPr>
        <p:spPr>
          <a:xfrm>
            <a:off x="6793656" y="3412989"/>
            <a:ext cx="0" cy="180000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dirty="0" smtClean="0">
                    <a:solidFill>
                      <a:srgbClr val="C00000"/>
                    </a:solidFill>
                    <a:ea typeface="Cambria Math"/>
                  </a:rPr>
                  <a:t>Scope=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390150"/>
                <a:ext cx="1333129" cy="400110"/>
              </a:xfrm>
              <a:prstGeom prst="rect">
                <a:avLst/>
              </a:prstGeom>
              <a:blipFill rotWithShape="1">
                <a:blip r:embed="rId21"/>
                <a:stretch>
                  <a:fillRect l="-4566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9"/>
          <p:cNvGrpSpPr>
            <a:grpSpLocks/>
          </p:cNvGrpSpPr>
          <p:nvPr/>
        </p:nvGrpSpPr>
        <p:grpSpPr bwMode="auto">
          <a:xfrm>
            <a:off x="251520" y="1628799"/>
            <a:ext cx="3600159" cy="900000"/>
            <a:chOff x="1776742" y="2976253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 smtClean="0"/>
                    <a:t>Delay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31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3"/>
                  <a:ext cx="1440190" cy="89966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26692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80069"/>
              </p:ext>
            </p:extLst>
          </p:nvPr>
        </p:nvGraphicFramePr>
        <p:xfrm>
          <a:off x="1001713" y="977912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977912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527175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132856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483768" y="404664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4680520" y="3694365"/>
            <a:ext cx="3635896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99934"/>
              </p:ext>
            </p:extLst>
          </p:nvPr>
        </p:nvGraphicFramePr>
        <p:xfrm>
          <a:off x="5064744" y="4477528"/>
          <a:ext cx="3827736" cy="53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方程式" r:id="rId17" imgW="1739880" imgH="241200" progId="Equation.3">
                  <p:embed/>
                </p:oleObj>
              </mc:Choice>
              <mc:Fallback>
                <p:oleObj name="方程式" r:id="rId17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744" y="4477528"/>
                        <a:ext cx="3827736" cy="53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5040162" y="5053592"/>
            <a:ext cx="410383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0256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875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115523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Delay at frequency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zh-TW" sz="2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60852"/>
              </p:ext>
            </p:extLst>
          </p:nvPr>
        </p:nvGraphicFramePr>
        <p:xfrm>
          <a:off x="828675" y="1772816"/>
          <a:ext cx="289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方程式" r:id="rId4" imgW="1447800" imgH="381000" progId="Equation.3">
                  <p:embed/>
                </p:oleObj>
              </mc:Choice>
              <mc:Fallback>
                <p:oleObj name="方程式" r:id="rId4" imgW="1447800" imgH="381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772816"/>
                        <a:ext cx="2895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2636912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common delay for frequencies near </a:t>
            </a:r>
            <a:r>
              <a:rPr kumimoji="0" lang="el-GR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6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9032"/>
            <a:ext cx="3329330" cy="19613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9" y="3645024"/>
            <a:ext cx="2796235" cy="2102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 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30161"/>
                <a:ext cx="1224136" cy="430887"/>
              </a:xfrm>
              <a:prstGeom prst="rect">
                <a:avLst/>
              </a:prstGeom>
              <a:blipFill>
                <a:blip r:embed="rId8"/>
                <a:stretch>
                  <a:fillRect l="-5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6265"/>
                <a:ext cx="58764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( 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278145"/>
                <a:ext cx="1224136" cy="430887"/>
              </a:xfrm>
              <a:prstGeom prst="rect">
                <a:avLst/>
              </a:prstGeom>
              <a:blipFill>
                <a:blip r:embed="rId10"/>
                <a:stretch>
                  <a:fillRect l="-50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71" y="4517587"/>
                <a:ext cx="46019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[∡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33256"/>
                <a:ext cx="2160240" cy="755335"/>
              </a:xfrm>
              <a:prstGeom prst="rect">
                <a:avLst/>
              </a:prstGeom>
              <a:blipFill>
                <a:blip r:embed="rId12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17586"/>
                <a:ext cx="460190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0" y="177338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1371600" lvl="1" indent="-457200" eaLnBrk="1" fontAlgn="auto" hangingPunct="1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Fig. 6.5, p.434 of text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2349500"/>
            <a:ext cx="91440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Dispersion : different frequency components delayed </a:t>
            </a:r>
          </a:p>
          <a:p>
            <a:pPr marL="3189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by different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intervals</a:t>
            </a:r>
          </a:p>
          <a:p>
            <a:pPr marL="1341438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later parts of the impulse response oscillates at near 50Hz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Group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delay/magnitude function for Bell System telephone lines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6.6, p.435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3075" name="物件 5"/>
          <p:cNvGraphicFramePr>
            <a:graphicFrameLocks noChangeAspect="1"/>
          </p:cNvGraphicFramePr>
          <p:nvPr/>
        </p:nvGraphicFramePr>
        <p:xfrm>
          <a:off x="768350" y="1308100"/>
          <a:ext cx="5683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方程式" r:id="rId4" imgW="1625600" imgH="254000" progId="Equation.3">
                  <p:embed/>
                </p:oleObj>
              </mc:Choice>
              <mc:Fallback>
                <p:oleObj name="方程式" r:id="rId4" imgW="1625600" imgH="254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08100"/>
                        <a:ext cx="56832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" name="群組 12"/>
          <p:cNvGrpSpPr>
            <a:grpSpLocks/>
          </p:cNvGrpSpPr>
          <p:nvPr/>
        </p:nvGrpSpPr>
        <p:grpSpPr bwMode="auto">
          <a:xfrm>
            <a:off x="0" y="2605088"/>
            <a:ext cx="9144000" cy="817562"/>
            <a:chOff x="0" y="2892753"/>
            <a:chExt cx="9144000" cy="818904"/>
          </a:xfrm>
        </p:grpSpPr>
        <p:graphicFrame>
          <p:nvGraphicFramePr>
            <p:cNvPr id="3079" name="物件 1"/>
            <p:cNvGraphicFramePr>
              <a:graphicFrameLocks noChangeAspect="1"/>
            </p:cNvGraphicFramePr>
            <p:nvPr/>
          </p:nvGraphicFramePr>
          <p:xfrm>
            <a:off x="855663" y="2892753"/>
            <a:ext cx="2000250" cy="818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2" name="方程式" r:id="rId6" imgW="571252" imgH="253890" progId="Equation.3">
                    <p:embed/>
                  </p:oleObj>
                </mc:Choice>
                <mc:Fallback>
                  <p:oleObj name="方程式" r:id="rId6" imgW="571252" imgH="25389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663" y="2892753"/>
                          <a:ext cx="2000250" cy="818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0" y="2997700"/>
              <a:ext cx="9144000" cy="523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800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: magnitude of each frequency component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graphicFrame>
        <p:nvGraphicFramePr>
          <p:cNvPr id="3077" name="物件 2"/>
          <p:cNvGraphicFramePr>
            <a:graphicFrameLocks noChangeAspect="1"/>
          </p:cNvGraphicFramePr>
          <p:nvPr/>
        </p:nvGraphicFramePr>
        <p:xfrm>
          <a:off x="879475" y="3897313"/>
          <a:ext cx="19161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方程式" r:id="rId8" imgW="558558" imgH="215806" progId="Equation.3">
                  <p:embed/>
                </p:oleObj>
              </mc:Choice>
              <mc:Fallback>
                <p:oleObj name="方程式" r:id="rId8" imgW="558558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897313"/>
                        <a:ext cx="19161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-107950" y="39338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phase of each frequency component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775"/>
            <a:ext cx="49307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750"/>
            <a:ext cx="7561263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7"/>
          <p:cNvGraphicFramePr>
            <a:graphicFrameLocks noChangeAspect="1"/>
          </p:cNvGraphicFramePr>
          <p:nvPr/>
        </p:nvGraphicFramePr>
        <p:xfrm>
          <a:off x="922338" y="4811713"/>
          <a:ext cx="57356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方程式" r:id="rId4" imgW="2082800" imgH="381000" progId="Equation.3">
                  <p:embed/>
                </p:oleObj>
              </mc:Choice>
              <mc:Fallback>
                <p:oleObj name="方程式" r:id="rId4" imgW="2082800" imgH="381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811713"/>
                        <a:ext cx="57356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</p:txBody>
      </p:sp>
      <p:sp>
        <p:nvSpPr>
          <p:cNvPr id="23556" name="矩形 2"/>
          <p:cNvSpPr>
            <a:spLocks noChangeArrowheads="1"/>
          </p:cNvSpPr>
          <p:nvPr/>
        </p:nvSpPr>
        <p:spPr bwMode="auto">
          <a:xfrm>
            <a:off x="0" y="11398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Bode Plots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7" name="物件 3"/>
          <p:cNvGraphicFramePr>
            <a:graphicFrameLocks noChangeAspect="1"/>
          </p:cNvGraphicFramePr>
          <p:nvPr/>
        </p:nvGraphicFramePr>
        <p:xfrm>
          <a:off x="677863" y="1735138"/>
          <a:ext cx="59753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" name="方程式" r:id="rId6" imgW="2145369" imgH="253890" progId="Equation.3">
                  <p:embed/>
                </p:oleObj>
              </mc:Choice>
              <mc:Fallback>
                <p:oleObj name="方程式" r:id="rId6" imgW="2145369" imgH="25389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735138"/>
                        <a:ext cx="59753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not in log scale, finite within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 -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,  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23559" name="矩形 5"/>
          <p:cNvSpPr>
            <a:spLocks noChangeArrowheads="1"/>
          </p:cNvSpPr>
          <p:nvPr/>
        </p:nvSpPr>
        <p:spPr bwMode="auto">
          <a:xfrm>
            <a:off x="0" y="2762250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Case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矩形 6"/>
          <p:cNvSpPr>
            <a:spLocks noChangeArrowheads="1"/>
          </p:cNvSpPr>
          <p:nvPr/>
        </p:nvSpPr>
        <p:spPr bwMode="auto">
          <a:xfrm>
            <a:off x="0" y="4397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Distortionless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9309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Constant magnitude plus linear phase in signal band</a:t>
            </a:r>
          </a:p>
        </p:txBody>
      </p:sp>
      <p:graphicFrame>
        <p:nvGraphicFramePr>
          <p:cNvPr id="23562" name="物件 1"/>
          <p:cNvGraphicFramePr>
            <a:graphicFrameLocks noChangeAspect="1"/>
          </p:cNvGraphicFramePr>
          <p:nvPr/>
        </p:nvGraphicFramePr>
        <p:xfrm>
          <a:off x="900113" y="3592513"/>
          <a:ext cx="4238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" name="方程式" r:id="rId8" imgW="152334" imgH="139639" progId="Equation.3">
                  <p:embed/>
                </p:oleObj>
              </mc:Choice>
              <mc:Fallback>
                <p:oleObj name="方程式" r:id="rId8" imgW="152334" imgH="139639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92513"/>
                        <a:ext cx="423862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Distortionless</a:t>
            </a:r>
          </a:p>
        </p:txBody>
      </p: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2123849" y="1628800"/>
            <a:ext cx="3600159" cy="900000"/>
            <a:chOff x="1776742" y="2976254"/>
            <a:chExt cx="3600634" cy="899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 anchorCtr="0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latin typeface="Cambria Math"/>
                          </a:rPr>
                          <m:t>𝐻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5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58396" y="2976254"/>
                  <a:ext cx="1440190" cy="899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1776742" y="3424655"/>
              <a:ext cx="1080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Line 39"/>
            <p:cNvSpPr>
              <a:spLocks noChangeShapeType="1"/>
            </p:cNvSpPr>
            <p:nvPr/>
          </p:nvSpPr>
          <p:spPr bwMode="auto">
            <a:xfrm>
              <a:off x="4297234" y="3424655"/>
              <a:ext cx="10801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13" y="1567766"/>
                <a:ext cx="79208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604667"/>
                <a:ext cx="792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0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kumimoji="0" lang="en-US" altLang="zh-TW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kumimoji="0"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kumimoji="0" lang="zh-TW" altLang="en-US" sz="24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kumimoji="0"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kumimoji="0"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kumimoji="0"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46" y="2852936"/>
                <a:ext cx="30943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9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2339752" y="3789040"/>
            <a:ext cx="3834824" cy="2271157"/>
            <a:chOff x="1985801" y="4030905"/>
            <a:chExt cx="3834824" cy="227115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801" y="4030905"/>
              <a:ext cx="3703320" cy="21122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336" y="4902371"/>
                  <a:ext cx="48314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i="1">
                            <a:latin typeface="Cambria Math"/>
                          </a:rPr>
                          <m:t>𝑋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(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kumimoji="0"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kumimoji="0" lang="en-US" altLang="zh-TW" sz="2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117" y="4149080"/>
                  <a:ext cx="105650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734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/>
            <p:cNvSpPr/>
            <p:nvPr/>
          </p:nvSpPr>
          <p:spPr>
            <a:xfrm>
              <a:off x="3309207" y="5471065"/>
              <a:ext cx="9204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zh-TW" sz="2400" dirty="0" smtClean="0"/>
                <a:t>Signal</a:t>
              </a:r>
            </a:p>
            <a:p>
              <a:r>
                <a:rPr kumimoji="0" lang="en-US" altLang="zh-TW" sz="2400" dirty="0" smtClean="0"/>
                <a:t>band</a:t>
              </a:r>
              <a:endParaRPr kumimoji="0" lang="zh-TW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09563"/>
            <a:ext cx="8712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0" y="2492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6.2 Filtering </a:t>
            </a: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0" y="97472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0" y="19161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2589213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 or Discrete-time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6.10, 6.12, pp.440,442 of text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sidelobe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mainlobe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width  </a:t>
            </a:r>
          </a:p>
        </p:txBody>
      </p:sp>
      <p:graphicFrame>
        <p:nvGraphicFramePr>
          <p:cNvPr id="25607" name="物件 8"/>
          <p:cNvGraphicFramePr>
            <a:graphicFrameLocks noChangeAspect="1"/>
          </p:cNvGraphicFramePr>
          <p:nvPr/>
        </p:nvGraphicFramePr>
        <p:xfrm>
          <a:off x="6638925" y="3482975"/>
          <a:ext cx="9302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方程式" r:id="rId4" imgW="355446" imgH="418918" progId="Equation.3">
                  <p:embed/>
                </p:oleObj>
              </mc:Choice>
              <mc:Fallback>
                <p:oleObj name="方程式" r:id="rId4" imgW="355446" imgH="418918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482975"/>
                        <a:ext cx="9302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3851275" y="115888"/>
            <a:ext cx="23118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p.59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2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92150"/>
            <a:ext cx="79597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0594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with a linear phase or constant delay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6.11, 6.13, pp.441,442 of text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causality issue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implementation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issues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3437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699792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5612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5693673" y="228764"/>
            <a:ext cx="18501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p.62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Filters</a:t>
            </a:r>
          </a:p>
        </p:txBody>
      </p:sp>
      <p:sp>
        <p:nvSpPr>
          <p:cNvPr id="29699" name="矩形 4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pass Filters as an example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79588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step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response</a:t>
            </a:r>
          </a:p>
        </p:txBody>
      </p:sp>
      <p:graphicFrame>
        <p:nvGraphicFramePr>
          <p:cNvPr id="29701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79361"/>
              </p:ext>
            </p:extLst>
          </p:nvPr>
        </p:nvGraphicFramePr>
        <p:xfrm>
          <a:off x="1427163" y="2636912"/>
          <a:ext cx="57800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4" name="方程式" r:id="rId4" imgW="2006600" imgH="431800" progId="Equation.3">
                  <p:embed/>
                </p:oleObj>
              </mc:Choice>
              <mc:Fallback>
                <p:oleObj name="方程式" r:id="rId4" imgW="200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2636912"/>
                        <a:ext cx="578008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0" y="371641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6.14, p.443 of text</a:t>
            </a:r>
          </a:p>
        </p:txBody>
      </p:sp>
      <p:sp>
        <p:nvSpPr>
          <p:cNvPr id="29703" name="矩形 8"/>
          <p:cNvSpPr>
            <a:spLocks noChangeArrowheads="1"/>
          </p:cNvSpPr>
          <p:nvPr/>
        </p:nvSpPr>
        <p:spPr bwMode="auto">
          <a:xfrm>
            <a:off x="0" y="42926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overshoot, oscillatory behavior, rise time </a:t>
            </a:r>
          </a:p>
        </p:txBody>
      </p:sp>
      <p:graphicFrame>
        <p:nvGraphicFramePr>
          <p:cNvPr id="2970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64656"/>
              </p:ext>
            </p:extLst>
          </p:nvPr>
        </p:nvGraphicFramePr>
        <p:xfrm>
          <a:off x="7313613" y="4083125"/>
          <a:ext cx="930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5" name="方程式" r:id="rId6" imgW="355446" imgH="418918" progId="Equation.3">
                  <p:embed/>
                </p:oleObj>
              </mc:Choice>
              <mc:Fallback>
                <p:oleObj name="方程式" r:id="rId6" imgW="35544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083125"/>
                        <a:ext cx="9302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5888"/>
            <a:ext cx="6096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 Specification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Lowpass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as an example)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84413"/>
            <a:ext cx="9144000" cy="306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band)</a:t>
            </a:r>
          </a:p>
          <a:p>
            <a:pPr marL="756000" lvl="1"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phase characteristics</a:t>
            </a:r>
          </a:p>
        </p:txBody>
      </p:sp>
      <p:sp>
        <p:nvSpPr>
          <p:cNvPr id="33797" name="AutoShape 3"/>
          <p:cNvSpPr>
            <a:spLocks/>
          </p:cNvSpPr>
          <p:nvPr/>
        </p:nvSpPr>
        <p:spPr bwMode="auto">
          <a:xfrm>
            <a:off x="6551613" y="2636838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3798" name="文字方塊 8"/>
          <p:cNvSpPr txBox="1">
            <a:spLocks noChangeArrowheads="1"/>
          </p:cNvSpPr>
          <p:nvPr/>
        </p:nvSpPr>
        <p:spPr bwMode="auto">
          <a:xfrm>
            <a:off x="6802438" y="2943225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0" y="52720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6.16, p.445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80"/>
            <a:ext cx="84597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789040"/>
            <a:ext cx="9144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ripple)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stopband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edge)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-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(transition band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6551613" y="4184427"/>
            <a:ext cx="215900" cy="1620837"/>
          </a:xfrm>
          <a:prstGeom prst="rightBrace">
            <a:avLst>
              <a:gd name="adj1" fmla="val 11261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6802438" y="4490814"/>
            <a:ext cx="2233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characteristics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1366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Domain Behavior : step response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700213"/>
            <a:ext cx="9144000" cy="1462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  <p:sp>
        <p:nvSpPr>
          <p:cNvPr id="35845" name="矩形 5"/>
          <p:cNvSpPr>
            <a:spLocks noChangeArrowheads="1"/>
          </p:cNvSpPr>
          <p:nvPr/>
        </p:nvSpPr>
        <p:spPr bwMode="auto">
          <a:xfrm>
            <a:off x="0" y="3284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6.17, p.446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808"/>
            <a:ext cx="6313018" cy="4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58420" y="116632"/>
            <a:ext cx="6588224" cy="14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(rise time),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δ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(ripple),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(overshoot)</a:t>
            </a:r>
          </a:p>
          <a:p>
            <a:pPr marL="7560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(ringing frequency),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(settling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7125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Example: tradeoff between transition band width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(frequency domain) and settling time (time domain)</a:t>
            </a:r>
            <a:endParaRPr kumimoji="0" lang="zh-TW" altLang="zh-TW" sz="3000" i="1" baseline="-25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892" name="矩形 3"/>
          <p:cNvSpPr>
            <a:spLocks noChangeArrowheads="1"/>
          </p:cNvSpPr>
          <p:nvPr/>
        </p:nvSpPr>
        <p:spPr bwMode="auto">
          <a:xfrm>
            <a:off x="0" y="23193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6.18, p.447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4450"/>
            <a:ext cx="465931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-842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TW" sz="3600" b="1" u="sng" dirty="0" err="1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6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350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4"/>
          <p:cNvGraphicFramePr>
            <a:graphicFrameLocks noChangeAspect="1"/>
          </p:cNvGraphicFramePr>
          <p:nvPr/>
        </p:nvGraphicFramePr>
        <p:xfrm>
          <a:off x="250825" y="1838325"/>
          <a:ext cx="8805863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2" name="方程式" r:id="rId4" imgW="3327400" imgH="939800" progId="Equation.3">
                  <p:embed/>
                </p:oleObj>
              </mc:Choice>
              <mc:Fallback>
                <p:oleObj name="方程式" r:id="rId4" imgW="3327400" imgH="939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38325"/>
                        <a:ext cx="8805863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462463"/>
            <a:ext cx="9144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6.35, 6.36, pp.478,479 of text</a:t>
            </a:r>
          </a:p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narrower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passband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requires longer impulse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4925"/>
            <a:ext cx="550545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4613"/>
            <a:ext cx="48133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0525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970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more general form</a:t>
            </a:r>
          </a:p>
        </p:txBody>
      </p:sp>
      <p:graphicFrame>
        <p:nvGraphicFramePr>
          <p:cNvPr id="43013" name="物件 4"/>
          <p:cNvGraphicFramePr>
            <a:graphicFrameLocks noChangeAspect="1"/>
          </p:cNvGraphicFramePr>
          <p:nvPr/>
        </p:nvGraphicFramePr>
        <p:xfrm>
          <a:off x="1439863" y="2141538"/>
          <a:ext cx="539591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方程式" r:id="rId4" imgW="2171700" imgH="1181100" progId="Equation.3">
                  <p:embed/>
                </p:oleObj>
              </mc:Choice>
              <mc:Fallback>
                <p:oleObj name="方程式" r:id="rId4" imgW="2171700" imgH="1181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141538"/>
                        <a:ext cx="5395912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4724400"/>
            <a:ext cx="9144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6.37, 6.38, p.480,481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truncated impulse response for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 gives much sharper transition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Figs. 6.39, p.482 of text</a:t>
            </a:r>
          </a:p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very sharp transition is possible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15888"/>
            <a:ext cx="58372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561263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821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Nonideal Filters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146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make a FIR filter causal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物件 3"/>
          <p:cNvGraphicFramePr>
            <a:graphicFrameLocks noChangeAspect="1"/>
          </p:cNvGraphicFramePr>
          <p:nvPr/>
        </p:nvGraphicFramePr>
        <p:xfrm>
          <a:off x="815975" y="2033588"/>
          <a:ext cx="413543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方程式" r:id="rId4" imgW="1422400" imgH="787400" progId="Equation.3">
                  <p:embed/>
                </p:oleObj>
              </mc:Choice>
              <mc:Fallback>
                <p:oleObj name="方程式" r:id="rId4" imgW="1422400" imgH="787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033588"/>
                        <a:ext cx="4135438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214313"/>
            <a:ext cx="8820150" cy="176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09550"/>
            <a:ext cx="9144000" cy="1754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6.3 First/Second-Order Systems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Described by Differential/Difference </a:t>
            </a:r>
          </a:p>
          <a:p>
            <a:pPr marL="104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Equations </a:t>
            </a: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0" y="29241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9707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Higher-order systems can usually be represented as combinations of 1st/2nd-order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43852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9180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48136" name="物件 8"/>
          <p:cNvGraphicFramePr>
            <a:graphicFrameLocks noChangeAspect="1"/>
          </p:cNvGraphicFramePr>
          <p:nvPr/>
        </p:nvGraphicFramePr>
        <p:xfrm>
          <a:off x="1476375" y="3922713"/>
          <a:ext cx="28797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9" name="方程式" r:id="rId4" imgW="1167893" imgH="444307" progId="Equation.3">
                  <p:embed/>
                </p:oleObj>
              </mc:Choice>
              <mc:Fallback>
                <p:oleObj name="方程式" r:id="rId4" imgW="1167893" imgH="444307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922713"/>
                        <a:ext cx="28797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物件 9"/>
          <p:cNvGraphicFramePr>
            <a:graphicFrameLocks noChangeAspect="1"/>
          </p:cNvGraphicFramePr>
          <p:nvPr/>
        </p:nvGraphicFramePr>
        <p:xfrm>
          <a:off x="1476375" y="5421313"/>
          <a:ext cx="43576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0" name="方程式" r:id="rId6" imgW="1866900" imgH="469900" progId="Equation.3">
                  <p:embed/>
                </p:oleObj>
              </mc:Choice>
              <mc:Fallback>
                <p:oleObj name="方程式" r:id="rId6" imgW="18669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21313"/>
                        <a:ext cx="43576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矩形 11"/>
          <p:cNvSpPr>
            <a:spLocks noChangeArrowheads="1"/>
          </p:cNvSpPr>
          <p:nvPr/>
        </p:nvSpPr>
        <p:spPr bwMode="auto">
          <a:xfrm>
            <a:off x="0" y="64023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6.21, p.451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0775"/>
            <a:ext cx="881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5123" name="矩形 8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物件 9"/>
          <p:cNvGraphicFramePr>
            <a:graphicFrameLocks noChangeAspect="1"/>
          </p:cNvGraphicFramePr>
          <p:nvPr/>
        </p:nvGraphicFramePr>
        <p:xfrm>
          <a:off x="792163" y="1608138"/>
          <a:ext cx="81010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方程式" r:id="rId4" imgW="3403600" imgH="469900" progId="Equation.3">
                  <p:embed/>
                </p:oleObj>
              </mc:Choice>
              <mc:Fallback>
                <p:oleObj name="方程式" r:id="rId4" imgW="3403600" imgH="469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608138"/>
                        <a:ext cx="81010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矩形 10"/>
          <p:cNvSpPr>
            <a:spLocks noChangeArrowheads="1"/>
          </p:cNvSpPr>
          <p:nvPr/>
        </p:nvSpPr>
        <p:spPr bwMode="auto">
          <a:xfrm>
            <a:off x="0" y="26797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827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3.4, p.188 and Fig. 6.1, p.425 of text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0" y="346551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change in phase leads to change in time-domain characteristics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human auditory system is relatively insensitive to phase of sound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Systems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890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131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</a:t>
            </a:r>
          </a:p>
        </p:txBody>
      </p:sp>
      <p:graphicFrame>
        <p:nvGraphicFramePr>
          <p:cNvPr id="50181" name="物件 4"/>
          <p:cNvGraphicFramePr>
            <a:graphicFrameLocks noChangeAspect="1"/>
          </p:cNvGraphicFramePr>
          <p:nvPr/>
        </p:nvGraphicFramePr>
        <p:xfrm>
          <a:off x="1579563" y="1012825"/>
          <a:ext cx="33528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4" name="方程式" r:id="rId4" imgW="1269449" imgH="431613" progId="Equation.3">
                  <p:embed/>
                </p:oleObj>
              </mc:Choice>
              <mc:Fallback>
                <p:oleObj name="方程式" r:id="rId4" imgW="1269449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1012825"/>
                        <a:ext cx="33528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593850" y="3860800"/>
          <a:ext cx="6103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5" name="方程式" r:id="rId6" imgW="2362200" imgH="228600" progId="Equation.3">
                  <p:embed/>
                </p:oleObj>
              </mc:Choice>
              <mc:Fallback>
                <p:oleObj name="方程式" r:id="rId6" imgW="23622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860800"/>
                        <a:ext cx="61039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矩形 6"/>
          <p:cNvSpPr>
            <a:spLocks noChangeArrowheads="1"/>
          </p:cNvSpPr>
          <p:nvPr/>
        </p:nvSpPr>
        <p:spPr bwMode="auto">
          <a:xfrm>
            <a:off x="0" y="2390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922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494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3066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638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21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6.26, 27, 28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p.462, 463, 464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465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First-order Discrete-time system (P.461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物件 4"/>
          <p:cNvGraphicFramePr>
            <a:graphicFrameLocks noChangeAspect="1"/>
          </p:cNvGraphicFramePr>
          <p:nvPr/>
        </p:nvGraphicFramePr>
        <p:xfrm>
          <a:off x="649288" y="1125538"/>
          <a:ext cx="50180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0" name="方程式" r:id="rId4" imgW="2095500" imgH="2311400" progId="Equation.3">
                  <p:embed/>
                </p:oleObj>
              </mc:Choice>
              <mc:Fallback>
                <p:oleObj name="方程式" r:id="rId4" imgW="2095500" imgH="2311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125538"/>
                        <a:ext cx="50180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4" name="群組 50175"/>
          <p:cNvGrpSpPr>
            <a:grpSpLocks/>
          </p:cNvGrpSpPr>
          <p:nvPr/>
        </p:nvGrpSpPr>
        <p:grpSpPr bwMode="auto">
          <a:xfrm>
            <a:off x="5508625" y="1125538"/>
            <a:ext cx="3095625" cy="1366837"/>
            <a:chOff x="5508104" y="1124744"/>
            <a:chExt cx="3096344" cy="1368152"/>
          </a:xfrm>
        </p:grpSpPr>
        <p:sp>
          <p:nvSpPr>
            <p:cNvPr id="51205" name="Line 38"/>
            <p:cNvSpPr>
              <a:spLocks noChangeShapeType="1"/>
            </p:cNvSpPr>
            <p:nvPr/>
          </p:nvSpPr>
          <p:spPr bwMode="auto">
            <a:xfrm>
              <a:off x="5604468" y="1349657"/>
              <a:ext cx="539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06" name="Line 39"/>
            <p:cNvSpPr>
              <a:spLocks noChangeShapeType="1"/>
            </p:cNvSpPr>
            <p:nvPr/>
          </p:nvSpPr>
          <p:spPr bwMode="auto">
            <a:xfrm>
              <a:off x="7567966" y="1349657"/>
              <a:ext cx="4051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5874902" y="1350386"/>
              <a:ext cx="18959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08" name="橢圓 10"/>
            <p:cNvSpPr>
              <a:spLocks noChangeArrowheads="1"/>
            </p:cNvSpPr>
            <p:nvPr/>
          </p:nvSpPr>
          <p:spPr bwMode="auto">
            <a:xfrm>
              <a:off x="6247920" y="1212691"/>
              <a:ext cx="224777" cy="2709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6360790" y="1212140"/>
              <a:ext cx="0" cy="791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0" name="Line 38"/>
            <p:cNvSpPr>
              <a:spLocks noChangeShapeType="1"/>
            </p:cNvSpPr>
            <p:nvPr/>
          </p:nvSpPr>
          <p:spPr bwMode="auto">
            <a:xfrm flipV="1">
              <a:off x="6362115" y="1507708"/>
              <a:ext cx="0" cy="7915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1" name="文字方塊 15"/>
            <p:cNvSpPr txBox="1">
              <a:spLocks noChangeArrowheads="1"/>
            </p:cNvSpPr>
            <p:nvPr/>
          </p:nvSpPr>
          <p:spPr bwMode="auto">
            <a:xfrm>
              <a:off x="5508104" y="1388586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x[n]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2" name="文字方塊 19"/>
            <p:cNvSpPr txBox="1">
              <a:spLocks noChangeArrowheads="1"/>
            </p:cNvSpPr>
            <p:nvPr/>
          </p:nvSpPr>
          <p:spPr bwMode="auto">
            <a:xfrm>
              <a:off x="7965707" y="112474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6363966" y="2291090"/>
              <a:ext cx="10924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4" name="Line 38"/>
            <p:cNvSpPr>
              <a:spLocks noChangeShapeType="1"/>
            </p:cNvSpPr>
            <p:nvPr/>
          </p:nvSpPr>
          <p:spPr bwMode="auto">
            <a:xfrm>
              <a:off x="7456390" y="1365320"/>
              <a:ext cx="0" cy="248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7456419" y="2003476"/>
              <a:ext cx="0" cy="287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6" name="矩形 26"/>
            <p:cNvSpPr>
              <a:spLocks noChangeArrowheads="1"/>
            </p:cNvSpPr>
            <p:nvPr/>
          </p:nvSpPr>
          <p:spPr bwMode="auto">
            <a:xfrm>
              <a:off x="7306522" y="1611015"/>
              <a:ext cx="299736" cy="3853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7" name="文字方塊 29"/>
            <p:cNvSpPr txBox="1">
              <a:spLocks noChangeArrowheads="1"/>
            </p:cNvSpPr>
            <p:nvPr/>
          </p:nvSpPr>
          <p:spPr bwMode="auto">
            <a:xfrm>
              <a:off x="7291300" y="1574721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8" name="文字方塊 30"/>
            <p:cNvSpPr txBox="1">
              <a:spLocks noChangeArrowheads="1"/>
            </p:cNvSpPr>
            <p:nvPr/>
          </p:nvSpPr>
          <p:spPr bwMode="auto">
            <a:xfrm>
              <a:off x="6520530" y="1828324"/>
              <a:ext cx="636124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9" name="文字方塊 31"/>
            <p:cNvSpPr txBox="1">
              <a:spLocks noChangeArrowheads="1"/>
            </p:cNvSpPr>
            <p:nvPr/>
          </p:nvSpPr>
          <p:spPr bwMode="auto">
            <a:xfrm>
              <a:off x="7456390" y="2004219"/>
              <a:ext cx="1148058" cy="48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y[n-1]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9525"/>
            <a:ext cx="88566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63"/>
            <a:ext cx="7021513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705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381625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7" name="物件 1"/>
          <p:cNvGraphicFramePr>
            <a:graphicFrameLocks noChangeAspect="1"/>
          </p:cNvGraphicFramePr>
          <p:nvPr/>
        </p:nvGraphicFramePr>
        <p:xfrm>
          <a:off x="4911725" y="2806700"/>
          <a:ext cx="3937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8" name="方程式" r:id="rId5" imgW="1879600" imgH="228600" progId="Equation.3">
                  <p:embed/>
                </p:oleObj>
              </mc:Choice>
              <mc:Fallback>
                <p:oleObj name="方程式" r:id="rId5" imgW="18796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806700"/>
                        <a:ext cx="3937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字方塊 1"/>
          <p:cNvSpPr txBox="1">
            <a:spLocks noChangeArrowheads="1"/>
          </p:cNvSpPr>
          <p:nvPr/>
        </p:nvSpPr>
        <p:spPr bwMode="auto">
          <a:xfrm flipV="1">
            <a:off x="2084388" y="5319713"/>
            <a:ext cx="615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/>
              <a:t>…</a:t>
            </a:r>
            <a:endParaRPr lang="zh-TW" altLang="en-US" sz="2800"/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908720"/>
            <a:ext cx="8856662" cy="5882701"/>
          </a:xfrm>
          <a:prstGeom prst="rect">
            <a:avLst/>
          </a:prstGeom>
          <a:blipFill rotWithShape="1">
            <a:blip r:embed="rId3"/>
            <a:stretch>
              <a:fillRect l="-1584" t="-1451" b="-228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  <p:sp>
        <p:nvSpPr>
          <p:cNvPr id="52229" name="矩形 1"/>
          <p:cNvSpPr>
            <a:spLocks noChangeArrowheads="1"/>
          </p:cNvSpPr>
          <p:nvPr/>
        </p:nvSpPr>
        <p:spPr bwMode="auto">
          <a:xfrm>
            <a:off x="1835150" y="215900"/>
            <a:ext cx="3024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>
                <a:solidFill>
                  <a:srgbClr val="FF0000"/>
                </a:solidFill>
                <a:latin typeface="Times New Roman" pitchFamily="18" charset="0"/>
              </a:rPr>
              <a:t>(p.114 of 2.0)</a:t>
            </a:r>
            <a:endParaRPr lang="en-US" altLang="zh-TW" sz="2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412727"/>
            <a:ext cx="3829546" cy="1008161"/>
          </a:xfrm>
          <a:prstGeom prst="rect">
            <a:avLst/>
          </a:prstGeom>
          <a:blipFill rotWithShape="1">
            <a:blip r:embed="rId4"/>
            <a:stretch>
              <a:fillRect t="-3636" b="-484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pitchFamily="18" charset="-120"/>
              </a:rPr>
              <a:t> 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Second-order Discrete-time system (P.465 of text)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物件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4366"/>
              </p:ext>
            </p:extLst>
          </p:nvPr>
        </p:nvGraphicFramePr>
        <p:xfrm>
          <a:off x="1055688" y="1077913"/>
          <a:ext cx="6180137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方程式" r:id="rId4" imgW="2565360" imgH="2234880" progId="Equation.3">
                  <p:embed/>
                </p:oleObj>
              </mc:Choice>
              <mc:Fallback>
                <p:oleObj name="方程式" r:id="rId4" imgW="2565360" imgH="223488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077913"/>
                        <a:ext cx="6180137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450" i="1" smtClean="0">
                        <a:latin typeface="Cambria Math"/>
                      </a:rPr>
                      <m:t>𝜃</m:t>
                    </m:r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r>
                      <a:rPr lang="zh-TW" altLang="en-US" sz="245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45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5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4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50" b="0" i="1" smtClean="0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altLang="zh-TW" sz="245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5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5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TW" sz="2450" i="1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altLang="zh-TW" sz="24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45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450" i="1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5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5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5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5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5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5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45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5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5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45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20" y="5445224"/>
                <a:ext cx="4608512" cy="14400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59395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2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文字方塊 4"/>
          <p:cNvSpPr txBox="1">
            <a:spLocks noChangeArrowheads="1"/>
          </p:cNvSpPr>
          <p:nvPr/>
        </p:nvSpPr>
        <p:spPr bwMode="auto">
          <a:xfrm>
            <a:off x="1763713" y="1042988"/>
            <a:ext cx="3603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7" name="文字方塊 5"/>
          <p:cNvSpPr txBox="1">
            <a:spLocks noChangeArrowheads="1"/>
          </p:cNvSpPr>
          <p:nvPr/>
        </p:nvSpPr>
        <p:spPr bwMode="auto">
          <a:xfrm>
            <a:off x="2700338" y="1892300"/>
            <a:ext cx="358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8" name="文字方塊 6"/>
          <p:cNvSpPr txBox="1">
            <a:spLocks noChangeArrowheads="1"/>
          </p:cNvSpPr>
          <p:nvPr/>
        </p:nvSpPr>
        <p:spPr bwMode="auto">
          <a:xfrm>
            <a:off x="1476375" y="2909888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399" name="文字方塊 7"/>
          <p:cNvSpPr txBox="1">
            <a:spLocks noChangeArrowheads="1"/>
          </p:cNvSpPr>
          <p:nvPr/>
        </p:nvSpPr>
        <p:spPr bwMode="auto">
          <a:xfrm>
            <a:off x="3492500" y="3789363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lackadder ITC" pitchFamily="82" charset="0"/>
              </a:rPr>
              <a:t>F</a:t>
            </a:r>
            <a:endParaRPr lang="zh-TW" altLang="en-US" sz="1800">
              <a:latin typeface="Blackadder ITC" pitchFamily="82" charset="0"/>
            </a:endParaRPr>
          </a:p>
        </p:txBody>
      </p:sp>
      <p:sp>
        <p:nvSpPr>
          <p:cNvPr id="59400" name="矩形 7"/>
          <p:cNvSpPr>
            <a:spLocks noChangeArrowheads="1"/>
          </p:cNvSpPr>
          <p:nvPr/>
        </p:nvSpPr>
        <p:spPr bwMode="auto">
          <a:xfrm>
            <a:off x="4211638" y="188913"/>
            <a:ext cx="3024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p.85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3988"/>
            <a:ext cx="4602162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6.59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p.508 of text</a:t>
            </a:r>
          </a:p>
        </p:txBody>
      </p:sp>
      <p:graphicFrame>
        <p:nvGraphicFramePr>
          <p:cNvPr id="60419" name="物件 1"/>
          <p:cNvGraphicFramePr>
            <a:graphicFrameLocks noChangeAspect="1"/>
          </p:cNvGraphicFramePr>
          <p:nvPr/>
        </p:nvGraphicFramePr>
        <p:xfrm>
          <a:off x="468313" y="981075"/>
          <a:ext cx="6408737" cy="561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方程式" r:id="rId4" imgW="3632200" imgH="3759200" progId="Equation.3">
                  <p:embed/>
                </p:oleObj>
              </mc:Choice>
              <mc:Fallback>
                <p:oleObj name="方程式" r:id="rId4" imgW="3632200" imgH="3759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6408737" cy="561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中括弧 5"/>
          <p:cNvSpPr/>
          <p:nvPr/>
        </p:nvSpPr>
        <p:spPr>
          <a:xfrm>
            <a:off x="3759200" y="5983288"/>
            <a:ext cx="44450" cy="5175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3" y="2258204"/>
            <a:ext cx="4093161" cy="197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16" y="2254937"/>
                <a:ext cx="354955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97" y="3766522"/>
                <a:ext cx="35495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623" y="2814401"/>
                <a:ext cx="354955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382756" y="4011613"/>
            <a:ext cx="354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0" dirty="0" smtClean="0">
                <a:solidFill>
                  <a:srgbClr val="002060"/>
                </a:solidFill>
              </a:rPr>
              <a:t>0</a:t>
            </a:r>
            <a:endParaRPr lang="zh-TW" altLang="en-US" sz="22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50241"/>
                <a:ext cx="1008112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51" y="3076580"/>
                <a:ext cx="72008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695" r="-423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6" y="2852500"/>
                <a:ext cx="35495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53" y="2668553"/>
                <a:ext cx="7200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695" r="-2372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5" y="2062009"/>
                <a:ext cx="1075035" cy="441916"/>
              </a:xfrm>
              <a:prstGeom prst="rect">
                <a:avLst/>
              </a:prstGeom>
              <a:blipFill rotWithShape="1">
                <a:blip r:embed="rId14"/>
                <a:stretch>
                  <a:fillRect r="-13559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203108"/>
                <a:ext cx="1075035" cy="441916"/>
              </a:xfrm>
              <a:prstGeom prst="rect">
                <a:avLst/>
              </a:prstGeom>
              <a:blipFill rotWithShape="1">
                <a:blip r:embed="rId15"/>
                <a:stretch>
                  <a:fillRect r="-2260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0" y="727201"/>
            <a:ext cx="9090553" cy="5334932"/>
          </a:xfrm>
          <a:prstGeom prst="rect">
            <a:avLst/>
          </a:prstGeom>
        </p:spPr>
      </p:pic>
      <p:sp>
        <p:nvSpPr>
          <p:cNvPr id="24" name="文字方塊 8"/>
          <p:cNvSpPr txBox="1">
            <a:spLocks noChangeArrowheads="1"/>
          </p:cNvSpPr>
          <p:nvPr/>
        </p:nvSpPr>
        <p:spPr bwMode="auto">
          <a:xfrm>
            <a:off x="-2" y="5982379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truncated dimensions are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orthogonal to the subspace of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dimensions kept.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Truncated Dimensions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67544" y="4797152"/>
            <a:ext cx="3744416" cy="1229888"/>
            <a:chOff x="467544" y="4797152"/>
            <a:chExt cx="3744416" cy="122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:endParaRPr lang="zh-TW" altLang="en-US" sz="2400" dirty="0">
                    <a:solidFill>
                      <a:srgbClr val="00206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for orthogonal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a14:m>
                  <a:endParaRPr lang="en-US" altLang="zh-TW" sz="2400" b="0" dirty="0" smtClean="0">
                    <a:solidFill>
                      <a:srgbClr val="00206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6" b="-4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向右箭號 22"/>
            <p:cNvSpPr/>
            <p:nvPr/>
          </p:nvSpPr>
          <p:spPr>
            <a:xfrm>
              <a:off x="467544" y="4941168"/>
              <a:ext cx="576064" cy="432048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94888" y="432594"/>
            <a:ext cx="30241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3.0)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52413" y="1014413"/>
            <a:ext cx="8856662" cy="536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7587" name="物件 1"/>
          <p:cNvGraphicFramePr>
            <a:graphicFrameLocks noChangeAspect="1"/>
          </p:cNvGraphicFramePr>
          <p:nvPr/>
        </p:nvGraphicFramePr>
        <p:xfrm>
          <a:off x="476250" y="1125538"/>
          <a:ext cx="6324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方程式" r:id="rId3" imgW="4000500" imgH="1397000" progId="Equation.3">
                  <p:embed/>
                </p:oleObj>
              </mc:Choice>
              <mc:Fallback>
                <p:oleObj name="方程式" r:id="rId3" imgW="4000500" imgH="1397000" progId="Equation.3">
                  <p:embed/>
                  <p:pic>
                    <p:nvPicPr>
                      <p:cNvPr id="67587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125538"/>
                        <a:ext cx="6324600" cy="215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3.66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p.275 of text</a:t>
            </a:r>
          </a:p>
        </p:txBody>
      </p:sp>
      <p:graphicFrame>
        <p:nvGraphicFramePr>
          <p:cNvPr id="67589" name="物件 3"/>
          <p:cNvGraphicFramePr>
            <a:graphicFrameLocks noChangeAspect="1"/>
          </p:cNvGraphicFramePr>
          <p:nvPr/>
        </p:nvGraphicFramePr>
        <p:xfrm>
          <a:off x="603250" y="3357563"/>
          <a:ext cx="51927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方程式" r:id="rId5" imgW="3098800" imgH="1041400" progId="Equation.3">
                  <p:embed/>
                </p:oleObj>
              </mc:Choice>
              <mc:Fallback>
                <p:oleObj name="方程式" r:id="rId5" imgW="3098800" imgH="1041400" progId="Equation.3">
                  <p:embed/>
                  <p:pic>
                    <p:nvPicPr>
                      <p:cNvPr id="67589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357563"/>
                        <a:ext cx="5192713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物件 11"/>
          <p:cNvGraphicFramePr>
            <a:graphicFrameLocks noChangeAspect="1"/>
          </p:cNvGraphicFramePr>
          <p:nvPr/>
        </p:nvGraphicFramePr>
        <p:xfrm>
          <a:off x="665163" y="5084763"/>
          <a:ext cx="38354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方程式" r:id="rId7" imgW="2247900" imgH="977900" progId="Equation.3">
                  <p:embed/>
                </p:oleObj>
              </mc:Choice>
              <mc:Fallback>
                <p:oleObj name="方程式" r:id="rId7" imgW="2247900" imgH="977900" progId="Equation.3">
                  <p:embed/>
                  <p:pic>
                    <p:nvPicPr>
                      <p:cNvPr id="6759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084763"/>
                        <a:ext cx="3835400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11960" y="144215"/>
            <a:ext cx="30241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p.62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3.0)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18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32067"/>
            <a:ext cx="7488832" cy="2396443"/>
          </a:xfrm>
          <a:prstGeom prst="rect">
            <a:avLst/>
          </a:prstGeom>
        </p:spPr>
      </p:pic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6.64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p.511 of text</a:t>
            </a:r>
          </a:p>
        </p:txBody>
      </p:sp>
      <p:sp>
        <p:nvSpPr>
          <p:cNvPr id="61443" name="文字方塊 1"/>
          <p:cNvSpPr txBox="1">
            <a:spLocks noChangeArrowheads="1"/>
          </p:cNvSpPr>
          <p:nvPr/>
        </p:nvSpPr>
        <p:spPr bwMode="auto">
          <a:xfrm>
            <a:off x="252413" y="21240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(a)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文字方塊 4"/>
          <p:cNvSpPr txBox="1">
            <a:spLocks noChangeArrowheads="1"/>
          </p:cNvSpPr>
          <p:nvPr/>
        </p:nvSpPr>
        <p:spPr bwMode="auto">
          <a:xfrm>
            <a:off x="252413" y="2482850"/>
            <a:ext cx="503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(b)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文字方塊 5"/>
          <p:cNvSpPr txBox="1">
            <a:spLocks noChangeArrowheads="1"/>
          </p:cNvSpPr>
          <p:nvPr/>
        </p:nvSpPr>
        <p:spPr bwMode="auto">
          <a:xfrm>
            <a:off x="252413" y="3241675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(c)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文字方塊 6"/>
          <p:cNvSpPr txBox="1">
            <a:spLocks noChangeArrowheads="1"/>
          </p:cNvSpPr>
          <p:nvPr/>
        </p:nvSpPr>
        <p:spPr bwMode="auto">
          <a:xfrm>
            <a:off x="4427538" y="2420938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(4.3.3 of Table 4.1)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8" name="物件 1"/>
          <p:cNvGraphicFramePr>
            <a:graphicFrameLocks noChangeAspect="1"/>
          </p:cNvGraphicFramePr>
          <p:nvPr/>
        </p:nvGraphicFramePr>
        <p:xfrm>
          <a:off x="684213" y="908050"/>
          <a:ext cx="55435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5" name="方程式" r:id="rId5" imgW="2971800" imgH="2108200" progId="Equation.3">
                  <p:embed/>
                </p:oleObj>
              </mc:Choice>
              <mc:Fallback>
                <p:oleObj name="方程式" r:id="rId5" imgW="2971800" imgH="210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554355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732240" y="5950440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43024" y="5927582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19010" y="6435829"/>
            <a:ext cx="3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805264"/>
                <a:ext cx="43204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76" y="5950441"/>
                <a:ext cx="432048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6" y="5941661"/>
                <a:ext cx="533086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95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370280"/>
                <a:ext cx="432048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6362659"/>
                <a:ext cx="541392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136" r="-7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729" y="5013176"/>
                <a:ext cx="1944215" cy="474489"/>
              </a:xfrm>
              <a:prstGeom prst="rect">
                <a:avLst/>
              </a:prstGeom>
              <a:blipFill rotWithShape="1">
                <a:blip r:embed="rId1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8193"/>
                <a:ext cx="354955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589820"/>
                <a:ext cx="354955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09120"/>
                <a:ext cx="864096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704" r="-70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313066"/>
                <a:ext cx="2304257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65" r="-132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91324"/>
                <a:ext cx="2882008" cy="47448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157192"/>
                <a:ext cx="1125877" cy="474489"/>
              </a:xfrm>
              <a:prstGeom prst="rect">
                <a:avLst/>
              </a:prstGeom>
              <a:blipFill rotWithShape="1">
                <a:blip r:embed="rId18"/>
                <a:stretch>
                  <a:fillRect l="-1630" r="-2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94" y="4509120"/>
                <a:ext cx="675810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901" r="-11712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50" y="576152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188164"/>
                <a:ext cx="415498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15888"/>
            <a:ext cx="6615112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92150"/>
            <a:ext cx="76025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pictures as 2-dim signals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物件 1"/>
          <p:cNvGraphicFramePr>
            <a:graphicFrameLocks noChangeAspect="1"/>
          </p:cNvGraphicFramePr>
          <p:nvPr/>
        </p:nvGraphicFramePr>
        <p:xfrm>
          <a:off x="827088" y="1557338"/>
          <a:ext cx="33543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方程式" r:id="rId4" imgW="1409088" imgH="215806" progId="Equation.3">
                  <p:embed/>
                </p:oleObj>
              </mc:Choice>
              <mc:Fallback>
                <p:oleObj name="方程式" r:id="rId4" imgW="1409088" imgH="21580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33543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物件 2"/>
          <p:cNvGraphicFramePr>
            <a:graphicFrameLocks noChangeAspect="1"/>
          </p:cNvGraphicFramePr>
          <p:nvPr/>
        </p:nvGraphicFramePr>
        <p:xfrm>
          <a:off x="708025" y="2189163"/>
          <a:ext cx="7135813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方程式" r:id="rId6" imgW="2997200" imgH="1028700" progId="Equation.3">
                  <p:embed/>
                </p:oleObj>
              </mc:Choice>
              <mc:Fallback>
                <p:oleObj name="方程式" r:id="rId6" imgW="2997200" imgH="1028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189163"/>
                        <a:ext cx="7135813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0" y="4449763"/>
            <a:ext cx="9144000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most important visual information in edges and regions of high contrast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regions of max/min intensity are where different frequency components are in phase</a:t>
            </a:r>
          </a:p>
        </p:txBody>
      </p:sp>
      <p:sp>
        <p:nvSpPr>
          <p:cNvPr id="8199" name="矩形 14"/>
          <p:cNvSpPr>
            <a:spLocks noChangeArrowheads="1"/>
          </p:cNvSpPr>
          <p:nvPr/>
        </p:nvSpPr>
        <p:spPr bwMode="auto">
          <a:xfrm>
            <a:off x="0" y="63881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6.2, p.426~427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80427"/>
            <a:ext cx="6940296" cy="4689958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21907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Two-dim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13176"/>
                <a:ext cx="57606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00808"/>
                <a:ext cx="57606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276872"/>
                <a:ext cx="57606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780928"/>
                <a:ext cx="576064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501008"/>
                <a:ext cx="1296144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5634" t="-8451" r="-798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77072"/>
                <a:ext cx="604829" cy="459934"/>
              </a:xfrm>
              <a:prstGeom prst="rect">
                <a:avLst/>
              </a:prstGeom>
              <a:blipFill rotWithShape="1">
                <a:blip r:embed="rId9"/>
                <a:stretch>
                  <a:fillRect r="-17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89395"/>
                <a:ext cx="129614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8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5076056" y="3931895"/>
            <a:ext cx="921721" cy="457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29200"/>
                <a:ext cx="129614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281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0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32" y="4653136"/>
                <a:ext cx="129614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3302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2−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𝑑𝑖𝑚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772"/>
                <a:ext cx="1224136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1331640" y="4820282"/>
            <a:ext cx="648072" cy="722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71957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636912"/>
                <a:ext cx="43204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081536"/>
                <a:ext cx="43204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31" y="2879498"/>
                <a:ext cx="43204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76" y="1960954"/>
                <a:ext cx="604829" cy="459934"/>
              </a:xfrm>
              <a:prstGeom prst="rect">
                <a:avLst/>
              </a:prstGeom>
              <a:blipFill rotWithShape="1">
                <a:blip r:embed="rId18"/>
                <a:stretch>
                  <a:fillRect r="-1100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V="1">
            <a:off x="3923928" y="2276872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441005"/>
                <a:ext cx="1152128" cy="459934"/>
              </a:xfrm>
              <a:prstGeom prst="rect">
                <a:avLst/>
              </a:prstGeom>
              <a:blipFill rotWithShape="1">
                <a:blip r:embed="rId19"/>
                <a:stretch>
                  <a:fillRect r="-11640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different </a:t>
                </a:r>
                <a:endParaRPr lang="en-US" altLang="zh-TW" sz="2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altLang="zh-TW" sz="22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20" y="2950268"/>
                <a:ext cx="1252948" cy="769441"/>
              </a:xfrm>
              <a:prstGeom prst="rect">
                <a:avLst/>
              </a:prstGeom>
              <a:blipFill rotWithShape="1">
                <a:blip r:embed="rId20"/>
                <a:stretch>
                  <a:fillRect l="-6341" t="-4762" r="-4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30" y="3834532"/>
                <a:ext cx="576064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2013</Words>
  <Application>Microsoft Office PowerPoint</Application>
  <PresentationFormat>如螢幕大小 (4:3)</PresentationFormat>
  <Paragraphs>393</Paragraphs>
  <Slides>64</Slides>
  <Notes>61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5" baseType="lpstr">
      <vt:lpstr>新細明體</vt:lpstr>
      <vt:lpstr>標楷體</vt:lpstr>
      <vt:lpstr>Arial</vt:lpstr>
      <vt:lpstr>Blackadder ITC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216</cp:revision>
  <cp:lastPrinted>2020-05-19T07:44:00Z</cp:lastPrinted>
  <dcterms:created xsi:type="dcterms:W3CDTF">2012-03-03T08:53:00Z</dcterms:created>
  <dcterms:modified xsi:type="dcterms:W3CDTF">2020-05-19T07:47:59Z</dcterms:modified>
</cp:coreProperties>
</file>