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handoutMasterIdLst>
    <p:handoutMasterId r:id="rId67"/>
  </p:handoutMasterIdLst>
  <p:sldIdLst>
    <p:sldId id="257" r:id="rId3"/>
    <p:sldId id="302" r:id="rId4"/>
    <p:sldId id="258" r:id="rId5"/>
    <p:sldId id="260" r:id="rId6"/>
    <p:sldId id="303" r:id="rId7"/>
    <p:sldId id="261" r:id="rId8"/>
    <p:sldId id="262" r:id="rId9"/>
    <p:sldId id="263" r:id="rId10"/>
    <p:sldId id="304" r:id="rId11"/>
    <p:sldId id="264" r:id="rId12"/>
    <p:sldId id="305" r:id="rId13"/>
    <p:sldId id="265" r:id="rId14"/>
    <p:sldId id="266" r:id="rId15"/>
    <p:sldId id="306" r:id="rId16"/>
    <p:sldId id="267" r:id="rId17"/>
    <p:sldId id="307" r:id="rId18"/>
    <p:sldId id="268" r:id="rId19"/>
    <p:sldId id="271" r:id="rId20"/>
    <p:sldId id="272" r:id="rId21"/>
    <p:sldId id="269" r:id="rId22"/>
    <p:sldId id="270" r:id="rId23"/>
    <p:sldId id="308" r:id="rId24"/>
    <p:sldId id="273" r:id="rId25"/>
    <p:sldId id="309" r:id="rId26"/>
    <p:sldId id="274" r:id="rId27"/>
    <p:sldId id="276" r:id="rId28"/>
    <p:sldId id="277" r:id="rId29"/>
    <p:sldId id="324" r:id="rId30"/>
    <p:sldId id="310" r:id="rId31"/>
    <p:sldId id="278" r:id="rId32"/>
    <p:sldId id="280" r:id="rId33"/>
    <p:sldId id="311" r:id="rId34"/>
    <p:sldId id="281" r:id="rId35"/>
    <p:sldId id="312" r:id="rId36"/>
    <p:sldId id="282" r:id="rId37"/>
    <p:sldId id="283" r:id="rId38"/>
    <p:sldId id="287" r:id="rId39"/>
    <p:sldId id="284" r:id="rId40"/>
    <p:sldId id="286" r:id="rId41"/>
    <p:sldId id="288" r:id="rId42"/>
    <p:sldId id="289" r:id="rId43"/>
    <p:sldId id="291" r:id="rId44"/>
    <p:sldId id="292" r:id="rId45"/>
    <p:sldId id="293" r:id="rId46"/>
    <p:sldId id="294" r:id="rId47"/>
    <p:sldId id="313" r:id="rId48"/>
    <p:sldId id="295" r:id="rId49"/>
    <p:sldId id="314" r:id="rId50"/>
    <p:sldId id="299" r:id="rId51"/>
    <p:sldId id="296" r:id="rId52"/>
    <p:sldId id="297" r:id="rId53"/>
    <p:sldId id="298" r:id="rId54"/>
    <p:sldId id="300" r:id="rId55"/>
    <p:sldId id="301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1" autoAdjust="0"/>
    <p:restoredTop sz="94710" autoAdjust="0"/>
  </p:normalViewPr>
  <p:slideViewPr>
    <p:cSldViewPr>
      <p:cViewPr varScale="1">
        <p:scale>
          <a:sx n="89" d="100"/>
          <a:sy n="89" d="100"/>
        </p:scale>
        <p:origin x="1244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831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l">
              <a:defRPr sz="1200" dirty="0" smtClean="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Course 9.0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E200C1-1082-4075-97A9-62B3B7DF21AB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2020/05/18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338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2D204E9-E06A-40A2-A9FA-144493C611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4C56BD7-14FE-4795-BE67-453F1361C60B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7" tIns="47783" rIns="95567" bIns="477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7" tIns="47783" rIns="95567" bIns="4778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096ED53-54D6-4ECA-A5A8-078D1EC42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513D29-806C-4BAF-BE8E-2E127401913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2A1A04-779F-4F78-A3A3-C96CDCDD85B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0B62-FC3D-4E80-AB66-9E206CDDC234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1FAF-26EF-4EB6-8F30-4A5833FEF2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48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8E71-EA29-4E00-AAD2-1D69A742848B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A9C2-46B2-420C-8E7D-CA969E5CB7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1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CCAD-D815-4ED8-A014-975EBC5F659B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F94E-0DA7-481C-99E6-E30F7DD7B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0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D08C-0F40-48F3-8A5C-71C7242E81C9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2641-49A0-4BA6-961D-3849F4741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6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198A-26DA-4D5B-885A-EF4479717062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EF47-AC8C-4FD1-B1F2-9BF6A00C2C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6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2BA1-FCC8-4CD8-9807-8CD8E9EE40A7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D94-A10D-4234-A49E-79C3BEE3DF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60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D5DF-9508-4BCA-B0D0-0AE286171A5A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4293-2685-441D-9342-4732CFE62F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2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D7A5-DA92-4ECA-84AD-07FFFD3F81E4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B343-593C-488F-85A9-422EC24CF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1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6C9D-182F-4B88-8F03-E4DA915A8D3A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064A-AFB6-4794-97A9-2D5C56F7AF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4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5873-4A0F-4B5F-A4BD-4B29E2D5114D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EA6-FFFA-4C89-9BFF-2BC324B62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2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D609-0869-44CA-961C-1F2AE0F3E81C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B1A5-46FF-4F9A-83EB-C605D19F20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7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DE27-E341-47C6-8CF4-5A7C2E579C07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DC94-BEDD-43E8-9139-1EF415608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33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7616-CB19-473F-909B-C98D77BC9142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D324-4DAF-445D-AD55-F99439E40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9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155-73FD-4960-86DF-9D69B00E67B7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AA34-9110-403A-809B-18C6FE6D64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91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C0B4-6FA7-4E2F-A118-30CE9626F0AD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BBBF-6FAC-4421-B8B5-A54A827E01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1125-DE99-479A-BCF9-8DA414CE3047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6452-BC01-4288-A2F2-6764FE3216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4FC-44BC-4D7D-AB89-474A5A3A2E63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97CE-EA0E-4E78-958C-C7FFE2EC08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1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3C70-B18E-4951-BCEB-00E58EB9C61E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E89E-7852-440E-BB3F-B7C9139900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0BB2-DCAB-4DDE-86D2-BCE2C1267AF2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17F9-59EF-420A-A8B9-E6702FCFD8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2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A76-EFB1-4BB4-B077-E0FAE465BE6B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6EB2-682C-4D16-8952-FBBA27131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69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370E-7364-419E-8B9F-1AFBB1A2955A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BF98-FA29-40A1-ACD1-352FE55188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4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97D5-2349-48FD-BBD0-DC519635B933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785A-9691-4D80-A062-CAE14DF1F9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7A191D-C4EB-4B9A-B3AC-5A0D7DE2866E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B3661B-9B70-4CCB-9235-EBEC6A7CC7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3CC515-43CE-44BE-B3F4-679850D53695}" type="datetimeFigureOut">
              <a:rPr lang="zh-TW" altLang="en-US"/>
              <a:pPr>
                <a:defRPr/>
              </a:pPr>
              <a:t>2020/05/18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877BF2-ABCD-4D4C-9547-4B49645BE2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3.png"/><Relationship Id="rId7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40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0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25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24.png"/><Relationship Id="rId2" Type="http://schemas.openxmlformats.org/officeDocument/2006/relationships/image" Target="../media/image107.jpe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5" Type="http://schemas.openxmlformats.org/officeDocument/2006/relationships/image" Target="../media/image117.png"/><Relationship Id="rId4" Type="http://schemas.openxmlformats.org/officeDocument/2006/relationships/image" Target="../media/image109.png"/><Relationship Id="rId1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1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9.png"/><Relationship Id="rId5" Type="http://schemas.openxmlformats.org/officeDocument/2006/relationships/image" Target="../media/image137.png"/><Relationship Id="rId4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4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6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4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0.jpeg"/><Relationship Id="rId4" Type="http://schemas.openxmlformats.org/officeDocument/2006/relationships/image" Target="../media/image14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8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9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jpe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wmf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5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430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9144000" cy="2232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8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9.0 Laplace Transform </a:t>
            </a:r>
          </a:p>
          <a:p>
            <a:pPr marL="4572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9.1 General Principles of Laplace </a:t>
            </a:r>
          </a:p>
          <a:p>
            <a:pPr marL="122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49418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time-invariant</a:t>
            </a:r>
          </a:p>
        </p:txBody>
      </p:sp>
      <p:sp>
        <p:nvSpPr>
          <p:cNvPr id="3077" name="矩形 21"/>
          <p:cNvSpPr>
            <a:spLocks noChangeArrowheads="1"/>
          </p:cNvSpPr>
          <p:nvPr/>
        </p:nvSpPr>
        <p:spPr bwMode="auto">
          <a:xfrm>
            <a:off x="0" y="24272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3078" name="矩形 22"/>
          <p:cNvSpPr>
            <a:spLocks noChangeArrowheads="1"/>
          </p:cNvSpPr>
          <p:nvPr/>
        </p:nvSpPr>
        <p:spPr bwMode="auto">
          <a:xfrm>
            <a:off x="0" y="32178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38"/>
          <p:cNvSpPr>
            <a:spLocks noChangeShapeType="1"/>
          </p:cNvSpPr>
          <p:nvPr/>
        </p:nvSpPr>
        <p:spPr bwMode="auto">
          <a:xfrm>
            <a:off x="4549775" y="4554538"/>
            <a:ext cx="922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文字方塊 16"/>
          <p:cNvSpPr txBox="1">
            <a:spLocks noChangeArrowheads="1"/>
          </p:cNvSpPr>
          <p:nvPr/>
        </p:nvSpPr>
        <p:spPr bwMode="auto">
          <a:xfrm>
            <a:off x="5527675" y="4305300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3133725" y="4221163"/>
            <a:ext cx="1439863" cy="7207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文字方塊 6"/>
          <p:cNvSpPr txBox="1">
            <a:spLocks noChangeArrowheads="1"/>
          </p:cNvSpPr>
          <p:nvPr/>
        </p:nvSpPr>
        <p:spPr bwMode="auto">
          <a:xfrm>
            <a:off x="755650" y="4305300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Line 38"/>
          <p:cNvSpPr>
            <a:spLocks noChangeShapeType="1"/>
          </p:cNvSpPr>
          <p:nvPr/>
        </p:nvSpPr>
        <p:spPr bwMode="auto">
          <a:xfrm>
            <a:off x="2154238" y="4557713"/>
            <a:ext cx="9731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84" name="物件 27"/>
          <p:cNvGraphicFramePr>
            <a:graphicFrameLocks noChangeAspect="1"/>
          </p:cNvGraphicFramePr>
          <p:nvPr/>
        </p:nvGraphicFramePr>
        <p:xfrm>
          <a:off x="3348038" y="5584825"/>
          <a:ext cx="3175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方程式" r:id="rId4" imgW="1333500" imgH="330200" progId="Equation.3">
                  <p:embed/>
                </p:oleObj>
              </mc:Choice>
              <mc:Fallback>
                <p:oleObj name="方程式" r:id="rId4" imgW="1333500" imgH="330200" progId="Equation.3">
                  <p:embed/>
                  <p:pic>
                    <p:nvPicPr>
                      <p:cNvPr id="0" name="物件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584825"/>
                        <a:ext cx="3175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01725"/>
            <a:ext cx="9144000" cy="22018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1 :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consists of strips parallel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lang="el-GR" altLang="zh-TW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-axis in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  <a:p>
            <a:pPr marL="3103200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Fourier Transform of 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l-GR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converge </a:t>
            </a:r>
            <a:endParaRPr kumimoji="0" lang="zh-TW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292" name="物件 3"/>
          <p:cNvGraphicFramePr>
            <a:graphicFrameLocks noChangeAspect="1"/>
          </p:cNvGraphicFramePr>
          <p:nvPr/>
        </p:nvGraphicFramePr>
        <p:xfrm>
          <a:off x="3130550" y="3457575"/>
          <a:ext cx="3359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方程式" r:id="rId3" imgW="1231366" imgH="330057" progId="Equation.3">
                  <p:embed/>
                </p:oleObj>
              </mc:Choice>
              <mc:Fallback>
                <p:oleObj name="方程式" r:id="rId3" imgW="1231366" imgH="33005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457575"/>
                        <a:ext cx="33591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0" y="52514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2 : ROC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doesn’t include any poles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406900"/>
            <a:ext cx="91440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depending on </a:t>
            </a:r>
            <a:r>
              <a:rPr kumimoji="0" lang="el-GR" altLang="zh-TW" sz="30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σ</a:t>
            </a: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1333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1, 3</a:t>
            </a:r>
          </a:p>
        </p:txBody>
      </p:sp>
      <p:pic>
        <p:nvPicPr>
          <p:cNvPr id="1331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7927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7909" y="314096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772816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9756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4408" y="3486199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02624" y="2679303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866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386104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8304" y="3864832"/>
            <a:ext cx="504056" cy="461665"/>
          </a:xfrm>
          <a:prstGeom prst="rect">
            <a:avLst/>
          </a:prstGeom>
          <a:blipFill rotWithShape="1">
            <a:blip r:embed="rId8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3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of finite duration and absolutely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integrable, the ROC is the entire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1479550" y="2205038"/>
          <a:ext cx="741362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方程式" r:id="rId3" imgW="2717800" imgH="1778000" progId="Equation.3">
                  <p:embed/>
                </p:oleObj>
              </mc:Choice>
              <mc:Fallback>
                <p:oleObj name="方程式" r:id="rId3" imgW="2717800" imgH="177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205038"/>
                        <a:ext cx="7413625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4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&lt;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&gt;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right-half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536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77203"/>
              </p:ext>
            </p:extLst>
          </p:nvPr>
        </p:nvGraphicFramePr>
        <p:xfrm>
          <a:off x="1403648" y="3803650"/>
          <a:ext cx="7758112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方程式" r:id="rId3" imgW="2844720" imgH="1041120" progId="Equation.3">
                  <p:embed/>
                </p:oleObj>
              </mc:Choice>
              <mc:Fallback>
                <p:oleObj name="方程式" r:id="rId3" imgW="2844720" imgH="104112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03650"/>
                        <a:ext cx="7758112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4</a:t>
            </a:r>
          </a:p>
        </p:txBody>
      </p:sp>
      <p:pic>
        <p:nvPicPr>
          <p:cNvPr id="1638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73238"/>
            <a:ext cx="85836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76037" y="350100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4322713"/>
            <a:ext cx="324544" cy="461665"/>
          </a:xfrm>
          <a:prstGeom prst="rect">
            <a:avLst/>
          </a:prstGeom>
          <a:blipFill rotWithShape="1">
            <a:blip r:embed="rId5"/>
            <a:stretch>
              <a:fillRect l="-188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2895327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478437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88324" y="2945641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3861048"/>
            <a:ext cx="504056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2607295"/>
            <a:ext cx="432048" cy="4616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5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left-sided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&gt;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&lt;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left-half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5</a:t>
            </a:r>
          </a:p>
        </p:txBody>
      </p:sp>
      <p:pic>
        <p:nvPicPr>
          <p:cNvPr id="1843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20850"/>
            <a:ext cx="81153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3725186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306491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6653" y="4653136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5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8376" y="3068960"/>
            <a:ext cx="504056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4437112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9473" y="2564904"/>
            <a:ext cx="432048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6303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6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two-sided,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 ROC consists of a strip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 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-plane including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graphicFrame>
        <p:nvGraphicFramePr>
          <p:cNvPr id="19460" name="物件 3"/>
          <p:cNvGraphicFramePr>
            <a:graphicFrameLocks noChangeAspect="1"/>
          </p:cNvGraphicFramePr>
          <p:nvPr/>
        </p:nvGraphicFramePr>
        <p:xfrm>
          <a:off x="2717800" y="2873375"/>
          <a:ext cx="6084888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方程式" r:id="rId3" imgW="2273300" imgH="990600" progId="Equation.3">
                  <p:embed/>
                </p:oleObj>
              </mc:Choice>
              <mc:Fallback>
                <p:oleObj name="方程式" r:id="rId3" imgW="2273300" imgH="990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873375"/>
                        <a:ext cx="6084888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0" y="5516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9.9, 9.10, p.667 of text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0" y="61658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*note: ROC[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 may not exist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itty Lin\Pictures\保留\SS\course9.0\Fig\9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794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Kitty Lin\Pictures\保留\SS\course9.0\Fig\9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1300"/>
            <a:ext cx="6048375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Chapters 3, 4, 5, 9, 10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515100" y="1322388"/>
            <a:ext cx="577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800" i="1" kern="100" dirty="0">
              <a:solidFill>
                <a:schemeClr val="tx2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24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物件 2"/>
          <p:cNvGraphicFramePr>
            <a:graphicFrameLocks noChangeAspect="1"/>
          </p:cNvGraphicFramePr>
          <p:nvPr/>
        </p:nvGraphicFramePr>
        <p:xfrm>
          <a:off x="8388350" y="26003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方程式" r:id="rId4" imgW="152334" imgH="139639" progId="Equation.3">
                  <p:embed/>
                </p:oleObj>
              </mc:Choice>
              <mc:Fallback>
                <p:oleObj name="方程式" r:id="rId4" imgW="152334" imgH="139639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00325"/>
                        <a:ext cx="4318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940425" y="981075"/>
            <a:ext cx="0" cy="50371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3" name="文字方塊 5"/>
          <p:cNvSpPr txBox="1">
            <a:spLocks noChangeArrowheads="1"/>
          </p:cNvSpPr>
          <p:nvPr/>
        </p:nvSpPr>
        <p:spPr bwMode="auto">
          <a:xfrm>
            <a:off x="473075" y="15811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3</a:t>
            </a:r>
            <a:endParaRPr lang="zh-TW" altLang="en-US" sz="2400"/>
          </a:p>
        </p:txBody>
      </p:sp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4375150" y="1581150"/>
            <a:ext cx="114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5</a:t>
            </a:r>
            <a:endParaRPr lang="zh-TW" altLang="en-US" sz="2400"/>
          </a:p>
        </p:txBody>
      </p:sp>
      <p:sp>
        <p:nvSpPr>
          <p:cNvPr id="4105" name="文字方塊 10"/>
          <p:cNvSpPr txBox="1">
            <a:spLocks noChangeArrowheads="1"/>
          </p:cNvSpPr>
          <p:nvPr/>
        </p:nvSpPr>
        <p:spPr bwMode="auto">
          <a:xfrm>
            <a:off x="2560638" y="1581150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4</a:t>
            </a:r>
            <a:endParaRPr lang="zh-TW" altLang="en-US" sz="2400"/>
          </a:p>
        </p:txBody>
      </p:sp>
      <p:sp>
        <p:nvSpPr>
          <p:cNvPr id="4106" name="文字方塊 11"/>
          <p:cNvSpPr txBox="1">
            <a:spLocks noChangeArrowheads="1"/>
          </p:cNvSpPr>
          <p:nvPr/>
        </p:nvSpPr>
        <p:spPr bwMode="auto">
          <a:xfrm>
            <a:off x="7667625" y="41497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10</a:t>
            </a:r>
            <a:endParaRPr lang="zh-TW" altLang="en-US" sz="2400"/>
          </a:p>
        </p:txBody>
      </p:sp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7667625" y="126841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9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747" y="3831431"/>
            <a:ext cx="612581" cy="461665"/>
          </a:xfrm>
          <a:prstGeom prst="rect">
            <a:avLst/>
          </a:prstGeom>
          <a:blipFill rotWithShape="1">
            <a:blip r:embed="rId6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72400" y="4884018"/>
            <a:ext cx="612581" cy="461665"/>
          </a:xfrm>
          <a:prstGeom prst="rect">
            <a:avLst/>
          </a:prstGeom>
          <a:blipFill rotWithShape="1">
            <a:blip r:embed="rId7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0" y="97469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signal or an impulse response either doesn’t have a Laplace Transform, or falls into the 4 categories of Properties 3-6. Thus the ROC can be 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s-plane, left-half plane, right-half plane, or a </a:t>
            </a:r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single 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7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its ROC is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bounded by poles or extends to infinity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1018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examples:</a:t>
            </a:r>
          </a:p>
        </p:txBody>
      </p:sp>
      <p:graphicFrame>
        <p:nvGraphicFramePr>
          <p:cNvPr id="23557" name="物件 1"/>
          <p:cNvGraphicFramePr>
            <a:graphicFrameLocks noChangeAspect="1"/>
          </p:cNvGraphicFramePr>
          <p:nvPr/>
        </p:nvGraphicFramePr>
        <p:xfrm>
          <a:off x="1576388" y="2570163"/>
          <a:ext cx="674052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方程式" r:id="rId3" imgW="2857500" imgH="914400" progId="Equation.3">
                  <p:embed/>
                </p:oleObj>
              </mc:Choice>
              <mc:Fallback>
                <p:oleObj name="方程式" r:id="rId3" imgW="2857500" imgH="91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570163"/>
                        <a:ext cx="6740525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1054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partial-fraction expansion</a:t>
            </a:r>
          </a:p>
        </p:txBody>
      </p:sp>
      <p:sp>
        <p:nvSpPr>
          <p:cNvPr id="23559" name="矩形 8"/>
          <p:cNvSpPr>
            <a:spLocks noChangeArrowheads="1"/>
          </p:cNvSpPr>
          <p:nvPr/>
        </p:nvSpPr>
        <p:spPr bwMode="auto">
          <a:xfrm>
            <a:off x="0" y="4581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5113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9.1, p.658 of text</a:t>
            </a:r>
          </a:p>
        </p:txBody>
      </p:sp>
      <p:graphicFrame>
        <p:nvGraphicFramePr>
          <p:cNvPr id="23560" name="物件 9"/>
          <p:cNvGraphicFramePr>
            <a:graphicFrameLocks noChangeAspect="1"/>
          </p:cNvGraphicFramePr>
          <p:nvPr/>
        </p:nvGraphicFramePr>
        <p:xfrm>
          <a:off x="1743075" y="5559425"/>
          <a:ext cx="28749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方程式" r:id="rId5" imgW="1155700" imgH="558800" progId="Equation.3">
                  <p:embed/>
                </p:oleObj>
              </mc:Choice>
              <mc:Fallback>
                <p:oleObj name="方程式" r:id="rId5" imgW="1155700" imgH="5588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559425"/>
                        <a:ext cx="28749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25538"/>
            <a:ext cx="86026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4425"/>
            <a:ext cx="9144000" cy="30162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8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sided, its ROC is the right-half plane to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right of the rightmost pole.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left-sided, its ROC is the left-half plane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left of the leftmost pole. 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8</a:t>
            </a:r>
          </a:p>
        </p:txBody>
      </p:sp>
      <p:pic>
        <p:nvPicPr>
          <p:cNvPr id="2662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14863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73118" y="3255967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4328" y="1484784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733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3356992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354" y="3717632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1988840"/>
            <a:ext cx="792088" cy="461665"/>
          </a:xfrm>
          <a:prstGeom prst="rect">
            <a:avLst/>
          </a:prstGeom>
          <a:blipFill rotWithShape="1">
            <a:blip r:embed="rId7"/>
            <a:stretch>
              <a:fillRect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6633" name="文字方塊 9"/>
          <p:cNvSpPr txBox="1">
            <a:spLocks noChangeArrowheads="1"/>
          </p:cNvSpPr>
          <p:nvPr/>
        </p:nvSpPr>
        <p:spPr bwMode="auto">
          <a:xfrm>
            <a:off x="7632700" y="2451100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</a:rPr>
              <a:t>ROC</a:t>
            </a:r>
            <a:endParaRPr lang="zh-TW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12553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 expression of 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may corresponds to different signals with different ROC’s.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1336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example:</a:t>
            </a:r>
          </a:p>
        </p:txBody>
      </p:sp>
      <p:graphicFrame>
        <p:nvGraphicFramePr>
          <p:cNvPr id="27653" name="物件 4"/>
          <p:cNvGraphicFramePr>
            <a:graphicFrameLocks noChangeAspect="1"/>
          </p:cNvGraphicFramePr>
          <p:nvPr/>
        </p:nvGraphicFramePr>
        <p:xfrm>
          <a:off x="2170113" y="2730500"/>
          <a:ext cx="31940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方程式" r:id="rId3" imgW="1193800" imgH="482600" progId="Equation.3">
                  <p:embed/>
                </p:oleObj>
              </mc:Choice>
              <mc:Fallback>
                <p:oleObj name="方程式" r:id="rId3" imgW="1193800" imgH="482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730500"/>
                        <a:ext cx="31940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8688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a part of the specification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0" y="4140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15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9.13, p.670 of text</a:t>
            </a:r>
          </a:p>
        </p:txBody>
      </p:sp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0" y="56610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ROC of 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can be constructed using these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840537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188822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ROC and Poles/Zeros</a:t>
            </a:r>
            <a:endParaRPr kumimoji="0" lang="en-US" altLang="zh-TW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2"/>
              <p:cNvSpPr>
                <a:spLocks noChangeArrowheads="1"/>
              </p:cNvSpPr>
              <p:nvPr/>
            </p:nvSpPr>
            <p:spPr bwMode="auto">
              <a:xfrm>
                <a:off x="0" y="1021199"/>
                <a:ext cx="9144000" cy="544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0" anchor="t" anchorCtr="0">
                <a:spAutoFit/>
              </a:bodyPr>
              <a:lstStyle>
                <a:lvl1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533400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533400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533400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</a:pP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ROC: values of </a:t>
                </a:r>
                <a:r>
                  <a:rPr kumimoji="0" lang="en-US" altLang="zh-TW" sz="28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for which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zh-TW" sz="28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b>
                      <m:sup>
                        <m:r>
                          <a:rPr kumimoji="0"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p>
                      <m:e>
                        <m:r>
                          <a:rPr kumimoji="0"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𝑠𝑡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800" i="1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dt</a:t>
                </a:r>
                <a:r>
                  <a:rPr kumimoji="0" lang="en-US" altLang="zh-TW" sz="28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</a:t>
                </a: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defined for a given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, *not* for a </a:t>
                </a:r>
                <a:r>
                  <a:rPr kumimoji="0" lang="en-US" altLang="zh-TW" sz="2600" kern="100" dirty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altLang="zh-TW" sz="2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endParaRPr kumimoji="0" lang="en-US" altLang="zh-TW" sz="2600" kern="100" dirty="0" smtClean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very 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often in 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some region of </a:t>
                </a:r>
                <a:r>
                  <a:rPr kumimoji="0" lang="en-US" altLang="zh-TW" sz="2600" i="1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s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-plane this </a:t>
                </a: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 for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, 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but such region may be 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out of ROC of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endParaRPr kumimoji="0" lang="en-US" altLang="zh-TW" sz="2600" kern="100" dirty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  <a:p>
                <a:pPr lvl="1"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Poles/Zeros: defined for a given </a:t>
                </a:r>
                <a14:m>
                  <m:oMath xmlns:m="http://schemas.openxmlformats.org/officeDocument/2006/math">
                    <m:r>
                      <a:rPr kumimoji="0" lang="en-US" altLang="zh-TW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endParaRPr kumimoji="0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TW" sz="260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zh-TW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altLang="zh-TW" sz="2600" b="0" i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doesn't </a:t>
                </a: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necessarily </a:t>
                </a: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imply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b>
                      <m:sup>
                        <m:r>
                          <a:rPr kumimoji="0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p>
                      <m:e>
                        <m: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altLang="zh-TW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400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dt</a:t>
                </a:r>
                <a:r>
                  <a:rPr kumimoji="0" lang="en-US" altLang="zh-TW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4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</a:t>
                </a: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4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Zeros may be out of ROC</a:t>
                </a:r>
              </a:p>
              <a:p>
                <a:pPr lvl="1"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ROC </a:t>
                </a: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and Poles/Zeros are related by the properties discussed in the textbook</a:t>
                </a:r>
                <a:endParaRPr kumimoji="0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one can define an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with given poles/zeros and then find </a:t>
                </a:r>
                <a14:m>
                  <m:oMath xmlns:m="http://schemas.openxmlformats.org/officeDocument/2006/math">
                    <m:r>
                      <a:rPr kumimoji="0" lang="en-US" altLang="zh-TW" sz="2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but such an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may not exist  </a:t>
                </a:r>
                <a:endParaRPr kumimoji="0" lang="en-US" altLang="zh-TW" kern="100" dirty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6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21199"/>
                <a:ext cx="9144000" cy="5445978"/>
              </a:xfrm>
              <a:prstGeom prst="rect">
                <a:avLst/>
              </a:prstGeom>
              <a:blipFill>
                <a:blip r:embed="rId2"/>
                <a:stretch>
                  <a:fillRect t="-224" b="-1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29699" name="物件 3"/>
          <p:cNvGraphicFramePr>
            <a:graphicFrameLocks noChangeAspect="1"/>
          </p:cNvGraphicFramePr>
          <p:nvPr/>
        </p:nvGraphicFramePr>
        <p:xfrm>
          <a:off x="119063" y="1557338"/>
          <a:ext cx="890587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方程式" r:id="rId3" imgW="3505200" imgH="1193800" progId="Equation.3">
                  <p:embed/>
                </p:oleObj>
              </mc:Choice>
              <mc:Fallback>
                <p:oleObj name="方程式" r:id="rId3" imgW="3505200" imgH="1193800" progId="Equation.3">
                  <p:embed/>
                  <p:pic>
                    <p:nvPicPr>
                      <p:cNvPr id="29699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557338"/>
                        <a:ext cx="8905875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54276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integration along a line 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| Re[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]=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}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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a fixed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4730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grpSp>
        <p:nvGrpSpPr>
          <p:cNvPr id="30723" name="群組 30729"/>
          <p:cNvGrpSpPr>
            <a:grpSpLocks/>
          </p:cNvGrpSpPr>
          <p:nvPr/>
        </p:nvGrpSpPr>
        <p:grpSpPr bwMode="auto">
          <a:xfrm>
            <a:off x="539750" y="1052513"/>
            <a:ext cx="6768555" cy="1465262"/>
            <a:chOff x="539552" y="1052736"/>
            <a:chExt cx="6768067" cy="1465218"/>
          </a:xfrm>
        </p:grpSpPr>
        <p:sp>
          <p:nvSpPr>
            <p:cNvPr id="2" name="文字方塊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628800"/>
              <a:ext cx="5400600" cy="88915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995291" y="1730578"/>
              <a:ext cx="1225462" cy="61751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5" name="文字方塊 5"/>
            <p:cNvSpPr txBox="1">
              <a:spLocks noChangeArrowheads="1"/>
            </p:cNvSpPr>
            <p:nvPr/>
          </p:nvSpPr>
          <p:spPr bwMode="auto">
            <a:xfrm>
              <a:off x="6012160" y="1743575"/>
              <a:ext cx="129545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合成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746" name="文字方塊 9"/>
            <p:cNvSpPr txBox="1">
              <a:spLocks noChangeArrowheads="1"/>
            </p:cNvSpPr>
            <p:nvPr/>
          </p:nvSpPr>
          <p:spPr bwMode="auto">
            <a:xfrm>
              <a:off x="5508104" y="1090891"/>
              <a:ext cx="1008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2060"/>
                  </a:solidFill>
                </a:rPr>
                <a:t>(basis?)</a:t>
              </a:r>
              <a:endParaRPr lang="zh-TW" alt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5147733" y="1290854"/>
              <a:ext cx="360336" cy="43972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8" name="文字方塊 15"/>
            <p:cNvSpPr txBox="1">
              <a:spLocks noChangeArrowheads="1"/>
            </p:cNvSpPr>
            <p:nvPr/>
          </p:nvSpPr>
          <p:spPr bwMode="auto">
            <a:xfrm>
              <a:off x="5761824" y="105273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C00000"/>
                  </a:solidFill>
                </a:rPr>
                <a:t>X</a:t>
              </a:r>
              <a:endParaRPr lang="zh-TW" altLang="en-US" sz="2600">
                <a:solidFill>
                  <a:srgbClr val="C00000"/>
                </a:solidFill>
              </a:endParaRPr>
            </a:p>
          </p:txBody>
        </p:sp>
        <p:sp>
          <p:nvSpPr>
            <p:cNvPr id="30749" name="文字方塊 18"/>
            <p:cNvSpPr txBox="1">
              <a:spLocks noChangeArrowheads="1"/>
            </p:cNvSpPr>
            <p:nvPr/>
          </p:nvSpPr>
          <p:spPr bwMode="auto">
            <a:xfrm>
              <a:off x="6355622" y="174084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8" name="群組 30730"/>
          <p:cNvGrpSpPr>
            <a:grpSpLocks/>
          </p:cNvGrpSpPr>
          <p:nvPr/>
        </p:nvGrpSpPr>
        <p:grpSpPr bwMode="auto">
          <a:xfrm>
            <a:off x="539750" y="2595563"/>
            <a:ext cx="6912570" cy="1150937"/>
            <a:chOff x="539552" y="2595052"/>
            <a:chExt cx="6912072" cy="1151597"/>
          </a:xfrm>
        </p:grpSpPr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2595052"/>
              <a:ext cx="5582312" cy="88915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0730" name="文字方塊 8"/>
            <p:cNvSpPr txBox="1">
              <a:spLocks noChangeArrowheads="1"/>
            </p:cNvSpPr>
            <p:nvPr/>
          </p:nvSpPr>
          <p:spPr bwMode="auto">
            <a:xfrm>
              <a:off x="6012160" y="2709688"/>
              <a:ext cx="143946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36542" y="2674473"/>
              <a:ext cx="1439758" cy="6305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文字方塊 17"/>
            <p:cNvSpPr txBox="1">
              <a:spLocks noChangeArrowheads="1"/>
            </p:cNvSpPr>
            <p:nvPr/>
          </p:nvSpPr>
          <p:spPr bwMode="auto">
            <a:xfrm>
              <a:off x="6356983" y="2701420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  <p:sp>
          <p:nvSpPr>
            <p:cNvPr id="4" name="矩形 307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2659" y="3284984"/>
              <a:ext cx="482824" cy="4616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2051720" y="3645024"/>
            <a:ext cx="2075884" cy="508857"/>
            <a:chOff x="2064068" y="3645024"/>
            <a:chExt cx="2075884" cy="508857"/>
          </a:xfrm>
        </p:grpSpPr>
        <p:sp>
          <p:nvSpPr>
            <p:cNvPr id="35" name="文字方塊 30"/>
            <p:cNvSpPr txBox="1">
              <a:spLocks noChangeArrowheads="1"/>
            </p:cNvSpPr>
            <p:nvPr/>
          </p:nvSpPr>
          <p:spPr bwMode="auto">
            <a:xfrm>
              <a:off x="3131258" y="3646441"/>
              <a:ext cx="100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</a:t>
              </a:r>
              <a:r>
                <a:rPr lang="en-US" altLang="zh-TW" sz="2400" dirty="0">
                  <a:solidFill>
                    <a:srgbClr val="002060"/>
                  </a:solidFill>
                </a:rPr>
                <a:t>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540000" y="4124022"/>
            <a:ext cx="6299273" cy="1284451"/>
            <a:chOff x="793676" y="4149725"/>
            <a:chExt cx="6299273" cy="1284451"/>
          </a:xfrm>
        </p:grpSpPr>
        <p:sp>
          <p:nvSpPr>
            <p:cNvPr id="39" name="矩形 38"/>
            <p:cNvSpPr/>
            <p:nvPr/>
          </p:nvSpPr>
          <p:spPr bwMode="auto">
            <a:xfrm>
              <a:off x="4895849" y="4651375"/>
              <a:ext cx="684213" cy="630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字方塊 34"/>
            <p:cNvSpPr txBox="1">
              <a:spLocks noChangeArrowheads="1"/>
            </p:cNvSpPr>
            <p:nvPr/>
          </p:nvSpPr>
          <p:spPr bwMode="auto">
            <a:xfrm>
              <a:off x="5652489" y="4149725"/>
              <a:ext cx="864276" cy="3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C00000"/>
                  </a:solidFill>
                </a:rPr>
                <a:t>basis</a:t>
              </a:r>
              <a:endParaRPr lang="zh-TW" altLang="en-US" sz="2000">
                <a:solidFill>
                  <a:srgbClr val="C00000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40" idx="1"/>
            </p:cNvCxnSpPr>
            <p:nvPr/>
          </p:nvCxnSpPr>
          <p:spPr bwMode="auto">
            <a:xfrm flipH="1">
              <a:off x="5330824" y="4349750"/>
              <a:ext cx="322263" cy="269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39"/>
            <p:cNvSpPr txBox="1">
              <a:spLocks noChangeArrowheads="1"/>
            </p:cNvSpPr>
            <p:nvPr/>
          </p:nvSpPr>
          <p:spPr bwMode="auto">
            <a:xfrm>
              <a:off x="6012604" y="4751228"/>
              <a:ext cx="1080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合成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/>
          <p:cNvGrpSpPr/>
          <p:nvPr/>
        </p:nvGrpSpPr>
        <p:grpSpPr>
          <a:xfrm>
            <a:off x="540000" y="5564182"/>
            <a:ext cx="6375933" cy="889154"/>
            <a:chOff x="717017" y="5589240"/>
            <a:chExt cx="6375933" cy="889154"/>
          </a:xfrm>
        </p:grpSpPr>
        <p:sp>
          <p:nvSpPr>
            <p:cNvPr id="46" name="文字方塊 41"/>
            <p:cNvSpPr txBox="1">
              <a:spLocks noChangeArrowheads="1"/>
            </p:cNvSpPr>
            <p:nvPr/>
          </p:nvSpPr>
          <p:spPr bwMode="auto">
            <a:xfrm>
              <a:off x="6012752" y="5801771"/>
              <a:ext cx="108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分析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5123" name="矩形 12"/>
          <p:cNvSpPr>
            <a:spLocks noChangeArrowheads="1"/>
          </p:cNvSpPr>
          <p:nvPr/>
        </p:nvSpPr>
        <p:spPr bwMode="auto">
          <a:xfrm>
            <a:off x="0" y="987425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33369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applies for all complex variables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5125" name="物件 4"/>
          <p:cNvGraphicFramePr>
            <a:graphicFrameLocks noChangeAspect="1"/>
          </p:cNvGraphicFramePr>
          <p:nvPr/>
        </p:nvGraphicFramePr>
        <p:xfrm>
          <a:off x="1323975" y="4003675"/>
          <a:ext cx="37004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方程式" r:id="rId4" imgW="1473200" imgH="508000" progId="Equation.3">
                  <p:embed/>
                </p:oleObj>
              </mc:Choice>
              <mc:Fallback>
                <p:oleObj name="方程式" r:id="rId4" imgW="14732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003675"/>
                        <a:ext cx="370046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0" y="46005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Fourier Transform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0" y="5810250"/>
            <a:ext cx="9144000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Laplace Transform</a:t>
            </a:r>
          </a:p>
        </p:txBody>
      </p:sp>
      <p:graphicFrame>
        <p:nvGraphicFramePr>
          <p:cNvPr id="5128" name="物件 2"/>
          <p:cNvGraphicFramePr>
            <a:graphicFrameLocks noChangeAspect="1"/>
          </p:cNvGraphicFramePr>
          <p:nvPr/>
        </p:nvGraphicFramePr>
        <p:xfrm>
          <a:off x="1260475" y="5278438"/>
          <a:ext cx="48831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方程式" r:id="rId6" imgW="1943100" imgH="508000" progId="Equation.3">
                  <p:embed/>
                </p:oleObj>
              </mc:Choice>
              <mc:Fallback>
                <p:oleObj name="方程式" r:id="rId6" imgW="1943100" imgH="508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278438"/>
                        <a:ext cx="48831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文字方塊 1"/>
          <p:cNvSpPr txBox="1">
            <a:spLocks noChangeArrowheads="1"/>
          </p:cNvSpPr>
          <p:nvPr/>
        </p:nvSpPr>
        <p:spPr bwMode="auto">
          <a:xfrm>
            <a:off x="1317625" y="1725613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eigenfunction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of all linear time-invariant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with unit impulse response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1743869"/>
            <a:ext cx="656655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2708920"/>
            <a:ext cx="5236592" cy="560346"/>
          </a:xfrm>
          <a:prstGeom prst="rect">
            <a:avLst/>
          </a:prstGeom>
          <a:blipFill rotWithShape="1">
            <a:blip r:embed="rId9"/>
            <a:stretch>
              <a:fillRect t="-1087" b="-141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3848" y="4005064"/>
            <a:ext cx="1872208" cy="47359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1271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Practically in many cases : partial-fraction expansion works</a:t>
            </a: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31748" name="物件 3"/>
          <p:cNvGraphicFramePr>
            <a:graphicFrameLocks noChangeAspect="1"/>
          </p:cNvGraphicFramePr>
          <p:nvPr/>
        </p:nvGraphicFramePr>
        <p:xfrm>
          <a:off x="2195513" y="1773238"/>
          <a:ext cx="29749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" name="方程式" r:id="rId3" imgW="1155700" imgH="469900" progId="Equation.3">
                  <p:embed/>
                </p:oleObj>
              </mc:Choice>
              <mc:Fallback>
                <p:oleObj name="方程式" r:id="rId3" imgW="1155700" imgH="469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297497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9814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right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0" name="物件 5"/>
          <p:cNvGraphicFramePr>
            <a:graphicFrameLocks noChangeAspect="1"/>
          </p:cNvGraphicFramePr>
          <p:nvPr/>
        </p:nvGraphicFramePr>
        <p:xfrm>
          <a:off x="3203575" y="4519613"/>
          <a:ext cx="2076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" name="方程式" r:id="rId5" imgW="799753" imgH="241195" progId="Equation.3">
                  <p:embed/>
                </p:oleObj>
              </mc:Choice>
              <mc:Fallback>
                <p:oleObj name="方程式" r:id="rId5" imgW="799753" imgH="241195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19613"/>
                        <a:ext cx="20764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5103813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left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2" name="物件 7"/>
          <p:cNvGraphicFramePr>
            <a:graphicFrameLocks noChangeAspect="1"/>
          </p:cNvGraphicFramePr>
          <p:nvPr/>
        </p:nvGraphicFramePr>
        <p:xfrm>
          <a:off x="3038475" y="5661025"/>
          <a:ext cx="26400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7" name="方程式" r:id="rId7" imgW="1016000" imgH="241300" progId="Equation.3">
                  <p:embed/>
                </p:oleObj>
              </mc:Choice>
              <mc:Fallback>
                <p:oleObj name="方程式" r:id="rId7" imgW="1016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661025"/>
                        <a:ext cx="26400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矩形 11"/>
          <p:cNvSpPr>
            <a:spLocks noChangeArrowheads="1"/>
          </p:cNvSpPr>
          <p:nvPr/>
        </p:nvSpPr>
        <p:spPr bwMode="auto">
          <a:xfrm>
            <a:off x="0" y="61658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pairs/properties practically helpful</a:t>
            </a:r>
          </a:p>
        </p:txBody>
      </p:sp>
      <p:graphicFrame>
        <p:nvGraphicFramePr>
          <p:cNvPr id="31754" name="物件 1"/>
          <p:cNvGraphicFramePr>
            <a:graphicFrameLocks noChangeAspect="1"/>
          </p:cNvGraphicFramePr>
          <p:nvPr/>
        </p:nvGraphicFramePr>
        <p:xfrm>
          <a:off x="900113" y="2852738"/>
          <a:ext cx="26876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" name="方程式" r:id="rId9" imgW="1295400" imgH="457200" progId="Equation.3">
                  <p:embed/>
                </p:oleObj>
              </mc:Choice>
              <mc:Fallback>
                <p:oleObj name="方程式" r:id="rId9" imgW="12954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52738"/>
                        <a:ext cx="26876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67246" y="2045513"/>
            <a:ext cx="1740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ROC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9.2 Properties of Laplace Transform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400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物件 22"/>
          <p:cNvGraphicFramePr>
            <a:graphicFrameLocks noChangeAspect="1"/>
          </p:cNvGraphicFramePr>
          <p:nvPr/>
        </p:nvGraphicFramePr>
        <p:xfrm>
          <a:off x="1258888" y="1341438"/>
          <a:ext cx="47244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方程式" r:id="rId3" imgW="1765300" imgH="990600" progId="Equation.3">
                  <p:embed/>
                </p:oleObj>
              </mc:Choice>
              <mc:Fallback>
                <p:oleObj name="方程式" r:id="rId3" imgW="1765300" imgH="9906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47244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物件 24"/>
          <p:cNvGraphicFramePr>
            <a:graphicFrameLocks noChangeAspect="1"/>
          </p:cNvGraphicFramePr>
          <p:nvPr/>
        </p:nvGraphicFramePr>
        <p:xfrm>
          <a:off x="300038" y="4635500"/>
          <a:ext cx="86645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方程式" r:id="rId5" imgW="3238500" imgH="241300" progId="Equation.3">
                  <p:embed/>
                </p:oleObj>
              </mc:Choice>
              <mc:Fallback>
                <p:oleObj name="方程式" r:id="rId5" imgW="3238500" imgH="241300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635500"/>
                        <a:ext cx="86645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矩形 25"/>
          <p:cNvSpPr>
            <a:spLocks noChangeArrowheads="1"/>
          </p:cNvSpPr>
          <p:nvPr/>
        </p:nvSpPr>
        <p:spPr bwMode="auto">
          <a:xfrm>
            <a:off x="0" y="54451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6" name="物件 26"/>
          <p:cNvGraphicFramePr>
            <a:graphicFrameLocks noChangeAspect="1"/>
          </p:cNvGraphicFramePr>
          <p:nvPr/>
        </p:nvGraphicFramePr>
        <p:xfrm>
          <a:off x="800100" y="6092825"/>
          <a:ext cx="5572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9" name="方程式" r:id="rId7" imgW="2082800" imgH="254000" progId="Equation.3">
                  <p:embed/>
                </p:oleObj>
              </mc:Choice>
              <mc:Fallback>
                <p:oleObj name="方程式" r:id="rId7" imgW="2082800" imgH="254000" progId="Equation.3">
                  <p:embed/>
                  <p:pic>
                    <p:nvPicPr>
                      <p:cNvPr id="0" name="物件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6092825"/>
                        <a:ext cx="5572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315710"/>
            <a:ext cx="7272808" cy="49244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018792"/>
            <a:ext cx="8064896" cy="9556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331934"/>
            <a:ext cx="8892480" cy="95564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)]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物件 4"/>
          <p:cNvGraphicFramePr>
            <a:graphicFrameLocks noChangeAspect="1"/>
          </p:cNvGraphicFramePr>
          <p:nvPr/>
        </p:nvGraphicFramePr>
        <p:xfrm>
          <a:off x="612775" y="998538"/>
          <a:ext cx="82804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方程式" r:id="rId3" imgW="3200400" imgH="977900" progId="Equation.3">
                  <p:embed/>
                </p:oleObj>
              </mc:Choice>
              <mc:Fallback>
                <p:oleObj name="方程式" r:id="rId3" imgW="3200400" imgH="977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998538"/>
                        <a:ext cx="8280400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0" y="3448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55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9.23, p.685 of text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43465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14438" y="5143500"/>
          <a:ext cx="6242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方程式" r:id="rId5" imgW="2413000" imgH="241300" progId="Equation.3">
                  <p:embed/>
                </p:oleObj>
              </mc:Choice>
              <mc:Fallback>
                <p:oleObj name="方程式" r:id="rId5" imgW="2413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143500"/>
                        <a:ext cx="62420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文字方塊 8"/>
          <p:cNvSpPr txBox="1">
            <a:spLocks noChangeArrowheads="1"/>
          </p:cNvSpPr>
          <p:nvPr/>
        </p:nvSpPr>
        <p:spPr bwMode="auto">
          <a:xfrm>
            <a:off x="0" y="58578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37798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shift along the </a:t>
            </a: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lang="el-GR" altLang="zh-TW" i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en-US" altLang="zh-TW" sz="40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78374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1619508"/>
            <a:ext cx="526939" cy="400110"/>
          </a:xfrm>
          <a:prstGeom prst="rect">
            <a:avLst/>
          </a:prstGeom>
          <a:blipFill rotWithShape="1">
            <a:blip r:embed="rId3"/>
            <a:stretch>
              <a:fillRect b="-1384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2492896"/>
            <a:ext cx="47436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864" y="3429000"/>
            <a:ext cx="399340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7928" y="4077072"/>
            <a:ext cx="39934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3089" y="2677562"/>
            <a:ext cx="526939" cy="400110"/>
          </a:xfrm>
          <a:prstGeom prst="rect">
            <a:avLst/>
          </a:prstGeom>
          <a:blipFill rotWithShape="1">
            <a:blip r:embed="rId7"/>
            <a:stretch>
              <a:fillRect b="-12121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8698" y="2297648"/>
            <a:ext cx="547971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671" r="-1006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 (error on text corrected in class)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物件 2"/>
          <p:cNvGraphicFramePr>
            <a:graphicFrameLocks noChangeAspect="1"/>
          </p:cNvGraphicFramePr>
          <p:nvPr/>
        </p:nvGraphicFramePr>
        <p:xfrm>
          <a:off x="747713" y="863600"/>
          <a:ext cx="75231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方程式" r:id="rId3" imgW="2908300" imgH="533400" progId="Equation.3">
                  <p:embed/>
                </p:oleObj>
              </mc:Choice>
              <mc:Fallback>
                <p:oleObj name="方程式" r:id="rId3" imgW="2908300" imgH="533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863600"/>
                        <a:ext cx="752316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349500"/>
            <a:ext cx="9144000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Expansion (?) of ROC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1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Compression (?) of ROC if  1 &gt;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reversal of ROC about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jw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(right-sided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left-sided, etc.)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472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9.24, p.686 of text</a:t>
            </a: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735013" y="5572125"/>
          <a:ext cx="70310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方程式" r:id="rId5" imgW="2717800" imgH="279400" progId="Equation.3">
                  <p:embed/>
                </p:oleObj>
              </mc:Choice>
              <mc:Fallback>
                <p:oleObj name="方程式" r:id="rId5" imgW="2717800" imgH="279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5572125"/>
                        <a:ext cx="70310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84860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9" name="物件 2"/>
          <p:cNvGraphicFramePr>
            <a:graphicFrameLocks noChangeAspect="1"/>
          </p:cNvGraphicFramePr>
          <p:nvPr/>
        </p:nvGraphicFramePr>
        <p:xfrm>
          <a:off x="827088" y="969963"/>
          <a:ext cx="45989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5" name="方程式" r:id="rId3" imgW="1778000" imgH="609600" progId="Equation.3">
                  <p:embed/>
                </p:oleObj>
              </mc:Choice>
              <mc:Fallback>
                <p:oleObj name="方程式" r:id="rId3" imgW="1778000" imgH="609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69963"/>
                        <a:ext cx="459898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78130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real, and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 </a:t>
            </a:r>
          </a:p>
          <a:p>
            <a:pPr marL="333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</a:t>
            </a:r>
          </a:p>
        </p:txBody>
      </p:sp>
      <p:graphicFrame>
        <p:nvGraphicFramePr>
          <p:cNvPr id="39941" name="物件 6"/>
          <p:cNvGraphicFramePr>
            <a:graphicFrameLocks noChangeAspect="1"/>
          </p:cNvGraphicFramePr>
          <p:nvPr/>
        </p:nvGraphicFramePr>
        <p:xfrm>
          <a:off x="7251700" y="2811463"/>
          <a:ext cx="1281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6" name="方程式" r:id="rId5" imgW="495085" imgH="457002" progId="Equation.3">
                  <p:embed/>
                </p:oleObj>
              </mc:Choice>
              <mc:Fallback>
                <p:oleObj name="方程式" r:id="rId5" imgW="495085" imgH="457002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811463"/>
                        <a:ext cx="128111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-1588" y="41592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3" name="物件 7"/>
          <p:cNvGraphicFramePr>
            <a:graphicFrameLocks noChangeAspect="1"/>
          </p:cNvGraphicFramePr>
          <p:nvPr/>
        </p:nvGraphicFramePr>
        <p:xfrm>
          <a:off x="852488" y="4878388"/>
          <a:ext cx="7391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name="方程式" r:id="rId7" imgW="2857500" imgH="241300" progId="Equation.3">
                  <p:embed/>
                </p:oleObj>
              </mc:Choice>
              <mc:Fallback>
                <p:oleObj name="方程式" r:id="rId7" imgW="28575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878388"/>
                        <a:ext cx="7391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7880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pole-zero cancellation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物件 2"/>
          <p:cNvGraphicFramePr>
            <a:graphicFrameLocks noChangeAspect="1"/>
          </p:cNvGraphicFramePr>
          <p:nvPr/>
        </p:nvGraphicFramePr>
        <p:xfrm>
          <a:off x="900113" y="1001713"/>
          <a:ext cx="4598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方程式" r:id="rId3" imgW="1777229" imgH="444307" progId="Equation.3">
                  <p:embed/>
                </p:oleObj>
              </mc:Choice>
              <mc:Fallback>
                <p:oleObj name="方程式" r:id="rId3" imgW="1777229" imgH="44430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01713"/>
                        <a:ext cx="4598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4749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a pole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cancelled</a:t>
            </a:r>
          </a:p>
        </p:txBody>
      </p:sp>
      <p:graphicFrame>
        <p:nvGraphicFramePr>
          <p:cNvPr id="40965" name="物件 4"/>
          <p:cNvGraphicFramePr>
            <a:graphicFrameLocks noChangeAspect="1"/>
          </p:cNvGraphicFramePr>
          <p:nvPr/>
        </p:nvGraphicFramePr>
        <p:xfrm>
          <a:off x="893763" y="3522663"/>
          <a:ext cx="47958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方程式" r:id="rId5" imgW="1854200" imgH="444500" progId="Equation.3">
                  <p:embed/>
                </p:oleObj>
              </mc:Choice>
              <mc:Fallback>
                <p:oleObj name="方程式" r:id="rId5" imgW="18542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522663"/>
                        <a:ext cx="479583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𝑗𝑡𝑥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892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物件 3"/>
          <p:cNvGraphicFramePr>
            <a:graphicFrameLocks noChangeAspect="1"/>
          </p:cNvGraphicFramePr>
          <p:nvPr/>
        </p:nvGraphicFramePr>
        <p:xfrm>
          <a:off x="960438" y="4462463"/>
          <a:ext cx="4470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方程式" r:id="rId3" imgW="2032000" imgH="635000" progId="Equation.3">
                  <p:embed/>
                </p:oleObj>
              </mc:Choice>
              <mc:Fallback>
                <p:oleObj name="方程式" r:id="rId3" imgW="20320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62463"/>
                        <a:ext cx="4470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5"/>
          <p:cNvGraphicFramePr>
            <a:graphicFrameLocks noChangeAspect="1"/>
          </p:cNvGraphicFramePr>
          <p:nvPr/>
        </p:nvGraphicFramePr>
        <p:xfrm>
          <a:off x="973138" y="3822700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22700"/>
                        <a:ext cx="453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7526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76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6151" name="群組 18"/>
          <p:cNvGrpSpPr>
            <a:grpSpLocks/>
          </p:cNvGrpSpPr>
          <p:nvPr/>
        </p:nvGrpSpPr>
        <p:grpSpPr bwMode="auto">
          <a:xfrm>
            <a:off x="6156325" y="3644900"/>
            <a:ext cx="2835275" cy="1873250"/>
            <a:chOff x="1160519" y="4869160"/>
            <a:chExt cx="2835417" cy="1872208"/>
          </a:xfrm>
        </p:grpSpPr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364281" y="5276563"/>
              <a:ext cx="0" cy="836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160519" y="6124564"/>
              <a:ext cx="24544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V="1">
              <a:off x="1534372" y="5569942"/>
              <a:ext cx="1561902" cy="1171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3131840" y="522920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 </a:t>
              </a:r>
              <a:endParaRPr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3614936" y="589596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6162" name="Text Box 9"/>
            <p:cNvSpPr txBox="1">
              <a:spLocks noChangeArrowheads="1"/>
            </p:cNvSpPr>
            <p:nvPr/>
          </p:nvSpPr>
          <p:spPr bwMode="auto">
            <a:xfrm>
              <a:off x="1547664" y="4869160"/>
              <a:ext cx="1245096" cy="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 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l-GR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6152" name="群組 1"/>
          <p:cNvGrpSpPr>
            <a:grpSpLocks/>
          </p:cNvGrpSpPr>
          <p:nvPr/>
        </p:nvGrpSpPr>
        <p:grpSpPr bwMode="auto">
          <a:xfrm>
            <a:off x="2286000" y="6069013"/>
            <a:ext cx="4179888" cy="528637"/>
            <a:chOff x="2286000" y="5482307"/>
            <a:chExt cx="4180259" cy="528638"/>
          </a:xfrm>
        </p:grpSpPr>
        <p:graphicFrame>
          <p:nvGraphicFramePr>
            <p:cNvPr id="6155" name="物件 7"/>
            <p:cNvGraphicFramePr>
              <a:graphicFrameLocks noChangeAspect="1"/>
            </p:cNvGraphicFramePr>
            <p:nvPr/>
          </p:nvGraphicFramePr>
          <p:xfrm>
            <a:off x="5220072" y="5482307"/>
            <a:ext cx="124618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5" name="方程式" r:id="rId7" imgW="495085" imgH="228501" progId="Equation.3">
                    <p:embed/>
                  </p:oleObj>
                </mc:Choice>
                <mc:Fallback>
                  <p:oleObj name="方程式" r:id="rId7" imgW="495085" imgH="228501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482307"/>
                          <a:ext cx="124618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2286000" y="5517232"/>
              <a:ext cx="2933960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graphicFrame>
        <p:nvGraphicFramePr>
          <p:cNvPr id="6153" name="物件 1"/>
          <p:cNvGraphicFramePr>
            <a:graphicFrameLocks noChangeAspect="1"/>
          </p:cNvGraphicFramePr>
          <p:nvPr/>
        </p:nvGraphicFramePr>
        <p:xfrm>
          <a:off x="1266825" y="1785938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方程式" r:id="rId9" imgW="2095500" imgH="533400" progId="Equation.3">
                  <p:embed/>
                </p:oleObj>
              </mc:Choice>
              <mc:Fallback>
                <p:oleObj name="方程式" r:id="rId9" imgW="2095500" imgH="53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785938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1588" y="1106488"/>
            <a:ext cx="9144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Integration in time Domain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7" name="物件 2"/>
          <p:cNvGraphicFramePr>
            <a:graphicFrameLocks noChangeAspect="1"/>
          </p:cNvGraphicFramePr>
          <p:nvPr/>
        </p:nvGraphicFramePr>
        <p:xfrm>
          <a:off x="511175" y="1341438"/>
          <a:ext cx="83820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方程式" r:id="rId3" imgW="3403600" imgH="1422400" progId="Equation.3">
                  <p:embed/>
                </p:oleObj>
              </mc:Choice>
              <mc:Fallback>
                <p:oleObj name="方程式" r:id="rId3" imgW="3403600" imgH="1422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341438"/>
                        <a:ext cx="8382000" cy="33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nary>
                          <m:r>
                            <a:rPr lang="en-US" altLang="zh-TW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0)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Initial/Final – Value Theorems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物件 2"/>
          <p:cNvGraphicFramePr>
            <a:graphicFrameLocks noChangeAspect="1"/>
          </p:cNvGraphicFramePr>
          <p:nvPr/>
        </p:nvGraphicFramePr>
        <p:xfrm>
          <a:off x="900113" y="2636838"/>
          <a:ext cx="712628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方程式" r:id="rId3" imgW="2755900" imgH="660400" progId="Equation.3">
                  <p:embed/>
                </p:oleObj>
              </mc:Choice>
              <mc:Fallback>
                <p:oleObj name="方程式" r:id="rId3" imgW="27559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7126287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98107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no 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</p:txBody>
      </p:sp>
      <p:sp>
        <p:nvSpPr>
          <p:cNvPr id="43013" name="矩形 4"/>
          <p:cNvSpPr>
            <a:spLocks noChangeArrowheads="1"/>
          </p:cNvSpPr>
          <p:nvPr/>
        </p:nvSpPr>
        <p:spPr bwMode="auto">
          <a:xfrm>
            <a:off x="-1588" y="4868863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Properties/Pairs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矩形 5"/>
          <p:cNvSpPr>
            <a:spLocks noChangeArrowheads="1"/>
          </p:cNvSpPr>
          <p:nvPr/>
        </p:nvSpPr>
        <p:spPr bwMode="auto">
          <a:xfrm>
            <a:off x="0" y="5589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905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 9.1, 9.2,  p.691, 692 of text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9946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7788"/>
            <a:ext cx="48958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9.3 System Characterization with </a:t>
            </a:r>
          </a:p>
          <a:p>
            <a:pPr marL="1044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3990975"/>
            <a:ext cx="9144000" cy="102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function</a:t>
            </a:r>
          </a:p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transfer function</a:t>
            </a:r>
          </a:p>
        </p:txBody>
      </p:sp>
      <p:sp>
        <p:nvSpPr>
          <p:cNvPr id="46085" name="Line 38"/>
          <p:cNvSpPr>
            <a:spLocks noChangeShapeType="1"/>
          </p:cNvSpPr>
          <p:nvPr/>
        </p:nvSpPr>
        <p:spPr bwMode="auto">
          <a:xfrm>
            <a:off x="4549775" y="2897188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6" name="文字方塊 11"/>
          <p:cNvSpPr txBox="1">
            <a:spLocks noChangeArrowheads="1"/>
          </p:cNvSpPr>
          <p:nvPr/>
        </p:nvSpPr>
        <p:spPr bwMode="auto">
          <a:xfrm>
            <a:off x="5527675" y="2205038"/>
            <a:ext cx="2282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TW" altLang="zh-TW" sz="2800">
                <a:latin typeface="Times New Roman" pitchFamily="18" charset="0"/>
                <a:cs typeface="Times New Roman" pitchFamily="18" charset="0"/>
              </a:rPr>
              <a:t>＊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Rectangle 37"/>
          <p:cNvSpPr>
            <a:spLocks noChangeArrowheads="1"/>
          </p:cNvSpPr>
          <p:nvPr/>
        </p:nvSpPr>
        <p:spPr bwMode="auto">
          <a:xfrm>
            <a:off x="3133725" y="2565400"/>
            <a:ext cx="1439863" cy="719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文字方塊 13"/>
          <p:cNvSpPr txBox="1">
            <a:spLocks noChangeArrowheads="1"/>
          </p:cNvSpPr>
          <p:nvPr/>
        </p:nvSpPr>
        <p:spPr bwMode="auto">
          <a:xfrm>
            <a:off x="1262063" y="2205038"/>
            <a:ext cx="682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Line 38"/>
          <p:cNvSpPr>
            <a:spLocks noChangeShapeType="1"/>
          </p:cNvSpPr>
          <p:nvPr/>
        </p:nvSpPr>
        <p:spPr bwMode="auto">
          <a:xfrm>
            <a:off x="2165350" y="2900363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文字方塊 15"/>
          <p:cNvSpPr txBox="1">
            <a:spLocks noChangeArrowheads="1"/>
          </p:cNvSpPr>
          <p:nvPr/>
        </p:nvSpPr>
        <p:spPr bwMode="auto">
          <a:xfrm>
            <a:off x="1187450" y="3284538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文字方塊 16"/>
          <p:cNvSpPr txBox="1">
            <a:spLocks noChangeArrowheads="1"/>
          </p:cNvSpPr>
          <p:nvPr/>
        </p:nvSpPr>
        <p:spPr bwMode="auto">
          <a:xfrm>
            <a:off x="5521325" y="3284538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2" name="文字方塊 17"/>
          <p:cNvSpPr txBox="1">
            <a:spLocks noChangeArrowheads="1"/>
          </p:cNvSpPr>
          <p:nvPr/>
        </p:nvSpPr>
        <p:spPr bwMode="auto">
          <a:xfrm>
            <a:off x="3544888" y="3286125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981075"/>
            <a:ext cx="9144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right-half plane</a:t>
            </a:r>
          </a:p>
          <a:p>
            <a:pPr marL="2286000" lvl="4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right-sided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a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causality is equivalent to its ROC being the right-half plane to the right of the rightmost pole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left-half plane, etc.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</p:txBody>
      </p:sp>
      <p:pic>
        <p:nvPicPr>
          <p:cNvPr id="481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44675"/>
            <a:ext cx="2628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橢圓 4"/>
          <p:cNvSpPr>
            <a:spLocks noChangeArrowheads="1"/>
          </p:cNvSpPr>
          <p:nvPr/>
        </p:nvSpPr>
        <p:spPr bwMode="auto">
          <a:xfrm>
            <a:off x="414338" y="1387475"/>
            <a:ext cx="2573337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ROC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 half Plane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橢圓 7"/>
          <p:cNvSpPr>
            <a:spLocks noChangeArrowheads="1"/>
          </p:cNvSpPr>
          <p:nvPr/>
        </p:nvSpPr>
        <p:spPr bwMode="auto">
          <a:xfrm>
            <a:off x="3924300" y="1022350"/>
            <a:ext cx="1871663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right-sided</a:t>
            </a:r>
            <a:r>
              <a:rPr lang="en-US" altLang="zh-TW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橢圓 8"/>
          <p:cNvSpPr>
            <a:spLocks noChangeArrowheads="1"/>
          </p:cNvSpPr>
          <p:nvPr/>
        </p:nvSpPr>
        <p:spPr bwMode="auto">
          <a:xfrm>
            <a:off x="7059613" y="1103313"/>
            <a:ext cx="1184275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-右雙向箭號 9"/>
          <p:cNvSpPr/>
          <p:nvPr/>
        </p:nvSpPr>
        <p:spPr>
          <a:xfrm rot="21264866">
            <a:off x="2709863" y="1228725"/>
            <a:ext cx="1149350" cy="26828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5867400" y="1012825"/>
            <a:ext cx="865188" cy="360363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5963" y="1579563"/>
            <a:ext cx="976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文字方塊 13"/>
          <p:cNvSpPr txBox="1">
            <a:spLocks noChangeArrowheads="1"/>
          </p:cNvSpPr>
          <p:nvPr/>
        </p:nvSpPr>
        <p:spPr bwMode="auto">
          <a:xfrm>
            <a:off x="6103938" y="13938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5363" y="2697284"/>
            <a:ext cx="480773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8" name="矩形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1215" y="2708920"/>
            <a:ext cx="38504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75555" y="2463497"/>
            <a:ext cx="34964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5541" y="5702419"/>
            <a:ext cx="385041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730" y="5445224"/>
            <a:ext cx="349646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8148" name="矩形 15"/>
          <p:cNvSpPr>
            <a:spLocks noChangeArrowheads="1"/>
          </p:cNvSpPr>
          <p:nvPr/>
        </p:nvSpPr>
        <p:spPr bwMode="auto">
          <a:xfrm>
            <a:off x="6892925" y="4799013"/>
            <a:ext cx="950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  ,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78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stable if and only if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includes the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</a:t>
            </a: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absolutely integrable, or Fourier transform converges</a:t>
            </a:r>
          </a:p>
          <a:p>
            <a:pPr marL="1371600"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 Fig. 9.25, p.696 of text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stable if and only if all poles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lie in the left-half of s-plane</a:t>
            </a:r>
          </a:p>
          <a:p>
            <a:pPr marL="13716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to the right of the rightmost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8"/>
          <a:stretch>
            <a:fillRect/>
          </a:stretch>
        </p:blipFill>
        <p:spPr bwMode="auto">
          <a:xfrm>
            <a:off x="215900" y="1773238"/>
            <a:ext cx="35877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2852936"/>
            <a:ext cx="3672408" cy="10883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572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5229200"/>
            <a:ext cx="6120680" cy="1289520"/>
          </a:xfrm>
          <a:prstGeom prst="rect">
            <a:avLst/>
          </a:prstGeom>
          <a:blipFill rotWithShape="1">
            <a:blip r:embed="rId3"/>
            <a:stretch>
              <a:fillRect l="-797" b="-426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16463" y="6129338"/>
            <a:ext cx="2159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5" y="3477862"/>
            <a:ext cx="495200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5288" y="3480420"/>
            <a:ext cx="48923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573016"/>
            <a:ext cx="49520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340" y="321297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333" y="1628800"/>
            <a:ext cx="526939" cy="400110"/>
          </a:xfrm>
          <a:prstGeom prst="rect">
            <a:avLst/>
          </a:prstGeom>
          <a:blipFill rotWithShape="1">
            <a:blip r:embed="rId8"/>
            <a:stretch>
              <a:fillRect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09120"/>
            <a:ext cx="1192571" cy="400110"/>
          </a:xfrm>
          <a:prstGeom prst="rect">
            <a:avLst/>
          </a:prstGeom>
          <a:blipFill rotWithShape="1">
            <a:blip r:embed="rId9"/>
            <a:stretch>
              <a:fillRect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258" y="4244607"/>
            <a:ext cx="542008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478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36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 Characterized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227" name="群組 3"/>
          <p:cNvGrpSpPr>
            <a:grpSpLocks/>
          </p:cNvGrpSpPr>
          <p:nvPr/>
        </p:nvGrpSpPr>
        <p:grpSpPr bwMode="auto">
          <a:xfrm>
            <a:off x="0" y="1087438"/>
            <a:ext cx="9144000" cy="5045075"/>
            <a:chOff x="0" y="1087438"/>
            <a:chExt cx="9144000" cy="5045075"/>
          </a:xfrm>
        </p:grpSpPr>
        <p:graphicFrame>
          <p:nvGraphicFramePr>
            <p:cNvPr id="52228" name="物件 2"/>
            <p:cNvGraphicFramePr>
              <a:graphicFrameLocks noChangeAspect="1"/>
            </p:cNvGraphicFramePr>
            <p:nvPr/>
          </p:nvGraphicFramePr>
          <p:xfrm>
            <a:off x="971550" y="1087438"/>
            <a:ext cx="4924425" cy="504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82" name="方程式" r:id="rId3" imgW="1905000" imgH="2120900" progId="Equation.3">
                    <p:embed/>
                  </p:oleObj>
                </mc:Choice>
                <mc:Fallback>
                  <p:oleObj name="方程式" r:id="rId3" imgW="1905000" imgH="21209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1087438"/>
                          <a:ext cx="4924425" cy="5045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4787900" y="4797425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4787900" y="5732463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0" y="4529138"/>
              <a:ext cx="9144000" cy="142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zeros</a:t>
              </a:r>
            </a:p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endPara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endParaRPr>
            </a:p>
            <a:p>
              <a:pPr marL="5760000" lvl="2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poles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366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Parallel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＊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‧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Feedback</a:t>
            </a:r>
          </a:p>
        </p:txBody>
      </p:sp>
      <p:grpSp>
        <p:nvGrpSpPr>
          <p:cNvPr id="54276" name="群組 28722"/>
          <p:cNvGrpSpPr>
            <a:grpSpLocks/>
          </p:cNvGrpSpPr>
          <p:nvPr/>
        </p:nvGrpSpPr>
        <p:grpSpPr bwMode="auto">
          <a:xfrm>
            <a:off x="1908175" y="1628775"/>
            <a:ext cx="6731000" cy="2592388"/>
            <a:chOff x="1907704" y="1844944"/>
            <a:chExt cx="6731745" cy="2592168"/>
          </a:xfrm>
        </p:grpSpPr>
        <p:cxnSp>
          <p:nvCxnSpPr>
            <p:cNvPr id="28703" name="直線單箭頭接點 28702"/>
            <p:cNvCxnSpPr/>
            <p:nvPr/>
          </p:nvCxnSpPr>
          <p:spPr>
            <a:xfrm>
              <a:off x="1907704" y="2408459"/>
              <a:ext cx="10796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2703130" y="2408459"/>
              <a:ext cx="15813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文字方塊 28705"/>
            <p:cNvSpPr txBox="1">
              <a:spLocks noChangeArrowheads="1"/>
            </p:cNvSpPr>
            <p:nvPr/>
          </p:nvSpPr>
          <p:spPr bwMode="auto">
            <a:xfrm>
              <a:off x="1962217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1" name="文字方塊 28706"/>
            <p:cNvSpPr txBox="1">
              <a:spLocks noChangeArrowheads="1"/>
            </p:cNvSpPr>
            <p:nvPr/>
          </p:nvSpPr>
          <p:spPr bwMode="auto">
            <a:xfrm>
              <a:off x="2843808" y="191695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2" name="文字方塊 68"/>
            <p:cNvSpPr txBox="1">
              <a:spLocks noChangeArrowheads="1"/>
            </p:cNvSpPr>
            <p:nvPr/>
          </p:nvSpPr>
          <p:spPr bwMode="auto">
            <a:xfrm>
              <a:off x="2771800" y="2432622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latin typeface="Times New Roman" pitchFamily="18" charset="0"/>
                  <a:cs typeface="Times New Roman" pitchFamily="18" charset="0"/>
                </a:rPr>
                <a:t>－</a:t>
              </a:r>
            </a:p>
          </p:txBody>
        </p:sp>
        <p:sp>
          <p:nvSpPr>
            <p:cNvPr id="54283" name="橢圓 28708"/>
            <p:cNvSpPr>
              <a:spLocks noChangeArrowheads="1"/>
            </p:cNvSpPr>
            <p:nvPr/>
          </p:nvSpPr>
          <p:spPr bwMode="auto">
            <a:xfrm>
              <a:off x="3195236" y="2120782"/>
              <a:ext cx="394767" cy="54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kumimoji="0" lang="zh-TW" altLang="en-US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4" name="文字方塊 28709"/>
            <p:cNvSpPr txBox="1">
              <a:spLocks noChangeArrowheads="1"/>
            </p:cNvSpPr>
            <p:nvPr/>
          </p:nvSpPr>
          <p:spPr bwMode="auto">
            <a:xfrm>
              <a:off x="3119646" y="2182075"/>
              <a:ext cx="540000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 b="1">
                  <a:latin typeface="Times New Roman" pitchFamily="18" charset="0"/>
                  <a:cs typeface="Times New Roman" pitchFamily="18" charset="0"/>
                </a:rPr>
                <a:t>＋</a:t>
              </a:r>
            </a:p>
          </p:txBody>
        </p:sp>
        <p:cxnSp>
          <p:nvCxnSpPr>
            <p:cNvPr id="28713" name="直線接點 28712"/>
            <p:cNvCxnSpPr/>
            <p:nvPr/>
          </p:nvCxnSpPr>
          <p:spPr>
            <a:xfrm>
              <a:off x="3900238" y="2410046"/>
              <a:ext cx="6620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6" name="文字方塊 28713"/>
            <p:cNvSpPr txBox="1">
              <a:spLocks noChangeArrowheads="1"/>
            </p:cNvSpPr>
            <p:nvPr/>
          </p:nvSpPr>
          <p:spPr bwMode="auto">
            <a:xfrm>
              <a:off x="4561140" y="1844944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6007083" y="2411634"/>
              <a:ext cx="892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588172" y="2411634"/>
              <a:ext cx="13066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9" name="文字方塊 78"/>
            <p:cNvSpPr txBox="1">
              <a:spLocks noChangeArrowheads="1"/>
            </p:cNvSpPr>
            <p:nvPr/>
          </p:nvSpPr>
          <p:spPr bwMode="auto">
            <a:xfrm>
              <a:off x="3618401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0" name="文字方塊 79"/>
            <p:cNvSpPr txBox="1">
              <a:spLocks noChangeArrowheads="1"/>
            </p:cNvSpPr>
            <p:nvPr/>
          </p:nvSpPr>
          <p:spPr bwMode="auto">
            <a:xfrm>
              <a:off x="8028384" y="2154318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1" name="文字方塊 80"/>
            <p:cNvSpPr txBox="1">
              <a:spLocks noChangeArrowheads="1"/>
            </p:cNvSpPr>
            <p:nvPr/>
          </p:nvSpPr>
          <p:spPr bwMode="auto">
            <a:xfrm>
              <a:off x="4562272" y="3357112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2" name="文字方塊 81"/>
            <p:cNvSpPr txBox="1">
              <a:spLocks noChangeArrowheads="1"/>
            </p:cNvSpPr>
            <p:nvPr/>
          </p:nvSpPr>
          <p:spPr bwMode="auto">
            <a:xfrm>
              <a:off x="3618401" y="3429000"/>
              <a:ext cx="595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3384242" y="3932330"/>
              <a:ext cx="1174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8" name="直線單箭頭接點 28717"/>
            <p:cNvCxnSpPr/>
            <p:nvPr/>
          </p:nvCxnSpPr>
          <p:spPr>
            <a:xfrm flipV="1">
              <a:off x="3395357" y="2662438"/>
              <a:ext cx="0" cy="1258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0" name="直線接點 28719"/>
            <p:cNvCxnSpPr/>
            <p:nvPr/>
          </p:nvCxnSpPr>
          <p:spPr>
            <a:xfrm>
              <a:off x="7231181" y="2410046"/>
              <a:ext cx="0" cy="1530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3433" y="3932330"/>
              <a:ext cx="12240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277" name="物件 28721"/>
          <p:cNvGraphicFramePr>
            <a:graphicFrameLocks noChangeAspect="1"/>
          </p:cNvGraphicFramePr>
          <p:nvPr/>
        </p:nvGraphicFramePr>
        <p:xfrm>
          <a:off x="1331913" y="3933825"/>
          <a:ext cx="475932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方程式" r:id="rId3" imgW="1841500" imgH="1155700" progId="Equation.3">
                  <p:embed/>
                </p:oleObj>
              </mc:Choice>
              <mc:Fallback>
                <p:oleObj name="方程式" r:id="rId3" imgW="1841500" imgH="1155700" progId="Equation.3">
                  <p:embed/>
                  <p:pic>
                    <p:nvPicPr>
                      <p:cNvPr id="0" name="物件 28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933825"/>
                        <a:ext cx="4759325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5299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9.4 Unilateral Laplace Transform</a:t>
            </a:r>
          </a:p>
        </p:txBody>
      </p:sp>
      <p:graphicFrame>
        <p:nvGraphicFramePr>
          <p:cNvPr id="55300" name="物件 22"/>
          <p:cNvGraphicFramePr>
            <a:graphicFrameLocks noChangeAspect="1"/>
          </p:cNvGraphicFramePr>
          <p:nvPr/>
        </p:nvGraphicFramePr>
        <p:xfrm>
          <a:off x="357188" y="1403350"/>
          <a:ext cx="849788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" name="方程式" r:id="rId3" imgW="3175000" imgH="825500" progId="Equation.3">
                  <p:embed/>
                </p:oleObj>
              </mc:Choice>
              <mc:Fallback>
                <p:oleObj name="方程式" r:id="rId3" imgW="3175000" imgH="8255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03350"/>
                        <a:ext cx="849788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0" y="37703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</a:t>
            </a:r>
          </a:p>
          <a:p>
            <a:pPr marL="72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included in the integration</a:t>
            </a:r>
          </a:p>
        </p:txBody>
      </p:sp>
      <p:graphicFrame>
        <p:nvGraphicFramePr>
          <p:cNvPr id="55302" name="物件 4"/>
          <p:cNvGraphicFramePr>
            <a:graphicFrameLocks noChangeAspect="1"/>
          </p:cNvGraphicFramePr>
          <p:nvPr/>
        </p:nvGraphicFramePr>
        <p:xfrm>
          <a:off x="1074738" y="5056188"/>
          <a:ext cx="25606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方程式" r:id="rId5" imgW="990170" imgH="253890" progId="Equation.3">
                  <p:embed/>
                </p:oleObj>
              </mc:Choice>
              <mc:Fallback>
                <p:oleObj name="方程式" r:id="rId5" imgW="990170" imgH="25389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5056188"/>
                        <a:ext cx="256063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360488"/>
            <a:ext cx="91440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is always a right-half plane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two signals differing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but identical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≥ 0 have identical unilateral Laplace transforms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properties and applications</a:t>
            </a:r>
          </a:p>
        </p:txBody>
      </p:sp>
      <p:graphicFrame>
        <p:nvGraphicFramePr>
          <p:cNvPr id="56325" name="物件 3"/>
          <p:cNvGraphicFramePr>
            <a:graphicFrameLocks noChangeAspect="1"/>
          </p:cNvGraphicFramePr>
          <p:nvPr/>
        </p:nvGraphicFramePr>
        <p:xfrm>
          <a:off x="3779838" y="2276475"/>
          <a:ext cx="2297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方程式" r:id="rId3" imgW="889000" imgH="228600" progId="Equation.3">
                  <p:embed/>
                </p:oleObj>
              </mc:Choice>
              <mc:Fallback>
                <p:oleObj name="方程式" r:id="rId3" imgW="8890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2297112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73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graphicFrame>
        <p:nvGraphicFramePr>
          <p:cNvPr id="57348" name="物件 23"/>
          <p:cNvGraphicFramePr>
            <a:graphicFrameLocks noChangeAspect="1"/>
          </p:cNvGraphicFramePr>
          <p:nvPr/>
        </p:nvGraphicFramePr>
        <p:xfrm>
          <a:off x="361950" y="1879600"/>
          <a:ext cx="78740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方程式" r:id="rId3" imgW="3937000" imgH="1727200" progId="Equation.3">
                  <p:embed/>
                </p:oleObj>
              </mc:Choice>
              <mc:Fallback>
                <p:oleObj name="方程式" r:id="rId3" imgW="3937000" imgH="1727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879600"/>
                        <a:ext cx="7874000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83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pic>
        <p:nvPicPr>
          <p:cNvPr id="5837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700" y="2062163"/>
            <a:ext cx="4664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133600"/>
            <a:ext cx="47799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20273" y="1800682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&gt; 0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939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graphicFrame>
        <p:nvGraphicFramePr>
          <p:cNvPr id="59396" name="物件 23"/>
          <p:cNvGraphicFramePr>
            <a:graphicFrameLocks noChangeAspect="1"/>
          </p:cNvGraphicFramePr>
          <p:nvPr/>
        </p:nvGraphicFramePr>
        <p:xfrm>
          <a:off x="468313" y="1773238"/>
          <a:ext cx="5616575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方程式" r:id="rId3" imgW="2743200" imgH="1346200" progId="Equation.3">
                  <p:embed/>
                </p:oleObj>
              </mc:Choice>
              <mc:Fallback>
                <p:oleObj name="方程式" r:id="rId3" imgW="2743200" imgH="1346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5616575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041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pic>
        <p:nvPicPr>
          <p:cNvPr id="6042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17650"/>
            <a:ext cx="51847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14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9.25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p.701 of text</a:t>
            </a:r>
          </a:p>
        </p:txBody>
      </p:sp>
      <p:graphicFrame>
        <p:nvGraphicFramePr>
          <p:cNvPr id="61444" name="物件 23"/>
          <p:cNvGraphicFramePr>
            <a:graphicFrameLocks noChangeAspect="1"/>
          </p:cNvGraphicFramePr>
          <p:nvPr/>
        </p:nvGraphicFramePr>
        <p:xfrm>
          <a:off x="468313" y="1762125"/>
          <a:ext cx="6840537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方程式" r:id="rId3" imgW="3060700" imgH="2286000" progId="Equation.3">
                  <p:embed/>
                </p:oleObj>
              </mc:Choice>
              <mc:Fallback>
                <p:oleObj name="方程式" r:id="rId3" imgW="3060700" imgH="22860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2125"/>
                        <a:ext cx="6840537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文字方塊 3"/>
          <p:cNvSpPr txBox="1">
            <a:spLocks noChangeArrowheads="1"/>
          </p:cNvSpPr>
          <p:nvPr/>
        </p:nvSpPr>
        <p:spPr bwMode="auto">
          <a:xfrm>
            <a:off x="2547938" y="5665788"/>
            <a:ext cx="22240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left-half plane</a:t>
            </a:r>
            <a:endParaRPr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811338"/>
            <a:ext cx="9144000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not be well defined (or converged) for all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converge at some region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-plane, while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doesn’t have Fourier Transform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covering broader class of signals, performing more analysis for signals/systems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2467" name="物件 1"/>
          <p:cNvGraphicFramePr>
            <a:graphicFrameLocks noChangeAspect="1"/>
          </p:cNvGraphicFramePr>
          <p:nvPr/>
        </p:nvGraphicFramePr>
        <p:xfrm>
          <a:off x="900113" y="4797425"/>
          <a:ext cx="59626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方程式" r:id="rId3" imgW="2489200" imgH="736600" progId="Equation.3">
                  <p:embed/>
                </p:oleObj>
              </mc:Choice>
              <mc:Fallback>
                <p:oleObj name="方程式" r:id="rId3" imgW="2489200" imgH="736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9626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836613"/>
            <a:ext cx="9144000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Echo in telephone communication</a:t>
            </a:r>
          </a:p>
        </p:txBody>
      </p:sp>
      <p:pic>
        <p:nvPicPr>
          <p:cNvPr id="62469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87450" y="1989138"/>
            <a:ext cx="6616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3491" name="物件 1"/>
          <p:cNvGraphicFramePr>
            <a:graphicFrameLocks noChangeAspect="1"/>
          </p:cNvGraphicFramePr>
          <p:nvPr/>
        </p:nvGraphicFramePr>
        <p:xfrm>
          <a:off x="514350" y="1052513"/>
          <a:ext cx="58721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方程式" r:id="rId3" imgW="2451100" imgH="838200" progId="Equation.3">
                  <p:embed/>
                </p:oleObj>
              </mc:Choice>
              <mc:Fallback>
                <p:oleObj name="方程式" r:id="rId3" imgW="2451100" imgH="83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052513"/>
                        <a:ext cx="58721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27233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750" y="3573463"/>
            <a:ext cx="8032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C00000"/>
                </a:solidFill>
              </a:rPr>
              <a:t>zeros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4470440"/>
            <a:ext cx="941548" cy="451534"/>
          </a:xfrm>
          <a:prstGeom prst="rect">
            <a:avLst/>
          </a:prstGeom>
          <a:blipFill rotWithShape="1">
            <a:blip r:embed="rId6"/>
            <a:stretch>
              <a:fillRect r="-3896" b="-6757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grpSp>
        <p:nvGrpSpPr>
          <p:cNvPr id="63495" name="群組 1"/>
          <p:cNvGrpSpPr>
            <a:grpSpLocks/>
          </p:cNvGrpSpPr>
          <p:nvPr/>
        </p:nvGrpSpPr>
        <p:grpSpPr bwMode="auto">
          <a:xfrm>
            <a:off x="2268538" y="2897188"/>
            <a:ext cx="574675" cy="717550"/>
            <a:chOff x="2267744" y="2896480"/>
            <a:chExt cx="576064" cy="719022"/>
          </a:xfrm>
        </p:grpSpPr>
        <p:sp>
          <p:nvSpPr>
            <p:cNvPr id="7" name="文字方塊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11760" y="2896480"/>
              <a:ext cx="432048" cy="400110"/>
            </a:xfrm>
            <a:prstGeom prst="rect">
              <a:avLst/>
            </a:prstGeom>
            <a:blipFill rotWithShape="1">
              <a:blip r:embed="rId7"/>
              <a:stretch>
                <a:fillRect l="-5634" b="-12121"/>
              </a:stretch>
            </a:blipFill>
            <a:ln>
              <a:noFill/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267744" y="3246446"/>
              <a:ext cx="288031" cy="369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880" y="3203684"/>
            <a:ext cx="432048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213" y="3934537"/>
            <a:ext cx="1043707" cy="452175"/>
          </a:xfrm>
          <a:prstGeom prst="rect">
            <a:avLst/>
          </a:prstGeom>
          <a:blipFill rotWithShape="1">
            <a:blip r:embed="rId9"/>
            <a:stretch>
              <a:fillRect b="-133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4716065"/>
            <a:ext cx="472437" cy="430182"/>
          </a:xfrm>
          <a:prstGeom prst="rect">
            <a:avLst/>
          </a:prstGeom>
          <a:blipFill rotWithShape="1">
            <a:blip r:embed="rId10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5337057"/>
            <a:ext cx="648072" cy="430182"/>
          </a:xfrm>
          <a:prstGeom prst="rect">
            <a:avLst/>
          </a:prstGeom>
          <a:blipFill rotWithShape="1">
            <a:blip r:embed="rId11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6093296"/>
            <a:ext cx="1224136" cy="452175"/>
          </a:xfrm>
          <a:prstGeom prst="rect">
            <a:avLst/>
          </a:prstGeom>
          <a:blipFill rotWithShape="1">
            <a:blip r:embed="rId12"/>
            <a:stretch>
              <a:fillRect b="-270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0358" y="5014840"/>
            <a:ext cx="432048" cy="40011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356992"/>
            <a:ext cx="1080120" cy="400110"/>
          </a:xfrm>
          <a:prstGeom prst="rect">
            <a:avLst/>
          </a:prstGeom>
          <a:blipFill rotWithShape="1">
            <a:blip r:embed="rId14"/>
            <a:stretch>
              <a:fillRect b="-15385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文字方塊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07453" y="5373216"/>
            <a:ext cx="432048" cy="400110"/>
          </a:xfrm>
          <a:prstGeom prst="rect">
            <a:avLst/>
          </a:prstGeom>
          <a:blipFill rotWithShape="1">
            <a:blip r:embed="rId15"/>
            <a:stretch>
              <a:fillRect l="-5714" b="-12121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blipFill rotWithShape="1">
                <a:blip r:embed="rId16"/>
                <a:stretch>
                  <a:fillRect r="-508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blipFill rotWithShape="1"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734472" y="4617521"/>
            <a:ext cx="172800" cy="17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0289" y="2298464"/>
            <a:ext cx="172800" cy="17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19600" y="1306800"/>
                <a:ext cx="8776800" cy="334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en-US" altLang="zh-TW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eigenvalue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generated by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cancels that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0" y="1306800"/>
                <a:ext cx="8776800" cy="3340800"/>
              </a:xfrm>
              <a:prstGeom prst="rect">
                <a:avLst/>
              </a:prstGeom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p.733 of text</a:t>
            </a:r>
          </a:p>
        </p:txBody>
      </p:sp>
      <p:graphicFrame>
        <p:nvGraphicFramePr>
          <p:cNvPr id="65539" name="物件 1"/>
          <p:cNvGraphicFramePr>
            <a:graphicFrameLocks noChangeAspect="1"/>
          </p:cNvGraphicFramePr>
          <p:nvPr/>
        </p:nvGraphicFramePr>
        <p:xfrm>
          <a:off x="539750" y="809625"/>
          <a:ext cx="5721350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方程式" r:id="rId3" imgW="2387600" imgH="2362200" progId="Equation.3">
                  <p:embed/>
                </p:oleObj>
              </mc:Choice>
              <mc:Fallback>
                <p:oleObj name="方程式" r:id="rId3" imgW="2387600" imgH="2362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09625"/>
                        <a:ext cx="5721350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群組 13"/>
          <p:cNvGrpSpPr>
            <a:grpSpLocks/>
          </p:cNvGrpSpPr>
          <p:nvPr/>
        </p:nvGrpSpPr>
        <p:grpSpPr bwMode="auto">
          <a:xfrm>
            <a:off x="0" y="1879600"/>
            <a:ext cx="9144000" cy="1117600"/>
            <a:chOff x="0" y="1879352"/>
            <a:chExt cx="9144000" cy="1117600"/>
          </a:xfrm>
        </p:grpSpPr>
        <p:graphicFrame>
          <p:nvGraphicFramePr>
            <p:cNvPr id="9222" name="物件 5"/>
            <p:cNvGraphicFramePr>
              <a:graphicFrameLocks noChangeAspect="1"/>
            </p:cNvGraphicFramePr>
            <p:nvPr/>
          </p:nvGraphicFramePr>
          <p:xfrm>
            <a:off x="1258888" y="1879352"/>
            <a:ext cx="1979612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9" name="方程式" r:id="rId3" imgW="787058" imgH="482391" progId="Equation.3">
                    <p:embed/>
                  </p:oleObj>
                </mc:Choice>
                <mc:Fallback>
                  <p:oleObj name="方程式" r:id="rId3" imgW="787058" imgH="482391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888" y="1879352"/>
                          <a:ext cx="1979612" cy="1117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3347864" y="2125443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3347864" y="273667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0" y="1887290"/>
              <a:ext cx="91440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zeros </a:t>
              </a:r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4856977" y="213285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0" y="2492127"/>
              <a:ext cx="914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poles </a:t>
              </a:r>
            </a:p>
          </p:txBody>
        </p:sp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4860032" y="2736000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0" y="3257550"/>
            <a:ext cx="91440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Pole-Zero Plots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specifying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except for a scale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Fourier/Laplace transform from pole-zero plots</a:t>
            </a:r>
          </a:p>
        </p:txBody>
      </p:sp>
      <p:graphicFrame>
        <p:nvGraphicFramePr>
          <p:cNvPr id="10245" name="物件 4"/>
          <p:cNvGraphicFramePr>
            <a:graphicFrameLocks noChangeAspect="1"/>
          </p:cNvGraphicFramePr>
          <p:nvPr/>
        </p:nvGraphicFramePr>
        <p:xfrm>
          <a:off x="1508125" y="2997200"/>
          <a:ext cx="3289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方程式" r:id="rId3" imgW="1308100" imgH="508000" progId="Equation.3">
                  <p:embed/>
                </p:oleObj>
              </mc:Choice>
              <mc:Fallback>
                <p:oleObj name="方程式" r:id="rId3" imgW="13081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997200"/>
                        <a:ext cx="3289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each term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β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or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α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represented by a vector with magnitude/phase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Zeros</a:t>
            </a:r>
          </a:p>
        </p:txBody>
      </p:sp>
      <p:pic>
        <p:nvPicPr>
          <p:cNvPr id="1126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55738"/>
            <a:ext cx="8404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2780928"/>
            <a:ext cx="1458028" cy="6372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44760" y="3058727"/>
            <a:ext cx="526939" cy="400110"/>
          </a:xfrm>
          <a:prstGeom prst="rect">
            <a:avLst/>
          </a:prstGeom>
          <a:blipFill rotWithShape="1">
            <a:blip r:embed="rId4"/>
            <a:stretch>
              <a:fillRect l="-4651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3827502"/>
            <a:ext cx="526939" cy="400110"/>
          </a:xfrm>
          <a:prstGeom prst="rect">
            <a:avLst/>
          </a:prstGeom>
          <a:blipFill rotWithShape="1">
            <a:blip r:embed="rId5"/>
            <a:stretch>
              <a:fillRect l="-4651"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4861" y="1124744"/>
            <a:ext cx="526939" cy="400110"/>
          </a:xfrm>
          <a:prstGeom prst="rect">
            <a:avLst/>
          </a:prstGeom>
          <a:blipFill rotWithShape="1">
            <a:blip r:embed="rId6"/>
            <a:stretch>
              <a:fillRect l="-3448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505" y="357301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5085184"/>
            <a:ext cx="399340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4437112"/>
            <a:ext cx="366254" cy="40011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6397" y="3284984"/>
            <a:ext cx="547971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0072" y="3284984"/>
            <a:ext cx="542008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856" y="4688873"/>
            <a:ext cx="495200" cy="40011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5250" y="3758594"/>
            <a:ext cx="742063" cy="400110"/>
          </a:xfrm>
          <a:prstGeom prst="rect">
            <a:avLst/>
          </a:prstGeom>
          <a:blipFill rotWithShape="1">
            <a:blip r:embed="rId13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901" y="3258782"/>
            <a:ext cx="547971" cy="400110"/>
          </a:xfrm>
          <a:prstGeom prst="rect">
            <a:avLst/>
          </a:prstGeom>
          <a:blipFill rotWithShape="1">
            <a:blip r:embed="rId1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327" y="2132856"/>
            <a:ext cx="542008" cy="40011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7" y="1556792"/>
            <a:ext cx="892189" cy="40011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0845" y="2046176"/>
            <a:ext cx="892189" cy="40011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4901098"/>
            <a:ext cx="1440160" cy="40011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3" name="矩形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5485294"/>
            <a:ext cx="1440160" cy="400110"/>
          </a:xfrm>
          <a:prstGeom prst="rect">
            <a:avLst/>
          </a:prstGeom>
          <a:blipFill rotWithShape="1">
            <a:blip r:embed="rId19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1756847"/>
            <a:ext cx="1489767" cy="66954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07137" y="4763169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3573" y="4764702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2234</Words>
  <Application>Microsoft Office PowerPoint</Application>
  <PresentationFormat>如螢幕大小 (4:3)</PresentationFormat>
  <Paragraphs>352</Paragraphs>
  <Slides>63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1_Office 佈景主題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276</cp:revision>
  <cp:lastPrinted>2020-05-18T09:20:12Z</cp:lastPrinted>
  <dcterms:created xsi:type="dcterms:W3CDTF">2012-04-16T06:04:20Z</dcterms:created>
  <dcterms:modified xsi:type="dcterms:W3CDTF">2020-05-18T09:25:29Z</dcterms:modified>
</cp:coreProperties>
</file>