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06" r:id="rId3"/>
    <p:sldId id="307" r:id="rId4"/>
    <p:sldId id="314" r:id="rId5"/>
    <p:sldId id="339" r:id="rId6"/>
    <p:sldId id="344" r:id="rId7"/>
    <p:sldId id="350" r:id="rId8"/>
    <p:sldId id="410" r:id="rId9"/>
    <p:sldId id="347" r:id="rId10"/>
    <p:sldId id="351" r:id="rId11"/>
    <p:sldId id="346" r:id="rId12"/>
    <p:sldId id="345" r:id="rId13"/>
    <p:sldId id="370" r:id="rId14"/>
    <p:sldId id="371" r:id="rId15"/>
    <p:sldId id="372" r:id="rId16"/>
    <p:sldId id="373" r:id="rId17"/>
    <p:sldId id="376" r:id="rId18"/>
    <p:sldId id="411" r:id="rId19"/>
    <p:sldId id="377" r:id="rId20"/>
    <p:sldId id="378" r:id="rId21"/>
    <p:sldId id="380" r:id="rId22"/>
    <p:sldId id="398" r:id="rId23"/>
    <p:sldId id="399" r:id="rId24"/>
    <p:sldId id="381" r:id="rId25"/>
    <p:sldId id="383" r:id="rId26"/>
    <p:sldId id="400" r:id="rId27"/>
    <p:sldId id="401" r:id="rId28"/>
    <p:sldId id="387" r:id="rId29"/>
    <p:sldId id="388" r:id="rId30"/>
    <p:sldId id="402" r:id="rId31"/>
    <p:sldId id="352" r:id="rId32"/>
    <p:sldId id="353" r:id="rId33"/>
    <p:sldId id="354" r:id="rId34"/>
    <p:sldId id="367" r:id="rId35"/>
    <p:sldId id="369" r:id="rId36"/>
    <p:sldId id="368" r:id="rId37"/>
    <p:sldId id="357" r:id="rId38"/>
    <p:sldId id="386" r:id="rId39"/>
    <p:sldId id="390" r:id="rId40"/>
    <p:sldId id="409" r:id="rId41"/>
    <p:sldId id="392" r:id="rId42"/>
    <p:sldId id="393" r:id="rId43"/>
    <p:sldId id="404" r:id="rId44"/>
    <p:sldId id="405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37" autoAdjust="0"/>
    <p:restoredTop sz="93883" autoAdjust="0"/>
  </p:normalViewPr>
  <p:slideViewPr>
    <p:cSldViewPr snapToGrid="0">
      <p:cViewPr varScale="1">
        <p:scale>
          <a:sx n="67" d="100"/>
          <a:sy n="67" d="100"/>
        </p:scale>
        <p:origin x="112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03T01:58:51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8064 6064 0,'32'0'313,"0"0"-298,0 0 32,0 0 0,31 0 16,-31 0-32,-32 32 0,31-32 16</inkml:trace>
  <inkml:trace contextRef="#ctx0" brushRef="#br0" timeOffset="953.904">10350 6191 0,'32'0'313,"0"0"-297</inkml:trace>
  <inkml:trace contextRef="#ctx0" brushRef="#br0" timeOffset="12520.143">22384 11366 0,'32'0'312,"-32"32"-296,31-32-16,1 0 16,0 0-1,-1 0 16,-31 32-15,32-32 15,0 0-15,-32 32 0,32-32-1,0 0 1,-1 0 15,-31 31-15,32-31 31,-32 32-47,32-32 31</inkml:trace>
  <inkml:trace contextRef="#ctx0" brushRef="#br0" timeOffset="18318.881">12700 11589 0,'32'0'297,"0"0"-266,-1 0-15,1 0-1,0 0 1,-1 0 15,1 0-15,0 0-1,0 0 17,0 0-17,-1 0 1,1 0 15,-32 31 16</inkml:trace>
  <inkml:trace contextRef="#ctx0" brushRef="#br0" timeOffset="22536.372">8954 11493 0,'31'0'297,"1"0"-281,0 0-16,-1 0 15,1 0 1,0 0 15,0 0-15,0 0-1,-1 0 1,1 0-16,63 0 16,32 32-16,-95-32 15</inkml:trace>
  <inkml:trace contextRef="#ctx0" brushRef="#br0" timeOffset="24928.89">2794 11398 0,'32'0'219,"0"0"-188,-1 0-31,128 0 0,-127 0 15,63 0-15,-32 0 16,-31 0-16,32 32 16,-32-32-1,31 0 1,-63 32 0,32-32-16,-1 0 31,1 0-31,0 0 15,0 0 1,0 0 0,-1 0-16,-31 31 15,32-31 1</inkml:trace>
  <inkml:trace contextRef="#ctx0" brushRef="#br0" timeOffset="43315.568">12605 6191 0,'31'0'281,"1"0"-265,0 0-16,32 0 16,-33 0-16,1 0 15,0 0-15,31 0 16,-31 0 0,32 0-16,-33 0 15,33 0-15,-33 0 16,1 0-16,0 0 15,32 32-15,31-32 16,-64 0 0,33 0-16,0 0 15,-33 0 1,33 32-16,-33-32 16,1 0-16,0 0 15,32 0-15,-33 0 16,33 0-16,-33 0 15,33 0 1,-32 0-16,0 0 16,-1 0-1,33 0-15,-33 0 16,1 0-16,0 0 0,32 0 16,-1 0-1,-31 0-15,-1 0 16,1 0-16,0 31 31,0-31-15,0 32-1,-1-32 1,1 0 0,0 32-16,31-32 15,-31 0-15,0 0 0,0 0 16,-1 0-16,1 0 15,0 0 1,31 0-16,-31 0 16,32 0-1,-33 0-15,33 0 16,-33 0-16,1 0 16,0 0-16,0 0 15,0 0 1,-1 0-16,1 0 15,0 0 32,-1 0-31</inkml:trace>
  <inkml:trace contextRef="#ctx0" brushRef="#br0" timeOffset="46230.048">21495 6159 0,'31'0'203,"1"0"-187,0 0-16,0 0 15,0 0 1,-1 0-1,1 0 1,31 0-16,-31 0 16,64-31-16,-65 31 15,64 0-15,-63 0 16,0 0-16,0 0 16,0 0-1,31 0-15,-31 0 16,31 0-1,-31 0-15,0 0 16,63 0-16,-32 0 16,1 0-16,-32 0 15,0 0-15,63 0 16,-64 0 0,1 0-16,0 0 15,0 0-15,31 0 16,-31 0-1,0 0 1,-1 0-16,1 0 16,0 0-1,0 0 1,0 0 0,-1 0 30,-31 31-46,32-31 32,0 0 30</inkml:trace>
  <inkml:trace contextRef="#ctx0" brushRef="#br0" timeOffset="54357.345">2318 7239 0,'63'0'219,"1"0"-203,31 0-16,-63 0 15,63 0-15,-32 0 16,-31 0-16,0 0 0,0 0 15,0 0-15,31 0 16,0 0-16,-31 0 16,0 0-1,0 0-15,31 0 16,-31 0-16,0 0 16,-1 0-16,33 0 15,0 0-15,-64-32 16,63 32-16,-31 0 15,-1-32-15,65 32 16,-64 0-16,31 0 16,-31 0-16,31 0 15,-31 0-15,32 0 16,-33 0-16,64 0 0,-317 0 16,635 0-16,-350 0 15,1 0 1,-32 0-1,0 0 17,-1 0-1,-31 32-31,32-32 47,0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156A-AD44-4602-879F-83A5847AFECA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D3B3-830A-4B08-9D53-832E7BF58A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4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singula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singular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Textbook: Chapter 2.3, 2.4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67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張三豐使了一次太極劍，張無忌看清楚了，張三豐叫他想想，過了一會兒，張無忌已忘了一大半。 張三豐微笑演示了第二次，但這次和第一次竟沒一招相同，張無忌表示還有三招沒忘，沉思半晌後，滿臉喜色叫道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這我可全忘了，忘得乾乾淨的。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3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here, "singular" is not being taken in the sense of "single", but rather in the sense of "special", "not common". See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dictionary definition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it includes "odd", "exceptional", "unusual", "peculiar".</a:t>
            </a:r>
            <a:endParaRPr lang="en-US" altLang="zh-TW" baseline="0" dirty="0"/>
          </a:p>
          <a:p>
            <a:r>
              <a:rPr lang="en-US" altLang="zh-TW" dirty="0"/>
              <a:t>http://math.stackexchange.com/questions/42649/why-are-invertible-matrices-called-non-singular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96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2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</a:p>
          <a:p>
            <a:r>
              <a:rPr lang="en-US" altLang="zh-TW" dirty="0"/>
              <a:t>E1 is linear combination</a:t>
            </a:r>
          </a:p>
          <a:p>
            <a:r>
              <a:rPr lang="en-US" altLang="zh-TW" dirty="0"/>
              <a:t>E2</a:t>
            </a:r>
          </a:p>
          <a:p>
            <a:r>
              <a:rPr lang="en-US" altLang="zh-TW" dirty="0"/>
              <a:t>…</a:t>
            </a:r>
          </a:p>
          <a:p>
            <a:r>
              <a:rPr lang="en-US" altLang="zh-TW" dirty="0" err="1"/>
              <a:t>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365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01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8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 inverse of elementary matrix is another elementary matrix that do the reverse row operation.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328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8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23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</a:p>
          <a:p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 </a:t>
            </a:r>
            <a:r>
              <a:rPr lang="en-US" altLang="zh-TW" dirty="0" err="1"/>
              <a:t>nxn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</a:p>
          <a:p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7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 </a:t>
            </a:r>
            <a:r>
              <a:rPr lang="en-US" altLang="zh-TW" dirty="0" err="1"/>
              <a:t>nxn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</a:p>
          <a:p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43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1200" dirty="0"/>
              <a:t>Check by Theorem 2.6 (P126 ~ 127)</a:t>
            </a:r>
          </a:p>
          <a:p>
            <a:pPr algn="ctr"/>
            <a:endParaRPr lang="en-US" altLang="zh-TW" sz="1200" dirty="0"/>
          </a:p>
          <a:p>
            <a:pPr marL="228600" indent="-228600">
              <a:buAutoNum type="alphaLcParenBoth"/>
            </a:pPr>
            <a:r>
              <a:rPr lang="en-US" altLang="zh-TW" dirty="0">
                <a:sym typeface="Wingdings" pitchFamily="2" charset="2"/>
              </a:rPr>
              <a:t> (b)</a:t>
            </a:r>
            <a:r>
              <a:rPr lang="en-US" altLang="zh-TW" baseline="0" dirty="0">
                <a:sym typeface="Wingdings" pitchFamily="2" charset="2"/>
              </a:rPr>
              <a:t> </a:t>
            </a:r>
            <a:r>
              <a:rPr lang="en-US" altLang="zh-TW" baseline="0" dirty="0" err="1">
                <a:sym typeface="Wingdings" pitchFamily="2" charset="2"/>
              </a:rPr>
              <a:t>Thm</a:t>
            </a:r>
            <a:r>
              <a:rPr lang="en-US" altLang="zh-TW" baseline="0" dirty="0">
                <a:sym typeface="Wingdings" pitchFamily="2" charset="2"/>
              </a:rPr>
              <a:t> 2.5</a:t>
            </a:r>
          </a:p>
          <a:p>
            <a:pPr marL="228600" indent="-228600">
              <a:buAutoNum type="alphaLcParenBoth"/>
            </a:pPr>
            <a:endParaRPr lang="en-US" altLang="zh-TW" baseline="0" dirty="0">
              <a:sym typeface="Wingdings" pitchFamily="2" charset="2"/>
            </a:endParaRPr>
          </a:p>
          <a:p>
            <a:pPr marL="228600" indent="-228600">
              <a:buAutoNum type="alphaLcParenBoth"/>
            </a:pPr>
            <a:r>
              <a:rPr lang="en-US" altLang="zh-TW" baseline="0" dirty="0">
                <a:sym typeface="Wingdings" pitchFamily="2" charset="2"/>
              </a:rPr>
              <a:t> (e) x = A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b. (e)(a) Suppose A = PR, where the last row of R is zero. Let b = Pen. Then Ax=</a:t>
            </a:r>
            <a:r>
              <a:rPr lang="en-US" altLang="zh-TW" baseline="0" dirty="0" err="1">
                <a:sym typeface="Wingdings" pitchFamily="2" charset="2"/>
              </a:rPr>
              <a:t>bRx</a:t>
            </a:r>
            <a:r>
              <a:rPr lang="en-US" altLang="zh-TW" baseline="0" dirty="0">
                <a:sym typeface="Wingdings" pitchFamily="2" charset="2"/>
              </a:rPr>
              <a:t>=</a:t>
            </a:r>
            <a:r>
              <a:rPr lang="en-US" altLang="zh-TW" baseline="0" dirty="0" err="1">
                <a:sym typeface="Wingdings" pitchFamily="2" charset="2"/>
              </a:rPr>
              <a:t>en</a:t>
            </a:r>
            <a:endParaRPr lang="en-US" altLang="zh-TW" baseline="0" dirty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(c)  (f) Nullity = n – rank(A) = n- n = 0. (# of free variables = 0)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(g)  (c) </a:t>
            </a:r>
            <a:r>
              <a:rPr lang="en-US" altLang="zh-TW" baseline="0" dirty="0" err="1">
                <a:sym typeface="Wingdings" pitchFamily="2" charset="2"/>
              </a:rPr>
              <a:t>Thm</a:t>
            </a:r>
            <a:r>
              <a:rPr lang="en-US" altLang="zh-TW" baseline="0" dirty="0">
                <a:sym typeface="Wingdings" pitchFamily="2" charset="2"/>
              </a:rPr>
              <a:t> 1.8 (a)(d)</a:t>
            </a:r>
          </a:p>
          <a:p>
            <a:pPr marL="228600" indent="-228600">
              <a:buAutoNum type="alphaLcParenBoth"/>
            </a:pPr>
            <a:r>
              <a:rPr lang="en-US" altLang="zh-TW" baseline="0" dirty="0">
                <a:sym typeface="Wingdings" pitchFamily="2" charset="2"/>
              </a:rPr>
              <a:t> (h) x = A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0 = 0; (h)(a)Suppose some x\</a:t>
            </a:r>
            <a:r>
              <a:rPr lang="en-US" altLang="zh-TW" baseline="0" dirty="0" err="1">
                <a:sym typeface="Wingdings" pitchFamily="2" charset="2"/>
              </a:rPr>
              <a:t>neq</a:t>
            </a:r>
            <a:r>
              <a:rPr lang="en-US" altLang="zh-TW" baseline="0" dirty="0">
                <a:sym typeface="Wingdings" pitchFamily="2" charset="2"/>
              </a:rPr>
              <a:t> 0 </a:t>
            </a:r>
            <a:r>
              <a:rPr lang="en-US" altLang="zh-TW" baseline="0" dirty="0" err="1">
                <a:sym typeface="Wingdings" pitchFamily="2" charset="2"/>
              </a:rPr>
              <a:t>s.t.</a:t>
            </a:r>
            <a:r>
              <a:rPr lang="en-US" altLang="zh-TW" baseline="0" dirty="0">
                <a:sym typeface="Wingdings" pitchFamily="2" charset="2"/>
              </a:rPr>
              <a:t> Ax=0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</a:t>
            </a:r>
            <a:r>
              <a:rPr lang="en-US" altLang="zh-TW" baseline="0" dirty="0" err="1">
                <a:sym typeface="Wingdings" pitchFamily="2" charset="2"/>
              </a:rPr>
              <a:t>i</a:t>
            </a:r>
            <a:r>
              <a:rPr lang="en-US" altLang="zh-TW" baseline="0" dirty="0">
                <a:sym typeface="Wingdings" pitchFamily="2" charset="2"/>
              </a:rPr>
              <a:t>)  (h)  (a) : Let v be any vector in R</a:t>
            </a:r>
            <a:r>
              <a:rPr lang="en-US" altLang="zh-TW" baseline="30000" dirty="0">
                <a:sym typeface="Wingdings" pitchFamily="2" charset="2"/>
              </a:rPr>
              <a:t>n</a:t>
            </a:r>
            <a:r>
              <a:rPr lang="en-US" altLang="zh-TW" baseline="0" dirty="0">
                <a:sym typeface="Wingdings" pitchFamily="2" charset="2"/>
              </a:rPr>
              <a:t> such that Av = 0. Then 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v = I</a:t>
            </a:r>
            <a:r>
              <a:rPr lang="en-US" altLang="zh-TW" baseline="-25000" dirty="0">
                <a:sym typeface="Wingdings" pitchFamily="2" charset="2"/>
              </a:rPr>
              <a:t>n</a:t>
            </a:r>
            <a:r>
              <a:rPr lang="en-US" altLang="zh-TW" baseline="0" dirty="0">
                <a:sym typeface="Wingdings" pitchFamily="2" charset="2"/>
              </a:rPr>
              <a:t> v = (BA)v = B (Av) = B 0 = 0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(j)  (e)  (a): Let b be any vector in Rn  and let v = </a:t>
            </a:r>
            <a:r>
              <a:rPr lang="en-US" altLang="zh-TW" baseline="0" dirty="0" err="1">
                <a:sym typeface="Wingdings" pitchFamily="2" charset="2"/>
              </a:rPr>
              <a:t>Cb</a:t>
            </a:r>
            <a:r>
              <a:rPr lang="en-US" altLang="zh-TW" baseline="0" dirty="0">
                <a:sym typeface="Wingdings" pitchFamily="2" charset="2"/>
              </a:rPr>
              <a:t>.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Then Av = A(</a:t>
            </a:r>
            <a:r>
              <a:rPr lang="en-US" altLang="zh-TW" baseline="0" dirty="0" err="1">
                <a:sym typeface="Wingdings" pitchFamily="2" charset="2"/>
              </a:rPr>
              <a:t>Cb</a:t>
            </a:r>
            <a:r>
              <a:rPr lang="en-US" altLang="zh-TW" baseline="0" dirty="0">
                <a:sym typeface="Wingdings" pitchFamily="2" charset="2"/>
              </a:rPr>
              <a:t>) = (AC) b = In b = b.  (e)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(b)  (k) In = </a:t>
            </a:r>
            <a:r>
              <a:rPr lang="en-US" altLang="zh-TW" baseline="0" dirty="0" err="1">
                <a:sym typeface="Wingdings" pitchFamily="2" charset="2"/>
              </a:rPr>
              <a:t>Ek</a:t>
            </a:r>
            <a:r>
              <a:rPr lang="en-US" altLang="zh-TW" baseline="0" dirty="0">
                <a:sym typeface="Wingdings" pitchFamily="2" charset="2"/>
              </a:rPr>
              <a:t> … E2 E1 A  Ek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= </a:t>
            </a:r>
            <a:r>
              <a:rPr lang="en-US" altLang="zh-TW" baseline="0" dirty="0" err="1">
                <a:sym typeface="Wingdings" pitchFamily="2" charset="2"/>
              </a:rPr>
              <a:t>Ek</a:t>
            </a:r>
            <a:r>
              <a:rPr lang="en-US" altLang="zh-TW" baseline="0" dirty="0">
                <a:sym typeface="Wingdings" pitchFamily="2" charset="2"/>
              </a:rPr>
              <a:t>…E2E1A  A = E1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E2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… Ek</a:t>
            </a:r>
            <a:r>
              <a:rPr lang="en-US" altLang="zh-TW" baseline="30000" dirty="0">
                <a:sym typeface="Wingdings" pitchFamily="2" charset="2"/>
              </a:rPr>
              <a:t>-1</a:t>
            </a:r>
          </a:p>
          <a:p>
            <a:pPr marL="228600" indent="-228600">
              <a:buNone/>
            </a:pPr>
            <a:endParaRPr lang="zh-TW" altLang="en-US" dirty="0"/>
          </a:p>
          <a:p>
            <a:pPr algn="ctr"/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49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here, "singular" is not being taken in the sense of "single", but rather in the sense of "special", "not common". See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dictionary definition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it includes "odd", "exceptional", "unusual", "peculiar".</a:t>
            </a:r>
            <a:endParaRPr lang="en-US" altLang="zh-TW" baseline="0" dirty="0"/>
          </a:p>
          <a:p>
            <a:r>
              <a:rPr lang="en-US" altLang="zh-TW" dirty="0"/>
              <a:t>http://math.stackexchange.com/questions/42649/why-are-invertible-matrices-called-non-singular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93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64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5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2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9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0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0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8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58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75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8448-F7D9-4678-95EC-D14EAC3E6E3E}" type="datetimeFigureOut">
              <a:rPr lang="zh-TW" altLang="en-US" smtClean="0"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9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3.png"/><Relationship Id="rId7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Relationship Id="rId9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0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emf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512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for matrix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and B are invertible </a:t>
                </a:r>
                <a:r>
                  <a:rPr lang="en-US" altLang="zh-TW" sz="2400" dirty="0" err="1"/>
                  <a:t>nxn</a:t>
                </a:r>
                <a:r>
                  <a:rPr lang="en-US" altLang="zh-TW" sz="2400" dirty="0"/>
                  <a:t> matrices, is AB invertible?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 err="1"/>
                  <a:t>nxn</a:t>
                </a:r>
                <a:r>
                  <a:rPr lang="en-US" altLang="zh-TW" sz="2400" dirty="0"/>
                  <a:t> invertible matrices.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</a:t>
                </a:r>
                <a:r>
                  <a:rPr lang="en-US" altLang="zh-TW" sz="2400" b="1" dirty="0"/>
                  <a:t> </a:t>
                </a:r>
                <a:r>
                  <a:rPr lang="en-US" altLang="zh-TW" sz="2400" dirty="0"/>
                  <a:t>invertible, and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7541041" y="1773943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50442" y="2489057"/>
                <a:ext cx="24515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42" y="2489057"/>
                <a:ext cx="245150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74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589262" y="3224517"/>
                <a:ext cx="1745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62" y="3224517"/>
                <a:ext cx="17452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46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455058" y="3234869"/>
                <a:ext cx="2148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58" y="3234869"/>
                <a:ext cx="214840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36" t="-1667" r="-255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19156" y="3234869"/>
                <a:ext cx="1195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56" y="3234869"/>
                <a:ext cx="119571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41" t="-1667" r="-510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030125" y="3231449"/>
                <a:ext cx="510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25" y="3231449"/>
                <a:ext cx="51039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952" r="-1190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589261" y="3887949"/>
                <a:ext cx="1745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61" y="3887949"/>
                <a:ext cx="1745221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3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55058" y="3887949"/>
                <a:ext cx="2062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58" y="3887949"/>
                <a:ext cx="206293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83" r="-118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701947" y="3887949"/>
                <a:ext cx="1146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7" y="3887949"/>
                <a:ext cx="114678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60" r="-212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030645" y="3887949"/>
                <a:ext cx="510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45" y="3887949"/>
                <a:ext cx="51039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5952" r="-1190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47670" y="5607356"/>
                <a:ext cx="5793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70" y="5607356"/>
                <a:ext cx="5793509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05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3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for matrix transpose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invertible, is A</a:t>
            </a:r>
            <a:r>
              <a:rPr lang="en-US" altLang="zh-TW" baseline="30000" dirty="0"/>
              <a:t>T</a:t>
            </a:r>
            <a:r>
              <a:rPr lang="en-US" altLang="zh-TW" dirty="0"/>
              <a:t> invertible?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01997" y="4257272"/>
                <a:ext cx="1509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7" y="4257272"/>
                <a:ext cx="150990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5524" y="5323858"/>
                <a:ext cx="1506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4" y="5323858"/>
                <a:ext cx="150637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0056" y="3199356"/>
                <a:ext cx="233871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6" y="3199356"/>
                <a:ext cx="233871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415" y="4257271"/>
                <a:ext cx="199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5" y="4257271"/>
                <a:ext cx="199105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57415" y="5299965"/>
                <a:ext cx="19875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5" y="5299965"/>
                <a:ext cx="198753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172016" y="4257272"/>
                <a:ext cx="216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16" y="4257272"/>
                <a:ext cx="216719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025735" y="2542559"/>
                <a:ext cx="16647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35" y="2542559"/>
                <a:ext cx="166475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80314" y="2542558"/>
                <a:ext cx="1144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14" y="2542558"/>
                <a:ext cx="1144993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2016" y="5299965"/>
                <a:ext cx="216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16" y="5299965"/>
                <a:ext cx="216719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428407" y="4257271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428407" y="5335085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343298" y="4257271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343298" y="5335085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/>
      <p:bldP spid="4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inverse can be used to solve system of linear equations.</a:t>
            </a:r>
          </a:p>
          <a:p>
            <a:endParaRPr lang="zh-TW" altLang="en-US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74652" y="5990921"/>
            <a:ext cx="7777387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However, this method is computationally inefficient.</a:t>
            </a:r>
          </a:p>
        </p:txBody>
      </p:sp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5" y="2517158"/>
            <a:ext cx="2276773" cy="7198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57179"/>
            <a:ext cx="1521942" cy="7609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34" y="4892995"/>
            <a:ext cx="2760863" cy="70842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79" y="4879854"/>
            <a:ext cx="1219189" cy="69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749865" y="3672317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65" y="3672317"/>
                <a:ext cx="101091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627" r="-60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弧 13"/>
          <p:cNvSpPr/>
          <p:nvPr/>
        </p:nvSpPr>
        <p:spPr>
          <a:xfrm rot="5400000">
            <a:off x="6040092" y="2171678"/>
            <a:ext cx="465982" cy="2494954"/>
          </a:xfrm>
          <a:prstGeom prst="rightBrace">
            <a:avLst>
              <a:gd name="adj1" fmla="val 7210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095" y="2887447"/>
            <a:ext cx="1819275" cy="3143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167" y="3820358"/>
            <a:ext cx="2914650" cy="181927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50766" y="3269240"/>
            <a:ext cx="280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invertible.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99489" y="4326073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45823" y="4812593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8650" y="5323240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4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 animBg="1"/>
      <p:bldP spid="13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假設世界上只有食物、黃金、木材三種資源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7084"/>
              </p:ext>
            </p:extLst>
          </p:nvPr>
        </p:nvGraphicFramePr>
        <p:xfrm>
          <a:off x="360948" y="2359351"/>
          <a:ext cx="84221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需要食物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需要黃金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需要木材˙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生產一單位食物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0.3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生產一單位黃金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生產一單位木材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869740" y="4702827"/>
                <a:ext cx="250023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40" y="4702827"/>
                <a:ext cx="2500236" cy="11365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9976" y="4689755"/>
                <a:ext cx="722634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76" y="4689755"/>
                <a:ext cx="722634" cy="1140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78207" y="4594792"/>
                <a:ext cx="369812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07" y="4594792"/>
                <a:ext cx="3698128" cy="13694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985334" y="5911442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想生產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39609" y="5886343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須投入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37351" y="5064086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51" y="5064086"/>
                <a:ext cx="34945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484645" y="4172513"/>
            <a:ext cx="41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1644" y="4173694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82913" y="4153463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Cx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149176" y="5860642"/>
            <a:ext cx="188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Consumption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11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98332" y="4777589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淨收益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45331" y="5261456"/>
                <a:ext cx="1494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31" y="5261456"/>
                <a:ext cx="149457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67280" y="4907192"/>
                <a:ext cx="9645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0" y="4907192"/>
                <a:ext cx="964559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97279" y="4907192"/>
                <a:ext cx="109331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79" y="4907192"/>
                <a:ext cx="1093313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810252" y="4870002"/>
                <a:ext cx="1133259" cy="117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2" y="4870002"/>
                <a:ext cx="1133259" cy="1176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6959266" y="5099654"/>
            <a:ext cx="15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Demand </a:t>
            </a:r>
          </a:p>
          <a:p>
            <a:r>
              <a:rPr lang="en-US" altLang="zh-TW" sz="2400" dirty="0"/>
              <a:t>Vector</a:t>
            </a:r>
            <a:r>
              <a:rPr lang="zh-TW" altLang="en-US" sz="2400" dirty="0"/>
              <a:t> </a:t>
            </a:r>
            <a:r>
              <a:rPr lang="en-US" altLang="zh-TW" sz="2400" dirty="0"/>
              <a:t>d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57254" y="2039595"/>
                <a:ext cx="250023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54" y="2039595"/>
                <a:ext cx="2500236" cy="1136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57490" y="2026523"/>
                <a:ext cx="9645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90" y="2026523"/>
                <a:ext cx="964559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055297" y="2108796"/>
                <a:ext cx="7657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97" y="2108796"/>
                <a:ext cx="765787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993811" y="3239333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想生產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98332" y="3245240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須投入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24865" y="240085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865" y="2400854"/>
                <a:ext cx="34945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6372159" y="1509281"/>
            <a:ext cx="41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9158" y="1510462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215775" y="1627941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Cx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36690" y="3197410"/>
            <a:ext cx="188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Consumption matrix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98723" y="4163017"/>
            <a:ext cx="232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須考慮成本：</a:t>
            </a:r>
          </a:p>
        </p:txBody>
      </p:sp>
    </p:spTree>
    <p:extLst>
      <p:ext uri="{BB962C8B-B14F-4D97-AF65-F5344CB8AC3E}">
        <p14:creationId xmlns:p14="http://schemas.microsoft.com/office/powerpoint/2010/main" val="10890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54859" y="4070423"/>
                <a:ext cx="1814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59" y="4070423"/>
                <a:ext cx="181415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86731" y="4714951"/>
                <a:ext cx="19504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31" y="4714951"/>
                <a:ext cx="195040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63171" y="5359479"/>
                <a:ext cx="20739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71" y="5359479"/>
                <a:ext cx="207396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1828" y="1825625"/>
                <a:ext cx="319805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28" y="1825625"/>
                <a:ext cx="3198055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834925" y="1825625"/>
                <a:ext cx="1452834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25" y="1825625"/>
                <a:ext cx="1452834" cy="1136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68195" y="3807261"/>
                <a:ext cx="523912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95" y="3807261"/>
                <a:ext cx="5239127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351369" y="5219411"/>
                <a:ext cx="163346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369" y="5219411"/>
                <a:ext cx="1633460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428745" y="1991793"/>
            <a:ext cx="15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Demand </a:t>
            </a:r>
          </a:p>
          <a:p>
            <a:r>
              <a:rPr lang="en-US" altLang="zh-TW" sz="2400" dirty="0"/>
              <a:t>Vector</a:t>
            </a:r>
            <a:r>
              <a:rPr lang="zh-TW" altLang="en-US" sz="2400" dirty="0"/>
              <a:t> </a:t>
            </a:r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3171" y="3244867"/>
            <a:ext cx="49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生產目標 </a:t>
            </a:r>
            <a:r>
              <a:rPr lang="en-US" altLang="zh-TW" sz="2400" dirty="0"/>
              <a:t>x </a:t>
            </a:r>
            <a:r>
              <a:rPr lang="zh-TW" altLang="en-US" sz="2400" dirty="0"/>
              <a:t>應該訂為多少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68195" y="5219411"/>
                <a:ext cx="145283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95" y="5219411"/>
                <a:ext cx="1452834" cy="11394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895694" y="6004007"/>
            <a:ext cx="23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</a:t>
            </a:r>
            <a:r>
              <a:rPr lang="en-US" altLang="zh-TW" sz="2800" dirty="0">
                <a:solidFill>
                  <a:srgbClr val="FF0000"/>
                </a:solidFill>
              </a:rPr>
              <a:t>x</a:t>
            </a:r>
            <a:r>
              <a:rPr lang="en-US" altLang="zh-TW" sz="2800" dirty="0"/>
              <a:t>=</a:t>
            </a:r>
            <a:r>
              <a:rPr lang="en-US" altLang="zh-TW" sz="2800" dirty="0">
                <a:solidFill>
                  <a:srgbClr val="00B050"/>
                </a:solidFill>
              </a:rPr>
              <a:t>b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提升一單位食物的淨產值，需要多生產多少資源？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51569" y="3063913"/>
                <a:ext cx="1775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69" y="3063913"/>
                <a:ext cx="1775743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3436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199795" y="3020070"/>
                <a:ext cx="2081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5" y="3020070"/>
                <a:ext cx="208185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60" r="-29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3716" y="4125350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6" y="4125350"/>
                <a:ext cx="25660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571" r="-2619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右箭號 6"/>
          <p:cNvSpPr/>
          <p:nvPr/>
        </p:nvSpPr>
        <p:spPr>
          <a:xfrm>
            <a:off x="1125413" y="4067438"/>
            <a:ext cx="625642" cy="48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8497" y="3821709"/>
                <a:ext cx="103816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97" y="3821709"/>
                <a:ext cx="1038169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936666" y="4131606"/>
                <a:ext cx="1216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66" y="4131606"/>
                <a:ext cx="12161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10" r="-251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86464" y="3807427"/>
                <a:ext cx="3044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64" y="3807427"/>
                <a:ext cx="304493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02" t="-1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88854" y="4355931"/>
                <a:ext cx="37206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54" y="4355931"/>
                <a:ext cx="372063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91" t="-1667" r="-32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13581" y="2321376"/>
                <a:ext cx="5159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err="1"/>
                  <a:t>Ans</a:t>
                </a:r>
                <a:r>
                  <a:rPr lang="en-US" altLang="zh-TW" sz="2800" dirty="0"/>
                  <a:t>: The first column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81" y="2321376"/>
                <a:ext cx="515911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2482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223977" y="5034095"/>
                <a:ext cx="4483984" cy="1076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0.475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1.950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0.375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77" y="5034095"/>
                <a:ext cx="4483984" cy="10764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向右箭號 13"/>
          <p:cNvSpPr/>
          <p:nvPr/>
        </p:nvSpPr>
        <p:spPr>
          <a:xfrm>
            <a:off x="3966092" y="2982037"/>
            <a:ext cx="999755" cy="493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7199389" y="4798323"/>
            <a:ext cx="149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833290" y="6127970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食物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773208" y="6137897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黃金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749202" y="6176963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木材</a:t>
            </a:r>
          </a:p>
        </p:txBody>
      </p:sp>
    </p:spTree>
    <p:extLst>
      <p:ext uri="{BB962C8B-B14F-4D97-AF65-F5344CB8AC3E}">
        <p14:creationId xmlns:p14="http://schemas.microsoft.com/office/powerpoint/2010/main" val="24296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Invertible</a:t>
            </a:r>
          </a:p>
        </p:txBody>
      </p:sp>
    </p:spTree>
    <p:extLst>
      <p:ext uri="{BB962C8B-B14F-4D97-AF65-F5344CB8AC3E}">
        <p14:creationId xmlns:p14="http://schemas.microsoft.com/office/powerpoint/2010/main" val="35880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512536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80401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4748774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16639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3498328" y="4078297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80382" y="4078296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775722" y="4084550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57776" y="4084549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527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016" t="-1667" r="-40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手繪多邊形 20"/>
          <p:cNvSpPr/>
          <p:nvPr/>
        </p:nvSpPr>
        <p:spPr>
          <a:xfrm>
            <a:off x="1074057" y="3676072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flipH="1" flipV="1">
            <a:off x="1086560" y="4279858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5309456" y="3662861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flipH="1" flipV="1">
            <a:off x="5405435" y="4283837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3C51C0F-69AF-4715-874E-08F0DD1984E4}"/>
              </a:ext>
            </a:extLst>
          </p:cNvPr>
          <p:cNvSpPr txBox="1"/>
          <p:nvPr/>
        </p:nvSpPr>
        <p:spPr>
          <a:xfrm>
            <a:off x="5759777" y="827169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Theorem 2.6 (P138)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82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is the inverse of a matrix?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Elementary matrix</a:t>
            </a:r>
          </a:p>
          <a:p>
            <a:r>
              <a:rPr lang="en-US" altLang="zh-TW" dirty="0"/>
              <a:t>What kinds of matrices are invertible</a:t>
            </a:r>
          </a:p>
          <a:p>
            <a:r>
              <a:rPr lang="en-US" altLang="zh-TW" dirty="0"/>
              <a:t>Find the inverse of an invertible matrix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goo.gl/z3J5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95197"/>
            <a:ext cx="53625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19200" y="611709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http://goo.gl/z3J5Rb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2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One-to-one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one-to-one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376012" y="2565396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62140" y="2942768"/>
            <a:ext cx="734026" cy="1918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04422" y="2554514"/>
            <a:ext cx="1306286" cy="2612572"/>
            <a:chOff x="2133599" y="2554514"/>
            <a:chExt cx="1306286" cy="2612572"/>
          </a:xfrm>
        </p:grpSpPr>
        <p:sp>
          <p:nvSpPr>
            <p:cNvPr id="8" name="橢圓 7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3939888" y="32373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6425" y="3873086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9" idx="6"/>
            <a:endCxn id="12" idx="2"/>
          </p:cNvCxnSpPr>
          <p:nvPr/>
        </p:nvCxnSpPr>
        <p:spPr>
          <a:xfrm>
            <a:off x="1680937" y="3055258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3" idx="2"/>
          </p:cNvCxnSpPr>
          <p:nvPr/>
        </p:nvCxnSpPr>
        <p:spPr>
          <a:xfrm>
            <a:off x="1680937" y="3871682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23" idx="2"/>
          </p:cNvCxnSpPr>
          <p:nvPr/>
        </p:nvCxnSpPr>
        <p:spPr>
          <a:xfrm flipV="1">
            <a:off x="1680937" y="4566130"/>
            <a:ext cx="2255488" cy="1059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286447" y="4426167"/>
                <a:ext cx="809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47" y="4426167"/>
                <a:ext cx="8096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78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3936425" y="4442758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75708" y="5463572"/>
                <a:ext cx="3306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one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8" y="5463572"/>
                <a:ext cx="330641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28" t="-24590" r="-442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76733" y="5932725"/>
                <a:ext cx="4317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at most one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3" y="5932725"/>
                <a:ext cx="431797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249" t="-24590" r="-324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662778" y="5664933"/>
            <a:ext cx="3353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527966" y="1926916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co-domain is “smaller” than the domain, f cannot be one-to-one.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27966" y="3321930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</a:t>
            </a:r>
            <a:r>
              <a:rPr lang="zh-TW" altLang="en-US" sz="2400" dirty="0"/>
              <a:t>矮胖</a:t>
            </a:r>
            <a:r>
              <a:rPr lang="en-US" altLang="zh-TW" sz="2400" dirty="0"/>
              <a:t>, it cannot be one-to-one.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27966" y="4976634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one-to-one, its columns are independent.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542899" y="4297290"/>
            <a:ext cx="300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reverse is not true.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74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onto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376012" y="2565396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393898" y="2572723"/>
            <a:ext cx="1288400" cy="2594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04422" y="2554514"/>
            <a:ext cx="1306286" cy="2612572"/>
            <a:chOff x="2133599" y="2554514"/>
            <a:chExt cx="1306286" cy="2612572"/>
          </a:xfrm>
        </p:grpSpPr>
        <p:sp>
          <p:nvSpPr>
            <p:cNvPr id="8" name="橢圓 7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3939888" y="32373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6425" y="3873086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9" idx="6"/>
            <a:endCxn id="12" idx="2"/>
          </p:cNvCxnSpPr>
          <p:nvPr/>
        </p:nvCxnSpPr>
        <p:spPr>
          <a:xfrm>
            <a:off x="1680937" y="3055258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3" idx="2"/>
          </p:cNvCxnSpPr>
          <p:nvPr/>
        </p:nvCxnSpPr>
        <p:spPr>
          <a:xfrm>
            <a:off x="1680937" y="3871682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13" idx="3"/>
          </p:cNvCxnSpPr>
          <p:nvPr/>
        </p:nvCxnSpPr>
        <p:spPr>
          <a:xfrm flipV="1">
            <a:off x="1680937" y="4083694"/>
            <a:ext cx="2291623" cy="5884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13517" y="4262841"/>
                <a:ext cx="11243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7" y="4262841"/>
                <a:ext cx="112434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055436" y="5932725"/>
                <a:ext cx="3895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always have solution</a:t>
                </a:r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36" y="5932725"/>
                <a:ext cx="389536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599" t="-24590" r="-187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527966" y="1834542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co-domain is “larger” than the domain, f cannot be onto.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27966" y="3229556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</a:t>
            </a:r>
            <a:r>
              <a:rPr lang="zh-TW" altLang="en-US" sz="2400" dirty="0"/>
              <a:t>高瘦</a:t>
            </a:r>
            <a:r>
              <a:rPr lang="en-US" altLang="zh-TW" sz="2400" dirty="0"/>
              <a:t>, it cannot be onto.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27966" y="4732396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onto, </a:t>
            </a:r>
          </a:p>
          <a:p>
            <a:r>
              <a:rPr lang="en-US" altLang="zh-TW" sz="2400" dirty="0"/>
              <a:t>rank A = no. of rows. 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656315" y="5301298"/>
            <a:ext cx="23668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Co-domain = range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529790" y="4165642"/>
            <a:ext cx="309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reverse is not true.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04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8" grpId="0"/>
      <p:bldP spid="31" grpId="0"/>
      <p:bldP spid="32" grpId="0"/>
      <p:bldP spid="33" grpId="0"/>
      <p:bldP spid="29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512536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80401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4748774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16639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3498328" y="4078297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80382" y="4078296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775722" y="4084550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57776" y="4084549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527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016" t="-1667" r="-40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手繪多邊形 20"/>
          <p:cNvSpPr/>
          <p:nvPr/>
        </p:nvSpPr>
        <p:spPr>
          <a:xfrm>
            <a:off x="1074057" y="3676072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flipH="1" flipV="1">
            <a:off x="1086560" y="4279858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5309456" y="3662861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flipH="1" flipV="1">
            <a:off x="5405435" y="4283837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18333" y="5415155"/>
            <a:ext cx="330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must be one-to-one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883324" y="5412358"/>
            <a:ext cx="330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must be onto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512918" y="5850234"/>
                <a:ext cx="4350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(</a:t>
                </a:r>
                <a:r>
                  <a:rPr lang="zh-TW" altLang="en-US" sz="2400" dirty="0"/>
                  <a:t>不然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400" dirty="0"/>
                  <a:t> 的 </a:t>
                </a:r>
                <a:r>
                  <a:rPr lang="en-US" altLang="zh-TW" sz="2400" dirty="0"/>
                  <a:t>input </a:t>
                </a:r>
                <a:r>
                  <a:rPr lang="zh-TW" altLang="en-US" sz="2400" dirty="0"/>
                  <a:t>就會有限制</a:t>
                </a:r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18" y="5850234"/>
                <a:ext cx="435038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700" t="-12000" r="-7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One-to-one 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one-to-one and onto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0523" y="2446673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98409" y="2454000"/>
            <a:ext cx="1288400" cy="2594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808933" y="2435791"/>
            <a:ext cx="1306286" cy="2612572"/>
            <a:chOff x="2133599" y="2554514"/>
            <a:chExt cx="1306286" cy="2612572"/>
          </a:xfrm>
        </p:grpSpPr>
        <p:sp>
          <p:nvSpPr>
            <p:cNvPr id="7" name="橢圓 6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橢圓 10"/>
          <p:cNvSpPr/>
          <p:nvPr/>
        </p:nvSpPr>
        <p:spPr>
          <a:xfrm>
            <a:off x="3844399" y="3118647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840936" y="3754363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8" idx="6"/>
            <a:endCxn id="11" idx="2"/>
          </p:cNvCxnSpPr>
          <p:nvPr/>
        </p:nvCxnSpPr>
        <p:spPr>
          <a:xfrm>
            <a:off x="1585448" y="2936535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12" idx="2"/>
          </p:cNvCxnSpPr>
          <p:nvPr/>
        </p:nvCxnSpPr>
        <p:spPr>
          <a:xfrm>
            <a:off x="1585448" y="3752959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1569319" y="4506820"/>
            <a:ext cx="2285045" cy="799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93536" y="2708527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6" y="2708527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974846" y="3557411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3557411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993536" y="4362109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6" y="4362109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50749" y="3029735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9" y="3029735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63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73698" y="369306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698" y="3693068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74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170138" y="4296839"/>
                <a:ext cx="809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38" y="4296839"/>
                <a:ext cx="8096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78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橢圓 39"/>
          <p:cNvSpPr/>
          <p:nvPr/>
        </p:nvSpPr>
        <p:spPr>
          <a:xfrm>
            <a:off x="3868521" y="4358134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354586" y="2631332"/>
            <a:ext cx="337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domain and co-domain must have “the same size”.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354586" y="3786258"/>
            <a:ext cx="353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corresponding matrix A is square.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5273387" y="2545805"/>
            <a:ext cx="3464683" cy="2203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901600" y="5527283"/>
            <a:ext cx="21955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One-to-one</a:t>
            </a:r>
            <a:endParaRPr lang="zh-TW" altLang="en-US" sz="28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276912" y="5508778"/>
            <a:ext cx="21955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Onto</a:t>
            </a:r>
            <a:endParaRPr lang="zh-TW" altLang="en-US" sz="2800" dirty="0"/>
          </a:p>
        </p:txBody>
      </p:sp>
      <p:sp>
        <p:nvSpPr>
          <p:cNvPr id="47" name="左-右雙向箭號 46"/>
          <p:cNvSpPr/>
          <p:nvPr/>
        </p:nvSpPr>
        <p:spPr>
          <a:xfrm>
            <a:off x="4118789" y="5504577"/>
            <a:ext cx="1109141" cy="55245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551706" y="5330685"/>
            <a:ext cx="6281369" cy="8946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下箭號 48"/>
          <p:cNvSpPr/>
          <p:nvPr/>
        </p:nvSpPr>
        <p:spPr>
          <a:xfrm>
            <a:off x="6445299" y="4810747"/>
            <a:ext cx="1010961" cy="4910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781962" y="6224449"/>
            <a:ext cx="778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在 </a:t>
            </a:r>
            <a:r>
              <a:rPr lang="en-US" altLang="zh-TW" sz="2400" dirty="0"/>
              <a:t>Square </a:t>
            </a:r>
            <a:r>
              <a:rPr lang="zh-TW" altLang="en-US" sz="2400" dirty="0"/>
              <a:t>的前提下，要就都成立，要就都不成立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B35108E-2934-4330-BA9E-03B916F116A5}"/>
              </a:ext>
            </a:extLst>
          </p:cNvPr>
          <p:cNvSpPr txBox="1"/>
          <p:nvPr/>
        </p:nvSpPr>
        <p:spPr>
          <a:xfrm>
            <a:off x="5620841" y="34375"/>
            <a:ext cx="3447688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An invertible matrix A is always square.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0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40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</a:t>
            </a:r>
          </a:p>
          <a:p>
            <a:pPr lvl="1"/>
            <a:r>
              <a:rPr lang="en-US" altLang="zh-TW" dirty="0"/>
              <a:t>Onto → One-to-one → invertible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The columns of A span R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For every b in R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</a:t>
            </a:r>
            <a:r>
              <a:rPr lang="en-US" altLang="zh-TW" sz="2400" dirty="0">
                <a:solidFill>
                  <a:srgbClr val="FF0000"/>
                </a:solidFill>
              </a:rPr>
              <a:t>, the system Ax=b is consistent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The rank of A is the number of rows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One-to-one → Onto → invertible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columns of A are linear independent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rank of A is the number of columns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nullity of A is zero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only solution to Ax=0 is the zero vector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n</a:t>
            </a:r>
          </a:p>
          <a:p>
            <a:pPr lvl="2"/>
            <a:endParaRPr lang="en-US" altLang="zh-TW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39000" y="3829050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Rank A = n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347948" y="3631726"/>
            <a:ext cx="1043452" cy="3695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814673" y="4155212"/>
            <a:ext cx="576727" cy="6656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A is invertible if and only if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36" y="4639282"/>
            <a:ext cx="2125980" cy="912495"/>
          </a:xfrm>
          <a:prstGeom prst="rect">
            <a:avLst/>
          </a:prstGeom>
        </p:spPr>
      </p:pic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7" y="3011231"/>
            <a:ext cx="2089439" cy="1010126"/>
          </a:xfrm>
          <a:prstGeom prst="rect">
            <a:avLst/>
          </a:prstGeom>
        </p:spPr>
      </p:pic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40" y="4703078"/>
            <a:ext cx="1524000" cy="927100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457848" y="3364569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461297" y="4964440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780802" y="3265650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</a:t>
            </a:r>
            <a:r>
              <a:rPr lang="en-US" altLang="zh-TW" sz="2800" baseline="-25000" dirty="0"/>
              <a:t>n</a:t>
            </a:r>
            <a:endParaRPr lang="zh-TW" altLang="en-US" sz="2800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421953" y="3498137"/>
            <a:ext cx="156835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Invertible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80802" y="5788679"/>
            <a:ext cx="22095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Not Invertible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97682" y="3613010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497682" y="5200623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02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One-to-one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7327315" y="3230985"/>
            <a:ext cx="550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6857" y="3052195"/>
            <a:ext cx="1167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square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70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/>
      <p:bldP spid="8" grpId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950" y="21038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78400" y="2103854"/>
            <a:ext cx="3911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There exists an n x n matrix B such that BA = I</a:t>
            </a:r>
            <a:r>
              <a:rPr lang="en-US" altLang="zh-TW" sz="2800" baseline="-25000" dirty="0"/>
              <a:t>n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3824967" y="210385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3782784" y="258409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074884" y="2860719"/>
            <a:ext cx="46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950" y="3611212"/>
            <a:ext cx="35859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The only solution to Ax=0 is the zero vector</a:t>
            </a:r>
          </a:p>
        </p:txBody>
      </p:sp>
      <p:sp>
        <p:nvSpPr>
          <p:cNvPr id="15" name="上彎箭號 14"/>
          <p:cNvSpPr/>
          <p:nvPr/>
        </p:nvSpPr>
        <p:spPr>
          <a:xfrm rot="5400000" flipV="1">
            <a:off x="4972612" y="2238798"/>
            <a:ext cx="1358325" cy="2996650"/>
          </a:xfrm>
          <a:prstGeom prst="bentUpArrow">
            <a:avLst>
              <a:gd name="adj1" fmla="val 1939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92201" y="4971582"/>
                <a:ext cx="2267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, then ….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1" y="4971582"/>
                <a:ext cx="226709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065" t="-26667" r="-752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054475" y="6116510"/>
                <a:ext cx="1212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75" y="6116510"/>
                <a:ext cx="12123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30" r="-6030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44784" y="6116510"/>
                <a:ext cx="1082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4" y="6116510"/>
                <a:ext cx="108209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780" r="-2825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73939" y="5444393"/>
                <a:ext cx="1131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939" y="5444393"/>
                <a:ext cx="113114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14" r="-538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>
            <a:off x="3773939" y="5813725"/>
            <a:ext cx="419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540474" y="5813725"/>
            <a:ext cx="364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17" idx="0"/>
          </p:cNvCxnSpPr>
          <p:nvPr/>
        </p:nvCxnSpPr>
        <p:spPr>
          <a:xfrm flipH="1">
            <a:off x="3660635" y="5813725"/>
            <a:ext cx="323131" cy="302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18" idx="0"/>
          </p:cNvCxnSpPr>
          <p:nvPr/>
        </p:nvCxnSpPr>
        <p:spPr>
          <a:xfrm>
            <a:off x="4718829" y="5815470"/>
            <a:ext cx="367001" cy="30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746050" y="5450144"/>
                <a:ext cx="814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050" y="5450144"/>
                <a:ext cx="81477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63" r="-902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-右雙向箭號 21"/>
          <p:cNvSpPr/>
          <p:nvPr/>
        </p:nvSpPr>
        <p:spPr>
          <a:xfrm rot="5400000">
            <a:off x="1884941" y="307842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5853813" y="5444393"/>
            <a:ext cx="652888" cy="47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1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3" grpId="0" animBg="1"/>
      <p:bldP spid="15" grpId="0" animBg="1"/>
      <p:bldP spid="16" grpId="0"/>
      <p:bldP spid="17" grpId="0"/>
      <p:bldP spid="18" grpId="0"/>
      <p:bldP spid="19" grpId="0"/>
      <p:bldP spid="31" grpId="0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8950" y="21038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978400" y="2103854"/>
            <a:ext cx="3911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There exists an n x n matrix C such that AC = I</a:t>
            </a:r>
            <a:r>
              <a:rPr lang="en-US" altLang="zh-TW" sz="2800" baseline="-25000" dirty="0"/>
              <a:t>n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3824967" y="210385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flipH="1">
            <a:off x="3782784" y="258409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74884" y="2860719"/>
            <a:ext cx="46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8950" y="3611212"/>
            <a:ext cx="35859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For every b in R</a:t>
            </a:r>
            <a:r>
              <a:rPr lang="en-US" altLang="zh-TW" sz="2800" baseline="30000" dirty="0">
                <a:solidFill>
                  <a:srgbClr val="0000FF"/>
                </a:solidFill>
              </a:rPr>
              <a:t>n</a:t>
            </a:r>
            <a:r>
              <a:rPr lang="en-US" altLang="zh-TW" sz="2800" dirty="0">
                <a:solidFill>
                  <a:srgbClr val="0000FF"/>
                </a:solidFill>
              </a:rPr>
              <a:t>, Ax=b is consistent</a:t>
            </a:r>
          </a:p>
        </p:txBody>
      </p:sp>
      <p:sp>
        <p:nvSpPr>
          <p:cNvPr id="11" name="上彎箭號 10"/>
          <p:cNvSpPr/>
          <p:nvPr/>
        </p:nvSpPr>
        <p:spPr>
          <a:xfrm rot="5400000" flipV="1">
            <a:off x="4972612" y="2238798"/>
            <a:ext cx="1358325" cy="2996650"/>
          </a:xfrm>
          <a:prstGeom prst="bentUpArrow">
            <a:avLst>
              <a:gd name="adj1" fmla="val 1939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57210" y="5031339"/>
            <a:ext cx="20839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/>
              <a:t>For any vector b,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50219" y="6209028"/>
                <a:ext cx="6222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19" y="6209028"/>
                <a:ext cx="6222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765" r="-1078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040528" y="6209028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8" y="6209028"/>
                <a:ext cx="10723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818" r="-625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269683" y="5536911"/>
                <a:ext cx="11240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83" y="5536911"/>
                <a:ext cx="112402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4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/>
          <p:cNvCxnSpPr/>
          <p:nvPr/>
        </p:nvCxnSpPr>
        <p:spPr>
          <a:xfrm>
            <a:off x="2269683" y="5906243"/>
            <a:ext cx="419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036218" y="5906243"/>
            <a:ext cx="364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3" idx="0"/>
          </p:cNvCxnSpPr>
          <p:nvPr/>
        </p:nvCxnSpPr>
        <p:spPr>
          <a:xfrm flipH="1">
            <a:off x="1861362" y="5906243"/>
            <a:ext cx="618150" cy="302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4" idx="0"/>
          </p:cNvCxnSpPr>
          <p:nvPr/>
        </p:nvCxnSpPr>
        <p:spPr>
          <a:xfrm>
            <a:off x="3214573" y="5907988"/>
            <a:ext cx="362128" cy="30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074884" y="5542200"/>
            <a:ext cx="652888" cy="47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942839" y="5596999"/>
                <a:ext cx="3484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𝐶𝑏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always a solution for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839" y="5596999"/>
                <a:ext cx="348467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2" t="-24590" r="-2102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-右雙向箭號 21"/>
          <p:cNvSpPr/>
          <p:nvPr/>
        </p:nvSpPr>
        <p:spPr>
          <a:xfrm rot="5400000">
            <a:off x="1884941" y="307842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0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5" grpId="0"/>
      <p:bldP spid="20" grpId="0" animBg="1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31658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What is the inverse </a:t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en-US" altLang="zh-TW" dirty="0">
                <a:solidFill>
                  <a:srgbClr val="0000FF"/>
                </a:solidFill>
              </a:rPr>
              <a:t>of a matrix?</a:t>
            </a:r>
          </a:p>
        </p:txBody>
      </p:sp>
    </p:spTree>
    <p:extLst>
      <p:ext uri="{BB962C8B-B14F-4D97-AF65-F5344CB8AC3E}">
        <p14:creationId xmlns:p14="http://schemas.microsoft.com/office/powerpoint/2010/main" val="8669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One-to-one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7327315" y="3230985"/>
            <a:ext cx="550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6857" y="3052195"/>
            <a:ext cx="1167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square matrix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103087" y="5353049"/>
            <a:ext cx="6212114" cy="8239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6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055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Inverse of </a:t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en-US" altLang="zh-TW" dirty="0">
                <a:solidFill>
                  <a:srgbClr val="0000FF"/>
                </a:solidFill>
              </a:rPr>
              <a:t>Elementary Matrices</a:t>
            </a:r>
          </a:p>
        </p:txBody>
      </p:sp>
    </p:spTree>
    <p:extLst>
      <p:ext uri="{BB962C8B-B14F-4D97-AF65-F5344CB8AC3E}">
        <p14:creationId xmlns:p14="http://schemas.microsoft.com/office/powerpoint/2010/main" val="9370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Row Operation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Every elementary row operation can be performed by matrix multiplication.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1. Interchange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2. Scaling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3. Adding </a:t>
            </a:r>
            <a:r>
              <a:rPr lang="en-US" altLang="zh-TW" sz="2400" i="1" dirty="0"/>
              <a:t>k</a:t>
            </a:r>
            <a:r>
              <a:rPr lang="en-US" altLang="zh-TW" sz="2400" dirty="0"/>
              <a:t> times row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to row j:</a:t>
            </a:r>
            <a:endParaRPr lang="zh-TW" altLang="en-US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0" lvl="0" indent="0"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2" y="3098213"/>
            <a:ext cx="3500689" cy="6516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2" y="4241366"/>
            <a:ext cx="3529965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4" y="5591888"/>
            <a:ext cx="4706075" cy="6533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248302" y="307916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38827" y="3410244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48302" y="3390801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8826" y="307202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91152" y="420119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81677" y="453227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91152" y="451283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81676" y="419405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191152" y="556718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581677" y="589826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91152" y="587882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81676" y="556004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0366" y="2396191"/>
            <a:ext cx="25849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6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Every elementary row operation can be performed by matrix multiplication.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How to find elementary matrix?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87972" y="4059999"/>
                <a:ext cx="198099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72" y="4059999"/>
                <a:ext cx="1980992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923183" y="3110897"/>
            <a:ext cx="773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the elementary matrix that exchanges the 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 and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2646" y="4059999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46" y="4059999"/>
                <a:ext cx="1682704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389092" y="4391456"/>
            <a:ext cx="36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0366" y="2396191"/>
            <a:ext cx="25849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37194" y="4078967"/>
                <a:ext cx="2933495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94" y="4078967"/>
                <a:ext cx="2933495" cy="11481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26211" y="5350738"/>
                <a:ext cx="238841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211" y="5350738"/>
                <a:ext cx="238841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387972" y="5682336"/>
            <a:ext cx="752094" cy="47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4742764" y="4010430"/>
            <a:ext cx="1501949" cy="12167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How to find elementary matrix?</a:t>
            </a:r>
          </a:p>
          <a:p>
            <a:pPr lvl="0"/>
            <a:r>
              <a:rPr lang="en-US" altLang="zh-TW" dirty="0">
                <a:solidFill>
                  <a:srgbClr val="0000FF"/>
                </a:solidFill>
              </a:rPr>
              <a:t>Apply the desired elementary row operation on Identity matrix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976721" y="341842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4577" y="4458837"/>
            <a:ext cx="234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74577" y="5503575"/>
            <a:ext cx="231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2 times row 1 to row 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61591" y="3272804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3272804"/>
                <a:ext cx="1439818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61591" y="4392025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4392025"/>
                <a:ext cx="1439818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61591" y="553725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5537257"/>
                <a:ext cx="1439818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5221400" y="3454678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211059" y="4573899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221400" y="5690211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6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How to find elementary matrix?</a:t>
            </a:r>
          </a:p>
          <a:p>
            <a:pPr lvl="0"/>
            <a:r>
              <a:rPr lang="en-US" altLang="zh-TW" dirty="0">
                <a:solidFill>
                  <a:srgbClr val="0000FF"/>
                </a:solidFill>
              </a:rPr>
              <a:t>Apply the desired elementary row operation on Identity matrix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37101" y="3382057"/>
                <a:ext cx="15608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1" y="3382057"/>
                <a:ext cx="156087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48395" y="3382057"/>
                <a:ext cx="187217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3382057"/>
                <a:ext cx="1872179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448395" y="4519868"/>
                <a:ext cx="250055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4519868"/>
                <a:ext cx="2500556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448395" y="5688656"/>
                <a:ext cx="204921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5688656"/>
                <a:ext cx="2049215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3413002" y="3272804"/>
            <a:ext cx="1155031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416668" y="4453614"/>
            <a:ext cx="1532283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413002" y="5669874"/>
            <a:ext cx="1276157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95186" y="1911363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6" y="1911363"/>
                <a:ext cx="2151294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02924" y="3699533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4" y="3699533"/>
                <a:ext cx="2387640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32168" y="5549718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68" y="5549718"/>
                <a:ext cx="2158411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27212" y="1397797"/>
            <a:ext cx="4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479" y="3156515"/>
            <a:ext cx="36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4074" y="4980058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2 times row 1 to row 3</a:t>
            </a:r>
            <a:endParaRPr lang="zh-TW" altLang="en-US" sz="2400" dirty="0"/>
          </a:p>
        </p:txBody>
      </p:sp>
      <p:sp>
        <p:nvSpPr>
          <p:cNvPr id="17" name="左-右雙向箭號 16"/>
          <p:cNvSpPr/>
          <p:nvPr/>
        </p:nvSpPr>
        <p:spPr>
          <a:xfrm>
            <a:off x="3924941" y="2177567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844236" y="1427492"/>
            <a:ext cx="411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95891" y="1918444"/>
                <a:ext cx="235051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91" y="1918444"/>
                <a:ext cx="2350515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145737" y="105128"/>
            <a:ext cx="4515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Inverse of Elementary Matrix</a:t>
            </a:r>
            <a:endParaRPr lang="zh-TW" altLang="en-US" sz="2800" b="1" i="1" u="sng" dirty="0"/>
          </a:p>
        </p:txBody>
      </p:sp>
      <p:sp>
        <p:nvSpPr>
          <p:cNvPr id="22" name="矩形 21"/>
          <p:cNvSpPr/>
          <p:nvPr/>
        </p:nvSpPr>
        <p:spPr>
          <a:xfrm>
            <a:off x="6637074" y="1918444"/>
            <a:ext cx="1155031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55627" y="3172151"/>
            <a:ext cx="42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-1/4</a:t>
            </a:r>
            <a:endParaRPr lang="zh-TW" altLang="en-US" sz="2400" dirty="0"/>
          </a:p>
        </p:txBody>
      </p:sp>
      <p:sp>
        <p:nvSpPr>
          <p:cNvPr id="25" name="左-右雙向箭號 24"/>
          <p:cNvSpPr/>
          <p:nvPr/>
        </p:nvSpPr>
        <p:spPr>
          <a:xfrm>
            <a:off x="3924940" y="3940173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82263" y="3713180"/>
                <a:ext cx="2900346" cy="98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63" y="3713180"/>
                <a:ext cx="2900346" cy="986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6643658" y="3627702"/>
            <a:ext cx="1647623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858681" y="4980058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-2 times row 1 to row 3</a:t>
            </a:r>
            <a:endParaRPr lang="zh-TW" altLang="en-US" sz="2400" dirty="0"/>
          </a:p>
        </p:txBody>
      </p:sp>
      <p:sp>
        <p:nvSpPr>
          <p:cNvPr id="29" name="左-右雙向箭號 28"/>
          <p:cNvSpPr/>
          <p:nvPr/>
        </p:nvSpPr>
        <p:spPr>
          <a:xfrm>
            <a:off x="3980703" y="5815394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413523" y="5536823"/>
                <a:ext cx="257974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23" y="5536823"/>
                <a:ext cx="2579745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6549634" y="5490965"/>
            <a:ext cx="1304999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056223" y="137541"/>
            <a:ext cx="374115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Reverse elementary row operation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04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7" grpId="0" animBg="1"/>
      <p:bldP spid="18" grpId="0"/>
      <p:bldP spid="19" grpId="0"/>
      <p:bldP spid="22" grpId="0" animBg="1"/>
      <p:bldP spid="23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</a:t>
            </a:r>
            <a:r>
              <a:rPr lang="en-US" altLang="zh-TW" dirty="0" err="1"/>
              <a:t>v.s</a:t>
            </a:r>
            <a:r>
              <a:rPr lang="en-US" altLang="zh-TW" dirty="0"/>
              <a:t>. 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</a:t>
            </a:r>
            <a:r>
              <a:rPr lang="en-US" altLang="zh-TW" dirty="0" err="1"/>
              <a:t>mxn</a:t>
            </a:r>
            <a:r>
              <a:rPr lang="en-US" altLang="zh-TW" dirty="0"/>
              <a:t> matrix with reduced row echelon form R.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There exists an invertible m x m matrix P such that PA=R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22536" y="2838166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36" y="2838166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74564" y="4880581"/>
                <a:ext cx="23307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64" y="4880581"/>
                <a:ext cx="23307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94457" y="5729918"/>
                <a:ext cx="3355085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57" y="5729918"/>
                <a:ext cx="3355085" cy="44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6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34573" y="3608922"/>
            <a:ext cx="356325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34571" y="5245277"/>
            <a:ext cx="32366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 is a product of elementary matrices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4571" y="18824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566372" y="2413106"/>
            <a:ext cx="243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R=RREF(A)=I</a:t>
            </a:r>
            <a:r>
              <a:rPr lang="en-US" altLang="zh-TW" sz="2800" baseline="-25000" dirty="0"/>
              <a:t>n</a:t>
            </a:r>
            <a:endParaRPr lang="zh-TW" alt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1584" y="3378577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584" y="3378577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22834" y="4326293"/>
                <a:ext cx="3301225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34" y="4326293"/>
                <a:ext cx="3301225" cy="4470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40550" y="5066644"/>
                <a:ext cx="2665794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50" y="5066644"/>
                <a:ext cx="2665794" cy="44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-右雙向箭號 3"/>
          <p:cNvSpPr/>
          <p:nvPr/>
        </p:nvSpPr>
        <p:spPr>
          <a:xfrm rot="5400000">
            <a:off x="1963059" y="299979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左-右雙向箭號 13"/>
          <p:cNvSpPr/>
          <p:nvPr/>
        </p:nvSpPr>
        <p:spPr>
          <a:xfrm rot="5400000">
            <a:off x="1971222" y="4637025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4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4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436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Inverse of </a:t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en-US" altLang="zh-TW" dirty="0">
                <a:solidFill>
                  <a:srgbClr val="0000FF"/>
                </a:solidFill>
              </a:rPr>
              <a:t>General Matrices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62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function f and g are inverse of each other (f=g</a:t>
            </a:r>
            <a:r>
              <a:rPr lang="en-US" altLang="zh-TW" baseline="30000" dirty="0"/>
              <a:t>-1</a:t>
            </a:r>
            <a:r>
              <a:rPr lang="en-US" altLang="zh-TW" dirty="0"/>
              <a:t>, g=f</a:t>
            </a:r>
            <a:r>
              <a:rPr lang="en-US" altLang="zh-TW" baseline="30000" dirty="0"/>
              <a:t>-1</a:t>
            </a:r>
            <a:r>
              <a:rPr lang="en-US" altLang="zh-TW" dirty="0"/>
              <a:t>) if ……</a:t>
            </a: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5856623" y="3996178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>
            <a:off x="7387902" y="3986747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2378822" y="3986747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6485273" y="3641907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54" name="矩形 53"/>
          <p:cNvSpPr/>
          <p:nvPr/>
        </p:nvSpPr>
        <p:spPr>
          <a:xfrm>
            <a:off x="2943248" y="3616370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2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12"/>
          <p:cNvSpPr>
            <a:spLocks noChangeShapeType="1"/>
          </p:cNvSpPr>
          <p:nvPr/>
        </p:nvSpPr>
        <p:spPr bwMode="auto">
          <a:xfrm flipH="1">
            <a:off x="3845878" y="4015581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8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12"/>
          <p:cNvSpPr>
            <a:spLocks noChangeShapeType="1"/>
          </p:cNvSpPr>
          <p:nvPr/>
        </p:nvSpPr>
        <p:spPr bwMode="auto">
          <a:xfrm flipH="1">
            <a:off x="5856623" y="5292760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7387902" y="5283329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flipH="1">
            <a:off x="2378822" y="5283329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2943248" y="4896882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64" name="矩形 63"/>
          <p:cNvSpPr/>
          <p:nvPr/>
        </p:nvSpPr>
        <p:spPr>
          <a:xfrm>
            <a:off x="6476684" y="4912952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3845878" y="5312163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80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28650" y="2964414"/>
                <a:ext cx="145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64414"/>
                <a:ext cx="1454437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4644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8600EDFA-D56B-4BBE-89AC-8F9F8EB3B1BC}"/>
                  </a:ext>
                </a:extLst>
              </p14:cNvPr>
              <p14:cNvContentPartPr/>
              <p14:nvPr/>
            </p14:nvContentPartPr>
            <p14:xfrm>
              <a:off x="834480" y="2183040"/>
              <a:ext cx="7544160" cy="20005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8600EDFA-D56B-4BBE-89AC-8F9F8EB3B1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120" y="2173680"/>
                <a:ext cx="756288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 X 2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75795" y="224132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224132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82280" y="5839551"/>
                <a:ext cx="4979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, A is not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280" y="5839551"/>
                <a:ext cx="4979440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4412" t="-23944" r="-2941" b="-49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328495" y="2191243"/>
                <a:ext cx="2195729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95" y="2191243"/>
                <a:ext cx="2195729" cy="8273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51891" y="2300698"/>
                <a:ext cx="2463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Find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91" y="2300698"/>
                <a:ext cx="246345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19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55045" y="3459171"/>
                <a:ext cx="3742627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45" y="3459171"/>
                <a:ext cx="3742627" cy="8273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00050" y="4592400"/>
                <a:ext cx="3943900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50" y="4592400"/>
                <a:ext cx="3943900" cy="809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5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A is invertible if and only if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56343" y="3607863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343" y="3607863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92452" y="4173686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452" y="4173686"/>
                <a:ext cx="66383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91103" y="3607862"/>
                <a:ext cx="7537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03" y="3607862"/>
                <a:ext cx="75373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2695874" y="4038749"/>
            <a:ext cx="15923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77239" y="5137224"/>
                <a:ext cx="26811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39" y="5137224"/>
                <a:ext cx="268118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Let A be an n x n matrix. Transform [ A I</a:t>
            </a:r>
            <a:r>
              <a:rPr lang="en-US" altLang="zh-TW" baseline="-25000" dirty="0"/>
              <a:t>n</a:t>
            </a:r>
            <a:r>
              <a:rPr lang="en-US" altLang="zh-TW" dirty="0"/>
              <a:t> ] into its RREF [ R B ]</a:t>
            </a:r>
          </a:p>
          <a:p>
            <a:pPr lvl="1"/>
            <a:r>
              <a:rPr lang="en-US" altLang="zh-TW" sz="2800" dirty="0"/>
              <a:t>R is the RREF</a:t>
            </a:r>
            <a:r>
              <a:rPr lang="zh-TW" altLang="en-US" sz="2800" dirty="0"/>
              <a:t> </a:t>
            </a:r>
            <a:r>
              <a:rPr lang="en-US" altLang="zh-TW" sz="2800" dirty="0"/>
              <a:t>of A </a:t>
            </a:r>
          </a:p>
          <a:p>
            <a:pPr lvl="1"/>
            <a:r>
              <a:rPr lang="en-US" altLang="zh-TW" sz="2800" dirty="0"/>
              <a:t>B is an </a:t>
            </a:r>
            <a:r>
              <a:rPr lang="en-US" altLang="zh-TW" sz="2800" dirty="0" err="1"/>
              <a:t>nxn</a:t>
            </a:r>
            <a:r>
              <a:rPr lang="en-US" altLang="zh-TW" sz="2800" dirty="0"/>
              <a:t> matrix (not RREF)</a:t>
            </a:r>
            <a:endParaRPr lang="zh-TW" altLang="en-US" sz="2800" dirty="0"/>
          </a:p>
          <a:p>
            <a:r>
              <a:rPr lang="en-US" altLang="zh-TW" dirty="0"/>
              <a:t>If R = I</a:t>
            </a:r>
            <a:r>
              <a:rPr lang="en-US" altLang="zh-TW" baseline="-25000" dirty="0"/>
              <a:t>n</a:t>
            </a:r>
            <a:r>
              <a:rPr lang="en-US" altLang="zh-TW" dirty="0"/>
              <a:t>, then A is invertible</a:t>
            </a:r>
          </a:p>
          <a:p>
            <a:pPr lvl="1"/>
            <a:r>
              <a:rPr lang="en-US" altLang="zh-TW" sz="2800" dirty="0"/>
              <a:t>B = A</a:t>
            </a:r>
            <a:r>
              <a:rPr lang="en-US" altLang="zh-TW" sz="2800" baseline="30000" dirty="0"/>
              <a:t>-1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934664" y="4548119"/>
                <a:ext cx="2778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4" y="4548119"/>
                <a:ext cx="277806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34664" y="5147097"/>
                <a:ext cx="2849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4" y="5147097"/>
                <a:ext cx="284962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36560" y="5734561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60" y="5734561"/>
                <a:ext cx="663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5072320" y="5595959"/>
            <a:ext cx="15923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45879" y="5706150"/>
                <a:ext cx="386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79" y="5706150"/>
                <a:ext cx="38626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4386173" y="5611724"/>
            <a:ext cx="466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06680"/>
            <a:ext cx="3875947" cy="902831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94" y="3119797"/>
            <a:ext cx="3371959" cy="901261"/>
          </a:xfrm>
          <a:prstGeom prst="rect">
            <a:avLst/>
          </a:prstGeom>
        </p:spPr>
      </p:pic>
      <p:pic>
        <p:nvPicPr>
          <p:cNvPr id="7" name="Picture 1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56" y="4286443"/>
            <a:ext cx="2886134" cy="816565"/>
          </a:xfrm>
          <a:prstGeom prst="rect">
            <a:avLst/>
          </a:prstGeom>
        </p:spPr>
      </p:pic>
      <p:pic>
        <p:nvPicPr>
          <p:cNvPr id="8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19" y="4217991"/>
            <a:ext cx="3277751" cy="876081"/>
          </a:xfrm>
          <a:prstGeom prst="rect">
            <a:avLst/>
          </a:prstGeom>
        </p:spPr>
      </p:pic>
      <p:pic>
        <p:nvPicPr>
          <p:cNvPr id="9" name="Picture 15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5" y="5360983"/>
            <a:ext cx="3204525" cy="826055"/>
          </a:xfrm>
          <a:prstGeom prst="rect">
            <a:avLst/>
          </a:prstGeom>
        </p:spPr>
      </p:pic>
      <p:pic>
        <p:nvPicPr>
          <p:cNvPr id="11" name="Picture 18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3" y="6345788"/>
            <a:ext cx="431800" cy="215900"/>
          </a:xfrm>
          <a:prstGeom prst="rect">
            <a:avLst/>
          </a:prstGeom>
        </p:spPr>
      </p:pic>
      <p:pic>
        <p:nvPicPr>
          <p:cNvPr id="12" name="Picture 1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" y="1819621"/>
            <a:ext cx="2089439" cy="101012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3034222" y="2172959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92313" y="2041719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</a:t>
            </a:r>
            <a:r>
              <a:rPr lang="en-US" altLang="zh-TW" sz="2800" baseline="-25000" dirty="0"/>
              <a:t>n</a:t>
            </a:r>
            <a:endParaRPr lang="zh-TW" altLang="en-US" sz="28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433464" y="2274206"/>
            <a:ext cx="156835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Invertible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74056" y="2421400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791" y="5285014"/>
            <a:ext cx="3410091" cy="90202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71794" y="5252822"/>
            <a:ext cx="1638876" cy="90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2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Transform [ A I</a:t>
            </a:r>
            <a:r>
              <a:rPr lang="en-US" altLang="zh-TW" baseline="-25000" dirty="0"/>
              <a:t>n</a:t>
            </a:r>
            <a:r>
              <a:rPr lang="en-US" altLang="zh-TW" dirty="0"/>
              <a:t> ] into its RREF [ R B ]</a:t>
            </a:r>
          </a:p>
          <a:p>
            <a:pPr lvl="1"/>
            <a:r>
              <a:rPr lang="en-US" altLang="zh-TW" sz="2800" dirty="0"/>
              <a:t>R is the RREF</a:t>
            </a:r>
            <a:r>
              <a:rPr lang="zh-TW" altLang="en-US" sz="2800" dirty="0"/>
              <a:t> </a:t>
            </a:r>
            <a:r>
              <a:rPr lang="en-US" altLang="zh-TW" sz="2800" dirty="0"/>
              <a:t>of A </a:t>
            </a:r>
          </a:p>
          <a:p>
            <a:pPr lvl="1"/>
            <a:r>
              <a:rPr lang="en-US" altLang="zh-TW" sz="2800" dirty="0"/>
              <a:t>B is a </a:t>
            </a:r>
            <a:r>
              <a:rPr lang="en-US" altLang="zh-TW" sz="2800" dirty="0" err="1"/>
              <a:t>nxn</a:t>
            </a:r>
            <a:r>
              <a:rPr lang="en-US" altLang="zh-TW" sz="2800" dirty="0"/>
              <a:t> matrix (not RREF)</a:t>
            </a:r>
            <a:endParaRPr lang="zh-TW" altLang="en-US" sz="2800" dirty="0"/>
          </a:p>
          <a:p>
            <a:r>
              <a:rPr lang="en-US" altLang="zh-TW" dirty="0"/>
              <a:t>If R = I</a:t>
            </a:r>
            <a:r>
              <a:rPr lang="en-US" altLang="zh-TW" baseline="-25000" dirty="0"/>
              <a:t>n</a:t>
            </a:r>
            <a:r>
              <a:rPr lang="en-US" altLang="zh-TW" dirty="0"/>
              <a:t>, then A is invertible</a:t>
            </a:r>
          </a:p>
          <a:p>
            <a:pPr lvl="1"/>
            <a:r>
              <a:rPr lang="en-US" altLang="zh-TW" sz="2800" dirty="0"/>
              <a:t>B = A</a:t>
            </a:r>
            <a:r>
              <a:rPr lang="en-US" altLang="zh-TW" sz="2800" baseline="30000" dirty="0"/>
              <a:t>-1</a:t>
            </a:r>
            <a:endParaRPr lang="zh-TW" altLang="en-US" sz="2800" baseline="30000" dirty="0"/>
          </a:p>
          <a:p>
            <a:r>
              <a:rPr lang="en-US" altLang="zh-TW" dirty="0"/>
              <a:t>To find A</a:t>
            </a:r>
            <a:r>
              <a:rPr lang="en-US" altLang="zh-TW" baseline="30000" dirty="0"/>
              <a:t>-1</a:t>
            </a:r>
            <a:r>
              <a:rPr lang="en-US" altLang="zh-TW" dirty="0"/>
              <a:t>C, transform [ A C ] into its RREF [ R C’ ]</a:t>
            </a:r>
          </a:p>
          <a:p>
            <a:pPr lvl="1"/>
            <a:r>
              <a:rPr lang="en-US" altLang="zh-TW" sz="2800" dirty="0"/>
              <a:t>C’ = A</a:t>
            </a:r>
            <a:r>
              <a:rPr lang="en-US" altLang="zh-TW" sz="2800" baseline="30000" dirty="0"/>
              <a:t>-1</a:t>
            </a:r>
            <a:r>
              <a:rPr lang="en-US" altLang="zh-TW" sz="2800" dirty="0"/>
              <a:t>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75105" y="5742199"/>
                <a:ext cx="2718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05" y="5742199"/>
                <a:ext cx="271882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53173" y="5746076"/>
                <a:ext cx="31574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73" y="5746076"/>
                <a:ext cx="31574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5607871" y="6176963"/>
            <a:ext cx="1469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094811" y="628111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P139 - 140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88504" y="631189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504" y="6311897"/>
                <a:ext cx="663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10229" y="6311898"/>
                <a:ext cx="386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29" y="6311898"/>
                <a:ext cx="38626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870234" y="6181238"/>
            <a:ext cx="466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578411" y="5082125"/>
            <a:ext cx="1884421" cy="682960"/>
            <a:chOff x="5578411" y="5082125"/>
            <a:chExt cx="1884421" cy="68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073415" y="5082125"/>
                  <a:ext cx="8944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415" y="5082125"/>
                  <a:ext cx="894412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左大括弧 13"/>
            <p:cNvSpPr/>
            <p:nvPr/>
          </p:nvSpPr>
          <p:spPr>
            <a:xfrm rot="5400000">
              <a:off x="6449535" y="4751788"/>
              <a:ext cx="142173" cy="1884421"/>
            </a:xfrm>
            <a:prstGeom prst="leftBrace">
              <a:avLst>
                <a:gd name="adj1" fmla="val 11377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3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856623" y="3996178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387902" y="3986747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378822" y="3986747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485273" y="3641907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2943248" y="3616370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95223" y="3811508"/>
                <a:ext cx="1019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223" y="3811508"/>
                <a:ext cx="1019638" cy="369332"/>
              </a:xfrm>
              <a:prstGeom prst="rect">
                <a:avLst/>
              </a:prstGeom>
              <a:blipFill>
                <a:blip r:embed="rId4"/>
                <a:stretch>
                  <a:fillRect l="-4192" r="-5988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3845878" y="4015581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28650" y="2893188"/>
                <a:ext cx="145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93188"/>
                <a:ext cx="1454437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4644" t="-24286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125087" y="3760474"/>
                <a:ext cx="1014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87" y="3760474"/>
                <a:ext cx="1014252" cy="369332"/>
              </a:xfrm>
              <a:prstGeom prst="rect">
                <a:avLst/>
              </a:prstGeom>
              <a:blipFill>
                <a:blip r:embed="rId7"/>
                <a:stretch>
                  <a:fillRect l="-7229" r="-602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5856623" y="5292760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>
            <a:off x="7387902" y="5283329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>
            <a:off x="2378822" y="5283329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943248" y="4896882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</a:t>
            </a:r>
            <a:endParaRPr lang="zh-TW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6476684" y="4912952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4595223" y="5098663"/>
                <a:ext cx="1013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223" y="5098663"/>
                <a:ext cx="1013226" cy="369332"/>
              </a:xfrm>
              <a:prstGeom prst="rect">
                <a:avLst/>
              </a:prstGeom>
              <a:blipFill>
                <a:blip r:embed="rId9"/>
                <a:stretch>
                  <a:fillRect l="-4217" r="-6024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3845878" y="5312163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1133938" y="5442458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8" y="5442458"/>
                <a:ext cx="9616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1106233" y="5066483"/>
                <a:ext cx="10206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33" y="5066483"/>
                <a:ext cx="1020664" cy="369332"/>
              </a:xfrm>
              <a:prstGeom prst="rect">
                <a:avLst/>
              </a:prstGeom>
              <a:blipFill>
                <a:blip r:embed="rId11"/>
                <a:stretch>
                  <a:fillRect l="-7143" r="-595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471405" y="2676816"/>
                <a:ext cx="11695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05" y="2676816"/>
                <a:ext cx="116955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71405" y="6133272"/>
                <a:ext cx="1163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05" y="6133272"/>
                <a:ext cx="1163460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弧 3"/>
          <p:cNvSpPr/>
          <p:nvPr/>
        </p:nvSpPr>
        <p:spPr>
          <a:xfrm rot="16200000">
            <a:off x="4823391" y="1221876"/>
            <a:ext cx="539926" cy="4568473"/>
          </a:xfrm>
          <a:prstGeom prst="rightBrace">
            <a:avLst>
              <a:gd name="adj1" fmla="val 5462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右大括弧 29"/>
          <p:cNvSpPr/>
          <p:nvPr/>
        </p:nvSpPr>
        <p:spPr>
          <a:xfrm rot="5400000" flipV="1">
            <a:off x="4815738" y="3450626"/>
            <a:ext cx="539926" cy="4568473"/>
          </a:xfrm>
          <a:prstGeom prst="rightBrace">
            <a:avLst>
              <a:gd name="adj1" fmla="val 5462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033" t="-636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1267138" y="3912178"/>
            <a:ext cx="30336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B is an inverse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416282" y="5195328"/>
                <a:ext cx="154010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282" y="5195328"/>
                <a:ext cx="1540102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8507" y="5205589"/>
                <a:ext cx="2010230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07" y="5205589"/>
                <a:ext cx="2010230" cy="623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9323" y="4749473"/>
                <a:ext cx="174733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23" y="4749473"/>
                <a:ext cx="1747338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749323" y="5725225"/>
                <a:ext cx="174207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23" y="5725225"/>
                <a:ext cx="1742079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6190939" y="3990441"/>
                <a:ext cx="13833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9" y="3990441"/>
                <a:ext cx="138332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5F168005-44DA-48E6-90BE-1AFDB65D5D03}"/>
              </a:ext>
            </a:extLst>
          </p:cNvPr>
          <p:cNvSpPr txBox="1"/>
          <p:nvPr/>
        </p:nvSpPr>
        <p:spPr>
          <a:xfrm>
            <a:off x="5407923" y="566242"/>
            <a:ext cx="373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Non-singular </a:t>
            </a:r>
            <a:r>
              <a:rPr lang="en-US" altLang="zh-TW" sz="2400" dirty="0" err="1">
                <a:solidFill>
                  <a:srgbClr val="FF0000"/>
                </a:solidFill>
              </a:rPr>
              <a:t>v.s</a:t>
            </a:r>
            <a:r>
              <a:rPr lang="en-US" altLang="zh-TW" sz="2400" dirty="0">
                <a:solidFill>
                  <a:srgbClr val="FF0000"/>
                </a:solidFill>
              </a:rPr>
              <a:t>. Singular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/>
      <p:bldP spid="33" grpId="0"/>
      <p:bldP spid="34" grpId="0"/>
      <p:bldP spid="35" grpId="0"/>
      <p:bldP spid="6" grpId="0"/>
      <p:bldP spid="3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67138" y="4591974"/>
            <a:ext cx="64527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Non-square matrix cannot be invertible</a:t>
            </a:r>
            <a:endParaRPr lang="zh-TW" altLang="en-US" sz="2800" dirty="0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84" y="5383898"/>
            <a:ext cx="5158831" cy="102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  <a:blipFill>
                <a:blip r:embed="rId5"/>
                <a:stretch>
                  <a:fillRect l="-2033" t="-636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267138" y="3912178"/>
            <a:ext cx="30336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B is an inverse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90939" y="3990441"/>
                <a:ext cx="13833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9" y="3990441"/>
                <a:ext cx="13833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AE9BE-4A34-48E6-BA3F-338AFFC4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947053-5C68-4EFB-A2C8-8A27BC82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7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 all the square matrix is invertible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Unique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6" y="2671206"/>
            <a:ext cx="1485900" cy="622300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2" y="2702956"/>
            <a:ext cx="4013200" cy="558800"/>
          </a:xfrm>
          <a:prstGeom prst="rect">
            <a:avLst/>
          </a:prstGeom>
        </p:spPr>
      </p:pic>
      <p:pic>
        <p:nvPicPr>
          <p:cNvPr id="6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4" y="2702956"/>
            <a:ext cx="11049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18323" y="4548993"/>
                <a:ext cx="10016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23" y="4548993"/>
                <a:ext cx="10016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17" r="-54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89447" y="4548993"/>
                <a:ext cx="996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47" y="4548993"/>
                <a:ext cx="9964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362" r="-55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987567" y="4548993"/>
                <a:ext cx="989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67" y="4548993"/>
                <a:ext cx="98931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790" r="-617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546317" y="4548993"/>
                <a:ext cx="978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17" y="4548993"/>
                <a:ext cx="9787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500" r="-625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33890" y="5362978"/>
                <a:ext cx="10080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90" y="5362978"/>
                <a:ext cx="100809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667" r="-666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65293" y="5362978"/>
                <a:ext cx="1242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93" y="5362978"/>
                <a:ext cx="124277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45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68808" y="5362978"/>
                <a:ext cx="12375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8" y="5362978"/>
                <a:ext cx="123751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970" r="-44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06326" y="5362978"/>
                <a:ext cx="698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26" y="5362978"/>
                <a:ext cx="69852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386" r="-789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337853" y="5362978"/>
                <a:ext cx="5815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853" y="5362978"/>
                <a:ext cx="5815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263" r="-947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760686" y="2554514"/>
            <a:ext cx="2158672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35714" y="2554514"/>
            <a:ext cx="1360717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8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A = \left[\begin{array}{ccc}1&amp;1&amp;0\\1&amp;2&amp;1\end{array}\right]$ and &#10;$ C = \left[\begin{array}{cc}2&amp;1\\-1&amp;-1\\0&amp;2\end{array}\right]$.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 B = \left[\begin{array}{ccc}1&amp;1&amp;2\\2&amp;1&amp;1\\1&amp;0&amp;-1\end{array}\right]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c&amp;d\\a&amp;b\end{array}\right]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a&amp;b\\kc&amp;kd\end{array}\right]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a&amp;b\\ka+c&amp;kb+d\end{array}\right]$&#10;&#10;&#10;\end{document}"/>
  <p:tag name="IGUANATEXSIZE" val="20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5237</TotalTime>
  <Words>2684</Words>
  <Application>Microsoft Office PowerPoint</Application>
  <PresentationFormat>如螢幕大小 (4:3)</PresentationFormat>
  <Paragraphs>552</Paragraphs>
  <Slides>44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新細明體</vt:lpstr>
      <vt:lpstr>Arial</vt:lpstr>
      <vt:lpstr>Calibri</vt:lpstr>
      <vt:lpstr>Calibri Light</vt:lpstr>
      <vt:lpstr>Cambria Math</vt:lpstr>
      <vt:lpstr>Wingdings</vt:lpstr>
      <vt:lpstr>Wingdings 2</vt:lpstr>
      <vt:lpstr>Office 佈景主題</vt:lpstr>
      <vt:lpstr>Inverse of a Matrix</vt:lpstr>
      <vt:lpstr>Inverse of a Matrix</vt:lpstr>
      <vt:lpstr>What is the inverse  of a matrix?</vt:lpstr>
      <vt:lpstr>Inverse of Function</vt:lpstr>
      <vt:lpstr>Inverse of Matrix</vt:lpstr>
      <vt:lpstr>Inverse of Matrix</vt:lpstr>
      <vt:lpstr>Inverse of Matrix</vt:lpstr>
      <vt:lpstr>Inverse of Matrix</vt:lpstr>
      <vt:lpstr>Inverse of Matrix</vt:lpstr>
      <vt:lpstr>Inverse for matrix product</vt:lpstr>
      <vt:lpstr>Inverse for matrix transpose</vt:lpstr>
      <vt:lpstr>Solving Linear Equations</vt:lpstr>
      <vt:lpstr>Input-output Model</vt:lpstr>
      <vt:lpstr>Input-output Model</vt:lpstr>
      <vt:lpstr>Input-output Model</vt:lpstr>
      <vt:lpstr>Input-output Model</vt:lpstr>
      <vt:lpstr>Invertible</vt:lpstr>
      <vt:lpstr>Invertible</vt:lpstr>
      <vt:lpstr>Summary</vt:lpstr>
      <vt:lpstr>PowerPoint 簡報</vt:lpstr>
      <vt:lpstr>Review: One-to-one</vt:lpstr>
      <vt:lpstr>Review: Onto</vt:lpstr>
      <vt:lpstr>Invertible</vt:lpstr>
      <vt:lpstr>One-to-one and onto</vt:lpstr>
      <vt:lpstr>Invertible</vt:lpstr>
      <vt:lpstr>Invertible</vt:lpstr>
      <vt:lpstr>Summary</vt:lpstr>
      <vt:lpstr>Invertible</vt:lpstr>
      <vt:lpstr>Invertible</vt:lpstr>
      <vt:lpstr>Summary</vt:lpstr>
      <vt:lpstr>Inverse of  Elementary Matrices</vt:lpstr>
      <vt:lpstr>Elementary Row Operation</vt:lpstr>
      <vt:lpstr>Elementary Matrix</vt:lpstr>
      <vt:lpstr>Elementary Matrix</vt:lpstr>
      <vt:lpstr>Elementary Matrix</vt:lpstr>
      <vt:lpstr>PowerPoint 簡報</vt:lpstr>
      <vt:lpstr>RREF v.s. Elementary Matrix</vt:lpstr>
      <vt:lpstr>Invertible</vt:lpstr>
      <vt:lpstr>Inverse of  General Matrices</vt:lpstr>
      <vt:lpstr>2 X 2 Matrix</vt:lpstr>
      <vt:lpstr>Algorithm for Matrix Inversion</vt:lpstr>
      <vt:lpstr>Algorithm for Matrix Inversion</vt:lpstr>
      <vt:lpstr>Algorithm for Matrix Inversion</vt:lpstr>
      <vt:lpstr>Algorithm for Matrix Inversion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138</cp:revision>
  <dcterms:created xsi:type="dcterms:W3CDTF">2016-02-04T12:43:04Z</dcterms:created>
  <dcterms:modified xsi:type="dcterms:W3CDTF">2018-10-12T02:07:05Z</dcterms:modified>
</cp:coreProperties>
</file>