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1"/>
  </p:notesMasterIdLst>
  <p:sldIdLst>
    <p:sldId id="256" r:id="rId2"/>
    <p:sldId id="285" r:id="rId3"/>
    <p:sldId id="257" r:id="rId4"/>
    <p:sldId id="264" r:id="rId5"/>
    <p:sldId id="388" r:id="rId6"/>
    <p:sldId id="374" r:id="rId7"/>
    <p:sldId id="377" r:id="rId8"/>
    <p:sldId id="375" r:id="rId9"/>
    <p:sldId id="376" r:id="rId10"/>
    <p:sldId id="354" r:id="rId11"/>
    <p:sldId id="373" r:id="rId12"/>
    <p:sldId id="289" r:id="rId13"/>
    <p:sldId id="335" r:id="rId14"/>
    <p:sldId id="330" r:id="rId15"/>
    <p:sldId id="337" r:id="rId16"/>
    <p:sldId id="293" r:id="rId17"/>
    <p:sldId id="378" r:id="rId18"/>
    <p:sldId id="379" r:id="rId19"/>
    <p:sldId id="349" r:id="rId20"/>
    <p:sldId id="383" r:id="rId21"/>
    <p:sldId id="338" r:id="rId22"/>
    <p:sldId id="382" r:id="rId23"/>
    <p:sldId id="261" r:id="rId24"/>
    <p:sldId id="265" r:id="rId25"/>
    <p:sldId id="360" r:id="rId26"/>
    <p:sldId id="323" r:id="rId27"/>
    <p:sldId id="361" r:id="rId28"/>
    <p:sldId id="365" r:id="rId29"/>
    <p:sldId id="362" r:id="rId30"/>
    <p:sldId id="324" r:id="rId31"/>
    <p:sldId id="364" r:id="rId32"/>
    <p:sldId id="368" r:id="rId33"/>
    <p:sldId id="314" r:id="rId34"/>
    <p:sldId id="386" r:id="rId35"/>
    <p:sldId id="308" r:id="rId36"/>
    <p:sldId id="387" r:id="rId37"/>
    <p:sldId id="259" r:id="rId38"/>
    <p:sldId id="262" r:id="rId39"/>
    <p:sldId id="311" r:id="rId40"/>
    <p:sldId id="291" r:id="rId41"/>
    <p:sldId id="339" r:id="rId42"/>
    <p:sldId id="340" r:id="rId43"/>
    <p:sldId id="341" r:id="rId44"/>
    <p:sldId id="385" r:id="rId45"/>
    <p:sldId id="267" r:id="rId46"/>
    <p:sldId id="372" r:id="rId47"/>
    <p:sldId id="258" r:id="rId48"/>
    <p:sldId id="371" r:id="rId49"/>
    <p:sldId id="369" r:id="rId5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F5F5F"/>
    <a:srgbClr val="7FD13B"/>
    <a:srgbClr val="7F7F7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25" autoAdjust="0"/>
    <p:restoredTop sz="91727" autoAdjust="0"/>
  </p:normalViewPr>
  <p:slideViewPr>
    <p:cSldViewPr>
      <p:cViewPr>
        <p:scale>
          <a:sx n="125" d="100"/>
          <a:sy n="125" d="100"/>
        </p:scale>
        <p:origin x="90" y="-1050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image" Target="../media/image52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image" Target="../media/image52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image" Target="../media/image5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D6FAA-5160-427C-A08C-4C65C6BADBC3}" type="doc">
      <dgm:prSet loTypeId="urn:microsoft.com/office/officeart/2005/8/layout/cycle7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22368ED-F323-4394-843D-557FBC7F1B01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Find the most possible paragraph boundaries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̃"/>
                          <m:ctrlPr>
                            <a:rPr lang="zh-TW" altLang="en-US" sz="28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</m:oMath>
              </a14:m>
              <a:r>
                <a:rPr lang="en-US" altLang="zh-TW" sz="2800" dirty="0" smtClean="0"/>
                <a:t> given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 and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̂"/>
                          <m:ctrlPr>
                            <a:rPr lang="zh-TW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</m:oMath>
              </a14:m>
              <a:r>
                <a:rPr lang="en-US" altLang="zh-TW" sz="2800" dirty="0" smtClean="0">
                  <a:solidFill>
                    <a:srgbClr val="FFFF00"/>
                  </a:solidFill>
                </a:rPr>
                <a:t> </a:t>
              </a:r>
              <a:endParaRPr lang="zh-TW" altLang="en-US" sz="2800" dirty="0">
                <a:solidFill>
                  <a:srgbClr val="FFFF00"/>
                </a:solidFill>
              </a:endParaRPr>
            </a:p>
          </dgm:t>
        </dgm:pt>
      </mc:Choice>
      <mc:Fallback xmlns="">
        <dgm:pt modelId="{E22368ED-F323-4394-843D-557FBC7F1B01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Find the most possible paragraph boundaries 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𝐻</a:t>
              </a:r>
              <a:r>
                <a:rPr lang="zh-TW" altLang="en-US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 ̃</a:t>
              </a:r>
              <a:r>
                <a:rPr lang="zh-TW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/>
                </a:rPr>
                <a:t>𝑑</a:t>
              </a:r>
              <a:r>
                <a:rPr lang="en-US" altLang="zh-TW" sz="2800" dirty="0" smtClean="0"/>
                <a:t> given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 and </a:t>
              </a:r>
              <a:r>
                <a:rPr lang="en-US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s</a:t>
              </a:r>
              <a:r>
                <a:rPr lang="zh-TW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 ̂</a:t>
              </a:r>
              <a:r>
                <a:rPr lang="zh-TW" altLang="zh-TW" sz="2800" i="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0000"/>
                  </a:solidFill>
                  <a:latin typeface="Cambria Math"/>
                </a:rPr>
                <a:t>𝑑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 </a:t>
              </a:r>
              <a:endParaRPr lang="zh-TW" altLang="en-US" sz="2800" dirty="0">
                <a:solidFill>
                  <a:srgbClr val="FFFF00"/>
                </a:solidFill>
              </a:endParaRPr>
            </a:p>
          </dgm:t>
        </dgm:pt>
      </mc:Fallback>
    </mc:AlternateContent>
    <dgm:pt modelId="{02983B3B-64A6-4702-BCB9-803F6C9E06EE}" type="parTrans" cxnId="{4C0E75C0-B6A4-417B-B020-08AFDE2453D7}">
      <dgm:prSet/>
      <dgm:spPr/>
      <dgm:t>
        <a:bodyPr/>
        <a:lstStyle/>
        <a:p>
          <a:endParaRPr lang="zh-TW" altLang="en-US"/>
        </a:p>
      </dgm:t>
    </dgm:pt>
    <dgm:pt modelId="{48058F50-4DCC-4097-AF03-C7B50A68A162}" type="sibTrans" cxnId="{4C0E75C0-B6A4-417B-B020-08AFDE2453D7}">
      <dgm:prSet/>
      <dgm:spPr/>
      <dgm:t>
        <a:bodyPr/>
        <a:lstStyle/>
        <a:p>
          <a:endParaRPr lang="zh-TW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47CA8BA-EEF8-43CD-BA35-844C40FBE868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Learn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/>
                <a:t> with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̂"/>
                          <m:ctrlPr>
                            <a:rPr lang="zh-TW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  <m:r>
                    <a:rPr lang="en-US" altLang="zh-TW" sz="2800" b="0" i="1" smtClean="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  <m:t> </m:t>
                  </m:r>
                </m:oMath>
              </a14:m>
              <a:r>
                <a:rPr lang="en-US" altLang="zh-TW" sz="2800" dirty="0" smtClean="0">
                  <a:solidFill>
                    <a:schemeClr val="tx1"/>
                  </a:solidFill>
                </a:rPr>
                <a:t>and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̃"/>
                          <m:ctrlPr>
                            <a:rPr lang="zh-TW" altLang="en-US" sz="28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</m:oMath>
              </a14:m>
              <a:r>
                <a:rPr lang="en-US" altLang="zh-TW" sz="2800" dirty="0" smtClean="0"/>
                <a:t> </a:t>
              </a:r>
              <a:endParaRPr lang="zh-TW" altLang="en-US" sz="2800" dirty="0"/>
            </a:p>
          </dgm:t>
        </dgm:pt>
      </mc:Choice>
      <mc:Fallback xmlns="">
        <dgm:pt modelId="{E47CA8BA-EEF8-43CD-BA35-844C40FBE868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Learn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/>
                <a:t> with </a:t>
              </a:r>
              <a:r>
                <a:rPr lang="en-US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s</a:t>
              </a:r>
              <a:r>
                <a:rPr lang="zh-TW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 ̂</a:t>
              </a:r>
              <a:r>
                <a:rPr lang="zh-TW" altLang="zh-TW" sz="2800" i="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0000"/>
                  </a:solidFill>
                  <a:latin typeface="Cambria Math"/>
                </a:rPr>
                <a:t>𝑑</a:t>
              </a:r>
              <a:r>
                <a:rPr lang="en-US" altLang="zh-TW" sz="2800" b="0" i="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a:t>  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and 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𝐻</a:t>
              </a:r>
              <a:r>
                <a:rPr lang="zh-TW" altLang="en-US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 ̃</a:t>
              </a:r>
              <a:r>
                <a:rPr lang="zh-TW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/>
                </a:rPr>
                <a:t>𝑑</a:t>
              </a:r>
              <a:r>
                <a:rPr lang="en-US" altLang="zh-TW" sz="2800" dirty="0" smtClean="0"/>
                <a:t> </a:t>
              </a:r>
              <a:endParaRPr lang="zh-TW" altLang="en-US" sz="2800" dirty="0"/>
            </a:p>
          </dgm:t>
        </dgm:pt>
      </mc:Fallback>
    </mc:AlternateContent>
    <dgm:pt modelId="{B403E070-CC5E-42AC-B821-40B0E748868E}" type="par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3DB1E922-2820-44FA-8EAB-962E843C8E2C}" type="sib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F787E135-C0CB-4167-9BA2-51942DDA5744}" type="pres">
      <dgm:prSet presAssocID="{874D6FAA-5160-427C-A08C-4C65C6BADB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20597DB-5129-402A-8F04-A306A56FD2D5}" type="pres">
      <dgm:prSet presAssocID="{E22368ED-F323-4394-843D-557FBC7F1B01}" presName="node" presStyleLbl="node1" presStyleIdx="0" presStyleCnt="2" custScaleX="2782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ECE802-4414-4140-B3DF-708A31DB41ED}" type="pres">
      <dgm:prSet presAssocID="{48058F50-4DCC-4097-AF03-C7B50A68A162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0AC8184A-C52F-44F4-B02A-9CAD3923B578}" type="pres">
      <dgm:prSet presAssocID="{48058F50-4DCC-4097-AF03-C7B50A68A162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CBEB42A7-8530-44F0-8501-272882B16FD9}" type="pres">
      <dgm:prSet presAssocID="{E47CA8BA-EEF8-43CD-BA35-844C40FBE868}" presName="node" presStyleLbl="node1" presStyleIdx="1" presStyleCnt="2" custScaleX="274967" custRadScaleRad="43895" custRadScaleInc="-12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810D67-9845-4E9B-BB39-A00B4EED63F3}" type="pres">
      <dgm:prSet presAssocID="{3DB1E922-2820-44FA-8EAB-962E843C8E2C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4DA77306-F299-4A33-BFE3-5B62F17EAA01}" type="pres">
      <dgm:prSet presAssocID="{3DB1E922-2820-44FA-8EAB-962E843C8E2C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</dgm:ptLst>
  <dgm:cxnLst>
    <dgm:cxn modelId="{BE08E23C-97A4-4C49-8B41-0A987DA8EBD8}" type="presOf" srcId="{E22368ED-F323-4394-843D-557FBC7F1B01}" destId="{D20597DB-5129-402A-8F04-A306A56FD2D5}" srcOrd="0" destOrd="0" presId="urn:microsoft.com/office/officeart/2005/8/layout/cycle7"/>
    <dgm:cxn modelId="{80DAE379-4DA9-4928-906B-A31ED0EA4BEF}" type="presOf" srcId="{48058F50-4DCC-4097-AF03-C7B50A68A162}" destId="{0AC8184A-C52F-44F4-B02A-9CAD3923B578}" srcOrd="1" destOrd="0" presId="urn:microsoft.com/office/officeart/2005/8/layout/cycle7"/>
    <dgm:cxn modelId="{A16A54DF-1287-4E78-8188-9906244517A1}" type="presOf" srcId="{3DB1E922-2820-44FA-8EAB-962E843C8E2C}" destId="{4DA77306-F299-4A33-BFE3-5B62F17EAA01}" srcOrd="1" destOrd="0" presId="urn:microsoft.com/office/officeart/2005/8/layout/cycle7"/>
    <dgm:cxn modelId="{FC21E3BE-C6EC-4A47-A8A4-124B390EF61E}" type="presOf" srcId="{3DB1E922-2820-44FA-8EAB-962E843C8E2C}" destId="{01810D67-9845-4E9B-BB39-A00B4EED63F3}" srcOrd="0" destOrd="0" presId="urn:microsoft.com/office/officeart/2005/8/layout/cycle7"/>
    <dgm:cxn modelId="{0B308345-65A1-4BFC-B5BC-B5EB9D97D670}" type="presOf" srcId="{E47CA8BA-EEF8-43CD-BA35-844C40FBE868}" destId="{CBEB42A7-8530-44F0-8501-272882B16FD9}" srcOrd="0" destOrd="0" presId="urn:microsoft.com/office/officeart/2005/8/layout/cycle7"/>
    <dgm:cxn modelId="{A5B93C6F-774B-419B-A41F-0382E69679DC}" srcId="{874D6FAA-5160-427C-A08C-4C65C6BADBC3}" destId="{E47CA8BA-EEF8-43CD-BA35-844C40FBE868}" srcOrd="1" destOrd="0" parTransId="{B403E070-CC5E-42AC-B821-40B0E748868E}" sibTransId="{3DB1E922-2820-44FA-8EAB-962E843C8E2C}"/>
    <dgm:cxn modelId="{E71858E8-52DF-4302-BF2F-E5A19B6D1016}" type="presOf" srcId="{48058F50-4DCC-4097-AF03-C7B50A68A162}" destId="{77ECE802-4414-4140-B3DF-708A31DB41ED}" srcOrd="0" destOrd="0" presId="urn:microsoft.com/office/officeart/2005/8/layout/cycle7"/>
    <dgm:cxn modelId="{38494710-FCEB-432B-98C0-02949734AE23}" type="presOf" srcId="{874D6FAA-5160-427C-A08C-4C65C6BADBC3}" destId="{F787E135-C0CB-4167-9BA2-51942DDA5744}" srcOrd="0" destOrd="0" presId="urn:microsoft.com/office/officeart/2005/8/layout/cycle7"/>
    <dgm:cxn modelId="{4C0E75C0-B6A4-417B-B020-08AFDE2453D7}" srcId="{874D6FAA-5160-427C-A08C-4C65C6BADBC3}" destId="{E22368ED-F323-4394-843D-557FBC7F1B01}" srcOrd="0" destOrd="0" parTransId="{02983B3B-64A6-4702-BCB9-803F6C9E06EE}" sibTransId="{48058F50-4DCC-4097-AF03-C7B50A68A162}"/>
    <dgm:cxn modelId="{DBD5C42E-B004-40E7-8CD9-DB980FBEA8D3}" type="presParOf" srcId="{F787E135-C0CB-4167-9BA2-51942DDA5744}" destId="{D20597DB-5129-402A-8F04-A306A56FD2D5}" srcOrd="0" destOrd="0" presId="urn:microsoft.com/office/officeart/2005/8/layout/cycle7"/>
    <dgm:cxn modelId="{0367D7EE-95F6-486C-A971-AC0377A59351}" type="presParOf" srcId="{F787E135-C0CB-4167-9BA2-51942DDA5744}" destId="{77ECE802-4414-4140-B3DF-708A31DB41ED}" srcOrd="1" destOrd="0" presId="urn:microsoft.com/office/officeart/2005/8/layout/cycle7"/>
    <dgm:cxn modelId="{AABBAB93-B73D-43D1-89AF-DAD295C30A96}" type="presParOf" srcId="{77ECE802-4414-4140-B3DF-708A31DB41ED}" destId="{0AC8184A-C52F-44F4-B02A-9CAD3923B578}" srcOrd="0" destOrd="0" presId="urn:microsoft.com/office/officeart/2005/8/layout/cycle7"/>
    <dgm:cxn modelId="{1990AFD5-5D79-4078-BB95-200536C12387}" type="presParOf" srcId="{F787E135-C0CB-4167-9BA2-51942DDA5744}" destId="{CBEB42A7-8530-44F0-8501-272882B16FD9}" srcOrd="2" destOrd="0" presId="urn:microsoft.com/office/officeart/2005/8/layout/cycle7"/>
    <dgm:cxn modelId="{53B1374D-4B7F-408F-B3EC-C93F4AEF6A85}" type="presParOf" srcId="{F787E135-C0CB-4167-9BA2-51942DDA5744}" destId="{01810D67-9845-4E9B-BB39-A00B4EED63F3}" srcOrd="3" destOrd="0" presId="urn:microsoft.com/office/officeart/2005/8/layout/cycle7"/>
    <dgm:cxn modelId="{EA028CE0-7FEA-4872-9788-7E1E7C029B83}" type="presParOf" srcId="{01810D67-9845-4E9B-BB39-A00B4EED63F3}" destId="{4DA77306-F299-4A33-BFE3-5B62F17EAA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4D6FAA-5160-427C-A08C-4C65C6BADBC3}" type="doc">
      <dgm:prSet loTypeId="urn:microsoft.com/office/officeart/2005/8/layout/cycle7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22368ED-F323-4394-843D-557FBC7F1B01}">
      <dgm:prSet phldrT="[文字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02983B3B-64A6-4702-BCB9-803F6C9E06EE}" type="parTrans" cxnId="{4C0E75C0-B6A4-417B-B020-08AFDE2453D7}">
      <dgm:prSet/>
      <dgm:spPr/>
      <dgm:t>
        <a:bodyPr/>
        <a:lstStyle/>
        <a:p>
          <a:endParaRPr lang="zh-TW" altLang="en-US"/>
        </a:p>
      </dgm:t>
    </dgm:pt>
    <dgm:pt modelId="{48058F50-4DCC-4097-AF03-C7B50A68A162}" type="sibTrans" cxnId="{4C0E75C0-B6A4-417B-B020-08AFDE2453D7}">
      <dgm:prSet/>
      <dgm:spPr/>
      <dgm:t>
        <a:bodyPr/>
        <a:lstStyle/>
        <a:p>
          <a:endParaRPr lang="zh-TW" altLang="en-US"/>
        </a:p>
      </dgm:t>
    </dgm:pt>
    <dgm:pt modelId="{E47CA8BA-EEF8-43CD-BA35-844C40FBE868}">
      <dgm:prSet phldrT="[文字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B403E070-CC5E-42AC-B821-40B0E748868E}" type="par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3DB1E922-2820-44FA-8EAB-962E843C8E2C}" type="sib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F787E135-C0CB-4167-9BA2-51942DDA5744}" type="pres">
      <dgm:prSet presAssocID="{874D6FAA-5160-427C-A08C-4C65C6BADB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20597DB-5129-402A-8F04-A306A56FD2D5}" type="pres">
      <dgm:prSet presAssocID="{E22368ED-F323-4394-843D-557FBC7F1B01}" presName="node" presStyleLbl="node1" presStyleIdx="0" presStyleCnt="2" custScaleX="2782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ECE802-4414-4140-B3DF-708A31DB41ED}" type="pres">
      <dgm:prSet presAssocID="{48058F50-4DCC-4097-AF03-C7B50A68A162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0AC8184A-C52F-44F4-B02A-9CAD3923B578}" type="pres">
      <dgm:prSet presAssocID="{48058F50-4DCC-4097-AF03-C7B50A68A162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CBEB42A7-8530-44F0-8501-272882B16FD9}" type="pres">
      <dgm:prSet presAssocID="{E47CA8BA-EEF8-43CD-BA35-844C40FBE868}" presName="node" presStyleLbl="node1" presStyleIdx="1" presStyleCnt="2" custScaleX="274967" custRadScaleRad="43895" custRadScaleInc="-12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810D67-9845-4E9B-BB39-A00B4EED63F3}" type="pres">
      <dgm:prSet presAssocID="{3DB1E922-2820-44FA-8EAB-962E843C8E2C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4DA77306-F299-4A33-BFE3-5B62F17EAA01}" type="pres">
      <dgm:prSet presAssocID="{3DB1E922-2820-44FA-8EAB-962E843C8E2C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</dgm:ptLst>
  <dgm:cxnLst>
    <dgm:cxn modelId="{BE08E23C-97A4-4C49-8B41-0A987DA8EBD8}" type="presOf" srcId="{E22368ED-F323-4394-843D-557FBC7F1B01}" destId="{D20597DB-5129-402A-8F04-A306A56FD2D5}" srcOrd="0" destOrd="0" presId="urn:microsoft.com/office/officeart/2005/8/layout/cycle7"/>
    <dgm:cxn modelId="{80DAE379-4DA9-4928-906B-A31ED0EA4BEF}" type="presOf" srcId="{48058F50-4DCC-4097-AF03-C7B50A68A162}" destId="{0AC8184A-C52F-44F4-B02A-9CAD3923B578}" srcOrd="1" destOrd="0" presId="urn:microsoft.com/office/officeart/2005/8/layout/cycle7"/>
    <dgm:cxn modelId="{A16A54DF-1287-4E78-8188-9906244517A1}" type="presOf" srcId="{3DB1E922-2820-44FA-8EAB-962E843C8E2C}" destId="{4DA77306-F299-4A33-BFE3-5B62F17EAA01}" srcOrd="1" destOrd="0" presId="urn:microsoft.com/office/officeart/2005/8/layout/cycle7"/>
    <dgm:cxn modelId="{FC21E3BE-C6EC-4A47-A8A4-124B390EF61E}" type="presOf" srcId="{3DB1E922-2820-44FA-8EAB-962E843C8E2C}" destId="{01810D67-9845-4E9B-BB39-A00B4EED63F3}" srcOrd="0" destOrd="0" presId="urn:microsoft.com/office/officeart/2005/8/layout/cycle7"/>
    <dgm:cxn modelId="{0B308345-65A1-4BFC-B5BC-B5EB9D97D670}" type="presOf" srcId="{E47CA8BA-EEF8-43CD-BA35-844C40FBE868}" destId="{CBEB42A7-8530-44F0-8501-272882B16FD9}" srcOrd="0" destOrd="0" presId="urn:microsoft.com/office/officeart/2005/8/layout/cycle7"/>
    <dgm:cxn modelId="{A5B93C6F-774B-419B-A41F-0382E69679DC}" srcId="{874D6FAA-5160-427C-A08C-4C65C6BADBC3}" destId="{E47CA8BA-EEF8-43CD-BA35-844C40FBE868}" srcOrd="1" destOrd="0" parTransId="{B403E070-CC5E-42AC-B821-40B0E748868E}" sibTransId="{3DB1E922-2820-44FA-8EAB-962E843C8E2C}"/>
    <dgm:cxn modelId="{E71858E8-52DF-4302-BF2F-E5A19B6D1016}" type="presOf" srcId="{48058F50-4DCC-4097-AF03-C7B50A68A162}" destId="{77ECE802-4414-4140-B3DF-708A31DB41ED}" srcOrd="0" destOrd="0" presId="urn:microsoft.com/office/officeart/2005/8/layout/cycle7"/>
    <dgm:cxn modelId="{38494710-FCEB-432B-98C0-02949734AE23}" type="presOf" srcId="{874D6FAA-5160-427C-A08C-4C65C6BADBC3}" destId="{F787E135-C0CB-4167-9BA2-51942DDA5744}" srcOrd="0" destOrd="0" presId="urn:microsoft.com/office/officeart/2005/8/layout/cycle7"/>
    <dgm:cxn modelId="{4C0E75C0-B6A4-417B-B020-08AFDE2453D7}" srcId="{874D6FAA-5160-427C-A08C-4C65C6BADBC3}" destId="{E22368ED-F323-4394-843D-557FBC7F1B01}" srcOrd="0" destOrd="0" parTransId="{02983B3B-64A6-4702-BCB9-803F6C9E06EE}" sibTransId="{48058F50-4DCC-4097-AF03-C7B50A68A162}"/>
    <dgm:cxn modelId="{DBD5C42E-B004-40E7-8CD9-DB980FBEA8D3}" type="presParOf" srcId="{F787E135-C0CB-4167-9BA2-51942DDA5744}" destId="{D20597DB-5129-402A-8F04-A306A56FD2D5}" srcOrd="0" destOrd="0" presId="urn:microsoft.com/office/officeart/2005/8/layout/cycle7"/>
    <dgm:cxn modelId="{0367D7EE-95F6-486C-A971-AC0377A59351}" type="presParOf" srcId="{F787E135-C0CB-4167-9BA2-51942DDA5744}" destId="{77ECE802-4414-4140-B3DF-708A31DB41ED}" srcOrd="1" destOrd="0" presId="urn:microsoft.com/office/officeart/2005/8/layout/cycle7"/>
    <dgm:cxn modelId="{AABBAB93-B73D-43D1-89AF-DAD295C30A96}" type="presParOf" srcId="{77ECE802-4414-4140-B3DF-708A31DB41ED}" destId="{0AC8184A-C52F-44F4-B02A-9CAD3923B578}" srcOrd="0" destOrd="0" presId="urn:microsoft.com/office/officeart/2005/8/layout/cycle7"/>
    <dgm:cxn modelId="{1990AFD5-5D79-4078-BB95-200536C12387}" type="presParOf" srcId="{F787E135-C0CB-4167-9BA2-51942DDA5744}" destId="{CBEB42A7-8530-44F0-8501-272882B16FD9}" srcOrd="2" destOrd="0" presId="urn:microsoft.com/office/officeart/2005/8/layout/cycle7"/>
    <dgm:cxn modelId="{53B1374D-4B7F-408F-B3EC-C93F4AEF6A85}" type="presParOf" srcId="{F787E135-C0CB-4167-9BA2-51942DDA5744}" destId="{01810D67-9845-4E9B-BB39-A00B4EED63F3}" srcOrd="3" destOrd="0" presId="urn:microsoft.com/office/officeart/2005/8/layout/cycle7"/>
    <dgm:cxn modelId="{EA028CE0-7FEA-4872-9788-7E1E7C029B83}" type="presParOf" srcId="{01810D67-9845-4E9B-BB39-A00B4EED63F3}" destId="{4DA77306-F299-4A33-BFE3-5B62F17EAA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4D6FAA-5160-427C-A08C-4C65C6BADBC3}" type="doc">
      <dgm:prSet loTypeId="urn:microsoft.com/office/officeart/2005/8/layout/cycle7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22368ED-F323-4394-843D-557FBC7F1B01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Find the most possible paragraph boundaries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̃"/>
                          <m:ctrlPr>
                            <a:rPr lang="zh-TW" altLang="en-US" sz="28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</m:oMath>
              </a14:m>
              <a:r>
                <a:rPr lang="en-US" altLang="zh-TW" sz="2800" dirty="0" smtClean="0"/>
                <a:t> given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 and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̂"/>
                          <m:ctrlPr>
                            <a:rPr lang="zh-TW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</m:oMath>
              </a14:m>
              <a:r>
                <a:rPr lang="en-US" altLang="zh-TW" sz="2800" dirty="0" smtClean="0">
                  <a:solidFill>
                    <a:srgbClr val="FFFF00"/>
                  </a:solidFill>
                </a:rPr>
                <a:t> </a:t>
              </a:r>
              <a:endParaRPr lang="zh-TW" altLang="en-US" sz="2800" dirty="0">
                <a:solidFill>
                  <a:srgbClr val="FFFF00"/>
                </a:solidFill>
              </a:endParaRPr>
            </a:p>
          </dgm:t>
        </dgm:pt>
      </mc:Choice>
      <mc:Fallback xmlns="">
        <dgm:pt modelId="{E22368ED-F323-4394-843D-557FBC7F1B01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Find the most possible paragraph boundaries 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𝐻</a:t>
              </a:r>
              <a:r>
                <a:rPr lang="zh-TW" altLang="en-US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 ̃</a:t>
              </a:r>
              <a:r>
                <a:rPr lang="zh-TW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/>
                </a:rPr>
                <a:t>𝑑</a:t>
              </a:r>
              <a:r>
                <a:rPr lang="en-US" altLang="zh-TW" sz="2800" dirty="0" smtClean="0"/>
                <a:t> given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 and </a:t>
              </a:r>
              <a:r>
                <a:rPr lang="en-US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s</a:t>
              </a:r>
              <a:r>
                <a:rPr lang="zh-TW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 ̂</a:t>
              </a:r>
              <a:r>
                <a:rPr lang="zh-TW" altLang="zh-TW" sz="2800" i="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0000"/>
                  </a:solidFill>
                  <a:latin typeface="Cambria Math"/>
                </a:rPr>
                <a:t>𝑑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 </a:t>
              </a:r>
              <a:endParaRPr lang="zh-TW" altLang="en-US" sz="2800" dirty="0">
                <a:solidFill>
                  <a:srgbClr val="FFFF00"/>
                </a:solidFill>
              </a:endParaRPr>
            </a:p>
          </dgm:t>
        </dgm:pt>
      </mc:Fallback>
    </mc:AlternateContent>
    <dgm:pt modelId="{02983B3B-64A6-4702-BCB9-803F6C9E06EE}" type="parTrans" cxnId="{4C0E75C0-B6A4-417B-B020-08AFDE2453D7}">
      <dgm:prSet/>
      <dgm:spPr/>
      <dgm:t>
        <a:bodyPr/>
        <a:lstStyle/>
        <a:p>
          <a:endParaRPr lang="zh-TW" altLang="en-US"/>
        </a:p>
      </dgm:t>
    </dgm:pt>
    <dgm:pt modelId="{48058F50-4DCC-4097-AF03-C7B50A68A162}" type="sibTrans" cxnId="{4C0E75C0-B6A4-417B-B020-08AFDE2453D7}">
      <dgm:prSet/>
      <dgm:spPr/>
      <dgm:t>
        <a:bodyPr/>
        <a:lstStyle/>
        <a:p>
          <a:endParaRPr lang="zh-TW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47CA8BA-EEF8-43CD-BA35-844C40FBE868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Learn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/>
                <a:t> with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̂"/>
                          <m:ctrlPr>
                            <a:rPr lang="zh-TW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  <m:r>
                    <a:rPr lang="en-US" altLang="zh-TW" sz="2800" b="0" i="1" smtClean="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  <m:t> </m:t>
                  </m:r>
                </m:oMath>
              </a14:m>
              <a:r>
                <a:rPr lang="en-US" altLang="zh-TW" sz="2800" dirty="0" smtClean="0">
                  <a:solidFill>
                    <a:schemeClr val="tx1"/>
                  </a:solidFill>
                </a:rPr>
                <a:t>and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̃"/>
                          <m:ctrlPr>
                            <a:rPr lang="zh-TW" altLang="en-US" sz="28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</m:oMath>
              </a14:m>
              <a:r>
                <a:rPr lang="en-US" altLang="zh-TW" sz="2800" dirty="0" smtClean="0"/>
                <a:t> </a:t>
              </a:r>
              <a:endParaRPr lang="zh-TW" altLang="en-US" sz="2800" dirty="0"/>
            </a:p>
          </dgm:t>
        </dgm:pt>
      </mc:Choice>
      <mc:Fallback xmlns="">
        <dgm:pt modelId="{E47CA8BA-EEF8-43CD-BA35-844C40FBE868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Learn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/>
                <a:t> with </a:t>
              </a:r>
              <a:r>
                <a:rPr lang="en-US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s</a:t>
              </a:r>
              <a:r>
                <a:rPr lang="zh-TW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 ̂</a:t>
              </a:r>
              <a:r>
                <a:rPr lang="zh-TW" altLang="zh-TW" sz="2800" i="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0000"/>
                  </a:solidFill>
                  <a:latin typeface="Cambria Math"/>
                </a:rPr>
                <a:t>𝑑</a:t>
              </a:r>
              <a:r>
                <a:rPr lang="en-US" altLang="zh-TW" sz="2800" b="0" i="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a:t>  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and 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𝐻</a:t>
              </a:r>
              <a:r>
                <a:rPr lang="zh-TW" altLang="en-US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 ̃</a:t>
              </a:r>
              <a:r>
                <a:rPr lang="zh-TW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/>
                </a:rPr>
                <a:t>𝑑</a:t>
              </a:r>
              <a:r>
                <a:rPr lang="en-US" altLang="zh-TW" sz="2800" dirty="0" smtClean="0"/>
                <a:t> </a:t>
              </a:r>
              <a:endParaRPr lang="zh-TW" altLang="en-US" sz="2800" dirty="0"/>
            </a:p>
          </dgm:t>
        </dgm:pt>
      </mc:Fallback>
    </mc:AlternateContent>
    <dgm:pt modelId="{B403E070-CC5E-42AC-B821-40B0E748868E}" type="par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3DB1E922-2820-44FA-8EAB-962E843C8E2C}" type="sib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F787E135-C0CB-4167-9BA2-51942DDA5744}" type="pres">
      <dgm:prSet presAssocID="{874D6FAA-5160-427C-A08C-4C65C6BADB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20597DB-5129-402A-8F04-A306A56FD2D5}" type="pres">
      <dgm:prSet presAssocID="{E22368ED-F323-4394-843D-557FBC7F1B01}" presName="node" presStyleLbl="node1" presStyleIdx="0" presStyleCnt="2" custScaleX="2782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ECE802-4414-4140-B3DF-708A31DB41ED}" type="pres">
      <dgm:prSet presAssocID="{48058F50-4DCC-4097-AF03-C7B50A68A162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0AC8184A-C52F-44F4-B02A-9CAD3923B578}" type="pres">
      <dgm:prSet presAssocID="{48058F50-4DCC-4097-AF03-C7B50A68A162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CBEB42A7-8530-44F0-8501-272882B16FD9}" type="pres">
      <dgm:prSet presAssocID="{E47CA8BA-EEF8-43CD-BA35-844C40FBE868}" presName="node" presStyleLbl="node1" presStyleIdx="1" presStyleCnt="2" custScaleX="274967" custRadScaleRad="43895" custRadScaleInc="-12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810D67-9845-4E9B-BB39-A00B4EED63F3}" type="pres">
      <dgm:prSet presAssocID="{3DB1E922-2820-44FA-8EAB-962E843C8E2C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4DA77306-F299-4A33-BFE3-5B62F17EAA01}" type="pres">
      <dgm:prSet presAssocID="{3DB1E922-2820-44FA-8EAB-962E843C8E2C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</dgm:ptLst>
  <dgm:cxnLst>
    <dgm:cxn modelId="{D9A5DED9-EA67-4F15-B852-03551A2B1F1E}" type="presOf" srcId="{48058F50-4DCC-4097-AF03-C7B50A68A162}" destId="{0AC8184A-C52F-44F4-B02A-9CAD3923B578}" srcOrd="1" destOrd="0" presId="urn:microsoft.com/office/officeart/2005/8/layout/cycle7"/>
    <dgm:cxn modelId="{C83AA139-FD60-4128-9896-68D0634139DA}" type="presOf" srcId="{3DB1E922-2820-44FA-8EAB-962E843C8E2C}" destId="{01810D67-9845-4E9B-BB39-A00B4EED63F3}" srcOrd="0" destOrd="0" presId="urn:microsoft.com/office/officeart/2005/8/layout/cycle7"/>
    <dgm:cxn modelId="{AD9BC184-A5F3-4A58-BFE6-C93BC42A03CF}" type="presOf" srcId="{48058F50-4DCC-4097-AF03-C7B50A68A162}" destId="{77ECE802-4414-4140-B3DF-708A31DB41ED}" srcOrd="0" destOrd="0" presId="urn:microsoft.com/office/officeart/2005/8/layout/cycle7"/>
    <dgm:cxn modelId="{FC3A801B-F84A-4210-A84A-1EAB82372867}" type="presOf" srcId="{E22368ED-F323-4394-843D-557FBC7F1B01}" destId="{D20597DB-5129-402A-8F04-A306A56FD2D5}" srcOrd="0" destOrd="0" presId="urn:microsoft.com/office/officeart/2005/8/layout/cycle7"/>
    <dgm:cxn modelId="{4759E02F-8A6B-475A-8BE9-C543E6FF95AF}" type="presOf" srcId="{3DB1E922-2820-44FA-8EAB-962E843C8E2C}" destId="{4DA77306-F299-4A33-BFE3-5B62F17EAA01}" srcOrd="1" destOrd="0" presId="urn:microsoft.com/office/officeart/2005/8/layout/cycle7"/>
    <dgm:cxn modelId="{A5B93C6F-774B-419B-A41F-0382E69679DC}" srcId="{874D6FAA-5160-427C-A08C-4C65C6BADBC3}" destId="{E47CA8BA-EEF8-43CD-BA35-844C40FBE868}" srcOrd="1" destOrd="0" parTransId="{B403E070-CC5E-42AC-B821-40B0E748868E}" sibTransId="{3DB1E922-2820-44FA-8EAB-962E843C8E2C}"/>
    <dgm:cxn modelId="{B8ABFE08-453E-45A9-9200-2CDFF2D0DFA8}" type="presOf" srcId="{E47CA8BA-EEF8-43CD-BA35-844C40FBE868}" destId="{CBEB42A7-8530-44F0-8501-272882B16FD9}" srcOrd="0" destOrd="0" presId="urn:microsoft.com/office/officeart/2005/8/layout/cycle7"/>
    <dgm:cxn modelId="{4B5B9186-8BB8-494C-8021-ABE9E2909B7C}" type="presOf" srcId="{874D6FAA-5160-427C-A08C-4C65C6BADBC3}" destId="{F787E135-C0CB-4167-9BA2-51942DDA5744}" srcOrd="0" destOrd="0" presId="urn:microsoft.com/office/officeart/2005/8/layout/cycle7"/>
    <dgm:cxn modelId="{4C0E75C0-B6A4-417B-B020-08AFDE2453D7}" srcId="{874D6FAA-5160-427C-A08C-4C65C6BADBC3}" destId="{E22368ED-F323-4394-843D-557FBC7F1B01}" srcOrd="0" destOrd="0" parTransId="{02983B3B-64A6-4702-BCB9-803F6C9E06EE}" sibTransId="{48058F50-4DCC-4097-AF03-C7B50A68A162}"/>
    <dgm:cxn modelId="{2CBB176A-D66B-43F5-806B-C789DAA9975B}" type="presParOf" srcId="{F787E135-C0CB-4167-9BA2-51942DDA5744}" destId="{D20597DB-5129-402A-8F04-A306A56FD2D5}" srcOrd="0" destOrd="0" presId="urn:microsoft.com/office/officeart/2005/8/layout/cycle7"/>
    <dgm:cxn modelId="{0767B98D-E451-4E57-B284-388A37921A1B}" type="presParOf" srcId="{F787E135-C0CB-4167-9BA2-51942DDA5744}" destId="{77ECE802-4414-4140-B3DF-708A31DB41ED}" srcOrd="1" destOrd="0" presId="urn:microsoft.com/office/officeart/2005/8/layout/cycle7"/>
    <dgm:cxn modelId="{EFB26B6F-84CF-4FD4-AFD4-33AC9C539265}" type="presParOf" srcId="{77ECE802-4414-4140-B3DF-708A31DB41ED}" destId="{0AC8184A-C52F-44F4-B02A-9CAD3923B578}" srcOrd="0" destOrd="0" presId="urn:microsoft.com/office/officeart/2005/8/layout/cycle7"/>
    <dgm:cxn modelId="{02755168-64FD-49C2-BD06-FB68A61FDE23}" type="presParOf" srcId="{F787E135-C0CB-4167-9BA2-51942DDA5744}" destId="{CBEB42A7-8530-44F0-8501-272882B16FD9}" srcOrd="2" destOrd="0" presId="urn:microsoft.com/office/officeart/2005/8/layout/cycle7"/>
    <dgm:cxn modelId="{CDBB602B-BBC8-48FC-9028-D7AD93A2E8F2}" type="presParOf" srcId="{F787E135-C0CB-4167-9BA2-51942DDA5744}" destId="{01810D67-9845-4E9B-BB39-A00B4EED63F3}" srcOrd="3" destOrd="0" presId="urn:microsoft.com/office/officeart/2005/8/layout/cycle7"/>
    <dgm:cxn modelId="{24FF3094-AC88-4D8E-970F-6E58C3523F7A}" type="presParOf" srcId="{01810D67-9845-4E9B-BB39-A00B4EED63F3}" destId="{4DA77306-F299-4A33-BFE3-5B62F17EAA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4D6FAA-5160-427C-A08C-4C65C6BADBC3}" type="doc">
      <dgm:prSet loTypeId="urn:microsoft.com/office/officeart/2005/8/layout/cycle7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22368ED-F323-4394-843D-557FBC7F1B01}">
      <dgm:prSet phldrT="[文字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02983B3B-64A6-4702-BCB9-803F6C9E06EE}" type="parTrans" cxnId="{4C0E75C0-B6A4-417B-B020-08AFDE2453D7}">
      <dgm:prSet/>
      <dgm:spPr/>
      <dgm:t>
        <a:bodyPr/>
        <a:lstStyle/>
        <a:p>
          <a:endParaRPr lang="zh-TW" altLang="en-US"/>
        </a:p>
      </dgm:t>
    </dgm:pt>
    <dgm:pt modelId="{48058F50-4DCC-4097-AF03-C7B50A68A162}" type="sibTrans" cxnId="{4C0E75C0-B6A4-417B-B020-08AFDE2453D7}">
      <dgm:prSet/>
      <dgm:spPr/>
      <dgm:t>
        <a:bodyPr/>
        <a:lstStyle/>
        <a:p>
          <a:endParaRPr lang="zh-TW" altLang="en-US"/>
        </a:p>
      </dgm:t>
    </dgm:pt>
    <dgm:pt modelId="{E47CA8BA-EEF8-43CD-BA35-844C40FBE868}">
      <dgm:prSet phldrT="[文字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B403E070-CC5E-42AC-B821-40B0E748868E}" type="par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3DB1E922-2820-44FA-8EAB-962E843C8E2C}" type="sib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F787E135-C0CB-4167-9BA2-51942DDA5744}" type="pres">
      <dgm:prSet presAssocID="{874D6FAA-5160-427C-A08C-4C65C6BADB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20597DB-5129-402A-8F04-A306A56FD2D5}" type="pres">
      <dgm:prSet presAssocID="{E22368ED-F323-4394-843D-557FBC7F1B01}" presName="node" presStyleLbl="node1" presStyleIdx="0" presStyleCnt="2" custScaleX="2782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ECE802-4414-4140-B3DF-708A31DB41ED}" type="pres">
      <dgm:prSet presAssocID="{48058F50-4DCC-4097-AF03-C7B50A68A162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0AC8184A-C52F-44F4-B02A-9CAD3923B578}" type="pres">
      <dgm:prSet presAssocID="{48058F50-4DCC-4097-AF03-C7B50A68A162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CBEB42A7-8530-44F0-8501-272882B16FD9}" type="pres">
      <dgm:prSet presAssocID="{E47CA8BA-EEF8-43CD-BA35-844C40FBE868}" presName="node" presStyleLbl="node1" presStyleIdx="1" presStyleCnt="2" custScaleX="274967" custRadScaleRad="43895" custRadScaleInc="-12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810D67-9845-4E9B-BB39-A00B4EED63F3}" type="pres">
      <dgm:prSet presAssocID="{3DB1E922-2820-44FA-8EAB-962E843C8E2C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4DA77306-F299-4A33-BFE3-5B62F17EAA01}" type="pres">
      <dgm:prSet presAssocID="{3DB1E922-2820-44FA-8EAB-962E843C8E2C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</dgm:ptLst>
  <dgm:cxnLst>
    <dgm:cxn modelId="{D9A5DED9-EA67-4F15-B852-03551A2B1F1E}" type="presOf" srcId="{48058F50-4DCC-4097-AF03-C7B50A68A162}" destId="{0AC8184A-C52F-44F4-B02A-9CAD3923B578}" srcOrd="1" destOrd="0" presId="urn:microsoft.com/office/officeart/2005/8/layout/cycle7"/>
    <dgm:cxn modelId="{C83AA139-FD60-4128-9896-68D0634139DA}" type="presOf" srcId="{3DB1E922-2820-44FA-8EAB-962E843C8E2C}" destId="{01810D67-9845-4E9B-BB39-A00B4EED63F3}" srcOrd="0" destOrd="0" presId="urn:microsoft.com/office/officeart/2005/8/layout/cycle7"/>
    <dgm:cxn modelId="{AD9BC184-A5F3-4A58-BFE6-C93BC42A03CF}" type="presOf" srcId="{48058F50-4DCC-4097-AF03-C7B50A68A162}" destId="{77ECE802-4414-4140-B3DF-708A31DB41ED}" srcOrd="0" destOrd="0" presId="urn:microsoft.com/office/officeart/2005/8/layout/cycle7"/>
    <dgm:cxn modelId="{FC3A801B-F84A-4210-A84A-1EAB82372867}" type="presOf" srcId="{E22368ED-F323-4394-843D-557FBC7F1B01}" destId="{D20597DB-5129-402A-8F04-A306A56FD2D5}" srcOrd="0" destOrd="0" presId="urn:microsoft.com/office/officeart/2005/8/layout/cycle7"/>
    <dgm:cxn modelId="{4759E02F-8A6B-475A-8BE9-C543E6FF95AF}" type="presOf" srcId="{3DB1E922-2820-44FA-8EAB-962E843C8E2C}" destId="{4DA77306-F299-4A33-BFE3-5B62F17EAA01}" srcOrd="1" destOrd="0" presId="urn:microsoft.com/office/officeart/2005/8/layout/cycle7"/>
    <dgm:cxn modelId="{A5B93C6F-774B-419B-A41F-0382E69679DC}" srcId="{874D6FAA-5160-427C-A08C-4C65C6BADBC3}" destId="{E47CA8BA-EEF8-43CD-BA35-844C40FBE868}" srcOrd="1" destOrd="0" parTransId="{B403E070-CC5E-42AC-B821-40B0E748868E}" sibTransId="{3DB1E922-2820-44FA-8EAB-962E843C8E2C}"/>
    <dgm:cxn modelId="{B8ABFE08-453E-45A9-9200-2CDFF2D0DFA8}" type="presOf" srcId="{E47CA8BA-EEF8-43CD-BA35-844C40FBE868}" destId="{CBEB42A7-8530-44F0-8501-272882B16FD9}" srcOrd="0" destOrd="0" presId="urn:microsoft.com/office/officeart/2005/8/layout/cycle7"/>
    <dgm:cxn modelId="{4B5B9186-8BB8-494C-8021-ABE9E2909B7C}" type="presOf" srcId="{874D6FAA-5160-427C-A08C-4C65C6BADBC3}" destId="{F787E135-C0CB-4167-9BA2-51942DDA5744}" srcOrd="0" destOrd="0" presId="urn:microsoft.com/office/officeart/2005/8/layout/cycle7"/>
    <dgm:cxn modelId="{4C0E75C0-B6A4-417B-B020-08AFDE2453D7}" srcId="{874D6FAA-5160-427C-A08C-4C65C6BADBC3}" destId="{E22368ED-F323-4394-843D-557FBC7F1B01}" srcOrd="0" destOrd="0" parTransId="{02983B3B-64A6-4702-BCB9-803F6C9E06EE}" sibTransId="{48058F50-4DCC-4097-AF03-C7B50A68A162}"/>
    <dgm:cxn modelId="{2CBB176A-D66B-43F5-806B-C789DAA9975B}" type="presParOf" srcId="{F787E135-C0CB-4167-9BA2-51942DDA5744}" destId="{D20597DB-5129-402A-8F04-A306A56FD2D5}" srcOrd="0" destOrd="0" presId="urn:microsoft.com/office/officeart/2005/8/layout/cycle7"/>
    <dgm:cxn modelId="{0767B98D-E451-4E57-B284-388A37921A1B}" type="presParOf" srcId="{F787E135-C0CB-4167-9BA2-51942DDA5744}" destId="{77ECE802-4414-4140-B3DF-708A31DB41ED}" srcOrd="1" destOrd="0" presId="urn:microsoft.com/office/officeart/2005/8/layout/cycle7"/>
    <dgm:cxn modelId="{EFB26B6F-84CF-4FD4-AFD4-33AC9C539265}" type="presParOf" srcId="{77ECE802-4414-4140-B3DF-708A31DB41ED}" destId="{0AC8184A-C52F-44F4-B02A-9CAD3923B578}" srcOrd="0" destOrd="0" presId="urn:microsoft.com/office/officeart/2005/8/layout/cycle7"/>
    <dgm:cxn modelId="{02755168-64FD-49C2-BD06-FB68A61FDE23}" type="presParOf" srcId="{F787E135-C0CB-4167-9BA2-51942DDA5744}" destId="{CBEB42A7-8530-44F0-8501-272882B16FD9}" srcOrd="2" destOrd="0" presId="urn:microsoft.com/office/officeart/2005/8/layout/cycle7"/>
    <dgm:cxn modelId="{CDBB602B-BBC8-48FC-9028-D7AD93A2E8F2}" type="presParOf" srcId="{F787E135-C0CB-4167-9BA2-51942DDA5744}" destId="{01810D67-9845-4E9B-BB39-A00B4EED63F3}" srcOrd="3" destOrd="0" presId="urn:microsoft.com/office/officeart/2005/8/layout/cycle7"/>
    <dgm:cxn modelId="{24FF3094-AC88-4D8E-970F-6E58C3523F7A}" type="presParOf" srcId="{01810D67-9845-4E9B-BB39-A00B4EED63F3}" destId="{4DA77306-F299-4A33-BFE3-5B62F17EAA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4D6FAA-5160-427C-A08C-4C65C6BADBC3}" type="doc">
      <dgm:prSet loTypeId="urn:microsoft.com/office/officeart/2005/8/layout/cycle7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22368ED-F323-4394-843D-557FBC7F1B01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Find the most possible paragraph boundaries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̃"/>
                          <m:ctrlPr>
                            <a:rPr lang="zh-TW" altLang="en-US" sz="28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</m:oMath>
              </a14:m>
              <a:r>
                <a:rPr lang="en-US" altLang="zh-TW" sz="2800" dirty="0" smtClean="0"/>
                <a:t> given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 and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̂"/>
                          <m:ctrlPr>
                            <a:rPr lang="zh-TW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</m:oMath>
              </a14:m>
              <a:r>
                <a:rPr lang="en-US" altLang="zh-TW" sz="2800" dirty="0" smtClean="0">
                  <a:solidFill>
                    <a:srgbClr val="FFFF00"/>
                  </a:solidFill>
                </a:rPr>
                <a:t> </a:t>
              </a:r>
              <a:endParaRPr lang="zh-TW" altLang="en-US" sz="2800" dirty="0">
                <a:solidFill>
                  <a:srgbClr val="FFFF00"/>
                </a:solidFill>
              </a:endParaRPr>
            </a:p>
          </dgm:t>
        </dgm:pt>
      </mc:Choice>
      <mc:Fallback xmlns="">
        <dgm:pt modelId="{E22368ED-F323-4394-843D-557FBC7F1B01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Find the most possible paragraph boundaries 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𝐻</a:t>
              </a:r>
              <a:r>
                <a:rPr lang="zh-TW" altLang="en-US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 ̃</a:t>
              </a:r>
              <a:r>
                <a:rPr lang="zh-TW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/>
                </a:rPr>
                <a:t>𝑑</a:t>
              </a:r>
              <a:r>
                <a:rPr lang="en-US" altLang="zh-TW" sz="2800" dirty="0" smtClean="0"/>
                <a:t> given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 and </a:t>
              </a:r>
              <a:r>
                <a:rPr lang="en-US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s</a:t>
              </a:r>
              <a:r>
                <a:rPr lang="zh-TW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 ̂</a:t>
              </a:r>
              <a:r>
                <a:rPr lang="zh-TW" altLang="zh-TW" sz="2800" i="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0000"/>
                  </a:solidFill>
                  <a:latin typeface="Cambria Math"/>
                </a:rPr>
                <a:t>𝑑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 </a:t>
              </a:r>
              <a:endParaRPr lang="zh-TW" altLang="en-US" sz="2800" dirty="0">
                <a:solidFill>
                  <a:srgbClr val="FFFF00"/>
                </a:solidFill>
              </a:endParaRPr>
            </a:p>
          </dgm:t>
        </dgm:pt>
      </mc:Fallback>
    </mc:AlternateContent>
    <dgm:pt modelId="{02983B3B-64A6-4702-BCB9-803F6C9E06EE}" type="parTrans" cxnId="{4C0E75C0-B6A4-417B-B020-08AFDE2453D7}">
      <dgm:prSet/>
      <dgm:spPr/>
      <dgm:t>
        <a:bodyPr/>
        <a:lstStyle/>
        <a:p>
          <a:endParaRPr lang="zh-TW" altLang="en-US"/>
        </a:p>
      </dgm:t>
    </dgm:pt>
    <dgm:pt modelId="{48058F50-4DCC-4097-AF03-C7B50A68A162}" type="sibTrans" cxnId="{4C0E75C0-B6A4-417B-B020-08AFDE2453D7}">
      <dgm:prSet/>
      <dgm:spPr/>
      <dgm:t>
        <a:bodyPr/>
        <a:lstStyle/>
        <a:p>
          <a:endParaRPr lang="zh-TW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47CA8BA-EEF8-43CD-BA35-844C40FBE868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Learn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/>
                <a:t> with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̂"/>
                          <m:ctrlPr>
                            <a:rPr lang="zh-TW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  <m:r>
                    <a:rPr lang="en-US" altLang="zh-TW" sz="2800" b="0" i="1" smtClean="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  <m:t> </m:t>
                  </m:r>
                </m:oMath>
              </a14:m>
              <a:r>
                <a:rPr lang="en-US" altLang="zh-TW" sz="2800" dirty="0" smtClean="0">
                  <a:solidFill>
                    <a:schemeClr val="tx1"/>
                  </a:solidFill>
                </a:rPr>
                <a:t>and </a:t>
              </a:r>
              <a14:m>
                <m:oMath xmlns:m="http://schemas.openxmlformats.org/officeDocument/2006/math">
                  <m:sSub>
                    <m:sSubPr>
                      <m:ctrlPr>
                        <a:rPr lang="zh-TW" altLang="zh-TW" sz="2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sSubPr>
                    <m:e>
                      <m:acc>
                        <m:accPr>
                          <m:chr m:val="̃"/>
                          <m:ctrlPr>
                            <a:rPr lang="zh-TW" altLang="en-US" sz="28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8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</m:e>
                    <m:sub>
                      <m:r>
                        <a:rPr lang="en-US" altLang="zh-TW" sz="28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𝑑</m:t>
                      </m:r>
                    </m:sub>
                  </m:sSub>
                </m:oMath>
              </a14:m>
              <a:r>
                <a:rPr lang="en-US" altLang="zh-TW" sz="2800" dirty="0" smtClean="0"/>
                <a:t> </a:t>
              </a:r>
              <a:endParaRPr lang="zh-TW" altLang="en-US" sz="2800" dirty="0"/>
            </a:p>
          </dgm:t>
        </dgm:pt>
      </mc:Choice>
      <mc:Fallback xmlns="">
        <dgm:pt modelId="{E47CA8BA-EEF8-43CD-BA35-844C40FBE868}">
          <dgm:prSet phldrT="[文字]" custT="1"/>
          <dgm:spPr/>
          <dgm:t>
            <a:bodyPr/>
            <a:lstStyle/>
            <a:p>
              <a:r>
                <a:rPr lang="en-US" altLang="zh-TW" sz="2800" dirty="0" smtClean="0"/>
                <a:t>Learn </a:t>
              </a:r>
              <a:r>
                <a:rPr lang="en-US" altLang="zh-TW" sz="2800" dirty="0" smtClean="0">
                  <a:solidFill>
                    <a:srgbClr val="FFFF00"/>
                  </a:solidFill>
                </a:rPr>
                <a:t>w</a:t>
              </a:r>
              <a:r>
                <a:rPr lang="en-US" altLang="zh-TW" sz="2800" dirty="0" smtClean="0"/>
                <a:t> with </a:t>
              </a:r>
              <a:r>
                <a:rPr lang="en-US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s</a:t>
              </a:r>
              <a:r>
                <a:rPr lang="zh-TW" altLang="zh-TW" sz="2800" i="0">
                  <a:solidFill>
                    <a:srgbClr val="FF0000"/>
                  </a:solidFill>
                  <a:latin typeface="Cambria Math" panose="02040503050406030204" pitchFamily="18" charset="0"/>
                </a:rPr>
                <a:t> ̂</a:t>
              </a:r>
              <a:r>
                <a:rPr lang="zh-TW" altLang="zh-TW" sz="2800" i="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0000"/>
                  </a:solidFill>
                  <a:latin typeface="Cambria Math"/>
                </a:rPr>
                <a:t>𝑑</a:t>
              </a:r>
              <a:r>
                <a:rPr lang="en-US" altLang="zh-TW" sz="2800" b="0" i="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a:t>  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and 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𝐻</a:t>
              </a:r>
              <a:r>
                <a:rPr lang="zh-TW" altLang="en-US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 ̃</a:t>
              </a:r>
              <a:r>
                <a:rPr lang="zh-TW" altLang="zh-TW" sz="2800" b="0" i="0" smtClean="0">
                  <a:solidFill>
                    <a:srgbClr val="FFC000"/>
                  </a:solidFill>
                  <a:latin typeface="Cambria Math" panose="02040503050406030204" pitchFamily="18" charset="0"/>
                </a:rPr>
                <a:t>_</a:t>
              </a:r>
              <a:r>
                <a:rPr lang="en-US" altLang="zh-TW" sz="2800" b="0" i="0" smtClean="0">
                  <a:solidFill>
                    <a:srgbClr val="FFC000"/>
                  </a:solidFill>
                  <a:latin typeface="Cambria Math"/>
                </a:rPr>
                <a:t>𝑑</a:t>
              </a:r>
              <a:r>
                <a:rPr lang="en-US" altLang="zh-TW" sz="2800" dirty="0" smtClean="0"/>
                <a:t> </a:t>
              </a:r>
              <a:endParaRPr lang="zh-TW" altLang="en-US" sz="2800" dirty="0"/>
            </a:p>
          </dgm:t>
        </dgm:pt>
      </mc:Fallback>
    </mc:AlternateContent>
    <dgm:pt modelId="{B403E070-CC5E-42AC-B821-40B0E748868E}" type="par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3DB1E922-2820-44FA-8EAB-962E843C8E2C}" type="sib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F787E135-C0CB-4167-9BA2-51942DDA5744}" type="pres">
      <dgm:prSet presAssocID="{874D6FAA-5160-427C-A08C-4C65C6BADB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20597DB-5129-402A-8F04-A306A56FD2D5}" type="pres">
      <dgm:prSet presAssocID="{E22368ED-F323-4394-843D-557FBC7F1B01}" presName="node" presStyleLbl="node1" presStyleIdx="0" presStyleCnt="2" custScaleX="2782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ECE802-4414-4140-B3DF-708A31DB41ED}" type="pres">
      <dgm:prSet presAssocID="{48058F50-4DCC-4097-AF03-C7B50A68A162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0AC8184A-C52F-44F4-B02A-9CAD3923B578}" type="pres">
      <dgm:prSet presAssocID="{48058F50-4DCC-4097-AF03-C7B50A68A162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CBEB42A7-8530-44F0-8501-272882B16FD9}" type="pres">
      <dgm:prSet presAssocID="{E47CA8BA-EEF8-43CD-BA35-844C40FBE868}" presName="node" presStyleLbl="node1" presStyleIdx="1" presStyleCnt="2" custScaleX="274967" custRadScaleRad="43895" custRadScaleInc="-12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810D67-9845-4E9B-BB39-A00B4EED63F3}" type="pres">
      <dgm:prSet presAssocID="{3DB1E922-2820-44FA-8EAB-962E843C8E2C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4DA77306-F299-4A33-BFE3-5B62F17EAA01}" type="pres">
      <dgm:prSet presAssocID="{3DB1E922-2820-44FA-8EAB-962E843C8E2C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</dgm:ptLst>
  <dgm:cxnLst>
    <dgm:cxn modelId="{4C0E75C0-B6A4-417B-B020-08AFDE2453D7}" srcId="{874D6FAA-5160-427C-A08C-4C65C6BADBC3}" destId="{E22368ED-F323-4394-843D-557FBC7F1B01}" srcOrd="0" destOrd="0" parTransId="{02983B3B-64A6-4702-BCB9-803F6C9E06EE}" sibTransId="{48058F50-4DCC-4097-AF03-C7B50A68A162}"/>
    <dgm:cxn modelId="{26EDD45A-35BC-4D0E-8657-A93B10DAC6F9}" type="presOf" srcId="{874D6FAA-5160-427C-A08C-4C65C6BADBC3}" destId="{F787E135-C0CB-4167-9BA2-51942DDA5744}" srcOrd="0" destOrd="0" presId="urn:microsoft.com/office/officeart/2005/8/layout/cycle7"/>
    <dgm:cxn modelId="{E9EEA1AA-5187-4B7C-A848-1904B2C8BA45}" type="presOf" srcId="{E47CA8BA-EEF8-43CD-BA35-844C40FBE868}" destId="{CBEB42A7-8530-44F0-8501-272882B16FD9}" srcOrd="0" destOrd="0" presId="urn:microsoft.com/office/officeart/2005/8/layout/cycle7"/>
    <dgm:cxn modelId="{A8354D88-F062-4D78-A5FC-32872ADD5053}" type="presOf" srcId="{48058F50-4DCC-4097-AF03-C7B50A68A162}" destId="{77ECE802-4414-4140-B3DF-708A31DB41ED}" srcOrd="0" destOrd="0" presId="urn:microsoft.com/office/officeart/2005/8/layout/cycle7"/>
    <dgm:cxn modelId="{A5B93C6F-774B-419B-A41F-0382E69679DC}" srcId="{874D6FAA-5160-427C-A08C-4C65C6BADBC3}" destId="{E47CA8BA-EEF8-43CD-BA35-844C40FBE868}" srcOrd="1" destOrd="0" parTransId="{B403E070-CC5E-42AC-B821-40B0E748868E}" sibTransId="{3DB1E922-2820-44FA-8EAB-962E843C8E2C}"/>
    <dgm:cxn modelId="{988A2855-206B-415C-A768-D7842A854F29}" type="presOf" srcId="{48058F50-4DCC-4097-AF03-C7B50A68A162}" destId="{0AC8184A-C52F-44F4-B02A-9CAD3923B578}" srcOrd="1" destOrd="0" presId="urn:microsoft.com/office/officeart/2005/8/layout/cycle7"/>
    <dgm:cxn modelId="{E56FA9FB-9C6E-44AA-A83A-67F9FD355D26}" type="presOf" srcId="{3DB1E922-2820-44FA-8EAB-962E843C8E2C}" destId="{4DA77306-F299-4A33-BFE3-5B62F17EAA01}" srcOrd="1" destOrd="0" presId="urn:microsoft.com/office/officeart/2005/8/layout/cycle7"/>
    <dgm:cxn modelId="{35D25C12-FCD1-4255-90EA-AA55951B6A2E}" type="presOf" srcId="{E22368ED-F323-4394-843D-557FBC7F1B01}" destId="{D20597DB-5129-402A-8F04-A306A56FD2D5}" srcOrd="0" destOrd="0" presId="urn:microsoft.com/office/officeart/2005/8/layout/cycle7"/>
    <dgm:cxn modelId="{BAB6B72C-3CE2-40C6-BD86-4F66AB0E2113}" type="presOf" srcId="{3DB1E922-2820-44FA-8EAB-962E843C8E2C}" destId="{01810D67-9845-4E9B-BB39-A00B4EED63F3}" srcOrd="0" destOrd="0" presId="urn:microsoft.com/office/officeart/2005/8/layout/cycle7"/>
    <dgm:cxn modelId="{BAD50479-171B-4C82-974F-D36430C62C8E}" type="presParOf" srcId="{F787E135-C0CB-4167-9BA2-51942DDA5744}" destId="{D20597DB-5129-402A-8F04-A306A56FD2D5}" srcOrd="0" destOrd="0" presId="urn:microsoft.com/office/officeart/2005/8/layout/cycle7"/>
    <dgm:cxn modelId="{D86F7468-E00E-48C4-9566-E48AE1897A58}" type="presParOf" srcId="{F787E135-C0CB-4167-9BA2-51942DDA5744}" destId="{77ECE802-4414-4140-B3DF-708A31DB41ED}" srcOrd="1" destOrd="0" presId="urn:microsoft.com/office/officeart/2005/8/layout/cycle7"/>
    <dgm:cxn modelId="{6C62BB7F-F763-4248-8187-443AAB79C269}" type="presParOf" srcId="{77ECE802-4414-4140-B3DF-708A31DB41ED}" destId="{0AC8184A-C52F-44F4-B02A-9CAD3923B578}" srcOrd="0" destOrd="0" presId="urn:microsoft.com/office/officeart/2005/8/layout/cycle7"/>
    <dgm:cxn modelId="{1AA8CEC9-430C-4C71-BF03-C9DA139491AB}" type="presParOf" srcId="{F787E135-C0CB-4167-9BA2-51942DDA5744}" destId="{CBEB42A7-8530-44F0-8501-272882B16FD9}" srcOrd="2" destOrd="0" presId="urn:microsoft.com/office/officeart/2005/8/layout/cycle7"/>
    <dgm:cxn modelId="{94982D8A-C4EC-451F-8102-F86F637CBC67}" type="presParOf" srcId="{F787E135-C0CB-4167-9BA2-51942DDA5744}" destId="{01810D67-9845-4E9B-BB39-A00B4EED63F3}" srcOrd="3" destOrd="0" presId="urn:microsoft.com/office/officeart/2005/8/layout/cycle7"/>
    <dgm:cxn modelId="{0CE7C1AD-C73D-446B-BADD-12D515F10E44}" type="presParOf" srcId="{01810D67-9845-4E9B-BB39-A00B4EED63F3}" destId="{4DA77306-F299-4A33-BFE3-5B62F17EAA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4D6FAA-5160-427C-A08C-4C65C6BADBC3}" type="doc">
      <dgm:prSet loTypeId="urn:microsoft.com/office/officeart/2005/8/layout/cycle7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22368ED-F323-4394-843D-557FBC7F1B01}">
      <dgm:prSet phldrT="[文字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02983B3B-64A6-4702-BCB9-803F6C9E06EE}" type="parTrans" cxnId="{4C0E75C0-B6A4-417B-B020-08AFDE2453D7}">
      <dgm:prSet/>
      <dgm:spPr/>
      <dgm:t>
        <a:bodyPr/>
        <a:lstStyle/>
        <a:p>
          <a:endParaRPr lang="zh-TW" altLang="en-US"/>
        </a:p>
      </dgm:t>
    </dgm:pt>
    <dgm:pt modelId="{48058F50-4DCC-4097-AF03-C7B50A68A162}" type="sibTrans" cxnId="{4C0E75C0-B6A4-417B-B020-08AFDE2453D7}">
      <dgm:prSet/>
      <dgm:spPr/>
      <dgm:t>
        <a:bodyPr/>
        <a:lstStyle/>
        <a:p>
          <a:endParaRPr lang="zh-TW" altLang="en-US"/>
        </a:p>
      </dgm:t>
    </dgm:pt>
    <dgm:pt modelId="{E47CA8BA-EEF8-43CD-BA35-844C40FBE868}">
      <dgm:prSet phldrT="[文字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B403E070-CC5E-42AC-B821-40B0E748868E}" type="par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3DB1E922-2820-44FA-8EAB-962E843C8E2C}" type="sibTrans" cxnId="{A5B93C6F-774B-419B-A41F-0382E69679DC}">
      <dgm:prSet/>
      <dgm:spPr/>
      <dgm:t>
        <a:bodyPr/>
        <a:lstStyle/>
        <a:p>
          <a:endParaRPr lang="zh-TW" altLang="en-US"/>
        </a:p>
      </dgm:t>
    </dgm:pt>
    <dgm:pt modelId="{F787E135-C0CB-4167-9BA2-51942DDA5744}" type="pres">
      <dgm:prSet presAssocID="{874D6FAA-5160-427C-A08C-4C65C6BADB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20597DB-5129-402A-8F04-A306A56FD2D5}" type="pres">
      <dgm:prSet presAssocID="{E22368ED-F323-4394-843D-557FBC7F1B01}" presName="node" presStyleLbl="node1" presStyleIdx="0" presStyleCnt="2" custScaleX="2782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ECE802-4414-4140-B3DF-708A31DB41ED}" type="pres">
      <dgm:prSet presAssocID="{48058F50-4DCC-4097-AF03-C7B50A68A162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0AC8184A-C52F-44F4-B02A-9CAD3923B578}" type="pres">
      <dgm:prSet presAssocID="{48058F50-4DCC-4097-AF03-C7B50A68A162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CBEB42A7-8530-44F0-8501-272882B16FD9}" type="pres">
      <dgm:prSet presAssocID="{E47CA8BA-EEF8-43CD-BA35-844C40FBE868}" presName="node" presStyleLbl="node1" presStyleIdx="1" presStyleCnt="2" custScaleX="274967" custRadScaleRad="43895" custRadScaleInc="-12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810D67-9845-4E9B-BB39-A00B4EED63F3}" type="pres">
      <dgm:prSet presAssocID="{3DB1E922-2820-44FA-8EAB-962E843C8E2C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4DA77306-F299-4A33-BFE3-5B62F17EAA01}" type="pres">
      <dgm:prSet presAssocID="{3DB1E922-2820-44FA-8EAB-962E843C8E2C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</dgm:ptLst>
  <dgm:cxnLst>
    <dgm:cxn modelId="{4C0E75C0-B6A4-417B-B020-08AFDE2453D7}" srcId="{874D6FAA-5160-427C-A08C-4C65C6BADBC3}" destId="{E22368ED-F323-4394-843D-557FBC7F1B01}" srcOrd="0" destOrd="0" parTransId="{02983B3B-64A6-4702-BCB9-803F6C9E06EE}" sibTransId="{48058F50-4DCC-4097-AF03-C7B50A68A162}"/>
    <dgm:cxn modelId="{26EDD45A-35BC-4D0E-8657-A93B10DAC6F9}" type="presOf" srcId="{874D6FAA-5160-427C-A08C-4C65C6BADBC3}" destId="{F787E135-C0CB-4167-9BA2-51942DDA5744}" srcOrd="0" destOrd="0" presId="urn:microsoft.com/office/officeart/2005/8/layout/cycle7"/>
    <dgm:cxn modelId="{E9EEA1AA-5187-4B7C-A848-1904B2C8BA45}" type="presOf" srcId="{E47CA8BA-EEF8-43CD-BA35-844C40FBE868}" destId="{CBEB42A7-8530-44F0-8501-272882B16FD9}" srcOrd="0" destOrd="0" presId="urn:microsoft.com/office/officeart/2005/8/layout/cycle7"/>
    <dgm:cxn modelId="{A8354D88-F062-4D78-A5FC-32872ADD5053}" type="presOf" srcId="{48058F50-4DCC-4097-AF03-C7B50A68A162}" destId="{77ECE802-4414-4140-B3DF-708A31DB41ED}" srcOrd="0" destOrd="0" presId="urn:microsoft.com/office/officeart/2005/8/layout/cycle7"/>
    <dgm:cxn modelId="{A5B93C6F-774B-419B-A41F-0382E69679DC}" srcId="{874D6FAA-5160-427C-A08C-4C65C6BADBC3}" destId="{E47CA8BA-EEF8-43CD-BA35-844C40FBE868}" srcOrd="1" destOrd="0" parTransId="{B403E070-CC5E-42AC-B821-40B0E748868E}" sibTransId="{3DB1E922-2820-44FA-8EAB-962E843C8E2C}"/>
    <dgm:cxn modelId="{988A2855-206B-415C-A768-D7842A854F29}" type="presOf" srcId="{48058F50-4DCC-4097-AF03-C7B50A68A162}" destId="{0AC8184A-C52F-44F4-B02A-9CAD3923B578}" srcOrd="1" destOrd="0" presId="urn:microsoft.com/office/officeart/2005/8/layout/cycle7"/>
    <dgm:cxn modelId="{E56FA9FB-9C6E-44AA-A83A-67F9FD355D26}" type="presOf" srcId="{3DB1E922-2820-44FA-8EAB-962E843C8E2C}" destId="{4DA77306-F299-4A33-BFE3-5B62F17EAA01}" srcOrd="1" destOrd="0" presId="urn:microsoft.com/office/officeart/2005/8/layout/cycle7"/>
    <dgm:cxn modelId="{35D25C12-FCD1-4255-90EA-AA55951B6A2E}" type="presOf" srcId="{E22368ED-F323-4394-843D-557FBC7F1B01}" destId="{D20597DB-5129-402A-8F04-A306A56FD2D5}" srcOrd="0" destOrd="0" presId="urn:microsoft.com/office/officeart/2005/8/layout/cycle7"/>
    <dgm:cxn modelId="{BAB6B72C-3CE2-40C6-BD86-4F66AB0E2113}" type="presOf" srcId="{3DB1E922-2820-44FA-8EAB-962E843C8E2C}" destId="{01810D67-9845-4E9B-BB39-A00B4EED63F3}" srcOrd="0" destOrd="0" presId="urn:microsoft.com/office/officeart/2005/8/layout/cycle7"/>
    <dgm:cxn modelId="{BAD50479-171B-4C82-974F-D36430C62C8E}" type="presParOf" srcId="{F787E135-C0CB-4167-9BA2-51942DDA5744}" destId="{D20597DB-5129-402A-8F04-A306A56FD2D5}" srcOrd="0" destOrd="0" presId="urn:microsoft.com/office/officeart/2005/8/layout/cycle7"/>
    <dgm:cxn modelId="{D86F7468-E00E-48C4-9566-E48AE1897A58}" type="presParOf" srcId="{F787E135-C0CB-4167-9BA2-51942DDA5744}" destId="{77ECE802-4414-4140-B3DF-708A31DB41ED}" srcOrd="1" destOrd="0" presId="urn:microsoft.com/office/officeart/2005/8/layout/cycle7"/>
    <dgm:cxn modelId="{6C62BB7F-F763-4248-8187-443AAB79C269}" type="presParOf" srcId="{77ECE802-4414-4140-B3DF-708A31DB41ED}" destId="{0AC8184A-C52F-44F4-B02A-9CAD3923B578}" srcOrd="0" destOrd="0" presId="urn:microsoft.com/office/officeart/2005/8/layout/cycle7"/>
    <dgm:cxn modelId="{1AA8CEC9-430C-4C71-BF03-C9DA139491AB}" type="presParOf" srcId="{F787E135-C0CB-4167-9BA2-51942DDA5744}" destId="{CBEB42A7-8530-44F0-8501-272882B16FD9}" srcOrd="2" destOrd="0" presId="urn:microsoft.com/office/officeart/2005/8/layout/cycle7"/>
    <dgm:cxn modelId="{94982D8A-C4EC-451F-8102-F86F637CBC67}" type="presParOf" srcId="{F787E135-C0CB-4167-9BA2-51942DDA5744}" destId="{01810D67-9845-4E9B-BB39-A00B4EED63F3}" srcOrd="3" destOrd="0" presId="urn:microsoft.com/office/officeart/2005/8/layout/cycle7"/>
    <dgm:cxn modelId="{0CE7C1AD-C73D-446B-BADD-12D515F10E44}" type="presParOf" srcId="{01810D67-9845-4E9B-BB39-A00B4EED63F3}" destId="{4DA77306-F299-4A33-BFE3-5B62F17EAA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597DB-5129-402A-8F04-A306A56FD2D5}">
      <dsp:nvSpPr>
        <dsp:cNvPr id="0" name=""/>
        <dsp:cNvSpPr/>
      </dsp:nvSpPr>
      <dsp:spPr>
        <a:xfrm>
          <a:off x="891586" y="831"/>
          <a:ext cx="5805719" cy="1043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Find the most possible paragraph boundaries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C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̃"/>
                      <m:ctrlPr>
                        <a:rPr lang="zh-TW" altLang="en-US" sz="280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en-US" altLang="zh-TW" sz="2800" b="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C000"/>
                      </a:solidFill>
                      <a:latin typeface="Cambria Math"/>
                    </a:rPr>
                    <m:t>𝑑</m:t>
                  </m:r>
                </m:sub>
              </m:sSub>
            </m:oMath>
          </a14:m>
          <a:r>
            <a:rPr lang="en-US" altLang="zh-TW" sz="2800" kern="1200" dirty="0" smtClean="0"/>
            <a:t> given </a:t>
          </a:r>
          <a:r>
            <a:rPr lang="en-US" altLang="zh-TW" sz="2800" kern="1200" dirty="0" smtClean="0">
              <a:solidFill>
                <a:srgbClr val="FFFF00"/>
              </a:solidFill>
            </a:rPr>
            <a:t>w</a:t>
          </a:r>
          <a:r>
            <a:rPr lang="en-US" altLang="zh-TW" sz="2800" kern="1200" dirty="0" smtClean="0">
              <a:solidFill>
                <a:schemeClr val="tx1"/>
              </a:solidFill>
            </a:rPr>
            <a:t> 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̂"/>
                      <m:ctrlPr>
                        <a:rPr lang="zh-TW" altLang="zh-TW" sz="2800" i="1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m:rPr>
                          <m:sty m:val="p"/>
                        </m:rPr>
                        <a:rPr lang="en-US" altLang="zh-TW" sz="2800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0000"/>
                      </a:solidFill>
                      <a:latin typeface="Cambria Math"/>
                    </a:rPr>
                    <m:t>𝑑</m:t>
                  </m:r>
                </m:sub>
              </m:sSub>
            </m:oMath>
          </a14:m>
          <a:r>
            <a:rPr lang="en-US" altLang="zh-TW" sz="2800" kern="1200" dirty="0" smtClean="0">
              <a:solidFill>
                <a:srgbClr val="FFFF00"/>
              </a:solidFill>
            </a:rPr>
            <a:t> </a:t>
          </a:r>
          <a:endParaRPr lang="zh-TW" altLang="en-US" sz="2800" kern="1200" dirty="0">
            <a:solidFill>
              <a:srgbClr val="FFFF00"/>
            </a:solidFill>
          </a:endParaRPr>
        </a:p>
      </dsp:txBody>
      <dsp:txXfrm>
        <a:off x="922137" y="31382"/>
        <a:ext cx="5744617" cy="982000"/>
      </dsp:txXfrm>
    </dsp:sp>
    <dsp:sp modelId="{77ECE802-4414-4140-B3DF-708A31DB41ED}">
      <dsp:nvSpPr>
        <dsp:cNvPr id="0" name=""/>
        <dsp:cNvSpPr/>
      </dsp:nvSpPr>
      <dsp:spPr>
        <a:xfrm rot="5379278">
          <a:off x="3525945" y="1203518"/>
          <a:ext cx="547415" cy="3650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3635471" y="1276535"/>
        <a:ext cx="328364" cy="219051"/>
      </dsp:txXfrm>
    </dsp:sp>
    <dsp:sp modelId="{CBEB42A7-8530-44F0-8501-272882B16FD9}">
      <dsp:nvSpPr>
        <dsp:cNvPr id="0" name=""/>
        <dsp:cNvSpPr/>
      </dsp:nvSpPr>
      <dsp:spPr>
        <a:xfrm>
          <a:off x="936671" y="1728190"/>
          <a:ext cx="5736373" cy="1043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  <a:gs pos="30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4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5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73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Learn </a:t>
          </a:r>
          <a:r>
            <a:rPr lang="en-US" altLang="zh-TW" sz="2800" kern="1200" dirty="0" smtClean="0">
              <a:solidFill>
                <a:srgbClr val="FFFF00"/>
              </a:solidFill>
            </a:rPr>
            <a:t>w</a:t>
          </a:r>
          <a:r>
            <a:rPr lang="en-US" altLang="zh-TW" sz="2800" kern="1200" dirty="0" smtClean="0"/>
            <a:t> with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̂"/>
                      <m:ctrlPr>
                        <a:rPr lang="zh-TW" altLang="zh-TW" sz="2800" i="1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m:rPr>
                          <m:sty m:val="p"/>
                        </m:rPr>
                        <a:rPr lang="en-US" altLang="zh-TW" sz="2800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0000"/>
                      </a:solidFill>
                      <a:latin typeface="Cambria Math"/>
                    </a:rPr>
                    <m:t>𝑑</m:t>
                  </m:r>
                </m:sub>
              </m:sSub>
              <m:r>
                <a:rPr lang="en-US" altLang="zh-TW" sz="2800" b="0" i="1" kern="120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m:t> </m:t>
              </m:r>
            </m:oMath>
          </a14:m>
          <a:r>
            <a:rPr lang="en-US" altLang="zh-TW" sz="2800" kern="1200" dirty="0" smtClean="0">
              <a:solidFill>
                <a:schemeClr val="tx1"/>
              </a:solidFill>
            </a:rPr>
            <a:t>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C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̃"/>
                      <m:ctrlPr>
                        <a:rPr lang="zh-TW" altLang="en-US" sz="280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en-US" altLang="zh-TW" sz="2800" b="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C000"/>
                      </a:solidFill>
                      <a:latin typeface="Cambria Math"/>
                    </a:rPr>
                    <m:t>𝑑</m:t>
                  </m:r>
                </m:sub>
              </m:sSub>
            </m:oMath>
          </a14:m>
          <a:r>
            <a:rPr lang="en-US" altLang="zh-TW" sz="2800" kern="1200" dirty="0" smtClean="0"/>
            <a:t> </a:t>
          </a:r>
          <a:endParaRPr lang="zh-TW" altLang="en-US" sz="2800" kern="1200" dirty="0"/>
        </a:p>
      </dsp:txBody>
      <dsp:txXfrm>
        <a:off x="967222" y="1758741"/>
        <a:ext cx="5675271" cy="982000"/>
      </dsp:txXfrm>
    </dsp:sp>
    <dsp:sp modelId="{01810D67-9845-4E9B-BB39-A00B4EED63F3}">
      <dsp:nvSpPr>
        <dsp:cNvPr id="0" name=""/>
        <dsp:cNvSpPr/>
      </dsp:nvSpPr>
      <dsp:spPr>
        <a:xfrm rot="16179278">
          <a:off x="3525945" y="1203518"/>
          <a:ext cx="547415" cy="3650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  <a:gs pos="30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4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5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73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10800000">
        <a:off x="3635470" y="1276535"/>
        <a:ext cx="328364" cy="219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597DB-5129-402A-8F04-A306A56FD2D5}">
      <dsp:nvSpPr>
        <dsp:cNvPr id="0" name=""/>
        <dsp:cNvSpPr/>
      </dsp:nvSpPr>
      <dsp:spPr>
        <a:xfrm>
          <a:off x="891586" y="831"/>
          <a:ext cx="5805719" cy="1043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Find the most possible paragraph boundaries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C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̃"/>
                      <m:ctrlPr>
                        <a:rPr lang="zh-TW" altLang="en-US" sz="280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en-US" altLang="zh-TW" sz="2800" b="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C000"/>
                      </a:solidFill>
                      <a:latin typeface="Cambria Math"/>
                    </a:rPr>
                    <m:t>𝑑</m:t>
                  </m:r>
                </m:sub>
              </m:sSub>
            </m:oMath>
          </a14:m>
          <a:r>
            <a:rPr lang="en-US" altLang="zh-TW" sz="2800" kern="1200" dirty="0" smtClean="0"/>
            <a:t> given </a:t>
          </a:r>
          <a:r>
            <a:rPr lang="en-US" altLang="zh-TW" sz="2800" kern="1200" dirty="0" smtClean="0">
              <a:solidFill>
                <a:srgbClr val="FFFF00"/>
              </a:solidFill>
            </a:rPr>
            <a:t>w</a:t>
          </a:r>
          <a:r>
            <a:rPr lang="en-US" altLang="zh-TW" sz="2800" kern="1200" dirty="0" smtClean="0">
              <a:solidFill>
                <a:schemeClr val="tx1"/>
              </a:solidFill>
            </a:rPr>
            <a:t> 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̂"/>
                      <m:ctrlPr>
                        <a:rPr lang="zh-TW" altLang="zh-TW" sz="2800" i="1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m:rPr>
                          <m:sty m:val="p"/>
                        </m:rPr>
                        <a:rPr lang="en-US" altLang="zh-TW" sz="2800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0000"/>
                      </a:solidFill>
                      <a:latin typeface="Cambria Math"/>
                    </a:rPr>
                    <m:t>𝑑</m:t>
                  </m:r>
                </m:sub>
              </m:sSub>
            </m:oMath>
          </a14:m>
          <a:r>
            <a:rPr lang="en-US" altLang="zh-TW" sz="2800" kern="1200" dirty="0" smtClean="0">
              <a:solidFill>
                <a:srgbClr val="FFFF00"/>
              </a:solidFill>
            </a:rPr>
            <a:t> </a:t>
          </a:r>
          <a:endParaRPr lang="zh-TW" altLang="en-US" sz="2800" kern="1200" dirty="0">
            <a:solidFill>
              <a:srgbClr val="FFFF00"/>
            </a:solidFill>
          </a:endParaRPr>
        </a:p>
      </dsp:txBody>
      <dsp:txXfrm>
        <a:off x="922137" y="31382"/>
        <a:ext cx="5744617" cy="982000"/>
      </dsp:txXfrm>
    </dsp:sp>
    <dsp:sp modelId="{77ECE802-4414-4140-B3DF-708A31DB41ED}">
      <dsp:nvSpPr>
        <dsp:cNvPr id="0" name=""/>
        <dsp:cNvSpPr/>
      </dsp:nvSpPr>
      <dsp:spPr>
        <a:xfrm rot="5379278">
          <a:off x="3525945" y="1203518"/>
          <a:ext cx="547415" cy="3650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3635471" y="1276535"/>
        <a:ext cx="328364" cy="219051"/>
      </dsp:txXfrm>
    </dsp:sp>
    <dsp:sp modelId="{CBEB42A7-8530-44F0-8501-272882B16FD9}">
      <dsp:nvSpPr>
        <dsp:cNvPr id="0" name=""/>
        <dsp:cNvSpPr/>
      </dsp:nvSpPr>
      <dsp:spPr>
        <a:xfrm>
          <a:off x="936671" y="1728190"/>
          <a:ext cx="5736373" cy="1043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  <a:gs pos="30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4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5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73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Learn </a:t>
          </a:r>
          <a:r>
            <a:rPr lang="en-US" altLang="zh-TW" sz="2800" kern="1200" dirty="0" smtClean="0">
              <a:solidFill>
                <a:srgbClr val="FFFF00"/>
              </a:solidFill>
            </a:rPr>
            <a:t>w</a:t>
          </a:r>
          <a:r>
            <a:rPr lang="en-US" altLang="zh-TW" sz="2800" kern="1200" dirty="0" smtClean="0"/>
            <a:t> with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̂"/>
                      <m:ctrlPr>
                        <a:rPr lang="zh-TW" altLang="zh-TW" sz="2800" i="1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m:rPr>
                          <m:sty m:val="p"/>
                        </m:rPr>
                        <a:rPr lang="en-US" altLang="zh-TW" sz="2800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0000"/>
                      </a:solidFill>
                      <a:latin typeface="Cambria Math"/>
                    </a:rPr>
                    <m:t>𝑑</m:t>
                  </m:r>
                </m:sub>
              </m:sSub>
              <m:r>
                <a:rPr lang="en-US" altLang="zh-TW" sz="2800" b="0" i="1" kern="120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m:t> </m:t>
              </m:r>
            </m:oMath>
          </a14:m>
          <a:r>
            <a:rPr lang="en-US" altLang="zh-TW" sz="2800" kern="1200" dirty="0" smtClean="0">
              <a:solidFill>
                <a:schemeClr val="tx1"/>
              </a:solidFill>
            </a:rPr>
            <a:t>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C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̃"/>
                      <m:ctrlPr>
                        <a:rPr lang="zh-TW" altLang="en-US" sz="280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en-US" altLang="zh-TW" sz="2800" b="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C000"/>
                      </a:solidFill>
                      <a:latin typeface="Cambria Math"/>
                    </a:rPr>
                    <m:t>𝑑</m:t>
                  </m:r>
                </m:sub>
              </m:sSub>
            </m:oMath>
          </a14:m>
          <a:r>
            <a:rPr lang="en-US" altLang="zh-TW" sz="2800" kern="1200" dirty="0" smtClean="0"/>
            <a:t> </a:t>
          </a:r>
          <a:endParaRPr lang="zh-TW" altLang="en-US" sz="2800" kern="1200" dirty="0"/>
        </a:p>
      </dsp:txBody>
      <dsp:txXfrm>
        <a:off x="967222" y="1758741"/>
        <a:ext cx="5675271" cy="982000"/>
      </dsp:txXfrm>
    </dsp:sp>
    <dsp:sp modelId="{01810D67-9845-4E9B-BB39-A00B4EED63F3}">
      <dsp:nvSpPr>
        <dsp:cNvPr id="0" name=""/>
        <dsp:cNvSpPr/>
      </dsp:nvSpPr>
      <dsp:spPr>
        <a:xfrm rot="16179278">
          <a:off x="3525945" y="1203518"/>
          <a:ext cx="547415" cy="3650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  <a:gs pos="30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4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5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73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10800000">
        <a:off x="3635470" y="1276535"/>
        <a:ext cx="328364" cy="219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597DB-5129-402A-8F04-A306A56FD2D5}">
      <dsp:nvSpPr>
        <dsp:cNvPr id="0" name=""/>
        <dsp:cNvSpPr/>
      </dsp:nvSpPr>
      <dsp:spPr>
        <a:xfrm>
          <a:off x="891586" y="831"/>
          <a:ext cx="5805719" cy="1043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Find the most possible paragraph boundaries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C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̃"/>
                      <m:ctrlPr>
                        <a:rPr lang="zh-TW" altLang="en-US" sz="280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en-US" altLang="zh-TW" sz="2800" b="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C000"/>
                      </a:solidFill>
                      <a:latin typeface="Cambria Math"/>
                    </a:rPr>
                    <m:t>𝑑</m:t>
                  </m:r>
                </m:sub>
              </m:sSub>
            </m:oMath>
          </a14:m>
          <a:r>
            <a:rPr lang="en-US" altLang="zh-TW" sz="2800" kern="1200" dirty="0" smtClean="0"/>
            <a:t> given </a:t>
          </a:r>
          <a:r>
            <a:rPr lang="en-US" altLang="zh-TW" sz="2800" kern="1200" dirty="0" smtClean="0">
              <a:solidFill>
                <a:srgbClr val="FFFF00"/>
              </a:solidFill>
            </a:rPr>
            <a:t>w</a:t>
          </a:r>
          <a:r>
            <a:rPr lang="en-US" altLang="zh-TW" sz="2800" kern="1200" dirty="0" smtClean="0">
              <a:solidFill>
                <a:schemeClr val="tx1"/>
              </a:solidFill>
            </a:rPr>
            <a:t> 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̂"/>
                      <m:ctrlPr>
                        <a:rPr lang="zh-TW" altLang="zh-TW" sz="2800" i="1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m:rPr>
                          <m:sty m:val="p"/>
                        </m:rPr>
                        <a:rPr lang="en-US" altLang="zh-TW" sz="2800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0000"/>
                      </a:solidFill>
                      <a:latin typeface="Cambria Math"/>
                    </a:rPr>
                    <m:t>𝑑</m:t>
                  </m:r>
                </m:sub>
              </m:sSub>
            </m:oMath>
          </a14:m>
          <a:r>
            <a:rPr lang="en-US" altLang="zh-TW" sz="2800" kern="1200" dirty="0" smtClean="0">
              <a:solidFill>
                <a:srgbClr val="FFFF00"/>
              </a:solidFill>
            </a:rPr>
            <a:t> </a:t>
          </a:r>
          <a:endParaRPr lang="zh-TW" altLang="en-US" sz="2800" kern="1200" dirty="0">
            <a:solidFill>
              <a:srgbClr val="FFFF00"/>
            </a:solidFill>
          </a:endParaRPr>
        </a:p>
      </dsp:txBody>
      <dsp:txXfrm>
        <a:off x="922137" y="31382"/>
        <a:ext cx="5744617" cy="982000"/>
      </dsp:txXfrm>
    </dsp:sp>
    <dsp:sp modelId="{77ECE802-4414-4140-B3DF-708A31DB41ED}">
      <dsp:nvSpPr>
        <dsp:cNvPr id="0" name=""/>
        <dsp:cNvSpPr/>
      </dsp:nvSpPr>
      <dsp:spPr>
        <a:xfrm rot="5379278">
          <a:off x="3525945" y="1203518"/>
          <a:ext cx="547415" cy="3650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3635471" y="1276535"/>
        <a:ext cx="328364" cy="219051"/>
      </dsp:txXfrm>
    </dsp:sp>
    <dsp:sp modelId="{CBEB42A7-8530-44F0-8501-272882B16FD9}">
      <dsp:nvSpPr>
        <dsp:cNvPr id="0" name=""/>
        <dsp:cNvSpPr/>
      </dsp:nvSpPr>
      <dsp:spPr>
        <a:xfrm>
          <a:off x="936671" y="1728190"/>
          <a:ext cx="5736373" cy="1043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  <a:gs pos="30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4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5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73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Learn </a:t>
          </a:r>
          <a:r>
            <a:rPr lang="en-US" altLang="zh-TW" sz="2800" kern="1200" dirty="0" smtClean="0">
              <a:solidFill>
                <a:srgbClr val="FFFF00"/>
              </a:solidFill>
            </a:rPr>
            <a:t>w</a:t>
          </a:r>
          <a:r>
            <a:rPr lang="en-US" altLang="zh-TW" sz="2800" kern="1200" dirty="0" smtClean="0"/>
            <a:t> with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0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̂"/>
                      <m:ctrlPr>
                        <a:rPr lang="zh-TW" altLang="zh-TW" sz="2800" i="1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m:rPr>
                          <m:sty m:val="p"/>
                        </m:rPr>
                        <a:rPr lang="en-US" altLang="zh-TW" sz="2800" kern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0000"/>
                      </a:solidFill>
                      <a:latin typeface="Cambria Math"/>
                    </a:rPr>
                    <m:t>𝑑</m:t>
                  </m:r>
                </m:sub>
              </m:sSub>
              <m:r>
                <a:rPr lang="en-US" altLang="zh-TW" sz="2800" b="0" i="1" kern="1200" smtClean="0">
                  <a:solidFill>
                    <a:srgbClr val="FF0000"/>
                  </a:solidFill>
                  <a:latin typeface="Cambria Math" panose="02040503050406030204" pitchFamily="18" charset="0"/>
                </a:rPr>
                <m:t> </m:t>
              </m:r>
            </m:oMath>
          </a14:m>
          <a:r>
            <a:rPr lang="en-US" altLang="zh-TW" sz="2800" kern="1200" dirty="0" smtClean="0">
              <a:solidFill>
                <a:schemeClr val="tx1"/>
              </a:solidFill>
            </a:rPr>
            <a:t>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zh-TW" altLang="zh-TW" sz="2800" i="1" kern="1200" smtClean="0">
                      <a:solidFill>
                        <a:srgbClr val="FFC000"/>
                      </a:solidFill>
                      <a:latin typeface="Cambria Math" panose="02040503050406030204" pitchFamily="18" charset="0"/>
                    </a:rPr>
                  </m:ctrlPr>
                </m:sSubPr>
                <m:e>
                  <m:acc>
                    <m:accPr>
                      <m:chr m:val="̃"/>
                      <m:ctrlPr>
                        <a:rPr lang="zh-TW" altLang="en-US" sz="280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en-US" altLang="zh-TW" sz="2800" b="0" i="1" kern="120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e>
                  </m:acc>
                </m:e>
                <m:sub>
                  <m:r>
                    <a:rPr lang="en-US" altLang="zh-TW" sz="2800" b="0" i="1" kern="1200" smtClean="0">
                      <a:solidFill>
                        <a:srgbClr val="FFC000"/>
                      </a:solidFill>
                      <a:latin typeface="Cambria Math"/>
                    </a:rPr>
                    <m:t>𝑑</m:t>
                  </m:r>
                </m:sub>
              </m:sSub>
            </m:oMath>
          </a14:m>
          <a:r>
            <a:rPr lang="en-US" altLang="zh-TW" sz="2800" kern="1200" dirty="0" smtClean="0"/>
            <a:t> </a:t>
          </a:r>
          <a:endParaRPr lang="zh-TW" altLang="en-US" sz="2800" kern="1200" dirty="0"/>
        </a:p>
      </dsp:txBody>
      <dsp:txXfrm>
        <a:off x="967222" y="1758741"/>
        <a:ext cx="5675271" cy="982000"/>
      </dsp:txXfrm>
    </dsp:sp>
    <dsp:sp modelId="{01810D67-9845-4E9B-BB39-A00B4EED63F3}">
      <dsp:nvSpPr>
        <dsp:cNvPr id="0" name=""/>
        <dsp:cNvSpPr/>
      </dsp:nvSpPr>
      <dsp:spPr>
        <a:xfrm rot="16179278">
          <a:off x="3525945" y="1203518"/>
          <a:ext cx="547415" cy="3650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  <a:gs pos="30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4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55000">
              <a:schemeClr val="accent4">
                <a:hueOff val="1856823"/>
                <a:satOff val="-56410"/>
                <a:lumOff val="18628"/>
                <a:alphaOff val="0"/>
                <a:shade val="100000"/>
                <a:satMod val="118000"/>
              </a:schemeClr>
            </a:gs>
            <a:gs pos="73000">
              <a:schemeClr val="accent4">
                <a:hueOff val="1856823"/>
                <a:satOff val="-56410"/>
                <a:lumOff val="18628"/>
                <a:alphaOff val="0"/>
                <a:shade val="90000"/>
                <a:satMod val="110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10800000">
        <a:off x="3635470" y="1276535"/>
        <a:ext cx="328364" cy="219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100A8-DF58-41E6-8706-BBAEBA9664A4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8B74B-F5B8-4CC9-A7B5-255CDD67E7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91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1:00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Good afternoon</a:t>
            </a:r>
            <a:r>
              <a:rPr lang="en-US" altLang="zh-TW" baseline="0" dirty="0" smtClean="0"/>
              <a:t> everyone,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020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And I</a:t>
            </a:r>
            <a:r>
              <a:rPr lang="en-US" altLang="zh-TW" baseline="0" dirty="0" smtClean="0"/>
              <a:t> will show you a simple example.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For a document d with 3 utterances, we enumerate all the possible utterance subset.</a:t>
            </a:r>
          </a:p>
          <a:p>
            <a:r>
              <a:rPr lang="en-US" altLang="zh-TW" baseline="0" dirty="0" smtClean="0"/>
              <a:t>And the green node is the utterance included in the summary and the orange one not included.</a:t>
            </a:r>
          </a:p>
          <a:p>
            <a:r>
              <a:rPr lang="en-US" altLang="zh-TW" dirty="0" smtClean="0"/>
              <a:t>So</a:t>
            </a:r>
            <a:r>
              <a:rPr lang="en-US" altLang="zh-TW" baseline="0" dirty="0" smtClean="0"/>
              <a:t> in this case, we will have 8 possible summary.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And then we select the one that can generate the maximum of the objective function as summary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604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As mentioned before, </a:t>
            </a:r>
            <a:r>
              <a:rPr lang="en-US" altLang="zh-TW" sz="1200" dirty="0" smtClean="0"/>
              <a:t>we select the utterance set as summary based on </a:t>
            </a:r>
            <a:r>
              <a:rPr lang="en-US" altLang="zh-TW" sz="2000" dirty="0" smtClean="0"/>
              <a:t>Importance of the utterance and Redundancy.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Here is the objective function.</a:t>
            </a:r>
          </a:p>
          <a:p>
            <a:r>
              <a:rPr lang="en-US" altLang="zh-TW" baseline="0" dirty="0" smtClean="0"/>
              <a:t>It is calculated by summation of all the importance of the selected utterances and balance with the redundancy, which is defined as the similarity within the selected summary</a:t>
            </a:r>
          </a:p>
          <a:p>
            <a:r>
              <a:rPr lang="en-US" altLang="zh-TW" baseline="0" dirty="0" smtClean="0"/>
              <a:t>(*) (*) And the parameter lambda is jointly learned with the weights in importance score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(*)Of course, it has to select utterances under a predefined ratio.</a:t>
            </a:r>
          </a:p>
          <a:p>
            <a:r>
              <a:rPr lang="en-US" altLang="zh-TW" baseline="0" dirty="0" smtClean="0"/>
              <a:t>(*)The left term is the total length of the selected utterances, (*)and the right term is the predefined constraint.</a:t>
            </a:r>
          </a:p>
          <a:p>
            <a:endParaRPr lang="en-US" altLang="zh-TW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utterance subset which has highest output of this evaluation function is the summary</a:t>
            </a:r>
          </a:p>
          <a:p>
            <a:endParaRPr lang="en-US" altLang="zh-TW" baseline="0" dirty="0" smtClean="0"/>
          </a:p>
          <a:p>
            <a:endParaRPr lang="en-US" altLang="zh-TW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>
                <a:solidFill>
                  <a:schemeClr val="accent3"/>
                </a:solidFill>
              </a:rPr>
              <a:t>→ </a:t>
            </a:r>
            <a:r>
              <a:rPr lang="en-US" altLang="zh-TW" sz="1200" dirty="0" smtClean="0">
                <a:solidFill>
                  <a:schemeClr val="accent3"/>
                </a:solidFill>
              </a:rPr>
              <a:t>automatically generated summary</a:t>
            </a:r>
            <a:endParaRPr lang="zh-TW" altLang="en-US" sz="1200" dirty="0" smtClean="0">
              <a:solidFill>
                <a:schemeClr val="accent3"/>
              </a:solidFill>
            </a:endParaRPr>
          </a:p>
          <a:p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Using this objective function, we take the utterance subset that can generate the highest score of the objective function as summary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161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As mentioned before, </a:t>
            </a:r>
            <a:r>
              <a:rPr lang="en-US" altLang="zh-TW" sz="1200" dirty="0" smtClean="0"/>
              <a:t>we select the utterance set as summary based on </a:t>
            </a:r>
            <a:r>
              <a:rPr lang="en-US" altLang="zh-TW" sz="2000" dirty="0" smtClean="0"/>
              <a:t>Importance of the utterance and Redundancy.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Here is the objective function.</a:t>
            </a:r>
          </a:p>
          <a:p>
            <a:r>
              <a:rPr lang="en-US" altLang="zh-TW" baseline="0" dirty="0" smtClean="0"/>
              <a:t>It is calculated by summation of all the importance of the selected utterances and balance with the redundancy, which is defined as the similarity within the selected summary</a:t>
            </a:r>
          </a:p>
          <a:p>
            <a:r>
              <a:rPr lang="en-US" altLang="zh-TW" baseline="0" dirty="0" smtClean="0"/>
              <a:t>(*) (*) And the parameter lambda is jointly learned with the weights in importance score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(*)Of course, it has to select utterances under a predefined ratio.</a:t>
            </a:r>
          </a:p>
          <a:p>
            <a:r>
              <a:rPr lang="en-US" altLang="zh-TW" baseline="0" dirty="0" smtClean="0"/>
              <a:t>(*)The left term is the total length of the selected utterances, (*)and the right term is the predefined constraint.</a:t>
            </a:r>
          </a:p>
          <a:p>
            <a:endParaRPr lang="en-US" altLang="zh-TW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utterance subset which has highest output of this evaluation function is the summary</a:t>
            </a:r>
          </a:p>
          <a:p>
            <a:endParaRPr lang="en-US" altLang="zh-TW" baseline="0" dirty="0" smtClean="0"/>
          </a:p>
          <a:p>
            <a:endParaRPr lang="en-US" altLang="zh-TW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>
                <a:solidFill>
                  <a:schemeClr val="accent3"/>
                </a:solidFill>
              </a:rPr>
              <a:t>→ </a:t>
            </a:r>
            <a:r>
              <a:rPr lang="en-US" altLang="zh-TW" sz="1200" dirty="0" smtClean="0">
                <a:solidFill>
                  <a:schemeClr val="accent3"/>
                </a:solidFill>
              </a:rPr>
              <a:t>automatically generated summary</a:t>
            </a:r>
            <a:endParaRPr lang="zh-TW" altLang="en-US" sz="1200" dirty="0" smtClean="0">
              <a:solidFill>
                <a:schemeClr val="accent3"/>
              </a:solidFill>
            </a:endParaRPr>
          </a:p>
          <a:p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Using this objective function, we take the utterance subset that can generate the highest score of the objective function as summary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994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As mentioned before, </a:t>
            </a:r>
            <a:r>
              <a:rPr lang="en-US" altLang="zh-TW" sz="1200" dirty="0" smtClean="0"/>
              <a:t>we select the utterance set as summary based on </a:t>
            </a:r>
            <a:r>
              <a:rPr lang="en-US" altLang="zh-TW" sz="2000" dirty="0" smtClean="0"/>
              <a:t>Importance of the utterance and Redundancy.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Here is the objective function.</a:t>
            </a:r>
          </a:p>
          <a:p>
            <a:r>
              <a:rPr lang="en-US" altLang="zh-TW" baseline="0" dirty="0" smtClean="0"/>
              <a:t>It is calculated by summation of all the importance of the selected utterances and balance with the redundancy, which is defined as the similarity within the selected summary</a:t>
            </a:r>
          </a:p>
          <a:p>
            <a:r>
              <a:rPr lang="en-US" altLang="zh-TW" baseline="0" dirty="0" smtClean="0"/>
              <a:t>(*) (*) And the parameter lambda is jointly learned with the weights in importance score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(*)Of course, it has to select utterances under a predefined ratio.</a:t>
            </a:r>
          </a:p>
          <a:p>
            <a:r>
              <a:rPr lang="en-US" altLang="zh-TW" baseline="0" dirty="0" smtClean="0"/>
              <a:t>(*)The left term is the total length of the selected utterances, (*)and the right term is the predefined constraint.</a:t>
            </a:r>
          </a:p>
          <a:p>
            <a:endParaRPr lang="en-US" altLang="zh-TW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>
                <a:solidFill>
                  <a:schemeClr val="accent3"/>
                </a:solidFill>
              </a:rPr>
              <a:t>→ </a:t>
            </a:r>
            <a:r>
              <a:rPr lang="en-US" altLang="zh-TW" sz="1200" dirty="0" smtClean="0">
                <a:solidFill>
                  <a:schemeClr val="accent3"/>
                </a:solidFill>
              </a:rPr>
              <a:t>automatically generated summary</a:t>
            </a:r>
            <a:endParaRPr lang="zh-TW" altLang="en-US" sz="1200" dirty="0" smtClean="0">
              <a:solidFill>
                <a:schemeClr val="accent3"/>
              </a:solidFill>
            </a:endParaRPr>
          </a:p>
          <a:p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Using this objective function, we take the utterance subset that can generate the highest score of the objective function as summary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53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And I</a:t>
            </a:r>
            <a:r>
              <a:rPr lang="en-US" altLang="zh-TW" baseline="0" dirty="0" smtClean="0"/>
              <a:t> will show you a simple example.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For a document d with 3 utterances, we enumerate all the possible utterance subset.</a:t>
            </a:r>
          </a:p>
          <a:p>
            <a:r>
              <a:rPr lang="en-US" altLang="zh-TW" baseline="0" dirty="0" smtClean="0"/>
              <a:t>And the green node is the utterance included in the summary and the orange one not included.</a:t>
            </a:r>
          </a:p>
          <a:p>
            <a:r>
              <a:rPr lang="en-US" altLang="zh-TW" dirty="0" smtClean="0"/>
              <a:t>So</a:t>
            </a:r>
            <a:r>
              <a:rPr lang="en-US" altLang="zh-TW" baseline="0" dirty="0" smtClean="0"/>
              <a:t> in this case, we will have 8 possible summary.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And then we select the one that can generate the maximum of the objective function as summary</a:t>
            </a:r>
          </a:p>
          <a:p>
            <a:endParaRPr lang="en-US" altLang="zh-TW" baseline="0" dirty="0" smtClean="0"/>
          </a:p>
          <a:p>
            <a:r>
              <a:rPr lang="en-US" altLang="zh-TW" sz="1200" dirty="0" smtClean="0">
                <a:solidFill>
                  <a:schemeClr val="bg1"/>
                </a:solidFill>
              </a:rPr>
              <a:t>In fact, we cannot </a:t>
            </a:r>
            <a:r>
              <a:rPr lang="en-US" altLang="zh-TW" sz="1200" dirty="0" err="1" smtClean="0">
                <a:solidFill>
                  <a:schemeClr val="bg1"/>
                </a:solidFill>
              </a:rPr>
              <a:t>enermuate</a:t>
            </a:r>
            <a:r>
              <a:rPr lang="en-US" altLang="zh-TW" sz="1200" dirty="0" smtClean="0">
                <a:solidFill>
                  <a:schemeClr val="bg1"/>
                </a:solidFill>
              </a:rPr>
              <a:t> all the possible utterances sets.</a:t>
            </a:r>
          </a:p>
          <a:p>
            <a:r>
              <a:rPr lang="en-US" altLang="zh-TW" sz="1200" dirty="0" smtClean="0">
                <a:solidFill>
                  <a:schemeClr val="bg1"/>
                </a:solidFill>
              </a:rPr>
              <a:t>As a result, we use greedy algorithm to find an approximate solution instead.</a:t>
            </a:r>
            <a:endParaRPr lang="zh-TW" altLang="en-US" sz="1200" dirty="0" smtClean="0">
              <a:solidFill>
                <a:schemeClr val="bg1"/>
              </a:solidFill>
            </a:endParaRP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918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As mentioned before, </a:t>
            </a:r>
            <a:r>
              <a:rPr lang="en-US" altLang="zh-TW" sz="1200" dirty="0" smtClean="0"/>
              <a:t>we select the utterance set as summary based on </a:t>
            </a:r>
            <a:r>
              <a:rPr lang="en-US" altLang="zh-TW" sz="2000" dirty="0" smtClean="0"/>
              <a:t>Importance of the utterance and Redundancy.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Here is the objective function.</a:t>
            </a:r>
          </a:p>
          <a:p>
            <a:r>
              <a:rPr lang="en-US" altLang="zh-TW" baseline="0" dirty="0" smtClean="0"/>
              <a:t>It is calculated by summation of all the importance of the selected utterances and balance with the redundancy, which is defined as the similarity within the selected summary</a:t>
            </a:r>
          </a:p>
          <a:p>
            <a:r>
              <a:rPr lang="en-US" altLang="zh-TW" baseline="0" dirty="0" smtClean="0"/>
              <a:t>(*) (*) And the parameter lambda is jointly learned with the weights in importance score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(*)Of course, it has to select utterances under a predefined ratio.</a:t>
            </a:r>
          </a:p>
          <a:p>
            <a:r>
              <a:rPr lang="en-US" altLang="zh-TW" baseline="0" dirty="0" smtClean="0"/>
              <a:t>(*)The left term is the total length of the selected utterances, (*)and the right term is the predefined constraint.</a:t>
            </a:r>
          </a:p>
          <a:p>
            <a:endParaRPr lang="en-US" altLang="zh-TW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>
                <a:solidFill>
                  <a:schemeClr val="accent3"/>
                </a:solidFill>
              </a:rPr>
              <a:t>→ </a:t>
            </a:r>
            <a:r>
              <a:rPr lang="en-US" altLang="zh-TW" sz="1200" dirty="0" smtClean="0">
                <a:solidFill>
                  <a:schemeClr val="accent3"/>
                </a:solidFill>
              </a:rPr>
              <a:t>automatically generated summary</a:t>
            </a:r>
            <a:endParaRPr lang="zh-TW" altLang="en-US" sz="1200" dirty="0" smtClean="0">
              <a:solidFill>
                <a:schemeClr val="accent3"/>
              </a:solidFill>
            </a:endParaRPr>
          </a:p>
          <a:p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Using this objective function, we take the utterance subset that can generate the highest score of the objective function as summary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160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And</a:t>
            </a:r>
            <a:r>
              <a:rPr lang="en-US" altLang="zh-TW" baseline="0" dirty="0" smtClean="0"/>
              <a:t> the following is our proposed method.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0636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We observe that in the spontaneous speech,</a:t>
            </a:r>
            <a:r>
              <a:rPr lang="en-US" altLang="zh-TW" baseline="0" dirty="0" smtClean="0"/>
              <a:t> such as course and meeting, </a:t>
            </a:r>
            <a:r>
              <a:rPr lang="en-US" altLang="zh-TW" sz="2000" dirty="0" smtClean="0"/>
              <a:t>consecutive utterances are more likely to be selected as long summary</a:t>
            </a:r>
            <a:r>
              <a:rPr lang="en-US" altLang="zh-TW" sz="2000" baseline="0" dirty="0" smtClean="0"/>
              <a:t> and o</a:t>
            </a:r>
            <a:r>
              <a:rPr lang="en-US" altLang="zh-TW" sz="2000" dirty="0" smtClean="0"/>
              <a:t>ne utterance is selected on behalf of a paragraph as short summary.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dirty="0" smtClean="0"/>
              <a:t>To model this</a:t>
            </a:r>
            <a:r>
              <a:rPr lang="en-US" altLang="zh-TW" sz="2000" baseline="0" dirty="0" smtClean="0"/>
              <a:t> characteristic, we</a:t>
            </a:r>
            <a:r>
              <a:rPr lang="en-US" altLang="zh-TW" sz="2000" dirty="0" smtClean="0"/>
              <a:t> take “cluster of consecutive utterances” into consideration.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0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dirty="0" smtClean="0"/>
              <a:t>However,</a:t>
            </a:r>
            <a:r>
              <a:rPr lang="en-US" altLang="zh-TW" sz="2000" baseline="0" dirty="0" smtClean="0"/>
              <a:t> “cluster” is not labeled in the corpus, and is very hard to define.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dirty="0" smtClean="0"/>
              <a:t>To put it in our work</a:t>
            </a:r>
            <a:r>
              <a:rPr lang="en-US" altLang="zh-TW" sz="2000" baseline="0" dirty="0" smtClean="0"/>
              <a:t>, we regard the cluster as </a:t>
            </a:r>
            <a:r>
              <a:rPr lang="en-US" altLang="zh-TW" sz="2000" dirty="0" smtClean="0"/>
              <a:t>(*) hidden</a:t>
            </a:r>
            <a:r>
              <a:rPr lang="en-US" altLang="zh-TW" sz="2000" baseline="0" dirty="0" smtClean="0"/>
              <a:t> variables which can be jointly learn from this method.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0160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So based on the previous work using structured SVM,</a:t>
            </a:r>
            <a:r>
              <a:rPr lang="en-US" altLang="zh-TW" baseline="0" dirty="0" smtClean="0"/>
              <a:t> we add cluster as hidden variables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Here is the objective function</a:t>
            </a:r>
          </a:p>
          <a:p>
            <a:r>
              <a:rPr lang="en-US" altLang="zh-TW" baseline="0" dirty="0" smtClean="0"/>
              <a:t>The first two terms are the same as those of structured SVM, the importance score and the redundancy score.</a:t>
            </a:r>
          </a:p>
          <a:p>
            <a:r>
              <a:rPr lang="en-US" altLang="zh-TW" baseline="0" dirty="0" smtClean="0"/>
              <a:t>And the third term is the features for relation between cluster and selected summary, such as the consecutiveness</a:t>
            </a:r>
          </a:p>
          <a:p>
            <a:r>
              <a:rPr lang="en-US" altLang="zh-TW" baseline="0" dirty="0" smtClean="0"/>
              <a:t>And the forth term is the features for the quality of the cluster, such as the similarity between the cluster.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Of course, there is a constraint of length.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481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Now</a:t>
            </a:r>
            <a:r>
              <a:rPr lang="en-US" altLang="zh-TW" baseline="0" dirty="0" smtClean="0"/>
              <a:t> I will explain the features related to summary and utterance clusters.</a:t>
            </a:r>
          </a:p>
          <a:p>
            <a:r>
              <a:rPr lang="en-US" altLang="zh-TW" dirty="0" smtClean="0"/>
              <a:t>The first one</a:t>
            </a:r>
            <a:r>
              <a:rPr lang="en-US" altLang="zh-TW" baseline="0" dirty="0" smtClean="0"/>
              <a:t> is inclusion completeness.</a:t>
            </a:r>
          </a:p>
          <a:p>
            <a:r>
              <a:rPr lang="en-US" altLang="zh-TW" baseline="0" dirty="0" smtClean="0"/>
              <a:t>The first one is the ratio of utterance included in the summary</a:t>
            </a:r>
          </a:p>
          <a:p>
            <a:r>
              <a:rPr lang="en-US" altLang="zh-TW" baseline="0" dirty="0" smtClean="0"/>
              <a:t>For example, ¾ for the first cluster and 1/3 for the second cluster.</a:t>
            </a:r>
          </a:p>
          <a:p>
            <a:endParaRPr lang="en-US" altLang="zh-TW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And the second one is the ratio of utterance not included in the summary</a:t>
            </a:r>
          </a:p>
          <a:p>
            <a:r>
              <a:rPr lang="en-US" altLang="zh-TW" dirty="0" smtClean="0"/>
              <a:t>It</a:t>
            </a:r>
            <a:r>
              <a:rPr lang="en-US" altLang="zh-TW" baseline="0" dirty="0" smtClean="0"/>
              <a:t> is obvious that the value is 1 minus the first one feature.(*)</a:t>
            </a:r>
          </a:p>
          <a:p>
            <a:r>
              <a:rPr lang="en-US" altLang="zh-TW" baseline="0" dirty="0" smtClean="0"/>
              <a:t>The first cluster is ¼ and the second cluster is 2/3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Then the third one is the maxima of the first and the second one.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2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Here</a:t>
            </a:r>
            <a:r>
              <a:rPr lang="en-US" altLang="zh-TW" baseline="0" dirty="0" smtClean="0"/>
              <a:t> is my outline, </a:t>
            </a:r>
          </a:p>
          <a:p>
            <a:r>
              <a:rPr lang="en-US" altLang="zh-TW" dirty="0" smtClean="0"/>
              <a:t>First, I will introduce you what extractive summarization</a:t>
            </a:r>
            <a:r>
              <a:rPr lang="en-US" altLang="zh-TW" baseline="0" dirty="0" smtClean="0"/>
              <a:t> is and the related work “structured support vector machine”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Then I will show you our proposed method, that is, </a:t>
            </a:r>
            <a:r>
              <a:rPr lang="en-US" altLang="zh-TW" dirty="0" smtClean="0"/>
              <a:t>Structured support vector machine with hidden variables </a:t>
            </a:r>
          </a:p>
          <a:p>
            <a:r>
              <a:rPr lang="en-US" altLang="zh-TW" dirty="0" smtClean="0"/>
              <a:t>And</a:t>
            </a:r>
            <a:r>
              <a:rPr lang="en-US" altLang="zh-TW" baseline="0" dirty="0" smtClean="0"/>
              <a:t> then I will talk about some experimental setup and results.</a:t>
            </a:r>
          </a:p>
          <a:p>
            <a:r>
              <a:rPr lang="en-US" altLang="zh-TW" baseline="0" dirty="0" smtClean="0"/>
              <a:t>Finally, I will give a short conclusion to our work.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8006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</a:t>
            </a:r>
            <a:r>
              <a:rPr lang="en-US" altLang="zh-TW" baseline="0" dirty="0" smtClean="0"/>
              <a:t> following is the features vector F2 we used to describe the quality of a cluster.</a:t>
            </a:r>
          </a:p>
          <a:p>
            <a:r>
              <a:rPr lang="en-US" altLang="zh-TW" baseline="0" dirty="0" smtClean="0"/>
              <a:t>The first one is the similarity within a cluster, we calculate similarity based on PLSA for every pair of utterances</a:t>
            </a:r>
          </a:p>
          <a:p>
            <a:r>
              <a:rPr lang="en-US" altLang="zh-TW" baseline="0" dirty="0" smtClean="0"/>
              <a:t>And the second one is the similarity between the cluster and an utterance. We used </a:t>
            </a:r>
            <a:r>
              <a:rPr lang="en-US" altLang="zh-TW" baseline="0" dirty="0" err="1" smtClean="0"/>
              <a:t>plsa</a:t>
            </a:r>
            <a:r>
              <a:rPr lang="en-US" altLang="zh-TW" baseline="0" dirty="0" smtClean="0"/>
              <a:t> based similarity measure, too.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421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6369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And to give a clearer</a:t>
            </a:r>
            <a:r>
              <a:rPr lang="en-US" altLang="zh-TW" baseline="0" dirty="0" smtClean="0"/>
              <a:t> example, we enumerate all the possible summary and cluster set, and we can get output of the objective function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According to the second constraint, the one using the reference summary and oracle cluster will have the highest score, and it will be larger than others with a variant margin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2199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4:00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next</a:t>
            </a:r>
            <a:r>
              <a:rPr lang="en-US" altLang="zh-TW" baseline="0" dirty="0" smtClean="0"/>
              <a:t> part I will talk about our </a:t>
            </a:r>
            <a:r>
              <a:rPr lang="en-US" altLang="zh-TW" baseline="0" dirty="0" err="1" smtClean="0"/>
              <a:t>expeiments</a:t>
            </a:r>
            <a:r>
              <a:rPr lang="en-US" altLang="zh-TW" baseline="0" dirty="0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3578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2400" dirty="0" smtClean="0"/>
              <a:t>The course was segmented into segments</a:t>
            </a:r>
          </a:p>
          <a:p>
            <a:pPr lvl="2"/>
            <a:r>
              <a:rPr lang="en-US" altLang="zh-TW" sz="2400" dirty="0" smtClean="0"/>
              <a:t>Each segment is regarded as a “document”</a:t>
            </a:r>
          </a:p>
          <a:p>
            <a:pPr lvl="2"/>
            <a:r>
              <a:rPr lang="en-US" altLang="zh-TW" sz="2400" dirty="0" smtClean="0"/>
              <a:t>The average length of each document was about 17.5 minutes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First</a:t>
            </a:r>
            <a:r>
              <a:rPr lang="en-US" altLang="zh-TW" baseline="0" dirty="0" smtClean="0"/>
              <a:t> is the experimental setup. 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The corpus we used is the record of a course offered in National Taiwan University.</a:t>
            </a:r>
          </a:p>
          <a:p>
            <a:r>
              <a:rPr lang="en-US" altLang="zh-TW" baseline="0" dirty="0" smtClean="0"/>
              <a:t>this corpus is largely composed of  Mandarin Chinese and embedded by some English words.</a:t>
            </a:r>
          </a:p>
          <a:p>
            <a:r>
              <a:rPr lang="en-US" altLang="zh-TW" baseline="0" dirty="0" smtClean="0"/>
              <a:t>And the total length is about 45.2 hours.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We used an ASR system with 88% accuracy to generate transcript for this corpus.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4241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6747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aseline="0" dirty="0" smtClean="0"/>
              <a:t>We implement our experiments with 10% and 30% constraint and ROUGE evaluation is listed.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2860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aseline="0" dirty="0" smtClean="0"/>
              <a:t>We implement our experiments with 10% and 30% constraint and ROUGE evaluation is listed.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7192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aseline="0" dirty="0" smtClean="0"/>
              <a:t>We implement our experiments with 10% and 30% constraint and ROUGE evaluation is listed.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4591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aseline="0" dirty="0" smtClean="0"/>
              <a:t>We implement our experiments with 10% and 30% constraint and ROUGE evaluation is listed.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3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1:00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311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4:00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next</a:t>
            </a:r>
            <a:r>
              <a:rPr lang="en-US" altLang="zh-TW" baseline="0" dirty="0" smtClean="0"/>
              <a:t> part I will talk about our </a:t>
            </a:r>
            <a:r>
              <a:rPr lang="en-US" altLang="zh-TW" baseline="0" dirty="0" err="1" smtClean="0"/>
              <a:t>expeiments</a:t>
            </a:r>
            <a:r>
              <a:rPr lang="en-US" altLang="zh-TW" baseline="0" dirty="0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6080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Finally,</a:t>
            </a:r>
            <a:r>
              <a:rPr lang="en-US" altLang="zh-TW" baseline="0" dirty="0" smtClean="0"/>
              <a:t> I have a short conclusion to the this work.</a:t>
            </a:r>
          </a:p>
          <a:p>
            <a:r>
              <a:rPr lang="en-US" altLang="zh-TW" sz="1200" dirty="0" smtClean="0"/>
              <a:t>The performance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of summarization can be improved by considering utterance cluster.</a:t>
            </a:r>
          </a:p>
          <a:p>
            <a:r>
              <a:rPr lang="en-US" altLang="zh-TW" sz="1200" dirty="0" smtClean="0"/>
              <a:t>And the structure of document is beneficial to summarization.</a:t>
            </a:r>
          </a:p>
          <a:p>
            <a:r>
              <a:rPr lang="en-US" altLang="zh-TW" dirty="0" smtClean="0"/>
              <a:t>Other</a:t>
            </a:r>
            <a:r>
              <a:rPr lang="en-US" altLang="zh-TW" baseline="0" dirty="0" smtClean="0"/>
              <a:t> kinds of structure may be helpful too.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1614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0943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And to give a clearer</a:t>
            </a:r>
            <a:r>
              <a:rPr lang="en-US" altLang="zh-TW" baseline="0" dirty="0" smtClean="0"/>
              <a:t> example, we enumerate all the possible summary and cluster set, and we can get output of the objective function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According to the second constraint, the one using the reference summary and oracle cluster will have the highest score, and it will be larger than others with a variant margin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026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So, what is extractive</a:t>
            </a:r>
            <a:r>
              <a:rPr lang="en-US" altLang="zh-TW" baseline="0" dirty="0" smtClean="0"/>
              <a:t> summarization?</a:t>
            </a:r>
          </a:p>
          <a:p>
            <a:r>
              <a:rPr lang="en-US" altLang="zh-TW" baseline="0" dirty="0" smtClean="0"/>
              <a:t>First we split a spoken document into a number of sentences.</a:t>
            </a:r>
          </a:p>
          <a:p>
            <a:r>
              <a:rPr lang="en-US" altLang="zh-TW" baseline="0" dirty="0" smtClean="0"/>
              <a:t>then we select the indicative sentences out of the document.</a:t>
            </a:r>
          </a:p>
          <a:p>
            <a:r>
              <a:rPr lang="en-US" altLang="zh-TW" baseline="0" dirty="0" smtClean="0"/>
              <a:t>And then we cascade these selected sentences to form a summary</a:t>
            </a:r>
          </a:p>
          <a:p>
            <a:r>
              <a:rPr lang="en-US" altLang="zh-TW" dirty="0" smtClean="0"/>
              <a:t>Of course,</a:t>
            </a:r>
            <a:r>
              <a:rPr lang="en-US" altLang="zh-TW" baseline="0" dirty="0" smtClean="0"/>
              <a:t> we can not select all of the sentences as summary; the number of sentences should be taken as summary is decided by a predefined ratio, for example, 10% or 30%.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89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So, what is extractive</a:t>
            </a:r>
            <a:r>
              <a:rPr lang="en-US" altLang="zh-TW" baseline="0" dirty="0" smtClean="0"/>
              <a:t> summarization?</a:t>
            </a:r>
          </a:p>
          <a:p>
            <a:r>
              <a:rPr lang="en-US" altLang="zh-TW" baseline="0" dirty="0" smtClean="0"/>
              <a:t>First we split a spoken document into a number of sentences.</a:t>
            </a:r>
          </a:p>
          <a:p>
            <a:r>
              <a:rPr lang="en-US" altLang="zh-TW" baseline="0" dirty="0" smtClean="0"/>
              <a:t>then we select the indicative sentences out of the document.</a:t>
            </a:r>
          </a:p>
          <a:p>
            <a:r>
              <a:rPr lang="en-US" altLang="zh-TW" baseline="0" dirty="0" smtClean="0"/>
              <a:t>And then we cascade these selected sentences to form a summary</a:t>
            </a:r>
          </a:p>
          <a:p>
            <a:r>
              <a:rPr lang="en-US" altLang="zh-TW" dirty="0" smtClean="0"/>
              <a:t>Of course,</a:t>
            </a:r>
            <a:r>
              <a:rPr lang="en-US" altLang="zh-TW" baseline="0" dirty="0" smtClean="0"/>
              <a:t> we can not select all of the sentences as summary; the number of sentences should be taken as summary is decided by a predefined ratio, for example, 10% or 30%.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925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1:00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28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Select utterances according to the rank of score </a:t>
            </a:r>
          </a:p>
          <a:p>
            <a:r>
              <a:rPr lang="en-US" altLang="zh-TW" dirty="0" smtClean="0"/>
              <a:t>until the length reaches constraint 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302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However, even though we select the utterances with highest score, these utterances may not be the best summary.</a:t>
            </a:r>
          </a:p>
          <a:p>
            <a:endParaRPr lang="en-US" altLang="zh-TW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Problem</a:t>
            </a:r>
            <a:r>
              <a:rPr lang="en-US" altLang="zh-TW" baseline="0" dirty="0" smtClean="0"/>
              <a:t> rises that </a:t>
            </a:r>
            <a:r>
              <a:rPr lang="en-US" altLang="zh-TW" sz="2000" dirty="0" smtClean="0"/>
              <a:t>Similar utterances are prone to be selected at the same time. And therefore Selected utterances can not cover all the information in the original document.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0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dirty="0" smtClean="0"/>
              <a:t>As a result, it</a:t>
            </a:r>
            <a:r>
              <a:rPr lang="en-US" altLang="zh-TW" sz="2000" baseline="0" dirty="0" smtClean="0"/>
              <a:t> is necessary to add redundancy to the selection of summary</a:t>
            </a:r>
            <a:endParaRPr lang="en-US" altLang="zh-TW" sz="20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0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5589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And I</a:t>
            </a:r>
            <a:r>
              <a:rPr lang="en-US" altLang="zh-TW" baseline="0" dirty="0" smtClean="0"/>
              <a:t> will show you a simple example.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For a document d with 3 utterances, we enumerate all the possible utterance subset.</a:t>
            </a:r>
          </a:p>
          <a:p>
            <a:r>
              <a:rPr lang="en-US" altLang="zh-TW" baseline="0" dirty="0" smtClean="0"/>
              <a:t>And the green node is the utterance included in the summary and the orange one not included.</a:t>
            </a:r>
          </a:p>
          <a:p>
            <a:r>
              <a:rPr lang="en-US" altLang="zh-TW" dirty="0" smtClean="0"/>
              <a:t>So</a:t>
            </a:r>
            <a:r>
              <a:rPr lang="en-US" altLang="zh-TW" baseline="0" dirty="0" smtClean="0"/>
              <a:t> in this case, we will have 8 possible summary.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And then we select the one that can generate the maximum of the objective function as summary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B74B-F5B8-4CC9-A7B5-255CDD67E763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97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78000"/>
              </a:schemeClr>
            </a:gs>
            <a:gs pos="4000">
              <a:schemeClr val="bg1"/>
            </a:gs>
          </a:gsLst>
          <a:path path="circle">
            <a:fillToRect l="50000" t="10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8F401A8-FC21-4E96-A262-13D31F7B8945}" type="datetimeFigureOut">
              <a:rPr lang="zh-TW" altLang="en-US" smtClean="0"/>
              <a:pPr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1A1A8C2-6FF1-4C0F-BBFF-26D927B29B0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0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7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8.png"/><Relationship Id="rId7" Type="http://schemas.openxmlformats.org/officeDocument/2006/relationships/image" Target="../media/image17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71.png"/><Relationship Id="rId7" Type="http://schemas.openxmlformats.org/officeDocument/2006/relationships/image" Target="../media/image8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70.png"/><Relationship Id="rId5" Type="http://schemas.openxmlformats.org/officeDocument/2006/relationships/image" Target="../media/image21.png"/><Relationship Id="rId10" Type="http://schemas.openxmlformats.org/officeDocument/2006/relationships/image" Target="../media/image45.png"/><Relationship Id="rId4" Type="http://schemas.openxmlformats.org/officeDocument/2006/relationships/image" Target="../media/image180.png"/><Relationship Id="rId9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35.png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38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png"/><Relationship Id="rId11" Type="http://schemas.openxmlformats.org/officeDocument/2006/relationships/image" Target="../media/image30.png"/><Relationship Id="rId24" Type="http://schemas.openxmlformats.org/officeDocument/2006/relationships/image" Target="../media/image41.png"/><Relationship Id="rId5" Type="http://schemas.openxmlformats.org/officeDocument/2006/relationships/image" Target="../media/image20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9.png"/><Relationship Id="rId19" Type="http://schemas.openxmlformats.org/officeDocument/2006/relationships/image" Target="../media/image36.png"/><Relationship Id="rId4" Type="http://schemas.openxmlformats.org/officeDocument/2006/relationships/image" Target="../media/image19.png"/><Relationship Id="rId9" Type="http://schemas.openxmlformats.org/officeDocument/2006/relationships/image" Target="../media/image28.png"/><Relationship Id="rId14" Type="http://schemas.openxmlformats.org/officeDocument/2006/relationships/image" Target="../media/image17.wmf"/><Relationship Id="rId22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2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0.png"/><Relationship Id="rId4" Type="http://schemas.openxmlformats.org/officeDocument/2006/relationships/image" Target="../media/image5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56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4.pn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61.pn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12" Type="http://schemas.openxmlformats.org/officeDocument/2006/relationships/image" Target="../media/image5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54.png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0.png"/><Relationship Id="rId5" Type="http://schemas.openxmlformats.org/officeDocument/2006/relationships/image" Target="../media/image550.png"/><Relationship Id="rId4" Type="http://schemas.openxmlformats.org/officeDocument/2006/relationships/image" Target="../media/image54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61.pn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6.xml"/><Relationship Id="rId12" Type="http://schemas.openxmlformats.org/officeDocument/2006/relationships/image" Target="../media/image5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54.png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0.png"/><Relationship Id="rId4" Type="http://schemas.openxmlformats.org/officeDocument/2006/relationships/image" Target="../media/image47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352928" cy="1524000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cap="none" dirty="0" smtClean="0"/>
              <a:t>Document Summarization </a:t>
            </a:r>
            <a:br>
              <a:rPr lang="en-US" altLang="zh-TW" sz="4000" cap="none" dirty="0" smtClean="0"/>
            </a:br>
            <a:r>
              <a:rPr lang="en-US" altLang="zh-TW" sz="4000" cap="none" dirty="0" smtClean="0"/>
              <a:t>based on Structured Learning </a:t>
            </a:r>
            <a:br>
              <a:rPr lang="en-US" altLang="zh-TW" sz="4000" cap="none" dirty="0" smtClean="0"/>
            </a:br>
            <a:r>
              <a:rPr lang="en-US" altLang="zh-TW" sz="4000" cap="none" dirty="0" smtClean="0"/>
              <a:t>with Hidden Information</a:t>
            </a:r>
            <a:endParaRPr lang="zh-TW" altLang="en-US" sz="4000" cap="none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3688215"/>
            <a:ext cx="6622504" cy="1825625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dirty="0" smtClean="0"/>
              <a:t>Hung-yi </a:t>
            </a:r>
            <a:r>
              <a:rPr lang="en-US" altLang="zh-TW" sz="4000" dirty="0"/>
              <a:t>Lee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131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Extractive summarization </a:t>
            </a:r>
            <a:br>
              <a:rPr lang="en-US" altLang="zh-TW" dirty="0" smtClean="0"/>
            </a:br>
            <a:r>
              <a:rPr lang="en-US" altLang="zh-TW" dirty="0" smtClean="0"/>
              <a:t>as Binary Classification </a:t>
            </a:r>
            <a:endParaRPr lang="en-US" alt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69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 smtClean="0"/>
              <a:t>Supervised Approach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Training data</a:t>
            </a:r>
            <a:endParaRPr lang="zh-TW" altLang="en-US" sz="2800" dirty="0"/>
          </a:p>
        </p:txBody>
      </p:sp>
      <p:sp>
        <p:nvSpPr>
          <p:cNvPr id="4" name="Rectangle 83"/>
          <p:cNvSpPr>
            <a:spLocks/>
          </p:cNvSpPr>
          <p:nvPr/>
        </p:nvSpPr>
        <p:spPr bwMode="auto">
          <a:xfrm>
            <a:off x="5101616" y="3101963"/>
            <a:ext cx="2480464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4</a:t>
            </a:r>
            <a:r>
              <a:rPr lang="en-US" altLang="zh-TW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sentences form the summary</a:t>
            </a:r>
          </a:p>
        </p:txBody>
      </p:sp>
      <p:sp>
        <p:nvSpPr>
          <p:cNvPr id="5" name="Rectangle 83"/>
          <p:cNvSpPr>
            <a:spLocks/>
          </p:cNvSpPr>
          <p:nvPr/>
        </p:nvSpPr>
        <p:spPr bwMode="auto">
          <a:xfrm>
            <a:off x="5088929" y="2336979"/>
            <a:ext cx="223773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the summary</a:t>
            </a:r>
          </a:p>
        </p:txBody>
      </p:sp>
      <p:sp>
        <p:nvSpPr>
          <p:cNvPr id="6" name="Rectangle 83"/>
          <p:cNvSpPr>
            <a:spLocks/>
          </p:cNvSpPr>
          <p:nvPr/>
        </p:nvSpPr>
        <p:spPr bwMode="auto">
          <a:xfrm>
            <a:off x="5065318" y="3803646"/>
            <a:ext cx="2448584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sentences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the summary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2195736" y="4725144"/>
            <a:ext cx="5243114" cy="573360"/>
            <a:chOff x="1036762" y="6096000"/>
            <a:chExt cx="5243114" cy="573360"/>
          </a:xfrm>
        </p:grpSpPr>
        <p:sp>
          <p:nvSpPr>
            <p:cNvPr id="8" name="向右箭號 7"/>
            <p:cNvSpPr/>
            <p:nvPr/>
          </p:nvSpPr>
          <p:spPr>
            <a:xfrm>
              <a:off x="1036762" y="6096000"/>
              <a:ext cx="726926" cy="5733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Rectangle 83"/>
            <p:cNvSpPr>
              <a:spLocks/>
            </p:cNvSpPr>
            <p:nvPr/>
          </p:nvSpPr>
          <p:spPr bwMode="auto">
            <a:xfrm>
              <a:off x="1915666" y="6100450"/>
              <a:ext cx="4364210" cy="500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800" dirty="0" smtClean="0">
                  <a:solidFill>
                    <a:srgbClr val="92D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Use the training data to learn model for summarization</a:t>
              </a:r>
              <a:endParaRPr lang="en-US" altLang="zh-TW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書卷 (垂直) 10"/>
          <p:cNvSpPr/>
          <p:nvPr/>
        </p:nvSpPr>
        <p:spPr>
          <a:xfrm>
            <a:off x="3347005" y="2308302"/>
            <a:ext cx="1152128" cy="578607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……</a:t>
            </a:r>
          </a:p>
        </p:txBody>
      </p:sp>
      <p:sp>
        <p:nvSpPr>
          <p:cNvPr id="13" name="書卷 (垂直) 12"/>
          <p:cNvSpPr/>
          <p:nvPr/>
        </p:nvSpPr>
        <p:spPr>
          <a:xfrm>
            <a:off x="3344727" y="3008235"/>
            <a:ext cx="1152128" cy="578607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……</a:t>
            </a:r>
          </a:p>
        </p:txBody>
      </p:sp>
      <p:sp>
        <p:nvSpPr>
          <p:cNvPr id="14" name="書卷 (垂直) 13"/>
          <p:cNvSpPr/>
          <p:nvPr/>
        </p:nvSpPr>
        <p:spPr>
          <a:xfrm>
            <a:off x="3344727" y="3708168"/>
            <a:ext cx="1152128" cy="578607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……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002858" y="2365490"/>
            <a:ext cx="2361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000" dirty="0" smtClean="0"/>
              <a:t>document 1</a:t>
            </a:r>
            <a:endParaRPr lang="zh-TW" altLang="en-US" sz="2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979608" y="3097483"/>
            <a:ext cx="2361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000" dirty="0" smtClean="0"/>
              <a:t>document 2</a:t>
            </a:r>
            <a:endParaRPr lang="zh-TW" altLang="en-US" sz="2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971600" y="3797416"/>
            <a:ext cx="2361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000" dirty="0" smtClean="0"/>
              <a:t>document 3</a:t>
            </a:r>
            <a:endParaRPr lang="zh-TW" altLang="en-US" sz="2000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4496855" y="2597605"/>
            <a:ext cx="439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4496855" y="3295724"/>
            <a:ext cx="439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4496855" y="4019330"/>
            <a:ext cx="439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86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Binary Classification</a:t>
            </a:r>
            <a:br>
              <a:rPr lang="en-US" altLang="zh-TW" cap="none" dirty="0"/>
            </a:br>
            <a:r>
              <a:rPr lang="en-US" altLang="zh-TW" cap="none" dirty="0"/>
              <a:t>for Extractive Summarization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3849217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S</a:t>
            </a:r>
            <a:r>
              <a:rPr lang="en-US" altLang="zh-TW" sz="2800" dirty="0" smtClean="0"/>
              <a:t>ummarization can be simply </a:t>
            </a:r>
            <a:r>
              <a:rPr lang="en-US" altLang="zh-TW" sz="2800" dirty="0"/>
              <a:t>taken as a </a:t>
            </a:r>
            <a:r>
              <a:rPr lang="en-US" altLang="zh-TW" sz="2800" b="1" i="1" dirty="0">
                <a:solidFill>
                  <a:srgbClr val="FFFF00"/>
                </a:solidFill>
              </a:rPr>
              <a:t>binary classification </a:t>
            </a:r>
            <a:r>
              <a:rPr lang="en-US" altLang="zh-TW" sz="2800" b="1" i="1" dirty="0" smtClean="0">
                <a:solidFill>
                  <a:srgbClr val="FFFF00"/>
                </a:solidFill>
              </a:rPr>
              <a:t>problem</a:t>
            </a:r>
            <a:r>
              <a:rPr lang="en-US" altLang="zh-TW" sz="2800" dirty="0" smtClean="0"/>
              <a:t>.</a:t>
            </a:r>
            <a:endParaRPr lang="en-US" altLang="zh-TW" sz="2400" dirty="0" smtClean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43608" y="328498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Sentence 1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43608" y="377974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Sentence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43608" y="428380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Sentence 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043608" y="478786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Sentence </a:t>
            </a:r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131839" y="3284984"/>
            <a:ext cx="1101075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Binary Classifier</a:t>
            </a:r>
          </a:p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(e.g. SVM, DNN)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0" name="直線單箭頭接點 9"/>
          <p:cNvCxnSpPr>
            <a:stCxn id="4" idx="3"/>
          </p:cNvCxnSpPr>
          <p:nvPr/>
        </p:nvCxnSpPr>
        <p:spPr>
          <a:xfrm>
            <a:off x="2254196" y="3469650"/>
            <a:ext cx="8776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5" idx="3"/>
          </p:cNvCxnSpPr>
          <p:nvPr/>
        </p:nvCxnSpPr>
        <p:spPr>
          <a:xfrm>
            <a:off x="2254196" y="3964414"/>
            <a:ext cx="8776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stCxn id="6" idx="3"/>
          </p:cNvCxnSpPr>
          <p:nvPr/>
        </p:nvCxnSpPr>
        <p:spPr>
          <a:xfrm>
            <a:off x="2254196" y="4468470"/>
            <a:ext cx="8776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7" idx="3"/>
          </p:cNvCxnSpPr>
          <p:nvPr/>
        </p:nvCxnSpPr>
        <p:spPr>
          <a:xfrm>
            <a:off x="2254196" y="4972526"/>
            <a:ext cx="8776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4232914" y="3471391"/>
            <a:ext cx="7798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4232914" y="3966155"/>
            <a:ext cx="7798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4232914" y="4470211"/>
            <a:ext cx="7798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4232914" y="4974267"/>
            <a:ext cx="7798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5225642" y="3286725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169018" y="378148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+1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166332" y="428554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161522" y="4789601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-1</a:t>
            </a:r>
            <a:endParaRPr lang="zh-TW" altLang="en-US" dirty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5674853" y="3975447"/>
            <a:ext cx="779861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5674853" y="4479503"/>
            <a:ext cx="779861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6535103" y="3733044"/>
            <a:ext cx="1586243" cy="99882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/>
              <a:t>Sentence </a:t>
            </a:r>
            <a:r>
              <a:rPr lang="en-US" altLang="zh-TW" sz="1600" dirty="0" smtClean="0"/>
              <a:t>2</a:t>
            </a:r>
          </a:p>
          <a:p>
            <a:pPr algn="ctr"/>
            <a:r>
              <a:rPr lang="en-US" altLang="zh-TW" sz="1600" dirty="0"/>
              <a:t>Sentence </a:t>
            </a:r>
            <a:r>
              <a:rPr lang="en-US" altLang="zh-TW" sz="1600" dirty="0" smtClean="0"/>
              <a:t>3 </a:t>
            </a:r>
            <a:endParaRPr lang="zh-TW" altLang="en-US" sz="16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25002" y="2780928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label</a:t>
            </a:r>
            <a:endParaRPr lang="zh-TW" altLang="en-US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169018" y="3781488"/>
            <a:ext cx="443115" cy="3693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5159012" y="4285544"/>
            <a:ext cx="453122" cy="3693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6731925" y="3244604"/>
            <a:ext cx="132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summary</a:t>
            </a:r>
            <a:endParaRPr lang="zh-TW" altLang="en-US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6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21" grpId="0"/>
      <p:bldP spid="22" grpId="0"/>
      <p:bldP spid="23" grpId="0"/>
      <p:bldP spid="24" grpId="0"/>
      <p:bldP spid="29" grpId="0" animBg="1"/>
      <p:bldP spid="11" grpId="0"/>
      <p:bldP spid="15" grpId="0" animBg="1"/>
      <p:bldP spid="31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 smtClean="0"/>
              <a:t>Drawbacks </a:t>
            </a:r>
            <a:r>
              <a:rPr lang="en-US" altLang="zh-TW" cap="none" dirty="0"/>
              <a:t>for Binary Classification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Binary classifier individually considers each sentence </a:t>
            </a:r>
          </a:p>
          <a:p>
            <a:pPr lvl="1"/>
            <a:endParaRPr lang="zh-TW" altLang="en-US" sz="2800" dirty="0"/>
          </a:p>
        </p:txBody>
      </p:sp>
      <p:grpSp>
        <p:nvGrpSpPr>
          <p:cNvPr id="6" name="群組 5"/>
          <p:cNvGrpSpPr/>
          <p:nvPr/>
        </p:nvGrpSpPr>
        <p:grpSpPr>
          <a:xfrm>
            <a:off x="971600" y="6023992"/>
            <a:ext cx="7381650" cy="573360"/>
            <a:chOff x="1108770" y="6098704"/>
            <a:chExt cx="7381650" cy="573360"/>
          </a:xfrm>
        </p:grpSpPr>
        <p:sp>
          <p:nvSpPr>
            <p:cNvPr id="7" name="向右箭號 6"/>
            <p:cNvSpPr/>
            <p:nvPr/>
          </p:nvSpPr>
          <p:spPr>
            <a:xfrm>
              <a:off x="1108770" y="6098704"/>
              <a:ext cx="726926" cy="57336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Rectangle 83"/>
            <p:cNvSpPr>
              <a:spLocks/>
            </p:cNvSpPr>
            <p:nvPr/>
          </p:nvSpPr>
          <p:spPr bwMode="auto">
            <a:xfrm>
              <a:off x="1915666" y="6138550"/>
              <a:ext cx="6574754" cy="5000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lIns="0" tIns="0" rIns="0" bIns="0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More advanced machine learning techniques</a:t>
              </a:r>
              <a:endParaRPr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群組 47"/>
          <p:cNvGrpSpPr>
            <a:grpSpLocks/>
          </p:cNvGrpSpPr>
          <p:nvPr/>
        </p:nvGrpSpPr>
        <p:grpSpPr bwMode="auto">
          <a:xfrm>
            <a:off x="5076057" y="3624387"/>
            <a:ext cx="4248472" cy="684212"/>
            <a:chOff x="5434373" y="5318631"/>
            <a:chExt cx="4249238" cy="683832"/>
          </a:xfrm>
        </p:grpSpPr>
        <p:sp>
          <p:nvSpPr>
            <p:cNvPr id="17" name="文字方塊 44"/>
            <p:cNvSpPr txBox="1">
              <a:spLocks noChangeArrowheads="1"/>
            </p:cNvSpPr>
            <p:nvPr/>
          </p:nvSpPr>
          <p:spPr bwMode="auto">
            <a:xfrm>
              <a:off x="5464943" y="5318631"/>
              <a:ext cx="42186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LSA</a:t>
              </a:r>
              <a:r>
                <a:rPr lang="zh-TW" alt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 </a:t>
              </a:r>
              <a:r>
                <a:rPr lang="en-US" altLang="zh-TW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is useful for</a:t>
              </a:r>
              <a:r>
                <a:rPr lang="zh-TW" alt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 </a:t>
              </a:r>
              <a:r>
                <a:rPr lang="en-US" altLang="zh-TW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summarization  </a:t>
              </a:r>
              <a:endParaRPr lang="zh-TW" altLang="en-US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18" name="文字方塊 45"/>
            <p:cNvSpPr txBox="1">
              <a:spLocks noChangeArrowheads="1"/>
            </p:cNvSpPr>
            <p:nvPr/>
          </p:nvSpPr>
          <p:spPr bwMode="auto">
            <a:xfrm>
              <a:off x="5434373" y="5633131"/>
              <a:ext cx="42186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LSA</a:t>
              </a:r>
              <a:r>
                <a:rPr lang="zh-TW" alt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 </a:t>
              </a:r>
              <a:r>
                <a:rPr lang="en-US" altLang="zh-TW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is useful for</a:t>
              </a:r>
              <a:r>
                <a:rPr lang="zh-TW" alt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 </a:t>
              </a:r>
              <a:r>
                <a:rPr lang="en-US" altLang="zh-TW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nstantia" panose="02030602050306030303" pitchFamily="18" charset="0"/>
                </a:rPr>
                <a:t>summarization  </a:t>
              </a:r>
              <a:endParaRPr lang="zh-TW" altLang="en-US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endParaRPr>
            </a:p>
          </p:txBody>
        </p:sp>
      </p:grpSp>
      <p:cxnSp>
        <p:nvCxnSpPr>
          <p:cNvPr id="19" name="直線單箭頭接點 18"/>
          <p:cNvCxnSpPr/>
          <p:nvPr/>
        </p:nvCxnSpPr>
        <p:spPr>
          <a:xfrm>
            <a:off x="4088805" y="3822429"/>
            <a:ext cx="908347" cy="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群組 27"/>
          <p:cNvGrpSpPr/>
          <p:nvPr/>
        </p:nvGrpSpPr>
        <p:grpSpPr>
          <a:xfrm>
            <a:off x="368300" y="2564764"/>
            <a:ext cx="4610738" cy="2327640"/>
            <a:chOff x="268369" y="2297369"/>
            <a:chExt cx="4610738" cy="2327640"/>
          </a:xfrm>
        </p:grpSpPr>
        <p:sp>
          <p:nvSpPr>
            <p:cNvPr id="24" name="流程圖: 文件 23"/>
            <p:cNvSpPr/>
            <p:nvPr/>
          </p:nvSpPr>
          <p:spPr>
            <a:xfrm>
              <a:off x="662707" y="2775571"/>
              <a:ext cx="3703637" cy="184943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tx1"/>
                </a:solidFill>
              </a:endParaRPr>
            </a:p>
          </p:txBody>
        </p:sp>
        <p:grpSp>
          <p:nvGrpSpPr>
            <p:cNvPr id="9" name="群組 46"/>
            <p:cNvGrpSpPr>
              <a:grpSpLocks/>
            </p:cNvGrpSpPr>
            <p:nvPr/>
          </p:nvGrpSpPr>
          <p:grpSpPr bwMode="auto">
            <a:xfrm>
              <a:off x="632544" y="2737471"/>
              <a:ext cx="4246563" cy="1749425"/>
              <a:chOff x="1403648" y="4941168"/>
              <a:chExt cx="4246804" cy="1750071"/>
            </a:xfrm>
          </p:grpSpPr>
          <p:sp>
            <p:nvSpPr>
              <p:cNvPr id="12" name="文字方塊 40"/>
              <p:cNvSpPr txBox="1">
                <a:spLocks noChangeArrowheads="1"/>
              </p:cNvSpPr>
              <p:nvPr/>
            </p:nvSpPr>
            <p:spPr bwMode="auto">
              <a:xfrm>
                <a:off x="1417716" y="5573504"/>
                <a:ext cx="339360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>
                    <a:latin typeface="Constantia" panose="02030602050306030303" pitchFamily="18" charset="0"/>
                  </a:rPr>
                  <a:t>LSA</a:t>
                </a:r>
                <a:r>
                  <a:rPr lang="zh-TW" altLang="en-US" dirty="0">
                    <a:latin typeface="Constantia" panose="02030602050306030303" pitchFamily="18" charset="0"/>
                  </a:rPr>
                  <a:t> </a:t>
                </a:r>
                <a:r>
                  <a:rPr lang="en-US" altLang="zh-TW" dirty="0" smtClean="0">
                    <a:latin typeface="Constantia" panose="02030602050306030303" pitchFamily="18" charset="0"/>
                  </a:rPr>
                  <a:t>is useful for</a:t>
                </a:r>
                <a:r>
                  <a:rPr lang="zh-TW" altLang="en-US" dirty="0" smtClean="0">
                    <a:latin typeface="Constantia" panose="02030602050306030303" pitchFamily="18" charset="0"/>
                  </a:rPr>
                  <a:t> </a:t>
                </a:r>
                <a:r>
                  <a:rPr lang="en-US" altLang="zh-TW" dirty="0">
                    <a:latin typeface="Constantia" panose="02030602050306030303" pitchFamily="18" charset="0"/>
                  </a:rPr>
                  <a:t>summarization  </a:t>
                </a:r>
                <a:endParaRPr lang="zh-TW" altLang="en-US" baseline="-25000" dirty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" name="文字方塊 38"/>
              <p:cNvSpPr txBox="1">
                <a:spLocks noChangeArrowheads="1"/>
              </p:cNvSpPr>
              <p:nvPr/>
            </p:nvSpPr>
            <p:spPr bwMode="auto">
              <a:xfrm>
                <a:off x="1403648" y="4941168"/>
                <a:ext cx="273630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latin typeface="Constantia" panose="02030602050306030303" pitchFamily="18" charset="0"/>
                  </a:rPr>
                  <a:t>Hello ……</a:t>
                </a:r>
                <a:endParaRPr lang="zh-TW" altLang="en-US" baseline="-25000" dirty="0">
                  <a:latin typeface="Constantia" panose="02030602050306030303" pitchFamily="18" charset="0"/>
                </a:endParaRPr>
              </a:p>
            </p:txBody>
          </p:sp>
          <p:sp>
            <p:nvSpPr>
              <p:cNvPr id="11" name="文字方塊 39"/>
              <p:cNvSpPr txBox="1">
                <a:spLocks noChangeArrowheads="1"/>
              </p:cNvSpPr>
              <p:nvPr/>
            </p:nvSpPr>
            <p:spPr bwMode="auto">
              <a:xfrm>
                <a:off x="1419384" y="5259004"/>
                <a:ext cx="421866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>
                    <a:latin typeface="Constantia" panose="02030602050306030303" pitchFamily="18" charset="0"/>
                  </a:rPr>
                  <a:t>LSA</a:t>
                </a:r>
                <a:r>
                  <a:rPr lang="zh-TW" altLang="en-US" dirty="0">
                    <a:latin typeface="Constantia" panose="02030602050306030303" pitchFamily="18" charset="0"/>
                  </a:rPr>
                  <a:t> </a:t>
                </a:r>
                <a:r>
                  <a:rPr lang="en-US" altLang="zh-TW" dirty="0" smtClean="0">
                    <a:latin typeface="Constantia" panose="02030602050306030303" pitchFamily="18" charset="0"/>
                  </a:rPr>
                  <a:t>is</a:t>
                </a:r>
                <a:r>
                  <a:rPr lang="zh-TW" altLang="en-US" dirty="0" smtClean="0">
                    <a:latin typeface="Constantia" panose="02030602050306030303" pitchFamily="18" charset="0"/>
                  </a:rPr>
                  <a:t> </a:t>
                </a:r>
                <a:r>
                  <a:rPr lang="en-US" altLang="zh-TW" dirty="0">
                    <a:latin typeface="Constantia" panose="02030602050306030303" pitchFamily="18" charset="0"/>
                  </a:rPr>
                  <a:t>Latent semantic </a:t>
                </a:r>
                <a:r>
                  <a:rPr lang="en-US" altLang="zh-TW" dirty="0" smtClean="0">
                    <a:latin typeface="Constantia" panose="02030602050306030303" pitchFamily="18" charset="0"/>
                  </a:rPr>
                  <a:t>analysis </a:t>
                </a:r>
                <a:endParaRPr lang="zh-TW" altLang="en-US" baseline="-25000" dirty="0">
                  <a:latin typeface="Constantia" panose="02030602050306030303" pitchFamily="18" charset="0"/>
                </a:endParaRPr>
              </a:p>
            </p:txBody>
          </p:sp>
          <p:sp>
            <p:nvSpPr>
              <p:cNvPr id="13" name="文字方塊 41"/>
              <p:cNvSpPr txBox="1">
                <a:spLocks noChangeArrowheads="1"/>
              </p:cNvSpPr>
              <p:nvPr/>
            </p:nvSpPr>
            <p:spPr bwMode="auto">
              <a:xfrm>
                <a:off x="1417716" y="6181040"/>
                <a:ext cx="421866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dirty="0">
                    <a:latin typeface="Constantia" panose="02030602050306030303" pitchFamily="18" charset="0"/>
                  </a:rPr>
                  <a:t>LSA</a:t>
                </a:r>
                <a:r>
                  <a:rPr lang="zh-TW" altLang="en-US" dirty="0">
                    <a:latin typeface="Constantia" panose="02030602050306030303" pitchFamily="18" charset="0"/>
                  </a:rPr>
                  <a:t> </a:t>
                </a:r>
                <a:r>
                  <a:rPr lang="en-US" altLang="zh-TW" dirty="0">
                    <a:latin typeface="Constantia" panose="02030602050306030303" pitchFamily="18" charset="0"/>
                  </a:rPr>
                  <a:t>is </a:t>
                </a:r>
                <a:r>
                  <a:rPr lang="en-US" altLang="zh-TW" dirty="0" smtClean="0">
                    <a:latin typeface="Constantia" panose="02030602050306030303" pitchFamily="18" charset="0"/>
                  </a:rPr>
                  <a:t>useful for</a:t>
                </a:r>
                <a:r>
                  <a:rPr lang="zh-TW" altLang="en-US" dirty="0" smtClean="0">
                    <a:latin typeface="Constantia" panose="02030602050306030303" pitchFamily="18" charset="0"/>
                  </a:rPr>
                  <a:t> </a:t>
                </a:r>
                <a:r>
                  <a:rPr lang="en-US" altLang="zh-TW" dirty="0">
                    <a:latin typeface="Constantia" panose="02030602050306030303" pitchFamily="18" charset="0"/>
                  </a:rPr>
                  <a:t>summarization  </a:t>
                </a:r>
                <a:endParaRPr lang="zh-TW" altLang="en-US" baseline="-25000" dirty="0">
                  <a:latin typeface="Constantia" panose="02030602050306030303" pitchFamily="18" charset="0"/>
                </a:endParaRPr>
              </a:p>
            </p:txBody>
          </p:sp>
          <p:sp>
            <p:nvSpPr>
              <p:cNvPr id="14" name="文字方塊 42"/>
              <p:cNvSpPr txBox="1">
                <a:spLocks noChangeArrowheads="1"/>
              </p:cNvSpPr>
              <p:nvPr/>
            </p:nvSpPr>
            <p:spPr bwMode="auto">
              <a:xfrm>
                <a:off x="1403648" y="5864872"/>
                <a:ext cx="4218668" cy="369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latin typeface="Constantia" panose="02030602050306030303" pitchFamily="18" charset="0"/>
                  </a:rPr>
                  <a:t>Repeat again</a:t>
                </a:r>
                <a:endParaRPr lang="zh-TW" altLang="en-US" baseline="-25000" dirty="0">
                  <a:latin typeface="Constantia" panose="02030602050306030303" pitchFamily="18" charset="0"/>
                </a:endParaRPr>
              </a:p>
            </p:txBody>
          </p:sp>
          <p:sp>
            <p:nvSpPr>
              <p:cNvPr id="15" name="文字方塊 43"/>
              <p:cNvSpPr txBox="1">
                <a:spLocks noChangeArrowheads="1"/>
              </p:cNvSpPr>
              <p:nvPr/>
            </p:nvSpPr>
            <p:spPr bwMode="auto">
              <a:xfrm>
                <a:off x="1431784" y="6414240"/>
                <a:ext cx="421866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baseline="-25000">
                    <a:latin typeface="Constantia" panose="02030602050306030303" pitchFamily="18" charset="0"/>
                  </a:rPr>
                  <a:t>……</a:t>
                </a:r>
                <a:endParaRPr lang="zh-TW" altLang="en-US" baseline="-25000"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20" name="文字方塊 51"/>
            <p:cNvSpPr txBox="1">
              <a:spLocks noChangeArrowheads="1"/>
            </p:cNvSpPr>
            <p:nvPr/>
          </p:nvSpPr>
          <p:spPr bwMode="auto">
            <a:xfrm>
              <a:off x="268369" y="2297369"/>
              <a:ext cx="42037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400" u="sng" dirty="0" smtClean="0">
                  <a:latin typeface="Constantia" panose="02030602050306030303" pitchFamily="18" charset="0"/>
                </a:rPr>
                <a:t>Document</a:t>
              </a:r>
              <a:endParaRPr lang="zh-TW" altLang="en-US" sz="2400" u="sng" dirty="0">
                <a:latin typeface="Constantia" panose="02030602050306030303" pitchFamily="18" charset="0"/>
              </a:endParaRPr>
            </a:p>
          </p:txBody>
        </p:sp>
      </p:grpSp>
      <p:sp>
        <p:nvSpPr>
          <p:cNvPr id="21" name="文字方塊 52"/>
          <p:cNvSpPr txBox="1">
            <a:spLocks noChangeArrowheads="1"/>
          </p:cNvSpPr>
          <p:nvPr/>
        </p:nvSpPr>
        <p:spPr bwMode="auto">
          <a:xfrm>
            <a:off x="5645090" y="2889592"/>
            <a:ext cx="1983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4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Summary </a:t>
            </a:r>
            <a:endParaRPr lang="en-US" altLang="zh-TW" sz="2400" u="sng" dirty="0">
              <a:solidFill>
                <a:schemeClr val="accent3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55576" y="3647083"/>
            <a:ext cx="3312368" cy="31249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5576" y="4257055"/>
            <a:ext cx="3312368" cy="34101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988685" y="3552205"/>
            <a:ext cx="3594100" cy="762000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26" name="直線單箭頭接點 25"/>
          <p:cNvCxnSpPr>
            <a:stCxn id="23" idx="3"/>
          </p:cNvCxnSpPr>
          <p:nvPr/>
        </p:nvCxnSpPr>
        <p:spPr>
          <a:xfrm flipV="1">
            <a:off x="4067944" y="4103069"/>
            <a:ext cx="918320" cy="324492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乘號 26"/>
          <p:cNvSpPr/>
          <p:nvPr/>
        </p:nvSpPr>
        <p:spPr>
          <a:xfrm>
            <a:off x="4429246" y="4004911"/>
            <a:ext cx="502841" cy="429419"/>
          </a:xfrm>
          <a:prstGeom prst="mathMultiply">
            <a:avLst>
              <a:gd name="adj1" fmla="val 885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32087" y="4371568"/>
            <a:ext cx="3728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Summary should be succinct</a:t>
            </a:r>
            <a:endParaRPr lang="zh-TW" altLang="en-US" sz="2400" dirty="0"/>
          </a:p>
        </p:txBody>
      </p:sp>
      <p:sp>
        <p:nvSpPr>
          <p:cNvPr id="29" name="Text Box 75"/>
          <p:cNvSpPr txBox="1">
            <a:spLocks noChangeArrowheads="1"/>
          </p:cNvSpPr>
          <p:nvPr/>
        </p:nvSpPr>
        <p:spPr bwMode="auto">
          <a:xfrm>
            <a:off x="1998015" y="5082774"/>
            <a:ext cx="5868144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solidFill>
                  <a:schemeClr val="bg1"/>
                </a:solidFill>
              </a:rPr>
              <a:t>To generate good summary, “global information” can not be ignored.</a:t>
            </a:r>
          </a:p>
        </p:txBody>
      </p:sp>
    </p:spTree>
    <p:extLst>
      <p:ext uri="{BB962C8B-B14F-4D97-AF65-F5344CB8AC3E}">
        <p14:creationId xmlns:p14="http://schemas.microsoft.com/office/powerpoint/2010/main" val="66108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/>
      <p:bldP spid="22" grpId="0" animBg="1"/>
      <p:bldP spid="23" grpId="0" animBg="1"/>
      <p:bldP spid="25" grpId="0" animBg="1"/>
      <p:bldP spid="27" grpId="0" animBg="1"/>
      <p:bldP spid="4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Structured Learning for Extractive summarization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1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群組 84"/>
          <p:cNvGrpSpPr/>
          <p:nvPr/>
        </p:nvGrpSpPr>
        <p:grpSpPr>
          <a:xfrm>
            <a:off x="6748281" y="3629202"/>
            <a:ext cx="1008112" cy="288032"/>
            <a:chOff x="1331640" y="2636912"/>
            <a:chExt cx="1008112" cy="288032"/>
          </a:xfrm>
        </p:grpSpPr>
        <p:sp>
          <p:nvSpPr>
            <p:cNvPr id="86" name="橢圓 85"/>
            <p:cNvSpPr/>
            <p:nvPr/>
          </p:nvSpPr>
          <p:spPr>
            <a:xfrm>
              <a:off x="133164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橢圓 86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橢圓 87"/>
            <p:cNvSpPr/>
            <p:nvPr/>
          </p:nvSpPr>
          <p:spPr>
            <a:xfrm>
              <a:off x="205172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Structured Learning </a:t>
            </a:r>
            <a:br>
              <a:rPr lang="en-US" altLang="zh-TW" cap="none" dirty="0"/>
            </a:br>
            <a:r>
              <a:rPr lang="en-US" altLang="zh-TW" cap="none" dirty="0"/>
              <a:t>for Extractive Summarization</a:t>
            </a:r>
            <a:endParaRPr lang="zh-TW" altLang="en-US" dirty="0"/>
          </a:p>
        </p:txBody>
      </p:sp>
      <p:sp>
        <p:nvSpPr>
          <p:cNvPr id="57" name="內容版面配置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Input</a:t>
            </a:r>
            <a:r>
              <a:rPr lang="en-US" altLang="zh-TW" sz="2800" dirty="0"/>
              <a:t>: whole </a:t>
            </a:r>
            <a:r>
              <a:rPr lang="en-US" altLang="zh-TW" sz="2800" dirty="0" smtClean="0"/>
              <a:t>document</a:t>
            </a:r>
            <a:endParaRPr lang="en-US" altLang="zh-TW" sz="2800" dirty="0"/>
          </a:p>
          <a:p>
            <a:r>
              <a:rPr lang="en-US" altLang="zh-TW" sz="2800" dirty="0"/>
              <a:t>Output: summary</a:t>
            </a:r>
            <a:endParaRPr lang="zh-TW" altLang="en-US" sz="2800" dirty="0"/>
          </a:p>
        </p:txBody>
      </p:sp>
      <p:sp>
        <p:nvSpPr>
          <p:cNvPr id="62" name="矩形 61"/>
          <p:cNvSpPr/>
          <p:nvPr/>
        </p:nvSpPr>
        <p:spPr>
          <a:xfrm>
            <a:off x="3386745" y="3151334"/>
            <a:ext cx="1999112" cy="111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800" dirty="0" smtClean="0">
                <a:solidFill>
                  <a:schemeClr val="tx1"/>
                </a:solidFill>
              </a:rPr>
              <a:t>Structured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</a:rPr>
              <a:t>Learning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73" name="文字方塊 13"/>
          <p:cNvSpPr txBox="1">
            <a:spLocks noChangeArrowheads="1"/>
          </p:cNvSpPr>
          <p:nvPr/>
        </p:nvSpPr>
        <p:spPr bwMode="auto">
          <a:xfrm>
            <a:off x="6457000" y="2996952"/>
            <a:ext cx="159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dirty="0">
                <a:latin typeface="+mn-lt"/>
                <a:ea typeface="+mn-ea"/>
              </a:rPr>
              <a:t>Summary</a:t>
            </a:r>
            <a:endParaRPr lang="zh-TW" altLang="en-US" sz="2400" dirty="0">
              <a:latin typeface="+mn-lt"/>
              <a:ea typeface="+mn-ea"/>
            </a:endParaRPr>
          </a:p>
        </p:txBody>
      </p:sp>
      <p:sp>
        <p:nvSpPr>
          <p:cNvPr id="74" name="文字方塊 14"/>
          <p:cNvSpPr txBox="1">
            <a:spLocks noChangeArrowheads="1"/>
          </p:cNvSpPr>
          <p:nvPr/>
        </p:nvSpPr>
        <p:spPr bwMode="auto">
          <a:xfrm>
            <a:off x="3189834" y="4283824"/>
            <a:ext cx="239293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dirty="0">
                <a:latin typeface="+mn-lt"/>
                <a:ea typeface="+mn-ea"/>
              </a:rPr>
              <a:t>Consider the whole </a:t>
            </a:r>
            <a:r>
              <a:rPr lang="en-US" altLang="zh-TW" sz="2400" dirty="0" smtClean="0">
                <a:latin typeface="+mn-lt"/>
                <a:ea typeface="+mn-ea"/>
              </a:rPr>
              <a:t>document</a:t>
            </a:r>
            <a:endParaRPr lang="zh-TW" altLang="en-US" sz="2400" dirty="0">
              <a:latin typeface="+mn-lt"/>
              <a:ea typeface="+mn-ea"/>
            </a:endParaRPr>
          </a:p>
        </p:txBody>
      </p:sp>
      <p:sp>
        <p:nvSpPr>
          <p:cNvPr id="75" name="向右箭號 74"/>
          <p:cNvSpPr/>
          <p:nvPr/>
        </p:nvSpPr>
        <p:spPr>
          <a:xfrm>
            <a:off x="2412769" y="3518183"/>
            <a:ext cx="1108075" cy="431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6" name="向右箭號 75"/>
          <p:cNvSpPr/>
          <p:nvPr/>
        </p:nvSpPr>
        <p:spPr>
          <a:xfrm>
            <a:off x="5366090" y="3562633"/>
            <a:ext cx="1108075" cy="431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8" name="文字方塊 77"/>
          <p:cNvSpPr txBox="1">
            <a:spLocks noChangeArrowheads="1"/>
          </p:cNvSpPr>
          <p:nvPr/>
        </p:nvSpPr>
        <p:spPr bwMode="auto">
          <a:xfrm>
            <a:off x="6377624" y="3978098"/>
            <a:ext cx="1749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+mn-lt"/>
                <a:ea typeface="+mn-ea"/>
              </a:rPr>
              <a:t>selected in summary</a:t>
            </a:r>
            <a:endParaRPr lang="zh-TW" altLang="en-US" sz="2400" dirty="0">
              <a:latin typeface="+mn-lt"/>
              <a:ea typeface="+mn-ea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6700037" y="3568338"/>
            <a:ext cx="719757" cy="4159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2" name="群組 21"/>
          <p:cNvGrpSpPr/>
          <p:nvPr/>
        </p:nvGrpSpPr>
        <p:grpSpPr>
          <a:xfrm>
            <a:off x="1135153" y="3558903"/>
            <a:ext cx="1008112" cy="288032"/>
            <a:chOff x="827584" y="3645024"/>
            <a:chExt cx="1008112" cy="288032"/>
          </a:xfrm>
        </p:grpSpPr>
        <p:sp>
          <p:nvSpPr>
            <p:cNvPr id="23" name="橢圓 22"/>
            <p:cNvSpPr/>
            <p:nvPr/>
          </p:nvSpPr>
          <p:spPr>
            <a:xfrm>
              <a:off x="827584" y="3645024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1187624" y="3645024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>
              <a:off x="1547664" y="3645024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683568" y="3917234"/>
            <a:ext cx="1930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For a document</a:t>
            </a:r>
            <a:br>
              <a:rPr lang="en-US" altLang="zh-TW" sz="2000" dirty="0" smtClean="0"/>
            </a:br>
            <a:r>
              <a:rPr lang="en-US" altLang="zh-TW" sz="2000" dirty="0" smtClean="0"/>
              <a:t>with 3 sentences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0295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62" grpId="0" animBg="1"/>
      <p:bldP spid="73" grpId="0"/>
      <p:bldP spid="74" grpId="0"/>
      <p:bldP spid="75" grpId="0" animBg="1"/>
      <p:bldP spid="76" grpId="0" animBg="1"/>
      <p:bldP spid="78" grpId="0"/>
      <p:bldP spid="79" grpId="0" animBg="1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Structured Learning </a:t>
            </a:r>
            <a:br>
              <a:rPr lang="en-US" altLang="zh-TW" cap="none" dirty="0"/>
            </a:br>
            <a:r>
              <a:rPr lang="en-US" altLang="zh-TW" cap="none" dirty="0"/>
              <a:t>for Extractive </a:t>
            </a:r>
            <a:r>
              <a:rPr lang="en-US" altLang="zh-TW" cap="none" dirty="0" smtClean="0"/>
              <a:t>Summarization - Evaluation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1"/>
                <a:ext cx="7772400" cy="3733800"/>
              </a:xfrm>
            </p:spPr>
            <p:txBody>
              <a:bodyPr/>
              <a:lstStyle/>
              <a:p>
                <a:r>
                  <a:rPr lang="en-US" altLang="zh-TW" sz="2800" dirty="0"/>
                  <a:t>Learn an evaluation function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sz="24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800" dirty="0" smtClean="0"/>
                  <a:t>: document</a:t>
                </a:r>
                <a:r>
                  <a:rPr lang="en-US" altLang="zh-TW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: </a:t>
                </a:r>
                <a:r>
                  <a:rPr lang="en-US" altLang="zh-TW" sz="2800" dirty="0"/>
                  <a:t>a set of </a:t>
                </a:r>
                <a:r>
                  <a:rPr lang="en-US" altLang="zh-TW" sz="2800" dirty="0" smtClean="0"/>
                  <a:t>sentences </a:t>
                </a:r>
                <a:r>
                  <a:rPr lang="en-US" altLang="zh-TW" sz="2800" dirty="0"/>
                  <a:t>in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sz="2800" dirty="0"/>
              </a:p>
              <a:p>
                <a:pPr lvl="1"/>
                <a:r>
                  <a:rPr lang="en-US" altLang="zh-TW" sz="2800" dirty="0"/>
                  <a:t>How good it is to take the </a:t>
                </a:r>
                <a:r>
                  <a:rPr lang="en-US" altLang="zh-TW" sz="2800" dirty="0" smtClean="0"/>
                  <a:t>sentence </a:t>
                </a:r>
                <a:r>
                  <a:rPr lang="en-US" altLang="zh-TW" sz="2800" dirty="0"/>
                  <a:t>set </a:t>
                </a:r>
                <a:r>
                  <a:rPr lang="en-US" altLang="zh-TW" sz="2800" dirty="0" err="1"/>
                  <a:t>s</a:t>
                </a:r>
                <a:r>
                  <a:rPr lang="en-US" altLang="zh-TW" sz="2800" baseline="-25000" dirty="0" err="1"/>
                  <a:t>d</a:t>
                </a:r>
                <a:r>
                  <a:rPr lang="en-US" altLang="zh-TW" sz="2800" dirty="0"/>
                  <a:t> as the summary of document d</a:t>
                </a:r>
              </a:p>
              <a:p>
                <a:pPr lvl="1"/>
                <a:endParaRPr lang="en-US" altLang="zh-TW" sz="2400" dirty="0"/>
              </a:p>
              <a:p>
                <a:pPr lvl="1"/>
                <a:endParaRPr lang="en-US" altLang="zh-TW" sz="2400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57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1"/>
                <a:ext cx="7772400" cy="3733800"/>
              </a:xfrm>
              <a:blipFill rotWithShape="0">
                <a:blip r:embed="rId3"/>
                <a:stretch>
                  <a:fillRect l="-1412" t="-1797" r="-39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33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Structured Learning </a:t>
            </a:r>
            <a:br>
              <a:rPr lang="en-US" altLang="zh-TW" cap="none" dirty="0"/>
            </a:br>
            <a:r>
              <a:rPr lang="en-US" altLang="zh-TW" cap="none" dirty="0"/>
              <a:t>for Extractive Summarization - Evaluation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sz="2800" dirty="0" smtClean="0"/>
                  <a:t>The evaluation function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800" dirty="0" smtClean="0"/>
                  <a:t> considers</a:t>
                </a:r>
              </a:p>
              <a:p>
                <a:pPr lvl="1"/>
                <a:r>
                  <a:rPr lang="en-US" altLang="zh-TW" sz="2400" dirty="0" smtClean="0"/>
                  <a:t>A good summary should include as much important sentences as possible</a:t>
                </a:r>
              </a:p>
              <a:p>
                <a:pPr lvl="1"/>
                <a:r>
                  <a:rPr lang="en-US" altLang="zh-TW" sz="2400" dirty="0" smtClean="0"/>
                  <a:t>The redundancy </a:t>
                </a:r>
                <a:r>
                  <a:rPr lang="en-US" altLang="zh-TW" sz="2400" dirty="0"/>
                  <a:t>of </a:t>
                </a:r>
                <a:r>
                  <a:rPr lang="en-US" altLang="zh-TW" sz="2400" dirty="0" smtClean="0"/>
                  <a:t> a good summary should be minimized.</a:t>
                </a:r>
              </a:p>
              <a:p>
                <a:pPr lvl="1"/>
                <a:endParaRPr lang="en-US" altLang="zh-TW" sz="2400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12" t="-17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246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Structured Learning </a:t>
            </a:r>
            <a:br>
              <a:rPr lang="en-US" altLang="zh-TW" cap="none" dirty="0"/>
            </a:br>
            <a:r>
              <a:rPr lang="en-US" altLang="zh-TW" cap="none" dirty="0"/>
              <a:t>for Extractive Summarization - Evaluation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sz="2800" dirty="0" smtClean="0"/>
                  <a:t>The evaluation function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800" dirty="0" smtClean="0"/>
                  <a:t> considers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12" t="-17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187624" y="2655000"/>
                <a:ext cx="5472608" cy="667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𝑑</m:t>
                          </m:r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latin typeface="Cambria Math"/>
                            </a:rPr>
                            <m:t>𝑅</m:t>
                          </m:r>
                          <m:r>
                            <a:rPr lang="en-US" altLang="zh-TW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altLang="zh-TW" i="1">
                          <a:latin typeface="Cambria Math"/>
                        </a:rPr>
                        <m:t>−</m:t>
                      </m:r>
                      <m:r>
                        <a:rPr lang="en-US" altLang="zh-TW" i="1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latin typeface="Cambria Math"/>
                            </a:rPr>
                            <m:t>𝑆𝑖𝑚</m:t>
                          </m:r>
                          <m:r>
                            <a:rPr lang="en-US" altLang="zh-TW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655000"/>
                <a:ext cx="5472608" cy="6674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178081" y="3804630"/>
                <a:ext cx="2370264" cy="915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mtClean="0">
                          <a:latin typeface="Cambria Math"/>
                        </a:rPr>
                        <m:t>s</m:t>
                      </m:r>
                      <m:r>
                        <a:rPr lang="en-US" altLang="zh-TW" smtClean="0">
                          <a:latin typeface="Cambria Math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altLang="zh-TW" smtClean="0">
                          <a:latin typeface="Cambria Math"/>
                        </a:rPr>
                        <m:t>t</m:t>
                      </m:r>
                      <m:r>
                        <a:rPr lang="en-US" altLang="zh-TW" smtClean="0">
                          <a:latin typeface="Cambria Math"/>
                        </a:rPr>
                        <m:t>.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latin typeface="Cambria Math"/>
                            </a:rPr>
                            <m:t>𝐿</m:t>
                          </m:r>
                          <m:r>
                            <a:rPr lang="en-US" altLang="zh-TW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altLang="zh-TW" i="1">
                          <a:latin typeface="Cambria Math"/>
                        </a:rPr>
                        <m:t>≤</m:t>
                      </m:r>
                      <m:r>
                        <a:rPr lang="en-US" altLang="zh-TW" b="0" i="1" smtClean="0">
                          <a:latin typeface="Cambria Math"/>
                        </a:rPr>
                        <m:t> </m:t>
                      </m:r>
                      <m:r>
                        <a:rPr lang="en-US" altLang="zh-TW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081" y="3804630"/>
                <a:ext cx="2370264" cy="9153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4525392" y="3908004"/>
            <a:ext cx="2130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Constraint of Length</a:t>
            </a:r>
            <a:endParaRPr lang="zh-TW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93077" y="2727008"/>
            <a:ext cx="630851" cy="43204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8064" y="2716934"/>
            <a:ext cx="1152128" cy="43204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095445" y="2716934"/>
            <a:ext cx="260531" cy="432048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203858" y="3155958"/>
            <a:ext cx="1584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Importance of a sentence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364694" y="3102635"/>
            <a:ext cx="2769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Redundancy:</a:t>
            </a:r>
          </a:p>
          <a:p>
            <a:r>
              <a:rPr lang="en-US" altLang="zh-TW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Similarity of sentence pairs </a:t>
            </a:r>
            <a:endParaRPr lang="zh-TW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995941" y="2277484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Parameter to balance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16427" y="3826792"/>
            <a:ext cx="1252714" cy="6103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128518" y="3894956"/>
            <a:ext cx="396874" cy="43204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2497760" y="4421678"/>
            <a:ext cx="2393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Length of the selected summary</a:t>
            </a:r>
            <a:endParaRPr lang="zh-TW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8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/>
      <p:bldP spid="6" grpId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0" grpId="1"/>
      <p:bldP spid="11" grpId="0"/>
      <p:bldP spid="11" grpId="1"/>
      <p:bldP spid="12" grpId="0"/>
      <p:bldP spid="12" grpId="1"/>
      <p:bldP spid="13" grpId="0" animBg="1"/>
      <p:bldP spid="13" grpId="1" animBg="1"/>
      <p:bldP spid="14" grpId="0" animBg="1"/>
      <p:bldP spid="14" grpId="1" animBg="1"/>
      <p:bldP spid="15" grpId="0"/>
      <p:bldP spid="1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Structured Learning </a:t>
            </a:r>
            <a:br>
              <a:rPr lang="en-US" altLang="zh-TW" cap="none" dirty="0"/>
            </a:br>
            <a:r>
              <a:rPr lang="en-US" altLang="zh-TW" cap="none" dirty="0"/>
              <a:t>for Extractive Summarization - Evaluation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sz="2800" dirty="0" smtClean="0"/>
                  <a:t>The evaluation function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800" dirty="0" smtClean="0"/>
                  <a:t> considers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12" t="-17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187624" y="2655000"/>
                <a:ext cx="5472608" cy="667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𝑑</m:t>
                          </m:r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latin typeface="Cambria Math"/>
                            </a:rPr>
                            <m:t>𝑅</m:t>
                          </m:r>
                          <m:r>
                            <a:rPr lang="en-US" altLang="zh-TW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altLang="zh-TW" i="1">
                          <a:latin typeface="Cambria Math"/>
                        </a:rPr>
                        <m:t>−</m:t>
                      </m:r>
                      <m:r>
                        <a:rPr lang="en-US" altLang="zh-TW" i="1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latin typeface="Cambria Math"/>
                            </a:rPr>
                            <m:t>𝑆𝑖𝑚</m:t>
                          </m:r>
                          <m:r>
                            <a:rPr lang="en-US" altLang="zh-TW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655000"/>
                <a:ext cx="5472608" cy="6674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732248" y="3408619"/>
                <a:ext cx="5679504" cy="6684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altLang="zh-TW" i="1" dirty="0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TW" altLang="pt-BR" i="1" dirty="0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altLang="zh-TW" i="1" dirty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pt-BR" altLang="zh-TW" i="1" dirty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  <m:r>
                        <a:rPr lang="pt-BR" altLang="zh-TW" i="1" dirty="0" smtClean="0">
                          <a:latin typeface="Cambria Math"/>
                        </a:rPr>
                        <m:t>−</m:t>
                      </m:r>
                      <m:r>
                        <a:rPr lang="pt-BR" altLang="zh-TW" i="1" dirty="0" smtClean="0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zh-TW" i="1" dirty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altLang="zh-TW" i="1" dirty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>
                              <a:latin typeface="Cambria Math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248" y="3408619"/>
                <a:ext cx="5679504" cy="6684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接點 19"/>
          <p:cNvCxnSpPr/>
          <p:nvPr/>
        </p:nvCxnSpPr>
        <p:spPr>
          <a:xfrm>
            <a:off x="3372926" y="3140968"/>
            <a:ext cx="55100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3290370" y="3883647"/>
            <a:ext cx="10144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內容版面配置區 22"/>
              <p:cNvSpPr txBox="1">
                <a:spLocks/>
              </p:cNvSpPr>
              <p:nvPr/>
            </p:nvSpPr>
            <p:spPr>
              <a:xfrm>
                <a:off x="1334542" y="4163990"/>
                <a:ext cx="6474916" cy="1868443"/>
              </a:xfrm>
              <a:prstGeom prst="rect">
                <a:avLst/>
              </a:prstGeom>
              <a:noFill/>
            </p:spPr>
            <p:txBody>
              <a:bodyPr vert="horz" lIns="0" tIns="45720" rIns="0" bIns="45720" rtlCol="0">
                <a:noAutofit/>
              </a:bodyPr>
              <a:lstStyle>
                <a:lvl1pPr marL="3429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20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/>
                      </a:rPr>
                      <m:t>𝑅</m:t>
                    </m:r>
                    <m:r>
                      <a:rPr lang="en-US" altLang="zh-TW" sz="24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TW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400" i="1">
                        <a:latin typeface="Cambria Math"/>
                      </a:rPr>
                      <m:t>)</m:t>
                    </m:r>
                  </m:oMath>
                </a14:m>
                <a:r>
                  <a:rPr lang="zh-TW" altLang="en-US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altLang="zh-TW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is the inner product of </a:t>
                </a:r>
              </a:p>
              <a:p>
                <a:pPr lvl="1"/>
                <a:r>
                  <a:rPr lang="en-US" altLang="zh-TW" sz="2400" dirty="0" smtClean="0"/>
                  <a:t>(1)</a:t>
                </a:r>
                <a:r>
                  <a:rPr lang="zh-TW" alt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sz="2400" i="1" dirty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/>
                          </a:rPr>
                          <m:t>𝑓</m:t>
                        </m:r>
                      </m:e>
                      <m:sub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pt-BR" altLang="zh-TW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altLang="zh-TW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altLang="zh-TW" sz="24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t-BR" altLang="zh-TW" sz="2400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400" dirty="0" smtClean="0"/>
                  <a:t>:</a:t>
                </a:r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 feature for the sentence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zh-TW" sz="24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altLang="zh-TW" sz="2400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  <a:p>
                <a:pPr lvl="1"/>
                <a:r>
                  <a:rPr lang="en-US" altLang="zh-TW" sz="2400" dirty="0" smtClean="0">
                    <a:solidFill>
                      <a:schemeClr val="tx1"/>
                    </a:solidFill>
                  </a:rPr>
                  <a:t>(2)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</a:rPr>
                  <a:t>: weight vector</a:t>
                </a:r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內容版面配置區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542" y="4163990"/>
                <a:ext cx="6474916" cy="1868443"/>
              </a:xfrm>
              <a:prstGeom prst="rect">
                <a:avLst/>
              </a:prstGeom>
              <a:blipFill rotWithShape="0">
                <a:blip r:embed="rId6"/>
                <a:stretch>
                  <a:fillRect l="-1318" t="-26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3284487" y="3503548"/>
            <a:ext cx="351409" cy="38009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537201" y="3497366"/>
            <a:ext cx="288032" cy="38009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334542" y="5610257"/>
            <a:ext cx="6382094" cy="83099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</a:rPr>
              <a:t>→ </a:t>
            </a:r>
            <a:r>
              <a:rPr lang="en-US" altLang="zh-TW" sz="2400" dirty="0" smtClean="0">
                <a:solidFill>
                  <a:schemeClr val="bg1"/>
                </a:solidFill>
              </a:rPr>
              <a:t>The </a:t>
            </a:r>
            <a:r>
              <a:rPr lang="en-US" altLang="zh-TW" sz="2400" dirty="0">
                <a:solidFill>
                  <a:schemeClr val="bg1"/>
                </a:solidFill>
              </a:rPr>
              <a:t>parameters </a:t>
            </a:r>
            <a:r>
              <a:rPr lang="en-US" altLang="zh-TW" sz="2400" dirty="0" smtClean="0">
                <a:solidFill>
                  <a:schemeClr val="bg1"/>
                </a:solidFill>
              </a:rPr>
              <a:t>can be jointly learned from training data.</a:t>
            </a:r>
          </a:p>
        </p:txBody>
      </p:sp>
    </p:spTree>
    <p:extLst>
      <p:ext uri="{BB962C8B-B14F-4D97-AF65-F5344CB8AC3E}">
        <p14:creationId xmlns:p14="http://schemas.microsoft.com/office/powerpoint/2010/main" val="16206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Outline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3095"/>
          </a:xfrm>
        </p:spPr>
        <p:txBody>
          <a:bodyPr>
            <a:normAutofit lnSpcReduction="10000"/>
          </a:bodyPr>
          <a:lstStyle/>
          <a:p>
            <a:pPr marL="342900" lvl="1"/>
            <a:r>
              <a:rPr lang="en-US" altLang="zh-TW" sz="2800" dirty="0" smtClean="0"/>
              <a:t>Introduction of summarization</a:t>
            </a:r>
          </a:p>
          <a:p>
            <a:pPr marL="342900" lvl="1"/>
            <a:r>
              <a:rPr lang="en-US" altLang="zh-TW" sz="2800" dirty="0" smtClean="0"/>
              <a:t>Unsupervised summarization</a:t>
            </a:r>
          </a:p>
          <a:p>
            <a:pPr marL="342900" lvl="1"/>
            <a:r>
              <a:rPr lang="en-US" altLang="zh-TW" sz="2800" dirty="0" smtClean="0"/>
              <a:t>Summarization as binary classification</a:t>
            </a:r>
            <a:endParaRPr lang="en-US" altLang="zh-TW" sz="2800" dirty="0"/>
          </a:p>
          <a:p>
            <a:r>
              <a:rPr lang="en-US" altLang="zh-TW" sz="2800" dirty="0" smtClean="0"/>
              <a:t>Structured Learning for summarization</a:t>
            </a:r>
          </a:p>
          <a:p>
            <a:r>
              <a:rPr lang="en-US" altLang="zh-TW" sz="2800" dirty="0" smtClean="0"/>
              <a:t>Paragraph boundaries </a:t>
            </a:r>
            <a:r>
              <a:rPr lang="en-US" altLang="zh-TW" sz="2800" dirty="0"/>
              <a:t>as </a:t>
            </a:r>
            <a:r>
              <a:rPr lang="en-US" altLang="zh-TW" sz="2800" dirty="0" smtClean="0"/>
              <a:t>hidden information in </a:t>
            </a:r>
            <a:r>
              <a:rPr lang="en-US" altLang="zh-TW" sz="2800" dirty="0"/>
              <a:t>Structured </a:t>
            </a:r>
            <a:r>
              <a:rPr lang="en-US" altLang="zh-TW" sz="2800" dirty="0" smtClean="0"/>
              <a:t>Learning</a:t>
            </a:r>
          </a:p>
          <a:p>
            <a:pPr lvl="1"/>
            <a:r>
              <a:rPr lang="en-US" altLang="zh-TW" sz="2400" dirty="0" smtClean="0"/>
              <a:t>For spoken document (lecture recordings, etc.)</a:t>
            </a:r>
          </a:p>
          <a:p>
            <a:r>
              <a:rPr lang="en-US" altLang="zh-TW" sz="2800" dirty="0" smtClean="0"/>
              <a:t>Experiments</a:t>
            </a:r>
          </a:p>
          <a:p>
            <a:r>
              <a:rPr lang="en-US" altLang="zh-TW" sz="2800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85602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Structured Learning </a:t>
            </a:r>
            <a:br>
              <a:rPr lang="en-US" altLang="zh-TW" cap="none" dirty="0"/>
            </a:br>
            <a:r>
              <a:rPr lang="en-US" altLang="zh-TW" cap="none" dirty="0"/>
              <a:t>for Extractive Summarization -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274440" y="1823953"/>
            <a:ext cx="3657600" cy="3877056"/>
          </a:xfrm>
        </p:spPr>
        <p:txBody>
          <a:bodyPr>
            <a:normAutofit/>
          </a:bodyPr>
          <a:lstStyle/>
          <a:p>
            <a:r>
              <a:rPr lang="en-US" altLang="zh-TW" dirty="0"/>
              <a:t>Semantic feature (32)</a:t>
            </a:r>
          </a:p>
          <a:p>
            <a:pPr lvl="1"/>
            <a:r>
              <a:rPr lang="en-US" altLang="zh-TW" sz="2000" dirty="0"/>
              <a:t>PLSA with 32 topics. </a:t>
            </a:r>
          </a:p>
          <a:p>
            <a:r>
              <a:rPr lang="en-US" altLang="zh-TW" dirty="0"/>
              <a:t>Similarity to the whole document (1)</a:t>
            </a:r>
          </a:p>
          <a:p>
            <a:pPr lvl="1"/>
            <a:r>
              <a:rPr lang="en-US" altLang="zh-TW" sz="2000" dirty="0"/>
              <a:t>PLSA based similarity score</a:t>
            </a:r>
          </a:p>
          <a:p>
            <a:r>
              <a:rPr lang="en-US" altLang="zh-TW" dirty="0"/>
              <a:t>Prosodic feature (60)</a:t>
            </a:r>
          </a:p>
          <a:p>
            <a:pPr lvl="1"/>
            <a:r>
              <a:rPr lang="en-US" altLang="zh-TW" sz="2000" dirty="0"/>
              <a:t>Pause (12)</a:t>
            </a:r>
          </a:p>
          <a:p>
            <a:pPr lvl="1"/>
            <a:r>
              <a:rPr lang="en-US" altLang="zh-TW" sz="2000" dirty="0"/>
              <a:t>Duration (15)</a:t>
            </a:r>
          </a:p>
          <a:p>
            <a:pPr lvl="1"/>
            <a:r>
              <a:rPr lang="en-US" altLang="zh-TW" sz="2000" dirty="0"/>
              <a:t>Pitch (20)</a:t>
            </a:r>
          </a:p>
          <a:p>
            <a:pPr lvl="1"/>
            <a:r>
              <a:rPr lang="en-US" altLang="zh-TW" sz="2000" dirty="0"/>
              <a:t>Energy (13)</a:t>
            </a:r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5092908" y="1842691"/>
            <a:ext cx="3657600" cy="4032448"/>
          </a:xfrm>
        </p:spPr>
        <p:txBody>
          <a:bodyPr>
            <a:noAutofit/>
          </a:bodyPr>
          <a:lstStyle/>
          <a:p>
            <a:r>
              <a:rPr lang="en-US" altLang="zh-TW" dirty="0"/>
              <a:t>Key term related feature (2)</a:t>
            </a:r>
          </a:p>
          <a:p>
            <a:pPr lvl="1"/>
            <a:r>
              <a:rPr lang="en-US" altLang="zh-TW" sz="2000" dirty="0"/>
              <a:t>Number of key terms in an utterance</a:t>
            </a:r>
          </a:p>
          <a:p>
            <a:pPr lvl="1"/>
            <a:r>
              <a:rPr lang="en-US" altLang="zh-TW" sz="2000" dirty="0"/>
              <a:t>Number of key terms occurring first time in the document.</a:t>
            </a:r>
          </a:p>
          <a:p>
            <a:r>
              <a:rPr lang="en-US" altLang="zh-TW" dirty="0" smtClean="0"/>
              <a:t>Sentence </a:t>
            </a:r>
            <a:r>
              <a:rPr lang="en-US" altLang="zh-TW" dirty="0"/>
              <a:t>length (1)</a:t>
            </a:r>
          </a:p>
          <a:p>
            <a:r>
              <a:rPr lang="en-US" altLang="zh-TW" dirty="0"/>
              <a:t>P</a:t>
            </a:r>
            <a:r>
              <a:rPr lang="en-US" altLang="zh-TW" dirty="0" smtClean="0"/>
              <a:t>osition </a:t>
            </a:r>
            <a:r>
              <a:rPr lang="en-US" altLang="zh-TW" dirty="0"/>
              <a:t>of </a:t>
            </a:r>
            <a:r>
              <a:rPr lang="en-US" altLang="zh-TW" dirty="0" smtClean="0"/>
              <a:t>sentence in a document </a:t>
            </a:r>
            <a:r>
              <a:rPr lang="en-US" altLang="zh-TW" dirty="0"/>
              <a:t>(1)</a:t>
            </a:r>
          </a:p>
          <a:p>
            <a:r>
              <a:rPr lang="en-US" altLang="zh-TW" dirty="0" smtClean="0"/>
              <a:t>Significance </a:t>
            </a:r>
            <a:r>
              <a:rPr lang="en-US" altLang="zh-TW" dirty="0"/>
              <a:t>score (1)</a:t>
            </a:r>
          </a:p>
          <a:p>
            <a:pPr lvl="1"/>
            <a:r>
              <a:rPr lang="en-US" altLang="zh-TW" sz="2000" dirty="0"/>
              <a:t>Sum of TF-IDF in a </a:t>
            </a:r>
            <a:r>
              <a:rPr lang="en-US" altLang="zh-TW" sz="2000" dirty="0" smtClean="0"/>
              <a:t>sentence</a:t>
            </a:r>
            <a:endParaRPr lang="en-US" altLang="zh-TW" sz="20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85800" y="1417638"/>
            <a:ext cx="4407108" cy="425053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2800" cap="none" dirty="0" smtClean="0"/>
              <a:t>Features for an sentence f</a:t>
            </a:r>
            <a:r>
              <a:rPr lang="en-US" altLang="zh-TW" sz="2800" cap="none" baseline="-25000" dirty="0" smtClean="0"/>
              <a:t>0</a:t>
            </a:r>
            <a:r>
              <a:rPr lang="en-US" altLang="zh-TW" sz="2800" cap="none" dirty="0" smtClean="0"/>
              <a:t>(x</a:t>
            </a:r>
            <a:r>
              <a:rPr lang="en-US" altLang="zh-TW" sz="2800" cap="none" baseline="-25000" dirty="0" smtClean="0"/>
              <a:t>i</a:t>
            </a:r>
            <a:r>
              <a:rPr lang="en-US" altLang="zh-TW" sz="2800" cap="none" dirty="0" smtClean="0"/>
              <a:t>)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49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內容版面配置區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r>
              <a:rPr lang="en-US" altLang="zh-TW" sz="2800" dirty="0" smtClean="0"/>
              <a:t>Inference: solving “</a:t>
            </a:r>
            <a:r>
              <a:rPr lang="en-US" altLang="zh-TW" sz="2800" dirty="0" err="1" smtClean="0"/>
              <a:t>arg</a:t>
            </a:r>
            <a:r>
              <a:rPr lang="en-US" altLang="zh-TW" sz="2800" dirty="0" smtClean="0"/>
              <a:t> max” problem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Structured </a:t>
            </a:r>
            <a:r>
              <a:rPr lang="en-US" altLang="zh-TW" cap="none" dirty="0" smtClean="0"/>
              <a:t>Learning </a:t>
            </a:r>
            <a:br>
              <a:rPr lang="en-US" altLang="zh-TW" cap="none" dirty="0" smtClean="0"/>
            </a:br>
            <a:r>
              <a:rPr lang="en-US" altLang="zh-TW" cap="none" dirty="0" smtClean="0"/>
              <a:t>for Extractive Summarization - Inference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685005" y="3140968"/>
            <a:ext cx="1008112" cy="288032"/>
            <a:chOff x="827584" y="3645024"/>
            <a:chExt cx="1008112" cy="288032"/>
          </a:xfrm>
        </p:grpSpPr>
        <p:sp>
          <p:nvSpPr>
            <p:cNvPr id="13" name="橢圓 12"/>
            <p:cNvSpPr/>
            <p:nvPr/>
          </p:nvSpPr>
          <p:spPr>
            <a:xfrm>
              <a:off x="827584" y="3645024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1187624" y="3645024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1547664" y="3645024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文字方塊 7"/>
          <p:cNvSpPr txBox="1"/>
          <p:nvPr/>
        </p:nvSpPr>
        <p:spPr>
          <a:xfrm>
            <a:off x="396973" y="3576498"/>
            <a:ext cx="1856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For a document d</a:t>
            </a:r>
            <a:br>
              <a:rPr lang="en-US" altLang="zh-TW" dirty="0" smtClean="0"/>
            </a:br>
            <a:r>
              <a:rPr lang="en-US" altLang="zh-TW" dirty="0" smtClean="0"/>
              <a:t>with 3 sentences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3995936" y="4756837"/>
            <a:ext cx="144016" cy="1440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3995936" y="5059585"/>
            <a:ext cx="144016" cy="14401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240333" y="4678059"/>
                <a:ext cx="13906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sentence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600" b="1" i="1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b="1" i="1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US" altLang="zh-TW" sz="1600" b="1" i="1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</m:oMath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333" y="4678059"/>
                <a:ext cx="1390637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2632" t="-5357" b="-2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240333" y="4987577"/>
                <a:ext cx="17336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/>
                  <a:t>sentence </a:t>
                </a:r>
                <a:r>
                  <a:rPr lang="en-US" altLang="zh-TW" sz="1600" dirty="0" smtClean="0"/>
                  <a:t>not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600" b="1" i="1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b="1" i="1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US" altLang="zh-TW" sz="1600" b="1" i="1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</m:oMath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333" y="4987577"/>
                <a:ext cx="1733680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2113" t="-5357" b="-2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群組 15"/>
          <p:cNvGrpSpPr/>
          <p:nvPr/>
        </p:nvGrpSpPr>
        <p:grpSpPr>
          <a:xfrm>
            <a:off x="5002612" y="3634252"/>
            <a:ext cx="1008112" cy="288032"/>
            <a:chOff x="1331640" y="3933056"/>
            <a:chExt cx="1008112" cy="288032"/>
          </a:xfrm>
        </p:grpSpPr>
        <p:sp>
          <p:nvSpPr>
            <p:cNvPr id="17" name="橢圓 16"/>
            <p:cNvSpPr/>
            <p:nvPr/>
          </p:nvSpPr>
          <p:spPr>
            <a:xfrm>
              <a:off x="1331640" y="393305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1691680" y="393305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2051720" y="393305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5002612" y="4305955"/>
            <a:ext cx="1008112" cy="288032"/>
            <a:chOff x="1331640" y="4581128"/>
            <a:chExt cx="1008112" cy="288032"/>
          </a:xfrm>
        </p:grpSpPr>
        <p:sp>
          <p:nvSpPr>
            <p:cNvPr id="21" name="橢圓 20"/>
            <p:cNvSpPr/>
            <p:nvPr/>
          </p:nvSpPr>
          <p:spPr>
            <a:xfrm>
              <a:off x="133164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2" name="橢圓 21"/>
            <p:cNvSpPr/>
            <p:nvPr/>
          </p:nvSpPr>
          <p:spPr>
            <a:xfrm>
              <a:off x="169168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205172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3706468" y="2289731"/>
            <a:ext cx="1008112" cy="288032"/>
            <a:chOff x="1331640" y="1988840"/>
            <a:chExt cx="1008112" cy="288032"/>
          </a:xfrm>
        </p:grpSpPr>
        <p:sp>
          <p:nvSpPr>
            <p:cNvPr id="25" name="橢圓 24"/>
            <p:cNvSpPr/>
            <p:nvPr/>
          </p:nvSpPr>
          <p:spPr>
            <a:xfrm>
              <a:off x="133164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>
              <a:off x="169168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205172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3706467" y="2930944"/>
            <a:ext cx="1008112" cy="288032"/>
            <a:chOff x="1331640" y="2636912"/>
            <a:chExt cx="1008112" cy="288032"/>
          </a:xfrm>
        </p:grpSpPr>
        <p:sp>
          <p:nvSpPr>
            <p:cNvPr id="29" name="橢圓 28"/>
            <p:cNvSpPr/>
            <p:nvPr/>
          </p:nvSpPr>
          <p:spPr>
            <a:xfrm>
              <a:off x="133164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橢圓 30"/>
            <p:cNvSpPr/>
            <p:nvPr/>
          </p:nvSpPr>
          <p:spPr>
            <a:xfrm>
              <a:off x="205172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3706468" y="4284065"/>
            <a:ext cx="1008112" cy="288032"/>
            <a:chOff x="1331640" y="2636912"/>
            <a:chExt cx="1008112" cy="288032"/>
          </a:xfrm>
        </p:grpSpPr>
        <p:sp>
          <p:nvSpPr>
            <p:cNvPr id="34" name="橢圓 33"/>
            <p:cNvSpPr/>
            <p:nvPr/>
          </p:nvSpPr>
          <p:spPr>
            <a:xfrm>
              <a:off x="133164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205172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3706467" y="3635993"/>
            <a:ext cx="1008112" cy="288032"/>
            <a:chOff x="1331640" y="2636912"/>
            <a:chExt cx="1008112" cy="288032"/>
          </a:xfrm>
        </p:grpSpPr>
        <p:sp>
          <p:nvSpPr>
            <p:cNvPr id="38" name="橢圓 37"/>
            <p:cNvSpPr/>
            <p:nvPr/>
          </p:nvSpPr>
          <p:spPr>
            <a:xfrm>
              <a:off x="133164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橢圓 38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205172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5002612" y="2937803"/>
            <a:ext cx="1008112" cy="288032"/>
            <a:chOff x="1331640" y="2636912"/>
            <a:chExt cx="1008112" cy="288032"/>
          </a:xfrm>
        </p:grpSpPr>
        <p:sp>
          <p:nvSpPr>
            <p:cNvPr id="42" name="橢圓 41"/>
            <p:cNvSpPr/>
            <p:nvPr/>
          </p:nvSpPr>
          <p:spPr>
            <a:xfrm>
              <a:off x="133164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/>
            <p:cNvSpPr/>
            <p:nvPr/>
          </p:nvSpPr>
          <p:spPr>
            <a:xfrm>
              <a:off x="205172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5002612" y="2289731"/>
            <a:ext cx="1008112" cy="288032"/>
            <a:chOff x="1331640" y="2636912"/>
            <a:chExt cx="1008112" cy="288032"/>
          </a:xfrm>
        </p:grpSpPr>
        <p:sp>
          <p:nvSpPr>
            <p:cNvPr id="46" name="橢圓 45"/>
            <p:cNvSpPr/>
            <p:nvPr/>
          </p:nvSpPr>
          <p:spPr>
            <a:xfrm>
              <a:off x="133164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205172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9" name="向右箭號 48"/>
          <p:cNvSpPr/>
          <p:nvPr/>
        </p:nvSpPr>
        <p:spPr>
          <a:xfrm>
            <a:off x="2173371" y="3153827"/>
            <a:ext cx="1224136" cy="286291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1867981" y="2230497"/>
                <a:ext cx="171547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Enumerate</a:t>
                </a:r>
              </a:p>
              <a:p>
                <a:pPr algn="ctr"/>
                <a:r>
                  <a:rPr lang="en-US" altLang="zh-TW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a</a:t>
                </a:r>
                <a:r>
                  <a:rPr lang="en-US" altLang="zh-TW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ll the possible</a:t>
                </a:r>
              </a:p>
              <a:p>
                <a:pPr algn="ctr"/>
                <a:r>
                  <a:rPr lang="en-US" altLang="zh-TW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sentence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b="1" i="1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US" altLang="zh-TW" b="1" i="1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</m:oMath>
                </a14:m>
                <a:r>
                  <a:rPr lang="en-US" altLang="zh-TW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 </a:t>
                </a:r>
                <a:endParaRPr lang="zh-TW" alt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981" y="2230497"/>
                <a:ext cx="1715470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2482" t="-3974" b="-99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接點 52"/>
          <p:cNvCxnSpPr/>
          <p:nvPr/>
        </p:nvCxnSpPr>
        <p:spPr>
          <a:xfrm>
            <a:off x="4858596" y="2217723"/>
            <a:ext cx="0" cy="23762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rot="16200000">
            <a:off x="4894600" y="2253727"/>
            <a:ext cx="0" cy="23762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 rot="16200000">
            <a:off x="4894600" y="2901800"/>
            <a:ext cx="0" cy="23762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 rot="16200000">
            <a:off x="4894600" y="1605656"/>
            <a:ext cx="0" cy="23762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/>
              <p:cNvSpPr/>
              <p:nvPr/>
            </p:nvSpPr>
            <p:spPr>
              <a:xfrm>
                <a:off x="6082732" y="2649771"/>
                <a:ext cx="1870191" cy="538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TW" altLang="zh-TW" i="1" smtClean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zh-TW" altLang="zh-TW" i="1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</a:rPr>
                                <m:t>argmax</m:t>
                              </m:r>
                              <m:r>
                                <a:rPr lang="en-US" altLang="zh-TW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zh-TW" altLang="zh-TW" i="1">
                                      <a:solidFill>
                                        <a:schemeClr val="accent1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solidFill>
                                        <a:schemeClr val="accent1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solidFill>
                                        <a:schemeClr val="accent1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en-US" altLang="zh-TW" b="0" i="1" smtClean="0"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zh-TW" altLang="zh-TW" i="1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altLang="zh-TW" i="1">
                                  <a:solidFill>
                                    <a:schemeClr val="accent1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zh-TW" altLang="zh-TW" i="1">
                                      <a:solidFill>
                                        <a:schemeClr val="accent1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solidFill>
                                        <a:schemeClr val="accent1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solidFill>
                                        <a:schemeClr val="accent1">
                                          <a:lumMod val="40000"/>
                                          <a:lumOff val="60000"/>
                                        </a:schemeClr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矩形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732" y="2649771"/>
                <a:ext cx="1870191" cy="538481"/>
              </a:xfrm>
              <a:prstGeom prst="rect">
                <a:avLst/>
              </a:prstGeom>
              <a:blipFill rotWithShape="0">
                <a:blip r:embed="rId6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文字方塊 58"/>
          <p:cNvSpPr txBox="1"/>
          <p:nvPr/>
        </p:nvSpPr>
        <p:spPr>
          <a:xfrm>
            <a:off x="7334176" y="3241054"/>
            <a:ext cx="1258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summary</a:t>
            </a:r>
            <a:endParaRPr lang="zh-TW" altLang="en-US" sz="2400" dirty="0"/>
          </a:p>
        </p:txBody>
      </p:sp>
      <p:sp>
        <p:nvSpPr>
          <p:cNvPr id="60" name="矩形 59"/>
          <p:cNvSpPr/>
          <p:nvPr/>
        </p:nvSpPr>
        <p:spPr>
          <a:xfrm>
            <a:off x="4894600" y="2793789"/>
            <a:ext cx="1188132" cy="61206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 rot="912453">
            <a:off x="5921645" y="3510708"/>
            <a:ext cx="1402570" cy="459900"/>
            <a:chOff x="6120322" y="3800158"/>
            <a:chExt cx="1975449" cy="459900"/>
          </a:xfrm>
        </p:grpSpPr>
        <p:sp>
          <p:nvSpPr>
            <p:cNvPr id="66" name="手繪多邊形 65"/>
            <p:cNvSpPr/>
            <p:nvPr/>
          </p:nvSpPr>
          <p:spPr>
            <a:xfrm>
              <a:off x="6120322" y="3811478"/>
              <a:ext cx="1975449" cy="448580"/>
            </a:xfrm>
            <a:custGeom>
              <a:avLst/>
              <a:gdLst>
                <a:gd name="connsiteX0" fmla="*/ 0 w 1975449"/>
                <a:gd name="connsiteY0" fmla="*/ 0 h 448580"/>
                <a:gd name="connsiteX1" fmla="*/ 983411 w 1975449"/>
                <a:gd name="connsiteY1" fmla="*/ 448574 h 448580"/>
                <a:gd name="connsiteX2" fmla="*/ 1975449 w 1975449"/>
                <a:gd name="connsiteY2" fmla="*/ 8627 h 44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5449" h="448580">
                  <a:moveTo>
                    <a:pt x="0" y="0"/>
                  </a:moveTo>
                  <a:cubicBezTo>
                    <a:pt x="327085" y="223568"/>
                    <a:pt x="654170" y="447136"/>
                    <a:pt x="983411" y="448574"/>
                  </a:cubicBezTo>
                  <a:cubicBezTo>
                    <a:pt x="1312653" y="450012"/>
                    <a:pt x="1644051" y="229319"/>
                    <a:pt x="1975449" y="8627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" name="直線接點 3"/>
            <p:cNvCxnSpPr/>
            <p:nvPr/>
          </p:nvCxnSpPr>
          <p:spPr>
            <a:xfrm flipH="1">
              <a:off x="7954939" y="3801899"/>
              <a:ext cx="140832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8095771" y="3800158"/>
              <a:ext cx="0" cy="194134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內容版面配置區 2"/>
          <p:cNvSpPr txBox="1">
            <a:spLocks/>
          </p:cNvSpPr>
          <p:nvPr/>
        </p:nvSpPr>
        <p:spPr>
          <a:xfrm>
            <a:off x="646845" y="5405297"/>
            <a:ext cx="8135467" cy="8658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>
                <a:solidFill>
                  <a:schemeClr val="bg1"/>
                </a:solidFill>
              </a:rPr>
              <a:t>Reference: McDonald</a:t>
            </a:r>
            <a:r>
              <a:rPr lang="en-US" altLang="zh-TW" sz="2400" dirty="0">
                <a:solidFill>
                  <a:schemeClr val="bg1"/>
                </a:solidFill>
              </a:rPr>
              <a:t>, Ryan. "A Study of Global Inference Algorithms in Multi-Document Summarization."</a:t>
            </a:r>
            <a:endParaRPr lang="zh-TW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49" grpId="0" animBg="1"/>
      <p:bldP spid="50" grpId="0" animBg="1"/>
      <p:bldP spid="58" grpId="0"/>
      <p:bldP spid="59" grpId="0"/>
      <p:bldP spid="60" grpId="0" animBg="1"/>
      <p:bldP spid="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Structured Learning </a:t>
            </a:r>
            <a:br>
              <a:rPr lang="en-US" altLang="zh-TW" cap="none" dirty="0"/>
            </a:br>
            <a:r>
              <a:rPr lang="en-US" altLang="zh-TW" cap="none" dirty="0"/>
              <a:t>for Extractive Summarization - </a:t>
            </a:r>
            <a:r>
              <a:rPr lang="en-US" altLang="zh-TW" cap="none" dirty="0" smtClean="0"/>
              <a:t>Training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363080" y="1433429"/>
                <a:ext cx="5472608" cy="667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𝑑</m:t>
                          </m:r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latin typeface="Cambria Math"/>
                            </a:rPr>
                            <m:t>𝑅</m:t>
                          </m:r>
                          <m:r>
                            <a:rPr lang="en-US" altLang="zh-TW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altLang="zh-TW" i="1">
                          <a:latin typeface="Cambria Math"/>
                        </a:rPr>
                        <m:t>−</m:t>
                      </m:r>
                      <m:r>
                        <a:rPr lang="en-US" altLang="zh-TW" i="1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latin typeface="Cambria Math"/>
                            </a:rPr>
                            <m:t>𝑆𝑖𝑚</m:t>
                          </m:r>
                          <m:r>
                            <a:rPr lang="en-US" altLang="zh-TW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080" y="1433429"/>
                <a:ext cx="5472608" cy="6674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907704" y="2187048"/>
                <a:ext cx="5679504" cy="6684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altLang="zh-TW" i="1" dirty="0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TW" altLang="pt-BR" i="1" dirty="0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altLang="zh-TW" i="1" dirty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pt-BR" altLang="zh-TW" i="1" dirty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  <m:r>
                        <a:rPr lang="pt-BR" altLang="zh-TW" i="1" dirty="0" smtClean="0">
                          <a:latin typeface="Cambria Math"/>
                        </a:rPr>
                        <m:t>−</m:t>
                      </m:r>
                      <m:r>
                        <a:rPr lang="pt-BR" altLang="zh-TW" i="1" dirty="0" smtClean="0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zh-TW" i="1" dirty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altLang="zh-TW" i="1" dirty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>
                              <a:latin typeface="Cambria Math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187048"/>
                <a:ext cx="5679504" cy="66845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3459943" y="2281977"/>
            <a:ext cx="351409" cy="38009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4638534" y="4830251"/>
            <a:ext cx="4329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FF00"/>
                </a:solidFill>
              </a:rPr>
              <a:t>Trained by structured perceptron or structured SVM</a:t>
            </a:r>
            <a:endParaRPr lang="zh-TW" altLang="en-US" sz="24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1872905" y="2904563"/>
                <a:ext cx="5679504" cy="6684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altLang="zh-TW" i="1" dirty="0" smtClean="0">
                              <a:latin typeface="Cambria Math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TW" altLang="pt-BR" i="1" dirty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i="1" dirty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TW" i="1" dirty="0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</m:fName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  <m:r>
                        <a:rPr lang="pt-BR" altLang="zh-TW" i="1" dirty="0" smtClean="0">
                          <a:latin typeface="Cambria Math"/>
                        </a:rPr>
                        <m:t>−</m:t>
                      </m:r>
                      <m:r>
                        <a:rPr lang="pt-BR" altLang="zh-TW" i="1" dirty="0" smtClean="0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zh-TW" i="1" dirty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altLang="zh-TW" i="1" dirty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>
                              <a:latin typeface="Cambria Math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905" y="2904563"/>
                <a:ext cx="5679504" cy="6684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1566077" y="3659208"/>
                <a:ext cx="4490549" cy="12565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𝑑</m:t>
                          </m:r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pt-BR" i="1" dirty="0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𝜆</m:t>
                              </m:r>
                            </m:e>
                          </m:eqArr>
                        </m:e>
                      </m:d>
                      <m:r>
                        <a:rPr lang="en-US" altLang="zh-TW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 dirty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zh-TW" i="1" dirty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altLang="zh-TW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altLang="zh-TW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altLang="zh-TW" i="1" dirty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e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pt-BR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r>
                                    <a:rPr lang="pt-BR" altLang="zh-TW" i="1" dirty="0">
                                      <a:latin typeface="Cambria Math"/>
                                    </a:rPr>
                                    <m:t>𝑆𝑖𝑚</m:t>
                                  </m:r>
                                  <m:d>
                                    <m:dPr>
                                      <m:ctrlPr>
                                        <a:rPr lang="pt-BR" altLang="zh-TW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altLang="zh-TW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altLang="zh-TW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altLang="zh-TW" i="1" dirty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altLang="zh-TW" i="1" dirty="0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pt-BR" altLang="zh-TW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altLang="zh-TW" i="1" dirty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altLang="zh-TW" i="1" dirty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077" y="3659208"/>
                <a:ext cx="4490549" cy="125656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/>
          <p:cNvSpPr/>
          <p:nvPr/>
        </p:nvSpPr>
        <p:spPr>
          <a:xfrm>
            <a:off x="2702654" y="2981875"/>
            <a:ext cx="351409" cy="38009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5921652" y="4102823"/>
                <a:ext cx="162864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zh-TW" alt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𝑑</m:t>
                          </m:r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652" y="4102823"/>
                <a:ext cx="1628642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6240884" y="4102824"/>
            <a:ext cx="262632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911747" y="4005064"/>
            <a:ext cx="351409" cy="269725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911746" y="4271888"/>
            <a:ext cx="351409" cy="269725"/>
          </a:xfrm>
          <a:prstGeom prst="rect">
            <a:avLst/>
          </a:prstGeom>
          <a:noFill/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4656921" y="3019075"/>
            <a:ext cx="224319" cy="313616"/>
          </a:xfrm>
          <a:prstGeom prst="rect">
            <a:avLst/>
          </a:prstGeom>
          <a:noFill/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3108534" y="2893839"/>
            <a:ext cx="1319450" cy="639746"/>
          </a:xfrm>
          <a:prstGeom prst="rect">
            <a:avLst/>
          </a:prstGeom>
          <a:noFill/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3923679" y="3703057"/>
            <a:ext cx="1440409" cy="544777"/>
          </a:xfrm>
          <a:prstGeom prst="rect">
            <a:avLst/>
          </a:prstGeom>
          <a:noFill/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866214" y="2932883"/>
            <a:ext cx="2082050" cy="640133"/>
          </a:xfrm>
          <a:prstGeom prst="rect">
            <a:avLst/>
          </a:prstGeom>
          <a:noFill/>
          <a:ln w="28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3521065" y="4262089"/>
            <a:ext cx="2241729" cy="603554"/>
          </a:xfrm>
          <a:prstGeom prst="rect">
            <a:avLst/>
          </a:prstGeom>
          <a:noFill/>
          <a:ln w="28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4481217" y="3038210"/>
            <a:ext cx="157318" cy="307181"/>
          </a:xfrm>
          <a:prstGeom prst="rect">
            <a:avLst/>
          </a:prstGeom>
          <a:noFill/>
          <a:ln w="28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08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  <p:bldP spid="15" grpId="0"/>
      <p:bldP spid="16" grpId="0" animBg="1"/>
      <p:bldP spid="16" grpId="1" animBg="1"/>
      <p:bldP spid="22" grpId="0"/>
      <p:bldP spid="3" grpId="0" animBg="1"/>
      <p:bldP spid="12" grpId="0" animBg="1"/>
      <p:bldP spid="12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460432" cy="1362075"/>
          </a:xfrm>
        </p:spPr>
        <p:txBody>
          <a:bodyPr>
            <a:noAutofit/>
          </a:bodyPr>
          <a:lstStyle/>
          <a:p>
            <a:r>
              <a:rPr lang="en-US" altLang="zh-TW" dirty="0" smtClean="0"/>
              <a:t>Paragraph Boundaries</a:t>
            </a:r>
            <a:br>
              <a:rPr lang="en-US" altLang="zh-TW" dirty="0" smtClean="0"/>
            </a:br>
            <a:r>
              <a:rPr lang="en-US" altLang="zh-TW" dirty="0" smtClean="0"/>
              <a:t>as </a:t>
            </a:r>
            <a:r>
              <a:rPr lang="en-US" altLang="zh-TW" dirty="0"/>
              <a:t>Hidden </a:t>
            </a:r>
            <a:r>
              <a:rPr lang="en-US" altLang="zh-TW" dirty="0" smtClean="0"/>
              <a:t>Information </a:t>
            </a:r>
            <a:br>
              <a:rPr lang="en-US" altLang="zh-TW" dirty="0" smtClean="0"/>
            </a:br>
            <a:r>
              <a:rPr lang="en-US" altLang="zh-TW" dirty="0" smtClean="0"/>
              <a:t>in </a:t>
            </a:r>
            <a:r>
              <a:rPr lang="en-US" altLang="zh-TW" dirty="0"/>
              <a:t>Structured Learning</a:t>
            </a:r>
          </a:p>
        </p:txBody>
      </p:sp>
    </p:spTree>
    <p:extLst>
      <p:ext uri="{BB962C8B-B14F-4D97-AF65-F5344CB8AC3E}">
        <p14:creationId xmlns:p14="http://schemas.microsoft.com/office/powerpoint/2010/main" val="35450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 smtClean="0"/>
              <a:t>Paragraph for Summarization</a:t>
            </a:r>
            <a:endParaRPr lang="zh-TW" altLang="en-US" cap="none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85800" y="1484784"/>
            <a:ext cx="7990656" cy="3849217"/>
          </a:xfrm>
        </p:spPr>
        <p:txBody>
          <a:bodyPr/>
          <a:lstStyle/>
          <a:p>
            <a:r>
              <a:rPr lang="en-US" altLang="zh-TW" sz="2400" dirty="0" smtClean="0"/>
              <a:t>Paragraph boundaries are helpful for summarization</a:t>
            </a:r>
            <a:endParaRPr lang="en-US" altLang="zh-TW" sz="2400" dirty="0"/>
          </a:p>
          <a:p>
            <a:pPr lvl="1"/>
            <a:r>
              <a:rPr lang="en-US" altLang="zh-TW" sz="2400" dirty="0" smtClean="0"/>
              <a:t>For example, consecutive sentences </a:t>
            </a:r>
            <a:r>
              <a:rPr lang="en-US" altLang="zh-TW" sz="2400" dirty="0"/>
              <a:t>in </a:t>
            </a:r>
            <a:r>
              <a:rPr lang="en-US" altLang="zh-TW" sz="2400" dirty="0" smtClean="0"/>
              <a:t>a paragraph cluster </a:t>
            </a:r>
            <a:r>
              <a:rPr lang="en-US" altLang="zh-TW" sz="2400" dirty="0"/>
              <a:t>are more likely to be </a:t>
            </a:r>
            <a:r>
              <a:rPr lang="en-US" altLang="zh-TW" sz="2400" dirty="0" smtClean="0"/>
              <a:t>selected together</a:t>
            </a:r>
          </a:p>
          <a:p>
            <a:pPr lvl="1"/>
            <a:endParaRPr lang="en-US" altLang="zh-TW" sz="2400" dirty="0"/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/>
          </a:p>
          <a:p>
            <a:pPr lvl="1"/>
            <a:r>
              <a:rPr lang="en-US" altLang="zh-TW" sz="2400" dirty="0" smtClean="0"/>
              <a:t>The paragraph boundaries are not directly available in spoken document (e.g. lecture recordings)</a:t>
            </a:r>
            <a:endParaRPr lang="en-US" altLang="zh-TW" sz="2400" dirty="0"/>
          </a:p>
          <a:p>
            <a:pPr lvl="1"/>
            <a:endParaRPr lang="en-US" altLang="zh-TW" sz="2400" dirty="0" smtClean="0"/>
          </a:p>
          <a:p>
            <a:pPr lvl="1"/>
            <a:endParaRPr lang="en-US" altLang="zh-TW" sz="3200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5271329" y="31555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3032344" y="3140968"/>
            <a:ext cx="504056" cy="50405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67036" y="3199980"/>
            <a:ext cx="434671" cy="369332"/>
          </a:xfrm>
          <a:prstGeom prst="rect">
            <a:avLst/>
          </a:prstGeom>
          <a:blipFill rotWithShape="1">
            <a:blip r:embed="rId3" cstate="print"/>
            <a:stretch>
              <a:fillRect b="-3333"/>
            </a:stretch>
          </a:blipFill>
        </p:spPr>
        <p:txBody>
          <a:bodyPr/>
          <a:lstStyle/>
          <a:p>
            <a:r>
              <a:rPr lang="zh-TW" altLang="en-US">
                <a:noFill/>
              </a:rPr>
              <a:t> </a:t>
            </a:r>
          </a:p>
        </p:txBody>
      </p:sp>
      <p:sp>
        <p:nvSpPr>
          <p:cNvPr id="11" name="橢圓 10"/>
          <p:cNvSpPr/>
          <p:nvPr/>
        </p:nvSpPr>
        <p:spPr>
          <a:xfrm>
            <a:off x="3752553" y="3128931"/>
            <a:ext cx="504056" cy="50405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12" name="矩形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80416" y="3185704"/>
            <a:ext cx="654282" cy="369332"/>
          </a:xfrm>
          <a:prstGeom prst="rect">
            <a:avLst/>
          </a:prstGeom>
          <a:blipFill rotWithShape="1">
            <a:blip r:embed="rId4" cstate="print"/>
            <a:stretch>
              <a:fillRect b="-1639"/>
            </a:stretch>
          </a:blipFill>
        </p:spPr>
        <p:txBody>
          <a:bodyPr/>
          <a:lstStyle/>
          <a:p>
            <a:r>
              <a:rPr lang="zh-TW" altLang="en-US">
                <a:noFill/>
              </a:rPr>
              <a:t> </a:t>
            </a:r>
          </a:p>
        </p:txBody>
      </p:sp>
      <p:sp>
        <p:nvSpPr>
          <p:cNvPr id="14" name="橢圓 13"/>
          <p:cNvSpPr/>
          <p:nvPr/>
        </p:nvSpPr>
        <p:spPr>
          <a:xfrm>
            <a:off x="4472633" y="3128931"/>
            <a:ext cx="504056" cy="50405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" name="矩形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97520" y="3173630"/>
            <a:ext cx="654282" cy="369332"/>
          </a:xfrm>
          <a:prstGeom prst="rect">
            <a:avLst/>
          </a:prstGeom>
          <a:blipFill rotWithShape="1">
            <a:blip r:embed="rId5" cstate="print"/>
            <a:stretch>
              <a:fillRect b="-1639"/>
            </a:stretch>
          </a:blipFill>
        </p:spPr>
        <p:txBody>
          <a:bodyPr/>
          <a:lstStyle/>
          <a:p>
            <a:r>
              <a:rPr lang="zh-TW" altLang="en-US">
                <a:noFill/>
              </a:rPr>
              <a:t> </a:t>
            </a:r>
          </a:p>
        </p:txBody>
      </p:sp>
      <p:grpSp>
        <p:nvGrpSpPr>
          <p:cNvPr id="16" name="群組 15"/>
          <p:cNvGrpSpPr/>
          <p:nvPr/>
        </p:nvGrpSpPr>
        <p:grpSpPr>
          <a:xfrm>
            <a:off x="5117600" y="3128931"/>
            <a:ext cx="654282" cy="504056"/>
            <a:chOff x="7305199" y="980728"/>
            <a:chExt cx="654282" cy="504056"/>
          </a:xfrm>
        </p:grpSpPr>
        <p:sp>
          <p:nvSpPr>
            <p:cNvPr id="17" name="橢圓 16"/>
            <p:cNvSpPr/>
            <p:nvPr/>
          </p:nvSpPr>
          <p:spPr>
            <a:xfrm>
              <a:off x="7380312" y="980728"/>
              <a:ext cx="504056" cy="5040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矩形 48"/>
                <p:cNvSpPr/>
                <p:nvPr/>
              </p:nvSpPr>
              <p:spPr>
                <a:xfrm>
                  <a:off x="7305199" y="1027703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+3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18" name="矩形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199" y="1027703"/>
                  <a:ext cx="654282" cy="369332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群組 18"/>
          <p:cNvGrpSpPr/>
          <p:nvPr/>
        </p:nvGrpSpPr>
        <p:grpSpPr>
          <a:xfrm>
            <a:off x="1495922" y="3128931"/>
            <a:ext cx="654282" cy="504056"/>
            <a:chOff x="3639001" y="971906"/>
            <a:chExt cx="654282" cy="504056"/>
          </a:xfrm>
        </p:grpSpPr>
        <p:sp>
          <p:nvSpPr>
            <p:cNvPr id="20" name="橢圓 19"/>
            <p:cNvSpPr/>
            <p:nvPr/>
          </p:nvSpPr>
          <p:spPr>
            <a:xfrm>
              <a:off x="3714114" y="971906"/>
              <a:ext cx="504056" cy="5040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矩形 53"/>
                <p:cNvSpPr/>
                <p:nvPr/>
              </p:nvSpPr>
              <p:spPr>
                <a:xfrm>
                  <a:off x="3639001" y="1013390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−2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21" name="矩形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9001" y="1013390"/>
                  <a:ext cx="654282" cy="369332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群組 21"/>
          <p:cNvGrpSpPr/>
          <p:nvPr/>
        </p:nvGrpSpPr>
        <p:grpSpPr>
          <a:xfrm>
            <a:off x="2234046" y="3128931"/>
            <a:ext cx="654282" cy="504056"/>
            <a:chOff x="4359081" y="971906"/>
            <a:chExt cx="654282" cy="504056"/>
          </a:xfrm>
        </p:grpSpPr>
        <p:sp>
          <p:nvSpPr>
            <p:cNvPr id="23" name="橢圓 22"/>
            <p:cNvSpPr/>
            <p:nvPr/>
          </p:nvSpPr>
          <p:spPr>
            <a:xfrm>
              <a:off x="4434194" y="971906"/>
              <a:ext cx="504056" cy="5040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54"/>
                <p:cNvSpPr/>
                <p:nvPr/>
              </p:nvSpPr>
              <p:spPr>
                <a:xfrm>
                  <a:off x="4359081" y="1024059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24" name="矩形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9081" y="1024059"/>
                  <a:ext cx="654282" cy="369332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群組 25"/>
          <p:cNvGrpSpPr/>
          <p:nvPr/>
        </p:nvGrpSpPr>
        <p:grpSpPr>
          <a:xfrm>
            <a:off x="7380312" y="3128931"/>
            <a:ext cx="504056" cy="504056"/>
            <a:chOff x="5220072" y="980728"/>
            <a:chExt cx="504056" cy="504056"/>
          </a:xfrm>
        </p:grpSpPr>
        <p:sp>
          <p:nvSpPr>
            <p:cNvPr id="27" name="橢圓 26"/>
            <p:cNvSpPr/>
            <p:nvPr/>
          </p:nvSpPr>
          <p:spPr>
            <a:xfrm>
              <a:off x="5220072" y="980728"/>
              <a:ext cx="504056" cy="5040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矩形 45"/>
                <p:cNvSpPr/>
                <p:nvPr/>
              </p:nvSpPr>
              <p:spPr>
                <a:xfrm>
                  <a:off x="5254764" y="1027703"/>
                  <a:ext cx="4346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28" name="矩形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4764" y="1027703"/>
                  <a:ext cx="434671" cy="369332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群組 37"/>
          <p:cNvGrpSpPr/>
          <p:nvPr/>
        </p:nvGrpSpPr>
        <p:grpSpPr>
          <a:xfrm>
            <a:off x="5843890" y="3116894"/>
            <a:ext cx="654282" cy="504056"/>
            <a:chOff x="3639001" y="971906"/>
            <a:chExt cx="654282" cy="504056"/>
          </a:xfrm>
        </p:grpSpPr>
        <p:sp>
          <p:nvSpPr>
            <p:cNvPr id="39" name="橢圓 38"/>
            <p:cNvSpPr/>
            <p:nvPr/>
          </p:nvSpPr>
          <p:spPr>
            <a:xfrm>
              <a:off x="3714114" y="971906"/>
              <a:ext cx="504056" cy="5040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矩形 53"/>
                <p:cNvSpPr/>
                <p:nvPr/>
              </p:nvSpPr>
              <p:spPr>
                <a:xfrm>
                  <a:off x="3639001" y="1013390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−2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40" name="矩形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9001" y="1013390"/>
                  <a:ext cx="654282" cy="369332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群組 40"/>
          <p:cNvGrpSpPr/>
          <p:nvPr/>
        </p:nvGrpSpPr>
        <p:grpSpPr>
          <a:xfrm>
            <a:off x="6582014" y="3116894"/>
            <a:ext cx="654282" cy="504056"/>
            <a:chOff x="4359081" y="971906"/>
            <a:chExt cx="654282" cy="504056"/>
          </a:xfrm>
        </p:grpSpPr>
        <p:sp>
          <p:nvSpPr>
            <p:cNvPr id="42" name="橢圓 41"/>
            <p:cNvSpPr/>
            <p:nvPr/>
          </p:nvSpPr>
          <p:spPr>
            <a:xfrm>
              <a:off x="4434194" y="971906"/>
              <a:ext cx="504056" cy="5040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矩形 54"/>
                <p:cNvSpPr/>
                <p:nvPr/>
              </p:nvSpPr>
              <p:spPr>
                <a:xfrm>
                  <a:off x="4359081" y="1024059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43" name="矩形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9081" y="1024059"/>
                  <a:ext cx="654282" cy="369332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1" name="矩形 70"/>
          <p:cNvSpPr/>
          <p:nvPr/>
        </p:nvSpPr>
        <p:spPr>
          <a:xfrm>
            <a:off x="2915816" y="2996952"/>
            <a:ext cx="2160240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矩形 71"/>
          <p:cNvSpPr/>
          <p:nvPr/>
        </p:nvSpPr>
        <p:spPr>
          <a:xfrm>
            <a:off x="5148064" y="2996952"/>
            <a:ext cx="2880320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1475656" y="2996952"/>
            <a:ext cx="1368152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46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2039542" y="3469633"/>
                <a:ext cx="1036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𝑑</m:t>
                          </m:r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542" y="3469633"/>
                <a:ext cx="103663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cap="none" dirty="0"/>
              <a:t>Evaluation </a:t>
            </a:r>
            <a:r>
              <a:rPr lang="en-US" altLang="zh-TW" sz="3200" cap="none" dirty="0" smtClean="0"/>
              <a:t>Function </a:t>
            </a:r>
            <a:br>
              <a:rPr lang="en-US" altLang="zh-TW" sz="3200" cap="none" dirty="0" smtClean="0"/>
            </a:br>
            <a:r>
              <a:rPr lang="en-US" altLang="zh-TW" sz="3200" cap="none" dirty="0" smtClean="0"/>
              <a:t>with Paragraph Boundaries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799" y="1484784"/>
            <a:ext cx="8182802" cy="3849217"/>
          </a:xfrm>
        </p:spPr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114742" y="4998647"/>
            <a:ext cx="3645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Given the paragraph set, how good it is to take </a:t>
            </a:r>
            <a:r>
              <a:rPr lang="en-US" altLang="zh-TW" sz="2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altLang="zh-TW" sz="2000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</a:t>
            </a:r>
            <a:r>
              <a:rPr lang="en-US" altLang="zh-TW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as summary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760455" y="4979257"/>
            <a:ext cx="2375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goodness of the paragraph set</a:t>
            </a:r>
            <a:endParaRPr lang="zh-TW" altLang="en-US" sz="2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769814" y="3766957"/>
                <a:ext cx="14002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zh-TW" altLang="zh-TW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altLang="zh-TW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solidFill>
                                    <a:schemeClr val="accent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accent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solidFill>
                                    <a:schemeClr val="accent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altLang="zh-TW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solidFill>
                                    <a:schemeClr val="accent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accent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TW" i="1">
                                  <a:solidFill>
                                    <a:schemeClr val="accent2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814" y="3766957"/>
                <a:ext cx="140025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接點 20"/>
          <p:cNvCxnSpPr/>
          <p:nvPr/>
        </p:nvCxnSpPr>
        <p:spPr>
          <a:xfrm>
            <a:off x="2089805" y="3654299"/>
            <a:ext cx="936104" cy="0"/>
          </a:xfrm>
          <a:prstGeom prst="line">
            <a:avLst/>
          </a:prstGeom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2954045" y="3284984"/>
                <a:ext cx="3766608" cy="828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altLang="zh-TW" i="1">
                          <a:latin typeface="Cambria Math"/>
                        </a:rPr>
                        <m:t>−</m:t>
                      </m:r>
                      <m:r>
                        <a:rPr lang="en-US" altLang="zh-TW" i="1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latin typeface="Cambria Math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045" y="3284984"/>
                <a:ext cx="3766608" cy="8285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3652055" y="4199005"/>
                <a:ext cx="3334438" cy="7996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zh-TW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zh-TW" altLang="zh-TW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altLang="zh-TW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zh-TW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zh-TW" altLang="zh-TW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TW" altLang="zh-TW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TW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ctrlPr>
                                <a:rPr lang="zh-TW" altLang="zh-TW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TW" altLang="zh-TW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055" y="4199005"/>
                <a:ext cx="3334438" cy="79964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接點 26"/>
          <p:cNvCxnSpPr/>
          <p:nvPr/>
        </p:nvCxnSpPr>
        <p:spPr>
          <a:xfrm>
            <a:off x="3314085" y="4104591"/>
            <a:ext cx="32778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6651485" y="3360184"/>
            <a:ext cx="2192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Original evaluation function</a:t>
            </a:r>
            <a:endParaRPr lang="zh-TW" alt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2" name="直線接點 31"/>
          <p:cNvCxnSpPr/>
          <p:nvPr/>
        </p:nvCxnSpPr>
        <p:spPr>
          <a:xfrm flipV="1">
            <a:off x="3816239" y="4991093"/>
            <a:ext cx="1658086" cy="1741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5760455" y="4992835"/>
            <a:ext cx="1226038" cy="581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/>
          <p:cNvSpPr txBox="1"/>
          <p:nvPr/>
        </p:nvSpPr>
        <p:spPr>
          <a:xfrm>
            <a:off x="689142" y="4317790"/>
            <a:ext cx="3003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paragraph related terms </a:t>
            </a:r>
            <a:r>
              <a:rPr lang="zh-TW" alt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→</a:t>
            </a:r>
            <a:endParaRPr lang="zh-TW" altLang="en-US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713990" y="1438325"/>
            <a:ext cx="2091466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4531816" y="1438325"/>
            <a:ext cx="2110166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3104655" y="1596422"/>
            <a:ext cx="1207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sentences</a:t>
            </a:r>
            <a:endParaRPr lang="zh-TW" altLang="en-US" sz="2000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3063726" y="2293856"/>
            <a:ext cx="1304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/>
              <a:t>paragraphs</a:t>
            </a:r>
            <a:endParaRPr lang="zh-TW" altLang="en-US" sz="2000" dirty="0"/>
          </a:p>
        </p:txBody>
      </p:sp>
      <p:sp>
        <p:nvSpPr>
          <p:cNvPr id="58" name="右大括弧 57"/>
          <p:cNvSpPr/>
          <p:nvPr/>
        </p:nvSpPr>
        <p:spPr>
          <a:xfrm rot="5400000">
            <a:off x="5483659" y="1252957"/>
            <a:ext cx="235802" cy="2054194"/>
          </a:xfrm>
          <a:prstGeom prst="rightBrac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右大括弧 58"/>
          <p:cNvSpPr/>
          <p:nvPr/>
        </p:nvSpPr>
        <p:spPr>
          <a:xfrm rot="5400000">
            <a:off x="7638689" y="1234321"/>
            <a:ext cx="235802" cy="2091466"/>
          </a:xfrm>
          <a:prstGeom prst="rightBrac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文字方塊 59"/>
          <p:cNvSpPr txBox="1"/>
          <p:nvPr/>
        </p:nvSpPr>
        <p:spPr>
          <a:xfrm>
            <a:off x="5432994" y="2336946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h</a:t>
            </a:r>
            <a:r>
              <a:rPr lang="en-US" altLang="zh-TW" sz="1600" baseline="-25000" dirty="0" err="1"/>
              <a:t>k</a:t>
            </a:r>
            <a:endParaRPr lang="zh-TW" altLang="en-US" baseline="-250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7502946" y="2336946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h</a:t>
            </a:r>
            <a:r>
              <a:rPr lang="en-US" altLang="zh-TW" sz="1600" baseline="-25000" dirty="0" smtClean="0"/>
              <a:t>k+1</a:t>
            </a:r>
            <a:endParaRPr lang="zh-TW" altLang="en-US" sz="2000" baseline="-25000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8304903" y="160899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63" name="右大括弧 62"/>
          <p:cNvSpPr/>
          <p:nvPr/>
        </p:nvSpPr>
        <p:spPr>
          <a:xfrm rot="5400000">
            <a:off x="6453072" y="544224"/>
            <a:ext cx="235802" cy="4462698"/>
          </a:xfrm>
          <a:prstGeom prst="rightBrac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文字方塊 63"/>
          <p:cNvSpPr txBox="1"/>
          <p:nvPr/>
        </p:nvSpPr>
        <p:spPr>
          <a:xfrm>
            <a:off x="5627245" y="2847417"/>
            <a:ext cx="1929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paragraph set </a:t>
            </a:r>
            <a:r>
              <a:rPr lang="en-US" altLang="zh-TW" sz="2000" i="1" dirty="0" err="1" smtClean="0"/>
              <a:t>H</a:t>
            </a:r>
            <a:r>
              <a:rPr lang="en-US" altLang="zh-TW" sz="1600" i="1" dirty="0" err="1" smtClean="0"/>
              <a:t>d</a:t>
            </a:r>
            <a:endParaRPr lang="zh-TW" altLang="en-US" sz="2000" i="1" dirty="0"/>
          </a:p>
        </p:txBody>
      </p:sp>
      <p:grpSp>
        <p:nvGrpSpPr>
          <p:cNvPr id="65" name="群組 64"/>
          <p:cNvGrpSpPr/>
          <p:nvPr/>
        </p:nvGrpSpPr>
        <p:grpSpPr>
          <a:xfrm>
            <a:off x="6065918" y="1594377"/>
            <a:ext cx="504056" cy="504056"/>
            <a:chOff x="5220072" y="980728"/>
            <a:chExt cx="504056" cy="504056"/>
          </a:xfrm>
        </p:grpSpPr>
        <p:sp>
          <p:nvSpPr>
            <p:cNvPr id="66" name="橢圓 65"/>
            <p:cNvSpPr/>
            <p:nvPr/>
          </p:nvSpPr>
          <p:spPr>
            <a:xfrm>
              <a:off x="5220072" y="980728"/>
              <a:ext cx="504056" cy="5040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矩形 66"/>
                <p:cNvSpPr/>
                <p:nvPr/>
              </p:nvSpPr>
              <p:spPr>
                <a:xfrm>
                  <a:off x="5254764" y="1027703"/>
                  <a:ext cx="4346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46" name="矩形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4764" y="1027703"/>
                  <a:ext cx="434671" cy="369332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群組 67"/>
          <p:cNvGrpSpPr/>
          <p:nvPr/>
        </p:nvGrpSpPr>
        <p:grpSpPr>
          <a:xfrm>
            <a:off x="6713990" y="1582340"/>
            <a:ext cx="654282" cy="504056"/>
            <a:chOff x="5868015" y="980728"/>
            <a:chExt cx="654282" cy="504056"/>
          </a:xfrm>
        </p:grpSpPr>
        <p:sp>
          <p:nvSpPr>
            <p:cNvPr id="69" name="橢圓 68"/>
            <p:cNvSpPr/>
            <p:nvPr/>
          </p:nvSpPr>
          <p:spPr>
            <a:xfrm>
              <a:off x="5940152" y="980728"/>
              <a:ext cx="504056" cy="50405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矩形 69"/>
                <p:cNvSpPr/>
                <p:nvPr/>
              </p:nvSpPr>
              <p:spPr>
                <a:xfrm>
                  <a:off x="5868015" y="1025464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47" name="矩形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8015" y="1025464"/>
                  <a:ext cx="654282" cy="369332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群組 70"/>
          <p:cNvGrpSpPr/>
          <p:nvPr/>
        </p:nvGrpSpPr>
        <p:grpSpPr>
          <a:xfrm>
            <a:off x="7431094" y="1582340"/>
            <a:ext cx="654282" cy="504056"/>
            <a:chOff x="6585119" y="980728"/>
            <a:chExt cx="654282" cy="504056"/>
          </a:xfrm>
        </p:grpSpPr>
        <p:sp>
          <p:nvSpPr>
            <p:cNvPr id="72" name="橢圓 71"/>
            <p:cNvSpPr/>
            <p:nvPr/>
          </p:nvSpPr>
          <p:spPr>
            <a:xfrm>
              <a:off x="6660232" y="980728"/>
              <a:ext cx="504056" cy="5040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矩形 72"/>
                <p:cNvSpPr/>
                <p:nvPr/>
              </p:nvSpPr>
              <p:spPr>
                <a:xfrm>
                  <a:off x="6585119" y="1013390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48" name="矩形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5119" y="1013390"/>
                  <a:ext cx="654282" cy="369332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4" name="群組 73"/>
          <p:cNvGrpSpPr/>
          <p:nvPr/>
        </p:nvGrpSpPr>
        <p:grpSpPr>
          <a:xfrm>
            <a:off x="8151174" y="1582340"/>
            <a:ext cx="654282" cy="504056"/>
            <a:chOff x="7305199" y="980728"/>
            <a:chExt cx="654282" cy="504056"/>
          </a:xfrm>
        </p:grpSpPr>
        <p:sp>
          <p:nvSpPr>
            <p:cNvPr id="75" name="橢圓 74"/>
            <p:cNvSpPr/>
            <p:nvPr/>
          </p:nvSpPr>
          <p:spPr>
            <a:xfrm>
              <a:off x="7380312" y="980728"/>
              <a:ext cx="504056" cy="50405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矩形 75"/>
                <p:cNvSpPr/>
                <p:nvPr/>
              </p:nvSpPr>
              <p:spPr>
                <a:xfrm>
                  <a:off x="7305199" y="1027703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+3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49" name="矩形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199" y="1027703"/>
                  <a:ext cx="654282" cy="369332"/>
                </a:xfrm>
                <a:prstGeom prst="rect">
                  <a:avLst/>
                </a:prstGeom>
                <a:blipFill rotWithShape="1">
                  <a:blip r:embed="rId10" cstate="print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群組 76"/>
          <p:cNvGrpSpPr/>
          <p:nvPr/>
        </p:nvGrpSpPr>
        <p:grpSpPr>
          <a:xfrm>
            <a:off x="4529496" y="1582340"/>
            <a:ext cx="654282" cy="504056"/>
            <a:chOff x="3639001" y="971906"/>
            <a:chExt cx="654282" cy="504056"/>
          </a:xfrm>
        </p:grpSpPr>
        <p:sp>
          <p:nvSpPr>
            <p:cNvPr id="78" name="橢圓 77"/>
            <p:cNvSpPr/>
            <p:nvPr/>
          </p:nvSpPr>
          <p:spPr>
            <a:xfrm>
              <a:off x="3714114" y="971906"/>
              <a:ext cx="504056" cy="504056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矩形 78"/>
                <p:cNvSpPr/>
                <p:nvPr/>
              </p:nvSpPr>
              <p:spPr>
                <a:xfrm>
                  <a:off x="3639001" y="1013390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−2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54" name="矩形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9001" y="1013390"/>
                  <a:ext cx="654282" cy="369332"/>
                </a:xfrm>
                <a:prstGeom prst="rect">
                  <a:avLst/>
                </a:prstGeom>
                <a:blipFill rotWithShape="1">
                  <a:blip r:embed="rId11" cstate="print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群組 79"/>
          <p:cNvGrpSpPr/>
          <p:nvPr/>
        </p:nvGrpSpPr>
        <p:grpSpPr>
          <a:xfrm>
            <a:off x="5267620" y="1582340"/>
            <a:ext cx="654282" cy="504056"/>
            <a:chOff x="4359081" y="971906"/>
            <a:chExt cx="654282" cy="504056"/>
          </a:xfrm>
        </p:grpSpPr>
        <p:sp>
          <p:nvSpPr>
            <p:cNvPr id="81" name="橢圓 80"/>
            <p:cNvSpPr/>
            <p:nvPr/>
          </p:nvSpPr>
          <p:spPr>
            <a:xfrm>
              <a:off x="4434194" y="971906"/>
              <a:ext cx="504056" cy="50405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矩形 81"/>
                <p:cNvSpPr/>
                <p:nvPr/>
              </p:nvSpPr>
              <p:spPr>
                <a:xfrm>
                  <a:off x="4359081" y="1024059"/>
                  <a:ext cx="6542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55" name="矩形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9081" y="1024059"/>
                  <a:ext cx="654282" cy="369332"/>
                </a:xfrm>
                <a:prstGeom prst="rect">
                  <a:avLst/>
                </a:prstGeom>
                <a:blipFill rotWithShape="1">
                  <a:blip r:embed="rId12" cstate="print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文字方塊 44"/>
          <p:cNvSpPr txBox="1"/>
          <p:nvPr/>
        </p:nvSpPr>
        <p:spPr>
          <a:xfrm>
            <a:off x="263780" y="2103089"/>
            <a:ext cx="269671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</a:rPr>
              <a:t>For speech, paragraph boundaries is also obtained by machine. 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0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486 L 1.11111E-6 -0.04283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15" grpId="0"/>
      <p:bldP spid="16" grpId="0"/>
      <p:bldP spid="11" grpId="0" animBg="1"/>
      <p:bldP spid="11" grpId="1" animBg="1"/>
      <p:bldP spid="11" grpId="2" animBg="1"/>
      <p:bldP spid="24" grpId="0" animBg="1"/>
      <p:bldP spid="25" grpId="0" animBg="1"/>
      <p:bldP spid="30" grpId="0"/>
      <p:bldP spid="30" grpId="1"/>
      <p:bldP spid="4" grpId="0"/>
      <p:bldP spid="4" grpId="1"/>
      <p:bldP spid="54" grpId="0" animBg="1"/>
      <p:bldP spid="55" grpId="0" animBg="1"/>
      <p:bldP spid="56" grpId="0"/>
      <p:bldP spid="57" grpId="0"/>
      <p:bldP spid="58" grpId="0" animBg="1"/>
      <p:bldP spid="59" grpId="0" animBg="1"/>
      <p:bldP spid="60" grpId="0"/>
      <p:bldP spid="61" grpId="0"/>
      <p:bldP spid="62" grpId="0"/>
      <p:bldP spid="63" grpId="0" animBg="1"/>
      <p:bldP spid="64" grpId="0"/>
      <p:bldP spid="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Evaluation Function </a:t>
            </a:r>
            <a:br>
              <a:rPr lang="en-US" altLang="zh-TW" cap="none" dirty="0"/>
            </a:br>
            <a:r>
              <a:rPr lang="en-US" altLang="zh-TW" cap="none" dirty="0"/>
              <a:t>with Paragraph Boundaries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493912" y="1656782"/>
                <a:ext cx="5310336" cy="828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altLang="zh-TW" i="1" dirty="0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  <m:r>
                            <a:rPr lang="pt-BR" altLang="zh-TW" i="1" dirty="0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altLang="zh-TW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  <m:r>
                        <a:rPr lang="pt-BR" altLang="zh-TW" i="1" dirty="0" smtClean="0">
                          <a:latin typeface="Cambria Math"/>
                        </a:rPr>
                        <m:t>−</m:t>
                      </m:r>
                      <m:r>
                        <a:rPr lang="pt-BR" altLang="zh-TW" i="1" dirty="0" smtClean="0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 smtClean="0">
                              <a:latin typeface="Cambria Math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912" y="1656782"/>
                <a:ext cx="5310336" cy="8285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736304" y="2485342"/>
                <a:ext cx="4572000" cy="7996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 smtClean="0">
                              <a:latin typeface="Cambria Math"/>
                            </a:rPr>
                            <m:t>𝐶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 smtClean="0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304" y="2485342"/>
                <a:ext cx="4572000" cy="7996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接點 5"/>
          <p:cNvCxnSpPr/>
          <p:nvPr/>
        </p:nvCxnSpPr>
        <p:spPr>
          <a:xfrm>
            <a:off x="3770784" y="2132856"/>
            <a:ext cx="40060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499992" y="2492896"/>
            <a:ext cx="194421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4283968" y="2996952"/>
            <a:ext cx="873224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6012160" y="2996952"/>
            <a:ext cx="576064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628800" y="3896584"/>
                <a:ext cx="5679504" cy="828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altLang="zh-TW" i="1" dirty="0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  <m:r>
                            <a:rPr lang="pt-BR" altLang="zh-TW" i="1" dirty="0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TW" altLang="pt-BR" i="1" dirty="0" smtClean="0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altLang="zh-TW" b="0" i="1" dirty="0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pt-BR" altLang="zh-TW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TW" b="0" i="1" dirty="0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altLang="zh-TW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  <m:r>
                        <a:rPr lang="pt-BR" altLang="zh-TW" i="1" dirty="0" smtClean="0">
                          <a:latin typeface="Cambria Math"/>
                        </a:rPr>
                        <m:t>−</m:t>
                      </m:r>
                      <m:r>
                        <a:rPr lang="pt-BR" altLang="zh-TW" i="1" dirty="0" smtClean="0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 smtClean="0">
                              <a:latin typeface="Cambria Math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800" y="3896584"/>
                <a:ext cx="5679504" cy="8285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434580" y="4797152"/>
                <a:ext cx="4572000" cy="7996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sSubSup>
                            <m:sSubSup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TW" altLang="pt-BR" i="1" dirty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TW" i="1" dirty="0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r>
                            <a:rPr lang="pt-BR" altLang="zh-TW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sSubSup>
                            <m:sSubSup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TW" altLang="pt-BR" i="1" dirty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TW" i="1" dirty="0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r>
                            <a:rPr lang="en-US" altLang="zh-TW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TW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580" y="4797152"/>
                <a:ext cx="4572000" cy="7996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接點 11"/>
          <p:cNvCxnSpPr/>
          <p:nvPr/>
        </p:nvCxnSpPr>
        <p:spPr>
          <a:xfrm>
            <a:off x="3773534" y="4509120"/>
            <a:ext cx="10144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157192" y="4686617"/>
            <a:ext cx="194421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419682" y="5373216"/>
            <a:ext cx="136834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692793" y="5373216"/>
            <a:ext cx="111145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向下箭號 18"/>
          <p:cNvSpPr/>
          <p:nvPr/>
        </p:nvSpPr>
        <p:spPr>
          <a:xfrm>
            <a:off x="4499992" y="3429000"/>
            <a:ext cx="288032" cy="4675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3862490" y="4941637"/>
            <a:ext cx="925534" cy="36004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87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6947331" y="3267070"/>
                <a:ext cx="123944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331" y="3267070"/>
                <a:ext cx="1239442" cy="6127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altLang="zh-TW" cap="none" dirty="0"/>
              <a:t>Evaluation Function </a:t>
            </a:r>
            <a:br>
              <a:rPr lang="en-US" altLang="zh-TW" cap="none" dirty="0"/>
            </a:br>
            <a:r>
              <a:rPr lang="en-US" altLang="zh-TW" cap="none" dirty="0"/>
              <a:t>with Paragraph </a:t>
            </a:r>
            <a:r>
              <a:rPr lang="en-US" altLang="zh-TW" cap="none" dirty="0" smtClean="0"/>
              <a:t>Boundaries - f</a:t>
            </a:r>
            <a:r>
              <a:rPr lang="en-US" altLang="zh-TW" sz="2700" cap="none" baseline="-25000" dirty="0" smtClean="0"/>
              <a:t>1</a:t>
            </a:r>
            <a:r>
              <a:rPr lang="en-US" altLang="zh-TW" cap="none" dirty="0" smtClean="0"/>
              <a:t>(</a:t>
            </a:r>
            <a:r>
              <a:rPr lang="en-US" altLang="zh-TW" cap="none" dirty="0" err="1" smtClean="0"/>
              <a:t>s</a:t>
            </a:r>
            <a:r>
              <a:rPr lang="en-US" altLang="zh-TW" sz="2200" cap="none" dirty="0" err="1" smtClean="0"/>
              <a:t>d</a:t>
            </a:r>
            <a:r>
              <a:rPr lang="en-US" altLang="zh-TW" cap="none" dirty="0" smtClean="0"/>
              <a:t>, </a:t>
            </a:r>
            <a:r>
              <a:rPr lang="en-US" altLang="zh-TW" cap="none" dirty="0" err="1" smtClean="0"/>
              <a:t>h</a:t>
            </a:r>
            <a:r>
              <a:rPr lang="en-US" altLang="zh-TW" sz="2200" cap="none" dirty="0" err="1" smtClean="0"/>
              <a:t>k</a:t>
            </a:r>
            <a:r>
              <a:rPr lang="en-US" altLang="zh-TW" cap="none" dirty="0" smtClean="0"/>
              <a:t>)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One dimension in </a:t>
            </a:r>
            <a:r>
              <a:rPr lang="en-US" altLang="zh-TW" sz="2400" dirty="0"/>
              <a:t>f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</a:t>
            </a:r>
            <a:r>
              <a:rPr lang="en-US" altLang="zh-TW" sz="2400" baseline="-25000" dirty="0" err="1"/>
              <a:t>d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h</a:t>
            </a:r>
            <a:r>
              <a:rPr lang="en-US" altLang="zh-TW" sz="2400" baseline="-25000" dirty="0" err="1"/>
              <a:t>k</a:t>
            </a:r>
            <a:r>
              <a:rPr lang="en-US" altLang="zh-TW" sz="2400" dirty="0"/>
              <a:t>)</a:t>
            </a:r>
          </a:p>
          <a:p>
            <a:pPr lvl="1"/>
            <a:r>
              <a:rPr lang="en-US" altLang="zh-TW" sz="2400" dirty="0" smtClean="0"/>
              <a:t>Purity</a:t>
            </a:r>
          </a:p>
          <a:p>
            <a:pPr lvl="1"/>
            <a:endParaRPr lang="zh-TW" altLang="en-US" sz="2000" dirty="0"/>
          </a:p>
        </p:txBody>
      </p:sp>
      <p:sp>
        <p:nvSpPr>
          <p:cNvPr id="5" name="橢圓 4"/>
          <p:cNvSpPr/>
          <p:nvPr/>
        </p:nvSpPr>
        <p:spPr>
          <a:xfrm>
            <a:off x="3618967" y="2633798"/>
            <a:ext cx="504056" cy="50405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6" name="橢圓 5"/>
          <p:cNvSpPr/>
          <p:nvPr/>
        </p:nvSpPr>
        <p:spPr>
          <a:xfrm>
            <a:off x="5062763" y="2647616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782843" y="2647616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6502923" y="2627229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7223003" y="2627229"/>
            <a:ext cx="504056" cy="50405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7943083" y="2627229"/>
            <a:ext cx="504056" cy="50405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478587" y="2483213"/>
            <a:ext cx="2880320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430915" y="2483213"/>
            <a:ext cx="2160240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4294301" y="2642482"/>
            <a:ext cx="664221" cy="504056"/>
            <a:chOff x="2720261" y="5300253"/>
            <a:chExt cx="664221" cy="504056"/>
          </a:xfrm>
        </p:grpSpPr>
        <p:sp>
          <p:nvSpPr>
            <p:cNvPr id="4" name="橢圓 3"/>
            <p:cNvSpPr/>
            <p:nvPr/>
          </p:nvSpPr>
          <p:spPr>
            <a:xfrm>
              <a:off x="2759901" y="5300253"/>
              <a:ext cx="504056" cy="50405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矩形 12"/>
                <p:cNvSpPr/>
                <p:nvPr/>
              </p:nvSpPr>
              <p:spPr>
                <a:xfrm>
                  <a:off x="2720261" y="5347228"/>
                  <a:ext cx="664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13" name="矩形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0261" y="5347228"/>
                  <a:ext cx="664221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672913" y="2680773"/>
                <a:ext cx="4446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913" y="2680773"/>
                <a:ext cx="44460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4987650" y="2680278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50" y="2680278"/>
                <a:ext cx="654282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5707730" y="2694591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+3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730" y="2694591"/>
                <a:ext cx="654282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6427810" y="2668713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+4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810" y="2668713"/>
                <a:ext cx="654282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7147890" y="2668713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+5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890" y="2668713"/>
                <a:ext cx="654282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7867970" y="2679382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+6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970" y="2679382"/>
                <a:ext cx="654282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群組 25"/>
          <p:cNvGrpSpPr/>
          <p:nvPr/>
        </p:nvGrpSpPr>
        <p:grpSpPr>
          <a:xfrm>
            <a:off x="572775" y="3179123"/>
            <a:ext cx="2936899" cy="1551093"/>
            <a:chOff x="379243" y="3116162"/>
            <a:chExt cx="2936899" cy="1551093"/>
          </a:xfrm>
        </p:grpSpPr>
        <p:sp>
          <p:nvSpPr>
            <p:cNvPr id="20" name="橢圓 19"/>
            <p:cNvSpPr/>
            <p:nvPr/>
          </p:nvSpPr>
          <p:spPr>
            <a:xfrm>
              <a:off x="391648" y="3177427"/>
              <a:ext cx="216024" cy="21602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1" name="橢圓 20"/>
            <p:cNvSpPr/>
            <p:nvPr/>
          </p:nvSpPr>
          <p:spPr>
            <a:xfrm>
              <a:off x="379243" y="3984202"/>
              <a:ext cx="226083" cy="226083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40627" y="3116162"/>
              <a:ext cx="25755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/>
                <a:t>Included in the sentence set </a:t>
              </a:r>
              <a:r>
                <a:rPr lang="en-US" altLang="zh-TW" sz="2000" dirty="0" err="1" smtClean="0"/>
                <a:t>s</a:t>
              </a:r>
              <a:r>
                <a:rPr lang="en-US" altLang="zh-TW" sz="2000" baseline="-25000" dirty="0" err="1" smtClean="0"/>
                <a:t>d</a:t>
              </a:r>
              <a:endParaRPr lang="zh-TW" altLang="en-US" sz="2000" baseline="-25000" dirty="0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723963" y="3959369"/>
              <a:ext cx="23159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/>
                <a:t>Not included in the sentence set </a:t>
              </a:r>
              <a:r>
                <a:rPr lang="en-US" altLang="zh-TW" sz="2000" dirty="0" err="1"/>
                <a:t>s</a:t>
              </a:r>
              <a:r>
                <a:rPr lang="en-US" altLang="zh-TW" sz="2000" baseline="-25000" dirty="0" err="1"/>
                <a:t>d</a:t>
              </a:r>
              <a:endParaRPr lang="zh-TW" altLang="en-US" sz="2000" baseline="-25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4293323" y="3258425"/>
                <a:ext cx="123944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3" y="3258425"/>
                <a:ext cx="1239442" cy="61093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物件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058801"/>
              </p:ext>
            </p:extLst>
          </p:nvPr>
        </p:nvGraphicFramePr>
        <p:xfrm>
          <a:off x="5051669" y="2434196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8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669" y="2434196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文字方塊 28"/>
          <p:cNvSpPr txBox="1"/>
          <p:nvPr/>
        </p:nvSpPr>
        <p:spPr>
          <a:xfrm>
            <a:off x="6050733" y="321740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h</a:t>
            </a:r>
            <a:r>
              <a:rPr lang="en-US" altLang="zh-TW" sz="1600" baseline="-25000" dirty="0" err="1"/>
              <a:t>k</a:t>
            </a:r>
            <a:endParaRPr lang="zh-TW" altLang="en-US" baseline="-250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8314134" y="3217401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h</a:t>
            </a:r>
            <a:r>
              <a:rPr lang="en-US" altLang="zh-TW" sz="1600" baseline="-25000" dirty="0" smtClean="0"/>
              <a:t>k+1</a:t>
            </a:r>
            <a:endParaRPr lang="zh-TW" altLang="en-US" sz="20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/>
              <p:cNvSpPr/>
              <p:nvPr/>
            </p:nvSpPr>
            <p:spPr>
              <a:xfrm>
                <a:off x="7311422" y="5379087"/>
                <a:ext cx="12009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altLang="zh-TW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3" name="矩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422" y="5379087"/>
                <a:ext cx="1200970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橢圓 33"/>
          <p:cNvSpPr/>
          <p:nvPr/>
        </p:nvSpPr>
        <p:spPr>
          <a:xfrm>
            <a:off x="3652331" y="4557424"/>
            <a:ext cx="504056" cy="50405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35" name="橢圓 34"/>
          <p:cNvSpPr/>
          <p:nvPr/>
        </p:nvSpPr>
        <p:spPr>
          <a:xfrm>
            <a:off x="5096127" y="4571242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5816207" y="4571242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7" name="橢圓 36"/>
          <p:cNvSpPr/>
          <p:nvPr/>
        </p:nvSpPr>
        <p:spPr>
          <a:xfrm>
            <a:off x="6536287" y="4550855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8" name="橢圓 37"/>
          <p:cNvSpPr/>
          <p:nvPr/>
        </p:nvSpPr>
        <p:spPr>
          <a:xfrm>
            <a:off x="7256367" y="4550855"/>
            <a:ext cx="504056" cy="50405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9" name="橢圓 38"/>
          <p:cNvSpPr/>
          <p:nvPr/>
        </p:nvSpPr>
        <p:spPr>
          <a:xfrm>
            <a:off x="7976447" y="4550855"/>
            <a:ext cx="504056" cy="504056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4327665" y="4406839"/>
            <a:ext cx="2786279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7150305" y="4406839"/>
            <a:ext cx="1474214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2" name="群組 41"/>
          <p:cNvGrpSpPr/>
          <p:nvPr/>
        </p:nvGrpSpPr>
        <p:grpSpPr>
          <a:xfrm>
            <a:off x="4327665" y="4566108"/>
            <a:ext cx="664221" cy="504056"/>
            <a:chOff x="2720261" y="5300253"/>
            <a:chExt cx="664221" cy="504056"/>
          </a:xfrm>
        </p:grpSpPr>
        <p:sp>
          <p:nvSpPr>
            <p:cNvPr id="43" name="橢圓 42"/>
            <p:cNvSpPr/>
            <p:nvPr/>
          </p:nvSpPr>
          <p:spPr>
            <a:xfrm>
              <a:off x="2759901" y="5300253"/>
              <a:ext cx="504056" cy="50405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矩形 43"/>
                <p:cNvSpPr/>
                <p:nvPr/>
              </p:nvSpPr>
              <p:spPr>
                <a:xfrm>
                  <a:off x="2720261" y="5347228"/>
                  <a:ext cx="664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44" name="矩形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0261" y="5347228"/>
                  <a:ext cx="664221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矩形 44"/>
              <p:cNvSpPr/>
              <p:nvPr/>
            </p:nvSpPr>
            <p:spPr>
              <a:xfrm>
                <a:off x="3706277" y="4604399"/>
                <a:ext cx="4446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5" name="矩形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277" y="4604399"/>
                <a:ext cx="444609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矩形 45"/>
              <p:cNvSpPr/>
              <p:nvPr/>
            </p:nvSpPr>
            <p:spPr>
              <a:xfrm>
                <a:off x="5021014" y="4603904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6" name="矩形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14" y="4603904"/>
                <a:ext cx="654282" cy="369332"/>
              </a:xfrm>
              <a:prstGeom prst="rect">
                <a:avLst/>
              </a:prstGeom>
              <a:blipFill rotWithShape="0">
                <a:blip r:embed="rId1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矩形 46"/>
              <p:cNvSpPr/>
              <p:nvPr/>
            </p:nvSpPr>
            <p:spPr>
              <a:xfrm>
                <a:off x="5741094" y="4618217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+3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7" name="矩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094" y="4618217"/>
                <a:ext cx="654282" cy="369332"/>
              </a:xfrm>
              <a:prstGeom prst="rect">
                <a:avLst/>
              </a:prstGeom>
              <a:blipFill rotWithShape="0">
                <a:blip r:embed="rId19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/>
              <p:cNvSpPr/>
              <p:nvPr/>
            </p:nvSpPr>
            <p:spPr>
              <a:xfrm>
                <a:off x="6461174" y="4592339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+4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8" name="矩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174" y="4592339"/>
                <a:ext cx="654282" cy="369332"/>
              </a:xfrm>
              <a:prstGeom prst="rect">
                <a:avLst/>
              </a:prstGeom>
              <a:blipFill rotWithShape="0">
                <a:blip r:embed="rId20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/>
              <p:cNvSpPr/>
              <p:nvPr/>
            </p:nvSpPr>
            <p:spPr>
              <a:xfrm>
                <a:off x="7181254" y="4592339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+5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9" name="矩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254" y="4592339"/>
                <a:ext cx="654282" cy="369332"/>
              </a:xfrm>
              <a:prstGeom prst="rect">
                <a:avLst/>
              </a:prstGeom>
              <a:blipFill rotWithShape="0">
                <a:blip r:embed="rId2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/>
              <p:cNvSpPr/>
              <p:nvPr/>
            </p:nvSpPr>
            <p:spPr>
              <a:xfrm>
                <a:off x="7901334" y="4603008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+6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0" name="矩形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334" y="4603008"/>
                <a:ext cx="654282" cy="369332"/>
              </a:xfrm>
              <a:prstGeom prst="rect">
                <a:avLst/>
              </a:prstGeom>
              <a:blipFill rotWithShape="0">
                <a:blip r:embed="rId2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文字方塊 51"/>
          <p:cNvSpPr txBox="1"/>
          <p:nvPr/>
        </p:nvSpPr>
        <p:spPr>
          <a:xfrm>
            <a:off x="6704365" y="5124216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h</a:t>
            </a:r>
            <a:r>
              <a:rPr lang="en-US" altLang="zh-TW" sz="1600" baseline="-25000" dirty="0" err="1"/>
              <a:t>k</a:t>
            </a:r>
            <a:endParaRPr lang="zh-TW" altLang="en-US" baseline="-250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8347498" y="514102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h</a:t>
            </a:r>
            <a:r>
              <a:rPr lang="en-US" altLang="zh-TW" sz="1600" baseline="-25000" dirty="0" smtClean="0"/>
              <a:t>k+1</a:t>
            </a:r>
            <a:endParaRPr lang="zh-TW" altLang="en-US" sz="2000" baseline="-25000" dirty="0"/>
          </a:p>
        </p:txBody>
      </p:sp>
      <p:sp>
        <p:nvSpPr>
          <p:cNvPr id="58" name="矩形 57"/>
          <p:cNvSpPr/>
          <p:nvPr/>
        </p:nvSpPr>
        <p:spPr>
          <a:xfrm>
            <a:off x="3511951" y="4406839"/>
            <a:ext cx="727993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文字方塊 58"/>
          <p:cNvSpPr txBox="1"/>
          <p:nvPr/>
        </p:nvSpPr>
        <p:spPr>
          <a:xfrm>
            <a:off x="4035923" y="5160728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h</a:t>
            </a:r>
            <a:r>
              <a:rPr lang="en-US" altLang="zh-TW" sz="1600" baseline="-25000" dirty="0" smtClean="0"/>
              <a:t>k-1</a:t>
            </a:r>
            <a:endParaRPr lang="zh-TW" alt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/>
              <p:cNvSpPr/>
              <p:nvPr/>
            </p:nvSpPr>
            <p:spPr>
              <a:xfrm>
                <a:off x="5271435" y="5379087"/>
                <a:ext cx="12009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altLang="zh-TW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0" name="矩形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435" y="5379087"/>
                <a:ext cx="1200970" cy="369332"/>
              </a:xfrm>
              <a:prstGeom prst="rect">
                <a:avLst/>
              </a:prstGeom>
              <a:blipFill rotWithShape="0">
                <a:blip r:embed="rId2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/>
              <p:cNvSpPr/>
              <p:nvPr/>
            </p:nvSpPr>
            <p:spPr>
              <a:xfrm>
                <a:off x="2939295" y="5378503"/>
                <a:ext cx="12009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altLang="zh-TW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2" name="矩形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295" y="5378503"/>
                <a:ext cx="1200970" cy="369332"/>
              </a:xfrm>
              <a:prstGeom prst="rect">
                <a:avLst/>
              </a:prstGeom>
              <a:blipFill rotWithShape="0">
                <a:blip r:embed="rId2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文字方塊 62"/>
          <p:cNvSpPr txBox="1"/>
          <p:nvPr/>
        </p:nvSpPr>
        <p:spPr>
          <a:xfrm>
            <a:off x="5149124" y="1882598"/>
            <a:ext cx="2575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FF00"/>
                </a:solidFill>
              </a:rPr>
              <a:t>Lower purity</a:t>
            </a:r>
            <a:endParaRPr lang="zh-TW" altLang="en-US" sz="2400" baseline="-25000" dirty="0">
              <a:solidFill>
                <a:srgbClr val="FFFF00"/>
              </a:solidFill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5165969" y="3794153"/>
            <a:ext cx="2575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FF00"/>
                </a:solidFill>
              </a:rPr>
              <a:t>Higher purity</a:t>
            </a:r>
            <a:endParaRPr lang="zh-TW" altLang="en-US" sz="2400" baseline="-25000" dirty="0">
              <a:solidFill>
                <a:srgbClr val="FFFF00"/>
              </a:solidFill>
            </a:endParaRPr>
          </a:p>
        </p:txBody>
      </p:sp>
      <p:cxnSp>
        <p:nvCxnSpPr>
          <p:cNvPr id="65" name="直線單箭頭接點 64"/>
          <p:cNvCxnSpPr>
            <a:stCxn id="11" idx="0"/>
          </p:cNvCxnSpPr>
          <p:nvPr/>
        </p:nvCxnSpPr>
        <p:spPr>
          <a:xfrm flipV="1">
            <a:off x="4918747" y="2113430"/>
            <a:ext cx="681436" cy="36978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flipH="1" flipV="1">
            <a:off x="7256367" y="2188887"/>
            <a:ext cx="238451" cy="31815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/>
          <p:cNvCxnSpPr/>
          <p:nvPr/>
        </p:nvCxnSpPr>
        <p:spPr>
          <a:xfrm flipV="1">
            <a:off x="3904660" y="4019946"/>
            <a:ext cx="1662159" cy="39412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/>
          <p:cNvCxnSpPr/>
          <p:nvPr/>
        </p:nvCxnSpPr>
        <p:spPr>
          <a:xfrm flipH="1" flipV="1">
            <a:off x="7253324" y="4138025"/>
            <a:ext cx="658584" cy="27605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/>
          <p:nvPr/>
        </p:nvCxnSpPr>
        <p:spPr>
          <a:xfrm flipV="1">
            <a:off x="5782844" y="4170766"/>
            <a:ext cx="504055" cy="22626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72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18" grpId="0"/>
      <p:bldP spid="19" grpId="0"/>
      <p:bldP spid="30" grpId="0"/>
      <p:bldP spid="29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8" grpId="0" animBg="1"/>
      <p:bldP spid="59" grpId="0"/>
      <p:bldP spid="60" grpId="0"/>
      <p:bldP spid="62" grpId="0"/>
      <p:bldP spid="63" grpId="0"/>
      <p:bldP spid="6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Evaluation Function </a:t>
            </a:r>
            <a:br>
              <a:rPr lang="en-US" altLang="zh-TW" cap="none" dirty="0"/>
            </a:br>
            <a:r>
              <a:rPr lang="en-US" altLang="zh-TW" cap="none" dirty="0"/>
              <a:t>with Paragraph Boundaries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493912" y="1656782"/>
                <a:ext cx="5310336" cy="828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altLang="zh-TW" i="1" dirty="0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  <m:r>
                            <a:rPr lang="pt-BR" altLang="zh-TW" i="1" dirty="0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altLang="zh-TW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  <m:r>
                        <a:rPr lang="pt-BR" altLang="zh-TW" i="1" dirty="0" smtClean="0">
                          <a:latin typeface="Cambria Math"/>
                        </a:rPr>
                        <m:t>−</m:t>
                      </m:r>
                      <m:r>
                        <a:rPr lang="pt-BR" altLang="zh-TW" i="1" dirty="0" smtClean="0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 smtClean="0">
                              <a:latin typeface="Cambria Math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912" y="1656782"/>
                <a:ext cx="5310336" cy="8285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736304" y="2485342"/>
                <a:ext cx="4572000" cy="7996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 smtClean="0">
                              <a:latin typeface="Cambria Math"/>
                            </a:rPr>
                            <m:t>𝐶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 smtClean="0">
                              <a:latin typeface="Cambria Math"/>
                            </a:rPr>
                            <m:t>𝑆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304" y="2485342"/>
                <a:ext cx="4572000" cy="7996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接點 5"/>
          <p:cNvCxnSpPr/>
          <p:nvPr/>
        </p:nvCxnSpPr>
        <p:spPr>
          <a:xfrm>
            <a:off x="3770784" y="2132856"/>
            <a:ext cx="40060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499992" y="2492896"/>
            <a:ext cx="194421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4283968" y="2996952"/>
            <a:ext cx="873224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6012160" y="2996952"/>
            <a:ext cx="576064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628800" y="3896584"/>
                <a:ext cx="5679504" cy="828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altLang="zh-TW" i="1" dirty="0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  <m:r>
                            <a:rPr lang="pt-BR" altLang="zh-TW" i="1" dirty="0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TW" altLang="pt-BR" i="1" dirty="0" smtClean="0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altLang="zh-TW" b="0" i="1" dirty="0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pt-BR" altLang="zh-TW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TW" b="0" i="1" dirty="0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altLang="zh-TW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  <m:r>
                        <a:rPr lang="pt-BR" altLang="zh-TW" i="1" dirty="0" smtClean="0">
                          <a:latin typeface="Cambria Math"/>
                        </a:rPr>
                        <m:t>−</m:t>
                      </m:r>
                      <m:r>
                        <a:rPr lang="pt-BR" altLang="zh-TW" i="1" dirty="0" smtClean="0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 smtClean="0">
                              <a:latin typeface="Cambria Math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800" y="3896584"/>
                <a:ext cx="5679504" cy="8285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434580" y="4797152"/>
                <a:ext cx="4572000" cy="7996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sSubSup>
                            <m:sSubSup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TW" altLang="pt-BR" i="1" dirty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TW" i="1" dirty="0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r>
                            <a:rPr lang="pt-BR" altLang="zh-TW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sSubSup>
                            <m:sSubSup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TW" altLang="pt-BR" i="1" dirty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TW" i="1" dirty="0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r>
                            <a:rPr lang="en-US" altLang="zh-TW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TW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580" y="4797152"/>
                <a:ext cx="4572000" cy="7996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接點 11"/>
          <p:cNvCxnSpPr/>
          <p:nvPr/>
        </p:nvCxnSpPr>
        <p:spPr>
          <a:xfrm>
            <a:off x="3773534" y="4509120"/>
            <a:ext cx="10144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157192" y="4686617"/>
            <a:ext cx="194421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419682" y="5373216"/>
            <a:ext cx="136834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692793" y="5373216"/>
            <a:ext cx="111145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向下箭號 18"/>
          <p:cNvSpPr/>
          <p:nvPr/>
        </p:nvSpPr>
        <p:spPr>
          <a:xfrm>
            <a:off x="4499992" y="3429000"/>
            <a:ext cx="288032" cy="4675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081046" y="4969619"/>
            <a:ext cx="723202" cy="36004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47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Evaluation Function </a:t>
            </a:r>
            <a:br>
              <a:rPr lang="en-US" altLang="zh-TW" cap="none" dirty="0"/>
            </a:br>
            <a:r>
              <a:rPr lang="en-US" altLang="zh-TW" cap="none" dirty="0"/>
              <a:t>with Paragraph </a:t>
            </a:r>
            <a:r>
              <a:rPr lang="en-US" altLang="zh-TW" cap="none" dirty="0" smtClean="0"/>
              <a:t>Boundaries - f</a:t>
            </a:r>
            <a:r>
              <a:rPr lang="en-US" altLang="zh-TW" sz="2700" cap="none" dirty="0" smtClean="0"/>
              <a:t>2</a:t>
            </a:r>
            <a:r>
              <a:rPr lang="en-US" altLang="zh-TW" cap="none" dirty="0" smtClean="0"/>
              <a:t>(</a:t>
            </a:r>
            <a:r>
              <a:rPr lang="en-US" altLang="zh-TW" cap="none" dirty="0" err="1" smtClean="0"/>
              <a:t>h</a:t>
            </a:r>
            <a:r>
              <a:rPr lang="en-US" altLang="zh-TW" sz="2200" cap="none" dirty="0" err="1" smtClean="0"/>
              <a:t>k</a:t>
            </a:r>
            <a:r>
              <a:rPr lang="en-US" altLang="zh-TW" cap="none" dirty="0" smtClean="0"/>
              <a:t>)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One dimension in f</a:t>
            </a:r>
            <a:r>
              <a:rPr lang="en-US" altLang="zh-TW" sz="1800" dirty="0"/>
              <a:t>2</a:t>
            </a:r>
            <a:r>
              <a:rPr lang="en-US" altLang="zh-TW" sz="2400" dirty="0"/>
              <a:t>(</a:t>
            </a:r>
            <a:r>
              <a:rPr lang="en-US" altLang="zh-TW" sz="2400" dirty="0" err="1"/>
              <a:t>h</a:t>
            </a:r>
            <a:r>
              <a:rPr lang="en-US" altLang="zh-TW" sz="1600" dirty="0" err="1"/>
              <a:t>k</a:t>
            </a:r>
            <a:r>
              <a:rPr lang="en-US" altLang="zh-TW" sz="2400" dirty="0"/>
              <a:t>)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Average of similarity scores for all pairs of sentences within a paragraph </a:t>
            </a:r>
          </a:p>
          <a:p>
            <a:endParaRPr lang="en-US" altLang="zh-TW" sz="2400" dirty="0"/>
          </a:p>
          <a:p>
            <a:pPr marL="68580" indent="0">
              <a:buNone/>
            </a:pPr>
            <a:endParaRPr lang="en-US" altLang="zh-TW" sz="2400" dirty="0" smtClean="0"/>
          </a:p>
          <a:p>
            <a:pPr marL="68580" indent="0">
              <a:buNone/>
            </a:pPr>
            <a:endParaRPr lang="en-US" altLang="zh-TW" sz="2400" dirty="0" smtClean="0"/>
          </a:p>
          <a:p>
            <a:pPr marL="68580" indent="0">
              <a:buNone/>
            </a:pPr>
            <a:endParaRPr lang="en-US" altLang="zh-TW" sz="2400" dirty="0" smtClean="0"/>
          </a:p>
          <a:p>
            <a:pPr lvl="1"/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2267271" y="3930595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2987351" y="3930595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3707431" y="3930595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195263" y="3786579"/>
            <a:ext cx="2160240" cy="7920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2336656" y="3986955"/>
                <a:ext cx="4346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656" y="3986955"/>
                <a:ext cx="434671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912238" y="3972079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238" y="3972079"/>
                <a:ext cx="654282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3632318" y="3982748"/>
                <a:ext cx="654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318" y="3982748"/>
                <a:ext cx="654282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手繪多邊形 10"/>
          <p:cNvSpPr/>
          <p:nvPr/>
        </p:nvSpPr>
        <p:spPr>
          <a:xfrm>
            <a:off x="2414392" y="4415790"/>
            <a:ext cx="795791" cy="288032"/>
          </a:xfrm>
          <a:custGeom>
            <a:avLst/>
            <a:gdLst>
              <a:gd name="connsiteX0" fmla="*/ 0 w 785003"/>
              <a:gd name="connsiteY0" fmla="*/ 0 h 181227"/>
              <a:gd name="connsiteX1" fmla="*/ 414068 w 785003"/>
              <a:gd name="connsiteY1" fmla="*/ 181155 h 181227"/>
              <a:gd name="connsiteX2" fmla="*/ 785003 w 785003"/>
              <a:gd name="connsiteY2" fmla="*/ 17253 h 18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003" h="181227">
                <a:moveTo>
                  <a:pt x="0" y="0"/>
                </a:moveTo>
                <a:cubicBezTo>
                  <a:pt x="141617" y="89140"/>
                  <a:pt x="283234" y="178280"/>
                  <a:pt x="414068" y="181155"/>
                </a:cubicBezTo>
                <a:cubicBezTo>
                  <a:pt x="544902" y="184030"/>
                  <a:pt x="664952" y="100641"/>
                  <a:pt x="785003" y="17253"/>
                </a:cubicBezTo>
              </a:path>
            </a:pathLst>
          </a:cu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手繪多邊形 11"/>
          <p:cNvSpPr/>
          <p:nvPr/>
        </p:nvSpPr>
        <p:spPr>
          <a:xfrm flipH="1">
            <a:off x="3278488" y="4415790"/>
            <a:ext cx="795791" cy="288032"/>
          </a:xfrm>
          <a:custGeom>
            <a:avLst/>
            <a:gdLst>
              <a:gd name="connsiteX0" fmla="*/ 0 w 785003"/>
              <a:gd name="connsiteY0" fmla="*/ 0 h 181227"/>
              <a:gd name="connsiteX1" fmla="*/ 414068 w 785003"/>
              <a:gd name="connsiteY1" fmla="*/ 181155 h 181227"/>
              <a:gd name="connsiteX2" fmla="*/ 785003 w 785003"/>
              <a:gd name="connsiteY2" fmla="*/ 17253 h 18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003" h="181227">
                <a:moveTo>
                  <a:pt x="0" y="0"/>
                </a:moveTo>
                <a:cubicBezTo>
                  <a:pt x="141617" y="89140"/>
                  <a:pt x="283234" y="178280"/>
                  <a:pt x="414068" y="181155"/>
                </a:cubicBezTo>
                <a:cubicBezTo>
                  <a:pt x="544902" y="184030"/>
                  <a:pt x="664952" y="100641"/>
                  <a:pt x="785003" y="17253"/>
                </a:cubicBezTo>
              </a:path>
            </a:pathLst>
          </a:cu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>
            <a:off x="2468311" y="3558168"/>
            <a:ext cx="1483743" cy="360040"/>
          </a:xfrm>
          <a:custGeom>
            <a:avLst/>
            <a:gdLst>
              <a:gd name="connsiteX0" fmla="*/ 0 w 1483743"/>
              <a:gd name="connsiteY0" fmla="*/ 198424 h 198424"/>
              <a:gd name="connsiteX1" fmla="*/ 750498 w 1483743"/>
              <a:gd name="connsiteY1" fmla="*/ 16 h 198424"/>
              <a:gd name="connsiteX2" fmla="*/ 1483743 w 1483743"/>
              <a:gd name="connsiteY2" fmla="*/ 189797 h 19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3743" h="198424">
                <a:moveTo>
                  <a:pt x="0" y="198424"/>
                </a:moveTo>
                <a:cubicBezTo>
                  <a:pt x="251604" y="99939"/>
                  <a:pt x="503208" y="1454"/>
                  <a:pt x="750498" y="16"/>
                </a:cubicBezTo>
                <a:cubicBezTo>
                  <a:pt x="997788" y="-1422"/>
                  <a:pt x="1240765" y="94187"/>
                  <a:pt x="1483743" y="189797"/>
                </a:cubicBezTo>
              </a:path>
            </a:pathLst>
          </a:cu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2872495" y="3182362"/>
                <a:ext cx="759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𝑝𝑎𝑖𝑟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495" y="3182362"/>
                <a:ext cx="75982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445037" y="4698151"/>
                <a:ext cx="7651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𝑝𝑎𝑖𝑟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037" y="4698151"/>
                <a:ext cx="765145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336081" y="4719195"/>
                <a:ext cx="759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𝑝𝑎𝑖𝑟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081" y="4719195"/>
                <a:ext cx="759823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716016" y="3861048"/>
                <a:ext cx="303301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𝑝𝑎𝑖𝑟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𝑝𝑎𝑖𝑟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𝑝𝑎𝑖𝑟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861048"/>
                <a:ext cx="3033010" cy="6127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字方塊 19"/>
          <p:cNvSpPr txBox="1"/>
          <p:nvPr/>
        </p:nvSpPr>
        <p:spPr>
          <a:xfrm>
            <a:off x="4337386" y="4366488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h</a:t>
            </a:r>
            <a:r>
              <a:rPr lang="en-US" altLang="zh-TW" sz="1600" baseline="-25000" dirty="0" err="1"/>
              <a:t>k</a:t>
            </a:r>
            <a:endParaRPr lang="zh-TW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8140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0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Evaluation Function </a:t>
            </a:r>
            <a:br>
              <a:rPr lang="en-US" altLang="zh-TW" cap="none" dirty="0"/>
            </a:br>
            <a:r>
              <a:rPr lang="en-US" altLang="zh-TW" cap="none" dirty="0"/>
              <a:t>with Paragraph Boundaries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507491" y="1703935"/>
                <a:ext cx="5679504" cy="828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altLang="zh-TW" i="1" dirty="0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  <m:r>
                            <a:rPr lang="pt-BR" altLang="zh-TW" i="1" dirty="0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TW" altLang="pt-BR" i="1" dirty="0" smtClean="0"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b="0" i="1" dirty="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altLang="zh-TW" b="0" i="1" dirty="0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pt-BR" altLang="zh-TW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dirty="0" smtClean="0">
                                      <a:latin typeface="Cambria Math"/>
                                      <a:ea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altLang="zh-TW" b="0" i="1" dirty="0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altLang="zh-TW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altLang="zh-TW" i="1" dirty="0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  <m:r>
                        <a:rPr lang="pt-BR" altLang="zh-TW" i="1" dirty="0" smtClean="0">
                          <a:latin typeface="Cambria Math"/>
                        </a:rPr>
                        <m:t>−</m:t>
                      </m:r>
                      <m:r>
                        <a:rPr lang="pt-BR" altLang="zh-TW" i="1" dirty="0" smtClean="0">
                          <a:latin typeface="Cambria Math"/>
                        </a:rPr>
                        <m:t>𝜆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pt-BR" altLang="zh-TW" i="1" dirty="0" smtClean="0">
                              <a:latin typeface="Cambria Math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491" y="1703935"/>
                <a:ext cx="5679504" cy="8285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687003" y="2770390"/>
                <a:ext cx="4572000" cy="7996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sSubSup>
                            <m:sSubSup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TW" altLang="pt-BR" i="1" dirty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TW" i="1" dirty="0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r>
                            <a:rPr lang="pt-BR" altLang="zh-TW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b="0" i="1" dirty="0" smtClean="0"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pt-BR" altLang="zh-TW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altLang="zh-TW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altLang="zh-TW" i="1" dirty="0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sub>
                        <m:sup/>
                        <m:e>
                          <m:sSubSup>
                            <m:sSubSup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TW" altLang="pt-BR" i="1" dirty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TW" i="1" dirty="0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r>
                            <a:rPr lang="en-US" altLang="zh-TW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TW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b="0" i="1" dirty="0" smtClean="0"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pt-BR" altLang="zh-TW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altLang="zh-TW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pt-BR" altLang="zh-TW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003" y="2770390"/>
                <a:ext cx="4572000" cy="7996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3658603" y="1847951"/>
            <a:ext cx="360040" cy="36004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20965" y="1847951"/>
            <a:ext cx="360040" cy="36004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58603" y="2928071"/>
            <a:ext cx="360040" cy="36004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90851" y="2912538"/>
            <a:ext cx="360040" cy="36004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919385" y="4201193"/>
            <a:ext cx="4329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FF00"/>
                </a:solidFill>
              </a:rPr>
              <a:t>Also </a:t>
            </a:r>
            <a:r>
              <a:rPr lang="en-US" altLang="zh-TW" sz="2400" dirty="0">
                <a:solidFill>
                  <a:srgbClr val="FFFF00"/>
                </a:solidFill>
              </a:rPr>
              <a:t>t</a:t>
            </a:r>
            <a:r>
              <a:rPr lang="en-US" altLang="zh-TW" sz="2400" dirty="0" smtClean="0">
                <a:solidFill>
                  <a:srgbClr val="FFFF00"/>
                </a:solidFill>
              </a:rPr>
              <a:t>rained by structured perceptron or structured SVM (with hidden information)</a:t>
            </a:r>
            <a:endParaRPr lang="zh-TW" altLang="en-US" sz="24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344361" y="4074877"/>
                <a:ext cx="1628642" cy="1452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4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sz="24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4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4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361" y="4074877"/>
                <a:ext cx="1628642" cy="14529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2048092" y="3934425"/>
            <a:ext cx="262632" cy="369332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395536" y="3918156"/>
                <a:ext cx="34551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i="1" dirty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altLang="zh-TW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altLang="zh-TW" i="1" dirty="0">
                              <a:latin typeface="Cambria Math"/>
                            </a:rPr>
                            <m:t>𝑑</m:t>
                          </m:r>
                          <m:r>
                            <a:rPr lang="pt-BR" altLang="zh-TW" i="1" dirty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i="1" dirty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𝑑</m:t>
                          </m:r>
                          <m:r>
                            <a:rPr lang="en-US" altLang="zh-TW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i="1" dirty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i="1" dirty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i="1" dirty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918156"/>
                <a:ext cx="345514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/>
          <p:cNvSpPr/>
          <p:nvPr/>
        </p:nvSpPr>
        <p:spPr>
          <a:xfrm>
            <a:off x="3491880" y="4628854"/>
            <a:ext cx="262632" cy="369332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263720" y="4074877"/>
            <a:ext cx="380288" cy="145296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2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/>
      <p:bldP spid="13" grpId="0"/>
      <p:bldP spid="14" grpId="0" animBg="1"/>
      <p:bldP spid="15" grpId="0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 smtClean="0"/>
              <a:t>Inference with </a:t>
            </a:r>
            <a:r>
              <a:rPr lang="en-US" altLang="zh-TW" cap="none" dirty="0"/>
              <a:t>Paragraph Boundaries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3442385" y="3356991"/>
            <a:ext cx="497192" cy="1215671"/>
            <a:chOff x="6588224" y="1684174"/>
            <a:chExt cx="1008112" cy="2464906"/>
          </a:xfrm>
        </p:grpSpPr>
        <p:sp>
          <p:nvSpPr>
            <p:cNvPr id="5" name="矩形 4"/>
            <p:cNvSpPr/>
            <p:nvPr/>
          </p:nvSpPr>
          <p:spPr>
            <a:xfrm>
              <a:off x="6948264" y="360993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6588224" y="360993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6948264" y="373549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308304" y="360993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588224" y="2313788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6948264" y="2313788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6588224" y="180973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6948264" y="180973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7308304" y="180973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588224" y="1684174"/>
              <a:ext cx="100811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6588224" y="243934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6948264" y="243934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7308304" y="243934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6588224" y="308741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6948264" y="3087418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7308304" y="308741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88224" y="2961860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308304" y="2961860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6588224" y="3735490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7308304" y="3735490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4532104" y="1772815"/>
                <a:ext cx="1616171" cy="331236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000" b="1" dirty="0" smtClean="0"/>
                  <a:t>Evaluation function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  <m:d>
                        <m:dPr>
                          <m:ctrlPr>
                            <a:rPr lang="zh-TW" altLang="zh-TW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US" altLang="zh-TW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altLang="zh-TW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  <m:r>
                            <a:rPr lang="en-US" altLang="zh-TW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altLang="zh-TW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000" b="1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  <a:p>
                <a:pPr algn="ctr"/>
                <a:endParaRPr lang="zh-TW" altLang="en-US" b="1" dirty="0"/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104" y="1772815"/>
                <a:ext cx="1616171" cy="33123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群組 25"/>
          <p:cNvGrpSpPr/>
          <p:nvPr/>
        </p:nvGrpSpPr>
        <p:grpSpPr>
          <a:xfrm>
            <a:off x="1967763" y="3861047"/>
            <a:ext cx="1008112" cy="288032"/>
            <a:chOff x="1331640" y="3933056"/>
            <a:chExt cx="1008112" cy="288032"/>
          </a:xfrm>
        </p:grpSpPr>
        <p:sp>
          <p:nvSpPr>
            <p:cNvPr id="27" name="橢圓 26"/>
            <p:cNvSpPr/>
            <p:nvPr/>
          </p:nvSpPr>
          <p:spPr>
            <a:xfrm>
              <a:off x="1331640" y="393305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1691680" y="393305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2051720" y="393305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1967763" y="4509119"/>
            <a:ext cx="1008112" cy="288032"/>
            <a:chOff x="1331640" y="4581128"/>
            <a:chExt cx="1008112" cy="288032"/>
          </a:xfrm>
        </p:grpSpPr>
        <p:sp>
          <p:nvSpPr>
            <p:cNvPr id="31" name="橢圓 30"/>
            <p:cNvSpPr/>
            <p:nvPr/>
          </p:nvSpPr>
          <p:spPr>
            <a:xfrm>
              <a:off x="133164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2" name="橢圓 31"/>
            <p:cNvSpPr/>
            <p:nvPr/>
          </p:nvSpPr>
          <p:spPr>
            <a:xfrm>
              <a:off x="169168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>
              <a:off x="205172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1967763" y="1916831"/>
            <a:ext cx="1008112" cy="288032"/>
            <a:chOff x="1331640" y="1988840"/>
            <a:chExt cx="1008112" cy="288032"/>
          </a:xfrm>
        </p:grpSpPr>
        <p:sp>
          <p:nvSpPr>
            <p:cNvPr id="35" name="橢圓 34"/>
            <p:cNvSpPr/>
            <p:nvPr/>
          </p:nvSpPr>
          <p:spPr>
            <a:xfrm>
              <a:off x="133164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169168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205172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1967763" y="2564903"/>
            <a:ext cx="1008112" cy="288032"/>
            <a:chOff x="1331640" y="2636912"/>
            <a:chExt cx="1008112" cy="288032"/>
          </a:xfrm>
        </p:grpSpPr>
        <p:sp>
          <p:nvSpPr>
            <p:cNvPr id="39" name="橢圓 38"/>
            <p:cNvSpPr/>
            <p:nvPr/>
          </p:nvSpPr>
          <p:spPr>
            <a:xfrm>
              <a:off x="133164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205172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2" name="文字方塊 41"/>
          <p:cNvSpPr txBox="1"/>
          <p:nvPr/>
        </p:nvSpPr>
        <p:spPr>
          <a:xfrm>
            <a:off x="2255795" y="32129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grpSp>
        <p:nvGrpSpPr>
          <p:cNvPr id="43" name="群組 42"/>
          <p:cNvGrpSpPr/>
          <p:nvPr/>
        </p:nvGrpSpPr>
        <p:grpSpPr>
          <a:xfrm>
            <a:off x="3459077" y="2110124"/>
            <a:ext cx="480500" cy="1174859"/>
            <a:chOff x="7020272" y="1844824"/>
            <a:chExt cx="1008112" cy="2464906"/>
          </a:xfrm>
        </p:grpSpPr>
        <p:sp>
          <p:nvSpPr>
            <p:cNvPr id="44" name="矩形 43"/>
            <p:cNvSpPr/>
            <p:nvPr/>
          </p:nvSpPr>
          <p:spPr>
            <a:xfrm>
              <a:off x="7020272" y="377058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7740352" y="377058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7380312" y="377058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7020272" y="1844824"/>
              <a:ext cx="100811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7020272" y="2474438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7380312" y="2474438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740352" y="259999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020272" y="197038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橢圓 51"/>
            <p:cNvSpPr/>
            <p:nvPr/>
          </p:nvSpPr>
          <p:spPr>
            <a:xfrm>
              <a:off x="7380312" y="197038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/>
            <p:cNvSpPr/>
            <p:nvPr/>
          </p:nvSpPr>
          <p:spPr>
            <a:xfrm>
              <a:off x="7740352" y="197038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橢圓 53"/>
            <p:cNvSpPr/>
            <p:nvPr/>
          </p:nvSpPr>
          <p:spPr>
            <a:xfrm>
              <a:off x="7020272" y="259999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橢圓 54"/>
            <p:cNvSpPr/>
            <p:nvPr/>
          </p:nvSpPr>
          <p:spPr>
            <a:xfrm>
              <a:off x="7380312" y="259999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橢圓 55"/>
            <p:cNvSpPr/>
            <p:nvPr/>
          </p:nvSpPr>
          <p:spPr>
            <a:xfrm>
              <a:off x="7020272" y="3248068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橢圓 56"/>
            <p:cNvSpPr/>
            <p:nvPr/>
          </p:nvSpPr>
          <p:spPr>
            <a:xfrm>
              <a:off x="7380312" y="3248068"/>
              <a:ext cx="288033" cy="288033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7740352" y="3248068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7020272" y="3122510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7740352" y="3122510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橢圓 60"/>
            <p:cNvSpPr/>
            <p:nvPr/>
          </p:nvSpPr>
          <p:spPr>
            <a:xfrm>
              <a:off x="7020272" y="38961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橢圓 61"/>
            <p:cNvSpPr/>
            <p:nvPr/>
          </p:nvSpPr>
          <p:spPr>
            <a:xfrm>
              <a:off x="7380312" y="3896140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橢圓 62"/>
            <p:cNvSpPr/>
            <p:nvPr/>
          </p:nvSpPr>
          <p:spPr>
            <a:xfrm>
              <a:off x="7740352" y="38961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4" name="直線接點 63"/>
          <p:cNvCxnSpPr/>
          <p:nvPr/>
        </p:nvCxnSpPr>
        <p:spPr>
          <a:xfrm flipV="1">
            <a:off x="3115862" y="2238612"/>
            <a:ext cx="343215" cy="48050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endCxn id="48" idx="1"/>
          </p:cNvCxnSpPr>
          <p:nvPr/>
        </p:nvCxnSpPr>
        <p:spPr>
          <a:xfrm flipV="1">
            <a:off x="3115862" y="2538708"/>
            <a:ext cx="343215" cy="1702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endCxn id="59" idx="1"/>
          </p:cNvCxnSpPr>
          <p:nvPr/>
        </p:nvCxnSpPr>
        <p:spPr>
          <a:xfrm>
            <a:off x="3115862" y="2719113"/>
            <a:ext cx="343215" cy="128488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>
            <a:endCxn id="44" idx="1"/>
          </p:cNvCxnSpPr>
          <p:nvPr/>
        </p:nvCxnSpPr>
        <p:spPr>
          <a:xfrm>
            <a:off x="3122761" y="2719113"/>
            <a:ext cx="336316" cy="43738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3493665" y="170080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69" name="文字方塊 68"/>
          <p:cNvSpPr txBox="1"/>
          <p:nvPr/>
        </p:nvSpPr>
        <p:spPr>
          <a:xfrm>
            <a:off x="3493665" y="46438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cxnSp>
        <p:nvCxnSpPr>
          <p:cNvPr id="70" name="直線接點 69"/>
          <p:cNvCxnSpPr/>
          <p:nvPr/>
        </p:nvCxnSpPr>
        <p:spPr>
          <a:xfrm>
            <a:off x="3122761" y="3987135"/>
            <a:ext cx="319624" cy="132953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>
            <a:endCxn id="6" idx="1"/>
          </p:cNvCxnSpPr>
          <p:nvPr/>
        </p:nvCxnSpPr>
        <p:spPr>
          <a:xfrm>
            <a:off x="3122761" y="3987135"/>
            <a:ext cx="319624" cy="452576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flipV="1">
            <a:off x="3122761" y="3774952"/>
            <a:ext cx="319624" cy="2301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>
            <a:endCxn id="14" idx="1"/>
          </p:cNvCxnSpPr>
          <p:nvPr/>
        </p:nvCxnSpPr>
        <p:spPr>
          <a:xfrm flipV="1">
            <a:off x="3115862" y="3489943"/>
            <a:ext cx="326523" cy="51512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群組 73"/>
          <p:cNvGrpSpPr/>
          <p:nvPr/>
        </p:nvGrpSpPr>
        <p:grpSpPr>
          <a:xfrm>
            <a:off x="3939575" y="1916831"/>
            <a:ext cx="592529" cy="2880320"/>
            <a:chOff x="3162254" y="2492896"/>
            <a:chExt cx="1125867" cy="2880320"/>
          </a:xfrm>
        </p:grpSpPr>
        <p:cxnSp>
          <p:nvCxnSpPr>
            <p:cNvPr id="75" name="直線單箭頭接點 74"/>
            <p:cNvCxnSpPr/>
            <p:nvPr/>
          </p:nvCxnSpPr>
          <p:spPr>
            <a:xfrm>
              <a:off x="3166407" y="2817143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單箭頭接點 75"/>
            <p:cNvCxnSpPr/>
            <p:nvPr/>
          </p:nvCxnSpPr>
          <p:spPr>
            <a:xfrm>
              <a:off x="3162254" y="3140968"/>
              <a:ext cx="1121714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單箭頭接點 76"/>
            <p:cNvCxnSpPr/>
            <p:nvPr/>
          </p:nvCxnSpPr>
          <p:spPr>
            <a:xfrm>
              <a:off x="3162254" y="3429000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單箭頭接點 77"/>
            <p:cNvCxnSpPr/>
            <p:nvPr/>
          </p:nvCxnSpPr>
          <p:spPr>
            <a:xfrm>
              <a:off x="3162254" y="3717032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單箭頭接點 78"/>
            <p:cNvCxnSpPr/>
            <p:nvPr/>
          </p:nvCxnSpPr>
          <p:spPr>
            <a:xfrm>
              <a:off x="3162254" y="4077072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單箭頭接點 79"/>
            <p:cNvCxnSpPr/>
            <p:nvPr/>
          </p:nvCxnSpPr>
          <p:spPr>
            <a:xfrm>
              <a:off x="3162254" y="4365104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單箭頭接點 80"/>
            <p:cNvCxnSpPr/>
            <p:nvPr/>
          </p:nvCxnSpPr>
          <p:spPr>
            <a:xfrm>
              <a:off x="3162254" y="4725144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單箭頭接點 81"/>
            <p:cNvCxnSpPr/>
            <p:nvPr/>
          </p:nvCxnSpPr>
          <p:spPr>
            <a:xfrm>
              <a:off x="3162254" y="5013176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單箭頭接點 82"/>
            <p:cNvCxnSpPr/>
            <p:nvPr/>
          </p:nvCxnSpPr>
          <p:spPr>
            <a:xfrm>
              <a:off x="3162254" y="2492896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單箭頭接點 83"/>
            <p:cNvCxnSpPr/>
            <p:nvPr/>
          </p:nvCxnSpPr>
          <p:spPr>
            <a:xfrm>
              <a:off x="3162254" y="5373216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直線接點 84"/>
          <p:cNvCxnSpPr>
            <a:endCxn id="68" idx="1"/>
          </p:cNvCxnSpPr>
          <p:nvPr/>
        </p:nvCxnSpPr>
        <p:spPr>
          <a:xfrm flipV="1">
            <a:off x="3115862" y="1885473"/>
            <a:ext cx="377803" cy="17537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接點 85"/>
          <p:cNvCxnSpPr>
            <a:endCxn id="69" idx="1"/>
          </p:cNvCxnSpPr>
          <p:nvPr/>
        </p:nvCxnSpPr>
        <p:spPr>
          <a:xfrm>
            <a:off x="3117075" y="4653135"/>
            <a:ext cx="376590" cy="17537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群組 86"/>
          <p:cNvGrpSpPr/>
          <p:nvPr/>
        </p:nvGrpSpPr>
        <p:grpSpPr>
          <a:xfrm>
            <a:off x="6155785" y="1934296"/>
            <a:ext cx="792479" cy="2880320"/>
            <a:chOff x="5220072" y="2492896"/>
            <a:chExt cx="905690" cy="2880320"/>
          </a:xfrm>
        </p:grpSpPr>
        <p:cxnSp>
          <p:nvCxnSpPr>
            <p:cNvPr id="88" name="直線單箭頭接點 87"/>
            <p:cNvCxnSpPr/>
            <p:nvPr/>
          </p:nvCxnSpPr>
          <p:spPr>
            <a:xfrm>
              <a:off x="5220072" y="2814677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單箭頭接點 88"/>
            <p:cNvCxnSpPr/>
            <p:nvPr/>
          </p:nvCxnSpPr>
          <p:spPr>
            <a:xfrm>
              <a:off x="5220072" y="3140969"/>
              <a:ext cx="905241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單箭頭接點 89"/>
            <p:cNvCxnSpPr/>
            <p:nvPr/>
          </p:nvCxnSpPr>
          <p:spPr>
            <a:xfrm>
              <a:off x="5220072" y="3429000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單箭頭接點 90"/>
            <p:cNvCxnSpPr/>
            <p:nvPr/>
          </p:nvCxnSpPr>
          <p:spPr>
            <a:xfrm>
              <a:off x="5220072" y="3717032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單箭頭接點 91"/>
            <p:cNvCxnSpPr/>
            <p:nvPr/>
          </p:nvCxnSpPr>
          <p:spPr>
            <a:xfrm>
              <a:off x="5220072" y="4077072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單箭頭接點 92"/>
            <p:cNvCxnSpPr/>
            <p:nvPr/>
          </p:nvCxnSpPr>
          <p:spPr>
            <a:xfrm>
              <a:off x="5220072" y="4365104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單箭頭接點 93"/>
            <p:cNvCxnSpPr/>
            <p:nvPr/>
          </p:nvCxnSpPr>
          <p:spPr>
            <a:xfrm>
              <a:off x="5220072" y="4725144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單箭頭接點 94"/>
            <p:cNvCxnSpPr/>
            <p:nvPr/>
          </p:nvCxnSpPr>
          <p:spPr>
            <a:xfrm>
              <a:off x="5220072" y="5013176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單箭頭接點 95"/>
            <p:cNvCxnSpPr/>
            <p:nvPr/>
          </p:nvCxnSpPr>
          <p:spPr>
            <a:xfrm>
              <a:off x="5220072" y="2492896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單箭頭接點 96"/>
            <p:cNvCxnSpPr/>
            <p:nvPr/>
          </p:nvCxnSpPr>
          <p:spPr>
            <a:xfrm>
              <a:off x="5220072" y="5373216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文字方塊 97"/>
          <p:cNvSpPr txBox="1"/>
          <p:nvPr/>
        </p:nvSpPr>
        <p:spPr>
          <a:xfrm>
            <a:off x="6947393" y="237036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0.9</a:t>
            </a:r>
            <a:endParaRPr lang="zh-TW" altLang="en-US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6944577" y="2636912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0.4</a:t>
            </a:r>
            <a:endParaRPr lang="zh-TW" altLang="en-US" sz="1600" dirty="0"/>
          </a:p>
        </p:txBody>
      </p:sp>
      <p:sp>
        <p:nvSpPr>
          <p:cNvPr id="100" name="文字方塊 99"/>
          <p:cNvSpPr txBox="1"/>
          <p:nvPr/>
        </p:nvSpPr>
        <p:spPr>
          <a:xfrm>
            <a:off x="6944577" y="205155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0.1</a:t>
            </a:r>
            <a:endParaRPr lang="zh-TW" altLang="en-US" dirty="0"/>
          </a:p>
        </p:txBody>
      </p:sp>
      <p:sp>
        <p:nvSpPr>
          <p:cNvPr id="101" name="文字方塊 100"/>
          <p:cNvSpPr txBox="1"/>
          <p:nvPr/>
        </p:nvSpPr>
        <p:spPr>
          <a:xfrm>
            <a:off x="6875385" y="2946430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-0.2</a:t>
            </a:r>
            <a:endParaRPr lang="zh-TW" altLang="en-US" sz="1600" dirty="0"/>
          </a:p>
        </p:txBody>
      </p:sp>
      <p:sp>
        <p:nvSpPr>
          <p:cNvPr id="102" name="文字方塊 101"/>
          <p:cNvSpPr txBox="1"/>
          <p:nvPr/>
        </p:nvSpPr>
        <p:spPr>
          <a:xfrm>
            <a:off x="6872569" y="1722294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-0.3</a:t>
            </a:r>
            <a:endParaRPr lang="zh-TW" altLang="en-US" dirty="0"/>
          </a:p>
        </p:txBody>
      </p:sp>
      <p:sp>
        <p:nvSpPr>
          <p:cNvPr id="103" name="文字方塊 102"/>
          <p:cNvSpPr txBox="1"/>
          <p:nvPr/>
        </p:nvSpPr>
        <p:spPr>
          <a:xfrm>
            <a:off x="6944577" y="3306470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0.5</a:t>
            </a:r>
            <a:endParaRPr lang="zh-TW" altLang="en-US" dirty="0"/>
          </a:p>
        </p:txBody>
      </p:sp>
      <p:sp>
        <p:nvSpPr>
          <p:cNvPr id="104" name="文字方塊 103"/>
          <p:cNvSpPr txBox="1"/>
          <p:nvPr/>
        </p:nvSpPr>
        <p:spPr>
          <a:xfrm>
            <a:off x="6944577" y="3594502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0.7</a:t>
            </a:r>
            <a:endParaRPr lang="zh-TW" altLang="en-US" dirty="0"/>
          </a:p>
        </p:txBody>
      </p:sp>
      <p:sp>
        <p:nvSpPr>
          <p:cNvPr id="105" name="文字方塊 104"/>
          <p:cNvSpPr txBox="1"/>
          <p:nvPr/>
        </p:nvSpPr>
        <p:spPr>
          <a:xfrm>
            <a:off x="6872569" y="3954542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-0.4</a:t>
            </a:r>
            <a:endParaRPr lang="zh-TW" altLang="en-US" dirty="0"/>
          </a:p>
        </p:txBody>
      </p:sp>
      <p:sp>
        <p:nvSpPr>
          <p:cNvPr id="106" name="文字方塊 105"/>
          <p:cNvSpPr txBox="1"/>
          <p:nvPr/>
        </p:nvSpPr>
        <p:spPr>
          <a:xfrm>
            <a:off x="6872569" y="4242574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-0.8</a:t>
            </a:r>
            <a:endParaRPr lang="zh-TW" altLang="en-US" dirty="0"/>
          </a:p>
        </p:txBody>
      </p:sp>
      <p:sp>
        <p:nvSpPr>
          <p:cNvPr id="107" name="文字方塊 106"/>
          <p:cNvSpPr txBox="1"/>
          <p:nvPr/>
        </p:nvSpPr>
        <p:spPr>
          <a:xfrm>
            <a:off x="6951509" y="4602614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0.6</a:t>
            </a:r>
            <a:endParaRPr lang="zh-TW" altLang="en-US" dirty="0"/>
          </a:p>
        </p:txBody>
      </p:sp>
      <p:sp>
        <p:nvSpPr>
          <p:cNvPr id="108" name="矩形 107"/>
          <p:cNvSpPr/>
          <p:nvPr/>
        </p:nvSpPr>
        <p:spPr>
          <a:xfrm>
            <a:off x="6947393" y="2410221"/>
            <a:ext cx="425116" cy="2960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7409058" y="2348880"/>
            <a:ext cx="1267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Maximum!</a:t>
            </a:r>
            <a:endParaRPr lang="zh-TW" altLang="en-US" sz="2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3" name="直線接點 112"/>
          <p:cNvCxnSpPr>
            <a:stCxn id="111" idx="2"/>
          </p:cNvCxnSpPr>
          <p:nvPr/>
        </p:nvCxnSpPr>
        <p:spPr>
          <a:xfrm>
            <a:off x="8042757" y="2748990"/>
            <a:ext cx="0" cy="262422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 flipH="1">
            <a:off x="1320562" y="5373216"/>
            <a:ext cx="672219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 flipV="1">
            <a:off x="1320562" y="2719113"/>
            <a:ext cx="0" cy="2654103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/>
          <p:cNvCxnSpPr/>
          <p:nvPr/>
        </p:nvCxnSpPr>
        <p:spPr>
          <a:xfrm>
            <a:off x="1320562" y="2706252"/>
            <a:ext cx="36004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文字方塊 126"/>
          <p:cNvSpPr txBox="1"/>
          <p:nvPr/>
        </p:nvSpPr>
        <p:spPr>
          <a:xfrm>
            <a:off x="149551" y="2204863"/>
            <a:ext cx="2107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Generated summary</a:t>
            </a:r>
            <a:endParaRPr lang="zh-TW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29" name="直線接點 128"/>
          <p:cNvCxnSpPr/>
          <p:nvPr/>
        </p:nvCxnSpPr>
        <p:spPr>
          <a:xfrm>
            <a:off x="1967763" y="2996951"/>
            <a:ext cx="1008112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55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2" grpId="0"/>
      <p:bldP spid="68" grpId="0"/>
      <p:bldP spid="69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 animBg="1"/>
      <p:bldP spid="111" grpId="0"/>
      <p:bldP spid="1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/>
              <a:t>Training with Paragraph Boundaries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47954364"/>
                  </p:ext>
                </p:extLst>
              </p:nvPr>
            </p:nvGraphicFramePr>
            <p:xfrm>
              <a:off x="1979712" y="2708920"/>
              <a:ext cx="7588893" cy="34457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47954364"/>
                  </p:ext>
                </p:extLst>
              </p:nvPr>
            </p:nvGraphicFramePr>
            <p:xfrm>
              <a:off x="1979712" y="2708920"/>
              <a:ext cx="7588893" cy="34457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矩形 2"/>
          <p:cNvSpPr/>
          <p:nvPr/>
        </p:nvSpPr>
        <p:spPr>
          <a:xfrm>
            <a:off x="468106" y="2768189"/>
            <a:ext cx="193117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TW" sz="2800" b="1" dirty="0" smtClean="0"/>
              <a:t>Initialized </a:t>
            </a:r>
          </a:p>
          <a:p>
            <a:pPr lvl="0" algn="ctr"/>
            <a:r>
              <a:rPr lang="en-US" altLang="zh-TW" sz="2800" b="1" dirty="0" smtClean="0">
                <a:solidFill>
                  <a:srgbClr val="FFFF00"/>
                </a:solidFill>
              </a:rPr>
              <a:t>w</a:t>
            </a:r>
            <a:endParaRPr lang="zh-TW" altLang="en-US" sz="2800" dirty="0"/>
          </a:p>
        </p:txBody>
      </p:sp>
      <p:sp>
        <p:nvSpPr>
          <p:cNvPr id="5" name="向右箭號 4"/>
          <p:cNvSpPr/>
          <p:nvPr/>
        </p:nvSpPr>
        <p:spPr>
          <a:xfrm>
            <a:off x="2399276" y="3028110"/>
            <a:ext cx="360040" cy="504056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46021" y="1432140"/>
                <a:ext cx="530710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zh-TW" alt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zh-TW" altLang="zh-TW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altLang="zh-TW" sz="2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21" y="1432140"/>
                <a:ext cx="5307102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51520" y="1932948"/>
            <a:ext cx="28530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2800" b="1" dirty="0" smtClean="0"/>
              <a:t>Training data: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802345" y="1944154"/>
                <a:ext cx="122520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TW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altLang="zh-TW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TW" altLang="zh-TW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sz="28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345" y="1944154"/>
                <a:ext cx="1225207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036060" y="1961922"/>
                <a:ext cx="41577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TW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28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  <m:sub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: reference summary of d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060" y="1961922"/>
                <a:ext cx="4157741" cy="523220"/>
              </a:xfrm>
              <a:prstGeom prst="rect">
                <a:avLst/>
              </a:prstGeom>
              <a:blipFill rotWithShape="0">
                <a:blip r:embed="rId13"/>
                <a:stretch>
                  <a:fillRect t="-12791" r="-2199" b="-313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93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 animBg="1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378" y="167879"/>
            <a:ext cx="3843347" cy="138821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Training </a:t>
            </a:r>
            <a:r>
              <a:rPr lang="en-US" altLang="zh-TW" cap="none" dirty="0" smtClean="0"/>
              <a:t/>
            </a:r>
            <a:br>
              <a:rPr lang="en-US" altLang="zh-TW" cap="none" dirty="0" smtClean="0"/>
            </a:br>
            <a:r>
              <a:rPr lang="en-US" altLang="zh-TW" cap="none" dirty="0" smtClean="0"/>
              <a:t>with </a:t>
            </a:r>
            <a:r>
              <a:rPr lang="en-US" altLang="zh-TW" cap="none" dirty="0"/>
              <a:t>Paragraph Boundaries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Most possible paragraph boundaries: 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658189" y="2088631"/>
                <a:ext cx="6298187" cy="674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8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TW" altLang="en-US" sz="28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8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en-US" altLang="zh-TW" sz="2800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altLang="zh-TW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>
                          <a:latin typeface="Cambria Math" panose="02040503050406030204" pitchFamily="18" charset="0"/>
                        </a:rPr>
                        <m:t>𝒂𝒓𝒈</m:t>
                      </m:r>
                      <m:limLow>
                        <m:limLowPr>
                          <m:ctrlPr>
                            <a:rPr lang="zh-TW" altLang="zh-TW" sz="2800" b="1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𝒎𝒂𝒙</m:t>
                          </m:r>
                        </m:e>
                        <m:lim>
                          <m:r>
                            <a:rPr lang="en-US" altLang="zh-TW" sz="2800" b="1" i="1" smtClean="0">
                              <a:latin typeface="Cambria Math"/>
                            </a:rPr>
                            <m:t>𝑯</m:t>
                          </m:r>
                        </m:lim>
                      </m:limLow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zh-TW" alt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zh-TW" altLang="zh-TW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altLang="zh-TW" sz="2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TW" altLang="zh-TW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sz="28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189" y="2088631"/>
                <a:ext cx="6298187" cy="6744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2425707" y="2137225"/>
            <a:ext cx="432048" cy="4537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053548" y="2172023"/>
            <a:ext cx="351155" cy="40253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5087145" y="2530650"/>
            <a:ext cx="2317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</a:t>
            </a:r>
            <a:r>
              <a:rPr lang="en-US" altLang="zh-TW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eference summary labeled by human</a:t>
            </a:r>
            <a:endParaRPr lang="zh-TW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607690" y="2538760"/>
            <a:ext cx="221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en-US" altLang="zh-TW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ost possible paragraph boundaries</a:t>
            </a:r>
            <a:endParaRPr lang="zh-TW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755576" y="4571334"/>
            <a:ext cx="1008112" cy="288032"/>
            <a:chOff x="827584" y="3645024"/>
            <a:chExt cx="1008112" cy="288032"/>
          </a:xfrm>
        </p:grpSpPr>
        <p:sp>
          <p:nvSpPr>
            <p:cNvPr id="12" name="橢圓 11"/>
            <p:cNvSpPr/>
            <p:nvPr/>
          </p:nvSpPr>
          <p:spPr>
            <a:xfrm>
              <a:off x="827584" y="3645024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1187624" y="3645024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1547664" y="3645024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5" name="文字方塊 14"/>
          <p:cNvSpPr txBox="1"/>
          <p:nvPr/>
        </p:nvSpPr>
        <p:spPr>
          <a:xfrm>
            <a:off x="396254" y="3848154"/>
            <a:ext cx="1726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For a document d</a:t>
            </a:r>
            <a:br>
              <a:rPr lang="en-US" altLang="zh-TW" dirty="0" smtClean="0"/>
            </a:br>
            <a:r>
              <a:rPr lang="en-US" altLang="zh-TW" dirty="0" smtClean="0"/>
              <a:t>with 3 utterances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1907704" y="4715350"/>
            <a:ext cx="792088" cy="17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2448461" y="3846256"/>
            <a:ext cx="2343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Reference summary</a:t>
            </a:r>
          </a:p>
          <a:p>
            <a:pPr algn="ctr"/>
            <a:r>
              <a:rPr lang="en-US" altLang="zh-TW" dirty="0" smtClean="0"/>
              <a:t>(answer of training data)</a:t>
            </a:r>
            <a:endParaRPr lang="zh-TW" altLang="en-US" dirty="0"/>
          </a:p>
        </p:txBody>
      </p:sp>
      <p:grpSp>
        <p:nvGrpSpPr>
          <p:cNvPr id="19" name="群組 18"/>
          <p:cNvGrpSpPr/>
          <p:nvPr/>
        </p:nvGrpSpPr>
        <p:grpSpPr>
          <a:xfrm>
            <a:off x="3059832" y="4573075"/>
            <a:ext cx="1008112" cy="288032"/>
            <a:chOff x="4236380" y="2924944"/>
            <a:chExt cx="1008112" cy="288032"/>
          </a:xfrm>
        </p:grpSpPr>
        <p:sp>
          <p:nvSpPr>
            <p:cNvPr id="20" name="橢圓 19"/>
            <p:cNvSpPr/>
            <p:nvPr/>
          </p:nvSpPr>
          <p:spPr>
            <a:xfrm>
              <a:off x="4236380" y="2924944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>
              <a:off x="4596420" y="2924944"/>
              <a:ext cx="288032" cy="288032"/>
            </a:xfrm>
            <a:prstGeom prst="ellipse">
              <a:avLst/>
            </a:prstGeom>
            <a:solidFill>
              <a:srgbClr val="92D050"/>
            </a:solidFill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4956460" y="2924944"/>
              <a:ext cx="288032" cy="288032"/>
            </a:xfrm>
            <a:prstGeom prst="ellipse">
              <a:avLst/>
            </a:prstGeom>
            <a:solidFill>
              <a:srgbClr val="7F7F7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5222434" y="3887139"/>
            <a:ext cx="840093" cy="2054088"/>
            <a:chOff x="7812360" y="2476262"/>
            <a:chExt cx="1008112" cy="2464906"/>
          </a:xfrm>
        </p:grpSpPr>
        <p:sp>
          <p:nvSpPr>
            <p:cNvPr id="27" name="矩形 26"/>
            <p:cNvSpPr/>
            <p:nvPr/>
          </p:nvSpPr>
          <p:spPr>
            <a:xfrm>
              <a:off x="7812360" y="2476262"/>
              <a:ext cx="1008112" cy="539148"/>
            </a:xfrm>
            <a:prstGeom prst="rect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7812360" y="3105876"/>
              <a:ext cx="288032" cy="539148"/>
            </a:xfrm>
            <a:prstGeom prst="rect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8172400" y="3105876"/>
              <a:ext cx="648072" cy="539148"/>
            </a:xfrm>
            <a:prstGeom prst="rect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7812360" y="3753948"/>
              <a:ext cx="648072" cy="539148"/>
            </a:xfrm>
            <a:prstGeom prst="rect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8532440" y="3753948"/>
              <a:ext cx="288032" cy="539148"/>
            </a:xfrm>
            <a:prstGeom prst="rect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7812360" y="4402020"/>
              <a:ext cx="288032" cy="539148"/>
            </a:xfrm>
            <a:prstGeom prst="rect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8532440" y="4402020"/>
              <a:ext cx="288032" cy="539148"/>
            </a:xfrm>
            <a:prstGeom prst="rect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8172400" y="4402020"/>
              <a:ext cx="288032" cy="539148"/>
            </a:xfrm>
            <a:prstGeom prst="rect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7812360" y="260182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8172400" y="2601820"/>
              <a:ext cx="288032" cy="288032"/>
            </a:xfrm>
            <a:prstGeom prst="ellipse">
              <a:avLst/>
            </a:prstGeom>
            <a:solidFill>
              <a:srgbClr val="7FD13B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8532440" y="2601820"/>
              <a:ext cx="288032" cy="288032"/>
            </a:xfrm>
            <a:prstGeom prst="ellipse">
              <a:avLst/>
            </a:prstGeom>
            <a:solidFill>
              <a:srgbClr val="7F7F7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7812360" y="3231434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橢圓 38"/>
            <p:cNvSpPr/>
            <p:nvPr/>
          </p:nvSpPr>
          <p:spPr>
            <a:xfrm>
              <a:off x="8172400" y="3231434"/>
              <a:ext cx="288032" cy="288032"/>
            </a:xfrm>
            <a:prstGeom prst="ellipse">
              <a:avLst/>
            </a:prstGeom>
            <a:solidFill>
              <a:srgbClr val="7FD13B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8532440" y="3231434"/>
              <a:ext cx="288032" cy="288032"/>
            </a:xfrm>
            <a:prstGeom prst="ellipse">
              <a:avLst/>
            </a:prstGeom>
            <a:solidFill>
              <a:srgbClr val="7F7F7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7812360" y="387950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8172400" y="3879506"/>
              <a:ext cx="288032" cy="288032"/>
            </a:xfrm>
            <a:prstGeom prst="ellipse">
              <a:avLst/>
            </a:prstGeom>
            <a:solidFill>
              <a:srgbClr val="7FD13B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/>
            <p:cNvSpPr/>
            <p:nvPr/>
          </p:nvSpPr>
          <p:spPr>
            <a:xfrm>
              <a:off x="8532440" y="3879506"/>
              <a:ext cx="288032" cy="288032"/>
            </a:xfrm>
            <a:prstGeom prst="ellipse">
              <a:avLst/>
            </a:prstGeom>
            <a:solidFill>
              <a:srgbClr val="7F7F7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/>
            <p:cNvSpPr/>
            <p:nvPr/>
          </p:nvSpPr>
          <p:spPr>
            <a:xfrm>
              <a:off x="7812360" y="4527578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8172400" y="4527578"/>
              <a:ext cx="288032" cy="288032"/>
            </a:xfrm>
            <a:prstGeom prst="ellipse">
              <a:avLst/>
            </a:prstGeom>
            <a:solidFill>
              <a:srgbClr val="7FD13B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8532440" y="4527578"/>
              <a:ext cx="288032" cy="288032"/>
            </a:xfrm>
            <a:prstGeom prst="ellipse">
              <a:avLst/>
            </a:prstGeom>
            <a:solidFill>
              <a:srgbClr val="7F7F7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47" name="直線單箭頭接點 46"/>
          <p:cNvCxnSpPr/>
          <p:nvPr/>
        </p:nvCxnSpPr>
        <p:spPr>
          <a:xfrm>
            <a:off x="4283968" y="4717091"/>
            <a:ext cx="792088" cy="17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4462188" y="3201823"/>
            <a:ext cx="2360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Enumerate all possible paragraph boundaries</a:t>
            </a:r>
            <a:endParaRPr lang="zh-TW" altLang="en-US" dirty="0"/>
          </a:p>
        </p:txBody>
      </p:sp>
      <p:cxnSp>
        <p:nvCxnSpPr>
          <p:cNvPr id="50" name="肘形接點 49"/>
          <p:cNvCxnSpPr>
            <a:stCxn id="31" idx="3"/>
          </p:cNvCxnSpPr>
          <p:nvPr/>
        </p:nvCxnSpPr>
        <p:spPr>
          <a:xfrm flipV="1">
            <a:off x="6062527" y="4558266"/>
            <a:ext cx="741721" cy="618256"/>
          </a:xfrm>
          <a:prstGeom prst="bentConnector3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6122533" y="5241974"/>
            <a:ext cx="2752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 paragraph boundary that maximizes</a:t>
            </a:r>
            <a:br>
              <a:rPr lang="en-US" altLang="zh-TW" dirty="0" smtClean="0"/>
            </a:br>
            <a:r>
              <a:rPr lang="en-US" altLang="zh-TW" dirty="0" smtClean="0"/>
              <a:t>the evaluation function</a:t>
            </a:r>
            <a:endParaRPr lang="zh-TW" altLang="en-US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6804248" y="4111784"/>
            <a:ext cx="2365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Most possible</a:t>
            </a:r>
          </a:p>
          <a:p>
            <a:r>
              <a:rPr lang="en-US" altLang="zh-TW" sz="2400" b="1" dirty="0" smtClean="0"/>
              <a:t>paragraphs</a:t>
            </a:r>
            <a:endParaRPr lang="zh-TW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6188625" y="185512"/>
            <a:ext cx="2760100" cy="5422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/>
              <p:cNvSpPr/>
              <p:nvPr/>
            </p:nvSpPr>
            <p:spPr>
              <a:xfrm>
                <a:off x="8468108" y="4474304"/>
                <a:ext cx="537547" cy="5339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80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TW" altLang="en-US" sz="28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8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en-US" altLang="zh-TW" sz="2800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4" name="矩形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108" y="4474304"/>
                <a:ext cx="537547" cy="5339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3321855" y="4870820"/>
                <a:ext cx="5668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855" y="4870820"/>
                <a:ext cx="566822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2632" r="-10753" b="-3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矩形 52"/>
          <p:cNvSpPr/>
          <p:nvPr/>
        </p:nvSpPr>
        <p:spPr>
          <a:xfrm>
            <a:off x="4735990" y="2188412"/>
            <a:ext cx="351155" cy="40253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40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/>
      <p:bldP spid="9" grpId="0"/>
      <p:bldP spid="15" grpId="0"/>
      <p:bldP spid="18" grpId="0"/>
      <p:bldP spid="48" grpId="0"/>
      <p:bldP spid="51" grpId="0"/>
      <p:bldP spid="52" grpId="0"/>
      <p:bldP spid="54" grpId="0"/>
      <p:bldP spid="10" grpId="0"/>
      <p:bldP spid="5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/>
              <a:t>Training with Paragraph Boundaries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1979712" y="2708920"/>
              <a:ext cx="7588893" cy="34457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1979712" y="2708920"/>
              <a:ext cx="7588893" cy="34457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矩形 2"/>
          <p:cNvSpPr/>
          <p:nvPr/>
        </p:nvSpPr>
        <p:spPr>
          <a:xfrm>
            <a:off x="468106" y="2768189"/>
            <a:ext cx="193117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TW" sz="2800" b="1" dirty="0" smtClean="0"/>
              <a:t>Initialized </a:t>
            </a:r>
          </a:p>
          <a:p>
            <a:pPr lvl="0" algn="ctr"/>
            <a:r>
              <a:rPr lang="en-US" altLang="zh-TW" sz="2800" b="1" dirty="0" smtClean="0">
                <a:solidFill>
                  <a:srgbClr val="FFFF00"/>
                </a:solidFill>
              </a:rPr>
              <a:t>w</a:t>
            </a:r>
            <a:endParaRPr lang="zh-TW" altLang="en-US" sz="2800" dirty="0"/>
          </a:p>
        </p:txBody>
      </p:sp>
      <p:sp>
        <p:nvSpPr>
          <p:cNvPr id="5" name="向右箭號 4"/>
          <p:cNvSpPr/>
          <p:nvPr/>
        </p:nvSpPr>
        <p:spPr>
          <a:xfrm>
            <a:off x="2399276" y="3028110"/>
            <a:ext cx="360040" cy="504056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46021" y="1432140"/>
                <a:ext cx="530710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zh-TW" alt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zh-TW" altLang="zh-TW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altLang="zh-TW" sz="2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21" y="1432140"/>
                <a:ext cx="5307102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51520" y="1932948"/>
            <a:ext cx="28530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2800" b="1" dirty="0" smtClean="0"/>
              <a:t>Training data: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802345" y="1944154"/>
                <a:ext cx="122520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TW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altLang="zh-TW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TW" altLang="zh-TW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sz="28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345" y="1944154"/>
                <a:ext cx="1225207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027552" y="1941156"/>
                <a:ext cx="41577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TW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28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  <m:sub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: reference summary of d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552" y="1941156"/>
                <a:ext cx="4157741" cy="523220"/>
              </a:xfrm>
              <a:prstGeom prst="rect">
                <a:avLst/>
              </a:prstGeom>
              <a:blipFill rotWithShape="0">
                <a:blip r:embed="rId13"/>
                <a:stretch>
                  <a:fillRect t="-11628" r="-2053" b="-313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群組 92"/>
          <p:cNvGrpSpPr/>
          <p:nvPr/>
        </p:nvGrpSpPr>
        <p:grpSpPr>
          <a:xfrm>
            <a:off x="2357664" y="3861048"/>
            <a:ext cx="497192" cy="1215671"/>
            <a:chOff x="6588224" y="1684174"/>
            <a:chExt cx="1008112" cy="2464906"/>
          </a:xfrm>
        </p:grpSpPr>
        <p:sp>
          <p:nvSpPr>
            <p:cNvPr id="117" name="矩形 116"/>
            <p:cNvSpPr/>
            <p:nvPr/>
          </p:nvSpPr>
          <p:spPr>
            <a:xfrm>
              <a:off x="6948264" y="360993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6588224" y="360993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橢圓 112"/>
            <p:cNvSpPr/>
            <p:nvPr/>
          </p:nvSpPr>
          <p:spPr>
            <a:xfrm>
              <a:off x="6948264" y="373549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7308304" y="360993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6588224" y="2313788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6948264" y="2313788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橢圓 97"/>
            <p:cNvSpPr/>
            <p:nvPr/>
          </p:nvSpPr>
          <p:spPr>
            <a:xfrm>
              <a:off x="6588224" y="180973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橢圓 98"/>
            <p:cNvSpPr/>
            <p:nvPr/>
          </p:nvSpPr>
          <p:spPr>
            <a:xfrm>
              <a:off x="6948264" y="180973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橢圓 99"/>
            <p:cNvSpPr/>
            <p:nvPr/>
          </p:nvSpPr>
          <p:spPr>
            <a:xfrm>
              <a:off x="7308304" y="180973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6588224" y="1684174"/>
              <a:ext cx="100811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橢圓 101"/>
            <p:cNvSpPr/>
            <p:nvPr/>
          </p:nvSpPr>
          <p:spPr>
            <a:xfrm>
              <a:off x="6588224" y="243934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橢圓 102"/>
            <p:cNvSpPr/>
            <p:nvPr/>
          </p:nvSpPr>
          <p:spPr>
            <a:xfrm>
              <a:off x="6948264" y="243934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橢圓 103"/>
            <p:cNvSpPr/>
            <p:nvPr/>
          </p:nvSpPr>
          <p:spPr>
            <a:xfrm>
              <a:off x="7308304" y="243934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橢圓 106"/>
            <p:cNvSpPr/>
            <p:nvPr/>
          </p:nvSpPr>
          <p:spPr>
            <a:xfrm>
              <a:off x="6588224" y="308741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橢圓 107"/>
            <p:cNvSpPr/>
            <p:nvPr/>
          </p:nvSpPr>
          <p:spPr>
            <a:xfrm>
              <a:off x="6948264" y="3087418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橢圓 108"/>
            <p:cNvSpPr/>
            <p:nvPr/>
          </p:nvSpPr>
          <p:spPr>
            <a:xfrm>
              <a:off x="7308304" y="308741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6588224" y="2961860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7308304" y="2961860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橢圓 111"/>
            <p:cNvSpPr/>
            <p:nvPr/>
          </p:nvSpPr>
          <p:spPr>
            <a:xfrm>
              <a:off x="6588224" y="3735490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橢圓 113"/>
            <p:cNvSpPr/>
            <p:nvPr/>
          </p:nvSpPr>
          <p:spPr>
            <a:xfrm>
              <a:off x="7308304" y="3735490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cap="none" dirty="0"/>
              <a:t>Training </a:t>
            </a:r>
            <a:r>
              <a:rPr lang="en-US" altLang="zh-TW" cap="none" dirty="0" smtClean="0"/>
              <a:t/>
            </a:r>
            <a:br>
              <a:rPr lang="en-US" altLang="zh-TW" cap="none" dirty="0" smtClean="0"/>
            </a:br>
            <a:r>
              <a:rPr lang="en-US" altLang="zh-TW" cap="none" dirty="0" smtClean="0"/>
              <a:t>with </a:t>
            </a:r>
            <a:r>
              <a:rPr lang="en-US" altLang="zh-TW" cap="none" dirty="0"/>
              <a:t>Paragraph Boundaries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883042" y="4365104"/>
            <a:ext cx="1008112" cy="288032"/>
            <a:chOff x="1331640" y="3933056"/>
            <a:chExt cx="1008112" cy="288032"/>
          </a:xfrm>
        </p:grpSpPr>
        <p:sp>
          <p:nvSpPr>
            <p:cNvPr id="13" name="橢圓 12"/>
            <p:cNvSpPr/>
            <p:nvPr/>
          </p:nvSpPr>
          <p:spPr>
            <a:xfrm>
              <a:off x="1331640" y="393305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1691680" y="393305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051720" y="393305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883042" y="5013176"/>
            <a:ext cx="1008112" cy="288032"/>
            <a:chOff x="1331640" y="4581128"/>
            <a:chExt cx="1008112" cy="288032"/>
          </a:xfrm>
        </p:grpSpPr>
        <p:sp>
          <p:nvSpPr>
            <p:cNvPr id="17" name="橢圓 16"/>
            <p:cNvSpPr/>
            <p:nvPr/>
          </p:nvSpPr>
          <p:spPr>
            <a:xfrm>
              <a:off x="133164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8" name="橢圓 17"/>
            <p:cNvSpPr/>
            <p:nvPr/>
          </p:nvSpPr>
          <p:spPr>
            <a:xfrm>
              <a:off x="169168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205172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883042" y="2420888"/>
            <a:ext cx="1008112" cy="288032"/>
            <a:chOff x="1331640" y="1988840"/>
            <a:chExt cx="1008112" cy="288032"/>
          </a:xfrm>
        </p:grpSpPr>
        <p:sp>
          <p:nvSpPr>
            <p:cNvPr id="21" name="橢圓 20"/>
            <p:cNvSpPr/>
            <p:nvPr/>
          </p:nvSpPr>
          <p:spPr>
            <a:xfrm>
              <a:off x="133164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169168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205172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883042" y="3068960"/>
            <a:ext cx="1008112" cy="288032"/>
            <a:chOff x="1331640" y="2636912"/>
            <a:chExt cx="1008112" cy="288032"/>
          </a:xfrm>
        </p:grpSpPr>
        <p:sp>
          <p:nvSpPr>
            <p:cNvPr id="25" name="橢圓 24"/>
            <p:cNvSpPr/>
            <p:nvPr/>
          </p:nvSpPr>
          <p:spPr>
            <a:xfrm>
              <a:off x="133164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rgbClr val="7FD13B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2051720" y="2636912"/>
              <a:ext cx="288032" cy="288032"/>
            </a:xfrm>
            <a:prstGeom prst="ellipse">
              <a:avLst/>
            </a:prstGeom>
            <a:solidFill>
              <a:srgbClr val="7F7F7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1171074" y="37170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grpSp>
        <p:nvGrpSpPr>
          <p:cNvPr id="30" name="群組 29"/>
          <p:cNvGrpSpPr/>
          <p:nvPr/>
        </p:nvGrpSpPr>
        <p:grpSpPr>
          <a:xfrm>
            <a:off x="2349257" y="2614181"/>
            <a:ext cx="505599" cy="1174859"/>
            <a:chOff x="6967613" y="1844824"/>
            <a:chExt cx="1060771" cy="2464906"/>
          </a:xfrm>
        </p:grpSpPr>
        <p:sp>
          <p:nvSpPr>
            <p:cNvPr id="52" name="矩形 51"/>
            <p:cNvSpPr/>
            <p:nvPr/>
          </p:nvSpPr>
          <p:spPr>
            <a:xfrm>
              <a:off x="7020272" y="377058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7740352" y="377058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7380312" y="377058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020272" y="1844824"/>
              <a:ext cx="100811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7020243" y="3094683"/>
              <a:ext cx="288033" cy="53914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7380282" y="3102469"/>
              <a:ext cx="648072" cy="53914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7740352" y="2599996"/>
              <a:ext cx="288032" cy="288032"/>
            </a:xfrm>
            <a:prstGeom prst="ellipse">
              <a:avLst/>
            </a:prstGeom>
            <a:solidFill>
              <a:srgbClr val="5F5F5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7020272" y="197038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7380312" y="1970382"/>
              <a:ext cx="288032" cy="288032"/>
            </a:xfrm>
            <a:prstGeom prst="ellipse">
              <a:avLst/>
            </a:prstGeom>
            <a:solidFill>
              <a:srgbClr val="7FD13B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7740352" y="1970382"/>
              <a:ext cx="288032" cy="288032"/>
            </a:xfrm>
            <a:prstGeom prst="ellipse">
              <a:avLst/>
            </a:prstGeom>
            <a:solidFill>
              <a:srgbClr val="5F5F5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橢圓 38"/>
            <p:cNvSpPr/>
            <p:nvPr/>
          </p:nvSpPr>
          <p:spPr>
            <a:xfrm>
              <a:off x="7020272" y="259999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7380312" y="2599996"/>
              <a:ext cx="288032" cy="288032"/>
            </a:xfrm>
            <a:prstGeom prst="ellipse">
              <a:avLst/>
            </a:prstGeom>
            <a:solidFill>
              <a:srgbClr val="7FD13B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/>
            <p:cNvSpPr/>
            <p:nvPr/>
          </p:nvSpPr>
          <p:spPr>
            <a:xfrm>
              <a:off x="7020272" y="3248068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7380312" y="3248068"/>
              <a:ext cx="288033" cy="288033"/>
            </a:xfrm>
            <a:prstGeom prst="ellipse">
              <a:avLst/>
            </a:prstGeom>
            <a:solidFill>
              <a:srgbClr val="7FD13B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7740352" y="3248068"/>
              <a:ext cx="288032" cy="288032"/>
            </a:xfrm>
            <a:prstGeom prst="ellipse">
              <a:avLst/>
            </a:prstGeom>
            <a:solidFill>
              <a:srgbClr val="5F5F5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6967613" y="2462593"/>
              <a:ext cx="648072" cy="53914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7740351" y="2483874"/>
              <a:ext cx="288033" cy="53914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7020272" y="38961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380312" y="3896140"/>
              <a:ext cx="288032" cy="288032"/>
            </a:xfrm>
            <a:prstGeom prst="ellipse">
              <a:avLst/>
            </a:prstGeom>
            <a:solidFill>
              <a:srgbClr val="7FD13B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740352" y="3896140"/>
              <a:ext cx="288032" cy="288032"/>
            </a:xfrm>
            <a:prstGeom prst="ellipse">
              <a:avLst/>
            </a:prstGeom>
            <a:solidFill>
              <a:srgbClr val="5F5F5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1" name="直線接點 30"/>
          <p:cNvCxnSpPr/>
          <p:nvPr/>
        </p:nvCxnSpPr>
        <p:spPr>
          <a:xfrm flipV="1">
            <a:off x="2031141" y="2742669"/>
            <a:ext cx="343215" cy="48050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 flipV="1">
            <a:off x="2022728" y="3049117"/>
            <a:ext cx="343215" cy="1702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2029393" y="3214610"/>
            <a:ext cx="343215" cy="128488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endCxn id="52" idx="1"/>
          </p:cNvCxnSpPr>
          <p:nvPr/>
        </p:nvCxnSpPr>
        <p:spPr>
          <a:xfrm>
            <a:off x="2038040" y="3223170"/>
            <a:ext cx="336316" cy="43738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/>
          <p:cNvSpPr txBox="1"/>
          <p:nvPr/>
        </p:nvSpPr>
        <p:spPr>
          <a:xfrm>
            <a:off x="2408944" y="22048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2408944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cxnSp>
        <p:nvCxnSpPr>
          <p:cNvPr id="94" name="直線接點 93"/>
          <p:cNvCxnSpPr/>
          <p:nvPr/>
        </p:nvCxnSpPr>
        <p:spPr>
          <a:xfrm>
            <a:off x="2038040" y="4491192"/>
            <a:ext cx="319624" cy="132953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endCxn id="115" idx="1"/>
          </p:cNvCxnSpPr>
          <p:nvPr/>
        </p:nvCxnSpPr>
        <p:spPr>
          <a:xfrm>
            <a:off x="2038040" y="4491192"/>
            <a:ext cx="319624" cy="452576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V="1">
            <a:off x="2038040" y="4279009"/>
            <a:ext cx="319624" cy="2301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/>
          <p:cNvCxnSpPr>
            <a:endCxn id="101" idx="1"/>
          </p:cNvCxnSpPr>
          <p:nvPr/>
        </p:nvCxnSpPr>
        <p:spPr>
          <a:xfrm flipV="1">
            <a:off x="2031141" y="3994000"/>
            <a:ext cx="326523" cy="51512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群組 192"/>
          <p:cNvGrpSpPr/>
          <p:nvPr/>
        </p:nvGrpSpPr>
        <p:grpSpPr>
          <a:xfrm>
            <a:off x="2854855" y="2420888"/>
            <a:ext cx="620476" cy="2880320"/>
            <a:chOff x="3162254" y="2492896"/>
            <a:chExt cx="1125867" cy="2880320"/>
          </a:xfrm>
        </p:grpSpPr>
        <p:cxnSp>
          <p:nvCxnSpPr>
            <p:cNvPr id="158" name="直線單箭頭接點 157"/>
            <p:cNvCxnSpPr/>
            <p:nvPr/>
          </p:nvCxnSpPr>
          <p:spPr>
            <a:xfrm>
              <a:off x="3166407" y="2817143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單箭頭接點 158"/>
            <p:cNvCxnSpPr/>
            <p:nvPr/>
          </p:nvCxnSpPr>
          <p:spPr>
            <a:xfrm>
              <a:off x="3162254" y="3140968"/>
              <a:ext cx="1121714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單箭頭接點 159"/>
            <p:cNvCxnSpPr/>
            <p:nvPr/>
          </p:nvCxnSpPr>
          <p:spPr>
            <a:xfrm>
              <a:off x="3162254" y="3429000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單箭頭接點 161"/>
            <p:cNvCxnSpPr/>
            <p:nvPr/>
          </p:nvCxnSpPr>
          <p:spPr>
            <a:xfrm>
              <a:off x="3162254" y="3717032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單箭頭接點 162"/>
            <p:cNvCxnSpPr/>
            <p:nvPr/>
          </p:nvCxnSpPr>
          <p:spPr>
            <a:xfrm>
              <a:off x="3162254" y="4077072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單箭頭接點 163"/>
            <p:cNvCxnSpPr/>
            <p:nvPr/>
          </p:nvCxnSpPr>
          <p:spPr>
            <a:xfrm>
              <a:off x="3162254" y="4365104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單箭頭接點 164"/>
            <p:cNvCxnSpPr/>
            <p:nvPr/>
          </p:nvCxnSpPr>
          <p:spPr>
            <a:xfrm>
              <a:off x="3162254" y="4725144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單箭頭接點 165"/>
            <p:cNvCxnSpPr/>
            <p:nvPr/>
          </p:nvCxnSpPr>
          <p:spPr>
            <a:xfrm>
              <a:off x="3162254" y="5013176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單箭頭接點 166"/>
            <p:cNvCxnSpPr/>
            <p:nvPr/>
          </p:nvCxnSpPr>
          <p:spPr>
            <a:xfrm>
              <a:off x="3162254" y="2492896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單箭頭接點 167"/>
            <p:cNvCxnSpPr/>
            <p:nvPr/>
          </p:nvCxnSpPr>
          <p:spPr>
            <a:xfrm>
              <a:off x="3162254" y="5373216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0" name="直線接點 169"/>
          <p:cNvCxnSpPr>
            <a:endCxn id="59" idx="1"/>
          </p:cNvCxnSpPr>
          <p:nvPr/>
        </p:nvCxnSpPr>
        <p:spPr>
          <a:xfrm flipV="1">
            <a:off x="2031141" y="2389530"/>
            <a:ext cx="377803" cy="17537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接點 171"/>
          <p:cNvCxnSpPr>
            <a:endCxn id="60" idx="1"/>
          </p:cNvCxnSpPr>
          <p:nvPr/>
        </p:nvCxnSpPr>
        <p:spPr>
          <a:xfrm>
            <a:off x="2032354" y="5157192"/>
            <a:ext cx="376590" cy="17537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群組 247"/>
          <p:cNvGrpSpPr/>
          <p:nvPr/>
        </p:nvGrpSpPr>
        <p:grpSpPr>
          <a:xfrm>
            <a:off x="4785209" y="2420888"/>
            <a:ext cx="792479" cy="2880320"/>
            <a:chOff x="5220072" y="2492896"/>
            <a:chExt cx="905690" cy="2880320"/>
          </a:xfrm>
        </p:grpSpPr>
        <p:cxnSp>
          <p:nvCxnSpPr>
            <p:cNvPr id="195" name="直線單箭頭接點 194"/>
            <p:cNvCxnSpPr/>
            <p:nvPr/>
          </p:nvCxnSpPr>
          <p:spPr>
            <a:xfrm>
              <a:off x="5220072" y="2814677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單箭頭接點 195"/>
            <p:cNvCxnSpPr/>
            <p:nvPr/>
          </p:nvCxnSpPr>
          <p:spPr>
            <a:xfrm>
              <a:off x="5220072" y="3140969"/>
              <a:ext cx="905241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單箭頭接點 196"/>
            <p:cNvCxnSpPr/>
            <p:nvPr/>
          </p:nvCxnSpPr>
          <p:spPr>
            <a:xfrm>
              <a:off x="5220072" y="3429000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單箭頭接點 197"/>
            <p:cNvCxnSpPr/>
            <p:nvPr/>
          </p:nvCxnSpPr>
          <p:spPr>
            <a:xfrm>
              <a:off x="5220072" y="3717032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單箭頭接點 198"/>
            <p:cNvCxnSpPr/>
            <p:nvPr/>
          </p:nvCxnSpPr>
          <p:spPr>
            <a:xfrm>
              <a:off x="5220072" y="4077072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單箭頭接點 199"/>
            <p:cNvCxnSpPr/>
            <p:nvPr/>
          </p:nvCxnSpPr>
          <p:spPr>
            <a:xfrm>
              <a:off x="5220072" y="4365104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單箭頭接點 200"/>
            <p:cNvCxnSpPr/>
            <p:nvPr/>
          </p:nvCxnSpPr>
          <p:spPr>
            <a:xfrm>
              <a:off x="5220072" y="4725144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單箭頭接點 201"/>
            <p:cNvCxnSpPr/>
            <p:nvPr/>
          </p:nvCxnSpPr>
          <p:spPr>
            <a:xfrm>
              <a:off x="5220072" y="5013176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單箭頭接點 202"/>
            <p:cNvCxnSpPr/>
            <p:nvPr/>
          </p:nvCxnSpPr>
          <p:spPr>
            <a:xfrm>
              <a:off x="5220072" y="2492896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單箭頭接點 203"/>
            <p:cNvCxnSpPr/>
            <p:nvPr/>
          </p:nvCxnSpPr>
          <p:spPr>
            <a:xfrm>
              <a:off x="5220072" y="5373216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0" name="文字方塊 229"/>
          <p:cNvSpPr txBox="1"/>
          <p:nvPr/>
        </p:nvSpPr>
        <p:spPr>
          <a:xfrm>
            <a:off x="5580112" y="2874422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0.9</a:t>
            </a:r>
            <a:endParaRPr lang="zh-TW" altLang="en-US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5577296" y="3140968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0.4</a:t>
            </a:r>
            <a:endParaRPr lang="zh-TW" altLang="en-US" sz="1600" dirty="0"/>
          </a:p>
        </p:txBody>
      </p:sp>
      <p:sp>
        <p:nvSpPr>
          <p:cNvPr id="232" name="文字方塊 231"/>
          <p:cNvSpPr txBox="1"/>
          <p:nvPr/>
        </p:nvSpPr>
        <p:spPr>
          <a:xfrm>
            <a:off x="5577296" y="2555612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0.1</a:t>
            </a:r>
            <a:endParaRPr lang="zh-TW" altLang="en-US" dirty="0"/>
          </a:p>
        </p:txBody>
      </p:sp>
      <p:sp>
        <p:nvSpPr>
          <p:cNvPr id="233" name="文字方塊 232"/>
          <p:cNvSpPr txBox="1"/>
          <p:nvPr/>
        </p:nvSpPr>
        <p:spPr>
          <a:xfrm>
            <a:off x="5508104" y="3450486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-0.2</a:t>
            </a:r>
            <a:endParaRPr lang="zh-TW" altLang="en-US" sz="1600" dirty="0"/>
          </a:p>
        </p:txBody>
      </p:sp>
      <p:sp>
        <p:nvSpPr>
          <p:cNvPr id="234" name="文字方塊 233"/>
          <p:cNvSpPr txBox="1"/>
          <p:nvPr/>
        </p:nvSpPr>
        <p:spPr>
          <a:xfrm>
            <a:off x="5505288" y="2226350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-0.3</a:t>
            </a:r>
            <a:endParaRPr lang="zh-TW" altLang="en-US" dirty="0"/>
          </a:p>
        </p:txBody>
      </p:sp>
      <p:sp>
        <p:nvSpPr>
          <p:cNvPr id="235" name="文字方塊 234"/>
          <p:cNvSpPr txBox="1"/>
          <p:nvPr/>
        </p:nvSpPr>
        <p:spPr>
          <a:xfrm>
            <a:off x="5577296" y="381052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0.5</a:t>
            </a:r>
            <a:endParaRPr lang="zh-TW" altLang="en-US" dirty="0"/>
          </a:p>
        </p:txBody>
      </p:sp>
      <p:sp>
        <p:nvSpPr>
          <p:cNvPr id="236" name="文字方塊 235"/>
          <p:cNvSpPr txBox="1"/>
          <p:nvPr/>
        </p:nvSpPr>
        <p:spPr>
          <a:xfrm>
            <a:off x="5577296" y="4098558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0.7</a:t>
            </a:r>
            <a:endParaRPr lang="zh-TW" altLang="en-US" dirty="0"/>
          </a:p>
        </p:txBody>
      </p:sp>
      <p:sp>
        <p:nvSpPr>
          <p:cNvPr id="237" name="文字方塊 236"/>
          <p:cNvSpPr txBox="1"/>
          <p:nvPr/>
        </p:nvSpPr>
        <p:spPr>
          <a:xfrm>
            <a:off x="5505288" y="4458598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-0.4</a:t>
            </a:r>
            <a:endParaRPr lang="zh-TW" altLang="en-US" dirty="0"/>
          </a:p>
        </p:txBody>
      </p:sp>
      <p:sp>
        <p:nvSpPr>
          <p:cNvPr id="238" name="文字方塊 237"/>
          <p:cNvSpPr txBox="1"/>
          <p:nvPr/>
        </p:nvSpPr>
        <p:spPr>
          <a:xfrm>
            <a:off x="5505288" y="4746630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-0.8</a:t>
            </a:r>
            <a:endParaRPr lang="zh-TW" altLang="en-US" dirty="0"/>
          </a:p>
        </p:txBody>
      </p:sp>
      <p:sp>
        <p:nvSpPr>
          <p:cNvPr id="239" name="文字方塊 238"/>
          <p:cNvSpPr txBox="1"/>
          <p:nvPr/>
        </p:nvSpPr>
        <p:spPr>
          <a:xfrm>
            <a:off x="5584228" y="5106670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0.6</a:t>
            </a:r>
            <a:endParaRPr lang="zh-TW" altLang="en-US" dirty="0"/>
          </a:p>
        </p:txBody>
      </p:sp>
      <p:sp>
        <p:nvSpPr>
          <p:cNvPr id="263" name="矩形 262"/>
          <p:cNvSpPr/>
          <p:nvPr/>
        </p:nvSpPr>
        <p:spPr>
          <a:xfrm>
            <a:off x="5580112" y="2914277"/>
            <a:ext cx="425116" cy="2960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>
          <a:xfrm flipV="1">
            <a:off x="8388424" y="2204864"/>
            <a:ext cx="0" cy="32403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8103863" y="1844824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high</a:t>
            </a:r>
            <a:endParaRPr lang="zh-TW" alt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9" name="肘形接點 28"/>
          <p:cNvCxnSpPr/>
          <p:nvPr/>
        </p:nvCxnSpPr>
        <p:spPr>
          <a:xfrm flipV="1">
            <a:off x="6009344" y="2555612"/>
            <a:ext cx="2380815" cy="488087"/>
          </a:xfrm>
          <a:prstGeom prst="bentConnector3">
            <a:avLst/>
          </a:prstGeom>
          <a:ln w="19050">
            <a:solidFill>
              <a:schemeClr val="accent3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肘形接點 224"/>
          <p:cNvCxnSpPr/>
          <p:nvPr/>
        </p:nvCxnSpPr>
        <p:spPr>
          <a:xfrm>
            <a:off x="5997340" y="3619763"/>
            <a:ext cx="2391084" cy="1033373"/>
          </a:xfrm>
          <a:prstGeom prst="bentConnector3">
            <a:avLst>
              <a:gd name="adj1" fmla="val 55412"/>
            </a:avLst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單箭頭接點 226"/>
          <p:cNvCxnSpPr/>
          <p:nvPr/>
        </p:nvCxnSpPr>
        <p:spPr>
          <a:xfrm>
            <a:off x="8316416" y="2636912"/>
            <a:ext cx="0" cy="1763445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肘形接點 248"/>
          <p:cNvCxnSpPr>
            <a:stCxn id="235" idx="3"/>
          </p:cNvCxnSpPr>
          <p:nvPr/>
        </p:nvCxnSpPr>
        <p:spPr>
          <a:xfrm>
            <a:off x="6002412" y="3979803"/>
            <a:ext cx="2387747" cy="817349"/>
          </a:xfrm>
          <a:prstGeom prst="bentConnector3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>
            <a:off x="5994524" y="4941168"/>
            <a:ext cx="2393900" cy="27861"/>
          </a:xfrm>
          <a:prstGeom prst="straightConnector1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肘形接點 61"/>
          <p:cNvCxnSpPr>
            <a:stCxn id="239" idx="3"/>
          </p:cNvCxnSpPr>
          <p:nvPr/>
        </p:nvCxnSpPr>
        <p:spPr>
          <a:xfrm>
            <a:off x="6009344" y="5275947"/>
            <a:ext cx="2379080" cy="169277"/>
          </a:xfrm>
          <a:prstGeom prst="bentConnector3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文字方塊 255"/>
          <p:cNvSpPr txBox="1"/>
          <p:nvPr/>
        </p:nvSpPr>
        <p:spPr>
          <a:xfrm>
            <a:off x="5940152" y="4293096"/>
            <a:ext cx="461665" cy="32316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</a:t>
            </a:r>
            <a:endParaRPr lang="zh-TW" alt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0" name="肘形接點 259"/>
          <p:cNvCxnSpPr>
            <a:stCxn id="234" idx="3"/>
          </p:cNvCxnSpPr>
          <p:nvPr/>
        </p:nvCxnSpPr>
        <p:spPr>
          <a:xfrm>
            <a:off x="5994524" y="2395627"/>
            <a:ext cx="2393900" cy="2095565"/>
          </a:xfrm>
          <a:prstGeom prst="bentConnector3">
            <a:avLst>
              <a:gd name="adj1" fmla="val 40271"/>
            </a:avLst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文字方塊 168"/>
          <p:cNvSpPr txBox="1"/>
          <p:nvPr/>
        </p:nvSpPr>
        <p:spPr>
          <a:xfrm>
            <a:off x="5940152" y="2852936"/>
            <a:ext cx="461665" cy="32316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</a:t>
            </a:r>
            <a:endParaRPr lang="zh-TW" alt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75330" y="2276872"/>
            <a:ext cx="1490712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Evaluation function</a:t>
            </a:r>
          </a:p>
          <a:p>
            <a:pPr algn="ctr"/>
            <a:r>
              <a:rPr lang="en-US" altLang="zh-TW" b="1" dirty="0">
                <a:solidFill>
                  <a:srgbClr val="FFFF00"/>
                </a:solidFill>
                <a:latin typeface="Cambria Math"/>
              </a:rPr>
              <a:t>𝑭</a:t>
            </a:r>
            <a:r>
              <a:rPr lang="zh-TW" altLang="zh-TW" b="1" dirty="0">
                <a:solidFill>
                  <a:srgbClr val="FFFF00"/>
                </a:solidFill>
                <a:latin typeface="Cambria Math" panose="02040503050406030204" pitchFamily="18" charset="0"/>
              </a:rPr>
              <a:t>(</a:t>
            </a:r>
            <a:r>
              <a:rPr lang="en-US" altLang="zh-TW" b="1" dirty="0">
                <a:solidFill>
                  <a:srgbClr val="FFFF00"/>
                </a:solidFill>
                <a:latin typeface="Cambria Math"/>
              </a:rPr>
              <a:t>𝒅,</a:t>
            </a:r>
            <a:r>
              <a:rPr lang="en-US" altLang="zh-TW" b="1" dirty="0" smtClean="0">
                <a:solidFill>
                  <a:srgbClr val="FFFF00"/>
                </a:solidFill>
                <a:latin typeface="Cambria Math"/>
              </a:rPr>
              <a:t>𝒔</a:t>
            </a:r>
            <a:r>
              <a:rPr lang="en-US" altLang="zh-TW" b="1" baseline="-25000" dirty="0" smtClean="0">
                <a:solidFill>
                  <a:srgbClr val="FFFF00"/>
                </a:solidFill>
                <a:latin typeface="Cambria Math"/>
              </a:rPr>
              <a:t>𝒅</a:t>
            </a:r>
            <a:r>
              <a:rPr lang="en-US" altLang="zh-TW" b="1" dirty="0">
                <a:solidFill>
                  <a:srgbClr val="FFFF00"/>
                </a:solidFill>
                <a:latin typeface="Cambria Math"/>
              </a:rPr>
              <a:t>,</a:t>
            </a:r>
            <a:r>
              <a:rPr lang="en-US" altLang="zh-TW" b="1" dirty="0" smtClean="0">
                <a:solidFill>
                  <a:srgbClr val="FFFF00"/>
                </a:solidFill>
                <a:latin typeface="Cambria Math"/>
              </a:rPr>
              <a:t>𝑯</a:t>
            </a:r>
            <a:r>
              <a:rPr lang="en-US" altLang="zh-TW" b="1" baseline="-25000" dirty="0" smtClean="0">
                <a:solidFill>
                  <a:srgbClr val="FFFF00"/>
                </a:solidFill>
                <a:latin typeface="Cambria Math"/>
              </a:rPr>
              <a:t>𝒅</a:t>
            </a:r>
            <a:r>
              <a:rPr lang="en-US" altLang="zh-TW" b="1" dirty="0" smtClean="0">
                <a:solidFill>
                  <a:srgbClr val="FFFF00"/>
                </a:solidFill>
                <a:latin typeface="Cambria Math" panose="02040503050406030204" pitchFamily="18" charset="0"/>
              </a:rPr>
              <a:t> </a:t>
            </a:r>
            <a:r>
              <a:rPr lang="en-US" altLang="zh-TW" b="1" dirty="0">
                <a:solidFill>
                  <a:srgbClr val="FFFF00"/>
                </a:solidFill>
                <a:latin typeface="Cambria Math" panose="02040503050406030204" pitchFamily="18" charset="0"/>
              </a:rPr>
              <a:t>)</a:t>
            </a:r>
            <a:endParaRPr lang="zh-TW" alt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endParaRPr lang="zh-TW" altLang="en-US" b="1" dirty="0"/>
          </a:p>
        </p:txBody>
      </p:sp>
      <p:pic>
        <p:nvPicPr>
          <p:cNvPr id="128" name="圖片 1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378" y="167879"/>
            <a:ext cx="3843347" cy="1388219"/>
          </a:xfrm>
          <a:prstGeom prst="rect">
            <a:avLst/>
          </a:prstGeom>
        </p:spPr>
      </p:pic>
      <p:sp>
        <p:nvSpPr>
          <p:cNvPr id="129" name="矩形 128"/>
          <p:cNvSpPr/>
          <p:nvPr/>
        </p:nvSpPr>
        <p:spPr>
          <a:xfrm>
            <a:off x="6156176" y="1014547"/>
            <a:ext cx="2760100" cy="5422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矩形 129"/>
              <p:cNvSpPr/>
              <p:nvPr/>
            </p:nvSpPr>
            <p:spPr>
              <a:xfrm>
                <a:off x="2916233" y="2821676"/>
                <a:ext cx="537547" cy="47083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40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TW" altLang="en-US" sz="2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0" name="矩形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233" y="2821676"/>
                <a:ext cx="537547" cy="470835"/>
              </a:xfrm>
              <a:prstGeom prst="rect">
                <a:avLst/>
              </a:prstGeom>
              <a:blipFill rotWithShape="0">
                <a:blip r:embed="rId4"/>
                <a:stretch>
                  <a:fillRect l="-1099" t="-3797" r="-6593" b="-2532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294974" y="2966525"/>
                <a:ext cx="503232" cy="46166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74" y="2966525"/>
                <a:ext cx="503232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299" r="-4706" b="-2597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矩形 131"/>
              <p:cNvSpPr/>
              <p:nvPr/>
            </p:nvSpPr>
            <p:spPr>
              <a:xfrm>
                <a:off x="510397" y="1561274"/>
                <a:ext cx="530710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sz="24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altLang="zh-TW" sz="24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altLang="zh-TW" sz="24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pt-BR" altLang="zh-TW" sz="24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sz="24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zh-TW" sz="24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sz="24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zh-TW" altLang="en-US" sz="24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zh-TW" altLang="zh-TW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altLang="zh-TW" sz="24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sz="24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sz="24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32" name="矩形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97" y="1561274"/>
                <a:ext cx="5307102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535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8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2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400"/>
                            </p:stCondLst>
                            <p:childTnLst>
                              <p:par>
                                <p:cTn id="1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9" grpId="0"/>
      <p:bldP spid="60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63" grpId="0" animBg="1"/>
      <p:bldP spid="9" grpId="0"/>
      <p:bldP spid="256" grpId="0"/>
      <p:bldP spid="169" grpId="0"/>
      <p:bldP spid="11" grpId="0" animBg="1"/>
      <p:bldP spid="130" grpId="0" animBg="1"/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/>
              <a:t>Training with Paragraph Boundaries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1979712" y="2708920"/>
              <a:ext cx="7588893" cy="34457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1979712" y="2708920"/>
              <a:ext cx="7588893" cy="34457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矩形 2"/>
          <p:cNvSpPr/>
          <p:nvPr/>
        </p:nvSpPr>
        <p:spPr>
          <a:xfrm>
            <a:off x="468106" y="2768189"/>
            <a:ext cx="193117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TW" sz="2800" b="1" dirty="0" smtClean="0"/>
              <a:t>Initialized </a:t>
            </a:r>
          </a:p>
          <a:p>
            <a:pPr lvl="0" algn="ctr"/>
            <a:r>
              <a:rPr lang="en-US" altLang="zh-TW" sz="2800" b="1" dirty="0" smtClean="0">
                <a:solidFill>
                  <a:srgbClr val="FFFF00"/>
                </a:solidFill>
              </a:rPr>
              <a:t>w</a:t>
            </a:r>
            <a:endParaRPr lang="zh-TW" altLang="en-US" sz="2800" dirty="0"/>
          </a:p>
        </p:txBody>
      </p:sp>
      <p:sp>
        <p:nvSpPr>
          <p:cNvPr id="5" name="向右箭號 4"/>
          <p:cNvSpPr/>
          <p:nvPr/>
        </p:nvSpPr>
        <p:spPr>
          <a:xfrm>
            <a:off x="2399276" y="3028110"/>
            <a:ext cx="360040" cy="504056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46021" y="1432140"/>
                <a:ext cx="530710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zh-TW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zh-TW" alt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zh-TW" altLang="zh-TW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altLang="zh-TW" sz="2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altLang="zh-TW" sz="2800" i="1" dirty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altLang="zh-TW" sz="2800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21" y="1432140"/>
                <a:ext cx="5307102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51520" y="1932948"/>
            <a:ext cx="28530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2800" b="1" dirty="0" smtClean="0"/>
              <a:t>Training data: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802345" y="1944154"/>
                <a:ext cx="122520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TW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altLang="zh-TW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TW" altLang="zh-TW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sz="28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345" y="1944154"/>
                <a:ext cx="1225207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027552" y="1941156"/>
                <a:ext cx="41577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TW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28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  <m:sub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: reference summary of d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552" y="1941156"/>
                <a:ext cx="4157741" cy="523220"/>
              </a:xfrm>
              <a:prstGeom prst="rect">
                <a:avLst/>
              </a:prstGeom>
              <a:blipFill rotWithShape="0">
                <a:blip r:embed="rId13"/>
                <a:stretch>
                  <a:fillRect t="-11628" r="-2053" b="-313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2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28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Experimental Setup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37111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Corpus: a course offered in National Taiwan University</a:t>
            </a:r>
          </a:p>
          <a:p>
            <a:pPr lvl="1"/>
            <a:r>
              <a:rPr lang="en-US" altLang="zh-TW" sz="2400" dirty="0" smtClean="0"/>
              <a:t>Speech recognition is needed</a:t>
            </a:r>
          </a:p>
          <a:p>
            <a:r>
              <a:rPr lang="en-US" altLang="zh-TW" sz="2800" dirty="0" smtClean="0">
                <a:cs typeface="Calibri" pitchFamily="34" charset="0"/>
              </a:rPr>
              <a:t>Annotators </a:t>
            </a:r>
            <a:r>
              <a:rPr lang="en-US" altLang="zh-TW" sz="2800" dirty="0">
                <a:cs typeface="Calibri" pitchFamily="34" charset="0"/>
              </a:rPr>
              <a:t>produced three reference summaries for </a:t>
            </a:r>
            <a:r>
              <a:rPr lang="en-US" altLang="zh-TW" sz="2800" dirty="0" smtClean="0">
                <a:cs typeface="Calibri" pitchFamily="34" charset="0"/>
              </a:rPr>
              <a:t>each spoken </a:t>
            </a:r>
            <a:r>
              <a:rPr lang="en-US" altLang="zh-TW" sz="2800" dirty="0">
                <a:cs typeface="Calibri" pitchFamily="34" charset="0"/>
              </a:rPr>
              <a:t>document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40407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49614"/>
              </p:ext>
            </p:extLst>
          </p:nvPr>
        </p:nvGraphicFramePr>
        <p:xfrm>
          <a:off x="827584" y="1484784"/>
          <a:ext cx="741682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224136"/>
                <a:gridCol w="1368152"/>
                <a:gridCol w="1440160"/>
                <a:gridCol w="1197055"/>
                <a:gridCol w="14672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UNSUPERVISED</a:t>
                      </a:r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SUPERVISED</a:t>
                      </a:r>
                      <a:endParaRPr lang="zh-TW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Ratio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Evaluation Measure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MMR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Binary</a:t>
                      </a:r>
                      <a:r>
                        <a:rPr lang="en-US" altLang="zh-TW" sz="1800" baseline="0" smtClean="0"/>
                        <a:t> </a:t>
                      </a:r>
                    </a:p>
                    <a:p>
                      <a:pPr algn="ctr"/>
                      <a:r>
                        <a:rPr lang="en-US" altLang="zh-TW" sz="1800" baseline="0" smtClean="0"/>
                        <a:t>Classification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Structured</a:t>
                      </a:r>
                      <a:r>
                        <a:rPr lang="en-US" altLang="zh-TW" sz="1800" baseline="0" dirty="0" smtClean="0"/>
                        <a:t> Learning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Structured</a:t>
                      </a:r>
                      <a:r>
                        <a:rPr lang="en-US" altLang="zh-TW" sz="1800" baseline="0" dirty="0" smtClean="0"/>
                        <a:t> Learning</a:t>
                      </a:r>
                    </a:p>
                    <a:p>
                      <a:pPr algn="ctr"/>
                      <a:r>
                        <a:rPr lang="en-US" altLang="zh-TW" sz="1800" baseline="0" dirty="0" smtClean="0"/>
                        <a:t>+ Hidden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0.44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30%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0.57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/>
              <a:t>Experimental Result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987824" y="2312380"/>
            <a:ext cx="864096" cy="504056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201356" y="2289572"/>
            <a:ext cx="1332148" cy="612564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639420" y="2276872"/>
            <a:ext cx="1080120" cy="612564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939756" y="2158256"/>
            <a:ext cx="1152128" cy="83869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44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 smtClean="0"/>
              <a:t>Task Introduction</a:t>
            </a:r>
            <a:endParaRPr lang="zh-TW" altLang="en-US" cap="none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cs typeface="Calibri" pitchFamily="34" charset="0"/>
              </a:rPr>
              <a:t>Extractive document summarization</a:t>
            </a:r>
          </a:p>
          <a:p>
            <a:pPr lvl="1"/>
            <a:r>
              <a:rPr lang="en-US" altLang="zh-TW" sz="2400" dirty="0" smtClean="0">
                <a:cs typeface="Calibri" pitchFamily="34" charset="0"/>
              </a:rPr>
              <a:t>Select the indicative sentences</a:t>
            </a:r>
          </a:p>
          <a:p>
            <a:pPr lvl="1"/>
            <a:r>
              <a:rPr lang="en-US" altLang="zh-TW" sz="2400" dirty="0" smtClean="0">
                <a:cs typeface="Calibri" pitchFamily="34" charset="0"/>
              </a:rPr>
              <a:t>Cascade the sentences to form a summary</a:t>
            </a:r>
          </a:p>
          <a:p>
            <a:pPr lvl="1"/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367136" y="3933056"/>
            <a:ext cx="6877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Document: </a:t>
            </a:r>
          </a:p>
          <a:p>
            <a:r>
              <a:rPr lang="en-US" altLang="zh-TW" dirty="0" smtClean="0"/>
              <a:t>Two </a:t>
            </a:r>
            <a:r>
              <a:rPr lang="en-US" altLang="zh-TW" dirty="0"/>
              <a:t>food critics have eaten meat that was grown in a lab. </a:t>
            </a:r>
            <a:endParaRPr lang="en-US" altLang="zh-TW" dirty="0" smtClean="0"/>
          </a:p>
          <a:p>
            <a:r>
              <a:rPr lang="en-US" altLang="zh-TW" dirty="0" smtClean="0"/>
              <a:t>It </a:t>
            </a:r>
            <a:r>
              <a:rPr lang="en-US" altLang="zh-TW" dirty="0"/>
              <a:t>is the first time anyone has eaten artificial meat.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experiment is part of a project run by Google co-founder Sergey </a:t>
            </a:r>
            <a:r>
              <a:rPr lang="en-US" altLang="zh-TW" dirty="0" err="1"/>
              <a:t>Brin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He </a:t>
            </a:r>
            <a:r>
              <a:rPr lang="en-US" altLang="zh-TW" dirty="0"/>
              <a:t>invested over $380,000 in research for the burger. 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111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E29C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29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E29C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29C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" grpId="1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1873"/>
              </p:ext>
            </p:extLst>
          </p:nvPr>
        </p:nvGraphicFramePr>
        <p:xfrm>
          <a:off x="827584" y="1484784"/>
          <a:ext cx="741682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224136"/>
                <a:gridCol w="1368152"/>
                <a:gridCol w="1440160"/>
                <a:gridCol w="1197055"/>
                <a:gridCol w="14672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UNSUPERVISED</a:t>
                      </a:r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SUPERVISED</a:t>
                      </a:r>
                      <a:endParaRPr lang="zh-TW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Ratio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Evaluation Measure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MMR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Binary</a:t>
                      </a:r>
                      <a:r>
                        <a:rPr lang="en-US" altLang="zh-TW" sz="1800" baseline="0" smtClean="0"/>
                        <a:t> </a:t>
                      </a:r>
                    </a:p>
                    <a:p>
                      <a:pPr algn="ctr"/>
                      <a:r>
                        <a:rPr lang="en-US" altLang="zh-TW" sz="1800" baseline="0" smtClean="0"/>
                        <a:t>Classification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Structured</a:t>
                      </a:r>
                      <a:r>
                        <a:rPr lang="en-US" altLang="zh-TW" sz="1800" baseline="0" smtClean="0"/>
                        <a:t> Learning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Structured</a:t>
                      </a:r>
                      <a:r>
                        <a:rPr lang="en-US" altLang="zh-TW" sz="1800" baseline="0" dirty="0" smtClean="0"/>
                        <a:t> Learning</a:t>
                      </a:r>
                    </a:p>
                    <a:p>
                      <a:pPr algn="ctr"/>
                      <a:r>
                        <a:rPr lang="en-US" altLang="zh-TW" sz="1800" baseline="0" dirty="0" smtClean="0"/>
                        <a:t>+ Hidden 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0.44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30%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0.57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Experimental Result</a:t>
            </a:r>
            <a:endParaRPr lang="zh-TW" altLang="en-US" cap="none" dirty="0"/>
          </a:p>
        </p:txBody>
      </p:sp>
      <p:sp>
        <p:nvSpPr>
          <p:cNvPr id="11" name="矩形 10"/>
          <p:cNvSpPr/>
          <p:nvPr/>
        </p:nvSpPr>
        <p:spPr>
          <a:xfrm>
            <a:off x="958900" y="3399284"/>
            <a:ext cx="504056" cy="36004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958900" y="4509120"/>
            <a:ext cx="504056" cy="36004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619672" y="3039244"/>
            <a:ext cx="1080120" cy="108012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89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827584" y="1484784"/>
          <a:ext cx="741682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224136"/>
                <a:gridCol w="1368152"/>
                <a:gridCol w="1440160"/>
                <a:gridCol w="1197055"/>
                <a:gridCol w="14672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UNSUPERVISED</a:t>
                      </a:r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SUPERVISED</a:t>
                      </a:r>
                      <a:endParaRPr lang="zh-TW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Ratio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Evaluation Measure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MMR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Binary</a:t>
                      </a:r>
                      <a:r>
                        <a:rPr lang="en-US" altLang="zh-TW" sz="1800" baseline="0" smtClean="0"/>
                        <a:t> </a:t>
                      </a:r>
                    </a:p>
                    <a:p>
                      <a:pPr algn="ctr"/>
                      <a:r>
                        <a:rPr lang="en-US" altLang="zh-TW" sz="1800" baseline="0" smtClean="0"/>
                        <a:t>Classification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Structured</a:t>
                      </a:r>
                      <a:r>
                        <a:rPr lang="en-US" altLang="zh-TW" sz="1800" baseline="0" smtClean="0"/>
                        <a:t> Learning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Structured</a:t>
                      </a:r>
                      <a:r>
                        <a:rPr lang="en-US" altLang="zh-TW" sz="1800" baseline="0" dirty="0" smtClean="0"/>
                        <a:t> Learning</a:t>
                      </a:r>
                    </a:p>
                    <a:p>
                      <a:pPr algn="ctr"/>
                      <a:r>
                        <a:rPr lang="en-US" altLang="zh-TW" sz="1800" baseline="0" dirty="0" smtClean="0"/>
                        <a:t>+ Hidden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10%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0.44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30%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0.57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Experimental Result</a:t>
            </a:r>
            <a:endParaRPr lang="zh-TW" altLang="en-US" cap="none" dirty="0"/>
          </a:p>
        </p:txBody>
      </p:sp>
      <p:sp>
        <p:nvSpPr>
          <p:cNvPr id="7" name="矩形 6"/>
          <p:cNvSpPr/>
          <p:nvPr/>
        </p:nvSpPr>
        <p:spPr>
          <a:xfrm>
            <a:off x="4211960" y="2204864"/>
            <a:ext cx="1296144" cy="2998936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987824" y="2204864"/>
            <a:ext cx="936104" cy="299893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2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827584" y="1484784"/>
          <a:ext cx="741682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224136"/>
                <a:gridCol w="1368152"/>
                <a:gridCol w="1440160"/>
                <a:gridCol w="1197055"/>
                <a:gridCol w="14672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UNSUPERVISED</a:t>
                      </a:r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SUPERVISED</a:t>
                      </a:r>
                      <a:endParaRPr lang="zh-TW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Ratio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Evaluation Measure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MMR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Binary</a:t>
                      </a:r>
                      <a:r>
                        <a:rPr lang="en-US" altLang="zh-TW" sz="1800" baseline="0" smtClean="0"/>
                        <a:t> </a:t>
                      </a:r>
                    </a:p>
                    <a:p>
                      <a:pPr algn="ctr"/>
                      <a:r>
                        <a:rPr lang="en-US" altLang="zh-TW" sz="1800" baseline="0" smtClean="0"/>
                        <a:t>Classification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Structured</a:t>
                      </a:r>
                      <a:r>
                        <a:rPr lang="en-US" altLang="zh-TW" sz="1800" baseline="0" smtClean="0"/>
                        <a:t> Learning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Structured</a:t>
                      </a:r>
                      <a:r>
                        <a:rPr lang="en-US" altLang="zh-TW" sz="1800" baseline="0" dirty="0" smtClean="0"/>
                        <a:t> Learning</a:t>
                      </a:r>
                    </a:p>
                    <a:p>
                      <a:pPr algn="ctr"/>
                      <a:r>
                        <a:rPr lang="en-US" altLang="zh-TW" sz="1800" baseline="0" dirty="0" smtClean="0"/>
                        <a:t>+ Hidden 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10%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0.44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30%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0.57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Experimental Result</a:t>
            </a:r>
            <a:endParaRPr lang="zh-TW" altLang="en-US" cap="none" dirty="0"/>
          </a:p>
        </p:txBody>
      </p:sp>
      <p:sp>
        <p:nvSpPr>
          <p:cNvPr id="4" name="矩形 3"/>
          <p:cNvSpPr/>
          <p:nvPr/>
        </p:nvSpPr>
        <p:spPr>
          <a:xfrm>
            <a:off x="2843808" y="2226564"/>
            <a:ext cx="2664296" cy="298812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624906" y="2226565"/>
            <a:ext cx="1080120" cy="2988121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63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859448"/>
              </p:ext>
            </p:extLst>
          </p:nvPr>
        </p:nvGraphicFramePr>
        <p:xfrm>
          <a:off x="827584" y="1484784"/>
          <a:ext cx="741682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224136"/>
                <a:gridCol w="1368152"/>
                <a:gridCol w="1440160"/>
                <a:gridCol w="1197055"/>
                <a:gridCol w="14672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3B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UNSUPERVISED</a:t>
                      </a:r>
                      <a:endParaRPr lang="zh-TW" altLang="en-US" sz="1800" dirty="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SUPERVISED</a:t>
                      </a:r>
                      <a:endParaRPr lang="zh-TW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Ratio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Evaluation Measure</a:t>
                      </a:r>
                      <a:endParaRPr lang="zh-TW" altLang="en-US" sz="1800" dirty="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MMR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Binary</a:t>
                      </a:r>
                      <a:r>
                        <a:rPr lang="en-US" altLang="zh-TW" sz="1800" baseline="0" smtClean="0"/>
                        <a:t> </a:t>
                      </a:r>
                    </a:p>
                    <a:p>
                      <a:pPr algn="ctr"/>
                      <a:r>
                        <a:rPr lang="en-US" altLang="zh-TW" sz="1800" baseline="0" smtClean="0"/>
                        <a:t>Classification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Structured</a:t>
                      </a:r>
                      <a:r>
                        <a:rPr lang="en-US" altLang="zh-TW" sz="1800" baseline="0" smtClean="0"/>
                        <a:t> Learning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Structured</a:t>
                      </a:r>
                      <a:r>
                        <a:rPr lang="en-US" altLang="zh-TW" sz="1800" baseline="0" dirty="0" smtClean="0"/>
                        <a:t> Learning</a:t>
                      </a:r>
                    </a:p>
                    <a:p>
                      <a:pPr algn="ctr"/>
                      <a:r>
                        <a:rPr lang="en-US" altLang="zh-TW" sz="1800" baseline="0" dirty="0" smtClean="0"/>
                        <a:t>+ Hidden 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10%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0.44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0.18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0.22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0.40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0.43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800" smtClean="0"/>
                        <a:t>30%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ROUGE-1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0.57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04800" indent="-304800"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ROUGE-2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0.35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0.36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ROUGE-L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0.54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0.53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Gill Sans MT" pitchFamily="34" charset="0"/>
                          <a:ea typeface="新細明體"/>
                          <a:cs typeface="Times New Roman"/>
                        </a:rPr>
                        <a:t>0.56</a:t>
                      </a:r>
                      <a:endParaRPr lang="zh-TW" sz="1800" b="0" kern="100" dirty="0">
                        <a:effectLst/>
                        <a:latin typeface="Gill Sans MT" pitchFamily="34" charset="0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Experimental Result</a:t>
            </a:r>
            <a:endParaRPr lang="zh-TW" altLang="en-US" cap="none" dirty="0"/>
          </a:p>
        </p:txBody>
      </p:sp>
      <p:sp>
        <p:nvSpPr>
          <p:cNvPr id="4" name="矩形 3"/>
          <p:cNvSpPr/>
          <p:nvPr/>
        </p:nvSpPr>
        <p:spPr>
          <a:xfrm>
            <a:off x="5652120" y="2204864"/>
            <a:ext cx="1080120" cy="3024336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888956" y="2204864"/>
            <a:ext cx="1224136" cy="3024336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19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34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Conclusion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Structured learning which considers “global information” is helpful in summarization</a:t>
            </a:r>
          </a:p>
          <a:p>
            <a:r>
              <a:rPr lang="en-US" altLang="zh-TW" sz="2800" dirty="0" smtClean="0"/>
              <a:t>The </a:t>
            </a:r>
            <a:r>
              <a:rPr lang="en-US" altLang="zh-TW" sz="2800" dirty="0"/>
              <a:t>performance</a:t>
            </a:r>
            <a:r>
              <a:rPr lang="zh-TW" altLang="en-US" sz="2800" dirty="0"/>
              <a:t> </a:t>
            </a:r>
            <a:r>
              <a:rPr lang="en-US" altLang="zh-TW" sz="2800" dirty="0"/>
              <a:t>of </a:t>
            </a:r>
            <a:r>
              <a:rPr lang="en-US" altLang="zh-TW" sz="2800" dirty="0" smtClean="0"/>
              <a:t>structured learning is further improved by considering paragraph boundaries as hidden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Reference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dirty="0"/>
              <a:t>Hung-yi Lee, Yu-</a:t>
            </a:r>
            <a:r>
              <a:rPr lang="en-US" altLang="zh-TW" sz="2400" dirty="0" err="1"/>
              <a:t>yu</a:t>
            </a:r>
            <a:r>
              <a:rPr lang="en-US" altLang="zh-TW" sz="2400" dirty="0"/>
              <a:t> Chou, Yow-Bang Wang, Lin-</a:t>
            </a:r>
            <a:r>
              <a:rPr lang="en-US" altLang="zh-TW" sz="2400" dirty="0" err="1"/>
              <a:t>shan</a:t>
            </a:r>
            <a:r>
              <a:rPr lang="en-US" altLang="zh-TW" sz="2400" dirty="0"/>
              <a:t> Lee, "Supervised Spoken Document Summarization Jointly Considering Utterance Importance and Redundancy by Structured Support Vector Machine", </a:t>
            </a:r>
            <a:r>
              <a:rPr lang="en-US" altLang="zh-TW" sz="2400" dirty="0" err="1" smtClean="0"/>
              <a:t>InterSpeech</a:t>
            </a:r>
            <a:r>
              <a:rPr lang="en-US" altLang="zh-TW" sz="2400" dirty="0" smtClean="0"/>
              <a:t>, 2012</a:t>
            </a:r>
          </a:p>
          <a:p>
            <a:r>
              <a:rPr lang="en-US" altLang="zh-TW" sz="2400" dirty="0" err="1" smtClean="0"/>
              <a:t>Sz</a:t>
            </a:r>
            <a:r>
              <a:rPr lang="en-US" altLang="zh-TW" sz="2400" dirty="0" smtClean="0"/>
              <a:t>-Rung </a:t>
            </a:r>
            <a:r>
              <a:rPr lang="en-US" altLang="zh-TW" sz="2400" dirty="0" err="1"/>
              <a:t>Shiang</a:t>
            </a:r>
            <a:r>
              <a:rPr lang="en-US" altLang="zh-TW" sz="2400" dirty="0"/>
              <a:t>, Hung-yi Lee, Lin-</a:t>
            </a:r>
            <a:r>
              <a:rPr lang="en-US" altLang="zh-TW" sz="2400" dirty="0" err="1"/>
              <a:t>shan</a:t>
            </a:r>
            <a:r>
              <a:rPr lang="en-US" altLang="zh-TW" sz="2400" dirty="0"/>
              <a:t> Lee, "Supervised Spoken Document Summarization Based on Structured Support Vector Machine with Utterance Clusters as Hidden Variables", </a:t>
            </a:r>
            <a:r>
              <a:rPr lang="en-US" altLang="zh-TW" sz="2400" dirty="0" err="1"/>
              <a:t>InterSpeech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2013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7836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899592" y="1556792"/>
            <a:ext cx="7772400" cy="1500187"/>
          </a:xfrm>
        </p:spPr>
        <p:txBody>
          <a:bodyPr>
            <a:noAutofit/>
          </a:bodyPr>
          <a:lstStyle/>
          <a:p>
            <a:r>
              <a:rPr lang="en-US" altLang="zh-TW" sz="5400" dirty="0" smtClean="0"/>
              <a:t>Thanks for your attention!</a:t>
            </a:r>
            <a:endParaRPr lang="zh-TW" altLang="en-US" sz="5400" dirty="0"/>
          </a:p>
        </p:txBody>
      </p:sp>
      <p:sp>
        <p:nvSpPr>
          <p:cNvPr id="2" name="矩形 1"/>
          <p:cNvSpPr/>
          <p:nvPr/>
        </p:nvSpPr>
        <p:spPr>
          <a:xfrm>
            <a:off x="1331640" y="3284984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/>
              <a:t>The slides are modified from the talk of </a:t>
            </a:r>
            <a:r>
              <a:rPr lang="zh-TW" altLang="en-US" sz="2400" dirty="0"/>
              <a:t>向思蓉 </a:t>
            </a:r>
            <a:r>
              <a:rPr lang="en-US" altLang="zh-TW" sz="2400" dirty="0"/>
              <a:t>at </a:t>
            </a:r>
            <a:r>
              <a:rPr lang="en-US" altLang="zh-TW" sz="2400" dirty="0" err="1"/>
              <a:t>Interspeech</a:t>
            </a:r>
            <a:r>
              <a:rPr lang="en-US" altLang="zh-TW" sz="2400" dirty="0"/>
              <a:t> 2013 (Lyon, France</a:t>
            </a:r>
            <a:r>
              <a:rPr lang="en-US" altLang="zh-TW" sz="24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The research worked with </a:t>
            </a:r>
            <a:r>
              <a:rPr lang="zh-TW" altLang="en-US" sz="2400" dirty="0" smtClean="0"/>
              <a:t>向思蓉 </a:t>
            </a:r>
            <a:r>
              <a:rPr lang="en-US" altLang="zh-TW" sz="2400" dirty="0" smtClean="0"/>
              <a:t>and</a:t>
            </a:r>
            <a:r>
              <a:rPr lang="zh-TW" altLang="en-US" sz="2400" dirty="0" smtClean="0"/>
              <a:t> 周宥宇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5074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5400" dirty="0" smtClean="0"/>
              <a:t>Appendix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704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群組 92"/>
          <p:cNvGrpSpPr/>
          <p:nvPr/>
        </p:nvGrpSpPr>
        <p:grpSpPr>
          <a:xfrm>
            <a:off x="2357664" y="3140968"/>
            <a:ext cx="497192" cy="1215671"/>
            <a:chOff x="6588224" y="1684174"/>
            <a:chExt cx="1008112" cy="2464906"/>
          </a:xfrm>
        </p:grpSpPr>
        <p:sp>
          <p:nvSpPr>
            <p:cNvPr id="117" name="矩形 116"/>
            <p:cNvSpPr/>
            <p:nvPr/>
          </p:nvSpPr>
          <p:spPr>
            <a:xfrm>
              <a:off x="6948264" y="360993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6588224" y="360993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橢圓 112"/>
            <p:cNvSpPr/>
            <p:nvPr/>
          </p:nvSpPr>
          <p:spPr>
            <a:xfrm>
              <a:off x="6948264" y="373549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7308304" y="360993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6588224" y="2313788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6948264" y="2313788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橢圓 97"/>
            <p:cNvSpPr/>
            <p:nvPr/>
          </p:nvSpPr>
          <p:spPr>
            <a:xfrm>
              <a:off x="6588224" y="180973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橢圓 98"/>
            <p:cNvSpPr/>
            <p:nvPr/>
          </p:nvSpPr>
          <p:spPr>
            <a:xfrm>
              <a:off x="6948264" y="180973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橢圓 99"/>
            <p:cNvSpPr/>
            <p:nvPr/>
          </p:nvSpPr>
          <p:spPr>
            <a:xfrm>
              <a:off x="7308304" y="180973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6588224" y="1684174"/>
              <a:ext cx="100811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橢圓 101"/>
            <p:cNvSpPr/>
            <p:nvPr/>
          </p:nvSpPr>
          <p:spPr>
            <a:xfrm>
              <a:off x="6588224" y="243934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橢圓 102"/>
            <p:cNvSpPr/>
            <p:nvPr/>
          </p:nvSpPr>
          <p:spPr>
            <a:xfrm>
              <a:off x="6948264" y="243934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橢圓 103"/>
            <p:cNvSpPr/>
            <p:nvPr/>
          </p:nvSpPr>
          <p:spPr>
            <a:xfrm>
              <a:off x="7308304" y="243934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橢圓 106"/>
            <p:cNvSpPr/>
            <p:nvPr/>
          </p:nvSpPr>
          <p:spPr>
            <a:xfrm>
              <a:off x="6588224" y="308741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橢圓 107"/>
            <p:cNvSpPr/>
            <p:nvPr/>
          </p:nvSpPr>
          <p:spPr>
            <a:xfrm>
              <a:off x="6948264" y="3087418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橢圓 108"/>
            <p:cNvSpPr/>
            <p:nvPr/>
          </p:nvSpPr>
          <p:spPr>
            <a:xfrm>
              <a:off x="7308304" y="308741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6588224" y="2961860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7308304" y="2961860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橢圓 111"/>
            <p:cNvSpPr/>
            <p:nvPr/>
          </p:nvSpPr>
          <p:spPr>
            <a:xfrm>
              <a:off x="6588224" y="3735490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橢圓 113"/>
            <p:cNvSpPr/>
            <p:nvPr/>
          </p:nvSpPr>
          <p:spPr>
            <a:xfrm>
              <a:off x="7308304" y="3735490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/>
              <a:t>Training Process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883042" y="3645024"/>
            <a:ext cx="1008112" cy="288032"/>
            <a:chOff x="1331640" y="3933056"/>
            <a:chExt cx="1008112" cy="288032"/>
          </a:xfrm>
        </p:grpSpPr>
        <p:sp>
          <p:nvSpPr>
            <p:cNvPr id="13" name="橢圓 12"/>
            <p:cNvSpPr/>
            <p:nvPr/>
          </p:nvSpPr>
          <p:spPr>
            <a:xfrm>
              <a:off x="1331640" y="393305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1691680" y="393305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051720" y="393305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883042" y="4293096"/>
            <a:ext cx="1008112" cy="288032"/>
            <a:chOff x="1331640" y="4581128"/>
            <a:chExt cx="1008112" cy="288032"/>
          </a:xfrm>
        </p:grpSpPr>
        <p:sp>
          <p:nvSpPr>
            <p:cNvPr id="17" name="橢圓 16"/>
            <p:cNvSpPr/>
            <p:nvPr/>
          </p:nvSpPr>
          <p:spPr>
            <a:xfrm>
              <a:off x="133164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8" name="橢圓 17"/>
            <p:cNvSpPr/>
            <p:nvPr/>
          </p:nvSpPr>
          <p:spPr>
            <a:xfrm>
              <a:off x="169168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2051720" y="458112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883042" y="1700808"/>
            <a:ext cx="1008112" cy="288032"/>
            <a:chOff x="1331640" y="1988840"/>
            <a:chExt cx="1008112" cy="288032"/>
          </a:xfrm>
        </p:grpSpPr>
        <p:sp>
          <p:nvSpPr>
            <p:cNvPr id="21" name="橢圓 20"/>
            <p:cNvSpPr/>
            <p:nvPr/>
          </p:nvSpPr>
          <p:spPr>
            <a:xfrm>
              <a:off x="133164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169168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2051720" y="19888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883042" y="2348880"/>
            <a:ext cx="1008112" cy="288032"/>
            <a:chOff x="1331640" y="2636912"/>
            <a:chExt cx="1008112" cy="288032"/>
          </a:xfrm>
        </p:grpSpPr>
        <p:sp>
          <p:nvSpPr>
            <p:cNvPr id="25" name="橢圓 24"/>
            <p:cNvSpPr/>
            <p:nvPr/>
          </p:nvSpPr>
          <p:spPr>
            <a:xfrm>
              <a:off x="133164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2051720" y="263691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1171074" y="29969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grpSp>
        <p:nvGrpSpPr>
          <p:cNvPr id="30" name="群組 29"/>
          <p:cNvGrpSpPr/>
          <p:nvPr/>
        </p:nvGrpSpPr>
        <p:grpSpPr>
          <a:xfrm>
            <a:off x="2374356" y="1894101"/>
            <a:ext cx="480500" cy="1174859"/>
            <a:chOff x="7020272" y="1844824"/>
            <a:chExt cx="1008112" cy="2464906"/>
          </a:xfrm>
        </p:grpSpPr>
        <p:sp>
          <p:nvSpPr>
            <p:cNvPr id="52" name="矩形 51"/>
            <p:cNvSpPr/>
            <p:nvPr/>
          </p:nvSpPr>
          <p:spPr>
            <a:xfrm>
              <a:off x="7020272" y="377058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7740352" y="377058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7380312" y="3770582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020272" y="1844824"/>
              <a:ext cx="100811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7020272" y="2474438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7380312" y="2474438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7740352" y="259999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7020272" y="197038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7380312" y="1970382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7740352" y="1970382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橢圓 38"/>
            <p:cNvSpPr/>
            <p:nvPr/>
          </p:nvSpPr>
          <p:spPr>
            <a:xfrm>
              <a:off x="7020272" y="2599996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7380312" y="2599996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/>
            <p:cNvSpPr/>
            <p:nvPr/>
          </p:nvSpPr>
          <p:spPr>
            <a:xfrm>
              <a:off x="7020272" y="3248068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7380312" y="3248068"/>
              <a:ext cx="288033" cy="288033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7740352" y="3248068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7020272" y="3122510"/>
              <a:ext cx="64807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7740352" y="3122510"/>
              <a:ext cx="288032" cy="53914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7020272" y="38961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380312" y="3896140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740352" y="3896140"/>
              <a:ext cx="288032" cy="28803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1" name="直線接點 30"/>
          <p:cNvCxnSpPr/>
          <p:nvPr/>
        </p:nvCxnSpPr>
        <p:spPr>
          <a:xfrm flipV="1">
            <a:off x="2031141" y="2022589"/>
            <a:ext cx="343215" cy="48050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endCxn id="42" idx="1"/>
          </p:cNvCxnSpPr>
          <p:nvPr/>
        </p:nvCxnSpPr>
        <p:spPr>
          <a:xfrm flipV="1">
            <a:off x="2031141" y="2322685"/>
            <a:ext cx="343215" cy="1702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endCxn id="47" idx="1"/>
          </p:cNvCxnSpPr>
          <p:nvPr/>
        </p:nvCxnSpPr>
        <p:spPr>
          <a:xfrm>
            <a:off x="2031141" y="2503090"/>
            <a:ext cx="343215" cy="128488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endCxn id="52" idx="1"/>
          </p:cNvCxnSpPr>
          <p:nvPr/>
        </p:nvCxnSpPr>
        <p:spPr>
          <a:xfrm>
            <a:off x="2038040" y="2503090"/>
            <a:ext cx="336316" cy="43738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/>
          <p:cNvSpPr txBox="1"/>
          <p:nvPr/>
        </p:nvSpPr>
        <p:spPr>
          <a:xfrm>
            <a:off x="2408944" y="1484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2408944" y="44278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cxnSp>
        <p:nvCxnSpPr>
          <p:cNvPr id="94" name="直線接點 93"/>
          <p:cNvCxnSpPr/>
          <p:nvPr/>
        </p:nvCxnSpPr>
        <p:spPr>
          <a:xfrm>
            <a:off x="2038040" y="3771112"/>
            <a:ext cx="319624" cy="132953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endCxn id="115" idx="1"/>
          </p:cNvCxnSpPr>
          <p:nvPr/>
        </p:nvCxnSpPr>
        <p:spPr>
          <a:xfrm>
            <a:off x="2038040" y="3771112"/>
            <a:ext cx="319624" cy="452576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V="1">
            <a:off x="2038040" y="3558929"/>
            <a:ext cx="319624" cy="2301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/>
          <p:cNvCxnSpPr>
            <a:endCxn id="101" idx="1"/>
          </p:cNvCxnSpPr>
          <p:nvPr/>
        </p:nvCxnSpPr>
        <p:spPr>
          <a:xfrm flipV="1">
            <a:off x="2031141" y="3273920"/>
            <a:ext cx="326523" cy="51512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群組 192"/>
          <p:cNvGrpSpPr/>
          <p:nvPr/>
        </p:nvGrpSpPr>
        <p:grpSpPr>
          <a:xfrm>
            <a:off x="2854855" y="1700808"/>
            <a:ext cx="620476" cy="2880320"/>
            <a:chOff x="3162254" y="2492896"/>
            <a:chExt cx="1125867" cy="2880320"/>
          </a:xfrm>
        </p:grpSpPr>
        <p:cxnSp>
          <p:nvCxnSpPr>
            <p:cNvPr id="158" name="直線單箭頭接點 157"/>
            <p:cNvCxnSpPr/>
            <p:nvPr/>
          </p:nvCxnSpPr>
          <p:spPr>
            <a:xfrm>
              <a:off x="3166407" y="2817143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單箭頭接點 158"/>
            <p:cNvCxnSpPr/>
            <p:nvPr/>
          </p:nvCxnSpPr>
          <p:spPr>
            <a:xfrm>
              <a:off x="3162254" y="3140968"/>
              <a:ext cx="1121714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單箭頭接點 159"/>
            <p:cNvCxnSpPr/>
            <p:nvPr/>
          </p:nvCxnSpPr>
          <p:spPr>
            <a:xfrm>
              <a:off x="3162254" y="3429000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單箭頭接點 161"/>
            <p:cNvCxnSpPr/>
            <p:nvPr/>
          </p:nvCxnSpPr>
          <p:spPr>
            <a:xfrm>
              <a:off x="3162254" y="3717032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單箭頭接點 162"/>
            <p:cNvCxnSpPr/>
            <p:nvPr/>
          </p:nvCxnSpPr>
          <p:spPr>
            <a:xfrm>
              <a:off x="3162254" y="4077072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單箭頭接點 163"/>
            <p:cNvCxnSpPr/>
            <p:nvPr/>
          </p:nvCxnSpPr>
          <p:spPr>
            <a:xfrm>
              <a:off x="3162254" y="4365104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單箭頭接點 164"/>
            <p:cNvCxnSpPr/>
            <p:nvPr/>
          </p:nvCxnSpPr>
          <p:spPr>
            <a:xfrm>
              <a:off x="3162254" y="4725144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單箭頭接點 165"/>
            <p:cNvCxnSpPr/>
            <p:nvPr/>
          </p:nvCxnSpPr>
          <p:spPr>
            <a:xfrm>
              <a:off x="3162254" y="5013176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單箭頭接點 166"/>
            <p:cNvCxnSpPr/>
            <p:nvPr/>
          </p:nvCxnSpPr>
          <p:spPr>
            <a:xfrm>
              <a:off x="3162254" y="2492896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單箭頭接點 167"/>
            <p:cNvCxnSpPr/>
            <p:nvPr/>
          </p:nvCxnSpPr>
          <p:spPr>
            <a:xfrm>
              <a:off x="3162254" y="5373216"/>
              <a:ext cx="1121714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0" name="直線接點 169"/>
          <p:cNvCxnSpPr>
            <a:endCxn id="59" idx="1"/>
          </p:cNvCxnSpPr>
          <p:nvPr/>
        </p:nvCxnSpPr>
        <p:spPr>
          <a:xfrm flipV="1">
            <a:off x="2031141" y="1669450"/>
            <a:ext cx="377803" cy="17537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接點 171"/>
          <p:cNvCxnSpPr>
            <a:endCxn id="60" idx="1"/>
          </p:cNvCxnSpPr>
          <p:nvPr/>
        </p:nvCxnSpPr>
        <p:spPr>
          <a:xfrm>
            <a:off x="2032354" y="4437112"/>
            <a:ext cx="376590" cy="17537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群組 247"/>
          <p:cNvGrpSpPr/>
          <p:nvPr/>
        </p:nvGrpSpPr>
        <p:grpSpPr>
          <a:xfrm>
            <a:off x="4785209" y="1700808"/>
            <a:ext cx="792479" cy="2880320"/>
            <a:chOff x="5220072" y="2492896"/>
            <a:chExt cx="905690" cy="2880320"/>
          </a:xfrm>
        </p:grpSpPr>
        <p:cxnSp>
          <p:nvCxnSpPr>
            <p:cNvPr id="195" name="直線單箭頭接點 194"/>
            <p:cNvCxnSpPr/>
            <p:nvPr/>
          </p:nvCxnSpPr>
          <p:spPr>
            <a:xfrm>
              <a:off x="5220072" y="2814677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單箭頭接點 195"/>
            <p:cNvCxnSpPr/>
            <p:nvPr/>
          </p:nvCxnSpPr>
          <p:spPr>
            <a:xfrm>
              <a:off x="5220072" y="3140969"/>
              <a:ext cx="905241" cy="0"/>
            </a:xfrm>
            <a:prstGeom prst="straightConnector1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單箭頭接點 196"/>
            <p:cNvCxnSpPr/>
            <p:nvPr/>
          </p:nvCxnSpPr>
          <p:spPr>
            <a:xfrm>
              <a:off x="5220072" y="3429000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單箭頭接點 197"/>
            <p:cNvCxnSpPr/>
            <p:nvPr/>
          </p:nvCxnSpPr>
          <p:spPr>
            <a:xfrm>
              <a:off x="5220072" y="3717032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單箭頭接點 198"/>
            <p:cNvCxnSpPr/>
            <p:nvPr/>
          </p:nvCxnSpPr>
          <p:spPr>
            <a:xfrm>
              <a:off x="5220072" y="4077072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單箭頭接點 199"/>
            <p:cNvCxnSpPr/>
            <p:nvPr/>
          </p:nvCxnSpPr>
          <p:spPr>
            <a:xfrm>
              <a:off x="5220072" y="4365104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單箭頭接點 200"/>
            <p:cNvCxnSpPr/>
            <p:nvPr/>
          </p:nvCxnSpPr>
          <p:spPr>
            <a:xfrm>
              <a:off x="5220072" y="4725144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單箭頭接點 201"/>
            <p:cNvCxnSpPr/>
            <p:nvPr/>
          </p:nvCxnSpPr>
          <p:spPr>
            <a:xfrm>
              <a:off x="5220072" y="5013176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單箭頭接點 202"/>
            <p:cNvCxnSpPr/>
            <p:nvPr/>
          </p:nvCxnSpPr>
          <p:spPr>
            <a:xfrm>
              <a:off x="5220072" y="2492896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單箭頭接點 203"/>
            <p:cNvCxnSpPr/>
            <p:nvPr/>
          </p:nvCxnSpPr>
          <p:spPr>
            <a:xfrm>
              <a:off x="5220072" y="5373216"/>
              <a:ext cx="905690" cy="0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矩形 227"/>
              <p:cNvSpPr/>
              <p:nvPr/>
            </p:nvSpPr>
            <p:spPr>
              <a:xfrm>
                <a:off x="4568362" y="548680"/>
                <a:ext cx="3552616" cy="691856"/>
              </a:xfrm>
              <a:prstGeom prst="rect">
                <a:avLst/>
              </a:prstGeom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dirty="0" smtClean="0">
                    <a:latin typeface="Cambria Math" panose="02040503050406030204" pitchFamily="18" charset="0"/>
                  </a:rPr>
                  <a:t>Higher than the other with margin: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zh-TW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</m:acc>
                            </m:e>
                            <m:sub>
                              <m:sSub>
                                <m:sSubPr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28" name="矩形 2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362" y="548680"/>
                <a:ext cx="3552616" cy="691856"/>
              </a:xfrm>
              <a:prstGeom prst="rect">
                <a:avLst/>
              </a:prstGeom>
              <a:blipFill rotWithShape="0">
                <a:blip r:embed="rId3"/>
                <a:stretch>
                  <a:fillRect l="-1020" t="-3361" r="-3401"/>
                </a:stretch>
              </a:blip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0" name="文字方塊 229"/>
          <p:cNvSpPr txBox="1"/>
          <p:nvPr/>
        </p:nvSpPr>
        <p:spPr>
          <a:xfrm>
            <a:off x="5580112" y="2154342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0.9</a:t>
            </a:r>
            <a:endParaRPr lang="zh-TW" altLang="en-US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5577296" y="2420888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0.4</a:t>
            </a:r>
            <a:endParaRPr lang="zh-TW" altLang="en-US" sz="1600" dirty="0"/>
          </a:p>
        </p:txBody>
      </p:sp>
      <p:sp>
        <p:nvSpPr>
          <p:cNvPr id="232" name="文字方塊 231"/>
          <p:cNvSpPr txBox="1"/>
          <p:nvPr/>
        </p:nvSpPr>
        <p:spPr>
          <a:xfrm>
            <a:off x="5577296" y="1835532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0.1</a:t>
            </a:r>
            <a:endParaRPr lang="zh-TW" altLang="en-US" dirty="0"/>
          </a:p>
        </p:txBody>
      </p:sp>
      <p:sp>
        <p:nvSpPr>
          <p:cNvPr id="233" name="文字方塊 232"/>
          <p:cNvSpPr txBox="1"/>
          <p:nvPr/>
        </p:nvSpPr>
        <p:spPr>
          <a:xfrm>
            <a:off x="5508104" y="2730406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-0.2</a:t>
            </a:r>
            <a:endParaRPr lang="zh-TW" altLang="en-US" sz="1600" dirty="0"/>
          </a:p>
        </p:txBody>
      </p:sp>
      <p:sp>
        <p:nvSpPr>
          <p:cNvPr id="234" name="文字方塊 233"/>
          <p:cNvSpPr txBox="1"/>
          <p:nvPr/>
        </p:nvSpPr>
        <p:spPr>
          <a:xfrm>
            <a:off x="5505288" y="1506270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-0.3</a:t>
            </a:r>
            <a:endParaRPr lang="zh-TW" altLang="en-US" dirty="0"/>
          </a:p>
        </p:txBody>
      </p:sp>
      <p:sp>
        <p:nvSpPr>
          <p:cNvPr id="235" name="文字方塊 234"/>
          <p:cNvSpPr txBox="1"/>
          <p:nvPr/>
        </p:nvSpPr>
        <p:spPr>
          <a:xfrm>
            <a:off x="5577296" y="3090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0.5</a:t>
            </a:r>
            <a:endParaRPr lang="zh-TW" altLang="en-US" dirty="0"/>
          </a:p>
        </p:txBody>
      </p:sp>
      <p:sp>
        <p:nvSpPr>
          <p:cNvPr id="236" name="文字方塊 235"/>
          <p:cNvSpPr txBox="1"/>
          <p:nvPr/>
        </p:nvSpPr>
        <p:spPr>
          <a:xfrm>
            <a:off x="5577296" y="3378478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0.7</a:t>
            </a:r>
            <a:endParaRPr lang="zh-TW" altLang="en-US" dirty="0"/>
          </a:p>
        </p:txBody>
      </p:sp>
      <p:sp>
        <p:nvSpPr>
          <p:cNvPr id="237" name="文字方塊 236"/>
          <p:cNvSpPr txBox="1"/>
          <p:nvPr/>
        </p:nvSpPr>
        <p:spPr>
          <a:xfrm>
            <a:off x="5505288" y="3738518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-0.4</a:t>
            </a:r>
            <a:endParaRPr lang="zh-TW" altLang="en-US" dirty="0"/>
          </a:p>
        </p:txBody>
      </p:sp>
      <p:sp>
        <p:nvSpPr>
          <p:cNvPr id="238" name="文字方塊 237"/>
          <p:cNvSpPr txBox="1"/>
          <p:nvPr/>
        </p:nvSpPr>
        <p:spPr>
          <a:xfrm>
            <a:off x="5505288" y="4026550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-0.8</a:t>
            </a:r>
            <a:endParaRPr lang="zh-TW" altLang="en-US" dirty="0"/>
          </a:p>
        </p:txBody>
      </p:sp>
      <p:sp>
        <p:nvSpPr>
          <p:cNvPr id="239" name="文字方塊 238"/>
          <p:cNvSpPr txBox="1"/>
          <p:nvPr/>
        </p:nvSpPr>
        <p:spPr>
          <a:xfrm>
            <a:off x="5584228" y="4386590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0.6</a:t>
            </a:r>
            <a:endParaRPr lang="zh-TW" altLang="en-US" dirty="0"/>
          </a:p>
        </p:txBody>
      </p:sp>
      <p:sp>
        <p:nvSpPr>
          <p:cNvPr id="262" name="文字方塊 261"/>
          <p:cNvSpPr txBox="1"/>
          <p:nvPr/>
        </p:nvSpPr>
        <p:spPr>
          <a:xfrm>
            <a:off x="4433239" y="562615"/>
            <a:ext cx="3883177" cy="646331"/>
          </a:xfrm>
          <a:prstGeom prst="rect">
            <a:avLst/>
          </a:prstGeom>
          <a:solidFill>
            <a:schemeClr val="tx1"/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The one using reference </a:t>
            </a:r>
            <a:br>
              <a:rPr lang="en-US" altLang="zh-TW" dirty="0" smtClean="0">
                <a:solidFill>
                  <a:schemeClr val="bg1"/>
                </a:solidFill>
              </a:rPr>
            </a:br>
            <a:r>
              <a:rPr lang="en-US" altLang="zh-TW" dirty="0" smtClean="0">
                <a:solidFill>
                  <a:schemeClr val="bg1"/>
                </a:solidFill>
              </a:rPr>
              <a:t>summary and most possible cluster set.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63" name="矩形 262"/>
          <p:cNvSpPr/>
          <p:nvPr/>
        </p:nvSpPr>
        <p:spPr>
          <a:xfrm>
            <a:off x="5580112" y="2194197"/>
            <a:ext cx="425116" cy="2960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>
          <a:xfrm flipV="1">
            <a:off x="8388424" y="1484784"/>
            <a:ext cx="0" cy="32403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8103863" y="1124744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high</a:t>
            </a:r>
            <a:endParaRPr lang="zh-TW" alt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9" name="肘形接點 28"/>
          <p:cNvCxnSpPr/>
          <p:nvPr/>
        </p:nvCxnSpPr>
        <p:spPr>
          <a:xfrm flipV="1">
            <a:off x="6009344" y="1835532"/>
            <a:ext cx="2380815" cy="488087"/>
          </a:xfrm>
          <a:prstGeom prst="bentConnector3">
            <a:avLst/>
          </a:prstGeom>
          <a:ln w="19050">
            <a:solidFill>
              <a:schemeClr val="accent3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肘形接點 224"/>
          <p:cNvCxnSpPr/>
          <p:nvPr/>
        </p:nvCxnSpPr>
        <p:spPr>
          <a:xfrm>
            <a:off x="5997340" y="2899683"/>
            <a:ext cx="2391084" cy="1033373"/>
          </a:xfrm>
          <a:prstGeom prst="bentConnector3">
            <a:avLst>
              <a:gd name="adj1" fmla="val 55412"/>
            </a:avLst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單箭頭接點 226"/>
          <p:cNvCxnSpPr/>
          <p:nvPr/>
        </p:nvCxnSpPr>
        <p:spPr>
          <a:xfrm>
            <a:off x="8316416" y="1916832"/>
            <a:ext cx="0" cy="1763445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肘形接點 248"/>
          <p:cNvCxnSpPr>
            <a:stCxn id="235" idx="3"/>
          </p:cNvCxnSpPr>
          <p:nvPr/>
        </p:nvCxnSpPr>
        <p:spPr>
          <a:xfrm>
            <a:off x="6002412" y="3259723"/>
            <a:ext cx="2387747" cy="817349"/>
          </a:xfrm>
          <a:prstGeom prst="bentConnector3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>
            <a:off x="5994524" y="4221088"/>
            <a:ext cx="2393900" cy="27861"/>
          </a:xfrm>
          <a:prstGeom prst="straightConnector1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肘形接點 61"/>
          <p:cNvCxnSpPr>
            <a:stCxn id="239" idx="3"/>
          </p:cNvCxnSpPr>
          <p:nvPr/>
        </p:nvCxnSpPr>
        <p:spPr>
          <a:xfrm>
            <a:off x="6009344" y="4555867"/>
            <a:ext cx="2379080" cy="169277"/>
          </a:xfrm>
          <a:prstGeom prst="bentConnector3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文字方塊 255"/>
          <p:cNvSpPr txBox="1"/>
          <p:nvPr/>
        </p:nvSpPr>
        <p:spPr>
          <a:xfrm>
            <a:off x="5940152" y="3573016"/>
            <a:ext cx="461665" cy="32316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</a:t>
            </a:r>
            <a:endParaRPr lang="zh-TW" alt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60" name="肘形接點 259"/>
          <p:cNvCxnSpPr>
            <a:stCxn id="234" idx="3"/>
          </p:cNvCxnSpPr>
          <p:nvPr/>
        </p:nvCxnSpPr>
        <p:spPr>
          <a:xfrm>
            <a:off x="5994524" y="1675547"/>
            <a:ext cx="2393900" cy="2095565"/>
          </a:xfrm>
          <a:prstGeom prst="bentConnector3">
            <a:avLst>
              <a:gd name="adj1" fmla="val 40271"/>
            </a:avLst>
          </a:prstGeom>
          <a:ln w="19050">
            <a:solidFill>
              <a:schemeClr val="accent1">
                <a:lumMod val="20000"/>
                <a:lumOff val="8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文字方塊 168"/>
          <p:cNvSpPr txBox="1"/>
          <p:nvPr/>
        </p:nvSpPr>
        <p:spPr>
          <a:xfrm>
            <a:off x="5940152" y="2132856"/>
            <a:ext cx="461665" cy="32316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</a:t>
            </a:r>
            <a:endParaRPr lang="zh-TW" alt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75330" y="1556792"/>
            <a:ext cx="1490712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Evaluation function</a:t>
            </a:r>
          </a:p>
          <a:p>
            <a:pPr algn="ctr"/>
            <a:r>
              <a:rPr lang="en-US" altLang="zh-TW" b="1" dirty="0">
                <a:solidFill>
                  <a:srgbClr val="FFFF00"/>
                </a:solidFill>
                <a:latin typeface="Cambria Math"/>
              </a:rPr>
              <a:t>𝑭</a:t>
            </a:r>
            <a:r>
              <a:rPr lang="zh-TW" altLang="zh-TW" b="1" dirty="0">
                <a:solidFill>
                  <a:srgbClr val="FFFF00"/>
                </a:solidFill>
                <a:latin typeface="Cambria Math" panose="02040503050406030204" pitchFamily="18" charset="0"/>
              </a:rPr>
              <a:t>(</a:t>
            </a:r>
            <a:r>
              <a:rPr lang="en-US" altLang="zh-TW" b="1" dirty="0">
                <a:solidFill>
                  <a:srgbClr val="FFFF00"/>
                </a:solidFill>
                <a:latin typeface="Cambria Math"/>
              </a:rPr>
              <a:t>𝒅,</a:t>
            </a:r>
            <a:r>
              <a:rPr lang="en-US" altLang="zh-TW" b="1" dirty="0" smtClean="0">
                <a:solidFill>
                  <a:srgbClr val="FFFF00"/>
                </a:solidFill>
                <a:latin typeface="Cambria Math"/>
              </a:rPr>
              <a:t>𝒔</a:t>
            </a:r>
            <a:r>
              <a:rPr lang="en-US" altLang="zh-TW" b="1" baseline="-25000" dirty="0" smtClean="0">
                <a:solidFill>
                  <a:srgbClr val="FFFF00"/>
                </a:solidFill>
                <a:latin typeface="Cambria Math"/>
              </a:rPr>
              <a:t>𝒅</a:t>
            </a:r>
            <a:r>
              <a:rPr lang="en-US" altLang="zh-TW" b="1" dirty="0">
                <a:solidFill>
                  <a:srgbClr val="FFFF00"/>
                </a:solidFill>
                <a:latin typeface="Cambria Math"/>
              </a:rPr>
              <a:t>,</a:t>
            </a:r>
            <a:r>
              <a:rPr lang="en-US" altLang="zh-TW" b="1" dirty="0" smtClean="0">
                <a:solidFill>
                  <a:srgbClr val="FFFF00"/>
                </a:solidFill>
                <a:latin typeface="Cambria Math"/>
              </a:rPr>
              <a:t>𝑯</a:t>
            </a:r>
            <a:r>
              <a:rPr lang="en-US" altLang="zh-TW" b="1" baseline="-25000" dirty="0" smtClean="0">
                <a:solidFill>
                  <a:srgbClr val="FFFF00"/>
                </a:solidFill>
                <a:latin typeface="Cambria Math"/>
              </a:rPr>
              <a:t>𝒅</a:t>
            </a:r>
            <a:r>
              <a:rPr lang="en-US" altLang="zh-TW" b="1" dirty="0" smtClean="0">
                <a:solidFill>
                  <a:srgbClr val="FFFF00"/>
                </a:solidFill>
                <a:latin typeface="Cambria Math" panose="02040503050406030204" pitchFamily="18" charset="0"/>
              </a:rPr>
              <a:t> </a:t>
            </a:r>
            <a:r>
              <a:rPr lang="en-US" altLang="zh-TW" b="1" dirty="0">
                <a:solidFill>
                  <a:srgbClr val="FFFF00"/>
                </a:solidFill>
                <a:latin typeface="Cambria Math" panose="02040503050406030204" pitchFamily="18" charset="0"/>
              </a:rPr>
              <a:t>)</a:t>
            </a:r>
            <a:endParaRPr lang="zh-TW" alt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4708308"/>
                <a:ext cx="7990656" cy="2044823"/>
              </a:xfr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rgbClr val="7030A0"/>
                </a:solidFill>
              </a:ln>
            </p:spPr>
            <p:txBody>
              <a:bodyPr>
                <a:normAutofit/>
              </a:bodyPr>
              <a:lstStyle/>
              <a:p>
                <a:pPr marL="68580" indent="0">
                  <a:buNone/>
                </a:pPr>
                <a:endParaRPr lang="en-US" altLang="zh-TW" dirty="0" smtClean="0">
                  <a:solidFill>
                    <a:schemeClr val="bg1"/>
                  </a:solidFill>
                </a:endParaRPr>
              </a:p>
              <a:p>
                <a:pPr lvl="1"/>
                <a:endParaRPr lang="en-US" altLang="zh-TW" sz="1800" dirty="0" smtClean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altLang="zh-TW" sz="2400" dirty="0">
                    <a:solidFill>
                      <a:schemeClr val="bg1"/>
                    </a:solidFill>
                  </a:rPr>
                  <a:t>w</a:t>
                </a:r>
                <a:r>
                  <a:rPr lang="en-US" altLang="zh-TW" sz="2400" dirty="0" smtClean="0">
                    <a:solidFill>
                      <a:schemeClr val="bg1"/>
                    </a:solidFill>
                  </a:rPr>
                  <a:t>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>
                        <a:solidFill>
                          <a:schemeClr val="bg1"/>
                        </a:solidFill>
                        <a:latin typeface="Cambria Math"/>
                      </a:rPr>
                      <m:t>ROUGE</m:t>
                    </m:r>
                    <m:r>
                      <a:rPr lang="en-US" altLang="zh-TW" sz="240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zh-TW" altLang="zh-TW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>
                            <a:solidFill>
                              <a:schemeClr val="bg1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altLang="zh-TW" sz="240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sz="2400" dirty="0" smtClean="0">
                    <a:solidFill>
                      <a:schemeClr val="bg1"/>
                    </a:solidFill>
                  </a:rPr>
                  <a:t> is the ROUGE-1 F measure when…</a:t>
                </a:r>
                <a:br>
                  <a:rPr lang="en-US" altLang="zh-TW" sz="2400" dirty="0" smtClean="0">
                    <a:solidFill>
                      <a:schemeClr val="bg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>
                            <a:solidFill>
                              <a:schemeClr val="bg1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bg1"/>
                    </a:solidFill>
                  </a:rPr>
                  <a:t> is the generated summary </a:t>
                </a:r>
                <a:br>
                  <a:rPr lang="en-US" altLang="zh-TW" sz="2400" dirty="0" smtClean="0">
                    <a:solidFill>
                      <a:schemeClr val="bg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TW" altLang="zh-TW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24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s</m:t>
                            </m:r>
                          </m:e>
                        </m:acc>
                      </m:e>
                      <m:sub>
                        <m:r>
                          <a:rPr lang="en-US" altLang="zh-TW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bg1"/>
                    </a:solidFill>
                  </a:rPr>
                  <a:t> is the reference summary (labeled by human)</a:t>
                </a:r>
              </a:p>
            </p:txBody>
          </p:sp>
        </mc:Choice>
        <mc:Fallback xmlns="">
          <p:sp>
            <p:nvSpPr>
              <p:cNvPr id="121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4708308"/>
                <a:ext cx="7990656" cy="2044823"/>
              </a:xfrm>
              <a:blipFill rotWithShape="0">
                <a:blip r:embed="rId4"/>
                <a:stretch>
                  <a:fillRect b="-880"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矩形 121"/>
              <p:cNvSpPr/>
              <p:nvPr/>
            </p:nvSpPr>
            <p:spPr>
              <a:xfrm>
                <a:off x="2535233" y="4922570"/>
                <a:ext cx="396044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zh-TW" altLang="zh-TW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altLang="zh-TW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zh-TW" altLang="zh-TW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TW" altLang="zh-TW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sz="24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altLang="zh-TW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altLang="zh-TW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TW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ROUGE</m:t>
                      </m:r>
                      <m:r>
                        <a:rPr lang="en-US" altLang="zh-TW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TW" altLang="zh-TW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altLang="zh-TW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2" name="矩形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233" y="4922570"/>
                <a:ext cx="3960440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2667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510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8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400"/>
                            </p:stCondLst>
                            <p:childTnLst>
                              <p:par>
                                <p:cTn id="1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900"/>
                            </p:stCondLst>
                            <p:childTnLst>
                              <p:par>
                                <p:cTn id="1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9" grpId="0"/>
      <p:bldP spid="60" grpId="0"/>
      <p:bldP spid="228" grpId="0" animBg="1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62" grpId="0" animBg="1"/>
      <p:bldP spid="262" grpId="1" animBg="1"/>
      <p:bldP spid="263" grpId="0" animBg="1"/>
      <p:bldP spid="9" grpId="0"/>
      <p:bldP spid="256" grpId="0"/>
      <p:bldP spid="169" grpId="0"/>
      <p:bldP spid="11" grpId="0" animBg="1"/>
      <p:bldP spid="121" grpId="0" build="p" animBg="1"/>
      <p:bldP spid="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342260" y="4221088"/>
            <a:ext cx="68301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Summary:</a:t>
            </a:r>
          </a:p>
          <a:p>
            <a: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It </a:t>
            </a:r>
            <a:r>
              <a:rPr lang="en-US" altLang="zh-TW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is the first time anyone has eaten artificial meat. </a:t>
            </a:r>
          </a:p>
          <a:p>
            <a:r>
              <a:rPr lang="en-US" altLang="zh-TW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experiment is part of a project run by Google co-founder </a:t>
            </a:r>
            <a: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Sergey </a:t>
            </a:r>
            <a:r>
              <a:rPr lang="en-US" altLang="zh-TW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Brin</a:t>
            </a:r>
            <a:r>
              <a:rPr lang="en-US" altLang="zh-TW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. </a:t>
            </a:r>
          </a:p>
          <a:p>
            <a:endParaRPr lang="zh-TW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 smtClean="0"/>
              <a:t>Task Introduction</a:t>
            </a:r>
            <a:endParaRPr lang="zh-TW" altLang="en-US" cap="none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cs typeface="Calibri" pitchFamily="34" charset="0"/>
              </a:rPr>
              <a:t>Extractive document summarization</a:t>
            </a:r>
          </a:p>
          <a:p>
            <a:pPr lvl="1"/>
            <a:r>
              <a:rPr lang="en-US" altLang="zh-TW" sz="2400" dirty="0" smtClean="0">
                <a:cs typeface="Calibri" pitchFamily="34" charset="0"/>
              </a:rPr>
              <a:t>Select the indicative sentences</a:t>
            </a:r>
          </a:p>
          <a:p>
            <a:pPr lvl="1"/>
            <a:r>
              <a:rPr lang="en-US" altLang="zh-TW" sz="2400" dirty="0" smtClean="0">
                <a:cs typeface="Calibri" pitchFamily="34" charset="0"/>
              </a:rPr>
              <a:t>Cascade the sentences to form a summary</a:t>
            </a:r>
          </a:p>
          <a:p>
            <a:pPr lvl="1"/>
            <a:r>
              <a:rPr lang="en-US" altLang="zh-TW" sz="2400" dirty="0" smtClean="0">
                <a:cs typeface="Calibri" pitchFamily="34" charset="0"/>
              </a:rPr>
              <a:t>The number of </a:t>
            </a:r>
            <a:r>
              <a:rPr lang="en-US" altLang="zh-TW" sz="2400" dirty="0">
                <a:cs typeface="Calibri" pitchFamily="34" charset="0"/>
              </a:rPr>
              <a:t>sentences </a:t>
            </a:r>
            <a:r>
              <a:rPr lang="en-US" altLang="zh-TW" sz="2400" dirty="0" smtClean="0">
                <a:cs typeface="Calibri" pitchFamily="34" charset="0"/>
              </a:rPr>
              <a:t>selected as summary is decided by a predefined ratio (e.g. 10%)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881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Unsupervised Summarization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7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 smtClean="0"/>
              <a:t>Unsupervised Summarization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Maximum Marginal Relevance (MMR)</a:t>
            </a:r>
            <a:endParaRPr lang="zh-TW" altLang="en-US" sz="2400" dirty="0"/>
          </a:p>
        </p:txBody>
      </p:sp>
      <p:sp>
        <p:nvSpPr>
          <p:cNvPr id="7" name="文字方塊 13"/>
          <p:cNvSpPr txBox="1">
            <a:spLocks noChangeArrowheads="1"/>
          </p:cNvSpPr>
          <p:nvPr/>
        </p:nvSpPr>
        <p:spPr bwMode="auto">
          <a:xfrm>
            <a:off x="748157" y="2017337"/>
            <a:ext cx="1727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600" dirty="0">
                <a:latin typeface="Constantia" panose="02030602050306030303" pitchFamily="18" charset="0"/>
              </a:rPr>
              <a:t>d</a:t>
            </a:r>
            <a:r>
              <a:rPr kumimoji="0" lang="en-US" altLang="zh-TW" sz="2600" dirty="0" smtClean="0">
                <a:latin typeface="Constantia" panose="02030602050306030303" pitchFamily="18" charset="0"/>
              </a:rPr>
              <a:t>ocument</a:t>
            </a:r>
            <a:endParaRPr kumimoji="0" lang="zh-TW" altLang="en-US" sz="2600" dirty="0">
              <a:latin typeface="Constantia" panose="02030602050306030303" pitchFamily="18" charset="0"/>
            </a:endParaRPr>
          </a:p>
        </p:txBody>
      </p:sp>
      <p:sp>
        <p:nvSpPr>
          <p:cNvPr id="8" name="流程圖: 文件 7"/>
          <p:cNvSpPr/>
          <p:nvPr/>
        </p:nvSpPr>
        <p:spPr>
          <a:xfrm>
            <a:off x="683568" y="2572430"/>
            <a:ext cx="1962942" cy="2232025"/>
          </a:xfrm>
          <a:prstGeom prst="flowChartDocumen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x</a:t>
            </a:r>
            <a:r>
              <a:rPr kumimoji="0" lang="en-US" altLang="zh-TW" sz="2000" baseline="-25000" dirty="0" smtClean="0">
                <a:solidFill>
                  <a:schemeClr val="tx1"/>
                </a:solidFill>
              </a:rPr>
              <a:t>1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: 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涼宮</a:t>
            </a:r>
            <a:r>
              <a:rPr lang="zh-TW" altLang="en-US" sz="2000" dirty="0" smtClean="0">
                <a:solidFill>
                  <a:schemeClr val="tx1"/>
                </a:solidFill>
              </a:rPr>
              <a:t>春</a:t>
            </a:r>
            <a:r>
              <a:rPr lang="zh-TW" altLang="en-US" sz="2000" dirty="0">
                <a:solidFill>
                  <a:schemeClr val="tx1"/>
                </a:solidFill>
              </a:rPr>
              <a:t>日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 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…</a:t>
            </a:r>
            <a:endParaRPr kumimoji="0"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TW" sz="2000" dirty="0" smtClean="0">
                <a:solidFill>
                  <a:schemeClr val="tx1"/>
                </a:solidFill>
              </a:rPr>
              <a:t>: Deep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TW" sz="2000" dirty="0" smtClean="0">
                <a:solidFill>
                  <a:schemeClr val="tx1"/>
                </a:solidFill>
              </a:rPr>
              <a:t>: </a:t>
            </a:r>
            <a:r>
              <a:rPr lang="zh-TW" altLang="en-US" sz="2000" dirty="0">
                <a:solidFill>
                  <a:schemeClr val="tx1"/>
                </a:solidFill>
              </a:rPr>
              <a:t>涼</a:t>
            </a:r>
            <a:r>
              <a:rPr lang="zh-TW" altLang="en-US" sz="2000" dirty="0" smtClean="0">
                <a:solidFill>
                  <a:schemeClr val="tx1"/>
                </a:solidFill>
              </a:rPr>
              <a:t>宮</a:t>
            </a:r>
            <a:r>
              <a:rPr lang="zh-TW" altLang="en-US" sz="2000" dirty="0">
                <a:solidFill>
                  <a:schemeClr val="tx1"/>
                </a:solidFill>
              </a:rPr>
              <a:t>春日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4</a:t>
            </a:r>
            <a:r>
              <a:rPr lang="en-US" altLang="zh-TW" sz="2000" dirty="0" smtClean="0">
                <a:solidFill>
                  <a:schemeClr val="tx1"/>
                </a:solidFill>
              </a:rPr>
              <a:t>: Structured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5</a:t>
            </a:r>
            <a:r>
              <a:rPr lang="en-US" altLang="zh-TW" sz="2000" dirty="0" smtClean="0">
                <a:solidFill>
                  <a:schemeClr val="tx1"/>
                </a:solidFill>
              </a:rPr>
              <a:t>: </a:t>
            </a:r>
            <a:r>
              <a:rPr lang="zh-TW" altLang="en-US" sz="2000" dirty="0" smtClean="0">
                <a:solidFill>
                  <a:schemeClr val="tx1"/>
                </a:solidFill>
              </a:rPr>
              <a:t>沒有很宅 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……</a:t>
            </a:r>
            <a:endParaRPr kumimoji="0"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文字方塊 13"/>
          <p:cNvSpPr txBox="1">
            <a:spLocks noChangeArrowheads="1"/>
          </p:cNvSpPr>
          <p:nvPr/>
        </p:nvSpPr>
        <p:spPr bwMode="auto">
          <a:xfrm>
            <a:off x="11955" y="4739658"/>
            <a:ext cx="33529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000" dirty="0" smtClean="0">
                <a:latin typeface="Constantia" panose="02030602050306030303" pitchFamily="18" charset="0"/>
              </a:rPr>
              <a:t>e.g. transcriptions of the lecture recordings</a:t>
            </a:r>
            <a:endParaRPr kumimoji="0" lang="zh-TW" altLang="en-US" sz="2000" dirty="0">
              <a:latin typeface="Constantia" panose="02030602050306030303" pitchFamily="18" charset="0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2944702" y="2708920"/>
            <a:ext cx="5803762" cy="19575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TW" sz="2400" dirty="0" smtClean="0"/>
              <a:t>A good summary should include as much important sentences as possible</a:t>
            </a:r>
          </a:p>
          <a:p>
            <a:pPr lvl="1"/>
            <a:r>
              <a:rPr lang="en-US" altLang="zh-TW" sz="2400" dirty="0" smtClean="0"/>
              <a:t>The redundancy </a:t>
            </a:r>
            <a:r>
              <a:rPr lang="en-US" altLang="zh-TW" sz="2400" dirty="0"/>
              <a:t>of </a:t>
            </a:r>
            <a:r>
              <a:rPr lang="en-US" altLang="zh-TW" sz="2400" dirty="0" smtClean="0"/>
              <a:t> a good summary should be minimized.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744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106299" y="2528928"/>
            <a:ext cx="1714961" cy="252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 smtClean="0"/>
              <a:t>Unsupervised Summarization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Maximum Marginal Relevance (MMR)</a:t>
            </a:r>
            <a:endParaRPr lang="zh-TW" altLang="en-US" sz="2400" dirty="0"/>
          </a:p>
        </p:txBody>
      </p:sp>
      <p:cxnSp>
        <p:nvCxnSpPr>
          <p:cNvPr id="4" name="直線單箭頭接點 3"/>
          <p:cNvCxnSpPr/>
          <p:nvPr/>
        </p:nvCxnSpPr>
        <p:spPr>
          <a:xfrm flipV="1">
            <a:off x="2698203" y="3497942"/>
            <a:ext cx="13335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4065392" y="2002166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400" dirty="0" smtClean="0">
                <a:latin typeface="Constantia" panose="02030602050306030303" pitchFamily="18" charset="0"/>
              </a:rPr>
              <a:t>Rank by R(x)</a:t>
            </a:r>
            <a:endParaRPr kumimoji="0" lang="zh-TW" altLang="en-US" sz="2400" dirty="0">
              <a:latin typeface="Constantia" panose="02030602050306030303" pitchFamily="18" charset="0"/>
            </a:endParaRPr>
          </a:p>
        </p:txBody>
      </p:sp>
      <p:sp>
        <p:nvSpPr>
          <p:cNvPr id="7" name="文字方塊 13"/>
          <p:cNvSpPr txBox="1">
            <a:spLocks noChangeArrowheads="1"/>
          </p:cNvSpPr>
          <p:nvPr/>
        </p:nvSpPr>
        <p:spPr bwMode="auto">
          <a:xfrm>
            <a:off x="748157" y="2017337"/>
            <a:ext cx="1727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600" dirty="0">
                <a:latin typeface="Constantia" panose="02030602050306030303" pitchFamily="18" charset="0"/>
              </a:rPr>
              <a:t>d</a:t>
            </a:r>
            <a:r>
              <a:rPr kumimoji="0" lang="en-US" altLang="zh-TW" sz="2600" dirty="0" smtClean="0">
                <a:latin typeface="Constantia" panose="02030602050306030303" pitchFamily="18" charset="0"/>
              </a:rPr>
              <a:t>ocument</a:t>
            </a:r>
            <a:endParaRPr kumimoji="0" lang="zh-TW" altLang="en-US" sz="2600" dirty="0">
              <a:latin typeface="Constantia" panose="02030602050306030303" pitchFamily="18" charset="0"/>
            </a:endParaRPr>
          </a:p>
        </p:txBody>
      </p:sp>
      <p:sp>
        <p:nvSpPr>
          <p:cNvPr id="8" name="流程圖: 文件 7"/>
          <p:cNvSpPr/>
          <p:nvPr/>
        </p:nvSpPr>
        <p:spPr>
          <a:xfrm>
            <a:off x="683568" y="2572430"/>
            <a:ext cx="1962942" cy="2232025"/>
          </a:xfrm>
          <a:prstGeom prst="flowChartDocumen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x</a:t>
            </a:r>
            <a:r>
              <a:rPr kumimoji="0" lang="en-US" altLang="zh-TW" sz="2000" baseline="-25000" dirty="0" smtClean="0">
                <a:solidFill>
                  <a:schemeClr val="tx1"/>
                </a:solidFill>
              </a:rPr>
              <a:t>1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: 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涼宮</a:t>
            </a:r>
            <a:r>
              <a:rPr lang="zh-TW" altLang="en-US" sz="2000" dirty="0" smtClean="0">
                <a:solidFill>
                  <a:schemeClr val="tx1"/>
                </a:solidFill>
              </a:rPr>
              <a:t>春</a:t>
            </a:r>
            <a:r>
              <a:rPr lang="zh-TW" altLang="en-US" sz="2000" dirty="0">
                <a:solidFill>
                  <a:schemeClr val="tx1"/>
                </a:solidFill>
              </a:rPr>
              <a:t>日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 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…</a:t>
            </a:r>
            <a:endParaRPr kumimoji="0"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TW" sz="2000" dirty="0" smtClean="0">
                <a:solidFill>
                  <a:schemeClr val="tx1"/>
                </a:solidFill>
              </a:rPr>
              <a:t>: Deep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TW" sz="2000" dirty="0" smtClean="0">
                <a:solidFill>
                  <a:schemeClr val="tx1"/>
                </a:solidFill>
              </a:rPr>
              <a:t>: </a:t>
            </a:r>
            <a:r>
              <a:rPr lang="zh-TW" altLang="en-US" sz="2000" dirty="0">
                <a:solidFill>
                  <a:schemeClr val="tx1"/>
                </a:solidFill>
              </a:rPr>
              <a:t>涼</a:t>
            </a:r>
            <a:r>
              <a:rPr lang="zh-TW" altLang="en-US" sz="2000" dirty="0" smtClean="0">
                <a:solidFill>
                  <a:schemeClr val="tx1"/>
                </a:solidFill>
              </a:rPr>
              <a:t>宮</a:t>
            </a:r>
            <a:r>
              <a:rPr lang="zh-TW" altLang="en-US" sz="2000" dirty="0">
                <a:solidFill>
                  <a:schemeClr val="tx1"/>
                </a:solidFill>
              </a:rPr>
              <a:t>春日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4</a:t>
            </a:r>
            <a:r>
              <a:rPr lang="en-US" altLang="zh-TW" sz="2000" dirty="0" smtClean="0">
                <a:solidFill>
                  <a:schemeClr val="tx1"/>
                </a:solidFill>
              </a:rPr>
              <a:t>: Structured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5</a:t>
            </a:r>
            <a:r>
              <a:rPr lang="en-US" altLang="zh-TW" sz="2000" dirty="0" smtClean="0">
                <a:solidFill>
                  <a:schemeClr val="tx1"/>
                </a:solidFill>
              </a:rPr>
              <a:t>: </a:t>
            </a:r>
            <a:r>
              <a:rPr lang="zh-TW" altLang="en-US" sz="2000" dirty="0" smtClean="0">
                <a:solidFill>
                  <a:schemeClr val="tx1"/>
                </a:solidFill>
              </a:rPr>
              <a:t>沒有很宅 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……</a:t>
            </a:r>
            <a:endParaRPr kumimoji="0"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流程圖: 文件 9"/>
          <p:cNvSpPr/>
          <p:nvPr/>
        </p:nvSpPr>
        <p:spPr>
          <a:xfrm>
            <a:off x="4031703" y="2492896"/>
            <a:ext cx="1962942" cy="2232025"/>
          </a:xfrm>
          <a:prstGeom prst="flowChartDocumen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2000" dirty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>
                <a:solidFill>
                  <a:schemeClr val="tx1"/>
                </a:solidFill>
              </a:rPr>
              <a:t>3</a:t>
            </a:r>
            <a:r>
              <a:rPr lang="en-US" altLang="zh-TW" sz="2000" dirty="0">
                <a:solidFill>
                  <a:schemeClr val="tx1"/>
                </a:solidFill>
              </a:rPr>
              <a:t>: </a:t>
            </a:r>
            <a:r>
              <a:rPr lang="zh-TW" altLang="en-US" sz="2000" dirty="0">
                <a:solidFill>
                  <a:schemeClr val="tx1"/>
                </a:solidFill>
              </a:rPr>
              <a:t>涼</a:t>
            </a:r>
            <a:r>
              <a:rPr lang="zh-TW" altLang="en-US" sz="2000" dirty="0" smtClean="0">
                <a:solidFill>
                  <a:schemeClr val="tx1"/>
                </a:solidFill>
              </a:rPr>
              <a:t>宮</a:t>
            </a:r>
            <a:r>
              <a:rPr lang="zh-TW" altLang="en-US" sz="2000" dirty="0">
                <a:solidFill>
                  <a:schemeClr val="tx1"/>
                </a:solidFill>
              </a:rPr>
              <a:t>春日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x</a:t>
            </a:r>
            <a:r>
              <a:rPr kumimoji="0" lang="en-US" altLang="zh-TW" sz="2000" baseline="-25000" dirty="0" smtClean="0">
                <a:solidFill>
                  <a:schemeClr val="tx1"/>
                </a:solidFill>
              </a:rPr>
              <a:t>1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: 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涼宮</a:t>
            </a:r>
            <a:r>
              <a:rPr lang="zh-TW" altLang="en-US" sz="2000" dirty="0">
                <a:solidFill>
                  <a:schemeClr val="tx1"/>
                </a:solidFill>
              </a:rPr>
              <a:t>春日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…</a:t>
            </a:r>
            <a:endParaRPr kumimoji="0"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TW" sz="2000" dirty="0" smtClean="0">
                <a:solidFill>
                  <a:schemeClr val="tx1"/>
                </a:solidFill>
              </a:rPr>
              <a:t>: Deep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4</a:t>
            </a:r>
            <a:r>
              <a:rPr lang="en-US" altLang="zh-TW" sz="2000" dirty="0" smtClean="0">
                <a:solidFill>
                  <a:schemeClr val="tx1"/>
                </a:solidFill>
              </a:rPr>
              <a:t>: Structured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5</a:t>
            </a:r>
            <a:r>
              <a:rPr lang="en-US" altLang="zh-TW" sz="2000" dirty="0" smtClean="0">
                <a:solidFill>
                  <a:schemeClr val="tx1"/>
                </a:solidFill>
              </a:rPr>
              <a:t>: </a:t>
            </a:r>
            <a:r>
              <a:rPr lang="zh-TW" altLang="en-US" sz="2000" dirty="0" smtClean="0">
                <a:solidFill>
                  <a:schemeClr val="tx1"/>
                </a:solidFill>
              </a:rPr>
              <a:t>沒有很宅 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……</a:t>
            </a:r>
            <a:endParaRPr kumimoji="0"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 Box 75"/>
          <p:cNvSpPr txBox="1">
            <a:spLocks noChangeArrowheads="1"/>
          </p:cNvSpPr>
          <p:nvPr/>
        </p:nvSpPr>
        <p:spPr bwMode="auto">
          <a:xfrm>
            <a:off x="0" y="5733256"/>
            <a:ext cx="91440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lg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4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R(x): importance of sentence x </a:t>
            </a:r>
          </a:p>
          <a:p>
            <a:pPr algn="ctr" eaLnBrk="1" hangingPunct="1"/>
            <a:r>
              <a:rPr kumimoji="0" lang="en-US" altLang="zh-TW" sz="24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(e.g. do x include the words frequently mentioned in the document)</a:t>
            </a:r>
            <a:endParaRPr kumimoji="0" lang="zh-TW" altLang="en-US" sz="24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6909840" y="2892087"/>
            <a:ext cx="1655763" cy="165576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文字方塊 18"/>
          <p:cNvSpPr txBox="1">
            <a:spLocks noChangeArrowheads="1"/>
          </p:cNvSpPr>
          <p:nvPr/>
        </p:nvSpPr>
        <p:spPr bwMode="auto">
          <a:xfrm>
            <a:off x="7128219" y="3096357"/>
            <a:ext cx="503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x</a:t>
            </a:r>
            <a:r>
              <a:rPr lang="en-US" altLang="zh-TW" baseline="-25000" dirty="0"/>
              <a:t>3</a:t>
            </a:r>
            <a:endParaRPr lang="zh-TW" altLang="en-US" baseline="-25000" dirty="0"/>
          </a:p>
        </p:txBody>
      </p:sp>
      <p:sp>
        <p:nvSpPr>
          <p:cNvPr id="17" name="手繪多邊形 16"/>
          <p:cNvSpPr/>
          <p:nvPr/>
        </p:nvSpPr>
        <p:spPr>
          <a:xfrm>
            <a:off x="5811990" y="2545977"/>
            <a:ext cx="1352298" cy="697935"/>
          </a:xfrm>
          <a:custGeom>
            <a:avLst/>
            <a:gdLst>
              <a:gd name="connsiteX0" fmla="*/ 0 w 1939158"/>
              <a:gd name="connsiteY0" fmla="*/ 99848 h 415159"/>
              <a:gd name="connsiteX1" fmla="*/ 1103586 w 1939158"/>
              <a:gd name="connsiteY1" fmla="*/ 52552 h 415159"/>
              <a:gd name="connsiteX2" fmla="*/ 1939158 w 1939158"/>
              <a:gd name="connsiteY2" fmla="*/ 415159 h 41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9158" h="415159">
                <a:moveTo>
                  <a:pt x="0" y="99848"/>
                </a:moveTo>
                <a:cubicBezTo>
                  <a:pt x="390196" y="49924"/>
                  <a:pt x="780393" y="0"/>
                  <a:pt x="1103586" y="52552"/>
                </a:cubicBezTo>
                <a:cubicBezTo>
                  <a:pt x="1426779" y="105104"/>
                  <a:pt x="1682968" y="260131"/>
                  <a:pt x="1939158" y="415159"/>
                </a:cubicBezTo>
              </a:path>
            </a:pathLst>
          </a:cu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文字方塊 13"/>
          <p:cNvSpPr txBox="1">
            <a:spLocks noChangeArrowheads="1"/>
          </p:cNvSpPr>
          <p:nvPr/>
        </p:nvSpPr>
        <p:spPr bwMode="auto">
          <a:xfrm>
            <a:off x="11955" y="4739658"/>
            <a:ext cx="33529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000" dirty="0" smtClean="0">
                <a:latin typeface="Constantia" panose="02030602050306030303" pitchFamily="18" charset="0"/>
              </a:rPr>
              <a:t>e.g. transcriptions of the lecture recordings</a:t>
            </a:r>
            <a:endParaRPr kumimoji="0" lang="zh-TW" altLang="en-US" sz="2000" dirty="0">
              <a:latin typeface="Constantia" panose="02030602050306030303" pitchFamily="18" charset="0"/>
            </a:endParaRPr>
          </a:p>
        </p:txBody>
      </p:sp>
      <p:sp>
        <p:nvSpPr>
          <p:cNvPr id="19" name="文字方塊 18"/>
          <p:cNvSpPr txBox="1">
            <a:spLocks noChangeArrowheads="1"/>
          </p:cNvSpPr>
          <p:nvPr/>
        </p:nvSpPr>
        <p:spPr bwMode="auto">
          <a:xfrm>
            <a:off x="6801890" y="2363414"/>
            <a:ext cx="18716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600" dirty="0" smtClean="0">
                <a:latin typeface="Constantia" panose="02030602050306030303" pitchFamily="18" charset="0"/>
              </a:rPr>
              <a:t>Summary</a:t>
            </a:r>
            <a:endParaRPr kumimoji="0" lang="en-US" altLang="zh-TW" sz="26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8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10" grpId="0" animBg="1"/>
      <p:bldP spid="11" grpId="0" animBg="1"/>
      <p:bldP spid="15" grpId="0" animBg="1"/>
      <p:bldP spid="16" grpId="0"/>
      <p:bldP spid="17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106299" y="2528928"/>
            <a:ext cx="1714961" cy="252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cap="none" dirty="0" smtClean="0"/>
              <a:t>Unsupervised Summarization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Maximum Marginal Relevance (MMR)</a:t>
            </a:r>
            <a:endParaRPr lang="zh-TW" altLang="en-US" sz="2400" dirty="0"/>
          </a:p>
        </p:txBody>
      </p:sp>
      <p:cxnSp>
        <p:nvCxnSpPr>
          <p:cNvPr id="4" name="直線單箭頭接點 3"/>
          <p:cNvCxnSpPr/>
          <p:nvPr/>
        </p:nvCxnSpPr>
        <p:spPr>
          <a:xfrm flipV="1">
            <a:off x="2698203" y="3497942"/>
            <a:ext cx="13335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4065392" y="2002166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400" dirty="0" smtClean="0">
                <a:latin typeface="Constantia" panose="02030602050306030303" pitchFamily="18" charset="0"/>
              </a:rPr>
              <a:t>Rank by R(x)</a:t>
            </a:r>
            <a:endParaRPr kumimoji="0" lang="zh-TW" altLang="en-US" sz="2400" dirty="0">
              <a:latin typeface="Constantia" panose="02030602050306030303" pitchFamily="18" charset="0"/>
            </a:endParaRPr>
          </a:p>
        </p:txBody>
      </p:sp>
      <p:sp>
        <p:nvSpPr>
          <p:cNvPr id="7" name="文字方塊 13"/>
          <p:cNvSpPr txBox="1">
            <a:spLocks noChangeArrowheads="1"/>
          </p:cNvSpPr>
          <p:nvPr/>
        </p:nvSpPr>
        <p:spPr bwMode="auto">
          <a:xfrm>
            <a:off x="748157" y="2017337"/>
            <a:ext cx="1727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600" dirty="0">
                <a:latin typeface="Constantia" panose="02030602050306030303" pitchFamily="18" charset="0"/>
              </a:rPr>
              <a:t>d</a:t>
            </a:r>
            <a:r>
              <a:rPr kumimoji="0" lang="en-US" altLang="zh-TW" sz="2600" dirty="0" smtClean="0">
                <a:latin typeface="Constantia" panose="02030602050306030303" pitchFamily="18" charset="0"/>
              </a:rPr>
              <a:t>ocument</a:t>
            </a:r>
            <a:endParaRPr kumimoji="0" lang="zh-TW" altLang="en-US" sz="2600" dirty="0">
              <a:latin typeface="Constantia" panose="02030602050306030303" pitchFamily="18" charset="0"/>
            </a:endParaRPr>
          </a:p>
        </p:txBody>
      </p:sp>
      <p:sp>
        <p:nvSpPr>
          <p:cNvPr id="8" name="流程圖: 文件 7"/>
          <p:cNvSpPr/>
          <p:nvPr/>
        </p:nvSpPr>
        <p:spPr>
          <a:xfrm>
            <a:off x="683568" y="2572430"/>
            <a:ext cx="1962942" cy="2232025"/>
          </a:xfrm>
          <a:prstGeom prst="flowChartDocumen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x</a:t>
            </a:r>
            <a:r>
              <a:rPr kumimoji="0" lang="en-US" altLang="zh-TW" sz="2000" baseline="-25000" dirty="0" smtClean="0">
                <a:solidFill>
                  <a:schemeClr val="tx1"/>
                </a:solidFill>
              </a:rPr>
              <a:t>1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: 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涼宮</a:t>
            </a:r>
            <a:r>
              <a:rPr lang="zh-TW" altLang="en-US" sz="2000" dirty="0" smtClean="0">
                <a:solidFill>
                  <a:schemeClr val="tx1"/>
                </a:solidFill>
              </a:rPr>
              <a:t>春</a:t>
            </a:r>
            <a:r>
              <a:rPr lang="zh-TW" altLang="en-US" sz="2000" dirty="0">
                <a:solidFill>
                  <a:schemeClr val="tx1"/>
                </a:solidFill>
              </a:rPr>
              <a:t>日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 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…</a:t>
            </a:r>
            <a:endParaRPr kumimoji="0"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TW" sz="2000" dirty="0" smtClean="0">
                <a:solidFill>
                  <a:schemeClr val="tx1"/>
                </a:solidFill>
              </a:rPr>
              <a:t>: Deep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3</a:t>
            </a:r>
            <a:r>
              <a:rPr lang="en-US" altLang="zh-TW" sz="2000" dirty="0" smtClean="0">
                <a:solidFill>
                  <a:schemeClr val="tx1"/>
                </a:solidFill>
              </a:rPr>
              <a:t>: </a:t>
            </a:r>
            <a:r>
              <a:rPr lang="zh-TW" altLang="en-US" sz="2000" dirty="0">
                <a:solidFill>
                  <a:schemeClr val="tx1"/>
                </a:solidFill>
              </a:rPr>
              <a:t>涼</a:t>
            </a:r>
            <a:r>
              <a:rPr lang="zh-TW" altLang="en-US" sz="2000" dirty="0" smtClean="0">
                <a:solidFill>
                  <a:schemeClr val="tx1"/>
                </a:solidFill>
              </a:rPr>
              <a:t>宮</a:t>
            </a:r>
            <a:r>
              <a:rPr lang="zh-TW" altLang="en-US" sz="2000" dirty="0">
                <a:solidFill>
                  <a:schemeClr val="tx1"/>
                </a:solidFill>
              </a:rPr>
              <a:t>春日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4</a:t>
            </a:r>
            <a:r>
              <a:rPr lang="en-US" altLang="zh-TW" sz="2000" dirty="0" smtClean="0">
                <a:solidFill>
                  <a:schemeClr val="tx1"/>
                </a:solidFill>
              </a:rPr>
              <a:t>: Structured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5</a:t>
            </a:r>
            <a:r>
              <a:rPr lang="en-US" altLang="zh-TW" sz="2000" dirty="0" smtClean="0">
                <a:solidFill>
                  <a:schemeClr val="tx1"/>
                </a:solidFill>
              </a:rPr>
              <a:t>: </a:t>
            </a:r>
            <a:r>
              <a:rPr lang="zh-TW" altLang="en-US" sz="2000" dirty="0" smtClean="0">
                <a:solidFill>
                  <a:schemeClr val="tx1"/>
                </a:solidFill>
              </a:rPr>
              <a:t>沒有很宅 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……</a:t>
            </a:r>
            <a:endParaRPr kumimoji="0"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6909840" y="2892087"/>
            <a:ext cx="1655763" cy="165576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文字方塊 18"/>
          <p:cNvSpPr txBox="1">
            <a:spLocks noChangeArrowheads="1"/>
          </p:cNvSpPr>
          <p:nvPr/>
        </p:nvSpPr>
        <p:spPr bwMode="auto">
          <a:xfrm>
            <a:off x="7128219" y="3096357"/>
            <a:ext cx="503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x</a:t>
            </a:r>
            <a:r>
              <a:rPr lang="en-US" altLang="zh-TW" baseline="-25000" dirty="0"/>
              <a:t>3</a:t>
            </a:r>
            <a:endParaRPr lang="zh-TW" altLang="en-US" baseline="-25000" dirty="0"/>
          </a:p>
        </p:txBody>
      </p:sp>
      <p:sp>
        <p:nvSpPr>
          <p:cNvPr id="17" name="手繪多邊形 16"/>
          <p:cNvSpPr/>
          <p:nvPr/>
        </p:nvSpPr>
        <p:spPr>
          <a:xfrm>
            <a:off x="5811990" y="2545977"/>
            <a:ext cx="1352298" cy="697935"/>
          </a:xfrm>
          <a:custGeom>
            <a:avLst/>
            <a:gdLst>
              <a:gd name="connsiteX0" fmla="*/ 0 w 1939158"/>
              <a:gd name="connsiteY0" fmla="*/ 99848 h 415159"/>
              <a:gd name="connsiteX1" fmla="*/ 1103586 w 1939158"/>
              <a:gd name="connsiteY1" fmla="*/ 52552 h 415159"/>
              <a:gd name="connsiteX2" fmla="*/ 1939158 w 1939158"/>
              <a:gd name="connsiteY2" fmla="*/ 415159 h 41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9158" h="415159">
                <a:moveTo>
                  <a:pt x="0" y="99848"/>
                </a:moveTo>
                <a:cubicBezTo>
                  <a:pt x="390196" y="49924"/>
                  <a:pt x="780393" y="0"/>
                  <a:pt x="1103586" y="52552"/>
                </a:cubicBezTo>
                <a:cubicBezTo>
                  <a:pt x="1426779" y="105104"/>
                  <a:pt x="1682968" y="260131"/>
                  <a:pt x="1939158" y="415159"/>
                </a:cubicBezTo>
              </a:path>
            </a:pathLst>
          </a:cu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4120813" y="2939458"/>
            <a:ext cx="169117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手繪多邊形 18"/>
          <p:cNvSpPr/>
          <p:nvPr/>
        </p:nvSpPr>
        <p:spPr>
          <a:xfrm rot="236237">
            <a:off x="5823098" y="3340150"/>
            <a:ext cx="1671637" cy="381000"/>
          </a:xfrm>
          <a:custGeom>
            <a:avLst/>
            <a:gdLst>
              <a:gd name="connsiteX0" fmla="*/ 0 w 1671145"/>
              <a:gd name="connsiteY0" fmla="*/ 0 h 381000"/>
              <a:gd name="connsiteX1" fmla="*/ 835572 w 1671145"/>
              <a:gd name="connsiteY1" fmla="*/ 331076 h 381000"/>
              <a:gd name="connsiteX2" fmla="*/ 1671145 w 1671145"/>
              <a:gd name="connsiteY2" fmla="*/ 299545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1145" h="381000">
                <a:moveTo>
                  <a:pt x="0" y="0"/>
                </a:moveTo>
                <a:cubicBezTo>
                  <a:pt x="278524" y="140576"/>
                  <a:pt x="557048" y="281152"/>
                  <a:pt x="835572" y="331076"/>
                </a:cubicBezTo>
                <a:cubicBezTo>
                  <a:pt x="1114096" y="381000"/>
                  <a:pt x="1392620" y="340272"/>
                  <a:pt x="1671145" y="299545"/>
                </a:cubicBezTo>
              </a:path>
            </a:pathLst>
          </a:cu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文字方塊 19"/>
          <p:cNvSpPr txBox="1">
            <a:spLocks noChangeArrowheads="1"/>
          </p:cNvSpPr>
          <p:nvPr/>
        </p:nvSpPr>
        <p:spPr bwMode="auto">
          <a:xfrm>
            <a:off x="7453558" y="3530121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 smtClean="0"/>
              <a:t>x</a:t>
            </a:r>
            <a:r>
              <a:rPr lang="en-US" altLang="zh-TW" baseline="-25000" dirty="0"/>
              <a:t>2</a:t>
            </a:r>
            <a:endParaRPr lang="zh-TW" altLang="en-US" baseline="-25000" dirty="0"/>
          </a:p>
        </p:txBody>
      </p:sp>
      <p:sp>
        <p:nvSpPr>
          <p:cNvPr id="21" name="手繪多邊形 20"/>
          <p:cNvSpPr/>
          <p:nvPr/>
        </p:nvSpPr>
        <p:spPr>
          <a:xfrm rot="625809">
            <a:off x="5687911" y="3726182"/>
            <a:ext cx="2097087" cy="412750"/>
          </a:xfrm>
          <a:custGeom>
            <a:avLst/>
            <a:gdLst>
              <a:gd name="connsiteX0" fmla="*/ 0 w 2096814"/>
              <a:gd name="connsiteY0" fmla="*/ 0 h 412531"/>
              <a:gd name="connsiteX1" fmla="*/ 961697 w 2096814"/>
              <a:gd name="connsiteY1" fmla="*/ 362607 h 412531"/>
              <a:gd name="connsiteX2" fmla="*/ 2096814 w 2096814"/>
              <a:gd name="connsiteY2" fmla="*/ 299545 h 41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6814" h="412531">
                <a:moveTo>
                  <a:pt x="0" y="0"/>
                </a:moveTo>
                <a:cubicBezTo>
                  <a:pt x="306114" y="156341"/>
                  <a:pt x="612228" y="312683"/>
                  <a:pt x="961697" y="362607"/>
                </a:cubicBezTo>
                <a:cubicBezTo>
                  <a:pt x="1311166" y="412531"/>
                  <a:pt x="1703990" y="356038"/>
                  <a:pt x="2096814" y="299545"/>
                </a:cubicBezTo>
              </a:path>
            </a:pathLst>
          </a:cu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文字方塊 21"/>
          <p:cNvSpPr txBox="1">
            <a:spLocks noChangeArrowheads="1"/>
          </p:cNvSpPr>
          <p:nvPr/>
        </p:nvSpPr>
        <p:spPr bwMode="auto">
          <a:xfrm>
            <a:off x="7660571" y="3927803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x</a:t>
            </a:r>
            <a:r>
              <a:rPr lang="en-US" altLang="zh-TW" baseline="-25000" dirty="0"/>
              <a:t>4</a:t>
            </a:r>
            <a:endParaRPr lang="zh-TW" altLang="en-US" baseline="-25000" dirty="0"/>
          </a:p>
        </p:txBody>
      </p:sp>
      <p:sp>
        <p:nvSpPr>
          <p:cNvPr id="23" name="矩形 22"/>
          <p:cNvSpPr/>
          <p:nvPr/>
        </p:nvSpPr>
        <p:spPr>
          <a:xfrm>
            <a:off x="4109363" y="3157607"/>
            <a:ext cx="1714961" cy="252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4106299" y="3462271"/>
            <a:ext cx="1714961" cy="252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" name="流程圖: 文件 9"/>
          <p:cNvSpPr/>
          <p:nvPr/>
        </p:nvSpPr>
        <p:spPr>
          <a:xfrm>
            <a:off x="4031703" y="2492896"/>
            <a:ext cx="1962942" cy="2232025"/>
          </a:xfrm>
          <a:prstGeom prst="flowChartDocumen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2000" dirty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>
                <a:solidFill>
                  <a:schemeClr val="tx1"/>
                </a:solidFill>
              </a:rPr>
              <a:t>3</a:t>
            </a:r>
            <a:r>
              <a:rPr lang="en-US" altLang="zh-TW" sz="2000" dirty="0">
                <a:solidFill>
                  <a:schemeClr val="tx1"/>
                </a:solidFill>
              </a:rPr>
              <a:t>: </a:t>
            </a:r>
            <a:r>
              <a:rPr lang="zh-TW" altLang="en-US" sz="2000" dirty="0">
                <a:solidFill>
                  <a:schemeClr val="tx1"/>
                </a:solidFill>
              </a:rPr>
              <a:t>涼</a:t>
            </a:r>
            <a:r>
              <a:rPr lang="zh-TW" altLang="en-US" sz="2000" dirty="0" smtClean="0">
                <a:solidFill>
                  <a:schemeClr val="tx1"/>
                </a:solidFill>
              </a:rPr>
              <a:t>宮</a:t>
            </a:r>
            <a:r>
              <a:rPr lang="zh-TW" altLang="en-US" sz="2000" dirty="0">
                <a:solidFill>
                  <a:schemeClr val="tx1"/>
                </a:solidFill>
              </a:rPr>
              <a:t>春日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x</a:t>
            </a:r>
            <a:r>
              <a:rPr kumimoji="0" lang="en-US" altLang="zh-TW" sz="2000" baseline="-25000" dirty="0" smtClean="0">
                <a:solidFill>
                  <a:schemeClr val="tx1"/>
                </a:solidFill>
              </a:rPr>
              <a:t>1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: 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涼宮</a:t>
            </a:r>
            <a:r>
              <a:rPr lang="zh-TW" altLang="en-US" sz="2000" dirty="0">
                <a:solidFill>
                  <a:schemeClr val="tx1"/>
                </a:solidFill>
              </a:rPr>
              <a:t>春日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…</a:t>
            </a:r>
            <a:endParaRPr kumimoji="0"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TW" sz="2000" dirty="0" smtClean="0">
                <a:solidFill>
                  <a:schemeClr val="tx1"/>
                </a:solidFill>
              </a:rPr>
              <a:t>: Deep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4</a:t>
            </a:r>
            <a:r>
              <a:rPr lang="en-US" altLang="zh-TW" sz="2000" dirty="0" smtClean="0">
                <a:solidFill>
                  <a:schemeClr val="tx1"/>
                </a:solidFill>
              </a:rPr>
              <a:t>: Structured 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en-US" altLang="zh-TW" sz="2000" baseline="-25000" dirty="0" smtClean="0">
                <a:solidFill>
                  <a:schemeClr val="tx1"/>
                </a:solidFill>
              </a:rPr>
              <a:t>5</a:t>
            </a:r>
            <a:r>
              <a:rPr lang="en-US" altLang="zh-TW" sz="2000" dirty="0" smtClean="0">
                <a:solidFill>
                  <a:schemeClr val="tx1"/>
                </a:solidFill>
              </a:rPr>
              <a:t>: </a:t>
            </a:r>
            <a:r>
              <a:rPr lang="zh-TW" altLang="en-US" sz="2000" dirty="0" smtClean="0">
                <a:solidFill>
                  <a:schemeClr val="tx1"/>
                </a:solidFill>
              </a:rPr>
              <a:t>沒有很宅 </a:t>
            </a:r>
            <a:r>
              <a:rPr lang="en-US" altLang="zh-TW" sz="2000" dirty="0" smtClean="0">
                <a:solidFill>
                  <a:schemeClr val="tx1"/>
                </a:solidFill>
              </a:rPr>
              <a:t>…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……</a:t>
            </a:r>
            <a:endParaRPr kumimoji="0"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文字方塊 13"/>
          <p:cNvSpPr txBox="1">
            <a:spLocks noChangeArrowheads="1"/>
          </p:cNvSpPr>
          <p:nvPr/>
        </p:nvSpPr>
        <p:spPr bwMode="auto">
          <a:xfrm>
            <a:off x="5426016" y="4802441"/>
            <a:ext cx="176846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000" dirty="0" smtClean="0">
                <a:latin typeface="Constantia" panose="02030602050306030303" pitchFamily="18" charset="0"/>
              </a:rPr>
              <a:t>Cascade based on the order in the document</a:t>
            </a:r>
            <a:endParaRPr kumimoji="0" lang="zh-TW" altLang="en-US" sz="2000" dirty="0">
              <a:latin typeface="Constantia" panose="02030602050306030303" pitchFamily="18" charset="0"/>
            </a:endParaRPr>
          </a:p>
        </p:txBody>
      </p:sp>
      <p:sp>
        <p:nvSpPr>
          <p:cNvPr id="28" name="文字方塊 13"/>
          <p:cNvSpPr txBox="1">
            <a:spLocks noChangeArrowheads="1"/>
          </p:cNvSpPr>
          <p:nvPr/>
        </p:nvSpPr>
        <p:spPr bwMode="auto">
          <a:xfrm>
            <a:off x="11955" y="4739658"/>
            <a:ext cx="33529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000" dirty="0" smtClean="0">
                <a:latin typeface="Constantia" panose="02030602050306030303" pitchFamily="18" charset="0"/>
              </a:rPr>
              <a:t>e.g. transcriptions of the lecture recordings</a:t>
            </a:r>
            <a:endParaRPr kumimoji="0" lang="zh-TW" altLang="en-US" sz="2000" dirty="0">
              <a:latin typeface="Constantia" panose="02030602050306030303" pitchFamily="18" charset="0"/>
            </a:endParaRPr>
          </a:p>
        </p:txBody>
      </p:sp>
      <p:sp>
        <p:nvSpPr>
          <p:cNvPr id="25" name="文字方塊 24"/>
          <p:cNvSpPr txBox="1">
            <a:spLocks noChangeArrowheads="1"/>
          </p:cNvSpPr>
          <p:nvPr/>
        </p:nvSpPr>
        <p:spPr bwMode="auto">
          <a:xfrm>
            <a:off x="6882484" y="2349168"/>
            <a:ext cx="18716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2600" dirty="0" smtClean="0">
                <a:latin typeface="Constantia" panose="02030602050306030303" pitchFamily="18" charset="0"/>
              </a:rPr>
              <a:t>Summary</a:t>
            </a:r>
            <a:endParaRPr kumimoji="0" lang="en-US" altLang="zh-TW" sz="2600" dirty="0">
              <a:latin typeface="Constantia" panose="02030602050306030303" pitchFamily="18" charset="0"/>
            </a:endParaRPr>
          </a:p>
        </p:txBody>
      </p:sp>
      <p:sp>
        <p:nvSpPr>
          <p:cNvPr id="5" name="向下箭號 4"/>
          <p:cNvSpPr/>
          <p:nvPr/>
        </p:nvSpPr>
        <p:spPr>
          <a:xfrm>
            <a:off x="7444343" y="4602210"/>
            <a:ext cx="586755" cy="299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摺角紙張 8"/>
          <p:cNvSpPr/>
          <p:nvPr/>
        </p:nvSpPr>
        <p:spPr>
          <a:xfrm>
            <a:off x="7128219" y="4902027"/>
            <a:ext cx="1260600" cy="1193891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000000"/>
                </a:solidFill>
              </a:rPr>
              <a:t>x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2</a:t>
            </a:r>
            <a:endParaRPr lang="en-US" altLang="zh-TW" sz="2400" baseline="-25000" dirty="0" smtClean="0">
              <a:solidFill>
                <a:srgbClr val="000000"/>
              </a:solidFill>
            </a:endParaRPr>
          </a:p>
          <a:p>
            <a:pPr algn="ctr"/>
            <a:r>
              <a:rPr lang="en-US" altLang="zh-TW" sz="2400" dirty="0" smtClean="0">
                <a:solidFill>
                  <a:srgbClr val="000000"/>
                </a:solidFill>
              </a:rPr>
              <a:t>x</a:t>
            </a:r>
            <a:r>
              <a:rPr lang="en-US" altLang="zh-TW" sz="2400" baseline="-25000" dirty="0" smtClean="0">
                <a:solidFill>
                  <a:srgbClr val="000000"/>
                </a:solidFill>
              </a:rPr>
              <a:t>3</a:t>
            </a:r>
          </a:p>
          <a:p>
            <a:pPr algn="ctr"/>
            <a:r>
              <a:rPr lang="en-US" altLang="zh-TW" sz="2400" dirty="0" smtClean="0">
                <a:solidFill>
                  <a:srgbClr val="000000"/>
                </a:solidFill>
              </a:rPr>
              <a:t>x</a:t>
            </a:r>
            <a:r>
              <a:rPr lang="en-US" altLang="zh-TW" sz="2400" baseline="-25000" dirty="0" smtClean="0">
                <a:solidFill>
                  <a:srgbClr val="000000"/>
                </a:solidFill>
              </a:rPr>
              <a:t>4</a:t>
            </a:r>
            <a:endParaRPr lang="zh-TW" altLang="en-US" sz="24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5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6" grpId="0"/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都會流行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都會流行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都會流行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8479</TotalTime>
  <Words>3654</Words>
  <Application>Microsoft Office PowerPoint</Application>
  <PresentationFormat>如螢幕大小 (4:3)</PresentationFormat>
  <Paragraphs>849</Paragraphs>
  <Slides>49</Slides>
  <Notes>33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49</vt:i4>
      </vt:variant>
    </vt:vector>
  </HeadingPairs>
  <TitlesOfParts>
    <vt:vector size="60" baseType="lpstr">
      <vt:lpstr>新細明體</vt:lpstr>
      <vt:lpstr>Arial</vt:lpstr>
      <vt:lpstr>Calibri</vt:lpstr>
      <vt:lpstr>Cambria Math</vt:lpstr>
      <vt:lpstr>Constantia</vt:lpstr>
      <vt:lpstr>Gill Sans MT</vt:lpstr>
      <vt:lpstr>Times New Roman</vt:lpstr>
      <vt:lpstr>Wingdings</vt:lpstr>
      <vt:lpstr>Wingdings 3</vt:lpstr>
      <vt:lpstr>都會流行</vt:lpstr>
      <vt:lpstr>Equation</vt:lpstr>
      <vt:lpstr>Document Summarization  based on Structured Learning  with Hidden Information</vt:lpstr>
      <vt:lpstr>Outline</vt:lpstr>
      <vt:lpstr>Introduction</vt:lpstr>
      <vt:lpstr>Task Introduction</vt:lpstr>
      <vt:lpstr>Task Introduction</vt:lpstr>
      <vt:lpstr>Unsupervised Summarization</vt:lpstr>
      <vt:lpstr>Unsupervised Summarization</vt:lpstr>
      <vt:lpstr>Unsupervised Summarization</vt:lpstr>
      <vt:lpstr>Unsupervised Summarization</vt:lpstr>
      <vt:lpstr>Extractive summarization  as Binary Classification </vt:lpstr>
      <vt:lpstr>Supervised Approach</vt:lpstr>
      <vt:lpstr>Binary Classification for Extractive Summarization</vt:lpstr>
      <vt:lpstr>Drawbacks for Binary Classification</vt:lpstr>
      <vt:lpstr>Structured Learning for Extractive summarization</vt:lpstr>
      <vt:lpstr>Structured Learning  for Extractive Summarization</vt:lpstr>
      <vt:lpstr>Structured Learning  for Extractive Summarization - Evaluation</vt:lpstr>
      <vt:lpstr>Structured Learning  for Extractive Summarization - Evaluation</vt:lpstr>
      <vt:lpstr>Structured Learning  for Extractive Summarization - Evaluation</vt:lpstr>
      <vt:lpstr>Structured Learning  for Extractive Summarization - Evaluation</vt:lpstr>
      <vt:lpstr>Structured Learning  for Extractive Summarization - Evaluation</vt:lpstr>
      <vt:lpstr>Structured Learning  for Extractive Summarization - Inference</vt:lpstr>
      <vt:lpstr>Structured Learning  for Extractive Summarization - Training</vt:lpstr>
      <vt:lpstr>Paragraph Boundaries as Hidden Information  in Structured Learning</vt:lpstr>
      <vt:lpstr>Paragraph for Summarization</vt:lpstr>
      <vt:lpstr>Evaluation Function  with Paragraph Boundaries</vt:lpstr>
      <vt:lpstr>Evaluation Function  with Paragraph Boundaries</vt:lpstr>
      <vt:lpstr>Evaluation Function  with Paragraph Boundaries - f1(sd, hk)</vt:lpstr>
      <vt:lpstr>Evaluation Function  with Paragraph Boundaries</vt:lpstr>
      <vt:lpstr>Evaluation Function  with Paragraph Boundaries - f2(hk)</vt:lpstr>
      <vt:lpstr>Evaluation Function  with Paragraph Boundaries</vt:lpstr>
      <vt:lpstr>Inference with Paragraph Boundaries</vt:lpstr>
      <vt:lpstr>Training with Paragraph Boundaries</vt:lpstr>
      <vt:lpstr>Training  with Paragraph Boundaries</vt:lpstr>
      <vt:lpstr>Training with Paragraph Boundaries</vt:lpstr>
      <vt:lpstr>Training  with Paragraph Boundaries</vt:lpstr>
      <vt:lpstr>Training with Paragraph Boundaries</vt:lpstr>
      <vt:lpstr>experiments</vt:lpstr>
      <vt:lpstr>Experimental Setup</vt:lpstr>
      <vt:lpstr>Experimental Result</vt:lpstr>
      <vt:lpstr>Experimental Result</vt:lpstr>
      <vt:lpstr>Experimental Result</vt:lpstr>
      <vt:lpstr>Experimental Result</vt:lpstr>
      <vt:lpstr>Experimental Result</vt:lpstr>
      <vt:lpstr>Conclusion</vt:lpstr>
      <vt:lpstr>Conclusion</vt:lpstr>
      <vt:lpstr>Reference</vt:lpstr>
      <vt:lpstr>PowerPoint 簡報</vt:lpstr>
      <vt:lpstr>PowerPoint 簡報</vt:lpstr>
      <vt:lpstr>Training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Spoken Document Summarization Based on Structured Support Vector Machine with Utterance Cluster as Hidden Variables</dc:title>
  <dc:creator>eternal0815</dc:creator>
  <cp:lastModifiedBy>Lee Hung-yi</cp:lastModifiedBy>
  <cp:revision>736</cp:revision>
  <dcterms:created xsi:type="dcterms:W3CDTF">2013-08-02T10:25:36Z</dcterms:created>
  <dcterms:modified xsi:type="dcterms:W3CDTF">2015-05-04T05:07:33Z</dcterms:modified>
</cp:coreProperties>
</file>