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6" r:id="rId2"/>
    <p:sldId id="533" r:id="rId3"/>
    <p:sldId id="815" r:id="rId4"/>
    <p:sldId id="829" r:id="rId5"/>
    <p:sldId id="830" r:id="rId6"/>
    <p:sldId id="728" r:id="rId7"/>
    <p:sldId id="369" r:id="rId8"/>
    <p:sldId id="493" r:id="rId9"/>
    <p:sldId id="494" r:id="rId10"/>
    <p:sldId id="495" r:id="rId11"/>
    <p:sldId id="371" r:id="rId12"/>
    <p:sldId id="502" r:id="rId13"/>
    <p:sldId id="503" r:id="rId14"/>
    <p:sldId id="497" r:id="rId15"/>
    <p:sldId id="498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7" autoAdjust="0"/>
    <p:restoredTop sz="94238" autoAdjust="0"/>
  </p:normalViewPr>
  <p:slideViewPr>
    <p:cSldViewPr snapToGrid="0">
      <p:cViewPr varScale="1">
        <p:scale>
          <a:sx n="64" d="100"/>
          <a:sy n="64" d="100"/>
        </p:scale>
        <p:origin x="133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E7E878-0FD5-4E5E-BDB8-8FEA1A0F1896}" type="datetimeFigureOut">
              <a:rPr lang="zh-TW" altLang="en-US" smtClean="0"/>
              <a:t>2018/5/10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6A5611-6D38-444D-A832-F3C43C53E63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86797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Q: </a:t>
            </a:r>
            <a:r>
              <a:rPr lang="zh-TW" altLang="en-US" dirty="0"/>
              <a:t>可以做得很好</a:t>
            </a:r>
            <a:r>
              <a:rPr lang="en-US" altLang="zh-TW" dirty="0"/>
              <a:t>?</a:t>
            </a:r>
            <a:r>
              <a:rPr lang="zh-TW" altLang="en-US" dirty="0"/>
              <a:t> 為什麼</a:t>
            </a:r>
            <a:r>
              <a:rPr lang="en-US" altLang="zh-TW" dirty="0"/>
              <a:t>?</a:t>
            </a:r>
          </a:p>
          <a:p>
            <a:r>
              <a:rPr lang="en-US" altLang="zh-TW" dirty="0"/>
              <a:t>Q:</a:t>
            </a:r>
            <a:r>
              <a:rPr lang="zh-TW" altLang="en-US" dirty="0"/>
              <a:t> </a:t>
            </a:r>
            <a:r>
              <a:rPr lang="en-US" altLang="zh-TW" dirty="0"/>
              <a:t>VAE</a:t>
            </a:r>
            <a:r>
              <a:rPr lang="zh-TW" altLang="en-US" dirty="0"/>
              <a:t> 為何不好</a:t>
            </a:r>
            <a:r>
              <a:rPr lang="en-US" altLang="zh-TW" dirty="0"/>
              <a:t>?</a:t>
            </a:r>
          </a:p>
          <a:p>
            <a:r>
              <a:rPr lang="en-US" altLang="zh-TW" dirty="0"/>
              <a:t>Q:</a:t>
            </a:r>
            <a:r>
              <a:rPr lang="zh-TW" altLang="en-US" dirty="0"/>
              <a:t> </a:t>
            </a:r>
            <a:r>
              <a:rPr lang="en-US" altLang="zh-TW" dirty="0"/>
              <a:t>unroll GAN</a:t>
            </a:r>
            <a:r>
              <a:rPr lang="zh-TW" altLang="en-US" dirty="0"/>
              <a:t>有用嗎？</a:t>
            </a:r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A5611-6D38-444D-A832-F3C43C53E63E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50289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https://arxiv.org/pdf/1802.05637.pdf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A5611-6D38-444D-A832-F3C43C53E63E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9334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Provide 64x64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A5611-6D38-444D-A832-F3C43C53E63E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56616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Façade</a:t>
            </a:r>
            <a:r>
              <a:rPr lang="zh-TW" altLang="en-US" dirty="0"/>
              <a:t>門面</a:t>
            </a:r>
            <a:r>
              <a:rPr lang="en-US" altLang="zh-TW" dirty="0"/>
              <a:t>,</a:t>
            </a:r>
            <a:r>
              <a:rPr lang="zh-TW" altLang="en-US" dirty="0"/>
              <a:t>正面</a:t>
            </a:r>
            <a:r>
              <a:rPr lang="en-US" altLang="zh-TW" dirty="0"/>
              <a:t>,</a:t>
            </a:r>
            <a:r>
              <a:rPr lang="zh-TW" altLang="en-US" dirty="0"/>
              <a:t>外觀</a:t>
            </a:r>
            <a:r>
              <a:rPr lang="en-US" altLang="zh-TW" dirty="0"/>
              <a:t>,</a:t>
            </a:r>
            <a:r>
              <a:rPr lang="zh-TW" altLang="en-US" dirty="0"/>
              <a:t>虛設的外表</a:t>
            </a:r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 is the facade of the Palace. 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那是宮殿的正面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C9608-0E78-43F8-A5E8-CE7891427132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635380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How many data do we need?  </a:t>
            </a:r>
          </a:p>
          <a:p>
            <a:endParaRPr lang="en-US" altLang="zh-TW" dirty="0"/>
          </a:p>
          <a:p>
            <a:r>
              <a:rPr lang="en-US" altLang="zh-TW" dirty="0"/>
              <a:t>How about SEGAN?</a:t>
            </a:r>
          </a:p>
          <a:p>
            <a:endParaRPr lang="en-US" altLang="zh-TW" dirty="0"/>
          </a:p>
          <a:p>
            <a:r>
              <a:rPr lang="en-US" altLang="zh-TW" dirty="0"/>
              <a:t>Do we need dropout? On both training and testing?</a:t>
            </a:r>
          </a:p>
          <a:p>
            <a:endParaRPr lang="en-US" altLang="zh-TW" dirty="0"/>
          </a:p>
          <a:p>
            <a:r>
              <a:rPr lang="en-US" altLang="zh-TW" dirty="0"/>
              <a:t>Real pair and fake pair </a:t>
            </a:r>
            <a:r>
              <a:rPr lang="zh-TW" altLang="en-US" dirty="0"/>
              <a:t>怎麼弄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C91A8-92D6-4C4C-B7EE-8DAAB567DEDE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43934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C91A8-92D6-4C4C-B7EE-8DAAB567DEDE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37038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Conditional version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73629-6B6E-4D65-87B0-9A7329A1B6D5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25858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6B0D4-50AE-455C-8CB8-FA91D2297756}" type="datetimeFigureOut">
              <a:rPr lang="zh-TW" altLang="en-US" smtClean="0"/>
              <a:t>2018/5/10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18D97-057B-4649-A039-448A1754A34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9501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6B0D4-50AE-455C-8CB8-FA91D2297756}" type="datetimeFigureOut">
              <a:rPr lang="zh-TW" altLang="en-US" smtClean="0"/>
              <a:t>2018/5/10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18D97-057B-4649-A039-448A1754A34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15381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6B0D4-50AE-455C-8CB8-FA91D2297756}" type="datetimeFigureOut">
              <a:rPr lang="zh-TW" altLang="en-US" smtClean="0"/>
              <a:t>2018/5/10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18D97-057B-4649-A039-448A1754A34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4699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6B0D4-50AE-455C-8CB8-FA91D2297756}" type="datetimeFigureOut">
              <a:rPr lang="zh-TW" altLang="en-US" smtClean="0"/>
              <a:t>2018/5/10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18D97-057B-4649-A039-448A1754A34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0737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6B0D4-50AE-455C-8CB8-FA91D2297756}" type="datetimeFigureOut">
              <a:rPr lang="zh-TW" altLang="en-US" smtClean="0"/>
              <a:t>2018/5/10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18D97-057B-4649-A039-448A1754A34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67986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6B0D4-50AE-455C-8CB8-FA91D2297756}" type="datetimeFigureOut">
              <a:rPr lang="zh-TW" altLang="en-US" smtClean="0"/>
              <a:t>2018/5/10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18D97-057B-4649-A039-448A1754A34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1664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6B0D4-50AE-455C-8CB8-FA91D2297756}" type="datetimeFigureOut">
              <a:rPr lang="zh-TW" altLang="en-US" smtClean="0"/>
              <a:t>2018/5/10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18D97-057B-4649-A039-448A1754A34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0306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6B0D4-50AE-455C-8CB8-FA91D2297756}" type="datetimeFigureOut">
              <a:rPr lang="zh-TW" altLang="en-US" smtClean="0"/>
              <a:t>2018/5/10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18D97-057B-4649-A039-448A1754A34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43371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6B0D4-50AE-455C-8CB8-FA91D2297756}" type="datetimeFigureOut">
              <a:rPr lang="zh-TW" altLang="en-US" smtClean="0"/>
              <a:t>2018/5/10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18D97-057B-4649-A039-448A1754A34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92202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6B0D4-50AE-455C-8CB8-FA91D2297756}" type="datetimeFigureOut">
              <a:rPr lang="zh-TW" altLang="en-US" smtClean="0"/>
              <a:t>2018/5/10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18D97-057B-4649-A039-448A1754A34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8516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6B0D4-50AE-455C-8CB8-FA91D2297756}" type="datetimeFigureOut">
              <a:rPr lang="zh-TW" altLang="en-US" smtClean="0"/>
              <a:t>2018/5/10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18D97-057B-4649-A039-448A1754A34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4465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6B0D4-50AE-455C-8CB8-FA91D2297756}" type="datetimeFigureOut">
              <a:rPr lang="zh-TW" altLang="en-US" smtClean="0"/>
              <a:t>2018/5/10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18D97-057B-4649-A039-448A1754A34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49356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openxmlformats.org/officeDocument/2006/relationships/image" Target="../media/image26.png"/><Relationship Id="rId3" Type="http://schemas.microsoft.com/office/2007/relationships/media" Target="../media/media2.wav"/><Relationship Id="rId7" Type="http://schemas.microsoft.com/office/2007/relationships/media" Target="../media/media4.wav"/><Relationship Id="rId12" Type="http://schemas.openxmlformats.org/officeDocument/2006/relationships/image" Target="../media/image25.png"/><Relationship Id="rId2" Type="http://schemas.openxmlformats.org/officeDocument/2006/relationships/audio" Target="../media/media1.wav"/><Relationship Id="rId16" Type="http://schemas.openxmlformats.org/officeDocument/2006/relationships/image" Target="../media/image29.png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openxmlformats.org/officeDocument/2006/relationships/image" Target="../media/image24.png"/><Relationship Id="rId5" Type="http://schemas.microsoft.com/office/2007/relationships/media" Target="../media/media3.wav"/><Relationship Id="rId15" Type="http://schemas.openxmlformats.org/officeDocument/2006/relationships/image" Target="../media/image28.png"/><Relationship Id="rId10" Type="http://schemas.openxmlformats.org/officeDocument/2006/relationships/notesSlide" Target="../notesSlides/notesSlide5.xml"/><Relationship Id="rId4" Type="http://schemas.openxmlformats.org/officeDocument/2006/relationships/audio" Target="../media/media2.wav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30.png"/><Relationship Id="rId17" Type="http://schemas.openxmlformats.org/officeDocument/2006/relationships/image" Target="../media/image10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15" Type="http://schemas.openxmlformats.org/officeDocument/2006/relationships/image" Target="../media/image3.jpeg"/><Relationship Id="rId14" Type="http://schemas.openxmlformats.org/officeDocument/2006/relationships/image" Target="../media/image1801.png"/></Relationships>
</file>

<file path=ppt/slides/_rels/slide4.xml.rels><?xml version="1.0" encoding="UTF-8" standalone="yes"?>
<Relationships xmlns="http://schemas.openxmlformats.org/package/2006/relationships"><Relationship Id="rId12" Type="http://schemas.openxmlformats.org/officeDocument/2006/relationships/image" Target="../media/image1920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910.png"/><Relationship Id="rId15" Type="http://schemas.openxmlformats.org/officeDocument/2006/relationships/image" Target="../media/image3.jpeg"/><Relationship Id="rId14" Type="http://schemas.openxmlformats.org/officeDocument/2006/relationships/image" Target="../media/image180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../media/image1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CF72917-78CF-4FDF-8385-C36AB30B0B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241631"/>
            <a:ext cx="7772400" cy="2387600"/>
          </a:xfrm>
        </p:spPr>
        <p:txBody>
          <a:bodyPr>
            <a:normAutofit/>
          </a:bodyPr>
          <a:lstStyle/>
          <a:p>
            <a:r>
              <a:rPr lang="en-US" altLang="zh-TW" dirty="0"/>
              <a:t>Conditional Generation by GAN</a:t>
            </a:r>
            <a:endParaRPr lang="zh-TW" alt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92697972-6A10-416F-9E36-F23BAC49F3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721306"/>
            <a:ext cx="6858000" cy="1655762"/>
          </a:xfrm>
        </p:spPr>
        <p:txBody>
          <a:bodyPr>
            <a:normAutofit/>
          </a:bodyPr>
          <a:lstStyle/>
          <a:p>
            <a:r>
              <a:rPr lang="zh-TW" altLang="en-US" sz="4000" dirty="0"/>
              <a:t>李宏毅</a:t>
            </a:r>
            <a:endParaRPr lang="en-US" altLang="zh-TW" sz="4000" dirty="0"/>
          </a:p>
          <a:p>
            <a:r>
              <a:rPr lang="en-US" altLang="zh-TW" sz="4000" dirty="0"/>
              <a:t>Hung-yi Lee</a:t>
            </a:r>
          </a:p>
        </p:txBody>
      </p:sp>
    </p:spTree>
    <p:extLst>
      <p:ext uri="{BB962C8B-B14F-4D97-AF65-F5344CB8AC3E}">
        <p14:creationId xmlns:p14="http://schemas.microsoft.com/office/powerpoint/2010/main" val="68915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Image-to-image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r>
              <a:rPr lang="en-US" altLang="zh-TW" dirty="0"/>
              <a:t>Experimental results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5174" y="244558"/>
            <a:ext cx="1257300" cy="132397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4073" y="244557"/>
            <a:ext cx="1190625" cy="1323975"/>
          </a:xfrm>
          <a:prstGeom prst="rect">
            <a:avLst/>
          </a:prstGeom>
        </p:spPr>
      </p:pic>
      <p:sp>
        <p:nvSpPr>
          <p:cNvPr id="21" name="文字方塊 20"/>
          <p:cNvSpPr txBox="1"/>
          <p:nvPr/>
        </p:nvSpPr>
        <p:spPr>
          <a:xfrm>
            <a:off x="166029" y="4023845"/>
            <a:ext cx="246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Testing:</a:t>
            </a:r>
            <a:endParaRPr lang="zh-TW" altLang="en-US" sz="2400" dirty="0"/>
          </a:p>
        </p:txBody>
      </p:sp>
      <p:pic>
        <p:nvPicPr>
          <p:cNvPr id="22" name="圖片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239" y="4559642"/>
            <a:ext cx="1720850" cy="1693389"/>
          </a:xfrm>
          <a:prstGeom prst="rect">
            <a:avLst/>
          </a:prstGeom>
        </p:spPr>
      </p:pic>
      <p:pic>
        <p:nvPicPr>
          <p:cNvPr id="26" name="圖片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8624" y="4520511"/>
            <a:ext cx="1695262" cy="1732520"/>
          </a:xfrm>
          <a:prstGeom prst="rect">
            <a:avLst/>
          </a:prstGeom>
        </p:spPr>
      </p:pic>
      <p:sp>
        <p:nvSpPr>
          <p:cNvPr id="27" name="文字方塊 26"/>
          <p:cNvSpPr txBox="1"/>
          <p:nvPr/>
        </p:nvSpPr>
        <p:spPr>
          <a:xfrm>
            <a:off x="1319809" y="6197806"/>
            <a:ext cx="952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input</a:t>
            </a:r>
            <a:endParaRPr lang="zh-TW" altLang="en-US" sz="2400" dirty="0"/>
          </a:p>
        </p:txBody>
      </p:sp>
      <p:sp>
        <p:nvSpPr>
          <p:cNvPr id="28" name="文字方塊 27"/>
          <p:cNvSpPr txBox="1"/>
          <p:nvPr/>
        </p:nvSpPr>
        <p:spPr>
          <a:xfrm>
            <a:off x="3136096" y="6207610"/>
            <a:ext cx="1174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close</a:t>
            </a:r>
            <a:endParaRPr lang="zh-TW" altLang="en-US" sz="2400" dirty="0"/>
          </a:p>
        </p:txBody>
      </p:sp>
      <p:sp>
        <p:nvSpPr>
          <p:cNvPr id="29" name="文字方塊 28"/>
          <p:cNvSpPr txBox="1"/>
          <p:nvPr/>
        </p:nvSpPr>
        <p:spPr>
          <a:xfrm>
            <a:off x="4783101" y="6253031"/>
            <a:ext cx="1376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GAN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1723993" y="2664943"/>
            <a:ext cx="1504494" cy="117748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G</a:t>
            </a:r>
          </a:p>
        </p:txBody>
      </p:sp>
      <p:sp>
        <p:nvSpPr>
          <p:cNvPr id="34" name="箭號: 向右 33"/>
          <p:cNvSpPr/>
          <p:nvPr/>
        </p:nvSpPr>
        <p:spPr>
          <a:xfrm>
            <a:off x="3266001" y="3034275"/>
            <a:ext cx="420254" cy="52360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箭號: 向右 34"/>
          <p:cNvSpPr/>
          <p:nvPr/>
        </p:nvSpPr>
        <p:spPr>
          <a:xfrm>
            <a:off x="1109380" y="2664943"/>
            <a:ext cx="577099" cy="52360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箭號: 向右 35"/>
          <p:cNvSpPr/>
          <p:nvPr/>
        </p:nvSpPr>
        <p:spPr>
          <a:xfrm>
            <a:off x="1109380" y="3347053"/>
            <a:ext cx="577099" cy="52360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字方塊 36"/>
              <p:cNvSpPr txBox="1"/>
              <p:nvPr/>
            </p:nvSpPr>
            <p:spPr>
              <a:xfrm>
                <a:off x="732090" y="3426925"/>
                <a:ext cx="22326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37" name="文字方塊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090" y="3426925"/>
                <a:ext cx="223266" cy="369332"/>
              </a:xfrm>
              <a:prstGeom prst="rect">
                <a:avLst/>
              </a:prstGeom>
              <a:blipFill>
                <a:blip r:embed="rId6"/>
                <a:stretch>
                  <a:fillRect l="-16216" r="-1621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文字方塊 38"/>
          <p:cNvSpPr txBox="1"/>
          <p:nvPr/>
        </p:nvSpPr>
        <p:spPr>
          <a:xfrm>
            <a:off x="3720828" y="2623035"/>
            <a:ext cx="990655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n-US" altLang="zh-TW" sz="2400" dirty="0"/>
          </a:p>
          <a:p>
            <a:pPr algn="ctr"/>
            <a:r>
              <a:rPr lang="en-US" altLang="zh-TW" sz="2400" dirty="0"/>
              <a:t>Image</a:t>
            </a:r>
          </a:p>
          <a:p>
            <a:pPr algn="ctr"/>
            <a:endParaRPr lang="zh-TW" altLang="en-US" sz="2400" dirty="0"/>
          </a:p>
        </p:txBody>
      </p:sp>
      <p:pic>
        <p:nvPicPr>
          <p:cNvPr id="40" name="圖片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656" y="2474317"/>
            <a:ext cx="793974" cy="836079"/>
          </a:xfrm>
          <a:prstGeom prst="rect">
            <a:avLst/>
          </a:prstGeom>
        </p:spPr>
      </p:pic>
      <p:sp>
        <p:nvSpPr>
          <p:cNvPr id="42" name="矩形 41"/>
          <p:cNvSpPr/>
          <p:nvPr/>
        </p:nvSpPr>
        <p:spPr>
          <a:xfrm>
            <a:off x="6323391" y="2693181"/>
            <a:ext cx="1504494" cy="117748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D</a:t>
            </a:r>
          </a:p>
        </p:txBody>
      </p:sp>
      <p:sp>
        <p:nvSpPr>
          <p:cNvPr id="43" name="箭號: 向右 42"/>
          <p:cNvSpPr/>
          <p:nvPr/>
        </p:nvSpPr>
        <p:spPr>
          <a:xfrm>
            <a:off x="7865399" y="3062513"/>
            <a:ext cx="420254" cy="52360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4" name="箭號: 向右 43"/>
          <p:cNvSpPr/>
          <p:nvPr/>
        </p:nvSpPr>
        <p:spPr>
          <a:xfrm>
            <a:off x="5708778" y="2693181"/>
            <a:ext cx="577099" cy="52360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5" name="箭號: 向右 44"/>
          <p:cNvSpPr/>
          <p:nvPr/>
        </p:nvSpPr>
        <p:spPr>
          <a:xfrm>
            <a:off x="5708778" y="3375291"/>
            <a:ext cx="577099" cy="52360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8" name="圖片 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054" y="2280907"/>
            <a:ext cx="793974" cy="836079"/>
          </a:xfrm>
          <a:prstGeom prst="rect">
            <a:avLst/>
          </a:prstGeom>
        </p:spPr>
      </p:pic>
      <p:sp>
        <p:nvSpPr>
          <p:cNvPr id="49" name="文字方塊 48"/>
          <p:cNvSpPr txBox="1"/>
          <p:nvPr/>
        </p:nvSpPr>
        <p:spPr>
          <a:xfrm>
            <a:off x="8278071" y="3072374"/>
            <a:ext cx="933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scalar</a:t>
            </a:r>
            <a:endParaRPr lang="zh-TW" altLang="en-US" sz="2400" dirty="0"/>
          </a:p>
        </p:txBody>
      </p:sp>
      <p:pic>
        <p:nvPicPr>
          <p:cNvPr id="51" name="圖片 5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2231" y="3161685"/>
            <a:ext cx="763620" cy="877879"/>
          </a:xfrm>
          <a:prstGeom prst="rect">
            <a:avLst/>
          </a:prstGeom>
        </p:spPr>
      </p:pic>
      <p:pic>
        <p:nvPicPr>
          <p:cNvPr id="52" name="圖片 5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08318" y="4477133"/>
            <a:ext cx="1806440" cy="1819275"/>
          </a:xfrm>
          <a:prstGeom prst="rect">
            <a:avLst/>
          </a:prstGeom>
        </p:spPr>
      </p:pic>
      <p:pic>
        <p:nvPicPr>
          <p:cNvPr id="53" name="圖片 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0495" y="793084"/>
            <a:ext cx="1076206" cy="1196741"/>
          </a:xfrm>
          <a:prstGeom prst="rect">
            <a:avLst/>
          </a:prstGeom>
        </p:spPr>
      </p:pic>
      <p:cxnSp>
        <p:nvCxnSpPr>
          <p:cNvPr id="54" name="直線單箭頭接點 53"/>
          <p:cNvCxnSpPr>
            <a:cxnSpLocks/>
          </p:cNvCxnSpPr>
          <p:nvPr/>
        </p:nvCxnSpPr>
        <p:spPr>
          <a:xfrm flipV="1">
            <a:off x="4194824" y="1989825"/>
            <a:ext cx="516659" cy="675118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文字方塊 55"/>
          <p:cNvSpPr txBox="1"/>
          <p:nvPr/>
        </p:nvSpPr>
        <p:spPr>
          <a:xfrm>
            <a:off x="6625141" y="6244951"/>
            <a:ext cx="1714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GAN </a:t>
            </a:r>
            <a:r>
              <a:rPr lang="en-US" altLang="zh-TW" sz="2400" dirty="0"/>
              <a:t>+ close</a:t>
            </a:r>
            <a:endParaRPr lang="zh-TW" altLang="en-US" sz="2400" dirty="0"/>
          </a:p>
        </p:txBody>
      </p:sp>
      <p:pic>
        <p:nvPicPr>
          <p:cNvPr id="57" name="圖片 5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30957" y="4486065"/>
            <a:ext cx="1857375" cy="181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31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4" grpId="0" animBg="1"/>
      <p:bldP spid="35" grpId="0" animBg="1"/>
      <p:bldP spid="36" grpId="0" animBg="1"/>
      <p:bldP spid="37" grpId="0"/>
      <p:bldP spid="39" grpId="0" animBg="1"/>
      <p:bldP spid="43" grpId="0" animBg="1"/>
      <p:bldP spid="44" grpId="0" animBg="1"/>
      <p:bldP spid="45" grpId="0" animBg="1"/>
      <p:bldP spid="49" grpId="0"/>
      <p:bldP spid="5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EDB10AD-5777-459E-AA47-90F53793B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Patch</a:t>
            </a:r>
            <a:r>
              <a:rPr lang="zh-TW" altLang="en-US" dirty="0"/>
              <a:t> </a:t>
            </a:r>
            <a:r>
              <a:rPr lang="en-US" altLang="zh-TW" dirty="0"/>
              <a:t>GAN</a:t>
            </a:r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0FF8282-7FC0-428C-BAAF-AD2BB26B0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000" y="4092852"/>
            <a:ext cx="2599471" cy="2400022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82D42213-885E-4B0A-9075-37FFEF9FB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2030" y="4025384"/>
            <a:ext cx="2599471" cy="2400022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sp>
        <p:nvSpPr>
          <p:cNvPr id="6" name="立方體 5">
            <a:extLst>
              <a:ext uri="{FF2B5EF4-FFF2-40B4-BE49-F238E27FC236}">
                <a16:creationId xmlns:a16="http://schemas.microsoft.com/office/drawing/2014/main" id="{80ED2AC6-D96C-4CB0-A76B-25AF6B12E33D}"/>
              </a:ext>
            </a:extLst>
          </p:cNvPr>
          <p:cNvSpPr/>
          <p:nvPr/>
        </p:nvSpPr>
        <p:spPr>
          <a:xfrm>
            <a:off x="2080563" y="2817926"/>
            <a:ext cx="1364343" cy="1364343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D</a:t>
            </a:r>
            <a:endParaRPr lang="zh-TW" altLang="en-US" sz="2800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FE54DDE0-56F6-4A45-9CFF-07F983936959}"/>
              </a:ext>
            </a:extLst>
          </p:cNvPr>
          <p:cNvSpPr txBox="1"/>
          <p:nvPr/>
        </p:nvSpPr>
        <p:spPr>
          <a:xfrm>
            <a:off x="2232962" y="2113962"/>
            <a:ext cx="1088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score</a:t>
            </a:r>
            <a:endParaRPr lang="zh-TW" altLang="en-US" sz="2400" dirty="0"/>
          </a:p>
        </p:txBody>
      </p:sp>
      <p:cxnSp>
        <p:nvCxnSpPr>
          <p:cNvPr id="9" name="直線單箭頭接點 8">
            <a:extLst>
              <a:ext uri="{FF2B5EF4-FFF2-40B4-BE49-F238E27FC236}">
                <a16:creationId xmlns:a16="http://schemas.microsoft.com/office/drawing/2014/main" id="{3C084686-0218-410E-B552-EFB99DF59680}"/>
              </a:ext>
            </a:extLst>
          </p:cNvPr>
          <p:cNvCxnSpPr/>
          <p:nvPr/>
        </p:nvCxnSpPr>
        <p:spPr>
          <a:xfrm flipV="1">
            <a:off x="2777248" y="2517571"/>
            <a:ext cx="0" cy="46466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0F478E11-8366-4C8C-AB50-8345E26B4C76}"/>
              </a:ext>
            </a:extLst>
          </p:cNvPr>
          <p:cNvCxnSpPr>
            <a:cxnSpLocks/>
          </p:cNvCxnSpPr>
          <p:nvPr/>
        </p:nvCxnSpPr>
        <p:spPr>
          <a:xfrm flipV="1">
            <a:off x="2607059" y="4182269"/>
            <a:ext cx="497470" cy="2131746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EE7C98E3-A97B-4C0A-86C1-60467A920106}"/>
              </a:ext>
            </a:extLst>
          </p:cNvPr>
          <p:cNvCxnSpPr>
            <a:cxnSpLocks/>
          </p:cNvCxnSpPr>
          <p:nvPr/>
        </p:nvCxnSpPr>
        <p:spPr>
          <a:xfrm flipV="1">
            <a:off x="999248" y="4182269"/>
            <a:ext cx="1081315" cy="115530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08C3765D-D51E-4A5A-8EDA-F0F1256231C2}"/>
              </a:ext>
            </a:extLst>
          </p:cNvPr>
          <p:cNvCxnSpPr>
            <a:cxnSpLocks/>
          </p:cNvCxnSpPr>
          <p:nvPr/>
        </p:nvCxnSpPr>
        <p:spPr>
          <a:xfrm flipH="1" flipV="1">
            <a:off x="3444906" y="3824061"/>
            <a:ext cx="1081318" cy="1468803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立方體 17">
            <a:extLst>
              <a:ext uri="{FF2B5EF4-FFF2-40B4-BE49-F238E27FC236}">
                <a16:creationId xmlns:a16="http://schemas.microsoft.com/office/drawing/2014/main" id="{EE12EBEF-5765-47FA-8A42-FE935A422EF4}"/>
              </a:ext>
            </a:extLst>
          </p:cNvPr>
          <p:cNvSpPr/>
          <p:nvPr/>
        </p:nvSpPr>
        <p:spPr>
          <a:xfrm>
            <a:off x="5412301" y="2805604"/>
            <a:ext cx="905726" cy="1254466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D</a:t>
            </a:r>
            <a:endParaRPr lang="zh-TW" altLang="en-US" sz="2800" dirty="0"/>
          </a:p>
        </p:txBody>
      </p:sp>
      <p:sp>
        <p:nvSpPr>
          <p:cNvPr id="21" name="立方體 20">
            <a:extLst>
              <a:ext uri="{FF2B5EF4-FFF2-40B4-BE49-F238E27FC236}">
                <a16:creationId xmlns:a16="http://schemas.microsoft.com/office/drawing/2014/main" id="{53D2DC93-C607-44EF-910D-568A6886AEC4}"/>
              </a:ext>
            </a:extLst>
          </p:cNvPr>
          <p:cNvSpPr/>
          <p:nvPr/>
        </p:nvSpPr>
        <p:spPr>
          <a:xfrm>
            <a:off x="7021828" y="2742343"/>
            <a:ext cx="905726" cy="1254466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D</a:t>
            </a:r>
            <a:endParaRPr lang="zh-TW" altLang="en-US" sz="2800" dirty="0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33D9B630-4513-41DC-9C75-8BF776CE8408}"/>
              </a:ext>
            </a:extLst>
          </p:cNvPr>
          <p:cNvSpPr/>
          <p:nvPr/>
        </p:nvSpPr>
        <p:spPr>
          <a:xfrm>
            <a:off x="5485583" y="4759920"/>
            <a:ext cx="832444" cy="832444"/>
          </a:xfrm>
          <a:prstGeom prst="rect">
            <a:avLst/>
          </a:prstGeom>
          <a:noFill/>
          <a:ln w="57150">
            <a:solidFill>
              <a:srgbClr val="FF0000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BF6083E2-86E9-46E8-ACB1-D0BA40999BF0}"/>
              </a:ext>
            </a:extLst>
          </p:cNvPr>
          <p:cNvSpPr/>
          <p:nvPr/>
        </p:nvSpPr>
        <p:spPr>
          <a:xfrm>
            <a:off x="7067994" y="4714821"/>
            <a:ext cx="832444" cy="832444"/>
          </a:xfrm>
          <a:prstGeom prst="rect">
            <a:avLst/>
          </a:prstGeom>
          <a:noFill/>
          <a:ln w="57150">
            <a:solidFill>
              <a:srgbClr val="FF0000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0C6E5C99-1763-4CCF-ADF1-96FAA0978725}"/>
              </a:ext>
            </a:extLst>
          </p:cNvPr>
          <p:cNvSpPr txBox="1"/>
          <p:nvPr/>
        </p:nvSpPr>
        <p:spPr>
          <a:xfrm>
            <a:off x="5305657" y="2050145"/>
            <a:ext cx="1088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score</a:t>
            </a:r>
            <a:endParaRPr lang="zh-TW" altLang="en-US" sz="2400" dirty="0"/>
          </a:p>
        </p:txBody>
      </p:sp>
      <p:cxnSp>
        <p:nvCxnSpPr>
          <p:cNvPr id="28" name="直線單箭頭接點 27">
            <a:extLst>
              <a:ext uri="{FF2B5EF4-FFF2-40B4-BE49-F238E27FC236}">
                <a16:creationId xmlns:a16="http://schemas.microsoft.com/office/drawing/2014/main" id="{50B4D69D-6507-4605-97E5-1F2AFE2DEE6A}"/>
              </a:ext>
            </a:extLst>
          </p:cNvPr>
          <p:cNvCxnSpPr/>
          <p:nvPr/>
        </p:nvCxnSpPr>
        <p:spPr>
          <a:xfrm flipV="1">
            <a:off x="5849943" y="2453754"/>
            <a:ext cx="0" cy="46466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6CDF88A3-EB3F-44E4-8DF7-E94C2B0FA631}"/>
              </a:ext>
            </a:extLst>
          </p:cNvPr>
          <p:cNvSpPr txBox="1"/>
          <p:nvPr/>
        </p:nvSpPr>
        <p:spPr>
          <a:xfrm>
            <a:off x="6930760" y="2022879"/>
            <a:ext cx="1088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score</a:t>
            </a:r>
            <a:endParaRPr lang="zh-TW" altLang="en-US" sz="2400" dirty="0"/>
          </a:p>
        </p:txBody>
      </p:sp>
      <p:cxnSp>
        <p:nvCxnSpPr>
          <p:cNvPr id="30" name="直線單箭頭接點 29">
            <a:extLst>
              <a:ext uri="{FF2B5EF4-FFF2-40B4-BE49-F238E27FC236}">
                <a16:creationId xmlns:a16="http://schemas.microsoft.com/office/drawing/2014/main" id="{0A8E5D58-43FD-47A2-92BF-50096F6ADAE1}"/>
              </a:ext>
            </a:extLst>
          </p:cNvPr>
          <p:cNvCxnSpPr/>
          <p:nvPr/>
        </p:nvCxnSpPr>
        <p:spPr>
          <a:xfrm flipV="1">
            <a:off x="7475046" y="2426488"/>
            <a:ext cx="0" cy="46466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單箭頭接點 30">
            <a:extLst>
              <a:ext uri="{FF2B5EF4-FFF2-40B4-BE49-F238E27FC236}">
                <a16:creationId xmlns:a16="http://schemas.microsoft.com/office/drawing/2014/main" id="{C95AD4AD-BB9B-4C7D-8981-2E7021352193}"/>
              </a:ext>
            </a:extLst>
          </p:cNvPr>
          <p:cNvCxnSpPr>
            <a:cxnSpLocks/>
          </p:cNvCxnSpPr>
          <p:nvPr/>
        </p:nvCxnSpPr>
        <p:spPr>
          <a:xfrm flipH="1" flipV="1">
            <a:off x="6317470" y="3845734"/>
            <a:ext cx="184110" cy="1379661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單箭頭接點 32">
            <a:extLst>
              <a:ext uri="{FF2B5EF4-FFF2-40B4-BE49-F238E27FC236}">
                <a16:creationId xmlns:a16="http://schemas.microsoft.com/office/drawing/2014/main" id="{5B72A44D-F73A-4C69-A6F6-D7D11D8E35BF}"/>
              </a:ext>
            </a:extLst>
          </p:cNvPr>
          <p:cNvCxnSpPr>
            <a:cxnSpLocks/>
          </p:cNvCxnSpPr>
          <p:nvPr/>
        </p:nvCxnSpPr>
        <p:spPr>
          <a:xfrm flipH="1" flipV="1">
            <a:off x="7919717" y="3762898"/>
            <a:ext cx="184110" cy="1379661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單箭頭接點 33">
            <a:extLst>
              <a:ext uri="{FF2B5EF4-FFF2-40B4-BE49-F238E27FC236}">
                <a16:creationId xmlns:a16="http://schemas.microsoft.com/office/drawing/2014/main" id="{C2543AD4-49F4-4DEA-99C6-60FCBB4D24AC}"/>
              </a:ext>
            </a:extLst>
          </p:cNvPr>
          <p:cNvCxnSpPr>
            <a:cxnSpLocks/>
          </p:cNvCxnSpPr>
          <p:nvPr/>
        </p:nvCxnSpPr>
        <p:spPr>
          <a:xfrm flipV="1">
            <a:off x="7452345" y="3996809"/>
            <a:ext cx="221119" cy="1501054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單箭頭接點 35">
            <a:extLst>
              <a:ext uri="{FF2B5EF4-FFF2-40B4-BE49-F238E27FC236}">
                <a16:creationId xmlns:a16="http://schemas.microsoft.com/office/drawing/2014/main" id="{7627F6DB-8A48-4A3E-8586-345FD508DAE0}"/>
              </a:ext>
            </a:extLst>
          </p:cNvPr>
          <p:cNvCxnSpPr>
            <a:cxnSpLocks/>
          </p:cNvCxnSpPr>
          <p:nvPr/>
        </p:nvCxnSpPr>
        <p:spPr>
          <a:xfrm flipV="1">
            <a:off x="5881092" y="4025384"/>
            <a:ext cx="221119" cy="1501054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單箭頭接點 36">
            <a:extLst>
              <a:ext uri="{FF2B5EF4-FFF2-40B4-BE49-F238E27FC236}">
                <a16:creationId xmlns:a16="http://schemas.microsoft.com/office/drawing/2014/main" id="{B8B34F4C-7AED-48EF-934B-FAF120775A73}"/>
              </a:ext>
            </a:extLst>
          </p:cNvPr>
          <p:cNvCxnSpPr>
            <a:cxnSpLocks/>
            <a:stCxn id="5" idx="1"/>
          </p:cNvCxnSpPr>
          <p:nvPr/>
        </p:nvCxnSpPr>
        <p:spPr>
          <a:xfrm flipV="1">
            <a:off x="5302030" y="4060071"/>
            <a:ext cx="109208" cy="1165324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單箭頭接點 38">
            <a:extLst>
              <a:ext uri="{FF2B5EF4-FFF2-40B4-BE49-F238E27FC236}">
                <a16:creationId xmlns:a16="http://schemas.microsoft.com/office/drawing/2014/main" id="{0B1400E3-8CE9-44E2-BB0E-8B0A12A608E4}"/>
              </a:ext>
            </a:extLst>
          </p:cNvPr>
          <p:cNvCxnSpPr>
            <a:cxnSpLocks/>
          </p:cNvCxnSpPr>
          <p:nvPr/>
        </p:nvCxnSpPr>
        <p:spPr>
          <a:xfrm flipV="1">
            <a:off x="6911557" y="3987022"/>
            <a:ext cx="119796" cy="1163017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矩形 40">
            <a:extLst>
              <a:ext uri="{FF2B5EF4-FFF2-40B4-BE49-F238E27FC236}">
                <a16:creationId xmlns:a16="http://schemas.microsoft.com/office/drawing/2014/main" id="{94FE429B-D718-4138-AF33-B43B816ED2AD}"/>
              </a:ext>
            </a:extLst>
          </p:cNvPr>
          <p:cNvSpPr/>
          <p:nvPr/>
        </p:nvSpPr>
        <p:spPr>
          <a:xfrm>
            <a:off x="4833445" y="1399216"/>
            <a:ext cx="36819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https://arxiv.org/pdf/1611.07004.pdf</a:t>
            </a:r>
          </a:p>
        </p:txBody>
      </p:sp>
    </p:spTree>
    <p:extLst>
      <p:ext uri="{BB962C8B-B14F-4D97-AF65-F5344CB8AC3E}">
        <p14:creationId xmlns:p14="http://schemas.microsoft.com/office/powerpoint/2010/main" val="25634604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91A4630-B384-4219-9429-A7FCB9288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Speech Enhancement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985631F-2476-4002-8660-49D89D13C6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Typical deep learning approach</a:t>
            </a:r>
            <a:endParaRPr lang="zh-TW" altLang="en-US" dirty="0"/>
          </a:p>
        </p:txBody>
      </p:sp>
      <p:pic>
        <p:nvPicPr>
          <p:cNvPr id="4" name="Shape 69">
            <a:extLst>
              <a:ext uri="{FF2B5EF4-FFF2-40B4-BE49-F238E27FC236}">
                <a16:creationId xmlns:a16="http://schemas.microsoft.com/office/drawing/2014/main" id="{0659D2FC-E4B3-43C9-A268-232633758046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04410" y="1825625"/>
            <a:ext cx="7335180" cy="175750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241F295A-3121-40BC-88A9-3B49EF9D510C}"/>
              </a:ext>
            </a:extLst>
          </p:cNvPr>
          <p:cNvSpPr txBox="1"/>
          <p:nvPr/>
        </p:nvSpPr>
        <p:spPr>
          <a:xfrm>
            <a:off x="628650" y="4375214"/>
            <a:ext cx="1537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Noisy</a:t>
            </a:r>
            <a:endParaRPr lang="zh-TW" altLang="en-US" sz="2400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954DCAAA-BB4A-4DFC-94AD-9C8FA47DACF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1734" y="4836879"/>
            <a:ext cx="1451607" cy="68957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F0400758-3A75-465B-91D1-34D76864BFB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8824" y="5611009"/>
            <a:ext cx="1444518" cy="700889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5DB04C34-D677-4527-B13E-1BB19A435AA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43873" y="5611010"/>
            <a:ext cx="1483920" cy="700889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98B82B9C-BC73-4E23-844C-FEB189133BC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37852" y="4836879"/>
            <a:ext cx="1466346" cy="689579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B622F6AC-589B-44A6-A407-D92F9B957B9C}"/>
              </a:ext>
            </a:extLst>
          </p:cNvPr>
          <p:cNvSpPr txBox="1"/>
          <p:nvPr/>
        </p:nvSpPr>
        <p:spPr>
          <a:xfrm>
            <a:off x="2166424" y="4401882"/>
            <a:ext cx="1537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Clean</a:t>
            </a:r>
            <a:endParaRPr lang="zh-TW" altLang="en-US" sz="2400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0001361-E9BB-4D53-9A0E-54F47C85241B}"/>
              </a:ext>
            </a:extLst>
          </p:cNvPr>
          <p:cNvSpPr/>
          <p:nvPr/>
        </p:nvSpPr>
        <p:spPr>
          <a:xfrm>
            <a:off x="5567618" y="5587918"/>
            <a:ext cx="1406769" cy="7474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G</a:t>
            </a:r>
            <a:endParaRPr lang="zh-TW" altLang="en-US" sz="2800" dirty="0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F8D70982-8686-42FA-948B-57BE70829C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48321" y="5629586"/>
            <a:ext cx="904798" cy="689579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60036D87-F855-4486-923B-F8897481787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68104" y="4242784"/>
            <a:ext cx="900692" cy="689579"/>
          </a:xfrm>
          <a:prstGeom prst="rect">
            <a:avLst/>
          </a:prstGeom>
        </p:spPr>
      </p:pic>
      <p:sp>
        <p:nvSpPr>
          <p:cNvPr id="15" name="箭號: 向右 14">
            <a:extLst>
              <a:ext uri="{FF2B5EF4-FFF2-40B4-BE49-F238E27FC236}">
                <a16:creationId xmlns:a16="http://schemas.microsoft.com/office/drawing/2014/main" id="{74ACB8BE-0A5D-4C56-B556-207C34901E5C}"/>
              </a:ext>
            </a:extLst>
          </p:cNvPr>
          <p:cNvSpPr/>
          <p:nvPr/>
        </p:nvSpPr>
        <p:spPr>
          <a:xfrm>
            <a:off x="5106392" y="5776128"/>
            <a:ext cx="422030" cy="34003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箭號: 向右 15">
            <a:extLst>
              <a:ext uri="{FF2B5EF4-FFF2-40B4-BE49-F238E27FC236}">
                <a16:creationId xmlns:a16="http://schemas.microsoft.com/office/drawing/2014/main" id="{7E10B9E3-902D-4CD8-9977-AA4697900348}"/>
              </a:ext>
            </a:extLst>
          </p:cNvPr>
          <p:cNvSpPr/>
          <p:nvPr/>
        </p:nvSpPr>
        <p:spPr>
          <a:xfrm>
            <a:off x="7013583" y="5812655"/>
            <a:ext cx="422030" cy="34003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箭號: 上-下雙向 16">
            <a:extLst>
              <a:ext uri="{FF2B5EF4-FFF2-40B4-BE49-F238E27FC236}">
                <a16:creationId xmlns:a16="http://schemas.microsoft.com/office/drawing/2014/main" id="{62017C2C-EBA7-463F-8F5A-EB057979DFDC}"/>
              </a:ext>
            </a:extLst>
          </p:cNvPr>
          <p:cNvSpPr/>
          <p:nvPr/>
        </p:nvSpPr>
        <p:spPr>
          <a:xfrm>
            <a:off x="7772400" y="4978400"/>
            <a:ext cx="292100" cy="548058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F3A6A1EE-1E7B-474E-A24A-CED9A74603DF}"/>
              </a:ext>
            </a:extLst>
          </p:cNvPr>
          <p:cNvSpPr/>
          <p:nvPr/>
        </p:nvSpPr>
        <p:spPr>
          <a:xfrm>
            <a:off x="7468104" y="5587918"/>
            <a:ext cx="900692" cy="70088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Output</a:t>
            </a:r>
            <a:endParaRPr lang="zh-TW" altLang="en-US" dirty="0"/>
          </a:p>
        </p:txBody>
      </p:sp>
      <p:pic>
        <p:nvPicPr>
          <p:cNvPr id="19" name="p232_032">
            <a:hlinkClick r:id="" action="ppaction://media"/>
            <a:extLst>
              <a:ext uri="{FF2B5EF4-FFF2-40B4-BE49-F238E27FC236}">
                <a16:creationId xmlns:a16="http://schemas.microsoft.com/office/drawing/2014/main" id="{A018FA87-7B9E-48CE-A1D9-61F0438AF1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03144" y="5053590"/>
            <a:ext cx="313012" cy="313012"/>
          </a:xfrm>
          <a:prstGeom prst="rect">
            <a:avLst/>
          </a:prstGeom>
        </p:spPr>
      </p:pic>
      <p:pic>
        <p:nvPicPr>
          <p:cNvPr id="20" name="p257_389">
            <a:hlinkClick r:id="" action="ppaction://media"/>
            <a:extLst>
              <a:ext uri="{FF2B5EF4-FFF2-40B4-BE49-F238E27FC236}">
                <a16:creationId xmlns:a16="http://schemas.microsoft.com/office/drawing/2014/main" id="{20F78A71-7E46-4C4B-B680-A4E398D0562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4159" y="5848300"/>
            <a:ext cx="341997" cy="341997"/>
          </a:xfrm>
          <a:prstGeom prst="rect">
            <a:avLst/>
          </a:prstGeom>
        </p:spPr>
      </p:pic>
      <p:pic>
        <p:nvPicPr>
          <p:cNvPr id="21" name="p257_389">
            <a:hlinkClick r:id="" action="ppaction://media"/>
            <a:extLst>
              <a:ext uri="{FF2B5EF4-FFF2-40B4-BE49-F238E27FC236}">
                <a16:creationId xmlns:a16="http://schemas.microsoft.com/office/drawing/2014/main" id="{ABCC43BA-E3FB-430D-919A-F9E2A1888CB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832616" y="5884229"/>
            <a:ext cx="308592" cy="308592"/>
          </a:xfrm>
          <a:prstGeom prst="rect">
            <a:avLst/>
          </a:prstGeom>
        </p:spPr>
      </p:pic>
      <p:pic>
        <p:nvPicPr>
          <p:cNvPr id="22" name="p232_032">
            <a:hlinkClick r:id="" action="ppaction://media"/>
            <a:extLst>
              <a:ext uri="{FF2B5EF4-FFF2-40B4-BE49-F238E27FC236}">
                <a16:creationId xmlns:a16="http://schemas.microsoft.com/office/drawing/2014/main" id="{92DFB747-E841-497A-996D-A80C1D3E7FE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832616" y="5053590"/>
            <a:ext cx="306434" cy="306434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4F82DF38-56D0-43E8-9F23-FF147A44277B}"/>
              </a:ext>
            </a:extLst>
          </p:cNvPr>
          <p:cNvSpPr txBox="1"/>
          <p:nvPr/>
        </p:nvSpPr>
        <p:spPr>
          <a:xfrm>
            <a:off x="5394767" y="5072988"/>
            <a:ext cx="1752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Using CNN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86842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5" grpId="0"/>
      <p:bldP spid="10" grpId="0"/>
      <p:bldP spid="11" grpId="0" animBg="1"/>
      <p:bldP spid="15" grpId="0" animBg="1"/>
      <p:bldP spid="16" grpId="0" animBg="1"/>
      <p:bldP spid="17" grpId="0" animBg="1"/>
      <p:bldP spid="18" grpId="0" animBg="1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E368997-CC21-4B8F-81B5-5F685A1C4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Speech Enhancement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083BA84-459A-4697-A4C0-A267439598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Conditional GAN</a:t>
            </a:r>
            <a:endParaRPr lang="zh-TW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5293ED7-2A84-4D0E-95BA-5F4C5FD9C400}"/>
              </a:ext>
            </a:extLst>
          </p:cNvPr>
          <p:cNvSpPr/>
          <p:nvPr/>
        </p:nvSpPr>
        <p:spPr>
          <a:xfrm>
            <a:off x="2933713" y="2890019"/>
            <a:ext cx="1504494" cy="117748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G</a:t>
            </a:r>
          </a:p>
        </p:txBody>
      </p:sp>
      <p:sp>
        <p:nvSpPr>
          <p:cNvPr id="5" name="箭號: 向右 4">
            <a:extLst>
              <a:ext uri="{FF2B5EF4-FFF2-40B4-BE49-F238E27FC236}">
                <a16:creationId xmlns:a16="http://schemas.microsoft.com/office/drawing/2014/main" id="{1B247D78-BA52-4C38-AA41-01B9B82D1FE1}"/>
              </a:ext>
            </a:extLst>
          </p:cNvPr>
          <p:cNvSpPr/>
          <p:nvPr/>
        </p:nvSpPr>
        <p:spPr>
          <a:xfrm>
            <a:off x="4494207" y="3223517"/>
            <a:ext cx="496132" cy="52360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箭號: 向右 5">
            <a:extLst>
              <a:ext uri="{FF2B5EF4-FFF2-40B4-BE49-F238E27FC236}">
                <a16:creationId xmlns:a16="http://schemas.microsoft.com/office/drawing/2014/main" id="{7B7AD4A5-C0E0-41E3-AA18-8D02EE613AD7}"/>
              </a:ext>
            </a:extLst>
          </p:cNvPr>
          <p:cNvSpPr/>
          <p:nvPr/>
        </p:nvSpPr>
        <p:spPr>
          <a:xfrm>
            <a:off x="2327846" y="3223517"/>
            <a:ext cx="577099" cy="52360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DA0DD7C-03D9-4027-92BF-F54C69D01976}"/>
              </a:ext>
            </a:extLst>
          </p:cNvPr>
          <p:cNvSpPr/>
          <p:nvPr/>
        </p:nvSpPr>
        <p:spPr>
          <a:xfrm>
            <a:off x="5045611" y="4435379"/>
            <a:ext cx="1504494" cy="194982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D</a:t>
            </a:r>
          </a:p>
        </p:txBody>
      </p:sp>
      <p:sp>
        <p:nvSpPr>
          <p:cNvPr id="12" name="箭號: 向右 11">
            <a:extLst>
              <a:ext uri="{FF2B5EF4-FFF2-40B4-BE49-F238E27FC236}">
                <a16:creationId xmlns:a16="http://schemas.microsoft.com/office/drawing/2014/main" id="{233D1E01-B0D0-4E4A-94A2-EFCF8DC8A646}"/>
              </a:ext>
            </a:extLst>
          </p:cNvPr>
          <p:cNvSpPr/>
          <p:nvPr/>
        </p:nvSpPr>
        <p:spPr>
          <a:xfrm>
            <a:off x="6552125" y="5104858"/>
            <a:ext cx="420254" cy="52360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箭號: 向右 12">
            <a:extLst>
              <a:ext uri="{FF2B5EF4-FFF2-40B4-BE49-F238E27FC236}">
                <a16:creationId xmlns:a16="http://schemas.microsoft.com/office/drawing/2014/main" id="{798F2496-997F-4F8B-BCF0-A4321F228CCE}"/>
              </a:ext>
            </a:extLst>
          </p:cNvPr>
          <p:cNvSpPr/>
          <p:nvPr/>
        </p:nvSpPr>
        <p:spPr>
          <a:xfrm>
            <a:off x="4430998" y="4591111"/>
            <a:ext cx="577099" cy="52360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箭號: 向右 13">
            <a:extLst>
              <a:ext uri="{FF2B5EF4-FFF2-40B4-BE49-F238E27FC236}">
                <a16:creationId xmlns:a16="http://schemas.microsoft.com/office/drawing/2014/main" id="{E2CA0E82-5B39-41E7-BD03-51340E9EB337}"/>
              </a:ext>
            </a:extLst>
          </p:cNvPr>
          <p:cNvSpPr/>
          <p:nvPr/>
        </p:nvSpPr>
        <p:spPr>
          <a:xfrm>
            <a:off x="4449755" y="5729079"/>
            <a:ext cx="577099" cy="52360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D9F1C25F-6173-4134-95DB-03FE14DCC7B3}"/>
              </a:ext>
            </a:extLst>
          </p:cNvPr>
          <p:cNvSpPr txBox="1"/>
          <p:nvPr/>
        </p:nvSpPr>
        <p:spPr>
          <a:xfrm>
            <a:off x="6972379" y="5114719"/>
            <a:ext cx="224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scalar</a:t>
            </a:r>
          </a:p>
        </p:txBody>
      </p: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1069D948-184A-4F11-A947-900FA43244A7}"/>
              </a:ext>
            </a:extLst>
          </p:cNvPr>
          <p:cNvCxnSpPr>
            <a:cxnSpLocks/>
          </p:cNvCxnSpPr>
          <p:nvPr/>
        </p:nvCxnSpPr>
        <p:spPr>
          <a:xfrm>
            <a:off x="6477202" y="3478759"/>
            <a:ext cx="616567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圖片 19">
            <a:extLst>
              <a:ext uri="{FF2B5EF4-FFF2-40B4-BE49-F238E27FC236}">
                <a16:creationId xmlns:a16="http://schemas.microsoft.com/office/drawing/2014/main" id="{A83266D5-F2EA-42CF-B9E8-00EBAB08CD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1725" y="2937720"/>
            <a:ext cx="1396151" cy="1055464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E9AAF320-9151-4834-A276-764E16E9CF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840" y="2951027"/>
            <a:ext cx="1402095" cy="1068587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89ABF22A-BAA4-4323-8164-C384A6234C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5611" y="2951027"/>
            <a:ext cx="1402095" cy="1073458"/>
          </a:xfrm>
          <a:prstGeom prst="rect">
            <a:avLst/>
          </a:prstGeom>
        </p:spPr>
      </p:pic>
      <p:sp>
        <p:nvSpPr>
          <p:cNvPr id="25" name="文字方塊 24">
            <a:extLst>
              <a:ext uri="{FF2B5EF4-FFF2-40B4-BE49-F238E27FC236}">
                <a16:creationId xmlns:a16="http://schemas.microsoft.com/office/drawing/2014/main" id="{E73A4D9C-800F-487C-BD9A-CD677E9E450A}"/>
              </a:ext>
            </a:extLst>
          </p:cNvPr>
          <p:cNvSpPr txBox="1"/>
          <p:nvPr/>
        </p:nvSpPr>
        <p:spPr>
          <a:xfrm>
            <a:off x="633333" y="2504110"/>
            <a:ext cx="1837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noisy</a:t>
            </a:r>
            <a:endParaRPr lang="zh-TW" altLang="en-US" sz="2400" dirty="0"/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783ECDB0-83CD-4B75-AAE1-0F4C0461C975}"/>
              </a:ext>
            </a:extLst>
          </p:cNvPr>
          <p:cNvSpPr txBox="1"/>
          <p:nvPr/>
        </p:nvSpPr>
        <p:spPr>
          <a:xfrm>
            <a:off x="4811891" y="2488750"/>
            <a:ext cx="1837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output</a:t>
            </a:r>
            <a:endParaRPr lang="zh-TW" altLang="en-US" sz="2400" dirty="0"/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9E4EE1A1-EBB7-4BA3-9895-541EF1AE920D}"/>
              </a:ext>
            </a:extLst>
          </p:cNvPr>
          <p:cNvSpPr txBox="1"/>
          <p:nvPr/>
        </p:nvSpPr>
        <p:spPr>
          <a:xfrm>
            <a:off x="6934274" y="2495525"/>
            <a:ext cx="1837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clean</a:t>
            </a:r>
            <a:endParaRPr lang="zh-TW" altLang="en-US" sz="2400" dirty="0"/>
          </a:p>
        </p:txBody>
      </p:sp>
      <p:pic>
        <p:nvPicPr>
          <p:cNvPr id="29" name="圖片 28">
            <a:extLst>
              <a:ext uri="{FF2B5EF4-FFF2-40B4-BE49-F238E27FC236}">
                <a16:creationId xmlns:a16="http://schemas.microsoft.com/office/drawing/2014/main" id="{ED35F96C-575B-4C20-9E4B-BEAB3503BA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8903" y="5469286"/>
            <a:ext cx="1402095" cy="1068587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82D7F576-B64F-4D4A-B4DF-91C345C10F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8902" y="4278423"/>
            <a:ext cx="1402095" cy="1073458"/>
          </a:xfrm>
          <a:prstGeom prst="rect">
            <a:avLst/>
          </a:prstGeom>
        </p:spPr>
      </p:pic>
      <p:grpSp>
        <p:nvGrpSpPr>
          <p:cNvPr id="35" name="群組 34">
            <a:extLst>
              <a:ext uri="{FF2B5EF4-FFF2-40B4-BE49-F238E27FC236}">
                <a16:creationId xmlns:a16="http://schemas.microsoft.com/office/drawing/2014/main" id="{73C26B19-7797-4251-A37D-CCFE40EF52A9}"/>
              </a:ext>
            </a:extLst>
          </p:cNvPr>
          <p:cNvGrpSpPr/>
          <p:nvPr/>
        </p:nvGrpSpPr>
        <p:grpSpPr>
          <a:xfrm>
            <a:off x="5806123" y="661266"/>
            <a:ext cx="3075164" cy="1312689"/>
            <a:chOff x="5824981" y="749761"/>
            <a:chExt cx="3075164" cy="1312689"/>
          </a:xfrm>
        </p:grpSpPr>
        <p:pic>
          <p:nvPicPr>
            <p:cNvPr id="31" name="圖片 30">
              <a:extLst>
                <a:ext uri="{FF2B5EF4-FFF2-40B4-BE49-F238E27FC236}">
                  <a16:creationId xmlns:a16="http://schemas.microsoft.com/office/drawing/2014/main" id="{77212AB8-AAC6-4E62-8B65-FC0DD45DDF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15240" y="766424"/>
              <a:ext cx="1163719" cy="886912"/>
            </a:xfrm>
            <a:prstGeom prst="rect">
              <a:avLst/>
            </a:prstGeom>
          </p:spPr>
        </p:pic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6007C6E7-9AD3-4476-B91A-32E74D1F79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33096" y="749761"/>
              <a:ext cx="1193981" cy="902627"/>
            </a:xfrm>
            <a:prstGeom prst="rect">
              <a:avLst/>
            </a:prstGeom>
          </p:spPr>
        </p:pic>
        <p:sp>
          <p:nvSpPr>
            <p:cNvPr id="33" name="文字方塊 32">
              <a:extLst>
                <a:ext uri="{FF2B5EF4-FFF2-40B4-BE49-F238E27FC236}">
                  <a16:creationId xmlns:a16="http://schemas.microsoft.com/office/drawing/2014/main" id="{792E1A89-139F-41A4-8C9C-EA407E5EB9AA}"/>
                </a:ext>
              </a:extLst>
            </p:cNvPr>
            <p:cNvSpPr txBox="1"/>
            <p:nvPr/>
          </p:nvSpPr>
          <p:spPr>
            <a:xfrm>
              <a:off x="5824981" y="1600785"/>
              <a:ext cx="18371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noisy</a:t>
              </a:r>
              <a:endParaRPr lang="zh-TW" altLang="en-US" sz="2400" dirty="0"/>
            </a:p>
          </p:txBody>
        </p:sp>
        <p:sp>
          <p:nvSpPr>
            <p:cNvPr id="34" name="文字方塊 33">
              <a:extLst>
                <a:ext uri="{FF2B5EF4-FFF2-40B4-BE49-F238E27FC236}">
                  <a16:creationId xmlns:a16="http://schemas.microsoft.com/office/drawing/2014/main" id="{CE7E4C9C-3D8E-4904-878A-1BCDF7AAED44}"/>
                </a:ext>
              </a:extLst>
            </p:cNvPr>
            <p:cNvSpPr txBox="1"/>
            <p:nvPr/>
          </p:nvSpPr>
          <p:spPr>
            <a:xfrm>
              <a:off x="7063037" y="1600785"/>
              <a:ext cx="18371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clean</a:t>
              </a:r>
              <a:endParaRPr lang="zh-TW" altLang="en-US" sz="2400" dirty="0"/>
            </a:p>
          </p:txBody>
        </p:sp>
      </p:grp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449C14AC-95EB-40A3-9B99-C1529D827D3A}"/>
              </a:ext>
            </a:extLst>
          </p:cNvPr>
          <p:cNvSpPr txBox="1"/>
          <p:nvPr/>
        </p:nvSpPr>
        <p:spPr>
          <a:xfrm>
            <a:off x="1551887" y="4589920"/>
            <a:ext cx="1837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output</a:t>
            </a:r>
            <a:endParaRPr lang="zh-TW" altLang="en-US" sz="2400" dirty="0"/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D2301230-3A3A-4353-BD99-317D93CC410D}"/>
              </a:ext>
            </a:extLst>
          </p:cNvPr>
          <p:cNvSpPr txBox="1"/>
          <p:nvPr/>
        </p:nvSpPr>
        <p:spPr>
          <a:xfrm>
            <a:off x="1551887" y="5769618"/>
            <a:ext cx="1837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noisy</a:t>
            </a:r>
            <a:endParaRPr lang="zh-TW" altLang="en-US" sz="2400" dirty="0"/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4C4C9CE9-4CA7-4098-B806-BED4BF34D13E}"/>
              </a:ext>
            </a:extLst>
          </p:cNvPr>
          <p:cNvSpPr txBox="1"/>
          <p:nvPr/>
        </p:nvSpPr>
        <p:spPr>
          <a:xfrm>
            <a:off x="6435742" y="163134"/>
            <a:ext cx="1837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training data</a:t>
            </a:r>
            <a:endParaRPr lang="zh-TW" altLang="en-US" sz="2400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34CD4EB-7BAA-4D44-9C65-78F02936E6A2}"/>
              </a:ext>
            </a:extLst>
          </p:cNvPr>
          <p:cNvSpPr/>
          <p:nvPr/>
        </p:nvSpPr>
        <p:spPr>
          <a:xfrm>
            <a:off x="6831251" y="5512461"/>
            <a:ext cx="22798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/>
              <a:t>(fake pair or not)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57780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6" grpId="0"/>
      <p:bldP spid="36" grpId="0"/>
      <p:bldP spid="37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0896" y="5092459"/>
            <a:ext cx="1138859" cy="1152919"/>
          </a:xfrm>
          <a:prstGeom prst="rect">
            <a:avLst/>
          </a:prstGeom>
          <a:scene3d>
            <a:camera prst="isometricLeftDown"/>
            <a:lightRig rig="threePt" dir="t"/>
          </a:scene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Video Generation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0624" y="2692600"/>
            <a:ext cx="1138859" cy="1152919"/>
          </a:xfrm>
          <a:prstGeom prst="rect">
            <a:avLst/>
          </a:prstGeom>
          <a:scene3d>
            <a:camera prst="isometricLeftDown"/>
            <a:lightRig rig="threePt" dir="t"/>
          </a:scene3d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5180" y="2672603"/>
            <a:ext cx="1054565" cy="1152919"/>
          </a:xfrm>
          <a:prstGeom prst="rect">
            <a:avLst/>
          </a:prstGeom>
          <a:scene3d>
            <a:camera prst="isometricLeftDown"/>
            <a:lightRig rig="threePt" dir="t"/>
          </a:scene3d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8658" y="2716974"/>
            <a:ext cx="1417450" cy="1010936"/>
          </a:xfrm>
          <a:prstGeom prst="rect">
            <a:avLst/>
          </a:prstGeom>
          <a:scene3d>
            <a:camera prst="isometricOffAxis1Left"/>
            <a:lightRig rig="threePt" dir="t"/>
          </a:scene3d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245" y="2672603"/>
            <a:ext cx="1417450" cy="1010936"/>
          </a:xfrm>
          <a:prstGeom prst="rect">
            <a:avLst/>
          </a:prstGeom>
          <a:scene3d>
            <a:camera prst="isometricOffAxis1Left"/>
            <a:lightRig rig="threePt" dir="t"/>
          </a:scene3d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0710" y="2741604"/>
            <a:ext cx="1138859" cy="1152919"/>
          </a:xfrm>
          <a:prstGeom prst="rect">
            <a:avLst/>
          </a:prstGeom>
          <a:scene3d>
            <a:camera prst="isometricLeftDown"/>
            <a:lightRig rig="threePt" dir="t"/>
          </a:scene3d>
        </p:spPr>
      </p:pic>
      <p:sp>
        <p:nvSpPr>
          <p:cNvPr id="10" name="矩形 9"/>
          <p:cNvSpPr/>
          <p:nvPr/>
        </p:nvSpPr>
        <p:spPr>
          <a:xfrm>
            <a:off x="4118839" y="2741604"/>
            <a:ext cx="1762515" cy="1010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Generator</a:t>
            </a:r>
            <a:endParaRPr lang="zh-TW" altLang="en-US" sz="2800" dirty="0"/>
          </a:p>
        </p:txBody>
      </p:sp>
      <p:sp>
        <p:nvSpPr>
          <p:cNvPr id="11" name="箭號: 向右 10"/>
          <p:cNvSpPr/>
          <p:nvPr/>
        </p:nvSpPr>
        <p:spPr>
          <a:xfrm>
            <a:off x="3530737" y="2983309"/>
            <a:ext cx="539356" cy="5715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箭號: 向右 11"/>
          <p:cNvSpPr/>
          <p:nvPr/>
        </p:nvSpPr>
        <p:spPr>
          <a:xfrm>
            <a:off x="5952568" y="2983309"/>
            <a:ext cx="539356" cy="5715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4118840" y="5205831"/>
            <a:ext cx="1762515" cy="101093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 err="1"/>
              <a:t>Discrimi</a:t>
            </a:r>
            <a:endParaRPr lang="en-US" altLang="zh-TW" sz="2800" dirty="0"/>
          </a:p>
          <a:p>
            <a:pPr algn="ctr"/>
            <a:r>
              <a:rPr lang="en-US" altLang="zh-TW" sz="2800" dirty="0" err="1"/>
              <a:t>nator</a:t>
            </a:r>
            <a:endParaRPr lang="zh-TW" altLang="en-US" sz="2800" dirty="0"/>
          </a:p>
        </p:txBody>
      </p:sp>
      <p:sp>
        <p:nvSpPr>
          <p:cNvPr id="14" name="箭號: 向右 13"/>
          <p:cNvSpPr/>
          <p:nvPr/>
        </p:nvSpPr>
        <p:spPr>
          <a:xfrm>
            <a:off x="3530738" y="5413406"/>
            <a:ext cx="539356" cy="57150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箭號: 向右 14"/>
          <p:cNvSpPr/>
          <p:nvPr/>
        </p:nvSpPr>
        <p:spPr>
          <a:xfrm>
            <a:off x="5952569" y="5413406"/>
            <a:ext cx="539356" cy="57150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2483" y="5014844"/>
            <a:ext cx="1138859" cy="1152919"/>
          </a:xfrm>
          <a:prstGeom prst="rect">
            <a:avLst/>
          </a:prstGeom>
          <a:scene3d>
            <a:camera prst="isometricLeftDown"/>
            <a:lightRig rig="threePt" dir="t"/>
          </a:scene3d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7039" y="4994847"/>
            <a:ext cx="1054565" cy="1152919"/>
          </a:xfrm>
          <a:prstGeom prst="rect">
            <a:avLst/>
          </a:prstGeom>
          <a:scene3d>
            <a:camera prst="isometricLeftDown"/>
            <a:lightRig rig="threePt" dir="t"/>
          </a:scene3d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517" y="5039218"/>
            <a:ext cx="1417450" cy="1010936"/>
          </a:xfrm>
          <a:prstGeom prst="rect">
            <a:avLst/>
          </a:prstGeom>
          <a:scene3d>
            <a:camera prst="isometricOffAxis1Left"/>
            <a:lightRig rig="threePt" dir="t"/>
          </a:scene3d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104" y="4994847"/>
            <a:ext cx="1417450" cy="1010936"/>
          </a:xfrm>
          <a:prstGeom prst="rect">
            <a:avLst/>
          </a:prstGeom>
          <a:scene3d>
            <a:camera prst="isometricOffAxis1Left"/>
            <a:lightRig rig="threePt" dir="t"/>
          </a:scene3d>
        </p:spPr>
      </p:pic>
      <p:sp>
        <p:nvSpPr>
          <p:cNvPr id="21" name="文字方塊 20"/>
          <p:cNvSpPr txBox="1"/>
          <p:nvPr/>
        </p:nvSpPr>
        <p:spPr>
          <a:xfrm>
            <a:off x="6563139" y="5253419"/>
            <a:ext cx="2394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Last frame is real or generated</a:t>
            </a:r>
            <a:endParaRPr lang="zh-TW" altLang="en-US" sz="2400" dirty="0"/>
          </a:p>
        </p:txBody>
      </p:sp>
      <p:sp>
        <p:nvSpPr>
          <p:cNvPr id="22" name="右大括弧 21"/>
          <p:cNvSpPr/>
          <p:nvPr/>
        </p:nvSpPr>
        <p:spPr>
          <a:xfrm rot="5400000">
            <a:off x="2078146" y="2726738"/>
            <a:ext cx="429153" cy="2603788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4" name="直線單箭頭接點 23"/>
          <p:cNvCxnSpPr>
            <a:cxnSpLocks/>
          </p:cNvCxnSpPr>
          <p:nvPr/>
        </p:nvCxnSpPr>
        <p:spPr>
          <a:xfrm flipH="1">
            <a:off x="2292722" y="4270836"/>
            <a:ext cx="1" cy="62724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單箭頭接點 24"/>
          <p:cNvCxnSpPr>
            <a:cxnSpLocks/>
          </p:cNvCxnSpPr>
          <p:nvPr/>
        </p:nvCxnSpPr>
        <p:spPr>
          <a:xfrm flipH="1">
            <a:off x="2541912" y="3825522"/>
            <a:ext cx="4448228" cy="108818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字方塊 27"/>
          <p:cNvSpPr txBox="1"/>
          <p:nvPr/>
        </p:nvSpPr>
        <p:spPr>
          <a:xfrm>
            <a:off x="4766026" y="4407894"/>
            <a:ext cx="4033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Discriminator thinks it is real</a:t>
            </a:r>
            <a:endParaRPr lang="zh-TW" altLang="en-US" sz="2400" dirty="0"/>
          </a:p>
        </p:txBody>
      </p:sp>
      <p:grpSp>
        <p:nvGrpSpPr>
          <p:cNvPr id="33" name="群組 32"/>
          <p:cNvGrpSpPr/>
          <p:nvPr/>
        </p:nvGrpSpPr>
        <p:grpSpPr>
          <a:xfrm>
            <a:off x="6401989" y="942375"/>
            <a:ext cx="2600612" cy="2151409"/>
            <a:chOff x="6401989" y="942375"/>
            <a:chExt cx="2600612" cy="2151409"/>
          </a:xfrm>
        </p:grpSpPr>
        <p:pic>
          <p:nvPicPr>
            <p:cNvPr id="29" name="圖片 2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01989" y="942375"/>
              <a:ext cx="1138859" cy="1152919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sp>
          <p:nvSpPr>
            <p:cNvPr id="30" name="文字方塊 29"/>
            <p:cNvSpPr txBox="1"/>
            <p:nvPr/>
          </p:nvSpPr>
          <p:spPr>
            <a:xfrm>
              <a:off x="7439558" y="1424870"/>
              <a:ext cx="15630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/>
                <a:t>target</a:t>
              </a:r>
              <a:endParaRPr lang="zh-TW" altLang="en-US" sz="2400" dirty="0"/>
            </a:p>
          </p:txBody>
        </p:sp>
        <p:sp>
          <p:nvSpPr>
            <p:cNvPr id="31" name="箭號: 上-下雙向 30"/>
            <p:cNvSpPr/>
            <p:nvPr/>
          </p:nvSpPr>
          <p:spPr>
            <a:xfrm>
              <a:off x="6744754" y="1992303"/>
              <a:ext cx="414572" cy="800165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2" name="文字方塊 31"/>
            <p:cNvSpPr txBox="1"/>
            <p:nvPr/>
          </p:nvSpPr>
          <p:spPr>
            <a:xfrm>
              <a:off x="7284492" y="2262787"/>
              <a:ext cx="156304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/>
                <a:t>Minimize distance</a:t>
              </a:r>
              <a:endParaRPr lang="zh-TW" alt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984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1" grpId="0"/>
      <p:bldP spid="22" grpId="0" animBg="1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 descr="https://github.com/dyelax/Adversarial_Video_Generation/raw/master/Results/Gifs/4_Compariso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281" y="0"/>
            <a:ext cx="6347437" cy="3173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github.com/dyelax/Adversarial_Video_Generation/raw/master/Results/Gifs/5_Comparison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208" y="3213405"/>
            <a:ext cx="6333510" cy="316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9C05A524-FD8C-48EC-AF57-64CB6835573B}"/>
              </a:ext>
            </a:extLst>
          </p:cNvPr>
          <p:cNvSpPr/>
          <p:nvPr/>
        </p:nvSpPr>
        <p:spPr>
          <a:xfrm>
            <a:off x="1233126" y="6437310"/>
            <a:ext cx="67627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dirty="0"/>
              <a:t>https://github.com/dyelax/Adversarial_Video_Generation</a:t>
            </a:r>
          </a:p>
        </p:txBody>
      </p:sp>
    </p:spTree>
    <p:extLst>
      <p:ext uri="{BB962C8B-B14F-4D97-AF65-F5344CB8AC3E}">
        <p14:creationId xmlns:p14="http://schemas.microsoft.com/office/powerpoint/2010/main" val="100844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字方塊 11"/>
          <p:cNvSpPr txBox="1"/>
          <p:nvPr/>
        </p:nvSpPr>
        <p:spPr>
          <a:xfrm>
            <a:off x="4196322" y="4734968"/>
            <a:ext cx="1530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>
                <a:solidFill>
                  <a:srgbClr val="FF0000"/>
                </a:solidFill>
              </a:rPr>
              <a:t>Target of NN</a:t>
            </a:r>
            <a:r>
              <a:rPr lang="zh-TW" altLang="en-US" sz="2400">
                <a:solidFill>
                  <a:srgbClr val="FF0000"/>
                </a:solidFill>
              </a:rPr>
              <a:t> </a:t>
            </a:r>
            <a:r>
              <a:rPr lang="en-US" altLang="zh-TW" sz="2400">
                <a:solidFill>
                  <a:srgbClr val="FF0000"/>
                </a:solidFill>
              </a:rPr>
              <a:t>output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Text-to-Image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>
            <a:normAutofit/>
          </a:bodyPr>
          <a:lstStyle/>
          <a:p>
            <a:r>
              <a:rPr lang="en-US" altLang="zh-TW" b="1" dirty="0"/>
              <a:t>Traditional supervised approach</a:t>
            </a:r>
            <a:endParaRPr lang="zh-TW" altLang="en-US" b="1" dirty="0"/>
          </a:p>
        </p:txBody>
      </p:sp>
      <p:sp>
        <p:nvSpPr>
          <p:cNvPr id="4" name="矩形 3"/>
          <p:cNvSpPr/>
          <p:nvPr/>
        </p:nvSpPr>
        <p:spPr>
          <a:xfrm>
            <a:off x="3731173" y="2539253"/>
            <a:ext cx="1472384" cy="828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NN</a:t>
            </a:r>
          </a:p>
        </p:txBody>
      </p:sp>
      <p:sp>
        <p:nvSpPr>
          <p:cNvPr id="5" name="箭號: 向右 4"/>
          <p:cNvSpPr/>
          <p:nvPr/>
        </p:nvSpPr>
        <p:spPr>
          <a:xfrm>
            <a:off x="5259523" y="2716909"/>
            <a:ext cx="420254" cy="52360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箭號: 向右 5"/>
          <p:cNvSpPr/>
          <p:nvPr/>
        </p:nvSpPr>
        <p:spPr>
          <a:xfrm>
            <a:off x="3140416" y="2691614"/>
            <a:ext cx="577099" cy="52360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5715557" y="2391522"/>
            <a:ext cx="990655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n-US" altLang="zh-TW" sz="2400" dirty="0"/>
          </a:p>
          <a:p>
            <a:pPr algn="ctr"/>
            <a:r>
              <a:rPr lang="en-US" altLang="zh-TW" sz="2400" dirty="0"/>
              <a:t>Image</a:t>
            </a:r>
          </a:p>
          <a:p>
            <a:pPr algn="ctr"/>
            <a:endParaRPr lang="zh-TW" altLang="en-US" sz="2400" dirty="0"/>
          </a:p>
        </p:txBody>
      </p:sp>
      <p:sp>
        <p:nvSpPr>
          <p:cNvPr id="10" name="文字方塊 9"/>
          <p:cNvSpPr txBox="1"/>
          <p:nvPr/>
        </p:nvSpPr>
        <p:spPr>
          <a:xfrm>
            <a:off x="244401" y="3861493"/>
            <a:ext cx="2536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Text: “train”</a:t>
            </a:r>
            <a:endParaRPr lang="zh-TW" altLang="en-US" sz="2400" dirty="0"/>
          </a:p>
        </p:txBody>
      </p:sp>
      <p:pic>
        <p:nvPicPr>
          <p:cNvPr id="2050" name="Picture 2" descr="「火車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532" y="4174221"/>
            <a:ext cx="1076145" cy="71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橢圓 10"/>
          <p:cNvSpPr/>
          <p:nvPr/>
        </p:nvSpPr>
        <p:spPr>
          <a:xfrm>
            <a:off x="3777583" y="4777915"/>
            <a:ext cx="222250" cy="215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52" name="Picture 4" descr="「火車」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620" y="4671259"/>
            <a:ext cx="1024684" cy="76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「火車」的圖片搜尋結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151" y="3757643"/>
            <a:ext cx="1029867" cy="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「火車」的圖片搜尋結果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314" y="4387651"/>
            <a:ext cx="1082938" cy="72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「火車」的圖片搜尋結果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958" y="5591260"/>
            <a:ext cx="1022169" cy="766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「火車」的圖片搜尋結果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472" y="4769518"/>
            <a:ext cx="1252805" cy="835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橢圓 17"/>
          <p:cNvSpPr/>
          <p:nvPr/>
        </p:nvSpPr>
        <p:spPr>
          <a:xfrm>
            <a:off x="4996783" y="4432566"/>
            <a:ext cx="222250" cy="215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9" name="橢圓 18"/>
          <p:cNvSpPr/>
          <p:nvPr/>
        </p:nvSpPr>
        <p:spPr>
          <a:xfrm>
            <a:off x="3182179" y="5327740"/>
            <a:ext cx="222250" cy="215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橢圓 19"/>
          <p:cNvSpPr/>
          <p:nvPr/>
        </p:nvSpPr>
        <p:spPr>
          <a:xfrm>
            <a:off x="7300314" y="5514074"/>
            <a:ext cx="222250" cy="215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橢圓 20"/>
          <p:cNvSpPr/>
          <p:nvPr/>
        </p:nvSpPr>
        <p:spPr>
          <a:xfrm>
            <a:off x="8272127" y="5001660"/>
            <a:ext cx="222250" cy="215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橢圓 21"/>
          <p:cNvSpPr/>
          <p:nvPr/>
        </p:nvSpPr>
        <p:spPr>
          <a:xfrm>
            <a:off x="6534643" y="6249937"/>
            <a:ext cx="222250" cy="215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橢圓 22"/>
          <p:cNvSpPr/>
          <p:nvPr/>
        </p:nvSpPr>
        <p:spPr>
          <a:xfrm>
            <a:off x="4315683" y="5505821"/>
            <a:ext cx="222250" cy="2159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DF4E8F5B-AC8D-42A8-9D36-F30E1CD3AAB1}"/>
              </a:ext>
            </a:extLst>
          </p:cNvPr>
          <p:cNvGrpSpPr/>
          <p:nvPr/>
        </p:nvGrpSpPr>
        <p:grpSpPr>
          <a:xfrm>
            <a:off x="5651259" y="269874"/>
            <a:ext cx="3178703" cy="1378298"/>
            <a:chOff x="5614332" y="238230"/>
            <a:chExt cx="3178703" cy="1378298"/>
          </a:xfrm>
        </p:grpSpPr>
        <p:sp>
          <p:nvSpPr>
            <p:cNvPr id="14" name="矩形 13"/>
            <p:cNvSpPr/>
            <p:nvPr/>
          </p:nvSpPr>
          <p:spPr>
            <a:xfrm>
              <a:off x="5614332" y="308235"/>
              <a:ext cx="216758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400" dirty="0"/>
                <a:t>a dog is running</a:t>
              </a:r>
            </a:p>
          </p:txBody>
        </p:sp>
        <p:pic>
          <p:nvPicPr>
            <p:cNvPr id="5124" name="Picture 4" descr="「a dog is running」的圖片搜尋結果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2198" y="238230"/>
              <a:ext cx="964595" cy="672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6" name="Picture 6" descr="「a bird is flying」的圖片搜尋結果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4069" y="968113"/>
              <a:ext cx="958966" cy="6484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矩形 32"/>
            <p:cNvSpPr/>
            <p:nvPr/>
          </p:nvSpPr>
          <p:spPr>
            <a:xfrm>
              <a:off x="5621246" y="1043668"/>
              <a:ext cx="190847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400" dirty="0"/>
                <a:t>a </a:t>
              </a:r>
              <a:r>
                <a:rPr lang="en-US" altLang="zh-TW" sz="2400" dirty="0"/>
                <a:t>bird</a:t>
              </a:r>
              <a:r>
                <a:rPr lang="zh-TW" altLang="en-US" sz="2400" dirty="0"/>
                <a:t> is </a:t>
              </a:r>
              <a:r>
                <a:rPr lang="en-US" altLang="zh-TW" sz="2400" dirty="0"/>
                <a:t>flying</a:t>
              </a:r>
              <a:endParaRPr lang="zh-TW" altLang="en-US" sz="2400" dirty="0"/>
            </a:p>
          </p:txBody>
        </p:sp>
      </p:grpSp>
      <p:sp>
        <p:nvSpPr>
          <p:cNvPr id="17" name="矩形 16"/>
          <p:cNvSpPr/>
          <p:nvPr/>
        </p:nvSpPr>
        <p:spPr>
          <a:xfrm>
            <a:off x="2349236" y="6085922"/>
            <a:ext cx="21103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A </a:t>
            </a:r>
            <a:r>
              <a:rPr lang="zh-TW" altLang="en-US" sz="2400" dirty="0">
                <a:solidFill>
                  <a:srgbClr val="FF0000"/>
                </a:solidFill>
              </a:rPr>
              <a:t>blurry </a:t>
            </a:r>
            <a:r>
              <a:rPr lang="en-US" altLang="zh-TW" sz="2400" dirty="0">
                <a:solidFill>
                  <a:srgbClr val="FF0000"/>
                </a:solidFill>
              </a:rPr>
              <a:t>image!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cxnSp>
        <p:nvCxnSpPr>
          <p:cNvPr id="25" name="直線單箭頭接點 24"/>
          <p:cNvCxnSpPr>
            <a:cxnSpLocks/>
          </p:cNvCxnSpPr>
          <p:nvPr/>
        </p:nvCxnSpPr>
        <p:spPr>
          <a:xfrm flipH="1">
            <a:off x="3777583" y="5696385"/>
            <a:ext cx="587607" cy="49683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矩形 42"/>
          <p:cNvSpPr/>
          <p:nvPr/>
        </p:nvSpPr>
        <p:spPr>
          <a:xfrm>
            <a:off x="532148" y="2706865"/>
            <a:ext cx="2552302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zh-TW" sz="2400" dirty="0"/>
              <a:t>c</a:t>
            </a:r>
            <a:r>
              <a:rPr lang="en-US" altLang="zh-TW" sz="2400" baseline="30000" dirty="0"/>
              <a:t>1</a:t>
            </a:r>
            <a:r>
              <a:rPr lang="en-US" altLang="zh-TW" sz="2400" dirty="0"/>
              <a:t>: </a:t>
            </a:r>
            <a:r>
              <a:rPr lang="zh-TW" altLang="en-US" sz="2400" dirty="0"/>
              <a:t>a dog is running</a:t>
            </a:r>
          </a:p>
        </p:txBody>
      </p:sp>
      <p:pic>
        <p:nvPicPr>
          <p:cNvPr id="45" name="Picture 4" descr="「a dog is running」的圖片搜尋結果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074" y="2587963"/>
            <a:ext cx="1116563" cy="77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直線單箭頭接點 30"/>
          <p:cNvCxnSpPr>
            <a:cxnSpLocks/>
          </p:cNvCxnSpPr>
          <p:nvPr/>
        </p:nvCxnSpPr>
        <p:spPr>
          <a:xfrm>
            <a:off x="6779877" y="2991686"/>
            <a:ext cx="1046835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" name="文字方塊 2047"/>
          <p:cNvSpPr txBox="1"/>
          <p:nvPr/>
        </p:nvSpPr>
        <p:spPr>
          <a:xfrm>
            <a:off x="6706212" y="3291921"/>
            <a:ext cx="16314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as close as possible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C6A63642-4246-4EDF-8C7A-AFC5C235E7E2}"/>
              </a:ext>
            </a:extLst>
          </p:cNvPr>
          <p:cNvSpPr/>
          <p:nvPr/>
        </p:nvSpPr>
        <p:spPr>
          <a:xfrm>
            <a:off x="5537958" y="163528"/>
            <a:ext cx="3412037" cy="154226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4666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 animBg="1"/>
      <p:bldP spid="5" grpId="0" animBg="1"/>
      <p:bldP spid="6" grpId="0" animBg="1"/>
      <p:bldP spid="8" grpId="0" animBg="1"/>
      <p:bldP spid="10" grpId="0"/>
      <p:bldP spid="11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17" grpId="0"/>
      <p:bldP spid="43" grpId="0" animBg="1"/>
      <p:bldP spid="204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Conditional GAN</a:t>
            </a:r>
            <a:endParaRPr lang="zh-TW" altLang="en-US" dirty="0"/>
          </a:p>
        </p:txBody>
      </p:sp>
      <p:grpSp>
        <p:nvGrpSpPr>
          <p:cNvPr id="12" name="群組 11"/>
          <p:cNvGrpSpPr/>
          <p:nvPr/>
        </p:nvGrpSpPr>
        <p:grpSpPr>
          <a:xfrm>
            <a:off x="508998" y="3843924"/>
            <a:ext cx="4774036" cy="1177480"/>
            <a:chOff x="5018302" y="5008781"/>
            <a:chExt cx="4774036" cy="1177480"/>
          </a:xfrm>
        </p:grpSpPr>
        <p:sp>
          <p:nvSpPr>
            <p:cNvPr id="13" name="矩形 12"/>
            <p:cNvSpPr/>
            <p:nvPr/>
          </p:nvSpPr>
          <p:spPr>
            <a:xfrm>
              <a:off x="5989913" y="5008781"/>
              <a:ext cx="1504494" cy="117748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D </a:t>
              </a:r>
            </a:p>
            <a:p>
              <a:pPr algn="ctr"/>
              <a:r>
                <a:rPr lang="en-US" altLang="zh-TW" sz="2400" dirty="0"/>
                <a:t>(original)</a:t>
              </a:r>
            </a:p>
          </p:txBody>
        </p:sp>
        <p:sp>
          <p:nvSpPr>
            <p:cNvPr id="14" name="箭號: 向右 13"/>
            <p:cNvSpPr/>
            <p:nvPr/>
          </p:nvSpPr>
          <p:spPr>
            <a:xfrm>
              <a:off x="7535903" y="5335717"/>
              <a:ext cx="420254" cy="523608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8027038" y="5336105"/>
              <a:ext cx="17653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800" dirty="0"/>
                <a:t>scalar</a:t>
              </a:r>
              <a:endParaRPr lang="zh-TW" altLang="en-US" sz="28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文字方塊 15"/>
                <p:cNvSpPr txBox="1"/>
                <p:nvPr/>
              </p:nvSpPr>
              <p:spPr>
                <a:xfrm>
                  <a:off x="5018302" y="5389309"/>
                  <a:ext cx="241733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55" name="文字方塊 5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18302" y="5389309"/>
                  <a:ext cx="241733" cy="369332"/>
                </a:xfrm>
                <a:prstGeom prst="rect">
                  <a:avLst/>
                </a:prstGeom>
                <a:blipFill>
                  <a:blip r:embed="rId13"/>
                  <a:stretch>
                    <a:fillRect l="-15000" r="-15000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箭號: 向右 16"/>
            <p:cNvSpPr/>
            <p:nvPr/>
          </p:nvSpPr>
          <p:spPr>
            <a:xfrm>
              <a:off x="5412814" y="5335717"/>
              <a:ext cx="577099" cy="523608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2" name="群組 31"/>
          <p:cNvGrpSpPr/>
          <p:nvPr/>
        </p:nvGrpSpPr>
        <p:grpSpPr>
          <a:xfrm>
            <a:off x="226244" y="1576027"/>
            <a:ext cx="8882153" cy="1205718"/>
            <a:chOff x="500846" y="2048246"/>
            <a:chExt cx="8882153" cy="1205718"/>
          </a:xfrm>
        </p:grpSpPr>
        <p:sp>
          <p:nvSpPr>
            <p:cNvPr id="33" name="矩形 32"/>
            <p:cNvSpPr/>
            <p:nvPr/>
          </p:nvSpPr>
          <p:spPr>
            <a:xfrm>
              <a:off x="4067589" y="2048246"/>
              <a:ext cx="1504494" cy="117748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G</a:t>
              </a:r>
            </a:p>
          </p:txBody>
        </p:sp>
        <p:sp>
          <p:nvSpPr>
            <p:cNvPr id="34" name="箭號: 向右 33"/>
            <p:cNvSpPr/>
            <p:nvPr/>
          </p:nvSpPr>
          <p:spPr>
            <a:xfrm>
              <a:off x="5609597" y="2417578"/>
              <a:ext cx="420254" cy="523608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5" name="箭號: 向右 34"/>
            <p:cNvSpPr/>
            <p:nvPr/>
          </p:nvSpPr>
          <p:spPr>
            <a:xfrm>
              <a:off x="3452976" y="2048246"/>
              <a:ext cx="577099" cy="523608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6" name="箭號: 向右 35"/>
            <p:cNvSpPr/>
            <p:nvPr/>
          </p:nvSpPr>
          <p:spPr>
            <a:xfrm>
              <a:off x="3452976" y="2730356"/>
              <a:ext cx="577099" cy="523608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文字方塊 36"/>
                <p:cNvSpPr txBox="1"/>
                <p:nvPr/>
              </p:nvSpPr>
              <p:spPr>
                <a:xfrm>
                  <a:off x="3075686" y="2810228"/>
                  <a:ext cx="223266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37" name="文字方塊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5686" y="2810228"/>
                  <a:ext cx="223266" cy="369332"/>
                </a:xfrm>
                <a:prstGeom prst="rect">
                  <a:avLst/>
                </a:prstGeom>
                <a:blipFill>
                  <a:blip r:embed="rId14"/>
                  <a:stretch>
                    <a:fillRect l="-16216" r="-16216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文字方塊 37"/>
            <p:cNvSpPr txBox="1"/>
            <p:nvPr/>
          </p:nvSpPr>
          <p:spPr>
            <a:xfrm>
              <a:off x="500846" y="2764018"/>
              <a:ext cx="26676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/>
                <a:t>Normal distribution</a:t>
              </a:r>
              <a:endParaRPr lang="zh-TW" altLang="en-US" sz="2400" dirty="0"/>
            </a:p>
          </p:txBody>
        </p:sp>
        <p:sp>
          <p:nvSpPr>
            <p:cNvPr id="39" name="文字方塊 38"/>
            <p:cNvSpPr txBox="1"/>
            <p:nvPr/>
          </p:nvSpPr>
          <p:spPr>
            <a:xfrm>
              <a:off x="7231530" y="2431911"/>
              <a:ext cx="21514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800" dirty="0"/>
                <a:t>x = G(</a:t>
              </a:r>
              <a:r>
                <a:rPr lang="en-US" altLang="zh-TW" sz="2800" dirty="0" err="1"/>
                <a:t>c,z</a:t>
              </a:r>
              <a:r>
                <a:rPr lang="en-US" altLang="zh-TW" sz="2800" dirty="0"/>
                <a:t>)</a:t>
              </a:r>
              <a:endParaRPr lang="zh-TW" altLang="en-US" sz="2800" dirty="0"/>
            </a:p>
          </p:txBody>
        </p:sp>
        <p:sp>
          <p:nvSpPr>
            <p:cNvPr id="40" name="矩形 39"/>
            <p:cNvSpPr/>
            <p:nvPr/>
          </p:nvSpPr>
          <p:spPr>
            <a:xfrm>
              <a:off x="2250139" y="2079217"/>
              <a:ext cx="1048813" cy="461665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altLang="zh-TW" sz="2400" dirty="0"/>
                <a:t>c: train</a:t>
              </a:r>
              <a:endParaRPr lang="zh-TW" altLang="en-US" sz="2400" dirty="0"/>
            </a:p>
          </p:txBody>
        </p:sp>
      </p:grpSp>
      <p:sp>
        <p:nvSpPr>
          <p:cNvPr id="41" name="文字方塊 40"/>
          <p:cNvSpPr txBox="1"/>
          <p:nvPr/>
        </p:nvSpPr>
        <p:spPr>
          <a:xfrm>
            <a:off x="1819600" y="3170487"/>
            <a:ext cx="3105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x is real image or not</a:t>
            </a:r>
            <a:endParaRPr lang="zh-TW" altLang="en-US" sz="2400" dirty="0"/>
          </a:p>
        </p:txBody>
      </p:sp>
      <p:sp>
        <p:nvSpPr>
          <p:cNvPr id="42" name="文字方塊 41"/>
          <p:cNvSpPr txBox="1"/>
          <p:nvPr/>
        </p:nvSpPr>
        <p:spPr>
          <a:xfrm>
            <a:off x="5892567" y="1581416"/>
            <a:ext cx="990655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n-US" altLang="zh-TW" sz="2400" dirty="0"/>
          </a:p>
          <a:p>
            <a:pPr algn="ctr"/>
            <a:r>
              <a:rPr lang="en-US" altLang="zh-TW" sz="2400" dirty="0"/>
              <a:t>Image</a:t>
            </a:r>
          </a:p>
          <a:p>
            <a:pPr algn="ctr"/>
            <a:endParaRPr lang="zh-TW" altLang="en-US" sz="2400" dirty="0"/>
          </a:p>
        </p:txBody>
      </p:sp>
      <p:cxnSp>
        <p:nvCxnSpPr>
          <p:cNvPr id="45" name="直線單箭頭接點 44"/>
          <p:cNvCxnSpPr>
            <a:cxnSpLocks/>
          </p:cNvCxnSpPr>
          <p:nvPr/>
        </p:nvCxnSpPr>
        <p:spPr>
          <a:xfrm flipV="1">
            <a:off x="3996262" y="3594358"/>
            <a:ext cx="0" cy="65859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文字方塊 43"/>
          <p:cNvSpPr txBox="1"/>
          <p:nvPr/>
        </p:nvSpPr>
        <p:spPr>
          <a:xfrm>
            <a:off x="1294423" y="5260413"/>
            <a:ext cx="2330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Real images:</a:t>
            </a:r>
            <a:endParaRPr lang="zh-TW" altLang="en-US" sz="2400" dirty="0"/>
          </a:p>
        </p:txBody>
      </p:sp>
      <p:pic>
        <p:nvPicPr>
          <p:cNvPr id="46" name="Picture 6" descr="「火車」的圖片搜尋結果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560" y="5268051"/>
            <a:ext cx="699044" cy="524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文字方塊 47"/>
          <p:cNvSpPr txBox="1"/>
          <p:nvPr/>
        </p:nvSpPr>
        <p:spPr>
          <a:xfrm>
            <a:off x="524573" y="5980709"/>
            <a:ext cx="2453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Generated images:</a:t>
            </a:r>
            <a:endParaRPr lang="zh-TW" altLang="en-US" sz="2400" dirty="0"/>
          </a:p>
        </p:txBody>
      </p:sp>
      <p:pic>
        <p:nvPicPr>
          <p:cNvPr id="49" name="圖片 4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22153" y="5885143"/>
            <a:ext cx="690908" cy="726521"/>
          </a:xfrm>
          <a:prstGeom prst="rect">
            <a:avLst/>
          </a:prstGeom>
        </p:spPr>
      </p:pic>
      <p:sp>
        <p:nvSpPr>
          <p:cNvPr id="22" name="文字方塊 21">
            <a:extLst>
              <a:ext uri="{FF2B5EF4-FFF2-40B4-BE49-F238E27FC236}">
                <a16:creationId xmlns:a16="http://schemas.microsoft.com/office/drawing/2014/main" id="{107C3D68-08B1-4E65-B576-86289C876A02}"/>
              </a:ext>
            </a:extLst>
          </p:cNvPr>
          <p:cNvSpPr txBox="1"/>
          <p:nvPr/>
        </p:nvSpPr>
        <p:spPr>
          <a:xfrm>
            <a:off x="3776652" y="5300073"/>
            <a:ext cx="289103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1</a:t>
            </a:r>
            <a:endParaRPr lang="zh-TW" altLang="en-US" sz="2400" dirty="0"/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1785AB61-A9E3-4B8D-BF4B-D1598C568546}"/>
              </a:ext>
            </a:extLst>
          </p:cNvPr>
          <p:cNvSpPr txBox="1"/>
          <p:nvPr/>
        </p:nvSpPr>
        <p:spPr>
          <a:xfrm>
            <a:off x="3776652" y="6013414"/>
            <a:ext cx="289103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0</a:t>
            </a:r>
            <a:endParaRPr lang="zh-TW" altLang="en-US" sz="2400" dirty="0"/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991664CF-B31D-4C69-BDEE-3ABA25F0036B}"/>
              </a:ext>
            </a:extLst>
          </p:cNvPr>
          <p:cNvSpPr txBox="1"/>
          <p:nvPr/>
        </p:nvSpPr>
        <p:spPr>
          <a:xfrm>
            <a:off x="4996521" y="3973535"/>
            <a:ext cx="37734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Generator will learn to generate realistic images ….</a:t>
            </a:r>
            <a:endParaRPr lang="zh-TW" altLang="en-US" sz="2400" dirty="0"/>
          </a:p>
        </p:txBody>
      </p:sp>
      <p:sp>
        <p:nvSpPr>
          <p:cNvPr id="52" name="文字方塊 51">
            <a:extLst>
              <a:ext uri="{FF2B5EF4-FFF2-40B4-BE49-F238E27FC236}">
                <a16:creationId xmlns:a16="http://schemas.microsoft.com/office/drawing/2014/main" id="{0CD60FAC-C8B5-4DF5-80B4-3A4B197C648A}"/>
              </a:ext>
            </a:extLst>
          </p:cNvPr>
          <p:cNvSpPr txBox="1"/>
          <p:nvPr/>
        </p:nvSpPr>
        <p:spPr>
          <a:xfrm>
            <a:off x="4996521" y="4938442"/>
            <a:ext cx="37734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But completely ignore the input conditions.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12E5D0FF-05D2-41CE-84DE-CC47A2CE3E5C}"/>
              </a:ext>
            </a:extLst>
          </p:cNvPr>
          <p:cNvSpPr/>
          <p:nvPr/>
        </p:nvSpPr>
        <p:spPr>
          <a:xfrm>
            <a:off x="5766780" y="199667"/>
            <a:ext cx="32063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0000FF"/>
                </a:solidFill>
                <a:latin typeface="Lucida Grande"/>
                <a:cs typeface="Times New Roman" panose="02020603050405020304" pitchFamily="18" charset="0"/>
              </a:rPr>
              <a:t>[Scott Reed, et al, ICML, 2016]</a:t>
            </a:r>
            <a:endParaRPr lang="zh-TW" altLang="en-US" dirty="0"/>
          </a:p>
        </p:txBody>
      </p:sp>
      <p:pic>
        <p:nvPicPr>
          <p:cNvPr id="31" name="Picture 2" descr="「打叉 png」的圖片搜尋結果">
            <a:extLst>
              <a:ext uri="{FF2B5EF4-FFF2-40B4-BE49-F238E27FC236}">
                <a16:creationId xmlns:a16="http://schemas.microsoft.com/office/drawing/2014/main" id="{0EBB3E08-3EEB-4362-94D6-ABA4A1E5F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693" y="5691059"/>
            <a:ext cx="857938" cy="85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975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4" grpId="0"/>
      <p:bldP spid="48" grpId="0"/>
      <p:bldP spid="22" grpId="0" animBg="1"/>
      <p:bldP spid="50" grpId="0" animBg="1"/>
      <p:bldP spid="23" grpId="0"/>
      <p:bldP spid="5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Conditional GAN</a:t>
            </a:r>
            <a:endParaRPr lang="zh-TW" altLang="en-US" dirty="0"/>
          </a:p>
        </p:txBody>
      </p:sp>
      <p:grpSp>
        <p:nvGrpSpPr>
          <p:cNvPr id="4" name="群組 3"/>
          <p:cNvGrpSpPr/>
          <p:nvPr/>
        </p:nvGrpSpPr>
        <p:grpSpPr>
          <a:xfrm>
            <a:off x="745903" y="3455692"/>
            <a:ext cx="4794784" cy="1241127"/>
            <a:chOff x="4997554" y="5008781"/>
            <a:chExt cx="4794784" cy="1241127"/>
          </a:xfrm>
        </p:grpSpPr>
        <p:sp>
          <p:nvSpPr>
            <p:cNvPr id="5" name="矩形 4"/>
            <p:cNvSpPr/>
            <p:nvPr/>
          </p:nvSpPr>
          <p:spPr>
            <a:xfrm>
              <a:off x="5989913" y="5008781"/>
              <a:ext cx="1504494" cy="117748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D </a:t>
              </a:r>
            </a:p>
            <a:p>
              <a:pPr algn="ctr"/>
              <a:r>
                <a:rPr lang="en-US" altLang="zh-TW" sz="2400" dirty="0"/>
                <a:t>(better)</a:t>
              </a:r>
            </a:p>
          </p:txBody>
        </p:sp>
        <p:sp>
          <p:nvSpPr>
            <p:cNvPr id="6" name="箭號: 向右 5"/>
            <p:cNvSpPr/>
            <p:nvPr/>
          </p:nvSpPr>
          <p:spPr>
            <a:xfrm>
              <a:off x="7535903" y="5335717"/>
              <a:ext cx="420254" cy="523608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文字方塊 6"/>
            <p:cNvSpPr txBox="1"/>
            <p:nvPr/>
          </p:nvSpPr>
          <p:spPr>
            <a:xfrm>
              <a:off x="8027038" y="5336105"/>
              <a:ext cx="17653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800" dirty="0"/>
                <a:t>scalar</a:t>
              </a:r>
              <a:endParaRPr lang="zh-TW" altLang="en-US" sz="2800" dirty="0"/>
            </a:p>
          </p:txBody>
        </p:sp>
        <p:sp>
          <p:nvSpPr>
            <p:cNvPr id="8" name="箭號: 向右 7"/>
            <p:cNvSpPr/>
            <p:nvPr/>
          </p:nvSpPr>
          <p:spPr>
            <a:xfrm>
              <a:off x="5371318" y="5008781"/>
              <a:ext cx="577099" cy="523608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文字方塊 8"/>
                <p:cNvSpPr txBox="1"/>
                <p:nvPr/>
              </p:nvSpPr>
              <p:spPr>
                <a:xfrm>
                  <a:off x="4997554" y="5085919"/>
                  <a:ext cx="219740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40" name="文字方塊 3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97554" y="5085919"/>
                  <a:ext cx="219740" cy="369332"/>
                </a:xfrm>
                <a:prstGeom prst="rect">
                  <a:avLst/>
                </a:prstGeom>
                <a:blipFill>
                  <a:blip r:embed="rId11"/>
                  <a:stretch>
                    <a:fillRect l="-16667" r="-16667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文字方塊 9"/>
                <p:cNvSpPr txBox="1"/>
                <p:nvPr/>
              </p:nvSpPr>
              <p:spPr>
                <a:xfrm>
                  <a:off x="4997554" y="5779892"/>
                  <a:ext cx="241733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42" name="文字方塊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97554" y="5779892"/>
                  <a:ext cx="241733" cy="369332"/>
                </a:xfrm>
                <a:prstGeom prst="rect">
                  <a:avLst/>
                </a:prstGeom>
                <a:blipFill>
                  <a:blip r:embed="rId12"/>
                  <a:stretch>
                    <a:fillRect l="-15000" r="-15000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箭號: 向右 10"/>
            <p:cNvSpPr/>
            <p:nvPr/>
          </p:nvSpPr>
          <p:spPr>
            <a:xfrm>
              <a:off x="5392066" y="5726300"/>
              <a:ext cx="577099" cy="523608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9" name="文字方塊 18"/>
          <p:cNvSpPr txBox="1"/>
          <p:nvPr/>
        </p:nvSpPr>
        <p:spPr>
          <a:xfrm>
            <a:off x="2097467" y="4880851"/>
            <a:ext cx="4187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True text-image pairs:</a:t>
            </a:r>
            <a:endParaRPr lang="zh-TW" altLang="en-US" sz="2400" dirty="0"/>
          </a:p>
        </p:txBody>
      </p:sp>
      <p:grpSp>
        <p:nvGrpSpPr>
          <p:cNvPr id="32" name="群組 31"/>
          <p:cNvGrpSpPr/>
          <p:nvPr/>
        </p:nvGrpSpPr>
        <p:grpSpPr>
          <a:xfrm>
            <a:off x="226244" y="1576027"/>
            <a:ext cx="8882153" cy="1205718"/>
            <a:chOff x="500846" y="2048246"/>
            <a:chExt cx="8882153" cy="1205718"/>
          </a:xfrm>
        </p:grpSpPr>
        <p:sp>
          <p:nvSpPr>
            <p:cNvPr id="33" name="矩形 32"/>
            <p:cNvSpPr/>
            <p:nvPr/>
          </p:nvSpPr>
          <p:spPr>
            <a:xfrm>
              <a:off x="4067589" y="2048246"/>
              <a:ext cx="1504494" cy="117748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G</a:t>
              </a:r>
            </a:p>
          </p:txBody>
        </p:sp>
        <p:sp>
          <p:nvSpPr>
            <p:cNvPr id="34" name="箭號: 向右 33"/>
            <p:cNvSpPr/>
            <p:nvPr/>
          </p:nvSpPr>
          <p:spPr>
            <a:xfrm>
              <a:off x="5609597" y="2417578"/>
              <a:ext cx="420254" cy="523608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5" name="箭號: 向右 34"/>
            <p:cNvSpPr/>
            <p:nvPr/>
          </p:nvSpPr>
          <p:spPr>
            <a:xfrm>
              <a:off x="3452976" y="2048246"/>
              <a:ext cx="577099" cy="523608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6" name="箭號: 向右 35"/>
            <p:cNvSpPr/>
            <p:nvPr/>
          </p:nvSpPr>
          <p:spPr>
            <a:xfrm>
              <a:off x="3452976" y="2730356"/>
              <a:ext cx="577099" cy="523608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文字方塊 36"/>
                <p:cNvSpPr txBox="1"/>
                <p:nvPr/>
              </p:nvSpPr>
              <p:spPr>
                <a:xfrm>
                  <a:off x="3075686" y="2810228"/>
                  <a:ext cx="223266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37" name="文字方塊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5686" y="2810228"/>
                  <a:ext cx="223266" cy="369332"/>
                </a:xfrm>
                <a:prstGeom prst="rect">
                  <a:avLst/>
                </a:prstGeom>
                <a:blipFill>
                  <a:blip r:embed="rId14"/>
                  <a:stretch>
                    <a:fillRect l="-16216" r="-16216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文字方塊 37"/>
            <p:cNvSpPr txBox="1"/>
            <p:nvPr/>
          </p:nvSpPr>
          <p:spPr>
            <a:xfrm>
              <a:off x="500846" y="2773445"/>
              <a:ext cx="26864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/>
                <a:t>Normal distribution</a:t>
              </a:r>
              <a:endParaRPr lang="zh-TW" altLang="en-US" sz="2400" dirty="0"/>
            </a:p>
          </p:txBody>
        </p:sp>
        <p:sp>
          <p:nvSpPr>
            <p:cNvPr id="39" name="文字方塊 38"/>
            <p:cNvSpPr txBox="1"/>
            <p:nvPr/>
          </p:nvSpPr>
          <p:spPr>
            <a:xfrm>
              <a:off x="7231530" y="2431911"/>
              <a:ext cx="21514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800" dirty="0"/>
                <a:t>x = G(</a:t>
              </a:r>
              <a:r>
                <a:rPr lang="en-US" altLang="zh-TW" sz="2800" dirty="0" err="1"/>
                <a:t>c,z</a:t>
              </a:r>
              <a:r>
                <a:rPr lang="en-US" altLang="zh-TW" sz="2800" dirty="0"/>
                <a:t>)</a:t>
              </a:r>
              <a:endParaRPr lang="zh-TW" altLang="en-US" sz="2800" dirty="0"/>
            </a:p>
          </p:txBody>
        </p:sp>
        <p:sp>
          <p:nvSpPr>
            <p:cNvPr id="40" name="矩形 39"/>
            <p:cNvSpPr/>
            <p:nvPr/>
          </p:nvSpPr>
          <p:spPr>
            <a:xfrm>
              <a:off x="2250139" y="2079217"/>
              <a:ext cx="1048813" cy="461665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altLang="zh-TW" sz="2400" dirty="0"/>
                <a:t>c: train</a:t>
              </a:r>
              <a:endParaRPr lang="zh-TW" altLang="en-US" sz="2400" dirty="0"/>
            </a:p>
          </p:txBody>
        </p:sp>
      </p:grpSp>
      <p:sp>
        <p:nvSpPr>
          <p:cNvPr id="42" name="文字方塊 41"/>
          <p:cNvSpPr txBox="1"/>
          <p:nvPr/>
        </p:nvSpPr>
        <p:spPr>
          <a:xfrm>
            <a:off x="5892567" y="1581416"/>
            <a:ext cx="990655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n-US" altLang="zh-TW" sz="2400" dirty="0"/>
          </a:p>
          <a:p>
            <a:pPr algn="ctr"/>
            <a:r>
              <a:rPr lang="en-US" altLang="zh-TW" sz="2400" dirty="0"/>
              <a:t>Image</a:t>
            </a:r>
          </a:p>
          <a:p>
            <a:pPr algn="ctr"/>
            <a:endParaRPr lang="zh-TW" altLang="en-US" sz="2400" dirty="0"/>
          </a:p>
        </p:txBody>
      </p:sp>
      <p:sp>
        <p:nvSpPr>
          <p:cNvPr id="43" name="文字方塊 42"/>
          <p:cNvSpPr txBox="1"/>
          <p:nvPr/>
        </p:nvSpPr>
        <p:spPr>
          <a:xfrm>
            <a:off x="4995383" y="3642873"/>
            <a:ext cx="3534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x is realistic or not + </a:t>
            </a:r>
          </a:p>
          <a:p>
            <a:r>
              <a:rPr lang="en-US" altLang="zh-TW" sz="2400" dirty="0"/>
              <a:t>c and x are matched or not</a:t>
            </a:r>
            <a:endParaRPr lang="zh-TW" altLang="en-US" sz="2400" dirty="0"/>
          </a:p>
        </p:txBody>
      </p:sp>
      <p:grpSp>
        <p:nvGrpSpPr>
          <p:cNvPr id="61" name="群組 60"/>
          <p:cNvGrpSpPr/>
          <p:nvPr/>
        </p:nvGrpSpPr>
        <p:grpSpPr>
          <a:xfrm>
            <a:off x="4995383" y="4818035"/>
            <a:ext cx="2065117" cy="524283"/>
            <a:chOff x="6739996" y="5521947"/>
            <a:chExt cx="2065117" cy="524283"/>
          </a:xfrm>
        </p:grpSpPr>
        <p:sp>
          <p:nvSpPr>
            <p:cNvPr id="57" name="矩形 56"/>
            <p:cNvSpPr/>
            <p:nvPr/>
          </p:nvSpPr>
          <p:spPr>
            <a:xfrm>
              <a:off x="6739996" y="5577117"/>
              <a:ext cx="206511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2400" dirty="0"/>
                <a:t>(train ,              )</a:t>
              </a:r>
              <a:endParaRPr lang="zh-TW" altLang="en-US" sz="2400" dirty="0"/>
            </a:p>
          </p:txBody>
        </p:sp>
        <p:pic>
          <p:nvPicPr>
            <p:cNvPr id="58" name="Picture 6" descr="「火車」的圖片搜尋結果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6306" y="5521947"/>
              <a:ext cx="699044" cy="5242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3" name="矩形 62"/>
          <p:cNvSpPr/>
          <p:nvPr/>
        </p:nvSpPr>
        <p:spPr>
          <a:xfrm>
            <a:off x="4889280" y="5909485"/>
            <a:ext cx="20651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/>
              <a:t>(train ,              )</a:t>
            </a:r>
            <a:endParaRPr lang="zh-TW" altLang="en-US" sz="2400" dirty="0"/>
          </a:p>
        </p:txBody>
      </p:sp>
      <p:grpSp>
        <p:nvGrpSpPr>
          <p:cNvPr id="65" name="群組 64"/>
          <p:cNvGrpSpPr/>
          <p:nvPr/>
        </p:nvGrpSpPr>
        <p:grpSpPr>
          <a:xfrm>
            <a:off x="2152391" y="5846867"/>
            <a:ext cx="1855957" cy="524283"/>
            <a:chOff x="6739996" y="5545807"/>
            <a:chExt cx="1855957" cy="524283"/>
          </a:xfrm>
        </p:grpSpPr>
        <p:sp>
          <p:nvSpPr>
            <p:cNvPr id="66" name="矩形 65"/>
            <p:cNvSpPr/>
            <p:nvPr/>
          </p:nvSpPr>
          <p:spPr>
            <a:xfrm>
              <a:off x="6739996" y="5577117"/>
              <a:ext cx="185595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2400" dirty="0"/>
                <a:t>(cat ,              )</a:t>
              </a:r>
              <a:endParaRPr lang="zh-TW" altLang="en-US" sz="2400" dirty="0"/>
            </a:p>
          </p:txBody>
        </p:sp>
        <p:pic>
          <p:nvPicPr>
            <p:cNvPr id="67" name="Picture 6" descr="「火車」的圖片搜尋結果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1455" y="5545807"/>
              <a:ext cx="699044" cy="5242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9" name="圖片 6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978840" y="5806967"/>
            <a:ext cx="634019" cy="6667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FA64A53A-99AA-4EB8-83F9-2585D260B35C}"/>
              </a:ext>
            </a:extLst>
          </p:cNvPr>
          <p:cNvSpPr/>
          <p:nvPr/>
        </p:nvSpPr>
        <p:spPr>
          <a:xfrm>
            <a:off x="5766780" y="199667"/>
            <a:ext cx="32063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0000FF"/>
                </a:solidFill>
                <a:latin typeface="Lucida Grande"/>
                <a:cs typeface="Times New Roman" panose="02020603050405020304" pitchFamily="18" charset="0"/>
              </a:rPr>
              <a:t>[Scott Reed, et al, ICML, 2016]</a:t>
            </a:r>
            <a:endParaRPr lang="zh-TW" altLang="en-US" dirty="0"/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816E2A25-E40A-466A-83B7-A6282FC77D56}"/>
              </a:ext>
            </a:extLst>
          </p:cNvPr>
          <p:cNvSpPr txBox="1"/>
          <p:nvPr/>
        </p:nvSpPr>
        <p:spPr>
          <a:xfrm>
            <a:off x="7080841" y="4883988"/>
            <a:ext cx="289103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1</a:t>
            </a:r>
            <a:endParaRPr lang="zh-TW" altLang="en-US" sz="2400" dirty="0"/>
          </a:p>
        </p:txBody>
      </p:sp>
      <p:sp>
        <p:nvSpPr>
          <p:cNvPr id="51" name="文字方塊 50">
            <a:extLst>
              <a:ext uri="{FF2B5EF4-FFF2-40B4-BE49-F238E27FC236}">
                <a16:creationId xmlns:a16="http://schemas.microsoft.com/office/drawing/2014/main" id="{2EB316CE-D6ED-409D-8184-8499EBAF7C8F}"/>
              </a:ext>
            </a:extLst>
          </p:cNvPr>
          <p:cNvSpPr txBox="1"/>
          <p:nvPr/>
        </p:nvSpPr>
        <p:spPr>
          <a:xfrm>
            <a:off x="7080841" y="5909485"/>
            <a:ext cx="289103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0</a:t>
            </a:r>
            <a:endParaRPr lang="zh-TW" altLang="en-US" sz="2400" dirty="0"/>
          </a:p>
        </p:txBody>
      </p:sp>
      <p:sp>
        <p:nvSpPr>
          <p:cNvPr id="52" name="文字方塊 51">
            <a:extLst>
              <a:ext uri="{FF2B5EF4-FFF2-40B4-BE49-F238E27FC236}">
                <a16:creationId xmlns:a16="http://schemas.microsoft.com/office/drawing/2014/main" id="{F85FA354-D90A-4627-96EC-9EC96016DC6D}"/>
              </a:ext>
            </a:extLst>
          </p:cNvPr>
          <p:cNvSpPr txBox="1"/>
          <p:nvPr/>
        </p:nvSpPr>
        <p:spPr>
          <a:xfrm>
            <a:off x="4132195" y="5909485"/>
            <a:ext cx="289103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0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75369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3" grpId="0"/>
      <p:bldP spid="63" grpId="0"/>
      <p:bldP spid="50" grpId="0" animBg="1"/>
      <p:bldP spid="51" grpId="0" animBg="1"/>
      <p:bldP spid="5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文字方塊 50">
            <a:extLst>
              <a:ext uri="{FF2B5EF4-FFF2-40B4-BE49-F238E27FC236}">
                <a16:creationId xmlns:a16="http://schemas.microsoft.com/office/drawing/2014/main" id="{C771C48E-2149-4328-86FB-3F491F028E3B}"/>
              </a:ext>
            </a:extLst>
          </p:cNvPr>
          <p:cNvSpPr txBox="1"/>
          <p:nvPr/>
        </p:nvSpPr>
        <p:spPr>
          <a:xfrm>
            <a:off x="6112570" y="2592125"/>
            <a:ext cx="27969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x is realistic or not + </a:t>
            </a:r>
          </a:p>
          <a:p>
            <a:r>
              <a:rPr lang="en-US" altLang="zh-TW" sz="2400" dirty="0"/>
              <a:t>c and x are matched or not</a:t>
            </a:r>
            <a:endParaRPr lang="zh-TW" altLang="en-US" sz="2400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6DECAF41-3A3B-4AC3-8236-6B7B4BE8E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Conditional GAN - Discriminator</a:t>
            </a:r>
            <a:endParaRPr lang="zh-TW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CEA4321-A59A-4DDD-AF2F-2D0D80E67266}"/>
              </a:ext>
            </a:extLst>
          </p:cNvPr>
          <p:cNvSpPr/>
          <p:nvPr/>
        </p:nvSpPr>
        <p:spPr>
          <a:xfrm>
            <a:off x="410054" y="5988805"/>
            <a:ext cx="33712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0000FF"/>
                </a:solidFill>
              </a:rPr>
              <a:t>[</a:t>
            </a:r>
            <a:r>
              <a:rPr lang="en-US" altLang="zh-TW" dirty="0" err="1">
                <a:solidFill>
                  <a:srgbClr val="0000FF"/>
                </a:solidFill>
              </a:rPr>
              <a:t>Takeru</a:t>
            </a:r>
            <a:r>
              <a:rPr lang="en-US" altLang="zh-TW" dirty="0">
                <a:solidFill>
                  <a:srgbClr val="0000FF"/>
                </a:solidFill>
              </a:rPr>
              <a:t> Miyato, et al., ICLR, 2018] </a:t>
            </a:r>
            <a:endParaRPr lang="zh-TW" altLang="en-US" dirty="0">
              <a:solidFill>
                <a:srgbClr val="0000FF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F79374A-0766-4247-B853-40CA8963DC23}"/>
              </a:ext>
            </a:extLst>
          </p:cNvPr>
          <p:cNvSpPr/>
          <p:nvPr/>
        </p:nvSpPr>
        <p:spPr>
          <a:xfrm>
            <a:off x="410054" y="6300470"/>
            <a:ext cx="30439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0000FF"/>
                </a:solidFill>
              </a:rPr>
              <a:t>[Han Zhang, et al., </a:t>
            </a:r>
            <a:r>
              <a:rPr lang="en-US" altLang="zh-TW" dirty="0" err="1">
                <a:solidFill>
                  <a:srgbClr val="0000FF"/>
                </a:solidFill>
              </a:rPr>
              <a:t>arXiv</a:t>
            </a:r>
            <a:r>
              <a:rPr lang="en-US" altLang="zh-TW" dirty="0">
                <a:solidFill>
                  <a:srgbClr val="0000FF"/>
                </a:solidFill>
              </a:rPr>
              <a:t>, 2017]</a:t>
            </a:r>
            <a:endParaRPr lang="zh-TW" altLang="en-US" dirty="0">
              <a:solidFill>
                <a:srgbClr val="0000FF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2838D8C-795C-4FBE-A4AD-E6261237071E}"/>
              </a:ext>
            </a:extLst>
          </p:cNvPr>
          <p:cNvSpPr/>
          <p:nvPr/>
        </p:nvSpPr>
        <p:spPr>
          <a:xfrm>
            <a:off x="410054" y="5701080"/>
            <a:ext cx="3547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0000FF"/>
                </a:solidFill>
              </a:rPr>
              <a:t>[Augustus </a:t>
            </a:r>
            <a:r>
              <a:rPr lang="en-US" altLang="zh-TW" dirty="0" err="1">
                <a:solidFill>
                  <a:srgbClr val="0000FF"/>
                </a:solidFill>
              </a:rPr>
              <a:t>Odena</a:t>
            </a:r>
            <a:r>
              <a:rPr lang="en-US" altLang="zh-TW" dirty="0">
                <a:solidFill>
                  <a:srgbClr val="0000FF"/>
                </a:solidFill>
              </a:rPr>
              <a:t> et al., ICML, 2017]</a:t>
            </a:r>
            <a:endParaRPr lang="zh-TW" altLang="en-US" dirty="0">
              <a:solidFill>
                <a:srgbClr val="0000FF"/>
              </a:solidFill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FE528CE1-40D8-4D78-833D-5CB212A1DEFB}"/>
              </a:ext>
            </a:extLst>
          </p:cNvPr>
          <p:cNvSpPr txBox="1"/>
          <p:nvPr/>
        </p:nvSpPr>
        <p:spPr>
          <a:xfrm>
            <a:off x="7356" y="2610934"/>
            <a:ext cx="1924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condition c</a:t>
            </a:r>
            <a:endParaRPr lang="zh-TW" altLang="en-US" sz="2400" dirty="0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0DFB46A5-5B0B-4C28-A92F-EE2CDB944116}"/>
              </a:ext>
            </a:extLst>
          </p:cNvPr>
          <p:cNvSpPr txBox="1"/>
          <p:nvPr/>
        </p:nvSpPr>
        <p:spPr>
          <a:xfrm>
            <a:off x="-172447" y="1826011"/>
            <a:ext cx="1924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2400" dirty="0"/>
              <a:t>object x</a:t>
            </a:r>
            <a:endParaRPr lang="zh-TW" altLang="en-US" sz="2400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65F96FC6-EE77-4C69-9889-0D00D2A4A135}"/>
              </a:ext>
            </a:extLst>
          </p:cNvPr>
          <p:cNvSpPr/>
          <p:nvPr/>
        </p:nvSpPr>
        <p:spPr>
          <a:xfrm>
            <a:off x="4356843" y="1802695"/>
            <a:ext cx="1504494" cy="126990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Network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7EC5806C-772D-42F1-817B-ED8B0C54CB4A}"/>
              </a:ext>
            </a:extLst>
          </p:cNvPr>
          <p:cNvSpPr/>
          <p:nvPr/>
        </p:nvSpPr>
        <p:spPr>
          <a:xfrm>
            <a:off x="2223098" y="1802695"/>
            <a:ext cx="1504494" cy="52360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Network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258C6267-EE59-45C5-A11A-EB332541019A}"/>
              </a:ext>
            </a:extLst>
          </p:cNvPr>
          <p:cNvSpPr/>
          <p:nvPr/>
        </p:nvSpPr>
        <p:spPr>
          <a:xfrm>
            <a:off x="2223098" y="2548990"/>
            <a:ext cx="1504494" cy="52360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Network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6BF29ED0-049A-4D6E-833E-0B5BA0E0CA53}"/>
              </a:ext>
            </a:extLst>
          </p:cNvPr>
          <p:cNvSpPr txBox="1"/>
          <p:nvPr/>
        </p:nvSpPr>
        <p:spPr>
          <a:xfrm>
            <a:off x="6401987" y="2198429"/>
            <a:ext cx="1765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score</a:t>
            </a:r>
            <a:endParaRPr lang="zh-TW" altLang="en-US" sz="2400" dirty="0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F1B9B576-15D1-4BD1-8CE3-05E66D0CBA1E}"/>
              </a:ext>
            </a:extLst>
          </p:cNvPr>
          <p:cNvSpPr/>
          <p:nvPr/>
        </p:nvSpPr>
        <p:spPr>
          <a:xfrm>
            <a:off x="2198033" y="4299017"/>
            <a:ext cx="1504494" cy="58560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Network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8ED981E4-D589-4C5E-BEAF-16B46C86CA43}"/>
              </a:ext>
            </a:extLst>
          </p:cNvPr>
          <p:cNvSpPr/>
          <p:nvPr/>
        </p:nvSpPr>
        <p:spPr>
          <a:xfrm>
            <a:off x="4509661" y="5209867"/>
            <a:ext cx="1504494" cy="52360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Network</a:t>
            </a: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D11D9645-F1DD-4C62-88D3-35C9685BF092}"/>
              </a:ext>
            </a:extLst>
          </p:cNvPr>
          <p:cNvSpPr txBox="1"/>
          <p:nvPr/>
        </p:nvSpPr>
        <p:spPr>
          <a:xfrm>
            <a:off x="410054" y="3225845"/>
            <a:ext cx="2056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(almost every paper)</a:t>
            </a:r>
            <a:endParaRPr lang="zh-TW" altLang="en-US" dirty="0"/>
          </a:p>
        </p:txBody>
      </p:sp>
      <p:cxnSp>
        <p:nvCxnSpPr>
          <p:cNvPr id="31" name="直線單箭頭接點 30">
            <a:extLst>
              <a:ext uri="{FF2B5EF4-FFF2-40B4-BE49-F238E27FC236}">
                <a16:creationId xmlns:a16="http://schemas.microsoft.com/office/drawing/2014/main" id="{CE329097-3684-4CE4-A65D-DEC0E147BBE8}"/>
              </a:ext>
            </a:extLst>
          </p:cNvPr>
          <p:cNvCxnSpPr/>
          <p:nvPr/>
        </p:nvCxnSpPr>
        <p:spPr>
          <a:xfrm>
            <a:off x="1766720" y="2063952"/>
            <a:ext cx="43996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單箭頭接點 31">
            <a:extLst>
              <a:ext uri="{FF2B5EF4-FFF2-40B4-BE49-F238E27FC236}">
                <a16:creationId xmlns:a16="http://schemas.microsoft.com/office/drawing/2014/main" id="{F83B532B-8B10-46E2-A575-5CA8455E8EC6}"/>
              </a:ext>
            </a:extLst>
          </p:cNvPr>
          <p:cNvCxnSpPr/>
          <p:nvPr/>
        </p:nvCxnSpPr>
        <p:spPr>
          <a:xfrm>
            <a:off x="1766720" y="2840466"/>
            <a:ext cx="43996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單箭頭接點 32">
            <a:extLst>
              <a:ext uri="{FF2B5EF4-FFF2-40B4-BE49-F238E27FC236}">
                <a16:creationId xmlns:a16="http://schemas.microsoft.com/office/drawing/2014/main" id="{1E133BBC-D02C-4A0E-B6A6-224298118559}"/>
              </a:ext>
            </a:extLst>
          </p:cNvPr>
          <p:cNvCxnSpPr>
            <a:cxnSpLocks/>
          </p:cNvCxnSpPr>
          <p:nvPr/>
        </p:nvCxnSpPr>
        <p:spPr>
          <a:xfrm>
            <a:off x="3775210" y="2057465"/>
            <a:ext cx="514287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單箭頭接點 34">
            <a:extLst>
              <a:ext uri="{FF2B5EF4-FFF2-40B4-BE49-F238E27FC236}">
                <a16:creationId xmlns:a16="http://schemas.microsoft.com/office/drawing/2014/main" id="{D456F72F-C544-4DDA-89E6-42F617BB96CB}"/>
              </a:ext>
            </a:extLst>
          </p:cNvPr>
          <p:cNvCxnSpPr>
            <a:cxnSpLocks/>
          </p:cNvCxnSpPr>
          <p:nvPr/>
        </p:nvCxnSpPr>
        <p:spPr>
          <a:xfrm>
            <a:off x="3775210" y="2840466"/>
            <a:ext cx="514287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單箭頭接點 35">
            <a:extLst>
              <a:ext uri="{FF2B5EF4-FFF2-40B4-BE49-F238E27FC236}">
                <a16:creationId xmlns:a16="http://schemas.microsoft.com/office/drawing/2014/main" id="{0882583F-C8DB-4E3F-9AC2-675E5CE6C0C3}"/>
              </a:ext>
            </a:extLst>
          </p:cNvPr>
          <p:cNvCxnSpPr>
            <a:cxnSpLocks/>
          </p:cNvCxnSpPr>
          <p:nvPr/>
        </p:nvCxnSpPr>
        <p:spPr>
          <a:xfrm>
            <a:off x="5917810" y="2476420"/>
            <a:ext cx="514287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481A885D-BAB7-4C74-AC20-08DA16BA82A5}"/>
              </a:ext>
            </a:extLst>
          </p:cNvPr>
          <p:cNvSpPr txBox="1"/>
          <p:nvPr/>
        </p:nvSpPr>
        <p:spPr>
          <a:xfrm>
            <a:off x="-15809" y="5182308"/>
            <a:ext cx="1924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condition c</a:t>
            </a:r>
            <a:endParaRPr lang="zh-TW" altLang="en-US" sz="2400" dirty="0"/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28DDE145-162D-429B-B6B3-705EFA469811}"/>
              </a:ext>
            </a:extLst>
          </p:cNvPr>
          <p:cNvSpPr txBox="1"/>
          <p:nvPr/>
        </p:nvSpPr>
        <p:spPr>
          <a:xfrm>
            <a:off x="-195612" y="4397385"/>
            <a:ext cx="1924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2400" dirty="0"/>
              <a:t>object x</a:t>
            </a:r>
            <a:endParaRPr lang="zh-TW" altLang="en-US" sz="2400" dirty="0"/>
          </a:p>
        </p:txBody>
      </p:sp>
      <p:cxnSp>
        <p:nvCxnSpPr>
          <p:cNvPr id="39" name="直線單箭頭接點 38">
            <a:extLst>
              <a:ext uri="{FF2B5EF4-FFF2-40B4-BE49-F238E27FC236}">
                <a16:creationId xmlns:a16="http://schemas.microsoft.com/office/drawing/2014/main" id="{ED5C7417-1871-4EC9-8E5F-4600BCCA51A5}"/>
              </a:ext>
            </a:extLst>
          </p:cNvPr>
          <p:cNvCxnSpPr/>
          <p:nvPr/>
        </p:nvCxnSpPr>
        <p:spPr>
          <a:xfrm>
            <a:off x="1743555" y="4635326"/>
            <a:ext cx="43996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單箭頭接點 39">
            <a:extLst>
              <a:ext uri="{FF2B5EF4-FFF2-40B4-BE49-F238E27FC236}">
                <a16:creationId xmlns:a16="http://schemas.microsoft.com/office/drawing/2014/main" id="{78A916CA-A5B6-4502-A318-D307D53691A4}"/>
              </a:ext>
            </a:extLst>
          </p:cNvPr>
          <p:cNvCxnSpPr>
            <a:cxnSpLocks/>
            <a:endCxn id="25" idx="1"/>
          </p:cNvCxnSpPr>
          <p:nvPr/>
        </p:nvCxnSpPr>
        <p:spPr>
          <a:xfrm>
            <a:off x="1752206" y="5458804"/>
            <a:ext cx="275745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單箭頭接點 41">
            <a:extLst>
              <a:ext uri="{FF2B5EF4-FFF2-40B4-BE49-F238E27FC236}">
                <a16:creationId xmlns:a16="http://schemas.microsoft.com/office/drawing/2014/main" id="{B06AD512-5182-48BB-943A-3628D07F4F77}"/>
              </a:ext>
            </a:extLst>
          </p:cNvPr>
          <p:cNvCxnSpPr>
            <a:cxnSpLocks/>
          </p:cNvCxnSpPr>
          <p:nvPr/>
        </p:nvCxnSpPr>
        <p:spPr>
          <a:xfrm flipV="1">
            <a:off x="3735631" y="4591073"/>
            <a:ext cx="2601147" cy="1236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單箭頭接點 43">
            <a:extLst>
              <a:ext uri="{FF2B5EF4-FFF2-40B4-BE49-F238E27FC236}">
                <a16:creationId xmlns:a16="http://schemas.microsoft.com/office/drawing/2014/main" id="{26695AC2-1DA0-4B2A-BD0D-C14642578C90}"/>
              </a:ext>
            </a:extLst>
          </p:cNvPr>
          <p:cNvCxnSpPr>
            <a:cxnSpLocks/>
          </p:cNvCxnSpPr>
          <p:nvPr/>
        </p:nvCxnSpPr>
        <p:spPr>
          <a:xfrm>
            <a:off x="3702527" y="4884620"/>
            <a:ext cx="807134" cy="57418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單箭頭接點 47">
            <a:extLst>
              <a:ext uri="{FF2B5EF4-FFF2-40B4-BE49-F238E27FC236}">
                <a16:creationId xmlns:a16="http://schemas.microsoft.com/office/drawing/2014/main" id="{42147F3D-F074-4C16-8EBB-14CBCE181050}"/>
              </a:ext>
            </a:extLst>
          </p:cNvPr>
          <p:cNvCxnSpPr>
            <a:cxnSpLocks/>
          </p:cNvCxnSpPr>
          <p:nvPr/>
        </p:nvCxnSpPr>
        <p:spPr>
          <a:xfrm flipV="1">
            <a:off x="6014155" y="5465469"/>
            <a:ext cx="378363" cy="17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文字方塊 51">
            <a:extLst>
              <a:ext uri="{FF2B5EF4-FFF2-40B4-BE49-F238E27FC236}">
                <a16:creationId xmlns:a16="http://schemas.microsoft.com/office/drawing/2014/main" id="{515C83D3-6374-4844-9B4F-61208770E580}"/>
              </a:ext>
            </a:extLst>
          </p:cNvPr>
          <p:cNvSpPr txBox="1"/>
          <p:nvPr/>
        </p:nvSpPr>
        <p:spPr>
          <a:xfrm>
            <a:off x="6408932" y="5239069"/>
            <a:ext cx="27969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c and x are matched or not</a:t>
            </a:r>
            <a:endParaRPr lang="zh-TW" altLang="en-US" sz="2400" dirty="0"/>
          </a:p>
        </p:txBody>
      </p: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E0AB4823-CA12-4956-A900-9A177E0F0B18}"/>
              </a:ext>
            </a:extLst>
          </p:cNvPr>
          <p:cNvSpPr txBox="1"/>
          <p:nvPr/>
        </p:nvSpPr>
        <p:spPr>
          <a:xfrm>
            <a:off x="6408932" y="4324222"/>
            <a:ext cx="2796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x is realistic or not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024066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6" grpId="0"/>
      <p:bldP spid="7" grpId="0"/>
      <p:bldP spid="8" grpId="0"/>
      <p:bldP spid="17" grpId="0"/>
      <p:bldP spid="18" grpId="0"/>
      <p:bldP spid="19" grpId="0" animBg="1"/>
      <p:bldP spid="20" grpId="0" animBg="1"/>
      <p:bldP spid="21" grpId="0" animBg="1"/>
      <p:bldP spid="22" grpId="0"/>
      <p:bldP spid="24" grpId="0" animBg="1"/>
      <p:bldP spid="25" grpId="0" animBg="1"/>
      <p:bldP spid="29" grpId="0"/>
      <p:bldP spid="37" grpId="0"/>
      <p:bldP spid="38" grpId="0"/>
      <p:bldP spid="52" grpId="0"/>
      <p:bldP spid="5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D4864C5-2891-49C7-9DC3-A05AC48D1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Conditional GAN</a:t>
            </a:r>
            <a:endParaRPr lang="zh-TW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9965F75-DD56-489F-8A49-1635350DD7D2}"/>
              </a:ext>
            </a:extLst>
          </p:cNvPr>
          <p:cNvSpPr/>
          <p:nvPr/>
        </p:nvSpPr>
        <p:spPr>
          <a:xfrm>
            <a:off x="2074020" y="1718277"/>
            <a:ext cx="17327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i="1" u="sng" dirty="0"/>
              <a:t>paired data </a:t>
            </a:r>
            <a:endParaRPr lang="zh-TW" altLang="en-US" sz="2400" dirty="0"/>
          </a:p>
        </p:txBody>
      </p:sp>
      <p:pic>
        <p:nvPicPr>
          <p:cNvPr id="5" name="Shape 310">
            <a:extLst>
              <a:ext uri="{FF2B5EF4-FFF2-40B4-BE49-F238E27FC236}">
                <a16:creationId xmlns:a16="http://schemas.microsoft.com/office/drawing/2014/main" id="{FC5B43D6-22A0-4CCF-A868-FCCB04C0B3B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0363" y="2188845"/>
            <a:ext cx="1054100" cy="101758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311">
            <a:extLst>
              <a:ext uri="{FF2B5EF4-FFF2-40B4-BE49-F238E27FC236}">
                <a16:creationId xmlns:a16="http://schemas.microsoft.com/office/drawing/2014/main" id="{A0DA3556-D038-4869-B648-444D1B358044}"/>
              </a:ext>
            </a:extLst>
          </p:cNvPr>
          <p:cNvSpPr txBox="1"/>
          <p:nvPr/>
        </p:nvSpPr>
        <p:spPr>
          <a:xfrm>
            <a:off x="2774463" y="2066610"/>
            <a:ext cx="2604988" cy="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-US" altLang="zh-TW" sz="2400" dirty="0">
                <a:solidFill>
                  <a:srgbClr val="EF6C00"/>
                </a:solidFill>
              </a:rPr>
              <a:t>blue eyes</a:t>
            </a:r>
          </a:p>
          <a:p>
            <a:r>
              <a:rPr lang="en-US" altLang="zh-TW" sz="2400" dirty="0">
                <a:solidFill>
                  <a:srgbClr val="EF6C00"/>
                </a:solidFill>
              </a:rPr>
              <a:t>red hair</a:t>
            </a:r>
          </a:p>
          <a:p>
            <a:r>
              <a:rPr lang="en-US" altLang="zh-TW" sz="2400" dirty="0">
                <a:solidFill>
                  <a:srgbClr val="EF6C00"/>
                </a:solidFill>
              </a:rPr>
              <a:t>short hair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8564E5D3-7BC9-4EE6-A5E0-DC11844EF884}"/>
              </a:ext>
            </a:extLst>
          </p:cNvPr>
          <p:cNvSpPr txBox="1"/>
          <p:nvPr/>
        </p:nvSpPr>
        <p:spPr>
          <a:xfrm>
            <a:off x="5061951" y="2106653"/>
            <a:ext cx="3453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Collecting anime faces and the description of its characteristics</a:t>
            </a:r>
            <a:endParaRPr lang="zh-TW" altLang="en-US" sz="2400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24D255E7-0603-4AC3-8868-2B3221A3A1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0112" y="4976713"/>
            <a:ext cx="6734175" cy="118110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4DA62C56-3F2E-4F29-B768-1D848DA95B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2362" y="3805138"/>
            <a:ext cx="6734175" cy="1171575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1C985544-916F-4E29-A354-F4539541AEAB}"/>
              </a:ext>
            </a:extLst>
          </p:cNvPr>
          <p:cNvSpPr txBox="1"/>
          <p:nvPr/>
        </p:nvSpPr>
        <p:spPr>
          <a:xfrm>
            <a:off x="439712" y="3975426"/>
            <a:ext cx="15726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red hair,</a:t>
            </a:r>
            <a:r>
              <a:rPr lang="zh-TW" altLang="en-US" sz="2400" dirty="0"/>
              <a:t> </a:t>
            </a:r>
            <a:r>
              <a:rPr lang="en-US" altLang="zh-TW" sz="2400" dirty="0"/>
              <a:t>green</a:t>
            </a:r>
            <a:r>
              <a:rPr lang="zh-TW" altLang="en-US" sz="2400" dirty="0"/>
              <a:t> </a:t>
            </a:r>
            <a:r>
              <a:rPr lang="en-US" altLang="zh-TW" sz="2400" dirty="0"/>
              <a:t>eyes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62FD7494-1D34-4F54-B325-F8DFF2BB47BC}"/>
              </a:ext>
            </a:extLst>
          </p:cNvPr>
          <p:cNvSpPr txBox="1"/>
          <p:nvPr/>
        </p:nvSpPr>
        <p:spPr>
          <a:xfrm>
            <a:off x="439713" y="5252312"/>
            <a:ext cx="15726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blue hair,</a:t>
            </a:r>
            <a:r>
              <a:rPr lang="zh-TW" altLang="en-US" sz="2400" dirty="0"/>
              <a:t> </a:t>
            </a:r>
            <a:r>
              <a:rPr lang="en-US" altLang="zh-TW" sz="2400" dirty="0"/>
              <a:t>red</a:t>
            </a:r>
            <a:r>
              <a:rPr lang="zh-TW" altLang="en-US" sz="2400" dirty="0"/>
              <a:t> </a:t>
            </a:r>
            <a:r>
              <a:rPr lang="en-US" altLang="zh-TW" sz="2400" dirty="0"/>
              <a:t>eyes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65F013AC-5290-4766-ABF4-AB5EF8A359EC}"/>
              </a:ext>
            </a:extLst>
          </p:cNvPr>
          <p:cNvSpPr/>
          <p:nvPr/>
        </p:nvSpPr>
        <p:spPr>
          <a:xfrm>
            <a:off x="5777443" y="218788"/>
            <a:ext cx="31078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latin typeface="NimbusRomNo9L-ReguItal"/>
              </a:rPr>
              <a:t>The images are generated by Yen-Hao Chen, Po-Chun </a:t>
            </a:r>
            <a:r>
              <a:rPr lang="en-US" altLang="zh-TW" dirty="0" err="1">
                <a:latin typeface="NimbusRomNo9L-ReguItal"/>
              </a:rPr>
              <a:t>Chien</a:t>
            </a:r>
            <a:r>
              <a:rPr lang="en-US" altLang="zh-TW" dirty="0">
                <a:latin typeface="NimbusRomNo9L-ReguItal"/>
              </a:rPr>
              <a:t>, Jun-Chen </a:t>
            </a:r>
            <a:r>
              <a:rPr lang="en-US" altLang="zh-TW" dirty="0" err="1">
                <a:latin typeface="NimbusRomNo9L-ReguItal"/>
              </a:rPr>
              <a:t>Xie</a:t>
            </a:r>
            <a:r>
              <a:rPr lang="en-US" altLang="zh-TW" dirty="0">
                <a:latin typeface="NimbusRomNo9L-ReguItal"/>
              </a:rPr>
              <a:t>, Tsung-Han Wu.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8423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6C8DB8D-3FD3-4FDB-86FD-D9121C43A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Stack GAN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DF5F47C-9E19-4C8B-8815-46C480056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AFCF71D-26D0-4386-AB43-A3D6C334DF88}"/>
              </a:ext>
            </a:extLst>
          </p:cNvPr>
          <p:cNvSpPr/>
          <p:nvPr/>
        </p:nvSpPr>
        <p:spPr>
          <a:xfrm>
            <a:off x="4100286" y="213361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dirty="0">
                <a:latin typeface="Lucida Grande"/>
              </a:rPr>
              <a:t>Han Zhang</a:t>
            </a:r>
            <a:r>
              <a:rPr lang="en-US" altLang="zh-TW" dirty="0">
                <a:solidFill>
                  <a:srgbClr val="000000"/>
                </a:solidFill>
                <a:latin typeface="Lucida Grande"/>
              </a:rPr>
              <a:t>, </a:t>
            </a:r>
            <a:r>
              <a:rPr lang="en-US" altLang="zh-TW" dirty="0">
                <a:latin typeface="Lucida Grande"/>
              </a:rPr>
              <a:t>Tao Xu</a:t>
            </a:r>
            <a:r>
              <a:rPr lang="en-US" altLang="zh-TW" dirty="0">
                <a:solidFill>
                  <a:srgbClr val="000000"/>
                </a:solidFill>
                <a:latin typeface="Lucida Grande"/>
              </a:rPr>
              <a:t>, </a:t>
            </a:r>
            <a:r>
              <a:rPr lang="en-US" altLang="zh-TW" dirty="0" err="1">
                <a:latin typeface="Lucida Grande"/>
              </a:rPr>
              <a:t>Hongsheng</a:t>
            </a:r>
            <a:r>
              <a:rPr lang="en-US" altLang="zh-TW" dirty="0">
                <a:latin typeface="Lucida Grande"/>
              </a:rPr>
              <a:t> Li</a:t>
            </a:r>
            <a:r>
              <a:rPr lang="en-US" altLang="zh-TW" dirty="0">
                <a:solidFill>
                  <a:srgbClr val="000000"/>
                </a:solidFill>
                <a:latin typeface="Lucida Grande"/>
              </a:rPr>
              <a:t>, </a:t>
            </a:r>
            <a:r>
              <a:rPr lang="en-US" altLang="zh-TW" dirty="0" err="1">
                <a:latin typeface="Lucida Grande"/>
              </a:rPr>
              <a:t>Shaoting</a:t>
            </a:r>
            <a:r>
              <a:rPr lang="en-US" altLang="zh-TW" dirty="0">
                <a:latin typeface="Lucida Grande"/>
              </a:rPr>
              <a:t> Zhang</a:t>
            </a:r>
            <a:r>
              <a:rPr lang="en-US" altLang="zh-TW" dirty="0">
                <a:solidFill>
                  <a:srgbClr val="000000"/>
                </a:solidFill>
                <a:latin typeface="Lucida Grande"/>
              </a:rPr>
              <a:t>, </a:t>
            </a:r>
            <a:r>
              <a:rPr lang="en-US" altLang="zh-TW" dirty="0" err="1">
                <a:latin typeface="Lucida Grande"/>
              </a:rPr>
              <a:t>Xiaogang</a:t>
            </a:r>
            <a:r>
              <a:rPr lang="en-US" altLang="zh-TW" dirty="0">
                <a:latin typeface="Lucida Grande"/>
              </a:rPr>
              <a:t> Wang</a:t>
            </a:r>
            <a:r>
              <a:rPr lang="en-US" altLang="zh-TW" dirty="0">
                <a:solidFill>
                  <a:srgbClr val="000000"/>
                </a:solidFill>
                <a:latin typeface="Lucida Grande"/>
              </a:rPr>
              <a:t>, </a:t>
            </a:r>
            <a:r>
              <a:rPr lang="en-US" altLang="zh-TW" dirty="0" err="1">
                <a:latin typeface="Lucida Grande"/>
              </a:rPr>
              <a:t>Xiaolei</a:t>
            </a:r>
            <a:r>
              <a:rPr lang="en-US" altLang="zh-TW" dirty="0">
                <a:latin typeface="Lucida Grande"/>
              </a:rPr>
              <a:t> Huang</a:t>
            </a:r>
            <a:r>
              <a:rPr lang="en-US" altLang="zh-TW" dirty="0">
                <a:solidFill>
                  <a:srgbClr val="000000"/>
                </a:solidFill>
                <a:latin typeface="Lucida Grande"/>
              </a:rPr>
              <a:t>, </a:t>
            </a:r>
            <a:r>
              <a:rPr lang="en-US" altLang="zh-TW" dirty="0">
                <a:latin typeface="Lucida Grande"/>
              </a:rPr>
              <a:t>Dimitris Metaxas, “</a:t>
            </a:r>
            <a:r>
              <a:rPr lang="en-US" altLang="zh-TW" dirty="0" err="1"/>
              <a:t>StackGAN</a:t>
            </a:r>
            <a:r>
              <a:rPr lang="en-US" altLang="zh-TW" dirty="0"/>
              <a:t>: Text to Photo-realistic Image Synthesis with Stacked Generative Adversarial Networks</a:t>
            </a:r>
            <a:r>
              <a:rPr lang="en-US" altLang="zh-TW" dirty="0">
                <a:latin typeface="Lucida Grande"/>
              </a:rPr>
              <a:t>”, ICCV, 2017</a:t>
            </a: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D26DDBB-819E-4C66-98D6-5462295379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1842454"/>
            <a:ext cx="8915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0999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片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142" y="1533553"/>
            <a:ext cx="1257300" cy="1323975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Image-to-image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571036" y="6430605"/>
            <a:ext cx="76570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dirty="0">
                <a:latin typeface="Lucida Grande"/>
              </a:rPr>
              <a:t>https://arxiv.org/pdf/1611.07004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23402"/>
            <a:ext cx="9144000" cy="3404978"/>
          </a:xfrm>
          <a:prstGeom prst="rect">
            <a:avLst/>
          </a:prstGeom>
        </p:spPr>
      </p:pic>
      <p:grpSp>
        <p:nvGrpSpPr>
          <p:cNvPr id="16" name="群組 15"/>
          <p:cNvGrpSpPr/>
          <p:nvPr/>
        </p:nvGrpSpPr>
        <p:grpSpPr>
          <a:xfrm>
            <a:off x="2598588" y="1568473"/>
            <a:ext cx="5158019" cy="1205718"/>
            <a:chOff x="3070040" y="1618797"/>
            <a:chExt cx="5158019" cy="1205718"/>
          </a:xfrm>
        </p:grpSpPr>
        <p:grpSp>
          <p:nvGrpSpPr>
            <p:cNvPr id="6" name="群組 5"/>
            <p:cNvGrpSpPr/>
            <p:nvPr/>
          </p:nvGrpSpPr>
          <p:grpSpPr>
            <a:xfrm>
              <a:off x="3070186" y="1618797"/>
              <a:ext cx="5157873" cy="1205718"/>
              <a:chOff x="3075686" y="2048246"/>
              <a:chExt cx="5157873" cy="1205718"/>
            </a:xfrm>
          </p:grpSpPr>
          <p:sp>
            <p:nvSpPr>
              <p:cNvPr id="7" name="矩形 6"/>
              <p:cNvSpPr/>
              <p:nvPr/>
            </p:nvSpPr>
            <p:spPr>
              <a:xfrm>
                <a:off x="4067589" y="2048246"/>
                <a:ext cx="1504494" cy="1177480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2400" dirty="0"/>
                  <a:t>G</a:t>
                </a:r>
              </a:p>
            </p:txBody>
          </p:sp>
          <p:sp>
            <p:nvSpPr>
              <p:cNvPr id="8" name="箭號: 向右 7"/>
              <p:cNvSpPr/>
              <p:nvPr/>
            </p:nvSpPr>
            <p:spPr>
              <a:xfrm>
                <a:off x="5609597" y="2417578"/>
                <a:ext cx="420254" cy="523608"/>
              </a:xfrm>
              <a:prstGeom prst="rightArrow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" name="箭號: 向右 8"/>
              <p:cNvSpPr/>
              <p:nvPr/>
            </p:nvSpPr>
            <p:spPr>
              <a:xfrm>
                <a:off x="3452976" y="2048246"/>
                <a:ext cx="577099" cy="523608"/>
              </a:xfrm>
              <a:prstGeom prst="rightArrow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" name="箭號: 向右 9"/>
              <p:cNvSpPr/>
              <p:nvPr/>
            </p:nvSpPr>
            <p:spPr>
              <a:xfrm>
                <a:off x="3452976" y="2730356"/>
                <a:ext cx="577099" cy="523608"/>
              </a:xfrm>
              <a:prstGeom prst="rightArrow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文字方塊 10"/>
                  <p:cNvSpPr txBox="1"/>
                  <p:nvPr/>
                </p:nvSpPr>
                <p:spPr>
                  <a:xfrm>
                    <a:off x="3075686" y="2810228"/>
                    <a:ext cx="223266" cy="36933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oMath>
                      </m:oMathPara>
                    </a14:m>
                    <a:endParaRPr lang="zh-TW" altLang="en-US" sz="2400" dirty="0"/>
                  </a:p>
                </p:txBody>
              </p:sp>
            </mc:Choice>
            <mc:Fallback xmlns="">
              <p:sp>
                <p:nvSpPr>
                  <p:cNvPr id="11" name="文字方塊 1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75686" y="2810228"/>
                    <a:ext cx="223266" cy="3693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16216" r="-16216"/>
                    </a:stretch>
                  </a:blipFill>
                </p:spPr>
                <p:txBody>
                  <a:bodyPr/>
                  <a:lstStyle/>
                  <a:p>
                    <a:r>
                      <a:rPr lang="zh-TW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3" name="文字方塊 12"/>
              <p:cNvSpPr txBox="1"/>
              <p:nvPr/>
            </p:nvSpPr>
            <p:spPr>
              <a:xfrm>
                <a:off x="6082090" y="2417578"/>
                <a:ext cx="215146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800" dirty="0"/>
                  <a:t>x = G(</a:t>
                </a:r>
                <a:r>
                  <a:rPr lang="en-US" altLang="zh-TW" sz="2800" dirty="0" err="1"/>
                  <a:t>c,z</a:t>
                </a:r>
                <a:r>
                  <a:rPr lang="en-US" altLang="zh-TW" sz="2800" dirty="0"/>
                  <a:t>)</a:t>
                </a:r>
                <a:endParaRPr lang="zh-TW" altLang="en-US" sz="2800" dirty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文字方塊 14"/>
                <p:cNvSpPr txBox="1"/>
                <p:nvPr/>
              </p:nvSpPr>
              <p:spPr>
                <a:xfrm>
                  <a:off x="3070040" y="1690136"/>
                  <a:ext cx="223266" cy="3693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5" name="文字方塊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0040" y="1690136"/>
                  <a:ext cx="223266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16216" r="-13514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0" name="直線單箭頭接點 19"/>
          <p:cNvCxnSpPr>
            <a:cxnSpLocks/>
            <a:endCxn id="15" idx="1"/>
          </p:cNvCxnSpPr>
          <p:nvPr/>
        </p:nvCxnSpPr>
        <p:spPr>
          <a:xfrm flipV="1">
            <a:off x="1516392" y="1824478"/>
            <a:ext cx="1082196" cy="37106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圖片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1294" y="1495225"/>
            <a:ext cx="1190625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96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字方塊 18"/>
          <p:cNvSpPr txBox="1"/>
          <p:nvPr/>
        </p:nvSpPr>
        <p:spPr>
          <a:xfrm>
            <a:off x="5832859" y="3136084"/>
            <a:ext cx="16314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as close as possible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Image-to-image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r>
              <a:rPr lang="en-US" altLang="zh-TW" dirty="0"/>
              <a:t>Traditional supervised approach</a:t>
            </a:r>
            <a:endParaRPr lang="zh-TW" altLang="en-US" dirty="0"/>
          </a:p>
        </p:txBody>
      </p:sp>
      <p:sp>
        <p:nvSpPr>
          <p:cNvPr id="8" name="矩形 7"/>
          <p:cNvSpPr/>
          <p:nvPr/>
        </p:nvSpPr>
        <p:spPr>
          <a:xfrm>
            <a:off x="2904295" y="2750617"/>
            <a:ext cx="1472384" cy="828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NN</a:t>
            </a:r>
          </a:p>
        </p:txBody>
      </p:sp>
      <p:sp>
        <p:nvSpPr>
          <p:cNvPr id="9" name="箭號: 向右 8"/>
          <p:cNvSpPr/>
          <p:nvPr/>
        </p:nvSpPr>
        <p:spPr>
          <a:xfrm>
            <a:off x="4432645" y="2928273"/>
            <a:ext cx="420254" cy="52360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箭號: 向右 9"/>
          <p:cNvSpPr/>
          <p:nvPr/>
        </p:nvSpPr>
        <p:spPr>
          <a:xfrm>
            <a:off x="2313538" y="2902978"/>
            <a:ext cx="577099" cy="52360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4888679" y="2602886"/>
            <a:ext cx="990655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n-US" altLang="zh-TW" sz="2400" dirty="0"/>
          </a:p>
          <a:p>
            <a:pPr algn="ctr"/>
            <a:r>
              <a:rPr lang="en-US" altLang="zh-TW" sz="2400" dirty="0"/>
              <a:t>Image</a:t>
            </a:r>
          </a:p>
          <a:p>
            <a:pPr algn="ctr"/>
            <a:endParaRPr lang="zh-TW" altLang="en-US" sz="2400" dirty="0"/>
          </a:p>
        </p:txBody>
      </p:sp>
      <p:cxnSp>
        <p:nvCxnSpPr>
          <p:cNvPr id="15" name="直線單箭頭接點 14"/>
          <p:cNvCxnSpPr>
            <a:cxnSpLocks/>
          </p:cNvCxnSpPr>
          <p:nvPr/>
        </p:nvCxnSpPr>
        <p:spPr>
          <a:xfrm>
            <a:off x="5952999" y="3116207"/>
            <a:ext cx="1354859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圖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501" y="2597251"/>
            <a:ext cx="1098863" cy="1157136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9144" y="2568973"/>
            <a:ext cx="1076206" cy="1196741"/>
          </a:xfrm>
          <a:prstGeom prst="rect">
            <a:avLst/>
          </a:prstGeom>
        </p:spPr>
      </p:pic>
      <p:sp>
        <p:nvSpPr>
          <p:cNvPr id="29" name="文字方塊 28"/>
          <p:cNvSpPr txBox="1"/>
          <p:nvPr/>
        </p:nvSpPr>
        <p:spPr>
          <a:xfrm>
            <a:off x="4804063" y="5073716"/>
            <a:ext cx="3568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0000FF"/>
                </a:solidFill>
              </a:rPr>
              <a:t>It is blurry because it is the average of several images.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166029" y="4023845"/>
            <a:ext cx="246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Testing:</a:t>
            </a:r>
            <a:endParaRPr lang="zh-TW" altLang="en-US" sz="2400" dirty="0"/>
          </a:p>
        </p:txBody>
      </p:sp>
      <p:pic>
        <p:nvPicPr>
          <p:cNvPr id="23" name="圖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239" y="4559642"/>
            <a:ext cx="1720850" cy="1693389"/>
          </a:xfrm>
          <a:prstGeom prst="rect">
            <a:avLst/>
          </a:prstGeom>
        </p:spPr>
      </p:pic>
      <p:pic>
        <p:nvPicPr>
          <p:cNvPr id="24" name="圖片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8624" y="4520511"/>
            <a:ext cx="1695262" cy="1732520"/>
          </a:xfrm>
          <a:prstGeom prst="rect">
            <a:avLst/>
          </a:prstGeom>
        </p:spPr>
      </p:pic>
      <p:sp>
        <p:nvSpPr>
          <p:cNvPr id="25" name="文字方塊 24"/>
          <p:cNvSpPr txBox="1"/>
          <p:nvPr/>
        </p:nvSpPr>
        <p:spPr>
          <a:xfrm>
            <a:off x="1319809" y="6197806"/>
            <a:ext cx="952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input</a:t>
            </a:r>
            <a:endParaRPr lang="zh-TW" altLang="en-US" sz="2400" dirty="0"/>
          </a:p>
        </p:txBody>
      </p:sp>
      <p:sp>
        <p:nvSpPr>
          <p:cNvPr id="30" name="文字方塊 29"/>
          <p:cNvSpPr txBox="1"/>
          <p:nvPr/>
        </p:nvSpPr>
        <p:spPr>
          <a:xfrm>
            <a:off x="3136096" y="6207610"/>
            <a:ext cx="1174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close</a:t>
            </a:r>
            <a:endParaRPr lang="zh-TW" altLang="en-US" sz="2400" dirty="0"/>
          </a:p>
        </p:txBody>
      </p:sp>
      <p:pic>
        <p:nvPicPr>
          <p:cNvPr id="21" name="圖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5174" y="244558"/>
            <a:ext cx="1257300" cy="1323975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4073" y="244557"/>
            <a:ext cx="1190625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52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9" grpId="0" animBg="1"/>
      <p:bldP spid="10" grpId="0" animBg="1"/>
      <p:bldP spid="11" grpId="0" animBg="1"/>
      <p:bldP spid="29" grpId="0"/>
      <p:bldP spid="20" grpId="0"/>
      <p:bldP spid="25" grpId="0"/>
      <p:bldP spid="30" grpId="0"/>
    </p:bldLst>
  </p:timing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5287</TotalTime>
  <Words>585</Words>
  <Application>Microsoft Office PowerPoint</Application>
  <PresentationFormat>如螢幕大小 (4:3)</PresentationFormat>
  <Paragraphs>200</Paragraphs>
  <Slides>15</Slides>
  <Notes>7</Notes>
  <HiddenSlides>0</HiddenSlides>
  <MMClips>4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15</vt:i4>
      </vt:variant>
    </vt:vector>
  </HeadingPairs>
  <TitlesOfParts>
    <vt:vector size="24" baseType="lpstr">
      <vt:lpstr>Lucida Grande</vt:lpstr>
      <vt:lpstr>NimbusRomNo9L-ReguItal</vt:lpstr>
      <vt:lpstr>新細明體</vt:lpstr>
      <vt:lpstr>Arial</vt:lpstr>
      <vt:lpstr>Calibri</vt:lpstr>
      <vt:lpstr>Calibri Light</vt:lpstr>
      <vt:lpstr>Cambria Math</vt:lpstr>
      <vt:lpstr>Times New Roman</vt:lpstr>
      <vt:lpstr>Office 佈景主題</vt:lpstr>
      <vt:lpstr>Conditional Generation by GAN</vt:lpstr>
      <vt:lpstr>Text-to-Image</vt:lpstr>
      <vt:lpstr>Conditional GAN</vt:lpstr>
      <vt:lpstr>Conditional GAN</vt:lpstr>
      <vt:lpstr>Conditional GAN - Discriminator</vt:lpstr>
      <vt:lpstr>Conditional GAN</vt:lpstr>
      <vt:lpstr>Stack GAN</vt:lpstr>
      <vt:lpstr>Image-to-image</vt:lpstr>
      <vt:lpstr>Image-to-image</vt:lpstr>
      <vt:lpstr>Image-to-image</vt:lpstr>
      <vt:lpstr>Patch GAN</vt:lpstr>
      <vt:lpstr>Speech Enhancement</vt:lpstr>
      <vt:lpstr>Speech Enhancement</vt:lpstr>
      <vt:lpstr>Video Generation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Hung-yi Lee</dc:creator>
  <cp:lastModifiedBy>Hung-yi Lee</cp:lastModifiedBy>
  <cp:revision>91</cp:revision>
  <dcterms:created xsi:type="dcterms:W3CDTF">2017-08-05T10:25:24Z</dcterms:created>
  <dcterms:modified xsi:type="dcterms:W3CDTF">2018-05-10T15:53:21Z</dcterms:modified>
</cp:coreProperties>
</file>