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74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12" Type="http://schemas.openxmlformats.org/officeDocument/2006/relationships/image" Target="../media/image22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21.wmf"/><Relationship Id="rId5" Type="http://schemas.openxmlformats.org/officeDocument/2006/relationships/image" Target="../media/image1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B411B9-2217-4FED-86E2-171E556093AA}" type="datetimeFigureOut">
              <a:rPr lang="zh-TW" altLang="en-US" smtClean="0"/>
              <a:t>2017/3/22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A9E89-BA48-4A1A-9179-81BDDDA42B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2068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400" dirty="0"/>
              <a:t>A network can have millions of parameters.</a:t>
            </a:r>
          </a:p>
          <a:p>
            <a:pPr lvl="1"/>
            <a:r>
              <a:rPr lang="en-US" altLang="zh-TW" dirty="0"/>
              <a:t>Backpropagation is the way to compute the gradients efficiently (not today)</a:t>
            </a:r>
          </a:p>
          <a:p>
            <a:pPr lvl="1"/>
            <a:r>
              <a:rPr lang="en-US" altLang="zh-TW" dirty="0"/>
              <a:t>Ref: http://speech.ee.ntu.edu.tw/~tlkagk/courses/MLDS_2015_2/Lecture/DNN%20backprop.ecm.mp4/index.html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sz="12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sz="12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dirty="0"/>
              <a:t>What is the suitable value for </a:t>
            </a:r>
            <a:r>
              <a:rPr lang="el-GR" altLang="zh-TW" sz="1200" dirty="0"/>
              <a:t>η</a:t>
            </a:r>
            <a:r>
              <a:rPr lang="en-US" altLang="zh-TW" sz="1200" dirty="0"/>
              <a:t>?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sz="12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 dirty="0"/>
              <a:t>I don’t know. Depend on C(</a:t>
            </a:r>
            <a:r>
              <a:rPr lang="el-GR" altLang="zh-TW" sz="1200" dirty="0"/>
              <a:t>θ</a:t>
            </a:r>
            <a:r>
              <a:rPr lang="en-US" altLang="zh-TW" sz="1200" dirty="0"/>
              <a:t>)</a:t>
            </a:r>
            <a:endParaRPr lang="zh-TW" altLang="en-US" sz="12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TW" altLang="en-US" sz="1200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04DF33-A099-48C3-97F8-77FEC4A41389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71234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How to explain this chain rule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20914F-BE26-43C4-8063-9E6C159BF45D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41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/>
              <a:t>後面的值很大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20914F-BE26-43C4-8063-9E6C159BF45D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3888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altLang="zh-TW" sz="1200" dirty="0"/>
              <a:t>That’s it. We have done the forward pass.</a:t>
            </a:r>
            <a:endParaRPr lang="zh-TW" altLang="en-US" sz="12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20914F-BE26-43C4-8063-9E6C159BF45D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94902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How to explain this chain rule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20914F-BE26-43C4-8063-9E6C159BF45D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10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How to explain this chain rule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20914F-BE26-43C4-8063-9E6C159BF45D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585159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How to explain this chain rule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20914F-BE26-43C4-8063-9E6C159BF45D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59776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How to explain this chain rule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20914F-BE26-43C4-8063-9E6C159BF45D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82920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How to explain this chain rule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20914F-BE26-43C4-8063-9E6C159BF45D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73033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How to explain this chain rule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20914F-BE26-43C4-8063-9E6C159BF45D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2804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6378-E9C2-4F6B-BC64-21D4685694D5}" type="datetimeFigureOut">
              <a:rPr lang="zh-TW" altLang="en-US" smtClean="0"/>
              <a:t>2017/3/22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E350-125A-474D-BD34-5F8848B1CE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7346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6378-E9C2-4F6B-BC64-21D4685694D5}" type="datetimeFigureOut">
              <a:rPr lang="zh-TW" altLang="en-US" smtClean="0"/>
              <a:t>2017/3/22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E350-125A-474D-BD34-5F8848B1CE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476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6378-E9C2-4F6B-BC64-21D4685694D5}" type="datetimeFigureOut">
              <a:rPr lang="zh-TW" altLang="en-US" smtClean="0"/>
              <a:t>2017/3/22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E350-125A-474D-BD34-5F8848B1CE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5594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6378-E9C2-4F6B-BC64-21D4685694D5}" type="datetimeFigureOut">
              <a:rPr lang="zh-TW" altLang="en-US" smtClean="0"/>
              <a:t>2017/3/22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E350-125A-474D-BD34-5F8848B1CE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8104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6378-E9C2-4F6B-BC64-21D4685694D5}" type="datetimeFigureOut">
              <a:rPr lang="zh-TW" altLang="en-US" smtClean="0"/>
              <a:t>2017/3/22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E350-125A-474D-BD34-5F8848B1CE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1364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6378-E9C2-4F6B-BC64-21D4685694D5}" type="datetimeFigureOut">
              <a:rPr lang="zh-TW" altLang="en-US" smtClean="0"/>
              <a:t>2017/3/22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E350-125A-474D-BD34-5F8848B1CE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4537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6378-E9C2-4F6B-BC64-21D4685694D5}" type="datetimeFigureOut">
              <a:rPr lang="zh-TW" altLang="en-US" smtClean="0"/>
              <a:t>2017/3/22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E350-125A-474D-BD34-5F8848B1CE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23486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6378-E9C2-4F6B-BC64-21D4685694D5}" type="datetimeFigureOut">
              <a:rPr lang="zh-TW" altLang="en-US" smtClean="0"/>
              <a:t>2017/3/22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E350-125A-474D-BD34-5F8848B1CE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5347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6378-E9C2-4F6B-BC64-21D4685694D5}" type="datetimeFigureOut">
              <a:rPr lang="zh-TW" altLang="en-US" smtClean="0"/>
              <a:t>2017/3/22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E350-125A-474D-BD34-5F8848B1CE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27091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6378-E9C2-4F6B-BC64-21D4685694D5}" type="datetimeFigureOut">
              <a:rPr lang="zh-TW" altLang="en-US" smtClean="0"/>
              <a:t>2017/3/22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E350-125A-474D-BD34-5F8848B1CE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65850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6378-E9C2-4F6B-BC64-21D4685694D5}" type="datetimeFigureOut">
              <a:rPr lang="zh-TW" altLang="en-US" smtClean="0"/>
              <a:t>2017/3/22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EE350-125A-474D-BD34-5F8848B1CE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4714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36378-E9C2-4F6B-BC64-21D4685694D5}" type="datetimeFigureOut">
              <a:rPr lang="zh-TW" altLang="en-US" smtClean="0"/>
              <a:t>2017/3/22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EE350-125A-474D-BD34-5F8848B1CEF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5774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2.png"/><Relationship Id="rId13" Type="http://schemas.openxmlformats.org/officeDocument/2006/relationships/image" Target="../media/image186.png"/><Relationship Id="rId18" Type="http://schemas.openxmlformats.org/officeDocument/2006/relationships/image" Target="../media/image40.png"/><Relationship Id="rId3" Type="http://schemas.openxmlformats.org/officeDocument/2006/relationships/notesSlide" Target="../notesSlides/notesSlide5.xml"/><Relationship Id="rId21" Type="http://schemas.openxmlformats.org/officeDocument/2006/relationships/image" Target="../media/image43.png"/><Relationship Id="rId7" Type="http://schemas.openxmlformats.org/officeDocument/2006/relationships/image" Target="../media/image181.png"/><Relationship Id="rId12" Type="http://schemas.openxmlformats.org/officeDocument/2006/relationships/image" Target="../media/image185.png"/><Relationship Id="rId17" Type="http://schemas.openxmlformats.org/officeDocument/2006/relationships/image" Target="../media/image18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88.png"/><Relationship Id="rId20" Type="http://schemas.openxmlformats.org/officeDocument/2006/relationships/image" Target="../media/image42.png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0.png"/><Relationship Id="rId11" Type="http://schemas.openxmlformats.org/officeDocument/2006/relationships/oleObject" Target="../embeddings/oleObject30.bin"/><Relationship Id="rId5" Type="http://schemas.openxmlformats.org/officeDocument/2006/relationships/image" Target="../media/image23.wmf"/><Relationship Id="rId15" Type="http://schemas.openxmlformats.org/officeDocument/2006/relationships/oleObject" Target="../embeddings/oleObject31.bin"/><Relationship Id="rId10" Type="http://schemas.openxmlformats.org/officeDocument/2006/relationships/image" Target="../media/image184.png"/><Relationship Id="rId19" Type="http://schemas.openxmlformats.org/officeDocument/2006/relationships/image" Target="../media/image41.png"/><Relationship Id="rId4" Type="http://schemas.openxmlformats.org/officeDocument/2006/relationships/oleObject" Target="../embeddings/oleObject29.bin"/><Relationship Id="rId9" Type="http://schemas.openxmlformats.org/officeDocument/2006/relationships/image" Target="../media/image183.png"/><Relationship Id="rId14" Type="http://schemas.openxmlformats.org/officeDocument/2006/relationships/image" Target="../media/image187.png"/><Relationship Id="rId22" Type="http://schemas.openxmlformats.org/officeDocument/2006/relationships/image" Target="../media/image3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189.png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4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5.png"/><Relationship Id="rId11" Type="http://schemas.openxmlformats.org/officeDocument/2006/relationships/image" Target="../media/image44.png"/><Relationship Id="rId5" Type="http://schemas.openxmlformats.org/officeDocument/2006/relationships/image" Target="../media/image23.wmf"/><Relationship Id="rId10" Type="http://schemas.openxmlformats.org/officeDocument/2006/relationships/image" Target="../media/image42.png"/><Relationship Id="rId4" Type="http://schemas.openxmlformats.org/officeDocument/2006/relationships/oleObject" Target="../embeddings/oleObject32.bin"/><Relationship Id="rId9" Type="http://schemas.openxmlformats.org/officeDocument/2006/relationships/image" Target="../media/image41.png"/><Relationship Id="rId14" Type="http://schemas.openxmlformats.org/officeDocument/2006/relationships/image" Target="../media/image4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2.png"/><Relationship Id="rId13" Type="http://schemas.openxmlformats.org/officeDocument/2006/relationships/image" Target="../media/image186.png"/><Relationship Id="rId18" Type="http://schemas.openxmlformats.org/officeDocument/2006/relationships/image" Target="../media/image40.png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35.png"/><Relationship Id="rId7" Type="http://schemas.openxmlformats.org/officeDocument/2006/relationships/image" Target="../media/image181.png"/><Relationship Id="rId12" Type="http://schemas.openxmlformats.org/officeDocument/2006/relationships/image" Target="../media/image185.png"/><Relationship Id="rId17" Type="http://schemas.openxmlformats.org/officeDocument/2006/relationships/image" Target="../media/image189.png"/><Relationship Id="rId25" Type="http://schemas.openxmlformats.org/officeDocument/2006/relationships/image" Target="../media/image48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88.png"/><Relationship Id="rId20" Type="http://schemas.openxmlformats.org/officeDocument/2006/relationships/image" Target="../media/image42.png"/><Relationship Id="rId1" Type="http://schemas.openxmlformats.org/officeDocument/2006/relationships/vmlDrawing" Target="../drawings/vmlDrawing9.vml"/><Relationship Id="rId6" Type="http://schemas.openxmlformats.org/officeDocument/2006/relationships/image" Target="../media/image180.png"/><Relationship Id="rId11" Type="http://schemas.openxmlformats.org/officeDocument/2006/relationships/oleObject" Target="../embeddings/oleObject35.bin"/><Relationship Id="rId24" Type="http://schemas.openxmlformats.org/officeDocument/2006/relationships/image" Target="../media/image47.png"/><Relationship Id="rId5" Type="http://schemas.openxmlformats.org/officeDocument/2006/relationships/image" Target="../media/image23.wmf"/><Relationship Id="rId15" Type="http://schemas.openxmlformats.org/officeDocument/2006/relationships/oleObject" Target="../embeddings/oleObject36.bin"/><Relationship Id="rId23" Type="http://schemas.openxmlformats.org/officeDocument/2006/relationships/image" Target="../media/image207.png"/><Relationship Id="rId10" Type="http://schemas.openxmlformats.org/officeDocument/2006/relationships/image" Target="../media/image184.png"/><Relationship Id="rId19" Type="http://schemas.openxmlformats.org/officeDocument/2006/relationships/image" Target="../media/image41.png"/><Relationship Id="rId4" Type="http://schemas.openxmlformats.org/officeDocument/2006/relationships/oleObject" Target="../embeddings/oleObject34.bin"/><Relationship Id="rId9" Type="http://schemas.openxmlformats.org/officeDocument/2006/relationships/image" Target="../media/image183.png"/><Relationship Id="rId14" Type="http://schemas.openxmlformats.org/officeDocument/2006/relationships/image" Target="../media/image187.png"/><Relationship Id="rId22" Type="http://schemas.openxmlformats.org/officeDocument/2006/relationships/image" Target="../media/image206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2.png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11.png"/><Relationship Id="rId11" Type="http://schemas.openxmlformats.org/officeDocument/2006/relationships/image" Target="../media/image50.png"/><Relationship Id="rId5" Type="http://schemas.openxmlformats.org/officeDocument/2006/relationships/image" Target="../media/image23.wmf"/><Relationship Id="rId10" Type="http://schemas.openxmlformats.org/officeDocument/2006/relationships/image" Target="../media/image35.png"/><Relationship Id="rId4" Type="http://schemas.openxmlformats.org/officeDocument/2006/relationships/oleObject" Target="../embeddings/oleObject37.bin"/><Relationship Id="rId9" Type="http://schemas.openxmlformats.org/officeDocument/2006/relationships/image" Target="../media/image4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2.png"/><Relationship Id="rId13" Type="http://schemas.openxmlformats.org/officeDocument/2006/relationships/image" Target="../media/image215.png"/><Relationship Id="rId18" Type="http://schemas.openxmlformats.org/officeDocument/2006/relationships/image" Target="../media/image51.png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40.bin"/><Relationship Id="rId12" Type="http://schemas.openxmlformats.org/officeDocument/2006/relationships/oleObject" Target="../embeddings/oleObject41.bin"/><Relationship Id="rId17" Type="http://schemas.openxmlformats.org/officeDocument/2006/relationships/image" Target="../media/image225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2.bin"/><Relationship Id="rId20" Type="http://schemas.openxmlformats.org/officeDocument/2006/relationships/image" Target="../media/image52.png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11.png"/><Relationship Id="rId11" Type="http://schemas.openxmlformats.org/officeDocument/2006/relationships/image" Target="../media/image50.png"/><Relationship Id="rId5" Type="http://schemas.openxmlformats.org/officeDocument/2006/relationships/image" Target="../media/image23.wmf"/><Relationship Id="rId15" Type="http://schemas.openxmlformats.org/officeDocument/2006/relationships/image" Target="../media/image224.png"/><Relationship Id="rId10" Type="http://schemas.openxmlformats.org/officeDocument/2006/relationships/image" Target="../media/image35.png"/><Relationship Id="rId19" Type="http://schemas.openxmlformats.org/officeDocument/2006/relationships/image" Target="../media/image227.png"/><Relationship Id="rId4" Type="http://schemas.openxmlformats.org/officeDocument/2006/relationships/oleObject" Target="../embeddings/oleObject39.bin"/><Relationship Id="rId9" Type="http://schemas.openxmlformats.org/officeDocument/2006/relationships/image" Target="../media/image49.png"/><Relationship Id="rId14" Type="http://schemas.openxmlformats.org/officeDocument/2006/relationships/image" Target="../media/image22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2.png"/><Relationship Id="rId13" Type="http://schemas.openxmlformats.org/officeDocument/2006/relationships/image" Target="../media/image215.png"/><Relationship Id="rId18" Type="http://schemas.openxmlformats.org/officeDocument/2006/relationships/image" Target="../media/image227.png"/><Relationship Id="rId3" Type="http://schemas.openxmlformats.org/officeDocument/2006/relationships/notesSlide" Target="../notesSlides/notesSlide10.xml"/><Relationship Id="rId21" Type="http://schemas.openxmlformats.org/officeDocument/2006/relationships/image" Target="../media/image225.png"/><Relationship Id="rId7" Type="http://schemas.openxmlformats.org/officeDocument/2006/relationships/oleObject" Target="../embeddings/oleObject44.bin"/><Relationship Id="rId12" Type="http://schemas.openxmlformats.org/officeDocument/2006/relationships/oleObject" Target="../embeddings/oleObject45.bin"/><Relationship Id="rId17" Type="http://schemas.openxmlformats.org/officeDocument/2006/relationships/image" Target="../media/image51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6.bin"/><Relationship Id="rId20" Type="http://schemas.openxmlformats.org/officeDocument/2006/relationships/image" Target="../media/image229.png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11.png"/><Relationship Id="rId11" Type="http://schemas.openxmlformats.org/officeDocument/2006/relationships/image" Target="../media/image50.png"/><Relationship Id="rId5" Type="http://schemas.openxmlformats.org/officeDocument/2006/relationships/image" Target="../media/image23.wmf"/><Relationship Id="rId15" Type="http://schemas.openxmlformats.org/officeDocument/2006/relationships/image" Target="../media/image224.png"/><Relationship Id="rId10" Type="http://schemas.openxmlformats.org/officeDocument/2006/relationships/image" Target="../media/image35.png"/><Relationship Id="rId19" Type="http://schemas.openxmlformats.org/officeDocument/2006/relationships/image" Target="../media/image52.png"/><Relationship Id="rId4" Type="http://schemas.openxmlformats.org/officeDocument/2006/relationships/oleObject" Target="../embeddings/oleObject43.bin"/><Relationship Id="rId9" Type="http://schemas.openxmlformats.org/officeDocument/2006/relationships/image" Target="../media/image49.png"/><Relationship Id="rId14" Type="http://schemas.openxmlformats.org/officeDocument/2006/relationships/image" Target="../media/image223.png"/><Relationship Id="rId22" Type="http://schemas.openxmlformats.org/officeDocument/2006/relationships/image" Target="../media/image5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6.png"/><Relationship Id="rId13" Type="http://schemas.openxmlformats.org/officeDocument/2006/relationships/image" Target="../media/image241.png"/><Relationship Id="rId18" Type="http://schemas.openxmlformats.org/officeDocument/2006/relationships/image" Target="../media/image59.png"/><Relationship Id="rId3" Type="http://schemas.openxmlformats.org/officeDocument/2006/relationships/image" Target="../media/image35.png"/><Relationship Id="rId7" Type="http://schemas.openxmlformats.org/officeDocument/2006/relationships/image" Target="../media/image235.png"/><Relationship Id="rId12" Type="http://schemas.openxmlformats.org/officeDocument/2006/relationships/image" Target="../media/image240.png"/><Relationship Id="rId17" Type="http://schemas.openxmlformats.org/officeDocument/2006/relationships/image" Target="../media/image58.png"/><Relationship Id="rId2" Type="http://schemas.openxmlformats.org/officeDocument/2006/relationships/image" Target="../media/image54.png"/><Relationship Id="rId16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4.png"/><Relationship Id="rId11" Type="http://schemas.openxmlformats.org/officeDocument/2006/relationships/image" Target="../media/image239.png"/><Relationship Id="rId5" Type="http://schemas.openxmlformats.org/officeDocument/2006/relationships/image" Target="../media/image233.png"/><Relationship Id="rId15" Type="http://schemas.openxmlformats.org/officeDocument/2006/relationships/image" Target="../media/image56.png"/><Relationship Id="rId10" Type="http://schemas.openxmlformats.org/officeDocument/2006/relationships/image" Target="../media/image238.png"/><Relationship Id="rId19" Type="http://schemas.openxmlformats.org/officeDocument/2006/relationships/image" Target="../media/image60.png"/><Relationship Id="rId4" Type="http://schemas.openxmlformats.org/officeDocument/2006/relationships/image" Target="../media/image232.png"/><Relationship Id="rId9" Type="http://schemas.openxmlformats.org/officeDocument/2006/relationships/image" Target="../media/image237.png"/><Relationship Id="rId14" Type="http://schemas.openxmlformats.org/officeDocument/2006/relationships/image" Target="../media/image55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8.png"/><Relationship Id="rId13" Type="http://schemas.openxmlformats.org/officeDocument/2006/relationships/image" Target="../media/image56.png"/><Relationship Id="rId18" Type="http://schemas.openxmlformats.org/officeDocument/2006/relationships/image" Target="../media/image248.png"/><Relationship Id="rId3" Type="http://schemas.openxmlformats.org/officeDocument/2006/relationships/image" Target="../media/image35.png"/><Relationship Id="rId21" Type="http://schemas.openxmlformats.org/officeDocument/2006/relationships/image" Target="../media/image251.png"/><Relationship Id="rId7" Type="http://schemas.openxmlformats.org/officeDocument/2006/relationships/image" Target="../media/image237.png"/><Relationship Id="rId12" Type="http://schemas.openxmlformats.org/officeDocument/2006/relationships/image" Target="../media/image61.png"/><Relationship Id="rId17" Type="http://schemas.openxmlformats.org/officeDocument/2006/relationships/image" Target="../media/image60.png"/><Relationship Id="rId2" Type="http://schemas.openxmlformats.org/officeDocument/2006/relationships/image" Target="../media/image54.png"/><Relationship Id="rId16" Type="http://schemas.openxmlformats.org/officeDocument/2006/relationships/image" Target="../media/image63.png"/><Relationship Id="rId20" Type="http://schemas.openxmlformats.org/officeDocument/2006/relationships/image" Target="../media/image2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6.png"/><Relationship Id="rId11" Type="http://schemas.openxmlformats.org/officeDocument/2006/relationships/image" Target="../media/image241.png"/><Relationship Id="rId5" Type="http://schemas.openxmlformats.org/officeDocument/2006/relationships/image" Target="../media/image233.png"/><Relationship Id="rId15" Type="http://schemas.openxmlformats.org/officeDocument/2006/relationships/image" Target="../media/image58.png"/><Relationship Id="rId23" Type="http://schemas.openxmlformats.org/officeDocument/2006/relationships/image" Target="../media/image235.png"/><Relationship Id="rId10" Type="http://schemas.openxmlformats.org/officeDocument/2006/relationships/image" Target="../media/image240.png"/><Relationship Id="rId19" Type="http://schemas.openxmlformats.org/officeDocument/2006/relationships/image" Target="../media/image249.png"/><Relationship Id="rId4" Type="http://schemas.openxmlformats.org/officeDocument/2006/relationships/image" Target="../media/image232.png"/><Relationship Id="rId9" Type="http://schemas.openxmlformats.org/officeDocument/2006/relationships/image" Target="../media/image239.png"/><Relationship Id="rId14" Type="http://schemas.openxmlformats.org/officeDocument/2006/relationships/image" Target="../media/image62.png"/><Relationship Id="rId22" Type="http://schemas.openxmlformats.org/officeDocument/2006/relationships/image" Target="../media/image23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3.png"/><Relationship Id="rId2" Type="http://schemas.openxmlformats.org/officeDocument/2006/relationships/image" Target="../media/image2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6.png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9.wmf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23" Type="http://schemas.openxmlformats.org/officeDocument/2006/relationships/image" Target="../media/image10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6.bin"/><Relationship Id="rId18" Type="http://schemas.openxmlformats.org/officeDocument/2006/relationships/image" Target="../media/image18.wmf"/><Relationship Id="rId26" Type="http://schemas.openxmlformats.org/officeDocument/2006/relationships/image" Target="../media/image22.wmf"/><Relationship Id="rId3" Type="http://schemas.openxmlformats.org/officeDocument/2006/relationships/oleObject" Target="../embeddings/oleObject11.bin"/><Relationship Id="rId21" Type="http://schemas.openxmlformats.org/officeDocument/2006/relationships/oleObject" Target="../embeddings/oleObject20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8.bin"/><Relationship Id="rId25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7.wmf"/><Relationship Id="rId20" Type="http://schemas.openxmlformats.org/officeDocument/2006/relationships/image" Target="../media/image19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5.bin"/><Relationship Id="rId24" Type="http://schemas.openxmlformats.org/officeDocument/2006/relationships/image" Target="../media/image21.wmf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23" Type="http://schemas.openxmlformats.org/officeDocument/2006/relationships/oleObject" Target="../embeddings/oleObject21.bin"/><Relationship Id="rId10" Type="http://schemas.openxmlformats.org/officeDocument/2006/relationships/image" Target="../media/image14.wmf"/><Relationship Id="rId19" Type="http://schemas.openxmlformats.org/officeDocument/2006/relationships/oleObject" Target="../embeddings/oleObject19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6.wmf"/><Relationship Id="rId22" Type="http://schemas.openxmlformats.org/officeDocument/2006/relationships/image" Target="../media/image20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4.png"/><Relationship Id="rId7" Type="http://schemas.openxmlformats.org/officeDocument/2006/relationships/image" Target="../media/image151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0.png"/><Relationship Id="rId5" Type="http://schemas.openxmlformats.org/officeDocument/2006/relationships/image" Target="../media/image149.png"/><Relationship Id="rId10" Type="http://schemas.openxmlformats.org/officeDocument/2006/relationships/image" Target="../media/image27.png"/><Relationship Id="rId4" Type="http://schemas.openxmlformats.org/officeDocument/2006/relationships/image" Target="../media/image148.png"/><Relationship Id="rId9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159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53.png"/><Relationship Id="rId12" Type="http://schemas.openxmlformats.org/officeDocument/2006/relationships/image" Target="../media/image31.png"/><Relationship Id="rId17" Type="http://schemas.openxmlformats.org/officeDocument/2006/relationships/image" Target="../media/image16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62.png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2.png"/><Relationship Id="rId11" Type="http://schemas.openxmlformats.org/officeDocument/2006/relationships/image" Target="../media/image157.png"/><Relationship Id="rId5" Type="http://schemas.openxmlformats.org/officeDocument/2006/relationships/image" Target="../media/image23.wmf"/><Relationship Id="rId15" Type="http://schemas.openxmlformats.org/officeDocument/2006/relationships/image" Target="../media/image161.png"/><Relationship Id="rId10" Type="http://schemas.openxmlformats.org/officeDocument/2006/relationships/image" Target="../media/image156.png"/><Relationship Id="rId4" Type="http://schemas.openxmlformats.org/officeDocument/2006/relationships/oleObject" Target="../embeddings/oleObject23.bin"/><Relationship Id="rId9" Type="http://schemas.openxmlformats.org/officeDocument/2006/relationships/image" Target="../media/image30.png"/><Relationship Id="rId14" Type="http://schemas.openxmlformats.org/officeDocument/2006/relationships/image" Target="../media/image16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6.png"/><Relationship Id="rId13" Type="http://schemas.openxmlformats.org/officeDocument/2006/relationships/image" Target="../media/image310.png"/><Relationship Id="rId3" Type="http://schemas.openxmlformats.org/officeDocument/2006/relationships/oleObject" Target="../embeddings/oleObject24.bin"/><Relationship Id="rId7" Type="http://schemas.openxmlformats.org/officeDocument/2006/relationships/image" Target="../media/image165.png"/><Relationship Id="rId12" Type="http://schemas.openxmlformats.org/officeDocument/2006/relationships/image" Target="../media/image170.png"/><Relationship Id="rId17" Type="http://schemas.openxmlformats.org/officeDocument/2006/relationships/image" Target="../media/image3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3.png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4.png"/><Relationship Id="rId11" Type="http://schemas.openxmlformats.org/officeDocument/2006/relationships/image" Target="../media/image169.png"/><Relationship Id="rId5" Type="http://schemas.openxmlformats.org/officeDocument/2006/relationships/image" Target="../media/image1631.png"/><Relationship Id="rId15" Type="http://schemas.openxmlformats.org/officeDocument/2006/relationships/image" Target="../media/image173.png"/><Relationship Id="rId10" Type="http://schemas.openxmlformats.org/officeDocument/2006/relationships/image" Target="../media/image168.png"/><Relationship Id="rId4" Type="http://schemas.openxmlformats.org/officeDocument/2006/relationships/image" Target="../media/image23.wmf"/><Relationship Id="rId9" Type="http://schemas.openxmlformats.org/officeDocument/2006/relationships/image" Target="../media/image167.png"/><Relationship Id="rId14" Type="http://schemas.openxmlformats.org/officeDocument/2006/relationships/image" Target="../media/image3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8.png"/><Relationship Id="rId5" Type="http://schemas.openxmlformats.org/officeDocument/2006/relationships/image" Target="../media/image177.png"/><Relationship Id="rId4" Type="http://schemas.openxmlformats.org/officeDocument/2006/relationships/image" Target="../media/image17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2.png"/><Relationship Id="rId18" Type="http://schemas.openxmlformats.org/officeDocument/2006/relationships/image" Target="../media/image36.png"/><Relationship Id="rId3" Type="http://schemas.openxmlformats.org/officeDocument/2006/relationships/image" Target="../media/image35.png"/><Relationship Id="rId21" Type="http://schemas.openxmlformats.org/officeDocument/2006/relationships/image" Target="../media/image193.png"/><Relationship Id="rId7" Type="http://schemas.openxmlformats.org/officeDocument/2006/relationships/image" Target="../media/image181.png"/><Relationship Id="rId2" Type="http://schemas.openxmlformats.org/officeDocument/2006/relationships/slideLayout" Target="../slideLayouts/slideLayout2.xml"/><Relationship Id="rId20" Type="http://schemas.openxmlformats.org/officeDocument/2006/relationships/image" Target="../media/image192.png"/><Relationship Id="rId1" Type="http://schemas.openxmlformats.org/officeDocument/2006/relationships/vmlDrawing" Target="../drawings/vmlDrawing5.vml"/><Relationship Id="rId6" Type="http://schemas.openxmlformats.org/officeDocument/2006/relationships/image" Target="../media/image180.png"/><Relationship Id="rId24" Type="http://schemas.openxmlformats.org/officeDocument/2006/relationships/image" Target="../media/image196.png"/><Relationship Id="rId5" Type="http://schemas.openxmlformats.org/officeDocument/2006/relationships/image" Target="../media/image23.wmf"/><Relationship Id="rId23" Type="http://schemas.openxmlformats.org/officeDocument/2006/relationships/image" Target="../media/image195.png"/><Relationship Id="rId10" Type="http://schemas.openxmlformats.org/officeDocument/2006/relationships/image" Target="../media/image184.png"/><Relationship Id="rId19" Type="http://schemas.openxmlformats.org/officeDocument/2006/relationships/image" Target="../media/image37.png"/><Relationship Id="rId4" Type="http://schemas.openxmlformats.org/officeDocument/2006/relationships/oleObject" Target="../embeddings/oleObject25.bin"/><Relationship Id="rId9" Type="http://schemas.openxmlformats.org/officeDocument/2006/relationships/image" Target="../media/image183.png"/><Relationship Id="rId14" Type="http://schemas.openxmlformats.org/officeDocument/2006/relationships/image" Target="../media/image187.png"/><Relationship Id="rId22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1.png"/><Relationship Id="rId13" Type="http://schemas.openxmlformats.org/officeDocument/2006/relationships/image" Target="../media/image185.png"/><Relationship Id="rId18" Type="http://schemas.openxmlformats.org/officeDocument/2006/relationships/image" Target="../media/image189.png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192.png"/><Relationship Id="rId7" Type="http://schemas.openxmlformats.org/officeDocument/2006/relationships/image" Target="../media/image180.png"/><Relationship Id="rId12" Type="http://schemas.openxmlformats.org/officeDocument/2006/relationships/oleObject" Target="../embeddings/oleObject27.bin"/><Relationship Id="rId17" Type="http://schemas.openxmlformats.org/officeDocument/2006/relationships/image" Target="../media/image188.png"/><Relationship Id="rId25" Type="http://schemas.openxmlformats.org/officeDocument/2006/relationships/image" Target="../media/image200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8.bin"/><Relationship Id="rId20" Type="http://schemas.openxmlformats.org/officeDocument/2006/relationships/image" Target="../media/image37.png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wmf"/><Relationship Id="rId11" Type="http://schemas.openxmlformats.org/officeDocument/2006/relationships/image" Target="../media/image184.png"/><Relationship Id="rId24" Type="http://schemas.openxmlformats.org/officeDocument/2006/relationships/image" Target="../media/image199.png"/><Relationship Id="rId5" Type="http://schemas.openxmlformats.org/officeDocument/2006/relationships/oleObject" Target="../embeddings/oleObject26.bin"/><Relationship Id="rId15" Type="http://schemas.openxmlformats.org/officeDocument/2006/relationships/image" Target="../media/image187.png"/><Relationship Id="rId23" Type="http://schemas.openxmlformats.org/officeDocument/2006/relationships/image" Target="../media/image198.png"/><Relationship Id="rId10" Type="http://schemas.openxmlformats.org/officeDocument/2006/relationships/image" Target="../media/image183.png"/><Relationship Id="rId19" Type="http://schemas.openxmlformats.org/officeDocument/2006/relationships/image" Target="../media/image36.png"/><Relationship Id="rId4" Type="http://schemas.openxmlformats.org/officeDocument/2006/relationships/image" Target="../media/image35.png"/><Relationship Id="rId9" Type="http://schemas.openxmlformats.org/officeDocument/2006/relationships/image" Target="../media/image182.png"/><Relationship Id="rId14" Type="http://schemas.openxmlformats.org/officeDocument/2006/relationships/image" Target="../media/image186.png"/><Relationship Id="rId22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/>
              <a:t>Backpropagation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/>
              <a:t>Hung-yi Lee</a:t>
            </a:r>
          </a:p>
          <a:p>
            <a:r>
              <a:rPr lang="zh-TW" altLang="en-US" sz="3600" dirty="0"/>
              <a:t>李宏毅</a:t>
            </a:r>
            <a:endParaRPr lang="en-US" altLang="zh-TW" sz="3600" dirty="0"/>
          </a:p>
        </p:txBody>
      </p:sp>
    </p:spTree>
    <p:extLst>
      <p:ext uri="{BB962C8B-B14F-4D97-AF65-F5344CB8AC3E}">
        <p14:creationId xmlns:p14="http://schemas.microsoft.com/office/powerpoint/2010/main" val="3419777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單箭頭接點 4"/>
          <p:cNvCxnSpPr/>
          <p:nvPr/>
        </p:nvCxnSpPr>
        <p:spPr>
          <a:xfrm flipV="1">
            <a:off x="664213" y="3176897"/>
            <a:ext cx="1686350" cy="158845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單箭頭接點 5"/>
          <p:cNvCxnSpPr/>
          <p:nvPr/>
        </p:nvCxnSpPr>
        <p:spPr>
          <a:xfrm flipV="1">
            <a:off x="664213" y="2923559"/>
            <a:ext cx="15768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群組 6"/>
          <p:cNvGrpSpPr/>
          <p:nvPr/>
        </p:nvGrpSpPr>
        <p:grpSpPr>
          <a:xfrm>
            <a:off x="3636863" y="2557366"/>
            <a:ext cx="574158" cy="574158"/>
            <a:chOff x="5170781" y="1854574"/>
            <a:chExt cx="574158" cy="574158"/>
          </a:xfrm>
        </p:grpSpPr>
        <p:sp>
          <p:nvSpPr>
            <p:cNvPr id="8" name="橢圓 7"/>
            <p:cNvSpPr/>
            <p:nvPr/>
          </p:nvSpPr>
          <p:spPr>
            <a:xfrm>
              <a:off x="5170781" y="1854574"/>
              <a:ext cx="574158" cy="57415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手繪多邊形 8"/>
            <p:cNvSpPr/>
            <p:nvPr/>
          </p:nvSpPr>
          <p:spPr>
            <a:xfrm>
              <a:off x="5232704" y="1980522"/>
              <a:ext cx="469900" cy="354083"/>
            </a:xfrm>
            <a:custGeom>
              <a:avLst/>
              <a:gdLst>
                <a:gd name="connsiteX0" fmla="*/ 469900 w 469900"/>
                <a:gd name="connsiteY0" fmla="*/ 5192 h 354083"/>
                <a:gd name="connsiteX1" fmla="*/ 254000 w 469900"/>
                <a:gd name="connsiteY1" fmla="*/ 43292 h 354083"/>
                <a:gd name="connsiteX2" fmla="*/ 139700 w 469900"/>
                <a:gd name="connsiteY2" fmla="*/ 322692 h 354083"/>
                <a:gd name="connsiteX3" fmla="*/ 0 w 469900"/>
                <a:gd name="connsiteY3" fmla="*/ 335392 h 354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9900" h="354083">
                  <a:moveTo>
                    <a:pt x="469900" y="5192"/>
                  </a:moveTo>
                  <a:cubicBezTo>
                    <a:pt x="389466" y="-2217"/>
                    <a:pt x="309033" y="-9625"/>
                    <a:pt x="254000" y="43292"/>
                  </a:cubicBezTo>
                  <a:cubicBezTo>
                    <a:pt x="198967" y="96209"/>
                    <a:pt x="182033" y="274009"/>
                    <a:pt x="139700" y="322692"/>
                  </a:cubicBezTo>
                  <a:cubicBezTo>
                    <a:pt x="97367" y="371375"/>
                    <a:pt x="48683" y="353383"/>
                    <a:pt x="0" y="335392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2314300" y="3176897"/>
            <a:ext cx="458287" cy="838405"/>
            <a:chOff x="10102194" y="1939763"/>
            <a:chExt cx="458287" cy="838405"/>
          </a:xfrm>
        </p:grpSpPr>
        <p:sp>
          <p:nvSpPr>
            <p:cNvPr id="11" name="矩形 10"/>
            <p:cNvSpPr/>
            <p:nvPr/>
          </p:nvSpPr>
          <p:spPr>
            <a:xfrm>
              <a:off x="10102194" y="2322963"/>
              <a:ext cx="458287" cy="44874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" name="直線單箭頭接點 11"/>
            <p:cNvCxnSpPr/>
            <p:nvPr/>
          </p:nvCxnSpPr>
          <p:spPr>
            <a:xfrm flipV="1">
              <a:off x="10329096" y="1939763"/>
              <a:ext cx="0" cy="38419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文字方塊 12"/>
            <p:cNvSpPr txBox="1"/>
            <p:nvPr/>
          </p:nvSpPr>
          <p:spPr>
            <a:xfrm>
              <a:off x="10118802" y="2316503"/>
              <a:ext cx="4416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dirty="0"/>
                <a:t>b</a:t>
              </a:r>
              <a:endParaRPr lang="zh-TW" altLang="en-US" sz="2400" dirty="0"/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2273326" y="2703337"/>
            <a:ext cx="474993" cy="425277"/>
            <a:chOff x="3357891" y="3538413"/>
            <a:chExt cx="474993" cy="425277"/>
          </a:xfrm>
        </p:grpSpPr>
        <p:sp>
          <p:nvSpPr>
            <p:cNvPr id="15" name="矩形 14"/>
            <p:cNvSpPr/>
            <p:nvPr/>
          </p:nvSpPr>
          <p:spPr>
            <a:xfrm>
              <a:off x="3357891" y="3538413"/>
              <a:ext cx="474993" cy="4252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aphicFrame>
          <p:nvGraphicFramePr>
            <p:cNvPr id="16" name="Object 12"/>
            <p:cNvGraphicFramePr>
              <a:graphicFrameLocks noChangeAspect="1"/>
            </p:cNvGraphicFramePr>
            <p:nvPr>
              <p:extLst/>
            </p:nvPr>
          </p:nvGraphicFramePr>
          <p:xfrm>
            <a:off x="3435128" y="3545009"/>
            <a:ext cx="385763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12" name="方程式" r:id="rId4" imgW="139680" imgH="139680" progId="Equation.3">
                    <p:embed/>
                  </p:oleObj>
                </mc:Choice>
                <mc:Fallback>
                  <p:oleObj name="方程式" r:id="rId4" imgW="139680" imgH="139680" progId="Equation.3">
                    <p:embed/>
                    <p:pic>
                      <p:nvPicPr>
                        <p:cNvPr id="16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5128" y="3545009"/>
                          <a:ext cx="385763" cy="3873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17" name="直線單箭頭接點 16"/>
          <p:cNvCxnSpPr/>
          <p:nvPr/>
        </p:nvCxnSpPr>
        <p:spPr>
          <a:xfrm flipV="1">
            <a:off x="2748319" y="2881093"/>
            <a:ext cx="83935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字方塊 17"/>
              <p:cNvSpPr txBox="1"/>
              <p:nvPr/>
            </p:nvSpPr>
            <p:spPr>
              <a:xfrm>
                <a:off x="1175271" y="2429485"/>
                <a:ext cx="493212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18" name="文字方塊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5271" y="2429485"/>
                <a:ext cx="493212" cy="43088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字方塊 18"/>
              <p:cNvSpPr txBox="1"/>
              <p:nvPr/>
            </p:nvSpPr>
            <p:spPr>
              <a:xfrm>
                <a:off x="3090065" y="2373151"/>
                <a:ext cx="308161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19" name="文字方塊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0065" y="2373151"/>
                <a:ext cx="308161" cy="43088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文字方塊 21"/>
              <p:cNvSpPr txBox="1"/>
              <p:nvPr/>
            </p:nvSpPr>
            <p:spPr>
              <a:xfrm>
                <a:off x="1166999" y="3681569"/>
                <a:ext cx="501484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22" name="文字方塊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6999" y="3681569"/>
                <a:ext cx="501484" cy="43088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文字方塊 22"/>
              <p:cNvSpPr txBox="1"/>
              <p:nvPr/>
            </p:nvSpPr>
            <p:spPr>
              <a:xfrm>
                <a:off x="203885" y="2639839"/>
                <a:ext cx="427874" cy="430887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23" name="文字方塊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885" y="2639839"/>
                <a:ext cx="427874" cy="43088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文字方塊 23"/>
              <p:cNvSpPr txBox="1"/>
              <p:nvPr/>
            </p:nvSpPr>
            <p:spPr>
              <a:xfrm>
                <a:off x="217523" y="4504200"/>
                <a:ext cx="436145" cy="430887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24" name="文字方塊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523" y="4504200"/>
                <a:ext cx="436145" cy="43088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直線單箭頭接點 35"/>
          <p:cNvCxnSpPr/>
          <p:nvPr/>
        </p:nvCxnSpPr>
        <p:spPr>
          <a:xfrm flipV="1">
            <a:off x="5325857" y="2905651"/>
            <a:ext cx="496229" cy="393307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單箭頭接點 36"/>
          <p:cNvCxnSpPr/>
          <p:nvPr/>
        </p:nvCxnSpPr>
        <p:spPr>
          <a:xfrm flipV="1">
            <a:off x="4251938" y="2854208"/>
            <a:ext cx="15768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群組 37"/>
          <p:cNvGrpSpPr/>
          <p:nvPr/>
        </p:nvGrpSpPr>
        <p:grpSpPr>
          <a:xfrm>
            <a:off x="5861051" y="2633986"/>
            <a:ext cx="474993" cy="425277"/>
            <a:chOff x="3357891" y="3538413"/>
            <a:chExt cx="474993" cy="425277"/>
          </a:xfrm>
        </p:grpSpPr>
        <p:sp>
          <p:nvSpPr>
            <p:cNvPr id="39" name="矩形 38"/>
            <p:cNvSpPr/>
            <p:nvPr/>
          </p:nvSpPr>
          <p:spPr>
            <a:xfrm>
              <a:off x="3357891" y="3538413"/>
              <a:ext cx="474993" cy="4252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aphicFrame>
          <p:nvGraphicFramePr>
            <p:cNvPr id="40" name="Object 12"/>
            <p:cNvGraphicFramePr>
              <a:graphicFrameLocks noChangeAspect="1"/>
            </p:cNvGraphicFramePr>
            <p:nvPr>
              <p:extLst/>
            </p:nvPr>
          </p:nvGraphicFramePr>
          <p:xfrm>
            <a:off x="3435128" y="3545009"/>
            <a:ext cx="385763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13" name="方程式" r:id="rId11" imgW="139680" imgH="139680" progId="Equation.3">
                    <p:embed/>
                  </p:oleObj>
                </mc:Choice>
                <mc:Fallback>
                  <p:oleObj name="方程式" r:id="rId11" imgW="139680" imgH="139680" progId="Equation.3">
                    <p:embed/>
                    <p:pic>
                      <p:nvPicPr>
                        <p:cNvPr id="4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5128" y="3545009"/>
                          <a:ext cx="385763" cy="3873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41" name="直線單箭頭接點 40"/>
          <p:cNvCxnSpPr/>
          <p:nvPr/>
        </p:nvCxnSpPr>
        <p:spPr>
          <a:xfrm flipV="1">
            <a:off x="6336044" y="2841642"/>
            <a:ext cx="83935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文字方塊 41"/>
              <p:cNvSpPr txBox="1"/>
              <p:nvPr/>
            </p:nvSpPr>
            <p:spPr>
              <a:xfrm>
                <a:off x="4922228" y="2376832"/>
                <a:ext cx="501484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42" name="文字方塊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2228" y="2376832"/>
                <a:ext cx="501484" cy="43088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文字方塊 42"/>
              <p:cNvSpPr txBox="1"/>
              <p:nvPr/>
            </p:nvSpPr>
            <p:spPr>
              <a:xfrm>
                <a:off x="6601642" y="2322421"/>
                <a:ext cx="308161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43" name="文字方塊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1642" y="2322421"/>
                <a:ext cx="308161" cy="43088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文字方塊 47"/>
              <p:cNvSpPr txBox="1"/>
              <p:nvPr/>
            </p:nvSpPr>
            <p:spPr>
              <a:xfrm>
                <a:off x="4288828" y="2318227"/>
                <a:ext cx="290912" cy="430887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48" name="文字方塊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8828" y="2318227"/>
                <a:ext cx="290912" cy="43088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群組 48"/>
          <p:cNvGrpSpPr/>
          <p:nvPr/>
        </p:nvGrpSpPr>
        <p:grpSpPr>
          <a:xfrm>
            <a:off x="5841202" y="4451937"/>
            <a:ext cx="474993" cy="425277"/>
            <a:chOff x="3357891" y="3538413"/>
            <a:chExt cx="474993" cy="425277"/>
          </a:xfrm>
        </p:grpSpPr>
        <p:sp>
          <p:nvSpPr>
            <p:cNvPr id="50" name="矩形 49"/>
            <p:cNvSpPr/>
            <p:nvPr/>
          </p:nvSpPr>
          <p:spPr>
            <a:xfrm>
              <a:off x="3357891" y="3538413"/>
              <a:ext cx="474993" cy="4252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aphicFrame>
          <p:nvGraphicFramePr>
            <p:cNvPr id="51" name="Object 12"/>
            <p:cNvGraphicFramePr>
              <a:graphicFrameLocks noChangeAspect="1"/>
            </p:cNvGraphicFramePr>
            <p:nvPr>
              <p:extLst/>
            </p:nvPr>
          </p:nvGraphicFramePr>
          <p:xfrm>
            <a:off x="3435128" y="3545009"/>
            <a:ext cx="385763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14" name="方程式" r:id="rId15" imgW="139680" imgH="139680" progId="Equation.3">
                    <p:embed/>
                  </p:oleObj>
                </mc:Choice>
                <mc:Fallback>
                  <p:oleObj name="方程式" r:id="rId15" imgW="139680" imgH="139680" progId="Equation.3">
                    <p:embed/>
                    <p:pic>
                      <p:nvPicPr>
                        <p:cNvPr id="51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5128" y="3545009"/>
                          <a:ext cx="385763" cy="3873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52" name="直線單箭頭接點 51"/>
          <p:cNvCxnSpPr/>
          <p:nvPr/>
        </p:nvCxnSpPr>
        <p:spPr>
          <a:xfrm flipV="1">
            <a:off x="6348067" y="4691150"/>
            <a:ext cx="83935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文字方塊 52"/>
              <p:cNvSpPr txBox="1"/>
              <p:nvPr/>
            </p:nvSpPr>
            <p:spPr>
              <a:xfrm>
                <a:off x="6570261" y="4174060"/>
                <a:ext cx="409609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altLang="zh-TW" sz="2800" dirty="0"/>
                  <a:t>’’</a:t>
                </a:r>
                <a:endParaRPr lang="zh-TW" altLang="en-US" sz="2800" dirty="0"/>
              </a:p>
            </p:txBody>
          </p:sp>
        </mc:Choice>
        <mc:Fallback xmlns="">
          <p:sp>
            <p:nvSpPr>
              <p:cNvPr id="53" name="文字方塊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0261" y="4174060"/>
                <a:ext cx="409609" cy="430887"/>
              </a:xfrm>
              <a:prstGeom prst="rect">
                <a:avLst/>
              </a:prstGeom>
              <a:blipFill rotWithShape="0">
                <a:blip r:embed="rId16"/>
                <a:stretch>
                  <a:fillRect l="-10294" t="-23944" r="-35294" b="-4929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直線單箭頭接點 56"/>
          <p:cNvCxnSpPr/>
          <p:nvPr/>
        </p:nvCxnSpPr>
        <p:spPr>
          <a:xfrm>
            <a:off x="5252427" y="4674775"/>
            <a:ext cx="569659" cy="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單箭頭接點 57"/>
          <p:cNvCxnSpPr>
            <a:endCxn id="50" idx="1"/>
          </p:cNvCxnSpPr>
          <p:nvPr/>
        </p:nvCxnSpPr>
        <p:spPr>
          <a:xfrm>
            <a:off x="4264466" y="2885815"/>
            <a:ext cx="1576736" cy="177876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群組 61"/>
          <p:cNvGrpSpPr/>
          <p:nvPr/>
        </p:nvGrpSpPr>
        <p:grpSpPr>
          <a:xfrm>
            <a:off x="7203393" y="4389504"/>
            <a:ext cx="1005547" cy="574158"/>
            <a:chOff x="7251018" y="4360929"/>
            <a:chExt cx="1005547" cy="574158"/>
          </a:xfrm>
        </p:grpSpPr>
        <p:grpSp>
          <p:nvGrpSpPr>
            <p:cNvPr id="54" name="群組 53"/>
            <p:cNvGrpSpPr/>
            <p:nvPr/>
          </p:nvGrpSpPr>
          <p:grpSpPr>
            <a:xfrm>
              <a:off x="7251018" y="4360929"/>
              <a:ext cx="574158" cy="574158"/>
              <a:chOff x="5170781" y="1854574"/>
              <a:chExt cx="574158" cy="574158"/>
            </a:xfrm>
          </p:grpSpPr>
          <p:sp>
            <p:nvSpPr>
              <p:cNvPr id="55" name="橢圓 54"/>
              <p:cNvSpPr/>
              <p:nvPr/>
            </p:nvSpPr>
            <p:spPr>
              <a:xfrm>
                <a:off x="5170781" y="1854574"/>
                <a:ext cx="574158" cy="57415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6" name="手繪多邊形 55"/>
              <p:cNvSpPr/>
              <p:nvPr/>
            </p:nvSpPr>
            <p:spPr>
              <a:xfrm>
                <a:off x="5232704" y="1980522"/>
                <a:ext cx="469900" cy="354083"/>
              </a:xfrm>
              <a:custGeom>
                <a:avLst/>
                <a:gdLst>
                  <a:gd name="connsiteX0" fmla="*/ 469900 w 469900"/>
                  <a:gd name="connsiteY0" fmla="*/ 5192 h 354083"/>
                  <a:gd name="connsiteX1" fmla="*/ 254000 w 469900"/>
                  <a:gd name="connsiteY1" fmla="*/ 43292 h 354083"/>
                  <a:gd name="connsiteX2" fmla="*/ 139700 w 469900"/>
                  <a:gd name="connsiteY2" fmla="*/ 322692 h 354083"/>
                  <a:gd name="connsiteX3" fmla="*/ 0 w 469900"/>
                  <a:gd name="connsiteY3" fmla="*/ 335392 h 3540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69900" h="354083">
                    <a:moveTo>
                      <a:pt x="469900" y="5192"/>
                    </a:moveTo>
                    <a:cubicBezTo>
                      <a:pt x="389466" y="-2217"/>
                      <a:pt x="309033" y="-9625"/>
                      <a:pt x="254000" y="43292"/>
                    </a:cubicBezTo>
                    <a:cubicBezTo>
                      <a:pt x="198967" y="96209"/>
                      <a:pt x="182033" y="274009"/>
                      <a:pt x="139700" y="322692"/>
                    </a:cubicBezTo>
                    <a:cubicBezTo>
                      <a:pt x="97367" y="371375"/>
                      <a:pt x="48683" y="353383"/>
                      <a:pt x="0" y="335392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cxnSp>
          <p:nvCxnSpPr>
            <p:cNvPr id="59" name="直線單箭頭接點 58"/>
            <p:cNvCxnSpPr/>
            <p:nvPr/>
          </p:nvCxnSpPr>
          <p:spPr>
            <a:xfrm>
              <a:off x="7826300" y="4663918"/>
              <a:ext cx="43026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群組 62"/>
          <p:cNvGrpSpPr/>
          <p:nvPr/>
        </p:nvGrpSpPr>
        <p:grpSpPr>
          <a:xfrm>
            <a:off x="7185103" y="2541908"/>
            <a:ext cx="1007119" cy="574158"/>
            <a:chOff x="7204153" y="2522858"/>
            <a:chExt cx="1007119" cy="574158"/>
          </a:xfrm>
        </p:grpSpPr>
        <p:grpSp>
          <p:nvGrpSpPr>
            <p:cNvPr id="45" name="群組 44"/>
            <p:cNvGrpSpPr/>
            <p:nvPr/>
          </p:nvGrpSpPr>
          <p:grpSpPr>
            <a:xfrm>
              <a:off x="7204153" y="2522858"/>
              <a:ext cx="574158" cy="574158"/>
              <a:chOff x="5170781" y="1854574"/>
              <a:chExt cx="574158" cy="574158"/>
            </a:xfrm>
          </p:grpSpPr>
          <p:sp>
            <p:nvSpPr>
              <p:cNvPr id="46" name="橢圓 45"/>
              <p:cNvSpPr/>
              <p:nvPr/>
            </p:nvSpPr>
            <p:spPr>
              <a:xfrm>
                <a:off x="5170781" y="1854574"/>
                <a:ext cx="574158" cy="57415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7" name="手繪多邊形 46"/>
              <p:cNvSpPr/>
              <p:nvPr/>
            </p:nvSpPr>
            <p:spPr>
              <a:xfrm>
                <a:off x="5232704" y="1980522"/>
                <a:ext cx="469900" cy="354083"/>
              </a:xfrm>
              <a:custGeom>
                <a:avLst/>
                <a:gdLst>
                  <a:gd name="connsiteX0" fmla="*/ 469900 w 469900"/>
                  <a:gd name="connsiteY0" fmla="*/ 5192 h 354083"/>
                  <a:gd name="connsiteX1" fmla="*/ 254000 w 469900"/>
                  <a:gd name="connsiteY1" fmla="*/ 43292 h 354083"/>
                  <a:gd name="connsiteX2" fmla="*/ 139700 w 469900"/>
                  <a:gd name="connsiteY2" fmla="*/ 322692 h 354083"/>
                  <a:gd name="connsiteX3" fmla="*/ 0 w 469900"/>
                  <a:gd name="connsiteY3" fmla="*/ 335392 h 3540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69900" h="354083">
                    <a:moveTo>
                      <a:pt x="469900" y="5192"/>
                    </a:moveTo>
                    <a:cubicBezTo>
                      <a:pt x="389466" y="-2217"/>
                      <a:pt x="309033" y="-9625"/>
                      <a:pt x="254000" y="43292"/>
                    </a:cubicBezTo>
                    <a:cubicBezTo>
                      <a:pt x="198967" y="96209"/>
                      <a:pt x="182033" y="274009"/>
                      <a:pt x="139700" y="322692"/>
                    </a:cubicBezTo>
                    <a:cubicBezTo>
                      <a:pt x="97367" y="371375"/>
                      <a:pt x="48683" y="353383"/>
                      <a:pt x="0" y="335392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cxnSp>
          <p:nvCxnSpPr>
            <p:cNvPr id="60" name="直線單箭頭接點 59"/>
            <p:cNvCxnSpPr/>
            <p:nvPr/>
          </p:nvCxnSpPr>
          <p:spPr>
            <a:xfrm>
              <a:off x="7781007" y="2822862"/>
              <a:ext cx="43026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文字方塊 43"/>
              <p:cNvSpPr txBox="1"/>
              <p:nvPr/>
            </p:nvSpPr>
            <p:spPr>
              <a:xfrm>
                <a:off x="4922228" y="3755678"/>
                <a:ext cx="490647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44" name="文字方塊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2228" y="3755678"/>
                <a:ext cx="490647" cy="430887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6" name="直線單箭頭接點 65"/>
          <p:cNvCxnSpPr/>
          <p:nvPr/>
        </p:nvCxnSpPr>
        <p:spPr>
          <a:xfrm flipV="1">
            <a:off x="6104659" y="3073240"/>
            <a:ext cx="0" cy="38419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文字方塊 76"/>
              <p:cNvSpPr txBox="1"/>
              <p:nvPr/>
            </p:nvSpPr>
            <p:spPr>
              <a:xfrm>
                <a:off x="3004265" y="3024633"/>
                <a:ext cx="461408" cy="8192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77" name="文字方塊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4265" y="3024633"/>
                <a:ext cx="461408" cy="81926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文字方塊 73"/>
              <p:cNvSpPr txBox="1"/>
              <p:nvPr/>
            </p:nvSpPr>
            <p:spPr>
              <a:xfrm>
                <a:off x="6481609" y="4765482"/>
                <a:ext cx="641201" cy="8192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′′</m:t>
                          </m:r>
                        </m:den>
                      </m:f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74" name="文字方塊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1609" y="4765482"/>
                <a:ext cx="641201" cy="81926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文字方塊 74"/>
              <p:cNvSpPr txBox="1"/>
              <p:nvPr/>
            </p:nvSpPr>
            <p:spPr>
              <a:xfrm>
                <a:off x="6481609" y="2915975"/>
                <a:ext cx="548227" cy="8192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75" name="文字方塊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1609" y="2915975"/>
                <a:ext cx="548227" cy="819263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文字方塊 75"/>
              <p:cNvSpPr txBox="1"/>
              <p:nvPr/>
            </p:nvSpPr>
            <p:spPr>
              <a:xfrm>
                <a:off x="935688" y="5330104"/>
                <a:ext cx="4464620" cy="9588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zh-TW" altLang="en-US" sz="2800" i="1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altLang="zh-TW" sz="2800" i="1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f>
                            <m:f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zh-TW" altLang="en-US" sz="28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num>
                            <m:den>
                              <m:r>
                                <a:rPr lang="zh-TW" altLang="en-US" sz="28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den>
                          </m:f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f>
                            <m:f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zh-TW" altLang="en-US" sz="28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num>
                            <m:den>
                              <m:r>
                                <a:rPr lang="zh-TW" altLang="en-US" sz="28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′′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76" name="文字方塊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688" y="5330104"/>
                <a:ext cx="4464620" cy="95885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Backpropagation – Backward pass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文字方塊 82"/>
              <p:cNvSpPr txBox="1"/>
              <p:nvPr/>
            </p:nvSpPr>
            <p:spPr>
              <a:xfrm>
                <a:off x="770543" y="1690689"/>
                <a:ext cx="7744807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altLang="zh-TW" sz="2800" dirty="0"/>
                  <a:t>Compute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altLang="zh-TW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TW" altLang="en-US" sz="28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num>
                      <m:den>
                        <m:r>
                          <a:rPr lang="zh-TW" altLang="en-US" sz="28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den>
                    </m:f>
                  </m:oMath>
                </a14:m>
                <a:r>
                  <a:rPr lang="en-US" altLang="zh-TW" sz="2800" dirty="0"/>
                  <a:t> for all activation function inputs z</a:t>
                </a:r>
                <a:endParaRPr lang="zh-TW" altLang="en-US" sz="2800" dirty="0"/>
              </a:p>
            </p:txBody>
          </p:sp>
        </mc:Choice>
        <mc:Fallback xmlns="">
          <p:sp>
            <p:nvSpPr>
              <p:cNvPr id="83" name="文字方塊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543" y="1690689"/>
                <a:ext cx="7744807" cy="430887"/>
              </a:xfrm>
              <a:prstGeom prst="rect">
                <a:avLst/>
              </a:prstGeom>
              <a:blipFill>
                <a:blip r:embed="rId22"/>
                <a:stretch>
                  <a:fillRect l="-2754" t="-23944" b="-5070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2634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74" grpId="0"/>
      <p:bldP spid="75" grpId="0"/>
      <p:bldP spid="7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直線單箭頭接點 16"/>
          <p:cNvCxnSpPr/>
          <p:nvPr/>
        </p:nvCxnSpPr>
        <p:spPr>
          <a:xfrm flipV="1">
            <a:off x="2748319" y="2881093"/>
            <a:ext cx="83935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單箭頭接點 35"/>
          <p:cNvCxnSpPr/>
          <p:nvPr/>
        </p:nvCxnSpPr>
        <p:spPr>
          <a:xfrm flipV="1">
            <a:off x="5325857" y="2905651"/>
            <a:ext cx="496229" cy="393307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單箭頭接點 36"/>
          <p:cNvCxnSpPr/>
          <p:nvPr/>
        </p:nvCxnSpPr>
        <p:spPr>
          <a:xfrm flipV="1">
            <a:off x="4251938" y="2854208"/>
            <a:ext cx="15768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群組 37"/>
          <p:cNvGrpSpPr/>
          <p:nvPr/>
        </p:nvGrpSpPr>
        <p:grpSpPr>
          <a:xfrm>
            <a:off x="5861051" y="2633986"/>
            <a:ext cx="474993" cy="425277"/>
            <a:chOff x="3357891" y="3538413"/>
            <a:chExt cx="474993" cy="425277"/>
          </a:xfrm>
        </p:grpSpPr>
        <p:sp>
          <p:nvSpPr>
            <p:cNvPr id="39" name="矩形 38"/>
            <p:cNvSpPr/>
            <p:nvPr/>
          </p:nvSpPr>
          <p:spPr>
            <a:xfrm>
              <a:off x="3357891" y="3538413"/>
              <a:ext cx="474993" cy="4252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aphicFrame>
          <p:nvGraphicFramePr>
            <p:cNvPr id="40" name="Object 12"/>
            <p:cNvGraphicFramePr>
              <a:graphicFrameLocks noChangeAspect="1"/>
            </p:cNvGraphicFramePr>
            <p:nvPr>
              <p:extLst/>
            </p:nvPr>
          </p:nvGraphicFramePr>
          <p:xfrm>
            <a:off x="3435128" y="3545009"/>
            <a:ext cx="385763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22" name="方程式" r:id="rId4" imgW="139680" imgH="139680" progId="Equation.3">
                    <p:embed/>
                  </p:oleObj>
                </mc:Choice>
                <mc:Fallback>
                  <p:oleObj name="方程式" r:id="rId4" imgW="139680" imgH="139680" progId="Equation.3">
                    <p:embed/>
                    <p:pic>
                      <p:nvPicPr>
                        <p:cNvPr id="4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5128" y="3545009"/>
                          <a:ext cx="385763" cy="3873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41" name="直線單箭頭接點 40"/>
          <p:cNvCxnSpPr/>
          <p:nvPr/>
        </p:nvCxnSpPr>
        <p:spPr>
          <a:xfrm flipV="1">
            <a:off x="6336044" y="2841642"/>
            <a:ext cx="83935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文字方塊 41"/>
              <p:cNvSpPr txBox="1"/>
              <p:nvPr/>
            </p:nvSpPr>
            <p:spPr>
              <a:xfrm>
                <a:off x="4922228" y="2376832"/>
                <a:ext cx="501484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42" name="文字方塊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2228" y="2376832"/>
                <a:ext cx="501484" cy="43088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群組 48"/>
          <p:cNvGrpSpPr/>
          <p:nvPr/>
        </p:nvGrpSpPr>
        <p:grpSpPr>
          <a:xfrm>
            <a:off x="5841202" y="4451937"/>
            <a:ext cx="474993" cy="425277"/>
            <a:chOff x="3357891" y="3538413"/>
            <a:chExt cx="474993" cy="425277"/>
          </a:xfrm>
        </p:grpSpPr>
        <p:sp>
          <p:nvSpPr>
            <p:cNvPr id="50" name="矩形 49"/>
            <p:cNvSpPr/>
            <p:nvPr/>
          </p:nvSpPr>
          <p:spPr>
            <a:xfrm>
              <a:off x="3357891" y="3538413"/>
              <a:ext cx="474993" cy="4252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aphicFrame>
          <p:nvGraphicFramePr>
            <p:cNvPr id="51" name="Object 12"/>
            <p:cNvGraphicFramePr>
              <a:graphicFrameLocks noChangeAspect="1"/>
            </p:cNvGraphicFramePr>
            <p:nvPr>
              <p:extLst/>
            </p:nvPr>
          </p:nvGraphicFramePr>
          <p:xfrm>
            <a:off x="3435128" y="3545009"/>
            <a:ext cx="385763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223" name="方程式" r:id="rId7" imgW="139680" imgH="139680" progId="Equation.3">
                    <p:embed/>
                  </p:oleObj>
                </mc:Choice>
                <mc:Fallback>
                  <p:oleObj name="方程式" r:id="rId7" imgW="139680" imgH="139680" progId="Equation.3">
                    <p:embed/>
                    <p:pic>
                      <p:nvPicPr>
                        <p:cNvPr id="51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5128" y="3545009"/>
                          <a:ext cx="385763" cy="3873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52" name="直線單箭頭接點 51"/>
          <p:cNvCxnSpPr/>
          <p:nvPr/>
        </p:nvCxnSpPr>
        <p:spPr>
          <a:xfrm flipV="1">
            <a:off x="6348067" y="4691150"/>
            <a:ext cx="83935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單箭頭接點 56"/>
          <p:cNvCxnSpPr/>
          <p:nvPr/>
        </p:nvCxnSpPr>
        <p:spPr>
          <a:xfrm>
            <a:off x="5252427" y="4674775"/>
            <a:ext cx="569659" cy="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單箭頭接點 57"/>
          <p:cNvCxnSpPr>
            <a:endCxn id="50" idx="1"/>
          </p:cNvCxnSpPr>
          <p:nvPr/>
        </p:nvCxnSpPr>
        <p:spPr>
          <a:xfrm>
            <a:off x="4264466" y="2885815"/>
            <a:ext cx="1576736" cy="177876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單箭頭接點 65"/>
          <p:cNvCxnSpPr/>
          <p:nvPr/>
        </p:nvCxnSpPr>
        <p:spPr>
          <a:xfrm flipV="1">
            <a:off x="6104659" y="3073240"/>
            <a:ext cx="0" cy="38419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文字方塊 76"/>
              <p:cNvSpPr txBox="1"/>
              <p:nvPr/>
            </p:nvSpPr>
            <p:spPr>
              <a:xfrm>
                <a:off x="3004265" y="3024633"/>
                <a:ext cx="461408" cy="8192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77" name="文字方塊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4265" y="3024633"/>
                <a:ext cx="461408" cy="81926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文字方塊 73"/>
              <p:cNvSpPr txBox="1"/>
              <p:nvPr/>
            </p:nvSpPr>
            <p:spPr>
              <a:xfrm>
                <a:off x="6481609" y="4765482"/>
                <a:ext cx="641201" cy="8192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′′</m:t>
                          </m:r>
                        </m:den>
                      </m:f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74" name="文字方塊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1609" y="4765482"/>
                <a:ext cx="641201" cy="81926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文字方塊 74"/>
              <p:cNvSpPr txBox="1"/>
              <p:nvPr/>
            </p:nvSpPr>
            <p:spPr>
              <a:xfrm>
                <a:off x="6481609" y="2915975"/>
                <a:ext cx="548227" cy="8192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75" name="文字方塊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1609" y="2915975"/>
                <a:ext cx="548227" cy="81926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文字方塊 75"/>
              <p:cNvSpPr txBox="1"/>
              <p:nvPr/>
            </p:nvSpPr>
            <p:spPr>
              <a:xfrm>
                <a:off x="935688" y="5347037"/>
                <a:ext cx="4464620" cy="9588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zh-TW" altLang="en-US" sz="2800" i="1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altLang="zh-TW" sz="2800" i="1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f>
                            <m:f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zh-TW" altLang="en-US" sz="28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num>
                            <m:den>
                              <m:r>
                                <a:rPr lang="zh-TW" altLang="en-US" sz="28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den>
                          </m:f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f>
                            <m:f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zh-TW" altLang="en-US" sz="28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num>
                            <m:den>
                              <m:r>
                                <a:rPr lang="zh-TW" altLang="en-US" sz="28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′′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76" name="文字方塊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688" y="5347037"/>
                <a:ext cx="4464620" cy="95885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Backpropagation – Backward pass</a:t>
            </a:r>
            <a:endParaRPr lang="zh-TW" altLang="en-US" dirty="0"/>
          </a:p>
        </p:txBody>
      </p:sp>
      <p:sp>
        <p:nvSpPr>
          <p:cNvPr id="61" name="流程圖: 抽選 60"/>
          <p:cNvSpPr/>
          <p:nvPr/>
        </p:nvSpPr>
        <p:spPr>
          <a:xfrm rot="16200000">
            <a:off x="3550779" y="2521809"/>
            <a:ext cx="742170" cy="664797"/>
          </a:xfrm>
          <a:prstGeom prst="flowChartExtra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矩形 1"/>
              <p:cNvSpPr/>
              <p:nvPr/>
            </p:nvSpPr>
            <p:spPr>
              <a:xfrm>
                <a:off x="3293751" y="1979371"/>
                <a:ext cx="1046697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altLang="zh-TW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altLang="zh-TW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zh-TW" alt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矩形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3751" y="1979371"/>
                <a:ext cx="1046697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單箭頭接點 3"/>
          <p:cNvCxnSpPr/>
          <p:nvPr/>
        </p:nvCxnSpPr>
        <p:spPr>
          <a:xfrm flipH="1" flipV="1">
            <a:off x="6304202" y="4664575"/>
            <a:ext cx="647700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單箭頭接點 63"/>
          <p:cNvCxnSpPr/>
          <p:nvPr/>
        </p:nvCxnSpPr>
        <p:spPr>
          <a:xfrm flipH="1" flipV="1">
            <a:off x="6324051" y="2824094"/>
            <a:ext cx="647700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單箭頭接點 64"/>
          <p:cNvCxnSpPr>
            <a:stCxn id="39" idx="1"/>
          </p:cNvCxnSpPr>
          <p:nvPr/>
        </p:nvCxnSpPr>
        <p:spPr>
          <a:xfrm flipH="1" flipV="1">
            <a:off x="4264466" y="2834257"/>
            <a:ext cx="1596585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單箭頭接點 66"/>
          <p:cNvCxnSpPr>
            <a:stCxn id="50" idx="1"/>
            <a:endCxn id="61" idx="2"/>
          </p:cNvCxnSpPr>
          <p:nvPr/>
        </p:nvCxnSpPr>
        <p:spPr>
          <a:xfrm flipH="1" flipV="1">
            <a:off x="4254263" y="2854208"/>
            <a:ext cx="1586939" cy="181036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文字方塊 43"/>
              <p:cNvSpPr txBox="1"/>
              <p:nvPr/>
            </p:nvSpPr>
            <p:spPr>
              <a:xfrm>
                <a:off x="4922228" y="3755678"/>
                <a:ext cx="490647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44" name="文字方塊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2228" y="3755678"/>
                <a:ext cx="490647" cy="43088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直線單箭頭接點 67"/>
          <p:cNvCxnSpPr/>
          <p:nvPr/>
        </p:nvCxnSpPr>
        <p:spPr>
          <a:xfrm flipH="1">
            <a:off x="2632547" y="2841642"/>
            <a:ext cx="849244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字方塊 2"/>
              <p:cNvSpPr txBox="1"/>
              <p:nvPr/>
            </p:nvSpPr>
            <p:spPr>
              <a:xfrm>
                <a:off x="532396" y="4310860"/>
                <a:ext cx="542399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zh-TW" alt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𝜎</m:t>
                    </m:r>
                    <m:r>
                      <a:rPr lang="en-US" altLang="zh-TW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′</m:t>
                    </m:r>
                    <m:d>
                      <m:dPr>
                        <m:ctrlPr>
                          <a:rPr lang="en-US" altLang="zh-TW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TW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</m:d>
                  </m:oMath>
                </a14:m>
                <a:r>
                  <a:rPr lang="zh-TW" altLang="en-US" sz="2400" dirty="0">
                    <a:solidFill>
                      <a:srgbClr val="FF0000"/>
                    </a:solidFill>
                  </a:rPr>
                  <a:t> </a:t>
                </a:r>
                <a:r>
                  <a:rPr lang="en-US" altLang="zh-TW" sz="2400" dirty="0"/>
                  <a:t>is a constant because z is </a:t>
                </a:r>
              </a:p>
              <a:p>
                <a:r>
                  <a:rPr lang="en-US" altLang="zh-TW" sz="2400" dirty="0"/>
                  <a:t>already determined in the forward pass.</a:t>
                </a:r>
                <a:endParaRPr lang="zh-TW" altLang="en-US" sz="2400" dirty="0"/>
              </a:p>
            </p:txBody>
          </p:sp>
        </mc:Choice>
        <mc:Fallback xmlns="">
          <p:sp>
            <p:nvSpPr>
              <p:cNvPr id="3" name="文字方塊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396" y="4310860"/>
                <a:ext cx="5423997" cy="830997"/>
              </a:xfrm>
              <a:prstGeom prst="rect">
                <a:avLst/>
              </a:prstGeom>
              <a:blipFill>
                <a:blip r:embed="rId14"/>
                <a:stretch>
                  <a:fillRect l="-1685" t="-5882" b="-1617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6807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單箭頭接點 4"/>
          <p:cNvCxnSpPr/>
          <p:nvPr/>
        </p:nvCxnSpPr>
        <p:spPr>
          <a:xfrm flipV="1">
            <a:off x="664213" y="3176897"/>
            <a:ext cx="1686350" cy="158845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單箭頭接點 5"/>
          <p:cNvCxnSpPr/>
          <p:nvPr/>
        </p:nvCxnSpPr>
        <p:spPr>
          <a:xfrm flipV="1">
            <a:off x="664213" y="2923559"/>
            <a:ext cx="15768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群組 6"/>
          <p:cNvGrpSpPr/>
          <p:nvPr/>
        </p:nvGrpSpPr>
        <p:grpSpPr>
          <a:xfrm>
            <a:off x="3636863" y="2557366"/>
            <a:ext cx="574158" cy="574158"/>
            <a:chOff x="5170781" y="1854574"/>
            <a:chExt cx="574158" cy="574158"/>
          </a:xfrm>
        </p:grpSpPr>
        <p:sp>
          <p:nvSpPr>
            <p:cNvPr id="8" name="橢圓 7"/>
            <p:cNvSpPr/>
            <p:nvPr/>
          </p:nvSpPr>
          <p:spPr>
            <a:xfrm>
              <a:off x="5170781" y="1854574"/>
              <a:ext cx="574158" cy="57415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手繪多邊形 8"/>
            <p:cNvSpPr/>
            <p:nvPr/>
          </p:nvSpPr>
          <p:spPr>
            <a:xfrm>
              <a:off x="5232704" y="1980522"/>
              <a:ext cx="469900" cy="354083"/>
            </a:xfrm>
            <a:custGeom>
              <a:avLst/>
              <a:gdLst>
                <a:gd name="connsiteX0" fmla="*/ 469900 w 469900"/>
                <a:gd name="connsiteY0" fmla="*/ 5192 h 354083"/>
                <a:gd name="connsiteX1" fmla="*/ 254000 w 469900"/>
                <a:gd name="connsiteY1" fmla="*/ 43292 h 354083"/>
                <a:gd name="connsiteX2" fmla="*/ 139700 w 469900"/>
                <a:gd name="connsiteY2" fmla="*/ 322692 h 354083"/>
                <a:gd name="connsiteX3" fmla="*/ 0 w 469900"/>
                <a:gd name="connsiteY3" fmla="*/ 335392 h 354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9900" h="354083">
                  <a:moveTo>
                    <a:pt x="469900" y="5192"/>
                  </a:moveTo>
                  <a:cubicBezTo>
                    <a:pt x="389466" y="-2217"/>
                    <a:pt x="309033" y="-9625"/>
                    <a:pt x="254000" y="43292"/>
                  </a:cubicBezTo>
                  <a:cubicBezTo>
                    <a:pt x="198967" y="96209"/>
                    <a:pt x="182033" y="274009"/>
                    <a:pt x="139700" y="322692"/>
                  </a:cubicBezTo>
                  <a:cubicBezTo>
                    <a:pt x="97367" y="371375"/>
                    <a:pt x="48683" y="353383"/>
                    <a:pt x="0" y="335392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2314300" y="3176897"/>
            <a:ext cx="458287" cy="838405"/>
            <a:chOff x="10102194" y="1939763"/>
            <a:chExt cx="458287" cy="838405"/>
          </a:xfrm>
        </p:grpSpPr>
        <p:sp>
          <p:nvSpPr>
            <p:cNvPr id="11" name="矩形 10"/>
            <p:cNvSpPr/>
            <p:nvPr/>
          </p:nvSpPr>
          <p:spPr>
            <a:xfrm>
              <a:off x="10102194" y="2322963"/>
              <a:ext cx="458287" cy="44874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" name="直線單箭頭接點 11"/>
            <p:cNvCxnSpPr/>
            <p:nvPr/>
          </p:nvCxnSpPr>
          <p:spPr>
            <a:xfrm flipV="1">
              <a:off x="10329096" y="1939763"/>
              <a:ext cx="0" cy="38419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文字方塊 12"/>
            <p:cNvSpPr txBox="1"/>
            <p:nvPr/>
          </p:nvSpPr>
          <p:spPr>
            <a:xfrm>
              <a:off x="10118802" y="2316503"/>
              <a:ext cx="4416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dirty="0"/>
                <a:t>b</a:t>
              </a:r>
              <a:endParaRPr lang="zh-TW" altLang="en-US" sz="2400" dirty="0"/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2273326" y="2703337"/>
            <a:ext cx="474993" cy="425277"/>
            <a:chOff x="3357891" y="3538413"/>
            <a:chExt cx="474993" cy="425277"/>
          </a:xfrm>
        </p:grpSpPr>
        <p:sp>
          <p:nvSpPr>
            <p:cNvPr id="15" name="矩形 14"/>
            <p:cNvSpPr/>
            <p:nvPr/>
          </p:nvSpPr>
          <p:spPr>
            <a:xfrm>
              <a:off x="3357891" y="3538413"/>
              <a:ext cx="474993" cy="4252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aphicFrame>
          <p:nvGraphicFramePr>
            <p:cNvPr id="16" name="Object 12"/>
            <p:cNvGraphicFramePr>
              <a:graphicFrameLocks noChangeAspect="1"/>
            </p:cNvGraphicFramePr>
            <p:nvPr>
              <p:extLst/>
            </p:nvPr>
          </p:nvGraphicFramePr>
          <p:xfrm>
            <a:off x="3435128" y="3545009"/>
            <a:ext cx="385763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60" name="方程式" r:id="rId4" imgW="139680" imgH="139680" progId="Equation.3">
                    <p:embed/>
                  </p:oleObj>
                </mc:Choice>
                <mc:Fallback>
                  <p:oleObj name="方程式" r:id="rId4" imgW="139680" imgH="139680" progId="Equation.3">
                    <p:embed/>
                    <p:pic>
                      <p:nvPicPr>
                        <p:cNvPr id="16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5128" y="3545009"/>
                          <a:ext cx="385763" cy="3873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17" name="直線單箭頭接點 16"/>
          <p:cNvCxnSpPr/>
          <p:nvPr/>
        </p:nvCxnSpPr>
        <p:spPr>
          <a:xfrm flipV="1">
            <a:off x="2748319" y="2881093"/>
            <a:ext cx="83935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字方塊 17"/>
              <p:cNvSpPr txBox="1"/>
              <p:nvPr/>
            </p:nvSpPr>
            <p:spPr>
              <a:xfrm>
                <a:off x="1175271" y="2429485"/>
                <a:ext cx="493212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18" name="文字方塊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5271" y="2429485"/>
                <a:ext cx="493212" cy="43088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字方塊 18"/>
              <p:cNvSpPr txBox="1"/>
              <p:nvPr/>
            </p:nvSpPr>
            <p:spPr>
              <a:xfrm>
                <a:off x="3090065" y="2373151"/>
                <a:ext cx="308161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19" name="文字方塊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0065" y="2373151"/>
                <a:ext cx="308161" cy="43088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文字方塊 21"/>
              <p:cNvSpPr txBox="1"/>
              <p:nvPr/>
            </p:nvSpPr>
            <p:spPr>
              <a:xfrm>
                <a:off x="1166999" y="3681569"/>
                <a:ext cx="501484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22" name="文字方塊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6999" y="3681569"/>
                <a:ext cx="501484" cy="43088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文字方塊 22"/>
              <p:cNvSpPr txBox="1"/>
              <p:nvPr/>
            </p:nvSpPr>
            <p:spPr>
              <a:xfrm>
                <a:off x="203885" y="2639839"/>
                <a:ext cx="427874" cy="430887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23" name="文字方塊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885" y="2639839"/>
                <a:ext cx="427874" cy="43088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文字方塊 23"/>
              <p:cNvSpPr txBox="1"/>
              <p:nvPr/>
            </p:nvSpPr>
            <p:spPr>
              <a:xfrm>
                <a:off x="217523" y="4504200"/>
                <a:ext cx="436145" cy="430887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24" name="文字方塊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523" y="4504200"/>
                <a:ext cx="436145" cy="43088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直線單箭頭接點 35"/>
          <p:cNvCxnSpPr/>
          <p:nvPr/>
        </p:nvCxnSpPr>
        <p:spPr>
          <a:xfrm flipV="1">
            <a:off x="5325857" y="2905651"/>
            <a:ext cx="496229" cy="393307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單箭頭接點 36"/>
          <p:cNvCxnSpPr/>
          <p:nvPr/>
        </p:nvCxnSpPr>
        <p:spPr>
          <a:xfrm flipV="1">
            <a:off x="4251938" y="2854208"/>
            <a:ext cx="15768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群組 37"/>
          <p:cNvGrpSpPr/>
          <p:nvPr/>
        </p:nvGrpSpPr>
        <p:grpSpPr>
          <a:xfrm>
            <a:off x="5861051" y="2633986"/>
            <a:ext cx="474993" cy="425277"/>
            <a:chOff x="3357891" y="3538413"/>
            <a:chExt cx="474993" cy="425277"/>
          </a:xfrm>
        </p:grpSpPr>
        <p:sp>
          <p:nvSpPr>
            <p:cNvPr id="39" name="矩形 38"/>
            <p:cNvSpPr/>
            <p:nvPr/>
          </p:nvSpPr>
          <p:spPr>
            <a:xfrm>
              <a:off x="3357891" y="3538413"/>
              <a:ext cx="474993" cy="4252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aphicFrame>
          <p:nvGraphicFramePr>
            <p:cNvPr id="40" name="Object 12"/>
            <p:cNvGraphicFramePr>
              <a:graphicFrameLocks noChangeAspect="1"/>
            </p:cNvGraphicFramePr>
            <p:nvPr>
              <p:extLst/>
            </p:nvPr>
          </p:nvGraphicFramePr>
          <p:xfrm>
            <a:off x="3435128" y="3545009"/>
            <a:ext cx="385763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61" name="方程式" r:id="rId11" imgW="139680" imgH="139680" progId="Equation.3">
                    <p:embed/>
                  </p:oleObj>
                </mc:Choice>
                <mc:Fallback>
                  <p:oleObj name="方程式" r:id="rId11" imgW="139680" imgH="139680" progId="Equation.3">
                    <p:embed/>
                    <p:pic>
                      <p:nvPicPr>
                        <p:cNvPr id="4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5128" y="3545009"/>
                          <a:ext cx="385763" cy="3873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41" name="直線單箭頭接點 40"/>
          <p:cNvCxnSpPr/>
          <p:nvPr/>
        </p:nvCxnSpPr>
        <p:spPr>
          <a:xfrm flipV="1">
            <a:off x="6336044" y="2841642"/>
            <a:ext cx="83935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文字方塊 41"/>
              <p:cNvSpPr txBox="1"/>
              <p:nvPr/>
            </p:nvSpPr>
            <p:spPr>
              <a:xfrm>
                <a:off x="4922228" y="2376832"/>
                <a:ext cx="501484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42" name="文字方塊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2228" y="2376832"/>
                <a:ext cx="501484" cy="43088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文字方塊 42"/>
              <p:cNvSpPr txBox="1"/>
              <p:nvPr/>
            </p:nvSpPr>
            <p:spPr>
              <a:xfrm>
                <a:off x="6601642" y="2322421"/>
                <a:ext cx="308161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43" name="文字方塊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1642" y="2322421"/>
                <a:ext cx="308161" cy="43088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文字方塊 47"/>
              <p:cNvSpPr txBox="1"/>
              <p:nvPr/>
            </p:nvSpPr>
            <p:spPr>
              <a:xfrm>
                <a:off x="4288828" y="2318227"/>
                <a:ext cx="290912" cy="430887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48" name="文字方塊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8828" y="2318227"/>
                <a:ext cx="290912" cy="43088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群組 48"/>
          <p:cNvGrpSpPr/>
          <p:nvPr/>
        </p:nvGrpSpPr>
        <p:grpSpPr>
          <a:xfrm>
            <a:off x="5841202" y="4451937"/>
            <a:ext cx="474993" cy="425277"/>
            <a:chOff x="3357891" y="3538413"/>
            <a:chExt cx="474993" cy="425277"/>
          </a:xfrm>
        </p:grpSpPr>
        <p:sp>
          <p:nvSpPr>
            <p:cNvPr id="50" name="矩形 49"/>
            <p:cNvSpPr/>
            <p:nvPr/>
          </p:nvSpPr>
          <p:spPr>
            <a:xfrm>
              <a:off x="3357891" y="3538413"/>
              <a:ext cx="474993" cy="4252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aphicFrame>
          <p:nvGraphicFramePr>
            <p:cNvPr id="51" name="Object 12"/>
            <p:cNvGraphicFramePr>
              <a:graphicFrameLocks noChangeAspect="1"/>
            </p:cNvGraphicFramePr>
            <p:nvPr>
              <p:extLst/>
            </p:nvPr>
          </p:nvGraphicFramePr>
          <p:xfrm>
            <a:off x="3435128" y="3545009"/>
            <a:ext cx="385763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62" name="方程式" r:id="rId15" imgW="139680" imgH="139680" progId="Equation.3">
                    <p:embed/>
                  </p:oleObj>
                </mc:Choice>
                <mc:Fallback>
                  <p:oleObj name="方程式" r:id="rId15" imgW="139680" imgH="139680" progId="Equation.3">
                    <p:embed/>
                    <p:pic>
                      <p:nvPicPr>
                        <p:cNvPr id="51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5128" y="3545009"/>
                          <a:ext cx="385763" cy="3873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52" name="直線單箭頭接點 51"/>
          <p:cNvCxnSpPr/>
          <p:nvPr/>
        </p:nvCxnSpPr>
        <p:spPr>
          <a:xfrm flipV="1">
            <a:off x="6348067" y="4691150"/>
            <a:ext cx="83935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文字方塊 52"/>
              <p:cNvSpPr txBox="1"/>
              <p:nvPr/>
            </p:nvSpPr>
            <p:spPr>
              <a:xfrm>
                <a:off x="6570261" y="4174060"/>
                <a:ext cx="409609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altLang="zh-TW" sz="2800" dirty="0"/>
                  <a:t>’’</a:t>
                </a:r>
                <a:endParaRPr lang="zh-TW" altLang="en-US" sz="2800" dirty="0"/>
              </a:p>
            </p:txBody>
          </p:sp>
        </mc:Choice>
        <mc:Fallback xmlns="">
          <p:sp>
            <p:nvSpPr>
              <p:cNvPr id="53" name="文字方塊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0261" y="4174060"/>
                <a:ext cx="409609" cy="430887"/>
              </a:xfrm>
              <a:prstGeom prst="rect">
                <a:avLst/>
              </a:prstGeom>
              <a:blipFill rotWithShape="0">
                <a:blip r:embed="rId16"/>
                <a:stretch>
                  <a:fillRect l="-10294" t="-23944" r="-35294" b="-4929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直線單箭頭接點 56"/>
          <p:cNvCxnSpPr/>
          <p:nvPr/>
        </p:nvCxnSpPr>
        <p:spPr>
          <a:xfrm>
            <a:off x="5252427" y="4674775"/>
            <a:ext cx="569659" cy="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單箭頭接點 57"/>
          <p:cNvCxnSpPr>
            <a:endCxn id="50" idx="1"/>
          </p:cNvCxnSpPr>
          <p:nvPr/>
        </p:nvCxnSpPr>
        <p:spPr>
          <a:xfrm>
            <a:off x="4264466" y="2885815"/>
            <a:ext cx="1576736" cy="177876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群組 61"/>
          <p:cNvGrpSpPr/>
          <p:nvPr/>
        </p:nvGrpSpPr>
        <p:grpSpPr>
          <a:xfrm>
            <a:off x="7203393" y="4389504"/>
            <a:ext cx="1005547" cy="574158"/>
            <a:chOff x="7251018" y="4360929"/>
            <a:chExt cx="1005547" cy="574158"/>
          </a:xfrm>
        </p:grpSpPr>
        <p:grpSp>
          <p:nvGrpSpPr>
            <p:cNvPr id="54" name="群組 53"/>
            <p:cNvGrpSpPr/>
            <p:nvPr/>
          </p:nvGrpSpPr>
          <p:grpSpPr>
            <a:xfrm>
              <a:off x="7251018" y="4360929"/>
              <a:ext cx="574158" cy="574158"/>
              <a:chOff x="5170781" y="1854574"/>
              <a:chExt cx="574158" cy="574158"/>
            </a:xfrm>
          </p:grpSpPr>
          <p:sp>
            <p:nvSpPr>
              <p:cNvPr id="55" name="橢圓 54"/>
              <p:cNvSpPr/>
              <p:nvPr/>
            </p:nvSpPr>
            <p:spPr>
              <a:xfrm>
                <a:off x="5170781" y="1854574"/>
                <a:ext cx="574158" cy="57415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6" name="手繪多邊形 55"/>
              <p:cNvSpPr/>
              <p:nvPr/>
            </p:nvSpPr>
            <p:spPr>
              <a:xfrm>
                <a:off x="5232704" y="1980522"/>
                <a:ext cx="469900" cy="354083"/>
              </a:xfrm>
              <a:custGeom>
                <a:avLst/>
                <a:gdLst>
                  <a:gd name="connsiteX0" fmla="*/ 469900 w 469900"/>
                  <a:gd name="connsiteY0" fmla="*/ 5192 h 354083"/>
                  <a:gd name="connsiteX1" fmla="*/ 254000 w 469900"/>
                  <a:gd name="connsiteY1" fmla="*/ 43292 h 354083"/>
                  <a:gd name="connsiteX2" fmla="*/ 139700 w 469900"/>
                  <a:gd name="connsiteY2" fmla="*/ 322692 h 354083"/>
                  <a:gd name="connsiteX3" fmla="*/ 0 w 469900"/>
                  <a:gd name="connsiteY3" fmla="*/ 335392 h 3540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69900" h="354083">
                    <a:moveTo>
                      <a:pt x="469900" y="5192"/>
                    </a:moveTo>
                    <a:cubicBezTo>
                      <a:pt x="389466" y="-2217"/>
                      <a:pt x="309033" y="-9625"/>
                      <a:pt x="254000" y="43292"/>
                    </a:cubicBezTo>
                    <a:cubicBezTo>
                      <a:pt x="198967" y="96209"/>
                      <a:pt x="182033" y="274009"/>
                      <a:pt x="139700" y="322692"/>
                    </a:cubicBezTo>
                    <a:cubicBezTo>
                      <a:pt x="97367" y="371375"/>
                      <a:pt x="48683" y="353383"/>
                      <a:pt x="0" y="335392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cxnSp>
          <p:nvCxnSpPr>
            <p:cNvPr id="59" name="直線單箭頭接點 58"/>
            <p:cNvCxnSpPr/>
            <p:nvPr/>
          </p:nvCxnSpPr>
          <p:spPr>
            <a:xfrm>
              <a:off x="7826300" y="4663918"/>
              <a:ext cx="43026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群組 62"/>
          <p:cNvGrpSpPr/>
          <p:nvPr/>
        </p:nvGrpSpPr>
        <p:grpSpPr>
          <a:xfrm>
            <a:off x="7185103" y="2541908"/>
            <a:ext cx="1007119" cy="574158"/>
            <a:chOff x="7204153" y="2522858"/>
            <a:chExt cx="1007119" cy="574158"/>
          </a:xfrm>
        </p:grpSpPr>
        <p:grpSp>
          <p:nvGrpSpPr>
            <p:cNvPr id="45" name="群組 44"/>
            <p:cNvGrpSpPr/>
            <p:nvPr/>
          </p:nvGrpSpPr>
          <p:grpSpPr>
            <a:xfrm>
              <a:off x="7204153" y="2522858"/>
              <a:ext cx="574158" cy="574158"/>
              <a:chOff x="5170781" y="1854574"/>
              <a:chExt cx="574158" cy="574158"/>
            </a:xfrm>
          </p:grpSpPr>
          <p:sp>
            <p:nvSpPr>
              <p:cNvPr id="46" name="橢圓 45"/>
              <p:cNvSpPr/>
              <p:nvPr/>
            </p:nvSpPr>
            <p:spPr>
              <a:xfrm>
                <a:off x="5170781" y="1854574"/>
                <a:ext cx="574158" cy="57415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7" name="手繪多邊形 46"/>
              <p:cNvSpPr/>
              <p:nvPr/>
            </p:nvSpPr>
            <p:spPr>
              <a:xfrm>
                <a:off x="5232704" y="1980522"/>
                <a:ext cx="469900" cy="354083"/>
              </a:xfrm>
              <a:custGeom>
                <a:avLst/>
                <a:gdLst>
                  <a:gd name="connsiteX0" fmla="*/ 469900 w 469900"/>
                  <a:gd name="connsiteY0" fmla="*/ 5192 h 354083"/>
                  <a:gd name="connsiteX1" fmla="*/ 254000 w 469900"/>
                  <a:gd name="connsiteY1" fmla="*/ 43292 h 354083"/>
                  <a:gd name="connsiteX2" fmla="*/ 139700 w 469900"/>
                  <a:gd name="connsiteY2" fmla="*/ 322692 h 354083"/>
                  <a:gd name="connsiteX3" fmla="*/ 0 w 469900"/>
                  <a:gd name="connsiteY3" fmla="*/ 335392 h 3540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69900" h="354083">
                    <a:moveTo>
                      <a:pt x="469900" y="5192"/>
                    </a:moveTo>
                    <a:cubicBezTo>
                      <a:pt x="389466" y="-2217"/>
                      <a:pt x="309033" y="-9625"/>
                      <a:pt x="254000" y="43292"/>
                    </a:cubicBezTo>
                    <a:cubicBezTo>
                      <a:pt x="198967" y="96209"/>
                      <a:pt x="182033" y="274009"/>
                      <a:pt x="139700" y="322692"/>
                    </a:cubicBezTo>
                    <a:cubicBezTo>
                      <a:pt x="97367" y="371375"/>
                      <a:pt x="48683" y="353383"/>
                      <a:pt x="0" y="335392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cxnSp>
          <p:nvCxnSpPr>
            <p:cNvPr id="60" name="直線單箭頭接點 59"/>
            <p:cNvCxnSpPr/>
            <p:nvPr/>
          </p:nvCxnSpPr>
          <p:spPr>
            <a:xfrm>
              <a:off x="7781007" y="2822862"/>
              <a:ext cx="43026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文字方塊 43"/>
              <p:cNvSpPr txBox="1"/>
              <p:nvPr/>
            </p:nvSpPr>
            <p:spPr>
              <a:xfrm>
                <a:off x="4922228" y="3755678"/>
                <a:ext cx="490647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44" name="文字方塊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2228" y="3755678"/>
                <a:ext cx="490647" cy="430887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6" name="直線單箭頭接點 65"/>
          <p:cNvCxnSpPr/>
          <p:nvPr/>
        </p:nvCxnSpPr>
        <p:spPr>
          <a:xfrm flipV="1">
            <a:off x="6104659" y="3073240"/>
            <a:ext cx="0" cy="38419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文字方塊 76"/>
              <p:cNvSpPr txBox="1"/>
              <p:nvPr/>
            </p:nvSpPr>
            <p:spPr>
              <a:xfrm>
                <a:off x="3004265" y="3024633"/>
                <a:ext cx="461408" cy="8192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77" name="文字方塊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4265" y="3024633"/>
                <a:ext cx="461408" cy="81926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文字方塊 73"/>
              <p:cNvSpPr txBox="1"/>
              <p:nvPr/>
            </p:nvSpPr>
            <p:spPr>
              <a:xfrm>
                <a:off x="6481609" y="4765482"/>
                <a:ext cx="641201" cy="8192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′′</m:t>
                          </m:r>
                        </m:den>
                      </m:f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74" name="文字方塊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1609" y="4765482"/>
                <a:ext cx="641201" cy="81926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文字方塊 74"/>
              <p:cNvSpPr txBox="1"/>
              <p:nvPr/>
            </p:nvSpPr>
            <p:spPr>
              <a:xfrm>
                <a:off x="6481609" y="2915975"/>
                <a:ext cx="548227" cy="8192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75" name="文字方塊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1609" y="2915975"/>
                <a:ext cx="548227" cy="819263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Backpropagation – Backward pass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文字方塊 82"/>
              <p:cNvSpPr txBox="1"/>
              <p:nvPr/>
            </p:nvSpPr>
            <p:spPr>
              <a:xfrm>
                <a:off x="770543" y="1690689"/>
                <a:ext cx="7744807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altLang="zh-TW" sz="2800" dirty="0"/>
                  <a:t>Compute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altLang="zh-TW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TW" altLang="en-US" sz="28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num>
                      <m:den>
                        <m:r>
                          <a:rPr lang="zh-TW" altLang="en-US" sz="28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den>
                    </m:f>
                  </m:oMath>
                </a14:m>
                <a:r>
                  <a:rPr lang="en-US" altLang="zh-TW" sz="2800" dirty="0"/>
                  <a:t> for all activation function inputs z</a:t>
                </a:r>
                <a:endParaRPr lang="zh-TW" altLang="en-US" sz="2800" dirty="0"/>
              </a:p>
            </p:txBody>
          </p:sp>
        </mc:Choice>
        <mc:Fallback xmlns="">
          <p:sp>
            <p:nvSpPr>
              <p:cNvPr id="83" name="文字方塊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543" y="1690689"/>
                <a:ext cx="7744807" cy="430887"/>
              </a:xfrm>
              <a:prstGeom prst="rect">
                <a:avLst/>
              </a:prstGeom>
              <a:blipFill>
                <a:blip r:embed="rId21"/>
                <a:stretch>
                  <a:fillRect l="-2754" t="-23944" b="-5070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文字方塊 60"/>
              <p:cNvSpPr txBox="1"/>
              <p:nvPr/>
            </p:nvSpPr>
            <p:spPr>
              <a:xfrm>
                <a:off x="8224536" y="2525803"/>
                <a:ext cx="43011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61" name="文字方塊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4536" y="2525803"/>
                <a:ext cx="430118" cy="430887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文字方塊 63"/>
              <p:cNvSpPr txBox="1"/>
              <p:nvPr/>
            </p:nvSpPr>
            <p:spPr>
              <a:xfrm>
                <a:off x="8263575" y="4334460"/>
                <a:ext cx="43839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64" name="文字方塊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63575" y="4334460"/>
                <a:ext cx="438390" cy="430887"/>
              </a:xfrm>
              <a:prstGeom prst="rect">
                <a:avLst/>
              </a:prstGeom>
              <a:blipFill rotWithShape="0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文字方塊 1"/>
          <p:cNvSpPr txBox="1"/>
          <p:nvPr/>
        </p:nvSpPr>
        <p:spPr>
          <a:xfrm>
            <a:off x="177469" y="4946475"/>
            <a:ext cx="37464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i="1" u="sng" dirty="0"/>
              <a:t>Case 1. Output Layer</a:t>
            </a:r>
            <a:endParaRPr lang="zh-TW" altLang="en-US" sz="2800" b="1" i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文字方塊 64"/>
              <p:cNvSpPr txBox="1"/>
              <p:nvPr/>
            </p:nvSpPr>
            <p:spPr>
              <a:xfrm>
                <a:off x="1180851" y="5605949"/>
                <a:ext cx="2190984" cy="8928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altLang="zh-TW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  <m:f>
                        <m:f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65" name="文字方塊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0851" y="5605949"/>
                <a:ext cx="2190984" cy="892873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文字方塊 66"/>
              <p:cNvSpPr txBox="1"/>
              <p:nvPr/>
            </p:nvSpPr>
            <p:spPr>
              <a:xfrm>
                <a:off x="3780248" y="5605949"/>
                <a:ext cx="2283959" cy="8928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′′</m:t>
                          </m:r>
                        </m:den>
                      </m:f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altLang="zh-TW" sz="2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′′</m:t>
                          </m:r>
                        </m:den>
                      </m:f>
                      <m:f>
                        <m:f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67" name="文字方塊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0248" y="5605949"/>
                <a:ext cx="2283959" cy="892873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文字方塊 2"/>
          <p:cNvSpPr txBox="1"/>
          <p:nvPr/>
        </p:nvSpPr>
        <p:spPr>
          <a:xfrm>
            <a:off x="6518921" y="5836383"/>
            <a:ext cx="1021829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sz="2400" dirty="0"/>
              <a:t>Done!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2726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5" grpId="0"/>
      <p:bldP spid="67" grpId="0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直線單箭頭接點 35"/>
          <p:cNvCxnSpPr/>
          <p:nvPr/>
        </p:nvCxnSpPr>
        <p:spPr>
          <a:xfrm flipV="1">
            <a:off x="474238" y="3870715"/>
            <a:ext cx="496229" cy="393307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群組 37"/>
          <p:cNvGrpSpPr/>
          <p:nvPr/>
        </p:nvGrpSpPr>
        <p:grpSpPr>
          <a:xfrm>
            <a:off x="1009432" y="3599050"/>
            <a:ext cx="474993" cy="425277"/>
            <a:chOff x="3357891" y="3538413"/>
            <a:chExt cx="474993" cy="425277"/>
          </a:xfrm>
        </p:grpSpPr>
        <p:sp>
          <p:nvSpPr>
            <p:cNvPr id="39" name="矩形 38"/>
            <p:cNvSpPr/>
            <p:nvPr/>
          </p:nvSpPr>
          <p:spPr>
            <a:xfrm>
              <a:off x="3357891" y="3538413"/>
              <a:ext cx="474993" cy="4252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aphicFrame>
          <p:nvGraphicFramePr>
            <p:cNvPr id="40" name="Object 12"/>
            <p:cNvGraphicFramePr>
              <a:graphicFrameLocks noChangeAspect="1"/>
            </p:cNvGraphicFramePr>
            <p:nvPr>
              <p:extLst/>
            </p:nvPr>
          </p:nvGraphicFramePr>
          <p:xfrm>
            <a:off x="3435128" y="3545009"/>
            <a:ext cx="385763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0" name="方程式" r:id="rId4" imgW="139680" imgH="139680" progId="Equation.3">
                    <p:embed/>
                  </p:oleObj>
                </mc:Choice>
                <mc:Fallback>
                  <p:oleObj name="方程式" r:id="rId4" imgW="139680" imgH="139680" progId="Equation.3">
                    <p:embed/>
                    <p:pic>
                      <p:nvPicPr>
                        <p:cNvPr id="4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5128" y="3545009"/>
                          <a:ext cx="385763" cy="3873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41" name="直線單箭頭接點 40"/>
          <p:cNvCxnSpPr/>
          <p:nvPr/>
        </p:nvCxnSpPr>
        <p:spPr>
          <a:xfrm flipV="1">
            <a:off x="1484425" y="3806706"/>
            <a:ext cx="83935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文字方塊 42"/>
              <p:cNvSpPr txBox="1"/>
              <p:nvPr/>
            </p:nvSpPr>
            <p:spPr>
              <a:xfrm>
                <a:off x="1750023" y="3287485"/>
                <a:ext cx="308161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43" name="文字方塊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0023" y="3287485"/>
                <a:ext cx="308161" cy="43088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群組 48"/>
          <p:cNvGrpSpPr/>
          <p:nvPr/>
        </p:nvGrpSpPr>
        <p:grpSpPr>
          <a:xfrm>
            <a:off x="989583" y="5417001"/>
            <a:ext cx="474993" cy="425277"/>
            <a:chOff x="3357891" y="3538413"/>
            <a:chExt cx="474993" cy="425277"/>
          </a:xfrm>
        </p:grpSpPr>
        <p:sp>
          <p:nvSpPr>
            <p:cNvPr id="50" name="矩形 49"/>
            <p:cNvSpPr/>
            <p:nvPr/>
          </p:nvSpPr>
          <p:spPr>
            <a:xfrm>
              <a:off x="3357891" y="3538413"/>
              <a:ext cx="474993" cy="4252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aphicFrame>
          <p:nvGraphicFramePr>
            <p:cNvPr id="51" name="Object 12"/>
            <p:cNvGraphicFramePr>
              <a:graphicFrameLocks noChangeAspect="1"/>
            </p:cNvGraphicFramePr>
            <p:nvPr>
              <p:extLst/>
            </p:nvPr>
          </p:nvGraphicFramePr>
          <p:xfrm>
            <a:off x="3435128" y="3545009"/>
            <a:ext cx="385763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1" name="方程式" r:id="rId7" imgW="139680" imgH="139680" progId="Equation.3">
                    <p:embed/>
                  </p:oleObj>
                </mc:Choice>
                <mc:Fallback>
                  <p:oleObj name="方程式" r:id="rId7" imgW="139680" imgH="139680" progId="Equation.3">
                    <p:embed/>
                    <p:pic>
                      <p:nvPicPr>
                        <p:cNvPr id="51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5128" y="3545009"/>
                          <a:ext cx="385763" cy="3873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52" name="直線單箭頭接點 51"/>
          <p:cNvCxnSpPr/>
          <p:nvPr/>
        </p:nvCxnSpPr>
        <p:spPr>
          <a:xfrm flipV="1">
            <a:off x="1496448" y="5656214"/>
            <a:ext cx="83935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文字方塊 52"/>
              <p:cNvSpPr txBox="1"/>
              <p:nvPr/>
            </p:nvSpPr>
            <p:spPr>
              <a:xfrm>
                <a:off x="1718642" y="5139124"/>
                <a:ext cx="409609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altLang="zh-TW" sz="2800" dirty="0"/>
                  <a:t>’’</a:t>
                </a:r>
                <a:endParaRPr lang="zh-TW" altLang="en-US" sz="2800" dirty="0"/>
              </a:p>
            </p:txBody>
          </p:sp>
        </mc:Choice>
        <mc:Fallback xmlns="">
          <p:sp>
            <p:nvSpPr>
              <p:cNvPr id="53" name="文字方塊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8642" y="5139124"/>
                <a:ext cx="409609" cy="430887"/>
              </a:xfrm>
              <a:prstGeom prst="rect">
                <a:avLst/>
              </a:prstGeom>
              <a:blipFill rotWithShape="0">
                <a:blip r:embed="rId8"/>
                <a:stretch>
                  <a:fillRect l="-10294" t="-23611" r="-35294" b="-4861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直線單箭頭接點 56"/>
          <p:cNvCxnSpPr/>
          <p:nvPr/>
        </p:nvCxnSpPr>
        <p:spPr>
          <a:xfrm>
            <a:off x="400808" y="5639839"/>
            <a:ext cx="569659" cy="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群組 61"/>
          <p:cNvGrpSpPr/>
          <p:nvPr/>
        </p:nvGrpSpPr>
        <p:grpSpPr>
          <a:xfrm>
            <a:off x="2351774" y="5354568"/>
            <a:ext cx="1005547" cy="574158"/>
            <a:chOff x="7251018" y="4360929"/>
            <a:chExt cx="1005547" cy="574158"/>
          </a:xfrm>
        </p:grpSpPr>
        <p:grpSp>
          <p:nvGrpSpPr>
            <p:cNvPr id="54" name="群組 53"/>
            <p:cNvGrpSpPr/>
            <p:nvPr/>
          </p:nvGrpSpPr>
          <p:grpSpPr>
            <a:xfrm>
              <a:off x="7251018" y="4360929"/>
              <a:ext cx="574158" cy="574158"/>
              <a:chOff x="5170781" y="1854574"/>
              <a:chExt cx="574158" cy="574158"/>
            </a:xfrm>
          </p:grpSpPr>
          <p:sp>
            <p:nvSpPr>
              <p:cNvPr id="55" name="橢圓 54"/>
              <p:cNvSpPr/>
              <p:nvPr/>
            </p:nvSpPr>
            <p:spPr>
              <a:xfrm>
                <a:off x="5170781" y="1854574"/>
                <a:ext cx="574158" cy="57415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6" name="手繪多邊形 55"/>
              <p:cNvSpPr/>
              <p:nvPr/>
            </p:nvSpPr>
            <p:spPr>
              <a:xfrm>
                <a:off x="5232704" y="1980522"/>
                <a:ext cx="469900" cy="354083"/>
              </a:xfrm>
              <a:custGeom>
                <a:avLst/>
                <a:gdLst>
                  <a:gd name="connsiteX0" fmla="*/ 469900 w 469900"/>
                  <a:gd name="connsiteY0" fmla="*/ 5192 h 354083"/>
                  <a:gd name="connsiteX1" fmla="*/ 254000 w 469900"/>
                  <a:gd name="connsiteY1" fmla="*/ 43292 h 354083"/>
                  <a:gd name="connsiteX2" fmla="*/ 139700 w 469900"/>
                  <a:gd name="connsiteY2" fmla="*/ 322692 h 354083"/>
                  <a:gd name="connsiteX3" fmla="*/ 0 w 469900"/>
                  <a:gd name="connsiteY3" fmla="*/ 335392 h 3540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69900" h="354083">
                    <a:moveTo>
                      <a:pt x="469900" y="5192"/>
                    </a:moveTo>
                    <a:cubicBezTo>
                      <a:pt x="389466" y="-2217"/>
                      <a:pt x="309033" y="-9625"/>
                      <a:pt x="254000" y="43292"/>
                    </a:cubicBezTo>
                    <a:cubicBezTo>
                      <a:pt x="198967" y="96209"/>
                      <a:pt x="182033" y="274009"/>
                      <a:pt x="139700" y="322692"/>
                    </a:cubicBezTo>
                    <a:cubicBezTo>
                      <a:pt x="97367" y="371375"/>
                      <a:pt x="48683" y="353383"/>
                      <a:pt x="0" y="335392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cxnSp>
          <p:nvCxnSpPr>
            <p:cNvPr id="59" name="直線單箭頭接點 58"/>
            <p:cNvCxnSpPr/>
            <p:nvPr/>
          </p:nvCxnSpPr>
          <p:spPr>
            <a:xfrm>
              <a:off x="7826300" y="4663918"/>
              <a:ext cx="43026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群組 62"/>
          <p:cNvGrpSpPr/>
          <p:nvPr/>
        </p:nvGrpSpPr>
        <p:grpSpPr>
          <a:xfrm>
            <a:off x="2333484" y="3506972"/>
            <a:ext cx="1007119" cy="574158"/>
            <a:chOff x="7204153" y="2522858"/>
            <a:chExt cx="1007119" cy="574158"/>
          </a:xfrm>
        </p:grpSpPr>
        <p:grpSp>
          <p:nvGrpSpPr>
            <p:cNvPr id="45" name="群組 44"/>
            <p:cNvGrpSpPr/>
            <p:nvPr/>
          </p:nvGrpSpPr>
          <p:grpSpPr>
            <a:xfrm>
              <a:off x="7204153" y="2522858"/>
              <a:ext cx="574158" cy="574158"/>
              <a:chOff x="5170781" y="1854574"/>
              <a:chExt cx="574158" cy="574158"/>
            </a:xfrm>
          </p:grpSpPr>
          <p:sp>
            <p:nvSpPr>
              <p:cNvPr id="46" name="橢圓 45"/>
              <p:cNvSpPr/>
              <p:nvPr/>
            </p:nvSpPr>
            <p:spPr>
              <a:xfrm>
                <a:off x="5170781" y="1854574"/>
                <a:ext cx="574158" cy="57415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7" name="手繪多邊形 46"/>
              <p:cNvSpPr/>
              <p:nvPr/>
            </p:nvSpPr>
            <p:spPr>
              <a:xfrm>
                <a:off x="5232704" y="1980522"/>
                <a:ext cx="469900" cy="354083"/>
              </a:xfrm>
              <a:custGeom>
                <a:avLst/>
                <a:gdLst>
                  <a:gd name="connsiteX0" fmla="*/ 469900 w 469900"/>
                  <a:gd name="connsiteY0" fmla="*/ 5192 h 354083"/>
                  <a:gd name="connsiteX1" fmla="*/ 254000 w 469900"/>
                  <a:gd name="connsiteY1" fmla="*/ 43292 h 354083"/>
                  <a:gd name="connsiteX2" fmla="*/ 139700 w 469900"/>
                  <a:gd name="connsiteY2" fmla="*/ 322692 h 354083"/>
                  <a:gd name="connsiteX3" fmla="*/ 0 w 469900"/>
                  <a:gd name="connsiteY3" fmla="*/ 335392 h 3540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69900" h="354083">
                    <a:moveTo>
                      <a:pt x="469900" y="5192"/>
                    </a:moveTo>
                    <a:cubicBezTo>
                      <a:pt x="389466" y="-2217"/>
                      <a:pt x="309033" y="-9625"/>
                      <a:pt x="254000" y="43292"/>
                    </a:cubicBezTo>
                    <a:cubicBezTo>
                      <a:pt x="198967" y="96209"/>
                      <a:pt x="182033" y="274009"/>
                      <a:pt x="139700" y="322692"/>
                    </a:cubicBezTo>
                    <a:cubicBezTo>
                      <a:pt x="97367" y="371375"/>
                      <a:pt x="48683" y="353383"/>
                      <a:pt x="0" y="335392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cxnSp>
          <p:nvCxnSpPr>
            <p:cNvPr id="60" name="直線單箭頭接點 59"/>
            <p:cNvCxnSpPr/>
            <p:nvPr/>
          </p:nvCxnSpPr>
          <p:spPr>
            <a:xfrm>
              <a:off x="7781007" y="2822862"/>
              <a:ext cx="43026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直線單箭頭接點 65"/>
          <p:cNvCxnSpPr/>
          <p:nvPr/>
        </p:nvCxnSpPr>
        <p:spPr>
          <a:xfrm flipV="1">
            <a:off x="1253040" y="4038304"/>
            <a:ext cx="0" cy="38419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文字方塊 74"/>
              <p:cNvSpPr txBox="1"/>
              <p:nvPr/>
            </p:nvSpPr>
            <p:spPr>
              <a:xfrm>
                <a:off x="1629990" y="3881039"/>
                <a:ext cx="548227" cy="8192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75" name="文字方塊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9990" y="3881039"/>
                <a:ext cx="548227" cy="81926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Backpropagation – Backward pass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文字方塊 82"/>
              <p:cNvSpPr txBox="1"/>
              <p:nvPr/>
            </p:nvSpPr>
            <p:spPr>
              <a:xfrm>
                <a:off x="770543" y="1690689"/>
                <a:ext cx="7744807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altLang="zh-TW" sz="2800" dirty="0"/>
                  <a:t>Compute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altLang="zh-TW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TW" altLang="en-US" sz="28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num>
                      <m:den>
                        <m:r>
                          <a:rPr lang="zh-TW" altLang="en-US" sz="28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den>
                    </m:f>
                  </m:oMath>
                </a14:m>
                <a:r>
                  <a:rPr lang="en-US" altLang="zh-TW" sz="2800" dirty="0"/>
                  <a:t> for all activation function inputs z</a:t>
                </a:r>
                <a:endParaRPr lang="zh-TW" altLang="en-US" sz="2800" dirty="0"/>
              </a:p>
            </p:txBody>
          </p:sp>
        </mc:Choice>
        <mc:Fallback xmlns="">
          <p:sp>
            <p:nvSpPr>
              <p:cNvPr id="83" name="文字方塊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543" y="1690689"/>
                <a:ext cx="7744807" cy="430887"/>
              </a:xfrm>
              <a:prstGeom prst="rect">
                <a:avLst/>
              </a:prstGeom>
              <a:blipFill>
                <a:blip r:embed="rId10"/>
                <a:stretch>
                  <a:fillRect l="-2754" t="-23944" b="-5070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文字方塊 1"/>
          <p:cNvSpPr txBox="1"/>
          <p:nvPr/>
        </p:nvSpPr>
        <p:spPr>
          <a:xfrm>
            <a:off x="210386" y="2337922"/>
            <a:ext cx="3980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i="1" u="sng" dirty="0"/>
              <a:t>Case 2. Not Output Layer</a:t>
            </a:r>
            <a:endParaRPr lang="zh-TW" altLang="en-US" sz="2800" b="1" i="1" u="sng" dirty="0"/>
          </a:p>
        </p:txBody>
      </p:sp>
      <p:cxnSp>
        <p:nvCxnSpPr>
          <p:cNvPr id="68" name="直線單箭頭接點 67"/>
          <p:cNvCxnSpPr/>
          <p:nvPr/>
        </p:nvCxnSpPr>
        <p:spPr>
          <a:xfrm>
            <a:off x="439773" y="3806706"/>
            <a:ext cx="569659" cy="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單箭頭接點 68"/>
          <p:cNvCxnSpPr/>
          <p:nvPr/>
        </p:nvCxnSpPr>
        <p:spPr>
          <a:xfrm>
            <a:off x="449275" y="5176704"/>
            <a:ext cx="496229" cy="393307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文字方塊 20"/>
          <p:cNvSpPr txBox="1"/>
          <p:nvPr/>
        </p:nvSpPr>
        <p:spPr>
          <a:xfrm>
            <a:off x="3407487" y="3438148"/>
            <a:ext cx="740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/>
              <a:t>……</a:t>
            </a:r>
            <a:endParaRPr lang="zh-TW" altLang="en-US" sz="2800" dirty="0"/>
          </a:p>
        </p:txBody>
      </p:sp>
      <p:sp>
        <p:nvSpPr>
          <p:cNvPr id="70" name="文字方塊 69"/>
          <p:cNvSpPr txBox="1"/>
          <p:nvPr/>
        </p:nvSpPr>
        <p:spPr>
          <a:xfrm>
            <a:off x="3443016" y="5317912"/>
            <a:ext cx="7402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/>
              <a:t>……</a:t>
            </a:r>
            <a:endParaRPr lang="zh-TW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文字方塊 70"/>
              <p:cNvSpPr txBox="1"/>
              <p:nvPr/>
            </p:nvSpPr>
            <p:spPr>
              <a:xfrm>
                <a:off x="1629990" y="5738942"/>
                <a:ext cx="641201" cy="8192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′′</m:t>
                          </m:r>
                        </m:den>
                      </m:f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71" name="文字方塊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9990" y="5738942"/>
                <a:ext cx="641201" cy="81926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0864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直線單箭頭接點 35"/>
          <p:cNvCxnSpPr/>
          <p:nvPr/>
        </p:nvCxnSpPr>
        <p:spPr>
          <a:xfrm flipV="1">
            <a:off x="474238" y="3870715"/>
            <a:ext cx="496229" cy="393307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群組 37"/>
          <p:cNvGrpSpPr/>
          <p:nvPr/>
        </p:nvGrpSpPr>
        <p:grpSpPr>
          <a:xfrm>
            <a:off x="1009432" y="3599050"/>
            <a:ext cx="474993" cy="425277"/>
            <a:chOff x="3357891" y="3538413"/>
            <a:chExt cx="474993" cy="425277"/>
          </a:xfrm>
        </p:grpSpPr>
        <p:sp>
          <p:nvSpPr>
            <p:cNvPr id="39" name="矩形 38"/>
            <p:cNvSpPr/>
            <p:nvPr/>
          </p:nvSpPr>
          <p:spPr>
            <a:xfrm>
              <a:off x="3357891" y="3538413"/>
              <a:ext cx="474993" cy="4252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aphicFrame>
          <p:nvGraphicFramePr>
            <p:cNvPr id="40" name="Object 12"/>
            <p:cNvGraphicFramePr>
              <a:graphicFrameLocks noChangeAspect="1"/>
            </p:cNvGraphicFramePr>
            <p:nvPr>
              <p:extLst/>
            </p:nvPr>
          </p:nvGraphicFramePr>
          <p:xfrm>
            <a:off x="3435128" y="3545009"/>
            <a:ext cx="385763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2" name="方程式" r:id="rId4" imgW="139680" imgH="139680" progId="Equation.3">
                    <p:embed/>
                  </p:oleObj>
                </mc:Choice>
                <mc:Fallback>
                  <p:oleObj name="方程式" r:id="rId4" imgW="139680" imgH="139680" progId="Equation.3">
                    <p:embed/>
                    <p:pic>
                      <p:nvPicPr>
                        <p:cNvPr id="4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5128" y="3545009"/>
                          <a:ext cx="385763" cy="3873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41" name="直線單箭頭接點 40"/>
          <p:cNvCxnSpPr/>
          <p:nvPr/>
        </p:nvCxnSpPr>
        <p:spPr>
          <a:xfrm flipV="1">
            <a:off x="1484425" y="3806706"/>
            <a:ext cx="83935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文字方塊 42"/>
              <p:cNvSpPr txBox="1"/>
              <p:nvPr/>
            </p:nvSpPr>
            <p:spPr>
              <a:xfrm>
                <a:off x="1750023" y="3287485"/>
                <a:ext cx="308161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43" name="文字方塊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0023" y="3287485"/>
                <a:ext cx="308161" cy="43088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群組 48"/>
          <p:cNvGrpSpPr/>
          <p:nvPr/>
        </p:nvGrpSpPr>
        <p:grpSpPr>
          <a:xfrm>
            <a:off x="989583" y="5417001"/>
            <a:ext cx="474993" cy="425277"/>
            <a:chOff x="3357891" y="3538413"/>
            <a:chExt cx="474993" cy="425277"/>
          </a:xfrm>
        </p:grpSpPr>
        <p:sp>
          <p:nvSpPr>
            <p:cNvPr id="50" name="矩形 49"/>
            <p:cNvSpPr/>
            <p:nvPr/>
          </p:nvSpPr>
          <p:spPr>
            <a:xfrm>
              <a:off x="3357891" y="3538413"/>
              <a:ext cx="474993" cy="4252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aphicFrame>
          <p:nvGraphicFramePr>
            <p:cNvPr id="51" name="Object 12"/>
            <p:cNvGraphicFramePr>
              <a:graphicFrameLocks noChangeAspect="1"/>
            </p:cNvGraphicFramePr>
            <p:nvPr>
              <p:extLst/>
            </p:nvPr>
          </p:nvGraphicFramePr>
          <p:xfrm>
            <a:off x="3435128" y="3545009"/>
            <a:ext cx="385763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3" name="方程式" r:id="rId7" imgW="139680" imgH="139680" progId="Equation.3">
                    <p:embed/>
                  </p:oleObj>
                </mc:Choice>
                <mc:Fallback>
                  <p:oleObj name="方程式" r:id="rId7" imgW="139680" imgH="139680" progId="Equation.3">
                    <p:embed/>
                    <p:pic>
                      <p:nvPicPr>
                        <p:cNvPr id="51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5128" y="3545009"/>
                          <a:ext cx="385763" cy="3873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52" name="直線單箭頭接點 51"/>
          <p:cNvCxnSpPr/>
          <p:nvPr/>
        </p:nvCxnSpPr>
        <p:spPr>
          <a:xfrm flipV="1">
            <a:off x="1496448" y="5656214"/>
            <a:ext cx="83935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文字方塊 52"/>
              <p:cNvSpPr txBox="1"/>
              <p:nvPr/>
            </p:nvSpPr>
            <p:spPr>
              <a:xfrm>
                <a:off x="1718642" y="5139124"/>
                <a:ext cx="409609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altLang="zh-TW" sz="2800" dirty="0"/>
                  <a:t>’’</a:t>
                </a:r>
                <a:endParaRPr lang="zh-TW" altLang="en-US" sz="2800" dirty="0"/>
              </a:p>
            </p:txBody>
          </p:sp>
        </mc:Choice>
        <mc:Fallback xmlns="">
          <p:sp>
            <p:nvSpPr>
              <p:cNvPr id="53" name="文字方塊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8642" y="5139124"/>
                <a:ext cx="409609" cy="430887"/>
              </a:xfrm>
              <a:prstGeom prst="rect">
                <a:avLst/>
              </a:prstGeom>
              <a:blipFill rotWithShape="0">
                <a:blip r:embed="rId8"/>
                <a:stretch>
                  <a:fillRect l="-10294" t="-23611" r="-35294" b="-4861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直線單箭頭接點 56"/>
          <p:cNvCxnSpPr/>
          <p:nvPr/>
        </p:nvCxnSpPr>
        <p:spPr>
          <a:xfrm>
            <a:off x="400808" y="5639839"/>
            <a:ext cx="569659" cy="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群組 61"/>
          <p:cNvGrpSpPr/>
          <p:nvPr/>
        </p:nvGrpSpPr>
        <p:grpSpPr>
          <a:xfrm>
            <a:off x="2351774" y="5354568"/>
            <a:ext cx="1005547" cy="574158"/>
            <a:chOff x="7251018" y="4360929"/>
            <a:chExt cx="1005547" cy="574158"/>
          </a:xfrm>
        </p:grpSpPr>
        <p:grpSp>
          <p:nvGrpSpPr>
            <p:cNvPr id="54" name="群組 53"/>
            <p:cNvGrpSpPr/>
            <p:nvPr/>
          </p:nvGrpSpPr>
          <p:grpSpPr>
            <a:xfrm>
              <a:off x="7251018" y="4360929"/>
              <a:ext cx="574158" cy="574158"/>
              <a:chOff x="5170781" y="1854574"/>
              <a:chExt cx="574158" cy="574158"/>
            </a:xfrm>
          </p:grpSpPr>
          <p:sp>
            <p:nvSpPr>
              <p:cNvPr id="55" name="橢圓 54"/>
              <p:cNvSpPr/>
              <p:nvPr/>
            </p:nvSpPr>
            <p:spPr>
              <a:xfrm>
                <a:off x="5170781" y="1854574"/>
                <a:ext cx="574158" cy="57415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6" name="手繪多邊形 55"/>
              <p:cNvSpPr/>
              <p:nvPr/>
            </p:nvSpPr>
            <p:spPr>
              <a:xfrm>
                <a:off x="5232704" y="1980522"/>
                <a:ext cx="469900" cy="354083"/>
              </a:xfrm>
              <a:custGeom>
                <a:avLst/>
                <a:gdLst>
                  <a:gd name="connsiteX0" fmla="*/ 469900 w 469900"/>
                  <a:gd name="connsiteY0" fmla="*/ 5192 h 354083"/>
                  <a:gd name="connsiteX1" fmla="*/ 254000 w 469900"/>
                  <a:gd name="connsiteY1" fmla="*/ 43292 h 354083"/>
                  <a:gd name="connsiteX2" fmla="*/ 139700 w 469900"/>
                  <a:gd name="connsiteY2" fmla="*/ 322692 h 354083"/>
                  <a:gd name="connsiteX3" fmla="*/ 0 w 469900"/>
                  <a:gd name="connsiteY3" fmla="*/ 335392 h 3540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69900" h="354083">
                    <a:moveTo>
                      <a:pt x="469900" y="5192"/>
                    </a:moveTo>
                    <a:cubicBezTo>
                      <a:pt x="389466" y="-2217"/>
                      <a:pt x="309033" y="-9625"/>
                      <a:pt x="254000" y="43292"/>
                    </a:cubicBezTo>
                    <a:cubicBezTo>
                      <a:pt x="198967" y="96209"/>
                      <a:pt x="182033" y="274009"/>
                      <a:pt x="139700" y="322692"/>
                    </a:cubicBezTo>
                    <a:cubicBezTo>
                      <a:pt x="97367" y="371375"/>
                      <a:pt x="48683" y="353383"/>
                      <a:pt x="0" y="335392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cxnSp>
          <p:nvCxnSpPr>
            <p:cNvPr id="59" name="直線單箭頭接點 58"/>
            <p:cNvCxnSpPr/>
            <p:nvPr/>
          </p:nvCxnSpPr>
          <p:spPr>
            <a:xfrm>
              <a:off x="7826300" y="4663918"/>
              <a:ext cx="43026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群組 44"/>
          <p:cNvGrpSpPr/>
          <p:nvPr/>
        </p:nvGrpSpPr>
        <p:grpSpPr>
          <a:xfrm>
            <a:off x="2333484" y="3506972"/>
            <a:ext cx="574158" cy="574158"/>
            <a:chOff x="5170781" y="1854574"/>
            <a:chExt cx="574158" cy="574158"/>
          </a:xfrm>
        </p:grpSpPr>
        <p:sp>
          <p:nvSpPr>
            <p:cNvPr id="46" name="橢圓 45"/>
            <p:cNvSpPr/>
            <p:nvPr/>
          </p:nvSpPr>
          <p:spPr>
            <a:xfrm>
              <a:off x="5170781" y="1854574"/>
              <a:ext cx="574158" cy="574158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7" name="手繪多邊形 46"/>
            <p:cNvSpPr/>
            <p:nvPr/>
          </p:nvSpPr>
          <p:spPr>
            <a:xfrm>
              <a:off x="5232704" y="1980522"/>
              <a:ext cx="469900" cy="354083"/>
            </a:xfrm>
            <a:custGeom>
              <a:avLst/>
              <a:gdLst>
                <a:gd name="connsiteX0" fmla="*/ 469900 w 469900"/>
                <a:gd name="connsiteY0" fmla="*/ 5192 h 354083"/>
                <a:gd name="connsiteX1" fmla="*/ 254000 w 469900"/>
                <a:gd name="connsiteY1" fmla="*/ 43292 h 354083"/>
                <a:gd name="connsiteX2" fmla="*/ 139700 w 469900"/>
                <a:gd name="connsiteY2" fmla="*/ 322692 h 354083"/>
                <a:gd name="connsiteX3" fmla="*/ 0 w 469900"/>
                <a:gd name="connsiteY3" fmla="*/ 335392 h 354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9900" h="354083">
                  <a:moveTo>
                    <a:pt x="469900" y="5192"/>
                  </a:moveTo>
                  <a:cubicBezTo>
                    <a:pt x="389466" y="-2217"/>
                    <a:pt x="309033" y="-9625"/>
                    <a:pt x="254000" y="43292"/>
                  </a:cubicBezTo>
                  <a:cubicBezTo>
                    <a:pt x="198967" y="96209"/>
                    <a:pt x="182033" y="274009"/>
                    <a:pt x="139700" y="322692"/>
                  </a:cubicBezTo>
                  <a:cubicBezTo>
                    <a:pt x="97367" y="371375"/>
                    <a:pt x="48683" y="353383"/>
                    <a:pt x="0" y="335392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cxnSp>
        <p:nvCxnSpPr>
          <p:cNvPr id="66" name="直線單箭頭接點 65"/>
          <p:cNvCxnSpPr/>
          <p:nvPr/>
        </p:nvCxnSpPr>
        <p:spPr>
          <a:xfrm flipV="1">
            <a:off x="1253040" y="4038304"/>
            <a:ext cx="0" cy="38419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文字方塊 74"/>
              <p:cNvSpPr txBox="1"/>
              <p:nvPr/>
            </p:nvSpPr>
            <p:spPr>
              <a:xfrm>
                <a:off x="1629990" y="3881039"/>
                <a:ext cx="548227" cy="8192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75" name="文字方塊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9990" y="3881039"/>
                <a:ext cx="548227" cy="81926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Backpropagation – Backward pass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文字方塊 82"/>
              <p:cNvSpPr txBox="1"/>
              <p:nvPr/>
            </p:nvSpPr>
            <p:spPr>
              <a:xfrm>
                <a:off x="770543" y="1690689"/>
                <a:ext cx="7744807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altLang="zh-TW" sz="2800" dirty="0"/>
                  <a:t>Compute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altLang="zh-TW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TW" altLang="en-US" sz="28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num>
                      <m:den>
                        <m:r>
                          <a:rPr lang="zh-TW" altLang="en-US" sz="28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den>
                    </m:f>
                  </m:oMath>
                </a14:m>
                <a:r>
                  <a:rPr lang="en-US" altLang="zh-TW" sz="2800" dirty="0"/>
                  <a:t> for all activation function inputs z</a:t>
                </a:r>
                <a:endParaRPr lang="zh-TW" altLang="en-US" sz="2800" dirty="0"/>
              </a:p>
            </p:txBody>
          </p:sp>
        </mc:Choice>
        <mc:Fallback xmlns="">
          <p:sp>
            <p:nvSpPr>
              <p:cNvPr id="83" name="文字方塊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543" y="1690689"/>
                <a:ext cx="7744807" cy="430887"/>
              </a:xfrm>
              <a:prstGeom prst="rect">
                <a:avLst/>
              </a:prstGeom>
              <a:blipFill>
                <a:blip r:embed="rId10"/>
                <a:stretch>
                  <a:fillRect l="-2754" t="-23944" b="-5070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文字方塊 1"/>
          <p:cNvSpPr txBox="1"/>
          <p:nvPr/>
        </p:nvSpPr>
        <p:spPr>
          <a:xfrm>
            <a:off x="210386" y="2337922"/>
            <a:ext cx="3980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i="1" u="sng" dirty="0"/>
              <a:t>Case 2. Not Output Layer</a:t>
            </a:r>
            <a:endParaRPr lang="zh-TW" altLang="en-US" sz="2800" b="1" i="1" u="sng" dirty="0"/>
          </a:p>
        </p:txBody>
      </p:sp>
      <p:cxnSp>
        <p:nvCxnSpPr>
          <p:cNvPr id="68" name="直線單箭頭接點 67"/>
          <p:cNvCxnSpPr/>
          <p:nvPr/>
        </p:nvCxnSpPr>
        <p:spPr>
          <a:xfrm>
            <a:off x="439773" y="3806706"/>
            <a:ext cx="569659" cy="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單箭頭接點 68"/>
          <p:cNvCxnSpPr/>
          <p:nvPr/>
        </p:nvCxnSpPr>
        <p:spPr>
          <a:xfrm>
            <a:off x="449275" y="5176704"/>
            <a:ext cx="496229" cy="393307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文字方塊 70"/>
              <p:cNvSpPr txBox="1"/>
              <p:nvPr/>
            </p:nvSpPr>
            <p:spPr>
              <a:xfrm>
                <a:off x="1629990" y="5738942"/>
                <a:ext cx="641201" cy="8192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′′</m:t>
                          </m:r>
                        </m:den>
                      </m:f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71" name="文字方塊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9990" y="5738942"/>
                <a:ext cx="641201" cy="81926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直線單箭頭接點 33"/>
          <p:cNvCxnSpPr/>
          <p:nvPr/>
        </p:nvCxnSpPr>
        <p:spPr>
          <a:xfrm flipV="1">
            <a:off x="3987323" y="3880914"/>
            <a:ext cx="496229" cy="393307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單箭頭接點 34"/>
          <p:cNvCxnSpPr/>
          <p:nvPr/>
        </p:nvCxnSpPr>
        <p:spPr>
          <a:xfrm flipV="1">
            <a:off x="2913404" y="3829471"/>
            <a:ext cx="15768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群組 36"/>
          <p:cNvGrpSpPr/>
          <p:nvPr/>
        </p:nvGrpSpPr>
        <p:grpSpPr>
          <a:xfrm>
            <a:off x="4522517" y="3609249"/>
            <a:ext cx="474993" cy="425277"/>
            <a:chOff x="3357891" y="3538413"/>
            <a:chExt cx="474993" cy="425277"/>
          </a:xfrm>
        </p:grpSpPr>
        <p:sp>
          <p:nvSpPr>
            <p:cNvPr id="42" name="矩形 41"/>
            <p:cNvSpPr/>
            <p:nvPr/>
          </p:nvSpPr>
          <p:spPr>
            <a:xfrm>
              <a:off x="3357891" y="3538413"/>
              <a:ext cx="474993" cy="4252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aphicFrame>
          <p:nvGraphicFramePr>
            <p:cNvPr id="44" name="Object 12"/>
            <p:cNvGraphicFramePr>
              <a:graphicFrameLocks noChangeAspect="1"/>
            </p:cNvGraphicFramePr>
            <p:nvPr>
              <p:extLst/>
            </p:nvPr>
          </p:nvGraphicFramePr>
          <p:xfrm>
            <a:off x="3435128" y="3545009"/>
            <a:ext cx="385763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4" name="方程式" r:id="rId12" imgW="139680" imgH="139680" progId="Equation.3">
                    <p:embed/>
                  </p:oleObj>
                </mc:Choice>
                <mc:Fallback>
                  <p:oleObj name="方程式" r:id="rId12" imgW="139680" imgH="139680" progId="Equation.3">
                    <p:embed/>
                    <p:pic>
                      <p:nvPicPr>
                        <p:cNvPr id="44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5128" y="3545009"/>
                          <a:ext cx="385763" cy="3873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48" name="直線單箭頭接點 47"/>
          <p:cNvCxnSpPr/>
          <p:nvPr/>
        </p:nvCxnSpPr>
        <p:spPr>
          <a:xfrm flipV="1">
            <a:off x="4997510" y="3816905"/>
            <a:ext cx="83935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文字方塊 57"/>
              <p:cNvSpPr txBox="1"/>
              <p:nvPr/>
            </p:nvSpPr>
            <p:spPr>
              <a:xfrm>
                <a:off x="3583694" y="3352095"/>
                <a:ext cx="501484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58" name="文字方塊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3694" y="3352095"/>
                <a:ext cx="501484" cy="43088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文字方塊 60"/>
              <p:cNvSpPr txBox="1"/>
              <p:nvPr/>
            </p:nvSpPr>
            <p:spPr>
              <a:xfrm>
                <a:off x="5263108" y="3297684"/>
                <a:ext cx="308161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61" name="文字方塊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3108" y="3297684"/>
                <a:ext cx="308161" cy="430887"/>
              </a:xfrm>
              <a:prstGeom prst="rect">
                <a:avLst/>
              </a:prstGeom>
              <a:blipFill rotWithShape="0">
                <a:blip r:embed="rId14"/>
                <a:stretch>
                  <a:fillRect r="-192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文字方塊 63"/>
              <p:cNvSpPr txBox="1"/>
              <p:nvPr/>
            </p:nvSpPr>
            <p:spPr>
              <a:xfrm>
                <a:off x="2950294" y="3293490"/>
                <a:ext cx="375103" cy="430887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64" name="文字方塊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294" y="3293490"/>
                <a:ext cx="375103" cy="430887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5" name="群組 64"/>
          <p:cNvGrpSpPr/>
          <p:nvPr/>
        </p:nvGrpSpPr>
        <p:grpSpPr>
          <a:xfrm>
            <a:off x="4502668" y="5427200"/>
            <a:ext cx="474993" cy="425277"/>
            <a:chOff x="3357891" y="3538413"/>
            <a:chExt cx="474993" cy="425277"/>
          </a:xfrm>
        </p:grpSpPr>
        <p:sp>
          <p:nvSpPr>
            <p:cNvPr id="67" name="矩形 66"/>
            <p:cNvSpPr/>
            <p:nvPr/>
          </p:nvSpPr>
          <p:spPr>
            <a:xfrm>
              <a:off x="3357891" y="3538413"/>
              <a:ext cx="474993" cy="4252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aphicFrame>
          <p:nvGraphicFramePr>
            <p:cNvPr id="72" name="Object 12"/>
            <p:cNvGraphicFramePr>
              <a:graphicFrameLocks noChangeAspect="1"/>
            </p:cNvGraphicFramePr>
            <p:nvPr>
              <p:extLst/>
            </p:nvPr>
          </p:nvGraphicFramePr>
          <p:xfrm>
            <a:off x="3435128" y="3545009"/>
            <a:ext cx="385763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325" name="方程式" r:id="rId16" imgW="139680" imgH="139680" progId="Equation.3">
                    <p:embed/>
                  </p:oleObj>
                </mc:Choice>
                <mc:Fallback>
                  <p:oleObj name="方程式" r:id="rId16" imgW="139680" imgH="139680" progId="Equation.3">
                    <p:embed/>
                    <p:pic>
                      <p:nvPicPr>
                        <p:cNvPr id="72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5128" y="3545009"/>
                          <a:ext cx="385763" cy="3873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73" name="直線單箭頭接點 72"/>
          <p:cNvCxnSpPr/>
          <p:nvPr/>
        </p:nvCxnSpPr>
        <p:spPr>
          <a:xfrm flipV="1">
            <a:off x="5009533" y="5666413"/>
            <a:ext cx="83935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單箭頭接點 75"/>
          <p:cNvCxnSpPr/>
          <p:nvPr/>
        </p:nvCxnSpPr>
        <p:spPr>
          <a:xfrm>
            <a:off x="3913893" y="5650038"/>
            <a:ext cx="569659" cy="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單箭頭接點 76"/>
          <p:cNvCxnSpPr>
            <a:endCxn id="67" idx="1"/>
          </p:cNvCxnSpPr>
          <p:nvPr/>
        </p:nvCxnSpPr>
        <p:spPr>
          <a:xfrm>
            <a:off x="2925932" y="3861078"/>
            <a:ext cx="1576736" cy="177876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群組 77"/>
          <p:cNvGrpSpPr/>
          <p:nvPr/>
        </p:nvGrpSpPr>
        <p:grpSpPr>
          <a:xfrm>
            <a:off x="5864859" y="5364767"/>
            <a:ext cx="1005547" cy="574158"/>
            <a:chOff x="7251018" y="4360929"/>
            <a:chExt cx="1005547" cy="574158"/>
          </a:xfrm>
        </p:grpSpPr>
        <p:grpSp>
          <p:nvGrpSpPr>
            <p:cNvPr id="79" name="群組 78"/>
            <p:cNvGrpSpPr/>
            <p:nvPr/>
          </p:nvGrpSpPr>
          <p:grpSpPr>
            <a:xfrm>
              <a:off x="7251018" y="4360929"/>
              <a:ext cx="574158" cy="574158"/>
              <a:chOff x="5170781" y="1854574"/>
              <a:chExt cx="574158" cy="574158"/>
            </a:xfrm>
          </p:grpSpPr>
          <p:sp>
            <p:nvSpPr>
              <p:cNvPr id="81" name="橢圓 80"/>
              <p:cNvSpPr/>
              <p:nvPr/>
            </p:nvSpPr>
            <p:spPr>
              <a:xfrm>
                <a:off x="5170781" y="1854574"/>
                <a:ext cx="574158" cy="57415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4" name="手繪多邊形 83"/>
              <p:cNvSpPr/>
              <p:nvPr/>
            </p:nvSpPr>
            <p:spPr>
              <a:xfrm>
                <a:off x="5232704" y="1980522"/>
                <a:ext cx="469900" cy="354083"/>
              </a:xfrm>
              <a:custGeom>
                <a:avLst/>
                <a:gdLst>
                  <a:gd name="connsiteX0" fmla="*/ 469900 w 469900"/>
                  <a:gd name="connsiteY0" fmla="*/ 5192 h 354083"/>
                  <a:gd name="connsiteX1" fmla="*/ 254000 w 469900"/>
                  <a:gd name="connsiteY1" fmla="*/ 43292 h 354083"/>
                  <a:gd name="connsiteX2" fmla="*/ 139700 w 469900"/>
                  <a:gd name="connsiteY2" fmla="*/ 322692 h 354083"/>
                  <a:gd name="connsiteX3" fmla="*/ 0 w 469900"/>
                  <a:gd name="connsiteY3" fmla="*/ 335392 h 3540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69900" h="354083">
                    <a:moveTo>
                      <a:pt x="469900" y="5192"/>
                    </a:moveTo>
                    <a:cubicBezTo>
                      <a:pt x="389466" y="-2217"/>
                      <a:pt x="309033" y="-9625"/>
                      <a:pt x="254000" y="43292"/>
                    </a:cubicBezTo>
                    <a:cubicBezTo>
                      <a:pt x="198967" y="96209"/>
                      <a:pt x="182033" y="274009"/>
                      <a:pt x="139700" y="322692"/>
                    </a:cubicBezTo>
                    <a:cubicBezTo>
                      <a:pt x="97367" y="371375"/>
                      <a:pt x="48683" y="353383"/>
                      <a:pt x="0" y="335392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cxnSp>
          <p:nvCxnSpPr>
            <p:cNvPr id="80" name="直線單箭頭接點 79"/>
            <p:cNvCxnSpPr/>
            <p:nvPr/>
          </p:nvCxnSpPr>
          <p:spPr>
            <a:xfrm>
              <a:off x="7826300" y="4663918"/>
              <a:ext cx="43026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群組 84"/>
          <p:cNvGrpSpPr/>
          <p:nvPr/>
        </p:nvGrpSpPr>
        <p:grpSpPr>
          <a:xfrm>
            <a:off x="5846569" y="3517171"/>
            <a:ext cx="1007119" cy="574158"/>
            <a:chOff x="7204153" y="2522858"/>
            <a:chExt cx="1007119" cy="574158"/>
          </a:xfrm>
        </p:grpSpPr>
        <p:grpSp>
          <p:nvGrpSpPr>
            <p:cNvPr id="86" name="群組 85"/>
            <p:cNvGrpSpPr/>
            <p:nvPr/>
          </p:nvGrpSpPr>
          <p:grpSpPr>
            <a:xfrm>
              <a:off x="7204153" y="2522858"/>
              <a:ext cx="574158" cy="574158"/>
              <a:chOff x="5170781" y="1854574"/>
              <a:chExt cx="574158" cy="574158"/>
            </a:xfrm>
          </p:grpSpPr>
          <p:sp>
            <p:nvSpPr>
              <p:cNvPr id="88" name="橢圓 87"/>
              <p:cNvSpPr/>
              <p:nvPr/>
            </p:nvSpPr>
            <p:spPr>
              <a:xfrm>
                <a:off x="5170781" y="1854574"/>
                <a:ext cx="574158" cy="57415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9" name="手繪多邊形 88"/>
              <p:cNvSpPr/>
              <p:nvPr/>
            </p:nvSpPr>
            <p:spPr>
              <a:xfrm>
                <a:off x="5232704" y="1980522"/>
                <a:ext cx="469900" cy="354083"/>
              </a:xfrm>
              <a:custGeom>
                <a:avLst/>
                <a:gdLst>
                  <a:gd name="connsiteX0" fmla="*/ 469900 w 469900"/>
                  <a:gd name="connsiteY0" fmla="*/ 5192 h 354083"/>
                  <a:gd name="connsiteX1" fmla="*/ 254000 w 469900"/>
                  <a:gd name="connsiteY1" fmla="*/ 43292 h 354083"/>
                  <a:gd name="connsiteX2" fmla="*/ 139700 w 469900"/>
                  <a:gd name="connsiteY2" fmla="*/ 322692 h 354083"/>
                  <a:gd name="connsiteX3" fmla="*/ 0 w 469900"/>
                  <a:gd name="connsiteY3" fmla="*/ 335392 h 3540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69900" h="354083">
                    <a:moveTo>
                      <a:pt x="469900" y="5192"/>
                    </a:moveTo>
                    <a:cubicBezTo>
                      <a:pt x="389466" y="-2217"/>
                      <a:pt x="309033" y="-9625"/>
                      <a:pt x="254000" y="43292"/>
                    </a:cubicBezTo>
                    <a:cubicBezTo>
                      <a:pt x="198967" y="96209"/>
                      <a:pt x="182033" y="274009"/>
                      <a:pt x="139700" y="322692"/>
                    </a:cubicBezTo>
                    <a:cubicBezTo>
                      <a:pt x="97367" y="371375"/>
                      <a:pt x="48683" y="353383"/>
                      <a:pt x="0" y="335392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cxnSp>
          <p:nvCxnSpPr>
            <p:cNvPr id="87" name="直線單箭頭接點 86"/>
            <p:cNvCxnSpPr/>
            <p:nvPr/>
          </p:nvCxnSpPr>
          <p:spPr>
            <a:xfrm>
              <a:off x="7781007" y="2822862"/>
              <a:ext cx="43026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文字方塊 89"/>
              <p:cNvSpPr txBox="1"/>
              <p:nvPr/>
            </p:nvSpPr>
            <p:spPr>
              <a:xfrm>
                <a:off x="3583694" y="4730941"/>
                <a:ext cx="501484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90" name="文字方塊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3694" y="4730941"/>
                <a:ext cx="501484" cy="430887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1" name="直線單箭頭接點 90"/>
          <p:cNvCxnSpPr/>
          <p:nvPr/>
        </p:nvCxnSpPr>
        <p:spPr>
          <a:xfrm flipV="1">
            <a:off x="4766125" y="4048503"/>
            <a:ext cx="0" cy="38419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文字方塊 92"/>
              <p:cNvSpPr txBox="1"/>
              <p:nvPr/>
            </p:nvSpPr>
            <p:spPr>
              <a:xfrm>
                <a:off x="5143075" y="3891238"/>
                <a:ext cx="640368" cy="8920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93" name="文字方塊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075" y="3891238"/>
                <a:ext cx="640368" cy="89203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文字方塊 93"/>
              <p:cNvSpPr txBox="1"/>
              <p:nvPr/>
            </p:nvSpPr>
            <p:spPr>
              <a:xfrm>
                <a:off x="5293288" y="5136137"/>
                <a:ext cx="308161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94" name="文字方塊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3288" y="5136137"/>
                <a:ext cx="308161" cy="430887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文字方塊 94"/>
              <p:cNvSpPr txBox="1"/>
              <p:nvPr/>
            </p:nvSpPr>
            <p:spPr>
              <a:xfrm>
                <a:off x="5143074" y="5775573"/>
                <a:ext cx="634596" cy="8920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95" name="文字方塊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074" y="5775573"/>
                <a:ext cx="634596" cy="89203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791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animBg="1"/>
      <p:bldP spid="61" grpId="0" animBg="1"/>
      <p:bldP spid="64" grpId="0" animBg="1"/>
      <p:bldP spid="90" grpId="0" animBg="1"/>
      <p:bldP spid="93" grpId="0"/>
      <p:bldP spid="94" grpId="0" animBg="1"/>
      <p:bldP spid="9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直線單箭頭接點 35"/>
          <p:cNvCxnSpPr/>
          <p:nvPr/>
        </p:nvCxnSpPr>
        <p:spPr>
          <a:xfrm flipV="1">
            <a:off x="474238" y="3870715"/>
            <a:ext cx="496229" cy="393307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群組 37"/>
          <p:cNvGrpSpPr/>
          <p:nvPr/>
        </p:nvGrpSpPr>
        <p:grpSpPr>
          <a:xfrm>
            <a:off x="1009432" y="3599050"/>
            <a:ext cx="474993" cy="425277"/>
            <a:chOff x="3357891" y="3538413"/>
            <a:chExt cx="474993" cy="425277"/>
          </a:xfrm>
        </p:grpSpPr>
        <p:sp>
          <p:nvSpPr>
            <p:cNvPr id="39" name="矩形 38"/>
            <p:cNvSpPr/>
            <p:nvPr/>
          </p:nvSpPr>
          <p:spPr>
            <a:xfrm>
              <a:off x="3357891" y="3538413"/>
              <a:ext cx="474993" cy="4252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aphicFrame>
          <p:nvGraphicFramePr>
            <p:cNvPr id="40" name="Object 12"/>
            <p:cNvGraphicFramePr>
              <a:graphicFrameLocks noChangeAspect="1"/>
            </p:cNvGraphicFramePr>
            <p:nvPr>
              <p:extLst/>
            </p:nvPr>
          </p:nvGraphicFramePr>
          <p:xfrm>
            <a:off x="3435128" y="3545009"/>
            <a:ext cx="385763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46" name="方程式" r:id="rId4" imgW="139680" imgH="139680" progId="Equation.3">
                    <p:embed/>
                  </p:oleObj>
                </mc:Choice>
                <mc:Fallback>
                  <p:oleObj name="方程式" r:id="rId4" imgW="139680" imgH="139680" progId="Equation.3">
                    <p:embed/>
                    <p:pic>
                      <p:nvPicPr>
                        <p:cNvPr id="4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5128" y="3545009"/>
                          <a:ext cx="385763" cy="3873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41" name="直線單箭頭接點 40"/>
          <p:cNvCxnSpPr/>
          <p:nvPr/>
        </p:nvCxnSpPr>
        <p:spPr>
          <a:xfrm flipV="1">
            <a:off x="1484425" y="3806706"/>
            <a:ext cx="83935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文字方塊 42"/>
              <p:cNvSpPr txBox="1"/>
              <p:nvPr/>
            </p:nvSpPr>
            <p:spPr>
              <a:xfrm>
                <a:off x="1750023" y="3287485"/>
                <a:ext cx="308161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43" name="文字方塊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0023" y="3287485"/>
                <a:ext cx="308161" cy="43088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群組 48"/>
          <p:cNvGrpSpPr/>
          <p:nvPr/>
        </p:nvGrpSpPr>
        <p:grpSpPr>
          <a:xfrm>
            <a:off x="989583" y="5417001"/>
            <a:ext cx="474993" cy="425277"/>
            <a:chOff x="3357891" y="3538413"/>
            <a:chExt cx="474993" cy="425277"/>
          </a:xfrm>
        </p:grpSpPr>
        <p:sp>
          <p:nvSpPr>
            <p:cNvPr id="50" name="矩形 49"/>
            <p:cNvSpPr/>
            <p:nvPr/>
          </p:nvSpPr>
          <p:spPr>
            <a:xfrm>
              <a:off x="3357891" y="3538413"/>
              <a:ext cx="474993" cy="4252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aphicFrame>
          <p:nvGraphicFramePr>
            <p:cNvPr id="51" name="Object 12"/>
            <p:cNvGraphicFramePr>
              <a:graphicFrameLocks noChangeAspect="1"/>
            </p:cNvGraphicFramePr>
            <p:nvPr>
              <p:extLst/>
            </p:nvPr>
          </p:nvGraphicFramePr>
          <p:xfrm>
            <a:off x="3435128" y="3545009"/>
            <a:ext cx="385763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47" name="方程式" r:id="rId7" imgW="139680" imgH="139680" progId="Equation.3">
                    <p:embed/>
                  </p:oleObj>
                </mc:Choice>
                <mc:Fallback>
                  <p:oleObj name="方程式" r:id="rId7" imgW="139680" imgH="139680" progId="Equation.3">
                    <p:embed/>
                    <p:pic>
                      <p:nvPicPr>
                        <p:cNvPr id="51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5128" y="3545009"/>
                          <a:ext cx="385763" cy="3873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52" name="直線單箭頭接點 51"/>
          <p:cNvCxnSpPr/>
          <p:nvPr/>
        </p:nvCxnSpPr>
        <p:spPr>
          <a:xfrm flipV="1">
            <a:off x="1496448" y="5656214"/>
            <a:ext cx="83935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文字方塊 52"/>
              <p:cNvSpPr txBox="1"/>
              <p:nvPr/>
            </p:nvSpPr>
            <p:spPr>
              <a:xfrm>
                <a:off x="1718642" y="5139124"/>
                <a:ext cx="409609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altLang="zh-TW" sz="2800" dirty="0"/>
                  <a:t>’’</a:t>
                </a:r>
                <a:endParaRPr lang="zh-TW" altLang="en-US" sz="2800" dirty="0"/>
              </a:p>
            </p:txBody>
          </p:sp>
        </mc:Choice>
        <mc:Fallback xmlns="">
          <p:sp>
            <p:nvSpPr>
              <p:cNvPr id="53" name="文字方塊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8642" y="5139124"/>
                <a:ext cx="409609" cy="430887"/>
              </a:xfrm>
              <a:prstGeom prst="rect">
                <a:avLst/>
              </a:prstGeom>
              <a:blipFill rotWithShape="0">
                <a:blip r:embed="rId8"/>
                <a:stretch>
                  <a:fillRect l="-10294" t="-23611" r="-35294" b="-4861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直線單箭頭接點 56"/>
          <p:cNvCxnSpPr/>
          <p:nvPr/>
        </p:nvCxnSpPr>
        <p:spPr>
          <a:xfrm>
            <a:off x="400808" y="5639839"/>
            <a:ext cx="569659" cy="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群組 61"/>
          <p:cNvGrpSpPr/>
          <p:nvPr/>
        </p:nvGrpSpPr>
        <p:grpSpPr>
          <a:xfrm>
            <a:off x="2351774" y="5354568"/>
            <a:ext cx="1005547" cy="574158"/>
            <a:chOff x="7251018" y="4360929"/>
            <a:chExt cx="1005547" cy="574158"/>
          </a:xfrm>
        </p:grpSpPr>
        <p:grpSp>
          <p:nvGrpSpPr>
            <p:cNvPr id="54" name="群組 53"/>
            <p:cNvGrpSpPr/>
            <p:nvPr/>
          </p:nvGrpSpPr>
          <p:grpSpPr>
            <a:xfrm>
              <a:off x="7251018" y="4360929"/>
              <a:ext cx="574158" cy="574158"/>
              <a:chOff x="5170781" y="1854574"/>
              <a:chExt cx="574158" cy="574158"/>
            </a:xfrm>
          </p:grpSpPr>
          <p:sp>
            <p:nvSpPr>
              <p:cNvPr id="55" name="橢圓 54"/>
              <p:cNvSpPr/>
              <p:nvPr/>
            </p:nvSpPr>
            <p:spPr>
              <a:xfrm>
                <a:off x="5170781" y="1854574"/>
                <a:ext cx="574158" cy="57415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6" name="手繪多邊形 55"/>
              <p:cNvSpPr/>
              <p:nvPr/>
            </p:nvSpPr>
            <p:spPr>
              <a:xfrm>
                <a:off x="5232704" y="1980522"/>
                <a:ext cx="469900" cy="354083"/>
              </a:xfrm>
              <a:custGeom>
                <a:avLst/>
                <a:gdLst>
                  <a:gd name="connsiteX0" fmla="*/ 469900 w 469900"/>
                  <a:gd name="connsiteY0" fmla="*/ 5192 h 354083"/>
                  <a:gd name="connsiteX1" fmla="*/ 254000 w 469900"/>
                  <a:gd name="connsiteY1" fmla="*/ 43292 h 354083"/>
                  <a:gd name="connsiteX2" fmla="*/ 139700 w 469900"/>
                  <a:gd name="connsiteY2" fmla="*/ 322692 h 354083"/>
                  <a:gd name="connsiteX3" fmla="*/ 0 w 469900"/>
                  <a:gd name="connsiteY3" fmla="*/ 335392 h 3540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69900" h="354083">
                    <a:moveTo>
                      <a:pt x="469900" y="5192"/>
                    </a:moveTo>
                    <a:cubicBezTo>
                      <a:pt x="389466" y="-2217"/>
                      <a:pt x="309033" y="-9625"/>
                      <a:pt x="254000" y="43292"/>
                    </a:cubicBezTo>
                    <a:cubicBezTo>
                      <a:pt x="198967" y="96209"/>
                      <a:pt x="182033" y="274009"/>
                      <a:pt x="139700" y="322692"/>
                    </a:cubicBezTo>
                    <a:cubicBezTo>
                      <a:pt x="97367" y="371375"/>
                      <a:pt x="48683" y="353383"/>
                      <a:pt x="0" y="335392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cxnSp>
          <p:nvCxnSpPr>
            <p:cNvPr id="59" name="直線單箭頭接點 58"/>
            <p:cNvCxnSpPr/>
            <p:nvPr/>
          </p:nvCxnSpPr>
          <p:spPr>
            <a:xfrm>
              <a:off x="7826300" y="4663918"/>
              <a:ext cx="43026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6" name="直線單箭頭接點 65"/>
          <p:cNvCxnSpPr/>
          <p:nvPr/>
        </p:nvCxnSpPr>
        <p:spPr>
          <a:xfrm flipV="1">
            <a:off x="1253040" y="4038304"/>
            <a:ext cx="0" cy="38419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文字方塊 74"/>
              <p:cNvSpPr txBox="1"/>
              <p:nvPr/>
            </p:nvSpPr>
            <p:spPr>
              <a:xfrm>
                <a:off x="1629990" y="3881039"/>
                <a:ext cx="548227" cy="8192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75" name="文字方塊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9990" y="3881039"/>
                <a:ext cx="548227" cy="81926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Backpropagation – Backward pass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文字方塊 82"/>
              <p:cNvSpPr txBox="1"/>
              <p:nvPr/>
            </p:nvSpPr>
            <p:spPr>
              <a:xfrm>
                <a:off x="770543" y="1690689"/>
                <a:ext cx="7744807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altLang="zh-TW" sz="2800" dirty="0"/>
                  <a:t>Compute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altLang="zh-TW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TW" altLang="en-US" sz="28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num>
                      <m:den>
                        <m:r>
                          <a:rPr lang="zh-TW" altLang="en-US" sz="28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den>
                    </m:f>
                  </m:oMath>
                </a14:m>
                <a:r>
                  <a:rPr lang="en-US" altLang="zh-TW" sz="2800" dirty="0"/>
                  <a:t> for all activation function inputs z</a:t>
                </a:r>
                <a:endParaRPr lang="zh-TW" altLang="en-US" sz="2800" dirty="0"/>
              </a:p>
            </p:txBody>
          </p:sp>
        </mc:Choice>
        <mc:Fallback xmlns="">
          <p:sp>
            <p:nvSpPr>
              <p:cNvPr id="83" name="文字方塊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543" y="1690689"/>
                <a:ext cx="7744807" cy="430887"/>
              </a:xfrm>
              <a:prstGeom prst="rect">
                <a:avLst/>
              </a:prstGeom>
              <a:blipFill>
                <a:blip r:embed="rId10"/>
                <a:stretch>
                  <a:fillRect l="-2754" t="-23944" b="-5070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文字方塊 1"/>
          <p:cNvSpPr txBox="1"/>
          <p:nvPr/>
        </p:nvSpPr>
        <p:spPr>
          <a:xfrm>
            <a:off x="210386" y="2337922"/>
            <a:ext cx="39808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i="1" u="sng" dirty="0"/>
              <a:t>Case 2. Not Output Layer</a:t>
            </a:r>
            <a:endParaRPr lang="zh-TW" altLang="en-US" sz="2800" b="1" i="1" u="sng" dirty="0"/>
          </a:p>
        </p:txBody>
      </p:sp>
      <p:cxnSp>
        <p:nvCxnSpPr>
          <p:cNvPr id="68" name="直線單箭頭接點 67"/>
          <p:cNvCxnSpPr/>
          <p:nvPr/>
        </p:nvCxnSpPr>
        <p:spPr>
          <a:xfrm>
            <a:off x="439773" y="3806706"/>
            <a:ext cx="569659" cy="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單箭頭接點 68"/>
          <p:cNvCxnSpPr/>
          <p:nvPr/>
        </p:nvCxnSpPr>
        <p:spPr>
          <a:xfrm>
            <a:off x="449275" y="5176704"/>
            <a:ext cx="496229" cy="393307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文字方塊 70"/>
              <p:cNvSpPr txBox="1"/>
              <p:nvPr/>
            </p:nvSpPr>
            <p:spPr>
              <a:xfrm>
                <a:off x="1629990" y="5738942"/>
                <a:ext cx="641201" cy="8192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′′</m:t>
                          </m:r>
                        </m:den>
                      </m:f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71" name="文字方塊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9990" y="5738942"/>
                <a:ext cx="641201" cy="81926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直線單箭頭接點 33"/>
          <p:cNvCxnSpPr/>
          <p:nvPr/>
        </p:nvCxnSpPr>
        <p:spPr>
          <a:xfrm flipV="1">
            <a:off x="3987323" y="3880914"/>
            <a:ext cx="496229" cy="393307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單箭頭接點 34"/>
          <p:cNvCxnSpPr/>
          <p:nvPr/>
        </p:nvCxnSpPr>
        <p:spPr>
          <a:xfrm flipV="1">
            <a:off x="2913404" y="3829471"/>
            <a:ext cx="15768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群組 36"/>
          <p:cNvGrpSpPr/>
          <p:nvPr/>
        </p:nvGrpSpPr>
        <p:grpSpPr>
          <a:xfrm>
            <a:off x="4522517" y="3609249"/>
            <a:ext cx="474993" cy="425277"/>
            <a:chOff x="3357891" y="3538413"/>
            <a:chExt cx="474993" cy="425277"/>
          </a:xfrm>
        </p:grpSpPr>
        <p:sp>
          <p:nvSpPr>
            <p:cNvPr id="42" name="矩形 41"/>
            <p:cNvSpPr/>
            <p:nvPr/>
          </p:nvSpPr>
          <p:spPr>
            <a:xfrm>
              <a:off x="3357891" y="3538413"/>
              <a:ext cx="474993" cy="4252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aphicFrame>
          <p:nvGraphicFramePr>
            <p:cNvPr id="44" name="Object 12"/>
            <p:cNvGraphicFramePr>
              <a:graphicFrameLocks noChangeAspect="1"/>
            </p:cNvGraphicFramePr>
            <p:nvPr>
              <p:extLst/>
            </p:nvPr>
          </p:nvGraphicFramePr>
          <p:xfrm>
            <a:off x="3435128" y="3545009"/>
            <a:ext cx="385763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48" name="方程式" r:id="rId12" imgW="139680" imgH="139680" progId="Equation.3">
                    <p:embed/>
                  </p:oleObj>
                </mc:Choice>
                <mc:Fallback>
                  <p:oleObj name="方程式" r:id="rId12" imgW="139680" imgH="139680" progId="Equation.3">
                    <p:embed/>
                    <p:pic>
                      <p:nvPicPr>
                        <p:cNvPr id="44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5128" y="3545009"/>
                          <a:ext cx="385763" cy="3873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48" name="直線單箭頭接點 47"/>
          <p:cNvCxnSpPr/>
          <p:nvPr/>
        </p:nvCxnSpPr>
        <p:spPr>
          <a:xfrm flipV="1">
            <a:off x="4997510" y="3816905"/>
            <a:ext cx="83935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文字方塊 57"/>
              <p:cNvSpPr txBox="1"/>
              <p:nvPr/>
            </p:nvSpPr>
            <p:spPr>
              <a:xfrm>
                <a:off x="3583694" y="3352095"/>
                <a:ext cx="501484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58" name="文字方塊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3694" y="3352095"/>
                <a:ext cx="501484" cy="43088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文字方塊 60"/>
              <p:cNvSpPr txBox="1"/>
              <p:nvPr/>
            </p:nvSpPr>
            <p:spPr>
              <a:xfrm>
                <a:off x="5263108" y="3297684"/>
                <a:ext cx="308161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61" name="文字方塊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3108" y="3297684"/>
                <a:ext cx="308161" cy="430887"/>
              </a:xfrm>
              <a:prstGeom prst="rect">
                <a:avLst/>
              </a:prstGeom>
              <a:blipFill rotWithShape="0">
                <a:blip r:embed="rId14"/>
                <a:stretch>
                  <a:fillRect r="-192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文字方塊 63"/>
              <p:cNvSpPr txBox="1"/>
              <p:nvPr/>
            </p:nvSpPr>
            <p:spPr>
              <a:xfrm>
                <a:off x="2950294" y="3293490"/>
                <a:ext cx="375103" cy="430887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64" name="文字方塊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294" y="3293490"/>
                <a:ext cx="375103" cy="430887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5" name="群組 64"/>
          <p:cNvGrpSpPr/>
          <p:nvPr/>
        </p:nvGrpSpPr>
        <p:grpSpPr>
          <a:xfrm>
            <a:off x="4502668" y="5427200"/>
            <a:ext cx="474993" cy="425277"/>
            <a:chOff x="3357891" y="3538413"/>
            <a:chExt cx="474993" cy="425277"/>
          </a:xfrm>
        </p:grpSpPr>
        <p:sp>
          <p:nvSpPr>
            <p:cNvPr id="67" name="矩形 66"/>
            <p:cNvSpPr/>
            <p:nvPr/>
          </p:nvSpPr>
          <p:spPr>
            <a:xfrm>
              <a:off x="3357891" y="3538413"/>
              <a:ext cx="474993" cy="4252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aphicFrame>
          <p:nvGraphicFramePr>
            <p:cNvPr id="72" name="Object 12"/>
            <p:cNvGraphicFramePr>
              <a:graphicFrameLocks noChangeAspect="1"/>
            </p:cNvGraphicFramePr>
            <p:nvPr>
              <p:extLst/>
            </p:nvPr>
          </p:nvGraphicFramePr>
          <p:xfrm>
            <a:off x="3435128" y="3545009"/>
            <a:ext cx="385763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349" name="方程式" r:id="rId16" imgW="139680" imgH="139680" progId="Equation.3">
                    <p:embed/>
                  </p:oleObj>
                </mc:Choice>
                <mc:Fallback>
                  <p:oleObj name="方程式" r:id="rId16" imgW="139680" imgH="139680" progId="Equation.3">
                    <p:embed/>
                    <p:pic>
                      <p:nvPicPr>
                        <p:cNvPr id="72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5128" y="3545009"/>
                          <a:ext cx="385763" cy="3873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73" name="直線單箭頭接點 72"/>
          <p:cNvCxnSpPr/>
          <p:nvPr/>
        </p:nvCxnSpPr>
        <p:spPr>
          <a:xfrm flipV="1">
            <a:off x="5009533" y="5666413"/>
            <a:ext cx="83935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單箭頭接點 75"/>
          <p:cNvCxnSpPr/>
          <p:nvPr/>
        </p:nvCxnSpPr>
        <p:spPr>
          <a:xfrm>
            <a:off x="3913893" y="5650038"/>
            <a:ext cx="569659" cy="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單箭頭接點 76"/>
          <p:cNvCxnSpPr>
            <a:endCxn id="67" idx="1"/>
          </p:cNvCxnSpPr>
          <p:nvPr/>
        </p:nvCxnSpPr>
        <p:spPr>
          <a:xfrm>
            <a:off x="2925932" y="3861078"/>
            <a:ext cx="1576736" cy="177876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群組 77"/>
          <p:cNvGrpSpPr/>
          <p:nvPr/>
        </p:nvGrpSpPr>
        <p:grpSpPr>
          <a:xfrm>
            <a:off x="5864859" y="5364767"/>
            <a:ext cx="1005547" cy="574158"/>
            <a:chOff x="7251018" y="4360929"/>
            <a:chExt cx="1005547" cy="574158"/>
          </a:xfrm>
        </p:grpSpPr>
        <p:grpSp>
          <p:nvGrpSpPr>
            <p:cNvPr id="79" name="群組 78"/>
            <p:cNvGrpSpPr/>
            <p:nvPr/>
          </p:nvGrpSpPr>
          <p:grpSpPr>
            <a:xfrm>
              <a:off x="7251018" y="4360929"/>
              <a:ext cx="574158" cy="574158"/>
              <a:chOff x="5170781" y="1854574"/>
              <a:chExt cx="574158" cy="574158"/>
            </a:xfrm>
          </p:grpSpPr>
          <p:sp>
            <p:nvSpPr>
              <p:cNvPr id="81" name="橢圓 80"/>
              <p:cNvSpPr/>
              <p:nvPr/>
            </p:nvSpPr>
            <p:spPr>
              <a:xfrm>
                <a:off x="5170781" y="1854574"/>
                <a:ext cx="574158" cy="57415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4" name="手繪多邊形 83"/>
              <p:cNvSpPr/>
              <p:nvPr/>
            </p:nvSpPr>
            <p:spPr>
              <a:xfrm>
                <a:off x="5232704" y="1980522"/>
                <a:ext cx="469900" cy="354083"/>
              </a:xfrm>
              <a:custGeom>
                <a:avLst/>
                <a:gdLst>
                  <a:gd name="connsiteX0" fmla="*/ 469900 w 469900"/>
                  <a:gd name="connsiteY0" fmla="*/ 5192 h 354083"/>
                  <a:gd name="connsiteX1" fmla="*/ 254000 w 469900"/>
                  <a:gd name="connsiteY1" fmla="*/ 43292 h 354083"/>
                  <a:gd name="connsiteX2" fmla="*/ 139700 w 469900"/>
                  <a:gd name="connsiteY2" fmla="*/ 322692 h 354083"/>
                  <a:gd name="connsiteX3" fmla="*/ 0 w 469900"/>
                  <a:gd name="connsiteY3" fmla="*/ 335392 h 3540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69900" h="354083">
                    <a:moveTo>
                      <a:pt x="469900" y="5192"/>
                    </a:moveTo>
                    <a:cubicBezTo>
                      <a:pt x="389466" y="-2217"/>
                      <a:pt x="309033" y="-9625"/>
                      <a:pt x="254000" y="43292"/>
                    </a:cubicBezTo>
                    <a:cubicBezTo>
                      <a:pt x="198967" y="96209"/>
                      <a:pt x="182033" y="274009"/>
                      <a:pt x="139700" y="322692"/>
                    </a:cubicBezTo>
                    <a:cubicBezTo>
                      <a:pt x="97367" y="371375"/>
                      <a:pt x="48683" y="353383"/>
                      <a:pt x="0" y="335392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cxnSp>
          <p:nvCxnSpPr>
            <p:cNvPr id="80" name="直線單箭頭接點 79"/>
            <p:cNvCxnSpPr/>
            <p:nvPr/>
          </p:nvCxnSpPr>
          <p:spPr>
            <a:xfrm>
              <a:off x="7826300" y="4663918"/>
              <a:ext cx="43026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群組 84"/>
          <p:cNvGrpSpPr/>
          <p:nvPr/>
        </p:nvGrpSpPr>
        <p:grpSpPr>
          <a:xfrm>
            <a:off x="5846569" y="3517171"/>
            <a:ext cx="1007119" cy="574158"/>
            <a:chOff x="7204153" y="2522858"/>
            <a:chExt cx="1007119" cy="574158"/>
          </a:xfrm>
        </p:grpSpPr>
        <p:grpSp>
          <p:nvGrpSpPr>
            <p:cNvPr id="86" name="群組 85"/>
            <p:cNvGrpSpPr/>
            <p:nvPr/>
          </p:nvGrpSpPr>
          <p:grpSpPr>
            <a:xfrm>
              <a:off x="7204153" y="2522858"/>
              <a:ext cx="574158" cy="574158"/>
              <a:chOff x="5170781" y="1854574"/>
              <a:chExt cx="574158" cy="574158"/>
            </a:xfrm>
          </p:grpSpPr>
          <p:sp>
            <p:nvSpPr>
              <p:cNvPr id="88" name="橢圓 87"/>
              <p:cNvSpPr/>
              <p:nvPr/>
            </p:nvSpPr>
            <p:spPr>
              <a:xfrm>
                <a:off x="5170781" y="1854574"/>
                <a:ext cx="574158" cy="57415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89" name="手繪多邊形 88"/>
              <p:cNvSpPr/>
              <p:nvPr/>
            </p:nvSpPr>
            <p:spPr>
              <a:xfrm>
                <a:off x="5232704" y="1980522"/>
                <a:ext cx="469900" cy="354083"/>
              </a:xfrm>
              <a:custGeom>
                <a:avLst/>
                <a:gdLst>
                  <a:gd name="connsiteX0" fmla="*/ 469900 w 469900"/>
                  <a:gd name="connsiteY0" fmla="*/ 5192 h 354083"/>
                  <a:gd name="connsiteX1" fmla="*/ 254000 w 469900"/>
                  <a:gd name="connsiteY1" fmla="*/ 43292 h 354083"/>
                  <a:gd name="connsiteX2" fmla="*/ 139700 w 469900"/>
                  <a:gd name="connsiteY2" fmla="*/ 322692 h 354083"/>
                  <a:gd name="connsiteX3" fmla="*/ 0 w 469900"/>
                  <a:gd name="connsiteY3" fmla="*/ 335392 h 3540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69900" h="354083">
                    <a:moveTo>
                      <a:pt x="469900" y="5192"/>
                    </a:moveTo>
                    <a:cubicBezTo>
                      <a:pt x="389466" y="-2217"/>
                      <a:pt x="309033" y="-9625"/>
                      <a:pt x="254000" y="43292"/>
                    </a:cubicBezTo>
                    <a:cubicBezTo>
                      <a:pt x="198967" y="96209"/>
                      <a:pt x="182033" y="274009"/>
                      <a:pt x="139700" y="322692"/>
                    </a:cubicBezTo>
                    <a:cubicBezTo>
                      <a:pt x="97367" y="371375"/>
                      <a:pt x="48683" y="353383"/>
                      <a:pt x="0" y="335392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cxnSp>
          <p:nvCxnSpPr>
            <p:cNvPr id="87" name="直線單箭頭接點 86"/>
            <p:cNvCxnSpPr/>
            <p:nvPr/>
          </p:nvCxnSpPr>
          <p:spPr>
            <a:xfrm>
              <a:off x="7781007" y="2822862"/>
              <a:ext cx="43026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1" name="直線單箭頭接點 90"/>
          <p:cNvCxnSpPr/>
          <p:nvPr/>
        </p:nvCxnSpPr>
        <p:spPr>
          <a:xfrm flipV="1">
            <a:off x="4766125" y="4048503"/>
            <a:ext cx="0" cy="38419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文字方塊 92"/>
              <p:cNvSpPr txBox="1"/>
              <p:nvPr/>
            </p:nvSpPr>
            <p:spPr>
              <a:xfrm>
                <a:off x="5143075" y="3891238"/>
                <a:ext cx="640368" cy="8920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93" name="文字方塊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075" y="3891238"/>
                <a:ext cx="640368" cy="89203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文字方塊 93"/>
              <p:cNvSpPr txBox="1"/>
              <p:nvPr/>
            </p:nvSpPr>
            <p:spPr>
              <a:xfrm>
                <a:off x="5293288" y="5136137"/>
                <a:ext cx="308161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94" name="文字方塊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3288" y="5136137"/>
                <a:ext cx="308161" cy="430887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文字方塊 94"/>
              <p:cNvSpPr txBox="1"/>
              <p:nvPr/>
            </p:nvSpPr>
            <p:spPr>
              <a:xfrm>
                <a:off x="5143074" y="5775573"/>
                <a:ext cx="634596" cy="8920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95" name="文字方塊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074" y="5775573"/>
                <a:ext cx="634596" cy="89203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流程圖: 抽選 59"/>
          <p:cNvSpPr/>
          <p:nvPr/>
        </p:nvSpPr>
        <p:spPr>
          <a:xfrm rot="16200000">
            <a:off x="2222115" y="3471720"/>
            <a:ext cx="742170" cy="664797"/>
          </a:xfrm>
          <a:prstGeom prst="flowChartExtra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矩形 62"/>
              <p:cNvSpPr/>
              <p:nvPr/>
            </p:nvSpPr>
            <p:spPr>
              <a:xfrm>
                <a:off x="2127802" y="4135994"/>
                <a:ext cx="1133515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altLang="zh-TW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altLang="zh-TW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e>
                      </m:d>
                    </m:oMath>
                  </m:oMathPara>
                </a14:m>
                <a:endParaRPr lang="zh-TW" alt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3" name="矩形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7802" y="4135994"/>
                <a:ext cx="1133515" cy="523220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直線單箭頭接點 69"/>
          <p:cNvCxnSpPr/>
          <p:nvPr/>
        </p:nvCxnSpPr>
        <p:spPr>
          <a:xfrm flipH="1" flipV="1">
            <a:off x="4965668" y="5647961"/>
            <a:ext cx="647700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單箭頭接點 73"/>
          <p:cNvCxnSpPr/>
          <p:nvPr/>
        </p:nvCxnSpPr>
        <p:spPr>
          <a:xfrm flipH="1" flipV="1">
            <a:off x="4923569" y="3806706"/>
            <a:ext cx="647700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單箭頭接點 91"/>
          <p:cNvCxnSpPr/>
          <p:nvPr/>
        </p:nvCxnSpPr>
        <p:spPr>
          <a:xfrm flipH="1" flipV="1">
            <a:off x="2893659" y="3829471"/>
            <a:ext cx="1596585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單箭頭接點 95"/>
          <p:cNvCxnSpPr/>
          <p:nvPr/>
        </p:nvCxnSpPr>
        <p:spPr>
          <a:xfrm flipH="1" flipV="1">
            <a:off x="2881611" y="3804119"/>
            <a:ext cx="1586939" cy="181036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單箭頭接點 96"/>
          <p:cNvCxnSpPr/>
          <p:nvPr/>
        </p:nvCxnSpPr>
        <p:spPr>
          <a:xfrm flipH="1">
            <a:off x="1429267" y="3782982"/>
            <a:ext cx="849244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文字方塊 89"/>
              <p:cNvSpPr txBox="1"/>
              <p:nvPr/>
            </p:nvSpPr>
            <p:spPr>
              <a:xfrm>
                <a:off x="3583694" y="4730941"/>
                <a:ext cx="501484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90" name="文字方塊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3694" y="4730941"/>
                <a:ext cx="501484" cy="430887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文字方塊 3"/>
          <p:cNvSpPr txBox="1"/>
          <p:nvPr/>
        </p:nvSpPr>
        <p:spPr>
          <a:xfrm>
            <a:off x="6006385" y="4214567"/>
            <a:ext cx="2983609" cy="95410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TW" sz="2800" dirty="0"/>
              <a:t>Until we reach the output layer ……</a:t>
            </a:r>
            <a:endParaRPr lang="zh-TW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文字方塊 97"/>
              <p:cNvSpPr txBox="1"/>
              <p:nvPr/>
            </p:nvSpPr>
            <p:spPr>
              <a:xfrm>
                <a:off x="6022889" y="2401021"/>
                <a:ext cx="2983609" cy="954107"/>
              </a:xfrm>
              <a:prstGeom prst="rect">
                <a:avLst/>
              </a:prstGeom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en-US" altLang="zh-TW" sz="2800" dirty="0"/>
                  <a:t>Compute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altLang="zh-TW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TW" altLang="en-US" sz="28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num>
                      <m:den>
                        <m:r>
                          <a:rPr lang="zh-TW" altLang="en-US" sz="28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800" i="1">
                            <a:latin typeface="Cambria Math" panose="02040503050406030204" pitchFamily="18" charset="0"/>
                          </a:rPr>
                          <m:t>𝑧</m:t>
                        </m:r>
                      </m:den>
                    </m:f>
                  </m:oMath>
                </a14:m>
                <a:r>
                  <a:rPr lang="zh-TW" altLang="en-US" sz="2800" dirty="0"/>
                  <a:t> </a:t>
                </a:r>
                <a:r>
                  <a:rPr lang="en-US" altLang="zh-TW" sz="2800" dirty="0"/>
                  <a:t>recursively</a:t>
                </a:r>
                <a:endParaRPr lang="zh-TW" altLang="en-US" sz="2800" dirty="0"/>
              </a:p>
            </p:txBody>
          </p:sp>
        </mc:Choice>
        <mc:Fallback xmlns="">
          <p:sp>
            <p:nvSpPr>
              <p:cNvPr id="98" name="文字方塊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2889" y="2401021"/>
                <a:ext cx="2983609" cy="95410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0925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Backpropagation – Backward Pass</a:t>
            </a:r>
            <a:endParaRPr lang="zh-TW" altLang="en-US" dirty="0"/>
          </a:p>
        </p:txBody>
      </p:sp>
      <p:cxnSp>
        <p:nvCxnSpPr>
          <p:cNvPr id="4" name="直線單箭頭接點 3"/>
          <p:cNvCxnSpPr/>
          <p:nvPr/>
        </p:nvCxnSpPr>
        <p:spPr>
          <a:xfrm>
            <a:off x="7615299" y="5473681"/>
            <a:ext cx="655655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單箭頭接點 4"/>
          <p:cNvCxnSpPr/>
          <p:nvPr/>
        </p:nvCxnSpPr>
        <p:spPr>
          <a:xfrm>
            <a:off x="7615299" y="3814085"/>
            <a:ext cx="64900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橢圓 5"/>
          <p:cNvSpPr/>
          <p:nvPr/>
        </p:nvSpPr>
        <p:spPr>
          <a:xfrm>
            <a:off x="2718942" y="3603213"/>
            <a:ext cx="574158" cy="57415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2707659" y="5150908"/>
            <a:ext cx="574158" cy="57415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4922364" y="3572515"/>
            <a:ext cx="574158" cy="57415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4941286" y="5145191"/>
            <a:ext cx="574158" cy="57415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7076057" y="3545284"/>
            <a:ext cx="574158" cy="57415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7117747" y="5145191"/>
            <a:ext cx="574158" cy="57415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2" name="群組 11"/>
          <p:cNvGrpSpPr/>
          <p:nvPr/>
        </p:nvGrpSpPr>
        <p:grpSpPr>
          <a:xfrm>
            <a:off x="1102737" y="3879441"/>
            <a:ext cx="1588876" cy="1638300"/>
            <a:chOff x="1013669" y="3459098"/>
            <a:chExt cx="1588876" cy="1638300"/>
          </a:xfrm>
        </p:grpSpPr>
        <p:cxnSp>
          <p:nvCxnSpPr>
            <p:cNvPr id="13" name="直線單箭頭接點 12"/>
            <p:cNvCxnSpPr/>
            <p:nvPr/>
          </p:nvCxnSpPr>
          <p:spPr>
            <a:xfrm flipV="1">
              <a:off x="1013669" y="3507292"/>
              <a:ext cx="1574937" cy="158516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群組 13"/>
            <p:cNvGrpSpPr/>
            <p:nvPr/>
          </p:nvGrpSpPr>
          <p:grpSpPr>
            <a:xfrm>
              <a:off x="1025705" y="3459098"/>
              <a:ext cx="1576840" cy="1638300"/>
              <a:chOff x="1025705" y="3459098"/>
              <a:chExt cx="1576840" cy="1638300"/>
            </a:xfrm>
          </p:grpSpPr>
          <p:cxnSp>
            <p:nvCxnSpPr>
              <p:cNvPr id="15" name="直線單箭頭接點 14"/>
              <p:cNvCxnSpPr/>
              <p:nvPr/>
            </p:nvCxnSpPr>
            <p:spPr>
              <a:xfrm>
                <a:off x="1048081" y="3459098"/>
                <a:ext cx="1548874" cy="160892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單箭頭接點 15"/>
              <p:cNvCxnSpPr/>
              <p:nvPr/>
            </p:nvCxnSpPr>
            <p:spPr>
              <a:xfrm flipV="1">
                <a:off x="1025705" y="5097398"/>
                <a:ext cx="15768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單箭頭接點 16"/>
              <p:cNvCxnSpPr/>
              <p:nvPr/>
            </p:nvCxnSpPr>
            <p:spPr>
              <a:xfrm flipV="1">
                <a:off x="1025705" y="3459098"/>
                <a:ext cx="15768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" name="群組 17"/>
          <p:cNvGrpSpPr/>
          <p:nvPr/>
        </p:nvGrpSpPr>
        <p:grpSpPr>
          <a:xfrm>
            <a:off x="3321044" y="3864754"/>
            <a:ext cx="1588876" cy="1638300"/>
            <a:chOff x="1013669" y="3459098"/>
            <a:chExt cx="1588876" cy="1638300"/>
          </a:xfrm>
        </p:grpSpPr>
        <p:cxnSp>
          <p:nvCxnSpPr>
            <p:cNvPr id="19" name="直線單箭頭接點 18"/>
            <p:cNvCxnSpPr/>
            <p:nvPr/>
          </p:nvCxnSpPr>
          <p:spPr>
            <a:xfrm flipV="1">
              <a:off x="1013669" y="3507292"/>
              <a:ext cx="1574937" cy="158516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群組 19"/>
            <p:cNvGrpSpPr/>
            <p:nvPr/>
          </p:nvGrpSpPr>
          <p:grpSpPr>
            <a:xfrm>
              <a:off x="1025705" y="3459098"/>
              <a:ext cx="1576840" cy="1638300"/>
              <a:chOff x="1025705" y="3459098"/>
              <a:chExt cx="1576840" cy="1638300"/>
            </a:xfrm>
          </p:grpSpPr>
          <p:cxnSp>
            <p:nvCxnSpPr>
              <p:cNvPr id="21" name="直線單箭頭接點 20"/>
              <p:cNvCxnSpPr/>
              <p:nvPr/>
            </p:nvCxnSpPr>
            <p:spPr>
              <a:xfrm>
                <a:off x="1048081" y="3459098"/>
                <a:ext cx="1548874" cy="160892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單箭頭接點 21"/>
              <p:cNvCxnSpPr/>
              <p:nvPr/>
            </p:nvCxnSpPr>
            <p:spPr>
              <a:xfrm flipV="1">
                <a:off x="1025705" y="5097398"/>
                <a:ext cx="15768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單箭頭接點 22"/>
              <p:cNvCxnSpPr/>
              <p:nvPr/>
            </p:nvCxnSpPr>
            <p:spPr>
              <a:xfrm flipV="1">
                <a:off x="1025705" y="3459098"/>
                <a:ext cx="15768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" name="群組 23"/>
          <p:cNvGrpSpPr/>
          <p:nvPr/>
        </p:nvGrpSpPr>
        <p:grpSpPr>
          <a:xfrm>
            <a:off x="5520982" y="3844836"/>
            <a:ext cx="1588876" cy="1638300"/>
            <a:chOff x="1013669" y="3459098"/>
            <a:chExt cx="1588876" cy="1638300"/>
          </a:xfrm>
        </p:grpSpPr>
        <p:cxnSp>
          <p:nvCxnSpPr>
            <p:cNvPr id="25" name="直線單箭頭接點 24"/>
            <p:cNvCxnSpPr/>
            <p:nvPr/>
          </p:nvCxnSpPr>
          <p:spPr>
            <a:xfrm flipV="1">
              <a:off x="1013669" y="3507292"/>
              <a:ext cx="1574937" cy="158516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群組 25"/>
            <p:cNvGrpSpPr/>
            <p:nvPr/>
          </p:nvGrpSpPr>
          <p:grpSpPr>
            <a:xfrm>
              <a:off x="1025705" y="3459098"/>
              <a:ext cx="1576840" cy="1638300"/>
              <a:chOff x="1025705" y="3459098"/>
              <a:chExt cx="1576840" cy="1638300"/>
            </a:xfrm>
          </p:grpSpPr>
          <p:cxnSp>
            <p:nvCxnSpPr>
              <p:cNvPr id="27" name="直線單箭頭接點 26"/>
              <p:cNvCxnSpPr/>
              <p:nvPr/>
            </p:nvCxnSpPr>
            <p:spPr>
              <a:xfrm>
                <a:off x="1048081" y="3459098"/>
                <a:ext cx="1548874" cy="160892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單箭頭接點 27"/>
              <p:cNvCxnSpPr/>
              <p:nvPr/>
            </p:nvCxnSpPr>
            <p:spPr>
              <a:xfrm flipV="1">
                <a:off x="1025705" y="5097398"/>
                <a:ext cx="15768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單箭頭接點 28"/>
              <p:cNvCxnSpPr/>
              <p:nvPr/>
            </p:nvCxnSpPr>
            <p:spPr>
              <a:xfrm flipV="1">
                <a:off x="1025705" y="3459098"/>
                <a:ext cx="15768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0" name="手繪多邊形 29"/>
          <p:cNvSpPr/>
          <p:nvPr/>
        </p:nvSpPr>
        <p:spPr>
          <a:xfrm>
            <a:off x="2773975" y="5276721"/>
            <a:ext cx="469900" cy="354083"/>
          </a:xfrm>
          <a:custGeom>
            <a:avLst/>
            <a:gdLst>
              <a:gd name="connsiteX0" fmla="*/ 469900 w 469900"/>
              <a:gd name="connsiteY0" fmla="*/ 5192 h 354083"/>
              <a:gd name="connsiteX1" fmla="*/ 254000 w 469900"/>
              <a:gd name="connsiteY1" fmla="*/ 43292 h 354083"/>
              <a:gd name="connsiteX2" fmla="*/ 139700 w 469900"/>
              <a:gd name="connsiteY2" fmla="*/ 322692 h 354083"/>
              <a:gd name="connsiteX3" fmla="*/ 0 w 469900"/>
              <a:gd name="connsiteY3" fmla="*/ 335392 h 35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900" h="354083">
                <a:moveTo>
                  <a:pt x="469900" y="5192"/>
                </a:moveTo>
                <a:cubicBezTo>
                  <a:pt x="389466" y="-2217"/>
                  <a:pt x="309033" y="-9625"/>
                  <a:pt x="254000" y="43292"/>
                </a:cubicBezTo>
                <a:cubicBezTo>
                  <a:pt x="198967" y="96209"/>
                  <a:pt x="182033" y="274009"/>
                  <a:pt x="139700" y="322692"/>
                </a:cubicBezTo>
                <a:cubicBezTo>
                  <a:pt x="97367" y="371375"/>
                  <a:pt x="48683" y="353383"/>
                  <a:pt x="0" y="33539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手繪多邊形 30"/>
          <p:cNvSpPr/>
          <p:nvPr/>
        </p:nvSpPr>
        <p:spPr>
          <a:xfrm>
            <a:off x="2755365" y="3687280"/>
            <a:ext cx="469900" cy="354083"/>
          </a:xfrm>
          <a:custGeom>
            <a:avLst/>
            <a:gdLst>
              <a:gd name="connsiteX0" fmla="*/ 469900 w 469900"/>
              <a:gd name="connsiteY0" fmla="*/ 5192 h 354083"/>
              <a:gd name="connsiteX1" fmla="*/ 254000 w 469900"/>
              <a:gd name="connsiteY1" fmla="*/ 43292 h 354083"/>
              <a:gd name="connsiteX2" fmla="*/ 139700 w 469900"/>
              <a:gd name="connsiteY2" fmla="*/ 322692 h 354083"/>
              <a:gd name="connsiteX3" fmla="*/ 0 w 469900"/>
              <a:gd name="connsiteY3" fmla="*/ 335392 h 35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900" h="354083">
                <a:moveTo>
                  <a:pt x="469900" y="5192"/>
                </a:moveTo>
                <a:cubicBezTo>
                  <a:pt x="389466" y="-2217"/>
                  <a:pt x="309033" y="-9625"/>
                  <a:pt x="254000" y="43292"/>
                </a:cubicBezTo>
                <a:cubicBezTo>
                  <a:pt x="198967" y="96209"/>
                  <a:pt x="182033" y="274009"/>
                  <a:pt x="139700" y="322692"/>
                </a:cubicBezTo>
                <a:cubicBezTo>
                  <a:pt x="97367" y="371375"/>
                  <a:pt x="48683" y="353383"/>
                  <a:pt x="0" y="33539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手繪多邊形 31"/>
          <p:cNvSpPr/>
          <p:nvPr/>
        </p:nvSpPr>
        <p:spPr>
          <a:xfrm>
            <a:off x="4984287" y="3698463"/>
            <a:ext cx="469900" cy="354083"/>
          </a:xfrm>
          <a:custGeom>
            <a:avLst/>
            <a:gdLst>
              <a:gd name="connsiteX0" fmla="*/ 469900 w 469900"/>
              <a:gd name="connsiteY0" fmla="*/ 5192 h 354083"/>
              <a:gd name="connsiteX1" fmla="*/ 254000 w 469900"/>
              <a:gd name="connsiteY1" fmla="*/ 43292 h 354083"/>
              <a:gd name="connsiteX2" fmla="*/ 139700 w 469900"/>
              <a:gd name="connsiteY2" fmla="*/ 322692 h 354083"/>
              <a:gd name="connsiteX3" fmla="*/ 0 w 469900"/>
              <a:gd name="connsiteY3" fmla="*/ 335392 h 35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900" h="354083">
                <a:moveTo>
                  <a:pt x="469900" y="5192"/>
                </a:moveTo>
                <a:cubicBezTo>
                  <a:pt x="389466" y="-2217"/>
                  <a:pt x="309033" y="-9625"/>
                  <a:pt x="254000" y="43292"/>
                </a:cubicBezTo>
                <a:cubicBezTo>
                  <a:pt x="198967" y="96209"/>
                  <a:pt x="182033" y="274009"/>
                  <a:pt x="139700" y="322692"/>
                </a:cubicBezTo>
                <a:cubicBezTo>
                  <a:pt x="97367" y="371375"/>
                  <a:pt x="48683" y="353383"/>
                  <a:pt x="0" y="33539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手繪多邊形 32"/>
          <p:cNvSpPr/>
          <p:nvPr/>
        </p:nvSpPr>
        <p:spPr>
          <a:xfrm>
            <a:off x="5000631" y="5221792"/>
            <a:ext cx="469900" cy="354083"/>
          </a:xfrm>
          <a:custGeom>
            <a:avLst/>
            <a:gdLst>
              <a:gd name="connsiteX0" fmla="*/ 469900 w 469900"/>
              <a:gd name="connsiteY0" fmla="*/ 5192 h 354083"/>
              <a:gd name="connsiteX1" fmla="*/ 254000 w 469900"/>
              <a:gd name="connsiteY1" fmla="*/ 43292 h 354083"/>
              <a:gd name="connsiteX2" fmla="*/ 139700 w 469900"/>
              <a:gd name="connsiteY2" fmla="*/ 322692 h 354083"/>
              <a:gd name="connsiteX3" fmla="*/ 0 w 469900"/>
              <a:gd name="connsiteY3" fmla="*/ 335392 h 35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900" h="354083">
                <a:moveTo>
                  <a:pt x="469900" y="5192"/>
                </a:moveTo>
                <a:cubicBezTo>
                  <a:pt x="389466" y="-2217"/>
                  <a:pt x="309033" y="-9625"/>
                  <a:pt x="254000" y="43292"/>
                </a:cubicBezTo>
                <a:cubicBezTo>
                  <a:pt x="198967" y="96209"/>
                  <a:pt x="182033" y="274009"/>
                  <a:pt x="139700" y="322692"/>
                </a:cubicBezTo>
                <a:cubicBezTo>
                  <a:pt x="97367" y="371375"/>
                  <a:pt x="48683" y="353383"/>
                  <a:pt x="0" y="33539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手繪多邊形 33"/>
          <p:cNvSpPr/>
          <p:nvPr/>
        </p:nvSpPr>
        <p:spPr>
          <a:xfrm>
            <a:off x="7133228" y="3637043"/>
            <a:ext cx="469900" cy="354083"/>
          </a:xfrm>
          <a:custGeom>
            <a:avLst/>
            <a:gdLst>
              <a:gd name="connsiteX0" fmla="*/ 469900 w 469900"/>
              <a:gd name="connsiteY0" fmla="*/ 5192 h 354083"/>
              <a:gd name="connsiteX1" fmla="*/ 254000 w 469900"/>
              <a:gd name="connsiteY1" fmla="*/ 43292 h 354083"/>
              <a:gd name="connsiteX2" fmla="*/ 139700 w 469900"/>
              <a:gd name="connsiteY2" fmla="*/ 322692 h 354083"/>
              <a:gd name="connsiteX3" fmla="*/ 0 w 469900"/>
              <a:gd name="connsiteY3" fmla="*/ 335392 h 35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900" h="354083">
                <a:moveTo>
                  <a:pt x="469900" y="5192"/>
                </a:moveTo>
                <a:cubicBezTo>
                  <a:pt x="389466" y="-2217"/>
                  <a:pt x="309033" y="-9625"/>
                  <a:pt x="254000" y="43292"/>
                </a:cubicBezTo>
                <a:cubicBezTo>
                  <a:pt x="198967" y="96209"/>
                  <a:pt x="182033" y="274009"/>
                  <a:pt x="139700" y="322692"/>
                </a:cubicBezTo>
                <a:cubicBezTo>
                  <a:pt x="97367" y="371375"/>
                  <a:pt x="48683" y="353383"/>
                  <a:pt x="0" y="33539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手繪多邊形 34"/>
          <p:cNvSpPr/>
          <p:nvPr/>
        </p:nvSpPr>
        <p:spPr>
          <a:xfrm>
            <a:off x="7180315" y="5255227"/>
            <a:ext cx="469900" cy="354083"/>
          </a:xfrm>
          <a:custGeom>
            <a:avLst/>
            <a:gdLst>
              <a:gd name="connsiteX0" fmla="*/ 469900 w 469900"/>
              <a:gd name="connsiteY0" fmla="*/ 5192 h 354083"/>
              <a:gd name="connsiteX1" fmla="*/ 254000 w 469900"/>
              <a:gd name="connsiteY1" fmla="*/ 43292 h 354083"/>
              <a:gd name="connsiteX2" fmla="*/ 139700 w 469900"/>
              <a:gd name="connsiteY2" fmla="*/ 322692 h 354083"/>
              <a:gd name="connsiteX3" fmla="*/ 0 w 469900"/>
              <a:gd name="connsiteY3" fmla="*/ 335392 h 35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900" h="354083">
                <a:moveTo>
                  <a:pt x="469900" y="5192"/>
                </a:moveTo>
                <a:cubicBezTo>
                  <a:pt x="389466" y="-2217"/>
                  <a:pt x="309033" y="-9625"/>
                  <a:pt x="254000" y="43292"/>
                </a:cubicBezTo>
                <a:cubicBezTo>
                  <a:pt x="198967" y="96209"/>
                  <a:pt x="182033" y="274009"/>
                  <a:pt x="139700" y="322692"/>
                </a:cubicBezTo>
                <a:cubicBezTo>
                  <a:pt x="97367" y="371375"/>
                  <a:pt x="48683" y="353383"/>
                  <a:pt x="0" y="33539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字方塊 2"/>
              <p:cNvSpPr txBox="1"/>
              <p:nvPr/>
            </p:nvSpPr>
            <p:spPr>
              <a:xfrm>
                <a:off x="684150" y="2121808"/>
                <a:ext cx="609980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800" dirty="0">
                    <a:solidFill>
                      <a:srgbClr val="FF0000"/>
                    </a:solidFill>
                  </a:rPr>
                  <a:t>Compute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altLang="zh-TW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TW" alt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num>
                      <m:den>
                        <m:r>
                          <a:rPr lang="zh-TW" alt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den>
                    </m:f>
                  </m:oMath>
                </a14:m>
                <a:r>
                  <a:rPr lang="zh-TW" altLang="en-US" sz="2800" dirty="0">
                    <a:solidFill>
                      <a:srgbClr val="FF0000"/>
                    </a:solidFill>
                  </a:rPr>
                  <a:t> </a:t>
                </a:r>
                <a:r>
                  <a:rPr lang="en-US" altLang="zh-TW" sz="2800" dirty="0">
                    <a:solidFill>
                      <a:srgbClr val="FF0000"/>
                    </a:solidFill>
                  </a:rPr>
                  <a:t>from the output layer</a:t>
                </a:r>
                <a:endParaRPr lang="zh-TW" alt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文字方塊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150" y="2121808"/>
                <a:ext cx="6099804" cy="523220"/>
              </a:xfrm>
              <a:prstGeom prst="rect">
                <a:avLst/>
              </a:prstGeom>
              <a:blipFill>
                <a:blip r:embed="rId2"/>
                <a:stretch>
                  <a:fillRect l="-1998" t="-10465" b="-3255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文字方塊 69"/>
              <p:cNvSpPr txBox="1"/>
              <p:nvPr/>
            </p:nvSpPr>
            <p:spPr>
              <a:xfrm>
                <a:off x="770543" y="1690689"/>
                <a:ext cx="7744807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altLang="zh-TW" sz="2800" dirty="0"/>
                  <a:t>Compute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altLang="zh-TW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TW" altLang="en-US" sz="28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num>
                      <m:den>
                        <m:r>
                          <a:rPr lang="zh-TW" altLang="en-US" sz="28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den>
                    </m:f>
                  </m:oMath>
                </a14:m>
                <a:r>
                  <a:rPr lang="en-US" altLang="zh-TW" sz="2800" dirty="0"/>
                  <a:t> for all activation function inputs z</a:t>
                </a:r>
                <a:endParaRPr lang="zh-TW" altLang="en-US" sz="2800" dirty="0"/>
              </a:p>
            </p:txBody>
          </p:sp>
        </mc:Choice>
        <mc:Fallback xmlns="">
          <p:sp>
            <p:nvSpPr>
              <p:cNvPr id="70" name="文字方塊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543" y="1690689"/>
                <a:ext cx="7744807" cy="430887"/>
              </a:xfrm>
              <a:prstGeom prst="rect">
                <a:avLst/>
              </a:prstGeom>
              <a:blipFill>
                <a:blip r:embed="rId3"/>
                <a:stretch>
                  <a:fillRect l="-2754" t="-23944" b="-5070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文字方塊 70"/>
              <p:cNvSpPr txBox="1"/>
              <p:nvPr/>
            </p:nvSpPr>
            <p:spPr>
              <a:xfrm>
                <a:off x="632785" y="3598640"/>
                <a:ext cx="427874" cy="430887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71" name="文字方塊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85" y="3598640"/>
                <a:ext cx="427874" cy="43088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文字方塊 71"/>
              <p:cNvSpPr txBox="1"/>
              <p:nvPr/>
            </p:nvSpPr>
            <p:spPr>
              <a:xfrm>
                <a:off x="628650" y="5199917"/>
                <a:ext cx="436145" cy="430887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72" name="文字方塊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50" y="5199917"/>
                <a:ext cx="436145" cy="43088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文字方塊 72"/>
              <p:cNvSpPr txBox="1"/>
              <p:nvPr/>
            </p:nvSpPr>
            <p:spPr>
              <a:xfrm>
                <a:off x="8335917" y="3560239"/>
                <a:ext cx="43011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73" name="文字方塊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5917" y="3560239"/>
                <a:ext cx="430118" cy="43088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文字方塊 73"/>
              <p:cNvSpPr txBox="1"/>
              <p:nvPr/>
            </p:nvSpPr>
            <p:spPr>
              <a:xfrm>
                <a:off x="8316520" y="5183389"/>
                <a:ext cx="43839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74" name="文字方塊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6520" y="5183389"/>
                <a:ext cx="438390" cy="43088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字方塊 40"/>
              <p:cNvSpPr txBox="1"/>
              <p:nvPr/>
            </p:nvSpPr>
            <p:spPr>
              <a:xfrm>
                <a:off x="2325863" y="3444751"/>
                <a:ext cx="34599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41" name="文字方塊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5863" y="3444751"/>
                <a:ext cx="345992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12500" r="-8929" b="-1311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文字方塊 74"/>
              <p:cNvSpPr txBox="1"/>
              <p:nvPr/>
            </p:nvSpPr>
            <p:spPr>
              <a:xfrm>
                <a:off x="2376570" y="5483136"/>
                <a:ext cx="35311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75" name="文字方塊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6570" y="5483136"/>
                <a:ext cx="353110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12069" r="-6897" b="-1311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文字方塊 75"/>
              <p:cNvSpPr txBox="1"/>
              <p:nvPr/>
            </p:nvSpPr>
            <p:spPr>
              <a:xfrm>
                <a:off x="4613301" y="3451709"/>
                <a:ext cx="35310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76" name="文字方塊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3301" y="3451709"/>
                <a:ext cx="353109" cy="369332"/>
              </a:xfrm>
              <a:prstGeom prst="rect">
                <a:avLst/>
              </a:prstGeom>
              <a:blipFill rotWithShape="0">
                <a:blip r:embed="rId10"/>
                <a:stretch>
                  <a:fillRect l="-12069" r="-6897" b="-1311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文字方塊 76"/>
              <p:cNvSpPr txBox="1"/>
              <p:nvPr/>
            </p:nvSpPr>
            <p:spPr>
              <a:xfrm>
                <a:off x="4664008" y="5490094"/>
                <a:ext cx="35310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77" name="文字方塊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4008" y="5490094"/>
                <a:ext cx="353109" cy="369332"/>
              </a:xfrm>
              <a:prstGeom prst="rect">
                <a:avLst/>
              </a:prstGeom>
              <a:blipFill rotWithShape="0">
                <a:blip r:embed="rId11"/>
                <a:stretch>
                  <a:fillRect l="-10345" r="-6897" b="-15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文字方塊 77"/>
              <p:cNvSpPr txBox="1"/>
              <p:nvPr/>
            </p:nvSpPr>
            <p:spPr>
              <a:xfrm>
                <a:off x="6724548" y="3444751"/>
                <a:ext cx="35310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78" name="文字方塊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4548" y="3444751"/>
                <a:ext cx="353109" cy="369332"/>
              </a:xfrm>
              <a:prstGeom prst="rect">
                <a:avLst/>
              </a:prstGeom>
              <a:blipFill rotWithShape="0">
                <a:blip r:embed="rId12"/>
                <a:stretch>
                  <a:fillRect l="-10345" r="-8621" b="-1475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文字方塊 78"/>
              <p:cNvSpPr txBox="1"/>
              <p:nvPr/>
            </p:nvSpPr>
            <p:spPr>
              <a:xfrm>
                <a:off x="6783954" y="5473681"/>
                <a:ext cx="35310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79" name="文字方塊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3954" y="5473681"/>
                <a:ext cx="353109" cy="369332"/>
              </a:xfrm>
              <a:prstGeom prst="rect">
                <a:avLst/>
              </a:prstGeom>
              <a:blipFill rotWithShape="0">
                <a:blip r:embed="rId13"/>
                <a:stretch>
                  <a:fillRect l="-12069" r="-6897" b="-15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文字方塊 79"/>
              <p:cNvSpPr txBox="1"/>
              <p:nvPr/>
            </p:nvSpPr>
            <p:spPr>
              <a:xfrm>
                <a:off x="6724548" y="5925103"/>
                <a:ext cx="532453" cy="7650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80" name="文字方塊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4548" y="5925103"/>
                <a:ext cx="532453" cy="76501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文字方塊 80"/>
              <p:cNvSpPr txBox="1"/>
              <p:nvPr/>
            </p:nvSpPr>
            <p:spPr>
              <a:xfrm>
                <a:off x="6629394" y="2675006"/>
                <a:ext cx="532453" cy="7650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81" name="文字方塊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394" y="2675006"/>
                <a:ext cx="532453" cy="76501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文字方塊 81"/>
              <p:cNvSpPr txBox="1"/>
              <p:nvPr/>
            </p:nvSpPr>
            <p:spPr>
              <a:xfrm>
                <a:off x="4502932" y="5931943"/>
                <a:ext cx="532453" cy="7627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82" name="文字方塊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2932" y="5931943"/>
                <a:ext cx="532453" cy="76270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文字方塊 82"/>
              <p:cNvSpPr txBox="1"/>
              <p:nvPr/>
            </p:nvSpPr>
            <p:spPr>
              <a:xfrm>
                <a:off x="4451834" y="2676846"/>
                <a:ext cx="532453" cy="7645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83" name="文字方塊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1834" y="2676846"/>
                <a:ext cx="532453" cy="764568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文字方塊 83"/>
              <p:cNvSpPr txBox="1"/>
              <p:nvPr/>
            </p:nvSpPr>
            <p:spPr>
              <a:xfrm>
                <a:off x="2284016" y="5925103"/>
                <a:ext cx="532453" cy="7627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84" name="文字方塊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4016" y="5925103"/>
                <a:ext cx="532453" cy="76270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文字方塊 84"/>
              <p:cNvSpPr txBox="1"/>
              <p:nvPr/>
            </p:nvSpPr>
            <p:spPr>
              <a:xfrm>
                <a:off x="2253830" y="2710386"/>
                <a:ext cx="525336" cy="7627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85" name="文字方塊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3830" y="2710386"/>
                <a:ext cx="525336" cy="76270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2555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0" grpId="0"/>
      <p:bldP spid="81" grpId="0"/>
      <p:bldP spid="82" grpId="0"/>
      <p:bldP spid="83" grpId="0"/>
      <p:bldP spid="84" grpId="0"/>
      <p:bldP spid="8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Backpropagation – Backward Pass</a:t>
            </a:r>
            <a:endParaRPr lang="zh-TW" altLang="en-US" dirty="0"/>
          </a:p>
        </p:txBody>
      </p:sp>
      <p:grpSp>
        <p:nvGrpSpPr>
          <p:cNvPr id="12" name="群組 11"/>
          <p:cNvGrpSpPr/>
          <p:nvPr/>
        </p:nvGrpSpPr>
        <p:grpSpPr>
          <a:xfrm>
            <a:off x="1102737" y="3879441"/>
            <a:ext cx="1588876" cy="1638300"/>
            <a:chOff x="1013669" y="3459098"/>
            <a:chExt cx="1588876" cy="1638300"/>
          </a:xfrm>
        </p:grpSpPr>
        <p:cxnSp>
          <p:nvCxnSpPr>
            <p:cNvPr id="13" name="直線單箭頭接點 12"/>
            <p:cNvCxnSpPr/>
            <p:nvPr/>
          </p:nvCxnSpPr>
          <p:spPr>
            <a:xfrm flipV="1">
              <a:off x="1013669" y="3507292"/>
              <a:ext cx="1574937" cy="158516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群組 13"/>
            <p:cNvGrpSpPr/>
            <p:nvPr/>
          </p:nvGrpSpPr>
          <p:grpSpPr>
            <a:xfrm>
              <a:off x="1025705" y="3459098"/>
              <a:ext cx="1576840" cy="1638300"/>
              <a:chOff x="1025705" y="3459098"/>
              <a:chExt cx="1576840" cy="1638300"/>
            </a:xfrm>
          </p:grpSpPr>
          <p:cxnSp>
            <p:nvCxnSpPr>
              <p:cNvPr id="15" name="直線單箭頭接點 14"/>
              <p:cNvCxnSpPr/>
              <p:nvPr/>
            </p:nvCxnSpPr>
            <p:spPr>
              <a:xfrm>
                <a:off x="1048081" y="3459098"/>
                <a:ext cx="1548874" cy="160892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單箭頭接點 15"/>
              <p:cNvCxnSpPr/>
              <p:nvPr/>
            </p:nvCxnSpPr>
            <p:spPr>
              <a:xfrm flipV="1">
                <a:off x="1025705" y="5097398"/>
                <a:ext cx="15768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單箭頭接點 16"/>
              <p:cNvCxnSpPr/>
              <p:nvPr/>
            </p:nvCxnSpPr>
            <p:spPr>
              <a:xfrm flipV="1">
                <a:off x="1025705" y="3459098"/>
                <a:ext cx="15768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" name="群組 17"/>
          <p:cNvGrpSpPr/>
          <p:nvPr/>
        </p:nvGrpSpPr>
        <p:grpSpPr>
          <a:xfrm>
            <a:off x="3321044" y="3864754"/>
            <a:ext cx="1588876" cy="1638300"/>
            <a:chOff x="1013669" y="3459098"/>
            <a:chExt cx="1588876" cy="1638300"/>
          </a:xfrm>
        </p:grpSpPr>
        <p:cxnSp>
          <p:nvCxnSpPr>
            <p:cNvPr id="19" name="直線單箭頭接點 18"/>
            <p:cNvCxnSpPr/>
            <p:nvPr/>
          </p:nvCxnSpPr>
          <p:spPr>
            <a:xfrm flipV="1">
              <a:off x="1013669" y="3507292"/>
              <a:ext cx="1574937" cy="158516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群組 19"/>
            <p:cNvGrpSpPr/>
            <p:nvPr/>
          </p:nvGrpSpPr>
          <p:grpSpPr>
            <a:xfrm>
              <a:off x="1025705" y="3459098"/>
              <a:ext cx="1576840" cy="1638300"/>
              <a:chOff x="1025705" y="3459098"/>
              <a:chExt cx="1576840" cy="1638300"/>
            </a:xfrm>
          </p:grpSpPr>
          <p:cxnSp>
            <p:nvCxnSpPr>
              <p:cNvPr id="21" name="直線單箭頭接點 20"/>
              <p:cNvCxnSpPr/>
              <p:nvPr/>
            </p:nvCxnSpPr>
            <p:spPr>
              <a:xfrm>
                <a:off x="1048081" y="3459098"/>
                <a:ext cx="1548874" cy="160892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單箭頭接點 21"/>
              <p:cNvCxnSpPr/>
              <p:nvPr/>
            </p:nvCxnSpPr>
            <p:spPr>
              <a:xfrm flipV="1">
                <a:off x="1025705" y="5097398"/>
                <a:ext cx="15768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單箭頭接點 22"/>
              <p:cNvCxnSpPr/>
              <p:nvPr/>
            </p:nvCxnSpPr>
            <p:spPr>
              <a:xfrm flipV="1">
                <a:off x="1025705" y="3459098"/>
                <a:ext cx="15768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" name="群組 23"/>
          <p:cNvGrpSpPr/>
          <p:nvPr/>
        </p:nvGrpSpPr>
        <p:grpSpPr>
          <a:xfrm>
            <a:off x="5520982" y="3844836"/>
            <a:ext cx="1588876" cy="1638300"/>
            <a:chOff x="1013669" y="3459098"/>
            <a:chExt cx="1588876" cy="1638300"/>
          </a:xfrm>
        </p:grpSpPr>
        <p:cxnSp>
          <p:nvCxnSpPr>
            <p:cNvPr id="25" name="直線單箭頭接點 24"/>
            <p:cNvCxnSpPr/>
            <p:nvPr/>
          </p:nvCxnSpPr>
          <p:spPr>
            <a:xfrm flipV="1">
              <a:off x="1013669" y="3507292"/>
              <a:ext cx="1574937" cy="158516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群組 25"/>
            <p:cNvGrpSpPr/>
            <p:nvPr/>
          </p:nvGrpSpPr>
          <p:grpSpPr>
            <a:xfrm>
              <a:off x="1025705" y="3459098"/>
              <a:ext cx="1576840" cy="1638300"/>
              <a:chOff x="1025705" y="3459098"/>
              <a:chExt cx="1576840" cy="1638300"/>
            </a:xfrm>
          </p:grpSpPr>
          <p:cxnSp>
            <p:nvCxnSpPr>
              <p:cNvPr id="27" name="直線單箭頭接點 26"/>
              <p:cNvCxnSpPr/>
              <p:nvPr/>
            </p:nvCxnSpPr>
            <p:spPr>
              <a:xfrm>
                <a:off x="1048081" y="3459098"/>
                <a:ext cx="1548874" cy="160892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單箭頭接點 27"/>
              <p:cNvCxnSpPr/>
              <p:nvPr/>
            </p:nvCxnSpPr>
            <p:spPr>
              <a:xfrm flipV="1">
                <a:off x="1025705" y="5097398"/>
                <a:ext cx="15768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單箭頭接點 28"/>
              <p:cNvCxnSpPr/>
              <p:nvPr/>
            </p:nvCxnSpPr>
            <p:spPr>
              <a:xfrm flipV="1">
                <a:off x="1025705" y="3459098"/>
                <a:ext cx="15768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字方塊 2"/>
              <p:cNvSpPr txBox="1"/>
              <p:nvPr/>
            </p:nvSpPr>
            <p:spPr>
              <a:xfrm>
                <a:off x="684150" y="2121808"/>
                <a:ext cx="609980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sz="2800" dirty="0">
                    <a:solidFill>
                      <a:srgbClr val="FF0000"/>
                    </a:solidFill>
                  </a:rPr>
                  <a:t>Compute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altLang="zh-TW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TW" alt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8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num>
                      <m:den>
                        <m:r>
                          <a:rPr lang="zh-TW" altLang="en-US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8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den>
                    </m:f>
                  </m:oMath>
                </a14:m>
                <a:r>
                  <a:rPr lang="zh-TW" altLang="en-US" sz="2800" dirty="0">
                    <a:solidFill>
                      <a:srgbClr val="FF0000"/>
                    </a:solidFill>
                  </a:rPr>
                  <a:t> </a:t>
                </a:r>
                <a:r>
                  <a:rPr lang="en-US" altLang="zh-TW" sz="2800" dirty="0">
                    <a:solidFill>
                      <a:srgbClr val="FF0000"/>
                    </a:solidFill>
                  </a:rPr>
                  <a:t>from the output layer</a:t>
                </a:r>
                <a:endParaRPr lang="zh-TW" alt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文字方塊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150" y="2121808"/>
                <a:ext cx="6099804" cy="523220"/>
              </a:xfrm>
              <a:prstGeom prst="rect">
                <a:avLst/>
              </a:prstGeom>
              <a:blipFill>
                <a:blip r:embed="rId2"/>
                <a:stretch>
                  <a:fillRect l="-1998" t="-10465" b="-3255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文字方塊 69"/>
              <p:cNvSpPr txBox="1"/>
              <p:nvPr/>
            </p:nvSpPr>
            <p:spPr>
              <a:xfrm>
                <a:off x="770543" y="1690689"/>
                <a:ext cx="7744807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altLang="zh-TW" sz="2800" dirty="0"/>
                  <a:t>Compute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altLang="zh-TW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TW" altLang="en-US" sz="28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num>
                      <m:den>
                        <m:r>
                          <a:rPr lang="zh-TW" altLang="en-US" sz="28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den>
                    </m:f>
                  </m:oMath>
                </a14:m>
                <a:r>
                  <a:rPr lang="en-US" altLang="zh-TW" sz="2800" dirty="0"/>
                  <a:t> for all activation function inputs z</a:t>
                </a:r>
                <a:endParaRPr lang="zh-TW" altLang="en-US" sz="2800" dirty="0"/>
              </a:p>
            </p:txBody>
          </p:sp>
        </mc:Choice>
        <mc:Fallback xmlns="">
          <p:sp>
            <p:nvSpPr>
              <p:cNvPr id="70" name="文字方塊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543" y="1690689"/>
                <a:ext cx="7744807" cy="430887"/>
              </a:xfrm>
              <a:prstGeom prst="rect">
                <a:avLst/>
              </a:prstGeom>
              <a:blipFill>
                <a:blip r:embed="rId3"/>
                <a:stretch>
                  <a:fillRect l="-2754" t="-23944" b="-5070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文字方塊 70"/>
              <p:cNvSpPr txBox="1"/>
              <p:nvPr/>
            </p:nvSpPr>
            <p:spPr>
              <a:xfrm>
                <a:off x="632785" y="3598640"/>
                <a:ext cx="427874" cy="430887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71" name="文字方塊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785" y="3598640"/>
                <a:ext cx="427874" cy="43088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文字方塊 71"/>
              <p:cNvSpPr txBox="1"/>
              <p:nvPr/>
            </p:nvSpPr>
            <p:spPr>
              <a:xfrm>
                <a:off x="628650" y="5199917"/>
                <a:ext cx="436145" cy="430887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72" name="文字方塊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50" y="5199917"/>
                <a:ext cx="436145" cy="43088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文字方塊 40"/>
              <p:cNvSpPr txBox="1"/>
              <p:nvPr/>
            </p:nvSpPr>
            <p:spPr>
              <a:xfrm>
                <a:off x="2325863" y="3444751"/>
                <a:ext cx="34599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41" name="文字方塊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5863" y="3444751"/>
                <a:ext cx="345992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12500" r="-8929" b="-1311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文字方塊 74"/>
              <p:cNvSpPr txBox="1"/>
              <p:nvPr/>
            </p:nvSpPr>
            <p:spPr>
              <a:xfrm>
                <a:off x="2376570" y="5483136"/>
                <a:ext cx="35311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75" name="文字方塊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6570" y="5483136"/>
                <a:ext cx="353110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12069" r="-6897" b="-1311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文字方塊 75"/>
              <p:cNvSpPr txBox="1"/>
              <p:nvPr/>
            </p:nvSpPr>
            <p:spPr>
              <a:xfrm>
                <a:off x="4613301" y="3451709"/>
                <a:ext cx="35310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76" name="文字方塊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3301" y="3451709"/>
                <a:ext cx="353109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12069" r="-6897" b="-1311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文字方塊 76"/>
              <p:cNvSpPr txBox="1"/>
              <p:nvPr/>
            </p:nvSpPr>
            <p:spPr>
              <a:xfrm>
                <a:off x="4664008" y="5490094"/>
                <a:ext cx="35310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77" name="文字方塊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4008" y="5490094"/>
                <a:ext cx="353109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10345" r="-6897" b="-15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文字方塊 77"/>
              <p:cNvSpPr txBox="1"/>
              <p:nvPr/>
            </p:nvSpPr>
            <p:spPr>
              <a:xfrm>
                <a:off x="6724548" y="3444751"/>
                <a:ext cx="35310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78" name="文字方塊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4548" y="3444751"/>
                <a:ext cx="353109" cy="369332"/>
              </a:xfrm>
              <a:prstGeom prst="rect">
                <a:avLst/>
              </a:prstGeom>
              <a:blipFill rotWithShape="0">
                <a:blip r:embed="rId10"/>
                <a:stretch>
                  <a:fillRect l="-10345" r="-8621" b="-1475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文字方塊 78"/>
              <p:cNvSpPr txBox="1"/>
              <p:nvPr/>
            </p:nvSpPr>
            <p:spPr>
              <a:xfrm>
                <a:off x="6783954" y="5473681"/>
                <a:ext cx="35310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</m:sSub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79" name="文字方塊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3954" y="5473681"/>
                <a:ext cx="353109" cy="369332"/>
              </a:xfrm>
              <a:prstGeom prst="rect">
                <a:avLst/>
              </a:prstGeom>
              <a:blipFill rotWithShape="0">
                <a:blip r:embed="rId11"/>
                <a:stretch>
                  <a:fillRect l="-12069" r="-6897" b="-1500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文字方塊 79"/>
              <p:cNvSpPr txBox="1"/>
              <p:nvPr/>
            </p:nvSpPr>
            <p:spPr>
              <a:xfrm>
                <a:off x="6717087" y="5938355"/>
                <a:ext cx="532453" cy="7650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80" name="文字方塊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7087" y="5938355"/>
                <a:ext cx="532453" cy="76501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文字方塊 80"/>
              <p:cNvSpPr txBox="1"/>
              <p:nvPr/>
            </p:nvSpPr>
            <p:spPr>
              <a:xfrm>
                <a:off x="6629394" y="2675006"/>
                <a:ext cx="532453" cy="7650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81" name="文字方塊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394" y="2675006"/>
                <a:ext cx="532453" cy="76501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文字方塊 81"/>
              <p:cNvSpPr txBox="1"/>
              <p:nvPr/>
            </p:nvSpPr>
            <p:spPr>
              <a:xfrm>
                <a:off x="4553291" y="5928622"/>
                <a:ext cx="532453" cy="7627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82" name="文字方塊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3291" y="5928622"/>
                <a:ext cx="532453" cy="76270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文字方塊 82"/>
              <p:cNvSpPr txBox="1"/>
              <p:nvPr/>
            </p:nvSpPr>
            <p:spPr>
              <a:xfrm>
                <a:off x="4451834" y="2676846"/>
                <a:ext cx="532453" cy="7645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83" name="文字方塊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1834" y="2676846"/>
                <a:ext cx="532453" cy="764568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文字方塊 83"/>
              <p:cNvSpPr txBox="1"/>
              <p:nvPr/>
            </p:nvSpPr>
            <p:spPr>
              <a:xfrm>
                <a:off x="2270764" y="5938355"/>
                <a:ext cx="532453" cy="7627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84" name="文字方塊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0764" y="5938355"/>
                <a:ext cx="532453" cy="76270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文字方塊 84"/>
              <p:cNvSpPr txBox="1"/>
              <p:nvPr/>
            </p:nvSpPr>
            <p:spPr>
              <a:xfrm>
                <a:off x="2253830" y="2710386"/>
                <a:ext cx="525336" cy="76270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altLang="zh-TW" sz="24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altLang="zh-TW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85" name="文字方塊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3830" y="2710386"/>
                <a:ext cx="525336" cy="76270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流程圖: 抽選 54"/>
          <p:cNvSpPr/>
          <p:nvPr/>
        </p:nvSpPr>
        <p:spPr>
          <a:xfrm rot="16200000">
            <a:off x="2666415" y="5237558"/>
            <a:ext cx="648725" cy="581094"/>
          </a:xfrm>
          <a:prstGeom prst="flowChartExtra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7" name="流程圖: 抽選 56"/>
          <p:cNvSpPr/>
          <p:nvPr/>
        </p:nvSpPr>
        <p:spPr>
          <a:xfrm rot="16200000">
            <a:off x="2681928" y="3564108"/>
            <a:ext cx="648725" cy="581094"/>
          </a:xfrm>
          <a:prstGeom prst="flowChartExtra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流程圖: 抽選 57"/>
          <p:cNvSpPr/>
          <p:nvPr/>
        </p:nvSpPr>
        <p:spPr>
          <a:xfrm rot="16200000">
            <a:off x="4862650" y="5203943"/>
            <a:ext cx="648725" cy="581094"/>
          </a:xfrm>
          <a:prstGeom prst="flowChartExtra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9" name="流程圖: 抽選 58"/>
          <p:cNvSpPr/>
          <p:nvPr/>
        </p:nvSpPr>
        <p:spPr>
          <a:xfrm rot="16200000">
            <a:off x="4878163" y="3530493"/>
            <a:ext cx="648725" cy="581094"/>
          </a:xfrm>
          <a:prstGeom prst="flowChartExtra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矩形 59"/>
              <p:cNvSpPr/>
              <p:nvPr/>
            </p:nvSpPr>
            <p:spPr>
              <a:xfrm>
                <a:off x="2489857" y="4102915"/>
                <a:ext cx="119064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altLang="zh-TW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altLang="zh-TW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28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altLang="zh-TW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zh-TW" alt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0" name="矩形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9857" y="4102915"/>
                <a:ext cx="1190646" cy="523220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矩形 60"/>
              <p:cNvSpPr/>
              <p:nvPr/>
            </p:nvSpPr>
            <p:spPr>
              <a:xfrm>
                <a:off x="2489857" y="4643919"/>
                <a:ext cx="119064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altLang="zh-TW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altLang="zh-TW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28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altLang="zh-TW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zh-TW" alt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1" name="矩形 6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9857" y="4643919"/>
                <a:ext cx="1190646" cy="523220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矩形 61"/>
              <p:cNvSpPr/>
              <p:nvPr/>
            </p:nvSpPr>
            <p:spPr>
              <a:xfrm>
                <a:off x="4703844" y="4102915"/>
                <a:ext cx="119064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altLang="zh-TW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altLang="zh-TW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28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altLang="zh-TW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zh-TW" alt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2" name="矩形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3844" y="4102915"/>
                <a:ext cx="1190646" cy="523220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矩形 62"/>
              <p:cNvSpPr/>
              <p:nvPr/>
            </p:nvSpPr>
            <p:spPr>
              <a:xfrm>
                <a:off x="4703844" y="4679003"/>
                <a:ext cx="1190646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z="28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altLang="zh-TW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altLang="zh-TW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zh-TW" sz="28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b>
                              <m:r>
                                <a:rPr lang="en-US" altLang="zh-TW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zh-TW" alt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3" name="矩形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3844" y="4679003"/>
                <a:ext cx="1190646" cy="523220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直線單箭頭接點 63"/>
          <p:cNvCxnSpPr/>
          <p:nvPr/>
        </p:nvCxnSpPr>
        <p:spPr>
          <a:xfrm>
            <a:off x="7615299" y="5473681"/>
            <a:ext cx="655655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單箭頭接點 64"/>
          <p:cNvCxnSpPr/>
          <p:nvPr/>
        </p:nvCxnSpPr>
        <p:spPr>
          <a:xfrm>
            <a:off x="7615299" y="3814085"/>
            <a:ext cx="64900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橢圓 65"/>
          <p:cNvSpPr/>
          <p:nvPr/>
        </p:nvSpPr>
        <p:spPr>
          <a:xfrm>
            <a:off x="7076057" y="3545284"/>
            <a:ext cx="574158" cy="57415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7" name="橢圓 66"/>
          <p:cNvSpPr/>
          <p:nvPr/>
        </p:nvSpPr>
        <p:spPr>
          <a:xfrm>
            <a:off x="7117747" y="5145191"/>
            <a:ext cx="574158" cy="57415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8" name="手繪多邊形 67"/>
          <p:cNvSpPr/>
          <p:nvPr/>
        </p:nvSpPr>
        <p:spPr>
          <a:xfrm>
            <a:off x="7133228" y="3637043"/>
            <a:ext cx="469900" cy="354083"/>
          </a:xfrm>
          <a:custGeom>
            <a:avLst/>
            <a:gdLst>
              <a:gd name="connsiteX0" fmla="*/ 469900 w 469900"/>
              <a:gd name="connsiteY0" fmla="*/ 5192 h 354083"/>
              <a:gd name="connsiteX1" fmla="*/ 254000 w 469900"/>
              <a:gd name="connsiteY1" fmla="*/ 43292 h 354083"/>
              <a:gd name="connsiteX2" fmla="*/ 139700 w 469900"/>
              <a:gd name="connsiteY2" fmla="*/ 322692 h 354083"/>
              <a:gd name="connsiteX3" fmla="*/ 0 w 469900"/>
              <a:gd name="connsiteY3" fmla="*/ 335392 h 35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900" h="354083">
                <a:moveTo>
                  <a:pt x="469900" y="5192"/>
                </a:moveTo>
                <a:cubicBezTo>
                  <a:pt x="389466" y="-2217"/>
                  <a:pt x="309033" y="-9625"/>
                  <a:pt x="254000" y="43292"/>
                </a:cubicBezTo>
                <a:cubicBezTo>
                  <a:pt x="198967" y="96209"/>
                  <a:pt x="182033" y="274009"/>
                  <a:pt x="139700" y="322692"/>
                </a:cubicBezTo>
                <a:cubicBezTo>
                  <a:pt x="97367" y="371375"/>
                  <a:pt x="48683" y="353383"/>
                  <a:pt x="0" y="33539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9" name="手繪多邊形 68"/>
          <p:cNvSpPr/>
          <p:nvPr/>
        </p:nvSpPr>
        <p:spPr>
          <a:xfrm>
            <a:off x="7180315" y="5255227"/>
            <a:ext cx="469900" cy="354083"/>
          </a:xfrm>
          <a:custGeom>
            <a:avLst/>
            <a:gdLst>
              <a:gd name="connsiteX0" fmla="*/ 469900 w 469900"/>
              <a:gd name="connsiteY0" fmla="*/ 5192 h 354083"/>
              <a:gd name="connsiteX1" fmla="*/ 254000 w 469900"/>
              <a:gd name="connsiteY1" fmla="*/ 43292 h 354083"/>
              <a:gd name="connsiteX2" fmla="*/ 139700 w 469900"/>
              <a:gd name="connsiteY2" fmla="*/ 322692 h 354083"/>
              <a:gd name="connsiteX3" fmla="*/ 0 w 469900"/>
              <a:gd name="connsiteY3" fmla="*/ 335392 h 35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900" h="354083">
                <a:moveTo>
                  <a:pt x="469900" y="5192"/>
                </a:moveTo>
                <a:cubicBezTo>
                  <a:pt x="389466" y="-2217"/>
                  <a:pt x="309033" y="-9625"/>
                  <a:pt x="254000" y="43292"/>
                </a:cubicBezTo>
                <a:cubicBezTo>
                  <a:pt x="198967" y="96209"/>
                  <a:pt x="182033" y="274009"/>
                  <a:pt x="139700" y="322692"/>
                </a:cubicBezTo>
                <a:cubicBezTo>
                  <a:pt x="97367" y="371375"/>
                  <a:pt x="48683" y="353383"/>
                  <a:pt x="0" y="33539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文字方塊 85"/>
              <p:cNvSpPr txBox="1"/>
              <p:nvPr/>
            </p:nvSpPr>
            <p:spPr>
              <a:xfrm>
                <a:off x="8335917" y="3560239"/>
                <a:ext cx="43011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86" name="文字方塊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5917" y="3560239"/>
                <a:ext cx="430118" cy="430887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文字方塊 86"/>
              <p:cNvSpPr txBox="1"/>
              <p:nvPr/>
            </p:nvSpPr>
            <p:spPr>
              <a:xfrm>
                <a:off x="8316520" y="5183389"/>
                <a:ext cx="43839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87" name="文字方塊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6520" y="5183389"/>
                <a:ext cx="438390" cy="430887"/>
              </a:xfrm>
              <a:prstGeom prst="rect">
                <a:avLst/>
              </a:prstGeom>
              <a:blipFill rotWithShape="0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8" name="直線單箭頭接點 87"/>
          <p:cNvCxnSpPr/>
          <p:nvPr/>
        </p:nvCxnSpPr>
        <p:spPr>
          <a:xfrm flipH="1" flipV="1">
            <a:off x="5502102" y="3843764"/>
            <a:ext cx="1596585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直線單箭頭接點 88"/>
          <p:cNvCxnSpPr/>
          <p:nvPr/>
        </p:nvCxnSpPr>
        <p:spPr>
          <a:xfrm flipH="1" flipV="1">
            <a:off x="5519152" y="3852942"/>
            <a:ext cx="1621225" cy="157267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直線單箭頭接點 89"/>
          <p:cNvCxnSpPr/>
          <p:nvPr/>
        </p:nvCxnSpPr>
        <p:spPr>
          <a:xfrm flipH="1" flipV="1">
            <a:off x="5502102" y="5421795"/>
            <a:ext cx="1596585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線單箭頭接點 90"/>
          <p:cNvCxnSpPr/>
          <p:nvPr/>
        </p:nvCxnSpPr>
        <p:spPr>
          <a:xfrm flipH="1">
            <a:off x="5519152" y="3825711"/>
            <a:ext cx="1579535" cy="159608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直線單箭頭接點 91"/>
          <p:cNvCxnSpPr/>
          <p:nvPr/>
        </p:nvCxnSpPr>
        <p:spPr>
          <a:xfrm flipH="1" flipV="1">
            <a:off x="3283237" y="3876761"/>
            <a:ext cx="1596585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單箭頭接點 92"/>
          <p:cNvCxnSpPr/>
          <p:nvPr/>
        </p:nvCxnSpPr>
        <p:spPr>
          <a:xfrm flipH="1" flipV="1">
            <a:off x="3300287" y="3885939"/>
            <a:ext cx="1621225" cy="157267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單箭頭接點 93"/>
          <p:cNvCxnSpPr/>
          <p:nvPr/>
        </p:nvCxnSpPr>
        <p:spPr>
          <a:xfrm flipH="1" flipV="1">
            <a:off x="3283237" y="5454792"/>
            <a:ext cx="1596585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單箭頭接點 94"/>
          <p:cNvCxnSpPr/>
          <p:nvPr/>
        </p:nvCxnSpPr>
        <p:spPr>
          <a:xfrm flipH="1">
            <a:off x="3300287" y="3858708"/>
            <a:ext cx="1579535" cy="159608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1400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81" grpId="0"/>
      <p:bldP spid="82" grpId="0"/>
      <p:bldP spid="83" grpId="0"/>
      <p:bldP spid="84" grpId="0"/>
      <p:bldP spid="85" grpId="0"/>
      <p:bldP spid="60" grpId="0"/>
      <p:bldP spid="61" grpId="0"/>
      <p:bldP spid="62" grpId="0"/>
      <p:bldP spid="6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Backpropagation – Summary</a:t>
            </a:r>
            <a:endParaRPr lang="zh-TW" altLang="en-US" dirty="0"/>
          </a:p>
        </p:txBody>
      </p:sp>
      <p:grpSp>
        <p:nvGrpSpPr>
          <p:cNvPr id="104" name="群組 103"/>
          <p:cNvGrpSpPr/>
          <p:nvPr/>
        </p:nvGrpSpPr>
        <p:grpSpPr>
          <a:xfrm>
            <a:off x="4324161" y="2375354"/>
            <a:ext cx="2947650" cy="2524732"/>
            <a:chOff x="4880249" y="2387787"/>
            <a:chExt cx="2947650" cy="2524732"/>
          </a:xfrm>
        </p:grpSpPr>
        <p:sp>
          <p:nvSpPr>
            <p:cNvPr id="7" name="流程圖: 抽選 6"/>
            <p:cNvSpPr/>
            <p:nvPr/>
          </p:nvSpPr>
          <p:spPr>
            <a:xfrm rot="16200000">
              <a:off x="7195442" y="3217430"/>
              <a:ext cx="576000" cy="576000"/>
            </a:xfrm>
            <a:prstGeom prst="flowChartExtra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文字方塊 8"/>
            <p:cNvSpPr txBox="1"/>
            <p:nvPr/>
          </p:nvSpPr>
          <p:spPr>
            <a:xfrm rot="5400000">
              <a:off x="7181660" y="3839549"/>
              <a:ext cx="7692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800" dirty="0"/>
                <a:t>…</a:t>
              </a:r>
              <a:endParaRPr lang="zh-TW" altLang="en-US" sz="2800" dirty="0"/>
            </a:p>
          </p:txBody>
        </p:sp>
        <p:sp>
          <p:nvSpPr>
            <p:cNvPr id="13" name="流程圖: 抽選 12"/>
            <p:cNvSpPr/>
            <p:nvPr/>
          </p:nvSpPr>
          <p:spPr>
            <a:xfrm rot="16200000">
              <a:off x="7216672" y="2393550"/>
              <a:ext cx="576000" cy="576000"/>
            </a:xfrm>
            <a:prstGeom prst="flowChartExtra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流程圖: 抽選 15"/>
            <p:cNvSpPr/>
            <p:nvPr/>
          </p:nvSpPr>
          <p:spPr>
            <a:xfrm rot="16200000">
              <a:off x="7152525" y="4307546"/>
              <a:ext cx="576000" cy="576000"/>
            </a:xfrm>
            <a:prstGeom prst="flowChartExtra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流程圖: 抽選 18"/>
            <p:cNvSpPr/>
            <p:nvPr/>
          </p:nvSpPr>
          <p:spPr>
            <a:xfrm rot="16200000">
              <a:off x="5094540" y="3217430"/>
              <a:ext cx="576000" cy="576000"/>
            </a:xfrm>
            <a:prstGeom prst="flowChartExtra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流程圖: 抽選 21"/>
            <p:cNvSpPr/>
            <p:nvPr/>
          </p:nvSpPr>
          <p:spPr>
            <a:xfrm rot="16200000">
              <a:off x="5118907" y="2387787"/>
              <a:ext cx="576000" cy="576000"/>
            </a:xfrm>
            <a:prstGeom prst="flowChartExtra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流程圖: 抽選 24"/>
            <p:cNvSpPr/>
            <p:nvPr/>
          </p:nvSpPr>
          <p:spPr>
            <a:xfrm rot="16200000">
              <a:off x="5072102" y="4336519"/>
              <a:ext cx="576000" cy="576000"/>
            </a:xfrm>
            <a:prstGeom prst="flowChartExtra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" name="文字方塊 26"/>
            <p:cNvSpPr txBox="1"/>
            <p:nvPr/>
          </p:nvSpPr>
          <p:spPr>
            <a:xfrm rot="5400000">
              <a:off x="5154018" y="3848833"/>
              <a:ext cx="7692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800" dirty="0"/>
                <a:t>…</a:t>
              </a:r>
              <a:endParaRPr lang="zh-TW" altLang="en-US" sz="2800" dirty="0"/>
            </a:p>
          </p:txBody>
        </p:sp>
        <p:cxnSp>
          <p:nvCxnSpPr>
            <p:cNvPr id="32" name="直線單箭頭接點 31"/>
            <p:cNvCxnSpPr/>
            <p:nvPr/>
          </p:nvCxnSpPr>
          <p:spPr>
            <a:xfrm flipH="1">
              <a:off x="4892434" y="2675787"/>
              <a:ext cx="226474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單箭頭接點 32"/>
            <p:cNvCxnSpPr/>
            <p:nvPr/>
          </p:nvCxnSpPr>
          <p:spPr>
            <a:xfrm flipH="1">
              <a:off x="4892433" y="3505430"/>
              <a:ext cx="202107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單箭頭接點 33"/>
            <p:cNvCxnSpPr/>
            <p:nvPr/>
          </p:nvCxnSpPr>
          <p:spPr>
            <a:xfrm flipH="1">
              <a:off x="4880249" y="4624518"/>
              <a:ext cx="226473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單箭頭接點 34"/>
            <p:cNvCxnSpPr/>
            <p:nvPr/>
          </p:nvCxnSpPr>
          <p:spPr>
            <a:xfrm flipH="1">
              <a:off x="5629106" y="4566572"/>
              <a:ext cx="1504423" cy="28973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單箭頭接點 35"/>
            <p:cNvCxnSpPr/>
            <p:nvPr/>
          </p:nvCxnSpPr>
          <p:spPr>
            <a:xfrm flipH="1" flipV="1">
              <a:off x="5649310" y="3490942"/>
              <a:ext cx="1481985" cy="1090116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單箭頭接點 36"/>
            <p:cNvCxnSpPr/>
            <p:nvPr/>
          </p:nvCxnSpPr>
          <p:spPr>
            <a:xfrm flipH="1" flipV="1">
              <a:off x="5694600" y="2654629"/>
              <a:ext cx="1457618" cy="191975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單箭頭接點 37"/>
            <p:cNvCxnSpPr>
              <a:stCxn id="13" idx="0"/>
              <a:endCxn id="22" idx="2"/>
            </p:cNvCxnSpPr>
            <p:nvPr/>
          </p:nvCxnSpPr>
          <p:spPr>
            <a:xfrm flipH="1" flipV="1">
              <a:off x="5694907" y="2675787"/>
              <a:ext cx="1521765" cy="5763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單箭頭接點 38"/>
            <p:cNvCxnSpPr>
              <a:stCxn id="13" idx="0"/>
              <a:endCxn id="19" idx="2"/>
            </p:cNvCxnSpPr>
            <p:nvPr/>
          </p:nvCxnSpPr>
          <p:spPr>
            <a:xfrm flipH="1">
              <a:off x="5670540" y="2681550"/>
              <a:ext cx="1546132" cy="82388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單箭頭接點 39"/>
            <p:cNvCxnSpPr>
              <a:stCxn id="13" idx="0"/>
              <a:endCxn id="25" idx="2"/>
            </p:cNvCxnSpPr>
            <p:nvPr/>
          </p:nvCxnSpPr>
          <p:spPr>
            <a:xfrm flipH="1">
              <a:off x="5648102" y="2681550"/>
              <a:ext cx="1568570" cy="194296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單箭頭接點 40"/>
            <p:cNvCxnSpPr>
              <a:stCxn id="7" idx="0"/>
              <a:endCxn id="22" idx="2"/>
            </p:cNvCxnSpPr>
            <p:nvPr/>
          </p:nvCxnSpPr>
          <p:spPr>
            <a:xfrm flipH="1" flipV="1">
              <a:off x="5694907" y="2675787"/>
              <a:ext cx="1500535" cy="829643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單箭頭接點 41"/>
            <p:cNvCxnSpPr>
              <a:stCxn id="7" idx="0"/>
              <a:endCxn id="19" idx="2"/>
            </p:cNvCxnSpPr>
            <p:nvPr/>
          </p:nvCxnSpPr>
          <p:spPr>
            <a:xfrm flipH="1">
              <a:off x="5670540" y="3505430"/>
              <a:ext cx="1524902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單箭頭接點 42"/>
            <p:cNvCxnSpPr/>
            <p:nvPr/>
          </p:nvCxnSpPr>
          <p:spPr>
            <a:xfrm flipH="1">
              <a:off x="5649219" y="3505429"/>
              <a:ext cx="1547340" cy="1119089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文字方塊 49"/>
          <p:cNvSpPr txBox="1"/>
          <p:nvPr/>
        </p:nvSpPr>
        <p:spPr>
          <a:xfrm>
            <a:off x="827546" y="1692229"/>
            <a:ext cx="2514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b="1" i="1" u="sng" dirty="0">
                <a:solidFill>
                  <a:srgbClr val="0000FF"/>
                </a:solidFill>
              </a:rPr>
              <a:t>Forward Pass</a:t>
            </a:r>
            <a:endParaRPr lang="zh-TW" altLang="en-US" sz="2800" b="1" i="1" u="sng" dirty="0">
              <a:solidFill>
                <a:srgbClr val="0000FF"/>
              </a:solidFill>
            </a:endParaRPr>
          </a:p>
        </p:txBody>
      </p:sp>
      <p:sp>
        <p:nvSpPr>
          <p:cNvPr id="90" name="文字方塊 89"/>
          <p:cNvSpPr txBox="1"/>
          <p:nvPr/>
        </p:nvSpPr>
        <p:spPr>
          <a:xfrm>
            <a:off x="4660738" y="1690689"/>
            <a:ext cx="2514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b="1" i="1" u="sng" dirty="0">
                <a:solidFill>
                  <a:srgbClr val="0000FF"/>
                </a:solidFill>
              </a:rPr>
              <a:t>Backward Pass</a:t>
            </a:r>
            <a:endParaRPr lang="zh-TW" altLang="en-US" sz="2800" b="1" i="1" u="sng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文字方塊 91"/>
              <p:cNvSpPr txBox="1"/>
              <p:nvPr/>
            </p:nvSpPr>
            <p:spPr>
              <a:xfrm>
                <a:off x="1266168" y="4688147"/>
                <a:ext cx="247953" cy="369332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92" name="文字方塊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6168" y="4688147"/>
                <a:ext cx="247953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7073" r="-1219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文字方塊 93"/>
              <p:cNvSpPr txBox="1"/>
              <p:nvPr/>
            </p:nvSpPr>
            <p:spPr>
              <a:xfrm>
                <a:off x="2188302" y="5284191"/>
                <a:ext cx="557139" cy="8192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zh-TW" altLang="en-US" sz="280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94" name="文字方塊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8302" y="5284191"/>
                <a:ext cx="557139" cy="81926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文字方塊 104"/>
              <p:cNvSpPr txBox="1"/>
              <p:nvPr/>
            </p:nvSpPr>
            <p:spPr>
              <a:xfrm>
                <a:off x="5266163" y="5302841"/>
                <a:ext cx="461408" cy="8192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105" name="文字方塊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6163" y="5302841"/>
                <a:ext cx="461408" cy="8192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群組 2"/>
          <p:cNvGrpSpPr/>
          <p:nvPr/>
        </p:nvGrpSpPr>
        <p:grpSpPr>
          <a:xfrm>
            <a:off x="686707" y="2430789"/>
            <a:ext cx="2796352" cy="2413862"/>
            <a:chOff x="686707" y="2430789"/>
            <a:chExt cx="2796352" cy="2413862"/>
          </a:xfrm>
        </p:grpSpPr>
        <p:grpSp>
          <p:nvGrpSpPr>
            <p:cNvPr id="88" name="群組 87"/>
            <p:cNvGrpSpPr/>
            <p:nvPr/>
          </p:nvGrpSpPr>
          <p:grpSpPr>
            <a:xfrm>
              <a:off x="686707" y="2430789"/>
              <a:ext cx="2796352" cy="2413862"/>
              <a:chOff x="5143575" y="2886823"/>
              <a:chExt cx="2796352" cy="2413862"/>
            </a:xfrm>
          </p:grpSpPr>
          <p:sp>
            <p:nvSpPr>
              <p:cNvPr id="56" name="橢圓 55"/>
              <p:cNvSpPr/>
              <p:nvPr/>
            </p:nvSpPr>
            <p:spPr>
              <a:xfrm>
                <a:off x="5149593" y="2901246"/>
                <a:ext cx="574158" cy="57415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7" name="橢圓 56"/>
              <p:cNvSpPr/>
              <p:nvPr/>
            </p:nvSpPr>
            <p:spPr>
              <a:xfrm>
                <a:off x="5143575" y="3656711"/>
                <a:ext cx="574158" cy="57415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8" name="橢圓 57"/>
              <p:cNvSpPr/>
              <p:nvPr/>
            </p:nvSpPr>
            <p:spPr>
              <a:xfrm>
                <a:off x="5150979" y="4726527"/>
                <a:ext cx="574158" cy="57415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9" name="文字方塊 58"/>
              <p:cNvSpPr txBox="1"/>
              <p:nvPr/>
            </p:nvSpPr>
            <p:spPr>
              <a:xfrm rot="5400000">
                <a:off x="5163261" y="4236860"/>
                <a:ext cx="76925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2800" dirty="0"/>
                  <a:t>…</a:t>
                </a:r>
                <a:endParaRPr lang="zh-TW" altLang="en-US" sz="2800" dirty="0"/>
              </a:p>
            </p:txBody>
          </p:sp>
          <p:sp>
            <p:nvSpPr>
              <p:cNvPr id="64" name="橢圓 63"/>
              <p:cNvSpPr/>
              <p:nvPr/>
            </p:nvSpPr>
            <p:spPr>
              <a:xfrm>
                <a:off x="7062462" y="2886823"/>
                <a:ext cx="574158" cy="57415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65" name="橢圓 64"/>
              <p:cNvSpPr/>
              <p:nvPr/>
            </p:nvSpPr>
            <p:spPr>
              <a:xfrm>
                <a:off x="7056444" y="3642288"/>
                <a:ext cx="574158" cy="57415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66" name="橢圓 65"/>
              <p:cNvSpPr/>
              <p:nvPr/>
            </p:nvSpPr>
            <p:spPr>
              <a:xfrm>
                <a:off x="7063848" y="4712104"/>
                <a:ext cx="574158" cy="574158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68" name="文字方塊 67"/>
              <p:cNvSpPr txBox="1"/>
              <p:nvPr/>
            </p:nvSpPr>
            <p:spPr>
              <a:xfrm rot="5400000">
                <a:off x="7076130" y="4222437"/>
                <a:ext cx="76925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TW" sz="2800" dirty="0"/>
                  <a:t>…</a:t>
                </a:r>
                <a:endParaRPr lang="zh-TW" altLang="en-US" sz="2800" dirty="0"/>
              </a:p>
            </p:txBody>
          </p:sp>
          <p:cxnSp>
            <p:nvCxnSpPr>
              <p:cNvPr id="72" name="直線單箭頭接點 71"/>
              <p:cNvCxnSpPr/>
              <p:nvPr/>
            </p:nvCxnSpPr>
            <p:spPr>
              <a:xfrm>
                <a:off x="5742434" y="5020475"/>
                <a:ext cx="1362887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直線單箭頭接點 74"/>
              <p:cNvCxnSpPr>
                <a:stCxn id="57" idx="6"/>
                <a:endCxn id="66" idx="2"/>
              </p:cNvCxnSpPr>
              <p:nvPr/>
            </p:nvCxnSpPr>
            <p:spPr>
              <a:xfrm>
                <a:off x="5717733" y="3943790"/>
                <a:ext cx="1346115" cy="1055393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直線單箭頭接點 75"/>
              <p:cNvCxnSpPr>
                <a:stCxn id="56" idx="6"/>
                <a:endCxn id="66" idx="2"/>
              </p:cNvCxnSpPr>
              <p:nvPr/>
            </p:nvCxnSpPr>
            <p:spPr>
              <a:xfrm>
                <a:off x="5723751" y="3188325"/>
                <a:ext cx="1340097" cy="181085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直線單箭頭接點 76"/>
              <p:cNvCxnSpPr>
                <a:stCxn id="58" idx="6"/>
                <a:endCxn id="65" idx="2"/>
              </p:cNvCxnSpPr>
              <p:nvPr/>
            </p:nvCxnSpPr>
            <p:spPr>
              <a:xfrm flipV="1">
                <a:off x="5725137" y="3929367"/>
                <a:ext cx="1331307" cy="1084239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直線單箭頭接點 77"/>
              <p:cNvCxnSpPr>
                <a:stCxn id="58" idx="6"/>
                <a:endCxn id="64" idx="2"/>
              </p:cNvCxnSpPr>
              <p:nvPr/>
            </p:nvCxnSpPr>
            <p:spPr>
              <a:xfrm flipV="1">
                <a:off x="5725137" y="3173902"/>
                <a:ext cx="1337325" cy="1839704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直線單箭頭接點 78"/>
              <p:cNvCxnSpPr>
                <a:stCxn id="57" idx="6"/>
                <a:endCxn id="65" idx="2"/>
              </p:cNvCxnSpPr>
              <p:nvPr/>
            </p:nvCxnSpPr>
            <p:spPr>
              <a:xfrm flipV="1">
                <a:off x="5717733" y="3929367"/>
                <a:ext cx="1338711" cy="14423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直線單箭頭接點 79"/>
              <p:cNvCxnSpPr>
                <a:stCxn id="57" idx="6"/>
                <a:endCxn id="64" idx="2"/>
              </p:cNvCxnSpPr>
              <p:nvPr/>
            </p:nvCxnSpPr>
            <p:spPr>
              <a:xfrm flipV="1">
                <a:off x="5717733" y="3173902"/>
                <a:ext cx="1344729" cy="76988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直線單箭頭接點 80"/>
              <p:cNvCxnSpPr>
                <a:endCxn id="65" idx="2"/>
              </p:cNvCxnSpPr>
              <p:nvPr/>
            </p:nvCxnSpPr>
            <p:spPr>
              <a:xfrm>
                <a:off x="5702457" y="3195149"/>
                <a:ext cx="1353987" cy="73421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直線單箭頭接點 81"/>
              <p:cNvCxnSpPr>
                <a:stCxn id="56" idx="6"/>
                <a:endCxn id="64" idx="2"/>
              </p:cNvCxnSpPr>
              <p:nvPr/>
            </p:nvCxnSpPr>
            <p:spPr>
              <a:xfrm flipV="1">
                <a:off x="5723751" y="3173902"/>
                <a:ext cx="1338711" cy="14423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直線單箭頭接點 82"/>
              <p:cNvCxnSpPr/>
              <p:nvPr/>
            </p:nvCxnSpPr>
            <p:spPr>
              <a:xfrm>
                <a:off x="7629026" y="3943399"/>
                <a:ext cx="310901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直線單箭頭接點 83"/>
              <p:cNvCxnSpPr/>
              <p:nvPr/>
            </p:nvCxnSpPr>
            <p:spPr>
              <a:xfrm>
                <a:off x="7629026" y="3152307"/>
                <a:ext cx="310901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直線單箭頭接點 84"/>
              <p:cNvCxnSpPr/>
              <p:nvPr/>
            </p:nvCxnSpPr>
            <p:spPr>
              <a:xfrm>
                <a:off x="7652520" y="5027150"/>
                <a:ext cx="287407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6" name="手繪多邊形 105"/>
            <p:cNvSpPr/>
            <p:nvPr/>
          </p:nvSpPr>
          <p:spPr>
            <a:xfrm>
              <a:off x="2671056" y="4406070"/>
              <a:ext cx="469900" cy="354083"/>
            </a:xfrm>
            <a:custGeom>
              <a:avLst/>
              <a:gdLst>
                <a:gd name="connsiteX0" fmla="*/ 469900 w 469900"/>
                <a:gd name="connsiteY0" fmla="*/ 5192 h 354083"/>
                <a:gd name="connsiteX1" fmla="*/ 254000 w 469900"/>
                <a:gd name="connsiteY1" fmla="*/ 43292 h 354083"/>
                <a:gd name="connsiteX2" fmla="*/ 139700 w 469900"/>
                <a:gd name="connsiteY2" fmla="*/ 322692 h 354083"/>
                <a:gd name="connsiteX3" fmla="*/ 0 w 469900"/>
                <a:gd name="connsiteY3" fmla="*/ 335392 h 354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9900" h="354083">
                  <a:moveTo>
                    <a:pt x="469900" y="5192"/>
                  </a:moveTo>
                  <a:cubicBezTo>
                    <a:pt x="389466" y="-2217"/>
                    <a:pt x="309033" y="-9625"/>
                    <a:pt x="254000" y="43292"/>
                  </a:cubicBezTo>
                  <a:cubicBezTo>
                    <a:pt x="198967" y="96209"/>
                    <a:pt x="182033" y="274009"/>
                    <a:pt x="139700" y="322692"/>
                  </a:cubicBezTo>
                  <a:cubicBezTo>
                    <a:pt x="97367" y="371375"/>
                    <a:pt x="48683" y="353383"/>
                    <a:pt x="0" y="335392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7" name="手繪多邊形 106"/>
            <p:cNvSpPr/>
            <p:nvPr/>
          </p:nvSpPr>
          <p:spPr>
            <a:xfrm>
              <a:off x="2648196" y="3295873"/>
              <a:ext cx="469900" cy="354083"/>
            </a:xfrm>
            <a:custGeom>
              <a:avLst/>
              <a:gdLst>
                <a:gd name="connsiteX0" fmla="*/ 469900 w 469900"/>
                <a:gd name="connsiteY0" fmla="*/ 5192 h 354083"/>
                <a:gd name="connsiteX1" fmla="*/ 254000 w 469900"/>
                <a:gd name="connsiteY1" fmla="*/ 43292 h 354083"/>
                <a:gd name="connsiteX2" fmla="*/ 139700 w 469900"/>
                <a:gd name="connsiteY2" fmla="*/ 322692 h 354083"/>
                <a:gd name="connsiteX3" fmla="*/ 0 w 469900"/>
                <a:gd name="connsiteY3" fmla="*/ 335392 h 354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9900" h="354083">
                  <a:moveTo>
                    <a:pt x="469900" y="5192"/>
                  </a:moveTo>
                  <a:cubicBezTo>
                    <a:pt x="389466" y="-2217"/>
                    <a:pt x="309033" y="-9625"/>
                    <a:pt x="254000" y="43292"/>
                  </a:cubicBezTo>
                  <a:cubicBezTo>
                    <a:pt x="198967" y="96209"/>
                    <a:pt x="182033" y="274009"/>
                    <a:pt x="139700" y="322692"/>
                  </a:cubicBezTo>
                  <a:cubicBezTo>
                    <a:pt x="97367" y="371375"/>
                    <a:pt x="48683" y="353383"/>
                    <a:pt x="0" y="335392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8" name="手繪多邊形 107"/>
            <p:cNvSpPr/>
            <p:nvPr/>
          </p:nvSpPr>
          <p:spPr>
            <a:xfrm>
              <a:off x="2669556" y="2534065"/>
              <a:ext cx="469900" cy="354083"/>
            </a:xfrm>
            <a:custGeom>
              <a:avLst/>
              <a:gdLst>
                <a:gd name="connsiteX0" fmla="*/ 469900 w 469900"/>
                <a:gd name="connsiteY0" fmla="*/ 5192 h 354083"/>
                <a:gd name="connsiteX1" fmla="*/ 254000 w 469900"/>
                <a:gd name="connsiteY1" fmla="*/ 43292 h 354083"/>
                <a:gd name="connsiteX2" fmla="*/ 139700 w 469900"/>
                <a:gd name="connsiteY2" fmla="*/ 322692 h 354083"/>
                <a:gd name="connsiteX3" fmla="*/ 0 w 469900"/>
                <a:gd name="connsiteY3" fmla="*/ 335392 h 354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9900" h="354083">
                  <a:moveTo>
                    <a:pt x="469900" y="5192"/>
                  </a:moveTo>
                  <a:cubicBezTo>
                    <a:pt x="389466" y="-2217"/>
                    <a:pt x="309033" y="-9625"/>
                    <a:pt x="254000" y="43292"/>
                  </a:cubicBezTo>
                  <a:cubicBezTo>
                    <a:pt x="198967" y="96209"/>
                    <a:pt x="182033" y="274009"/>
                    <a:pt x="139700" y="322692"/>
                  </a:cubicBezTo>
                  <a:cubicBezTo>
                    <a:pt x="97367" y="371375"/>
                    <a:pt x="48683" y="353383"/>
                    <a:pt x="0" y="335392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9" name="手繪多邊形 108"/>
            <p:cNvSpPr/>
            <p:nvPr/>
          </p:nvSpPr>
          <p:spPr>
            <a:xfrm>
              <a:off x="746240" y="2577297"/>
              <a:ext cx="469900" cy="354083"/>
            </a:xfrm>
            <a:custGeom>
              <a:avLst/>
              <a:gdLst>
                <a:gd name="connsiteX0" fmla="*/ 469900 w 469900"/>
                <a:gd name="connsiteY0" fmla="*/ 5192 h 354083"/>
                <a:gd name="connsiteX1" fmla="*/ 254000 w 469900"/>
                <a:gd name="connsiteY1" fmla="*/ 43292 h 354083"/>
                <a:gd name="connsiteX2" fmla="*/ 139700 w 469900"/>
                <a:gd name="connsiteY2" fmla="*/ 322692 h 354083"/>
                <a:gd name="connsiteX3" fmla="*/ 0 w 469900"/>
                <a:gd name="connsiteY3" fmla="*/ 335392 h 354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9900" h="354083">
                  <a:moveTo>
                    <a:pt x="469900" y="5192"/>
                  </a:moveTo>
                  <a:cubicBezTo>
                    <a:pt x="389466" y="-2217"/>
                    <a:pt x="309033" y="-9625"/>
                    <a:pt x="254000" y="43292"/>
                  </a:cubicBezTo>
                  <a:cubicBezTo>
                    <a:pt x="198967" y="96209"/>
                    <a:pt x="182033" y="274009"/>
                    <a:pt x="139700" y="322692"/>
                  </a:cubicBezTo>
                  <a:cubicBezTo>
                    <a:pt x="97367" y="371375"/>
                    <a:pt x="48683" y="353383"/>
                    <a:pt x="0" y="335392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0" name="手繪多邊形 109"/>
            <p:cNvSpPr/>
            <p:nvPr/>
          </p:nvSpPr>
          <p:spPr>
            <a:xfrm>
              <a:off x="738836" y="3337986"/>
              <a:ext cx="469900" cy="354083"/>
            </a:xfrm>
            <a:custGeom>
              <a:avLst/>
              <a:gdLst>
                <a:gd name="connsiteX0" fmla="*/ 469900 w 469900"/>
                <a:gd name="connsiteY0" fmla="*/ 5192 h 354083"/>
                <a:gd name="connsiteX1" fmla="*/ 254000 w 469900"/>
                <a:gd name="connsiteY1" fmla="*/ 43292 h 354083"/>
                <a:gd name="connsiteX2" fmla="*/ 139700 w 469900"/>
                <a:gd name="connsiteY2" fmla="*/ 322692 h 354083"/>
                <a:gd name="connsiteX3" fmla="*/ 0 w 469900"/>
                <a:gd name="connsiteY3" fmla="*/ 335392 h 354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9900" h="354083">
                  <a:moveTo>
                    <a:pt x="469900" y="5192"/>
                  </a:moveTo>
                  <a:cubicBezTo>
                    <a:pt x="389466" y="-2217"/>
                    <a:pt x="309033" y="-9625"/>
                    <a:pt x="254000" y="43292"/>
                  </a:cubicBezTo>
                  <a:cubicBezTo>
                    <a:pt x="198967" y="96209"/>
                    <a:pt x="182033" y="274009"/>
                    <a:pt x="139700" y="322692"/>
                  </a:cubicBezTo>
                  <a:cubicBezTo>
                    <a:pt x="97367" y="371375"/>
                    <a:pt x="48683" y="353383"/>
                    <a:pt x="0" y="335392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1" name="手繪多邊形 110"/>
            <p:cNvSpPr/>
            <p:nvPr/>
          </p:nvSpPr>
          <p:spPr>
            <a:xfrm>
              <a:off x="731303" y="4390410"/>
              <a:ext cx="469900" cy="354083"/>
            </a:xfrm>
            <a:custGeom>
              <a:avLst/>
              <a:gdLst>
                <a:gd name="connsiteX0" fmla="*/ 469900 w 469900"/>
                <a:gd name="connsiteY0" fmla="*/ 5192 h 354083"/>
                <a:gd name="connsiteX1" fmla="*/ 254000 w 469900"/>
                <a:gd name="connsiteY1" fmla="*/ 43292 h 354083"/>
                <a:gd name="connsiteX2" fmla="*/ 139700 w 469900"/>
                <a:gd name="connsiteY2" fmla="*/ 322692 h 354083"/>
                <a:gd name="connsiteX3" fmla="*/ 0 w 469900"/>
                <a:gd name="connsiteY3" fmla="*/ 335392 h 354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9900" h="354083">
                  <a:moveTo>
                    <a:pt x="469900" y="5192"/>
                  </a:moveTo>
                  <a:cubicBezTo>
                    <a:pt x="389466" y="-2217"/>
                    <a:pt x="309033" y="-9625"/>
                    <a:pt x="254000" y="43292"/>
                  </a:cubicBezTo>
                  <a:cubicBezTo>
                    <a:pt x="198967" y="96209"/>
                    <a:pt x="182033" y="274009"/>
                    <a:pt x="139700" y="322692"/>
                  </a:cubicBezTo>
                  <a:cubicBezTo>
                    <a:pt x="97367" y="371375"/>
                    <a:pt x="48683" y="353383"/>
                    <a:pt x="0" y="335392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112" name="手繪多邊形 111"/>
          <p:cNvSpPr/>
          <p:nvPr/>
        </p:nvSpPr>
        <p:spPr>
          <a:xfrm>
            <a:off x="1755251" y="4572219"/>
            <a:ext cx="377469" cy="1088571"/>
          </a:xfrm>
          <a:custGeom>
            <a:avLst/>
            <a:gdLst>
              <a:gd name="connsiteX0" fmla="*/ 348440 w 377469"/>
              <a:gd name="connsiteY0" fmla="*/ 0 h 1088571"/>
              <a:gd name="connsiteX1" fmla="*/ 97 w 377469"/>
              <a:gd name="connsiteY1" fmla="*/ 624114 h 1088571"/>
              <a:gd name="connsiteX2" fmla="*/ 377469 w 377469"/>
              <a:gd name="connsiteY2" fmla="*/ 1088571 h 1088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77469" h="1088571">
                <a:moveTo>
                  <a:pt x="348440" y="0"/>
                </a:moveTo>
                <a:cubicBezTo>
                  <a:pt x="171849" y="221343"/>
                  <a:pt x="-4741" y="442686"/>
                  <a:pt x="97" y="624114"/>
                </a:cubicBezTo>
                <a:cubicBezTo>
                  <a:pt x="4935" y="805542"/>
                  <a:pt x="191202" y="947056"/>
                  <a:pt x="377469" y="1088571"/>
                </a:cubicBezTo>
              </a:path>
            </a:pathLst>
          </a:custGeom>
          <a:noFill/>
          <a:ln w="38100">
            <a:solidFill>
              <a:srgbClr val="0000FF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114" name="直線單箭頭接點 113"/>
          <p:cNvCxnSpPr>
            <a:stCxn id="16" idx="0"/>
          </p:cNvCxnSpPr>
          <p:nvPr/>
        </p:nvCxnSpPr>
        <p:spPr>
          <a:xfrm flipH="1">
            <a:off x="5772972" y="4583113"/>
            <a:ext cx="823465" cy="787626"/>
          </a:xfrm>
          <a:prstGeom prst="straightConnector1">
            <a:avLst/>
          </a:prstGeom>
          <a:ln w="381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文字方塊 115"/>
          <p:cNvSpPr txBox="1"/>
          <p:nvPr/>
        </p:nvSpPr>
        <p:spPr>
          <a:xfrm>
            <a:off x="4005943" y="5370739"/>
            <a:ext cx="8205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800" dirty="0">
                <a:solidFill>
                  <a:srgbClr val="0000FF"/>
                </a:solidFill>
              </a:rPr>
              <a:t>X</a:t>
            </a:r>
            <a:endParaRPr lang="zh-TW" altLang="en-US" sz="4800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8" name="文字方塊 117"/>
              <p:cNvSpPr txBox="1"/>
              <p:nvPr/>
            </p:nvSpPr>
            <p:spPr>
              <a:xfrm>
                <a:off x="6809505" y="5275469"/>
                <a:ext cx="924612" cy="8192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80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den>
                      </m:f>
                    </m:oMath>
                  </m:oMathPara>
                </a14:m>
                <a:endParaRPr lang="zh-TW" altLang="en-US" sz="28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18" name="文字方塊 1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9505" y="5275469"/>
                <a:ext cx="924612" cy="81926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文字方塊 59"/>
              <p:cNvSpPr txBox="1"/>
              <p:nvPr/>
            </p:nvSpPr>
            <p:spPr>
              <a:xfrm>
                <a:off x="2824674" y="5545724"/>
                <a:ext cx="65838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60" name="文字方塊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4674" y="5545724"/>
                <a:ext cx="658385" cy="43088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文字方塊 3"/>
          <p:cNvSpPr txBox="1"/>
          <p:nvPr/>
        </p:nvSpPr>
        <p:spPr>
          <a:xfrm>
            <a:off x="6639354" y="6201736"/>
            <a:ext cx="1653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dirty="0">
                <a:solidFill>
                  <a:srgbClr val="0000FF"/>
                </a:solidFill>
              </a:rPr>
              <a:t>for all w</a:t>
            </a:r>
            <a:endParaRPr lang="zh-TW" alt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413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90" grpId="0"/>
      <p:bldP spid="92" grpId="0" animBg="1"/>
      <p:bldP spid="94" grpId="0"/>
      <p:bldP spid="105" grpId="0"/>
      <p:bldP spid="112" grpId="0" animBg="1"/>
      <p:bldP spid="116" grpId="0"/>
      <p:bldP spid="118" grpId="0"/>
      <p:bldP spid="60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Gradient Descent </a:t>
            </a:r>
            <a:endParaRPr lang="zh-TW" altLang="en-US" dirty="0"/>
          </a:p>
        </p:txBody>
      </p:sp>
      <p:graphicFrame>
        <p:nvGraphicFramePr>
          <p:cNvPr id="5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6333276"/>
              </p:ext>
            </p:extLst>
          </p:nvPr>
        </p:nvGraphicFramePr>
        <p:xfrm>
          <a:off x="2463023" y="2359960"/>
          <a:ext cx="40798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6" name="方程式" r:id="rId4" imgW="190440" imgH="203040" progId="Equation.3">
                  <p:embed/>
                </p:oleObj>
              </mc:Choice>
              <mc:Fallback>
                <p:oleObj name="方程式" r:id="rId4" imgW="190440" imgH="203040" progId="Equation.3">
                  <p:embed/>
                  <p:pic>
                    <p:nvPicPr>
                      <p:cNvPr id="5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023" y="2359960"/>
                        <a:ext cx="407987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文字方塊 5"/>
          <p:cNvSpPr txBox="1"/>
          <p:nvPr/>
        </p:nvSpPr>
        <p:spPr>
          <a:xfrm>
            <a:off x="540665" y="2173413"/>
            <a:ext cx="19482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dirty="0"/>
              <a:t>Starting Parameters</a:t>
            </a:r>
            <a:endParaRPr lang="zh-TW" altLang="en-US" sz="2400" dirty="0"/>
          </a:p>
        </p:txBody>
      </p:sp>
      <p:graphicFrame>
        <p:nvGraphicFramePr>
          <p:cNvPr id="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7523210"/>
              </p:ext>
            </p:extLst>
          </p:nvPr>
        </p:nvGraphicFramePr>
        <p:xfrm>
          <a:off x="4201528" y="2359959"/>
          <a:ext cx="354013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" name="方程式" r:id="rId6" imgW="164880" imgH="203040" progId="Equation.3">
                  <p:embed/>
                </p:oleObj>
              </mc:Choice>
              <mc:Fallback>
                <p:oleObj name="方程式" r:id="rId6" imgW="164880" imgH="203040" progId="Equation.3">
                  <p:embed/>
                  <p:pic>
                    <p:nvPicPr>
                      <p:cNvPr id="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1528" y="2359959"/>
                        <a:ext cx="354013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1677872"/>
              </p:ext>
            </p:extLst>
          </p:nvPr>
        </p:nvGraphicFramePr>
        <p:xfrm>
          <a:off x="5859514" y="2360606"/>
          <a:ext cx="407987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8" name="方程式" r:id="rId8" imgW="190440" imgH="203040" progId="Equation.3">
                  <p:embed/>
                </p:oleObj>
              </mc:Choice>
              <mc:Fallback>
                <p:oleObj name="方程式" r:id="rId8" imgW="190440" imgH="203040" progId="Equation.3">
                  <p:embed/>
                  <p:pic>
                    <p:nvPicPr>
                      <p:cNvPr id="1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9514" y="2360606"/>
                        <a:ext cx="407987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直線單箭頭接點 15"/>
          <p:cNvCxnSpPr/>
          <p:nvPr/>
        </p:nvCxnSpPr>
        <p:spPr>
          <a:xfrm>
            <a:off x="2920008" y="2593448"/>
            <a:ext cx="118040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單箭頭接點 16"/>
          <p:cNvCxnSpPr/>
          <p:nvPr/>
        </p:nvCxnSpPr>
        <p:spPr>
          <a:xfrm>
            <a:off x="4590145" y="2593448"/>
            <a:ext cx="118040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字方塊 19"/>
          <p:cNvSpPr txBox="1"/>
          <p:nvPr/>
        </p:nvSpPr>
        <p:spPr>
          <a:xfrm>
            <a:off x="7267949" y="2289560"/>
            <a:ext cx="12474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dirty="0"/>
              <a:t>……</a:t>
            </a:r>
            <a:endParaRPr lang="zh-TW" altLang="en-US" sz="2400" dirty="0"/>
          </a:p>
        </p:txBody>
      </p:sp>
      <p:cxnSp>
        <p:nvCxnSpPr>
          <p:cNvPr id="22" name="直線單箭頭接點 21"/>
          <p:cNvCxnSpPr/>
          <p:nvPr/>
        </p:nvCxnSpPr>
        <p:spPr>
          <a:xfrm>
            <a:off x="6318733" y="2577446"/>
            <a:ext cx="1180407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8833374"/>
              </p:ext>
            </p:extLst>
          </p:nvPr>
        </p:nvGraphicFramePr>
        <p:xfrm>
          <a:off x="3000375" y="3435350"/>
          <a:ext cx="2255838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9" name="方程式" r:id="rId10" imgW="1054080" imgH="228600" progId="Equation.3">
                  <p:embed/>
                </p:oleObj>
              </mc:Choice>
              <mc:Fallback>
                <p:oleObj name="方程式" r:id="rId10" imgW="1054080" imgH="228600" progId="Equation.3">
                  <p:embed/>
                  <p:pic>
                    <p:nvPicPr>
                      <p:cNvPr id="27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75" y="3435350"/>
                        <a:ext cx="2255838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8410003"/>
              </p:ext>
            </p:extLst>
          </p:nvPr>
        </p:nvGraphicFramePr>
        <p:xfrm>
          <a:off x="5984318" y="3421133"/>
          <a:ext cx="2420938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0" name="方程式" r:id="rId12" imgW="1130040" imgH="228600" progId="Equation.3">
                  <p:embed/>
                </p:oleObj>
              </mc:Choice>
              <mc:Fallback>
                <p:oleObj name="方程式" r:id="rId12" imgW="1130040" imgH="228600" progId="Equation.3">
                  <p:embed/>
                  <p:pic>
                    <p:nvPicPr>
                      <p:cNvPr id="2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4318" y="3421133"/>
                        <a:ext cx="2420938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5119749"/>
              </p:ext>
            </p:extLst>
          </p:nvPr>
        </p:nvGraphicFramePr>
        <p:xfrm>
          <a:off x="2998788" y="4116388"/>
          <a:ext cx="2230437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1" name="方程式" r:id="rId14" imgW="1041120" imgH="228600" progId="Equation.3">
                  <p:embed/>
                </p:oleObj>
              </mc:Choice>
              <mc:Fallback>
                <p:oleObj name="方程式" r:id="rId14" imgW="1041120" imgH="228600" progId="Equation.3">
                  <p:embed/>
                  <p:pic>
                    <p:nvPicPr>
                      <p:cNvPr id="29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8788" y="4116388"/>
                        <a:ext cx="2230437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8252927"/>
              </p:ext>
            </p:extLst>
          </p:nvPr>
        </p:nvGraphicFramePr>
        <p:xfrm>
          <a:off x="5984318" y="4114793"/>
          <a:ext cx="239395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2" name="方程式" r:id="rId16" imgW="1117440" imgH="228600" progId="Equation.3">
                  <p:embed/>
                </p:oleObj>
              </mc:Choice>
              <mc:Fallback>
                <p:oleObj name="方程式" r:id="rId16" imgW="1117440" imgH="228600" progId="Equation.3">
                  <p:embed/>
                  <p:pic>
                    <p:nvPicPr>
                      <p:cNvPr id="3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4318" y="4114793"/>
                        <a:ext cx="2393950" cy="488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0821792"/>
              </p:ext>
            </p:extLst>
          </p:nvPr>
        </p:nvGraphicFramePr>
        <p:xfrm>
          <a:off x="820482" y="3278086"/>
          <a:ext cx="884030" cy="4558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3" name="方程式" r:id="rId18" imgW="419040" imgH="215640" progId="Equation.3">
                  <p:embed/>
                </p:oleObj>
              </mc:Choice>
              <mc:Fallback>
                <p:oleObj name="方程式" r:id="rId18" imgW="419040" imgH="215640" progId="Equation.3">
                  <p:embed/>
                  <p:pic>
                    <p:nvPicPr>
                      <p:cNvPr id="3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482" y="3278086"/>
                        <a:ext cx="884030" cy="45586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2965751"/>
              </p:ext>
            </p:extLst>
          </p:nvPr>
        </p:nvGraphicFramePr>
        <p:xfrm>
          <a:off x="4054526" y="1584459"/>
          <a:ext cx="3609975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4" name="方程式" r:id="rId20" imgW="1473120" imgH="215640" progId="Equation.3">
                  <p:embed/>
                </p:oleObj>
              </mc:Choice>
              <mc:Fallback>
                <p:oleObj name="方程式" r:id="rId20" imgW="1473120" imgH="215640" progId="Equation.3">
                  <p:embed/>
                  <p:pic>
                    <p:nvPicPr>
                      <p:cNvPr id="3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4526" y="1584459"/>
                        <a:ext cx="3609975" cy="5254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4149435"/>
              </p:ext>
            </p:extLst>
          </p:nvPr>
        </p:nvGraphicFramePr>
        <p:xfrm>
          <a:off x="833438" y="3733800"/>
          <a:ext cx="1949450" cy="2751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5" name="方程式" r:id="rId22" imgW="939600" imgH="1320480" progId="Equation.3">
                  <p:embed/>
                </p:oleObj>
              </mc:Choice>
              <mc:Fallback>
                <p:oleObj name="方程式" r:id="rId22" imgW="939600" imgH="1320480" progId="Equation.3">
                  <p:embed/>
                  <p:pic>
                    <p:nvPicPr>
                      <p:cNvPr id="35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438" y="3733800"/>
                        <a:ext cx="1949450" cy="275113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文字方塊 38"/>
          <p:cNvSpPr txBox="1"/>
          <p:nvPr/>
        </p:nvSpPr>
        <p:spPr>
          <a:xfrm>
            <a:off x="2986160" y="4996369"/>
            <a:ext cx="4147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/>
              <a:t>Millions of parameters ……</a:t>
            </a:r>
            <a:endParaRPr lang="zh-TW" altLang="en-US" sz="2800" dirty="0"/>
          </a:p>
        </p:txBody>
      </p:sp>
      <p:sp>
        <p:nvSpPr>
          <p:cNvPr id="40" name="文字方塊 39"/>
          <p:cNvSpPr txBox="1"/>
          <p:nvPr/>
        </p:nvSpPr>
        <p:spPr>
          <a:xfrm>
            <a:off x="3192996" y="5583885"/>
            <a:ext cx="55826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solidFill>
                  <a:srgbClr val="0000FF"/>
                </a:solidFill>
              </a:rPr>
              <a:t>To compute the gradients efficiently, we use </a:t>
            </a:r>
            <a:r>
              <a:rPr lang="en-US" altLang="zh-TW" sz="2800" b="1" i="1" u="sng" dirty="0">
                <a:solidFill>
                  <a:srgbClr val="0000FF"/>
                </a:solidFill>
              </a:rPr>
              <a:t>backpropagation</a:t>
            </a:r>
            <a:r>
              <a:rPr lang="en-US" altLang="zh-TW" sz="2800" dirty="0">
                <a:solidFill>
                  <a:srgbClr val="0000FF"/>
                </a:solidFill>
              </a:rPr>
              <a:t>.</a:t>
            </a:r>
            <a:endParaRPr lang="zh-TW" altLang="en-US" sz="2800" dirty="0">
              <a:solidFill>
                <a:srgbClr val="0000FF"/>
              </a:solidFill>
            </a:endParaRPr>
          </a:p>
        </p:txBody>
      </p:sp>
      <p:sp>
        <p:nvSpPr>
          <p:cNvPr id="21" name="文字方塊 20"/>
          <p:cNvSpPr txBox="1"/>
          <p:nvPr/>
        </p:nvSpPr>
        <p:spPr>
          <a:xfrm>
            <a:off x="1079617" y="1600061"/>
            <a:ext cx="3178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dirty="0"/>
              <a:t>Network parameters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26825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0" grpId="0"/>
      <p:bldP spid="39" grpId="0"/>
      <p:bldP spid="4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Chain Rule</a:t>
            </a:r>
            <a:endParaRPr lang="zh-TW" altLang="en-US" dirty="0"/>
          </a:p>
        </p:txBody>
      </p:sp>
      <p:sp>
        <p:nvSpPr>
          <p:cNvPr id="6" name="文字方塊 5"/>
          <p:cNvSpPr txBox="1"/>
          <p:nvPr/>
        </p:nvSpPr>
        <p:spPr>
          <a:xfrm>
            <a:off x="628650" y="1856355"/>
            <a:ext cx="12751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b="1" i="1" u="sng" dirty="0"/>
              <a:t>Case 1</a:t>
            </a:r>
            <a:endParaRPr lang="zh-TW" altLang="en-US" sz="2800" b="1" i="1" u="sng" dirty="0"/>
          </a:p>
        </p:txBody>
      </p:sp>
      <p:sp>
        <p:nvSpPr>
          <p:cNvPr id="7" name="文字方塊 6"/>
          <p:cNvSpPr txBox="1"/>
          <p:nvPr/>
        </p:nvSpPr>
        <p:spPr>
          <a:xfrm>
            <a:off x="628649" y="3553480"/>
            <a:ext cx="12751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b="1" i="1" u="sng" dirty="0"/>
              <a:t>Case 2</a:t>
            </a:r>
            <a:endParaRPr lang="zh-TW" altLang="en-US" sz="2800" b="1" i="1" u="sng" dirty="0"/>
          </a:p>
        </p:txBody>
      </p:sp>
      <p:graphicFrame>
        <p:nvGraphicFramePr>
          <p:cNvPr id="8" name="Object 12"/>
          <p:cNvGraphicFramePr>
            <a:graphicFrameLocks noChangeAspect="1"/>
          </p:cNvGraphicFramePr>
          <p:nvPr>
            <p:extLst/>
          </p:nvPr>
        </p:nvGraphicFramePr>
        <p:xfrm>
          <a:off x="4000500" y="1932646"/>
          <a:ext cx="1143000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2" name="方程式" r:id="rId3" imgW="533160" imgH="215640" progId="Equation.3">
                  <p:embed/>
                </p:oleObj>
              </mc:Choice>
              <mc:Fallback>
                <p:oleObj name="方程式" r:id="rId3" imgW="533160" imgH="215640" progId="Equation.3">
                  <p:embed/>
                  <p:pic>
                    <p:nvPicPr>
                      <p:cNvPr id="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0" y="1932646"/>
                        <a:ext cx="1143000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2"/>
          <p:cNvGraphicFramePr>
            <a:graphicFrameLocks noChangeAspect="1"/>
          </p:cNvGraphicFramePr>
          <p:nvPr>
            <p:extLst/>
          </p:nvPr>
        </p:nvGraphicFramePr>
        <p:xfrm>
          <a:off x="2542655" y="1914074"/>
          <a:ext cx="119697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3" name="方程式" r:id="rId5" imgW="558720" imgH="215640" progId="Equation.3">
                  <p:embed/>
                </p:oleObj>
              </mc:Choice>
              <mc:Fallback>
                <p:oleObj name="方程式" r:id="rId5" imgW="558720" imgH="215640" progId="Equation.3">
                  <p:embed/>
                  <p:pic>
                    <p:nvPicPr>
                      <p:cNvPr id="9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2655" y="1914074"/>
                        <a:ext cx="1196975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2"/>
          <p:cNvGraphicFramePr>
            <a:graphicFrameLocks noChangeAspect="1"/>
          </p:cNvGraphicFramePr>
          <p:nvPr>
            <p:extLst/>
          </p:nvPr>
        </p:nvGraphicFramePr>
        <p:xfrm>
          <a:off x="5837382" y="2530685"/>
          <a:ext cx="1574800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4" name="方程式" r:id="rId7" imgW="736560" imgH="419040" progId="Equation.3">
                  <p:embed/>
                </p:oleObj>
              </mc:Choice>
              <mc:Fallback>
                <p:oleObj name="方程式" r:id="rId7" imgW="736560" imgH="419040" progId="Equation.3">
                  <p:embed/>
                  <p:pic>
                    <p:nvPicPr>
                      <p:cNvPr id="1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7382" y="2530685"/>
                        <a:ext cx="1574800" cy="896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2"/>
          <p:cNvGraphicFramePr>
            <a:graphicFrameLocks noChangeAspect="1"/>
          </p:cNvGraphicFramePr>
          <p:nvPr>
            <p:extLst/>
          </p:nvPr>
        </p:nvGraphicFramePr>
        <p:xfrm>
          <a:off x="2823015" y="2763254"/>
          <a:ext cx="2068512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5" name="方程式" r:id="rId9" imgW="965160" imgH="203040" progId="Equation.3">
                  <p:embed/>
                </p:oleObj>
              </mc:Choice>
              <mc:Fallback>
                <p:oleObj name="方程式" r:id="rId9" imgW="965160" imgH="203040" progId="Equation.3">
                  <p:embed/>
                  <p:pic>
                    <p:nvPicPr>
                      <p:cNvPr id="11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3015" y="2763254"/>
                        <a:ext cx="2068512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2"/>
          <p:cNvGraphicFramePr>
            <a:graphicFrameLocks noChangeAspect="1"/>
          </p:cNvGraphicFramePr>
          <p:nvPr>
            <p:extLst/>
          </p:nvPr>
        </p:nvGraphicFramePr>
        <p:xfrm>
          <a:off x="5291410" y="4122488"/>
          <a:ext cx="144303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6" name="方程式" r:id="rId11" imgW="672840" imgH="215640" progId="Equation.3">
                  <p:embed/>
                </p:oleObj>
              </mc:Choice>
              <mc:Fallback>
                <p:oleObj name="方程式" r:id="rId11" imgW="672840" imgH="215640" progId="Equation.3">
                  <p:embed/>
                  <p:pic>
                    <p:nvPicPr>
                      <p:cNvPr id="12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1410" y="4122488"/>
                        <a:ext cx="1443038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/>
          </p:nvPr>
        </p:nvGraphicFramePr>
        <p:xfrm>
          <a:off x="3638550" y="4125913"/>
          <a:ext cx="1116013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7" name="方程式" r:id="rId13" imgW="520560" imgH="215640" progId="Equation.3">
                  <p:embed/>
                </p:oleObj>
              </mc:Choice>
              <mc:Fallback>
                <p:oleObj name="方程式" r:id="rId13" imgW="520560" imgH="215640" progId="Equation.3">
                  <p:embed/>
                  <p:pic>
                    <p:nvPicPr>
                      <p:cNvPr id="13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50" y="4125913"/>
                        <a:ext cx="1116013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2"/>
          <p:cNvGraphicFramePr>
            <a:graphicFrameLocks noChangeAspect="1"/>
          </p:cNvGraphicFramePr>
          <p:nvPr>
            <p:extLst/>
          </p:nvPr>
        </p:nvGraphicFramePr>
        <p:xfrm>
          <a:off x="1946275" y="4129088"/>
          <a:ext cx="1141413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8" name="方程式" r:id="rId15" imgW="533160" imgH="215640" progId="Equation.3">
                  <p:embed/>
                </p:oleObj>
              </mc:Choice>
              <mc:Fallback>
                <p:oleObj name="方程式" r:id="rId15" imgW="533160" imgH="215640" progId="Equation.3">
                  <p:embed/>
                  <p:pic>
                    <p:nvPicPr>
                      <p:cNvPr id="1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6275" y="4129088"/>
                        <a:ext cx="1141413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6102407"/>
              </p:ext>
            </p:extLst>
          </p:nvPr>
        </p:nvGraphicFramePr>
        <p:xfrm>
          <a:off x="4792663" y="5291138"/>
          <a:ext cx="2633662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29" name="方程式" r:id="rId17" imgW="1231560" imgH="419040" progId="Equation.3">
                  <p:embed/>
                </p:oleObj>
              </mc:Choice>
              <mc:Fallback>
                <p:oleObj name="方程式" r:id="rId17" imgW="1231560" imgH="419040" progId="Equation.3">
                  <p:embed/>
                  <p:pic>
                    <p:nvPicPr>
                      <p:cNvPr id="15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2663" y="5291138"/>
                        <a:ext cx="2633662" cy="896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2"/>
          <p:cNvGraphicFramePr>
            <a:graphicFrameLocks noChangeAspect="1"/>
          </p:cNvGraphicFramePr>
          <p:nvPr>
            <p:extLst/>
          </p:nvPr>
        </p:nvGraphicFramePr>
        <p:xfrm>
          <a:off x="1850981" y="5415081"/>
          <a:ext cx="43497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0" name="方程式" r:id="rId19" imgW="203040" imgH="177480" progId="Equation.3">
                  <p:embed/>
                </p:oleObj>
              </mc:Choice>
              <mc:Fallback>
                <p:oleObj name="方程式" r:id="rId19" imgW="203040" imgH="177480" progId="Equation.3">
                  <p:embed/>
                  <p:pic>
                    <p:nvPicPr>
                      <p:cNvPr id="16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0981" y="5415081"/>
                        <a:ext cx="434975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2"/>
          <p:cNvGraphicFramePr>
            <a:graphicFrameLocks noChangeAspect="1"/>
          </p:cNvGraphicFramePr>
          <p:nvPr>
            <p:extLst/>
          </p:nvPr>
        </p:nvGraphicFramePr>
        <p:xfrm>
          <a:off x="3723005" y="5469267"/>
          <a:ext cx="434975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1" name="方程式" r:id="rId21" imgW="203040" imgH="164880" progId="Equation.3">
                  <p:embed/>
                </p:oleObj>
              </mc:Choice>
              <mc:Fallback>
                <p:oleObj name="方程式" r:id="rId21" imgW="203040" imgH="164880" progId="Equation.3">
                  <p:embed/>
                  <p:pic>
                    <p:nvPicPr>
                      <p:cNvPr id="17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3005" y="5469267"/>
                        <a:ext cx="434975" cy="350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2"/>
          <p:cNvGraphicFramePr>
            <a:graphicFrameLocks noChangeAspect="1"/>
          </p:cNvGraphicFramePr>
          <p:nvPr>
            <p:extLst/>
          </p:nvPr>
        </p:nvGraphicFramePr>
        <p:xfrm>
          <a:off x="2769372" y="4928558"/>
          <a:ext cx="461963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2" name="方程式" r:id="rId23" imgW="215640" imgH="177480" progId="Equation.3">
                  <p:embed/>
                </p:oleObj>
              </mc:Choice>
              <mc:Fallback>
                <p:oleObj name="方程式" r:id="rId23" imgW="215640" imgH="177480" progId="Equation.3">
                  <p:embed/>
                  <p:pic>
                    <p:nvPicPr>
                      <p:cNvPr id="18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9372" y="4928558"/>
                        <a:ext cx="461963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2"/>
          <p:cNvGraphicFramePr>
            <a:graphicFrameLocks noChangeAspect="1"/>
          </p:cNvGraphicFramePr>
          <p:nvPr>
            <p:extLst/>
          </p:nvPr>
        </p:nvGraphicFramePr>
        <p:xfrm>
          <a:off x="2769372" y="6027506"/>
          <a:ext cx="46196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3" name="方程式" r:id="rId25" imgW="215640" imgH="203040" progId="Equation.3">
                  <p:embed/>
                </p:oleObj>
              </mc:Choice>
              <mc:Fallback>
                <p:oleObj name="方程式" r:id="rId25" imgW="215640" imgH="203040" progId="Equation.3">
                  <p:embed/>
                  <p:pic>
                    <p:nvPicPr>
                      <p:cNvPr id="19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9372" y="6027506"/>
                        <a:ext cx="461963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1" name="直線單箭頭接點 20"/>
          <p:cNvCxnSpPr>
            <a:endCxn id="18" idx="1"/>
          </p:cNvCxnSpPr>
          <p:nvPr/>
        </p:nvCxnSpPr>
        <p:spPr>
          <a:xfrm flipV="1">
            <a:off x="2285956" y="5117470"/>
            <a:ext cx="483416" cy="46156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單箭頭接點 21"/>
          <p:cNvCxnSpPr>
            <a:endCxn id="19" idx="1"/>
          </p:cNvCxnSpPr>
          <p:nvPr/>
        </p:nvCxnSpPr>
        <p:spPr>
          <a:xfrm>
            <a:off x="2285956" y="5800764"/>
            <a:ext cx="483416" cy="44264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單箭頭接點 22"/>
          <p:cNvCxnSpPr/>
          <p:nvPr/>
        </p:nvCxnSpPr>
        <p:spPr>
          <a:xfrm>
            <a:off x="3252788" y="5159342"/>
            <a:ext cx="483416" cy="45814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單箭頭接點 23"/>
          <p:cNvCxnSpPr/>
          <p:nvPr/>
        </p:nvCxnSpPr>
        <p:spPr>
          <a:xfrm flipV="1">
            <a:off x="3256214" y="5807728"/>
            <a:ext cx="483416" cy="46156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9671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Backpropagation</a:t>
            </a:r>
            <a:endParaRPr lang="zh-TW" altLang="en-US" dirty="0"/>
          </a:p>
        </p:txBody>
      </p:sp>
      <p:cxnSp>
        <p:nvCxnSpPr>
          <p:cNvPr id="4" name="直線單箭頭接點 3"/>
          <p:cNvCxnSpPr/>
          <p:nvPr/>
        </p:nvCxnSpPr>
        <p:spPr>
          <a:xfrm>
            <a:off x="7650518" y="5389417"/>
            <a:ext cx="655655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單箭頭接點 4"/>
          <p:cNvCxnSpPr/>
          <p:nvPr/>
        </p:nvCxnSpPr>
        <p:spPr>
          <a:xfrm>
            <a:off x="7650518" y="3729821"/>
            <a:ext cx="64900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橢圓 5"/>
          <p:cNvSpPr/>
          <p:nvPr/>
        </p:nvSpPr>
        <p:spPr>
          <a:xfrm>
            <a:off x="2754161" y="3518949"/>
            <a:ext cx="574158" cy="57415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橢圓 6"/>
          <p:cNvSpPr/>
          <p:nvPr/>
        </p:nvSpPr>
        <p:spPr>
          <a:xfrm>
            <a:off x="2742878" y="5066644"/>
            <a:ext cx="574158" cy="57415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4957583" y="3488251"/>
            <a:ext cx="574158" cy="57415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橢圓 8"/>
          <p:cNvSpPr/>
          <p:nvPr/>
        </p:nvSpPr>
        <p:spPr>
          <a:xfrm>
            <a:off x="4976505" y="5060927"/>
            <a:ext cx="574158" cy="57415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橢圓 9"/>
          <p:cNvSpPr/>
          <p:nvPr/>
        </p:nvSpPr>
        <p:spPr>
          <a:xfrm>
            <a:off x="7111276" y="3461020"/>
            <a:ext cx="574158" cy="57415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橢圓 10"/>
          <p:cNvSpPr/>
          <p:nvPr/>
        </p:nvSpPr>
        <p:spPr>
          <a:xfrm>
            <a:off x="7152966" y="5060927"/>
            <a:ext cx="574158" cy="57415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2" name="群組 11"/>
          <p:cNvGrpSpPr/>
          <p:nvPr/>
        </p:nvGrpSpPr>
        <p:grpSpPr>
          <a:xfrm>
            <a:off x="1137956" y="3795177"/>
            <a:ext cx="1588876" cy="1638300"/>
            <a:chOff x="1013669" y="3459098"/>
            <a:chExt cx="1588876" cy="1638300"/>
          </a:xfrm>
        </p:grpSpPr>
        <p:cxnSp>
          <p:nvCxnSpPr>
            <p:cNvPr id="13" name="直線單箭頭接點 12"/>
            <p:cNvCxnSpPr/>
            <p:nvPr/>
          </p:nvCxnSpPr>
          <p:spPr>
            <a:xfrm flipV="1">
              <a:off x="1013669" y="3507292"/>
              <a:ext cx="1574937" cy="158516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" name="群組 13"/>
            <p:cNvGrpSpPr/>
            <p:nvPr/>
          </p:nvGrpSpPr>
          <p:grpSpPr>
            <a:xfrm>
              <a:off x="1025705" y="3459098"/>
              <a:ext cx="1576840" cy="1638300"/>
              <a:chOff x="1025705" y="3459098"/>
              <a:chExt cx="1576840" cy="1638300"/>
            </a:xfrm>
          </p:grpSpPr>
          <p:cxnSp>
            <p:nvCxnSpPr>
              <p:cNvPr id="15" name="直線單箭頭接點 14"/>
              <p:cNvCxnSpPr/>
              <p:nvPr/>
            </p:nvCxnSpPr>
            <p:spPr>
              <a:xfrm>
                <a:off x="1048081" y="3459098"/>
                <a:ext cx="1548874" cy="160892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單箭頭接點 15"/>
              <p:cNvCxnSpPr/>
              <p:nvPr/>
            </p:nvCxnSpPr>
            <p:spPr>
              <a:xfrm flipV="1">
                <a:off x="1025705" y="5097398"/>
                <a:ext cx="15768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直線單箭頭接點 16"/>
              <p:cNvCxnSpPr/>
              <p:nvPr/>
            </p:nvCxnSpPr>
            <p:spPr>
              <a:xfrm flipV="1">
                <a:off x="1025705" y="3459098"/>
                <a:ext cx="15768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" name="群組 17"/>
          <p:cNvGrpSpPr/>
          <p:nvPr/>
        </p:nvGrpSpPr>
        <p:grpSpPr>
          <a:xfrm>
            <a:off x="3356263" y="3780490"/>
            <a:ext cx="1588876" cy="1638300"/>
            <a:chOff x="1013669" y="3459098"/>
            <a:chExt cx="1588876" cy="1638300"/>
          </a:xfrm>
        </p:grpSpPr>
        <p:cxnSp>
          <p:nvCxnSpPr>
            <p:cNvPr id="19" name="直線單箭頭接點 18"/>
            <p:cNvCxnSpPr/>
            <p:nvPr/>
          </p:nvCxnSpPr>
          <p:spPr>
            <a:xfrm flipV="1">
              <a:off x="1013669" y="3507292"/>
              <a:ext cx="1574937" cy="158516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群組 19"/>
            <p:cNvGrpSpPr/>
            <p:nvPr/>
          </p:nvGrpSpPr>
          <p:grpSpPr>
            <a:xfrm>
              <a:off x="1025705" y="3459098"/>
              <a:ext cx="1576840" cy="1638300"/>
              <a:chOff x="1025705" y="3459098"/>
              <a:chExt cx="1576840" cy="1638300"/>
            </a:xfrm>
          </p:grpSpPr>
          <p:cxnSp>
            <p:nvCxnSpPr>
              <p:cNvPr id="21" name="直線單箭頭接點 20"/>
              <p:cNvCxnSpPr/>
              <p:nvPr/>
            </p:nvCxnSpPr>
            <p:spPr>
              <a:xfrm>
                <a:off x="1048081" y="3459098"/>
                <a:ext cx="1548874" cy="160892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單箭頭接點 21"/>
              <p:cNvCxnSpPr/>
              <p:nvPr/>
            </p:nvCxnSpPr>
            <p:spPr>
              <a:xfrm flipV="1">
                <a:off x="1025705" y="5097398"/>
                <a:ext cx="15768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單箭頭接點 22"/>
              <p:cNvCxnSpPr/>
              <p:nvPr/>
            </p:nvCxnSpPr>
            <p:spPr>
              <a:xfrm flipV="1">
                <a:off x="1025705" y="3459098"/>
                <a:ext cx="15768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4" name="群組 23"/>
          <p:cNvGrpSpPr/>
          <p:nvPr/>
        </p:nvGrpSpPr>
        <p:grpSpPr>
          <a:xfrm>
            <a:off x="5556201" y="3760572"/>
            <a:ext cx="1588876" cy="1638300"/>
            <a:chOff x="1013669" y="3459098"/>
            <a:chExt cx="1588876" cy="1638300"/>
          </a:xfrm>
        </p:grpSpPr>
        <p:cxnSp>
          <p:nvCxnSpPr>
            <p:cNvPr id="25" name="直線單箭頭接點 24"/>
            <p:cNvCxnSpPr/>
            <p:nvPr/>
          </p:nvCxnSpPr>
          <p:spPr>
            <a:xfrm flipV="1">
              <a:off x="1013669" y="3507292"/>
              <a:ext cx="1574937" cy="158516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群組 25"/>
            <p:cNvGrpSpPr/>
            <p:nvPr/>
          </p:nvGrpSpPr>
          <p:grpSpPr>
            <a:xfrm>
              <a:off x="1025705" y="3459098"/>
              <a:ext cx="1576840" cy="1638300"/>
              <a:chOff x="1025705" y="3459098"/>
              <a:chExt cx="1576840" cy="1638300"/>
            </a:xfrm>
          </p:grpSpPr>
          <p:cxnSp>
            <p:nvCxnSpPr>
              <p:cNvPr id="27" name="直線單箭頭接點 26"/>
              <p:cNvCxnSpPr/>
              <p:nvPr/>
            </p:nvCxnSpPr>
            <p:spPr>
              <a:xfrm>
                <a:off x="1048081" y="3459098"/>
                <a:ext cx="1548874" cy="160892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單箭頭接點 27"/>
              <p:cNvCxnSpPr/>
              <p:nvPr/>
            </p:nvCxnSpPr>
            <p:spPr>
              <a:xfrm flipV="1">
                <a:off x="1025705" y="5097398"/>
                <a:ext cx="15768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單箭頭接點 28"/>
              <p:cNvCxnSpPr/>
              <p:nvPr/>
            </p:nvCxnSpPr>
            <p:spPr>
              <a:xfrm flipV="1">
                <a:off x="1025705" y="3459098"/>
                <a:ext cx="15768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0" name="手繪多邊形 29"/>
          <p:cNvSpPr/>
          <p:nvPr/>
        </p:nvSpPr>
        <p:spPr>
          <a:xfrm>
            <a:off x="2809194" y="5192457"/>
            <a:ext cx="469900" cy="354083"/>
          </a:xfrm>
          <a:custGeom>
            <a:avLst/>
            <a:gdLst>
              <a:gd name="connsiteX0" fmla="*/ 469900 w 469900"/>
              <a:gd name="connsiteY0" fmla="*/ 5192 h 354083"/>
              <a:gd name="connsiteX1" fmla="*/ 254000 w 469900"/>
              <a:gd name="connsiteY1" fmla="*/ 43292 h 354083"/>
              <a:gd name="connsiteX2" fmla="*/ 139700 w 469900"/>
              <a:gd name="connsiteY2" fmla="*/ 322692 h 354083"/>
              <a:gd name="connsiteX3" fmla="*/ 0 w 469900"/>
              <a:gd name="connsiteY3" fmla="*/ 335392 h 35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900" h="354083">
                <a:moveTo>
                  <a:pt x="469900" y="5192"/>
                </a:moveTo>
                <a:cubicBezTo>
                  <a:pt x="389466" y="-2217"/>
                  <a:pt x="309033" y="-9625"/>
                  <a:pt x="254000" y="43292"/>
                </a:cubicBezTo>
                <a:cubicBezTo>
                  <a:pt x="198967" y="96209"/>
                  <a:pt x="182033" y="274009"/>
                  <a:pt x="139700" y="322692"/>
                </a:cubicBezTo>
                <a:cubicBezTo>
                  <a:pt x="97367" y="371375"/>
                  <a:pt x="48683" y="353383"/>
                  <a:pt x="0" y="33539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手繪多邊形 30"/>
          <p:cNvSpPr/>
          <p:nvPr/>
        </p:nvSpPr>
        <p:spPr>
          <a:xfrm>
            <a:off x="2790584" y="3603016"/>
            <a:ext cx="469900" cy="354083"/>
          </a:xfrm>
          <a:custGeom>
            <a:avLst/>
            <a:gdLst>
              <a:gd name="connsiteX0" fmla="*/ 469900 w 469900"/>
              <a:gd name="connsiteY0" fmla="*/ 5192 h 354083"/>
              <a:gd name="connsiteX1" fmla="*/ 254000 w 469900"/>
              <a:gd name="connsiteY1" fmla="*/ 43292 h 354083"/>
              <a:gd name="connsiteX2" fmla="*/ 139700 w 469900"/>
              <a:gd name="connsiteY2" fmla="*/ 322692 h 354083"/>
              <a:gd name="connsiteX3" fmla="*/ 0 w 469900"/>
              <a:gd name="connsiteY3" fmla="*/ 335392 h 35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900" h="354083">
                <a:moveTo>
                  <a:pt x="469900" y="5192"/>
                </a:moveTo>
                <a:cubicBezTo>
                  <a:pt x="389466" y="-2217"/>
                  <a:pt x="309033" y="-9625"/>
                  <a:pt x="254000" y="43292"/>
                </a:cubicBezTo>
                <a:cubicBezTo>
                  <a:pt x="198967" y="96209"/>
                  <a:pt x="182033" y="274009"/>
                  <a:pt x="139700" y="322692"/>
                </a:cubicBezTo>
                <a:cubicBezTo>
                  <a:pt x="97367" y="371375"/>
                  <a:pt x="48683" y="353383"/>
                  <a:pt x="0" y="33539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2" name="手繪多邊形 31"/>
          <p:cNvSpPr/>
          <p:nvPr/>
        </p:nvSpPr>
        <p:spPr>
          <a:xfrm>
            <a:off x="5019506" y="3614199"/>
            <a:ext cx="469900" cy="354083"/>
          </a:xfrm>
          <a:custGeom>
            <a:avLst/>
            <a:gdLst>
              <a:gd name="connsiteX0" fmla="*/ 469900 w 469900"/>
              <a:gd name="connsiteY0" fmla="*/ 5192 h 354083"/>
              <a:gd name="connsiteX1" fmla="*/ 254000 w 469900"/>
              <a:gd name="connsiteY1" fmla="*/ 43292 h 354083"/>
              <a:gd name="connsiteX2" fmla="*/ 139700 w 469900"/>
              <a:gd name="connsiteY2" fmla="*/ 322692 h 354083"/>
              <a:gd name="connsiteX3" fmla="*/ 0 w 469900"/>
              <a:gd name="connsiteY3" fmla="*/ 335392 h 35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900" h="354083">
                <a:moveTo>
                  <a:pt x="469900" y="5192"/>
                </a:moveTo>
                <a:cubicBezTo>
                  <a:pt x="389466" y="-2217"/>
                  <a:pt x="309033" y="-9625"/>
                  <a:pt x="254000" y="43292"/>
                </a:cubicBezTo>
                <a:cubicBezTo>
                  <a:pt x="198967" y="96209"/>
                  <a:pt x="182033" y="274009"/>
                  <a:pt x="139700" y="322692"/>
                </a:cubicBezTo>
                <a:cubicBezTo>
                  <a:pt x="97367" y="371375"/>
                  <a:pt x="48683" y="353383"/>
                  <a:pt x="0" y="33539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3" name="手繪多邊形 32"/>
          <p:cNvSpPr/>
          <p:nvPr/>
        </p:nvSpPr>
        <p:spPr>
          <a:xfrm>
            <a:off x="5035850" y="5137528"/>
            <a:ext cx="469900" cy="354083"/>
          </a:xfrm>
          <a:custGeom>
            <a:avLst/>
            <a:gdLst>
              <a:gd name="connsiteX0" fmla="*/ 469900 w 469900"/>
              <a:gd name="connsiteY0" fmla="*/ 5192 h 354083"/>
              <a:gd name="connsiteX1" fmla="*/ 254000 w 469900"/>
              <a:gd name="connsiteY1" fmla="*/ 43292 h 354083"/>
              <a:gd name="connsiteX2" fmla="*/ 139700 w 469900"/>
              <a:gd name="connsiteY2" fmla="*/ 322692 h 354083"/>
              <a:gd name="connsiteX3" fmla="*/ 0 w 469900"/>
              <a:gd name="connsiteY3" fmla="*/ 335392 h 35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900" h="354083">
                <a:moveTo>
                  <a:pt x="469900" y="5192"/>
                </a:moveTo>
                <a:cubicBezTo>
                  <a:pt x="389466" y="-2217"/>
                  <a:pt x="309033" y="-9625"/>
                  <a:pt x="254000" y="43292"/>
                </a:cubicBezTo>
                <a:cubicBezTo>
                  <a:pt x="198967" y="96209"/>
                  <a:pt x="182033" y="274009"/>
                  <a:pt x="139700" y="322692"/>
                </a:cubicBezTo>
                <a:cubicBezTo>
                  <a:pt x="97367" y="371375"/>
                  <a:pt x="48683" y="353383"/>
                  <a:pt x="0" y="33539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4" name="手繪多邊形 33"/>
          <p:cNvSpPr/>
          <p:nvPr/>
        </p:nvSpPr>
        <p:spPr>
          <a:xfrm>
            <a:off x="7168447" y="3552779"/>
            <a:ext cx="469900" cy="354083"/>
          </a:xfrm>
          <a:custGeom>
            <a:avLst/>
            <a:gdLst>
              <a:gd name="connsiteX0" fmla="*/ 469900 w 469900"/>
              <a:gd name="connsiteY0" fmla="*/ 5192 h 354083"/>
              <a:gd name="connsiteX1" fmla="*/ 254000 w 469900"/>
              <a:gd name="connsiteY1" fmla="*/ 43292 h 354083"/>
              <a:gd name="connsiteX2" fmla="*/ 139700 w 469900"/>
              <a:gd name="connsiteY2" fmla="*/ 322692 h 354083"/>
              <a:gd name="connsiteX3" fmla="*/ 0 w 469900"/>
              <a:gd name="connsiteY3" fmla="*/ 335392 h 35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900" h="354083">
                <a:moveTo>
                  <a:pt x="469900" y="5192"/>
                </a:moveTo>
                <a:cubicBezTo>
                  <a:pt x="389466" y="-2217"/>
                  <a:pt x="309033" y="-9625"/>
                  <a:pt x="254000" y="43292"/>
                </a:cubicBezTo>
                <a:cubicBezTo>
                  <a:pt x="198967" y="96209"/>
                  <a:pt x="182033" y="274009"/>
                  <a:pt x="139700" y="322692"/>
                </a:cubicBezTo>
                <a:cubicBezTo>
                  <a:pt x="97367" y="371375"/>
                  <a:pt x="48683" y="353383"/>
                  <a:pt x="0" y="33539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5" name="手繪多邊形 34"/>
          <p:cNvSpPr/>
          <p:nvPr/>
        </p:nvSpPr>
        <p:spPr>
          <a:xfrm>
            <a:off x="7215534" y="5170963"/>
            <a:ext cx="469900" cy="354083"/>
          </a:xfrm>
          <a:custGeom>
            <a:avLst/>
            <a:gdLst>
              <a:gd name="connsiteX0" fmla="*/ 469900 w 469900"/>
              <a:gd name="connsiteY0" fmla="*/ 5192 h 354083"/>
              <a:gd name="connsiteX1" fmla="*/ 254000 w 469900"/>
              <a:gd name="connsiteY1" fmla="*/ 43292 h 354083"/>
              <a:gd name="connsiteX2" fmla="*/ 139700 w 469900"/>
              <a:gd name="connsiteY2" fmla="*/ 322692 h 354083"/>
              <a:gd name="connsiteX3" fmla="*/ 0 w 469900"/>
              <a:gd name="connsiteY3" fmla="*/ 335392 h 35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900" h="354083">
                <a:moveTo>
                  <a:pt x="469900" y="5192"/>
                </a:moveTo>
                <a:cubicBezTo>
                  <a:pt x="389466" y="-2217"/>
                  <a:pt x="309033" y="-9625"/>
                  <a:pt x="254000" y="43292"/>
                </a:cubicBezTo>
                <a:cubicBezTo>
                  <a:pt x="198967" y="96209"/>
                  <a:pt x="182033" y="274009"/>
                  <a:pt x="139700" y="322692"/>
                </a:cubicBezTo>
                <a:cubicBezTo>
                  <a:pt x="97367" y="371375"/>
                  <a:pt x="48683" y="353383"/>
                  <a:pt x="0" y="33539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文字方塊 94"/>
              <p:cNvSpPr txBox="1"/>
              <p:nvPr/>
            </p:nvSpPr>
            <p:spPr>
              <a:xfrm>
                <a:off x="1038754" y="1776286"/>
                <a:ext cx="2659959" cy="1211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𝐿</m:t>
                      </m:r>
                      <m:d>
                        <m:d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zh-TW" altLang="en-US" sz="28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sSup>
                            <m:sSupPr>
                              <m:ctrlP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d>
                            <m:d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TW" altLang="en-US" sz="2800" i="1" smtClean="0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95" name="文字方塊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8754" y="1776286"/>
                <a:ext cx="2659959" cy="121155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文字方塊 95"/>
              <p:cNvSpPr txBox="1"/>
              <p:nvPr/>
            </p:nvSpPr>
            <p:spPr>
              <a:xfrm>
                <a:off x="5001600" y="1806297"/>
                <a:ext cx="3069815" cy="12115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d>
                            <m:d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zh-TW" altLang="en-US" sz="28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den>
                      </m:f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f>
                            <m:f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zh-TW" altLang="en-US" sz="28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sSup>
                                <m:sSup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𝑙</m:t>
                                  </m:r>
                                </m:e>
                                <m:sup>
                                  <m:r>
                                    <a:rPr lang="en-US" altLang="zh-TW" sz="28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altLang="zh-TW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zh-TW" altLang="en-US" sz="2800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num>
                            <m:den>
                              <m:r>
                                <a:rPr lang="zh-TW" altLang="en-US" sz="2800" i="1">
                                  <a:latin typeface="Cambria Math" panose="02040503050406030204" pitchFamily="18" charset="0"/>
                                </a:rPr>
                                <m:t>𝜕</m:t>
                              </m:r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96" name="文字方塊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1600" y="1806297"/>
                <a:ext cx="3069815" cy="12115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向右箭號 2"/>
          <p:cNvSpPr/>
          <p:nvPr/>
        </p:nvSpPr>
        <p:spPr>
          <a:xfrm>
            <a:off x="4008832" y="2131179"/>
            <a:ext cx="767568" cy="5696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文字方塊 96"/>
              <p:cNvSpPr txBox="1"/>
              <p:nvPr/>
            </p:nvSpPr>
            <p:spPr>
              <a:xfrm>
                <a:off x="713316" y="3605866"/>
                <a:ext cx="427874" cy="430887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97" name="文字方塊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316" y="3605866"/>
                <a:ext cx="427874" cy="43088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文字方塊 97"/>
              <p:cNvSpPr txBox="1"/>
              <p:nvPr/>
            </p:nvSpPr>
            <p:spPr>
              <a:xfrm>
                <a:off x="722390" y="5213093"/>
                <a:ext cx="436145" cy="430887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98" name="文字方塊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390" y="5213093"/>
                <a:ext cx="436145" cy="43088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文字方塊 98"/>
              <p:cNvSpPr txBox="1"/>
              <p:nvPr/>
            </p:nvSpPr>
            <p:spPr>
              <a:xfrm>
                <a:off x="8374011" y="3465376"/>
                <a:ext cx="36663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99" name="文字方塊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4011" y="3465376"/>
                <a:ext cx="366639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20000" r="-6667" b="-2459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文字方塊 99"/>
              <p:cNvSpPr txBox="1"/>
              <p:nvPr/>
            </p:nvSpPr>
            <p:spPr>
              <a:xfrm>
                <a:off x="8374011" y="5184833"/>
                <a:ext cx="37375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00" name="文字方塊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4011" y="5184833"/>
                <a:ext cx="373756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19672" r="-6557" b="-2666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1" name="群組 110"/>
          <p:cNvGrpSpPr/>
          <p:nvPr/>
        </p:nvGrpSpPr>
        <p:grpSpPr>
          <a:xfrm>
            <a:off x="2462661" y="3921935"/>
            <a:ext cx="458287" cy="838405"/>
            <a:chOff x="10102194" y="1939763"/>
            <a:chExt cx="458287" cy="838405"/>
          </a:xfrm>
        </p:grpSpPr>
        <p:sp>
          <p:nvSpPr>
            <p:cNvPr id="112" name="矩形 111"/>
            <p:cNvSpPr/>
            <p:nvPr/>
          </p:nvSpPr>
          <p:spPr>
            <a:xfrm>
              <a:off x="10102194" y="2322963"/>
              <a:ext cx="458287" cy="44874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3" name="直線單箭頭接點 112"/>
            <p:cNvCxnSpPr/>
            <p:nvPr/>
          </p:nvCxnSpPr>
          <p:spPr>
            <a:xfrm flipV="1">
              <a:off x="10329096" y="1939763"/>
              <a:ext cx="0" cy="38419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4" name="文字方塊 113"/>
            <p:cNvSpPr txBox="1"/>
            <p:nvPr/>
          </p:nvSpPr>
          <p:spPr>
            <a:xfrm>
              <a:off x="10118802" y="2316503"/>
              <a:ext cx="4416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TW" altLang="en-US" sz="2400" dirty="0"/>
            </a:p>
          </p:txBody>
        </p:sp>
      </p:grpSp>
      <p:grpSp>
        <p:nvGrpSpPr>
          <p:cNvPr id="115" name="群組 114"/>
          <p:cNvGrpSpPr/>
          <p:nvPr/>
        </p:nvGrpSpPr>
        <p:grpSpPr>
          <a:xfrm>
            <a:off x="2462661" y="5471098"/>
            <a:ext cx="458287" cy="838405"/>
            <a:chOff x="10102194" y="1939763"/>
            <a:chExt cx="458287" cy="838405"/>
          </a:xfrm>
        </p:grpSpPr>
        <p:sp>
          <p:nvSpPr>
            <p:cNvPr id="116" name="矩形 115"/>
            <p:cNvSpPr/>
            <p:nvPr/>
          </p:nvSpPr>
          <p:spPr>
            <a:xfrm>
              <a:off x="10102194" y="2322963"/>
              <a:ext cx="458287" cy="44874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7" name="直線單箭頭接點 116"/>
            <p:cNvCxnSpPr/>
            <p:nvPr/>
          </p:nvCxnSpPr>
          <p:spPr>
            <a:xfrm flipV="1">
              <a:off x="10329096" y="1939763"/>
              <a:ext cx="0" cy="38419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文字方塊 117"/>
            <p:cNvSpPr txBox="1"/>
            <p:nvPr/>
          </p:nvSpPr>
          <p:spPr>
            <a:xfrm>
              <a:off x="10118802" y="2316503"/>
              <a:ext cx="4416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TW" altLang="en-US" sz="2400" dirty="0"/>
            </a:p>
          </p:txBody>
        </p:sp>
      </p:grpSp>
      <p:grpSp>
        <p:nvGrpSpPr>
          <p:cNvPr id="107" name="群組 106"/>
          <p:cNvGrpSpPr/>
          <p:nvPr/>
        </p:nvGrpSpPr>
        <p:grpSpPr>
          <a:xfrm>
            <a:off x="547120" y="3467986"/>
            <a:ext cx="3217334" cy="2832850"/>
            <a:chOff x="474133" y="3539067"/>
            <a:chExt cx="3217334" cy="2832850"/>
          </a:xfrm>
        </p:grpSpPr>
        <p:cxnSp>
          <p:nvCxnSpPr>
            <p:cNvPr id="101" name="直線接點 100"/>
            <p:cNvCxnSpPr/>
            <p:nvPr/>
          </p:nvCxnSpPr>
          <p:spPr>
            <a:xfrm>
              <a:off x="474133" y="3539067"/>
              <a:ext cx="3217334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直線接點 101"/>
            <p:cNvCxnSpPr/>
            <p:nvPr/>
          </p:nvCxnSpPr>
          <p:spPr>
            <a:xfrm flipV="1">
              <a:off x="490410" y="3549034"/>
              <a:ext cx="0" cy="2784032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直線接點 103"/>
            <p:cNvCxnSpPr/>
            <p:nvPr/>
          </p:nvCxnSpPr>
          <p:spPr>
            <a:xfrm flipV="1">
              <a:off x="475719" y="3539067"/>
              <a:ext cx="3215748" cy="283285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群組 118"/>
          <p:cNvGrpSpPr/>
          <p:nvPr/>
        </p:nvGrpSpPr>
        <p:grpSpPr>
          <a:xfrm>
            <a:off x="4712971" y="3915477"/>
            <a:ext cx="458287" cy="838405"/>
            <a:chOff x="10102194" y="1939763"/>
            <a:chExt cx="458287" cy="838405"/>
          </a:xfrm>
        </p:grpSpPr>
        <p:sp>
          <p:nvSpPr>
            <p:cNvPr id="120" name="矩形 119"/>
            <p:cNvSpPr/>
            <p:nvPr/>
          </p:nvSpPr>
          <p:spPr>
            <a:xfrm>
              <a:off x="10102194" y="2322963"/>
              <a:ext cx="458287" cy="44874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1" name="直線單箭頭接點 120"/>
            <p:cNvCxnSpPr/>
            <p:nvPr/>
          </p:nvCxnSpPr>
          <p:spPr>
            <a:xfrm flipV="1">
              <a:off x="10329096" y="1939763"/>
              <a:ext cx="0" cy="38419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文字方塊 121"/>
            <p:cNvSpPr txBox="1"/>
            <p:nvPr/>
          </p:nvSpPr>
          <p:spPr>
            <a:xfrm>
              <a:off x="10118802" y="2316503"/>
              <a:ext cx="4416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TW" altLang="en-US" sz="2400" dirty="0"/>
            </a:p>
          </p:txBody>
        </p:sp>
      </p:grpSp>
      <p:grpSp>
        <p:nvGrpSpPr>
          <p:cNvPr id="123" name="群組 122"/>
          <p:cNvGrpSpPr/>
          <p:nvPr/>
        </p:nvGrpSpPr>
        <p:grpSpPr>
          <a:xfrm>
            <a:off x="4712971" y="5439554"/>
            <a:ext cx="458287" cy="838405"/>
            <a:chOff x="10102194" y="1939763"/>
            <a:chExt cx="458287" cy="838405"/>
          </a:xfrm>
        </p:grpSpPr>
        <p:sp>
          <p:nvSpPr>
            <p:cNvPr id="124" name="矩形 123"/>
            <p:cNvSpPr/>
            <p:nvPr/>
          </p:nvSpPr>
          <p:spPr>
            <a:xfrm>
              <a:off x="10102194" y="2322963"/>
              <a:ext cx="458287" cy="44874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5" name="直線單箭頭接點 124"/>
            <p:cNvCxnSpPr/>
            <p:nvPr/>
          </p:nvCxnSpPr>
          <p:spPr>
            <a:xfrm flipV="1">
              <a:off x="10329096" y="1939763"/>
              <a:ext cx="0" cy="38419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文字方塊 125"/>
            <p:cNvSpPr txBox="1"/>
            <p:nvPr/>
          </p:nvSpPr>
          <p:spPr>
            <a:xfrm>
              <a:off x="10118802" y="2316503"/>
              <a:ext cx="4416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TW" altLang="en-US" sz="2400" dirty="0"/>
            </a:p>
          </p:txBody>
        </p:sp>
      </p:grpSp>
      <p:grpSp>
        <p:nvGrpSpPr>
          <p:cNvPr id="127" name="群組 126"/>
          <p:cNvGrpSpPr/>
          <p:nvPr/>
        </p:nvGrpSpPr>
        <p:grpSpPr>
          <a:xfrm>
            <a:off x="6912909" y="3915477"/>
            <a:ext cx="458287" cy="838405"/>
            <a:chOff x="10102194" y="1939763"/>
            <a:chExt cx="458287" cy="838405"/>
          </a:xfrm>
        </p:grpSpPr>
        <p:sp>
          <p:nvSpPr>
            <p:cNvPr id="128" name="矩形 127"/>
            <p:cNvSpPr/>
            <p:nvPr/>
          </p:nvSpPr>
          <p:spPr>
            <a:xfrm>
              <a:off x="10102194" y="2322963"/>
              <a:ext cx="458287" cy="44874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9" name="直線單箭頭接點 128"/>
            <p:cNvCxnSpPr/>
            <p:nvPr/>
          </p:nvCxnSpPr>
          <p:spPr>
            <a:xfrm flipV="1">
              <a:off x="10329096" y="1939763"/>
              <a:ext cx="0" cy="38419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文字方塊 129"/>
            <p:cNvSpPr txBox="1"/>
            <p:nvPr/>
          </p:nvSpPr>
          <p:spPr>
            <a:xfrm>
              <a:off x="10118802" y="2316503"/>
              <a:ext cx="4416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TW" altLang="en-US" sz="2400" dirty="0"/>
            </a:p>
          </p:txBody>
        </p:sp>
      </p:grpSp>
      <p:grpSp>
        <p:nvGrpSpPr>
          <p:cNvPr id="131" name="群組 130"/>
          <p:cNvGrpSpPr/>
          <p:nvPr/>
        </p:nvGrpSpPr>
        <p:grpSpPr>
          <a:xfrm>
            <a:off x="6901994" y="5439554"/>
            <a:ext cx="458287" cy="838405"/>
            <a:chOff x="10102194" y="1939763"/>
            <a:chExt cx="458287" cy="838405"/>
          </a:xfrm>
        </p:grpSpPr>
        <p:sp>
          <p:nvSpPr>
            <p:cNvPr id="132" name="矩形 131"/>
            <p:cNvSpPr/>
            <p:nvPr/>
          </p:nvSpPr>
          <p:spPr>
            <a:xfrm>
              <a:off x="10102194" y="2322963"/>
              <a:ext cx="458287" cy="44874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33" name="直線單箭頭接點 132"/>
            <p:cNvCxnSpPr/>
            <p:nvPr/>
          </p:nvCxnSpPr>
          <p:spPr>
            <a:xfrm flipV="1">
              <a:off x="10329096" y="1939763"/>
              <a:ext cx="0" cy="38419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文字方塊 133"/>
            <p:cNvSpPr txBox="1"/>
            <p:nvPr/>
          </p:nvSpPr>
          <p:spPr>
            <a:xfrm>
              <a:off x="10118802" y="2316503"/>
              <a:ext cx="4416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zh-TW" altLang="en-US" sz="2400" dirty="0"/>
            </a:p>
          </p:txBody>
        </p:sp>
      </p:grpSp>
      <p:grpSp>
        <p:nvGrpSpPr>
          <p:cNvPr id="36" name="群組 35"/>
          <p:cNvGrpSpPr/>
          <p:nvPr/>
        </p:nvGrpSpPr>
        <p:grpSpPr>
          <a:xfrm>
            <a:off x="5023119" y="678101"/>
            <a:ext cx="3604888" cy="808425"/>
            <a:chOff x="5592847" y="608587"/>
            <a:chExt cx="3604888" cy="808425"/>
          </a:xfrm>
        </p:grpSpPr>
        <p:grpSp>
          <p:nvGrpSpPr>
            <p:cNvPr id="70" name="群組 69"/>
            <p:cNvGrpSpPr/>
            <p:nvPr/>
          </p:nvGrpSpPr>
          <p:grpSpPr>
            <a:xfrm>
              <a:off x="5592847" y="614411"/>
              <a:ext cx="425117" cy="671513"/>
              <a:chOff x="508960" y="3417283"/>
              <a:chExt cx="425117" cy="671513"/>
            </a:xfrm>
          </p:grpSpPr>
          <p:sp>
            <p:nvSpPr>
              <p:cNvPr id="71" name="矩形 70"/>
              <p:cNvSpPr/>
              <p:nvPr/>
            </p:nvSpPr>
            <p:spPr>
              <a:xfrm>
                <a:off x="557212" y="3417283"/>
                <a:ext cx="271463" cy="67151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 sz="2400" baseline="30000" dirty="0"/>
              </a:p>
            </p:txBody>
          </p:sp>
          <p:sp>
            <p:nvSpPr>
              <p:cNvPr id="72" name="矩形 71"/>
              <p:cNvSpPr/>
              <p:nvPr/>
            </p:nvSpPr>
            <p:spPr>
              <a:xfrm>
                <a:off x="508960" y="3522206"/>
                <a:ext cx="42511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2400" dirty="0" err="1"/>
                  <a:t>x</a:t>
                </a:r>
                <a:r>
                  <a:rPr lang="en-US" altLang="zh-TW" sz="2400" baseline="30000" dirty="0" err="1"/>
                  <a:t>n</a:t>
                </a:r>
                <a:endParaRPr lang="zh-TW" altLang="en-US" sz="2400" baseline="30000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矩形 72"/>
                <p:cNvSpPr/>
                <p:nvPr/>
              </p:nvSpPr>
              <p:spPr>
                <a:xfrm>
                  <a:off x="6394376" y="608587"/>
                  <a:ext cx="965905" cy="683158"/>
                </a:xfrm>
                <a:prstGeom prst="rect">
                  <a:avLst/>
                </a:prstGeom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zh-TW" sz="2400" dirty="0"/>
                    <a:t>NN</a:t>
                  </a:r>
                </a:p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zh-TW" altLang="en-US" sz="2400" i="1" smtClean="0">
                            <a:latin typeface="Cambria Math" panose="02040503050406030204" pitchFamily="18" charset="0"/>
                          </a:rPr>
                          <m:t>𝜃</m:t>
                        </m:r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73" name="矩形 7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94376" y="608587"/>
                  <a:ext cx="965905" cy="683158"/>
                </a:xfrm>
                <a:prstGeom prst="rect">
                  <a:avLst/>
                </a:prstGeom>
                <a:blipFill>
                  <a:blip r:embed="rId8"/>
                  <a:stretch>
                    <a:fillRect t="-16814" b="-7080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74" name="直線單箭頭接點 73"/>
            <p:cNvCxnSpPr/>
            <p:nvPr/>
          </p:nvCxnSpPr>
          <p:spPr>
            <a:xfrm flipV="1">
              <a:off x="5960032" y="950166"/>
              <a:ext cx="41709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單箭頭接點 74"/>
            <p:cNvCxnSpPr/>
            <p:nvPr/>
          </p:nvCxnSpPr>
          <p:spPr>
            <a:xfrm flipV="1">
              <a:off x="7360281" y="944959"/>
              <a:ext cx="417095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6" name="群組 75"/>
            <p:cNvGrpSpPr/>
            <p:nvPr/>
          </p:nvGrpSpPr>
          <p:grpSpPr>
            <a:xfrm>
              <a:off x="7760154" y="614411"/>
              <a:ext cx="431529" cy="671513"/>
              <a:chOff x="505755" y="3417283"/>
              <a:chExt cx="431529" cy="671513"/>
            </a:xfrm>
          </p:grpSpPr>
          <p:sp>
            <p:nvSpPr>
              <p:cNvPr id="77" name="矩形 76"/>
              <p:cNvSpPr/>
              <p:nvPr/>
            </p:nvSpPr>
            <p:spPr>
              <a:xfrm>
                <a:off x="557212" y="3417283"/>
                <a:ext cx="271463" cy="671513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 sz="2400" baseline="30000" dirty="0"/>
              </a:p>
            </p:txBody>
          </p:sp>
          <p:sp>
            <p:nvSpPr>
              <p:cNvPr id="78" name="矩形 77"/>
              <p:cNvSpPr/>
              <p:nvPr/>
            </p:nvSpPr>
            <p:spPr>
              <a:xfrm>
                <a:off x="505755" y="3522206"/>
                <a:ext cx="4315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zh-TW" sz="2400" dirty="0" err="1"/>
                  <a:t>y</a:t>
                </a:r>
                <a:r>
                  <a:rPr lang="en-US" altLang="zh-TW" sz="2400" baseline="30000" dirty="0" err="1"/>
                  <a:t>n</a:t>
                </a:r>
                <a:endParaRPr lang="zh-TW" altLang="en-US" sz="2400" baseline="30000" dirty="0"/>
              </a:p>
            </p:txBody>
          </p:sp>
        </p:grpSp>
        <p:sp>
          <p:nvSpPr>
            <p:cNvPr id="79" name="矩形 78"/>
            <p:cNvSpPr/>
            <p:nvPr/>
          </p:nvSpPr>
          <p:spPr>
            <a:xfrm>
              <a:off x="8779800" y="614411"/>
              <a:ext cx="271463" cy="671513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 sz="2400" baseline="300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文字方塊 79"/>
                <p:cNvSpPr txBox="1"/>
                <p:nvPr/>
              </p:nvSpPr>
              <p:spPr>
                <a:xfrm>
                  <a:off x="8779800" y="776419"/>
                  <a:ext cx="417935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altLang="zh-TW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acc>
                              <m:accPr>
                                <m:chr m:val="̂"/>
                                <m:ctrlPr>
                                  <a:rPr lang="en-US" altLang="zh-TW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altLang="zh-TW" sz="24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</m:acc>
                          </m:e>
                          <m:sup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80" name="文字方塊 7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79800" y="776419"/>
                  <a:ext cx="417935" cy="369332"/>
                </a:xfrm>
                <a:prstGeom prst="rect">
                  <a:avLst/>
                </a:prstGeom>
                <a:blipFill>
                  <a:blip r:embed="rId9"/>
                  <a:stretch>
                    <a:fillRect l="-17647" t="-18333" r="-45588" b="-26667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1" name="左-右雙向箭號 74"/>
            <p:cNvSpPr/>
            <p:nvPr/>
          </p:nvSpPr>
          <p:spPr>
            <a:xfrm>
              <a:off x="8116025" y="879980"/>
              <a:ext cx="602650" cy="181045"/>
            </a:xfrm>
            <a:prstGeom prst="leftRightArrow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3" name="文字方塊 82"/>
                <p:cNvSpPr txBox="1"/>
                <p:nvPr/>
              </p:nvSpPr>
              <p:spPr>
                <a:xfrm>
                  <a:off x="8263285" y="1047680"/>
                  <a:ext cx="338939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n-US" altLang="zh-TW" sz="24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e>
                          <m:sup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83" name="文字方塊 8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63285" y="1047680"/>
                  <a:ext cx="338939" cy="369332"/>
                </a:xfrm>
                <a:prstGeom prst="rect">
                  <a:avLst/>
                </a:prstGeom>
                <a:blipFill>
                  <a:blip r:embed="rId10"/>
                  <a:stretch>
                    <a:fillRect l="-21429" r="-3571" b="-6557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661479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4" name="直線單箭頭接點 103"/>
          <p:cNvCxnSpPr/>
          <p:nvPr/>
        </p:nvCxnSpPr>
        <p:spPr>
          <a:xfrm flipV="1">
            <a:off x="1308690" y="2555869"/>
            <a:ext cx="1686350" cy="158845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Backpropagation</a:t>
            </a:r>
            <a:endParaRPr lang="zh-TW" altLang="en-US" dirty="0"/>
          </a:p>
        </p:txBody>
      </p:sp>
      <p:cxnSp>
        <p:nvCxnSpPr>
          <p:cNvPr id="79" name="直線單箭頭接點 78"/>
          <p:cNvCxnSpPr/>
          <p:nvPr/>
        </p:nvCxnSpPr>
        <p:spPr>
          <a:xfrm flipV="1">
            <a:off x="1308690" y="2302531"/>
            <a:ext cx="15768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群組 90"/>
          <p:cNvGrpSpPr/>
          <p:nvPr/>
        </p:nvGrpSpPr>
        <p:grpSpPr>
          <a:xfrm>
            <a:off x="4281340" y="1936338"/>
            <a:ext cx="574158" cy="574158"/>
            <a:chOff x="5170781" y="1854574"/>
            <a:chExt cx="574158" cy="574158"/>
          </a:xfrm>
        </p:grpSpPr>
        <p:sp>
          <p:nvSpPr>
            <p:cNvPr id="9" name="橢圓 8"/>
            <p:cNvSpPr/>
            <p:nvPr/>
          </p:nvSpPr>
          <p:spPr>
            <a:xfrm>
              <a:off x="5170781" y="1854574"/>
              <a:ext cx="574158" cy="57415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手繪多邊形 17"/>
            <p:cNvSpPr/>
            <p:nvPr/>
          </p:nvSpPr>
          <p:spPr>
            <a:xfrm>
              <a:off x="5232704" y="1980522"/>
              <a:ext cx="469900" cy="354083"/>
            </a:xfrm>
            <a:custGeom>
              <a:avLst/>
              <a:gdLst>
                <a:gd name="connsiteX0" fmla="*/ 469900 w 469900"/>
                <a:gd name="connsiteY0" fmla="*/ 5192 h 354083"/>
                <a:gd name="connsiteX1" fmla="*/ 254000 w 469900"/>
                <a:gd name="connsiteY1" fmla="*/ 43292 h 354083"/>
                <a:gd name="connsiteX2" fmla="*/ 139700 w 469900"/>
                <a:gd name="connsiteY2" fmla="*/ 322692 h 354083"/>
                <a:gd name="connsiteX3" fmla="*/ 0 w 469900"/>
                <a:gd name="connsiteY3" fmla="*/ 335392 h 354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9900" h="354083">
                  <a:moveTo>
                    <a:pt x="469900" y="5192"/>
                  </a:moveTo>
                  <a:cubicBezTo>
                    <a:pt x="389466" y="-2217"/>
                    <a:pt x="309033" y="-9625"/>
                    <a:pt x="254000" y="43292"/>
                  </a:cubicBezTo>
                  <a:cubicBezTo>
                    <a:pt x="198967" y="96209"/>
                    <a:pt x="182033" y="274009"/>
                    <a:pt x="139700" y="322692"/>
                  </a:cubicBezTo>
                  <a:cubicBezTo>
                    <a:pt x="97367" y="371375"/>
                    <a:pt x="48683" y="353383"/>
                    <a:pt x="0" y="335392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4" name="群組 43"/>
          <p:cNvGrpSpPr/>
          <p:nvPr/>
        </p:nvGrpSpPr>
        <p:grpSpPr>
          <a:xfrm>
            <a:off x="2958777" y="2555869"/>
            <a:ext cx="458287" cy="838405"/>
            <a:chOff x="10102194" y="1939763"/>
            <a:chExt cx="458287" cy="838405"/>
          </a:xfrm>
        </p:grpSpPr>
        <p:sp>
          <p:nvSpPr>
            <p:cNvPr id="61" name="矩形 60"/>
            <p:cNvSpPr/>
            <p:nvPr/>
          </p:nvSpPr>
          <p:spPr>
            <a:xfrm>
              <a:off x="10102194" y="2322963"/>
              <a:ext cx="458287" cy="44874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62" name="直線單箭頭接點 61"/>
            <p:cNvCxnSpPr/>
            <p:nvPr/>
          </p:nvCxnSpPr>
          <p:spPr>
            <a:xfrm flipV="1">
              <a:off x="10329096" y="1939763"/>
              <a:ext cx="0" cy="38419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文字方塊 62"/>
            <p:cNvSpPr txBox="1"/>
            <p:nvPr/>
          </p:nvSpPr>
          <p:spPr>
            <a:xfrm>
              <a:off x="10118802" y="2316503"/>
              <a:ext cx="4416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dirty="0"/>
                <a:t>b</a:t>
              </a:r>
              <a:endParaRPr lang="zh-TW" altLang="en-US" sz="2400" dirty="0"/>
            </a:p>
          </p:txBody>
        </p:sp>
      </p:grpSp>
      <p:grpSp>
        <p:nvGrpSpPr>
          <p:cNvPr id="101" name="群組 100"/>
          <p:cNvGrpSpPr/>
          <p:nvPr/>
        </p:nvGrpSpPr>
        <p:grpSpPr>
          <a:xfrm>
            <a:off x="2917803" y="2082309"/>
            <a:ext cx="474993" cy="425277"/>
            <a:chOff x="3357891" y="3538413"/>
            <a:chExt cx="474993" cy="425277"/>
          </a:xfrm>
        </p:grpSpPr>
        <p:sp>
          <p:nvSpPr>
            <p:cNvPr id="102" name="矩形 101"/>
            <p:cNvSpPr/>
            <p:nvPr/>
          </p:nvSpPr>
          <p:spPr>
            <a:xfrm>
              <a:off x="3357891" y="3538413"/>
              <a:ext cx="474993" cy="4252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aphicFrame>
          <p:nvGraphicFramePr>
            <p:cNvPr id="103" name="Object 12"/>
            <p:cNvGraphicFramePr>
              <a:graphicFrameLocks noChangeAspect="1"/>
            </p:cNvGraphicFramePr>
            <p:nvPr>
              <p:extLst/>
            </p:nvPr>
          </p:nvGraphicFramePr>
          <p:xfrm>
            <a:off x="3435128" y="3545009"/>
            <a:ext cx="385763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4" name="方程式" r:id="rId4" imgW="139680" imgH="139680" progId="Equation.3">
                    <p:embed/>
                  </p:oleObj>
                </mc:Choice>
                <mc:Fallback>
                  <p:oleObj name="方程式" r:id="rId4" imgW="139680" imgH="139680" progId="Equation.3">
                    <p:embed/>
                    <p:pic>
                      <p:nvPicPr>
                        <p:cNvPr id="103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5128" y="3545009"/>
                          <a:ext cx="385763" cy="3873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106" name="直線單箭頭接點 105"/>
          <p:cNvCxnSpPr/>
          <p:nvPr/>
        </p:nvCxnSpPr>
        <p:spPr>
          <a:xfrm flipV="1">
            <a:off x="3392796" y="2260065"/>
            <a:ext cx="83935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文字方塊 108"/>
              <p:cNvSpPr txBox="1"/>
              <p:nvPr/>
            </p:nvSpPr>
            <p:spPr>
              <a:xfrm>
                <a:off x="1819748" y="1808457"/>
                <a:ext cx="493212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109" name="文字方塊 10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9748" y="1808457"/>
                <a:ext cx="493212" cy="43088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文字方塊 109"/>
              <p:cNvSpPr txBox="1"/>
              <p:nvPr/>
            </p:nvSpPr>
            <p:spPr>
              <a:xfrm>
                <a:off x="3734542" y="1752123"/>
                <a:ext cx="308161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110" name="文字方塊 10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4542" y="1752123"/>
                <a:ext cx="308161" cy="43088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文字方塊 112"/>
              <p:cNvSpPr txBox="1"/>
              <p:nvPr/>
            </p:nvSpPr>
            <p:spPr>
              <a:xfrm>
                <a:off x="807284" y="4857625"/>
                <a:ext cx="1076897" cy="8192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den>
                      </m:f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113" name="文字方塊 1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284" y="4857625"/>
                <a:ext cx="1076897" cy="81926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4" name="文字方塊 113"/>
          <p:cNvSpPr txBox="1"/>
          <p:nvPr/>
        </p:nvSpPr>
        <p:spPr>
          <a:xfrm>
            <a:off x="5509617" y="1907699"/>
            <a:ext cx="1427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b="1" dirty="0"/>
              <a:t>……</a:t>
            </a:r>
            <a:endParaRPr lang="zh-TW" altLang="en-US" sz="2800" b="1" dirty="0"/>
          </a:p>
        </p:txBody>
      </p:sp>
      <p:sp>
        <p:nvSpPr>
          <p:cNvPr id="115" name="文字方塊 114"/>
          <p:cNvSpPr txBox="1"/>
          <p:nvPr/>
        </p:nvSpPr>
        <p:spPr>
          <a:xfrm rot="2277005">
            <a:off x="5361628" y="2979782"/>
            <a:ext cx="1427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b="1" dirty="0"/>
              <a:t>……</a:t>
            </a:r>
            <a:endParaRPr lang="zh-TW" alt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文字方塊 115"/>
              <p:cNvSpPr txBox="1"/>
              <p:nvPr/>
            </p:nvSpPr>
            <p:spPr>
              <a:xfrm>
                <a:off x="2163302" y="4876256"/>
                <a:ext cx="996619" cy="8192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zh-TW" altLang="en-US" sz="280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den>
                      </m:f>
                      <m:f>
                        <m:f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116" name="文字方塊 1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3302" y="4876256"/>
                <a:ext cx="996619" cy="81926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7" name="文字方塊 116"/>
          <p:cNvSpPr txBox="1"/>
          <p:nvPr/>
        </p:nvSpPr>
        <p:spPr>
          <a:xfrm>
            <a:off x="1701949" y="5853401"/>
            <a:ext cx="1996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dirty="0"/>
              <a:t>(Chain rule)</a:t>
            </a:r>
            <a:endParaRPr lang="zh-TW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文字方塊 44"/>
              <p:cNvSpPr txBox="1"/>
              <p:nvPr/>
            </p:nvSpPr>
            <p:spPr>
              <a:xfrm>
                <a:off x="1811476" y="3060541"/>
                <a:ext cx="501484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45" name="文字方塊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1476" y="3060541"/>
                <a:ext cx="501484" cy="43088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文字方塊 48"/>
          <p:cNvSpPr txBox="1"/>
          <p:nvPr/>
        </p:nvSpPr>
        <p:spPr>
          <a:xfrm>
            <a:off x="3812475" y="4189858"/>
            <a:ext cx="18918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i="1" u="sng" dirty="0"/>
              <a:t>Forward pass:</a:t>
            </a:r>
            <a:endParaRPr lang="zh-TW" altLang="en-US" sz="2400" b="1" i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文字方塊 50"/>
              <p:cNvSpPr txBox="1"/>
              <p:nvPr/>
            </p:nvSpPr>
            <p:spPr>
              <a:xfrm>
                <a:off x="4343263" y="4743325"/>
                <a:ext cx="440473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altLang="zh-TW" sz="2400" dirty="0"/>
                  <a:t>Compute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TW" altLang="en-US" sz="24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num>
                      <m:den>
                        <m:r>
                          <a:rPr lang="zh-TW" altLang="en-US" sz="24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400" i="1" smtClean="0">
                            <a:latin typeface="Cambria Math" panose="02040503050406030204" pitchFamily="18" charset="0"/>
                          </a:rPr>
                          <m:t>𝑤</m:t>
                        </m:r>
                      </m:den>
                    </m:f>
                  </m:oMath>
                </a14:m>
                <a:r>
                  <a:rPr lang="en-US" altLang="zh-TW" sz="2400" dirty="0"/>
                  <a:t> for all parameters</a:t>
                </a:r>
                <a:endParaRPr lang="zh-TW" altLang="en-US" sz="2400" dirty="0"/>
              </a:p>
            </p:txBody>
          </p:sp>
        </mc:Choice>
        <mc:Fallback xmlns="">
          <p:sp>
            <p:nvSpPr>
              <p:cNvPr id="51" name="文字方塊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263" y="4743325"/>
                <a:ext cx="4404732" cy="369332"/>
              </a:xfrm>
              <a:prstGeom prst="rect">
                <a:avLst/>
              </a:prstGeom>
              <a:blipFill rotWithShape="0">
                <a:blip r:embed="rId11"/>
                <a:stretch>
                  <a:fillRect l="-4149" t="-167213" r="-3181" b="-250820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文字方塊 52"/>
          <p:cNvSpPr txBox="1"/>
          <p:nvPr/>
        </p:nvSpPr>
        <p:spPr>
          <a:xfrm>
            <a:off x="3808042" y="5277342"/>
            <a:ext cx="23976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i="1" u="sng" dirty="0"/>
              <a:t>Backward pass:</a:t>
            </a:r>
            <a:endParaRPr lang="zh-TW" altLang="en-US" sz="2400" b="1" i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文字方塊 53"/>
              <p:cNvSpPr txBox="1"/>
              <p:nvPr/>
            </p:nvSpPr>
            <p:spPr>
              <a:xfrm>
                <a:off x="4343477" y="5832961"/>
                <a:ext cx="4171873" cy="73866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altLang="zh-TW" sz="2400" dirty="0"/>
                  <a:t>Compute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altLang="zh-TW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TW" altLang="en-US" sz="24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num>
                      <m:den>
                        <m:r>
                          <a:rPr lang="zh-TW" altLang="en-US" sz="24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den>
                    </m:f>
                  </m:oMath>
                </a14:m>
                <a:r>
                  <a:rPr lang="en-US" altLang="zh-TW" sz="2400" dirty="0"/>
                  <a:t> for all activation function inputs z</a:t>
                </a:r>
                <a:endParaRPr lang="zh-TW" altLang="en-US" sz="2400" dirty="0"/>
              </a:p>
            </p:txBody>
          </p:sp>
        </mc:Choice>
        <mc:Fallback xmlns="">
          <p:sp>
            <p:nvSpPr>
              <p:cNvPr id="54" name="文字方塊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77" y="5832961"/>
                <a:ext cx="4171873" cy="738664"/>
              </a:xfrm>
              <a:prstGeom prst="rect">
                <a:avLst/>
              </a:prstGeom>
              <a:blipFill>
                <a:blip r:embed="rId12"/>
                <a:stretch>
                  <a:fillRect l="-4532" t="-85124" r="-2778" b="-76033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文字方塊 54"/>
              <p:cNvSpPr txBox="1"/>
              <p:nvPr/>
            </p:nvSpPr>
            <p:spPr>
              <a:xfrm>
                <a:off x="848362" y="2018811"/>
                <a:ext cx="427874" cy="430887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55" name="文字方塊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362" y="2018811"/>
                <a:ext cx="427874" cy="43088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文字方塊 55"/>
              <p:cNvSpPr txBox="1"/>
              <p:nvPr/>
            </p:nvSpPr>
            <p:spPr>
              <a:xfrm>
                <a:off x="862000" y="3883172"/>
                <a:ext cx="436145" cy="430887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56" name="文字方塊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000" y="3883172"/>
                <a:ext cx="436145" cy="43088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群組 3"/>
          <p:cNvGrpSpPr/>
          <p:nvPr/>
        </p:nvGrpSpPr>
        <p:grpSpPr>
          <a:xfrm>
            <a:off x="6971653" y="1939010"/>
            <a:ext cx="1629374" cy="574158"/>
            <a:chOff x="6972319" y="1991264"/>
            <a:chExt cx="1629374" cy="574158"/>
          </a:xfrm>
        </p:grpSpPr>
        <p:cxnSp>
          <p:nvCxnSpPr>
            <p:cNvPr id="65" name="直線單箭頭接點 64"/>
            <p:cNvCxnSpPr/>
            <p:nvPr/>
          </p:nvCxnSpPr>
          <p:spPr>
            <a:xfrm>
              <a:off x="7511561" y="2260065"/>
              <a:ext cx="64900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橢圓 65"/>
            <p:cNvSpPr/>
            <p:nvPr/>
          </p:nvSpPr>
          <p:spPr>
            <a:xfrm>
              <a:off x="6972319" y="1991264"/>
              <a:ext cx="574158" cy="57415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8" name="手繪多邊形 67"/>
            <p:cNvSpPr/>
            <p:nvPr/>
          </p:nvSpPr>
          <p:spPr>
            <a:xfrm>
              <a:off x="7029490" y="2083023"/>
              <a:ext cx="469900" cy="354083"/>
            </a:xfrm>
            <a:custGeom>
              <a:avLst/>
              <a:gdLst>
                <a:gd name="connsiteX0" fmla="*/ 469900 w 469900"/>
                <a:gd name="connsiteY0" fmla="*/ 5192 h 354083"/>
                <a:gd name="connsiteX1" fmla="*/ 254000 w 469900"/>
                <a:gd name="connsiteY1" fmla="*/ 43292 h 354083"/>
                <a:gd name="connsiteX2" fmla="*/ 139700 w 469900"/>
                <a:gd name="connsiteY2" fmla="*/ 322692 h 354083"/>
                <a:gd name="connsiteX3" fmla="*/ 0 w 469900"/>
                <a:gd name="connsiteY3" fmla="*/ 335392 h 354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9900" h="354083">
                  <a:moveTo>
                    <a:pt x="469900" y="5192"/>
                  </a:moveTo>
                  <a:cubicBezTo>
                    <a:pt x="389466" y="-2217"/>
                    <a:pt x="309033" y="-9625"/>
                    <a:pt x="254000" y="43292"/>
                  </a:cubicBezTo>
                  <a:cubicBezTo>
                    <a:pt x="198967" y="96209"/>
                    <a:pt x="182033" y="274009"/>
                    <a:pt x="139700" y="322692"/>
                  </a:cubicBezTo>
                  <a:cubicBezTo>
                    <a:pt x="97367" y="371375"/>
                    <a:pt x="48683" y="353383"/>
                    <a:pt x="0" y="335392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文字方塊 69"/>
                <p:cNvSpPr txBox="1"/>
                <p:nvPr/>
              </p:nvSpPr>
              <p:spPr>
                <a:xfrm>
                  <a:off x="8235054" y="1995620"/>
                  <a:ext cx="366639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70" name="文字方塊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35054" y="1995620"/>
                  <a:ext cx="366639" cy="369332"/>
                </a:xfrm>
                <a:prstGeom prst="rect">
                  <a:avLst/>
                </a:prstGeom>
                <a:blipFill rotWithShape="0">
                  <a:blip r:embed="rId15"/>
                  <a:stretch>
                    <a:fillRect l="-20000" r="-6667" b="-26667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群組 4"/>
          <p:cNvGrpSpPr/>
          <p:nvPr/>
        </p:nvGrpSpPr>
        <p:grpSpPr>
          <a:xfrm>
            <a:off x="6971653" y="3807759"/>
            <a:ext cx="1594801" cy="574158"/>
            <a:chOff x="6971653" y="3807759"/>
            <a:chExt cx="1594801" cy="574158"/>
          </a:xfrm>
        </p:grpSpPr>
        <p:cxnSp>
          <p:nvCxnSpPr>
            <p:cNvPr id="64" name="直線單箭頭接點 63"/>
            <p:cNvCxnSpPr/>
            <p:nvPr/>
          </p:nvCxnSpPr>
          <p:spPr>
            <a:xfrm>
              <a:off x="7469205" y="4136249"/>
              <a:ext cx="65565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橢圓 66"/>
            <p:cNvSpPr/>
            <p:nvPr/>
          </p:nvSpPr>
          <p:spPr>
            <a:xfrm>
              <a:off x="6971653" y="3807759"/>
              <a:ext cx="574158" cy="57415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9" name="手繪多邊形 68"/>
            <p:cNvSpPr/>
            <p:nvPr/>
          </p:nvSpPr>
          <p:spPr>
            <a:xfrm>
              <a:off x="7034221" y="3917795"/>
              <a:ext cx="469900" cy="354083"/>
            </a:xfrm>
            <a:custGeom>
              <a:avLst/>
              <a:gdLst>
                <a:gd name="connsiteX0" fmla="*/ 469900 w 469900"/>
                <a:gd name="connsiteY0" fmla="*/ 5192 h 354083"/>
                <a:gd name="connsiteX1" fmla="*/ 254000 w 469900"/>
                <a:gd name="connsiteY1" fmla="*/ 43292 h 354083"/>
                <a:gd name="connsiteX2" fmla="*/ 139700 w 469900"/>
                <a:gd name="connsiteY2" fmla="*/ 322692 h 354083"/>
                <a:gd name="connsiteX3" fmla="*/ 0 w 469900"/>
                <a:gd name="connsiteY3" fmla="*/ 335392 h 354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9900" h="354083">
                  <a:moveTo>
                    <a:pt x="469900" y="5192"/>
                  </a:moveTo>
                  <a:cubicBezTo>
                    <a:pt x="389466" y="-2217"/>
                    <a:pt x="309033" y="-9625"/>
                    <a:pt x="254000" y="43292"/>
                  </a:cubicBezTo>
                  <a:cubicBezTo>
                    <a:pt x="198967" y="96209"/>
                    <a:pt x="182033" y="274009"/>
                    <a:pt x="139700" y="322692"/>
                  </a:cubicBezTo>
                  <a:cubicBezTo>
                    <a:pt x="97367" y="371375"/>
                    <a:pt x="48683" y="353383"/>
                    <a:pt x="0" y="335392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文字方塊 70"/>
                <p:cNvSpPr txBox="1"/>
                <p:nvPr/>
              </p:nvSpPr>
              <p:spPr>
                <a:xfrm>
                  <a:off x="8192698" y="3931665"/>
                  <a:ext cx="373756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71" name="文字方塊 7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92698" y="3931665"/>
                  <a:ext cx="373756" cy="369332"/>
                </a:xfrm>
                <a:prstGeom prst="rect">
                  <a:avLst/>
                </a:prstGeom>
                <a:blipFill rotWithShape="0">
                  <a:blip r:embed="rId16"/>
                  <a:stretch>
                    <a:fillRect l="-19672" r="-6557" b="-24590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矩形 39"/>
              <p:cNvSpPr/>
              <p:nvPr/>
            </p:nvSpPr>
            <p:spPr>
              <a:xfrm>
                <a:off x="2351681" y="3510553"/>
                <a:ext cx="350095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40" name="矩形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1681" y="3510553"/>
                <a:ext cx="3500958" cy="523220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1542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" grpId="0" animBg="1"/>
      <p:bldP spid="110" grpId="0" animBg="1"/>
      <p:bldP spid="113" grpId="0"/>
      <p:bldP spid="114" grpId="0"/>
      <p:bldP spid="115" grpId="0"/>
      <p:bldP spid="116" grpId="0"/>
      <p:bldP spid="117" grpId="0"/>
      <p:bldP spid="45" grpId="0" animBg="1"/>
      <p:bldP spid="49" grpId="0"/>
      <p:bldP spid="51" grpId="0"/>
      <p:bldP spid="53" grpId="0"/>
      <p:bldP spid="54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Backpropagation – Forward pass</a:t>
            </a:r>
            <a:endParaRPr lang="zh-TW" altLang="en-US" dirty="0"/>
          </a:p>
        </p:txBody>
      </p:sp>
      <p:cxnSp>
        <p:nvCxnSpPr>
          <p:cNvPr id="4" name="直線單箭頭接點 3"/>
          <p:cNvCxnSpPr/>
          <p:nvPr/>
        </p:nvCxnSpPr>
        <p:spPr>
          <a:xfrm flipV="1">
            <a:off x="1223013" y="3109164"/>
            <a:ext cx="1686350" cy="158845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單箭頭接點 4"/>
          <p:cNvCxnSpPr/>
          <p:nvPr/>
        </p:nvCxnSpPr>
        <p:spPr>
          <a:xfrm flipV="1">
            <a:off x="1223013" y="2855826"/>
            <a:ext cx="15768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群組 5"/>
          <p:cNvGrpSpPr/>
          <p:nvPr/>
        </p:nvGrpSpPr>
        <p:grpSpPr>
          <a:xfrm>
            <a:off x="4195663" y="2489633"/>
            <a:ext cx="574158" cy="574158"/>
            <a:chOff x="5170781" y="1854574"/>
            <a:chExt cx="574158" cy="574158"/>
          </a:xfrm>
        </p:grpSpPr>
        <p:sp>
          <p:nvSpPr>
            <p:cNvPr id="7" name="橢圓 6"/>
            <p:cNvSpPr/>
            <p:nvPr/>
          </p:nvSpPr>
          <p:spPr>
            <a:xfrm>
              <a:off x="5170781" y="1854574"/>
              <a:ext cx="574158" cy="57415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8" name="手繪多邊形 7"/>
            <p:cNvSpPr/>
            <p:nvPr/>
          </p:nvSpPr>
          <p:spPr>
            <a:xfrm>
              <a:off x="5232704" y="1980522"/>
              <a:ext cx="469900" cy="354083"/>
            </a:xfrm>
            <a:custGeom>
              <a:avLst/>
              <a:gdLst>
                <a:gd name="connsiteX0" fmla="*/ 469900 w 469900"/>
                <a:gd name="connsiteY0" fmla="*/ 5192 h 354083"/>
                <a:gd name="connsiteX1" fmla="*/ 254000 w 469900"/>
                <a:gd name="connsiteY1" fmla="*/ 43292 h 354083"/>
                <a:gd name="connsiteX2" fmla="*/ 139700 w 469900"/>
                <a:gd name="connsiteY2" fmla="*/ 322692 h 354083"/>
                <a:gd name="connsiteX3" fmla="*/ 0 w 469900"/>
                <a:gd name="connsiteY3" fmla="*/ 335392 h 354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9900" h="354083">
                  <a:moveTo>
                    <a:pt x="469900" y="5192"/>
                  </a:moveTo>
                  <a:cubicBezTo>
                    <a:pt x="389466" y="-2217"/>
                    <a:pt x="309033" y="-9625"/>
                    <a:pt x="254000" y="43292"/>
                  </a:cubicBezTo>
                  <a:cubicBezTo>
                    <a:pt x="198967" y="96209"/>
                    <a:pt x="182033" y="274009"/>
                    <a:pt x="139700" y="322692"/>
                  </a:cubicBezTo>
                  <a:cubicBezTo>
                    <a:pt x="97367" y="371375"/>
                    <a:pt x="48683" y="353383"/>
                    <a:pt x="0" y="335392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9" name="群組 8"/>
          <p:cNvGrpSpPr/>
          <p:nvPr/>
        </p:nvGrpSpPr>
        <p:grpSpPr>
          <a:xfrm>
            <a:off x="2873100" y="3109164"/>
            <a:ext cx="458287" cy="838405"/>
            <a:chOff x="10102194" y="1939763"/>
            <a:chExt cx="458287" cy="838405"/>
          </a:xfrm>
        </p:grpSpPr>
        <p:sp>
          <p:nvSpPr>
            <p:cNvPr id="10" name="矩形 9"/>
            <p:cNvSpPr/>
            <p:nvPr/>
          </p:nvSpPr>
          <p:spPr>
            <a:xfrm>
              <a:off x="10102194" y="2322963"/>
              <a:ext cx="458287" cy="44874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1" name="直線單箭頭接點 10"/>
            <p:cNvCxnSpPr/>
            <p:nvPr/>
          </p:nvCxnSpPr>
          <p:spPr>
            <a:xfrm flipV="1">
              <a:off x="10329096" y="1939763"/>
              <a:ext cx="0" cy="38419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文字方塊 11"/>
            <p:cNvSpPr txBox="1"/>
            <p:nvPr/>
          </p:nvSpPr>
          <p:spPr>
            <a:xfrm>
              <a:off x="10118802" y="2316503"/>
              <a:ext cx="4416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dirty="0"/>
                <a:t>b</a:t>
              </a:r>
              <a:endParaRPr lang="zh-TW" altLang="en-US" sz="2400" dirty="0"/>
            </a:p>
          </p:txBody>
        </p:sp>
      </p:grpSp>
      <p:grpSp>
        <p:nvGrpSpPr>
          <p:cNvPr id="13" name="群組 12"/>
          <p:cNvGrpSpPr/>
          <p:nvPr/>
        </p:nvGrpSpPr>
        <p:grpSpPr>
          <a:xfrm>
            <a:off x="2832126" y="2635604"/>
            <a:ext cx="474993" cy="425277"/>
            <a:chOff x="3357891" y="3538413"/>
            <a:chExt cx="474993" cy="425277"/>
          </a:xfrm>
        </p:grpSpPr>
        <p:sp>
          <p:nvSpPr>
            <p:cNvPr id="14" name="矩形 13"/>
            <p:cNvSpPr/>
            <p:nvPr/>
          </p:nvSpPr>
          <p:spPr>
            <a:xfrm>
              <a:off x="3357891" y="3538413"/>
              <a:ext cx="474993" cy="4252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aphicFrame>
          <p:nvGraphicFramePr>
            <p:cNvPr id="15" name="Object 12"/>
            <p:cNvGraphicFramePr>
              <a:graphicFrameLocks noChangeAspect="1"/>
            </p:cNvGraphicFramePr>
            <p:nvPr>
              <p:extLst/>
            </p:nvPr>
          </p:nvGraphicFramePr>
          <p:xfrm>
            <a:off x="3435128" y="3545009"/>
            <a:ext cx="385763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9" name="方程式" r:id="rId3" imgW="139680" imgH="139680" progId="Equation.3">
                    <p:embed/>
                  </p:oleObj>
                </mc:Choice>
                <mc:Fallback>
                  <p:oleObj name="方程式" r:id="rId3" imgW="139680" imgH="139680" progId="Equation.3">
                    <p:embed/>
                    <p:pic>
                      <p:nvPicPr>
                        <p:cNvPr id="15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5128" y="3545009"/>
                          <a:ext cx="385763" cy="3873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16" name="直線單箭頭接點 15"/>
          <p:cNvCxnSpPr/>
          <p:nvPr/>
        </p:nvCxnSpPr>
        <p:spPr>
          <a:xfrm flipV="1">
            <a:off x="3307119" y="2813360"/>
            <a:ext cx="83935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字方塊 16"/>
              <p:cNvSpPr txBox="1"/>
              <p:nvPr/>
            </p:nvSpPr>
            <p:spPr>
              <a:xfrm>
                <a:off x="1734071" y="2361752"/>
                <a:ext cx="493212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17" name="文字方塊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4071" y="2361752"/>
                <a:ext cx="493212" cy="43088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字方塊 17"/>
              <p:cNvSpPr txBox="1"/>
              <p:nvPr/>
            </p:nvSpPr>
            <p:spPr>
              <a:xfrm>
                <a:off x="3648865" y="2305418"/>
                <a:ext cx="308161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18" name="文字方塊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8865" y="2305418"/>
                <a:ext cx="308161" cy="43088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文字方塊 18"/>
          <p:cNvSpPr txBox="1"/>
          <p:nvPr/>
        </p:nvSpPr>
        <p:spPr>
          <a:xfrm>
            <a:off x="5423940" y="2460994"/>
            <a:ext cx="1427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b="1" dirty="0"/>
              <a:t>……</a:t>
            </a:r>
            <a:endParaRPr lang="zh-TW" altLang="en-US" sz="2800" b="1" dirty="0"/>
          </a:p>
        </p:txBody>
      </p:sp>
      <p:sp>
        <p:nvSpPr>
          <p:cNvPr id="20" name="文字方塊 19"/>
          <p:cNvSpPr txBox="1"/>
          <p:nvPr/>
        </p:nvSpPr>
        <p:spPr>
          <a:xfrm rot="2277005">
            <a:off x="5275951" y="3533077"/>
            <a:ext cx="1427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800" b="1" dirty="0"/>
              <a:t>……</a:t>
            </a:r>
            <a:endParaRPr lang="zh-TW" alt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文字方塊 20"/>
              <p:cNvSpPr txBox="1"/>
              <p:nvPr/>
            </p:nvSpPr>
            <p:spPr>
              <a:xfrm>
                <a:off x="1725799" y="3613836"/>
                <a:ext cx="501484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21" name="文字方塊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5799" y="3613836"/>
                <a:ext cx="501484" cy="43088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文字方塊 21"/>
              <p:cNvSpPr txBox="1"/>
              <p:nvPr/>
            </p:nvSpPr>
            <p:spPr>
              <a:xfrm>
                <a:off x="762685" y="2572106"/>
                <a:ext cx="427874" cy="430887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22" name="文字方塊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685" y="2572106"/>
                <a:ext cx="427874" cy="43088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文字方塊 22"/>
              <p:cNvSpPr txBox="1"/>
              <p:nvPr/>
            </p:nvSpPr>
            <p:spPr>
              <a:xfrm>
                <a:off x="776323" y="4436467"/>
                <a:ext cx="436145" cy="430887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23" name="文字方塊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323" y="4436467"/>
                <a:ext cx="436145" cy="43088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群組 23"/>
          <p:cNvGrpSpPr/>
          <p:nvPr/>
        </p:nvGrpSpPr>
        <p:grpSpPr>
          <a:xfrm>
            <a:off x="6885976" y="2492305"/>
            <a:ext cx="1629374" cy="574158"/>
            <a:chOff x="6972319" y="1991264"/>
            <a:chExt cx="1629374" cy="574158"/>
          </a:xfrm>
        </p:grpSpPr>
        <p:cxnSp>
          <p:nvCxnSpPr>
            <p:cNvPr id="25" name="直線單箭頭接點 24"/>
            <p:cNvCxnSpPr/>
            <p:nvPr/>
          </p:nvCxnSpPr>
          <p:spPr>
            <a:xfrm>
              <a:off x="7511561" y="2260065"/>
              <a:ext cx="64900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橢圓 25"/>
            <p:cNvSpPr/>
            <p:nvPr/>
          </p:nvSpPr>
          <p:spPr>
            <a:xfrm>
              <a:off x="6972319" y="1991264"/>
              <a:ext cx="574158" cy="57415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" name="手繪多邊形 26"/>
            <p:cNvSpPr/>
            <p:nvPr/>
          </p:nvSpPr>
          <p:spPr>
            <a:xfrm>
              <a:off x="7029490" y="2083023"/>
              <a:ext cx="469900" cy="354083"/>
            </a:xfrm>
            <a:custGeom>
              <a:avLst/>
              <a:gdLst>
                <a:gd name="connsiteX0" fmla="*/ 469900 w 469900"/>
                <a:gd name="connsiteY0" fmla="*/ 5192 h 354083"/>
                <a:gd name="connsiteX1" fmla="*/ 254000 w 469900"/>
                <a:gd name="connsiteY1" fmla="*/ 43292 h 354083"/>
                <a:gd name="connsiteX2" fmla="*/ 139700 w 469900"/>
                <a:gd name="connsiteY2" fmla="*/ 322692 h 354083"/>
                <a:gd name="connsiteX3" fmla="*/ 0 w 469900"/>
                <a:gd name="connsiteY3" fmla="*/ 335392 h 354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9900" h="354083">
                  <a:moveTo>
                    <a:pt x="469900" y="5192"/>
                  </a:moveTo>
                  <a:cubicBezTo>
                    <a:pt x="389466" y="-2217"/>
                    <a:pt x="309033" y="-9625"/>
                    <a:pt x="254000" y="43292"/>
                  </a:cubicBezTo>
                  <a:cubicBezTo>
                    <a:pt x="198967" y="96209"/>
                    <a:pt x="182033" y="274009"/>
                    <a:pt x="139700" y="322692"/>
                  </a:cubicBezTo>
                  <a:cubicBezTo>
                    <a:pt x="97367" y="371375"/>
                    <a:pt x="48683" y="353383"/>
                    <a:pt x="0" y="335392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文字方塊 27"/>
                <p:cNvSpPr txBox="1"/>
                <p:nvPr/>
              </p:nvSpPr>
              <p:spPr>
                <a:xfrm>
                  <a:off x="8235054" y="1995620"/>
                  <a:ext cx="366639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28" name="文字方塊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235054" y="1995620"/>
                  <a:ext cx="366639" cy="369332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l="-20000" r="-6667" b="-26667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9" name="群組 28"/>
          <p:cNvGrpSpPr/>
          <p:nvPr/>
        </p:nvGrpSpPr>
        <p:grpSpPr>
          <a:xfrm>
            <a:off x="6885976" y="4361054"/>
            <a:ext cx="1594801" cy="574158"/>
            <a:chOff x="6971653" y="3807759"/>
            <a:chExt cx="1594801" cy="574158"/>
          </a:xfrm>
        </p:grpSpPr>
        <p:cxnSp>
          <p:nvCxnSpPr>
            <p:cNvPr id="30" name="直線單箭頭接點 29"/>
            <p:cNvCxnSpPr/>
            <p:nvPr/>
          </p:nvCxnSpPr>
          <p:spPr>
            <a:xfrm>
              <a:off x="7469205" y="4136249"/>
              <a:ext cx="65565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橢圓 30"/>
            <p:cNvSpPr/>
            <p:nvPr/>
          </p:nvSpPr>
          <p:spPr>
            <a:xfrm>
              <a:off x="6971653" y="3807759"/>
              <a:ext cx="574158" cy="57415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2" name="手繪多邊形 31"/>
            <p:cNvSpPr/>
            <p:nvPr/>
          </p:nvSpPr>
          <p:spPr>
            <a:xfrm>
              <a:off x="7034221" y="3917795"/>
              <a:ext cx="469900" cy="354083"/>
            </a:xfrm>
            <a:custGeom>
              <a:avLst/>
              <a:gdLst>
                <a:gd name="connsiteX0" fmla="*/ 469900 w 469900"/>
                <a:gd name="connsiteY0" fmla="*/ 5192 h 354083"/>
                <a:gd name="connsiteX1" fmla="*/ 254000 w 469900"/>
                <a:gd name="connsiteY1" fmla="*/ 43292 h 354083"/>
                <a:gd name="connsiteX2" fmla="*/ 139700 w 469900"/>
                <a:gd name="connsiteY2" fmla="*/ 322692 h 354083"/>
                <a:gd name="connsiteX3" fmla="*/ 0 w 469900"/>
                <a:gd name="connsiteY3" fmla="*/ 335392 h 354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9900" h="354083">
                  <a:moveTo>
                    <a:pt x="469900" y="5192"/>
                  </a:moveTo>
                  <a:cubicBezTo>
                    <a:pt x="389466" y="-2217"/>
                    <a:pt x="309033" y="-9625"/>
                    <a:pt x="254000" y="43292"/>
                  </a:cubicBezTo>
                  <a:cubicBezTo>
                    <a:pt x="198967" y="96209"/>
                    <a:pt x="182033" y="274009"/>
                    <a:pt x="139700" y="322692"/>
                  </a:cubicBezTo>
                  <a:cubicBezTo>
                    <a:pt x="97367" y="371375"/>
                    <a:pt x="48683" y="353383"/>
                    <a:pt x="0" y="335392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文字方塊 32"/>
                <p:cNvSpPr txBox="1"/>
                <p:nvPr/>
              </p:nvSpPr>
              <p:spPr>
                <a:xfrm>
                  <a:off x="8192698" y="3931665"/>
                  <a:ext cx="373756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zh-TW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b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33" name="文字方塊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92698" y="3931665"/>
                  <a:ext cx="373756" cy="369332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l="-19672" r="-6557" b="-26667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矩形 33"/>
              <p:cNvSpPr/>
              <p:nvPr/>
            </p:nvSpPr>
            <p:spPr>
              <a:xfrm>
                <a:off x="2375197" y="3970174"/>
                <a:ext cx="3500958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34" name="矩形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5197" y="3970174"/>
                <a:ext cx="3500958" cy="523220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文字方塊 34"/>
              <p:cNvSpPr txBox="1"/>
              <p:nvPr/>
            </p:nvSpPr>
            <p:spPr>
              <a:xfrm>
                <a:off x="1050615" y="5396951"/>
                <a:ext cx="180094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lin"/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35" name="文字方塊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0615" y="5396951"/>
                <a:ext cx="1800941" cy="43088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矩形 35"/>
              <p:cNvSpPr/>
              <p:nvPr/>
            </p:nvSpPr>
            <p:spPr>
              <a:xfrm>
                <a:off x="2851556" y="5324509"/>
                <a:ext cx="61253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36" name="矩形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1556" y="5324509"/>
                <a:ext cx="612539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文字方塊 36"/>
              <p:cNvSpPr txBox="1"/>
              <p:nvPr/>
            </p:nvSpPr>
            <p:spPr>
              <a:xfrm>
                <a:off x="738082" y="1576188"/>
                <a:ext cx="513807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altLang="zh-TW" sz="2800" dirty="0"/>
                  <a:t>Compute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altLang="zh-TW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TW" altLang="en-US" sz="28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num>
                      <m:den>
                        <m:r>
                          <a:rPr lang="zh-TW" altLang="en-US" sz="28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800" i="1" smtClean="0">
                            <a:latin typeface="Cambria Math" panose="02040503050406030204" pitchFamily="18" charset="0"/>
                          </a:rPr>
                          <m:t>𝑤</m:t>
                        </m:r>
                      </m:den>
                    </m:f>
                  </m:oMath>
                </a14:m>
                <a:r>
                  <a:rPr lang="en-US" altLang="zh-TW" sz="2800" dirty="0"/>
                  <a:t> for all parameters</a:t>
                </a:r>
                <a:endParaRPr lang="zh-TW" altLang="en-US" sz="2800" dirty="0"/>
              </a:p>
            </p:txBody>
          </p:sp>
        </mc:Choice>
        <mc:Fallback xmlns="">
          <p:sp>
            <p:nvSpPr>
              <p:cNvPr id="37" name="文字方塊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82" y="1576188"/>
                <a:ext cx="5138073" cy="430887"/>
              </a:xfrm>
              <a:prstGeom prst="rect">
                <a:avLst/>
              </a:prstGeom>
              <a:blipFill rotWithShape="0">
                <a:blip r:embed="rId15"/>
                <a:stretch>
                  <a:fillRect l="-4152" t="-24286" r="-3084" b="-5142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文字方塊 37"/>
              <p:cNvSpPr txBox="1"/>
              <p:nvPr/>
            </p:nvSpPr>
            <p:spPr>
              <a:xfrm>
                <a:off x="1050615" y="6050569"/>
                <a:ext cx="180921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lin"/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zh-TW" sz="2800" i="1">
                                  <a:latin typeface="Cambria Math" panose="020405030504060302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altLang="zh-TW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=?</m:t>
                      </m:r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38" name="文字方塊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0615" y="6050569"/>
                <a:ext cx="1809213" cy="43088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矩形 38"/>
              <p:cNvSpPr/>
              <p:nvPr/>
            </p:nvSpPr>
            <p:spPr>
              <a:xfrm>
                <a:off x="2851556" y="5958236"/>
                <a:ext cx="6208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39" name="矩形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1556" y="5958236"/>
                <a:ext cx="620811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文字方塊 39"/>
          <p:cNvSpPr txBox="1"/>
          <p:nvPr/>
        </p:nvSpPr>
        <p:spPr>
          <a:xfrm>
            <a:off x="4350963" y="5467724"/>
            <a:ext cx="39135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/>
              <a:t>The value of the input connected by the weight</a:t>
            </a:r>
            <a:endParaRPr lang="zh-TW" altLang="en-US" sz="2800" dirty="0"/>
          </a:p>
        </p:txBody>
      </p:sp>
      <p:sp>
        <p:nvSpPr>
          <p:cNvPr id="41" name="右大括弧 40"/>
          <p:cNvSpPr/>
          <p:nvPr/>
        </p:nvSpPr>
        <p:spPr>
          <a:xfrm>
            <a:off x="3556674" y="5389860"/>
            <a:ext cx="471558" cy="1135304"/>
          </a:xfrm>
          <a:prstGeom prst="rightBrace">
            <a:avLst>
              <a:gd name="adj1" fmla="val 40651"/>
              <a:gd name="adj2" fmla="val 50000"/>
            </a:avLst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8066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8" grpId="0"/>
      <p:bldP spid="39" grpId="0"/>
      <p:bldP spid="40" grpId="0"/>
      <p:bldP spid="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Backpropagation – Forward pass</a:t>
            </a:r>
            <a:endParaRPr lang="zh-TW" altLang="en-US" dirty="0"/>
          </a:p>
        </p:txBody>
      </p:sp>
      <p:cxnSp>
        <p:nvCxnSpPr>
          <p:cNvPr id="93" name="直線單箭頭接點 92"/>
          <p:cNvCxnSpPr/>
          <p:nvPr/>
        </p:nvCxnSpPr>
        <p:spPr>
          <a:xfrm>
            <a:off x="7704366" y="4470489"/>
            <a:ext cx="655655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單箭頭接點 93"/>
          <p:cNvCxnSpPr/>
          <p:nvPr/>
        </p:nvCxnSpPr>
        <p:spPr>
          <a:xfrm>
            <a:off x="7704366" y="2810893"/>
            <a:ext cx="64900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橢圓 94"/>
          <p:cNvSpPr/>
          <p:nvPr/>
        </p:nvSpPr>
        <p:spPr>
          <a:xfrm>
            <a:off x="2808009" y="2600021"/>
            <a:ext cx="574158" cy="57415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6" name="橢圓 95"/>
          <p:cNvSpPr/>
          <p:nvPr/>
        </p:nvSpPr>
        <p:spPr>
          <a:xfrm>
            <a:off x="2796726" y="4147716"/>
            <a:ext cx="574158" cy="57415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7" name="橢圓 96"/>
          <p:cNvSpPr/>
          <p:nvPr/>
        </p:nvSpPr>
        <p:spPr>
          <a:xfrm>
            <a:off x="5011431" y="2569323"/>
            <a:ext cx="574158" cy="57415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8" name="橢圓 97"/>
          <p:cNvSpPr/>
          <p:nvPr/>
        </p:nvSpPr>
        <p:spPr>
          <a:xfrm>
            <a:off x="5030353" y="4141999"/>
            <a:ext cx="574158" cy="57415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9" name="橢圓 98"/>
          <p:cNvSpPr/>
          <p:nvPr/>
        </p:nvSpPr>
        <p:spPr>
          <a:xfrm>
            <a:off x="7165124" y="2542092"/>
            <a:ext cx="574158" cy="57415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0" name="橢圓 99"/>
          <p:cNvSpPr/>
          <p:nvPr/>
        </p:nvSpPr>
        <p:spPr>
          <a:xfrm>
            <a:off x="7206814" y="4141999"/>
            <a:ext cx="574158" cy="57415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05" name="群組 104"/>
          <p:cNvGrpSpPr/>
          <p:nvPr/>
        </p:nvGrpSpPr>
        <p:grpSpPr>
          <a:xfrm>
            <a:off x="1191804" y="2876249"/>
            <a:ext cx="1588876" cy="1638300"/>
            <a:chOff x="1013669" y="3459098"/>
            <a:chExt cx="1588876" cy="1638300"/>
          </a:xfrm>
        </p:grpSpPr>
        <p:cxnSp>
          <p:nvCxnSpPr>
            <p:cNvPr id="184" name="直線單箭頭接點 183"/>
            <p:cNvCxnSpPr/>
            <p:nvPr/>
          </p:nvCxnSpPr>
          <p:spPr>
            <a:xfrm flipV="1">
              <a:off x="1013669" y="3507292"/>
              <a:ext cx="1574937" cy="158516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5" name="群組 184"/>
            <p:cNvGrpSpPr/>
            <p:nvPr/>
          </p:nvGrpSpPr>
          <p:grpSpPr>
            <a:xfrm>
              <a:off x="1025705" y="3459098"/>
              <a:ext cx="1576840" cy="1638300"/>
              <a:chOff x="1025705" y="3459098"/>
              <a:chExt cx="1576840" cy="1638300"/>
            </a:xfrm>
          </p:grpSpPr>
          <p:cxnSp>
            <p:nvCxnSpPr>
              <p:cNvPr id="186" name="直線單箭頭接點 185"/>
              <p:cNvCxnSpPr/>
              <p:nvPr/>
            </p:nvCxnSpPr>
            <p:spPr>
              <a:xfrm>
                <a:off x="1048081" y="3459098"/>
                <a:ext cx="1548874" cy="160892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直線單箭頭接點 186"/>
              <p:cNvCxnSpPr/>
              <p:nvPr/>
            </p:nvCxnSpPr>
            <p:spPr>
              <a:xfrm flipV="1">
                <a:off x="1025705" y="5097398"/>
                <a:ext cx="15768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直線單箭頭接點 187"/>
              <p:cNvCxnSpPr/>
              <p:nvPr/>
            </p:nvCxnSpPr>
            <p:spPr>
              <a:xfrm flipV="1">
                <a:off x="1025705" y="3459098"/>
                <a:ext cx="15768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7" name="群組 106"/>
          <p:cNvGrpSpPr/>
          <p:nvPr/>
        </p:nvGrpSpPr>
        <p:grpSpPr>
          <a:xfrm>
            <a:off x="3410111" y="2861562"/>
            <a:ext cx="1588876" cy="1638300"/>
            <a:chOff x="1013669" y="3459098"/>
            <a:chExt cx="1588876" cy="1638300"/>
          </a:xfrm>
        </p:grpSpPr>
        <p:cxnSp>
          <p:nvCxnSpPr>
            <p:cNvPr id="179" name="直線單箭頭接點 178"/>
            <p:cNvCxnSpPr/>
            <p:nvPr/>
          </p:nvCxnSpPr>
          <p:spPr>
            <a:xfrm flipV="1">
              <a:off x="1013669" y="3507292"/>
              <a:ext cx="1574937" cy="158516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0" name="群組 179"/>
            <p:cNvGrpSpPr/>
            <p:nvPr/>
          </p:nvGrpSpPr>
          <p:grpSpPr>
            <a:xfrm>
              <a:off x="1025705" y="3459098"/>
              <a:ext cx="1576840" cy="1638300"/>
              <a:chOff x="1025705" y="3459098"/>
              <a:chExt cx="1576840" cy="1638300"/>
            </a:xfrm>
          </p:grpSpPr>
          <p:cxnSp>
            <p:nvCxnSpPr>
              <p:cNvPr id="181" name="直線單箭頭接點 180"/>
              <p:cNvCxnSpPr/>
              <p:nvPr/>
            </p:nvCxnSpPr>
            <p:spPr>
              <a:xfrm>
                <a:off x="1048081" y="3459098"/>
                <a:ext cx="1548874" cy="160892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直線單箭頭接點 181"/>
              <p:cNvCxnSpPr/>
              <p:nvPr/>
            </p:nvCxnSpPr>
            <p:spPr>
              <a:xfrm flipV="1">
                <a:off x="1025705" y="5097398"/>
                <a:ext cx="15768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直線單箭頭接點 182"/>
              <p:cNvCxnSpPr/>
              <p:nvPr/>
            </p:nvCxnSpPr>
            <p:spPr>
              <a:xfrm flipV="1">
                <a:off x="1025705" y="3459098"/>
                <a:ext cx="15768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8" name="群組 107"/>
          <p:cNvGrpSpPr/>
          <p:nvPr/>
        </p:nvGrpSpPr>
        <p:grpSpPr>
          <a:xfrm>
            <a:off x="5610049" y="2841644"/>
            <a:ext cx="1588876" cy="1638300"/>
            <a:chOff x="1013669" y="3459098"/>
            <a:chExt cx="1588876" cy="1638300"/>
          </a:xfrm>
        </p:grpSpPr>
        <p:cxnSp>
          <p:nvCxnSpPr>
            <p:cNvPr id="174" name="直線單箭頭接點 173"/>
            <p:cNvCxnSpPr/>
            <p:nvPr/>
          </p:nvCxnSpPr>
          <p:spPr>
            <a:xfrm flipV="1">
              <a:off x="1013669" y="3507292"/>
              <a:ext cx="1574937" cy="1585166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5" name="群組 174"/>
            <p:cNvGrpSpPr/>
            <p:nvPr/>
          </p:nvGrpSpPr>
          <p:grpSpPr>
            <a:xfrm>
              <a:off x="1025705" y="3459098"/>
              <a:ext cx="1576840" cy="1638300"/>
              <a:chOff x="1025705" y="3459098"/>
              <a:chExt cx="1576840" cy="1638300"/>
            </a:xfrm>
          </p:grpSpPr>
          <p:cxnSp>
            <p:nvCxnSpPr>
              <p:cNvPr id="176" name="直線單箭頭接點 175"/>
              <p:cNvCxnSpPr/>
              <p:nvPr/>
            </p:nvCxnSpPr>
            <p:spPr>
              <a:xfrm>
                <a:off x="1048081" y="3459098"/>
                <a:ext cx="1548874" cy="1608927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直線單箭頭接點 176"/>
              <p:cNvCxnSpPr/>
              <p:nvPr/>
            </p:nvCxnSpPr>
            <p:spPr>
              <a:xfrm flipV="1">
                <a:off x="1025705" y="5097398"/>
                <a:ext cx="15768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直線單箭頭接點 177"/>
              <p:cNvCxnSpPr/>
              <p:nvPr/>
            </p:nvCxnSpPr>
            <p:spPr>
              <a:xfrm flipV="1">
                <a:off x="1025705" y="3459098"/>
                <a:ext cx="157684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1" name="手繪多邊形 110"/>
          <p:cNvSpPr/>
          <p:nvPr/>
        </p:nvSpPr>
        <p:spPr>
          <a:xfrm>
            <a:off x="2863042" y="4273529"/>
            <a:ext cx="469900" cy="354083"/>
          </a:xfrm>
          <a:custGeom>
            <a:avLst/>
            <a:gdLst>
              <a:gd name="connsiteX0" fmla="*/ 469900 w 469900"/>
              <a:gd name="connsiteY0" fmla="*/ 5192 h 354083"/>
              <a:gd name="connsiteX1" fmla="*/ 254000 w 469900"/>
              <a:gd name="connsiteY1" fmla="*/ 43292 h 354083"/>
              <a:gd name="connsiteX2" fmla="*/ 139700 w 469900"/>
              <a:gd name="connsiteY2" fmla="*/ 322692 h 354083"/>
              <a:gd name="connsiteX3" fmla="*/ 0 w 469900"/>
              <a:gd name="connsiteY3" fmla="*/ 335392 h 35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900" h="354083">
                <a:moveTo>
                  <a:pt x="469900" y="5192"/>
                </a:moveTo>
                <a:cubicBezTo>
                  <a:pt x="389466" y="-2217"/>
                  <a:pt x="309033" y="-9625"/>
                  <a:pt x="254000" y="43292"/>
                </a:cubicBezTo>
                <a:cubicBezTo>
                  <a:pt x="198967" y="96209"/>
                  <a:pt x="182033" y="274009"/>
                  <a:pt x="139700" y="322692"/>
                </a:cubicBezTo>
                <a:cubicBezTo>
                  <a:pt x="97367" y="371375"/>
                  <a:pt x="48683" y="353383"/>
                  <a:pt x="0" y="33539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1" name="手繪多邊形 120"/>
          <p:cNvSpPr/>
          <p:nvPr/>
        </p:nvSpPr>
        <p:spPr>
          <a:xfrm>
            <a:off x="2844432" y="2684088"/>
            <a:ext cx="469900" cy="354083"/>
          </a:xfrm>
          <a:custGeom>
            <a:avLst/>
            <a:gdLst>
              <a:gd name="connsiteX0" fmla="*/ 469900 w 469900"/>
              <a:gd name="connsiteY0" fmla="*/ 5192 h 354083"/>
              <a:gd name="connsiteX1" fmla="*/ 254000 w 469900"/>
              <a:gd name="connsiteY1" fmla="*/ 43292 h 354083"/>
              <a:gd name="connsiteX2" fmla="*/ 139700 w 469900"/>
              <a:gd name="connsiteY2" fmla="*/ 322692 h 354083"/>
              <a:gd name="connsiteX3" fmla="*/ 0 w 469900"/>
              <a:gd name="connsiteY3" fmla="*/ 335392 h 35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900" h="354083">
                <a:moveTo>
                  <a:pt x="469900" y="5192"/>
                </a:moveTo>
                <a:cubicBezTo>
                  <a:pt x="389466" y="-2217"/>
                  <a:pt x="309033" y="-9625"/>
                  <a:pt x="254000" y="43292"/>
                </a:cubicBezTo>
                <a:cubicBezTo>
                  <a:pt x="198967" y="96209"/>
                  <a:pt x="182033" y="274009"/>
                  <a:pt x="139700" y="322692"/>
                </a:cubicBezTo>
                <a:cubicBezTo>
                  <a:pt x="97367" y="371375"/>
                  <a:pt x="48683" y="353383"/>
                  <a:pt x="0" y="33539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2" name="手繪多邊形 121"/>
          <p:cNvSpPr/>
          <p:nvPr/>
        </p:nvSpPr>
        <p:spPr>
          <a:xfrm>
            <a:off x="5073354" y="2695271"/>
            <a:ext cx="469900" cy="354083"/>
          </a:xfrm>
          <a:custGeom>
            <a:avLst/>
            <a:gdLst>
              <a:gd name="connsiteX0" fmla="*/ 469900 w 469900"/>
              <a:gd name="connsiteY0" fmla="*/ 5192 h 354083"/>
              <a:gd name="connsiteX1" fmla="*/ 254000 w 469900"/>
              <a:gd name="connsiteY1" fmla="*/ 43292 h 354083"/>
              <a:gd name="connsiteX2" fmla="*/ 139700 w 469900"/>
              <a:gd name="connsiteY2" fmla="*/ 322692 h 354083"/>
              <a:gd name="connsiteX3" fmla="*/ 0 w 469900"/>
              <a:gd name="connsiteY3" fmla="*/ 335392 h 35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900" h="354083">
                <a:moveTo>
                  <a:pt x="469900" y="5192"/>
                </a:moveTo>
                <a:cubicBezTo>
                  <a:pt x="389466" y="-2217"/>
                  <a:pt x="309033" y="-9625"/>
                  <a:pt x="254000" y="43292"/>
                </a:cubicBezTo>
                <a:cubicBezTo>
                  <a:pt x="198967" y="96209"/>
                  <a:pt x="182033" y="274009"/>
                  <a:pt x="139700" y="322692"/>
                </a:cubicBezTo>
                <a:cubicBezTo>
                  <a:pt x="97367" y="371375"/>
                  <a:pt x="48683" y="353383"/>
                  <a:pt x="0" y="33539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3" name="手繪多邊形 122"/>
          <p:cNvSpPr/>
          <p:nvPr/>
        </p:nvSpPr>
        <p:spPr>
          <a:xfrm>
            <a:off x="5089698" y="4218600"/>
            <a:ext cx="469900" cy="354083"/>
          </a:xfrm>
          <a:custGeom>
            <a:avLst/>
            <a:gdLst>
              <a:gd name="connsiteX0" fmla="*/ 469900 w 469900"/>
              <a:gd name="connsiteY0" fmla="*/ 5192 h 354083"/>
              <a:gd name="connsiteX1" fmla="*/ 254000 w 469900"/>
              <a:gd name="connsiteY1" fmla="*/ 43292 h 354083"/>
              <a:gd name="connsiteX2" fmla="*/ 139700 w 469900"/>
              <a:gd name="connsiteY2" fmla="*/ 322692 h 354083"/>
              <a:gd name="connsiteX3" fmla="*/ 0 w 469900"/>
              <a:gd name="connsiteY3" fmla="*/ 335392 h 35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900" h="354083">
                <a:moveTo>
                  <a:pt x="469900" y="5192"/>
                </a:moveTo>
                <a:cubicBezTo>
                  <a:pt x="389466" y="-2217"/>
                  <a:pt x="309033" y="-9625"/>
                  <a:pt x="254000" y="43292"/>
                </a:cubicBezTo>
                <a:cubicBezTo>
                  <a:pt x="198967" y="96209"/>
                  <a:pt x="182033" y="274009"/>
                  <a:pt x="139700" y="322692"/>
                </a:cubicBezTo>
                <a:cubicBezTo>
                  <a:pt x="97367" y="371375"/>
                  <a:pt x="48683" y="353383"/>
                  <a:pt x="0" y="33539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4" name="手繪多邊形 123"/>
          <p:cNvSpPr/>
          <p:nvPr/>
        </p:nvSpPr>
        <p:spPr>
          <a:xfrm>
            <a:off x="7222295" y="2633851"/>
            <a:ext cx="469900" cy="354083"/>
          </a:xfrm>
          <a:custGeom>
            <a:avLst/>
            <a:gdLst>
              <a:gd name="connsiteX0" fmla="*/ 469900 w 469900"/>
              <a:gd name="connsiteY0" fmla="*/ 5192 h 354083"/>
              <a:gd name="connsiteX1" fmla="*/ 254000 w 469900"/>
              <a:gd name="connsiteY1" fmla="*/ 43292 h 354083"/>
              <a:gd name="connsiteX2" fmla="*/ 139700 w 469900"/>
              <a:gd name="connsiteY2" fmla="*/ 322692 h 354083"/>
              <a:gd name="connsiteX3" fmla="*/ 0 w 469900"/>
              <a:gd name="connsiteY3" fmla="*/ 335392 h 35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900" h="354083">
                <a:moveTo>
                  <a:pt x="469900" y="5192"/>
                </a:moveTo>
                <a:cubicBezTo>
                  <a:pt x="389466" y="-2217"/>
                  <a:pt x="309033" y="-9625"/>
                  <a:pt x="254000" y="43292"/>
                </a:cubicBezTo>
                <a:cubicBezTo>
                  <a:pt x="198967" y="96209"/>
                  <a:pt x="182033" y="274009"/>
                  <a:pt x="139700" y="322692"/>
                </a:cubicBezTo>
                <a:cubicBezTo>
                  <a:pt x="97367" y="371375"/>
                  <a:pt x="48683" y="353383"/>
                  <a:pt x="0" y="33539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5" name="手繪多邊形 124"/>
          <p:cNvSpPr/>
          <p:nvPr/>
        </p:nvSpPr>
        <p:spPr>
          <a:xfrm>
            <a:off x="7269382" y="4252035"/>
            <a:ext cx="469900" cy="354083"/>
          </a:xfrm>
          <a:custGeom>
            <a:avLst/>
            <a:gdLst>
              <a:gd name="connsiteX0" fmla="*/ 469900 w 469900"/>
              <a:gd name="connsiteY0" fmla="*/ 5192 h 354083"/>
              <a:gd name="connsiteX1" fmla="*/ 254000 w 469900"/>
              <a:gd name="connsiteY1" fmla="*/ 43292 h 354083"/>
              <a:gd name="connsiteX2" fmla="*/ 139700 w 469900"/>
              <a:gd name="connsiteY2" fmla="*/ 322692 h 354083"/>
              <a:gd name="connsiteX3" fmla="*/ 0 w 469900"/>
              <a:gd name="connsiteY3" fmla="*/ 335392 h 354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69900" h="354083">
                <a:moveTo>
                  <a:pt x="469900" y="5192"/>
                </a:moveTo>
                <a:cubicBezTo>
                  <a:pt x="389466" y="-2217"/>
                  <a:pt x="309033" y="-9625"/>
                  <a:pt x="254000" y="43292"/>
                </a:cubicBezTo>
                <a:cubicBezTo>
                  <a:pt x="198967" y="96209"/>
                  <a:pt x="182033" y="274009"/>
                  <a:pt x="139700" y="322692"/>
                </a:cubicBezTo>
                <a:cubicBezTo>
                  <a:pt x="97367" y="371375"/>
                  <a:pt x="48683" y="353383"/>
                  <a:pt x="0" y="33539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6" name="文字方塊 125"/>
          <p:cNvSpPr txBox="1"/>
          <p:nvPr/>
        </p:nvSpPr>
        <p:spPr>
          <a:xfrm>
            <a:off x="1790734" y="2396887"/>
            <a:ext cx="342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dirty="0"/>
              <a:t>1</a:t>
            </a:r>
            <a:endParaRPr lang="zh-TW" altLang="en-US" sz="2400" dirty="0"/>
          </a:p>
        </p:txBody>
      </p:sp>
      <p:sp>
        <p:nvSpPr>
          <p:cNvPr id="127" name="文字方塊 126"/>
          <p:cNvSpPr txBox="1"/>
          <p:nvPr/>
        </p:nvSpPr>
        <p:spPr>
          <a:xfrm>
            <a:off x="1957825" y="2985204"/>
            <a:ext cx="441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dirty="0"/>
              <a:t>-2</a:t>
            </a:r>
            <a:endParaRPr lang="zh-TW" altLang="en-US" sz="2400" dirty="0"/>
          </a:p>
        </p:txBody>
      </p:sp>
      <p:sp>
        <p:nvSpPr>
          <p:cNvPr id="128" name="文字方塊 127"/>
          <p:cNvSpPr txBox="1"/>
          <p:nvPr/>
        </p:nvSpPr>
        <p:spPr>
          <a:xfrm>
            <a:off x="1655529" y="4502334"/>
            <a:ext cx="715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dirty="0"/>
              <a:t>1</a:t>
            </a:r>
            <a:endParaRPr lang="zh-TW" altLang="en-US" sz="2400" dirty="0"/>
          </a:p>
        </p:txBody>
      </p:sp>
      <p:sp>
        <p:nvSpPr>
          <p:cNvPr id="129" name="文字方塊 128"/>
          <p:cNvSpPr txBox="1"/>
          <p:nvPr/>
        </p:nvSpPr>
        <p:spPr>
          <a:xfrm>
            <a:off x="1807808" y="3932022"/>
            <a:ext cx="715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dirty="0"/>
              <a:t>-1</a:t>
            </a:r>
            <a:endParaRPr lang="zh-TW" altLang="en-US" sz="2400" dirty="0"/>
          </a:p>
        </p:txBody>
      </p:sp>
      <p:grpSp>
        <p:nvGrpSpPr>
          <p:cNvPr id="130" name="群組 129"/>
          <p:cNvGrpSpPr/>
          <p:nvPr/>
        </p:nvGrpSpPr>
        <p:grpSpPr>
          <a:xfrm>
            <a:off x="2554056" y="2978057"/>
            <a:ext cx="458287" cy="838405"/>
            <a:chOff x="10102194" y="1939763"/>
            <a:chExt cx="458287" cy="838405"/>
          </a:xfrm>
        </p:grpSpPr>
        <p:sp>
          <p:nvSpPr>
            <p:cNvPr id="171" name="矩形 170"/>
            <p:cNvSpPr/>
            <p:nvPr/>
          </p:nvSpPr>
          <p:spPr>
            <a:xfrm>
              <a:off x="10102194" y="2322963"/>
              <a:ext cx="458287" cy="44874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72" name="直線單箭頭接點 171"/>
            <p:cNvCxnSpPr/>
            <p:nvPr/>
          </p:nvCxnSpPr>
          <p:spPr>
            <a:xfrm flipV="1">
              <a:off x="10329096" y="1939763"/>
              <a:ext cx="0" cy="38419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3" name="文字方塊 172"/>
            <p:cNvSpPr txBox="1"/>
            <p:nvPr/>
          </p:nvSpPr>
          <p:spPr>
            <a:xfrm>
              <a:off x="10118802" y="2316503"/>
              <a:ext cx="4416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dirty="0"/>
                <a:t>1</a:t>
              </a:r>
              <a:endParaRPr lang="zh-TW" altLang="en-US" sz="2400" dirty="0"/>
            </a:p>
          </p:txBody>
        </p:sp>
      </p:grpSp>
      <p:grpSp>
        <p:nvGrpSpPr>
          <p:cNvPr id="131" name="群組 130"/>
          <p:cNvGrpSpPr/>
          <p:nvPr/>
        </p:nvGrpSpPr>
        <p:grpSpPr>
          <a:xfrm>
            <a:off x="2563581" y="4527396"/>
            <a:ext cx="458287" cy="838405"/>
            <a:chOff x="10102194" y="1939763"/>
            <a:chExt cx="458287" cy="838405"/>
          </a:xfrm>
        </p:grpSpPr>
        <p:sp>
          <p:nvSpPr>
            <p:cNvPr id="168" name="矩形 167"/>
            <p:cNvSpPr/>
            <p:nvPr/>
          </p:nvSpPr>
          <p:spPr>
            <a:xfrm>
              <a:off x="10102194" y="2322963"/>
              <a:ext cx="458287" cy="44874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69" name="直線單箭頭接點 168"/>
            <p:cNvCxnSpPr/>
            <p:nvPr/>
          </p:nvCxnSpPr>
          <p:spPr>
            <a:xfrm flipV="1">
              <a:off x="10329096" y="1939763"/>
              <a:ext cx="0" cy="38419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0" name="文字方塊 169"/>
            <p:cNvSpPr txBox="1"/>
            <p:nvPr/>
          </p:nvSpPr>
          <p:spPr>
            <a:xfrm>
              <a:off x="10118802" y="2316503"/>
              <a:ext cx="4416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dirty="0"/>
                <a:t>0</a:t>
              </a:r>
              <a:endParaRPr lang="zh-TW" altLang="en-US" sz="2400" dirty="0"/>
            </a:p>
          </p:txBody>
        </p:sp>
      </p:grpSp>
      <p:sp>
        <p:nvSpPr>
          <p:cNvPr id="134" name="文字方塊 133"/>
          <p:cNvSpPr txBox="1"/>
          <p:nvPr/>
        </p:nvSpPr>
        <p:spPr>
          <a:xfrm>
            <a:off x="3191955" y="2339501"/>
            <a:ext cx="811642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sz="2400" dirty="0">
                <a:solidFill>
                  <a:srgbClr val="0000FF"/>
                </a:solidFill>
              </a:rPr>
              <a:t>0.98</a:t>
            </a:r>
            <a:endParaRPr lang="zh-TW" altLang="en-US" sz="2400" dirty="0">
              <a:solidFill>
                <a:srgbClr val="0000FF"/>
              </a:solidFill>
            </a:endParaRPr>
          </a:p>
        </p:txBody>
      </p:sp>
      <p:sp>
        <p:nvSpPr>
          <p:cNvPr id="135" name="文字方塊 134"/>
          <p:cNvSpPr txBox="1"/>
          <p:nvPr/>
        </p:nvSpPr>
        <p:spPr>
          <a:xfrm>
            <a:off x="3214274" y="3945032"/>
            <a:ext cx="811642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sz="2400" dirty="0">
                <a:solidFill>
                  <a:srgbClr val="0000FF"/>
                </a:solidFill>
              </a:rPr>
              <a:t>0.12</a:t>
            </a:r>
            <a:endParaRPr lang="zh-TW" altLang="en-US" sz="2400" dirty="0">
              <a:solidFill>
                <a:srgbClr val="0000FF"/>
              </a:solidFill>
            </a:endParaRPr>
          </a:p>
        </p:txBody>
      </p:sp>
      <p:sp>
        <p:nvSpPr>
          <p:cNvPr id="136" name="文字方塊 135"/>
          <p:cNvSpPr txBox="1"/>
          <p:nvPr/>
        </p:nvSpPr>
        <p:spPr>
          <a:xfrm>
            <a:off x="4036142" y="2376031"/>
            <a:ext cx="342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dirty="0"/>
              <a:t>2</a:t>
            </a:r>
            <a:endParaRPr lang="zh-TW" altLang="en-US" sz="2400" dirty="0"/>
          </a:p>
        </p:txBody>
      </p:sp>
      <p:sp>
        <p:nvSpPr>
          <p:cNvPr id="137" name="文字方塊 136"/>
          <p:cNvSpPr txBox="1"/>
          <p:nvPr/>
        </p:nvSpPr>
        <p:spPr>
          <a:xfrm>
            <a:off x="4203233" y="2964348"/>
            <a:ext cx="441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dirty="0"/>
              <a:t>-1</a:t>
            </a:r>
            <a:endParaRPr lang="zh-TW" altLang="en-US" sz="2400" dirty="0"/>
          </a:p>
        </p:txBody>
      </p:sp>
      <p:sp>
        <p:nvSpPr>
          <p:cNvPr id="138" name="文字方塊 137"/>
          <p:cNvSpPr txBox="1"/>
          <p:nvPr/>
        </p:nvSpPr>
        <p:spPr>
          <a:xfrm>
            <a:off x="3900937" y="4481478"/>
            <a:ext cx="715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dirty="0"/>
              <a:t>-1</a:t>
            </a:r>
            <a:endParaRPr lang="zh-TW" altLang="en-US" sz="2400" dirty="0"/>
          </a:p>
        </p:txBody>
      </p:sp>
      <p:sp>
        <p:nvSpPr>
          <p:cNvPr id="139" name="文字方塊 138"/>
          <p:cNvSpPr txBox="1"/>
          <p:nvPr/>
        </p:nvSpPr>
        <p:spPr>
          <a:xfrm>
            <a:off x="4053216" y="3911166"/>
            <a:ext cx="715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dirty="0"/>
              <a:t>-2</a:t>
            </a:r>
            <a:endParaRPr lang="zh-TW" altLang="en-US" sz="2400" dirty="0"/>
          </a:p>
        </p:txBody>
      </p:sp>
      <p:sp>
        <p:nvSpPr>
          <p:cNvPr id="140" name="文字方塊 139"/>
          <p:cNvSpPr txBox="1"/>
          <p:nvPr/>
        </p:nvSpPr>
        <p:spPr>
          <a:xfrm>
            <a:off x="6208921" y="2376948"/>
            <a:ext cx="342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dirty="0"/>
              <a:t>3</a:t>
            </a:r>
            <a:endParaRPr lang="zh-TW" altLang="en-US" sz="2400" dirty="0"/>
          </a:p>
        </p:txBody>
      </p:sp>
      <p:sp>
        <p:nvSpPr>
          <p:cNvPr id="141" name="文字方塊 140"/>
          <p:cNvSpPr txBox="1"/>
          <p:nvPr/>
        </p:nvSpPr>
        <p:spPr>
          <a:xfrm>
            <a:off x="6376012" y="2965265"/>
            <a:ext cx="441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dirty="0"/>
              <a:t>-1</a:t>
            </a:r>
            <a:endParaRPr lang="zh-TW" altLang="en-US" sz="2400" dirty="0"/>
          </a:p>
        </p:txBody>
      </p:sp>
      <p:sp>
        <p:nvSpPr>
          <p:cNvPr id="142" name="文字方塊 141"/>
          <p:cNvSpPr txBox="1"/>
          <p:nvPr/>
        </p:nvSpPr>
        <p:spPr>
          <a:xfrm>
            <a:off x="6073716" y="4482395"/>
            <a:ext cx="715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dirty="0"/>
              <a:t>4</a:t>
            </a:r>
            <a:endParaRPr lang="zh-TW" altLang="en-US" sz="2400" dirty="0"/>
          </a:p>
        </p:txBody>
      </p:sp>
      <p:sp>
        <p:nvSpPr>
          <p:cNvPr id="143" name="文字方塊 142"/>
          <p:cNvSpPr txBox="1"/>
          <p:nvPr/>
        </p:nvSpPr>
        <p:spPr>
          <a:xfrm>
            <a:off x="6225995" y="3912083"/>
            <a:ext cx="715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dirty="0"/>
              <a:t>-1</a:t>
            </a:r>
            <a:endParaRPr lang="zh-TW" altLang="en-US" sz="2400" dirty="0"/>
          </a:p>
        </p:txBody>
      </p:sp>
      <p:sp>
        <p:nvSpPr>
          <p:cNvPr id="144" name="文字方塊 143"/>
          <p:cNvSpPr txBox="1"/>
          <p:nvPr/>
        </p:nvSpPr>
        <p:spPr>
          <a:xfrm>
            <a:off x="5335742" y="2369046"/>
            <a:ext cx="811642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sz="2400" dirty="0">
                <a:solidFill>
                  <a:srgbClr val="0000FF"/>
                </a:solidFill>
              </a:rPr>
              <a:t>0.86</a:t>
            </a:r>
            <a:endParaRPr lang="zh-TW" altLang="en-US" sz="2400" dirty="0">
              <a:solidFill>
                <a:srgbClr val="0000FF"/>
              </a:solidFill>
            </a:endParaRPr>
          </a:p>
        </p:txBody>
      </p:sp>
      <p:sp>
        <p:nvSpPr>
          <p:cNvPr id="145" name="文字方塊 144"/>
          <p:cNvSpPr txBox="1"/>
          <p:nvPr/>
        </p:nvSpPr>
        <p:spPr>
          <a:xfrm>
            <a:off x="5358061" y="3974577"/>
            <a:ext cx="811642" cy="46166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sz="2400" dirty="0">
                <a:solidFill>
                  <a:srgbClr val="0000FF"/>
                </a:solidFill>
              </a:rPr>
              <a:t>0.11</a:t>
            </a:r>
            <a:endParaRPr lang="zh-TW" altLang="en-US" sz="2400" dirty="0">
              <a:solidFill>
                <a:srgbClr val="0000FF"/>
              </a:solidFill>
            </a:endParaRPr>
          </a:p>
        </p:txBody>
      </p:sp>
      <p:grpSp>
        <p:nvGrpSpPr>
          <p:cNvPr id="148" name="群組 147"/>
          <p:cNvGrpSpPr/>
          <p:nvPr/>
        </p:nvGrpSpPr>
        <p:grpSpPr>
          <a:xfrm>
            <a:off x="4756700" y="2965942"/>
            <a:ext cx="458287" cy="838405"/>
            <a:chOff x="10102194" y="1939763"/>
            <a:chExt cx="458287" cy="838405"/>
          </a:xfrm>
        </p:grpSpPr>
        <p:sp>
          <p:nvSpPr>
            <p:cNvPr id="165" name="矩形 164"/>
            <p:cNvSpPr/>
            <p:nvPr/>
          </p:nvSpPr>
          <p:spPr>
            <a:xfrm>
              <a:off x="10102194" y="2322963"/>
              <a:ext cx="458287" cy="44874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66" name="直線單箭頭接點 165"/>
            <p:cNvCxnSpPr/>
            <p:nvPr/>
          </p:nvCxnSpPr>
          <p:spPr>
            <a:xfrm flipV="1">
              <a:off x="10329096" y="1939763"/>
              <a:ext cx="0" cy="38419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" name="文字方塊 166"/>
            <p:cNvSpPr txBox="1"/>
            <p:nvPr/>
          </p:nvSpPr>
          <p:spPr>
            <a:xfrm>
              <a:off x="10118802" y="2316503"/>
              <a:ext cx="4416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dirty="0"/>
                <a:t>0</a:t>
              </a:r>
              <a:endParaRPr lang="zh-TW" altLang="en-US" sz="2400" dirty="0"/>
            </a:p>
          </p:txBody>
        </p:sp>
      </p:grpSp>
      <p:grpSp>
        <p:nvGrpSpPr>
          <p:cNvPr id="149" name="群組 148"/>
          <p:cNvGrpSpPr/>
          <p:nvPr/>
        </p:nvGrpSpPr>
        <p:grpSpPr>
          <a:xfrm>
            <a:off x="4759078" y="4490265"/>
            <a:ext cx="458287" cy="838405"/>
            <a:chOff x="10102194" y="1939763"/>
            <a:chExt cx="458287" cy="838405"/>
          </a:xfrm>
        </p:grpSpPr>
        <p:sp>
          <p:nvSpPr>
            <p:cNvPr id="162" name="矩形 161"/>
            <p:cNvSpPr/>
            <p:nvPr/>
          </p:nvSpPr>
          <p:spPr>
            <a:xfrm>
              <a:off x="10102194" y="2322963"/>
              <a:ext cx="458287" cy="44874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63" name="直線單箭頭接點 162"/>
            <p:cNvCxnSpPr/>
            <p:nvPr/>
          </p:nvCxnSpPr>
          <p:spPr>
            <a:xfrm flipV="1">
              <a:off x="10329096" y="1939763"/>
              <a:ext cx="0" cy="38419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" name="文字方塊 163"/>
            <p:cNvSpPr txBox="1"/>
            <p:nvPr/>
          </p:nvSpPr>
          <p:spPr>
            <a:xfrm>
              <a:off x="10118802" y="2316503"/>
              <a:ext cx="4416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dirty="0"/>
                <a:t>0</a:t>
              </a:r>
              <a:endParaRPr lang="zh-TW" altLang="en-US" sz="2400" dirty="0"/>
            </a:p>
          </p:txBody>
        </p:sp>
      </p:grpSp>
      <p:grpSp>
        <p:nvGrpSpPr>
          <p:cNvPr id="150" name="群組 149"/>
          <p:cNvGrpSpPr/>
          <p:nvPr/>
        </p:nvGrpSpPr>
        <p:grpSpPr>
          <a:xfrm>
            <a:off x="6934940" y="2960750"/>
            <a:ext cx="458287" cy="838405"/>
            <a:chOff x="10102194" y="1939763"/>
            <a:chExt cx="458287" cy="838405"/>
          </a:xfrm>
        </p:grpSpPr>
        <p:sp>
          <p:nvSpPr>
            <p:cNvPr id="159" name="矩形 158"/>
            <p:cNvSpPr/>
            <p:nvPr/>
          </p:nvSpPr>
          <p:spPr>
            <a:xfrm>
              <a:off x="10102194" y="2322963"/>
              <a:ext cx="458287" cy="44874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60" name="直線單箭頭接點 159"/>
            <p:cNvCxnSpPr/>
            <p:nvPr/>
          </p:nvCxnSpPr>
          <p:spPr>
            <a:xfrm flipV="1">
              <a:off x="10329096" y="1939763"/>
              <a:ext cx="0" cy="38419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1" name="文字方塊 160"/>
            <p:cNvSpPr txBox="1"/>
            <p:nvPr/>
          </p:nvSpPr>
          <p:spPr>
            <a:xfrm>
              <a:off x="10118802" y="2316503"/>
              <a:ext cx="4416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dirty="0"/>
                <a:t>-2</a:t>
              </a:r>
              <a:endParaRPr lang="zh-TW" altLang="en-US" sz="2400" dirty="0"/>
            </a:p>
          </p:txBody>
        </p:sp>
      </p:grpSp>
      <p:grpSp>
        <p:nvGrpSpPr>
          <p:cNvPr id="151" name="群組 150"/>
          <p:cNvGrpSpPr/>
          <p:nvPr/>
        </p:nvGrpSpPr>
        <p:grpSpPr>
          <a:xfrm>
            <a:off x="6989020" y="4517586"/>
            <a:ext cx="458287" cy="838405"/>
            <a:chOff x="10102194" y="1939763"/>
            <a:chExt cx="458287" cy="838405"/>
          </a:xfrm>
        </p:grpSpPr>
        <p:sp>
          <p:nvSpPr>
            <p:cNvPr id="156" name="矩形 155"/>
            <p:cNvSpPr/>
            <p:nvPr/>
          </p:nvSpPr>
          <p:spPr>
            <a:xfrm>
              <a:off x="10102194" y="2322963"/>
              <a:ext cx="458287" cy="44874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57" name="直線單箭頭接點 156"/>
            <p:cNvCxnSpPr/>
            <p:nvPr/>
          </p:nvCxnSpPr>
          <p:spPr>
            <a:xfrm flipV="1">
              <a:off x="10329096" y="1939763"/>
              <a:ext cx="0" cy="38419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8" name="文字方塊 157"/>
            <p:cNvSpPr txBox="1"/>
            <p:nvPr/>
          </p:nvSpPr>
          <p:spPr>
            <a:xfrm>
              <a:off x="10118802" y="2316503"/>
              <a:ext cx="4416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dirty="0"/>
                <a:t>2</a:t>
              </a:r>
              <a:endParaRPr lang="zh-TW" altLang="en-US" sz="2400" dirty="0"/>
            </a:p>
          </p:txBody>
        </p:sp>
      </p:grpSp>
      <p:sp>
        <p:nvSpPr>
          <p:cNvPr id="152" name="矩形 151"/>
          <p:cNvSpPr/>
          <p:nvPr/>
        </p:nvSpPr>
        <p:spPr>
          <a:xfrm>
            <a:off x="831698" y="2695271"/>
            <a:ext cx="342900" cy="3429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3" name="矩形 152"/>
          <p:cNvSpPr/>
          <p:nvPr/>
        </p:nvSpPr>
        <p:spPr>
          <a:xfrm>
            <a:off x="800455" y="4337044"/>
            <a:ext cx="342900" cy="3429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4" name="文字方塊 153"/>
          <p:cNvSpPr txBox="1"/>
          <p:nvPr/>
        </p:nvSpPr>
        <p:spPr>
          <a:xfrm>
            <a:off x="843866" y="2681816"/>
            <a:ext cx="342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dirty="0">
                <a:solidFill>
                  <a:srgbClr val="0000FF"/>
                </a:solidFill>
              </a:rPr>
              <a:t>1</a:t>
            </a:r>
            <a:endParaRPr lang="zh-TW" altLang="en-US" sz="2400" dirty="0">
              <a:solidFill>
                <a:srgbClr val="0000FF"/>
              </a:solidFill>
            </a:endParaRPr>
          </a:p>
        </p:txBody>
      </p:sp>
      <p:sp>
        <p:nvSpPr>
          <p:cNvPr id="155" name="文字方塊 154"/>
          <p:cNvSpPr txBox="1"/>
          <p:nvPr/>
        </p:nvSpPr>
        <p:spPr>
          <a:xfrm>
            <a:off x="738082" y="4281247"/>
            <a:ext cx="488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dirty="0">
                <a:solidFill>
                  <a:srgbClr val="0000FF"/>
                </a:solidFill>
              </a:rPr>
              <a:t>-1</a:t>
            </a:r>
            <a:endParaRPr lang="zh-TW" altLang="en-US" sz="2400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6" name="文字方塊 195"/>
              <p:cNvSpPr txBox="1"/>
              <p:nvPr/>
            </p:nvSpPr>
            <p:spPr>
              <a:xfrm>
                <a:off x="738082" y="1576188"/>
                <a:ext cx="513807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altLang="zh-TW" sz="2800" dirty="0"/>
                  <a:t>Compute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altLang="zh-TW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TW" altLang="en-US" sz="28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num>
                      <m:den>
                        <m:r>
                          <a:rPr lang="zh-TW" altLang="en-US" sz="28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800" i="1" smtClean="0">
                            <a:latin typeface="Cambria Math" panose="02040503050406030204" pitchFamily="18" charset="0"/>
                          </a:rPr>
                          <m:t>𝑤</m:t>
                        </m:r>
                      </m:den>
                    </m:f>
                  </m:oMath>
                </a14:m>
                <a:r>
                  <a:rPr lang="en-US" altLang="zh-TW" sz="2800" dirty="0"/>
                  <a:t> for all parameters</a:t>
                </a:r>
                <a:endParaRPr lang="zh-TW" altLang="en-US" sz="2800" dirty="0"/>
              </a:p>
            </p:txBody>
          </p:sp>
        </mc:Choice>
        <mc:Fallback xmlns="">
          <p:sp>
            <p:nvSpPr>
              <p:cNvPr id="196" name="文字方塊 1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082" y="1576188"/>
                <a:ext cx="5138073" cy="430887"/>
              </a:xfrm>
              <a:prstGeom prst="rect">
                <a:avLst/>
              </a:prstGeom>
              <a:blipFill rotWithShape="0">
                <a:blip r:embed="rId3"/>
                <a:stretch>
                  <a:fillRect l="-4152" t="-24286" r="-3084" b="-51429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橢圓 5"/>
          <p:cNvSpPr/>
          <p:nvPr/>
        </p:nvSpPr>
        <p:spPr>
          <a:xfrm>
            <a:off x="1723131" y="4574081"/>
            <a:ext cx="580232" cy="44094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7" name="橢圓 196"/>
          <p:cNvSpPr/>
          <p:nvPr/>
        </p:nvSpPr>
        <p:spPr>
          <a:xfrm>
            <a:off x="3973337" y="4507143"/>
            <a:ext cx="580232" cy="44094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98" name="橢圓 197"/>
          <p:cNvSpPr/>
          <p:nvPr/>
        </p:nvSpPr>
        <p:spPr>
          <a:xfrm>
            <a:off x="6141727" y="4489211"/>
            <a:ext cx="580232" cy="44094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字方塊 9"/>
              <p:cNvSpPr txBox="1"/>
              <p:nvPr/>
            </p:nvSpPr>
            <p:spPr>
              <a:xfrm>
                <a:off x="1574362" y="5751575"/>
                <a:ext cx="1276440" cy="7022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zh-TW" altLang="en-US" sz="240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den>
                      </m:f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0" name="文字方塊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4362" y="5751575"/>
                <a:ext cx="1276440" cy="70224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9" name="文字方塊 198"/>
              <p:cNvSpPr txBox="1"/>
              <p:nvPr/>
            </p:nvSpPr>
            <p:spPr>
              <a:xfrm>
                <a:off x="3877767" y="5740323"/>
                <a:ext cx="1449564" cy="7022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zh-TW" altLang="en-US" sz="240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den>
                      </m:f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=0.12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199" name="文字方塊 1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7767" y="5740323"/>
                <a:ext cx="1449564" cy="70224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0" name="文字方塊 199"/>
              <p:cNvSpPr txBox="1"/>
              <p:nvPr/>
            </p:nvSpPr>
            <p:spPr>
              <a:xfrm>
                <a:off x="6211243" y="5717709"/>
                <a:ext cx="1449564" cy="7022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4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num>
                        <m:den>
                          <m:r>
                            <a:rPr lang="zh-TW" altLang="en-US" sz="240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4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den>
                      </m:f>
                      <m:r>
                        <a:rPr lang="en-US" altLang="zh-TW" sz="2400" b="0" i="1" smtClean="0">
                          <a:latin typeface="Cambria Math" panose="02040503050406030204" pitchFamily="18" charset="0"/>
                        </a:rPr>
                        <m:t>=0.11</m:t>
                      </m:r>
                    </m:oMath>
                  </m:oMathPara>
                </a14:m>
                <a:endParaRPr lang="zh-TW" altLang="en-US" sz="2400" dirty="0"/>
              </a:p>
            </p:txBody>
          </p:sp>
        </mc:Choice>
        <mc:Fallback xmlns="">
          <p:sp>
            <p:nvSpPr>
              <p:cNvPr id="200" name="文字方塊 1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1243" y="5717709"/>
                <a:ext cx="1449564" cy="70224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手繪多邊形 10"/>
          <p:cNvSpPr/>
          <p:nvPr/>
        </p:nvSpPr>
        <p:spPr>
          <a:xfrm rot="21124121">
            <a:off x="1168244" y="4861339"/>
            <a:ext cx="609539" cy="1303867"/>
          </a:xfrm>
          <a:custGeom>
            <a:avLst/>
            <a:gdLst>
              <a:gd name="connsiteX0" fmla="*/ 609539 w 609539"/>
              <a:gd name="connsiteY0" fmla="*/ 0 h 1303867"/>
              <a:gd name="connsiteX1" fmla="*/ 16873 w 609539"/>
              <a:gd name="connsiteY1" fmla="*/ 389467 h 1303867"/>
              <a:gd name="connsiteX2" fmla="*/ 220073 w 609539"/>
              <a:gd name="connsiteY2" fmla="*/ 1303867 h 1303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9539" h="1303867">
                <a:moveTo>
                  <a:pt x="609539" y="0"/>
                </a:moveTo>
                <a:cubicBezTo>
                  <a:pt x="345661" y="86078"/>
                  <a:pt x="81784" y="172156"/>
                  <a:pt x="16873" y="389467"/>
                </a:cubicBezTo>
                <a:cubicBezTo>
                  <a:pt x="-48038" y="606778"/>
                  <a:pt x="86017" y="955322"/>
                  <a:pt x="220073" y="1303867"/>
                </a:cubicBez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1" name="手繪多邊形 200"/>
          <p:cNvSpPr/>
          <p:nvPr/>
        </p:nvSpPr>
        <p:spPr>
          <a:xfrm rot="20753515">
            <a:off x="3489315" y="4879396"/>
            <a:ext cx="609539" cy="1148623"/>
          </a:xfrm>
          <a:custGeom>
            <a:avLst/>
            <a:gdLst>
              <a:gd name="connsiteX0" fmla="*/ 609539 w 609539"/>
              <a:gd name="connsiteY0" fmla="*/ 0 h 1303867"/>
              <a:gd name="connsiteX1" fmla="*/ 16873 w 609539"/>
              <a:gd name="connsiteY1" fmla="*/ 389467 h 1303867"/>
              <a:gd name="connsiteX2" fmla="*/ 220073 w 609539"/>
              <a:gd name="connsiteY2" fmla="*/ 1303867 h 1303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9539" h="1303867">
                <a:moveTo>
                  <a:pt x="609539" y="0"/>
                </a:moveTo>
                <a:cubicBezTo>
                  <a:pt x="345661" y="86078"/>
                  <a:pt x="81784" y="172156"/>
                  <a:pt x="16873" y="389467"/>
                </a:cubicBezTo>
                <a:cubicBezTo>
                  <a:pt x="-48038" y="606778"/>
                  <a:pt x="86017" y="955322"/>
                  <a:pt x="220073" y="1303867"/>
                </a:cubicBez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02" name="手繪多邊形 201"/>
          <p:cNvSpPr/>
          <p:nvPr/>
        </p:nvSpPr>
        <p:spPr>
          <a:xfrm rot="20443089">
            <a:off x="5741664" y="4898505"/>
            <a:ext cx="609539" cy="1148623"/>
          </a:xfrm>
          <a:custGeom>
            <a:avLst/>
            <a:gdLst>
              <a:gd name="connsiteX0" fmla="*/ 609539 w 609539"/>
              <a:gd name="connsiteY0" fmla="*/ 0 h 1303867"/>
              <a:gd name="connsiteX1" fmla="*/ 16873 w 609539"/>
              <a:gd name="connsiteY1" fmla="*/ 389467 h 1303867"/>
              <a:gd name="connsiteX2" fmla="*/ 220073 w 609539"/>
              <a:gd name="connsiteY2" fmla="*/ 1303867 h 1303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09539" h="1303867">
                <a:moveTo>
                  <a:pt x="609539" y="0"/>
                </a:moveTo>
                <a:cubicBezTo>
                  <a:pt x="345661" y="86078"/>
                  <a:pt x="81784" y="172156"/>
                  <a:pt x="16873" y="389467"/>
                </a:cubicBezTo>
                <a:cubicBezTo>
                  <a:pt x="-48038" y="606778"/>
                  <a:pt x="86017" y="955322"/>
                  <a:pt x="220073" y="1303867"/>
                </a:cubicBezTo>
              </a:path>
            </a:pathLst>
          </a:custGeom>
          <a:noFill/>
          <a:ln w="28575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2097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 animBg="1"/>
      <p:bldP spid="135" grpId="0" animBg="1"/>
      <p:bldP spid="144" grpId="0" animBg="1"/>
      <p:bldP spid="145" grpId="0" animBg="1"/>
      <p:bldP spid="6" grpId="0" animBg="1"/>
      <p:bldP spid="197" grpId="0" animBg="1"/>
      <p:bldP spid="198" grpId="0" animBg="1"/>
      <p:bldP spid="10" grpId="0"/>
      <p:bldP spid="199" grpId="0"/>
      <p:bldP spid="200" grpId="0"/>
      <p:bldP spid="11" grpId="0" animBg="1"/>
      <p:bldP spid="201" grpId="0" animBg="1"/>
      <p:bldP spid="20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Backpropagation – Backward pass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字方塊 3"/>
              <p:cNvSpPr txBox="1"/>
              <p:nvPr/>
            </p:nvSpPr>
            <p:spPr>
              <a:xfrm>
                <a:off x="770543" y="1690689"/>
                <a:ext cx="7744807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altLang="zh-TW" sz="2800" dirty="0"/>
                  <a:t>Compute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altLang="zh-TW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TW" altLang="en-US" sz="28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num>
                      <m:den>
                        <m:r>
                          <a:rPr lang="zh-TW" altLang="en-US" sz="28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den>
                    </m:f>
                  </m:oMath>
                </a14:m>
                <a:r>
                  <a:rPr lang="en-US" altLang="zh-TW" sz="2800" dirty="0"/>
                  <a:t> for all activation function inputs z</a:t>
                </a:r>
                <a:endParaRPr lang="zh-TW" altLang="en-US" sz="2800" dirty="0"/>
              </a:p>
            </p:txBody>
          </p:sp>
        </mc:Choice>
        <mc:Fallback xmlns="">
          <p:sp>
            <p:nvSpPr>
              <p:cNvPr id="4" name="文字方塊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543" y="1690689"/>
                <a:ext cx="7744807" cy="430887"/>
              </a:xfrm>
              <a:prstGeom prst="rect">
                <a:avLst/>
              </a:prstGeom>
              <a:blipFill>
                <a:blip r:embed="rId3"/>
                <a:stretch>
                  <a:fillRect l="-2754" t="-23944" b="-5070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直線單箭頭接點 4"/>
          <p:cNvCxnSpPr/>
          <p:nvPr/>
        </p:nvCxnSpPr>
        <p:spPr>
          <a:xfrm flipV="1">
            <a:off x="664213" y="3176897"/>
            <a:ext cx="1686350" cy="158845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單箭頭接點 5"/>
          <p:cNvCxnSpPr/>
          <p:nvPr/>
        </p:nvCxnSpPr>
        <p:spPr>
          <a:xfrm flipV="1">
            <a:off x="664213" y="2923559"/>
            <a:ext cx="15768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群組 6"/>
          <p:cNvGrpSpPr/>
          <p:nvPr/>
        </p:nvGrpSpPr>
        <p:grpSpPr>
          <a:xfrm>
            <a:off x="3636863" y="2557366"/>
            <a:ext cx="574158" cy="574158"/>
            <a:chOff x="5170781" y="1854574"/>
            <a:chExt cx="574158" cy="574158"/>
          </a:xfrm>
        </p:grpSpPr>
        <p:sp>
          <p:nvSpPr>
            <p:cNvPr id="8" name="橢圓 7"/>
            <p:cNvSpPr/>
            <p:nvPr/>
          </p:nvSpPr>
          <p:spPr>
            <a:xfrm>
              <a:off x="5170781" y="1854574"/>
              <a:ext cx="574158" cy="57415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手繪多邊形 8"/>
            <p:cNvSpPr/>
            <p:nvPr/>
          </p:nvSpPr>
          <p:spPr>
            <a:xfrm>
              <a:off x="5232704" y="1980522"/>
              <a:ext cx="469900" cy="354083"/>
            </a:xfrm>
            <a:custGeom>
              <a:avLst/>
              <a:gdLst>
                <a:gd name="connsiteX0" fmla="*/ 469900 w 469900"/>
                <a:gd name="connsiteY0" fmla="*/ 5192 h 354083"/>
                <a:gd name="connsiteX1" fmla="*/ 254000 w 469900"/>
                <a:gd name="connsiteY1" fmla="*/ 43292 h 354083"/>
                <a:gd name="connsiteX2" fmla="*/ 139700 w 469900"/>
                <a:gd name="connsiteY2" fmla="*/ 322692 h 354083"/>
                <a:gd name="connsiteX3" fmla="*/ 0 w 469900"/>
                <a:gd name="connsiteY3" fmla="*/ 335392 h 354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9900" h="354083">
                  <a:moveTo>
                    <a:pt x="469900" y="5192"/>
                  </a:moveTo>
                  <a:cubicBezTo>
                    <a:pt x="389466" y="-2217"/>
                    <a:pt x="309033" y="-9625"/>
                    <a:pt x="254000" y="43292"/>
                  </a:cubicBezTo>
                  <a:cubicBezTo>
                    <a:pt x="198967" y="96209"/>
                    <a:pt x="182033" y="274009"/>
                    <a:pt x="139700" y="322692"/>
                  </a:cubicBezTo>
                  <a:cubicBezTo>
                    <a:pt x="97367" y="371375"/>
                    <a:pt x="48683" y="353383"/>
                    <a:pt x="0" y="335392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2314300" y="3176897"/>
            <a:ext cx="458287" cy="838405"/>
            <a:chOff x="10102194" y="1939763"/>
            <a:chExt cx="458287" cy="838405"/>
          </a:xfrm>
        </p:grpSpPr>
        <p:sp>
          <p:nvSpPr>
            <p:cNvPr id="11" name="矩形 10"/>
            <p:cNvSpPr/>
            <p:nvPr/>
          </p:nvSpPr>
          <p:spPr>
            <a:xfrm>
              <a:off x="10102194" y="2322963"/>
              <a:ext cx="458287" cy="44874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" name="直線單箭頭接點 11"/>
            <p:cNvCxnSpPr/>
            <p:nvPr/>
          </p:nvCxnSpPr>
          <p:spPr>
            <a:xfrm flipV="1">
              <a:off x="10329096" y="1939763"/>
              <a:ext cx="0" cy="38419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文字方塊 12"/>
            <p:cNvSpPr txBox="1"/>
            <p:nvPr/>
          </p:nvSpPr>
          <p:spPr>
            <a:xfrm>
              <a:off x="10118802" y="2316503"/>
              <a:ext cx="4416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dirty="0"/>
                <a:t>b</a:t>
              </a:r>
              <a:endParaRPr lang="zh-TW" altLang="en-US" sz="2400" dirty="0"/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2273326" y="2703337"/>
            <a:ext cx="474993" cy="425277"/>
            <a:chOff x="3357891" y="3538413"/>
            <a:chExt cx="474993" cy="425277"/>
          </a:xfrm>
        </p:grpSpPr>
        <p:sp>
          <p:nvSpPr>
            <p:cNvPr id="15" name="矩形 14"/>
            <p:cNvSpPr/>
            <p:nvPr/>
          </p:nvSpPr>
          <p:spPr>
            <a:xfrm>
              <a:off x="3357891" y="3538413"/>
              <a:ext cx="474993" cy="4252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aphicFrame>
          <p:nvGraphicFramePr>
            <p:cNvPr id="16" name="Object 12"/>
            <p:cNvGraphicFramePr>
              <a:graphicFrameLocks noChangeAspect="1"/>
            </p:cNvGraphicFramePr>
            <p:nvPr>
              <p:extLst/>
            </p:nvPr>
          </p:nvGraphicFramePr>
          <p:xfrm>
            <a:off x="3435128" y="3545009"/>
            <a:ext cx="385763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40" name="方程式" r:id="rId4" imgW="139680" imgH="139680" progId="Equation.3">
                    <p:embed/>
                  </p:oleObj>
                </mc:Choice>
                <mc:Fallback>
                  <p:oleObj name="方程式" r:id="rId4" imgW="139680" imgH="139680" progId="Equation.3">
                    <p:embed/>
                    <p:pic>
                      <p:nvPicPr>
                        <p:cNvPr id="16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5128" y="3545009"/>
                          <a:ext cx="385763" cy="3873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17" name="直線單箭頭接點 16"/>
          <p:cNvCxnSpPr/>
          <p:nvPr/>
        </p:nvCxnSpPr>
        <p:spPr>
          <a:xfrm flipV="1">
            <a:off x="2748319" y="2881093"/>
            <a:ext cx="83935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字方塊 17"/>
              <p:cNvSpPr txBox="1"/>
              <p:nvPr/>
            </p:nvSpPr>
            <p:spPr>
              <a:xfrm>
                <a:off x="1175271" y="2429485"/>
                <a:ext cx="493212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18" name="文字方塊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5271" y="2429485"/>
                <a:ext cx="493212" cy="43088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字方塊 18"/>
              <p:cNvSpPr txBox="1"/>
              <p:nvPr/>
            </p:nvSpPr>
            <p:spPr>
              <a:xfrm>
                <a:off x="3090065" y="2373151"/>
                <a:ext cx="308161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19" name="文字方塊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0065" y="2373151"/>
                <a:ext cx="308161" cy="43088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文字方塊 21"/>
              <p:cNvSpPr txBox="1"/>
              <p:nvPr/>
            </p:nvSpPr>
            <p:spPr>
              <a:xfrm>
                <a:off x="1166999" y="3681569"/>
                <a:ext cx="501484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22" name="文字方塊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6999" y="3681569"/>
                <a:ext cx="501484" cy="43088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文字方塊 22"/>
              <p:cNvSpPr txBox="1"/>
              <p:nvPr/>
            </p:nvSpPr>
            <p:spPr>
              <a:xfrm>
                <a:off x="203885" y="2639839"/>
                <a:ext cx="427874" cy="430887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23" name="文字方塊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885" y="2639839"/>
                <a:ext cx="427874" cy="43088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文字方塊 23"/>
              <p:cNvSpPr txBox="1"/>
              <p:nvPr/>
            </p:nvSpPr>
            <p:spPr>
              <a:xfrm>
                <a:off x="217523" y="4504200"/>
                <a:ext cx="436145" cy="430887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24" name="文字方塊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523" y="4504200"/>
                <a:ext cx="436145" cy="43088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文字方塊 47"/>
              <p:cNvSpPr txBox="1"/>
              <p:nvPr/>
            </p:nvSpPr>
            <p:spPr>
              <a:xfrm>
                <a:off x="4288828" y="2318227"/>
                <a:ext cx="290912" cy="430887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48" name="文字方塊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8828" y="2318227"/>
                <a:ext cx="290912" cy="43088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文字方塊 76"/>
              <p:cNvSpPr txBox="1"/>
              <p:nvPr/>
            </p:nvSpPr>
            <p:spPr>
              <a:xfrm>
                <a:off x="551924" y="5071914"/>
                <a:ext cx="461408" cy="8192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77" name="文字方塊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924" y="5071914"/>
                <a:ext cx="461408" cy="81926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文字方塊 77"/>
              <p:cNvSpPr txBox="1"/>
              <p:nvPr/>
            </p:nvSpPr>
            <p:spPr>
              <a:xfrm>
                <a:off x="1094107" y="5071913"/>
                <a:ext cx="1349537" cy="8192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  <m:f>
                        <m:f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78" name="文字方塊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107" y="5071913"/>
                <a:ext cx="1349537" cy="81926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文字方塊 78"/>
              <p:cNvSpPr txBox="1"/>
              <p:nvPr/>
            </p:nvSpPr>
            <p:spPr>
              <a:xfrm>
                <a:off x="3184023" y="3192312"/>
                <a:ext cx="145424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zh-TW" altLang="en-US" sz="2800" b="0" i="1" smtClean="0">
                          <a:latin typeface="Cambria Math" panose="02040503050406030204" pitchFamily="18" charset="0"/>
                        </a:rPr>
                        <m:t>𝜎</m:t>
                      </m:r>
                      <m:d>
                        <m:d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79" name="文字方塊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4023" y="3192312"/>
                <a:ext cx="1454244" cy="430887"/>
              </a:xfrm>
              <a:prstGeom prst="rect">
                <a:avLst/>
              </a:prstGeom>
              <a:blipFill rotWithShape="0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0" name="直線接點 79"/>
          <p:cNvCxnSpPr/>
          <p:nvPr/>
        </p:nvCxnSpPr>
        <p:spPr>
          <a:xfrm>
            <a:off x="1457490" y="5989485"/>
            <a:ext cx="50639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向下箭號 80"/>
          <p:cNvSpPr/>
          <p:nvPr/>
        </p:nvSpPr>
        <p:spPr>
          <a:xfrm rot="16200000" flipH="1">
            <a:off x="1526359" y="6092577"/>
            <a:ext cx="446431" cy="584169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文字方塊 81"/>
              <p:cNvSpPr txBox="1"/>
              <p:nvPr/>
            </p:nvSpPr>
            <p:spPr>
              <a:xfrm>
                <a:off x="2143977" y="6148405"/>
                <a:ext cx="86203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TW" altLang="en-US" sz="2800" b="0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′</m:t>
                      </m:r>
                      <m:d>
                        <m:d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82" name="文字方塊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3977" y="6148405"/>
                <a:ext cx="862031" cy="430887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1" name="群組 60"/>
          <p:cNvGrpSpPr/>
          <p:nvPr/>
        </p:nvGrpSpPr>
        <p:grpSpPr>
          <a:xfrm>
            <a:off x="3398226" y="4023380"/>
            <a:ext cx="3918289" cy="2555912"/>
            <a:chOff x="3499192" y="4150859"/>
            <a:chExt cx="3918289" cy="2555912"/>
          </a:xfrm>
        </p:grpSpPr>
        <p:pic>
          <p:nvPicPr>
            <p:cNvPr id="64" name="圖片 63"/>
            <p:cNvPicPr>
              <a:picLocks noChangeAspect="1"/>
            </p:cNvPicPr>
            <p:nvPr/>
          </p:nvPicPr>
          <p:blipFill>
            <a:blip r:embed="rId22"/>
            <a:stretch>
              <a:fillRect/>
            </a:stretch>
          </p:blipFill>
          <p:spPr>
            <a:xfrm>
              <a:off x="3499192" y="4150859"/>
              <a:ext cx="3918289" cy="2555912"/>
            </a:xfrm>
            <a:prstGeom prst="rect">
              <a:avLst/>
            </a:prstGeom>
            <a:ln w="381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文字方塊 64"/>
                <p:cNvSpPr txBox="1"/>
                <p:nvPr/>
              </p:nvSpPr>
              <p:spPr>
                <a:xfrm>
                  <a:off x="5916744" y="5782903"/>
                  <a:ext cx="738407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zh-TW" altLang="en-US" sz="2400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  <m:r>
                          <a:rPr lang="en-US" altLang="zh-TW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  <m:d>
                          <m:d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d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84" name="文字方塊 8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16744" y="5782903"/>
                  <a:ext cx="738407" cy="369332"/>
                </a:xfrm>
                <a:prstGeom prst="rect">
                  <a:avLst/>
                </a:prstGeom>
                <a:blipFill rotWithShape="0">
                  <a:blip r:embed="rId23"/>
                  <a:stretch>
                    <a:fillRect l="-4959" t="-1667" b="-10000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7" name="文字方塊 66"/>
                <p:cNvSpPr txBox="1"/>
                <p:nvPr/>
              </p:nvSpPr>
              <p:spPr>
                <a:xfrm>
                  <a:off x="4822145" y="4960463"/>
                  <a:ext cx="665760" cy="3693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zh-TW" altLang="en-US" sz="2400" b="0" i="1" smtClean="0">
                            <a:latin typeface="Cambria Math" panose="02040503050406030204" pitchFamily="18" charset="0"/>
                          </a:rPr>
                          <m:t>𝜎</m:t>
                        </m:r>
                        <m:d>
                          <m:dPr>
                            <m:ctrlP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TW" sz="24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</m:d>
                      </m:oMath>
                    </m:oMathPara>
                  </a14:m>
                  <a:endParaRPr lang="zh-TW" altLang="en-US" sz="2400" dirty="0"/>
                </a:p>
              </p:txBody>
            </p:sp>
          </mc:Choice>
          <mc:Fallback xmlns="">
            <p:sp>
              <p:nvSpPr>
                <p:cNvPr id="85" name="文字方塊 8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22145" y="4960463"/>
                  <a:ext cx="665760" cy="369332"/>
                </a:xfrm>
                <a:prstGeom prst="rect">
                  <a:avLst/>
                </a:prstGeom>
                <a:blipFill rotWithShape="0">
                  <a:blip r:embed="rId24"/>
                  <a:stretch>
                    <a:fillRect l="-5455"/>
                  </a:stretch>
                </a:blipFill>
              </p:spPr>
              <p:txBody>
                <a:bodyPr/>
                <a:lstStyle/>
                <a:p>
                  <a:r>
                    <a:rPr lang="zh-TW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595232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77" grpId="0"/>
      <p:bldP spid="78" grpId="0"/>
      <p:bldP spid="79" grpId="0"/>
      <p:bldP spid="81" grpId="0" animBg="1"/>
      <p:bldP spid="8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Backpropagation – Backward pass</a:t>
            </a:r>
            <a:endParaRPr lang="zh-TW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字方塊 3"/>
              <p:cNvSpPr txBox="1"/>
              <p:nvPr/>
            </p:nvSpPr>
            <p:spPr>
              <a:xfrm>
                <a:off x="770543" y="1690689"/>
                <a:ext cx="7744807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altLang="zh-TW" sz="2800" dirty="0"/>
                  <a:t>Compute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altLang="zh-TW" sz="2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zh-TW" altLang="en-US" sz="28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num>
                      <m:den>
                        <m:r>
                          <a:rPr lang="zh-TW" altLang="en-US" sz="2800" i="1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altLang="zh-TW" sz="28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den>
                    </m:f>
                  </m:oMath>
                </a14:m>
                <a:r>
                  <a:rPr lang="en-US" altLang="zh-TW" sz="2800" dirty="0"/>
                  <a:t> for all activation function inputs z</a:t>
                </a:r>
                <a:endParaRPr lang="zh-TW" altLang="en-US" sz="2800" dirty="0"/>
              </a:p>
            </p:txBody>
          </p:sp>
        </mc:Choice>
        <mc:Fallback xmlns="">
          <p:sp>
            <p:nvSpPr>
              <p:cNvPr id="4" name="文字方塊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543" y="1690689"/>
                <a:ext cx="7744807" cy="430887"/>
              </a:xfrm>
              <a:prstGeom prst="rect">
                <a:avLst/>
              </a:prstGeom>
              <a:blipFill>
                <a:blip r:embed="rId4"/>
                <a:stretch>
                  <a:fillRect l="-2754" t="-23944" b="-5070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直線單箭頭接點 4"/>
          <p:cNvCxnSpPr/>
          <p:nvPr/>
        </p:nvCxnSpPr>
        <p:spPr>
          <a:xfrm flipV="1">
            <a:off x="664213" y="3176897"/>
            <a:ext cx="1686350" cy="158845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單箭頭接點 5"/>
          <p:cNvCxnSpPr/>
          <p:nvPr/>
        </p:nvCxnSpPr>
        <p:spPr>
          <a:xfrm flipV="1">
            <a:off x="664213" y="2923559"/>
            <a:ext cx="15768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群組 6"/>
          <p:cNvGrpSpPr/>
          <p:nvPr/>
        </p:nvGrpSpPr>
        <p:grpSpPr>
          <a:xfrm>
            <a:off x="3636863" y="2557366"/>
            <a:ext cx="574158" cy="574158"/>
            <a:chOff x="5170781" y="1854574"/>
            <a:chExt cx="574158" cy="574158"/>
          </a:xfrm>
        </p:grpSpPr>
        <p:sp>
          <p:nvSpPr>
            <p:cNvPr id="8" name="橢圓 7"/>
            <p:cNvSpPr/>
            <p:nvPr/>
          </p:nvSpPr>
          <p:spPr>
            <a:xfrm>
              <a:off x="5170781" y="1854574"/>
              <a:ext cx="574158" cy="574158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" name="手繪多邊形 8"/>
            <p:cNvSpPr/>
            <p:nvPr/>
          </p:nvSpPr>
          <p:spPr>
            <a:xfrm>
              <a:off x="5232704" y="1980522"/>
              <a:ext cx="469900" cy="354083"/>
            </a:xfrm>
            <a:custGeom>
              <a:avLst/>
              <a:gdLst>
                <a:gd name="connsiteX0" fmla="*/ 469900 w 469900"/>
                <a:gd name="connsiteY0" fmla="*/ 5192 h 354083"/>
                <a:gd name="connsiteX1" fmla="*/ 254000 w 469900"/>
                <a:gd name="connsiteY1" fmla="*/ 43292 h 354083"/>
                <a:gd name="connsiteX2" fmla="*/ 139700 w 469900"/>
                <a:gd name="connsiteY2" fmla="*/ 322692 h 354083"/>
                <a:gd name="connsiteX3" fmla="*/ 0 w 469900"/>
                <a:gd name="connsiteY3" fmla="*/ 335392 h 3540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9900" h="354083">
                  <a:moveTo>
                    <a:pt x="469900" y="5192"/>
                  </a:moveTo>
                  <a:cubicBezTo>
                    <a:pt x="389466" y="-2217"/>
                    <a:pt x="309033" y="-9625"/>
                    <a:pt x="254000" y="43292"/>
                  </a:cubicBezTo>
                  <a:cubicBezTo>
                    <a:pt x="198967" y="96209"/>
                    <a:pt x="182033" y="274009"/>
                    <a:pt x="139700" y="322692"/>
                  </a:cubicBezTo>
                  <a:cubicBezTo>
                    <a:pt x="97367" y="371375"/>
                    <a:pt x="48683" y="353383"/>
                    <a:pt x="0" y="335392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10" name="群組 9"/>
          <p:cNvGrpSpPr/>
          <p:nvPr/>
        </p:nvGrpSpPr>
        <p:grpSpPr>
          <a:xfrm>
            <a:off x="2314300" y="3176897"/>
            <a:ext cx="458287" cy="838405"/>
            <a:chOff x="10102194" y="1939763"/>
            <a:chExt cx="458287" cy="838405"/>
          </a:xfrm>
        </p:grpSpPr>
        <p:sp>
          <p:nvSpPr>
            <p:cNvPr id="11" name="矩形 10"/>
            <p:cNvSpPr/>
            <p:nvPr/>
          </p:nvSpPr>
          <p:spPr>
            <a:xfrm>
              <a:off x="10102194" y="2322963"/>
              <a:ext cx="458287" cy="44874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rgbClr val="00B050"/>
              </a:solidFill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cxnSp>
          <p:nvCxnSpPr>
            <p:cNvPr id="12" name="直線單箭頭接點 11"/>
            <p:cNvCxnSpPr/>
            <p:nvPr/>
          </p:nvCxnSpPr>
          <p:spPr>
            <a:xfrm flipV="1">
              <a:off x="10329096" y="1939763"/>
              <a:ext cx="0" cy="384192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文字方塊 12"/>
            <p:cNvSpPr txBox="1"/>
            <p:nvPr/>
          </p:nvSpPr>
          <p:spPr>
            <a:xfrm>
              <a:off x="10118802" y="2316503"/>
              <a:ext cx="4416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2400" dirty="0"/>
                <a:t>b</a:t>
              </a:r>
              <a:endParaRPr lang="zh-TW" altLang="en-US" sz="2400" dirty="0"/>
            </a:p>
          </p:txBody>
        </p:sp>
      </p:grpSp>
      <p:grpSp>
        <p:nvGrpSpPr>
          <p:cNvPr id="14" name="群組 13"/>
          <p:cNvGrpSpPr/>
          <p:nvPr/>
        </p:nvGrpSpPr>
        <p:grpSpPr>
          <a:xfrm>
            <a:off x="2273326" y="2703337"/>
            <a:ext cx="474993" cy="425277"/>
            <a:chOff x="3357891" y="3538413"/>
            <a:chExt cx="474993" cy="425277"/>
          </a:xfrm>
        </p:grpSpPr>
        <p:sp>
          <p:nvSpPr>
            <p:cNvPr id="15" name="矩形 14"/>
            <p:cNvSpPr/>
            <p:nvPr/>
          </p:nvSpPr>
          <p:spPr>
            <a:xfrm>
              <a:off x="3357891" y="3538413"/>
              <a:ext cx="474993" cy="4252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aphicFrame>
          <p:nvGraphicFramePr>
            <p:cNvPr id="16" name="Object 12"/>
            <p:cNvGraphicFramePr>
              <a:graphicFrameLocks noChangeAspect="1"/>
            </p:cNvGraphicFramePr>
            <p:nvPr>
              <p:extLst/>
            </p:nvPr>
          </p:nvGraphicFramePr>
          <p:xfrm>
            <a:off x="3435128" y="3545009"/>
            <a:ext cx="385763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8" name="方程式" r:id="rId5" imgW="139680" imgH="139680" progId="Equation.3">
                    <p:embed/>
                  </p:oleObj>
                </mc:Choice>
                <mc:Fallback>
                  <p:oleObj name="方程式" r:id="rId5" imgW="139680" imgH="139680" progId="Equation.3">
                    <p:embed/>
                    <p:pic>
                      <p:nvPicPr>
                        <p:cNvPr id="16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5128" y="3545009"/>
                          <a:ext cx="385763" cy="3873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17" name="直線單箭頭接點 16"/>
          <p:cNvCxnSpPr/>
          <p:nvPr/>
        </p:nvCxnSpPr>
        <p:spPr>
          <a:xfrm flipV="1">
            <a:off x="2748319" y="2881093"/>
            <a:ext cx="83935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字方塊 17"/>
              <p:cNvSpPr txBox="1"/>
              <p:nvPr/>
            </p:nvSpPr>
            <p:spPr>
              <a:xfrm>
                <a:off x="1175271" y="2429485"/>
                <a:ext cx="493212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18" name="文字方塊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5271" y="2429485"/>
                <a:ext cx="493212" cy="43088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文字方塊 18"/>
              <p:cNvSpPr txBox="1"/>
              <p:nvPr/>
            </p:nvSpPr>
            <p:spPr>
              <a:xfrm>
                <a:off x="3090065" y="2373151"/>
                <a:ext cx="308161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19" name="文字方塊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0065" y="2373151"/>
                <a:ext cx="308161" cy="43088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文字方塊 21"/>
              <p:cNvSpPr txBox="1"/>
              <p:nvPr/>
            </p:nvSpPr>
            <p:spPr>
              <a:xfrm>
                <a:off x="1166999" y="3681569"/>
                <a:ext cx="501484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22" name="文字方塊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6999" y="3681569"/>
                <a:ext cx="501484" cy="43088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文字方塊 22"/>
              <p:cNvSpPr txBox="1"/>
              <p:nvPr/>
            </p:nvSpPr>
            <p:spPr>
              <a:xfrm>
                <a:off x="203885" y="2639839"/>
                <a:ext cx="427874" cy="430887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23" name="文字方塊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885" y="2639839"/>
                <a:ext cx="427874" cy="43088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文字方塊 23"/>
              <p:cNvSpPr txBox="1"/>
              <p:nvPr/>
            </p:nvSpPr>
            <p:spPr>
              <a:xfrm>
                <a:off x="217523" y="4504200"/>
                <a:ext cx="436145" cy="430887"/>
              </a:xfrm>
              <a:prstGeom prst="rect">
                <a:avLst/>
              </a:prstGeom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24" name="文字方塊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523" y="4504200"/>
                <a:ext cx="436145" cy="43088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直線單箭頭接點 35"/>
          <p:cNvCxnSpPr/>
          <p:nvPr/>
        </p:nvCxnSpPr>
        <p:spPr>
          <a:xfrm flipV="1">
            <a:off x="5325857" y="2905651"/>
            <a:ext cx="496229" cy="393307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單箭頭接點 36"/>
          <p:cNvCxnSpPr/>
          <p:nvPr/>
        </p:nvCxnSpPr>
        <p:spPr>
          <a:xfrm flipV="1">
            <a:off x="4251938" y="2854208"/>
            <a:ext cx="157684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群組 37"/>
          <p:cNvGrpSpPr/>
          <p:nvPr/>
        </p:nvGrpSpPr>
        <p:grpSpPr>
          <a:xfrm>
            <a:off x="5861051" y="2633986"/>
            <a:ext cx="474993" cy="425277"/>
            <a:chOff x="3357891" y="3538413"/>
            <a:chExt cx="474993" cy="425277"/>
          </a:xfrm>
        </p:grpSpPr>
        <p:sp>
          <p:nvSpPr>
            <p:cNvPr id="39" name="矩形 38"/>
            <p:cNvSpPr/>
            <p:nvPr/>
          </p:nvSpPr>
          <p:spPr>
            <a:xfrm>
              <a:off x="3357891" y="3538413"/>
              <a:ext cx="474993" cy="4252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aphicFrame>
          <p:nvGraphicFramePr>
            <p:cNvPr id="40" name="Object 12"/>
            <p:cNvGraphicFramePr>
              <a:graphicFrameLocks noChangeAspect="1"/>
            </p:cNvGraphicFramePr>
            <p:nvPr>
              <p:extLst/>
            </p:nvPr>
          </p:nvGraphicFramePr>
          <p:xfrm>
            <a:off x="3435128" y="3545009"/>
            <a:ext cx="385763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89" name="方程式" r:id="rId12" imgW="139680" imgH="139680" progId="Equation.3">
                    <p:embed/>
                  </p:oleObj>
                </mc:Choice>
                <mc:Fallback>
                  <p:oleObj name="方程式" r:id="rId12" imgW="139680" imgH="139680" progId="Equation.3">
                    <p:embed/>
                    <p:pic>
                      <p:nvPicPr>
                        <p:cNvPr id="4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5128" y="3545009"/>
                          <a:ext cx="385763" cy="3873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41" name="直線單箭頭接點 40"/>
          <p:cNvCxnSpPr/>
          <p:nvPr/>
        </p:nvCxnSpPr>
        <p:spPr>
          <a:xfrm flipV="1">
            <a:off x="6336044" y="2841642"/>
            <a:ext cx="83935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文字方塊 41"/>
              <p:cNvSpPr txBox="1"/>
              <p:nvPr/>
            </p:nvSpPr>
            <p:spPr>
              <a:xfrm>
                <a:off x="4922228" y="2376832"/>
                <a:ext cx="501484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42" name="文字方塊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2228" y="2376832"/>
                <a:ext cx="501484" cy="43088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文字方塊 42"/>
              <p:cNvSpPr txBox="1"/>
              <p:nvPr/>
            </p:nvSpPr>
            <p:spPr>
              <a:xfrm>
                <a:off x="6601642" y="2322421"/>
                <a:ext cx="308161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43" name="文字方塊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1642" y="2322421"/>
                <a:ext cx="308161" cy="430887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文字方塊 47"/>
              <p:cNvSpPr txBox="1"/>
              <p:nvPr/>
            </p:nvSpPr>
            <p:spPr>
              <a:xfrm>
                <a:off x="4288828" y="2318227"/>
                <a:ext cx="290912" cy="430887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48" name="文字方塊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8828" y="2318227"/>
                <a:ext cx="290912" cy="430887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9" name="群組 48"/>
          <p:cNvGrpSpPr/>
          <p:nvPr/>
        </p:nvGrpSpPr>
        <p:grpSpPr>
          <a:xfrm>
            <a:off x="5841202" y="4451937"/>
            <a:ext cx="474993" cy="425277"/>
            <a:chOff x="3357891" y="3538413"/>
            <a:chExt cx="474993" cy="425277"/>
          </a:xfrm>
        </p:grpSpPr>
        <p:sp>
          <p:nvSpPr>
            <p:cNvPr id="50" name="矩形 49"/>
            <p:cNvSpPr/>
            <p:nvPr/>
          </p:nvSpPr>
          <p:spPr>
            <a:xfrm>
              <a:off x="3357891" y="3538413"/>
              <a:ext cx="474993" cy="42527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aphicFrame>
          <p:nvGraphicFramePr>
            <p:cNvPr id="51" name="Object 12"/>
            <p:cNvGraphicFramePr>
              <a:graphicFrameLocks noChangeAspect="1"/>
            </p:cNvGraphicFramePr>
            <p:nvPr>
              <p:extLst/>
            </p:nvPr>
          </p:nvGraphicFramePr>
          <p:xfrm>
            <a:off x="3435128" y="3545009"/>
            <a:ext cx="385763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90" name="方程式" r:id="rId16" imgW="139680" imgH="139680" progId="Equation.3">
                    <p:embed/>
                  </p:oleObj>
                </mc:Choice>
                <mc:Fallback>
                  <p:oleObj name="方程式" r:id="rId16" imgW="139680" imgH="139680" progId="Equation.3">
                    <p:embed/>
                    <p:pic>
                      <p:nvPicPr>
                        <p:cNvPr id="51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35128" y="3545009"/>
                          <a:ext cx="385763" cy="387350"/>
                        </a:xfrm>
                        <a:prstGeom prst="rect">
                          <a:avLst/>
                        </a:prstGeom>
                        <a:noFill/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52" name="直線單箭頭接點 51"/>
          <p:cNvCxnSpPr/>
          <p:nvPr/>
        </p:nvCxnSpPr>
        <p:spPr>
          <a:xfrm flipV="1">
            <a:off x="6348067" y="4691150"/>
            <a:ext cx="839358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文字方塊 52"/>
              <p:cNvSpPr txBox="1"/>
              <p:nvPr/>
            </p:nvSpPr>
            <p:spPr>
              <a:xfrm>
                <a:off x="6570261" y="4174060"/>
                <a:ext cx="409609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TW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US" altLang="zh-TW" sz="2800" dirty="0"/>
                  <a:t>’’</a:t>
                </a:r>
                <a:endParaRPr lang="zh-TW" altLang="en-US" sz="2800" dirty="0"/>
              </a:p>
            </p:txBody>
          </p:sp>
        </mc:Choice>
        <mc:Fallback xmlns="">
          <p:sp>
            <p:nvSpPr>
              <p:cNvPr id="53" name="文字方塊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0261" y="4174060"/>
                <a:ext cx="409609" cy="430887"/>
              </a:xfrm>
              <a:prstGeom prst="rect">
                <a:avLst/>
              </a:prstGeom>
              <a:blipFill rotWithShape="0">
                <a:blip r:embed="rId17"/>
                <a:stretch>
                  <a:fillRect l="-10294" t="-23944" r="-35294" b="-4929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直線單箭頭接點 56"/>
          <p:cNvCxnSpPr/>
          <p:nvPr/>
        </p:nvCxnSpPr>
        <p:spPr>
          <a:xfrm>
            <a:off x="5252427" y="4674775"/>
            <a:ext cx="569659" cy="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單箭頭接點 57"/>
          <p:cNvCxnSpPr>
            <a:endCxn id="50" idx="1"/>
          </p:cNvCxnSpPr>
          <p:nvPr/>
        </p:nvCxnSpPr>
        <p:spPr>
          <a:xfrm>
            <a:off x="4264466" y="2885815"/>
            <a:ext cx="1576736" cy="1778761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群組 61"/>
          <p:cNvGrpSpPr/>
          <p:nvPr/>
        </p:nvGrpSpPr>
        <p:grpSpPr>
          <a:xfrm>
            <a:off x="7203393" y="4389504"/>
            <a:ext cx="1005547" cy="574158"/>
            <a:chOff x="7251018" y="4360929"/>
            <a:chExt cx="1005547" cy="574158"/>
          </a:xfrm>
        </p:grpSpPr>
        <p:grpSp>
          <p:nvGrpSpPr>
            <p:cNvPr id="54" name="群組 53"/>
            <p:cNvGrpSpPr/>
            <p:nvPr/>
          </p:nvGrpSpPr>
          <p:grpSpPr>
            <a:xfrm>
              <a:off x="7251018" y="4360929"/>
              <a:ext cx="574158" cy="574158"/>
              <a:chOff x="5170781" y="1854574"/>
              <a:chExt cx="574158" cy="574158"/>
            </a:xfrm>
          </p:grpSpPr>
          <p:sp>
            <p:nvSpPr>
              <p:cNvPr id="55" name="橢圓 54"/>
              <p:cNvSpPr/>
              <p:nvPr/>
            </p:nvSpPr>
            <p:spPr>
              <a:xfrm>
                <a:off x="5170781" y="1854574"/>
                <a:ext cx="574158" cy="57415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6" name="手繪多邊形 55"/>
              <p:cNvSpPr/>
              <p:nvPr/>
            </p:nvSpPr>
            <p:spPr>
              <a:xfrm>
                <a:off x="5232704" y="1980522"/>
                <a:ext cx="469900" cy="354083"/>
              </a:xfrm>
              <a:custGeom>
                <a:avLst/>
                <a:gdLst>
                  <a:gd name="connsiteX0" fmla="*/ 469900 w 469900"/>
                  <a:gd name="connsiteY0" fmla="*/ 5192 h 354083"/>
                  <a:gd name="connsiteX1" fmla="*/ 254000 w 469900"/>
                  <a:gd name="connsiteY1" fmla="*/ 43292 h 354083"/>
                  <a:gd name="connsiteX2" fmla="*/ 139700 w 469900"/>
                  <a:gd name="connsiteY2" fmla="*/ 322692 h 354083"/>
                  <a:gd name="connsiteX3" fmla="*/ 0 w 469900"/>
                  <a:gd name="connsiteY3" fmla="*/ 335392 h 3540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69900" h="354083">
                    <a:moveTo>
                      <a:pt x="469900" y="5192"/>
                    </a:moveTo>
                    <a:cubicBezTo>
                      <a:pt x="389466" y="-2217"/>
                      <a:pt x="309033" y="-9625"/>
                      <a:pt x="254000" y="43292"/>
                    </a:cubicBezTo>
                    <a:cubicBezTo>
                      <a:pt x="198967" y="96209"/>
                      <a:pt x="182033" y="274009"/>
                      <a:pt x="139700" y="322692"/>
                    </a:cubicBezTo>
                    <a:cubicBezTo>
                      <a:pt x="97367" y="371375"/>
                      <a:pt x="48683" y="353383"/>
                      <a:pt x="0" y="335392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cxnSp>
          <p:nvCxnSpPr>
            <p:cNvPr id="59" name="直線單箭頭接點 58"/>
            <p:cNvCxnSpPr/>
            <p:nvPr/>
          </p:nvCxnSpPr>
          <p:spPr>
            <a:xfrm>
              <a:off x="7826300" y="4663918"/>
              <a:ext cx="43026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群組 62"/>
          <p:cNvGrpSpPr/>
          <p:nvPr/>
        </p:nvGrpSpPr>
        <p:grpSpPr>
          <a:xfrm>
            <a:off x="7185103" y="2541908"/>
            <a:ext cx="1007119" cy="574158"/>
            <a:chOff x="7204153" y="2522858"/>
            <a:chExt cx="1007119" cy="574158"/>
          </a:xfrm>
        </p:grpSpPr>
        <p:grpSp>
          <p:nvGrpSpPr>
            <p:cNvPr id="45" name="群組 44"/>
            <p:cNvGrpSpPr/>
            <p:nvPr/>
          </p:nvGrpSpPr>
          <p:grpSpPr>
            <a:xfrm>
              <a:off x="7204153" y="2522858"/>
              <a:ext cx="574158" cy="574158"/>
              <a:chOff x="5170781" y="1854574"/>
              <a:chExt cx="574158" cy="574158"/>
            </a:xfrm>
          </p:grpSpPr>
          <p:sp>
            <p:nvSpPr>
              <p:cNvPr id="46" name="橢圓 45"/>
              <p:cNvSpPr/>
              <p:nvPr/>
            </p:nvSpPr>
            <p:spPr>
              <a:xfrm>
                <a:off x="5170781" y="1854574"/>
                <a:ext cx="574158" cy="574158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7" name="手繪多邊形 46"/>
              <p:cNvSpPr/>
              <p:nvPr/>
            </p:nvSpPr>
            <p:spPr>
              <a:xfrm>
                <a:off x="5232704" y="1980522"/>
                <a:ext cx="469900" cy="354083"/>
              </a:xfrm>
              <a:custGeom>
                <a:avLst/>
                <a:gdLst>
                  <a:gd name="connsiteX0" fmla="*/ 469900 w 469900"/>
                  <a:gd name="connsiteY0" fmla="*/ 5192 h 354083"/>
                  <a:gd name="connsiteX1" fmla="*/ 254000 w 469900"/>
                  <a:gd name="connsiteY1" fmla="*/ 43292 h 354083"/>
                  <a:gd name="connsiteX2" fmla="*/ 139700 w 469900"/>
                  <a:gd name="connsiteY2" fmla="*/ 322692 h 354083"/>
                  <a:gd name="connsiteX3" fmla="*/ 0 w 469900"/>
                  <a:gd name="connsiteY3" fmla="*/ 335392 h 3540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69900" h="354083">
                    <a:moveTo>
                      <a:pt x="469900" y="5192"/>
                    </a:moveTo>
                    <a:cubicBezTo>
                      <a:pt x="389466" y="-2217"/>
                      <a:pt x="309033" y="-9625"/>
                      <a:pt x="254000" y="43292"/>
                    </a:cubicBezTo>
                    <a:cubicBezTo>
                      <a:pt x="198967" y="96209"/>
                      <a:pt x="182033" y="274009"/>
                      <a:pt x="139700" y="322692"/>
                    </a:cubicBezTo>
                    <a:cubicBezTo>
                      <a:pt x="97367" y="371375"/>
                      <a:pt x="48683" y="353383"/>
                      <a:pt x="0" y="335392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cxnSp>
          <p:nvCxnSpPr>
            <p:cNvPr id="60" name="直線單箭頭接點 59"/>
            <p:cNvCxnSpPr/>
            <p:nvPr/>
          </p:nvCxnSpPr>
          <p:spPr>
            <a:xfrm>
              <a:off x="7781007" y="2822862"/>
              <a:ext cx="430265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文字方塊 43"/>
              <p:cNvSpPr txBox="1"/>
              <p:nvPr/>
            </p:nvSpPr>
            <p:spPr>
              <a:xfrm>
                <a:off x="4922228" y="3755678"/>
                <a:ext cx="490647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44" name="文字方塊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2228" y="3755678"/>
                <a:ext cx="490647" cy="430887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6" name="直線單箭頭接點 65"/>
          <p:cNvCxnSpPr/>
          <p:nvPr/>
        </p:nvCxnSpPr>
        <p:spPr>
          <a:xfrm flipV="1">
            <a:off x="6104659" y="3073240"/>
            <a:ext cx="0" cy="384192"/>
          </a:xfrm>
          <a:prstGeom prst="straightConnector1">
            <a:avLst/>
          </a:prstGeom>
          <a:ln w="25400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文字方塊 76"/>
              <p:cNvSpPr txBox="1"/>
              <p:nvPr/>
            </p:nvSpPr>
            <p:spPr>
              <a:xfrm>
                <a:off x="551924" y="5071914"/>
                <a:ext cx="461408" cy="8192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77" name="文字方塊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924" y="5071914"/>
                <a:ext cx="461408" cy="81926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文字方塊 77"/>
              <p:cNvSpPr txBox="1"/>
              <p:nvPr/>
            </p:nvSpPr>
            <p:spPr>
              <a:xfrm>
                <a:off x="1094107" y="5071913"/>
                <a:ext cx="1349537" cy="8192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  <m:f>
                        <m:f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78" name="文字方塊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107" y="5071913"/>
                <a:ext cx="1349537" cy="819263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文字方塊 78"/>
              <p:cNvSpPr txBox="1"/>
              <p:nvPr/>
            </p:nvSpPr>
            <p:spPr>
              <a:xfrm>
                <a:off x="3184023" y="3192312"/>
                <a:ext cx="145424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zh-TW" altLang="en-US" sz="2800" b="0" i="1" smtClean="0">
                          <a:latin typeface="Cambria Math" panose="02040503050406030204" pitchFamily="18" charset="0"/>
                        </a:rPr>
                        <m:t>𝜎</m:t>
                      </m:r>
                      <m:d>
                        <m:d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79" name="文字方塊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4023" y="3192312"/>
                <a:ext cx="1454244" cy="430887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0" name="直線接點 79"/>
          <p:cNvCxnSpPr/>
          <p:nvPr/>
        </p:nvCxnSpPr>
        <p:spPr>
          <a:xfrm>
            <a:off x="1937476" y="5941975"/>
            <a:ext cx="50639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文字方塊 60"/>
              <p:cNvSpPr txBox="1"/>
              <p:nvPr/>
            </p:nvSpPr>
            <p:spPr>
              <a:xfrm>
                <a:off x="2850627" y="5023554"/>
                <a:ext cx="3557256" cy="842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′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f>
                        <m:f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  <m:r>
                        <a:rPr lang="en-US" altLang="zh-TW" sz="28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′′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f>
                        <m:fPr>
                          <m:ctrlPr>
                            <a:rPr lang="en-US" altLang="zh-TW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num>
                        <m:den>
                          <m:r>
                            <a:rPr lang="zh-TW" altLang="en-US" sz="2800" i="1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n-US" altLang="zh-TW" sz="2800" i="1">
                              <a:latin typeface="Cambria Math" panose="02040503050406030204" pitchFamily="18" charset="0"/>
                            </a:rPr>
                            <m:t>′′</m:t>
                          </m:r>
                        </m:den>
                      </m:f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61" name="文字方塊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0627" y="5023554"/>
                <a:ext cx="3557256" cy="84228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文字方塊 63"/>
          <p:cNvSpPr txBox="1"/>
          <p:nvPr/>
        </p:nvSpPr>
        <p:spPr>
          <a:xfrm>
            <a:off x="6167181" y="5272934"/>
            <a:ext cx="19965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2400" dirty="0"/>
              <a:t>(Chain rule)</a:t>
            </a:r>
            <a:endParaRPr lang="zh-TW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矩形 64"/>
              <p:cNvSpPr/>
              <p:nvPr/>
            </p:nvSpPr>
            <p:spPr>
              <a:xfrm>
                <a:off x="6308642" y="3129389"/>
                <a:ext cx="236366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′=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b>
                        <m:sSubPr>
                          <m:ctrlP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zh-TW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TW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</m:t>
                      </m:r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65" name="矩形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8642" y="3129389"/>
                <a:ext cx="2363660" cy="523220"/>
              </a:xfrm>
              <a:prstGeom prst="rect">
                <a:avLst/>
              </a:prstGeom>
              <a:blipFill rotWithShape="0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文字方塊 66"/>
              <p:cNvSpPr txBox="1"/>
              <p:nvPr/>
            </p:nvSpPr>
            <p:spPr>
              <a:xfrm>
                <a:off x="3716588" y="6064931"/>
                <a:ext cx="501484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67" name="文字方塊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6588" y="6064931"/>
                <a:ext cx="501484" cy="430887"/>
              </a:xfrm>
              <a:prstGeom prst="rect">
                <a:avLst/>
              </a:prstGeom>
              <a:blipFill rotWithShape="0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文字方塊 67"/>
              <p:cNvSpPr txBox="1"/>
              <p:nvPr/>
            </p:nvSpPr>
            <p:spPr>
              <a:xfrm>
                <a:off x="5108500" y="6064931"/>
                <a:ext cx="490647" cy="430887"/>
              </a:xfrm>
              <a:prstGeom prst="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TW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TW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altLang="zh-TW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zh-TW" altLang="en-US" sz="2800" dirty="0"/>
              </a:p>
            </p:txBody>
          </p:sp>
        </mc:Choice>
        <mc:Fallback xmlns="">
          <p:sp>
            <p:nvSpPr>
              <p:cNvPr id="68" name="文字方塊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8500" y="6064931"/>
                <a:ext cx="490647" cy="430887"/>
              </a:xfrm>
              <a:prstGeom prst="rect">
                <a:avLst/>
              </a:prstGeom>
              <a:blipFill rotWithShape="0"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直線接點 68"/>
          <p:cNvCxnSpPr/>
          <p:nvPr/>
        </p:nvCxnSpPr>
        <p:spPr>
          <a:xfrm>
            <a:off x="3711681" y="5925042"/>
            <a:ext cx="506391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接點 69"/>
          <p:cNvCxnSpPr/>
          <p:nvPr/>
        </p:nvCxnSpPr>
        <p:spPr>
          <a:xfrm>
            <a:off x="5122193" y="5925042"/>
            <a:ext cx="506391" cy="0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接點 70"/>
          <p:cNvCxnSpPr/>
          <p:nvPr/>
        </p:nvCxnSpPr>
        <p:spPr>
          <a:xfrm>
            <a:off x="4326544" y="5891176"/>
            <a:ext cx="50639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接點 71"/>
          <p:cNvCxnSpPr/>
          <p:nvPr/>
        </p:nvCxnSpPr>
        <p:spPr>
          <a:xfrm>
            <a:off x="5779374" y="5925042"/>
            <a:ext cx="50639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字方塊 2"/>
          <p:cNvSpPr txBox="1"/>
          <p:nvPr/>
        </p:nvSpPr>
        <p:spPr>
          <a:xfrm>
            <a:off x="4390732" y="5891176"/>
            <a:ext cx="3625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solidFill>
                  <a:srgbClr val="FF0000"/>
                </a:solidFill>
              </a:rPr>
              <a:t>?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sp>
        <p:nvSpPr>
          <p:cNvPr id="73" name="文字方塊 72"/>
          <p:cNvSpPr txBox="1"/>
          <p:nvPr/>
        </p:nvSpPr>
        <p:spPr>
          <a:xfrm>
            <a:off x="5868943" y="5882634"/>
            <a:ext cx="3625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solidFill>
                  <a:srgbClr val="FF0000"/>
                </a:solidFill>
              </a:rPr>
              <a:t>?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sp>
        <p:nvSpPr>
          <p:cNvPr id="20" name="文字方塊 19"/>
          <p:cNvSpPr txBox="1"/>
          <p:nvPr/>
        </p:nvSpPr>
        <p:spPr>
          <a:xfrm>
            <a:off x="6909803" y="5864875"/>
            <a:ext cx="1526544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TW" sz="2400" dirty="0"/>
              <a:t>Assumed it’s known</a:t>
            </a:r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15572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53" grpId="0" animBg="1"/>
      <p:bldP spid="44" grpId="0" animBg="1"/>
      <p:bldP spid="61" grpId="0"/>
      <p:bldP spid="64" grpId="0"/>
      <p:bldP spid="65" grpId="0"/>
      <p:bldP spid="67" grpId="0" animBg="1"/>
      <p:bldP spid="68" grpId="0" animBg="1"/>
      <p:bldP spid="3" grpId="0"/>
      <p:bldP spid="73" grpId="0"/>
      <p:bldP spid="20" grpId="0" animBg="1"/>
    </p:bld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213</TotalTime>
  <Words>1673</Words>
  <Application>Microsoft Office PowerPoint</Application>
  <PresentationFormat>如螢幕大小 (4:3)</PresentationFormat>
  <Paragraphs>302</Paragraphs>
  <Slides>18</Slides>
  <Notes>10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5" baseType="lpstr">
      <vt:lpstr>新細明體</vt:lpstr>
      <vt:lpstr>Arial</vt:lpstr>
      <vt:lpstr>Calibri</vt:lpstr>
      <vt:lpstr>Calibri Light</vt:lpstr>
      <vt:lpstr>Cambria Math</vt:lpstr>
      <vt:lpstr>Office 佈景主題</vt:lpstr>
      <vt:lpstr>方程式</vt:lpstr>
      <vt:lpstr>Backpropagation</vt:lpstr>
      <vt:lpstr>Gradient Descent </vt:lpstr>
      <vt:lpstr>Chain Rule</vt:lpstr>
      <vt:lpstr>Backpropagation</vt:lpstr>
      <vt:lpstr>Backpropagation</vt:lpstr>
      <vt:lpstr>Backpropagation – Forward pass</vt:lpstr>
      <vt:lpstr>Backpropagation – Forward pass</vt:lpstr>
      <vt:lpstr>Backpropagation – Backward pass</vt:lpstr>
      <vt:lpstr>Backpropagation – Backward pass</vt:lpstr>
      <vt:lpstr>Backpropagation – Backward pass</vt:lpstr>
      <vt:lpstr>Backpropagation – Backward pass</vt:lpstr>
      <vt:lpstr>Backpropagation – Backward pass</vt:lpstr>
      <vt:lpstr>Backpropagation – Backward pass</vt:lpstr>
      <vt:lpstr>Backpropagation – Backward pass</vt:lpstr>
      <vt:lpstr>Backpropagation – Backward pass</vt:lpstr>
      <vt:lpstr>Backpropagation – Backward Pass</vt:lpstr>
      <vt:lpstr>Backpropagation – Backward Pass</vt:lpstr>
      <vt:lpstr>Backpropagation –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Hung-yi Lee</dc:creator>
  <cp:lastModifiedBy>Hung-yi Lee</cp:lastModifiedBy>
  <cp:revision>10</cp:revision>
  <dcterms:created xsi:type="dcterms:W3CDTF">2016-10-25T03:26:56Z</dcterms:created>
  <dcterms:modified xsi:type="dcterms:W3CDTF">2017-03-22T16:26:19Z</dcterms:modified>
</cp:coreProperties>
</file>