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344" r:id="rId4"/>
    <p:sldId id="345" r:id="rId5"/>
    <p:sldId id="257" r:id="rId6"/>
    <p:sldId id="259" r:id="rId7"/>
    <p:sldId id="274" r:id="rId8"/>
    <p:sldId id="308" r:id="rId9"/>
    <p:sldId id="278" r:id="rId10"/>
    <p:sldId id="312" r:id="rId11"/>
    <p:sldId id="309" r:id="rId12"/>
    <p:sldId id="279" r:id="rId13"/>
    <p:sldId id="280" r:id="rId14"/>
    <p:sldId id="282" r:id="rId15"/>
    <p:sldId id="283" r:id="rId16"/>
    <p:sldId id="310" r:id="rId17"/>
    <p:sldId id="316" r:id="rId18"/>
    <p:sldId id="319" r:id="rId19"/>
    <p:sldId id="327" r:id="rId20"/>
    <p:sldId id="339" r:id="rId21"/>
    <p:sldId id="304" r:id="rId22"/>
    <p:sldId id="320" r:id="rId23"/>
    <p:sldId id="349" r:id="rId24"/>
    <p:sldId id="350" r:id="rId25"/>
    <p:sldId id="329" r:id="rId26"/>
    <p:sldId id="330" r:id="rId27"/>
    <p:sldId id="331" r:id="rId28"/>
    <p:sldId id="343" r:id="rId29"/>
    <p:sldId id="332" r:id="rId30"/>
    <p:sldId id="351" r:id="rId31"/>
    <p:sldId id="346" r:id="rId32"/>
    <p:sldId id="352" r:id="rId33"/>
    <p:sldId id="340" r:id="rId34"/>
    <p:sldId id="34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1B62-3A0F-433E-8F7F-C5400E8DE406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00551-177F-4DA6-A3B3-27F70ADFF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3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mmetric_matri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Vector_(mathematics)" TargetMode="External"/><Relationship Id="rId5" Type="http://schemas.openxmlformats.org/officeDocument/2006/relationships/hyperlink" Target="https://en.wikipedia.org/wiki/Matrix_(mathematics)" TargetMode="External"/><Relationship Id="rId4" Type="http://schemas.openxmlformats.org/officeDocument/2006/relationships/hyperlink" Target="https://en.wikipedia.org/wiki/Real_number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http://reuter.mit.edu/blue/images/research/manifold.png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http://archive.cnx.org/resources/51a9b2052ae167db310fda5600b89badea85eae5/isomapCNXtrue1.png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00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>
                    <a:latin typeface="Cambria Math" panose="02040503050406030204" pitchFamily="18" charset="0"/>
                  </a:rPr>
                  <a:t>𝐾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=2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12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>
                    <a:latin typeface="Cambria Math" panose="02040503050406030204" pitchFamily="18" charset="0"/>
                  </a:rPr>
                  <a:t>𝐾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=2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55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>
                    <a:latin typeface="Cambria Math" panose="02040503050406030204" pitchFamily="18" charset="0"/>
                  </a:rPr>
                  <a:t>𝐾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=2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602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[ 0.45190665 0.18225358 0.12979086 0.12011089 0.07142337 0.04451466]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090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58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幸福蛋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雷吉艾斯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壺壺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513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4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an original image of ORL face database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61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用這個例子http://newsletter.sinica.edu.tw/file/file/4/485.pdf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2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https://www.semanticscholar.org/paper/Integrating-frame-based-and-segment-based-dynamic-Chan-Lee/7d8eaf612500420a125b3cfca98701114cf68873/pdf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6DD4-9545-4A49-91CA-058829C4258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56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克己派（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Abnegation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）、友好派（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Amity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）、無畏派（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Dauntless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）、直言派（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Candor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）以及博學派（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Erudite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6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• The eigenvalues for symmetric matrices are always real.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ymmetric matrix"/>
              </a:rPr>
              <a:t>symmetric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n} × 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n}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eal number"/>
              </a:rPr>
              <a:t>real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atrix (mathematics)"/>
              </a:rPr>
              <a:t>matrix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M} is said to be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definite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the scalar 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z^{\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{T} }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is positive for every non-zero column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ector (mathematics)"/>
              </a:rPr>
              <a:t>vector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z} of {\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n} real 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zTMz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&gt;=0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Ref: </a:t>
            </a:r>
            <a:r>
              <a:rPr lang="zh-TW" altLang="en-US" dirty="0"/>
              <a:t>http://speech.ee.ntu.edu.tw/~tlkagk/courses/LA_2016/Lecture/special%20matrix%20(v2).ecm.mp4/index.html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89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So many good </a:t>
            </a:r>
            <a:r>
              <a:rPr lang="en-US" altLang="zh-TW" dirty="0" err="1"/>
              <a:t>explaination</a:t>
            </a:r>
            <a:r>
              <a:rPr lang="en-US" altLang="zh-TW" dirty="0"/>
              <a:t> !!!!!!!!!!!!!!!!!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http://stats.stackexchange.com/questions/2691/making-sense-of-principal-component-analysis-eigenvectors-eigenvalues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53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https://pvirie.wordpress.com/2016/03/29/linear-autoencoders-do-pca/</a:t>
            </a:r>
          </a:p>
          <a:p>
            <a:endParaRPr lang="en-US" altLang="zh-TW" dirty="0"/>
          </a:p>
          <a:p>
            <a:r>
              <a:rPr lang="en-US" altLang="zh-TW" dirty="0"/>
              <a:t>https://pvirie.wordpress.com/2013/10/01/pattern-covariance-analysis-of-components/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02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Link PCA with MDS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[1] T. Cox and M. Cox. </a:t>
            </a:r>
            <a:r>
              <a:rPr lang="en-US" altLang="zh-TW" i="1" dirty="0"/>
              <a:t>Multidimensional Scaling</a:t>
            </a:r>
            <a:r>
              <a:rPr lang="en-US" altLang="zh-TW" dirty="0"/>
              <a:t>. Chapman Hall, Boca Raton, 2nd edition,</a:t>
            </a:r>
            <a:br>
              <a:rPr lang="en-US" altLang="zh-TW" dirty="0"/>
            </a:br>
            <a:r>
              <a:rPr lang="en-US" altLang="zh-TW" dirty="0"/>
              <a:t>2001.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04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>
                    <a:latin typeface="Cambria Math" panose="02040503050406030204" pitchFamily="18" charset="0"/>
                  </a:rPr>
                  <a:t>𝐾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=2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2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90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5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15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78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16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4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42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9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91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75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88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0A5D7-7028-48E9-B5A4-C9F13746A770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4C27-103A-4C52-8E26-07490690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1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30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12" Type="http://schemas.openxmlformats.org/officeDocument/2006/relationships/image" Target="../media/image1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10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3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8" Type="http://schemas.openxmlformats.org/officeDocument/2006/relationships/image" Target="../media/image1480.png"/><Relationship Id="rId3" Type="http://schemas.openxmlformats.org/officeDocument/2006/relationships/image" Target="../media/image1330.png"/><Relationship Id="rId17" Type="http://schemas.openxmlformats.org/officeDocument/2006/relationships/image" Target="../media/image14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7.png"/><Relationship Id="rId15" Type="http://schemas.openxmlformats.org/officeDocument/2006/relationships/image" Target="../media/image1450.png"/><Relationship Id="rId10" Type="http://schemas.openxmlformats.org/officeDocument/2006/relationships/image" Target="../media/image1400.png"/><Relationship Id="rId4" Type="http://schemas.openxmlformats.org/officeDocument/2006/relationships/image" Target="../media/image156.png"/><Relationship Id="rId9" Type="http://schemas.openxmlformats.org/officeDocument/2006/relationships/image" Target="../media/image13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59.png"/><Relationship Id="rId18" Type="http://schemas.openxmlformats.org/officeDocument/2006/relationships/image" Target="../media/image156.png"/><Relationship Id="rId7" Type="http://schemas.openxmlformats.org/officeDocument/2006/relationships/image" Target="../media/image1500.png"/><Relationship Id="rId17" Type="http://schemas.openxmlformats.org/officeDocument/2006/relationships/image" Target="../media/image1330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1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5" Type="http://schemas.openxmlformats.org/officeDocument/2006/relationships/image" Target="../media/image1480.png"/><Relationship Id="rId19" Type="http://schemas.openxmlformats.org/officeDocument/2006/relationships/image" Target="../media/image1460.png"/><Relationship Id="rId9" Type="http://schemas.openxmlformats.org/officeDocument/2006/relationships/image" Target="../media/image1521.png"/><Relationship Id="rId14" Type="http://schemas.openxmlformats.org/officeDocument/2006/relationships/image" Target="../media/image14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59.png"/><Relationship Id="rId18" Type="http://schemas.openxmlformats.org/officeDocument/2006/relationships/image" Target="../media/image156.png"/><Relationship Id="rId21" Type="http://schemas.openxmlformats.org/officeDocument/2006/relationships/image" Target="../media/image1360.png"/><Relationship Id="rId7" Type="http://schemas.openxmlformats.org/officeDocument/2006/relationships/image" Target="../media/image1500.png"/><Relationship Id="rId17" Type="http://schemas.openxmlformats.org/officeDocument/2006/relationships/image" Target="../media/image1330.png"/><Relationship Id="rId25" Type="http://schemas.openxmlformats.org/officeDocument/2006/relationships/image" Target="../media/image162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1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24" Type="http://schemas.openxmlformats.org/officeDocument/2006/relationships/image" Target="../media/image161.png"/><Relationship Id="rId15" Type="http://schemas.openxmlformats.org/officeDocument/2006/relationships/image" Target="../media/image1480.png"/><Relationship Id="rId5" Type="http://schemas.openxmlformats.org/officeDocument/2006/relationships/image" Target="../media/image1350.png"/><Relationship Id="rId23" Type="http://schemas.openxmlformats.org/officeDocument/2006/relationships/image" Target="../media/image160.png"/><Relationship Id="rId19" Type="http://schemas.openxmlformats.org/officeDocument/2006/relationships/image" Target="../media/image1460.png"/><Relationship Id="rId9" Type="http://schemas.openxmlformats.org/officeDocument/2006/relationships/image" Target="../media/image1521.png"/><Relationship Id="rId14" Type="http://schemas.openxmlformats.org/officeDocument/2006/relationships/image" Target="../media/image1450.png"/><Relationship Id="rId22" Type="http://schemas.openxmlformats.org/officeDocument/2006/relationships/image" Target="../media/image13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59.png"/><Relationship Id="rId18" Type="http://schemas.openxmlformats.org/officeDocument/2006/relationships/image" Target="../media/image156.png"/><Relationship Id="rId26" Type="http://schemas.openxmlformats.org/officeDocument/2006/relationships/image" Target="../media/image166.png"/><Relationship Id="rId21" Type="http://schemas.openxmlformats.org/officeDocument/2006/relationships/image" Target="../media/image1360.png"/><Relationship Id="rId7" Type="http://schemas.openxmlformats.org/officeDocument/2006/relationships/image" Target="../media/image1500.png"/><Relationship Id="rId17" Type="http://schemas.openxmlformats.org/officeDocument/2006/relationships/image" Target="../media/image1330.png"/><Relationship Id="rId25" Type="http://schemas.openxmlformats.org/officeDocument/2006/relationships/image" Target="../media/image165.pn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1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24" Type="http://schemas.openxmlformats.org/officeDocument/2006/relationships/image" Target="../media/image164.png"/><Relationship Id="rId15" Type="http://schemas.openxmlformats.org/officeDocument/2006/relationships/image" Target="../media/image1480.png"/><Relationship Id="rId5" Type="http://schemas.openxmlformats.org/officeDocument/2006/relationships/image" Target="../media/image1350.png"/><Relationship Id="rId23" Type="http://schemas.openxmlformats.org/officeDocument/2006/relationships/image" Target="../media/image163.png"/><Relationship Id="rId19" Type="http://schemas.openxmlformats.org/officeDocument/2006/relationships/image" Target="../media/image1460.png"/><Relationship Id="rId9" Type="http://schemas.openxmlformats.org/officeDocument/2006/relationships/image" Target="../media/image1521.png"/><Relationship Id="rId14" Type="http://schemas.openxmlformats.org/officeDocument/2006/relationships/image" Target="../media/image1450.png"/><Relationship Id="rId22" Type="http://schemas.openxmlformats.org/officeDocument/2006/relationships/image" Target="../media/image13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2.21.35:2880/~tlkagk/pokemon/pca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4.png"/><Relationship Id="rId3" Type="http://schemas.openxmlformats.org/officeDocument/2006/relationships/image" Target="../media/image610.png"/><Relationship Id="rId7" Type="http://schemas.openxmlformats.org/officeDocument/2006/relationships/image" Target="../media/image14.jp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image" Target="../media/image10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19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Unsupervised Learning:</a:t>
            </a:r>
            <a:br>
              <a:rPr lang="en-US" altLang="zh-TW" dirty="0"/>
            </a:br>
            <a:r>
              <a:rPr lang="en-US" altLang="zh-TW" sz="5400" dirty="0"/>
              <a:t>Principle Component Analysis</a:t>
            </a:r>
            <a:endParaRPr lang="zh-TW" altLang="en-US" sz="5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72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400740" y="3902607"/>
                <a:ext cx="57271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want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as large as possible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40" y="3902607"/>
                <a:ext cx="5727145" cy="830997"/>
              </a:xfrm>
              <a:prstGeom prst="rect">
                <a:avLst/>
              </a:prstGeom>
              <a:blipFill>
                <a:blip r:embed="rId2"/>
                <a:stretch>
                  <a:fillRect l="-1704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340668" y="4747653"/>
                <a:ext cx="3762983" cy="104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668" y="4747653"/>
                <a:ext cx="3762983" cy="10468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019235" y="5045078"/>
                <a:ext cx="14961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35" y="5045078"/>
                <a:ext cx="1496115" cy="369332"/>
              </a:xfrm>
              <a:prstGeom prst="rect">
                <a:avLst/>
              </a:prstGeom>
              <a:blipFill>
                <a:blip r:embed="rId4"/>
                <a:stretch>
                  <a:fillRect t="-1667" r="-44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949715" y="5527169"/>
                <a:ext cx="1633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15" y="5527169"/>
                <a:ext cx="1633845" cy="369332"/>
              </a:xfrm>
              <a:prstGeom prst="rect">
                <a:avLst/>
              </a:prstGeom>
              <a:blipFill>
                <a:blip r:embed="rId5"/>
                <a:stretch>
                  <a:fillRect l="-1866" t="-1667" r="-410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93345" y="1876260"/>
                <a:ext cx="1271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5" y="1876260"/>
                <a:ext cx="127137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150524" y="3267613"/>
                <a:ext cx="1524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24" y="3267613"/>
                <a:ext cx="1524776" cy="369332"/>
              </a:xfrm>
              <a:prstGeom prst="rect">
                <a:avLst/>
              </a:prstGeom>
              <a:blipFill>
                <a:blip r:embed="rId7"/>
                <a:stretch>
                  <a:fillRect l="-2400" r="-16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字方塊 42"/>
          <p:cNvSpPr txBox="1"/>
          <p:nvPr/>
        </p:nvSpPr>
        <p:spPr>
          <a:xfrm>
            <a:off x="577584" y="2595019"/>
            <a:ext cx="222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Reduce to 1-D:</a:t>
            </a:r>
            <a:endParaRPr lang="zh-TW" altLang="en-US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3340668" y="817601"/>
            <a:ext cx="5422962" cy="2674892"/>
            <a:chOff x="3340668" y="817601"/>
            <a:chExt cx="5422962" cy="2674892"/>
          </a:xfrm>
        </p:grpSpPr>
        <p:grpSp>
          <p:nvGrpSpPr>
            <p:cNvPr id="5" name="群組 4"/>
            <p:cNvGrpSpPr/>
            <p:nvPr/>
          </p:nvGrpSpPr>
          <p:grpSpPr>
            <a:xfrm>
              <a:off x="3378430" y="884532"/>
              <a:ext cx="5290256" cy="2607961"/>
              <a:chOff x="3410472" y="1061327"/>
              <a:chExt cx="5290256" cy="26079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3432782" y="1061327"/>
                    <a:ext cx="518382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400" dirty="0"/>
                      <a:t>Project all the data points x onto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a14:m>
                    <a:r>
                      <a:rPr lang="en-US" altLang="zh-TW" sz="2400" dirty="0"/>
                      <a:t>, and obtain a set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44" name="文字方塊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2782" y="1061327"/>
                    <a:ext cx="5183827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82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字方塊 44"/>
                  <p:cNvSpPr txBox="1"/>
                  <p:nvPr/>
                </p:nvSpPr>
                <p:spPr>
                  <a:xfrm>
                    <a:off x="3476552" y="1875284"/>
                    <a:ext cx="51400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srgbClr val="0000FF"/>
                        </a:solidFill>
                      </a:rPr>
                      <a:t>We want the variance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zh-TW" sz="2400" dirty="0">
                        <a:solidFill>
                          <a:srgbClr val="0000FF"/>
                        </a:solidFill>
                      </a:rPr>
                      <a:t> as large as possible</a:t>
                    </a:r>
                    <a:endParaRPr lang="zh-TW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文字方塊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6552" y="1875284"/>
                    <a:ext cx="5140057" cy="83099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779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字方塊 45"/>
                  <p:cNvSpPr txBox="1"/>
                  <p:nvPr/>
                </p:nvSpPr>
                <p:spPr>
                  <a:xfrm>
                    <a:off x="3410472" y="2636954"/>
                    <a:ext cx="3762983" cy="103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46" name="文字方塊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0472" y="2636954"/>
                    <a:ext cx="3762983" cy="103233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字方塊 46"/>
                  <p:cNvSpPr txBox="1"/>
                  <p:nvPr/>
                </p:nvSpPr>
                <p:spPr>
                  <a:xfrm>
                    <a:off x="7211218" y="2825706"/>
                    <a:ext cx="148951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47" name="文字方塊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1218" y="2825706"/>
                    <a:ext cx="14895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667" r="-4508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矩形 6"/>
            <p:cNvSpPr/>
            <p:nvPr/>
          </p:nvSpPr>
          <p:spPr>
            <a:xfrm>
              <a:off x="3340668" y="817601"/>
              <a:ext cx="5422962" cy="267260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1150524" y="3776348"/>
                <a:ext cx="153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24" y="3776348"/>
                <a:ext cx="1538498" cy="369332"/>
              </a:xfrm>
              <a:prstGeom prst="rect">
                <a:avLst/>
              </a:prstGeom>
              <a:blipFill>
                <a:blip r:embed="rId12"/>
                <a:stretch>
                  <a:fillRect l="-2381" r="-158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3340668" y="3849584"/>
            <a:ext cx="5422962" cy="23062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33322" y="4367092"/>
                <a:ext cx="213237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2" y="4367092"/>
                <a:ext cx="2132379" cy="13694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820810" y="5794543"/>
            <a:ext cx="175740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 matrix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798048" y="2307147"/>
            <a:ext cx="542620" cy="1132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48" idx="3"/>
          </p:cNvCxnSpPr>
          <p:nvPr/>
        </p:nvCxnSpPr>
        <p:spPr>
          <a:xfrm>
            <a:off x="2689022" y="3961014"/>
            <a:ext cx="651646" cy="9043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9" grpId="0"/>
      <p:bldP spid="40" grpId="0"/>
      <p:bldP spid="48" grpId="0"/>
      <p:bldP spid="49" grpId="0" animBg="1"/>
      <p:bldP spid="50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31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Warning of Math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7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5975" y="5106451"/>
                <a:ext cx="30673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75" y="5106451"/>
                <a:ext cx="3067378" cy="369332"/>
              </a:xfrm>
              <a:prstGeom prst="rect">
                <a:avLst/>
              </a:prstGeom>
              <a:blipFill>
                <a:blip r:embed="rId2"/>
                <a:stretch>
                  <a:fillRect t="-1667" r="-198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87649" y="845799"/>
                <a:ext cx="369024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49" y="845799"/>
                <a:ext cx="3690241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820879" y="853319"/>
                <a:ext cx="1906356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879" y="853319"/>
                <a:ext cx="1906356" cy="89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676880" y="1063042"/>
                <a:ext cx="1162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80" y="1063042"/>
                <a:ext cx="1162241" cy="369332"/>
              </a:xfrm>
              <a:prstGeom prst="rect">
                <a:avLst/>
              </a:prstGeom>
              <a:blipFill>
                <a:blip r:embed="rId5"/>
                <a:stretch>
                  <a:fillRect l="-2094" r="-36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11099" y="2514220"/>
                <a:ext cx="3871840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9" y="2514220"/>
                <a:ext cx="3871840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9931" y="3446995"/>
                <a:ext cx="3181432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1" y="3446995"/>
                <a:ext cx="3181432" cy="9866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66537" y="2305454"/>
                <a:ext cx="2350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37" y="2305454"/>
                <a:ext cx="2350964" cy="369332"/>
              </a:xfrm>
              <a:prstGeom prst="rect">
                <a:avLst/>
              </a:prstGeom>
              <a:blipFill>
                <a:blip r:embed="rId8"/>
                <a:stretch>
                  <a:fillRect r="-103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905916" y="2305454"/>
                <a:ext cx="1403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916" y="2305454"/>
                <a:ext cx="1403398" cy="369332"/>
              </a:xfrm>
              <a:prstGeom prst="rect">
                <a:avLst/>
              </a:prstGeom>
              <a:blipFill>
                <a:blip r:embed="rId9"/>
                <a:stretch>
                  <a:fillRect l="-1739" r="-478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58613" y="2907268"/>
                <a:ext cx="1816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13" y="2907268"/>
                <a:ext cx="1816266" cy="369332"/>
              </a:xfrm>
              <a:prstGeom prst="rect">
                <a:avLst/>
              </a:prstGeom>
              <a:blipFill>
                <a:blip r:embed="rId10"/>
                <a:stretch>
                  <a:fillRect l="-1342" r="-100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382440" y="2887624"/>
                <a:ext cx="14064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40" y="2887624"/>
                <a:ext cx="1406411" cy="369332"/>
              </a:xfrm>
              <a:prstGeom prst="rect">
                <a:avLst/>
              </a:prstGeom>
              <a:blipFill>
                <a:blip r:embed="rId11"/>
                <a:stretch>
                  <a:fillRect l="-1732" t="-1667" r="-1732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09931" y="4240922"/>
                <a:ext cx="4481562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1" y="4240922"/>
                <a:ext cx="4481562" cy="9866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26260" y="5090122"/>
                <a:ext cx="4996028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0" y="5090122"/>
                <a:ext cx="4996028" cy="9866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1646908" y="5145714"/>
            <a:ext cx="2832104" cy="7873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67281" y="6125913"/>
                <a:ext cx="282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81" y="6125913"/>
                <a:ext cx="282730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366746" y="3840559"/>
                <a:ext cx="2827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maximizing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746" y="3840559"/>
                <a:ext cx="2827085" cy="461665"/>
              </a:xfrm>
              <a:prstGeom prst="rect">
                <a:avLst/>
              </a:prstGeom>
              <a:blipFill>
                <a:blip r:embed="rId15"/>
                <a:stretch>
                  <a:fillRect l="-323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733221" y="4387508"/>
                <a:ext cx="1732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21" y="4387508"/>
                <a:ext cx="173294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32917" y="6172910"/>
                <a:ext cx="1796137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17" y="6172910"/>
                <a:ext cx="179613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68003" y="1652610"/>
                <a:ext cx="3762983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3" y="1652610"/>
                <a:ext cx="3762983" cy="10477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114935" y="357994"/>
                <a:ext cx="1524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935" y="357994"/>
                <a:ext cx="1524776" cy="369332"/>
              </a:xfrm>
              <a:prstGeom prst="rect">
                <a:avLst/>
              </a:prstGeom>
              <a:blipFill>
                <a:blip r:embed="rId19"/>
                <a:stretch>
                  <a:fillRect l="-2400" t="-1667" r="-16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5110013" y="3645429"/>
            <a:ext cx="3707416" cy="211781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9663" y="296193"/>
                <a:ext cx="2827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maximizing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3" y="296193"/>
                <a:ext cx="2827085" cy="461665"/>
              </a:xfrm>
              <a:prstGeom prst="rect">
                <a:avLst/>
              </a:prstGeom>
              <a:blipFill>
                <a:blip r:embed="rId3"/>
                <a:stretch>
                  <a:fillRect l="-323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56097" y="345850"/>
                <a:ext cx="2490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7" y="345850"/>
                <a:ext cx="24901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55254" y="358202"/>
                <a:ext cx="1816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254" y="358202"/>
                <a:ext cx="1816716" cy="369332"/>
              </a:xfrm>
              <a:prstGeom prst="rect">
                <a:avLst/>
              </a:prstGeom>
              <a:blipFill>
                <a:blip r:embed="rId5"/>
                <a:stretch>
                  <a:fillRect r="-369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02142" y="997781"/>
                <a:ext cx="1796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42" y="997781"/>
                <a:ext cx="1796137" cy="461665"/>
              </a:xfrm>
              <a:prstGeom prst="rect">
                <a:avLst/>
              </a:prstGeom>
              <a:blipFill>
                <a:blip r:embed="rId6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31594" y="997781"/>
            <a:ext cx="166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37186" y="984194"/>
            <a:ext cx="321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Positive-semidefinite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14250" y="1348295"/>
            <a:ext cx="418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(non-negative eigenvalues)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1746" y="2048192"/>
            <a:ext cx="62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Lagrange multiplier [Bishop, Appendix E]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33595" y="5761047"/>
                <a:ext cx="6458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eigenvector of the covariance matrix 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5" y="5761047"/>
                <a:ext cx="6458857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23669" y="6158557"/>
                <a:ext cx="5541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Corresponding to the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69" y="6158557"/>
                <a:ext cx="5541072" cy="461665"/>
              </a:xfrm>
              <a:prstGeom prst="rect">
                <a:avLst/>
              </a:prstGeom>
              <a:blipFill>
                <a:blip r:embed="rId8"/>
                <a:stretch>
                  <a:fillRect l="-1100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097664" y="2602107"/>
                <a:ext cx="509754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664" y="2602107"/>
                <a:ext cx="5097549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5054" y="3441690"/>
                <a:ext cx="2359557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54" y="3441690"/>
                <a:ext cx="2359557" cy="372859"/>
              </a:xfrm>
              <a:prstGeom prst="rect">
                <a:avLst/>
              </a:prstGeom>
              <a:blipFill>
                <a:blip r:embed="rId10"/>
                <a:stretch>
                  <a:fillRect l="-3101" t="-167213" r="-2842" b="-2508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45053" y="3968679"/>
                <a:ext cx="2359557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53" y="3968679"/>
                <a:ext cx="2359557" cy="373564"/>
              </a:xfrm>
              <a:prstGeom prst="rect">
                <a:avLst/>
              </a:prstGeom>
              <a:blipFill>
                <a:blip r:embed="rId11"/>
                <a:stretch>
                  <a:fillRect l="-3101" t="-165574" r="-2842" b="-2524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 rot="5400000">
            <a:off x="1773994" y="4472127"/>
            <a:ext cx="6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3" name="右大括弧 22"/>
          <p:cNvSpPr/>
          <p:nvPr/>
        </p:nvSpPr>
        <p:spPr>
          <a:xfrm>
            <a:off x="3311267" y="3435798"/>
            <a:ext cx="385347" cy="1747936"/>
          </a:xfrm>
          <a:prstGeom prst="rightBrace">
            <a:avLst>
              <a:gd name="adj1" fmla="val 18965"/>
              <a:gd name="adj2" fmla="val 18979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220705" y="3355106"/>
                <a:ext cx="2133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05" y="3355106"/>
                <a:ext cx="2133084" cy="369332"/>
              </a:xfrm>
              <a:prstGeom prst="rect">
                <a:avLst/>
              </a:prstGeom>
              <a:blipFill>
                <a:blip r:embed="rId12"/>
                <a:stretch>
                  <a:fillRect l="-2857" r="-314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106105" y="4426008"/>
                <a:ext cx="3423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05" y="4426008"/>
                <a:ext cx="342340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201830" y="4919751"/>
                <a:ext cx="932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30" y="4919751"/>
                <a:ext cx="9325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058061" y="4937682"/>
            <a:ext cx="36103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Choose the maximum one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3113" y="5696892"/>
            <a:ext cx="8202275" cy="972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101676" y="1026922"/>
            <a:ext cx="7209567" cy="7873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220705" y="3816012"/>
                <a:ext cx="1597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05" y="3816012"/>
                <a:ext cx="1597104" cy="369332"/>
              </a:xfrm>
              <a:prstGeom prst="rect">
                <a:avLst/>
              </a:prstGeom>
              <a:blipFill>
                <a:blip r:embed="rId15"/>
                <a:stretch>
                  <a:fillRect l="-3817" r="-1145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927376" y="3764865"/>
                <a:ext cx="2321469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: eigenvector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376" y="3764865"/>
                <a:ext cx="2321469" cy="461665"/>
              </a:xfrm>
              <a:prstGeom prst="rect">
                <a:avLst/>
              </a:prstGeom>
              <a:blipFill>
                <a:blip r:embed="rId16"/>
                <a:stretch>
                  <a:fillRect t="-10526" r="-288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 animBg="1"/>
      <p:bldP spid="24" grpId="0"/>
      <p:bldP spid="25" grpId="0"/>
      <p:bldP spid="26" grpId="0"/>
      <p:bldP spid="27" grpId="0" animBg="1"/>
      <p:bldP spid="7" grpId="0" animBg="1"/>
      <p:bldP spid="29" grpId="0" animBg="1"/>
      <p:bldP spid="30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408080" y="326922"/>
            <a:ext cx="8268922" cy="461772"/>
            <a:chOff x="408080" y="326922"/>
            <a:chExt cx="8268922" cy="461772"/>
          </a:xfrm>
        </p:grpSpPr>
        <p:grpSp>
          <p:nvGrpSpPr>
            <p:cNvPr id="32" name="群組 31"/>
            <p:cNvGrpSpPr/>
            <p:nvPr/>
          </p:nvGrpSpPr>
          <p:grpSpPr>
            <a:xfrm>
              <a:off x="408080" y="326922"/>
              <a:ext cx="5076860" cy="461772"/>
              <a:chOff x="359827" y="459881"/>
              <a:chExt cx="5076860" cy="4617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文字方塊 3"/>
                  <p:cNvSpPr txBox="1"/>
                  <p:nvPr/>
                </p:nvSpPr>
                <p:spPr>
                  <a:xfrm>
                    <a:off x="359827" y="459881"/>
                    <a:ext cx="28270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400" dirty="0"/>
                      <a:t>Find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en-US" altLang="zh-TW" sz="2400" dirty="0"/>
                      <a:t> maximizing </a:t>
                    </a:r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4" name="文字方塊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827" y="459881"/>
                    <a:ext cx="2827085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448"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字方塊 4"/>
                  <p:cNvSpPr txBox="1"/>
                  <p:nvPr/>
                </p:nvSpPr>
                <p:spPr>
                  <a:xfrm>
                    <a:off x="2946510" y="459988"/>
                    <a:ext cx="249017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5" name="文字方塊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510" y="459988"/>
                    <a:ext cx="2490177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4777820" y="376542"/>
                  <a:ext cx="18299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820" y="376542"/>
                  <a:ext cx="182992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333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847077" y="376542"/>
                  <a:ext cx="18299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077" y="376542"/>
                  <a:ext cx="1829925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667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43022" y="1153543"/>
                <a:ext cx="513057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2" y="1153543"/>
                <a:ext cx="5130572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881781" y="1149216"/>
                <a:ext cx="249016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781" y="1149216"/>
                <a:ext cx="2490169" cy="416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76444" y="2081066"/>
                <a:ext cx="2386615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4" y="2081066"/>
                <a:ext cx="2386615" cy="373628"/>
              </a:xfrm>
              <a:prstGeom prst="rect">
                <a:avLst/>
              </a:prstGeom>
              <a:blipFill>
                <a:blip r:embed="rId8"/>
                <a:stretch>
                  <a:fillRect l="-2813" t="-162903" r="-2558" b="-246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25443" y="2888127"/>
                <a:ext cx="2372765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3" y="2888127"/>
                <a:ext cx="2372765" cy="374333"/>
              </a:xfrm>
              <a:prstGeom prst="rect">
                <a:avLst/>
              </a:prstGeom>
              <a:blipFill>
                <a:blip r:embed="rId9"/>
                <a:stretch>
                  <a:fillRect l="-3085" t="-167213" r="-2828" b="-2508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 rot="5400000">
            <a:off x="1515506" y="3550653"/>
            <a:ext cx="6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5" name="右大括弧 14"/>
          <p:cNvSpPr/>
          <p:nvPr/>
        </p:nvSpPr>
        <p:spPr>
          <a:xfrm>
            <a:off x="2963059" y="2112181"/>
            <a:ext cx="390889" cy="1947757"/>
          </a:xfrm>
          <a:prstGeom prst="rightBrace">
            <a:avLst>
              <a:gd name="adj1" fmla="val 49533"/>
              <a:gd name="adj2" fmla="val 10878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46464" y="2125552"/>
                <a:ext cx="30900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64" y="2125552"/>
                <a:ext cx="3090013" cy="369332"/>
              </a:xfrm>
              <a:prstGeom prst="rect">
                <a:avLst/>
              </a:prstGeom>
              <a:blipFill>
                <a:blip r:embed="rId10"/>
                <a:stretch>
                  <a:fillRect l="-1972" t="-1667" r="-177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53123" y="2726163"/>
                <a:ext cx="54758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23" y="2726163"/>
                <a:ext cx="5475858" cy="369332"/>
              </a:xfrm>
              <a:prstGeom prst="rect">
                <a:avLst/>
              </a:prstGeom>
              <a:blipFill>
                <a:blip r:embed="rId11"/>
                <a:stretch>
                  <a:fillRect r="-89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7158757" y="2587328"/>
            <a:ext cx="11027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449172" y="2604404"/>
            <a:ext cx="108036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518439" y="4033946"/>
                <a:ext cx="1737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39" y="4033946"/>
                <a:ext cx="1737463" cy="369332"/>
              </a:xfrm>
              <a:prstGeom prst="rect">
                <a:avLst/>
              </a:prstGeom>
              <a:blipFill>
                <a:blip r:embed="rId12"/>
                <a:stretch>
                  <a:fillRect l="-1404" t="-1667" r="-105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683125" y="3416433"/>
                <a:ext cx="17374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25" y="3416433"/>
                <a:ext cx="1737463" cy="369332"/>
              </a:xfrm>
              <a:prstGeom prst="rect">
                <a:avLst/>
              </a:prstGeom>
              <a:blipFill>
                <a:blip r:embed="rId13"/>
                <a:stretch>
                  <a:fillRect l="-3860" r="-84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537329" y="3313415"/>
                <a:ext cx="2079020" cy="490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329" y="3313415"/>
                <a:ext cx="2079020" cy="490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296644" y="4014748"/>
                <a:ext cx="1862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644" y="4014748"/>
                <a:ext cx="1862113" cy="369332"/>
              </a:xfrm>
              <a:prstGeom prst="rect">
                <a:avLst/>
              </a:prstGeom>
              <a:blipFill>
                <a:blip r:embed="rId15"/>
                <a:stretch>
                  <a:fillRect l="-1311" t="-1667" r="-131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98598" y="4000715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98" y="4000715"/>
                <a:ext cx="553549" cy="369332"/>
              </a:xfrm>
              <a:prstGeom prst="rect">
                <a:avLst/>
              </a:prstGeom>
              <a:blipFill>
                <a:blip r:embed="rId16"/>
                <a:stretch>
                  <a:fillRect l="-5495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14027" y="4901481"/>
                <a:ext cx="847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7" y="4901481"/>
                <a:ext cx="847091" cy="369332"/>
              </a:xfrm>
              <a:prstGeom prst="rect">
                <a:avLst/>
              </a:prstGeom>
              <a:blipFill>
                <a:blip r:embed="rId17"/>
                <a:stretch>
                  <a:fillRect l="-16547" t="-24590" r="-2086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994290" y="4901481"/>
                <a:ext cx="21462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0" y="4901481"/>
                <a:ext cx="2146293" cy="369332"/>
              </a:xfrm>
              <a:prstGeom prst="rect">
                <a:avLst/>
              </a:prstGeom>
              <a:blipFill>
                <a:blip r:embed="rId18"/>
                <a:stretch>
                  <a:fillRect l="-2841" r="-31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552644" y="4900868"/>
                <a:ext cx="1610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44" y="4900868"/>
                <a:ext cx="1610313" cy="369332"/>
              </a:xfrm>
              <a:prstGeom prst="rect">
                <a:avLst/>
              </a:prstGeom>
              <a:blipFill>
                <a:blip r:embed="rId19"/>
                <a:stretch>
                  <a:fillRect l="-4167" r="-1136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13113" y="5713891"/>
                <a:ext cx="6458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eigenvector of the covariance matrix 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3" y="5713891"/>
                <a:ext cx="6458857" cy="461665"/>
              </a:xfrm>
              <a:prstGeom prst="rect">
                <a:avLst/>
              </a:prstGeom>
              <a:blipFill>
                <a:blip r:embed="rId2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689886" y="6129836"/>
                <a:ext cx="6216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Corresponding to the 2</a:t>
                </a:r>
                <a:r>
                  <a:rPr lang="en-US" altLang="zh-TW" sz="2400" baseline="30000" dirty="0"/>
                  <a:t>nd</a:t>
                </a:r>
                <a:r>
                  <a:rPr lang="en-US" altLang="zh-TW" sz="2400" dirty="0"/>
                  <a:t>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86" y="6129836"/>
                <a:ext cx="6216236" cy="461665"/>
              </a:xfrm>
              <a:prstGeom prst="rect">
                <a:avLst/>
              </a:prstGeom>
              <a:blipFill>
                <a:blip r:embed="rId2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613113" y="5664234"/>
            <a:ext cx="8202275" cy="972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接點 35"/>
          <p:cNvCxnSpPr/>
          <p:nvPr/>
        </p:nvCxnSpPr>
        <p:spPr>
          <a:xfrm>
            <a:off x="7162912" y="3128153"/>
            <a:ext cx="110273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452097" y="3134280"/>
            <a:ext cx="110273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530135" y="3098727"/>
            <a:ext cx="1284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512562" y="2579796"/>
            <a:ext cx="130214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071970" y="4511375"/>
                <a:ext cx="1697644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70" y="4511375"/>
                <a:ext cx="1697644" cy="369332"/>
              </a:xfrm>
              <a:prstGeom prst="rect">
                <a:avLst/>
              </a:prstGeom>
              <a:blipFill>
                <a:blip r:embed="rId22"/>
                <a:stretch>
                  <a:fillRect l="-3571" r="-714" b="-11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 animBg="1"/>
      <p:bldP spid="13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79640" y="1156802"/>
                <a:ext cx="1271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40" y="1156802"/>
                <a:ext cx="127137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42243" y="1703022"/>
                <a:ext cx="1896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3" y="1703022"/>
                <a:ext cx="18969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42243" y="2297259"/>
            <a:ext cx="275839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Diagonal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1408" y="3289446"/>
                <a:ext cx="4854791" cy="1061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8" y="3289446"/>
                <a:ext cx="4854791" cy="106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67332" y="3558879"/>
                <a:ext cx="1858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32" y="3558879"/>
                <a:ext cx="18580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044941" y="3558880"/>
                <a:ext cx="1535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𝑊𝑆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41" y="3558880"/>
                <a:ext cx="15354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21408" y="377977"/>
            <a:ext cx="3474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PCA - decorrelation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86160" y="4347968"/>
                <a:ext cx="3210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𝑊𝑆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0" y="4347968"/>
                <a:ext cx="321011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00738" y="4357883"/>
                <a:ext cx="34218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738" y="4357883"/>
                <a:ext cx="342189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4123" y="5044759"/>
                <a:ext cx="3812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23" y="5044759"/>
                <a:ext cx="381251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39898" y="5044758"/>
                <a:ext cx="40809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𝑊𝑤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𝑊𝑤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898" y="5044758"/>
                <a:ext cx="408092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86160" y="5822218"/>
                <a:ext cx="32289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0" y="5822218"/>
                <a:ext cx="322896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900738" y="5822218"/>
                <a:ext cx="7082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738" y="5822218"/>
                <a:ext cx="7082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810573" y="5782235"/>
            <a:ext cx="230936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Diagonal matrix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796270" y="350206"/>
            <a:ext cx="5040097" cy="2638989"/>
            <a:chOff x="3796270" y="350206"/>
            <a:chExt cx="5040097" cy="263898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96270" y="350206"/>
              <a:ext cx="5040097" cy="263898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5965254" y="1877242"/>
              <a:ext cx="702128" cy="453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PCA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372509" y="1249417"/>
                  <a:ext cx="345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509" y="1249417"/>
                  <a:ext cx="345992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7322637" y="670364"/>
                  <a:ext cx="3531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2637" y="670364"/>
                  <a:ext cx="353110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0345" r="-68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92258" y="1249417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58" y="1249417"/>
                <a:ext cx="364908" cy="369332"/>
              </a:xfrm>
              <a:prstGeom prst="rect">
                <a:avLst/>
              </a:prstGeom>
              <a:blipFill>
                <a:blip r:embed="rId16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698844" y="67036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844" y="670364"/>
                <a:ext cx="372025" cy="369332"/>
              </a:xfrm>
              <a:prstGeom prst="rect">
                <a:avLst/>
              </a:prstGeom>
              <a:blipFill>
                <a:blip r:embed="rId17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7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31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End of Warning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圖片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73" y="1961808"/>
            <a:ext cx="1283531" cy="12915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– Another Point of View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7" y="3288104"/>
            <a:ext cx="1556981" cy="16198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068" y="3361797"/>
            <a:ext cx="1638300" cy="15144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61" y="3346467"/>
            <a:ext cx="1533525" cy="15430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004" y="3375042"/>
            <a:ext cx="1552575" cy="151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423318" y="3870669"/>
                <a:ext cx="730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18" y="3870669"/>
                <a:ext cx="7300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376511" y="3870669"/>
            <a:ext cx="73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10654" y="3870669"/>
            <a:ext cx="73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grpSp>
        <p:nvGrpSpPr>
          <p:cNvPr id="36" name="群組 35"/>
          <p:cNvGrpSpPr/>
          <p:nvPr/>
        </p:nvGrpSpPr>
        <p:grpSpPr>
          <a:xfrm>
            <a:off x="1311124" y="1961808"/>
            <a:ext cx="7682646" cy="1325181"/>
            <a:chOff x="782948" y="4490093"/>
            <a:chExt cx="7682646" cy="1325181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948" y="4490093"/>
              <a:ext cx="1395776" cy="1290281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7277" y="4549716"/>
              <a:ext cx="1297396" cy="1265558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30183" y="4531333"/>
              <a:ext cx="1323975" cy="1257300"/>
            </a:xfrm>
            <a:prstGeom prst="rect">
              <a:avLst/>
            </a:prstGeom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5270" y="4507854"/>
              <a:ext cx="1325524" cy="1257299"/>
            </a:xfrm>
            <a:prstGeom prst="rect">
              <a:avLst/>
            </a:prstGeom>
          </p:spPr>
        </p:pic>
        <p:sp>
          <p:nvSpPr>
            <p:cNvPr id="42" name="文字方塊 41"/>
            <p:cNvSpPr txBox="1"/>
            <p:nvPr/>
          </p:nvSpPr>
          <p:spPr>
            <a:xfrm>
              <a:off x="7524673" y="4972082"/>
              <a:ext cx="940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…….</a:t>
              </a:r>
              <a:endParaRPr lang="zh-TW" altLang="en-US" sz="2800" b="1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256994" y="5233692"/>
              <a:ext cx="1103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644555" y="5249612"/>
              <a:ext cx="1103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75631" y="5264469"/>
              <a:ext cx="1103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</a:t>
              </a:r>
              <a:r>
                <a:rPr lang="en-US" altLang="zh-TW" sz="2400" baseline="30000" dirty="0"/>
                <a:t>3</a:t>
              </a:r>
              <a:endParaRPr lang="zh-TW" altLang="en-US" sz="2400" baseline="300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415473" y="5293101"/>
              <a:ext cx="1103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</a:t>
              </a:r>
              <a:r>
                <a:rPr lang="en-US" altLang="zh-TW" sz="2400" baseline="30000" dirty="0"/>
                <a:t>4</a:t>
              </a:r>
              <a:endParaRPr lang="zh-TW" altLang="en-US" sz="2400" baseline="300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646781" y="5293100"/>
              <a:ext cx="1103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</a:t>
              </a:r>
              <a:r>
                <a:rPr lang="en-US" altLang="zh-TW" sz="2400" baseline="30000" dirty="0"/>
                <a:t>5</a:t>
              </a:r>
              <a:endParaRPr lang="zh-TW" altLang="en-US" sz="24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690079" y="5168585"/>
                <a:ext cx="59220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9" y="5168585"/>
                <a:ext cx="592204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/>
          <p:cNvSpPr txBox="1"/>
          <p:nvPr/>
        </p:nvSpPr>
        <p:spPr>
          <a:xfrm>
            <a:off x="474495" y="5645557"/>
            <a:ext cx="159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Pixels in a digit image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2416199" y="6061055"/>
            <a:ext cx="292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component</a:t>
            </a:r>
            <a:endParaRPr lang="zh-TW" altLang="en-US" sz="2400" dirty="0"/>
          </a:p>
        </p:txBody>
      </p:sp>
      <p:cxnSp>
        <p:nvCxnSpPr>
          <p:cNvPr id="61" name="直線單箭頭接點 60"/>
          <p:cNvCxnSpPr/>
          <p:nvPr/>
        </p:nvCxnSpPr>
        <p:spPr>
          <a:xfrm>
            <a:off x="2267049" y="5620057"/>
            <a:ext cx="860256" cy="5214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3372494" y="5600587"/>
            <a:ext cx="280140" cy="5214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H="1">
            <a:off x="4304049" y="5585020"/>
            <a:ext cx="826580" cy="53699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6421654" y="4993774"/>
                <a:ext cx="739946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54" y="4993774"/>
                <a:ext cx="739946" cy="15874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字方塊 64"/>
          <p:cNvSpPr txBox="1"/>
          <p:nvPr/>
        </p:nvSpPr>
        <p:spPr>
          <a:xfrm>
            <a:off x="7099590" y="5371986"/>
            <a:ext cx="187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Represent a digit image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84086" y="1505550"/>
            <a:ext cx="267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Basic Component: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39332" y="2085945"/>
            <a:ext cx="42625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603629" y="2075387"/>
            <a:ext cx="342172" cy="46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904074" y="2083087"/>
            <a:ext cx="342172" cy="46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304211" y="2074927"/>
            <a:ext cx="342172" cy="46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606218" y="2083087"/>
            <a:ext cx="342172" cy="46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10666" y="3063475"/>
                <a:ext cx="454292" cy="2059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66" y="3063475"/>
                <a:ext cx="454292" cy="20590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字方塊 51"/>
          <p:cNvSpPr txBox="1"/>
          <p:nvPr/>
        </p:nvSpPr>
        <p:spPr>
          <a:xfrm>
            <a:off x="3976324" y="4302590"/>
            <a:ext cx="5220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5811113" y="4302591"/>
            <a:ext cx="51859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831072" y="4286481"/>
            <a:ext cx="44719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5</a:t>
            </a:r>
            <a:endParaRPr lang="zh-TW" altLang="en-US" sz="2400" baseline="30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2758359" y="3443021"/>
            <a:ext cx="5220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1x</a:t>
            </a:r>
            <a:endParaRPr lang="zh-TW" altLang="en-US" sz="2400" baseline="30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741552" y="3432645"/>
            <a:ext cx="5220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1x</a:t>
            </a:r>
            <a:endParaRPr lang="zh-TW" altLang="en-US" sz="2400" baseline="300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675695" y="3425209"/>
            <a:ext cx="5220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1x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1441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58" grpId="0"/>
      <p:bldP spid="59" grpId="0"/>
      <p:bldP spid="60" grpId="0"/>
      <p:bldP spid="64" grpId="0"/>
      <p:bldP spid="65" grpId="0"/>
      <p:bldP spid="8" grpId="0" animBg="1"/>
      <p:bldP spid="35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– Another Point of View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469080" y="2915734"/>
                <a:ext cx="6492418" cy="1443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p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TW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zh-TW" alt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sSup>
                                                <m:sSupPr>
                                                  <m:ctrlP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80" y="2915734"/>
                <a:ext cx="6492418" cy="1443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28650" y="4902275"/>
                <a:ext cx="274357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902275"/>
                <a:ext cx="2743572" cy="1767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1727721" y="4368447"/>
                <a:ext cx="1271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21" y="4368447"/>
                <a:ext cx="12713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4770607" y="6287270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Proof in [Bishop, Chapter 12.1.2]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614170" y="4902275"/>
                <a:ext cx="50711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(from PCA) is the component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minimizing L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170" y="4902275"/>
                <a:ext cx="5071135" cy="1384995"/>
              </a:xfrm>
              <a:prstGeom prst="rect">
                <a:avLst/>
              </a:prstGeom>
              <a:blipFill>
                <a:blip r:embed="rId5"/>
                <a:stretch>
                  <a:fillRect l="-2524" t="-3965" r="-1683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543417" y="1408470"/>
                <a:ext cx="8084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7" y="1408470"/>
                <a:ext cx="80845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1838049" y="2060552"/>
            <a:ext cx="528159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860967" y="1752921"/>
            <a:ext cx="0" cy="319664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119647" y="1752273"/>
            <a:ext cx="0" cy="308279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45142" y="2094733"/>
            <a:ext cx="430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Reconstruction error: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14066" y="2310748"/>
                <a:ext cx="4871239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minimizing the error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66" y="2310748"/>
                <a:ext cx="4871239" cy="461665"/>
              </a:xfrm>
              <a:prstGeom prst="rect">
                <a:avLst/>
              </a:prstGeom>
              <a:blipFill>
                <a:blip r:embed="rId7"/>
                <a:stretch>
                  <a:fillRect l="-1125" t="-10390" r="-250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249685" y="4331193"/>
                <a:ext cx="8084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685" y="4331193"/>
                <a:ext cx="80845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5805714" y="4301184"/>
            <a:ext cx="1771585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15128" y="4342972"/>
            <a:ext cx="142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PCA: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994641" y="1408471"/>
                <a:ext cx="59220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41" y="1408471"/>
                <a:ext cx="592204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221351" y="2436329"/>
                <a:ext cx="2296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51" y="2436329"/>
                <a:ext cx="2296013" cy="461665"/>
              </a:xfrm>
              <a:prstGeom prst="rect">
                <a:avLst/>
              </a:prstGeom>
              <a:blipFill>
                <a:blip r:embed="rId10"/>
                <a:stretch>
                  <a:fillRect t="-4000" r="-2387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13" grpId="0"/>
      <p:bldP spid="8" grpId="0"/>
      <p:bldP spid="9" grpId="0" animBg="1"/>
      <p:bldP spid="23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546383" y="284520"/>
                <a:ext cx="8084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83" y="284520"/>
                <a:ext cx="80845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1841015" y="936602"/>
            <a:ext cx="528159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863933" y="628971"/>
            <a:ext cx="0" cy="319664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7122613" y="628323"/>
            <a:ext cx="0" cy="308279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48108" y="970783"/>
            <a:ext cx="430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Reconstruction error: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17032" y="1186798"/>
                <a:ext cx="4871239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minimizing the error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032" y="1186798"/>
                <a:ext cx="4871239" cy="461665"/>
              </a:xfrm>
              <a:prstGeom prst="rect">
                <a:avLst/>
              </a:prstGeom>
              <a:blipFill>
                <a:blip r:embed="rId4"/>
                <a:stretch>
                  <a:fillRect l="-1000" t="-10526" r="-262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97607" y="284521"/>
                <a:ext cx="59220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07" y="284521"/>
                <a:ext cx="592204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24317" y="1312379"/>
                <a:ext cx="2296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17" y="1312379"/>
                <a:ext cx="2296013" cy="461665"/>
              </a:xfrm>
              <a:prstGeom prst="rect">
                <a:avLst/>
              </a:prstGeom>
              <a:blipFill>
                <a:blip r:embed="rId6"/>
                <a:stretch>
                  <a:fillRect t="-3947" r="-239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22056" y="2022184"/>
                <a:ext cx="3608615" cy="373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56" y="2022184"/>
                <a:ext cx="3608615" cy="373564"/>
              </a:xfrm>
              <a:prstGeom prst="rect">
                <a:avLst/>
              </a:prstGeom>
              <a:blipFill>
                <a:blip r:embed="rId7"/>
                <a:stretch>
                  <a:fillRect l="-2200" t="-163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722056" y="2547990"/>
                <a:ext cx="3608615" cy="374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56" y="2547990"/>
                <a:ext cx="3608615" cy="374333"/>
              </a:xfrm>
              <a:prstGeom prst="rect">
                <a:avLst/>
              </a:prstGeom>
              <a:blipFill>
                <a:blip r:embed="rId8"/>
                <a:stretch>
                  <a:fillRect l="-22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22056" y="3076752"/>
                <a:ext cx="3608615" cy="376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56" y="3076752"/>
                <a:ext cx="3608615" cy="376193"/>
              </a:xfrm>
              <a:prstGeom prst="rect">
                <a:avLst/>
              </a:prstGeom>
              <a:blipFill>
                <a:blip r:embed="rId9"/>
                <a:stretch>
                  <a:fillRect l="-2200" t="-163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 rot="5400000">
            <a:off x="4165038" y="3630111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997607" y="4319661"/>
            <a:ext cx="2293263" cy="175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410780" y="4542480"/>
            <a:ext cx="2008524" cy="128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206436" y="4519894"/>
            <a:ext cx="355036" cy="1310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605897" y="4959843"/>
                <a:ext cx="346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97" y="4959843"/>
                <a:ext cx="34624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1684060" y="4519894"/>
            <a:ext cx="355036" cy="1310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40" name="矩形 39"/>
          <p:cNvSpPr/>
          <p:nvPr/>
        </p:nvSpPr>
        <p:spPr>
          <a:xfrm>
            <a:off x="2161140" y="4519894"/>
            <a:ext cx="355036" cy="1310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42" name="文字方塊 41"/>
          <p:cNvSpPr txBox="1"/>
          <p:nvPr/>
        </p:nvSpPr>
        <p:spPr>
          <a:xfrm rot="10800000">
            <a:off x="2546843" y="5057483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43" name="矩形 42"/>
          <p:cNvSpPr/>
          <p:nvPr/>
        </p:nvSpPr>
        <p:spPr>
          <a:xfrm>
            <a:off x="4227663" y="4343317"/>
            <a:ext cx="1736119" cy="175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4384863" y="4575970"/>
            <a:ext cx="492230" cy="13107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7" name="文字方塊 46"/>
          <p:cNvSpPr txBox="1"/>
          <p:nvPr/>
        </p:nvSpPr>
        <p:spPr>
          <a:xfrm rot="10800000">
            <a:off x="5367782" y="5116459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6533009" y="5117779"/>
                <a:ext cx="434868" cy="3735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09" y="5117779"/>
                <a:ext cx="434868" cy="373564"/>
              </a:xfrm>
              <a:prstGeom prst="rect">
                <a:avLst/>
              </a:prstGeom>
              <a:blipFill>
                <a:blip r:embed="rId11"/>
                <a:stretch>
                  <a:fillRect l="-1389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6533009" y="4661058"/>
                <a:ext cx="434868" cy="3735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09" y="4661058"/>
                <a:ext cx="434868" cy="373564"/>
              </a:xfrm>
              <a:prstGeom prst="rect">
                <a:avLst/>
              </a:prstGeom>
              <a:blipFill>
                <a:blip r:embed="rId12"/>
                <a:stretch>
                  <a:fillRect l="-1389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 rot="5400000">
            <a:off x="6488181" y="5410868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029355" y="5095481"/>
                <a:ext cx="434868" cy="37433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55" y="5095481"/>
                <a:ext cx="434868" cy="374333"/>
              </a:xfrm>
              <a:prstGeom prst="rect">
                <a:avLst/>
              </a:prstGeom>
              <a:blipFill>
                <a:blip r:embed="rId13"/>
                <a:stretch>
                  <a:fillRect l="-138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029355" y="4638760"/>
                <a:ext cx="434868" cy="3736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55" y="4638760"/>
                <a:ext cx="434868" cy="373628"/>
              </a:xfrm>
              <a:prstGeom prst="rect">
                <a:avLst/>
              </a:prstGeom>
              <a:blipFill>
                <a:blip r:embed="rId14"/>
                <a:stretch>
                  <a:fillRect l="-138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字方塊 52"/>
          <p:cNvSpPr txBox="1"/>
          <p:nvPr/>
        </p:nvSpPr>
        <p:spPr>
          <a:xfrm rot="5400000">
            <a:off x="6984527" y="5388570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7537970" y="5117779"/>
                <a:ext cx="434868" cy="3761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70" y="5117779"/>
                <a:ext cx="434868" cy="376193"/>
              </a:xfrm>
              <a:prstGeom prst="rect">
                <a:avLst/>
              </a:prstGeom>
              <a:blipFill>
                <a:blip r:embed="rId15"/>
                <a:stretch>
                  <a:fillRect l="-2778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7537970" y="4661058"/>
                <a:ext cx="434868" cy="3754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70" y="4661058"/>
                <a:ext cx="434868" cy="375424"/>
              </a:xfrm>
              <a:prstGeom prst="rect">
                <a:avLst/>
              </a:prstGeom>
              <a:blipFill>
                <a:blip r:embed="rId16"/>
                <a:stretch>
                  <a:fillRect l="-2778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 rot="5400000">
            <a:off x="7493142" y="5410868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028470" y="5405242"/>
            <a:ext cx="140390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Minimize Error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440603" y="5556432"/>
            <a:ext cx="134282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X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4993383" y="4575970"/>
            <a:ext cx="492230" cy="13107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59" name="直線接點 58"/>
          <p:cNvCxnSpPr/>
          <p:nvPr/>
        </p:nvCxnSpPr>
        <p:spPr>
          <a:xfrm>
            <a:off x="2712531" y="2386223"/>
            <a:ext cx="901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4271420" y="2386223"/>
            <a:ext cx="242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3958629" y="2395748"/>
            <a:ext cx="242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5239498" y="2386223"/>
            <a:ext cx="242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4926707" y="2395748"/>
            <a:ext cx="242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endCxn id="20" idx="0"/>
          </p:cNvCxnSpPr>
          <p:nvPr/>
        </p:nvCxnSpPr>
        <p:spPr>
          <a:xfrm flipH="1">
            <a:off x="1383954" y="2395748"/>
            <a:ext cx="1412956" cy="2124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8" grpId="0" animBg="1"/>
      <p:bldP spid="20" grpId="0" animBg="1"/>
      <p:bldP spid="35" grpId="0"/>
      <p:bldP spid="39" grpId="0" animBg="1"/>
      <p:bldP spid="40" grpId="0" animBg="1"/>
      <p:bldP spid="42" grpId="0"/>
      <p:bldP spid="43" grpId="0" animBg="1"/>
      <p:bldP spid="44" grpId="0" animBg="1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37" grpId="0" animBg="1"/>
      <p:bldP spid="23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Dimension Reduction (</a:t>
            </a:r>
            <a:r>
              <a:rPr lang="zh-TW" altLang="en-US" dirty="0"/>
              <a:t>化繁為簡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Generation (</a:t>
            </a:r>
            <a:r>
              <a:rPr lang="zh-TW" altLang="en-US" dirty="0"/>
              <a:t>無中生有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99586" y="4186010"/>
            <a:ext cx="1404730" cy="4770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645657" y="4440386"/>
            <a:ext cx="1404730" cy="6758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  <a:endParaRPr lang="zh-TW" altLang="en-US" sz="2400" dirty="0"/>
          </a:p>
        </p:txBody>
      </p:sp>
      <p:pic>
        <p:nvPicPr>
          <p:cNvPr id="3074" name="Picture 2" descr="「tre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94" y="2908885"/>
            <a:ext cx="1052512" cy="98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tre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79" y="4875682"/>
            <a:ext cx="1404731" cy="10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「tre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09" y="2821255"/>
            <a:ext cx="1404731" cy="10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號: 向下 7"/>
          <p:cNvSpPr/>
          <p:nvPr/>
        </p:nvSpPr>
        <p:spPr>
          <a:xfrm flipV="1">
            <a:off x="2861950" y="4654542"/>
            <a:ext cx="680002" cy="4229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下 11"/>
          <p:cNvSpPr/>
          <p:nvPr/>
        </p:nvSpPr>
        <p:spPr>
          <a:xfrm flipV="1">
            <a:off x="2864849" y="3744568"/>
            <a:ext cx="680002" cy="4229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下 12"/>
          <p:cNvSpPr/>
          <p:nvPr/>
        </p:nvSpPr>
        <p:spPr>
          <a:xfrm flipV="1">
            <a:off x="7005431" y="4017391"/>
            <a:ext cx="680002" cy="4229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下 13"/>
          <p:cNvSpPr/>
          <p:nvPr/>
        </p:nvSpPr>
        <p:spPr>
          <a:xfrm flipV="1">
            <a:off x="7005431" y="5109977"/>
            <a:ext cx="680002" cy="4229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46719" y="5532972"/>
            <a:ext cx="259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 numbers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21349" y="3222058"/>
            <a:ext cx="217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only having function input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415148" y="4024887"/>
            <a:ext cx="217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only having function output</a:t>
            </a:r>
            <a:endParaRPr lang="zh-TW" altLang="en-US" sz="2400" dirty="0"/>
          </a:p>
        </p:txBody>
      </p:sp>
      <p:pic>
        <p:nvPicPr>
          <p:cNvPr id="1026" name="Picture 2" descr="Horse chestnut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55" y="5050095"/>
            <a:ext cx="1449873" cy="10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6/Sequoiadendron_giganteum_at_Kenilworth_Cas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10" y="5193584"/>
            <a:ext cx="1262340" cy="10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rse chestnut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94" y="2974221"/>
            <a:ext cx="1449873" cy="10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5/56/Sequoiadendron_giganteum_at_Kenilworth_Cas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00" y="3129969"/>
            <a:ext cx="1262340" cy="10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9" grpId="0"/>
      <p:bldP spid="11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2594" y="861073"/>
            <a:ext cx="2293263" cy="175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65767" y="1083892"/>
            <a:ext cx="2008524" cy="128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61423" y="1061306"/>
            <a:ext cx="355036" cy="1310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90795" y="3626314"/>
                <a:ext cx="346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795" y="3626314"/>
                <a:ext cx="34624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739047" y="1061306"/>
            <a:ext cx="355036" cy="1310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9" name="矩形 8"/>
          <p:cNvSpPr/>
          <p:nvPr/>
        </p:nvSpPr>
        <p:spPr>
          <a:xfrm>
            <a:off x="2216127" y="1061306"/>
            <a:ext cx="355036" cy="1310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10" name="文字方塊 9"/>
          <p:cNvSpPr txBox="1"/>
          <p:nvPr/>
        </p:nvSpPr>
        <p:spPr>
          <a:xfrm rot="10800000">
            <a:off x="2601830" y="1598895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282650" y="884729"/>
            <a:ext cx="1736119" cy="175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39850" y="1117382"/>
            <a:ext cx="492230" cy="13107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3" name="文字方塊 12"/>
          <p:cNvSpPr txBox="1"/>
          <p:nvPr/>
        </p:nvSpPr>
        <p:spPr>
          <a:xfrm rot="10800000">
            <a:off x="5422769" y="1657871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7996" y="1659191"/>
                <a:ext cx="434868" cy="3735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96" y="1659191"/>
                <a:ext cx="434868" cy="373564"/>
              </a:xfrm>
              <a:prstGeom prst="rect">
                <a:avLst/>
              </a:prstGeom>
              <a:blipFill>
                <a:blip r:embed="rId3"/>
                <a:stretch>
                  <a:fillRect l="-138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7996" y="1202470"/>
                <a:ext cx="434868" cy="3735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96" y="1202470"/>
                <a:ext cx="434868" cy="373564"/>
              </a:xfrm>
              <a:prstGeom prst="rect">
                <a:avLst/>
              </a:prstGeom>
              <a:blipFill>
                <a:blip r:embed="rId4"/>
                <a:stretch>
                  <a:fillRect l="-1389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 rot="5400000">
            <a:off x="6543168" y="1952280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84342" y="1636893"/>
                <a:ext cx="434868" cy="37433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42" y="1636893"/>
                <a:ext cx="434868" cy="374333"/>
              </a:xfrm>
              <a:prstGeom prst="rect">
                <a:avLst/>
              </a:prstGeom>
              <a:blipFill>
                <a:blip r:embed="rId5"/>
                <a:stretch>
                  <a:fillRect l="-1389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084342" y="1180172"/>
                <a:ext cx="434868" cy="3736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42" y="1180172"/>
                <a:ext cx="434868" cy="373628"/>
              </a:xfrm>
              <a:prstGeom prst="rect">
                <a:avLst/>
              </a:prstGeom>
              <a:blipFill>
                <a:blip r:embed="rId6"/>
                <a:stretch>
                  <a:fillRect l="-1389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 rot="5400000">
            <a:off x="7039514" y="1929982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592957" y="1659191"/>
                <a:ext cx="434868" cy="3761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957" y="1659191"/>
                <a:ext cx="434868" cy="376193"/>
              </a:xfrm>
              <a:prstGeom prst="rect">
                <a:avLst/>
              </a:prstGeom>
              <a:blipFill>
                <a:blip r:embed="rId7"/>
                <a:stretch>
                  <a:fillRect l="-2778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592957" y="1202470"/>
                <a:ext cx="434868" cy="3754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957" y="1202470"/>
                <a:ext cx="434868" cy="375424"/>
              </a:xfrm>
              <a:prstGeom prst="rect">
                <a:avLst/>
              </a:prstGeom>
              <a:blipFill>
                <a:blip r:embed="rId8"/>
                <a:stretch>
                  <a:fillRect l="-2778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 rot="5400000">
            <a:off x="7548129" y="1952280"/>
            <a:ext cx="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083457" y="1946654"/>
            <a:ext cx="140390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Minimize Error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495590" y="2097844"/>
            <a:ext cx="134282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X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5048370" y="1117382"/>
            <a:ext cx="492230" cy="13107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967417" y="256139"/>
                <a:ext cx="989374" cy="373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17" y="256139"/>
                <a:ext cx="989374" cy="373564"/>
              </a:xfrm>
              <a:prstGeom prst="rect">
                <a:avLst/>
              </a:prstGeom>
              <a:blipFill>
                <a:blip r:embed="rId9"/>
                <a:stretch>
                  <a:fillRect l="-617" r="-395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>
            <a:endCxn id="6" idx="0"/>
          </p:cNvCxnSpPr>
          <p:nvPr/>
        </p:nvCxnSpPr>
        <p:spPr>
          <a:xfrm flipH="1">
            <a:off x="1438941" y="595798"/>
            <a:ext cx="4639" cy="46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5261" y="5831450"/>
            <a:ext cx="9271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SVD: </a:t>
            </a:r>
          </a:p>
          <a:p>
            <a:r>
              <a:rPr lang="zh-TW" altLang="en-US" sz="2400" dirty="0"/>
              <a:t>http://speech.ee.ntu.edu.tw/~tlkagk/courses/LA_2016/Lecture/SVD.pdf</a:t>
            </a:r>
          </a:p>
        </p:txBody>
      </p:sp>
      <p:sp>
        <p:nvSpPr>
          <p:cNvPr id="30" name="矩形 29"/>
          <p:cNvSpPr/>
          <p:nvPr/>
        </p:nvSpPr>
        <p:spPr>
          <a:xfrm>
            <a:off x="1925125" y="3183310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3974217" y="3141839"/>
            <a:ext cx="931265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baseline="-25000" dirty="0"/>
          </a:p>
        </p:txBody>
      </p:sp>
      <p:sp>
        <p:nvSpPr>
          <p:cNvPr id="32" name="矩形 31"/>
          <p:cNvSpPr/>
          <p:nvPr/>
        </p:nvSpPr>
        <p:spPr>
          <a:xfrm>
            <a:off x="5027328" y="3162860"/>
            <a:ext cx="771098" cy="717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33" name="矩形 32"/>
          <p:cNvSpPr/>
          <p:nvPr/>
        </p:nvSpPr>
        <p:spPr>
          <a:xfrm>
            <a:off x="5997092" y="3162860"/>
            <a:ext cx="1199866" cy="705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endParaRPr lang="zh-TW" altLang="en-US" sz="2800" baseline="300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020658" y="272164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914733" y="274954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 x K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083528" y="2714714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 x N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938946" y="271357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K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610624" y="1488593"/>
                <a:ext cx="346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24" y="1488593"/>
                <a:ext cx="34624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967417" y="4616014"/>
            <a:ext cx="726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 columns of U: a set of orthonormal eigen vectors corresponding to the K largest eigenvalues of XX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4905482" y="5501478"/>
            <a:ext cx="3740567" cy="521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This is the solution of PCA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23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/>
      <p:bldP spid="41" grpId="0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97450" y="336161"/>
            <a:ext cx="8102395" cy="878168"/>
            <a:chOff x="535550" y="5384411"/>
            <a:chExt cx="8102395" cy="878168"/>
          </a:xfrm>
        </p:grpSpPr>
        <p:sp>
          <p:nvSpPr>
            <p:cNvPr id="33" name="文字方塊 32"/>
            <p:cNvSpPr txBox="1"/>
            <p:nvPr/>
          </p:nvSpPr>
          <p:spPr>
            <a:xfrm>
              <a:off x="790883" y="5416834"/>
              <a:ext cx="5579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PCA looks like a neural network with one hidden layer (linear activation function)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370071" y="5601499"/>
              <a:ext cx="187366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Autoencoder</a:t>
              </a:r>
              <a:endParaRPr lang="zh-TW" altLang="en-US" sz="240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35550" y="5384411"/>
              <a:ext cx="8102395" cy="878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the component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blipFill>
                <a:blip r:embed="rId3"/>
                <a:stretch>
                  <a:fillRect l="-12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4318642" y="1838044"/>
            <a:ext cx="449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 minimize reconstruction error: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994609" y="3607827"/>
            <a:ext cx="545431" cy="2727153"/>
            <a:chOff x="994609" y="3607827"/>
            <a:chExt cx="545431" cy="2727153"/>
          </a:xfrm>
        </p:grpSpPr>
        <p:sp>
          <p:nvSpPr>
            <p:cNvPr id="6" name="橢圓 5"/>
            <p:cNvSpPr/>
            <p:nvPr/>
          </p:nvSpPr>
          <p:spPr>
            <a:xfrm>
              <a:off x="994609" y="3607827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994609" y="469868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9" name="橢圓 38"/>
            <p:cNvSpPr/>
            <p:nvPr/>
          </p:nvSpPr>
          <p:spPr>
            <a:xfrm>
              <a:off x="994609" y="5789549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360821" y="4153258"/>
            <a:ext cx="545431" cy="545431"/>
            <a:chOff x="3360821" y="4153258"/>
            <a:chExt cx="545431" cy="545431"/>
          </a:xfrm>
        </p:grpSpPr>
        <p:sp>
          <p:nvSpPr>
            <p:cNvPr id="22" name="橢圓 21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/>
          <p:cNvCxnSpPr>
            <a:endCxn id="22" idx="2"/>
          </p:cNvCxnSpPr>
          <p:nvPr/>
        </p:nvCxnSpPr>
        <p:spPr>
          <a:xfrm>
            <a:off x="1554928" y="3905703"/>
            <a:ext cx="1805893" cy="520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22" idx="2"/>
          </p:cNvCxnSpPr>
          <p:nvPr/>
        </p:nvCxnSpPr>
        <p:spPr>
          <a:xfrm flipV="1">
            <a:off x="1547484" y="4425974"/>
            <a:ext cx="1813337" cy="582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endCxn id="22" idx="2"/>
          </p:cNvCxnSpPr>
          <p:nvPr/>
        </p:nvCxnSpPr>
        <p:spPr>
          <a:xfrm flipV="1">
            <a:off x="1520738" y="4425974"/>
            <a:ext cx="1840083" cy="1654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1876930" y="3632988"/>
                <a:ext cx="451342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30" y="3632988"/>
                <a:ext cx="451342" cy="372859"/>
              </a:xfrm>
              <a:prstGeom prst="rect">
                <a:avLst/>
              </a:prstGeom>
              <a:blipFill>
                <a:blip r:embed="rId8"/>
                <a:stretch>
                  <a:fillRect l="-9459" r="-540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876930" y="4417402"/>
                <a:ext cx="451341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30" y="4417402"/>
                <a:ext cx="451341" cy="373564"/>
              </a:xfrm>
              <a:prstGeom prst="rect">
                <a:avLst/>
              </a:prstGeom>
              <a:blipFill>
                <a:blip r:embed="rId9"/>
                <a:stretch>
                  <a:fillRect l="-9459" t="-1639" r="-540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879129" y="5049965"/>
                <a:ext cx="451341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29" y="5049965"/>
                <a:ext cx="451341" cy="375424"/>
              </a:xfrm>
              <a:prstGeom prst="rect">
                <a:avLst/>
              </a:prstGeom>
              <a:blipFill>
                <a:blip r:embed="rId10"/>
                <a:stretch>
                  <a:fillRect l="-8108" r="-540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715473" y="3840077"/>
                <a:ext cx="60316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473" y="3840077"/>
                <a:ext cx="603169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blipFill>
                <a:blip r:embed="rId15"/>
                <a:stretch>
                  <a:fillRect l="-1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箭號: 左-右雙向 73"/>
          <p:cNvSpPr/>
          <p:nvPr/>
        </p:nvSpPr>
        <p:spPr>
          <a:xfrm>
            <a:off x="2501235" y="2240623"/>
            <a:ext cx="513182" cy="3043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blipFill>
                <a:blip r:embed="rId17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blipFill>
                <a:blip r:embed="rId18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左大括弧 76"/>
          <p:cNvSpPr/>
          <p:nvPr/>
        </p:nvSpPr>
        <p:spPr>
          <a:xfrm>
            <a:off x="918193" y="3584585"/>
            <a:ext cx="153533" cy="2750395"/>
          </a:xfrm>
          <a:prstGeom prst="leftBrace">
            <a:avLst>
              <a:gd name="adj1" fmla="val 359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9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7" grpId="0"/>
      <p:bldP spid="58" grpId="0"/>
      <p:bldP spid="59" grpId="0"/>
      <p:bldP spid="60" grpId="0"/>
      <p:bldP spid="72" grpId="0"/>
      <p:bldP spid="73" grpId="0"/>
      <p:bldP spid="74" grpId="0" animBg="1"/>
      <p:bldP spid="75" grpId="0"/>
      <p:bldP spid="76" grpId="0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97450" y="336161"/>
            <a:ext cx="8102395" cy="878168"/>
            <a:chOff x="535550" y="5384411"/>
            <a:chExt cx="8102395" cy="878168"/>
          </a:xfrm>
        </p:grpSpPr>
        <p:sp>
          <p:nvSpPr>
            <p:cNvPr id="33" name="文字方塊 32"/>
            <p:cNvSpPr txBox="1"/>
            <p:nvPr/>
          </p:nvSpPr>
          <p:spPr>
            <a:xfrm>
              <a:off x="790883" y="5416834"/>
              <a:ext cx="5579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PCA looks like a neural network with one hidden layer (linear activation function)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370071" y="5601499"/>
              <a:ext cx="187366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Autoencoder</a:t>
              </a:r>
              <a:endParaRPr lang="zh-TW" altLang="en-US" sz="240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35550" y="5384411"/>
              <a:ext cx="8102395" cy="878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94609" y="3607827"/>
            <a:ext cx="545431" cy="2727153"/>
            <a:chOff x="994609" y="3607827"/>
            <a:chExt cx="545431" cy="2727153"/>
          </a:xfrm>
        </p:grpSpPr>
        <p:sp>
          <p:nvSpPr>
            <p:cNvPr id="6" name="橢圓 5"/>
            <p:cNvSpPr/>
            <p:nvPr/>
          </p:nvSpPr>
          <p:spPr>
            <a:xfrm>
              <a:off x="994609" y="3607827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994609" y="469868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9" name="橢圓 38"/>
            <p:cNvSpPr/>
            <p:nvPr/>
          </p:nvSpPr>
          <p:spPr>
            <a:xfrm>
              <a:off x="994609" y="5789549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360821" y="4153258"/>
            <a:ext cx="545431" cy="545431"/>
            <a:chOff x="3360821" y="4153258"/>
            <a:chExt cx="545431" cy="545431"/>
          </a:xfrm>
        </p:grpSpPr>
        <p:sp>
          <p:nvSpPr>
            <p:cNvPr id="22" name="橢圓 21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3360820" y="5322680"/>
            <a:ext cx="545431" cy="545431"/>
            <a:chOff x="3360821" y="4153258"/>
            <a:chExt cx="545431" cy="545431"/>
          </a:xfrm>
        </p:grpSpPr>
        <p:sp>
          <p:nvSpPr>
            <p:cNvPr id="49" name="橢圓 48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接點 49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/>
          <p:cNvCxnSpPr>
            <a:endCxn id="22" idx="2"/>
          </p:cNvCxnSpPr>
          <p:nvPr/>
        </p:nvCxnSpPr>
        <p:spPr>
          <a:xfrm>
            <a:off x="1554928" y="3905703"/>
            <a:ext cx="1805893" cy="520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22" idx="2"/>
          </p:cNvCxnSpPr>
          <p:nvPr/>
        </p:nvCxnSpPr>
        <p:spPr>
          <a:xfrm flipV="1">
            <a:off x="1547484" y="4425974"/>
            <a:ext cx="1813337" cy="582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endCxn id="22" idx="2"/>
          </p:cNvCxnSpPr>
          <p:nvPr/>
        </p:nvCxnSpPr>
        <p:spPr>
          <a:xfrm flipV="1">
            <a:off x="1520738" y="4425974"/>
            <a:ext cx="1840083" cy="1654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742702" y="3956417"/>
                <a:ext cx="60316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02" y="3956417"/>
                <a:ext cx="603167" cy="468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/>
          <p:cNvCxnSpPr>
            <a:stCxn id="6" idx="6"/>
            <a:endCxn id="49" idx="2"/>
          </p:cNvCxnSpPr>
          <p:nvPr/>
        </p:nvCxnSpPr>
        <p:spPr>
          <a:xfrm>
            <a:off x="1540040" y="3880543"/>
            <a:ext cx="1820780" cy="171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38" idx="6"/>
            <a:endCxn id="49" idx="2"/>
          </p:cNvCxnSpPr>
          <p:nvPr/>
        </p:nvCxnSpPr>
        <p:spPr>
          <a:xfrm>
            <a:off x="1540040" y="4971404"/>
            <a:ext cx="1820780" cy="623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39" idx="6"/>
            <a:endCxn id="49" idx="2"/>
          </p:cNvCxnSpPr>
          <p:nvPr/>
        </p:nvCxnSpPr>
        <p:spPr>
          <a:xfrm flipV="1">
            <a:off x="1540040" y="5595396"/>
            <a:ext cx="1820780" cy="466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2982727" y="4907717"/>
                <a:ext cx="457946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727" y="4907717"/>
                <a:ext cx="457946" cy="373628"/>
              </a:xfrm>
              <a:prstGeom prst="rect">
                <a:avLst/>
              </a:prstGeom>
              <a:blipFill>
                <a:blip r:embed="rId7"/>
                <a:stretch>
                  <a:fillRect l="-8000" r="-5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343482" y="5345309"/>
                <a:ext cx="45794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82" y="5345309"/>
                <a:ext cx="457946" cy="374333"/>
              </a:xfrm>
              <a:prstGeom prst="rect">
                <a:avLst/>
              </a:prstGeom>
              <a:blipFill>
                <a:blip r:embed="rId8"/>
                <a:stretch>
                  <a:fillRect l="-7895" r="-3947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630159" y="5790751"/>
                <a:ext cx="457946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59" y="5790751"/>
                <a:ext cx="457946" cy="376193"/>
              </a:xfrm>
              <a:prstGeom prst="rect">
                <a:avLst/>
              </a:prstGeom>
              <a:blipFill>
                <a:blip r:embed="rId9"/>
                <a:stretch>
                  <a:fillRect l="-7895" r="-3947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3742982" y="5086259"/>
                <a:ext cx="60316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82" y="5086259"/>
                <a:ext cx="603169" cy="4682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blipFill>
                <a:blip r:embed="rId14"/>
                <a:stretch>
                  <a:fillRect l="-1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blipFill>
                <a:blip r:embed="rId15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左大括弧 88"/>
          <p:cNvSpPr/>
          <p:nvPr/>
        </p:nvSpPr>
        <p:spPr>
          <a:xfrm>
            <a:off x="918193" y="3584585"/>
            <a:ext cx="153533" cy="2750395"/>
          </a:xfrm>
          <a:prstGeom prst="leftBrace">
            <a:avLst>
              <a:gd name="adj1" fmla="val 359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/>
              <p:cNvSpPr txBox="1"/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the component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blipFill>
                <a:blip r:embed="rId17"/>
                <a:stretch>
                  <a:fillRect l="-12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4318642" y="1838044"/>
            <a:ext cx="449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 minimize reconstruction error: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/>
              <p:cNvSpPr txBox="1"/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blipFill>
                <a:blip r:embed="rId18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箭號: 左-右雙向 99"/>
          <p:cNvSpPr/>
          <p:nvPr/>
        </p:nvSpPr>
        <p:spPr>
          <a:xfrm>
            <a:off x="2501235" y="2240623"/>
            <a:ext cx="513182" cy="3043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blipFill>
                <a:blip r:embed="rId20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3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68" grpId="0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97450" y="336161"/>
            <a:ext cx="8102395" cy="878168"/>
            <a:chOff x="535550" y="5384411"/>
            <a:chExt cx="8102395" cy="878168"/>
          </a:xfrm>
        </p:grpSpPr>
        <p:sp>
          <p:nvSpPr>
            <p:cNvPr id="33" name="文字方塊 32"/>
            <p:cNvSpPr txBox="1"/>
            <p:nvPr/>
          </p:nvSpPr>
          <p:spPr>
            <a:xfrm>
              <a:off x="790883" y="5416834"/>
              <a:ext cx="5579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PCA looks like a neural network with one hidden layer (linear activation function)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370071" y="5601499"/>
              <a:ext cx="187366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Autoencoder</a:t>
              </a:r>
              <a:endParaRPr lang="zh-TW" altLang="en-US" sz="240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35550" y="5384411"/>
              <a:ext cx="8102395" cy="878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94609" y="3607827"/>
            <a:ext cx="545431" cy="2727153"/>
            <a:chOff x="994609" y="3607827"/>
            <a:chExt cx="545431" cy="2727153"/>
          </a:xfrm>
        </p:grpSpPr>
        <p:sp>
          <p:nvSpPr>
            <p:cNvPr id="6" name="橢圓 5"/>
            <p:cNvSpPr/>
            <p:nvPr/>
          </p:nvSpPr>
          <p:spPr>
            <a:xfrm>
              <a:off x="994609" y="3607827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994609" y="469868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9" name="橢圓 38"/>
            <p:cNvSpPr/>
            <p:nvPr/>
          </p:nvSpPr>
          <p:spPr>
            <a:xfrm>
              <a:off x="994609" y="5789549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360821" y="4153258"/>
            <a:ext cx="545431" cy="545431"/>
            <a:chOff x="3360821" y="4153258"/>
            <a:chExt cx="545431" cy="545431"/>
          </a:xfrm>
        </p:grpSpPr>
        <p:sp>
          <p:nvSpPr>
            <p:cNvPr id="22" name="橢圓 21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3360820" y="5322680"/>
            <a:ext cx="545431" cy="545431"/>
            <a:chOff x="3360821" y="4153258"/>
            <a:chExt cx="545431" cy="545431"/>
          </a:xfrm>
        </p:grpSpPr>
        <p:sp>
          <p:nvSpPr>
            <p:cNvPr id="49" name="橢圓 48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接點 49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/>
          <p:cNvCxnSpPr>
            <a:endCxn id="22" idx="2"/>
          </p:cNvCxnSpPr>
          <p:nvPr/>
        </p:nvCxnSpPr>
        <p:spPr>
          <a:xfrm>
            <a:off x="1554928" y="3905703"/>
            <a:ext cx="1805893" cy="520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22" idx="2"/>
          </p:cNvCxnSpPr>
          <p:nvPr/>
        </p:nvCxnSpPr>
        <p:spPr>
          <a:xfrm flipV="1">
            <a:off x="1547484" y="4425974"/>
            <a:ext cx="1813337" cy="582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endCxn id="22" idx="2"/>
          </p:cNvCxnSpPr>
          <p:nvPr/>
        </p:nvCxnSpPr>
        <p:spPr>
          <a:xfrm flipV="1">
            <a:off x="1520738" y="4425974"/>
            <a:ext cx="1840083" cy="1654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742702" y="3956417"/>
                <a:ext cx="60316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02" y="3956417"/>
                <a:ext cx="603167" cy="468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/>
          <p:cNvCxnSpPr>
            <a:stCxn id="6" idx="6"/>
            <a:endCxn id="49" idx="2"/>
          </p:cNvCxnSpPr>
          <p:nvPr/>
        </p:nvCxnSpPr>
        <p:spPr>
          <a:xfrm>
            <a:off x="1540040" y="3880543"/>
            <a:ext cx="1820780" cy="171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38" idx="6"/>
            <a:endCxn id="49" idx="2"/>
          </p:cNvCxnSpPr>
          <p:nvPr/>
        </p:nvCxnSpPr>
        <p:spPr>
          <a:xfrm>
            <a:off x="1540040" y="4971404"/>
            <a:ext cx="1820780" cy="623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39" idx="6"/>
            <a:endCxn id="49" idx="2"/>
          </p:cNvCxnSpPr>
          <p:nvPr/>
        </p:nvCxnSpPr>
        <p:spPr>
          <a:xfrm flipV="1">
            <a:off x="1540040" y="5595396"/>
            <a:ext cx="1820780" cy="466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2982727" y="4907717"/>
                <a:ext cx="457946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727" y="4907717"/>
                <a:ext cx="457946" cy="373628"/>
              </a:xfrm>
              <a:prstGeom prst="rect">
                <a:avLst/>
              </a:prstGeom>
              <a:blipFill>
                <a:blip r:embed="rId7"/>
                <a:stretch>
                  <a:fillRect l="-8000" r="-5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343482" y="5345309"/>
                <a:ext cx="45794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82" y="5345309"/>
                <a:ext cx="457946" cy="374333"/>
              </a:xfrm>
              <a:prstGeom prst="rect">
                <a:avLst/>
              </a:prstGeom>
              <a:blipFill>
                <a:blip r:embed="rId8"/>
                <a:stretch>
                  <a:fillRect l="-7895" r="-3947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630159" y="5790751"/>
                <a:ext cx="457946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59" y="5790751"/>
                <a:ext cx="457946" cy="376193"/>
              </a:xfrm>
              <a:prstGeom prst="rect">
                <a:avLst/>
              </a:prstGeom>
              <a:blipFill>
                <a:blip r:embed="rId9"/>
                <a:stretch>
                  <a:fillRect l="-7895" r="-3947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3742982" y="5086259"/>
                <a:ext cx="60316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82" y="5086259"/>
                <a:ext cx="603169" cy="4682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blipFill>
                <a:blip r:embed="rId14"/>
                <a:stretch>
                  <a:fillRect l="-1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blipFill>
                <a:blip r:embed="rId15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左大括弧 88"/>
          <p:cNvSpPr/>
          <p:nvPr/>
        </p:nvSpPr>
        <p:spPr>
          <a:xfrm>
            <a:off x="918193" y="3584585"/>
            <a:ext cx="153533" cy="2750395"/>
          </a:xfrm>
          <a:prstGeom prst="leftBrace">
            <a:avLst>
              <a:gd name="adj1" fmla="val 359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/>
              <p:cNvSpPr txBox="1"/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the component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blipFill>
                <a:blip r:embed="rId17"/>
                <a:stretch>
                  <a:fillRect l="-12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4318642" y="1838044"/>
            <a:ext cx="449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 minimize reconstruction error: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/>
              <p:cNvSpPr txBox="1"/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blipFill>
                <a:blip r:embed="rId18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箭號: 左-右雙向 99"/>
          <p:cNvSpPr/>
          <p:nvPr/>
        </p:nvSpPr>
        <p:spPr>
          <a:xfrm>
            <a:off x="2501235" y="2240623"/>
            <a:ext cx="513182" cy="3043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blipFill>
                <a:blip r:embed="rId20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群組 56"/>
          <p:cNvGrpSpPr/>
          <p:nvPr/>
        </p:nvGrpSpPr>
        <p:grpSpPr>
          <a:xfrm>
            <a:off x="5674241" y="3686389"/>
            <a:ext cx="545431" cy="2727153"/>
            <a:chOff x="994609" y="3607827"/>
            <a:chExt cx="545431" cy="2727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橢圓 57"/>
                <p:cNvSpPr/>
                <p:nvPr/>
              </p:nvSpPr>
              <p:spPr>
                <a:xfrm>
                  <a:off x="994609" y="3607827"/>
                  <a:ext cx="545431" cy="54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橢圓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09" y="3607827"/>
                  <a:ext cx="545431" cy="54543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橢圓 58"/>
                <p:cNvSpPr/>
                <p:nvPr/>
              </p:nvSpPr>
              <p:spPr>
                <a:xfrm>
                  <a:off x="994609" y="4698688"/>
                  <a:ext cx="545431" cy="54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2" name="橢圓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09" y="4698688"/>
                  <a:ext cx="545431" cy="545431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橢圓 63"/>
                <p:cNvSpPr/>
                <p:nvPr/>
              </p:nvSpPr>
              <p:spPr>
                <a:xfrm>
                  <a:off x="994609" y="5789549"/>
                  <a:ext cx="545431" cy="54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橢圓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09" y="5789549"/>
                  <a:ext cx="545431" cy="545431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直線單箭頭接點 64"/>
          <p:cNvCxnSpPr>
            <a:endCxn id="58" idx="2"/>
          </p:cNvCxnSpPr>
          <p:nvPr/>
        </p:nvCxnSpPr>
        <p:spPr>
          <a:xfrm flipV="1">
            <a:off x="3886200" y="3959105"/>
            <a:ext cx="1788041" cy="458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59" idx="2"/>
          </p:cNvCxnSpPr>
          <p:nvPr/>
        </p:nvCxnSpPr>
        <p:spPr>
          <a:xfrm>
            <a:off x="3906252" y="4425974"/>
            <a:ext cx="1767989" cy="623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endCxn id="64" idx="2"/>
          </p:cNvCxnSpPr>
          <p:nvPr/>
        </p:nvCxnSpPr>
        <p:spPr>
          <a:xfrm>
            <a:off x="3906252" y="4425974"/>
            <a:ext cx="1767989" cy="171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4660338" y="3724370"/>
                <a:ext cx="451342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38" y="3724370"/>
                <a:ext cx="451342" cy="372859"/>
              </a:xfrm>
              <a:prstGeom prst="rect">
                <a:avLst/>
              </a:prstGeom>
              <a:blipFill>
                <a:blip r:embed="rId23"/>
                <a:stretch>
                  <a:fillRect l="-8000" r="-4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4660338" y="4349648"/>
                <a:ext cx="451341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38" y="4349648"/>
                <a:ext cx="451341" cy="373564"/>
              </a:xfrm>
              <a:prstGeom prst="rect">
                <a:avLst/>
              </a:prstGeom>
              <a:blipFill>
                <a:blip r:embed="rId24"/>
                <a:stretch>
                  <a:fillRect l="-8000" t="-1639" r="-4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4660338" y="4964010"/>
                <a:ext cx="451341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38" y="4964010"/>
                <a:ext cx="451341" cy="375424"/>
              </a:xfrm>
              <a:prstGeom prst="rect">
                <a:avLst/>
              </a:prstGeom>
              <a:blipFill>
                <a:blip r:embed="rId25"/>
                <a:stretch>
                  <a:fillRect l="-8000" r="-400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97450" y="336161"/>
            <a:ext cx="8102395" cy="878168"/>
            <a:chOff x="535550" y="5384411"/>
            <a:chExt cx="8102395" cy="878168"/>
          </a:xfrm>
        </p:grpSpPr>
        <p:sp>
          <p:nvSpPr>
            <p:cNvPr id="33" name="文字方塊 32"/>
            <p:cNvSpPr txBox="1"/>
            <p:nvPr/>
          </p:nvSpPr>
          <p:spPr>
            <a:xfrm>
              <a:off x="790883" y="5416834"/>
              <a:ext cx="5579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PCA looks like a neural network with one hidden layer (linear activation function)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370071" y="5601499"/>
              <a:ext cx="187366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Autoencoder</a:t>
              </a:r>
              <a:endParaRPr lang="zh-TW" altLang="en-US" sz="240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35550" y="5384411"/>
              <a:ext cx="8102395" cy="878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94609" y="3607827"/>
            <a:ext cx="545431" cy="2727153"/>
            <a:chOff x="994609" y="3607827"/>
            <a:chExt cx="545431" cy="2727153"/>
          </a:xfrm>
        </p:grpSpPr>
        <p:sp>
          <p:nvSpPr>
            <p:cNvPr id="6" name="橢圓 5"/>
            <p:cNvSpPr/>
            <p:nvPr/>
          </p:nvSpPr>
          <p:spPr>
            <a:xfrm>
              <a:off x="994609" y="3607827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994609" y="469868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9" name="橢圓 38"/>
            <p:cNvSpPr/>
            <p:nvPr/>
          </p:nvSpPr>
          <p:spPr>
            <a:xfrm>
              <a:off x="994609" y="5789549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360821" y="4153258"/>
            <a:ext cx="545431" cy="545431"/>
            <a:chOff x="3360821" y="4153258"/>
            <a:chExt cx="545431" cy="545431"/>
          </a:xfrm>
        </p:grpSpPr>
        <p:sp>
          <p:nvSpPr>
            <p:cNvPr id="22" name="橢圓 21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3360820" y="5322680"/>
            <a:ext cx="545431" cy="545431"/>
            <a:chOff x="3360821" y="4153258"/>
            <a:chExt cx="545431" cy="545431"/>
          </a:xfrm>
        </p:grpSpPr>
        <p:sp>
          <p:nvSpPr>
            <p:cNvPr id="49" name="橢圓 48"/>
            <p:cNvSpPr/>
            <p:nvPr/>
          </p:nvSpPr>
          <p:spPr>
            <a:xfrm>
              <a:off x="3360821" y="4153258"/>
              <a:ext cx="545431" cy="545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接點 49"/>
            <p:cNvCxnSpPr/>
            <p:nvPr/>
          </p:nvCxnSpPr>
          <p:spPr>
            <a:xfrm flipH="1">
              <a:off x="3471627" y="4265219"/>
              <a:ext cx="338706" cy="365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/>
          <p:cNvCxnSpPr>
            <a:endCxn id="22" idx="2"/>
          </p:cNvCxnSpPr>
          <p:nvPr/>
        </p:nvCxnSpPr>
        <p:spPr>
          <a:xfrm>
            <a:off x="1554928" y="3905703"/>
            <a:ext cx="1805893" cy="520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22" idx="2"/>
          </p:cNvCxnSpPr>
          <p:nvPr/>
        </p:nvCxnSpPr>
        <p:spPr>
          <a:xfrm flipV="1">
            <a:off x="1547484" y="4425974"/>
            <a:ext cx="1813337" cy="582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endCxn id="22" idx="2"/>
          </p:cNvCxnSpPr>
          <p:nvPr/>
        </p:nvCxnSpPr>
        <p:spPr>
          <a:xfrm flipV="1">
            <a:off x="1520738" y="4425974"/>
            <a:ext cx="1840083" cy="1654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742702" y="3956417"/>
                <a:ext cx="60316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02" y="3956417"/>
                <a:ext cx="603167" cy="468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/>
          <p:cNvCxnSpPr>
            <a:stCxn id="6" idx="6"/>
            <a:endCxn id="49" idx="2"/>
          </p:cNvCxnSpPr>
          <p:nvPr/>
        </p:nvCxnSpPr>
        <p:spPr>
          <a:xfrm>
            <a:off x="1540040" y="3880543"/>
            <a:ext cx="1820780" cy="171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38" idx="6"/>
            <a:endCxn id="49" idx="2"/>
          </p:cNvCxnSpPr>
          <p:nvPr/>
        </p:nvCxnSpPr>
        <p:spPr>
          <a:xfrm>
            <a:off x="1540040" y="4971404"/>
            <a:ext cx="1820780" cy="623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39" idx="6"/>
            <a:endCxn id="49" idx="2"/>
          </p:cNvCxnSpPr>
          <p:nvPr/>
        </p:nvCxnSpPr>
        <p:spPr>
          <a:xfrm flipV="1">
            <a:off x="1540040" y="5595396"/>
            <a:ext cx="1820780" cy="466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2982727" y="4907717"/>
                <a:ext cx="457946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727" y="4907717"/>
                <a:ext cx="457946" cy="373628"/>
              </a:xfrm>
              <a:prstGeom prst="rect">
                <a:avLst/>
              </a:prstGeom>
              <a:blipFill>
                <a:blip r:embed="rId7"/>
                <a:stretch>
                  <a:fillRect l="-8000" r="-5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343482" y="5345309"/>
                <a:ext cx="45794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82" y="5345309"/>
                <a:ext cx="457946" cy="374333"/>
              </a:xfrm>
              <a:prstGeom prst="rect">
                <a:avLst/>
              </a:prstGeom>
              <a:blipFill>
                <a:blip r:embed="rId8"/>
                <a:stretch>
                  <a:fillRect l="-7895" r="-3947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630159" y="5790751"/>
                <a:ext cx="457946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59" y="5790751"/>
                <a:ext cx="457946" cy="376193"/>
              </a:xfrm>
              <a:prstGeom prst="rect">
                <a:avLst/>
              </a:prstGeom>
              <a:blipFill>
                <a:blip r:embed="rId9"/>
                <a:stretch>
                  <a:fillRect l="-7895" r="-3947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3742982" y="5086259"/>
                <a:ext cx="60316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82" y="5086259"/>
                <a:ext cx="603169" cy="4682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2" y="3014578"/>
                <a:ext cx="1184066" cy="468205"/>
              </a:xfrm>
              <a:prstGeom prst="rect">
                <a:avLst/>
              </a:prstGeom>
              <a:blipFill>
                <a:blip r:embed="rId14"/>
                <a:stretch>
                  <a:fillRect l="-1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" y="4514022"/>
                <a:ext cx="926942" cy="369332"/>
              </a:xfrm>
              <a:prstGeom prst="rect">
                <a:avLst/>
              </a:prstGeom>
              <a:blipFill>
                <a:blip r:embed="rId15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左大括弧 88"/>
          <p:cNvSpPr/>
          <p:nvPr/>
        </p:nvSpPr>
        <p:spPr>
          <a:xfrm>
            <a:off x="918193" y="3584585"/>
            <a:ext cx="153533" cy="2750395"/>
          </a:xfrm>
          <a:prstGeom prst="leftBrace">
            <a:avLst>
              <a:gd name="adj1" fmla="val 359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/>
              <p:cNvSpPr txBox="1"/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the component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1" y="1354793"/>
                <a:ext cx="7596884" cy="461665"/>
              </a:xfrm>
              <a:prstGeom prst="rect">
                <a:avLst/>
              </a:prstGeom>
              <a:blipFill>
                <a:blip r:embed="rId17"/>
                <a:stretch>
                  <a:fillRect l="-12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4318642" y="1838044"/>
            <a:ext cx="449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 minimize reconstruction error: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/>
              <p:cNvSpPr txBox="1"/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85" y="2310887"/>
                <a:ext cx="2677431" cy="468205"/>
              </a:xfrm>
              <a:prstGeom prst="rect">
                <a:avLst/>
              </a:prstGeom>
              <a:blipFill>
                <a:blip r:embed="rId18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8" y="1846490"/>
                <a:ext cx="1820627" cy="1038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箭號: 左-右雙向 99"/>
          <p:cNvSpPr/>
          <p:nvPr/>
        </p:nvSpPr>
        <p:spPr>
          <a:xfrm>
            <a:off x="2501235" y="2240623"/>
            <a:ext cx="513182" cy="3043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7" y="2157520"/>
                <a:ext cx="926942" cy="369332"/>
              </a:xfrm>
              <a:prstGeom prst="rect">
                <a:avLst/>
              </a:prstGeom>
              <a:blipFill>
                <a:blip r:embed="rId20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群組 56"/>
          <p:cNvGrpSpPr/>
          <p:nvPr/>
        </p:nvGrpSpPr>
        <p:grpSpPr>
          <a:xfrm>
            <a:off x="5674241" y="3686389"/>
            <a:ext cx="545431" cy="2727153"/>
            <a:chOff x="994609" y="3607827"/>
            <a:chExt cx="545431" cy="2727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橢圓 57"/>
                <p:cNvSpPr/>
                <p:nvPr/>
              </p:nvSpPr>
              <p:spPr>
                <a:xfrm>
                  <a:off x="994609" y="3607827"/>
                  <a:ext cx="545431" cy="54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橢圓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09" y="3607827"/>
                  <a:ext cx="545431" cy="54543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橢圓 58"/>
                <p:cNvSpPr/>
                <p:nvPr/>
              </p:nvSpPr>
              <p:spPr>
                <a:xfrm>
                  <a:off x="994609" y="4698688"/>
                  <a:ext cx="545431" cy="54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2" name="橢圓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09" y="4698688"/>
                  <a:ext cx="545431" cy="545431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橢圓 63"/>
                <p:cNvSpPr/>
                <p:nvPr/>
              </p:nvSpPr>
              <p:spPr>
                <a:xfrm>
                  <a:off x="994609" y="5789549"/>
                  <a:ext cx="545431" cy="54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橢圓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09" y="5789549"/>
                  <a:ext cx="545431" cy="545431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直線單箭頭接點 64"/>
          <p:cNvCxnSpPr>
            <a:endCxn id="58" idx="2"/>
          </p:cNvCxnSpPr>
          <p:nvPr/>
        </p:nvCxnSpPr>
        <p:spPr>
          <a:xfrm flipV="1">
            <a:off x="3886200" y="3959105"/>
            <a:ext cx="1788041" cy="458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59" idx="2"/>
          </p:cNvCxnSpPr>
          <p:nvPr/>
        </p:nvCxnSpPr>
        <p:spPr>
          <a:xfrm>
            <a:off x="3906252" y="4425974"/>
            <a:ext cx="1767989" cy="623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endCxn id="64" idx="2"/>
          </p:cNvCxnSpPr>
          <p:nvPr/>
        </p:nvCxnSpPr>
        <p:spPr>
          <a:xfrm>
            <a:off x="3906252" y="4425974"/>
            <a:ext cx="1767989" cy="171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3921137" y="3959105"/>
            <a:ext cx="1753104" cy="1636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3900311" y="5049966"/>
            <a:ext cx="1773930" cy="544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3906251" y="5595396"/>
            <a:ext cx="1767990" cy="545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261851" y="4174108"/>
                <a:ext cx="457946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51" y="4174108"/>
                <a:ext cx="457946" cy="373628"/>
              </a:xfrm>
              <a:prstGeom prst="rect">
                <a:avLst/>
              </a:prstGeom>
              <a:blipFill>
                <a:blip r:embed="rId23"/>
                <a:stretch>
                  <a:fillRect l="-8000" t="-1639" r="-5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5153221" y="5162462"/>
                <a:ext cx="45794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221" y="5162462"/>
                <a:ext cx="457946" cy="374333"/>
              </a:xfrm>
              <a:prstGeom prst="rect">
                <a:avLst/>
              </a:prstGeom>
              <a:blipFill>
                <a:blip r:embed="rId24"/>
                <a:stretch>
                  <a:fillRect l="-8000" r="-5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4899837" y="6064152"/>
                <a:ext cx="457946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37" y="6064152"/>
                <a:ext cx="457946" cy="376193"/>
              </a:xfrm>
              <a:prstGeom prst="rect">
                <a:avLst/>
              </a:prstGeom>
              <a:blipFill>
                <a:blip r:embed="rId25"/>
                <a:stretch>
                  <a:fillRect l="-9333" r="-5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箭號: 左-右雙向 68"/>
          <p:cNvSpPr/>
          <p:nvPr/>
        </p:nvSpPr>
        <p:spPr>
          <a:xfrm>
            <a:off x="6446986" y="4594403"/>
            <a:ext cx="1446245" cy="56805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6428462" y="3841879"/>
            <a:ext cx="147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Minimize error</a:t>
            </a:r>
            <a:endParaRPr lang="zh-TW" altLang="en-US" sz="2400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6449068" y="5486060"/>
            <a:ext cx="145893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Gradient Descent?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926526" y="4652807"/>
                <a:ext cx="926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26" y="4652807"/>
                <a:ext cx="926942" cy="369332"/>
              </a:xfrm>
              <a:prstGeom prst="rect">
                <a:avLst/>
              </a:prstGeom>
              <a:blipFill>
                <a:blip r:embed="rId26"/>
                <a:stretch>
                  <a:fillRect r="-38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文字方塊 78"/>
          <p:cNvSpPr txBox="1"/>
          <p:nvPr/>
        </p:nvSpPr>
        <p:spPr>
          <a:xfrm>
            <a:off x="2457874" y="3051688"/>
            <a:ext cx="20788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It can be deep.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5287855" y="3052357"/>
            <a:ext cx="296347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Deep Autoencoder</a:t>
            </a:r>
            <a:endParaRPr lang="zh-TW" altLang="en-US" sz="2400" dirty="0"/>
          </a:p>
        </p:txBody>
      </p:sp>
      <p:sp>
        <p:nvSpPr>
          <p:cNvPr id="82" name="箭號: 向右 81"/>
          <p:cNvSpPr/>
          <p:nvPr/>
        </p:nvSpPr>
        <p:spPr>
          <a:xfrm>
            <a:off x="4592189" y="3051688"/>
            <a:ext cx="604574" cy="4310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9" grpId="0" animBg="1"/>
      <p:bldP spid="70" grpId="0"/>
      <p:bldP spid="71" grpId="0" animBg="1"/>
      <p:bldP spid="78" grpId="0"/>
      <p:bldP spid="79" grpId="0" animBg="1"/>
      <p:bldP spid="81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- Pokémon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Inspired from: https://www.kaggle.com/strakul5/d/abcsds/pokemon/principal-component-analysis-of-pokemon-data</a:t>
            </a:r>
          </a:p>
          <a:p>
            <a:r>
              <a:rPr lang="en-US" altLang="zh-TW" sz="2400" dirty="0"/>
              <a:t>800 </a:t>
            </a:r>
            <a:r>
              <a:rPr lang="en-US" altLang="zh-TW" sz="2400" dirty="0" err="1"/>
              <a:t>Pokemons</a:t>
            </a:r>
            <a:r>
              <a:rPr lang="en-US" altLang="zh-TW" sz="2400" dirty="0"/>
              <a:t>, 6 features for each (HP, </a:t>
            </a:r>
            <a:r>
              <a:rPr lang="en-US" altLang="zh-TW" sz="2400" dirty="0" err="1"/>
              <a:t>Atk</a:t>
            </a:r>
            <a:r>
              <a:rPr lang="en-US" altLang="zh-TW" sz="2400" dirty="0"/>
              <a:t>, Def, </a:t>
            </a:r>
            <a:r>
              <a:rPr lang="en-US" altLang="zh-TW" sz="2400" dirty="0" err="1"/>
              <a:t>Sp</a:t>
            </a:r>
            <a:r>
              <a:rPr lang="en-US" altLang="zh-TW" sz="2400" dirty="0"/>
              <a:t> </a:t>
            </a:r>
            <a:r>
              <a:rPr lang="en-US" altLang="zh-TW" sz="2400" dirty="0" err="1"/>
              <a:t>Atk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Sp</a:t>
            </a:r>
            <a:r>
              <a:rPr lang="en-US" altLang="zh-TW" sz="2400" dirty="0"/>
              <a:t> Def, Speed)</a:t>
            </a:r>
          </a:p>
          <a:p>
            <a:r>
              <a:rPr lang="en-US" altLang="zh-TW" sz="2400" dirty="0"/>
              <a:t>How many principle components?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91817" y="3524270"/>
                <a:ext cx="3699924" cy="764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17" y="3524270"/>
                <a:ext cx="3699924" cy="764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44385" y="4775476"/>
              <a:ext cx="6762749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107">
                      <a:extLst>
                        <a:ext uri="{9D8B030D-6E8A-4147-A177-3AD203B41FA5}">
                          <a16:colId xmlns:a16="http://schemas.microsoft.com/office/drawing/2014/main" val="2723668132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1971946245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3324221192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1531745350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1748924242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3907465595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337192131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32231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ratio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0.45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0.18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0.13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0.07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0.04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9107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157245"/>
                  </p:ext>
                </p:extLst>
              </p:nvPr>
            </p:nvGraphicFramePr>
            <p:xfrm>
              <a:off x="1344385" y="4775476"/>
              <a:ext cx="6762749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107">
                      <a:extLst>
                        <a:ext uri="{9D8B030D-6E8A-4147-A177-3AD203B41FA5}">
                          <a16:colId xmlns:a16="http://schemas.microsoft.com/office/drawing/2014/main" val="2723668132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1971946245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3324221192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1531745350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1748924242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3907465595"/>
                        </a:ext>
                      </a:extLst>
                    </a:gridCol>
                    <a:gridCol w="966107">
                      <a:extLst>
                        <a:ext uri="{9D8B030D-6E8A-4147-A177-3AD203B41FA5}">
                          <a16:colId xmlns:a16="http://schemas.microsoft.com/office/drawing/2014/main" val="337192131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01266" t="-1316" r="-50506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316" r="-401887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301899" t="-1316" r="-30443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399371" t="-1316" r="-202516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502532" t="-1316" r="-103797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598742" t="-1316" r="-3145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32231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ratio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0.45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0.18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0.13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0.07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0.04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91072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/>
          <p:cNvSpPr txBox="1"/>
          <p:nvPr/>
        </p:nvSpPr>
        <p:spPr>
          <a:xfrm>
            <a:off x="2351314" y="5756202"/>
            <a:ext cx="551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Using 4 components is good enough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351314" y="4775476"/>
            <a:ext cx="385698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6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kyogre primal kyogre 中文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3" y="4868072"/>
            <a:ext cx="2377089" cy="17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- Pokémon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/>
          </p:nvPr>
        </p:nvGraphicFramePr>
        <p:xfrm>
          <a:off x="294825" y="1808478"/>
          <a:ext cx="78866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390088248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2549045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71943831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24798296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7779689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43896365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517444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HP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/>
                        <a:t>Atk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Def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/>
                        <a:t>Sp</a:t>
                      </a:r>
                      <a:r>
                        <a:rPr lang="en-US" altLang="zh-TW" sz="1800" dirty="0"/>
                        <a:t> </a:t>
                      </a:r>
                      <a:r>
                        <a:rPr lang="en-US" altLang="zh-TW" sz="1800" dirty="0" err="1"/>
                        <a:t>Atk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/>
                        <a:t>Sp</a:t>
                      </a:r>
                      <a:r>
                        <a:rPr lang="en-US" altLang="zh-TW" sz="1800" dirty="0"/>
                        <a:t> Def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Speed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9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6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-0.3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-0.7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12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PC3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-0.5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0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0.7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-0.3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741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94972" y="2190167"/>
            <a:ext cx="6686550" cy="310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210550" y="2160014"/>
            <a:ext cx="7302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強度</a:t>
            </a:r>
          </a:p>
        </p:txBody>
      </p:sp>
      <p:sp>
        <p:nvSpPr>
          <p:cNvPr id="12" name="矩形 11"/>
          <p:cNvSpPr/>
          <p:nvPr/>
        </p:nvSpPr>
        <p:spPr>
          <a:xfrm>
            <a:off x="3648075" y="2546036"/>
            <a:ext cx="1151522" cy="33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030000" y="2546035"/>
            <a:ext cx="1151522" cy="33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330168" y="2906657"/>
            <a:ext cx="170270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防禦</a:t>
            </a:r>
            <a:r>
              <a:rPr lang="en-US" altLang="zh-TW" dirty="0"/>
              <a:t>(</a:t>
            </a:r>
            <a:r>
              <a:rPr lang="zh-TW" altLang="en-US" dirty="0"/>
              <a:t>犧牲速度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0" y="3707598"/>
            <a:ext cx="4255499" cy="2987669"/>
          </a:xfrm>
          <a:prstGeom prst="rect">
            <a:avLst/>
          </a:prstGeom>
        </p:spPr>
      </p:pic>
      <p:pic>
        <p:nvPicPr>
          <p:cNvPr id="16" name="Picture 6" descr="「Shuckle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75" y="3091323"/>
            <a:ext cx="1763678" cy="157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MewtwoMega Mewtwo Y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02" y="4760857"/>
            <a:ext cx="1245638" cy="19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RayquazaMega Rayquaza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53" y="4589100"/>
            <a:ext cx="1757577" cy="21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 16"/>
          <p:cNvSpPr/>
          <p:nvPr/>
        </p:nvSpPr>
        <p:spPr>
          <a:xfrm>
            <a:off x="4245550" y="5108444"/>
            <a:ext cx="411356" cy="765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741914" y="3935881"/>
            <a:ext cx="357747" cy="359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stCxn id="21" idx="6"/>
          </p:cNvCxnSpPr>
          <p:nvPr/>
        </p:nvCxnSpPr>
        <p:spPr>
          <a:xfrm flipV="1">
            <a:off x="3099661" y="3984956"/>
            <a:ext cx="2650756" cy="130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- Pokémon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294825" y="1808478"/>
          <a:ext cx="78866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390088248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2549045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71943831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24798296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7779689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43896365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517444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HP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/>
                        <a:t>Atk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Def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/>
                        <a:t>Sp</a:t>
                      </a:r>
                      <a:r>
                        <a:rPr lang="en-US" altLang="zh-TW" sz="1800" dirty="0"/>
                        <a:t> </a:t>
                      </a:r>
                      <a:r>
                        <a:rPr lang="en-US" altLang="zh-TW" sz="1800" dirty="0" err="1"/>
                        <a:t>Atk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/>
                        <a:t>Sp</a:t>
                      </a:r>
                      <a:r>
                        <a:rPr lang="en-US" altLang="zh-TW" sz="1800" dirty="0"/>
                        <a:t> Def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Speed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9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6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-0.3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-0.7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12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PC3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-0.5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0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PC4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0.7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-0.4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-0.3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741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71820" y="3262916"/>
            <a:ext cx="1069902" cy="353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07422" y="3262916"/>
            <a:ext cx="13353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生命力強</a:t>
            </a:r>
          </a:p>
        </p:txBody>
      </p:sp>
      <p:sp>
        <p:nvSpPr>
          <p:cNvPr id="12" name="矩形 11"/>
          <p:cNvSpPr/>
          <p:nvPr/>
        </p:nvSpPr>
        <p:spPr>
          <a:xfrm>
            <a:off x="2536199" y="2929414"/>
            <a:ext cx="1151522" cy="33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929095" y="2945147"/>
            <a:ext cx="1151522" cy="33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196194" y="2911049"/>
            <a:ext cx="170270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特殊防禦</a:t>
            </a:r>
            <a:r>
              <a:rPr lang="en-US" altLang="zh-TW" dirty="0"/>
              <a:t>(</a:t>
            </a:r>
            <a:r>
              <a:rPr lang="zh-TW" altLang="en-US" dirty="0"/>
              <a:t>犧牲攻擊和生命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469040" y="2926149"/>
            <a:ext cx="1067159" cy="355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1" y="3646426"/>
            <a:ext cx="4353636" cy="3056568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 rot="4886511">
            <a:off x="1439687" y="3525966"/>
            <a:ext cx="321176" cy="765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508847" y="4924338"/>
            <a:ext cx="357747" cy="359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416082" y="5500626"/>
            <a:ext cx="357747" cy="359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Picture 2" descr="「Blissey png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81" y="3723680"/>
            <a:ext cx="1319029" cy="1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「Chansey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45" y="3801948"/>
            <a:ext cx="1136224" cy="12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「Shuckle png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96" y="5281535"/>
            <a:ext cx="1542418" cy="13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「Regice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18" y="5281535"/>
            <a:ext cx="1486758" cy="14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單箭頭接點 28"/>
          <p:cNvCxnSpPr/>
          <p:nvPr/>
        </p:nvCxnSpPr>
        <p:spPr>
          <a:xfrm flipV="1">
            <a:off x="4793437" y="5500626"/>
            <a:ext cx="2812058" cy="1797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3866594" y="5104130"/>
            <a:ext cx="1579139" cy="756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2002619" y="3947681"/>
            <a:ext cx="3375799" cy="400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- Pokémon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hlinkClick r:id="rId3"/>
              </a:rPr>
              <a:t>http://140.112.21.35:2880/~tlkagk/pokemon/pca.html</a:t>
            </a:r>
            <a:endParaRPr lang="en-US" altLang="zh-TW" sz="2400" dirty="0"/>
          </a:p>
          <a:p>
            <a:r>
              <a:rPr lang="en-US" altLang="zh-TW" sz="2400" dirty="0"/>
              <a:t>The code is modified from</a:t>
            </a:r>
          </a:p>
          <a:p>
            <a:pPr lvl="1"/>
            <a:r>
              <a:rPr lang="en-US" altLang="zh-TW" dirty="0"/>
              <a:t>http://jkunst.com/r/pokemon-visualize-em-all/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576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- MNIST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474" y="1882061"/>
            <a:ext cx="10331354" cy="4994879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509" y="602780"/>
            <a:ext cx="859389" cy="79428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371" y="1741453"/>
            <a:ext cx="232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30 components: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78734" y="812463"/>
                <a:ext cx="32377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34" y="812463"/>
                <a:ext cx="32377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935606" y="14852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676571" y="6180611"/>
            <a:ext cx="185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Eigen-digits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5848522" y="1199808"/>
            <a:ext cx="34908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052457" y="1199808"/>
            <a:ext cx="319314" cy="285431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110526" y="1199808"/>
            <a:ext cx="34908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6936357" y="1204589"/>
            <a:ext cx="320786" cy="28065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Dimension Reduction</a:t>
            </a:r>
            <a:endParaRPr lang="zh-TW" altLang="en-US" dirty="0"/>
          </a:p>
        </p:txBody>
      </p:sp>
      <p:pic>
        <p:nvPicPr>
          <p:cNvPr id="2050" name="Picture 2" descr="http://reuter.mit.edu/blue/images/research/manif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1" y="3057270"/>
            <a:ext cx="3800063" cy="31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981" y="3057270"/>
            <a:ext cx="2956287" cy="290195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02399" y="6019767"/>
            <a:ext cx="283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Looks like 3-D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176981" y="6019767"/>
            <a:ext cx="283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Actually, 2-D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975769" y="1690689"/>
            <a:ext cx="1404730" cy="9520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  <a:endParaRPr lang="zh-TW" altLang="en-US" sz="2400" dirty="0"/>
          </a:p>
        </p:txBody>
      </p:sp>
      <p:sp>
        <p:nvSpPr>
          <p:cNvPr id="10" name="箭號: 向右 9"/>
          <p:cNvSpPr/>
          <p:nvPr/>
        </p:nvSpPr>
        <p:spPr>
          <a:xfrm>
            <a:off x="3467769" y="1876425"/>
            <a:ext cx="508000" cy="580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>
            <a:off x="5380499" y="1876425"/>
            <a:ext cx="508000" cy="580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66094" y="1857368"/>
            <a:ext cx="145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718429" y="1879916"/>
            <a:ext cx="142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z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36534" y="2272331"/>
            <a:ext cx="151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(High Dim)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35052" y="2204079"/>
            <a:ext cx="151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(Low Dim)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0" grpId="0" animBg="1"/>
      <p:bldP spid="11" grpId="0" animBg="1"/>
      <p:bldP spid="12" grpId="0"/>
      <p:bldP spid="13" grpId="0"/>
      <p:bldP spid="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 - Face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22" y="1878138"/>
            <a:ext cx="10090150" cy="4878264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0" y="276111"/>
            <a:ext cx="3952875" cy="15906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30546" y="6125029"/>
            <a:ext cx="216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Eigen-face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7371" y="1741453"/>
            <a:ext cx="232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30 components: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158546" y="6110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http://www.cs.unc.edu/~lazebnik/research/spring08/assignment3.html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84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Weakness of PCA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Unsupervised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Linear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 rot="256791">
            <a:off x="2760473" y="2585701"/>
            <a:ext cx="1291848" cy="1273592"/>
            <a:chOff x="2370272" y="2727702"/>
            <a:chExt cx="1291848" cy="1273592"/>
          </a:xfrm>
        </p:grpSpPr>
        <p:sp>
          <p:nvSpPr>
            <p:cNvPr id="5" name="橢圓 4"/>
            <p:cNvSpPr/>
            <p:nvPr/>
          </p:nvSpPr>
          <p:spPr>
            <a:xfrm rot="2206548">
              <a:off x="2370272" y="2727702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 rot="2206548">
              <a:off x="2638586" y="2929180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 rot="2206548">
              <a:off x="2956947" y="3241728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 rot="2206548">
              <a:off x="2370272" y="3102244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 rot="2206548">
              <a:off x="2662641" y="3373464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 rot="2206548">
              <a:off x="3158425" y="3574942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 rot="2206548">
              <a:off x="3359903" y="3386070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rot="2206548">
              <a:off x="2984553" y="2918847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rot="2206548">
              <a:off x="3460642" y="3799816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 rot="2206548">
              <a:off x="2883814" y="3699077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 rot="256791">
            <a:off x="1640370" y="2757201"/>
            <a:ext cx="1291848" cy="1273592"/>
            <a:chOff x="2370272" y="2727702"/>
            <a:chExt cx="1291848" cy="1273592"/>
          </a:xfrm>
        </p:grpSpPr>
        <p:sp>
          <p:nvSpPr>
            <p:cNvPr id="18" name="橢圓 17"/>
            <p:cNvSpPr/>
            <p:nvPr/>
          </p:nvSpPr>
          <p:spPr>
            <a:xfrm rot="2206548">
              <a:off x="2370272" y="2727702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 rot="2206548">
              <a:off x="2638586" y="2929180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 rot="2206548">
              <a:off x="2956947" y="3241728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 rot="2206548">
              <a:off x="2370272" y="3102244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 rot="2206548">
              <a:off x="2662641" y="3373464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 rot="2206548">
              <a:off x="3158425" y="3574942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 rot="2206548">
              <a:off x="3359903" y="3386070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 rot="2206548">
              <a:off x="2984553" y="2918847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 rot="2206548">
              <a:off x="3460642" y="3799816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 rot="2206548">
              <a:off x="2883814" y="3699077"/>
              <a:ext cx="201478" cy="2014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723663" y="3595861"/>
            <a:ext cx="89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PCA</a:t>
            </a:r>
            <a:endParaRPr lang="zh-TW" altLang="en-US" sz="2400" dirty="0"/>
          </a:p>
        </p:txBody>
      </p:sp>
      <p:cxnSp>
        <p:nvCxnSpPr>
          <p:cNvPr id="30" name="直線接點 29"/>
          <p:cNvCxnSpPr/>
          <p:nvPr/>
        </p:nvCxnSpPr>
        <p:spPr>
          <a:xfrm>
            <a:off x="2191244" y="2509782"/>
            <a:ext cx="1207006" cy="155240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768199" y="5743999"/>
            <a:ext cx="89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LDA</a:t>
            </a:r>
            <a:endParaRPr lang="zh-TW" altLang="en-US" sz="2400" dirty="0"/>
          </a:p>
        </p:txBody>
      </p:sp>
      <p:cxnSp>
        <p:nvCxnSpPr>
          <p:cNvPr id="78" name="直線接點 77"/>
          <p:cNvCxnSpPr/>
          <p:nvPr/>
        </p:nvCxnSpPr>
        <p:spPr>
          <a:xfrm flipV="1">
            <a:off x="1918096" y="4818864"/>
            <a:ext cx="1942446" cy="1343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群組 80"/>
          <p:cNvGrpSpPr/>
          <p:nvPr/>
        </p:nvGrpSpPr>
        <p:grpSpPr>
          <a:xfrm rot="256791">
            <a:off x="2876999" y="4788111"/>
            <a:ext cx="1291848" cy="1273592"/>
            <a:chOff x="2370272" y="2727702"/>
            <a:chExt cx="1291848" cy="1273592"/>
          </a:xfrm>
        </p:grpSpPr>
        <p:sp>
          <p:nvSpPr>
            <p:cNvPr id="82" name="橢圓 81"/>
            <p:cNvSpPr/>
            <p:nvPr/>
          </p:nvSpPr>
          <p:spPr>
            <a:xfrm rot="2206548">
              <a:off x="2370272" y="2727702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 rot="2206548">
              <a:off x="2638586" y="2929180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 rot="2206548">
              <a:off x="2956947" y="3241728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 rot="2206548">
              <a:off x="2370272" y="3102244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 rot="2206548">
              <a:off x="2662641" y="3373464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 rot="2206548">
              <a:off x="3158425" y="3574942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 rot="2206548">
              <a:off x="3359903" y="3386070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橢圓 88"/>
            <p:cNvSpPr/>
            <p:nvPr/>
          </p:nvSpPr>
          <p:spPr>
            <a:xfrm rot="2206548">
              <a:off x="2984553" y="2918847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 rot="2206548">
              <a:off x="3460642" y="3799816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 rot="2206548">
              <a:off x="2883814" y="3699077"/>
              <a:ext cx="201478" cy="2014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2" name="群組 91"/>
          <p:cNvGrpSpPr/>
          <p:nvPr/>
        </p:nvGrpSpPr>
        <p:grpSpPr>
          <a:xfrm rot="256791">
            <a:off x="1756896" y="4959611"/>
            <a:ext cx="1291848" cy="1273592"/>
            <a:chOff x="2370272" y="2727702"/>
            <a:chExt cx="1291848" cy="1273592"/>
          </a:xfrm>
        </p:grpSpPr>
        <p:sp>
          <p:nvSpPr>
            <p:cNvPr id="93" name="橢圓 92"/>
            <p:cNvSpPr/>
            <p:nvPr/>
          </p:nvSpPr>
          <p:spPr>
            <a:xfrm rot="2206548">
              <a:off x="2370272" y="2727702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 rot="2206548">
              <a:off x="2638586" y="2929180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橢圓 94"/>
            <p:cNvSpPr/>
            <p:nvPr/>
          </p:nvSpPr>
          <p:spPr>
            <a:xfrm rot="2206548">
              <a:off x="2956947" y="3241728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橢圓 95"/>
            <p:cNvSpPr/>
            <p:nvPr/>
          </p:nvSpPr>
          <p:spPr>
            <a:xfrm rot="2206548">
              <a:off x="2370272" y="3102244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橢圓 96"/>
            <p:cNvSpPr/>
            <p:nvPr/>
          </p:nvSpPr>
          <p:spPr>
            <a:xfrm rot="2206548">
              <a:off x="2662641" y="3373464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 rot="2206548">
              <a:off x="3158425" y="3574942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橢圓 98"/>
            <p:cNvSpPr/>
            <p:nvPr/>
          </p:nvSpPr>
          <p:spPr>
            <a:xfrm rot="2206548">
              <a:off x="3359903" y="3386070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 rot="2206548">
              <a:off x="2984553" y="2918847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 rot="2206548">
              <a:off x="3460642" y="3799816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 rot="2206548">
              <a:off x="2883814" y="3699077"/>
              <a:ext cx="201478" cy="2014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4" name="矩形 103"/>
          <p:cNvSpPr/>
          <p:nvPr/>
        </p:nvSpPr>
        <p:spPr>
          <a:xfrm>
            <a:off x="4793402" y="5988733"/>
            <a:ext cx="4003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http://www.astroml.org/book_figures/chapter7/fig_S_manifold_PCA.html</a:t>
            </a:r>
          </a:p>
        </p:txBody>
      </p:sp>
      <p:pic>
        <p:nvPicPr>
          <p:cNvPr id="105" name="圖片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35" y="712703"/>
            <a:ext cx="2438504" cy="2225844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81" y="2913073"/>
            <a:ext cx="3035013" cy="28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Weakness of PCA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0" y="1632041"/>
            <a:ext cx="4526869" cy="4351338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94" y="1583639"/>
            <a:ext cx="4428279" cy="42349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04124" y="5607710"/>
            <a:ext cx="308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Pixel (28x28) -&gt; </a:t>
            </a:r>
            <a:r>
              <a:rPr lang="en-US" altLang="zh-TW" sz="2400" dirty="0" err="1"/>
              <a:t>tSNE</a:t>
            </a:r>
            <a:r>
              <a:rPr lang="en-US" altLang="zh-TW" sz="2400" dirty="0"/>
              <a:t> (2)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73588" y="5607710"/>
            <a:ext cx="308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Pixel (28x28) -&gt; PCA (2)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04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感謝 彭冲 同學發現引用資料的錯誤</a:t>
            </a:r>
            <a:endParaRPr lang="en-US" altLang="zh-TW" dirty="0"/>
          </a:p>
          <a:p>
            <a:r>
              <a:rPr lang="zh-TW" altLang="en-US" dirty="0"/>
              <a:t>感謝 </a:t>
            </a:r>
            <a:r>
              <a:rPr lang="en-US" altLang="zh-TW" dirty="0"/>
              <a:t>Hsiang-</a:t>
            </a:r>
            <a:r>
              <a:rPr lang="en-US" altLang="zh-TW" dirty="0" err="1"/>
              <a:t>Chih</a:t>
            </a:r>
            <a:r>
              <a:rPr lang="en-US" altLang="zh-TW" dirty="0"/>
              <a:t> Cheng</a:t>
            </a:r>
            <a:r>
              <a:rPr lang="zh-TW" altLang="en-US" dirty="0"/>
              <a:t> 同學發現投影片上的錯誤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0409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/>
              <a:t>http://4.bp.blogspot.com/_sHcZHRnxlLE/S9EpFXYjfvI/AAAAAAAABZ0/_oEQiaR3WVM/s640/dimensionality+reduction.jpg</a:t>
            </a:r>
          </a:p>
          <a:p>
            <a:r>
              <a:rPr lang="en-US" altLang="zh-TW" sz="1800" dirty="0"/>
              <a:t>https://lvdmaaten.github.io/publications/papers/TR_Dimensionality_Reduction_Review_2009.pdf</a:t>
            </a:r>
            <a:endParaRPr lang="zh-TW" altLang="en-US" sz="1800" dirty="0"/>
          </a:p>
        </p:txBody>
      </p:sp>
      <p:pic>
        <p:nvPicPr>
          <p:cNvPr id="1026" name="Picture 2" descr="http://4.bp.blogspot.com/_sHcZHRnxlLE/S9EpFXYjfvI/AAAAAAAABZ0/_oEQiaR3WVM/s640/dimensionality+re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21" y="3039382"/>
            <a:ext cx="3455079" cy="34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1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老版《神雕侠侣》里的插图，收集不易，分享出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" y="2864422"/>
            <a:ext cx="3073844" cy="43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Dimension Reduction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MNIST, a digit is 28 x 28 dims.</a:t>
            </a:r>
          </a:p>
          <a:p>
            <a:pPr lvl="1"/>
            <a:r>
              <a:rPr lang="en-US" altLang="zh-TW" sz="2800" dirty="0"/>
              <a:t>Most 28 x 28 dim vectors are not digits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22" y="546590"/>
            <a:ext cx="1280042" cy="11830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0" y="523082"/>
            <a:ext cx="1230086" cy="123008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51722" y="3004456"/>
            <a:ext cx="979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/>
              <a:t>3</a:t>
            </a:r>
            <a:endParaRPr lang="zh-TW" altLang="en-US" sz="8800" dirty="0"/>
          </a:p>
        </p:txBody>
      </p:sp>
      <p:sp>
        <p:nvSpPr>
          <p:cNvPr id="9" name="文字方塊 8"/>
          <p:cNvSpPr txBox="1"/>
          <p:nvPr/>
        </p:nvSpPr>
        <p:spPr>
          <a:xfrm rot="600000">
            <a:off x="6750741" y="3004455"/>
            <a:ext cx="979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/>
              <a:t>3</a:t>
            </a:r>
            <a:endParaRPr lang="zh-TW" altLang="en-US" sz="8800" dirty="0"/>
          </a:p>
        </p:txBody>
      </p:sp>
      <p:sp>
        <p:nvSpPr>
          <p:cNvPr id="10" name="文字方塊 9"/>
          <p:cNvSpPr txBox="1"/>
          <p:nvPr/>
        </p:nvSpPr>
        <p:spPr>
          <a:xfrm rot="1200000">
            <a:off x="7931839" y="3037113"/>
            <a:ext cx="979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/>
              <a:t>3</a:t>
            </a:r>
            <a:endParaRPr lang="zh-TW" altLang="en-US" sz="8800" dirty="0"/>
          </a:p>
        </p:txBody>
      </p:sp>
      <p:sp>
        <p:nvSpPr>
          <p:cNvPr id="11" name="文字方塊 10"/>
          <p:cNvSpPr txBox="1"/>
          <p:nvPr/>
        </p:nvSpPr>
        <p:spPr>
          <a:xfrm rot="-600000">
            <a:off x="4425051" y="2995757"/>
            <a:ext cx="979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/>
              <a:t>3</a:t>
            </a:r>
            <a:endParaRPr lang="zh-TW" altLang="en-US" sz="8800" dirty="0"/>
          </a:p>
        </p:txBody>
      </p:sp>
      <p:sp>
        <p:nvSpPr>
          <p:cNvPr id="12" name="文字方塊 11"/>
          <p:cNvSpPr txBox="1"/>
          <p:nvPr/>
        </p:nvSpPr>
        <p:spPr>
          <a:xfrm rot="-1200000">
            <a:off x="3314709" y="3028415"/>
            <a:ext cx="979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/>
              <a:t>3</a:t>
            </a:r>
            <a:endParaRPr lang="zh-TW" altLang="en-US" sz="8800" dirty="0"/>
          </a:p>
        </p:txBody>
      </p:sp>
      <p:sp>
        <p:nvSpPr>
          <p:cNvPr id="13" name="矩形 12"/>
          <p:cNvSpPr/>
          <p:nvPr/>
        </p:nvSpPr>
        <p:spPr>
          <a:xfrm>
            <a:off x="5538283" y="3200397"/>
            <a:ext cx="993153" cy="1073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401538" y="3210033"/>
            <a:ext cx="993153" cy="1073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711583" y="3210033"/>
            <a:ext cx="993153" cy="1073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274246" y="3177376"/>
            <a:ext cx="993153" cy="1073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884444" y="3210033"/>
            <a:ext cx="993153" cy="1073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1193061" y="3739243"/>
            <a:ext cx="1987009" cy="31024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930731" y="4524167"/>
            <a:ext cx="2618935" cy="116991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770822" y="5894614"/>
            <a:ext cx="46508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/>
        </p:nvSpPr>
        <p:spPr>
          <a:xfrm>
            <a:off x="5917268" y="5778699"/>
            <a:ext cx="248621" cy="24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790371" y="5778699"/>
            <a:ext cx="248621" cy="24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7663474" y="5778699"/>
            <a:ext cx="248621" cy="24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220801" y="5778699"/>
            <a:ext cx="248621" cy="24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093904" y="5778699"/>
            <a:ext cx="248621" cy="24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>
            <a:stCxn id="27" idx="0"/>
            <a:endCxn id="13" idx="2"/>
          </p:cNvCxnSpPr>
          <p:nvPr/>
        </p:nvCxnSpPr>
        <p:spPr>
          <a:xfrm flipH="1" flipV="1">
            <a:off x="6034860" y="4274304"/>
            <a:ext cx="6719" cy="1504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6921401" y="4283940"/>
            <a:ext cx="325907" cy="15075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801224" y="4283940"/>
            <a:ext cx="603539" cy="1507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4912571" y="4303129"/>
            <a:ext cx="296210" cy="1475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 flipV="1">
            <a:off x="3824383" y="4251283"/>
            <a:ext cx="507910" cy="1532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5917268" y="6130476"/>
            <a:ext cx="46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r>
              <a:rPr lang="zh-TW" altLang="en-US" sz="2400" baseline="300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400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6645242" y="6130476"/>
            <a:ext cx="8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</a:t>
            </a:r>
            <a:r>
              <a:rPr lang="zh-TW" altLang="en-US" sz="2400" baseline="300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400" baseline="30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7451655" y="6130476"/>
            <a:ext cx="78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20</a:t>
            </a:r>
            <a:r>
              <a:rPr lang="zh-TW" altLang="en-US" sz="2400" baseline="300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400" baseline="30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12571" y="6130476"/>
            <a:ext cx="66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-10</a:t>
            </a:r>
            <a:r>
              <a:rPr lang="zh-TW" altLang="en-US" sz="2400" baseline="300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400" baseline="30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3947949" y="6130476"/>
            <a:ext cx="76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-20</a:t>
            </a:r>
            <a:r>
              <a:rPr lang="zh-TW" altLang="en-US" sz="2400" baseline="300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657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d21vu35cjx7sd4.cloudfront.net/dims3/MMAH/crop/0x0%2B0%2B0/resize/645x380/quality/90/?url=http%3A%2F%2Fs3.amazonaws.com%2Fassets.prod.vetstreet.com%2Fc2%2F2a9f709eb411e0a2380050568d634f%2Ffile%2FHarrier-5-645mk062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23" y="2612662"/>
            <a:ext cx="879247" cy="10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 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515350" cy="5032375"/>
              </a:xfrm>
            </p:spPr>
            <p:txBody>
              <a:bodyPr/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K-means</a:t>
                </a:r>
              </a:p>
              <a:p>
                <a:pPr lvl="1"/>
                <a:r>
                  <a:rPr lang="en-US" altLang="zh-TW" dirty="0"/>
                  <a:t>Clustering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into K clusters</a:t>
                </a:r>
              </a:p>
              <a:p>
                <a:pPr lvl="1"/>
                <a:r>
                  <a:rPr lang="en-US" altLang="zh-TW" dirty="0"/>
                  <a:t>Initialize cluster center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/>
                  <a:t>, i=1,2, … K (K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dirty="0"/>
                  <a:t> from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Repeat</a:t>
                </a:r>
              </a:p>
              <a:p>
                <a:pPr lvl="2"/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 in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 lvl="2"/>
                <a:endParaRPr lang="en-US" altLang="zh-TW" sz="2400" dirty="0"/>
              </a:p>
              <a:p>
                <a:pPr lvl="2"/>
                <a:r>
                  <a:rPr lang="en-US" altLang="zh-TW" sz="2400" dirty="0"/>
                  <a:t>Updating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</a:p>
              <a:p>
                <a:pPr lvl="2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515350" cy="5032375"/>
              </a:xfrm>
              <a:blipFill>
                <a:blip r:embed="rId3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037" y="1580880"/>
            <a:ext cx="884072" cy="1150918"/>
          </a:xfrm>
          <a:prstGeom prst="rect">
            <a:avLst/>
          </a:prstGeom>
        </p:spPr>
      </p:pic>
      <p:pic>
        <p:nvPicPr>
          <p:cNvPr id="5" name="Picture 2" descr="https://s-media-cache-ak0.pinimg.com/originals/0d/1e/96/0d1e961819031a6c8a05a62b7e8b33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84" y="2223807"/>
            <a:ext cx="1377289" cy="7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12" y="2457686"/>
            <a:ext cx="1336515" cy="8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79" y="1742938"/>
            <a:ext cx="1343468" cy="1255216"/>
          </a:xfrm>
          <a:prstGeom prst="rect">
            <a:avLst/>
          </a:prstGeom>
        </p:spPr>
      </p:pic>
      <p:pic>
        <p:nvPicPr>
          <p:cNvPr id="10" name="Picture 4" descr="http://all4desktop.com/data_images/original/4244361-bir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4" y="813839"/>
            <a:ext cx="1278177" cy="9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5/5e/Silverbird_in_Murchison_Falls_National_Park,_Ugan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03" y="123826"/>
            <a:ext cx="1276010" cy="8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nsider.si.edu/wordpress/wp-content/uploads/2016/04/Mountain_Bluebir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3" y="494136"/>
            <a:ext cx="1435740" cy="9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icturesnew.com/media/images/b1bb6faa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25" y="2692953"/>
            <a:ext cx="1321914" cy="8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 rot="1754898">
            <a:off x="2281495" y="1709900"/>
            <a:ext cx="2545657" cy="1495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754898">
            <a:off x="5557248" y="2041131"/>
            <a:ext cx="2317332" cy="1495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421196" y="99160"/>
            <a:ext cx="2426327" cy="1481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937894" y="2976158"/>
            <a:ext cx="133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Cluster 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810854" y="3091777"/>
            <a:ext cx="133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Cluster 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97893" y="593765"/>
            <a:ext cx="133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Cluster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360586" y="1673372"/>
            <a:ext cx="361794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Open question: how many clusters do we need?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972668" y="4986315"/>
                <a:ext cx="407869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68" y="4986315"/>
                <a:ext cx="407869" cy="370614"/>
              </a:xfrm>
              <a:prstGeom prst="rect">
                <a:avLst/>
              </a:prstGeom>
              <a:blipFill>
                <a:blip r:embed="rId12"/>
                <a:stretch>
                  <a:fillRect l="-17910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大括弧 20"/>
          <p:cNvSpPr/>
          <p:nvPr/>
        </p:nvSpPr>
        <p:spPr>
          <a:xfrm>
            <a:off x="4499293" y="4875933"/>
            <a:ext cx="294321" cy="723753"/>
          </a:xfrm>
          <a:prstGeom prst="leftBrace">
            <a:avLst>
              <a:gd name="adj1" fmla="val 282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694029" y="5240823"/>
            <a:ext cx="33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713430" y="4777531"/>
            <a:ext cx="33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1338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986062" y="5721819"/>
                <a:ext cx="291092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62" y="5721819"/>
                <a:ext cx="2910925" cy="896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5315822" y="5239196"/>
            <a:ext cx="163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Otherwise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325185" y="4742370"/>
                <a:ext cx="3148619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TW" altLang="en-US" sz="2400" dirty="0"/>
                  <a:t> is most </a:t>
                </a:r>
                <a:r>
                  <a:rPr lang="en-US" altLang="zh-TW" sz="2400" dirty="0"/>
                  <a:t>“</a:t>
                </a:r>
                <a:r>
                  <a:rPr lang="zh-TW" altLang="en-US" sz="2400" b="1" i="1" dirty="0"/>
                  <a:t>close</a:t>
                </a:r>
                <a:r>
                  <a:rPr lang="en-US" altLang="zh-TW" sz="2400" dirty="0"/>
                  <a:t>”</a:t>
                </a:r>
                <a:r>
                  <a:rPr lang="zh-TW" alt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85" y="4742370"/>
                <a:ext cx="3148619" cy="473591"/>
              </a:xfrm>
              <a:prstGeom prst="rect">
                <a:avLst/>
              </a:prstGeom>
              <a:blipFill>
                <a:blip r:embed="rId14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287577" y="1800839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577" y="1800839"/>
                <a:ext cx="567015" cy="11394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987822" y="1907378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22" y="1907378"/>
                <a:ext cx="567015" cy="11394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8190296" y="263656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96" y="263656"/>
                <a:ext cx="567015" cy="11394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2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25" grpId="0"/>
      <p:bldP spid="26" grpId="0"/>
      <p:bldP spid="28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Hierarchical Agglomerative Clustering (HAC)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3750533" y="5750928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4715561" y="5750928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680589" y="5750928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6645617" y="5750928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7610643" y="5750928"/>
            <a:ext cx="216024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1099017" y="3115369"/>
            <a:ext cx="281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1: build a tree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1099017" y="3905998"/>
            <a:ext cx="234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2: pick a threshold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4240577" y="4710912"/>
            <a:ext cx="216024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7013461" y="3983744"/>
            <a:ext cx="216024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021628" y="3018082"/>
            <a:ext cx="216024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/>
          <p:cNvCxnSpPr>
            <a:stCxn id="51" idx="0"/>
            <a:endCxn id="58" idx="2"/>
          </p:cNvCxnSpPr>
          <p:nvPr/>
        </p:nvCxnSpPr>
        <p:spPr>
          <a:xfrm flipV="1">
            <a:off x="3858545" y="5250912"/>
            <a:ext cx="490044" cy="500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2" idx="0"/>
            <a:endCxn id="58" idx="2"/>
          </p:cNvCxnSpPr>
          <p:nvPr/>
        </p:nvCxnSpPr>
        <p:spPr>
          <a:xfrm flipH="1" flipV="1">
            <a:off x="4348589" y="5250912"/>
            <a:ext cx="474984" cy="500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5" idx="0"/>
            <a:endCxn id="59" idx="2"/>
          </p:cNvCxnSpPr>
          <p:nvPr/>
        </p:nvCxnSpPr>
        <p:spPr>
          <a:xfrm flipH="1" flipV="1">
            <a:off x="7121473" y="4523744"/>
            <a:ext cx="597182" cy="1227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4" idx="0"/>
            <a:endCxn id="59" idx="2"/>
          </p:cNvCxnSpPr>
          <p:nvPr/>
        </p:nvCxnSpPr>
        <p:spPr>
          <a:xfrm flipV="1">
            <a:off x="6753629" y="4523744"/>
            <a:ext cx="367844" cy="1227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53" idx="0"/>
            <a:endCxn id="60" idx="2"/>
          </p:cNvCxnSpPr>
          <p:nvPr/>
        </p:nvCxnSpPr>
        <p:spPr>
          <a:xfrm flipH="1" flipV="1">
            <a:off x="5129640" y="3558082"/>
            <a:ext cx="658961" cy="2192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58" idx="0"/>
            <a:endCxn id="60" idx="2"/>
          </p:cNvCxnSpPr>
          <p:nvPr/>
        </p:nvCxnSpPr>
        <p:spPr>
          <a:xfrm flipV="1">
            <a:off x="4348589" y="3558082"/>
            <a:ext cx="781051" cy="1152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59" idx="0"/>
          </p:cNvCxnSpPr>
          <p:nvPr/>
        </p:nvCxnSpPr>
        <p:spPr>
          <a:xfrm flipH="1" flipV="1">
            <a:off x="6346053" y="2777590"/>
            <a:ext cx="775420" cy="1206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flipH="1">
            <a:off x="5261686" y="2810822"/>
            <a:ext cx="1070957" cy="341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 flipH="1">
            <a:off x="3863314" y="2957356"/>
            <a:ext cx="4125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3547398" y="5665262"/>
            <a:ext cx="1637844" cy="7282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6486678" y="5656789"/>
            <a:ext cx="1710751" cy="7282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5446167" y="5645378"/>
            <a:ext cx="701994" cy="7282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922890" y="2429431"/>
            <a:ext cx="72272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root</a:t>
            </a:r>
            <a:endParaRPr lang="zh-TW" altLang="en-US" sz="2400" dirty="0"/>
          </a:p>
        </p:txBody>
      </p:sp>
      <p:cxnSp>
        <p:nvCxnSpPr>
          <p:cNvPr id="37" name="直線接點 36"/>
          <p:cNvCxnSpPr/>
          <p:nvPr/>
        </p:nvCxnSpPr>
        <p:spPr>
          <a:xfrm flipH="1">
            <a:off x="3860268" y="3775154"/>
            <a:ext cx="41252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833991" y="4638508"/>
            <a:ext cx="41252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445764" y="5535924"/>
            <a:ext cx="2852509" cy="982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6382583" y="5544181"/>
            <a:ext cx="1942381" cy="982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3585697" y="5685626"/>
            <a:ext cx="1543943" cy="6493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491309" y="5691766"/>
            <a:ext cx="603359" cy="6493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518114" y="5684841"/>
            <a:ext cx="529161" cy="6493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7481479" y="5691765"/>
            <a:ext cx="529161" cy="6493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5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Distributed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4895850" cy="4351338"/>
          </a:xfrm>
        </p:spPr>
        <p:txBody>
          <a:bodyPr/>
          <a:lstStyle/>
          <a:p>
            <a:r>
              <a:rPr lang="en-US" altLang="zh-TW" dirty="0"/>
              <a:t>Clustering: an object must belong to one cluster </a:t>
            </a:r>
          </a:p>
          <a:p>
            <a:endParaRPr lang="en-US" altLang="zh-TW" dirty="0"/>
          </a:p>
          <a:p>
            <a:r>
              <a:rPr lang="en-US" altLang="zh-TW" dirty="0"/>
              <a:t>Distributed representation</a:t>
            </a:r>
            <a:endParaRPr lang="zh-TW" altLang="en-US" dirty="0"/>
          </a:p>
        </p:txBody>
      </p:sp>
      <p:pic>
        <p:nvPicPr>
          <p:cNvPr id="2052" name="Picture 4" descr="六系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29" y="1363490"/>
            <a:ext cx="3595915" cy="30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76575" y="2708629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小傑是強化系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87" y="4040332"/>
            <a:ext cx="2919645" cy="259524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91066" y="5000384"/>
            <a:ext cx="116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小傑是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2231"/>
              </p:ext>
            </p:extLst>
          </p:nvPr>
        </p:nvGraphicFramePr>
        <p:xfrm>
          <a:off x="2255837" y="4148545"/>
          <a:ext cx="26924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40088926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05034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強化系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0.70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放出系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02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變化系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0.05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4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操作系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1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具現化系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1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特質系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43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Distributed Representation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Feature selection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Principle component analysis (PCA)</a:t>
            </a:r>
          </a:p>
        </p:txBody>
      </p:sp>
      <p:pic>
        <p:nvPicPr>
          <p:cNvPr id="10" name="Picture 2" descr="http://reuter.mit.edu/blue/images/research/manif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09" y="3288387"/>
            <a:ext cx="1892786" cy="15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8009295" y="3670644"/>
            <a:ext cx="23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?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519623" y="4600812"/>
            <a:ext cx="12393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534138" y="3468805"/>
            <a:ext cx="0" cy="1132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4428435" y="428897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518000" y="402967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410920" y="376575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482435" y="387375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482435" y="412478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518000" y="439915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488214" y="4600812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14" y="4600812"/>
                <a:ext cx="364908" cy="369332"/>
              </a:xfrm>
              <a:prstGeom prst="rect">
                <a:avLst/>
              </a:prstGeom>
              <a:blipFill>
                <a:blip r:embed="rId3"/>
                <a:stretch>
                  <a:fillRect l="-10000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110132" y="3234104"/>
                <a:ext cx="3649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32" y="3234104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808419" y="3750922"/>
                <a:ext cx="13595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19" y="3750922"/>
                <a:ext cx="1359589" cy="461665"/>
              </a:xfrm>
              <a:prstGeom prst="rect">
                <a:avLst/>
              </a:prstGeom>
              <a:blipFill>
                <a:blip r:embed="rId5"/>
                <a:stretch>
                  <a:fillRect l="-493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854844" y="5829644"/>
                <a:ext cx="1271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44" y="5829644"/>
                <a:ext cx="127137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1892536" y="5763495"/>
            <a:ext cx="283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[Bishop, Chapter 12]</a:t>
            </a:r>
            <a:endParaRPr lang="zh-TW" altLang="en-US" sz="2400" dirty="0"/>
          </a:p>
        </p:txBody>
      </p:sp>
      <p:grpSp>
        <p:nvGrpSpPr>
          <p:cNvPr id="6" name="群組 5"/>
          <p:cNvGrpSpPr/>
          <p:nvPr/>
        </p:nvGrpSpPr>
        <p:grpSpPr>
          <a:xfrm>
            <a:off x="2036534" y="1690689"/>
            <a:ext cx="5212224" cy="1043307"/>
            <a:chOff x="2036534" y="1690689"/>
            <a:chExt cx="5212224" cy="1043307"/>
          </a:xfrm>
        </p:grpSpPr>
        <p:sp>
          <p:nvSpPr>
            <p:cNvPr id="31" name="矩形 30"/>
            <p:cNvSpPr/>
            <p:nvPr/>
          </p:nvSpPr>
          <p:spPr>
            <a:xfrm>
              <a:off x="3975769" y="1690689"/>
              <a:ext cx="1404730" cy="95204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function</a:t>
              </a:r>
              <a:endParaRPr lang="zh-TW" altLang="en-US" sz="2400" dirty="0"/>
            </a:p>
          </p:txBody>
        </p:sp>
        <p:sp>
          <p:nvSpPr>
            <p:cNvPr id="32" name="箭號: 向右 31"/>
            <p:cNvSpPr/>
            <p:nvPr/>
          </p:nvSpPr>
          <p:spPr>
            <a:xfrm>
              <a:off x="3467769" y="1876425"/>
              <a:ext cx="508000" cy="5805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箭號: 向右 32"/>
            <p:cNvSpPr/>
            <p:nvPr/>
          </p:nvSpPr>
          <p:spPr>
            <a:xfrm>
              <a:off x="5380499" y="1876425"/>
              <a:ext cx="508000" cy="5805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066094" y="1857368"/>
              <a:ext cx="145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 x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718429" y="1879916"/>
              <a:ext cx="142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 z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036534" y="2272331"/>
              <a:ext cx="151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(High Dim)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735052" y="2204079"/>
              <a:ext cx="151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(Low Dim)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7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PCA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58720"/>
            <a:ext cx="5257800" cy="3598141"/>
          </a:xfrm>
        </p:spPr>
      </p:pic>
      <p:cxnSp>
        <p:nvCxnSpPr>
          <p:cNvPr id="6" name="直線單箭頭接點 5"/>
          <p:cNvCxnSpPr/>
          <p:nvPr/>
        </p:nvCxnSpPr>
        <p:spPr>
          <a:xfrm flipV="1">
            <a:off x="3924300" y="921501"/>
            <a:ext cx="3185659" cy="2420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952791" y="4972094"/>
            <a:ext cx="1687285" cy="8247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465650" y="5050884"/>
                <a:ext cx="451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50" y="5050884"/>
                <a:ext cx="451341" cy="369332"/>
              </a:xfrm>
              <a:prstGeom prst="rect">
                <a:avLst/>
              </a:prstGeom>
              <a:blipFill>
                <a:blip r:embed="rId3"/>
                <a:stretch>
                  <a:fillRect l="-8000" t="-1667" r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1006322" y="4148316"/>
            <a:ext cx="429068" cy="16056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006322" y="4091261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22" y="4091261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1488921" y="4189584"/>
            <a:ext cx="518427" cy="104596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1789147" y="5300409"/>
            <a:ext cx="162799" cy="438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 flipH="1">
            <a:off x="1901579" y="5157838"/>
            <a:ext cx="184666" cy="1846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331523" y="4109033"/>
                <a:ext cx="51838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Project all the data points x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, and obtain a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23" y="4109033"/>
                <a:ext cx="5183827" cy="830997"/>
              </a:xfrm>
              <a:prstGeom prst="rect">
                <a:avLst/>
              </a:prstGeom>
              <a:blipFill>
                <a:blip r:embed="rId5"/>
                <a:stretch>
                  <a:fillRect l="-188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375293" y="4922990"/>
                <a:ext cx="51400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We want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as large as possible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93" y="4922990"/>
                <a:ext cx="5140057" cy="830997"/>
              </a:xfrm>
              <a:prstGeom prst="rect">
                <a:avLst/>
              </a:prstGeom>
              <a:blipFill>
                <a:blip r:embed="rId6"/>
                <a:stretch>
                  <a:fillRect l="-1898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單箭頭接點 29"/>
          <p:cNvCxnSpPr/>
          <p:nvPr/>
        </p:nvCxnSpPr>
        <p:spPr>
          <a:xfrm flipH="1" flipV="1">
            <a:off x="2956509" y="2131573"/>
            <a:ext cx="950700" cy="122278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 rot="3199993">
            <a:off x="5327130" y="747104"/>
            <a:ext cx="295532" cy="29061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9245637">
            <a:off x="3722306" y="2619620"/>
            <a:ext cx="330876" cy="1347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5938681" y="2011191"/>
            <a:ext cx="128204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 variance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452716" y="3410888"/>
            <a:ext cx="2044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 variance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3375293" y="5632217"/>
                <a:ext cx="3762983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93" y="5632217"/>
                <a:ext cx="3762983" cy="10477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93345" y="1876260"/>
                <a:ext cx="1271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5" y="1876260"/>
                <a:ext cx="127137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150524" y="3267613"/>
                <a:ext cx="1524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24" y="3267613"/>
                <a:ext cx="1524776" cy="369332"/>
              </a:xfrm>
              <a:prstGeom prst="rect">
                <a:avLst/>
              </a:prstGeom>
              <a:blipFill>
                <a:blip r:embed="rId9"/>
                <a:stretch>
                  <a:fillRect l="-2400" r="-16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435390" y="5779052"/>
                <a:ext cx="1524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90" y="5779052"/>
                <a:ext cx="1524776" cy="369332"/>
              </a:xfrm>
              <a:prstGeom prst="rect">
                <a:avLst/>
              </a:prstGeom>
              <a:blipFill>
                <a:blip r:embed="rId10"/>
                <a:stretch>
                  <a:fillRect l="-1992" r="-159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77584" y="2595019"/>
            <a:ext cx="222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Reduce to 1-D: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109959" y="5873412"/>
                <a:ext cx="1489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59" y="5873412"/>
                <a:ext cx="1489510" cy="369332"/>
              </a:xfrm>
              <a:prstGeom prst="rect">
                <a:avLst/>
              </a:prstGeom>
              <a:blipFill>
                <a:blip r:embed="rId11"/>
                <a:stretch>
                  <a:fillRect r="-449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 animBg="1"/>
      <p:bldP spid="25" grpId="0"/>
      <p:bldP spid="29" grpId="0"/>
      <p:bldP spid="33" grpId="0" animBg="1"/>
      <p:bldP spid="34" grpId="0" animBg="1"/>
      <p:bldP spid="35" grpId="0" animBg="1"/>
      <p:bldP spid="36" grpId="0" animBg="1"/>
      <p:bldP spid="37" grpId="0"/>
      <p:bldP spid="21" grpId="0"/>
      <p:bldP spid="22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6547</TotalTime>
  <Words>3739</Words>
  <Application>Microsoft Office PowerPoint</Application>
  <PresentationFormat>如螢幕大小 (4:3)</PresentationFormat>
  <Paragraphs>548</Paragraphs>
  <Slides>34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PMingLiU</vt:lpstr>
      <vt:lpstr>PMingLiU</vt:lpstr>
      <vt:lpstr>Arial</vt:lpstr>
      <vt:lpstr>Calibri</vt:lpstr>
      <vt:lpstr>Calibri Light</vt:lpstr>
      <vt:lpstr>Cambria Math</vt:lpstr>
      <vt:lpstr>Office 佈景主題</vt:lpstr>
      <vt:lpstr>Unsupervised Learning: Principle Component Analysis</vt:lpstr>
      <vt:lpstr>Unsupervised Learning</vt:lpstr>
      <vt:lpstr>Dimension Reduction</vt:lpstr>
      <vt:lpstr>Dimension Reduction</vt:lpstr>
      <vt:lpstr>Clustering  </vt:lpstr>
      <vt:lpstr>Clustering</vt:lpstr>
      <vt:lpstr>Distributed Representation</vt:lpstr>
      <vt:lpstr>Distributed Representation</vt:lpstr>
      <vt:lpstr>PCA</vt:lpstr>
      <vt:lpstr>PCA</vt:lpstr>
      <vt:lpstr>Warning of Math</vt:lpstr>
      <vt:lpstr>PCA</vt:lpstr>
      <vt:lpstr>PowerPoint 簡報</vt:lpstr>
      <vt:lpstr>PowerPoint 簡報</vt:lpstr>
      <vt:lpstr>PowerPoint 簡報</vt:lpstr>
      <vt:lpstr>End of Warning</vt:lpstr>
      <vt:lpstr>PCA – Another Point of View</vt:lpstr>
      <vt:lpstr>PCA – Another Point of View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PCA - Pokémon</vt:lpstr>
      <vt:lpstr>PCA - Pokémon</vt:lpstr>
      <vt:lpstr>PCA - Pokémon</vt:lpstr>
      <vt:lpstr>PCA - Pokémon</vt:lpstr>
      <vt:lpstr>PCA - MNIST</vt:lpstr>
      <vt:lpstr>PCA - Face</vt:lpstr>
      <vt:lpstr>Weakness of PCA</vt:lpstr>
      <vt:lpstr>Weakness of PCA</vt:lpstr>
      <vt:lpstr>Acknowledgement 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Learning</dc:title>
  <dc:creator>Hung-yi Lee</dc:creator>
  <cp:lastModifiedBy>Hung-yi Lee</cp:lastModifiedBy>
  <cp:revision>208</cp:revision>
  <dcterms:created xsi:type="dcterms:W3CDTF">2016-11-08T08:43:56Z</dcterms:created>
  <dcterms:modified xsi:type="dcterms:W3CDTF">2017-04-19T16:04:41Z</dcterms:modified>
</cp:coreProperties>
</file>