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260" r:id="rId3"/>
    <p:sldId id="261" r:id="rId4"/>
    <p:sldId id="282" r:id="rId5"/>
    <p:sldId id="304" r:id="rId6"/>
    <p:sldId id="312" r:id="rId7"/>
    <p:sldId id="311" r:id="rId8"/>
    <p:sldId id="313" r:id="rId9"/>
    <p:sldId id="314" r:id="rId10"/>
    <p:sldId id="316" r:id="rId11"/>
    <p:sldId id="318" r:id="rId12"/>
    <p:sldId id="319" r:id="rId13"/>
    <p:sldId id="307" r:id="rId14"/>
    <p:sldId id="296" r:id="rId15"/>
    <p:sldId id="329" r:id="rId16"/>
    <p:sldId id="331" r:id="rId17"/>
    <p:sldId id="332" r:id="rId18"/>
    <p:sldId id="337" r:id="rId19"/>
    <p:sldId id="263" r:id="rId20"/>
    <p:sldId id="335" r:id="rId21"/>
    <p:sldId id="336" r:id="rId22"/>
    <p:sldId id="320" r:id="rId23"/>
    <p:sldId id="276" r:id="rId24"/>
    <p:sldId id="324" r:id="rId25"/>
    <p:sldId id="326" r:id="rId26"/>
    <p:sldId id="327" r:id="rId27"/>
    <p:sldId id="328" r:id="rId28"/>
    <p:sldId id="277" r:id="rId29"/>
    <p:sldId id="262" r:id="rId30"/>
    <p:sldId id="267" r:id="rId31"/>
    <p:sldId id="322" r:id="rId32"/>
    <p:sldId id="308" r:id="rId33"/>
    <p:sldId id="323" r:id="rId34"/>
    <p:sldId id="330" r:id="rId35"/>
    <p:sldId id="288" r:id="rId36"/>
    <p:sldId id="310" r:id="rId37"/>
    <p:sldId id="258"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C300"/>
    <a:srgbClr val="FAFA05"/>
    <a:srgbClr val="05FA05"/>
    <a:srgbClr val="FABB05"/>
    <a:srgbClr val="FA0505"/>
    <a:srgbClr val="00FF00"/>
    <a:srgbClr val="9205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3809" autoAdjust="0"/>
  </p:normalViewPr>
  <p:slideViewPr>
    <p:cSldViewPr snapToGrid="0">
      <p:cViewPr>
        <p:scale>
          <a:sx n="66" d="100"/>
          <a:sy n="66" d="100"/>
        </p:scale>
        <p:origin x="320" y="-60"/>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4327FB-58F5-4A59-BD96-347C0AD407A4}" type="datetimeFigureOut">
              <a:rPr lang="zh-TW" altLang="en-US" smtClean="0"/>
              <a:t>2019/3/15</a:t>
            </a:fld>
            <a:endParaRPr lang="zh-TW"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8D1748-D35A-45EF-8153-4A0F890FE753}" type="slidenum">
              <a:rPr lang="zh-TW" altLang="en-US" smtClean="0"/>
              <a:t>‹#›</a:t>
            </a:fld>
            <a:endParaRPr lang="zh-TW" altLang="en-US"/>
          </a:p>
        </p:txBody>
      </p:sp>
    </p:spTree>
    <p:extLst>
      <p:ext uri="{BB962C8B-B14F-4D97-AF65-F5344CB8AC3E}">
        <p14:creationId xmlns:p14="http://schemas.microsoft.com/office/powerpoint/2010/main" val="995359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l.facebook.com/l.php?u=https%3A%2F%2Farxiv.org%2Fabs%2F1706.06083%3Ffbclid%3DIwAR1G9HBl0913uy4I-MEeJynGo9mOkow2QglIwQo7qKbnB6gqlPza40NPUKY&amp;h=AT1IgeLGzPrSZg73vqbMfYFE4N_qJQzq_jFwMDt7AkHw3Gio-dHLeWRDTlUh2eGcjE_sTeD0qbFYUh0k6YY7EJBNxeqOrqf2LdHMfzZvETwRvKyGXKGjIi2C_8BWbNw92T_hcoEXXbKprQB4W4KnbQ" TargetMode="External"/><Relationship Id="rId13" Type="http://schemas.openxmlformats.org/officeDocument/2006/relationships/hyperlink" Target="https://www.youtube.com/watch?v=r8cW1p8VBOU" TargetMode="External"/><Relationship Id="rId3" Type="http://schemas.openxmlformats.org/officeDocument/2006/relationships/hyperlink" Target="https://arxiv.org/pdf/1312.6199?fbclid=IwAR28sk7LH7qQ1D56s4I8z5HX99ycW4hrb6oPVwUTv0-cIvZSEA7Xe9NO4IQ" TargetMode="External"/><Relationship Id="rId7" Type="http://schemas.openxmlformats.org/officeDocument/2006/relationships/hyperlink" Target="https://arxiv.org/pdf/1801.01944.pdf" TargetMode="External"/><Relationship Id="rId12" Type="http://schemas.openxmlformats.org/officeDocument/2006/relationships/hyperlink" Target="https://www.youtube.com/watch?v=CIfsB_EYsVI"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arxiv.org/pdf/1810.00069.pdf" TargetMode="External"/><Relationship Id="rId11" Type="http://schemas.openxmlformats.org/officeDocument/2006/relationships/hyperlink" Target="https://www.youtube.com/watch?v=TwP-gKBQyic" TargetMode="External"/><Relationship Id="rId5" Type="http://schemas.openxmlformats.org/officeDocument/2006/relationships/hyperlink" Target="https://l.facebook.com/l.php?u=https%3A%2F%2Farxiv.org%2Fpdf%2F1608.04644.pdf%3Ffbclid%3DIwAR3xzQ_rqpl1uqPvEwTCdBtxEse6NPlQZf6IBB43Fi4P4nRM_u_TU76IsjU&amp;h=AT1IgeLGzPrSZg73vqbMfYFE4N_qJQzq_jFwMDt7AkHw3Gio-dHLeWRDTlUh2eGcjE_sTeD0qbFYUh0k6YY7EJBNxeqOrqf2LdHMfzZvETwRvKyGXKGjIi2C_8BWbNw92T_hcoEXXbKprQB4W4KnbQ" TargetMode="External"/><Relationship Id="rId15" Type="http://schemas.openxmlformats.org/officeDocument/2006/relationships/hyperlink" Target="https://www.youtube.com/watch?v=SA4YEAWVpbk" TargetMode="External"/><Relationship Id="rId10" Type="http://schemas.openxmlformats.org/officeDocument/2006/relationships/hyperlink" Target="https://arxiv.org/abs/1710.08864" TargetMode="External"/><Relationship Id="rId4" Type="http://schemas.openxmlformats.org/officeDocument/2006/relationships/hyperlink" Target="https://l.facebook.com/l.php?u=https%3A%2F%2Farxiv.org%2Fabs%2F1412.6572%3Ffbclid%3DIwAR28sk7LH7qQ1D56s4I8z5HX99ycW4hrb6oPVwUTv0-cIvZSEA7Xe9NO4IQ&amp;h=AT1IgeLGzPrSZg73vqbMfYFE4N_qJQzq_jFwMDt7AkHw3Gio-dHLeWRDTlUh2eGcjE_sTeD0qbFYUh0k6YY7EJBNxeqOrqf2LdHMfzZvETwRvKyGXKGjIi2C_8BWbNw92T_hcoEXXbKprQB4W4KnbQ" TargetMode="External"/><Relationship Id="rId9" Type="http://schemas.openxmlformats.org/officeDocument/2006/relationships/hyperlink" Target="https://arxiv.org/pdf/1802.00420.pdf?fbclid=IwAR1XMush-GGz1oBKRt694di5GDaCRTMX1RfXfSxNEoN0sa_OwDrToJTcSmE" TargetMode="External"/><Relationship Id="rId14" Type="http://schemas.openxmlformats.org/officeDocument/2006/relationships/hyperlink" Target="https://www.youtube.com/watch?v=oZYgaD004Dw"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arxiv.org/abs/1602.02697"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arxiv.org/abs/1708.05207" TargetMode="External"/><Relationship Id="rId4" Type="http://schemas.openxmlformats.org/officeDocument/2006/relationships/hyperlink" Target="http://arxiv.org/abs/1708.03999"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rxiv.org/abs/1707.03501"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youtube.com/watch?v=SA4YEAWVpbk" TargetMode="External"/><Relationship Id="rId3" Type="http://schemas.openxmlformats.org/officeDocument/2006/relationships/hyperlink" Target="https://zhuanlan.zhihu.com/p/37922148" TargetMode="External"/><Relationship Id="rId7" Type="http://schemas.openxmlformats.org/officeDocument/2006/relationships/hyperlink" Target="https://www.youtube.com/watch?v=oZYgaD004Dw"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youtube.com/watch?v=r8cW1p8VBOU" TargetMode="External"/><Relationship Id="rId5" Type="http://schemas.openxmlformats.org/officeDocument/2006/relationships/hyperlink" Target="https://www.youtube.com/watch?v=CIfsB_EYsVI" TargetMode="External"/><Relationship Id="rId4" Type="http://schemas.openxmlformats.org/officeDocument/2006/relationships/hyperlink" Target="https://www.youtube.com/watch?v=TwP-gKBQyic"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arxiv.org/abs/1511.05432"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arxiv.org/abs/1607.02533" TargetMode="External"/><Relationship Id="rId13" Type="http://schemas.openxmlformats.org/officeDocument/2006/relationships/hyperlink" Target="https://arxiv.org/abs/1608.04644" TargetMode="External"/><Relationship Id="rId18" Type="http://schemas.openxmlformats.org/officeDocument/2006/relationships/hyperlink" Target="https://pdfs.semanticscholar.org/b5ec/486044c6218dd41b17d8bba502b32a12b91a.pdf" TargetMode="External"/><Relationship Id="rId3" Type="http://schemas.openxmlformats.org/officeDocument/2006/relationships/hyperlink" Target="https://arxiv.org/abs/1602.02697" TargetMode="External"/><Relationship Id="rId21" Type="http://schemas.openxmlformats.org/officeDocument/2006/relationships/hyperlink" Target="https://openreview.net/forum?id=S18Su--CW" TargetMode="External"/><Relationship Id="rId7" Type="http://schemas.openxmlformats.org/officeDocument/2006/relationships/hyperlink" Target="https://arxiv.org/abs/1412.6572" TargetMode="External"/><Relationship Id="rId12" Type="http://schemas.openxmlformats.org/officeDocument/2006/relationships/hyperlink" Target="https://arxiv.org/abs/1507.00677" TargetMode="External"/><Relationship Id="rId17" Type="http://schemas.openxmlformats.org/officeDocument/2006/relationships/hyperlink" Target="http://arxiv.org/abs/1704.01155" TargetMode="External"/><Relationship Id="rId2" Type="http://schemas.openxmlformats.org/officeDocument/2006/relationships/slide" Target="../slides/slide37.xml"/><Relationship Id="rId16" Type="http://schemas.openxmlformats.org/officeDocument/2006/relationships/hyperlink" Target="https://arxiv.org/abs/1712.02779" TargetMode="External"/><Relationship Id="rId20" Type="http://schemas.openxmlformats.org/officeDocument/2006/relationships/hyperlink" Target="https://arxiv.org/abs/1707.06728" TargetMode="External"/><Relationship Id="rId1" Type="http://schemas.openxmlformats.org/officeDocument/2006/relationships/notesMaster" Target="../notesMasters/notesMaster1.xml"/><Relationship Id="rId6" Type="http://schemas.openxmlformats.org/officeDocument/2006/relationships/hyperlink" Target="https://arxiv.org/abs/1511.04599" TargetMode="External"/><Relationship Id="rId11" Type="http://schemas.openxmlformats.org/officeDocument/2006/relationships/hyperlink" Target="https://arxiv.org/abs/1610.08401" TargetMode="External"/><Relationship Id="rId5" Type="http://schemas.openxmlformats.org/officeDocument/2006/relationships/hyperlink" Target="https://doi.org/10.1109/SP.2016.41" TargetMode="External"/><Relationship Id="rId15" Type="http://schemas.openxmlformats.org/officeDocument/2006/relationships/hyperlink" Target="https://arxiv.org/abs/1709.04114" TargetMode="External"/><Relationship Id="rId23" Type="http://schemas.openxmlformats.org/officeDocument/2006/relationships/hyperlink" Target="https://arxiv.org/abs/1608.00853" TargetMode="External"/><Relationship Id="rId10" Type="http://schemas.openxmlformats.org/officeDocument/2006/relationships/hyperlink" Target="https://arxiv.org/abs/1511.07528" TargetMode="External"/><Relationship Id="rId19" Type="http://schemas.openxmlformats.org/officeDocument/2006/relationships/hyperlink" Target="http://arxiv.org/abs/1312.6199" TargetMode="External"/><Relationship Id="rId4" Type="http://schemas.openxmlformats.org/officeDocument/2006/relationships/hyperlink" Target="https://blog.openai.com/adversarial-example-research/" TargetMode="External"/><Relationship Id="rId9" Type="http://schemas.openxmlformats.org/officeDocument/2006/relationships/hyperlink" Target="https://arxiv.org/abs/1706.06083" TargetMode="External"/><Relationship Id="rId14" Type="http://schemas.openxmlformats.org/officeDocument/2006/relationships/hyperlink" Target="http://doi.acm.org/10.1145/3134600.3134635" TargetMode="External"/><Relationship Id="rId22" Type="http://schemas.openxmlformats.org/officeDocument/2006/relationships/hyperlink" Target="https://openreview.net/forum?id=SyJ7ClWCb"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TwP-gKBQyic" TargetMode="External"/><Relationship Id="rId7" Type="http://schemas.openxmlformats.org/officeDocument/2006/relationships/hyperlink" Target="https://www.youtube.com/watch?v=SA4YEAWVpbk"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youtube.com/watch?v=oZYgaD004Dw" TargetMode="External"/><Relationship Id="rId5" Type="http://schemas.openxmlformats.org/officeDocument/2006/relationships/hyperlink" Target="https://www.youtube.com/watch?v=r8cW1p8VBOU" TargetMode="External"/><Relationship Id="rId4" Type="http://schemas.openxmlformats.org/officeDocument/2006/relationships/hyperlink" Target="https://www.youtube.com/watch?v=CIfsB_EYsVI"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sz="1200" kern="1200" dirty="0">
              <a:solidFill>
                <a:schemeClr val="tx1"/>
              </a:solidFill>
              <a:effectLst/>
              <a:latin typeface="+mn-lt"/>
              <a:ea typeface="+mn-ea"/>
              <a:cs typeface="+mn-cs"/>
            </a:endParaRPr>
          </a:p>
          <a:p>
            <a:r>
              <a:rPr lang="en-US" altLang="zh-TW" dirty="0"/>
              <a:t>================================</a:t>
            </a:r>
            <a:endParaRPr lang="zh-TW" altLang="zh-TW" dirty="0"/>
          </a:p>
          <a:p>
            <a:r>
              <a:rPr lang="en-US" altLang="zh-TW" dirty="0"/>
              <a:t>Adversarial Attack Reference:</a:t>
            </a:r>
            <a:endParaRPr lang="zh-TW" altLang="zh-TW" dirty="0"/>
          </a:p>
          <a:p>
            <a:r>
              <a:rPr lang="en-US" altLang="zh-TW" dirty="0"/>
              <a:t> </a:t>
            </a:r>
            <a:endParaRPr lang="zh-TW" altLang="zh-TW" dirty="0"/>
          </a:p>
          <a:p>
            <a:r>
              <a:rPr lang="en-US" altLang="zh-TW" dirty="0"/>
              <a:t>Intriguing properties of neural networks</a:t>
            </a:r>
            <a:br>
              <a:rPr lang="en-US" altLang="zh-TW" dirty="0"/>
            </a:br>
            <a:r>
              <a:rPr lang="en-US" altLang="zh-TW" u="sng" dirty="0">
                <a:hlinkClick r:id="rId3"/>
              </a:rPr>
              <a:t>https://arxiv.org/pdf/1312.6199</a:t>
            </a:r>
            <a:br>
              <a:rPr lang="en-US" altLang="zh-TW" dirty="0"/>
            </a:br>
            <a:br>
              <a:rPr lang="en-US" altLang="zh-TW" dirty="0"/>
            </a:br>
            <a:r>
              <a:rPr lang="en-US" altLang="zh-TW" dirty="0"/>
              <a:t>Explaining and Harnessing Adversarial Examples</a:t>
            </a:r>
            <a:br>
              <a:rPr lang="en-US" altLang="zh-TW" dirty="0"/>
            </a:br>
            <a:r>
              <a:rPr lang="en-US" altLang="zh-TW" u="sng" dirty="0">
                <a:hlinkClick r:id="rId4"/>
              </a:rPr>
              <a:t>https://arxiv.org/abs/1412.6572</a:t>
            </a:r>
            <a:br>
              <a:rPr lang="en-US" altLang="zh-TW" dirty="0"/>
            </a:br>
            <a:br>
              <a:rPr lang="en-US" altLang="zh-TW" dirty="0"/>
            </a:br>
            <a:r>
              <a:rPr lang="en-US" altLang="zh-TW" dirty="0"/>
              <a:t>Towards Evaluating the Robustness of Neural Networks</a:t>
            </a:r>
            <a:br>
              <a:rPr lang="en-US" altLang="zh-TW" dirty="0"/>
            </a:br>
            <a:r>
              <a:rPr lang="en-US" altLang="zh-TW" u="sng" dirty="0">
                <a:hlinkClick r:id="rId5"/>
              </a:rPr>
              <a:t>https://arxiv.org/pdf/1608.04644.pdf</a:t>
            </a:r>
            <a:br>
              <a:rPr lang="en-US" altLang="zh-TW" dirty="0"/>
            </a:br>
            <a:br>
              <a:rPr lang="en-US" altLang="zh-TW" dirty="0"/>
            </a:br>
            <a:r>
              <a:rPr lang="en-US" altLang="zh-TW" dirty="0"/>
              <a:t>ADVERSARIAL REPROGRAMMING OF NEURAL NETWORKS</a:t>
            </a:r>
            <a:br>
              <a:rPr lang="en-US" altLang="zh-TW" dirty="0"/>
            </a:br>
            <a:r>
              <a:rPr lang="en-US" altLang="zh-TW" u="sng" dirty="0">
                <a:hlinkClick r:id="rId6"/>
              </a:rPr>
              <a:t>https://arxiv.org/pdf/1810.00069.pdf</a:t>
            </a:r>
            <a:br>
              <a:rPr lang="en-US" altLang="zh-TW" dirty="0"/>
            </a:br>
            <a:br>
              <a:rPr lang="en-US" altLang="zh-TW" dirty="0"/>
            </a:br>
            <a:r>
              <a:rPr lang="en-US" altLang="zh-TW" dirty="0"/>
              <a:t>Audio Adversarial Examples: Targeted Attacks on Speech-to-Text</a:t>
            </a:r>
            <a:br>
              <a:rPr lang="en-US" altLang="zh-TW" dirty="0"/>
            </a:br>
            <a:r>
              <a:rPr lang="en-US" altLang="zh-TW" u="sng" dirty="0">
                <a:hlinkClick r:id="rId7"/>
              </a:rPr>
              <a:t>https://arxiv.org/pdf/1801.01944.pdf</a:t>
            </a:r>
            <a:br>
              <a:rPr lang="en-US" altLang="zh-TW" dirty="0"/>
            </a:br>
            <a:br>
              <a:rPr lang="en-US" altLang="zh-TW" dirty="0"/>
            </a:br>
            <a:r>
              <a:rPr lang="en-US" altLang="zh-TW" dirty="0"/>
              <a:t>Towards Deep Learning Models Resistant to Adversarial Attacks</a:t>
            </a:r>
            <a:br>
              <a:rPr lang="en-US" altLang="zh-TW" dirty="0"/>
            </a:br>
            <a:r>
              <a:rPr lang="en-US" altLang="zh-TW" u="sng" dirty="0">
                <a:hlinkClick r:id="rId8"/>
              </a:rPr>
              <a:t>https://arxiv.org/abs/1706.06083</a:t>
            </a:r>
            <a:br>
              <a:rPr lang="en-US" altLang="zh-TW" dirty="0"/>
            </a:br>
            <a:br>
              <a:rPr lang="en-US" altLang="zh-TW" dirty="0"/>
            </a:br>
            <a:r>
              <a:rPr lang="en-US" altLang="zh-TW" dirty="0"/>
              <a:t>Obfuscated Gradients Give a False Sense of Security: Circumventing Defenses to Adversarial Examples</a:t>
            </a:r>
            <a:br>
              <a:rPr lang="en-US" altLang="zh-TW" dirty="0"/>
            </a:br>
            <a:r>
              <a:rPr lang="en-US" altLang="zh-TW" u="sng" dirty="0">
                <a:hlinkClick r:id="rId9"/>
              </a:rPr>
              <a:t>https://arxiv.org/pdf/1802.00420.pdf</a:t>
            </a:r>
            <a:endParaRPr lang="zh-TW" altLang="zh-TW" dirty="0"/>
          </a:p>
          <a:p>
            <a:r>
              <a:rPr lang="en-US" altLang="zh-TW" dirty="0"/>
              <a:t> </a:t>
            </a:r>
            <a:endParaRPr lang="zh-TW" altLang="zh-TW" dirty="0"/>
          </a:p>
          <a:p>
            <a:r>
              <a:rPr lang="en-US" altLang="zh-TW" dirty="0">
                <a:hlinkClick r:id="rId10"/>
              </a:rPr>
              <a:t>One pixel attack for fooling deep neural networks</a:t>
            </a:r>
            <a:endParaRPr lang="zh-TW" altLang="zh-TW" b="1" dirty="0"/>
          </a:p>
          <a:p>
            <a:endParaRPr lang="en-US" altLang="zh-TW" sz="1200" kern="1200" dirty="0">
              <a:solidFill>
                <a:schemeClr val="tx1"/>
              </a:solidFill>
              <a:effectLst/>
              <a:latin typeface="+mn-lt"/>
              <a:ea typeface="+mn-ea"/>
              <a:cs typeface="+mn-cs"/>
            </a:endParaRPr>
          </a:p>
          <a:p>
            <a:endParaRPr lang="en-US"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a:t>
            </a:r>
          </a:p>
          <a:p>
            <a:r>
              <a:rPr lang="en-US" altLang="zh-TW" sz="1200" kern="1200" dirty="0">
                <a:solidFill>
                  <a:schemeClr val="tx1"/>
                </a:solidFill>
                <a:effectLst/>
                <a:latin typeface="+mn-lt"/>
                <a:ea typeface="+mn-ea"/>
                <a:cs typeface="+mn-cs"/>
              </a:rPr>
              <a:t>Slide :https://media.neurips.cc/Conferences/NIPS2018/Slides/adversarial_ml_slides_parts_1_4.pdf </a:t>
            </a:r>
            <a:endParaRPr lang="zh-TW" altLang="zh-TW" sz="1200" kern="1200" dirty="0">
              <a:solidFill>
                <a:schemeClr val="tx1"/>
              </a:solidFill>
              <a:effectLst/>
              <a:latin typeface="+mn-lt"/>
              <a:ea typeface="+mn-ea"/>
              <a:cs typeface="+mn-cs"/>
            </a:endParaRPr>
          </a:p>
          <a:p>
            <a:endParaRPr lang="en-US" altLang="zh-TW" sz="1200" kern="1200" dirty="0">
              <a:solidFill>
                <a:schemeClr val="tx1"/>
              </a:solidFill>
              <a:effectLst/>
              <a:latin typeface="+mn-lt"/>
              <a:ea typeface="+mn-ea"/>
              <a:cs typeface="+mn-cs"/>
            </a:endParaRPr>
          </a:p>
          <a:p>
            <a:endParaRPr lang="en-US"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Two hour tutorial: </a:t>
            </a:r>
            <a:r>
              <a:rPr lang="en-US" altLang="zh-TW" sz="1200" u="sng" kern="1200" dirty="0">
                <a:solidFill>
                  <a:schemeClr val="tx1"/>
                </a:solidFill>
                <a:effectLst/>
                <a:latin typeface="+mn-lt"/>
                <a:ea typeface="+mn-ea"/>
                <a:cs typeface="+mn-cs"/>
                <a:hlinkClick r:id="rId11"/>
              </a:rPr>
              <a:t>https://www.youtube.com/watch?v=TwP-gKBQyic</a:t>
            </a:r>
            <a:r>
              <a:rPr lang="en-US" altLang="zh-TW" sz="1200" kern="1200" dirty="0">
                <a:solidFill>
                  <a:schemeClr val="tx1"/>
                </a:solidFill>
                <a:effectLst/>
                <a:latin typeface="+mn-lt"/>
                <a:ea typeface="+mn-ea"/>
                <a:cs typeface="+mn-cs"/>
              </a:rPr>
              <a:t> (good one, with web page)</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 </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Good fellow</a:t>
            </a:r>
            <a:endParaRPr lang="zh-TW" altLang="zh-TW" sz="1200" kern="1200" dirty="0">
              <a:solidFill>
                <a:schemeClr val="tx1"/>
              </a:solidFill>
              <a:effectLst/>
              <a:latin typeface="+mn-lt"/>
              <a:ea typeface="+mn-ea"/>
              <a:cs typeface="+mn-cs"/>
            </a:endParaRPr>
          </a:p>
          <a:p>
            <a:r>
              <a:rPr lang="en-US" altLang="zh-TW" sz="1200" u="sng" kern="1200" dirty="0">
                <a:solidFill>
                  <a:schemeClr val="tx1"/>
                </a:solidFill>
                <a:effectLst/>
                <a:latin typeface="+mn-lt"/>
                <a:ea typeface="+mn-ea"/>
                <a:cs typeface="+mn-cs"/>
                <a:hlinkClick r:id="rId12"/>
              </a:rPr>
              <a:t>https://www.youtube.com/watch?v=CIfsB_EYsVI</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 </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More videos (I am not sure about the quality)</a:t>
            </a:r>
            <a:endParaRPr lang="zh-TW" altLang="zh-TW" sz="1200" kern="1200" dirty="0">
              <a:solidFill>
                <a:schemeClr val="tx1"/>
              </a:solidFill>
              <a:effectLst/>
              <a:latin typeface="+mn-lt"/>
              <a:ea typeface="+mn-ea"/>
              <a:cs typeface="+mn-cs"/>
            </a:endParaRPr>
          </a:p>
          <a:p>
            <a:r>
              <a:rPr lang="en-US" altLang="zh-TW" sz="1200" u="sng" kern="1200" dirty="0">
                <a:solidFill>
                  <a:schemeClr val="tx1"/>
                </a:solidFill>
                <a:effectLst/>
                <a:latin typeface="+mn-lt"/>
                <a:ea typeface="+mn-ea"/>
                <a:cs typeface="+mn-cs"/>
                <a:hlinkClick r:id="rId13"/>
              </a:rPr>
              <a:t>https://www.youtube.com/watch?v=r8cW1p8VBOU</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https://www.youtube.com/watch?v=sh6OS6Lssv4</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 </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 </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Tutorial which is too long: http://pralab.diee.unica.it/en/wild-patterns</a:t>
            </a:r>
          </a:p>
          <a:p>
            <a:endParaRPr lang="en-US" altLang="zh-TW" sz="1200" kern="1200" dirty="0">
              <a:solidFill>
                <a:schemeClr val="tx1"/>
              </a:solidFill>
              <a:effectLst/>
              <a:latin typeface="+mn-lt"/>
              <a:ea typeface="+mn-ea"/>
              <a:cs typeface="+mn-cs"/>
            </a:endParaRPr>
          </a:p>
          <a:p>
            <a:r>
              <a:rPr lang="zh-TW" altLang="en-US" sz="1200" kern="1200" dirty="0">
                <a:solidFill>
                  <a:schemeClr val="tx1"/>
                </a:solidFill>
                <a:effectLst/>
                <a:latin typeface="+mn-lt"/>
                <a:ea typeface="+mn-ea"/>
                <a:cs typeface="+mn-cs"/>
              </a:rPr>
              <a:t>科普</a:t>
            </a:r>
            <a:endParaRPr lang="en-US"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Video: </a:t>
            </a:r>
            <a:r>
              <a:rPr lang="en-US" altLang="zh-TW" sz="1200" u="sng" kern="1200" dirty="0">
                <a:solidFill>
                  <a:schemeClr val="tx1"/>
                </a:solidFill>
                <a:effectLst/>
                <a:latin typeface="+mn-lt"/>
                <a:ea typeface="+mn-ea"/>
                <a:cs typeface="+mn-cs"/>
                <a:hlinkClick r:id="rId14"/>
              </a:rPr>
              <a:t>https://www.youtube.com/watch?v=oZYgaD004Dw</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Video: </a:t>
            </a:r>
            <a:r>
              <a:rPr lang="en-US" altLang="zh-TW" sz="1200" u="sng" kern="1200" dirty="0">
                <a:solidFill>
                  <a:schemeClr val="tx1"/>
                </a:solidFill>
                <a:effectLst/>
                <a:latin typeface="+mn-lt"/>
                <a:ea typeface="+mn-ea"/>
                <a:cs typeface="+mn-cs"/>
                <a:hlinkClick r:id="rId15"/>
              </a:rPr>
              <a:t>https://www.youtube.com/watch?v=SA4YEAWVpbk</a:t>
            </a:r>
            <a:endParaRPr lang="zh-TW" altLang="zh-TW" sz="1200" kern="1200" dirty="0">
              <a:solidFill>
                <a:schemeClr val="tx1"/>
              </a:solidFill>
              <a:effectLst/>
              <a:latin typeface="+mn-lt"/>
              <a:ea typeface="+mn-ea"/>
              <a:cs typeface="+mn-cs"/>
            </a:endParaRPr>
          </a:p>
          <a:p>
            <a:endParaRPr lang="zh-TW" altLang="zh-TW" sz="1200" kern="1200" dirty="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1</a:t>
            </a:fld>
            <a:endParaRPr lang="zh-TW" altLang="en-US"/>
          </a:p>
        </p:txBody>
      </p:sp>
    </p:spTree>
    <p:extLst>
      <p:ext uri="{BB962C8B-B14F-4D97-AF65-F5344CB8AC3E}">
        <p14:creationId xmlns:p14="http://schemas.microsoft.com/office/powerpoint/2010/main" val="2726346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要先講 </a:t>
            </a:r>
            <a:r>
              <a:rPr lang="en-US" altLang="zh-TW" dirty="0"/>
              <a:t>explainable AI</a:t>
            </a:r>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12</a:t>
            </a:fld>
            <a:endParaRPr lang="zh-TW" altLang="en-US"/>
          </a:p>
        </p:txBody>
      </p:sp>
    </p:spTree>
    <p:extLst>
      <p:ext uri="{BB962C8B-B14F-4D97-AF65-F5344CB8AC3E}">
        <p14:creationId xmlns:p14="http://schemas.microsoft.com/office/powerpoint/2010/main" val="1324570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a:solidFill>
                  <a:schemeClr val="tx1"/>
                </a:solidFill>
                <a:effectLst/>
                <a:latin typeface="+mn-lt"/>
                <a:ea typeface="+mn-ea"/>
                <a:cs typeface="+mn-cs"/>
              </a:rPr>
              <a:t>I ignore FGM -&gt;</a:t>
            </a:r>
            <a:r>
              <a:rPr lang="zh-TW" altLang="en-US" sz="1200" b="0" i="0" kern="1200" dirty="0">
                <a:solidFill>
                  <a:schemeClr val="tx1"/>
                </a:solidFill>
                <a:effectLst/>
                <a:latin typeface="+mn-lt"/>
                <a:ea typeface="+mn-ea"/>
                <a:cs typeface="+mn-cs"/>
              </a:rPr>
              <a:t>　ＦＧＳＭ</a:t>
            </a:r>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I think FGM is equal to </a:t>
            </a:r>
            <a:r>
              <a:rPr lang="en-US" altLang="zh-TW" sz="1200" b="0" i="0" kern="1200" dirty="0" err="1">
                <a:solidFill>
                  <a:schemeClr val="tx1"/>
                </a:solidFill>
                <a:effectLst/>
                <a:latin typeface="+mn-lt"/>
                <a:ea typeface="+mn-ea"/>
                <a:cs typeface="+mn-cs"/>
              </a:rPr>
              <a:t>deepfool</a:t>
            </a:r>
            <a:r>
              <a:rPr lang="en-US" altLang="zh-TW" sz="1200" b="0" i="0" kern="1200" dirty="0">
                <a:solidFill>
                  <a:schemeClr val="tx1"/>
                </a:solidFill>
                <a:effectLst/>
                <a:latin typeface="+mn-lt"/>
                <a:ea typeface="+mn-ea"/>
                <a:cs typeface="+mn-cs"/>
              </a:rPr>
              <a:t> </a:t>
            </a:r>
          </a:p>
          <a:p>
            <a:r>
              <a:rPr lang="en-US" altLang="zh-TW" sz="1200" b="0" i="0" kern="1200" dirty="0">
                <a:solidFill>
                  <a:schemeClr val="tx1"/>
                </a:solidFill>
                <a:effectLst/>
                <a:latin typeface="+mn-lt"/>
                <a:ea typeface="+mn-ea"/>
                <a:cs typeface="+mn-cs"/>
              </a:rPr>
              <a:t>C&amp;W -&gt; </a:t>
            </a:r>
            <a:r>
              <a:rPr lang="en-US" altLang="zh-TW" dirty="0"/>
              <a:t>Nicholas </a:t>
            </a:r>
            <a:r>
              <a:rPr lang="en-US" altLang="zh-TW" dirty="0" err="1"/>
              <a:t>Carlini</a:t>
            </a:r>
            <a:r>
              <a:rPr lang="en-US" altLang="zh-TW" dirty="0"/>
              <a:t> David Wagner</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L-BFGS</a:t>
            </a:r>
          </a:p>
          <a:p>
            <a:r>
              <a:rPr lang="en-US" altLang="zh-TW" sz="1200" b="0" i="0" kern="1200" dirty="0">
                <a:solidFill>
                  <a:schemeClr val="tx1"/>
                </a:solidFill>
                <a:effectLst/>
                <a:latin typeface="+mn-lt"/>
                <a:ea typeface="+mn-ea"/>
                <a:cs typeface="+mn-cs"/>
              </a:rPr>
              <a:t>FGSM</a:t>
            </a:r>
          </a:p>
          <a:p>
            <a:r>
              <a:rPr lang="en-US" altLang="zh-TW" sz="1200" b="0" i="0" kern="1200" dirty="0">
                <a:solidFill>
                  <a:schemeClr val="tx1"/>
                </a:solidFill>
                <a:effectLst/>
                <a:latin typeface="+mn-lt"/>
                <a:ea typeface="+mn-ea"/>
                <a:cs typeface="+mn-cs"/>
              </a:rPr>
              <a:t>BIM</a:t>
            </a:r>
          </a:p>
          <a:p>
            <a:r>
              <a:rPr lang="en-US" altLang="zh-TW" sz="1200" b="0" i="0" kern="1200" dirty="0">
                <a:solidFill>
                  <a:schemeClr val="tx1"/>
                </a:solidFill>
                <a:effectLst/>
                <a:latin typeface="+mn-lt"/>
                <a:ea typeface="+mn-ea"/>
                <a:cs typeface="+mn-cs"/>
              </a:rPr>
              <a:t>ILCM</a:t>
            </a:r>
          </a:p>
          <a:p>
            <a:r>
              <a:rPr lang="en-US" altLang="zh-TW" sz="1200" b="0" i="0" kern="1200" dirty="0">
                <a:solidFill>
                  <a:schemeClr val="tx1"/>
                </a:solidFill>
                <a:effectLst/>
                <a:latin typeface="+mn-lt"/>
                <a:ea typeface="+mn-ea"/>
                <a:cs typeface="+mn-cs"/>
              </a:rPr>
              <a:t>MI-FGSM</a:t>
            </a:r>
          </a:p>
          <a:p>
            <a:r>
              <a:rPr lang="en-US" altLang="zh-TW" sz="1200" b="0" i="0" kern="1200" dirty="0">
                <a:solidFill>
                  <a:schemeClr val="tx1"/>
                </a:solidFill>
                <a:effectLst/>
                <a:latin typeface="+mn-lt"/>
                <a:ea typeface="+mn-ea"/>
                <a:cs typeface="+mn-cs"/>
              </a:rPr>
              <a:t>JSMA</a:t>
            </a:r>
          </a:p>
          <a:p>
            <a:r>
              <a:rPr lang="en-US" altLang="zh-TW" sz="1200" b="0" i="0" kern="1200" dirty="0" err="1">
                <a:solidFill>
                  <a:schemeClr val="tx1"/>
                </a:solidFill>
                <a:effectLst/>
                <a:latin typeface="+mn-lt"/>
                <a:ea typeface="+mn-ea"/>
                <a:cs typeface="+mn-cs"/>
              </a:rPr>
              <a:t>DeepFool</a:t>
            </a:r>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C/W</a:t>
            </a:r>
          </a:p>
          <a:p>
            <a:r>
              <a:rPr lang="en-US" altLang="zh-TW" sz="1200" b="0" i="0" kern="1200" dirty="0">
                <a:solidFill>
                  <a:schemeClr val="tx1"/>
                </a:solidFill>
                <a:effectLst/>
                <a:latin typeface="+mn-lt"/>
                <a:ea typeface="+mn-ea"/>
                <a:cs typeface="+mn-cs"/>
              </a:rPr>
              <a:t>Single Pixel Attack</a:t>
            </a:r>
          </a:p>
          <a:p>
            <a:r>
              <a:rPr lang="en-US" altLang="zh-TW" sz="1200" b="0" i="0" kern="1200" dirty="0">
                <a:solidFill>
                  <a:schemeClr val="tx1"/>
                </a:solidFill>
                <a:effectLst/>
                <a:latin typeface="+mn-lt"/>
                <a:ea typeface="+mn-ea"/>
                <a:cs typeface="+mn-cs"/>
              </a:rPr>
              <a:t>Local Search Attack</a:t>
            </a:r>
          </a:p>
          <a:p>
            <a:br>
              <a:rPr lang="en-US" altLang="zh-TW" dirty="0"/>
            </a:br>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15</a:t>
            </a:fld>
            <a:endParaRPr lang="zh-TW" altLang="en-US"/>
          </a:p>
        </p:txBody>
      </p:sp>
    </p:spTree>
    <p:extLst>
      <p:ext uri="{BB962C8B-B14F-4D97-AF65-F5344CB8AC3E}">
        <p14:creationId xmlns:p14="http://schemas.microsoft.com/office/powerpoint/2010/main" val="4113122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16</a:t>
            </a:fld>
            <a:endParaRPr lang="zh-TW" altLang="en-US"/>
          </a:p>
        </p:txBody>
      </p:sp>
    </p:spTree>
    <p:extLst>
      <p:ext uri="{BB962C8B-B14F-4D97-AF65-F5344CB8AC3E}">
        <p14:creationId xmlns:p14="http://schemas.microsoft.com/office/powerpoint/2010/main" val="2038556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17</a:t>
            </a:fld>
            <a:endParaRPr lang="zh-TW" altLang="en-US"/>
          </a:p>
        </p:txBody>
      </p:sp>
    </p:spTree>
    <p:extLst>
      <p:ext uri="{BB962C8B-B14F-4D97-AF65-F5344CB8AC3E}">
        <p14:creationId xmlns:p14="http://schemas.microsoft.com/office/powerpoint/2010/main" val="3817291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18</a:t>
            </a:fld>
            <a:endParaRPr lang="zh-TW" altLang="en-US"/>
          </a:p>
        </p:txBody>
      </p:sp>
    </p:spTree>
    <p:extLst>
      <p:ext uri="{BB962C8B-B14F-4D97-AF65-F5344CB8AC3E}">
        <p14:creationId xmlns:p14="http://schemas.microsoft.com/office/powerpoint/2010/main" val="2024520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hlinkClick r:id="rId3"/>
              </a:rPr>
              <a:t>Papernot</a:t>
            </a:r>
            <a:r>
              <a:rPr lang="en-US" altLang="zh-TW" dirty="0">
                <a:hlinkClick r:id="rId3"/>
              </a:rPr>
              <a:t> et al</a:t>
            </a:r>
            <a:r>
              <a:rPr lang="zh-TW" altLang="en-US" dirty="0">
                <a:hlinkClick r:id="rId3"/>
              </a:rPr>
              <a:t>（</a:t>
            </a:r>
            <a:r>
              <a:rPr lang="en-US" altLang="zh-TW" dirty="0">
                <a:hlinkClick r:id="rId3"/>
              </a:rPr>
              <a:t>2016</a:t>
            </a:r>
            <a:r>
              <a:rPr lang="zh-TW" altLang="en-US" dirty="0">
                <a:hlinkClick r:id="rId3"/>
              </a:rPr>
              <a:t>）</a:t>
            </a:r>
            <a:r>
              <a:rPr lang="zh-TW" altLang="en-US" dirty="0"/>
              <a:t> 發表的攻擊方式是目前最具威力的一種，針對影像辨識的深度學習服務，可以透過 </a:t>
            </a:r>
            <a:r>
              <a:rPr lang="en-US" altLang="zh-TW" dirty="0"/>
              <a:t>API </a:t>
            </a:r>
            <a:r>
              <a:rPr lang="zh-TW" altLang="en-US" dirty="0"/>
              <a:t>取得一些分類結果後，另外在本地訓練一個 </a:t>
            </a:r>
            <a:r>
              <a:rPr lang="en-US" altLang="zh-TW" dirty="0"/>
              <a:t>local model</a:t>
            </a:r>
            <a:r>
              <a:rPr lang="zh-TW" altLang="en-US" dirty="0"/>
              <a:t>，對 </a:t>
            </a:r>
            <a:r>
              <a:rPr lang="en-US" altLang="zh-TW" dirty="0"/>
              <a:t>local model </a:t>
            </a:r>
            <a:r>
              <a:rPr lang="zh-TW" altLang="en-US" dirty="0"/>
              <a:t>找出可用的對抗例，轉移（</a:t>
            </a:r>
            <a:r>
              <a:rPr lang="en-US" altLang="zh-TW" dirty="0"/>
              <a:t>transfer</a:t>
            </a:r>
            <a:r>
              <a:rPr lang="zh-TW" altLang="en-US" dirty="0"/>
              <a:t>）回去攻擊目標 </a:t>
            </a:r>
            <a:r>
              <a:rPr lang="en-US" altLang="zh-TW" dirty="0"/>
              <a:t>API</a:t>
            </a:r>
            <a:r>
              <a:rPr lang="zh-TW" altLang="en-US" dirty="0"/>
              <a:t>。論文裡對 </a:t>
            </a:r>
            <a:r>
              <a:rPr lang="en-US" altLang="zh-TW" dirty="0"/>
              <a:t>Amazon </a:t>
            </a:r>
            <a:r>
              <a:rPr lang="zh-TW" altLang="en-US" dirty="0"/>
              <a:t>與 </a:t>
            </a:r>
            <a:r>
              <a:rPr lang="en-US" altLang="zh-TW" dirty="0"/>
              <a:t>Google </a:t>
            </a:r>
            <a:r>
              <a:rPr lang="zh-TW" altLang="en-US" dirty="0"/>
              <a:t>的服務實測都有近 </a:t>
            </a:r>
            <a:r>
              <a:rPr lang="en-US" altLang="zh-TW" dirty="0"/>
              <a:t>90% </a:t>
            </a:r>
            <a:r>
              <a:rPr lang="zh-TW" altLang="en-US" dirty="0"/>
              <a:t>的成功率。簡單地說，黑箱攻擊是可行的</a:t>
            </a:r>
            <a:endParaRPr lang="en-US" altLang="zh-TW" dirty="0"/>
          </a:p>
          <a:p>
            <a:endParaRPr lang="en-US" altLang="zh-TW" dirty="0"/>
          </a:p>
          <a:p>
            <a:r>
              <a:rPr lang="zh-TW" altLang="en-US" dirty="0"/>
              <a:t>最近 </a:t>
            </a:r>
            <a:r>
              <a:rPr lang="en-US" altLang="zh-TW" dirty="0">
                <a:hlinkClick r:id="rId4"/>
              </a:rPr>
              <a:t>Chen et al</a:t>
            </a:r>
            <a:r>
              <a:rPr lang="zh-TW" altLang="en-US" dirty="0">
                <a:hlinkClick r:id="rId4"/>
              </a:rPr>
              <a:t>（</a:t>
            </a:r>
            <a:r>
              <a:rPr lang="en-US" altLang="zh-TW" dirty="0">
                <a:hlinkClick r:id="rId4"/>
              </a:rPr>
              <a:t>2017</a:t>
            </a:r>
            <a:r>
              <a:rPr lang="zh-TW" altLang="en-US" dirty="0">
                <a:hlinkClick r:id="rId4"/>
              </a:rPr>
              <a:t>）</a:t>
            </a:r>
            <a:r>
              <a:rPr lang="en-US" altLang="zh-TW" dirty="0"/>
              <a:t>[14]</a:t>
            </a:r>
            <a:r>
              <a:rPr lang="zh-TW" altLang="en-US" dirty="0"/>
              <a:t>提出了「零階最佳化」（</a:t>
            </a:r>
            <a:r>
              <a:rPr lang="en-US" altLang="zh-TW" dirty="0"/>
              <a:t>zeroth order optimization</a:t>
            </a:r>
            <a:r>
              <a:rPr lang="zh-TW" altLang="en-US" dirty="0"/>
              <a:t>；</a:t>
            </a:r>
            <a:r>
              <a:rPr lang="en-US" altLang="zh-TW" dirty="0"/>
              <a:t>ZOO</a:t>
            </a:r>
            <a:r>
              <a:rPr lang="zh-TW" altLang="en-US" dirty="0"/>
              <a:t>）、</a:t>
            </a:r>
            <a:r>
              <a:rPr lang="en-US" altLang="zh-TW" dirty="0">
                <a:hlinkClick r:id="rId5"/>
              </a:rPr>
              <a:t>Hayes and </a:t>
            </a:r>
            <a:r>
              <a:rPr lang="en-US" altLang="zh-TW" dirty="0" err="1">
                <a:hlinkClick r:id="rId5"/>
              </a:rPr>
              <a:t>Danezis</a:t>
            </a:r>
            <a:r>
              <a:rPr lang="zh-TW" altLang="en-US" dirty="0">
                <a:hlinkClick r:id="rId5"/>
              </a:rPr>
              <a:t>（</a:t>
            </a:r>
            <a:r>
              <a:rPr lang="en-US" altLang="zh-TW" dirty="0">
                <a:hlinkClick r:id="rId5"/>
              </a:rPr>
              <a:t>2017</a:t>
            </a:r>
            <a:r>
              <a:rPr lang="zh-TW" altLang="en-US" dirty="0">
                <a:hlinkClick r:id="rId5"/>
              </a:rPr>
              <a:t>）</a:t>
            </a:r>
            <a:r>
              <a:rPr lang="en-US" altLang="zh-TW" dirty="0"/>
              <a:t>[15]</a:t>
            </a:r>
            <a:r>
              <a:rPr lang="zh-TW" altLang="en-US" dirty="0"/>
              <a:t>提出 </a:t>
            </a:r>
            <a:r>
              <a:rPr lang="en-US" altLang="zh-TW" dirty="0"/>
              <a:t>adversarial service</a:t>
            </a:r>
            <a:r>
              <a:rPr lang="zh-TW" altLang="en-US" dirty="0"/>
              <a:t>，都是不用依靠移轉就可以達成的黑箱攻擊。</a:t>
            </a:r>
            <a:endParaRPr lang="en-US" altLang="zh-TW" dirty="0"/>
          </a:p>
          <a:p>
            <a:r>
              <a:rPr lang="zh-TW" altLang="en-US" dirty="0"/>
              <a:t>蒐集資料最簡單</a:t>
            </a:r>
          </a:p>
          <a:p>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19</a:t>
            </a:fld>
            <a:endParaRPr lang="zh-TW" altLang="en-US"/>
          </a:p>
        </p:txBody>
      </p:sp>
    </p:spTree>
    <p:extLst>
      <p:ext uri="{BB962C8B-B14F-4D97-AF65-F5344CB8AC3E}">
        <p14:creationId xmlns:p14="http://schemas.microsoft.com/office/powerpoint/2010/main" val="2143857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Can even attack other kinds of modes like SVM, </a:t>
            </a:r>
            <a:r>
              <a:rPr lang="en-US" altLang="zh-TW" dirty="0" err="1"/>
              <a:t>deteiciont</a:t>
            </a:r>
            <a:r>
              <a:rPr lang="en-US" altLang="zh-TW" dirty="0"/>
              <a:t> tree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https://arxiv.org/pdf/1605.07277.pdf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The gradient directions of different models in our evaluation are almost orthogonal to each other</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20</a:t>
            </a:fld>
            <a:endParaRPr lang="zh-TW" altLang="en-US"/>
          </a:p>
        </p:txBody>
      </p:sp>
    </p:spTree>
    <p:extLst>
      <p:ext uri="{BB962C8B-B14F-4D97-AF65-F5344CB8AC3E}">
        <p14:creationId xmlns:p14="http://schemas.microsoft.com/office/powerpoint/2010/main" val="2841073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Can even attack other kinds of modes like SVM, </a:t>
            </a:r>
            <a:r>
              <a:rPr lang="en-US" altLang="zh-TW" dirty="0" err="1"/>
              <a:t>deteiciont</a:t>
            </a:r>
            <a:r>
              <a:rPr lang="en-US" altLang="zh-TW" dirty="0"/>
              <a:t> tree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https://arxiv.org/pdf/1605.07277.pdf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The gradient directions of different models in our evaluation are almost orthogonal to each other</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21</a:t>
            </a:fld>
            <a:endParaRPr lang="zh-TW" altLang="en-US"/>
          </a:p>
        </p:txBody>
      </p:sp>
    </p:spTree>
    <p:extLst>
      <p:ext uri="{BB962C8B-B14F-4D97-AF65-F5344CB8AC3E}">
        <p14:creationId xmlns:p14="http://schemas.microsoft.com/office/powerpoint/2010/main" val="3444692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https://arxiv.org/abs/1705.09554</a:t>
            </a:r>
          </a:p>
          <a:p>
            <a:r>
              <a:rPr lang="en-US" altLang="zh-TW" dirty="0"/>
              <a:t>https://arxiv.org/abs/1707.05572</a:t>
            </a:r>
          </a:p>
          <a:p>
            <a:endParaRPr lang="en-US" altLang="zh-TW" dirty="0"/>
          </a:p>
          <a:p>
            <a:endParaRPr lang="en-US" altLang="zh-TW" dirty="0"/>
          </a:p>
          <a:p>
            <a:endParaRPr lang="en-US" altLang="zh-TW" dirty="0"/>
          </a:p>
          <a:p>
            <a:r>
              <a:rPr lang="en-US" altLang="zh-TW" dirty="0"/>
              <a:t>We’ve created images that reliably fool neural network classifiers when viewed from varied scales and perspectives. This challenges a </a:t>
            </a:r>
            <a:r>
              <a:rPr lang="en-US" altLang="zh-TW" dirty="0">
                <a:hlinkClick r:id="rId3"/>
              </a:rPr>
              <a:t>claim</a:t>
            </a:r>
            <a:r>
              <a:rPr lang="en-US" altLang="zh-TW" dirty="0"/>
              <a:t> from last week that self-driving cars would be hard to trick maliciously since they capture images from multiple scales, angles, perspectives, and the like.</a:t>
            </a:r>
          </a:p>
          <a:p>
            <a:r>
              <a:rPr lang="en-US" altLang="zh-TW" dirty="0"/>
              <a:t>https://blog.openai.com/robust-adversarial-inputs/</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22</a:t>
            </a:fld>
            <a:endParaRPr lang="zh-TW" altLang="en-US"/>
          </a:p>
        </p:txBody>
      </p:sp>
    </p:spTree>
    <p:extLst>
      <p:ext uri="{BB962C8B-B14F-4D97-AF65-F5344CB8AC3E}">
        <p14:creationId xmlns:p14="http://schemas.microsoft.com/office/powerpoint/2010/main" val="3854554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t>tench</a:t>
            </a:r>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23</a:t>
            </a:fld>
            <a:endParaRPr lang="zh-TW" altLang="en-US"/>
          </a:p>
        </p:txBody>
      </p:sp>
    </p:spTree>
    <p:extLst>
      <p:ext uri="{BB962C8B-B14F-4D97-AF65-F5344CB8AC3E}">
        <p14:creationId xmlns:p14="http://schemas.microsoft.com/office/powerpoint/2010/main" val="3710691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人類的惡意</a:t>
            </a:r>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2</a:t>
            </a:fld>
            <a:endParaRPr lang="zh-TW" altLang="en-US"/>
          </a:p>
        </p:txBody>
      </p:sp>
    </p:spTree>
    <p:extLst>
      <p:ext uri="{BB962C8B-B14F-4D97-AF65-F5344CB8AC3E}">
        <p14:creationId xmlns:p14="http://schemas.microsoft.com/office/powerpoint/2010/main" val="151051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a:solidFill>
                  <a:schemeClr val="tx1"/>
                </a:solidFill>
                <a:effectLst/>
                <a:latin typeface="+mn-lt"/>
                <a:ea typeface="+mn-ea"/>
                <a:cs typeface="+mn-cs"/>
              </a:rPr>
              <a:t>This is not always the case for systems operating in the physical world, for example those which are using signals from cameras and other sensors as an input. This paper shows that even in such physical world scenarios, machine learning systems are vulnerable to adversarial examples. We demonstrate this by feeding adversarial images obtained from cell-phone camera to an ImageNet Inception classifier and measuring the classification accuracy of the system. We find that a large fraction of adversarial examples are classified incorrectly even when perceived through the camera.</a:t>
            </a:r>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24</a:t>
            </a:fld>
            <a:endParaRPr lang="zh-TW" altLang="en-US"/>
          </a:p>
        </p:txBody>
      </p:sp>
    </p:spTree>
    <p:extLst>
      <p:ext uri="{BB962C8B-B14F-4D97-AF65-F5344CB8AC3E}">
        <p14:creationId xmlns:p14="http://schemas.microsoft.com/office/powerpoint/2010/main" val="2476358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1University of Michigan, Ann Arbor</a:t>
            </a:r>
          </a:p>
          <a:p>
            <a:r>
              <a:rPr lang="en-US" altLang="zh-TW" sz="1200" b="0" i="0" u="none" strike="noStrike" kern="1200" baseline="0" dirty="0">
                <a:solidFill>
                  <a:schemeClr val="tx1"/>
                </a:solidFill>
                <a:latin typeface="+mn-lt"/>
                <a:ea typeface="+mn-ea"/>
                <a:cs typeface="+mn-cs"/>
              </a:rPr>
              <a:t>2University of Washington</a:t>
            </a:r>
          </a:p>
          <a:p>
            <a:r>
              <a:rPr lang="en-US" altLang="zh-TW" sz="1200" b="0" i="0" u="none" strike="noStrike" kern="1200" baseline="0" dirty="0">
                <a:solidFill>
                  <a:schemeClr val="tx1"/>
                </a:solidFill>
                <a:latin typeface="+mn-lt"/>
                <a:ea typeface="+mn-ea"/>
                <a:cs typeface="+mn-cs"/>
              </a:rPr>
              <a:t>3University of California, Berkeley</a:t>
            </a:r>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27</a:t>
            </a:fld>
            <a:endParaRPr lang="zh-TW" altLang="en-US"/>
          </a:p>
        </p:txBody>
      </p:sp>
    </p:spTree>
    <p:extLst>
      <p:ext uri="{BB962C8B-B14F-4D97-AF65-F5344CB8AC3E}">
        <p14:creationId xmlns:p14="http://schemas.microsoft.com/office/powerpoint/2010/main" val="2940097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hlinkClick r:id="rId3"/>
              </a:rPr>
              <a:t>https://zhuanlan.zhihu.com/p/37922148</a:t>
            </a:r>
            <a:endParaRPr lang="en-US" altLang="zh-TW" sz="1200" kern="1200" dirty="0">
              <a:solidFill>
                <a:schemeClr val="tx1"/>
              </a:solidFill>
              <a:effectLst/>
              <a:latin typeface="+mn-lt"/>
              <a:ea typeface="+mn-ea"/>
              <a:cs typeface="+mn-cs"/>
            </a:endParaRPr>
          </a:p>
          <a:p>
            <a:endParaRPr lang="en-US"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Slide :https://media.neurips.cc/Conferences/NIPS2018/Slides/adversarial_ml_slides_parts_1_4.pdf </a:t>
            </a:r>
            <a:endParaRPr lang="zh-TW" altLang="zh-TW" sz="1200" kern="1200" dirty="0">
              <a:solidFill>
                <a:schemeClr val="tx1"/>
              </a:solidFill>
              <a:effectLst/>
              <a:latin typeface="+mn-lt"/>
              <a:ea typeface="+mn-ea"/>
              <a:cs typeface="+mn-cs"/>
            </a:endParaRPr>
          </a:p>
          <a:p>
            <a:endParaRPr lang="en-US" altLang="zh-TW" sz="1200" kern="1200" dirty="0">
              <a:solidFill>
                <a:schemeClr val="tx1"/>
              </a:solidFill>
              <a:effectLst/>
              <a:latin typeface="+mn-lt"/>
              <a:ea typeface="+mn-ea"/>
              <a:cs typeface="+mn-cs"/>
            </a:endParaRPr>
          </a:p>
          <a:p>
            <a:endParaRPr lang="en-US"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Two hour tutorial: </a:t>
            </a:r>
            <a:r>
              <a:rPr lang="en-US" altLang="zh-TW" sz="1200" u="sng" kern="1200" dirty="0">
                <a:solidFill>
                  <a:schemeClr val="tx1"/>
                </a:solidFill>
                <a:effectLst/>
                <a:latin typeface="+mn-lt"/>
                <a:ea typeface="+mn-ea"/>
                <a:cs typeface="+mn-cs"/>
                <a:hlinkClick r:id="rId4"/>
              </a:rPr>
              <a:t>https://www.youtube.com/watch?v=TwP-gKBQyic</a:t>
            </a:r>
            <a:r>
              <a:rPr lang="en-US" altLang="zh-TW" sz="1200" kern="1200" dirty="0">
                <a:solidFill>
                  <a:schemeClr val="tx1"/>
                </a:solidFill>
                <a:effectLst/>
                <a:latin typeface="+mn-lt"/>
                <a:ea typeface="+mn-ea"/>
                <a:cs typeface="+mn-cs"/>
              </a:rPr>
              <a:t> (good one, with web page)</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 </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Good fellow</a:t>
            </a:r>
            <a:endParaRPr lang="zh-TW" altLang="zh-TW" sz="1200" kern="1200" dirty="0">
              <a:solidFill>
                <a:schemeClr val="tx1"/>
              </a:solidFill>
              <a:effectLst/>
              <a:latin typeface="+mn-lt"/>
              <a:ea typeface="+mn-ea"/>
              <a:cs typeface="+mn-cs"/>
            </a:endParaRPr>
          </a:p>
          <a:p>
            <a:r>
              <a:rPr lang="en-US" altLang="zh-TW" sz="1200" u="sng" kern="1200" dirty="0">
                <a:solidFill>
                  <a:schemeClr val="tx1"/>
                </a:solidFill>
                <a:effectLst/>
                <a:latin typeface="+mn-lt"/>
                <a:ea typeface="+mn-ea"/>
                <a:cs typeface="+mn-cs"/>
                <a:hlinkClick r:id="rId5"/>
              </a:rPr>
              <a:t>https://www.youtube.com/watch?v=CIfsB_EYsVI</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 </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More videos (I am not sure about the quality)</a:t>
            </a:r>
            <a:endParaRPr lang="zh-TW" altLang="zh-TW" sz="1200" kern="1200" dirty="0">
              <a:solidFill>
                <a:schemeClr val="tx1"/>
              </a:solidFill>
              <a:effectLst/>
              <a:latin typeface="+mn-lt"/>
              <a:ea typeface="+mn-ea"/>
              <a:cs typeface="+mn-cs"/>
            </a:endParaRPr>
          </a:p>
          <a:p>
            <a:r>
              <a:rPr lang="en-US" altLang="zh-TW" sz="1200" u="sng" kern="1200" dirty="0">
                <a:solidFill>
                  <a:schemeClr val="tx1"/>
                </a:solidFill>
                <a:effectLst/>
                <a:latin typeface="+mn-lt"/>
                <a:ea typeface="+mn-ea"/>
                <a:cs typeface="+mn-cs"/>
                <a:hlinkClick r:id="rId6"/>
              </a:rPr>
              <a:t>https://www.youtube.com/watch?v=r8cW1p8VBOU</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https://www.youtube.com/watch?v=sh6OS6Lssv4</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 </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 </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Tutorial which is too long: http://pralab.diee.unica.it/en/wild-patterns</a:t>
            </a:r>
          </a:p>
          <a:p>
            <a:endParaRPr lang="en-US" altLang="zh-TW" sz="1200" kern="1200" dirty="0">
              <a:solidFill>
                <a:schemeClr val="tx1"/>
              </a:solidFill>
              <a:effectLst/>
              <a:latin typeface="+mn-lt"/>
              <a:ea typeface="+mn-ea"/>
              <a:cs typeface="+mn-cs"/>
            </a:endParaRPr>
          </a:p>
          <a:p>
            <a:r>
              <a:rPr lang="zh-TW" altLang="en-US" sz="1200" kern="1200" dirty="0">
                <a:solidFill>
                  <a:schemeClr val="tx1"/>
                </a:solidFill>
                <a:effectLst/>
                <a:latin typeface="+mn-lt"/>
                <a:ea typeface="+mn-ea"/>
                <a:cs typeface="+mn-cs"/>
              </a:rPr>
              <a:t>科普</a:t>
            </a:r>
            <a:endParaRPr lang="en-US"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Video: </a:t>
            </a:r>
            <a:r>
              <a:rPr lang="en-US" altLang="zh-TW" sz="1200" u="sng" kern="1200" dirty="0">
                <a:solidFill>
                  <a:schemeClr val="tx1"/>
                </a:solidFill>
                <a:effectLst/>
                <a:latin typeface="+mn-lt"/>
                <a:ea typeface="+mn-ea"/>
                <a:cs typeface="+mn-cs"/>
                <a:hlinkClick r:id="rId7"/>
              </a:rPr>
              <a:t>https://www.youtube.com/watch?v=oZYgaD004Dw</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Video: </a:t>
            </a:r>
            <a:r>
              <a:rPr lang="en-US" altLang="zh-TW" sz="1200" u="sng" kern="1200" dirty="0">
                <a:solidFill>
                  <a:schemeClr val="tx1"/>
                </a:solidFill>
                <a:effectLst/>
                <a:latin typeface="+mn-lt"/>
                <a:ea typeface="+mn-ea"/>
                <a:cs typeface="+mn-cs"/>
                <a:hlinkClick r:id="rId8"/>
              </a:rPr>
              <a:t>https://www.youtube.com/watch?v=SA4YEAWVpbk</a:t>
            </a:r>
            <a:endParaRPr lang="zh-TW" altLang="zh-TW" sz="1200" kern="1200" dirty="0">
              <a:solidFill>
                <a:schemeClr val="tx1"/>
              </a:solidFill>
              <a:effectLst/>
              <a:latin typeface="+mn-lt"/>
              <a:ea typeface="+mn-ea"/>
              <a:cs typeface="+mn-cs"/>
            </a:endParaRPr>
          </a:p>
          <a:p>
            <a:endParaRPr lang="zh-TW" altLang="zh-TW" sz="1200" kern="1200" dirty="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29</a:t>
            </a:fld>
            <a:endParaRPr lang="zh-TW" altLang="en-US"/>
          </a:p>
        </p:txBody>
      </p:sp>
    </p:spTree>
    <p:extLst>
      <p:ext uri="{BB962C8B-B14F-4D97-AF65-F5344CB8AC3E}">
        <p14:creationId xmlns:p14="http://schemas.microsoft.com/office/powerpoint/2010/main" val="240700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這表示對抗例的存在來自於 </a:t>
            </a:r>
            <a:r>
              <a:rPr lang="en-US" altLang="zh-TW" dirty="0"/>
              <a:t>decision boundary </a:t>
            </a:r>
            <a:r>
              <a:rPr lang="zh-TW" altLang="en-US" dirty="0"/>
              <a:t>的幾何性質，所以這也解釋了 </a:t>
            </a:r>
            <a:r>
              <a:rPr lang="en-US" altLang="zh-TW" dirty="0"/>
              <a:t>transferability</a:t>
            </a:r>
            <a:r>
              <a:rPr lang="zh-TW" altLang="en-US" dirty="0"/>
              <a:t>。</a:t>
            </a:r>
          </a:p>
          <a:p>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30</a:t>
            </a:fld>
            <a:endParaRPr lang="zh-TW" altLang="en-US"/>
          </a:p>
        </p:txBody>
      </p:sp>
    </p:spTree>
    <p:extLst>
      <p:ext uri="{BB962C8B-B14F-4D97-AF65-F5344CB8AC3E}">
        <p14:creationId xmlns:p14="http://schemas.microsoft.com/office/powerpoint/2010/main" val="815451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Feature squeezing</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https://github.com/uvasrg/FeatureSqueezing</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https://evademl.org/</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31</a:t>
            </a:fld>
            <a:endParaRPr lang="zh-TW" altLang="en-US"/>
          </a:p>
        </p:txBody>
      </p:sp>
    </p:spTree>
    <p:extLst>
      <p:ext uri="{BB962C8B-B14F-4D97-AF65-F5344CB8AC3E}">
        <p14:creationId xmlns:p14="http://schemas.microsoft.com/office/powerpoint/2010/main" val="2478471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注意</a:t>
            </a:r>
            <a:r>
              <a:rPr lang="en-US" altLang="zh-TW" dirty="0"/>
              <a:t>:</a:t>
            </a:r>
            <a:r>
              <a:rPr lang="zh-TW" altLang="en-US" dirty="0"/>
              <a:t> 不同的找漏洞方法</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Special augmentation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Adversarial training</a:t>
            </a:r>
            <a:r>
              <a:rPr lang="zh-TW" altLang="en-US" dirty="0"/>
              <a:t>（</a:t>
            </a:r>
            <a:r>
              <a:rPr lang="en-US" altLang="zh-TW" dirty="0" err="1">
                <a:hlinkClick r:id="rId3"/>
              </a:rPr>
              <a:t>Shaham</a:t>
            </a:r>
            <a:r>
              <a:rPr lang="en-US" altLang="zh-TW" dirty="0">
                <a:hlinkClick r:id="rId3"/>
              </a:rPr>
              <a:t> et al</a:t>
            </a:r>
            <a:r>
              <a:rPr lang="zh-TW" altLang="en-US" dirty="0">
                <a:hlinkClick r:id="rId3"/>
              </a:rPr>
              <a:t>（</a:t>
            </a:r>
            <a:r>
              <a:rPr lang="en-US" altLang="zh-TW" dirty="0">
                <a:hlinkClick r:id="rId3"/>
              </a:rPr>
              <a:t>2015</a:t>
            </a:r>
            <a:r>
              <a:rPr lang="zh-TW" altLang="en-US" dirty="0">
                <a:hlinkClick r:id="rId3"/>
              </a:rPr>
              <a:t>）</a:t>
            </a:r>
            <a:r>
              <a:rPr lang="en-US" altLang="zh-TW" dirty="0"/>
              <a:t>[6]</a:t>
            </a:r>
            <a:r>
              <a:rPr lang="zh-TW" altLang="en-US" dirty="0"/>
              <a:t>）：產生對抗例用來訓練 </a:t>
            </a:r>
            <a:r>
              <a:rPr lang="en-US" altLang="zh-TW" dirty="0"/>
              <a:t>model</a:t>
            </a:r>
            <a:r>
              <a:rPr lang="zh-TW" altLang="en-US" dirty="0"/>
              <a:t>，減少 </a:t>
            </a:r>
            <a:r>
              <a:rPr lang="en-US" altLang="zh-TW" dirty="0"/>
              <a:t>perturbation </a:t>
            </a:r>
            <a:r>
              <a:rPr lang="zh-TW" altLang="en-US" dirty="0"/>
              <a:t>造成的改變。這樣訓練過後的 </a:t>
            </a:r>
            <a:r>
              <a:rPr lang="en-US" altLang="zh-TW" dirty="0"/>
              <a:t>model </a:t>
            </a:r>
            <a:r>
              <a:rPr lang="zh-TW" altLang="en-US" dirty="0"/>
              <a:t>局部較穩定，不容易再找出對抗例。</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35</a:t>
            </a:fld>
            <a:endParaRPr lang="zh-TW" altLang="en-US"/>
          </a:p>
        </p:txBody>
      </p:sp>
    </p:spTree>
    <p:extLst>
      <p:ext uri="{BB962C8B-B14F-4D97-AF65-F5344CB8AC3E}">
        <p14:creationId xmlns:p14="http://schemas.microsoft.com/office/powerpoint/2010/main" val="120030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Adversarial goals </a:t>
            </a:r>
            <a:r>
              <a:rPr lang="zh-TW" altLang="en-US" b="1" dirty="0"/>
              <a:t>攻擊目的（由容易到困難）</a:t>
            </a:r>
            <a:endParaRPr lang="zh-TW" altLang="en-US" dirty="0"/>
          </a:p>
          <a:p>
            <a:r>
              <a:rPr lang="en-US" altLang="zh-TW" dirty="0"/>
              <a:t>Confidence reduction</a:t>
            </a:r>
            <a:r>
              <a:rPr lang="zh-TW" altLang="en-US" dirty="0"/>
              <a:t>：降低信心</a:t>
            </a:r>
          </a:p>
          <a:p>
            <a:r>
              <a:rPr lang="en-US" altLang="zh-TW" dirty="0"/>
              <a:t>Misclassification</a:t>
            </a:r>
            <a:r>
              <a:rPr lang="zh-TW" altLang="en-US" dirty="0"/>
              <a:t>：讓 </a:t>
            </a:r>
            <a:r>
              <a:rPr lang="en-US" altLang="zh-TW" dirty="0"/>
              <a:t>output </a:t>
            </a:r>
            <a:r>
              <a:rPr lang="zh-TW" altLang="en-US" dirty="0"/>
              <a:t>跑掉</a:t>
            </a:r>
          </a:p>
          <a:p>
            <a:r>
              <a:rPr lang="en-US" altLang="zh-TW" dirty="0"/>
              <a:t>Targeted misclassification</a:t>
            </a:r>
            <a:r>
              <a:rPr lang="zh-TW" altLang="en-US" dirty="0"/>
              <a:t>：製造一個 </a:t>
            </a:r>
            <a:r>
              <a:rPr lang="en-US" altLang="zh-TW" dirty="0"/>
              <a:t>input </a:t>
            </a:r>
            <a:r>
              <a:rPr lang="zh-TW" altLang="en-US" dirty="0"/>
              <a:t>讓 </a:t>
            </a:r>
            <a:r>
              <a:rPr lang="en-US" altLang="zh-TW" dirty="0"/>
              <a:t>output </a:t>
            </a:r>
            <a:r>
              <a:rPr lang="zh-TW" altLang="en-US" dirty="0"/>
              <a:t>是特定值</a:t>
            </a:r>
          </a:p>
          <a:p>
            <a:r>
              <a:rPr lang="en-US" altLang="zh-TW" dirty="0"/>
              <a:t>Source/target misclassify</a:t>
            </a:r>
            <a:r>
              <a:rPr lang="zh-TW" altLang="en-US" dirty="0"/>
              <a:t>：把一個特定 </a:t>
            </a:r>
            <a:r>
              <a:rPr lang="en-US" altLang="zh-TW" dirty="0"/>
              <a:t>input </a:t>
            </a:r>
            <a:r>
              <a:rPr lang="zh-TW" altLang="en-US" dirty="0"/>
              <a:t>修改到讓 </a:t>
            </a:r>
            <a:r>
              <a:rPr lang="en-US" altLang="zh-TW" dirty="0"/>
              <a:t>output </a:t>
            </a:r>
            <a:r>
              <a:rPr lang="zh-TW" altLang="en-US" dirty="0"/>
              <a:t>是特定值</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en-US" altLang="zh-TW" b="1" dirty="0"/>
              <a:t>Adversarial capabilities </a:t>
            </a:r>
            <a:r>
              <a:rPr lang="zh-TW" altLang="en-US" b="1" dirty="0"/>
              <a:t>攻擊方需要知道的資訊（由多到少）</a:t>
            </a:r>
            <a:endParaRPr lang="zh-TW" altLang="en-US" dirty="0"/>
          </a:p>
          <a:p>
            <a:r>
              <a:rPr lang="en-US" altLang="zh-TW" dirty="0"/>
              <a:t>Architecture &amp; training data</a:t>
            </a:r>
          </a:p>
          <a:p>
            <a:r>
              <a:rPr lang="en-US" altLang="zh-TW" dirty="0"/>
              <a:t>Architecture</a:t>
            </a:r>
          </a:p>
          <a:p>
            <a:r>
              <a:rPr lang="en-US" altLang="zh-TW" dirty="0"/>
              <a:t>Training data sample</a:t>
            </a:r>
          </a:p>
          <a:p>
            <a:r>
              <a:rPr lang="en-US" altLang="zh-TW" dirty="0"/>
              <a:t>Oracle</a:t>
            </a:r>
          </a:p>
          <a:p>
            <a:r>
              <a:rPr lang="en-US" altLang="zh-TW" dirty="0"/>
              <a:t>Samples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Every strategy we have tested so far fails because it is not </a:t>
            </a:r>
            <a:r>
              <a:rPr lang="en-US" altLang="zh-TW" i="1" dirty="0"/>
              <a:t>adaptive</a:t>
            </a:r>
            <a:r>
              <a:rPr lang="en-US" altLang="zh-TW" dirty="0"/>
              <a:t>: it may block one kind of attack, but it leaves another vulnerability open to an attacker who knows about the defense being used. Designing a defense that can protect against a powerful, adaptive attacker is an important research area.</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36</a:t>
            </a:fld>
            <a:endParaRPr lang="zh-TW" altLang="en-US"/>
          </a:p>
        </p:txBody>
      </p:sp>
    </p:spTree>
    <p:extLst>
      <p:ext uri="{BB962C8B-B14F-4D97-AF65-F5344CB8AC3E}">
        <p14:creationId xmlns:p14="http://schemas.microsoft.com/office/powerpoint/2010/main" val="2091253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200" b="0" i="0" u="none" strike="noStrike" cap="none" normalizeH="0" baseline="0" dirty="0">
                <a:ln>
                  <a:noFill/>
                </a:ln>
                <a:solidFill>
                  <a:srgbClr val="24292E"/>
                </a:solidFill>
                <a:effectLst/>
                <a:latin typeface="Arial" panose="020B0604020202020204" pitchFamily="34" charset="0"/>
                <a:ea typeface="-apple-system"/>
              </a:rPr>
              <a:t>Not mentioned:</a:t>
            </a:r>
          </a:p>
          <a:p>
            <a:r>
              <a:rPr lang="en-US" altLang="zh-TW" dirty="0">
                <a:solidFill>
                  <a:srgbClr val="111111"/>
                </a:solidFill>
                <a:latin typeface="ColfaxWeb"/>
              </a:rPr>
              <a:t>“Gradient masking” is a term introduced in </a:t>
            </a:r>
            <a:r>
              <a:rPr lang="en-US" altLang="zh-TW" i="1" dirty="0">
                <a:solidFill>
                  <a:srgbClr val="007EFF"/>
                </a:solidFill>
                <a:latin typeface="ColfaxWeb"/>
                <a:hlinkClick r:id="rId3"/>
              </a:rPr>
              <a:t>Practical Black-Box Attacks against Deep Learning Systems using Adversarial Examples</a:t>
            </a:r>
            <a:r>
              <a:rPr lang="en-US" altLang="zh-TW" dirty="0">
                <a:solidFill>
                  <a:srgbClr val="111111"/>
                </a:solidFill>
                <a:latin typeface="ColfaxWeb"/>
              </a:rPr>
              <a:t>. to describe an entire category of failed defense methods that work by trying to deny the attacker access to a useful gradient.</a:t>
            </a:r>
            <a:endParaRPr lang="zh-TW" altLang="en-US" dirty="0"/>
          </a:p>
          <a:p>
            <a:r>
              <a:rPr lang="en-US" altLang="zh-TW" dirty="0">
                <a:hlinkClick r:id="rId4"/>
              </a:rPr>
              <a:t>https://blog.openai.com/adversarial-example-research/</a:t>
            </a:r>
            <a:endParaRPr lang="en-US" altLang="zh-TW" dirty="0"/>
          </a:p>
          <a:p>
            <a:r>
              <a:rPr lang="en-US" altLang="zh-TW" dirty="0"/>
              <a:t>We find that both adversarial training and defensive distillation accidentally perform a kind of gradient masking. Neither algorithm was explicitly designed to perform gradient masking, but gradient masking is apparently a defense that machine learning algorithms can invent relatively easily when they are trained to defend themselves and not given specific instructions about how to do so. If we transfer adversarial examples from one model to a second model that was trained with either adversarial training or defensive distillation, the attack often succeeds, even when a direct attack on the second model would fail. This suggests that both training techniques do more to flatten out the model and remove the gradient than to make sure it classifies more points correctly.</a:t>
            </a:r>
          </a:p>
          <a:p>
            <a:r>
              <a:rPr lang="en-US" altLang="zh-TW" dirty="0"/>
              <a:t>Defensive distillation</a:t>
            </a:r>
            <a:r>
              <a:rPr lang="zh-TW" altLang="en-US" dirty="0"/>
              <a:t>（</a:t>
            </a:r>
            <a:r>
              <a:rPr lang="en-US" altLang="zh-TW" dirty="0" err="1">
                <a:hlinkClick r:id="rId5"/>
              </a:rPr>
              <a:t>Papernot</a:t>
            </a:r>
            <a:r>
              <a:rPr lang="en-US" altLang="zh-TW" dirty="0">
                <a:hlinkClick r:id="rId5"/>
              </a:rPr>
              <a:t> et al</a:t>
            </a:r>
            <a:r>
              <a:rPr lang="zh-TW" altLang="en-US" dirty="0">
                <a:hlinkClick r:id="rId5"/>
              </a:rPr>
              <a:t>（</a:t>
            </a:r>
            <a:r>
              <a:rPr lang="en-US" altLang="zh-TW" dirty="0">
                <a:hlinkClick r:id="rId5"/>
              </a:rPr>
              <a:t>2016</a:t>
            </a:r>
            <a:r>
              <a:rPr lang="zh-TW" altLang="en-US" dirty="0">
                <a:hlinkClick r:id="rId5"/>
              </a:rPr>
              <a:t>）</a:t>
            </a:r>
            <a:r>
              <a:rPr lang="en-US" altLang="zh-TW" dirty="0"/>
              <a:t>[7]</a:t>
            </a:r>
            <a:r>
              <a:rPr lang="zh-TW" altLang="en-US" dirty="0"/>
              <a:t>）：把 </a:t>
            </a:r>
            <a:r>
              <a:rPr lang="en-US" altLang="zh-TW" dirty="0"/>
              <a:t>model </a:t>
            </a:r>
            <a:r>
              <a:rPr lang="zh-TW" altLang="en-US" dirty="0"/>
              <a:t>預測的 </a:t>
            </a:r>
            <a:r>
              <a:rPr lang="en-US" altLang="zh-TW" dirty="0"/>
              <a:t>probability vector </a:t>
            </a:r>
            <a:r>
              <a:rPr lang="zh-TW" altLang="en-US" dirty="0"/>
              <a:t>餵回去給 </a:t>
            </a:r>
            <a:r>
              <a:rPr lang="en-US" altLang="zh-TW" dirty="0"/>
              <a:t>model </a:t>
            </a:r>
            <a:r>
              <a:rPr lang="zh-TW" altLang="en-US" dirty="0"/>
              <a:t>稀釋一下 </a:t>
            </a:r>
            <a:r>
              <a:rPr lang="en-US" altLang="zh-TW" dirty="0"/>
              <a:t>weight</a:t>
            </a:r>
            <a:r>
              <a:rPr lang="zh-TW" altLang="en-US" dirty="0"/>
              <a:t>，讓新的 </a:t>
            </a:r>
            <a:r>
              <a:rPr lang="en-US" altLang="zh-TW" dirty="0"/>
              <a:t>decision boundary </a:t>
            </a:r>
            <a:r>
              <a:rPr lang="zh-TW" altLang="en-US" dirty="0"/>
              <a:t>平滑一點，就不容易找到對抗例了</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TW" sz="1200" b="0" i="0" u="none" strike="noStrike" cap="none" normalizeH="0" baseline="0" dirty="0">
              <a:ln>
                <a:noFill/>
              </a:ln>
              <a:solidFill>
                <a:srgbClr val="24292E"/>
              </a:solidFill>
              <a:effectLst/>
              <a:latin typeface="Arial" panose="020B0604020202020204" pitchFamily="34" charset="0"/>
              <a:ea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TW" sz="1200" b="0" i="0" u="none" strike="noStrike" cap="none" normalizeH="0" baseline="0" dirty="0">
              <a:ln>
                <a:noFill/>
              </a:ln>
              <a:solidFill>
                <a:srgbClr val="24292E"/>
              </a:solidFill>
              <a:effectLst/>
              <a:latin typeface="Arial" panose="020B0604020202020204" pitchFamily="34" charset="0"/>
              <a:ea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TW" sz="1200" b="0" i="0" u="none" strike="noStrike" cap="none" normalizeH="0" baseline="0" dirty="0">
              <a:ln>
                <a:noFill/>
              </a:ln>
              <a:solidFill>
                <a:srgbClr val="24292E"/>
              </a:solidFill>
              <a:effectLst/>
              <a:latin typeface="Arial" panose="020B0604020202020204" pitchFamily="34" charset="0"/>
              <a:ea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The library contains implementations of the following </a:t>
            </a:r>
            <a:r>
              <a:rPr kumimoji="0" lang="zh-TW" altLang="zh-TW" sz="1200" b="1" i="0" u="none" strike="noStrike" cap="none" normalizeH="0" baseline="0" dirty="0">
                <a:ln>
                  <a:noFill/>
                </a:ln>
                <a:solidFill>
                  <a:srgbClr val="24292E"/>
                </a:solidFill>
                <a:effectLst/>
                <a:latin typeface="Arial" panose="020B0604020202020204" pitchFamily="34" charset="0"/>
                <a:ea typeface="-apple-system"/>
              </a:rPr>
              <a:t>evasion attacks</a:t>
            </a: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a:t>
            </a:r>
            <a:endParaRPr kumimoji="0" lang="zh-TW" altLang="zh-TW"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DeepFool (</a:t>
            </a:r>
            <a:r>
              <a:rPr kumimoji="0" lang="zh-TW" altLang="zh-TW" sz="1200" b="0" i="0" u="none" strike="noStrike" cap="none" normalizeH="0" baseline="0" dirty="0">
                <a:ln>
                  <a:noFill/>
                </a:ln>
                <a:solidFill>
                  <a:srgbClr val="0366D6"/>
                </a:solidFill>
                <a:effectLst/>
                <a:latin typeface="Arial" panose="020B0604020202020204" pitchFamily="34" charset="0"/>
                <a:ea typeface="-apple-system"/>
                <a:hlinkClick r:id="rId6"/>
              </a:rPr>
              <a:t>Moosavi-Dezfooli et al., 2015</a:t>
            </a: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Fast gradient method (</a:t>
            </a:r>
            <a:r>
              <a:rPr kumimoji="0" lang="zh-TW" altLang="zh-TW" sz="1200" b="0" i="0" u="none" strike="noStrike" cap="none" normalizeH="0" baseline="0" dirty="0">
                <a:ln>
                  <a:noFill/>
                </a:ln>
                <a:solidFill>
                  <a:srgbClr val="0366D6"/>
                </a:solidFill>
                <a:effectLst/>
                <a:latin typeface="Arial" panose="020B0604020202020204" pitchFamily="34" charset="0"/>
                <a:ea typeface="-apple-system"/>
                <a:hlinkClick r:id="rId7"/>
              </a:rPr>
              <a:t>Goodfellow et al., 2014</a:t>
            </a: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Basic iterative method (</a:t>
            </a:r>
            <a:r>
              <a:rPr kumimoji="0" lang="zh-TW" altLang="zh-TW" sz="1200" b="0" i="0" u="none" strike="noStrike" cap="none" normalizeH="0" baseline="0" dirty="0">
                <a:ln>
                  <a:noFill/>
                </a:ln>
                <a:solidFill>
                  <a:srgbClr val="0366D6"/>
                </a:solidFill>
                <a:effectLst/>
                <a:latin typeface="Arial" panose="020B0604020202020204" pitchFamily="34" charset="0"/>
                <a:ea typeface="-apple-system"/>
                <a:hlinkClick r:id="rId8"/>
              </a:rPr>
              <a:t>Kurakin et al., 2016</a:t>
            </a: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Projected gradient descent (</a:t>
            </a:r>
            <a:r>
              <a:rPr kumimoji="0" lang="zh-TW" altLang="zh-TW" sz="1200" b="0" i="0" u="none" strike="noStrike" cap="none" normalizeH="0" baseline="0" dirty="0">
                <a:ln>
                  <a:noFill/>
                </a:ln>
                <a:solidFill>
                  <a:srgbClr val="0366D6"/>
                </a:solidFill>
                <a:effectLst/>
                <a:latin typeface="Arial" panose="020B0604020202020204" pitchFamily="34" charset="0"/>
                <a:ea typeface="-apple-system"/>
                <a:hlinkClick r:id="rId9"/>
              </a:rPr>
              <a:t>Madry et al., 2017</a:t>
            </a: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Jacobian saliency map (</a:t>
            </a:r>
            <a:r>
              <a:rPr kumimoji="0" lang="zh-TW" altLang="zh-TW" sz="1200" b="0" i="0" u="none" strike="noStrike" cap="none" normalizeH="0" baseline="0" dirty="0">
                <a:ln>
                  <a:noFill/>
                </a:ln>
                <a:solidFill>
                  <a:srgbClr val="0366D6"/>
                </a:solidFill>
                <a:effectLst/>
                <a:latin typeface="Arial" panose="020B0604020202020204" pitchFamily="34" charset="0"/>
                <a:ea typeface="-apple-system"/>
                <a:hlinkClick r:id="rId10"/>
              </a:rPr>
              <a:t>Papernot et al., 2016</a:t>
            </a: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Universal perturbation (</a:t>
            </a:r>
            <a:r>
              <a:rPr kumimoji="0" lang="zh-TW" altLang="zh-TW" sz="1200" b="0" i="0" u="none" strike="noStrike" cap="none" normalizeH="0" baseline="0" dirty="0">
                <a:ln>
                  <a:noFill/>
                </a:ln>
                <a:solidFill>
                  <a:srgbClr val="0366D6"/>
                </a:solidFill>
                <a:effectLst/>
                <a:latin typeface="Arial" panose="020B0604020202020204" pitchFamily="34" charset="0"/>
                <a:ea typeface="-apple-system"/>
                <a:hlinkClick r:id="rId11"/>
              </a:rPr>
              <a:t>Moosavi-Dezfooli et al., 2016</a:t>
            </a: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Virtual adversarial method (</a:t>
            </a:r>
            <a:r>
              <a:rPr kumimoji="0" lang="zh-TW" altLang="zh-TW" sz="1200" b="0" i="0" u="none" strike="noStrike" cap="none" normalizeH="0" baseline="0" dirty="0">
                <a:ln>
                  <a:noFill/>
                </a:ln>
                <a:solidFill>
                  <a:srgbClr val="0366D6"/>
                </a:solidFill>
                <a:effectLst/>
                <a:latin typeface="Arial" panose="020B0604020202020204" pitchFamily="34" charset="0"/>
                <a:ea typeface="-apple-system"/>
                <a:hlinkClick r:id="rId12"/>
              </a:rPr>
              <a:t>Miyato et al., 2015</a:t>
            </a: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C&amp;W </a:t>
            </a:r>
            <a:r>
              <a:rPr kumimoji="0" lang="zh-TW" altLang="zh-TW" sz="900" b="0" i="0" u="none" strike="noStrike" cap="none" normalizeH="0" baseline="0" dirty="0">
                <a:ln>
                  <a:noFill/>
                </a:ln>
                <a:solidFill>
                  <a:srgbClr val="24292E"/>
                </a:solidFill>
                <a:effectLst/>
                <a:latin typeface="Arial Unicode MS"/>
                <a:ea typeface="SFMono-Regular"/>
              </a:rPr>
              <a:t>L_2</a:t>
            </a:r>
            <a:r>
              <a:rPr kumimoji="0" lang="zh-TW" altLang="zh-TW" sz="1200" b="0" i="0" u="none" strike="noStrike" cap="none" normalizeH="0" baseline="0" dirty="0">
                <a:ln>
                  <a:noFill/>
                </a:ln>
                <a:solidFill>
                  <a:srgbClr val="24292E"/>
                </a:solidFill>
                <a:effectLst/>
                <a:ea typeface="-apple-system"/>
              </a:rPr>
              <a:t> </a:t>
            </a: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and </a:t>
            </a:r>
            <a:r>
              <a:rPr kumimoji="0" lang="zh-TW" altLang="zh-TW" sz="900" b="0" i="0" u="none" strike="noStrike" cap="none" normalizeH="0" baseline="0" dirty="0">
                <a:ln>
                  <a:noFill/>
                </a:ln>
                <a:solidFill>
                  <a:srgbClr val="24292E"/>
                </a:solidFill>
                <a:effectLst/>
                <a:latin typeface="Arial Unicode MS"/>
                <a:ea typeface="SFMono-Regular"/>
              </a:rPr>
              <a:t>L_inf</a:t>
            </a:r>
            <a:r>
              <a:rPr kumimoji="0" lang="zh-TW" altLang="zh-TW" sz="1200" b="0" i="0" u="none" strike="noStrike" cap="none" normalizeH="0" baseline="0" dirty="0">
                <a:ln>
                  <a:noFill/>
                </a:ln>
                <a:solidFill>
                  <a:srgbClr val="24292E"/>
                </a:solidFill>
                <a:effectLst/>
                <a:ea typeface="-apple-system"/>
              </a:rPr>
              <a:t> </a:t>
            </a: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attack (</a:t>
            </a:r>
            <a:r>
              <a:rPr kumimoji="0" lang="zh-TW" altLang="zh-TW" sz="1200" b="0" i="0" u="none" strike="noStrike" cap="none" normalizeH="0" baseline="0" dirty="0">
                <a:ln>
                  <a:noFill/>
                </a:ln>
                <a:solidFill>
                  <a:srgbClr val="0366D6"/>
                </a:solidFill>
                <a:effectLst/>
                <a:latin typeface="Arial" panose="020B0604020202020204" pitchFamily="34" charset="0"/>
                <a:ea typeface="-apple-system"/>
                <a:hlinkClick r:id="rId13"/>
              </a:rPr>
              <a:t>Carlini and Wagner, 2016</a:t>
            </a: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NewtonFool (</a:t>
            </a:r>
            <a:r>
              <a:rPr kumimoji="0" lang="zh-TW" altLang="zh-TW" sz="1200" b="0" i="0" u="none" strike="noStrike" cap="none" normalizeH="0" baseline="0" dirty="0">
                <a:ln>
                  <a:noFill/>
                </a:ln>
                <a:solidFill>
                  <a:srgbClr val="0366D6"/>
                </a:solidFill>
                <a:effectLst/>
                <a:latin typeface="Arial" panose="020B0604020202020204" pitchFamily="34" charset="0"/>
                <a:ea typeface="-apple-system"/>
                <a:hlinkClick r:id="rId14"/>
              </a:rPr>
              <a:t>Jang et al., 2017</a:t>
            </a: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Elastic net attack (</a:t>
            </a:r>
            <a:r>
              <a:rPr kumimoji="0" lang="zh-TW" altLang="zh-TW" sz="1200" b="0" i="0" u="none" strike="noStrike" cap="none" normalizeH="0" baseline="0" dirty="0">
                <a:ln>
                  <a:noFill/>
                </a:ln>
                <a:solidFill>
                  <a:srgbClr val="0366D6"/>
                </a:solidFill>
                <a:effectLst/>
                <a:latin typeface="Arial" panose="020B0604020202020204" pitchFamily="34" charset="0"/>
                <a:ea typeface="-apple-system"/>
                <a:hlinkClick r:id="rId15"/>
              </a:rPr>
              <a:t>Chen et al., 2017</a:t>
            </a: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Spatial transformations attack (</a:t>
            </a:r>
            <a:r>
              <a:rPr kumimoji="0" lang="zh-TW" altLang="zh-TW" sz="1200" b="0" i="0" u="none" strike="noStrike" cap="none" normalizeH="0" baseline="0" dirty="0">
                <a:ln>
                  <a:noFill/>
                </a:ln>
                <a:solidFill>
                  <a:srgbClr val="0366D6"/>
                </a:solidFill>
                <a:effectLst/>
                <a:latin typeface="Arial" panose="020B0604020202020204" pitchFamily="34" charset="0"/>
                <a:ea typeface="-apple-system"/>
                <a:hlinkClick r:id="rId16"/>
              </a:rPr>
              <a:t>Engstrom et al., 2017</a:t>
            </a: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The following </a:t>
            </a:r>
            <a:r>
              <a:rPr kumimoji="0" lang="zh-TW" altLang="zh-TW" sz="1200" b="1" i="0" u="none" strike="noStrike" cap="none" normalizeH="0" baseline="0" dirty="0">
                <a:ln>
                  <a:noFill/>
                </a:ln>
                <a:solidFill>
                  <a:srgbClr val="24292E"/>
                </a:solidFill>
                <a:effectLst/>
                <a:latin typeface="Arial" panose="020B0604020202020204" pitchFamily="34" charset="0"/>
                <a:ea typeface="-apple-system"/>
              </a:rPr>
              <a:t>defence</a:t>
            </a: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 methods are also supported:</a:t>
            </a:r>
            <a:endParaRPr kumimoji="0" lang="zh-TW" altLang="zh-TW"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Feature squeezing (</a:t>
            </a:r>
            <a:r>
              <a:rPr kumimoji="0" lang="zh-TW" altLang="zh-TW" sz="1200" b="0" i="0" u="none" strike="noStrike" cap="none" normalizeH="0" baseline="0" dirty="0">
                <a:ln>
                  <a:noFill/>
                </a:ln>
                <a:solidFill>
                  <a:srgbClr val="0366D6"/>
                </a:solidFill>
                <a:effectLst/>
                <a:latin typeface="Arial" panose="020B0604020202020204" pitchFamily="34" charset="0"/>
                <a:ea typeface="-apple-system"/>
                <a:hlinkClick r:id="rId17"/>
              </a:rPr>
              <a:t>Xu et al., 2017</a:t>
            </a: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Spatial smoothing (</a:t>
            </a:r>
            <a:r>
              <a:rPr kumimoji="0" lang="zh-TW" altLang="zh-TW" sz="1200" b="0" i="0" u="none" strike="noStrike" cap="none" normalizeH="0" baseline="0" dirty="0">
                <a:ln>
                  <a:noFill/>
                </a:ln>
                <a:solidFill>
                  <a:srgbClr val="0366D6"/>
                </a:solidFill>
                <a:effectLst/>
                <a:latin typeface="Arial" panose="020B0604020202020204" pitchFamily="34" charset="0"/>
                <a:ea typeface="-apple-system"/>
                <a:hlinkClick r:id="rId17"/>
              </a:rPr>
              <a:t>Xu et al., 2017</a:t>
            </a: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Label smoothing (</a:t>
            </a:r>
            <a:r>
              <a:rPr kumimoji="0" lang="zh-TW" altLang="zh-TW" sz="1200" b="0" i="0" u="none" strike="noStrike" cap="none" normalizeH="0" baseline="0" dirty="0">
                <a:ln>
                  <a:noFill/>
                </a:ln>
                <a:solidFill>
                  <a:srgbClr val="0366D6"/>
                </a:solidFill>
                <a:effectLst/>
                <a:latin typeface="Arial" panose="020B0604020202020204" pitchFamily="34" charset="0"/>
                <a:ea typeface="-apple-system"/>
                <a:hlinkClick r:id="rId18"/>
              </a:rPr>
              <a:t>Warde-Farley and Goodfellow, 2016</a:t>
            </a: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Adversarial training (</a:t>
            </a:r>
            <a:r>
              <a:rPr kumimoji="0" lang="zh-TW" altLang="zh-TW" sz="1200" b="0" i="0" u="none" strike="noStrike" cap="none" normalizeH="0" baseline="0" dirty="0">
                <a:ln>
                  <a:noFill/>
                </a:ln>
                <a:solidFill>
                  <a:srgbClr val="0366D6"/>
                </a:solidFill>
                <a:effectLst/>
                <a:latin typeface="Arial" panose="020B0604020202020204" pitchFamily="34" charset="0"/>
                <a:ea typeface="-apple-system"/>
                <a:hlinkClick r:id="rId19"/>
              </a:rPr>
              <a:t>Szegedy et al., 2013</a:t>
            </a: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Virtual adversarial training (</a:t>
            </a:r>
            <a:r>
              <a:rPr kumimoji="0" lang="zh-TW" altLang="zh-TW" sz="1200" b="0" i="0" u="none" strike="noStrike" cap="none" normalizeH="0" baseline="0" dirty="0">
                <a:ln>
                  <a:noFill/>
                </a:ln>
                <a:solidFill>
                  <a:srgbClr val="0366D6"/>
                </a:solidFill>
                <a:effectLst/>
                <a:latin typeface="Arial" panose="020B0604020202020204" pitchFamily="34" charset="0"/>
                <a:ea typeface="-apple-system"/>
                <a:hlinkClick r:id="rId12"/>
              </a:rPr>
              <a:t>Miyato et al., 2015</a:t>
            </a: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Gaussian data augmentation (</a:t>
            </a:r>
            <a:r>
              <a:rPr kumimoji="0" lang="zh-TW" altLang="zh-TW" sz="1200" b="0" i="0" u="none" strike="noStrike" cap="none" normalizeH="0" baseline="0" dirty="0">
                <a:ln>
                  <a:noFill/>
                </a:ln>
                <a:solidFill>
                  <a:srgbClr val="0366D6"/>
                </a:solidFill>
                <a:effectLst/>
                <a:latin typeface="Arial" panose="020B0604020202020204" pitchFamily="34" charset="0"/>
                <a:ea typeface="-apple-system"/>
                <a:hlinkClick r:id="rId20"/>
              </a:rPr>
              <a:t>Zantedeschi et al., 2017</a:t>
            </a: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Thermometer encoding (</a:t>
            </a:r>
            <a:r>
              <a:rPr kumimoji="0" lang="zh-TW" altLang="zh-TW" sz="1200" b="0" i="0" u="none" strike="noStrike" cap="none" normalizeH="0" baseline="0" dirty="0">
                <a:ln>
                  <a:noFill/>
                </a:ln>
                <a:solidFill>
                  <a:srgbClr val="0366D6"/>
                </a:solidFill>
                <a:effectLst/>
                <a:latin typeface="Arial" panose="020B0604020202020204" pitchFamily="34" charset="0"/>
                <a:ea typeface="-apple-system"/>
                <a:hlinkClick r:id="rId21"/>
              </a:rPr>
              <a:t>Buckman et al., 2018</a:t>
            </a: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Total variance minimization (</a:t>
            </a:r>
            <a:r>
              <a:rPr kumimoji="0" lang="zh-TW" altLang="zh-TW" sz="1200" b="0" i="0" u="none" strike="noStrike" cap="none" normalizeH="0" baseline="0" dirty="0">
                <a:ln>
                  <a:noFill/>
                </a:ln>
                <a:solidFill>
                  <a:srgbClr val="0366D6"/>
                </a:solidFill>
                <a:effectLst/>
                <a:latin typeface="Arial" panose="020B0604020202020204" pitchFamily="34" charset="0"/>
                <a:ea typeface="-apple-system"/>
                <a:hlinkClick r:id="rId22"/>
              </a:rPr>
              <a:t>Guo et al., 2018</a:t>
            </a: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JPEG compression (</a:t>
            </a:r>
            <a:r>
              <a:rPr kumimoji="0" lang="zh-TW" altLang="zh-TW" sz="1200" b="0" i="0" u="none" strike="noStrike" cap="none" normalizeH="0" baseline="0" dirty="0">
                <a:ln>
                  <a:noFill/>
                </a:ln>
                <a:solidFill>
                  <a:srgbClr val="0366D6"/>
                </a:solidFill>
                <a:effectLst/>
                <a:latin typeface="Arial" panose="020B0604020202020204" pitchFamily="34" charset="0"/>
                <a:ea typeface="-apple-system"/>
                <a:hlinkClick r:id="rId23"/>
              </a:rPr>
              <a:t>Dziugaite et al., 2016</a:t>
            </a:r>
            <a:r>
              <a:rPr kumimoji="0" lang="zh-TW" altLang="zh-TW" sz="1200" b="0" i="0" u="none" strike="noStrike" cap="none" normalizeH="0" baseline="0" dirty="0">
                <a:ln>
                  <a:noFill/>
                </a:ln>
                <a:solidFill>
                  <a:srgbClr val="24292E"/>
                </a:solidFill>
                <a:effectLst/>
                <a:latin typeface="Arial" panose="020B0604020202020204" pitchFamily="34" charset="0"/>
                <a:ea typeface="-apple-system"/>
              </a:rPr>
              <a:t>)</a:t>
            </a:r>
          </a:p>
          <a:p>
            <a:r>
              <a:rPr lang="en-US" altLang="zh-TW" dirty="0"/>
              <a:t>================</a:t>
            </a:r>
          </a:p>
          <a:p>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37</a:t>
            </a:fld>
            <a:endParaRPr lang="zh-TW" altLang="en-US"/>
          </a:p>
        </p:txBody>
      </p:sp>
    </p:spTree>
    <p:extLst>
      <p:ext uri="{BB962C8B-B14F-4D97-AF65-F5344CB8AC3E}">
        <p14:creationId xmlns:p14="http://schemas.microsoft.com/office/powerpoint/2010/main" val="3287896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kern="1200" dirty="0">
                <a:solidFill>
                  <a:schemeClr val="tx1"/>
                </a:solidFill>
                <a:effectLst/>
                <a:latin typeface="+mn-lt"/>
                <a:ea typeface="+mn-ea"/>
                <a:cs typeface="+mn-cs"/>
              </a:rPr>
              <a:t>Slide :https://media.neurips.cc/Conferences/NIPS2018/Slides/adversarial_ml_slides_parts_1_4.pdf </a:t>
            </a:r>
            <a:endParaRPr lang="zh-TW" altLang="zh-TW" sz="1200" kern="1200" dirty="0">
              <a:solidFill>
                <a:schemeClr val="tx1"/>
              </a:solidFill>
              <a:effectLst/>
              <a:latin typeface="+mn-lt"/>
              <a:ea typeface="+mn-ea"/>
              <a:cs typeface="+mn-cs"/>
            </a:endParaRPr>
          </a:p>
          <a:p>
            <a:endParaRPr lang="en-US" altLang="zh-TW" sz="1200" kern="1200" dirty="0">
              <a:solidFill>
                <a:schemeClr val="tx1"/>
              </a:solidFill>
              <a:effectLst/>
              <a:latin typeface="+mn-lt"/>
              <a:ea typeface="+mn-ea"/>
              <a:cs typeface="+mn-cs"/>
            </a:endParaRPr>
          </a:p>
          <a:p>
            <a:endParaRPr lang="en-US"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Two hour tutorial: </a:t>
            </a:r>
            <a:r>
              <a:rPr lang="en-US" altLang="zh-TW" sz="1200" u="sng" kern="1200" dirty="0">
                <a:solidFill>
                  <a:schemeClr val="tx1"/>
                </a:solidFill>
                <a:effectLst/>
                <a:latin typeface="+mn-lt"/>
                <a:ea typeface="+mn-ea"/>
                <a:cs typeface="+mn-cs"/>
                <a:hlinkClick r:id="rId3"/>
              </a:rPr>
              <a:t>https://www.youtube.com/watch?v=TwP-gKBQyic</a:t>
            </a:r>
            <a:r>
              <a:rPr lang="en-US" altLang="zh-TW" sz="1200" kern="1200" dirty="0">
                <a:solidFill>
                  <a:schemeClr val="tx1"/>
                </a:solidFill>
                <a:effectLst/>
                <a:latin typeface="+mn-lt"/>
                <a:ea typeface="+mn-ea"/>
                <a:cs typeface="+mn-cs"/>
              </a:rPr>
              <a:t> (good one, with web page)</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 </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Good fellow</a:t>
            </a:r>
            <a:endParaRPr lang="zh-TW" altLang="zh-TW" sz="1200" kern="1200" dirty="0">
              <a:solidFill>
                <a:schemeClr val="tx1"/>
              </a:solidFill>
              <a:effectLst/>
              <a:latin typeface="+mn-lt"/>
              <a:ea typeface="+mn-ea"/>
              <a:cs typeface="+mn-cs"/>
            </a:endParaRPr>
          </a:p>
          <a:p>
            <a:r>
              <a:rPr lang="en-US" altLang="zh-TW" sz="1200" u="sng" kern="1200" dirty="0">
                <a:solidFill>
                  <a:schemeClr val="tx1"/>
                </a:solidFill>
                <a:effectLst/>
                <a:latin typeface="+mn-lt"/>
                <a:ea typeface="+mn-ea"/>
                <a:cs typeface="+mn-cs"/>
                <a:hlinkClick r:id="rId4"/>
              </a:rPr>
              <a:t>https://www.youtube.com/watch?v=CIfsB_EYsVI</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 </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More videos (I am not sure about the quality)</a:t>
            </a:r>
            <a:endParaRPr lang="zh-TW" altLang="zh-TW" sz="1200" kern="1200" dirty="0">
              <a:solidFill>
                <a:schemeClr val="tx1"/>
              </a:solidFill>
              <a:effectLst/>
              <a:latin typeface="+mn-lt"/>
              <a:ea typeface="+mn-ea"/>
              <a:cs typeface="+mn-cs"/>
            </a:endParaRPr>
          </a:p>
          <a:p>
            <a:r>
              <a:rPr lang="en-US" altLang="zh-TW" sz="1200" u="sng" kern="1200" dirty="0">
                <a:solidFill>
                  <a:schemeClr val="tx1"/>
                </a:solidFill>
                <a:effectLst/>
                <a:latin typeface="+mn-lt"/>
                <a:ea typeface="+mn-ea"/>
                <a:cs typeface="+mn-cs"/>
                <a:hlinkClick r:id="rId5"/>
              </a:rPr>
              <a:t>https://www.youtube.com/watch?v=r8cW1p8VBOU</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https://www.youtube.com/watch?v=sh6OS6Lssv4</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 </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 </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Tutorial which is too long: http://pralab.diee.unica.it/en/wild-patterns</a:t>
            </a:r>
          </a:p>
          <a:p>
            <a:endParaRPr lang="en-US" altLang="zh-TW" sz="1200" kern="1200" dirty="0">
              <a:solidFill>
                <a:schemeClr val="tx1"/>
              </a:solidFill>
              <a:effectLst/>
              <a:latin typeface="+mn-lt"/>
              <a:ea typeface="+mn-ea"/>
              <a:cs typeface="+mn-cs"/>
            </a:endParaRPr>
          </a:p>
          <a:p>
            <a:r>
              <a:rPr lang="zh-TW" altLang="en-US" sz="1200" kern="1200" dirty="0">
                <a:solidFill>
                  <a:schemeClr val="tx1"/>
                </a:solidFill>
                <a:effectLst/>
                <a:latin typeface="+mn-lt"/>
                <a:ea typeface="+mn-ea"/>
                <a:cs typeface="+mn-cs"/>
              </a:rPr>
              <a:t>科普</a:t>
            </a:r>
            <a:endParaRPr lang="en-US"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Video: </a:t>
            </a:r>
            <a:r>
              <a:rPr lang="en-US" altLang="zh-TW" sz="1200" u="sng" kern="1200" dirty="0">
                <a:solidFill>
                  <a:schemeClr val="tx1"/>
                </a:solidFill>
                <a:effectLst/>
                <a:latin typeface="+mn-lt"/>
                <a:ea typeface="+mn-ea"/>
                <a:cs typeface="+mn-cs"/>
                <a:hlinkClick r:id="rId6"/>
              </a:rPr>
              <a:t>https://www.youtube.com/watch?v=oZYgaD004Dw</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Video: </a:t>
            </a:r>
            <a:r>
              <a:rPr lang="en-US" altLang="zh-TW" sz="1200" u="sng" kern="1200" dirty="0">
                <a:solidFill>
                  <a:schemeClr val="tx1"/>
                </a:solidFill>
                <a:effectLst/>
                <a:latin typeface="+mn-lt"/>
                <a:ea typeface="+mn-ea"/>
                <a:cs typeface="+mn-cs"/>
                <a:hlinkClick r:id="rId7"/>
              </a:rPr>
              <a:t>https://www.youtube.com/watch?v=SA4YEAWVpbk</a:t>
            </a:r>
            <a:endParaRPr lang="zh-TW" altLang="zh-TW" sz="1200" kern="1200" dirty="0">
              <a:solidFill>
                <a:schemeClr val="tx1"/>
              </a:solidFill>
              <a:effectLst/>
              <a:latin typeface="+mn-lt"/>
              <a:ea typeface="+mn-ea"/>
              <a:cs typeface="+mn-cs"/>
            </a:endParaRPr>
          </a:p>
          <a:p>
            <a:endParaRPr lang="zh-TW" altLang="zh-TW" sz="1200" kern="1200" dirty="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3</a:t>
            </a:fld>
            <a:endParaRPr lang="zh-TW" altLang="en-US"/>
          </a:p>
        </p:txBody>
      </p:sp>
    </p:spTree>
    <p:extLst>
      <p:ext uri="{BB962C8B-B14F-4D97-AF65-F5344CB8AC3E}">
        <p14:creationId xmlns:p14="http://schemas.microsoft.com/office/powerpoint/2010/main" val="77662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要先講 </a:t>
            </a:r>
            <a:r>
              <a:rPr lang="en-US" altLang="zh-TW" dirty="0"/>
              <a:t>explainable AI</a:t>
            </a:r>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4</a:t>
            </a:fld>
            <a:endParaRPr lang="zh-TW" altLang="en-US"/>
          </a:p>
        </p:txBody>
      </p:sp>
    </p:spTree>
    <p:extLst>
      <p:ext uri="{BB962C8B-B14F-4D97-AF65-F5344CB8AC3E}">
        <p14:creationId xmlns:p14="http://schemas.microsoft.com/office/powerpoint/2010/main" val="320764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Depending on the task</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5</a:t>
            </a:fld>
            <a:endParaRPr lang="zh-TW" altLang="en-US"/>
          </a:p>
        </p:txBody>
      </p:sp>
    </p:spTree>
    <p:extLst>
      <p:ext uri="{BB962C8B-B14F-4D97-AF65-F5344CB8AC3E}">
        <p14:creationId xmlns:p14="http://schemas.microsoft.com/office/powerpoint/2010/main" val="3381909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8</a:t>
            </a:fld>
            <a:endParaRPr lang="zh-TW" altLang="en-US"/>
          </a:p>
        </p:txBody>
      </p:sp>
    </p:spTree>
    <p:extLst>
      <p:ext uri="{BB962C8B-B14F-4D97-AF65-F5344CB8AC3E}">
        <p14:creationId xmlns:p14="http://schemas.microsoft.com/office/powerpoint/2010/main" val="3770672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9</a:t>
            </a:fld>
            <a:endParaRPr lang="zh-TW" altLang="en-US"/>
          </a:p>
        </p:txBody>
      </p:sp>
    </p:spTree>
    <p:extLst>
      <p:ext uri="{BB962C8B-B14F-4D97-AF65-F5344CB8AC3E}">
        <p14:creationId xmlns:p14="http://schemas.microsoft.com/office/powerpoint/2010/main" val="1025846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要先講 </a:t>
            </a:r>
            <a:r>
              <a:rPr lang="en-US" altLang="zh-TW" dirty="0"/>
              <a:t>explainable AI</a:t>
            </a:r>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10</a:t>
            </a:fld>
            <a:endParaRPr lang="zh-TW" altLang="en-US"/>
          </a:p>
        </p:txBody>
      </p:sp>
    </p:spTree>
    <p:extLst>
      <p:ext uri="{BB962C8B-B14F-4D97-AF65-F5344CB8AC3E}">
        <p14:creationId xmlns:p14="http://schemas.microsoft.com/office/powerpoint/2010/main" val="2888509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要先講 </a:t>
            </a:r>
            <a:r>
              <a:rPr lang="en-US" altLang="zh-TW" dirty="0"/>
              <a:t>explainable AI</a:t>
            </a:r>
            <a:endParaRPr lang="zh-TW" altLang="en-US" dirty="0"/>
          </a:p>
        </p:txBody>
      </p:sp>
      <p:sp>
        <p:nvSpPr>
          <p:cNvPr id="4" name="投影片編號版面配置區 3"/>
          <p:cNvSpPr>
            <a:spLocks noGrp="1"/>
          </p:cNvSpPr>
          <p:nvPr>
            <p:ph type="sldNum" sz="quarter" idx="5"/>
          </p:nvPr>
        </p:nvSpPr>
        <p:spPr/>
        <p:txBody>
          <a:bodyPr/>
          <a:lstStyle/>
          <a:p>
            <a:fld id="{1C8D1748-D35A-45EF-8153-4A0F890FE753}" type="slidenum">
              <a:rPr lang="zh-TW" altLang="en-US" smtClean="0"/>
              <a:t>11</a:t>
            </a:fld>
            <a:endParaRPr lang="zh-TW" altLang="en-US"/>
          </a:p>
        </p:txBody>
      </p:sp>
    </p:spTree>
    <p:extLst>
      <p:ext uri="{BB962C8B-B14F-4D97-AF65-F5344CB8AC3E}">
        <p14:creationId xmlns:p14="http://schemas.microsoft.com/office/powerpoint/2010/main" val="2235264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4778773C-5AB0-4269-A462-7CC74FAFD453}" type="datetimeFigureOut">
              <a:rPr lang="zh-TW" altLang="en-US" smtClean="0"/>
              <a:t>2019/3/15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114C201-BB56-4865-961E-498BBE011F96}" type="slidenum">
              <a:rPr lang="zh-TW" altLang="en-US" smtClean="0"/>
              <a:t>‹#›</a:t>
            </a:fld>
            <a:endParaRPr lang="zh-TW" altLang="en-US"/>
          </a:p>
        </p:txBody>
      </p:sp>
    </p:spTree>
    <p:extLst>
      <p:ext uri="{BB962C8B-B14F-4D97-AF65-F5344CB8AC3E}">
        <p14:creationId xmlns:p14="http://schemas.microsoft.com/office/powerpoint/2010/main" val="2163195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778773C-5AB0-4269-A462-7CC74FAFD453}" type="datetimeFigureOut">
              <a:rPr lang="zh-TW" altLang="en-US" smtClean="0"/>
              <a:t>2019/3/15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114C201-BB56-4865-961E-498BBE011F96}" type="slidenum">
              <a:rPr lang="zh-TW" altLang="en-US" smtClean="0"/>
              <a:t>‹#›</a:t>
            </a:fld>
            <a:endParaRPr lang="zh-TW" altLang="en-US"/>
          </a:p>
        </p:txBody>
      </p:sp>
    </p:spTree>
    <p:extLst>
      <p:ext uri="{BB962C8B-B14F-4D97-AF65-F5344CB8AC3E}">
        <p14:creationId xmlns:p14="http://schemas.microsoft.com/office/powerpoint/2010/main" val="147156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778773C-5AB0-4269-A462-7CC74FAFD453}" type="datetimeFigureOut">
              <a:rPr lang="zh-TW" altLang="en-US" smtClean="0"/>
              <a:t>2019/3/15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114C201-BB56-4865-961E-498BBE011F96}" type="slidenum">
              <a:rPr lang="zh-TW" altLang="en-US" smtClean="0"/>
              <a:t>‹#›</a:t>
            </a:fld>
            <a:endParaRPr lang="zh-TW" altLang="en-US"/>
          </a:p>
        </p:txBody>
      </p:sp>
    </p:spTree>
    <p:extLst>
      <p:ext uri="{BB962C8B-B14F-4D97-AF65-F5344CB8AC3E}">
        <p14:creationId xmlns:p14="http://schemas.microsoft.com/office/powerpoint/2010/main" val="1547807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778773C-5AB0-4269-A462-7CC74FAFD453}" type="datetimeFigureOut">
              <a:rPr lang="zh-TW" altLang="en-US" smtClean="0"/>
              <a:t>2019/3/15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114C201-BB56-4865-961E-498BBE011F96}" type="slidenum">
              <a:rPr lang="zh-TW" altLang="en-US" smtClean="0"/>
              <a:t>‹#›</a:t>
            </a:fld>
            <a:endParaRPr lang="zh-TW" altLang="en-US"/>
          </a:p>
        </p:txBody>
      </p:sp>
    </p:spTree>
    <p:extLst>
      <p:ext uri="{BB962C8B-B14F-4D97-AF65-F5344CB8AC3E}">
        <p14:creationId xmlns:p14="http://schemas.microsoft.com/office/powerpoint/2010/main" val="340615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778773C-5AB0-4269-A462-7CC74FAFD453}" type="datetimeFigureOut">
              <a:rPr lang="zh-TW" altLang="en-US" smtClean="0"/>
              <a:t>2019/3/15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114C201-BB56-4865-961E-498BBE011F96}" type="slidenum">
              <a:rPr lang="zh-TW" altLang="en-US" smtClean="0"/>
              <a:t>‹#›</a:t>
            </a:fld>
            <a:endParaRPr lang="zh-TW" altLang="en-US"/>
          </a:p>
        </p:txBody>
      </p:sp>
    </p:spTree>
    <p:extLst>
      <p:ext uri="{BB962C8B-B14F-4D97-AF65-F5344CB8AC3E}">
        <p14:creationId xmlns:p14="http://schemas.microsoft.com/office/powerpoint/2010/main" val="421072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778773C-5AB0-4269-A462-7CC74FAFD453}" type="datetimeFigureOut">
              <a:rPr lang="zh-TW" altLang="en-US" smtClean="0"/>
              <a:t>2019/3/15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B114C201-BB56-4865-961E-498BBE011F96}" type="slidenum">
              <a:rPr lang="zh-TW" altLang="en-US" smtClean="0"/>
              <a:t>‹#›</a:t>
            </a:fld>
            <a:endParaRPr lang="zh-TW" altLang="en-US"/>
          </a:p>
        </p:txBody>
      </p:sp>
    </p:spTree>
    <p:extLst>
      <p:ext uri="{BB962C8B-B14F-4D97-AF65-F5344CB8AC3E}">
        <p14:creationId xmlns:p14="http://schemas.microsoft.com/office/powerpoint/2010/main" val="4107451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778773C-5AB0-4269-A462-7CC74FAFD453}" type="datetimeFigureOut">
              <a:rPr lang="zh-TW" altLang="en-US" smtClean="0"/>
              <a:t>2019/3/15</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B114C201-BB56-4865-961E-498BBE011F96}" type="slidenum">
              <a:rPr lang="zh-TW" altLang="en-US" smtClean="0"/>
              <a:t>‹#›</a:t>
            </a:fld>
            <a:endParaRPr lang="zh-TW" altLang="en-US"/>
          </a:p>
        </p:txBody>
      </p:sp>
    </p:spTree>
    <p:extLst>
      <p:ext uri="{BB962C8B-B14F-4D97-AF65-F5344CB8AC3E}">
        <p14:creationId xmlns:p14="http://schemas.microsoft.com/office/powerpoint/2010/main" val="1603576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778773C-5AB0-4269-A462-7CC74FAFD453}" type="datetimeFigureOut">
              <a:rPr lang="zh-TW" altLang="en-US" smtClean="0"/>
              <a:t>2019/3/15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B114C201-BB56-4865-961E-498BBE011F96}" type="slidenum">
              <a:rPr lang="zh-TW" altLang="en-US" smtClean="0"/>
              <a:t>‹#›</a:t>
            </a:fld>
            <a:endParaRPr lang="zh-TW" altLang="en-US"/>
          </a:p>
        </p:txBody>
      </p:sp>
    </p:spTree>
    <p:extLst>
      <p:ext uri="{BB962C8B-B14F-4D97-AF65-F5344CB8AC3E}">
        <p14:creationId xmlns:p14="http://schemas.microsoft.com/office/powerpoint/2010/main" val="2167437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8773C-5AB0-4269-A462-7CC74FAFD453}" type="datetimeFigureOut">
              <a:rPr lang="zh-TW" altLang="en-US" smtClean="0"/>
              <a:t>2019/3/15</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B114C201-BB56-4865-961E-498BBE011F96}" type="slidenum">
              <a:rPr lang="zh-TW" altLang="en-US" smtClean="0"/>
              <a:t>‹#›</a:t>
            </a:fld>
            <a:endParaRPr lang="zh-TW" altLang="en-US"/>
          </a:p>
        </p:txBody>
      </p:sp>
    </p:spTree>
    <p:extLst>
      <p:ext uri="{BB962C8B-B14F-4D97-AF65-F5344CB8AC3E}">
        <p14:creationId xmlns:p14="http://schemas.microsoft.com/office/powerpoint/2010/main" val="1814693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4778773C-5AB0-4269-A462-7CC74FAFD453}" type="datetimeFigureOut">
              <a:rPr lang="zh-TW" altLang="en-US" smtClean="0"/>
              <a:t>2019/3/15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B114C201-BB56-4865-961E-498BBE011F96}" type="slidenum">
              <a:rPr lang="zh-TW" altLang="en-US" smtClean="0"/>
              <a:t>‹#›</a:t>
            </a:fld>
            <a:endParaRPr lang="zh-TW" altLang="en-US"/>
          </a:p>
        </p:txBody>
      </p:sp>
    </p:spTree>
    <p:extLst>
      <p:ext uri="{BB962C8B-B14F-4D97-AF65-F5344CB8AC3E}">
        <p14:creationId xmlns:p14="http://schemas.microsoft.com/office/powerpoint/2010/main" val="1366233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4778773C-5AB0-4269-A462-7CC74FAFD453}" type="datetimeFigureOut">
              <a:rPr lang="zh-TW" altLang="en-US" smtClean="0"/>
              <a:t>2019/3/15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B114C201-BB56-4865-961E-498BBE011F96}" type="slidenum">
              <a:rPr lang="zh-TW" altLang="en-US" smtClean="0"/>
              <a:t>‹#›</a:t>
            </a:fld>
            <a:endParaRPr lang="zh-TW" altLang="en-US"/>
          </a:p>
        </p:txBody>
      </p:sp>
    </p:spTree>
    <p:extLst>
      <p:ext uri="{BB962C8B-B14F-4D97-AF65-F5344CB8AC3E}">
        <p14:creationId xmlns:p14="http://schemas.microsoft.com/office/powerpoint/2010/main" val="1187202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78773C-5AB0-4269-A462-7CC74FAFD453}" type="datetimeFigureOut">
              <a:rPr lang="zh-TW" altLang="en-US" smtClean="0"/>
              <a:t>2019/3/15</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14C201-BB56-4865-961E-498BBE011F96}" type="slidenum">
              <a:rPr lang="zh-TW" altLang="en-US" smtClean="0"/>
              <a:t>‹#›</a:t>
            </a:fld>
            <a:endParaRPr lang="zh-TW" altLang="en-US"/>
          </a:p>
        </p:txBody>
      </p:sp>
    </p:spTree>
    <p:extLst>
      <p:ext uri="{BB962C8B-B14F-4D97-AF65-F5344CB8AC3E}">
        <p14:creationId xmlns:p14="http://schemas.microsoft.com/office/powerpoint/2010/main" val="2439398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2.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4.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hyperlink" Target="https://arxiv.org/abs/1608.04644" TargetMode="External"/><Relationship Id="rId3" Type="http://schemas.openxmlformats.org/officeDocument/2006/relationships/hyperlink" Target="https://arxiv.org/abs/1412.6572" TargetMode="External"/><Relationship Id="rId7" Type="http://schemas.openxmlformats.org/officeDocument/2006/relationships/hyperlink" Target="https://arxiv.org/abs/1511.07528"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arxiv.org/abs/1511.04599" TargetMode="External"/><Relationship Id="rId11" Type="http://schemas.openxmlformats.org/officeDocument/2006/relationships/hyperlink" Target="https://arxiv.org/abs/1710.08864" TargetMode="External"/><Relationship Id="rId5" Type="http://schemas.openxmlformats.org/officeDocument/2006/relationships/hyperlink" Target="https://arxiv.org/abs/1312.6199" TargetMode="External"/><Relationship Id="rId10" Type="http://schemas.openxmlformats.org/officeDocument/2006/relationships/hyperlink" Target="https://arxiv.org/abs/1801.02612" TargetMode="External"/><Relationship Id="rId4" Type="http://schemas.openxmlformats.org/officeDocument/2006/relationships/hyperlink" Target="https://arxiv.org/abs/1607.02533" TargetMode="External"/><Relationship Id="rId9" Type="http://schemas.openxmlformats.org/officeDocument/2006/relationships/hyperlink" Target="https://arxiv.org/abs/1709.0411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4.png"/><Relationship Id="rId5" Type="http://schemas.openxmlformats.org/officeDocument/2006/relationships/image" Target="../media/image71.png"/><Relationship Id="rId10" Type="http://schemas.openxmlformats.org/officeDocument/2006/relationships/image" Target="../media/image68.png"/><Relationship Id="rId4" Type="http://schemas.openxmlformats.org/officeDocument/2006/relationships/image" Target="../media/image70.pn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5.png"/><Relationship Id="rId7"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68.png"/><Relationship Id="rId4" Type="http://schemas.openxmlformats.org/officeDocument/2006/relationships/image" Target="../media/image69.pn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zQ_uMenoBCk&amp;feature=youtu.be" TargetMode="External"/><Relationship Id="rId5" Type="http://schemas.openxmlformats.org/officeDocument/2006/relationships/image" Target="../media/image82.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cs.cmu.edu/~sbhagava/papers/face-rec-ccs16.pdf" TargetMode="Externa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adversarial-attacks.net/" TargetMode="External"/><Relationship Id="rId2" Type="http://schemas.openxmlformats.org/officeDocument/2006/relationships/hyperlink" Target="https://nicholas.carlini.com/code/audio_adversarial_examples/" TargetMode="Externa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60.png"/><Relationship Id="rId5" Type="http://schemas.openxmlformats.org/officeDocument/2006/relationships/image" Target="../media/image750.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arxiv.org/abs/1711.01991" TargetMode="External"/><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30.png"/><Relationship Id="rId5" Type="http://schemas.openxmlformats.org/officeDocument/2006/relationships/image" Target="../media/image820.png"/><Relationship Id="rId4" Type="http://schemas.openxmlformats.org/officeDocument/2006/relationships/image" Target="../media/image810.pn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adversarial-ml-tutorial.or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5.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27.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60.png"/><Relationship Id="rId5" Type="http://schemas.openxmlformats.org/officeDocument/2006/relationships/image" Target="../media/image24.png"/><Relationship Id="rId10" Type="http://schemas.openxmlformats.org/officeDocument/2006/relationships/image" Target="../media/image250.png"/><Relationship Id="rId4" Type="http://schemas.openxmlformats.org/officeDocument/2006/relationships/image" Target="../media/image23.png"/><Relationship Id="rId9" Type="http://schemas.openxmlformats.org/officeDocument/2006/relationships/image" Target="../media/image240.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0.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35.png"/><Relationship Id="rId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3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ç¸éåç">
            <a:extLst>
              <a:ext uri="{FF2B5EF4-FFF2-40B4-BE49-F238E27FC236}">
                <a16:creationId xmlns:a16="http://schemas.microsoft.com/office/drawing/2014/main" id="{89E481CB-08D3-4BCB-96E2-F605322EFD98}"/>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16132" r="13534" b="-1"/>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BC208DBE-3D2C-4D7C-BDF0-3EE2BF121BC2}"/>
              </a:ext>
            </a:extLst>
          </p:cNvPr>
          <p:cNvSpPr>
            <a:spLocks noGrp="1"/>
          </p:cNvSpPr>
          <p:nvPr>
            <p:ph type="ctrTitle"/>
          </p:nvPr>
        </p:nvSpPr>
        <p:spPr>
          <a:xfrm>
            <a:off x="1143000" y="1122362"/>
            <a:ext cx="6858000" cy="2900518"/>
          </a:xfrm>
        </p:spPr>
        <p:txBody>
          <a:bodyPr>
            <a:normAutofit/>
          </a:bodyPr>
          <a:lstStyle/>
          <a:p>
            <a:r>
              <a:rPr lang="en-US" altLang="zh-TW" b="1" dirty="0">
                <a:solidFill>
                  <a:srgbClr val="FFFFFF"/>
                </a:solidFill>
              </a:rPr>
              <a:t>Attack and Defense</a:t>
            </a:r>
            <a:endParaRPr lang="zh-TW" altLang="en-US" b="1" dirty="0">
              <a:solidFill>
                <a:srgbClr val="FFFFFF"/>
              </a:solidFill>
            </a:endParaRPr>
          </a:p>
        </p:txBody>
      </p:sp>
      <p:sp>
        <p:nvSpPr>
          <p:cNvPr id="3" name="副標題 2">
            <a:extLst>
              <a:ext uri="{FF2B5EF4-FFF2-40B4-BE49-F238E27FC236}">
                <a16:creationId xmlns:a16="http://schemas.microsoft.com/office/drawing/2014/main" id="{411AC63F-C9EF-477A-AE16-C3D44D15B870}"/>
              </a:ext>
            </a:extLst>
          </p:cNvPr>
          <p:cNvSpPr>
            <a:spLocks noGrp="1"/>
          </p:cNvSpPr>
          <p:nvPr>
            <p:ph type="subTitle" idx="1"/>
          </p:nvPr>
        </p:nvSpPr>
        <p:spPr>
          <a:xfrm>
            <a:off x="1143000" y="4159404"/>
            <a:ext cx="6858000" cy="1098395"/>
          </a:xfrm>
        </p:spPr>
        <p:txBody>
          <a:bodyPr>
            <a:normAutofit/>
          </a:bodyPr>
          <a:lstStyle/>
          <a:p>
            <a:r>
              <a:rPr lang="en-US" altLang="zh-TW" sz="4000" dirty="0">
                <a:solidFill>
                  <a:srgbClr val="FFFFFF"/>
                </a:solidFill>
              </a:rPr>
              <a:t>Hung-yi Lee</a:t>
            </a:r>
            <a:endParaRPr lang="zh-TW" altLang="en-US" sz="4000" dirty="0">
              <a:solidFill>
                <a:srgbClr val="FFFFFF"/>
              </a:solidFill>
            </a:endParaRPr>
          </a:p>
        </p:txBody>
      </p:sp>
      <p:sp>
        <p:nvSpPr>
          <p:cNvPr id="4" name="矩形 3">
            <a:extLst>
              <a:ext uri="{FF2B5EF4-FFF2-40B4-BE49-F238E27FC236}">
                <a16:creationId xmlns:a16="http://schemas.microsoft.com/office/drawing/2014/main" id="{BA140ACB-A441-45AF-BF9B-4B4FDF628295}"/>
              </a:ext>
            </a:extLst>
          </p:cNvPr>
          <p:cNvSpPr/>
          <p:nvPr/>
        </p:nvSpPr>
        <p:spPr>
          <a:xfrm>
            <a:off x="6705512" y="6603095"/>
            <a:ext cx="2438488" cy="215444"/>
          </a:xfrm>
          <a:prstGeom prst="rect">
            <a:avLst/>
          </a:prstGeom>
        </p:spPr>
        <p:txBody>
          <a:bodyPr wrap="none">
            <a:spAutoFit/>
          </a:bodyPr>
          <a:lstStyle/>
          <a:p>
            <a:r>
              <a:rPr lang="en-US" altLang="zh-TW" sz="800" dirty="0"/>
              <a:t>Source of image: </a:t>
            </a:r>
            <a:r>
              <a:rPr lang="zh-TW" altLang="en-US" sz="800" dirty="0"/>
              <a:t>http://www.fafa01.com/post865806</a:t>
            </a:r>
          </a:p>
        </p:txBody>
      </p:sp>
    </p:spTree>
    <p:extLst>
      <p:ext uri="{BB962C8B-B14F-4D97-AF65-F5344CB8AC3E}">
        <p14:creationId xmlns:p14="http://schemas.microsoft.com/office/powerpoint/2010/main" val="21784492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13C97EB-B491-4C6A-98F7-3A72824F693A}"/>
              </a:ext>
            </a:extLst>
          </p:cNvPr>
          <p:cNvSpPr>
            <a:spLocks noGrp="1"/>
          </p:cNvSpPr>
          <p:nvPr>
            <p:ph type="title"/>
          </p:nvPr>
        </p:nvSpPr>
        <p:spPr/>
        <p:txBody>
          <a:bodyPr/>
          <a:lstStyle/>
          <a:p>
            <a:r>
              <a:rPr lang="en-US" altLang="zh-TW" dirty="0"/>
              <a:t>Example </a:t>
            </a:r>
            <a:endParaRPr lang="zh-TW" altLang="en-US" dirty="0"/>
          </a:p>
        </p:txBody>
      </p:sp>
      <p:pic>
        <p:nvPicPr>
          <p:cNvPr id="10" name="圖片 9" descr="一張含有 貓, 動物, 相片, 哺乳類 的圖片&#10;&#10;自動產生的描述">
            <a:extLst>
              <a:ext uri="{FF2B5EF4-FFF2-40B4-BE49-F238E27FC236}">
                <a16:creationId xmlns:a16="http://schemas.microsoft.com/office/drawing/2014/main" id="{4EE5CE71-9303-44FA-A77C-C8FA27B0A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3946" y="2339897"/>
            <a:ext cx="3314700" cy="3200400"/>
          </a:xfrm>
          <a:prstGeom prst="rect">
            <a:avLst/>
          </a:prstGeom>
        </p:spPr>
      </p:pic>
      <p:pic>
        <p:nvPicPr>
          <p:cNvPr id="12" name="圖片 11" descr="一張含有 貓, 動物, 哺乳類, 橙色 的圖片&#10;&#10;自動產生的描述">
            <a:extLst>
              <a:ext uri="{FF2B5EF4-FFF2-40B4-BE49-F238E27FC236}">
                <a16:creationId xmlns:a16="http://schemas.microsoft.com/office/drawing/2014/main" id="{2F17E361-E08E-4BE3-B035-D5DE981E0D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564" y="2339897"/>
            <a:ext cx="3314700" cy="3200400"/>
          </a:xfrm>
          <a:prstGeom prst="rect">
            <a:avLst/>
          </a:prstGeom>
        </p:spPr>
      </p:pic>
      <p:sp>
        <p:nvSpPr>
          <p:cNvPr id="14" name="矩形 13">
            <a:extLst>
              <a:ext uri="{FF2B5EF4-FFF2-40B4-BE49-F238E27FC236}">
                <a16:creationId xmlns:a16="http://schemas.microsoft.com/office/drawing/2014/main" id="{DF2027EE-87EA-45B0-A7AC-DABEB0DCB704}"/>
              </a:ext>
            </a:extLst>
          </p:cNvPr>
          <p:cNvSpPr/>
          <p:nvPr/>
        </p:nvSpPr>
        <p:spPr>
          <a:xfrm>
            <a:off x="1807667" y="5552753"/>
            <a:ext cx="1843774" cy="461665"/>
          </a:xfrm>
          <a:prstGeom prst="rect">
            <a:avLst/>
          </a:prstGeom>
        </p:spPr>
        <p:txBody>
          <a:bodyPr wrap="square">
            <a:spAutoFit/>
          </a:bodyPr>
          <a:lstStyle/>
          <a:p>
            <a:r>
              <a:rPr lang="en-US" altLang="zh-TW" sz="2400" dirty="0">
                <a:solidFill>
                  <a:srgbClr val="000000"/>
                </a:solidFill>
                <a:latin typeface="Courier New" panose="02070309020205020404" pitchFamily="49" charset="0"/>
              </a:rPr>
              <a:t>Tiger Cat</a:t>
            </a:r>
            <a:endParaRPr lang="zh-TW" altLang="en-US" sz="2400" dirty="0"/>
          </a:p>
        </p:txBody>
      </p:sp>
      <p:sp>
        <p:nvSpPr>
          <p:cNvPr id="15" name="矩形 14">
            <a:extLst>
              <a:ext uri="{FF2B5EF4-FFF2-40B4-BE49-F238E27FC236}">
                <a16:creationId xmlns:a16="http://schemas.microsoft.com/office/drawing/2014/main" id="{5411F0CB-4413-4913-BE57-783D91C170F3}"/>
              </a:ext>
            </a:extLst>
          </p:cNvPr>
          <p:cNvSpPr/>
          <p:nvPr/>
        </p:nvSpPr>
        <p:spPr>
          <a:xfrm>
            <a:off x="2283575" y="5967675"/>
            <a:ext cx="922047" cy="461665"/>
          </a:xfrm>
          <a:prstGeom prst="rect">
            <a:avLst/>
          </a:prstGeom>
        </p:spPr>
        <p:txBody>
          <a:bodyPr wrap="square">
            <a:spAutoFit/>
          </a:bodyPr>
          <a:lstStyle/>
          <a:p>
            <a:r>
              <a:rPr lang="en-US" altLang="zh-TW" sz="2400" dirty="0">
                <a:solidFill>
                  <a:srgbClr val="000000"/>
                </a:solidFill>
                <a:latin typeface="Courier New" panose="02070309020205020404" pitchFamily="49" charset="0"/>
              </a:rPr>
              <a:t>0.64</a:t>
            </a:r>
            <a:endParaRPr lang="zh-TW" altLang="en-US" sz="2400" dirty="0"/>
          </a:p>
        </p:txBody>
      </p:sp>
      <p:sp>
        <p:nvSpPr>
          <p:cNvPr id="16" name="文字方塊 15">
            <a:extLst>
              <a:ext uri="{FF2B5EF4-FFF2-40B4-BE49-F238E27FC236}">
                <a16:creationId xmlns:a16="http://schemas.microsoft.com/office/drawing/2014/main" id="{7591620F-EF0D-4AEC-802D-23BF68ED01D4}"/>
              </a:ext>
            </a:extLst>
          </p:cNvPr>
          <p:cNvSpPr txBox="1"/>
          <p:nvPr/>
        </p:nvSpPr>
        <p:spPr>
          <a:xfrm>
            <a:off x="1597583" y="1930621"/>
            <a:ext cx="2387064" cy="461665"/>
          </a:xfrm>
          <a:prstGeom prst="rect">
            <a:avLst/>
          </a:prstGeom>
          <a:noFill/>
        </p:spPr>
        <p:txBody>
          <a:bodyPr wrap="square" rtlCol="0">
            <a:spAutoFit/>
          </a:bodyPr>
          <a:lstStyle/>
          <a:p>
            <a:pPr algn="ctr"/>
            <a:r>
              <a:rPr lang="en-US" altLang="zh-TW" sz="2400" dirty="0"/>
              <a:t>Original Image</a:t>
            </a:r>
            <a:endParaRPr lang="zh-TW" altLang="en-US" sz="2400" dirty="0"/>
          </a:p>
        </p:txBody>
      </p:sp>
      <p:sp>
        <p:nvSpPr>
          <p:cNvPr id="17" name="文字方塊 16">
            <a:extLst>
              <a:ext uri="{FF2B5EF4-FFF2-40B4-BE49-F238E27FC236}">
                <a16:creationId xmlns:a16="http://schemas.microsoft.com/office/drawing/2014/main" id="{D14BD1FA-E266-41D4-B55D-FE0BDDE05926}"/>
              </a:ext>
            </a:extLst>
          </p:cNvPr>
          <p:cNvSpPr txBox="1"/>
          <p:nvPr/>
        </p:nvSpPr>
        <p:spPr>
          <a:xfrm>
            <a:off x="4860907" y="1930621"/>
            <a:ext cx="3432119" cy="461665"/>
          </a:xfrm>
          <a:prstGeom prst="rect">
            <a:avLst/>
          </a:prstGeom>
          <a:noFill/>
        </p:spPr>
        <p:txBody>
          <a:bodyPr wrap="square" rtlCol="0">
            <a:spAutoFit/>
          </a:bodyPr>
          <a:lstStyle/>
          <a:p>
            <a:pPr algn="ctr"/>
            <a:r>
              <a:rPr lang="en-US" altLang="zh-TW" sz="2400" dirty="0"/>
              <a:t>Attacked Image</a:t>
            </a:r>
            <a:endParaRPr lang="zh-TW" altLang="en-US" sz="2400" dirty="0"/>
          </a:p>
        </p:txBody>
      </p:sp>
      <p:sp>
        <p:nvSpPr>
          <p:cNvPr id="19" name="矩形 18">
            <a:extLst>
              <a:ext uri="{FF2B5EF4-FFF2-40B4-BE49-F238E27FC236}">
                <a16:creationId xmlns:a16="http://schemas.microsoft.com/office/drawing/2014/main" id="{0C452AEB-9571-4443-8A60-B37B9D26E29E}"/>
              </a:ext>
            </a:extLst>
          </p:cNvPr>
          <p:cNvSpPr/>
          <p:nvPr/>
        </p:nvSpPr>
        <p:spPr>
          <a:xfrm>
            <a:off x="5595798" y="5552753"/>
            <a:ext cx="1843774" cy="461665"/>
          </a:xfrm>
          <a:prstGeom prst="rect">
            <a:avLst/>
          </a:prstGeom>
        </p:spPr>
        <p:txBody>
          <a:bodyPr wrap="square">
            <a:spAutoFit/>
          </a:bodyPr>
          <a:lstStyle/>
          <a:p>
            <a:r>
              <a:rPr lang="en-US" altLang="zh-TW" sz="2400" dirty="0">
                <a:solidFill>
                  <a:srgbClr val="000000"/>
                </a:solidFill>
                <a:latin typeface="Courier New" panose="02070309020205020404" pitchFamily="49" charset="0"/>
              </a:rPr>
              <a:t>Star Fish</a:t>
            </a:r>
            <a:endParaRPr lang="zh-TW" altLang="en-US" sz="2400" dirty="0"/>
          </a:p>
        </p:txBody>
      </p:sp>
      <p:sp>
        <p:nvSpPr>
          <p:cNvPr id="20" name="矩形 19">
            <a:extLst>
              <a:ext uri="{FF2B5EF4-FFF2-40B4-BE49-F238E27FC236}">
                <a16:creationId xmlns:a16="http://schemas.microsoft.com/office/drawing/2014/main" id="{2197FF17-0A2F-48C7-8B2E-D97D96363341}"/>
              </a:ext>
            </a:extLst>
          </p:cNvPr>
          <p:cNvSpPr/>
          <p:nvPr/>
        </p:nvSpPr>
        <p:spPr>
          <a:xfrm>
            <a:off x="6071706" y="5967675"/>
            <a:ext cx="922047" cy="461665"/>
          </a:xfrm>
          <a:prstGeom prst="rect">
            <a:avLst/>
          </a:prstGeom>
        </p:spPr>
        <p:txBody>
          <a:bodyPr wrap="square">
            <a:spAutoFit/>
          </a:bodyPr>
          <a:lstStyle/>
          <a:p>
            <a:r>
              <a:rPr lang="en-US" altLang="zh-TW" sz="2400" dirty="0">
                <a:solidFill>
                  <a:srgbClr val="000000"/>
                </a:solidFill>
                <a:latin typeface="Courier New" panose="02070309020205020404" pitchFamily="49" charset="0"/>
              </a:rPr>
              <a:t>1.00</a:t>
            </a:r>
            <a:endParaRPr lang="zh-TW" altLang="en-US" sz="2400" dirty="0"/>
          </a:p>
        </p:txBody>
      </p:sp>
      <p:grpSp>
        <p:nvGrpSpPr>
          <p:cNvPr id="6" name="群組 5">
            <a:extLst>
              <a:ext uri="{FF2B5EF4-FFF2-40B4-BE49-F238E27FC236}">
                <a16:creationId xmlns:a16="http://schemas.microsoft.com/office/drawing/2014/main" id="{1C2DC9E9-A908-4089-90E2-727EF207EA1C}"/>
              </a:ext>
            </a:extLst>
          </p:cNvPr>
          <p:cNvGrpSpPr/>
          <p:nvPr/>
        </p:nvGrpSpPr>
        <p:grpSpPr>
          <a:xfrm>
            <a:off x="6060558" y="939260"/>
            <a:ext cx="2286369" cy="596568"/>
            <a:chOff x="8293026" y="1997777"/>
            <a:chExt cx="2286369" cy="596568"/>
          </a:xfrm>
        </p:grpSpPr>
        <p:sp>
          <p:nvSpPr>
            <p:cNvPr id="18" name="矩形: 圓角 17">
              <a:extLst>
                <a:ext uri="{FF2B5EF4-FFF2-40B4-BE49-F238E27FC236}">
                  <a16:creationId xmlns:a16="http://schemas.microsoft.com/office/drawing/2014/main" id="{9B303F8B-96CF-47E0-86DA-3F57074F89FF}"/>
                </a:ext>
              </a:extLst>
            </p:cNvPr>
            <p:cNvSpPr/>
            <p:nvPr/>
          </p:nvSpPr>
          <p:spPr>
            <a:xfrm>
              <a:off x="8964906" y="1997777"/>
              <a:ext cx="1614489" cy="59656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TW" sz="2400" dirty="0"/>
                <a:t>ResNet-50</a:t>
              </a:r>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21A1E420-58FE-4B09-B95C-3F8091661B84}"/>
                    </a:ext>
                  </a:extLst>
                </p:cNvPr>
                <p:cNvSpPr txBox="1"/>
                <p:nvPr/>
              </p:nvSpPr>
              <p:spPr>
                <a:xfrm>
                  <a:off x="8293026" y="2111395"/>
                  <a:ext cx="56259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𝑓</m:t>
                        </m:r>
                        <m:r>
                          <a:rPr lang="en-US" altLang="zh-TW" sz="2400" b="0" i="1" smtClean="0">
                            <a:latin typeface="Cambria Math" panose="02040503050406030204" pitchFamily="18" charset="0"/>
                          </a:rPr>
                          <m:t>=</m:t>
                        </m:r>
                      </m:oMath>
                    </m:oMathPara>
                  </a14:m>
                  <a:endParaRPr lang="zh-TW" altLang="en-US" sz="2400" dirty="0"/>
                </a:p>
              </p:txBody>
            </p:sp>
          </mc:Choice>
          <mc:Fallback xmlns="">
            <p:sp>
              <p:nvSpPr>
                <p:cNvPr id="4" name="文字方塊 3">
                  <a:extLst>
                    <a:ext uri="{FF2B5EF4-FFF2-40B4-BE49-F238E27FC236}">
                      <a16:creationId xmlns:a16="http://schemas.microsoft.com/office/drawing/2014/main" id="{21A1E420-58FE-4B09-B95C-3F8091661B84}"/>
                    </a:ext>
                  </a:extLst>
                </p:cNvPr>
                <p:cNvSpPr txBox="1">
                  <a:spLocks noRot="1" noChangeAspect="1" noMove="1" noResize="1" noEditPoints="1" noAdjustHandles="1" noChangeArrowheads="1" noChangeShapeType="1" noTextEdit="1"/>
                </p:cNvSpPr>
                <p:nvPr/>
              </p:nvSpPr>
              <p:spPr>
                <a:xfrm>
                  <a:off x="8293026" y="2111395"/>
                  <a:ext cx="562590" cy="369332"/>
                </a:xfrm>
                <a:prstGeom prst="rect">
                  <a:avLst/>
                </a:prstGeom>
                <a:blipFill>
                  <a:blip r:embed="rId6"/>
                  <a:stretch>
                    <a:fillRect l="-19565" r="-5435" b="-35000"/>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22" name="文字方塊 21">
                <a:extLst>
                  <a:ext uri="{FF2B5EF4-FFF2-40B4-BE49-F238E27FC236}">
                    <a16:creationId xmlns:a16="http://schemas.microsoft.com/office/drawing/2014/main" id="{70812180-B18C-4C4B-891D-6C1D8513195B}"/>
                  </a:ext>
                </a:extLst>
              </p:cNvPr>
              <p:cNvSpPr txBox="1"/>
              <p:nvPr/>
            </p:nvSpPr>
            <p:spPr>
              <a:xfrm>
                <a:off x="3029243" y="245266"/>
                <a:ext cx="5882764" cy="486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𝐿</m:t>
                      </m:r>
                      <m:d>
                        <m:dPr>
                          <m:ctrlPr>
                            <a:rPr lang="en-US" altLang="zh-TW" sz="2800" b="0" i="1" smtClean="0">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m:t>
                              </m:r>
                            </m:sup>
                          </m:sSup>
                        </m:e>
                      </m:d>
                      <m:r>
                        <a:rPr lang="en-US" altLang="zh-TW" sz="2800" b="0" i="1" smtClean="0">
                          <a:latin typeface="Cambria Math" panose="02040503050406030204" pitchFamily="18" charset="0"/>
                        </a:rPr>
                        <m:t>=</m:t>
                      </m:r>
                      <m:r>
                        <a:rPr lang="en-US" altLang="zh-TW" sz="2800" i="1">
                          <a:latin typeface="Cambria Math" panose="02040503050406030204" pitchFamily="18" charset="0"/>
                        </a:rPr>
                        <m:t>−</m:t>
                      </m:r>
                      <m:r>
                        <a:rPr lang="en-US" altLang="zh-TW" sz="2800" i="1">
                          <a:latin typeface="Cambria Math" panose="02040503050406030204" pitchFamily="18" charset="0"/>
                        </a:rPr>
                        <m:t>𝐶</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𝑦</m:t>
                              </m:r>
                            </m:e>
                            <m:sup>
                              <m:r>
                                <a:rPr lang="en-US" altLang="zh-TW" sz="2800" i="1">
                                  <a:latin typeface="Cambria Math" panose="02040503050406030204" pitchFamily="18" charset="0"/>
                                </a:rPr>
                                <m:t>′</m:t>
                              </m:r>
                            </m:sup>
                          </m:sSup>
                          <m:r>
                            <a:rPr lang="en-US" altLang="zh-TW" sz="2800" i="1">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𝑦</m:t>
                              </m:r>
                            </m:e>
                            <m:sup>
                              <m:r>
                                <a:rPr lang="en-US" altLang="zh-TW" sz="2800" i="1">
                                  <a:latin typeface="Cambria Math" panose="02040503050406030204" pitchFamily="18" charset="0"/>
                                </a:rPr>
                                <m:t>𝑡𝑟𝑢𝑒</m:t>
                              </m:r>
                            </m:sup>
                          </m:sSup>
                          <m:r>
                            <m:rPr>
                              <m:nor/>
                            </m:rPr>
                            <a:rPr lang="zh-TW" altLang="en-US" sz="2800" dirty="0"/>
                            <m:t> </m:t>
                          </m:r>
                        </m:e>
                      </m:d>
                      <m:r>
                        <a:rPr lang="en-US" altLang="zh-TW" sz="2800" b="0" i="1" smtClean="0">
                          <a:latin typeface="Cambria Math" panose="02040503050406030204" pitchFamily="18" charset="0"/>
                        </a:rPr>
                        <m:t>+</m:t>
                      </m:r>
                      <m:r>
                        <a:rPr lang="en-US" altLang="zh-TW" sz="2800" i="1">
                          <a:latin typeface="Cambria Math" panose="02040503050406030204" pitchFamily="18" charset="0"/>
                        </a:rPr>
                        <m:t>𝐶</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𝑦</m:t>
                              </m:r>
                            </m:e>
                            <m:sup>
                              <m:r>
                                <a:rPr lang="en-US" altLang="zh-TW" sz="2800" i="1">
                                  <a:latin typeface="Cambria Math" panose="02040503050406030204" pitchFamily="18" charset="0"/>
                                </a:rPr>
                                <m:t>′</m:t>
                              </m:r>
                            </m:sup>
                          </m:sSup>
                          <m:r>
                            <a:rPr lang="en-US" altLang="zh-TW" sz="2800" i="1">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𝑦</m:t>
                              </m:r>
                            </m:e>
                            <m:sup>
                              <m:r>
                                <a:rPr lang="en-US" altLang="zh-TW" sz="2800" i="1">
                                  <a:latin typeface="Cambria Math" panose="02040503050406030204" pitchFamily="18" charset="0"/>
                                </a:rPr>
                                <m:t>𝑓𝑎𝑙𝑠𝑒</m:t>
                              </m:r>
                            </m:sup>
                          </m:sSup>
                        </m:e>
                      </m:d>
                    </m:oMath>
                  </m:oMathPara>
                </a14:m>
                <a:endParaRPr lang="zh-TW" altLang="en-US" sz="2800" dirty="0"/>
              </a:p>
            </p:txBody>
          </p:sp>
        </mc:Choice>
        <mc:Fallback xmlns="">
          <p:sp>
            <p:nvSpPr>
              <p:cNvPr id="22" name="文字方塊 21">
                <a:extLst>
                  <a:ext uri="{FF2B5EF4-FFF2-40B4-BE49-F238E27FC236}">
                    <a16:creationId xmlns:a16="http://schemas.microsoft.com/office/drawing/2014/main" id="{70812180-B18C-4C4B-891D-6C1D8513195B}"/>
                  </a:ext>
                </a:extLst>
              </p:cNvPr>
              <p:cNvSpPr txBox="1">
                <a:spLocks noRot="1" noChangeAspect="1" noMove="1" noResize="1" noEditPoints="1" noAdjustHandles="1" noChangeArrowheads="1" noChangeShapeType="1" noTextEdit="1"/>
              </p:cNvSpPr>
              <p:nvPr/>
            </p:nvSpPr>
            <p:spPr>
              <a:xfrm>
                <a:off x="3029243" y="245266"/>
                <a:ext cx="5882764" cy="486352"/>
              </a:xfrm>
              <a:prstGeom prst="rect">
                <a:avLst/>
              </a:prstGeom>
              <a:blipFill>
                <a:blip r:embed="rId7"/>
                <a:stretch>
                  <a:fillRect/>
                </a:stretch>
              </a:blipFill>
            </p:spPr>
            <p:txBody>
              <a:bodyPr/>
              <a:lstStyle/>
              <a:p>
                <a:r>
                  <a:rPr lang="zh-TW" altLang="en-US">
                    <a:noFill/>
                  </a:rPr>
                  <a:t> </a:t>
                </a:r>
              </a:p>
            </p:txBody>
          </p:sp>
        </mc:Fallback>
      </mc:AlternateContent>
      <p:sp>
        <p:nvSpPr>
          <p:cNvPr id="3" name="文字方塊 2">
            <a:extLst>
              <a:ext uri="{FF2B5EF4-FFF2-40B4-BE49-F238E27FC236}">
                <a16:creationId xmlns:a16="http://schemas.microsoft.com/office/drawing/2014/main" id="{07595576-181A-4165-91F2-F2F14AC6A968}"/>
              </a:ext>
            </a:extLst>
          </p:cNvPr>
          <p:cNvSpPr txBox="1"/>
          <p:nvPr/>
        </p:nvSpPr>
        <p:spPr>
          <a:xfrm>
            <a:off x="3611896" y="795654"/>
            <a:ext cx="2819400" cy="830997"/>
          </a:xfrm>
          <a:prstGeom prst="rect">
            <a:avLst/>
          </a:prstGeom>
          <a:noFill/>
        </p:spPr>
        <p:txBody>
          <a:bodyPr wrap="square" rtlCol="0">
            <a:spAutoFit/>
          </a:bodyPr>
          <a:lstStyle/>
          <a:p>
            <a:r>
              <a:rPr lang="en-US" altLang="zh-TW" sz="2400" dirty="0"/>
              <a:t>True = Tiger cat</a:t>
            </a:r>
          </a:p>
          <a:p>
            <a:r>
              <a:rPr lang="en-US" altLang="zh-TW" sz="2400" dirty="0"/>
              <a:t>False = Star Fish</a:t>
            </a:r>
            <a:endParaRPr lang="zh-TW" altLang="en-US" sz="2400" dirty="0"/>
          </a:p>
        </p:txBody>
      </p:sp>
    </p:spTree>
    <p:extLst>
      <p:ext uri="{BB962C8B-B14F-4D97-AF65-F5344CB8AC3E}">
        <p14:creationId xmlns:p14="http://schemas.microsoft.com/office/powerpoint/2010/main" val="17571032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左中括弧 23">
            <a:extLst>
              <a:ext uri="{FF2B5EF4-FFF2-40B4-BE49-F238E27FC236}">
                <a16:creationId xmlns:a16="http://schemas.microsoft.com/office/drawing/2014/main" id="{EF4C414E-F40E-473A-A4EE-9FF8BE226E91}"/>
              </a:ext>
            </a:extLst>
          </p:cNvPr>
          <p:cNvSpPr/>
          <p:nvPr/>
        </p:nvSpPr>
        <p:spPr>
          <a:xfrm flipH="1">
            <a:off x="8179099" y="1887195"/>
            <a:ext cx="138337" cy="4449726"/>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C13C97EB-B491-4C6A-98F7-3A72824F693A}"/>
              </a:ext>
            </a:extLst>
          </p:cNvPr>
          <p:cNvSpPr>
            <a:spLocks noGrp="1"/>
          </p:cNvSpPr>
          <p:nvPr>
            <p:ph type="title"/>
          </p:nvPr>
        </p:nvSpPr>
        <p:spPr/>
        <p:txBody>
          <a:bodyPr/>
          <a:lstStyle/>
          <a:p>
            <a:r>
              <a:rPr lang="en-US" altLang="zh-TW" dirty="0"/>
              <a:t>Example </a:t>
            </a:r>
            <a:endParaRPr lang="zh-TW" altLang="en-US" dirty="0"/>
          </a:p>
        </p:txBody>
      </p:sp>
      <p:pic>
        <p:nvPicPr>
          <p:cNvPr id="10" name="圖片 9" descr="一張含有 貓, 動物, 相片, 哺乳類 的圖片&#10;&#10;自動產生的描述">
            <a:extLst>
              <a:ext uri="{FF2B5EF4-FFF2-40B4-BE49-F238E27FC236}">
                <a16:creationId xmlns:a16="http://schemas.microsoft.com/office/drawing/2014/main" id="{4EE5CE71-9303-44FA-A77C-C8FA27B0A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3946" y="2339897"/>
            <a:ext cx="3314700" cy="3200400"/>
          </a:xfrm>
          <a:prstGeom prst="rect">
            <a:avLst/>
          </a:prstGeom>
        </p:spPr>
      </p:pic>
      <p:pic>
        <p:nvPicPr>
          <p:cNvPr id="12" name="圖片 11" descr="一張含有 貓, 動物, 哺乳類, 橙色 的圖片&#10;&#10;自動產生的描述">
            <a:extLst>
              <a:ext uri="{FF2B5EF4-FFF2-40B4-BE49-F238E27FC236}">
                <a16:creationId xmlns:a16="http://schemas.microsoft.com/office/drawing/2014/main" id="{2F17E361-E08E-4BE3-B035-D5DE981E0D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564" y="2339897"/>
            <a:ext cx="3314700" cy="3200400"/>
          </a:xfrm>
          <a:prstGeom prst="rect">
            <a:avLst/>
          </a:prstGeom>
        </p:spPr>
      </p:pic>
      <p:sp>
        <p:nvSpPr>
          <p:cNvPr id="14" name="矩形 13">
            <a:extLst>
              <a:ext uri="{FF2B5EF4-FFF2-40B4-BE49-F238E27FC236}">
                <a16:creationId xmlns:a16="http://schemas.microsoft.com/office/drawing/2014/main" id="{DF2027EE-87EA-45B0-A7AC-DABEB0DCB704}"/>
              </a:ext>
            </a:extLst>
          </p:cNvPr>
          <p:cNvSpPr/>
          <p:nvPr/>
        </p:nvSpPr>
        <p:spPr>
          <a:xfrm>
            <a:off x="1807667" y="5552753"/>
            <a:ext cx="1843774" cy="461665"/>
          </a:xfrm>
          <a:prstGeom prst="rect">
            <a:avLst/>
          </a:prstGeom>
        </p:spPr>
        <p:txBody>
          <a:bodyPr wrap="square">
            <a:spAutoFit/>
          </a:bodyPr>
          <a:lstStyle/>
          <a:p>
            <a:r>
              <a:rPr lang="en-US" altLang="zh-TW" sz="2400" dirty="0">
                <a:solidFill>
                  <a:srgbClr val="000000"/>
                </a:solidFill>
                <a:latin typeface="Courier New" panose="02070309020205020404" pitchFamily="49" charset="0"/>
              </a:rPr>
              <a:t>Tiger Cat</a:t>
            </a:r>
            <a:endParaRPr lang="zh-TW" altLang="en-US" sz="2400" dirty="0"/>
          </a:p>
        </p:txBody>
      </p:sp>
      <p:sp>
        <p:nvSpPr>
          <p:cNvPr id="15" name="矩形 14">
            <a:extLst>
              <a:ext uri="{FF2B5EF4-FFF2-40B4-BE49-F238E27FC236}">
                <a16:creationId xmlns:a16="http://schemas.microsoft.com/office/drawing/2014/main" id="{5411F0CB-4413-4913-BE57-783D91C170F3}"/>
              </a:ext>
            </a:extLst>
          </p:cNvPr>
          <p:cNvSpPr/>
          <p:nvPr/>
        </p:nvSpPr>
        <p:spPr>
          <a:xfrm>
            <a:off x="2283575" y="5967675"/>
            <a:ext cx="922047" cy="461665"/>
          </a:xfrm>
          <a:prstGeom prst="rect">
            <a:avLst/>
          </a:prstGeom>
        </p:spPr>
        <p:txBody>
          <a:bodyPr wrap="square">
            <a:spAutoFit/>
          </a:bodyPr>
          <a:lstStyle/>
          <a:p>
            <a:r>
              <a:rPr lang="en-US" altLang="zh-TW" sz="2400" dirty="0">
                <a:solidFill>
                  <a:srgbClr val="000000"/>
                </a:solidFill>
                <a:latin typeface="Courier New" panose="02070309020205020404" pitchFamily="49" charset="0"/>
              </a:rPr>
              <a:t>0.64</a:t>
            </a:r>
            <a:endParaRPr lang="zh-TW" altLang="en-US" sz="2400" dirty="0"/>
          </a:p>
        </p:txBody>
      </p:sp>
      <p:sp>
        <p:nvSpPr>
          <p:cNvPr id="16" name="文字方塊 15">
            <a:extLst>
              <a:ext uri="{FF2B5EF4-FFF2-40B4-BE49-F238E27FC236}">
                <a16:creationId xmlns:a16="http://schemas.microsoft.com/office/drawing/2014/main" id="{7591620F-EF0D-4AEC-802D-23BF68ED01D4}"/>
              </a:ext>
            </a:extLst>
          </p:cNvPr>
          <p:cNvSpPr txBox="1"/>
          <p:nvPr/>
        </p:nvSpPr>
        <p:spPr>
          <a:xfrm>
            <a:off x="1597583" y="1930621"/>
            <a:ext cx="2387064" cy="461665"/>
          </a:xfrm>
          <a:prstGeom prst="rect">
            <a:avLst/>
          </a:prstGeom>
          <a:noFill/>
        </p:spPr>
        <p:txBody>
          <a:bodyPr wrap="square" rtlCol="0">
            <a:spAutoFit/>
          </a:bodyPr>
          <a:lstStyle/>
          <a:p>
            <a:pPr algn="ctr"/>
            <a:r>
              <a:rPr lang="en-US" altLang="zh-TW" sz="2400" dirty="0"/>
              <a:t>Original Image</a:t>
            </a:r>
            <a:endParaRPr lang="zh-TW" altLang="en-US" sz="2400" dirty="0"/>
          </a:p>
        </p:txBody>
      </p:sp>
      <p:sp>
        <p:nvSpPr>
          <p:cNvPr id="17" name="文字方塊 16">
            <a:extLst>
              <a:ext uri="{FF2B5EF4-FFF2-40B4-BE49-F238E27FC236}">
                <a16:creationId xmlns:a16="http://schemas.microsoft.com/office/drawing/2014/main" id="{D14BD1FA-E266-41D4-B55D-FE0BDDE05926}"/>
              </a:ext>
            </a:extLst>
          </p:cNvPr>
          <p:cNvSpPr txBox="1"/>
          <p:nvPr/>
        </p:nvSpPr>
        <p:spPr>
          <a:xfrm>
            <a:off x="4860907" y="1930621"/>
            <a:ext cx="3432119" cy="461665"/>
          </a:xfrm>
          <a:prstGeom prst="rect">
            <a:avLst/>
          </a:prstGeom>
          <a:noFill/>
        </p:spPr>
        <p:txBody>
          <a:bodyPr wrap="square" rtlCol="0">
            <a:spAutoFit/>
          </a:bodyPr>
          <a:lstStyle/>
          <a:p>
            <a:pPr algn="ctr"/>
            <a:r>
              <a:rPr lang="en-US" altLang="zh-TW" sz="2400" dirty="0"/>
              <a:t>Attacked Image</a:t>
            </a:r>
            <a:endParaRPr lang="zh-TW" altLang="en-US" sz="2400" dirty="0"/>
          </a:p>
        </p:txBody>
      </p:sp>
      <p:sp>
        <p:nvSpPr>
          <p:cNvPr id="19" name="矩形 18">
            <a:extLst>
              <a:ext uri="{FF2B5EF4-FFF2-40B4-BE49-F238E27FC236}">
                <a16:creationId xmlns:a16="http://schemas.microsoft.com/office/drawing/2014/main" id="{0C452AEB-9571-4443-8A60-B37B9D26E29E}"/>
              </a:ext>
            </a:extLst>
          </p:cNvPr>
          <p:cNvSpPr/>
          <p:nvPr/>
        </p:nvSpPr>
        <p:spPr>
          <a:xfrm>
            <a:off x="5595798" y="5552753"/>
            <a:ext cx="1843774" cy="461665"/>
          </a:xfrm>
          <a:prstGeom prst="rect">
            <a:avLst/>
          </a:prstGeom>
        </p:spPr>
        <p:txBody>
          <a:bodyPr wrap="square">
            <a:spAutoFit/>
          </a:bodyPr>
          <a:lstStyle/>
          <a:p>
            <a:r>
              <a:rPr lang="en-US" altLang="zh-TW" sz="2400" dirty="0">
                <a:solidFill>
                  <a:srgbClr val="000000"/>
                </a:solidFill>
                <a:latin typeface="Courier New" panose="02070309020205020404" pitchFamily="49" charset="0"/>
              </a:rPr>
              <a:t>Star Fish</a:t>
            </a:r>
            <a:endParaRPr lang="zh-TW" altLang="en-US" sz="2400" dirty="0"/>
          </a:p>
        </p:txBody>
      </p:sp>
      <p:sp>
        <p:nvSpPr>
          <p:cNvPr id="20" name="矩形 19">
            <a:extLst>
              <a:ext uri="{FF2B5EF4-FFF2-40B4-BE49-F238E27FC236}">
                <a16:creationId xmlns:a16="http://schemas.microsoft.com/office/drawing/2014/main" id="{2197FF17-0A2F-48C7-8B2E-D97D96363341}"/>
              </a:ext>
            </a:extLst>
          </p:cNvPr>
          <p:cNvSpPr/>
          <p:nvPr/>
        </p:nvSpPr>
        <p:spPr>
          <a:xfrm>
            <a:off x="6071706" y="5967675"/>
            <a:ext cx="922047" cy="461665"/>
          </a:xfrm>
          <a:prstGeom prst="rect">
            <a:avLst/>
          </a:prstGeom>
        </p:spPr>
        <p:txBody>
          <a:bodyPr wrap="square">
            <a:spAutoFit/>
          </a:bodyPr>
          <a:lstStyle/>
          <a:p>
            <a:r>
              <a:rPr lang="en-US" altLang="zh-TW" sz="2400" dirty="0">
                <a:solidFill>
                  <a:srgbClr val="000000"/>
                </a:solidFill>
                <a:latin typeface="Courier New" panose="02070309020205020404" pitchFamily="49" charset="0"/>
              </a:rPr>
              <a:t>1.00</a:t>
            </a:r>
            <a:endParaRPr lang="zh-TW" altLang="en-US" sz="2400" dirty="0"/>
          </a:p>
        </p:txBody>
      </p:sp>
      <p:pic>
        <p:nvPicPr>
          <p:cNvPr id="3" name="圖片 2">
            <a:extLst>
              <a:ext uri="{FF2B5EF4-FFF2-40B4-BE49-F238E27FC236}">
                <a16:creationId xmlns:a16="http://schemas.microsoft.com/office/drawing/2014/main" id="{942DFF05-701A-42F2-9BC9-7828595219F9}"/>
              </a:ext>
            </a:extLst>
          </p:cNvPr>
          <p:cNvPicPr>
            <a:picLocks noChangeAspect="1"/>
          </p:cNvPicPr>
          <p:nvPr/>
        </p:nvPicPr>
        <p:blipFill>
          <a:blip r:embed="rId5"/>
          <a:stretch>
            <a:fillRect/>
          </a:stretch>
        </p:blipFill>
        <p:spPr>
          <a:xfrm>
            <a:off x="6238224" y="168620"/>
            <a:ext cx="2644225" cy="2638375"/>
          </a:xfrm>
          <a:prstGeom prst="rect">
            <a:avLst/>
          </a:prstGeom>
        </p:spPr>
      </p:pic>
      <p:sp>
        <p:nvSpPr>
          <p:cNvPr id="5" name="文字方塊 4">
            <a:extLst>
              <a:ext uri="{FF2B5EF4-FFF2-40B4-BE49-F238E27FC236}">
                <a16:creationId xmlns:a16="http://schemas.microsoft.com/office/drawing/2014/main" id="{DB325E67-9235-480E-8027-7E3FA9F3BAD2}"/>
              </a:ext>
            </a:extLst>
          </p:cNvPr>
          <p:cNvSpPr txBox="1"/>
          <p:nvPr/>
        </p:nvSpPr>
        <p:spPr>
          <a:xfrm>
            <a:off x="5371380" y="1042518"/>
            <a:ext cx="847532" cy="584775"/>
          </a:xfrm>
          <a:prstGeom prst="rect">
            <a:avLst/>
          </a:prstGeom>
          <a:noFill/>
        </p:spPr>
        <p:txBody>
          <a:bodyPr wrap="square" rtlCol="0">
            <a:spAutoFit/>
          </a:bodyPr>
          <a:lstStyle/>
          <a:p>
            <a:pPr algn="r"/>
            <a:r>
              <a:rPr lang="en-US" altLang="zh-TW" sz="3200" b="1" dirty="0"/>
              <a:t>=</a:t>
            </a:r>
            <a:endParaRPr lang="zh-TW" altLang="en-US" sz="3200" b="1" dirty="0"/>
          </a:p>
        </p:txBody>
      </p:sp>
      <p:sp>
        <p:nvSpPr>
          <p:cNvPr id="23" name="文字方塊 22">
            <a:extLst>
              <a:ext uri="{FF2B5EF4-FFF2-40B4-BE49-F238E27FC236}">
                <a16:creationId xmlns:a16="http://schemas.microsoft.com/office/drawing/2014/main" id="{991A6E5E-8777-4A35-B386-BD04785BC447}"/>
              </a:ext>
            </a:extLst>
          </p:cNvPr>
          <p:cNvSpPr txBox="1"/>
          <p:nvPr/>
        </p:nvSpPr>
        <p:spPr>
          <a:xfrm>
            <a:off x="4145800" y="3673904"/>
            <a:ext cx="847532" cy="584775"/>
          </a:xfrm>
          <a:prstGeom prst="rect">
            <a:avLst/>
          </a:prstGeom>
          <a:noFill/>
        </p:spPr>
        <p:txBody>
          <a:bodyPr wrap="square" rtlCol="0">
            <a:spAutoFit/>
          </a:bodyPr>
          <a:lstStyle/>
          <a:p>
            <a:pPr algn="ctr"/>
            <a:r>
              <a:rPr lang="en-US" altLang="zh-TW" sz="3200" b="1" dirty="0"/>
              <a:t>-</a:t>
            </a:r>
            <a:endParaRPr lang="zh-TW" altLang="en-US" sz="3200" b="1" dirty="0"/>
          </a:p>
        </p:txBody>
      </p:sp>
      <p:sp>
        <p:nvSpPr>
          <p:cNvPr id="7" name="文字方塊 6">
            <a:extLst>
              <a:ext uri="{FF2B5EF4-FFF2-40B4-BE49-F238E27FC236}">
                <a16:creationId xmlns:a16="http://schemas.microsoft.com/office/drawing/2014/main" id="{0E418AA2-06FC-4718-8640-46DBE1F0937B}"/>
              </a:ext>
            </a:extLst>
          </p:cNvPr>
          <p:cNvSpPr txBox="1"/>
          <p:nvPr/>
        </p:nvSpPr>
        <p:spPr>
          <a:xfrm>
            <a:off x="184761" y="3572539"/>
            <a:ext cx="724343" cy="523220"/>
          </a:xfrm>
          <a:prstGeom prst="rect">
            <a:avLst/>
          </a:prstGeom>
          <a:noFill/>
        </p:spPr>
        <p:txBody>
          <a:bodyPr wrap="square" rtlCol="0">
            <a:spAutoFit/>
          </a:bodyPr>
          <a:lstStyle/>
          <a:p>
            <a:r>
              <a:rPr lang="en-US" altLang="zh-TW" sz="2800" dirty="0"/>
              <a:t>50x</a:t>
            </a:r>
            <a:endParaRPr lang="zh-TW" altLang="en-US" sz="2800" dirty="0"/>
          </a:p>
        </p:txBody>
      </p:sp>
      <p:sp>
        <p:nvSpPr>
          <p:cNvPr id="8" name="左中括弧 7">
            <a:extLst>
              <a:ext uri="{FF2B5EF4-FFF2-40B4-BE49-F238E27FC236}">
                <a16:creationId xmlns:a16="http://schemas.microsoft.com/office/drawing/2014/main" id="{61BB0272-40D0-4333-AC4E-DA80DD2B5579}"/>
              </a:ext>
            </a:extLst>
          </p:cNvPr>
          <p:cNvSpPr/>
          <p:nvPr/>
        </p:nvSpPr>
        <p:spPr>
          <a:xfrm>
            <a:off x="925075" y="1870896"/>
            <a:ext cx="138337" cy="4449726"/>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26078594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23" grpId="0"/>
      <p:bldP spid="7"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13C97EB-B491-4C6A-98F7-3A72824F693A}"/>
              </a:ext>
            </a:extLst>
          </p:cNvPr>
          <p:cNvSpPr>
            <a:spLocks noGrp="1"/>
          </p:cNvSpPr>
          <p:nvPr>
            <p:ph type="title"/>
          </p:nvPr>
        </p:nvSpPr>
        <p:spPr/>
        <p:txBody>
          <a:bodyPr/>
          <a:lstStyle/>
          <a:p>
            <a:r>
              <a:rPr lang="en-US" altLang="zh-TW" dirty="0"/>
              <a:t>Example </a:t>
            </a:r>
            <a:endParaRPr lang="zh-TW" altLang="en-US" dirty="0"/>
          </a:p>
        </p:txBody>
      </p:sp>
      <p:pic>
        <p:nvPicPr>
          <p:cNvPr id="12" name="圖片 11" descr="一張含有 貓, 動物, 哺乳類, 橙色 的圖片&#10;&#10;自動產生的描述">
            <a:extLst>
              <a:ext uri="{FF2B5EF4-FFF2-40B4-BE49-F238E27FC236}">
                <a16:creationId xmlns:a16="http://schemas.microsoft.com/office/drawing/2014/main" id="{2F17E361-E08E-4BE3-B035-D5DE981E0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564" y="2339897"/>
            <a:ext cx="3314700" cy="3200400"/>
          </a:xfrm>
          <a:prstGeom prst="rect">
            <a:avLst/>
          </a:prstGeom>
        </p:spPr>
      </p:pic>
      <p:sp>
        <p:nvSpPr>
          <p:cNvPr id="14" name="矩形 13">
            <a:extLst>
              <a:ext uri="{FF2B5EF4-FFF2-40B4-BE49-F238E27FC236}">
                <a16:creationId xmlns:a16="http://schemas.microsoft.com/office/drawing/2014/main" id="{DF2027EE-87EA-45B0-A7AC-DABEB0DCB704}"/>
              </a:ext>
            </a:extLst>
          </p:cNvPr>
          <p:cNvSpPr/>
          <p:nvPr/>
        </p:nvSpPr>
        <p:spPr>
          <a:xfrm>
            <a:off x="1807667" y="5552753"/>
            <a:ext cx="1843774" cy="461665"/>
          </a:xfrm>
          <a:prstGeom prst="rect">
            <a:avLst/>
          </a:prstGeom>
        </p:spPr>
        <p:txBody>
          <a:bodyPr wrap="square">
            <a:spAutoFit/>
          </a:bodyPr>
          <a:lstStyle/>
          <a:p>
            <a:r>
              <a:rPr lang="en-US" altLang="zh-TW" sz="2400" dirty="0">
                <a:solidFill>
                  <a:srgbClr val="000000"/>
                </a:solidFill>
                <a:latin typeface="Courier New" panose="02070309020205020404" pitchFamily="49" charset="0"/>
              </a:rPr>
              <a:t>Tiger Cat</a:t>
            </a:r>
            <a:endParaRPr lang="zh-TW" altLang="en-US" sz="2400" dirty="0"/>
          </a:p>
        </p:txBody>
      </p:sp>
      <p:sp>
        <p:nvSpPr>
          <p:cNvPr id="15" name="矩形 14">
            <a:extLst>
              <a:ext uri="{FF2B5EF4-FFF2-40B4-BE49-F238E27FC236}">
                <a16:creationId xmlns:a16="http://schemas.microsoft.com/office/drawing/2014/main" id="{5411F0CB-4413-4913-BE57-783D91C170F3}"/>
              </a:ext>
            </a:extLst>
          </p:cNvPr>
          <p:cNvSpPr/>
          <p:nvPr/>
        </p:nvSpPr>
        <p:spPr>
          <a:xfrm>
            <a:off x="2283575" y="5967675"/>
            <a:ext cx="922047" cy="461665"/>
          </a:xfrm>
          <a:prstGeom prst="rect">
            <a:avLst/>
          </a:prstGeom>
        </p:spPr>
        <p:txBody>
          <a:bodyPr wrap="square">
            <a:spAutoFit/>
          </a:bodyPr>
          <a:lstStyle/>
          <a:p>
            <a:r>
              <a:rPr lang="en-US" altLang="zh-TW" sz="2400" dirty="0">
                <a:solidFill>
                  <a:srgbClr val="000000"/>
                </a:solidFill>
                <a:latin typeface="Courier New" panose="02070309020205020404" pitchFamily="49" charset="0"/>
              </a:rPr>
              <a:t>0.64</a:t>
            </a:r>
            <a:endParaRPr lang="zh-TW" altLang="en-US" sz="2400" dirty="0"/>
          </a:p>
        </p:txBody>
      </p:sp>
      <p:sp>
        <p:nvSpPr>
          <p:cNvPr id="16" name="文字方塊 15">
            <a:extLst>
              <a:ext uri="{FF2B5EF4-FFF2-40B4-BE49-F238E27FC236}">
                <a16:creationId xmlns:a16="http://schemas.microsoft.com/office/drawing/2014/main" id="{7591620F-EF0D-4AEC-802D-23BF68ED01D4}"/>
              </a:ext>
            </a:extLst>
          </p:cNvPr>
          <p:cNvSpPr txBox="1"/>
          <p:nvPr/>
        </p:nvSpPr>
        <p:spPr>
          <a:xfrm>
            <a:off x="1597583" y="1930621"/>
            <a:ext cx="2387064" cy="461665"/>
          </a:xfrm>
          <a:prstGeom prst="rect">
            <a:avLst/>
          </a:prstGeom>
          <a:noFill/>
        </p:spPr>
        <p:txBody>
          <a:bodyPr wrap="square" rtlCol="0">
            <a:spAutoFit/>
          </a:bodyPr>
          <a:lstStyle/>
          <a:p>
            <a:pPr algn="ctr"/>
            <a:r>
              <a:rPr lang="en-US" altLang="zh-TW" sz="2400" dirty="0"/>
              <a:t>Original Image</a:t>
            </a:r>
            <a:endParaRPr lang="zh-TW" altLang="en-US" sz="2400" dirty="0"/>
          </a:p>
        </p:txBody>
      </p:sp>
      <p:sp>
        <p:nvSpPr>
          <p:cNvPr id="17" name="文字方塊 16">
            <a:extLst>
              <a:ext uri="{FF2B5EF4-FFF2-40B4-BE49-F238E27FC236}">
                <a16:creationId xmlns:a16="http://schemas.microsoft.com/office/drawing/2014/main" id="{D14BD1FA-E266-41D4-B55D-FE0BDDE05926}"/>
              </a:ext>
            </a:extLst>
          </p:cNvPr>
          <p:cNvSpPr txBox="1"/>
          <p:nvPr/>
        </p:nvSpPr>
        <p:spPr>
          <a:xfrm>
            <a:off x="4860907" y="1930621"/>
            <a:ext cx="3432119" cy="461665"/>
          </a:xfrm>
          <a:prstGeom prst="rect">
            <a:avLst/>
          </a:prstGeom>
          <a:noFill/>
        </p:spPr>
        <p:txBody>
          <a:bodyPr wrap="square" rtlCol="0">
            <a:spAutoFit/>
          </a:bodyPr>
          <a:lstStyle/>
          <a:p>
            <a:pPr algn="ctr"/>
            <a:r>
              <a:rPr lang="en-US" altLang="zh-TW" sz="2400" dirty="0"/>
              <a:t>Attacked Image</a:t>
            </a:r>
            <a:endParaRPr lang="zh-TW" altLang="en-US" sz="2400" dirty="0"/>
          </a:p>
        </p:txBody>
      </p:sp>
      <p:sp>
        <p:nvSpPr>
          <p:cNvPr id="19" name="矩形 18">
            <a:extLst>
              <a:ext uri="{FF2B5EF4-FFF2-40B4-BE49-F238E27FC236}">
                <a16:creationId xmlns:a16="http://schemas.microsoft.com/office/drawing/2014/main" id="{0C452AEB-9571-4443-8A60-B37B9D26E29E}"/>
              </a:ext>
            </a:extLst>
          </p:cNvPr>
          <p:cNvSpPr/>
          <p:nvPr/>
        </p:nvSpPr>
        <p:spPr>
          <a:xfrm>
            <a:off x="5595798" y="5552753"/>
            <a:ext cx="1843774" cy="461665"/>
          </a:xfrm>
          <a:prstGeom prst="rect">
            <a:avLst/>
          </a:prstGeom>
        </p:spPr>
        <p:txBody>
          <a:bodyPr wrap="square">
            <a:spAutoFit/>
          </a:bodyPr>
          <a:lstStyle/>
          <a:p>
            <a:pPr algn="ctr"/>
            <a:r>
              <a:rPr lang="en-US" altLang="zh-TW" sz="2400" dirty="0">
                <a:solidFill>
                  <a:srgbClr val="000000"/>
                </a:solidFill>
                <a:latin typeface="Courier New" panose="02070309020205020404" pitchFamily="49" charset="0"/>
              </a:rPr>
              <a:t>Keyboard</a:t>
            </a:r>
            <a:endParaRPr lang="zh-TW" altLang="en-US" sz="2400" dirty="0"/>
          </a:p>
        </p:txBody>
      </p:sp>
      <p:sp>
        <p:nvSpPr>
          <p:cNvPr id="20" name="矩形 19">
            <a:extLst>
              <a:ext uri="{FF2B5EF4-FFF2-40B4-BE49-F238E27FC236}">
                <a16:creationId xmlns:a16="http://schemas.microsoft.com/office/drawing/2014/main" id="{2197FF17-0A2F-48C7-8B2E-D97D96363341}"/>
              </a:ext>
            </a:extLst>
          </p:cNvPr>
          <p:cNvSpPr/>
          <p:nvPr/>
        </p:nvSpPr>
        <p:spPr>
          <a:xfrm>
            <a:off x="6071706" y="5967675"/>
            <a:ext cx="922047" cy="461665"/>
          </a:xfrm>
          <a:prstGeom prst="rect">
            <a:avLst/>
          </a:prstGeom>
        </p:spPr>
        <p:txBody>
          <a:bodyPr wrap="square">
            <a:spAutoFit/>
          </a:bodyPr>
          <a:lstStyle/>
          <a:p>
            <a:r>
              <a:rPr lang="en-US" altLang="zh-TW" sz="2400" dirty="0">
                <a:solidFill>
                  <a:srgbClr val="000000"/>
                </a:solidFill>
                <a:latin typeface="Courier New" panose="02070309020205020404" pitchFamily="49" charset="0"/>
              </a:rPr>
              <a:t>0.98</a:t>
            </a:r>
            <a:endParaRPr lang="zh-TW" altLang="en-US" sz="2400" dirty="0"/>
          </a:p>
        </p:txBody>
      </p:sp>
      <p:pic>
        <p:nvPicPr>
          <p:cNvPr id="22" name="圖片 21" descr="一張含有 貓, 動物, 哺乳類, 相片 的圖片&#10;&#10;自動產生的描述">
            <a:extLst>
              <a:ext uri="{FF2B5EF4-FFF2-40B4-BE49-F238E27FC236}">
                <a16:creationId xmlns:a16="http://schemas.microsoft.com/office/drawing/2014/main" id="{0B11E564-FCF2-431B-BF37-BCD714901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0736" y="2339897"/>
            <a:ext cx="3314700" cy="3200400"/>
          </a:xfrm>
          <a:prstGeom prst="rect">
            <a:avLst/>
          </a:prstGeom>
        </p:spPr>
      </p:pic>
      <p:grpSp>
        <p:nvGrpSpPr>
          <p:cNvPr id="27" name="群組 26">
            <a:extLst>
              <a:ext uri="{FF2B5EF4-FFF2-40B4-BE49-F238E27FC236}">
                <a16:creationId xmlns:a16="http://schemas.microsoft.com/office/drawing/2014/main" id="{85ADFF30-E301-43BA-9147-DD054D8D7021}"/>
              </a:ext>
            </a:extLst>
          </p:cNvPr>
          <p:cNvGrpSpPr/>
          <p:nvPr/>
        </p:nvGrpSpPr>
        <p:grpSpPr>
          <a:xfrm>
            <a:off x="6060558" y="939260"/>
            <a:ext cx="2286369" cy="596568"/>
            <a:chOff x="8293026" y="1997777"/>
            <a:chExt cx="2286369" cy="596568"/>
          </a:xfrm>
        </p:grpSpPr>
        <p:sp>
          <p:nvSpPr>
            <p:cNvPr id="28" name="矩形: 圓角 27">
              <a:extLst>
                <a:ext uri="{FF2B5EF4-FFF2-40B4-BE49-F238E27FC236}">
                  <a16:creationId xmlns:a16="http://schemas.microsoft.com/office/drawing/2014/main" id="{E2A94D4F-62C1-44EA-AC45-F1F190D0F9E7}"/>
                </a:ext>
              </a:extLst>
            </p:cNvPr>
            <p:cNvSpPr/>
            <p:nvPr/>
          </p:nvSpPr>
          <p:spPr>
            <a:xfrm>
              <a:off x="8964906" y="1997777"/>
              <a:ext cx="1614489" cy="59656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TW" sz="2400" dirty="0"/>
                <a:t>ResNet-50</a:t>
              </a:r>
            </a:p>
          </p:txBody>
        </p:sp>
        <mc:AlternateContent xmlns:mc="http://schemas.openxmlformats.org/markup-compatibility/2006" xmlns:a14="http://schemas.microsoft.com/office/drawing/2010/main">
          <mc:Choice Requires="a14">
            <p:sp>
              <p:nvSpPr>
                <p:cNvPr id="29" name="文字方塊 28">
                  <a:extLst>
                    <a:ext uri="{FF2B5EF4-FFF2-40B4-BE49-F238E27FC236}">
                      <a16:creationId xmlns:a16="http://schemas.microsoft.com/office/drawing/2014/main" id="{AC3273A3-8C09-45DC-998B-DE2DABD0AE7F}"/>
                    </a:ext>
                  </a:extLst>
                </p:cNvPr>
                <p:cNvSpPr txBox="1"/>
                <p:nvPr/>
              </p:nvSpPr>
              <p:spPr>
                <a:xfrm>
                  <a:off x="8293026" y="2111395"/>
                  <a:ext cx="56259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𝑓</m:t>
                        </m:r>
                        <m:r>
                          <a:rPr lang="en-US" altLang="zh-TW" sz="2400" b="0" i="1" smtClean="0">
                            <a:latin typeface="Cambria Math" panose="02040503050406030204" pitchFamily="18" charset="0"/>
                          </a:rPr>
                          <m:t>=</m:t>
                        </m:r>
                      </m:oMath>
                    </m:oMathPara>
                  </a14:m>
                  <a:endParaRPr lang="zh-TW" altLang="en-US" sz="2400" dirty="0"/>
                </a:p>
              </p:txBody>
            </p:sp>
          </mc:Choice>
          <mc:Fallback xmlns="">
            <p:sp>
              <p:nvSpPr>
                <p:cNvPr id="4" name="文字方塊 3">
                  <a:extLst>
                    <a:ext uri="{FF2B5EF4-FFF2-40B4-BE49-F238E27FC236}">
                      <a16:creationId xmlns:a16="http://schemas.microsoft.com/office/drawing/2014/main" id="{21A1E420-58FE-4B09-B95C-3F8091661B84}"/>
                    </a:ext>
                  </a:extLst>
                </p:cNvPr>
                <p:cNvSpPr txBox="1">
                  <a:spLocks noRot="1" noChangeAspect="1" noMove="1" noResize="1" noEditPoints="1" noAdjustHandles="1" noChangeArrowheads="1" noChangeShapeType="1" noTextEdit="1"/>
                </p:cNvSpPr>
                <p:nvPr/>
              </p:nvSpPr>
              <p:spPr>
                <a:xfrm>
                  <a:off x="8293026" y="2111395"/>
                  <a:ext cx="562590" cy="369332"/>
                </a:xfrm>
                <a:prstGeom prst="rect">
                  <a:avLst/>
                </a:prstGeom>
                <a:blipFill>
                  <a:blip r:embed="rId6"/>
                  <a:stretch>
                    <a:fillRect l="-19565" r="-5435" b="-35000"/>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30" name="文字方塊 29">
                <a:extLst>
                  <a:ext uri="{FF2B5EF4-FFF2-40B4-BE49-F238E27FC236}">
                    <a16:creationId xmlns:a16="http://schemas.microsoft.com/office/drawing/2014/main" id="{64415DF5-AE50-4E29-8FC8-11F0BAE06478}"/>
                  </a:ext>
                </a:extLst>
              </p:cNvPr>
              <p:cNvSpPr txBox="1"/>
              <p:nvPr/>
            </p:nvSpPr>
            <p:spPr>
              <a:xfrm>
                <a:off x="3029243" y="245266"/>
                <a:ext cx="5882764" cy="486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𝐿</m:t>
                      </m:r>
                      <m:d>
                        <m:dPr>
                          <m:ctrlPr>
                            <a:rPr lang="en-US" altLang="zh-TW" sz="2800" b="0" i="1" smtClean="0">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m:t>
                              </m:r>
                            </m:sup>
                          </m:sSup>
                        </m:e>
                      </m:d>
                      <m:r>
                        <a:rPr lang="en-US" altLang="zh-TW" sz="2800" b="0" i="1" smtClean="0">
                          <a:latin typeface="Cambria Math" panose="02040503050406030204" pitchFamily="18" charset="0"/>
                        </a:rPr>
                        <m:t>=</m:t>
                      </m:r>
                      <m:r>
                        <a:rPr lang="en-US" altLang="zh-TW" sz="2800" i="1">
                          <a:latin typeface="Cambria Math" panose="02040503050406030204" pitchFamily="18" charset="0"/>
                        </a:rPr>
                        <m:t>−</m:t>
                      </m:r>
                      <m:r>
                        <a:rPr lang="en-US" altLang="zh-TW" sz="2800" i="1">
                          <a:latin typeface="Cambria Math" panose="02040503050406030204" pitchFamily="18" charset="0"/>
                        </a:rPr>
                        <m:t>𝐶</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𝑦</m:t>
                              </m:r>
                            </m:e>
                            <m:sup>
                              <m:r>
                                <a:rPr lang="en-US" altLang="zh-TW" sz="2800" i="1">
                                  <a:latin typeface="Cambria Math" panose="02040503050406030204" pitchFamily="18" charset="0"/>
                                </a:rPr>
                                <m:t>′</m:t>
                              </m:r>
                            </m:sup>
                          </m:sSup>
                          <m:r>
                            <a:rPr lang="en-US" altLang="zh-TW" sz="2800" i="1">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𝑦</m:t>
                              </m:r>
                            </m:e>
                            <m:sup>
                              <m:r>
                                <a:rPr lang="en-US" altLang="zh-TW" sz="2800" i="1">
                                  <a:latin typeface="Cambria Math" panose="02040503050406030204" pitchFamily="18" charset="0"/>
                                </a:rPr>
                                <m:t>𝑡𝑟𝑢𝑒</m:t>
                              </m:r>
                            </m:sup>
                          </m:sSup>
                          <m:r>
                            <m:rPr>
                              <m:nor/>
                            </m:rPr>
                            <a:rPr lang="zh-TW" altLang="en-US" sz="2800" dirty="0"/>
                            <m:t> </m:t>
                          </m:r>
                        </m:e>
                      </m:d>
                      <m:r>
                        <a:rPr lang="en-US" altLang="zh-TW" sz="2800" b="0" i="1" smtClean="0">
                          <a:latin typeface="Cambria Math" panose="02040503050406030204" pitchFamily="18" charset="0"/>
                        </a:rPr>
                        <m:t>+</m:t>
                      </m:r>
                      <m:r>
                        <a:rPr lang="en-US" altLang="zh-TW" sz="2800" i="1">
                          <a:latin typeface="Cambria Math" panose="02040503050406030204" pitchFamily="18" charset="0"/>
                        </a:rPr>
                        <m:t>𝐶</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𝑦</m:t>
                              </m:r>
                            </m:e>
                            <m:sup>
                              <m:r>
                                <a:rPr lang="en-US" altLang="zh-TW" sz="2800" i="1">
                                  <a:latin typeface="Cambria Math" panose="02040503050406030204" pitchFamily="18" charset="0"/>
                                </a:rPr>
                                <m:t>′</m:t>
                              </m:r>
                            </m:sup>
                          </m:sSup>
                          <m:r>
                            <a:rPr lang="en-US" altLang="zh-TW" sz="2800" i="1">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𝑦</m:t>
                              </m:r>
                            </m:e>
                            <m:sup>
                              <m:r>
                                <a:rPr lang="en-US" altLang="zh-TW" sz="2800" i="1">
                                  <a:latin typeface="Cambria Math" panose="02040503050406030204" pitchFamily="18" charset="0"/>
                                </a:rPr>
                                <m:t>𝑓𝑎𝑙𝑠𝑒</m:t>
                              </m:r>
                            </m:sup>
                          </m:sSup>
                        </m:e>
                      </m:d>
                    </m:oMath>
                  </m:oMathPara>
                </a14:m>
                <a:endParaRPr lang="zh-TW" altLang="en-US" sz="2800" dirty="0"/>
              </a:p>
            </p:txBody>
          </p:sp>
        </mc:Choice>
        <mc:Fallback xmlns="">
          <p:sp>
            <p:nvSpPr>
              <p:cNvPr id="30" name="文字方塊 29">
                <a:extLst>
                  <a:ext uri="{FF2B5EF4-FFF2-40B4-BE49-F238E27FC236}">
                    <a16:creationId xmlns:a16="http://schemas.microsoft.com/office/drawing/2014/main" id="{64415DF5-AE50-4E29-8FC8-11F0BAE06478}"/>
                  </a:ext>
                </a:extLst>
              </p:cNvPr>
              <p:cNvSpPr txBox="1">
                <a:spLocks noRot="1" noChangeAspect="1" noMove="1" noResize="1" noEditPoints="1" noAdjustHandles="1" noChangeArrowheads="1" noChangeShapeType="1" noTextEdit="1"/>
              </p:cNvSpPr>
              <p:nvPr/>
            </p:nvSpPr>
            <p:spPr>
              <a:xfrm>
                <a:off x="3029243" y="245266"/>
                <a:ext cx="5882764" cy="486352"/>
              </a:xfrm>
              <a:prstGeom prst="rect">
                <a:avLst/>
              </a:prstGeom>
              <a:blipFill>
                <a:blip r:embed="rId7"/>
                <a:stretch>
                  <a:fillRect/>
                </a:stretch>
              </a:blipFill>
            </p:spPr>
            <p:txBody>
              <a:bodyPr/>
              <a:lstStyle/>
              <a:p>
                <a:r>
                  <a:rPr lang="zh-TW" altLang="en-US">
                    <a:noFill/>
                  </a:rPr>
                  <a:t> </a:t>
                </a:r>
              </a:p>
            </p:txBody>
          </p:sp>
        </mc:Fallback>
      </mc:AlternateContent>
      <p:sp>
        <p:nvSpPr>
          <p:cNvPr id="31" name="文字方塊 30">
            <a:extLst>
              <a:ext uri="{FF2B5EF4-FFF2-40B4-BE49-F238E27FC236}">
                <a16:creationId xmlns:a16="http://schemas.microsoft.com/office/drawing/2014/main" id="{4CD8B7A7-9221-4ACA-9159-FC93941F4914}"/>
              </a:ext>
            </a:extLst>
          </p:cNvPr>
          <p:cNvSpPr txBox="1"/>
          <p:nvPr/>
        </p:nvSpPr>
        <p:spPr>
          <a:xfrm>
            <a:off x="3611896" y="795654"/>
            <a:ext cx="2819400" cy="830997"/>
          </a:xfrm>
          <a:prstGeom prst="rect">
            <a:avLst/>
          </a:prstGeom>
          <a:noFill/>
        </p:spPr>
        <p:txBody>
          <a:bodyPr wrap="square" rtlCol="0">
            <a:spAutoFit/>
          </a:bodyPr>
          <a:lstStyle/>
          <a:p>
            <a:r>
              <a:rPr lang="en-US" altLang="zh-TW" sz="2400" dirty="0"/>
              <a:t>True = Tiger cat</a:t>
            </a:r>
          </a:p>
          <a:p>
            <a:r>
              <a:rPr lang="en-US" altLang="zh-TW" sz="2400" dirty="0"/>
              <a:t>False = Keyboard</a:t>
            </a:r>
            <a:endParaRPr lang="zh-TW" altLang="en-US" sz="2400" dirty="0"/>
          </a:p>
        </p:txBody>
      </p:sp>
    </p:spTree>
    <p:extLst>
      <p:ext uri="{BB962C8B-B14F-4D97-AF65-F5344CB8AC3E}">
        <p14:creationId xmlns:p14="http://schemas.microsoft.com/office/powerpoint/2010/main" val="1952706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6" descr="一張含有 貓, 動物, 相片, 哺乳類 的圖片&#10;&#10;自動產生的描述">
            <a:extLst>
              <a:ext uri="{FF2B5EF4-FFF2-40B4-BE49-F238E27FC236}">
                <a16:creationId xmlns:a16="http://schemas.microsoft.com/office/drawing/2014/main" id="{EE7BD618-7725-4CEE-8A93-2E4C883395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954" y="3525034"/>
            <a:ext cx="3314700" cy="3200400"/>
          </a:xfrm>
        </p:spPr>
      </p:pic>
      <p:pic>
        <p:nvPicPr>
          <p:cNvPr id="4" name="內容版面配置區 4" descr="一張含有 貓, 動物, 哺乳類, 相片 的圖片&#10;&#10;自動產生的描述">
            <a:extLst>
              <a:ext uri="{FF2B5EF4-FFF2-40B4-BE49-F238E27FC236}">
                <a16:creationId xmlns:a16="http://schemas.microsoft.com/office/drawing/2014/main" id="{9A5CE7A0-CAC1-4DB0-B6EF-46FA3B724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406" y="287080"/>
            <a:ext cx="3270681" cy="3157899"/>
          </a:xfrm>
          <a:prstGeom prst="rect">
            <a:avLst/>
          </a:prstGeom>
        </p:spPr>
      </p:pic>
      <p:sp>
        <p:nvSpPr>
          <p:cNvPr id="8" name="矩形 7">
            <a:extLst>
              <a:ext uri="{FF2B5EF4-FFF2-40B4-BE49-F238E27FC236}">
                <a16:creationId xmlns:a16="http://schemas.microsoft.com/office/drawing/2014/main" id="{6B20EEFB-1CFB-48D7-BD48-6A9160497BE4}"/>
              </a:ext>
            </a:extLst>
          </p:cNvPr>
          <p:cNvSpPr/>
          <p:nvPr/>
        </p:nvSpPr>
        <p:spPr>
          <a:xfrm>
            <a:off x="3480087" y="4718251"/>
            <a:ext cx="961674" cy="830997"/>
          </a:xfrm>
          <a:prstGeom prst="rect">
            <a:avLst/>
          </a:prstGeom>
        </p:spPr>
        <p:txBody>
          <a:bodyPr wrap="none">
            <a:spAutoFit/>
          </a:bodyPr>
          <a:lstStyle/>
          <a:p>
            <a:r>
              <a:rPr lang="en-US" altLang="zh-TW" sz="2400" dirty="0">
                <a:solidFill>
                  <a:srgbClr val="24292E"/>
                </a:solidFill>
                <a:latin typeface="SFMono-Regular"/>
              </a:rPr>
              <a:t>tabby </a:t>
            </a:r>
          </a:p>
          <a:p>
            <a:r>
              <a:rPr lang="en-US" altLang="zh-TW" sz="2400" dirty="0">
                <a:solidFill>
                  <a:srgbClr val="24292E"/>
                </a:solidFill>
                <a:latin typeface="SFMono-Regular"/>
              </a:rPr>
              <a:t>cat</a:t>
            </a:r>
            <a:endParaRPr lang="zh-TW" altLang="en-US" sz="2400" dirty="0"/>
          </a:p>
        </p:txBody>
      </p:sp>
      <p:sp>
        <p:nvSpPr>
          <p:cNvPr id="9" name="矩形 8">
            <a:extLst>
              <a:ext uri="{FF2B5EF4-FFF2-40B4-BE49-F238E27FC236}">
                <a16:creationId xmlns:a16="http://schemas.microsoft.com/office/drawing/2014/main" id="{41E3EDE3-484D-43D3-8A89-89FBDACA21FF}"/>
              </a:ext>
            </a:extLst>
          </p:cNvPr>
          <p:cNvSpPr/>
          <p:nvPr/>
        </p:nvSpPr>
        <p:spPr>
          <a:xfrm>
            <a:off x="7613630" y="1415110"/>
            <a:ext cx="1093376" cy="830997"/>
          </a:xfrm>
          <a:prstGeom prst="rect">
            <a:avLst/>
          </a:prstGeom>
        </p:spPr>
        <p:txBody>
          <a:bodyPr wrap="none">
            <a:spAutoFit/>
          </a:bodyPr>
          <a:lstStyle/>
          <a:p>
            <a:r>
              <a:rPr lang="en-US" altLang="zh-TW" sz="2400" dirty="0">
                <a:solidFill>
                  <a:srgbClr val="24292E"/>
                </a:solidFill>
                <a:latin typeface="SFMono-Regular"/>
              </a:rPr>
              <a:t>Persian</a:t>
            </a:r>
          </a:p>
          <a:p>
            <a:r>
              <a:rPr lang="en-US" altLang="zh-TW" sz="2400" dirty="0">
                <a:solidFill>
                  <a:srgbClr val="24292E"/>
                </a:solidFill>
                <a:latin typeface="SFMono-Regular"/>
              </a:rPr>
              <a:t>cat</a:t>
            </a:r>
            <a:endParaRPr lang="zh-TW" altLang="en-US" sz="2400" dirty="0">
              <a:solidFill>
                <a:srgbClr val="24292E"/>
              </a:solidFill>
              <a:latin typeface="SFMono-Regular"/>
            </a:endParaRPr>
          </a:p>
        </p:txBody>
      </p:sp>
      <p:pic>
        <p:nvPicPr>
          <p:cNvPr id="13" name="圖片 12" descr="一張含有 貓, 坐, 動物 的圖片&#10;&#10;自動產生的描述">
            <a:extLst>
              <a:ext uri="{FF2B5EF4-FFF2-40B4-BE49-F238E27FC236}">
                <a16:creationId xmlns:a16="http://schemas.microsoft.com/office/drawing/2014/main" id="{6E29E50D-CA63-4DCA-B677-D0AEAD5CFA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194" y="292981"/>
            <a:ext cx="3314700" cy="3200400"/>
          </a:xfrm>
          <a:prstGeom prst="rect">
            <a:avLst/>
          </a:prstGeom>
        </p:spPr>
      </p:pic>
      <p:sp>
        <p:nvSpPr>
          <p:cNvPr id="14" name="矩形 13">
            <a:extLst>
              <a:ext uri="{FF2B5EF4-FFF2-40B4-BE49-F238E27FC236}">
                <a16:creationId xmlns:a16="http://schemas.microsoft.com/office/drawing/2014/main" id="{7183F7BE-8897-4C38-B87C-5C4CD2D641AA}"/>
              </a:ext>
            </a:extLst>
          </p:cNvPr>
          <p:cNvSpPr/>
          <p:nvPr/>
        </p:nvSpPr>
        <p:spPr>
          <a:xfrm>
            <a:off x="7613630" y="4709735"/>
            <a:ext cx="1076705" cy="830997"/>
          </a:xfrm>
          <a:prstGeom prst="rect">
            <a:avLst/>
          </a:prstGeom>
        </p:spPr>
        <p:txBody>
          <a:bodyPr wrap="none">
            <a:spAutoFit/>
          </a:bodyPr>
          <a:lstStyle/>
          <a:p>
            <a:r>
              <a:rPr lang="zh-TW" altLang="en-US" sz="2400" dirty="0"/>
              <a:t>fire </a:t>
            </a:r>
            <a:endParaRPr lang="en-US" altLang="zh-TW" sz="2400" dirty="0"/>
          </a:p>
          <a:p>
            <a:r>
              <a:rPr lang="zh-TW" altLang="en-US" sz="2400" dirty="0"/>
              <a:t>screen </a:t>
            </a:r>
          </a:p>
        </p:txBody>
      </p:sp>
      <p:pic>
        <p:nvPicPr>
          <p:cNvPr id="16" name="圖片 15">
            <a:extLst>
              <a:ext uri="{FF2B5EF4-FFF2-40B4-BE49-F238E27FC236}">
                <a16:creationId xmlns:a16="http://schemas.microsoft.com/office/drawing/2014/main" id="{BB0CFB52-978A-47A9-8858-A94F30464A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9194" y="3525034"/>
            <a:ext cx="3314700" cy="3200400"/>
          </a:xfrm>
          <a:prstGeom prst="rect">
            <a:avLst/>
          </a:prstGeom>
        </p:spPr>
      </p:pic>
      <p:sp>
        <p:nvSpPr>
          <p:cNvPr id="15" name="矩形 14">
            <a:extLst>
              <a:ext uri="{FF2B5EF4-FFF2-40B4-BE49-F238E27FC236}">
                <a16:creationId xmlns:a16="http://schemas.microsoft.com/office/drawing/2014/main" id="{6D8A30BC-8F62-4681-943D-C1829CF00792}"/>
              </a:ext>
            </a:extLst>
          </p:cNvPr>
          <p:cNvSpPr/>
          <p:nvPr/>
        </p:nvSpPr>
        <p:spPr>
          <a:xfrm>
            <a:off x="3367824" y="1415111"/>
            <a:ext cx="829714" cy="830997"/>
          </a:xfrm>
          <a:prstGeom prst="rect">
            <a:avLst/>
          </a:prstGeom>
        </p:spPr>
        <p:txBody>
          <a:bodyPr wrap="none">
            <a:spAutoFit/>
          </a:bodyPr>
          <a:lstStyle/>
          <a:p>
            <a:r>
              <a:rPr lang="en-US" altLang="zh-TW" sz="2400" dirty="0">
                <a:solidFill>
                  <a:srgbClr val="24292E"/>
                </a:solidFill>
                <a:latin typeface="SFMono-Regular"/>
              </a:rPr>
              <a:t>tiger </a:t>
            </a:r>
          </a:p>
          <a:p>
            <a:r>
              <a:rPr lang="en-US" altLang="zh-TW" sz="2400" dirty="0">
                <a:solidFill>
                  <a:srgbClr val="24292E"/>
                </a:solidFill>
                <a:latin typeface="SFMono-Regular"/>
              </a:rPr>
              <a:t>cat</a:t>
            </a:r>
            <a:endParaRPr lang="zh-TW" altLang="en-US" sz="2400" dirty="0"/>
          </a:p>
        </p:txBody>
      </p:sp>
      <p:pic>
        <p:nvPicPr>
          <p:cNvPr id="1026" name="Picture 2" descr="ç¸éåç">
            <a:extLst>
              <a:ext uri="{FF2B5EF4-FFF2-40B4-BE49-F238E27FC236}">
                <a16:creationId xmlns:a16="http://schemas.microsoft.com/office/drawing/2014/main" id="{4F7B9171-8DCB-4F07-881F-015A20D155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8276" y="2717897"/>
            <a:ext cx="1761488" cy="1935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1306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8CBB5B-AC20-4A90-89A8-1A769B9F89AD}"/>
              </a:ext>
            </a:extLst>
          </p:cNvPr>
          <p:cNvSpPr>
            <a:spLocks noGrp="1"/>
          </p:cNvSpPr>
          <p:nvPr>
            <p:ph type="title"/>
          </p:nvPr>
        </p:nvSpPr>
        <p:spPr/>
        <p:txBody>
          <a:bodyPr/>
          <a:lstStyle/>
          <a:p>
            <a:r>
              <a:rPr lang="en-US" altLang="zh-TW" dirty="0"/>
              <a:t>What happened?</a:t>
            </a:r>
            <a:endParaRPr lang="zh-TW" altLang="en-US" dirty="0"/>
          </a:p>
        </p:txBody>
      </p:sp>
      <p:cxnSp>
        <p:nvCxnSpPr>
          <p:cNvPr id="5" name="直線單箭頭接點 4">
            <a:extLst>
              <a:ext uri="{FF2B5EF4-FFF2-40B4-BE49-F238E27FC236}">
                <a16:creationId xmlns:a16="http://schemas.microsoft.com/office/drawing/2014/main" id="{C2DCEEC1-FFF0-4FCD-9C5C-2930F527CEDF}"/>
              </a:ext>
            </a:extLst>
          </p:cNvPr>
          <p:cNvCxnSpPr/>
          <p:nvPr/>
        </p:nvCxnSpPr>
        <p:spPr>
          <a:xfrm>
            <a:off x="1254644" y="3521424"/>
            <a:ext cx="4901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單箭頭接點 5">
            <a:extLst>
              <a:ext uri="{FF2B5EF4-FFF2-40B4-BE49-F238E27FC236}">
                <a16:creationId xmlns:a16="http://schemas.microsoft.com/office/drawing/2014/main" id="{B07CE1A3-9ED6-4B34-9811-CAD697B93739}"/>
              </a:ext>
            </a:extLst>
          </p:cNvPr>
          <p:cNvCxnSpPr/>
          <p:nvPr/>
        </p:nvCxnSpPr>
        <p:spPr>
          <a:xfrm>
            <a:off x="1306293" y="6148590"/>
            <a:ext cx="4901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543C870F-C27F-4A47-A68E-E1A33D7F07A5}"/>
              </a:ext>
            </a:extLst>
          </p:cNvPr>
          <p:cNvSpPr txBox="1"/>
          <p:nvPr/>
        </p:nvSpPr>
        <p:spPr>
          <a:xfrm>
            <a:off x="6262581" y="3283754"/>
            <a:ext cx="1467293" cy="461665"/>
          </a:xfrm>
          <a:prstGeom prst="rect">
            <a:avLst/>
          </a:prstGeom>
          <a:noFill/>
        </p:spPr>
        <p:txBody>
          <a:bodyPr wrap="square" rtlCol="0">
            <a:spAutoFit/>
          </a:bodyPr>
          <a:lstStyle/>
          <a:p>
            <a:r>
              <a:rPr lang="en-US" altLang="zh-TW" sz="2400" dirty="0"/>
              <a:t>Random </a:t>
            </a:r>
            <a:endParaRPr lang="zh-TW" altLang="en-US" sz="2400" dirty="0"/>
          </a:p>
        </p:txBody>
      </p:sp>
      <p:sp>
        <p:nvSpPr>
          <p:cNvPr id="8" name="文字方塊 7">
            <a:extLst>
              <a:ext uri="{FF2B5EF4-FFF2-40B4-BE49-F238E27FC236}">
                <a16:creationId xmlns:a16="http://schemas.microsoft.com/office/drawing/2014/main" id="{847F598E-926C-4520-BAD6-F5DB256E0B41}"/>
              </a:ext>
            </a:extLst>
          </p:cNvPr>
          <p:cNvSpPr txBox="1"/>
          <p:nvPr/>
        </p:nvSpPr>
        <p:spPr>
          <a:xfrm>
            <a:off x="6314230" y="5917757"/>
            <a:ext cx="2569533" cy="461665"/>
          </a:xfrm>
          <a:prstGeom prst="rect">
            <a:avLst/>
          </a:prstGeom>
          <a:noFill/>
        </p:spPr>
        <p:txBody>
          <a:bodyPr wrap="square" rtlCol="0">
            <a:spAutoFit/>
          </a:bodyPr>
          <a:lstStyle/>
          <a:p>
            <a:r>
              <a:rPr lang="en-US" altLang="zh-TW" sz="2400" dirty="0"/>
              <a:t>Specific Direction</a:t>
            </a:r>
            <a:endParaRPr lang="zh-TW" altLang="en-US" sz="2400" dirty="0"/>
          </a:p>
        </p:txBody>
      </p:sp>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26F86759-585B-4761-BF9B-165D6E24B638}"/>
                  </a:ext>
                </a:extLst>
              </p:cNvPr>
              <p:cNvSpPr/>
              <p:nvPr/>
            </p:nvSpPr>
            <p:spPr>
              <a:xfrm>
                <a:off x="3442265" y="3601787"/>
                <a:ext cx="57650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0</m:t>
                          </m:r>
                        </m:sup>
                      </m:sSup>
                    </m:oMath>
                  </m:oMathPara>
                </a14:m>
                <a:endParaRPr lang="zh-TW" altLang="en-US" sz="2400" dirty="0"/>
              </a:p>
            </p:txBody>
          </p:sp>
        </mc:Choice>
        <mc:Fallback xmlns="">
          <p:sp>
            <p:nvSpPr>
              <p:cNvPr id="9" name="矩形 8">
                <a:extLst>
                  <a:ext uri="{FF2B5EF4-FFF2-40B4-BE49-F238E27FC236}">
                    <a16:creationId xmlns:a16="http://schemas.microsoft.com/office/drawing/2014/main" id="{26F86759-585B-4761-BF9B-165D6E24B638}"/>
                  </a:ext>
                </a:extLst>
              </p:cNvPr>
              <p:cNvSpPr>
                <a:spLocks noRot="1" noChangeAspect="1" noMove="1" noResize="1" noEditPoints="1" noAdjustHandles="1" noChangeArrowheads="1" noChangeShapeType="1" noTextEdit="1"/>
              </p:cNvSpPr>
              <p:nvPr/>
            </p:nvSpPr>
            <p:spPr>
              <a:xfrm>
                <a:off x="3442265" y="3601787"/>
                <a:ext cx="576504" cy="461665"/>
              </a:xfrm>
              <a:prstGeom prst="rect">
                <a:avLst/>
              </a:prstGeom>
              <a:blipFill>
                <a:blip r:embed="rId2"/>
                <a:stretch>
                  <a:fillRect/>
                </a:stretch>
              </a:blipFill>
            </p:spPr>
            <p:txBody>
              <a:bodyPr/>
              <a:lstStyle/>
              <a:p>
                <a:r>
                  <a:rPr lang="zh-TW" altLang="en-US">
                    <a:noFill/>
                  </a:rPr>
                  <a:t> </a:t>
                </a:r>
              </a:p>
            </p:txBody>
          </p:sp>
        </mc:Fallback>
      </mc:AlternateContent>
      <p:sp>
        <p:nvSpPr>
          <p:cNvPr id="10" name="橢圓 9">
            <a:extLst>
              <a:ext uri="{FF2B5EF4-FFF2-40B4-BE49-F238E27FC236}">
                <a16:creationId xmlns:a16="http://schemas.microsoft.com/office/drawing/2014/main" id="{07C59758-717E-451C-897A-E9B1282FAE6E}"/>
              </a:ext>
            </a:extLst>
          </p:cNvPr>
          <p:cNvSpPr/>
          <p:nvPr/>
        </p:nvSpPr>
        <p:spPr>
          <a:xfrm>
            <a:off x="3569790" y="3441060"/>
            <a:ext cx="160727" cy="160727"/>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CB3E6D4E-5BA2-4C15-B2BB-CE1C5D80DF17}"/>
                  </a:ext>
                </a:extLst>
              </p:cNvPr>
              <p:cNvSpPr/>
              <p:nvPr/>
            </p:nvSpPr>
            <p:spPr>
              <a:xfrm>
                <a:off x="3536035" y="6227912"/>
                <a:ext cx="57650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0</m:t>
                          </m:r>
                        </m:sup>
                      </m:sSup>
                    </m:oMath>
                  </m:oMathPara>
                </a14:m>
                <a:endParaRPr lang="zh-TW" altLang="en-US" sz="2400" dirty="0"/>
              </a:p>
            </p:txBody>
          </p:sp>
        </mc:Choice>
        <mc:Fallback xmlns="">
          <p:sp>
            <p:nvSpPr>
              <p:cNvPr id="11" name="矩形 10">
                <a:extLst>
                  <a:ext uri="{FF2B5EF4-FFF2-40B4-BE49-F238E27FC236}">
                    <a16:creationId xmlns:a16="http://schemas.microsoft.com/office/drawing/2014/main" id="{CB3E6D4E-5BA2-4C15-B2BB-CE1C5D80DF17}"/>
                  </a:ext>
                </a:extLst>
              </p:cNvPr>
              <p:cNvSpPr>
                <a:spLocks noRot="1" noChangeAspect="1" noMove="1" noResize="1" noEditPoints="1" noAdjustHandles="1" noChangeArrowheads="1" noChangeShapeType="1" noTextEdit="1"/>
              </p:cNvSpPr>
              <p:nvPr/>
            </p:nvSpPr>
            <p:spPr>
              <a:xfrm>
                <a:off x="3536035" y="6227912"/>
                <a:ext cx="576504" cy="461665"/>
              </a:xfrm>
              <a:prstGeom prst="rect">
                <a:avLst/>
              </a:prstGeom>
              <a:blipFill>
                <a:blip r:embed="rId3"/>
                <a:stretch>
                  <a:fillRect/>
                </a:stretch>
              </a:blipFill>
            </p:spPr>
            <p:txBody>
              <a:bodyPr/>
              <a:lstStyle/>
              <a:p>
                <a:r>
                  <a:rPr lang="zh-TW" altLang="en-US">
                    <a:noFill/>
                  </a:rPr>
                  <a:t> </a:t>
                </a:r>
              </a:p>
            </p:txBody>
          </p:sp>
        </mc:Fallback>
      </mc:AlternateContent>
      <p:sp>
        <p:nvSpPr>
          <p:cNvPr id="12" name="橢圓 11">
            <a:extLst>
              <a:ext uri="{FF2B5EF4-FFF2-40B4-BE49-F238E27FC236}">
                <a16:creationId xmlns:a16="http://schemas.microsoft.com/office/drawing/2014/main" id="{88D17EDE-7757-40F3-9B9A-76152E5DBB56}"/>
              </a:ext>
            </a:extLst>
          </p:cNvPr>
          <p:cNvSpPr/>
          <p:nvPr/>
        </p:nvSpPr>
        <p:spPr>
          <a:xfrm>
            <a:off x="3663560" y="6067185"/>
            <a:ext cx="160727" cy="160727"/>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14" name="手繪多邊形: 圖案 13">
            <a:extLst>
              <a:ext uri="{FF2B5EF4-FFF2-40B4-BE49-F238E27FC236}">
                <a16:creationId xmlns:a16="http://schemas.microsoft.com/office/drawing/2014/main" id="{1E6B70E4-7861-4F95-B7AA-94B2C742B32B}"/>
              </a:ext>
            </a:extLst>
          </p:cNvPr>
          <p:cNvSpPr/>
          <p:nvPr/>
        </p:nvSpPr>
        <p:spPr>
          <a:xfrm>
            <a:off x="1423252" y="2260536"/>
            <a:ext cx="4614530" cy="1180524"/>
          </a:xfrm>
          <a:custGeom>
            <a:avLst/>
            <a:gdLst>
              <a:gd name="connsiteX0" fmla="*/ 0 w 4614530"/>
              <a:gd name="connsiteY0" fmla="*/ 999906 h 1180524"/>
              <a:gd name="connsiteX1" fmla="*/ 988827 w 4614530"/>
              <a:gd name="connsiteY1" fmla="*/ 936110 h 1180524"/>
              <a:gd name="connsiteX2" fmla="*/ 1477925 w 4614530"/>
              <a:gd name="connsiteY2" fmla="*/ 181199 h 1180524"/>
              <a:gd name="connsiteX3" fmla="*/ 2977116 w 4614530"/>
              <a:gd name="connsiteY3" fmla="*/ 64241 h 1180524"/>
              <a:gd name="connsiteX4" fmla="*/ 3721395 w 4614530"/>
              <a:gd name="connsiteY4" fmla="*/ 1021171 h 1180524"/>
              <a:gd name="connsiteX5" fmla="*/ 4614530 w 4614530"/>
              <a:gd name="connsiteY5" fmla="*/ 1170027 h 118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4530" h="1180524">
                <a:moveTo>
                  <a:pt x="0" y="999906"/>
                </a:moveTo>
                <a:cubicBezTo>
                  <a:pt x="371253" y="1036233"/>
                  <a:pt x="742506" y="1072561"/>
                  <a:pt x="988827" y="936110"/>
                </a:cubicBezTo>
                <a:cubicBezTo>
                  <a:pt x="1235148" y="799659"/>
                  <a:pt x="1146543" y="326511"/>
                  <a:pt x="1477925" y="181199"/>
                </a:cubicBezTo>
                <a:cubicBezTo>
                  <a:pt x="1809307" y="35887"/>
                  <a:pt x="2603204" y="-75754"/>
                  <a:pt x="2977116" y="64241"/>
                </a:cubicBezTo>
                <a:cubicBezTo>
                  <a:pt x="3351028" y="204236"/>
                  <a:pt x="3448493" y="836873"/>
                  <a:pt x="3721395" y="1021171"/>
                </a:cubicBezTo>
                <a:cubicBezTo>
                  <a:pt x="3994297" y="1205469"/>
                  <a:pt x="4304413" y="1187748"/>
                  <a:pt x="4614530" y="1170027"/>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手繪多邊形: 圖案 15">
            <a:extLst>
              <a:ext uri="{FF2B5EF4-FFF2-40B4-BE49-F238E27FC236}">
                <a16:creationId xmlns:a16="http://schemas.microsoft.com/office/drawing/2014/main" id="{AEEFF8DB-822D-4194-8D70-F6A3BA4AB414}"/>
              </a:ext>
            </a:extLst>
          </p:cNvPr>
          <p:cNvSpPr/>
          <p:nvPr/>
        </p:nvSpPr>
        <p:spPr>
          <a:xfrm>
            <a:off x="1541724" y="2278712"/>
            <a:ext cx="4455042" cy="1067275"/>
          </a:xfrm>
          <a:custGeom>
            <a:avLst/>
            <a:gdLst>
              <a:gd name="connsiteX0" fmla="*/ 0 w 4455042"/>
              <a:gd name="connsiteY0" fmla="*/ 1067275 h 1067275"/>
              <a:gd name="connsiteX1" fmla="*/ 1765005 w 4455042"/>
              <a:gd name="connsiteY1" fmla="*/ 1024745 h 1067275"/>
              <a:gd name="connsiteX2" fmla="*/ 3242930 w 4455042"/>
              <a:gd name="connsiteY2" fmla="*/ 812093 h 1067275"/>
              <a:gd name="connsiteX3" fmla="*/ 3710763 w 4455042"/>
              <a:gd name="connsiteY3" fmla="*/ 408056 h 1067275"/>
              <a:gd name="connsiteX4" fmla="*/ 3848986 w 4455042"/>
              <a:gd name="connsiteY4" fmla="*/ 195405 h 1067275"/>
              <a:gd name="connsiteX5" fmla="*/ 4029740 w 4455042"/>
              <a:gd name="connsiteY5" fmla="*/ 25284 h 1067275"/>
              <a:gd name="connsiteX6" fmla="*/ 4455042 w 4455042"/>
              <a:gd name="connsiteY6" fmla="*/ 4019 h 10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042" h="1067275">
                <a:moveTo>
                  <a:pt x="0" y="1067275"/>
                </a:moveTo>
                <a:cubicBezTo>
                  <a:pt x="612258" y="1067275"/>
                  <a:pt x="1224517" y="1067275"/>
                  <a:pt x="1765005" y="1024745"/>
                </a:cubicBezTo>
                <a:cubicBezTo>
                  <a:pt x="2305493" y="982215"/>
                  <a:pt x="2918637" y="914874"/>
                  <a:pt x="3242930" y="812093"/>
                </a:cubicBezTo>
                <a:cubicBezTo>
                  <a:pt x="3567223" y="709312"/>
                  <a:pt x="3609754" y="510837"/>
                  <a:pt x="3710763" y="408056"/>
                </a:cubicBezTo>
                <a:cubicBezTo>
                  <a:pt x="3811772" y="305275"/>
                  <a:pt x="3795823" y="259200"/>
                  <a:pt x="3848986" y="195405"/>
                </a:cubicBezTo>
                <a:cubicBezTo>
                  <a:pt x="3902149" y="131610"/>
                  <a:pt x="3928731" y="57182"/>
                  <a:pt x="4029740" y="25284"/>
                </a:cubicBezTo>
                <a:cubicBezTo>
                  <a:pt x="4130749" y="-6614"/>
                  <a:pt x="4292895" y="-1298"/>
                  <a:pt x="4455042" y="4019"/>
                </a:cubicBezTo>
              </a:path>
            </a:pathLst>
          </a:custGeom>
          <a:noFill/>
          <a:ln w="38100">
            <a:solidFill>
              <a:srgbClr val="00C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手繪多邊形: 圖案 16">
            <a:extLst>
              <a:ext uri="{FF2B5EF4-FFF2-40B4-BE49-F238E27FC236}">
                <a16:creationId xmlns:a16="http://schemas.microsoft.com/office/drawing/2014/main" id="{C229C22E-B407-4D67-8C04-2C7CF5732B4E}"/>
              </a:ext>
            </a:extLst>
          </p:cNvPr>
          <p:cNvSpPr/>
          <p:nvPr/>
        </p:nvSpPr>
        <p:spPr>
          <a:xfrm flipH="1">
            <a:off x="1423252" y="2293421"/>
            <a:ext cx="4455042" cy="1067275"/>
          </a:xfrm>
          <a:custGeom>
            <a:avLst/>
            <a:gdLst>
              <a:gd name="connsiteX0" fmla="*/ 0 w 4455042"/>
              <a:gd name="connsiteY0" fmla="*/ 1067275 h 1067275"/>
              <a:gd name="connsiteX1" fmla="*/ 1765005 w 4455042"/>
              <a:gd name="connsiteY1" fmla="*/ 1024745 h 1067275"/>
              <a:gd name="connsiteX2" fmla="*/ 3242930 w 4455042"/>
              <a:gd name="connsiteY2" fmla="*/ 812093 h 1067275"/>
              <a:gd name="connsiteX3" fmla="*/ 3710763 w 4455042"/>
              <a:gd name="connsiteY3" fmla="*/ 408056 h 1067275"/>
              <a:gd name="connsiteX4" fmla="*/ 3848986 w 4455042"/>
              <a:gd name="connsiteY4" fmla="*/ 195405 h 1067275"/>
              <a:gd name="connsiteX5" fmla="*/ 4029740 w 4455042"/>
              <a:gd name="connsiteY5" fmla="*/ 25284 h 1067275"/>
              <a:gd name="connsiteX6" fmla="*/ 4455042 w 4455042"/>
              <a:gd name="connsiteY6" fmla="*/ 4019 h 10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042" h="1067275">
                <a:moveTo>
                  <a:pt x="0" y="1067275"/>
                </a:moveTo>
                <a:cubicBezTo>
                  <a:pt x="612258" y="1067275"/>
                  <a:pt x="1224517" y="1067275"/>
                  <a:pt x="1765005" y="1024745"/>
                </a:cubicBezTo>
                <a:cubicBezTo>
                  <a:pt x="2305493" y="982215"/>
                  <a:pt x="2918637" y="914874"/>
                  <a:pt x="3242930" y="812093"/>
                </a:cubicBezTo>
                <a:cubicBezTo>
                  <a:pt x="3567223" y="709312"/>
                  <a:pt x="3609754" y="510837"/>
                  <a:pt x="3710763" y="408056"/>
                </a:cubicBezTo>
                <a:cubicBezTo>
                  <a:pt x="3811772" y="305275"/>
                  <a:pt x="3795823" y="259200"/>
                  <a:pt x="3848986" y="195405"/>
                </a:cubicBezTo>
                <a:cubicBezTo>
                  <a:pt x="3902149" y="131610"/>
                  <a:pt x="3928731" y="57182"/>
                  <a:pt x="4029740" y="25284"/>
                </a:cubicBezTo>
                <a:cubicBezTo>
                  <a:pt x="4130749" y="-6614"/>
                  <a:pt x="4292895" y="-1298"/>
                  <a:pt x="4455042" y="4019"/>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6BA9781D-B5F6-47FC-8261-01B6F1AF4423}"/>
                  </a:ext>
                </a:extLst>
              </p:cNvPr>
              <p:cNvSpPr txBox="1"/>
              <p:nvPr/>
            </p:nvSpPr>
            <p:spPr>
              <a:xfrm>
                <a:off x="3117589" y="1688872"/>
                <a:ext cx="1433149" cy="4658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𝑦</m:t>
                          </m:r>
                        </m:e>
                        <m:sub>
                          <m:r>
                            <a:rPr lang="en-US" altLang="zh-TW" sz="2800" b="0" i="1" smtClean="0">
                              <a:latin typeface="Cambria Math" panose="02040503050406030204" pitchFamily="18" charset="0"/>
                            </a:rPr>
                            <m:t>𝑡𝑖𝑔𝑒𝑟</m:t>
                          </m:r>
                          <m:r>
                            <a:rPr lang="en-US" altLang="zh-TW" sz="2800" b="0" i="1" smtClean="0">
                              <a:latin typeface="Cambria Math" panose="02040503050406030204" pitchFamily="18" charset="0"/>
                            </a:rPr>
                            <m:t> </m:t>
                          </m:r>
                          <m:r>
                            <a:rPr lang="en-US" altLang="zh-TW" sz="2800" b="0" i="1" smtClean="0">
                              <a:latin typeface="Cambria Math" panose="02040503050406030204" pitchFamily="18" charset="0"/>
                            </a:rPr>
                            <m:t>𝑐𝑎𝑡</m:t>
                          </m:r>
                        </m:sub>
                      </m:sSub>
                    </m:oMath>
                  </m:oMathPara>
                </a14:m>
                <a:endParaRPr lang="zh-TW" altLang="en-US" sz="2800" dirty="0"/>
              </a:p>
            </p:txBody>
          </p:sp>
        </mc:Choice>
        <mc:Fallback xmlns="">
          <p:sp>
            <p:nvSpPr>
              <p:cNvPr id="18" name="文字方塊 17">
                <a:extLst>
                  <a:ext uri="{FF2B5EF4-FFF2-40B4-BE49-F238E27FC236}">
                    <a16:creationId xmlns:a16="http://schemas.microsoft.com/office/drawing/2014/main" id="{6BA9781D-B5F6-47FC-8261-01B6F1AF4423}"/>
                  </a:ext>
                </a:extLst>
              </p:cNvPr>
              <p:cNvSpPr txBox="1">
                <a:spLocks noRot="1" noChangeAspect="1" noMove="1" noResize="1" noEditPoints="1" noAdjustHandles="1" noChangeArrowheads="1" noChangeShapeType="1" noTextEdit="1"/>
              </p:cNvSpPr>
              <p:nvPr/>
            </p:nvSpPr>
            <p:spPr>
              <a:xfrm>
                <a:off x="3117589" y="1688872"/>
                <a:ext cx="1433149" cy="465897"/>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F8D17F3A-1E34-4289-BF88-DB27CD498D32}"/>
                  </a:ext>
                </a:extLst>
              </p:cNvPr>
              <p:cNvSpPr txBox="1"/>
              <p:nvPr/>
            </p:nvSpPr>
            <p:spPr>
              <a:xfrm>
                <a:off x="5476503" y="1753498"/>
                <a:ext cx="177080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𝑦</m:t>
                          </m:r>
                        </m:e>
                        <m:sub>
                          <m:r>
                            <a:rPr lang="en-US" altLang="zh-TW" sz="2800" b="0" i="1" smtClean="0">
                              <a:latin typeface="Cambria Math" panose="02040503050406030204" pitchFamily="18" charset="0"/>
                            </a:rPr>
                            <m:t>𝑃𝑒𝑟𝑠𝑖𝑎𝑛</m:t>
                          </m:r>
                          <m:r>
                            <a:rPr lang="en-US" altLang="zh-TW" sz="2800" b="0" i="1" smtClean="0">
                              <a:latin typeface="Cambria Math" panose="02040503050406030204" pitchFamily="18" charset="0"/>
                            </a:rPr>
                            <m:t> </m:t>
                          </m:r>
                          <m:r>
                            <a:rPr lang="en-US" altLang="zh-TW" sz="2800" b="0" i="1" smtClean="0">
                              <a:latin typeface="Cambria Math" panose="02040503050406030204" pitchFamily="18" charset="0"/>
                            </a:rPr>
                            <m:t>𝑐𝑎𝑡</m:t>
                          </m:r>
                        </m:sub>
                      </m:sSub>
                    </m:oMath>
                  </m:oMathPara>
                </a14:m>
                <a:endParaRPr lang="zh-TW" altLang="en-US" sz="2800" dirty="0"/>
              </a:p>
            </p:txBody>
          </p:sp>
        </mc:Choice>
        <mc:Fallback xmlns="">
          <p:sp>
            <p:nvSpPr>
              <p:cNvPr id="19" name="文字方塊 18">
                <a:extLst>
                  <a:ext uri="{FF2B5EF4-FFF2-40B4-BE49-F238E27FC236}">
                    <a16:creationId xmlns:a16="http://schemas.microsoft.com/office/drawing/2014/main" id="{F8D17F3A-1E34-4289-BF88-DB27CD498D32}"/>
                  </a:ext>
                </a:extLst>
              </p:cNvPr>
              <p:cNvSpPr txBox="1">
                <a:spLocks noRot="1" noChangeAspect="1" noMove="1" noResize="1" noEditPoints="1" noAdjustHandles="1" noChangeArrowheads="1" noChangeShapeType="1" noTextEdit="1"/>
              </p:cNvSpPr>
              <p:nvPr/>
            </p:nvSpPr>
            <p:spPr>
              <a:xfrm>
                <a:off x="5476503" y="1753498"/>
                <a:ext cx="1770806" cy="430887"/>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BC76384D-0858-4603-84F1-221EA062A768}"/>
                  </a:ext>
                </a:extLst>
              </p:cNvPr>
              <p:cNvSpPr txBox="1"/>
              <p:nvPr/>
            </p:nvSpPr>
            <p:spPr>
              <a:xfrm>
                <a:off x="618019" y="1692711"/>
                <a:ext cx="1980799" cy="4658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𝑦</m:t>
                          </m:r>
                        </m:e>
                        <m:sub>
                          <m:r>
                            <a:rPr lang="en-US" altLang="zh-TW" sz="2800" b="0" i="1" smtClean="0">
                              <a:latin typeface="Cambria Math" panose="02040503050406030204" pitchFamily="18" charset="0"/>
                            </a:rPr>
                            <m:t>𝐸𝑔𝑦𝑝𝑡𝑖𝑎𝑛</m:t>
                          </m:r>
                          <m:r>
                            <a:rPr lang="en-US" altLang="zh-TW" sz="2800" b="0" i="1" smtClean="0">
                              <a:latin typeface="Cambria Math" panose="02040503050406030204" pitchFamily="18" charset="0"/>
                            </a:rPr>
                            <m:t> </m:t>
                          </m:r>
                          <m:r>
                            <a:rPr lang="en-US" altLang="zh-TW" sz="2800" b="0" i="1" smtClean="0">
                              <a:latin typeface="Cambria Math" panose="02040503050406030204" pitchFamily="18" charset="0"/>
                            </a:rPr>
                            <m:t>𝑐𝑎𝑡</m:t>
                          </m:r>
                        </m:sub>
                      </m:sSub>
                    </m:oMath>
                  </m:oMathPara>
                </a14:m>
                <a:endParaRPr lang="zh-TW" altLang="en-US" sz="2800" dirty="0"/>
              </a:p>
            </p:txBody>
          </p:sp>
        </mc:Choice>
        <mc:Fallback xmlns="">
          <p:sp>
            <p:nvSpPr>
              <p:cNvPr id="20" name="文字方塊 19">
                <a:extLst>
                  <a:ext uri="{FF2B5EF4-FFF2-40B4-BE49-F238E27FC236}">
                    <a16:creationId xmlns:a16="http://schemas.microsoft.com/office/drawing/2014/main" id="{BC76384D-0858-4603-84F1-221EA062A768}"/>
                  </a:ext>
                </a:extLst>
              </p:cNvPr>
              <p:cNvSpPr txBox="1">
                <a:spLocks noRot="1" noChangeAspect="1" noMove="1" noResize="1" noEditPoints="1" noAdjustHandles="1" noChangeArrowheads="1" noChangeShapeType="1" noTextEdit="1"/>
              </p:cNvSpPr>
              <p:nvPr/>
            </p:nvSpPr>
            <p:spPr>
              <a:xfrm>
                <a:off x="618019" y="1692711"/>
                <a:ext cx="1980799" cy="465897"/>
              </a:xfrm>
              <a:prstGeom prst="rect">
                <a:avLst/>
              </a:prstGeom>
              <a:blipFill>
                <a:blip r:embed="rId6"/>
                <a:stretch>
                  <a:fillRect/>
                </a:stretch>
              </a:blipFill>
            </p:spPr>
            <p:txBody>
              <a:bodyPr/>
              <a:lstStyle/>
              <a:p>
                <a:r>
                  <a:rPr lang="zh-TW" altLang="en-US">
                    <a:noFill/>
                  </a:rPr>
                  <a:t> </a:t>
                </a:r>
              </a:p>
            </p:txBody>
          </p:sp>
        </mc:Fallback>
      </mc:AlternateContent>
      <p:sp>
        <p:nvSpPr>
          <p:cNvPr id="21" name="手繪多邊形: 圖案 20">
            <a:extLst>
              <a:ext uri="{FF2B5EF4-FFF2-40B4-BE49-F238E27FC236}">
                <a16:creationId xmlns:a16="http://schemas.microsoft.com/office/drawing/2014/main" id="{2A018A50-E2D4-4F0E-AF95-7933F1034DDE}"/>
              </a:ext>
            </a:extLst>
          </p:cNvPr>
          <p:cNvSpPr/>
          <p:nvPr/>
        </p:nvSpPr>
        <p:spPr>
          <a:xfrm>
            <a:off x="1474901" y="4648162"/>
            <a:ext cx="4508205" cy="1339699"/>
          </a:xfrm>
          <a:custGeom>
            <a:avLst/>
            <a:gdLst>
              <a:gd name="connsiteX0" fmla="*/ 0 w 4508205"/>
              <a:gd name="connsiteY0" fmla="*/ 871966 h 871966"/>
              <a:gd name="connsiteX1" fmla="*/ 1180214 w 4508205"/>
              <a:gd name="connsiteY1" fmla="*/ 850701 h 871966"/>
              <a:gd name="connsiteX2" fmla="*/ 1839432 w 4508205"/>
              <a:gd name="connsiteY2" fmla="*/ 797538 h 871966"/>
              <a:gd name="connsiteX3" fmla="*/ 1956391 w 4508205"/>
              <a:gd name="connsiteY3" fmla="*/ 797538 h 871966"/>
              <a:gd name="connsiteX4" fmla="*/ 2094614 w 4508205"/>
              <a:gd name="connsiteY4" fmla="*/ 723111 h 871966"/>
              <a:gd name="connsiteX5" fmla="*/ 2243470 w 4508205"/>
              <a:gd name="connsiteY5" fmla="*/ 97 h 871966"/>
              <a:gd name="connsiteX6" fmla="*/ 2445488 w 4508205"/>
              <a:gd name="connsiteY6" fmla="*/ 776273 h 871966"/>
              <a:gd name="connsiteX7" fmla="*/ 2775098 w 4508205"/>
              <a:gd name="connsiteY7" fmla="*/ 861334 h 871966"/>
              <a:gd name="connsiteX8" fmla="*/ 3253563 w 4508205"/>
              <a:gd name="connsiteY8" fmla="*/ 861334 h 871966"/>
              <a:gd name="connsiteX9" fmla="*/ 4508205 w 4508205"/>
              <a:gd name="connsiteY9" fmla="*/ 871966 h 87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8205" h="871966">
                <a:moveTo>
                  <a:pt x="0" y="871966"/>
                </a:moveTo>
                <a:lnTo>
                  <a:pt x="1180214" y="850701"/>
                </a:lnTo>
                <a:cubicBezTo>
                  <a:pt x="1486786" y="838296"/>
                  <a:pt x="1710069" y="806398"/>
                  <a:pt x="1839432" y="797538"/>
                </a:cubicBezTo>
                <a:cubicBezTo>
                  <a:pt x="1968795" y="788678"/>
                  <a:pt x="1913861" y="809942"/>
                  <a:pt x="1956391" y="797538"/>
                </a:cubicBezTo>
                <a:cubicBezTo>
                  <a:pt x="1998921" y="785133"/>
                  <a:pt x="2046768" y="856018"/>
                  <a:pt x="2094614" y="723111"/>
                </a:cubicBezTo>
                <a:cubicBezTo>
                  <a:pt x="2142460" y="590204"/>
                  <a:pt x="2184991" y="-8763"/>
                  <a:pt x="2243470" y="97"/>
                </a:cubicBezTo>
                <a:cubicBezTo>
                  <a:pt x="2301949" y="8957"/>
                  <a:pt x="2356883" y="632734"/>
                  <a:pt x="2445488" y="776273"/>
                </a:cubicBezTo>
                <a:cubicBezTo>
                  <a:pt x="2534093" y="919812"/>
                  <a:pt x="2640419" y="847157"/>
                  <a:pt x="2775098" y="861334"/>
                </a:cubicBezTo>
                <a:cubicBezTo>
                  <a:pt x="2909777" y="875511"/>
                  <a:pt x="3253563" y="861334"/>
                  <a:pt x="3253563" y="861334"/>
                </a:cubicBezTo>
                <a:lnTo>
                  <a:pt x="4508205" y="871966"/>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手繪多邊形: 圖案 21">
            <a:extLst>
              <a:ext uri="{FF2B5EF4-FFF2-40B4-BE49-F238E27FC236}">
                <a16:creationId xmlns:a16="http://schemas.microsoft.com/office/drawing/2014/main" id="{BE9DDF6D-9413-445E-B428-4849393616CB}"/>
              </a:ext>
            </a:extLst>
          </p:cNvPr>
          <p:cNvSpPr/>
          <p:nvPr/>
        </p:nvSpPr>
        <p:spPr>
          <a:xfrm>
            <a:off x="1423252" y="4674989"/>
            <a:ext cx="4625163" cy="1286043"/>
          </a:xfrm>
          <a:custGeom>
            <a:avLst/>
            <a:gdLst>
              <a:gd name="connsiteX0" fmla="*/ 0 w 4625163"/>
              <a:gd name="connsiteY0" fmla="*/ 1236702 h 1286043"/>
              <a:gd name="connsiteX1" fmla="*/ 1711842 w 4625163"/>
              <a:gd name="connsiteY1" fmla="*/ 1183540 h 1286043"/>
              <a:gd name="connsiteX2" fmla="*/ 2190307 w 4625163"/>
              <a:gd name="connsiteY2" fmla="*/ 1215437 h 1286043"/>
              <a:gd name="connsiteX3" fmla="*/ 2594344 w 4625163"/>
              <a:gd name="connsiteY3" fmla="*/ 120284 h 1286043"/>
              <a:gd name="connsiteX4" fmla="*/ 4625163 w 4625163"/>
              <a:gd name="connsiteY4" fmla="*/ 77754 h 128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5163" h="1286043">
                <a:moveTo>
                  <a:pt x="0" y="1236702"/>
                </a:moveTo>
                <a:lnTo>
                  <a:pt x="1711842" y="1183540"/>
                </a:lnTo>
                <a:cubicBezTo>
                  <a:pt x="2076893" y="1179996"/>
                  <a:pt x="2043223" y="1392646"/>
                  <a:pt x="2190307" y="1215437"/>
                </a:cubicBezTo>
                <a:cubicBezTo>
                  <a:pt x="2337391" y="1038228"/>
                  <a:pt x="2188535" y="309898"/>
                  <a:pt x="2594344" y="120284"/>
                </a:cubicBezTo>
                <a:cubicBezTo>
                  <a:pt x="3000153" y="-69330"/>
                  <a:pt x="3812658" y="4212"/>
                  <a:pt x="4625163" y="77754"/>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手繪多邊形: 圖案 22">
            <a:extLst>
              <a:ext uri="{FF2B5EF4-FFF2-40B4-BE49-F238E27FC236}">
                <a16:creationId xmlns:a16="http://schemas.microsoft.com/office/drawing/2014/main" id="{95DDEF48-C037-4E20-A8CA-BA4EB42855B3}"/>
              </a:ext>
            </a:extLst>
          </p:cNvPr>
          <p:cNvSpPr/>
          <p:nvPr/>
        </p:nvSpPr>
        <p:spPr>
          <a:xfrm flipH="1">
            <a:off x="1474901" y="4714649"/>
            <a:ext cx="4035829" cy="1286043"/>
          </a:xfrm>
          <a:custGeom>
            <a:avLst/>
            <a:gdLst>
              <a:gd name="connsiteX0" fmla="*/ 0 w 4625163"/>
              <a:gd name="connsiteY0" fmla="*/ 1236702 h 1286043"/>
              <a:gd name="connsiteX1" fmla="*/ 1711842 w 4625163"/>
              <a:gd name="connsiteY1" fmla="*/ 1183540 h 1286043"/>
              <a:gd name="connsiteX2" fmla="*/ 2190307 w 4625163"/>
              <a:gd name="connsiteY2" fmla="*/ 1215437 h 1286043"/>
              <a:gd name="connsiteX3" fmla="*/ 2594344 w 4625163"/>
              <a:gd name="connsiteY3" fmla="*/ 120284 h 1286043"/>
              <a:gd name="connsiteX4" fmla="*/ 4625163 w 4625163"/>
              <a:gd name="connsiteY4" fmla="*/ 77754 h 128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5163" h="1286043">
                <a:moveTo>
                  <a:pt x="0" y="1236702"/>
                </a:moveTo>
                <a:lnTo>
                  <a:pt x="1711842" y="1183540"/>
                </a:lnTo>
                <a:cubicBezTo>
                  <a:pt x="2076893" y="1179996"/>
                  <a:pt x="2043223" y="1392646"/>
                  <a:pt x="2190307" y="1215437"/>
                </a:cubicBezTo>
                <a:cubicBezTo>
                  <a:pt x="2337391" y="1038228"/>
                  <a:pt x="2188535" y="309898"/>
                  <a:pt x="2594344" y="120284"/>
                </a:cubicBezTo>
                <a:cubicBezTo>
                  <a:pt x="3000153" y="-69330"/>
                  <a:pt x="3812658" y="4212"/>
                  <a:pt x="4625163" y="77754"/>
                </a:cubicBezTo>
              </a:path>
            </a:pathLst>
          </a:custGeom>
          <a:noFill/>
          <a:ln w="38100">
            <a:solidFill>
              <a:srgbClr val="00C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41FE357A-71E0-4053-BEA7-F2C361807082}"/>
                  </a:ext>
                </a:extLst>
              </p:cNvPr>
              <p:cNvSpPr txBox="1"/>
              <p:nvPr/>
            </p:nvSpPr>
            <p:spPr>
              <a:xfrm>
                <a:off x="2985227" y="4155436"/>
                <a:ext cx="1433149" cy="4658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𝑦</m:t>
                          </m:r>
                        </m:e>
                        <m:sub>
                          <m:r>
                            <a:rPr lang="en-US" altLang="zh-TW" sz="2800" b="0" i="1" smtClean="0">
                              <a:latin typeface="Cambria Math" panose="02040503050406030204" pitchFamily="18" charset="0"/>
                            </a:rPr>
                            <m:t>𝑡𝑖𝑔𝑒𝑟</m:t>
                          </m:r>
                          <m:r>
                            <a:rPr lang="en-US" altLang="zh-TW" sz="2800" b="0" i="1" smtClean="0">
                              <a:latin typeface="Cambria Math" panose="02040503050406030204" pitchFamily="18" charset="0"/>
                            </a:rPr>
                            <m:t> </m:t>
                          </m:r>
                          <m:r>
                            <a:rPr lang="en-US" altLang="zh-TW" sz="2800" b="0" i="1" smtClean="0">
                              <a:latin typeface="Cambria Math" panose="02040503050406030204" pitchFamily="18" charset="0"/>
                            </a:rPr>
                            <m:t>𝑐𝑎𝑡</m:t>
                          </m:r>
                        </m:sub>
                      </m:sSub>
                    </m:oMath>
                  </m:oMathPara>
                </a14:m>
                <a:endParaRPr lang="zh-TW" altLang="en-US" sz="2800" dirty="0"/>
              </a:p>
            </p:txBody>
          </p:sp>
        </mc:Choice>
        <mc:Fallback xmlns="">
          <p:sp>
            <p:nvSpPr>
              <p:cNvPr id="24" name="文字方塊 23">
                <a:extLst>
                  <a:ext uri="{FF2B5EF4-FFF2-40B4-BE49-F238E27FC236}">
                    <a16:creationId xmlns:a16="http://schemas.microsoft.com/office/drawing/2014/main" id="{41FE357A-71E0-4053-BEA7-F2C361807082}"/>
                  </a:ext>
                </a:extLst>
              </p:cNvPr>
              <p:cNvSpPr txBox="1">
                <a:spLocks noRot="1" noChangeAspect="1" noMove="1" noResize="1" noEditPoints="1" noAdjustHandles="1" noChangeArrowheads="1" noChangeShapeType="1" noTextEdit="1"/>
              </p:cNvSpPr>
              <p:nvPr/>
            </p:nvSpPr>
            <p:spPr>
              <a:xfrm>
                <a:off x="2985227" y="4155436"/>
                <a:ext cx="1433149" cy="465897"/>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a:extLst>
                  <a:ext uri="{FF2B5EF4-FFF2-40B4-BE49-F238E27FC236}">
                    <a16:creationId xmlns:a16="http://schemas.microsoft.com/office/drawing/2014/main" id="{C56A2D68-8E02-4D24-B5CF-C0626D535722}"/>
                  </a:ext>
                </a:extLst>
              </p:cNvPr>
              <p:cNvSpPr txBox="1"/>
              <p:nvPr/>
            </p:nvSpPr>
            <p:spPr>
              <a:xfrm>
                <a:off x="5019696" y="4143814"/>
                <a:ext cx="1608838" cy="4648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𝑦</m:t>
                          </m:r>
                        </m:e>
                        <m:sub>
                          <m:r>
                            <a:rPr lang="en-US" altLang="zh-TW" sz="2800" b="0" i="1" smtClean="0">
                              <a:latin typeface="Cambria Math" panose="02040503050406030204" pitchFamily="18" charset="0"/>
                            </a:rPr>
                            <m:t>𝑘𝑒𝑦</m:t>
                          </m:r>
                          <m:r>
                            <a:rPr lang="en-US" altLang="zh-TW" sz="2800" b="0" i="1" smtClean="0">
                              <a:latin typeface="Cambria Math" panose="02040503050406030204" pitchFamily="18" charset="0"/>
                            </a:rPr>
                            <m:t> </m:t>
                          </m:r>
                          <m:r>
                            <a:rPr lang="en-US" altLang="zh-TW" sz="2800" b="0" i="1" smtClean="0">
                              <a:latin typeface="Cambria Math" panose="02040503050406030204" pitchFamily="18" charset="0"/>
                            </a:rPr>
                            <m:t>𝑏𝑜𝑎𝑟𝑑</m:t>
                          </m:r>
                        </m:sub>
                      </m:sSub>
                    </m:oMath>
                  </m:oMathPara>
                </a14:m>
                <a:endParaRPr lang="zh-TW" altLang="en-US" sz="2800" dirty="0"/>
              </a:p>
            </p:txBody>
          </p:sp>
        </mc:Choice>
        <mc:Fallback xmlns="">
          <p:sp>
            <p:nvSpPr>
              <p:cNvPr id="25" name="文字方塊 24">
                <a:extLst>
                  <a:ext uri="{FF2B5EF4-FFF2-40B4-BE49-F238E27FC236}">
                    <a16:creationId xmlns:a16="http://schemas.microsoft.com/office/drawing/2014/main" id="{C56A2D68-8E02-4D24-B5CF-C0626D535722}"/>
                  </a:ext>
                </a:extLst>
              </p:cNvPr>
              <p:cNvSpPr txBox="1">
                <a:spLocks noRot="1" noChangeAspect="1" noMove="1" noResize="1" noEditPoints="1" noAdjustHandles="1" noChangeArrowheads="1" noChangeShapeType="1" noTextEdit="1"/>
              </p:cNvSpPr>
              <p:nvPr/>
            </p:nvSpPr>
            <p:spPr>
              <a:xfrm>
                <a:off x="5019696" y="4143814"/>
                <a:ext cx="1608838" cy="464871"/>
              </a:xfrm>
              <a:prstGeom prst="rect">
                <a:avLst/>
              </a:prstGeom>
              <a:blipFill>
                <a:blip r:embed="rId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5854111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animBg="1"/>
      <p:bldP spid="21" grpId="0" animBg="1"/>
      <p:bldP spid="22" grpId="0" animBg="1"/>
      <p:bldP spid="23" grpId="0" animBg="1"/>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7501D86-527E-4FFA-8036-77FEC2CE4121}"/>
              </a:ext>
            </a:extLst>
          </p:cNvPr>
          <p:cNvSpPr>
            <a:spLocks noGrp="1"/>
          </p:cNvSpPr>
          <p:nvPr>
            <p:ph type="title"/>
          </p:nvPr>
        </p:nvSpPr>
        <p:spPr/>
        <p:txBody>
          <a:bodyPr/>
          <a:lstStyle/>
          <a:p>
            <a:r>
              <a:rPr lang="en-US" altLang="zh-TW" dirty="0"/>
              <a:t>Attack Approaches</a:t>
            </a:r>
            <a:endParaRPr lang="zh-TW" altLang="en-US" dirty="0"/>
          </a:p>
        </p:txBody>
      </p:sp>
      <p:sp>
        <p:nvSpPr>
          <p:cNvPr id="3" name="內容版面配置區 2">
            <a:extLst>
              <a:ext uri="{FF2B5EF4-FFF2-40B4-BE49-F238E27FC236}">
                <a16:creationId xmlns:a16="http://schemas.microsoft.com/office/drawing/2014/main" id="{BD530C4B-38F9-4FD0-9E2D-4D8D5581FAC3}"/>
              </a:ext>
            </a:extLst>
          </p:cNvPr>
          <p:cNvSpPr>
            <a:spLocks noGrp="1"/>
          </p:cNvSpPr>
          <p:nvPr>
            <p:ph idx="1"/>
          </p:nvPr>
        </p:nvSpPr>
        <p:spPr>
          <a:xfrm>
            <a:off x="628650" y="1825624"/>
            <a:ext cx="7886700" cy="4803776"/>
          </a:xfrm>
        </p:spPr>
        <p:txBody>
          <a:bodyPr>
            <a:normAutofit/>
          </a:bodyPr>
          <a:lstStyle/>
          <a:p>
            <a:r>
              <a:rPr lang="en-US" altLang="zh-TW" sz="2400" dirty="0"/>
              <a:t>FGSM (</a:t>
            </a:r>
            <a:r>
              <a:rPr lang="en-US" altLang="zh-TW" sz="2400" dirty="0">
                <a:hlinkClick r:id="rId3"/>
              </a:rPr>
              <a:t>https://arxiv.org/abs/1412.6572</a:t>
            </a:r>
            <a:r>
              <a:rPr lang="en-US" altLang="zh-TW" sz="2400" dirty="0"/>
              <a:t>)</a:t>
            </a:r>
          </a:p>
          <a:p>
            <a:r>
              <a:rPr lang="en-US" altLang="zh-TW" sz="2400" dirty="0"/>
              <a:t>Basic iterative method (</a:t>
            </a:r>
            <a:r>
              <a:rPr lang="en-US" altLang="zh-TW" sz="2400" dirty="0">
                <a:hlinkClick r:id="rId4"/>
              </a:rPr>
              <a:t>https://arxiv.org/abs/1607.02533</a:t>
            </a:r>
            <a:r>
              <a:rPr lang="en-US" altLang="zh-TW" sz="2400" dirty="0"/>
              <a:t>)</a:t>
            </a:r>
          </a:p>
          <a:p>
            <a:r>
              <a:rPr lang="en-US" altLang="zh-CN" sz="2400" dirty="0"/>
              <a:t>L-BFGS (</a:t>
            </a:r>
            <a:r>
              <a:rPr lang="en-US" altLang="zh-TW" sz="2400" dirty="0">
                <a:hlinkClick r:id="rId5"/>
              </a:rPr>
              <a:t>https://arxiv.org/abs/1312.6199</a:t>
            </a:r>
            <a:r>
              <a:rPr lang="en-US" altLang="zh-CN" sz="2400" dirty="0"/>
              <a:t>)</a:t>
            </a:r>
            <a:endParaRPr lang="en-US" altLang="zh-TW" sz="2400" dirty="0"/>
          </a:p>
          <a:p>
            <a:r>
              <a:rPr lang="en-US" altLang="zh-TW" sz="2400" dirty="0" err="1"/>
              <a:t>Deepfool</a:t>
            </a:r>
            <a:r>
              <a:rPr lang="zh-TW" altLang="en-US" sz="2400" dirty="0"/>
              <a:t> </a:t>
            </a:r>
            <a:r>
              <a:rPr lang="en-US" altLang="zh-TW" sz="2400" dirty="0"/>
              <a:t>(</a:t>
            </a:r>
            <a:r>
              <a:rPr lang="en-US" altLang="zh-TW" sz="2400" dirty="0">
                <a:hlinkClick r:id="rId6"/>
              </a:rPr>
              <a:t>https://arxiv.org/abs/1511.04599</a:t>
            </a:r>
            <a:r>
              <a:rPr lang="en-US" altLang="zh-TW" sz="2400" dirty="0"/>
              <a:t>)</a:t>
            </a:r>
          </a:p>
          <a:p>
            <a:r>
              <a:rPr lang="en-US" altLang="zh-TW" sz="2400" dirty="0"/>
              <a:t>JSMA (</a:t>
            </a:r>
            <a:r>
              <a:rPr lang="en-US" altLang="zh-TW" sz="2400" dirty="0">
                <a:hlinkClick r:id="rId7"/>
              </a:rPr>
              <a:t>https://arxiv.org/abs/1511.07528</a:t>
            </a:r>
            <a:r>
              <a:rPr lang="en-US" altLang="zh-TW" sz="2400" dirty="0"/>
              <a:t>)</a:t>
            </a:r>
          </a:p>
          <a:p>
            <a:r>
              <a:rPr lang="en-US" altLang="zh-TW" sz="2400" dirty="0"/>
              <a:t>C&amp;W (</a:t>
            </a:r>
            <a:r>
              <a:rPr lang="en-US" altLang="zh-TW" sz="2400" dirty="0">
                <a:hlinkClick r:id="rId8"/>
              </a:rPr>
              <a:t>https://arxiv.org/abs/1608.04644</a:t>
            </a:r>
            <a:r>
              <a:rPr lang="en-US" altLang="zh-TW" sz="2400" dirty="0"/>
              <a:t>)</a:t>
            </a:r>
          </a:p>
          <a:p>
            <a:r>
              <a:rPr lang="en-US" altLang="zh-TW" sz="2400" dirty="0"/>
              <a:t>Elastic net attack (</a:t>
            </a:r>
            <a:r>
              <a:rPr lang="en-US" altLang="zh-TW" sz="2400" dirty="0">
                <a:hlinkClick r:id="rId9"/>
              </a:rPr>
              <a:t>https://arxiv.org/abs/1709.04114</a:t>
            </a:r>
            <a:r>
              <a:rPr lang="en-US" altLang="zh-TW" sz="2400" dirty="0"/>
              <a:t>)</a:t>
            </a:r>
          </a:p>
          <a:p>
            <a:r>
              <a:rPr lang="en-US" altLang="zh-TW" sz="2400" dirty="0"/>
              <a:t>Spatially Transformed (</a:t>
            </a:r>
            <a:r>
              <a:rPr lang="en-US" altLang="zh-TW" sz="2400" dirty="0">
                <a:hlinkClick r:id="rId10"/>
              </a:rPr>
              <a:t>https://arxiv.org/abs/1801.02612</a:t>
            </a:r>
            <a:r>
              <a:rPr lang="en-US" altLang="zh-TW" sz="2400" dirty="0"/>
              <a:t>)</a:t>
            </a:r>
          </a:p>
          <a:p>
            <a:r>
              <a:rPr lang="en-US" altLang="zh-TW" sz="2400" dirty="0"/>
              <a:t>One Pixel Attack (</a:t>
            </a:r>
            <a:r>
              <a:rPr lang="en-US" altLang="zh-TW" sz="2400" dirty="0">
                <a:hlinkClick r:id="rId11"/>
              </a:rPr>
              <a:t>https://arxiv.org/abs/1710.08864</a:t>
            </a:r>
            <a:r>
              <a:rPr lang="en-US" altLang="zh-TW" sz="2400" dirty="0"/>
              <a:t>)</a:t>
            </a:r>
          </a:p>
          <a:p>
            <a:r>
              <a:rPr lang="en-US" altLang="zh-TW" sz="2400" dirty="0"/>
              <a:t>…… only list a few</a:t>
            </a:r>
          </a:p>
          <a:p>
            <a:endParaRPr lang="en-US" altLang="zh-TW" sz="2400" dirty="0"/>
          </a:p>
          <a:p>
            <a:endParaRPr lang="en-US" altLang="zh-TW" sz="2400" dirty="0"/>
          </a:p>
          <a:p>
            <a:endParaRPr lang="en-US" altLang="zh-TW" sz="2400" dirty="0"/>
          </a:p>
          <a:p>
            <a:endParaRPr lang="en-US" altLang="zh-TW" sz="2400" dirty="0"/>
          </a:p>
          <a:p>
            <a:endParaRPr lang="en-US" altLang="zh-TW" sz="2400" dirty="0"/>
          </a:p>
          <a:p>
            <a:endParaRPr lang="zh-TW" altLang="en-US" sz="2400" dirty="0"/>
          </a:p>
        </p:txBody>
      </p:sp>
    </p:spTree>
    <p:extLst>
      <p:ext uri="{BB962C8B-B14F-4D97-AF65-F5344CB8AC3E}">
        <p14:creationId xmlns:p14="http://schemas.microsoft.com/office/powerpoint/2010/main" val="34555334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73A06EF3-DA8F-4561-A056-A2F38F8E9E54}"/>
              </a:ext>
            </a:extLst>
          </p:cNvPr>
          <p:cNvSpPr/>
          <p:nvPr/>
        </p:nvSpPr>
        <p:spPr>
          <a:xfrm>
            <a:off x="1289652" y="3835399"/>
            <a:ext cx="3129948" cy="276859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66002FBD-C99E-405B-9AFD-67EEE733FC03}"/>
              </a:ext>
            </a:extLst>
          </p:cNvPr>
          <p:cNvSpPr>
            <a:spLocks noGrp="1"/>
          </p:cNvSpPr>
          <p:nvPr>
            <p:ph type="title"/>
          </p:nvPr>
        </p:nvSpPr>
        <p:spPr/>
        <p:txBody>
          <a:bodyPr/>
          <a:lstStyle/>
          <a:p>
            <a:r>
              <a:rPr lang="en-US" altLang="zh-TW" dirty="0"/>
              <a:t>Attack Approaches</a:t>
            </a:r>
            <a:endParaRPr lang="zh-TW" altLang="en-US" dirty="0"/>
          </a:p>
        </p:txBody>
      </p:sp>
      <p:sp>
        <p:nvSpPr>
          <p:cNvPr id="3" name="內容版面配置區 2">
            <a:extLst>
              <a:ext uri="{FF2B5EF4-FFF2-40B4-BE49-F238E27FC236}">
                <a16:creationId xmlns:a16="http://schemas.microsoft.com/office/drawing/2014/main" id="{8BA8B656-0B1F-4FD8-AE6C-911AF6A69B8B}"/>
              </a:ext>
            </a:extLst>
          </p:cNvPr>
          <p:cNvSpPr>
            <a:spLocks noGrp="1"/>
          </p:cNvSpPr>
          <p:nvPr>
            <p:ph idx="1"/>
          </p:nvPr>
        </p:nvSpPr>
        <p:spPr/>
        <p:txBody>
          <a:bodyPr/>
          <a:lstStyle/>
          <a:p>
            <a:endParaRPr lang="en-US" altLang="zh-TW" dirty="0"/>
          </a:p>
          <a:p>
            <a:endParaRPr lang="en-US" altLang="zh-TW" dirty="0"/>
          </a:p>
          <a:p>
            <a:endParaRPr lang="en-US" altLang="zh-TW" dirty="0"/>
          </a:p>
          <a:p>
            <a:r>
              <a:rPr lang="en-US" altLang="zh-TW" sz="2400" dirty="0"/>
              <a:t>Fast Gradient Sign Method (FGSM)</a:t>
            </a:r>
            <a:endParaRPr lang="zh-TW" altLang="en-US" sz="2400" dirty="0"/>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A5961E63-7DE2-427E-9E9A-BF35B61B95B9}"/>
                  </a:ext>
                </a:extLst>
              </p:cNvPr>
              <p:cNvSpPr txBox="1"/>
              <p:nvPr/>
            </p:nvSpPr>
            <p:spPr>
              <a:xfrm>
                <a:off x="1489302" y="2122866"/>
                <a:ext cx="3834768" cy="6227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𝑥</m:t>
                          </m:r>
                        </m:e>
                        <m:sup>
                          <m:r>
                            <a:rPr lang="en-US" altLang="zh-TW" sz="2800" b="0" i="1" smtClean="0">
                              <a:latin typeface="Cambria Math" panose="02040503050406030204" pitchFamily="18" charset="0"/>
                            </a:rPr>
                            <m:t>∗</m:t>
                          </m:r>
                        </m:sup>
                      </m:sSup>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𝑎𝑟𝑔</m:t>
                      </m:r>
                      <m:func>
                        <m:funcPr>
                          <m:ctrlPr>
                            <a:rPr lang="en-US" altLang="zh-TW" sz="2800" b="0" i="1" smtClean="0">
                              <a:latin typeface="Cambria Math" panose="02040503050406030204" pitchFamily="18" charset="0"/>
                            </a:rPr>
                          </m:ctrlPr>
                        </m:funcPr>
                        <m:fName>
                          <m:limLow>
                            <m:limLowPr>
                              <m:ctrlPr>
                                <a:rPr lang="en-US" altLang="zh-TW" sz="2800" b="0" i="1" smtClean="0">
                                  <a:latin typeface="Cambria Math" panose="02040503050406030204" pitchFamily="18" charset="0"/>
                                </a:rPr>
                              </m:ctrlPr>
                            </m:limLowPr>
                            <m:e>
                              <m:r>
                                <m:rPr>
                                  <m:sty m:val="p"/>
                                </m:rPr>
                                <a:rPr lang="en-US" altLang="zh-TW" sz="2800" b="0" i="0" smtClean="0">
                                  <a:latin typeface="Cambria Math" panose="02040503050406030204" pitchFamily="18" charset="0"/>
                                </a:rPr>
                                <m:t>min</m:t>
                              </m:r>
                            </m:e>
                            <m:lim>
                              <m:r>
                                <a:rPr lang="en-US" altLang="zh-TW" sz="2800" i="1">
                                  <a:latin typeface="Cambria Math" panose="02040503050406030204" pitchFamily="18" charset="0"/>
                                </a:rPr>
                                <m:t>𝑑</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0</m:t>
                                      </m:r>
                                    </m:sup>
                                  </m:sSup>
                                  <m:r>
                                    <a:rPr lang="en-US" altLang="zh-TW" sz="2800" i="1">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m:t>
                                      </m:r>
                                    </m:sup>
                                  </m:sSup>
                                </m:e>
                              </m:d>
                              <m:r>
                                <a:rPr lang="en-US" altLang="zh-TW" sz="2800" i="1">
                                  <a:latin typeface="Cambria Math" panose="02040503050406030204" pitchFamily="18" charset="0"/>
                                  <a:ea typeface="Cambria Math" panose="02040503050406030204" pitchFamily="18" charset="0"/>
                                </a:rPr>
                                <m:t>≤</m:t>
                              </m:r>
                              <m:r>
                                <a:rPr lang="zh-TW" altLang="en-US" sz="2800" i="1">
                                  <a:latin typeface="Cambria Math" panose="02040503050406030204" pitchFamily="18" charset="0"/>
                                  <a:ea typeface="Cambria Math" panose="02040503050406030204" pitchFamily="18" charset="0"/>
                                </a:rPr>
                                <m:t>𝜀</m:t>
                              </m:r>
                              <m:r>
                                <m:rPr>
                                  <m:nor/>
                                </m:rPr>
                                <a:rPr lang="zh-TW" altLang="en-US" sz="2800" dirty="0"/>
                                <m:t> </m:t>
                              </m:r>
                            </m:lim>
                          </m:limLow>
                        </m:fName>
                        <m:e>
                          <m:r>
                            <a:rPr lang="en-US" altLang="zh-TW" sz="2800" i="1">
                              <a:latin typeface="Cambria Math" panose="02040503050406030204" pitchFamily="18" charset="0"/>
                            </a:rPr>
                            <m:t>𝐿</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m:t>
                                  </m:r>
                                </m:sup>
                              </m:sSup>
                            </m:e>
                          </m:d>
                        </m:e>
                      </m:func>
                    </m:oMath>
                  </m:oMathPara>
                </a14:m>
                <a:endParaRPr lang="zh-TW" altLang="en-US" sz="2800" dirty="0"/>
              </a:p>
            </p:txBody>
          </p:sp>
        </mc:Choice>
        <mc:Fallback xmlns="">
          <p:sp>
            <p:nvSpPr>
              <p:cNvPr id="4" name="文字方塊 3">
                <a:extLst>
                  <a:ext uri="{FF2B5EF4-FFF2-40B4-BE49-F238E27FC236}">
                    <a16:creationId xmlns:a16="http://schemas.microsoft.com/office/drawing/2014/main" id="{A5961E63-7DE2-427E-9E9A-BF35B61B95B9}"/>
                  </a:ext>
                </a:extLst>
              </p:cNvPr>
              <p:cNvSpPr txBox="1">
                <a:spLocks noRot="1" noChangeAspect="1" noMove="1" noResize="1" noEditPoints="1" noAdjustHandles="1" noChangeArrowheads="1" noChangeShapeType="1" noTextEdit="1"/>
              </p:cNvSpPr>
              <p:nvPr/>
            </p:nvSpPr>
            <p:spPr>
              <a:xfrm>
                <a:off x="1489302" y="2122866"/>
                <a:ext cx="3834768" cy="622799"/>
              </a:xfrm>
              <a:prstGeom prst="rect">
                <a:avLst/>
              </a:prstGeom>
              <a:blipFill>
                <a:blip r:embed="rId3"/>
                <a:stretch>
                  <a:fillRect/>
                </a:stretch>
              </a:blipFill>
            </p:spPr>
            <p:txBody>
              <a:bodyPr/>
              <a:lstStyle/>
              <a:p>
                <a:r>
                  <a:rPr lang="zh-TW" altLang="en-US">
                    <a:noFill/>
                  </a:rPr>
                  <a:t> </a:t>
                </a:r>
              </a:p>
            </p:txBody>
          </p:sp>
        </mc:Fallback>
      </mc:AlternateContent>
      <p:sp>
        <p:nvSpPr>
          <p:cNvPr id="5" name="文字方塊 4">
            <a:extLst>
              <a:ext uri="{FF2B5EF4-FFF2-40B4-BE49-F238E27FC236}">
                <a16:creationId xmlns:a16="http://schemas.microsoft.com/office/drawing/2014/main" id="{07D0F282-97F1-4C1E-B9D5-7AFF4647171C}"/>
              </a:ext>
            </a:extLst>
          </p:cNvPr>
          <p:cNvSpPr txBox="1"/>
          <p:nvPr/>
        </p:nvSpPr>
        <p:spPr>
          <a:xfrm>
            <a:off x="4398745" y="1536216"/>
            <a:ext cx="4572000" cy="461665"/>
          </a:xfrm>
          <a:prstGeom prst="rect">
            <a:avLst/>
          </a:prstGeom>
          <a:noFill/>
        </p:spPr>
        <p:txBody>
          <a:bodyPr wrap="square" rtlCol="0">
            <a:spAutoFit/>
          </a:bodyPr>
          <a:lstStyle/>
          <a:p>
            <a:r>
              <a:rPr lang="en-US" altLang="zh-TW" sz="2400" dirty="0"/>
              <a:t>Different optimization methods</a:t>
            </a:r>
            <a:endParaRPr lang="zh-TW" altLang="en-US" sz="2400" dirty="0"/>
          </a:p>
        </p:txBody>
      </p:sp>
      <p:sp>
        <p:nvSpPr>
          <p:cNvPr id="6" name="文字方塊 5">
            <a:extLst>
              <a:ext uri="{FF2B5EF4-FFF2-40B4-BE49-F238E27FC236}">
                <a16:creationId xmlns:a16="http://schemas.microsoft.com/office/drawing/2014/main" id="{22D83BB6-CDC5-4CDC-92ED-FB0739C32862}"/>
              </a:ext>
            </a:extLst>
          </p:cNvPr>
          <p:cNvSpPr txBox="1"/>
          <p:nvPr/>
        </p:nvSpPr>
        <p:spPr>
          <a:xfrm>
            <a:off x="5083939" y="2772250"/>
            <a:ext cx="3282215" cy="461665"/>
          </a:xfrm>
          <a:prstGeom prst="rect">
            <a:avLst/>
          </a:prstGeom>
          <a:noFill/>
        </p:spPr>
        <p:txBody>
          <a:bodyPr wrap="square" rtlCol="0">
            <a:spAutoFit/>
          </a:bodyPr>
          <a:lstStyle/>
          <a:p>
            <a:r>
              <a:rPr lang="en-US" altLang="zh-TW" sz="2400" dirty="0"/>
              <a:t>Different constraints</a:t>
            </a:r>
            <a:endParaRPr lang="zh-TW" altLang="en-US" sz="2400" dirty="0"/>
          </a:p>
        </p:txBody>
      </p:sp>
      <p:sp>
        <p:nvSpPr>
          <p:cNvPr id="7" name="矩形 6">
            <a:extLst>
              <a:ext uri="{FF2B5EF4-FFF2-40B4-BE49-F238E27FC236}">
                <a16:creationId xmlns:a16="http://schemas.microsoft.com/office/drawing/2014/main" id="{75BA0278-F07D-4709-BBC7-C10A2014036A}"/>
              </a:ext>
            </a:extLst>
          </p:cNvPr>
          <p:cNvSpPr/>
          <p:nvPr/>
        </p:nvSpPr>
        <p:spPr>
          <a:xfrm>
            <a:off x="3350806" y="2240279"/>
            <a:ext cx="741981" cy="25908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接點 8">
            <a:extLst>
              <a:ext uri="{FF2B5EF4-FFF2-40B4-BE49-F238E27FC236}">
                <a16:creationId xmlns:a16="http://schemas.microsoft.com/office/drawing/2014/main" id="{6C8C3C0D-3F5F-4F44-A9C9-B62664F8B56D}"/>
              </a:ext>
            </a:extLst>
          </p:cNvPr>
          <p:cNvCxnSpPr>
            <a:cxnSpLocks/>
          </p:cNvCxnSpPr>
          <p:nvPr/>
        </p:nvCxnSpPr>
        <p:spPr>
          <a:xfrm>
            <a:off x="3010558" y="2732104"/>
            <a:ext cx="12905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E964BCAC-23E8-4C72-9504-12660101BBD5}"/>
              </a:ext>
            </a:extLst>
          </p:cNvPr>
          <p:cNvCxnSpPr/>
          <p:nvPr/>
        </p:nvCxnSpPr>
        <p:spPr>
          <a:xfrm flipV="1">
            <a:off x="3676850" y="1777679"/>
            <a:ext cx="0" cy="4321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7B17DAB0-88A3-4907-9773-CC3E9A02FDFA}"/>
              </a:ext>
            </a:extLst>
          </p:cNvPr>
          <p:cNvCxnSpPr>
            <a:cxnSpLocks/>
          </p:cNvCxnSpPr>
          <p:nvPr/>
        </p:nvCxnSpPr>
        <p:spPr>
          <a:xfrm>
            <a:off x="3676848" y="1777679"/>
            <a:ext cx="721897"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9E1EC713-CD2E-4DB2-856C-26CAAC0373F3}"/>
              </a:ext>
            </a:extLst>
          </p:cNvPr>
          <p:cNvCxnSpPr>
            <a:cxnSpLocks/>
          </p:cNvCxnSpPr>
          <p:nvPr/>
        </p:nvCxnSpPr>
        <p:spPr>
          <a:xfrm flipV="1">
            <a:off x="3676848" y="2745666"/>
            <a:ext cx="0" cy="3055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6FEBC34E-27DA-4066-A001-D939A0C5830A}"/>
              </a:ext>
            </a:extLst>
          </p:cNvPr>
          <p:cNvCxnSpPr>
            <a:cxnSpLocks/>
          </p:cNvCxnSpPr>
          <p:nvPr/>
        </p:nvCxnSpPr>
        <p:spPr>
          <a:xfrm>
            <a:off x="3676848" y="3025764"/>
            <a:ext cx="1308591"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03B1BE9C-35BD-46A8-92EA-5CB9D3644AC3}"/>
                  </a:ext>
                </a:extLst>
              </p:cNvPr>
              <p:cNvSpPr txBox="1"/>
              <p:nvPr/>
            </p:nvSpPr>
            <p:spPr>
              <a:xfrm>
                <a:off x="1430036" y="3978322"/>
                <a:ext cx="199375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m:t>
                          </m:r>
                        </m:sup>
                      </m:sSup>
                      <m:r>
                        <a:rPr lang="en-US" altLang="zh-TW" sz="2400" b="0" i="1" smtClean="0">
                          <a:latin typeface="Cambria Math" panose="02040503050406030204" pitchFamily="18" charset="0"/>
                          <a:ea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0</m:t>
                          </m:r>
                        </m:sup>
                      </m:sSup>
                      <m:r>
                        <a:rPr lang="en-US" altLang="zh-TW" sz="2400" b="0" i="1" smtClean="0">
                          <a:latin typeface="Cambria Math" panose="02040503050406030204" pitchFamily="18" charset="0"/>
                        </a:rPr>
                        <m:t>−</m:t>
                      </m:r>
                      <m:r>
                        <a:rPr lang="zh-TW" altLang="en-US" sz="2400" i="1">
                          <a:latin typeface="Cambria Math" panose="02040503050406030204" pitchFamily="18" charset="0"/>
                          <a:ea typeface="Cambria Math" panose="02040503050406030204" pitchFamily="18" charset="0"/>
                        </a:rPr>
                        <m:t>𝜀</m:t>
                      </m:r>
                      <m:r>
                        <a:rPr lang="zh-TW" altLang="en-US" sz="240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𝑥</m:t>
                      </m:r>
                    </m:oMath>
                  </m:oMathPara>
                </a14:m>
                <a:endParaRPr lang="zh-TW" altLang="en-US" sz="2400" dirty="0"/>
              </a:p>
            </p:txBody>
          </p:sp>
        </mc:Choice>
        <mc:Fallback xmlns="">
          <p:sp>
            <p:nvSpPr>
              <p:cNvPr id="21" name="文字方塊 20">
                <a:extLst>
                  <a:ext uri="{FF2B5EF4-FFF2-40B4-BE49-F238E27FC236}">
                    <a16:creationId xmlns:a16="http://schemas.microsoft.com/office/drawing/2014/main" id="{03B1BE9C-35BD-46A8-92EA-5CB9D3644AC3}"/>
                  </a:ext>
                </a:extLst>
              </p:cNvPr>
              <p:cNvSpPr txBox="1">
                <a:spLocks noRot="1" noChangeAspect="1" noMove="1" noResize="1" noEditPoints="1" noAdjustHandles="1" noChangeArrowheads="1" noChangeShapeType="1" noTextEdit="1"/>
              </p:cNvSpPr>
              <p:nvPr/>
            </p:nvSpPr>
            <p:spPr>
              <a:xfrm>
                <a:off x="1430036" y="3978322"/>
                <a:ext cx="1993751" cy="369332"/>
              </a:xfrm>
              <a:prstGeom prst="rect">
                <a:avLst/>
              </a:prstGeom>
              <a:blipFill>
                <a:blip r:embed="rId4"/>
                <a:stretch>
                  <a:fillRect l="-1835" t="-1667" r="-1223" b="-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a:extLst>
                  <a:ext uri="{FF2B5EF4-FFF2-40B4-BE49-F238E27FC236}">
                    <a16:creationId xmlns:a16="http://schemas.microsoft.com/office/drawing/2014/main" id="{D53D4F0A-383A-4333-BAA7-DD5D7B07839D}"/>
                  </a:ext>
                </a:extLst>
              </p:cNvPr>
              <p:cNvSpPr txBox="1"/>
              <p:nvPr/>
            </p:nvSpPr>
            <p:spPr>
              <a:xfrm>
                <a:off x="1374087" y="4556473"/>
                <a:ext cx="2899319" cy="14309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𝑥</m:t>
                      </m:r>
                      <m:r>
                        <a:rPr lang="en-US" altLang="zh-TW" sz="2400" b="0" i="1" smtClean="0">
                          <a:latin typeface="Cambria Math" panose="02040503050406030204" pitchFamily="18" charset="0"/>
                          <a:ea typeface="Cambria Math" panose="02040503050406030204" pitchFamily="18" charset="0"/>
                        </a:rPr>
                        <m:t>=</m:t>
                      </m:r>
                      <m:d>
                        <m:dPr>
                          <m:begChr m:val="["/>
                          <m:endChr m:val="]"/>
                          <m:ctrlPr>
                            <a:rPr lang="en-US" altLang="zh-TW" sz="2400" b="0" i="1" smtClean="0">
                              <a:latin typeface="Cambria Math" panose="02040503050406030204" pitchFamily="18" charset="0"/>
                              <a:ea typeface="Cambria Math" panose="02040503050406030204" pitchFamily="18" charset="0"/>
                            </a:rPr>
                          </m:ctrlPr>
                        </m:dPr>
                        <m:e>
                          <m:eqArr>
                            <m:eqArrPr>
                              <m:ctrlPr>
                                <a:rPr lang="en-US" altLang="zh-TW" sz="2400" b="0" i="1" smtClean="0">
                                  <a:latin typeface="Cambria Math" panose="02040503050406030204" pitchFamily="18" charset="0"/>
                                  <a:ea typeface="Cambria Math" panose="02040503050406030204" pitchFamily="18" charset="0"/>
                                </a:rPr>
                              </m:ctrlPr>
                            </m:eqArrPr>
                            <m:e>
                              <m:r>
                                <a:rPr lang="en-US" altLang="zh-TW" sz="2400" b="0" i="1" smtClean="0">
                                  <a:latin typeface="Cambria Math" panose="02040503050406030204" pitchFamily="18" charset="0"/>
                                  <a:ea typeface="Cambria Math" panose="02040503050406030204" pitchFamily="18" charset="0"/>
                                </a:rPr>
                                <m:t>𝑠𝑖𝑔𝑛</m:t>
                              </m:r>
                              <m:d>
                                <m:dPr>
                                  <m:ctrlPr>
                                    <a:rPr lang="en-US" altLang="zh-TW" sz="2400" b="0" i="1" smtClean="0">
                                      <a:latin typeface="Cambria Math" panose="02040503050406030204" pitchFamily="18" charset="0"/>
                                      <a:ea typeface="Cambria Math" panose="02040503050406030204" pitchFamily="18" charset="0"/>
                                    </a:rPr>
                                  </m:ctrlPr>
                                </m:dPr>
                                <m:e>
                                  <m:f>
                                    <m:fPr>
                                      <m:type m:val="lin"/>
                                      <m:ctrlPr>
                                        <a:rPr lang="en-US" altLang="zh-TW" sz="2400" b="0" i="1" smtClean="0">
                                          <a:latin typeface="Cambria Math" panose="02040503050406030204" pitchFamily="18" charset="0"/>
                                          <a:ea typeface="Cambria Math" panose="02040503050406030204" pitchFamily="18" charset="0"/>
                                        </a:rPr>
                                      </m:ctrlPr>
                                    </m:fPr>
                                    <m:num>
                                      <m:r>
                                        <a:rPr lang="en-US" altLang="zh-TW" sz="2400" i="1">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𝐿</m:t>
                                      </m:r>
                                    </m:num>
                                    <m:den>
                                      <m:r>
                                        <a:rPr lang="en-US" altLang="zh-TW" sz="2400" i="1">
                                          <a:latin typeface="Cambria Math" panose="02040503050406030204" pitchFamily="18" charset="0"/>
                                          <a:ea typeface="Cambria Math" panose="02040503050406030204" pitchFamily="18" charset="0"/>
                                        </a:rPr>
                                        <m:t>𝜕</m:t>
                                      </m:r>
                                      <m:sSub>
                                        <m:sSubPr>
                                          <m:ctrlPr>
                                            <a:rPr lang="en-US" altLang="zh-TW" sz="2400" i="1" smtClean="0">
                                              <a:latin typeface="Cambria Math" panose="02040503050406030204" pitchFamily="18" charset="0"/>
                                              <a:ea typeface="Cambria Math" panose="02040503050406030204" pitchFamily="18" charset="0"/>
                                            </a:rPr>
                                          </m:ctrlPr>
                                        </m:sSubPr>
                                        <m:e>
                                          <m:r>
                                            <a:rPr lang="en-US" altLang="zh-TW" sz="2400" b="0" i="1" smtClean="0">
                                              <a:latin typeface="Cambria Math" panose="02040503050406030204" pitchFamily="18" charset="0"/>
                                              <a:ea typeface="Cambria Math" panose="02040503050406030204" pitchFamily="18" charset="0"/>
                                            </a:rPr>
                                            <m:t>𝑥</m:t>
                                          </m:r>
                                        </m:e>
                                        <m:sub>
                                          <m:r>
                                            <a:rPr lang="en-US" altLang="zh-TW" sz="2400" b="0" i="1" smtClean="0">
                                              <a:latin typeface="Cambria Math" panose="02040503050406030204" pitchFamily="18" charset="0"/>
                                              <a:ea typeface="Cambria Math" panose="02040503050406030204" pitchFamily="18" charset="0"/>
                                            </a:rPr>
                                            <m:t>1</m:t>
                                          </m:r>
                                        </m:sub>
                                      </m:sSub>
                                    </m:den>
                                  </m:f>
                                </m:e>
                              </m:d>
                            </m:e>
                            <m:e>
                              <m:r>
                                <a:rPr lang="en-US" altLang="zh-TW" sz="2400" i="1">
                                  <a:latin typeface="Cambria Math" panose="02040503050406030204" pitchFamily="18" charset="0"/>
                                  <a:ea typeface="Cambria Math" panose="02040503050406030204" pitchFamily="18" charset="0"/>
                                </a:rPr>
                                <m:t>𝑠𝑖𝑔𝑛</m:t>
                              </m:r>
                              <m:d>
                                <m:dPr>
                                  <m:ctrlPr>
                                    <a:rPr lang="en-US" altLang="zh-TW" sz="2400" i="1">
                                      <a:latin typeface="Cambria Math" panose="02040503050406030204" pitchFamily="18" charset="0"/>
                                      <a:ea typeface="Cambria Math" panose="02040503050406030204" pitchFamily="18" charset="0"/>
                                    </a:rPr>
                                  </m:ctrlPr>
                                </m:dPr>
                                <m:e>
                                  <m:f>
                                    <m:fPr>
                                      <m:type m:val="lin"/>
                                      <m:ctrlPr>
                                        <a:rPr lang="en-US" altLang="zh-TW" sz="2400" i="1">
                                          <a:latin typeface="Cambria Math" panose="02040503050406030204" pitchFamily="18" charset="0"/>
                                          <a:ea typeface="Cambria Math" panose="02040503050406030204" pitchFamily="18" charset="0"/>
                                        </a:rPr>
                                      </m:ctrlPr>
                                    </m:fPr>
                                    <m:num>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𝐿</m:t>
                                      </m:r>
                                    </m:num>
                                    <m:den>
                                      <m:r>
                                        <a:rPr lang="en-US" altLang="zh-TW" sz="2400" i="1">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ea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𝑥</m:t>
                                          </m:r>
                                        </m:e>
                                        <m:sub>
                                          <m:r>
                                            <a:rPr lang="en-US" altLang="zh-TW" sz="2400" b="0" i="1" smtClean="0">
                                              <a:latin typeface="Cambria Math" panose="02040503050406030204" pitchFamily="18" charset="0"/>
                                              <a:ea typeface="Cambria Math" panose="02040503050406030204" pitchFamily="18" charset="0"/>
                                            </a:rPr>
                                            <m:t>2</m:t>
                                          </m:r>
                                        </m:sub>
                                      </m:sSub>
                                    </m:den>
                                  </m:f>
                                </m:e>
                              </m:d>
                            </m:e>
                            <m:e>
                              <m:r>
                                <a:rPr lang="en-US" altLang="zh-TW" sz="2400" i="1">
                                  <a:latin typeface="Cambria Math" panose="02040503050406030204" pitchFamily="18" charset="0"/>
                                  <a:ea typeface="Cambria Math" panose="02040503050406030204" pitchFamily="18" charset="0"/>
                                </a:rPr>
                                <m:t>𝑠𝑖𝑔𝑛</m:t>
                              </m:r>
                              <m:d>
                                <m:dPr>
                                  <m:ctrlPr>
                                    <a:rPr lang="en-US" altLang="zh-TW" sz="2400" i="1">
                                      <a:latin typeface="Cambria Math" panose="02040503050406030204" pitchFamily="18" charset="0"/>
                                      <a:ea typeface="Cambria Math" panose="02040503050406030204" pitchFamily="18" charset="0"/>
                                    </a:rPr>
                                  </m:ctrlPr>
                                </m:dPr>
                                <m:e>
                                  <m:f>
                                    <m:fPr>
                                      <m:type m:val="lin"/>
                                      <m:ctrlPr>
                                        <a:rPr lang="en-US" altLang="zh-TW" sz="2400" i="1">
                                          <a:latin typeface="Cambria Math" panose="02040503050406030204" pitchFamily="18" charset="0"/>
                                          <a:ea typeface="Cambria Math" panose="02040503050406030204" pitchFamily="18" charset="0"/>
                                        </a:rPr>
                                      </m:ctrlPr>
                                    </m:fPr>
                                    <m:num>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𝐿</m:t>
                                      </m:r>
                                    </m:num>
                                    <m:den>
                                      <m:r>
                                        <a:rPr lang="en-US" altLang="zh-TW" sz="2400" i="1">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ea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𝑥</m:t>
                                          </m:r>
                                        </m:e>
                                        <m:sub>
                                          <m:r>
                                            <a:rPr lang="en-US" altLang="zh-TW" sz="2400" b="0" i="1" smtClean="0">
                                              <a:latin typeface="Cambria Math" panose="02040503050406030204" pitchFamily="18" charset="0"/>
                                              <a:ea typeface="Cambria Math" panose="02040503050406030204" pitchFamily="18" charset="0"/>
                                            </a:rPr>
                                            <m:t>3</m:t>
                                          </m:r>
                                        </m:sub>
                                      </m:sSub>
                                    </m:den>
                                  </m:f>
                                </m:e>
                              </m:d>
                            </m:e>
                            <m:e>
                              <m:r>
                                <a:rPr lang="zh-TW" altLang="en-US" sz="2400" i="1" smtClean="0">
                                  <a:latin typeface="Cambria Math" panose="02040503050406030204" pitchFamily="18" charset="0"/>
                                </a:rPr>
                                <m:t>⋮</m:t>
                              </m:r>
                            </m:e>
                          </m:eqArr>
                        </m:e>
                      </m:d>
                    </m:oMath>
                  </m:oMathPara>
                </a14:m>
                <a:endParaRPr lang="zh-TW" altLang="en-US" sz="2400" dirty="0"/>
              </a:p>
            </p:txBody>
          </p:sp>
        </mc:Choice>
        <mc:Fallback xmlns="">
          <p:sp>
            <p:nvSpPr>
              <p:cNvPr id="22" name="文字方塊 21">
                <a:extLst>
                  <a:ext uri="{FF2B5EF4-FFF2-40B4-BE49-F238E27FC236}">
                    <a16:creationId xmlns:a16="http://schemas.microsoft.com/office/drawing/2014/main" id="{D53D4F0A-383A-4333-BAA7-DD5D7B07839D}"/>
                  </a:ext>
                </a:extLst>
              </p:cNvPr>
              <p:cNvSpPr txBox="1">
                <a:spLocks noRot="1" noChangeAspect="1" noMove="1" noResize="1" noEditPoints="1" noAdjustHandles="1" noChangeArrowheads="1" noChangeShapeType="1" noTextEdit="1"/>
              </p:cNvSpPr>
              <p:nvPr/>
            </p:nvSpPr>
            <p:spPr>
              <a:xfrm>
                <a:off x="1374087" y="4556473"/>
                <a:ext cx="2899319" cy="1430969"/>
              </a:xfrm>
              <a:prstGeom prst="rect">
                <a:avLst/>
              </a:prstGeom>
              <a:blipFill>
                <a:blip r:embed="rId5"/>
                <a:stretch>
                  <a:fillRect/>
                </a:stretch>
              </a:blipFill>
            </p:spPr>
            <p:txBody>
              <a:bodyPr/>
              <a:lstStyle/>
              <a:p>
                <a:r>
                  <a:rPr lang="zh-TW" altLang="en-US">
                    <a:noFill/>
                  </a:rPr>
                  <a:t> </a:t>
                </a:r>
              </a:p>
            </p:txBody>
          </p:sp>
        </mc:Fallback>
      </mc:AlternateContent>
      <p:sp>
        <p:nvSpPr>
          <p:cNvPr id="23" name="文字方塊 22">
            <a:extLst>
              <a:ext uri="{FF2B5EF4-FFF2-40B4-BE49-F238E27FC236}">
                <a16:creationId xmlns:a16="http://schemas.microsoft.com/office/drawing/2014/main" id="{79EC8D91-55B6-40B0-AF32-6E9813EA9B2F}"/>
              </a:ext>
            </a:extLst>
          </p:cNvPr>
          <p:cNvSpPr txBox="1"/>
          <p:nvPr/>
        </p:nvSpPr>
        <p:spPr>
          <a:xfrm>
            <a:off x="1430036" y="6015906"/>
            <a:ext cx="3426593" cy="461665"/>
          </a:xfrm>
          <a:prstGeom prst="rect">
            <a:avLst/>
          </a:prstGeom>
          <a:noFill/>
        </p:spPr>
        <p:txBody>
          <a:bodyPr wrap="square" rtlCol="0">
            <a:spAutoFit/>
          </a:bodyPr>
          <a:lstStyle/>
          <a:p>
            <a:pPr algn="ctr"/>
            <a:r>
              <a:rPr lang="en-US" altLang="zh-TW" sz="2400" dirty="0"/>
              <a:t>only have </a:t>
            </a:r>
            <a:r>
              <a:rPr lang="en-US" altLang="zh-TW" sz="2400" b="1" dirty="0"/>
              <a:t>+1 </a:t>
            </a:r>
            <a:r>
              <a:rPr lang="en-US" altLang="zh-TW" sz="2400" dirty="0"/>
              <a:t>or </a:t>
            </a:r>
            <a:r>
              <a:rPr lang="en-US" altLang="zh-TW" sz="2400" b="1" dirty="0"/>
              <a:t>-1</a:t>
            </a:r>
            <a:endParaRPr lang="zh-TW" altLang="en-US" sz="2400" b="1" dirty="0"/>
          </a:p>
        </p:txBody>
      </p:sp>
      <p:pic>
        <p:nvPicPr>
          <p:cNvPr id="2050" name="Picture 2" descr="https://sites.google.com/site/pkms20152a17/_/rsrc/1448428701742/home/125986076.jpg">
            <a:extLst>
              <a:ext uri="{FF2B5EF4-FFF2-40B4-BE49-F238E27FC236}">
                <a16:creationId xmlns:a16="http://schemas.microsoft.com/office/drawing/2014/main" id="{5F630442-D9D5-48F0-B348-837AEB96E4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6906" y="3260500"/>
            <a:ext cx="3839446" cy="4783949"/>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a:extLst>
              <a:ext uri="{FF2B5EF4-FFF2-40B4-BE49-F238E27FC236}">
                <a16:creationId xmlns:a16="http://schemas.microsoft.com/office/drawing/2014/main" id="{12B4B165-85D5-4843-8810-296E70BD9224}"/>
              </a:ext>
            </a:extLst>
          </p:cNvPr>
          <p:cNvSpPr/>
          <p:nvPr/>
        </p:nvSpPr>
        <p:spPr>
          <a:xfrm>
            <a:off x="5083939" y="24697"/>
            <a:ext cx="4572000" cy="215444"/>
          </a:xfrm>
          <a:prstGeom prst="rect">
            <a:avLst/>
          </a:prstGeom>
        </p:spPr>
        <p:txBody>
          <a:bodyPr>
            <a:spAutoFit/>
          </a:bodyPr>
          <a:lstStyle/>
          <a:p>
            <a:r>
              <a:rPr lang="en-US" altLang="zh-TW" sz="800" dirty="0"/>
              <a:t>https://sites.google.com/site/pkms20152a17/_/rsrc/1448428701742/home/125986076.jpg</a:t>
            </a:r>
            <a:endParaRPr lang="zh-TW" altLang="en-US" sz="800" dirty="0"/>
          </a:p>
        </p:txBody>
      </p:sp>
    </p:spTree>
    <p:extLst>
      <p:ext uri="{BB962C8B-B14F-4D97-AF65-F5344CB8AC3E}">
        <p14:creationId xmlns:p14="http://schemas.microsoft.com/office/powerpoint/2010/main" val="18020663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p:bldP spid="6" grpId="0"/>
      <p:bldP spid="7" grpId="0" animBg="1"/>
      <p:bldP spid="21"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6002FBD-C99E-405B-9AFD-67EEE733FC03}"/>
              </a:ext>
            </a:extLst>
          </p:cNvPr>
          <p:cNvSpPr>
            <a:spLocks noGrp="1"/>
          </p:cNvSpPr>
          <p:nvPr>
            <p:ph type="title"/>
          </p:nvPr>
        </p:nvSpPr>
        <p:spPr/>
        <p:txBody>
          <a:bodyPr/>
          <a:lstStyle/>
          <a:p>
            <a:r>
              <a:rPr lang="en-US" altLang="zh-TW" dirty="0"/>
              <a:t>Attack Approaches</a:t>
            </a:r>
            <a:endParaRPr lang="zh-TW" altLang="en-US" dirty="0"/>
          </a:p>
        </p:txBody>
      </p:sp>
      <p:sp>
        <p:nvSpPr>
          <p:cNvPr id="3" name="內容版面配置區 2">
            <a:extLst>
              <a:ext uri="{FF2B5EF4-FFF2-40B4-BE49-F238E27FC236}">
                <a16:creationId xmlns:a16="http://schemas.microsoft.com/office/drawing/2014/main" id="{8BA8B656-0B1F-4FD8-AE6C-911AF6A69B8B}"/>
              </a:ext>
            </a:extLst>
          </p:cNvPr>
          <p:cNvSpPr>
            <a:spLocks noGrp="1"/>
          </p:cNvSpPr>
          <p:nvPr>
            <p:ph idx="1"/>
          </p:nvPr>
        </p:nvSpPr>
        <p:spPr>
          <a:xfrm>
            <a:off x="628650" y="1825625"/>
            <a:ext cx="7886700" cy="4351338"/>
          </a:xfrm>
        </p:spPr>
        <p:txBody>
          <a:bodyPr/>
          <a:lstStyle/>
          <a:p>
            <a:endParaRPr lang="en-US" altLang="zh-TW" dirty="0"/>
          </a:p>
          <a:p>
            <a:endParaRPr lang="en-US" altLang="zh-TW" dirty="0"/>
          </a:p>
          <a:p>
            <a:endParaRPr lang="en-US" altLang="zh-TW" dirty="0"/>
          </a:p>
          <a:p>
            <a:r>
              <a:rPr lang="en-US" altLang="zh-TW" sz="2400" dirty="0"/>
              <a:t>Fast Gradient Sign Method (FGSM)</a:t>
            </a:r>
            <a:endParaRPr lang="zh-TW" altLang="en-US" sz="2400" dirty="0"/>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A5961E63-7DE2-427E-9E9A-BF35B61B95B9}"/>
                  </a:ext>
                </a:extLst>
              </p:cNvPr>
              <p:cNvSpPr txBox="1"/>
              <p:nvPr/>
            </p:nvSpPr>
            <p:spPr>
              <a:xfrm>
                <a:off x="1489302" y="2122866"/>
                <a:ext cx="3834768" cy="6227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𝑥</m:t>
                          </m:r>
                        </m:e>
                        <m:sup>
                          <m:r>
                            <a:rPr lang="en-US" altLang="zh-TW" sz="2800" b="0" i="1" smtClean="0">
                              <a:latin typeface="Cambria Math" panose="02040503050406030204" pitchFamily="18" charset="0"/>
                            </a:rPr>
                            <m:t>∗</m:t>
                          </m:r>
                        </m:sup>
                      </m:sSup>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𝑎𝑟𝑔</m:t>
                      </m:r>
                      <m:func>
                        <m:funcPr>
                          <m:ctrlPr>
                            <a:rPr lang="en-US" altLang="zh-TW" sz="2800" b="0" i="1" smtClean="0">
                              <a:latin typeface="Cambria Math" panose="02040503050406030204" pitchFamily="18" charset="0"/>
                            </a:rPr>
                          </m:ctrlPr>
                        </m:funcPr>
                        <m:fName>
                          <m:limLow>
                            <m:limLowPr>
                              <m:ctrlPr>
                                <a:rPr lang="en-US" altLang="zh-TW" sz="2800" b="0" i="1" smtClean="0">
                                  <a:latin typeface="Cambria Math" panose="02040503050406030204" pitchFamily="18" charset="0"/>
                                </a:rPr>
                              </m:ctrlPr>
                            </m:limLowPr>
                            <m:e>
                              <m:r>
                                <a:rPr lang="en-US" altLang="zh-TW" sz="2800" b="0" i="1" smtClean="0">
                                  <a:latin typeface="Cambria Math" panose="02040503050406030204" pitchFamily="18" charset="0"/>
                                </a:rPr>
                                <m:t>𝑚𝑖𝑛</m:t>
                              </m:r>
                            </m:e>
                            <m:lim>
                              <m:r>
                                <a:rPr lang="en-US" altLang="zh-TW" sz="2800" i="1">
                                  <a:latin typeface="Cambria Math" panose="02040503050406030204" pitchFamily="18" charset="0"/>
                                </a:rPr>
                                <m:t>𝑑</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0</m:t>
                                      </m:r>
                                    </m:sup>
                                  </m:sSup>
                                  <m:r>
                                    <a:rPr lang="en-US" altLang="zh-TW" sz="2800" i="1">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m:t>
                                      </m:r>
                                    </m:sup>
                                  </m:sSup>
                                </m:e>
                              </m:d>
                              <m:r>
                                <a:rPr lang="en-US" altLang="zh-TW" sz="2800" i="1">
                                  <a:latin typeface="Cambria Math" panose="02040503050406030204" pitchFamily="18" charset="0"/>
                                  <a:ea typeface="Cambria Math" panose="02040503050406030204" pitchFamily="18" charset="0"/>
                                </a:rPr>
                                <m:t>≤</m:t>
                              </m:r>
                              <m:r>
                                <a:rPr lang="zh-TW" altLang="en-US" sz="2800" i="1">
                                  <a:latin typeface="Cambria Math" panose="02040503050406030204" pitchFamily="18" charset="0"/>
                                  <a:ea typeface="Cambria Math" panose="02040503050406030204" pitchFamily="18" charset="0"/>
                                </a:rPr>
                                <m:t>𝜀</m:t>
                              </m:r>
                              <m:r>
                                <m:rPr>
                                  <m:nor/>
                                </m:rPr>
                                <a:rPr lang="zh-TW" altLang="en-US" sz="2800" dirty="0"/>
                                <m:t> </m:t>
                              </m:r>
                            </m:lim>
                          </m:limLow>
                        </m:fName>
                        <m:e>
                          <m:r>
                            <a:rPr lang="en-US" altLang="zh-TW" sz="2800" i="1">
                              <a:latin typeface="Cambria Math" panose="02040503050406030204" pitchFamily="18" charset="0"/>
                            </a:rPr>
                            <m:t>𝐿</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m:t>
                                  </m:r>
                                </m:sup>
                              </m:sSup>
                            </m:e>
                          </m:d>
                        </m:e>
                      </m:func>
                    </m:oMath>
                  </m:oMathPara>
                </a14:m>
                <a:endParaRPr lang="zh-TW" altLang="en-US" sz="2800" dirty="0"/>
              </a:p>
            </p:txBody>
          </p:sp>
        </mc:Choice>
        <mc:Fallback xmlns="">
          <p:sp>
            <p:nvSpPr>
              <p:cNvPr id="4" name="文字方塊 3">
                <a:extLst>
                  <a:ext uri="{FF2B5EF4-FFF2-40B4-BE49-F238E27FC236}">
                    <a16:creationId xmlns:a16="http://schemas.microsoft.com/office/drawing/2014/main" id="{A5961E63-7DE2-427E-9E9A-BF35B61B95B9}"/>
                  </a:ext>
                </a:extLst>
              </p:cNvPr>
              <p:cNvSpPr txBox="1">
                <a:spLocks noRot="1" noChangeAspect="1" noMove="1" noResize="1" noEditPoints="1" noAdjustHandles="1" noChangeArrowheads="1" noChangeShapeType="1" noTextEdit="1"/>
              </p:cNvSpPr>
              <p:nvPr/>
            </p:nvSpPr>
            <p:spPr>
              <a:xfrm>
                <a:off x="1489302" y="2122866"/>
                <a:ext cx="3834768" cy="622799"/>
              </a:xfrm>
              <a:prstGeom prst="rect">
                <a:avLst/>
              </a:prstGeom>
              <a:blipFill>
                <a:blip r:embed="rId3"/>
                <a:stretch>
                  <a:fillRect/>
                </a:stretch>
              </a:blipFill>
            </p:spPr>
            <p:txBody>
              <a:bodyPr/>
              <a:lstStyle/>
              <a:p>
                <a:r>
                  <a:rPr lang="zh-TW" altLang="en-US">
                    <a:noFill/>
                  </a:rPr>
                  <a:t> </a:t>
                </a:r>
              </a:p>
            </p:txBody>
          </p:sp>
        </mc:Fallback>
      </mc:AlternateContent>
      <p:sp>
        <p:nvSpPr>
          <p:cNvPr id="5" name="文字方塊 4">
            <a:extLst>
              <a:ext uri="{FF2B5EF4-FFF2-40B4-BE49-F238E27FC236}">
                <a16:creationId xmlns:a16="http://schemas.microsoft.com/office/drawing/2014/main" id="{07D0F282-97F1-4C1E-B9D5-7AFF4647171C}"/>
              </a:ext>
            </a:extLst>
          </p:cNvPr>
          <p:cNvSpPr txBox="1"/>
          <p:nvPr/>
        </p:nvSpPr>
        <p:spPr>
          <a:xfrm>
            <a:off x="4398745" y="1536216"/>
            <a:ext cx="4572000" cy="461665"/>
          </a:xfrm>
          <a:prstGeom prst="rect">
            <a:avLst/>
          </a:prstGeom>
          <a:noFill/>
        </p:spPr>
        <p:txBody>
          <a:bodyPr wrap="square" rtlCol="0">
            <a:spAutoFit/>
          </a:bodyPr>
          <a:lstStyle/>
          <a:p>
            <a:r>
              <a:rPr lang="en-US" altLang="zh-TW" sz="2400" dirty="0"/>
              <a:t>Different optimization methods</a:t>
            </a:r>
            <a:endParaRPr lang="zh-TW" altLang="en-US" sz="2400" dirty="0"/>
          </a:p>
        </p:txBody>
      </p:sp>
      <p:sp>
        <p:nvSpPr>
          <p:cNvPr id="6" name="文字方塊 5">
            <a:extLst>
              <a:ext uri="{FF2B5EF4-FFF2-40B4-BE49-F238E27FC236}">
                <a16:creationId xmlns:a16="http://schemas.microsoft.com/office/drawing/2014/main" id="{22D83BB6-CDC5-4CDC-92ED-FB0739C32862}"/>
              </a:ext>
            </a:extLst>
          </p:cNvPr>
          <p:cNvSpPr txBox="1"/>
          <p:nvPr/>
        </p:nvSpPr>
        <p:spPr>
          <a:xfrm>
            <a:off x="5083939" y="2772250"/>
            <a:ext cx="3282215" cy="461665"/>
          </a:xfrm>
          <a:prstGeom prst="rect">
            <a:avLst/>
          </a:prstGeom>
          <a:noFill/>
        </p:spPr>
        <p:txBody>
          <a:bodyPr wrap="square" rtlCol="0">
            <a:spAutoFit/>
          </a:bodyPr>
          <a:lstStyle/>
          <a:p>
            <a:r>
              <a:rPr lang="en-US" altLang="zh-TW" sz="2400" dirty="0"/>
              <a:t>Different constraints</a:t>
            </a:r>
            <a:endParaRPr lang="zh-TW" altLang="en-US" sz="2400" dirty="0"/>
          </a:p>
        </p:txBody>
      </p:sp>
      <p:sp>
        <p:nvSpPr>
          <p:cNvPr id="7" name="矩形 6">
            <a:extLst>
              <a:ext uri="{FF2B5EF4-FFF2-40B4-BE49-F238E27FC236}">
                <a16:creationId xmlns:a16="http://schemas.microsoft.com/office/drawing/2014/main" id="{75BA0278-F07D-4709-BBC7-C10A2014036A}"/>
              </a:ext>
            </a:extLst>
          </p:cNvPr>
          <p:cNvSpPr/>
          <p:nvPr/>
        </p:nvSpPr>
        <p:spPr>
          <a:xfrm>
            <a:off x="3350806" y="2240279"/>
            <a:ext cx="741981" cy="25908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接點 8">
            <a:extLst>
              <a:ext uri="{FF2B5EF4-FFF2-40B4-BE49-F238E27FC236}">
                <a16:creationId xmlns:a16="http://schemas.microsoft.com/office/drawing/2014/main" id="{6C8C3C0D-3F5F-4F44-A9C9-B62664F8B56D}"/>
              </a:ext>
            </a:extLst>
          </p:cNvPr>
          <p:cNvCxnSpPr>
            <a:cxnSpLocks/>
          </p:cNvCxnSpPr>
          <p:nvPr/>
        </p:nvCxnSpPr>
        <p:spPr>
          <a:xfrm>
            <a:off x="3010558" y="2732104"/>
            <a:ext cx="12905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E964BCAC-23E8-4C72-9504-12660101BBD5}"/>
              </a:ext>
            </a:extLst>
          </p:cNvPr>
          <p:cNvCxnSpPr/>
          <p:nvPr/>
        </p:nvCxnSpPr>
        <p:spPr>
          <a:xfrm flipV="1">
            <a:off x="3676850" y="1777679"/>
            <a:ext cx="0" cy="4321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7B17DAB0-88A3-4907-9773-CC3E9A02FDFA}"/>
              </a:ext>
            </a:extLst>
          </p:cNvPr>
          <p:cNvCxnSpPr>
            <a:cxnSpLocks/>
          </p:cNvCxnSpPr>
          <p:nvPr/>
        </p:nvCxnSpPr>
        <p:spPr>
          <a:xfrm>
            <a:off x="3676848" y="1777679"/>
            <a:ext cx="721897"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9E1EC713-CD2E-4DB2-856C-26CAAC0373F3}"/>
              </a:ext>
            </a:extLst>
          </p:cNvPr>
          <p:cNvCxnSpPr>
            <a:cxnSpLocks/>
          </p:cNvCxnSpPr>
          <p:nvPr/>
        </p:nvCxnSpPr>
        <p:spPr>
          <a:xfrm flipV="1">
            <a:off x="3676848" y="2745666"/>
            <a:ext cx="0" cy="3055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6FEBC34E-27DA-4066-A001-D939A0C5830A}"/>
              </a:ext>
            </a:extLst>
          </p:cNvPr>
          <p:cNvCxnSpPr>
            <a:cxnSpLocks/>
          </p:cNvCxnSpPr>
          <p:nvPr/>
        </p:nvCxnSpPr>
        <p:spPr>
          <a:xfrm>
            <a:off x="3676848" y="3025764"/>
            <a:ext cx="1308591"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12B4B165-85D5-4843-8810-296E70BD9224}"/>
              </a:ext>
            </a:extLst>
          </p:cNvPr>
          <p:cNvSpPr/>
          <p:nvPr/>
        </p:nvSpPr>
        <p:spPr>
          <a:xfrm>
            <a:off x="5083939" y="24697"/>
            <a:ext cx="4572000" cy="215444"/>
          </a:xfrm>
          <a:prstGeom prst="rect">
            <a:avLst/>
          </a:prstGeom>
        </p:spPr>
        <p:txBody>
          <a:bodyPr>
            <a:spAutoFit/>
          </a:bodyPr>
          <a:lstStyle/>
          <a:p>
            <a:r>
              <a:rPr lang="en-US" altLang="zh-TW" sz="800" dirty="0"/>
              <a:t>https://sites.google.com/site/pkms20152a17/_/rsrc/1448428701742/home/125986076.jpg</a:t>
            </a:r>
            <a:endParaRPr lang="zh-TW" altLang="en-US" sz="800" dirty="0"/>
          </a:p>
        </p:txBody>
      </p:sp>
      <p:sp>
        <p:nvSpPr>
          <p:cNvPr id="20" name="橢圓 19">
            <a:extLst>
              <a:ext uri="{FF2B5EF4-FFF2-40B4-BE49-F238E27FC236}">
                <a16:creationId xmlns:a16="http://schemas.microsoft.com/office/drawing/2014/main" id="{B381BCE3-8DC9-4A88-94DB-5D862D05B64B}"/>
              </a:ext>
            </a:extLst>
          </p:cNvPr>
          <p:cNvSpPr/>
          <p:nvPr/>
        </p:nvSpPr>
        <p:spPr>
          <a:xfrm>
            <a:off x="6813137" y="4926658"/>
            <a:ext cx="160727" cy="160727"/>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C3306BFF-3CDD-4660-97AA-038D378527DB}"/>
              </a:ext>
            </a:extLst>
          </p:cNvPr>
          <p:cNvSpPr/>
          <p:nvPr/>
        </p:nvSpPr>
        <p:spPr>
          <a:xfrm>
            <a:off x="5854066" y="3978322"/>
            <a:ext cx="2057400" cy="20574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27" name="矩形 26">
                <a:extLst>
                  <a:ext uri="{FF2B5EF4-FFF2-40B4-BE49-F238E27FC236}">
                    <a16:creationId xmlns:a16="http://schemas.microsoft.com/office/drawing/2014/main" id="{69CC83EB-925A-479B-8906-4535BAD6032C}"/>
                  </a:ext>
                </a:extLst>
              </p:cNvPr>
              <p:cNvSpPr/>
              <p:nvPr/>
            </p:nvSpPr>
            <p:spPr>
              <a:xfrm>
                <a:off x="6124681" y="4545356"/>
                <a:ext cx="441942"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ea typeface="Cambria Math" panose="02040503050406030204" pitchFamily="18" charset="0"/>
                        </a:rPr>
                        <m:t>𝜀</m:t>
                      </m:r>
                    </m:oMath>
                  </m:oMathPara>
                </a14:m>
                <a:endParaRPr lang="zh-TW" altLang="en-US" sz="2400" dirty="0"/>
              </a:p>
            </p:txBody>
          </p:sp>
        </mc:Choice>
        <mc:Fallback>
          <p:sp>
            <p:nvSpPr>
              <p:cNvPr id="27" name="矩形 26">
                <a:extLst>
                  <a:ext uri="{FF2B5EF4-FFF2-40B4-BE49-F238E27FC236}">
                    <a16:creationId xmlns:a16="http://schemas.microsoft.com/office/drawing/2014/main" id="{69CC83EB-925A-479B-8906-4535BAD6032C}"/>
                  </a:ext>
                </a:extLst>
              </p:cNvPr>
              <p:cNvSpPr>
                <a:spLocks noRot="1" noChangeAspect="1" noMove="1" noResize="1" noEditPoints="1" noAdjustHandles="1" noChangeArrowheads="1" noChangeShapeType="1" noTextEdit="1"/>
              </p:cNvSpPr>
              <p:nvPr/>
            </p:nvSpPr>
            <p:spPr>
              <a:xfrm>
                <a:off x="6124681" y="4545356"/>
                <a:ext cx="441942" cy="461665"/>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28" name="矩形 27">
                <a:extLst>
                  <a:ext uri="{FF2B5EF4-FFF2-40B4-BE49-F238E27FC236}">
                    <a16:creationId xmlns:a16="http://schemas.microsoft.com/office/drawing/2014/main" id="{4E4FE803-5951-406F-944A-D45D7E7DD847}"/>
                  </a:ext>
                </a:extLst>
              </p:cNvPr>
              <p:cNvSpPr/>
              <p:nvPr/>
            </p:nvSpPr>
            <p:spPr>
              <a:xfrm>
                <a:off x="6476909" y="5339505"/>
                <a:ext cx="441942"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ea typeface="Cambria Math" panose="02040503050406030204" pitchFamily="18" charset="0"/>
                        </a:rPr>
                        <m:t>𝜀</m:t>
                      </m:r>
                    </m:oMath>
                  </m:oMathPara>
                </a14:m>
                <a:endParaRPr lang="zh-TW" altLang="en-US" sz="2400" dirty="0"/>
              </a:p>
            </p:txBody>
          </p:sp>
        </mc:Choice>
        <mc:Fallback>
          <p:sp>
            <p:nvSpPr>
              <p:cNvPr id="28" name="矩形 27">
                <a:extLst>
                  <a:ext uri="{FF2B5EF4-FFF2-40B4-BE49-F238E27FC236}">
                    <a16:creationId xmlns:a16="http://schemas.microsoft.com/office/drawing/2014/main" id="{4E4FE803-5951-406F-944A-D45D7E7DD847}"/>
                  </a:ext>
                </a:extLst>
              </p:cNvPr>
              <p:cNvSpPr>
                <a:spLocks noRot="1" noChangeAspect="1" noMove="1" noResize="1" noEditPoints="1" noAdjustHandles="1" noChangeArrowheads="1" noChangeShapeType="1" noTextEdit="1"/>
              </p:cNvSpPr>
              <p:nvPr/>
            </p:nvSpPr>
            <p:spPr>
              <a:xfrm>
                <a:off x="6476909" y="5339505"/>
                <a:ext cx="441942" cy="461665"/>
              </a:xfrm>
              <a:prstGeom prst="rect">
                <a:avLst/>
              </a:prstGeom>
              <a:blipFill>
                <a:blip r:embed="rId5"/>
                <a:stretch>
                  <a:fillRect/>
                </a:stretch>
              </a:blipFill>
            </p:spPr>
            <p:txBody>
              <a:bodyPr/>
              <a:lstStyle/>
              <a:p>
                <a:r>
                  <a:rPr lang="zh-TW" altLang="en-US">
                    <a:noFill/>
                  </a:rPr>
                  <a:t> </a:t>
                </a:r>
              </a:p>
            </p:txBody>
          </p:sp>
        </mc:Fallback>
      </mc:AlternateContent>
      <p:cxnSp>
        <p:nvCxnSpPr>
          <p:cNvPr id="29" name="直線單箭頭接點 28">
            <a:extLst>
              <a:ext uri="{FF2B5EF4-FFF2-40B4-BE49-F238E27FC236}">
                <a16:creationId xmlns:a16="http://schemas.microsoft.com/office/drawing/2014/main" id="{EE9143D8-1EFF-4AF2-B02B-F9B147DD80C8}"/>
              </a:ext>
            </a:extLst>
          </p:cNvPr>
          <p:cNvCxnSpPr>
            <a:cxnSpLocks/>
          </p:cNvCxnSpPr>
          <p:nvPr/>
        </p:nvCxnSpPr>
        <p:spPr>
          <a:xfrm>
            <a:off x="5845395" y="5007021"/>
            <a:ext cx="901182" cy="0"/>
          </a:xfrm>
          <a:prstGeom prst="straightConnector1">
            <a:avLst/>
          </a:prstGeom>
          <a:ln w="190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890728FF-2522-4C8F-8D31-CA0750625B8E}"/>
              </a:ext>
            </a:extLst>
          </p:cNvPr>
          <p:cNvCxnSpPr>
            <a:cxnSpLocks/>
          </p:cNvCxnSpPr>
          <p:nvPr/>
        </p:nvCxnSpPr>
        <p:spPr>
          <a:xfrm rot="5400000">
            <a:off x="6432175" y="5580779"/>
            <a:ext cx="901182" cy="0"/>
          </a:xfrm>
          <a:prstGeom prst="straightConnector1">
            <a:avLst/>
          </a:prstGeom>
          <a:ln w="190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 name="群組 7">
            <a:extLst>
              <a:ext uri="{FF2B5EF4-FFF2-40B4-BE49-F238E27FC236}">
                <a16:creationId xmlns:a16="http://schemas.microsoft.com/office/drawing/2014/main" id="{43CDC678-0C80-4D23-BDC9-0D737EF9043D}"/>
              </a:ext>
            </a:extLst>
          </p:cNvPr>
          <p:cNvGrpSpPr/>
          <p:nvPr/>
        </p:nvGrpSpPr>
        <p:grpSpPr>
          <a:xfrm>
            <a:off x="7830060" y="3612073"/>
            <a:ext cx="681626" cy="461665"/>
            <a:chOff x="7699112" y="3885989"/>
            <a:chExt cx="681626" cy="461665"/>
          </a:xfrm>
        </p:grpSpPr>
        <p:sp>
          <p:nvSpPr>
            <p:cNvPr id="33" name="橢圓 32">
              <a:extLst>
                <a:ext uri="{FF2B5EF4-FFF2-40B4-BE49-F238E27FC236}">
                  <a16:creationId xmlns:a16="http://schemas.microsoft.com/office/drawing/2014/main" id="{43ED3ABA-FEF2-47F2-8F5B-77D1E76BD414}"/>
                </a:ext>
              </a:extLst>
            </p:cNvPr>
            <p:cNvSpPr/>
            <p:nvPr/>
          </p:nvSpPr>
          <p:spPr>
            <a:xfrm>
              <a:off x="7699112" y="4147265"/>
              <a:ext cx="160727" cy="160727"/>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4" name="文字方塊 33">
                  <a:extLst>
                    <a:ext uri="{FF2B5EF4-FFF2-40B4-BE49-F238E27FC236}">
                      <a16:creationId xmlns:a16="http://schemas.microsoft.com/office/drawing/2014/main" id="{0A8AFA8A-6EEA-4F5A-BFC6-47A114D0E591}"/>
                    </a:ext>
                  </a:extLst>
                </p:cNvPr>
                <p:cNvSpPr txBox="1"/>
                <p:nvPr/>
              </p:nvSpPr>
              <p:spPr>
                <a:xfrm>
                  <a:off x="7729749" y="3885989"/>
                  <a:ext cx="65098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m:t>
                            </m:r>
                          </m:sup>
                        </m:sSup>
                      </m:oMath>
                    </m:oMathPara>
                  </a14:m>
                  <a:endParaRPr lang="zh-TW" altLang="en-US" sz="2400" dirty="0"/>
                </a:p>
              </p:txBody>
            </p:sp>
          </mc:Choice>
          <mc:Fallback xmlns="">
            <p:sp>
              <p:nvSpPr>
                <p:cNvPr id="34" name="文字方塊 33">
                  <a:extLst>
                    <a:ext uri="{FF2B5EF4-FFF2-40B4-BE49-F238E27FC236}">
                      <a16:creationId xmlns:a16="http://schemas.microsoft.com/office/drawing/2014/main" id="{0A8AFA8A-6EEA-4F5A-BFC6-47A114D0E591}"/>
                    </a:ext>
                  </a:extLst>
                </p:cNvPr>
                <p:cNvSpPr txBox="1">
                  <a:spLocks noRot="1" noChangeAspect="1" noMove="1" noResize="1" noEditPoints="1" noAdjustHandles="1" noChangeArrowheads="1" noChangeShapeType="1" noTextEdit="1"/>
                </p:cNvSpPr>
                <p:nvPr/>
              </p:nvSpPr>
              <p:spPr>
                <a:xfrm>
                  <a:off x="7729749" y="3885989"/>
                  <a:ext cx="650989" cy="461665"/>
                </a:xfrm>
                <a:prstGeom prst="rect">
                  <a:avLst/>
                </a:prstGeom>
                <a:blipFill>
                  <a:blip r:embed="rId6"/>
                  <a:stretch>
                    <a:fillRect/>
                  </a:stretch>
                </a:blipFill>
              </p:spPr>
              <p:txBody>
                <a:bodyPr/>
                <a:lstStyle/>
                <a:p>
                  <a:r>
                    <a:rPr lang="zh-TW" altLang="en-US">
                      <a:noFill/>
                    </a:rPr>
                    <a:t> </a:t>
                  </a:r>
                </a:p>
              </p:txBody>
            </p:sp>
          </mc:Fallback>
        </mc:AlternateContent>
      </p:grpSp>
      <mc:AlternateContent xmlns:mc="http://schemas.openxmlformats.org/markup-compatibility/2006">
        <mc:Choice xmlns:a14="http://schemas.microsoft.com/office/drawing/2010/main" Requires="a14">
          <p:sp>
            <p:nvSpPr>
              <p:cNvPr id="35" name="文字方塊 34">
                <a:extLst>
                  <a:ext uri="{FF2B5EF4-FFF2-40B4-BE49-F238E27FC236}">
                    <a16:creationId xmlns:a16="http://schemas.microsoft.com/office/drawing/2014/main" id="{86005553-05A4-42A1-964D-E9D16CA28E0F}"/>
                  </a:ext>
                </a:extLst>
              </p:cNvPr>
              <p:cNvSpPr txBox="1"/>
              <p:nvPr/>
            </p:nvSpPr>
            <p:spPr>
              <a:xfrm>
                <a:off x="6764380" y="4577857"/>
                <a:ext cx="3918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0</m:t>
                          </m:r>
                        </m:sup>
                      </m:sSup>
                    </m:oMath>
                  </m:oMathPara>
                </a14:m>
                <a:endParaRPr lang="zh-TW" altLang="en-US" sz="2400" dirty="0"/>
              </a:p>
            </p:txBody>
          </p:sp>
        </mc:Choice>
        <mc:Fallback>
          <p:sp>
            <p:nvSpPr>
              <p:cNvPr id="35" name="文字方塊 34">
                <a:extLst>
                  <a:ext uri="{FF2B5EF4-FFF2-40B4-BE49-F238E27FC236}">
                    <a16:creationId xmlns:a16="http://schemas.microsoft.com/office/drawing/2014/main" id="{86005553-05A4-42A1-964D-E9D16CA28E0F}"/>
                  </a:ext>
                </a:extLst>
              </p:cNvPr>
              <p:cNvSpPr txBox="1">
                <a:spLocks noRot="1" noChangeAspect="1" noMove="1" noResize="1" noEditPoints="1" noAdjustHandles="1" noChangeArrowheads="1" noChangeShapeType="1" noTextEdit="1"/>
              </p:cNvSpPr>
              <p:nvPr/>
            </p:nvSpPr>
            <p:spPr>
              <a:xfrm>
                <a:off x="6764380" y="4577857"/>
                <a:ext cx="391838" cy="369332"/>
              </a:xfrm>
              <a:prstGeom prst="rect">
                <a:avLst/>
              </a:prstGeom>
              <a:blipFill>
                <a:blip r:embed="rId7"/>
                <a:stretch>
                  <a:fillRect l="-10938" r="-7813"/>
                </a:stretch>
              </a:blipFill>
            </p:spPr>
            <p:txBody>
              <a:bodyPr/>
              <a:lstStyle/>
              <a:p>
                <a:r>
                  <a:rPr lang="zh-TW" altLang="en-US">
                    <a:noFill/>
                  </a:rPr>
                  <a:t> </a:t>
                </a:r>
              </a:p>
            </p:txBody>
          </p:sp>
        </mc:Fallback>
      </mc:AlternateContent>
      <p:cxnSp>
        <p:nvCxnSpPr>
          <p:cNvPr id="12" name="直線單箭頭接點 11">
            <a:extLst>
              <a:ext uri="{FF2B5EF4-FFF2-40B4-BE49-F238E27FC236}">
                <a16:creationId xmlns:a16="http://schemas.microsoft.com/office/drawing/2014/main" id="{9F811FBD-8CCC-44C6-B564-0649C8601825}"/>
              </a:ext>
            </a:extLst>
          </p:cNvPr>
          <p:cNvCxnSpPr>
            <a:cxnSpLocks/>
          </p:cNvCxnSpPr>
          <p:nvPr/>
        </p:nvCxnSpPr>
        <p:spPr>
          <a:xfrm flipH="1">
            <a:off x="6275067" y="5053790"/>
            <a:ext cx="511842" cy="288948"/>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CE90A4D0-D256-42A2-B8A8-AC8F5991943E}"/>
              </a:ext>
            </a:extLst>
          </p:cNvPr>
          <p:cNvCxnSpPr>
            <a:cxnSpLocks/>
          </p:cNvCxnSpPr>
          <p:nvPr/>
        </p:nvCxnSpPr>
        <p:spPr>
          <a:xfrm flipV="1">
            <a:off x="6973864" y="4536601"/>
            <a:ext cx="672401" cy="430610"/>
          </a:xfrm>
          <a:prstGeom prst="straightConnector1">
            <a:avLst/>
          </a:prstGeom>
          <a:ln w="28575">
            <a:solidFill>
              <a:srgbClr val="0000FF"/>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C17D2472-B730-44A8-9172-A8E1D0EA0D19}"/>
              </a:ext>
            </a:extLst>
          </p:cNvPr>
          <p:cNvSpPr txBox="1"/>
          <p:nvPr/>
        </p:nvSpPr>
        <p:spPr>
          <a:xfrm>
            <a:off x="5042017" y="5108672"/>
            <a:ext cx="1226776" cy="461665"/>
          </a:xfrm>
          <a:prstGeom prst="rect">
            <a:avLst/>
          </a:prstGeom>
          <a:solidFill>
            <a:schemeClr val="accent1">
              <a:lumMod val="20000"/>
              <a:lumOff val="80000"/>
            </a:schemeClr>
          </a:solidFill>
        </p:spPr>
        <p:txBody>
          <a:bodyPr wrap="square" rtlCol="0">
            <a:spAutoFit/>
          </a:bodyPr>
          <a:lstStyle/>
          <a:p>
            <a:pPr algn="ctr"/>
            <a:r>
              <a:rPr lang="en-US" altLang="zh-TW" sz="2400" dirty="0">
                <a:solidFill>
                  <a:srgbClr val="0000FF"/>
                </a:solidFill>
              </a:rPr>
              <a:t>gradient</a:t>
            </a:r>
            <a:endParaRPr lang="zh-TW" altLang="en-US" sz="2400" dirty="0">
              <a:solidFill>
                <a:srgbClr val="0000FF"/>
              </a:solidFill>
            </a:endParaRPr>
          </a:p>
        </p:txBody>
      </p:sp>
      <p:grpSp>
        <p:nvGrpSpPr>
          <p:cNvPr id="18" name="群組 17">
            <a:extLst>
              <a:ext uri="{FF2B5EF4-FFF2-40B4-BE49-F238E27FC236}">
                <a16:creationId xmlns:a16="http://schemas.microsoft.com/office/drawing/2014/main" id="{6974C351-0D24-4279-ABA6-249C7027183A}"/>
              </a:ext>
            </a:extLst>
          </p:cNvPr>
          <p:cNvGrpSpPr/>
          <p:nvPr/>
        </p:nvGrpSpPr>
        <p:grpSpPr>
          <a:xfrm>
            <a:off x="1289652" y="3835399"/>
            <a:ext cx="3566977" cy="2768595"/>
            <a:chOff x="1289652" y="3835399"/>
            <a:chExt cx="3566977" cy="2768595"/>
          </a:xfrm>
        </p:grpSpPr>
        <p:sp>
          <p:nvSpPr>
            <p:cNvPr id="40" name="矩形 39">
              <a:extLst>
                <a:ext uri="{FF2B5EF4-FFF2-40B4-BE49-F238E27FC236}">
                  <a16:creationId xmlns:a16="http://schemas.microsoft.com/office/drawing/2014/main" id="{5DBFFD20-3BC5-4780-AF25-CB9573413148}"/>
                </a:ext>
              </a:extLst>
            </p:cNvPr>
            <p:cNvSpPr/>
            <p:nvPr/>
          </p:nvSpPr>
          <p:spPr>
            <a:xfrm>
              <a:off x="1289652" y="3835399"/>
              <a:ext cx="3129948" cy="276859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1" name="文字方塊 40">
                  <a:extLst>
                    <a:ext uri="{FF2B5EF4-FFF2-40B4-BE49-F238E27FC236}">
                      <a16:creationId xmlns:a16="http://schemas.microsoft.com/office/drawing/2014/main" id="{B97A9DF1-2255-4E5D-9F58-97021B8F3A6D}"/>
                    </a:ext>
                  </a:extLst>
                </p:cNvPr>
                <p:cNvSpPr txBox="1"/>
                <p:nvPr/>
              </p:nvSpPr>
              <p:spPr>
                <a:xfrm>
                  <a:off x="1430036" y="3978322"/>
                  <a:ext cx="199375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m:t>
                            </m:r>
                          </m:sup>
                        </m:sSup>
                        <m:r>
                          <a:rPr lang="en-US" altLang="zh-TW" sz="2400" b="0" i="1" smtClean="0">
                            <a:latin typeface="Cambria Math" panose="02040503050406030204" pitchFamily="18" charset="0"/>
                            <a:ea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0</m:t>
                            </m:r>
                          </m:sup>
                        </m:sSup>
                        <m:r>
                          <a:rPr lang="en-US" altLang="zh-TW" sz="2400" b="0" i="1" smtClean="0">
                            <a:latin typeface="Cambria Math" panose="02040503050406030204" pitchFamily="18" charset="0"/>
                          </a:rPr>
                          <m:t>−</m:t>
                        </m:r>
                        <m:r>
                          <a:rPr lang="zh-TW" altLang="en-US" sz="2400" i="1">
                            <a:latin typeface="Cambria Math" panose="02040503050406030204" pitchFamily="18" charset="0"/>
                            <a:ea typeface="Cambria Math" panose="02040503050406030204" pitchFamily="18" charset="0"/>
                          </a:rPr>
                          <m:t>𝜀</m:t>
                        </m:r>
                        <m:r>
                          <a:rPr lang="zh-TW" altLang="en-US" sz="240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𝑥</m:t>
                        </m:r>
                      </m:oMath>
                    </m:oMathPara>
                  </a14:m>
                  <a:endParaRPr lang="zh-TW" altLang="en-US" sz="2400" dirty="0"/>
                </a:p>
              </p:txBody>
            </p:sp>
          </mc:Choice>
          <mc:Fallback xmlns="">
            <p:sp>
              <p:nvSpPr>
                <p:cNvPr id="41" name="文字方塊 40">
                  <a:extLst>
                    <a:ext uri="{FF2B5EF4-FFF2-40B4-BE49-F238E27FC236}">
                      <a16:creationId xmlns:a16="http://schemas.microsoft.com/office/drawing/2014/main" id="{B97A9DF1-2255-4E5D-9F58-97021B8F3A6D}"/>
                    </a:ext>
                  </a:extLst>
                </p:cNvPr>
                <p:cNvSpPr txBox="1">
                  <a:spLocks noRot="1" noChangeAspect="1" noMove="1" noResize="1" noEditPoints="1" noAdjustHandles="1" noChangeArrowheads="1" noChangeShapeType="1" noTextEdit="1"/>
                </p:cNvSpPr>
                <p:nvPr/>
              </p:nvSpPr>
              <p:spPr>
                <a:xfrm>
                  <a:off x="1430036" y="3978322"/>
                  <a:ext cx="1993751" cy="369332"/>
                </a:xfrm>
                <a:prstGeom prst="rect">
                  <a:avLst/>
                </a:prstGeom>
                <a:blipFill>
                  <a:blip r:embed="rId9"/>
                  <a:stretch>
                    <a:fillRect l="-1835" t="-1667" r="-1223" b="-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文字方塊 41">
                  <a:extLst>
                    <a:ext uri="{FF2B5EF4-FFF2-40B4-BE49-F238E27FC236}">
                      <a16:creationId xmlns:a16="http://schemas.microsoft.com/office/drawing/2014/main" id="{7B001D93-8B7F-4018-A1E5-D32A451D45C6}"/>
                    </a:ext>
                  </a:extLst>
                </p:cNvPr>
                <p:cNvSpPr txBox="1"/>
                <p:nvPr/>
              </p:nvSpPr>
              <p:spPr>
                <a:xfrm>
                  <a:off x="1374087" y="4556473"/>
                  <a:ext cx="2899319" cy="14309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𝑥</m:t>
                        </m:r>
                        <m:r>
                          <a:rPr lang="en-US" altLang="zh-TW" sz="2400" b="0" i="1" smtClean="0">
                            <a:latin typeface="Cambria Math" panose="02040503050406030204" pitchFamily="18" charset="0"/>
                            <a:ea typeface="Cambria Math" panose="02040503050406030204" pitchFamily="18" charset="0"/>
                          </a:rPr>
                          <m:t>=</m:t>
                        </m:r>
                        <m:d>
                          <m:dPr>
                            <m:begChr m:val="["/>
                            <m:endChr m:val="]"/>
                            <m:ctrlPr>
                              <a:rPr lang="en-US" altLang="zh-TW" sz="2400" b="0" i="1" smtClean="0">
                                <a:latin typeface="Cambria Math" panose="02040503050406030204" pitchFamily="18" charset="0"/>
                                <a:ea typeface="Cambria Math" panose="02040503050406030204" pitchFamily="18" charset="0"/>
                              </a:rPr>
                            </m:ctrlPr>
                          </m:dPr>
                          <m:e>
                            <m:eqArr>
                              <m:eqArrPr>
                                <m:ctrlPr>
                                  <a:rPr lang="en-US" altLang="zh-TW" sz="2400" b="0" i="1" smtClean="0">
                                    <a:latin typeface="Cambria Math" panose="02040503050406030204" pitchFamily="18" charset="0"/>
                                    <a:ea typeface="Cambria Math" panose="02040503050406030204" pitchFamily="18" charset="0"/>
                                  </a:rPr>
                                </m:ctrlPr>
                              </m:eqArrPr>
                              <m:e>
                                <m:r>
                                  <a:rPr lang="en-US" altLang="zh-TW" sz="2400" b="0" i="1" smtClean="0">
                                    <a:latin typeface="Cambria Math" panose="02040503050406030204" pitchFamily="18" charset="0"/>
                                    <a:ea typeface="Cambria Math" panose="02040503050406030204" pitchFamily="18" charset="0"/>
                                  </a:rPr>
                                  <m:t>𝑠𝑖𝑔𝑛</m:t>
                                </m:r>
                                <m:d>
                                  <m:dPr>
                                    <m:ctrlPr>
                                      <a:rPr lang="en-US" altLang="zh-TW" sz="2400" b="0" i="1" smtClean="0">
                                        <a:latin typeface="Cambria Math" panose="02040503050406030204" pitchFamily="18" charset="0"/>
                                        <a:ea typeface="Cambria Math" panose="02040503050406030204" pitchFamily="18" charset="0"/>
                                      </a:rPr>
                                    </m:ctrlPr>
                                  </m:dPr>
                                  <m:e>
                                    <m:f>
                                      <m:fPr>
                                        <m:type m:val="lin"/>
                                        <m:ctrlPr>
                                          <a:rPr lang="en-US" altLang="zh-TW" sz="2400" b="0" i="1" smtClean="0">
                                            <a:latin typeface="Cambria Math" panose="02040503050406030204" pitchFamily="18" charset="0"/>
                                            <a:ea typeface="Cambria Math" panose="02040503050406030204" pitchFamily="18" charset="0"/>
                                          </a:rPr>
                                        </m:ctrlPr>
                                      </m:fPr>
                                      <m:num>
                                        <m:r>
                                          <a:rPr lang="en-US" altLang="zh-TW" sz="2400" i="1">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𝐿</m:t>
                                        </m:r>
                                      </m:num>
                                      <m:den>
                                        <m:r>
                                          <a:rPr lang="en-US" altLang="zh-TW" sz="2400" i="1">
                                            <a:latin typeface="Cambria Math" panose="02040503050406030204" pitchFamily="18" charset="0"/>
                                            <a:ea typeface="Cambria Math" panose="02040503050406030204" pitchFamily="18" charset="0"/>
                                          </a:rPr>
                                          <m:t>𝜕</m:t>
                                        </m:r>
                                        <m:sSub>
                                          <m:sSubPr>
                                            <m:ctrlPr>
                                              <a:rPr lang="en-US" altLang="zh-TW" sz="2400" i="1" smtClean="0">
                                                <a:latin typeface="Cambria Math" panose="02040503050406030204" pitchFamily="18" charset="0"/>
                                                <a:ea typeface="Cambria Math" panose="02040503050406030204" pitchFamily="18" charset="0"/>
                                              </a:rPr>
                                            </m:ctrlPr>
                                          </m:sSubPr>
                                          <m:e>
                                            <m:r>
                                              <a:rPr lang="en-US" altLang="zh-TW" sz="2400" b="0" i="1" smtClean="0">
                                                <a:latin typeface="Cambria Math" panose="02040503050406030204" pitchFamily="18" charset="0"/>
                                                <a:ea typeface="Cambria Math" panose="02040503050406030204" pitchFamily="18" charset="0"/>
                                              </a:rPr>
                                              <m:t>𝑥</m:t>
                                            </m:r>
                                          </m:e>
                                          <m:sub>
                                            <m:r>
                                              <a:rPr lang="en-US" altLang="zh-TW" sz="2400" b="0" i="1" smtClean="0">
                                                <a:latin typeface="Cambria Math" panose="02040503050406030204" pitchFamily="18" charset="0"/>
                                                <a:ea typeface="Cambria Math" panose="02040503050406030204" pitchFamily="18" charset="0"/>
                                              </a:rPr>
                                              <m:t>1</m:t>
                                            </m:r>
                                          </m:sub>
                                        </m:sSub>
                                      </m:den>
                                    </m:f>
                                  </m:e>
                                </m:d>
                              </m:e>
                              <m:e>
                                <m:r>
                                  <a:rPr lang="en-US" altLang="zh-TW" sz="2400" i="1">
                                    <a:latin typeface="Cambria Math" panose="02040503050406030204" pitchFamily="18" charset="0"/>
                                    <a:ea typeface="Cambria Math" panose="02040503050406030204" pitchFamily="18" charset="0"/>
                                  </a:rPr>
                                  <m:t>𝑠𝑖𝑔𝑛</m:t>
                                </m:r>
                                <m:d>
                                  <m:dPr>
                                    <m:ctrlPr>
                                      <a:rPr lang="en-US" altLang="zh-TW" sz="2400" i="1">
                                        <a:latin typeface="Cambria Math" panose="02040503050406030204" pitchFamily="18" charset="0"/>
                                        <a:ea typeface="Cambria Math" panose="02040503050406030204" pitchFamily="18" charset="0"/>
                                      </a:rPr>
                                    </m:ctrlPr>
                                  </m:dPr>
                                  <m:e>
                                    <m:f>
                                      <m:fPr>
                                        <m:type m:val="lin"/>
                                        <m:ctrlPr>
                                          <a:rPr lang="en-US" altLang="zh-TW" sz="2400" i="1">
                                            <a:latin typeface="Cambria Math" panose="02040503050406030204" pitchFamily="18" charset="0"/>
                                            <a:ea typeface="Cambria Math" panose="02040503050406030204" pitchFamily="18" charset="0"/>
                                          </a:rPr>
                                        </m:ctrlPr>
                                      </m:fPr>
                                      <m:num>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𝐿</m:t>
                                        </m:r>
                                      </m:num>
                                      <m:den>
                                        <m:r>
                                          <a:rPr lang="en-US" altLang="zh-TW" sz="2400" i="1">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ea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𝑥</m:t>
                                            </m:r>
                                          </m:e>
                                          <m:sub>
                                            <m:r>
                                              <a:rPr lang="en-US" altLang="zh-TW" sz="2400" b="0" i="1" smtClean="0">
                                                <a:latin typeface="Cambria Math" panose="02040503050406030204" pitchFamily="18" charset="0"/>
                                                <a:ea typeface="Cambria Math" panose="02040503050406030204" pitchFamily="18" charset="0"/>
                                              </a:rPr>
                                              <m:t>2</m:t>
                                            </m:r>
                                          </m:sub>
                                        </m:sSub>
                                      </m:den>
                                    </m:f>
                                  </m:e>
                                </m:d>
                              </m:e>
                              <m:e>
                                <m:r>
                                  <a:rPr lang="en-US" altLang="zh-TW" sz="2400" i="1">
                                    <a:latin typeface="Cambria Math" panose="02040503050406030204" pitchFamily="18" charset="0"/>
                                    <a:ea typeface="Cambria Math" panose="02040503050406030204" pitchFamily="18" charset="0"/>
                                  </a:rPr>
                                  <m:t>𝑠𝑖𝑔𝑛</m:t>
                                </m:r>
                                <m:d>
                                  <m:dPr>
                                    <m:ctrlPr>
                                      <a:rPr lang="en-US" altLang="zh-TW" sz="2400" i="1">
                                        <a:latin typeface="Cambria Math" panose="02040503050406030204" pitchFamily="18" charset="0"/>
                                        <a:ea typeface="Cambria Math" panose="02040503050406030204" pitchFamily="18" charset="0"/>
                                      </a:rPr>
                                    </m:ctrlPr>
                                  </m:dPr>
                                  <m:e>
                                    <m:f>
                                      <m:fPr>
                                        <m:type m:val="lin"/>
                                        <m:ctrlPr>
                                          <a:rPr lang="en-US" altLang="zh-TW" sz="2400" i="1">
                                            <a:latin typeface="Cambria Math" panose="02040503050406030204" pitchFamily="18" charset="0"/>
                                            <a:ea typeface="Cambria Math" panose="02040503050406030204" pitchFamily="18" charset="0"/>
                                          </a:rPr>
                                        </m:ctrlPr>
                                      </m:fPr>
                                      <m:num>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𝐿</m:t>
                                        </m:r>
                                      </m:num>
                                      <m:den>
                                        <m:r>
                                          <a:rPr lang="en-US" altLang="zh-TW" sz="2400" i="1">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ea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𝑥</m:t>
                                            </m:r>
                                          </m:e>
                                          <m:sub>
                                            <m:r>
                                              <a:rPr lang="en-US" altLang="zh-TW" sz="2400" b="0" i="1" smtClean="0">
                                                <a:latin typeface="Cambria Math" panose="02040503050406030204" pitchFamily="18" charset="0"/>
                                                <a:ea typeface="Cambria Math" panose="02040503050406030204" pitchFamily="18" charset="0"/>
                                              </a:rPr>
                                              <m:t>3</m:t>
                                            </m:r>
                                          </m:sub>
                                        </m:sSub>
                                      </m:den>
                                    </m:f>
                                  </m:e>
                                </m:d>
                              </m:e>
                              <m:e>
                                <m:r>
                                  <a:rPr lang="zh-TW" altLang="en-US" sz="2400" i="1" smtClean="0">
                                    <a:latin typeface="Cambria Math" panose="02040503050406030204" pitchFamily="18" charset="0"/>
                                  </a:rPr>
                                  <m:t>⋮</m:t>
                                </m:r>
                              </m:e>
                            </m:eqArr>
                          </m:e>
                        </m:d>
                      </m:oMath>
                    </m:oMathPara>
                  </a14:m>
                  <a:endParaRPr lang="zh-TW" altLang="en-US" sz="2400" dirty="0"/>
                </a:p>
              </p:txBody>
            </p:sp>
          </mc:Choice>
          <mc:Fallback xmlns="">
            <p:sp>
              <p:nvSpPr>
                <p:cNvPr id="42" name="文字方塊 41">
                  <a:extLst>
                    <a:ext uri="{FF2B5EF4-FFF2-40B4-BE49-F238E27FC236}">
                      <a16:creationId xmlns:a16="http://schemas.microsoft.com/office/drawing/2014/main" id="{7B001D93-8B7F-4018-A1E5-D32A451D45C6}"/>
                    </a:ext>
                  </a:extLst>
                </p:cNvPr>
                <p:cNvSpPr txBox="1">
                  <a:spLocks noRot="1" noChangeAspect="1" noMove="1" noResize="1" noEditPoints="1" noAdjustHandles="1" noChangeArrowheads="1" noChangeShapeType="1" noTextEdit="1"/>
                </p:cNvSpPr>
                <p:nvPr/>
              </p:nvSpPr>
              <p:spPr>
                <a:xfrm>
                  <a:off x="1374087" y="4556473"/>
                  <a:ext cx="2899319" cy="1430969"/>
                </a:xfrm>
                <a:prstGeom prst="rect">
                  <a:avLst/>
                </a:prstGeom>
                <a:blipFill>
                  <a:blip r:embed="rId10"/>
                  <a:stretch>
                    <a:fillRect/>
                  </a:stretch>
                </a:blipFill>
              </p:spPr>
              <p:txBody>
                <a:bodyPr/>
                <a:lstStyle/>
                <a:p>
                  <a:r>
                    <a:rPr lang="zh-TW" altLang="en-US">
                      <a:noFill/>
                    </a:rPr>
                    <a:t> </a:t>
                  </a:r>
                </a:p>
              </p:txBody>
            </p:sp>
          </mc:Fallback>
        </mc:AlternateContent>
        <p:sp>
          <p:nvSpPr>
            <p:cNvPr id="43" name="文字方塊 42">
              <a:extLst>
                <a:ext uri="{FF2B5EF4-FFF2-40B4-BE49-F238E27FC236}">
                  <a16:creationId xmlns:a16="http://schemas.microsoft.com/office/drawing/2014/main" id="{2A4F31D4-FEB6-44A2-AEE6-30CCCE768C29}"/>
                </a:ext>
              </a:extLst>
            </p:cNvPr>
            <p:cNvSpPr txBox="1"/>
            <p:nvPr/>
          </p:nvSpPr>
          <p:spPr>
            <a:xfrm>
              <a:off x="1430036" y="6015906"/>
              <a:ext cx="3426593" cy="461665"/>
            </a:xfrm>
            <a:prstGeom prst="rect">
              <a:avLst/>
            </a:prstGeom>
            <a:noFill/>
          </p:spPr>
          <p:txBody>
            <a:bodyPr wrap="square" rtlCol="0">
              <a:spAutoFit/>
            </a:bodyPr>
            <a:lstStyle/>
            <a:p>
              <a:pPr algn="ctr"/>
              <a:r>
                <a:rPr lang="en-US" altLang="zh-TW" sz="2400" dirty="0"/>
                <a:t>only have </a:t>
              </a:r>
              <a:r>
                <a:rPr lang="en-US" altLang="zh-TW" sz="2400" b="1" dirty="0"/>
                <a:t>+1 </a:t>
              </a:r>
              <a:r>
                <a:rPr lang="en-US" altLang="zh-TW" sz="2400" dirty="0"/>
                <a:t>or </a:t>
              </a:r>
              <a:r>
                <a:rPr lang="en-US" altLang="zh-TW" sz="2400" b="1" dirty="0"/>
                <a:t>-1</a:t>
              </a:r>
              <a:endParaRPr lang="zh-TW" altLang="en-US" sz="2400" b="1" dirty="0"/>
            </a:p>
          </p:txBody>
        </p:sp>
      </p:grpSp>
      <p:sp>
        <p:nvSpPr>
          <p:cNvPr id="45" name="矩形 44">
            <a:extLst>
              <a:ext uri="{FF2B5EF4-FFF2-40B4-BE49-F238E27FC236}">
                <a16:creationId xmlns:a16="http://schemas.microsoft.com/office/drawing/2014/main" id="{29458F93-2928-44AC-B9AF-9EEA689AB9D2}"/>
              </a:ext>
            </a:extLst>
          </p:cNvPr>
          <p:cNvSpPr/>
          <p:nvPr/>
        </p:nvSpPr>
        <p:spPr>
          <a:xfrm>
            <a:off x="6282361" y="6164082"/>
            <a:ext cx="1308371" cy="461665"/>
          </a:xfrm>
          <a:prstGeom prst="rect">
            <a:avLst/>
          </a:prstGeom>
        </p:spPr>
        <p:txBody>
          <a:bodyPr wrap="none">
            <a:spAutoFit/>
          </a:bodyPr>
          <a:lstStyle/>
          <a:p>
            <a:r>
              <a:rPr lang="en-US" altLang="zh-TW" sz="2400" b="1" i="1" u="sng" dirty="0"/>
              <a:t>L-infinity</a:t>
            </a:r>
          </a:p>
        </p:txBody>
      </p:sp>
      <mc:AlternateContent xmlns:mc="http://schemas.openxmlformats.org/markup-compatibility/2006">
        <mc:Choice xmlns:a14="http://schemas.microsoft.com/office/drawing/2010/main" Requires="a14">
          <p:sp>
            <p:nvSpPr>
              <p:cNvPr id="48" name="文字方塊 47">
                <a:extLst>
                  <a:ext uri="{FF2B5EF4-FFF2-40B4-BE49-F238E27FC236}">
                    <a16:creationId xmlns:a16="http://schemas.microsoft.com/office/drawing/2014/main" id="{167703D5-44EA-4B58-9D41-58C5220FB47E}"/>
                  </a:ext>
                </a:extLst>
              </p:cNvPr>
              <p:cNvSpPr txBox="1"/>
              <p:nvPr/>
            </p:nvSpPr>
            <p:spPr>
              <a:xfrm>
                <a:off x="7337951" y="4235993"/>
                <a:ext cx="38523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1</m:t>
                          </m:r>
                        </m:sup>
                      </m:sSup>
                    </m:oMath>
                  </m:oMathPara>
                </a14:m>
                <a:endParaRPr lang="zh-TW" altLang="en-US" sz="2400" dirty="0"/>
              </a:p>
            </p:txBody>
          </p:sp>
        </mc:Choice>
        <mc:Fallback>
          <p:sp>
            <p:nvSpPr>
              <p:cNvPr id="48" name="文字方塊 47">
                <a:extLst>
                  <a:ext uri="{FF2B5EF4-FFF2-40B4-BE49-F238E27FC236}">
                    <a16:creationId xmlns:a16="http://schemas.microsoft.com/office/drawing/2014/main" id="{167703D5-44EA-4B58-9D41-58C5220FB47E}"/>
                  </a:ext>
                </a:extLst>
              </p:cNvPr>
              <p:cNvSpPr txBox="1">
                <a:spLocks noRot="1" noChangeAspect="1" noMove="1" noResize="1" noEditPoints="1" noAdjustHandles="1" noChangeArrowheads="1" noChangeShapeType="1" noTextEdit="1"/>
              </p:cNvSpPr>
              <p:nvPr/>
            </p:nvSpPr>
            <p:spPr>
              <a:xfrm>
                <a:off x="7337951" y="4235993"/>
                <a:ext cx="385234" cy="369332"/>
              </a:xfrm>
              <a:prstGeom prst="rect">
                <a:avLst/>
              </a:prstGeom>
              <a:blipFill>
                <a:blip r:embed="rId11"/>
                <a:stretch>
                  <a:fillRect l="-11111" r="-7937"/>
                </a:stretch>
              </a:blipFill>
            </p:spPr>
            <p:txBody>
              <a:bodyPr/>
              <a:lstStyle/>
              <a:p>
                <a:r>
                  <a:rPr lang="zh-TW" altLang="en-US">
                    <a:noFill/>
                  </a:rPr>
                  <a:t> </a:t>
                </a:r>
              </a:p>
            </p:txBody>
          </p:sp>
        </mc:Fallback>
      </mc:AlternateContent>
      <p:sp>
        <p:nvSpPr>
          <p:cNvPr id="49" name="橢圓 48">
            <a:extLst>
              <a:ext uri="{FF2B5EF4-FFF2-40B4-BE49-F238E27FC236}">
                <a16:creationId xmlns:a16="http://schemas.microsoft.com/office/drawing/2014/main" id="{0B54C25F-329F-45FA-863F-A1A25645DC1E}"/>
              </a:ext>
            </a:extLst>
          </p:cNvPr>
          <p:cNvSpPr/>
          <p:nvPr/>
        </p:nvSpPr>
        <p:spPr>
          <a:xfrm>
            <a:off x="7654936" y="4413179"/>
            <a:ext cx="160727" cy="160727"/>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356221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8" grpId="0"/>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4" name="文字方塊 43">
                <a:extLst>
                  <a:ext uri="{FF2B5EF4-FFF2-40B4-BE49-F238E27FC236}">
                    <a16:creationId xmlns:a16="http://schemas.microsoft.com/office/drawing/2014/main" id="{3B9B4ECA-60A1-4EA5-A484-57E80345E82A}"/>
                  </a:ext>
                </a:extLst>
              </p:cNvPr>
              <p:cNvSpPr txBox="1"/>
              <p:nvPr/>
            </p:nvSpPr>
            <p:spPr>
              <a:xfrm>
                <a:off x="8348507" y="1995591"/>
                <a:ext cx="65098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1</m:t>
                          </m:r>
                        </m:sup>
                      </m:sSup>
                    </m:oMath>
                  </m:oMathPara>
                </a14:m>
                <a:endParaRPr lang="zh-TW" altLang="en-US" sz="2400" dirty="0"/>
              </a:p>
            </p:txBody>
          </p:sp>
        </mc:Choice>
        <mc:Fallback>
          <p:sp>
            <p:nvSpPr>
              <p:cNvPr id="44" name="文字方塊 43">
                <a:extLst>
                  <a:ext uri="{FF2B5EF4-FFF2-40B4-BE49-F238E27FC236}">
                    <a16:creationId xmlns:a16="http://schemas.microsoft.com/office/drawing/2014/main" id="{3B9B4ECA-60A1-4EA5-A484-57E80345E82A}"/>
                  </a:ext>
                </a:extLst>
              </p:cNvPr>
              <p:cNvSpPr txBox="1">
                <a:spLocks noRot="1" noChangeAspect="1" noMove="1" noResize="1" noEditPoints="1" noAdjustHandles="1" noChangeArrowheads="1" noChangeShapeType="1" noTextEdit="1"/>
              </p:cNvSpPr>
              <p:nvPr/>
            </p:nvSpPr>
            <p:spPr>
              <a:xfrm>
                <a:off x="8348507" y="1995591"/>
                <a:ext cx="650989" cy="461665"/>
              </a:xfrm>
              <a:prstGeom prst="rect">
                <a:avLst/>
              </a:prstGeom>
              <a:blipFill>
                <a:blip r:embed="rId3"/>
                <a:stretch>
                  <a:fillRect/>
                </a:stretch>
              </a:blipFill>
            </p:spPr>
            <p:txBody>
              <a:bodyPr/>
              <a:lstStyle/>
              <a:p>
                <a:r>
                  <a:rPr lang="zh-TW" altLang="en-US">
                    <a:noFill/>
                  </a:rPr>
                  <a:t> </a:t>
                </a:r>
              </a:p>
            </p:txBody>
          </p:sp>
        </mc:Fallback>
      </mc:AlternateContent>
      <p:sp>
        <p:nvSpPr>
          <p:cNvPr id="2" name="標題 1">
            <a:extLst>
              <a:ext uri="{FF2B5EF4-FFF2-40B4-BE49-F238E27FC236}">
                <a16:creationId xmlns:a16="http://schemas.microsoft.com/office/drawing/2014/main" id="{66002FBD-C99E-405B-9AFD-67EEE733FC03}"/>
              </a:ext>
            </a:extLst>
          </p:cNvPr>
          <p:cNvSpPr>
            <a:spLocks noGrp="1"/>
          </p:cNvSpPr>
          <p:nvPr>
            <p:ph type="title"/>
          </p:nvPr>
        </p:nvSpPr>
        <p:spPr/>
        <p:txBody>
          <a:bodyPr/>
          <a:lstStyle/>
          <a:p>
            <a:r>
              <a:rPr lang="en-US" altLang="zh-TW" dirty="0"/>
              <a:t>Attack Approaches</a:t>
            </a:r>
            <a:endParaRPr lang="zh-TW" altLang="en-US" dirty="0"/>
          </a:p>
        </p:txBody>
      </p:sp>
      <p:sp>
        <p:nvSpPr>
          <p:cNvPr id="3" name="內容版面配置區 2">
            <a:extLst>
              <a:ext uri="{FF2B5EF4-FFF2-40B4-BE49-F238E27FC236}">
                <a16:creationId xmlns:a16="http://schemas.microsoft.com/office/drawing/2014/main" id="{8BA8B656-0B1F-4FD8-AE6C-911AF6A69B8B}"/>
              </a:ext>
            </a:extLst>
          </p:cNvPr>
          <p:cNvSpPr>
            <a:spLocks noGrp="1"/>
          </p:cNvSpPr>
          <p:nvPr>
            <p:ph idx="1"/>
          </p:nvPr>
        </p:nvSpPr>
        <p:spPr>
          <a:xfrm>
            <a:off x="628650" y="1825625"/>
            <a:ext cx="7886700" cy="4351338"/>
          </a:xfrm>
        </p:spPr>
        <p:txBody>
          <a:bodyPr/>
          <a:lstStyle/>
          <a:p>
            <a:endParaRPr lang="en-US" altLang="zh-TW" dirty="0"/>
          </a:p>
          <a:p>
            <a:endParaRPr lang="en-US" altLang="zh-TW" dirty="0"/>
          </a:p>
          <a:p>
            <a:endParaRPr lang="en-US" altLang="zh-TW" dirty="0"/>
          </a:p>
          <a:p>
            <a:r>
              <a:rPr lang="en-US" altLang="zh-TW" sz="2400" dirty="0"/>
              <a:t>Fast Gradient Sign Method (FGSM)</a:t>
            </a:r>
            <a:endParaRPr lang="zh-TW" altLang="en-US" sz="2400" dirty="0"/>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A5961E63-7DE2-427E-9E9A-BF35B61B95B9}"/>
                  </a:ext>
                </a:extLst>
              </p:cNvPr>
              <p:cNvSpPr txBox="1"/>
              <p:nvPr/>
            </p:nvSpPr>
            <p:spPr>
              <a:xfrm>
                <a:off x="1489302" y="2122866"/>
                <a:ext cx="3834768" cy="6227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𝑥</m:t>
                          </m:r>
                        </m:e>
                        <m:sup>
                          <m:r>
                            <a:rPr lang="en-US" altLang="zh-TW" sz="2800" b="0" i="1" smtClean="0">
                              <a:latin typeface="Cambria Math" panose="02040503050406030204" pitchFamily="18" charset="0"/>
                            </a:rPr>
                            <m:t>∗</m:t>
                          </m:r>
                        </m:sup>
                      </m:sSup>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𝑎𝑟𝑔</m:t>
                      </m:r>
                      <m:func>
                        <m:funcPr>
                          <m:ctrlPr>
                            <a:rPr lang="en-US" altLang="zh-TW" sz="2800" b="0" i="1" smtClean="0">
                              <a:latin typeface="Cambria Math" panose="02040503050406030204" pitchFamily="18" charset="0"/>
                            </a:rPr>
                          </m:ctrlPr>
                        </m:funcPr>
                        <m:fName>
                          <m:limLow>
                            <m:limLowPr>
                              <m:ctrlPr>
                                <a:rPr lang="en-US" altLang="zh-TW" sz="2800" b="0" i="1" smtClean="0">
                                  <a:latin typeface="Cambria Math" panose="02040503050406030204" pitchFamily="18" charset="0"/>
                                </a:rPr>
                              </m:ctrlPr>
                            </m:limLowPr>
                            <m:e>
                              <m:r>
                                <a:rPr lang="en-US" altLang="zh-TW" sz="2800" b="0" i="1" smtClean="0">
                                  <a:latin typeface="Cambria Math" panose="02040503050406030204" pitchFamily="18" charset="0"/>
                                </a:rPr>
                                <m:t>𝑚𝑖𝑛</m:t>
                              </m:r>
                            </m:e>
                            <m:lim>
                              <m:r>
                                <a:rPr lang="en-US" altLang="zh-TW" sz="2800" i="1">
                                  <a:latin typeface="Cambria Math" panose="02040503050406030204" pitchFamily="18" charset="0"/>
                                </a:rPr>
                                <m:t>𝑑</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0</m:t>
                                      </m:r>
                                    </m:sup>
                                  </m:sSup>
                                  <m:r>
                                    <a:rPr lang="en-US" altLang="zh-TW" sz="2800" i="1">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m:t>
                                      </m:r>
                                    </m:sup>
                                  </m:sSup>
                                </m:e>
                              </m:d>
                              <m:r>
                                <a:rPr lang="en-US" altLang="zh-TW" sz="2800" i="1">
                                  <a:latin typeface="Cambria Math" panose="02040503050406030204" pitchFamily="18" charset="0"/>
                                  <a:ea typeface="Cambria Math" panose="02040503050406030204" pitchFamily="18" charset="0"/>
                                </a:rPr>
                                <m:t>≤</m:t>
                              </m:r>
                              <m:r>
                                <a:rPr lang="zh-TW" altLang="en-US" sz="2800" i="1">
                                  <a:latin typeface="Cambria Math" panose="02040503050406030204" pitchFamily="18" charset="0"/>
                                  <a:ea typeface="Cambria Math" panose="02040503050406030204" pitchFamily="18" charset="0"/>
                                </a:rPr>
                                <m:t>𝜀</m:t>
                              </m:r>
                              <m:r>
                                <m:rPr>
                                  <m:nor/>
                                </m:rPr>
                                <a:rPr lang="zh-TW" altLang="en-US" sz="2800" dirty="0"/>
                                <m:t> </m:t>
                              </m:r>
                            </m:lim>
                          </m:limLow>
                        </m:fName>
                        <m:e>
                          <m:r>
                            <a:rPr lang="en-US" altLang="zh-TW" sz="2800" i="1">
                              <a:latin typeface="Cambria Math" panose="02040503050406030204" pitchFamily="18" charset="0"/>
                            </a:rPr>
                            <m:t>𝐿</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m:t>
                                  </m:r>
                                </m:sup>
                              </m:sSup>
                            </m:e>
                          </m:d>
                        </m:e>
                      </m:func>
                    </m:oMath>
                  </m:oMathPara>
                </a14:m>
                <a:endParaRPr lang="zh-TW" altLang="en-US" sz="2800" dirty="0"/>
              </a:p>
            </p:txBody>
          </p:sp>
        </mc:Choice>
        <mc:Fallback xmlns="">
          <p:sp>
            <p:nvSpPr>
              <p:cNvPr id="4" name="文字方塊 3">
                <a:extLst>
                  <a:ext uri="{FF2B5EF4-FFF2-40B4-BE49-F238E27FC236}">
                    <a16:creationId xmlns:a16="http://schemas.microsoft.com/office/drawing/2014/main" id="{A5961E63-7DE2-427E-9E9A-BF35B61B95B9}"/>
                  </a:ext>
                </a:extLst>
              </p:cNvPr>
              <p:cNvSpPr txBox="1">
                <a:spLocks noRot="1" noChangeAspect="1" noMove="1" noResize="1" noEditPoints="1" noAdjustHandles="1" noChangeArrowheads="1" noChangeShapeType="1" noTextEdit="1"/>
              </p:cNvSpPr>
              <p:nvPr/>
            </p:nvSpPr>
            <p:spPr>
              <a:xfrm>
                <a:off x="1489302" y="2122866"/>
                <a:ext cx="3834768" cy="622799"/>
              </a:xfrm>
              <a:prstGeom prst="rect">
                <a:avLst/>
              </a:prstGeom>
              <a:blipFill>
                <a:blip r:embed="rId4"/>
                <a:stretch>
                  <a:fillRect/>
                </a:stretch>
              </a:blipFill>
            </p:spPr>
            <p:txBody>
              <a:bodyPr/>
              <a:lstStyle/>
              <a:p>
                <a:r>
                  <a:rPr lang="zh-TW" altLang="en-US">
                    <a:noFill/>
                  </a:rPr>
                  <a:t> </a:t>
                </a:r>
              </a:p>
            </p:txBody>
          </p:sp>
        </mc:Fallback>
      </mc:AlternateContent>
      <p:sp>
        <p:nvSpPr>
          <p:cNvPr id="5" name="文字方塊 4">
            <a:extLst>
              <a:ext uri="{FF2B5EF4-FFF2-40B4-BE49-F238E27FC236}">
                <a16:creationId xmlns:a16="http://schemas.microsoft.com/office/drawing/2014/main" id="{07D0F282-97F1-4C1E-B9D5-7AFF4647171C}"/>
              </a:ext>
            </a:extLst>
          </p:cNvPr>
          <p:cNvSpPr txBox="1"/>
          <p:nvPr/>
        </p:nvSpPr>
        <p:spPr>
          <a:xfrm>
            <a:off x="4398745" y="1536216"/>
            <a:ext cx="4572000" cy="461665"/>
          </a:xfrm>
          <a:prstGeom prst="rect">
            <a:avLst/>
          </a:prstGeom>
          <a:noFill/>
        </p:spPr>
        <p:txBody>
          <a:bodyPr wrap="square" rtlCol="0">
            <a:spAutoFit/>
          </a:bodyPr>
          <a:lstStyle/>
          <a:p>
            <a:r>
              <a:rPr lang="en-US" altLang="zh-TW" sz="2400" dirty="0"/>
              <a:t>Different optimization methods</a:t>
            </a:r>
            <a:endParaRPr lang="zh-TW" altLang="en-US" sz="2400" dirty="0"/>
          </a:p>
        </p:txBody>
      </p:sp>
      <p:sp>
        <p:nvSpPr>
          <p:cNvPr id="6" name="文字方塊 5">
            <a:extLst>
              <a:ext uri="{FF2B5EF4-FFF2-40B4-BE49-F238E27FC236}">
                <a16:creationId xmlns:a16="http://schemas.microsoft.com/office/drawing/2014/main" id="{22D83BB6-CDC5-4CDC-92ED-FB0739C32862}"/>
              </a:ext>
            </a:extLst>
          </p:cNvPr>
          <p:cNvSpPr txBox="1"/>
          <p:nvPr/>
        </p:nvSpPr>
        <p:spPr>
          <a:xfrm>
            <a:off x="5083939" y="2772250"/>
            <a:ext cx="3282215" cy="461665"/>
          </a:xfrm>
          <a:prstGeom prst="rect">
            <a:avLst/>
          </a:prstGeom>
          <a:noFill/>
        </p:spPr>
        <p:txBody>
          <a:bodyPr wrap="square" rtlCol="0">
            <a:spAutoFit/>
          </a:bodyPr>
          <a:lstStyle/>
          <a:p>
            <a:r>
              <a:rPr lang="en-US" altLang="zh-TW" sz="2400" dirty="0"/>
              <a:t>Different constraints</a:t>
            </a:r>
            <a:endParaRPr lang="zh-TW" altLang="en-US" sz="2400" dirty="0"/>
          </a:p>
        </p:txBody>
      </p:sp>
      <p:sp>
        <p:nvSpPr>
          <p:cNvPr id="7" name="矩形 6">
            <a:extLst>
              <a:ext uri="{FF2B5EF4-FFF2-40B4-BE49-F238E27FC236}">
                <a16:creationId xmlns:a16="http://schemas.microsoft.com/office/drawing/2014/main" id="{75BA0278-F07D-4709-BBC7-C10A2014036A}"/>
              </a:ext>
            </a:extLst>
          </p:cNvPr>
          <p:cNvSpPr/>
          <p:nvPr/>
        </p:nvSpPr>
        <p:spPr>
          <a:xfrm>
            <a:off x="3350806" y="2240279"/>
            <a:ext cx="741981" cy="25908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接點 8">
            <a:extLst>
              <a:ext uri="{FF2B5EF4-FFF2-40B4-BE49-F238E27FC236}">
                <a16:creationId xmlns:a16="http://schemas.microsoft.com/office/drawing/2014/main" id="{6C8C3C0D-3F5F-4F44-A9C9-B62664F8B56D}"/>
              </a:ext>
            </a:extLst>
          </p:cNvPr>
          <p:cNvCxnSpPr>
            <a:cxnSpLocks/>
          </p:cNvCxnSpPr>
          <p:nvPr/>
        </p:nvCxnSpPr>
        <p:spPr>
          <a:xfrm>
            <a:off x="3010558" y="2732104"/>
            <a:ext cx="12905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E964BCAC-23E8-4C72-9504-12660101BBD5}"/>
              </a:ext>
            </a:extLst>
          </p:cNvPr>
          <p:cNvCxnSpPr/>
          <p:nvPr/>
        </p:nvCxnSpPr>
        <p:spPr>
          <a:xfrm flipV="1">
            <a:off x="3676850" y="1777679"/>
            <a:ext cx="0" cy="4321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7B17DAB0-88A3-4907-9773-CC3E9A02FDFA}"/>
              </a:ext>
            </a:extLst>
          </p:cNvPr>
          <p:cNvCxnSpPr>
            <a:cxnSpLocks/>
          </p:cNvCxnSpPr>
          <p:nvPr/>
        </p:nvCxnSpPr>
        <p:spPr>
          <a:xfrm>
            <a:off x="3676848" y="1777679"/>
            <a:ext cx="721897"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9E1EC713-CD2E-4DB2-856C-26CAAC0373F3}"/>
              </a:ext>
            </a:extLst>
          </p:cNvPr>
          <p:cNvCxnSpPr>
            <a:cxnSpLocks/>
          </p:cNvCxnSpPr>
          <p:nvPr/>
        </p:nvCxnSpPr>
        <p:spPr>
          <a:xfrm flipV="1">
            <a:off x="3676848" y="2745666"/>
            <a:ext cx="0" cy="3055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6FEBC34E-27DA-4066-A001-D939A0C5830A}"/>
              </a:ext>
            </a:extLst>
          </p:cNvPr>
          <p:cNvCxnSpPr>
            <a:cxnSpLocks/>
          </p:cNvCxnSpPr>
          <p:nvPr/>
        </p:nvCxnSpPr>
        <p:spPr>
          <a:xfrm>
            <a:off x="3676848" y="3025764"/>
            <a:ext cx="1308591"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12B4B165-85D5-4843-8810-296E70BD9224}"/>
              </a:ext>
            </a:extLst>
          </p:cNvPr>
          <p:cNvSpPr/>
          <p:nvPr/>
        </p:nvSpPr>
        <p:spPr>
          <a:xfrm>
            <a:off x="5083939" y="24697"/>
            <a:ext cx="4572000" cy="215444"/>
          </a:xfrm>
          <a:prstGeom prst="rect">
            <a:avLst/>
          </a:prstGeom>
        </p:spPr>
        <p:txBody>
          <a:bodyPr>
            <a:spAutoFit/>
          </a:bodyPr>
          <a:lstStyle/>
          <a:p>
            <a:r>
              <a:rPr lang="en-US" altLang="zh-TW" sz="800" dirty="0"/>
              <a:t>https://sites.google.com/site/pkms20152a17/_/rsrc/1448428701742/home/125986076.jpg</a:t>
            </a:r>
            <a:endParaRPr lang="zh-TW" altLang="en-US" sz="800" dirty="0"/>
          </a:p>
        </p:txBody>
      </p:sp>
      <p:sp>
        <p:nvSpPr>
          <p:cNvPr id="20" name="橢圓 19">
            <a:extLst>
              <a:ext uri="{FF2B5EF4-FFF2-40B4-BE49-F238E27FC236}">
                <a16:creationId xmlns:a16="http://schemas.microsoft.com/office/drawing/2014/main" id="{B381BCE3-8DC9-4A88-94DB-5D862D05B64B}"/>
              </a:ext>
            </a:extLst>
          </p:cNvPr>
          <p:cNvSpPr/>
          <p:nvPr/>
        </p:nvSpPr>
        <p:spPr>
          <a:xfrm>
            <a:off x="6813137" y="4926658"/>
            <a:ext cx="160727" cy="160727"/>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C3306BFF-3CDD-4660-97AA-038D378527DB}"/>
              </a:ext>
            </a:extLst>
          </p:cNvPr>
          <p:cNvSpPr/>
          <p:nvPr/>
        </p:nvSpPr>
        <p:spPr>
          <a:xfrm>
            <a:off x="5854066" y="3978322"/>
            <a:ext cx="2057400" cy="20574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27" name="矩形 26">
                <a:extLst>
                  <a:ext uri="{FF2B5EF4-FFF2-40B4-BE49-F238E27FC236}">
                    <a16:creationId xmlns:a16="http://schemas.microsoft.com/office/drawing/2014/main" id="{69CC83EB-925A-479B-8906-4535BAD6032C}"/>
                  </a:ext>
                </a:extLst>
              </p:cNvPr>
              <p:cNvSpPr/>
              <p:nvPr/>
            </p:nvSpPr>
            <p:spPr>
              <a:xfrm>
                <a:off x="6124681" y="4545356"/>
                <a:ext cx="441942"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ea typeface="Cambria Math" panose="02040503050406030204" pitchFamily="18" charset="0"/>
                        </a:rPr>
                        <m:t>𝜀</m:t>
                      </m:r>
                    </m:oMath>
                  </m:oMathPara>
                </a14:m>
                <a:endParaRPr lang="zh-TW" altLang="en-US" sz="2400" dirty="0"/>
              </a:p>
            </p:txBody>
          </p:sp>
        </mc:Choice>
        <mc:Fallback>
          <p:sp>
            <p:nvSpPr>
              <p:cNvPr id="27" name="矩形 26">
                <a:extLst>
                  <a:ext uri="{FF2B5EF4-FFF2-40B4-BE49-F238E27FC236}">
                    <a16:creationId xmlns:a16="http://schemas.microsoft.com/office/drawing/2014/main" id="{69CC83EB-925A-479B-8906-4535BAD6032C}"/>
                  </a:ext>
                </a:extLst>
              </p:cNvPr>
              <p:cNvSpPr>
                <a:spLocks noRot="1" noChangeAspect="1" noMove="1" noResize="1" noEditPoints="1" noAdjustHandles="1" noChangeArrowheads="1" noChangeShapeType="1" noTextEdit="1"/>
              </p:cNvSpPr>
              <p:nvPr/>
            </p:nvSpPr>
            <p:spPr>
              <a:xfrm>
                <a:off x="6124681" y="4545356"/>
                <a:ext cx="441942" cy="461665"/>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28" name="矩形 27">
                <a:extLst>
                  <a:ext uri="{FF2B5EF4-FFF2-40B4-BE49-F238E27FC236}">
                    <a16:creationId xmlns:a16="http://schemas.microsoft.com/office/drawing/2014/main" id="{4E4FE803-5951-406F-944A-D45D7E7DD847}"/>
                  </a:ext>
                </a:extLst>
              </p:cNvPr>
              <p:cNvSpPr/>
              <p:nvPr/>
            </p:nvSpPr>
            <p:spPr>
              <a:xfrm>
                <a:off x="6476909" y="5339505"/>
                <a:ext cx="441942"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ea typeface="Cambria Math" panose="02040503050406030204" pitchFamily="18" charset="0"/>
                        </a:rPr>
                        <m:t>𝜀</m:t>
                      </m:r>
                    </m:oMath>
                  </m:oMathPara>
                </a14:m>
                <a:endParaRPr lang="zh-TW" altLang="en-US" sz="2400" dirty="0"/>
              </a:p>
            </p:txBody>
          </p:sp>
        </mc:Choice>
        <mc:Fallback>
          <p:sp>
            <p:nvSpPr>
              <p:cNvPr id="28" name="矩形 27">
                <a:extLst>
                  <a:ext uri="{FF2B5EF4-FFF2-40B4-BE49-F238E27FC236}">
                    <a16:creationId xmlns:a16="http://schemas.microsoft.com/office/drawing/2014/main" id="{4E4FE803-5951-406F-944A-D45D7E7DD847}"/>
                  </a:ext>
                </a:extLst>
              </p:cNvPr>
              <p:cNvSpPr>
                <a:spLocks noRot="1" noChangeAspect="1" noMove="1" noResize="1" noEditPoints="1" noAdjustHandles="1" noChangeArrowheads="1" noChangeShapeType="1" noTextEdit="1"/>
              </p:cNvSpPr>
              <p:nvPr/>
            </p:nvSpPr>
            <p:spPr>
              <a:xfrm>
                <a:off x="6476909" y="5339505"/>
                <a:ext cx="441942" cy="461665"/>
              </a:xfrm>
              <a:prstGeom prst="rect">
                <a:avLst/>
              </a:prstGeom>
              <a:blipFill>
                <a:blip r:embed="rId6"/>
                <a:stretch>
                  <a:fillRect/>
                </a:stretch>
              </a:blipFill>
            </p:spPr>
            <p:txBody>
              <a:bodyPr/>
              <a:lstStyle/>
              <a:p>
                <a:r>
                  <a:rPr lang="zh-TW" altLang="en-US">
                    <a:noFill/>
                  </a:rPr>
                  <a:t> </a:t>
                </a:r>
              </a:p>
            </p:txBody>
          </p:sp>
        </mc:Fallback>
      </mc:AlternateContent>
      <p:cxnSp>
        <p:nvCxnSpPr>
          <p:cNvPr id="29" name="直線單箭頭接點 28">
            <a:extLst>
              <a:ext uri="{FF2B5EF4-FFF2-40B4-BE49-F238E27FC236}">
                <a16:creationId xmlns:a16="http://schemas.microsoft.com/office/drawing/2014/main" id="{EE9143D8-1EFF-4AF2-B02B-F9B147DD80C8}"/>
              </a:ext>
            </a:extLst>
          </p:cNvPr>
          <p:cNvCxnSpPr>
            <a:cxnSpLocks/>
          </p:cNvCxnSpPr>
          <p:nvPr/>
        </p:nvCxnSpPr>
        <p:spPr>
          <a:xfrm>
            <a:off x="5845395" y="5007021"/>
            <a:ext cx="901182" cy="0"/>
          </a:xfrm>
          <a:prstGeom prst="straightConnector1">
            <a:avLst/>
          </a:prstGeom>
          <a:ln w="190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890728FF-2522-4C8F-8D31-CA0750625B8E}"/>
              </a:ext>
            </a:extLst>
          </p:cNvPr>
          <p:cNvCxnSpPr>
            <a:cxnSpLocks/>
          </p:cNvCxnSpPr>
          <p:nvPr/>
        </p:nvCxnSpPr>
        <p:spPr>
          <a:xfrm rot="5400000">
            <a:off x="6432175" y="5580779"/>
            <a:ext cx="901182" cy="0"/>
          </a:xfrm>
          <a:prstGeom prst="straightConnector1">
            <a:avLst/>
          </a:prstGeom>
          <a:ln w="190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 name="群組 7">
            <a:extLst>
              <a:ext uri="{FF2B5EF4-FFF2-40B4-BE49-F238E27FC236}">
                <a16:creationId xmlns:a16="http://schemas.microsoft.com/office/drawing/2014/main" id="{43CDC678-0C80-4D23-BDC9-0D737EF9043D}"/>
              </a:ext>
            </a:extLst>
          </p:cNvPr>
          <p:cNvGrpSpPr/>
          <p:nvPr/>
        </p:nvGrpSpPr>
        <p:grpSpPr>
          <a:xfrm>
            <a:off x="7830060" y="3612073"/>
            <a:ext cx="681626" cy="461665"/>
            <a:chOff x="7699112" y="3885989"/>
            <a:chExt cx="681626" cy="461665"/>
          </a:xfrm>
        </p:grpSpPr>
        <p:sp>
          <p:nvSpPr>
            <p:cNvPr id="33" name="橢圓 32">
              <a:extLst>
                <a:ext uri="{FF2B5EF4-FFF2-40B4-BE49-F238E27FC236}">
                  <a16:creationId xmlns:a16="http://schemas.microsoft.com/office/drawing/2014/main" id="{43ED3ABA-FEF2-47F2-8F5B-77D1E76BD414}"/>
                </a:ext>
              </a:extLst>
            </p:cNvPr>
            <p:cNvSpPr/>
            <p:nvPr/>
          </p:nvSpPr>
          <p:spPr>
            <a:xfrm>
              <a:off x="7699112" y="4147265"/>
              <a:ext cx="160727" cy="160727"/>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4" name="文字方塊 33">
                  <a:extLst>
                    <a:ext uri="{FF2B5EF4-FFF2-40B4-BE49-F238E27FC236}">
                      <a16:creationId xmlns:a16="http://schemas.microsoft.com/office/drawing/2014/main" id="{0A8AFA8A-6EEA-4F5A-BFC6-47A114D0E591}"/>
                    </a:ext>
                  </a:extLst>
                </p:cNvPr>
                <p:cNvSpPr txBox="1"/>
                <p:nvPr/>
              </p:nvSpPr>
              <p:spPr>
                <a:xfrm>
                  <a:off x="7729749" y="3885989"/>
                  <a:ext cx="65098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m:t>
                            </m:r>
                          </m:sup>
                        </m:sSup>
                      </m:oMath>
                    </m:oMathPara>
                  </a14:m>
                  <a:endParaRPr lang="zh-TW" altLang="en-US" sz="2400" dirty="0"/>
                </a:p>
              </p:txBody>
            </p:sp>
          </mc:Choice>
          <mc:Fallback xmlns="">
            <p:sp>
              <p:nvSpPr>
                <p:cNvPr id="34" name="文字方塊 33">
                  <a:extLst>
                    <a:ext uri="{FF2B5EF4-FFF2-40B4-BE49-F238E27FC236}">
                      <a16:creationId xmlns:a16="http://schemas.microsoft.com/office/drawing/2014/main" id="{0A8AFA8A-6EEA-4F5A-BFC6-47A114D0E591}"/>
                    </a:ext>
                  </a:extLst>
                </p:cNvPr>
                <p:cNvSpPr txBox="1">
                  <a:spLocks noRot="1" noChangeAspect="1" noMove="1" noResize="1" noEditPoints="1" noAdjustHandles="1" noChangeArrowheads="1" noChangeShapeType="1" noTextEdit="1"/>
                </p:cNvSpPr>
                <p:nvPr/>
              </p:nvSpPr>
              <p:spPr>
                <a:xfrm>
                  <a:off x="7729749" y="3885989"/>
                  <a:ext cx="650989" cy="461665"/>
                </a:xfrm>
                <a:prstGeom prst="rect">
                  <a:avLst/>
                </a:prstGeom>
                <a:blipFill>
                  <a:blip r:embed="rId7"/>
                  <a:stretch>
                    <a:fillRect/>
                  </a:stretch>
                </a:blipFill>
              </p:spPr>
              <p:txBody>
                <a:bodyPr/>
                <a:lstStyle/>
                <a:p>
                  <a:r>
                    <a:rPr lang="zh-TW" altLang="en-US">
                      <a:noFill/>
                    </a:rPr>
                    <a:t> </a:t>
                  </a:r>
                </a:p>
              </p:txBody>
            </p:sp>
          </mc:Fallback>
        </mc:AlternateContent>
      </p:grpSp>
      <mc:AlternateContent xmlns:mc="http://schemas.openxmlformats.org/markup-compatibility/2006">
        <mc:Choice xmlns:a14="http://schemas.microsoft.com/office/drawing/2010/main" Requires="a14">
          <p:sp>
            <p:nvSpPr>
              <p:cNvPr id="35" name="文字方塊 34">
                <a:extLst>
                  <a:ext uri="{FF2B5EF4-FFF2-40B4-BE49-F238E27FC236}">
                    <a16:creationId xmlns:a16="http://schemas.microsoft.com/office/drawing/2014/main" id="{86005553-05A4-42A1-964D-E9D16CA28E0F}"/>
                  </a:ext>
                </a:extLst>
              </p:cNvPr>
              <p:cNvSpPr txBox="1"/>
              <p:nvPr/>
            </p:nvSpPr>
            <p:spPr>
              <a:xfrm>
                <a:off x="6764380" y="4577857"/>
                <a:ext cx="3918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0</m:t>
                          </m:r>
                        </m:sup>
                      </m:sSup>
                    </m:oMath>
                  </m:oMathPara>
                </a14:m>
                <a:endParaRPr lang="zh-TW" altLang="en-US" sz="2400" dirty="0"/>
              </a:p>
            </p:txBody>
          </p:sp>
        </mc:Choice>
        <mc:Fallback>
          <p:sp>
            <p:nvSpPr>
              <p:cNvPr id="35" name="文字方塊 34">
                <a:extLst>
                  <a:ext uri="{FF2B5EF4-FFF2-40B4-BE49-F238E27FC236}">
                    <a16:creationId xmlns:a16="http://schemas.microsoft.com/office/drawing/2014/main" id="{86005553-05A4-42A1-964D-E9D16CA28E0F}"/>
                  </a:ext>
                </a:extLst>
              </p:cNvPr>
              <p:cNvSpPr txBox="1">
                <a:spLocks noRot="1" noChangeAspect="1" noMove="1" noResize="1" noEditPoints="1" noAdjustHandles="1" noChangeArrowheads="1" noChangeShapeType="1" noTextEdit="1"/>
              </p:cNvSpPr>
              <p:nvPr/>
            </p:nvSpPr>
            <p:spPr>
              <a:xfrm>
                <a:off x="6764380" y="4577857"/>
                <a:ext cx="391838" cy="369332"/>
              </a:xfrm>
              <a:prstGeom prst="rect">
                <a:avLst/>
              </a:prstGeom>
              <a:blipFill>
                <a:blip r:embed="rId8"/>
                <a:stretch>
                  <a:fillRect l="-10938" r="-7813"/>
                </a:stretch>
              </a:blipFill>
            </p:spPr>
            <p:txBody>
              <a:bodyPr/>
              <a:lstStyle/>
              <a:p>
                <a:r>
                  <a:rPr lang="zh-TW" altLang="en-US">
                    <a:noFill/>
                  </a:rPr>
                  <a:t> </a:t>
                </a:r>
              </a:p>
            </p:txBody>
          </p:sp>
        </mc:Fallback>
      </mc:AlternateContent>
      <p:cxnSp>
        <p:nvCxnSpPr>
          <p:cNvPr id="12" name="直線單箭頭接點 11">
            <a:extLst>
              <a:ext uri="{FF2B5EF4-FFF2-40B4-BE49-F238E27FC236}">
                <a16:creationId xmlns:a16="http://schemas.microsoft.com/office/drawing/2014/main" id="{9F811FBD-8CCC-44C6-B564-0649C8601825}"/>
              </a:ext>
            </a:extLst>
          </p:cNvPr>
          <p:cNvCxnSpPr>
            <a:cxnSpLocks/>
          </p:cNvCxnSpPr>
          <p:nvPr/>
        </p:nvCxnSpPr>
        <p:spPr>
          <a:xfrm flipH="1">
            <a:off x="6505331" y="5090008"/>
            <a:ext cx="310000" cy="516548"/>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CE90A4D0-D256-42A2-B8A8-AC8F5991943E}"/>
              </a:ext>
            </a:extLst>
          </p:cNvPr>
          <p:cNvCxnSpPr>
            <a:cxnSpLocks/>
          </p:cNvCxnSpPr>
          <p:nvPr/>
        </p:nvCxnSpPr>
        <p:spPr>
          <a:xfrm flipV="1">
            <a:off x="6924822" y="2479338"/>
            <a:ext cx="1392290" cy="2467851"/>
          </a:xfrm>
          <a:prstGeom prst="straightConnector1">
            <a:avLst/>
          </a:prstGeom>
          <a:ln w="28575">
            <a:solidFill>
              <a:srgbClr val="0000FF"/>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C17D2472-B730-44A8-9172-A8E1D0EA0D19}"/>
              </a:ext>
            </a:extLst>
          </p:cNvPr>
          <p:cNvSpPr txBox="1"/>
          <p:nvPr/>
        </p:nvSpPr>
        <p:spPr>
          <a:xfrm>
            <a:off x="5236343" y="5127498"/>
            <a:ext cx="1226776" cy="461665"/>
          </a:xfrm>
          <a:prstGeom prst="rect">
            <a:avLst/>
          </a:prstGeom>
          <a:solidFill>
            <a:schemeClr val="accent1">
              <a:lumMod val="20000"/>
              <a:lumOff val="80000"/>
            </a:schemeClr>
          </a:solidFill>
        </p:spPr>
        <p:txBody>
          <a:bodyPr wrap="square" rtlCol="0">
            <a:spAutoFit/>
          </a:bodyPr>
          <a:lstStyle/>
          <a:p>
            <a:pPr algn="ctr"/>
            <a:r>
              <a:rPr lang="en-US" altLang="zh-TW" sz="2400" dirty="0">
                <a:solidFill>
                  <a:srgbClr val="0000FF"/>
                </a:solidFill>
              </a:rPr>
              <a:t>gradient</a:t>
            </a:r>
            <a:endParaRPr lang="zh-TW" altLang="en-US" sz="2400" dirty="0">
              <a:solidFill>
                <a:srgbClr val="0000FF"/>
              </a:solidFill>
            </a:endParaRPr>
          </a:p>
        </p:txBody>
      </p:sp>
      <p:grpSp>
        <p:nvGrpSpPr>
          <p:cNvPr id="18" name="群組 17">
            <a:extLst>
              <a:ext uri="{FF2B5EF4-FFF2-40B4-BE49-F238E27FC236}">
                <a16:creationId xmlns:a16="http://schemas.microsoft.com/office/drawing/2014/main" id="{6974C351-0D24-4279-ABA6-249C7027183A}"/>
              </a:ext>
            </a:extLst>
          </p:cNvPr>
          <p:cNvGrpSpPr/>
          <p:nvPr/>
        </p:nvGrpSpPr>
        <p:grpSpPr>
          <a:xfrm>
            <a:off x="1289652" y="3835399"/>
            <a:ext cx="3566977" cy="2768595"/>
            <a:chOff x="1289652" y="3835399"/>
            <a:chExt cx="3566977" cy="2768595"/>
          </a:xfrm>
        </p:grpSpPr>
        <p:sp>
          <p:nvSpPr>
            <p:cNvPr id="40" name="矩形 39">
              <a:extLst>
                <a:ext uri="{FF2B5EF4-FFF2-40B4-BE49-F238E27FC236}">
                  <a16:creationId xmlns:a16="http://schemas.microsoft.com/office/drawing/2014/main" id="{5DBFFD20-3BC5-4780-AF25-CB9573413148}"/>
                </a:ext>
              </a:extLst>
            </p:cNvPr>
            <p:cNvSpPr/>
            <p:nvPr/>
          </p:nvSpPr>
          <p:spPr>
            <a:xfrm>
              <a:off x="1289652" y="3835399"/>
              <a:ext cx="3129948" cy="276859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1" name="文字方塊 40">
                  <a:extLst>
                    <a:ext uri="{FF2B5EF4-FFF2-40B4-BE49-F238E27FC236}">
                      <a16:creationId xmlns:a16="http://schemas.microsoft.com/office/drawing/2014/main" id="{B97A9DF1-2255-4E5D-9F58-97021B8F3A6D}"/>
                    </a:ext>
                  </a:extLst>
                </p:cNvPr>
                <p:cNvSpPr txBox="1"/>
                <p:nvPr/>
              </p:nvSpPr>
              <p:spPr>
                <a:xfrm>
                  <a:off x="1430036" y="3978322"/>
                  <a:ext cx="199375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m:t>
                            </m:r>
                          </m:sup>
                        </m:sSup>
                        <m:r>
                          <a:rPr lang="en-US" altLang="zh-TW" sz="2400" b="0" i="1" smtClean="0">
                            <a:latin typeface="Cambria Math" panose="02040503050406030204" pitchFamily="18" charset="0"/>
                            <a:ea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0</m:t>
                            </m:r>
                          </m:sup>
                        </m:sSup>
                        <m:r>
                          <a:rPr lang="en-US" altLang="zh-TW" sz="2400" b="0" i="1" smtClean="0">
                            <a:latin typeface="Cambria Math" panose="02040503050406030204" pitchFamily="18" charset="0"/>
                          </a:rPr>
                          <m:t>−</m:t>
                        </m:r>
                        <m:r>
                          <a:rPr lang="zh-TW" altLang="en-US" sz="2400" i="1">
                            <a:latin typeface="Cambria Math" panose="02040503050406030204" pitchFamily="18" charset="0"/>
                            <a:ea typeface="Cambria Math" panose="02040503050406030204" pitchFamily="18" charset="0"/>
                          </a:rPr>
                          <m:t>𝜀</m:t>
                        </m:r>
                        <m:r>
                          <a:rPr lang="zh-TW" altLang="en-US" sz="240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𝑥</m:t>
                        </m:r>
                      </m:oMath>
                    </m:oMathPara>
                  </a14:m>
                  <a:endParaRPr lang="zh-TW" altLang="en-US" sz="2400" dirty="0"/>
                </a:p>
              </p:txBody>
            </p:sp>
          </mc:Choice>
          <mc:Fallback xmlns="">
            <p:sp>
              <p:nvSpPr>
                <p:cNvPr id="41" name="文字方塊 40">
                  <a:extLst>
                    <a:ext uri="{FF2B5EF4-FFF2-40B4-BE49-F238E27FC236}">
                      <a16:creationId xmlns:a16="http://schemas.microsoft.com/office/drawing/2014/main" id="{B97A9DF1-2255-4E5D-9F58-97021B8F3A6D}"/>
                    </a:ext>
                  </a:extLst>
                </p:cNvPr>
                <p:cNvSpPr txBox="1">
                  <a:spLocks noRot="1" noChangeAspect="1" noMove="1" noResize="1" noEditPoints="1" noAdjustHandles="1" noChangeArrowheads="1" noChangeShapeType="1" noTextEdit="1"/>
                </p:cNvSpPr>
                <p:nvPr/>
              </p:nvSpPr>
              <p:spPr>
                <a:xfrm>
                  <a:off x="1430036" y="3978322"/>
                  <a:ext cx="1993751" cy="369332"/>
                </a:xfrm>
                <a:prstGeom prst="rect">
                  <a:avLst/>
                </a:prstGeom>
                <a:blipFill>
                  <a:blip r:embed="rId9"/>
                  <a:stretch>
                    <a:fillRect l="-1835" t="-1667" r="-1223" b="-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文字方塊 41">
                  <a:extLst>
                    <a:ext uri="{FF2B5EF4-FFF2-40B4-BE49-F238E27FC236}">
                      <a16:creationId xmlns:a16="http://schemas.microsoft.com/office/drawing/2014/main" id="{7B001D93-8B7F-4018-A1E5-D32A451D45C6}"/>
                    </a:ext>
                  </a:extLst>
                </p:cNvPr>
                <p:cNvSpPr txBox="1"/>
                <p:nvPr/>
              </p:nvSpPr>
              <p:spPr>
                <a:xfrm>
                  <a:off x="1374087" y="4556473"/>
                  <a:ext cx="2899319" cy="14309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𝑥</m:t>
                        </m:r>
                        <m:r>
                          <a:rPr lang="en-US" altLang="zh-TW" sz="2400" b="0" i="1" smtClean="0">
                            <a:latin typeface="Cambria Math" panose="02040503050406030204" pitchFamily="18" charset="0"/>
                            <a:ea typeface="Cambria Math" panose="02040503050406030204" pitchFamily="18" charset="0"/>
                          </a:rPr>
                          <m:t>=</m:t>
                        </m:r>
                        <m:d>
                          <m:dPr>
                            <m:begChr m:val="["/>
                            <m:endChr m:val="]"/>
                            <m:ctrlPr>
                              <a:rPr lang="en-US" altLang="zh-TW" sz="2400" b="0" i="1" smtClean="0">
                                <a:latin typeface="Cambria Math" panose="02040503050406030204" pitchFamily="18" charset="0"/>
                                <a:ea typeface="Cambria Math" panose="02040503050406030204" pitchFamily="18" charset="0"/>
                              </a:rPr>
                            </m:ctrlPr>
                          </m:dPr>
                          <m:e>
                            <m:eqArr>
                              <m:eqArrPr>
                                <m:ctrlPr>
                                  <a:rPr lang="en-US" altLang="zh-TW" sz="2400" b="0" i="1" smtClean="0">
                                    <a:latin typeface="Cambria Math" panose="02040503050406030204" pitchFamily="18" charset="0"/>
                                    <a:ea typeface="Cambria Math" panose="02040503050406030204" pitchFamily="18" charset="0"/>
                                  </a:rPr>
                                </m:ctrlPr>
                              </m:eqArrPr>
                              <m:e>
                                <m:r>
                                  <a:rPr lang="en-US" altLang="zh-TW" sz="2400" b="0" i="1" smtClean="0">
                                    <a:latin typeface="Cambria Math" panose="02040503050406030204" pitchFamily="18" charset="0"/>
                                    <a:ea typeface="Cambria Math" panose="02040503050406030204" pitchFamily="18" charset="0"/>
                                  </a:rPr>
                                  <m:t>𝑠𝑖𝑔𝑛</m:t>
                                </m:r>
                                <m:d>
                                  <m:dPr>
                                    <m:ctrlPr>
                                      <a:rPr lang="en-US" altLang="zh-TW" sz="2400" b="0" i="1" smtClean="0">
                                        <a:latin typeface="Cambria Math" panose="02040503050406030204" pitchFamily="18" charset="0"/>
                                        <a:ea typeface="Cambria Math" panose="02040503050406030204" pitchFamily="18" charset="0"/>
                                      </a:rPr>
                                    </m:ctrlPr>
                                  </m:dPr>
                                  <m:e>
                                    <m:f>
                                      <m:fPr>
                                        <m:type m:val="lin"/>
                                        <m:ctrlPr>
                                          <a:rPr lang="en-US" altLang="zh-TW" sz="2400" b="0" i="1" smtClean="0">
                                            <a:latin typeface="Cambria Math" panose="02040503050406030204" pitchFamily="18" charset="0"/>
                                            <a:ea typeface="Cambria Math" panose="02040503050406030204" pitchFamily="18" charset="0"/>
                                          </a:rPr>
                                        </m:ctrlPr>
                                      </m:fPr>
                                      <m:num>
                                        <m:r>
                                          <a:rPr lang="en-US" altLang="zh-TW" sz="2400" i="1">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𝐿</m:t>
                                        </m:r>
                                      </m:num>
                                      <m:den>
                                        <m:r>
                                          <a:rPr lang="en-US" altLang="zh-TW" sz="2400" i="1">
                                            <a:latin typeface="Cambria Math" panose="02040503050406030204" pitchFamily="18" charset="0"/>
                                            <a:ea typeface="Cambria Math" panose="02040503050406030204" pitchFamily="18" charset="0"/>
                                          </a:rPr>
                                          <m:t>𝜕</m:t>
                                        </m:r>
                                        <m:sSub>
                                          <m:sSubPr>
                                            <m:ctrlPr>
                                              <a:rPr lang="en-US" altLang="zh-TW" sz="2400" i="1" smtClean="0">
                                                <a:latin typeface="Cambria Math" panose="02040503050406030204" pitchFamily="18" charset="0"/>
                                                <a:ea typeface="Cambria Math" panose="02040503050406030204" pitchFamily="18" charset="0"/>
                                              </a:rPr>
                                            </m:ctrlPr>
                                          </m:sSubPr>
                                          <m:e>
                                            <m:r>
                                              <a:rPr lang="en-US" altLang="zh-TW" sz="2400" b="0" i="1" smtClean="0">
                                                <a:latin typeface="Cambria Math" panose="02040503050406030204" pitchFamily="18" charset="0"/>
                                                <a:ea typeface="Cambria Math" panose="02040503050406030204" pitchFamily="18" charset="0"/>
                                              </a:rPr>
                                              <m:t>𝑥</m:t>
                                            </m:r>
                                          </m:e>
                                          <m:sub>
                                            <m:r>
                                              <a:rPr lang="en-US" altLang="zh-TW" sz="2400" b="0" i="1" smtClean="0">
                                                <a:latin typeface="Cambria Math" panose="02040503050406030204" pitchFamily="18" charset="0"/>
                                                <a:ea typeface="Cambria Math" panose="02040503050406030204" pitchFamily="18" charset="0"/>
                                              </a:rPr>
                                              <m:t>1</m:t>
                                            </m:r>
                                          </m:sub>
                                        </m:sSub>
                                      </m:den>
                                    </m:f>
                                  </m:e>
                                </m:d>
                              </m:e>
                              <m:e>
                                <m:r>
                                  <a:rPr lang="en-US" altLang="zh-TW" sz="2400" i="1">
                                    <a:latin typeface="Cambria Math" panose="02040503050406030204" pitchFamily="18" charset="0"/>
                                    <a:ea typeface="Cambria Math" panose="02040503050406030204" pitchFamily="18" charset="0"/>
                                  </a:rPr>
                                  <m:t>𝑠𝑖𝑔𝑛</m:t>
                                </m:r>
                                <m:d>
                                  <m:dPr>
                                    <m:ctrlPr>
                                      <a:rPr lang="en-US" altLang="zh-TW" sz="2400" i="1">
                                        <a:latin typeface="Cambria Math" panose="02040503050406030204" pitchFamily="18" charset="0"/>
                                        <a:ea typeface="Cambria Math" panose="02040503050406030204" pitchFamily="18" charset="0"/>
                                      </a:rPr>
                                    </m:ctrlPr>
                                  </m:dPr>
                                  <m:e>
                                    <m:f>
                                      <m:fPr>
                                        <m:type m:val="lin"/>
                                        <m:ctrlPr>
                                          <a:rPr lang="en-US" altLang="zh-TW" sz="2400" i="1">
                                            <a:latin typeface="Cambria Math" panose="02040503050406030204" pitchFamily="18" charset="0"/>
                                            <a:ea typeface="Cambria Math" panose="02040503050406030204" pitchFamily="18" charset="0"/>
                                          </a:rPr>
                                        </m:ctrlPr>
                                      </m:fPr>
                                      <m:num>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𝐿</m:t>
                                        </m:r>
                                      </m:num>
                                      <m:den>
                                        <m:r>
                                          <a:rPr lang="en-US" altLang="zh-TW" sz="2400" i="1">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ea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𝑥</m:t>
                                            </m:r>
                                          </m:e>
                                          <m:sub>
                                            <m:r>
                                              <a:rPr lang="en-US" altLang="zh-TW" sz="2400" b="0" i="1" smtClean="0">
                                                <a:latin typeface="Cambria Math" panose="02040503050406030204" pitchFamily="18" charset="0"/>
                                                <a:ea typeface="Cambria Math" panose="02040503050406030204" pitchFamily="18" charset="0"/>
                                              </a:rPr>
                                              <m:t>2</m:t>
                                            </m:r>
                                          </m:sub>
                                        </m:sSub>
                                      </m:den>
                                    </m:f>
                                  </m:e>
                                </m:d>
                              </m:e>
                              <m:e>
                                <m:r>
                                  <a:rPr lang="en-US" altLang="zh-TW" sz="2400" i="1">
                                    <a:latin typeface="Cambria Math" panose="02040503050406030204" pitchFamily="18" charset="0"/>
                                    <a:ea typeface="Cambria Math" panose="02040503050406030204" pitchFamily="18" charset="0"/>
                                  </a:rPr>
                                  <m:t>𝑠𝑖𝑔𝑛</m:t>
                                </m:r>
                                <m:d>
                                  <m:dPr>
                                    <m:ctrlPr>
                                      <a:rPr lang="en-US" altLang="zh-TW" sz="2400" i="1">
                                        <a:latin typeface="Cambria Math" panose="02040503050406030204" pitchFamily="18" charset="0"/>
                                        <a:ea typeface="Cambria Math" panose="02040503050406030204" pitchFamily="18" charset="0"/>
                                      </a:rPr>
                                    </m:ctrlPr>
                                  </m:dPr>
                                  <m:e>
                                    <m:f>
                                      <m:fPr>
                                        <m:type m:val="lin"/>
                                        <m:ctrlPr>
                                          <a:rPr lang="en-US" altLang="zh-TW" sz="2400" i="1">
                                            <a:latin typeface="Cambria Math" panose="02040503050406030204" pitchFamily="18" charset="0"/>
                                            <a:ea typeface="Cambria Math" panose="02040503050406030204" pitchFamily="18" charset="0"/>
                                          </a:rPr>
                                        </m:ctrlPr>
                                      </m:fPr>
                                      <m:num>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𝐿</m:t>
                                        </m:r>
                                      </m:num>
                                      <m:den>
                                        <m:r>
                                          <a:rPr lang="en-US" altLang="zh-TW" sz="2400" i="1">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ea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𝑥</m:t>
                                            </m:r>
                                          </m:e>
                                          <m:sub>
                                            <m:r>
                                              <a:rPr lang="en-US" altLang="zh-TW" sz="2400" b="0" i="1" smtClean="0">
                                                <a:latin typeface="Cambria Math" panose="02040503050406030204" pitchFamily="18" charset="0"/>
                                                <a:ea typeface="Cambria Math" panose="02040503050406030204" pitchFamily="18" charset="0"/>
                                              </a:rPr>
                                              <m:t>3</m:t>
                                            </m:r>
                                          </m:sub>
                                        </m:sSub>
                                      </m:den>
                                    </m:f>
                                  </m:e>
                                </m:d>
                              </m:e>
                              <m:e>
                                <m:r>
                                  <a:rPr lang="zh-TW" altLang="en-US" sz="2400" i="1" smtClean="0">
                                    <a:latin typeface="Cambria Math" panose="02040503050406030204" pitchFamily="18" charset="0"/>
                                  </a:rPr>
                                  <m:t>⋮</m:t>
                                </m:r>
                              </m:e>
                            </m:eqArr>
                          </m:e>
                        </m:d>
                      </m:oMath>
                    </m:oMathPara>
                  </a14:m>
                  <a:endParaRPr lang="zh-TW" altLang="en-US" sz="2400" dirty="0"/>
                </a:p>
              </p:txBody>
            </p:sp>
          </mc:Choice>
          <mc:Fallback xmlns="">
            <p:sp>
              <p:nvSpPr>
                <p:cNvPr id="42" name="文字方塊 41">
                  <a:extLst>
                    <a:ext uri="{FF2B5EF4-FFF2-40B4-BE49-F238E27FC236}">
                      <a16:creationId xmlns:a16="http://schemas.microsoft.com/office/drawing/2014/main" id="{7B001D93-8B7F-4018-A1E5-D32A451D45C6}"/>
                    </a:ext>
                  </a:extLst>
                </p:cNvPr>
                <p:cNvSpPr txBox="1">
                  <a:spLocks noRot="1" noChangeAspect="1" noMove="1" noResize="1" noEditPoints="1" noAdjustHandles="1" noChangeArrowheads="1" noChangeShapeType="1" noTextEdit="1"/>
                </p:cNvSpPr>
                <p:nvPr/>
              </p:nvSpPr>
              <p:spPr>
                <a:xfrm>
                  <a:off x="1374087" y="4556473"/>
                  <a:ext cx="2899319" cy="1430969"/>
                </a:xfrm>
                <a:prstGeom prst="rect">
                  <a:avLst/>
                </a:prstGeom>
                <a:blipFill>
                  <a:blip r:embed="rId10"/>
                  <a:stretch>
                    <a:fillRect/>
                  </a:stretch>
                </a:blipFill>
              </p:spPr>
              <p:txBody>
                <a:bodyPr/>
                <a:lstStyle/>
                <a:p>
                  <a:r>
                    <a:rPr lang="zh-TW" altLang="en-US">
                      <a:noFill/>
                    </a:rPr>
                    <a:t> </a:t>
                  </a:r>
                </a:p>
              </p:txBody>
            </p:sp>
          </mc:Fallback>
        </mc:AlternateContent>
        <p:sp>
          <p:nvSpPr>
            <p:cNvPr id="43" name="文字方塊 42">
              <a:extLst>
                <a:ext uri="{FF2B5EF4-FFF2-40B4-BE49-F238E27FC236}">
                  <a16:creationId xmlns:a16="http://schemas.microsoft.com/office/drawing/2014/main" id="{2A4F31D4-FEB6-44A2-AEE6-30CCCE768C29}"/>
                </a:ext>
              </a:extLst>
            </p:cNvPr>
            <p:cNvSpPr txBox="1"/>
            <p:nvPr/>
          </p:nvSpPr>
          <p:spPr>
            <a:xfrm>
              <a:off x="1430036" y="6015906"/>
              <a:ext cx="3426593" cy="461665"/>
            </a:xfrm>
            <a:prstGeom prst="rect">
              <a:avLst/>
            </a:prstGeom>
            <a:noFill/>
          </p:spPr>
          <p:txBody>
            <a:bodyPr wrap="square" rtlCol="0">
              <a:spAutoFit/>
            </a:bodyPr>
            <a:lstStyle/>
            <a:p>
              <a:pPr algn="ctr"/>
              <a:r>
                <a:rPr lang="en-US" altLang="zh-TW" sz="2400" dirty="0"/>
                <a:t>only have </a:t>
              </a:r>
              <a:r>
                <a:rPr lang="en-US" altLang="zh-TW" sz="2400" b="1" dirty="0"/>
                <a:t>+1 </a:t>
              </a:r>
              <a:r>
                <a:rPr lang="en-US" altLang="zh-TW" sz="2400" dirty="0"/>
                <a:t>or </a:t>
              </a:r>
              <a:r>
                <a:rPr lang="en-US" altLang="zh-TW" sz="2400" b="1" dirty="0"/>
                <a:t>-1</a:t>
              </a:r>
              <a:endParaRPr lang="zh-TW" altLang="en-US" sz="2400" b="1" dirty="0"/>
            </a:p>
          </p:txBody>
        </p:sp>
      </p:grpSp>
      <p:sp>
        <p:nvSpPr>
          <p:cNvPr id="45" name="矩形 44">
            <a:extLst>
              <a:ext uri="{FF2B5EF4-FFF2-40B4-BE49-F238E27FC236}">
                <a16:creationId xmlns:a16="http://schemas.microsoft.com/office/drawing/2014/main" id="{29458F93-2928-44AC-B9AF-9EEA689AB9D2}"/>
              </a:ext>
            </a:extLst>
          </p:cNvPr>
          <p:cNvSpPr/>
          <p:nvPr/>
        </p:nvSpPr>
        <p:spPr>
          <a:xfrm>
            <a:off x="6282361" y="6164082"/>
            <a:ext cx="1308371" cy="461665"/>
          </a:xfrm>
          <a:prstGeom prst="rect">
            <a:avLst/>
          </a:prstGeom>
        </p:spPr>
        <p:txBody>
          <a:bodyPr wrap="none">
            <a:spAutoFit/>
          </a:bodyPr>
          <a:lstStyle/>
          <a:p>
            <a:r>
              <a:rPr lang="en-US" altLang="zh-TW" sz="2400" b="1" i="1" u="sng" dirty="0"/>
              <a:t>L-infinity</a:t>
            </a:r>
          </a:p>
        </p:txBody>
      </p:sp>
      <p:sp>
        <p:nvSpPr>
          <p:cNvPr id="37" name="文字方塊 36">
            <a:extLst>
              <a:ext uri="{FF2B5EF4-FFF2-40B4-BE49-F238E27FC236}">
                <a16:creationId xmlns:a16="http://schemas.microsoft.com/office/drawing/2014/main" id="{C8F86908-B9A7-4B24-A55F-6DBF73D743D5}"/>
              </a:ext>
            </a:extLst>
          </p:cNvPr>
          <p:cNvSpPr txBox="1"/>
          <p:nvPr/>
        </p:nvSpPr>
        <p:spPr>
          <a:xfrm>
            <a:off x="5605060" y="3133658"/>
            <a:ext cx="2057399" cy="830997"/>
          </a:xfrm>
          <a:prstGeom prst="rect">
            <a:avLst/>
          </a:prstGeom>
          <a:noFill/>
        </p:spPr>
        <p:txBody>
          <a:bodyPr wrap="square" rtlCol="0">
            <a:spAutoFit/>
          </a:bodyPr>
          <a:lstStyle/>
          <a:p>
            <a:pPr algn="ctr"/>
            <a:r>
              <a:rPr lang="en-US" altLang="zh-TW" sz="2400" dirty="0">
                <a:solidFill>
                  <a:srgbClr val="0000FF"/>
                </a:solidFill>
              </a:rPr>
              <a:t>very large learning rate</a:t>
            </a:r>
            <a:endParaRPr lang="zh-TW" altLang="en-US" sz="2400" dirty="0">
              <a:solidFill>
                <a:srgbClr val="0000FF"/>
              </a:solidFill>
            </a:endParaRPr>
          </a:p>
        </p:txBody>
      </p:sp>
      <p:sp>
        <p:nvSpPr>
          <p:cNvPr id="38" name="橢圓 37">
            <a:extLst>
              <a:ext uri="{FF2B5EF4-FFF2-40B4-BE49-F238E27FC236}">
                <a16:creationId xmlns:a16="http://schemas.microsoft.com/office/drawing/2014/main" id="{85A13D39-43DE-4366-81C9-7C2D8D06ABBE}"/>
              </a:ext>
            </a:extLst>
          </p:cNvPr>
          <p:cNvSpPr/>
          <p:nvPr/>
        </p:nvSpPr>
        <p:spPr>
          <a:xfrm>
            <a:off x="8310944" y="2328414"/>
            <a:ext cx="160727" cy="160727"/>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872720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6" grpId="0" animBg="1"/>
      <p:bldP spid="37" grpId="0"/>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D0304A-9499-42A3-A989-B0F68B079D4E}"/>
              </a:ext>
            </a:extLst>
          </p:cNvPr>
          <p:cNvSpPr>
            <a:spLocks noGrp="1"/>
          </p:cNvSpPr>
          <p:nvPr>
            <p:ph type="title"/>
          </p:nvPr>
        </p:nvSpPr>
        <p:spPr/>
        <p:txBody>
          <a:bodyPr/>
          <a:lstStyle/>
          <a:p>
            <a:r>
              <a:rPr lang="en-US" altLang="zh-TW" dirty="0"/>
              <a:t>White Box </a:t>
            </a:r>
            <a:r>
              <a:rPr lang="en-US" altLang="zh-TW" dirty="0" err="1"/>
              <a:t>v.s</a:t>
            </a:r>
            <a:r>
              <a:rPr lang="en-US" altLang="zh-TW" dirty="0"/>
              <a:t>. Black Box</a:t>
            </a:r>
            <a:endParaRPr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83D8D774-D299-4E7D-AFBF-7F9D32B71272}"/>
                  </a:ext>
                </a:extLst>
              </p:cNvPr>
              <p:cNvSpPr>
                <a:spLocks noGrp="1"/>
              </p:cNvSpPr>
              <p:nvPr>
                <p:ph idx="1"/>
              </p:nvPr>
            </p:nvSpPr>
            <p:spPr>
              <a:xfrm>
                <a:off x="628650" y="1825625"/>
                <a:ext cx="5863590" cy="4351338"/>
              </a:xfrm>
            </p:spPr>
            <p:txBody>
              <a:bodyPr>
                <a:normAutofit/>
              </a:bodyPr>
              <a:lstStyle/>
              <a:p>
                <a:r>
                  <a:rPr lang="en-US" altLang="zh-TW" sz="2400" dirty="0"/>
                  <a:t>In the previous attack, we fix network parameters </a:t>
                </a:r>
                <a14:m>
                  <m:oMath xmlns:m="http://schemas.openxmlformats.org/officeDocument/2006/math">
                    <m:r>
                      <a:rPr lang="zh-TW" altLang="en-US" sz="2400" i="1">
                        <a:latin typeface="Cambria Math" panose="02040503050406030204" pitchFamily="18" charset="0"/>
                      </a:rPr>
                      <m:t>𝜃</m:t>
                    </m:r>
                  </m:oMath>
                </a14:m>
                <a:r>
                  <a:rPr lang="zh-TW" altLang="en-US" sz="2400" dirty="0"/>
                  <a:t> </a:t>
                </a:r>
                <a:r>
                  <a:rPr lang="en-US" altLang="zh-TW" sz="2400" dirty="0"/>
                  <a:t>to find optimal </a:t>
                </a:r>
                <a14:m>
                  <m:oMath xmlns:m="http://schemas.openxmlformats.org/officeDocument/2006/math">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m:t>
                        </m:r>
                      </m:sup>
                    </m:sSup>
                  </m:oMath>
                </a14:m>
                <a:r>
                  <a:rPr lang="en-US" altLang="zh-TW" sz="2400" dirty="0"/>
                  <a:t>. </a:t>
                </a:r>
              </a:p>
              <a:p>
                <a:r>
                  <a:rPr lang="en-US" altLang="zh-TW" sz="2400" dirty="0"/>
                  <a:t>To attack, we need to know network parameters </a:t>
                </a:r>
                <a14:m>
                  <m:oMath xmlns:m="http://schemas.openxmlformats.org/officeDocument/2006/math">
                    <m:r>
                      <a:rPr lang="zh-TW" altLang="en-US" sz="2400" i="1">
                        <a:latin typeface="Cambria Math" panose="02040503050406030204" pitchFamily="18" charset="0"/>
                      </a:rPr>
                      <m:t>𝜃</m:t>
                    </m:r>
                  </m:oMath>
                </a14:m>
                <a:r>
                  <a:rPr lang="zh-TW" altLang="en-US" sz="2400" dirty="0"/>
                  <a:t> </a:t>
                </a:r>
                <a:endParaRPr lang="en-US" altLang="zh-TW" sz="2400" dirty="0"/>
              </a:p>
              <a:p>
                <a:pPr lvl="1"/>
                <a:r>
                  <a:rPr lang="en-US" altLang="zh-TW" dirty="0"/>
                  <a:t>This is called </a:t>
                </a:r>
                <a:r>
                  <a:rPr lang="en-US" altLang="zh-TW" b="1" i="1" dirty="0"/>
                  <a:t>White Box Attack</a:t>
                </a:r>
                <a:r>
                  <a:rPr lang="en-US" altLang="zh-TW" dirty="0"/>
                  <a:t>. </a:t>
                </a:r>
              </a:p>
              <a:p>
                <a:r>
                  <a:rPr lang="en-US" altLang="zh-TW" sz="2400" dirty="0"/>
                  <a:t>Are we safe if we do not release model? </a:t>
                </a:r>
                <a:r>
                  <a:rPr lang="en-US" altLang="zh-TW" sz="2400" dirty="0">
                    <a:sym typeface="Wingdings" panose="05000000000000000000" pitchFamily="2" charset="2"/>
                  </a:rPr>
                  <a:t></a:t>
                </a:r>
                <a:endParaRPr lang="en-US" altLang="zh-TW" sz="2400" dirty="0"/>
              </a:p>
              <a:p>
                <a:pPr lvl="1"/>
                <a:r>
                  <a:rPr lang="en-US" altLang="zh-TW" dirty="0"/>
                  <a:t>You cannot obtain model parameters in most on-line API.</a:t>
                </a:r>
              </a:p>
              <a:p>
                <a:r>
                  <a:rPr lang="en-US" altLang="zh-TW" sz="2400" dirty="0"/>
                  <a:t>No, because </a:t>
                </a:r>
                <a:r>
                  <a:rPr lang="en-US" altLang="zh-TW" sz="2400" b="1" i="1" dirty="0"/>
                  <a:t>Black Box Attack </a:t>
                </a:r>
                <a:r>
                  <a:rPr lang="en-US" altLang="zh-TW" sz="2400" dirty="0"/>
                  <a:t>is possible. </a:t>
                </a:r>
                <a:r>
                  <a:rPr lang="en-US" altLang="zh-TW" sz="2400" dirty="0">
                    <a:sym typeface="Wingdings" panose="05000000000000000000" pitchFamily="2" charset="2"/>
                  </a:rPr>
                  <a:t></a:t>
                </a:r>
              </a:p>
              <a:p>
                <a:endParaRPr lang="en-US" altLang="zh-TW" sz="2400" dirty="0"/>
              </a:p>
              <a:p>
                <a:endParaRPr lang="en-US" altLang="zh-TW" sz="2400" dirty="0"/>
              </a:p>
              <a:p>
                <a:pPr marL="0" indent="0">
                  <a:buNone/>
                </a:pPr>
                <a:endParaRPr lang="zh-TW" altLang="en-US" sz="2400" dirty="0"/>
              </a:p>
            </p:txBody>
          </p:sp>
        </mc:Choice>
        <mc:Fallback xmlns="">
          <p:sp>
            <p:nvSpPr>
              <p:cNvPr id="3" name="內容版面配置區 2">
                <a:extLst>
                  <a:ext uri="{FF2B5EF4-FFF2-40B4-BE49-F238E27FC236}">
                    <a16:creationId xmlns:a16="http://schemas.microsoft.com/office/drawing/2014/main" id="{83D8D774-D299-4E7D-AFBF-7F9D32B71272}"/>
                  </a:ext>
                </a:extLst>
              </p:cNvPr>
              <p:cNvSpPr>
                <a:spLocks noGrp="1" noRot="1" noChangeAspect="1" noMove="1" noResize="1" noEditPoints="1" noAdjustHandles="1" noChangeArrowheads="1" noChangeShapeType="1" noTextEdit="1"/>
              </p:cNvSpPr>
              <p:nvPr>
                <p:ph idx="1"/>
              </p:nvPr>
            </p:nvSpPr>
            <p:spPr>
              <a:xfrm>
                <a:off x="628650" y="1825625"/>
                <a:ext cx="5863590" cy="4351338"/>
              </a:xfrm>
              <a:blipFill>
                <a:blip r:embed="rId3"/>
                <a:stretch>
                  <a:fillRect l="-1351" t="-1961" r="-1040"/>
                </a:stretch>
              </a:blipFill>
            </p:spPr>
            <p:txBody>
              <a:bodyPr/>
              <a:lstStyle/>
              <a:p>
                <a:r>
                  <a:rPr lang="zh-TW" altLang="en-US">
                    <a:noFill/>
                  </a:rPr>
                  <a:t> </a:t>
                </a:r>
              </a:p>
            </p:txBody>
          </p:sp>
        </mc:Fallback>
      </mc:AlternateContent>
      <p:pic>
        <p:nvPicPr>
          <p:cNvPr id="3076" name="Picture 4" descr="SHIROBAKO poster.jpg">
            <a:extLst>
              <a:ext uri="{FF2B5EF4-FFF2-40B4-BE49-F238E27FC236}">
                <a16:creationId xmlns:a16="http://schemas.microsoft.com/office/drawing/2014/main" id="{BCBABB95-23D8-4E7F-AF10-AE24B9CBC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240" y="2932747"/>
            <a:ext cx="2508885" cy="3763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00907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2D20A5-263F-42BD-884A-2FFAC9C68DA9}"/>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Motivation </a:t>
            </a:r>
            <a:endParaRPr lang="zh-TW" altLang="en-US" dirty="0">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C31F5E16-085D-4803-8288-798F764FAAAF}"/>
              </a:ext>
            </a:extLst>
          </p:cNvPr>
          <p:cNvSpPr>
            <a:spLocks noGrp="1"/>
          </p:cNvSpPr>
          <p:nvPr>
            <p:ph idx="1"/>
          </p:nvPr>
        </p:nvSpPr>
        <p:spPr/>
        <p:txBody>
          <a:bodyPr>
            <a:normAutofit/>
          </a:bodyPr>
          <a:lstStyle/>
          <a:p>
            <a:r>
              <a:rPr lang="en-US" altLang="zh-TW" dirty="0"/>
              <a:t>We seek to deploy machine learning classifiers not only in the labs, but also in real world.</a:t>
            </a:r>
          </a:p>
          <a:p>
            <a:r>
              <a:rPr lang="en-US" altLang="zh-TW" dirty="0"/>
              <a:t>The classifiers that are robust to noises and work “most of the time” is not sufficient. </a:t>
            </a:r>
          </a:p>
          <a:p>
            <a:r>
              <a:rPr lang="en-US" altLang="zh-TW" dirty="0"/>
              <a:t>We want the classifiers that are robust the inputs that are built to fool the classifier.</a:t>
            </a:r>
          </a:p>
          <a:p>
            <a:r>
              <a:rPr lang="en-US" altLang="zh-TW" dirty="0"/>
              <a:t>Especially useful for spam classification, malware detection, network intrusion detection, etc. </a:t>
            </a:r>
          </a:p>
        </p:txBody>
      </p:sp>
      <p:sp>
        <p:nvSpPr>
          <p:cNvPr id="4" name="文字方塊 3">
            <a:extLst>
              <a:ext uri="{FF2B5EF4-FFF2-40B4-BE49-F238E27FC236}">
                <a16:creationId xmlns:a16="http://schemas.microsoft.com/office/drawing/2014/main" id="{05F71CAA-FA53-4FFF-B08B-031BCC61C770}"/>
              </a:ext>
            </a:extLst>
          </p:cNvPr>
          <p:cNvSpPr txBox="1"/>
          <p:nvPr/>
        </p:nvSpPr>
        <p:spPr>
          <a:xfrm>
            <a:off x="6140917" y="3121166"/>
            <a:ext cx="2107932"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光是強還不夠</a:t>
            </a:r>
          </a:p>
        </p:txBody>
      </p:sp>
      <p:sp>
        <p:nvSpPr>
          <p:cNvPr id="5" name="文字方塊 4">
            <a:extLst>
              <a:ext uri="{FF2B5EF4-FFF2-40B4-BE49-F238E27FC236}">
                <a16:creationId xmlns:a16="http://schemas.microsoft.com/office/drawing/2014/main" id="{495DC188-ABF8-4B09-AD17-EF9EE788EE4F}"/>
              </a:ext>
            </a:extLst>
          </p:cNvPr>
          <p:cNvSpPr txBox="1"/>
          <p:nvPr/>
        </p:nvSpPr>
        <p:spPr>
          <a:xfrm>
            <a:off x="5908307" y="4032585"/>
            <a:ext cx="295656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應付來自人類的惡意</a:t>
            </a:r>
          </a:p>
        </p:txBody>
      </p:sp>
    </p:spTree>
    <p:extLst>
      <p:ext uri="{BB962C8B-B14F-4D97-AF65-F5344CB8AC3E}">
        <p14:creationId xmlns:p14="http://schemas.microsoft.com/office/powerpoint/2010/main" val="29859178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337424-BFDB-4DE0-9E79-463B2244B595}"/>
              </a:ext>
            </a:extLst>
          </p:cNvPr>
          <p:cNvSpPr>
            <a:spLocks noGrp="1"/>
          </p:cNvSpPr>
          <p:nvPr>
            <p:ph type="title"/>
          </p:nvPr>
        </p:nvSpPr>
        <p:spPr/>
        <p:txBody>
          <a:bodyPr/>
          <a:lstStyle/>
          <a:p>
            <a:r>
              <a:rPr lang="en-US" altLang="zh-TW" dirty="0"/>
              <a:t>Black Box Attack</a:t>
            </a:r>
            <a:endParaRPr lang="zh-TW" altLang="en-US" dirty="0"/>
          </a:p>
        </p:txBody>
      </p:sp>
      <p:sp>
        <p:nvSpPr>
          <p:cNvPr id="11" name="文字方塊 10">
            <a:extLst>
              <a:ext uri="{FF2B5EF4-FFF2-40B4-BE49-F238E27FC236}">
                <a16:creationId xmlns:a16="http://schemas.microsoft.com/office/drawing/2014/main" id="{BC55F448-6688-42B6-B65C-834144AEB0CF}"/>
              </a:ext>
            </a:extLst>
          </p:cNvPr>
          <p:cNvSpPr txBox="1"/>
          <p:nvPr/>
        </p:nvSpPr>
        <p:spPr>
          <a:xfrm>
            <a:off x="959220" y="1690092"/>
            <a:ext cx="6747310" cy="461665"/>
          </a:xfrm>
          <a:prstGeom prst="rect">
            <a:avLst/>
          </a:prstGeom>
          <a:noFill/>
        </p:spPr>
        <p:txBody>
          <a:bodyPr wrap="square" rtlCol="0">
            <a:spAutoFit/>
          </a:bodyPr>
          <a:lstStyle/>
          <a:p>
            <a:r>
              <a:rPr lang="en-US" altLang="zh-TW" sz="2400" dirty="0"/>
              <a:t>If you have the training data of the target network</a:t>
            </a:r>
            <a:endParaRPr lang="zh-TW" altLang="en-US" sz="2400" dirty="0"/>
          </a:p>
        </p:txBody>
      </p:sp>
      <p:sp>
        <p:nvSpPr>
          <p:cNvPr id="12" name="文字方塊 11">
            <a:extLst>
              <a:ext uri="{FF2B5EF4-FFF2-40B4-BE49-F238E27FC236}">
                <a16:creationId xmlns:a16="http://schemas.microsoft.com/office/drawing/2014/main" id="{D74515B1-AD5F-43A7-917F-F85D2E3ABA0E}"/>
              </a:ext>
            </a:extLst>
          </p:cNvPr>
          <p:cNvSpPr txBox="1"/>
          <p:nvPr/>
        </p:nvSpPr>
        <p:spPr>
          <a:xfrm>
            <a:off x="1314353" y="2071941"/>
            <a:ext cx="6747310" cy="461665"/>
          </a:xfrm>
          <a:prstGeom prst="rect">
            <a:avLst/>
          </a:prstGeom>
          <a:noFill/>
        </p:spPr>
        <p:txBody>
          <a:bodyPr wrap="square" rtlCol="0">
            <a:spAutoFit/>
          </a:bodyPr>
          <a:lstStyle/>
          <a:p>
            <a:r>
              <a:rPr lang="en-US" altLang="zh-TW" sz="2400" dirty="0"/>
              <a:t>Train a proxy network yourself</a:t>
            </a:r>
            <a:endParaRPr lang="zh-TW" altLang="en-US" sz="2400" dirty="0"/>
          </a:p>
        </p:txBody>
      </p:sp>
      <p:sp>
        <p:nvSpPr>
          <p:cNvPr id="13" name="文字方塊 12">
            <a:extLst>
              <a:ext uri="{FF2B5EF4-FFF2-40B4-BE49-F238E27FC236}">
                <a16:creationId xmlns:a16="http://schemas.microsoft.com/office/drawing/2014/main" id="{A301EE25-FA4E-44B6-B9B2-26896CCB1ECB}"/>
              </a:ext>
            </a:extLst>
          </p:cNvPr>
          <p:cNvSpPr txBox="1"/>
          <p:nvPr/>
        </p:nvSpPr>
        <p:spPr>
          <a:xfrm>
            <a:off x="1314353" y="2450057"/>
            <a:ext cx="8275987" cy="461665"/>
          </a:xfrm>
          <a:prstGeom prst="rect">
            <a:avLst/>
          </a:prstGeom>
          <a:noFill/>
        </p:spPr>
        <p:txBody>
          <a:bodyPr wrap="square" rtlCol="0">
            <a:spAutoFit/>
          </a:bodyPr>
          <a:lstStyle/>
          <a:p>
            <a:r>
              <a:rPr lang="en-US" altLang="zh-TW" sz="2400" dirty="0"/>
              <a:t>Using the proxy network to generate attacked objects</a:t>
            </a:r>
            <a:endParaRPr lang="zh-TW" altLang="en-US" sz="2400" dirty="0"/>
          </a:p>
        </p:txBody>
      </p:sp>
      <p:sp>
        <p:nvSpPr>
          <p:cNvPr id="14" name="文字方塊 13">
            <a:extLst>
              <a:ext uri="{FF2B5EF4-FFF2-40B4-BE49-F238E27FC236}">
                <a16:creationId xmlns:a16="http://schemas.microsoft.com/office/drawing/2014/main" id="{810E10C2-E20E-4994-87C0-08450681B692}"/>
              </a:ext>
            </a:extLst>
          </p:cNvPr>
          <p:cNvSpPr txBox="1"/>
          <p:nvPr/>
        </p:nvSpPr>
        <p:spPr>
          <a:xfrm>
            <a:off x="959220" y="2861865"/>
            <a:ext cx="7771933" cy="461665"/>
          </a:xfrm>
          <a:prstGeom prst="rect">
            <a:avLst/>
          </a:prstGeom>
          <a:noFill/>
        </p:spPr>
        <p:txBody>
          <a:bodyPr wrap="square" rtlCol="0">
            <a:spAutoFit/>
          </a:bodyPr>
          <a:lstStyle/>
          <a:p>
            <a:r>
              <a:rPr lang="en-US" altLang="zh-TW" sz="2400" dirty="0"/>
              <a:t>Otherwise, obtaining input-output pairs from target network </a:t>
            </a:r>
            <a:endParaRPr lang="zh-TW" altLang="en-US" sz="2400" dirty="0"/>
          </a:p>
        </p:txBody>
      </p:sp>
      <p:cxnSp>
        <p:nvCxnSpPr>
          <p:cNvPr id="15" name="直線接點 14">
            <a:extLst>
              <a:ext uri="{FF2B5EF4-FFF2-40B4-BE49-F238E27FC236}">
                <a16:creationId xmlns:a16="http://schemas.microsoft.com/office/drawing/2014/main" id="{600C54B6-B298-4685-81C6-322C411A97E0}"/>
              </a:ext>
            </a:extLst>
          </p:cNvPr>
          <p:cNvCxnSpPr>
            <a:cxnSpLocks/>
          </p:cNvCxnSpPr>
          <p:nvPr/>
        </p:nvCxnSpPr>
        <p:spPr>
          <a:xfrm flipH="1" flipV="1">
            <a:off x="645464" y="3074917"/>
            <a:ext cx="33701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EF832C2F-BA70-416B-A04F-1BD9025D6D71}"/>
              </a:ext>
            </a:extLst>
          </p:cNvPr>
          <p:cNvCxnSpPr/>
          <p:nvPr/>
        </p:nvCxnSpPr>
        <p:spPr>
          <a:xfrm flipH="1" flipV="1">
            <a:off x="638245" y="1920924"/>
            <a:ext cx="337017" cy="0"/>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4972B1CD-522F-4154-97BC-3A757140809D}"/>
              </a:ext>
            </a:extLst>
          </p:cNvPr>
          <p:cNvCxnSpPr>
            <a:cxnSpLocks/>
          </p:cNvCxnSpPr>
          <p:nvPr/>
        </p:nvCxnSpPr>
        <p:spPr>
          <a:xfrm flipV="1">
            <a:off x="607832" y="1887519"/>
            <a:ext cx="0" cy="122549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8" name="圖片 17" descr="一張含有 貓, 動物, 哺乳類, 橙色 的圖片&#10;&#10;自動產生的描述">
            <a:extLst>
              <a:ext uri="{FF2B5EF4-FFF2-40B4-BE49-F238E27FC236}">
                <a16:creationId xmlns:a16="http://schemas.microsoft.com/office/drawing/2014/main" id="{D317FC00-6763-46AE-8988-AB0320D6B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850" y="4034235"/>
            <a:ext cx="1354727" cy="1308012"/>
          </a:xfrm>
          <a:prstGeom prst="rect">
            <a:avLst/>
          </a:prstGeom>
        </p:spPr>
      </p:pic>
      <p:sp>
        <p:nvSpPr>
          <p:cNvPr id="19" name="矩形: 圓角 18">
            <a:extLst>
              <a:ext uri="{FF2B5EF4-FFF2-40B4-BE49-F238E27FC236}">
                <a16:creationId xmlns:a16="http://schemas.microsoft.com/office/drawing/2014/main" id="{6156DB6C-F04F-41CA-B826-28C8E7532241}"/>
              </a:ext>
            </a:extLst>
          </p:cNvPr>
          <p:cNvSpPr/>
          <p:nvPr/>
        </p:nvSpPr>
        <p:spPr>
          <a:xfrm>
            <a:off x="2119364" y="3972958"/>
            <a:ext cx="1412460" cy="136928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TW" sz="2400" dirty="0"/>
              <a:t>Network</a:t>
            </a:r>
          </a:p>
          <a:p>
            <a:pPr algn="ctr"/>
            <a:r>
              <a:rPr lang="en-US" altLang="zh-TW" sz="2400" b="1" dirty="0"/>
              <a:t>Black</a:t>
            </a:r>
          </a:p>
        </p:txBody>
      </p:sp>
      <p:sp>
        <p:nvSpPr>
          <p:cNvPr id="20" name="矩形: 圓角 19">
            <a:extLst>
              <a:ext uri="{FF2B5EF4-FFF2-40B4-BE49-F238E27FC236}">
                <a16:creationId xmlns:a16="http://schemas.microsoft.com/office/drawing/2014/main" id="{827C56AA-EE1F-45DF-8D88-217460763D93}"/>
              </a:ext>
            </a:extLst>
          </p:cNvPr>
          <p:cNvSpPr/>
          <p:nvPr/>
        </p:nvSpPr>
        <p:spPr>
          <a:xfrm>
            <a:off x="6370371" y="4003594"/>
            <a:ext cx="1412460" cy="136928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zh-TW" sz="2400" dirty="0"/>
              <a:t>Network</a:t>
            </a:r>
          </a:p>
          <a:p>
            <a:pPr algn="ctr"/>
            <a:r>
              <a:rPr lang="en-US" altLang="zh-TW" sz="2400" b="1" dirty="0"/>
              <a:t>Proxy</a:t>
            </a:r>
          </a:p>
        </p:txBody>
      </p:sp>
      <p:cxnSp>
        <p:nvCxnSpPr>
          <p:cNvPr id="7" name="直線單箭頭接點 6">
            <a:extLst>
              <a:ext uri="{FF2B5EF4-FFF2-40B4-BE49-F238E27FC236}">
                <a16:creationId xmlns:a16="http://schemas.microsoft.com/office/drawing/2014/main" id="{EDE13228-D938-4CC3-98F8-78350A0D3C4B}"/>
              </a:ext>
            </a:extLst>
          </p:cNvPr>
          <p:cNvCxnSpPr/>
          <p:nvPr/>
        </p:nvCxnSpPr>
        <p:spPr>
          <a:xfrm>
            <a:off x="1636764" y="4688240"/>
            <a:ext cx="4826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F1839185-9460-4935-8D22-3FAB29AE272D}"/>
              </a:ext>
            </a:extLst>
          </p:cNvPr>
          <p:cNvCxnSpPr/>
          <p:nvPr/>
        </p:nvCxnSpPr>
        <p:spPr>
          <a:xfrm>
            <a:off x="3531824" y="4688240"/>
            <a:ext cx="4826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7172" name="Picture 4" descr="ç¸éåç">
            <a:extLst>
              <a:ext uri="{FF2B5EF4-FFF2-40B4-BE49-F238E27FC236}">
                <a16:creationId xmlns:a16="http://schemas.microsoft.com/office/drawing/2014/main" id="{BF8D3C72-CF73-42B7-B6DC-3B6399607B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0751" y="4480485"/>
            <a:ext cx="415509" cy="415509"/>
          </a:xfrm>
          <a:prstGeom prst="rect">
            <a:avLst/>
          </a:prstGeom>
          <a:noFill/>
          <a:extLst>
            <a:ext uri="{909E8E84-426E-40DD-AFC4-6F175D3DCCD1}">
              <a14:hiddenFill xmlns:a14="http://schemas.microsoft.com/office/drawing/2010/main">
                <a:solidFill>
                  <a:srgbClr val="FFFFFF"/>
                </a:solidFill>
              </a14:hiddenFill>
            </a:ext>
          </a:extLst>
        </p:spPr>
      </p:pic>
      <p:pic>
        <p:nvPicPr>
          <p:cNvPr id="25" name="圖片 24" descr="一張含有 貓, 動物, 哺乳類, 橙色 的圖片&#10;&#10;自動產生的描述">
            <a:extLst>
              <a:ext uri="{FF2B5EF4-FFF2-40B4-BE49-F238E27FC236}">
                <a16:creationId xmlns:a16="http://schemas.microsoft.com/office/drawing/2014/main" id="{0D2B5974-9A1E-4346-A42D-8B02F6612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187" y="4095512"/>
            <a:ext cx="1354727" cy="1308012"/>
          </a:xfrm>
          <a:prstGeom prst="rect">
            <a:avLst/>
          </a:prstGeom>
        </p:spPr>
      </p:pic>
      <p:cxnSp>
        <p:nvCxnSpPr>
          <p:cNvPr id="27" name="直線單箭頭接點 26">
            <a:extLst>
              <a:ext uri="{FF2B5EF4-FFF2-40B4-BE49-F238E27FC236}">
                <a16:creationId xmlns:a16="http://schemas.microsoft.com/office/drawing/2014/main" id="{9169B40E-2E68-4EB1-BA76-FD417C050FD7}"/>
              </a:ext>
            </a:extLst>
          </p:cNvPr>
          <p:cNvCxnSpPr/>
          <p:nvPr/>
        </p:nvCxnSpPr>
        <p:spPr>
          <a:xfrm>
            <a:off x="5904101" y="4749517"/>
            <a:ext cx="4826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a:extLst>
              <a:ext uri="{FF2B5EF4-FFF2-40B4-BE49-F238E27FC236}">
                <a16:creationId xmlns:a16="http://schemas.microsoft.com/office/drawing/2014/main" id="{AC0E48EE-63F4-4D11-A045-6134E611DB85}"/>
              </a:ext>
            </a:extLst>
          </p:cNvPr>
          <p:cNvCxnSpPr/>
          <p:nvPr/>
        </p:nvCxnSpPr>
        <p:spPr>
          <a:xfrm>
            <a:off x="7799161" y="4749517"/>
            <a:ext cx="4826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29" name="Picture 4" descr="ç¸éåç">
            <a:extLst>
              <a:ext uri="{FF2B5EF4-FFF2-40B4-BE49-F238E27FC236}">
                <a16:creationId xmlns:a16="http://schemas.microsoft.com/office/drawing/2014/main" id="{7E818D18-9389-4E21-B64D-D57EFA8A4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8088" y="4541762"/>
            <a:ext cx="415509" cy="415509"/>
          </a:xfrm>
          <a:prstGeom prst="rect">
            <a:avLst/>
          </a:prstGeom>
          <a:noFill/>
          <a:extLst>
            <a:ext uri="{909E8E84-426E-40DD-AFC4-6F175D3DCCD1}">
              <a14:hiddenFill xmlns:a14="http://schemas.microsoft.com/office/drawing/2010/main">
                <a:solidFill>
                  <a:srgbClr val="FFFFFF"/>
                </a:solidFill>
              </a14:hiddenFill>
            </a:ext>
          </a:extLst>
        </p:spPr>
      </p:pic>
      <p:sp>
        <p:nvSpPr>
          <p:cNvPr id="9" name="流程圖: 磁碟 8">
            <a:extLst>
              <a:ext uri="{FF2B5EF4-FFF2-40B4-BE49-F238E27FC236}">
                <a16:creationId xmlns:a16="http://schemas.microsoft.com/office/drawing/2014/main" id="{88B941B9-45C6-445B-AE4C-46A1C6860D08}"/>
              </a:ext>
            </a:extLst>
          </p:cNvPr>
          <p:cNvSpPr/>
          <p:nvPr/>
        </p:nvSpPr>
        <p:spPr>
          <a:xfrm>
            <a:off x="3219450" y="5749080"/>
            <a:ext cx="2654300" cy="851657"/>
          </a:xfrm>
          <a:prstGeom prst="flowChartMagneticDisk">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Training Data</a:t>
            </a:r>
            <a:endParaRPr lang="zh-TW" altLang="en-US" sz="2400" dirty="0"/>
          </a:p>
        </p:txBody>
      </p:sp>
      <p:cxnSp>
        <p:nvCxnSpPr>
          <p:cNvPr id="31" name="直線單箭頭接點 30">
            <a:extLst>
              <a:ext uri="{FF2B5EF4-FFF2-40B4-BE49-F238E27FC236}">
                <a16:creationId xmlns:a16="http://schemas.microsoft.com/office/drawing/2014/main" id="{1BA666C3-EEB6-4A80-B541-A8610409579A}"/>
              </a:ext>
            </a:extLst>
          </p:cNvPr>
          <p:cNvCxnSpPr>
            <a:cxnSpLocks/>
          </p:cNvCxnSpPr>
          <p:nvPr/>
        </p:nvCxnSpPr>
        <p:spPr>
          <a:xfrm flipH="1" flipV="1">
            <a:off x="2873444" y="5362305"/>
            <a:ext cx="945742" cy="52062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3249EC65-A682-468A-B3DE-C70AA18A39D5}"/>
              </a:ext>
            </a:extLst>
          </p:cNvPr>
          <p:cNvCxnSpPr>
            <a:cxnSpLocks/>
          </p:cNvCxnSpPr>
          <p:nvPr/>
        </p:nvCxnSpPr>
        <p:spPr>
          <a:xfrm flipV="1">
            <a:off x="5447426" y="5348703"/>
            <a:ext cx="1103349" cy="52062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69" name="文字方塊 7168">
            <a:extLst>
              <a:ext uri="{FF2B5EF4-FFF2-40B4-BE49-F238E27FC236}">
                <a16:creationId xmlns:a16="http://schemas.microsoft.com/office/drawing/2014/main" id="{08BEB752-20F2-4366-90FA-3C1CBED31CEA}"/>
              </a:ext>
            </a:extLst>
          </p:cNvPr>
          <p:cNvSpPr txBox="1"/>
          <p:nvPr/>
        </p:nvSpPr>
        <p:spPr>
          <a:xfrm>
            <a:off x="4014424" y="3326823"/>
            <a:ext cx="3098800" cy="830997"/>
          </a:xfrm>
          <a:prstGeom prst="rect">
            <a:avLst/>
          </a:prstGeom>
          <a:noFill/>
        </p:spPr>
        <p:txBody>
          <a:bodyPr wrap="square" rtlCol="0">
            <a:spAutoFit/>
          </a:bodyPr>
          <a:lstStyle/>
          <a:p>
            <a:pPr algn="ctr"/>
            <a:r>
              <a:rPr lang="en-US" altLang="zh-TW" sz="2400" dirty="0"/>
              <a:t>Attacked </a:t>
            </a:r>
          </a:p>
          <a:p>
            <a:pPr algn="ctr"/>
            <a:r>
              <a:rPr lang="en-US" altLang="zh-TW" sz="2400" dirty="0"/>
              <a:t>Object</a:t>
            </a:r>
            <a:endParaRPr lang="zh-TW" altLang="en-US" sz="2400" dirty="0"/>
          </a:p>
        </p:txBody>
      </p:sp>
      <p:cxnSp>
        <p:nvCxnSpPr>
          <p:cNvPr id="38" name="直線單箭頭接點 37">
            <a:extLst>
              <a:ext uri="{FF2B5EF4-FFF2-40B4-BE49-F238E27FC236}">
                <a16:creationId xmlns:a16="http://schemas.microsoft.com/office/drawing/2014/main" id="{62ACC53F-7739-4D1D-A1CC-92D1F028E673}"/>
              </a:ext>
            </a:extLst>
          </p:cNvPr>
          <p:cNvCxnSpPr>
            <a:cxnSpLocks/>
          </p:cNvCxnSpPr>
          <p:nvPr/>
        </p:nvCxnSpPr>
        <p:spPr>
          <a:xfrm flipH="1">
            <a:off x="1314353" y="3742321"/>
            <a:ext cx="3530834"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FD1A701A-D14D-408E-B9E0-BCD4A782EFD9}"/>
              </a:ext>
            </a:extLst>
          </p:cNvPr>
          <p:cNvCxnSpPr>
            <a:cxnSpLocks/>
          </p:cNvCxnSpPr>
          <p:nvPr/>
        </p:nvCxnSpPr>
        <p:spPr>
          <a:xfrm>
            <a:off x="1328260" y="3735338"/>
            <a:ext cx="1" cy="3548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6852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6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7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20" grpId="0" animBg="1"/>
      <p:bldP spid="9" grpId="0" animBg="1"/>
      <p:bldP spid="716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337424-BFDB-4DE0-9E79-463B2244B595}"/>
              </a:ext>
            </a:extLst>
          </p:cNvPr>
          <p:cNvSpPr>
            <a:spLocks noGrp="1"/>
          </p:cNvSpPr>
          <p:nvPr>
            <p:ph type="title"/>
          </p:nvPr>
        </p:nvSpPr>
        <p:spPr/>
        <p:txBody>
          <a:bodyPr/>
          <a:lstStyle/>
          <a:p>
            <a:r>
              <a:rPr lang="en-US" altLang="zh-TW" dirty="0"/>
              <a:t>Black Box Attack</a:t>
            </a:r>
            <a:endParaRPr lang="zh-TW" altLang="en-US" dirty="0"/>
          </a:p>
        </p:txBody>
      </p:sp>
      <p:sp>
        <p:nvSpPr>
          <p:cNvPr id="11" name="文字方塊 10">
            <a:extLst>
              <a:ext uri="{FF2B5EF4-FFF2-40B4-BE49-F238E27FC236}">
                <a16:creationId xmlns:a16="http://schemas.microsoft.com/office/drawing/2014/main" id="{BC55F448-6688-42B6-B65C-834144AEB0CF}"/>
              </a:ext>
            </a:extLst>
          </p:cNvPr>
          <p:cNvSpPr txBox="1"/>
          <p:nvPr/>
        </p:nvSpPr>
        <p:spPr>
          <a:xfrm>
            <a:off x="959220" y="1690092"/>
            <a:ext cx="6747310" cy="461665"/>
          </a:xfrm>
          <a:prstGeom prst="rect">
            <a:avLst/>
          </a:prstGeom>
          <a:noFill/>
        </p:spPr>
        <p:txBody>
          <a:bodyPr wrap="square" rtlCol="0">
            <a:spAutoFit/>
          </a:bodyPr>
          <a:lstStyle/>
          <a:p>
            <a:r>
              <a:rPr lang="en-US" altLang="zh-TW" sz="2400" dirty="0"/>
              <a:t>If you have the training data of the target network</a:t>
            </a:r>
            <a:endParaRPr lang="zh-TW" altLang="en-US" sz="2400" dirty="0"/>
          </a:p>
        </p:txBody>
      </p:sp>
      <p:sp>
        <p:nvSpPr>
          <p:cNvPr id="12" name="文字方塊 11">
            <a:extLst>
              <a:ext uri="{FF2B5EF4-FFF2-40B4-BE49-F238E27FC236}">
                <a16:creationId xmlns:a16="http://schemas.microsoft.com/office/drawing/2014/main" id="{D74515B1-AD5F-43A7-917F-F85D2E3ABA0E}"/>
              </a:ext>
            </a:extLst>
          </p:cNvPr>
          <p:cNvSpPr txBox="1"/>
          <p:nvPr/>
        </p:nvSpPr>
        <p:spPr>
          <a:xfrm>
            <a:off x="1314353" y="2071941"/>
            <a:ext cx="6747310" cy="461665"/>
          </a:xfrm>
          <a:prstGeom prst="rect">
            <a:avLst/>
          </a:prstGeom>
          <a:noFill/>
        </p:spPr>
        <p:txBody>
          <a:bodyPr wrap="square" rtlCol="0">
            <a:spAutoFit/>
          </a:bodyPr>
          <a:lstStyle/>
          <a:p>
            <a:r>
              <a:rPr lang="en-US" altLang="zh-TW" sz="2400" dirty="0"/>
              <a:t>Train a proxy network yourself</a:t>
            </a:r>
            <a:endParaRPr lang="zh-TW" altLang="en-US" sz="2400" dirty="0"/>
          </a:p>
        </p:txBody>
      </p:sp>
      <p:sp>
        <p:nvSpPr>
          <p:cNvPr id="13" name="文字方塊 12">
            <a:extLst>
              <a:ext uri="{FF2B5EF4-FFF2-40B4-BE49-F238E27FC236}">
                <a16:creationId xmlns:a16="http://schemas.microsoft.com/office/drawing/2014/main" id="{A301EE25-FA4E-44B6-B9B2-26896CCB1ECB}"/>
              </a:ext>
            </a:extLst>
          </p:cNvPr>
          <p:cNvSpPr txBox="1"/>
          <p:nvPr/>
        </p:nvSpPr>
        <p:spPr>
          <a:xfrm>
            <a:off x="1314353" y="2450057"/>
            <a:ext cx="8275987" cy="461665"/>
          </a:xfrm>
          <a:prstGeom prst="rect">
            <a:avLst/>
          </a:prstGeom>
          <a:noFill/>
        </p:spPr>
        <p:txBody>
          <a:bodyPr wrap="square" rtlCol="0">
            <a:spAutoFit/>
          </a:bodyPr>
          <a:lstStyle/>
          <a:p>
            <a:r>
              <a:rPr lang="en-US" altLang="zh-TW" sz="2400" dirty="0"/>
              <a:t>Using the proxy network to generate attacked objects</a:t>
            </a:r>
            <a:endParaRPr lang="zh-TW" altLang="en-US" sz="2400" dirty="0"/>
          </a:p>
        </p:txBody>
      </p:sp>
      <p:sp>
        <p:nvSpPr>
          <p:cNvPr id="14" name="文字方塊 13">
            <a:extLst>
              <a:ext uri="{FF2B5EF4-FFF2-40B4-BE49-F238E27FC236}">
                <a16:creationId xmlns:a16="http://schemas.microsoft.com/office/drawing/2014/main" id="{810E10C2-E20E-4994-87C0-08450681B692}"/>
              </a:ext>
            </a:extLst>
          </p:cNvPr>
          <p:cNvSpPr txBox="1"/>
          <p:nvPr/>
        </p:nvSpPr>
        <p:spPr>
          <a:xfrm>
            <a:off x="959220" y="2861865"/>
            <a:ext cx="7771933" cy="461665"/>
          </a:xfrm>
          <a:prstGeom prst="rect">
            <a:avLst/>
          </a:prstGeom>
          <a:noFill/>
        </p:spPr>
        <p:txBody>
          <a:bodyPr wrap="square" rtlCol="0">
            <a:spAutoFit/>
          </a:bodyPr>
          <a:lstStyle/>
          <a:p>
            <a:r>
              <a:rPr lang="en-US" altLang="zh-TW" sz="2400" dirty="0"/>
              <a:t>Otherwise, obtaining input-output pairs from target network </a:t>
            </a:r>
            <a:endParaRPr lang="zh-TW" altLang="en-US" sz="2400" dirty="0"/>
          </a:p>
        </p:txBody>
      </p:sp>
      <p:cxnSp>
        <p:nvCxnSpPr>
          <p:cNvPr id="15" name="直線接點 14">
            <a:extLst>
              <a:ext uri="{FF2B5EF4-FFF2-40B4-BE49-F238E27FC236}">
                <a16:creationId xmlns:a16="http://schemas.microsoft.com/office/drawing/2014/main" id="{600C54B6-B298-4685-81C6-322C411A97E0}"/>
              </a:ext>
            </a:extLst>
          </p:cNvPr>
          <p:cNvCxnSpPr>
            <a:cxnSpLocks/>
          </p:cNvCxnSpPr>
          <p:nvPr/>
        </p:nvCxnSpPr>
        <p:spPr>
          <a:xfrm flipH="1" flipV="1">
            <a:off x="645464" y="3074917"/>
            <a:ext cx="33701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EF832C2F-BA70-416B-A04F-1BD9025D6D71}"/>
              </a:ext>
            </a:extLst>
          </p:cNvPr>
          <p:cNvCxnSpPr/>
          <p:nvPr/>
        </p:nvCxnSpPr>
        <p:spPr>
          <a:xfrm flipH="1" flipV="1">
            <a:off x="638245" y="1920924"/>
            <a:ext cx="337017" cy="0"/>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4972B1CD-522F-4154-97BC-3A757140809D}"/>
              </a:ext>
            </a:extLst>
          </p:cNvPr>
          <p:cNvCxnSpPr>
            <a:cxnSpLocks/>
          </p:cNvCxnSpPr>
          <p:nvPr/>
        </p:nvCxnSpPr>
        <p:spPr>
          <a:xfrm flipV="1">
            <a:off x="607832" y="1887519"/>
            <a:ext cx="0" cy="1225498"/>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3" name="群組 2">
            <a:extLst>
              <a:ext uri="{FF2B5EF4-FFF2-40B4-BE49-F238E27FC236}">
                <a16:creationId xmlns:a16="http://schemas.microsoft.com/office/drawing/2014/main" id="{623D4715-7F27-49C0-BF9A-171F1E120FC9}"/>
              </a:ext>
            </a:extLst>
          </p:cNvPr>
          <p:cNvGrpSpPr/>
          <p:nvPr/>
        </p:nvGrpSpPr>
        <p:grpSpPr>
          <a:xfrm>
            <a:off x="1187820" y="4033638"/>
            <a:ext cx="7645400" cy="2138658"/>
            <a:chOff x="1085753" y="4237138"/>
            <a:chExt cx="7645400" cy="2138658"/>
          </a:xfrm>
        </p:grpSpPr>
        <p:sp>
          <p:nvSpPr>
            <p:cNvPr id="8" name="矩形 7">
              <a:extLst>
                <a:ext uri="{FF2B5EF4-FFF2-40B4-BE49-F238E27FC236}">
                  <a16:creationId xmlns:a16="http://schemas.microsoft.com/office/drawing/2014/main" id="{1313175B-655D-4977-82BF-AB78F7CD097E}"/>
                </a:ext>
              </a:extLst>
            </p:cNvPr>
            <p:cNvSpPr/>
            <p:nvPr/>
          </p:nvSpPr>
          <p:spPr>
            <a:xfrm>
              <a:off x="4833445" y="6006464"/>
              <a:ext cx="3681905" cy="369332"/>
            </a:xfrm>
            <a:prstGeom prst="rect">
              <a:avLst/>
            </a:prstGeom>
          </p:spPr>
          <p:txBody>
            <a:bodyPr wrap="none">
              <a:spAutoFit/>
            </a:bodyPr>
            <a:lstStyle/>
            <a:p>
              <a:r>
                <a:rPr lang="zh-TW" altLang="en-US" dirty="0"/>
                <a:t>https://arxiv.org/pdf/1611.02770.pdf</a:t>
              </a:r>
            </a:p>
          </p:txBody>
        </p:sp>
        <p:pic>
          <p:nvPicPr>
            <p:cNvPr id="30" name="Picture 2" descr="https://cdn-images-1.medium.com/max/1200/1*our4uQd8-ENEEXLTHoNYHA.png">
              <a:extLst>
                <a:ext uri="{FF2B5EF4-FFF2-40B4-BE49-F238E27FC236}">
                  <a16:creationId xmlns:a16="http://schemas.microsoft.com/office/drawing/2014/main" id="{920E3B04-AA16-4413-AE28-77B210DAD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753" y="4237138"/>
              <a:ext cx="7645400" cy="1769326"/>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文字方塊 3">
            <a:extLst>
              <a:ext uri="{FF2B5EF4-FFF2-40B4-BE49-F238E27FC236}">
                <a16:creationId xmlns:a16="http://schemas.microsoft.com/office/drawing/2014/main" id="{CD7A4ED8-B072-4849-8A06-F75570A21461}"/>
              </a:ext>
            </a:extLst>
          </p:cNvPr>
          <p:cNvSpPr txBox="1"/>
          <p:nvPr/>
        </p:nvSpPr>
        <p:spPr>
          <a:xfrm>
            <a:off x="4572000" y="3601585"/>
            <a:ext cx="1433329" cy="461665"/>
          </a:xfrm>
          <a:prstGeom prst="rect">
            <a:avLst/>
          </a:prstGeom>
          <a:noFill/>
        </p:spPr>
        <p:txBody>
          <a:bodyPr wrap="square" rtlCol="0">
            <a:spAutoFit/>
          </a:bodyPr>
          <a:lstStyle/>
          <a:p>
            <a:pPr algn="ctr"/>
            <a:r>
              <a:rPr lang="en-US" altLang="zh-TW" sz="2400" dirty="0">
                <a:solidFill>
                  <a:srgbClr val="0000FF"/>
                </a:solidFill>
              </a:rPr>
              <a:t>Black</a:t>
            </a:r>
            <a:endParaRPr lang="zh-TW" altLang="en-US" sz="2400" dirty="0">
              <a:solidFill>
                <a:srgbClr val="0000FF"/>
              </a:solidFill>
            </a:endParaRPr>
          </a:p>
        </p:txBody>
      </p:sp>
      <p:sp>
        <p:nvSpPr>
          <p:cNvPr id="32" name="文字方塊 31">
            <a:extLst>
              <a:ext uri="{FF2B5EF4-FFF2-40B4-BE49-F238E27FC236}">
                <a16:creationId xmlns:a16="http://schemas.microsoft.com/office/drawing/2014/main" id="{E172EEA9-9520-429E-AAA9-94B33D30F606}"/>
              </a:ext>
            </a:extLst>
          </p:cNvPr>
          <p:cNvSpPr txBox="1"/>
          <p:nvPr/>
        </p:nvSpPr>
        <p:spPr>
          <a:xfrm>
            <a:off x="90088" y="4805453"/>
            <a:ext cx="1433329" cy="461665"/>
          </a:xfrm>
          <a:prstGeom prst="rect">
            <a:avLst/>
          </a:prstGeom>
          <a:noFill/>
        </p:spPr>
        <p:txBody>
          <a:bodyPr wrap="square" rtlCol="0">
            <a:spAutoFit/>
          </a:bodyPr>
          <a:lstStyle/>
          <a:p>
            <a:pPr algn="ctr"/>
            <a:r>
              <a:rPr lang="en-US" altLang="zh-TW" sz="2400" dirty="0">
                <a:solidFill>
                  <a:srgbClr val="0000FF"/>
                </a:solidFill>
              </a:rPr>
              <a:t>Proxy</a:t>
            </a:r>
            <a:endParaRPr lang="zh-TW" altLang="en-US" sz="2400" dirty="0">
              <a:solidFill>
                <a:srgbClr val="0000FF"/>
              </a:solidFill>
            </a:endParaRPr>
          </a:p>
        </p:txBody>
      </p:sp>
    </p:spTree>
    <p:extLst>
      <p:ext uri="{BB962C8B-B14F-4D97-AF65-F5344CB8AC3E}">
        <p14:creationId xmlns:p14="http://schemas.microsoft.com/office/powerpoint/2010/main" val="27393910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3AEA4514-8704-421A-ADB5-3BD20F114F9E}"/>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gn="ctr"/>
            <a:r>
              <a:rPr lang="en-US" altLang="zh-TW" sz="4200" kern="1200" dirty="0">
                <a:solidFill>
                  <a:srgbClr val="FFFFFF"/>
                </a:solidFill>
                <a:latin typeface="+mj-lt"/>
                <a:ea typeface="+mj-ea"/>
                <a:cs typeface="+mj-cs"/>
              </a:rPr>
              <a:t>Universal Adversarial Attack</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圖片 3">
            <a:extLst>
              <a:ext uri="{FF2B5EF4-FFF2-40B4-BE49-F238E27FC236}">
                <a16:creationId xmlns:a16="http://schemas.microsoft.com/office/drawing/2014/main" id="{6815CADC-1DE7-402B-92EC-35773F283093}"/>
              </a:ext>
            </a:extLst>
          </p:cNvPr>
          <p:cNvPicPr>
            <a:picLocks noGrp="1" noChangeAspect="1"/>
          </p:cNvPicPr>
          <p:nvPr>
            <p:ph idx="1"/>
          </p:nvPr>
        </p:nvPicPr>
        <p:blipFill>
          <a:blip r:embed="rId3"/>
          <a:stretch>
            <a:fillRect/>
          </a:stretch>
        </p:blipFill>
        <p:spPr>
          <a:xfrm>
            <a:off x="4174309" y="321177"/>
            <a:ext cx="4131259" cy="5880796"/>
          </a:xfrm>
          <a:prstGeom prst="rect">
            <a:avLst/>
          </a:prstGeom>
        </p:spPr>
      </p:pic>
      <p:sp>
        <p:nvSpPr>
          <p:cNvPr id="6" name="矩形 5">
            <a:extLst>
              <a:ext uri="{FF2B5EF4-FFF2-40B4-BE49-F238E27FC236}">
                <a16:creationId xmlns:a16="http://schemas.microsoft.com/office/drawing/2014/main" id="{009CBEF9-3C9F-46E7-BBA2-7AF65E9C98B7}"/>
              </a:ext>
            </a:extLst>
          </p:cNvPr>
          <p:cNvSpPr/>
          <p:nvPr/>
        </p:nvSpPr>
        <p:spPr>
          <a:xfrm>
            <a:off x="220926" y="4979563"/>
            <a:ext cx="3312702" cy="369332"/>
          </a:xfrm>
          <a:prstGeom prst="rect">
            <a:avLst/>
          </a:prstGeom>
        </p:spPr>
        <p:txBody>
          <a:bodyPr wrap="none">
            <a:spAutoFit/>
          </a:bodyPr>
          <a:lstStyle/>
          <a:p>
            <a:r>
              <a:rPr lang="en-US" altLang="zh-TW" dirty="0">
                <a:solidFill>
                  <a:schemeClr val="bg1"/>
                </a:solidFill>
              </a:rPr>
              <a:t>https://arxiv.org/abs/1610.08401</a:t>
            </a:r>
          </a:p>
        </p:txBody>
      </p:sp>
      <p:sp>
        <p:nvSpPr>
          <p:cNvPr id="8" name="文字方塊 7">
            <a:extLst>
              <a:ext uri="{FF2B5EF4-FFF2-40B4-BE49-F238E27FC236}">
                <a16:creationId xmlns:a16="http://schemas.microsoft.com/office/drawing/2014/main" id="{D7EF2D7A-1F01-48AC-961A-87B0CE2BA1EE}"/>
              </a:ext>
            </a:extLst>
          </p:cNvPr>
          <p:cNvSpPr txBox="1"/>
          <p:nvPr/>
        </p:nvSpPr>
        <p:spPr>
          <a:xfrm>
            <a:off x="3855335" y="6269896"/>
            <a:ext cx="5036002" cy="461665"/>
          </a:xfrm>
          <a:prstGeom prst="rect">
            <a:avLst/>
          </a:prstGeom>
          <a:noFill/>
        </p:spPr>
        <p:txBody>
          <a:bodyPr wrap="square" rtlCol="0">
            <a:spAutoFit/>
          </a:bodyPr>
          <a:lstStyle/>
          <a:p>
            <a:pPr algn="ctr"/>
            <a:r>
              <a:rPr lang="en-US" altLang="zh-TW" sz="2400" dirty="0">
                <a:solidFill>
                  <a:srgbClr val="FF0000"/>
                </a:solidFill>
              </a:rPr>
              <a:t>Black Box Attack is also possible!</a:t>
            </a:r>
            <a:endParaRPr lang="zh-TW" altLang="en-US" sz="2400" dirty="0">
              <a:solidFill>
                <a:srgbClr val="FF0000"/>
              </a:solidFill>
            </a:endParaRPr>
          </a:p>
        </p:txBody>
      </p:sp>
    </p:spTree>
    <p:extLst>
      <p:ext uri="{BB962C8B-B14F-4D97-AF65-F5344CB8AC3E}">
        <p14:creationId xmlns:p14="http://schemas.microsoft.com/office/powerpoint/2010/main" val="37866535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1859951-DEBC-412A-9813-382B761455E7}"/>
              </a:ext>
            </a:extLst>
          </p:cNvPr>
          <p:cNvSpPr>
            <a:spLocks noGrp="1"/>
          </p:cNvSpPr>
          <p:nvPr>
            <p:ph type="title"/>
          </p:nvPr>
        </p:nvSpPr>
        <p:spPr/>
        <p:txBody>
          <a:bodyPr/>
          <a:lstStyle/>
          <a:p>
            <a:r>
              <a:rPr lang="en-US" altLang="zh-TW" dirty="0"/>
              <a:t>Adversarial Reprogramming </a:t>
            </a:r>
            <a:endParaRPr lang="zh-TW" altLang="en-US" dirty="0"/>
          </a:p>
        </p:txBody>
      </p:sp>
      <p:sp>
        <p:nvSpPr>
          <p:cNvPr id="3" name="內容版面配置區 2">
            <a:extLst>
              <a:ext uri="{FF2B5EF4-FFF2-40B4-BE49-F238E27FC236}">
                <a16:creationId xmlns:a16="http://schemas.microsoft.com/office/drawing/2014/main" id="{C3793459-F811-4F4A-A7AD-5A60D7F3F039}"/>
              </a:ext>
            </a:extLst>
          </p:cNvPr>
          <p:cNvSpPr>
            <a:spLocks noGrp="1"/>
          </p:cNvSpPr>
          <p:nvPr>
            <p:ph idx="1"/>
          </p:nvPr>
        </p:nvSpPr>
        <p:spPr/>
        <p:txBody>
          <a:bodyPr>
            <a:normAutofit/>
          </a:bodyPr>
          <a:lstStyle/>
          <a:p>
            <a:r>
              <a:rPr lang="en-US" altLang="zh-TW" sz="2400" dirty="0"/>
              <a:t>https://arxiv.org/abs/1806.11146</a:t>
            </a:r>
            <a:endParaRPr lang="zh-TW" altLang="en-US" sz="2400" dirty="0"/>
          </a:p>
        </p:txBody>
      </p:sp>
      <p:pic>
        <p:nvPicPr>
          <p:cNvPr id="5" name="圖片 4">
            <a:extLst>
              <a:ext uri="{FF2B5EF4-FFF2-40B4-BE49-F238E27FC236}">
                <a16:creationId xmlns:a16="http://schemas.microsoft.com/office/drawing/2014/main" id="{82CF9652-6D6E-4604-B838-4FA6B720C38D}"/>
              </a:ext>
            </a:extLst>
          </p:cNvPr>
          <p:cNvPicPr>
            <a:picLocks noChangeAspect="1"/>
          </p:cNvPicPr>
          <p:nvPr/>
        </p:nvPicPr>
        <p:blipFill>
          <a:blip r:embed="rId3"/>
          <a:stretch>
            <a:fillRect/>
          </a:stretch>
        </p:blipFill>
        <p:spPr>
          <a:xfrm>
            <a:off x="0" y="1690689"/>
            <a:ext cx="9144000" cy="4319558"/>
          </a:xfrm>
          <a:prstGeom prst="rect">
            <a:avLst/>
          </a:prstGeom>
        </p:spPr>
      </p:pic>
      <p:sp>
        <p:nvSpPr>
          <p:cNvPr id="6" name="矩形 5">
            <a:extLst>
              <a:ext uri="{FF2B5EF4-FFF2-40B4-BE49-F238E27FC236}">
                <a16:creationId xmlns:a16="http://schemas.microsoft.com/office/drawing/2014/main" id="{32D81E69-6D30-47FD-9254-E8BA84FC90FB}"/>
              </a:ext>
            </a:extLst>
          </p:cNvPr>
          <p:cNvSpPr/>
          <p:nvPr/>
        </p:nvSpPr>
        <p:spPr>
          <a:xfrm>
            <a:off x="1114424" y="6078508"/>
            <a:ext cx="7058025" cy="646331"/>
          </a:xfrm>
          <a:prstGeom prst="rect">
            <a:avLst/>
          </a:prstGeom>
        </p:spPr>
        <p:txBody>
          <a:bodyPr wrap="square">
            <a:spAutoFit/>
          </a:bodyPr>
          <a:lstStyle/>
          <a:p>
            <a:r>
              <a:rPr lang="en-US" altLang="zh-TW" i="1" dirty="0" err="1">
                <a:solidFill>
                  <a:srgbClr val="2C3A4A"/>
                </a:solidFill>
                <a:latin typeface="Noto Sans"/>
              </a:rPr>
              <a:t>Gamaleldin</a:t>
            </a:r>
            <a:r>
              <a:rPr lang="en-US" altLang="zh-TW" i="1" dirty="0">
                <a:solidFill>
                  <a:srgbClr val="2C3A4A"/>
                </a:solidFill>
                <a:latin typeface="Noto Sans"/>
              </a:rPr>
              <a:t> F. </a:t>
            </a:r>
            <a:r>
              <a:rPr lang="en-US" altLang="zh-TW" i="1" dirty="0" err="1">
                <a:solidFill>
                  <a:srgbClr val="2C3A4A"/>
                </a:solidFill>
                <a:latin typeface="Noto Sans"/>
              </a:rPr>
              <a:t>Elsayed</a:t>
            </a:r>
            <a:r>
              <a:rPr lang="en-US" altLang="zh-TW" i="1" dirty="0">
                <a:solidFill>
                  <a:srgbClr val="2C3A4A"/>
                </a:solidFill>
                <a:latin typeface="Noto Sans"/>
              </a:rPr>
              <a:t>, Ian Goodfellow, </a:t>
            </a:r>
            <a:r>
              <a:rPr lang="en-US" altLang="zh-TW" i="1" dirty="0" err="1">
                <a:solidFill>
                  <a:srgbClr val="2C3A4A"/>
                </a:solidFill>
                <a:latin typeface="Noto Sans"/>
              </a:rPr>
              <a:t>Jascha</a:t>
            </a:r>
            <a:r>
              <a:rPr lang="en-US" altLang="zh-TW" i="1" dirty="0">
                <a:solidFill>
                  <a:srgbClr val="2C3A4A"/>
                </a:solidFill>
                <a:latin typeface="Noto Sans"/>
              </a:rPr>
              <a:t> Sohl-Dickstein, “</a:t>
            </a:r>
            <a:r>
              <a:rPr lang="en-US" altLang="zh-TW" dirty="0"/>
              <a:t>Adversarial Reprogramming of Neural Networks</a:t>
            </a:r>
            <a:r>
              <a:rPr lang="en-US" altLang="zh-TW" i="1" dirty="0">
                <a:solidFill>
                  <a:srgbClr val="2C3A4A"/>
                </a:solidFill>
                <a:latin typeface="Noto Sans"/>
              </a:rPr>
              <a:t>”, ICLR, 2019</a:t>
            </a:r>
            <a:endParaRPr lang="zh-TW" altLang="en-US" dirty="0"/>
          </a:p>
        </p:txBody>
      </p:sp>
    </p:spTree>
    <p:extLst>
      <p:ext uri="{BB962C8B-B14F-4D97-AF65-F5344CB8AC3E}">
        <p14:creationId xmlns:p14="http://schemas.microsoft.com/office/powerpoint/2010/main" val="11844805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3C96F17-3D7C-4791-9A56-1DC74E2CA598}"/>
              </a:ext>
            </a:extLst>
          </p:cNvPr>
          <p:cNvSpPr>
            <a:spLocks noGrp="1"/>
          </p:cNvSpPr>
          <p:nvPr>
            <p:ph type="title"/>
          </p:nvPr>
        </p:nvSpPr>
        <p:spPr/>
        <p:txBody>
          <a:bodyPr/>
          <a:lstStyle/>
          <a:p>
            <a:r>
              <a:rPr lang="en-US" altLang="zh-TW" dirty="0"/>
              <a:t>Attack in the Real World</a:t>
            </a:r>
            <a:endParaRPr lang="zh-TW" altLang="en-US" dirty="0"/>
          </a:p>
        </p:txBody>
      </p:sp>
      <p:pic>
        <p:nvPicPr>
          <p:cNvPr id="4" name="Adversarial Examples In The Physical World - Demo">
            <a:hlinkClick r:id="" action="ppaction://media"/>
            <a:extLst>
              <a:ext uri="{FF2B5EF4-FFF2-40B4-BE49-F238E27FC236}">
                <a16:creationId xmlns:a16="http://schemas.microsoft.com/office/drawing/2014/main" id="{743EE750-5384-44EC-9065-B2E1DE35F87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03263" y="1825625"/>
            <a:ext cx="7735887" cy="4351338"/>
          </a:xfrm>
        </p:spPr>
      </p:pic>
      <p:sp>
        <p:nvSpPr>
          <p:cNvPr id="5" name="矩形 4">
            <a:extLst>
              <a:ext uri="{FF2B5EF4-FFF2-40B4-BE49-F238E27FC236}">
                <a16:creationId xmlns:a16="http://schemas.microsoft.com/office/drawing/2014/main" id="{B5B2C7B1-FF09-4F4D-8BBC-436EBA13F3E7}"/>
              </a:ext>
            </a:extLst>
          </p:cNvPr>
          <p:cNvSpPr/>
          <p:nvPr/>
        </p:nvSpPr>
        <p:spPr>
          <a:xfrm>
            <a:off x="1050620" y="6308208"/>
            <a:ext cx="7041172" cy="369332"/>
          </a:xfrm>
          <a:prstGeom prst="rect">
            <a:avLst/>
          </a:prstGeom>
        </p:spPr>
        <p:txBody>
          <a:bodyPr wrap="square">
            <a:spAutoFit/>
          </a:bodyPr>
          <a:lstStyle/>
          <a:p>
            <a:pPr algn="ctr"/>
            <a:r>
              <a:rPr lang="en-US" altLang="zh-TW" dirty="0">
                <a:hlinkClick r:id="rId6"/>
              </a:rPr>
              <a:t>https://www.youtube.com/watch?v=zQ_uMenoBCk&amp;feature=youtu.be</a:t>
            </a:r>
            <a:endParaRPr lang="zh-TW" altLang="en-US" dirty="0"/>
          </a:p>
        </p:txBody>
      </p:sp>
      <p:sp>
        <p:nvSpPr>
          <p:cNvPr id="6" name="矩形 5">
            <a:extLst>
              <a:ext uri="{FF2B5EF4-FFF2-40B4-BE49-F238E27FC236}">
                <a16:creationId xmlns:a16="http://schemas.microsoft.com/office/drawing/2014/main" id="{DD6C8319-69F5-48B7-B778-0B98B035477D}"/>
              </a:ext>
            </a:extLst>
          </p:cNvPr>
          <p:cNvSpPr/>
          <p:nvPr/>
        </p:nvSpPr>
        <p:spPr>
          <a:xfrm>
            <a:off x="6148572" y="1360269"/>
            <a:ext cx="3135128" cy="461665"/>
          </a:xfrm>
          <a:prstGeom prst="rect">
            <a:avLst/>
          </a:prstGeom>
        </p:spPr>
        <p:txBody>
          <a:bodyPr wrap="square">
            <a:spAutoFit/>
          </a:bodyPr>
          <a:lstStyle/>
          <a:p>
            <a:pPr algn="ctr"/>
            <a:r>
              <a:rPr lang="en-US" altLang="zh-TW" sz="2400" dirty="0"/>
              <a:t>Black Box Attack</a:t>
            </a:r>
            <a:endParaRPr lang="zh-TW" altLang="en-US" sz="2400" dirty="0"/>
          </a:p>
        </p:txBody>
      </p:sp>
    </p:spTree>
    <p:extLst>
      <p:ext uri="{BB962C8B-B14F-4D97-AF65-F5344CB8AC3E}">
        <p14:creationId xmlns:p14="http://schemas.microsoft.com/office/powerpoint/2010/main" val="77892394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9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51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EEB3A7-8916-45C7-8CAB-D5107C4B2699}"/>
              </a:ext>
            </a:extLst>
          </p:cNvPr>
          <p:cNvSpPr>
            <a:spLocks noGrp="1"/>
          </p:cNvSpPr>
          <p:nvPr>
            <p:ph type="title"/>
          </p:nvPr>
        </p:nvSpPr>
        <p:spPr/>
        <p:txBody>
          <a:bodyPr/>
          <a:lstStyle/>
          <a:p>
            <a:r>
              <a:rPr lang="en-US" altLang="zh-TW" dirty="0"/>
              <a:t>Attack in the Real World</a:t>
            </a:r>
            <a:endParaRPr lang="zh-TW" altLang="en-US" dirty="0"/>
          </a:p>
        </p:txBody>
      </p:sp>
      <p:sp>
        <p:nvSpPr>
          <p:cNvPr id="3" name="內容版面配置區 2">
            <a:extLst>
              <a:ext uri="{FF2B5EF4-FFF2-40B4-BE49-F238E27FC236}">
                <a16:creationId xmlns:a16="http://schemas.microsoft.com/office/drawing/2014/main" id="{3C847941-2410-4C32-BD26-65729375056C}"/>
              </a:ext>
            </a:extLst>
          </p:cNvPr>
          <p:cNvSpPr>
            <a:spLocks noGrp="1"/>
          </p:cNvSpPr>
          <p:nvPr>
            <p:ph idx="1"/>
          </p:nvPr>
        </p:nvSpPr>
        <p:spPr/>
        <p:txBody>
          <a:bodyPr/>
          <a:lstStyle/>
          <a:p>
            <a:endParaRPr lang="zh-TW" altLang="en-US"/>
          </a:p>
        </p:txBody>
      </p:sp>
      <p:sp>
        <p:nvSpPr>
          <p:cNvPr id="4" name="矩形 3">
            <a:extLst>
              <a:ext uri="{FF2B5EF4-FFF2-40B4-BE49-F238E27FC236}">
                <a16:creationId xmlns:a16="http://schemas.microsoft.com/office/drawing/2014/main" id="{EEF3DD9C-E204-40BD-A333-305C467A6F5A}"/>
              </a:ext>
            </a:extLst>
          </p:cNvPr>
          <p:cNvSpPr/>
          <p:nvPr/>
        </p:nvSpPr>
        <p:spPr>
          <a:xfrm>
            <a:off x="4973674" y="0"/>
            <a:ext cx="4170326" cy="646331"/>
          </a:xfrm>
          <a:prstGeom prst="rect">
            <a:avLst/>
          </a:prstGeom>
        </p:spPr>
        <p:txBody>
          <a:bodyPr wrap="square">
            <a:spAutoFit/>
          </a:bodyPr>
          <a:lstStyle/>
          <a:p>
            <a:r>
              <a:rPr lang="en-US" altLang="zh-TW" dirty="0">
                <a:hlinkClick r:id="rId2"/>
              </a:rPr>
              <a:t>https://www.cs.cmu.edu/~sbhagava/papers/face-rec-ccs16.pdf</a:t>
            </a:r>
            <a:endParaRPr lang="zh-TW" altLang="en-US" dirty="0"/>
          </a:p>
        </p:txBody>
      </p:sp>
      <p:pic>
        <p:nvPicPr>
          <p:cNvPr id="7" name="圖片 6">
            <a:extLst>
              <a:ext uri="{FF2B5EF4-FFF2-40B4-BE49-F238E27FC236}">
                <a16:creationId xmlns:a16="http://schemas.microsoft.com/office/drawing/2014/main" id="{20E27CA0-09F8-4249-91F1-F54538255DB4}"/>
              </a:ext>
            </a:extLst>
          </p:cNvPr>
          <p:cNvPicPr>
            <a:picLocks noChangeAspect="1"/>
          </p:cNvPicPr>
          <p:nvPr/>
        </p:nvPicPr>
        <p:blipFill>
          <a:blip r:embed="rId3"/>
          <a:stretch>
            <a:fillRect/>
          </a:stretch>
        </p:blipFill>
        <p:spPr>
          <a:xfrm>
            <a:off x="2509549" y="4537625"/>
            <a:ext cx="4124901" cy="2048161"/>
          </a:xfrm>
          <a:prstGeom prst="rect">
            <a:avLst/>
          </a:prstGeom>
        </p:spPr>
      </p:pic>
      <p:pic>
        <p:nvPicPr>
          <p:cNvPr id="8" name="圖片 7">
            <a:extLst>
              <a:ext uri="{FF2B5EF4-FFF2-40B4-BE49-F238E27FC236}">
                <a16:creationId xmlns:a16="http://schemas.microsoft.com/office/drawing/2014/main" id="{D2F11511-A7BA-4DFB-A45B-C969D8A80D03}"/>
              </a:ext>
            </a:extLst>
          </p:cNvPr>
          <p:cNvPicPr>
            <a:picLocks noChangeAspect="1"/>
          </p:cNvPicPr>
          <p:nvPr/>
        </p:nvPicPr>
        <p:blipFill>
          <a:blip r:embed="rId4"/>
          <a:stretch>
            <a:fillRect/>
          </a:stretch>
        </p:blipFill>
        <p:spPr>
          <a:xfrm>
            <a:off x="0" y="1690689"/>
            <a:ext cx="4572000" cy="2712000"/>
          </a:xfrm>
          <a:prstGeom prst="rect">
            <a:avLst/>
          </a:prstGeom>
        </p:spPr>
      </p:pic>
      <p:pic>
        <p:nvPicPr>
          <p:cNvPr id="9" name="圖片 8">
            <a:extLst>
              <a:ext uri="{FF2B5EF4-FFF2-40B4-BE49-F238E27FC236}">
                <a16:creationId xmlns:a16="http://schemas.microsoft.com/office/drawing/2014/main" id="{36F5EB8B-55F8-4811-B373-36ADF9D0C1C3}"/>
              </a:ext>
            </a:extLst>
          </p:cNvPr>
          <p:cNvPicPr>
            <a:picLocks noChangeAspect="1"/>
          </p:cNvPicPr>
          <p:nvPr/>
        </p:nvPicPr>
        <p:blipFill>
          <a:blip r:embed="rId5"/>
          <a:stretch>
            <a:fillRect/>
          </a:stretch>
        </p:blipFill>
        <p:spPr>
          <a:xfrm>
            <a:off x="4572000" y="1690689"/>
            <a:ext cx="4324476" cy="2594685"/>
          </a:xfrm>
          <a:prstGeom prst="rect">
            <a:avLst/>
          </a:prstGeom>
        </p:spPr>
      </p:pic>
    </p:spTree>
    <p:extLst>
      <p:ext uri="{BB962C8B-B14F-4D97-AF65-F5344CB8AC3E}">
        <p14:creationId xmlns:p14="http://schemas.microsoft.com/office/powerpoint/2010/main" val="4378008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2CF1D16-DD2F-46C9-B93C-B8E6A2545AAE}"/>
              </a:ext>
            </a:extLst>
          </p:cNvPr>
          <p:cNvPicPr>
            <a:picLocks noChangeAspect="1"/>
          </p:cNvPicPr>
          <p:nvPr/>
        </p:nvPicPr>
        <p:blipFill>
          <a:blip r:embed="rId2"/>
          <a:stretch>
            <a:fillRect/>
          </a:stretch>
        </p:blipFill>
        <p:spPr>
          <a:xfrm>
            <a:off x="336049" y="2732490"/>
            <a:ext cx="8458200" cy="3910077"/>
          </a:xfrm>
          <a:prstGeom prst="rect">
            <a:avLst/>
          </a:prstGeom>
        </p:spPr>
      </p:pic>
      <p:sp>
        <p:nvSpPr>
          <p:cNvPr id="5" name="矩形 4">
            <a:extLst>
              <a:ext uri="{FF2B5EF4-FFF2-40B4-BE49-F238E27FC236}">
                <a16:creationId xmlns:a16="http://schemas.microsoft.com/office/drawing/2014/main" id="{CE16403C-8676-4CF8-8BAF-67BB0B5751C7}"/>
              </a:ext>
            </a:extLst>
          </p:cNvPr>
          <p:cNvSpPr/>
          <p:nvPr/>
        </p:nvSpPr>
        <p:spPr>
          <a:xfrm>
            <a:off x="680341" y="75099"/>
            <a:ext cx="7683500" cy="830997"/>
          </a:xfrm>
          <a:prstGeom prst="rect">
            <a:avLst/>
          </a:prstGeom>
        </p:spPr>
        <p:txBody>
          <a:bodyPr wrap="square">
            <a:spAutoFit/>
          </a:bodyPr>
          <a:lstStyle/>
          <a:p>
            <a:r>
              <a:rPr lang="en-US" altLang="zh-TW" sz="2400" dirty="0"/>
              <a:t>1. An attacker would need to find perturbations that generalize beyond a single image.</a:t>
            </a:r>
            <a:endParaRPr lang="zh-TW" altLang="en-US" sz="2400" dirty="0"/>
          </a:p>
        </p:txBody>
      </p:sp>
      <p:sp>
        <p:nvSpPr>
          <p:cNvPr id="6" name="矩形 5">
            <a:extLst>
              <a:ext uri="{FF2B5EF4-FFF2-40B4-BE49-F238E27FC236}">
                <a16:creationId xmlns:a16="http://schemas.microsoft.com/office/drawing/2014/main" id="{FF059525-9294-47F3-91DA-583E7C47259D}"/>
              </a:ext>
            </a:extLst>
          </p:cNvPr>
          <p:cNvSpPr/>
          <p:nvPr/>
        </p:nvSpPr>
        <p:spPr>
          <a:xfrm>
            <a:off x="680340" y="906096"/>
            <a:ext cx="8113909" cy="830997"/>
          </a:xfrm>
          <a:prstGeom prst="rect">
            <a:avLst/>
          </a:prstGeom>
        </p:spPr>
        <p:txBody>
          <a:bodyPr wrap="square">
            <a:spAutoFit/>
          </a:bodyPr>
          <a:lstStyle/>
          <a:p>
            <a:r>
              <a:rPr lang="en-US" altLang="zh-TW" sz="2400" dirty="0"/>
              <a:t>2. Extreme differences between adjacent pixels in the perturbation are unlikely to be accurately captured by cameras. </a:t>
            </a:r>
            <a:endParaRPr lang="zh-TW" altLang="en-US" sz="2400" dirty="0"/>
          </a:p>
        </p:txBody>
      </p:sp>
      <p:sp>
        <p:nvSpPr>
          <p:cNvPr id="8" name="矩形 7">
            <a:extLst>
              <a:ext uri="{FF2B5EF4-FFF2-40B4-BE49-F238E27FC236}">
                <a16:creationId xmlns:a16="http://schemas.microsoft.com/office/drawing/2014/main" id="{F2C292FA-304D-4CFB-A151-B5BD21A298E6}"/>
              </a:ext>
            </a:extLst>
          </p:cNvPr>
          <p:cNvSpPr/>
          <p:nvPr/>
        </p:nvSpPr>
        <p:spPr>
          <a:xfrm>
            <a:off x="680340" y="1746529"/>
            <a:ext cx="7777860" cy="830997"/>
          </a:xfrm>
          <a:prstGeom prst="rect">
            <a:avLst/>
          </a:prstGeom>
        </p:spPr>
        <p:txBody>
          <a:bodyPr wrap="square">
            <a:spAutoFit/>
          </a:bodyPr>
          <a:lstStyle/>
          <a:p>
            <a:r>
              <a:rPr lang="en-US" altLang="zh-TW" sz="2400" dirty="0"/>
              <a:t>3. It is desirable to craft perturbations that are comprised mostly of colors reproducible by the printer.</a:t>
            </a:r>
            <a:endParaRPr lang="zh-TW" altLang="en-US" sz="2400" dirty="0"/>
          </a:p>
        </p:txBody>
      </p:sp>
    </p:spTree>
    <p:extLst>
      <p:ext uri="{BB962C8B-B14F-4D97-AF65-F5344CB8AC3E}">
        <p14:creationId xmlns:p14="http://schemas.microsoft.com/office/powerpoint/2010/main" val="396402218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6E86859-2734-4E00-B53A-D7A87D2F116C}"/>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4CBB1AEB-F7C8-48DF-944A-48F950CD4DA1}"/>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CDFB22A1-16C7-4CD1-82AE-1CE432B85C8D}"/>
              </a:ext>
            </a:extLst>
          </p:cNvPr>
          <p:cNvPicPr>
            <a:picLocks noChangeAspect="1"/>
          </p:cNvPicPr>
          <p:nvPr/>
        </p:nvPicPr>
        <p:blipFill>
          <a:blip r:embed="rId3"/>
          <a:stretch>
            <a:fillRect/>
          </a:stretch>
        </p:blipFill>
        <p:spPr>
          <a:xfrm>
            <a:off x="0" y="160681"/>
            <a:ext cx="9144000" cy="6536638"/>
          </a:xfrm>
          <a:prstGeom prst="rect">
            <a:avLst/>
          </a:prstGeom>
        </p:spPr>
      </p:pic>
      <p:sp>
        <p:nvSpPr>
          <p:cNvPr id="5" name="矩形 4">
            <a:extLst>
              <a:ext uri="{FF2B5EF4-FFF2-40B4-BE49-F238E27FC236}">
                <a16:creationId xmlns:a16="http://schemas.microsoft.com/office/drawing/2014/main" id="{0C93BA7A-8DF3-4C81-8885-3DC838E212A9}"/>
              </a:ext>
            </a:extLst>
          </p:cNvPr>
          <p:cNvSpPr/>
          <p:nvPr/>
        </p:nvSpPr>
        <p:spPr>
          <a:xfrm>
            <a:off x="134349" y="3825743"/>
            <a:ext cx="2037351" cy="646331"/>
          </a:xfrm>
          <a:prstGeom prst="rect">
            <a:avLst/>
          </a:prstGeom>
        </p:spPr>
        <p:txBody>
          <a:bodyPr wrap="square">
            <a:spAutoFit/>
          </a:bodyPr>
          <a:lstStyle/>
          <a:p>
            <a:r>
              <a:rPr lang="zh-TW" altLang="en-US" dirty="0"/>
              <a:t>https://arxiv.org/abs/1707.08945</a:t>
            </a:r>
          </a:p>
        </p:txBody>
      </p:sp>
    </p:spTree>
    <p:extLst>
      <p:ext uri="{BB962C8B-B14F-4D97-AF65-F5344CB8AC3E}">
        <p14:creationId xmlns:p14="http://schemas.microsoft.com/office/powerpoint/2010/main" val="6949626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122BA9-BD91-494E-BA7A-59EFAB866971}"/>
              </a:ext>
            </a:extLst>
          </p:cNvPr>
          <p:cNvSpPr>
            <a:spLocks noGrp="1"/>
          </p:cNvSpPr>
          <p:nvPr>
            <p:ph type="title"/>
          </p:nvPr>
        </p:nvSpPr>
        <p:spPr/>
        <p:txBody>
          <a:bodyPr/>
          <a:lstStyle/>
          <a:p>
            <a:r>
              <a:rPr lang="en-US" altLang="zh-TW" dirty="0"/>
              <a:t>Beyond Images</a:t>
            </a:r>
            <a:endParaRPr lang="zh-TW" altLang="en-US" dirty="0"/>
          </a:p>
        </p:txBody>
      </p:sp>
      <p:sp>
        <p:nvSpPr>
          <p:cNvPr id="3" name="內容版面配置區 2">
            <a:extLst>
              <a:ext uri="{FF2B5EF4-FFF2-40B4-BE49-F238E27FC236}">
                <a16:creationId xmlns:a16="http://schemas.microsoft.com/office/drawing/2014/main" id="{75A249E1-C7E5-49E0-9736-99DB6347C4D7}"/>
              </a:ext>
            </a:extLst>
          </p:cNvPr>
          <p:cNvSpPr>
            <a:spLocks noGrp="1"/>
          </p:cNvSpPr>
          <p:nvPr>
            <p:ph idx="1"/>
          </p:nvPr>
        </p:nvSpPr>
        <p:spPr/>
        <p:txBody>
          <a:bodyPr/>
          <a:lstStyle/>
          <a:p>
            <a:r>
              <a:rPr lang="en-US" altLang="zh-TW" dirty="0"/>
              <a:t>You can attack audio </a:t>
            </a:r>
          </a:p>
          <a:p>
            <a:pPr lvl="1"/>
            <a:r>
              <a:rPr lang="en-US" altLang="zh-TW" sz="1800" dirty="0">
                <a:hlinkClick r:id="rId2"/>
              </a:rPr>
              <a:t>https://nicholas.carlini.com/code/audio_adversarial_examples/</a:t>
            </a:r>
            <a:endParaRPr lang="en-US" altLang="zh-TW" sz="1800" dirty="0"/>
          </a:p>
          <a:p>
            <a:pPr lvl="1"/>
            <a:r>
              <a:rPr lang="zh-TW" altLang="en-US" sz="1800" dirty="0">
                <a:hlinkClick r:id="rId3"/>
              </a:rPr>
              <a:t>https://adversarial-attacks.net</a:t>
            </a:r>
            <a:endParaRPr lang="en-US" altLang="zh-TW" sz="1800" dirty="0"/>
          </a:p>
          <a:p>
            <a:r>
              <a:rPr lang="en-US" altLang="zh-TW" dirty="0"/>
              <a:t>You can attack text</a:t>
            </a:r>
          </a:p>
          <a:p>
            <a:pPr lvl="1"/>
            <a:endParaRPr lang="zh-TW" altLang="en-US" dirty="0"/>
          </a:p>
        </p:txBody>
      </p:sp>
      <p:pic>
        <p:nvPicPr>
          <p:cNvPr id="4" name="圖片 3">
            <a:extLst>
              <a:ext uri="{FF2B5EF4-FFF2-40B4-BE49-F238E27FC236}">
                <a16:creationId xmlns:a16="http://schemas.microsoft.com/office/drawing/2014/main" id="{5D4A80DA-1062-4121-9E5F-18B20D742E0E}"/>
              </a:ext>
            </a:extLst>
          </p:cNvPr>
          <p:cNvPicPr>
            <a:picLocks noChangeAspect="1"/>
          </p:cNvPicPr>
          <p:nvPr/>
        </p:nvPicPr>
        <p:blipFill>
          <a:blip r:embed="rId4"/>
          <a:stretch>
            <a:fillRect/>
          </a:stretch>
        </p:blipFill>
        <p:spPr>
          <a:xfrm>
            <a:off x="3843892" y="2935631"/>
            <a:ext cx="5023662" cy="3708604"/>
          </a:xfrm>
          <a:prstGeom prst="rect">
            <a:avLst/>
          </a:prstGeom>
        </p:spPr>
      </p:pic>
      <p:sp>
        <p:nvSpPr>
          <p:cNvPr id="5" name="矩形 4">
            <a:extLst>
              <a:ext uri="{FF2B5EF4-FFF2-40B4-BE49-F238E27FC236}">
                <a16:creationId xmlns:a16="http://schemas.microsoft.com/office/drawing/2014/main" id="{FE9CFEFF-E67D-4ED0-BBC8-FF06CA9BB990}"/>
              </a:ext>
            </a:extLst>
          </p:cNvPr>
          <p:cNvSpPr/>
          <p:nvPr/>
        </p:nvSpPr>
        <p:spPr>
          <a:xfrm>
            <a:off x="1496011" y="5764268"/>
            <a:ext cx="2454207" cy="646331"/>
          </a:xfrm>
          <a:prstGeom prst="rect">
            <a:avLst/>
          </a:prstGeom>
        </p:spPr>
        <p:txBody>
          <a:bodyPr wrap="square">
            <a:spAutoFit/>
          </a:bodyPr>
          <a:lstStyle/>
          <a:p>
            <a:r>
              <a:rPr lang="zh-TW" altLang="en-US" dirty="0"/>
              <a:t>https://arxiv.org/pdf/1707.07328.pdf</a:t>
            </a:r>
          </a:p>
        </p:txBody>
      </p:sp>
    </p:spTree>
    <p:extLst>
      <p:ext uri="{BB962C8B-B14F-4D97-AF65-F5344CB8AC3E}">
        <p14:creationId xmlns:p14="http://schemas.microsoft.com/office/powerpoint/2010/main" val="22040277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ç¾å½éé¿é¼çç¾pngç´ æéæåæ å¾ç-å¶ä»åç´ ">
            <a:extLst>
              <a:ext uri="{FF2B5EF4-FFF2-40B4-BE49-F238E27FC236}">
                <a16:creationId xmlns:a16="http://schemas.microsoft.com/office/drawing/2014/main" id="{28BEC2EB-CA95-4183-AA95-0725B4B39706}"/>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12368" b="12632"/>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BC208DBE-3D2C-4D7C-BDF0-3EE2BF121BC2}"/>
              </a:ext>
            </a:extLst>
          </p:cNvPr>
          <p:cNvSpPr>
            <a:spLocks noGrp="1"/>
          </p:cNvSpPr>
          <p:nvPr>
            <p:ph type="ctrTitle"/>
          </p:nvPr>
        </p:nvSpPr>
        <p:spPr>
          <a:xfrm>
            <a:off x="1143000" y="1122362"/>
            <a:ext cx="6858000" cy="2900518"/>
          </a:xfrm>
        </p:spPr>
        <p:txBody>
          <a:bodyPr>
            <a:normAutofit/>
          </a:bodyPr>
          <a:lstStyle/>
          <a:p>
            <a:r>
              <a:rPr lang="en-US" altLang="zh-TW" b="1" dirty="0">
                <a:solidFill>
                  <a:srgbClr val="FFFFFF"/>
                </a:solidFill>
              </a:rPr>
              <a:t>Defense</a:t>
            </a:r>
            <a:endParaRPr lang="zh-TW" altLang="en-US" b="1" dirty="0">
              <a:solidFill>
                <a:srgbClr val="FFFFFF"/>
              </a:solidFill>
            </a:endParaRPr>
          </a:p>
        </p:txBody>
      </p:sp>
      <p:sp>
        <p:nvSpPr>
          <p:cNvPr id="3" name="副標題 2">
            <a:extLst>
              <a:ext uri="{FF2B5EF4-FFF2-40B4-BE49-F238E27FC236}">
                <a16:creationId xmlns:a16="http://schemas.microsoft.com/office/drawing/2014/main" id="{411AC63F-C9EF-477A-AE16-C3D44D15B870}"/>
              </a:ext>
            </a:extLst>
          </p:cNvPr>
          <p:cNvSpPr>
            <a:spLocks noGrp="1"/>
          </p:cNvSpPr>
          <p:nvPr>
            <p:ph type="subTitle" idx="1"/>
          </p:nvPr>
        </p:nvSpPr>
        <p:spPr>
          <a:xfrm>
            <a:off x="1143000" y="4159404"/>
            <a:ext cx="6858000" cy="1098395"/>
          </a:xfrm>
        </p:spPr>
        <p:txBody>
          <a:bodyPr>
            <a:normAutofit/>
          </a:bodyPr>
          <a:lstStyle/>
          <a:p>
            <a:endParaRPr lang="zh-TW" altLang="en-US">
              <a:solidFill>
                <a:srgbClr val="FFFFFF"/>
              </a:solidFill>
            </a:endParaRPr>
          </a:p>
        </p:txBody>
      </p:sp>
      <p:sp>
        <p:nvSpPr>
          <p:cNvPr id="4" name="矩形 3">
            <a:extLst>
              <a:ext uri="{FF2B5EF4-FFF2-40B4-BE49-F238E27FC236}">
                <a16:creationId xmlns:a16="http://schemas.microsoft.com/office/drawing/2014/main" id="{A95029A7-EE9E-4B52-8228-EAA8D137A54C}"/>
              </a:ext>
            </a:extLst>
          </p:cNvPr>
          <p:cNvSpPr/>
          <p:nvPr/>
        </p:nvSpPr>
        <p:spPr>
          <a:xfrm>
            <a:off x="7510199" y="6603095"/>
            <a:ext cx="1633781" cy="215444"/>
          </a:xfrm>
          <a:prstGeom prst="rect">
            <a:avLst/>
          </a:prstGeom>
        </p:spPr>
        <p:txBody>
          <a:bodyPr wrap="none">
            <a:spAutoFit/>
          </a:bodyPr>
          <a:lstStyle/>
          <a:p>
            <a:r>
              <a:rPr lang="en-US" altLang="zh-TW" sz="800" dirty="0"/>
              <a:t>http://3png.com/a-27051273.html</a:t>
            </a:r>
          </a:p>
        </p:txBody>
      </p:sp>
    </p:spTree>
    <p:extLst>
      <p:ext uri="{BB962C8B-B14F-4D97-AF65-F5344CB8AC3E}">
        <p14:creationId xmlns:p14="http://schemas.microsoft.com/office/powerpoint/2010/main" val="1113173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www.darksword-armory.com/wp-content/uploads/2014/09/two-handed-danish-sword-medieval-weapon-1352-3.jpg">
            <a:extLst>
              <a:ext uri="{FF2B5EF4-FFF2-40B4-BE49-F238E27FC236}">
                <a16:creationId xmlns:a16="http://schemas.microsoft.com/office/drawing/2014/main" id="{4CF9CA2B-B4D3-45FD-BF55-39F6D763341D}"/>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11000" r="-2" b="-2"/>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BC208DBE-3D2C-4D7C-BDF0-3EE2BF121BC2}"/>
              </a:ext>
            </a:extLst>
          </p:cNvPr>
          <p:cNvSpPr>
            <a:spLocks noGrp="1"/>
          </p:cNvSpPr>
          <p:nvPr>
            <p:ph type="ctrTitle"/>
          </p:nvPr>
        </p:nvSpPr>
        <p:spPr>
          <a:xfrm>
            <a:off x="1143000" y="1122362"/>
            <a:ext cx="6858000" cy="2900518"/>
          </a:xfrm>
        </p:spPr>
        <p:txBody>
          <a:bodyPr>
            <a:normAutofit/>
          </a:bodyPr>
          <a:lstStyle/>
          <a:p>
            <a:r>
              <a:rPr lang="en-US" altLang="zh-TW" dirty="0">
                <a:solidFill>
                  <a:srgbClr val="FFFFFF"/>
                </a:solidFill>
              </a:rPr>
              <a:t>Attack</a:t>
            </a:r>
            <a:endParaRPr lang="zh-TW" altLang="en-US" dirty="0">
              <a:solidFill>
                <a:srgbClr val="FFFFFF"/>
              </a:solidFill>
            </a:endParaRPr>
          </a:p>
        </p:txBody>
      </p:sp>
      <p:sp>
        <p:nvSpPr>
          <p:cNvPr id="3" name="副標題 2">
            <a:extLst>
              <a:ext uri="{FF2B5EF4-FFF2-40B4-BE49-F238E27FC236}">
                <a16:creationId xmlns:a16="http://schemas.microsoft.com/office/drawing/2014/main" id="{411AC63F-C9EF-477A-AE16-C3D44D15B870}"/>
              </a:ext>
            </a:extLst>
          </p:cNvPr>
          <p:cNvSpPr>
            <a:spLocks noGrp="1"/>
          </p:cNvSpPr>
          <p:nvPr>
            <p:ph type="subTitle" idx="1"/>
          </p:nvPr>
        </p:nvSpPr>
        <p:spPr>
          <a:xfrm>
            <a:off x="1143000" y="4159404"/>
            <a:ext cx="6858000" cy="1098395"/>
          </a:xfrm>
        </p:spPr>
        <p:txBody>
          <a:bodyPr>
            <a:normAutofit/>
          </a:bodyPr>
          <a:lstStyle/>
          <a:p>
            <a:endParaRPr lang="zh-TW" altLang="en-US">
              <a:solidFill>
                <a:srgbClr val="FFFFFF"/>
              </a:solidFill>
            </a:endParaRPr>
          </a:p>
        </p:txBody>
      </p:sp>
      <p:sp>
        <p:nvSpPr>
          <p:cNvPr id="4" name="矩形 3">
            <a:extLst>
              <a:ext uri="{FF2B5EF4-FFF2-40B4-BE49-F238E27FC236}">
                <a16:creationId xmlns:a16="http://schemas.microsoft.com/office/drawing/2014/main" id="{EDFCE243-E5A1-47F9-B7E0-2DA671D70C1D}"/>
              </a:ext>
            </a:extLst>
          </p:cNvPr>
          <p:cNvSpPr/>
          <p:nvPr/>
        </p:nvSpPr>
        <p:spPr>
          <a:xfrm>
            <a:off x="4745420" y="6418430"/>
            <a:ext cx="4572000" cy="338554"/>
          </a:xfrm>
          <a:prstGeom prst="rect">
            <a:avLst/>
          </a:prstGeom>
        </p:spPr>
        <p:txBody>
          <a:bodyPr>
            <a:spAutoFit/>
          </a:bodyPr>
          <a:lstStyle/>
          <a:p>
            <a:r>
              <a:rPr lang="zh-TW" altLang="en-US" sz="800" dirty="0"/>
              <a:t>https://www.darksword-armory.com/wp-content/uploads/2014/09/two-handed-danish-sword-medieval-weapon-1352-3.jpg</a:t>
            </a:r>
          </a:p>
        </p:txBody>
      </p:sp>
    </p:spTree>
    <p:extLst>
      <p:ext uri="{BB962C8B-B14F-4D97-AF65-F5344CB8AC3E}">
        <p14:creationId xmlns:p14="http://schemas.microsoft.com/office/powerpoint/2010/main" val="18227547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F7F147-0E60-4894-850C-9DED6952F2C8}"/>
              </a:ext>
            </a:extLst>
          </p:cNvPr>
          <p:cNvSpPr>
            <a:spLocks noGrp="1"/>
          </p:cNvSpPr>
          <p:nvPr>
            <p:ph type="title"/>
          </p:nvPr>
        </p:nvSpPr>
        <p:spPr/>
        <p:txBody>
          <a:bodyPr/>
          <a:lstStyle/>
          <a:p>
            <a:r>
              <a:rPr lang="en-US" altLang="zh-TW" dirty="0"/>
              <a:t>Defense </a:t>
            </a:r>
            <a:endParaRPr lang="zh-TW" altLang="en-US" dirty="0"/>
          </a:p>
        </p:txBody>
      </p:sp>
      <p:sp>
        <p:nvSpPr>
          <p:cNvPr id="3" name="內容版面配置區 2">
            <a:extLst>
              <a:ext uri="{FF2B5EF4-FFF2-40B4-BE49-F238E27FC236}">
                <a16:creationId xmlns:a16="http://schemas.microsoft.com/office/drawing/2014/main" id="{A95AF32C-B643-4E77-B886-F6A19974C33C}"/>
              </a:ext>
            </a:extLst>
          </p:cNvPr>
          <p:cNvSpPr>
            <a:spLocks noGrp="1"/>
          </p:cNvSpPr>
          <p:nvPr>
            <p:ph idx="1"/>
          </p:nvPr>
        </p:nvSpPr>
        <p:spPr/>
        <p:txBody>
          <a:bodyPr>
            <a:normAutofit/>
          </a:bodyPr>
          <a:lstStyle/>
          <a:p>
            <a:r>
              <a:rPr lang="en-US" altLang="zh-TW" dirty="0"/>
              <a:t>Adversarial Attack cannot be defended by weight regularization, dropout and model ensemble.  </a:t>
            </a:r>
          </a:p>
          <a:p>
            <a:r>
              <a:rPr lang="en-US" altLang="zh-TW" dirty="0"/>
              <a:t>Two types of defense:</a:t>
            </a:r>
          </a:p>
          <a:p>
            <a:pPr lvl="1"/>
            <a:r>
              <a:rPr lang="en-US" altLang="zh-TW" sz="2800" b="1" i="1" u="sng" dirty="0"/>
              <a:t>Passive defense</a:t>
            </a:r>
            <a:r>
              <a:rPr lang="en-US" altLang="zh-TW" sz="2800" dirty="0"/>
              <a:t>: Finding the attached image without modifying the model </a:t>
            </a:r>
          </a:p>
          <a:p>
            <a:pPr lvl="2"/>
            <a:r>
              <a:rPr lang="en-US" altLang="zh-TW" sz="2800" dirty="0"/>
              <a:t>Special case of Anomaly Detection</a:t>
            </a:r>
          </a:p>
          <a:p>
            <a:pPr lvl="1"/>
            <a:r>
              <a:rPr lang="en-US" altLang="zh-TW" sz="2800" b="1" i="1" u="sng" dirty="0"/>
              <a:t>Proactive defense</a:t>
            </a:r>
            <a:r>
              <a:rPr lang="en-US" altLang="zh-TW" sz="2800" dirty="0"/>
              <a:t>: Training a model that is robust to adversarial attack</a:t>
            </a:r>
          </a:p>
        </p:txBody>
      </p:sp>
    </p:spTree>
    <p:extLst>
      <p:ext uri="{BB962C8B-B14F-4D97-AF65-F5344CB8AC3E}">
        <p14:creationId xmlns:p14="http://schemas.microsoft.com/office/powerpoint/2010/main" val="12609834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0CF57FA-8973-4A00-8C44-36BCE96FBBC6}"/>
              </a:ext>
            </a:extLst>
          </p:cNvPr>
          <p:cNvSpPr>
            <a:spLocks noGrp="1"/>
          </p:cNvSpPr>
          <p:nvPr>
            <p:ph type="title"/>
          </p:nvPr>
        </p:nvSpPr>
        <p:spPr/>
        <p:txBody>
          <a:bodyPr/>
          <a:lstStyle/>
          <a:p>
            <a:r>
              <a:rPr lang="en-US" altLang="zh-TW" dirty="0"/>
              <a:t>Passive Defense </a:t>
            </a:r>
            <a:endParaRPr lang="zh-TW" altLang="en-US" dirty="0"/>
          </a:p>
        </p:txBody>
      </p:sp>
      <p:pic>
        <p:nvPicPr>
          <p:cNvPr id="4" name="圖片 3" descr="一張含有 貓, 動物, 哺乳類, 橙色 的圖片&#10;&#10;自動產生的描述">
            <a:extLst>
              <a:ext uri="{FF2B5EF4-FFF2-40B4-BE49-F238E27FC236}">
                <a16:creationId xmlns:a16="http://schemas.microsoft.com/office/drawing/2014/main" id="{9644F0D3-835F-45A2-9253-77CD9BE1F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204" y="2248759"/>
            <a:ext cx="1770250" cy="1709207"/>
          </a:xfrm>
          <a:prstGeom prst="rect">
            <a:avLst/>
          </a:prstGeom>
        </p:spPr>
      </p:pic>
      <p:pic>
        <p:nvPicPr>
          <p:cNvPr id="5" name="圖片 4">
            <a:extLst>
              <a:ext uri="{FF2B5EF4-FFF2-40B4-BE49-F238E27FC236}">
                <a16:creationId xmlns:a16="http://schemas.microsoft.com/office/drawing/2014/main" id="{D12B7902-C9ED-4145-ACEC-700C7993F624}"/>
              </a:ext>
            </a:extLst>
          </p:cNvPr>
          <p:cNvPicPr>
            <a:picLocks noChangeAspect="1"/>
          </p:cNvPicPr>
          <p:nvPr/>
        </p:nvPicPr>
        <p:blipFill>
          <a:blip r:embed="rId4"/>
          <a:stretch>
            <a:fillRect/>
          </a:stretch>
        </p:blipFill>
        <p:spPr>
          <a:xfrm>
            <a:off x="514401" y="4509224"/>
            <a:ext cx="1557926" cy="1554480"/>
          </a:xfrm>
          <a:prstGeom prst="rect">
            <a:avLst/>
          </a:prstGeom>
        </p:spPr>
      </p:pic>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FD1E0155-E92F-4AAD-9AA5-E21114A8A0B9}"/>
                  </a:ext>
                </a:extLst>
              </p:cNvPr>
              <p:cNvSpPr txBox="1"/>
              <p:nvPr/>
            </p:nvSpPr>
            <p:spPr>
              <a:xfrm>
                <a:off x="1118637" y="3957966"/>
                <a:ext cx="349455" cy="430887"/>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altLang="zh-TW" sz="2800" b="0" i="1" smtClean="0">
                          <a:latin typeface="Cambria Math" panose="02040503050406030204" pitchFamily="18" charset="0"/>
                        </a:rPr>
                        <m:t>+</m:t>
                      </m:r>
                    </m:oMath>
                  </m:oMathPara>
                </a14:m>
                <a:endParaRPr lang="zh-TW" altLang="en-US" sz="2800" dirty="0"/>
              </a:p>
            </p:txBody>
          </p:sp>
        </mc:Choice>
        <mc:Fallback xmlns="">
          <p:sp>
            <p:nvSpPr>
              <p:cNvPr id="6" name="文字方塊 5">
                <a:extLst>
                  <a:ext uri="{FF2B5EF4-FFF2-40B4-BE49-F238E27FC236}">
                    <a16:creationId xmlns:a16="http://schemas.microsoft.com/office/drawing/2014/main" id="{FD1E0155-E92F-4AAD-9AA5-E21114A8A0B9}"/>
                  </a:ext>
                </a:extLst>
              </p:cNvPr>
              <p:cNvSpPr txBox="1">
                <a:spLocks noRot="1" noChangeAspect="1" noMove="1" noResize="1" noEditPoints="1" noAdjustHandles="1" noChangeArrowheads="1" noChangeShapeType="1" noTextEdit="1"/>
              </p:cNvSpPr>
              <p:nvPr/>
            </p:nvSpPr>
            <p:spPr>
              <a:xfrm>
                <a:off x="1118637" y="3957966"/>
                <a:ext cx="349455" cy="430887"/>
              </a:xfrm>
              <a:prstGeom prst="rect">
                <a:avLst/>
              </a:prstGeom>
              <a:blipFill>
                <a:blip r:embed="rId5"/>
                <a:stretch>
                  <a:fillRect/>
                </a:stretch>
              </a:blipFill>
            </p:spPr>
            <p:txBody>
              <a:bodyPr/>
              <a:lstStyle/>
              <a:p>
                <a:r>
                  <a:rPr lang="zh-TW" altLang="en-US">
                    <a:noFill/>
                  </a:rPr>
                  <a:t> </a:t>
                </a:r>
              </a:p>
            </p:txBody>
          </p:sp>
        </mc:Fallback>
      </mc:AlternateContent>
      <p:sp>
        <p:nvSpPr>
          <p:cNvPr id="7" name="矩形 6">
            <a:extLst>
              <a:ext uri="{FF2B5EF4-FFF2-40B4-BE49-F238E27FC236}">
                <a16:creationId xmlns:a16="http://schemas.microsoft.com/office/drawing/2014/main" id="{0883197D-25D7-4EDF-9906-E806B7956279}"/>
              </a:ext>
            </a:extLst>
          </p:cNvPr>
          <p:cNvSpPr/>
          <p:nvPr/>
        </p:nvSpPr>
        <p:spPr>
          <a:xfrm>
            <a:off x="7240667" y="3575546"/>
            <a:ext cx="1843774" cy="461665"/>
          </a:xfrm>
          <a:prstGeom prst="rect">
            <a:avLst/>
          </a:prstGeom>
        </p:spPr>
        <p:txBody>
          <a:bodyPr wrap="square">
            <a:spAutoFit/>
          </a:bodyPr>
          <a:lstStyle/>
          <a:p>
            <a:r>
              <a:rPr lang="en-US" altLang="zh-TW" sz="2400" dirty="0">
                <a:solidFill>
                  <a:srgbClr val="000000"/>
                </a:solidFill>
                <a:latin typeface="Courier New" panose="02070309020205020404" pitchFamily="49" charset="0"/>
              </a:rPr>
              <a:t>Keyboard</a:t>
            </a:r>
            <a:endParaRPr lang="zh-TW" altLang="en-US" sz="2400" dirty="0"/>
          </a:p>
        </p:txBody>
      </p:sp>
      <p:sp>
        <p:nvSpPr>
          <p:cNvPr id="8" name="矩形: 圓角 7">
            <a:extLst>
              <a:ext uri="{FF2B5EF4-FFF2-40B4-BE49-F238E27FC236}">
                <a16:creationId xmlns:a16="http://schemas.microsoft.com/office/drawing/2014/main" id="{C8D61640-1402-4034-BE47-3962BD9E35C6}"/>
              </a:ext>
            </a:extLst>
          </p:cNvPr>
          <p:cNvSpPr/>
          <p:nvPr/>
        </p:nvSpPr>
        <p:spPr>
          <a:xfrm>
            <a:off x="5710953" y="3331896"/>
            <a:ext cx="1437380" cy="168302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TW" sz="2400" dirty="0"/>
              <a:t>Network</a:t>
            </a:r>
          </a:p>
        </p:txBody>
      </p:sp>
      <p:cxnSp>
        <p:nvCxnSpPr>
          <p:cNvPr id="9" name="直線單箭頭接點 8">
            <a:extLst>
              <a:ext uri="{FF2B5EF4-FFF2-40B4-BE49-F238E27FC236}">
                <a16:creationId xmlns:a16="http://schemas.microsoft.com/office/drawing/2014/main" id="{D24F5844-6C18-494D-936D-1297E7E76090}"/>
              </a:ext>
            </a:extLst>
          </p:cNvPr>
          <p:cNvCxnSpPr>
            <a:cxnSpLocks/>
          </p:cNvCxnSpPr>
          <p:nvPr/>
        </p:nvCxnSpPr>
        <p:spPr>
          <a:xfrm>
            <a:off x="1496775" y="4199535"/>
            <a:ext cx="8387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CE19030F-C268-43FC-8C7D-9D7B7C0DD026}"/>
              </a:ext>
            </a:extLst>
          </p:cNvPr>
          <p:cNvCxnSpPr>
            <a:cxnSpLocks/>
          </p:cNvCxnSpPr>
          <p:nvPr/>
        </p:nvCxnSpPr>
        <p:spPr>
          <a:xfrm>
            <a:off x="7148333" y="4186472"/>
            <a:ext cx="54476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矩形: 圓角 10">
            <a:extLst>
              <a:ext uri="{FF2B5EF4-FFF2-40B4-BE49-F238E27FC236}">
                <a16:creationId xmlns:a16="http://schemas.microsoft.com/office/drawing/2014/main" id="{894B71BC-D003-4153-B3FB-F92F39190C1D}"/>
              </a:ext>
            </a:extLst>
          </p:cNvPr>
          <p:cNvSpPr/>
          <p:nvPr/>
        </p:nvSpPr>
        <p:spPr>
          <a:xfrm>
            <a:off x="2366340" y="3344959"/>
            <a:ext cx="992842" cy="168302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TW" sz="2400" dirty="0"/>
              <a:t>Filter</a:t>
            </a:r>
          </a:p>
        </p:txBody>
      </p:sp>
      <p:pic>
        <p:nvPicPr>
          <p:cNvPr id="16" name="圖片 15" descr="一張含有 貓, 動物, 哺乳類, 橙色 的圖片&#10;&#10;自動產生的描述">
            <a:extLst>
              <a:ext uri="{FF2B5EF4-FFF2-40B4-BE49-F238E27FC236}">
                <a16:creationId xmlns:a16="http://schemas.microsoft.com/office/drawing/2014/main" id="{129E2B20-6432-4248-9F9B-EB2F09D9B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844" y="2248759"/>
            <a:ext cx="1770250" cy="1709207"/>
          </a:xfrm>
          <a:prstGeom prst="rect">
            <a:avLst/>
          </a:prstGeom>
        </p:spPr>
      </p:pic>
      <p:pic>
        <p:nvPicPr>
          <p:cNvPr id="17" name="圖片 16">
            <a:extLst>
              <a:ext uri="{FF2B5EF4-FFF2-40B4-BE49-F238E27FC236}">
                <a16:creationId xmlns:a16="http://schemas.microsoft.com/office/drawing/2014/main" id="{06C2D691-BE7F-4298-B23E-B71409C94DC0}"/>
              </a:ext>
            </a:extLst>
          </p:cNvPr>
          <p:cNvPicPr>
            <a:picLocks noChangeAspect="1"/>
          </p:cNvPicPr>
          <p:nvPr/>
        </p:nvPicPr>
        <p:blipFill>
          <a:blip r:embed="rId4"/>
          <a:stretch>
            <a:fillRect/>
          </a:stretch>
        </p:blipFill>
        <p:spPr>
          <a:xfrm>
            <a:off x="3743041" y="4535350"/>
            <a:ext cx="1557926" cy="1554480"/>
          </a:xfrm>
          <a:prstGeom prst="rect">
            <a:avLst/>
          </a:prstGeom>
        </p:spPr>
      </p:pic>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51EC119E-3EF3-4149-BEA6-C45E5D1721C3}"/>
                  </a:ext>
                </a:extLst>
              </p:cNvPr>
              <p:cNvSpPr txBox="1"/>
              <p:nvPr/>
            </p:nvSpPr>
            <p:spPr>
              <a:xfrm>
                <a:off x="4347277" y="3957966"/>
                <a:ext cx="349455" cy="430887"/>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altLang="zh-TW" sz="2800" b="0" i="1" smtClean="0">
                          <a:latin typeface="Cambria Math" panose="02040503050406030204" pitchFamily="18" charset="0"/>
                        </a:rPr>
                        <m:t>+</m:t>
                      </m:r>
                    </m:oMath>
                  </m:oMathPara>
                </a14:m>
                <a:endParaRPr lang="zh-TW" altLang="en-US" sz="2800" dirty="0"/>
              </a:p>
            </p:txBody>
          </p:sp>
        </mc:Choice>
        <mc:Fallback xmlns="">
          <p:sp>
            <p:nvSpPr>
              <p:cNvPr id="18" name="文字方塊 17">
                <a:extLst>
                  <a:ext uri="{FF2B5EF4-FFF2-40B4-BE49-F238E27FC236}">
                    <a16:creationId xmlns:a16="http://schemas.microsoft.com/office/drawing/2014/main" id="{51EC119E-3EF3-4149-BEA6-C45E5D1721C3}"/>
                  </a:ext>
                </a:extLst>
              </p:cNvPr>
              <p:cNvSpPr txBox="1">
                <a:spLocks noRot="1" noChangeAspect="1" noMove="1" noResize="1" noEditPoints="1" noAdjustHandles="1" noChangeArrowheads="1" noChangeShapeType="1" noTextEdit="1"/>
              </p:cNvSpPr>
              <p:nvPr/>
            </p:nvSpPr>
            <p:spPr>
              <a:xfrm>
                <a:off x="4347277" y="3957966"/>
                <a:ext cx="349455" cy="430887"/>
              </a:xfrm>
              <a:prstGeom prst="rect">
                <a:avLst/>
              </a:prstGeom>
              <a:blipFill>
                <a:blip r:embed="rId6"/>
                <a:stretch>
                  <a:fillRect/>
                </a:stretch>
              </a:blipFill>
            </p:spPr>
            <p:txBody>
              <a:bodyPr/>
              <a:lstStyle/>
              <a:p>
                <a:r>
                  <a:rPr lang="zh-TW" altLang="en-US">
                    <a:noFill/>
                  </a:rPr>
                  <a:t> </a:t>
                </a:r>
              </a:p>
            </p:txBody>
          </p:sp>
        </mc:Fallback>
      </mc:AlternateContent>
      <p:cxnSp>
        <p:nvCxnSpPr>
          <p:cNvPr id="19" name="直線單箭頭接點 18">
            <a:extLst>
              <a:ext uri="{FF2B5EF4-FFF2-40B4-BE49-F238E27FC236}">
                <a16:creationId xmlns:a16="http://schemas.microsoft.com/office/drawing/2014/main" id="{1A8C6F5B-7E20-40C5-86A5-A8986004132D}"/>
              </a:ext>
            </a:extLst>
          </p:cNvPr>
          <p:cNvCxnSpPr>
            <a:cxnSpLocks/>
          </p:cNvCxnSpPr>
          <p:nvPr/>
        </p:nvCxnSpPr>
        <p:spPr>
          <a:xfrm>
            <a:off x="3359182" y="4199535"/>
            <a:ext cx="8387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4145EDED-97E2-452E-BC7C-E56009CFE688}"/>
              </a:ext>
            </a:extLst>
          </p:cNvPr>
          <p:cNvSpPr txBox="1"/>
          <p:nvPr/>
        </p:nvSpPr>
        <p:spPr>
          <a:xfrm>
            <a:off x="2141389" y="5014922"/>
            <a:ext cx="1781216" cy="830997"/>
          </a:xfrm>
          <a:prstGeom prst="rect">
            <a:avLst/>
          </a:prstGeom>
          <a:noFill/>
        </p:spPr>
        <p:txBody>
          <a:bodyPr wrap="square" rtlCol="0">
            <a:spAutoFit/>
          </a:bodyPr>
          <a:lstStyle/>
          <a:p>
            <a:r>
              <a:rPr lang="en-US" altLang="zh-TW" sz="2400" dirty="0"/>
              <a:t>e.g. Smoothing </a:t>
            </a:r>
            <a:endParaRPr lang="zh-TW" altLang="en-US" sz="2400" dirty="0"/>
          </a:p>
        </p:txBody>
      </p:sp>
      <p:sp>
        <p:nvSpPr>
          <p:cNvPr id="21" name="文字方塊 20">
            <a:extLst>
              <a:ext uri="{FF2B5EF4-FFF2-40B4-BE49-F238E27FC236}">
                <a16:creationId xmlns:a16="http://schemas.microsoft.com/office/drawing/2014/main" id="{69523B67-EB2E-4965-BC34-3815FD112219}"/>
              </a:ext>
            </a:extLst>
          </p:cNvPr>
          <p:cNvSpPr txBox="1"/>
          <p:nvPr/>
        </p:nvSpPr>
        <p:spPr>
          <a:xfrm>
            <a:off x="360173" y="6081611"/>
            <a:ext cx="1781216" cy="461665"/>
          </a:xfrm>
          <a:prstGeom prst="rect">
            <a:avLst/>
          </a:prstGeom>
          <a:noFill/>
        </p:spPr>
        <p:txBody>
          <a:bodyPr wrap="square" rtlCol="0">
            <a:spAutoFit/>
          </a:bodyPr>
          <a:lstStyle/>
          <a:p>
            <a:pPr algn="ctr"/>
            <a:r>
              <a:rPr lang="en-US" altLang="zh-TW" sz="2400" dirty="0"/>
              <a:t>Attack signal</a:t>
            </a:r>
            <a:endParaRPr lang="zh-TW" altLang="en-US" sz="2400" dirty="0"/>
          </a:p>
        </p:txBody>
      </p:sp>
      <p:sp>
        <p:nvSpPr>
          <p:cNvPr id="22" name="文字方塊 21">
            <a:extLst>
              <a:ext uri="{FF2B5EF4-FFF2-40B4-BE49-F238E27FC236}">
                <a16:creationId xmlns:a16="http://schemas.microsoft.com/office/drawing/2014/main" id="{F5AD1258-1D44-4FE3-9DC9-C8D38E854304}"/>
              </a:ext>
            </a:extLst>
          </p:cNvPr>
          <p:cNvSpPr txBox="1"/>
          <p:nvPr/>
        </p:nvSpPr>
        <p:spPr>
          <a:xfrm>
            <a:off x="402756" y="1825326"/>
            <a:ext cx="1781216" cy="461665"/>
          </a:xfrm>
          <a:prstGeom prst="rect">
            <a:avLst/>
          </a:prstGeom>
          <a:noFill/>
        </p:spPr>
        <p:txBody>
          <a:bodyPr wrap="square" rtlCol="0">
            <a:spAutoFit/>
          </a:bodyPr>
          <a:lstStyle/>
          <a:p>
            <a:pPr algn="ctr"/>
            <a:r>
              <a:rPr lang="en-US" altLang="zh-TW" sz="2400" dirty="0"/>
              <a:t>Original </a:t>
            </a:r>
            <a:endParaRPr lang="zh-TW" altLang="en-US" sz="2400" dirty="0"/>
          </a:p>
        </p:txBody>
      </p:sp>
      <p:sp>
        <p:nvSpPr>
          <p:cNvPr id="23" name="文字方塊 22">
            <a:extLst>
              <a:ext uri="{FF2B5EF4-FFF2-40B4-BE49-F238E27FC236}">
                <a16:creationId xmlns:a16="http://schemas.microsoft.com/office/drawing/2014/main" id="{C2552E85-EEC0-4E7A-BFF4-B1F484249DD9}"/>
              </a:ext>
            </a:extLst>
          </p:cNvPr>
          <p:cNvSpPr txBox="1"/>
          <p:nvPr/>
        </p:nvSpPr>
        <p:spPr>
          <a:xfrm>
            <a:off x="2999859" y="1479592"/>
            <a:ext cx="3144281" cy="830997"/>
          </a:xfrm>
          <a:prstGeom prst="rect">
            <a:avLst/>
          </a:prstGeom>
          <a:noFill/>
        </p:spPr>
        <p:txBody>
          <a:bodyPr wrap="square" rtlCol="0">
            <a:spAutoFit/>
          </a:bodyPr>
          <a:lstStyle/>
          <a:p>
            <a:pPr algn="ctr"/>
            <a:r>
              <a:rPr lang="en-US" altLang="zh-TW" sz="2400" dirty="0"/>
              <a:t>Do not influence classification</a:t>
            </a:r>
            <a:endParaRPr lang="zh-TW" altLang="en-US" sz="2400" dirty="0"/>
          </a:p>
        </p:txBody>
      </p:sp>
      <p:sp>
        <p:nvSpPr>
          <p:cNvPr id="24" name="文字方塊 23">
            <a:extLst>
              <a:ext uri="{FF2B5EF4-FFF2-40B4-BE49-F238E27FC236}">
                <a16:creationId xmlns:a16="http://schemas.microsoft.com/office/drawing/2014/main" id="{3853A71E-CFD0-4C82-946D-3C5AED2708B5}"/>
              </a:ext>
            </a:extLst>
          </p:cNvPr>
          <p:cNvSpPr txBox="1"/>
          <p:nvPr/>
        </p:nvSpPr>
        <p:spPr>
          <a:xfrm>
            <a:off x="3677335" y="6174062"/>
            <a:ext cx="1781216" cy="461665"/>
          </a:xfrm>
          <a:prstGeom prst="rect">
            <a:avLst/>
          </a:prstGeom>
          <a:noFill/>
        </p:spPr>
        <p:txBody>
          <a:bodyPr wrap="square" rtlCol="0">
            <a:spAutoFit/>
          </a:bodyPr>
          <a:lstStyle/>
          <a:p>
            <a:pPr algn="ctr"/>
            <a:r>
              <a:rPr lang="en-US" altLang="zh-TW" sz="2400" dirty="0"/>
              <a:t>Less harmful</a:t>
            </a:r>
            <a:endParaRPr lang="zh-TW" altLang="en-US" sz="2400" dirty="0"/>
          </a:p>
        </p:txBody>
      </p:sp>
      <p:cxnSp>
        <p:nvCxnSpPr>
          <p:cNvPr id="25" name="直線單箭頭接點 24">
            <a:extLst>
              <a:ext uri="{FF2B5EF4-FFF2-40B4-BE49-F238E27FC236}">
                <a16:creationId xmlns:a16="http://schemas.microsoft.com/office/drawing/2014/main" id="{35162790-22CB-4E27-9385-5D13BAADF82C}"/>
              </a:ext>
            </a:extLst>
          </p:cNvPr>
          <p:cNvCxnSpPr>
            <a:cxnSpLocks/>
          </p:cNvCxnSpPr>
          <p:nvPr/>
        </p:nvCxnSpPr>
        <p:spPr>
          <a:xfrm>
            <a:off x="4872181" y="4201539"/>
            <a:ext cx="8387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F1E53694-5474-44D4-B320-047EA90275F2}"/>
              </a:ext>
            </a:extLst>
          </p:cNvPr>
          <p:cNvSpPr/>
          <p:nvPr/>
        </p:nvSpPr>
        <p:spPr>
          <a:xfrm>
            <a:off x="7148333" y="3184277"/>
            <a:ext cx="1843774" cy="461665"/>
          </a:xfrm>
          <a:prstGeom prst="rect">
            <a:avLst/>
          </a:prstGeom>
        </p:spPr>
        <p:txBody>
          <a:bodyPr wrap="square">
            <a:spAutoFit/>
          </a:bodyPr>
          <a:lstStyle/>
          <a:p>
            <a:r>
              <a:rPr lang="en-US" altLang="zh-TW" sz="2400" dirty="0">
                <a:solidFill>
                  <a:srgbClr val="000000"/>
                </a:solidFill>
                <a:latin typeface="Courier New" panose="02070309020205020404" pitchFamily="49" charset="0"/>
              </a:rPr>
              <a:t>Tiger Cat</a:t>
            </a:r>
            <a:endParaRPr lang="zh-TW" altLang="en-US" sz="2400" dirty="0"/>
          </a:p>
        </p:txBody>
      </p:sp>
      <p:cxnSp>
        <p:nvCxnSpPr>
          <p:cNvPr id="28" name="直線接點 27">
            <a:extLst>
              <a:ext uri="{FF2B5EF4-FFF2-40B4-BE49-F238E27FC236}">
                <a16:creationId xmlns:a16="http://schemas.microsoft.com/office/drawing/2014/main" id="{3DF6CA86-D352-4E8B-9876-0DD2956B4BE4}"/>
              </a:ext>
            </a:extLst>
          </p:cNvPr>
          <p:cNvCxnSpPr>
            <a:cxnSpLocks/>
            <a:stCxn id="7" idx="1"/>
          </p:cNvCxnSpPr>
          <p:nvPr/>
        </p:nvCxnSpPr>
        <p:spPr>
          <a:xfrm>
            <a:off x="7240667" y="3806379"/>
            <a:ext cx="15751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2097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20" grpId="0"/>
      <p:bldP spid="23" grpId="0"/>
      <p:bldP spid="24"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內容版面配置區 14" descr="一張含有 貓, 動物, 哺乳類, 相片 的圖片&#10;&#10;自動產生的描述">
            <a:extLst>
              <a:ext uri="{FF2B5EF4-FFF2-40B4-BE49-F238E27FC236}">
                <a16:creationId xmlns:a16="http://schemas.microsoft.com/office/drawing/2014/main" id="{1F7056AE-872B-4990-A4EB-E1700462AA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77465" y="324966"/>
            <a:ext cx="2516401" cy="2429629"/>
          </a:xfrm>
        </p:spPr>
      </p:pic>
      <p:sp>
        <p:nvSpPr>
          <p:cNvPr id="10" name="矩形 9">
            <a:extLst>
              <a:ext uri="{FF2B5EF4-FFF2-40B4-BE49-F238E27FC236}">
                <a16:creationId xmlns:a16="http://schemas.microsoft.com/office/drawing/2014/main" id="{465D73CF-FB70-4CF4-ABF9-E61888EB9505}"/>
              </a:ext>
            </a:extLst>
          </p:cNvPr>
          <p:cNvSpPr/>
          <p:nvPr/>
        </p:nvSpPr>
        <p:spPr>
          <a:xfrm>
            <a:off x="1430282" y="2682668"/>
            <a:ext cx="1843774" cy="461665"/>
          </a:xfrm>
          <a:prstGeom prst="rect">
            <a:avLst/>
          </a:prstGeom>
        </p:spPr>
        <p:txBody>
          <a:bodyPr wrap="none">
            <a:spAutoFit/>
          </a:bodyPr>
          <a:lstStyle/>
          <a:p>
            <a:r>
              <a:rPr lang="en-US" altLang="zh-TW" sz="2400" dirty="0">
                <a:solidFill>
                  <a:srgbClr val="000000"/>
                </a:solidFill>
                <a:latin typeface="Courier New" panose="02070309020205020404" pitchFamily="49" charset="0"/>
              </a:rPr>
              <a:t>tiger cat</a:t>
            </a:r>
            <a:endParaRPr lang="zh-TW" altLang="en-US" sz="2400" dirty="0"/>
          </a:p>
        </p:txBody>
      </p:sp>
      <p:pic>
        <p:nvPicPr>
          <p:cNvPr id="11" name="圖片 10" descr="一張含有 貓, 動物, 哺乳類, 橙色 的圖片&#10;&#10;自動產生的描述">
            <a:extLst>
              <a:ext uri="{FF2B5EF4-FFF2-40B4-BE49-F238E27FC236}">
                <a16:creationId xmlns:a16="http://schemas.microsoft.com/office/drawing/2014/main" id="{AB283A24-3257-496C-ADF5-90489CE03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87" y="320372"/>
            <a:ext cx="2516401" cy="2429629"/>
          </a:xfrm>
          <a:prstGeom prst="rect">
            <a:avLst/>
          </a:prstGeom>
        </p:spPr>
      </p:pic>
      <p:sp>
        <p:nvSpPr>
          <p:cNvPr id="12" name="矩形 11">
            <a:extLst>
              <a:ext uri="{FF2B5EF4-FFF2-40B4-BE49-F238E27FC236}">
                <a16:creationId xmlns:a16="http://schemas.microsoft.com/office/drawing/2014/main" id="{D31F5DC8-FD70-4F14-AC98-75FFEEE5B435}"/>
              </a:ext>
            </a:extLst>
          </p:cNvPr>
          <p:cNvSpPr/>
          <p:nvPr/>
        </p:nvSpPr>
        <p:spPr>
          <a:xfrm>
            <a:off x="1943737" y="3025700"/>
            <a:ext cx="922047" cy="461665"/>
          </a:xfrm>
          <a:prstGeom prst="rect">
            <a:avLst/>
          </a:prstGeom>
        </p:spPr>
        <p:txBody>
          <a:bodyPr wrap="none">
            <a:spAutoFit/>
          </a:bodyPr>
          <a:lstStyle/>
          <a:p>
            <a:r>
              <a:rPr lang="en-US" altLang="zh-TW" sz="2400" dirty="0">
                <a:solidFill>
                  <a:srgbClr val="000000"/>
                </a:solidFill>
                <a:latin typeface="Courier New" panose="02070309020205020404" pitchFamily="49" charset="0"/>
              </a:rPr>
              <a:t>0.64</a:t>
            </a:r>
            <a:endParaRPr lang="zh-TW" altLang="en-US" sz="2400" dirty="0"/>
          </a:p>
        </p:txBody>
      </p:sp>
      <p:pic>
        <p:nvPicPr>
          <p:cNvPr id="17" name="圖片 16" descr="一張含有 貓, 動物, 哺乳類, 相片 的圖片&#10;&#10;自動產生的描述">
            <a:extLst>
              <a:ext uri="{FF2B5EF4-FFF2-40B4-BE49-F238E27FC236}">
                <a16:creationId xmlns:a16="http://schemas.microsoft.com/office/drawing/2014/main" id="{974DCDBA-CA4E-454B-9557-3965B464BA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985" y="3499034"/>
            <a:ext cx="2516402" cy="2429630"/>
          </a:xfrm>
          <a:prstGeom prst="rect">
            <a:avLst/>
          </a:prstGeom>
        </p:spPr>
      </p:pic>
      <p:pic>
        <p:nvPicPr>
          <p:cNvPr id="19" name="圖片 18" descr="一張含有 貓, 動物, 哺乳類, 相片 的圖片&#10;&#10;自動產生的描述">
            <a:extLst>
              <a:ext uri="{FF2B5EF4-FFF2-40B4-BE49-F238E27FC236}">
                <a16:creationId xmlns:a16="http://schemas.microsoft.com/office/drawing/2014/main" id="{FEDFA675-E1BA-400A-8BFC-58F093ACF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7883" y="3609027"/>
            <a:ext cx="2516401" cy="2429628"/>
          </a:xfrm>
          <a:prstGeom prst="rect">
            <a:avLst/>
          </a:prstGeom>
        </p:spPr>
      </p:pic>
      <p:sp>
        <p:nvSpPr>
          <p:cNvPr id="14" name="文字方塊 13">
            <a:extLst>
              <a:ext uri="{FF2B5EF4-FFF2-40B4-BE49-F238E27FC236}">
                <a16:creationId xmlns:a16="http://schemas.microsoft.com/office/drawing/2014/main" id="{01FBB305-DF48-470E-8785-863C5B472114}"/>
              </a:ext>
            </a:extLst>
          </p:cNvPr>
          <p:cNvSpPr txBox="1"/>
          <p:nvPr/>
        </p:nvSpPr>
        <p:spPr>
          <a:xfrm>
            <a:off x="3642482" y="1641715"/>
            <a:ext cx="1781216" cy="461665"/>
          </a:xfrm>
          <a:prstGeom prst="rect">
            <a:avLst/>
          </a:prstGeom>
          <a:noFill/>
        </p:spPr>
        <p:txBody>
          <a:bodyPr wrap="square" rtlCol="0">
            <a:spAutoFit/>
          </a:bodyPr>
          <a:lstStyle/>
          <a:p>
            <a:pPr algn="ctr"/>
            <a:r>
              <a:rPr lang="en-US" altLang="zh-TW" sz="2400" dirty="0"/>
              <a:t>Smoothing </a:t>
            </a:r>
            <a:endParaRPr lang="zh-TW" altLang="en-US" sz="2400" dirty="0"/>
          </a:p>
        </p:txBody>
      </p:sp>
      <p:cxnSp>
        <p:nvCxnSpPr>
          <p:cNvPr id="18" name="直線單箭頭接點 17">
            <a:extLst>
              <a:ext uri="{FF2B5EF4-FFF2-40B4-BE49-F238E27FC236}">
                <a16:creationId xmlns:a16="http://schemas.microsoft.com/office/drawing/2014/main" id="{58A6CFD4-542C-4938-9FB8-165781E7E32F}"/>
              </a:ext>
            </a:extLst>
          </p:cNvPr>
          <p:cNvCxnSpPr>
            <a:cxnSpLocks/>
          </p:cNvCxnSpPr>
          <p:nvPr/>
        </p:nvCxnSpPr>
        <p:spPr>
          <a:xfrm>
            <a:off x="3695189" y="1593324"/>
            <a:ext cx="177947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7A28C863-AD54-4C9F-832E-37A8F9125C02}"/>
              </a:ext>
            </a:extLst>
          </p:cNvPr>
          <p:cNvSpPr/>
          <p:nvPr/>
        </p:nvSpPr>
        <p:spPr>
          <a:xfrm>
            <a:off x="5933897" y="2682668"/>
            <a:ext cx="1843774" cy="461665"/>
          </a:xfrm>
          <a:prstGeom prst="rect">
            <a:avLst/>
          </a:prstGeom>
        </p:spPr>
        <p:txBody>
          <a:bodyPr wrap="none">
            <a:spAutoFit/>
          </a:bodyPr>
          <a:lstStyle/>
          <a:p>
            <a:r>
              <a:rPr lang="en-US" altLang="zh-TW" sz="2400" dirty="0">
                <a:solidFill>
                  <a:srgbClr val="000000"/>
                </a:solidFill>
                <a:latin typeface="Courier New" panose="02070309020205020404" pitchFamily="49" charset="0"/>
              </a:rPr>
              <a:t>tiger cat</a:t>
            </a:r>
            <a:endParaRPr lang="zh-TW" altLang="en-US" sz="2400" dirty="0"/>
          </a:p>
        </p:txBody>
      </p:sp>
      <p:sp>
        <p:nvSpPr>
          <p:cNvPr id="21" name="矩形 20">
            <a:extLst>
              <a:ext uri="{FF2B5EF4-FFF2-40B4-BE49-F238E27FC236}">
                <a16:creationId xmlns:a16="http://schemas.microsoft.com/office/drawing/2014/main" id="{35B10131-F037-4BF7-8E41-1A71DE069B47}"/>
              </a:ext>
            </a:extLst>
          </p:cNvPr>
          <p:cNvSpPr/>
          <p:nvPr/>
        </p:nvSpPr>
        <p:spPr>
          <a:xfrm>
            <a:off x="6447352" y="3025700"/>
            <a:ext cx="922047" cy="461665"/>
          </a:xfrm>
          <a:prstGeom prst="rect">
            <a:avLst/>
          </a:prstGeom>
        </p:spPr>
        <p:txBody>
          <a:bodyPr wrap="none">
            <a:spAutoFit/>
          </a:bodyPr>
          <a:lstStyle/>
          <a:p>
            <a:r>
              <a:rPr lang="en-US" altLang="zh-TW" sz="2400" dirty="0">
                <a:solidFill>
                  <a:srgbClr val="000000"/>
                </a:solidFill>
                <a:latin typeface="Courier New" panose="02070309020205020404" pitchFamily="49" charset="0"/>
              </a:rPr>
              <a:t>0.45</a:t>
            </a:r>
            <a:endParaRPr lang="zh-TW" altLang="en-US" sz="2400" dirty="0"/>
          </a:p>
        </p:txBody>
      </p:sp>
      <p:sp>
        <p:nvSpPr>
          <p:cNvPr id="22" name="矩形 21">
            <a:extLst>
              <a:ext uri="{FF2B5EF4-FFF2-40B4-BE49-F238E27FC236}">
                <a16:creationId xmlns:a16="http://schemas.microsoft.com/office/drawing/2014/main" id="{22393745-38D0-473C-9DEF-FFBD1B044A4B}"/>
              </a:ext>
            </a:extLst>
          </p:cNvPr>
          <p:cNvSpPr/>
          <p:nvPr/>
        </p:nvSpPr>
        <p:spPr>
          <a:xfrm>
            <a:off x="1572716" y="5821700"/>
            <a:ext cx="1843774" cy="461665"/>
          </a:xfrm>
          <a:prstGeom prst="rect">
            <a:avLst/>
          </a:prstGeom>
        </p:spPr>
        <p:txBody>
          <a:bodyPr wrap="square">
            <a:spAutoFit/>
          </a:bodyPr>
          <a:lstStyle/>
          <a:p>
            <a:pPr algn="ctr"/>
            <a:r>
              <a:rPr lang="en-US" altLang="zh-TW" sz="2400" dirty="0">
                <a:solidFill>
                  <a:srgbClr val="000000"/>
                </a:solidFill>
                <a:latin typeface="Courier New" panose="02070309020205020404" pitchFamily="49" charset="0"/>
              </a:rPr>
              <a:t>Keyboard</a:t>
            </a:r>
            <a:endParaRPr lang="zh-TW" altLang="en-US" sz="2400" dirty="0"/>
          </a:p>
        </p:txBody>
      </p:sp>
      <p:sp>
        <p:nvSpPr>
          <p:cNvPr id="23" name="矩形 22">
            <a:extLst>
              <a:ext uri="{FF2B5EF4-FFF2-40B4-BE49-F238E27FC236}">
                <a16:creationId xmlns:a16="http://schemas.microsoft.com/office/drawing/2014/main" id="{78817C64-C622-4BCB-8D2A-A4E448867D4D}"/>
              </a:ext>
            </a:extLst>
          </p:cNvPr>
          <p:cNvSpPr/>
          <p:nvPr/>
        </p:nvSpPr>
        <p:spPr>
          <a:xfrm>
            <a:off x="2048624" y="6236622"/>
            <a:ext cx="922047" cy="461665"/>
          </a:xfrm>
          <a:prstGeom prst="rect">
            <a:avLst/>
          </a:prstGeom>
        </p:spPr>
        <p:txBody>
          <a:bodyPr wrap="square">
            <a:spAutoFit/>
          </a:bodyPr>
          <a:lstStyle/>
          <a:p>
            <a:r>
              <a:rPr lang="en-US" altLang="zh-TW" sz="2400" dirty="0">
                <a:solidFill>
                  <a:srgbClr val="000000"/>
                </a:solidFill>
                <a:latin typeface="Courier New" panose="02070309020205020404" pitchFamily="49" charset="0"/>
              </a:rPr>
              <a:t>0.98</a:t>
            </a:r>
            <a:endParaRPr lang="zh-TW" altLang="en-US" sz="2400" dirty="0"/>
          </a:p>
        </p:txBody>
      </p:sp>
      <p:sp>
        <p:nvSpPr>
          <p:cNvPr id="24" name="文字方塊 23">
            <a:extLst>
              <a:ext uri="{FF2B5EF4-FFF2-40B4-BE49-F238E27FC236}">
                <a16:creationId xmlns:a16="http://schemas.microsoft.com/office/drawing/2014/main" id="{7AD0F048-5305-459F-8F5B-2CEDBFBAC87C}"/>
              </a:ext>
            </a:extLst>
          </p:cNvPr>
          <p:cNvSpPr txBox="1"/>
          <p:nvPr/>
        </p:nvSpPr>
        <p:spPr>
          <a:xfrm>
            <a:off x="3692579" y="4795509"/>
            <a:ext cx="1781216" cy="461665"/>
          </a:xfrm>
          <a:prstGeom prst="rect">
            <a:avLst/>
          </a:prstGeom>
          <a:noFill/>
        </p:spPr>
        <p:txBody>
          <a:bodyPr wrap="square" rtlCol="0">
            <a:spAutoFit/>
          </a:bodyPr>
          <a:lstStyle/>
          <a:p>
            <a:pPr algn="ctr"/>
            <a:r>
              <a:rPr lang="en-US" altLang="zh-TW" sz="2400" dirty="0"/>
              <a:t>Smoothing </a:t>
            </a:r>
            <a:endParaRPr lang="zh-TW" altLang="en-US" sz="2400" dirty="0"/>
          </a:p>
        </p:txBody>
      </p:sp>
      <p:cxnSp>
        <p:nvCxnSpPr>
          <p:cNvPr id="25" name="直線單箭頭接點 24">
            <a:extLst>
              <a:ext uri="{FF2B5EF4-FFF2-40B4-BE49-F238E27FC236}">
                <a16:creationId xmlns:a16="http://schemas.microsoft.com/office/drawing/2014/main" id="{9FD093D7-ADC2-4C64-A1AE-FB90BF1E2C05}"/>
              </a:ext>
            </a:extLst>
          </p:cNvPr>
          <p:cNvCxnSpPr>
            <a:cxnSpLocks/>
          </p:cNvCxnSpPr>
          <p:nvPr/>
        </p:nvCxnSpPr>
        <p:spPr>
          <a:xfrm>
            <a:off x="3745286" y="4747118"/>
            <a:ext cx="177947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A897F176-9E53-4AD6-A1B7-7F54CCC7D02D}"/>
              </a:ext>
            </a:extLst>
          </p:cNvPr>
          <p:cNvSpPr/>
          <p:nvPr/>
        </p:nvSpPr>
        <p:spPr>
          <a:xfrm>
            <a:off x="5933897" y="5947828"/>
            <a:ext cx="1843774" cy="461665"/>
          </a:xfrm>
          <a:prstGeom prst="rect">
            <a:avLst/>
          </a:prstGeom>
        </p:spPr>
        <p:txBody>
          <a:bodyPr wrap="none">
            <a:spAutoFit/>
          </a:bodyPr>
          <a:lstStyle/>
          <a:p>
            <a:r>
              <a:rPr lang="en-US" altLang="zh-TW" sz="2400" dirty="0">
                <a:solidFill>
                  <a:srgbClr val="000000"/>
                </a:solidFill>
                <a:latin typeface="Courier New" panose="02070309020205020404" pitchFamily="49" charset="0"/>
              </a:rPr>
              <a:t>tiger cat</a:t>
            </a:r>
            <a:endParaRPr lang="zh-TW" altLang="en-US" sz="2400" dirty="0"/>
          </a:p>
        </p:txBody>
      </p:sp>
      <p:sp>
        <p:nvSpPr>
          <p:cNvPr id="27" name="矩形 26">
            <a:extLst>
              <a:ext uri="{FF2B5EF4-FFF2-40B4-BE49-F238E27FC236}">
                <a16:creationId xmlns:a16="http://schemas.microsoft.com/office/drawing/2014/main" id="{A9148B65-DCF0-4C0D-9244-8CB8DA8132C6}"/>
              </a:ext>
            </a:extLst>
          </p:cNvPr>
          <p:cNvSpPr/>
          <p:nvPr/>
        </p:nvSpPr>
        <p:spPr>
          <a:xfrm>
            <a:off x="6447352" y="6290860"/>
            <a:ext cx="922047" cy="461665"/>
          </a:xfrm>
          <a:prstGeom prst="rect">
            <a:avLst/>
          </a:prstGeom>
        </p:spPr>
        <p:txBody>
          <a:bodyPr wrap="none">
            <a:spAutoFit/>
          </a:bodyPr>
          <a:lstStyle/>
          <a:p>
            <a:r>
              <a:rPr lang="en-US" altLang="zh-TW" sz="2400" dirty="0">
                <a:solidFill>
                  <a:srgbClr val="000000"/>
                </a:solidFill>
                <a:latin typeface="Courier New" panose="02070309020205020404" pitchFamily="49" charset="0"/>
              </a:rPr>
              <a:t>0.37</a:t>
            </a:r>
            <a:endParaRPr lang="zh-TW" altLang="en-US" sz="2400" dirty="0"/>
          </a:p>
        </p:txBody>
      </p:sp>
    </p:spTree>
    <p:extLst>
      <p:ext uri="{BB962C8B-B14F-4D97-AF65-F5344CB8AC3E}">
        <p14:creationId xmlns:p14="http://schemas.microsoft.com/office/powerpoint/2010/main" val="20425525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1" grpId="0"/>
      <p:bldP spid="24" grpId="0"/>
      <p:bldP spid="26" grpId="0"/>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03522D7-A5C8-4611-8B2A-ACF4AC585C45}"/>
              </a:ext>
            </a:extLst>
          </p:cNvPr>
          <p:cNvSpPr>
            <a:spLocks noGrp="1"/>
          </p:cNvSpPr>
          <p:nvPr>
            <p:ph type="title"/>
          </p:nvPr>
        </p:nvSpPr>
        <p:spPr/>
        <p:txBody>
          <a:bodyPr/>
          <a:lstStyle/>
          <a:p>
            <a:r>
              <a:rPr lang="en-US" altLang="zh-TW" dirty="0"/>
              <a:t>Passive Defense </a:t>
            </a:r>
            <a:endParaRPr lang="zh-TW" altLang="en-US" dirty="0"/>
          </a:p>
        </p:txBody>
      </p:sp>
      <p:sp>
        <p:nvSpPr>
          <p:cNvPr id="3" name="內容版面配置區 2">
            <a:extLst>
              <a:ext uri="{FF2B5EF4-FFF2-40B4-BE49-F238E27FC236}">
                <a16:creationId xmlns:a16="http://schemas.microsoft.com/office/drawing/2014/main" id="{D518A139-FFF2-438A-ABDC-8022557FFAF9}"/>
              </a:ext>
            </a:extLst>
          </p:cNvPr>
          <p:cNvSpPr>
            <a:spLocks noGrp="1"/>
          </p:cNvSpPr>
          <p:nvPr>
            <p:ph idx="1"/>
          </p:nvPr>
        </p:nvSpPr>
        <p:spPr/>
        <p:txBody>
          <a:bodyPr/>
          <a:lstStyle/>
          <a:p>
            <a:r>
              <a:rPr lang="en-US" altLang="zh-TW" dirty="0"/>
              <a:t>Feature Squeeze </a:t>
            </a:r>
            <a:endParaRPr lang="zh-TW" altLang="en-US" dirty="0"/>
          </a:p>
        </p:txBody>
      </p:sp>
      <p:sp>
        <p:nvSpPr>
          <p:cNvPr id="4" name="矩形 3">
            <a:extLst>
              <a:ext uri="{FF2B5EF4-FFF2-40B4-BE49-F238E27FC236}">
                <a16:creationId xmlns:a16="http://schemas.microsoft.com/office/drawing/2014/main" id="{84365292-F6E1-45E6-B914-74E2BD19EF4E}"/>
              </a:ext>
            </a:extLst>
          </p:cNvPr>
          <p:cNvSpPr/>
          <p:nvPr/>
        </p:nvSpPr>
        <p:spPr>
          <a:xfrm>
            <a:off x="4958457" y="5807631"/>
            <a:ext cx="3312702" cy="369332"/>
          </a:xfrm>
          <a:prstGeom prst="rect">
            <a:avLst/>
          </a:prstGeom>
        </p:spPr>
        <p:txBody>
          <a:bodyPr wrap="none">
            <a:spAutoFit/>
          </a:bodyPr>
          <a:lstStyle/>
          <a:p>
            <a:r>
              <a:rPr lang="zh-TW" altLang="en-US" dirty="0"/>
              <a:t>https://arxiv.org/abs/1704.01155</a:t>
            </a:r>
          </a:p>
        </p:txBody>
      </p:sp>
      <p:pic>
        <p:nvPicPr>
          <p:cNvPr id="6" name="圖片 5">
            <a:extLst>
              <a:ext uri="{FF2B5EF4-FFF2-40B4-BE49-F238E27FC236}">
                <a16:creationId xmlns:a16="http://schemas.microsoft.com/office/drawing/2014/main" id="{B9678698-DFEC-4270-A8EE-4882ED19CEC3}"/>
              </a:ext>
            </a:extLst>
          </p:cNvPr>
          <p:cNvPicPr>
            <a:picLocks noChangeAspect="1"/>
          </p:cNvPicPr>
          <p:nvPr/>
        </p:nvPicPr>
        <p:blipFill>
          <a:blip r:embed="rId2"/>
          <a:stretch>
            <a:fillRect/>
          </a:stretch>
        </p:blipFill>
        <p:spPr>
          <a:xfrm>
            <a:off x="0" y="2607606"/>
            <a:ext cx="9144000" cy="3132557"/>
          </a:xfrm>
          <a:prstGeom prst="rect">
            <a:avLst/>
          </a:prstGeom>
        </p:spPr>
      </p:pic>
    </p:spTree>
    <p:extLst>
      <p:ext uri="{BB962C8B-B14F-4D97-AF65-F5344CB8AC3E}">
        <p14:creationId xmlns:p14="http://schemas.microsoft.com/office/powerpoint/2010/main" val="303953680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715277A-0905-40A5-982B-F8194D26B156}"/>
              </a:ext>
            </a:extLst>
          </p:cNvPr>
          <p:cNvPicPr>
            <a:picLocks noChangeAspect="1"/>
          </p:cNvPicPr>
          <p:nvPr/>
        </p:nvPicPr>
        <p:blipFill>
          <a:blip r:embed="rId2"/>
          <a:stretch>
            <a:fillRect/>
          </a:stretch>
        </p:blipFill>
        <p:spPr>
          <a:xfrm>
            <a:off x="0" y="1637382"/>
            <a:ext cx="9144000" cy="4358493"/>
          </a:xfrm>
          <a:prstGeom prst="rect">
            <a:avLst/>
          </a:prstGeom>
        </p:spPr>
      </p:pic>
      <p:sp>
        <p:nvSpPr>
          <p:cNvPr id="2" name="標題 1">
            <a:extLst>
              <a:ext uri="{FF2B5EF4-FFF2-40B4-BE49-F238E27FC236}">
                <a16:creationId xmlns:a16="http://schemas.microsoft.com/office/drawing/2014/main" id="{6B3AAE25-7F91-4704-9A9C-DC856296DA0C}"/>
              </a:ext>
            </a:extLst>
          </p:cNvPr>
          <p:cNvSpPr>
            <a:spLocks noGrp="1"/>
          </p:cNvSpPr>
          <p:nvPr>
            <p:ph type="title"/>
          </p:nvPr>
        </p:nvSpPr>
        <p:spPr/>
        <p:txBody>
          <a:bodyPr/>
          <a:lstStyle/>
          <a:p>
            <a:r>
              <a:rPr lang="en-US" altLang="zh-TW" dirty="0"/>
              <a:t>Randomization at Inference Phase</a:t>
            </a:r>
            <a:endParaRPr lang="zh-TW" altLang="en-US" dirty="0"/>
          </a:p>
        </p:txBody>
      </p:sp>
      <p:sp>
        <p:nvSpPr>
          <p:cNvPr id="3" name="內容版面配置區 2">
            <a:extLst>
              <a:ext uri="{FF2B5EF4-FFF2-40B4-BE49-F238E27FC236}">
                <a16:creationId xmlns:a16="http://schemas.microsoft.com/office/drawing/2014/main" id="{9F703E00-49D9-4238-9D82-2F167886DD7F}"/>
              </a:ext>
            </a:extLst>
          </p:cNvPr>
          <p:cNvSpPr>
            <a:spLocks noGrp="1"/>
          </p:cNvSpPr>
          <p:nvPr>
            <p:ph idx="1"/>
          </p:nvPr>
        </p:nvSpPr>
        <p:spPr/>
        <p:txBody>
          <a:bodyPr/>
          <a:lstStyle/>
          <a:p>
            <a:endParaRPr lang="zh-TW" altLang="en-US"/>
          </a:p>
        </p:txBody>
      </p:sp>
      <p:sp>
        <p:nvSpPr>
          <p:cNvPr id="4" name="矩形 3">
            <a:extLst>
              <a:ext uri="{FF2B5EF4-FFF2-40B4-BE49-F238E27FC236}">
                <a16:creationId xmlns:a16="http://schemas.microsoft.com/office/drawing/2014/main" id="{9FF5C913-204C-4548-A723-983B2CCAA526}"/>
              </a:ext>
            </a:extLst>
          </p:cNvPr>
          <p:cNvSpPr/>
          <p:nvPr/>
        </p:nvSpPr>
        <p:spPr>
          <a:xfrm>
            <a:off x="5327379" y="5995875"/>
            <a:ext cx="3312702" cy="369332"/>
          </a:xfrm>
          <a:prstGeom prst="rect">
            <a:avLst/>
          </a:prstGeom>
        </p:spPr>
        <p:txBody>
          <a:bodyPr wrap="none">
            <a:spAutoFit/>
          </a:bodyPr>
          <a:lstStyle/>
          <a:p>
            <a:r>
              <a:rPr lang="en-US" altLang="zh-TW" dirty="0">
                <a:hlinkClick r:id="rId3"/>
              </a:rPr>
              <a:t>https://arxiv.org/abs/1711.01991</a:t>
            </a:r>
            <a:endParaRPr lang="zh-TW" altLang="en-US" dirty="0"/>
          </a:p>
        </p:txBody>
      </p:sp>
    </p:spTree>
    <p:extLst>
      <p:ext uri="{BB962C8B-B14F-4D97-AF65-F5344CB8AC3E}">
        <p14:creationId xmlns:p14="http://schemas.microsoft.com/office/powerpoint/2010/main" val="15628869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26F00A-BC93-4600-92AD-3C3AF8F3B27D}"/>
              </a:ext>
            </a:extLst>
          </p:cNvPr>
          <p:cNvSpPr>
            <a:spLocks noGrp="1"/>
          </p:cNvSpPr>
          <p:nvPr>
            <p:ph type="title"/>
          </p:nvPr>
        </p:nvSpPr>
        <p:spPr/>
        <p:txBody>
          <a:bodyPr/>
          <a:lstStyle/>
          <a:p>
            <a:r>
              <a:rPr lang="en-US" altLang="zh-TW" dirty="0"/>
              <a:t>Proactive Defense </a:t>
            </a:r>
            <a:endParaRPr lang="zh-TW" altLang="en-US" dirty="0"/>
          </a:p>
        </p:txBody>
      </p:sp>
      <p:sp>
        <p:nvSpPr>
          <p:cNvPr id="3" name="內容版面配置區 2">
            <a:extLst>
              <a:ext uri="{FF2B5EF4-FFF2-40B4-BE49-F238E27FC236}">
                <a16:creationId xmlns:a16="http://schemas.microsoft.com/office/drawing/2014/main" id="{52F237DA-971A-4459-844D-2FD7445051F5}"/>
              </a:ext>
            </a:extLst>
          </p:cNvPr>
          <p:cNvSpPr>
            <a:spLocks noGrp="1"/>
          </p:cNvSpPr>
          <p:nvPr>
            <p:ph idx="1"/>
          </p:nvPr>
        </p:nvSpPr>
        <p:spPr/>
        <p:txBody>
          <a:bodyPr/>
          <a:lstStyle/>
          <a:p>
            <a:endParaRPr lang="en-US" altLang="zh-TW" dirty="0"/>
          </a:p>
          <a:p>
            <a:endParaRPr lang="zh-TW" altLang="en-US" dirty="0"/>
          </a:p>
        </p:txBody>
      </p:sp>
      <p:sp>
        <p:nvSpPr>
          <p:cNvPr id="4" name="矩形 3">
            <a:extLst>
              <a:ext uri="{FF2B5EF4-FFF2-40B4-BE49-F238E27FC236}">
                <a16:creationId xmlns:a16="http://schemas.microsoft.com/office/drawing/2014/main" id="{E9D8FCD4-EF39-4085-8EF9-DC083C002329}"/>
              </a:ext>
            </a:extLst>
          </p:cNvPr>
          <p:cNvSpPr/>
          <p:nvPr/>
        </p:nvSpPr>
        <p:spPr>
          <a:xfrm>
            <a:off x="5631616" y="464393"/>
            <a:ext cx="3057247" cy="95410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zh-TW" altLang="en-US" sz="2800" dirty="0">
                <a:latin typeface="微軟正黑體" panose="020B0604030504040204" pitchFamily="34" charset="-120"/>
                <a:ea typeface="微軟正黑體" panose="020B0604030504040204" pitchFamily="34" charset="-120"/>
              </a:rPr>
              <a:t>精神：</a:t>
            </a:r>
            <a:endParaRPr lang="en-US" altLang="zh-TW" sz="2800"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找出漏洞、補起來</a:t>
            </a:r>
            <a:endParaRPr lang="en-US" altLang="zh-TW" sz="2800" dirty="0">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3011CA63-7A5D-414A-9C66-F22A75B82703}"/>
              </a:ext>
            </a:extLst>
          </p:cNvPr>
          <p:cNvSpPr txBox="1"/>
          <p:nvPr/>
        </p:nvSpPr>
        <p:spPr>
          <a:xfrm>
            <a:off x="455137" y="2664534"/>
            <a:ext cx="3487479" cy="461665"/>
          </a:xfrm>
          <a:prstGeom prst="rect">
            <a:avLst/>
          </a:prstGeom>
          <a:noFill/>
        </p:spPr>
        <p:txBody>
          <a:bodyPr wrap="square" rtlCol="0">
            <a:spAutoFit/>
          </a:bodyPr>
          <a:lstStyle/>
          <a:p>
            <a:r>
              <a:rPr lang="en-US" altLang="zh-TW" sz="2400" dirty="0"/>
              <a:t>For t = 1 to T </a:t>
            </a:r>
            <a:endParaRPr lang="zh-TW" altLang="en-US" sz="2400" dirty="0"/>
          </a:p>
        </p:txBody>
      </p:sp>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5AD8600B-8FCB-410F-B711-477A24101F3C}"/>
                  </a:ext>
                </a:extLst>
              </p:cNvPr>
              <p:cNvSpPr txBox="1"/>
              <p:nvPr/>
            </p:nvSpPr>
            <p:spPr>
              <a:xfrm>
                <a:off x="455137" y="1679094"/>
                <a:ext cx="7809564" cy="461665"/>
              </a:xfrm>
              <a:prstGeom prst="rect">
                <a:avLst/>
              </a:prstGeom>
              <a:noFill/>
            </p:spPr>
            <p:txBody>
              <a:bodyPr wrap="square" rtlCol="0">
                <a:spAutoFit/>
              </a:bodyPr>
              <a:lstStyle/>
              <a:p>
                <a:r>
                  <a:rPr lang="en-US" altLang="zh-TW" sz="2400" dirty="0"/>
                  <a:t>Given training data </a:t>
                </a:r>
                <a14:m>
                  <m:oMath xmlns:m="http://schemas.openxmlformats.org/officeDocument/2006/math">
                    <m:r>
                      <m:rPr>
                        <m:sty m:val="p"/>
                      </m:rPr>
                      <a:rPr lang="en-US" altLang="zh-TW" sz="2400" b="0" i="0" smtClean="0">
                        <a:latin typeface="Cambria Math" panose="02040503050406030204" pitchFamily="18" charset="0"/>
                      </a:rPr>
                      <m:t>X</m:t>
                    </m:r>
                    <m:r>
                      <a:rPr lang="en-US" altLang="zh-TW" sz="2400" b="0" i="0" smtClean="0">
                        <a:latin typeface="Cambria Math" panose="02040503050406030204" pitchFamily="18" charset="0"/>
                      </a:rPr>
                      <m:t>=</m:t>
                    </m:r>
                    <m:d>
                      <m:dPr>
                        <m:begChr m:val="{"/>
                        <m:endChr m:val="}"/>
                        <m:ctrlPr>
                          <a:rPr lang="en-US" altLang="zh-TW" sz="2400" i="1" smtClean="0">
                            <a:latin typeface="Cambria Math" panose="02040503050406030204" pitchFamily="18" charset="0"/>
                          </a:rPr>
                        </m:ctrlPr>
                      </m:dPr>
                      <m:e>
                        <m:d>
                          <m:dPr>
                            <m:ctrlPr>
                              <a:rPr lang="en-US" altLang="zh-TW" sz="2400" i="1" smtClean="0">
                                <a:latin typeface="Cambria Math" panose="02040503050406030204" pitchFamily="18" charset="0"/>
                              </a:rPr>
                            </m:ctrlPr>
                          </m:dPr>
                          <m:e>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1</m:t>
                                </m:r>
                              </m:sup>
                            </m:sSup>
                            <m:r>
                              <a:rPr lang="en-US" altLang="zh-TW" sz="2400" b="0" i="1" smtClean="0">
                                <a:latin typeface="Cambria Math" panose="02040503050406030204" pitchFamily="18" charset="0"/>
                              </a:rPr>
                              <m:t>,</m:t>
                            </m:r>
                            <m:sSup>
                              <m:sSupPr>
                                <m:ctrlPr>
                                  <a:rPr lang="en-US" altLang="zh-TW" sz="2400" b="0" i="1" smtClean="0">
                                    <a:latin typeface="Cambria Math" panose="02040503050406030204" pitchFamily="18" charset="0"/>
                                  </a:rPr>
                                </m:ctrlPr>
                              </m:sSupPr>
                              <m:e>
                                <m:acc>
                                  <m:accPr>
                                    <m:chr m:val="̂"/>
                                    <m:ctrlPr>
                                      <a:rPr lang="en-US" altLang="zh-TW" sz="2400" b="0" i="1" smtClean="0">
                                        <a:latin typeface="Cambria Math" panose="02040503050406030204" pitchFamily="18" charset="0"/>
                                      </a:rPr>
                                    </m:ctrlPr>
                                  </m:accPr>
                                  <m:e>
                                    <m:r>
                                      <a:rPr lang="en-US" altLang="zh-TW" sz="2400" b="0" i="1" smtClean="0">
                                        <a:latin typeface="Cambria Math" panose="02040503050406030204" pitchFamily="18" charset="0"/>
                                      </a:rPr>
                                      <m:t>𝑦</m:t>
                                    </m:r>
                                  </m:e>
                                </m:acc>
                              </m:e>
                              <m:sup>
                                <m:r>
                                  <a:rPr lang="en-US" altLang="zh-TW" sz="2400" b="0" i="1" smtClean="0">
                                    <a:latin typeface="Cambria Math" panose="02040503050406030204" pitchFamily="18" charset="0"/>
                                  </a:rPr>
                                  <m:t>1</m:t>
                                </m:r>
                              </m:sup>
                            </m:sSup>
                          </m:e>
                        </m:d>
                        <m:r>
                          <a:rPr lang="en-US" altLang="zh-TW" sz="2400" b="0" i="1" smtClean="0">
                            <a:latin typeface="Cambria Math" panose="02040503050406030204" pitchFamily="18" charset="0"/>
                          </a:rPr>
                          <m:t>,</m:t>
                        </m:r>
                        <m:d>
                          <m:dPr>
                            <m:ctrlPr>
                              <a:rPr lang="en-US" altLang="zh-TW" sz="2400" b="0" i="1" smtClean="0">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2</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b="0" i="1" smtClean="0">
                                    <a:latin typeface="Cambria Math" panose="02040503050406030204" pitchFamily="18" charset="0"/>
                                  </a:rPr>
                                  <m:t>2</m:t>
                                </m:r>
                              </m:sup>
                            </m:sSup>
                          </m:e>
                        </m:d>
                        <m:r>
                          <a:rPr lang="en-US" altLang="zh-TW" sz="2400" b="0" i="1" smtClean="0">
                            <a:latin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m:t>
                        </m:r>
                        <m:d>
                          <m:dPr>
                            <m:ctrlPr>
                              <a:rPr lang="en-US" altLang="zh-TW" sz="2400" b="0" i="1" smtClean="0">
                                <a:latin typeface="Cambria Math" panose="02040503050406030204" pitchFamily="18" charset="0"/>
                                <a:ea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𝑁</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b="0" i="1" smtClean="0">
                                    <a:latin typeface="Cambria Math" panose="02040503050406030204" pitchFamily="18" charset="0"/>
                                  </a:rPr>
                                  <m:t>𝑦</m:t>
                                </m:r>
                              </m:sup>
                            </m:sSup>
                          </m:e>
                        </m:d>
                      </m:e>
                    </m:d>
                  </m:oMath>
                </a14:m>
                <a:endParaRPr lang="zh-TW" altLang="en-US" sz="2400" dirty="0"/>
              </a:p>
            </p:txBody>
          </p:sp>
        </mc:Choice>
        <mc:Fallback xmlns="">
          <p:sp>
            <p:nvSpPr>
              <p:cNvPr id="11" name="文字方塊 10">
                <a:extLst>
                  <a:ext uri="{FF2B5EF4-FFF2-40B4-BE49-F238E27FC236}">
                    <a16:creationId xmlns:a16="http://schemas.microsoft.com/office/drawing/2014/main" id="{5AD8600B-8FCB-410F-B711-477A24101F3C}"/>
                  </a:ext>
                </a:extLst>
              </p:cNvPr>
              <p:cNvSpPr txBox="1">
                <a:spLocks noRot="1" noChangeAspect="1" noMove="1" noResize="1" noEditPoints="1" noAdjustHandles="1" noChangeArrowheads="1" noChangeShapeType="1" noTextEdit="1"/>
              </p:cNvSpPr>
              <p:nvPr/>
            </p:nvSpPr>
            <p:spPr>
              <a:xfrm>
                <a:off x="455137" y="1679094"/>
                <a:ext cx="7809564" cy="461665"/>
              </a:xfrm>
              <a:prstGeom prst="rect">
                <a:avLst/>
              </a:prstGeom>
              <a:blipFill>
                <a:blip r:embed="rId3"/>
                <a:stretch>
                  <a:fillRect l="-1249" t="-10526" b="-2894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E423C2E4-F858-4428-B9B9-604136D806C1}"/>
                  </a:ext>
                </a:extLst>
              </p:cNvPr>
              <p:cNvSpPr txBox="1"/>
              <p:nvPr/>
            </p:nvSpPr>
            <p:spPr>
              <a:xfrm>
                <a:off x="1597417" y="3716051"/>
                <a:ext cx="4658206" cy="830997"/>
              </a:xfrm>
              <a:prstGeom prst="rect">
                <a:avLst/>
              </a:prstGeom>
              <a:noFill/>
            </p:spPr>
            <p:txBody>
              <a:bodyPr wrap="square" rtlCol="0">
                <a:spAutoFit/>
              </a:bodyPr>
              <a:lstStyle/>
              <a:p>
                <a:r>
                  <a:rPr lang="en-US" altLang="zh-TW" sz="2400" dirty="0"/>
                  <a:t>Find adversarial input </a:t>
                </a:r>
                <a14:m>
                  <m:oMath xmlns:m="http://schemas.openxmlformats.org/officeDocument/2006/math">
                    <m:sSup>
                      <m:sSupPr>
                        <m:ctrlPr>
                          <a:rPr lang="en-US" altLang="zh-TW" sz="2400" i="1">
                            <a:latin typeface="Cambria Math" panose="02040503050406030204" pitchFamily="18" charset="0"/>
                          </a:rPr>
                        </m:ctrlPr>
                      </m:sSupPr>
                      <m:e>
                        <m:acc>
                          <m:accPr>
                            <m:chr m:val="̃"/>
                            <m:ctrlPr>
                              <a:rPr lang="en-US" altLang="zh-TW" sz="2400" i="1" smtClean="0">
                                <a:latin typeface="Cambria Math" panose="02040503050406030204" pitchFamily="18" charset="0"/>
                              </a:rPr>
                            </m:ctrlPr>
                          </m:accPr>
                          <m:e>
                            <m:r>
                              <a:rPr lang="en-US" altLang="zh-TW" sz="2400" b="0" i="1" smtClean="0">
                                <a:latin typeface="Cambria Math" panose="02040503050406030204" pitchFamily="18" charset="0"/>
                              </a:rPr>
                              <m:t>𝑥</m:t>
                            </m:r>
                          </m:e>
                        </m:acc>
                      </m:e>
                      <m:sup>
                        <m:r>
                          <a:rPr lang="en-US" altLang="zh-TW" sz="2400" i="1">
                            <a:latin typeface="Cambria Math" panose="02040503050406030204" pitchFamily="18" charset="0"/>
                          </a:rPr>
                          <m:t>𝑛</m:t>
                        </m:r>
                      </m:sup>
                    </m:sSup>
                  </m:oMath>
                </a14:m>
                <a:r>
                  <a:rPr lang="en-US" altLang="zh-TW" sz="2400" dirty="0"/>
                  <a:t> given </a:t>
                </a:r>
                <a14:m>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𝑛</m:t>
                        </m:r>
                      </m:sup>
                    </m:sSup>
                  </m:oMath>
                </a14:m>
                <a:r>
                  <a:rPr lang="en-US" altLang="zh-TW" sz="2400" dirty="0"/>
                  <a:t> by an attack algorithm  </a:t>
                </a:r>
                <a:endParaRPr lang="zh-TW" altLang="en-US" sz="2400" dirty="0"/>
              </a:p>
            </p:txBody>
          </p:sp>
        </mc:Choice>
        <mc:Fallback xmlns="">
          <p:sp>
            <p:nvSpPr>
              <p:cNvPr id="12" name="文字方塊 11">
                <a:extLst>
                  <a:ext uri="{FF2B5EF4-FFF2-40B4-BE49-F238E27FC236}">
                    <a16:creationId xmlns:a16="http://schemas.microsoft.com/office/drawing/2014/main" id="{E423C2E4-F858-4428-B9B9-604136D806C1}"/>
                  </a:ext>
                </a:extLst>
              </p:cNvPr>
              <p:cNvSpPr txBox="1">
                <a:spLocks noRot="1" noChangeAspect="1" noMove="1" noResize="1" noEditPoints="1" noAdjustHandles="1" noChangeArrowheads="1" noChangeShapeType="1" noTextEdit="1"/>
              </p:cNvSpPr>
              <p:nvPr/>
            </p:nvSpPr>
            <p:spPr>
              <a:xfrm>
                <a:off x="1597417" y="3716051"/>
                <a:ext cx="4658206" cy="830997"/>
              </a:xfrm>
              <a:prstGeom prst="rect">
                <a:avLst/>
              </a:prstGeom>
              <a:blipFill>
                <a:blip r:embed="rId4"/>
                <a:stretch>
                  <a:fillRect l="-1963" t="-5882" b="-161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19B2FD54-4A93-40C4-BEF6-6E508CA953FA}"/>
                  </a:ext>
                </a:extLst>
              </p:cNvPr>
              <p:cNvSpPr txBox="1"/>
              <p:nvPr/>
            </p:nvSpPr>
            <p:spPr>
              <a:xfrm>
                <a:off x="943211" y="5886588"/>
                <a:ext cx="5614140" cy="461665"/>
              </a:xfrm>
              <a:prstGeom prst="rect">
                <a:avLst/>
              </a:prstGeom>
              <a:noFill/>
            </p:spPr>
            <p:txBody>
              <a:bodyPr wrap="square" rtlCol="0">
                <a:spAutoFit/>
              </a:bodyPr>
              <a:lstStyle/>
              <a:p>
                <a:r>
                  <a:rPr lang="en-US" altLang="zh-TW" sz="2400" dirty="0"/>
                  <a:t>Using both </a:t>
                </a:r>
                <a14:m>
                  <m:oMath xmlns:m="http://schemas.openxmlformats.org/officeDocument/2006/math">
                    <m:r>
                      <m:rPr>
                        <m:sty m:val="p"/>
                      </m:rPr>
                      <a:rPr lang="en-US" altLang="zh-TW" sz="2400">
                        <a:latin typeface="Cambria Math" panose="02040503050406030204" pitchFamily="18" charset="0"/>
                      </a:rPr>
                      <m:t>X</m:t>
                    </m:r>
                    <m:r>
                      <a:rPr lang="en-US" altLang="zh-TW" sz="2400">
                        <a:latin typeface="Cambria Math" panose="02040503050406030204" pitchFamily="18" charset="0"/>
                      </a:rPr>
                      <m:t>′</m:t>
                    </m:r>
                  </m:oMath>
                </a14:m>
                <a:r>
                  <a:rPr lang="en-US" altLang="zh-TW" sz="2400" dirty="0"/>
                  <a:t> to update your model  </a:t>
                </a:r>
                <a:endParaRPr lang="zh-TW" altLang="en-US" sz="2400" dirty="0"/>
              </a:p>
            </p:txBody>
          </p:sp>
        </mc:Choice>
        <mc:Fallback xmlns="">
          <p:sp>
            <p:nvSpPr>
              <p:cNvPr id="13" name="文字方塊 12">
                <a:extLst>
                  <a:ext uri="{FF2B5EF4-FFF2-40B4-BE49-F238E27FC236}">
                    <a16:creationId xmlns:a16="http://schemas.microsoft.com/office/drawing/2014/main" id="{19B2FD54-4A93-40C4-BEF6-6E508CA953FA}"/>
                  </a:ext>
                </a:extLst>
              </p:cNvPr>
              <p:cNvSpPr txBox="1">
                <a:spLocks noRot="1" noChangeAspect="1" noMove="1" noResize="1" noEditPoints="1" noAdjustHandles="1" noChangeArrowheads="1" noChangeShapeType="1" noTextEdit="1"/>
              </p:cNvSpPr>
              <p:nvPr/>
            </p:nvSpPr>
            <p:spPr>
              <a:xfrm>
                <a:off x="943211" y="5886588"/>
                <a:ext cx="5614140" cy="461665"/>
              </a:xfrm>
              <a:prstGeom prst="rect">
                <a:avLst/>
              </a:prstGeom>
              <a:blipFill>
                <a:blip r:embed="rId5"/>
                <a:stretch>
                  <a:fillRect l="-1737" t="-10667" b="-30667"/>
                </a:stretch>
              </a:blipFill>
            </p:spPr>
            <p:txBody>
              <a:bodyPr/>
              <a:lstStyle/>
              <a:p>
                <a:r>
                  <a:rPr lang="zh-TW" altLang="en-US">
                    <a:noFill/>
                  </a:rPr>
                  <a:t> </a:t>
                </a:r>
              </a:p>
            </p:txBody>
          </p:sp>
        </mc:Fallback>
      </mc:AlternateContent>
      <p:sp>
        <p:nvSpPr>
          <p:cNvPr id="14" name="文字方塊 13">
            <a:extLst>
              <a:ext uri="{FF2B5EF4-FFF2-40B4-BE49-F238E27FC236}">
                <a16:creationId xmlns:a16="http://schemas.microsoft.com/office/drawing/2014/main" id="{D944B8B6-844F-429D-8753-B97C889EC2C2}"/>
              </a:ext>
            </a:extLst>
          </p:cNvPr>
          <p:cNvSpPr txBox="1"/>
          <p:nvPr/>
        </p:nvSpPr>
        <p:spPr>
          <a:xfrm>
            <a:off x="943211" y="3177222"/>
            <a:ext cx="3487479" cy="461665"/>
          </a:xfrm>
          <a:prstGeom prst="rect">
            <a:avLst/>
          </a:prstGeom>
          <a:noFill/>
        </p:spPr>
        <p:txBody>
          <a:bodyPr wrap="square" rtlCol="0">
            <a:spAutoFit/>
          </a:bodyPr>
          <a:lstStyle/>
          <a:p>
            <a:r>
              <a:rPr lang="en-US" altLang="zh-TW" sz="2400" dirty="0"/>
              <a:t>For n = 1 to N </a:t>
            </a:r>
            <a:endParaRPr lang="zh-TW" altLang="en-US" sz="2400" dirty="0"/>
          </a:p>
        </p:txBody>
      </p:sp>
      <p:sp>
        <p:nvSpPr>
          <p:cNvPr id="15" name="文字方塊 14">
            <a:extLst>
              <a:ext uri="{FF2B5EF4-FFF2-40B4-BE49-F238E27FC236}">
                <a16:creationId xmlns:a16="http://schemas.microsoft.com/office/drawing/2014/main" id="{18806A7B-B4C0-4388-AFC4-3FFCD0EF1191}"/>
              </a:ext>
            </a:extLst>
          </p:cNvPr>
          <p:cNvSpPr txBox="1"/>
          <p:nvPr/>
        </p:nvSpPr>
        <p:spPr>
          <a:xfrm>
            <a:off x="943211" y="4617585"/>
            <a:ext cx="6478816" cy="830997"/>
          </a:xfrm>
          <a:prstGeom prst="rect">
            <a:avLst/>
          </a:prstGeom>
          <a:noFill/>
        </p:spPr>
        <p:txBody>
          <a:bodyPr wrap="square" rtlCol="0">
            <a:spAutoFit/>
          </a:bodyPr>
          <a:lstStyle/>
          <a:p>
            <a:r>
              <a:rPr lang="en-US" altLang="zh-TW" sz="2400" dirty="0"/>
              <a:t>We have new training data </a:t>
            </a:r>
          </a:p>
          <a:p>
            <a:endParaRPr lang="zh-TW" altLang="en-US" sz="2400" dirty="0"/>
          </a:p>
        </p:txBody>
      </p:sp>
      <p:sp>
        <p:nvSpPr>
          <p:cNvPr id="16" name="文字方塊 15">
            <a:extLst>
              <a:ext uri="{FF2B5EF4-FFF2-40B4-BE49-F238E27FC236}">
                <a16:creationId xmlns:a16="http://schemas.microsoft.com/office/drawing/2014/main" id="{5BDD78E6-18AF-4A46-86A2-F51D79282CA6}"/>
              </a:ext>
            </a:extLst>
          </p:cNvPr>
          <p:cNvSpPr txBox="1"/>
          <p:nvPr/>
        </p:nvSpPr>
        <p:spPr>
          <a:xfrm>
            <a:off x="6117257" y="5178375"/>
            <a:ext cx="259374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Data Augmentation</a:t>
            </a:r>
            <a:endParaRPr lang="zh-TW" altLang="en-US" sz="2400" dirty="0"/>
          </a:p>
        </p:txBody>
      </p:sp>
      <p:sp>
        <p:nvSpPr>
          <p:cNvPr id="17" name="文字方塊 16">
            <a:extLst>
              <a:ext uri="{FF2B5EF4-FFF2-40B4-BE49-F238E27FC236}">
                <a16:creationId xmlns:a16="http://schemas.microsoft.com/office/drawing/2014/main" id="{2C263C22-1C28-45CD-807A-7F7662B30C9E}"/>
              </a:ext>
            </a:extLst>
          </p:cNvPr>
          <p:cNvSpPr txBox="1"/>
          <p:nvPr/>
        </p:nvSpPr>
        <p:spPr>
          <a:xfrm>
            <a:off x="4462256" y="4606009"/>
            <a:ext cx="3415001"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TW" sz="2400" dirty="0"/>
              <a:t>different in each iteration</a:t>
            </a:r>
            <a:endParaRPr lang="zh-TW" altLang="en-US" sz="2400" dirty="0"/>
          </a:p>
        </p:txBody>
      </p:sp>
      <p:sp>
        <p:nvSpPr>
          <p:cNvPr id="18" name="矩形 17">
            <a:extLst>
              <a:ext uri="{FF2B5EF4-FFF2-40B4-BE49-F238E27FC236}">
                <a16:creationId xmlns:a16="http://schemas.microsoft.com/office/drawing/2014/main" id="{9D42A451-F688-4994-9980-172B31CA128B}"/>
              </a:ext>
            </a:extLst>
          </p:cNvPr>
          <p:cNvSpPr/>
          <p:nvPr/>
        </p:nvSpPr>
        <p:spPr>
          <a:xfrm>
            <a:off x="2971536" y="3128480"/>
            <a:ext cx="1415772" cy="461665"/>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zh-TW" altLang="en-US" sz="2400" dirty="0">
                <a:latin typeface="微軟正黑體" panose="020B0604030504040204" pitchFamily="34" charset="-120"/>
                <a:ea typeface="微軟正黑體" panose="020B0604030504040204" pitchFamily="34" charset="-120"/>
              </a:rPr>
              <a:t>找出漏洞</a:t>
            </a:r>
            <a:endParaRPr lang="en-US" altLang="zh-TW" sz="2400" dirty="0">
              <a:latin typeface="微軟正黑體" panose="020B0604030504040204" pitchFamily="34" charset="-120"/>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19" name="矩形 18">
                <a:extLst>
                  <a:ext uri="{FF2B5EF4-FFF2-40B4-BE49-F238E27FC236}">
                    <a16:creationId xmlns:a16="http://schemas.microsoft.com/office/drawing/2014/main" id="{C1ED0FEC-19A2-4290-95A1-4EEB29F54AEA}"/>
                  </a:ext>
                </a:extLst>
              </p:cNvPr>
              <p:cNvSpPr/>
              <p:nvPr/>
            </p:nvSpPr>
            <p:spPr>
              <a:xfrm>
                <a:off x="1288645" y="5202610"/>
                <a:ext cx="492570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zh-TW" sz="2400">
                          <a:latin typeface="Cambria Math" panose="02040503050406030204" pitchFamily="18" charset="0"/>
                        </a:rPr>
                        <m:t>X</m:t>
                      </m:r>
                      <m:r>
                        <a:rPr lang="en-US" altLang="zh-TW" sz="2400">
                          <a:latin typeface="Cambria Math" panose="02040503050406030204" pitchFamily="18" charset="0"/>
                        </a:rPr>
                        <m:t>′=</m:t>
                      </m:r>
                      <m:d>
                        <m:dPr>
                          <m:begChr m:val="{"/>
                          <m:endChr m:val="}"/>
                          <m:ctrlPr>
                            <a:rPr lang="en-US" altLang="zh-TW" sz="2400" i="1">
                              <a:latin typeface="Cambria Math" panose="02040503050406030204" pitchFamily="18" charset="0"/>
                            </a:rPr>
                          </m:ctrlPr>
                        </m:dPr>
                        <m:e>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𝑥</m:t>
                                      </m:r>
                                    </m:e>
                                  </m:acc>
                                </m:e>
                                <m:sup>
                                  <m:r>
                                    <a:rPr lang="en-US" altLang="zh-TW" sz="2400" i="1">
                                      <a:latin typeface="Cambria Math" panose="02040503050406030204" pitchFamily="18" charset="0"/>
                                    </a:rPr>
                                    <m:t>1</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i="1">
                                      <a:latin typeface="Cambria Math" panose="02040503050406030204" pitchFamily="18" charset="0"/>
                                    </a:rPr>
                                    <m:t>1</m:t>
                                  </m:r>
                                </m:sup>
                              </m:sSup>
                            </m:e>
                          </m:d>
                          <m:r>
                            <a:rPr lang="en-US" altLang="zh-TW" sz="2400" i="1">
                              <a:latin typeface="Cambria Math" panose="02040503050406030204" pitchFamily="18" charset="0"/>
                            </a:rPr>
                            <m:t>,</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𝑥</m:t>
                                      </m:r>
                                    </m:e>
                                  </m:acc>
                                </m:e>
                                <m:sup>
                                  <m:r>
                                    <a:rPr lang="en-US" altLang="zh-TW" sz="2400" i="1">
                                      <a:latin typeface="Cambria Math" panose="02040503050406030204" pitchFamily="18" charset="0"/>
                                    </a:rPr>
                                    <m:t>2</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i="1">
                                      <a:latin typeface="Cambria Math" panose="02040503050406030204" pitchFamily="18" charset="0"/>
                                    </a:rPr>
                                    <m:t>2</m:t>
                                  </m:r>
                                </m:sup>
                              </m:sSup>
                            </m:e>
                          </m:d>
                          <m:r>
                            <a:rPr lang="en-US" altLang="zh-TW" sz="2400" i="1">
                              <a:latin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m:t>
                          </m:r>
                          <m:d>
                            <m:dPr>
                              <m:ctrlPr>
                                <a:rPr lang="en-US" altLang="zh-TW" sz="2400" i="1">
                                  <a:latin typeface="Cambria Math" panose="02040503050406030204" pitchFamily="18" charset="0"/>
                                  <a:ea typeface="Cambria Math" panose="02040503050406030204" pitchFamily="18" charset="0"/>
                                </a:rPr>
                              </m:ctrlPr>
                            </m:dPr>
                            <m:e>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𝑥</m:t>
                                      </m:r>
                                    </m:e>
                                  </m:acc>
                                </m:e>
                                <m:sup>
                                  <m:r>
                                    <a:rPr lang="en-US" altLang="zh-TW" sz="2400" i="1">
                                      <a:latin typeface="Cambria Math" panose="02040503050406030204" pitchFamily="18" charset="0"/>
                                    </a:rPr>
                                    <m:t>𝑁</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i="1">
                                      <a:latin typeface="Cambria Math" panose="02040503050406030204" pitchFamily="18" charset="0"/>
                                    </a:rPr>
                                    <m:t>𝑦</m:t>
                                  </m:r>
                                </m:sup>
                              </m:sSup>
                            </m:e>
                          </m:d>
                        </m:e>
                      </m:d>
                    </m:oMath>
                  </m:oMathPara>
                </a14:m>
                <a:endParaRPr lang="zh-TW" altLang="en-US" sz="2400" dirty="0"/>
              </a:p>
            </p:txBody>
          </p:sp>
        </mc:Choice>
        <mc:Fallback xmlns="">
          <p:sp>
            <p:nvSpPr>
              <p:cNvPr id="19" name="矩形 18">
                <a:extLst>
                  <a:ext uri="{FF2B5EF4-FFF2-40B4-BE49-F238E27FC236}">
                    <a16:creationId xmlns:a16="http://schemas.microsoft.com/office/drawing/2014/main" id="{C1ED0FEC-19A2-4290-95A1-4EEB29F54AEA}"/>
                  </a:ext>
                </a:extLst>
              </p:cNvPr>
              <p:cNvSpPr>
                <a:spLocks noRot="1" noChangeAspect="1" noMove="1" noResize="1" noEditPoints="1" noAdjustHandles="1" noChangeArrowheads="1" noChangeShapeType="1" noTextEdit="1"/>
              </p:cNvSpPr>
              <p:nvPr/>
            </p:nvSpPr>
            <p:spPr>
              <a:xfrm>
                <a:off x="1288645" y="5202610"/>
                <a:ext cx="4925707" cy="461665"/>
              </a:xfrm>
              <a:prstGeom prst="rect">
                <a:avLst/>
              </a:prstGeom>
              <a:blipFill>
                <a:blip r:embed="rId6"/>
                <a:stretch>
                  <a:fillRect t="-3947" b="-1052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52E331F8-98C3-47A6-9FED-12F9E0FDE1F0}"/>
                  </a:ext>
                </a:extLst>
              </p:cNvPr>
              <p:cNvSpPr txBox="1"/>
              <p:nvPr/>
            </p:nvSpPr>
            <p:spPr>
              <a:xfrm>
                <a:off x="455137" y="2168070"/>
                <a:ext cx="5614140" cy="461665"/>
              </a:xfrm>
              <a:prstGeom prst="rect">
                <a:avLst/>
              </a:prstGeom>
              <a:noFill/>
            </p:spPr>
            <p:txBody>
              <a:bodyPr wrap="square" rtlCol="0">
                <a:spAutoFit/>
              </a:bodyPr>
              <a:lstStyle/>
              <a:p>
                <a:r>
                  <a:rPr lang="en-US" altLang="zh-TW" sz="2400" dirty="0"/>
                  <a:t>Using </a:t>
                </a:r>
                <a14:m>
                  <m:oMath xmlns:m="http://schemas.openxmlformats.org/officeDocument/2006/math">
                    <m:r>
                      <m:rPr>
                        <m:sty m:val="p"/>
                      </m:rPr>
                      <a:rPr lang="en-US" altLang="zh-TW" sz="2400">
                        <a:latin typeface="Cambria Math" panose="02040503050406030204" pitchFamily="18" charset="0"/>
                      </a:rPr>
                      <m:t>X</m:t>
                    </m:r>
                  </m:oMath>
                </a14:m>
                <a:r>
                  <a:rPr lang="en-US" altLang="zh-TW" sz="2400" dirty="0"/>
                  <a:t> to train your model  </a:t>
                </a:r>
                <a:endParaRPr lang="zh-TW" altLang="en-US" sz="2400" dirty="0"/>
              </a:p>
            </p:txBody>
          </p:sp>
        </mc:Choice>
        <mc:Fallback xmlns="">
          <p:sp>
            <p:nvSpPr>
              <p:cNvPr id="20" name="文字方塊 19">
                <a:extLst>
                  <a:ext uri="{FF2B5EF4-FFF2-40B4-BE49-F238E27FC236}">
                    <a16:creationId xmlns:a16="http://schemas.microsoft.com/office/drawing/2014/main" id="{52E331F8-98C3-47A6-9FED-12F9E0FDE1F0}"/>
                  </a:ext>
                </a:extLst>
              </p:cNvPr>
              <p:cNvSpPr txBox="1">
                <a:spLocks noRot="1" noChangeAspect="1" noMove="1" noResize="1" noEditPoints="1" noAdjustHandles="1" noChangeArrowheads="1" noChangeShapeType="1" noTextEdit="1"/>
              </p:cNvSpPr>
              <p:nvPr/>
            </p:nvSpPr>
            <p:spPr>
              <a:xfrm>
                <a:off x="455137" y="2168070"/>
                <a:ext cx="5614140" cy="461665"/>
              </a:xfrm>
              <a:prstGeom prst="rect">
                <a:avLst/>
              </a:prstGeom>
              <a:blipFill>
                <a:blip r:embed="rId7"/>
                <a:stretch>
                  <a:fillRect l="-1737" t="-10667" b="-30667"/>
                </a:stretch>
              </a:blipFill>
            </p:spPr>
            <p:txBody>
              <a:bodyPr/>
              <a:lstStyle/>
              <a:p>
                <a:r>
                  <a:rPr lang="zh-TW" altLang="en-US">
                    <a:noFill/>
                  </a:rPr>
                  <a:t> </a:t>
                </a:r>
              </a:p>
            </p:txBody>
          </p:sp>
        </mc:Fallback>
      </mc:AlternateContent>
      <p:sp>
        <p:nvSpPr>
          <p:cNvPr id="21" name="矩形 20">
            <a:extLst>
              <a:ext uri="{FF2B5EF4-FFF2-40B4-BE49-F238E27FC236}">
                <a16:creationId xmlns:a16="http://schemas.microsoft.com/office/drawing/2014/main" id="{88C5F585-9F9B-4BA5-AB8B-F370D3CEAF6C}"/>
              </a:ext>
            </a:extLst>
          </p:cNvPr>
          <p:cNvSpPr/>
          <p:nvPr/>
        </p:nvSpPr>
        <p:spPr>
          <a:xfrm>
            <a:off x="5555032" y="5849924"/>
            <a:ext cx="1723549" cy="461665"/>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zh-TW" altLang="en-US" sz="2400" dirty="0">
                <a:latin typeface="微軟正黑體" panose="020B0604030504040204" pitchFamily="34" charset="-120"/>
                <a:ea typeface="微軟正黑體" panose="020B0604030504040204" pitchFamily="34" charset="-120"/>
              </a:rPr>
              <a:t>把洞補起來</a:t>
            </a:r>
            <a:endParaRPr lang="en-US" altLang="zh-TW" sz="2400" dirty="0">
              <a:latin typeface="微軟正黑體" panose="020B0604030504040204" pitchFamily="34" charset="-120"/>
              <a:ea typeface="微軟正黑體" panose="020B0604030504040204" pitchFamily="34" charset="-120"/>
            </a:endParaRPr>
          </a:p>
        </p:txBody>
      </p:sp>
      <p:sp>
        <p:nvSpPr>
          <p:cNvPr id="22" name="文字方塊 21">
            <a:extLst>
              <a:ext uri="{FF2B5EF4-FFF2-40B4-BE49-F238E27FC236}">
                <a16:creationId xmlns:a16="http://schemas.microsoft.com/office/drawing/2014/main" id="{FFB595A6-92FF-4A4B-B15E-87DD8FB8AFAC}"/>
              </a:ext>
            </a:extLst>
          </p:cNvPr>
          <p:cNvSpPr txBox="1"/>
          <p:nvPr/>
        </p:nvSpPr>
        <p:spPr>
          <a:xfrm>
            <a:off x="5981711" y="3892883"/>
            <a:ext cx="259374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Using algorithm A</a:t>
            </a:r>
            <a:endParaRPr lang="zh-TW" altLang="en-US" sz="2400" dirty="0"/>
          </a:p>
        </p:txBody>
      </p:sp>
      <p:sp>
        <p:nvSpPr>
          <p:cNvPr id="23" name="文字方塊 22">
            <a:extLst>
              <a:ext uri="{FF2B5EF4-FFF2-40B4-BE49-F238E27FC236}">
                <a16:creationId xmlns:a16="http://schemas.microsoft.com/office/drawing/2014/main" id="{9B65AEB5-8743-42A6-84D3-F0083592C72D}"/>
              </a:ext>
            </a:extLst>
          </p:cNvPr>
          <p:cNvSpPr txBox="1"/>
          <p:nvPr/>
        </p:nvSpPr>
        <p:spPr>
          <a:xfrm>
            <a:off x="5049562" y="2337330"/>
            <a:ext cx="3487479" cy="12003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altLang="zh-TW" sz="2400" dirty="0"/>
              <a:t>This method would stop algorithm A, but is still  vulnerable for algorithm B. </a:t>
            </a:r>
            <a:endParaRPr lang="zh-TW" altLang="en-US" sz="2400" dirty="0"/>
          </a:p>
        </p:txBody>
      </p:sp>
    </p:spTree>
    <p:extLst>
      <p:ext uri="{BB962C8B-B14F-4D97-AF65-F5344CB8AC3E}">
        <p14:creationId xmlns:p14="http://schemas.microsoft.com/office/powerpoint/2010/main" val="13051710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P spid="14" grpId="0"/>
      <p:bldP spid="15" grpId="0"/>
      <p:bldP spid="16" grpId="0" animBg="1"/>
      <p:bldP spid="17" grpId="0" animBg="1"/>
      <p:bldP spid="18" grpId="0" animBg="1"/>
      <p:bldP spid="19" grpId="0"/>
      <p:bldP spid="20" grpId="0"/>
      <p:bldP spid="21" grpId="0" animBg="1"/>
      <p:bldP spid="22"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è»åé¾">
            <a:extLst>
              <a:ext uri="{FF2B5EF4-FFF2-40B4-BE49-F238E27FC236}">
                <a16:creationId xmlns:a16="http://schemas.microsoft.com/office/drawing/2014/main" id="{7872AF43-AB39-489B-A84C-9AC96FBD502A}"/>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226942" y="3078339"/>
            <a:ext cx="9370942" cy="3771804"/>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90565951-58EA-4005-AD45-24D21BBAAFDF}"/>
              </a:ext>
            </a:extLst>
          </p:cNvPr>
          <p:cNvSpPr>
            <a:spLocks noGrp="1"/>
          </p:cNvSpPr>
          <p:nvPr>
            <p:ph type="title"/>
          </p:nvPr>
        </p:nvSpPr>
        <p:spPr/>
        <p:txBody>
          <a:bodyPr/>
          <a:lstStyle/>
          <a:p>
            <a:r>
              <a:rPr lang="en-US" altLang="zh-TW" dirty="0"/>
              <a:t>Concluding Remarks </a:t>
            </a:r>
            <a:endParaRPr lang="zh-TW" altLang="en-US" dirty="0"/>
          </a:p>
        </p:txBody>
      </p:sp>
      <p:sp>
        <p:nvSpPr>
          <p:cNvPr id="3" name="內容版面配置區 2">
            <a:extLst>
              <a:ext uri="{FF2B5EF4-FFF2-40B4-BE49-F238E27FC236}">
                <a16:creationId xmlns:a16="http://schemas.microsoft.com/office/drawing/2014/main" id="{F2D9BFF9-083F-4C99-940D-92F4A1ED96CD}"/>
              </a:ext>
            </a:extLst>
          </p:cNvPr>
          <p:cNvSpPr>
            <a:spLocks noGrp="1"/>
          </p:cNvSpPr>
          <p:nvPr>
            <p:ph idx="1"/>
          </p:nvPr>
        </p:nvSpPr>
        <p:spPr/>
        <p:txBody>
          <a:bodyPr>
            <a:normAutofit/>
          </a:bodyPr>
          <a:lstStyle/>
          <a:p>
            <a:r>
              <a:rPr lang="en-US" altLang="zh-TW" dirty="0"/>
              <a:t>Attack: given the network parameters, attack is very easy.</a:t>
            </a:r>
          </a:p>
          <a:p>
            <a:pPr lvl="1"/>
            <a:r>
              <a:rPr lang="en-US" altLang="zh-TW" sz="2800" dirty="0"/>
              <a:t>Even black box attack is possible </a:t>
            </a:r>
          </a:p>
          <a:p>
            <a:r>
              <a:rPr lang="en-US" altLang="zh-TW" dirty="0"/>
              <a:t>Defense: Passive &amp; Proactive </a:t>
            </a:r>
          </a:p>
          <a:p>
            <a:r>
              <a:rPr lang="en-US" altLang="zh-TW" dirty="0"/>
              <a:t>Future: Adaptive Attack / Defense </a:t>
            </a:r>
            <a:endParaRPr lang="zh-TW" altLang="en-US" dirty="0"/>
          </a:p>
        </p:txBody>
      </p:sp>
      <p:sp>
        <p:nvSpPr>
          <p:cNvPr id="4" name="矩形 3">
            <a:extLst>
              <a:ext uri="{FF2B5EF4-FFF2-40B4-BE49-F238E27FC236}">
                <a16:creationId xmlns:a16="http://schemas.microsoft.com/office/drawing/2014/main" id="{E6F172E3-EAF0-4A86-8F3F-57A60D98F527}"/>
              </a:ext>
            </a:extLst>
          </p:cNvPr>
          <p:cNvSpPr/>
          <p:nvPr/>
        </p:nvSpPr>
        <p:spPr>
          <a:xfrm>
            <a:off x="6279931" y="6492874"/>
            <a:ext cx="3147848" cy="338554"/>
          </a:xfrm>
          <a:prstGeom prst="rect">
            <a:avLst/>
          </a:prstGeom>
        </p:spPr>
        <p:txBody>
          <a:bodyPr wrap="square">
            <a:spAutoFit/>
          </a:bodyPr>
          <a:lstStyle/>
          <a:p>
            <a:r>
              <a:rPr lang="zh-TW" altLang="en-US" sz="800" dirty="0">
                <a:solidFill>
                  <a:schemeClr val="bg1"/>
                </a:solidFill>
              </a:rPr>
              <a:t>https://www.gotrip.hk/179304/weekend_lifestyle/pokemon-go_%E7%B2%BE%E9%9D%88%E9%80%B2%E5%8C%96/</a:t>
            </a:r>
          </a:p>
        </p:txBody>
      </p:sp>
    </p:spTree>
    <p:extLst>
      <p:ext uri="{BB962C8B-B14F-4D97-AF65-F5344CB8AC3E}">
        <p14:creationId xmlns:p14="http://schemas.microsoft.com/office/powerpoint/2010/main" val="16733553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D01DCC-4AD0-4FFE-A9AA-72671CBF0EC6}"/>
              </a:ext>
            </a:extLst>
          </p:cNvPr>
          <p:cNvSpPr>
            <a:spLocks noGrp="1"/>
          </p:cNvSpPr>
          <p:nvPr>
            <p:ph type="title"/>
          </p:nvPr>
        </p:nvSpPr>
        <p:spPr/>
        <p:txBody>
          <a:bodyPr/>
          <a:lstStyle/>
          <a:p>
            <a:r>
              <a:rPr lang="en-US" altLang="zh-TW" dirty="0"/>
              <a:t>To learn more …</a:t>
            </a:r>
            <a:endParaRPr lang="zh-TW" altLang="en-US" dirty="0"/>
          </a:p>
        </p:txBody>
      </p:sp>
      <p:sp>
        <p:nvSpPr>
          <p:cNvPr id="3" name="內容版面配置區 2">
            <a:extLst>
              <a:ext uri="{FF2B5EF4-FFF2-40B4-BE49-F238E27FC236}">
                <a16:creationId xmlns:a16="http://schemas.microsoft.com/office/drawing/2014/main" id="{751224B1-123D-4776-B762-BC0634FD959B}"/>
              </a:ext>
            </a:extLst>
          </p:cNvPr>
          <p:cNvSpPr>
            <a:spLocks noGrp="1"/>
          </p:cNvSpPr>
          <p:nvPr>
            <p:ph idx="1"/>
          </p:nvPr>
        </p:nvSpPr>
        <p:spPr/>
        <p:txBody>
          <a:bodyPr>
            <a:normAutofit/>
          </a:bodyPr>
          <a:lstStyle/>
          <a:p>
            <a:r>
              <a:rPr lang="en-US" altLang="zh-TW" sz="2400" dirty="0"/>
              <a:t>Reference </a:t>
            </a:r>
          </a:p>
          <a:p>
            <a:pPr lvl="1"/>
            <a:r>
              <a:rPr lang="zh-TW" altLang="en-US" dirty="0">
                <a:hlinkClick r:id="rId3"/>
              </a:rPr>
              <a:t>https://adversarial-ml-tutorial.org/</a:t>
            </a:r>
            <a:r>
              <a:rPr lang="zh-TW" altLang="en-US" dirty="0"/>
              <a:t> </a:t>
            </a:r>
            <a:r>
              <a:rPr lang="en-US" altLang="zh-TW" dirty="0"/>
              <a:t>(Zico Kolter and Aleksander </a:t>
            </a:r>
            <a:r>
              <a:rPr lang="en-US" altLang="zh-TW" dirty="0" err="1"/>
              <a:t>Madry</a:t>
            </a:r>
            <a:r>
              <a:rPr lang="en-US" altLang="zh-TW" dirty="0"/>
              <a:t>)</a:t>
            </a:r>
            <a:endParaRPr lang="zh-TW" altLang="en-US" dirty="0"/>
          </a:p>
          <a:p>
            <a:r>
              <a:rPr lang="en-US" altLang="zh-TW" sz="2400" dirty="0"/>
              <a:t>Adversarial Attack Toolbox:</a:t>
            </a:r>
            <a:endParaRPr lang="zh-TW" altLang="zh-TW" sz="2400" dirty="0"/>
          </a:p>
          <a:p>
            <a:pPr lvl="1"/>
            <a:r>
              <a:rPr lang="en-US" altLang="zh-TW" dirty="0"/>
              <a:t>https://github.com/bethgelab/foolbox</a:t>
            </a:r>
          </a:p>
          <a:p>
            <a:pPr lvl="1"/>
            <a:r>
              <a:rPr lang="en-US" altLang="zh-TW" dirty="0"/>
              <a:t>https://github.com/IBM/adversarial-robustness-toolbox </a:t>
            </a:r>
          </a:p>
          <a:p>
            <a:pPr lvl="1"/>
            <a:r>
              <a:rPr lang="en-US" altLang="zh-TW" dirty="0"/>
              <a:t>https://github.com/tensorflow/cleverhans</a:t>
            </a:r>
            <a:endParaRPr lang="zh-TW" altLang="zh-TW" dirty="0"/>
          </a:p>
          <a:p>
            <a:endParaRPr lang="zh-TW" altLang="en-US" sz="2400" dirty="0"/>
          </a:p>
        </p:txBody>
      </p:sp>
    </p:spTree>
    <p:extLst>
      <p:ext uri="{BB962C8B-B14F-4D97-AF65-F5344CB8AC3E}">
        <p14:creationId xmlns:p14="http://schemas.microsoft.com/office/powerpoint/2010/main" val="362170724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13C97EB-B491-4C6A-98F7-3A72824F693A}"/>
              </a:ext>
            </a:extLst>
          </p:cNvPr>
          <p:cNvSpPr>
            <a:spLocks noGrp="1"/>
          </p:cNvSpPr>
          <p:nvPr>
            <p:ph type="title"/>
          </p:nvPr>
        </p:nvSpPr>
        <p:spPr/>
        <p:txBody>
          <a:bodyPr/>
          <a:lstStyle/>
          <a:p>
            <a:r>
              <a:rPr lang="en-US" altLang="zh-TW" dirty="0"/>
              <a:t>What do we want to do?</a:t>
            </a:r>
            <a:endParaRPr lang="zh-TW" altLang="en-US" dirty="0"/>
          </a:p>
        </p:txBody>
      </p:sp>
      <p:sp>
        <p:nvSpPr>
          <p:cNvPr id="6" name="文字方塊 5">
            <a:extLst>
              <a:ext uri="{FF2B5EF4-FFF2-40B4-BE49-F238E27FC236}">
                <a16:creationId xmlns:a16="http://schemas.microsoft.com/office/drawing/2014/main" id="{AB04241A-8B70-402F-947C-6F29FDB6901B}"/>
              </a:ext>
            </a:extLst>
          </p:cNvPr>
          <p:cNvSpPr txBox="1"/>
          <p:nvPr/>
        </p:nvSpPr>
        <p:spPr>
          <a:xfrm>
            <a:off x="6571859" y="2326627"/>
            <a:ext cx="2601802" cy="461665"/>
          </a:xfrm>
          <a:prstGeom prst="rect">
            <a:avLst/>
          </a:prstGeom>
          <a:noFill/>
        </p:spPr>
        <p:txBody>
          <a:bodyPr wrap="square" rtlCol="0">
            <a:spAutoFit/>
          </a:bodyPr>
          <a:lstStyle/>
          <a:p>
            <a:pPr algn="ctr"/>
            <a:r>
              <a:rPr lang="en-US" altLang="zh-TW" sz="2400" dirty="0"/>
              <a:t>Something Else</a:t>
            </a:r>
            <a:endParaRPr lang="zh-TW" altLang="en-US" sz="2400" dirty="0"/>
          </a:p>
        </p:txBody>
      </p:sp>
      <p:sp>
        <p:nvSpPr>
          <p:cNvPr id="7" name="矩形 6">
            <a:extLst>
              <a:ext uri="{FF2B5EF4-FFF2-40B4-BE49-F238E27FC236}">
                <a16:creationId xmlns:a16="http://schemas.microsoft.com/office/drawing/2014/main" id="{26B28281-9316-4A67-827F-2839E2E7CF34}"/>
              </a:ext>
            </a:extLst>
          </p:cNvPr>
          <p:cNvSpPr/>
          <p:nvPr/>
        </p:nvSpPr>
        <p:spPr>
          <a:xfrm>
            <a:off x="6950873" y="2801347"/>
            <a:ext cx="1843774" cy="461665"/>
          </a:xfrm>
          <a:prstGeom prst="rect">
            <a:avLst/>
          </a:prstGeom>
        </p:spPr>
        <p:txBody>
          <a:bodyPr wrap="square">
            <a:spAutoFit/>
          </a:bodyPr>
          <a:lstStyle/>
          <a:p>
            <a:r>
              <a:rPr lang="en-US" altLang="zh-TW" sz="2400" dirty="0">
                <a:solidFill>
                  <a:srgbClr val="000000"/>
                </a:solidFill>
                <a:latin typeface="Courier New" panose="02070309020205020404" pitchFamily="49" charset="0"/>
              </a:rPr>
              <a:t>Tiger Cat</a:t>
            </a:r>
            <a:endParaRPr lang="zh-TW" altLang="en-US" sz="2400" dirty="0"/>
          </a:p>
        </p:txBody>
      </p:sp>
      <p:pic>
        <p:nvPicPr>
          <p:cNvPr id="10" name="圖片 9" descr="一張含有 貓, 動物, 哺乳類, 橙色 的圖片&#10;&#10;自動產生的描述">
            <a:extLst>
              <a:ext uri="{FF2B5EF4-FFF2-40B4-BE49-F238E27FC236}">
                <a16:creationId xmlns:a16="http://schemas.microsoft.com/office/drawing/2014/main" id="{8286630A-7FBF-48AB-8D6C-86614E497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19" y="2117085"/>
            <a:ext cx="2072235" cy="2000779"/>
          </a:xfrm>
          <a:prstGeom prst="rect">
            <a:avLst/>
          </a:prstGeom>
        </p:spPr>
      </p:pic>
      <p:sp>
        <p:nvSpPr>
          <p:cNvPr id="11" name="矩形 10">
            <a:extLst>
              <a:ext uri="{FF2B5EF4-FFF2-40B4-BE49-F238E27FC236}">
                <a16:creationId xmlns:a16="http://schemas.microsoft.com/office/drawing/2014/main" id="{ADC857E7-288A-46F9-8907-39D45BD6664F}"/>
              </a:ext>
            </a:extLst>
          </p:cNvPr>
          <p:cNvSpPr/>
          <p:nvPr/>
        </p:nvSpPr>
        <p:spPr>
          <a:xfrm>
            <a:off x="7350581" y="3198167"/>
            <a:ext cx="922047" cy="461665"/>
          </a:xfrm>
          <a:prstGeom prst="rect">
            <a:avLst/>
          </a:prstGeom>
        </p:spPr>
        <p:txBody>
          <a:bodyPr wrap="square">
            <a:spAutoFit/>
          </a:bodyPr>
          <a:lstStyle/>
          <a:p>
            <a:r>
              <a:rPr lang="en-US" altLang="zh-TW" sz="2400" dirty="0">
                <a:solidFill>
                  <a:srgbClr val="000000"/>
                </a:solidFill>
                <a:latin typeface="Courier New" panose="02070309020205020404" pitchFamily="49" charset="0"/>
              </a:rPr>
              <a:t>0.64</a:t>
            </a:r>
            <a:endParaRPr lang="zh-TW" altLang="en-US" sz="2400" dirty="0"/>
          </a:p>
        </p:txBody>
      </p:sp>
      <p:sp>
        <p:nvSpPr>
          <p:cNvPr id="4" name="矩形: 圓角 3">
            <a:extLst>
              <a:ext uri="{FF2B5EF4-FFF2-40B4-BE49-F238E27FC236}">
                <a16:creationId xmlns:a16="http://schemas.microsoft.com/office/drawing/2014/main" id="{8269941B-604B-4FE2-9E60-1DF21AEFBEE0}"/>
              </a:ext>
            </a:extLst>
          </p:cNvPr>
          <p:cNvSpPr/>
          <p:nvPr/>
        </p:nvSpPr>
        <p:spPr>
          <a:xfrm>
            <a:off x="4505740" y="2249458"/>
            <a:ext cx="1815548" cy="168302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TW" sz="2400" dirty="0"/>
              <a:t>Network</a:t>
            </a:r>
          </a:p>
        </p:txBody>
      </p:sp>
      <p:pic>
        <p:nvPicPr>
          <p:cNvPr id="12" name="圖片 11">
            <a:extLst>
              <a:ext uri="{FF2B5EF4-FFF2-40B4-BE49-F238E27FC236}">
                <a16:creationId xmlns:a16="http://schemas.microsoft.com/office/drawing/2014/main" id="{29236B37-0AD7-43BE-9B8A-AB1F1F46B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8146" y="4492095"/>
            <a:ext cx="2072235" cy="2000779"/>
          </a:xfrm>
          <a:prstGeom prst="rect">
            <a:avLst/>
          </a:prstGeom>
        </p:spPr>
      </p:pic>
      <p:cxnSp>
        <p:nvCxnSpPr>
          <p:cNvPr id="9" name="直線單箭頭接點 8">
            <a:extLst>
              <a:ext uri="{FF2B5EF4-FFF2-40B4-BE49-F238E27FC236}">
                <a16:creationId xmlns:a16="http://schemas.microsoft.com/office/drawing/2014/main" id="{EA0C40FA-CC00-4C4C-A6B9-3335A404B5CE}"/>
              </a:ext>
            </a:extLst>
          </p:cNvPr>
          <p:cNvCxnSpPr>
            <a:cxnSpLocks/>
          </p:cNvCxnSpPr>
          <p:nvPr/>
        </p:nvCxnSpPr>
        <p:spPr>
          <a:xfrm>
            <a:off x="2769706" y="3139439"/>
            <a:ext cx="164326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8027B1D0-C485-4B93-A9B1-2BD0871F06FC}"/>
              </a:ext>
            </a:extLst>
          </p:cNvPr>
          <p:cNvCxnSpPr>
            <a:cxnSpLocks/>
          </p:cNvCxnSpPr>
          <p:nvPr/>
        </p:nvCxnSpPr>
        <p:spPr>
          <a:xfrm>
            <a:off x="6370625" y="3139439"/>
            <a:ext cx="54476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1DF68154-6F28-45A9-8C4D-CE7526050A71}"/>
              </a:ext>
            </a:extLst>
          </p:cNvPr>
          <p:cNvCxnSpPr>
            <a:cxnSpLocks/>
          </p:cNvCxnSpPr>
          <p:nvPr/>
        </p:nvCxnSpPr>
        <p:spPr>
          <a:xfrm>
            <a:off x="7105307" y="3032179"/>
            <a:ext cx="15349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9396FFAF-8F7C-44DD-98D7-075EBACA0659}"/>
              </a:ext>
            </a:extLst>
          </p:cNvPr>
          <p:cNvCxnSpPr>
            <a:cxnSpLocks/>
          </p:cNvCxnSpPr>
          <p:nvPr/>
        </p:nvCxnSpPr>
        <p:spPr>
          <a:xfrm flipV="1">
            <a:off x="5440018" y="3945736"/>
            <a:ext cx="0" cy="5698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F7562F9D-1D9A-40D3-8105-B0FE18E87CCC}"/>
              </a:ext>
            </a:extLst>
          </p:cNvPr>
          <p:cNvCxnSpPr>
            <a:cxnSpLocks/>
          </p:cNvCxnSpPr>
          <p:nvPr/>
        </p:nvCxnSpPr>
        <p:spPr>
          <a:xfrm>
            <a:off x="3209958" y="5465288"/>
            <a:ext cx="105299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文字方塊 27">
            <a:extLst>
              <a:ext uri="{FF2B5EF4-FFF2-40B4-BE49-F238E27FC236}">
                <a16:creationId xmlns:a16="http://schemas.microsoft.com/office/drawing/2014/main" id="{57C6EA06-5E0E-4DD3-A1E8-515C78989700}"/>
              </a:ext>
            </a:extLst>
          </p:cNvPr>
          <p:cNvSpPr txBox="1"/>
          <p:nvPr/>
        </p:nvSpPr>
        <p:spPr>
          <a:xfrm>
            <a:off x="526804" y="1690689"/>
            <a:ext cx="2387064" cy="461665"/>
          </a:xfrm>
          <a:prstGeom prst="rect">
            <a:avLst/>
          </a:prstGeom>
          <a:noFill/>
        </p:spPr>
        <p:txBody>
          <a:bodyPr wrap="square" rtlCol="0">
            <a:spAutoFit/>
          </a:bodyPr>
          <a:lstStyle/>
          <a:p>
            <a:pPr algn="ctr"/>
            <a:r>
              <a:rPr lang="en-US" altLang="zh-TW" sz="2400" dirty="0"/>
              <a:t>Original Image</a:t>
            </a:r>
            <a:endParaRPr lang="zh-TW" altLang="en-US" sz="2400" dirty="0"/>
          </a:p>
        </p:txBody>
      </p:sp>
      <p:sp>
        <p:nvSpPr>
          <p:cNvPr id="29" name="文字方塊 28">
            <a:extLst>
              <a:ext uri="{FF2B5EF4-FFF2-40B4-BE49-F238E27FC236}">
                <a16:creationId xmlns:a16="http://schemas.microsoft.com/office/drawing/2014/main" id="{B106E233-AED4-46D4-8A62-AAC1BDB6F86F}"/>
              </a:ext>
            </a:extLst>
          </p:cNvPr>
          <p:cNvSpPr txBox="1"/>
          <p:nvPr/>
        </p:nvSpPr>
        <p:spPr>
          <a:xfrm>
            <a:off x="6410381" y="4884562"/>
            <a:ext cx="1843774" cy="830997"/>
          </a:xfrm>
          <a:prstGeom prst="rect">
            <a:avLst/>
          </a:prstGeom>
          <a:noFill/>
        </p:spPr>
        <p:txBody>
          <a:bodyPr wrap="square" rtlCol="0">
            <a:spAutoFit/>
          </a:bodyPr>
          <a:lstStyle/>
          <a:p>
            <a:r>
              <a:rPr lang="en-US" altLang="zh-TW" sz="2400" dirty="0"/>
              <a:t>Attacked Image</a:t>
            </a:r>
            <a:endParaRPr lang="zh-TW" altLang="en-US" sz="2400" dirty="0"/>
          </a:p>
        </p:txBody>
      </p:sp>
      <p:cxnSp>
        <p:nvCxnSpPr>
          <p:cNvPr id="30" name="直線單箭頭接點 29">
            <a:extLst>
              <a:ext uri="{FF2B5EF4-FFF2-40B4-BE49-F238E27FC236}">
                <a16:creationId xmlns:a16="http://schemas.microsoft.com/office/drawing/2014/main" id="{604AD6D1-2F8B-422C-97BC-09694F5B47A0}"/>
              </a:ext>
            </a:extLst>
          </p:cNvPr>
          <p:cNvCxnSpPr>
            <a:cxnSpLocks/>
          </p:cNvCxnSpPr>
          <p:nvPr/>
        </p:nvCxnSpPr>
        <p:spPr>
          <a:xfrm>
            <a:off x="1773489" y="4117864"/>
            <a:ext cx="0" cy="6268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文字方塊 31">
                <a:extLst>
                  <a:ext uri="{FF2B5EF4-FFF2-40B4-BE49-F238E27FC236}">
                    <a16:creationId xmlns:a16="http://schemas.microsoft.com/office/drawing/2014/main" id="{AE08805B-AABC-43B4-B79F-5415118DAC0E}"/>
                  </a:ext>
                </a:extLst>
              </p:cNvPr>
              <p:cNvSpPr txBox="1"/>
              <p:nvPr/>
            </p:nvSpPr>
            <p:spPr>
              <a:xfrm>
                <a:off x="1474297" y="4744678"/>
                <a:ext cx="631455" cy="13606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400" i="1" smtClean="0">
                              <a:latin typeface="Cambria Math" panose="02040503050406030204" pitchFamily="18" charset="0"/>
                            </a:rPr>
                          </m:ctrlPr>
                        </m:dPr>
                        <m:e>
                          <m:eqArr>
                            <m:eqArrPr>
                              <m:ctrlPr>
                                <a:rPr lang="en-US" altLang="zh-TW" sz="2400" i="1" smtClean="0">
                                  <a:latin typeface="Cambria Math" panose="02040503050406030204" pitchFamily="18" charset="0"/>
                                </a:rPr>
                              </m:ctrlPr>
                            </m:eqArrPr>
                            <m:e>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1</m:t>
                                  </m:r>
                                </m:sub>
                              </m:sSub>
                            </m:e>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2</m:t>
                                  </m:r>
                                </m:sub>
                              </m:sSub>
                            </m:e>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3</m:t>
                                  </m:r>
                                </m:sub>
                              </m:sSub>
                            </m:e>
                            <m:e>
                              <m:r>
                                <a:rPr lang="zh-TW" altLang="en-US" sz="2400" i="1" smtClean="0">
                                  <a:latin typeface="Cambria Math" panose="02040503050406030204" pitchFamily="18" charset="0"/>
                                </a:rPr>
                                <m:t>⋮</m:t>
                              </m:r>
                            </m:e>
                          </m:eqArr>
                        </m:e>
                      </m:d>
                    </m:oMath>
                  </m:oMathPara>
                </a14:m>
                <a:endParaRPr lang="zh-TW" altLang="en-US" sz="2400" dirty="0"/>
              </a:p>
            </p:txBody>
          </p:sp>
        </mc:Choice>
        <mc:Fallback xmlns="">
          <p:sp>
            <p:nvSpPr>
              <p:cNvPr id="32" name="文字方塊 31">
                <a:extLst>
                  <a:ext uri="{FF2B5EF4-FFF2-40B4-BE49-F238E27FC236}">
                    <a16:creationId xmlns:a16="http://schemas.microsoft.com/office/drawing/2014/main" id="{AE08805B-AABC-43B4-B79F-5415118DAC0E}"/>
                  </a:ext>
                </a:extLst>
              </p:cNvPr>
              <p:cNvSpPr txBox="1">
                <a:spLocks noRot="1" noChangeAspect="1" noMove="1" noResize="1" noEditPoints="1" noAdjustHandles="1" noChangeArrowheads="1" noChangeShapeType="1" noTextEdit="1"/>
              </p:cNvSpPr>
              <p:nvPr/>
            </p:nvSpPr>
            <p:spPr>
              <a:xfrm>
                <a:off x="1474297" y="4744678"/>
                <a:ext cx="631455" cy="1360629"/>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D9C1BE0D-0ABD-4F6D-9756-32D8C1C1BA2D}"/>
                  </a:ext>
                </a:extLst>
              </p:cNvPr>
              <p:cNvSpPr txBox="1"/>
              <p:nvPr/>
            </p:nvSpPr>
            <p:spPr>
              <a:xfrm>
                <a:off x="2122353" y="4744678"/>
                <a:ext cx="1087605" cy="13606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d>
                        <m:dPr>
                          <m:begChr m:val="["/>
                          <m:endChr m:val="]"/>
                          <m:ctrlPr>
                            <a:rPr lang="en-US" altLang="zh-TW" sz="2400" i="1" smtClean="0">
                              <a:latin typeface="Cambria Math" panose="02040503050406030204" pitchFamily="18" charset="0"/>
                            </a:rPr>
                          </m:ctrlPr>
                        </m:dPr>
                        <m:e>
                          <m:eqArr>
                            <m:eqArrPr>
                              <m:ctrlPr>
                                <a:rPr lang="en-US" altLang="zh-TW" sz="2400" i="1" smtClean="0">
                                  <a:latin typeface="Cambria Math" panose="02040503050406030204" pitchFamily="18" charset="0"/>
                                </a:rPr>
                              </m:ctrlPr>
                            </m:eqArrPr>
                            <m:e>
                              <m:sSub>
                                <m:sSubPr>
                                  <m:ctrlPr>
                                    <a:rPr lang="en-US" altLang="zh-TW" sz="2400" i="1" smtClean="0">
                                      <a:latin typeface="Cambria Math" panose="02040503050406030204" pitchFamily="18" charset="0"/>
                                    </a:rPr>
                                  </m:ctrlPr>
                                </m:sSubPr>
                                <m:e>
                                  <m:r>
                                    <a:rPr lang="en-US" altLang="zh-TW" sz="240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1</m:t>
                                  </m:r>
                                </m:sub>
                              </m:sSub>
                            </m:e>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2</m:t>
                                  </m:r>
                                </m:sub>
                              </m:sSub>
                            </m:e>
                            <m:e>
                              <m:r>
                                <a:rPr lang="en-US" altLang="zh-TW" sz="2400" i="1">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3</m:t>
                                  </m:r>
                                </m:sub>
                              </m:sSub>
                            </m:e>
                            <m:e>
                              <m:r>
                                <a:rPr lang="zh-TW" altLang="en-US" sz="2400" i="1" smtClean="0">
                                  <a:latin typeface="Cambria Math" panose="02040503050406030204" pitchFamily="18" charset="0"/>
                                </a:rPr>
                                <m:t>⋮</m:t>
                              </m:r>
                            </m:e>
                          </m:eqArr>
                        </m:e>
                      </m:d>
                    </m:oMath>
                  </m:oMathPara>
                </a14:m>
                <a:endParaRPr lang="zh-TW" altLang="en-US" sz="2400" dirty="0"/>
              </a:p>
            </p:txBody>
          </p:sp>
        </mc:Choice>
        <mc:Fallback xmlns="">
          <p:sp>
            <p:nvSpPr>
              <p:cNvPr id="33" name="文字方塊 32">
                <a:extLst>
                  <a:ext uri="{FF2B5EF4-FFF2-40B4-BE49-F238E27FC236}">
                    <a16:creationId xmlns:a16="http://schemas.microsoft.com/office/drawing/2014/main" id="{D9C1BE0D-0ABD-4F6D-9756-32D8C1C1BA2D}"/>
                  </a:ext>
                </a:extLst>
              </p:cNvPr>
              <p:cNvSpPr txBox="1">
                <a:spLocks noRot="1" noChangeAspect="1" noMove="1" noResize="1" noEditPoints="1" noAdjustHandles="1" noChangeArrowheads="1" noChangeShapeType="1" noTextEdit="1"/>
              </p:cNvSpPr>
              <p:nvPr/>
            </p:nvSpPr>
            <p:spPr>
              <a:xfrm>
                <a:off x="2122353" y="4744678"/>
                <a:ext cx="1087605" cy="1360629"/>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8" name="文字方塊 37">
                <a:extLst>
                  <a:ext uri="{FF2B5EF4-FFF2-40B4-BE49-F238E27FC236}">
                    <a16:creationId xmlns:a16="http://schemas.microsoft.com/office/drawing/2014/main" id="{74B9130A-4753-4896-A786-2FEEE13B3C39}"/>
                  </a:ext>
                </a:extLst>
              </p:cNvPr>
              <p:cNvSpPr txBox="1"/>
              <p:nvPr/>
            </p:nvSpPr>
            <p:spPr>
              <a:xfrm>
                <a:off x="2506767" y="3535421"/>
                <a:ext cx="80838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0</m:t>
                          </m:r>
                        </m:sup>
                      </m:sSup>
                    </m:oMath>
                  </m:oMathPara>
                </a14:m>
                <a:endParaRPr lang="zh-TW" altLang="en-US" sz="2400" dirty="0"/>
              </a:p>
            </p:txBody>
          </p:sp>
        </mc:Choice>
        <mc:Fallback xmlns="">
          <p:sp>
            <p:nvSpPr>
              <p:cNvPr id="38" name="文字方塊 37">
                <a:extLst>
                  <a:ext uri="{FF2B5EF4-FFF2-40B4-BE49-F238E27FC236}">
                    <a16:creationId xmlns:a16="http://schemas.microsoft.com/office/drawing/2014/main" id="{74B9130A-4753-4896-A786-2FEEE13B3C39}"/>
                  </a:ext>
                </a:extLst>
              </p:cNvPr>
              <p:cNvSpPr txBox="1">
                <a:spLocks noRot="1" noChangeAspect="1" noMove="1" noResize="1" noEditPoints="1" noAdjustHandles="1" noChangeArrowheads="1" noChangeShapeType="1" noTextEdit="1"/>
              </p:cNvSpPr>
              <p:nvPr/>
            </p:nvSpPr>
            <p:spPr>
              <a:xfrm>
                <a:off x="2506767" y="3535421"/>
                <a:ext cx="808382" cy="461665"/>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9" name="文字方塊 38">
                <a:extLst>
                  <a:ext uri="{FF2B5EF4-FFF2-40B4-BE49-F238E27FC236}">
                    <a16:creationId xmlns:a16="http://schemas.microsoft.com/office/drawing/2014/main" id="{2063DC88-6FBE-4ED2-86A2-EE979BCC0C1E}"/>
                  </a:ext>
                </a:extLst>
              </p:cNvPr>
              <p:cNvSpPr txBox="1"/>
              <p:nvPr/>
            </p:nvSpPr>
            <p:spPr>
              <a:xfrm>
                <a:off x="6443115" y="5756102"/>
                <a:ext cx="2072235" cy="46166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m:t>
                          </m:r>
                        </m:sup>
                      </m:sSup>
                      <m:r>
                        <a:rPr lang="en-US" altLang="zh-TW" sz="2400" b="0" i="1" smtClean="0">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0</m:t>
                          </m:r>
                        </m:sup>
                      </m:sSup>
                      <m:r>
                        <a:rPr lang="en-US" altLang="zh-TW" sz="2400" b="0" i="1" smtClean="0">
                          <a:latin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𝑥</m:t>
                      </m:r>
                    </m:oMath>
                  </m:oMathPara>
                </a14:m>
                <a:endParaRPr lang="zh-TW" altLang="en-US" sz="2400" dirty="0"/>
              </a:p>
            </p:txBody>
          </p:sp>
        </mc:Choice>
        <mc:Fallback xmlns="">
          <p:sp>
            <p:nvSpPr>
              <p:cNvPr id="39" name="文字方塊 38">
                <a:extLst>
                  <a:ext uri="{FF2B5EF4-FFF2-40B4-BE49-F238E27FC236}">
                    <a16:creationId xmlns:a16="http://schemas.microsoft.com/office/drawing/2014/main" id="{2063DC88-6FBE-4ED2-86A2-EE979BCC0C1E}"/>
                  </a:ext>
                </a:extLst>
              </p:cNvPr>
              <p:cNvSpPr txBox="1">
                <a:spLocks noRot="1" noChangeAspect="1" noMove="1" noResize="1" noEditPoints="1" noAdjustHandles="1" noChangeArrowheads="1" noChangeShapeType="1" noTextEdit="1"/>
              </p:cNvSpPr>
              <p:nvPr/>
            </p:nvSpPr>
            <p:spPr>
              <a:xfrm>
                <a:off x="6443115" y="5756102"/>
                <a:ext cx="2072235" cy="461665"/>
              </a:xfrm>
              <a:prstGeom prst="rect">
                <a:avLst/>
              </a:prstGeom>
              <a:blipFill>
                <a:blip r:embed="rId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14999472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4" grpId="0" animBg="1"/>
      <p:bldP spid="28" grpId="0"/>
      <p:bldP spid="29" grpId="0"/>
      <p:bldP spid="32" grpId="0"/>
      <p:bldP spid="33" grpId="0"/>
      <p:bldP spid="38"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文字方塊 37">
            <a:extLst>
              <a:ext uri="{FF2B5EF4-FFF2-40B4-BE49-F238E27FC236}">
                <a16:creationId xmlns:a16="http://schemas.microsoft.com/office/drawing/2014/main" id="{2A5BE47E-8433-4805-9B66-5B52046CCD1E}"/>
              </a:ext>
            </a:extLst>
          </p:cNvPr>
          <p:cNvSpPr txBox="1"/>
          <p:nvPr/>
        </p:nvSpPr>
        <p:spPr>
          <a:xfrm>
            <a:off x="6652734" y="1839835"/>
            <a:ext cx="1087655" cy="461665"/>
          </a:xfrm>
          <a:prstGeom prst="rect">
            <a:avLst/>
          </a:prstGeom>
          <a:noFill/>
        </p:spPr>
        <p:txBody>
          <a:bodyPr wrap="square" rtlCol="0">
            <a:spAutoFit/>
          </a:bodyPr>
          <a:lstStyle/>
          <a:p>
            <a:pPr algn="ctr"/>
            <a:r>
              <a:rPr lang="en-US" altLang="zh-TW" sz="2400" dirty="0">
                <a:solidFill>
                  <a:srgbClr val="0000FF"/>
                </a:solidFill>
              </a:rPr>
              <a:t>close</a:t>
            </a:r>
            <a:endParaRPr lang="zh-TW" altLang="en-US" sz="2400" dirty="0">
              <a:solidFill>
                <a:srgbClr val="0000FF"/>
              </a:solidFill>
            </a:endParaRPr>
          </a:p>
        </p:txBody>
      </p:sp>
      <p:sp>
        <p:nvSpPr>
          <p:cNvPr id="2" name="標題 1">
            <a:extLst>
              <a:ext uri="{FF2B5EF4-FFF2-40B4-BE49-F238E27FC236}">
                <a16:creationId xmlns:a16="http://schemas.microsoft.com/office/drawing/2014/main" id="{4FD4DF43-866A-418C-A404-3626F599824A}"/>
              </a:ext>
            </a:extLst>
          </p:cNvPr>
          <p:cNvSpPr>
            <a:spLocks noGrp="1"/>
          </p:cNvSpPr>
          <p:nvPr>
            <p:ph type="title"/>
          </p:nvPr>
        </p:nvSpPr>
        <p:spPr/>
        <p:txBody>
          <a:bodyPr/>
          <a:lstStyle/>
          <a:p>
            <a:r>
              <a:rPr lang="en-US" altLang="zh-TW" dirty="0"/>
              <a:t>Loss Function for Attack</a:t>
            </a:r>
            <a:endParaRPr lang="zh-TW" altLang="en-US" dirty="0"/>
          </a:p>
        </p:txBody>
      </p:sp>
      <p:sp>
        <p:nvSpPr>
          <p:cNvPr id="3" name="內容版面配置區 2">
            <a:extLst>
              <a:ext uri="{FF2B5EF4-FFF2-40B4-BE49-F238E27FC236}">
                <a16:creationId xmlns:a16="http://schemas.microsoft.com/office/drawing/2014/main" id="{9F431A91-C63F-4393-8F91-AF89204CDD90}"/>
              </a:ext>
            </a:extLst>
          </p:cNvPr>
          <p:cNvSpPr>
            <a:spLocks noGrp="1"/>
          </p:cNvSpPr>
          <p:nvPr>
            <p:ph idx="1"/>
          </p:nvPr>
        </p:nvSpPr>
        <p:spPr>
          <a:xfrm>
            <a:off x="664143" y="1825625"/>
            <a:ext cx="7886700" cy="4667249"/>
          </a:xfrm>
        </p:spPr>
        <p:txBody>
          <a:bodyPr>
            <a:normAutofit/>
          </a:bodyPr>
          <a:lstStyle/>
          <a:p>
            <a:endParaRPr lang="en-US" altLang="zh-TW" dirty="0"/>
          </a:p>
          <a:p>
            <a:endParaRPr lang="en-US" altLang="zh-TW" dirty="0"/>
          </a:p>
          <a:p>
            <a:endParaRPr lang="en-US" altLang="zh-TW" dirty="0"/>
          </a:p>
          <a:p>
            <a:endParaRPr lang="en-US" altLang="zh-TW" b="1" i="1" u="sng" dirty="0"/>
          </a:p>
          <a:p>
            <a:r>
              <a:rPr lang="en-US" altLang="zh-TW" b="1" i="1" u="sng" dirty="0"/>
              <a:t>Training:</a:t>
            </a:r>
            <a:r>
              <a:rPr lang="en-US" altLang="zh-TW" dirty="0"/>
              <a:t> </a:t>
            </a:r>
          </a:p>
          <a:p>
            <a:r>
              <a:rPr lang="en-US" altLang="zh-TW" b="1" i="1" u="sng" dirty="0"/>
              <a:t>Non-targeted Attack:</a:t>
            </a:r>
          </a:p>
          <a:p>
            <a:r>
              <a:rPr lang="en-US" altLang="zh-TW" b="1" i="1" u="sng" dirty="0"/>
              <a:t>Targeted Attack: </a:t>
            </a:r>
          </a:p>
          <a:p>
            <a:endParaRPr lang="en-US" altLang="zh-TW" dirty="0"/>
          </a:p>
          <a:p>
            <a:r>
              <a:rPr lang="en-US" altLang="zh-TW" b="1" i="1" u="sng" dirty="0"/>
              <a:t>Constraint: </a:t>
            </a:r>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1E64E51F-5F4C-4062-9530-7ECDA9EA2837}"/>
                  </a:ext>
                </a:extLst>
              </p:cNvPr>
              <p:cNvSpPr txBox="1"/>
              <p:nvPr/>
            </p:nvSpPr>
            <p:spPr>
              <a:xfrm>
                <a:off x="4172945" y="4383637"/>
                <a:ext cx="350910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𝐿</m:t>
                      </m:r>
                      <m:d>
                        <m:dPr>
                          <m:ctrlPr>
                            <a:rPr lang="en-US" altLang="zh-TW" sz="2800" b="0" i="1" smtClean="0">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m:t>
                              </m:r>
                            </m:sup>
                          </m:sSup>
                        </m:e>
                      </m:d>
                      <m:r>
                        <a:rPr lang="en-US" altLang="zh-TW" sz="2800" b="0" i="1" smtClean="0">
                          <a:latin typeface="Cambria Math" panose="02040503050406030204" pitchFamily="18" charset="0"/>
                        </a:rPr>
                        <m:t>=−</m:t>
                      </m:r>
                      <m:r>
                        <a:rPr lang="en-US" altLang="zh-TW" sz="2800" i="1">
                          <a:latin typeface="Cambria Math" panose="02040503050406030204" pitchFamily="18" charset="0"/>
                        </a:rPr>
                        <m:t>𝐶</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𝑦</m:t>
                              </m:r>
                            </m:e>
                            <m:sup>
                              <m:r>
                                <a:rPr lang="en-US" altLang="zh-TW" sz="2800" i="1">
                                  <a:latin typeface="Cambria Math" panose="02040503050406030204" pitchFamily="18" charset="0"/>
                                </a:rPr>
                                <m:t>′</m:t>
                              </m:r>
                            </m:sup>
                          </m:sSup>
                          <m:r>
                            <a:rPr lang="en-US" altLang="zh-TW" sz="2800" i="1">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𝑦</m:t>
                              </m:r>
                            </m:e>
                            <m:sup>
                              <m:r>
                                <a:rPr lang="en-US" altLang="zh-TW" sz="2800" i="1">
                                  <a:latin typeface="Cambria Math" panose="02040503050406030204" pitchFamily="18" charset="0"/>
                                </a:rPr>
                                <m:t>𝑡𝑟𝑢𝑒</m:t>
                              </m:r>
                            </m:sup>
                          </m:sSup>
                          <m:r>
                            <m:rPr>
                              <m:nor/>
                            </m:rPr>
                            <a:rPr lang="zh-TW" altLang="en-US" sz="2800" dirty="0"/>
                            <m:t> </m:t>
                          </m:r>
                        </m:e>
                      </m:d>
                    </m:oMath>
                  </m:oMathPara>
                </a14:m>
                <a:endParaRPr lang="zh-TW" altLang="en-US" sz="2800" dirty="0"/>
              </a:p>
            </p:txBody>
          </p:sp>
        </mc:Choice>
        <mc:Fallback xmlns="">
          <p:sp>
            <p:nvSpPr>
              <p:cNvPr id="4" name="文字方塊 3">
                <a:extLst>
                  <a:ext uri="{FF2B5EF4-FFF2-40B4-BE49-F238E27FC236}">
                    <a16:creationId xmlns:a16="http://schemas.microsoft.com/office/drawing/2014/main" id="{1E64E51F-5F4C-4062-9530-7ECDA9EA2837}"/>
                  </a:ext>
                </a:extLst>
              </p:cNvPr>
              <p:cNvSpPr txBox="1">
                <a:spLocks noRot="1" noChangeAspect="1" noMove="1" noResize="1" noEditPoints="1" noAdjustHandles="1" noChangeArrowheads="1" noChangeShapeType="1" noTextEdit="1"/>
              </p:cNvSpPr>
              <p:nvPr/>
            </p:nvSpPr>
            <p:spPr>
              <a:xfrm>
                <a:off x="4172945" y="4383637"/>
                <a:ext cx="3509102" cy="430887"/>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E6DFE1F0-CB59-403D-B8BF-F2297EF8DC86}"/>
                  </a:ext>
                </a:extLst>
              </p:cNvPr>
              <p:cNvSpPr txBox="1"/>
              <p:nvPr/>
            </p:nvSpPr>
            <p:spPr>
              <a:xfrm>
                <a:off x="2819693" y="5311152"/>
                <a:ext cx="5882764" cy="486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𝐿</m:t>
                      </m:r>
                      <m:d>
                        <m:dPr>
                          <m:ctrlPr>
                            <a:rPr lang="en-US" altLang="zh-TW" sz="2800" b="0" i="1" smtClean="0">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m:t>
                              </m:r>
                            </m:sup>
                          </m:sSup>
                        </m:e>
                      </m:d>
                      <m:r>
                        <a:rPr lang="en-US" altLang="zh-TW" sz="2800" b="0" i="1" smtClean="0">
                          <a:latin typeface="Cambria Math" panose="02040503050406030204" pitchFamily="18" charset="0"/>
                        </a:rPr>
                        <m:t>=</m:t>
                      </m:r>
                      <m:r>
                        <a:rPr lang="en-US" altLang="zh-TW" sz="2800" i="1">
                          <a:latin typeface="Cambria Math" panose="02040503050406030204" pitchFamily="18" charset="0"/>
                        </a:rPr>
                        <m:t>−</m:t>
                      </m:r>
                      <m:r>
                        <a:rPr lang="en-US" altLang="zh-TW" sz="2800" i="1">
                          <a:latin typeface="Cambria Math" panose="02040503050406030204" pitchFamily="18" charset="0"/>
                        </a:rPr>
                        <m:t>𝐶</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𝑦</m:t>
                              </m:r>
                            </m:e>
                            <m:sup>
                              <m:r>
                                <a:rPr lang="en-US" altLang="zh-TW" sz="2800" i="1">
                                  <a:latin typeface="Cambria Math" panose="02040503050406030204" pitchFamily="18" charset="0"/>
                                </a:rPr>
                                <m:t>′</m:t>
                              </m:r>
                            </m:sup>
                          </m:sSup>
                          <m:r>
                            <a:rPr lang="en-US" altLang="zh-TW" sz="2800" i="1">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𝑦</m:t>
                              </m:r>
                            </m:e>
                            <m:sup>
                              <m:r>
                                <a:rPr lang="en-US" altLang="zh-TW" sz="2800" i="1">
                                  <a:latin typeface="Cambria Math" panose="02040503050406030204" pitchFamily="18" charset="0"/>
                                </a:rPr>
                                <m:t>𝑡𝑟𝑢𝑒</m:t>
                              </m:r>
                            </m:sup>
                          </m:sSup>
                          <m:r>
                            <m:rPr>
                              <m:nor/>
                            </m:rPr>
                            <a:rPr lang="zh-TW" altLang="en-US" sz="2800" dirty="0"/>
                            <m:t> </m:t>
                          </m:r>
                        </m:e>
                      </m:d>
                      <m:r>
                        <a:rPr lang="en-US" altLang="zh-TW" sz="2800" b="0" i="1" smtClean="0">
                          <a:latin typeface="Cambria Math" panose="02040503050406030204" pitchFamily="18" charset="0"/>
                        </a:rPr>
                        <m:t>+</m:t>
                      </m:r>
                      <m:r>
                        <a:rPr lang="en-US" altLang="zh-TW" sz="2800" i="1">
                          <a:latin typeface="Cambria Math" panose="02040503050406030204" pitchFamily="18" charset="0"/>
                        </a:rPr>
                        <m:t>𝐶</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𝑦</m:t>
                              </m:r>
                            </m:e>
                            <m:sup>
                              <m:r>
                                <a:rPr lang="en-US" altLang="zh-TW" sz="2800" i="1">
                                  <a:latin typeface="Cambria Math" panose="02040503050406030204" pitchFamily="18" charset="0"/>
                                </a:rPr>
                                <m:t>′</m:t>
                              </m:r>
                            </m:sup>
                          </m:sSup>
                          <m:r>
                            <a:rPr lang="en-US" altLang="zh-TW" sz="2800" i="1">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𝑦</m:t>
                              </m:r>
                            </m:e>
                            <m:sup>
                              <m:r>
                                <a:rPr lang="en-US" altLang="zh-TW" sz="2800" i="1">
                                  <a:latin typeface="Cambria Math" panose="02040503050406030204" pitchFamily="18" charset="0"/>
                                </a:rPr>
                                <m:t>𝑓𝑎𝑙𝑠𝑒</m:t>
                              </m:r>
                            </m:sup>
                          </m:sSup>
                        </m:e>
                      </m:d>
                    </m:oMath>
                  </m:oMathPara>
                </a14:m>
                <a:endParaRPr lang="zh-TW" altLang="en-US" sz="2800" dirty="0"/>
              </a:p>
            </p:txBody>
          </p:sp>
        </mc:Choice>
        <mc:Fallback xmlns="">
          <p:sp>
            <p:nvSpPr>
              <p:cNvPr id="5" name="文字方塊 4">
                <a:extLst>
                  <a:ext uri="{FF2B5EF4-FFF2-40B4-BE49-F238E27FC236}">
                    <a16:creationId xmlns:a16="http://schemas.microsoft.com/office/drawing/2014/main" id="{E6DFE1F0-CB59-403D-B8BF-F2297EF8DC86}"/>
                  </a:ext>
                </a:extLst>
              </p:cNvPr>
              <p:cNvSpPr txBox="1">
                <a:spLocks noRot="1" noChangeAspect="1" noMove="1" noResize="1" noEditPoints="1" noAdjustHandles="1" noChangeArrowheads="1" noChangeShapeType="1" noTextEdit="1"/>
              </p:cNvSpPr>
              <p:nvPr/>
            </p:nvSpPr>
            <p:spPr>
              <a:xfrm>
                <a:off x="2819693" y="5311152"/>
                <a:ext cx="5882764" cy="486352"/>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E9B2592F-C191-4E5C-9331-1A5AFFF94F3F}"/>
                  </a:ext>
                </a:extLst>
              </p:cNvPr>
              <p:cNvSpPr txBox="1"/>
              <p:nvPr/>
            </p:nvSpPr>
            <p:spPr>
              <a:xfrm>
                <a:off x="7583673" y="1939870"/>
                <a:ext cx="1141328"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𝑦</m:t>
                          </m:r>
                        </m:e>
                        <m:sup>
                          <m:r>
                            <a:rPr lang="en-US" altLang="zh-TW" sz="2400" b="0" i="1" smtClean="0">
                              <a:latin typeface="Cambria Math" panose="02040503050406030204" pitchFamily="18" charset="0"/>
                            </a:rPr>
                            <m:t>𝑡𝑟𝑢𝑒</m:t>
                          </m:r>
                        </m:sup>
                      </m:sSup>
                    </m:oMath>
                  </m:oMathPara>
                </a14:m>
                <a:endParaRPr lang="zh-TW" altLang="en-US" sz="2400" dirty="0"/>
              </a:p>
            </p:txBody>
          </p:sp>
        </mc:Choice>
        <mc:Fallback xmlns="">
          <p:sp>
            <p:nvSpPr>
              <p:cNvPr id="7" name="文字方塊 6">
                <a:extLst>
                  <a:ext uri="{FF2B5EF4-FFF2-40B4-BE49-F238E27FC236}">
                    <a16:creationId xmlns:a16="http://schemas.microsoft.com/office/drawing/2014/main" id="{E9B2592F-C191-4E5C-9331-1A5AFFF94F3F}"/>
                  </a:ext>
                </a:extLst>
              </p:cNvPr>
              <p:cNvSpPr txBox="1">
                <a:spLocks noRot="1" noChangeAspect="1" noMove="1" noResize="1" noEditPoints="1" noAdjustHandles="1" noChangeArrowheads="1" noChangeShapeType="1" noTextEdit="1"/>
              </p:cNvSpPr>
              <p:nvPr/>
            </p:nvSpPr>
            <p:spPr>
              <a:xfrm>
                <a:off x="7583673" y="1939870"/>
                <a:ext cx="1141328" cy="461665"/>
              </a:xfrm>
              <a:prstGeom prst="rect">
                <a:avLst/>
              </a:prstGeom>
              <a:blipFill>
                <a:blip r:embed="rId5"/>
                <a:stretch>
                  <a:fillRect b="-1052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圓角 7">
                <a:extLst>
                  <a:ext uri="{FF2B5EF4-FFF2-40B4-BE49-F238E27FC236}">
                    <a16:creationId xmlns:a16="http://schemas.microsoft.com/office/drawing/2014/main" id="{9C6E1071-C38C-4E07-89AF-A5D7D9915E1D}"/>
                  </a:ext>
                </a:extLst>
              </p:cNvPr>
              <p:cNvSpPr/>
              <p:nvPr/>
            </p:nvSpPr>
            <p:spPr>
              <a:xfrm>
                <a:off x="3100584" y="1546848"/>
                <a:ext cx="1500863" cy="132555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TW" sz="2400" dirty="0"/>
                  <a:t>Network</a:t>
                </a:r>
              </a:p>
              <a:p>
                <a:pPr algn="ct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𝑓</m:t>
                          </m:r>
                        </m:e>
                        <m:sub>
                          <m:r>
                            <a:rPr lang="zh-TW" altLang="en-US" sz="2400" i="1" smtClean="0">
                              <a:latin typeface="Cambria Math" panose="02040503050406030204" pitchFamily="18" charset="0"/>
                            </a:rPr>
                            <m:t>𝜃</m:t>
                          </m:r>
                        </m:sub>
                      </m:sSub>
                    </m:oMath>
                  </m:oMathPara>
                </a14:m>
                <a:endParaRPr lang="zh-TW" altLang="en-US" sz="2400" dirty="0"/>
              </a:p>
            </p:txBody>
          </p:sp>
        </mc:Choice>
        <mc:Fallback xmlns="">
          <p:sp>
            <p:nvSpPr>
              <p:cNvPr id="8" name="矩形: 圓角 7">
                <a:extLst>
                  <a:ext uri="{FF2B5EF4-FFF2-40B4-BE49-F238E27FC236}">
                    <a16:creationId xmlns:a16="http://schemas.microsoft.com/office/drawing/2014/main" id="{9C6E1071-C38C-4E07-89AF-A5D7D9915E1D}"/>
                  </a:ext>
                </a:extLst>
              </p:cNvPr>
              <p:cNvSpPr>
                <a:spLocks noRot="1" noChangeAspect="1" noMove="1" noResize="1" noEditPoints="1" noAdjustHandles="1" noChangeArrowheads="1" noChangeShapeType="1" noTextEdit="1"/>
              </p:cNvSpPr>
              <p:nvPr/>
            </p:nvSpPr>
            <p:spPr>
              <a:xfrm>
                <a:off x="3100584" y="1546848"/>
                <a:ext cx="1500863" cy="1325559"/>
              </a:xfrm>
              <a:prstGeom prst="roundRect">
                <a:avLst/>
              </a:prstGeom>
              <a:blipFill>
                <a:blip r:embed="rId6"/>
                <a:stretch>
                  <a:fillRect/>
                </a:stretch>
              </a:blipFill>
            </p:spPr>
            <p:txBody>
              <a:bodyPr/>
              <a:lstStyle/>
              <a:p>
                <a:r>
                  <a:rPr lang="zh-TW" altLang="en-US">
                    <a:noFill/>
                  </a:rPr>
                  <a:t> </a:t>
                </a:r>
              </a:p>
            </p:txBody>
          </p:sp>
        </mc:Fallback>
      </mc:AlternateContent>
      <p:cxnSp>
        <p:nvCxnSpPr>
          <p:cNvPr id="9" name="直線單箭頭接點 8">
            <a:extLst>
              <a:ext uri="{FF2B5EF4-FFF2-40B4-BE49-F238E27FC236}">
                <a16:creationId xmlns:a16="http://schemas.microsoft.com/office/drawing/2014/main" id="{153AD21E-BF87-4B6E-AA71-F7942B62A3FA}"/>
              </a:ext>
            </a:extLst>
          </p:cNvPr>
          <p:cNvCxnSpPr>
            <a:cxnSpLocks/>
          </p:cNvCxnSpPr>
          <p:nvPr/>
        </p:nvCxnSpPr>
        <p:spPr>
          <a:xfrm>
            <a:off x="4668390" y="2256659"/>
            <a:ext cx="4964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85D9D76B-C71A-43B9-8D43-DE83A17AA2A3}"/>
                  </a:ext>
                </a:extLst>
              </p:cNvPr>
              <p:cNvSpPr txBox="1"/>
              <p:nvPr/>
            </p:nvSpPr>
            <p:spPr>
              <a:xfrm>
                <a:off x="5120700" y="1978794"/>
                <a:ext cx="1698798" cy="46166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𝑦</m:t>
                          </m:r>
                        </m:e>
                        <m:sup>
                          <m:r>
                            <a:rPr lang="en-US" altLang="zh-TW" sz="2400" b="0" i="1" smtClean="0">
                              <a:latin typeface="Cambria Math" panose="02040503050406030204" pitchFamily="18" charset="0"/>
                            </a:rPr>
                            <m:t>0</m:t>
                          </m:r>
                        </m:sup>
                      </m:sSup>
                      <m:r>
                        <a:rPr lang="en-US" altLang="zh-TW" sz="2400" b="0" i="1" smtClean="0">
                          <a:latin typeface="Cambria Math" panose="02040503050406030204" pitchFamily="18" charset="0"/>
                        </a:rPr>
                        <m:t>=</m:t>
                      </m:r>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𝑓</m:t>
                          </m:r>
                        </m:e>
                        <m:sub>
                          <m:r>
                            <a:rPr lang="zh-TW" altLang="en-US" sz="2400" b="0" i="1" smtClean="0">
                              <a:latin typeface="Cambria Math" panose="02040503050406030204" pitchFamily="18" charset="0"/>
                            </a:rPr>
                            <m:t>𝜃</m:t>
                          </m:r>
                        </m:sub>
                      </m:sSub>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oMath>
                  </m:oMathPara>
                </a14:m>
                <a:endParaRPr lang="zh-TW" altLang="en-US" sz="2400" dirty="0"/>
              </a:p>
            </p:txBody>
          </p:sp>
        </mc:Choice>
        <mc:Fallback xmlns="">
          <p:sp>
            <p:nvSpPr>
              <p:cNvPr id="10" name="文字方塊 9">
                <a:extLst>
                  <a:ext uri="{FF2B5EF4-FFF2-40B4-BE49-F238E27FC236}">
                    <a16:creationId xmlns:a16="http://schemas.microsoft.com/office/drawing/2014/main" id="{85D9D76B-C71A-43B9-8D43-DE83A17AA2A3}"/>
                  </a:ext>
                </a:extLst>
              </p:cNvPr>
              <p:cNvSpPr txBox="1">
                <a:spLocks noRot="1" noChangeAspect="1" noMove="1" noResize="1" noEditPoints="1" noAdjustHandles="1" noChangeArrowheads="1" noChangeShapeType="1" noTextEdit="1"/>
              </p:cNvSpPr>
              <p:nvPr/>
            </p:nvSpPr>
            <p:spPr>
              <a:xfrm>
                <a:off x="5120700" y="1978794"/>
                <a:ext cx="1698798" cy="461665"/>
              </a:xfrm>
              <a:prstGeom prst="rect">
                <a:avLst/>
              </a:prstGeom>
              <a:blipFill>
                <a:blip r:embed="rId7"/>
                <a:stretch>
                  <a:fillRect l="-1075" b="-18667"/>
                </a:stretch>
              </a:blipFill>
            </p:spPr>
            <p:txBody>
              <a:bodyPr/>
              <a:lstStyle/>
              <a:p>
                <a:r>
                  <a:rPr lang="zh-TW" altLang="en-US">
                    <a:noFill/>
                  </a:rPr>
                  <a:t> </a:t>
                </a:r>
              </a:p>
            </p:txBody>
          </p:sp>
        </mc:Fallback>
      </mc:AlternateContent>
      <p:pic>
        <p:nvPicPr>
          <p:cNvPr id="11" name="圖片 10" descr="一張含有 貓, 動物, 哺乳類, 橙色 的圖片&#10;&#10;自動產生的描述">
            <a:extLst>
              <a:ext uri="{FF2B5EF4-FFF2-40B4-BE49-F238E27FC236}">
                <a16:creationId xmlns:a16="http://schemas.microsoft.com/office/drawing/2014/main" id="{3C2D9C6F-4E93-458A-B809-C523D69A82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2947" y="1552980"/>
            <a:ext cx="1378123" cy="1330602"/>
          </a:xfrm>
          <a:prstGeom prst="rect">
            <a:avLst/>
          </a:prstGeom>
        </p:spPr>
      </p:pic>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EE83E71F-3147-4B35-BFBC-C440F63F3699}"/>
                  </a:ext>
                </a:extLst>
              </p:cNvPr>
              <p:cNvSpPr txBox="1"/>
              <p:nvPr/>
            </p:nvSpPr>
            <p:spPr>
              <a:xfrm>
                <a:off x="418999" y="1960252"/>
                <a:ext cx="80838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0</m:t>
                          </m:r>
                        </m:sup>
                      </m:sSup>
                    </m:oMath>
                  </m:oMathPara>
                </a14:m>
                <a:endParaRPr lang="zh-TW" altLang="en-US" sz="2400" dirty="0"/>
              </a:p>
            </p:txBody>
          </p:sp>
        </mc:Choice>
        <mc:Fallback xmlns="">
          <p:sp>
            <p:nvSpPr>
              <p:cNvPr id="12" name="文字方塊 11">
                <a:extLst>
                  <a:ext uri="{FF2B5EF4-FFF2-40B4-BE49-F238E27FC236}">
                    <a16:creationId xmlns:a16="http://schemas.microsoft.com/office/drawing/2014/main" id="{EE83E71F-3147-4B35-BFBC-C440F63F3699}"/>
                  </a:ext>
                </a:extLst>
              </p:cNvPr>
              <p:cNvSpPr txBox="1">
                <a:spLocks noRot="1" noChangeAspect="1" noMove="1" noResize="1" noEditPoints="1" noAdjustHandles="1" noChangeArrowheads="1" noChangeShapeType="1" noTextEdit="1"/>
              </p:cNvSpPr>
              <p:nvPr/>
            </p:nvSpPr>
            <p:spPr>
              <a:xfrm>
                <a:off x="418999" y="1960252"/>
                <a:ext cx="808382" cy="461665"/>
              </a:xfrm>
              <a:prstGeom prst="rect">
                <a:avLst/>
              </a:prstGeom>
              <a:blipFill>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530D826F-EE80-44D6-B4BE-2ED69F81D4FF}"/>
                  </a:ext>
                </a:extLst>
              </p:cNvPr>
              <p:cNvSpPr txBox="1"/>
              <p:nvPr/>
            </p:nvSpPr>
            <p:spPr>
              <a:xfrm>
                <a:off x="5041688" y="2810546"/>
                <a:ext cx="156106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𝑦</m:t>
                          </m:r>
                        </m:e>
                        <m:sup>
                          <m:r>
                            <a:rPr lang="en-US" altLang="zh-TW" sz="2400" b="0" i="1" smtClean="0">
                              <a:latin typeface="Cambria Math" panose="02040503050406030204" pitchFamily="18" charset="0"/>
                            </a:rPr>
                            <m:t>′</m:t>
                          </m:r>
                        </m:sup>
                      </m:sSup>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𝑓</m:t>
                          </m:r>
                        </m:e>
                        <m:sub>
                          <m:r>
                            <a:rPr lang="zh-TW" altLang="en-US" sz="2400" i="1">
                              <a:latin typeface="Cambria Math" panose="02040503050406030204" pitchFamily="18" charset="0"/>
                            </a:rPr>
                            <m:t>𝜃</m:t>
                          </m:r>
                        </m:sub>
                      </m:sSub>
                      <m:d>
                        <m:dPr>
                          <m:ctrlPr>
                            <a:rPr lang="en-US" altLang="zh-TW" sz="2400" b="0" i="1" smtClean="0">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m:t>
                              </m:r>
                            </m:sup>
                          </m:sSup>
                        </m:e>
                      </m:d>
                    </m:oMath>
                  </m:oMathPara>
                </a14:m>
                <a:endParaRPr lang="zh-TW" altLang="en-US" sz="2400" dirty="0"/>
              </a:p>
            </p:txBody>
          </p:sp>
        </mc:Choice>
        <mc:Fallback xmlns="">
          <p:sp>
            <p:nvSpPr>
              <p:cNvPr id="13" name="文字方塊 12">
                <a:extLst>
                  <a:ext uri="{FF2B5EF4-FFF2-40B4-BE49-F238E27FC236}">
                    <a16:creationId xmlns:a16="http://schemas.microsoft.com/office/drawing/2014/main" id="{530D826F-EE80-44D6-B4BE-2ED69F81D4FF}"/>
                  </a:ext>
                </a:extLst>
              </p:cNvPr>
              <p:cNvSpPr txBox="1">
                <a:spLocks noRot="1" noChangeAspect="1" noMove="1" noResize="1" noEditPoints="1" noAdjustHandles="1" noChangeArrowheads="1" noChangeShapeType="1" noTextEdit="1"/>
              </p:cNvSpPr>
              <p:nvPr/>
            </p:nvSpPr>
            <p:spPr>
              <a:xfrm>
                <a:off x="5041688" y="2810546"/>
                <a:ext cx="1561068" cy="369332"/>
              </a:xfrm>
              <a:prstGeom prst="rect">
                <a:avLst/>
              </a:prstGeom>
              <a:blipFill>
                <a:blip r:embed="rId10"/>
                <a:stretch>
                  <a:fillRect l="-4297" b="-34426"/>
                </a:stretch>
              </a:blipFill>
            </p:spPr>
            <p:txBody>
              <a:bodyPr/>
              <a:lstStyle/>
              <a:p>
                <a:r>
                  <a:rPr lang="zh-TW" altLang="en-US">
                    <a:noFill/>
                  </a:rPr>
                  <a:t> </a:t>
                </a:r>
              </a:p>
            </p:txBody>
          </p:sp>
        </mc:Fallback>
      </mc:AlternateContent>
      <p:cxnSp>
        <p:nvCxnSpPr>
          <p:cNvPr id="14" name="直線單箭頭接點 13">
            <a:extLst>
              <a:ext uri="{FF2B5EF4-FFF2-40B4-BE49-F238E27FC236}">
                <a16:creationId xmlns:a16="http://schemas.microsoft.com/office/drawing/2014/main" id="{906A4473-7168-4314-AA45-CA668F7E8139}"/>
              </a:ext>
            </a:extLst>
          </p:cNvPr>
          <p:cNvCxnSpPr>
            <a:cxnSpLocks/>
          </p:cNvCxnSpPr>
          <p:nvPr/>
        </p:nvCxnSpPr>
        <p:spPr>
          <a:xfrm>
            <a:off x="2494844" y="2256659"/>
            <a:ext cx="54476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0FEF10FB-44C2-4193-9031-B8D2BB4B697D}"/>
                  </a:ext>
                </a:extLst>
              </p:cNvPr>
              <p:cNvSpPr txBox="1"/>
              <p:nvPr/>
            </p:nvSpPr>
            <p:spPr>
              <a:xfrm>
                <a:off x="2819693" y="5918555"/>
                <a:ext cx="207281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𝑑</m:t>
                      </m:r>
                      <m:d>
                        <m:dPr>
                          <m:ctrlPr>
                            <a:rPr lang="en-US" altLang="zh-TW" sz="2800" b="0" i="1" smtClean="0">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0</m:t>
                              </m:r>
                            </m:sup>
                          </m:sSup>
                          <m:r>
                            <a:rPr lang="en-US" altLang="zh-TW" sz="2800" b="0" i="1" smtClean="0">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m:t>
                              </m:r>
                            </m:sup>
                          </m:sSup>
                        </m:e>
                      </m:d>
                      <m:r>
                        <a:rPr lang="en-US" altLang="zh-TW" sz="2800" b="0" i="1" smtClean="0">
                          <a:latin typeface="Cambria Math" panose="02040503050406030204" pitchFamily="18" charset="0"/>
                          <a:ea typeface="Cambria Math" panose="02040503050406030204" pitchFamily="18" charset="0"/>
                        </a:rPr>
                        <m:t>≤</m:t>
                      </m:r>
                      <m:r>
                        <a:rPr lang="zh-TW" altLang="en-US" sz="2800" b="0" i="1" smtClean="0">
                          <a:latin typeface="Cambria Math" panose="02040503050406030204" pitchFamily="18" charset="0"/>
                          <a:ea typeface="Cambria Math" panose="02040503050406030204" pitchFamily="18" charset="0"/>
                        </a:rPr>
                        <m:t>𝜀</m:t>
                      </m:r>
                    </m:oMath>
                  </m:oMathPara>
                </a14:m>
                <a:endParaRPr lang="zh-TW" altLang="en-US" sz="2800" dirty="0"/>
              </a:p>
            </p:txBody>
          </p:sp>
        </mc:Choice>
        <mc:Fallback xmlns="">
          <p:sp>
            <p:nvSpPr>
              <p:cNvPr id="15" name="文字方塊 14">
                <a:extLst>
                  <a:ext uri="{FF2B5EF4-FFF2-40B4-BE49-F238E27FC236}">
                    <a16:creationId xmlns:a16="http://schemas.microsoft.com/office/drawing/2014/main" id="{0FEF10FB-44C2-4193-9031-B8D2BB4B697D}"/>
                  </a:ext>
                </a:extLst>
              </p:cNvPr>
              <p:cNvSpPr txBox="1">
                <a:spLocks noRot="1" noChangeAspect="1" noMove="1" noResize="1" noEditPoints="1" noAdjustHandles="1" noChangeArrowheads="1" noChangeShapeType="1" noTextEdit="1"/>
              </p:cNvSpPr>
              <p:nvPr/>
            </p:nvSpPr>
            <p:spPr>
              <a:xfrm>
                <a:off x="2819693" y="5918555"/>
                <a:ext cx="2072812" cy="430887"/>
              </a:xfrm>
              <a:prstGeom prst="rect">
                <a:avLst/>
              </a:prstGeom>
              <a:blipFill>
                <a:blip r:embed="rId11"/>
                <a:stretch>
                  <a:fillRect/>
                </a:stretch>
              </a:blipFill>
            </p:spPr>
            <p:txBody>
              <a:bodyPr/>
              <a:lstStyle/>
              <a:p>
                <a:r>
                  <a:rPr lang="zh-TW" altLang="en-US">
                    <a:noFill/>
                  </a:rPr>
                  <a:t> </a:t>
                </a:r>
              </a:p>
            </p:txBody>
          </p:sp>
        </mc:Fallback>
      </mc:AlternateContent>
      <p:sp>
        <p:nvSpPr>
          <p:cNvPr id="16" name="文字方塊 15">
            <a:extLst>
              <a:ext uri="{FF2B5EF4-FFF2-40B4-BE49-F238E27FC236}">
                <a16:creationId xmlns:a16="http://schemas.microsoft.com/office/drawing/2014/main" id="{87D77334-8CD0-49F6-B012-9D6BA7EF6998}"/>
              </a:ext>
            </a:extLst>
          </p:cNvPr>
          <p:cNvSpPr txBox="1"/>
          <p:nvPr/>
        </p:nvSpPr>
        <p:spPr>
          <a:xfrm>
            <a:off x="5041688" y="5925796"/>
            <a:ext cx="191329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不要被發現</a:t>
            </a:r>
          </a:p>
        </p:txBody>
      </p:sp>
      <p:cxnSp>
        <p:nvCxnSpPr>
          <p:cNvPr id="18" name="直線單箭頭接點 17">
            <a:extLst>
              <a:ext uri="{FF2B5EF4-FFF2-40B4-BE49-F238E27FC236}">
                <a16:creationId xmlns:a16="http://schemas.microsoft.com/office/drawing/2014/main" id="{3C71738A-1EDB-4D7F-8467-D3548E790727}"/>
              </a:ext>
            </a:extLst>
          </p:cNvPr>
          <p:cNvCxnSpPr>
            <a:cxnSpLocks/>
          </p:cNvCxnSpPr>
          <p:nvPr/>
        </p:nvCxnSpPr>
        <p:spPr>
          <a:xfrm>
            <a:off x="6657628" y="2247034"/>
            <a:ext cx="1087655" cy="0"/>
          </a:xfrm>
          <a:prstGeom prst="straightConnector1">
            <a:avLst/>
          </a:prstGeom>
          <a:ln w="38100">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96F77286-64AA-48DB-A413-B646D2C0B12A}"/>
                  </a:ext>
                </a:extLst>
              </p:cNvPr>
              <p:cNvSpPr txBox="1"/>
              <p:nvPr/>
            </p:nvSpPr>
            <p:spPr>
              <a:xfrm>
                <a:off x="2561222" y="3872164"/>
                <a:ext cx="388657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𝐿</m:t>
                          </m:r>
                        </m:e>
                        <m:sub>
                          <m:r>
                            <a:rPr lang="en-US" altLang="zh-TW" sz="2800" b="0" i="1" smtClean="0">
                              <a:latin typeface="Cambria Math" panose="02040503050406030204" pitchFamily="18" charset="0"/>
                            </a:rPr>
                            <m:t>𝑡𝑟𝑎𝑖𝑛</m:t>
                          </m:r>
                        </m:sub>
                      </m:sSub>
                      <m:d>
                        <m:dPr>
                          <m:ctrlPr>
                            <a:rPr lang="en-US" altLang="zh-TW" sz="2800" b="0" i="1" smtClean="0">
                              <a:latin typeface="Cambria Math" panose="02040503050406030204" pitchFamily="18" charset="0"/>
                            </a:rPr>
                          </m:ctrlPr>
                        </m:dPr>
                        <m:e>
                          <m:r>
                            <a:rPr lang="zh-TW" altLang="en-US" sz="2800" i="1">
                              <a:latin typeface="Cambria Math" panose="02040503050406030204" pitchFamily="18" charset="0"/>
                            </a:rPr>
                            <m:t>𝜃</m:t>
                          </m:r>
                        </m:e>
                      </m:d>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𝐶</m:t>
                      </m:r>
                      <m:d>
                        <m:dPr>
                          <m:ctrlPr>
                            <a:rPr lang="en-US" altLang="zh-TW" sz="2800" b="0" i="1" smtClean="0">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𝑦</m:t>
                              </m:r>
                            </m:e>
                            <m:sup>
                              <m:r>
                                <a:rPr lang="en-US" altLang="zh-TW" sz="2800" i="1">
                                  <a:latin typeface="Cambria Math" panose="02040503050406030204" pitchFamily="18" charset="0"/>
                                </a:rPr>
                                <m:t>0</m:t>
                              </m:r>
                            </m:sup>
                          </m:sSup>
                          <m:r>
                            <a:rPr lang="en-US" altLang="zh-TW" sz="2800" b="0" i="1" smtClean="0">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𝑦</m:t>
                              </m:r>
                            </m:e>
                            <m:sup>
                              <m:r>
                                <a:rPr lang="en-US" altLang="zh-TW" sz="2800" i="1">
                                  <a:latin typeface="Cambria Math" panose="02040503050406030204" pitchFamily="18" charset="0"/>
                                </a:rPr>
                                <m:t>𝑡𝑟𝑢𝑒</m:t>
                              </m:r>
                            </m:sup>
                          </m:sSup>
                          <m:r>
                            <m:rPr>
                              <m:nor/>
                            </m:rPr>
                            <a:rPr lang="zh-TW" altLang="en-US" sz="2800" dirty="0"/>
                            <m:t> </m:t>
                          </m:r>
                        </m:e>
                      </m:d>
                    </m:oMath>
                  </m:oMathPara>
                </a14:m>
                <a:endParaRPr lang="zh-TW" altLang="en-US" sz="2800" dirty="0"/>
              </a:p>
            </p:txBody>
          </p:sp>
        </mc:Choice>
        <mc:Fallback xmlns="">
          <p:sp>
            <p:nvSpPr>
              <p:cNvPr id="20" name="文字方塊 19">
                <a:extLst>
                  <a:ext uri="{FF2B5EF4-FFF2-40B4-BE49-F238E27FC236}">
                    <a16:creationId xmlns:a16="http://schemas.microsoft.com/office/drawing/2014/main" id="{96F77286-64AA-48DB-A413-B646D2C0B12A}"/>
                  </a:ext>
                </a:extLst>
              </p:cNvPr>
              <p:cNvSpPr txBox="1">
                <a:spLocks noRot="1" noChangeAspect="1" noMove="1" noResize="1" noEditPoints="1" noAdjustHandles="1" noChangeArrowheads="1" noChangeShapeType="1" noTextEdit="1"/>
              </p:cNvSpPr>
              <p:nvPr/>
            </p:nvSpPr>
            <p:spPr>
              <a:xfrm>
                <a:off x="2561222" y="3872164"/>
                <a:ext cx="3886577" cy="430887"/>
              </a:xfrm>
              <a:prstGeom prst="rect">
                <a:avLst/>
              </a:prstGeom>
              <a:blipFill>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856AF9BD-3B72-456C-87A1-200E08228C26}"/>
                  </a:ext>
                </a:extLst>
              </p:cNvPr>
              <p:cNvSpPr/>
              <p:nvPr/>
            </p:nvSpPr>
            <p:spPr>
              <a:xfrm>
                <a:off x="593157" y="2922312"/>
                <a:ext cx="52681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m:t>
                          </m:r>
                        </m:sup>
                      </m:sSup>
                    </m:oMath>
                  </m:oMathPara>
                </a14:m>
                <a:endParaRPr lang="zh-TW" altLang="en-US" sz="2400" dirty="0"/>
              </a:p>
            </p:txBody>
          </p:sp>
        </mc:Choice>
        <mc:Fallback xmlns="">
          <p:sp>
            <p:nvSpPr>
              <p:cNvPr id="21" name="矩形 20">
                <a:extLst>
                  <a:ext uri="{FF2B5EF4-FFF2-40B4-BE49-F238E27FC236}">
                    <a16:creationId xmlns:a16="http://schemas.microsoft.com/office/drawing/2014/main" id="{856AF9BD-3B72-456C-87A1-200E08228C26}"/>
                  </a:ext>
                </a:extLst>
              </p:cNvPr>
              <p:cNvSpPr>
                <a:spLocks noRot="1" noChangeAspect="1" noMove="1" noResize="1" noEditPoints="1" noAdjustHandles="1" noChangeArrowheads="1" noChangeShapeType="1" noTextEdit="1"/>
              </p:cNvSpPr>
              <p:nvPr/>
            </p:nvSpPr>
            <p:spPr>
              <a:xfrm>
                <a:off x="593157" y="2922312"/>
                <a:ext cx="526811" cy="461665"/>
              </a:xfrm>
              <a:prstGeom prst="rect">
                <a:avLst/>
              </a:prstGeom>
              <a:blipFill>
                <a:blip r:embed="rId13"/>
                <a:stretch>
                  <a:fillRect/>
                </a:stretch>
              </a:blipFill>
            </p:spPr>
            <p:txBody>
              <a:bodyPr/>
              <a:lstStyle/>
              <a:p>
                <a:r>
                  <a:rPr lang="zh-TW" altLang="en-US">
                    <a:noFill/>
                  </a:rPr>
                  <a:t> </a:t>
                </a:r>
              </a:p>
            </p:txBody>
          </p:sp>
        </mc:Fallback>
      </mc:AlternateContent>
      <p:sp>
        <p:nvSpPr>
          <p:cNvPr id="22" name="文字方塊 21">
            <a:extLst>
              <a:ext uri="{FF2B5EF4-FFF2-40B4-BE49-F238E27FC236}">
                <a16:creationId xmlns:a16="http://schemas.microsoft.com/office/drawing/2014/main" id="{BBF99711-11C4-4D67-87E8-A0370BD2EAD1}"/>
              </a:ext>
            </a:extLst>
          </p:cNvPr>
          <p:cNvSpPr txBox="1"/>
          <p:nvPr/>
        </p:nvSpPr>
        <p:spPr>
          <a:xfrm>
            <a:off x="-141079" y="2440459"/>
            <a:ext cx="1087655" cy="461665"/>
          </a:xfrm>
          <a:prstGeom prst="rect">
            <a:avLst/>
          </a:prstGeom>
          <a:noFill/>
        </p:spPr>
        <p:txBody>
          <a:bodyPr wrap="square" rtlCol="0">
            <a:spAutoFit/>
          </a:bodyPr>
          <a:lstStyle/>
          <a:p>
            <a:pPr algn="ctr"/>
            <a:r>
              <a:rPr lang="en-US" altLang="zh-TW" sz="2400" dirty="0">
                <a:solidFill>
                  <a:srgbClr val="0000FF"/>
                </a:solidFill>
              </a:rPr>
              <a:t>close</a:t>
            </a:r>
            <a:endParaRPr lang="zh-TW" altLang="en-US" sz="2400" dirty="0">
              <a:solidFill>
                <a:srgbClr val="0000FF"/>
              </a:solidFill>
            </a:endParaRPr>
          </a:p>
        </p:txBody>
      </p:sp>
      <p:sp>
        <p:nvSpPr>
          <p:cNvPr id="23" name="文字方塊 22">
            <a:extLst>
              <a:ext uri="{FF2B5EF4-FFF2-40B4-BE49-F238E27FC236}">
                <a16:creationId xmlns:a16="http://schemas.microsoft.com/office/drawing/2014/main" id="{734BF60D-7628-4B4D-99B6-0BACECE15EC2}"/>
              </a:ext>
            </a:extLst>
          </p:cNvPr>
          <p:cNvSpPr txBox="1"/>
          <p:nvPr/>
        </p:nvSpPr>
        <p:spPr>
          <a:xfrm>
            <a:off x="6564425" y="2332859"/>
            <a:ext cx="1087655" cy="461665"/>
          </a:xfrm>
          <a:prstGeom prst="rect">
            <a:avLst/>
          </a:prstGeom>
          <a:noFill/>
        </p:spPr>
        <p:txBody>
          <a:bodyPr wrap="square" rtlCol="0">
            <a:spAutoFit/>
          </a:bodyPr>
          <a:lstStyle/>
          <a:p>
            <a:pPr algn="ctr"/>
            <a:r>
              <a:rPr lang="en-US" altLang="zh-TW" sz="2400" dirty="0">
                <a:solidFill>
                  <a:srgbClr val="FF0000"/>
                </a:solidFill>
              </a:rPr>
              <a:t>far</a:t>
            </a:r>
            <a:endParaRPr lang="zh-TW" altLang="en-US" sz="2400" dirty="0">
              <a:solidFill>
                <a:srgbClr val="FF0000"/>
              </a:solidFill>
            </a:endParaRPr>
          </a:p>
        </p:txBody>
      </p:sp>
      <p:cxnSp>
        <p:nvCxnSpPr>
          <p:cNvPr id="24" name="直線單箭頭接點 23">
            <a:extLst>
              <a:ext uri="{FF2B5EF4-FFF2-40B4-BE49-F238E27FC236}">
                <a16:creationId xmlns:a16="http://schemas.microsoft.com/office/drawing/2014/main" id="{D8D02F14-97A0-4E69-B63F-705A5C523B99}"/>
              </a:ext>
            </a:extLst>
          </p:cNvPr>
          <p:cNvCxnSpPr>
            <a:cxnSpLocks/>
          </p:cNvCxnSpPr>
          <p:nvPr/>
        </p:nvCxnSpPr>
        <p:spPr>
          <a:xfrm flipV="1">
            <a:off x="6650803" y="2433732"/>
            <a:ext cx="1063203" cy="584836"/>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文字方塊 30">
                <a:extLst>
                  <a:ext uri="{FF2B5EF4-FFF2-40B4-BE49-F238E27FC236}">
                    <a16:creationId xmlns:a16="http://schemas.microsoft.com/office/drawing/2014/main" id="{3FFF988E-7061-4D54-8FDA-944964EB9805}"/>
                  </a:ext>
                </a:extLst>
              </p:cNvPr>
              <p:cNvSpPr txBox="1"/>
              <p:nvPr/>
            </p:nvSpPr>
            <p:spPr>
              <a:xfrm>
                <a:off x="7647585" y="2737553"/>
                <a:ext cx="1141328" cy="4718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𝑦</m:t>
                          </m:r>
                        </m:e>
                        <m:sup>
                          <m:r>
                            <a:rPr lang="en-US" altLang="zh-TW" sz="2400" b="0" i="1" smtClean="0">
                              <a:latin typeface="Cambria Math" panose="02040503050406030204" pitchFamily="18" charset="0"/>
                            </a:rPr>
                            <m:t>𝑓𝑎𝑙𝑠𝑒</m:t>
                          </m:r>
                        </m:sup>
                      </m:sSup>
                    </m:oMath>
                  </m:oMathPara>
                </a14:m>
                <a:endParaRPr lang="zh-TW" altLang="en-US" sz="2400" dirty="0"/>
              </a:p>
            </p:txBody>
          </p:sp>
        </mc:Choice>
        <mc:Fallback xmlns="">
          <p:sp>
            <p:nvSpPr>
              <p:cNvPr id="31" name="文字方塊 30">
                <a:extLst>
                  <a:ext uri="{FF2B5EF4-FFF2-40B4-BE49-F238E27FC236}">
                    <a16:creationId xmlns:a16="http://schemas.microsoft.com/office/drawing/2014/main" id="{3FFF988E-7061-4D54-8FDA-944964EB9805}"/>
                  </a:ext>
                </a:extLst>
              </p:cNvPr>
              <p:cNvSpPr txBox="1">
                <a:spLocks noRot="1" noChangeAspect="1" noMove="1" noResize="1" noEditPoints="1" noAdjustHandles="1" noChangeArrowheads="1" noChangeShapeType="1" noTextEdit="1"/>
              </p:cNvSpPr>
              <p:nvPr/>
            </p:nvSpPr>
            <p:spPr>
              <a:xfrm>
                <a:off x="7647585" y="2737553"/>
                <a:ext cx="1141328" cy="471860"/>
              </a:xfrm>
              <a:prstGeom prst="rect">
                <a:avLst/>
              </a:prstGeom>
              <a:blipFill>
                <a:blip r:embed="rId14"/>
                <a:stretch>
                  <a:fillRect b="-11688"/>
                </a:stretch>
              </a:blipFill>
            </p:spPr>
            <p:txBody>
              <a:bodyPr/>
              <a:lstStyle/>
              <a:p>
                <a:r>
                  <a:rPr lang="zh-TW" altLang="en-US">
                    <a:noFill/>
                  </a:rPr>
                  <a:t> </a:t>
                </a:r>
              </a:p>
            </p:txBody>
          </p:sp>
        </mc:Fallback>
      </mc:AlternateContent>
      <p:cxnSp>
        <p:nvCxnSpPr>
          <p:cNvPr id="32" name="直線單箭頭接點 31">
            <a:extLst>
              <a:ext uri="{FF2B5EF4-FFF2-40B4-BE49-F238E27FC236}">
                <a16:creationId xmlns:a16="http://schemas.microsoft.com/office/drawing/2014/main" id="{9FA20360-FAB3-432F-AA1D-8C55D67DD9BB}"/>
              </a:ext>
            </a:extLst>
          </p:cNvPr>
          <p:cNvCxnSpPr>
            <a:cxnSpLocks/>
          </p:cNvCxnSpPr>
          <p:nvPr/>
        </p:nvCxnSpPr>
        <p:spPr>
          <a:xfrm>
            <a:off x="6629623" y="3093165"/>
            <a:ext cx="1087655" cy="0"/>
          </a:xfrm>
          <a:prstGeom prst="straightConnector1">
            <a:avLst/>
          </a:prstGeom>
          <a:ln w="38100">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文字方塊 32">
            <a:extLst>
              <a:ext uri="{FF2B5EF4-FFF2-40B4-BE49-F238E27FC236}">
                <a16:creationId xmlns:a16="http://schemas.microsoft.com/office/drawing/2014/main" id="{AF93E834-17E7-417C-A2BB-FCDBED8EF043}"/>
              </a:ext>
            </a:extLst>
          </p:cNvPr>
          <p:cNvSpPr txBox="1"/>
          <p:nvPr/>
        </p:nvSpPr>
        <p:spPr>
          <a:xfrm>
            <a:off x="6639528" y="3058319"/>
            <a:ext cx="1087655" cy="461665"/>
          </a:xfrm>
          <a:prstGeom prst="rect">
            <a:avLst/>
          </a:prstGeom>
          <a:noFill/>
        </p:spPr>
        <p:txBody>
          <a:bodyPr wrap="square" rtlCol="0">
            <a:spAutoFit/>
          </a:bodyPr>
          <a:lstStyle/>
          <a:p>
            <a:pPr algn="ctr"/>
            <a:r>
              <a:rPr lang="en-US" altLang="zh-TW" sz="2400" dirty="0">
                <a:solidFill>
                  <a:srgbClr val="0000FF"/>
                </a:solidFill>
              </a:rPr>
              <a:t>close</a:t>
            </a:r>
            <a:endParaRPr lang="zh-TW" altLang="en-US" sz="2400" dirty="0">
              <a:solidFill>
                <a:srgbClr val="0000FF"/>
              </a:solidFill>
            </a:endParaRPr>
          </a:p>
        </p:txBody>
      </p:sp>
      <p:sp>
        <p:nvSpPr>
          <p:cNvPr id="34" name="文字方塊 33">
            <a:extLst>
              <a:ext uri="{FF2B5EF4-FFF2-40B4-BE49-F238E27FC236}">
                <a16:creationId xmlns:a16="http://schemas.microsoft.com/office/drawing/2014/main" id="{3F29042F-AE6A-4D32-8139-08F603889E80}"/>
              </a:ext>
            </a:extLst>
          </p:cNvPr>
          <p:cNvSpPr txBox="1"/>
          <p:nvPr/>
        </p:nvSpPr>
        <p:spPr>
          <a:xfrm>
            <a:off x="7652080" y="1447758"/>
            <a:ext cx="1141328" cy="461665"/>
          </a:xfrm>
          <a:prstGeom prst="rect">
            <a:avLst/>
          </a:prstGeom>
          <a:noFill/>
        </p:spPr>
        <p:txBody>
          <a:bodyPr wrap="square" rtlCol="0">
            <a:spAutoFit/>
          </a:bodyPr>
          <a:lstStyle/>
          <a:p>
            <a:r>
              <a:rPr lang="en-US" altLang="zh-TW" sz="2400" dirty="0"/>
              <a:t>e.g. cat</a:t>
            </a:r>
            <a:endParaRPr lang="zh-TW" altLang="en-US" sz="2400" dirty="0"/>
          </a:p>
        </p:txBody>
      </p:sp>
      <p:sp>
        <p:nvSpPr>
          <p:cNvPr id="35" name="文字方塊 34">
            <a:extLst>
              <a:ext uri="{FF2B5EF4-FFF2-40B4-BE49-F238E27FC236}">
                <a16:creationId xmlns:a16="http://schemas.microsoft.com/office/drawing/2014/main" id="{8E794343-AA8B-4C80-A0EB-7D261BF75506}"/>
              </a:ext>
            </a:extLst>
          </p:cNvPr>
          <p:cNvSpPr txBox="1"/>
          <p:nvPr/>
        </p:nvSpPr>
        <p:spPr>
          <a:xfrm>
            <a:off x="7685431" y="3313220"/>
            <a:ext cx="1315694" cy="461665"/>
          </a:xfrm>
          <a:prstGeom prst="rect">
            <a:avLst/>
          </a:prstGeom>
          <a:noFill/>
        </p:spPr>
        <p:txBody>
          <a:bodyPr wrap="square" rtlCol="0">
            <a:spAutoFit/>
          </a:bodyPr>
          <a:lstStyle/>
          <a:p>
            <a:r>
              <a:rPr lang="en-US" altLang="zh-TW" sz="2400" dirty="0"/>
              <a:t>e.g. fish</a:t>
            </a:r>
            <a:endParaRPr lang="zh-TW" altLang="en-US" sz="2400" dirty="0"/>
          </a:p>
        </p:txBody>
      </p:sp>
      <mc:AlternateContent xmlns:mc="http://schemas.openxmlformats.org/markup-compatibility/2006">
        <mc:Choice xmlns:a14="http://schemas.microsoft.com/office/drawing/2010/main" Requires="a14">
          <p:sp>
            <p:nvSpPr>
              <p:cNvPr id="36" name="文字方塊 35">
                <a:extLst>
                  <a:ext uri="{FF2B5EF4-FFF2-40B4-BE49-F238E27FC236}">
                    <a16:creationId xmlns:a16="http://schemas.microsoft.com/office/drawing/2014/main" id="{27C0A046-0C40-40B9-B1C4-102E9EE322C2}"/>
                  </a:ext>
                </a:extLst>
              </p:cNvPr>
              <p:cNvSpPr txBox="1"/>
              <p:nvPr/>
            </p:nvSpPr>
            <p:spPr>
              <a:xfrm>
                <a:off x="6483221" y="3854162"/>
                <a:ext cx="116436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14:m>
                  <m:oMath xmlns:m="http://schemas.openxmlformats.org/officeDocument/2006/math">
                    <m:r>
                      <a:rPr lang="en-US" altLang="zh-TW" sz="2400" b="0" i="1" smtClean="0">
                        <a:latin typeface="Cambria Math" panose="02040503050406030204" pitchFamily="18" charset="0"/>
                        <a:ea typeface="微軟正黑體" panose="020B0604030504040204" pitchFamily="34" charset="-120"/>
                      </a:rPr>
                      <m:t>𝑥</m:t>
                    </m:r>
                  </m:oMath>
                </a14:m>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fixed</a:t>
                </a:r>
                <a:endParaRPr lang="zh-TW" altLang="en-US" sz="2400" dirty="0">
                  <a:latin typeface="微軟正黑體" panose="020B0604030504040204" pitchFamily="34" charset="-120"/>
                  <a:ea typeface="微軟正黑體" panose="020B0604030504040204" pitchFamily="34" charset="-120"/>
                </a:endParaRPr>
              </a:p>
            </p:txBody>
          </p:sp>
        </mc:Choice>
        <mc:Fallback>
          <p:sp>
            <p:nvSpPr>
              <p:cNvPr id="36" name="文字方塊 35">
                <a:extLst>
                  <a:ext uri="{FF2B5EF4-FFF2-40B4-BE49-F238E27FC236}">
                    <a16:creationId xmlns:a16="http://schemas.microsoft.com/office/drawing/2014/main" id="{27C0A046-0C40-40B9-B1C4-102E9EE322C2}"/>
                  </a:ext>
                </a:extLst>
              </p:cNvPr>
              <p:cNvSpPr txBox="1">
                <a:spLocks noRot="1" noChangeAspect="1" noMove="1" noResize="1" noEditPoints="1" noAdjustHandles="1" noChangeArrowheads="1" noChangeShapeType="1" noTextEdit="1"/>
              </p:cNvSpPr>
              <p:nvPr/>
            </p:nvSpPr>
            <p:spPr>
              <a:xfrm>
                <a:off x="6483221" y="3854162"/>
                <a:ext cx="1164364" cy="461665"/>
              </a:xfrm>
              <a:prstGeom prst="rect">
                <a:avLst/>
              </a:prstGeom>
              <a:blipFill>
                <a:blip r:embed="rId15"/>
                <a:stretch>
                  <a:fillRect t="-9091" r="-5208" b="-2857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7" name="文字方塊 36">
                <a:extLst>
                  <a:ext uri="{FF2B5EF4-FFF2-40B4-BE49-F238E27FC236}">
                    <a16:creationId xmlns:a16="http://schemas.microsoft.com/office/drawing/2014/main" id="{61E06CE7-52FC-424D-8686-8C6ADA8D7323}"/>
                  </a:ext>
                </a:extLst>
              </p:cNvPr>
              <p:cNvSpPr txBox="1"/>
              <p:nvPr/>
            </p:nvSpPr>
            <p:spPr>
              <a:xfrm>
                <a:off x="7676599" y="4383637"/>
                <a:ext cx="116436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14:m>
                  <m:oMath xmlns:m="http://schemas.openxmlformats.org/officeDocument/2006/math">
                    <m:r>
                      <a:rPr lang="zh-TW" altLang="en-US" sz="2400" i="1">
                        <a:latin typeface="Cambria Math" panose="02040503050406030204" pitchFamily="18" charset="0"/>
                      </a:rPr>
                      <m:t>𝜃</m:t>
                    </m:r>
                  </m:oMath>
                </a14:m>
                <a:r>
                  <a:rPr lang="en-US" altLang="zh-TW" sz="2400" dirty="0">
                    <a:latin typeface="微軟正黑體" panose="020B0604030504040204" pitchFamily="34" charset="-120"/>
                    <a:ea typeface="微軟正黑體" panose="020B0604030504040204" pitchFamily="34" charset="-120"/>
                  </a:rPr>
                  <a:t> fixed</a:t>
                </a:r>
                <a:endParaRPr lang="zh-TW" altLang="en-US" sz="2400" dirty="0">
                  <a:latin typeface="微軟正黑體" panose="020B0604030504040204" pitchFamily="34" charset="-120"/>
                  <a:ea typeface="微軟正黑體" panose="020B0604030504040204" pitchFamily="34" charset="-120"/>
                </a:endParaRPr>
              </a:p>
            </p:txBody>
          </p:sp>
        </mc:Choice>
        <mc:Fallback xmlns="">
          <p:sp>
            <p:nvSpPr>
              <p:cNvPr id="37" name="文字方塊 36">
                <a:extLst>
                  <a:ext uri="{FF2B5EF4-FFF2-40B4-BE49-F238E27FC236}">
                    <a16:creationId xmlns:a16="http://schemas.microsoft.com/office/drawing/2014/main" id="{61E06CE7-52FC-424D-8686-8C6ADA8D7323}"/>
                  </a:ext>
                </a:extLst>
              </p:cNvPr>
              <p:cNvSpPr txBox="1">
                <a:spLocks noRot="1" noChangeAspect="1" noMove="1" noResize="1" noEditPoints="1" noAdjustHandles="1" noChangeArrowheads="1" noChangeShapeType="1" noTextEdit="1"/>
              </p:cNvSpPr>
              <p:nvPr/>
            </p:nvSpPr>
            <p:spPr>
              <a:xfrm>
                <a:off x="7676599" y="4383637"/>
                <a:ext cx="1164364" cy="461665"/>
              </a:xfrm>
              <a:prstGeom prst="rect">
                <a:avLst/>
              </a:prstGeom>
              <a:blipFill>
                <a:blip r:embed="rId16"/>
                <a:stretch>
                  <a:fillRect t="-9091" r="-6250" b="-28571"/>
                </a:stretch>
              </a:blipFill>
            </p:spPr>
            <p:txBody>
              <a:bodyPr/>
              <a:lstStyle/>
              <a:p>
                <a:r>
                  <a:rPr lang="zh-TW" altLang="en-US">
                    <a:noFill/>
                  </a:rPr>
                  <a:t> </a:t>
                </a:r>
              </a:p>
            </p:txBody>
          </p:sp>
        </mc:Fallback>
      </mc:AlternateContent>
      <p:cxnSp>
        <p:nvCxnSpPr>
          <p:cNvPr id="39" name="直線單箭頭接點 38">
            <a:extLst>
              <a:ext uri="{FF2B5EF4-FFF2-40B4-BE49-F238E27FC236}">
                <a16:creationId xmlns:a16="http://schemas.microsoft.com/office/drawing/2014/main" id="{9C055503-1CA8-4286-A931-5E00962F494E}"/>
              </a:ext>
            </a:extLst>
          </p:cNvPr>
          <p:cNvCxnSpPr>
            <a:cxnSpLocks/>
          </p:cNvCxnSpPr>
          <p:nvPr/>
        </p:nvCxnSpPr>
        <p:spPr>
          <a:xfrm>
            <a:off x="802078" y="2401535"/>
            <a:ext cx="1" cy="555460"/>
          </a:xfrm>
          <a:prstGeom prst="straightConnector1">
            <a:avLst/>
          </a:prstGeom>
          <a:ln w="38100">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矩形 41">
            <a:extLst>
              <a:ext uri="{FF2B5EF4-FFF2-40B4-BE49-F238E27FC236}">
                <a16:creationId xmlns:a16="http://schemas.microsoft.com/office/drawing/2014/main" id="{0D987FA3-EAE4-42F9-B736-CA4369248188}"/>
              </a:ext>
            </a:extLst>
          </p:cNvPr>
          <p:cNvSpPr/>
          <p:nvPr/>
        </p:nvSpPr>
        <p:spPr>
          <a:xfrm>
            <a:off x="1278219" y="2578096"/>
            <a:ext cx="1188733" cy="103013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800" dirty="0"/>
              <a:t>?</a:t>
            </a:r>
            <a:endParaRPr lang="zh-TW" altLang="en-US" sz="2800" dirty="0"/>
          </a:p>
        </p:txBody>
      </p:sp>
      <p:cxnSp>
        <p:nvCxnSpPr>
          <p:cNvPr id="43" name="直線單箭頭接點 42">
            <a:extLst>
              <a:ext uri="{FF2B5EF4-FFF2-40B4-BE49-F238E27FC236}">
                <a16:creationId xmlns:a16="http://schemas.microsoft.com/office/drawing/2014/main" id="{2FC4B34B-0235-4649-AD5A-0245D8D2E898}"/>
              </a:ext>
            </a:extLst>
          </p:cNvPr>
          <p:cNvCxnSpPr>
            <a:cxnSpLocks/>
          </p:cNvCxnSpPr>
          <p:nvPr/>
        </p:nvCxnSpPr>
        <p:spPr>
          <a:xfrm flipV="1">
            <a:off x="2494844" y="2487491"/>
            <a:ext cx="544760" cy="6656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F11130C4-2C19-49EE-AF24-78EEF416D853}"/>
              </a:ext>
            </a:extLst>
          </p:cNvPr>
          <p:cNvCxnSpPr>
            <a:cxnSpLocks/>
          </p:cNvCxnSpPr>
          <p:nvPr/>
        </p:nvCxnSpPr>
        <p:spPr>
          <a:xfrm>
            <a:off x="4639778" y="2450002"/>
            <a:ext cx="382438" cy="5452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7744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p:bldP spid="15" grpId="0"/>
      <p:bldP spid="16" grpId="0" animBg="1"/>
      <p:bldP spid="20" grpId="0"/>
      <p:bldP spid="21" grpId="0"/>
      <p:bldP spid="22" grpId="0"/>
      <p:bldP spid="23" grpId="0"/>
      <p:bldP spid="31" grpId="0"/>
      <p:bldP spid="33" grpId="0"/>
      <p:bldP spid="35" grpId="0"/>
      <p:bldP spid="36" grpId="0" animBg="1"/>
      <p:bldP spid="37" grpId="0" animBg="1"/>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DA52EC-1D73-40EA-9529-33ADCB2A281B}"/>
              </a:ext>
            </a:extLst>
          </p:cNvPr>
          <p:cNvSpPr>
            <a:spLocks noGrp="1"/>
          </p:cNvSpPr>
          <p:nvPr>
            <p:ph type="title"/>
          </p:nvPr>
        </p:nvSpPr>
        <p:spPr/>
        <p:txBody>
          <a:bodyPr/>
          <a:lstStyle/>
          <a:p>
            <a:r>
              <a:rPr lang="en-US" altLang="zh-TW" dirty="0"/>
              <a:t>Constraint </a:t>
            </a:r>
            <a:endParaRPr lang="zh-TW" altLang="en-US" dirty="0"/>
          </a:p>
        </p:txBody>
      </p:sp>
      <p:sp>
        <p:nvSpPr>
          <p:cNvPr id="3" name="內容版面配置區 2">
            <a:extLst>
              <a:ext uri="{FF2B5EF4-FFF2-40B4-BE49-F238E27FC236}">
                <a16:creationId xmlns:a16="http://schemas.microsoft.com/office/drawing/2014/main" id="{58A484E3-2A15-486E-9945-E6BB2D42E46A}"/>
              </a:ext>
            </a:extLst>
          </p:cNvPr>
          <p:cNvSpPr>
            <a:spLocks noGrp="1"/>
          </p:cNvSpPr>
          <p:nvPr>
            <p:ph idx="1"/>
          </p:nvPr>
        </p:nvSpPr>
        <p:spPr/>
        <p:txBody>
          <a:bodyPr/>
          <a:lstStyle/>
          <a:p>
            <a:r>
              <a:rPr lang="en-US" altLang="zh-TW" dirty="0"/>
              <a:t>L2-norm </a:t>
            </a:r>
          </a:p>
          <a:p>
            <a:endParaRPr lang="en-US" altLang="zh-TW" dirty="0"/>
          </a:p>
          <a:p>
            <a:endParaRPr lang="en-US" altLang="zh-TW" dirty="0"/>
          </a:p>
          <a:p>
            <a:endParaRPr lang="en-US" altLang="zh-TW" dirty="0"/>
          </a:p>
          <a:p>
            <a:r>
              <a:rPr lang="en-US" altLang="zh-TW" dirty="0"/>
              <a:t>L-infinity </a:t>
            </a:r>
            <a:endParaRPr lang="zh-TW" altLang="en-US" dirty="0"/>
          </a:p>
          <a:p>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240ED01E-4A69-418F-9DE1-3268ECB81DF9}"/>
                  </a:ext>
                </a:extLst>
              </p:cNvPr>
              <p:cNvSpPr/>
              <p:nvPr/>
            </p:nvSpPr>
            <p:spPr>
              <a:xfrm>
                <a:off x="879052" y="2532764"/>
                <a:ext cx="3207545" cy="46166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ltLang="zh-TW" sz="2400" b="0" i="1" smtClean="0">
                          <a:latin typeface="Cambria Math" panose="02040503050406030204" pitchFamily="18" charset="0"/>
                        </a:rPr>
                        <m:t>𝑑</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0</m:t>
                              </m:r>
                            </m:sup>
                          </m:sSup>
                          <m:r>
                            <a:rPr lang="en-US" altLang="zh-TW" sz="2400" b="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b="0" i="1">
                                  <a:latin typeface="Cambria Math" panose="02040503050406030204" pitchFamily="18" charset="0"/>
                                </a:rPr>
                                <m:t>𝑥</m:t>
                              </m:r>
                            </m:e>
                            <m:sup>
                              <m:r>
                                <a:rPr lang="en-US" altLang="zh-TW" sz="2400" b="0" i="1">
                                  <a:latin typeface="Cambria Math" panose="02040503050406030204" pitchFamily="18" charset="0"/>
                                </a:rPr>
                                <m:t>′</m:t>
                              </m:r>
                            </m:sup>
                          </m:sSup>
                        </m:e>
                      </m:d>
                      <m:r>
                        <a:rPr lang="en-US" altLang="zh-TW" sz="2400" b="0" i="1">
                          <a:latin typeface="Cambria Math" panose="02040503050406030204" pitchFamily="18" charset="0"/>
                        </a:rPr>
                        <m:t>=</m:t>
                      </m:r>
                      <m:sSub>
                        <m:sSubPr>
                          <m:ctrlPr>
                            <a:rPr lang="en-US" altLang="zh-TW" sz="2400" i="1" smtClean="0">
                              <a:latin typeface="Cambria Math" panose="02040503050406030204" pitchFamily="18" charset="0"/>
                            </a:rPr>
                          </m:ctrlPr>
                        </m:sSubPr>
                        <m:e>
                          <m:d>
                            <m:dPr>
                              <m:begChr m:val="‖"/>
                              <m:endChr m:val="‖"/>
                              <m:ctrlPr>
                                <a:rPr lang="en-US" altLang="zh-TW" sz="2400" i="1" smtClean="0">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0</m:t>
                                  </m:r>
                                </m:sup>
                              </m:sSup>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𝑥</m:t>
                              </m:r>
                              <m:r>
                                <a:rPr lang="en-US" altLang="zh-TW" sz="2400" b="0" i="1" smtClean="0">
                                  <a:latin typeface="Cambria Math" panose="02040503050406030204" pitchFamily="18" charset="0"/>
                                </a:rPr>
                                <m:t>′</m:t>
                              </m:r>
                            </m:e>
                          </m:d>
                        </m:e>
                        <m:sub>
                          <m:r>
                            <a:rPr lang="en-US" altLang="zh-TW" sz="2400" b="0" i="1" smtClean="0">
                              <a:latin typeface="Cambria Math" panose="02040503050406030204" pitchFamily="18" charset="0"/>
                            </a:rPr>
                            <m:t>2</m:t>
                          </m:r>
                        </m:sub>
                      </m:sSub>
                    </m:oMath>
                  </m:oMathPara>
                </a14:m>
                <a:endParaRPr lang="zh-TW" altLang="en-US" sz="2400" dirty="0"/>
              </a:p>
            </p:txBody>
          </p:sp>
        </mc:Choice>
        <mc:Fallback xmlns="">
          <p:sp>
            <p:nvSpPr>
              <p:cNvPr id="4" name="矩形 3">
                <a:extLst>
                  <a:ext uri="{FF2B5EF4-FFF2-40B4-BE49-F238E27FC236}">
                    <a16:creationId xmlns:a16="http://schemas.microsoft.com/office/drawing/2014/main" id="{240ED01E-4A69-418F-9DE1-3268ECB81DF9}"/>
                  </a:ext>
                </a:extLst>
              </p:cNvPr>
              <p:cNvSpPr>
                <a:spLocks noRot="1" noChangeAspect="1" noMove="1" noResize="1" noEditPoints="1" noAdjustHandles="1" noChangeArrowheads="1" noChangeShapeType="1" noTextEdit="1"/>
              </p:cNvSpPr>
              <p:nvPr/>
            </p:nvSpPr>
            <p:spPr>
              <a:xfrm>
                <a:off x="879052" y="2532764"/>
                <a:ext cx="3207545" cy="461665"/>
              </a:xfrm>
              <a:prstGeom prst="rect">
                <a:avLst/>
              </a:prstGeom>
              <a:blipFill>
                <a:blip r:embed="rId2"/>
                <a:stretch>
                  <a:fillRect l="-570" b="-1316"/>
                </a:stretch>
              </a:blipFill>
            </p:spPr>
            <p:txBody>
              <a:bodyPr/>
              <a:lstStyle/>
              <a:p>
                <a:r>
                  <a:rPr lang="zh-TW" altLang="en-US">
                    <a:noFill/>
                  </a:rPr>
                  <a:t> </a:t>
                </a:r>
              </a:p>
            </p:txBody>
          </p:sp>
        </mc:Fallback>
      </mc:AlternateContent>
      <p:grpSp>
        <p:nvGrpSpPr>
          <p:cNvPr id="7" name="群組 6">
            <a:extLst>
              <a:ext uri="{FF2B5EF4-FFF2-40B4-BE49-F238E27FC236}">
                <a16:creationId xmlns:a16="http://schemas.microsoft.com/office/drawing/2014/main" id="{678D79C9-91CF-4998-A7A4-3205D3FC0C29}"/>
              </a:ext>
            </a:extLst>
          </p:cNvPr>
          <p:cNvGrpSpPr/>
          <p:nvPr/>
        </p:nvGrpSpPr>
        <p:grpSpPr>
          <a:xfrm>
            <a:off x="5874291" y="258636"/>
            <a:ext cx="3036748" cy="1480405"/>
            <a:chOff x="5937250" y="330060"/>
            <a:chExt cx="3036748" cy="1480405"/>
          </a:xfrm>
        </p:grpSpPr>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50ADA627-CA2B-4276-9641-A9E2985B0048}"/>
                    </a:ext>
                  </a:extLst>
                </p:cNvPr>
                <p:cNvSpPr txBox="1"/>
                <p:nvPr/>
              </p:nvSpPr>
              <p:spPr>
                <a:xfrm>
                  <a:off x="5937250" y="330060"/>
                  <a:ext cx="2325203" cy="14804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400" i="1" smtClean="0">
                                <a:latin typeface="Cambria Math" panose="02040503050406030204" pitchFamily="18" charset="0"/>
                              </a:rPr>
                            </m:ctrlPr>
                          </m:dPr>
                          <m:e>
                            <m:eqArr>
                              <m:eqArrPr>
                                <m:ctrlPr>
                                  <a:rPr lang="en-US" altLang="zh-TW" sz="2400" i="1">
                                    <a:latin typeface="Cambria Math" panose="02040503050406030204" pitchFamily="18" charset="0"/>
                                  </a:rPr>
                                </m:ctrlPr>
                              </m:eqArrPr>
                              <m:e>
                                <m:sSubSup>
                                  <m:sSubSupPr>
                                    <m:ctrlPr>
                                      <a:rPr lang="en-US" altLang="zh-TW" sz="2400" i="1">
                                        <a:latin typeface="Cambria Math" panose="02040503050406030204" pitchFamily="18" charset="0"/>
                                      </a:rPr>
                                    </m:ctrlPr>
                                  </m:sSubSupPr>
                                  <m:e>
                                    <m:r>
                                      <a:rPr lang="en-US" altLang="zh-TW" sz="2400" i="1">
                                        <a:latin typeface="Cambria Math" panose="02040503050406030204" pitchFamily="18" charset="0"/>
                                      </a:rPr>
                                      <m:t>𝑥</m:t>
                                    </m:r>
                                  </m:e>
                                  <m:sub>
                                    <m:r>
                                      <a:rPr lang="en-US" altLang="zh-TW" sz="2400" i="1">
                                        <a:latin typeface="Cambria Math" panose="02040503050406030204" pitchFamily="18" charset="0"/>
                                      </a:rPr>
                                      <m:t>1</m:t>
                                    </m:r>
                                  </m:sub>
                                  <m:sup>
                                    <m:r>
                                      <a:rPr lang="en-US" altLang="zh-TW" sz="2400" i="1">
                                        <a:latin typeface="Cambria Math" panose="02040503050406030204" pitchFamily="18" charset="0"/>
                                      </a:rPr>
                                      <m:t>′</m:t>
                                    </m:r>
                                  </m:sup>
                                </m:sSubSup>
                              </m:e>
                              <m:e>
                                <m:sSubSup>
                                  <m:sSubSupPr>
                                    <m:ctrlPr>
                                      <a:rPr lang="en-US" altLang="zh-TW" sz="2400" i="1">
                                        <a:latin typeface="Cambria Math" panose="02040503050406030204" pitchFamily="18" charset="0"/>
                                      </a:rPr>
                                    </m:ctrlPr>
                                  </m:sSubSup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2</m:t>
                                    </m:r>
                                  </m:sub>
                                  <m:sup>
                                    <m:r>
                                      <a:rPr lang="en-US" altLang="zh-TW" sz="2400" i="1">
                                        <a:latin typeface="Cambria Math" panose="02040503050406030204" pitchFamily="18" charset="0"/>
                                      </a:rPr>
                                      <m:t>′</m:t>
                                    </m:r>
                                  </m:sup>
                                </m:sSubSup>
                              </m:e>
                              <m:e>
                                <m:sSubSup>
                                  <m:sSubSupPr>
                                    <m:ctrlPr>
                                      <a:rPr lang="en-US" altLang="zh-TW" sz="2400" i="1">
                                        <a:latin typeface="Cambria Math" panose="02040503050406030204" pitchFamily="18" charset="0"/>
                                      </a:rPr>
                                    </m:ctrlPr>
                                  </m:sSubSup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3</m:t>
                                    </m:r>
                                  </m:sub>
                                  <m:sup>
                                    <m:r>
                                      <a:rPr lang="en-US" altLang="zh-TW" sz="2400" i="1">
                                        <a:latin typeface="Cambria Math" panose="02040503050406030204" pitchFamily="18" charset="0"/>
                                      </a:rPr>
                                      <m:t>′</m:t>
                                    </m:r>
                                  </m:sup>
                                </m:sSubSup>
                              </m:e>
                              <m:e>
                                <m:r>
                                  <a:rPr lang="zh-TW" altLang="en-US" sz="2400" i="1">
                                    <a:latin typeface="Cambria Math" panose="02040503050406030204" pitchFamily="18" charset="0"/>
                                  </a:rPr>
                                  <m:t>⋮</m:t>
                                </m:r>
                              </m:e>
                            </m:eqArr>
                          </m:e>
                        </m:d>
                        <m:r>
                          <a:rPr lang="en-US" altLang="zh-TW" sz="2400" b="0" i="1" smtClean="0">
                            <a:latin typeface="Cambria Math" panose="02040503050406030204" pitchFamily="18" charset="0"/>
                          </a:rPr>
                          <m:t>−</m:t>
                        </m:r>
                        <m:d>
                          <m:dPr>
                            <m:begChr m:val="["/>
                            <m:endChr m:val="]"/>
                            <m:ctrlPr>
                              <a:rPr lang="en-US" altLang="zh-TW" sz="2400" i="1" smtClean="0">
                                <a:latin typeface="Cambria Math" panose="02040503050406030204" pitchFamily="18" charset="0"/>
                              </a:rPr>
                            </m:ctrlPr>
                          </m:dPr>
                          <m:e>
                            <m:eqArr>
                              <m:eqArrPr>
                                <m:ctrlPr>
                                  <a:rPr lang="en-US" altLang="zh-TW" sz="2400" i="1" smtClean="0">
                                    <a:latin typeface="Cambria Math" panose="02040503050406030204" pitchFamily="18" charset="0"/>
                                  </a:rPr>
                                </m:ctrlPr>
                              </m:eqArrPr>
                              <m:e>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1</m:t>
                                    </m:r>
                                  </m:sub>
                                </m:sSub>
                              </m:e>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2</m:t>
                                    </m:r>
                                  </m:sub>
                                </m:sSub>
                              </m:e>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3</m:t>
                                    </m:r>
                                  </m:sub>
                                </m:sSub>
                              </m:e>
                              <m:e>
                                <m:r>
                                  <a:rPr lang="zh-TW" altLang="en-US" sz="2400" i="1" smtClean="0">
                                    <a:latin typeface="Cambria Math" panose="02040503050406030204" pitchFamily="18" charset="0"/>
                                  </a:rPr>
                                  <m:t>⋮</m:t>
                                </m:r>
                              </m:e>
                            </m:eqArr>
                          </m:e>
                        </m:d>
                      </m:oMath>
                    </m:oMathPara>
                  </a14:m>
                  <a:endParaRPr lang="zh-TW" altLang="en-US" sz="2400" dirty="0"/>
                </a:p>
              </p:txBody>
            </p:sp>
          </mc:Choice>
          <mc:Fallback xmlns="">
            <p:sp>
              <p:nvSpPr>
                <p:cNvPr id="5" name="文字方塊 4">
                  <a:extLst>
                    <a:ext uri="{FF2B5EF4-FFF2-40B4-BE49-F238E27FC236}">
                      <a16:creationId xmlns:a16="http://schemas.microsoft.com/office/drawing/2014/main" id="{50ADA627-CA2B-4276-9641-A9E2985B0048}"/>
                    </a:ext>
                  </a:extLst>
                </p:cNvPr>
                <p:cNvSpPr txBox="1">
                  <a:spLocks noRot="1" noChangeAspect="1" noMove="1" noResize="1" noEditPoints="1" noAdjustHandles="1" noChangeArrowheads="1" noChangeShapeType="1" noTextEdit="1"/>
                </p:cNvSpPr>
                <p:nvPr/>
              </p:nvSpPr>
              <p:spPr>
                <a:xfrm>
                  <a:off x="5937250" y="330060"/>
                  <a:ext cx="2325203" cy="1480405"/>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D489436B-669D-4E7E-8244-86C6646AB3F1}"/>
                    </a:ext>
                  </a:extLst>
                </p:cNvPr>
                <p:cNvSpPr txBox="1"/>
                <p:nvPr/>
              </p:nvSpPr>
              <p:spPr>
                <a:xfrm>
                  <a:off x="7845099" y="389947"/>
                  <a:ext cx="1128899" cy="13606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m:t>
                        </m:r>
                        <m:d>
                          <m:dPr>
                            <m:begChr m:val="["/>
                            <m:endChr m:val="]"/>
                            <m:ctrlPr>
                              <a:rPr lang="en-US" altLang="zh-TW" sz="2400" i="1" smtClean="0">
                                <a:latin typeface="Cambria Math" panose="02040503050406030204" pitchFamily="18" charset="0"/>
                              </a:rPr>
                            </m:ctrlPr>
                          </m:dPr>
                          <m:e>
                            <m:eqArr>
                              <m:eqArrPr>
                                <m:ctrlPr>
                                  <a:rPr lang="en-US" altLang="zh-TW" sz="2400" i="1" smtClean="0">
                                    <a:latin typeface="Cambria Math" panose="02040503050406030204" pitchFamily="18" charset="0"/>
                                  </a:rPr>
                                </m:ctrlPr>
                              </m:eqArrPr>
                              <m:e>
                                <m:sSub>
                                  <m:sSubPr>
                                    <m:ctrlPr>
                                      <a:rPr lang="en-US" altLang="zh-TW" sz="2400" i="1" smtClean="0">
                                        <a:latin typeface="Cambria Math" panose="02040503050406030204" pitchFamily="18" charset="0"/>
                                      </a:rPr>
                                    </m:ctrlPr>
                                  </m:sSubPr>
                                  <m:e>
                                    <m:r>
                                      <a:rPr lang="en-US" altLang="zh-TW" sz="240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1</m:t>
                                    </m:r>
                                  </m:sub>
                                </m:sSub>
                              </m:e>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2</m:t>
                                    </m:r>
                                  </m:sub>
                                </m:sSub>
                              </m:e>
                              <m:e>
                                <m:r>
                                  <a:rPr lang="en-US" altLang="zh-TW" sz="2400" i="1">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3</m:t>
                                    </m:r>
                                  </m:sub>
                                </m:sSub>
                              </m:e>
                              <m:e>
                                <m:r>
                                  <a:rPr lang="zh-TW" altLang="en-US" sz="2400" i="1" smtClean="0">
                                    <a:latin typeface="Cambria Math" panose="02040503050406030204" pitchFamily="18" charset="0"/>
                                  </a:rPr>
                                  <m:t>⋮</m:t>
                                </m:r>
                              </m:e>
                            </m:eqArr>
                          </m:e>
                        </m:d>
                      </m:oMath>
                    </m:oMathPara>
                  </a14:m>
                  <a:endParaRPr lang="zh-TW" altLang="en-US" sz="2400" dirty="0"/>
                </a:p>
              </p:txBody>
            </p:sp>
          </mc:Choice>
          <mc:Fallback xmlns="">
            <p:sp>
              <p:nvSpPr>
                <p:cNvPr id="6" name="文字方塊 5">
                  <a:extLst>
                    <a:ext uri="{FF2B5EF4-FFF2-40B4-BE49-F238E27FC236}">
                      <a16:creationId xmlns:a16="http://schemas.microsoft.com/office/drawing/2014/main" id="{D489436B-669D-4E7E-8244-86C6646AB3F1}"/>
                    </a:ext>
                  </a:extLst>
                </p:cNvPr>
                <p:cNvSpPr txBox="1">
                  <a:spLocks noRot="1" noChangeAspect="1" noMove="1" noResize="1" noEditPoints="1" noAdjustHandles="1" noChangeArrowheads="1" noChangeShapeType="1" noTextEdit="1"/>
                </p:cNvSpPr>
                <p:nvPr/>
              </p:nvSpPr>
              <p:spPr>
                <a:xfrm>
                  <a:off x="7845099" y="389947"/>
                  <a:ext cx="1128899" cy="1360629"/>
                </a:xfrm>
                <a:prstGeom prst="rect">
                  <a:avLst/>
                </a:prstGeom>
                <a:blipFill>
                  <a:blip r:embed="rId4"/>
                  <a:stretch>
                    <a:fillRect/>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5701C842-1588-4528-99F2-4A2B8CC2B057}"/>
                  </a:ext>
                </a:extLst>
              </p:cNvPr>
              <p:cNvSpPr txBox="1"/>
              <p:nvPr/>
            </p:nvSpPr>
            <p:spPr>
              <a:xfrm>
                <a:off x="6400807" y="1719137"/>
                <a:ext cx="34214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m:t>
                          </m:r>
                        </m:sup>
                      </m:sSup>
                    </m:oMath>
                  </m:oMathPara>
                </a14:m>
                <a:endParaRPr lang="zh-TW" altLang="en-US" sz="2400" dirty="0"/>
              </a:p>
            </p:txBody>
          </p:sp>
        </mc:Choice>
        <mc:Fallback xmlns="">
          <p:sp>
            <p:nvSpPr>
              <p:cNvPr id="8" name="文字方塊 7">
                <a:extLst>
                  <a:ext uri="{FF2B5EF4-FFF2-40B4-BE49-F238E27FC236}">
                    <a16:creationId xmlns:a16="http://schemas.microsoft.com/office/drawing/2014/main" id="{5701C842-1588-4528-99F2-4A2B8CC2B057}"/>
                  </a:ext>
                </a:extLst>
              </p:cNvPr>
              <p:cNvSpPr txBox="1">
                <a:spLocks noRot="1" noChangeAspect="1" noMove="1" noResize="1" noEditPoints="1" noAdjustHandles="1" noChangeArrowheads="1" noChangeShapeType="1" noTextEdit="1"/>
              </p:cNvSpPr>
              <p:nvPr/>
            </p:nvSpPr>
            <p:spPr>
              <a:xfrm>
                <a:off x="6400807" y="1719137"/>
                <a:ext cx="342145" cy="369332"/>
              </a:xfrm>
              <a:prstGeom prst="rect">
                <a:avLst/>
              </a:prstGeom>
              <a:blipFill>
                <a:blip r:embed="rId5"/>
                <a:stretch>
                  <a:fillRect l="-10714" r="-535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5F2B9EE8-0337-41F9-9BA7-7E4A9AE1B114}"/>
                  </a:ext>
                </a:extLst>
              </p:cNvPr>
              <p:cNvSpPr txBox="1"/>
              <p:nvPr/>
            </p:nvSpPr>
            <p:spPr>
              <a:xfrm>
                <a:off x="7350356" y="1719137"/>
                <a:ext cx="39183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0</m:t>
                          </m:r>
                        </m:sup>
                      </m:sSup>
                    </m:oMath>
                  </m:oMathPara>
                </a14:m>
                <a:endParaRPr lang="zh-TW" altLang="en-US" sz="2400" dirty="0"/>
              </a:p>
            </p:txBody>
          </p:sp>
        </mc:Choice>
        <mc:Fallback xmlns="">
          <p:sp>
            <p:nvSpPr>
              <p:cNvPr id="9" name="文字方塊 8">
                <a:extLst>
                  <a:ext uri="{FF2B5EF4-FFF2-40B4-BE49-F238E27FC236}">
                    <a16:creationId xmlns:a16="http://schemas.microsoft.com/office/drawing/2014/main" id="{5F2B9EE8-0337-41F9-9BA7-7E4A9AE1B114}"/>
                  </a:ext>
                </a:extLst>
              </p:cNvPr>
              <p:cNvSpPr txBox="1">
                <a:spLocks noRot="1" noChangeAspect="1" noMove="1" noResize="1" noEditPoints="1" noAdjustHandles="1" noChangeArrowheads="1" noChangeShapeType="1" noTextEdit="1"/>
              </p:cNvSpPr>
              <p:nvPr/>
            </p:nvSpPr>
            <p:spPr>
              <a:xfrm>
                <a:off x="7350356" y="1719137"/>
                <a:ext cx="391839" cy="369332"/>
              </a:xfrm>
              <a:prstGeom prst="rect">
                <a:avLst/>
              </a:prstGeom>
              <a:blipFill>
                <a:blip r:embed="rId6"/>
                <a:stretch>
                  <a:fillRect l="-10938" r="-781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4E0B91CF-F038-47C0-9A7E-B7F62A51902B}"/>
                  </a:ext>
                </a:extLst>
              </p:cNvPr>
              <p:cNvSpPr txBox="1"/>
              <p:nvPr/>
            </p:nvSpPr>
            <p:spPr>
              <a:xfrm>
                <a:off x="8202053" y="1719137"/>
                <a:ext cx="42447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ea typeface="Cambria Math" panose="02040503050406030204" pitchFamily="18" charset="0"/>
                        </a:rPr>
                        <m:t>∆</m:t>
                      </m:r>
                      <m:r>
                        <a:rPr lang="en-US" altLang="zh-TW" sz="2400" i="1" smtClean="0">
                          <a:latin typeface="Cambria Math" panose="02040503050406030204" pitchFamily="18" charset="0"/>
                        </a:rPr>
                        <m:t>𝑥</m:t>
                      </m:r>
                    </m:oMath>
                  </m:oMathPara>
                </a14:m>
                <a:endParaRPr lang="zh-TW" altLang="en-US" sz="2400" dirty="0"/>
              </a:p>
            </p:txBody>
          </p:sp>
        </mc:Choice>
        <mc:Fallback xmlns="">
          <p:sp>
            <p:nvSpPr>
              <p:cNvPr id="10" name="文字方塊 9">
                <a:extLst>
                  <a:ext uri="{FF2B5EF4-FFF2-40B4-BE49-F238E27FC236}">
                    <a16:creationId xmlns:a16="http://schemas.microsoft.com/office/drawing/2014/main" id="{4E0B91CF-F038-47C0-9A7E-B7F62A51902B}"/>
                  </a:ext>
                </a:extLst>
              </p:cNvPr>
              <p:cNvSpPr txBox="1">
                <a:spLocks noRot="1" noChangeAspect="1" noMove="1" noResize="1" noEditPoints="1" noAdjustHandles="1" noChangeArrowheads="1" noChangeShapeType="1" noTextEdit="1"/>
              </p:cNvSpPr>
              <p:nvPr/>
            </p:nvSpPr>
            <p:spPr>
              <a:xfrm>
                <a:off x="8202053" y="1719137"/>
                <a:ext cx="424475" cy="369332"/>
              </a:xfrm>
              <a:prstGeom prst="rect">
                <a:avLst/>
              </a:prstGeom>
              <a:blipFill>
                <a:blip r:embed="rId7"/>
                <a:stretch>
                  <a:fillRect l="-15714" r="-8571" b="-655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4AB336C3-5680-42ED-9873-83E6D6B88277}"/>
                  </a:ext>
                </a:extLst>
              </p:cNvPr>
              <p:cNvSpPr/>
              <p:nvPr/>
            </p:nvSpPr>
            <p:spPr>
              <a:xfrm>
                <a:off x="868628" y="3071167"/>
                <a:ext cx="4259179" cy="46166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ltLang="zh-TW" sz="2400" b="0" i="1" smtClean="0">
                          <a:latin typeface="Cambria Math" panose="02040503050406030204" pitchFamily="18" charset="0"/>
                        </a:rPr>
                        <m:t>=</m:t>
                      </m:r>
                      <m:sSup>
                        <m:sSupPr>
                          <m:ctrlPr>
                            <a:rPr lang="en-US" altLang="zh-TW" sz="2400" b="0" i="1" smtClean="0">
                              <a:latin typeface="Cambria Math" panose="02040503050406030204" pitchFamily="18" charset="0"/>
                            </a:rPr>
                          </m:ctrlPr>
                        </m:sSupPr>
                        <m:e>
                          <m:d>
                            <m:dPr>
                              <m:ctrlPr>
                                <a:rPr lang="en-US" altLang="zh-TW" sz="2400" b="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rPr>
                                    <m:t>𝑥</m:t>
                                  </m:r>
                                </m:e>
                                <m:sub>
                                  <m:r>
                                    <a:rPr lang="en-US" altLang="zh-TW" sz="2400" i="1">
                                      <a:latin typeface="Cambria Math" panose="02040503050406030204" pitchFamily="18" charset="0"/>
                                    </a:rPr>
                                    <m:t>1</m:t>
                                  </m:r>
                                </m:sub>
                              </m:sSub>
                            </m:e>
                          </m:d>
                        </m:e>
                        <m:sup>
                          <m:r>
                            <a:rPr lang="en-US" altLang="zh-TW" sz="2400" b="0" i="1" smtClean="0">
                              <a:latin typeface="Cambria Math" panose="02040503050406030204" pitchFamily="18" charset="0"/>
                            </a:rPr>
                            <m:t>2</m:t>
                          </m:r>
                        </m:sup>
                      </m:sSup>
                      <m:r>
                        <a:rPr lang="en-US" altLang="zh-TW" sz="2400" b="0" i="1" smtClean="0">
                          <a:latin typeface="Cambria Math" panose="02040503050406030204" pitchFamily="18" charset="0"/>
                        </a:rPr>
                        <m:t>+</m:t>
                      </m:r>
                      <m:sSup>
                        <m:sSupPr>
                          <m:ctrlPr>
                            <a:rPr lang="en-US" altLang="zh-TW" sz="2400" i="1">
                              <a:latin typeface="Cambria Math" panose="02040503050406030204" pitchFamily="18" charset="0"/>
                            </a:rPr>
                          </m:ctrlPr>
                        </m:sSupPr>
                        <m:e>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2</m:t>
                                  </m:r>
                                </m:sub>
                              </m:sSub>
                            </m:e>
                          </m:d>
                        </m:e>
                        <m:sup>
                          <m:r>
                            <a:rPr lang="en-US" altLang="zh-TW" sz="2400" i="1">
                              <a:latin typeface="Cambria Math" panose="02040503050406030204" pitchFamily="18" charset="0"/>
                            </a:rPr>
                            <m:t>2</m:t>
                          </m:r>
                        </m:sup>
                      </m:sSup>
                      <m:r>
                        <a:rPr lang="en-US" altLang="zh-TW" sz="2400" b="0" i="0" smtClean="0">
                          <a:latin typeface="Cambria Math" panose="02040503050406030204" pitchFamily="18" charset="0"/>
                        </a:rPr>
                        <m:t>+</m:t>
                      </m:r>
                      <m:sSup>
                        <m:sSupPr>
                          <m:ctrlPr>
                            <a:rPr lang="en-US" altLang="zh-TW" sz="2400" i="1">
                              <a:latin typeface="Cambria Math" panose="02040503050406030204" pitchFamily="18" charset="0"/>
                            </a:rPr>
                          </m:ctrlPr>
                        </m:sSupPr>
                        <m:e>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3</m:t>
                                  </m:r>
                                </m:sub>
                              </m:sSub>
                            </m:e>
                          </m:d>
                        </m:e>
                        <m:sup>
                          <m:r>
                            <a:rPr lang="en-US" altLang="zh-TW" sz="2400" i="1">
                              <a:latin typeface="Cambria Math" panose="02040503050406030204" pitchFamily="18" charset="0"/>
                            </a:rPr>
                            <m:t>2</m:t>
                          </m:r>
                        </m:sup>
                      </m:sSup>
                      <m:r>
                        <a:rPr lang="en-US" altLang="zh-TW" sz="2400" b="0" i="1" smtClean="0">
                          <a:latin typeface="Cambria Math" panose="02040503050406030204" pitchFamily="18" charset="0"/>
                          <a:ea typeface="Cambria Math" panose="02040503050406030204" pitchFamily="18" charset="0"/>
                        </a:rPr>
                        <m:t>⋯</m:t>
                      </m:r>
                    </m:oMath>
                  </m:oMathPara>
                </a14:m>
                <a:endParaRPr lang="zh-TW" altLang="en-US" sz="2400" dirty="0"/>
              </a:p>
            </p:txBody>
          </p:sp>
        </mc:Choice>
        <mc:Fallback xmlns="">
          <p:sp>
            <p:nvSpPr>
              <p:cNvPr id="11" name="矩形 10">
                <a:extLst>
                  <a:ext uri="{FF2B5EF4-FFF2-40B4-BE49-F238E27FC236}">
                    <a16:creationId xmlns:a16="http://schemas.microsoft.com/office/drawing/2014/main" id="{4AB336C3-5680-42ED-9873-83E6D6B88277}"/>
                  </a:ext>
                </a:extLst>
              </p:cNvPr>
              <p:cNvSpPr>
                <a:spLocks noRot="1" noChangeAspect="1" noMove="1" noResize="1" noEditPoints="1" noAdjustHandles="1" noChangeArrowheads="1" noChangeShapeType="1" noTextEdit="1"/>
              </p:cNvSpPr>
              <p:nvPr/>
            </p:nvSpPr>
            <p:spPr>
              <a:xfrm>
                <a:off x="868628" y="3071167"/>
                <a:ext cx="4259179" cy="461665"/>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D472FA0F-B5C4-4E4C-8D2A-A0C769480DB1}"/>
                  </a:ext>
                </a:extLst>
              </p:cNvPr>
              <p:cNvSpPr/>
              <p:nvPr/>
            </p:nvSpPr>
            <p:spPr>
              <a:xfrm>
                <a:off x="879052" y="4715230"/>
                <a:ext cx="3284489" cy="46166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ltLang="zh-TW" sz="2400" b="0" i="1" smtClean="0">
                          <a:latin typeface="Cambria Math" panose="02040503050406030204" pitchFamily="18" charset="0"/>
                        </a:rPr>
                        <m:t>𝑑</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0</m:t>
                              </m:r>
                            </m:sup>
                          </m:sSup>
                          <m:r>
                            <a:rPr lang="en-US" altLang="zh-TW" sz="2400" b="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b="0" i="1">
                                  <a:latin typeface="Cambria Math" panose="02040503050406030204" pitchFamily="18" charset="0"/>
                                </a:rPr>
                                <m:t>𝑥</m:t>
                              </m:r>
                            </m:e>
                            <m:sup>
                              <m:r>
                                <a:rPr lang="en-US" altLang="zh-TW" sz="2400" b="0" i="1">
                                  <a:latin typeface="Cambria Math" panose="02040503050406030204" pitchFamily="18" charset="0"/>
                                </a:rPr>
                                <m:t>′</m:t>
                              </m:r>
                            </m:sup>
                          </m:sSup>
                        </m:e>
                      </m:d>
                      <m:r>
                        <a:rPr lang="en-US" altLang="zh-TW" sz="2400" b="0" i="1">
                          <a:latin typeface="Cambria Math" panose="02040503050406030204" pitchFamily="18" charset="0"/>
                        </a:rPr>
                        <m:t>=</m:t>
                      </m:r>
                      <m:sSub>
                        <m:sSubPr>
                          <m:ctrlPr>
                            <a:rPr lang="en-US" altLang="zh-TW" sz="2400" i="1" smtClean="0">
                              <a:latin typeface="Cambria Math" panose="02040503050406030204" pitchFamily="18" charset="0"/>
                            </a:rPr>
                          </m:ctrlPr>
                        </m:sSubPr>
                        <m:e>
                          <m:d>
                            <m:dPr>
                              <m:begChr m:val="‖"/>
                              <m:endChr m:val="‖"/>
                              <m:ctrlPr>
                                <a:rPr lang="en-US" altLang="zh-TW" sz="2400" i="1" smtClean="0">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0</m:t>
                                  </m:r>
                                </m:sup>
                              </m:sSup>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𝑥</m:t>
                              </m:r>
                              <m:r>
                                <a:rPr lang="en-US" altLang="zh-TW" sz="2400" b="0" i="1" smtClean="0">
                                  <a:latin typeface="Cambria Math" panose="02040503050406030204" pitchFamily="18" charset="0"/>
                                </a:rPr>
                                <m:t>′</m:t>
                              </m:r>
                            </m:e>
                          </m:d>
                        </m:e>
                        <m:sub>
                          <m:r>
                            <a:rPr lang="en-US" altLang="zh-TW" sz="2400" i="1">
                              <a:latin typeface="Cambria Math" panose="02040503050406030204" pitchFamily="18" charset="0"/>
                              <a:ea typeface="Cambria Math" panose="02040503050406030204" pitchFamily="18" charset="0"/>
                            </a:rPr>
                            <m:t>∞</m:t>
                          </m:r>
                        </m:sub>
                      </m:sSub>
                    </m:oMath>
                  </m:oMathPara>
                </a14:m>
                <a:endParaRPr lang="zh-TW" altLang="en-US" sz="2400" dirty="0"/>
              </a:p>
            </p:txBody>
          </p:sp>
        </mc:Choice>
        <mc:Fallback xmlns="">
          <p:sp>
            <p:nvSpPr>
              <p:cNvPr id="12" name="矩形 11">
                <a:extLst>
                  <a:ext uri="{FF2B5EF4-FFF2-40B4-BE49-F238E27FC236}">
                    <a16:creationId xmlns:a16="http://schemas.microsoft.com/office/drawing/2014/main" id="{D472FA0F-B5C4-4E4C-8D2A-A0C769480DB1}"/>
                  </a:ext>
                </a:extLst>
              </p:cNvPr>
              <p:cNvSpPr>
                <a:spLocks noRot="1" noChangeAspect="1" noMove="1" noResize="1" noEditPoints="1" noAdjustHandles="1" noChangeArrowheads="1" noChangeShapeType="1" noTextEdit="1"/>
              </p:cNvSpPr>
              <p:nvPr/>
            </p:nvSpPr>
            <p:spPr>
              <a:xfrm>
                <a:off x="879052" y="4715230"/>
                <a:ext cx="3284489" cy="461665"/>
              </a:xfrm>
              <a:prstGeom prst="rect">
                <a:avLst/>
              </a:prstGeom>
              <a:blipFill>
                <a:blip r:embed="rId9"/>
                <a:stretch>
                  <a:fillRect l="-55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19C3EC91-2791-466D-8310-B9F42C1C9B1E}"/>
                  </a:ext>
                </a:extLst>
              </p:cNvPr>
              <p:cNvSpPr/>
              <p:nvPr/>
            </p:nvSpPr>
            <p:spPr>
              <a:xfrm>
                <a:off x="868628" y="5311831"/>
                <a:ext cx="3587970" cy="46166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𝑚𝑎𝑥</m:t>
                      </m:r>
                      <m:d>
                        <m:dPr>
                          <m:begChr m:val="{"/>
                          <m:endChr m:val="}"/>
                          <m:ctrlPr>
                            <a:rPr lang="en-US" altLang="zh-TW" sz="2400" b="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rPr>
                                <m:t>𝑥</m:t>
                              </m:r>
                            </m:e>
                            <m:sub>
                              <m:r>
                                <a:rPr lang="en-US" altLang="zh-TW" sz="2400" i="1">
                                  <a:latin typeface="Cambria Math" panose="02040503050406030204" pitchFamily="18" charset="0"/>
                                </a:rPr>
                                <m:t>1</m:t>
                              </m:r>
                            </m:sub>
                          </m:sSub>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2</m:t>
                              </m:r>
                            </m:sub>
                          </m:sSub>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3</m:t>
                              </m:r>
                            </m:sub>
                          </m:sSub>
                          <m:r>
                            <a:rPr lang="en-US" altLang="zh-TW" sz="2400" b="0" i="1" smtClean="0">
                              <a:latin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m:t>
                          </m:r>
                        </m:e>
                      </m:d>
                    </m:oMath>
                  </m:oMathPara>
                </a14:m>
                <a:endParaRPr lang="zh-TW" altLang="en-US" sz="2400" dirty="0"/>
              </a:p>
            </p:txBody>
          </p:sp>
        </mc:Choice>
        <mc:Fallback xmlns="">
          <p:sp>
            <p:nvSpPr>
              <p:cNvPr id="13" name="矩形 12">
                <a:extLst>
                  <a:ext uri="{FF2B5EF4-FFF2-40B4-BE49-F238E27FC236}">
                    <a16:creationId xmlns:a16="http://schemas.microsoft.com/office/drawing/2014/main" id="{19C3EC91-2791-466D-8310-B9F42C1C9B1E}"/>
                  </a:ext>
                </a:extLst>
              </p:cNvPr>
              <p:cNvSpPr>
                <a:spLocks noRot="1" noChangeAspect="1" noMove="1" noResize="1" noEditPoints="1" noAdjustHandles="1" noChangeArrowheads="1" noChangeShapeType="1" noTextEdit="1"/>
              </p:cNvSpPr>
              <p:nvPr/>
            </p:nvSpPr>
            <p:spPr>
              <a:xfrm>
                <a:off x="868628" y="5311831"/>
                <a:ext cx="3587970" cy="461665"/>
              </a:xfrm>
              <a:prstGeom prst="rect">
                <a:avLst/>
              </a:prstGeom>
              <a:blipFill>
                <a:blip r:embed="rId10"/>
                <a:stretch>
                  <a:fillRect b="-1316"/>
                </a:stretch>
              </a:blipFill>
            </p:spPr>
            <p:txBody>
              <a:bodyPr/>
              <a:lstStyle/>
              <a:p>
                <a:r>
                  <a:rPr lang="zh-TW" altLang="en-US">
                    <a:noFill/>
                  </a:rPr>
                  <a:t> </a:t>
                </a:r>
              </a:p>
            </p:txBody>
          </p:sp>
        </mc:Fallback>
      </mc:AlternateContent>
      <p:graphicFrame>
        <p:nvGraphicFramePr>
          <p:cNvPr id="14" name="表格 13">
            <a:extLst>
              <a:ext uri="{FF2B5EF4-FFF2-40B4-BE49-F238E27FC236}">
                <a16:creationId xmlns:a16="http://schemas.microsoft.com/office/drawing/2014/main" id="{ABB1BB73-4456-4095-9ED2-C7EF0D96C23C}"/>
              </a:ext>
            </a:extLst>
          </p:cNvPr>
          <p:cNvGraphicFramePr>
            <a:graphicFrameLocks noGrp="1"/>
          </p:cNvGraphicFramePr>
          <p:nvPr>
            <p:extLst>
              <p:ext uri="{D42A27DB-BD31-4B8C-83A1-F6EECF244321}">
                <p14:modId xmlns:p14="http://schemas.microsoft.com/office/powerpoint/2010/main" val="1794980209"/>
              </p:ext>
            </p:extLst>
          </p:nvPr>
        </p:nvGraphicFramePr>
        <p:xfrm>
          <a:off x="5194658" y="4100792"/>
          <a:ext cx="907888" cy="741680"/>
        </p:xfrm>
        <a:graphic>
          <a:graphicData uri="http://schemas.openxmlformats.org/drawingml/2006/table">
            <a:tbl>
              <a:tblPr firstRow="1" bandRow="1">
                <a:solidFill>
                  <a:srgbClr val="00FF00"/>
                </a:solidFill>
                <a:tableStyleId>{5940675A-B579-460E-94D1-54222C63F5DA}</a:tableStyleId>
              </a:tblPr>
              <a:tblGrid>
                <a:gridCol w="453944">
                  <a:extLst>
                    <a:ext uri="{9D8B030D-6E8A-4147-A177-3AD203B41FA5}">
                      <a16:colId xmlns:a16="http://schemas.microsoft.com/office/drawing/2014/main" val="415733712"/>
                    </a:ext>
                  </a:extLst>
                </a:gridCol>
                <a:gridCol w="453944">
                  <a:extLst>
                    <a:ext uri="{9D8B030D-6E8A-4147-A177-3AD203B41FA5}">
                      <a16:colId xmlns:a16="http://schemas.microsoft.com/office/drawing/2014/main" val="672646472"/>
                    </a:ext>
                  </a:extLst>
                </a:gridCol>
              </a:tblGrid>
              <a:tr h="370840">
                <a:tc>
                  <a:txBody>
                    <a:bodyPr/>
                    <a:lstStyle/>
                    <a:p>
                      <a:endParaRPr lang="zh-TW" altLang="en-US" dirty="0"/>
                    </a:p>
                  </a:txBody>
                  <a:tcPr>
                    <a:solidFill>
                      <a:srgbClr val="FF0000"/>
                    </a:solidFill>
                  </a:tcPr>
                </a:tc>
                <a:tc>
                  <a:txBody>
                    <a:bodyPr/>
                    <a:lstStyle/>
                    <a:p>
                      <a:endParaRPr lang="zh-TW" altLang="en-US" dirty="0"/>
                    </a:p>
                  </a:txBody>
                  <a:tcPr>
                    <a:solidFill>
                      <a:srgbClr val="FFC000"/>
                    </a:solidFill>
                  </a:tcPr>
                </a:tc>
                <a:extLst>
                  <a:ext uri="{0D108BD9-81ED-4DB2-BD59-A6C34878D82A}">
                    <a16:rowId xmlns:a16="http://schemas.microsoft.com/office/drawing/2014/main" val="1713292912"/>
                  </a:ext>
                </a:extLst>
              </a:tr>
              <a:tr h="370840">
                <a:tc>
                  <a:txBody>
                    <a:bodyPr/>
                    <a:lstStyle/>
                    <a:p>
                      <a:endParaRPr lang="zh-TW" altLang="en-US" dirty="0"/>
                    </a:p>
                  </a:txBody>
                  <a:tcPr>
                    <a:solidFill>
                      <a:srgbClr val="FFFF00"/>
                    </a:solidFill>
                  </a:tcPr>
                </a:tc>
                <a:tc>
                  <a:txBody>
                    <a:bodyPr/>
                    <a:lstStyle/>
                    <a:p>
                      <a:endParaRPr lang="zh-TW" altLang="en-US" dirty="0"/>
                    </a:p>
                  </a:txBody>
                  <a:tcPr>
                    <a:solidFill>
                      <a:srgbClr val="00FF00"/>
                    </a:solidFill>
                  </a:tcPr>
                </a:tc>
                <a:extLst>
                  <a:ext uri="{0D108BD9-81ED-4DB2-BD59-A6C34878D82A}">
                    <a16:rowId xmlns:a16="http://schemas.microsoft.com/office/drawing/2014/main" val="2630225098"/>
                  </a:ext>
                </a:extLst>
              </a:tr>
            </a:tbl>
          </a:graphicData>
        </a:graphic>
      </p:graphicFrame>
      <p:graphicFrame>
        <p:nvGraphicFramePr>
          <p:cNvPr id="17" name="表格 16">
            <a:extLst>
              <a:ext uri="{FF2B5EF4-FFF2-40B4-BE49-F238E27FC236}">
                <a16:creationId xmlns:a16="http://schemas.microsoft.com/office/drawing/2014/main" id="{00DF9E84-ADB0-4A03-8791-7C6E9DF3DAE8}"/>
              </a:ext>
            </a:extLst>
          </p:cNvPr>
          <p:cNvGraphicFramePr>
            <a:graphicFrameLocks noGrp="1"/>
          </p:cNvGraphicFramePr>
          <p:nvPr>
            <p:extLst>
              <p:ext uri="{D42A27DB-BD31-4B8C-83A1-F6EECF244321}">
                <p14:modId xmlns:p14="http://schemas.microsoft.com/office/powerpoint/2010/main" val="3586105451"/>
              </p:ext>
            </p:extLst>
          </p:nvPr>
        </p:nvGraphicFramePr>
        <p:xfrm>
          <a:off x="7392665" y="2877758"/>
          <a:ext cx="907888" cy="741680"/>
        </p:xfrm>
        <a:graphic>
          <a:graphicData uri="http://schemas.openxmlformats.org/drawingml/2006/table">
            <a:tbl>
              <a:tblPr firstRow="1" bandRow="1">
                <a:solidFill>
                  <a:srgbClr val="00FF00"/>
                </a:solidFill>
                <a:tableStyleId>{5940675A-B579-460E-94D1-54222C63F5DA}</a:tableStyleId>
              </a:tblPr>
              <a:tblGrid>
                <a:gridCol w="453944">
                  <a:extLst>
                    <a:ext uri="{9D8B030D-6E8A-4147-A177-3AD203B41FA5}">
                      <a16:colId xmlns:a16="http://schemas.microsoft.com/office/drawing/2014/main" val="415733712"/>
                    </a:ext>
                  </a:extLst>
                </a:gridCol>
                <a:gridCol w="453944">
                  <a:extLst>
                    <a:ext uri="{9D8B030D-6E8A-4147-A177-3AD203B41FA5}">
                      <a16:colId xmlns:a16="http://schemas.microsoft.com/office/drawing/2014/main" val="672646472"/>
                    </a:ext>
                  </a:extLst>
                </a:gridCol>
              </a:tblGrid>
              <a:tr h="370840">
                <a:tc>
                  <a:txBody>
                    <a:bodyPr/>
                    <a:lstStyle/>
                    <a:p>
                      <a:endParaRPr lang="zh-TW" altLang="en-US" dirty="0"/>
                    </a:p>
                  </a:txBody>
                  <a:tcPr>
                    <a:solidFill>
                      <a:srgbClr val="FA0505"/>
                    </a:solidFill>
                  </a:tcPr>
                </a:tc>
                <a:tc>
                  <a:txBody>
                    <a:bodyPr/>
                    <a:lstStyle/>
                    <a:p>
                      <a:endParaRPr lang="zh-TW" altLang="en-US" dirty="0"/>
                    </a:p>
                  </a:txBody>
                  <a:tcPr>
                    <a:solidFill>
                      <a:srgbClr val="FABB05"/>
                    </a:solidFill>
                  </a:tcPr>
                </a:tc>
                <a:extLst>
                  <a:ext uri="{0D108BD9-81ED-4DB2-BD59-A6C34878D82A}">
                    <a16:rowId xmlns:a16="http://schemas.microsoft.com/office/drawing/2014/main" val="1713292912"/>
                  </a:ext>
                </a:extLst>
              </a:tr>
              <a:tr h="370840">
                <a:tc>
                  <a:txBody>
                    <a:bodyPr/>
                    <a:lstStyle/>
                    <a:p>
                      <a:endParaRPr lang="zh-TW" altLang="en-US" dirty="0"/>
                    </a:p>
                  </a:txBody>
                  <a:tcPr>
                    <a:solidFill>
                      <a:srgbClr val="FAFA05"/>
                    </a:solidFill>
                  </a:tcPr>
                </a:tc>
                <a:tc>
                  <a:txBody>
                    <a:bodyPr/>
                    <a:lstStyle/>
                    <a:p>
                      <a:endParaRPr lang="zh-TW" altLang="en-US" dirty="0"/>
                    </a:p>
                  </a:txBody>
                  <a:tcPr>
                    <a:solidFill>
                      <a:srgbClr val="05FA05"/>
                    </a:solidFill>
                  </a:tcPr>
                </a:tc>
                <a:extLst>
                  <a:ext uri="{0D108BD9-81ED-4DB2-BD59-A6C34878D82A}">
                    <a16:rowId xmlns:a16="http://schemas.microsoft.com/office/drawing/2014/main" val="2630225098"/>
                  </a:ext>
                </a:extLst>
              </a:tr>
            </a:tbl>
          </a:graphicData>
        </a:graphic>
      </p:graphicFrame>
      <p:graphicFrame>
        <p:nvGraphicFramePr>
          <p:cNvPr id="18" name="表格 17">
            <a:extLst>
              <a:ext uri="{FF2B5EF4-FFF2-40B4-BE49-F238E27FC236}">
                <a16:creationId xmlns:a16="http://schemas.microsoft.com/office/drawing/2014/main" id="{21DED580-168A-4D87-A001-8B1ABEC3DD32}"/>
              </a:ext>
            </a:extLst>
          </p:cNvPr>
          <p:cNvGraphicFramePr>
            <a:graphicFrameLocks noGrp="1"/>
          </p:cNvGraphicFramePr>
          <p:nvPr>
            <p:extLst>
              <p:ext uri="{D42A27DB-BD31-4B8C-83A1-F6EECF244321}">
                <p14:modId xmlns:p14="http://schemas.microsoft.com/office/powerpoint/2010/main" val="1190319384"/>
              </p:ext>
            </p:extLst>
          </p:nvPr>
        </p:nvGraphicFramePr>
        <p:xfrm>
          <a:off x="7392665" y="5485993"/>
          <a:ext cx="907888" cy="741680"/>
        </p:xfrm>
        <a:graphic>
          <a:graphicData uri="http://schemas.openxmlformats.org/drawingml/2006/table">
            <a:tbl>
              <a:tblPr firstRow="1" bandRow="1">
                <a:solidFill>
                  <a:srgbClr val="00FF00"/>
                </a:solidFill>
                <a:tableStyleId>{5940675A-B579-460E-94D1-54222C63F5DA}</a:tableStyleId>
              </a:tblPr>
              <a:tblGrid>
                <a:gridCol w="453944">
                  <a:extLst>
                    <a:ext uri="{9D8B030D-6E8A-4147-A177-3AD203B41FA5}">
                      <a16:colId xmlns:a16="http://schemas.microsoft.com/office/drawing/2014/main" val="415733712"/>
                    </a:ext>
                  </a:extLst>
                </a:gridCol>
                <a:gridCol w="453944">
                  <a:extLst>
                    <a:ext uri="{9D8B030D-6E8A-4147-A177-3AD203B41FA5}">
                      <a16:colId xmlns:a16="http://schemas.microsoft.com/office/drawing/2014/main" val="672646472"/>
                    </a:ext>
                  </a:extLst>
                </a:gridCol>
              </a:tblGrid>
              <a:tr h="370840">
                <a:tc>
                  <a:txBody>
                    <a:bodyPr/>
                    <a:lstStyle/>
                    <a:p>
                      <a:endParaRPr lang="zh-TW" altLang="en-US" dirty="0"/>
                    </a:p>
                  </a:txBody>
                  <a:tcPr>
                    <a:solidFill>
                      <a:srgbClr val="FF0000"/>
                    </a:solidFill>
                  </a:tcPr>
                </a:tc>
                <a:tc>
                  <a:txBody>
                    <a:bodyPr/>
                    <a:lstStyle/>
                    <a:p>
                      <a:endParaRPr lang="zh-TW" altLang="en-US" dirty="0"/>
                    </a:p>
                  </a:txBody>
                  <a:tcPr>
                    <a:solidFill>
                      <a:srgbClr val="FFC000"/>
                    </a:solidFill>
                  </a:tcPr>
                </a:tc>
                <a:extLst>
                  <a:ext uri="{0D108BD9-81ED-4DB2-BD59-A6C34878D82A}">
                    <a16:rowId xmlns:a16="http://schemas.microsoft.com/office/drawing/2014/main" val="1713292912"/>
                  </a:ext>
                </a:extLst>
              </a:tr>
              <a:tr h="370840">
                <a:tc>
                  <a:txBody>
                    <a:bodyPr/>
                    <a:lstStyle/>
                    <a:p>
                      <a:endParaRPr lang="zh-TW" altLang="en-US" dirty="0"/>
                    </a:p>
                  </a:txBody>
                  <a:tcPr>
                    <a:solidFill>
                      <a:srgbClr val="FFFF00"/>
                    </a:solidFill>
                  </a:tcPr>
                </a:tc>
                <a:tc>
                  <a:txBody>
                    <a:bodyPr/>
                    <a:lstStyle/>
                    <a:p>
                      <a:endParaRPr lang="zh-TW" altLang="en-US" dirty="0"/>
                    </a:p>
                  </a:txBody>
                  <a:tcPr>
                    <a:solidFill>
                      <a:srgbClr val="00C300"/>
                    </a:solidFill>
                  </a:tcPr>
                </a:tc>
                <a:extLst>
                  <a:ext uri="{0D108BD9-81ED-4DB2-BD59-A6C34878D82A}">
                    <a16:rowId xmlns:a16="http://schemas.microsoft.com/office/drawing/2014/main" val="2630225098"/>
                  </a:ext>
                </a:extLst>
              </a:tr>
            </a:tbl>
          </a:graphicData>
        </a:graphic>
      </p:graphicFrame>
      <p:cxnSp>
        <p:nvCxnSpPr>
          <p:cNvPr id="19" name="直線單箭頭接點 18">
            <a:extLst>
              <a:ext uri="{FF2B5EF4-FFF2-40B4-BE49-F238E27FC236}">
                <a16:creationId xmlns:a16="http://schemas.microsoft.com/office/drawing/2014/main" id="{26C1B2C4-D35C-4F1D-B65F-81422CAAF29F}"/>
              </a:ext>
            </a:extLst>
          </p:cNvPr>
          <p:cNvCxnSpPr>
            <a:cxnSpLocks/>
            <a:stCxn id="14" idx="3"/>
          </p:cNvCxnSpPr>
          <p:nvPr/>
        </p:nvCxnSpPr>
        <p:spPr>
          <a:xfrm flipV="1">
            <a:off x="6102546" y="3220270"/>
            <a:ext cx="1238175" cy="12513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5F05BECF-953F-4805-B8E6-7EBD2DE89A5F}"/>
              </a:ext>
            </a:extLst>
          </p:cNvPr>
          <p:cNvCxnSpPr>
            <a:cxnSpLocks/>
            <a:stCxn id="14" idx="3"/>
          </p:cNvCxnSpPr>
          <p:nvPr/>
        </p:nvCxnSpPr>
        <p:spPr>
          <a:xfrm>
            <a:off x="6102546" y="4471632"/>
            <a:ext cx="1220037" cy="14312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文字方塊 24">
            <a:extLst>
              <a:ext uri="{FF2B5EF4-FFF2-40B4-BE49-F238E27FC236}">
                <a16:creationId xmlns:a16="http://schemas.microsoft.com/office/drawing/2014/main" id="{78691F4B-275D-4029-8166-25AB7CA9226F}"/>
              </a:ext>
            </a:extLst>
          </p:cNvPr>
          <p:cNvSpPr txBox="1"/>
          <p:nvPr/>
        </p:nvSpPr>
        <p:spPr>
          <a:xfrm>
            <a:off x="5159265" y="5147751"/>
            <a:ext cx="1839195" cy="830997"/>
          </a:xfrm>
          <a:prstGeom prst="rect">
            <a:avLst/>
          </a:prstGeom>
          <a:noFill/>
        </p:spPr>
        <p:txBody>
          <a:bodyPr wrap="square" rtlCol="0">
            <a:spAutoFit/>
          </a:bodyPr>
          <a:lstStyle/>
          <a:p>
            <a:r>
              <a:rPr lang="en-US" altLang="zh-TW" sz="2400" dirty="0"/>
              <a:t>Change one pixel much</a:t>
            </a:r>
            <a:endParaRPr lang="zh-TW" altLang="en-US" sz="2400" dirty="0"/>
          </a:p>
        </p:txBody>
      </p:sp>
      <p:sp>
        <p:nvSpPr>
          <p:cNvPr id="26" name="文字方塊 25">
            <a:extLst>
              <a:ext uri="{FF2B5EF4-FFF2-40B4-BE49-F238E27FC236}">
                <a16:creationId xmlns:a16="http://schemas.microsoft.com/office/drawing/2014/main" id="{D51C726B-0F61-4874-85A3-659E370C6FEA}"/>
              </a:ext>
            </a:extLst>
          </p:cNvPr>
          <p:cNvSpPr txBox="1"/>
          <p:nvPr/>
        </p:nvSpPr>
        <p:spPr>
          <a:xfrm>
            <a:off x="5148038" y="2763538"/>
            <a:ext cx="1780415" cy="1200329"/>
          </a:xfrm>
          <a:prstGeom prst="rect">
            <a:avLst/>
          </a:prstGeom>
          <a:noFill/>
        </p:spPr>
        <p:txBody>
          <a:bodyPr wrap="square" rtlCol="0">
            <a:spAutoFit/>
          </a:bodyPr>
          <a:lstStyle/>
          <a:p>
            <a:r>
              <a:rPr lang="en-US" altLang="zh-TW" sz="2400" dirty="0"/>
              <a:t>Change every pixel a little bit</a:t>
            </a:r>
            <a:endParaRPr lang="zh-TW" altLang="en-US" sz="2400" dirty="0"/>
          </a:p>
        </p:txBody>
      </p:sp>
      <p:sp>
        <p:nvSpPr>
          <p:cNvPr id="29" name="文字方塊 28">
            <a:extLst>
              <a:ext uri="{FF2B5EF4-FFF2-40B4-BE49-F238E27FC236}">
                <a16:creationId xmlns:a16="http://schemas.microsoft.com/office/drawing/2014/main" id="{90B763B6-43F1-4F78-9C67-DF318435EADE}"/>
              </a:ext>
            </a:extLst>
          </p:cNvPr>
          <p:cNvSpPr txBox="1"/>
          <p:nvPr/>
        </p:nvSpPr>
        <p:spPr>
          <a:xfrm>
            <a:off x="6827752" y="4291774"/>
            <a:ext cx="1238175"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zh-TW" sz="2400" dirty="0"/>
              <a:t>same L2 </a:t>
            </a:r>
            <a:endParaRPr lang="zh-TW" altLang="en-US" sz="2400" dirty="0"/>
          </a:p>
        </p:txBody>
      </p:sp>
      <p:cxnSp>
        <p:nvCxnSpPr>
          <p:cNvPr id="30" name="直線單箭頭接點 29">
            <a:extLst>
              <a:ext uri="{FF2B5EF4-FFF2-40B4-BE49-F238E27FC236}">
                <a16:creationId xmlns:a16="http://schemas.microsoft.com/office/drawing/2014/main" id="{59C3E26F-C9EF-4621-93CD-FC221000B877}"/>
              </a:ext>
            </a:extLst>
          </p:cNvPr>
          <p:cNvCxnSpPr>
            <a:cxnSpLocks/>
            <a:endCxn id="29" idx="0"/>
          </p:cNvCxnSpPr>
          <p:nvPr/>
        </p:nvCxnSpPr>
        <p:spPr>
          <a:xfrm>
            <a:off x="6819228" y="3801351"/>
            <a:ext cx="627612" cy="490423"/>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10A3F146-3437-4768-991B-7639FEEC5184}"/>
              </a:ext>
            </a:extLst>
          </p:cNvPr>
          <p:cNvCxnSpPr>
            <a:cxnSpLocks/>
            <a:endCxn id="29" idx="2"/>
          </p:cNvCxnSpPr>
          <p:nvPr/>
        </p:nvCxnSpPr>
        <p:spPr>
          <a:xfrm flipV="1">
            <a:off x="6759210" y="4753439"/>
            <a:ext cx="687630" cy="509516"/>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文字方塊 34">
                <a:extLst>
                  <a:ext uri="{FF2B5EF4-FFF2-40B4-BE49-F238E27FC236}">
                    <a16:creationId xmlns:a16="http://schemas.microsoft.com/office/drawing/2014/main" id="{207211E1-73C1-4308-8ED7-AFE48C3EAF2B}"/>
                  </a:ext>
                </a:extLst>
              </p:cNvPr>
              <p:cNvSpPr txBox="1"/>
              <p:nvPr/>
            </p:nvSpPr>
            <p:spPr>
              <a:xfrm>
                <a:off x="5796677" y="2285652"/>
                <a:ext cx="1383657"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small L-</a:t>
                </a:r>
                <a14:m>
                  <m:oMath xmlns:m="http://schemas.openxmlformats.org/officeDocument/2006/math">
                    <m:r>
                      <a:rPr lang="en-US" altLang="zh-TW" sz="2400" i="1" smtClean="0">
                        <a:latin typeface="Cambria Math" panose="02040503050406030204" pitchFamily="18" charset="0"/>
                        <a:ea typeface="Cambria Math" panose="02040503050406030204" pitchFamily="18" charset="0"/>
                      </a:rPr>
                      <m:t>∞</m:t>
                    </m:r>
                  </m:oMath>
                </a14:m>
                <a:r>
                  <a:rPr lang="en-US" altLang="zh-TW" sz="2400" dirty="0"/>
                  <a:t> </a:t>
                </a:r>
                <a:endParaRPr lang="zh-TW" altLang="en-US" sz="2400" dirty="0"/>
              </a:p>
            </p:txBody>
          </p:sp>
        </mc:Choice>
        <mc:Fallback xmlns="">
          <p:sp>
            <p:nvSpPr>
              <p:cNvPr id="35" name="文字方塊 34">
                <a:extLst>
                  <a:ext uri="{FF2B5EF4-FFF2-40B4-BE49-F238E27FC236}">
                    <a16:creationId xmlns:a16="http://schemas.microsoft.com/office/drawing/2014/main" id="{207211E1-73C1-4308-8ED7-AFE48C3EAF2B}"/>
                  </a:ext>
                </a:extLst>
              </p:cNvPr>
              <p:cNvSpPr txBox="1">
                <a:spLocks noRot="1" noChangeAspect="1" noMove="1" noResize="1" noEditPoints="1" noAdjustHandles="1" noChangeArrowheads="1" noChangeShapeType="1" noTextEdit="1"/>
              </p:cNvSpPr>
              <p:nvPr/>
            </p:nvSpPr>
            <p:spPr>
              <a:xfrm>
                <a:off x="5796677" y="2285652"/>
                <a:ext cx="1383657" cy="461665"/>
              </a:xfrm>
              <a:prstGeom prst="rect">
                <a:avLst/>
              </a:prstGeom>
              <a:blipFill>
                <a:blip r:embed="rId11"/>
                <a:stretch>
                  <a:fillRect l="-6579" t="-10390" b="-2727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6" name="文字方塊 35">
                <a:extLst>
                  <a:ext uri="{FF2B5EF4-FFF2-40B4-BE49-F238E27FC236}">
                    <a16:creationId xmlns:a16="http://schemas.microsoft.com/office/drawing/2014/main" id="{D3B1A6F2-3236-466C-8223-10D6EB98AA73}"/>
                  </a:ext>
                </a:extLst>
              </p:cNvPr>
              <p:cNvSpPr txBox="1"/>
              <p:nvPr/>
            </p:nvSpPr>
            <p:spPr>
              <a:xfrm>
                <a:off x="5796677" y="6031209"/>
                <a:ext cx="1383657"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large L-</a:t>
                </a:r>
                <a14:m>
                  <m:oMath xmlns:m="http://schemas.openxmlformats.org/officeDocument/2006/math">
                    <m:r>
                      <a:rPr lang="en-US" altLang="zh-TW" sz="2400" i="1" smtClean="0">
                        <a:latin typeface="Cambria Math" panose="02040503050406030204" pitchFamily="18" charset="0"/>
                        <a:ea typeface="Cambria Math" panose="02040503050406030204" pitchFamily="18" charset="0"/>
                      </a:rPr>
                      <m:t>∞</m:t>
                    </m:r>
                  </m:oMath>
                </a14:m>
                <a:r>
                  <a:rPr lang="en-US" altLang="zh-TW" sz="2400" dirty="0"/>
                  <a:t> </a:t>
                </a:r>
                <a:endParaRPr lang="zh-TW" altLang="en-US" sz="2400" dirty="0"/>
              </a:p>
            </p:txBody>
          </p:sp>
        </mc:Choice>
        <mc:Fallback xmlns="">
          <p:sp>
            <p:nvSpPr>
              <p:cNvPr id="36" name="文字方塊 35">
                <a:extLst>
                  <a:ext uri="{FF2B5EF4-FFF2-40B4-BE49-F238E27FC236}">
                    <a16:creationId xmlns:a16="http://schemas.microsoft.com/office/drawing/2014/main" id="{D3B1A6F2-3236-466C-8223-10D6EB98AA73}"/>
                  </a:ext>
                </a:extLst>
              </p:cNvPr>
              <p:cNvSpPr txBox="1">
                <a:spLocks noRot="1" noChangeAspect="1" noMove="1" noResize="1" noEditPoints="1" noAdjustHandles="1" noChangeArrowheads="1" noChangeShapeType="1" noTextEdit="1"/>
              </p:cNvSpPr>
              <p:nvPr/>
            </p:nvSpPr>
            <p:spPr>
              <a:xfrm>
                <a:off x="5796677" y="6031209"/>
                <a:ext cx="1383657" cy="461665"/>
              </a:xfrm>
              <a:prstGeom prst="rect">
                <a:avLst/>
              </a:prstGeom>
              <a:blipFill>
                <a:blip r:embed="rId12"/>
                <a:stretch>
                  <a:fillRect l="-5263" t="-10390" b="-2727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C4B217F9-A195-4294-8C51-798CF335A4C3}"/>
                  </a:ext>
                </a:extLst>
              </p:cNvPr>
              <p:cNvSpPr txBox="1"/>
              <p:nvPr/>
            </p:nvSpPr>
            <p:spPr>
              <a:xfrm>
                <a:off x="3575790" y="825725"/>
                <a:ext cx="207281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𝑑</m:t>
                      </m:r>
                      <m:d>
                        <m:dPr>
                          <m:ctrlPr>
                            <a:rPr lang="en-US" altLang="zh-TW" sz="2800" b="0" i="1" smtClean="0">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0</m:t>
                              </m:r>
                            </m:sup>
                          </m:sSup>
                          <m:r>
                            <a:rPr lang="en-US" altLang="zh-TW" sz="2800" b="0" i="1" smtClean="0">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m:t>
                              </m:r>
                            </m:sup>
                          </m:sSup>
                        </m:e>
                      </m:d>
                      <m:r>
                        <a:rPr lang="en-US" altLang="zh-TW" sz="2800" b="0" i="1" smtClean="0">
                          <a:latin typeface="Cambria Math" panose="02040503050406030204" pitchFamily="18" charset="0"/>
                          <a:ea typeface="Cambria Math" panose="02040503050406030204" pitchFamily="18" charset="0"/>
                        </a:rPr>
                        <m:t>≤</m:t>
                      </m:r>
                      <m:r>
                        <a:rPr lang="zh-TW" altLang="en-US" sz="2800" b="0" i="1" smtClean="0">
                          <a:latin typeface="Cambria Math" panose="02040503050406030204" pitchFamily="18" charset="0"/>
                          <a:ea typeface="Cambria Math" panose="02040503050406030204" pitchFamily="18" charset="0"/>
                        </a:rPr>
                        <m:t>𝜀</m:t>
                      </m:r>
                    </m:oMath>
                  </m:oMathPara>
                </a14:m>
                <a:endParaRPr lang="zh-TW" altLang="en-US" sz="2800" dirty="0"/>
              </a:p>
            </p:txBody>
          </p:sp>
        </mc:Choice>
        <mc:Fallback xmlns="">
          <p:sp>
            <p:nvSpPr>
              <p:cNvPr id="27" name="文字方塊 26">
                <a:extLst>
                  <a:ext uri="{FF2B5EF4-FFF2-40B4-BE49-F238E27FC236}">
                    <a16:creationId xmlns:a16="http://schemas.microsoft.com/office/drawing/2014/main" id="{C4B217F9-A195-4294-8C51-798CF335A4C3}"/>
                  </a:ext>
                </a:extLst>
              </p:cNvPr>
              <p:cNvSpPr txBox="1">
                <a:spLocks noRot="1" noChangeAspect="1" noMove="1" noResize="1" noEditPoints="1" noAdjustHandles="1" noChangeArrowheads="1" noChangeShapeType="1" noTextEdit="1"/>
              </p:cNvSpPr>
              <p:nvPr/>
            </p:nvSpPr>
            <p:spPr>
              <a:xfrm>
                <a:off x="3575790" y="825725"/>
                <a:ext cx="2072812" cy="430887"/>
              </a:xfrm>
              <a:prstGeom prst="rect">
                <a:avLst/>
              </a:prstGeom>
              <a:blipFill>
                <a:blip r:embed="rId13"/>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8538356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2" grpId="0"/>
      <p:bldP spid="13" grpId="0"/>
      <p:bldP spid="25" grpId="0"/>
      <p:bldP spid="26" grpId="0"/>
      <p:bldP spid="29" grpId="0" animBg="1"/>
      <p:bldP spid="35"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57C8BB24-36BE-4641-B323-DBF467955DCF}"/>
              </a:ext>
            </a:extLst>
          </p:cNvPr>
          <p:cNvSpPr/>
          <p:nvPr/>
        </p:nvSpPr>
        <p:spPr>
          <a:xfrm>
            <a:off x="776466" y="3758049"/>
            <a:ext cx="4241948" cy="247207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DF3FB454-20AE-4C1D-90BF-324A2F764EC6}"/>
              </a:ext>
            </a:extLst>
          </p:cNvPr>
          <p:cNvSpPr>
            <a:spLocks noGrp="1"/>
          </p:cNvSpPr>
          <p:nvPr>
            <p:ph type="title"/>
          </p:nvPr>
        </p:nvSpPr>
        <p:spPr/>
        <p:txBody>
          <a:bodyPr/>
          <a:lstStyle/>
          <a:p>
            <a:r>
              <a:rPr lang="en-US" altLang="zh-TW" dirty="0"/>
              <a:t>How to Attack </a:t>
            </a:r>
            <a:endParaRPr lang="zh-TW" altLang="en-US" dirty="0"/>
          </a:p>
        </p:txBody>
      </p:sp>
      <p:sp>
        <p:nvSpPr>
          <p:cNvPr id="3" name="內容版面配置區 2">
            <a:extLst>
              <a:ext uri="{FF2B5EF4-FFF2-40B4-BE49-F238E27FC236}">
                <a16:creationId xmlns:a16="http://schemas.microsoft.com/office/drawing/2014/main" id="{EA7C5939-A524-4444-B939-BDC0614DEE67}"/>
              </a:ext>
            </a:extLst>
          </p:cNvPr>
          <p:cNvSpPr>
            <a:spLocks noGrp="1"/>
          </p:cNvSpPr>
          <p:nvPr>
            <p:ph idx="1"/>
          </p:nvPr>
        </p:nvSpPr>
        <p:spPr/>
        <p:txBody>
          <a:bodyPr/>
          <a:lstStyle/>
          <a:p>
            <a:endParaRPr lang="en-US" altLang="zh-TW" dirty="0"/>
          </a:p>
          <a:p>
            <a:endParaRPr lang="en-US" altLang="zh-TW" dirty="0"/>
          </a:p>
          <a:p>
            <a:r>
              <a:rPr lang="en-US" altLang="zh-TW" dirty="0"/>
              <a:t>Gradient Descent (Modified Version)</a:t>
            </a:r>
            <a:endParaRPr lang="zh-TW" altLang="en-US" dirty="0"/>
          </a:p>
        </p:txBody>
      </p:sp>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33C421E7-4703-47C5-A86C-8869036B8827}"/>
                  </a:ext>
                </a:extLst>
              </p:cNvPr>
              <p:cNvSpPr txBox="1"/>
              <p:nvPr/>
            </p:nvSpPr>
            <p:spPr>
              <a:xfrm>
                <a:off x="4291452" y="365126"/>
                <a:ext cx="4419009"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TW" sz="2400" dirty="0"/>
                  <a:t>Just like training a neural network, but network parameter </a:t>
                </a:r>
                <a14:m>
                  <m:oMath xmlns:m="http://schemas.openxmlformats.org/officeDocument/2006/math">
                    <m:r>
                      <a:rPr lang="zh-TW" altLang="en-US" sz="2400" i="1" smtClean="0">
                        <a:latin typeface="Cambria Math" panose="02040503050406030204" pitchFamily="18" charset="0"/>
                      </a:rPr>
                      <m:t>𝜃</m:t>
                    </m:r>
                  </m:oMath>
                </a14:m>
                <a:r>
                  <a:rPr lang="en-US" altLang="zh-TW" sz="2400" dirty="0"/>
                  <a:t> is replaced with input </a:t>
                </a:r>
                <a14:m>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m:t>
                        </m:r>
                      </m:sup>
                    </m:sSup>
                  </m:oMath>
                </a14:m>
                <a:endParaRPr lang="zh-TW" altLang="en-US" sz="2400" dirty="0"/>
              </a:p>
            </p:txBody>
          </p:sp>
        </mc:Choice>
        <mc:Fallback xmlns="">
          <p:sp>
            <p:nvSpPr>
              <p:cNvPr id="6" name="文字方塊 5">
                <a:extLst>
                  <a:ext uri="{FF2B5EF4-FFF2-40B4-BE49-F238E27FC236}">
                    <a16:creationId xmlns:a16="http://schemas.microsoft.com/office/drawing/2014/main" id="{33C421E7-4703-47C5-A86C-8869036B8827}"/>
                  </a:ext>
                </a:extLst>
              </p:cNvPr>
              <p:cNvSpPr txBox="1">
                <a:spLocks noRot="1" noChangeAspect="1" noMove="1" noResize="1" noEditPoints="1" noAdjustHandles="1" noChangeArrowheads="1" noChangeShapeType="1" noTextEdit="1"/>
              </p:cNvSpPr>
              <p:nvPr/>
            </p:nvSpPr>
            <p:spPr>
              <a:xfrm>
                <a:off x="4291452" y="365126"/>
                <a:ext cx="4419009" cy="1200329"/>
              </a:xfrm>
              <a:prstGeom prst="rect">
                <a:avLst/>
              </a:prstGeom>
              <a:blipFill>
                <a:blip r:embed="rId2"/>
                <a:stretch>
                  <a:fillRect l="-2204" t="-4040" r="-1791" b="-10101"/>
                </a:stretch>
              </a:blipFill>
            </p:spPr>
            <p:txBody>
              <a:bodyPr/>
              <a:lstStyle/>
              <a:p>
                <a:r>
                  <a:rPr lang="zh-TW" altLang="en-US">
                    <a:noFill/>
                  </a:rPr>
                  <a:t> </a:t>
                </a:r>
              </a:p>
            </p:txBody>
          </p:sp>
        </mc:Fallback>
      </mc:AlternateContent>
      <p:sp>
        <p:nvSpPr>
          <p:cNvPr id="8" name="文字方塊 7">
            <a:extLst>
              <a:ext uri="{FF2B5EF4-FFF2-40B4-BE49-F238E27FC236}">
                <a16:creationId xmlns:a16="http://schemas.microsoft.com/office/drawing/2014/main" id="{F9332EFB-2330-499A-961B-375046085777}"/>
              </a:ext>
            </a:extLst>
          </p:cNvPr>
          <p:cNvSpPr txBox="1"/>
          <p:nvPr/>
        </p:nvSpPr>
        <p:spPr>
          <a:xfrm>
            <a:off x="952264" y="4240821"/>
            <a:ext cx="3487479" cy="461665"/>
          </a:xfrm>
          <a:prstGeom prst="rect">
            <a:avLst/>
          </a:prstGeom>
          <a:noFill/>
        </p:spPr>
        <p:txBody>
          <a:bodyPr wrap="square" rtlCol="0">
            <a:spAutoFit/>
          </a:bodyPr>
          <a:lstStyle/>
          <a:p>
            <a:r>
              <a:rPr lang="en-US" altLang="zh-TW" sz="2400" dirty="0"/>
              <a:t>For t = 1 to T </a:t>
            </a:r>
            <a:endParaRPr lang="zh-TW" altLang="en-US" sz="2400" dirty="0"/>
          </a:p>
        </p:txBody>
      </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35EA6A97-D779-4A07-B68D-C34D1FF65A88}"/>
                  </a:ext>
                </a:extLst>
              </p:cNvPr>
              <p:cNvSpPr txBox="1"/>
              <p:nvPr/>
            </p:nvSpPr>
            <p:spPr>
              <a:xfrm>
                <a:off x="1604175" y="4742377"/>
                <a:ext cx="31250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𝑡</m:t>
                          </m:r>
                        </m:sup>
                      </m:sSup>
                      <m:r>
                        <a:rPr lang="en-US" altLang="zh-TW" sz="2400" i="1">
                          <a:latin typeface="Cambria Math" panose="02040503050406030204" pitchFamily="18" charset="0"/>
                          <a:ea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𝑡</m:t>
                          </m:r>
                          <m:r>
                            <a:rPr lang="en-US" altLang="zh-TW" sz="2400" b="0" i="1" smtClean="0">
                              <a:latin typeface="Cambria Math" panose="02040503050406030204" pitchFamily="18" charset="0"/>
                            </a:rPr>
                            <m:t>−1</m:t>
                          </m:r>
                        </m:sup>
                      </m:sSup>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𝜂</m:t>
                      </m:r>
                      <m:r>
                        <m:rPr>
                          <m:sty m:val="p"/>
                        </m:rPr>
                        <a:rPr lang="zh-TW" altLang="en-US" sz="2400" b="0" i="1" smtClean="0">
                          <a:latin typeface="Cambria Math" panose="02040503050406030204" pitchFamily="18" charset="0"/>
                        </a:rPr>
                        <m:t>∇</m:t>
                      </m:r>
                      <m:r>
                        <a:rPr lang="en-US" altLang="zh-TW" sz="2400" i="1">
                          <a:latin typeface="Cambria Math" panose="02040503050406030204" pitchFamily="18" charset="0"/>
                        </a:rPr>
                        <m:t>𝐿</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𝑡</m:t>
                              </m:r>
                              <m:r>
                                <a:rPr lang="en-US" altLang="zh-TW" sz="2400" i="1">
                                  <a:latin typeface="Cambria Math" panose="02040503050406030204" pitchFamily="18" charset="0"/>
                                </a:rPr>
                                <m:t>−1</m:t>
                              </m:r>
                            </m:sup>
                          </m:sSup>
                        </m:e>
                      </m:d>
                    </m:oMath>
                  </m:oMathPara>
                </a14:m>
                <a:endParaRPr lang="zh-TW" altLang="en-US" sz="2400" dirty="0"/>
              </a:p>
            </p:txBody>
          </p:sp>
        </mc:Choice>
        <mc:Fallback xmlns="">
          <p:sp>
            <p:nvSpPr>
              <p:cNvPr id="9" name="文字方塊 8">
                <a:extLst>
                  <a:ext uri="{FF2B5EF4-FFF2-40B4-BE49-F238E27FC236}">
                    <a16:creationId xmlns:a16="http://schemas.microsoft.com/office/drawing/2014/main" id="{35EA6A97-D779-4A07-B68D-C34D1FF65A88}"/>
                  </a:ext>
                </a:extLst>
              </p:cNvPr>
              <p:cNvSpPr txBox="1">
                <a:spLocks noRot="1" noChangeAspect="1" noMove="1" noResize="1" noEditPoints="1" noAdjustHandles="1" noChangeArrowheads="1" noChangeShapeType="1" noTextEdit="1"/>
              </p:cNvSpPr>
              <p:nvPr/>
            </p:nvSpPr>
            <p:spPr>
              <a:xfrm>
                <a:off x="1604175" y="4742377"/>
                <a:ext cx="3125086" cy="369332"/>
              </a:xfrm>
              <a:prstGeom prst="rect">
                <a:avLst/>
              </a:prstGeom>
              <a:blipFill>
                <a:blip r:embed="rId3"/>
                <a:stretch>
                  <a:fillRect l="-780" b="-2459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44751E48-159A-473C-B5BE-08EEBD0C0D5A}"/>
                  </a:ext>
                </a:extLst>
              </p:cNvPr>
              <p:cNvSpPr txBox="1"/>
              <p:nvPr/>
            </p:nvSpPr>
            <p:spPr>
              <a:xfrm>
                <a:off x="952264" y="3812558"/>
                <a:ext cx="3890352" cy="461665"/>
              </a:xfrm>
              <a:prstGeom prst="rect">
                <a:avLst/>
              </a:prstGeom>
              <a:noFill/>
            </p:spPr>
            <p:txBody>
              <a:bodyPr wrap="square" rtlCol="0">
                <a:spAutoFit/>
              </a:bodyPr>
              <a:lstStyle/>
              <a:p>
                <a:r>
                  <a:rPr lang="en-US" altLang="zh-TW" sz="2400" dirty="0"/>
                  <a:t>Start from original image </a:t>
                </a:r>
                <a14:m>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0</m:t>
                        </m:r>
                      </m:sup>
                    </m:sSup>
                  </m:oMath>
                </a14:m>
                <a:endParaRPr lang="zh-TW" altLang="en-US" sz="2400" dirty="0"/>
              </a:p>
            </p:txBody>
          </p:sp>
        </mc:Choice>
        <mc:Fallback xmlns="">
          <p:sp>
            <p:nvSpPr>
              <p:cNvPr id="11" name="文字方塊 10">
                <a:extLst>
                  <a:ext uri="{FF2B5EF4-FFF2-40B4-BE49-F238E27FC236}">
                    <a16:creationId xmlns:a16="http://schemas.microsoft.com/office/drawing/2014/main" id="{44751E48-159A-473C-B5BE-08EEBD0C0D5A}"/>
                  </a:ext>
                </a:extLst>
              </p:cNvPr>
              <p:cNvSpPr txBox="1">
                <a:spLocks noRot="1" noChangeAspect="1" noMove="1" noResize="1" noEditPoints="1" noAdjustHandles="1" noChangeArrowheads="1" noChangeShapeType="1" noTextEdit="1"/>
              </p:cNvSpPr>
              <p:nvPr/>
            </p:nvSpPr>
            <p:spPr>
              <a:xfrm>
                <a:off x="952264" y="3812558"/>
                <a:ext cx="3890352" cy="461665"/>
              </a:xfrm>
              <a:prstGeom prst="rect">
                <a:avLst/>
              </a:prstGeom>
              <a:blipFill>
                <a:blip r:embed="rId4"/>
                <a:stretch>
                  <a:fillRect l="-2351" t="-10526" b="-2894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784BB6D9-FB8C-4FA2-8CE3-CD5C68813F8C}"/>
                  </a:ext>
                </a:extLst>
              </p:cNvPr>
              <p:cNvSpPr txBox="1"/>
              <p:nvPr/>
            </p:nvSpPr>
            <p:spPr>
              <a:xfrm>
                <a:off x="2847759" y="5698906"/>
                <a:ext cx="179087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𝑡</m:t>
                          </m:r>
                        </m:sup>
                      </m:sSup>
                      <m:r>
                        <a:rPr lang="en-US" altLang="zh-TW" sz="2400" i="1">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𝑓𝑖𝑥</m:t>
                      </m:r>
                      <m:d>
                        <m:dPr>
                          <m:ctrlPr>
                            <a:rPr lang="en-US" altLang="zh-TW" sz="2400" b="0" i="1" smtClean="0">
                              <a:latin typeface="Cambria Math" panose="02040503050406030204" pitchFamily="18" charset="0"/>
                              <a:ea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𝑡</m:t>
                              </m:r>
                            </m:sup>
                          </m:sSup>
                        </m:e>
                      </m:d>
                    </m:oMath>
                  </m:oMathPara>
                </a14:m>
                <a:endParaRPr lang="zh-TW" altLang="en-US" sz="2400" dirty="0"/>
              </a:p>
            </p:txBody>
          </p:sp>
        </mc:Choice>
        <mc:Fallback xmlns="">
          <p:sp>
            <p:nvSpPr>
              <p:cNvPr id="12" name="文字方塊 11">
                <a:extLst>
                  <a:ext uri="{FF2B5EF4-FFF2-40B4-BE49-F238E27FC236}">
                    <a16:creationId xmlns:a16="http://schemas.microsoft.com/office/drawing/2014/main" id="{784BB6D9-FB8C-4FA2-8CE3-CD5C68813F8C}"/>
                  </a:ext>
                </a:extLst>
              </p:cNvPr>
              <p:cNvSpPr txBox="1">
                <a:spLocks noRot="1" noChangeAspect="1" noMove="1" noResize="1" noEditPoints="1" noAdjustHandles="1" noChangeArrowheads="1" noChangeShapeType="1" noTextEdit="1"/>
              </p:cNvSpPr>
              <p:nvPr/>
            </p:nvSpPr>
            <p:spPr>
              <a:xfrm>
                <a:off x="2847759" y="5698906"/>
                <a:ext cx="1790875" cy="369332"/>
              </a:xfrm>
              <a:prstGeom prst="rect">
                <a:avLst/>
              </a:prstGeom>
              <a:blipFill>
                <a:blip r:embed="rId5"/>
                <a:stretch>
                  <a:fillRect l="-1701" b="-3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85472EAF-3D7F-430A-9958-E66BB990C91D}"/>
                  </a:ext>
                </a:extLst>
              </p:cNvPr>
              <p:cNvSpPr txBox="1"/>
              <p:nvPr/>
            </p:nvSpPr>
            <p:spPr>
              <a:xfrm>
                <a:off x="1585328" y="5172770"/>
                <a:ext cx="2242687" cy="461665"/>
              </a:xfrm>
              <a:prstGeom prst="rect">
                <a:avLst/>
              </a:prstGeom>
              <a:noFill/>
            </p:spPr>
            <p:txBody>
              <a:bodyPr wrap="square" rtlCol="0">
                <a:spAutoFit/>
              </a:bodyPr>
              <a:lstStyle/>
              <a:p>
                <a:r>
                  <a:rPr lang="en-US" altLang="zh-TW" sz="2400" dirty="0"/>
                  <a:t>If </a:t>
                </a:r>
                <a14:m>
                  <m:oMath xmlns:m="http://schemas.openxmlformats.org/officeDocument/2006/math">
                    <m:r>
                      <a:rPr lang="en-US" altLang="zh-TW" sz="2400" i="1">
                        <a:latin typeface="Cambria Math" panose="02040503050406030204" pitchFamily="18" charset="0"/>
                      </a:rPr>
                      <m:t>𝑑</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0</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𝑡</m:t>
                            </m:r>
                          </m:sup>
                        </m:sSup>
                      </m:e>
                    </m:d>
                    <m:r>
                      <a:rPr lang="en-US" altLang="zh-TW" sz="2400" i="1">
                        <a:latin typeface="Cambria Math" panose="02040503050406030204" pitchFamily="18" charset="0"/>
                      </a:rPr>
                      <m:t>&gt;</m:t>
                    </m:r>
                    <m:r>
                      <a:rPr lang="zh-TW" altLang="en-US" sz="2400" i="1">
                        <a:latin typeface="Cambria Math" panose="02040503050406030204" pitchFamily="18" charset="0"/>
                        <a:ea typeface="Cambria Math" panose="02040503050406030204" pitchFamily="18" charset="0"/>
                      </a:rPr>
                      <m:t>𝜀</m:t>
                    </m:r>
                  </m:oMath>
                </a14:m>
                <a:r>
                  <a:rPr lang="en-US" altLang="zh-TW" sz="2400" dirty="0"/>
                  <a:t> </a:t>
                </a:r>
                <a:endParaRPr lang="zh-TW" altLang="en-US" sz="2400" dirty="0"/>
              </a:p>
            </p:txBody>
          </p:sp>
        </mc:Choice>
        <mc:Fallback xmlns="">
          <p:sp>
            <p:nvSpPr>
              <p:cNvPr id="16" name="文字方塊 15">
                <a:extLst>
                  <a:ext uri="{FF2B5EF4-FFF2-40B4-BE49-F238E27FC236}">
                    <a16:creationId xmlns:a16="http://schemas.microsoft.com/office/drawing/2014/main" id="{85472EAF-3D7F-430A-9958-E66BB990C91D}"/>
                  </a:ext>
                </a:extLst>
              </p:cNvPr>
              <p:cNvSpPr txBox="1">
                <a:spLocks noRot="1" noChangeAspect="1" noMove="1" noResize="1" noEditPoints="1" noAdjustHandles="1" noChangeArrowheads="1" noChangeShapeType="1" noTextEdit="1"/>
              </p:cNvSpPr>
              <p:nvPr/>
            </p:nvSpPr>
            <p:spPr>
              <a:xfrm>
                <a:off x="1585328" y="5172770"/>
                <a:ext cx="2242687" cy="461665"/>
              </a:xfrm>
              <a:prstGeom prst="rect">
                <a:avLst/>
              </a:prstGeom>
              <a:blipFill>
                <a:blip r:embed="rId6"/>
                <a:stretch>
                  <a:fillRect l="-4076" t="-10667" b="-30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矩形 21">
                <a:extLst>
                  <a:ext uri="{FF2B5EF4-FFF2-40B4-BE49-F238E27FC236}">
                    <a16:creationId xmlns:a16="http://schemas.microsoft.com/office/drawing/2014/main" id="{D0D1A7B1-B722-4857-ADDB-1A0C4D36CE66}"/>
                  </a:ext>
                </a:extLst>
              </p:cNvPr>
              <p:cNvSpPr/>
              <p:nvPr/>
            </p:nvSpPr>
            <p:spPr>
              <a:xfrm>
                <a:off x="5537225" y="4870114"/>
                <a:ext cx="103438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zh-TW" altLang="en-US" sz="2400" i="1" smtClean="0">
                          <a:latin typeface="Cambria Math" panose="02040503050406030204" pitchFamily="18" charset="0"/>
                        </a:rPr>
                        <m:t>∇</m:t>
                      </m:r>
                      <m:r>
                        <a:rPr lang="en-US" altLang="zh-TW" sz="2400" i="1">
                          <a:latin typeface="Cambria Math" panose="02040503050406030204" pitchFamily="18" charset="0"/>
                        </a:rPr>
                        <m:t>𝐿</m:t>
                      </m:r>
                      <m:d>
                        <m:dPr>
                          <m:ctrlPr>
                            <a:rPr lang="en-US" altLang="zh-TW" sz="2400" i="1">
                              <a:latin typeface="Cambria Math" panose="02040503050406030204" pitchFamily="18" charset="0"/>
                            </a:rPr>
                          </m:ctrlPr>
                        </m:dPr>
                        <m:e>
                          <m:r>
                            <a:rPr lang="en-US" altLang="zh-TW" sz="2400" b="0" i="1" smtClean="0">
                              <a:latin typeface="Cambria Math" panose="02040503050406030204" pitchFamily="18" charset="0"/>
                            </a:rPr>
                            <m:t>𝑥</m:t>
                          </m:r>
                        </m:e>
                      </m:d>
                    </m:oMath>
                  </m:oMathPara>
                </a14:m>
                <a:endParaRPr lang="zh-TW" altLang="en-US" sz="2400" dirty="0"/>
              </a:p>
            </p:txBody>
          </p:sp>
        </mc:Choice>
        <mc:Fallback xmlns="">
          <p:sp>
            <p:nvSpPr>
              <p:cNvPr id="22" name="矩形 21">
                <a:extLst>
                  <a:ext uri="{FF2B5EF4-FFF2-40B4-BE49-F238E27FC236}">
                    <a16:creationId xmlns:a16="http://schemas.microsoft.com/office/drawing/2014/main" id="{D0D1A7B1-B722-4857-ADDB-1A0C4D36CE66}"/>
                  </a:ext>
                </a:extLst>
              </p:cNvPr>
              <p:cNvSpPr>
                <a:spLocks noRot="1" noChangeAspect="1" noMove="1" noResize="1" noEditPoints="1" noAdjustHandles="1" noChangeArrowheads="1" noChangeShapeType="1" noTextEdit="1"/>
              </p:cNvSpPr>
              <p:nvPr/>
            </p:nvSpPr>
            <p:spPr>
              <a:xfrm>
                <a:off x="5537225" y="4870114"/>
                <a:ext cx="1034386" cy="461665"/>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矩形 22">
                <a:extLst>
                  <a:ext uri="{FF2B5EF4-FFF2-40B4-BE49-F238E27FC236}">
                    <a16:creationId xmlns:a16="http://schemas.microsoft.com/office/drawing/2014/main" id="{6B55D73D-12C4-4E8A-B6E9-F1A23FBBFE65}"/>
                  </a:ext>
                </a:extLst>
              </p:cNvPr>
              <p:cNvSpPr/>
              <p:nvPr/>
            </p:nvSpPr>
            <p:spPr>
              <a:xfrm>
                <a:off x="6380336" y="4330288"/>
                <a:ext cx="2330125" cy="15056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m:t>
                      </m:r>
                      <m:d>
                        <m:dPr>
                          <m:begChr m:val="["/>
                          <m:endChr m:val="]"/>
                          <m:ctrlPr>
                            <a:rPr lang="en-US" altLang="zh-TW" sz="2400" i="1" smtClean="0">
                              <a:latin typeface="Cambria Math" panose="02040503050406030204" pitchFamily="18" charset="0"/>
                            </a:rPr>
                          </m:ctrlPr>
                        </m:dPr>
                        <m:e>
                          <m:eqArr>
                            <m:eqArrPr>
                              <m:ctrlPr>
                                <a:rPr lang="en-US" altLang="zh-TW" sz="2400" i="1" smtClean="0">
                                  <a:latin typeface="Cambria Math" panose="02040503050406030204" pitchFamily="18" charset="0"/>
                                </a:rPr>
                              </m:ctrlPr>
                            </m:eqArrPr>
                            <m:e>
                              <m:f>
                                <m:fPr>
                                  <m:type m:val="lin"/>
                                  <m:ctrlPr>
                                    <a:rPr lang="en-US" altLang="zh-TW" sz="2400" i="1" smtClean="0">
                                      <a:latin typeface="Cambria Math" panose="02040503050406030204" pitchFamily="18" charset="0"/>
                                    </a:rPr>
                                  </m:ctrlPr>
                                </m:fPr>
                                <m:num>
                                  <m:r>
                                    <a:rPr lang="en-US" altLang="zh-TW" sz="2400" i="1">
                                      <a:latin typeface="Cambria Math" panose="02040503050406030204" pitchFamily="18" charset="0"/>
                                    </a:rPr>
                                    <m:t>𝜕</m:t>
                                  </m:r>
                                  <m:r>
                                    <a:rPr lang="en-US" altLang="zh-TW" sz="2400" i="1">
                                      <a:latin typeface="Cambria Math" panose="02040503050406030204" pitchFamily="18" charset="0"/>
                                    </a:rPr>
                                    <m:t>𝐿</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num>
                                <m:den>
                                  <m:r>
                                    <a:rPr lang="en-US" altLang="zh-TW" sz="2400" i="1">
                                      <a:latin typeface="Cambria Math" panose="02040503050406030204" pitchFamily="18" charset="0"/>
                                    </a:rPr>
                                    <m:t>𝜕</m:t>
                                  </m:r>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1</m:t>
                                      </m:r>
                                    </m:sub>
                                  </m:sSub>
                                </m:den>
                              </m:f>
                            </m:e>
                            <m:e>
                              <m:f>
                                <m:fPr>
                                  <m:type m:val="lin"/>
                                  <m:ctrlPr>
                                    <a:rPr lang="en-US" altLang="zh-TW" sz="2400" i="1">
                                      <a:latin typeface="Cambria Math" panose="02040503050406030204" pitchFamily="18" charset="0"/>
                                    </a:rPr>
                                  </m:ctrlPr>
                                </m:fPr>
                                <m:num>
                                  <m:r>
                                    <a:rPr lang="en-US" altLang="zh-TW" sz="2400" i="1">
                                      <a:latin typeface="Cambria Math" panose="02040503050406030204" pitchFamily="18" charset="0"/>
                                    </a:rPr>
                                    <m:t>𝜕</m:t>
                                  </m:r>
                                  <m:r>
                                    <a:rPr lang="en-US" altLang="zh-TW" sz="2400" i="1">
                                      <a:latin typeface="Cambria Math" panose="02040503050406030204" pitchFamily="18" charset="0"/>
                                    </a:rPr>
                                    <m:t>𝐿</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num>
                                <m:den>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2</m:t>
                                      </m:r>
                                    </m:sub>
                                  </m:sSub>
                                </m:den>
                              </m:f>
                            </m:e>
                            <m:e>
                              <m:f>
                                <m:fPr>
                                  <m:type m:val="lin"/>
                                  <m:ctrlPr>
                                    <a:rPr lang="en-US" altLang="zh-TW" sz="2400" i="1">
                                      <a:latin typeface="Cambria Math" panose="02040503050406030204" pitchFamily="18" charset="0"/>
                                    </a:rPr>
                                  </m:ctrlPr>
                                </m:fPr>
                                <m:num>
                                  <m:r>
                                    <a:rPr lang="en-US" altLang="zh-TW" sz="2400" i="1">
                                      <a:latin typeface="Cambria Math" panose="02040503050406030204" pitchFamily="18" charset="0"/>
                                    </a:rPr>
                                    <m:t>𝜕</m:t>
                                  </m:r>
                                  <m:r>
                                    <a:rPr lang="en-US" altLang="zh-TW" sz="2400" i="1">
                                      <a:latin typeface="Cambria Math" panose="02040503050406030204" pitchFamily="18" charset="0"/>
                                    </a:rPr>
                                    <m:t>𝐿</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num>
                                <m:den>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3</m:t>
                                      </m:r>
                                    </m:sub>
                                  </m:sSub>
                                </m:den>
                              </m:f>
                            </m:e>
                            <m:e>
                              <m:r>
                                <a:rPr lang="zh-TW" altLang="en-US" sz="2400" i="1" smtClean="0">
                                  <a:latin typeface="Cambria Math" panose="02040503050406030204" pitchFamily="18" charset="0"/>
                                </a:rPr>
                                <m:t>⋮</m:t>
                              </m:r>
                            </m:e>
                          </m:eqArr>
                        </m:e>
                      </m:d>
                    </m:oMath>
                  </m:oMathPara>
                </a14:m>
                <a:endParaRPr lang="zh-TW" altLang="en-US" sz="2400" dirty="0"/>
              </a:p>
            </p:txBody>
          </p:sp>
        </mc:Choice>
        <mc:Fallback xmlns="">
          <p:sp>
            <p:nvSpPr>
              <p:cNvPr id="23" name="矩形 22">
                <a:extLst>
                  <a:ext uri="{FF2B5EF4-FFF2-40B4-BE49-F238E27FC236}">
                    <a16:creationId xmlns:a16="http://schemas.microsoft.com/office/drawing/2014/main" id="{6B55D73D-12C4-4E8A-B6E9-F1A23FBBFE65}"/>
                  </a:ext>
                </a:extLst>
              </p:cNvPr>
              <p:cNvSpPr>
                <a:spLocks noRot="1" noChangeAspect="1" noMove="1" noResize="1" noEditPoints="1" noAdjustHandles="1" noChangeArrowheads="1" noChangeShapeType="1" noTextEdit="1"/>
              </p:cNvSpPr>
              <p:nvPr/>
            </p:nvSpPr>
            <p:spPr>
              <a:xfrm>
                <a:off x="6380336" y="4330288"/>
                <a:ext cx="2330125" cy="1505605"/>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D359105F-B717-46BF-9D37-2086E25E0590}"/>
                  </a:ext>
                </a:extLst>
              </p:cNvPr>
              <p:cNvSpPr txBox="1"/>
              <p:nvPr/>
            </p:nvSpPr>
            <p:spPr>
              <a:xfrm>
                <a:off x="2736843" y="1937427"/>
                <a:ext cx="3834768" cy="6227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𝑥</m:t>
                          </m:r>
                        </m:e>
                        <m:sup>
                          <m:r>
                            <a:rPr lang="en-US" altLang="zh-TW" sz="2800" b="0" i="1" smtClean="0">
                              <a:latin typeface="Cambria Math" panose="02040503050406030204" pitchFamily="18" charset="0"/>
                            </a:rPr>
                            <m:t>∗</m:t>
                          </m:r>
                        </m:sup>
                      </m:sSup>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𝑎𝑟𝑔</m:t>
                      </m:r>
                      <m:func>
                        <m:funcPr>
                          <m:ctrlPr>
                            <a:rPr lang="en-US" altLang="zh-TW" sz="2800" b="0" i="1" smtClean="0">
                              <a:latin typeface="Cambria Math" panose="02040503050406030204" pitchFamily="18" charset="0"/>
                            </a:rPr>
                          </m:ctrlPr>
                        </m:funcPr>
                        <m:fName>
                          <m:limLow>
                            <m:limLowPr>
                              <m:ctrlPr>
                                <a:rPr lang="en-US" altLang="zh-TW" sz="2800" b="0" i="1" smtClean="0">
                                  <a:latin typeface="Cambria Math" panose="02040503050406030204" pitchFamily="18" charset="0"/>
                                </a:rPr>
                              </m:ctrlPr>
                            </m:limLowPr>
                            <m:e>
                              <m:r>
                                <m:rPr>
                                  <m:sty m:val="p"/>
                                </m:rPr>
                                <a:rPr lang="en-US" altLang="zh-TW" sz="2800" b="0" i="0" smtClean="0">
                                  <a:latin typeface="Cambria Math" panose="02040503050406030204" pitchFamily="18" charset="0"/>
                                </a:rPr>
                                <m:t>min</m:t>
                              </m:r>
                            </m:e>
                            <m:lim>
                              <m:r>
                                <a:rPr lang="en-US" altLang="zh-TW" sz="2800" i="1">
                                  <a:latin typeface="Cambria Math" panose="02040503050406030204" pitchFamily="18" charset="0"/>
                                </a:rPr>
                                <m:t>𝑑</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0</m:t>
                                      </m:r>
                                    </m:sup>
                                  </m:sSup>
                                  <m:r>
                                    <a:rPr lang="en-US" altLang="zh-TW" sz="2800" i="1">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m:t>
                                      </m:r>
                                    </m:sup>
                                  </m:sSup>
                                </m:e>
                              </m:d>
                              <m:r>
                                <a:rPr lang="en-US" altLang="zh-TW" sz="2800" i="1">
                                  <a:latin typeface="Cambria Math" panose="02040503050406030204" pitchFamily="18" charset="0"/>
                                  <a:ea typeface="Cambria Math" panose="02040503050406030204" pitchFamily="18" charset="0"/>
                                </a:rPr>
                                <m:t>≤</m:t>
                              </m:r>
                              <m:r>
                                <a:rPr lang="zh-TW" altLang="en-US" sz="2800" i="1">
                                  <a:latin typeface="Cambria Math" panose="02040503050406030204" pitchFamily="18" charset="0"/>
                                  <a:ea typeface="Cambria Math" panose="02040503050406030204" pitchFamily="18" charset="0"/>
                                </a:rPr>
                                <m:t>𝜀</m:t>
                              </m:r>
                              <m:r>
                                <m:rPr>
                                  <m:nor/>
                                </m:rPr>
                                <a:rPr lang="zh-TW" altLang="en-US" sz="2800" dirty="0"/>
                                <m:t> </m:t>
                              </m:r>
                            </m:lim>
                          </m:limLow>
                        </m:fName>
                        <m:e>
                          <m:r>
                            <a:rPr lang="en-US" altLang="zh-TW" sz="2800" i="1">
                              <a:latin typeface="Cambria Math" panose="02040503050406030204" pitchFamily="18" charset="0"/>
                            </a:rPr>
                            <m:t>𝐿</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m:t>
                                  </m:r>
                                </m:sup>
                              </m:sSup>
                            </m:e>
                          </m:d>
                        </m:e>
                      </m:func>
                    </m:oMath>
                  </m:oMathPara>
                </a14:m>
                <a:endParaRPr lang="zh-TW" altLang="en-US" sz="2800" dirty="0"/>
              </a:p>
            </p:txBody>
          </p:sp>
        </mc:Choice>
        <mc:Fallback xmlns="">
          <p:sp>
            <p:nvSpPr>
              <p:cNvPr id="24" name="文字方塊 23">
                <a:extLst>
                  <a:ext uri="{FF2B5EF4-FFF2-40B4-BE49-F238E27FC236}">
                    <a16:creationId xmlns:a16="http://schemas.microsoft.com/office/drawing/2014/main" id="{D359105F-B717-46BF-9D37-2086E25E0590}"/>
                  </a:ext>
                </a:extLst>
              </p:cNvPr>
              <p:cNvSpPr txBox="1">
                <a:spLocks noRot="1" noChangeAspect="1" noMove="1" noResize="1" noEditPoints="1" noAdjustHandles="1" noChangeArrowheads="1" noChangeShapeType="1" noTextEdit="1"/>
              </p:cNvSpPr>
              <p:nvPr/>
            </p:nvSpPr>
            <p:spPr>
              <a:xfrm>
                <a:off x="2736843" y="1937427"/>
                <a:ext cx="3834768" cy="622799"/>
              </a:xfrm>
              <a:prstGeom prst="rect">
                <a:avLst/>
              </a:prstGeom>
              <a:blipFill>
                <a:blip r:embed="rId9"/>
                <a:stretch>
                  <a:fillRect/>
                </a:stretch>
              </a:blipFill>
            </p:spPr>
            <p:txBody>
              <a:bodyPr/>
              <a:lstStyle/>
              <a:p>
                <a:r>
                  <a:rPr lang="zh-TW" altLang="en-US">
                    <a:noFill/>
                  </a:rPr>
                  <a:t> </a:t>
                </a:r>
              </a:p>
            </p:txBody>
          </p:sp>
        </mc:Fallback>
      </mc:AlternateContent>
      <p:sp>
        <p:nvSpPr>
          <p:cNvPr id="4" name="矩形 3">
            <a:extLst>
              <a:ext uri="{FF2B5EF4-FFF2-40B4-BE49-F238E27FC236}">
                <a16:creationId xmlns:a16="http://schemas.microsoft.com/office/drawing/2014/main" id="{6547C589-A275-4AB2-BC6C-2EE8F93CA813}"/>
              </a:ext>
            </a:extLst>
          </p:cNvPr>
          <p:cNvSpPr/>
          <p:nvPr/>
        </p:nvSpPr>
        <p:spPr>
          <a:xfrm>
            <a:off x="4191000" y="2304824"/>
            <a:ext cx="1457325" cy="360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707C0B75-CC32-4F56-83DA-F645DD6DF0FF}"/>
              </a:ext>
            </a:extLst>
          </p:cNvPr>
          <p:cNvSpPr/>
          <p:nvPr/>
        </p:nvSpPr>
        <p:spPr>
          <a:xfrm>
            <a:off x="3513145" y="2870111"/>
            <a:ext cx="2867191" cy="438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790504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p:bldP spid="9" grpId="0"/>
      <p:bldP spid="11" grpId="0"/>
      <p:bldP spid="12" grpId="0"/>
      <p:bldP spid="16" grpId="0"/>
      <p:bldP spid="22" grpId="0"/>
      <p:bldP spid="23" grpId="0"/>
      <p:bldP spid="4" grpId="0" animBg="1"/>
      <p:bldP spid="4" grpId="1"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041B3257-BE82-4FE2-819B-97F9C7201489}"/>
              </a:ext>
            </a:extLst>
          </p:cNvPr>
          <p:cNvSpPr/>
          <p:nvPr/>
        </p:nvSpPr>
        <p:spPr>
          <a:xfrm>
            <a:off x="5745570" y="3758049"/>
            <a:ext cx="2520212" cy="247207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DF3FB454-20AE-4C1D-90BF-324A2F764EC6}"/>
              </a:ext>
            </a:extLst>
          </p:cNvPr>
          <p:cNvSpPr>
            <a:spLocks noGrp="1"/>
          </p:cNvSpPr>
          <p:nvPr>
            <p:ph type="title"/>
          </p:nvPr>
        </p:nvSpPr>
        <p:spPr/>
        <p:txBody>
          <a:bodyPr/>
          <a:lstStyle/>
          <a:p>
            <a:r>
              <a:rPr lang="en-US" altLang="zh-TW" dirty="0"/>
              <a:t>How to Attack </a:t>
            </a:r>
            <a:endParaRPr lang="zh-TW" altLang="en-US" dirty="0"/>
          </a:p>
        </p:txBody>
      </p:sp>
      <p:sp>
        <p:nvSpPr>
          <p:cNvPr id="3" name="內容版面配置區 2">
            <a:extLst>
              <a:ext uri="{FF2B5EF4-FFF2-40B4-BE49-F238E27FC236}">
                <a16:creationId xmlns:a16="http://schemas.microsoft.com/office/drawing/2014/main" id="{EA7C5939-A524-4444-B939-BDC0614DEE67}"/>
              </a:ext>
            </a:extLst>
          </p:cNvPr>
          <p:cNvSpPr>
            <a:spLocks noGrp="1"/>
          </p:cNvSpPr>
          <p:nvPr>
            <p:ph idx="1"/>
          </p:nvPr>
        </p:nvSpPr>
        <p:spPr/>
        <p:txBody>
          <a:bodyPr/>
          <a:lstStyle/>
          <a:p>
            <a:endParaRPr lang="en-US" altLang="zh-TW" dirty="0"/>
          </a:p>
          <a:p>
            <a:endParaRPr lang="en-US" altLang="zh-TW" dirty="0"/>
          </a:p>
          <a:p>
            <a:r>
              <a:rPr lang="en-US" altLang="zh-TW" dirty="0"/>
              <a:t>Gradient Descent (Modified Version)</a:t>
            </a:r>
            <a:endParaRPr lang="zh-TW" altLang="en-US" dirty="0"/>
          </a:p>
        </p:txBody>
      </p:sp>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33C421E7-4703-47C5-A86C-8869036B8827}"/>
                  </a:ext>
                </a:extLst>
              </p:cNvPr>
              <p:cNvSpPr txBox="1"/>
              <p:nvPr/>
            </p:nvSpPr>
            <p:spPr>
              <a:xfrm>
                <a:off x="4291452" y="365126"/>
                <a:ext cx="4419009"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TW" sz="2400" dirty="0"/>
                  <a:t>Just like training a neural network, but network parameter </a:t>
                </a:r>
                <a14:m>
                  <m:oMath xmlns:m="http://schemas.openxmlformats.org/officeDocument/2006/math">
                    <m:r>
                      <a:rPr lang="zh-TW" altLang="en-US" sz="2400" i="1" smtClean="0">
                        <a:latin typeface="Cambria Math" panose="02040503050406030204" pitchFamily="18" charset="0"/>
                      </a:rPr>
                      <m:t>𝜃</m:t>
                    </m:r>
                  </m:oMath>
                </a14:m>
                <a:r>
                  <a:rPr lang="en-US" altLang="zh-TW" sz="2400" dirty="0"/>
                  <a:t> is replaced with input </a:t>
                </a:r>
                <a14:m>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m:t>
                        </m:r>
                      </m:sup>
                    </m:sSup>
                  </m:oMath>
                </a14:m>
                <a:endParaRPr lang="zh-TW" altLang="en-US" sz="2400" dirty="0"/>
              </a:p>
            </p:txBody>
          </p:sp>
        </mc:Choice>
        <mc:Fallback xmlns="">
          <p:sp>
            <p:nvSpPr>
              <p:cNvPr id="6" name="文字方塊 5">
                <a:extLst>
                  <a:ext uri="{FF2B5EF4-FFF2-40B4-BE49-F238E27FC236}">
                    <a16:creationId xmlns:a16="http://schemas.microsoft.com/office/drawing/2014/main" id="{33C421E7-4703-47C5-A86C-8869036B8827}"/>
                  </a:ext>
                </a:extLst>
              </p:cNvPr>
              <p:cNvSpPr txBox="1">
                <a:spLocks noRot="1" noChangeAspect="1" noMove="1" noResize="1" noEditPoints="1" noAdjustHandles="1" noChangeArrowheads="1" noChangeShapeType="1" noTextEdit="1"/>
              </p:cNvSpPr>
              <p:nvPr/>
            </p:nvSpPr>
            <p:spPr>
              <a:xfrm>
                <a:off x="4291452" y="365126"/>
                <a:ext cx="4419009" cy="1200329"/>
              </a:xfrm>
              <a:prstGeom prst="rect">
                <a:avLst/>
              </a:prstGeom>
              <a:blipFill>
                <a:blip r:embed="rId3"/>
                <a:stretch>
                  <a:fillRect l="-2204" t="-4040" r="-1791" b="-1010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D748814F-498C-4A86-B260-0D8D4B05D25E}"/>
                  </a:ext>
                </a:extLst>
              </p:cNvPr>
              <p:cNvSpPr txBox="1"/>
              <p:nvPr/>
            </p:nvSpPr>
            <p:spPr>
              <a:xfrm>
                <a:off x="5907567" y="3894490"/>
                <a:ext cx="1471044" cy="369332"/>
              </a:xfrm>
              <a:prstGeom prst="rect">
                <a:avLst/>
              </a:prstGeom>
              <a:noFill/>
            </p:spPr>
            <p:txBody>
              <a:bodyPr wrap="none" lIns="0" tIns="0" rIns="0" bIns="0" rtlCol="0">
                <a:spAutoFit/>
              </a:bodyPr>
              <a:lstStyle/>
              <a:p>
                <a:r>
                  <a:rPr lang="en-US" altLang="zh-TW" sz="2400" dirty="0"/>
                  <a:t>d</a:t>
                </a:r>
                <a:r>
                  <a:rPr lang="en-US" altLang="zh-TW" sz="2400" b="0" dirty="0"/>
                  <a:t>ef </a:t>
                </a:r>
                <a14:m>
                  <m:oMath xmlns:m="http://schemas.openxmlformats.org/officeDocument/2006/math">
                    <m:r>
                      <a:rPr lang="en-US" altLang="zh-TW" sz="2400" b="0" i="1" smtClean="0">
                        <a:latin typeface="Cambria Math" panose="02040503050406030204" pitchFamily="18" charset="0"/>
                      </a:rPr>
                      <m:t>𝑓𝑖𝑥</m:t>
                    </m:r>
                    <m:d>
                      <m:dPr>
                        <m:ctrlPr>
                          <a:rPr lang="en-US" altLang="zh-TW" sz="2400" b="0" i="1" smtClean="0">
                            <a:latin typeface="Cambria Math" panose="02040503050406030204" pitchFamily="18" charset="0"/>
                            <a:ea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𝑡</m:t>
                            </m:r>
                          </m:sup>
                        </m:sSup>
                      </m:e>
                    </m:d>
                  </m:oMath>
                </a14:m>
                <a:endParaRPr lang="zh-TW" altLang="en-US" sz="2400" dirty="0"/>
              </a:p>
            </p:txBody>
          </p:sp>
        </mc:Choice>
        <mc:Fallback xmlns="">
          <p:sp>
            <p:nvSpPr>
              <p:cNvPr id="13" name="文字方塊 12">
                <a:extLst>
                  <a:ext uri="{FF2B5EF4-FFF2-40B4-BE49-F238E27FC236}">
                    <a16:creationId xmlns:a16="http://schemas.microsoft.com/office/drawing/2014/main" id="{D748814F-498C-4A86-B260-0D8D4B05D25E}"/>
                  </a:ext>
                </a:extLst>
              </p:cNvPr>
              <p:cNvSpPr txBox="1">
                <a:spLocks noRot="1" noChangeAspect="1" noMove="1" noResize="1" noEditPoints="1" noAdjustHandles="1" noChangeArrowheads="1" noChangeShapeType="1" noTextEdit="1"/>
              </p:cNvSpPr>
              <p:nvPr/>
            </p:nvSpPr>
            <p:spPr>
              <a:xfrm>
                <a:off x="5907567" y="3894490"/>
                <a:ext cx="1471044" cy="369332"/>
              </a:xfrm>
              <a:prstGeom prst="rect">
                <a:avLst/>
              </a:prstGeom>
              <a:blipFill>
                <a:blip r:embed="rId4"/>
                <a:stretch>
                  <a:fillRect l="-12448" t="-26667" b="-5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C94D9231-06CD-411A-8797-84CA00AC55B4}"/>
                  </a:ext>
                </a:extLst>
              </p:cNvPr>
              <p:cNvSpPr txBox="1"/>
              <p:nvPr/>
            </p:nvSpPr>
            <p:spPr>
              <a:xfrm>
                <a:off x="6194445" y="4435054"/>
                <a:ext cx="1995979" cy="830997"/>
              </a:xfrm>
              <a:prstGeom prst="rect">
                <a:avLst/>
              </a:prstGeom>
              <a:noFill/>
            </p:spPr>
            <p:txBody>
              <a:bodyPr wrap="square" rtlCol="0">
                <a:spAutoFit/>
              </a:bodyPr>
              <a:lstStyle/>
              <a:p>
                <a:r>
                  <a:rPr lang="en-US" altLang="zh-TW" sz="2400" dirty="0"/>
                  <a:t>For all </a:t>
                </a:r>
                <a14:m>
                  <m:oMath xmlns:m="http://schemas.openxmlformats.org/officeDocument/2006/math">
                    <m:r>
                      <a:rPr lang="en-US" altLang="zh-TW" sz="2400" b="0" i="1" smtClean="0">
                        <a:latin typeface="Cambria Math" panose="02040503050406030204" pitchFamily="18" charset="0"/>
                      </a:rPr>
                      <m:t>𝑥</m:t>
                    </m:r>
                  </m:oMath>
                </a14:m>
                <a:r>
                  <a:rPr lang="en-US" altLang="zh-TW" sz="2400" dirty="0"/>
                  <a:t> fulfill </a:t>
                </a:r>
                <a14:m>
                  <m:oMath xmlns:m="http://schemas.openxmlformats.org/officeDocument/2006/math">
                    <m:r>
                      <a:rPr lang="en-US" altLang="zh-TW" sz="2400" i="1">
                        <a:latin typeface="Cambria Math" panose="02040503050406030204" pitchFamily="18" charset="0"/>
                      </a:rPr>
                      <m:t>𝑑</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0</m:t>
                            </m:r>
                          </m:sup>
                        </m:sSup>
                        <m:r>
                          <a:rPr lang="en-US" altLang="zh-TW" sz="2400" i="1">
                            <a:latin typeface="Cambria Math" panose="02040503050406030204" pitchFamily="18" charset="0"/>
                          </a:rPr>
                          <m:t>,</m:t>
                        </m:r>
                        <m:r>
                          <a:rPr lang="en-US" altLang="zh-TW" sz="2400" b="0" i="1" smtClean="0">
                            <a:latin typeface="Cambria Math" panose="02040503050406030204" pitchFamily="18" charset="0"/>
                          </a:rPr>
                          <m:t>𝑥</m:t>
                        </m:r>
                      </m:e>
                    </m:d>
                    <m:r>
                      <a:rPr lang="en-US" altLang="zh-TW" sz="2400" i="1">
                        <a:latin typeface="Cambria Math" panose="02040503050406030204" pitchFamily="18" charset="0"/>
                        <a:ea typeface="Cambria Math" panose="02040503050406030204" pitchFamily="18" charset="0"/>
                      </a:rPr>
                      <m:t>≤</m:t>
                    </m:r>
                    <m:r>
                      <a:rPr lang="zh-TW" altLang="en-US" sz="2400" i="1">
                        <a:latin typeface="Cambria Math" panose="02040503050406030204" pitchFamily="18" charset="0"/>
                        <a:ea typeface="Cambria Math" panose="02040503050406030204" pitchFamily="18" charset="0"/>
                      </a:rPr>
                      <m:t>𝜀</m:t>
                    </m:r>
                  </m:oMath>
                </a14:m>
                <a:r>
                  <a:rPr lang="en-US" altLang="zh-TW" sz="2400" dirty="0"/>
                  <a:t> </a:t>
                </a:r>
                <a:endParaRPr lang="zh-TW" altLang="en-US" sz="2400" dirty="0"/>
              </a:p>
            </p:txBody>
          </p:sp>
        </mc:Choice>
        <mc:Fallback xmlns="">
          <p:sp>
            <p:nvSpPr>
              <p:cNvPr id="18" name="文字方塊 17">
                <a:extLst>
                  <a:ext uri="{FF2B5EF4-FFF2-40B4-BE49-F238E27FC236}">
                    <a16:creationId xmlns:a16="http://schemas.microsoft.com/office/drawing/2014/main" id="{C94D9231-06CD-411A-8797-84CA00AC55B4}"/>
                  </a:ext>
                </a:extLst>
              </p:cNvPr>
              <p:cNvSpPr txBox="1">
                <a:spLocks noRot="1" noChangeAspect="1" noMove="1" noResize="1" noEditPoints="1" noAdjustHandles="1" noChangeArrowheads="1" noChangeShapeType="1" noTextEdit="1"/>
              </p:cNvSpPr>
              <p:nvPr/>
            </p:nvSpPr>
            <p:spPr>
              <a:xfrm>
                <a:off x="6194445" y="4435054"/>
                <a:ext cx="1995979" cy="830997"/>
              </a:xfrm>
              <a:prstGeom prst="rect">
                <a:avLst/>
              </a:prstGeom>
              <a:blipFill>
                <a:blip r:embed="rId5"/>
                <a:stretch>
                  <a:fillRect l="-4573" t="-5882" r="-213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D0C81951-1ACF-45F0-BE8C-22D3E31407FD}"/>
                  </a:ext>
                </a:extLst>
              </p:cNvPr>
              <p:cNvSpPr txBox="1"/>
              <p:nvPr/>
            </p:nvSpPr>
            <p:spPr>
              <a:xfrm>
                <a:off x="6194445" y="5265120"/>
                <a:ext cx="2071336" cy="830997"/>
              </a:xfrm>
              <a:prstGeom prst="rect">
                <a:avLst/>
              </a:prstGeom>
              <a:noFill/>
            </p:spPr>
            <p:txBody>
              <a:bodyPr wrap="square" rtlCol="0">
                <a:spAutoFit/>
              </a:bodyPr>
              <a:lstStyle/>
              <a:p>
                <a:r>
                  <a:rPr lang="en-US" altLang="zh-TW" sz="2400" dirty="0"/>
                  <a:t>Return the one closest to </a:t>
                </a:r>
                <a14:m>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𝑡</m:t>
                        </m:r>
                      </m:sup>
                    </m:sSup>
                  </m:oMath>
                </a14:m>
                <a:endParaRPr lang="zh-TW" altLang="en-US" sz="2400" dirty="0"/>
              </a:p>
            </p:txBody>
          </p:sp>
        </mc:Choice>
        <mc:Fallback xmlns="">
          <p:sp>
            <p:nvSpPr>
              <p:cNvPr id="19" name="文字方塊 18">
                <a:extLst>
                  <a:ext uri="{FF2B5EF4-FFF2-40B4-BE49-F238E27FC236}">
                    <a16:creationId xmlns:a16="http://schemas.microsoft.com/office/drawing/2014/main" id="{D0C81951-1ACF-45F0-BE8C-22D3E31407FD}"/>
                  </a:ext>
                </a:extLst>
              </p:cNvPr>
              <p:cNvSpPr txBox="1">
                <a:spLocks noRot="1" noChangeAspect="1" noMove="1" noResize="1" noEditPoints="1" noAdjustHandles="1" noChangeArrowheads="1" noChangeShapeType="1" noTextEdit="1"/>
              </p:cNvSpPr>
              <p:nvPr/>
            </p:nvSpPr>
            <p:spPr>
              <a:xfrm>
                <a:off x="6194445" y="5265120"/>
                <a:ext cx="2071336" cy="830997"/>
              </a:xfrm>
              <a:prstGeom prst="rect">
                <a:avLst/>
              </a:prstGeom>
              <a:blipFill>
                <a:blip r:embed="rId6"/>
                <a:stretch>
                  <a:fillRect l="-4412" t="-5882" r="-6765" b="-16176"/>
                </a:stretch>
              </a:blipFill>
            </p:spPr>
            <p:txBody>
              <a:bodyPr/>
              <a:lstStyle/>
              <a:p>
                <a:r>
                  <a:rPr lang="zh-TW" altLang="en-US">
                    <a:noFill/>
                  </a:rPr>
                  <a:t> </a:t>
                </a:r>
              </a:p>
            </p:txBody>
          </p:sp>
        </mc:Fallback>
      </mc:AlternateContent>
      <p:sp>
        <p:nvSpPr>
          <p:cNvPr id="17" name="矩形 16">
            <a:extLst>
              <a:ext uri="{FF2B5EF4-FFF2-40B4-BE49-F238E27FC236}">
                <a16:creationId xmlns:a16="http://schemas.microsoft.com/office/drawing/2014/main" id="{207B3532-3AAF-4042-BA59-C68436E15F82}"/>
              </a:ext>
            </a:extLst>
          </p:cNvPr>
          <p:cNvSpPr/>
          <p:nvPr/>
        </p:nvSpPr>
        <p:spPr>
          <a:xfrm>
            <a:off x="776466" y="3758049"/>
            <a:ext cx="4241948" cy="247207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22" name="文字方塊 21">
            <a:extLst>
              <a:ext uri="{FF2B5EF4-FFF2-40B4-BE49-F238E27FC236}">
                <a16:creationId xmlns:a16="http://schemas.microsoft.com/office/drawing/2014/main" id="{765F914A-3D09-4577-9A50-B78B8087D94B}"/>
              </a:ext>
            </a:extLst>
          </p:cNvPr>
          <p:cNvSpPr txBox="1"/>
          <p:nvPr/>
        </p:nvSpPr>
        <p:spPr>
          <a:xfrm>
            <a:off x="952264" y="4240821"/>
            <a:ext cx="3487479" cy="461665"/>
          </a:xfrm>
          <a:prstGeom prst="rect">
            <a:avLst/>
          </a:prstGeom>
          <a:noFill/>
        </p:spPr>
        <p:txBody>
          <a:bodyPr wrap="square" rtlCol="0">
            <a:spAutoFit/>
          </a:bodyPr>
          <a:lstStyle/>
          <a:p>
            <a:r>
              <a:rPr lang="en-US" altLang="zh-TW" sz="2400" dirty="0"/>
              <a:t>For t = 1 to T </a:t>
            </a:r>
            <a:endParaRPr lang="zh-TW" altLang="en-US" sz="2400" dirty="0"/>
          </a:p>
        </p:txBody>
      </p:sp>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3B98681E-47E8-47D5-B58E-93B59A0D593E}"/>
                  </a:ext>
                </a:extLst>
              </p:cNvPr>
              <p:cNvSpPr txBox="1"/>
              <p:nvPr/>
            </p:nvSpPr>
            <p:spPr>
              <a:xfrm>
                <a:off x="1604175" y="4742377"/>
                <a:ext cx="31250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𝑡</m:t>
                          </m:r>
                        </m:sup>
                      </m:sSup>
                      <m:r>
                        <a:rPr lang="en-US" altLang="zh-TW" sz="2400" i="1">
                          <a:latin typeface="Cambria Math" panose="02040503050406030204" pitchFamily="18" charset="0"/>
                          <a:ea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𝑡</m:t>
                          </m:r>
                          <m:r>
                            <a:rPr lang="en-US" altLang="zh-TW" sz="2400" b="0" i="1" smtClean="0">
                              <a:latin typeface="Cambria Math" panose="02040503050406030204" pitchFamily="18" charset="0"/>
                            </a:rPr>
                            <m:t>−1</m:t>
                          </m:r>
                        </m:sup>
                      </m:sSup>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𝜂</m:t>
                      </m:r>
                      <m:r>
                        <m:rPr>
                          <m:sty m:val="p"/>
                        </m:rPr>
                        <a:rPr lang="zh-TW" altLang="en-US" sz="2400" b="0" i="1" smtClean="0">
                          <a:latin typeface="Cambria Math" panose="02040503050406030204" pitchFamily="18" charset="0"/>
                        </a:rPr>
                        <m:t>∇</m:t>
                      </m:r>
                      <m:r>
                        <a:rPr lang="en-US" altLang="zh-TW" sz="2400" i="1">
                          <a:latin typeface="Cambria Math" panose="02040503050406030204" pitchFamily="18" charset="0"/>
                        </a:rPr>
                        <m:t>𝐿</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𝑡</m:t>
                              </m:r>
                              <m:r>
                                <a:rPr lang="en-US" altLang="zh-TW" sz="2400" i="1">
                                  <a:latin typeface="Cambria Math" panose="02040503050406030204" pitchFamily="18" charset="0"/>
                                </a:rPr>
                                <m:t>−1</m:t>
                              </m:r>
                            </m:sup>
                          </m:sSup>
                        </m:e>
                      </m:d>
                    </m:oMath>
                  </m:oMathPara>
                </a14:m>
                <a:endParaRPr lang="zh-TW" altLang="en-US" sz="2400" dirty="0"/>
              </a:p>
            </p:txBody>
          </p:sp>
        </mc:Choice>
        <mc:Fallback xmlns="">
          <p:sp>
            <p:nvSpPr>
              <p:cNvPr id="23" name="文字方塊 22">
                <a:extLst>
                  <a:ext uri="{FF2B5EF4-FFF2-40B4-BE49-F238E27FC236}">
                    <a16:creationId xmlns:a16="http://schemas.microsoft.com/office/drawing/2014/main" id="{3B98681E-47E8-47D5-B58E-93B59A0D593E}"/>
                  </a:ext>
                </a:extLst>
              </p:cNvPr>
              <p:cNvSpPr txBox="1">
                <a:spLocks noRot="1" noChangeAspect="1" noMove="1" noResize="1" noEditPoints="1" noAdjustHandles="1" noChangeArrowheads="1" noChangeShapeType="1" noTextEdit="1"/>
              </p:cNvSpPr>
              <p:nvPr/>
            </p:nvSpPr>
            <p:spPr>
              <a:xfrm>
                <a:off x="1604175" y="4742377"/>
                <a:ext cx="3125086" cy="369332"/>
              </a:xfrm>
              <a:prstGeom prst="rect">
                <a:avLst/>
              </a:prstGeom>
              <a:blipFill>
                <a:blip r:embed="rId7"/>
                <a:stretch>
                  <a:fillRect l="-780" b="-2459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3E2D4AC2-E2FE-4F7C-8847-945ABA95B8B5}"/>
                  </a:ext>
                </a:extLst>
              </p:cNvPr>
              <p:cNvSpPr txBox="1"/>
              <p:nvPr/>
            </p:nvSpPr>
            <p:spPr>
              <a:xfrm>
                <a:off x="952264" y="3812558"/>
                <a:ext cx="3890352" cy="461665"/>
              </a:xfrm>
              <a:prstGeom prst="rect">
                <a:avLst/>
              </a:prstGeom>
              <a:noFill/>
            </p:spPr>
            <p:txBody>
              <a:bodyPr wrap="square" rtlCol="0">
                <a:spAutoFit/>
              </a:bodyPr>
              <a:lstStyle/>
              <a:p>
                <a:r>
                  <a:rPr lang="en-US" altLang="zh-TW" sz="2400" dirty="0"/>
                  <a:t>Start from original image </a:t>
                </a:r>
                <a14:m>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0</m:t>
                        </m:r>
                      </m:sup>
                    </m:sSup>
                  </m:oMath>
                </a14:m>
                <a:endParaRPr lang="zh-TW" altLang="en-US" sz="2400" dirty="0"/>
              </a:p>
            </p:txBody>
          </p:sp>
        </mc:Choice>
        <mc:Fallback xmlns="">
          <p:sp>
            <p:nvSpPr>
              <p:cNvPr id="24" name="文字方塊 23">
                <a:extLst>
                  <a:ext uri="{FF2B5EF4-FFF2-40B4-BE49-F238E27FC236}">
                    <a16:creationId xmlns:a16="http://schemas.microsoft.com/office/drawing/2014/main" id="{3E2D4AC2-E2FE-4F7C-8847-945ABA95B8B5}"/>
                  </a:ext>
                </a:extLst>
              </p:cNvPr>
              <p:cNvSpPr txBox="1">
                <a:spLocks noRot="1" noChangeAspect="1" noMove="1" noResize="1" noEditPoints="1" noAdjustHandles="1" noChangeArrowheads="1" noChangeShapeType="1" noTextEdit="1"/>
              </p:cNvSpPr>
              <p:nvPr/>
            </p:nvSpPr>
            <p:spPr>
              <a:xfrm>
                <a:off x="952264" y="3812558"/>
                <a:ext cx="3890352" cy="461665"/>
              </a:xfrm>
              <a:prstGeom prst="rect">
                <a:avLst/>
              </a:prstGeom>
              <a:blipFill>
                <a:blip r:embed="rId8"/>
                <a:stretch>
                  <a:fillRect l="-2351" t="-10526" b="-2894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a:extLst>
                  <a:ext uri="{FF2B5EF4-FFF2-40B4-BE49-F238E27FC236}">
                    <a16:creationId xmlns:a16="http://schemas.microsoft.com/office/drawing/2014/main" id="{B9BEA9F9-C56A-41B0-A6EC-DC7C9DD05B3B}"/>
                  </a:ext>
                </a:extLst>
              </p:cNvPr>
              <p:cNvSpPr txBox="1"/>
              <p:nvPr/>
            </p:nvSpPr>
            <p:spPr>
              <a:xfrm>
                <a:off x="2847759" y="5698906"/>
                <a:ext cx="179087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𝑡</m:t>
                          </m:r>
                        </m:sup>
                      </m:sSup>
                      <m:r>
                        <a:rPr lang="en-US" altLang="zh-TW" sz="2400" i="1">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𝑓𝑖𝑥</m:t>
                      </m:r>
                      <m:d>
                        <m:dPr>
                          <m:ctrlPr>
                            <a:rPr lang="en-US" altLang="zh-TW" sz="2400" b="0" i="1" smtClean="0">
                              <a:latin typeface="Cambria Math" panose="02040503050406030204" pitchFamily="18" charset="0"/>
                              <a:ea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𝑡</m:t>
                              </m:r>
                            </m:sup>
                          </m:sSup>
                        </m:e>
                      </m:d>
                    </m:oMath>
                  </m:oMathPara>
                </a14:m>
                <a:endParaRPr lang="zh-TW" altLang="en-US" sz="2400" dirty="0"/>
              </a:p>
            </p:txBody>
          </p:sp>
        </mc:Choice>
        <mc:Fallback xmlns="">
          <p:sp>
            <p:nvSpPr>
              <p:cNvPr id="25" name="文字方塊 24">
                <a:extLst>
                  <a:ext uri="{FF2B5EF4-FFF2-40B4-BE49-F238E27FC236}">
                    <a16:creationId xmlns:a16="http://schemas.microsoft.com/office/drawing/2014/main" id="{B9BEA9F9-C56A-41B0-A6EC-DC7C9DD05B3B}"/>
                  </a:ext>
                </a:extLst>
              </p:cNvPr>
              <p:cNvSpPr txBox="1">
                <a:spLocks noRot="1" noChangeAspect="1" noMove="1" noResize="1" noEditPoints="1" noAdjustHandles="1" noChangeArrowheads="1" noChangeShapeType="1" noTextEdit="1"/>
              </p:cNvSpPr>
              <p:nvPr/>
            </p:nvSpPr>
            <p:spPr>
              <a:xfrm>
                <a:off x="2847759" y="5698906"/>
                <a:ext cx="1790875" cy="369332"/>
              </a:xfrm>
              <a:prstGeom prst="rect">
                <a:avLst/>
              </a:prstGeom>
              <a:blipFill>
                <a:blip r:embed="rId9"/>
                <a:stretch>
                  <a:fillRect l="-1701" b="-3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BC25D8E4-BFFA-462D-BBD5-248E04159FA7}"/>
                  </a:ext>
                </a:extLst>
              </p:cNvPr>
              <p:cNvSpPr txBox="1"/>
              <p:nvPr/>
            </p:nvSpPr>
            <p:spPr>
              <a:xfrm>
                <a:off x="1585328" y="5172770"/>
                <a:ext cx="2242687" cy="461665"/>
              </a:xfrm>
              <a:prstGeom prst="rect">
                <a:avLst/>
              </a:prstGeom>
              <a:noFill/>
            </p:spPr>
            <p:txBody>
              <a:bodyPr wrap="square" rtlCol="0">
                <a:spAutoFit/>
              </a:bodyPr>
              <a:lstStyle/>
              <a:p>
                <a:r>
                  <a:rPr lang="en-US" altLang="zh-TW" sz="2400" dirty="0"/>
                  <a:t>If </a:t>
                </a:r>
                <a14:m>
                  <m:oMath xmlns:m="http://schemas.openxmlformats.org/officeDocument/2006/math">
                    <m:r>
                      <a:rPr lang="en-US" altLang="zh-TW" sz="2400" i="1">
                        <a:latin typeface="Cambria Math" panose="02040503050406030204" pitchFamily="18" charset="0"/>
                      </a:rPr>
                      <m:t>𝑑</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0</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𝑡</m:t>
                            </m:r>
                          </m:sup>
                        </m:sSup>
                      </m:e>
                    </m:d>
                    <m:r>
                      <a:rPr lang="en-US" altLang="zh-TW" sz="2400" i="1">
                        <a:latin typeface="Cambria Math" panose="02040503050406030204" pitchFamily="18" charset="0"/>
                      </a:rPr>
                      <m:t>&gt;</m:t>
                    </m:r>
                    <m:r>
                      <a:rPr lang="zh-TW" altLang="en-US" sz="2400" i="1">
                        <a:latin typeface="Cambria Math" panose="02040503050406030204" pitchFamily="18" charset="0"/>
                        <a:ea typeface="Cambria Math" panose="02040503050406030204" pitchFamily="18" charset="0"/>
                      </a:rPr>
                      <m:t>𝜀</m:t>
                    </m:r>
                  </m:oMath>
                </a14:m>
                <a:r>
                  <a:rPr lang="en-US" altLang="zh-TW" sz="2400" dirty="0"/>
                  <a:t> </a:t>
                </a:r>
                <a:endParaRPr lang="zh-TW" altLang="en-US" sz="2400" dirty="0"/>
              </a:p>
            </p:txBody>
          </p:sp>
        </mc:Choice>
        <mc:Fallback xmlns="">
          <p:sp>
            <p:nvSpPr>
              <p:cNvPr id="26" name="文字方塊 25">
                <a:extLst>
                  <a:ext uri="{FF2B5EF4-FFF2-40B4-BE49-F238E27FC236}">
                    <a16:creationId xmlns:a16="http://schemas.microsoft.com/office/drawing/2014/main" id="{BC25D8E4-BFFA-462D-BBD5-248E04159FA7}"/>
                  </a:ext>
                </a:extLst>
              </p:cNvPr>
              <p:cNvSpPr txBox="1">
                <a:spLocks noRot="1" noChangeAspect="1" noMove="1" noResize="1" noEditPoints="1" noAdjustHandles="1" noChangeArrowheads="1" noChangeShapeType="1" noTextEdit="1"/>
              </p:cNvSpPr>
              <p:nvPr/>
            </p:nvSpPr>
            <p:spPr>
              <a:xfrm>
                <a:off x="1585328" y="5172770"/>
                <a:ext cx="2242687" cy="461665"/>
              </a:xfrm>
              <a:prstGeom prst="rect">
                <a:avLst/>
              </a:prstGeom>
              <a:blipFill>
                <a:blip r:embed="rId10"/>
                <a:stretch>
                  <a:fillRect l="-4076" t="-10667" b="-30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E0C6CC5F-2D20-4F12-A904-2A5DA2DC25B3}"/>
                  </a:ext>
                </a:extLst>
              </p:cNvPr>
              <p:cNvSpPr txBox="1"/>
              <p:nvPr/>
            </p:nvSpPr>
            <p:spPr>
              <a:xfrm>
                <a:off x="2736843" y="1937427"/>
                <a:ext cx="3834768" cy="6200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𝑥</m:t>
                          </m:r>
                        </m:e>
                        <m:sup>
                          <m:r>
                            <a:rPr lang="en-US" altLang="zh-TW" sz="2800" b="0" i="1" smtClean="0">
                              <a:latin typeface="Cambria Math" panose="02040503050406030204" pitchFamily="18" charset="0"/>
                            </a:rPr>
                            <m:t>∗</m:t>
                          </m:r>
                        </m:sup>
                      </m:sSup>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𝑎𝑟𝑔</m:t>
                      </m:r>
                      <m:func>
                        <m:funcPr>
                          <m:ctrlPr>
                            <a:rPr lang="en-US" altLang="zh-TW" sz="2800" b="0" i="1" smtClean="0">
                              <a:latin typeface="Cambria Math" panose="02040503050406030204" pitchFamily="18" charset="0"/>
                            </a:rPr>
                          </m:ctrlPr>
                        </m:funcPr>
                        <m:fName>
                          <m:limLow>
                            <m:limLowPr>
                              <m:ctrlPr>
                                <a:rPr lang="en-US" altLang="zh-TW" sz="2800" b="0" i="1" smtClean="0">
                                  <a:latin typeface="Cambria Math" panose="02040503050406030204" pitchFamily="18" charset="0"/>
                                </a:rPr>
                              </m:ctrlPr>
                            </m:limLowPr>
                            <m:e>
                              <m:r>
                                <m:rPr>
                                  <m:sty m:val="p"/>
                                </m:rPr>
                                <a:rPr lang="en-US" altLang="zh-TW" sz="2800" b="0" i="0" smtClean="0">
                                  <a:latin typeface="Cambria Math" panose="02040503050406030204" pitchFamily="18" charset="0"/>
                                </a:rPr>
                                <m:t>min</m:t>
                              </m:r>
                            </m:e>
                            <m:lim>
                              <m:r>
                                <a:rPr lang="en-US" altLang="zh-TW" sz="2800" i="1">
                                  <a:latin typeface="Cambria Math" panose="02040503050406030204" pitchFamily="18" charset="0"/>
                                </a:rPr>
                                <m:t>𝑑</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0</m:t>
                                      </m:r>
                                    </m:sup>
                                  </m:sSup>
                                  <m:r>
                                    <a:rPr lang="en-US" altLang="zh-TW" sz="2800" i="1">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m:t>
                                      </m:r>
                                    </m:sup>
                                  </m:sSup>
                                </m:e>
                              </m:d>
                              <m:r>
                                <a:rPr lang="en-US" altLang="zh-TW" sz="2800" i="1">
                                  <a:latin typeface="Cambria Math" panose="02040503050406030204" pitchFamily="18" charset="0"/>
                                  <a:ea typeface="Cambria Math" panose="02040503050406030204" pitchFamily="18" charset="0"/>
                                </a:rPr>
                                <m:t>≤</m:t>
                              </m:r>
                              <m:r>
                                <a:rPr lang="zh-TW" altLang="en-US" sz="2800" i="1">
                                  <a:latin typeface="Cambria Math" panose="02040503050406030204" pitchFamily="18" charset="0"/>
                                  <a:ea typeface="Cambria Math" panose="02040503050406030204" pitchFamily="18" charset="0"/>
                                </a:rPr>
                                <m:t>𝜀</m:t>
                              </m:r>
                              <m:r>
                                <m:rPr>
                                  <m:nor/>
                                </m:rPr>
                                <a:rPr lang="zh-TW" altLang="en-US" sz="2800" dirty="0"/>
                                <m:t> </m:t>
                              </m:r>
                            </m:lim>
                          </m:limLow>
                        </m:fName>
                        <m:e>
                          <m:r>
                            <a:rPr lang="en-US" altLang="zh-TW" sz="2800" i="1">
                              <a:latin typeface="Cambria Math" panose="02040503050406030204" pitchFamily="18" charset="0"/>
                            </a:rPr>
                            <m:t>𝐿</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i="1">
                                      <a:latin typeface="Cambria Math" panose="02040503050406030204" pitchFamily="18" charset="0"/>
                                    </a:rPr>
                                    <m:t>′</m:t>
                                  </m:r>
                                </m:sup>
                              </m:sSup>
                            </m:e>
                          </m:d>
                        </m:e>
                      </m:func>
                    </m:oMath>
                  </m:oMathPara>
                </a14:m>
                <a:endParaRPr lang="zh-TW" altLang="en-US" sz="2800" dirty="0"/>
              </a:p>
            </p:txBody>
          </p:sp>
        </mc:Choice>
        <mc:Fallback xmlns="">
          <p:sp>
            <p:nvSpPr>
              <p:cNvPr id="27" name="文字方塊 26">
                <a:extLst>
                  <a:ext uri="{FF2B5EF4-FFF2-40B4-BE49-F238E27FC236}">
                    <a16:creationId xmlns:a16="http://schemas.microsoft.com/office/drawing/2014/main" id="{E0C6CC5F-2D20-4F12-A904-2A5DA2DC25B3}"/>
                  </a:ext>
                </a:extLst>
              </p:cNvPr>
              <p:cNvSpPr txBox="1">
                <a:spLocks noRot="1" noChangeAspect="1" noMove="1" noResize="1" noEditPoints="1" noAdjustHandles="1" noChangeArrowheads="1" noChangeShapeType="1" noTextEdit="1"/>
              </p:cNvSpPr>
              <p:nvPr/>
            </p:nvSpPr>
            <p:spPr>
              <a:xfrm>
                <a:off x="2736843" y="1937427"/>
                <a:ext cx="3834768" cy="620042"/>
              </a:xfrm>
              <a:prstGeom prst="rect">
                <a:avLst/>
              </a:prstGeom>
              <a:blipFill>
                <a:blip r:embed="rId11"/>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9086815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F3FB454-20AE-4C1D-90BF-324A2F764EC6}"/>
              </a:ext>
            </a:extLst>
          </p:cNvPr>
          <p:cNvSpPr>
            <a:spLocks noGrp="1"/>
          </p:cNvSpPr>
          <p:nvPr>
            <p:ph type="title"/>
          </p:nvPr>
        </p:nvSpPr>
        <p:spPr>
          <a:xfrm>
            <a:off x="628650" y="365126"/>
            <a:ext cx="7886700" cy="1325563"/>
          </a:xfrm>
        </p:spPr>
        <p:txBody>
          <a:bodyPr/>
          <a:lstStyle/>
          <a:p>
            <a:r>
              <a:rPr lang="en-US" altLang="zh-TW" dirty="0"/>
              <a:t>How to Attack </a:t>
            </a:r>
            <a:endParaRPr lang="zh-TW" altLang="en-US" dirty="0"/>
          </a:p>
        </p:txBody>
      </p:sp>
      <p:grpSp>
        <p:nvGrpSpPr>
          <p:cNvPr id="4" name="群組 3">
            <a:extLst>
              <a:ext uri="{FF2B5EF4-FFF2-40B4-BE49-F238E27FC236}">
                <a16:creationId xmlns:a16="http://schemas.microsoft.com/office/drawing/2014/main" id="{03521472-4FC3-4D21-8813-0A193EE09660}"/>
              </a:ext>
            </a:extLst>
          </p:cNvPr>
          <p:cNvGrpSpPr/>
          <p:nvPr/>
        </p:nvGrpSpPr>
        <p:grpSpPr>
          <a:xfrm>
            <a:off x="1168181" y="2451486"/>
            <a:ext cx="2520212" cy="2472074"/>
            <a:chOff x="5745570" y="3758049"/>
            <a:chExt cx="2520212" cy="2472074"/>
          </a:xfrm>
        </p:grpSpPr>
        <p:sp>
          <p:nvSpPr>
            <p:cNvPr id="20" name="矩形 19">
              <a:extLst>
                <a:ext uri="{FF2B5EF4-FFF2-40B4-BE49-F238E27FC236}">
                  <a16:creationId xmlns:a16="http://schemas.microsoft.com/office/drawing/2014/main" id="{041B3257-BE82-4FE2-819B-97F9C7201489}"/>
                </a:ext>
              </a:extLst>
            </p:cNvPr>
            <p:cNvSpPr/>
            <p:nvPr/>
          </p:nvSpPr>
          <p:spPr>
            <a:xfrm>
              <a:off x="5745570" y="3758049"/>
              <a:ext cx="2520212" cy="247207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D748814F-498C-4A86-B260-0D8D4B05D25E}"/>
                    </a:ext>
                  </a:extLst>
                </p:cNvPr>
                <p:cNvSpPr txBox="1"/>
                <p:nvPr/>
              </p:nvSpPr>
              <p:spPr>
                <a:xfrm>
                  <a:off x="5907567" y="3894490"/>
                  <a:ext cx="1471044" cy="369332"/>
                </a:xfrm>
                <a:prstGeom prst="rect">
                  <a:avLst/>
                </a:prstGeom>
                <a:noFill/>
              </p:spPr>
              <p:txBody>
                <a:bodyPr wrap="none" lIns="0" tIns="0" rIns="0" bIns="0" rtlCol="0">
                  <a:spAutoFit/>
                </a:bodyPr>
                <a:lstStyle/>
                <a:p>
                  <a:r>
                    <a:rPr lang="en-US" altLang="zh-TW" sz="2400" dirty="0"/>
                    <a:t>d</a:t>
                  </a:r>
                  <a:r>
                    <a:rPr lang="en-US" altLang="zh-TW" sz="2400" b="0" dirty="0"/>
                    <a:t>ef </a:t>
                  </a:r>
                  <a14:m>
                    <m:oMath xmlns:m="http://schemas.openxmlformats.org/officeDocument/2006/math">
                      <m:r>
                        <a:rPr lang="en-US" altLang="zh-TW" sz="2400" b="0" i="1" smtClean="0">
                          <a:latin typeface="Cambria Math" panose="02040503050406030204" pitchFamily="18" charset="0"/>
                        </a:rPr>
                        <m:t>𝑓𝑖𝑥</m:t>
                      </m:r>
                      <m:d>
                        <m:dPr>
                          <m:ctrlPr>
                            <a:rPr lang="en-US" altLang="zh-TW" sz="2400" b="0" i="1" smtClean="0">
                              <a:latin typeface="Cambria Math" panose="02040503050406030204" pitchFamily="18" charset="0"/>
                              <a:ea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𝑡</m:t>
                              </m:r>
                            </m:sup>
                          </m:sSup>
                        </m:e>
                      </m:d>
                    </m:oMath>
                  </a14:m>
                  <a:endParaRPr lang="zh-TW" altLang="en-US" sz="2400" dirty="0"/>
                </a:p>
              </p:txBody>
            </p:sp>
          </mc:Choice>
          <mc:Fallback xmlns="">
            <p:sp>
              <p:nvSpPr>
                <p:cNvPr id="13" name="文字方塊 12">
                  <a:extLst>
                    <a:ext uri="{FF2B5EF4-FFF2-40B4-BE49-F238E27FC236}">
                      <a16:creationId xmlns:a16="http://schemas.microsoft.com/office/drawing/2014/main" id="{D748814F-498C-4A86-B260-0D8D4B05D25E}"/>
                    </a:ext>
                  </a:extLst>
                </p:cNvPr>
                <p:cNvSpPr txBox="1">
                  <a:spLocks noRot="1" noChangeAspect="1" noMove="1" noResize="1" noEditPoints="1" noAdjustHandles="1" noChangeArrowheads="1" noChangeShapeType="1" noTextEdit="1"/>
                </p:cNvSpPr>
                <p:nvPr/>
              </p:nvSpPr>
              <p:spPr>
                <a:xfrm>
                  <a:off x="5907567" y="3894490"/>
                  <a:ext cx="1471044" cy="369332"/>
                </a:xfrm>
                <a:prstGeom prst="rect">
                  <a:avLst/>
                </a:prstGeom>
                <a:blipFill>
                  <a:blip r:embed="rId3"/>
                  <a:stretch>
                    <a:fillRect l="-12397" t="-26667" b="-5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C94D9231-06CD-411A-8797-84CA00AC55B4}"/>
                    </a:ext>
                  </a:extLst>
                </p:cNvPr>
                <p:cNvSpPr txBox="1"/>
                <p:nvPr/>
              </p:nvSpPr>
              <p:spPr>
                <a:xfrm>
                  <a:off x="6194445" y="4435054"/>
                  <a:ext cx="1995979" cy="830997"/>
                </a:xfrm>
                <a:prstGeom prst="rect">
                  <a:avLst/>
                </a:prstGeom>
                <a:noFill/>
              </p:spPr>
              <p:txBody>
                <a:bodyPr wrap="square" rtlCol="0">
                  <a:spAutoFit/>
                </a:bodyPr>
                <a:lstStyle/>
                <a:p>
                  <a:r>
                    <a:rPr lang="en-US" altLang="zh-TW" sz="2400" dirty="0"/>
                    <a:t>For all </a:t>
                  </a:r>
                  <a14:m>
                    <m:oMath xmlns:m="http://schemas.openxmlformats.org/officeDocument/2006/math">
                      <m:r>
                        <a:rPr lang="en-US" altLang="zh-TW" sz="2400" b="0" i="1" smtClean="0">
                          <a:latin typeface="Cambria Math" panose="02040503050406030204" pitchFamily="18" charset="0"/>
                        </a:rPr>
                        <m:t>𝑥</m:t>
                      </m:r>
                    </m:oMath>
                  </a14:m>
                  <a:r>
                    <a:rPr lang="en-US" altLang="zh-TW" sz="2400" dirty="0"/>
                    <a:t> fulfill </a:t>
                  </a:r>
                  <a14:m>
                    <m:oMath xmlns:m="http://schemas.openxmlformats.org/officeDocument/2006/math">
                      <m:r>
                        <a:rPr lang="en-US" altLang="zh-TW" sz="2400" i="1">
                          <a:latin typeface="Cambria Math" panose="02040503050406030204" pitchFamily="18" charset="0"/>
                        </a:rPr>
                        <m:t>𝑑</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0</m:t>
                              </m:r>
                            </m:sup>
                          </m:sSup>
                          <m:r>
                            <a:rPr lang="en-US" altLang="zh-TW" sz="2400" i="1">
                              <a:latin typeface="Cambria Math" panose="02040503050406030204" pitchFamily="18" charset="0"/>
                            </a:rPr>
                            <m:t>,</m:t>
                          </m:r>
                          <m:r>
                            <a:rPr lang="en-US" altLang="zh-TW" sz="2400" b="0" i="1" smtClean="0">
                              <a:latin typeface="Cambria Math" panose="02040503050406030204" pitchFamily="18" charset="0"/>
                            </a:rPr>
                            <m:t>𝑥</m:t>
                          </m:r>
                        </m:e>
                      </m:d>
                      <m:r>
                        <a:rPr lang="en-US" altLang="zh-TW" sz="2400" i="1">
                          <a:latin typeface="Cambria Math" panose="02040503050406030204" pitchFamily="18" charset="0"/>
                          <a:ea typeface="Cambria Math" panose="02040503050406030204" pitchFamily="18" charset="0"/>
                        </a:rPr>
                        <m:t>≤</m:t>
                      </m:r>
                      <m:r>
                        <a:rPr lang="zh-TW" altLang="en-US" sz="2400" i="1">
                          <a:latin typeface="Cambria Math" panose="02040503050406030204" pitchFamily="18" charset="0"/>
                          <a:ea typeface="Cambria Math" panose="02040503050406030204" pitchFamily="18" charset="0"/>
                        </a:rPr>
                        <m:t>𝜀</m:t>
                      </m:r>
                    </m:oMath>
                  </a14:m>
                  <a:r>
                    <a:rPr lang="en-US" altLang="zh-TW" sz="2400" dirty="0"/>
                    <a:t> </a:t>
                  </a:r>
                  <a:endParaRPr lang="zh-TW" altLang="en-US" sz="2400" dirty="0"/>
                </a:p>
              </p:txBody>
            </p:sp>
          </mc:Choice>
          <mc:Fallback xmlns="">
            <p:sp>
              <p:nvSpPr>
                <p:cNvPr id="18" name="文字方塊 17">
                  <a:extLst>
                    <a:ext uri="{FF2B5EF4-FFF2-40B4-BE49-F238E27FC236}">
                      <a16:creationId xmlns:a16="http://schemas.microsoft.com/office/drawing/2014/main" id="{C94D9231-06CD-411A-8797-84CA00AC55B4}"/>
                    </a:ext>
                  </a:extLst>
                </p:cNvPr>
                <p:cNvSpPr txBox="1">
                  <a:spLocks noRot="1" noChangeAspect="1" noMove="1" noResize="1" noEditPoints="1" noAdjustHandles="1" noChangeArrowheads="1" noChangeShapeType="1" noTextEdit="1"/>
                </p:cNvSpPr>
                <p:nvPr/>
              </p:nvSpPr>
              <p:spPr>
                <a:xfrm>
                  <a:off x="6194445" y="4435054"/>
                  <a:ext cx="1995979" cy="830997"/>
                </a:xfrm>
                <a:prstGeom prst="rect">
                  <a:avLst/>
                </a:prstGeom>
                <a:blipFill>
                  <a:blip r:embed="rId4"/>
                  <a:stretch>
                    <a:fillRect l="-4573" t="-5839" r="-213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D0C81951-1ACF-45F0-BE8C-22D3E31407FD}"/>
                    </a:ext>
                  </a:extLst>
                </p:cNvPr>
                <p:cNvSpPr txBox="1"/>
                <p:nvPr/>
              </p:nvSpPr>
              <p:spPr>
                <a:xfrm>
                  <a:off x="6194445" y="5265120"/>
                  <a:ext cx="2071336" cy="830997"/>
                </a:xfrm>
                <a:prstGeom prst="rect">
                  <a:avLst/>
                </a:prstGeom>
                <a:noFill/>
              </p:spPr>
              <p:txBody>
                <a:bodyPr wrap="square" rtlCol="0">
                  <a:spAutoFit/>
                </a:bodyPr>
                <a:lstStyle/>
                <a:p>
                  <a:r>
                    <a:rPr lang="en-US" altLang="zh-TW" sz="2400" dirty="0"/>
                    <a:t>Return the one closest to </a:t>
                  </a:r>
                  <a14:m>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𝑡</m:t>
                          </m:r>
                        </m:sup>
                      </m:sSup>
                    </m:oMath>
                  </a14:m>
                  <a:endParaRPr lang="zh-TW" altLang="en-US" sz="2400" dirty="0"/>
                </a:p>
              </p:txBody>
            </p:sp>
          </mc:Choice>
          <mc:Fallback xmlns="">
            <p:sp>
              <p:nvSpPr>
                <p:cNvPr id="19" name="文字方塊 18">
                  <a:extLst>
                    <a:ext uri="{FF2B5EF4-FFF2-40B4-BE49-F238E27FC236}">
                      <a16:creationId xmlns:a16="http://schemas.microsoft.com/office/drawing/2014/main" id="{D0C81951-1ACF-45F0-BE8C-22D3E31407FD}"/>
                    </a:ext>
                  </a:extLst>
                </p:cNvPr>
                <p:cNvSpPr txBox="1">
                  <a:spLocks noRot="1" noChangeAspect="1" noMove="1" noResize="1" noEditPoints="1" noAdjustHandles="1" noChangeArrowheads="1" noChangeShapeType="1" noTextEdit="1"/>
                </p:cNvSpPr>
                <p:nvPr/>
              </p:nvSpPr>
              <p:spPr>
                <a:xfrm>
                  <a:off x="6194445" y="5265120"/>
                  <a:ext cx="2071336" cy="830997"/>
                </a:xfrm>
                <a:prstGeom prst="rect">
                  <a:avLst/>
                </a:prstGeom>
                <a:blipFill>
                  <a:blip r:embed="rId5"/>
                  <a:stretch>
                    <a:fillRect l="-4412" t="-5839" r="-6765" b="-15328"/>
                  </a:stretch>
                </a:blipFill>
              </p:spPr>
              <p:txBody>
                <a:bodyPr/>
                <a:lstStyle/>
                <a:p>
                  <a:r>
                    <a:rPr lang="zh-TW" altLang="en-US">
                      <a:noFill/>
                    </a:rPr>
                    <a:t> </a:t>
                  </a:r>
                </a:p>
              </p:txBody>
            </p:sp>
          </mc:Fallback>
        </mc:AlternateContent>
      </p:grpSp>
      <p:sp>
        <p:nvSpPr>
          <p:cNvPr id="5" name="矩形 4">
            <a:extLst>
              <a:ext uri="{FF2B5EF4-FFF2-40B4-BE49-F238E27FC236}">
                <a16:creationId xmlns:a16="http://schemas.microsoft.com/office/drawing/2014/main" id="{0F51CD7A-996D-4C03-9F77-DB59A9A1F28F}"/>
              </a:ext>
            </a:extLst>
          </p:cNvPr>
          <p:cNvSpPr/>
          <p:nvPr/>
        </p:nvSpPr>
        <p:spPr>
          <a:xfrm>
            <a:off x="4614094" y="565667"/>
            <a:ext cx="1322798" cy="461665"/>
          </a:xfrm>
          <a:prstGeom prst="rect">
            <a:avLst/>
          </a:prstGeom>
        </p:spPr>
        <p:txBody>
          <a:bodyPr wrap="none">
            <a:spAutoFit/>
          </a:bodyPr>
          <a:lstStyle/>
          <a:p>
            <a:r>
              <a:rPr lang="en-US" altLang="zh-TW" sz="2400" b="1" i="1" u="sng" dirty="0"/>
              <a:t>L2-norm </a:t>
            </a:r>
          </a:p>
        </p:txBody>
      </p:sp>
      <p:sp>
        <p:nvSpPr>
          <p:cNvPr id="28" name="矩形 27">
            <a:extLst>
              <a:ext uri="{FF2B5EF4-FFF2-40B4-BE49-F238E27FC236}">
                <a16:creationId xmlns:a16="http://schemas.microsoft.com/office/drawing/2014/main" id="{94FF5D06-9DA3-44DE-B741-D4641415E7A1}"/>
              </a:ext>
            </a:extLst>
          </p:cNvPr>
          <p:cNvSpPr/>
          <p:nvPr/>
        </p:nvSpPr>
        <p:spPr>
          <a:xfrm>
            <a:off x="4473030" y="3414111"/>
            <a:ext cx="1308371" cy="461665"/>
          </a:xfrm>
          <a:prstGeom prst="rect">
            <a:avLst/>
          </a:prstGeom>
        </p:spPr>
        <p:txBody>
          <a:bodyPr wrap="none">
            <a:spAutoFit/>
          </a:bodyPr>
          <a:lstStyle/>
          <a:p>
            <a:r>
              <a:rPr lang="en-US" altLang="zh-TW" sz="2400" b="1" i="1" u="sng" dirty="0"/>
              <a:t>L-infinity</a:t>
            </a:r>
          </a:p>
        </p:txBody>
      </p:sp>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45CCD198-7E1C-4D78-A7C3-03A329318649}"/>
                  </a:ext>
                </a:extLst>
              </p:cNvPr>
              <p:cNvSpPr/>
              <p:nvPr/>
            </p:nvSpPr>
            <p:spPr>
              <a:xfrm>
                <a:off x="6253402" y="1879845"/>
                <a:ext cx="57650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0</m:t>
                          </m:r>
                        </m:sup>
                      </m:sSup>
                    </m:oMath>
                  </m:oMathPara>
                </a14:m>
                <a:endParaRPr lang="zh-TW" altLang="en-US" sz="2400" dirty="0"/>
              </a:p>
            </p:txBody>
          </p:sp>
        </mc:Choice>
        <mc:Fallback xmlns="">
          <p:sp>
            <p:nvSpPr>
              <p:cNvPr id="9" name="矩形 8">
                <a:extLst>
                  <a:ext uri="{FF2B5EF4-FFF2-40B4-BE49-F238E27FC236}">
                    <a16:creationId xmlns:a16="http://schemas.microsoft.com/office/drawing/2014/main" id="{45CCD198-7E1C-4D78-A7C3-03A329318649}"/>
                  </a:ext>
                </a:extLst>
              </p:cNvPr>
              <p:cNvSpPr>
                <a:spLocks noRot="1" noChangeAspect="1" noMove="1" noResize="1" noEditPoints="1" noAdjustHandles="1" noChangeArrowheads="1" noChangeShapeType="1" noTextEdit="1"/>
              </p:cNvSpPr>
              <p:nvPr/>
            </p:nvSpPr>
            <p:spPr>
              <a:xfrm>
                <a:off x="6253402" y="1879845"/>
                <a:ext cx="576504" cy="461665"/>
              </a:xfrm>
              <a:prstGeom prst="rect">
                <a:avLst/>
              </a:prstGeom>
              <a:blipFill>
                <a:blip r:embed="rId6"/>
                <a:stretch>
                  <a:fillRect/>
                </a:stretch>
              </a:blipFill>
            </p:spPr>
            <p:txBody>
              <a:bodyPr/>
              <a:lstStyle/>
              <a:p>
                <a:r>
                  <a:rPr lang="zh-TW" altLang="en-US">
                    <a:noFill/>
                  </a:rPr>
                  <a:t> </a:t>
                </a:r>
              </a:p>
            </p:txBody>
          </p:sp>
        </mc:Fallback>
      </mc:AlternateContent>
      <p:sp>
        <p:nvSpPr>
          <p:cNvPr id="10" name="橢圓 9">
            <a:extLst>
              <a:ext uri="{FF2B5EF4-FFF2-40B4-BE49-F238E27FC236}">
                <a16:creationId xmlns:a16="http://schemas.microsoft.com/office/drawing/2014/main" id="{BC7DDE5E-58B5-41A6-99B0-A76BB2726D0F}"/>
              </a:ext>
            </a:extLst>
          </p:cNvPr>
          <p:cNvSpPr/>
          <p:nvPr/>
        </p:nvSpPr>
        <p:spPr>
          <a:xfrm>
            <a:off x="6728346" y="2110678"/>
            <a:ext cx="160727" cy="160727"/>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30" name="橢圓 29">
            <a:extLst>
              <a:ext uri="{FF2B5EF4-FFF2-40B4-BE49-F238E27FC236}">
                <a16:creationId xmlns:a16="http://schemas.microsoft.com/office/drawing/2014/main" id="{A9414DCD-080B-45BA-8395-F8FF9C0EA7D1}"/>
              </a:ext>
            </a:extLst>
          </p:cNvPr>
          <p:cNvSpPr/>
          <p:nvPr/>
        </p:nvSpPr>
        <p:spPr>
          <a:xfrm>
            <a:off x="6682189" y="5200574"/>
            <a:ext cx="160727" cy="160727"/>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11" name="橢圓 10">
            <a:extLst>
              <a:ext uri="{FF2B5EF4-FFF2-40B4-BE49-F238E27FC236}">
                <a16:creationId xmlns:a16="http://schemas.microsoft.com/office/drawing/2014/main" id="{583F7015-BC64-4056-82EC-670DEB1CF52B}"/>
              </a:ext>
            </a:extLst>
          </p:cNvPr>
          <p:cNvSpPr/>
          <p:nvPr/>
        </p:nvSpPr>
        <p:spPr>
          <a:xfrm>
            <a:off x="5698853" y="1090571"/>
            <a:ext cx="2200939" cy="2200939"/>
          </a:xfrm>
          <a:prstGeom prst="ellipse">
            <a:avLst/>
          </a:prstGeom>
          <a:noFill/>
          <a:ln w="38100">
            <a:solidFill>
              <a:schemeClr val="bg1">
                <a:lumMod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D139C5EC-556C-4021-97C2-74F49E0EEEB3}"/>
                  </a:ext>
                </a:extLst>
              </p:cNvPr>
              <p:cNvSpPr/>
              <p:nvPr/>
            </p:nvSpPr>
            <p:spPr>
              <a:xfrm>
                <a:off x="6962402" y="2447925"/>
                <a:ext cx="441942"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ea typeface="Cambria Math" panose="02040503050406030204" pitchFamily="18" charset="0"/>
                        </a:rPr>
                        <m:t>𝜀</m:t>
                      </m:r>
                    </m:oMath>
                  </m:oMathPara>
                </a14:m>
                <a:endParaRPr lang="zh-TW" altLang="en-US" sz="2400" dirty="0"/>
              </a:p>
            </p:txBody>
          </p:sp>
        </mc:Choice>
        <mc:Fallback xmlns="">
          <p:sp>
            <p:nvSpPr>
              <p:cNvPr id="12" name="矩形 11">
                <a:extLst>
                  <a:ext uri="{FF2B5EF4-FFF2-40B4-BE49-F238E27FC236}">
                    <a16:creationId xmlns:a16="http://schemas.microsoft.com/office/drawing/2014/main" id="{D139C5EC-556C-4021-97C2-74F49E0EEEB3}"/>
                  </a:ext>
                </a:extLst>
              </p:cNvPr>
              <p:cNvSpPr>
                <a:spLocks noRot="1" noChangeAspect="1" noMove="1" noResize="1" noEditPoints="1" noAdjustHandles="1" noChangeArrowheads="1" noChangeShapeType="1" noTextEdit="1"/>
              </p:cNvSpPr>
              <p:nvPr/>
            </p:nvSpPr>
            <p:spPr>
              <a:xfrm>
                <a:off x="6962402" y="2447925"/>
                <a:ext cx="441942" cy="461665"/>
              </a:xfrm>
              <a:prstGeom prst="rect">
                <a:avLst/>
              </a:prstGeom>
              <a:blipFill>
                <a:blip r:embed="rId7"/>
                <a:stretch>
                  <a:fillRect/>
                </a:stretch>
              </a:blipFill>
            </p:spPr>
            <p:txBody>
              <a:bodyPr/>
              <a:lstStyle/>
              <a:p>
                <a:r>
                  <a:rPr lang="zh-TW" altLang="en-US">
                    <a:noFill/>
                  </a:rPr>
                  <a:t> </a:t>
                </a:r>
              </a:p>
            </p:txBody>
          </p:sp>
        </mc:Fallback>
      </mc:AlternateContent>
      <p:cxnSp>
        <p:nvCxnSpPr>
          <p:cNvPr id="31" name="直線單箭頭接點 30">
            <a:extLst>
              <a:ext uri="{FF2B5EF4-FFF2-40B4-BE49-F238E27FC236}">
                <a16:creationId xmlns:a16="http://schemas.microsoft.com/office/drawing/2014/main" id="{A1212BAB-7E97-451C-B8A2-D941A68464A8}"/>
              </a:ext>
            </a:extLst>
          </p:cNvPr>
          <p:cNvCxnSpPr>
            <a:cxnSpLocks/>
          </p:cNvCxnSpPr>
          <p:nvPr/>
        </p:nvCxnSpPr>
        <p:spPr>
          <a:xfrm>
            <a:off x="6918475" y="2271405"/>
            <a:ext cx="692283" cy="565295"/>
          </a:xfrm>
          <a:prstGeom prst="straightConnector1">
            <a:avLst/>
          </a:prstGeom>
          <a:ln w="190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橢圓 31">
            <a:extLst>
              <a:ext uri="{FF2B5EF4-FFF2-40B4-BE49-F238E27FC236}">
                <a16:creationId xmlns:a16="http://schemas.microsoft.com/office/drawing/2014/main" id="{F5E7E4C6-D775-45A6-B42B-F685810D4DAE}"/>
              </a:ext>
            </a:extLst>
          </p:cNvPr>
          <p:cNvSpPr/>
          <p:nvPr/>
        </p:nvSpPr>
        <p:spPr>
          <a:xfrm>
            <a:off x="7819428" y="755444"/>
            <a:ext cx="160727" cy="160727"/>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A9D2C2AE-E428-4E3C-A22E-97B556270520}"/>
                  </a:ext>
                </a:extLst>
              </p:cNvPr>
              <p:cNvSpPr txBox="1"/>
              <p:nvPr/>
            </p:nvSpPr>
            <p:spPr>
              <a:xfrm>
                <a:off x="7847366" y="441871"/>
                <a:ext cx="65098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𝑡</m:t>
                          </m:r>
                        </m:sup>
                      </m:sSup>
                    </m:oMath>
                  </m:oMathPara>
                </a14:m>
                <a:endParaRPr lang="zh-TW" altLang="en-US" sz="2400" dirty="0"/>
              </a:p>
            </p:txBody>
          </p:sp>
        </mc:Choice>
        <mc:Fallback xmlns="">
          <p:sp>
            <p:nvSpPr>
              <p:cNvPr id="33" name="文字方塊 32">
                <a:extLst>
                  <a:ext uri="{FF2B5EF4-FFF2-40B4-BE49-F238E27FC236}">
                    <a16:creationId xmlns:a16="http://schemas.microsoft.com/office/drawing/2014/main" id="{A9D2C2AE-E428-4E3C-A22E-97B556270520}"/>
                  </a:ext>
                </a:extLst>
              </p:cNvPr>
              <p:cNvSpPr txBox="1">
                <a:spLocks noRot="1" noChangeAspect="1" noMove="1" noResize="1" noEditPoints="1" noAdjustHandles="1" noChangeArrowheads="1" noChangeShapeType="1" noTextEdit="1"/>
              </p:cNvSpPr>
              <p:nvPr/>
            </p:nvSpPr>
            <p:spPr>
              <a:xfrm>
                <a:off x="7847366" y="441871"/>
                <a:ext cx="650989" cy="461665"/>
              </a:xfrm>
              <a:prstGeom prst="rect">
                <a:avLst/>
              </a:prstGeom>
              <a:blipFill>
                <a:blip r:embed="rId8"/>
                <a:stretch>
                  <a:fillRect/>
                </a:stretch>
              </a:blipFill>
            </p:spPr>
            <p:txBody>
              <a:bodyPr/>
              <a:lstStyle/>
              <a:p>
                <a:r>
                  <a:rPr lang="zh-TW" altLang="en-US">
                    <a:noFill/>
                  </a:rPr>
                  <a:t> </a:t>
                </a:r>
              </a:p>
            </p:txBody>
          </p:sp>
        </mc:Fallback>
      </mc:AlternateContent>
      <p:cxnSp>
        <p:nvCxnSpPr>
          <p:cNvPr id="35" name="直線接點 34">
            <a:extLst>
              <a:ext uri="{FF2B5EF4-FFF2-40B4-BE49-F238E27FC236}">
                <a16:creationId xmlns:a16="http://schemas.microsoft.com/office/drawing/2014/main" id="{B9AE3485-8ACF-47F1-BC9A-F847B1957F60}"/>
              </a:ext>
            </a:extLst>
          </p:cNvPr>
          <p:cNvCxnSpPr>
            <a:cxnSpLocks/>
            <a:endCxn id="32" idx="3"/>
          </p:cNvCxnSpPr>
          <p:nvPr/>
        </p:nvCxnSpPr>
        <p:spPr>
          <a:xfrm flipV="1">
            <a:off x="6918475" y="892633"/>
            <a:ext cx="924491" cy="122756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8" name="橢圓 37">
            <a:extLst>
              <a:ext uri="{FF2B5EF4-FFF2-40B4-BE49-F238E27FC236}">
                <a16:creationId xmlns:a16="http://schemas.microsoft.com/office/drawing/2014/main" id="{F6541D5E-67D9-423C-82CA-FB43F2E59166}"/>
              </a:ext>
            </a:extLst>
          </p:cNvPr>
          <p:cNvSpPr/>
          <p:nvPr/>
        </p:nvSpPr>
        <p:spPr>
          <a:xfrm>
            <a:off x="7425344" y="1279353"/>
            <a:ext cx="160727" cy="160727"/>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9" name="文字方塊 38">
                <a:extLst>
                  <a:ext uri="{FF2B5EF4-FFF2-40B4-BE49-F238E27FC236}">
                    <a16:creationId xmlns:a16="http://schemas.microsoft.com/office/drawing/2014/main" id="{830360B3-A645-4D6A-AA9E-337BABFBEAF3}"/>
                  </a:ext>
                </a:extLst>
              </p:cNvPr>
              <p:cNvSpPr txBox="1"/>
              <p:nvPr/>
            </p:nvSpPr>
            <p:spPr>
              <a:xfrm>
                <a:off x="7517471" y="1077936"/>
                <a:ext cx="65098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𝑡</m:t>
                          </m:r>
                        </m:sup>
                      </m:sSup>
                    </m:oMath>
                  </m:oMathPara>
                </a14:m>
                <a:endParaRPr lang="zh-TW" altLang="en-US" sz="2400" dirty="0"/>
              </a:p>
            </p:txBody>
          </p:sp>
        </mc:Choice>
        <mc:Fallback xmlns="">
          <p:sp>
            <p:nvSpPr>
              <p:cNvPr id="39" name="文字方塊 38">
                <a:extLst>
                  <a:ext uri="{FF2B5EF4-FFF2-40B4-BE49-F238E27FC236}">
                    <a16:creationId xmlns:a16="http://schemas.microsoft.com/office/drawing/2014/main" id="{830360B3-A645-4D6A-AA9E-337BABFBEAF3}"/>
                  </a:ext>
                </a:extLst>
              </p:cNvPr>
              <p:cNvSpPr txBox="1">
                <a:spLocks noRot="1" noChangeAspect="1" noMove="1" noResize="1" noEditPoints="1" noAdjustHandles="1" noChangeArrowheads="1" noChangeShapeType="1" noTextEdit="1"/>
              </p:cNvSpPr>
              <p:nvPr/>
            </p:nvSpPr>
            <p:spPr>
              <a:xfrm>
                <a:off x="7517471" y="1077936"/>
                <a:ext cx="650989" cy="461665"/>
              </a:xfrm>
              <a:prstGeom prst="rect">
                <a:avLst/>
              </a:prstGeom>
              <a:blipFill>
                <a:blip r:embed="rId9"/>
                <a:stretch>
                  <a:fillRect/>
                </a:stretch>
              </a:blipFill>
            </p:spPr>
            <p:txBody>
              <a:bodyPr/>
              <a:lstStyle/>
              <a:p>
                <a:r>
                  <a:rPr lang="zh-TW" altLang="en-US">
                    <a:noFill/>
                  </a:rPr>
                  <a:t> </a:t>
                </a:r>
              </a:p>
            </p:txBody>
          </p:sp>
        </mc:Fallback>
      </mc:AlternateContent>
      <p:sp>
        <p:nvSpPr>
          <p:cNvPr id="40" name="矩形 39">
            <a:extLst>
              <a:ext uri="{FF2B5EF4-FFF2-40B4-BE49-F238E27FC236}">
                <a16:creationId xmlns:a16="http://schemas.microsoft.com/office/drawing/2014/main" id="{C165737E-1F33-4483-ADEB-F7F563B5AEDD}"/>
              </a:ext>
            </a:extLst>
          </p:cNvPr>
          <p:cNvSpPr/>
          <p:nvPr/>
        </p:nvSpPr>
        <p:spPr>
          <a:xfrm>
            <a:off x="5723118" y="4252238"/>
            <a:ext cx="2057400" cy="20574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1" name="矩形 40">
                <a:extLst>
                  <a:ext uri="{FF2B5EF4-FFF2-40B4-BE49-F238E27FC236}">
                    <a16:creationId xmlns:a16="http://schemas.microsoft.com/office/drawing/2014/main" id="{D34B85FE-E0BB-4CF8-A249-771A5AA8488E}"/>
                  </a:ext>
                </a:extLst>
              </p:cNvPr>
              <p:cNvSpPr/>
              <p:nvPr/>
            </p:nvSpPr>
            <p:spPr>
              <a:xfrm>
                <a:off x="5993733" y="4819272"/>
                <a:ext cx="441942"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ea typeface="Cambria Math" panose="02040503050406030204" pitchFamily="18" charset="0"/>
                        </a:rPr>
                        <m:t>𝜀</m:t>
                      </m:r>
                    </m:oMath>
                  </m:oMathPara>
                </a14:m>
                <a:endParaRPr lang="zh-TW" altLang="en-US" sz="2400" dirty="0"/>
              </a:p>
            </p:txBody>
          </p:sp>
        </mc:Choice>
        <mc:Fallback xmlns="">
          <p:sp>
            <p:nvSpPr>
              <p:cNvPr id="41" name="矩形 40">
                <a:extLst>
                  <a:ext uri="{FF2B5EF4-FFF2-40B4-BE49-F238E27FC236}">
                    <a16:creationId xmlns:a16="http://schemas.microsoft.com/office/drawing/2014/main" id="{D34B85FE-E0BB-4CF8-A249-771A5AA8488E}"/>
                  </a:ext>
                </a:extLst>
              </p:cNvPr>
              <p:cNvSpPr>
                <a:spLocks noRot="1" noChangeAspect="1" noMove="1" noResize="1" noEditPoints="1" noAdjustHandles="1" noChangeArrowheads="1" noChangeShapeType="1" noTextEdit="1"/>
              </p:cNvSpPr>
              <p:nvPr/>
            </p:nvSpPr>
            <p:spPr>
              <a:xfrm>
                <a:off x="5993733" y="4819272"/>
                <a:ext cx="441942" cy="461665"/>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矩形 41">
                <a:extLst>
                  <a:ext uri="{FF2B5EF4-FFF2-40B4-BE49-F238E27FC236}">
                    <a16:creationId xmlns:a16="http://schemas.microsoft.com/office/drawing/2014/main" id="{A19561D2-7FCB-4C23-AC83-EECB85FB1761}"/>
                  </a:ext>
                </a:extLst>
              </p:cNvPr>
              <p:cNvSpPr/>
              <p:nvPr/>
            </p:nvSpPr>
            <p:spPr>
              <a:xfrm>
                <a:off x="6345961" y="5613421"/>
                <a:ext cx="441942"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ea typeface="Cambria Math" panose="02040503050406030204" pitchFamily="18" charset="0"/>
                        </a:rPr>
                        <m:t>𝜀</m:t>
                      </m:r>
                    </m:oMath>
                  </m:oMathPara>
                </a14:m>
                <a:endParaRPr lang="zh-TW" altLang="en-US" sz="2400" dirty="0"/>
              </a:p>
            </p:txBody>
          </p:sp>
        </mc:Choice>
        <mc:Fallback xmlns="">
          <p:sp>
            <p:nvSpPr>
              <p:cNvPr id="42" name="矩形 41">
                <a:extLst>
                  <a:ext uri="{FF2B5EF4-FFF2-40B4-BE49-F238E27FC236}">
                    <a16:creationId xmlns:a16="http://schemas.microsoft.com/office/drawing/2014/main" id="{A19561D2-7FCB-4C23-AC83-EECB85FB1761}"/>
                  </a:ext>
                </a:extLst>
              </p:cNvPr>
              <p:cNvSpPr>
                <a:spLocks noRot="1" noChangeAspect="1" noMove="1" noResize="1" noEditPoints="1" noAdjustHandles="1" noChangeArrowheads="1" noChangeShapeType="1" noTextEdit="1"/>
              </p:cNvSpPr>
              <p:nvPr/>
            </p:nvSpPr>
            <p:spPr>
              <a:xfrm>
                <a:off x="6345961" y="5613421"/>
                <a:ext cx="441942" cy="461665"/>
              </a:xfrm>
              <a:prstGeom prst="rect">
                <a:avLst/>
              </a:prstGeom>
              <a:blipFill>
                <a:blip r:embed="rId11"/>
                <a:stretch>
                  <a:fillRect/>
                </a:stretch>
              </a:blipFill>
            </p:spPr>
            <p:txBody>
              <a:bodyPr/>
              <a:lstStyle/>
              <a:p>
                <a:r>
                  <a:rPr lang="zh-TW" altLang="en-US">
                    <a:noFill/>
                  </a:rPr>
                  <a:t> </a:t>
                </a:r>
              </a:p>
            </p:txBody>
          </p:sp>
        </mc:Fallback>
      </mc:AlternateContent>
      <p:cxnSp>
        <p:nvCxnSpPr>
          <p:cNvPr id="43" name="直線單箭頭接點 42">
            <a:extLst>
              <a:ext uri="{FF2B5EF4-FFF2-40B4-BE49-F238E27FC236}">
                <a16:creationId xmlns:a16="http://schemas.microsoft.com/office/drawing/2014/main" id="{F2C4FEFC-4364-4C4A-8663-068B511F6594}"/>
              </a:ext>
            </a:extLst>
          </p:cNvPr>
          <p:cNvCxnSpPr>
            <a:cxnSpLocks/>
          </p:cNvCxnSpPr>
          <p:nvPr/>
        </p:nvCxnSpPr>
        <p:spPr>
          <a:xfrm>
            <a:off x="5714447" y="5280937"/>
            <a:ext cx="901182" cy="0"/>
          </a:xfrm>
          <a:prstGeom prst="straightConnector1">
            <a:avLst/>
          </a:prstGeom>
          <a:ln w="190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E0F5547B-927A-442F-A261-4DAC178B7259}"/>
              </a:ext>
            </a:extLst>
          </p:cNvPr>
          <p:cNvCxnSpPr>
            <a:cxnSpLocks/>
          </p:cNvCxnSpPr>
          <p:nvPr/>
        </p:nvCxnSpPr>
        <p:spPr>
          <a:xfrm rot="5400000">
            <a:off x="6301227" y="5854695"/>
            <a:ext cx="901182" cy="0"/>
          </a:xfrm>
          <a:prstGeom prst="straightConnector1">
            <a:avLst/>
          </a:prstGeom>
          <a:ln w="190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橢圓 45">
            <a:extLst>
              <a:ext uri="{FF2B5EF4-FFF2-40B4-BE49-F238E27FC236}">
                <a16:creationId xmlns:a16="http://schemas.microsoft.com/office/drawing/2014/main" id="{3BC3D477-C5FA-4891-9198-733C10FB010F}"/>
              </a:ext>
            </a:extLst>
          </p:cNvPr>
          <p:cNvSpPr/>
          <p:nvPr/>
        </p:nvSpPr>
        <p:spPr>
          <a:xfrm>
            <a:off x="8233074" y="3878448"/>
            <a:ext cx="160727" cy="160727"/>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7" name="文字方塊 46">
                <a:extLst>
                  <a:ext uri="{FF2B5EF4-FFF2-40B4-BE49-F238E27FC236}">
                    <a16:creationId xmlns:a16="http://schemas.microsoft.com/office/drawing/2014/main" id="{2AC5C669-6761-4AEF-A43E-02CC9E7EF902}"/>
                  </a:ext>
                </a:extLst>
              </p:cNvPr>
              <p:cNvSpPr txBox="1"/>
              <p:nvPr/>
            </p:nvSpPr>
            <p:spPr>
              <a:xfrm>
                <a:off x="8261012" y="3564875"/>
                <a:ext cx="65098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𝑡</m:t>
                          </m:r>
                        </m:sup>
                      </m:sSup>
                    </m:oMath>
                  </m:oMathPara>
                </a14:m>
                <a:endParaRPr lang="zh-TW" altLang="en-US" sz="2400" dirty="0"/>
              </a:p>
            </p:txBody>
          </p:sp>
        </mc:Choice>
        <mc:Fallback xmlns="">
          <p:sp>
            <p:nvSpPr>
              <p:cNvPr id="47" name="文字方塊 46">
                <a:extLst>
                  <a:ext uri="{FF2B5EF4-FFF2-40B4-BE49-F238E27FC236}">
                    <a16:creationId xmlns:a16="http://schemas.microsoft.com/office/drawing/2014/main" id="{2AC5C669-6761-4AEF-A43E-02CC9E7EF902}"/>
                  </a:ext>
                </a:extLst>
              </p:cNvPr>
              <p:cNvSpPr txBox="1">
                <a:spLocks noRot="1" noChangeAspect="1" noMove="1" noResize="1" noEditPoints="1" noAdjustHandles="1" noChangeArrowheads="1" noChangeShapeType="1" noTextEdit="1"/>
              </p:cNvSpPr>
              <p:nvPr/>
            </p:nvSpPr>
            <p:spPr>
              <a:xfrm>
                <a:off x="8261012" y="3564875"/>
                <a:ext cx="650989" cy="461665"/>
              </a:xfrm>
              <a:prstGeom prst="rect">
                <a:avLst/>
              </a:prstGeom>
              <a:blipFill>
                <a:blip r:embed="rId12"/>
                <a:stretch>
                  <a:fillRect/>
                </a:stretch>
              </a:blipFill>
            </p:spPr>
            <p:txBody>
              <a:bodyPr/>
              <a:lstStyle/>
              <a:p>
                <a:r>
                  <a:rPr lang="zh-TW" altLang="en-US">
                    <a:noFill/>
                  </a:rPr>
                  <a:t> </a:t>
                </a:r>
              </a:p>
            </p:txBody>
          </p:sp>
        </mc:Fallback>
      </mc:AlternateContent>
      <p:sp>
        <p:nvSpPr>
          <p:cNvPr id="49" name="橢圓 48">
            <a:extLst>
              <a:ext uri="{FF2B5EF4-FFF2-40B4-BE49-F238E27FC236}">
                <a16:creationId xmlns:a16="http://schemas.microsoft.com/office/drawing/2014/main" id="{D16E3954-59D3-43D5-A16E-5BD9B41FD22F}"/>
              </a:ext>
            </a:extLst>
          </p:cNvPr>
          <p:cNvSpPr/>
          <p:nvPr/>
        </p:nvSpPr>
        <p:spPr>
          <a:xfrm>
            <a:off x="7699112" y="4147265"/>
            <a:ext cx="160727" cy="160727"/>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50" name="文字方塊 49">
                <a:extLst>
                  <a:ext uri="{FF2B5EF4-FFF2-40B4-BE49-F238E27FC236}">
                    <a16:creationId xmlns:a16="http://schemas.microsoft.com/office/drawing/2014/main" id="{AF57CB81-1515-457E-BDD8-6457A4834515}"/>
                  </a:ext>
                </a:extLst>
              </p:cNvPr>
              <p:cNvSpPr txBox="1"/>
              <p:nvPr/>
            </p:nvSpPr>
            <p:spPr>
              <a:xfrm>
                <a:off x="7208850" y="4255698"/>
                <a:ext cx="65098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𝑡</m:t>
                          </m:r>
                        </m:sup>
                      </m:sSup>
                    </m:oMath>
                  </m:oMathPara>
                </a14:m>
                <a:endParaRPr lang="zh-TW" altLang="en-US" sz="2400" dirty="0"/>
              </a:p>
            </p:txBody>
          </p:sp>
        </mc:Choice>
        <mc:Fallback xmlns="">
          <p:sp>
            <p:nvSpPr>
              <p:cNvPr id="50" name="文字方塊 49">
                <a:extLst>
                  <a:ext uri="{FF2B5EF4-FFF2-40B4-BE49-F238E27FC236}">
                    <a16:creationId xmlns:a16="http://schemas.microsoft.com/office/drawing/2014/main" id="{AF57CB81-1515-457E-BDD8-6457A4834515}"/>
                  </a:ext>
                </a:extLst>
              </p:cNvPr>
              <p:cNvSpPr txBox="1">
                <a:spLocks noRot="1" noChangeAspect="1" noMove="1" noResize="1" noEditPoints="1" noAdjustHandles="1" noChangeArrowheads="1" noChangeShapeType="1" noTextEdit="1"/>
              </p:cNvSpPr>
              <p:nvPr/>
            </p:nvSpPr>
            <p:spPr>
              <a:xfrm>
                <a:off x="7208850" y="4255698"/>
                <a:ext cx="650989" cy="461665"/>
              </a:xfrm>
              <a:prstGeom prst="rect">
                <a:avLst/>
              </a:prstGeom>
              <a:blipFill>
                <a:blip r:embed="rId13"/>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6672087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8" grpId="0" animBg="1"/>
      <p:bldP spid="39" grpId="0"/>
      <p:bldP spid="46" grpId="0" animBg="1"/>
      <p:bldP spid="47" grpId="0"/>
      <p:bldP spid="49" grpId="0" animBg="1"/>
      <p:bldP spid="50" grpId="0"/>
    </p:bld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1553</TotalTime>
  <Words>2310</Words>
  <Application>Microsoft Office PowerPoint</Application>
  <PresentationFormat>如螢幕大小 (4:3)</PresentationFormat>
  <Paragraphs>547</Paragraphs>
  <Slides>37</Slides>
  <Notes>27</Notes>
  <HiddenSlides>0</HiddenSlides>
  <MMClips>1</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37</vt:i4>
      </vt:variant>
    </vt:vector>
  </HeadingPairs>
  <TitlesOfParts>
    <vt:vector size="48" baseType="lpstr">
      <vt:lpstr>Arial Unicode MS</vt:lpstr>
      <vt:lpstr>ColfaxWeb</vt:lpstr>
      <vt:lpstr>Noto Sans</vt:lpstr>
      <vt:lpstr>SFMono-Regular</vt:lpstr>
      <vt:lpstr>微軟正黑體</vt:lpstr>
      <vt:lpstr>Arial</vt:lpstr>
      <vt:lpstr>Calibri</vt:lpstr>
      <vt:lpstr>Calibri Light</vt:lpstr>
      <vt:lpstr>Cambria Math</vt:lpstr>
      <vt:lpstr>Courier New</vt:lpstr>
      <vt:lpstr>Office 佈景主題</vt:lpstr>
      <vt:lpstr>Attack and Defense</vt:lpstr>
      <vt:lpstr>Motivation </vt:lpstr>
      <vt:lpstr>Attack</vt:lpstr>
      <vt:lpstr>What do we want to do?</vt:lpstr>
      <vt:lpstr>Loss Function for Attack</vt:lpstr>
      <vt:lpstr>Constraint </vt:lpstr>
      <vt:lpstr>How to Attack </vt:lpstr>
      <vt:lpstr>How to Attack </vt:lpstr>
      <vt:lpstr>How to Attack </vt:lpstr>
      <vt:lpstr>Example </vt:lpstr>
      <vt:lpstr>Example </vt:lpstr>
      <vt:lpstr>Example </vt:lpstr>
      <vt:lpstr>PowerPoint 簡報</vt:lpstr>
      <vt:lpstr>What happened?</vt:lpstr>
      <vt:lpstr>Attack Approaches</vt:lpstr>
      <vt:lpstr>Attack Approaches</vt:lpstr>
      <vt:lpstr>Attack Approaches</vt:lpstr>
      <vt:lpstr>Attack Approaches</vt:lpstr>
      <vt:lpstr>White Box v.s. Black Box</vt:lpstr>
      <vt:lpstr>Black Box Attack</vt:lpstr>
      <vt:lpstr>Black Box Attack</vt:lpstr>
      <vt:lpstr>Universal Adversarial Attack</vt:lpstr>
      <vt:lpstr>Adversarial Reprogramming </vt:lpstr>
      <vt:lpstr>Attack in the Real World</vt:lpstr>
      <vt:lpstr>Attack in the Real World</vt:lpstr>
      <vt:lpstr>PowerPoint 簡報</vt:lpstr>
      <vt:lpstr>PowerPoint 簡報</vt:lpstr>
      <vt:lpstr>Beyond Images</vt:lpstr>
      <vt:lpstr>Defense</vt:lpstr>
      <vt:lpstr>Defense </vt:lpstr>
      <vt:lpstr>Passive Defense </vt:lpstr>
      <vt:lpstr>PowerPoint 簡報</vt:lpstr>
      <vt:lpstr>Passive Defense </vt:lpstr>
      <vt:lpstr>Randomization at Inference Phase</vt:lpstr>
      <vt:lpstr>Proactive Defense </vt:lpstr>
      <vt:lpstr>Concluding Remarks </vt:lpstr>
      <vt:lpstr>To learn more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Attack and Defense</dc:title>
  <dc:creator>Hung-yi Lee</dc:creator>
  <cp:lastModifiedBy>Hung-yi Lee</cp:lastModifiedBy>
  <cp:revision>80</cp:revision>
  <dcterms:created xsi:type="dcterms:W3CDTF">2019-03-09T17:36:40Z</dcterms:created>
  <dcterms:modified xsi:type="dcterms:W3CDTF">2019-03-14T17:54:57Z</dcterms:modified>
</cp:coreProperties>
</file>