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8"/>
  </p:notesMasterIdLst>
  <p:sldIdLst>
    <p:sldId id="256" r:id="rId2"/>
    <p:sldId id="273" r:id="rId3"/>
    <p:sldId id="266" r:id="rId4"/>
    <p:sldId id="1347" r:id="rId5"/>
    <p:sldId id="1330" r:id="rId6"/>
    <p:sldId id="1279" r:id="rId7"/>
    <p:sldId id="1124" r:id="rId8"/>
    <p:sldId id="1127" r:id="rId9"/>
    <p:sldId id="1282" r:id="rId10"/>
    <p:sldId id="1213" r:id="rId11"/>
    <p:sldId id="1351" r:id="rId12"/>
    <p:sldId id="1278" r:id="rId13"/>
    <p:sldId id="1271" r:id="rId14"/>
    <p:sldId id="1274" r:id="rId15"/>
    <p:sldId id="1275" r:id="rId16"/>
    <p:sldId id="1329" r:id="rId17"/>
    <p:sldId id="283" r:id="rId18"/>
    <p:sldId id="284" r:id="rId19"/>
    <p:sldId id="285" r:id="rId20"/>
    <p:sldId id="431" r:id="rId21"/>
    <p:sldId id="1284" r:id="rId22"/>
    <p:sldId id="1285" r:id="rId23"/>
    <p:sldId id="1286" r:id="rId24"/>
    <p:sldId id="408" r:id="rId25"/>
    <p:sldId id="1331" r:id="rId26"/>
    <p:sldId id="1305" r:id="rId27"/>
    <p:sldId id="1332" r:id="rId28"/>
    <p:sldId id="1337" r:id="rId29"/>
    <p:sldId id="656" r:id="rId30"/>
    <p:sldId id="657" r:id="rId31"/>
    <p:sldId id="272" r:id="rId32"/>
    <p:sldId id="1338" r:id="rId33"/>
    <p:sldId id="274" r:id="rId34"/>
    <p:sldId id="1349" r:id="rId35"/>
    <p:sldId id="1348" r:id="rId36"/>
    <p:sldId id="1333" r:id="rId37"/>
    <p:sldId id="1339" r:id="rId38"/>
    <p:sldId id="1341" r:id="rId39"/>
    <p:sldId id="662" r:id="rId40"/>
    <p:sldId id="663" r:id="rId41"/>
    <p:sldId id="1225" r:id="rId42"/>
    <p:sldId id="1292" r:id="rId43"/>
    <p:sldId id="437" r:id="rId44"/>
    <p:sldId id="439" r:id="rId45"/>
    <p:sldId id="1309" r:id="rId46"/>
    <p:sldId id="1335" r:id="rId47"/>
    <p:sldId id="1262" r:id="rId48"/>
    <p:sldId id="1295" r:id="rId49"/>
    <p:sldId id="440" r:id="rId50"/>
    <p:sldId id="1297" r:id="rId51"/>
    <p:sldId id="1298" r:id="rId52"/>
    <p:sldId id="1336" r:id="rId53"/>
    <p:sldId id="416" r:id="rId54"/>
    <p:sldId id="417" r:id="rId55"/>
    <p:sldId id="1303" r:id="rId56"/>
    <p:sldId id="1334" r:id="rId57"/>
    <p:sldId id="1342" r:id="rId58"/>
    <p:sldId id="687" r:id="rId59"/>
    <p:sldId id="1354" r:id="rId60"/>
    <p:sldId id="1306" r:id="rId61"/>
    <p:sldId id="1311" r:id="rId62"/>
    <p:sldId id="1315" r:id="rId63"/>
    <p:sldId id="315" r:id="rId64"/>
    <p:sldId id="1226" r:id="rId65"/>
    <p:sldId id="1317" r:id="rId66"/>
    <p:sldId id="1322" r:id="rId67"/>
    <p:sldId id="1324" r:id="rId68"/>
    <p:sldId id="1352" r:id="rId69"/>
    <p:sldId id="1323" r:id="rId70"/>
    <p:sldId id="1318" r:id="rId71"/>
    <p:sldId id="1310" r:id="rId72"/>
    <p:sldId id="1301" r:id="rId73"/>
    <p:sldId id="1326" r:id="rId74"/>
    <p:sldId id="1345" r:id="rId75"/>
    <p:sldId id="1353" r:id="rId76"/>
    <p:sldId id="1346" r:id="rId77"/>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183" autoAdjust="0"/>
    <p:restoredTop sz="86272" autoAdjust="0"/>
  </p:normalViewPr>
  <p:slideViewPr>
    <p:cSldViewPr snapToGrid="0">
      <p:cViewPr varScale="1">
        <p:scale>
          <a:sx n="58" d="100"/>
          <a:sy n="58" d="100"/>
        </p:scale>
        <p:origin x="672"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BBEAF7-C373-4176-BC82-DCCB6D5E3E26}" type="doc">
      <dgm:prSet loTypeId="urn:microsoft.com/office/officeart/2005/8/layout/process1" loCatId="process" qsTypeId="urn:microsoft.com/office/officeart/2005/8/quickstyle/simple4" qsCatId="simple" csTypeId="urn:microsoft.com/office/officeart/2005/8/colors/colorful4" csCatId="colorful" phldr="1"/>
      <dgm:spPr/>
      <dgm:t>
        <a:bodyPr/>
        <a:lstStyle/>
        <a:p>
          <a:endParaRPr lang="zh-TW" altLang="en-US"/>
        </a:p>
      </dgm:t>
    </dgm:pt>
    <dgm:pt modelId="{801111EC-7761-4006-9B8D-BDD3478D6A0C}">
      <dgm:prSet phldrT="[文字]" custT="1"/>
      <dgm:spPr/>
      <dgm:t>
        <a:bodyPr/>
        <a:lstStyle/>
        <a:p>
          <a:r>
            <a:rPr lang="en-US" altLang="zh-TW" sz="2800" dirty="0"/>
            <a:t>Step 1</a:t>
          </a:r>
          <a:r>
            <a:rPr lang="en-US" altLang="zh-TW" sz="2800"/>
            <a:t>: define a set of function              </a:t>
          </a:r>
          <a:endParaRPr lang="zh-TW" altLang="en-US" sz="2800" dirty="0"/>
        </a:p>
      </dgm:t>
    </dgm:pt>
    <dgm:pt modelId="{741192AF-66D8-44B3-8D71-D609A9576CFF}" type="parTrans" cxnId="{7021B101-6AE5-4EA4-923F-149909DC3C09}">
      <dgm:prSet/>
      <dgm:spPr/>
      <dgm:t>
        <a:bodyPr/>
        <a:lstStyle/>
        <a:p>
          <a:endParaRPr lang="zh-TW" altLang="en-US" sz="2800"/>
        </a:p>
      </dgm:t>
    </dgm:pt>
    <dgm:pt modelId="{E857221A-734F-4396-A642-04F985B7D590}" type="sibTrans" cxnId="{7021B101-6AE5-4EA4-923F-149909DC3C09}">
      <dgm:prSet custT="1"/>
      <dgm:spPr/>
      <dgm:t>
        <a:bodyPr/>
        <a:lstStyle/>
        <a:p>
          <a:endParaRPr lang="zh-TW" altLang="en-US" sz="2800"/>
        </a:p>
      </dgm:t>
    </dgm:pt>
    <dgm:pt modelId="{380F6D09-15D5-4E2B-BF8A-CECE4B7C4A20}">
      <dgm:prSet phldrT="[文字]" custT="1"/>
      <dgm:spPr/>
      <dgm:t>
        <a:bodyPr/>
        <a:lstStyle/>
        <a:p>
          <a:r>
            <a:rPr lang="en-US" altLang="zh-TW" sz="2800" dirty="0"/>
            <a:t>Step 2: goodness of function</a:t>
          </a:r>
          <a:endParaRPr lang="zh-TW" altLang="en-US" sz="2800" dirty="0"/>
        </a:p>
      </dgm:t>
    </dgm:pt>
    <dgm:pt modelId="{35DF94FE-4269-42A8-B274-51E32D4D5D54}" type="parTrans" cxnId="{7DBA789E-FBE8-47EE-B779-737798DB8CF2}">
      <dgm:prSet/>
      <dgm:spPr/>
      <dgm:t>
        <a:bodyPr/>
        <a:lstStyle/>
        <a:p>
          <a:endParaRPr lang="zh-TW" altLang="en-US" sz="2800"/>
        </a:p>
      </dgm:t>
    </dgm:pt>
    <dgm:pt modelId="{D60C5607-81DE-4CC8-91B3-C56E5666A49F}" type="sibTrans" cxnId="{7DBA789E-FBE8-47EE-B779-737798DB8CF2}">
      <dgm:prSet custT="1"/>
      <dgm:spPr/>
      <dgm:t>
        <a:bodyPr/>
        <a:lstStyle/>
        <a:p>
          <a:endParaRPr lang="zh-TW" altLang="en-US" sz="2800"/>
        </a:p>
      </dgm:t>
    </dgm:pt>
    <dgm:pt modelId="{680F7195-4FD3-481E-8A2B-5AD54C8280AB}">
      <dgm:prSet phldrT="[文字]" custT="1"/>
      <dgm:spPr/>
      <dgm:t>
        <a:bodyPr/>
        <a:lstStyle/>
        <a:p>
          <a:r>
            <a:rPr lang="en-US" altLang="zh-TW" sz="2800" dirty="0"/>
            <a:t>Step 3: pick the best function</a:t>
          </a:r>
          <a:endParaRPr lang="zh-TW" altLang="en-US" sz="2800" dirty="0"/>
        </a:p>
      </dgm:t>
    </dgm:pt>
    <dgm:pt modelId="{E0770B27-10B9-4E3F-A134-B86908A61FFE}" type="parTrans" cxnId="{3796133B-9324-48E1-895B-CB33B607472F}">
      <dgm:prSet/>
      <dgm:spPr/>
      <dgm:t>
        <a:bodyPr/>
        <a:lstStyle/>
        <a:p>
          <a:endParaRPr lang="zh-TW" altLang="en-US" sz="2800"/>
        </a:p>
      </dgm:t>
    </dgm:pt>
    <dgm:pt modelId="{382B596D-4079-47F6-BAC4-80EDB1CFB95D}" type="sibTrans" cxnId="{3796133B-9324-48E1-895B-CB33B607472F}">
      <dgm:prSet/>
      <dgm:spPr/>
      <dgm:t>
        <a:bodyPr/>
        <a:lstStyle/>
        <a:p>
          <a:endParaRPr lang="zh-TW" altLang="en-US" sz="2800"/>
        </a:p>
      </dgm:t>
    </dgm:pt>
    <dgm:pt modelId="{A491758C-84A6-4A4D-888E-93118B4129B4}" type="pres">
      <dgm:prSet presAssocID="{7ABBEAF7-C373-4176-BC82-DCCB6D5E3E26}" presName="Name0" presStyleCnt="0">
        <dgm:presLayoutVars>
          <dgm:dir/>
          <dgm:resizeHandles val="exact"/>
        </dgm:presLayoutVars>
      </dgm:prSet>
      <dgm:spPr/>
    </dgm:pt>
    <dgm:pt modelId="{CFEBD105-9F67-4F60-B070-C671AE93A28A}" type="pres">
      <dgm:prSet presAssocID="{801111EC-7761-4006-9B8D-BDD3478D6A0C}" presName="node" presStyleLbl="node1" presStyleIdx="0" presStyleCnt="3">
        <dgm:presLayoutVars>
          <dgm:bulletEnabled val="1"/>
        </dgm:presLayoutVars>
      </dgm:prSet>
      <dgm:spPr/>
    </dgm:pt>
    <dgm:pt modelId="{888540DF-FD49-4215-991C-C7B2A2E10D35}" type="pres">
      <dgm:prSet presAssocID="{E857221A-734F-4396-A642-04F985B7D590}" presName="sibTrans" presStyleLbl="sibTrans2D1" presStyleIdx="0" presStyleCnt="2"/>
      <dgm:spPr/>
    </dgm:pt>
    <dgm:pt modelId="{FCAC1A52-7A03-424B-8708-40DF70DCEBE1}" type="pres">
      <dgm:prSet presAssocID="{E857221A-734F-4396-A642-04F985B7D590}" presName="connectorText" presStyleLbl="sibTrans2D1" presStyleIdx="0" presStyleCnt="2"/>
      <dgm:spPr/>
    </dgm:pt>
    <dgm:pt modelId="{2C9E42A7-D692-4DEF-A008-68C3A4D1516E}" type="pres">
      <dgm:prSet presAssocID="{380F6D09-15D5-4E2B-BF8A-CECE4B7C4A20}" presName="node" presStyleLbl="node1" presStyleIdx="1" presStyleCnt="3">
        <dgm:presLayoutVars>
          <dgm:bulletEnabled val="1"/>
        </dgm:presLayoutVars>
      </dgm:prSet>
      <dgm:spPr/>
    </dgm:pt>
    <dgm:pt modelId="{75576B2E-DB43-49F5-8A31-D5CBF5F78EEC}" type="pres">
      <dgm:prSet presAssocID="{D60C5607-81DE-4CC8-91B3-C56E5666A49F}" presName="sibTrans" presStyleLbl="sibTrans2D1" presStyleIdx="1" presStyleCnt="2"/>
      <dgm:spPr/>
    </dgm:pt>
    <dgm:pt modelId="{1FFABC42-5BE3-4E33-A2BE-582BDAFB0BDF}" type="pres">
      <dgm:prSet presAssocID="{D60C5607-81DE-4CC8-91B3-C56E5666A49F}" presName="connectorText" presStyleLbl="sibTrans2D1" presStyleIdx="1" presStyleCnt="2"/>
      <dgm:spPr/>
    </dgm:pt>
    <dgm:pt modelId="{B28036AB-B71B-48DE-97C4-D287BC3BE7AC}" type="pres">
      <dgm:prSet presAssocID="{680F7195-4FD3-481E-8A2B-5AD54C8280AB}" presName="node" presStyleLbl="node1" presStyleIdx="2" presStyleCnt="3">
        <dgm:presLayoutVars>
          <dgm:bulletEnabled val="1"/>
        </dgm:presLayoutVars>
      </dgm:prSet>
      <dgm:spPr/>
    </dgm:pt>
  </dgm:ptLst>
  <dgm:cxnLst>
    <dgm:cxn modelId="{7021B101-6AE5-4EA4-923F-149909DC3C09}" srcId="{7ABBEAF7-C373-4176-BC82-DCCB6D5E3E26}" destId="{801111EC-7761-4006-9B8D-BDD3478D6A0C}" srcOrd="0" destOrd="0" parTransId="{741192AF-66D8-44B3-8D71-D609A9576CFF}" sibTransId="{E857221A-734F-4396-A642-04F985B7D590}"/>
    <dgm:cxn modelId="{A37A0B1A-00E7-4C70-8103-1C775294D3D8}" type="presOf" srcId="{D60C5607-81DE-4CC8-91B3-C56E5666A49F}" destId="{1FFABC42-5BE3-4E33-A2BE-582BDAFB0BDF}" srcOrd="1" destOrd="0" presId="urn:microsoft.com/office/officeart/2005/8/layout/process1"/>
    <dgm:cxn modelId="{E1C8F235-DEC7-4E67-9E1A-302BF758F91B}" type="presOf" srcId="{E857221A-734F-4396-A642-04F985B7D590}" destId="{FCAC1A52-7A03-424B-8708-40DF70DCEBE1}" srcOrd="1" destOrd="0" presId="urn:microsoft.com/office/officeart/2005/8/layout/process1"/>
    <dgm:cxn modelId="{63A5A836-EE3A-4A02-843E-7E2B0545A95A}" type="presOf" srcId="{380F6D09-15D5-4E2B-BF8A-CECE4B7C4A20}" destId="{2C9E42A7-D692-4DEF-A008-68C3A4D1516E}" srcOrd="0" destOrd="0" presId="urn:microsoft.com/office/officeart/2005/8/layout/process1"/>
    <dgm:cxn modelId="{3796133B-9324-48E1-895B-CB33B607472F}" srcId="{7ABBEAF7-C373-4176-BC82-DCCB6D5E3E26}" destId="{680F7195-4FD3-481E-8A2B-5AD54C8280AB}" srcOrd="2" destOrd="0" parTransId="{E0770B27-10B9-4E3F-A134-B86908A61FFE}" sibTransId="{382B596D-4079-47F6-BAC4-80EDB1CFB95D}"/>
    <dgm:cxn modelId="{00715266-B18B-4BE1-9174-6113EFB44399}" type="presOf" srcId="{D60C5607-81DE-4CC8-91B3-C56E5666A49F}" destId="{75576B2E-DB43-49F5-8A31-D5CBF5F78EEC}" srcOrd="0" destOrd="0" presId="urn:microsoft.com/office/officeart/2005/8/layout/process1"/>
    <dgm:cxn modelId="{7DBA789E-FBE8-47EE-B779-737798DB8CF2}" srcId="{7ABBEAF7-C373-4176-BC82-DCCB6D5E3E26}" destId="{380F6D09-15D5-4E2B-BF8A-CECE4B7C4A20}" srcOrd="1" destOrd="0" parTransId="{35DF94FE-4269-42A8-B274-51E32D4D5D54}" sibTransId="{D60C5607-81DE-4CC8-91B3-C56E5666A49F}"/>
    <dgm:cxn modelId="{5B1BA3AF-BDD8-41E0-BDCC-37EC1B5194FD}" type="presOf" srcId="{7ABBEAF7-C373-4176-BC82-DCCB6D5E3E26}" destId="{A491758C-84A6-4A4D-888E-93118B4129B4}" srcOrd="0" destOrd="0" presId="urn:microsoft.com/office/officeart/2005/8/layout/process1"/>
    <dgm:cxn modelId="{769A87B7-F863-4C52-95A3-ACAA11FA0475}" type="presOf" srcId="{801111EC-7761-4006-9B8D-BDD3478D6A0C}" destId="{CFEBD105-9F67-4F60-B070-C671AE93A28A}" srcOrd="0" destOrd="0" presId="urn:microsoft.com/office/officeart/2005/8/layout/process1"/>
    <dgm:cxn modelId="{44DFC4EB-7BC1-494C-B525-CF0D4617D30F}" type="presOf" srcId="{680F7195-4FD3-481E-8A2B-5AD54C8280AB}" destId="{B28036AB-B71B-48DE-97C4-D287BC3BE7AC}" srcOrd="0" destOrd="0" presId="urn:microsoft.com/office/officeart/2005/8/layout/process1"/>
    <dgm:cxn modelId="{238F02FA-14AB-4280-8039-AA1E647ADBB1}" type="presOf" srcId="{E857221A-734F-4396-A642-04F985B7D590}" destId="{888540DF-FD49-4215-991C-C7B2A2E10D35}" srcOrd="0" destOrd="0" presId="urn:microsoft.com/office/officeart/2005/8/layout/process1"/>
    <dgm:cxn modelId="{03AD4ACB-F85B-4E6D-9F93-5D0F92DFEDD0}" type="presParOf" srcId="{A491758C-84A6-4A4D-888E-93118B4129B4}" destId="{CFEBD105-9F67-4F60-B070-C671AE93A28A}" srcOrd="0" destOrd="0" presId="urn:microsoft.com/office/officeart/2005/8/layout/process1"/>
    <dgm:cxn modelId="{F883CEE1-EC0C-41F7-B566-28DD8953F35A}" type="presParOf" srcId="{A491758C-84A6-4A4D-888E-93118B4129B4}" destId="{888540DF-FD49-4215-991C-C7B2A2E10D35}" srcOrd="1" destOrd="0" presId="urn:microsoft.com/office/officeart/2005/8/layout/process1"/>
    <dgm:cxn modelId="{BB177348-0696-4E89-8AB3-2D7E1D52245D}" type="presParOf" srcId="{888540DF-FD49-4215-991C-C7B2A2E10D35}" destId="{FCAC1A52-7A03-424B-8708-40DF70DCEBE1}" srcOrd="0" destOrd="0" presId="urn:microsoft.com/office/officeart/2005/8/layout/process1"/>
    <dgm:cxn modelId="{A94F14FD-C68C-42AD-BEB4-8A6002D6ACD5}" type="presParOf" srcId="{A491758C-84A6-4A4D-888E-93118B4129B4}" destId="{2C9E42A7-D692-4DEF-A008-68C3A4D1516E}" srcOrd="2" destOrd="0" presId="urn:microsoft.com/office/officeart/2005/8/layout/process1"/>
    <dgm:cxn modelId="{AD5D80CC-BE81-4DB5-A792-966A901A446E}" type="presParOf" srcId="{A491758C-84A6-4A4D-888E-93118B4129B4}" destId="{75576B2E-DB43-49F5-8A31-D5CBF5F78EEC}" srcOrd="3" destOrd="0" presId="urn:microsoft.com/office/officeart/2005/8/layout/process1"/>
    <dgm:cxn modelId="{7B3A0548-4294-4BD5-AF05-18B50E7F5FE3}" type="presParOf" srcId="{75576B2E-DB43-49F5-8A31-D5CBF5F78EEC}" destId="{1FFABC42-5BE3-4E33-A2BE-582BDAFB0BDF}" srcOrd="0" destOrd="0" presId="urn:microsoft.com/office/officeart/2005/8/layout/process1"/>
    <dgm:cxn modelId="{733EFC28-CB6B-4DCE-9576-693B4CE3C923}" type="presParOf" srcId="{A491758C-84A6-4A4D-888E-93118B4129B4}" destId="{B28036AB-B71B-48DE-97C4-D287BC3BE7AC}"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BBEAF7-C373-4176-BC82-DCCB6D5E3E26}" type="doc">
      <dgm:prSet loTypeId="urn:microsoft.com/office/officeart/2005/8/layout/process1" loCatId="process" qsTypeId="urn:microsoft.com/office/officeart/2005/8/quickstyle/simple4" qsCatId="simple" csTypeId="urn:microsoft.com/office/officeart/2005/8/colors/colorful4" csCatId="colorful" phldr="1"/>
      <dgm:spPr/>
      <dgm:t>
        <a:bodyPr/>
        <a:lstStyle/>
        <a:p>
          <a:endParaRPr lang="zh-TW" altLang="en-US"/>
        </a:p>
      </dgm:t>
    </dgm:pt>
    <dgm:pt modelId="{801111EC-7761-4006-9B8D-BDD3478D6A0C}">
      <dgm:prSet phldrT="[文字]" custT="1"/>
      <dgm:spPr/>
      <dgm:t>
        <a:bodyPr/>
        <a:lstStyle/>
        <a:p>
          <a:r>
            <a:rPr lang="en-US" altLang="zh-TW" sz="2800" dirty="0"/>
            <a:t>Step 1</a:t>
          </a:r>
          <a:r>
            <a:rPr lang="en-US" altLang="zh-TW" sz="2800"/>
            <a:t>: define a set of function              </a:t>
          </a:r>
          <a:endParaRPr lang="zh-TW" altLang="en-US" sz="2800" dirty="0"/>
        </a:p>
      </dgm:t>
    </dgm:pt>
    <dgm:pt modelId="{741192AF-66D8-44B3-8D71-D609A9576CFF}" type="parTrans" cxnId="{7021B101-6AE5-4EA4-923F-149909DC3C09}">
      <dgm:prSet/>
      <dgm:spPr/>
      <dgm:t>
        <a:bodyPr/>
        <a:lstStyle/>
        <a:p>
          <a:endParaRPr lang="zh-TW" altLang="en-US" sz="2800"/>
        </a:p>
      </dgm:t>
    </dgm:pt>
    <dgm:pt modelId="{E857221A-734F-4396-A642-04F985B7D590}" type="sibTrans" cxnId="{7021B101-6AE5-4EA4-923F-149909DC3C09}">
      <dgm:prSet custT="1"/>
      <dgm:spPr/>
      <dgm:t>
        <a:bodyPr/>
        <a:lstStyle/>
        <a:p>
          <a:endParaRPr lang="zh-TW" altLang="en-US" sz="2800"/>
        </a:p>
      </dgm:t>
    </dgm:pt>
    <dgm:pt modelId="{380F6D09-15D5-4E2B-BF8A-CECE4B7C4A20}">
      <dgm:prSet phldrT="[文字]" custT="1"/>
      <dgm:spPr/>
      <dgm:t>
        <a:bodyPr/>
        <a:lstStyle/>
        <a:p>
          <a:r>
            <a:rPr lang="en-US" altLang="zh-TW" sz="2800" dirty="0"/>
            <a:t>Step 2: goodness of function</a:t>
          </a:r>
          <a:endParaRPr lang="zh-TW" altLang="en-US" sz="2800" dirty="0"/>
        </a:p>
      </dgm:t>
    </dgm:pt>
    <dgm:pt modelId="{35DF94FE-4269-42A8-B274-51E32D4D5D54}" type="parTrans" cxnId="{7DBA789E-FBE8-47EE-B779-737798DB8CF2}">
      <dgm:prSet/>
      <dgm:spPr/>
      <dgm:t>
        <a:bodyPr/>
        <a:lstStyle/>
        <a:p>
          <a:endParaRPr lang="zh-TW" altLang="en-US" sz="2800"/>
        </a:p>
      </dgm:t>
    </dgm:pt>
    <dgm:pt modelId="{D60C5607-81DE-4CC8-91B3-C56E5666A49F}" type="sibTrans" cxnId="{7DBA789E-FBE8-47EE-B779-737798DB8CF2}">
      <dgm:prSet custT="1"/>
      <dgm:spPr/>
      <dgm:t>
        <a:bodyPr/>
        <a:lstStyle/>
        <a:p>
          <a:endParaRPr lang="zh-TW" altLang="en-US" sz="2800"/>
        </a:p>
      </dgm:t>
    </dgm:pt>
    <dgm:pt modelId="{680F7195-4FD3-481E-8A2B-5AD54C8280AB}">
      <dgm:prSet phldrT="[文字]" custT="1"/>
      <dgm:spPr/>
      <dgm:t>
        <a:bodyPr/>
        <a:lstStyle/>
        <a:p>
          <a:r>
            <a:rPr lang="en-US" altLang="zh-TW" sz="2800" dirty="0"/>
            <a:t>Step 3: pick the best function</a:t>
          </a:r>
          <a:endParaRPr lang="zh-TW" altLang="en-US" sz="2800" dirty="0"/>
        </a:p>
      </dgm:t>
    </dgm:pt>
    <dgm:pt modelId="{E0770B27-10B9-4E3F-A134-B86908A61FFE}" type="parTrans" cxnId="{3796133B-9324-48E1-895B-CB33B607472F}">
      <dgm:prSet/>
      <dgm:spPr/>
      <dgm:t>
        <a:bodyPr/>
        <a:lstStyle/>
        <a:p>
          <a:endParaRPr lang="zh-TW" altLang="en-US" sz="2800"/>
        </a:p>
      </dgm:t>
    </dgm:pt>
    <dgm:pt modelId="{382B596D-4079-47F6-BAC4-80EDB1CFB95D}" type="sibTrans" cxnId="{3796133B-9324-48E1-895B-CB33B607472F}">
      <dgm:prSet/>
      <dgm:spPr/>
      <dgm:t>
        <a:bodyPr/>
        <a:lstStyle/>
        <a:p>
          <a:endParaRPr lang="zh-TW" altLang="en-US" sz="2800"/>
        </a:p>
      </dgm:t>
    </dgm:pt>
    <dgm:pt modelId="{A491758C-84A6-4A4D-888E-93118B4129B4}" type="pres">
      <dgm:prSet presAssocID="{7ABBEAF7-C373-4176-BC82-DCCB6D5E3E26}" presName="Name0" presStyleCnt="0">
        <dgm:presLayoutVars>
          <dgm:dir/>
          <dgm:resizeHandles val="exact"/>
        </dgm:presLayoutVars>
      </dgm:prSet>
      <dgm:spPr/>
    </dgm:pt>
    <dgm:pt modelId="{CFEBD105-9F67-4F60-B070-C671AE93A28A}" type="pres">
      <dgm:prSet presAssocID="{801111EC-7761-4006-9B8D-BDD3478D6A0C}" presName="node" presStyleLbl="node1" presStyleIdx="0" presStyleCnt="3">
        <dgm:presLayoutVars>
          <dgm:bulletEnabled val="1"/>
        </dgm:presLayoutVars>
      </dgm:prSet>
      <dgm:spPr/>
    </dgm:pt>
    <dgm:pt modelId="{888540DF-FD49-4215-991C-C7B2A2E10D35}" type="pres">
      <dgm:prSet presAssocID="{E857221A-734F-4396-A642-04F985B7D590}" presName="sibTrans" presStyleLbl="sibTrans2D1" presStyleIdx="0" presStyleCnt="2"/>
      <dgm:spPr/>
    </dgm:pt>
    <dgm:pt modelId="{FCAC1A52-7A03-424B-8708-40DF70DCEBE1}" type="pres">
      <dgm:prSet presAssocID="{E857221A-734F-4396-A642-04F985B7D590}" presName="connectorText" presStyleLbl="sibTrans2D1" presStyleIdx="0" presStyleCnt="2"/>
      <dgm:spPr/>
    </dgm:pt>
    <dgm:pt modelId="{2C9E42A7-D692-4DEF-A008-68C3A4D1516E}" type="pres">
      <dgm:prSet presAssocID="{380F6D09-15D5-4E2B-BF8A-CECE4B7C4A20}" presName="node" presStyleLbl="node1" presStyleIdx="1" presStyleCnt="3">
        <dgm:presLayoutVars>
          <dgm:bulletEnabled val="1"/>
        </dgm:presLayoutVars>
      </dgm:prSet>
      <dgm:spPr/>
    </dgm:pt>
    <dgm:pt modelId="{75576B2E-DB43-49F5-8A31-D5CBF5F78EEC}" type="pres">
      <dgm:prSet presAssocID="{D60C5607-81DE-4CC8-91B3-C56E5666A49F}" presName="sibTrans" presStyleLbl="sibTrans2D1" presStyleIdx="1" presStyleCnt="2"/>
      <dgm:spPr/>
    </dgm:pt>
    <dgm:pt modelId="{1FFABC42-5BE3-4E33-A2BE-582BDAFB0BDF}" type="pres">
      <dgm:prSet presAssocID="{D60C5607-81DE-4CC8-91B3-C56E5666A49F}" presName="connectorText" presStyleLbl="sibTrans2D1" presStyleIdx="1" presStyleCnt="2"/>
      <dgm:spPr/>
    </dgm:pt>
    <dgm:pt modelId="{B28036AB-B71B-48DE-97C4-D287BC3BE7AC}" type="pres">
      <dgm:prSet presAssocID="{680F7195-4FD3-481E-8A2B-5AD54C8280AB}" presName="node" presStyleLbl="node1" presStyleIdx="2" presStyleCnt="3">
        <dgm:presLayoutVars>
          <dgm:bulletEnabled val="1"/>
        </dgm:presLayoutVars>
      </dgm:prSet>
      <dgm:spPr/>
    </dgm:pt>
  </dgm:ptLst>
  <dgm:cxnLst>
    <dgm:cxn modelId="{7021B101-6AE5-4EA4-923F-149909DC3C09}" srcId="{7ABBEAF7-C373-4176-BC82-DCCB6D5E3E26}" destId="{801111EC-7761-4006-9B8D-BDD3478D6A0C}" srcOrd="0" destOrd="0" parTransId="{741192AF-66D8-44B3-8D71-D609A9576CFF}" sibTransId="{E857221A-734F-4396-A642-04F985B7D590}"/>
    <dgm:cxn modelId="{A37A0B1A-00E7-4C70-8103-1C775294D3D8}" type="presOf" srcId="{D60C5607-81DE-4CC8-91B3-C56E5666A49F}" destId="{1FFABC42-5BE3-4E33-A2BE-582BDAFB0BDF}" srcOrd="1" destOrd="0" presId="urn:microsoft.com/office/officeart/2005/8/layout/process1"/>
    <dgm:cxn modelId="{E1C8F235-DEC7-4E67-9E1A-302BF758F91B}" type="presOf" srcId="{E857221A-734F-4396-A642-04F985B7D590}" destId="{FCAC1A52-7A03-424B-8708-40DF70DCEBE1}" srcOrd="1" destOrd="0" presId="urn:microsoft.com/office/officeart/2005/8/layout/process1"/>
    <dgm:cxn modelId="{63A5A836-EE3A-4A02-843E-7E2B0545A95A}" type="presOf" srcId="{380F6D09-15D5-4E2B-BF8A-CECE4B7C4A20}" destId="{2C9E42A7-D692-4DEF-A008-68C3A4D1516E}" srcOrd="0" destOrd="0" presId="urn:microsoft.com/office/officeart/2005/8/layout/process1"/>
    <dgm:cxn modelId="{3796133B-9324-48E1-895B-CB33B607472F}" srcId="{7ABBEAF7-C373-4176-BC82-DCCB6D5E3E26}" destId="{680F7195-4FD3-481E-8A2B-5AD54C8280AB}" srcOrd="2" destOrd="0" parTransId="{E0770B27-10B9-4E3F-A134-B86908A61FFE}" sibTransId="{382B596D-4079-47F6-BAC4-80EDB1CFB95D}"/>
    <dgm:cxn modelId="{00715266-B18B-4BE1-9174-6113EFB44399}" type="presOf" srcId="{D60C5607-81DE-4CC8-91B3-C56E5666A49F}" destId="{75576B2E-DB43-49F5-8A31-D5CBF5F78EEC}" srcOrd="0" destOrd="0" presId="urn:microsoft.com/office/officeart/2005/8/layout/process1"/>
    <dgm:cxn modelId="{7DBA789E-FBE8-47EE-B779-737798DB8CF2}" srcId="{7ABBEAF7-C373-4176-BC82-DCCB6D5E3E26}" destId="{380F6D09-15D5-4E2B-BF8A-CECE4B7C4A20}" srcOrd="1" destOrd="0" parTransId="{35DF94FE-4269-42A8-B274-51E32D4D5D54}" sibTransId="{D60C5607-81DE-4CC8-91B3-C56E5666A49F}"/>
    <dgm:cxn modelId="{5B1BA3AF-BDD8-41E0-BDCC-37EC1B5194FD}" type="presOf" srcId="{7ABBEAF7-C373-4176-BC82-DCCB6D5E3E26}" destId="{A491758C-84A6-4A4D-888E-93118B4129B4}" srcOrd="0" destOrd="0" presId="urn:microsoft.com/office/officeart/2005/8/layout/process1"/>
    <dgm:cxn modelId="{769A87B7-F863-4C52-95A3-ACAA11FA0475}" type="presOf" srcId="{801111EC-7761-4006-9B8D-BDD3478D6A0C}" destId="{CFEBD105-9F67-4F60-B070-C671AE93A28A}" srcOrd="0" destOrd="0" presId="urn:microsoft.com/office/officeart/2005/8/layout/process1"/>
    <dgm:cxn modelId="{44DFC4EB-7BC1-494C-B525-CF0D4617D30F}" type="presOf" srcId="{680F7195-4FD3-481E-8A2B-5AD54C8280AB}" destId="{B28036AB-B71B-48DE-97C4-D287BC3BE7AC}" srcOrd="0" destOrd="0" presId="urn:microsoft.com/office/officeart/2005/8/layout/process1"/>
    <dgm:cxn modelId="{238F02FA-14AB-4280-8039-AA1E647ADBB1}" type="presOf" srcId="{E857221A-734F-4396-A642-04F985B7D590}" destId="{888540DF-FD49-4215-991C-C7B2A2E10D35}" srcOrd="0" destOrd="0" presId="urn:microsoft.com/office/officeart/2005/8/layout/process1"/>
    <dgm:cxn modelId="{03AD4ACB-F85B-4E6D-9F93-5D0F92DFEDD0}" type="presParOf" srcId="{A491758C-84A6-4A4D-888E-93118B4129B4}" destId="{CFEBD105-9F67-4F60-B070-C671AE93A28A}" srcOrd="0" destOrd="0" presId="urn:microsoft.com/office/officeart/2005/8/layout/process1"/>
    <dgm:cxn modelId="{F883CEE1-EC0C-41F7-B566-28DD8953F35A}" type="presParOf" srcId="{A491758C-84A6-4A4D-888E-93118B4129B4}" destId="{888540DF-FD49-4215-991C-C7B2A2E10D35}" srcOrd="1" destOrd="0" presId="urn:microsoft.com/office/officeart/2005/8/layout/process1"/>
    <dgm:cxn modelId="{BB177348-0696-4E89-8AB3-2D7E1D52245D}" type="presParOf" srcId="{888540DF-FD49-4215-991C-C7B2A2E10D35}" destId="{FCAC1A52-7A03-424B-8708-40DF70DCEBE1}" srcOrd="0" destOrd="0" presId="urn:microsoft.com/office/officeart/2005/8/layout/process1"/>
    <dgm:cxn modelId="{A94F14FD-C68C-42AD-BEB4-8A6002D6ACD5}" type="presParOf" srcId="{A491758C-84A6-4A4D-888E-93118B4129B4}" destId="{2C9E42A7-D692-4DEF-A008-68C3A4D1516E}" srcOrd="2" destOrd="0" presId="urn:microsoft.com/office/officeart/2005/8/layout/process1"/>
    <dgm:cxn modelId="{AD5D80CC-BE81-4DB5-A792-966A901A446E}" type="presParOf" srcId="{A491758C-84A6-4A4D-888E-93118B4129B4}" destId="{75576B2E-DB43-49F5-8A31-D5CBF5F78EEC}" srcOrd="3" destOrd="0" presId="urn:microsoft.com/office/officeart/2005/8/layout/process1"/>
    <dgm:cxn modelId="{7B3A0548-4294-4BD5-AF05-18B50E7F5FE3}" type="presParOf" srcId="{75576B2E-DB43-49F5-8A31-D5CBF5F78EEC}" destId="{1FFABC42-5BE3-4E33-A2BE-582BDAFB0BDF}" srcOrd="0" destOrd="0" presId="urn:microsoft.com/office/officeart/2005/8/layout/process1"/>
    <dgm:cxn modelId="{733EFC28-CB6B-4DCE-9576-693B4CE3C923}" type="presParOf" srcId="{A491758C-84A6-4A4D-888E-93118B4129B4}" destId="{B28036AB-B71B-48DE-97C4-D287BC3BE7AC}"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ABBEAF7-C373-4176-BC82-DCCB6D5E3E26}" type="doc">
      <dgm:prSet loTypeId="urn:microsoft.com/office/officeart/2005/8/layout/process1" loCatId="process" qsTypeId="urn:microsoft.com/office/officeart/2005/8/quickstyle/simple4" qsCatId="simple" csTypeId="urn:microsoft.com/office/officeart/2005/8/colors/colorful4" csCatId="colorful" phldr="1"/>
      <dgm:spPr/>
      <dgm:t>
        <a:bodyPr/>
        <a:lstStyle/>
        <a:p>
          <a:endParaRPr lang="zh-TW" altLang="en-US"/>
        </a:p>
      </dgm:t>
    </dgm:pt>
    <dgm:pt modelId="{801111EC-7761-4006-9B8D-BDD3478D6A0C}">
      <dgm:prSet phldrT="[文字]" custT="1"/>
      <dgm:spPr/>
      <dgm:t>
        <a:bodyPr/>
        <a:lstStyle/>
        <a:p>
          <a:r>
            <a:rPr lang="en-US" altLang="zh-TW" sz="2800" dirty="0"/>
            <a:t>Step 1</a:t>
          </a:r>
          <a:r>
            <a:rPr lang="en-US" altLang="zh-TW" sz="2800"/>
            <a:t>: define a set of function              </a:t>
          </a:r>
          <a:endParaRPr lang="zh-TW" altLang="en-US" sz="2800" dirty="0"/>
        </a:p>
      </dgm:t>
    </dgm:pt>
    <dgm:pt modelId="{741192AF-66D8-44B3-8D71-D609A9576CFF}" type="parTrans" cxnId="{7021B101-6AE5-4EA4-923F-149909DC3C09}">
      <dgm:prSet/>
      <dgm:spPr/>
      <dgm:t>
        <a:bodyPr/>
        <a:lstStyle/>
        <a:p>
          <a:endParaRPr lang="zh-TW" altLang="en-US" sz="2800"/>
        </a:p>
      </dgm:t>
    </dgm:pt>
    <dgm:pt modelId="{E857221A-734F-4396-A642-04F985B7D590}" type="sibTrans" cxnId="{7021B101-6AE5-4EA4-923F-149909DC3C09}">
      <dgm:prSet custT="1"/>
      <dgm:spPr/>
      <dgm:t>
        <a:bodyPr/>
        <a:lstStyle/>
        <a:p>
          <a:endParaRPr lang="zh-TW" altLang="en-US" sz="2800"/>
        </a:p>
      </dgm:t>
    </dgm:pt>
    <dgm:pt modelId="{380F6D09-15D5-4E2B-BF8A-CECE4B7C4A20}">
      <dgm:prSet phldrT="[文字]" custT="1"/>
      <dgm:spPr/>
      <dgm:t>
        <a:bodyPr/>
        <a:lstStyle/>
        <a:p>
          <a:r>
            <a:rPr lang="en-US" altLang="zh-TW" sz="2800" dirty="0"/>
            <a:t>Step 2: goodness of function</a:t>
          </a:r>
          <a:endParaRPr lang="zh-TW" altLang="en-US" sz="2800" dirty="0"/>
        </a:p>
      </dgm:t>
    </dgm:pt>
    <dgm:pt modelId="{35DF94FE-4269-42A8-B274-51E32D4D5D54}" type="parTrans" cxnId="{7DBA789E-FBE8-47EE-B779-737798DB8CF2}">
      <dgm:prSet/>
      <dgm:spPr/>
      <dgm:t>
        <a:bodyPr/>
        <a:lstStyle/>
        <a:p>
          <a:endParaRPr lang="zh-TW" altLang="en-US" sz="2800"/>
        </a:p>
      </dgm:t>
    </dgm:pt>
    <dgm:pt modelId="{D60C5607-81DE-4CC8-91B3-C56E5666A49F}" type="sibTrans" cxnId="{7DBA789E-FBE8-47EE-B779-737798DB8CF2}">
      <dgm:prSet custT="1"/>
      <dgm:spPr/>
      <dgm:t>
        <a:bodyPr/>
        <a:lstStyle/>
        <a:p>
          <a:endParaRPr lang="zh-TW" altLang="en-US" sz="2800"/>
        </a:p>
      </dgm:t>
    </dgm:pt>
    <dgm:pt modelId="{680F7195-4FD3-481E-8A2B-5AD54C8280AB}">
      <dgm:prSet phldrT="[文字]" custT="1"/>
      <dgm:spPr/>
      <dgm:t>
        <a:bodyPr/>
        <a:lstStyle/>
        <a:p>
          <a:r>
            <a:rPr lang="en-US" altLang="zh-TW" sz="2800" dirty="0"/>
            <a:t>Step 3: pick the best function</a:t>
          </a:r>
          <a:endParaRPr lang="zh-TW" altLang="en-US" sz="2800" dirty="0"/>
        </a:p>
      </dgm:t>
    </dgm:pt>
    <dgm:pt modelId="{E0770B27-10B9-4E3F-A134-B86908A61FFE}" type="parTrans" cxnId="{3796133B-9324-48E1-895B-CB33B607472F}">
      <dgm:prSet/>
      <dgm:spPr/>
      <dgm:t>
        <a:bodyPr/>
        <a:lstStyle/>
        <a:p>
          <a:endParaRPr lang="zh-TW" altLang="en-US" sz="2800"/>
        </a:p>
      </dgm:t>
    </dgm:pt>
    <dgm:pt modelId="{382B596D-4079-47F6-BAC4-80EDB1CFB95D}" type="sibTrans" cxnId="{3796133B-9324-48E1-895B-CB33B607472F}">
      <dgm:prSet/>
      <dgm:spPr/>
      <dgm:t>
        <a:bodyPr/>
        <a:lstStyle/>
        <a:p>
          <a:endParaRPr lang="zh-TW" altLang="en-US" sz="2800"/>
        </a:p>
      </dgm:t>
    </dgm:pt>
    <dgm:pt modelId="{A491758C-84A6-4A4D-888E-93118B4129B4}" type="pres">
      <dgm:prSet presAssocID="{7ABBEAF7-C373-4176-BC82-DCCB6D5E3E26}" presName="Name0" presStyleCnt="0">
        <dgm:presLayoutVars>
          <dgm:dir/>
          <dgm:resizeHandles val="exact"/>
        </dgm:presLayoutVars>
      </dgm:prSet>
      <dgm:spPr/>
    </dgm:pt>
    <dgm:pt modelId="{CFEBD105-9F67-4F60-B070-C671AE93A28A}" type="pres">
      <dgm:prSet presAssocID="{801111EC-7761-4006-9B8D-BDD3478D6A0C}" presName="node" presStyleLbl="node1" presStyleIdx="0" presStyleCnt="3">
        <dgm:presLayoutVars>
          <dgm:bulletEnabled val="1"/>
        </dgm:presLayoutVars>
      </dgm:prSet>
      <dgm:spPr/>
    </dgm:pt>
    <dgm:pt modelId="{888540DF-FD49-4215-991C-C7B2A2E10D35}" type="pres">
      <dgm:prSet presAssocID="{E857221A-734F-4396-A642-04F985B7D590}" presName="sibTrans" presStyleLbl="sibTrans2D1" presStyleIdx="0" presStyleCnt="2"/>
      <dgm:spPr/>
    </dgm:pt>
    <dgm:pt modelId="{FCAC1A52-7A03-424B-8708-40DF70DCEBE1}" type="pres">
      <dgm:prSet presAssocID="{E857221A-734F-4396-A642-04F985B7D590}" presName="connectorText" presStyleLbl="sibTrans2D1" presStyleIdx="0" presStyleCnt="2"/>
      <dgm:spPr/>
    </dgm:pt>
    <dgm:pt modelId="{2C9E42A7-D692-4DEF-A008-68C3A4D1516E}" type="pres">
      <dgm:prSet presAssocID="{380F6D09-15D5-4E2B-BF8A-CECE4B7C4A20}" presName="node" presStyleLbl="node1" presStyleIdx="1" presStyleCnt="3">
        <dgm:presLayoutVars>
          <dgm:bulletEnabled val="1"/>
        </dgm:presLayoutVars>
      </dgm:prSet>
      <dgm:spPr/>
    </dgm:pt>
    <dgm:pt modelId="{75576B2E-DB43-49F5-8A31-D5CBF5F78EEC}" type="pres">
      <dgm:prSet presAssocID="{D60C5607-81DE-4CC8-91B3-C56E5666A49F}" presName="sibTrans" presStyleLbl="sibTrans2D1" presStyleIdx="1" presStyleCnt="2"/>
      <dgm:spPr/>
    </dgm:pt>
    <dgm:pt modelId="{1FFABC42-5BE3-4E33-A2BE-582BDAFB0BDF}" type="pres">
      <dgm:prSet presAssocID="{D60C5607-81DE-4CC8-91B3-C56E5666A49F}" presName="connectorText" presStyleLbl="sibTrans2D1" presStyleIdx="1" presStyleCnt="2"/>
      <dgm:spPr/>
    </dgm:pt>
    <dgm:pt modelId="{B28036AB-B71B-48DE-97C4-D287BC3BE7AC}" type="pres">
      <dgm:prSet presAssocID="{680F7195-4FD3-481E-8A2B-5AD54C8280AB}" presName="node" presStyleLbl="node1" presStyleIdx="2" presStyleCnt="3">
        <dgm:presLayoutVars>
          <dgm:bulletEnabled val="1"/>
        </dgm:presLayoutVars>
      </dgm:prSet>
      <dgm:spPr/>
    </dgm:pt>
  </dgm:ptLst>
  <dgm:cxnLst>
    <dgm:cxn modelId="{7021B101-6AE5-4EA4-923F-149909DC3C09}" srcId="{7ABBEAF7-C373-4176-BC82-DCCB6D5E3E26}" destId="{801111EC-7761-4006-9B8D-BDD3478D6A0C}" srcOrd="0" destOrd="0" parTransId="{741192AF-66D8-44B3-8D71-D609A9576CFF}" sibTransId="{E857221A-734F-4396-A642-04F985B7D590}"/>
    <dgm:cxn modelId="{A37A0B1A-00E7-4C70-8103-1C775294D3D8}" type="presOf" srcId="{D60C5607-81DE-4CC8-91B3-C56E5666A49F}" destId="{1FFABC42-5BE3-4E33-A2BE-582BDAFB0BDF}" srcOrd="1" destOrd="0" presId="urn:microsoft.com/office/officeart/2005/8/layout/process1"/>
    <dgm:cxn modelId="{E1C8F235-DEC7-4E67-9E1A-302BF758F91B}" type="presOf" srcId="{E857221A-734F-4396-A642-04F985B7D590}" destId="{FCAC1A52-7A03-424B-8708-40DF70DCEBE1}" srcOrd="1" destOrd="0" presId="urn:microsoft.com/office/officeart/2005/8/layout/process1"/>
    <dgm:cxn modelId="{63A5A836-EE3A-4A02-843E-7E2B0545A95A}" type="presOf" srcId="{380F6D09-15D5-4E2B-BF8A-CECE4B7C4A20}" destId="{2C9E42A7-D692-4DEF-A008-68C3A4D1516E}" srcOrd="0" destOrd="0" presId="urn:microsoft.com/office/officeart/2005/8/layout/process1"/>
    <dgm:cxn modelId="{3796133B-9324-48E1-895B-CB33B607472F}" srcId="{7ABBEAF7-C373-4176-BC82-DCCB6D5E3E26}" destId="{680F7195-4FD3-481E-8A2B-5AD54C8280AB}" srcOrd="2" destOrd="0" parTransId="{E0770B27-10B9-4E3F-A134-B86908A61FFE}" sibTransId="{382B596D-4079-47F6-BAC4-80EDB1CFB95D}"/>
    <dgm:cxn modelId="{00715266-B18B-4BE1-9174-6113EFB44399}" type="presOf" srcId="{D60C5607-81DE-4CC8-91B3-C56E5666A49F}" destId="{75576B2E-DB43-49F5-8A31-D5CBF5F78EEC}" srcOrd="0" destOrd="0" presId="urn:microsoft.com/office/officeart/2005/8/layout/process1"/>
    <dgm:cxn modelId="{7DBA789E-FBE8-47EE-B779-737798DB8CF2}" srcId="{7ABBEAF7-C373-4176-BC82-DCCB6D5E3E26}" destId="{380F6D09-15D5-4E2B-BF8A-CECE4B7C4A20}" srcOrd="1" destOrd="0" parTransId="{35DF94FE-4269-42A8-B274-51E32D4D5D54}" sibTransId="{D60C5607-81DE-4CC8-91B3-C56E5666A49F}"/>
    <dgm:cxn modelId="{5B1BA3AF-BDD8-41E0-BDCC-37EC1B5194FD}" type="presOf" srcId="{7ABBEAF7-C373-4176-BC82-DCCB6D5E3E26}" destId="{A491758C-84A6-4A4D-888E-93118B4129B4}" srcOrd="0" destOrd="0" presId="urn:microsoft.com/office/officeart/2005/8/layout/process1"/>
    <dgm:cxn modelId="{769A87B7-F863-4C52-95A3-ACAA11FA0475}" type="presOf" srcId="{801111EC-7761-4006-9B8D-BDD3478D6A0C}" destId="{CFEBD105-9F67-4F60-B070-C671AE93A28A}" srcOrd="0" destOrd="0" presId="urn:microsoft.com/office/officeart/2005/8/layout/process1"/>
    <dgm:cxn modelId="{44DFC4EB-7BC1-494C-B525-CF0D4617D30F}" type="presOf" srcId="{680F7195-4FD3-481E-8A2B-5AD54C8280AB}" destId="{B28036AB-B71B-48DE-97C4-D287BC3BE7AC}" srcOrd="0" destOrd="0" presId="urn:microsoft.com/office/officeart/2005/8/layout/process1"/>
    <dgm:cxn modelId="{238F02FA-14AB-4280-8039-AA1E647ADBB1}" type="presOf" srcId="{E857221A-734F-4396-A642-04F985B7D590}" destId="{888540DF-FD49-4215-991C-C7B2A2E10D35}" srcOrd="0" destOrd="0" presId="urn:microsoft.com/office/officeart/2005/8/layout/process1"/>
    <dgm:cxn modelId="{03AD4ACB-F85B-4E6D-9F93-5D0F92DFEDD0}" type="presParOf" srcId="{A491758C-84A6-4A4D-888E-93118B4129B4}" destId="{CFEBD105-9F67-4F60-B070-C671AE93A28A}" srcOrd="0" destOrd="0" presId="urn:microsoft.com/office/officeart/2005/8/layout/process1"/>
    <dgm:cxn modelId="{F883CEE1-EC0C-41F7-B566-28DD8953F35A}" type="presParOf" srcId="{A491758C-84A6-4A4D-888E-93118B4129B4}" destId="{888540DF-FD49-4215-991C-C7B2A2E10D35}" srcOrd="1" destOrd="0" presId="urn:microsoft.com/office/officeart/2005/8/layout/process1"/>
    <dgm:cxn modelId="{BB177348-0696-4E89-8AB3-2D7E1D52245D}" type="presParOf" srcId="{888540DF-FD49-4215-991C-C7B2A2E10D35}" destId="{FCAC1A52-7A03-424B-8708-40DF70DCEBE1}" srcOrd="0" destOrd="0" presId="urn:microsoft.com/office/officeart/2005/8/layout/process1"/>
    <dgm:cxn modelId="{A94F14FD-C68C-42AD-BEB4-8A6002D6ACD5}" type="presParOf" srcId="{A491758C-84A6-4A4D-888E-93118B4129B4}" destId="{2C9E42A7-D692-4DEF-A008-68C3A4D1516E}" srcOrd="2" destOrd="0" presId="urn:microsoft.com/office/officeart/2005/8/layout/process1"/>
    <dgm:cxn modelId="{AD5D80CC-BE81-4DB5-A792-966A901A446E}" type="presParOf" srcId="{A491758C-84A6-4A4D-888E-93118B4129B4}" destId="{75576B2E-DB43-49F5-8A31-D5CBF5F78EEC}" srcOrd="3" destOrd="0" presId="urn:microsoft.com/office/officeart/2005/8/layout/process1"/>
    <dgm:cxn modelId="{7B3A0548-4294-4BD5-AF05-18B50E7F5FE3}" type="presParOf" srcId="{75576B2E-DB43-49F5-8A31-D5CBF5F78EEC}" destId="{1FFABC42-5BE3-4E33-A2BE-582BDAFB0BDF}" srcOrd="0" destOrd="0" presId="urn:microsoft.com/office/officeart/2005/8/layout/process1"/>
    <dgm:cxn modelId="{733EFC28-CB6B-4DCE-9576-693B4CE3C923}" type="presParOf" srcId="{A491758C-84A6-4A4D-888E-93118B4129B4}" destId="{B28036AB-B71B-48DE-97C4-D287BC3BE7AC}"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ABBEAF7-C373-4176-BC82-DCCB6D5E3E26}" type="doc">
      <dgm:prSet loTypeId="urn:microsoft.com/office/officeart/2005/8/layout/process1" loCatId="process" qsTypeId="urn:microsoft.com/office/officeart/2005/8/quickstyle/simple4" qsCatId="simple" csTypeId="urn:microsoft.com/office/officeart/2005/8/colors/colorful4" csCatId="colorful" phldr="1"/>
      <dgm:spPr/>
      <dgm:t>
        <a:bodyPr/>
        <a:lstStyle/>
        <a:p>
          <a:endParaRPr lang="zh-TW" altLang="en-US"/>
        </a:p>
      </dgm:t>
    </dgm:pt>
    <dgm:pt modelId="{801111EC-7761-4006-9B8D-BDD3478D6A0C}">
      <dgm:prSet phldrT="[文字]" custT="1"/>
      <dgm:spPr/>
      <dgm:t>
        <a:bodyPr/>
        <a:lstStyle/>
        <a:p>
          <a:r>
            <a:rPr lang="en-US" altLang="zh-TW" sz="2800" dirty="0"/>
            <a:t>Step 1</a:t>
          </a:r>
          <a:r>
            <a:rPr lang="en-US" altLang="zh-TW" sz="2800"/>
            <a:t>: define a set of function              </a:t>
          </a:r>
          <a:endParaRPr lang="zh-TW" altLang="en-US" sz="2800" dirty="0"/>
        </a:p>
      </dgm:t>
    </dgm:pt>
    <dgm:pt modelId="{741192AF-66D8-44B3-8D71-D609A9576CFF}" type="parTrans" cxnId="{7021B101-6AE5-4EA4-923F-149909DC3C09}">
      <dgm:prSet/>
      <dgm:spPr/>
      <dgm:t>
        <a:bodyPr/>
        <a:lstStyle/>
        <a:p>
          <a:endParaRPr lang="zh-TW" altLang="en-US" sz="2800"/>
        </a:p>
      </dgm:t>
    </dgm:pt>
    <dgm:pt modelId="{E857221A-734F-4396-A642-04F985B7D590}" type="sibTrans" cxnId="{7021B101-6AE5-4EA4-923F-149909DC3C09}">
      <dgm:prSet custT="1"/>
      <dgm:spPr/>
      <dgm:t>
        <a:bodyPr/>
        <a:lstStyle/>
        <a:p>
          <a:endParaRPr lang="zh-TW" altLang="en-US" sz="2800"/>
        </a:p>
      </dgm:t>
    </dgm:pt>
    <dgm:pt modelId="{380F6D09-15D5-4E2B-BF8A-CECE4B7C4A20}">
      <dgm:prSet phldrT="[文字]" custT="1"/>
      <dgm:spPr/>
      <dgm:t>
        <a:bodyPr/>
        <a:lstStyle/>
        <a:p>
          <a:r>
            <a:rPr lang="en-US" altLang="zh-TW" sz="2800" dirty="0"/>
            <a:t>Step 2: goodness of function</a:t>
          </a:r>
          <a:endParaRPr lang="zh-TW" altLang="en-US" sz="2800" dirty="0"/>
        </a:p>
      </dgm:t>
    </dgm:pt>
    <dgm:pt modelId="{35DF94FE-4269-42A8-B274-51E32D4D5D54}" type="parTrans" cxnId="{7DBA789E-FBE8-47EE-B779-737798DB8CF2}">
      <dgm:prSet/>
      <dgm:spPr/>
      <dgm:t>
        <a:bodyPr/>
        <a:lstStyle/>
        <a:p>
          <a:endParaRPr lang="zh-TW" altLang="en-US" sz="2800"/>
        </a:p>
      </dgm:t>
    </dgm:pt>
    <dgm:pt modelId="{D60C5607-81DE-4CC8-91B3-C56E5666A49F}" type="sibTrans" cxnId="{7DBA789E-FBE8-47EE-B779-737798DB8CF2}">
      <dgm:prSet custT="1"/>
      <dgm:spPr/>
      <dgm:t>
        <a:bodyPr/>
        <a:lstStyle/>
        <a:p>
          <a:endParaRPr lang="zh-TW" altLang="en-US" sz="2800"/>
        </a:p>
      </dgm:t>
    </dgm:pt>
    <dgm:pt modelId="{680F7195-4FD3-481E-8A2B-5AD54C8280AB}">
      <dgm:prSet phldrT="[文字]" custT="1"/>
      <dgm:spPr/>
      <dgm:t>
        <a:bodyPr/>
        <a:lstStyle/>
        <a:p>
          <a:r>
            <a:rPr lang="en-US" altLang="zh-TW" sz="2800" dirty="0"/>
            <a:t>Step 3: pick the best function</a:t>
          </a:r>
          <a:endParaRPr lang="zh-TW" altLang="en-US" sz="2800" dirty="0"/>
        </a:p>
      </dgm:t>
    </dgm:pt>
    <dgm:pt modelId="{E0770B27-10B9-4E3F-A134-B86908A61FFE}" type="parTrans" cxnId="{3796133B-9324-48E1-895B-CB33B607472F}">
      <dgm:prSet/>
      <dgm:spPr/>
      <dgm:t>
        <a:bodyPr/>
        <a:lstStyle/>
        <a:p>
          <a:endParaRPr lang="zh-TW" altLang="en-US" sz="2800"/>
        </a:p>
      </dgm:t>
    </dgm:pt>
    <dgm:pt modelId="{382B596D-4079-47F6-BAC4-80EDB1CFB95D}" type="sibTrans" cxnId="{3796133B-9324-48E1-895B-CB33B607472F}">
      <dgm:prSet/>
      <dgm:spPr/>
      <dgm:t>
        <a:bodyPr/>
        <a:lstStyle/>
        <a:p>
          <a:endParaRPr lang="zh-TW" altLang="en-US" sz="2800"/>
        </a:p>
      </dgm:t>
    </dgm:pt>
    <dgm:pt modelId="{A491758C-84A6-4A4D-888E-93118B4129B4}" type="pres">
      <dgm:prSet presAssocID="{7ABBEAF7-C373-4176-BC82-DCCB6D5E3E26}" presName="Name0" presStyleCnt="0">
        <dgm:presLayoutVars>
          <dgm:dir/>
          <dgm:resizeHandles val="exact"/>
        </dgm:presLayoutVars>
      </dgm:prSet>
      <dgm:spPr/>
    </dgm:pt>
    <dgm:pt modelId="{CFEBD105-9F67-4F60-B070-C671AE93A28A}" type="pres">
      <dgm:prSet presAssocID="{801111EC-7761-4006-9B8D-BDD3478D6A0C}" presName="node" presStyleLbl="node1" presStyleIdx="0" presStyleCnt="3">
        <dgm:presLayoutVars>
          <dgm:bulletEnabled val="1"/>
        </dgm:presLayoutVars>
      </dgm:prSet>
      <dgm:spPr/>
    </dgm:pt>
    <dgm:pt modelId="{888540DF-FD49-4215-991C-C7B2A2E10D35}" type="pres">
      <dgm:prSet presAssocID="{E857221A-734F-4396-A642-04F985B7D590}" presName="sibTrans" presStyleLbl="sibTrans2D1" presStyleIdx="0" presStyleCnt="2"/>
      <dgm:spPr/>
    </dgm:pt>
    <dgm:pt modelId="{FCAC1A52-7A03-424B-8708-40DF70DCEBE1}" type="pres">
      <dgm:prSet presAssocID="{E857221A-734F-4396-A642-04F985B7D590}" presName="connectorText" presStyleLbl="sibTrans2D1" presStyleIdx="0" presStyleCnt="2"/>
      <dgm:spPr/>
    </dgm:pt>
    <dgm:pt modelId="{2C9E42A7-D692-4DEF-A008-68C3A4D1516E}" type="pres">
      <dgm:prSet presAssocID="{380F6D09-15D5-4E2B-BF8A-CECE4B7C4A20}" presName="node" presStyleLbl="node1" presStyleIdx="1" presStyleCnt="3">
        <dgm:presLayoutVars>
          <dgm:bulletEnabled val="1"/>
        </dgm:presLayoutVars>
      </dgm:prSet>
      <dgm:spPr/>
    </dgm:pt>
    <dgm:pt modelId="{75576B2E-DB43-49F5-8A31-D5CBF5F78EEC}" type="pres">
      <dgm:prSet presAssocID="{D60C5607-81DE-4CC8-91B3-C56E5666A49F}" presName="sibTrans" presStyleLbl="sibTrans2D1" presStyleIdx="1" presStyleCnt="2"/>
      <dgm:spPr/>
    </dgm:pt>
    <dgm:pt modelId="{1FFABC42-5BE3-4E33-A2BE-582BDAFB0BDF}" type="pres">
      <dgm:prSet presAssocID="{D60C5607-81DE-4CC8-91B3-C56E5666A49F}" presName="connectorText" presStyleLbl="sibTrans2D1" presStyleIdx="1" presStyleCnt="2"/>
      <dgm:spPr/>
    </dgm:pt>
    <dgm:pt modelId="{B28036AB-B71B-48DE-97C4-D287BC3BE7AC}" type="pres">
      <dgm:prSet presAssocID="{680F7195-4FD3-481E-8A2B-5AD54C8280AB}" presName="node" presStyleLbl="node1" presStyleIdx="2" presStyleCnt="3">
        <dgm:presLayoutVars>
          <dgm:bulletEnabled val="1"/>
        </dgm:presLayoutVars>
      </dgm:prSet>
      <dgm:spPr/>
    </dgm:pt>
  </dgm:ptLst>
  <dgm:cxnLst>
    <dgm:cxn modelId="{7021B101-6AE5-4EA4-923F-149909DC3C09}" srcId="{7ABBEAF7-C373-4176-BC82-DCCB6D5E3E26}" destId="{801111EC-7761-4006-9B8D-BDD3478D6A0C}" srcOrd="0" destOrd="0" parTransId="{741192AF-66D8-44B3-8D71-D609A9576CFF}" sibTransId="{E857221A-734F-4396-A642-04F985B7D590}"/>
    <dgm:cxn modelId="{A37A0B1A-00E7-4C70-8103-1C775294D3D8}" type="presOf" srcId="{D60C5607-81DE-4CC8-91B3-C56E5666A49F}" destId="{1FFABC42-5BE3-4E33-A2BE-582BDAFB0BDF}" srcOrd="1" destOrd="0" presId="urn:microsoft.com/office/officeart/2005/8/layout/process1"/>
    <dgm:cxn modelId="{E1C8F235-DEC7-4E67-9E1A-302BF758F91B}" type="presOf" srcId="{E857221A-734F-4396-A642-04F985B7D590}" destId="{FCAC1A52-7A03-424B-8708-40DF70DCEBE1}" srcOrd="1" destOrd="0" presId="urn:microsoft.com/office/officeart/2005/8/layout/process1"/>
    <dgm:cxn modelId="{63A5A836-EE3A-4A02-843E-7E2B0545A95A}" type="presOf" srcId="{380F6D09-15D5-4E2B-BF8A-CECE4B7C4A20}" destId="{2C9E42A7-D692-4DEF-A008-68C3A4D1516E}" srcOrd="0" destOrd="0" presId="urn:microsoft.com/office/officeart/2005/8/layout/process1"/>
    <dgm:cxn modelId="{3796133B-9324-48E1-895B-CB33B607472F}" srcId="{7ABBEAF7-C373-4176-BC82-DCCB6D5E3E26}" destId="{680F7195-4FD3-481E-8A2B-5AD54C8280AB}" srcOrd="2" destOrd="0" parTransId="{E0770B27-10B9-4E3F-A134-B86908A61FFE}" sibTransId="{382B596D-4079-47F6-BAC4-80EDB1CFB95D}"/>
    <dgm:cxn modelId="{00715266-B18B-4BE1-9174-6113EFB44399}" type="presOf" srcId="{D60C5607-81DE-4CC8-91B3-C56E5666A49F}" destId="{75576B2E-DB43-49F5-8A31-D5CBF5F78EEC}" srcOrd="0" destOrd="0" presId="urn:microsoft.com/office/officeart/2005/8/layout/process1"/>
    <dgm:cxn modelId="{7DBA789E-FBE8-47EE-B779-737798DB8CF2}" srcId="{7ABBEAF7-C373-4176-BC82-DCCB6D5E3E26}" destId="{380F6D09-15D5-4E2B-BF8A-CECE4B7C4A20}" srcOrd="1" destOrd="0" parTransId="{35DF94FE-4269-42A8-B274-51E32D4D5D54}" sibTransId="{D60C5607-81DE-4CC8-91B3-C56E5666A49F}"/>
    <dgm:cxn modelId="{5B1BA3AF-BDD8-41E0-BDCC-37EC1B5194FD}" type="presOf" srcId="{7ABBEAF7-C373-4176-BC82-DCCB6D5E3E26}" destId="{A491758C-84A6-4A4D-888E-93118B4129B4}" srcOrd="0" destOrd="0" presId="urn:microsoft.com/office/officeart/2005/8/layout/process1"/>
    <dgm:cxn modelId="{769A87B7-F863-4C52-95A3-ACAA11FA0475}" type="presOf" srcId="{801111EC-7761-4006-9B8D-BDD3478D6A0C}" destId="{CFEBD105-9F67-4F60-B070-C671AE93A28A}" srcOrd="0" destOrd="0" presId="urn:microsoft.com/office/officeart/2005/8/layout/process1"/>
    <dgm:cxn modelId="{44DFC4EB-7BC1-494C-B525-CF0D4617D30F}" type="presOf" srcId="{680F7195-4FD3-481E-8A2B-5AD54C8280AB}" destId="{B28036AB-B71B-48DE-97C4-D287BC3BE7AC}" srcOrd="0" destOrd="0" presId="urn:microsoft.com/office/officeart/2005/8/layout/process1"/>
    <dgm:cxn modelId="{238F02FA-14AB-4280-8039-AA1E647ADBB1}" type="presOf" srcId="{E857221A-734F-4396-A642-04F985B7D590}" destId="{888540DF-FD49-4215-991C-C7B2A2E10D35}" srcOrd="0" destOrd="0" presId="urn:microsoft.com/office/officeart/2005/8/layout/process1"/>
    <dgm:cxn modelId="{03AD4ACB-F85B-4E6D-9F93-5D0F92DFEDD0}" type="presParOf" srcId="{A491758C-84A6-4A4D-888E-93118B4129B4}" destId="{CFEBD105-9F67-4F60-B070-C671AE93A28A}" srcOrd="0" destOrd="0" presId="urn:microsoft.com/office/officeart/2005/8/layout/process1"/>
    <dgm:cxn modelId="{F883CEE1-EC0C-41F7-B566-28DD8953F35A}" type="presParOf" srcId="{A491758C-84A6-4A4D-888E-93118B4129B4}" destId="{888540DF-FD49-4215-991C-C7B2A2E10D35}" srcOrd="1" destOrd="0" presId="urn:microsoft.com/office/officeart/2005/8/layout/process1"/>
    <dgm:cxn modelId="{BB177348-0696-4E89-8AB3-2D7E1D52245D}" type="presParOf" srcId="{888540DF-FD49-4215-991C-C7B2A2E10D35}" destId="{FCAC1A52-7A03-424B-8708-40DF70DCEBE1}" srcOrd="0" destOrd="0" presId="urn:microsoft.com/office/officeart/2005/8/layout/process1"/>
    <dgm:cxn modelId="{A94F14FD-C68C-42AD-BEB4-8A6002D6ACD5}" type="presParOf" srcId="{A491758C-84A6-4A4D-888E-93118B4129B4}" destId="{2C9E42A7-D692-4DEF-A008-68C3A4D1516E}" srcOrd="2" destOrd="0" presId="urn:microsoft.com/office/officeart/2005/8/layout/process1"/>
    <dgm:cxn modelId="{AD5D80CC-BE81-4DB5-A792-966A901A446E}" type="presParOf" srcId="{A491758C-84A6-4A4D-888E-93118B4129B4}" destId="{75576B2E-DB43-49F5-8A31-D5CBF5F78EEC}" srcOrd="3" destOrd="0" presId="urn:microsoft.com/office/officeart/2005/8/layout/process1"/>
    <dgm:cxn modelId="{7B3A0548-4294-4BD5-AF05-18B50E7F5FE3}" type="presParOf" srcId="{75576B2E-DB43-49F5-8A31-D5CBF5F78EEC}" destId="{1FFABC42-5BE3-4E33-A2BE-582BDAFB0BDF}" srcOrd="0" destOrd="0" presId="urn:microsoft.com/office/officeart/2005/8/layout/process1"/>
    <dgm:cxn modelId="{733EFC28-CB6B-4DCE-9576-693B4CE3C923}" type="presParOf" srcId="{A491758C-84A6-4A4D-888E-93118B4129B4}" destId="{B28036AB-B71B-48DE-97C4-D287BC3BE7AC}"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ABBEAF7-C373-4176-BC82-DCCB6D5E3E26}" type="doc">
      <dgm:prSet loTypeId="urn:microsoft.com/office/officeart/2005/8/layout/process1" loCatId="process" qsTypeId="urn:microsoft.com/office/officeart/2005/8/quickstyle/simple4" qsCatId="simple" csTypeId="urn:microsoft.com/office/officeart/2005/8/colors/colorful4" csCatId="colorful" phldr="1"/>
      <dgm:spPr/>
      <dgm:t>
        <a:bodyPr/>
        <a:lstStyle/>
        <a:p>
          <a:endParaRPr lang="zh-TW" altLang="en-US"/>
        </a:p>
      </dgm:t>
    </dgm:pt>
    <dgm:pt modelId="{801111EC-7761-4006-9B8D-BDD3478D6A0C}">
      <dgm:prSet phldrT="[文字]" custT="1"/>
      <dgm:spPr/>
      <dgm:t>
        <a:bodyPr/>
        <a:lstStyle/>
        <a:p>
          <a:r>
            <a:rPr lang="en-US" altLang="zh-TW" sz="2800" dirty="0"/>
            <a:t>Step 1</a:t>
          </a:r>
          <a:r>
            <a:rPr lang="en-US" altLang="zh-TW" sz="2800"/>
            <a:t>: define a set of function              </a:t>
          </a:r>
          <a:endParaRPr lang="zh-TW" altLang="en-US" sz="2800" dirty="0"/>
        </a:p>
      </dgm:t>
    </dgm:pt>
    <dgm:pt modelId="{741192AF-66D8-44B3-8D71-D609A9576CFF}" type="parTrans" cxnId="{7021B101-6AE5-4EA4-923F-149909DC3C09}">
      <dgm:prSet/>
      <dgm:spPr/>
      <dgm:t>
        <a:bodyPr/>
        <a:lstStyle/>
        <a:p>
          <a:endParaRPr lang="zh-TW" altLang="en-US" sz="2800"/>
        </a:p>
      </dgm:t>
    </dgm:pt>
    <dgm:pt modelId="{E857221A-734F-4396-A642-04F985B7D590}" type="sibTrans" cxnId="{7021B101-6AE5-4EA4-923F-149909DC3C09}">
      <dgm:prSet custT="1"/>
      <dgm:spPr/>
      <dgm:t>
        <a:bodyPr/>
        <a:lstStyle/>
        <a:p>
          <a:endParaRPr lang="zh-TW" altLang="en-US" sz="2800"/>
        </a:p>
      </dgm:t>
    </dgm:pt>
    <dgm:pt modelId="{380F6D09-15D5-4E2B-BF8A-CECE4B7C4A20}">
      <dgm:prSet phldrT="[文字]" custT="1"/>
      <dgm:spPr/>
      <dgm:t>
        <a:bodyPr/>
        <a:lstStyle/>
        <a:p>
          <a:r>
            <a:rPr lang="en-US" altLang="zh-TW" sz="2800" dirty="0"/>
            <a:t>Step 2: goodness of function</a:t>
          </a:r>
          <a:endParaRPr lang="zh-TW" altLang="en-US" sz="2800" dirty="0"/>
        </a:p>
      </dgm:t>
    </dgm:pt>
    <dgm:pt modelId="{35DF94FE-4269-42A8-B274-51E32D4D5D54}" type="parTrans" cxnId="{7DBA789E-FBE8-47EE-B779-737798DB8CF2}">
      <dgm:prSet/>
      <dgm:spPr/>
      <dgm:t>
        <a:bodyPr/>
        <a:lstStyle/>
        <a:p>
          <a:endParaRPr lang="zh-TW" altLang="en-US" sz="2800"/>
        </a:p>
      </dgm:t>
    </dgm:pt>
    <dgm:pt modelId="{D60C5607-81DE-4CC8-91B3-C56E5666A49F}" type="sibTrans" cxnId="{7DBA789E-FBE8-47EE-B779-737798DB8CF2}">
      <dgm:prSet custT="1"/>
      <dgm:spPr/>
      <dgm:t>
        <a:bodyPr/>
        <a:lstStyle/>
        <a:p>
          <a:endParaRPr lang="zh-TW" altLang="en-US" sz="2800"/>
        </a:p>
      </dgm:t>
    </dgm:pt>
    <dgm:pt modelId="{680F7195-4FD3-481E-8A2B-5AD54C8280AB}">
      <dgm:prSet phldrT="[文字]" custT="1"/>
      <dgm:spPr/>
      <dgm:t>
        <a:bodyPr/>
        <a:lstStyle/>
        <a:p>
          <a:r>
            <a:rPr lang="en-US" altLang="zh-TW" sz="2800" dirty="0"/>
            <a:t>Step 3: pick the best function</a:t>
          </a:r>
          <a:endParaRPr lang="zh-TW" altLang="en-US" sz="2800" dirty="0"/>
        </a:p>
      </dgm:t>
    </dgm:pt>
    <dgm:pt modelId="{E0770B27-10B9-4E3F-A134-B86908A61FFE}" type="parTrans" cxnId="{3796133B-9324-48E1-895B-CB33B607472F}">
      <dgm:prSet/>
      <dgm:spPr/>
      <dgm:t>
        <a:bodyPr/>
        <a:lstStyle/>
        <a:p>
          <a:endParaRPr lang="zh-TW" altLang="en-US" sz="2800"/>
        </a:p>
      </dgm:t>
    </dgm:pt>
    <dgm:pt modelId="{382B596D-4079-47F6-BAC4-80EDB1CFB95D}" type="sibTrans" cxnId="{3796133B-9324-48E1-895B-CB33B607472F}">
      <dgm:prSet/>
      <dgm:spPr/>
      <dgm:t>
        <a:bodyPr/>
        <a:lstStyle/>
        <a:p>
          <a:endParaRPr lang="zh-TW" altLang="en-US" sz="2800"/>
        </a:p>
      </dgm:t>
    </dgm:pt>
    <dgm:pt modelId="{A491758C-84A6-4A4D-888E-93118B4129B4}" type="pres">
      <dgm:prSet presAssocID="{7ABBEAF7-C373-4176-BC82-DCCB6D5E3E26}" presName="Name0" presStyleCnt="0">
        <dgm:presLayoutVars>
          <dgm:dir/>
          <dgm:resizeHandles val="exact"/>
        </dgm:presLayoutVars>
      </dgm:prSet>
      <dgm:spPr/>
    </dgm:pt>
    <dgm:pt modelId="{CFEBD105-9F67-4F60-B070-C671AE93A28A}" type="pres">
      <dgm:prSet presAssocID="{801111EC-7761-4006-9B8D-BDD3478D6A0C}" presName="node" presStyleLbl="node1" presStyleIdx="0" presStyleCnt="3">
        <dgm:presLayoutVars>
          <dgm:bulletEnabled val="1"/>
        </dgm:presLayoutVars>
      </dgm:prSet>
      <dgm:spPr/>
    </dgm:pt>
    <dgm:pt modelId="{888540DF-FD49-4215-991C-C7B2A2E10D35}" type="pres">
      <dgm:prSet presAssocID="{E857221A-734F-4396-A642-04F985B7D590}" presName="sibTrans" presStyleLbl="sibTrans2D1" presStyleIdx="0" presStyleCnt="2"/>
      <dgm:spPr/>
    </dgm:pt>
    <dgm:pt modelId="{FCAC1A52-7A03-424B-8708-40DF70DCEBE1}" type="pres">
      <dgm:prSet presAssocID="{E857221A-734F-4396-A642-04F985B7D590}" presName="connectorText" presStyleLbl="sibTrans2D1" presStyleIdx="0" presStyleCnt="2"/>
      <dgm:spPr/>
    </dgm:pt>
    <dgm:pt modelId="{2C9E42A7-D692-4DEF-A008-68C3A4D1516E}" type="pres">
      <dgm:prSet presAssocID="{380F6D09-15D5-4E2B-BF8A-CECE4B7C4A20}" presName="node" presStyleLbl="node1" presStyleIdx="1" presStyleCnt="3">
        <dgm:presLayoutVars>
          <dgm:bulletEnabled val="1"/>
        </dgm:presLayoutVars>
      </dgm:prSet>
      <dgm:spPr/>
    </dgm:pt>
    <dgm:pt modelId="{75576B2E-DB43-49F5-8A31-D5CBF5F78EEC}" type="pres">
      <dgm:prSet presAssocID="{D60C5607-81DE-4CC8-91B3-C56E5666A49F}" presName="sibTrans" presStyleLbl="sibTrans2D1" presStyleIdx="1" presStyleCnt="2"/>
      <dgm:spPr/>
    </dgm:pt>
    <dgm:pt modelId="{1FFABC42-5BE3-4E33-A2BE-582BDAFB0BDF}" type="pres">
      <dgm:prSet presAssocID="{D60C5607-81DE-4CC8-91B3-C56E5666A49F}" presName="connectorText" presStyleLbl="sibTrans2D1" presStyleIdx="1" presStyleCnt="2"/>
      <dgm:spPr/>
    </dgm:pt>
    <dgm:pt modelId="{B28036AB-B71B-48DE-97C4-D287BC3BE7AC}" type="pres">
      <dgm:prSet presAssocID="{680F7195-4FD3-481E-8A2B-5AD54C8280AB}" presName="node" presStyleLbl="node1" presStyleIdx="2" presStyleCnt="3">
        <dgm:presLayoutVars>
          <dgm:bulletEnabled val="1"/>
        </dgm:presLayoutVars>
      </dgm:prSet>
      <dgm:spPr/>
    </dgm:pt>
  </dgm:ptLst>
  <dgm:cxnLst>
    <dgm:cxn modelId="{7021B101-6AE5-4EA4-923F-149909DC3C09}" srcId="{7ABBEAF7-C373-4176-BC82-DCCB6D5E3E26}" destId="{801111EC-7761-4006-9B8D-BDD3478D6A0C}" srcOrd="0" destOrd="0" parTransId="{741192AF-66D8-44B3-8D71-D609A9576CFF}" sibTransId="{E857221A-734F-4396-A642-04F985B7D590}"/>
    <dgm:cxn modelId="{A37A0B1A-00E7-4C70-8103-1C775294D3D8}" type="presOf" srcId="{D60C5607-81DE-4CC8-91B3-C56E5666A49F}" destId="{1FFABC42-5BE3-4E33-A2BE-582BDAFB0BDF}" srcOrd="1" destOrd="0" presId="urn:microsoft.com/office/officeart/2005/8/layout/process1"/>
    <dgm:cxn modelId="{E1C8F235-DEC7-4E67-9E1A-302BF758F91B}" type="presOf" srcId="{E857221A-734F-4396-A642-04F985B7D590}" destId="{FCAC1A52-7A03-424B-8708-40DF70DCEBE1}" srcOrd="1" destOrd="0" presId="urn:microsoft.com/office/officeart/2005/8/layout/process1"/>
    <dgm:cxn modelId="{63A5A836-EE3A-4A02-843E-7E2B0545A95A}" type="presOf" srcId="{380F6D09-15D5-4E2B-BF8A-CECE4B7C4A20}" destId="{2C9E42A7-D692-4DEF-A008-68C3A4D1516E}" srcOrd="0" destOrd="0" presId="urn:microsoft.com/office/officeart/2005/8/layout/process1"/>
    <dgm:cxn modelId="{3796133B-9324-48E1-895B-CB33B607472F}" srcId="{7ABBEAF7-C373-4176-BC82-DCCB6D5E3E26}" destId="{680F7195-4FD3-481E-8A2B-5AD54C8280AB}" srcOrd="2" destOrd="0" parTransId="{E0770B27-10B9-4E3F-A134-B86908A61FFE}" sibTransId="{382B596D-4079-47F6-BAC4-80EDB1CFB95D}"/>
    <dgm:cxn modelId="{00715266-B18B-4BE1-9174-6113EFB44399}" type="presOf" srcId="{D60C5607-81DE-4CC8-91B3-C56E5666A49F}" destId="{75576B2E-DB43-49F5-8A31-D5CBF5F78EEC}" srcOrd="0" destOrd="0" presId="urn:microsoft.com/office/officeart/2005/8/layout/process1"/>
    <dgm:cxn modelId="{7DBA789E-FBE8-47EE-B779-737798DB8CF2}" srcId="{7ABBEAF7-C373-4176-BC82-DCCB6D5E3E26}" destId="{380F6D09-15D5-4E2B-BF8A-CECE4B7C4A20}" srcOrd="1" destOrd="0" parTransId="{35DF94FE-4269-42A8-B274-51E32D4D5D54}" sibTransId="{D60C5607-81DE-4CC8-91B3-C56E5666A49F}"/>
    <dgm:cxn modelId="{5B1BA3AF-BDD8-41E0-BDCC-37EC1B5194FD}" type="presOf" srcId="{7ABBEAF7-C373-4176-BC82-DCCB6D5E3E26}" destId="{A491758C-84A6-4A4D-888E-93118B4129B4}" srcOrd="0" destOrd="0" presId="urn:microsoft.com/office/officeart/2005/8/layout/process1"/>
    <dgm:cxn modelId="{769A87B7-F863-4C52-95A3-ACAA11FA0475}" type="presOf" srcId="{801111EC-7761-4006-9B8D-BDD3478D6A0C}" destId="{CFEBD105-9F67-4F60-B070-C671AE93A28A}" srcOrd="0" destOrd="0" presId="urn:microsoft.com/office/officeart/2005/8/layout/process1"/>
    <dgm:cxn modelId="{44DFC4EB-7BC1-494C-B525-CF0D4617D30F}" type="presOf" srcId="{680F7195-4FD3-481E-8A2B-5AD54C8280AB}" destId="{B28036AB-B71B-48DE-97C4-D287BC3BE7AC}" srcOrd="0" destOrd="0" presId="urn:microsoft.com/office/officeart/2005/8/layout/process1"/>
    <dgm:cxn modelId="{238F02FA-14AB-4280-8039-AA1E647ADBB1}" type="presOf" srcId="{E857221A-734F-4396-A642-04F985B7D590}" destId="{888540DF-FD49-4215-991C-C7B2A2E10D35}" srcOrd="0" destOrd="0" presId="urn:microsoft.com/office/officeart/2005/8/layout/process1"/>
    <dgm:cxn modelId="{03AD4ACB-F85B-4E6D-9F93-5D0F92DFEDD0}" type="presParOf" srcId="{A491758C-84A6-4A4D-888E-93118B4129B4}" destId="{CFEBD105-9F67-4F60-B070-C671AE93A28A}" srcOrd="0" destOrd="0" presId="urn:microsoft.com/office/officeart/2005/8/layout/process1"/>
    <dgm:cxn modelId="{F883CEE1-EC0C-41F7-B566-28DD8953F35A}" type="presParOf" srcId="{A491758C-84A6-4A4D-888E-93118B4129B4}" destId="{888540DF-FD49-4215-991C-C7B2A2E10D35}" srcOrd="1" destOrd="0" presId="urn:microsoft.com/office/officeart/2005/8/layout/process1"/>
    <dgm:cxn modelId="{BB177348-0696-4E89-8AB3-2D7E1D52245D}" type="presParOf" srcId="{888540DF-FD49-4215-991C-C7B2A2E10D35}" destId="{FCAC1A52-7A03-424B-8708-40DF70DCEBE1}" srcOrd="0" destOrd="0" presId="urn:microsoft.com/office/officeart/2005/8/layout/process1"/>
    <dgm:cxn modelId="{A94F14FD-C68C-42AD-BEB4-8A6002D6ACD5}" type="presParOf" srcId="{A491758C-84A6-4A4D-888E-93118B4129B4}" destId="{2C9E42A7-D692-4DEF-A008-68C3A4D1516E}" srcOrd="2" destOrd="0" presId="urn:microsoft.com/office/officeart/2005/8/layout/process1"/>
    <dgm:cxn modelId="{AD5D80CC-BE81-4DB5-A792-966A901A446E}" type="presParOf" srcId="{A491758C-84A6-4A4D-888E-93118B4129B4}" destId="{75576B2E-DB43-49F5-8A31-D5CBF5F78EEC}" srcOrd="3" destOrd="0" presId="urn:microsoft.com/office/officeart/2005/8/layout/process1"/>
    <dgm:cxn modelId="{7B3A0548-4294-4BD5-AF05-18B50E7F5FE3}" type="presParOf" srcId="{75576B2E-DB43-49F5-8A31-D5CBF5F78EEC}" destId="{1FFABC42-5BE3-4E33-A2BE-582BDAFB0BDF}" srcOrd="0" destOrd="0" presId="urn:microsoft.com/office/officeart/2005/8/layout/process1"/>
    <dgm:cxn modelId="{733EFC28-CB6B-4DCE-9576-693B4CE3C923}" type="presParOf" srcId="{A491758C-84A6-4A4D-888E-93118B4129B4}" destId="{B28036AB-B71B-48DE-97C4-D287BC3BE7AC}"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EBD105-9F67-4F60-B070-C671AE93A28A}">
      <dsp:nvSpPr>
        <dsp:cNvPr id="0" name=""/>
        <dsp:cNvSpPr/>
      </dsp:nvSpPr>
      <dsp:spPr>
        <a:xfrm>
          <a:off x="6931" y="1437590"/>
          <a:ext cx="2071799" cy="1476156"/>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altLang="zh-TW" sz="2800" kern="1200" dirty="0"/>
            <a:t>Step 1</a:t>
          </a:r>
          <a:r>
            <a:rPr lang="en-US" altLang="zh-TW" sz="2800" kern="1200"/>
            <a:t>: define a set of function              </a:t>
          </a:r>
          <a:endParaRPr lang="zh-TW" altLang="en-US" sz="2800" kern="1200" dirty="0"/>
        </a:p>
      </dsp:txBody>
      <dsp:txXfrm>
        <a:off x="50166" y="1480825"/>
        <a:ext cx="1985329" cy="1389686"/>
      </dsp:txXfrm>
    </dsp:sp>
    <dsp:sp modelId="{888540DF-FD49-4215-991C-C7B2A2E10D35}">
      <dsp:nvSpPr>
        <dsp:cNvPr id="0" name=""/>
        <dsp:cNvSpPr/>
      </dsp:nvSpPr>
      <dsp:spPr>
        <a:xfrm>
          <a:off x="2285910" y="1918765"/>
          <a:ext cx="439221" cy="513806"/>
        </a:xfrm>
        <a:prstGeom prst="rightArrow">
          <a:avLst>
            <a:gd name="adj1" fmla="val 60000"/>
            <a:gd name="adj2" fmla="val 5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zh-TW" altLang="en-US" sz="2800" kern="1200"/>
        </a:p>
      </dsp:txBody>
      <dsp:txXfrm>
        <a:off x="2285910" y="2021526"/>
        <a:ext cx="307455" cy="308284"/>
      </dsp:txXfrm>
    </dsp:sp>
    <dsp:sp modelId="{2C9E42A7-D692-4DEF-A008-68C3A4D1516E}">
      <dsp:nvSpPr>
        <dsp:cNvPr id="0" name=""/>
        <dsp:cNvSpPr/>
      </dsp:nvSpPr>
      <dsp:spPr>
        <a:xfrm>
          <a:off x="2907450" y="1437590"/>
          <a:ext cx="2071799" cy="1476156"/>
        </a:xfrm>
        <a:prstGeom prst="roundRect">
          <a:avLst>
            <a:gd name="adj" fmla="val 10000"/>
          </a:avLst>
        </a:prstGeom>
        <a:gradFill rotWithShape="0">
          <a:gsLst>
            <a:gs pos="0">
              <a:schemeClr val="accent4">
                <a:hueOff val="5197846"/>
                <a:satOff val="-23984"/>
                <a:lumOff val="883"/>
                <a:alphaOff val="0"/>
                <a:satMod val="103000"/>
                <a:lumMod val="102000"/>
                <a:tint val="94000"/>
              </a:schemeClr>
            </a:gs>
            <a:gs pos="50000">
              <a:schemeClr val="accent4">
                <a:hueOff val="5197846"/>
                <a:satOff val="-23984"/>
                <a:lumOff val="883"/>
                <a:alphaOff val="0"/>
                <a:satMod val="110000"/>
                <a:lumMod val="100000"/>
                <a:shade val="100000"/>
              </a:schemeClr>
            </a:gs>
            <a:gs pos="100000">
              <a:schemeClr val="accent4">
                <a:hueOff val="5197846"/>
                <a:satOff val="-23984"/>
                <a:lumOff val="88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altLang="zh-TW" sz="2800" kern="1200" dirty="0"/>
            <a:t>Step 2: goodness of function</a:t>
          </a:r>
          <a:endParaRPr lang="zh-TW" altLang="en-US" sz="2800" kern="1200" dirty="0"/>
        </a:p>
      </dsp:txBody>
      <dsp:txXfrm>
        <a:off x="2950685" y="1480825"/>
        <a:ext cx="1985329" cy="1389686"/>
      </dsp:txXfrm>
    </dsp:sp>
    <dsp:sp modelId="{75576B2E-DB43-49F5-8A31-D5CBF5F78EEC}">
      <dsp:nvSpPr>
        <dsp:cNvPr id="0" name=""/>
        <dsp:cNvSpPr/>
      </dsp:nvSpPr>
      <dsp:spPr>
        <a:xfrm>
          <a:off x="5186429" y="1918765"/>
          <a:ext cx="439221" cy="513806"/>
        </a:xfrm>
        <a:prstGeom prst="rightArrow">
          <a:avLst>
            <a:gd name="adj1" fmla="val 60000"/>
            <a:gd name="adj2" fmla="val 50000"/>
          </a:avLst>
        </a:prstGeom>
        <a:gradFill rotWithShape="0">
          <a:gsLst>
            <a:gs pos="0">
              <a:schemeClr val="accent4">
                <a:hueOff val="10395692"/>
                <a:satOff val="-47968"/>
                <a:lumOff val="1765"/>
                <a:alphaOff val="0"/>
                <a:satMod val="103000"/>
                <a:lumMod val="102000"/>
                <a:tint val="94000"/>
              </a:schemeClr>
            </a:gs>
            <a:gs pos="50000">
              <a:schemeClr val="accent4">
                <a:hueOff val="10395692"/>
                <a:satOff val="-47968"/>
                <a:lumOff val="1765"/>
                <a:alphaOff val="0"/>
                <a:satMod val="110000"/>
                <a:lumMod val="100000"/>
                <a:shade val="100000"/>
              </a:schemeClr>
            </a:gs>
            <a:gs pos="100000">
              <a:schemeClr val="accent4">
                <a:hueOff val="10395692"/>
                <a:satOff val="-47968"/>
                <a:lumOff val="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zh-TW" altLang="en-US" sz="2800" kern="1200"/>
        </a:p>
      </dsp:txBody>
      <dsp:txXfrm>
        <a:off x="5186429" y="2021526"/>
        <a:ext cx="307455" cy="308284"/>
      </dsp:txXfrm>
    </dsp:sp>
    <dsp:sp modelId="{B28036AB-B71B-48DE-97C4-D287BC3BE7AC}">
      <dsp:nvSpPr>
        <dsp:cNvPr id="0" name=""/>
        <dsp:cNvSpPr/>
      </dsp:nvSpPr>
      <dsp:spPr>
        <a:xfrm>
          <a:off x="5807969" y="1437590"/>
          <a:ext cx="2071799" cy="1476156"/>
        </a:xfrm>
        <a:prstGeom prst="roundRect">
          <a:avLst>
            <a:gd name="adj" fmla="val 10000"/>
          </a:avLst>
        </a:prstGeom>
        <a:gradFill rotWithShape="0">
          <a:gsLst>
            <a:gs pos="0">
              <a:schemeClr val="accent4">
                <a:hueOff val="10395692"/>
                <a:satOff val="-47968"/>
                <a:lumOff val="1765"/>
                <a:alphaOff val="0"/>
                <a:satMod val="103000"/>
                <a:lumMod val="102000"/>
                <a:tint val="94000"/>
              </a:schemeClr>
            </a:gs>
            <a:gs pos="50000">
              <a:schemeClr val="accent4">
                <a:hueOff val="10395692"/>
                <a:satOff val="-47968"/>
                <a:lumOff val="1765"/>
                <a:alphaOff val="0"/>
                <a:satMod val="110000"/>
                <a:lumMod val="100000"/>
                <a:shade val="100000"/>
              </a:schemeClr>
            </a:gs>
            <a:gs pos="100000">
              <a:schemeClr val="accent4">
                <a:hueOff val="10395692"/>
                <a:satOff val="-47968"/>
                <a:lumOff val="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altLang="zh-TW" sz="2800" kern="1200" dirty="0"/>
            <a:t>Step 3: pick the best function</a:t>
          </a:r>
          <a:endParaRPr lang="zh-TW" altLang="en-US" sz="2800" kern="1200" dirty="0"/>
        </a:p>
      </dsp:txBody>
      <dsp:txXfrm>
        <a:off x="5851204" y="1480825"/>
        <a:ext cx="1985329" cy="13896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EBD105-9F67-4F60-B070-C671AE93A28A}">
      <dsp:nvSpPr>
        <dsp:cNvPr id="0" name=""/>
        <dsp:cNvSpPr/>
      </dsp:nvSpPr>
      <dsp:spPr>
        <a:xfrm>
          <a:off x="6931" y="1437590"/>
          <a:ext cx="2071799" cy="1476156"/>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altLang="zh-TW" sz="2800" kern="1200" dirty="0"/>
            <a:t>Step 1</a:t>
          </a:r>
          <a:r>
            <a:rPr lang="en-US" altLang="zh-TW" sz="2800" kern="1200"/>
            <a:t>: define a set of function              </a:t>
          </a:r>
          <a:endParaRPr lang="zh-TW" altLang="en-US" sz="2800" kern="1200" dirty="0"/>
        </a:p>
      </dsp:txBody>
      <dsp:txXfrm>
        <a:off x="50166" y="1480825"/>
        <a:ext cx="1985329" cy="1389686"/>
      </dsp:txXfrm>
    </dsp:sp>
    <dsp:sp modelId="{888540DF-FD49-4215-991C-C7B2A2E10D35}">
      <dsp:nvSpPr>
        <dsp:cNvPr id="0" name=""/>
        <dsp:cNvSpPr/>
      </dsp:nvSpPr>
      <dsp:spPr>
        <a:xfrm>
          <a:off x="2285910" y="1918765"/>
          <a:ext cx="439221" cy="513806"/>
        </a:xfrm>
        <a:prstGeom prst="rightArrow">
          <a:avLst>
            <a:gd name="adj1" fmla="val 60000"/>
            <a:gd name="adj2" fmla="val 5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zh-TW" altLang="en-US" sz="2800" kern="1200"/>
        </a:p>
      </dsp:txBody>
      <dsp:txXfrm>
        <a:off x="2285910" y="2021526"/>
        <a:ext cx="307455" cy="308284"/>
      </dsp:txXfrm>
    </dsp:sp>
    <dsp:sp modelId="{2C9E42A7-D692-4DEF-A008-68C3A4D1516E}">
      <dsp:nvSpPr>
        <dsp:cNvPr id="0" name=""/>
        <dsp:cNvSpPr/>
      </dsp:nvSpPr>
      <dsp:spPr>
        <a:xfrm>
          <a:off x="2907450" y="1437590"/>
          <a:ext cx="2071799" cy="1476156"/>
        </a:xfrm>
        <a:prstGeom prst="roundRect">
          <a:avLst>
            <a:gd name="adj" fmla="val 10000"/>
          </a:avLst>
        </a:prstGeom>
        <a:gradFill rotWithShape="0">
          <a:gsLst>
            <a:gs pos="0">
              <a:schemeClr val="accent4">
                <a:hueOff val="5197846"/>
                <a:satOff val="-23984"/>
                <a:lumOff val="883"/>
                <a:alphaOff val="0"/>
                <a:satMod val="103000"/>
                <a:lumMod val="102000"/>
                <a:tint val="94000"/>
              </a:schemeClr>
            </a:gs>
            <a:gs pos="50000">
              <a:schemeClr val="accent4">
                <a:hueOff val="5197846"/>
                <a:satOff val="-23984"/>
                <a:lumOff val="883"/>
                <a:alphaOff val="0"/>
                <a:satMod val="110000"/>
                <a:lumMod val="100000"/>
                <a:shade val="100000"/>
              </a:schemeClr>
            </a:gs>
            <a:gs pos="100000">
              <a:schemeClr val="accent4">
                <a:hueOff val="5197846"/>
                <a:satOff val="-23984"/>
                <a:lumOff val="88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altLang="zh-TW" sz="2800" kern="1200" dirty="0"/>
            <a:t>Step 2: goodness of function</a:t>
          </a:r>
          <a:endParaRPr lang="zh-TW" altLang="en-US" sz="2800" kern="1200" dirty="0"/>
        </a:p>
      </dsp:txBody>
      <dsp:txXfrm>
        <a:off x="2950685" y="1480825"/>
        <a:ext cx="1985329" cy="1389686"/>
      </dsp:txXfrm>
    </dsp:sp>
    <dsp:sp modelId="{75576B2E-DB43-49F5-8A31-D5CBF5F78EEC}">
      <dsp:nvSpPr>
        <dsp:cNvPr id="0" name=""/>
        <dsp:cNvSpPr/>
      </dsp:nvSpPr>
      <dsp:spPr>
        <a:xfrm>
          <a:off x="5186429" y="1918765"/>
          <a:ext cx="439221" cy="513806"/>
        </a:xfrm>
        <a:prstGeom prst="rightArrow">
          <a:avLst>
            <a:gd name="adj1" fmla="val 60000"/>
            <a:gd name="adj2" fmla="val 50000"/>
          </a:avLst>
        </a:prstGeom>
        <a:gradFill rotWithShape="0">
          <a:gsLst>
            <a:gs pos="0">
              <a:schemeClr val="accent4">
                <a:hueOff val="10395692"/>
                <a:satOff val="-47968"/>
                <a:lumOff val="1765"/>
                <a:alphaOff val="0"/>
                <a:satMod val="103000"/>
                <a:lumMod val="102000"/>
                <a:tint val="94000"/>
              </a:schemeClr>
            </a:gs>
            <a:gs pos="50000">
              <a:schemeClr val="accent4">
                <a:hueOff val="10395692"/>
                <a:satOff val="-47968"/>
                <a:lumOff val="1765"/>
                <a:alphaOff val="0"/>
                <a:satMod val="110000"/>
                <a:lumMod val="100000"/>
                <a:shade val="100000"/>
              </a:schemeClr>
            </a:gs>
            <a:gs pos="100000">
              <a:schemeClr val="accent4">
                <a:hueOff val="10395692"/>
                <a:satOff val="-47968"/>
                <a:lumOff val="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zh-TW" altLang="en-US" sz="2800" kern="1200"/>
        </a:p>
      </dsp:txBody>
      <dsp:txXfrm>
        <a:off x="5186429" y="2021526"/>
        <a:ext cx="307455" cy="308284"/>
      </dsp:txXfrm>
    </dsp:sp>
    <dsp:sp modelId="{B28036AB-B71B-48DE-97C4-D287BC3BE7AC}">
      <dsp:nvSpPr>
        <dsp:cNvPr id="0" name=""/>
        <dsp:cNvSpPr/>
      </dsp:nvSpPr>
      <dsp:spPr>
        <a:xfrm>
          <a:off x="5807969" y="1437590"/>
          <a:ext cx="2071799" cy="1476156"/>
        </a:xfrm>
        <a:prstGeom prst="roundRect">
          <a:avLst>
            <a:gd name="adj" fmla="val 10000"/>
          </a:avLst>
        </a:prstGeom>
        <a:gradFill rotWithShape="0">
          <a:gsLst>
            <a:gs pos="0">
              <a:schemeClr val="accent4">
                <a:hueOff val="10395692"/>
                <a:satOff val="-47968"/>
                <a:lumOff val="1765"/>
                <a:alphaOff val="0"/>
                <a:satMod val="103000"/>
                <a:lumMod val="102000"/>
                <a:tint val="94000"/>
              </a:schemeClr>
            </a:gs>
            <a:gs pos="50000">
              <a:schemeClr val="accent4">
                <a:hueOff val="10395692"/>
                <a:satOff val="-47968"/>
                <a:lumOff val="1765"/>
                <a:alphaOff val="0"/>
                <a:satMod val="110000"/>
                <a:lumMod val="100000"/>
                <a:shade val="100000"/>
              </a:schemeClr>
            </a:gs>
            <a:gs pos="100000">
              <a:schemeClr val="accent4">
                <a:hueOff val="10395692"/>
                <a:satOff val="-47968"/>
                <a:lumOff val="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altLang="zh-TW" sz="2800" kern="1200" dirty="0"/>
            <a:t>Step 3: pick the best function</a:t>
          </a:r>
          <a:endParaRPr lang="zh-TW" altLang="en-US" sz="2800" kern="1200" dirty="0"/>
        </a:p>
      </dsp:txBody>
      <dsp:txXfrm>
        <a:off x="5851204" y="1480825"/>
        <a:ext cx="1985329" cy="13896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EBD105-9F67-4F60-B070-C671AE93A28A}">
      <dsp:nvSpPr>
        <dsp:cNvPr id="0" name=""/>
        <dsp:cNvSpPr/>
      </dsp:nvSpPr>
      <dsp:spPr>
        <a:xfrm>
          <a:off x="6931" y="1437590"/>
          <a:ext cx="2071799" cy="1476156"/>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altLang="zh-TW" sz="2800" kern="1200" dirty="0"/>
            <a:t>Step 1</a:t>
          </a:r>
          <a:r>
            <a:rPr lang="en-US" altLang="zh-TW" sz="2800" kern="1200"/>
            <a:t>: define a set of function              </a:t>
          </a:r>
          <a:endParaRPr lang="zh-TW" altLang="en-US" sz="2800" kern="1200" dirty="0"/>
        </a:p>
      </dsp:txBody>
      <dsp:txXfrm>
        <a:off x="50166" y="1480825"/>
        <a:ext cx="1985329" cy="1389686"/>
      </dsp:txXfrm>
    </dsp:sp>
    <dsp:sp modelId="{888540DF-FD49-4215-991C-C7B2A2E10D35}">
      <dsp:nvSpPr>
        <dsp:cNvPr id="0" name=""/>
        <dsp:cNvSpPr/>
      </dsp:nvSpPr>
      <dsp:spPr>
        <a:xfrm>
          <a:off x="2285910" y="1918765"/>
          <a:ext cx="439221" cy="513806"/>
        </a:xfrm>
        <a:prstGeom prst="rightArrow">
          <a:avLst>
            <a:gd name="adj1" fmla="val 60000"/>
            <a:gd name="adj2" fmla="val 5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zh-TW" altLang="en-US" sz="2800" kern="1200"/>
        </a:p>
      </dsp:txBody>
      <dsp:txXfrm>
        <a:off x="2285910" y="2021526"/>
        <a:ext cx="307455" cy="308284"/>
      </dsp:txXfrm>
    </dsp:sp>
    <dsp:sp modelId="{2C9E42A7-D692-4DEF-A008-68C3A4D1516E}">
      <dsp:nvSpPr>
        <dsp:cNvPr id="0" name=""/>
        <dsp:cNvSpPr/>
      </dsp:nvSpPr>
      <dsp:spPr>
        <a:xfrm>
          <a:off x="2907450" y="1437590"/>
          <a:ext cx="2071799" cy="1476156"/>
        </a:xfrm>
        <a:prstGeom prst="roundRect">
          <a:avLst>
            <a:gd name="adj" fmla="val 10000"/>
          </a:avLst>
        </a:prstGeom>
        <a:gradFill rotWithShape="0">
          <a:gsLst>
            <a:gs pos="0">
              <a:schemeClr val="accent4">
                <a:hueOff val="5197846"/>
                <a:satOff val="-23984"/>
                <a:lumOff val="883"/>
                <a:alphaOff val="0"/>
                <a:satMod val="103000"/>
                <a:lumMod val="102000"/>
                <a:tint val="94000"/>
              </a:schemeClr>
            </a:gs>
            <a:gs pos="50000">
              <a:schemeClr val="accent4">
                <a:hueOff val="5197846"/>
                <a:satOff val="-23984"/>
                <a:lumOff val="883"/>
                <a:alphaOff val="0"/>
                <a:satMod val="110000"/>
                <a:lumMod val="100000"/>
                <a:shade val="100000"/>
              </a:schemeClr>
            </a:gs>
            <a:gs pos="100000">
              <a:schemeClr val="accent4">
                <a:hueOff val="5197846"/>
                <a:satOff val="-23984"/>
                <a:lumOff val="88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altLang="zh-TW" sz="2800" kern="1200" dirty="0"/>
            <a:t>Step 2: goodness of function</a:t>
          </a:r>
          <a:endParaRPr lang="zh-TW" altLang="en-US" sz="2800" kern="1200" dirty="0"/>
        </a:p>
      </dsp:txBody>
      <dsp:txXfrm>
        <a:off x="2950685" y="1480825"/>
        <a:ext cx="1985329" cy="1389686"/>
      </dsp:txXfrm>
    </dsp:sp>
    <dsp:sp modelId="{75576B2E-DB43-49F5-8A31-D5CBF5F78EEC}">
      <dsp:nvSpPr>
        <dsp:cNvPr id="0" name=""/>
        <dsp:cNvSpPr/>
      </dsp:nvSpPr>
      <dsp:spPr>
        <a:xfrm>
          <a:off x="5186429" y="1918765"/>
          <a:ext cx="439221" cy="513806"/>
        </a:xfrm>
        <a:prstGeom prst="rightArrow">
          <a:avLst>
            <a:gd name="adj1" fmla="val 60000"/>
            <a:gd name="adj2" fmla="val 50000"/>
          </a:avLst>
        </a:prstGeom>
        <a:gradFill rotWithShape="0">
          <a:gsLst>
            <a:gs pos="0">
              <a:schemeClr val="accent4">
                <a:hueOff val="10395692"/>
                <a:satOff val="-47968"/>
                <a:lumOff val="1765"/>
                <a:alphaOff val="0"/>
                <a:satMod val="103000"/>
                <a:lumMod val="102000"/>
                <a:tint val="94000"/>
              </a:schemeClr>
            </a:gs>
            <a:gs pos="50000">
              <a:schemeClr val="accent4">
                <a:hueOff val="10395692"/>
                <a:satOff val="-47968"/>
                <a:lumOff val="1765"/>
                <a:alphaOff val="0"/>
                <a:satMod val="110000"/>
                <a:lumMod val="100000"/>
                <a:shade val="100000"/>
              </a:schemeClr>
            </a:gs>
            <a:gs pos="100000">
              <a:schemeClr val="accent4">
                <a:hueOff val="10395692"/>
                <a:satOff val="-47968"/>
                <a:lumOff val="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zh-TW" altLang="en-US" sz="2800" kern="1200"/>
        </a:p>
      </dsp:txBody>
      <dsp:txXfrm>
        <a:off x="5186429" y="2021526"/>
        <a:ext cx="307455" cy="308284"/>
      </dsp:txXfrm>
    </dsp:sp>
    <dsp:sp modelId="{B28036AB-B71B-48DE-97C4-D287BC3BE7AC}">
      <dsp:nvSpPr>
        <dsp:cNvPr id="0" name=""/>
        <dsp:cNvSpPr/>
      </dsp:nvSpPr>
      <dsp:spPr>
        <a:xfrm>
          <a:off x="5807969" y="1437590"/>
          <a:ext cx="2071799" cy="1476156"/>
        </a:xfrm>
        <a:prstGeom prst="roundRect">
          <a:avLst>
            <a:gd name="adj" fmla="val 10000"/>
          </a:avLst>
        </a:prstGeom>
        <a:gradFill rotWithShape="0">
          <a:gsLst>
            <a:gs pos="0">
              <a:schemeClr val="accent4">
                <a:hueOff val="10395692"/>
                <a:satOff val="-47968"/>
                <a:lumOff val="1765"/>
                <a:alphaOff val="0"/>
                <a:satMod val="103000"/>
                <a:lumMod val="102000"/>
                <a:tint val="94000"/>
              </a:schemeClr>
            </a:gs>
            <a:gs pos="50000">
              <a:schemeClr val="accent4">
                <a:hueOff val="10395692"/>
                <a:satOff val="-47968"/>
                <a:lumOff val="1765"/>
                <a:alphaOff val="0"/>
                <a:satMod val="110000"/>
                <a:lumMod val="100000"/>
                <a:shade val="100000"/>
              </a:schemeClr>
            </a:gs>
            <a:gs pos="100000">
              <a:schemeClr val="accent4">
                <a:hueOff val="10395692"/>
                <a:satOff val="-47968"/>
                <a:lumOff val="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altLang="zh-TW" sz="2800" kern="1200" dirty="0"/>
            <a:t>Step 3: pick the best function</a:t>
          </a:r>
          <a:endParaRPr lang="zh-TW" altLang="en-US" sz="2800" kern="1200" dirty="0"/>
        </a:p>
      </dsp:txBody>
      <dsp:txXfrm>
        <a:off x="5851204" y="1480825"/>
        <a:ext cx="1985329" cy="138968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EBD105-9F67-4F60-B070-C671AE93A28A}">
      <dsp:nvSpPr>
        <dsp:cNvPr id="0" name=""/>
        <dsp:cNvSpPr/>
      </dsp:nvSpPr>
      <dsp:spPr>
        <a:xfrm>
          <a:off x="6931" y="1437590"/>
          <a:ext cx="2071799" cy="1476156"/>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altLang="zh-TW" sz="2800" kern="1200" dirty="0"/>
            <a:t>Step 1</a:t>
          </a:r>
          <a:r>
            <a:rPr lang="en-US" altLang="zh-TW" sz="2800" kern="1200"/>
            <a:t>: define a set of function              </a:t>
          </a:r>
          <a:endParaRPr lang="zh-TW" altLang="en-US" sz="2800" kern="1200" dirty="0"/>
        </a:p>
      </dsp:txBody>
      <dsp:txXfrm>
        <a:off x="50166" y="1480825"/>
        <a:ext cx="1985329" cy="1389686"/>
      </dsp:txXfrm>
    </dsp:sp>
    <dsp:sp modelId="{888540DF-FD49-4215-991C-C7B2A2E10D35}">
      <dsp:nvSpPr>
        <dsp:cNvPr id="0" name=""/>
        <dsp:cNvSpPr/>
      </dsp:nvSpPr>
      <dsp:spPr>
        <a:xfrm>
          <a:off x="2285910" y="1918765"/>
          <a:ext cx="439221" cy="513806"/>
        </a:xfrm>
        <a:prstGeom prst="rightArrow">
          <a:avLst>
            <a:gd name="adj1" fmla="val 60000"/>
            <a:gd name="adj2" fmla="val 5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zh-TW" altLang="en-US" sz="2800" kern="1200"/>
        </a:p>
      </dsp:txBody>
      <dsp:txXfrm>
        <a:off x="2285910" y="2021526"/>
        <a:ext cx="307455" cy="308284"/>
      </dsp:txXfrm>
    </dsp:sp>
    <dsp:sp modelId="{2C9E42A7-D692-4DEF-A008-68C3A4D1516E}">
      <dsp:nvSpPr>
        <dsp:cNvPr id="0" name=""/>
        <dsp:cNvSpPr/>
      </dsp:nvSpPr>
      <dsp:spPr>
        <a:xfrm>
          <a:off x="2907450" y="1437590"/>
          <a:ext cx="2071799" cy="1476156"/>
        </a:xfrm>
        <a:prstGeom prst="roundRect">
          <a:avLst>
            <a:gd name="adj" fmla="val 10000"/>
          </a:avLst>
        </a:prstGeom>
        <a:gradFill rotWithShape="0">
          <a:gsLst>
            <a:gs pos="0">
              <a:schemeClr val="accent4">
                <a:hueOff val="5197846"/>
                <a:satOff val="-23984"/>
                <a:lumOff val="883"/>
                <a:alphaOff val="0"/>
                <a:satMod val="103000"/>
                <a:lumMod val="102000"/>
                <a:tint val="94000"/>
              </a:schemeClr>
            </a:gs>
            <a:gs pos="50000">
              <a:schemeClr val="accent4">
                <a:hueOff val="5197846"/>
                <a:satOff val="-23984"/>
                <a:lumOff val="883"/>
                <a:alphaOff val="0"/>
                <a:satMod val="110000"/>
                <a:lumMod val="100000"/>
                <a:shade val="100000"/>
              </a:schemeClr>
            </a:gs>
            <a:gs pos="100000">
              <a:schemeClr val="accent4">
                <a:hueOff val="5197846"/>
                <a:satOff val="-23984"/>
                <a:lumOff val="88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altLang="zh-TW" sz="2800" kern="1200" dirty="0"/>
            <a:t>Step 2: goodness of function</a:t>
          </a:r>
          <a:endParaRPr lang="zh-TW" altLang="en-US" sz="2800" kern="1200" dirty="0"/>
        </a:p>
      </dsp:txBody>
      <dsp:txXfrm>
        <a:off x="2950685" y="1480825"/>
        <a:ext cx="1985329" cy="1389686"/>
      </dsp:txXfrm>
    </dsp:sp>
    <dsp:sp modelId="{75576B2E-DB43-49F5-8A31-D5CBF5F78EEC}">
      <dsp:nvSpPr>
        <dsp:cNvPr id="0" name=""/>
        <dsp:cNvSpPr/>
      </dsp:nvSpPr>
      <dsp:spPr>
        <a:xfrm>
          <a:off x="5186429" y="1918765"/>
          <a:ext cx="439221" cy="513806"/>
        </a:xfrm>
        <a:prstGeom prst="rightArrow">
          <a:avLst>
            <a:gd name="adj1" fmla="val 60000"/>
            <a:gd name="adj2" fmla="val 50000"/>
          </a:avLst>
        </a:prstGeom>
        <a:gradFill rotWithShape="0">
          <a:gsLst>
            <a:gs pos="0">
              <a:schemeClr val="accent4">
                <a:hueOff val="10395692"/>
                <a:satOff val="-47968"/>
                <a:lumOff val="1765"/>
                <a:alphaOff val="0"/>
                <a:satMod val="103000"/>
                <a:lumMod val="102000"/>
                <a:tint val="94000"/>
              </a:schemeClr>
            </a:gs>
            <a:gs pos="50000">
              <a:schemeClr val="accent4">
                <a:hueOff val="10395692"/>
                <a:satOff val="-47968"/>
                <a:lumOff val="1765"/>
                <a:alphaOff val="0"/>
                <a:satMod val="110000"/>
                <a:lumMod val="100000"/>
                <a:shade val="100000"/>
              </a:schemeClr>
            </a:gs>
            <a:gs pos="100000">
              <a:schemeClr val="accent4">
                <a:hueOff val="10395692"/>
                <a:satOff val="-47968"/>
                <a:lumOff val="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zh-TW" altLang="en-US" sz="2800" kern="1200"/>
        </a:p>
      </dsp:txBody>
      <dsp:txXfrm>
        <a:off x="5186429" y="2021526"/>
        <a:ext cx="307455" cy="308284"/>
      </dsp:txXfrm>
    </dsp:sp>
    <dsp:sp modelId="{B28036AB-B71B-48DE-97C4-D287BC3BE7AC}">
      <dsp:nvSpPr>
        <dsp:cNvPr id="0" name=""/>
        <dsp:cNvSpPr/>
      </dsp:nvSpPr>
      <dsp:spPr>
        <a:xfrm>
          <a:off x="5807969" y="1437590"/>
          <a:ext cx="2071799" cy="1476156"/>
        </a:xfrm>
        <a:prstGeom prst="roundRect">
          <a:avLst>
            <a:gd name="adj" fmla="val 10000"/>
          </a:avLst>
        </a:prstGeom>
        <a:gradFill rotWithShape="0">
          <a:gsLst>
            <a:gs pos="0">
              <a:schemeClr val="accent4">
                <a:hueOff val="10395692"/>
                <a:satOff val="-47968"/>
                <a:lumOff val="1765"/>
                <a:alphaOff val="0"/>
                <a:satMod val="103000"/>
                <a:lumMod val="102000"/>
                <a:tint val="94000"/>
              </a:schemeClr>
            </a:gs>
            <a:gs pos="50000">
              <a:schemeClr val="accent4">
                <a:hueOff val="10395692"/>
                <a:satOff val="-47968"/>
                <a:lumOff val="1765"/>
                <a:alphaOff val="0"/>
                <a:satMod val="110000"/>
                <a:lumMod val="100000"/>
                <a:shade val="100000"/>
              </a:schemeClr>
            </a:gs>
            <a:gs pos="100000">
              <a:schemeClr val="accent4">
                <a:hueOff val="10395692"/>
                <a:satOff val="-47968"/>
                <a:lumOff val="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altLang="zh-TW" sz="2800" kern="1200" dirty="0"/>
            <a:t>Step 3: pick the best function</a:t>
          </a:r>
          <a:endParaRPr lang="zh-TW" altLang="en-US" sz="2800" kern="1200" dirty="0"/>
        </a:p>
      </dsp:txBody>
      <dsp:txXfrm>
        <a:off x="5851204" y="1480825"/>
        <a:ext cx="1985329" cy="138968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EBD105-9F67-4F60-B070-C671AE93A28A}">
      <dsp:nvSpPr>
        <dsp:cNvPr id="0" name=""/>
        <dsp:cNvSpPr/>
      </dsp:nvSpPr>
      <dsp:spPr>
        <a:xfrm>
          <a:off x="6931" y="1437590"/>
          <a:ext cx="2071799" cy="1476156"/>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altLang="zh-TW" sz="2800" kern="1200" dirty="0"/>
            <a:t>Step 1</a:t>
          </a:r>
          <a:r>
            <a:rPr lang="en-US" altLang="zh-TW" sz="2800" kern="1200"/>
            <a:t>: define a set of function              </a:t>
          </a:r>
          <a:endParaRPr lang="zh-TW" altLang="en-US" sz="2800" kern="1200" dirty="0"/>
        </a:p>
      </dsp:txBody>
      <dsp:txXfrm>
        <a:off x="50166" y="1480825"/>
        <a:ext cx="1985329" cy="1389686"/>
      </dsp:txXfrm>
    </dsp:sp>
    <dsp:sp modelId="{888540DF-FD49-4215-991C-C7B2A2E10D35}">
      <dsp:nvSpPr>
        <dsp:cNvPr id="0" name=""/>
        <dsp:cNvSpPr/>
      </dsp:nvSpPr>
      <dsp:spPr>
        <a:xfrm>
          <a:off x="2285910" y="1918765"/>
          <a:ext cx="439221" cy="513806"/>
        </a:xfrm>
        <a:prstGeom prst="rightArrow">
          <a:avLst>
            <a:gd name="adj1" fmla="val 60000"/>
            <a:gd name="adj2" fmla="val 5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zh-TW" altLang="en-US" sz="2800" kern="1200"/>
        </a:p>
      </dsp:txBody>
      <dsp:txXfrm>
        <a:off x="2285910" y="2021526"/>
        <a:ext cx="307455" cy="308284"/>
      </dsp:txXfrm>
    </dsp:sp>
    <dsp:sp modelId="{2C9E42A7-D692-4DEF-A008-68C3A4D1516E}">
      <dsp:nvSpPr>
        <dsp:cNvPr id="0" name=""/>
        <dsp:cNvSpPr/>
      </dsp:nvSpPr>
      <dsp:spPr>
        <a:xfrm>
          <a:off x="2907450" y="1437590"/>
          <a:ext cx="2071799" cy="1476156"/>
        </a:xfrm>
        <a:prstGeom prst="roundRect">
          <a:avLst>
            <a:gd name="adj" fmla="val 10000"/>
          </a:avLst>
        </a:prstGeom>
        <a:gradFill rotWithShape="0">
          <a:gsLst>
            <a:gs pos="0">
              <a:schemeClr val="accent4">
                <a:hueOff val="5197846"/>
                <a:satOff val="-23984"/>
                <a:lumOff val="883"/>
                <a:alphaOff val="0"/>
                <a:satMod val="103000"/>
                <a:lumMod val="102000"/>
                <a:tint val="94000"/>
              </a:schemeClr>
            </a:gs>
            <a:gs pos="50000">
              <a:schemeClr val="accent4">
                <a:hueOff val="5197846"/>
                <a:satOff val="-23984"/>
                <a:lumOff val="883"/>
                <a:alphaOff val="0"/>
                <a:satMod val="110000"/>
                <a:lumMod val="100000"/>
                <a:shade val="100000"/>
              </a:schemeClr>
            </a:gs>
            <a:gs pos="100000">
              <a:schemeClr val="accent4">
                <a:hueOff val="5197846"/>
                <a:satOff val="-23984"/>
                <a:lumOff val="88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altLang="zh-TW" sz="2800" kern="1200" dirty="0"/>
            <a:t>Step 2: goodness of function</a:t>
          </a:r>
          <a:endParaRPr lang="zh-TW" altLang="en-US" sz="2800" kern="1200" dirty="0"/>
        </a:p>
      </dsp:txBody>
      <dsp:txXfrm>
        <a:off x="2950685" y="1480825"/>
        <a:ext cx="1985329" cy="1389686"/>
      </dsp:txXfrm>
    </dsp:sp>
    <dsp:sp modelId="{75576B2E-DB43-49F5-8A31-D5CBF5F78EEC}">
      <dsp:nvSpPr>
        <dsp:cNvPr id="0" name=""/>
        <dsp:cNvSpPr/>
      </dsp:nvSpPr>
      <dsp:spPr>
        <a:xfrm>
          <a:off x="5186429" y="1918765"/>
          <a:ext cx="439221" cy="513806"/>
        </a:xfrm>
        <a:prstGeom prst="rightArrow">
          <a:avLst>
            <a:gd name="adj1" fmla="val 60000"/>
            <a:gd name="adj2" fmla="val 50000"/>
          </a:avLst>
        </a:prstGeom>
        <a:gradFill rotWithShape="0">
          <a:gsLst>
            <a:gs pos="0">
              <a:schemeClr val="accent4">
                <a:hueOff val="10395692"/>
                <a:satOff val="-47968"/>
                <a:lumOff val="1765"/>
                <a:alphaOff val="0"/>
                <a:satMod val="103000"/>
                <a:lumMod val="102000"/>
                <a:tint val="94000"/>
              </a:schemeClr>
            </a:gs>
            <a:gs pos="50000">
              <a:schemeClr val="accent4">
                <a:hueOff val="10395692"/>
                <a:satOff val="-47968"/>
                <a:lumOff val="1765"/>
                <a:alphaOff val="0"/>
                <a:satMod val="110000"/>
                <a:lumMod val="100000"/>
                <a:shade val="100000"/>
              </a:schemeClr>
            </a:gs>
            <a:gs pos="100000">
              <a:schemeClr val="accent4">
                <a:hueOff val="10395692"/>
                <a:satOff val="-47968"/>
                <a:lumOff val="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zh-TW" altLang="en-US" sz="2800" kern="1200"/>
        </a:p>
      </dsp:txBody>
      <dsp:txXfrm>
        <a:off x="5186429" y="2021526"/>
        <a:ext cx="307455" cy="308284"/>
      </dsp:txXfrm>
    </dsp:sp>
    <dsp:sp modelId="{B28036AB-B71B-48DE-97C4-D287BC3BE7AC}">
      <dsp:nvSpPr>
        <dsp:cNvPr id="0" name=""/>
        <dsp:cNvSpPr/>
      </dsp:nvSpPr>
      <dsp:spPr>
        <a:xfrm>
          <a:off x="5807969" y="1437590"/>
          <a:ext cx="2071799" cy="1476156"/>
        </a:xfrm>
        <a:prstGeom prst="roundRect">
          <a:avLst>
            <a:gd name="adj" fmla="val 10000"/>
          </a:avLst>
        </a:prstGeom>
        <a:gradFill rotWithShape="0">
          <a:gsLst>
            <a:gs pos="0">
              <a:schemeClr val="accent4">
                <a:hueOff val="10395692"/>
                <a:satOff val="-47968"/>
                <a:lumOff val="1765"/>
                <a:alphaOff val="0"/>
                <a:satMod val="103000"/>
                <a:lumMod val="102000"/>
                <a:tint val="94000"/>
              </a:schemeClr>
            </a:gs>
            <a:gs pos="50000">
              <a:schemeClr val="accent4">
                <a:hueOff val="10395692"/>
                <a:satOff val="-47968"/>
                <a:lumOff val="1765"/>
                <a:alphaOff val="0"/>
                <a:satMod val="110000"/>
                <a:lumMod val="100000"/>
                <a:shade val="100000"/>
              </a:schemeClr>
            </a:gs>
            <a:gs pos="100000">
              <a:schemeClr val="accent4">
                <a:hueOff val="10395692"/>
                <a:satOff val="-47968"/>
                <a:lumOff val="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altLang="zh-TW" sz="2800" kern="1200" dirty="0"/>
            <a:t>Step 3: pick the best function</a:t>
          </a:r>
          <a:endParaRPr lang="zh-TW" altLang="en-US" sz="2800" kern="1200" dirty="0"/>
        </a:p>
      </dsp:txBody>
      <dsp:txXfrm>
        <a:off x="5851204" y="1480825"/>
        <a:ext cx="1985329" cy="1389686"/>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image" Target="../media/image24.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29.wmf"/><Relationship Id="rId1" Type="http://schemas.openxmlformats.org/officeDocument/2006/relationships/image" Target="../media/image28.wmf"/><Relationship Id="rId5" Type="http://schemas.openxmlformats.org/officeDocument/2006/relationships/image" Target="../media/image32.wmf"/><Relationship Id="rId4" Type="http://schemas.openxmlformats.org/officeDocument/2006/relationships/image" Target="../media/image31.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image" Target="../media/image28.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2.wmf"/><Relationship Id="rId1" Type="http://schemas.openxmlformats.org/officeDocument/2006/relationships/image" Target="../media/image28.wmf"/><Relationship Id="rId4" Type="http://schemas.openxmlformats.org/officeDocument/2006/relationships/image" Target="../media/image35.wmf"/></Relationships>
</file>

<file path=ppt/drawings/_rels/vmlDrawing5.vml.rels><?xml version="1.0" encoding="UTF-8" standalone="yes"?>
<Relationships xmlns="http://schemas.openxmlformats.org/package/2006/relationships"><Relationship Id="rId8" Type="http://schemas.openxmlformats.org/officeDocument/2006/relationships/image" Target="../media/image54.wmf"/><Relationship Id="rId3" Type="http://schemas.openxmlformats.org/officeDocument/2006/relationships/image" Target="../media/image49.wmf"/><Relationship Id="rId7" Type="http://schemas.openxmlformats.org/officeDocument/2006/relationships/image" Target="../media/image53.wmf"/><Relationship Id="rId12" Type="http://schemas.openxmlformats.org/officeDocument/2006/relationships/image" Target="../media/image58.wmf"/><Relationship Id="rId2" Type="http://schemas.openxmlformats.org/officeDocument/2006/relationships/image" Target="../media/image48.wmf"/><Relationship Id="rId1" Type="http://schemas.openxmlformats.org/officeDocument/2006/relationships/image" Target="../media/image47.wmf"/><Relationship Id="rId6" Type="http://schemas.openxmlformats.org/officeDocument/2006/relationships/image" Target="../media/image52.wmf"/><Relationship Id="rId11" Type="http://schemas.openxmlformats.org/officeDocument/2006/relationships/image" Target="../media/image57.wmf"/><Relationship Id="rId5" Type="http://schemas.openxmlformats.org/officeDocument/2006/relationships/image" Target="../media/image51.wmf"/><Relationship Id="rId10" Type="http://schemas.openxmlformats.org/officeDocument/2006/relationships/image" Target="../media/image56.wmf"/><Relationship Id="rId4" Type="http://schemas.openxmlformats.org/officeDocument/2006/relationships/image" Target="../media/image50.wmf"/><Relationship Id="rId9" Type="http://schemas.openxmlformats.org/officeDocument/2006/relationships/image" Target="../media/image55.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image" Target="../media/image57.wmf"/><Relationship Id="rId1" Type="http://schemas.openxmlformats.org/officeDocument/2006/relationships/image" Target="../media/image55.wmf"/><Relationship Id="rId5" Type="http://schemas.openxmlformats.org/officeDocument/2006/relationships/image" Target="../media/image61.wmf"/><Relationship Id="rId4" Type="http://schemas.openxmlformats.org/officeDocument/2006/relationships/image" Target="../media/image60.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60.wmf"/><Relationship Id="rId1" Type="http://schemas.openxmlformats.org/officeDocument/2006/relationships/image" Target="../media/image59.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image" Target="../media/image65.wmf"/><Relationship Id="rId1" Type="http://schemas.openxmlformats.org/officeDocument/2006/relationships/image" Target="../media/image64.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image" Target="../media/image65.wmf"/><Relationship Id="rId1" Type="http://schemas.openxmlformats.org/officeDocument/2006/relationships/image" Target="../media/image6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D9ADF1-A907-4EF5-8611-3E98F29719D1}" type="datetimeFigureOut">
              <a:rPr lang="zh-TW" altLang="en-US" smtClean="0"/>
              <a:t>2019/2/21</a:t>
            </a:fld>
            <a:endParaRPr lang="zh-TW" altLang="en-US"/>
          </a:p>
        </p:txBody>
      </p:sp>
      <p:sp>
        <p:nvSpPr>
          <p:cNvPr id="4" name="投影片圖像版面配置區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EF7412-3632-4F86-9F0D-96DD7199597B}" type="slidenum">
              <a:rPr lang="zh-TW" altLang="en-US" smtClean="0"/>
              <a:t>‹#›</a:t>
            </a:fld>
            <a:endParaRPr lang="zh-TW" altLang="en-US"/>
          </a:p>
        </p:txBody>
      </p:sp>
    </p:spTree>
    <p:extLst>
      <p:ext uri="{BB962C8B-B14F-4D97-AF65-F5344CB8AC3E}">
        <p14:creationId xmlns:p14="http://schemas.microsoft.com/office/powerpoint/2010/main" val="39465604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zh.wikipedia.org/wiki/%E6%91%A9%E5%A4%A9%E5%A4%A7%E6%A8%93#.E4.B8.96.E7.95.8C.E6.9C.80.E9.AB.98.E6.91.A9.E5.A4.A9.E5.A4.A7.E6.A8.93.E5.B9.B4.E8.A1.A8"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blog.openai.com/better-language-models/?fbclid=IwAR3EZ3gD-5-_rj_vxTnpIDRPehvZfteepEzcD7AvnQYzQFUVNX1qcrBr5lc#sample1" TargetMode="External"/><Relationship Id="rId2" Type="http://schemas.openxmlformats.org/officeDocument/2006/relationships/slide" Target="../slides/slide55.xml"/><Relationship Id="rId1" Type="http://schemas.openxmlformats.org/officeDocument/2006/relationships/notesMaster" Target="../notesMasters/notesMaster1.xml"/><Relationship Id="rId4" Type="http://schemas.openxmlformats.org/officeDocument/2006/relationships/hyperlink" Target="https://github.com/Microsoft/dowhy?fbclid=IwAR3AmSdP71a5F0w16uuJ9QRxH3pxHffuwbaCz3FTCifxnYRlShx56ntNHZI"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github.com/amznlabs/amazon-dsstne"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census.gov/"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zh-TW" altLang="en-US" dirty="0"/>
              <a:t>真的這麼神奇</a:t>
            </a:r>
            <a:r>
              <a:rPr lang="en-US" altLang="zh-TW" dirty="0"/>
              <a:t>?</a:t>
            </a:r>
            <a:endParaRPr lang="zh-TW" altLang="en-US" dirty="0"/>
          </a:p>
          <a:p>
            <a:pPr marL="228600" indent="-228600">
              <a:buAutoNum type="arabicPeriod"/>
            </a:pPr>
            <a:r>
              <a:rPr lang="zh-TW" altLang="en-US" dirty="0"/>
              <a:t>什麼是機器學習</a:t>
            </a:r>
            <a:r>
              <a:rPr lang="en-US" altLang="zh-TW" dirty="0"/>
              <a:t>?</a:t>
            </a:r>
          </a:p>
          <a:p>
            <a:pPr marL="228600" indent="-228600">
              <a:buAutoNum type="arabicPeriod"/>
            </a:pPr>
            <a:r>
              <a:rPr lang="zh-TW" altLang="en-US" dirty="0"/>
              <a:t>找甚麼樣的 </a:t>
            </a:r>
            <a:r>
              <a:rPr lang="en-US" altLang="zh-TW" dirty="0"/>
              <a:t>function:</a:t>
            </a:r>
            <a:r>
              <a:rPr lang="zh-TW" altLang="en-US" dirty="0"/>
              <a:t> </a:t>
            </a:r>
            <a:r>
              <a:rPr lang="en-US" altLang="zh-TW" dirty="0"/>
              <a:t>regression, generation (GLOW), classification</a:t>
            </a:r>
          </a:p>
          <a:p>
            <a:pPr marL="228600" indent="-228600">
              <a:buAutoNum type="arabicPeriod"/>
            </a:pPr>
            <a:r>
              <a:rPr lang="zh-TW" altLang="en-US" dirty="0"/>
              <a:t>各種模型 </a:t>
            </a:r>
            <a:r>
              <a:rPr lang="en-US" altLang="zh-TW" dirty="0"/>
              <a:t>CNN RNN seq2seq transformer </a:t>
            </a:r>
          </a:p>
          <a:p>
            <a:pPr marL="228600" indent="-228600">
              <a:buAutoNum type="arabicPeriod"/>
            </a:pPr>
            <a:r>
              <a:rPr lang="zh-TW" altLang="en-US" dirty="0"/>
              <a:t>各種學習 </a:t>
            </a:r>
            <a:r>
              <a:rPr lang="en-US" altLang="zh-TW" dirty="0"/>
              <a:t>gradient descent and tips</a:t>
            </a:r>
          </a:p>
          <a:p>
            <a:pPr marL="228600" indent="-228600">
              <a:buAutoNum type="arabicPeriod"/>
            </a:pPr>
            <a:r>
              <a:rPr lang="zh-TW" altLang="en-US" dirty="0"/>
              <a:t>訓練方式 </a:t>
            </a:r>
            <a:r>
              <a:rPr lang="en-US" altLang="zh-TW" dirty="0"/>
              <a:t>semi, transfer (unsupervised domain adaptation), RL (curiosity driven), unsupervised (BERT)</a:t>
            </a:r>
          </a:p>
          <a:p>
            <a:pPr marL="0" indent="0">
              <a:buNone/>
            </a:pPr>
            <a:r>
              <a:rPr lang="en-US" altLang="zh-TW" dirty="0"/>
              <a:t>6. Towards AI in the real world</a:t>
            </a:r>
          </a:p>
          <a:p>
            <a:pPr marL="0" indent="0">
              <a:buNone/>
            </a:pPr>
            <a:r>
              <a:rPr lang="en-US" altLang="zh-TW" dirty="0"/>
              <a:t>How to know I do not know?</a:t>
            </a:r>
          </a:p>
          <a:p>
            <a:pPr marL="0" indent="0">
              <a:buNone/>
            </a:pPr>
            <a:r>
              <a:rPr lang="en-US" altLang="zh-TW" dirty="0"/>
              <a:t>Why I do this?</a:t>
            </a:r>
          </a:p>
          <a:p>
            <a:pPr marL="0" indent="0">
              <a:buNone/>
            </a:pPr>
            <a:r>
              <a:rPr lang="en-US" altLang="zh-TW" dirty="0"/>
              <a:t>Attack and </a:t>
            </a:r>
            <a:r>
              <a:rPr lang="en-US" altLang="zh-TW" dirty="0" err="1"/>
              <a:t>defence</a:t>
            </a:r>
            <a:r>
              <a:rPr lang="en-US" altLang="zh-TW" dirty="0"/>
              <a:t> </a:t>
            </a:r>
          </a:p>
          <a:p>
            <a:pPr marL="0" indent="0">
              <a:buNone/>
            </a:pPr>
            <a:r>
              <a:rPr lang="en-US" altLang="zh-TW" dirty="0"/>
              <a:t>Few/zero learning</a:t>
            </a:r>
          </a:p>
          <a:p>
            <a:pPr marL="0" indent="0">
              <a:buNone/>
            </a:pPr>
            <a:r>
              <a:rPr lang="en-US" altLang="zh-TW" dirty="0"/>
              <a:t>LLL</a:t>
            </a:r>
          </a:p>
          <a:p>
            <a:pPr marL="0" indent="0">
              <a:buNone/>
            </a:pPr>
            <a:r>
              <a:rPr lang="en-US" altLang="zh-TW" dirty="0"/>
              <a:t>Meta-learning </a:t>
            </a:r>
          </a:p>
          <a:p>
            <a:pPr marL="0" indent="0">
              <a:buNone/>
            </a:pPr>
            <a:r>
              <a:rPr lang="en-US" altLang="zh-TW" dirty="0"/>
              <a:t>compression</a:t>
            </a:r>
          </a:p>
          <a:p>
            <a:pPr marL="0" indent="0">
              <a:buNone/>
            </a:pPr>
            <a:r>
              <a:rPr lang="en-US" altLang="zh-TW" dirty="0"/>
              <a:t>Theory</a:t>
            </a:r>
          </a:p>
          <a:p>
            <a:pPr marL="0" indent="0">
              <a:buNone/>
            </a:pPr>
            <a:r>
              <a:rPr lang="en-US" altLang="zh-TW" dirty="0"/>
              <a:t>7. This course</a:t>
            </a:r>
            <a:endParaRPr lang="zh-TW" altLang="en-US" dirty="0"/>
          </a:p>
        </p:txBody>
      </p:sp>
      <p:sp>
        <p:nvSpPr>
          <p:cNvPr id="4" name="投影片編號版面配置區 3"/>
          <p:cNvSpPr>
            <a:spLocks noGrp="1"/>
          </p:cNvSpPr>
          <p:nvPr>
            <p:ph type="sldNum" sz="quarter" idx="5"/>
          </p:nvPr>
        </p:nvSpPr>
        <p:spPr/>
        <p:txBody>
          <a:bodyPr/>
          <a:lstStyle/>
          <a:p>
            <a:fld id="{0FEF7412-3632-4F86-9F0D-96DD7199597B}" type="slidenum">
              <a:rPr lang="zh-TW" altLang="en-US" smtClean="0"/>
              <a:t>1</a:t>
            </a:fld>
            <a:endParaRPr lang="zh-TW" altLang="en-US"/>
          </a:p>
        </p:txBody>
      </p:sp>
    </p:spTree>
    <p:extLst>
      <p:ext uri="{BB962C8B-B14F-4D97-AF65-F5344CB8AC3E}">
        <p14:creationId xmlns:p14="http://schemas.microsoft.com/office/powerpoint/2010/main" val="166910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本能</a:t>
            </a:r>
          </a:p>
        </p:txBody>
      </p:sp>
      <p:sp>
        <p:nvSpPr>
          <p:cNvPr id="4" name="投影片編號版面配置區 3"/>
          <p:cNvSpPr>
            <a:spLocks noGrp="1"/>
          </p:cNvSpPr>
          <p:nvPr>
            <p:ph type="sldNum" sz="quarter" idx="10"/>
          </p:nvPr>
        </p:nvSpPr>
        <p:spPr/>
        <p:txBody>
          <a:bodyPr/>
          <a:lstStyle/>
          <a:p>
            <a:fld id="{38893481-9538-44C6-A910-B58F9FEA8431}" type="slidenum">
              <a:rPr lang="zh-TW" altLang="en-US" smtClean="0"/>
              <a:t>13</a:t>
            </a:fld>
            <a:endParaRPr lang="zh-TW" altLang="en-US"/>
          </a:p>
        </p:txBody>
      </p:sp>
    </p:spTree>
    <p:extLst>
      <p:ext uri="{BB962C8B-B14F-4D97-AF65-F5344CB8AC3E}">
        <p14:creationId xmlns:p14="http://schemas.microsoft.com/office/powerpoint/2010/main" val="16106740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Repeat again</a:t>
            </a:r>
            <a:endParaRPr lang="zh-TW" altLang="en-US" dirty="0"/>
          </a:p>
        </p:txBody>
      </p:sp>
      <p:sp>
        <p:nvSpPr>
          <p:cNvPr id="4" name="投影片編號版面配置區 3"/>
          <p:cNvSpPr>
            <a:spLocks noGrp="1"/>
          </p:cNvSpPr>
          <p:nvPr>
            <p:ph type="sldNum" sz="quarter" idx="10"/>
          </p:nvPr>
        </p:nvSpPr>
        <p:spPr/>
        <p:txBody>
          <a:bodyPr/>
          <a:lstStyle/>
          <a:p>
            <a:fld id="{9CF3BD28-75DF-4233-8F85-EE3A845FE6B6}" type="slidenum">
              <a:rPr lang="zh-TW" altLang="en-US" smtClean="0"/>
              <a:t>17</a:t>
            </a:fld>
            <a:endParaRPr lang="zh-TW" altLang="en-US"/>
          </a:p>
        </p:txBody>
      </p:sp>
    </p:spTree>
    <p:extLst>
      <p:ext uri="{BB962C8B-B14F-4D97-AF65-F5344CB8AC3E}">
        <p14:creationId xmlns:p14="http://schemas.microsoft.com/office/powerpoint/2010/main" val="37489255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Repeat again</a:t>
            </a:r>
            <a:endParaRPr lang="zh-TW" altLang="en-US" dirty="0"/>
          </a:p>
        </p:txBody>
      </p:sp>
      <p:sp>
        <p:nvSpPr>
          <p:cNvPr id="4" name="投影片編號版面配置區 3"/>
          <p:cNvSpPr>
            <a:spLocks noGrp="1"/>
          </p:cNvSpPr>
          <p:nvPr>
            <p:ph type="sldNum" sz="quarter" idx="10"/>
          </p:nvPr>
        </p:nvSpPr>
        <p:spPr/>
        <p:txBody>
          <a:bodyPr/>
          <a:lstStyle/>
          <a:p>
            <a:fld id="{9CF3BD28-75DF-4233-8F85-EE3A845FE6B6}" type="slidenum">
              <a:rPr lang="zh-TW" altLang="en-US" smtClean="0"/>
              <a:t>18</a:t>
            </a:fld>
            <a:endParaRPr lang="zh-TW" altLang="en-US"/>
          </a:p>
        </p:txBody>
      </p:sp>
    </p:spTree>
    <p:extLst>
      <p:ext uri="{BB962C8B-B14F-4D97-AF65-F5344CB8AC3E}">
        <p14:creationId xmlns:p14="http://schemas.microsoft.com/office/powerpoint/2010/main" val="29072243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Repeat again</a:t>
            </a:r>
            <a:endParaRPr lang="zh-TW" altLang="en-US" dirty="0"/>
          </a:p>
        </p:txBody>
      </p:sp>
      <p:sp>
        <p:nvSpPr>
          <p:cNvPr id="4" name="投影片編號版面配置區 3"/>
          <p:cNvSpPr>
            <a:spLocks noGrp="1"/>
          </p:cNvSpPr>
          <p:nvPr>
            <p:ph type="sldNum" sz="quarter" idx="10"/>
          </p:nvPr>
        </p:nvSpPr>
        <p:spPr/>
        <p:txBody>
          <a:bodyPr/>
          <a:lstStyle/>
          <a:p>
            <a:fld id="{9CF3BD28-75DF-4233-8F85-EE3A845FE6B6}" type="slidenum">
              <a:rPr lang="zh-TW" altLang="en-US" smtClean="0"/>
              <a:t>19</a:t>
            </a:fld>
            <a:endParaRPr lang="zh-TW" altLang="en-US"/>
          </a:p>
        </p:txBody>
      </p:sp>
    </p:spTree>
    <p:extLst>
      <p:ext uri="{BB962C8B-B14F-4D97-AF65-F5344CB8AC3E}">
        <p14:creationId xmlns:p14="http://schemas.microsoft.com/office/powerpoint/2010/main" val="3879813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0FEF7412-3632-4F86-9F0D-96DD7199597B}" type="slidenum">
              <a:rPr lang="zh-TW" altLang="en-US" smtClean="0"/>
              <a:t>21</a:t>
            </a:fld>
            <a:endParaRPr lang="zh-TW" altLang="en-US"/>
          </a:p>
        </p:txBody>
      </p:sp>
    </p:spTree>
    <p:extLst>
      <p:ext uri="{BB962C8B-B14F-4D97-AF65-F5344CB8AC3E}">
        <p14:creationId xmlns:p14="http://schemas.microsoft.com/office/powerpoint/2010/main" val="27397837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0" i="0" kern="1200" dirty="0">
                <a:solidFill>
                  <a:schemeClr val="tx1"/>
                </a:solidFill>
                <a:effectLst/>
                <a:latin typeface="+mn-lt"/>
                <a:ea typeface="+mn-ea"/>
                <a:cs typeface="+mn-cs"/>
              </a:rPr>
              <a:t>Can we have more examples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0" i="0" kern="1200" dirty="0">
                <a:solidFill>
                  <a:schemeClr val="tx1"/>
                </a:solidFill>
                <a:effectLst/>
                <a:latin typeface="+mn-lt"/>
                <a:ea typeface="+mn-ea"/>
                <a:cs typeface="+mn-cs"/>
              </a:rPr>
              <a:t>Deep-Learning</a:t>
            </a:r>
            <a:r>
              <a:rPr lang="zh-TW" altLang="en-US" sz="1200" b="0" i="0" kern="1200" dirty="0">
                <a:solidFill>
                  <a:schemeClr val="tx1"/>
                </a:solidFill>
                <a:effectLst/>
                <a:latin typeface="+mn-lt"/>
                <a:ea typeface="+mn-ea"/>
                <a:cs typeface="+mn-cs"/>
              </a:rPr>
              <a:t>技術</a:t>
            </a:r>
            <a:r>
              <a:rPr lang="ja-JP" altLang="en-US" sz="1200" b="0" i="0" kern="1200" dirty="0">
                <a:solidFill>
                  <a:schemeClr val="tx1"/>
                </a:solidFill>
                <a:effectLst/>
                <a:latin typeface="+mn-lt"/>
                <a:ea typeface="+mn-ea"/>
                <a:cs typeface="+mn-cs"/>
              </a:rPr>
              <a:t>の</a:t>
            </a:r>
            <a:r>
              <a:rPr lang="zh-TW" altLang="en-US" sz="1200" b="0" i="0" kern="1200" dirty="0">
                <a:solidFill>
                  <a:schemeClr val="tx1"/>
                </a:solidFill>
                <a:effectLst/>
                <a:latin typeface="+mn-lt"/>
                <a:ea typeface="+mn-ea"/>
                <a:cs typeface="+mn-cs"/>
              </a:rPr>
              <a:t>先端企業</a:t>
            </a:r>
            <a:r>
              <a:rPr lang="ja-JP" altLang="en-US" sz="1200" b="0" i="0" kern="1200" dirty="0">
                <a:solidFill>
                  <a:schemeClr val="tx1"/>
                </a:solidFill>
                <a:effectLst/>
                <a:latin typeface="+mn-lt"/>
                <a:ea typeface="+mn-ea"/>
                <a:cs typeface="+mn-cs"/>
              </a:rPr>
              <a:t>である</a:t>
            </a:r>
            <a:r>
              <a:rPr lang="en-US" altLang="zh-TW" sz="1200" b="0" i="0" kern="1200" dirty="0" err="1">
                <a:solidFill>
                  <a:schemeClr val="tx1"/>
                </a:solidFill>
                <a:effectLst/>
                <a:latin typeface="+mn-lt"/>
                <a:ea typeface="+mn-ea"/>
                <a:cs typeface="+mn-cs"/>
              </a:rPr>
              <a:t>AlpacaDB</a:t>
            </a:r>
            <a:endParaRPr lang="en-US" altLang="zh-TW" dirty="0"/>
          </a:p>
          <a:p>
            <a:endParaRPr lang="zh-TW" altLang="en-US" dirty="0"/>
          </a:p>
        </p:txBody>
      </p:sp>
      <p:sp>
        <p:nvSpPr>
          <p:cNvPr id="4" name="投影片編號版面配置區 3"/>
          <p:cNvSpPr>
            <a:spLocks noGrp="1"/>
          </p:cNvSpPr>
          <p:nvPr>
            <p:ph type="sldNum" sz="quarter" idx="10"/>
          </p:nvPr>
        </p:nvSpPr>
        <p:spPr/>
        <p:txBody>
          <a:bodyPr/>
          <a:lstStyle/>
          <a:p>
            <a:fld id="{3F9096D2-8776-4F5C-A458-4FD37E7160D3}" type="slidenum">
              <a:rPr lang="zh-TW" altLang="en-US" smtClean="0"/>
              <a:t>23</a:t>
            </a:fld>
            <a:endParaRPr lang="zh-TW" altLang="en-US"/>
          </a:p>
        </p:txBody>
      </p:sp>
    </p:spTree>
    <p:extLst>
      <p:ext uri="{BB962C8B-B14F-4D97-AF65-F5344CB8AC3E}">
        <p14:creationId xmlns:p14="http://schemas.microsoft.com/office/powerpoint/2010/main" val="39748616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Reinforcement learning?</a:t>
            </a:r>
            <a:endParaRPr lang="zh-TW" altLang="en-US" dirty="0"/>
          </a:p>
        </p:txBody>
      </p:sp>
      <p:sp>
        <p:nvSpPr>
          <p:cNvPr id="4" name="投影片編號版面配置區 3"/>
          <p:cNvSpPr>
            <a:spLocks noGrp="1"/>
          </p:cNvSpPr>
          <p:nvPr>
            <p:ph type="sldNum" sz="quarter" idx="5"/>
          </p:nvPr>
        </p:nvSpPr>
        <p:spPr/>
        <p:txBody>
          <a:bodyPr/>
          <a:lstStyle/>
          <a:p>
            <a:fld id="{0FEF7412-3632-4F86-9F0D-96DD7199597B}" type="slidenum">
              <a:rPr lang="zh-TW" altLang="en-US" smtClean="0"/>
              <a:t>25</a:t>
            </a:fld>
            <a:endParaRPr lang="zh-TW" altLang="en-US"/>
          </a:p>
        </p:txBody>
      </p:sp>
    </p:spTree>
    <p:extLst>
      <p:ext uri="{BB962C8B-B14F-4D97-AF65-F5344CB8AC3E}">
        <p14:creationId xmlns:p14="http://schemas.microsoft.com/office/powerpoint/2010/main" val="36908554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sigmoid</a:t>
            </a:r>
            <a:endParaRPr lang="zh-TW" altLang="en-US" dirty="0"/>
          </a:p>
        </p:txBody>
      </p:sp>
      <p:sp>
        <p:nvSpPr>
          <p:cNvPr id="4" name="投影片編號版面配置區 3"/>
          <p:cNvSpPr>
            <a:spLocks noGrp="1"/>
          </p:cNvSpPr>
          <p:nvPr>
            <p:ph type="sldNum" sz="quarter" idx="10"/>
          </p:nvPr>
        </p:nvSpPr>
        <p:spPr/>
        <p:txBody>
          <a:bodyPr/>
          <a:lstStyle/>
          <a:p>
            <a:fld id="{95D05C0D-00F1-4D27-9FA2-F1BC4B0526DB}" type="slidenum">
              <a:rPr lang="zh-TW" altLang="en-US" smtClean="0"/>
              <a:t>29</a:t>
            </a:fld>
            <a:endParaRPr lang="zh-TW" altLang="en-US"/>
          </a:p>
        </p:txBody>
      </p:sp>
    </p:spTree>
    <p:extLst>
      <p:ext uri="{BB962C8B-B14F-4D97-AF65-F5344CB8AC3E}">
        <p14:creationId xmlns:p14="http://schemas.microsoft.com/office/powerpoint/2010/main" val="37225681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sigmoid</a:t>
            </a:r>
            <a:endParaRPr lang="zh-TW" altLang="en-US" dirty="0"/>
          </a:p>
        </p:txBody>
      </p:sp>
      <p:sp>
        <p:nvSpPr>
          <p:cNvPr id="4" name="投影片編號版面配置區 3"/>
          <p:cNvSpPr>
            <a:spLocks noGrp="1"/>
          </p:cNvSpPr>
          <p:nvPr>
            <p:ph type="sldNum" sz="quarter" idx="10"/>
          </p:nvPr>
        </p:nvSpPr>
        <p:spPr/>
        <p:txBody>
          <a:bodyPr/>
          <a:lstStyle/>
          <a:p>
            <a:fld id="{95D05C0D-00F1-4D27-9FA2-F1BC4B0526DB}" type="slidenum">
              <a:rPr lang="zh-TW" altLang="en-US" smtClean="0"/>
              <a:t>30</a:t>
            </a:fld>
            <a:endParaRPr lang="zh-TW" altLang="en-US"/>
          </a:p>
        </p:txBody>
      </p:sp>
    </p:spTree>
    <p:extLst>
      <p:ext uri="{BB962C8B-B14F-4D97-AF65-F5344CB8AC3E}">
        <p14:creationId xmlns:p14="http://schemas.microsoft.com/office/powerpoint/2010/main" val="3214502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Ignore</a:t>
            </a:r>
            <a:r>
              <a:rPr lang="en-US" altLang="zh-TW" baseline="0" dirty="0"/>
              <a:t> +</a:t>
            </a:r>
            <a:endParaRPr lang="zh-TW" altLang="en-US" dirty="0"/>
          </a:p>
        </p:txBody>
      </p:sp>
      <p:sp>
        <p:nvSpPr>
          <p:cNvPr id="4" name="投影片編號版面配置區 3"/>
          <p:cNvSpPr>
            <a:spLocks noGrp="1"/>
          </p:cNvSpPr>
          <p:nvPr>
            <p:ph type="sldNum" sz="quarter" idx="10"/>
          </p:nvPr>
        </p:nvSpPr>
        <p:spPr/>
        <p:txBody>
          <a:bodyPr/>
          <a:lstStyle/>
          <a:p>
            <a:fld id="{A220914F-BE26-43C4-8063-9E6C159BF45D}" type="slidenum">
              <a:rPr lang="zh-TW" altLang="en-US" smtClean="0"/>
              <a:t>31</a:t>
            </a:fld>
            <a:endParaRPr lang="zh-TW" altLang="en-US"/>
          </a:p>
        </p:txBody>
      </p:sp>
    </p:spTree>
    <p:extLst>
      <p:ext uri="{BB962C8B-B14F-4D97-AF65-F5344CB8AC3E}">
        <p14:creationId xmlns:p14="http://schemas.microsoft.com/office/powerpoint/2010/main" val="1643610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a:t>
            </a:r>
            <a:r>
              <a:rPr lang="zh-TW" altLang="en-US" dirty="0"/>
              <a:t>機器學習專家、</a:t>
            </a:r>
            <a:endParaRPr lang="en-US" altLang="zh-TW" dirty="0"/>
          </a:p>
          <a:p>
            <a:r>
              <a:rPr lang="zh-TW" altLang="en-US" dirty="0"/>
              <a:t>資料科學家</a:t>
            </a:r>
            <a:r>
              <a:rPr lang="en-US" altLang="zh-TW" dirty="0"/>
              <a:t>)</a:t>
            </a:r>
            <a:endParaRPr lang="zh-TW" altLang="en-US" dirty="0"/>
          </a:p>
          <a:p>
            <a:endParaRPr lang="zh-TW" altLang="en-US" dirty="0"/>
          </a:p>
        </p:txBody>
      </p:sp>
      <p:sp>
        <p:nvSpPr>
          <p:cNvPr id="4" name="投影片編號版面配置區 3"/>
          <p:cNvSpPr>
            <a:spLocks noGrp="1"/>
          </p:cNvSpPr>
          <p:nvPr>
            <p:ph type="sldNum" sz="quarter" idx="10"/>
          </p:nvPr>
        </p:nvSpPr>
        <p:spPr/>
        <p:txBody>
          <a:bodyPr/>
          <a:lstStyle/>
          <a:p>
            <a:fld id="{0FEF7412-3632-4F86-9F0D-96DD7199597B}" type="slidenum">
              <a:rPr lang="zh-TW" altLang="en-US" smtClean="0"/>
              <a:t>2</a:t>
            </a:fld>
            <a:endParaRPr lang="zh-TW" altLang="en-US"/>
          </a:p>
        </p:txBody>
      </p:sp>
    </p:spTree>
    <p:extLst>
      <p:ext uri="{BB962C8B-B14F-4D97-AF65-F5344CB8AC3E}">
        <p14:creationId xmlns:p14="http://schemas.microsoft.com/office/powerpoint/2010/main" val="10239752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For example,</a:t>
            </a:r>
            <a:r>
              <a:rPr lang="en-US" altLang="zh-TW" baseline="0" dirty="0"/>
              <a:t> if we modify “1” to “2”, then we have another function</a:t>
            </a:r>
            <a:endParaRPr lang="zh-TW" altLang="en-US" dirty="0"/>
          </a:p>
        </p:txBody>
      </p:sp>
      <p:sp>
        <p:nvSpPr>
          <p:cNvPr id="4" name="投影片編號版面配置區 3"/>
          <p:cNvSpPr>
            <a:spLocks noGrp="1"/>
          </p:cNvSpPr>
          <p:nvPr>
            <p:ph type="sldNum" sz="quarter" idx="10"/>
          </p:nvPr>
        </p:nvSpPr>
        <p:spPr/>
        <p:txBody>
          <a:bodyPr/>
          <a:lstStyle/>
          <a:p>
            <a:fld id="{A220914F-BE26-43C4-8063-9E6C159BF45D}" type="slidenum">
              <a:rPr lang="zh-TW" altLang="en-US" smtClean="0"/>
              <a:t>33</a:t>
            </a:fld>
            <a:endParaRPr lang="zh-TW" altLang="en-US"/>
          </a:p>
        </p:txBody>
      </p:sp>
    </p:spTree>
    <p:extLst>
      <p:ext uri="{BB962C8B-B14F-4D97-AF65-F5344CB8AC3E}">
        <p14:creationId xmlns:p14="http://schemas.microsoft.com/office/powerpoint/2010/main" val="9257563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For example,</a:t>
            </a:r>
            <a:r>
              <a:rPr lang="en-US" altLang="zh-TW" baseline="0" dirty="0"/>
              <a:t> if we modify “1” to “2”, then we have another function</a:t>
            </a:r>
            <a:endParaRPr lang="zh-TW" altLang="en-US" dirty="0"/>
          </a:p>
        </p:txBody>
      </p:sp>
      <p:sp>
        <p:nvSpPr>
          <p:cNvPr id="4" name="投影片編號版面配置區 3"/>
          <p:cNvSpPr>
            <a:spLocks noGrp="1"/>
          </p:cNvSpPr>
          <p:nvPr>
            <p:ph type="sldNum" sz="quarter" idx="10"/>
          </p:nvPr>
        </p:nvSpPr>
        <p:spPr/>
        <p:txBody>
          <a:bodyPr/>
          <a:lstStyle/>
          <a:p>
            <a:fld id="{A220914F-BE26-43C4-8063-9E6C159BF45D}" type="slidenum">
              <a:rPr lang="zh-TW" altLang="en-US" smtClean="0"/>
              <a:t>37</a:t>
            </a:fld>
            <a:endParaRPr lang="zh-TW" altLang="en-US"/>
          </a:p>
        </p:txBody>
      </p:sp>
    </p:spTree>
    <p:extLst>
      <p:ext uri="{BB962C8B-B14F-4D97-AF65-F5344CB8AC3E}">
        <p14:creationId xmlns:p14="http://schemas.microsoft.com/office/powerpoint/2010/main" val="9257563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solidFill>
                  <a:srgbClr val="DD4B39"/>
                </a:solidFill>
                <a:latin typeface="arial" panose="020B0604020202020204" pitchFamily="34" charset="0"/>
              </a:rPr>
              <a:t>Fully Connected Feedforward network</a:t>
            </a:r>
            <a:endParaRPr lang="zh-TW" altLang="en-US" dirty="0"/>
          </a:p>
          <a:p>
            <a:endParaRPr lang="zh-TW" altLang="en-US" dirty="0"/>
          </a:p>
        </p:txBody>
      </p:sp>
      <p:sp>
        <p:nvSpPr>
          <p:cNvPr id="4" name="投影片編號版面配置區 3"/>
          <p:cNvSpPr>
            <a:spLocks noGrp="1"/>
          </p:cNvSpPr>
          <p:nvPr>
            <p:ph type="sldNum" sz="quarter" idx="10"/>
          </p:nvPr>
        </p:nvSpPr>
        <p:spPr/>
        <p:txBody>
          <a:bodyPr/>
          <a:lstStyle/>
          <a:p>
            <a:fld id="{95D05C0D-00F1-4D27-9FA2-F1BC4B0526DB}" type="slidenum">
              <a:rPr lang="zh-TW" altLang="en-US" smtClean="0"/>
              <a:t>39</a:t>
            </a:fld>
            <a:endParaRPr lang="zh-TW" altLang="en-US"/>
          </a:p>
        </p:txBody>
      </p:sp>
    </p:spTree>
    <p:extLst>
      <p:ext uri="{BB962C8B-B14F-4D97-AF65-F5344CB8AC3E}">
        <p14:creationId xmlns:p14="http://schemas.microsoft.com/office/powerpoint/2010/main" val="23146522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a:solidFill>
                  <a:schemeClr val="tx1"/>
                </a:solidFill>
                <a:effectLst/>
                <a:latin typeface="+mn-lt"/>
                <a:ea typeface="+mn-ea"/>
                <a:cs typeface="+mn-cs"/>
              </a:rPr>
              <a:t>，曾於</a:t>
            </a:r>
            <a:r>
              <a:rPr lang="en-US" altLang="zh-TW" sz="1200" b="0" i="0" kern="1200" dirty="0">
                <a:solidFill>
                  <a:schemeClr val="tx1"/>
                </a:solidFill>
                <a:effectLst/>
                <a:latin typeface="+mn-lt"/>
                <a:ea typeface="+mn-ea"/>
                <a:cs typeface="+mn-cs"/>
              </a:rPr>
              <a:t>2004</a:t>
            </a:r>
            <a:r>
              <a:rPr lang="zh-TW" altLang="en-US" sz="1200" b="0" i="0" kern="1200" dirty="0">
                <a:solidFill>
                  <a:schemeClr val="tx1"/>
                </a:solidFill>
                <a:effectLst/>
                <a:latin typeface="+mn-lt"/>
                <a:ea typeface="+mn-ea"/>
                <a:cs typeface="+mn-cs"/>
              </a:rPr>
              <a:t>年</a:t>
            </a:r>
            <a:r>
              <a:rPr lang="en-US" altLang="zh-TW" sz="1200" b="0" i="0" kern="1200" dirty="0">
                <a:solidFill>
                  <a:schemeClr val="tx1"/>
                </a:solidFill>
                <a:effectLst/>
                <a:latin typeface="+mn-lt"/>
                <a:ea typeface="+mn-ea"/>
                <a:cs typeface="+mn-cs"/>
              </a:rPr>
              <a:t>12</a:t>
            </a:r>
            <a:r>
              <a:rPr lang="zh-TW" altLang="en-US" sz="1200" b="0" i="0" kern="1200" dirty="0">
                <a:solidFill>
                  <a:schemeClr val="tx1"/>
                </a:solidFill>
                <a:effectLst/>
                <a:latin typeface="+mn-lt"/>
                <a:ea typeface="+mn-ea"/>
                <a:cs typeface="+mn-cs"/>
              </a:rPr>
              <a:t>月</a:t>
            </a:r>
            <a:r>
              <a:rPr lang="en-US" altLang="zh-TW" sz="1200" b="0" i="0" kern="1200" dirty="0">
                <a:solidFill>
                  <a:schemeClr val="tx1"/>
                </a:solidFill>
                <a:effectLst/>
                <a:latin typeface="+mn-lt"/>
                <a:ea typeface="+mn-ea"/>
                <a:cs typeface="+mn-cs"/>
              </a:rPr>
              <a:t>31</a:t>
            </a:r>
            <a:r>
              <a:rPr lang="zh-TW" altLang="en-US" sz="1200" b="0" i="0" kern="1200" dirty="0">
                <a:solidFill>
                  <a:schemeClr val="tx1"/>
                </a:solidFill>
                <a:effectLst/>
                <a:latin typeface="+mn-lt"/>
                <a:ea typeface="+mn-ea"/>
                <a:cs typeface="+mn-cs"/>
              </a:rPr>
              <a:t>日至</a:t>
            </a:r>
            <a:r>
              <a:rPr lang="en-US" altLang="zh-TW" sz="1200" b="0" i="0" kern="1200" dirty="0">
                <a:solidFill>
                  <a:schemeClr val="tx1"/>
                </a:solidFill>
                <a:effectLst/>
                <a:latin typeface="+mn-lt"/>
                <a:ea typeface="+mn-ea"/>
                <a:cs typeface="+mn-cs"/>
              </a:rPr>
              <a:t>2010</a:t>
            </a:r>
            <a:r>
              <a:rPr lang="zh-TW" altLang="en-US" sz="1200" b="0" i="0" kern="1200" dirty="0">
                <a:solidFill>
                  <a:schemeClr val="tx1"/>
                </a:solidFill>
                <a:effectLst/>
                <a:latin typeface="+mn-lt"/>
                <a:ea typeface="+mn-ea"/>
                <a:cs typeface="+mn-cs"/>
              </a:rPr>
              <a:t>年</a:t>
            </a:r>
            <a:r>
              <a:rPr lang="en-US" altLang="zh-TW" sz="1200" b="0" i="0" kern="1200" dirty="0">
                <a:solidFill>
                  <a:schemeClr val="tx1"/>
                </a:solidFill>
                <a:effectLst/>
                <a:latin typeface="+mn-lt"/>
                <a:ea typeface="+mn-ea"/>
                <a:cs typeface="+mn-cs"/>
              </a:rPr>
              <a:t>1</a:t>
            </a:r>
            <a:r>
              <a:rPr lang="zh-TW" altLang="en-US" sz="1200" b="0" i="0" kern="1200" dirty="0">
                <a:solidFill>
                  <a:schemeClr val="tx1"/>
                </a:solidFill>
                <a:effectLst/>
                <a:latin typeface="+mn-lt"/>
                <a:ea typeface="+mn-ea"/>
                <a:cs typeface="+mn-cs"/>
              </a:rPr>
              <a:t>月</a:t>
            </a:r>
            <a:r>
              <a:rPr lang="en-US" altLang="zh-TW" sz="1200" b="0" i="0" kern="1200" dirty="0">
                <a:solidFill>
                  <a:schemeClr val="tx1"/>
                </a:solidFill>
                <a:effectLst/>
                <a:latin typeface="+mn-lt"/>
                <a:ea typeface="+mn-ea"/>
                <a:cs typeface="+mn-cs"/>
              </a:rPr>
              <a:t>4</a:t>
            </a:r>
            <a:r>
              <a:rPr lang="zh-TW" altLang="en-US" sz="1200" b="0" i="0" kern="1200" dirty="0">
                <a:solidFill>
                  <a:schemeClr val="tx1"/>
                </a:solidFill>
                <a:effectLst/>
                <a:latin typeface="+mn-lt"/>
                <a:ea typeface="+mn-ea"/>
                <a:cs typeface="+mn-cs"/>
              </a:rPr>
              <a:t>日間擁有</a:t>
            </a:r>
            <a:r>
              <a:rPr lang="zh-TW" altLang="en-US" sz="1200" b="0" i="0" u="none" strike="noStrike" kern="1200" dirty="0">
                <a:solidFill>
                  <a:schemeClr val="tx1"/>
                </a:solidFill>
                <a:effectLst/>
                <a:latin typeface="+mn-lt"/>
                <a:ea typeface="+mn-ea"/>
                <a:cs typeface="+mn-cs"/>
                <a:hlinkClick r:id="rId3" tooltip="摩天大樓"/>
              </a:rPr>
              <a:t>世界第一高樓</a:t>
            </a:r>
            <a:r>
              <a:rPr lang="zh-TW" altLang="en-US" sz="1200" b="0" i="0" kern="1200" dirty="0">
                <a:solidFill>
                  <a:schemeClr val="tx1"/>
                </a:solidFill>
                <a:effectLst/>
                <a:latin typeface="+mn-lt"/>
                <a:ea typeface="+mn-ea"/>
                <a:cs typeface="+mn-cs"/>
              </a:rPr>
              <a:t>的紀錄</a:t>
            </a:r>
            <a:endParaRPr lang="zh-TW" altLang="en-US" dirty="0"/>
          </a:p>
        </p:txBody>
      </p:sp>
      <p:sp>
        <p:nvSpPr>
          <p:cNvPr id="4" name="投影片編號版面配置區 3"/>
          <p:cNvSpPr>
            <a:spLocks noGrp="1"/>
          </p:cNvSpPr>
          <p:nvPr>
            <p:ph type="sldNum" sz="quarter" idx="10"/>
          </p:nvPr>
        </p:nvSpPr>
        <p:spPr/>
        <p:txBody>
          <a:bodyPr/>
          <a:lstStyle/>
          <a:p>
            <a:fld id="{C31D52DD-5747-49A1-9B72-395A65AA9687}" type="slidenum">
              <a:rPr lang="zh-TW" altLang="en-US" smtClean="0"/>
              <a:t>41</a:t>
            </a:fld>
            <a:endParaRPr lang="zh-TW" altLang="en-US"/>
          </a:p>
        </p:txBody>
      </p:sp>
    </p:spTree>
    <p:extLst>
      <p:ext uri="{BB962C8B-B14F-4D97-AF65-F5344CB8AC3E}">
        <p14:creationId xmlns:p14="http://schemas.microsoft.com/office/powerpoint/2010/main" val="25875590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https://deepmind.com/research/dqn/</a:t>
            </a:r>
          </a:p>
        </p:txBody>
      </p:sp>
      <p:sp>
        <p:nvSpPr>
          <p:cNvPr id="4" name="投影片編號版面配置區 3"/>
          <p:cNvSpPr>
            <a:spLocks noGrp="1"/>
          </p:cNvSpPr>
          <p:nvPr>
            <p:ph type="sldNum" sz="quarter" idx="10"/>
          </p:nvPr>
        </p:nvSpPr>
        <p:spPr/>
        <p:txBody>
          <a:bodyPr/>
          <a:lstStyle/>
          <a:p>
            <a:fld id="{29660063-B929-41F2-B61A-2D9B6A5DDE04}" type="slidenum">
              <a:rPr lang="zh-TW" altLang="en-US" smtClean="0"/>
              <a:t>49</a:t>
            </a:fld>
            <a:endParaRPr lang="zh-TW" altLang="en-US"/>
          </a:p>
        </p:txBody>
      </p:sp>
    </p:spTree>
    <p:extLst>
      <p:ext uri="{BB962C8B-B14F-4D97-AF65-F5344CB8AC3E}">
        <p14:creationId xmlns:p14="http://schemas.microsoft.com/office/powerpoint/2010/main" val="2296326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8893481-9538-44C6-A910-B58F9FEA8431}" type="slidenum">
              <a:rPr lang="zh-TW" altLang="en-US" smtClean="0"/>
              <a:t>50</a:t>
            </a:fld>
            <a:endParaRPr lang="zh-TW" altLang="en-US"/>
          </a:p>
        </p:txBody>
      </p:sp>
    </p:spTree>
    <p:extLst>
      <p:ext uri="{BB962C8B-B14F-4D97-AF65-F5344CB8AC3E}">
        <p14:creationId xmlns:p14="http://schemas.microsoft.com/office/powerpoint/2010/main" val="31491109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zh-TW" altLang="en-US" sz="2800" dirty="0"/>
              <a:t>看著棋譜學</a:t>
            </a:r>
            <a:endParaRPr lang="en-US" altLang="zh-TW" sz="2800" dirty="0"/>
          </a:p>
          <a:p>
            <a:endParaRPr lang="zh-TW" altLang="en-US" dirty="0"/>
          </a:p>
        </p:txBody>
      </p:sp>
      <p:sp>
        <p:nvSpPr>
          <p:cNvPr id="4" name="投影片編號版面配置區 3"/>
          <p:cNvSpPr>
            <a:spLocks noGrp="1"/>
          </p:cNvSpPr>
          <p:nvPr>
            <p:ph type="sldNum" sz="quarter" idx="10"/>
          </p:nvPr>
        </p:nvSpPr>
        <p:spPr/>
        <p:txBody>
          <a:bodyPr/>
          <a:lstStyle/>
          <a:p>
            <a:fld id="{38893481-9538-44C6-A910-B58F9FEA8431}" type="slidenum">
              <a:rPr lang="zh-TW" altLang="en-US" smtClean="0"/>
              <a:t>51</a:t>
            </a:fld>
            <a:endParaRPr lang="zh-TW" altLang="en-US"/>
          </a:p>
        </p:txBody>
      </p:sp>
    </p:spTree>
    <p:extLst>
      <p:ext uri="{BB962C8B-B14F-4D97-AF65-F5344CB8AC3E}">
        <p14:creationId xmlns:p14="http://schemas.microsoft.com/office/powerpoint/2010/main" val="18417323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hlinkClick r:id="rId3"/>
              </a:rPr>
              <a:t>https://blog.openai.com/better-language-models/?fbclid=IwAR3EZ3gD-5-_rj_vxTnpIDRPehvZfteepEzcD7AvnQYzQFUVNX1qcrBr5lc#sample1</a:t>
            </a:r>
            <a:endParaRPr lang="en-US" altLang="zh-TW" dirty="0"/>
          </a:p>
          <a:p>
            <a:endParaRPr lang="en-US" altLang="zh-TW" dirty="0"/>
          </a:p>
          <a:p>
            <a:r>
              <a:rPr lang="en-US" altLang="zh-TW" dirty="0">
                <a:hlinkClick r:id="rId4"/>
              </a:rPr>
              <a:t>https://github.com/Microsoft/dowhy?fbclid=IwAR3AmSdP71a5F0w16uuJ9QRxH3pxHffuwbaCz3FTCifxnYRlShx56ntNHZI</a:t>
            </a:r>
            <a:endParaRPr lang="en-US" altLang="zh-TW" dirty="0"/>
          </a:p>
          <a:p>
            <a:endParaRPr lang="zh-TW" altLang="en-US" dirty="0"/>
          </a:p>
        </p:txBody>
      </p:sp>
      <p:sp>
        <p:nvSpPr>
          <p:cNvPr id="4" name="投影片編號版面配置區 3"/>
          <p:cNvSpPr>
            <a:spLocks noGrp="1"/>
          </p:cNvSpPr>
          <p:nvPr>
            <p:ph type="sldNum" sz="quarter" idx="5"/>
          </p:nvPr>
        </p:nvSpPr>
        <p:spPr/>
        <p:txBody>
          <a:bodyPr/>
          <a:lstStyle/>
          <a:p>
            <a:fld id="{0FEF7412-3632-4F86-9F0D-96DD7199597B}" type="slidenum">
              <a:rPr lang="zh-TW" altLang="en-US" smtClean="0"/>
              <a:t>55</a:t>
            </a:fld>
            <a:endParaRPr lang="zh-TW" altLang="en-US"/>
          </a:p>
        </p:txBody>
      </p:sp>
    </p:spTree>
    <p:extLst>
      <p:ext uri="{BB962C8B-B14F-4D97-AF65-F5344CB8AC3E}">
        <p14:creationId xmlns:p14="http://schemas.microsoft.com/office/powerpoint/2010/main" val="124583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dirty="0"/>
              <a:t>百萬等級的</a:t>
            </a:r>
            <a:endParaRPr lang="en-US" altLang="zh-TW" sz="120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dirty="0"/>
              <a:t>Solving this optimization problem by Calculus or something</a:t>
            </a:r>
          </a:p>
          <a:p>
            <a:endParaRPr lang="zh-TW" altLang="en-US" dirty="0"/>
          </a:p>
        </p:txBody>
      </p:sp>
      <p:sp>
        <p:nvSpPr>
          <p:cNvPr id="4" name="投影片編號版面配置區 3"/>
          <p:cNvSpPr>
            <a:spLocks noGrp="1"/>
          </p:cNvSpPr>
          <p:nvPr>
            <p:ph type="sldNum" sz="quarter" idx="10"/>
          </p:nvPr>
        </p:nvSpPr>
        <p:spPr/>
        <p:txBody>
          <a:bodyPr/>
          <a:lstStyle/>
          <a:p>
            <a:fld id="{3F9096D2-8776-4F5C-A458-4FD37E7160D3}" type="slidenum">
              <a:rPr lang="zh-TW" altLang="en-US" smtClean="0"/>
              <a:t>57</a:t>
            </a:fld>
            <a:endParaRPr lang="zh-TW" altLang="en-US"/>
          </a:p>
        </p:txBody>
      </p:sp>
    </p:spTree>
    <p:extLst>
      <p:ext uri="{BB962C8B-B14F-4D97-AF65-F5344CB8AC3E}">
        <p14:creationId xmlns:p14="http://schemas.microsoft.com/office/powerpoint/2010/main" val="35313632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1" i="0" u="none" strike="noStrike" kern="1200" dirty="0">
                <a:solidFill>
                  <a:schemeClr val="tx1"/>
                </a:solidFill>
                <a:effectLst/>
                <a:latin typeface="+mn-lt"/>
                <a:ea typeface="+mn-ea"/>
                <a:cs typeface="+mn-cs"/>
                <a:hlinkClick r:id="rId3"/>
              </a:rPr>
              <a:t>amazon-</a:t>
            </a:r>
            <a:r>
              <a:rPr lang="en-US" altLang="zh-TW" sz="1200" b="1" i="0" u="none" strike="noStrike" kern="1200" dirty="0" err="1">
                <a:solidFill>
                  <a:schemeClr val="tx1"/>
                </a:solidFill>
                <a:effectLst/>
                <a:latin typeface="+mn-lt"/>
                <a:ea typeface="+mn-ea"/>
                <a:cs typeface="+mn-cs"/>
                <a:hlinkClick r:id="rId3"/>
              </a:rPr>
              <a:t>dsstne</a:t>
            </a:r>
            <a:r>
              <a:rPr lang="zh-TW" altLang="en-US" dirty="0"/>
              <a:t>記得加上 </a:t>
            </a:r>
            <a:r>
              <a:rPr lang="en-US" altLang="zh-TW" dirty="0" err="1"/>
              <a:t>pyroch</a:t>
            </a:r>
            <a:endParaRPr lang="zh-TW" alt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200" b="0" i="0" kern="1200" dirty="0">
              <a:solidFill>
                <a:schemeClr val="tx1"/>
              </a:solidFill>
              <a:effectLst/>
              <a:latin typeface="+mn-lt"/>
              <a:ea typeface="+mn-ea"/>
              <a:cs typeface="+mn-cs"/>
            </a:endParaRPr>
          </a:p>
          <a:p>
            <a:endParaRPr lang="zh-TW" altLang="en-US" dirty="0"/>
          </a:p>
        </p:txBody>
      </p:sp>
      <p:sp>
        <p:nvSpPr>
          <p:cNvPr id="4" name="投影片編號版面配置區 3"/>
          <p:cNvSpPr>
            <a:spLocks noGrp="1"/>
          </p:cNvSpPr>
          <p:nvPr>
            <p:ph type="sldNum" sz="quarter" idx="10"/>
          </p:nvPr>
        </p:nvSpPr>
        <p:spPr/>
        <p:txBody>
          <a:bodyPr/>
          <a:lstStyle/>
          <a:p>
            <a:fld id="{3F9096D2-8776-4F5C-A458-4FD37E7160D3}" type="slidenum">
              <a:rPr lang="zh-TW" altLang="en-US" smtClean="0"/>
              <a:t>58</a:t>
            </a:fld>
            <a:endParaRPr lang="zh-TW" altLang="en-US"/>
          </a:p>
        </p:txBody>
      </p:sp>
    </p:spTree>
    <p:extLst>
      <p:ext uri="{BB962C8B-B14F-4D97-AF65-F5344CB8AC3E}">
        <p14:creationId xmlns:p14="http://schemas.microsoft.com/office/powerpoint/2010/main" val="2369322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These experiments were carried out by IBM’s preferred speech transcription provider, </a:t>
            </a:r>
            <a:r>
              <a:rPr lang="en-US" altLang="zh-TW" dirty="0" err="1"/>
              <a:t>Appen</a:t>
            </a:r>
            <a:r>
              <a:rPr lang="en-US" altLang="zh-TW" sz="1200" b="0" i="0" kern="1200" dirty="0">
                <a:solidFill>
                  <a:schemeClr val="tx1"/>
                </a:solidFill>
                <a:effectLst/>
                <a:latin typeface="+mn-lt"/>
                <a:ea typeface="+mn-ea"/>
                <a:cs typeface="+mn-cs"/>
              </a:rPr>
              <a:t> </a:t>
            </a:r>
          </a:p>
          <a:p>
            <a:endParaRPr lang="en-US" altLang="zh-TW" sz="1200" b="0" i="0" kern="1200" dirty="0">
              <a:solidFill>
                <a:schemeClr val="tx1"/>
              </a:solidFill>
              <a:effectLst/>
              <a:latin typeface="+mn-lt"/>
              <a:ea typeface="+mn-ea"/>
              <a:cs typeface="+mn-cs"/>
            </a:endParaRPr>
          </a:p>
          <a:p>
            <a:r>
              <a:rPr lang="en-US" altLang="zh-TW" sz="1200" b="0" i="0" kern="1200" dirty="0">
                <a:solidFill>
                  <a:schemeClr val="tx1"/>
                </a:solidFill>
                <a:effectLst/>
                <a:latin typeface="+mn-lt"/>
                <a:ea typeface="+mn-ea"/>
                <a:cs typeface="+mn-cs"/>
              </a:rPr>
              <a:t>It notes that "36 out of 40 test speakers appear in the training data, some in as many as eight different conversations, and our acoustic models are very good at memorizing speech patterns seen during training."</a:t>
            </a:r>
            <a:endParaRPr lang="en-US" altLang="zh-TW" dirty="0"/>
          </a:p>
          <a:p>
            <a:endParaRPr lang="en-US" altLang="zh-TW" dirty="0"/>
          </a:p>
          <a:p>
            <a:endParaRPr lang="en-US" altLang="zh-TW" dirty="0"/>
          </a:p>
          <a:p>
            <a:r>
              <a:rPr lang="en-US" altLang="zh-TW" dirty="0"/>
              <a:t>https://sigport.org/sites/default/files/selflr_icassp_poster.pdf</a:t>
            </a:r>
            <a:endParaRPr lang="zh-TW" altLang="en-US" dirty="0"/>
          </a:p>
        </p:txBody>
      </p:sp>
      <p:sp>
        <p:nvSpPr>
          <p:cNvPr id="4" name="投影片編號版面配置區 3"/>
          <p:cNvSpPr>
            <a:spLocks noGrp="1"/>
          </p:cNvSpPr>
          <p:nvPr>
            <p:ph type="sldNum" sz="quarter" idx="10"/>
          </p:nvPr>
        </p:nvSpPr>
        <p:spPr/>
        <p:txBody>
          <a:bodyPr/>
          <a:lstStyle/>
          <a:p>
            <a:fld id="{DE131055-6EE4-4F3D-BD2A-291E7315BD0D}" type="slidenum">
              <a:rPr lang="zh-TW" altLang="en-US" smtClean="0"/>
              <a:t>3</a:t>
            </a:fld>
            <a:endParaRPr lang="zh-TW" altLang="en-US"/>
          </a:p>
        </p:txBody>
      </p:sp>
    </p:spTree>
    <p:extLst>
      <p:ext uri="{BB962C8B-B14F-4D97-AF65-F5344CB8AC3E}">
        <p14:creationId xmlns:p14="http://schemas.microsoft.com/office/powerpoint/2010/main" val="36591951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indent="0">
              <a:buNone/>
            </a:pPr>
            <a:r>
              <a:rPr lang="en-US" altLang="zh-TW" dirty="0"/>
              <a:t>6. Towards AI in the real world</a:t>
            </a:r>
          </a:p>
          <a:p>
            <a:pPr marL="0" indent="0">
              <a:buNone/>
            </a:pPr>
            <a:endParaRPr lang="en-US" altLang="zh-TW" dirty="0"/>
          </a:p>
          <a:p>
            <a:pPr marL="0" indent="0">
              <a:buNone/>
            </a:pPr>
            <a:r>
              <a:rPr lang="en-US" altLang="zh-TW" dirty="0"/>
              <a:t>How to know I do not know?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Attack and </a:t>
            </a:r>
            <a:r>
              <a:rPr lang="en-US" altLang="zh-TW" dirty="0" err="1"/>
              <a:t>defence</a:t>
            </a:r>
            <a:r>
              <a:rPr lang="en-US" altLang="zh-TW" dirty="0"/>
              <a:t> </a:t>
            </a:r>
          </a:p>
          <a:p>
            <a:pPr marL="0" indent="0">
              <a:buNone/>
            </a:pPr>
            <a:r>
              <a:rPr lang="en-US" altLang="zh-TW" dirty="0"/>
              <a:t>Why I do this?</a:t>
            </a:r>
          </a:p>
          <a:p>
            <a:pPr marL="0" indent="0">
              <a:buNone/>
            </a:pPr>
            <a:endParaRPr lang="en-US" altLang="zh-TW" dirty="0"/>
          </a:p>
          <a:p>
            <a:pPr marL="0" indent="0">
              <a:buNone/>
            </a:pPr>
            <a:r>
              <a:rPr lang="en-US" altLang="zh-TW" dirty="0"/>
              <a:t>Few/zero learning</a:t>
            </a:r>
          </a:p>
          <a:p>
            <a:pPr marL="0" indent="0">
              <a:buNone/>
            </a:pPr>
            <a:r>
              <a:rPr lang="en-US" altLang="zh-TW" dirty="0"/>
              <a:t>LLL</a:t>
            </a:r>
          </a:p>
          <a:p>
            <a:pPr marL="0" indent="0">
              <a:buNone/>
            </a:pPr>
            <a:r>
              <a:rPr lang="en-US" altLang="zh-TW" dirty="0"/>
              <a:t>Meta-learning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Unsupervised domain adaptation</a:t>
            </a:r>
          </a:p>
          <a:p>
            <a:pPr marL="0" indent="0">
              <a:buNone/>
            </a:pPr>
            <a:endParaRPr lang="en-US" altLang="zh-TW" dirty="0"/>
          </a:p>
          <a:p>
            <a:pPr marL="0" indent="0">
              <a:buNone/>
            </a:pPr>
            <a:endParaRPr lang="en-US" altLang="zh-TW" dirty="0"/>
          </a:p>
          <a:p>
            <a:pPr marL="0" indent="0">
              <a:buNone/>
            </a:pPr>
            <a:r>
              <a:rPr lang="en-US" altLang="zh-TW" dirty="0"/>
              <a:t>Compression</a:t>
            </a:r>
          </a:p>
          <a:p>
            <a:pPr marL="0" indent="0">
              <a:buNone/>
            </a:pPr>
            <a:endParaRPr lang="en-US" altLang="zh-TW" dirty="0"/>
          </a:p>
          <a:p>
            <a:pPr marL="0" indent="0">
              <a:buNone/>
            </a:pPr>
            <a:r>
              <a:rPr lang="en-US" altLang="zh-TW" dirty="0"/>
              <a:t>Theory</a:t>
            </a:r>
          </a:p>
          <a:p>
            <a:endParaRPr lang="zh-TW" altLang="en-US" dirty="0"/>
          </a:p>
        </p:txBody>
      </p:sp>
      <p:sp>
        <p:nvSpPr>
          <p:cNvPr id="4" name="投影片編號版面配置區 3"/>
          <p:cNvSpPr>
            <a:spLocks noGrp="1"/>
          </p:cNvSpPr>
          <p:nvPr>
            <p:ph type="sldNum" sz="quarter" idx="5"/>
          </p:nvPr>
        </p:nvSpPr>
        <p:spPr/>
        <p:txBody>
          <a:bodyPr/>
          <a:lstStyle/>
          <a:p>
            <a:fld id="{0FEF7412-3632-4F86-9F0D-96DD7199597B}" type="slidenum">
              <a:rPr lang="zh-TW" altLang="en-US" smtClean="0"/>
              <a:t>60</a:t>
            </a:fld>
            <a:endParaRPr lang="zh-TW" altLang="en-US"/>
          </a:p>
        </p:txBody>
      </p:sp>
    </p:spTree>
    <p:extLst>
      <p:ext uri="{BB962C8B-B14F-4D97-AF65-F5344CB8AC3E}">
        <p14:creationId xmlns:p14="http://schemas.microsoft.com/office/powerpoint/2010/main" val="25895898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Function output a confidence?</a:t>
            </a:r>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fld id="{0FEF7412-3632-4F86-9F0D-96DD7199597B}" type="slidenum">
              <a:rPr lang="zh-TW" altLang="en-US" smtClean="0"/>
              <a:t>61</a:t>
            </a:fld>
            <a:endParaRPr lang="zh-TW" altLang="en-US"/>
          </a:p>
        </p:txBody>
      </p:sp>
    </p:spTree>
    <p:extLst>
      <p:ext uri="{BB962C8B-B14F-4D97-AF65-F5344CB8AC3E}">
        <p14:creationId xmlns:p14="http://schemas.microsoft.com/office/powerpoint/2010/main" val="24315123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Explainable AI</a:t>
            </a:r>
            <a:endParaRPr lang="zh-TW" altLang="en-US" dirty="0"/>
          </a:p>
        </p:txBody>
      </p:sp>
      <p:sp>
        <p:nvSpPr>
          <p:cNvPr id="4" name="投影片編號版面配置區 3"/>
          <p:cNvSpPr>
            <a:spLocks noGrp="1"/>
          </p:cNvSpPr>
          <p:nvPr>
            <p:ph type="sldNum" sz="quarter" idx="5"/>
          </p:nvPr>
        </p:nvSpPr>
        <p:spPr/>
        <p:txBody>
          <a:bodyPr/>
          <a:lstStyle/>
          <a:p>
            <a:fld id="{0FEF7412-3632-4F86-9F0D-96DD7199597B}" type="slidenum">
              <a:rPr lang="zh-TW" altLang="en-US" smtClean="0"/>
              <a:t>62</a:t>
            </a:fld>
            <a:endParaRPr lang="zh-TW" altLang="en-US"/>
          </a:p>
        </p:txBody>
      </p:sp>
    </p:spTree>
    <p:extLst>
      <p:ext uri="{BB962C8B-B14F-4D97-AF65-F5344CB8AC3E}">
        <p14:creationId xmlns:p14="http://schemas.microsoft.com/office/powerpoint/2010/main" val="28921567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0FEF7412-3632-4F86-9F0D-96DD7199597B}" type="slidenum">
              <a:rPr lang="zh-TW" altLang="en-US" smtClean="0"/>
              <a:t>70</a:t>
            </a:fld>
            <a:endParaRPr lang="zh-TW" altLang="en-US"/>
          </a:p>
        </p:txBody>
      </p:sp>
    </p:spTree>
    <p:extLst>
      <p:ext uri="{BB962C8B-B14F-4D97-AF65-F5344CB8AC3E}">
        <p14:creationId xmlns:p14="http://schemas.microsoft.com/office/powerpoint/2010/main" val="31062958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Learn very slowly</a:t>
            </a:r>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fld id="{0FEF7412-3632-4F86-9F0D-96DD7199597B}" type="slidenum">
              <a:rPr lang="zh-TW" altLang="en-US" smtClean="0"/>
              <a:t>71</a:t>
            </a:fld>
            <a:endParaRPr lang="zh-TW" altLang="en-US"/>
          </a:p>
        </p:txBody>
      </p:sp>
    </p:spTree>
    <p:extLst>
      <p:ext uri="{BB962C8B-B14F-4D97-AF65-F5344CB8AC3E}">
        <p14:creationId xmlns:p14="http://schemas.microsoft.com/office/powerpoint/2010/main" val="23134286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0" i="0" kern="1200" dirty="0">
                <a:solidFill>
                  <a:schemeClr val="tx1"/>
                </a:solidFill>
                <a:effectLst/>
                <a:latin typeface="+mn-lt"/>
                <a:ea typeface="+mn-ea"/>
                <a:cs typeface="+mn-cs"/>
              </a:rPr>
              <a:t>ImageNet large scale visual recognition challenge (LSVRC)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t>Machine: 2.25% error rate</a:t>
            </a:r>
            <a:endParaRPr lang="zh-TW" altLang="en-US" sz="1200" dirty="0"/>
          </a:p>
          <a:p>
            <a:endParaRPr lang="zh-TW" altLang="en-US" dirty="0"/>
          </a:p>
        </p:txBody>
      </p:sp>
      <p:sp>
        <p:nvSpPr>
          <p:cNvPr id="4" name="投影片編號版面配置區 3"/>
          <p:cNvSpPr>
            <a:spLocks noGrp="1"/>
          </p:cNvSpPr>
          <p:nvPr>
            <p:ph type="sldNum" sz="quarter" idx="5"/>
          </p:nvPr>
        </p:nvSpPr>
        <p:spPr/>
        <p:txBody>
          <a:bodyPr/>
          <a:lstStyle/>
          <a:p>
            <a:fld id="{0FEF7412-3632-4F86-9F0D-96DD7199597B}" type="slidenum">
              <a:rPr lang="zh-TW" altLang="en-US" smtClean="0"/>
              <a:t>4</a:t>
            </a:fld>
            <a:endParaRPr lang="zh-TW" altLang="en-US"/>
          </a:p>
        </p:txBody>
      </p:sp>
    </p:spTree>
    <p:extLst>
      <p:ext uri="{BB962C8B-B14F-4D97-AF65-F5344CB8AC3E}">
        <p14:creationId xmlns:p14="http://schemas.microsoft.com/office/powerpoint/2010/main" val="21021911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https://deepmind.com/blog/alphastar-mastering-real-time-strategy-game-starcraft-ii/</a:t>
            </a:r>
          </a:p>
          <a:p>
            <a:r>
              <a:rPr lang="en-US" altLang="zh-TW" sz="1200" b="0" i="0" kern="1200" dirty="0" err="1">
                <a:solidFill>
                  <a:schemeClr val="tx1"/>
                </a:solidFill>
                <a:effectLst/>
                <a:latin typeface="+mn-lt"/>
                <a:ea typeface="+mn-ea"/>
                <a:cs typeface="+mn-cs"/>
              </a:rPr>
              <a:t>AlphaStar</a:t>
            </a:r>
            <a:r>
              <a:rPr lang="en-US" altLang="zh-TW" sz="1200" b="0" i="0" kern="1200" dirty="0">
                <a:solidFill>
                  <a:schemeClr val="tx1"/>
                </a:solidFill>
                <a:effectLst/>
                <a:latin typeface="+mn-lt"/>
                <a:ea typeface="+mn-ea"/>
                <a:cs typeface="+mn-cs"/>
              </a:rPr>
              <a:t> had an average APM of around 280,</a:t>
            </a:r>
            <a:endParaRPr lang="zh-TW" altLang="en-US" dirty="0"/>
          </a:p>
        </p:txBody>
      </p:sp>
      <p:sp>
        <p:nvSpPr>
          <p:cNvPr id="4" name="投影片編號版面配置區 3"/>
          <p:cNvSpPr>
            <a:spLocks noGrp="1"/>
          </p:cNvSpPr>
          <p:nvPr>
            <p:ph type="sldNum" sz="quarter" idx="5"/>
          </p:nvPr>
        </p:nvSpPr>
        <p:spPr/>
        <p:txBody>
          <a:bodyPr/>
          <a:lstStyle/>
          <a:p>
            <a:fld id="{0FEF7412-3632-4F86-9F0D-96DD7199597B}" type="slidenum">
              <a:rPr lang="zh-TW" altLang="en-US" smtClean="0"/>
              <a:t>6</a:t>
            </a:fld>
            <a:endParaRPr lang="zh-TW" altLang="en-US"/>
          </a:p>
        </p:txBody>
      </p:sp>
    </p:spTree>
    <p:extLst>
      <p:ext uri="{BB962C8B-B14F-4D97-AF65-F5344CB8AC3E}">
        <p14:creationId xmlns:p14="http://schemas.microsoft.com/office/powerpoint/2010/main" val="2103274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a:solidFill>
                  <a:schemeClr val="tx1"/>
                </a:solidFill>
                <a:effectLst/>
                <a:latin typeface="+mn-lt"/>
                <a:ea typeface="+mn-ea"/>
                <a:cs typeface="+mn-cs"/>
              </a:rPr>
              <a:t>米拉</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喬沃維奇（英語：</a:t>
            </a:r>
            <a:r>
              <a:rPr lang="en-US" altLang="zh-TW" sz="1200" b="0" i="0" kern="1200" dirty="0">
                <a:solidFill>
                  <a:schemeClr val="tx1"/>
                </a:solidFill>
                <a:effectLst/>
                <a:latin typeface="+mn-lt"/>
                <a:ea typeface="+mn-ea"/>
                <a:cs typeface="+mn-cs"/>
              </a:rPr>
              <a:t>Milla Jovovich</a:t>
            </a:r>
          </a:p>
          <a:p>
            <a:r>
              <a:rPr lang="en-US" altLang="zh-TW" dirty="0"/>
              <a:t>Carnegie Mellon University </a:t>
            </a:r>
            <a:endParaRPr lang="zh-TW" altLang="en-US" dirty="0"/>
          </a:p>
        </p:txBody>
      </p:sp>
      <p:sp>
        <p:nvSpPr>
          <p:cNvPr id="4" name="投影片編號版面配置區 3"/>
          <p:cNvSpPr>
            <a:spLocks noGrp="1"/>
          </p:cNvSpPr>
          <p:nvPr>
            <p:ph type="sldNum" sz="quarter" idx="10"/>
          </p:nvPr>
        </p:nvSpPr>
        <p:spPr/>
        <p:txBody>
          <a:bodyPr/>
          <a:lstStyle/>
          <a:p>
            <a:fld id="{E15FBD0C-2015-4505-AE8B-CB910975C902}" type="slidenum">
              <a:rPr lang="zh-TW" altLang="en-US" smtClean="0"/>
              <a:t>8</a:t>
            </a:fld>
            <a:endParaRPr lang="zh-TW" altLang="en-US"/>
          </a:p>
        </p:txBody>
      </p:sp>
    </p:spTree>
    <p:extLst>
      <p:ext uri="{BB962C8B-B14F-4D97-AF65-F5344CB8AC3E}">
        <p14:creationId xmlns:p14="http://schemas.microsoft.com/office/powerpoint/2010/main" val="35046914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0" i="0" u="sng" kern="1200" dirty="0">
                <a:solidFill>
                  <a:schemeClr val="tx1"/>
                </a:solidFill>
                <a:effectLst/>
                <a:latin typeface="+mn-lt"/>
                <a:ea typeface="+mn-ea"/>
                <a:cs typeface="+mn-cs"/>
                <a:hlinkClick r:id="rId3"/>
              </a:rPr>
              <a:t>Census Bureau</a:t>
            </a:r>
            <a:r>
              <a:rPr lang="en-US" altLang="zh-TW" sz="1200" b="0" i="0" u="sng" kern="1200" dirty="0">
                <a:solidFill>
                  <a:schemeClr val="tx1"/>
                </a:solidFill>
                <a:effectLst/>
                <a:latin typeface="+mn-lt"/>
                <a:ea typeface="+mn-ea"/>
                <a:cs typeface="+mn-cs"/>
              </a:rPr>
              <a:t> </a:t>
            </a:r>
            <a:r>
              <a:rPr lang="en-US" altLang="zh-TW" sz="1200" b="0" i="0" u="sng" kern="1200" dirty="0" err="1">
                <a:solidFill>
                  <a:schemeClr val="tx1"/>
                </a:solidFill>
                <a:effectLst/>
                <a:latin typeface="+mn-lt"/>
                <a:ea typeface="+mn-ea"/>
                <a:cs typeface="+mn-cs"/>
              </a:rPr>
              <a:t>v</a:t>
            </a:r>
            <a:r>
              <a:rPr lang="en-US" altLang="zh-TW" sz="1200" b="0" i="0" kern="1200" dirty="0" err="1">
                <a:solidFill>
                  <a:schemeClr val="tx1"/>
                </a:solidFill>
                <a:effectLst/>
                <a:latin typeface="+mn-lt"/>
                <a:ea typeface="+mn-ea"/>
                <a:cs typeface="+mn-cs"/>
              </a:rPr>
              <a:t>bjʊro</a:t>
            </a:r>
            <a:endParaRPr lang="en-US" altLang="zh-TW"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a:solidFill>
                  <a:schemeClr val="tx1"/>
                </a:solidFill>
                <a:effectLst/>
                <a:latin typeface="+mn-lt"/>
                <a:ea typeface="+mn-ea"/>
                <a:cs typeface="+mn-cs"/>
              </a:rPr>
              <a:t>大都市的</a:t>
            </a:r>
            <a:r>
              <a:rPr lang="en-US" altLang="zh-TW" sz="1200" b="0" i="0" kern="1200" dirty="0">
                <a:solidFill>
                  <a:schemeClr val="tx1"/>
                </a:solidFill>
                <a:effectLst/>
                <a:latin typeface="+mn-lt"/>
                <a:ea typeface="+mn-ea"/>
                <a:cs typeface="+mn-cs"/>
              </a:rPr>
              <a:t>metropolitan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sz="1200" b="0" i="0" kern="1200" dirty="0">
              <a:solidFill>
                <a:schemeClr val="tx1"/>
              </a:solidFill>
              <a:effectLst/>
              <a:latin typeface="+mn-lt"/>
              <a:ea typeface="+mn-ea"/>
              <a:cs typeface="+mn-cs"/>
            </a:endParaRPr>
          </a:p>
          <a:p>
            <a:endParaRPr lang="zh-TW" altLang="en-US" dirty="0"/>
          </a:p>
        </p:txBody>
      </p:sp>
      <p:sp>
        <p:nvSpPr>
          <p:cNvPr id="4" name="投影片編號版面配置區 3"/>
          <p:cNvSpPr>
            <a:spLocks noGrp="1"/>
          </p:cNvSpPr>
          <p:nvPr>
            <p:ph type="sldNum" sz="quarter" idx="10"/>
          </p:nvPr>
        </p:nvSpPr>
        <p:spPr/>
        <p:txBody>
          <a:bodyPr/>
          <a:lstStyle/>
          <a:p>
            <a:fld id="{E15FBD0C-2015-4505-AE8B-CB910975C902}" type="slidenum">
              <a:rPr lang="zh-TW" altLang="en-US" smtClean="0"/>
              <a:t>10</a:t>
            </a:fld>
            <a:endParaRPr lang="zh-TW" altLang="en-US"/>
          </a:p>
        </p:txBody>
      </p:sp>
    </p:spTree>
    <p:extLst>
      <p:ext uri="{BB962C8B-B14F-4D97-AF65-F5344CB8AC3E}">
        <p14:creationId xmlns:p14="http://schemas.microsoft.com/office/powerpoint/2010/main" val="25978083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https://adversarial-attacks.net/</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Ruhr-</a:t>
            </a:r>
            <a:r>
              <a:rPr lang="en-US" altLang="zh-TW" dirty="0" err="1"/>
              <a:t>Universit</a:t>
            </a:r>
            <a:r>
              <a:rPr lang="en-US" altLang="zh-TW" dirty="0"/>
              <a:t> ¨ at Bochum</a:t>
            </a:r>
            <a:r>
              <a:rPr lang="zh-TW" altLang="en-US" sz="1200" b="0" i="0" kern="1200" dirty="0">
                <a:solidFill>
                  <a:schemeClr val="tx1"/>
                </a:solidFill>
                <a:effectLst/>
                <a:latin typeface="+mn-lt"/>
                <a:ea typeface="+mn-ea"/>
                <a:cs typeface="+mn-cs"/>
              </a:rPr>
              <a:t>波鴻魯爾大學 德國</a:t>
            </a:r>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fld id="{0FEF7412-3632-4F86-9F0D-96DD7199597B}" type="slidenum">
              <a:rPr lang="zh-TW" altLang="en-US" smtClean="0"/>
              <a:t>11</a:t>
            </a:fld>
            <a:endParaRPr lang="zh-TW" altLang="en-US"/>
          </a:p>
        </p:txBody>
      </p:sp>
    </p:spTree>
    <p:extLst>
      <p:ext uri="{BB962C8B-B14F-4D97-AF65-F5344CB8AC3E}">
        <p14:creationId xmlns:p14="http://schemas.microsoft.com/office/powerpoint/2010/main" val="34009655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0FEF7412-3632-4F86-9F0D-96DD7199597B}" type="slidenum">
              <a:rPr lang="zh-TW" altLang="en-US" smtClean="0"/>
              <a:t>12</a:t>
            </a:fld>
            <a:endParaRPr lang="zh-TW" altLang="en-US"/>
          </a:p>
        </p:txBody>
      </p:sp>
    </p:spTree>
    <p:extLst>
      <p:ext uri="{BB962C8B-B14F-4D97-AF65-F5344CB8AC3E}">
        <p14:creationId xmlns:p14="http://schemas.microsoft.com/office/powerpoint/2010/main" val="24834318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TW" altLang="en-US"/>
              <a:t>按一下以編輯母片標題樣式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fld id="{889EBA91-1ABC-40A1-A298-75A1ACA309CE}" type="datetimeFigureOut">
              <a:rPr lang="zh-TW" altLang="en-US" smtClean="0"/>
              <a:t>2019/2/21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B1E3B3A6-7A9C-48B8-933D-3377D6C33DD3}" type="slidenum">
              <a:rPr lang="zh-TW" altLang="en-US" smtClean="0"/>
              <a:t>‹#›</a:t>
            </a:fld>
            <a:endParaRPr lang="zh-TW" altLang="en-US"/>
          </a:p>
        </p:txBody>
      </p:sp>
    </p:spTree>
    <p:extLst>
      <p:ext uri="{BB962C8B-B14F-4D97-AF65-F5344CB8AC3E}">
        <p14:creationId xmlns:p14="http://schemas.microsoft.com/office/powerpoint/2010/main" val="21242164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889EBA91-1ABC-40A1-A298-75A1ACA309CE}" type="datetimeFigureOut">
              <a:rPr lang="zh-TW" altLang="en-US" smtClean="0"/>
              <a:t>2019/2/21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B1E3B3A6-7A9C-48B8-933D-3377D6C33DD3}" type="slidenum">
              <a:rPr lang="zh-TW" altLang="en-US" smtClean="0"/>
              <a:t>‹#›</a:t>
            </a:fld>
            <a:endParaRPr lang="zh-TW" altLang="en-US"/>
          </a:p>
        </p:txBody>
      </p:sp>
    </p:spTree>
    <p:extLst>
      <p:ext uri="{BB962C8B-B14F-4D97-AF65-F5344CB8AC3E}">
        <p14:creationId xmlns:p14="http://schemas.microsoft.com/office/powerpoint/2010/main" val="634592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889EBA91-1ABC-40A1-A298-75A1ACA309CE}" type="datetimeFigureOut">
              <a:rPr lang="zh-TW" altLang="en-US" smtClean="0"/>
              <a:t>2019/2/21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B1E3B3A6-7A9C-48B8-933D-3377D6C33DD3}" type="slidenum">
              <a:rPr lang="zh-TW" altLang="en-US" smtClean="0"/>
              <a:t>‹#›</a:t>
            </a:fld>
            <a:endParaRPr lang="zh-TW" altLang="en-US"/>
          </a:p>
        </p:txBody>
      </p:sp>
    </p:spTree>
    <p:extLst>
      <p:ext uri="{BB962C8B-B14F-4D97-AF65-F5344CB8AC3E}">
        <p14:creationId xmlns:p14="http://schemas.microsoft.com/office/powerpoint/2010/main" val="3697787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889EBA91-1ABC-40A1-A298-75A1ACA309CE}" type="datetimeFigureOut">
              <a:rPr lang="zh-TW" altLang="en-US" smtClean="0"/>
              <a:t>2019/2/21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B1E3B3A6-7A9C-48B8-933D-3377D6C33DD3}" type="slidenum">
              <a:rPr lang="zh-TW" altLang="en-US" smtClean="0"/>
              <a:t>‹#›</a:t>
            </a:fld>
            <a:endParaRPr lang="zh-TW" altLang="en-US"/>
          </a:p>
        </p:txBody>
      </p:sp>
    </p:spTree>
    <p:extLst>
      <p:ext uri="{BB962C8B-B14F-4D97-AF65-F5344CB8AC3E}">
        <p14:creationId xmlns:p14="http://schemas.microsoft.com/office/powerpoint/2010/main" val="3583353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TW" altLang="en-US"/>
              <a:t>按一下以編輯母片標題樣式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889EBA91-1ABC-40A1-A298-75A1ACA309CE}" type="datetimeFigureOut">
              <a:rPr lang="zh-TW" altLang="en-US" smtClean="0"/>
              <a:t>2019/2/21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B1E3B3A6-7A9C-48B8-933D-3377D6C33DD3}" type="slidenum">
              <a:rPr lang="zh-TW" altLang="en-US" smtClean="0"/>
              <a:t>‹#›</a:t>
            </a:fld>
            <a:endParaRPr lang="zh-TW" altLang="en-US"/>
          </a:p>
        </p:txBody>
      </p:sp>
    </p:spTree>
    <p:extLst>
      <p:ext uri="{BB962C8B-B14F-4D97-AF65-F5344CB8AC3E}">
        <p14:creationId xmlns:p14="http://schemas.microsoft.com/office/powerpoint/2010/main" val="31198760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889EBA91-1ABC-40A1-A298-75A1ACA309CE}" type="datetimeFigureOut">
              <a:rPr lang="zh-TW" altLang="en-US" smtClean="0"/>
              <a:t>2019/2/21</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B1E3B3A6-7A9C-48B8-933D-3377D6C33DD3}" type="slidenum">
              <a:rPr lang="zh-TW" altLang="en-US" smtClean="0"/>
              <a:t>‹#›</a:t>
            </a:fld>
            <a:endParaRPr lang="zh-TW" altLang="en-US"/>
          </a:p>
        </p:txBody>
      </p:sp>
    </p:spTree>
    <p:extLst>
      <p:ext uri="{BB962C8B-B14F-4D97-AF65-F5344CB8AC3E}">
        <p14:creationId xmlns:p14="http://schemas.microsoft.com/office/powerpoint/2010/main" val="4047647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629842" y="2505075"/>
            <a:ext cx="3868340"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4629150" y="2505075"/>
            <a:ext cx="3887391"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889EBA91-1ABC-40A1-A298-75A1ACA309CE}" type="datetimeFigureOut">
              <a:rPr lang="zh-TW" altLang="en-US" smtClean="0"/>
              <a:t>2019/2/21</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B1E3B3A6-7A9C-48B8-933D-3377D6C33DD3}" type="slidenum">
              <a:rPr lang="zh-TW" altLang="en-US" smtClean="0"/>
              <a:t>‹#›</a:t>
            </a:fld>
            <a:endParaRPr lang="zh-TW" altLang="en-US"/>
          </a:p>
        </p:txBody>
      </p:sp>
    </p:spTree>
    <p:extLst>
      <p:ext uri="{BB962C8B-B14F-4D97-AF65-F5344CB8AC3E}">
        <p14:creationId xmlns:p14="http://schemas.microsoft.com/office/powerpoint/2010/main" val="2555974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889EBA91-1ABC-40A1-A298-75A1ACA309CE}" type="datetimeFigureOut">
              <a:rPr lang="zh-TW" altLang="en-US" smtClean="0"/>
              <a:t>2019/2/21</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B1E3B3A6-7A9C-48B8-933D-3377D6C33DD3}" type="slidenum">
              <a:rPr lang="zh-TW" altLang="en-US" smtClean="0"/>
              <a:t>‹#›</a:t>
            </a:fld>
            <a:endParaRPr lang="zh-TW" altLang="en-US"/>
          </a:p>
        </p:txBody>
      </p:sp>
    </p:spTree>
    <p:extLst>
      <p:ext uri="{BB962C8B-B14F-4D97-AF65-F5344CB8AC3E}">
        <p14:creationId xmlns:p14="http://schemas.microsoft.com/office/powerpoint/2010/main" val="9719482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9EBA91-1ABC-40A1-A298-75A1ACA309CE}" type="datetimeFigureOut">
              <a:rPr lang="zh-TW" altLang="en-US" smtClean="0"/>
              <a:t>2019/2/21</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B1E3B3A6-7A9C-48B8-933D-3377D6C33DD3}" type="slidenum">
              <a:rPr lang="zh-TW" altLang="en-US" smtClean="0"/>
              <a:t>‹#›</a:t>
            </a:fld>
            <a:endParaRPr lang="zh-TW" altLang="en-US"/>
          </a:p>
        </p:txBody>
      </p:sp>
    </p:spTree>
    <p:extLst>
      <p:ext uri="{BB962C8B-B14F-4D97-AF65-F5344CB8AC3E}">
        <p14:creationId xmlns:p14="http://schemas.microsoft.com/office/powerpoint/2010/main" val="13393484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TW" altLang="en-US"/>
              <a:t>按一下以編輯母片標題樣式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889EBA91-1ABC-40A1-A298-75A1ACA309CE}" type="datetimeFigureOut">
              <a:rPr lang="zh-TW" altLang="en-US" smtClean="0"/>
              <a:t>2019/2/21</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B1E3B3A6-7A9C-48B8-933D-3377D6C33DD3}" type="slidenum">
              <a:rPr lang="zh-TW" altLang="en-US" smtClean="0"/>
              <a:t>‹#›</a:t>
            </a:fld>
            <a:endParaRPr lang="zh-TW" altLang="en-US"/>
          </a:p>
        </p:txBody>
      </p:sp>
    </p:spTree>
    <p:extLst>
      <p:ext uri="{BB962C8B-B14F-4D97-AF65-F5344CB8AC3E}">
        <p14:creationId xmlns:p14="http://schemas.microsoft.com/office/powerpoint/2010/main" val="2498817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889EBA91-1ABC-40A1-A298-75A1ACA309CE}" type="datetimeFigureOut">
              <a:rPr lang="zh-TW" altLang="en-US" smtClean="0"/>
              <a:t>2019/2/21</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B1E3B3A6-7A9C-48B8-933D-3377D6C33DD3}" type="slidenum">
              <a:rPr lang="zh-TW" altLang="en-US" smtClean="0"/>
              <a:t>‹#›</a:t>
            </a:fld>
            <a:endParaRPr lang="zh-TW" altLang="en-US"/>
          </a:p>
        </p:txBody>
      </p:sp>
    </p:spTree>
    <p:extLst>
      <p:ext uri="{BB962C8B-B14F-4D97-AF65-F5344CB8AC3E}">
        <p14:creationId xmlns:p14="http://schemas.microsoft.com/office/powerpoint/2010/main" val="3880830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9EBA91-1ABC-40A1-A298-75A1ACA309CE}" type="datetimeFigureOut">
              <a:rPr lang="zh-TW" altLang="en-US" smtClean="0"/>
              <a:t>2019/2/21</a:t>
            </a:fld>
            <a:endParaRPr lang="zh-TW"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E3B3A6-7A9C-48B8-933D-3377D6C33DD3}" type="slidenum">
              <a:rPr lang="zh-TW" altLang="en-US" smtClean="0"/>
              <a:t>‹#›</a:t>
            </a:fld>
            <a:endParaRPr lang="zh-TW" altLang="en-US"/>
          </a:p>
        </p:txBody>
      </p:sp>
    </p:spTree>
    <p:extLst>
      <p:ext uri="{BB962C8B-B14F-4D97-AF65-F5344CB8AC3E}">
        <p14:creationId xmlns:p14="http://schemas.microsoft.com/office/powerpoint/2010/main" val="39654095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15.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8" Type="http://schemas.openxmlformats.org/officeDocument/2006/relationships/image" Target="../media/image25.wmf"/><Relationship Id="rId3" Type="http://schemas.openxmlformats.org/officeDocument/2006/relationships/oleObject" Target="../embeddings/oleObject1.bin"/><Relationship Id="rId7"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3.bin"/><Relationship Id="rId11" Type="http://schemas.openxmlformats.org/officeDocument/2006/relationships/image" Target="../media/image23.jpeg"/><Relationship Id="rId5" Type="http://schemas.openxmlformats.org/officeDocument/2006/relationships/oleObject" Target="../embeddings/oleObject2.bin"/><Relationship Id="rId10" Type="http://schemas.openxmlformats.org/officeDocument/2006/relationships/image" Target="../media/image27.jpeg"/><Relationship Id="rId4" Type="http://schemas.openxmlformats.org/officeDocument/2006/relationships/image" Target="../media/image24.wmf"/><Relationship Id="rId9" Type="http://schemas.openxmlformats.org/officeDocument/2006/relationships/image" Target="../media/image26.jpg"/></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oleObject" Target="../embeddings/oleObject9.bin"/><Relationship Id="rId3" Type="http://schemas.openxmlformats.org/officeDocument/2006/relationships/notesSlide" Target="../notesSlides/notesSlide11.xml"/><Relationship Id="rId7" Type="http://schemas.openxmlformats.org/officeDocument/2006/relationships/image" Target="../media/image29.wmf"/><Relationship Id="rId12" Type="http://schemas.openxmlformats.org/officeDocument/2006/relationships/image" Target="../media/image30.wmf"/><Relationship Id="rId17" Type="http://schemas.openxmlformats.org/officeDocument/2006/relationships/image" Target="../media/image23.jpeg"/><Relationship Id="rId2" Type="http://schemas.openxmlformats.org/officeDocument/2006/relationships/slideLayout" Target="../slideLayouts/slideLayout2.xml"/><Relationship Id="rId16" Type="http://schemas.openxmlformats.org/officeDocument/2006/relationships/image" Target="../media/image32.wmf"/><Relationship Id="rId1" Type="http://schemas.openxmlformats.org/officeDocument/2006/relationships/vmlDrawing" Target="../drawings/vmlDrawing2.vml"/><Relationship Id="rId6" Type="http://schemas.openxmlformats.org/officeDocument/2006/relationships/oleObject" Target="../embeddings/oleObject6.bin"/><Relationship Id="rId11" Type="http://schemas.openxmlformats.org/officeDocument/2006/relationships/oleObject" Target="../embeddings/oleObject8.bin"/><Relationship Id="rId5" Type="http://schemas.openxmlformats.org/officeDocument/2006/relationships/image" Target="../media/image28.wmf"/><Relationship Id="rId15" Type="http://schemas.openxmlformats.org/officeDocument/2006/relationships/oleObject" Target="../embeddings/oleObject10.bin"/><Relationship Id="rId10" Type="http://schemas.openxmlformats.org/officeDocument/2006/relationships/image" Target="../media/image22.png"/><Relationship Id="rId4" Type="http://schemas.openxmlformats.org/officeDocument/2006/relationships/oleObject" Target="../embeddings/oleObject5.bin"/><Relationship Id="rId9" Type="http://schemas.openxmlformats.org/officeDocument/2006/relationships/oleObject" Target="../embeddings/oleObject7.bin"/><Relationship Id="rId14" Type="http://schemas.openxmlformats.org/officeDocument/2006/relationships/image" Target="../media/image31.wmf"/></Relationships>
</file>

<file path=ppt/slides/_rels/slide18.xml.rels><?xml version="1.0" encoding="UTF-8" standalone="yes"?>
<Relationships xmlns="http://schemas.openxmlformats.org/package/2006/relationships"><Relationship Id="rId8" Type="http://schemas.openxmlformats.org/officeDocument/2006/relationships/image" Target="../media/image32.wmf"/><Relationship Id="rId3" Type="http://schemas.openxmlformats.org/officeDocument/2006/relationships/notesSlide" Target="../notesSlides/notesSlide12.xml"/><Relationship Id="rId7" Type="http://schemas.openxmlformats.org/officeDocument/2006/relationships/oleObject" Target="../embeddings/oleObject12.bin"/><Relationship Id="rId12"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28.wmf"/><Relationship Id="rId11" Type="http://schemas.openxmlformats.org/officeDocument/2006/relationships/image" Target="../media/image21.png"/><Relationship Id="rId5" Type="http://schemas.openxmlformats.org/officeDocument/2006/relationships/oleObject" Target="../embeddings/oleObject11.bin"/><Relationship Id="rId10" Type="http://schemas.openxmlformats.org/officeDocument/2006/relationships/image" Target="../media/image20.png"/><Relationship Id="rId4" Type="http://schemas.openxmlformats.org/officeDocument/2006/relationships/image" Target="../media/image33.png"/><Relationship Id="rId9" Type="http://schemas.openxmlformats.org/officeDocument/2006/relationships/image" Target="../media/image23.jpeg"/></Relationships>
</file>

<file path=ppt/slides/_rels/slide19.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34.wmf"/><Relationship Id="rId3" Type="http://schemas.openxmlformats.org/officeDocument/2006/relationships/notesSlide" Target="../notesSlides/notesSlide13.xml"/><Relationship Id="rId7" Type="http://schemas.openxmlformats.org/officeDocument/2006/relationships/image" Target="../media/image32.wmf"/><Relationship Id="rId12"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14.bin"/><Relationship Id="rId11" Type="http://schemas.openxmlformats.org/officeDocument/2006/relationships/image" Target="../media/image22.png"/><Relationship Id="rId5" Type="http://schemas.openxmlformats.org/officeDocument/2006/relationships/image" Target="../media/image28.wmf"/><Relationship Id="rId15" Type="http://schemas.openxmlformats.org/officeDocument/2006/relationships/image" Target="../media/image35.wmf"/><Relationship Id="rId10" Type="http://schemas.openxmlformats.org/officeDocument/2006/relationships/image" Target="../media/image21.png"/><Relationship Id="rId4" Type="http://schemas.openxmlformats.org/officeDocument/2006/relationships/oleObject" Target="../embeddings/oleObject13.bin"/><Relationship Id="rId9" Type="http://schemas.openxmlformats.org/officeDocument/2006/relationships/image" Target="../media/image20.png"/><Relationship Id="rId14" Type="http://schemas.openxmlformats.org/officeDocument/2006/relationships/oleObject" Target="../embeddings/oleObject16.bin"/></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6.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22.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1.pn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oleObject" Target="../embeddings/oleObject19.bin"/><Relationship Id="rId13" Type="http://schemas.openxmlformats.org/officeDocument/2006/relationships/image" Target="../media/image51.wmf"/><Relationship Id="rId18" Type="http://schemas.openxmlformats.org/officeDocument/2006/relationships/oleObject" Target="../embeddings/oleObject24.bin"/><Relationship Id="rId26" Type="http://schemas.openxmlformats.org/officeDocument/2006/relationships/oleObject" Target="../embeddings/oleObject28.bin"/><Relationship Id="rId3" Type="http://schemas.openxmlformats.org/officeDocument/2006/relationships/notesSlide" Target="../notesSlides/notesSlide17.xml"/><Relationship Id="rId21" Type="http://schemas.openxmlformats.org/officeDocument/2006/relationships/image" Target="../media/image55.wmf"/><Relationship Id="rId7" Type="http://schemas.openxmlformats.org/officeDocument/2006/relationships/image" Target="../media/image48.wmf"/><Relationship Id="rId12" Type="http://schemas.openxmlformats.org/officeDocument/2006/relationships/oleObject" Target="../embeddings/oleObject21.bin"/><Relationship Id="rId17" Type="http://schemas.openxmlformats.org/officeDocument/2006/relationships/image" Target="../media/image53.wmf"/><Relationship Id="rId25" Type="http://schemas.openxmlformats.org/officeDocument/2006/relationships/image" Target="../media/image57.wmf"/><Relationship Id="rId2" Type="http://schemas.openxmlformats.org/officeDocument/2006/relationships/slideLayout" Target="../slideLayouts/slideLayout2.xml"/><Relationship Id="rId16" Type="http://schemas.openxmlformats.org/officeDocument/2006/relationships/oleObject" Target="../embeddings/oleObject23.bin"/><Relationship Id="rId20" Type="http://schemas.openxmlformats.org/officeDocument/2006/relationships/oleObject" Target="../embeddings/oleObject25.bin"/><Relationship Id="rId1" Type="http://schemas.openxmlformats.org/officeDocument/2006/relationships/vmlDrawing" Target="../drawings/vmlDrawing5.vml"/><Relationship Id="rId6" Type="http://schemas.openxmlformats.org/officeDocument/2006/relationships/oleObject" Target="../embeddings/oleObject18.bin"/><Relationship Id="rId11" Type="http://schemas.openxmlformats.org/officeDocument/2006/relationships/image" Target="../media/image50.wmf"/><Relationship Id="rId24" Type="http://schemas.openxmlformats.org/officeDocument/2006/relationships/oleObject" Target="../embeddings/oleObject27.bin"/><Relationship Id="rId5" Type="http://schemas.openxmlformats.org/officeDocument/2006/relationships/image" Target="../media/image47.wmf"/><Relationship Id="rId15" Type="http://schemas.openxmlformats.org/officeDocument/2006/relationships/image" Target="../media/image52.wmf"/><Relationship Id="rId23" Type="http://schemas.openxmlformats.org/officeDocument/2006/relationships/image" Target="../media/image56.wmf"/><Relationship Id="rId10" Type="http://schemas.openxmlformats.org/officeDocument/2006/relationships/oleObject" Target="../embeddings/oleObject20.bin"/><Relationship Id="rId19" Type="http://schemas.openxmlformats.org/officeDocument/2006/relationships/image" Target="../media/image54.wmf"/><Relationship Id="rId4" Type="http://schemas.openxmlformats.org/officeDocument/2006/relationships/oleObject" Target="../embeddings/oleObject17.bin"/><Relationship Id="rId9" Type="http://schemas.openxmlformats.org/officeDocument/2006/relationships/image" Target="../media/image49.wmf"/><Relationship Id="rId14" Type="http://schemas.openxmlformats.org/officeDocument/2006/relationships/oleObject" Target="../embeddings/oleObject22.bin"/><Relationship Id="rId22" Type="http://schemas.openxmlformats.org/officeDocument/2006/relationships/oleObject" Target="../embeddings/oleObject26.bin"/><Relationship Id="rId27" Type="http://schemas.openxmlformats.org/officeDocument/2006/relationships/image" Target="../media/image58.w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oleObject" Target="../embeddings/oleObject33.bin"/><Relationship Id="rId3" Type="http://schemas.openxmlformats.org/officeDocument/2006/relationships/notesSlide" Target="../notesSlides/notesSlide18.xml"/><Relationship Id="rId7" Type="http://schemas.openxmlformats.org/officeDocument/2006/relationships/image" Target="../media/image57.wmf"/><Relationship Id="rId12" Type="http://schemas.openxmlformats.org/officeDocument/2006/relationships/image" Target="../media/image60.w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30.bin"/><Relationship Id="rId11" Type="http://schemas.openxmlformats.org/officeDocument/2006/relationships/oleObject" Target="../embeddings/oleObject32.bin"/><Relationship Id="rId5" Type="http://schemas.openxmlformats.org/officeDocument/2006/relationships/image" Target="../media/image55.wmf"/><Relationship Id="rId10" Type="http://schemas.openxmlformats.org/officeDocument/2006/relationships/image" Target="../media/image59.wmf"/><Relationship Id="rId4" Type="http://schemas.openxmlformats.org/officeDocument/2006/relationships/oleObject" Target="../embeddings/oleObject29.bin"/><Relationship Id="rId9" Type="http://schemas.openxmlformats.org/officeDocument/2006/relationships/oleObject" Target="../embeddings/oleObject31.bin"/><Relationship Id="rId14" Type="http://schemas.openxmlformats.org/officeDocument/2006/relationships/image" Target="../media/image61.wmf"/></Relationships>
</file>

<file path=ppt/slides/_rels/slide31.xml.rels><?xml version="1.0" encoding="UTF-8" standalone="yes"?>
<Relationships xmlns="http://schemas.openxmlformats.org/package/2006/relationships"><Relationship Id="rId8" Type="http://schemas.openxmlformats.org/officeDocument/2006/relationships/image" Target="../media/image60.wmf"/><Relationship Id="rId3" Type="http://schemas.openxmlformats.org/officeDocument/2006/relationships/notesSlide" Target="../notesSlides/notesSlide19.xml"/><Relationship Id="rId7" Type="http://schemas.openxmlformats.org/officeDocument/2006/relationships/oleObject" Target="../embeddings/oleObject35.bin"/><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59.wmf"/><Relationship Id="rId5" Type="http://schemas.openxmlformats.org/officeDocument/2006/relationships/oleObject" Target="../embeddings/oleObject34.bin"/><Relationship Id="rId10" Type="http://schemas.openxmlformats.org/officeDocument/2006/relationships/image" Target="../media/image61.wmf"/><Relationship Id="rId4" Type="http://schemas.openxmlformats.org/officeDocument/2006/relationships/image" Target="../media/image62.png"/><Relationship Id="rId9" Type="http://schemas.openxmlformats.org/officeDocument/2006/relationships/oleObject" Target="../embeddings/oleObject36.bin"/></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3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oleObject" Target="../embeddings/oleObject39.bin"/><Relationship Id="rId3" Type="http://schemas.openxmlformats.org/officeDocument/2006/relationships/image" Target="../media/image68.png"/><Relationship Id="rId7" Type="http://schemas.openxmlformats.org/officeDocument/2006/relationships/image" Target="../media/image65.wmf"/><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oleObject" Target="../embeddings/oleObject38.bin"/><Relationship Id="rId11" Type="http://schemas.openxmlformats.org/officeDocument/2006/relationships/oleObject" Target="../embeddings/oleObject41.bin"/><Relationship Id="rId5" Type="http://schemas.openxmlformats.org/officeDocument/2006/relationships/image" Target="../media/image64.wmf"/><Relationship Id="rId10" Type="http://schemas.openxmlformats.org/officeDocument/2006/relationships/oleObject" Target="../embeddings/oleObject40.bin"/><Relationship Id="rId4" Type="http://schemas.openxmlformats.org/officeDocument/2006/relationships/oleObject" Target="../embeddings/oleObject37.bin"/><Relationship Id="rId9" Type="http://schemas.openxmlformats.org/officeDocument/2006/relationships/image" Target="../media/image66.wmf"/></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36.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39.xml.rels><?xml version="1.0" encoding="UTF-8" standalone="yes"?>
<Relationships xmlns="http://schemas.openxmlformats.org/package/2006/relationships"><Relationship Id="rId8" Type="http://schemas.openxmlformats.org/officeDocument/2006/relationships/oleObject" Target="../embeddings/oleObject44.bin"/><Relationship Id="rId3" Type="http://schemas.openxmlformats.org/officeDocument/2006/relationships/notesSlide" Target="../notesSlides/notesSlide22.xml"/><Relationship Id="rId7" Type="http://schemas.openxmlformats.org/officeDocument/2006/relationships/image" Target="../media/image65.wmf"/><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oleObject" Target="../embeddings/oleObject43.bin"/><Relationship Id="rId5" Type="http://schemas.openxmlformats.org/officeDocument/2006/relationships/image" Target="../media/image64.wmf"/><Relationship Id="rId4" Type="http://schemas.openxmlformats.org/officeDocument/2006/relationships/oleObject" Target="../embeddings/oleObject42.bin"/><Relationship Id="rId9" Type="http://schemas.openxmlformats.org/officeDocument/2006/relationships/image" Target="../media/image73.wmf"/></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41.xml.rels><?xml version="1.0" encoding="UTF-8" standalone="yes"?>
<Relationships xmlns="http://schemas.openxmlformats.org/package/2006/relationships"><Relationship Id="rId3" Type="http://schemas.openxmlformats.org/officeDocument/2006/relationships/image" Target="../media/image77.emf"/><Relationship Id="rId7" Type="http://schemas.openxmlformats.org/officeDocument/2006/relationships/image" Target="../media/image78.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4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36.jpe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7.xml.rels><?xml version="1.0" encoding="UTF-8" standalone="yes"?>
<Relationships xmlns="http://schemas.openxmlformats.org/package/2006/relationships"><Relationship Id="rId3" Type="http://schemas.openxmlformats.org/officeDocument/2006/relationships/image" Target="../media/image85.jpeg"/><Relationship Id="rId7" Type="http://schemas.openxmlformats.org/officeDocument/2006/relationships/image" Target="../media/image23.jpe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48.xml.rels><?xml version="1.0" encoding="UTF-8" standalone="yes"?>
<Relationships xmlns="http://schemas.openxmlformats.org/package/2006/relationships"><Relationship Id="rId3" Type="http://schemas.openxmlformats.org/officeDocument/2006/relationships/image" Target="../media/image86.jpeg"/><Relationship Id="rId7" Type="http://schemas.openxmlformats.org/officeDocument/2006/relationships/image" Target="../media/image92.jpe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4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emf"/><Relationship Id="rId4" Type="http://schemas.openxmlformats.org/officeDocument/2006/relationships/image" Target="../media/image93.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image" Target="../media/image97.jpeg"/></Relationships>
</file>

<file path=ppt/slides/_rels/slide5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00.jpeg"/></Relationships>
</file>

<file path=ppt/slides/_rels/slide5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5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jpeg"/><Relationship Id="rId1" Type="http://schemas.openxmlformats.org/officeDocument/2006/relationships/slideLayout" Target="../slideLayouts/slideLayout2.xml"/><Relationship Id="rId4" Type="http://schemas.openxmlformats.org/officeDocument/2006/relationships/image" Target="../media/image105.jpeg"/></Relationships>
</file>

<file path=ppt/slides/_rels/slide54.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08.jpeg"/></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36.jpe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58.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0.png"/><Relationship Id="rId7" Type="http://schemas.openxmlformats.org/officeDocument/2006/relationships/image" Target="../media/image115.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14.png"/><Relationship Id="rId11" Type="http://schemas.openxmlformats.org/officeDocument/2006/relationships/image" Target="../media/image119.png"/><Relationship Id="rId5" Type="http://schemas.openxmlformats.org/officeDocument/2006/relationships/image" Target="../media/image112.png"/><Relationship Id="rId10" Type="http://schemas.openxmlformats.org/officeDocument/2006/relationships/image" Target="../media/image118.png"/><Relationship Id="rId4" Type="http://schemas.openxmlformats.org/officeDocument/2006/relationships/image" Target="../media/image111.png"/><Relationship Id="rId9" Type="http://schemas.openxmlformats.org/officeDocument/2006/relationships/image" Target="../media/image117.png"/></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gif"/></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21.jpeg"/></Relationships>
</file>

<file path=ppt/slides/_rels/slide62.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 Id="rId5" Type="http://schemas.openxmlformats.org/officeDocument/2006/relationships/image" Target="../media/image127.png"/><Relationship Id="rId4" Type="http://schemas.openxmlformats.org/officeDocument/2006/relationships/image" Target="../media/image126.png"/></Relationships>
</file>

<file path=ppt/slides/_rels/slide6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2.xml"/><Relationship Id="rId5" Type="http://schemas.openxmlformats.org/officeDocument/2006/relationships/image" Target="../media/image132.jpeg"/><Relationship Id="rId4" Type="http://schemas.openxmlformats.org/officeDocument/2006/relationships/image" Target="../media/image131.jpeg"/></Relationships>
</file>

<file path=ppt/slides/_rels/slide68.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34.jpeg"/><Relationship Id="rId7" Type="http://schemas.openxmlformats.org/officeDocument/2006/relationships/image" Target="../media/image137.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136.jpeg"/><Relationship Id="rId4" Type="http://schemas.openxmlformats.org/officeDocument/2006/relationships/image" Target="../media/image135.png"/></Relationships>
</file>

<file path=ppt/slides/_rels/slide7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39.png"/></Relationships>
</file>

<file path=ppt/slides/_rels/slide72.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xml"/><Relationship Id="rId4" Type="http://schemas.openxmlformats.org/officeDocument/2006/relationships/image" Target="../media/image146.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1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slideLayout" Target="../slideLayouts/slideLayout2.xml"/><Relationship Id="rId4" Type="http://schemas.openxmlformats.org/officeDocument/2006/relationships/video" Target="../media/media2.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normAutofit/>
          </a:bodyPr>
          <a:lstStyle/>
          <a:p>
            <a:r>
              <a:rPr lang="zh-TW" altLang="en-US" dirty="0">
                <a:latin typeface="微軟正黑體" panose="020B0604030504040204" pitchFamily="34" charset="-120"/>
                <a:ea typeface="微軟正黑體" panose="020B0604030504040204" pitchFamily="34" charset="-120"/>
              </a:rPr>
              <a:t>機器學習簡介</a:t>
            </a:r>
          </a:p>
        </p:txBody>
      </p:sp>
      <p:sp>
        <p:nvSpPr>
          <p:cNvPr id="3" name="副標題 2"/>
          <p:cNvSpPr>
            <a:spLocks noGrp="1"/>
          </p:cNvSpPr>
          <p:nvPr>
            <p:ph type="subTitle" idx="1"/>
          </p:nvPr>
        </p:nvSpPr>
        <p:spPr/>
        <p:txBody>
          <a:bodyPr>
            <a:normAutofit/>
          </a:bodyPr>
          <a:lstStyle/>
          <a:p>
            <a:r>
              <a:rPr lang="zh-TW" altLang="en-US" sz="4400" dirty="0">
                <a:latin typeface="微軟正黑體" panose="020B0604030504040204" pitchFamily="34" charset="-120"/>
                <a:ea typeface="微軟正黑體" panose="020B0604030504040204" pitchFamily="34" charset="-120"/>
              </a:rPr>
              <a:t>李宏毅</a:t>
            </a:r>
            <a:endParaRPr lang="en-US" altLang="zh-TW" sz="4400" dirty="0">
              <a:latin typeface="微軟正黑體" panose="020B0604030504040204" pitchFamily="34" charset="-120"/>
              <a:ea typeface="微軟正黑體" panose="020B0604030504040204" pitchFamily="34" charset="-120"/>
            </a:endParaRPr>
          </a:p>
          <a:p>
            <a:r>
              <a:rPr lang="en-US" altLang="zh-TW" sz="4400" dirty="0"/>
              <a:t>Hung-yi Lee</a:t>
            </a:r>
            <a:endParaRPr lang="zh-TW" altLang="en-US" sz="4400" dirty="0"/>
          </a:p>
        </p:txBody>
      </p:sp>
    </p:spTree>
    <p:extLst>
      <p:ext uri="{BB962C8B-B14F-4D97-AF65-F5344CB8AC3E}">
        <p14:creationId xmlns:p14="http://schemas.microsoft.com/office/powerpoint/2010/main" val="9265052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6720C39-60D8-44F7-8A42-59BEBA4D41F8}"/>
              </a:ext>
            </a:extLst>
          </p:cNvPr>
          <p:cNvSpPr>
            <a:spLocks noGrp="1"/>
          </p:cNvSpPr>
          <p:nvPr>
            <p:ph type="title"/>
          </p:nvPr>
        </p:nvSpPr>
        <p:spPr/>
        <p:txBody>
          <a:bodyPr/>
          <a:lstStyle/>
          <a:p>
            <a:r>
              <a:rPr lang="zh-CN" altLang="en-US" dirty="0">
                <a:latin typeface="微軟正黑體" panose="020B0604030504040204" pitchFamily="34" charset="-120"/>
                <a:ea typeface="微軟正黑體" panose="020B0604030504040204" pitchFamily="34" charset="-120"/>
              </a:rPr>
              <a:t>在</a:t>
            </a:r>
            <a:r>
              <a:rPr lang="zh-TW" altLang="en-US" dirty="0">
                <a:latin typeface="微軟正黑體" panose="020B0604030504040204" pitchFamily="34" charset="-120"/>
                <a:ea typeface="微軟正黑體" panose="020B0604030504040204" pitchFamily="34" charset="-120"/>
              </a:rPr>
              <a:t>閱讀理解</a:t>
            </a:r>
            <a:r>
              <a:rPr lang="zh-CN" altLang="en-US" dirty="0">
                <a:latin typeface="微軟正黑體" panose="020B0604030504040204" pitchFamily="34" charset="-120"/>
                <a:ea typeface="微軟正黑體" panose="020B0604030504040204" pitchFamily="34" charset="-120"/>
              </a:rPr>
              <a:t>上已經等同人類</a:t>
            </a:r>
            <a:r>
              <a:rPr lang="en-US" altLang="zh-CN"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pic>
        <p:nvPicPr>
          <p:cNvPr id="8" name="圖片 7">
            <a:extLst>
              <a:ext uri="{FF2B5EF4-FFF2-40B4-BE49-F238E27FC236}">
                <a16:creationId xmlns:a16="http://schemas.microsoft.com/office/drawing/2014/main" id="{B6B6B8B9-EB43-45AF-B5D8-ED4D1A69A279}"/>
              </a:ext>
            </a:extLst>
          </p:cNvPr>
          <p:cNvPicPr>
            <a:picLocks noChangeAspect="1"/>
          </p:cNvPicPr>
          <p:nvPr/>
        </p:nvPicPr>
        <p:blipFill>
          <a:blip r:embed="rId3"/>
          <a:stretch>
            <a:fillRect/>
          </a:stretch>
        </p:blipFill>
        <p:spPr>
          <a:xfrm>
            <a:off x="2301154" y="1630099"/>
            <a:ext cx="4998355" cy="29935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矩形 9">
            <a:extLst>
              <a:ext uri="{FF2B5EF4-FFF2-40B4-BE49-F238E27FC236}">
                <a16:creationId xmlns:a16="http://schemas.microsoft.com/office/drawing/2014/main" id="{A7A6748E-E9F9-440F-BDD9-B811EA19861B}"/>
              </a:ext>
            </a:extLst>
          </p:cNvPr>
          <p:cNvSpPr/>
          <p:nvPr/>
        </p:nvSpPr>
        <p:spPr>
          <a:xfrm>
            <a:off x="1496527" y="5667004"/>
            <a:ext cx="4758739" cy="523220"/>
          </a:xfrm>
          <a:prstGeom prst="rect">
            <a:avLst/>
          </a:prstGeom>
        </p:spPr>
        <p:txBody>
          <a:bodyPr wrap="none">
            <a:spAutoFit/>
          </a:bodyPr>
          <a:lstStyle/>
          <a:p>
            <a:r>
              <a:rPr lang="en-US" altLang="zh-TW" sz="2800" dirty="0">
                <a:solidFill>
                  <a:srgbClr val="0000FF"/>
                </a:solidFill>
              </a:rPr>
              <a:t>A: United States Census Bureau</a:t>
            </a:r>
            <a:endParaRPr lang="zh-TW" altLang="en-US" sz="2800" dirty="0">
              <a:solidFill>
                <a:srgbClr val="0000FF"/>
              </a:solidFill>
            </a:endParaRPr>
          </a:p>
        </p:txBody>
      </p:sp>
      <p:sp>
        <p:nvSpPr>
          <p:cNvPr id="11" name="矩形 10">
            <a:extLst>
              <a:ext uri="{FF2B5EF4-FFF2-40B4-BE49-F238E27FC236}">
                <a16:creationId xmlns:a16="http://schemas.microsoft.com/office/drawing/2014/main" id="{9CF84414-8A3F-43B1-898A-9218F540C4B9}"/>
              </a:ext>
            </a:extLst>
          </p:cNvPr>
          <p:cNvSpPr/>
          <p:nvPr/>
        </p:nvSpPr>
        <p:spPr>
          <a:xfrm>
            <a:off x="1423942" y="4736451"/>
            <a:ext cx="6752777" cy="954107"/>
          </a:xfrm>
          <a:prstGeom prst="rect">
            <a:avLst/>
          </a:prstGeom>
        </p:spPr>
        <p:txBody>
          <a:bodyPr wrap="square">
            <a:spAutoFit/>
          </a:bodyPr>
          <a:lstStyle/>
          <a:p>
            <a:r>
              <a:rPr lang="en-US" altLang="zh-TW" sz="2800" dirty="0"/>
              <a:t>Q: Who considers Los Angeles County to be a separate metropolitan area?</a:t>
            </a:r>
            <a:endParaRPr lang="zh-TW" altLang="en-US" sz="2800" dirty="0"/>
          </a:p>
        </p:txBody>
      </p:sp>
      <p:sp>
        <p:nvSpPr>
          <p:cNvPr id="12" name="文字方塊 11">
            <a:extLst>
              <a:ext uri="{FF2B5EF4-FFF2-40B4-BE49-F238E27FC236}">
                <a16:creationId xmlns:a16="http://schemas.microsoft.com/office/drawing/2014/main" id="{052A34AF-FA72-49E7-806A-6E03FFA3D0B3}"/>
              </a:ext>
            </a:extLst>
          </p:cNvPr>
          <p:cNvSpPr txBox="1"/>
          <p:nvPr/>
        </p:nvSpPr>
        <p:spPr>
          <a:xfrm>
            <a:off x="4172176" y="3345399"/>
            <a:ext cx="888506"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altLang="zh-TW" sz="2400" dirty="0">
                <a:solidFill>
                  <a:srgbClr val="FF0000"/>
                </a:solidFill>
              </a:rPr>
              <a:t>Harry</a:t>
            </a:r>
            <a:endParaRPr lang="zh-TW" altLang="en-US" sz="2400" dirty="0">
              <a:solidFill>
                <a:srgbClr val="FF0000"/>
              </a:solidFill>
            </a:endParaRPr>
          </a:p>
        </p:txBody>
      </p:sp>
      <p:sp>
        <p:nvSpPr>
          <p:cNvPr id="13" name="矩形 12">
            <a:extLst>
              <a:ext uri="{FF2B5EF4-FFF2-40B4-BE49-F238E27FC236}">
                <a16:creationId xmlns:a16="http://schemas.microsoft.com/office/drawing/2014/main" id="{F5FBF493-DCAE-445B-910B-C013E923A980}"/>
              </a:ext>
            </a:extLst>
          </p:cNvPr>
          <p:cNvSpPr/>
          <p:nvPr/>
        </p:nvSpPr>
        <p:spPr>
          <a:xfrm>
            <a:off x="1496527" y="6190224"/>
            <a:ext cx="4389535" cy="461665"/>
          </a:xfrm>
          <a:prstGeom prst="rect">
            <a:avLst/>
          </a:prstGeom>
        </p:spPr>
        <p:txBody>
          <a:bodyPr wrap="none">
            <a:spAutoFit/>
          </a:bodyPr>
          <a:lstStyle/>
          <a:p>
            <a:r>
              <a:rPr lang="en-US" altLang="zh-TW" sz="2400" dirty="0">
                <a:solidFill>
                  <a:srgbClr val="FF0000"/>
                </a:solidFill>
              </a:rPr>
              <a:t>A: Riverside-San Bernardino Harry</a:t>
            </a:r>
            <a:endParaRPr lang="zh-TW" altLang="en-US" sz="2400" dirty="0">
              <a:solidFill>
                <a:srgbClr val="FF0000"/>
              </a:solidFill>
            </a:endParaRPr>
          </a:p>
        </p:txBody>
      </p:sp>
      <p:cxnSp>
        <p:nvCxnSpPr>
          <p:cNvPr id="15" name="直線接點 14">
            <a:extLst>
              <a:ext uri="{FF2B5EF4-FFF2-40B4-BE49-F238E27FC236}">
                <a16:creationId xmlns:a16="http://schemas.microsoft.com/office/drawing/2014/main" id="{2F62A8E6-5A52-4CD2-B5E0-8DCBD9D34600}"/>
              </a:ext>
            </a:extLst>
          </p:cNvPr>
          <p:cNvCxnSpPr>
            <a:stCxn id="10" idx="1"/>
            <a:endCxn id="10" idx="3"/>
          </p:cNvCxnSpPr>
          <p:nvPr/>
        </p:nvCxnSpPr>
        <p:spPr>
          <a:xfrm>
            <a:off x="1496527" y="5928614"/>
            <a:ext cx="4758739"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接點 15">
            <a:extLst>
              <a:ext uri="{FF2B5EF4-FFF2-40B4-BE49-F238E27FC236}">
                <a16:creationId xmlns:a16="http://schemas.microsoft.com/office/drawing/2014/main" id="{A97BC243-EBFB-46DA-8947-6EDA01183792}"/>
              </a:ext>
            </a:extLst>
          </p:cNvPr>
          <p:cNvCxnSpPr/>
          <p:nvPr/>
        </p:nvCxnSpPr>
        <p:spPr>
          <a:xfrm>
            <a:off x="5137217" y="1939624"/>
            <a:ext cx="2162292" cy="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7" name="直線接點 16">
            <a:extLst>
              <a:ext uri="{FF2B5EF4-FFF2-40B4-BE49-F238E27FC236}">
                <a16:creationId xmlns:a16="http://schemas.microsoft.com/office/drawing/2014/main" id="{24BF1C52-3ECF-4740-ABFB-57D1A5EA7BB3}"/>
              </a:ext>
            </a:extLst>
          </p:cNvPr>
          <p:cNvCxnSpPr>
            <a:cxnSpLocks/>
          </p:cNvCxnSpPr>
          <p:nvPr/>
        </p:nvCxnSpPr>
        <p:spPr>
          <a:xfrm>
            <a:off x="2358908" y="2390408"/>
            <a:ext cx="2518427" cy="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9" name="直線接點 18">
            <a:extLst>
              <a:ext uri="{FF2B5EF4-FFF2-40B4-BE49-F238E27FC236}">
                <a16:creationId xmlns:a16="http://schemas.microsoft.com/office/drawing/2014/main" id="{867B7E9A-C01D-4AF8-ACB6-8AD4582FE6BE}"/>
              </a:ext>
            </a:extLst>
          </p:cNvPr>
          <p:cNvCxnSpPr>
            <a:cxnSpLocks/>
          </p:cNvCxnSpPr>
          <p:nvPr/>
        </p:nvCxnSpPr>
        <p:spPr>
          <a:xfrm>
            <a:off x="5137217" y="3276418"/>
            <a:ext cx="205980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接點 19">
            <a:extLst>
              <a:ext uri="{FF2B5EF4-FFF2-40B4-BE49-F238E27FC236}">
                <a16:creationId xmlns:a16="http://schemas.microsoft.com/office/drawing/2014/main" id="{FB4AC6DB-541D-4499-9374-60FAF2047E89}"/>
              </a:ext>
            </a:extLst>
          </p:cNvPr>
          <p:cNvCxnSpPr>
            <a:cxnSpLocks/>
          </p:cNvCxnSpPr>
          <p:nvPr/>
        </p:nvCxnSpPr>
        <p:spPr>
          <a:xfrm>
            <a:off x="2395811" y="3736827"/>
            <a:ext cx="251842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5699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7CB0DC9-CD2A-42A1-A27B-E494EE80BE03}"/>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語音辨識能力超越人類？</a:t>
            </a:r>
            <a:endParaRPr lang="zh-TW" altLang="en-US" dirty="0"/>
          </a:p>
        </p:txBody>
      </p:sp>
      <p:sp>
        <p:nvSpPr>
          <p:cNvPr id="4" name="矩形 3">
            <a:extLst>
              <a:ext uri="{FF2B5EF4-FFF2-40B4-BE49-F238E27FC236}">
                <a16:creationId xmlns:a16="http://schemas.microsoft.com/office/drawing/2014/main" id="{74FA339C-DE0C-4533-B9AC-00CFE97792C4}"/>
              </a:ext>
            </a:extLst>
          </p:cNvPr>
          <p:cNvSpPr/>
          <p:nvPr/>
        </p:nvSpPr>
        <p:spPr>
          <a:xfrm>
            <a:off x="1547597" y="5850234"/>
            <a:ext cx="6075574" cy="461665"/>
          </a:xfrm>
          <a:prstGeom prst="rect">
            <a:avLst/>
          </a:prstGeom>
        </p:spPr>
        <p:txBody>
          <a:bodyPr wrap="none">
            <a:spAutoFit/>
          </a:bodyPr>
          <a:lstStyle/>
          <a:p>
            <a:r>
              <a:rPr lang="en-US" altLang="zh-TW" sz="2400" dirty="0"/>
              <a:t>Demo webpage: </a:t>
            </a:r>
            <a:r>
              <a:rPr lang="zh-TW" altLang="en-US" sz="2400" dirty="0"/>
              <a:t>https://adversarial-attacks.net</a:t>
            </a:r>
          </a:p>
        </p:txBody>
      </p:sp>
      <p:pic>
        <p:nvPicPr>
          <p:cNvPr id="25602" name="Picture 2" descr="Hiding">
            <a:extLst>
              <a:ext uri="{FF2B5EF4-FFF2-40B4-BE49-F238E27FC236}">
                <a16:creationId xmlns:a16="http://schemas.microsoft.com/office/drawing/2014/main" id="{4069D9AB-B04B-46F8-882E-D4763CA0AB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700" y="1690689"/>
            <a:ext cx="7086600" cy="3810000"/>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a:extLst>
              <a:ext uri="{FF2B5EF4-FFF2-40B4-BE49-F238E27FC236}">
                <a16:creationId xmlns:a16="http://schemas.microsoft.com/office/drawing/2014/main" id="{327AAB0A-404C-4032-AA74-F13AF05B2D66}"/>
              </a:ext>
            </a:extLst>
          </p:cNvPr>
          <p:cNvSpPr/>
          <p:nvPr/>
        </p:nvSpPr>
        <p:spPr>
          <a:xfrm>
            <a:off x="628650" y="1263176"/>
            <a:ext cx="3681905" cy="369332"/>
          </a:xfrm>
          <a:prstGeom prst="rect">
            <a:avLst/>
          </a:prstGeom>
        </p:spPr>
        <p:txBody>
          <a:bodyPr wrap="none">
            <a:spAutoFit/>
          </a:bodyPr>
          <a:lstStyle/>
          <a:p>
            <a:r>
              <a:rPr lang="zh-TW" altLang="en-US" dirty="0"/>
              <a:t>https://arxiv.org/pdf/1808.05665.pdf</a:t>
            </a:r>
          </a:p>
        </p:txBody>
      </p:sp>
      <p:sp>
        <p:nvSpPr>
          <p:cNvPr id="3" name="矩形 2">
            <a:extLst>
              <a:ext uri="{FF2B5EF4-FFF2-40B4-BE49-F238E27FC236}">
                <a16:creationId xmlns:a16="http://schemas.microsoft.com/office/drawing/2014/main" id="{0DB922F2-B074-49A5-B280-564D8BC73EF4}"/>
              </a:ext>
            </a:extLst>
          </p:cNvPr>
          <p:cNvSpPr/>
          <p:nvPr/>
        </p:nvSpPr>
        <p:spPr>
          <a:xfrm>
            <a:off x="177029" y="6456920"/>
            <a:ext cx="1265090" cy="215444"/>
          </a:xfrm>
          <a:prstGeom prst="rect">
            <a:avLst/>
          </a:prstGeom>
        </p:spPr>
        <p:txBody>
          <a:bodyPr wrap="none">
            <a:spAutoFit/>
          </a:bodyPr>
          <a:lstStyle/>
          <a:p>
            <a:r>
              <a:rPr lang="en-US" altLang="zh-TW" sz="800" dirty="0"/>
              <a:t>Ruhr-</a:t>
            </a:r>
            <a:r>
              <a:rPr lang="en-US" altLang="zh-TW" sz="800" dirty="0" err="1"/>
              <a:t>Universit</a:t>
            </a:r>
            <a:r>
              <a:rPr lang="en-US" altLang="zh-TW" sz="800" dirty="0"/>
              <a:t> at Bochum</a:t>
            </a:r>
            <a:endParaRPr lang="zh-TW" altLang="en-US" sz="800" dirty="0"/>
          </a:p>
        </p:txBody>
      </p:sp>
    </p:spTree>
    <p:extLst>
      <p:ext uri="{BB962C8B-B14F-4D97-AF65-F5344CB8AC3E}">
        <p14:creationId xmlns:p14="http://schemas.microsoft.com/office/powerpoint/2010/main" val="685144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normAutofit/>
          </a:bodyPr>
          <a:lstStyle/>
          <a:p>
            <a:r>
              <a:rPr lang="zh-TW" altLang="en-US" dirty="0">
                <a:latin typeface="微軟正黑體" panose="020B0604030504040204" pitchFamily="34" charset="-120"/>
                <a:ea typeface="微軟正黑體" panose="020B0604030504040204" pitchFamily="34" charset="-120"/>
              </a:rPr>
              <a:t>機器學習</a:t>
            </a:r>
          </a:p>
        </p:txBody>
      </p:sp>
      <p:sp>
        <p:nvSpPr>
          <p:cNvPr id="5" name="副標題 4">
            <a:extLst>
              <a:ext uri="{FF2B5EF4-FFF2-40B4-BE49-F238E27FC236}">
                <a16:creationId xmlns:a16="http://schemas.microsoft.com/office/drawing/2014/main" id="{61953499-43FC-469C-B416-47080534A8B3}"/>
              </a:ext>
            </a:extLst>
          </p:cNvPr>
          <p:cNvSpPr>
            <a:spLocks noGrp="1"/>
          </p:cNvSpPr>
          <p:nvPr>
            <p:ph type="subTitle" idx="1"/>
          </p:nvPr>
        </p:nvSpPr>
        <p:spPr/>
        <p:txBody>
          <a:bodyPr/>
          <a:lstStyle/>
          <a:p>
            <a:endParaRPr lang="zh-TW" altLang="en-US"/>
          </a:p>
        </p:txBody>
      </p:sp>
    </p:spTree>
    <p:extLst>
      <p:ext uri="{BB962C8B-B14F-4D97-AF65-F5344CB8AC3E}">
        <p14:creationId xmlns:p14="http://schemas.microsoft.com/office/powerpoint/2010/main" val="42264008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2DD7387-B0A9-47AA-886F-C2DE3531E29F}"/>
              </a:ext>
            </a:extLst>
          </p:cNvPr>
          <p:cNvSpPr>
            <a:spLocks noGrp="1"/>
          </p:cNvSpPr>
          <p:nvPr>
            <p:ph type="title"/>
          </p:nvPr>
        </p:nvSpPr>
        <p:spPr/>
        <p:txBody>
          <a:bodyPr/>
          <a:lstStyle/>
          <a:p>
            <a:endParaRPr lang="zh-TW" altLang="en-US"/>
          </a:p>
        </p:txBody>
      </p:sp>
      <p:pic>
        <p:nvPicPr>
          <p:cNvPr id="2050" name="Picture 2" descr="What's the difference between Artificial Intelligence (AI), Machine Learning, and Deep Learning? ">
            <a:extLst>
              <a:ext uri="{FF2B5EF4-FFF2-40B4-BE49-F238E27FC236}">
                <a16:creationId xmlns:a16="http://schemas.microsoft.com/office/drawing/2014/main" id="{2F495D8F-C38A-4C26-9EDB-57343865B2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8160"/>
            <a:ext cx="9144000" cy="581660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a:extLst>
              <a:ext uri="{FF2B5EF4-FFF2-40B4-BE49-F238E27FC236}">
                <a16:creationId xmlns:a16="http://schemas.microsoft.com/office/drawing/2014/main" id="{C065DD26-892C-4C07-A5AC-AA1990FE005E}"/>
              </a:ext>
            </a:extLst>
          </p:cNvPr>
          <p:cNvSpPr/>
          <p:nvPr/>
        </p:nvSpPr>
        <p:spPr>
          <a:xfrm>
            <a:off x="354495" y="5904325"/>
            <a:ext cx="8435009" cy="215444"/>
          </a:xfrm>
          <a:prstGeom prst="rect">
            <a:avLst/>
          </a:prstGeom>
        </p:spPr>
        <p:txBody>
          <a:bodyPr wrap="square">
            <a:spAutoFit/>
          </a:bodyPr>
          <a:lstStyle/>
          <a:p>
            <a:pPr algn="ctr"/>
            <a:r>
              <a:rPr lang="en-US" altLang="zh-TW" sz="800" dirty="0"/>
              <a:t>Source of image: </a:t>
            </a:r>
            <a:r>
              <a:rPr lang="zh-TW" altLang="en-US" sz="800" dirty="0"/>
              <a:t>https://blogs.nvidia.com.tw/2016/07/whats-difference-artificial-intelligence-machine-learning-deep-learning-ai/</a:t>
            </a:r>
          </a:p>
        </p:txBody>
      </p:sp>
      <p:sp>
        <p:nvSpPr>
          <p:cNvPr id="5" name="文字方塊 4">
            <a:extLst>
              <a:ext uri="{FF2B5EF4-FFF2-40B4-BE49-F238E27FC236}">
                <a16:creationId xmlns:a16="http://schemas.microsoft.com/office/drawing/2014/main" id="{39652435-3AEC-457C-B976-61F3F0916F4C}"/>
              </a:ext>
            </a:extLst>
          </p:cNvPr>
          <p:cNvSpPr txBox="1"/>
          <p:nvPr/>
        </p:nvSpPr>
        <p:spPr>
          <a:xfrm>
            <a:off x="2658794" y="895550"/>
            <a:ext cx="1434905" cy="46166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人工智慧</a:t>
            </a:r>
          </a:p>
        </p:txBody>
      </p:sp>
      <p:sp>
        <p:nvSpPr>
          <p:cNvPr id="7" name="文字方塊 6">
            <a:extLst>
              <a:ext uri="{FF2B5EF4-FFF2-40B4-BE49-F238E27FC236}">
                <a16:creationId xmlns:a16="http://schemas.microsoft.com/office/drawing/2014/main" id="{54D1E46A-D01E-4217-8589-AD5826A8F430}"/>
              </a:ext>
            </a:extLst>
          </p:cNvPr>
          <p:cNvSpPr txBox="1"/>
          <p:nvPr/>
        </p:nvSpPr>
        <p:spPr>
          <a:xfrm>
            <a:off x="5090160" y="1582458"/>
            <a:ext cx="1434905" cy="46166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機器學習</a:t>
            </a:r>
          </a:p>
        </p:txBody>
      </p:sp>
      <p:sp>
        <p:nvSpPr>
          <p:cNvPr id="8" name="文字方塊 7">
            <a:extLst>
              <a:ext uri="{FF2B5EF4-FFF2-40B4-BE49-F238E27FC236}">
                <a16:creationId xmlns:a16="http://schemas.microsoft.com/office/drawing/2014/main" id="{F33CAF70-9B73-4651-9941-8DAC06F2490B}"/>
              </a:ext>
            </a:extLst>
          </p:cNvPr>
          <p:cNvSpPr txBox="1"/>
          <p:nvPr/>
        </p:nvSpPr>
        <p:spPr>
          <a:xfrm>
            <a:off x="7582483" y="2297566"/>
            <a:ext cx="1434905" cy="46166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深度學習</a:t>
            </a:r>
          </a:p>
        </p:txBody>
      </p:sp>
      <p:sp>
        <p:nvSpPr>
          <p:cNvPr id="6" name="文字方塊 5">
            <a:extLst>
              <a:ext uri="{FF2B5EF4-FFF2-40B4-BE49-F238E27FC236}">
                <a16:creationId xmlns:a16="http://schemas.microsoft.com/office/drawing/2014/main" id="{7FCD9B93-B8DA-4DE3-9D59-A7DD46D67C4C}"/>
              </a:ext>
            </a:extLst>
          </p:cNvPr>
          <p:cNvSpPr txBox="1"/>
          <p:nvPr/>
        </p:nvSpPr>
        <p:spPr>
          <a:xfrm>
            <a:off x="4107767" y="895550"/>
            <a:ext cx="858129" cy="46166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目標</a:t>
            </a:r>
          </a:p>
        </p:txBody>
      </p:sp>
      <p:sp>
        <p:nvSpPr>
          <p:cNvPr id="10" name="文字方塊 9">
            <a:extLst>
              <a:ext uri="{FF2B5EF4-FFF2-40B4-BE49-F238E27FC236}">
                <a16:creationId xmlns:a16="http://schemas.microsoft.com/office/drawing/2014/main" id="{4A962FA9-A86C-426C-AE3A-AD430E46A8E3}"/>
              </a:ext>
            </a:extLst>
          </p:cNvPr>
          <p:cNvSpPr txBox="1"/>
          <p:nvPr/>
        </p:nvSpPr>
        <p:spPr>
          <a:xfrm>
            <a:off x="6547339" y="1596526"/>
            <a:ext cx="858129" cy="46166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手段</a:t>
            </a:r>
          </a:p>
        </p:txBody>
      </p:sp>
      <p:sp>
        <p:nvSpPr>
          <p:cNvPr id="11" name="文字方塊 10">
            <a:extLst>
              <a:ext uri="{FF2B5EF4-FFF2-40B4-BE49-F238E27FC236}">
                <a16:creationId xmlns:a16="http://schemas.microsoft.com/office/drawing/2014/main" id="{EDD3971D-1131-4B42-95CE-A89AA0D493AC}"/>
              </a:ext>
            </a:extLst>
          </p:cNvPr>
          <p:cNvSpPr txBox="1"/>
          <p:nvPr/>
        </p:nvSpPr>
        <p:spPr>
          <a:xfrm>
            <a:off x="628650" y="3558726"/>
            <a:ext cx="2389749" cy="830997"/>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人類事先</a:t>
            </a:r>
            <a:endParaRPr lang="en-US" altLang="zh-TW" sz="2400" dirty="0">
              <a:latin typeface="微軟正黑體" panose="020B0604030504040204" pitchFamily="34" charset="-120"/>
              <a:ea typeface="微軟正黑體" panose="020B0604030504040204" pitchFamily="34" charset="-120"/>
            </a:endParaRPr>
          </a:p>
          <a:p>
            <a:pPr algn="ctr"/>
            <a:r>
              <a:rPr lang="zh-TW" altLang="en-US" sz="2400" dirty="0">
                <a:latin typeface="微軟正黑體" panose="020B0604030504040204" pitchFamily="34" charset="-120"/>
                <a:ea typeface="微軟正黑體" panose="020B0604030504040204" pitchFamily="34" charset="-120"/>
              </a:rPr>
              <a:t>設定好的規則</a:t>
            </a:r>
            <a:endParaRPr lang="en-US" altLang="zh-TW" sz="24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995576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6" grpId="0" animBg="1"/>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機器學習登場</a:t>
            </a:r>
          </a:p>
        </p:txBody>
      </p:sp>
      <p:pic>
        <p:nvPicPr>
          <p:cNvPr id="4" name="圖片 3"/>
          <p:cNvPicPr>
            <a:picLocks noChangeAspect="1"/>
          </p:cNvPicPr>
          <p:nvPr/>
        </p:nvPicPr>
        <p:blipFill>
          <a:blip r:embed="rId2"/>
          <a:stretch>
            <a:fillRect/>
          </a:stretch>
        </p:blipFill>
        <p:spPr>
          <a:xfrm flipH="1">
            <a:off x="3762757" y="2146199"/>
            <a:ext cx="1323975" cy="2247900"/>
          </a:xfrm>
          <a:prstGeom prst="rect">
            <a:avLst/>
          </a:prstGeom>
        </p:spPr>
      </p:pic>
      <p:pic>
        <p:nvPicPr>
          <p:cNvPr id="7" name="圖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9246" y="2017693"/>
            <a:ext cx="2172858" cy="1021936"/>
          </a:xfrm>
          <a:prstGeom prst="rect">
            <a:avLst/>
          </a:prstGeom>
        </p:spPr>
      </p:pic>
      <p:pic>
        <p:nvPicPr>
          <p:cNvPr id="9" name="圖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67883" y="3162315"/>
            <a:ext cx="2164221" cy="962785"/>
          </a:xfrm>
          <a:prstGeom prst="rect">
            <a:avLst/>
          </a:prstGeom>
        </p:spPr>
      </p:pic>
      <p:pic>
        <p:nvPicPr>
          <p:cNvPr id="10" name="圖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52226" y="4185604"/>
            <a:ext cx="2195537" cy="1176721"/>
          </a:xfrm>
          <a:prstGeom prst="rect">
            <a:avLst/>
          </a:prstGeom>
        </p:spPr>
      </p:pic>
      <p:sp>
        <p:nvSpPr>
          <p:cNvPr id="11" name="文字方塊 10"/>
          <p:cNvSpPr txBox="1"/>
          <p:nvPr/>
        </p:nvSpPr>
        <p:spPr>
          <a:xfrm>
            <a:off x="7020432" y="2314285"/>
            <a:ext cx="1362974" cy="461665"/>
          </a:xfrm>
          <a:prstGeom prst="rect">
            <a:avLst/>
          </a:prstGeom>
          <a:noFill/>
        </p:spPr>
        <p:txBody>
          <a:bodyPr wrap="square" rtlCol="0">
            <a:spAutoFit/>
          </a:bodyPr>
          <a:lstStyle/>
          <a:p>
            <a:r>
              <a:rPr lang="en-US" altLang="zh-TW" sz="2400" dirty="0"/>
              <a:t>“Hi”</a:t>
            </a:r>
            <a:endParaRPr lang="zh-TW" altLang="en-US" sz="2400" dirty="0"/>
          </a:p>
        </p:txBody>
      </p:sp>
      <p:sp>
        <p:nvSpPr>
          <p:cNvPr id="12" name="文字方塊 11"/>
          <p:cNvSpPr txBox="1"/>
          <p:nvPr/>
        </p:nvSpPr>
        <p:spPr>
          <a:xfrm>
            <a:off x="7020432" y="3412874"/>
            <a:ext cx="1991771" cy="461665"/>
          </a:xfrm>
          <a:prstGeom prst="rect">
            <a:avLst/>
          </a:prstGeom>
          <a:noFill/>
        </p:spPr>
        <p:txBody>
          <a:bodyPr wrap="square" rtlCol="0">
            <a:spAutoFit/>
          </a:bodyPr>
          <a:lstStyle/>
          <a:p>
            <a:r>
              <a:rPr lang="en-US" altLang="zh-TW" sz="2400" dirty="0"/>
              <a:t>“How are you”</a:t>
            </a:r>
            <a:endParaRPr lang="zh-TW" altLang="en-US" sz="2400" dirty="0"/>
          </a:p>
        </p:txBody>
      </p:sp>
      <p:sp>
        <p:nvSpPr>
          <p:cNvPr id="13" name="文字方塊 12"/>
          <p:cNvSpPr txBox="1"/>
          <p:nvPr/>
        </p:nvSpPr>
        <p:spPr>
          <a:xfrm>
            <a:off x="7020432" y="4593954"/>
            <a:ext cx="1706455" cy="461665"/>
          </a:xfrm>
          <a:prstGeom prst="rect">
            <a:avLst/>
          </a:prstGeom>
          <a:noFill/>
        </p:spPr>
        <p:txBody>
          <a:bodyPr wrap="square" rtlCol="0">
            <a:spAutoFit/>
          </a:bodyPr>
          <a:lstStyle/>
          <a:p>
            <a:r>
              <a:rPr lang="en-US" altLang="zh-TW" sz="2400" dirty="0"/>
              <a:t>“Good bye”</a:t>
            </a:r>
            <a:endParaRPr lang="zh-TW" altLang="en-US" sz="2400" dirty="0"/>
          </a:p>
        </p:txBody>
      </p:sp>
      <p:pic>
        <p:nvPicPr>
          <p:cNvPr id="14" name="圖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1809" y="2215295"/>
            <a:ext cx="1800000" cy="1347595"/>
          </a:xfrm>
          <a:prstGeom prst="rect">
            <a:avLst/>
          </a:prstGeom>
        </p:spPr>
      </p:pic>
      <p:sp>
        <p:nvSpPr>
          <p:cNvPr id="15" name="文字方塊 14"/>
          <p:cNvSpPr txBox="1"/>
          <p:nvPr/>
        </p:nvSpPr>
        <p:spPr>
          <a:xfrm>
            <a:off x="344855" y="3923994"/>
            <a:ext cx="2976840" cy="523220"/>
          </a:xfrm>
          <a:prstGeom prst="rect">
            <a:avLst/>
          </a:prstGeom>
          <a:noFill/>
        </p:spPr>
        <p:txBody>
          <a:bodyPr wrap="square" rtlCol="0">
            <a:spAutoFit/>
          </a:bodyPr>
          <a:lstStyle/>
          <a:p>
            <a:pPr algn="ctr"/>
            <a:r>
              <a:rPr lang="en-US" altLang="zh-TW" sz="2800" dirty="0"/>
              <a:t>You said “Hello”</a:t>
            </a:r>
            <a:endParaRPr lang="zh-TW" altLang="en-US" sz="2800" dirty="0"/>
          </a:p>
        </p:txBody>
      </p:sp>
      <p:sp>
        <p:nvSpPr>
          <p:cNvPr id="16" name="文字方塊 15"/>
          <p:cNvSpPr txBox="1"/>
          <p:nvPr/>
        </p:nvSpPr>
        <p:spPr>
          <a:xfrm>
            <a:off x="5263686" y="5440795"/>
            <a:ext cx="2683281" cy="830997"/>
          </a:xfrm>
          <a:prstGeom prst="rect">
            <a:avLst/>
          </a:prstGeom>
          <a:noFill/>
        </p:spPr>
        <p:txBody>
          <a:bodyPr wrap="square" rtlCol="0">
            <a:spAutoFit/>
          </a:bodyPr>
          <a:lstStyle/>
          <a:p>
            <a:r>
              <a:rPr lang="en-US" altLang="zh-TW" sz="2400" dirty="0"/>
              <a:t>A large amount of audio data</a:t>
            </a:r>
            <a:endParaRPr lang="zh-TW" altLang="en-US" sz="2400" dirty="0"/>
          </a:p>
        </p:txBody>
      </p:sp>
      <p:sp>
        <p:nvSpPr>
          <p:cNvPr id="17" name="文字方塊 16"/>
          <p:cNvSpPr txBox="1"/>
          <p:nvPr/>
        </p:nvSpPr>
        <p:spPr>
          <a:xfrm>
            <a:off x="1814939" y="5362325"/>
            <a:ext cx="2949952" cy="830997"/>
          </a:xfrm>
          <a:prstGeom prst="rect">
            <a:avLst/>
          </a:prstGeom>
          <a:solidFill>
            <a:schemeClr val="accent2">
              <a:lumMod val="20000"/>
              <a:lumOff val="80000"/>
            </a:schemeClr>
          </a:solidFill>
          <a:ln w="38100">
            <a:solidFill>
              <a:srgbClr val="FF0000"/>
            </a:solidFill>
          </a:ln>
        </p:spPr>
        <p:txBody>
          <a:bodyPr wrap="square" rtlCol="0">
            <a:spAutoFit/>
          </a:bodyPr>
          <a:lstStyle/>
          <a:p>
            <a:r>
              <a:rPr lang="en-US" altLang="zh-TW" sz="2400" dirty="0"/>
              <a:t>You write the program for learning.</a:t>
            </a:r>
            <a:endParaRPr lang="zh-TW" altLang="en-US" sz="2400" dirty="0"/>
          </a:p>
        </p:txBody>
      </p:sp>
      <p:cxnSp>
        <p:nvCxnSpPr>
          <p:cNvPr id="19" name="直線單箭頭接點 18"/>
          <p:cNvCxnSpPr/>
          <p:nvPr/>
        </p:nvCxnSpPr>
        <p:spPr>
          <a:xfrm flipH="1" flipV="1">
            <a:off x="4396620" y="4394099"/>
            <a:ext cx="0" cy="980253"/>
          </a:xfrm>
          <a:prstGeom prst="straightConnector1">
            <a:avLst/>
          </a:prstGeom>
          <a:ln w="38100">
            <a:solidFill>
              <a:srgbClr val="000005"/>
            </a:solidFill>
            <a:tailEnd type="triangle"/>
          </a:ln>
        </p:spPr>
        <p:style>
          <a:lnRef idx="1">
            <a:schemeClr val="accent1"/>
          </a:lnRef>
          <a:fillRef idx="0">
            <a:schemeClr val="accent1"/>
          </a:fillRef>
          <a:effectRef idx="0">
            <a:schemeClr val="accent1"/>
          </a:effectRef>
          <a:fontRef idx="minor">
            <a:schemeClr val="tx1"/>
          </a:fontRef>
        </p:style>
      </p:cxnSp>
      <p:sp>
        <p:nvSpPr>
          <p:cNvPr id="20" name="弧形箭號 (下彎) 19"/>
          <p:cNvSpPr/>
          <p:nvPr/>
        </p:nvSpPr>
        <p:spPr>
          <a:xfrm rot="1607239">
            <a:off x="2540832" y="1757919"/>
            <a:ext cx="1498166" cy="700748"/>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1" name="弧形箭號 (下彎) 20"/>
          <p:cNvSpPr/>
          <p:nvPr/>
        </p:nvSpPr>
        <p:spPr>
          <a:xfrm rot="9648183">
            <a:off x="2601425" y="4196342"/>
            <a:ext cx="1488693" cy="738243"/>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8" name="文字方塊 17"/>
          <p:cNvSpPr txBox="1"/>
          <p:nvPr/>
        </p:nvSpPr>
        <p:spPr>
          <a:xfrm>
            <a:off x="4170101" y="1768322"/>
            <a:ext cx="2099418" cy="461665"/>
          </a:xfrm>
          <a:prstGeom prst="rect">
            <a:avLst/>
          </a:prstGeom>
          <a:solidFill>
            <a:schemeClr val="accent6">
              <a:lumMod val="20000"/>
              <a:lumOff val="80000"/>
            </a:schemeClr>
          </a:solidFill>
          <a:ln w="38100">
            <a:solidFill>
              <a:srgbClr val="00B050"/>
            </a:solidFill>
          </a:ln>
        </p:spPr>
        <p:txBody>
          <a:bodyPr wrap="square" rtlCol="0">
            <a:spAutoFit/>
          </a:bodyPr>
          <a:lstStyle/>
          <a:p>
            <a:pPr algn="ctr"/>
            <a:r>
              <a:rPr lang="en-US" altLang="zh-TW" sz="2400" dirty="0"/>
              <a:t>Learning ......</a:t>
            </a:r>
            <a:endParaRPr lang="zh-TW" altLang="en-US" sz="2400" dirty="0"/>
          </a:p>
        </p:txBody>
      </p:sp>
    </p:spTree>
    <p:extLst>
      <p:ext uri="{BB962C8B-B14F-4D97-AF65-F5344CB8AC3E}">
        <p14:creationId xmlns:p14="http://schemas.microsoft.com/office/powerpoint/2010/main" val="2906964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5" grpId="0"/>
      <p:bldP spid="16" grpId="0"/>
      <p:bldP spid="17" grpId="0" animBg="1"/>
      <p:bldP spid="20" grpId="0" animBg="1"/>
      <p:bldP spid="21"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7409313" y="2094244"/>
            <a:ext cx="1470724" cy="461665"/>
          </a:xfrm>
          <a:prstGeom prst="rect">
            <a:avLst/>
          </a:prstGeom>
        </p:spPr>
        <p:txBody>
          <a:bodyPr wrap="square">
            <a:spAutoFit/>
          </a:bodyPr>
          <a:lstStyle/>
          <a:p>
            <a:pPr algn="ctr"/>
            <a:r>
              <a:rPr lang="en-US" altLang="zh-TW" sz="2400" dirty="0">
                <a:solidFill>
                  <a:srgbClr val="222222"/>
                </a:solidFill>
                <a:latin typeface="Arial" panose="020B0604020202020204" pitchFamily="34" charset="0"/>
              </a:rPr>
              <a:t>“monkey”</a:t>
            </a:r>
            <a:endParaRPr lang="zh-TW" altLang="en-US" sz="2400" dirty="0"/>
          </a:p>
        </p:txBody>
      </p:sp>
      <p:pic>
        <p:nvPicPr>
          <p:cNvPr id="23" name="圖片 22"/>
          <p:cNvPicPr>
            <a:picLocks noChangeAspect="1"/>
          </p:cNvPicPr>
          <p:nvPr/>
        </p:nvPicPr>
        <p:blipFill>
          <a:blip r:embed="rId2"/>
          <a:stretch>
            <a:fillRect/>
          </a:stretch>
        </p:blipFill>
        <p:spPr>
          <a:xfrm>
            <a:off x="6508057" y="1840786"/>
            <a:ext cx="931280" cy="1051432"/>
          </a:xfrm>
          <a:prstGeom prst="rect">
            <a:avLst/>
          </a:prstGeom>
        </p:spPr>
      </p:pic>
      <p:pic>
        <p:nvPicPr>
          <p:cNvPr id="24" name="圖片 23"/>
          <p:cNvPicPr>
            <a:picLocks noChangeAspect="1"/>
          </p:cNvPicPr>
          <p:nvPr/>
        </p:nvPicPr>
        <p:blipFill>
          <a:blip r:embed="rId3"/>
          <a:stretch>
            <a:fillRect/>
          </a:stretch>
        </p:blipFill>
        <p:spPr>
          <a:xfrm>
            <a:off x="6508057" y="3097561"/>
            <a:ext cx="899978" cy="1075096"/>
          </a:xfrm>
          <a:prstGeom prst="rect">
            <a:avLst/>
          </a:prstGeom>
        </p:spPr>
      </p:pic>
      <p:sp>
        <p:nvSpPr>
          <p:cNvPr id="25" name="文字方塊 24"/>
          <p:cNvSpPr txBox="1"/>
          <p:nvPr/>
        </p:nvSpPr>
        <p:spPr>
          <a:xfrm>
            <a:off x="7427251" y="3442833"/>
            <a:ext cx="798022" cy="461665"/>
          </a:xfrm>
          <a:prstGeom prst="rect">
            <a:avLst/>
          </a:prstGeom>
          <a:noFill/>
        </p:spPr>
        <p:txBody>
          <a:bodyPr wrap="square" rtlCol="0">
            <a:spAutoFit/>
          </a:bodyPr>
          <a:lstStyle/>
          <a:p>
            <a:pPr algn="ctr"/>
            <a:r>
              <a:rPr lang="en-US" altLang="zh-TW" sz="2400" dirty="0"/>
              <a:t>“cat”</a:t>
            </a:r>
            <a:endParaRPr lang="zh-TW" altLang="en-US" sz="2400" dirty="0"/>
          </a:p>
        </p:txBody>
      </p:sp>
      <p:sp>
        <p:nvSpPr>
          <p:cNvPr id="26" name="文字方塊 25"/>
          <p:cNvSpPr txBox="1"/>
          <p:nvPr/>
        </p:nvSpPr>
        <p:spPr>
          <a:xfrm>
            <a:off x="7439337" y="4738108"/>
            <a:ext cx="798022" cy="461665"/>
          </a:xfrm>
          <a:prstGeom prst="rect">
            <a:avLst/>
          </a:prstGeom>
          <a:noFill/>
        </p:spPr>
        <p:txBody>
          <a:bodyPr wrap="square" rtlCol="0">
            <a:spAutoFit/>
          </a:bodyPr>
          <a:lstStyle/>
          <a:p>
            <a:pPr algn="ctr"/>
            <a:r>
              <a:rPr lang="en-US" altLang="zh-TW" sz="2400" dirty="0"/>
              <a:t>“dog”</a:t>
            </a:r>
            <a:endParaRPr lang="zh-TW" altLang="en-US" sz="2400" dirty="0"/>
          </a:p>
        </p:txBody>
      </p:sp>
      <p:pic>
        <p:nvPicPr>
          <p:cNvPr id="27" name="圖片 26"/>
          <p:cNvPicPr>
            <a:picLocks noChangeAspect="1"/>
          </p:cNvPicPr>
          <p:nvPr/>
        </p:nvPicPr>
        <p:blipFill>
          <a:blip r:embed="rId4"/>
          <a:stretch>
            <a:fillRect/>
          </a:stretch>
        </p:blipFill>
        <p:spPr>
          <a:xfrm>
            <a:off x="6511558" y="4378000"/>
            <a:ext cx="915693" cy="1181883"/>
          </a:xfrm>
          <a:prstGeom prst="rect">
            <a:avLst/>
          </a:prstGeom>
        </p:spPr>
      </p:pic>
      <p:sp>
        <p:nvSpPr>
          <p:cNvPr id="2" name="標題 1"/>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機器學習登場</a:t>
            </a:r>
            <a:endParaRPr lang="zh-TW" altLang="en-US" dirty="0"/>
          </a:p>
        </p:txBody>
      </p:sp>
      <p:pic>
        <p:nvPicPr>
          <p:cNvPr id="4" name="圖片 3"/>
          <p:cNvPicPr>
            <a:picLocks noChangeAspect="1"/>
          </p:cNvPicPr>
          <p:nvPr/>
        </p:nvPicPr>
        <p:blipFill>
          <a:blip r:embed="rId5"/>
          <a:stretch>
            <a:fillRect/>
          </a:stretch>
        </p:blipFill>
        <p:spPr>
          <a:xfrm flipH="1">
            <a:off x="3762757" y="2146199"/>
            <a:ext cx="1323975" cy="2247900"/>
          </a:xfrm>
          <a:prstGeom prst="rect">
            <a:avLst/>
          </a:prstGeom>
        </p:spPr>
      </p:pic>
      <p:sp>
        <p:nvSpPr>
          <p:cNvPr id="15" name="文字方塊 14"/>
          <p:cNvSpPr txBox="1"/>
          <p:nvPr/>
        </p:nvSpPr>
        <p:spPr>
          <a:xfrm>
            <a:off x="344855" y="3923994"/>
            <a:ext cx="2976840" cy="523220"/>
          </a:xfrm>
          <a:prstGeom prst="rect">
            <a:avLst/>
          </a:prstGeom>
          <a:noFill/>
        </p:spPr>
        <p:txBody>
          <a:bodyPr wrap="square" rtlCol="0">
            <a:spAutoFit/>
          </a:bodyPr>
          <a:lstStyle/>
          <a:p>
            <a:pPr algn="ctr"/>
            <a:r>
              <a:rPr lang="en-US" altLang="zh-TW" sz="2800" dirty="0"/>
              <a:t>This is “cat”</a:t>
            </a:r>
            <a:endParaRPr lang="zh-TW" altLang="en-US" sz="2800" dirty="0"/>
          </a:p>
        </p:txBody>
      </p:sp>
      <p:sp>
        <p:nvSpPr>
          <p:cNvPr id="16" name="文字方塊 15"/>
          <p:cNvSpPr txBox="1"/>
          <p:nvPr/>
        </p:nvSpPr>
        <p:spPr>
          <a:xfrm>
            <a:off x="6066394" y="5671198"/>
            <a:ext cx="2683281" cy="830997"/>
          </a:xfrm>
          <a:prstGeom prst="rect">
            <a:avLst/>
          </a:prstGeom>
          <a:noFill/>
        </p:spPr>
        <p:txBody>
          <a:bodyPr wrap="square" rtlCol="0">
            <a:spAutoFit/>
          </a:bodyPr>
          <a:lstStyle/>
          <a:p>
            <a:r>
              <a:rPr lang="en-US" altLang="zh-TW" sz="2400" dirty="0"/>
              <a:t>A large amount of images</a:t>
            </a:r>
            <a:endParaRPr lang="zh-TW" altLang="en-US" sz="2400" dirty="0"/>
          </a:p>
        </p:txBody>
      </p:sp>
      <p:sp>
        <p:nvSpPr>
          <p:cNvPr id="17" name="文字方塊 16"/>
          <p:cNvSpPr txBox="1"/>
          <p:nvPr/>
        </p:nvSpPr>
        <p:spPr>
          <a:xfrm>
            <a:off x="1814939" y="5362325"/>
            <a:ext cx="2949952" cy="830997"/>
          </a:xfrm>
          <a:prstGeom prst="rect">
            <a:avLst/>
          </a:prstGeom>
          <a:solidFill>
            <a:schemeClr val="accent2">
              <a:lumMod val="20000"/>
              <a:lumOff val="80000"/>
            </a:schemeClr>
          </a:solidFill>
          <a:ln w="38100">
            <a:solidFill>
              <a:srgbClr val="FF0000"/>
            </a:solidFill>
          </a:ln>
        </p:spPr>
        <p:txBody>
          <a:bodyPr wrap="square" rtlCol="0">
            <a:spAutoFit/>
          </a:bodyPr>
          <a:lstStyle/>
          <a:p>
            <a:r>
              <a:rPr lang="en-US" altLang="zh-TW" sz="2400" dirty="0"/>
              <a:t>You write the program for learning.</a:t>
            </a:r>
            <a:endParaRPr lang="zh-TW" altLang="en-US" sz="2400" dirty="0"/>
          </a:p>
        </p:txBody>
      </p:sp>
      <p:cxnSp>
        <p:nvCxnSpPr>
          <p:cNvPr id="19" name="直線單箭頭接點 18"/>
          <p:cNvCxnSpPr/>
          <p:nvPr/>
        </p:nvCxnSpPr>
        <p:spPr>
          <a:xfrm flipH="1" flipV="1">
            <a:off x="4396620" y="4394099"/>
            <a:ext cx="0" cy="980253"/>
          </a:xfrm>
          <a:prstGeom prst="straightConnector1">
            <a:avLst/>
          </a:prstGeom>
          <a:ln w="38100">
            <a:solidFill>
              <a:srgbClr val="000005"/>
            </a:solidFill>
            <a:tailEnd type="triangle"/>
          </a:ln>
        </p:spPr>
        <p:style>
          <a:lnRef idx="1">
            <a:schemeClr val="accent1"/>
          </a:lnRef>
          <a:fillRef idx="0">
            <a:schemeClr val="accent1"/>
          </a:fillRef>
          <a:effectRef idx="0">
            <a:schemeClr val="accent1"/>
          </a:effectRef>
          <a:fontRef idx="minor">
            <a:schemeClr val="tx1"/>
          </a:fontRef>
        </p:style>
      </p:cxnSp>
      <p:sp>
        <p:nvSpPr>
          <p:cNvPr id="20" name="弧形箭號 (下彎) 19"/>
          <p:cNvSpPr/>
          <p:nvPr/>
        </p:nvSpPr>
        <p:spPr>
          <a:xfrm rot="1607239">
            <a:off x="2540832" y="1757919"/>
            <a:ext cx="1498166" cy="700748"/>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1" name="弧形箭號 (下彎) 20"/>
          <p:cNvSpPr/>
          <p:nvPr/>
        </p:nvSpPr>
        <p:spPr>
          <a:xfrm rot="9648183">
            <a:off x="2601425" y="4196342"/>
            <a:ext cx="1488693" cy="738243"/>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8" name="文字方塊 17"/>
          <p:cNvSpPr txBox="1"/>
          <p:nvPr/>
        </p:nvSpPr>
        <p:spPr>
          <a:xfrm>
            <a:off x="4170101" y="1768322"/>
            <a:ext cx="2099418" cy="461665"/>
          </a:xfrm>
          <a:prstGeom prst="rect">
            <a:avLst/>
          </a:prstGeom>
          <a:solidFill>
            <a:schemeClr val="accent6">
              <a:lumMod val="20000"/>
              <a:lumOff val="80000"/>
            </a:schemeClr>
          </a:solidFill>
          <a:ln w="38100">
            <a:solidFill>
              <a:srgbClr val="00B050"/>
            </a:solidFill>
          </a:ln>
        </p:spPr>
        <p:txBody>
          <a:bodyPr wrap="square" rtlCol="0">
            <a:spAutoFit/>
          </a:bodyPr>
          <a:lstStyle/>
          <a:p>
            <a:pPr algn="ctr"/>
            <a:r>
              <a:rPr lang="en-US" altLang="zh-TW" sz="2400" dirty="0"/>
              <a:t>Learning ......</a:t>
            </a:r>
            <a:endParaRPr lang="zh-TW" altLang="en-US" sz="2400" dirty="0"/>
          </a:p>
        </p:txBody>
      </p:sp>
      <p:pic>
        <p:nvPicPr>
          <p:cNvPr id="28" name="Picture 12" descr="https://encrypted-tbn1.gstatic.com/images?q=tbn:ANd9GcRcwlRKAlSIaCI4W5PRYVbuBQQXifF-56bFqAjh9DMe-_3Lh8_YK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85350" y="2325077"/>
            <a:ext cx="1351186" cy="1025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9643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5" grpId="0"/>
      <p:bldP spid="26" grpId="0"/>
      <p:bldP spid="15" grpId="0"/>
      <p:bldP spid="16" grpId="0"/>
      <p:bldP spid="20" grpId="0" animBg="1"/>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dirty="0">
                <a:latin typeface="微軟正黑體" panose="020B0604030504040204" pitchFamily="34" charset="-120"/>
                <a:ea typeface="微軟正黑體" panose="020B0604030504040204" pitchFamily="34" charset="-120"/>
              </a:rPr>
              <a:t>機器學習</a:t>
            </a:r>
            <a:br>
              <a:rPr lang="en-US" altLang="zh-TW" dirty="0">
                <a:latin typeface="微軟正黑體" panose="020B0604030504040204" pitchFamily="34" charset="-120"/>
                <a:ea typeface="微軟正黑體" panose="020B0604030504040204" pitchFamily="34" charset="-120"/>
              </a:rPr>
            </a:br>
            <a:r>
              <a:rPr lang="en-US" altLang="zh-TW" dirty="0">
                <a:latin typeface="微軟正黑體" panose="020B0604030504040204" pitchFamily="34" charset="-120"/>
                <a:ea typeface="微軟正黑體" panose="020B0604030504040204" pitchFamily="34" charset="-120"/>
              </a:rPr>
              <a:t>≈ </a:t>
            </a:r>
            <a:r>
              <a:rPr lang="zh-TW" altLang="en-US" dirty="0">
                <a:latin typeface="微軟正黑體" panose="020B0604030504040204" pitchFamily="34" charset="-120"/>
                <a:ea typeface="微軟正黑體" panose="020B0604030504040204" pitchFamily="34" charset="-120"/>
              </a:rPr>
              <a:t>找一個函數的能力</a:t>
            </a:r>
          </a:p>
        </p:txBody>
      </p:sp>
      <p:sp>
        <p:nvSpPr>
          <p:cNvPr id="3" name="內容版面配置區 2"/>
          <p:cNvSpPr>
            <a:spLocks noGrp="1"/>
          </p:cNvSpPr>
          <p:nvPr>
            <p:ph idx="1"/>
          </p:nvPr>
        </p:nvSpPr>
        <p:spPr>
          <a:xfrm>
            <a:off x="499799" y="1823150"/>
            <a:ext cx="7886700" cy="4918843"/>
          </a:xfrm>
        </p:spPr>
        <p:txBody>
          <a:bodyPr>
            <a:normAutofit/>
          </a:bodyPr>
          <a:lstStyle/>
          <a:p>
            <a:r>
              <a:rPr lang="en-US" altLang="zh-TW" dirty="0"/>
              <a:t>Speech Recognition</a:t>
            </a:r>
          </a:p>
          <a:p>
            <a:endParaRPr lang="en-US" altLang="zh-TW" dirty="0"/>
          </a:p>
          <a:p>
            <a:r>
              <a:rPr lang="en-US" altLang="zh-TW" dirty="0"/>
              <a:t>Image Recognition</a:t>
            </a:r>
          </a:p>
          <a:p>
            <a:endParaRPr lang="en-US" altLang="zh-TW" dirty="0"/>
          </a:p>
          <a:p>
            <a:endParaRPr lang="en-US" altLang="zh-TW" dirty="0"/>
          </a:p>
          <a:p>
            <a:r>
              <a:rPr lang="en-US" altLang="zh-TW" dirty="0"/>
              <a:t>Playing Go</a:t>
            </a:r>
          </a:p>
          <a:p>
            <a:endParaRPr lang="en-US" altLang="zh-TW" dirty="0"/>
          </a:p>
          <a:p>
            <a:r>
              <a:rPr lang="en-US" altLang="zh-TW" dirty="0"/>
              <a:t>Dialogue System</a:t>
            </a:r>
            <a:endParaRPr lang="zh-TW" altLang="en-US" dirty="0"/>
          </a:p>
        </p:txBody>
      </p:sp>
      <p:graphicFrame>
        <p:nvGraphicFramePr>
          <p:cNvPr id="4" name="Object 12"/>
          <p:cNvGraphicFramePr>
            <a:graphicFrameLocks noChangeAspect="1"/>
          </p:cNvGraphicFramePr>
          <p:nvPr>
            <p:extLst/>
          </p:nvPr>
        </p:nvGraphicFramePr>
        <p:xfrm>
          <a:off x="1863058" y="2390524"/>
          <a:ext cx="3822700" cy="460375"/>
        </p:xfrm>
        <a:graphic>
          <a:graphicData uri="http://schemas.openxmlformats.org/presentationml/2006/ole">
            <mc:AlternateContent xmlns:mc="http://schemas.openxmlformats.org/markup-compatibility/2006">
              <mc:Choice xmlns:v="urn:schemas-microsoft-com:vml" Requires="v">
                <p:oleObj spid="_x0000_s6698" name="方程式" r:id="rId3" imgW="1790640" imgH="215640" progId="Equation.3">
                  <p:embed/>
                </p:oleObj>
              </mc:Choice>
              <mc:Fallback>
                <p:oleObj name="方程式" r:id="rId3" imgW="1790640" imgH="215640" progId="Equation.3">
                  <p:embed/>
                  <p:pic>
                    <p:nvPicPr>
                      <p:cNvPr id="4" name="Object 12"/>
                      <p:cNvPicPr>
                        <a:picLocks noChangeAspect="1" noChangeArrowheads="1"/>
                      </p:cNvPicPr>
                      <p:nvPr/>
                    </p:nvPicPr>
                    <p:blipFill>
                      <a:blip r:embed="rId4"/>
                      <a:srcRect/>
                      <a:stretch>
                        <a:fillRect/>
                      </a:stretch>
                    </p:blipFill>
                    <p:spPr bwMode="auto">
                      <a:xfrm>
                        <a:off x="1863058" y="2390524"/>
                        <a:ext cx="3822700" cy="460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12"/>
          <p:cNvGraphicFramePr>
            <a:graphicFrameLocks noChangeAspect="1"/>
          </p:cNvGraphicFramePr>
          <p:nvPr>
            <p:extLst/>
          </p:nvPr>
        </p:nvGraphicFramePr>
        <p:xfrm>
          <a:off x="2615463" y="3462836"/>
          <a:ext cx="3822700" cy="460375"/>
        </p:xfrm>
        <a:graphic>
          <a:graphicData uri="http://schemas.openxmlformats.org/presentationml/2006/ole">
            <mc:AlternateContent xmlns:mc="http://schemas.openxmlformats.org/markup-compatibility/2006">
              <mc:Choice xmlns:v="urn:schemas-microsoft-com:vml" Requires="v">
                <p:oleObj spid="_x0000_s6699" name="方程式" r:id="rId5" imgW="1790640" imgH="215640" progId="Equation.3">
                  <p:embed/>
                </p:oleObj>
              </mc:Choice>
              <mc:Fallback>
                <p:oleObj name="方程式" r:id="rId5" imgW="1790640" imgH="215640" progId="Equation.3">
                  <p:embed/>
                  <p:pic>
                    <p:nvPicPr>
                      <p:cNvPr id="5" name="Object 12"/>
                      <p:cNvPicPr>
                        <a:picLocks noChangeAspect="1" noChangeArrowheads="1"/>
                      </p:cNvPicPr>
                      <p:nvPr/>
                    </p:nvPicPr>
                    <p:blipFill>
                      <a:blip r:embed="rId4"/>
                      <a:srcRect/>
                      <a:stretch>
                        <a:fillRect/>
                      </a:stretch>
                    </p:blipFill>
                    <p:spPr bwMode="auto">
                      <a:xfrm>
                        <a:off x="2615463" y="3462836"/>
                        <a:ext cx="3822700" cy="460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12"/>
          <p:cNvGraphicFramePr>
            <a:graphicFrameLocks noChangeAspect="1"/>
          </p:cNvGraphicFramePr>
          <p:nvPr>
            <p:extLst/>
          </p:nvPr>
        </p:nvGraphicFramePr>
        <p:xfrm>
          <a:off x="2663581" y="4670243"/>
          <a:ext cx="3822700" cy="460375"/>
        </p:xfrm>
        <a:graphic>
          <a:graphicData uri="http://schemas.openxmlformats.org/presentationml/2006/ole">
            <mc:AlternateContent xmlns:mc="http://schemas.openxmlformats.org/markup-compatibility/2006">
              <mc:Choice xmlns:v="urn:schemas-microsoft-com:vml" Requires="v">
                <p:oleObj spid="_x0000_s6700" name="方程式" r:id="rId6" imgW="1790640" imgH="215640" progId="Equation.3">
                  <p:embed/>
                </p:oleObj>
              </mc:Choice>
              <mc:Fallback>
                <p:oleObj name="方程式" r:id="rId6" imgW="1790640" imgH="215640" progId="Equation.3">
                  <p:embed/>
                  <p:pic>
                    <p:nvPicPr>
                      <p:cNvPr id="6" name="Object 12"/>
                      <p:cNvPicPr>
                        <a:picLocks noChangeAspect="1" noChangeArrowheads="1"/>
                      </p:cNvPicPr>
                      <p:nvPr/>
                    </p:nvPicPr>
                    <p:blipFill>
                      <a:blip r:embed="rId4"/>
                      <a:srcRect/>
                      <a:stretch>
                        <a:fillRect/>
                      </a:stretch>
                    </p:blipFill>
                    <p:spPr bwMode="auto">
                      <a:xfrm>
                        <a:off x="2663581" y="4670243"/>
                        <a:ext cx="3822700" cy="460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12"/>
          <p:cNvGraphicFramePr>
            <a:graphicFrameLocks noChangeAspect="1"/>
          </p:cNvGraphicFramePr>
          <p:nvPr>
            <p:extLst/>
          </p:nvPr>
        </p:nvGraphicFramePr>
        <p:xfrm>
          <a:off x="3303945" y="5774717"/>
          <a:ext cx="3578225" cy="460375"/>
        </p:xfrm>
        <a:graphic>
          <a:graphicData uri="http://schemas.openxmlformats.org/presentationml/2006/ole">
            <mc:AlternateContent xmlns:mc="http://schemas.openxmlformats.org/markup-compatibility/2006">
              <mc:Choice xmlns:v="urn:schemas-microsoft-com:vml" Requires="v">
                <p:oleObj spid="_x0000_s6701" name="方程式" r:id="rId7" imgW="1676160" imgH="215640" progId="Equation.3">
                  <p:embed/>
                </p:oleObj>
              </mc:Choice>
              <mc:Fallback>
                <p:oleObj name="方程式" r:id="rId7" imgW="1676160" imgH="215640" progId="Equation.3">
                  <p:embed/>
                  <p:pic>
                    <p:nvPicPr>
                      <p:cNvPr id="7" name="Object 12"/>
                      <p:cNvPicPr>
                        <a:picLocks noChangeAspect="1" noChangeArrowheads="1"/>
                      </p:cNvPicPr>
                      <p:nvPr/>
                    </p:nvPicPr>
                    <p:blipFill>
                      <a:blip r:embed="rId8"/>
                      <a:srcRect/>
                      <a:stretch>
                        <a:fillRect/>
                      </a:stretch>
                    </p:blipFill>
                    <p:spPr bwMode="auto">
                      <a:xfrm>
                        <a:off x="3303945" y="5774717"/>
                        <a:ext cx="3578225" cy="460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文字方塊 7"/>
          <p:cNvSpPr txBox="1"/>
          <p:nvPr/>
        </p:nvSpPr>
        <p:spPr>
          <a:xfrm>
            <a:off x="6438163" y="3431413"/>
            <a:ext cx="947054" cy="523220"/>
          </a:xfrm>
          <a:prstGeom prst="rect">
            <a:avLst/>
          </a:prstGeom>
          <a:noFill/>
        </p:spPr>
        <p:txBody>
          <a:bodyPr wrap="square" rtlCol="0">
            <a:spAutoFit/>
          </a:bodyPr>
          <a:lstStyle/>
          <a:p>
            <a:r>
              <a:rPr lang="en-US" altLang="zh-TW" sz="2800" dirty="0"/>
              <a:t>“Cat”</a:t>
            </a:r>
            <a:endParaRPr lang="zh-TW" altLang="en-US" sz="2800" dirty="0"/>
          </a:p>
        </p:txBody>
      </p:sp>
      <p:sp>
        <p:nvSpPr>
          <p:cNvPr id="9" name="文字方塊 8"/>
          <p:cNvSpPr txBox="1"/>
          <p:nvPr/>
        </p:nvSpPr>
        <p:spPr>
          <a:xfrm>
            <a:off x="5685758" y="2359341"/>
            <a:ext cx="2298182" cy="523220"/>
          </a:xfrm>
          <a:prstGeom prst="rect">
            <a:avLst/>
          </a:prstGeom>
          <a:noFill/>
        </p:spPr>
        <p:txBody>
          <a:bodyPr wrap="square" rtlCol="0">
            <a:spAutoFit/>
          </a:bodyPr>
          <a:lstStyle/>
          <a:p>
            <a:r>
              <a:rPr lang="en-US" altLang="zh-TW" sz="2800" dirty="0"/>
              <a:t>“How are you”</a:t>
            </a:r>
            <a:endParaRPr lang="zh-TW" altLang="en-US" sz="2800" dirty="0"/>
          </a:p>
        </p:txBody>
      </p:sp>
      <p:sp>
        <p:nvSpPr>
          <p:cNvPr id="10" name="文字方塊 9"/>
          <p:cNvSpPr txBox="1"/>
          <p:nvPr/>
        </p:nvSpPr>
        <p:spPr>
          <a:xfrm>
            <a:off x="6486282" y="4612554"/>
            <a:ext cx="1239914" cy="523220"/>
          </a:xfrm>
          <a:prstGeom prst="rect">
            <a:avLst/>
          </a:prstGeom>
          <a:noFill/>
        </p:spPr>
        <p:txBody>
          <a:bodyPr wrap="square" rtlCol="0">
            <a:spAutoFit/>
          </a:bodyPr>
          <a:lstStyle/>
          <a:p>
            <a:r>
              <a:rPr lang="en-US" altLang="zh-TW" sz="2800" dirty="0"/>
              <a:t>“5-5”</a:t>
            </a:r>
            <a:endParaRPr lang="zh-TW" altLang="en-US" sz="2800" dirty="0"/>
          </a:p>
        </p:txBody>
      </p:sp>
      <p:sp>
        <p:nvSpPr>
          <p:cNvPr id="11" name="文字方塊 10"/>
          <p:cNvSpPr txBox="1"/>
          <p:nvPr/>
        </p:nvSpPr>
        <p:spPr>
          <a:xfrm>
            <a:off x="6960363" y="5711872"/>
            <a:ext cx="2080959" cy="523220"/>
          </a:xfrm>
          <a:prstGeom prst="rect">
            <a:avLst/>
          </a:prstGeom>
          <a:noFill/>
        </p:spPr>
        <p:txBody>
          <a:bodyPr wrap="square" rtlCol="0">
            <a:spAutoFit/>
          </a:bodyPr>
          <a:lstStyle/>
          <a:p>
            <a:r>
              <a:rPr lang="en-US" altLang="zh-TW" sz="2800" dirty="0"/>
              <a:t>“I am fine.”</a:t>
            </a:r>
            <a:endParaRPr lang="zh-TW" altLang="en-US" sz="2800" dirty="0"/>
          </a:p>
        </p:txBody>
      </p:sp>
      <p:pic>
        <p:nvPicPr>
          <p:cNvPr id="12" name="圖片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56744" y="2334055"/>
            <a:ext cx="2921108" cy="516844"/>
          </a:xfrm>
          <a:prstGeom prst="rect">
            <a:avLst/>
          </a:prstGeom>
        </p:spPr>
      </p:pic>
      <p:sp>
        <p:nvSpPr>
          <p:cNvPr id="15" name="矩形 14"/>
          <p:cNvSpPr/>
          <p:nvPr/>
        </p:nvSpPr>
        <p:spPr>
          <a:xfrm>
            <a:off x="3743057" y="5727916"/>
            <a:ext cx="2659840" cy="523220"/>
          </a:xfrm>
          <a:prstGeom prst="rect">
            <a:avLst/>
          </a:prstGeom>
        </p:spPr>
        <p:txBody>
          <a:bodyPr wrap="square">
            <a:spAutoFit/>
          </a:bodyPr>
          <a:lstStyle/>
          <a:p>
            <a:pPr algn="ctr"/>
            <a:r>
              <a:rPr lang="en-US" altLang="zh-TW" sz="2800" dirty="0"/>
              <a:t>“How are you?”</a:t>
            </a:r>
            <a:endParaRPr lang="zh-TW" altLang="en-US" sz="2800" dirty="0"/>
          </a:p>
        </p:txBody>
      </p:sp>
      <p:pic>
        <p:nvPicPr>
          <p:cNvPr id="84994" name="Picture 2" descr="http://y2.ifengimg.com/a/2016_11/2c7ef418c729099.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991079" y="4495707"/>
            <a:ext cx="1144109" cy="858082"/>
          </a:xfrm>
          <a:prstGeom prst="rect">
            <a:avLst/>
          </a:prstGeom>
          <a:noFill/>
          <a:extLst>
            <a:ext uri="{909E8E84-426E-40DD-AFC4-6F175D3DCCD1}">
              <a14:hiddenFill xmlns:a14="http://schemas.microsoft.com/office/drawing/2010/main">
                <a:solidFill>
                  <a:srgbClr val="FFFFFF"/>
                </a:solidFill>
              </a14:hiddenFill>
            </a:ext>
          </a:extLst>
        </p:spPr>
      </p:pic>
      <p:sp>
        <p:nvSpPr>
          <p:cNvPr id="16" name="文字方塊 15"/>
          <p:cNvSpPr txBox="1"/>
          <p:nvPr/>
        </p:nvSpPr>
        <p:spPr>
          <a:xfrm>
            <a:off x="3703301" y="6147555"/>
            <a:ext cx="2773299" cy="461665"/>
          </a:xfrm>
          <a:prstGeom prst="rect">
            <a:avLst/>
          </a:prstGeom>
          <a:noFill/>
        </p:spPr>
        <p:txBody>
          <a:bodyPr wrap="square" rtlCol="0">
            <a:spAutoFit/>
          </a:bodyPr>
          <a:lstStyle/>
          <a:p>
            <a:pPr algn="ctr"/>
            <a:r>
              <a:rPr lang="en-US" altLang="zh-TW" sz="2400" dirty="0"/>
              <a:t>(what the user said)</a:t>
            </a:r>
            <a:endParaRPr lang="zh-TW" altLang="en-US" sz="2400" dirty="0"/>
          </a:p>
        </p:txBody>
      </p:sp>
      <p:sp>
        <p:nvSpPr>
          <p:cNvPr id="19" name="文字方塊 18"/>
          <p:cNvSpPr txBox="1"/>
          <p:nvPr/>
        </p:nvSpPr>
        <p:spPr>
          <a:xfrm>
            <a:off x="6466199" y="6147554"/>
            <a:ext cx="2773299" cy="461665"/>
          </a:xfrm>
          <a:prstGeom prst="rect">
            <a:avLst/>
          </a:prstGeom>
          <a:noFill/>
        </p:spPr>
        <p:txBody>
          <a:bodyPr wrap="square" rtlCol="0">
            <a:spAutoFit/>
          </a:bodyPr>
          <a:lstStyle/>
          <a:p>
            <a:pPr algn="ctr"/>
            <a:r>
              <a:rPr lang="en-US" altLang="zh-TW" sz="2400" dirty="0"/>
              <a:t>(system response)</a:t>
            </a:r>
            <a:endParaRPr lang="zh-TW" altLang="en-US" sz="2400" dirty="0"/>
          </a:p>
        </p:txBody>
      </p:sp>
      <p:pic>
        <p:nvPicPr>
          <p:cNvPr id="20" name="Picture 12" descr="https://encrypted-tbn1.gstatic.com/images?q=tbn:ANd9GcRcwlRKAlSIaCI4W5PRYVbuBQQXifF-56bFqAjh9DMe-_3Lh8_YKw"/>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83905" y="3317879"/>
            <a:ext cx="1106043" cy="839637"/>
          </a:xfrm>
          <a:prstGeom prst="rect">
            <a:avLst/>
          </a:prstGeom>
          <a:noFill/>
          <a:extLst>
            <a:ext uri="{909E8E84-426E-40DD-AFC4-6F175D3DCCD1}">
              <a14:hiddenFill xmlns:a14="http://schemas.microsoft.com/office/drawing/2010/main">
                <a:solidFill>
                  <a:srgbClr val="FFFFFF"/>
                </a:solidFill>
              </a14:hiddenFill>
            </a:ext>
          </a:extLst>
        </p:spPr>
      </p:pic>
      <p:sp>
        <p:nvSpPr>
          <p:cNvPr id="18" name="文字方塊 17"/>
          <p:cNvSpPr txBox="1"/>
          <p:nvPr/>
        </p:nvSpPr>
        <p:spPr>
          <a:xfrm>
            <a:off x="7270442" y="4874164"/>
            <a:ext cx="1786326" cy="461665"/>
          </a:xfrm>
          <a:prstGeom prst="rect">
            <a:avLst/>
          </a:prstGeom>
          <a:noFill/>
        </p:spPr>
        <p:txBody>
          <a:bodyPr wrap="square" rtlCol="0">
            <a:spAutoFit/>
          </a:bodyPr>
          <a:lstStyle/>
          <a:p>
            <a:pPr algn="ctr"/>
            <a:r>
              <a:rPr lang="en-US" altLang="zh-TW" sz="2400" dirty="0"/>
              <a:t>(next move)</a:t>
            </a:r>
            <a:endParaRPr lang="zh-TW" altLang="en-US" sz="2400" dirty="0"/>
          </a:p>
        </p:txBody>
      </p:sp>
      <p:sp>
        <p:nvSpPr>
          <p:cNvPr id="13" name="文字方塊 12">
            <a:extLst>
              <a:ext uri="{FF2B5EF4-FFF2-40B4-BE49-F238E27FC236}">
                <a16:creationId xmlns:a16="http://schemas.microsoft.com/office/drawing/2014/main" id="{97C7642B-DCE9-4190-9AEC-955818DAB254}"/>
              </a:ext>
            </a:extLst>
          </p:cNvPr>
          <p:cNvSpPr txBox="1"/>
          <p:nvPr/>
        </p:nvSpPr>
        <p:spPr>
          <a:xfrm>
            <a:off x="5780140" y="850056"/>
            <a:ext cx="2821880" cy="830997"/>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zh-TW" altLang="en-US" sz="4800" dirty="0">
                <a:latin typeface="微軟正黑體" panose="020B0604030504040204" pitchFamily="34" charset="-120"/>
                <a:ea typeface="微軟正黑體" panose="020B0604030504040204" pitchFamily="34" charset="-120"/>
              </a:rPr>
              <a:t>根據資料</a:t>
            </a:r>
          </a:p>
        </p:txBody>
      </p:sp>
    </p:spTree>
    <p:extLst>
      <p:ext uri="{BB962C8B-B14F-4D97-AF65-F5344CB8AC3E}">
        <p14:creationId xmlns:p14="http://schemas.microsoft.com/office/powerpoint/2010/main" val="4078120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499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P spid="9" grpId="0"/>
      <p:bldP spid="10" grpId="0"/>
      <p:bldP spid="11" grpId="0"/>
      <p:bldP spid="15" grpId="0"/>
      <p:bldP spid="16" grpId="0"/>
      <p:bldP spid="19"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Framework </a:t>
            </a:r>
            <a:endParaRPr lang="zh-TW" altLang="en-US" dirty="0"/>
          </a:p>
        </p:txBody>
      </p:sp>
      <p:sp>
        <p:nvSpPr>
          <p:cNvPr id="6" name="圓柱 5"/>
          <p:cNvSpPr/>
          <p:nvPr/>
        </p:nvSpPr>
        <p:spPr>
          <a:xfrm>
            <a:off x="1088600" y="2034599"/>
            <a:ext cx="1636295" cy="1090863"/>
          </a:xfrm>
          <a:prstGeom prst="can">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TW" sz="2400" dirty="0"/>
              <a:t>A set of function</a:t>
            </a:r>
            <a:endParaRPr lang="zh-TW" altLang="en-US" sz="2400" dirty="0"/>
          </a:p>
        </p:txBody>
      </p:sp>
      <p:graphicFrame>
        <p:nvGraphicFramePr>
          <p:cNvPr id="15" name="Object 12"/>
          <p:cNvGraphicFramePr>
            <a:graphicFrameLocks noChangeAspect="1"/>
          </p:cNvGraphicFramePr>
          <p:nvPr>
            <p:extLst/>
          </p:nvPr>
        </p:nvGraphicFramePr>
        <p:xfrm>
          <a:off x="2820745" y="2663625"/>
          <a:ext cx="1109662" cy="461962"/>
        </p:xfrm>
        <a:graphic>
          <a:graphicData uri="http://schemas.openxmlformats.org/presentationml/2006/ole">
            <mc:AlternateContent xmlns:mc="http://schemas.openxmlformats.org/markup-compatibility/2006">
              <mc:Choice xmlns:v="urn:schemas-microsoft-com:vml" Requires="v">
                <p:oleObj spid="_x0000_s21928" name="方程式" r:id="rId4" imgW="520560" imgH="215640" progId="Equation.3">
                  <p:embed/>
                </p:oleObj>
              </mc:Choice>
              <mc:Fallback>
                <p:oleObj name="方程式" r:id="rId4" imgW="520560" imgH="215640" progId="Equation.3">
                  <p:embed/>
                  <p:pic>
                    <p:nvPicPr>
                      <p:cNvPr id="0" name=""/>
                      <p:cNvPicPr>
                        <a:picLocks noChangeAspect="1" noChangeArrowheads="1"/>
                      </p:cNvPicPr>
                      <p:nvPr/>
                    </p:nvPicPr>
                    <p:blipFill>
                      <a:blip r:embed="rId5"/>
                      <a:srcRect/>
                      <a:stretch>
                        <a:fillRect/>
                      </a:stretch>
                    </p:blipFill>
                    <p:spPr bwMode="auto">
                      <a:xfrm>
                        <a:off x="2820745" y="2663625"/>
                        <a:ext cx="1109662" cy="461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9" name="Object 12"/>
          <p:cNvGraphicFramePr>
            <a:graphicFrameLocks noChangeAspect="1"/>
          </p:cNvGraphicFramePr>
          <p:nvPr>
            <p:extLst/>
          </p:nvPr>
        </p:nvGraphicFramePr>
        <p:xfrm>
          <a:off x="1539921" y="4008947"/>
          <a:ext cx="2141537" cy="460375"/>
        </p:xfrm>
        <a:graphic>
          <a:graphicData uri="http://schemas.openxmlformats.org/presentationml/2006/ole">
            <mc:AlternateContent xmlns:mc="http://schemas.openxmlformats.org/markup-compatibility/2006">
              <mc:Choice xmlns:v="urn:schemas-microsoft-com:vml" Requires="v">
                <p:oleObj spid="_x0000_s21929" name="方程式" r:id="rId6" imgW="1002960" imgH="215640" progId="Equation.3">
                  <p:embed/>
                </p:oleObj>
              </mc:Choice>
              <mc:Fallback>
                <p:oleObj name="方程式" r:id="rId6" imgW="1002960" imgH="215640" progId="Equation.3">
                  <p:embed/>
                  <p:pic>
                    <p:nvPicPr>
                      <p:cNvPr id="0" name=""/>
                      <p:cNvPicPr>
                        <a:picLocks noChangeAspect="1" noChangeArrowheads="1"/>
                      </p:cNvPicPr>
                      <p:nvPr/>
                    </p:nvPicPr>
                    <p:blipFill>
                      <a:blip r:embed="rId7"/>
                      <a:srcRect/>
                      <a:stretch>
                        <a:fillRect/>
                      </a:stretch>
                    </p:blipFill>
                    <p:spPr bwMode="auto">
                      <a:xfrm>
                        <a:off x="1539921" y="4008947"/>
                        <a:ext cx="2141537" cy="460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60" name="圖片 59"/>
          <p:cNvPicPr>
            <a:picLocks noChangeAspect="1"/>
          </p:cNvPicPr>
          <p:nvPr/>
        </p:nvPicPr>
        <p:blipFill>
          <a:blip r:embed="rId8"/>
          <a:stretch>
            <a:fillRect/>
          </a:stretch>
        </p:blipFill>
        <p:spPr>
          <a:xfrm>
            <a:off x="2160701" y="3668669"/>
            <a:ext cx="899978" cy="1075096"/>
          </a:xfrm>
          <a:prstGeom prst="rect">
            <a:avLst/>
          </a:prstGeom>
        </p:spPr>
      </p:pic>
      <p:sp>
        <p:nvSpPr>
          <p:cNvPr id="61" name="文字方塊 60"/>
          <p:cNvSpPr txBox="1"/>
          <p:nvPr/>
        </p:nvSpPr>
        <p:spPr>
          <a:xfrm>
            <a:off x="3773978" y="3975384"/>
            <a:ext cx="798022" cy="461665"/>
          </a:xfrm>
          <a:prstGeom prst="rect">
            <a:avLst/>
          </a:prstGeom>
          <a:noFill/>
        </p:spPr>
        <p:txBody>
          <a:bodyPr wrap="square" rtlCol="0">
            <a:spAutoFit/>
          </a:bodyPr>
          <a:lstStyle/>
          <a:p>
            <a:pPr algn="ctr"/>
            <a:r>
              <a:rPr lang="en-US" altLang="zh-TW" sz="2400" dirty="0"/>
              <a:t>“cat”</a:t>
            </a:r>
            <a:endParaRPr lang="zh-TW" altLang="en-US" sz="2400" dirty="0"/>
          </a:p>
        </p:txBody>
      </p:sp>
      <p:graphicFrame>
        <p:nvGraphicFramePr>
          <p:cNvPr id="64" name="Object 12"/>
          <p:cNvGraphicFramePr>
            <a:graphicFrameLocks noChangeAspect="1"/>
          </p:cNvGraphicFramePr>
          <p:nvPr>
            <p:extLst/>
          </p:nvPr>
        </p:nvGraphicFramePr>
        <p:xfrm>
          <a:off x="1539921" y="5401549"/>
          <a:ext cx="2141537" cy="460375"/>
        </p:xfrm>
        <a:graphic>
          <a:graphicData uri="http://schemas.openxmlformats.org/presentationml/2006/ole">
            <mc:AlternateContent xmlns:mc="http://schemas.openxmlformats.org/markup-compatibility/2006">
              <mc:Choice xmlns:v="urn:schemas-microsoft-com:vml" Requires="v">
                <p:oleObj spid="_x0000_s21930" name="方程式" r:id="rId9" imgW="1002960" imgH="215640" progId="Equation.3">
                  <p:embed/>
                </p:oleObj>
              </mc:Choice>
              <mc:Fallback>
                <p:oleObj name="方程式" r:id="rId9" imgW="1002960" imgH="215640" progId="Equation.3">
                  <p:embed/>
                  <p:pic>
                    <p:nvPicPr>
                      <p:cNvPr id="0" name=""/>
                      <p:cNvPicPr>
                        <a:picLocks noChangeAspect="1" noChangeArrowheads="1"/>
                      </p:cNvPicPr>
                      <p:nvPr/>
                    </p:nvPicPr>
                    <p:blipFill>
                      <a:blip r:embed="rId7"/>
                      <a:srcRect/>
                      <a:stretch>
                        <a:fillRect/>
                      </a:stretch>
                    </p:blipFill>
                    <p:spPr bwMode="auto">
                      <a:xfrm>
                        <a:off x="1539921" y="5401549"/>
                        <a:ext cx="2141537" cy="460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6" name="文字方塊 65"/>
          <p:cNvSpPr txBox="1"/>
          <p:nvPr/>
        </p:nvSpPr>
        <p:spPr>
          <a:xfrm>
            <a:off x="3773978" y="5367986"/>
            <a:ext cx="798022" cy="461665"/>
          </a:xfrm>
          <a:prstGeom prst="rect">
            <a:avLst/>
          </a:prstGeom>
          <a:noFill/>
        </p:spPr>
        <p:txBody>
          <a:bodyPr wrap="square" rtlCol="0">
            <a:spAutoFit/>
          </a:bodyPr>
          <a:lstStyle/>
          <a:p>
            <a:pPr algn="ctr"/>
            <a:r>
              <a:rPr lang="en-US" altLang="zh-TW" sz="2400" dirty="0"/>
              <a:t>“dog”</a:t>
            </a:r>
            <a:endParaRPr lang="zh-TW" altLang="en-US" sz="2400" dirty="0"/>
          </a:p>
        </p:txBody>
      </p:sp>
      <p:pic>
        <p:nvPicPr>
          <p:cNvPr id="67" name="圖片 66"/>
          <p:cNvPicPr>
            <a:picLocks noChangeAspect="1"/>
          </p:cNvPicPr>
          <p:nvPr/>
        </p:nvPicPr>
        <p:blipFill>
          <a:blip r:embed="rId10"/>
          <a:stretch>
            <a:fillRect/>
          </a:stretch>
        </p:blipFill>
        <p:spPr>
          <a:xfrm>
            <a:off x="2160701" y="5084043"/>
            <a:ext cx="915693" cy="1181883"/>
          </a:xfrm>
          <a:prstGeom prst="rect">
            <a:avLst/>
          </a:prstGeom>
        </p:spPr>
      </p:pic>
      <p:graphicFrame>
        <p:nvGraphicFramePr>
          <p:cNvPr id="68" name="Object 12"/>
          <p:cNvGraphicFramePr>
            <a:graphicFrameLocks noChangeAspect="1"/>
          </p:cNvGraphicFramePr>
          <p:nvPr>
            <p:extLst/>
          </p:nvPr>
        </p:nvGraphicFramePr>
        <p:xfrm>
          <a:off x="5091113" y="4008438"/>
          <a:ext cx="2168525" cy="460375"/>
        </p:xfrm>
        <a:graphic>
          <a:graphicData uri="http://schemas.openxmlformats.org/presentationml/2006/ole">
            <mc:AlternateContent xmlns:mc="http://schemas.openxmlformats.org/markup-compatibility/2006">
              <mc:Choice xmlns:v="urn:schemas-microsoft-com:vml" Requires="v">
                <p:oleObj spid="_x0000_s21931" name="方程式" r:id="rId11" imgW="1015920" imgH="215640" progId="Equation.3">
                  <p:embed/>
                </p:oleObj>
              </mc:Choice>
              <mc:Fallback>
                <p:oleObj name="方程式" r:id="rId11" imgW="1015920" imgH="215640" progId="Equation.3">
                  <p:embed/>
                  <p:pic>
                    <p:nvPicPr>
                      <p:cNvPr id="0" name=""/>
                      <p:cNvPicPr>
                        <a:picLocks noChangeAspect="1" noChangeArrowheads="1"/>
                      </p:cNvPicPr>
                      <p:nvPr/>
                    </p:nvPicPr>
                    <p:blipFill>
                      <a:blip r:embed="rId12"/>
                      <a:srcRect/>
                      <a:stretch>
                        <a:fillRect/>
                      </a:stretch>
                    </p:blipFill>
                    <p:spPr bwMode="auto">
                      <a:xfrm>
                        <a:off x="5091113" y="4008438"/>
                        <a:ext cx="2168525" cy="460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69" name="圖片 68"/>
          <p:cNvPicPr>
            <a:picLocks noChangeAspect="1"/>
          </p:cNvPicPr>
          <p:nvPr/>
        </p:nvPicPr>
        <p:blipFill>
          <a:blip r:embed="rId8"/>
          <a:stretch>
            <a:fillRect/>
          </a:stretch>
        </p:blipFill>
        <p:spPr>
          <a:xfrm>
            <a:off x="5725041" y="3668669"/>
            <a:ext cx="899978" cy="1075096"/>
          </a:xfrm>
          <a:prstGeom prst="rect">
            <a:avLst/>
          </a:prstGeom>
        </p:spPr>
      </p:pic>
      <p:sp>
        <p:nvSpPr>
          <p:cNvPr id="70" name="文字方塊 69"/>
          <p:cNvSpPr txBox="1"/>
          <p:nvPr/>
        </p:nvSpPr>
        <p:spPr>
          <a:xfrm>
            <a:off x="7251526" y="3975384"/>
            <a:ext cx="1437382" cy="461665"/>
          </a:xfrm>
          <a:prstGeom prst="rect">
            <a:avLst/>
          </a:prstGeom>
          <a:noFill/>
        </p:spPr>
        <p:txBody>
          <a:bodyPr wrap="square" rtlCol="0">
            <a:spAutoFit/>
          </a:bodyPr>
          <a:lstStyle/>
          <a:p>
            <a:pPr algn="ctr"/>
            <a:r>
              <a:rPr lang="en-US" altLang="zh-TW" sz="2400" dirty="0"/>
              <a:t>“monkey”</a:t>
            </a:r>
            <a:endParaRPr lang="zh-TW" altLang="en-US" sz="2400" dirty="0"/>
          </a:p>
        </p:txBody>
      </p:sp>
      <p:graphicFrame>
        <p:nvGraphicFramePr>
          <p:cNvPr id="71" name="Object 12"/>
          <p:cNvGraphicFramePr>
            <a:graphicFrameLocks noChangeAspect="1"/>
          </p:cNvGraphicFramePr>
          <p:nvPr>
            <p:extLst/>
          </p:nvPr>
        </p:nvGraphicFramePr>
        <p:xfrm>
          <a:off x="5091113" y="5402263"/>
          <a:ext cx="2168525" cy="460375"/>
        </p:xfrm>
        <a:graphic>
          <a:graphicData uri="http://schemas.openxmlformats.org/presentationml/2006/ole">
            <mc:AlternateContent xmlns:mc="http://schemas.openxmlformats.org/markup-compatibility/2006">
              <mc:Choice xmlns:v="urn:schemas-microsoft-com:vml" Requires="v">
                <p:oleObj spid="_x0000_s21932" name="方程式" r:id="rId13" imgW="1015920" imgH="215640" progId="Equation.3">
                  <p:embed/>
                </p:oleObj>
              </mc:Choice>
              <mc:Fallback>
                <p:oleObj name="方程式" r:id="rId13" imgW="1015920" imgH="215640" progId="Equation.3">
                  <p:embed/>
                  <p:pic>
                    <p:nvPicPr>
                      <p:cNvPr id="0" name=""/>
                      <p:cNvPicPr>
                        <a:picLocks noChangeAspect="1" noChangeArrowheads="1"/>
                      </p:cNvPicPr>
                      <p:nvPr/>
                    </p:nvPicPr>
                    <p:blipFill>
                      <a:blip r:embed="rId14"/>
                      <a:srcRect/>
                      <a:stretch>
                        <a:fillRect/>
                      </a:stretch>
                    </p:blipFill>
                    <p:spPr bwMode="auto">
                      <a:xfrm>
                        <a:off x="5091113" y="5402263"/>
                        <a:ext cx="2168525" cy="460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2" name="文字方塊 71"/>
          <p:cNvSpPr txBox="1"/>
          <p:nvPr/>
        </p:nvSpPr>
        <p:spPr>
          <a:xfrm>
            <a:off x="7338317" y="5367986"/>
            <a:ext cx="1074361" cy="461665"/>
          </a:xfrm>
          <a:prstGeom prst="rect">
            <a:avLst/>
          </a:prstGeom>
          <a:noFill/>
        </p:spPr>
        <p:txBody>
          <a:bodyPr wrap="square" rtlCol="0">
            <a:spAutoFit/>
          </a:bodyPr>
          <a:lstStyle/>
          <a:p>
            <a:pPr algn="ctr"/>
            <a:r>
              <a:rPr lang="en-US" altLang="zh-TW" sz="2400" dirty="0"/>
              <a:t>“snake”</a:t>
            </a:r>
            <a:endParaRPr lang="zh-TW" altLang="en-US" sz="2400" dirty="0"/>
          </a:p>
        </p:txBody>
      </p:sp>
      <p:pic>
        <p:nvPicPr>
          <p:cNvPr id="73" name="圖片 72"/>
          <p:cNvPicPr>
            <a:picLocks noChangeAspect="1"/>
          </p:cNvPicPr>
          <p:nvPr/>
        </p:nvPicPr>
        <p:blipFill>
          <a:blip r:embed="rId10"/>
          <a:stretch>
            <a:fillRect/>
          </a:stretch>
        </p:blipFill>
        <p:spPr>
          <a:xfrm>
            <a:off x="5725041" y="5084043"/>
            <a:ext cx="915693" cy="1181883"/>
          </a:xfrm>
          <a:prstGeom prst="rect">
            <a:avLst/>
          </a:prstGeom>
        </p:spPr>
      </p:pic>
      <p:sp>
        <p:nvSpPr>
          <p:cNvPr id="18" name="文字方塊 17"/>
          <p:cNvSpPr txBox="1"/>
          <p:nvPr/>
        </p:nvSpPr>
        <p:spPr>
          <a:xfrm>
            <a:off x="2820746" y="2127572"/>
            <a:ext cx="1205154" cy="52322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altLang="zh-TW" sz="2800" dirty="0"/>
              <a:t>Model</a:t>
            </a:r>
            <a:endParaRPr lang="zh-TW" altLang="en-US" sz="2800" dirty="0"/>
          </a:p>
        </p:txBody>
      </p:sp>
      <p:grpSp>
        <p:nvGrpSpPr>
          <p:cNvPr id="78" name="群組 77"/>
          <p:cNvGrpSpPr/>
          <p:nvPr/>
        </p:nvGrpSpPr>
        <p:grpSpPr>
          <a:xfrm>
            <a:off x="5172837" y="760914"/>
            <a:ext cx="3342513" cy="827342"/>
            <a:chOff x="4749800" y="2047360"/>
            <a:chExt cx="3342513" cy="827342"/>
          </a:xfrm>
        </p:grpSpPr>
        <p:graphicFrame>
          <p:nvGraphicFramePr>
            <p:cNvPr id="79" name="Object 12"/>
            <p:cNvGraphicFramePr>
              <a:graphicFrameLocks noChangeAspect="1"/>
            </p:cNvGraphicFramePr>
            <p:nvPr>
              <p:extLst/>
            </p:nvPr>
          </p:nvGraphicFramePr>
          <p:xfrm>
            <a:off x="4749800" y="2235200"/>
            <a:ext cx="2112963" cy="460375"/>
          </p:xfrm>
          <a:graphic>
            <a:graphicData uri="http://schemas.openxmlformats.org/presentationml/2006/ole">
              <mc:AlternateContent xmlns:mc="http://schemas.openxmlformats.org/markup-compatibility/2006">
                <mc:Choice xmlns:v="urn:schemas-microsoft-com:vml" Requires="v">
                  <p:oleObj spid="_x0000_s21933" name="方程式" r:id="rId15" imgW="990360" imgH="215640" progId="Equation.3">
                    <p:embed/>
                  </p:oleObj>
                </mc:Choice>
                <mc:Fallback>
                  <p:oleObj name="方程式" r:id="rId15" imgW="990360" imgH="215640" progId="Equation.3">
                    <p:embed/>
                    <p:pic>
                      <p:nvPicPr>
                        <p:cNvPr id="0" name=""/>
                        <p:cNvPicPr>
                          <a:picLocks noChangeAspect="1" noChangeArrowheads="1"/>
                        </p:cNvPicPr>
                        <p:nvPr/>
                      </p:nvPicPr>
                      <p:blipFill>
                        <a:blip r:embed="rId16"/>
                        <a:srcRect/>
                        <a:stretch>
                          <a:fillRect/>
                        </a:stretch>
                      </p:blipFill>
                      <p:spPr bwMode="auto">
                        <a:xfrm>
                          <a:off x="4749800" y="2235200"/>
                          <a:ext cx="2112963" cy="460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0" name="文字方塊 79"/>
            <p:cNvSpPr txBox="1"/>
            <p:nvPr/>
          </p:nvSpPr>
          <p:spPr>
            <a:xfrm>
              <a:off x="6654931" y="2212761"/>
              <a:ext cx="1437382" cy="461665"/>
            </a:xfrm>
            <a:prstGeom prst="rect">
              <a:avLst/>
            </a:prstGeom>
            <a:noFill/>
          </p:spPr>
          <p:txBody>
            <a:bodyPr wrap="square" rtlCol="0">
              <a:spAutoFit/>
            </a:bodyPr>
            <a:lstStyle/>
            <a:p>
              <a:pPr algn="ctr"/>
              <a:r>
                <a:rPr lang="en-US" altLang="zh-TW" sz="2400" dirty="0"/>
                <a:t>“cat”</a:t>
              </a:r>
              <a:endParaRPr lang="zh-TW" altLang="en-US" sz="2400" dirty="0"/>
            </a:p>
          </p:txBody>
        </p:sp>
        <p:pic>
          <p:nvPicPr>
            <p:cNvPr id="81" name="Picture 12" descr="https://encrypted-tbn1.gstatic.com/images?q=tbn:ANd9GcRcwlRKAlSIaCI4W5PRYVbuBQQXifF-56bFqAjh9DMe-_3Lh8_YKw"/>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221731" y="2047360"/>
              <a:ext cx="1089847" cy="827342"/>
            </a:xfrm>
            <a:prstGeom prst="rect">
              <a:avLst/>
            </a:prstGeom>
            <a:noFill/>
            <a:extLst>
              <a:ext uri="{909E8E84-426E-40DD-AFC4-6F175D3DCCD1}">
                <a14:hiddenFill xmlns:a14="http://schemas.microsoft.com/office/drawing/2010/main">
                  <a:solidFill>
                    <a:srgbClr val="FFFFFF"/>
                  </a:solidFill>
                </a14:hiddenFill>
              </a:ext>
            </a:extLst>
          </p:spPr>
        </p:pic>
      </p:grpSp>
      <p:sp>
        <p:nvSpPr>
          <p:cNvPr id="82" name="文字方塊 81"/>
          <p:cNvSpPr txBox="1"/>
          <p:nvPr/>
        </p:nvSpPr>
        <p:spPr>
          <a:xfrm>
            <a:off x="4368800" y="212137"/>
            <a:ext cx="3111500" cy="461665"/>
          </a:xfrm>
          <a:prstGeom prst="rect">
            <a:avLst/>
          </a:prstGeom>
          <a:noFill/>
        </p:spPr>
        <p:txBody>
          <a:bodyPr wrap="square" rtlCol="0">
            <a:spAutoFit/>
          </a:bodyPr>
          <a:lstStyle/>
          <a:p>
            <a:r>
              <a:rPr lang="en-US" altLang="zh-TW" sz="2400" dirty="0"/>
              <a:t>Image Recognition:</a:t>
            </a:r>
            <a:endParaRPr lang="zh-TW" altLang="en-US" sz="2400" dirty="0"/>
          </a:p>
        </p:txBody>
      </p:sp>
    </p:spTree>
    <p:extLst>
      <p:ext uri="{BB962C8B-B14F-4D97-AF65-F5344CB8AC3E}">
        <p14:creationId xmlns:p14="http://schemas.microsoft.com/office/powerpoint/2010/main" val="1145057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1" grpId="0"/>
      <p:bldP spid="66" grpId="0"/>
      <p:bldP spid="70" grpId="0"/>
      <p:bldP spid="72" grpId="0"/>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DE6CB82A-273F-45CF-92BA-A8463EBC6135}"/>
              </a:ext>
            </a:extLst>
          </p:cNvPr>
          <p:cNvPicPr>
            <a:picLocks noChangeAspect="1"/>
          </p:cNvPicPr>
          <p:nvPr/>
        </p:nvPicPr>
        <p:blipFill>
          <a:blip r:embed="rId4"/>
          <a:stretch>
            <a:fillRect/>
          </a:stretch>
        </p:blipFill>
        <p:spPr>
          <a:xfrm>
            <a:off x="4333907" y="2071006"/>
            <a:ext cx="4571993" cy="1790763"/>
          </a:xfrm>
          <a:prstGeom prst="rect">
            <a:avLst/>
          </a:prstGeom>
        </p:spPr>
      </p:pic>
      <p:sp>
        <p:nvSpPr>
          <p:cNvPr id="2" name="標題 1"/>
          <p:cNvSpPr>
            <a:spLocks noGrp="1"/>
          </p:cNvSpPr>
          <p:nvPr>
            <p:ph type="title"/>
          </p:nvPr>
        </p:nvSpPr>
        <p:spPr/>
        <p:txBody>
          <a:bodyPr/>
          <a:lstStyle/>
          <a:p>
            <a:r>
              <a:rPr lang="en-US" altLang="zh-TW" dirty="0"/>
              <a:t>Framework </a:t>
            </a:r>
            <a:endParaRPr lang="zh-TW" altLang="en-US" dirty="0"/>
          </a:p>
        </p:txBody>
      </p:sp>
      <p:sp>
        <p:nvSpPr>
          <p:cNvPr id="6" name="圓柱 5"/>
          <p:cNvSpPr/>
          <p:nvPr/>
        </p:nvSpPr>
        <p:spPr>
          <a:xfrm>
            <a:off x="1088600" y="2034599"/>
            <a:ext cx="1636295" cy="1090863"/>
          </a:xfrm>
          <a:prstGeom prst="can">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TW" sz="2400" dirty="0"/>
              <a:t>A set of function</a:t>
            </a:r>
            <a:endParaRPr lang="zh-TW" altLang="en-US" sz="2400" dirty="0"/>
          </a:p>
        </p:txBody>
      </p:sp>
      <p:graphicFrame>
        <p:nvGraphicFramePr>
          <p:cNvPr id="15" name="Object 12"/>
          <p:cNvGraphicFramePr>
            <a:graphicFrameLocks noChangeAspect="1"/>
          </p:cNvGraphicFramePr>
          <p:nvPr>
            <p:extLst/>
          </p:nvPr>
        </p:nvGraphicFramePr>
        <p:xfrm>
          <a:off x="2820745" y="2663625"/>
          <a:ext cx="1109662" cy="461962"/>
        </p:xfrm>
        <a:graphic>
          <a:graphicData uri="http://schemas.openxmlformats.org/presentationml/2006/ole">
            <mc:AlternateContent xmlns:mc="http://schemas.openxmlformats.org/markup-compatibility/2006">
              <mc:Choice xmlns:v="urn:schemas-microsoft-com:vml" Requires="v">
                <p:oleObj spid="_x0000_s3554" name="方程式" r:id="rId5" imgW="520560" imgH="215640" progId="Equation.3">
                  <p:embed/>
                </p:oleObj>
              </mc:Choice>
              <mc:Fallback>
                <p:oleObj name="方程式" r:id="rId5" imgW="520560" imgH="215640" progId="Equation.3">
                  <p:embed/>
                  <p:pic>
                    <p:nvPicPr>
                      <p:cNvPr id="0" name=""/>
                      <p:cNvPicPr>
                        <a:picLocks noChangeAspect="1" noChangeArrowheads="1"/>
                      </p:cNvPicPr>
                      <p:nvPr/>
                    </p:nvPicPr>
                    <p:blipFill>
                      <a:blip r:embed="rId6"/>
                      <a:srcRect/>
                      <a:stretch>
                        <a:fillRect/>
                      </a:stretch>
                    </p:blipFill>
                    <p:spPr bwMode="auto">
                      <a:xfrm>
                        <a:off x="2820745" y="2663625"/>
                        <a:ext cx="1109662" cy="461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9" name="群組 8"/>
          <p:cNvGrpSpPr/>
          <p:nvPr/>
        </p:nvGrpSpPr>
        <p:grpSpPr>
          <a:xfrm>
            <a:off x="5172837" y="760914"/>
            <a:ext cx="3342513" cy="827342"/>
            <a:chOff x="4749800" y="2047360"/>
            <a:chExt cx="3342513" cy="827342"/>
          </a:xfrm>
        </p:grpSpPr>
        <p:graphicFrame>
          <p:nvGraphicFramePr>
            <p:cNvPr id="74" name="Object 12"/>
            <p:cNvGraphicFramePr>
              <a:graphicFrameLocks noChangeAspect="1"/>
            </p:cNvGraphicFramePr>
            <p:nvPr>
              <p:extLst/>
            </p:nvPr>
          </p:nvGraphicFramePr>
          <p:xfrm>
            <a:off x="4749800" y="2235200"/>
            <a:ext cx="2112963" cy="460375"/>
          </p:xfrm>
          <a:graphic>
            <a:graphicData uri="http://schemas.openxmlformats.org/presentationml/2006/ole">
              <mc:AlternateContent xmlns:mc="http://schemas.openxmlformats.org/markup-compatibility/2006">
                <mc:Choice xmlns:v="urn:schemas-microsoft-com:vml" Requires="v">
                  <p:oleObj spid="_x0000_s3555" name="方程式" r:id="rId7" imgW="990360" imgH="215640" progId="Equation.3">
                    <p:embed/>
                  </p:oleObj>
                </mc:Choice>
                <mc:Fallback>
                  <p:oleObj name="方程式" r:id="rId7" imgW="990360" imgH="215640" progId="Equation.3">
                    <p:embed/>
                    <p:pic>
                      <p:nvPicPr>
                        <p:cNvPr id="0" name=""/>
                        <p:cNvPicPr>
                          <a:picLocks noChangeAspect="1" noChangeArrowheads="1"/>
                        </p:cNvPicPr>
                        <p:nvPr/>
                      </p:nvPicPr>
                      <p:blipFill>
                        <a:blip r:embed="rId8"/>
                        <a:srcRect/>
                        <a:stretch>
                          <a:fillRect/>
                        </a:stretch>
                      </p:blipFill>
                      <p:spPr bwMode="auto">
                        <a:xfrm>
                          <a:off x="4749800" y="2235200"/>
                          <a:ext cx="2112963" cy="460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6" name="文字方塊 75"/>
            <p:cNvSpPr txBox="1"/>
            <p:nvPr/>
          </p:nvSpPr>
          <p:spPr>
            <a:xfrm>
              <a:off x="6654931" y="2212761"/>
              <a:ext cx="1437382" cy="461665"/>
            </a:xfrm>
            <a:prstGeom prst="rect">
              <a:avLst/>
            </a:prstGeom>
            <a:noFill/>
          </p:spPr>
          <p:txBody>
            <a:bodyPr wrap="square" rtlCol="0">
              <a:spAutoFit/>
            </a:bodyPr>
            <a:lstStyle/>
            <a:p>
              <a:pPr algn="ctr"/>
              <a:r>
                <a:rPr lang="en-US" altLang="zh-TW" sz="2400" dirty="0"/>
                <a:t>“cat”</a:t>
              </a:r>
              <a:endParaRPr lang="zh-TW" altLang="en-US" sz="2400" dirty="0"/>
            </a:p>
          </p:txBody>
        </p:sp>
        <p:pic>
          <p:nvPicPr>
            <p:cNvPr id="77" name="Picture 12" descr="https://encrypted-tbn1.gstatic.com/images?q=tbn:ANd9GcRcwlRKAlSIaCI4W5PRYVbuBQQXifF-56bFqAjh9DMe-_3Lh8_YKw"/>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21731" y="2047360"/>
              <a:ext cx="1089847" cy="827342"/>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文字方塊 11"/>
          <p:cNvSpPr txBox="1"/>
          <p:nvPr/>
        </p:nvSpPr>
        <p:spPr>
          <a:xfrm>
            <a:off x="4368800" y="212137"/>
            <a:ext cx="3111500" cy="461665"/>
          </a:xfrm>
          <a:prstGeom prst="rect">
            <a:avLst/>
          </a:prstGeom>
          <a:noFill/>
        </p:spPr>
        <p:txBody>
          <a:bodyPr wrap="square" rtlCol="0">
            <a:spAutoFit/>
          </a:bodyPr>
          <a:lstStyle/>
          <a:p>
            <a:r>
              <a:rPr lang="en-US" altLang="zh-TW" sz="2400" dirty="0"/>
              <a:t>Image Recognition:</a:t>
            </a:r>
            <a:endParaRPr lang="zh-TW" altLang="en-US" sz="2400" dirty="0"/>
          </a:p>
        </p:txBody>
      </p:sp>
      <p:sp>
        <p:nvSpPr>
          <p:cNvPr id="18" name="文字方塊 17"/>
          <p:cNvSpPr txBox="1"/>
          <p:nvPr/>
        </p:nvSpPr>
        <p:spPr>
          <a:xfrm>
            <a:off x="2820746" y="2127572"/>
            <a:ext cx="1205154" cy="52322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altLang="zh-TW" sz="2800" dirty="0"/>
              <a:t>Model</a:t>
            </a:r>
            <a:endParaRPr lang="zh-TW" altLang="en-US" sz="2800" dirty="0"/>
          </a:p>
        </p:txBody>
      </p:sp>
      <p:sp>
        <p:nvSpPr>
          <p:cNvPr id="23" name="圓柱 22"/>
          <p:cNvSpPr/>
          <p:nvPr/>
        </p:nvSpPr>
        <p:spPr>
          <a:xfrm>
            <a:off x="1029821" y="5215692"/>
            <a:ext cx="1636295" cy="1090863"/>
          </a:xfrm>
          <a:prstGeom prst="can">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TW" sz="2400" dirty="0"/>
              <a:t>Training</a:t>
            </a:r>
          </a:p>
          <a:p>
            <a:pPr algn="ctr"/>
            <a:r>
              <a:rPr lang="en-US" altLang="zh-TW" sz="2400" dirty="0"/>
              <a:t>Data</a:t>
            </a:r>
            <a:endParaRPr lang="zh-TW" altLang="en-US" sz="2400" dirty="0"/>
          </a:p>
        </p:txBody>
      </p:sp>
      <p:sp>
        <p:nvSpPr>
          <p:cNvPr id="27" name="圓角矩形 26"/>
          <p:cNvSpPr/>
          <p:nvPr/>
        </p:nvSpPr>
        <p:spPr>
          <a:xfrm>
            <a:off x="891920" y="3661530"/>
            <a:ext cx="1912095" cy="109086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TW" sz="2400" dirty="0"/>
              <a:t>Goodness of function f</a:t>
            </a:r>
            <a:endParaRPr lang="en-US" altLang="zh-TW" sz="2400" baseline="30000" dirty="0"/>
          </a:p>
        </p:txBody>
      </p:sp>
      <p:cxnSp>
        <p:nvCxnSpPr>
          <p:cNvPr id="28" name="直線單箭頭接點 27"/>
          <p:cNvCxnSpPr/>
          <p:nvPr/>
        </p:nvCxnSpPr>
        <p:spPr>
          <a:xfrm flipV="1">
            <a:off x="1869025" y="4774164"/>
            <a:ext cx="0" cy="54543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9" name="直線單箭頭接點 28"/>
          <p:cNvCxnSpPr/>
          <p:nvPr/>
        </p:nvCxnSpPr>
        <p:spPr>
          <a:xfrm>
            <a:off x="1869025" y="3158798"/>
            <a:ext cx="0" cy="480962"/>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36" name="文字方塊 35"/>
          <p:cNvSpPr txBox="1"/>
          <p:nvPr/>
        </p:nvSpPr>
        <p:spPr>
          <a:xfrm>
            <a:off x="5141746" y="2697133"/>
            <a:ext cx="1205154" cy="46166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altLang="zh-TW" sz="2400" dirty="0"/>
              <a:t>Better!</a:t>
            </a:r>
            <a:endParaRPr lang="zh-TW" altLang="en-US" sz="2400" dirty="0"/>
          </a:p>
        </p:txBody>
      </p:sp>
      <p:sp>
        <p:nvSpPr>
          <p:cNvPr id="37" name="矩形 36"/>
          <p:cNvSpPr/>
          <p:nvPr/>
        </p:nvSpPr>
        <p:spPr>
          <a:xfrm>
            <a:off x="5076620" y="6115145"/>
            <a:ext cx="1470724" cy="461665"/>
          </a:xfrm>
          <a:prstGeom prst="rect">
            <a:avLst/>
          </a:prstGeom>
        </p:spPr>
        <p:txBody>
          <a:bodyPr wrap="square">
            <a:spAutoFit/>
          </a:bodyPr>
          <a:lstStyle/>
          <a:p>
            <a:pPr algn="ctr"/>
            <a:r>
              <a:rPr lang="en-US" altLang="zh-TW" sz="2400" dirty="0">
                <a:solidFill>
                  <a:srgbClr val="222222"/>
                </a:solidFill>
                <a:latin typeface="Arial" panose="020B0604020202020204" pitchFamily="34" charset="0"/>
              </a:rPr>
              <a:t>“monkey”</a:t>
            </a:r>
            <a:endParaRPr lang="zh-TW" altLang="en-US" sz="2400" dirty="0"/>
          </a:p>
        </p:txBody>
      </p:sp>
      <p:pic>
        <p:nvPicPr>
          <p:cNvPr id="38" name="圖片 37"/>
          <p:cNvPicPr>
            <a:picLocks noChangeAspect="1"/>
          </p:cNvPicPr>
          <p:nvPr/>
        </p:nvPicPr>
        <p:blipFill>
          <a:blip r:embed="rId10"/>
          <a:stretch>
            <a:fillRect/>
          </a:stretch>
        </p:blipFill>
        <p:spPr>
          <a:xfrm>
            <a:off x="5346342" y="5040061"/>
            <a:ext cx="931280" cy="1051432"/>
          </a:xfrm>
          <a:prstGeom prst="rect">
            <a:avLst/>
          </a:prstGeom>
        </p:spPr>
      </p:pic>
      <p:pic>
        <p:nvPicPr>
          <p:cNvPr id="39" name="圖片 38"/>
          <p:cNvPicPr>
            <a:picLocks noChangeAspect="1"/>
          </p:cNvPicPr>
          <p:nvPr/>
        </p:nvPicPr>
        <p:blipFill>
          <a:blip r:embed="rId11"/>
          <a:stretch>
            <a:fillRect/>
          </a:stretch>
        </p:blipFill>
        <p:spPr>
          <a:xfrm>
            <a:off x="6619904" y="5040061"/>
            <a:ext cx="899978" cy="1075096"/>
          </a:xfrm>
          <a:prstGeom prst="rect">
            <a:avLst/>
          </a:prstGeom>
        </p:spPr>
      </p:pic>
      <p:sp>
        <p:nvSpPr>
          <p:cNvPr id="40" name="文字方塊 39"/>
          <p:cNvSpPr txBox="1"/>
          <p:nvPr/>
        </p:nvSpPr>
        <p:spPr>
          <a:xfrm>
            <a:off x="6687680" y="6132511"/>
            <a:ext cx="798022" cy="461665"/>
          </a:xfrm>
          <a:prstGeom prst="rect">
            <a:avLst/>
          </a:prstGeom>
          <a:noFill/>
        </p:spPr>
        <p:txBody>
          <a:bodyPr wrap="square" rtlCol="0">
            <a:spAutoFit/>
          </a:bodyPr>
          <a:lstStyle/>
          <a:p>
            <a:pPr algn="ctr"/>
            <a:r>
              <a:rPr lang="en-US" altLang="zh-TW" sz="2400" dirty="0"/>
              <a:t>“cat”</a:t>
            </a:r>
            <a:endParaRPr lang="zh-TW" altLang="en-US" sz="2400" dirty="0"/>
          </a:p>
        </p:txBody>
      </p:sp>
      <p:sp>
        <p:nvSpPr>
          <p:cNvPr id="41" name="文字方塊 40"/>
          <p:cNvSpPr txBox="1"/>
          <p:nvPr/>
        </p:nvSpPr>
        <p:spPr>
          <a:xfrm>
            <a:off x="7870094" y="6095267"/>
            <a:ext cx="798022" cy="461665"/>
          </a:xfrm>
          <a:prstGeom prst="rect">
            <a:avLst/>
          </a:prstGeom>
          <a:noFill/>
        </p:spPr>
        <p:txBody>
          <a:bodyPr wrap="square" rtlCol="0">
            <a:spAutoFit/>
          </a:bodyPr>
          <a:lstStyle/>
          <a:p>
            <a:pPr algn="ctr"/>
            <a:r>
              <a:rPr lang="en-US" altLang="zh-TW" sz="2400" dirty="0"/>
              <a:t>“dog”</a:t>
            </a:r>
            <a:endParaRPr lang="zh-TW" altLang="en-US" sz="2400" dirty="0"/>
          </a:p>
        </p:txBody>
      </p:sp>
      <p:pic>
        <p:nvPicPr>
          <p:cNvPr id="42" name="圖片 41"/>
          <p:cNvPicPr>
            <a:picLocks noChangeAspect="1"/>
          </p:cNvPicPr>
          <p:nvPr/>
        </p:nvPicPr>
        <p:blipFill>
          <a:blip r:embed="rId12"/>
          <a:stretch>
            <a:fillRect/>
          </a:stretch>
        </p:blipFill>
        <p:spPr>
          <a:xfrm>
            <a:off x="7862164" y="5051881"/>
            <a:ext cx="823790" cy="1063264"/>
          </a:xfrm>
          <a:prstGeom prst="rect">
            <a:avLst/>
          </a:prstGeom>
        </p:spPr>
      </p:pic>
      <p:sp>
        <p:nvSpPr>
          <p:cNvPr id="44" name="矩形 43"/>
          <p:cNvSpPr/>
          <p:nvPr/>
        </p:nvSpPr>
        <p:spPr>
          <a:xfrm>
            <a:off x="2971073" y="5295624"/>
            <a:ext cx="2185866" cy="461665"/>
          </a:xfrm>
          <a:prstGeom prst="rect">
            <a:avLst/>
          </a:prstGeom>
        </p:spPr>
        <p:txBody>
          <a:bodyPr wrap="square">
            <a:spAutoFit/>
          </a:bodyPr>
          <a:lstStyle/>
          <a:p>
            <a:pPr algn="ctr"/>
            <a:r>
              <a:rPr lang="en-US" altLang="zh-TW" sz="2400" dirty="0">
                <a:solidFill>
                  <a:srgbClr val="222222"/>
                </a:solidFill>
                <a:latin typeface="Arial" panose="020B0604020202020204" pitchFamily="34" charset="0"/>
              </a:rPr>
              <a:t>function input:</a:t>
            </a:r>
            <a:endParaRPr lang="zh-TW" altLang="en-US" sz="2400" dirty="0"/>
          </a:p>
        </p:txBody>
      </p:sp>
      <p:sp>
        <p:nvSpPr>
          <p:cNvPr id="45" name="矩形 44"/>
          <p:cNvSpPr/>
          <p:nvPr/>
        </p:nvSpPr>
        <p:spPr>
          <a:xfrm>
            <a:off x="2897982" y="6091493"/>
            <a:ext cx="2251844" cy="461665"/>
          </a:xfrm>
          <a:prstGeom prst="rect">
            <a:avLst/>
          </a:prstGeom>
        </p:spPr>
        <p:txBody>
          <a:bodyPr wrap="square">
            <a:spAutoFit/>
          </a:bodyPr>
          <a:lstStyle/>
          <a:p>
            <a:pPr algn="ctr"/>
            <a:r>
              <a:rPr lang="en-US" altLang="zh-TW" sz="2400" dirty="0">
                <a:solidFill>
                  <a:srgbClr val="222222"/>
                </a:solidFill>
                <a:latin typeface="Arial" panose="020B0604020202020204" pitchFamily="34" charset="0"/>
              </a:rPr>
              <a:t>function output:</a:t>
            </a:r>
            <a:endParaRPr lang="zh-TW" altLang="en-US" sz="2400" dirty="0"/>
          </a:p>
        </p:txBody>
      </p:sp>
      <p:sp>
        <p:nvSpPr>
          <p:cNvPr id="26" name="矩形 25"/>
          <p:cNvSpPr/>
          <p:nvPr/>
        </p:nvSpPr>
        <p:spPr>
          <a:xfrm>
            <a:off x="2923907" y="4888078"/>
            <a:ext cx="5947138" cy="172345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a:extLst>
              <a:ext uri="{FF2B5EF4-FFF2-40B4-BE49-F238E27FC236}">
                <a16:creationId xmlns:a16="http://schemas.microsoft.com/office/drawing/2014/main" id="{80A6E19A-A23B-40AA-BE45-9FE4299D3700}"/>
              </a:ext>
            </a:extLst>
          </p:cNvPr>
          <p:cNvSpPr txBox="1"/>
          <p:nvPr/>
        </p:nvSpPr>
        <p:spPr>
          <a:xfrm>
            <a:off x="3321453" y="4353032"/>
            <a:ext cx="5152045" cy="52322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altLang="zh-TW" sz="2800" dirty="0"/>
              <a:t>Supervised Learning (</a:t>
            </a:r>
            <a:r>
              <a:rPr lang="zh-TW" altLang="en-US" sz="2800" dirty="0">
                <a:latin typeface="微軟正黑體" panose="020B0604030504040204" pitchFamily="34" charset="-120"/>
                <a:ea typeface="微軟正黑體" panose="020B0604030504040204" pitchFamily="34" charset="-120"/>
              </a:rPr>
              <a:t>督導式學習</a:t>
            </a:r>
            <a:r>
              <a:rPr lang="en-US" altLang="zh-TW" sz="2800" dirty="0"/>
              <a:t>)</a:t>
            </a:r>
            <a:endParaRPr lang="zh-TW" altLang="en-US" sz="2800" dirty="0"/>
          </a:p>
        </p:txBody>
      </p:sp>
    </p:spTree>
    <p:extLst>
      <p:ext uri="{BB962C8B-B14F-4D97-AF65-F5344CB8AC3E}">
        <p14:creationId xmlns:p14="http://schemas.microsoft.com/office/powerpoint/2010/main" val="1719469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7" grpId="0" animBg="1"/>
      <p:bldP spid="36" grpId="0" animBg="1"/>
      <p:bldP spid="37" grpId="0"/>
      <p:bldP spid="40" grpId="0"/>
      <p:bldP spid="41" grpId="0"/>
      <p:bldP spid="44" grpId="0"/>
      <p:bldP spid="45" grpId="0"/>
      <p:bldP spid="26"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Framework </a:t>
            </a:r>
            <a:endParaRPr lang="zh-TW" altLang="en-US" dirty="0"/>
          </a:p>
        </p:txBody>
      </p:sp>
      <p:sp>
        <p:nvSpPr>
          <p:cNvPr id="6" name="圓柱 5"/>
          <p:cNvSpPr/>
          <p:nvPr/>
        </p:nvSpPr>
        <p:spPr>
          <a:xfrm>
            <a:off x="1088600" y="2034599"/>
            <a:ext cx="1636295" cy="1090863"/>
          </a:xfrm>
          <a:prstGeom prst="can">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TW" sz="2400" dirty="0"/>
              <a:t>A set of function</a:t>
            </a:r>
            <a:endParaRPr lang="zh-TW" altLang="en-US" sz="2400" dirty="0"/>
          </a:p>
        </p:txBody>
      </p:sp>
      <p:graphicFrame>
        <p:nvGraphicFramePr>
          <p:cNvPr id="15" name="Object 12"/>
          <p:cNvGraphicFramePr>
            <a:graphicFrameLocks noChangeAspect="1"/>
          </p:cNvGraphicFramePr>
          <p:nvPr>
            <p:extLst/>
          </p:nvPr>
        </p:nvGraphicFramePr>
        <p:xfrm>
          <a:off x="2820745" y="2663625"/>
          <a:ext cx="1109662" cy="461962"/>
        </p:xfrm>
        <a:graphic>
          <a:graphicData uri="http://schemas.openxmlformats.org/presentationml/2006/ole">
            <mc:AlternateContent xmlns:mc="http://schemas.openxmlformats.org/markup-compatibility/2006">
              <mc:Choice xmlns:v="urn:schemas-microsoft-com:vml" Requires="v">
                <p:oleObj spid="_x0000_s5058" name="方程式" r:id="rId4" imgW="520560" imgH="215640" progId="Equation.3">
                  <p:embed/>
                </p:oleObj>
              </mc:Choice>
              <mc:Fallback>
                <p:oleObj name="方程式" r:id="rId4" imgW="520560" imgH="215640" progId="Equation.3">
                  <p:embed/>
                  <p:pic>
                    <p:nvPicPr>
                      <p:cNvPr id="0" name=""/>
                      <p:cNvPicPr>
                        <a:picLocks noChangeAspect="1" noChangeArrowheads="1"/>
                      </p:cNvPicPr>
                      <p:nvPr/>
                    </p:nvPicPr>
                    <p:blipFill>
                      <a:blip r:embed="rId5"/>
                      <a:srcRect/>
                      <a:stretch>
                        <a:fillRect/>
                      </a:stretch>
                    </p:blipFill>
                    <p:spPr bwMode="auto">
                      <a:xfrm>
                        <a:off x="2820745" y="2663625"/>
                        <a:ext cx="1109662" cy="461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9" name="群組 8"/>
          <p:cNvGrpSpPr/>
          <p:nvPr/>
        </p:nvGrpSpPr>
        <p:grpSpPr>
          <a:xfrm>
            <a:off x="5172837" y="760914"/>
            <a:ext cx="3342513" cy="827342"/>
            <a:chOff x="4749800" y="2047360"/>
            <a:chExt cx="3342513" cy="827342"/>
          </a:xfrm>
        </p:grpSpPr>
        <p:graphicFrame>
          <p:nvGraphicFramePr>
            <p:cNvPr id="74" name="Object 12"/>
            <p:cNvGraphicFramePr>
              <a:graphicFrameLocks noChangeAspect="1"/>
            </p:cNvGraphicFramePr>
            <p:nvPr>
              <p:extLst/>
            </p:nvPr>
          </p:nvGraphicFramePr>
          <p:xfrm>
            <a:off x="4749800" y="2235200"/>
            <a:ext cx="2112963" cy="460375"/>
          </p:xfrm>
          <a:graphic>
            <a:graphicData uri="http://schemas.openxmlformats.org/presentationml/2006/ole">
              <mc:AlternateContent xmlns:mc="http://schemas.openxmlformats.org/markup-compatibility/2006">
                <mc:Choice xmlns:v="urn:schemas-microsoft-com:vml" Requires="v">
                  <p:oleObj spid="_x0000_s5059" name="方程式" r:id="rId6" imgW="990360" imgH="215640" progId="Equation.3">
                    <p:embed/>
                  </p:oleObj>
                </mc:Choice>
                <mc:Fallback>
                  <p:oleObj name="方程式" r:id="rId6" imgW="990360" imgH="215640" progId="Equation.3">
                    <p:embed/>
                    <p:pic>
                      <p:nvPicPr>
                        <p:cNvPr id="0" name=""/>
                        <p:cNvPicPr>
                          <a:picLocks noChangeAspect="1" noChangeArrowheads="1"/>
                        </p:cNvPicPr>
                        <p:nvPr/>
                      </p:nvPicPr>
                      <p:blipFill>
                        <a:blip r:embed="rId7"/>
                        <a:srcRect/>
                        <a:stretch>
                          <a:fillRect/>
                        </a:stretch>
                      </p:blipFill>
                      <p:spPr bwMode="auto">
                        <a:xfrm>
                          <a:off x="4749800" y="2235200"/>
                          <a:ext cx="2112963" cy="460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6" name="文字方塊 75"/>
            <p:cNvSpPr txBox="1"/>
            <p:nvPr/>
          </p:nvSpPr>
          <p:spPr>
            <a:xfrm>
              <a:off x="6654931" y="2212761"/>
              <a:ext cx="1437382" cy="461665"/>
            </a:xfrm>
            <a:prstGeom prst="rect">
              <a:avLst/>
            </a:prstGeom>
            <a:noFill/>
          </p:spPr>
          <p:txBody>
            <a:bodyPr wrap="square" rtlCol="0">
              <a:spAutoFit/>
            </a:bodyPr>
            <a:lstStyle/>
            <a:p>
              <a:pPr algn="ctr"/>
              <a:r>
                <a:rPr lang="en-US" altLang="zh-TW" sz="2400" dirty="0"/>
                <a:t>“cat”</a:t>
              </a:r>
              <a:endParaRPr lang="zh-TW" altLang="en-US" sz="2400" dirty="0"/>
            </a:p>
          </p:txBody>
        </p:sp>
        <p:pic>
          <p:nvPicPr>
            <p:cNvPr id="77" name="Picture 12" descr="https://encrypted-tbn1.gstatic.com/images?q=tbn:ANd9GcRcwlRKAlSIaCI4W5PRYVbuBQQXifF-56bFqAjh9DMe-_3Lh8_YKw"/>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21731" y="2047360"/>
              <a:ext cx="1089847" cy="827342"/>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文字方塊 11"/>
          <p:cNvSpPr txBox="1"/>
          <p:nvPr/>
        </p:nvSpPr>
        <p:spPr>
          <a:xfrm>
            <a:off x="4368800" y="212137"/>
            <a:ext cx="3111500" cy="461665"/>
          </a:xfrm>
          <a:prstGeom prst="rect">
            <a:avLst/>
          </a:prstGeom>
          <a:noFill/>
        </p:spPr>
        <p:txBody>
          <a:bodyPr wrap="square" rtlCol="0">
            <a:spAutoFit/>
          </a:bodyPr>
          <a:lstStyle/>
          <a:p>
            <a:r>
              <a:rPr lang="en-US" altLang="zh-TW" sz="2400" dirty="0"/>
              <a:t>Image Recognition:</a:t>
            </a:r>
            <a:endParaRPr lang="zh-TW" altLang="en-US" sz="2400" dirty="0"/>
          </a:p>
        </p:txBody>
      </p:sp>
      <p:sp>
        <p:nvSpPr>
          <p:cNvPr id="18" name="文字方塊 17"/>
          <p:cNvSpPr txBox="1"/>
          <p:nvPr/>
        </p:nvSpPr>
        <p:spPr>
          <a:xfrm>
            <a:off x="2820746" y="2127572"/>
            <a:ext cx="1205154" cy="52322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altLang="zh-TW" sz="2800" dirty="0"/>
              <a:t>Model</a:t>
            </a:r>
            <a:endParaRPr lang="zh-TW" altLang="en-US" sz="2800" dirty="0"/>
          </a:p>
        </p:txBody>
      </p:sp>
      <p:sp>
        <p:nvSpPr>
          <p:cNvPr id="23" name="圓柱 22"/>
          <p:cNvSpPr/>
          <p:nvPr/>
        </p:nvSpPr>
        <p:spPr>
          <a:xfrm>
            <a:off x="1029821" y="5215692"/>
            <a:ext cx="1636295" cy="1090863"/>
          </a:xfrm>
          <a:prstGeom prst="can">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TW" sz="2400" dirty="0"/>
              <a:t>Training</a:t>
            </a:r>
          </a:p>
          <a:p>
            <a:pPr algn="ctr"/>
            <a:r>
              <a:rPr lang="en-US" altLang="zh-TW" sz="2400" dirty="0"/>
              <a:t>Data</a:t>
            </a:r>
            <a:endParaRPr lang="zh-TW" altLang="en-US" sz="2400" dirty="0"/>
          </a:p>
        </p:txBody>
      </p:sp>
      <p:sp>
        <p:nvSpPr>
          <p:cNvPr id="27" name="圓角矩形 26"/>
          <p:cNvSpPr/>
          <p:nvPr/>
        </p:nvSpPr>
        <p:spPr>
          <a:xfrm>
            <a:off x="891920" y="3661530"/>
            <a:ext cx="1912095" cy="109086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TW" sz="2400" dirty="0"/>
              <a:t>Goodness of function f</a:t>
            </a:r>
            <a:endParaRPr lang="en-US" altLang="zh-TW" sz="2400" baseline="30000" dirty="0"/>
          </a:p>
        </p:txBody>
      </p:sp>
      <p:cxnSp>
        <p:nvCxnSpPr>
          <p:cNvPr id="28" name="直線單箭頭接點 27"/>
          <p:cNvCxnSpPr/>
          <p:nvPr/>
        </p:nvCxnSpPr>
        <p:spPr>
          <a:xfrm flipV="1">
            <a:off x="1869025" y="4774164"/>
            <a:ext cx="0" cy="54543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9" name="直線單箭頭接點 28"/>
          <p:cNvCxnSpPr/>
          <p:nvPr/>
        </p:nvCxnSpPr>
        <p:spPr>
          <a:xfrm>
            <a:off x="1869025" y="3158798"/>
            <a:ext cx="0" cy="480962"/>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30" name="矩形 29"/>
          <p:cNvSpPr/>
          <p:nvPr/>
        </p:nvSpPr>
        <p:spPr>
          <a:xfrm>
            <a:off x="2595794" y="6198774"/>
            <a:ext cx="1470724" cy="461665"/>
          </a:xfrm>
          <a:prstGeom prst="rect">
            <a:avLst/>
          </a:prstGeom>
        </p:spPr>
        <p:txBody>
          <a:bodyPr wrap="square">
            <a:spAutoFit/>
          </a:bodyPr>
          <a:lstStyle/>
          <a:p>
            <a:pPr algn="ctr"/>
            <a:r>
              <a:rPr lang="en-US" altLang="zh-TW" sz="2400" dirty="0">
                <a:solidFill>
                  <a:srgbClr val="222222"/>
                </a:solidFill>
                <a:latin typeface="Arial" panose="020B0604020202020204" pitchFamily="34" charset="0"/>
              </a:rPr>
              <a:t>“monkey”</a:t>
            </a:r>
            <a:endParaRPr lang="zh-TW" altLang="en-US" sz="2400" dirty="0"/>
          </a:p>
        </p:txBody>
      </p:sp>
      <p:pic>
        <p:nvPicPr>
          <p:cNvPr id="31" name="圖片 30"/>
          <p:cNvPicPr>
            <a:picLocks noChangeAspect="1"/>
          </p:cNvPicPr>
          <p:nvPr/>
        </p:nvPicPr>
        <p:blipFill>
          <a:blip r:embed="rId9"/>
          <a:stretch>
            <a:fillRect/>
          </a:stretch>
        </p:blipFill>
        <p:spPr>
          <a:xfrm>
            <a:off x="2865516" y="5123690"/>
            <a:ext cx="931280" cy="1051432"/>
          </a:xfrm>
          <a:prstGeom prst="rect">
            <a:avLst/>
          </a:prstGeom>
        </p:spPr>
      </p:pic>
      <p:pic>
        <p:nvPicPr>
          <p:cNvPr id="32" name="圖片 31"/>
          <p:cNvPicPr>
            <a:picLocks noChangeAspect="1"/>
          </p:cNvPicPr>
          <p:nvPr/>
        </p:nvPicPr>
        <p:blipFill>
          <a:blip r:embed="rId10"/>
          <a:stretch>
            <a:fillRect/>
          </a:stretch>
        </p:blipFill>
        <p:spPr>
          <a:xfrm>
            <a:off x="4139078" y="5123690"/>
            <a:ext cx="899978" cy="1075096"/>
          </a:xfrm>
          <a:prstGeom prst="rect">
            <a:avLst/>
          </a:prstGeom>
        </p:spPr>
      </p:pic>
      <p:sp>
        <p:nvSpPr>
          <p:cNvPr id="33" name="文字方塊 32"/>
          <p:cNvSpPr txBox="1"/>
          <p:nvPr/>
        </p:nvSpPr>
        <p:spPr>
          <a:xfrm>
            <a:off x="4206854" y="6216140"/>
            <a:ext cx="798022" cy="461665"/>
          </a:xfrm>
          <a:prstGeom prst="rect">
            <a:avLst/>
          </a:prstGeom>
          <a:noFill/>
        </p:spPr>
        <p:txBody>
          <a:bodyPr wrap="square" rtlCol="0">
            <a:spAutoFit/>
          </a:bodyPr>
          <a:lstStyle/>
          <a:p>
            <a:pPr algn="ctr"/>
            <a:r>
              <a:rPr lang="en-US" altLang="zh-TW" sz="2400" dirty="0"/>
              <a:t>“cat”</a:t>
            </a:r>
            <a:endParaRPr lang="zh-TW" altLang="en-US" sz="2400" dirty="0"/>
          </a:p>
        </p:txBody>
      </p:sp>
      <p:sp>
        <p:nvSpPr>
          <p:cNvPr id="34" name="文字方塊 33"/>
          <p:cNvSpPr txBox="1"/>
          <p:nvPr/>
        </p:nvSpPr>
        <p:spPr>
          <a:xfrm>
            <a:off x="5389268" y="6178896"/>
            <a:ext cx="798022" cy="461665"/>
          </a:xfrm>
          <a:prstGeom prst="rect">
            <a:avLst/>
          </a:prstGeom>
          <a:noFill/>
        </p:spPr>
        <p:txBody>
          <a:bodyPr wrap="square" rtlCol="0">
            <a:spAutoFit/>
          </a:bodyPr>
          <a:lstStyle/>
          <a:p>
            <a:pPr algn="ctr"/>
            <a:r>
              <a:rPr lang="en-US" altLang="zh-TW" sz="2400" dirty="0"/>
              <a:t>“dog”</a:t>
            </a:r>
            <a:endParaRPr lang="zh-TW" altLang="en-US" sz="2400" dirty="0"/>
          </a:p>
        </p:txBody>
      </p:sp>
      <p:pic>
        <p:nvPicPr>
          <p:cNvPr id="35" name="圖片 34"/>
          <p:cNvPicPr>
            <a:picLocks noChangeAspect="1"/>
          </p:cNvPicPr>
          <p:nvPr/>
        </p:nvPicPr>
        <p:blipFill>
          <a:blip r:embed="rId11"/>
          <a:stretch>
            <a:fillRect/>
          </a:stretch>
        </p:blipFill>
        <p:spPr>
          <a:xfrm>
            <a:off x="5381338" y="5135510"/>
            <a:ext cx="823790" cy="1063264"/>
          </a:xfrm>
          <a:prstGeom prst="rect">
            <a:avLst/>
          </a:prstGeom>
        </p:spPr>
      </p:pic>
      <p:graphicFrame>
        <p:nvGraphicFramePr>
          <p:cNvPr id="24" name="Object 12"/>
          <p:cNvGraphicFramePr>
            <a:graphicFrameLocks noChangeAspect="1"/>
          </p:cNvGraphicFramePr>
          <p:nvPr>
            <p:extLst/>
          </p:nvPr>
        </p:nvGraphicFramePr>
        <p:xfrm>
          <a:off x="4458150" y="4274938"/>
          <a:ext cx="433387" cy="488950"/>
        </p:xfrm>
        <a:graphic>
          <a:graphicData uri="http://schemas.openxmlformats.org/presentationml/2006/ole">
            <mc:AlternateContent xmlns:mc="http://schemas.openxmlformats.org/markup-compatibility/2006">
              <mc:Choice xmlns:v="urn:schemas-microsoft-com:vml" Requires="v">
                <p:oleObj spid="_x0000_s5060" name="方程式" r:id="rId12" imgW="203040" imgH="228600" progId="Equation.3">
                  <p:embed/>
                </p:oleObj>
              </mc:Choice>
              <mc:Fallback>
                <p:oleObj name="方程式" r:id="rId12" imgW="203040" imgH="228600" progId="Equation.3">
                  <p:embed/>
                  <p:pic>
                    <p:nvPicPr>
                      <p:cNvPr id="0" name=""/>
                      <p:cNvPicPr>
                        <a:picLocks noChangeAspect="1" noChangeArrowheads="1"/>
                      </p:cNvPicPr>
                      <p:nvPr/>
                    </p:nvPicPr>
                    <p:blipFill>
                      <a:blip r:embed="rId13"/>
                      <a:srcRect/>
                      <a:stretch>
                        <a:fillRect/>
                      </a:stretch>
                    </p:blipFill>
                    <p:spPr bwMode="auto">
                      <a:xfrm>
                        <a:off x="4458150" y="4274938"/>
                        <a:ext cx="433387"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5" name="文字方塊 24"/>
          <p:cNvSpPr txBox="1"/>
          <p:nvPr/>
        </p:nvSpPr>
        <p:spPr>
          <a:xfrm>
            <a:off x="2986656" y="3713905"/>
            <a:ext cx="3490586" cy="461665"/>
          </a:xfrm>
          <a:prstGeom prst="rect">
            <a:avLst/>
          </a:prstGeom>
          <a:noFill/>
        </p:spPr>
        <p:txBody>
          <a:bodyPr wrap="square" rtlCol="0">
            <a:spAutoFit/>
          </a:bodyPr>
          <a:lstStyle/>
          <a:p>
            <a:pPr algn="ctr"/>
            <a:r>
              <a:rPr lang="en-US" altLang="zh-TW" sz="2400" dirty="0"/>
              <a:t>Pick the “Best” Function</a:t>
            </a:r>
            <a:endParaRPr lang="zh-TW" altLang="en-US" sz="2400" dirty="0"/>
          </a:p>
        </p:txBody>
      </p:sp>
      <p:cxnSp>
        <p:nvCxnSpPr>
          <p:cNvPr id="26" name="直線單箭頭接點 25"/>
          <p:cNvCxnSpPr/>
          <p:nvPr/>
        </p:nvCxnSpPr>
        <p:spPr>
          <a:xfrm>
            <a:off x="2820745" y="4214618"/>
            <a:ext cx="3724927"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38" name="圓角矩形 37"/>
          <p:cNvSpPr/>
          <p:nvPr/>
        </p:nvSpPr>
        <p:spPr>
          <a:xfrm>
            <a:off x="6574354" y="3630138"/>
            <a:ext cx="2069432" cy="109086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r>
              <a:rPr lang="en-US" altLang="zh-TW" sz="2400" dirty="0"/>
              <a:t>    Using</a:t>
            </a:r>
          </a:p>
        </p:txBody>
      </p:sp>
      <p:cxnSp>
        <p:nvCxnSpPr>
          <p:cNvPr id="41" name="直線單箭頭接點 40"/>
          <p:cNvCxnSpPr/>
          <p:nvPr/>
        </p:nvCxnSpPr>
        <p:spPr>
          <a:xfrm flipV="1">
            <a:off x="7614083" y="4780282"/>
            <a:ext cx="0" cy="54543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42" name="直線單箭頭接點 41"/>
          <p:cNvCxnSpPr/>
          <p:nvPr/>
        </p:nvCxnSpPr>
        <p:spPr>
          <a:xfrm flipV="1">
            <a:off x="7590021" y="3132832"/>
            <a:ext cx="0" cy="49730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graphicFrame>
        <p:nvGraphicFramePr>
          <p:cNvPr id="43" name="Object 12"/>
          <p:cNvGraphicFramePr>
            <a:graphicFrameLocks noChangeAspect="1"/>
          </p:cNvGraphicFramePr>
          <p:nvPr>
            <p:extLst/>
          </p:nvPr>
        </p:nvGraphicFramePr>
        <p:xfrm>
          <a:off x="7875324" y="3931094"/>
          <a:ext cx="433388" cy="488950"/>
        </p:xfrm>
        <a:graphic>
          <a:graphicData uri="http://schemas.openxmlformats.org/presentationml/2006/ole">
            <mc:AlternateContent xmlns:mc="http://schemas.openxmlformats.org/markup-compatibility/2006">
              <mc:Choice xmlns:v="urn:schemas-microsoft-com:vml" Requires="v">
                <p:oleObj spid="_x0000_s5061" name="方程式" r:id="rId14" imgW="203040" imgH="228600" progId="Equation.3">
                  <p:embed/>
                </p:oleObj>
              </mc:Choice>
              <mc:Fallback>
                <p:oleObj name="方程式" r:id="rId14" imgW="203040" imgH="228600" progId="Equation.3">
                  <p:embed/>
                  <p:pic>
                    <p:nvPicPr>
                      <p:cNvPr id="0" name=""/>
                      <p:cNvPicPr>
                        <a:picLocks noChangeAspect="1" noChangeArrowheads="1"/>
                      </p:cNvPicPr>
                      <p:nvPr/>
                    </p:nvPicPr>
                    <p:blipFill>
                      <a:blip r:embed="rId15"/>
                      <a:srcRect/>
                      <a:stretch>
                        <a:fillRect/>
                      </a:stretch>
                    </p:blipFill>
                    <p:spPr bwMode="auto">
                      <a:xfrm>
                        <a:off x="7875324" y="3931094"/>
                        <a:ext cx="433388"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5" name="Picture 12" descr="https://encrypted-tbn1.gstatic.com/images?q=tbn:ANd9GcRcwlRKAlSIaCI4W5PRYVbuBQQXifF-56bFqAjh9DMe-_3Lh8_YKw"/>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77968" y="5432555"/>
            <a:ext cx="1089847" cy="827342"/>
          </a:xfrm>
          <a:prstGeom prst="rect">
            <a:avLst/>
          </a:prstGeom>
          <a:noFill/>
          <a:extLst>
            <a:ext uri="{909E8E84-426E-40DD-AFC4-6F175D3DCCD1}">
              <a14:hiddenFill xmlns:a14="http://schemas.microsoft.com/office/drawing/2010/main">
                <a:solidFill>
                  <a:srgbClr val="FFFFFF"/>
                </a:solidFill>
              </a14:hiddenFill>
            </a:ext>
          </a:extLst>
        </p:spPr>
      </p:pic>
      <p:sp>
        <p:nvSpPr>
          <p:cNvPr id="46" name="文字方塊 45"/>
          <p:cNvSpPr txBox="1"/>
          <p:nvPr/>
        </p:nvSpPr>
        <p:spPr>
          <a:xfrm>
            <a:off x="6871330" y="2622023"/>
            <a:ext cx="1437382" cy="461665"/>
          </a:xfrm>
          <a:prstGeom prst="rect">
            <a:avLst/>
          </a:prstGeom>
          <a:noFill/>
        </p:spPr>
        <p:txBody>
          <a:bodyPr wrap="square" rtlCol="0">
            <a:spAutoFit/>
          </a:bodyPr>
          <a:lstStyle/>
          <a:p>
            <a:pPr algn="ctr"/>
            <a:r>
              <a:rPr lang="en-US" altLang="zh-TW" sz="2400" dirty="0"/>
              <a:t>“cat”</a:t>
            </a:r>
            <a:endParaRPr lang="zh-TW" altLang="en-US" sz="2400" dirty="0"/>
          </a:p>
        </p:txBody>
      </p:sp>
      <p:sp>
        <p:nvSpPr>
          <p:cNvPr id="8" name="矩形 7"/>
          <p:cNvSpPr/>
          <p:nvPr/>
        </p:nvSpPr>
        <p:spPr>
          <a:xfrm>
            <a:off x="787400" y="1878529"/>
            <a:ext cx="5689842" cy="4799276"/>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7" name="矩形 46"/>
          <p:cNvSpPr/>
          <p:nvPr/>
        </p:nvSpPr>
        <p:spPr>
          <a:xfrm>
            <a:off x="6474765" y="1878529"/>
            <a:ext cx="2341328" cy="4799276"/>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8" name="文字方塊 47"/>
          <p:cNvSpPr txBox="1"/>
          <p:nvPr/>
        </p:nvSpPr>
        <p:spPr>
          <a:xfrm>
            <a:off x="5091127" y="2036495"/>
            <a:ext cx="1205154" cy="46166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altLang="zh-TW" sz="2400" dirty="0"/>
              <a:t>Training </a:t>
            </a:r>
            <a:endParaRPr lang="zh-TW" altLang="en-US" sz="2400" dirty="0"/>
          </a:p>
        </p:txBody>
      </p:sp>
      <p:sp>
        <p:nvSpPr>
          <p:cNvPr id="49" name="文字方塊 48"/>
          <p:cNvSpPr txBox="1"/>
          <p:nvPr/>
        </p:nvSpPr>
        <p:spPr>
          <a:xfrm>
            <a:off x="6655726" y="2019444"/>
            <a:ext cx="1205154" cy="46166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altLang="zh-TW" sz="2400" dirty="0"/>
              <a:t>Testing</a:t>
            </a:r>
            <a:endParaRPr lang="zh-TW" altLang="en-US" sz="2400" dirty="0"/>
          </a:p>
        </p:txBody>
      </p:sp>
      <p:sp>
        <p:nvSpPr>
          <p:cNvPr id="50" name="矩形 49"/>
          <p:cNvSpPr/>
          <p:nvPr/>
        </p:nvSpPr>
        <p:spPr>
          <a:xfrm>
            <a:off x="901936" y="1974280"/>
            <a:ext cx="3233978" cy="125337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1" name="矩形 50"/>
          <p:cNvSpPr/>
          <p:nvPr/>
        </p:nvSpPr>
        <p:spPr>
          <a:xfrm>
            <a:off x="901936" y="3651658"/>
            <a:ext cx="1918809" cy="110073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2" name="矩形 51"/>
          <p:cNvSpPr/>
          <p:nvPr/>
        </p:nvSpPr>
        <p:spPr>
          <a:xfrm>
            <a:off x="3176509" y="3639760"/>
            <a:ext cx="3062771" cy="110073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3" name="文字方塊 52"/>
          <p:cNvSpPr txBox="1"/>
          <p:nvPr/>
        </p:nvSpPr>
        <p:spPr>
          <a:xfrm>
            <a:off x="278070" y="2833892"/>
            <a:ext cx="1205154" cy="52322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altLang="zh-TW" sz="2800" dirty="0"/>
              <a:t>Step 1</a:t>
            </a:r>
            <a:endParaRPr lang="zh-TW" altLang="en-US" sz="2800" dirty="0"/>
          </a:p>
        </p:txBody>
      </p:sp>
      <p:sp>
        <p:nvSpPr>
          <p:cNvPr id="54" name="文字方塊 53"/>
          <p:cNvSpPr txBox="1"/>
          <p:nvPr/>
        </p:nvSpPr>
        <p:spPr>
          <a:xfrm>
            <a:off x="289343" y="4500315"/>
            <a:ext cx="1205154" cy="52322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altLang="zh-TW" sz="2800" dirty="0"/>
              <a:t>Step 2</a:t>
            </a:r>
            <a:endParaRPr lang="zh-TW" altLang="en-US" sz="2800" dirty="0"/>
          </a:p>
        </p:txBody>
      </p:sp>
      <p:sp>
        <p:nvSpPr>
          <p:cNvPr id="55" name="文字方塊 54"/>
          <p:cNvSpPr txBox="1"/>
          <p:nvPr/>
        </p:nvSpPr>
        <p:spPr>
          <a:xfrm>
            <a:off x="3020140" y="4513755"/>
            <a:ext cx="1205154" cy="52322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altLang="zh-TW" sz="2800" dirty="0"/>
              <a:t>Step 3</a:t>
            </a:r>
            <a:endParaRPr lang="zh-TW" altLang="en-US" sz="2800" dirty="0"/>
          </a:p>
        </p:txBody>
      </p:sp>
    </p:spTree>
    <p:extLst>
      <p:ext uri="{BB962C8B-B14F-4D97-AF65-F5344CB8AC3E}">
        <p14:creationId xmlns:p14="http://schemas.microsoft.com/office/powerpoint/2010/main" val="2519322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8" grpId="0" animBg="1"/>
      <p:bldP spid="46" grpId="0"/>
      <p:bldP spid="8" grpId="0" animBg="1"/>
      <p:bldP spid="47" grpId="0" animBg="1"/>
      <p:bldP spid="48" grpId="0" animBg="1"/>
      <p:bldP spid="49" grpId="0" animBg="1"/>
      <p:bldP spid="50" grpId="0" animBg="1"/>
      <p:bldP spid="51" grpId="0" animBg="1"/>
      <p:bldP spid="52" grpId="0" animBg="1"/>
      <p:bldP spid="53" grpId="0" animBg="1"/>
      <p:bldP spid="54" grpId="0" animBg="1"/>
      <p:bldP spid="5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i head"/>
          <p:cNvPicPr>
            <a:picLocks noChangeAspect="1" noChangeArrowheads="1"/>
          </p:cNvPicPr>
          <p:nvPr/>
        </p:nvPicPr>
        <p:blipFill rotWithShape="1">
          <a:blip r:embed="rId3">
            <a:extLst>
              <a:ext uri="{28A0092B-C50C-407E-A947-70E740481C1C}">
                <a14:useLocalDpi xmlns:a14="http://schemas.microsoft.com/office/drawing/2010/main" val="0"/>
              </a:ext>
            </a:extLst>
          </a:blip>
          <a:srcRect b="21749"/>
          <a:stretch/>
        </p:blipFill>
        <p:spPr bwMode="auto">
          <a:xfrm>
            <a:off x="-669468" y="28809"/>
            <a:ext cx="11129065" cy="5159829"/>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p:cNvSpPr>
            <a:spLocks noGrp="1"/>
          </p:cNvSpPr>
          <p:nvPr>
            <p:ph type="ctrTitle"/>
          </p:nvPr>
        </p:nvSpPr>
        <p:spPr>
          <a:xfrm>
            <a:off x="683779" y="4951405"/>
            <a:ext cx="8176103" cy="1236440"/>
          </a:xfrm>
          <a:noFill/>
        </p:spPr>
        <p:txBody>
          <a:bodyPr>
            <a:normAutofit/>
          </a:bodyPr>
          <a:lstStyle/>
          <a:p>
            <a:pPr>
              <a:lnSpc>
                <a:spcPct val="70000"/>
              </a:lnSpc>
            </a:pPr>
            <a:r>
              <a:rPr lang="zh-TW" altLang="en-US" sz="5100" dirty="0">
                <a:latin typeface="微軟正黑體" panose="020B0604030504040204" pitchFamily="34" charset="-120"/>
                <a:ea typeface="微軟正黑體" panose="020B0604030504040204" pitchFamily="34" charset="-120"/>
              </a:rPr>
              <a:t>人工智慧時代來臨？</a:t>
            </a:r>
          </a:p>
        </p:txBody>
      </p:sp>
      <p:sp>
        <p:nvSpPr>
          <p:cNvPr id="4" name="矩形 3"/>
          <p:cNvSpPr/>
          <p:nvPr/>
        </p:nvSpPr>
        <p:spPr>
          <a:xfrm>
            <a:off x="122977" y="6613747"/>
            <a:ext cx="9021023" cy="215444"/>
          </a:xfrm>
          <a:prstGeom prst="rect">
            <a:avLst/>
          </a:prstGeom>
        </p:spPr>
        <p:txBody>
          <a:bodyPr wrap="square">
            <a:spAutoFit/>
          </a:bodyPr>
          <a:lstStyle/>
          <a:p>
            <a:pPr algn="ctr"/>
            <a:r>
              <a:rPr lang="en-US" altLang="zh-TW" sz="800" dirty="0"/>
              <a:t>Source of image: </a:t>
            </a:r>
            <a:r>
              <a:rPr lang="zh-TW" altLang="en-US" sz="800" dirty="0"/>
              <a:t>http://www.express.co.uk/news/science/651202/First-step-towards-The-Terminator-becoming-reality-AI-beats-champ-of-world-s-oldest-game</a:t>
            </a:r>
          </a:p>
        </p:txBody>
      </p:sp>
    </p:spTree>
    <p:extLst>
      <p:ext uri="{BB962C8B-B14F-4D97-AF65-F5344CB8AC3E}">
        <p14:creationId xmlns:p14="http://schemas.microsoft.com/office/powerpoint/2010/main" val="15229085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內容版面配置區 3"/>
          <p:cNvGraphicFramePr>
            <a:graphicFrameLocks noGrp="1"/>
          </p:cNvGraphicFramePr>
          <p:nvPr>
            <p:ph idx="1"/>
            <p:extLst>
              <p:ext uri="{D42A27DB-BD31-4B8C-83A1-F6EECF244321}">
                <p14:modId xmlns:p14="http://schemas.microsoft.com/office/powerpoint/2010/main" val="1504538043"/>
              </p:ext>
            </p:extLst>
          </p:nvPr>
        </p:nvGraphicFramePr>
        <p:xfrm>
          <a:off x="653143" y="892668"/>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標題 1"/>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機器學習好簡單 </a:t>
            </a:r>
            <a:r>
              <a:rPr lang="en-US" altLang="zh-TW" dirty="0"/>
              <a:t>……</a:t>
            </a:r>
            <a:endParaRPr lang="zh-TW" altLang="en-US" dirty="0"/>
          </a:p>
        </p:txBody>
      </p:sp>
      <p:pic>
        <p:nvPicPr>
          <p:cNvPr id="9" name="Picture 2" descr="http://cdc.tencent.com/wp-content/uploads/2011/03/banner1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82145" y="4387243"/>
            <a:ext cx="6344865" cy="2247140"/>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nvSpPr>
        <p:spPr>
          <a:xfrm>
            <a:off x="604157" y="3925578"/>
            <a:ext cx="3820277" cy="461665"/>
          </a:xfrm>
          <a:prstGeom prst="rect">
            <a:avLst/>
          </a:prstGeom>
        </p:spPr>
        <p:txBody>
          <a:bodyPr wrap="none">
            <a:spAutoFit/>
          </a:bodyPr>
          <a:lstStyle/>
          <a:p>
            <a:r>
              <a:rPr lang="zh-TW" altLang="en-US" sz="2400" dirty="0">
                <a:latin typeface="微軟正黑體" panose="020B0604030504040204" pitchFamily="34" charset="-120"/>
                <a:ea typeface="微軟正黑體" panose="020B0604030504040204" pitchFamily="34" charset="-120"/>
              </a:rPr>
              <a:t>就好像把大象放進冰箱 </a:t>
            </a:r>
            <a:r>
              <a:rPr lang="en-US" altLang="zh-TW" sz="2400" dirty="0">
                <a:latin typeface="微軟正黑體" panose="020B0604030504040204" pitchFamily="34" charset="-120"/>
                <a:ea typeface="微軟正黑體" panose="020B0604030504040204" pitchFamily="34" charset="-120"/>
              </a:rPr>
              <a:t>……</a:t>
            </a:r>
            <a:endParaRPr lang="zh-TW" altLang="en-US" sz="2400" dirty="0">
              <a:latin typeface="微軟正黑體" panose="020B0604030504040204" pitchFamily="34" charset="-120"/>
              <a:ea typeface="微軟正黑體" panose="020B0604030504040204" pitchFamily="34" charset="-120"/>
            </a:endParaRPr>
          </a:p>
        </p:txBody>
      </p:sp>
      <p:sp>
        <p:nvSpPr>
          <p:cNvPr id="3" name="矩形 2">
            <a:extLst>
              <a:ext uri="{FF2B5EF4-FFF2-40B4-BE49-F238E27FC236}">
                <a16:creationId xmlns:a16="http://schemas.microsoft.com/office/drawing/2014/main" id="{7C03FBF9-A584-49AE-84A0-092E909174D2}"/>
              </a:ext>
            </a:extLst>
          </p:cNvPr>
          <p:cNvSpPr/>
          <p:nvPr/>
        </p:nvSpPr>
        <p:spPr>
          <a:xfrm>
            <a:off x="653142" y="1502230"/>
            <a:ext cx="7886700" cy="716001"/>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altLang="zh-TW" sz="2800" dirty="0"/>
              <a:t>Step 0: What kind of function do you want to find?</a:t>
            </a:r>
            <a:endParaRPr lang="zh-TW" altLang="en-US" sz="2800" dirty="0"/>
          </a:p>
        </p:txBody>
      </p:sp>
      <p:sp>
        <p:nvSpPr>
          <p:cNvPr id="7" name="矩形 6">
            <a:extLst>
              <a:ext uri="{FF2B5EF4-FFF2-40B4-BE49-F238E27FC236}">
                <a16:creationId xmlns:a16="http://schemas.microsoft.com/office/drawing/2014/main" id="{0EC8B9A5-E2B6-4A32-BEEE-BC1DE7789162}"/>
              </a:ext>
            </a:extLst>
          </p:cNvPr>
          <p:cNvSpPr/>
          <p:nvPr/>
        </p:nvSpPr>
        <p:spPr>
          <a:xfrm>
            <a:off x="628650" y="1502230"/>
            <a:ext cx="7911192" cy="71600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a:extLst>
              <a:ext uri="{FF2B5EF4-FFF2-40B4-BE49-F238E27FC236}">
                <a16:creationId xmlns:a16="http://schemas.microsoft.com/office/drawing/2014/main" id="{464EFEE5-F3E6-4C8C-B17F-42B117CF392B}"/>
              </a:ext>
            </a:extLst>
          </p:cNvPr>
          <p:cNvSpPr txBox="1"/>
          <p:nvPr/>
        </p:nvSpPr>
        <p:spPr>
          <a:xfrm>
            <a:off x="5662670" y="1064894"/>
            <a:ext cx="3249976" cy="52322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altLang="zh-TW" sz="2800" dirty="0"/>
              <a:t>Different</a:t>
            </a:r>
            <a:r>
              <a:rPr lang="zh-TW" altLang="en-US" sz="2800" dirty="0"/>
              <a:t> </a:t>
            </a:r>
            <a:r>
              <a:rPr lang="en-US" altLang="zh-TW" sz="2800" dirty="0"/>
              <a:t>Tasks (</a:t>
            </a:r>
            <a:r>
              <a:rPr lang="zh-TW" altLang="en-US" sz="2800" dirty="0"/>
              <a:t>任務</a:t>
            </a:r>
            <a:r>
              <a:rPr lang="en-US" altLang="zh-TW" sz="2800" dirty="0"/>
              <a:t>)</a:t>
            </a:r>
          </a:p>
        </p:txBody>
      </p:sp>
    </p:spTree>
    <p:extLst>
      <p:ext uri="{BB962C8B-B14F-4D97-AF65-F5344CB8AC3E}">
        <p14:creationId xmlns:p14="http://schemas.microsoft.com/office/powerpoint/2010/main" val="951621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animBg="1"/>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latin typeface="微軟正黑體" panose="020B0604030504040204" pitchFamily="34" charset="-120"/>
                <a:ea typeface="微軟正黑體" panose="020B0604030504040204" pitchFamily="34" charset="-120"/>
              </a:rPr>
              <a:t>Regression (</a:t>
            </a:r>
            <a:r>
              <a:rPr lang="zh-TW" altLang="en-US" dirty="0">
                <a:latin typeface="微軟正黑體" panose="020B0604030504040204" pitchFamily="34" charset="-120"/>
                <a:ea typeface="微軟正黑體" panose="020B0604030504040204" pitchFamily="34" charset="-120"/>
              </a:rPr>
              <a:t>回歸</a:t>
            </a:r>
            <a:r>
              <a:rPr lang="en-US" altLang="zh-TW" dirty="0">
                <a:latin typeface="微軟正黑體" panose="020B0604030504040204" pitchFamily="34" charset="-120"/>
                <a:ea typeface="微軟正黑體" panose="020B0604030504040204" pitchFamily="34" charset="-120"/>
              </a:rPr>
              <a:t>)</a:t>
            </a:r>
            <a:endParaRPr lang="zh-TW" altLang="en-US" dirty="0"/>
          </a:p>
        </p:txBody>
      </p:sp>
      <mc:AlternateContent xmlns:mc="http://schemas.openxmlformats.org/markup-compatibility/2006" xmlns:a14="http://schemas.microsoft.com/office/drawing/2010/main">
        <mc:Choice Requires="a14">
          <p:sp>
            <p:nvSpPr>
              <p:cNvPr id="31" name="文字方塊 30"/>
              <p:cNvSpPr txBox="1"/>
              <p:nvPr/>
            </p:nvSpPr>
            <p:spPr>
              <a:xfrm>
                <a:off x="4551511" y="1641753"/>
                <a:ext cx="3733249" cy="830997"/>
              </a:xfrm>
              <a:prstGeom prst="rect">
                <a:avLst/>
              </a:prstGeom>
              <a:noFill/>
            </p:spPr>
            <p:txBody>
              <a:bodyPr wrap="square" rtlCol="0">
                <a:spAutoFit/>
              </a:bodyPr>
              <a:lstStyle/>
              <a:p>
                <a:pPr algn="ctr"/>
                <a:r>
                  <a:rPr lang="en-US" altLang="zh-TW" sz="2400" dirty="0"/>
                  <a:t>The output of the target function </a:t>
                </a:r>
                <a14:m>
                  <m:oMath xmlns:m="http://schemas.openxmlformats.org/officeDocument/2006/math">
                    <m:r>
                      <a:rPr lang="en-US" altLang="zh-TW" sz="2400" b="0" i="1" smtClean="0">
                        <a:latin typeface="Cambria Math" panose="02040503050406030204" pitchFamily="18" charset="0"/>
                      </a:rPr>
                      <m:t>𝑓</m:t>
                    </m:r>
                  </m:oMath>
                </a14:m>
                <a:r>
                  <a:rPr lang="en-US" altLang="zh-TW" sz="2400" dirty="0"/>
                  <a:t> is “scalar”.</a:t>
                </a:r>
                <a:endParaRPr lang="zh-TW" altLang="en-US" sz="2400" dirty="0"/>
              </a:p>
            </p:txBody>
          </p:sp>
        </mc:Choice>
        <mc:Fallback xmlns="">
          <p:sp>
            <p:nvSpPr>
              <p:cNvPr id="31" name="文字方塊 30"/>
              <p:cNvSpPr txBox="1">
                <a:spLocks noRot="1" noChangeAspect="1" noMove="1" noResize="1" noEditPoints="1" noAdjustHandles="1" noChangeArrowheads="1" noChangeShapeType="1" noTextEdit="1"/>
              </p:cNvSpPr>
              <p:nvPr/>
            </p:nvSpPr>
            <p:spPr>
              <a:xfrm>
                <a:off x="4551511" y="1641753"/>
                <a:ext cx="3733249" cy="830997"/>
              </a:xfrm>
              <a:prstGeom prst="rect">
                <a:avLst/>
              </a:prstGeom>
              <a:blipFill rotWithShape="0">
                <a:blip r:embed="rId3"/>
                <a:stretch>
                  <a:fillRect t="-5839" b="-15328"/>
                </a:stretch>
              </a:blipFill>
            </p:spPr>
            <p:txBody>
              <a:bodyPr/>
              <a:lstStyle/>
              <a:p>
                <a:r>
                  <a:rPr lang="zh-TW" altLang="en-US">
                    <a:noFill/>
                  </a:rPr>
                  <a:t> </a:t>
                </a:r>
              </a:p>
            </p:txBody>
          </p:sp>
        </mc:Fallback>
      </mc:AlternateContent>
      <p:sp>
        <p:nvSpPr>
          <p:cNvPr id="65" name="矩形 64"/>
          <p:cNvSpPr/>
          <p:nvPr/>
        </p:nvSpPr>
        <p:spPr>
          <a:xfrm>
            <a:off x="4361132" y="2796984"/>
            <a:ext cx="865946" cy="89209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2800" dirty="0"/>
              <a:t>f</a:t>
            </a:r>
            <a:endParaRPr lang="zh-TW" altLang="en-US" sz="2800" dirty="0"/>
          </a:p>
        </p:txBody>
      </p:sp>
      <p:sp>
        <p:nvSpPr>
          <p:cNvPr id="66" name="文字方塊 65"/>
          <p:cNvSpPr txBox="1"/>
          <p:nvPr/>
        </p:nvSpPr>
        <p:spPr>
          <a:xfrm>
            <a:off x="2322816" y="2721603"/>
            <a:ext cx="1946069" cy="369332"/>
          </a:xfrm>
          <a:prstGeom prst="rect">
            <a:avLst/>
          </a:prstGeom>
          <a:noFill/>
        </p:spPr>
        <p:txBody>
          <a:bodyPr wrap="square" rtlCol="0">
            <a:spAutoFit/>
          </a:bodyPr>
          <a:lstStyle/>
          <a:p>
            <a:r>
              <a:rPr lang="en-US" altLang="zh-TW" dirty="0"/>
              <a:t>PM2.5 today</a:t>
            </a:r>
            <a:endParaRPr lang="zh-TW" altLang="en-US" dirty="0"/>
          </a:p>
        </p:txBody>
      </p:sp>
      <p:sp>
        <p:nvSpPr>
          <p:cNvPr id="67" name="文字方塊 66"/>
          <p:cNvSpPr txBox="1"/>
          <p:nvPr/>
        </p:nvSpPr>
        <p:spPr>
          <a:xfrm>
            <a:off x="1947617" y="3047984"/>
            <a:ext cx="1978239" cy="369332"/>
          </a:xfrm>
          <a:prstGeom prst="rect">
            <a:avLst/>
          </a:prstGeom>
          <a:noFill/>
        </p:spPr>
        <p:txBody>
          <a:bodyPr wrap="square" rtlCol="0">
            <a:spAutoFit/>
          </a:bodyPr>
          <a:lstStyle/>
          <a:p>
            <a:r>
              <a:rPr lang="en-US" altLang="zh-TW" dirty="0"/>
              <a:t>PM2.5 yesterday</a:t>
            </a:r>
            <a:endParaRPr lang="zh-TW" altLang="en-US" dirty="0"/>
          </a:p>
        </p:txBody>
      </p:sp>
      <p:sp>
        <p:nvSpPr>
          <p:cNvPr id="68" name="文字方塊 67"/>
          <p:cNvSpPr txBox="1"/>
          <p:nvPr/>
        </p:nvSpPr>
        <p:spPr>
          <a:xfrm>
            <a:off x="2923686" y="3352296"/>
            <a:ext cx="771135" cy="369332"/>
          </a:xfrm>
          <a:prstGeom prst="rect">
            <a:avLst/>
          </a:prstGeom>
          <a:noFill/>
        </p:spPr>
        <p:txBody>
          <a:bodyPr wrap="square" rtlCol="0">
            <a:spAutoFit/>
          </a:bodyPr>
          <a:lstStyle/>
          <a:p>
            <a:pPr algn="ctr"/>
            <a:r>
              <a:rPr lang="en-US" altLang="zh-TW" dirty="0"/>
              <a:t>…….</a:t>
            </a:r>
            <a:endParaRPr lang="zh-TW" altLang="en-US" dirty="0"/>
          </a:p>
        </p:txBody>
      </p:sp>
      <p:sp>
        <p:nvSpPr>
          <p:cNvPr id="69" name="文字方塊 68"/>
          <p:cNvSpPr txBox="1"/>
          <p:nvPr/>
        </p:nvSpPr>
        <p:spPr>
          <a:xfrm>
            <a:off x="5896608" y="3044063"/>
            <a:ext cx="2035925" cy="369332"/>
          </a:xfrm>
          <a:prstGeom prst="rect">
            <a:avLst/>
          </a:prstGeom>
          <a:noFill/>
        </p:spPr>
        <p:txBody>
          <a:bodyPr wrap="square" rtlCol="0">
            <a:spAutoFit/>
          </a:bodyPr>
          <a:lstStyle/>
          <a:p>
            <a:r>
              <a:rPr lang="en-US" altLang="zh-TW" dirty="0"/>
              <a:t>PM2.5 tomorrow</a:t>
            </a:r>
            <a:endParaRPr lang="zh-TW" altLang="en-US" dirty="0"/>
          </a:p>
        </p:txBody>
      </p:sp>
      <p:cxnSp>
        <p:nvCxnSpPr>
          <p:cNvPr id="70" name="直線單箭頭接點 69"/>
          <p:cNvCxnSpPr/>
          <p:nvPr/>
        </p:nvCxnSpPr>
        <p:spPr>
          <a:xfrm>
            <a:off x="3710831" y="2908185"/>
            <a:ext cx="65030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直線單箭頭接點 70"/>
          <p:cNvCxnSpPr>
            <a:endCxn id="65" idx="1"/>
          </p:cNvCxnSpPr>
          <p:nvPr/>
        </p:nvCxnSpPr>
        <p:spPr>
          <a:xfrm flipV="1">
            <a:off x="3710831" y="3243032"/>
            <a:ext cx="65030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直線單箭頭接點 72"/>
          <p:cNvCxnSpPr/>
          <p:nvPr/>
        </p:nvCxnSpPr>
        <p:spPr>
          <a:xfrm>
            <a:off x="5243088" y="3263639"/>
            <a:ext cx="63751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5" name="文字方塊 74"/>
          <p:cNvSpPr txBox="1"/>
          <p:nvPr/>
        </p:nvSpPr>
        <p:spPr>
          <a:xfrm>
            <a:off x="5803135" y="3243030"/>
            <a:ext cx="1726454" cy="461665"/>
          </a:xfrm>
          <a:prstGeom prst="rect">
            <a:avLst/>
          </a:prstGeom>
          <a:noFill/>
        </p:spPr>
        <p:txBody>
          <a:bodyPr wrap="square" rtlCol="0">
            <a:spAutoFit/>
          </a:bodyPr>
          <a:lstStyle/>
          <a:p>
            <a:pPr algn="ctr"/>
            <a:r>
              <a:rPr lang="en-US" altLang="zh-TW" sz="2400" dirty="0"/>
              <a:t>(scalar)</a:t>
            </a:r>
            <a:endParaRPr lang="zh-TW" altLang="en-US" sz="2400" dirty="0"/>
          </a:p>
        </p:txBody>
      </p:sp>
      <p:cxnSp>
        <p:nvCxnSpPr>
          <p:cNvPr id="87" name="直線單箭頭接點 86"/>
          <p:cNvCxnSpPr/>
          <p:nvPr/>
        </p:nvCxnSpPr>
        <p:spPr>
          <a:xfrm flipV="1">
            <a:off x="3710831" y="3583192"/>
            <a:ext cx="65030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接點 13"/>
          <p:cNvCxnSpPr/>
          <p:nvPr/>
        </p:nvCxnSpPr>
        <p:spPr>
          <a:xfrm>
            <a:off x="-413384" y="3988661"/>
            <a:ext cx="98425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88" name="文字方塊 87"/>
          <p:cNvSpPr txBox="1"/>
          <p:nvPr/>
        </p:nvSpPr>
        <p:spPr>
          <a:xfrm>
            <a:off x="1084710" y="5198888"/>
            <a:ext cx="2642111" cy="369332"/>
          </a:xfrm>
          <a:prstGeom prst="rect">
            <a:avLst/>
          </a:prstGeom>
          <a:noFill/>
        </p:spPr>
        <p:txBody>
          <a:bodyPr wrap="square" rtlCol="0">
            <a:spAutoFit/>
          </a:bodyPr>
          <a:lstStyle/>
          <a:p>
            <a:r>
              <a:rPr lang="en-US" altLang="zh-TW" dirty="0"/>
              <a:t>9/01 </a:t>
            </a:r>
            <a:r>
              <a:rPr lang="zh-TW" altLang="en-US" dirty="0"/>
              <a:t> </a:t>
            </a:r>
            <a:r>
              <a:rPr lang="en-US" altLang="zh-TW" dirty="0"/>
              <a:t>PM2.5 = 63 </a:t>
            </a:r>
            <a:endParaRPr lang="zh-TW" altLang="en-US" dirty="0"/>
          </a:p>
        </p:txBody>
      </p:sp>
      <p:sp>
        <p:nvSpPr>
          <p:cNvPr id="89" name="文字方塊 88"/>
          <p:cNvSpPr txBox="1"/>
          <p:nvPr/>
        </p:nvSpPr>
        <p:spPr>
          <a:xfrm>
            <a:off x="3099772" y="5198888"/>
            <a:ext cx="2322281" cy="369332"/>
          </a:xfrm>
          <a:prstGeom prst="rect">
            <a:avLst/>
          </a:prstGeom>
          <a:noFill/>
        </p:spPr>
        <p:txBody>
          <a:bodyPr wrap="square" rtlCol="0">
            <a:spAutoFit/>
          </a:bodyPr>
          <a:lstStyle/>
          <a:p>
            <a:r>
              <a:rPr lang="en-US" altLang="zh-TW" dirty="0"/>
              <a:t>9/02</a:t>
            </a:r>
            <a:r>
              <a:rPr lang="zh-TW" altLang="en-US" dirty="0"/>
              <a:t>  </a:t>
            </a:r>
            <a:r>
              <a:rPr lang="en-US" altLang="zh-TW" dirty="0"/>
              <a:t>PM2.5 = 65</a:t>
            </a:r>
            <a:endParaRPr lang="zh-TW" altLang="en-US" dirty="0"/>
          </a:p>
        </p:txBody>
      </p:sp>
      <p:sp>
        <p:nvSpPr>
          <p:cNvPr id="90" name="文字方塊 89"/>
          <p:cNvSpPr txBox="1"/>
          <p:nvPr/>
        </p:nvSpPr>
        <p:spPr>
          <a:xfrm>
            <a:off x="6469745" y="5053811"/>
            <a:ext cx="2642111" cy="369332"/>
          </a:xfrm>
          <a:prstGeom prst="rect">
            <a:avLst/>
          </a:prstGeom>
          <a:noFill/>
        </p:spPr>
        <p:txBody>
          <a:bodyPr wrap="square" rtlCol="0">
            <a:spAutoFit/>
          </a:bodyPr>
          <a:lstStyle/>
          <a:p>
            <a:r>
              <a:rPr lang="en-US" altLang="zh-TW" dirty="0"/>
              <a:t>9/03</a:t>
            </a:r>
            <a:r>
              <a:rPr lang="zh-TW" altLang="en-US" dirty="0"/>
              <a:t>  </a:t>
            </a:r>
            <a:r>
              <a:rPr lang="en-US" altLang="zh-TW" dirty="0"/>
              <a:t>PM2.5 = 100</a:t>
            </a:r>
            <a:endParaRPr lang="zh-TW" altLang="en-US" dirty="0"/>
          </a:p>
        </p:txBody>
      </p:sp>
      <p:sp>
        <p:nvSpPr>
          <p:cNvPr id="91" name="文字方塊 90"/>
          <p:cNvSpPr txBox="1"/>
          <p:nvPr/>
        </p:nvSpPr>
        <p:spPr>
          <a:xfrm>
            <a:off x="-117803" y="4130377"/>
            <a:ext cx="2641471" cy="523220"/>
          </a:xfrm>
          <a:prstGeom prst="rect">
            <a:avLst/>
          </a:prstGeom>
          <a:noFill/>
        </p:spPr>
        <p:txBody>
          <a:bodyPr wrap="square" rtlCol="0">
            <a:spAutoFit/>
          </a:bodyPr>
          <a:lstStyle/>
          <a:p>
            <a:pPr algn="ctr"/>
            <a:r>
              <a:rPr lang="en-US" altLang="zh-TW" sz="2800" dirty="0">
                <a:solidFill>
                  <a:srgbClr val="0070C0"/>
                </a:solidFill>
              </a:rPr>
              <a:t>Training Data:</a:t>
            </a:r>
            <a:endParaRPr lang="zh-TW" altLang="en-US" sz="2800" dirty="0">
              <a:solidFill>
                <a:srgbClr val="0070C0"/>
              </a:solidFill>
            </a:endParaRPr>
          </a:p>
        </p:txBody>
      </p:sp>
      <p:sp>
        <p:nvSpPr>
          <p:cNvPr id="92" name="文字方塊 91"/>
          <p:cNvSpPr txBox="1"/>
          <p:nvPr/>
        </p:nvSpPr>
        <p:spPr>
          <a:xfrm>
            <a:off x="1084710" y="6073188"/>
            <a:ext cx="2304309" cy="369332"/>
          </a:xfrm>
          <a:prstGeom prst="rect">
            <a:avLst/>
          </a:prstGeom>
          <a:noFill/>
        </p:spPr>
        <p:txBody>
          <a:bodyPr wrap="square" rtlCol="0">
            <a:spAutoFit/>
          </a:bodyPr>
          <a:lstStyle/>
          <a:p>
            <a:r>
              <a:rPr lang="en-US" altLang="zh-TW" dirty="0"/>
              <a:t>9/12</a:t>
            </a:r>
            <a:r>
              <a:rPr lang="zh-TW" altLang="en-US" dirty="0"/>
              <a:t>  </a:t>
            </a:r>
            <a:r>
              <a:rPr lang="en-US" altLang="zh-TW" dirty="0"/>
              <a:t>PM2.5 = 30</a:t>
            </a:r>
            <a:endParaRPr lang="zh-TW" altLang="en-US" dirty="0"/>
          </a:p>
        </p:txBody>
      </p:sp>
      <p:sp>
        <p:nvSpPr>
          <p:cNvPr id="93" name="文字方塊 92"/>
          <p:cNvSpPr txBox="1"/>
          <p:nvPr/>
        </p:nvSpPr>
        <p:spPr>
          <a:xfrm>
            <a:off x="3113227" y="6075084"/>
            <a:ext cx="2495810" cy="369332"/>
          </a:xfrm>
          <a:prstGeom prst="rect">
            <a:avLst/>
          </a:prstGeom>
          <a:noFill/>
        </p:spPr>
        <p:txBody>
          <a:bodyPr wrap="square" rtlCol="0">
            <a:spAutoFit/>
          </a:bodyPr>
          <a:lstStyle/>
          <a:p>
            <a:r>
              <a:rPr lang="en-US" altLang="zh-TW" dirty="0"/>
              <a:t>9/13</a:t>
            </a:r>
            <a:r>
              <a:rPr lang="zh-TW" altLang="en-US" dirty="0"/>
              <a:t>  </a:t>
            </a:r>
            <a:r>
              <a:rPr lang="en-US" altLang="zh-TW" dirty="0"/>
              <a:t>PM2.5 = 25</a:t>
            </a:r>
            <a:endParaRPr lang="zh-TW" altLang="en-US" dirty="0"/>
          </a:p>
        </p:txBody>
      </p:sp>
      <p:sp>
        <p:nvSpPr>
          <p:cNvPr id="94" name="文字方塊 93"/>
          <p:cNvSpPr txBox="1"/>
          <p:nvPr/>
        </p:nvSpPr>
        <p:spPr>
          <a:xfrm>
            <a:off x="6449536" y="5990737"/>
            <a:ext cx="2247476" cy="369332"/>
          </a:xfrm>
          <a:prstGeom prst="rect">
            <a:avLst/>
          </a:prstGeom>
          <a:noFill/>
        </p:spPr>
        <p:txBody>
          <a:bodyPr wrap="square" rtlCol="0">
            <a:spAutoFit/>
          </a:bodyPr>
          <a:lstStyle/>
          <a:p>
            <a:r>
              <a:rPr lang="en-US" altLang="zh-TW" dirty="0"/>
              <a:t>9/14</a:t>
            </a:r>
            <a:r>
              <a:rPr lang="zh-TW" altLang="en-US" dirty="0"/>
              <a:t>  </a:t>
            </a:r>
            <a:r>
              <a:rPr lang="en-US" altLang="zh-TW" dirty="0"/>
              <a:t>PM2.5 = 20</a:t>
            </a:r>
            <a:endParaRPr lang="zh-TW" altLang="en-US" dirty="0"/>
          </a:p>
        </p:txBody>
      </p:sp>
      <p:sp>
        <p:nvSpPr>
          <p:cNvPr id="15" name="文字方塊 14"/>
          <p:cNvSpPr txBox="1"/>
          <p:nvPr/>
        </p:nvSpPr>
        <p:spPr>
          <a:xfrm>
            <a:off x="28089" y="4737223"/>
            <a:ext cx="1637731" cy="461665"/>
          </a:xfrm>
          <a:prstGeom prst="rect">
            <a:avLst/>
          </a:prstGeom>
          <a:noFill/>
        </p:spPr>
        <p:txBody>
          <a:bodyPr wrap="square" rtlCol="0">
            <a:spAutoFit/>
          </a:bodyPr>
          <a:lstStyle/>
          <a:p>
            <a:pPr algn="ctr"/>
            <a:r>
              <a:rPr lang="en-US" altLang="zh-TW" sz="2400" dirty="0"/>
              <a:t>Input:</a:t>
            </a:r>
            <a:endParaRPr lang="zh-TW" altLang="en-US" sz="2400" dirty="0"/>
          </a:p>
        </p:txBody>
      </p:sp>
      <p:sp>
        <p:nvSpPr>
          <p:cNvPr id="95" name="文字方塊 94"/>
          <p:cNvSpPr txBox="1"/>
          <p:nvPr/>
        </p:nvSpPr>
        <p:spPr>
          <a:xfrm>
            <a:off x="28089" y="5611523"/>
            <a:ext cx="1637731" cy="461665"/>
          </a:xfrm>
          <a:prstGeom prst="rect">
            <a:avLst/>
          </a:prstGeom>
          <a:noFill/>
        </p:spPr>
        <p:txBody>
          <a:bodyPr wrap="square" rtlCol="0">
            <a:spAutoFit/>
          </a:bodyPr>
          <a:lstStyle/>
          <a:p>
            <a:pPr algn="ctr"/>
            <a:r>
              <a:rPr lang="en-US" altLang="zh-TW" sz="2400" dirty="0"/>
              <a:t>Input:</a:t>
            </a:r>
            <a:endParaRPr lang="zh-TW" altLang="en-US" sz="2400" dirty="0"/>
          </a:p>
        </p:txBody>
      </p:sp>
      <p:sp>
        <p:nvSpPr>
          <p:cNvPr id="96" name="文字方塊 95"/>
          <p:cNvSpPr txBox="1"/>
          <p:nvPr/>
        </p:nvSpPr>
        <p:spPr>
          <a:xfrm>
            <a:off x="5355623" y="4580554"/>
            <a:ext cx="1637731" cy="461665"/>
          </a:xfrm>
          <a:prstGeom prst="rect">
            <a:avLst/>
          </a:prstGeom>
          <a:noFill/>
        </p:spPr>
        <p:txBody>
          <a:bodyPr wrap="square" rtlCol="0">
            <a:spAutoFit/>
          </a:bodyPr>
          <a:lstStyle/>
          <a:p>
            <a:pPr algn="ctr"/>
            <a:r>
              <a:rPr lang="en-US" altLang="zh-TW" sz="2400" dirty="0"/>
              <a:t>Output:</a:t>
            </a:r>
            <a:endParaRPr lang="zh-TW" altLang="en-US" sz="2400" dirty="0"/>
          </a:p>
        </p:txBody>
      </p:sp>
      <p:sp>
        <p:nvSpPr>
          <p:cNvPr id="97" name="文字方塊 96"/>
          <p:cNvSpPr txBox="1"/>
          <p:nvPr/>
        </p:nvSpPr>
        <p:spPr>
          <a:xfrm>
            <a:off x="5355623" y="5533715"/>
            <a:ext cx="1637731" cy="461665"/>
          </a:xfrm>
          <a:prstGeom prst="rect">
            <a:avLst/>
          </a:prstGeom>
          <a:noFill/>
        </p:spPr>
        <p:txBody>
          <a:bodyPr wrap="square" rtlCol="0">
            <a:spAutoFit/>
          </a:bodyPr>
          <a:lstStyle/>
          <a:p>
            <a:pPr algn="ctr"/>
            <a:r>
              <a:rPr lang="en-US" altLang="zh-TW" sz="2400" dirty="0"/>
              <a:t>Output:</a:t>
            </a:r>
            <a:endParaRPr lang="zh-TW" altLang="en-US" sz="2400" dirty="0"/>
          </a:p>
        </p:txBody>
      </p:sp>
      <p:sp>
        <p:nvSpPr>
          <p:cNvPr id="16" name="文字方塊 15"/>
          <p:cNvSpPr txBox="1"/>
          <p:nvPr/>
        </p:nvSpPr>
        <p:spPr>
          <a:xfrm>
            <a:off x="410290" y="2729617"/>
            <a:ext cx="1266375" cy="954107"/>
          </a:xfrm>
          <a:prstGeom prst="rect">
            <a:avLst/>
          </a:prstGeom>
          <a:noFill/>
        </p:spPr>
        <p:txBody>
          <a:bodyPr wrap="square" rtlCol="0">
            <a:spAutoFit/>
          </a:bodyPr>
          <a:lstStyle/>
          <a:p>
            <a:r>
              <a:rPr lang="en-US" altLang="zh-TW" sz="2800" dirty="0"/>
              <a:t>Predict</a:t>
            </a:r>
          </a:p>
          <a:p>
            <a:r>
              <a:rPr lang="en-US" altLang="zh-TW" sz="2800" dirty="0"/>
              <a:t>PM2.5</a:t>
            </a:r>
            <a:endParaRPr lang="zh-TW" altLang="en-US" sz="2800" dirty="0"/>
          </a:p>
        </p:txBody>
      </p:sp>
      <p:sp>
        <p:nvSpPr>
          <p:cNvPr id="28" name="文字方塊 27">
            <a:extLst>
              <a:ext uri="{FF2B5EF4-FFF2-40B4-BE49-F238E27FC236}">
                <a16:creationId xmlns:a16="http://schemas.microsoft.com/office/drawing/2014/main" id="{136AFE4F-E373-4C7B-A9E8-D267764BA57E}"/>
              </a:ext>
            </a:extLst>
          </p:cNvPr>
          <p:cNvSpPr txBox="1"/>
          <p:nvPr/>
        </p:nvSpPr>
        <p:spPr>
          <a:xfrm>
            <a:off x="456191" y="1764155"/>
            <a:ext cx="3733249" cy="523220"/>
          </a:xfrm>
          <a:prstGeom prst="rect">
            <a:avLst/>
          </a:prstGeom>
          <a:noFill/>
        </p:spPr>
        <p:txBody>
          <a:bodyPr wrap="square" rtlCol="0">
            <a:spAutoFit/>
          </a:bodyPr>
          <a:lstStyle/>
          <a:p>
            <a:pPr algn="ctr"/>
            <a:r>
              <a:rPr lang="en-US" altLang="zh-TW" sz="2800" b="1" i="1" u="sng" dirty="0"/>
              <a:t>Regression</a:t>
            </a:r>
            <a:endParaRPr lang="zh-TW" altLang="en-US" sz="2800" b="1" i="1" u="sng" dirty="0"/>
          </a:p>
        </p:txBody>
      </p:sp>
    </p:spTree>
    <p:extLst>
      <p:ext uri="{BB962C8B-B14F-4D97-AF65-F5344CB8AC3E}">
        <p14:creationId xmlns:p14="http://schemas.microsoft.com/office/powerpoint/2010/main" val="3684652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8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8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9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9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9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9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9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9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65" grpId="0" animBg="1"/>
      <p:bldP spid="66" grpId="0"/>
      <p:bldP spid="67" grpId="0"/>
      <p:bldP spid="68" grpId="0"/>
      <p:bldP spid="69" grpId="0"/>
      <p:bldP spid="75" grpId="0"/>
      <p:bldP spid="88" grpId="0"/>
      <p:bldP spid="89" grpId="0"/>
      <p:bldP spid="90" grpId="0"/>
      <p:bldP spid="91" grpId="0"/>
      <p:bldP spid="92" grpId="0"/>
      <p:bldP spid="93" grpId="0"/>
      <p:bldP spid="94" grpId="0"/>
      <p:bldP spid="15" grpId="0"/>
      <p:bldP spid="95" grpId="0"/>
      <p:bldP spid="96" grpId="0"/>
      <p:bldP spid="97"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latin typeface="微軟正黑體" panose="020B0604030504040204" pitchFamily="34" charset="-120"/>
                <a:ea typeface="微軟正黑體" panose="020B0604030504040204" pitchFamily="34" charset="-120"/>
              </a:rPr>
              <a:t>Classification (</a:t>
            </a:r>
            <a:r>
              <a:rPr lang="zh-TW" altLang="en-US" dirty="0">
                <a:latin typeface="微軟正黑體" panose="020B0604030504040204" pitchFamily="34" charset="-120"/>
                <a:ea typeface="微軟正黑體" panose="020B0604030504040204" pitchFamily="34" charset="-120"/>
              </a:rPr>
              <a:t>分類</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 </a:t>
            </a:r>
            <a:endParaRPr lang="zh-TW" altLang="en-US" dirty="0"/>
          </a:p>
        </p:txBody>
      </p:sp>
      <p:sp>
        <p:nvSpPr>
          <p:cNvPr id="3" name="內容版面配置區 2"/>
          <p:cNvSpPr>
            <a:spLocks noGrp="1"/>
          </p:cNvSpPr>
          <p:nvPr>
            <p:ph sz="half" idx="1"/>
          </p:nvPr>
        </p:nvSpPr>
        <p:spPr/>
        <p:txBody>
          <a:bodyPr/>
          <a:lstStyle/>
          <a:p>
            <a:r>
              <a:rPr lang="en-US" altLang="zh-TW" dirty="0"/>
              <a:t>Binary Classification</a:t>
            </a:r>
            <a:r>
              <a:rPr lang="zh-TW" altLang="en-US" dirty="0"/>
              <a:t> </a:t>
            </a:r>
            <a:r>
              <a:rPr lang="en-US" altLang="zh-TW" dirty="0"/>
              <a:t>(</a:t>
            </a:r>
            <a:r>
              <a:rPr lang="zh-TW" altLang="en-US" dirty="0">
                <a:latin typeface="微軟正黑體" panose="020B0604030504040204" pitchFamily="34" charset="-120"/>
                <a:ea typeface="微軟正黑體" panose="020B0604030504040204" pitchFamily="34" charset="-120"/>
              </a:rPr>
              <a:t>二元分類</a:t>
            </a:r>
            <a:r>
              <a:rPr lang="en-US" altLang="zh-TW" dirty="0"/>
              <a:t>)</a:t>
            </a:r>
            <a:endParaRPr lang="zh-TW" altLang="en-US" dirty="0"/>
          </a:p>
        </p:txBody>
      </p:sp>
      <p:sp>
        <p:nvSpPr>
          <p:cNvPr id="4" name="內容版面配置區 3"/>
          <p:cNvSpPr>
            <a:spLocks noGrp="1"/>
          </p:cNvSpPr>
          <p:nvPr>
            <p:ph sz="half" idx="2"/>
          </p:nvPr>
        </p:nvSpPr>
        <p:spPr/>
        <p:txBody>
          <a:bodyPr/>
          <a:lstStyle/>
          <a:p>
            <a:r>
              <a:rPr lang="en-US" altLang="zh-TW" dirty="0"/>
              <a:t>Multi-class Classification</a:t>
            </a:r>
            <a:r>
              <a:rPr lang="zh-TW" altLang="en-US" dirty="0"/>
              <a:t> </a:t>
            </a:r>
            <a:r>
              <a:rPr lang="en-US" altLang="zh-TW" dirty="0"/>
              <a:t>(</a:t>
            </a:r>
            <a:r>
              <a:rPr lang="zh-TW" altLang="en-US" dirty="0">
                <a:latin typeface="微軟正黑體" panose="020B0604030504040204" pitchFamily="34" charset="-120"/>
                <a:ea typeface="微軟正黑體" panose="020B0604030504040204" pitchFamily="34" charset="-120"/>
              </a:rPr>
              <a:t>多類別分類</a:t>
            </a:r>
            <a:r>
              <a:rPr lang="en-US" altLang="zh-TW" dirty="0"/>
              <a:t>)</a:t>
            </a:r>
            <a:endParaRPr lang="zh-TW" altLang="en-US" dirty="0"/>
          </a:p>
          <a:p>
            <a:endParaRPr lang="zh-TW" altLang="en-US" dirty="0"/>
          </a:p>
        </p:txBody>
      </p:sp>
      <p:sp>
        <p:nvSpPr>
          <p:cNvPr id="5" name="矩形 4"/>
          <p:cNvSpPr/>
          <p:nvPr/>
        </p:nvSpPr>
        <p:spPr>
          <a:xfrm>
            <a:off x="1621527" y="4331494"/>
            <a:ext cx="1900445" cy="68500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2400" dirty="0"/>
              <a:t>Function f</a:t>
            </a:r>
            <a:endParaRPr lang="zh-TW" altLang="en-US" sz="2400" dirty="0"/>
          </a:p>
        </p:txBody>
      </p:sp>
      <p:sp>
        <p:nvSpPr>
          <p:cNvPr id="6" name="矩形 5"/>
          <p:cNvSpPr/>
          <p:nvPr/>
        </p:nvSpPr>
        <p:spPr>
          <a:xfrm>
            <a:off x="5451716" y="4331494"/>
            <a:ext cx="1900445" cy="68500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2400" dirty="0"/>
              <a:t>Function f</a:t>
            </a:r>
            <a:endParaRPr lang="zh-TW" altLang="en-US" sz="2400" dirty="0"/>
          </a:p>
        </p:txBody>
      </p:sp>
      <p:sp>
        <p:nvSpPr>
          <p:cNvPr id="7" name="文字方塊 6"/>
          <p:cNvSpPr txBox="1"/>
          <p:nvPr/>
        </p:nvSpPr>
        <p:spPr>
          <a:xfrm>
            <a:off x="1454149" y="5620406"/>
            <a:ext cx="2235200" cy="523220"/>
          </a:xfrm>
          <a:prstGeom prst="rect">
            <a:avLst/>
          </a:prstGeom>
          <a:noFill/>
        </p:spPr>
        <p:txBody>
          <a:bodyPr wrap="square" rtlCol="0">
            <a:spAutoFit/>
          </a:bodyPr>
          <a:lstStyle/>
          <a:p>
            <a:pPr algn="ctr"/>
            <a:r>
              <a:rPr lang="en-US" altLang="zh-TW" sz="2800" dirty="0"/>
              <a:t>Input</a:t>
            </a:r>
            <a:endParaRPr lang="zh-TW" altLang="en-US" sz="2800" dirty="0"/>
          </a:p>
        </p:txBody>
      </p:sp>
      <p:sp>
        <p:nvSpPr>
          <p:cNvPr id="8" name="文字方塊 7"/>
          <p:cNvSpPr txBox="1"/>
          <p:nvPr/>
        </p:nvSpPr>
        <p:spPr>
          <a:xfrm>
            <a:off x="5276849" y="5620406"/>
            <a:ext cx="2235200" cy="523220"/>
          </a:xfrm>
          <a:prstGeom prst="rect">
            <a:avLst/>
          </a:prstGeom>
          <a:noFill/>
        </p:spPr>
        <p:txBody>
          <a:bodyPr wrap="square" rtlCol="0">
            <a:spAutoFit/>
          </a:bodyPr>
          <a:lstStyle/>
          <a:p>
            <a:pPr algn="ctr"/>
            <a:r>
              <a:rPr lang="en-US" altLang="zh-TW" sz="2800" dirty="0"/>
              <a:t>Input</a:t>
            </a:r>
            <a:endParaRPr lang="zh-TW" altLang="en-US" sz="2800" dirty="0"/>
          </a:p>
        </p:txBody>
      </p:sp>
      <p:sp>
        <p:nvSpPr>
          <p:cNvPr id="9" name="向下箭號 8"/>
          <p:cNvSpPr/>
          <p:nvPr/>
        </p:nvSpPr>
        <p:spPr>
          <a:xfrm flipV="1">
            <a:off x="2327274" y="5016500"/>
            <a:ext cx="488950" cy="603906"/>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10" name="向下箭號 9"/>
          <p:cNvSpPr/>
          <p:nvPr/>
        </p:nvSpPr>
        <p:spPr>
          <a:xfrm flipV="1">
            <a:off x="6125023" y="5016500"/>
            <a:ext cx="488950" cy="603906"/>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11" name="向下箭號 10"/>
          <p:cNvSpPr/>
          <p:nvPr/>
        </p:nvSpPr>
        <p:spPr>
          <a:xfrm flipV="1">
            <a:off x="2327274" y="3694251"/>
            <a:ext cx="488950" cy="603906"/>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12" name="向下箭號 11"/>
          <p:cNvSpPr/>
          <p:nvPr/>
        </p:nvSpPr>
        <p:spPr>
          <a:xfrm flipV="1">
            <a:off x="6125023" y="3694251"/>
            <a:ext cx="488950" cy="603906"/>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13" name="文字方塊 12"/>
          <p:cNvSpPr txBox="1"/>
          <p:nvPr/>
        </p:nvSpPr>
        <p:spPr>
          <a:xfrm>
            <a:off x="1585221" y="3162767"/>
            <a:ext cx="1936751" cy="523220"/>
          </a:xfrm>
          <a:prstGeom prst="rect">
            <a:avLst/>
          </a:prstGeom>
          <a:noFill/>
        </p:spPr>
        <p:txBody>
          <a:bodyPr wrap="square" rtlCol="0">
            <a:spAutoFit/>
          </a:bodyPr>
          <a:lstStyle/>
          <a:p>
            <a:pPr algn="ctr"/>
            <a:r>
              <a:rPr lang="en-US" altLang="zh-TW" sz="2800" dirty="0"/>
              <a:t>Yes or No</a:t>
            </a:r>
            <a:endParaRPr lang="zh-TW" altLang="en-US" sz="2800" dirty="0"/>
          </a:p>
        </p:txBody>
      </p:sp>
      <p:sp>
        <p:nvSpPr>
          <p:cNvPr id="14" name="文字方塊 13"/>
          <p:cNvSpPr txBox="1"/>
          <p:nvPr/>
        </p:nvSpPr>
        <p:spPr>
          <a:xfrm>
            <a:off x="4402706" y="3199796"/>
            <a:ext cx="3933584" cy="523220"/>
          </a:xfrm>
          <a:prstGeom prst="rect">
            <a:avLst/>
          </a:prstGeom>
          <a:noFill/>
        </p:spPr>
        <p:txBody>
          <a:bodyPr wrap="square" rtlCol="0">
            <a:spAutoFit/>
          </a:bodyPr>
          <a:lstStyle/>
          <a:p>
            <a:pPr algn="ctr"/>
            <a:r>
              <a:rPr lang="en-US" altLang="zh-TW" sz="2800" dirty="0"/>
              <a:t>Class 1, Class 2, … Class N</a:t>
            </a:r>
            <a:endParaRPr lang="zh-TW" altLang="en-US" sz="2800" dirty="0"/>
          </a:p>
        </p:txBody>
      </p:sp>
    </p:spTree>
    <p:extLst>
      <p:ext uri="{BB962C8B-B14F-4D97-AF65-F5344CB8AC3E}">
        <p14:creationId xmlns:p14="http://schemas.microsoft.com/office/powerpoint/2010/main" val="1848550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p:bldP spid="9" grpId="0" animBg="1"/>
      <p:bldP spid="10" grpId="0" animBg="1"/>
      <p:bldP spid="11" grpId="0" animBg="1"/>
      <p:bldP spid="12" grpId="0" animBg="1"/>
      <p:bldP spid="13"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http://www.ceu.org.tw/images/CEU_knowledge21065_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8048" y="1764962"/>
            <a:ext cx="1784273" cy="1784273"/>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二元分類</a:t>
            </a:r>
            <a:endParaRPr lang="en-US" altLang="zh-TW" dirty="0"/>
          </a:p>
        </p:txBody>
      </p:sp>
      <p:sp>
        <p:nvSpPr>
          <p:cNvPr id="4" name="矩形 3"/>
          <p:cNvSpPr/>
          <p:nvPr/>
        </p:nvSpPr>
        <p:spPr>
          <a:xfrm>
            <a:off x="654706" y="1998978"/>
            <a:ext cx="1366143" cy="954107"/>
          </a:xfrm>
          <a:prstGeom prst="rect">
            <a:avLst/>
          </a:prstGeom>
        </p:spPr>
        <p:txBody>
          <a:bodyPr wrap="none">
            <a:spAutoFit/>
          </a:bodyPr>
          <a:lstStyle/>
          <a:p>
            <a:r>
              <a:rPr lang="en-US" altLang="zh-TW" sz="2800" b="1" i="1" u="sng" dirty="0"/>
              <a:t>Spam </a:t>
            </a:r>
          </a:p>
          <a:p>
            <a:r>
              <a:rPr lang="en-US" altLang="zh-TW" sz="2800" b="1" i="1" u="sng" dirty="0"/>
              <a:t>filtering</a:t>
            </a:r>
            <a:endParaRPr lang="zh-TW" altLang="en-US" sz="2800" b="1" i="1" u="sng" dirty="0"/>
          </a:p>
        </p:txBody>
      </p:sp>
      <p:grpSp>
        <p:nvGrpSpPr>
          <p:cNvPr id="5" name="群組 4"/>
          <p:cNvGrpSpPr/>
          <p:nvPr/>
        </p:nvGrpSpPr>
        <p:grpSpPr>
          <a:xfrm>
            <a:off x="942228" y="3335190"/>
            <a:ext cx="7816752" cy="3530146"/>
            <a:chOff x="628650" y="2236221"/>
            <a:chExt cx="7816752" cy="3530146"/>
          </a:xfrm>
        </p:grpSpPr>
        <p:pic>
          <p:nvPicPr>
            <p:cNvPr id="6" name="Picture 2" descr="http://cdn.toptenreviews.com/rev/site/cms/category_headers/139-h_main-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50" y="2236221"/>
              <a:ext cx="7816752" cy="3530146"/>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p:cNvSpPr/>
            <p:nvPr/>
          </p:nvSpPr>
          <p:spPr>
            <a:xfrm>
              <a:off x="2197318" y="5112936"/>
              <a:ext cx="4609467" cy="369332"/>
            </a:xfrm>
            <a:prstGeom prst="rect">
              <a:avLst/>
            </a:prstGeom>
          </p:spPr>
          <p:txBody>
            <a:bodyPr wrap="none">
              <a:spAutoFit/>
            </a:bodyPr>
            <a:lstStyle/>
            <a:p>
              <a:r>
                <a:rPr lang="en-US" altLang="zh-TW" dirty="0"/>
                <a:t>(</a:t>
              </a:r>
              <a:r>
                <a:rPr lang="zh-TW" altLang="en-US" dirty="0"/>
                <a:t>http://spam-filter-review.toptenreviews.com/</a:t>
              </a:r>
              <a:r>
                <a:rPr lang="en-US" altLang="zh-TW" dirty="0"/>
                <a:t>)</a:t>
              </a:r>
              <a:endParaRPr lang="zh-TW" altLang="en-US" dirty="0"/>
            </a:p>
          </p:txBody>
        </p:sp>
      </p:grpSp>
      <p:sp>
        <p:nvSpPr>
          <p:cNvPr id="12" name="矩形 11"/>
          <p:cNvSpPr/>
          <p:nvPr/>
        </p:nvSpPr>
        <p:spPr>
          <a:xfrm>
            <a:off x="5349921" y="1947798"/>
            <a:ext cx="1719619" cy="124405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2800" dirty="0"/>
              <a:t>Function</a:t>
            </a:r>
            <a:endParaRPr lang="zh-TW" altLang="en-US" sz="2800" dirty="0"/>
          </a:p>
        </p:txBody>
      </p:sp>
      <p:sp>
        <p:nvSpPr>
          <p:cNvPr id="15" name="向右箭號 14"/>
          <p:cNvSpPr/>
          <p:nvPr/>
        </p:nvSpPr>
        <p:spPr>
          <a:xfrm>
            <a:off x="7157823" y="2319567"/>
            <a:ext cx="423081" cy="56108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16" name="文字方塊 15"/>
          <p:cNvSpPr txBox="1"/>
          <p:nvPr/>
        </p:nvSpPr>
        <p:spPr>
          <a:xfrm>
            <a:off x="7580904" y="2334439"/>
            <a:ext cx="1445810" cy="523220"/>
          </a:xfrm>
          <a:prstGeom prst="rect">
            <a:avLst/>
          </a:prstGeom>
          <a:noFill/>
        </p:spPr>
        <p:txBody>
          <a:bodyPr wrap="square" rtlCol="0">
            <a:spAutoFit/>
          </a:bodyPr>
          <a:lstStyle/>
          <a:p>
            <a:r>
              <a:rPr lang="en-US" altLang="zh-TW" sz="2800" dirty="0">
                <a:solidFill>
                  <a:srgbClr val="FF0000"/>
                </a:solidFill>
              </a:rPr>
              <a:t>Yes</a:t>
            </a:r>
            <a:r>
              <a:rPr lang="en-US" altLang="zh-TW" sz="2800" dirty="0"/>
              <a:t>/</a:t>
            </a:r>
            <a:r>
              <a:rPr lang="en-US" altLang="zh-TW" sz="2800" dirty="0">
                <a:solidFill>
                  <a:srgbClr val="0000FF"/>
                </a:solidFill>
              </a:rPr>
              <a:t>No</a:t>
            </a:r>
            <a:endParaRPr lang="zh-TW" altLang="en-US" sz="2800" dirty="0"/>
          </a:p>
        </p:txBody>
      </p:sp>
      <p:pic>
        <p:nvPicPr>
          <p:cNvPr id="26" name="圖片 25"/>
          <p:cNvPicPr>
            <a:picLocks noChangeAspect="1"/>
          </p:cNvPicPr>
          <p:nvPr/>
        </p:nvPicPr>
        <p:blipFill>
          <a:blip r:embed="rId5"/>
          <a:stretch>
            <a:fillRect/>
          </a:stretch>
        </p:blipFill>
        <p:spPr>
          <a:xfrm>
            <a:off x="4527358" y="1825625"/>
            <a:ext cx="274307" cy="1494693"/>
          </a:xfrm>
          <a:prstGeom prst="rect">
            <a:avLst/>
          </a:prstGeom>
        </p:spPr>
      </p:pic>
      <p:sp>
        <p:nvSpPr>
          <p:cNvPr id="28" name="向右箭號 27"/>
          <p:cNvSpPr/>
          <p:nvPr/>
        </p:nvSpPr>
        <p:spPr>
          <a:xfrm>
            <a:off x="4850604" y="2289279"/>
            <a:ext cx="423081" cy="56108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8" name="文字方塊 7"/>
          <p:cNvSpPr txBox="1"/>
          <p:nvPr/>
        </p:nvSpPr>
        <p:spPr>
          <a:xfrm>
            <a:off x="6069441" y="3437310"/>
            <a:ext cx="1308273" cy="461665"/>
          </a:xfrm>
          <a:prstGeom prst="rect">
            <a:avLst/>
          </a:prstGeom>
          <a:noFill/>
        </p:spPr>
        <p:txBody>
          <a:bodyPr wrap="square" rtlCol="0">
            <a:spAutoFit/>
          </a:bodyPr>
          <a:lstStyle/>
          <a:p>
            <a:r>
              <a:rPr lang="en-US" altLang="zh-TW" sz="2400" dirty="0">
                <a:solidFill>
                  <a:srgbClr val="FF0000"/>
                </a:solidFill>
              </a:rPr>
              <a:t>Yes</a:t>
            </a:r>
            <a:endParaRPr lang="zh-TW" altLang="en-US" sz="2400" dirty="0">
              <a:solidFill>
                <a:srgbClr val="FF0000"/>
              </a:solidFill>
            </a:endParaRPr>
          </a:p>
        </p:txBody>
      </p:sp>
      <p:sp>
        <p:nvSpPr>
          <p:cNvPr id="18" name="文字方塊 17"/>
          <p:cNvSpPr txBox="1"/>
          <p:nvPr/>
        </p:nvSpPr>
        <p:spPr>
          <a:xfrm>
            <a:off x="7580904" y="4960288"/>
            <a:ext cx="1308273" cy="461665"/>
          </a:xfrm>
          <a:prstGeom prst="rect">
            <a:avLst/>
          </a:prstGeom>
          <a:noFill/>
        </p:spPr>
        <p:txBody>
          <a:bodyPr wrap="square" rtlCol="0">
            <a:spAutoFit/>
          </a:bodyPr>
          <a:lstStyle/>
          <a:p>
            <a:r>
              <a:rPr lang="en-US" altLang="zh-TW" sz="2400" dirty="0">
                <a:solidFill>
                  <a:srgbClr val="0000FF"/>
                </a:solidFill>
              </a:rPr>
              <a:t>No</a:t>
            </a:r>
            <a:endParaRPr lang="zh-TW" altLang="en-US" sz="2400" dirty="0">
              <a:solidFill>
                <a:srgbClr val="0000FF"/>
              </a:solidFill>
            </a:endParaRPr>
          </a:p>
        </p:txBody>
      </p:sp>
      <p:sp>
        <p:nvSpPr>
          <p:cNvPr id="10" name="文字方塊 9"/>
          <p:cNvSpPr txBox="1"/>
          <p:nvPr/>
        </p:nvSpPr>
        <p:spPr>
          <a:xfrm>
            <a:off x="654706" y="4483235"/>
            <a:ext cx="1480457" cy="954107"/>
          </a:xfrm>
          <a:prstGeom prst="rect">
            <a:avLst/>
          </a:prstGeom>
          <a:noFill/>
        </p:spPr>
        <p:txBody>
          <a:bodyPr wrap="square" rtlCol="0">
            <a:spAutoFit/>
          </a:bodyPr>
          <a:lstStyle/>
          <a:p>
            <a:pPr algn="ctr"/>
            <a:r>
              <a:rPr lang="en-US" altLang="zh-TW" sz="2800" dirty="0">
                <a:solidFill>
                  <a:srgbClr val="FF0000"/>
                </a:solidFill>
              </a:rPr>
              <a:t>Training</a:t>
            </a:r>
          </a:p>
          <a:p>
            <a:pPr algn="ctr"/>
            <a:r>
              <a:rPr lang="en-US" altLang="zh-TW" sz="2800" dirty="0">
                <a:solidFill>
                  <a:srgbClr val="FF0000"/>
                </a:solidFill>
              </a:rPr>
              <a:t>Data</a:t>
            </a:r>
            <a:endParaRPr lang="zh-TW" altLang="en-US" sz="2800" dirty="0">
              <a:solidFill>
                <a:srgbClr val="FF0000"/>
              </a:solidFill>
            </a:endParaRPr>
          </a:p>
        </p:txBody>
      </p:sp>
    </p:spTree>
    <p:extLst>
      <p:ext uri="{BB962C8B-B14F-4D97-AF65-F5344CB8AC3E}">
        <p14:creationId xmlns:p14="http://schemas.microsoft.com/office/powerpoint/2010/main" val="796866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5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8" grpId="0"/>
      <p:bldP spid="18"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多類別分類</a:t>
            </a:r>
            <a:endParaRPr lang="zh-TW" altLang="en-US" dirty="0"/>
          </a:p>
        </p:txBody>
      </p:sp>
      <p:sp>
        <p:nvSpPr>
          <p:cNvPr id="4" name="矩形 3"/>
          <p:cNvSpPr/>
          <p:nvPr/>
        </p:nvSpPr>
        <p:spPr>
          <a:xfrm>
            <a:off x="2115045" y="3391847"/>
            <a:ext cx="1719619" cy="124405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2800" dirty="0"/>
              <a:t>Function</a:t>
            </a:r>
            <a:endParaRPr lang="zh-TW" altLang="en-US" sz="2800" dirty="0"/>
          </a:p>
        </p:txBody>
      </p:sp>
      <p:sp>
        <p:nvSpPr>
          <p:cNvPr id="5" name="向右箭號 4"/>
          <p:cNvSpPr/>
          <p:nvPr/>
        </p:nvSpPr>
        <p:spPr>
          <a:xfrm>
            <a:off x="3921407" y="3733327"/>
            <a:ext cx="423081" cy="56108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pic>
        <p:nvPicPr>
          <p:cNvPr id="6" name="圖片 5"/>
          <p:cNvPicPr>
            <a:picLocks noChangeAspect="1"/>
          </p:cNvPicPr>
          <p:nvPr/>
        </p:nvPicPr>
        <p:blipFill>
          <a:blip r:embed="rId2"/>
          <a:stretch>
            <a:fillRect/>
          </a:stretch>
        </p:blipFill>
        <p:spPr>
          <a:xfrm>
            <a:off x="1283414" y="3266525"/>
            <a:ext cx="274307" cy="1494693"/>
          </a:xfrm>
          <a:prstGeom prst="rect">
            <a:avLst/>
          </a:prstGeom>
        </p:spPr>
      </p:pic>
      <p:sp>
        <p:nvSpPr>
          <p:cNvPr id="7" name="向右箭號 6"/>
          <p:cNvSpPr/>
          <p:nvPr/>
        </p:nvSpPr>
        <p:spPr>
          <a:xfrm>
            <a:off x="1615728" y="3733328"/>
            <a:ext cx="423081" cy="56108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pic>
        <p:nvPicPr>
          <p:cNvPr id="8" name="圖片 7"/>
          <p:cNvPicPr>
            <a:picLocks noChangeAspect="1"/>
          </p:cNvPicPr>
          <p:nvPr/>
        </p:nvPicPr>
        <p:blipFill>
          <a:blip r:embed="rId3"/>
          <a:stretch>
            <a:fillRect/>
          </a:stretch>
        </p:blipFill>
        <p:spPr>
          <a:xfrm>
            <a:off x="4382920" y="3304328"/>
            <a:ext cx="292260" cy="1510931"/>
          </a:xfrm>
          <a:prstGeom prst="rect">
            <a:avLst/>
          </a:prstGeom>
        </p:spPr>
      </p:pic>
      <p:sp>
        <p:nvSpPr>
          <p:cNvPr id="9" name="矩形 8"/>
          <p:cNvSpPr/>
          <p:nvPr/>
        </p:nvSpPr>
        <p:spPr>
          <a:xfrm>
            <a:off x="7450806" y="2848898"/>
            <a:ext cx="1470724" cy="461665"/>
          </a:xfrm>
          <a:prstGeom prst="rect">
            <a:avLst/>
          </a:prstGeom>
        </p:spPr>
        <p:txBody>
          <a:bodyPr wrap="square">
            <a:spAutoFit/>
          </a:bodyPr>
          <a:lstStyle/>
          <a:p>
            <a:pPr algn="ctr"/>
            <a:r>
              <a:rPr lang="en-US" altLang="zh-TW" sz="2400" dirty="0">
                <a:solidFill>
                  <a:srgbClr val="222222"/>
                </a:solidFill>
                <a:latin typeface="Arial" panose="020B0604020202020204" pitchFamily="34" charset="0"/>
              </a:rPr>
              <a:t>“monkey”</a:t>
            </a:r>
            <a:endParaRPr lang="zh-TW" altLang="en-US" sz="2400" dirty="0"/>
          </a:p>
        </p:txBody>
      </p:sp>
      <p:pic>
        <p:nvPicPr>
          <p:cNvPr id="10" name="圖片 9"/>
          <p:cNvPicPr>
            <a:picLocks noChangeAspect="1"/>
          </p:cNvPicPr>
          <p:nvPr/>
        </p:nvPicPr>
        <p:blipFill>
          <a:blip r:embed="rId4"/>
          <a:stretch>
            <a:fillRect/>
          </a:stretch>
        </p:blipFill>
        <p:spPr>
          <a:xfrm>
            <a:off x="6549550" y="2595440"/>
            <a:ext cx="931280" cy="1051432"/>
          </a:xfrm>
          <a:prstGeom prst="rect">
            <a:avLst/>
          </a:prstGeom>
        </p:spPr>
      </p:pic>
      <p:pic>
        <p:nvPicPr>
          <p:cNvPr id="11" name="圖片 10"/>
          <p:cNvPicPr>
            <a:picLocks noChangeAspect="1"/>
          </p:cNvPicPr>
          <p:nvPr/>
        </p:nvPicPr>
        <p:blipFill>
          <a:blip r:embed="rId5"/>
          <a:stretch>
            <a:fillRect/>
          </a:stretch>
        </p:blipFill>
        <p:spPr>
          <a:xfrm>
            <a:off x="6549550" y="3852215"/>
            <a:ext cx="899978" cy="1075096"/>
          </a:xfrm>
          <a:prstGeom prst="rect">
            <a:avLst/>
          </a:prstGeom>
        </p:spPr>
      </p:pic>
      <p:sp>
        <p:nvSpPr>
          <p:cNvPr id="13" name="文字方塊 12"/>
          <p:cNvSpPr txBox="1"/>
          <p:nvPr/>
        </p:nvSpPr>
        <p:spPr>
          <a:xfrm>
            <a:off x="7468744" y="4197487"/>
            <a:ext cx="798022" cy="461665"/>
          </a:xfrm>
          <a:prstGeom prst="rect">
            <a:avLst/>
          </a:prstGeom>
          <a:noFill/>
        </p:spPr>
        <p:txBody>
          <a:bodyPr wrap="square" rtlCol="0">
            <a:spAutoFit/>
          </a:bodyPr>
          <a:lstStyle/>
          <a:p>
            <a:pPr algn="ctr"/>
            <a:r>
              <a:rPr lang="en-US" altLang="zh-TW" sz="2400" dirty="0"/>
              <a:t>“cat”</a:t>
            </a:r>
            <a:endParaRPr lang="zh-TW" altLang="en-US" sz="2400" dirty="0"/>
          </a:p>
        </p:txBody>
      </p:sp>
      <p:sp>
        <p:nvSpPr>
          <p:cNvPr id="14" name="文字方塊 13"/>
          <p:cNvSpPr txBox="1"/>
          <p:nvPr/>
        </p:nvSpPr>
        <p:spPr>
          <a:xfrm>
            <a:off x="7480830" y="5492762"/>
            <a:ext cx="798022" cy="461665"/>
          </a:xfrm>
          <a:prstGeom prst="rect">
            <a:avLst/>
          </a:prstGeom>
          <a:noFill/>
        </p:spPr>
        <p:txBody>
          <a:bodyPr wrap="square" rtlCol="0">
            <a:spAutoFit/>
          </a:bodyPr>
          <a:lstStyle/>
          <a:p>
            <a:pPr algn="ctr"/>
            <a:r>
              <a:rPr lang="en-US" altLang="zh-TW" sz="2400" dirty="0"/>
              <a:t>“dog”</a:t>
            </a:r>
            <a:endParaRPr lang="zh-TW" altLang="en-US" sz="2400" dirty="0"/>
          </a:p>
        </p:txBody>
      </p:sp>
      <p:pic>
        <p:nvPicPr>
          <p:cNvPr id="15" name="Picture 12" descr="https://encrypted-tbn1.gstatic.com/images?q=tbn:ANd9GcRcwlRKAlSIaCI4W5PRYVbuBQQXifF-56bFqAjh9DMe-_3Lh8_YK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83414" y="5243016"/>
            <a:ext cx="1351186" cy="1025734"/>
          </a:xfrm>
          <a:prstGeom prst="rect">
            <a:avLst/>
          </a:prstGeom>
          <a:noFill/>
          <a:extLst>
            <a:ext uri="{909E8E84-426E-40DD-AFC4-6F175D3DCCD1}">
              <a14:hiddenFill xmlns:a14="http://schemas.microsoft.com/office/drawing/2010/main">
                <a:solidFill>
                  <a:srgbClr val="FFFFFF"/>
                </a:solidFill>
              </a14:hiddenFill>
            </a:ext>
          </a:extLst>
        </p:spPr>
      </p:pic>
      <p:pic>
        <p:nvPicPr>
          <p:cNvPr id="16" name="圖片 15"/>
          <p:cNvPicPr>
            <a:picLocks noChangeAspect="1"/>
          </p:cNvPicPr>
          <p:nvPr/>
        </p:nvPicPr>
        <p:blipFill>
          <a:blip r:embed="rId7"/>
          <a:stretch>
            <a:fillRect/>
          </a:stretch>
        </p:blipFill>
        <p:spPr>
          <a:xfrm>
            <a:off x="6553051" y="5132654"/>
            <a:ext cx="915693" cy="1181883"/>
          </a:xfrm>
          <a:prstGeom prst="rect">
            <a:avLst/>
          </a:prstGeom>
        </p:spPr>
      </p:pic>
      <p:sp>
        <p:nvSpPr>
          <p:cNvPr id="17" name="弧形向右箭號 16"/>
          <p:cNvSpPr/>
          <p:nvPr/>
        </p:nvSpPr>
        <p:spPr>
          <a:xfrm flipV="1">
            <a:off x="628650" y="3908080"/>
            <a:ext cx="630014" cy="191730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8" name="文字方塊 17"/>
          <p:cNvSpPr txBox="1"/>
          <p:nvPr/>
        </p:nvSpPr>
        <p:spPr>
          <a:xfrm>
            <a:off x="4795571" y="2594812"/>
            <a:ext cx="1397000" cy="461665"/>
          </a:xfrm>
          <a:prstGeom prst="rect">
            <a:avLst/>
          </a:prstGeom>
          <a:noFill/>
        </p:spPr>
        <p:txBody>
          <a:bodyPr wrap="square" rtlCol="0">
            <a:spAutoFit/>
          </a:bodyPr>
          <a:lstStyle/>
          <a:p>
            <a:r>
              <a:rPr lang="en-US" altLang="zh-TW" sz="2400" dirty="0"/>
              <a:t>“monkey”</a:t>
            </a:r>
            <a:endParaRPr lang="zh-TW" altLang="en-US" sz="2400" dirty="0"/>
          </a:p>
        </p:txBody>
      </p:sp>
      <p:sp>
        <p:nvSpPr>
          <p:cNvPr id="19" name="文字方塊 18"/>
          <p:cNvSpPr txBox="1"/>
          <p:nvPr/>
        </p:nvSpPr>
        <p:spPr>
          <a:xfrm>
            <a:off x="5223436" y="3307293"/>
            <a:ext cx="1397000" cy="461665"/>
          </a:xfrm>
          <a:prstGeom prst="rect">
            <a:avLst/>
          </a:prstGeom>
          <a:noFill/>
        </p:spPr>
        <p:txBody>
          <a:bodyPr wrap="square" rtlCol="0">
            <a:spAutoFit/>
          </a:bodyPr>
          <a:lstStyle/>
          <a:p>
            <a:r>
              <a:rPr lang="en-US" altLang="zh-TW" sz="2400" dirty="0"/>
              <a:t>“cat”</a:t>
            </a:r>
            <a:endParaRPr lang="zh-TW" altLang="en-US" sz="2400" dirty="0"/>
          </a:p>
        </p:txBody>
      </p:sp>
      <p:sp>
        <p:nvSpPr>
          <p:cNvPr id="20" name="文字方塊 19"/>
          <p:cNvSpPr txBox="1"/>
          <p:nvPr/>
        </p:nvSpPr>
        <p:spPr>
          <a:xfrm>
            <a:off x="5073802" y="4768947"/>
            <a:ext cx="1221423" cy="461665"/>
          </a:xfrm>
          <a:prstGeom prst="rect">
            <a:avLst/>
          </a:prstGeom>
          <a:noFill/>
        </p:spPr>
        <p:txBody>
          <a:bodyPr wrap="square" rtlCol="0">
            <a:spAutoFit/>
          </a:bodyPr>
          <a:lstStyle/>
          <a:p>
            <a:r>
              <a:rPr lang="en-US" altLang="zh-TW" sz="2400" dirty="0"/>
              <a:t>“dog”</a:t>
            </a:r>
            <a:endParaRPr lang="zh-TW" altLang="en-US" sz="2400" dirty="0"/>
          </a:p>
        </p:txBody>
      </p:sp>
      <p:cxnSp>
        <p:nvCxnSpPr>
          <p:cNvPr id="22" name="直線單箭頭接點 21"/>
          <p:cNvCxnSpPr/>
          <p:nvPr/>
        </p:nvCxnSpPr>
        <p:spPr>
          <a:xfrm flipV="1">
            <a:off x="4552300" y="3056477"/>
            <a:ext cx="457200" cy="461665"/>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p:cNvCxnSpPr>
            <a:cxnSpLocks/>
          </p:cNvCxnSpPr>
          <p:nvPr/>
        </p:nvCxnSpPr>
        <p:spPr>
          <a:xfrm flipV="1">
            <a:off x="4539268" y="3648488"/>
            <a:ext cx="684168" cy="215785"/>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單箭頭接點 24"/>
          <p:cNvCxnSpPr/>
          <p:nvPr/>
        </p:nvCxnSpPr>
        <p:spPr>
          <a:xfrm>
            <a:off x="4552300" y="4635959"/>
            <a:ext cx="497231" cy="269099"/>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24" name="文字方塊 23"/>
          <p:cNvSpPr txBox="1"/>
          <p:nvPr/>
        </p:nvSpPr>
        <p:spPr>
          <a:xfrm>
            <a:off x="6160094" y="1877973"/>
            <a:ext cx="2641471" cy="523220"/>
          </a:xfrm>
          <a:prstGeom prst="rect">
            <a:avLst/>
          </a:prstGeom>
          <a:noFill/>
        </p:spPr>
        <p:txBody>
          <a:bodyPr wrap="square" rtlCol="0">
            <a:spAutoFit/>
          </a:bodyPr>
          <a:lstStyle/>
          <a:p>
            <a:pPr algn="ctr"/>
            <a:r>
              <a:rPr lang="en-US" altLang="zh-TW" sz="2800" dirty="0">
                <a:solidFill>
                  <a:srgbClr val="0070C0"/>
                </a:solidFill>
              </a:rPr>
              <a:t>Training Data</a:t>
            </a:r>
            <a:endParaRPr lang="zh-TW" altLang="en-US" sz="2800" dirty="0">
              <a:solidFill>
                <a:srgbClr val="0070C0"/>
              </a:solidFill>
            </a:endParaRPr>
          </a:p>
        </p:txBody>
      </p:sp>
      <p:sp>
        <p:nvSpPr>
          <p:cNvPr id="26" name="矩形 25"/>
          <p:cNvSpPr/>
          <p:nvPr/>
        </p:nvSpPr>
        <p:spPr>
          <a:xfrm>
            <a:off x="6339375" y="2465542"/>
            <a:ext cx="2582156" cy="4007829"/>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文字方塊 26"/>
          <p:cNvSpPr txBox="1"/>
          <p:nvPr/>
        </p:nvSpPr>
        <p:spPr>
          <a:xfrm>
            <a:off x="3166252" y="5331658"/>
            <a:ext cx="2641471" cy="954107"/>
          </a:xfrm>
          <a:prstGeom prst="rect">
            <a:avLst/>
          </a:prstGeom>
          <a:noFill/>
        </p:spPr>
        <p:txBody>
          <a:bodyPr wrap="square" rtlCol="0">
            <a:spAutoFit/>
          </a:bodyPr>
          <a:lstStyle/>
          <a:p>
            <a:pPr algn="ctr"/>
            <a:r>
              <a:rPr lang="en-US" altLang="zh-TW" sz="2800" dirty="0">
                <a:solidFill>
                  <a:srgbClr val="0070C0"/>
                </a:solidFill>
              </a:rPr>
              <a:t>Each possible object is a class</a:t>
            </a:r>
            <a:endParaRPr lang="zh-TW" altLang="en-US" sz="2800" dirty="0">
              <a:solidFill>
                <a:srgbClr val="0070C0"/>
              </a:solidFill>
            </a:endParaRPr>
          </a:p>
        </p:txBody>
      </p:sp>
      <p:sp>
        <p:nvSpPr>
          <p:cNvPr id="28" name="矩形 27">
            <a:extLst>
              <a:ext uri="{FF2B5EF4-FFF2-40B4-BE49-F238E27FC236}">
                <a16:creationId xmlns:a16="http://schemas.microsoft.com/office/drawing/2014/main" id="{AA70F89B-4712-49DC-90EA-C5835AA1E43D}"/>
              </a:ext>
            </a:extLst>
          </p:cNvPr>
          <p:cNvSpPr/>
          <p:nvPr/>
        </p:nvSpPr>
        <p:spPr>
          <a:xfrm>
            <a:off x="766191" y="1920316"/>
            <a:ext cx="2947025" cy="523220"/>
          </a:xfrm>
          <a:prstGeom prst="rect">
            <a:avLst/>
          </a:prstGeom>
        </p:spPr>
        <p:txBody>
          <a:bodyPr wrap="none">
            <a:spAutoFit/>
          </a:bodyPr>
          <a:lstStyle/>
          <a:p>
            <a:r>
              <a:rPr lang="en-US" altLang="zh-TW" sz="2800" b="1" i="1" u="sng" dirty="0"/>
              <a:t>Image</a:t>
            </a:r>
            <a:r>
              <a:rPr lang="zh-TW" altLang="en-US" sz="2800" b="1" i="1" u="sng" dirty="0"/>
              <a:t> </a:t>
            </a:r>
            <a:r>
              <a:rPr lang="en-US" altLang="zh-TW" sz="2800" b="1" i="1" u="sng" dirty="0"/>
              <a:t>Recognition</a:t>
            </a:r>
            <a:endParaRPr lang="zh-TW" altLang="en-US" sz="2800" b="1" i="1" u="sng" dirty="0"/>
          </a:p>
        </p:txBody>
      </p:sp>
    </p:spTree>
    <p:extLst>
      <p:ext uri="{BB962C8B-B14F-4D97-AF65-F5344CB8AC3E}">
        <p14:creationId xmlns:p14="http://schemas.microsoft.com/office/powerpoint/2010/main" val="30003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4" grpId="0"/>
      <p:bldP spid="17" grpId="0" animBg="1"/>
      <p:bldP spid="18" grpId="0"/>
      <p:bldP spid="19" grpId="0"/>
      <p:bldP spid="20" grpId="0"/>
      <p:bldP spid="24" grpId="0"/>
      <p:bldP spid="26" grpId="0" animBg="1"/>
      <p:bldP spid="2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880AF95-91CB-4FD6-9C49-B21D054F8BB9}"/>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多類別分類</a:t>
            </a:r>
            <a:endParaRPr lang="zh-TW" altLang="en-US" dirty="0"/>
          </a:p>
        </p:txBody>
      </p:sp>
      <p:sp>
        <p:nvSpPr>
          <p:cNvPr id="4" name="矩形 3">
            <a:extLst>
              <a:ext uri="{FF2B5EF4-FFF2-40B4-BE49-F238E27FC236}">
                <a16:creationId xmlns:a16="http://schemas.microsoft.com/office/drawing/2014/main" id="{635AFEDE-8278-4E34-A8BA-7121016F304A}"/>
              </a:ext>
            </a:extLst>
          </p:cNvPr>
          <p:cNvSpPr/>
          <p:nvPr/>
        </p:nvSpPr>
        <p:spPr>
          <a:xfrm>
            <a:off x="738960" y="1825625"/>
            <a:ext cx="1838965" cy="523220"/>
          </a:xfrm>
          <a:prstGeom prst="rect">
            <a:avLst/>
          </a:prstGeom>
        </p:spPr>
        <p:txBody>
          <a:bodyPr wrap="none">
            <a:spAutoFit/>
          </a:bodyPr>
          <a:lstStyle/>
          <a:p>
            <a:r>
              <a:rPr lang="en-US" altLang="zh-TW" sz="2800" b="1" i="1" u="sng" dirty="0"/>
              <a:t>Playing GO</a:t>
            </a:r>
            <a:endParaRPr lang="zh-TW" altLang="en-US" sz="2800" b="1" i="1" u="sng" dirty="0"/>
          </a:p>
        </p:txBody>
      </p:sp>
      <p:pic>
        <p:nvPicPr>
          <p:cNvPr id="5" name="Picture 6" descr="http://lgs.tw/img/xp1.png.pagespeed.ic.NzL0vritbc.jpg">
            <a:extLst>
              <a:ext uri="{FF2B5EF4-FFF2-40B4-BE49-F238E27FC236}">
                <a16:creationId xmlns:a16="http://schemas.microsoft.com/office/drawing/2014/main" id="{D946D0FF-9161-4D8A-8D2B-EAEE6AA2D3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38960" y="2720935"/>
            <a:ext cx="3124176" cy="3367170"/>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a:extLst>
              <a:ext uri="{FF2B5EF4-FFF2-40B4-BE49-F238E27FC236}">
                <a16:creationId xmlns:a16="http://schemas.microsoft.com/office/drawing/2014/main" id="{E346C3BB-A14D-43EF-BCC6-03E2A939E01B}"/>
              </a:ext>
            </a:extLst>
          </p:cNvPr>
          <p:cNvSpPr/>
          <p:nvPr/>
        </p:nvSpPr>
        <p:spPr>
          <a:xfrm>
            <a:off x="4274838" y="3796733"/>
            <a:ext cx="1719619" cy="124405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2800" dirty="0"/>
              <a:t>Function</a:t>
            </a:r>
            <a:endParaRPr lang="zh-TW" altLang="en-US" sz="2800" dirty="0"/>
          </a:p>
        </p:txBody>
      </p:sp>
      <p:sp>
        <p:nvSpPr>
          <p:cNvPr id="7" name="向右箭號 5">
            <a:extLst>
              <a:ext uri="{FF2B5EF4-FFF2-40B4-BE49-F238E27FC236}">
                <a16:creationId xmlns:a16="http://schemas.microsoft.com/office/drawing/2014/main" id="{E7511E2A-80C9-49AE-9A6B-B773F2290D03}"/>
              </a:ext>
            </a:extLst>
          </p:cNvPr>
          <p:cNvSpPr/>
          <p:nvPr/>
        </p:nvSpPr>
        <p:spPr>
          <a:xfrm>
            <a:off x="3863136" y="4123976"/>
            <a:ext cx="423081" cy="56108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8" name="向右箭號 6">
            <a:extLst>
              <a:ext uri="{FF2B5EF4-FFF2-40B4-BE49-F238E27FC236}">
                <a16:creationId xmlns:a16="http://schemas.microsoft.com/office/drawing/2014/main" id="{57A7BE4A-4F22-4A05-BDCB-85A95659D0E9}"/>
              </a:ext>
            </a:extLst>
          </p:cNvPr>
          <p:cNvSpPr/>
          <p:nvPr/>
        </p:nvSpPr>
        <p:spPr>
          <a:xfrm>
            <a:off x="6008971" y="4145518"/>
            <a:ext cx="423081" cy="56108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9" name="文字方塊 8">
            <a:extLst>
              <a:ext uri="{FF2B5EF4-FFF2-40B4-BE49-F238E27FC236}">
                <a16:creationId xmlns:a16="http://schemas.microsoft.com/office/drawing/2014/main" id="{CDF766F1-CBF3-44E4-953B-93EA70B41B35}"/>
              </a:ext>
            </a:extLst>
          </p:cNvPr>
          <p:cNvSpPr txBox="1"/>
          <p:nvPr/>
        </p:nvSpPr>
        <p:spPr>
          <a:xfrm>
            <a:off x="6108652" y="2563053"/>
            <a:ext cx="2469243" cy="461665"/>
          </a:xfrm>
          <a:prstGeom prst="rect">
            <a:avLst/>
          </a:prstGeom>
          <a:noFill/>
        </p:spPr>
        <p:txBody>
          <a:bodyPr wrap="square" rtlCol="0">
            <a:spAutoFit/>
          </a:bodyPr>
          <a:lstStyle/>
          <a:p>
            <a:pPr algn="ctr"/>
            <a:r>
              <a:rPr lang="en-US" altLang="zh-TW" sz="2400" dirty="0"/>
              <a:t>(19 x 19 classes)</a:t>
            </a:r>
            <a:endParaRPr lang="zh-TW" altLang="en-US" sz="2400" dirty="0"/>
          </a:p>
        </p:txBody>
      </p:sp>
      <p:sp>
        <p:nvSpPr>
          <p:cNvPr id="10" name="文字方塊 9">
            <a:extLst>
              <a:ext uri="{FF2B5EF4-FFF2-40B4-BE49-F238E27FC236}">
                <a16:creationId xmlns:a16="http://schemas.microsoft.com/office/drawing/2014/main" id="{39A69B76-BE7E-4440-B81C-337E07823FD3}"/>
              </a:ext>
            </a:extLst>
          </p:cNvPr>
          <p:cNvSpPr txBox="1"/>
          <p:nvPr/>
        </p:nvSpPr>
        <p:spPr>
          <a:xfrm>
            <a:off x="6362294" y="5679418"/>
            <a:ext cx="2042746" cy="523220"/>
          </a:xfrm>
          <a:prstGeom prst="rect">
            <a:avLst/>
          </a:prstGeom>
          <a:noFill/>
        </p:spPr>
        <p:txBody>
          <a:bodyPr wrap="square" rtlCol="0">
            <a:spAutoFit/>
          </a:bodyPr>
          <a:lstStyle/>
          <a:p>
            <a:pPr algn="ctr"/>
            <a:r>
              <a:rPr lang="en-US" altLang="zh-TW" sz="2800" dirty="0"/>
              <a:t>Next move</a:t>
            </a:r>
            <a:endParaRPr lang="zh-TW" altLang="en-US" sz="2800" dirty="0"/>
          </a:p>
        </p:txBody>
      </p:sp>
      <p:sp>
        <p:nvSpPr>
          <p:cNvPr id="11" name="文字方塊 10">
            <a:extLst>
              <a:ext uri="{FF2B5EF4-FFF2-40B4-BE49-F238E27FC236}">
                <a16:creationId xmlns:a16="http://schemas.microsoft.com/office/drawing/2014/main" id="{BD8B398E-2878-4070-9A92-A5112910100E}"/>
              </a:ext>
            </a:extLst>
          </p:cNvPr>
          <p:cNvSpPr txBox="1"/>
          <p:nvPr/>
        </p:nvSpPr>
        <p:spPr>
          <a:xfrm>
            <a:off x="6217261" y="1684888"/>
            <a:ext cx="2252027" cy="954107"/>
          </a:xfrm>
          <a:prstGeom prst="rect">
            <a:avLst/>
          </a:prstGeom>
          <a:noFill/>
        </p:spPr>
        <p:txBody>
          <a:bodyPr wrap="square" rtlCol="0">
            <a:spAutoFit/>
          </a:bodyPr>
          <a:lstStyle/>
          <a:p>
            <a:pPr algn="ctr"/>
            <a:r>
              <a:rPr lang="en-US" altLang="zh-TW" sz="2800" dirty="0">
                <a:solidFill>
                  <a:srgbClr val="0070C0"/>
                </a:solidFill>
              </a:rPr>
              <a:t>Each position is a class</a:t>
            </a:r>
            <a:endParaRPr lang="zh-TW" altLang="en-US" sz="2800" dirty="0">
              <a:solidFill>
                <a:srgbClr val="0070C0"/>
              </a:solidFill>
            </a:endParaRPr>
          </a:p>
        </p:txBody>
      </p:sp>
      <p:pic>
        <p:nvPicPr>
          <p:cNvPr id="12" name="圖片 11">
            <a:extLst>
              <a:ext uri="{FF2B5EF4-FFF2-40B4-BE49-F238E27FC236}">
                <a16:creationId xmlns:a16="http://schemas.microsoft.com/office/drawing/2014/main" id="{06B2BE3B-2AF5-4D9E-A63A-8FECD5108A68}"/>
              </a:ext>
            </a:extLst>
          </p:cNvPr>
          <p:cNvPicPr>
            <a:picLocks noChangeAspect="1"/>
          </p:cNvPicPr>
          <p:nvPr/>
        </p:nvPicPr>
        <p:blipFill>
          <a:blip r:embed="rId4"/>
          <a:stretch>
            <a:fillRect/>
          </a:stretch>
        </p:blipFill>
        <p:spPr>
          <a:xfrm>
            <a:off x="6457470" y="3658412"/>
            <a:ext cx="292260" cy="1510931"/>
          </a:xfrm>
          <a:prstGeom prst="rect">
            <a:avLst/>
          </a:prstGeom>
        </p:spPr>
      </p:pic>
      <p:sp>
        <p:nvSpPr>
          <p:cNvPr id="13" name="文字方塊 12">
            <a:extLst>
              <a:ext uri="{FF2B5EF4-FFF2-40B4-BE49-F238E27FC236}">
                <a16:creationId xmlns:a16="http://schemas.microsoft.com/office/drawing/2014/main" id="{D4CE496D-99D4-4EE2-BCE5-2F28CA24830E}"/>
              </a:ext>
            </a:extLst>
          </p:cNvPr>
          <p:cNvSpPr txBox="1"/>
          <p:nvPr/>
        </p:nvSpPr>
        <p:spPr>
          <a:xfrm>
            <a:off x="7031115" y="3168004"/>
            <a:ext cx="1727055" cy="461665"/>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右上星位</a:t>
            </a:r>
          </a:p>
        </p:txBody>
      </p:sp>
      <p:sp>
        <p:nvSpPr>
          <p:cNvPr id="14" name="文字方塊 13">
            <a:extLst>
              <a:ext uri="{FF2B5EF4-FFF2-40B4-BE49-F238E27FC236}">
                <a16:creationId xmlns:a16="http://schemas.microsoft.com/office/drawing/2014/main" id="{A2E2B50D-BE7B-4CCF-84AE-F1E541ED1999}"/>
              </a:ext>
            </a:extLst>
          </p:cNvPr>
          <p:cNvSpPr txBox="1"/>
          <p:nvPr/>
        </p:nvSpPr>
        <p:spPr>
          <a:xfrm>
            <a:off x="7118904" y="5040784"/>
            <a:ext cx="1221423" cy="461665"/>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天元</a:t>
            </a:r>
          </a:p>
        </p:txBody>
      </p:sp>
      <p:cxnSp>
        <p:nvCxnSpPr>
          <p:cNvPr id="15" name="直線單箭頭接點 14">
            <a:extLst>
              <a:ext uri="{FF2B5EF4-FFF2-40B4-BE49-F238E27FC236}">
                <a16:creationId xmlns:a16="http://schemas.microsoft.com/office/drawing/2014/main" id="{72492C6F-8F43-414D-AC38-447459B7286C}"/>
              </a:ext>
            </a:extLst>
          </p:cNvPr>
          <p:cNvCxnSpPr/>
          <p:nvPr/>
        </p:nvCxnSpPr>
        <p:spPr>
          <a:xfrm flipV="1">
            <a:off x="6626850" y="3410561"/>
            <a:ext cx="457200" cy="461665"/>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單箭頭接點 15">
            <a:extLst>
              <a:ext uri="{FF2B5EF4-FFF2-40B4-BE49-F238E27FC236}">
                <a16:creationId xmlns:a16="http://schemas.microsoft.com/office/drawing/2014/main" id="{2A2A4F3E-E9BD-4136-8A70-8D5124FD39B5}"/>
              </a:ext>
            </a:extLst>
          </p:cNvPr>
          <p:cNvCxnSpPr>
            <a:cxnSpLocks/>
            <a:endCxn id="18" idx="1"/>
          </p:cNvCxnSpPr>
          <p:nvPr/>
        </p:nvCxnSpPr>
        <p:spPr>
          <a:xfrm flipV="1">
            <a:off x="6613818" y="4145518"/>
            <a:ext cx="417298" cy="72840"/>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單箭頭接點 16">
            <a:extLst>
              <a:ext uri="{FF2B5EF4-FFF2-40B4-BE49-F238E27FC236}">
                <a16:creationId xmlns:a16="http://schemas.microsoft.com/office/drawing/2014/main" id="{9BEA3C2D-AECE-4274-AE78-1EE31391B18B}"/>
              </a:ext>
            </a:extLst>
          </p:cNvPr>
          <p:cNvCxnSpPr/>
          <p:nvPr/>
        </p:nvCxnSpPr>
        <p:spPr>
          <a:xfrm>
            <a:off x="6626850" y="4990043"/>
            <a:ext cx="497231" cy="269099"/>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8" name="文字方塊 17">
            <a:extLst>
              <a:ext uri="{FF2B5EF4-FFF2-40B4-BE49-F238E27FC236}">
                <a16:creationId xmlns:a16="http://schemas.microsoft.com/office/drawing/2014/main" id="{F3DF99E2-3D5E-42DF-BAEF-B8C98DDF9BCE}"/>
              </a:ext>
            </a:extLst>
          </p:cNvPr>
          <p:cNvSpPr txBox="1"/>
          <p:nvPr/>
        </p:nvSpPr>
        <p:spPr>
          <a:xfrm>
            <a:off x="7031116" y="3914685"/>
            <a:ext cx="1729832" cy="461665"/>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左下星位</a:t>
            </a:r>
          </a:p>
        </p:txBody>
      </p:sp>
    </p:spTree>
    <p:extLst>
      <p:ext uri="{BB962C8B-B14F-4D97-AF65-F5344CB8AC3E}">
        <p14:creationId xmlns:p14="http://schemas.microsoft.com/office/powerpoint/2010/main" val="529818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p:bldP spid="10" grpId="0"/>
      <p:bldP spid="11" grpId="0"/>
      <p:bldP spid="13" grpId="0"/>
      <p:bldP spid="14" grpId="0"/>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2.bp.blogspot.com/-EK-T7_nwh0M/VsA-tvq4jKI/AAAAAAAAAMA/FxHI1RUdrzI/s640/136630342753147.png">
            <a:extLst>
              <a:ext uri="{FF2B5EF4-FFF2-40B4-BE49-F238E27FC236}">
                <a16:creationId xmlns:a16="http://schemas.microsoft.com/office/drawing/2014/main" id="{10A1B574-5883-46BC-8A07-420FD6FDE4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7000" y="209550"/>
            <a:ext cx="6394450" cy="6364476"/>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a:extLst>
              <a:ext uri="{FF2B5EF4-FFF2-40B4-BE49-F238E27FC236}">
                <a16:creationId xmlns:a16="http://schemas.microsoft.com/office/drawing/2014/main" id="{AAB57247-AC9F-44D8-8CC0-7F8828B57A91}"/>
              </a:ext>
            </a:extLst>
          </p:cNvPr>
          <p:cNvSpPr/>
          <p:nvPr/>
        </p:nvSpPr>
        <p:spPr>
          <a:xfrm>
            <a:off x="55594" y="196364"/>
            <a:ext cx="8153400" cy="4432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內容版面配置區 2">
            <a:extLst>
              <a:ext uri="{FF2B5EF4-FFF2-40B4-BE49-F238E27FC236}">
                <a16:creationId xmlns:a16="http://schemas.microsoft.com/office/drawing/2014/main" id="{BD00F46C-BBB3-4E24-AD62-5DDAE22F53A1}"/>
              </a:ext>
            </a:extLst>
          </p:cNvPr>
          <p:cNvSpPr>
            <a:spLocks noGrp="1"/>
          </p:cNvSpPr>
          <p:nvPr>
            <p:ph idx="1"/>
          </p:nvPr>
        </p:nvSpPr>
        <p:spPr/>
        <p:txBody>
          <a:bodyPr/>
          <a:lstStyle/>
          <a:p>
            <a:endParaRPr lang="zh-TW" altLang="en-US" dirty="0"/>
          </a:p>
        </p:txBody>
      </p:sp>
      <p:sp>
        <p:nvSpPr>
          <p:cNvPr id="8" name="矩形 7">
            <a:extLst>
              <a:ext uri="{FF2B5EF4-FFF2-40B4-BE49-F238E27FC236}">
                <a16:creationId xmlns:a16="http://schemas.microsoft.com/office/drawing/2014/main" id="{9568511E-C70F-4057-B3D1-40AC5D229C00}"/>
              </a:ext>
            </a:extLst>
          </p:cNvPr>
          <p:cNvSpPr/>
          <p:nvPr/>
        </p:nvSpPr>
        <p:spPr>
          <a:xfrm rot="1957678">
            <a:off x="884205" y="1666403"/>
            <a:ext cx="8153400" cy="4432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a:extLst>
              <a:ext uri="{FF2B5EF4-FFF2-40B4-BE49-F238E27FC236}">
                <a16:creationId xmlns:a16="http://schemas.microsoft.com/office/drawing/2014/main" id="{009E17AF-2F69-434A-832F-CDB9CCF785ED}"/>
              </a:ext>
            </a:extLst>
          </p:cNvPr>
          <p:cNvSpPr>
            <a:spLocks noGrp="1"/>
          </p:cNvSpPr>
          <p:nvPr>
            <p:ph type="title"/>
          </p:nvPr>
        </p:nvSpPr>
        <p:spPr/>
        <p:txBody>
          <a:bodyPr/>
          <a:lstStyle/>
          <a:p>
            <a:endParaRPr lang="zh-TW" altLang="en-US" dirty="0"/>
          </a:p>
        </p:txBody>
      </p:sp>
      <p:sp>
        <p:nvSpPr>
          <p:cNvPr id="4" name="文字方塊 3">
            <a:extLst>
              <a:ext uri="{FF2B5EF4-FFF2-40B4-BE49-F238E27FC236}">
                <a16:creationId xmlns:a16="http://schemas.microsoft.com/office/drawing/2014/main" id="{9D8F8DB6-6171-4610-9E2B-2CF1C2B9EC03}"/>
              </a:ext>
            </a:extLst>
          </p:cNvPr>
          <p:cNvSpPr txBox="1"/>
          <p:nvPr/>
        </p:nvSpPr>
        <p:spPr>
          <a:xfrm>
            <a:off x="190500" y="5791200"/>
            <a:ext cx="1828800" cy="830997"/>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altLang="zh-TW" sz="2400" dirty="0"/>
              <a:t>Regression, Classification</a:t>
            </a:r>
            <a:endParaRPr lang="zh-TW" altLang="en-US" sz="2400" dirty="0"/>
          </a:p>
        </p:txBody>
      </p:sp>
      <p:sp>
        <p:nvSpPr>
          <p:cNvPr id="6" name="文字方塊 5">
            <a:extLst>
              <a:ext uri="{FF2B5EF4-FFF2-40B4-BE49-F238E27FC236}">
                <a16:creationId xmlns:a16="http://schemas.microsoft.com/office/drawing/2014/main" id="{25422DE3-0564-4A9A-BE00-F3CC32190200}"/>
              </a:ext>
            </a:extLst>
          </p:cNvPr>
          <p:cNvSpPr txBox="1"/>
          <p:nvPr/>
        </p:nvSpPr>
        <p:spPr>
          <a:xfrm>
            <a:off x="2756004" y="2698918"/>
            <a:ext cx="4409803" cy="95410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zh-TW" altLang="en-US" sz="2800" dirty="0">
                <a:latin typeface="微軟正黑體" panose="020B0604030504040204" pitchFamily="34" charset="-120"/>
                <a:ea typeface="微軟正黑體" panose="020B0604030504040204" pitchFamily="34" charset="-120"/>
              </a:rPr>
              <a:t>產生有結構的複雜東西 </a:t>
            </a:r>
            <a:endParaRPr lang="en-US" altLang="zh-TW" sz="2800" dirty="0">
              <a:latin typeface="微軟正黑體" panose="020B0604030504040204" pitchFamily="34" charset="-120"/>
              <a:ea typeface="微軟正黑體" panose="020B0604030504040204" pitchFamily="34" charset="-120"/>
            </a:endParaRPr>
          </a:p>
          <a:p>
            <a:pPr algn="ctr"/>
            <a:r>
              <a:rPr lang="en-US" altLang="zh-TW" sz="2800" dirty="0">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例如：文句、圖片</a:t>
            </a:r>
            <a:r>
              <a:rPr lang="en-US" altLang="zh-TW" sz="2800" dirty="0">
                <a:latin typeface="微軟正黑體" panose="020B0604030504040204" pitchFamily="34" charset="-120"/>
                <a:ea typeface="微軟正黑體" panose="020B0604030504040204" pitchFamily="34" charset="-120"/>
              </a:rPr>
              <a:t>)</a:t>
            </a:r>
            <a:endParaRPr lang="zh-TW" altLang="en-US" sz="2800" dirty="0">
              <a:latin typeface="微軟正黑體" panose="020B0604030504040204" pitchFamily="34" charset="-120"/>
              <a:ea typeface="微軟正黑體" panose="020B0604030504040204" pitchFamily="34" charset="-120"/>
            </a:endParaRPr>
          </a:p>
        </p:txBody>
      </p:sp>
      <p:sp>
        <p:nvSpPr>
          <p:cNvPr id="9" name="文字方塊 8">
            <a:extLst>
              <a:ext uri="{FF2B5EF4-FFF2-40B4-BE49-F238E27FC236}">
                <a16:creationId xmlns:a16="http://schemas.microsoft.com/office/drawing/2014/main" id="{309F23B4-DBFE-4E0E-82BC-CBF3DFBE304C}"/>
              </a:ext>
            </a:extLst>
          </p:cNvPr>
          <p:cNvSpPr txBox="1"/>
          <p:nvPr/>
        </p:nvSpPr>
        <p:spPr>
          <a:xfrm>
            <a:off x="2229671" y="2065972"/>
            <a:ext cx="3535739" cy="58477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altLang="zh-TW" sz="3200" dirty="0">
                <a:latin typeface="微軟正黑體" panose="020B0604030504040204" pitchFamily="34" charset="-120"/>
                <a:ea typeface="微軟正黑體" panose="020B0604030504040204" pitchFamily="34" charset="-120"/>
              </a:rPr>
              <a:t>Generation (</a:t>
            </a:r>
            <a:r>
              <a:rPr lang="zh-TW" altLang="en-US" sz="3200" dirty="0">
                <a:latin typeface="微軟正黑體" panose="020B0604030504040204" pitchFamily="34" charset="-120"/>
                <a:ea typeface="微軟正黑體" panose="020B0604030504040204" pitchFamily="34" charset="-120"/>
              </a:rPr>
              <a:t>生成</a:t>
            </a:r>
            <a:r>
              <a:rPr lang="en-US" altLang="zh-TW" sz="3200" dirty="0">
                <a:latin typeface="微軟正黑體" panose="020B0604030504040204" pitchFamily="34" charset="-120"/>
                <a:ea typeface="微軟正黑體" panose="020B0604030504040204" pitchFamily="34" charset="-120"/>
              </a:rPr>
              <a:t>)</a:t>
            </a:r>
            <a:endParaRPr lang="zh-TW" altLang="en-US" sz="3200" dirty="0">
              <a:latin typeface="微軟正黑體" panose="020B0604030504040204" pitchFamily="34" charset="-120"/>
              <a:ea typeface="微軟正黑體" panose="020B0604030504040204" pitchFamily="34" charset="-120"/>
            </a:endParaRPr>
          </a:p>
        </p:txBody>
      </p:sp>
      <p:sp>
        <p:nvSpPr>
          <p:cNvPr id="10" name="文字方塊 9">
            <a:extLst>
              <a:ext uri="{FF2B5EF4-FFF2-40B4-BE49-F238E27FC236}">
                <a16:creationId xmlns:a16="http://schemas.microsoft.com/office/drawing/2014/main" id="{A81C7EC7-3E58-467B-BFC2-9997F65E8915}"/>
              </a:ext>
            </a:extLst>
          </p:cNvPr>
          <p:cNvSpPr txBox="1"/>
          <p:nvPr/>
        </p:nvSpPr>
        <p:spPr>
          <a:xfrm>
            <a:off x="2756003" y="3688106"/>
            <a:ext cx="4409803" cy="523220"/>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zh-TW" altLang="en-US" sz="2800" dirty="0">
                <a:latin typeface="微軟正黑體" panose="020B0604030504040204" pitchFamily="34" charset="-120"/>
                <a:ea typeface="微軟正黑體" panose="020B0604030504040204" pitchFamily="34" charset="-120"/>
              </a:rPr>
              <a:t>擬人化的講法</a:t>
            </a:r>
            <a:r>
              <a:rPr lang="en-US" altLang="zh-TW" sz="2800" dirty="0">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創造</a:t>
            </a:r>
          </a:p>
        </p:txBody>
      </p:sp>
    </p:spTree>
    <p:extLst>
      <p:ext uri="{BB962C8B-B14F-4D97-AF65-F5344CB8AC3E}">
        <p14:creationId xmlns:p14="http://schemas.microsoft.com/office/powerpoint/2010/main" val="3108326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4" grpId="0" animBg="1"/>
      <p:bldP spid="6" grpId="0" animBg="1"/>
      <p:bldP spid="9"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937D5541-2B38-426D-9A53-91060EFAB8D6}"/>
              </a:ext>
            </a:extLst>
          </p:cNvPr>
          <p:cNvPicPr>
            <a:picLocks noChangeAspect="1"/>
          </p:cNvPicPr>
          <p:nvPr/>
        </p:nvPicPr>
        <p:blipFill>
          <a:blip r:embed="rId2"/>
          <a:stretch>
            <a:fillRect/>
          </a:stretch>
        </p:blipFill>
        <p:spPr>
          <a:xfrm>
            <a:off x="5986203" y="48125"/>
            <a:ext cx="3037724" cy="2418318"/>
          </a:xfrm>
          <a:prstGeom prst="rect">
            <a:avLst/>
          </a:prstGeom>
        </p:spPr>
      </p:pic>
      <p:sp>
        <p:nvSpPr>
          <p:cNvPr id="4" name="文字方塊 3">
            <a:extLst>
              <a:ext uri="{FF2B5EF4-FFF2-40B4-BE49-F238E27FC236}">
                <a16:creationId xmlns:a16="http://schemas.microsoft.com/office/drawing/2014/main" id="{DF132371-D83B-4490-8A83-ED31D0FFA9AD}"/>
              </a:ext>
            </a:extLst>
          </p:cNvPr>
          <p:cNvSpPr txBox="1"/>
          <p:nvPr/>
        </p:nvSpPr>
        <p:spPr>
          <a:xfrm>
            <a:off x="513643" y="5893153"/>
            <a:ext cx="8345103" cy="830997"/>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altLang="zh-TW" sz="2400" dirty="0"/>
              <a:t>Generative Models: variational auto-encoder (VAE), generative adversarial network (GAN), Flow-based generative model, etc.</a:t>
            </a:r>
            <a:endParaRPr lang="zh-TW" altLang="en-US" sz="2400" dirty="0"/>
          </a:p>
        </p:txBody>
      </p:sp>
      <p:pic>
        <p:nvPicPr>
          <p:cNvPr id="5" name="Picture 2" descr="https://cdn-images-1.medium.com/max/2000/1*Yw2KxjmIkj8yqS-ykLCQCQ.png">
            <a:extLst>
              <a:ext uri="{FF2B5EF4-FFF2-40B4-BE49-F238E27FC236}">
                <a16:creationId xmlns:a16="http://schemas.microsoft.com/office/drawing/2014/main" id="{101C67EA-A942-4035-9118-687B59A524F4}"/>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498"/>
          <a:stretch/>
        </p:blipFill>
        <p:spPr bwMode="auto">
          <a:xfrm>
            <a:off x="1" y="1238260"/>
            <a:ext cx="9143999" cy="45719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ãç¶²çç BigGANãçåçæå°çµæ">
            <a:extLst>
              <a:ext uri="{FF2B5EF4-FFF2-40B4-BE49-F238E27FC236}">
                <a16:creationId xmlns:a16="http://schemas.microsoft.com/office/drawing/2014/main" id="{DB7C3919-5643-4C01-A059-F1A595A1CD9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77757" y="1370568"/>
            <a:ext cx="4188486" cy="4153870"/>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a:extLst>
              <a:ext uri="{FF2B5EF4-FFF2-40B4-BE49-F238E27FC236}">
                <a16:creationId xmlns:a16="http://schemas.microsoft.com/office/drawing/2014/main" id="{66FCECA4-8C97-4095-888A-05038965F67A}"/>
              </a:ext>
            </a:extLst>
          </p:cNvPr>
          <p:cNvSpPr/>
          <p:nvPr/>
        </p:nvSpPr>
        <p:spPr>
          <a:xfrm>
            <a:off x="161429" y="48125"/>
            <a:ext cx="2856231" cy="523220"/>
          </a:xfrm>
          <a:prstGeom prst="rect">
            <a:avLst/>
          </a:prstGeom>
        </p:spPr>
        <p:txBody>
          <a:bodyPr wrap="none">
            <a:spAutoFit/>
          </a:bodyPr>
          <a:lstStyle/>
          <a:p>
            <a:pPr algn="ctr"/>
            <a:r>
              <a:rPr lang="en-US" altLang="zh-TW" sz="2800" b="1" i="1" u="sng" dirty="0"/>
              <a:t>Image Generation</a:t>
            </a:r>
            <a:endParaRPr lang="zh-TW" altLang="en-US" sz="2800" b="1" i="1" u="sng" dirty="0"/>
          </a:p>
        </p:txBody>
      </p:sp>
      <p:sp>
        <p:nvSpPr>
          <p:cNvPr id="3" name="矩形 2">
            <a:extLst>
              <a:ext uri="{FF2B5EF4-FFF2-40B4-BE49-F238E27FC236}">
                <a16:creationId xmlns:a16="http://schemas.microsoft.com/office/drawing/2014/main" id="{1DF57A95-688F-4037-B59E-5550E74E2984}"/>
              </a:ext>
            </a:extLst>
          </p:cNvPr>
          <p:cNvSpPr/>
          <p:nvPr/>
        </p:nvSpPr>
        <p:spPr>
          <a:xfrm>
            <a:off x="3563090" y="86268"/>
            <a:ext cx="2532169" cy="923330"/>
          </a:xfrm>
          <a:prstGeom prst="rect">
            <a:avLst/>
          </a:prstGeom>
        </p:spPr>
        <p:txBody>
          <a:bodyPr wrap="square">
            <a:spAutoFit/>
          </a:bodyPr>
          <a:lstStyle/>
          <a:p>
            <a:r>
              <a:rPr lang="zh-TW" altLang="en-US" dirty="0"/>
              <a:t>https://papers.nips.cc/paper/5423-generative-adversarial-nets.pdf</a:t>
            </a:r>
          </a:p>
        </p:txBody>
      </p:sp>
      <p:sp>
        <p:nvSpPr>
          <p:cNvPr id="8" name="矩形 7">
            <a:extLst>
              <a:ext uri="{FF2B5EF4-FFF2-40B4-BE49-F238E27FC236}">
                <a16:creationId xmlns:a16="http://schemas.microsoft.com/office/drawing/2014/main" id="{5973C307-6E48-4584-9E6D-4DA32F824884}"/>
              </a:ext>
            </a:extLst>
          </p:cNvPr>
          <p:cNvSpPr/>
          <p:nvPr/>
        </p:nvSpPr>
        <p:spPr>
          <a:xfrm>
            <a:off x="29315" y="868928"/>
            <a:ext cx="3312702" cy="369332"/>
          </a:xfrm>
          <a:prstGeom prst="rect">
            <a:avLst/>
          </a:prstGeom>
        </p:spPr>
        <p:txBody>
          <a:bodyPr wrap="none">
            <a:spAutoFit/>
          </a:bodyPr>
          <a:lstStyle/>
          <a:p>
            <a:r>
              <a:rPr lang="zh-TW" altLang="en-US" dirty="0"/>
              <a:t>https://arxiv.org/abs/1809.11096</a:t>
            </a:r>
          </a:p>
        </p:txBody>
      </p:sp>
    </p:spTree>
    <p:extLst>
      <p:ext uri="{BB962C8B-B14F-4D97-AF65-F5344CB8AC3E}">
        <p14:creationId xmlns:p14="http://schemas.microsoft.com/office/powerpoint/2010/main" val="3913457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1DBD8C6-38F8-45B5-90F1-436D4E873AA9}"/>
              </a:ext>
            </a:extLst>
          </p:cNvPr>
          <p:cNvSpPr>
            <a:spLocks noGrp="1"/>
          </p:cNvSpPr>
          <p:nvPr>
            <p:ph type="title"/>
          </p:nvPr>
        </p:nvSpPr>
        <p:spPr/>
        <p:txBody>
          <a:bodyPr/>
          <a:lstStyle/>
          <a:p>
            <a:r>
              <a:rPr lang="en-US" altLang="zh-TW" dirty="0"/>
              <a:t>Deep Learning (</a:t>
            </a:r>
            <a:r>
              <a:rPr lang="zh-TW" altLang="en-US" dirty="0">
                <a:latin typeface="微軟正黑體" panose="020B0604030504040204" pitchFamily="34" charset="-120"/>
                <a:ea typeface="微軟正黑體" panose="020B0604030504040204" pitchFamily="34" charset="-120"/>
              </a:rPr>
              <a:t>深度學習</a:t>
            </a:r>
            <a:r>
              <a:rPr lang="en-US" altLang="zh-TW" dirty="0"/>
              <a:t>)</a:t>
            </a:r>
            <a:r>
              <a:rPr lang="zh-TW" altLang="en-US" dirty="0"/>
              <a:t> </a:t>
            </a:r>
          </a:p>
        </p:txBody>
      </p:sp>
      <p:sp>
        <p:nvSpPr>
          <p:cNvPr id="3" name="內容版面配置區 2">
            <a:extLst>
              <a:ext uri="{FF2B5EF4-FFF2-40B4-BE49-F238E27FC236}">
                <a16:creationId xmlns:a16="http://schemas.microsoft.com/office/drawing/2014/main" id="{5B2D9B2C-9CF0-4718-BD53-8A220F9B4C57}"/>
              </a:ext>
            </a:extLst>
          </p:cNvPr>
          <p:cNvSpPr>
            <a:spLocks noGrp="1"/>
          </p:cNvSpPr>
          <p:nvPr>
            <p:ph idx="1"/>
          </p:nvPr>
        </p:nvSpPr>
        <p:spPr/>
        <p:txBody>
          <a:bodyPr>
            <a:normAutofit/>
          </a:bodyPr>
          <a:lstStyle/>
          <a:p>
            <a:r>
              <a:rPr lang="en-US" altLang="zh-TW" dirty="0"/>
              <a:t>Deep learning, SVM, decision tree ….</a:t>
            </a:r>
          </a:p>
          <a:p>
            <a:pPr lvl="1"/>
            <a:r>
              <a:rPr lang="zh-TW" altLang="en-US" sz="2800" dirty="0"/>
              <a:t>→</a:t>
            </a:r>
            <a:r>
              <a:rPr lang="en-US" altLang="zh-TW" sz="2800" dirty="0"/>
              <a:t>using different ways to represent a function </a:t>
            </a:r>
          </a:p>
          <a:p>
            <a:r>
              <a:rPr lang="en-US" altLang="zh-TW" dirty="0"/>
              <a:t>Using neural network (</a:t>
            </a:r>
            <a:r>
              <a:rPr lang="zh-TW" altLang="en-US" dirty="0">
                <a:latin typeface="微軟正黑體" panose="020B0604030504040204" pitchFamily="34" charset="-120"/>
                <a:ea typeface="微軟正黑體" panose="020B0604030504040204" pitchFamily="34" charset="-120"/>
              </a:rPr>
              <a:t>神經網路</a:t>
            </a:r>
            <a:r>
              <a:rPr lang="en-US" altLang="zh-TW" dirty="0"/>
              <a:t>)</a:t>
            </a:r>
            <a:r>
              <a:rPr lang="zh-TW" altLang="en-US" dirty="0"/>
              <a:t> </a:t>
            </a:r>
            <a:r>
              <a:rPr lang="en-US" altLang="zh-TW" dirty="0"/>
              <a:t>to</a:t>
            </a:r>
            <a:r>
              <a:rPr lang="zh-TW" altLang="en-US" dirty="0"/>
              <a:t> </a:t>
            </a:r>
            <a:r>
              <a:rPr lang="en-US" altLang="zh-TW" dirty="0"/>
              <a:t>represent a function</a:t>
            </a:r>
            <a:endParaRPr lang="zh-TW" altLang="en-US" dirty="0"/>
          </a:p>
        </p:txBody>
      </p:sp>
      <p:pic>
        <p:nvPicPr>
          <p:cNvPr id="7170" name="Picture 2" descr="ç¸éåç">
            <a:extLst>
              <a:ext uri="{FF2B5EF4-FFF2-40B4-BE49-F238E27FC236}">
                <a16:creationId xmlns:a16="http://schemas.microsoft.com/office/drawing/2014/main" id="{AE59B11A-3169-4D3F-AB58-B0F1D9B4CDC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7600" y="3331671"/>
            <a:ext cx="4743039" cy="3161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5913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Object 12"/>
          <p:cNvGraphicFramePr>
            <a:graphicFrameLocks noChangeAspect="1"/>
          </p:cNvGraphicFramePr>
          <p:nvPr>
            <p:extLst>
              <p:ext uri="{D42A27DB-BD31-4B8C-83A1-F6EECF244321}">
                <p14:modId xmlns:p14="http://schemas.microsoft.com/office/powerpoint/2010/main" val="1443882424"/>
              </p:ext>
            </p:extLst>
          </p:nvPr>
        </p:nvGraphicFramePr>
        <p:xfrm>
          <a:off x="1609416" y="1935861"/>
          <a:ext cx="5889625" cy="631825"/>
        </p:xfrm>
        <a:graphic>
          <a:graphicData uri="http://schemas.openxmlformats.org/presentationml/2006/ole">
            <mc:AlternateContent xmlns:mc="http://schemas.openxmlformats.org/markup-compatibility/2006">
              <mc:Choice xmlns:v="urn:schemas-microsoft-com:vml" Requires="v">
                <p:oleObj spid="_x0000_s32042" name="方程式" r:id="rId4" imgW="2120760" imgH="228600" progId="Equation.3">
                  <p:embed/>
                </p:oleObj>
              </mc:Choice>
              <mc:Fallback>
                <p:oleObj name="方程式" r:id="rId4" imgW="2120760" imgH="228600" progId="Equation.3">
                  <p:embed/>
                  <p:pic>
                    <p:nvPicPr>
                      <p:cNvPr id="38" name="Object 12"/>
                      <p:cNvPicPr>
                        <a:picLocks noChangeAspect="1" noChangeArrowheads="1"/>
                      </p:cNvPicPr>
                      <p:nvPr/>
                    </p:nvPicPr>
                    <p:blipFill>
                      <a:blip r:embed="rId5"/>
                      <a:srcRect/>
                      <a:stretch>
                        <a:fillRect/>
                      </a:stretch>
                    </p:blipFill>
                    <p:spPr bwMode="auto">
                      <a:xfrm>
                        <a:off x="1609416" y="1935861"/>
                        <a:ext cx="5889625" cy="631825"/>
                      </a:xfrm>
                      <a:prstGeom prst="rect">
                        <a:avLst/>
                      </a:prstGeom>
                      <a:noFill/>
                      <a:extLst/>
                    </p:spPr>
                  </p:pic>
                </p:oleObj>
              </mc:Fallback>
            </mc:AlternateContent>
          </a:graphicData>
        </a:graphic>
      </p:graphicFrame>
      <p:sp>
        <p:nvSpPr>
          <p:cNvPr id="2" name="標題 1"/>
          <p:cNvSpPr>
            <a:spLocks noGrp="1"/>
          </p:cNvSpPr>
          <p:nvPr>
            <p:ph type="title"/>
          </p:nvPr>
        </p:nvSpPr>
        <p:spPr/>
        <p:txBody>
          <a:bodyPr/>
          <a:lstStyle/>
          <a:p>
            <a:r>
              <a:rPr lang="en-US" altLang="zh-TW" dirty="0"/>
              <a:t>Neural Network</a:t>
            </a:r>
            <a:r>
              <a:rPr lang="zh-TW" altLang="en-US" dirty="0"/>
              <a:t> </a:t>
            </a:r>
            <a:r>
              <a:rPr lang="en-US" altLang="zh-TW" dirty="0"/>
              <a:t>(</a:t>
            </a:r>
            <a:r>
              <a:rPr lang="zh-TW" altLang="en-US" dirty="0">
                <a:latin typeface="微軟正黑體" panose="020B0604030504040204" pitchFamily="34" charset="-120"/>
                <a:ea typeface="微軟正黑體" panose="020B0604030504040204" pitchFamily="34" charset="-120"/>
              </a:rPr>
              <a:t>神經網路</a:t>
            </a:r>
            <a:r>
              <a:rPr lang="en-US" altLang="zh-TW" dirty="0"/>
              <a:t>) </a:t>
            </a:r>
            <a:endParaRPr lang="zh-TW" altLang="en-US" dirty="0"/>
          </a:p>
        </p:txBody>
      </p:sp>
      <p:sp>
        <p:nvSpPr>
          <p:cNvPr id="26" name="矩形 25"/>
          <p:cNvSpPr/>
          <p:nvPr/>
        </p:nvSpPr>
        <p:spPr>
          <a:xfrm>
            <a:off x="2894823" y="2662274"/>
            <a:ext cx="622890" cy="2667577"/>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cxnSp>
        <p:nvCxnSpPr>
          <p:cNvPr id="36" name="直線單箭頭接點 35"/>
          <p:cNvCxnSpPr/>
          <p:nvPr/>
        </p:nvCxnSpPr>
        <p:spPr>
          <a:xfrm flipV="1">
            <a:off x="6481058" y="4165260"/>
            <a:ext cx="804687" cy="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4555712" y="5186878"/>
            <a:ext cx="596697" cy="584276"/>
          </a:xfrm>
          <a:prstGeom prst="rect">
            <a:avLst/>
          </a:prstGeom>
          <a:solidFill>
            <a:schemeClr val="accent6">
              <a:lumMod val="20000"/>
              <a:lumOff val="8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5" name="矩形 4"/>
          <p:cNvSpPr/>
          <p:nvPr/>
        </p:nvSpPr>
        <p:spPr>
          <a:xfrm>
            <a:off x="1881418" y="2574406"/>
            <a:ext cx="596697" cy="318394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cxnSp>
        <p:nvCxnSpPr>
          <p:cNvPr id="6" name="直線單箭頭接點 5"/>
          <p:cNvCxnSpPr>
            <a:stCxn id="18" idx="3"/>
            <a:endCxn id="22" idx="1"/>
          </p:cNvCxnSpPr>
          <p:nvPr/>
        </p:nvCxnSpPr>
        <p:spPr>
          <a:xfrm flipV="1">
            <a:off x="2470495" y="4175705"/>
            <a:ext cx="2145559" cy="125331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橢圓 6"/>
          <p:cNvSpPr/>
          <p:nvPr/>
        </p:nvSpPr>
        <p:spPr>
          <a:xfrm>
            <a:off x="5770626" y="3666799"/>
            <a:ext cx="941612" cy="94161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sz="2400" dirty="0"/>
          </a:p>
        </p:txBody>
      </p:sp>
      <p:graphicFrame>
        <p:nvGraphicFramePr>
          <p:cNvPr id="8" name="Object 12"/>
          <p:cNvGraphicFramePr>
            <a:graphicFrameLocks noChangeAspect="1"/>
          </p:cNvGraphicFramePr>
          <p:nvPr>
            <p:extLst>
              <p:ext uri="{D42A27DB-BD31-4B8C-83A1-F6EECF244321}">
                <p14:modId xmlns:p14="http://schemas.microsoft.com/office/powerpoint/2010/main" val="397692990"/>
              </p:ext>
            </p:extLst>
          </p:nvPr>
        </p:nvGraphicFramePr>
        <p:xfrm>
          <a:off x="5299692" y="3778226"/>
          <a:ext cx="352425" cy="350837"/>
        </p:xfrm>
        <a:graphic>
          <a:graphicData uri="http://schemas.openxmlformats.org/presentationml/2006/ole">
            <mc:AlternateContent xmlns:mc="http://schemas.openxmlformats.org/markup-compatibility/2006">
              <mc:Choice xmlns:v="urn:schemas-microsoft-com:vml" Requires="v">
                <p:oleObj spid="_x0000_s32043" name="方程式" r:id="rId6" imgW="126720" imgH="126720" progId="Equation.3">
                  <p:embed/>
                </p:oleObj>
              </mc:Choice>
              <mc:Fallback>
                <p:oleObj name="方程式" r:id="rId6" imgW="126720" imgH="126720" progId="Equation.3">
                  <p:embed/>
                  <p:pic>
                    <p:nvPicPr>
                      <p:cNvPr id="8" name="Object 12"/>
                      <p:cNvPicPr>
                        <a:picLocks noChangeAspect="1" noChangeArrowheads="1"/>
                      </p:cNvPicPr>
                      <p:nvPr/>
                    </p:nvPicPr>
                    <p:blipFill>
                      <a:blip r:embed="rId7"/>
                      <a:srcRect/>
                      <a:stretch>
                        <a:fillRect/>
                      </a:stretch>
                    </p:blipFill>
                    <p:spPr bwMode="auto">
                      <a:xfrm>
                        <a:off x="5299692" y="3778226"/>
                        <a:ext cx="352425" cy="350837"/>
                      </a:xfrm>
                      <a:prstGeom prst="rect">
                        <a:avLst/>
                      </a:prstGeom>
                      <a:noFill/>
                      <a:extLst/>
                    </p:spPr>
                  </p:pic>
                </p:oleObj>
              </mc:Fallback>
            </mc:AlternateContent>
          </a:graphicData>
        </a:graphic>
      </p:graphicFrame>
      <p:graphicFrame>
        <p:nvGraphicFramePr>
          <p:cNvPr id="9" name="Object 12"/>
          <p:cNvGraphicFramePr>
            <a:graphicFrameLocks noChangeAspect="1"/>
          </p:cNvGraphicFramePr>
          <p:nvPr>
            <p:extLst>
              <p:ext uri="{D42A27DB-BD31-4B8C-83A1-F6EECF244321}">
                <p14:modId xmlns:p14="http://schemas.microsoft.com/office/powerpoint/2010/main" val="2605606645"/>
              </p:ext>
            </p:extLst>
          </p:nvPr>
        </p:nvGraphicFramePr>
        <p:xfrm>
          <a:off x="2924194" y="2683003"/>
          <a:ext cx="493713" cy="595313"/>
        </p:xfrm>
        <a:graphic>
          <a:graphicData uri="http://schemas.openxmlformats.org/presentationml/2006/ole">
            <mc:AlternateContent xmlns:mc="http://schemas.openxmlformats.org/markup-compatibility/2006">
              <mc:Choice xmlns:v="urn:schemas-microsoft-com:vml" Requires="v">
                <p:oleObj spid="_x0000_s32044" name="方程式" r:id="rId8" imgW="177480" imgH="215640" progId="Equation.3">
                  <p:embed/>
                </p:oleObj>
              </mc:Choice>
              <mc:Fallback>
                <p:oleObj name="方程式" r:id="rId8" imgW="177480" imgH="215640" progId="Equation.3">
                  <p:embed/>
                  <p:pic>
                    <p:nvPicPr>
                      <p:cNvPr id="9" name="Object 12"/>
                      <p:cNvPicPr>
                        <a:picLocks noChangeAspect="1" noChangeArrowheads="1"/>
                      </p:cNvPicPr>
                      <p:nvPr/>
                    </p:nvPicPr>
                    <p:blipFill>
                      <a:blip r:embed="rId9"/>
                      <a:srcRect/>
                      <a:stretch>
                        <a:fillRect/>
                      </a:stretch>
                    </p:blipFill>
                    <p:spPr bwMode="auto">
                      <a:xfrm>
                        <a:off x="2924194" y="2683003"/>
                        <a:ext cx="493713" cy="595313"/>
                      </a:xfrm>
                      <a:prstGeom prst="rect">
                        <a:avLst/>
                      </a:prstGeom>
                      <a:noFill/>
                      <a:extLst/>
                    </p:spPr>
                  </p:pic>
                </p:oleObj>
              </mc:Fallback>
            </mc:AlternateContent>
          </a:graphicData>
        </a:graphic>
      </p:graphicFrame>
      <p:graphicFrame>
        <p:nvGraphicFramePr>
          <p:cNvPr id="10" name="Object 12"/>
          <p:cNvGraphicFramePr>
            <a:graphicFrameLocks noChangeAspect="1"/>
          </p:cNvGraphicFramePr>
          <p:nvPr>
            <p:extLst>
              <p:ext uri="{D42A27DB-BD31-4B8C-83A1-F6EECF244321}">
                <p14:modId xmlns:p14="http://schemas.microsoft.com/office/powerpoint/2010/main" val="2831651241"/>
              </p:ext>
            </p:extLst>
          </p:nvPr>
        </p:nvGraphicFramePr>
        <p:xfrm>
          <a:off x="2929617" y="3591946"/>
          <a:ext cx="563562" cy="630238"/>
        </p:xfrm>
        <a:graphic>
          <a:graphicData uri="http://schemas.openxmlformats.org/presentationml/2006/ole">
            <mc:AlternateContent xmlns:mc="http://schemas.openxmlformats.org/markup-compatibility/2006">
              <mc:Choice xmlns:v="urn:schemas-microsoft-com:vml" Requires="v">
                <p:oleObj spid="_x0000_s32045" name="方程式" r:id="rId10" imgW="203040" imgH="228600" progId="Equation.3">
                  <p:embed/>
                </p:oleObj>
              </mc:Choice>
              <mc:Fallback>
                <p:oleObj name="方程式" r:id="rId10" imgW="203040" imgH="228600" progId="Equation.3">
                  <p:embed/>
                  <p:pic>
                    <p:nvPicPr>
                      <p:cNvPr id="10" name="Object 12"/>
                      <p:cNvPicPr>
                        <a:picLocks noChangeAspect="1" noChangeArrowheads="1"/>
                      </p:cNvPicPr>
                      <p:nvPr/>
                    </p:nvPicPr>
                    <p:blipFill>
                      <a:blip r:embed="rId11"/>
                      <a:srcRect/>
                      <a:stretch>
                        <a:fillRect/>
                      </a:stretch>
                    </p:blipFill>
                    <p:spPr bwMode="auto">
                      <a:xfrm>
                        <a:off x="2929617" y="3591946"/>
                        <a:ext cx="563562" cy="630238"/>
                      </a:xfrm>
                      <a:prstGeom prst="rect">
                        <a:avLst/>
                      </a:prstGeom>
                      <a:noFill/>
                      <a:extLst/>
                    </p:spPr>
                  </p:pic>
                </p:oleObj>
              </mc:Fallback>
            </mc:AlternateContent>
          </a:graphicData>
        </a:graphic>
      </p:graphicFrame>
      <p:graphicFrame>
        <p:nvGraphicFramePr>
          <p:cNvPr id="11" name="Object 12"/>
          <p:cNvGraphicFramePr>
            <a:graphicFrameLocks noChangeAspect="1"/>
          </p:cNvGraphicFramePr>
          <p:nvPr>
            <p:extLst>
              <p:ext uri="{D42A27DB-BD31-4B8C-83A1-F6EECF244321}">
                <p14:modId xmlns:p14="http://schemas.microsoft.com/office/powerpoint/2010/main" val="2698755730"/>
              </p:ext>
            </p:extLst>
          </p:nvPr>
        </p:nvGraphicFramePr>
        <p:xfrm>
          <a:off x="2944787" y="4644697"/>
          <a:ext cx="598487" cy="595312"/>
        </p:xfrm>
        <a:graphic>
          <a:graphicData uri="http://schemas.openxmlformats.org/presentationml/2006/ole">
            <mc:AlternateContent xmlns:mc="http://schemas.openxmlformats.org/markup-compatibility/2006">
              <mc:Choice xmlns:v="urn:schemas-microsoft-com:vml" Requires="v">
                <p:oleObj spid="_x0000_s32046" name="方程式" r:id="rId12" imgW="215640" imgH="215640" progId="Equation.3">
                  <p:embed/>
                </p:oleObj>
              </mc:Choice>
              <mc:Fallback>
                <p:oleObj name="方程式" r:id="rId12" imgW="215640" imgH="215640" progId="Equation.3">
                  <p:embed/>
                  <p:pic>
                    <p:nvPicPr>
                      <p:cNvPr id="11" name="Object 12"/>
                      <p:cNvPicPr>
                        <a:picLocks noChangeAspect="1" noChangeArrowheads="1"/>
                      </p:cNvPicPr>
                      <p:nvPr/>
                    </p:nvPicPr>
                    <p:blipFill>
                      <a:blip r:embed="rId13"/>
                      <a:srcRect/>
                      <a:stretch>
                        <a:fillRect/>
                      </a:stretch>
                    </p:blipFill>
                    <p:spPr bwMode="auto">
                      <a:xfrm>
                        <a:off x="2944787" y="4644697"/>
                        <a:ext cx="598487" cy="595312"/>
                      </a:xfrm>
                      <a:prstGeom prst="rect">
                        <a:avLst/>
                      </a:prstGeom>
                      <a:noFill/>
                      <a:extLst/>
                    </p:spPr>
                  </p:pic>
                </p:oleObj>
              </mc:Fallback>
            </mc:AlternateContent>
          </a:graphicData>
        </a:graphic>
      </p:graphicFrame>
      <p:cxnSp>
        <p:nvCxnSpPr>
          <p:cNvPr id="12" name="直線單箭頭接點 11"/>
          <p:cNvCxnSpPr/>
          <p:nvPr/>
        </p:nvCxnSpPr>
        <p:spPr>
          <a:xfrm flipV="1">
            <a:off x="4957568" y="4145103"/>
            <a:ext cx="804687" cy="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單箭頭接點 12"/>
          <p:cNvCxnSpPr>
            <a:stCxn id="5" idx="3"/>
            <a:endCxn id="22" idx="1"/>
          </p:cNvCxnSpPr>
          <p:nvPr/>
        </p:nvCxnSpPr>
        <p:spPr>
          <a:xfrm>
            <a:off x="2478115" y="4166376"/>
            <a:ext cx="2137939" cy="932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單箭頭接點 13"/>
          <p:cNvCxnSpPr>
            <a:endCxn id="22" idx="1"/>
          </p:cNvCxnSpPr>
          <p:nvPr/>
        </p:nvCxnSpPr>
        <p:spPr>
          <a:xfrm>
            <a:off x="2478115" y="2890173"/>
            <a:ext cx="2137939" cy="128553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文字方塊 14"/>
          <p:cNvSpPr txBox="1"/>
          <p:nvPr/>
        </p:nvSpPr>
        <p:spPr>
          <a:xfrm rot="5400000">
            <a:off x="1874220" y="4554840"/>
            <a:ext cx="769257" cy="523220"/>
          </a:xfrm>
          <a:prstGeom prst="rect">
            <a:avLst/>
          </a:prstGeom>
          <a:noFill/>
        </p:spPr>
        <p:txBody>
          <a:bodyPr wrap="square" rtlCol="0">
            <a:spAutoFit/>
          </a:bodyPr>
          <a:lstStyle/>
          <a:p>
            <a:pPr algn="ctr"/>
            <a:r>
              <a:rPr lang="en-US" altLang="zh-TW" sz="2800" dirty="0"/>
              <a:t>…</a:t>
            </a:r>
            <a:endParaRPr lang="zh-TW" altLang="en-US" sz="2800" dirty="0"/>
          </a:p>
        </p:txBody>
      </p:sp>
      <p:graphicFrame>
        <p:nvGraphicFramePr>
          <p:cNvPr id="16" name="Object 12"/>
          <p:cNvGraphicFramePr>
            <a:graphicFrameLocks noChangeAspect="1"/>
          </p:cNvGraphicFramePr>
          <p:nvPr>
            <p:extLst>
              <p:ext uri="{D42A27DB-BD31-4B8C-83A1-F6EECF244321}">
                <p14:modId xmlns:p14="http://schemas.microsoft.com/office/powerpoint/2010/main" val="2778572906"/>
              </p:ext>
            </p:extLst>
          </p:nvPr>
        </p:nvGraphicFramePr>
        <p:xfrm>
          <a:off x="1963164" y="2531630"/>
          <a:ext cx="495300" cy="630238"/>
        </p:xfrm>
        <a:graphic>
          <a:graphicData uri="http://schemas.openxmlformats.org/presentationml/2006/ole">
            <mc:AlternateContent xmlns:mc="http://schemas.openxmlformats.org/markup-compatibility/2006">
              <mc:Choice xmlns:v="urn:schemas-microsoft-com:vml" Requires="v">
                <p:oleObj spid="_x0000_s32047" name="方程式" r:id="rId14" imgW="177480" imgH="228600" progId="Equation.3">
                  <p:embed/>
                </p:oleObj>
              </mc:Choice>
              <mc:Fallback>
                <p:oleObj name="方程式" r:id="rId14" imgW="177480" imgH="228600" progId="Equation.3">
                  <p:embed/>
                  <p:pic>
                    <p:nvPicPr>
                      <p:cNvPr id="16" name="Object 12"/>
                      <p:cNvPicPr>
                        <a:picLocks noChangeAspect="1" noChangeArrowheads="1"/>
                      </p:cNvPicPr>
                      <p:nvPr/>
                    </p:nvPicPr>
                    <p:blipFill>
                      <a:blip r:embed="rId15"/>
                      <a:srcRect/>
                      <a:stretch>
                        <a:fillRect/>
                      </a:stretch>
                    </p:blipFill>
                    <p:spPr bwMode="auto">
                      <a:xfrm>
                        <a:off x="1963164" y="2531630"/>
                        <a:ext cx="495300" cy="630238"/>
                      </a:xfrm>
                      <a:prstGeom prst="rect">
                        <a:avLst/>
                      </a:prstGeom>
                      <a:noFill/>
                      <a:extLst/>
                    </p:spPr>
                  </p:pic>
                </p:oleObj>
              </mc:Fallback>
            </mc:AlternateContent>
          </a:graphicData>
        </a:graphic>
      </p:graphicFrame>
      <p:graphicFrame>
        <p:nvGraphicFramePr>
          <p:cNvPr id="17" name="Object 12"/>
          <p:cNvGraphicFramePr>
            <a:graphicFrameLocks noChangeAspect="1"/>
          </p:cNvGraphicFramePr>
          <p:nvPr>
            <p:extLst>
              <p:ext uri="{D42A27DB-BD31-4B8C-83A1-F6EECF244321}">
                <p14:modId xmlns:p14="http://schemas.microsoft.com/office/powerpoint/2010/main" val="1299362610"/>
              </p:ext>
            </p:extLst>
          </p:nvPr>
        </p:nvGraphicFramePr>
        <p:xfrm>
          <a:off x="1963164" y="3747248"/>
          <a:ext cx="495300" cy="665163"/>
        </p:xfrm>
        <a:graphic>
          <a:graphicData uri="http://schemas.openxmlformats.org/presentationml/2006/ole">
            <mc:AlternateContent xmlns:mc="http://schemas.openxmlformats.org/markup-compatibility/2006">
              <mc:Choice xmlns:v="urn:schemas-microsoft-com:vml" Requires="v">
                <p:oleObj spid="_x0000_s32048" name="方程式" r:id="rId16" imgW="177480" imgH="241200" progId="Equation.3">
                  <p:embed/>
                </p:oleObj>
              </mc:Choice>
              <mc:Fallback>
                <p:oleObj name="方程式" r:id="rId16" imgW="177480" imgH="241200" progId="Equation.3">
                  <p:embed/>
                  <p:pic>
                    <p:nvPicPr>
                      <p:cNvPr id="17" name="Object 12"/>
                      <p:cNvPicPr>
                        <a:picLocks noChangeAspect="1" noChangeArrowheads="1"/>
                      </p:cNvPicPr>
                      <p:nvPr/>
                    </p:nvPicPr>
                    <p:blipFill>
                      <a:blip r:embed="rId17"/>
                      <a:srcRect/>
                      <a:stretch>
                        <a:fillRect/>
                      </a:stretch>
                    </p:blipFill>
                    <p:spPr bwMode="auto">
                      <a:xfrm>
                        <a:off x="1963164" y="3747248"/>
                        <a:ext cx="495300" cy="665163"/>
                      </a:xfrm>
                      <a:prstGeom prst="rect">
                        <a:avLst/>
                      </a:prstGeom>
                      <a:noFill/>
                      <a:extLst/>
                    </p:spPr>
                  </p:pic>
                </p:oleObj>
              </mc:Fallback>
            </mc:AlternateContent>
          </a:graphicData>
        </a:graphic>
      </p:graphicFrame>
      <p:graphicFrame>
        <p:nvGraphicFramePr>
          <p:cNvPr id="18" name="Object 12"/>
          <p:cNvGraphicFramePr>
            <a:graphicFrameLocks noChangeAspect="1"/>
          </p:cNvGraphicFramePr>
          <p:nvPr>
            <p:extLst>
              <p:ext uri="{D42A27DB-BD31-4B8C-83A1-F6EECF244321}">
                <p14:modId xmlns:p14="http://schemas.microsoft.com/office/powerpoint/2010/main" val="3419125636"/>
              </p:ext>
            </p:extLst>
          </p:nvPr>
        </p:nvGraphicFramePr>
        <p:xfrm>
          <a:off x="1937095" y="5113905"/>
          <a:ext cx="533400" cy="630238"/>
        </p:xfrm>
        <a:graphic>
          <a:graphicData uri="http://schemas.openxmlformats.org/presentationml/2006/ole">
            <mc:AlternateContent xmlns:mc="http://schemas.openxmlformats.org/markup-compatibility/2006">
              <mc:Choice xmlns:v="urn:schemas-microsoft-com:vml" Requires="v">
                <p:oleObj spid="_x0000_s32049" name="方程式" r:id="rId18" imgW="190440" imgH="228600" progId="Equation.3">
                  <p:embed/>
                </p:oleObj>
              </mc:Choice>
              <mc:Fallback>
                <p:oleObj name="方程式" r:id="rId18" imgW="190440" imgH="228600" progId="Equation.3">
                  <p:embed/>
                  <p:pic>
                    <p:nvPicPr>
                      <p:cNvPr id="18" name="Object 12"/>
                      <p:cNvPicPr>
                        <a:picLocks noChangeAspect="1" noChangeArrowheads="1"/>
                      </p:cNvPicPr>
                      <p:nvPr/>
                    </p:nvPicPr>
                    <p:blipFill>
                      <a:blip r:embed="rId19"/>
                      <a:srcRect/>
                      <a:stretch>
                        <a:fillRect/>
                      </a:stretch>
                    </p:blipFill>
                    <p:spPr bwMode="auto">
                      <a:xfrm>
                        <a:off x="1937095" y="5113905"/>
                        <a:ext cx="533400" cy="630238"/>
                      </a:xfrm>
                      <a:prstGeom prst="rect">
                        <a:avLst/>
                      </a:prstGeom>
                      <a:noFill/>
                      <a:extLst/>
                    </p:spPr>
                  </p:pic>
                </p:oleObj>
              </mc:Fallback>
            </mc:AlternateContent>
          </a:graphicData>
        </a:graphic>
      </p:graphicFrame>
      <p:grpSp>
        <p:nvGrpSpPr>
          <p:cNvPr id="21" name="群組 20"/>
          <p:cNvGrpSpPr/>
          <p:nvPr/>
        </p:nvGrpSpPr>
        <p:grpSpPr>
          <a:xfrm>
            <a:off x="4616054" y="3915545"/>
            <a:ext cx="520319" cy="520319"/>
            <a:chOff x="3342651" y="3507082"/>
            <a:chExt cx="520319" cy="520319"/>
          </a:xfrm>
        </p:grpSpPr>
        <p:sp>
          <p:nvSpPr>
            <p:cNvPr id="22" name="矩形 21"/>
            <p:cNvSpPr/>
            <p:nvPr/>
          </p:nvSpPr>
          <p:spPr>
            <a:xfrm>
              <a:off x="3342651" y="3507082"/>
              <a:ext cx="520319" cy="520319"/>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graphicFrame>
          <p:nvGraphicFramePr>
            <p:cNvPr id="23" name="Object 12"/>
            <p:cNvGraphicFramePr>
              <a:graphicFrameLocks noChangeAspect="1"/>
            </p:cNvGraphicFramePr>
            <p:nvPr>
              <p:extLst/>
            </p:nvPr>
          </p:nvGraphicFramePr>
          <p:xfrm>
            <a:off x="3435128" y="3545009"/>
            <a:ext cx="385763" cy="387350"/>
          </p:xfrm>
          <a:graphic>
            <a:graphicData uri="http://schemas.openxmlformats.org/presentationml/2006/ole">
              <mc:AlternateContent xmlns:mc="http://schemas.openxmlformats.org/markup-compatibility/2006">
                <mc:Choice xmlns:v="urn:schemas-microsoft-com:vml" Requires="v">
                  <p:oleObj spid="_x0000_s32050" name="方程式" r:id="rId20" imgW="139680" imgH="139680" progId="Equation.3">
                    <p:embed/>
                  </p:oleObj>
                </mc:Choice>
                <mc:Fallback>
                  <p:oleObj name="方程式" r:id="rId20" imgW="139680" imgH="139680" progId="Equation.3">
                    <p:embed/>
                    <p:pic>
                      <p:nvPicPr>
                        <p:cNvPr id="23" name="Object 12"/>
                        <p:cNvPicPr>
                          <a:picLocks noChangeAspect="1" noChangeArrowheads="1"/>
                        </p:cNvPicPr>
                        <p:nvPr/>
                      </p:nvPicPr>
                      <p:blipFill>
                        <a:blip r:embed="rId21"/>
                        <a:srcRect/>
                        <a:stretch>
                          <a:fillRect/>
                        </a:stretch>
                      </p:blipFill>
                      <p:spPr bwMode="auto">
                        <a:xfrm>
                          <a:off x="3435128" y="3545009"/>
                          <a:ext cx="385763" cy="387350"/>
                        </a:xfrm>
                        <a:prstGeom prst="rect">
                          <a:avLst/>
                        </a:prstGeom>
                        <a:noFill/>
                        <a:extLst/>
                      </p:spPr>
                    </p:pic>
                  </p:oleObj>
                </mc:Fallback>
              </mc:AlternateContent>
            </a:graphicData>
          </a:graphic>
        </p:graphicFrame>
      </p:grpSp>
      <p:graphicFrame>
        <p:nvGraphicFramePr>
          <p:cNvPr id="24" name="Object 12"/>
          <p:cNvGraphicFramePr>
            <a:graphicFrameLocks noChangeAspect="1"/>
          </p:cNvGraphicFramePr>
          <p:nvPr>
            <p:extLst>
              <p:ext uri="{D42A27DB-BD31-4B8C-83A1-F6EECF244321}">
                <p14:modId xmlns:p14="http://schemas.microsoft.com/office/powerpoint/2010/main" val="2106080404"/>
              </p:ext>
            </p:extLst>
          </p:nvPr>
        </p:nvGraphicFramePr>
        <p:xfrm>
          <a:off x="4673750" y="5269396"/>
          <a:ext cx="354012" cy="488950"/>
        </p:xfrm>
        <a:graphic>
          <a:graphicData uri="http://schemas.openxmlformats.org/presentationml/2006/ole">
            <mc:AlternateContent xmlns:mc="http://schemas.openxmlformats.org/markup-compatibility/2006">
              <mc:Choice xmlns:v="urn:schemas-microsoft-com:vml" Requires="v">
                <p:oleObj spid="_x0000_s32051" name="方程式" r:id="rId22" imgW="126720" imgH="177480" progId="Equation.3">
                  <p:embed/>
                </p:oleObj>
              </mc:Choice>
              <mc:Fallback>
                <p:oleObj name="方程式" r:id="rId22" imgW="126720" imgH="177480" progId="Equation.3">
                  <p:embed/>
                  <p:pic>
                    <p:nvPicPr>
                      <p:cNvPr id="24" name="Object 12"/>
                      <p:cNvPicPr>
                        <a:picLocks noChangeAspect="1" noChangeArrowheads="1"/>
                      </p:cNvPicPr>
                      <p:nvPr/>
                    </p:nvPicPr>
                    <p:blipFill>
                      <a:blip r:embed="rId23"/>
                      <a:srcRect/>
                      <a:stretch>
                        <a:fillRect/>
                      </a:stretch>
                    </p:blipFill>
                    <p:spPr bwMode="auto">
                      <a:xfrm>
                        <a:off x="4673750" y="5269396"/>
                        <a:ext cx="354012" cy="488950"/>
                      </a:xfrm>
                      <a:prstGeom prst="rect">
                        <a:avLst/>
                      </a:prstGeom>
                      <a:noFill/>
                      <a:extLst/>
                    </p:spPr>
                  </p:pic>
                </p:oleObj>
              </mc:Fallback>
            </mc:AlternateContent>
          </a:graphicData>
        </a:graphic>
      </p:graphicFrame>
      <p:cxnSp>
        <p:nvCxnSpPr>
          <p:cNvPr id="25" name="直線單箭頭接點 24"/>
          <p:cNvCxnSpPr/>
          <p:nvPr/>
        </p:nvCxnSpPr>
        <p:spPr>
          <a:xfrm flipV="1">
            <a:off x="4867261" y="4446308"/>
            <a:ext cx="0" cy="7547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28" name="Object 12"/>
          <p:cNvGraphicFramePr>
            <a:graphicFrameLocks noChangeAspect="1"/>
          </p:cNvGraphicFramePr>
          <p:nvPr>
            <p:extLst>
              <p:ext uri="{D42A27DB-BD31-4B8C-83A1-F6EECF244321}">
                <p14:modId xmlns:p14="http://schemas.microsoft.com/office/powerpoint/2010/main" val="244532104"/>
              </p:ext>
            </p:extLst>
          </p:nvPr>
        </p:nvGraphicFramePr>
        <p:xfrm>
          <a:off x="5838017" y="3862363"/>
          <a:ext cx="787400" cy="533400"/>
        </p:xfrm>
        <a:graphic>
          <a:graphicData uri="http://schemas.openxmlformats.org/presentationml/2006/ole">
            <mc:AlternateContent xmlns:mc="http://schemas.openxmlformats.org/markup-compatibility/2006">
              <mc:Choice xmlns:v="urn:schemas-microsoft-com:vml" Requires="v">
                <p:oleObj spid="_x0000_s32052" name="方程式" r:id="rId24" imgW="317160" imgH="215640" progId="Equation.3">
                  <p:embed/>
                </p:oleObj>
              </mc:Choice>
              <mc:Fallback>
                <p:oleObj name="方程式" r:id="rId24" imgW="317160" imgH="215640" progId="Equation.3">
                  <p:embed/>
                  <p:pic>
                    <p:nvPicPr>
                      <p:cNvPr id="28" name="Object 12"/>
                      <p:cNvPicPr>
                        <a:picLocks noChangeAspect="1" noChangeArrowheads="1"/>
                      </p:cNvPicPr>
                      <p:nvPr/>
                    </p:nvPicPr>
                    <p:blipFill>
                      <a:blip r:embed="rId25"/>
                      <a:srcRect/>
                      <a:stretch>
                        <a:fillRect/>
                      </a:stretch>
                    </p:blipFill>
                    <p:spPr bwMode="auto">
                      <a:xfrm>
                        <a:off x="5838017" y="3862363"/>
                        <a:ext cx="787400" cy="533400"/>
                      </a:xfrm>
                      <a:prstGeom prst="rect">
                        <a:avLst/>
                      </a:prstGeom>
                      <a:noFill/>
                      <a:extLst/>
                    </p:spPr>
                  </p:pic>
                </p:oleObj>
              </mc:Fallback>
            </mc:AlternateContent>
          </a:graphicData>
        </a:graphic>
      </p:graphicFrame>
      <p:sp>
        <p:nvSpPr>
          <p:cNvPr id="34" name="文字方塊 33"/>
          <p:cNvSpPr txBox="1"/>
          <p:nvPr/>
        </p:nvSpPr>
        <p:spPr>
          <a:xfrm>
            <a:off x="5121034" y="5329851"/>
            <a:ext cx="798022" cy="461665"/>
          </a:xfrm>
          <a:prstGeom prst="rect">
            <a:avLst/>
          </a:prstGeom>
          <a:noFill/>
        </p:spPr>
        <p:txBody>
          <a:bodyPr wrap="square" rtlCol="0">
            <a:spAutoFit/>
          </a:bodyPr>
          <a:lstStyle/>
          <a:p>
            <a:pPr algn="ctr"/>
            <a:r>
              <a:rPr lang="en-US" altLang="zh-TW" sz="2400" dirty="0">
                <a:solidFill>
                  <a:srgbClr val="0000FF"/>
                </a:solidFill>
              </a:rPr>
              <a:t>bias</a:t>
            </a:r>
            <a:endParaRPr lang="zh-TW" altLang="en-US" sz="2400" dirty="0">
              <a:solidFill>
                <a:srgbClr val="0000FF"/>
              </a:solidFill>
            </a:endParaRPr>
          </a:p>
        </p:txBody>
      </p:sp>
      <p:graphicFrame>
        <p:nvGraphicFramePr>
          <p:cNvPr id="37" name="Object 12"/>
          <p:cNvGraphicFramePr>
            <a:graphicFrameLocks noChangeAspect="1"/>
          </p:cNvGraphicFramePr>
          <p:nvPr>
            <p:extLst>
              <p:ext uri="{D42A27DB-BD31-4B8C-83A1-F6EECF244321}">
                <p14:modId xmlns:p14="http://schemas.microsoft.com/office/powerpoint/2010/main" val="3714182609"/>
              </p:ext>
            </p:extLst>
          </p:nvPr>
        </p:nvGraphicFramePr>
        <p:xfrm>
          <a:off x="7347575" y="3955977"/>
          <a:ext cx="352425" cy="385763"/>
        </p:xfrm>
        <a:graphic>
          <a:graphicData uri="http://schemas.openxmlformats.org/presentationml/2006/ole">
            <mc:AlternateContent xmlns:mc="http://schemas.openxmlformats.org/markup-compatibility/2006">
              <mc:Choice xmlns:v="urn:schemas-microsoft-com:vml" Requires="v">
                <p:oleObj spid="_x0000_s32053" name="方程式" r:id="rId26" imgW="126720" imgH="139680" progId="Equation.3">
                  <p:embed/>
                </p:oleObj>
              </mc:Choice>
              <mc:Fallback>
                <p:oleObj name="方程式" r:id="rId26" imgW="126720" imgH="139680" progId="Equation.3">
                  <p:embed/>
                  <p:pic>
                    <p:nvPicPr>
                      <p:cNvPr id="37" name="Object 12"/>
                      <p:cNvPicPr>
                        <a:picLocks noChangeAspect="1" noChangeArrowheads="1"/>
                      </p:cNvPicPr>
                      <p:nvPr/>
                    </p:nvPicPr>
                    <p:blipFill>
                      <a:blip r:embed="rId27"/>
                      <a:srcRect/>
                      <a:stretch>
                        <a:fillRect/>
                      </a:stretch>
                    </p:blipFill>
                    <p:spPr bwMode="auto">
                      <a:xfrm>
                        <a:off x="7347575" y="3955977"/>
                        <a:ext cx="352425" cy="385763"/>
                      </a:xfrm>
                      <a:prstGeom prst="rect">
                        <a:avLst/>
                      </a:prstGeom>
                      <a:noFill/>
                      <a:extLst/>
                    </p:spPr>
                  </p:pic>
                </p:oleObj>
              </mc:Fallback>
            </mc:AlternateContent>
          </a:graphicData>
        </a:graphic>
      </p:graphicFrame>
      <p:sp>
        <p:nvSpPr>
          <p:cNvPr id="39" name="文字方塊 38"/>
          <p:cNvSpPr txBox="1"/>
          <p:nvPr/>
        </p:nvSpPr>
        <p:spPr>
          <a:xfrm>
            <a:off x="2650744" y="5329851"/>
            <a:ext cx="1186572" cy="461665"/>
          </a:xfrm>
          <a:prstGeom prst="rect">
            <a:avLst/>
          </a:prstGeom>
          <a:noFill/>
        </p:spPr>
        <p:txBody>
          <a:bodyPr wrap="square" rtlCol="0">
            <a:spAutoFit/>
          </a:bodyPr>
          <a:lstStyle/>
          <a:p>
            <a:pPr algn="ctr"/>
            <a:r>
              <a:rPr lang="en-US" altLang="zh-TW" sz="2400" dirty="0">
                <a:solidFill>
                  <a:srgbClr val="0000FF"/>
                </a:solidFill>
              </a:rPr>
              <a:t>weights</a:t>
            </a:r>
            <a:endParaRPr lang="zh-TW" altLang="en-US" sz="2400" dirty="0">
              <a:solidFill>
                <a:srgbClr val="0000FF"/>
              </a:solidFill>
            </a:endParaRPr>
          </a:p>
        </p:txBody>
      </p:sp>
      <p:sp>
        <p:nvSpPr>
          <p:cNvPr id="3" name="矩形 2"/>
          <p:cNvSpPr/>
          <p:nvPr/>
        </p:nvSpPr>
        <p:spPr>
          <a:xfrm>
            <a:off x="705969" y="1333396"/>
            <a:ext cx="3029997" cy="584775"/>
          </a:xfrm>
          <a:prstGeom prst="rect">
            <a:avLst/>
          </a:prstGeom>
        </p:spPr>
        <p:txBody>
          <a:bodyPr wrap="none">
            <a:spAutoFit/>
          </a:bodyPr>
          <a:lstStyle/>
          <a:p>
            <a:r>
              <a:rPr lang="en-US" altLang="zh-TW" sz="3200" b="1" i="1" u="sng" dirty="0"/>
              <a:t>Neuron</a:t>
            </a:r>
            <a:r>
              <a:rPr lang="zh-TW" altLang="en-US" sz="3200" b="1" i="1" u="sng" dirty="0"/>
              <a:t> </a:t>
            </a:r>
            <a:r>
              <a:rPr lang="en-US" altLang="zh-TW" sz="3200" dirty="0">
                <a:latin typeface="微軟正黑體" panose="020B0604030504040204" pitchFamily="34" charset="-120"/>
                <a:ea typeface="微軟正黑體" panose="020B0604030504040204" pitchFamily="34" charset="-120"/>
              </a:rPr>
              <a:t>(</a:t>
            </a:r>
            <a:r>
              <a:rPr lang="zh-TW" altLang="en-US" sz="3200" dirty="0">
                <a:latin typeface="微軟正黑體" panose="020B0604030504040204" pitchFamily="34" charset="-120"/>
                <a:ea typeface="微軟正黑體" panose="020B0604030504040204" pitchFamily="34" charset="-120"/>
              </a:rPr>
              <a:t>神經元</a:t>
            </a:r>
            <a:r>
              <a:rPr lang="en-US" altLang="zh-TW" sz="3200" dirty="0">
                <a:latin typeface="微軟正黑體" panose="020B0604030504040204" pitchFamily="34" charset="-120"/>
                <a:ea typeface="微軟正黑體" panose="020B0604030504040204" pitchFamily="34" charset="-120"/>
              </a:rPr>
              <a:t>)</a:t>
            </a:r>
            <a:endParaRPr lang="zh-TW" altLang="en-US" sz="3200" dirty="0">
              <a:latin typeface="微軟正黑體" panose="020B0604030504040204" pitchFamily="34" charset="-120"/>
              <a:ea typeface="微軟正黑體" panose="020B0604030504040204" pitchFamily="34" charset="-120"/>
            </a:endParaRPr>
          </a:p>
        </p:txBody>
      </p:sp>
      <p:sp>
        <p:nvSpPr>
          <p:cNvPr id="41" name="文字方塊 40"/>
          <p:cNvSpPr txBox="1"/>
          <p:nvPr/>
        </p:nvSpPr>
        <p:spPr>
          <a:xfrm rot="5400000">
            <a:off x="1867419" y="3229936"/>
            <a:ext cx="769257" cy="523220"/>
          </a:xfrm>
          <a:prstGeom prst="rect">
            <a:avLst/>
          </a:prstGeom>
          <a:noFill/>
        </p:spPr>
        <p:txBody>
          <a:bodyPr wrap="square" rtlCol="0">
            <a:spAutoFit/>
          </a:bodyPr>
          <a:lstStyle/>
          <a:p>
            <a:pPr algn="ctr"/>
            <a:r>
              <a:rPr lang="en-US" altLang="zh-TW" sz="2800" dirty="0"/>
              <a:t>…</a:t>
            </a:r>
            <a:endParaRPr lang="zh-TW" altLang="en-US" sz="2800" dirty="0"/>
          </a:p>
        </p:txBody>
      </p:sp>
      <p:sp>
        <p:nvSpPr>
          <p:cNvPr id="42" name="文字方塊 41"/>
          <p:cNvSpPr txBox="1"/>
          <p:nvPr/>
        </p:nvSpPr>
        <p:spPr>
          <a:xfrm rot="5400000">
            <a:off x="2900322" y="4288279"/>
            <a:ext cx="769257" cy="523220"/>
          </a:xfrm>
          <a:prstGeom prst="rect">
            <a:avLst/>
          </a:prstGeom>
          <a:noFill/>
        </p:spPr>
        <p:txBody>
          <a:bodyPr wrap="square" rtlCol="0">
            <a:spAutoFit/>
          </a:bodyPr>
          <a:lstStyle/>
          <a:p>
            <a:pPr algn="ctr"/>
            <a:r>
              <a:rPr lang="en-US" altLang="zh-TW" sz="2800" dirty="0"/>
              <a:t>…</a:t>
            </a:r>
            <a:endParaRPr lang="zh-TW" altLang="en-US" sz="2800" dirty="0"/>
          </a:p>
        </p:txBody>
      </p:sp>
      <p:sp>
        <p:nvSpPr>
          <p:cNvPr id="43" name="文字方塊 42"/>
          <p:cNvSpPr txBox="1"/>
          <p:nvPr/>
        </p:nvSpPr>
        <p:spPr>
          <a:xfrm rot="5400000">
            <a:off x="2892797" y="3312230"/>
            <a:ext cx="769257" cy="523220"/>
          </a:xfrm>
          <a:prstGeom prst="rect">
            <a:avLst/>
          </a:prstGeom>
          <a:noFill/>
        </p:spPr>
        <p:txBody>
          <a:bodyPr wrap="square" rtlCol="0">
            <a:spAutoFit/>
          </a:bodyPr>
          <a:lstStyle/>
          <a:p>
            <a:pPr algn="ctr"/>
            <a:r>
              <a:rPr lang="en-US" altLang="zh-TW" sz="2800" dirty="0"/>
              <a:t>…</a:t>
            </a:r>
            <a:endParaRPr lang="zh-TW" altLang="en-US" sz="2800" dirty="0"/>
          </a:p>
        </p:txBody>
      </p:sp>
      <p:sp>
        <p:nvSpPr>
          <p:cNvPr id="19" name="文字方塊 18"/>
          <p:cNvSpPr txBox="1"/>
          <p:nvPr/>
        </p:nvSpPr>
        <p:spPr>
          <a:xfrm>
            <a:off x="4842436" y="2680865"/>
            <a:ext cx="2465510" cy="46166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altLang="zh-TW" sz="2400" dirty="0"/>
              <a:t>A simple function</a:t>
            </a:r>
            <a:endParaRPr lang="zh-TW" altLang="en-US" sz="2400" dirty="0"/>
          </a:p>
        </p:txBody>
      </p:sp>
      <p:sp>
        <p:nvSpPr>
          <p:cNvPr id="44" name="文字方塊 43"/>
          <p:cNvSpPr txBox="1"/>
          <p:nvPr/>
        </p:nvSpPr>
        <p:spPr>
          <a:xfrm>
            <a:off x="5293978" y="4552765"/>
            <a:ext cx="1894780" cy="830997"/>
          </a:xfrm>
          <a:prstGeom prst="rect">
            <a:avLst/>
          </a:prstGeom>
          <a:noFill/>
        </p:spPr>
        <p:txBody>
          <a:bodyPr wrap="square" rtlCol="0">
            <a:spAutoFit/>
          </a:bodyPr>
          <a:lstStyle/>
          <a:p>
            <a:pPr algn="ctr"/>
            <a:r>
              <a:rPr lang="en-US" altLang="zh-TW" sz="2400" dirty="0">
                <a:solidFill>
                  <a:srgbClr val="0000FF"/>
                </a:solidFill>
              </a:rPr>
              <a:t>Activation function</a:t>
            </a:r>
            <a:endParaRPr lang="zh-TW" altLang="en-US" sz="2400" dirty="0">
              <a:solidFill>
                <a:srgbClr val="0000FF"/>
              </a:solidFill>
            </a:endParaRPr>
          </a:p>
        </p:txBody>
      </p:sp>
      <p:sp>
        <p:nvSpPr>
          <p:cNvPr id="40" name="矩形 39">
            <a:extLst>
              <a:ext uri="{FF2B5EF4-FFF2-40B4-BE49-F238E27FC236}">
                <a16:creationId xmlns:a16="http://schemas.microsoft.com/office/drawing/2014/main" id="{52EA6980-0704-410A-ABC6-896844FF6EE9}"/>
              </a:ext>
            </a:extLst>
          </p:cNvPr>
          <p:cNvSpPr/>
          <p:nvPr/>
        </p:nvSpPr>
        <p:spPr>
          <a:xfrm>
            <a:off x="794810" y="6068184"/>
            <a:ext cx="7807202" cy="523220"/>
          </a:xfrm>
          <a:prstGeom prst="rect">
            <a:avLst/>
          </a:prstGeom>
        </p:spPr>
        <p:style>
          <a:lnRef idx="0">
            <a:schemeClr val="dk1"/>
          </a:lnRef>
          <a:fillRef idx="3">
            <a:schemeClr val="dk1"/>
          </a:fillRef>
          <a:effectRef idx="3">
            <a:schemeClr val="dk1"/>
          </a:effectRef>
          <a:fontRef idx="minor">
            <a:schemeClr val="lt1"/>
          </a:fontRef>
        </p:style>
        <p:txBody>
          <a:bodyPr wrap="none">
            <a:spAutoFit/>
          </a:bodyPr>
          <a:lstStyle/>
          <a:p>
            <a:pPr algn="ctr"/>
            <a:r>
              <a:rPr lang="en-US" altLang="zh-TW" sz="2800" dirty="0"/>
              <a:t>Weights and biases are called network parameters</a:t>
            </a:r>
            <a:endParaRPr lang="zh-TW" altLang="en-US" sz="2800" dirty="0"/>
          </a:p>
        </p:txBody>
      </p:sp>
    </p:spTree>
    <p:extLst>
      <p:ext uri="{BB962C8B-B14F-4D97-AF65-F5344CB8AC3E}">
        <p14:creationId xmlns:p14="http://schemas.microsoft.com/office/powerpoint/2010/main" val="457707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8"/>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7"/>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6"/>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9"/>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4" grpId="0" animBg="1"/>
      <p:bldP spid="5" grpId="0" animBg="1"/>
      <p:bldP spid="7" grpId="0" animBg="1"/>
      <p:bldP spid="15" grpId="0"/>
      <p:bldP spid="34" grpId="0"/>
      <p:bldP spid="39" grpId="0"/>
      <p:bldP spid="41" grpId="0"/>
      <p:bldP spid="42" grpId="0"/>
      <p:bldP spid="43" grpId="0"/>
      <p:bldP spid="19" grpId="0" animBg="1"/>
      <p:bldP spid="44" grpId="0"/>
      <p:bldP spid="4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語音辨識能力超越人類？</a:t>
            </a:r>
          </a:p>
        </p:txBody>
      </p:sp>
      <p:sp>
        <p:nvSpPr>
          <p:cNvPr id="3" name="內容版面配置區 2"/>
          <p:cNvSpPr>
            <a:spLocks noGrp="1"/>
          </p:cNvSpPr>
          <p:nvPr>
            <p:ph idx="1"/>
          </p:nvPr>
        </p:nvSpPr>
        <p:spPr>
          <a:xfrm>
            <a:off x="628650" y="1825624"/>
            <a:ext cx="7886700" cy="4822825"/>
          </a:xfrm>
        </p:spPr>
        <p:txBody>
          <a:bodyPr>
            <a:noAutofit/>
          </a:bodyPr>
          <a:lstStyle/>
          <a:p>
            <a:r>
              <a:rPr lang="en-US" altLang="zh-TW" sz="2400" dirty="0"/>
              <a:t>Microsoft researchers achieve new conversational speech recognition milestone (2016.10)</a:t>
            </a:r>
            <a:endParaRPr lang="zh-TW" altLang="en-US" sz="2400" dirty="0"/>
          </a:p>
          <a:p>
            <a:pPr lvl="1"/>
            <a:r>
              <a:rPr lang="en-US" altLang="zh-TW" sz="1800" dirty="0"/>
              <a:t>https://www.microsoft.com/en-us/research/blog/microsoft-researchers-achieve-new-conversational-speech-recognition-milestone/</a:t>
            </a:r>
          </a:p>
          <a:p>
            <a:pPr lvl="1"/>
            <a:r>
              <a:rPr lang="en-US" altLang="zh-TW" sz="1800" dirty="0"/>
              <a:t>Dong Yu, Wayne </a:t>
            </a:r>
            <a:r>
              <a:rPr lang="en-US" altLang="zh-TW" sz="1800" dirty="0" err="1"/>
              <a:t>Xiong</a:t>
            </a:r>
            <a:r>
              <a:rPr lang="en-US" altLang="zh-TW" sz="1800" dirty="0"/>
              <a:t>, </a:t>
            </a:r>
            <a:r>
              <a:rPr lang="en-US" altLang="zh-TW" sz="1800" dirty="0" err="1"/>
              <a:t>Jasha</a:t>
            </a:r>
            <a:r>
              <a:rPr lang="en-US" altLang="zh-TW" sz="1800" dirty="0"/>
              <a:t> </a:t>
            </a:r>
            <a:r>
              <a:rPr lang="en-US" altLang="zh-TW" sz="1800" dirty="0" err="1"/>
              <a:t>Droppo</a:t>
            </a:r>
            <a:r>
              <a:rPr lang="en-US" altLang="zh-TW" sz="1800" dirty="0"/>
              <a:t>, Andreas </a:t>
            </a:r>
            <a:r>
              <a:rPr lang="en-US" altLang="zh-TW" sz="1800" dirty="0" err="1"/>
              <a:t>Stolcke</a:t>
            </a:r>
            <a:r>
              <a:rPr lang="en-US" altLang="zh-TW" sz="1800" dirty="0"/>
              <a:t> , </a:t>
            </a:r>
            <a:r>
              <a:rPr lang="en-US" altLang="zh-TW" sz="1800" dirty="0" err="1"/>
              <a:t>Guoli</a:t>
            </a:r>
            <a:r>
              <a:rPr lang="en-US" altLang="zh-TW" sz="1800" dirty="0"/>
              <a:t> Ye, </a:t>
            </a:r>
            <a:r>
              <a:rPr lang="en-US" altLang="zh-TW" sz="1800" dirty="0" err="1"/>
              <a:t>Jinyu</a:t>
            </a:r>
            <a:r>
              <a:rPr lang="en-US" altLang="zh-TW" sz="1800" dirty="0"/>
              <a:t> Li , Geoffrey Zweig, “Deep Convolutional Neural Networks with Layer-wise Context Expansion and Attention”, </a:t>
            </a:r>
            <a:r>
              <a:rPr lang="en-US" altLang="zh-TW" sz="1800" dirty="0" err="1"/>
              <a:t>Interspeech</a:t>
            </a:r>
            <a:r>
              <a:rPr lang="en-US" altLang="zh-TW" sz="1800" dirty="0"/>
              <a:t> 2016</a:t>
            </a:r>
          </a:p>
          <a:p>
            <a:r>
              <a:rPr lang="en-US" altLang="zh-TW" sz="2400" dirty="0"/>
              <a:t>IBM vs Microsoft: 'Human parity' speech recognition record changes hands again (2017.03)</a:t>
            </a:r>
            <a:endParaRPr lang="zh-TW" altLang="en-US" sz="2400" dirty="0"/>
          </a:p>
          <a:p>
            <a:pPr lvl="1"/>
            <a:r>
              <a:rPr lang="en-US" altLang="zh-TW" sz="2000" dirty="0"/>
              <a:t>http://www.zdnet.com/article/ibm-vs-microsoft-human-parity-speech-recognition-record-changes-hands-again/</a:t>
            </a:r>
          </a:p>
          <a:p>
            <a:pPr lvl="1"/>
            <a:r>
              <a:rPr lang="en-US" altLang="zh-TW" sz="2000" dirty="0"/>
              <a:t>George </a:t>
            </a:r>
            <a:r>
              <a:rPr lang="en-US" altLang="zh-TW" sz="2000" dirty="0" err="1"/>
              <a:t>Saon</a:t>
            </a:r>
            <a:r>
              <a:rPr lang="en-US" altLang="zh-TW" sz="2000" dirty="0"/>
              <a:t>, </a:t>
            </a:r>
            <a:r>
              <a:rPr lang="en-US" altLang="zh-TW" sz="2000" dirty="0" err="1"/>
              <a:t>Gakuto</a:t>
            </a:r>
            <a:r>
              <a:rPr lang="en-US" altLang="zh-TW" sz="2000" dirty="0"/>
              <a:t> Kurata, Tom </a:t>
            </a:r>
            <a:r>
              <a:rPr lang="en-US" altLang="zh-TW" sz="2000" dirty="0" err="1"/>
              <a:t>Sercu</a:t>
            </a:r>
            <a:r>
              <a:rPr lang="en-US" altLang="zh-TW" sz="2000" dirty="0"/>
              <a:t>, </a:t>
            </a:r>
            <a:r>
              <a:rPr lang="en-US" altLang="zh-TW" sz="2000" dirty="0" err="1"/>
              <a:t>Kartik</a:t>
            </a:r>
            <a:r>
              <a:rPr lang="en-US" altLang="zh-TW" sz="2000" dirty="0"/>
              <a:t> Audhkhasi, Samuel Thomas, </a:t>
            </a:r>
            <a:r>
              <a:rPr lang="en-US" altLang="zh-TW" sz="2000" dirty="0" err="1"/>
              <a:t>Dimitrios</a:t>
            </a:r>
            <a:r>
              <a:rPr lang="en-US" altLang="zh-TW" sz="2000" dirty="0"/>
              <a:t> Dimitriadis, </a:t>
            </a:r>
            <a:r>
              <a:rPr lang="en-US" altLang="zh-TW" sz="2000" dirty="0" err="1"/>
              <a:t>Xiaodong</a:t>
            </a:r>
            <a:r>
              <a:rPr lang="en-US" altLang="zh-TW" sz="2000" dirty="0"/>
              <a:t> Cui, </a:t>
            </a:r>
            <a:r>
              <a:rPr lang="en-US" altLang="zh-TW" sz="2000" dirty="0" err="1"/>
              <a:t>Bhuvana</a:t>
            </a:r>
            <a:r>
              <a:rPr lang="en-US" altLang="zh-TW" sz="2000" dirty="0"/>
              <a:t> Ramabhadran, Michael </a:t>
            </a:r>
            <a:r>
              <a:rPr lang="en-US" altLang="zh-TW" sz="2000" dirty="0" err="1"/>
              <a:t>Picheny</a:t>
            </a:r>
            <a:r>
              <a:rPr lang="en-US" altLang="zh-TW" sz="2000" dirty="0"/>
              <a:t>, Lynn-Li Lim, </a:t>
            </a:r>
            <a:r>
              <a:rPr lang="en-US" altLang="zh-TW" sz="2000" dirty="0" err="1"/>
              <a:t>Bergul</a:t>
            </a:r>
            <a:r>
              <a:rPr lang="en-US" altLang="zh-TW" sz="2000" dirty="0"/>
              <a:t> Roomi, Phil Hall, “English Conversational Telephone Speech Recognition by Humans and Machines”, </a:t>
            </a:r>
            <a:r>
              <a:rPr lang="en-US" altLang="zh-TW" sz="2000" dirty="0" err="1"/>
              <a:t>arXiv</a:t>
            </a:r>
            <a:r>
              <a:rPr lang="en-US" altLang="zh-TW" sz="2000" dirty="0"/>
              <a:t> preprint, 2017</a:t>
            </a:r>
            <a:endParaRPr lang="zh-TW" altLang="en-US" sz="2000" dirty="0"/>
          </a:p>
        </p:txBody>
      </p:sp>
      <p:sp>
        <p:nvSpPr>
          <p:cNvPr id="4" name="文字方塊 3"/>
          <p:cNvSpPr txBox="1"/>
          <p:nvPr/>
        </p:nvSpPr>
        <p:spPr>
          <a:xfrm>
            <a:off x="4678878" y="2088482"/>
            <a:ext cx="4314411" cy="46166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altLang="zh-TW" sz="2400" dirty="0"/>
              <a:t>Machine 5.9% </a:t>
            </a:r>
            <a:r>
              <a:rPr lang="en-US" altLang="zh-TW" sz="2400" dirty="0" err="1"/>
              <a:t>v.s</a:t>
            </a:r>
            <a:r>
              <a:rPr lang="en-US" altLang="zh-TW" sz="2400" dirty="0"/>
              <a:t>. Human 5.9%</a:t>
            </a:r>
            <a:endParaRPr lang="zh-TW" altLang="en-US" sz="2400" dirty="0"/>
          </a:p>
        </p:txBody>
      </p:sp>
      <p:sp>
        <p:nvSpPr>
          <p:cNvPr id="5" name="文字方塊 4"/>
          <p:cNvSpPr txBox="1"/>
          <p:nvPr/>
        </p:nvSpPr>
        <p:spPr>
          <a:xfrm>
            <a:off x="4678878" y="4263533"/>
            <a:ext cx="4314411" cy="46166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altLang="zh-TW" sz="2400" dirty="0"/>
              <a:t>Machine 5.5% </a:t>
            </a:r>
            <a:r>
              <a:rPr lang="en-US" altLang="zh-TW" sz="2400" dirty="0" err="1"/>
              <a:t>v.s</a:t>
            </a:r>
            <a:r>
              <a:rPr lang="en-US" altLang="zh-TW" sz="2400" dirty="0"/>
              <a:t>. Human 5.1%</a:t>
            </a:r>
            <a:endParaRPr lang="zh-TW" altLang="en-US" sz="2400" dirty="0"/>
          </a:p>
        </p:txBody>
      </p:sp>
    </p:spTree>
    <p:extLst>
      <p:ext uri="{BB962C8B-B14F-4D97-AF65-F5344CB8AC3E}">
        <p14:creationId xmlns:p14="http://schemas.microsoft.com/office/powerpoint/2010/main" val="3654470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Neural Network</a:t>
            </a:r>
            <a:r>
              <a:rPr lang="zh-TW" altLang="en-US" dirty="0"/>
              <a:t> </a:t>
            </a:r>
            <a:r>
              <a:rPr lang="en-US" altLang="zh-TW" dirty="0"/>
              <a:t>(</a:t>
            </a:r>
            <a:r>
              <a:rPr lang="zh-TW" altLang="en-US" dirty="0">
                <a:latin typeface="微軟正黑體" panose="020B0604030504040204" pitchFamily="34" charset="-120"/>
                <a:ea typeface="微軟正黑體" panose="020B0604030504040204" pitchFamily="34" charset="-120"/>
              </a:rPr>
              <a:t>神經網路</a:t>
            </a:r>
            <a:r>
              <a:rPr lang="en-US" altLang="zh-TW" dirty="0"/>
              <a:t>) </a:t>
            </a:r>
            <a:endParaRPr lang="zh-TW" altLang="en-US" dirty="0"/>
          </a:p>
        </p:txBody>
      </p:sp>
      <p:cxnSp>
        <p:nvCxnSpPr>
          <p:cNvPr id="36" name="直線單箭頭接點 35"/>
          <p:cNvCxnSpPr/>
          <p:nvPr/>
        </p:nvCxnSpPr>
        <p:spPr>
          <a:xfrm flipV="1">
            <a:off x="6481058" y="4644756"/>
            <a:ext cx="804687" cy="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4555712" y="5666374"/>
            <a:ext cx="596697" cy="584276"/>
          </a:xfrm>
          <a:prstGeom prst="rect">
            <a:avLst/>
          </a:prstGeom>
          <a:solidFill>
            <a:schemeClr val="accent6">
              <a:lumMod val="20000"/>
              <a:lumOff val="8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cxnSp>
        <p:nvCxnSpPr>
          <p:cNvPr id="6" name="直線單箭頭接點 5"/>
          <p:cNvCxnSpPr>
            <a:endCxn id="22" idx="1"/>
          </p:cNvCxnSpPr>
          <p:nvPr/>
        </p:nvCxnSpPr>
        <p:spPr>
          <a:xfrm flipV="1">
            <a:off x="2470495" y="4655201"/>
            <a:ext cx="2145559" cy="125331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橢圓 6"/>
          <p:cNvSpPr/>
          <p:nvPr/>
        </p:nvSpPr>
        <p:spPr>
          <a:xfrm>
            <a:off x="5770626" y="4146295"/>
            <a:ext cx="941612" cy="94161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sz="2400" dirty="0"/>
          </a:p>
        </p:txBody>
      </p:sp>
      <p:cxnSp>
        <p:nvCxnSpPr>
          <p:cNvPr id="12" name="直線單箭頭接點 11"/>
          <p:cNvCxnSpPr/>
          <p:nvPr/>
        </p:nvCxnSpPr>
        <p:spPr>
          <a:xfrm flipV="1">
            <a:off x="4957568" y="4624599"/>
            <a:ext cx="804687" cy="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單箭頭接點 12"/>
          <p:cNvCxnSpPr>
            <a:endCxn id="22" idx="1"/>
          </p:cNvCxnSpPr>
          <p:nvPr/>
        </p:nvCxnSpPr>
        <p:spPr>
          <a:xfrm>
            <a:off x="2478115" y="4645872"/>
            <a:ext cx="2137939" cy="932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單箭頭接點 13"/>
          <p:cNvCxnSpPr>
            <a:endCxn id="22" idx="1"/>
          </p:cNvCxnSpPr>
          <p:nvPr/>
        </p:nvCxnSpPr>
        <p:spPr>
          <a:xfrm>
            <a:off x="2478115" y="3369669"/>
            <a:ext cx="2137939" cy="128553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1" name="群組 20"/>
          <p:cNvGrpSpPr/>
          <p:nvPr/>
        </p:nvGrpSpPr>
        <p:grpSpPr>
          <a:xfrm>
            <a:off x="4616054" y="4395041"/>
            <a:ext cx="520319" cy="520319"/>
            <a:chOff x="3342651" y="3507082"/>
            <a:chExt cx="520319" cy="520319"/>
          </a:xfrm>
        </p:grpSpPr>
        <p:sp>
          <p:nvSpPr>
            <p:cNvPr id="22" name="矩形 21"/>
            <p:cNvSpPr/>
            <p:nvPr/>
          </p:nvSpPr>
          <p:spPr>
            <a:xfrm>
              <a:off x="3342651" y="3507082"/>
              <a:ext cx="520319" cy="520319"/>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graphicFrame>
          <p:nvGraphicFramePr>
            <p:cNvPr id="23" name="Object 12"/>
            <p:cNvGraphicFramePr>
              <a:graphicFrameLocks noChangeAspect="1"/>
            </p:cNvGraphicFramePr>
            <p:nvPr>
              <p:extLst/>
            </p:nvPr>
          </p:nvGraphicFramePr>
          <p:xfrm>
            <a:off x="3435128" y="3545009"/>
            <a:ext cx="385763" cy="387350"/>
          </p:xfrm>
          <a:graphic>
            <a:graphicData uri="http://schemas.openxmlformats.org/presentationml/2006/ole">
              <mc:AlternateContent xmlns:mc="http://schemas.openxmlformats.org/markup-compatibility/2006">
                <mc:Choice xmlns:v="urn:schemas-microsoft-com:vml" Requires="v">
                  <p:oleObj spid="_x0000_s14818" name="方程式" r:id="rId4" imgW="139680" imgH="139680" progId="Equation.3">
                    <p:embed/>
                  </p:oleObj>
                </mc:Choice>
                <mc:Fallback>
                  <p:oleObj name="方程式" r:id="rId4" imgW="139680" imgH="139680" progId="Equation.3">
                    <p:embed/>
                    <p:pic>
                      <p:nvPicPr>
                        <p:cNvPr id="23" name="Object 12"/>
                        <p:cNvPicPr>
                          <a:picLocks noChangeAspect="1" noChangeArrowheads="1"/>
                        </p:cNvPicPr>
                        <p:nvPr/>
                      </p:nvPicPr>
                      <p:blipFill>
                        <a:blip r:embed="rId5"/>
                        <a:srcRect/>
                        <a:stretch>
                          <a:fillRect/>
                        </a:stretch>
                      </p:blipFill>
                      <p:spPr bwMode="auto">
                        <a:xfrm>
                          <a:off x="3435128" y="3545009"/>
                          <a:ext cx="385763" cy="387350"/>
                        </a:xfrm>
                        <a:prstGeom prst="rect">
                          <a:avLst/>
                        </a:prstGeom>
                        <a:noFill/>
                        <a:extLst/>
                      </p:spPr>
                    </p:pic>
                  </p:oleObj>
                </mc:Fallback>
              </mc:AlternateContent>
            </a:graphicData>
          </a:graphic>
        </p:graphicFrame>
      </p:grpSp>
      <p:cxnSp>
        <p:nvCxnSpPr>
          <p:cNvPr id="25" name="直線單箭頭接點 24"/>
          <p:cNvCxnSpPr/>
          <p:nvPr/>
        </p:nvCxnSpPr>
        <p:spPr>
          <a:xfrm flipV="1">
            <a:off x="4867261" y="4925804"/>
            <a:ext cx="0" cy="7547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28" name="Object 12"/>
          <p:cNvGraphicFramePr>
            <a:graphicFrameLocks noChangeAspect="1"/>
          </p:cNvGraphicFramePr>
          <p:nvPr>
            <p:extLst/>
          </p:nvPr>
        </p:nvGraphicFramePr>
        <p:xfrm>
          <a:off x="5838017" y="4341859"/>
          <a:ext cx="787400" cy="533400"/>
        </p:xfrm>
        <a:graphic>
          <a:graphicData uri="http://schemas.openxmlformats.org/presentationml/2006/ole">
            <mc:AlternateContent xmlns:mc="http://schemas.openxmlformats.org/markup-compatibility/2006">
              <mc:Choice xmlns:v="urn:schemas-microsoft-com:vml" Requires="v">
                <p:oleObj spid="_x0000_s14819" name="方程式" r:id="rId6" imgW="317160" imgH="215640" progId="Equation.3">
                  <p:embed/>
                </p:oleObj>
              </mc:Choice>
              <mc:Fallback>
                <p:oleObj name="方程式" r:id="rId6" imgW="317160" imgH="215640" progId="Equation.3">
                  <p:embed/>
                  <p:pic>
                    <p:nvPicPr>
                      <p:cNvPr id="28" name="Object 12"/>
                      <p:cNvPicPr>
                        <a:picLocks noChangeAspect="1" noChangeArrowheads="1"/>
                      </p:cNvPicPr>
                      <p:nvPr/>
                    </p:nvPicPr>
                    <p:blipFill>
                      <a:blip r:embed="rId7"/>
                      <a:srcRect/>
                      <a:stretch>
                        <a:fillRect/>
                      </a:stretch>
                    </p:blipFill>
                    <p:spPr bwMode="auto">
                      <a:xfrm>
                        <a:off x="5838017" y="4341859"/>
                        <a:ext cx="787400" cy="533400"/>
                      </a:xfrm>
                      <a:prstGeom prst="rect">
                        <a:avLst/>
                      </a:prstGeom>
                      <a:noFill/>
                      <a:extLst/>
                    </p:spPr>
                  </p:pic>
                </p:oleObj>
              </mc:Fallback>
            </mc:AlternateContent>
          </a:graphicData>
        </a:graphic>
      </p:graphicFrame>
      <p:sp>
        <p:nvSpPr>
          <p:cNvPr id="34" name="文字方塊 33"/>
          <p:cNvSpPr txBox="1"/>
          <p:nvPr/>
        </p:nvSpPr>
        <p:spPr>
          <a:xfrm>
            <a:off x="5121034" y="5809347"/>
            <a:ext cx="798022" cy="461665"/>
          </a:xfrm>
          <a:prstGeom prst="rect">
            <a:avLst/>
          </a:prstGeom>
          <a:noFill/>
        </p:spPr>
        <p:txBody>
          <a:bodyPr wrap="square" rtlCol="0">
            <a:spAutoFit/>
          </a:bodyPr>
          <a:lstStyle/>
          <a:p>
            <a:pPr algn="ctr"/>
            <a:r>
              <a:rPr lang="en-US" altLang="zh-TW" sz="2400" dirty="0">
                <a:solidFill>
                  <a:srgbClr val="0000FF"/>
                </a:solidFill>
              </a:rPr>
              <a:t>bias</a:t>
            </a:r>
            <a:endParaRPr lang="zh-TW" altLang="en-US" sz="2400" dirty="0">
              <a:solidFill>
                <a:srgbClr val="0000FF"/>
              </a:solidFill>
            </a:endParaRPr>
          </a:p>
        </p:txBody>
      </p:sp>
      <p:sp>
        <p:nvSpPr>
          <p:cNvPr id="40" name="文字方塊 39"/>
          <p:cNvSpPr txBox="1"/>
          <p:nvPr/>
        </p:nvSpPr>
        <p:spPr>
          <a:xfrm>
            <a:off x="5293978" y="5032261"/>
            <a:ext cx="1894780" cy="830997"/>
          </a:xfrm>
          <a:prstGeom prst="rect">
            <a:avLst/>
          </a:prstGeom>
          <a:noFill/>
        </p:spPr>
        <p:txBody>
          <a:bodyPr wrap="square" rtlCol="0">
            <a:spAutoFit/>
          </a:bodyPr>
          <a:lstStyle/>
          <a:p>
            <a:pPr algn="ctr"/>
            <a:r>
              <a:rPr lang="en-US" altLang="zh-TW" sz="2400" dirty="0">
                <a:solidFill>
                  <a:srgbClr val="0000FF"/>
                </a:solidFill>
              </a:rPr>
              <a:t>Activation function</a:t>
            </a:r>
            <a:endParaRPr lang="zh-TW" altLang="en-US" sz="2400" dirty="0">
              <a:solidFill>
                <a:srgbClr val="0000FF"/>
              </a:solidFill>
            </a:endParaRPr>
          </a:p>
        </p:txBody>
      </p:sp>
      <p:sp>
        <p:nvSpPr>
          <p:cNvPr id="39" name="文字方塊 38"/>
          <p:cNvSpPr txBox="1"/>
          <p:nvPr/>
        </p:nvSpPr>
        <p:spPr>
          <a:xfrm>
            <a:off x="2706599" y="5809347"/>
            <a:ext cx="1186572" cy="461665"/>
          </a:xfrm>
          <a:prstGeom prst="rect">
            <a:avLst/>
          </a:prstGeom>
          <a:noFill/>
        </p:spPr>
        <p:txBody>
          <a:bodyPr wrap="square" rtlCol="0">
            <a:spAutoFit/>
          </a:bodyPr>
          <a:lstStyle/>
          <a:p>
            <a:pPr algn="ctr"/>
            <a:r>
              <a:rPr lang="en-US" altLang="zh-TW" sz="2400" dirty="0">
                <a:solidFill>
                  <a:srgbClr val="0000FF"/>
                </a:solidFill>
              </a:rPr>
              <a:t>weights</a:t>
            </a:r>
            <a:endParaRPr lang="zh-TW" altLang="en-US" sz="2400" dirty="0">
              <a:solidFill>
                <a:srgbClr val="0000FF"/>
              </a:solidFill>
            </a:endParaRPr>
          </a:p>
        </p:txBody>
      </p:sp>
      <p:sp>
        <p:nvSpPr>
          <p:cNvPr id="3" name="矩形 2"/>
          <p:cNvSpPr/>
          <p:nvPr/>
        </p:nvSpPr>
        <p:spPr>
          <a:xfrm>
            <a:off x="795178" y="1589873"/>
            <a:ext cx="1463670" cy="584775"/>
          </a:xfrm>
          <a:prstGeom prst="rect">
            <a:avLst/>
          </a:prstGeom>
        </p:spPr>
        <p:txBody>
          <a:bodyPr wrap="none">
            <a:spAutoFit/>
          </a:bodyPr>
          <a:lstStyle/>
          <a:p>
            <a:r>
              <a:rPr lang="en-US" altLang="zh-TW" sz="3200" b="1" i="1" u="sng" dirty="0"/>
              <a:t>Neuron</a:t>
            </a:r>
            <a:endParaRPr lang="zh-TW" altLang="en-US" sz="3200" b="1" i="1" u="sng" dirty="0"/>
          </a:p>
        </p:txBody>
      </p:sp>
      <p:grpSp>
        <p:nvGrpSpPr>
          <p:cNvPr id="20" name="群組 19"/>
          <p:cNvGrpSpPr/>
          <p:nvPr/>
        </p:nvGrpSpPr>
        <p:grpSpPr>
          <a:xfrm>
            <a:off x="3021212" y="3373346"/>
            <a:ext cx="546036" cy="537290"/>
            <a:chOff x="34511" y="3510100"/>
            <a:chExt cx="546036" cy="537290"/>
          </a:xfrm>
        </p:grpSpPr>
        <p:sp>
          <p:nvSpPr>
            <p:cNvPr id="48" name="矩形 47"/>
            <p:cNvSpPr/>
            <p:nvPr/>
          </p:nvSpPr>
          <p:spPr>
            <a:xfrm>
              <a:off x="34511" y="3510100"/>
              <a:ext cx="546036" cy="53729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44" name="文字方塊 43"/>
            <p:cNvSpPr txBox="1"/>
            <p:nvPr/>
          </p:nvSpPr>
          <p:spPr>
            <a:xfrm>
              <a:off x="136079" y="3552772"/>
              <a:ext cx="342900" cy="461665"/>
            </a:xfrm>
            <a:prstGeom prst="rect">
              <a:avLst/>
            </a:prstGeom>
            <a:noFill/>
          </p:spPr>
          <p:txBody>
            <a:bodyPr wrap="square" rtlCol="0">
              <a:spAutoFit/>
            </a:bodyPr>
            <a:lstStyle/>
            <a:p>
              <a:pPr algn="ctr"/>
              <a:r>
                <a:rPr lang="en-US" altLang="zh-TW" sz="2400" dirty="0"/>
                <a:t>1</a:t>
              </a:r>
              <a:endParaRPr lang="zh-TW" altLang="en-US" sz="2400" dirty="0"/>
            </a:p>
          </p:txBody>
        </p:sp>
      </p:grpSp>
      <p:grpSp>
        <p:nvGrpSpPr>
          <p:cNvPr id="27" name="群組 26"/>
          <p:cNvGrpSpPr/>
          <p:nvPr/>
        </p:nvGrpSpPr>
        <p:grpSpPr>
          <a:xfrm>
            <a:off x="3021212" y="4274006"/>
            <a:ext cx="546036" cy="537290"/>
            <a:chOff x="-43759" y="4374027"/>
            <a:chExt cx="546036" cy="537290"/>
          </a:xfrm>
        </p:grpSpPr>
        <p:sp>
          <p:nvSpPr>
            <p:cNvPr id="49" name="矩形 48"/>
            <p:cNvSpPr/>
            <p:nvPr/>
          </p:nvSpPr>
          <p:spPr>
            <a:xfrm>
              <a:off x="-43759" y="4374027"/>
              <a:ext cx="546036" cy="53729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45" name="文字方塊 44"/>
            <p:cNvSpPr txBox="1"/>
            <p:nvPr/>
          </p:nvSpPr>
          <p:spPr>
            <a:xfrm>
              <a:off x="0" y="4424367"/>
              <a:ext cx="441679" cy="461665"/>
            </a:xfrm>
            <a:prstGeom prst="rect">
              <a:avLst/>
            </a:prstGeom>
            <a:noFill/>
          </p:spPr>
          <p:txBody>
            <a:bodyPr wrap="square" rtlCol="0">
              <a:spAutoFit/>
            </a:bodyPr>
            <a:lstStyle/>
            <a:p>
              <a:pPr algn="ctr"/>
              <a:r>
                <a:rPr lang="en-US" altLang="zh-TW" sz="2400" dirty="0"/>
                <a:t>-2</a:t>
              </a:r>
              <a:endParaRPr lang="zh-TW" altLang="en-US" sz="2400" dirty="0"/>
            </a:p>
          </p:txBody>
        </p:sp>
      </p:grpSp>
      <p:grpSp>
        <p:nvGrpSpPr>
          <p:cNvPr id="29" name="群組 28"/>
          <p:cNvGrpSpPr/>
          <p:nvPr/>
        </p:nvGrpSpPr>
        <p:grpSpPr>
          <a:xfrm>
            <a:off x="2928091" y="5130981"/>
            <a:ext cx="715437" cy="537290"/>
            <a:chOff x="153153" y="5027301"/>
            <a:chExt cx="715437" cy="537290"/>
          </a:xfrm>
        </p:grpSpPr>
        <p:sp>
          <p:nvSpPr>
            <p:cNvPr id="50" name="矩形 49"/>
            <p:cNvSpPr/>
            <p:nvPr/>
          </p:nvSpPr>
          <p:spPr>
            <a:xfrm>
              <a:off x="252603" y="5027301"/>
              <a:ext cx="546036" cy="53729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46" name="文字方塊 45"/>
            <p:cNvSpPr txBox="1"/>
            <p:nvPr/>
          </p:nvSpPr>
          <p:spPr>
            <a:xfrm>
              <a:off x="153153" y="5087907"/>
              <a:ext cx="715437" cy="461665"/>
            </a:xfrm>
            <a:prstGeom prst="rect">
              <a:avLst/>
            </a:prstGeom>
            <a:noFill/>
          </p:spPr>
          <p:txBody>
            <a:bodyPr wrap="square" rtlCol="0">
              <a:spAutoFit/>
            </a:bodyPr>
            <a:lstStyle/>
            <a:p>
              <a:pPr algn="ctr"/>
              <a:r>
                <a:rPr lang="en-US" altLang="zh-TW" sz="2400" dirty="0"/>
                <a:t>-1</a:t>
              </a:r>
              <a:endParaRPr lang="zh-TW" altLang="en-US" sz="2400" dirty="0"/>
            </a:p>
          </p:txBody>
        </p:sp>
      </p:grpSp>
      <p:sp>
        <p:nvSpPr>
          <p:cNvPr id="47" name="文字方塊 46"/>
          <p:cNvSpPr txBox="1"/>
          <p:nvPr/>
        </p:nvSpPr>
        <p:spPr>
          <a:xfrm>
            <a:off x="4509542" y="5761974"/>
            <a:ext cx="715437" cy="461665"/>
          </a:xfrm>
          <a:prstGeom prst="rect">
            <a:avLst/>
          </a:prstGeom>
          <a:noFill/>
        </p:spPr>
        <p:txBody>
          <a:bodyPr wrap="square" rtlCol="0">
            <a:spAutoFit/>
          </a:bodyPr>
          <a:lstStyle/>
          <a:p>
            <a:pPr algn="ctr"/>
            <a:r>
              <a:rPr lang="en-US" altLang="zh-TW" sz="2400" dirty="0"/>
              <a:t>1</a:t>
            </a:r>
            <a:endParaRPr lang="zh-TW" altLang="en-US" sz="2400" dirty="0"/>
          </a:p>
        </p:txBody>
      </p:sp>
      <p:grpSp>
        <p:nvGrpSpPr>
          <p:cNvPr id="51" name="群組 50"/>
          <p:cNvGrpSpPr/>
          <p:nvPr/>
        </p:nvGrpSpPr>
        <p:grpSpPr>
          <a:xfrm>
            <a:off x="1878659" y="3072579"/>
            <a:ext cx="546036" cy="537290"/>
            <a:chOff x="34511" y="3510100"/>
            <a:chExt cx="546036" cy="537290"/>
          </a:xfrm>
        </p:grpSpPr>
        <p:sp>
          <p:nvSpPr>
            <p:cNvPr id="52" name="矩形 51"/>
            <p:cNvSpPr/>
            <p:nvPr/>
          </p:nvSpPr>
          <p:spPr>
            <a:xfrm>
              <a:off x="34511" y="3510100"/>
              <a:ext cx="546036" cy="53729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53" name="文字方塊 52"/>
            <p:cNvSpPr txBox="1"/>
            <p:nvPr/>
          </p:nvSpPr>
          <p:spPr>
            <a:xfrm>
              <a:off x="136079" y="3552772"/>
              <a:ext cx="342900" cy="461665"/>
            </a:xfrm>
            <a:prstGeom prst="rect">
              <a:avLst/>
            </a:prstGeom>
            <a:noFill/>
          </p:spPr>
          <p:txBody>
            <a:bodyPr wrap="square" rtlCol="0">
              <a:spAutoFit/>
            </a:bodyPr>
            <a:lstStyle/>
            <a:p>
              <a:pPr algn="ctr"/>
              <a:r>
                <a:rPr lang="en-US" altLang="zh-TW" sz="2400" dirty="0"/>
                <a:t>2</a:t>
              </a:r>
              <a:endParaRPr lang="zh-TW" altLang="en-US" sz="2400" dirty="0"/>
            </a:p>
          </p:txBody>
        </p:sp>
      </p:grpSp>
      <p:grpSp>
        <p:nvGrpSpPr>
          <p:cNvPr id="54" name="群組 53"/>
          <p:cNvGrpSpPr/>
          <p:nvPr/>
        </p:nvGrpSpPr>
        <p:grpSpPr>
          <a:xfrm>
            <a:off x="1854193" y="4324346"/>
            <a:ext cx="546036" cy="537290"/>
            <a:chOff x="-43759" y="4374027"/>
            <a:chExt cx="546036" cy="537290"/>
          </a:xfrm>
        </p:grpSpPr>
        <p:sp>
          <p:nvSpPr>
            <p:cNvPr id="55" name="矩形 54"/>
            <p:cNvSpPr/>
            <p:nvPr/>
          </p:nvSpPr>
          <p:spPr>
            <a:xfrm>
              <a:off x="-43759" y="4374027"/>
              <a:ext cx="546036" cy="53729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56" name="文字方塊 55"/>
            <p:cNvSpPr txBox="1"/>
            <p:nvPr/>
          </p:nvSpPr>
          <p:spPr>
            <a:xfrm>
              <a:off x="0" y="4424367"/>
              <a:ext cx="441679" cy="461665"/>
            </a:xfrm>
            <a:prstGeom prst="rect">
              <a:avLst/>
            </a:prstGeom>
            <a:noFill/>
          </p:spPr>
          <p:txBody>
            <a:bodyPr wrap="square" rtlCol="0">
              <a:spAutoFit/>
            </a:bodyPr>
            <a:lstStyle/>
            <a:p>
              <a:pPr algn="ctr"/>
              <a:r>
                <a:rPr lang="en-US" altLang="zh-TW" sz="2400" dirty="0"/>
                <a:t>-1</a:t>
              </a:r>
              <a:endParaRPr lang="zh-TW" altLang="en-US" sz="2400" dirty="0"/>
            </a:p>
          </p:txBody>
        </p:sp>
      </p:grpSp>
      <p:grpSp>
        <p:nvGrpSpPr>
          <p:cNvPr id="57" name="群組 56"/>
          <p:cNvGrpSpPr/>
          <p:nvPr/>
        </p:nvGrpSpPr>
        <p:grpSpPr>
          <a:xfrm>
            <a:off x="1781803" y="5617559"/>
            <a:ext cx="715437" cy="537290"/>
            <a:chOff x="153153" y="5027301"/>
            <a:chExt cx="715437" cy="537290"/>
          </a:xfrm>
        </p:grpSpPr>
        <p:sp>
          <p:nvSpPr>
            <p:cNvPr id="58" name="矩形 57"/>
            <p:cNvSpPr/>
            <p:nvPr/>
          </p:nvSpPr>
          <p:spPr>
            <a:xfrm>
              <a:off x="252603" y="5027301"/>
              <a:ext cx="546036" cy="53729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59" name="文字方塊 58"/>
            <p:cNvSpPr txBox="1"/>
            <p:nvPr/>
          </p:nvSpPr>
          <p:spPr>
            <a:xfrm>
              <a:off x="153153" y="5087907"/>
              <a:ext cx="715437" cy="461665"/>
            </a:xfrm>
            <a:prstGeom prst="rect">
              <a:avLst/>
            </a:prstGeom>
            <a:noFill/>
          </p:spPr>
          <p:txBody>
            <a:bodyPr wrap="square" rtlCol="0">
              <a:spAutoFit/>
            </a:bodyPr>
            <a:lstStyle/>
            <a:p>
              <a:pPr algn="ctr"/>
              <a:r>
                <a:rPr lang="en-US" altLang="zh-TW" sz="2400" dirty="0"/>
                <a:t>1</a:t>
              </a:r>
              <a:endParaRPr lang="zh-TW" altLang="en-US" sz="2400" dirty="0"/>
            </a:p>
          </p:txBody>
        </p:sp>
      </p:grpSp>
      <p:sp>
        <p:nvSpPr>
          <p:cNvPr id="62" name="文字方塊 61"/>
          <p:cNvSpPr txBox="1"/>
          <p:nvPr/>
        </p:nvSpPr>
        <p:spPr>
          <a:xfrm>
            <a:off x="5259455" y="4144682"/>
            <a:ext cx="379718" cy="461665"/>
          </a:xfrm>
          <a:prstGeom prst="rect">
            <a:avLst/>
          </a:prstGeom>
          <a:noFill/>
        </p:spPr>
        <p:txBody>
          <a:bodyPr wrap="square" rtlCol="0">
            <a:spAutoFit/>
          </a:bodyPr>
          <a:lstStyle/>
          <a:p>
            <a:pPr algn="ctr"/>
            <a:r>
              <a:rPr lang="en-US" altLang="zh-TW" sz="2400" dirty="0">
                <a:solidFill>
                  <a:srgbClr val="FF0000"/>
                </a:solidFill>
              </a:rPr>
              <a:t>4</a:t>
            </a:r>
            <a:endParaRPr lang="zh-TW" altLang="en-US" sz="2400" dirty="0">
              <a:solidFill>
                <a:srgbClr val="FF0000"/>
              </a:solidFill>
            </a:endParaRPr>
          </a:p>
        </p:txBody>
      </p:sp>
      <p:grpSp>
        <p:nvGrpSpPr>
          <p:cNvPr id="63" name="群組 62"/>
          <p:cNvGrpSpPr/>
          <p:nvPr/>
        </p:nvGrpSpPr>
        <p:grpSpPr>
          <a:xfrm>
            <a:off x="3543274" y="1374967"/>
            <a:ext cx="5297714" cy="2078894"/>
            <a:chOff x="3566162" y="4678338"/>
            <a:chExt cx="5297714" cy="2078894"/>
          </a:xfrm>
        </p:grpSpPr>
        <p:sp>
          <p:nvSpPr>
            <p:cNvPr id="64" name="圓角矩形圖說文字 63"/>
            <p:cNvSpPr/>
            <p:nvPr/>
          </p:nvSpPr>
          <p:spPr>
            <a:xfrm>
              <a:off x="3566162" y="4678338"/>
              <a:ext cx="5297714" cy="2078894"/>
            </a:xfrm>
            <a:prstGeom prst="wedgeRoundRectCallout">
              <a:avLst>
                <a:gd name="adj1" fmla="val 1509"/>
                <a:gd name="adj2" fmla="val 90824"/>
                <a:gd name="adj3" fmla="val 16667"/>
              </a:avLst>
            </a:prstGeom>
            <a:solidFill>
              <a:schemeClr val="bg1"/>
            </a:solid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65" name="群組 64"/>
            <p:cNvGrpSpPr/>
            <p:nvPr/>
          </p:nvGrpSpPr>
          <p:grpSpPr>
            <a:xfrm>
              <a:off x="5943645" y="4731685"/>
              <a:ext cx="2743688" cy="1838325"/>
              <a:chOff x="4096343" y="4657321"/>
              <a:chExt cx="2743688" cy="1838325"/>
            </a:xfrm>
          </p:grpSpPr>
          <p:pic>
            <p:nvPicPr>
              <p:cNvPr id="68" name="圖片 67"/>
              <p:cNvPicPr>
                <a:picLocks noChangeAspect="1"/>
              </p:cNvPicPr>
              <p:nvPr/>
            </p:nvPicPr>
            <p:blipFill>
              <a:blip r:embed="rId8"/>
              <a:stretch>
                <a:fillRect/>
              </a:stretch>
            </p:blipFill>
            <p:spPr>
              <a:xfrm>
                <a:off x="4096343" y="4657321"/>
                <a:ext cx="2571750" cy="1838325"/>
              </a:xfrm>
              <a:prstGeom prst="rect">
                <a:avLst/>
              </a:prstGeom>
            </p:spPr>
          </p:pic>
          <p:graphicFrame>
            <p:nvGraphicFramePr>
              <p:cNvPr id="69" name="Object 12"/>
              <p:cNvGraphicFramePr>
                <a:graphicFrameLocks noChangeAspect="1"/>
              </p:cNvGraphicFramePr>
              <p:nvPr>
                <p:extLst/>
              </p:nvPr>
            </p:nvGraphicFramePr>
            <p:xfrm>
              <a:off x="4474734" y="4768231"/>
              <a:ext cx="717072" cy="489740"/>
            </p:xfrm>
            <a:graphic>
              <a:graphicData uri="http://schemas.openxmlformats.org/presentationml/2006/ole">
                <mc:AlternateContent xmlns:mc="http://schemas.openxmlformats.org/markup-compatibility/2006">
                  <mc:Choice xmlns:v="urn:schemas-microsoft-com:vml" Requires="v">
                    <p:oleObj spid="_x0000_s14820" name="方程式" r:id="rId9" imgW="317160" imgH="215640" progId="Equation.3">
                      <p:embed/>
                    </p:oleObj>
                  </mc:Choice>
                  <mc:Fallback>
                    <p:oleObj name="方程式" r:id="rId9" imgW="317160" imgH="215640" progId="Equation.3">
                      <p:embed/>
                      <p:pic>
                        <p:nvPicPr>
                          <p:cNvPr id="69" name="Object 12"/>
                          <p:cNvPicPr>
                            <a:picLocks noChangeAspect="1" noChangeArrowheads="1"/>
                          </p:cNvPicPr>
                          <p:nvPr/>
                        </p:nvPicPr>
                        <p:blipFill>
                          <a:blip r:embed="rId10"/>
                          <a:srcRect/>
                          <a:stretch>
                            <a:fillRect/>
                          </a:stretch>
                        </p:blipFill>
                        <p:spPr bwMode="auto">
                          <a:xfrm>
                            <a:off x="4474734" y="4768231"/>
                            <a:ext cx="717072" cy="489740"/>
                          </a:xfrm>
                          <a:prstGeom prst="rect">
                            <a:avLst/>
                          </a:prstGeom>
                          <a:noFill/>
                          <a:extLst/>
                        </p:spPr>
                      </p:pic>
                    </p:oleObj>
                  </mc:Fallback>
                </mc:AlternateContent>
              </a:graphicData>
            </a:graphic>
          </p:graphicFrame>
          <p:graphicFrame>
            <p:nvGraphicFramePr>
              <p:cNvPr id="70" name="Object 12"/>
              <p:cNvGraphicFramePr>
                <a:graphicFrameLocks noChangeAspect="1"/>
              </p:cNvGraphicFramePr>
              <p:nvPr>
                <p:extLst/>
              </p:nvPr>
            </p:nvGraphicFramePr>
            <p:xfrm>
              <a:off x="6512897" y="6101982"/>
              <a:ext cx="327134" cy="325661"/>
            </p:xfrm>
            <a:graphic>
              <a:graphicData uri="http://schemas.openxmlformats.org/presentationml/2006/ole">
                <mc:AlternateContent xmlns:mc="http://schemas.openxmlformats.org/markup-compatibility/2006">
                  <mc:Choice xmlns:v="urn:schemas-microsoft-com:vml" Requires="v">
                    <p:oleObj spid="_x0000_s14821" name="方程式" r:id="rId11" imgW="126720" imgH="126720" progId="Equation.3">
                      <p:embed/>
                    </p:oleObj>
                  </mc:Choice>
                  <mc:Fallback>
                    <p:oleObj name="方程式" r:id="rId11" imgW="126720" imgH="126720" progId="Equation.3">
                      <p:embed/>
                      <p:pic>
                        <p:nvPicPr>
                          <p:cNvPr id="70" name="Object 12"/>
                          <p:cNvPicPr>
                            <a:picLocks noChangeAspect="1" noChangeArrowheads="1"/>
                          </p:cNvPicPr>
                          <p:nvPr/>
                        </p:nvPicPr>
                        <p:blipFill>
                          <a:blip r:embed="rId12"/>
                          <a:srcRect/>
                          <a:stretch>
                            <a:fillRect/>
                          </a:stretch>
                        </p:blipFill>
                        <p:spPr bwMode="auto">
                          <a:xfrm>
                            <a:off x="6512897" y="6101982"/>
                            <a:ext cx="327134" cy="325661"/>
                          </a:xfrm>
                          <a:prstGeom prst="rect">
                            <a:avLst/>
                          </a:prstGeom>
                          <a:noFill/>
                          <a:extLst/>
                        </p:spPr>
                      </p:pic>
                    </p:oleObj>
                  </mc:Fallback>
                </mc:AlternateContent>
              </a:graphicData>
            </a:graphic>
          </p:graphicFrame>
        </p:grpSp>
        <p:graphicFrame>
          <p:nvGraphicFramePr>
            <p:cNvPr id="66" name="Object 12"/>
            <p:cNvGraphicFramePr>
              <a:graphicFrameLocks noChangeAspect="1"/>
            </p:cNvGraphicFramePr>
            <p:nvPr>
              <p:extLst/>
            </p:nvPr>
          </p:nvGraphicFramePr>
          <p:xfrm>
            <a:off x="3800520" y="5368768"/>
            <a:ext cx="2143125" cy="973138"/>
          </p:xfrm>
          <a:graphic>
            <a:graphicData uri="http://schemas.openxmlformats.org/presentationml/2006/ole">
              <mc:AlternateContent xmlns:mc="http://schemas.openxmlformats.org/markup-compatibility/2006">
                <mc:Choice xmlns:v="urn:schemas-microsoft-com:vml" Requires="v">
                  <p:oleObj spid="_x0000_s14822" name="方程式" r:id="rId13" imgW="863280" imgH="393480" progId="Equation.3">
                    <p:embed/>
                  </p:oleObj>
                </mc:Choice>
                <mc:Fallback>
                  <p:oleObj name="方程式" r:id="rId13" imgW="863280" imgH="393480" progId="Equation.3">
                    <p:embed/>
                    <p:pic>
                      <p:nvPicPr>
                        <p:cNvPr id="66" name="Object 12"/>
                        <p:cNvPicPr>
                          <a:picLocks noChangeAspect="1" noChangeArrowheads="1"/>
                        </p:cNvPicPr>
                        <p:nvPr/>
                      </p:nvPicPr>
                      <p:blipFill>
                        <a:blip r:embed="rId14"/>
                        <a:srcRect/>
                        <a:stretch>
                          <a:fillRect/>
                        </a:stretch>
                      </p:blipFill>
                      <p:spPr bwMode="auto">
                        <a:xfrm>
                          <a:off x="3800520" y="5368768"/>
                          <a:ext cx="2143125" cy="973138"/>
                        </a:xfrm>
                        <a:prstGeom prst="rect">
                          <a:avLst/>
                        </a:prstGeom>
                        <a:noFill/>
                        <a:extLst/>
                      </p:spPr>
                    </p:pic>
                  </p:oleObj>
                </mc:Fallback>
              </mc:AlternateContent>
            </a:graphicData>
          </a:graphic>
        </p:graphicFrame>
        <p:sp>
          <p:nvSpPr>
            <p:cNvPr id="67" name="文字方塊 66"/>
            <p:cNvSpPr txBox="1"/>
            <p:nvPr/>
          </p:nvSpPr>
          <p:spPr>
            <a:xfrm>
              <a:off x="3800520" y="4795570"/>
              <a:ext cx="2463800" cy="461665"/>
            </a:xfrm>
            <a:prstGeom prst="rect">
              <a:avLst/>
            </a:prstGeom>
            <a:noFill/>
          </p:spPr>
          <p:txBody>
            <a:bodyPr wrap="square" rtlCol="0">
              <a:spAutoFit/>
            </a:bodyPr>
            <a:lstStyle/>
            <a:p>
              <a:r>
                <a:rPr lang="en-US" altLang="zh-TW" sz="2400" dirty="0"/>
                <a:t>Sigmoid Function</a:t>
              </a:r>
              <a:endParaRPr lang="zh-TW" altLang="en-US" sz="2400" dirty="0"/>
            </a:p>
          </p:txBody>
        </p:sp>
      </p:grpSp>
      <p:sp>
        <p:nvSpPr>
          <p:cNvPr id="71" name="文字方塊 70"/>
          <p:cNvSpPr txBox="1"/>
          <p:nvPr/>
        </p:nvSpPr>
        <p:spPr>
          <a:xfrm>
            <a:off x="7346491" y="4374685"/>
            <a:ext cx="878079"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altLang="zh-TW" sz="2400" dirty="0">
                <a:solidFill>
                  <a:srgbClr val="FF0000"/>
                </a:solidFill>
              </a:rPr>
              <a:t>0.98</a:t>
            </a:r>
            <a:endParaRPr lang="zh-TW" altLang="en-US" sz="2400" dirty="0">
              <a:solidFill>
                <a:srgbClr val="FF0000"/>
              </a:solidFill>
            </a:endParaRPr>
          </a:p>
        </p:txBody>
      </p:sp>
    </p:spTree>
    <p:extLst>
      <p:ext uri="{BB962C8B-B14F-4D97-AF65-F5344CB8AC3E}">
        <p14:creationId xmlns:p14="http://schemas.microsoft.com/office/powerpoint/2010/main" val="2089861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62" grpId="0"/>
      <p:bldP spid="7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9" name="群組 128"/>
          <p:cNvGrpSpPr/>
          <p:nvPr/>
        </p:nvGrpSpPr>
        <p:grpSpPr>
          <a:xfrm>
            <a:off x="6906115" y="3813978"/>
            <a:ext cx="458287" cy="831947"/>
            <a:chOff x="10102194" y="1939763"/>
            <a:chExt cx="458287" cy="831947"/>
          </a:xfrm>
        </p:grpSpPr>
        <p:sp>
          <p:nvSpPr>
            <p:cNvPr id="130" name="矩形 129"/>
            <p:cNvSpPr/>
            <p:nvPr/>
          </p:nvSpPr>
          <p:spPr>
            <a:xfrm>
              <a:off x="10102194" y="2322963"/>
              <a:ext cx="458287" cy="448747"/>
            </a:xfrm>
            <a:prstGeom prst="rect">
              <a:avLst/>
            </a:prstGeom>
            <a:solidFill>
              <a:schemeClr val="accent6">
                <a:lumMod val="20000"/>
                <a:lumOff val="8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cxnSp>
          <p:nvCxnSpPr>
            <p:cNvPr id="148" name="直線單箭頭接點 147"/>
            <p:cNvCxnSpPr/>
            <p:nvPr/>
          </p:nvCxnSpPr>
          <p:spPr>
            <a:xfrm flipV="1">
              <a:off x="10329096" y="1939763"/>
              <a:ext cx="0" cy="3841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5" name="群組 104"/>
          <p:cNvGrpSpPr/>
          <p:nvPr/>
        </p:nvGrpSpPr>
        <p:grpSpPr>
          <a:xfrm>
            <a:off x="4676173" y="3786657"/>
            <a:ext cx="458287" cy="831947"/>
            <a:chOff x="10102194" y="1939763"/>
            <a:chExt cx="458287" cy="831947"/>
          </a:xfrm>
        </p:grpSpPr>
        <p:sp>
          <p:nvSpPr>
            <p:cNvPr id="118" name="矩形 117"/>
            <p:cNvSpPr/>
            <p:nvPr/>
          </p:nvSpPr>
          <p:spPr>
            <a:xfrm>
              <a:off x="10102194" y="2322963"/>
              <a:ext cx="458287" cy="448747"/>
            </a:xfrm>
            <a:prstGeom prst="rect">
              <a:avLst/>
            </a:prstGeom>
            <a:solidFill>
              <a:schemeClr val="accent6">
                <a:lumMod val="20000"/>
                <a:lumOff val="8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cxnSp>
          <p:nvCxnSpPr>
            <p:cNvPr id="122" name="直線單箭頭接點 121"/>
            <p:cNvCxnSpPr/>
            <p:nvPr/>
          </p:nvCxnSpPr>
          <p:spPr>
            <a:xfrm flipV="1">
              <a:off x="10329096" y="1939763"/>
              <a:ext cx="0" cy="3841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 name="標題 1"/>
          <p:cNvSpPr>
            <a:spLocks noGrp="1"/>
          </p:cNvSpPr>
          <p:nvPr>
            <p:ph type="title"/>
          </p:nvPr>
        </p:nvSpPr>
        <p:spPr/>
        <p:txBody>
          <a:bodyPr/>
          <a:lstStyle/>
          <a:p>
            <a:r>
              <a:rPr lang="en-US" altLang="zh-TW" dirty="0"/>
              <a:t>Neural Network</a:t>
            </a:r>
            <a:r>
              <a:rPr lang="zh-TW" altLang="en-US" dirty="0"/>
              <a:t> </a:t>
            </a:r>
            <a:r>
              <a:rPr lang="en-US" altLang="zh-TW" dirty="0"/>
              <a:t>(</a:t>
            </a:r>
            <a:r>
              <a:rPr lang="zh-TW" altLang="en-US" dirty="0">
                <a:latin typeface="微軟正黑體" panose="020B0604030504040204" pitchFamily="34" charset="-120"/>
                <a:ea typeface="微軟正黑體" panose="020B0604030504040204" pitchFamily="34" charset="-120"/>
              </a:rPr>
              <a:t>神經網路</a:t>
            </a:r>
            <a:r>
              <a:rPr lang="en-US" altLang="zh-TW" dirty="0"/>
              <a:t>) </a:t>
            </a:r>
            <a:endParaRPr lang="zh-TW" altLang="en-US" dirty="0"/>
          </a:p>
        </p:txBody>
      </p:sp>
      <p:cxnSp>
        <p:nvCxnSpPr>
          <p:cNvPr id="13" name="直線單箭頭接點 12"/>
          <p:cNvCxnSpPr/>
          <p:nvPr/>
        </p:nvCxnSpPr>
        <p:spPr>
          <a:xfrm>
            <a:off x="7621461" y="3766881"/>
            <a:ext cx="655655"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單箭頭接點 14"/>
          <p:cNvCxnSpPr/>
          <p:nvPr/>
        </p:nvCxnSpPr>
        <p:spPr>
          <a:xfrm>
            <a:off x="7621461" y="2107285"/>
            <a:ext cx="649008"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748793" y="1991663"/>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sp>
        <p:nvSpPr>
          <p:cNvPr id="16" name="矩形 15"/>
          <p:cNvSpPr/>
          <p:nvPr/>
        </p:nvSpPr>
        <p:spPr>
          <a:xfrm>
            <a:off x="717550" y="3633436"/>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sp>
        <p:nvSpPr>
          <p:cNvPr id="20" name="橢圓 19"/>
          <p:cNvSpPr/>
          <p:nvPr/>
        </p:nvSpPr>
        <p:spPr>
          <a:xfrm>
            <a:off x="2725104" y="1896413"/>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21" name="橢圓 20"/>
          <p:cNvSpPr/>
          <p:nvPr/>
        </p:nvSpPr>
        <p:spPr>
          <a:xfrm>
            <a:off x="2713821" y="3444108"/>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27" name="橢圓 26"/>
          <p:cNvSpPr/>
          <p:nvPr/>
        </p:nvSpPr>
        <p:spPr>
          <a:xfrm>
            <a:off x="4928526" y="1865715"/>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28" name="橢圓 27"/>
          <p:cNvSpPr/>
          <p:nvPr/>
        </p:nvSpPr>
        <p:spPr>
          <a:xfrm>
            <a:off x="4947448" y="3438391"/>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31" name="橢圓 30"/>
          <p:cNvSpPr/>
          <p:nvPr/>
        </p:nvSpPr>
        <p:spPr>
          <a:xfrm>
            <a:off x="7082219" y="1838484"/>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32" name="橢圓 31"/>
          <p:cNvSpPr/>
          <p:nvPr/>
        </p:nvSpPr>
        <p:spPr>
          <a:xfrm>
            <a:off x="7123909" y="3438391"/>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grpSp>
        <p:nvGrpSpPr>
          <p:cNvPr id="84" name="群組 83"/>
          <p:cNvGrpSpPr/>
          <p:nvPr/>
        </p:nvGrpSpPr>
        <p:grpSpPr>
          <a:xfrm>
            <a:off x="1108899" y="2172641"/>
            <a:ext cx="1588876" cy="1638300"/>
            <a:chOff x="1013669" y="3459098"/>
            <a:chExt cx="1588876" cy="1638300"/>
          </a:xfrm>
        </p:grpSpPr>
        <p:cxnSp>
          <p:nvCxnSpPr>
            <p:cNvPr id="50" name="直線單箭頭接點 49"/>
            <p:cNvCxnSpPr/>
            <p:nvPr/>
          </p:nvCxnSpPr>
          <p:spPr>
            <a:xfrm flipV="1">
              <a:off x="1013669" y="3507292"/>
              <a:ext cx="1574937" cy="158516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83" name="群組 82"/>
            <p:cNvGrpSpPr/>
            <p:nvPr/>
          </p:nvGrpSpPr>
          <p:grpSpPr>
            <a:xfrm>
              <a:off x="1025705" y="3459098"/>
              <a:ext cx="1576840" cy="1638300"/>
              <a:chOff x="1025705" y="3459098"/>
              <a:chExt cx="1576840" cy="1638300"/>
            </a:xfrm>
          </p:grpSpPr>
          <p:cxnSp>
            <p:nvCxnSpPr>
              <p:cNvPr id="48" name="直線單箭頭接點 47"/>
              <p:cNvCxnSpPr/>
              <p:nvPr/>
            </p:nvCxnSpPr>
            <p:spPr>
              <a:xfrm>
                <a:off x="1048081" y="3459098"/>
                <a:ext cx="1548874" cy="160892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線單箭頭接點 50"/>
              <p:cNvCxnSpPr/>
              <p:nvPr/>
            </p:nvCxnSpPr>
            <p:spPr>
              <a:xfrm flipV="1">
                <a:off x="1025705" y="5097398"/>
                <a:ext cx="157684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直線單箭頭接點 79"/>
              <p:cNvCxnSpPr/>
              <p:nvPr/>
            </p:nvCxnSpPr>
            <p:spPr>
              <a:xfrm flipV="1">
                <a:off x="1025705" y="3459098"/>
                <a:ext cx="157684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85" name="群組 84"/>
          <p:cNvGrpSpPr/>
          <p:nvPr/>
        </p:nvGrpSpPr>
        <p:grpSpPr>
          <a:xfrm>
            <a:off x="3327206" y="2157954"/>
            <a:ext cx="1588876" cy="1638300"/>
            <a:chOff x="1013669" y="3459098"/>
            <a:chExt cx="1588876" cy="1638300"/>
          </a:xfrm>
        </p:grpSpPr>
        <p:cxnSp>
          <p:nvCxnSpPr>
            <p:cNvPr id="86" name="直線單箭頭接點 85"/>
            <p:cNvCxnSpPr/>
            <p:nvPr/>
          </p:nvCxnSpPr>
          <p:spPr>
            <a:xfrm flipV="1">
              <a:off x="1013669" y="3507292"/>
              <a:ext cx="1574937" cy="158516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87" name="群組 86"/>
            <p:cNvGrpSpPr/>
            <p:nvPr/>
          </p:nvGrpSpPr>
          <p:grpSpPr>
            <a:xfrm>
              <a:off x="1025705" y="3459098"/>
              <a:ext cx="1576840" cy="1638300"/>
              <a:chOff x="1025705" y="3459098"/>
              <a:chExt cx="1576840" cy="1638300"/>
            </a:xfrm>
          </p:grpSpPr>
          <p:cxnSp>
            <p:nvCxnSpPr>
              <p:cNvPr id="88" name="直線單箭頭接點 87"/>
              <p:cNvCxnSpPr/>
              <p:nvPr/>
            </p:nvCxnSpPr>
            <p:spPr>
              <a:xfrm>
                <a:off x="1048081" y="3459098"/>
                <a:ext cx="1548874" cy="160892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直線單箭頭接點 88"/>
              <p:cNvCxnSpPr/>
              <p:nvPr/>
            </p:nvCxnSpPr>
            <p:spPr>
              <a:xfrm flipV="1">
                <a:off x="1025705" y="5097398"/>
                <a:ext cx="157684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直線單箭頭接點 89"/>
              <p:cNvCxnSpPr/>
              <p:nvPr/>
            </p:nvCxnSpPr>
            <p:spPr>
              <a:xfrm flipV="1">
                <a:off x="1025705" y="3459098"/>
                <a:ext cx="157684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91" name="群組 90"/>
          <p:cNvGrpSpPr/>
          <p:nvPr/>
        </p:nvGrpSpPr>
        <p:grpSpPr>
          <a:xfrm>
            <a:off x="5527144" y="2138036"/>
            <a:ext cx="1588876" cy="1638300"/>
            <a:chOff x="1013669" y="3459098"/>
            <a:chExt cx="1588876" cy="1638300"/>
          </a:xfrm>
        </p:grpSpPr>
        <p:cxnSp>
          <p:nvCxnSpPr>
            <p:cNvPr id="92" name="直線單箭頭接點 91"/>
            <p:cNvCxnSpPr/>
            <p:nvPr/>
          </p:nvCxnSpPr>
          <p:spPr>
            <a:xfrm flipV="1">
              <a:off x="1013669" y="3507292"/>
              <a:ext cx="1574937" cy="158516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93" name="群組 92"/>
            <p:cNvGrpSpPr/>
            <p:nvPr/>
          </p:nvGrpSpPr>
          <p:grpSpPr>
            <a:xfrm>
              <a:off x="1025705" y="3459098"/>
              <a:ext cx="1576840" cy="1638300"/>
              <a:chOff x="1025705" y="3459098"/>
              <a:chExt cx="1576840" cy="1638300"/>
            </a:xfrm>
          </p:grpSpPr>
          <p:cxnSp>
            <p:nvCxnSpPr>
              <p:cNvPr id="94" name="直線單箭頭接點 93"/>
              <p:cNvCxnSpPr/>
              <p:nvPr/>
            </p:nvCxnSpPr>
            <p:spPr>
              <a:xfrm>
                <a:off x="1048081" y="3459098"/>
                <a:ext cx="1548874" cy="160892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直線單箭頭接點 94"/>
              <p:cNvCxnSpPr/>
              <p:nvPr/>
            </p:nvCxnSpPr>
            <p:spPr>
              <a:xfrm flipV="1">
                <a:off x="1025705" y="5097398"/>
                <a:ext cx="157684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直線單箭頭接點 95"/>
              <p:cNvCxnSpPr/>
              <p:nvPr/>
            </p:nvCxnSpPr>
            <p:spPr>
              <a:xfrm flipV="1">
                <a:off x="1025705" y="3459098"/>
                <a:ext cx="157684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3" name="群組 2"/>
          <p:cNvGrpSpPr/>
          <p:nvPr/>
        </p:nvGrpSpPr>
        <p:grpSpPr>
          <a:xfrm>
            <a:off x="3615463" y="4585976"/>
            <a:ext cx="5297714" cy="2078894"/>
            <a:chOff x="3615463" y="4585976"/>
            <a:chExt cx="5297714" cy="2078894"/>
          </a:xfrm>
        </p:grpSpPr>
        <p:sp>
          <p:nvSpPr>
            <p:cNvPr id="137" name="圓角矩形圖說文字 136"/>
            <p:cNvSpPr/>
            <p:nvPr/>
          </p:nvSpPr>
          <p:spPr>
            <a:xfrm>
              <a:off x="3615463" y="4585976"/>
              <a:ext cx="5297714" cy="2078894"/>
            </a:xfrm>
            <a:prstGeom prst="wedgeRoundRectCallout">
              <a:avLst>
                <a:gd name="adj1" fmla="val -59656"/>
                <a:gd name="adj2" fmla="val -163051"/>
                <a:gd name="adj3" fmla="val 16667"/>
              </a:avLst>
            </a:prstGeom>
            <a:solidFill>
              <a:schemeClr val="bg1"/>
            </a:solid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4" name="群組 3"/>
            <p:cNvGrpSpPr/>
            <p:nvPr/>
          </p:nvGrpSpPr>
          <p:grpSpPr>
            <a:xfrm>
              <a:off x="5943645" y="4731685"/>
              <a:ext cx="2743688" cy="1838325"/>
              <a:chOff x="4096343" y="4657321"/>
              <a:chExt cx="2743688" cy="1838325"/>
            </a:xfrm>
          </p:grpSpPr>
          <p:pic>
            <p:nvPicPr>
              <p:cNvPr id="5" name="圖片 4"/>
              <p:cNvPicPr>
                <a:picLocks noChangeAspect="1"/>
              </p:cNvPicPr>
              <p:nvPr/>
            </p:nvPicPr>
            <p:blipFill>
              <a:blip r:embed="rId4"/>
              <a:stretch>
                <a:fillRect/>
              </a:stretch>
            </p:blipFill>
            <p:spPr>
              <a:xfrm>
                <a:off x="4096343" y="4657321"/>
                <a:ext cx="2571750" cy="1838325"/>
              </a:xfrm>
              <a:prstGeom prst="rect">
                <a:avLst/>
              </a:prstGeom>
            </p:spPr>
          </p:pic>
          <p:graphicFrame>
            <p:nvGraphicFramePr>
              <p:cNvPr id="6" name="Object 12"/>
              <p:cNvGraphicFramePr>
                <a:graphicFrameLocks noChangeAspect="1"/>
              </p:cNvGraphicFramePr>
              <p:nvPr>
                <p:extLst/>
              </p:nvPr>
            </p:nvGraphicFramePr>
            <p:xfrm>
              <a:off x="4474734" y="4768231"/>
              <a:ext cx="717072" cy="489740"/>
            </p:xfrm>
            <a:graphic>
              <a:graphicData uri="http://schemas.openxmlformats.org/presentationml/2006/ole">
                <mc:AlternateContent xmlns:mc="http://schemas.openxmlformats.org/markup-compatibility/2006">
                  <mc:Choice xmlns:v="urn:schemas-microsoft-com:vml" Requires="v">
                    <p:oleObj spid="_x0000_s9545" name="方程式" r:id="rId5" imgW="317160" imgH="215640" progId="Equation.3">
                      <p:embed/>
                    </p:oleObj>
                  </mc:Choice>
                  <mc:Fallback>
                    <p:oleObj name="方程式" r:id="rId5" imgW="317160" imgH="215640" progId="Equation.3">
                      <p:embed/>
                      <p:pic>
                        <p:nvPicPr>
                          <p:cNvPr id="6" name="Object 12"/>
                          <p:cNvPicPr>
                            <a:picLocks noChangeAspect="1" noChangeArrowheads="1"/>
                          </p:cNvPicPr>
                          <p:nvPr/>
                        </p:nvPicPr>
                        <p:blipFill>
                          <a:blip r:embed="rId6"/>
                          <a:srcRect/>
                          <a:stretch>
                            <a:fillRect/>
                          </a:stretch>
                        </p:blipFill>
                        <p:spPr bwMode="auto">
                          <a:xfrm>
                            <a:off x="4474734" y="4768231"/>
                            <a:ext cx="717072" cy="489740"/>
                          </a:xfrm>
                          <a:prstGeom prst="rect">
                            <a:avLst/>
                          </a:prstGeom>
                          <a:noFill/>
                          <a:extLst/>
                        </p:spPr>
                      </p:pic>
                    </p:oleObj>
                  </mc:Fallback>
                </mc:AlternateContent>
              </a:graphicData>
            </a:graphic>
          </p:graphicFrame>
          <p:graphicFrame>
            <p:nvGraphicFramePr>
              <p:cNvPr id="7" name="Object 12"/>
              <p:cNvGraphicFramePr>
                <a:graphicFrameLocks noChangeAspect="1"/>
              </p:cNvGraphicFramePr>
              <p:nvPr>
                <p:extLst/>
              </p:nvPr>
            </p:nvGraphicFramePr>
            <p:xfrm>
              <a:off x="6512897" y="6101982"/>
              <a:ext cx="327134" cy="325661"/>
            </p:xfrm>
            <a:graphic>
              <a:graphicData uri="http://schemas.openxmlformats.org/presentationml/2006/ole">
                <mc:AlternateContent xmlns:mc="http://schemas.openxmlformats.org/markup-compatibility/2006">
                  <mc:Choice xmlns:v="urn:schemas-microsoft-com:vml" Requires="v">
                    <p:oleObj spid="_x0000_s9546" name="方程式" r:id="rId7" imgW="126720" imgH="126720" progId="Equation.3">
                      <p:embed/>
                    </p:oleObj>
                  </mc:Choice>
                  <mc:Fallback>
                    <p:oleObj name="方程式" r:id="rId7" imgW="126720" imgH="126720" progId="Equation.3">
                      <p:embed/>
                      <p:pic>
                        <p:nvPicPr>
                          <p:cNvPr id="7" name="Object 12"/>
                          <p:cNvPicPr>
                            <a:picLocks noChangeAspect="1" noChangeArrowheads="1"/>
                          </p:cNvPicPr>
                          <p:nvPr/>
                        </p:nvPicPr>
                        <p:blipFill>
                          <a:blip r:embed="rId8"/>
                          <a:srcRect/>
                          <a:stretch>
                            <a:fillRect/>
                          </a:stretch>
                        </p:blipFill>
                        <p:spPr bwMode="auto">
                          <a:xfrm>
                            <a:off x="6512897" y="6101982"/>
                            <a:ext cx="327134" cy="325661"/>
                          </a:xfrm>
                          <a:prstGeom prst="rect">
                            <a:avLst/>
                          </a:prstGeom>
                          <a:noFill/>
                          <a:extLst/>
                        </p:spPr>
                      </p:pic>
                    </p:oleObj>
                  </mc:Fallback>
                </mc:AlternateContent>
              </a:graphicData>
            </a:graphic>
          </p:graphicFrame>
        </p:grpSp>
        <p:graphicFrame>
          <p:nvGraphicFramePr>
            <p:cNvPr id="79" name="Object 12"/>
            <p:cNvGraphicFramePr>
              <a:graphicFrameLocks noChangeAspect="1"/>
            </p:cNvGraphicFramePr>
            <p:nvPr>
              <p:extLst/>
            </p:nvPr>
          </p:nvGraphicFramePr>
          <p:xfrm>
            <a:off x="3800520" y="5368768"/>
            <a:ext cx="2143125" cy="973138"/>
          </p:xfrm>
          <a:graphic>
            <a:graphicData uri="http://schemas.openxmlformats.org/presentationml/2006/ole">
              <mc:AlternateContent xmlns:mc="http://schemas.openxmlformats.org/markup-compatibility/2006">
                <mc:Choice xmlns:v="urn:schemas-microsoft-com:vml" Requires="v">
                  <p:oleObj spid="_x0000_s9547" name="方程式" r:id="rId9" imgW="863280" imgH="393480" progId="Equation.3">
                    <p:embed/>
                  </p:oleObj>
                </mc:Choice>
                <mc:Fallback>
                  <p:oleObj name="方程式" r:id="rId9" imgW="863280" imgH="393480" progId="Equation.3">
                    <p:embed/>
                    <p:pic>
                      <p:nvPicPr>
                        <p:cNvPr id="79" name="Object 12"/>
                        <p:cNvPicPr>
                          <a:picLocks noChangeAspect="1" noChangeArrowheads="1"/>
                        </p:cNvPicPr>
                        <p:nvPr/>
                      </p:nvPicPr>
                      <p:blipFill>
                        <a:blip r:embed="rId10"/>
                        <a:srcRect/>
                        <a:stretch>
                          <a:fillRect/>
                        </a:stretch>
                      </p:blipFill>
                      <p:spPr bwMode="auto">
                        <a:xfrm>
                          <a:off x="3800520" y="5368768"/>
                          <a:ext cx="2143125" cy="973138"/>
                        </a:xfrm>
                        <a:prstGeom prst="rect">
                          <a:avLst/>
                        </a:prstGeom>
                        <a:noFill/>
                        <a:extLst/>
                      </p:spPr>
                    </p:pic>
                  </p:oleObj>
                </mc:Fallback>
              </mc:AlternateContent>
            </a:graphicData>
          </a:graphic>
        </p:graphicFrame>
        <p:sp>
          <p:nvSpPr>
            <p:cNvPr id="103" name="文字方塊 102"/>
            <p:cNvSpPr txBox="1"/>
            <p:nvPr/>
          </p:nvSpPr>
          <p:spPr>
            <a:xfrm>
              <a:off x="3800520" y="4795570"/>
              <a:ext cx="2463800" cy="461665"/>
            </a:xfrm>
            <a:prstGeom prst="rect">
              <a:avLst/>
            </a:prstGeom>
            <a:noFill/>
          </p:spPr>
          <p:txBody>
            <a:bodyPr wrap="square" rtlCol="0">
              <a:spAutoFit/>
            </a:bodyPr>
            <a:lstStyle/>
            <a:p>
              <a:r>
                <a:rPr lang="en-US" altLang="zh-TW" sz="2400" dirty="0"/>
                <a:t>Sigmoid Function</a:t>
              </a:r>
              <a:endParaRPr lang="zh-TW" altLang="en-US" sz="2400" dirty="0"/>
            </a:p>
          </p:txBody>
        </p:sp>
      </p:grpSp>
      <p:sp>
        <p:nvSpPr>
          <p:cNvPr id="104" name="手繪多邊形 103"/>
          <p:cNvSpPr/>
          <p:nvPr/>
        </p:nvSpPr>
        <p:spPr>
          <a:xfrm>
            <a:off x="2780137" y="3569921"/>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6" name="手繪多邊形 105"/>
          <p:cNvSpPr/>
          <p:nvPr/>
        </p:nvSpPr>
        <p:spPr>
          <a:xfrm>
            <a:off x="2761527" y="1980480"/>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7" name="手繪多邊形 106"/>
          <p:cNvSpPr/>
          <p:nvPr/>
        </p:nvSpPr>
        <p:spPr>
          <a:xfrm>
            <a:off x="4990449" y="1991663"/>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8" name="手繪多邊形 107"/>
          <p:cNvSpPr/>
          <p:nvPr/>
        </p:nvSpPr>
        <p:spPr>
          <a:xfrm>
            <a:off x="5006793" y="3514992"/>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9" name="手繪多邊形 108"/>
          <p:cNvSpPr/>
          <p:nvPr/>
        </p:nvSpPr>
        <p:spPr>
          <a:xfrm>
            <a:off x="7139390" y="1930243"/>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0" name="手繪多邊形 109"/>
          <p:cNvSpPr/>
          <p:nvPr/>
        </p:nvSpPr>
        <p:spPr>
          <a:xfrm>
            <a:off x="7186477" y="3548427"/>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1" name="文字方塊 110"/>
          <p:cNvSpPr txBox="1"/>
          <p:nvPr/>
        </p:nvSpPr>
        <p:spPr>
          <a:xfrm>
            <a:off x="760961" y="1978208"/>
            <a:ext cx="342900" cy="461665"/>
          </a:xfrm>
          <a:prstGeom prst="rect">
            <a:avLst/>
          </a:prstGeom>
          <a:noFill/>
        </p:spPr>
        <p:txBody>
          <a:bodyPr wrap="square" rtlCol="0">
            <a:spAutoFit/>
          </a:bodyPr>
          <a:lstStyle/>
          <a:p>
            <a:pPr algn="ctr"/>
            <a:r>
              <a:rPr lang="en-US" altLang="zh-TW" sz="2400" dirty="0">
                <a:solidFill>
                  <a:srgbClr val="0000FF"/>
                </a:solidFill>
              </a:rPr>
              <a:t>1</a:t>
            </a:r>
            <a:endParaRPr lang="zh-TW" altLang="en-US" sz="2400" dirty="0">
              <a:solidFill>
                <a:srgbClr val="0000FF"/>
              </a:solidFill>
            </a:endParaRPr>
          </a:p>
        </p:txBody>
      </p:sp>
      <p:sp>
        <p:nvSpPr>
          <p:cNvPr id="112" name="文字方塊 111"/>
          <p:cNvSpPr txBox="1"/>
          <p:nvPr/>
        </p:nvSpPr>
        <p:spPr>
          <a:xfrm>
            <a:off x="655177" y="3577639"/>
            <a:ext cx="488741" cy="461665"/>
          </a:xfrm>
          <a:prstGeom prst="rect">
            <a:avLst/>
          </a:prstGeom>
          <a:noFill/>
        </p:spPr>
        <p:txBody>
          <a:bodyPr wrap="square" rtlCol="0">
            <a:spAutoFit/>
          </a:bodyPr>
          <a:lstStyle/>
          <a:p>
            <a:pPr algn="ctr"/>
            <a:r>
              <a:rPr lang="en-US" altLang="zh-TW" sz="2400" dirty="0">
                <a:solidFill>
                  <a:srgbClr val="0000FF"/>
                </a:solidFill>
              </a:rPr>
              <a:t>-1</a:t>
            </a:r>
            <a:endParaRPr lang="zh-TW" altLang="en-US" sz="2400" dirty="0">
              <a:solidFill>
                <a:srgbClr val="0000FF"/>
              </a:solidFill>
            </a:endParaRPr>
          </a:p>
        </p:txBody>
      </p:sp>
      <p:sp>
        <p:nvSpPr>
          <p:cNvPr id="113" name="文字方塊 112"/>
          <p:cNvSpPr txBox="1"/>
          <p:nvPr/>
        </p:nvSpPr>
        <p:spPr>
          <a:xfrm>
            <a:off x="1707829" y="1693279"/>
            <a:ext cx="342900" cy="461665"/>
          </a:xfrm>
          <a:prstGeom prst="rect">
            <a:avLst/>
          </a:prstGeom>
          <a:noFill/>
        </p:spPr>
        <p:txBody>
          <a:bodyPr wrap="square" rtlCol="0">
            <a:spAutoFit/>
          </a:bodyPr>
          <a:lstStyle/>
          <a:p>
            <a:pPr algn="ctr"/>
            <a:r>
              <a:rPr lang="en-US" altLang="zh-TW" sz="2400" dirty="0"/>
              <a:t>1</a:t>
            </a:r>
            <a:endParaRPr lang="zh-TW" altLang="en-US" sz="2400" dirty="0"/>
          </a:p>
        </p:txBody>
      </p:sp>
      <p:sp>
        <p:nvSpPr>
          <p:cNvPr id="114" name="文字方塊 113"/>
          <p:cNvSpPr txBox="1"/>
          <p:nvPr/>
        </p:nvSpPr>
        <p:spPr>
          <a:xfrm>
            <a:off x="1874920" y="2281596"/>
            <a:ext cx="441679" cy="461665"/>
          </a:xfrm>
          <a:prstGeom prst="rect">
            <a:avLst/>
          </a:prstGeom>
          <a:noFill/>
        </p:spPr>
        <p:txBody>
          <a:bodyPr wrap="square" rtlCol="0">
            <a:spAutoFit/>
          </a:bodyPr>
          <a:lstStyle/>
          <a:p>
            <a:pPr algn="ctr"/>
            <a:r>
              <a:rPr lang="en-US" altLang="zh-TW" sz="2400" dirty="0"/>
              <a:t>-2</a:t>
            </a:r>
            <a:endParaRPr lang="zh-TW" altLang="en-US" sz="2400" dirty="0"/>
          </a:p>
        </p:txBody>
      </p:sp>
      <p:sp>
        <p:nvSpPr>
          <p:cNvPr id="115" name="文字方塊 114"/>
          <p:cNvSpPr txBox="1"/>
          <p:nvPr/>
        </p:nvSpPr>
        <p:spPr>
          <a:xfrm>
            <a:off x="1572624" y="3798726"/>
            <a:ext cx="715437" cy="461665"/>
          </a:xfrm>
          <a:prstGeom prst="rect">
            <a:avLst/>
          </a:prstGeom>
          <a:noFill/>
        </p:spPr>
        <p:txBody>
          <a:bodyPr wrap="square" rtlCol="0">
            <a:spAutoFit/>
          </a:bodyPr>
          <a:lstStyle/>
          <a:p>
            <a:pPr algn="ctr"/>
            <a:r>
              <a:rPr lang="en-US" altLang="zh-TW" sz="2400" dirty="0"/>
              <a:t>1</a:t>
            </a:r>
            <a:endParaRPr lang="zh-TW" altLang="en-US" sz="2400" dirty="0"/>
          </a:p>
        </p:txBody>
      </p:sp>
      <p:sp>
        <p:nvSpPr>
          <p:cNvPr id="116" name="文字方塊 115"/>
          <p:cNvSpPr txBox="1"/>
          <p:nvPr/>
        </p:nvSpPr>
        <p:spPr>
          <a:xfrm>
            <a:off x="1724903" y="3228414"/>
            <a:ext cx="715437" cy="461665"/>
          </a:xfrm>
          <a:prstGeom prst="rect">
            <a:avLst/>
          </a:prstGeom>
          <a:noFill/>
        </p:spPr>
        <p:txBody>
          <a:bodyPr wrap="square" rtlCol="0">
            <a:spAutoFit/>
          </a:bodyPr>
          <a:lstStyle/>
          <a:p>
            <a:pPr algn="ctr"/>
            <a:r>
              <a:rPr lang="en-US" altLang="zh-TW" sz="2400" dirty="0"/>
              <a:t>-1</a:t>
            </a:r>
            <a:endParaRPr lang="zh-TW" altLang="en-US" sz="2400" dirty="0"/>
          </a:p>
        </p:txBody>
      </p:sp>
      <p:sp>
        <p:nvSpPr>
          <p:cNvPr id="117" name="矩形 116"/>
          <p:cNvSpPr/>
          <p:nvPr/>
        </p:nvSpPr>
        <p:spPr>
          <a:xfrm>
            <a:off x="2471151" y="2657649"/>
            <a:ext cx="458287" cy="448747"/>
          </a:xfrm>
          <a:prstGeom prst="rect">
            <a:avLst/>
          </a:prstGeom>
          <a:solidFill>
            <a:schemeClr val="accent6">
              <a:lumMod val="20000"/>
              <a:lumOff val="8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cxnSp>
        <p:nvCxnSpPr>
          <p:cNvPr id="119" name="直線單箭頭接點 118"/>
          <p:cNvCxnSpPr/>
          <p:nvPr/>
        </p:nvCxnSpPr>
        <p:spPr>
          <a:xfrm flipV="1">
            <a:off x="2698053" y="2274449"/>
            <a:ext cx="0" cy="3841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0" name="文字方塊 119"/>
          <p:cNvSpPr txBox="1"/>
          <p:nvPr/>
        </p:nvSpPr>
        <p:spPr>
          <a:xfrm>
            <a:off x="2493998" y="2644731"/>
            <a:ext cx="441679" cy="461665"/>
          </a:xfrm>
          <a:prstGeom prst="rect">
            <a:avLst/>
          </a:prstGeom>
          <a:noFill/>
        </p:spPr>
        <p:txBody>
          <a:bodyPr wrap="square" rtlCol="0">
            <a:spAutoFit/>
          </a:bodyPr>
          <a:lstStyle/>
          <a:p>
            <a:pPr algn="ctr"/>
            <a:r>
              <a:rPr lang="en-US" altLang="zh-TW" sz="2400" dirty="0"/>
              <a:t>1</a:t>
            </a:r>
            <a:endParaRPr lang="zh-TW" altLang="en-US" sz="2400" dirty="0"/>
          </a:p>
        </p:txBody>
      </p:sp>
      <p:sp>
        <p:nvSpPr>
          <p:cNvPr id="132" name="矩形 131"/>
          <p:cNvSpPr/>
          <p:nvPr/>
        </p:nvSpPr>
        <p:spPr>
          <a:xfrm>
            <a:off x="2480676" y="4206988"/>
            <a:ext cx="458287" cy="448747"/>
          </a:xfrm>
          <a:prstGeom prst="rect">
            <a:avLst/>
          </a:prstGeom>
          <a:solidFill>
            <a:schemeClr val="accent6">
              <a:lumMod val="20000"/>
              <a:lumOff val="8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cxnSp>
        <p:nvCxnSpPr>
          <p:cNvPr id="133" name="直線單箭頭接點 132"/>
          <p:cNvCxnSpPr/>
          <p:nvPr/>
        </p:nvCxnSpPr>
        <p:spPr>
          <a:xfrm flipV="1">
            <a:off x="2707578" y="3823788"/>
            <a:ext cx="0" cy="3841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4" name="文字方塊 133"/>
          <p:cNvSpPr txBox="1"/>
          <p:nvPr/>
        </p:nvSpPr>
        <p:spPr>
          <a:xfrm>
            <a:off x="2497284" y="4200528"/>
            <a:ext cx="441679" cy="461665"/>
          </a:xfrm>
          <a:prstGeom prst="rect">
            <a:avLst/>
          </a:prstGeom>
          <a:noFill/>
        </p:spPr>
        <p:txBody>
          <a:bodyPr wrap="square" rtlCol="0">
            <a:spAutoFit/>
          </a:bodyPr>
          <a:lstStyle/>
          <a:p>
            <a:pPr algn="ctr"/>
            <a:r>
              <a:rPr lang="en-US" altLang="zh-TW" sz="2400" dirty="0"/>
              <a:t>0</a:t>
            </a:r>
            <a:endParaRPr lang="zh-TW" altLang="en-US" sz="2400" dirty="0"/>
          </a:p>
        </p:txBody>
      </p:sp>
      <p:sp>
        <p:nvSpPr>
          <p:cNvPr id="135" name="文字方塊 134"/>
          <p:cNvSpPr txBox="1"/>
          <p:nvPr/>
        </p:nvSpPr>
        <p:spPr>
          <a:xfrm>
            <a:off x="2410434" y="1640959"/>
            <a:ext cx="430062" cy="461665"/>
          </a:xfrm>
          <a:prstGeom prst="rect">
            <a:avLst/>
          </a:prstGeom>
          <a:noFill/>
        </p:spPr>
        <p:txBody>
          <a:bodyPr wrap="square" rtlCol="0">
            <a:spAutoFit/>
          </a:bodyPr>
          <a:lstStyle/>
          <a:p>
            <a:pPr algn="ctr"/>
            <a:r>
              <a:rPr lang="en-US" altLang="zh-TW" sz="2400" dirty="0">
                <a:solidFill>
                  <a:srgbClr val="FF0000"/>
                </a:solidFill>
              </a:rPr>
              <a:t>4</a:t>
            </a:r>
            <a:endParaRPr lang="zh-TW" altLang="en-US" sz="2400" dirty="0">
              <a:solidFill>
                <a:srgbClr val="FF0000"/>
              </a:solidFill>
            </a:endParaRPr>
          </a:p>
        </p:txBody>
      </p:sp>
      <p:sp>
        <p:nvSpPr>
          <p:cNvPr id="136" name="文字方塊 135"/>
          <p:cNvSpPr txBox="1"/>
          <p:nvPr/>
        </p:nvSpPr>
        <p:spPr>
          <a:xfrm>
            <a:off x="2296396" y="3244826"/>
            <a:ext cx="682714" cy="461665"/>
          </a:xfrm>
          <a:prstGeom prst="rect">
            <a:avLst/>
          </a:prstGeom>
          <a:noFill/>
        </p:spPr>
        <p:txBody>
          <a:bodyPr wrap="square" rtlCol="0">
            <a:spAutoFit/>
          </a:bodyPr>
          <a:lstStyle/>
          <a:p>
            <a:pPr algn="ctr"/>
            <a:r>
              <a:rPr lang="en-US" altLang="zh-TW" sz="2400" dirty="0">
                <a:solidFill>
                  <a:srgbClr val="FF0000"/>
                </a:solidFill>
              </a:rPr>
              <a:t>-2</a:t>
            </a:r>
            <a:endParaRPr lang="zh-TW" altLang="en-US" sz="2400" dirty="0">
              <a:solidFill>
                <a:srgbClr val="FF0000"/>
              </a:solidFill>
            </a:endParaRPr>
          </a:p>
        </p:txBody>
      </p:sp>
      <p:sp>
        <p:nvSpPr>
          <p:cNvPr id="138" name="文字方塊 137"/>
          <p:cNvSpPr txBox="1"/>
          <p:nvPr/>
        </p:nvSpPr>
        <p:spPr>
          <a:xfrm>
            <a:off x="3109050" y="1602027"/>
            <a:ext cx="811642" cy="46166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altLang="zh-TW" sz="2400" dirty="0">
                <a:solidFill>
                  <a:srgbClr val="0000FF"/>
                </a:solidFill>
              </a:rPr>
              <a:t>0.98</a:t>
            </a:r>
            <a:endParaRPr lang="zh-TW" altLang="en-US" sz="2400" dirty="0">
              <a:solidFill>
                <a:srgbClr val="0000FF"/>
              </a:solidFill>
            </a:endParaRPr>
          </a:p>
        </p:txBody>
      </p:sp>
      <p:sp>
        <p:nvSpPr>
          <p:cNvPr id="139" name="文字方塊 138"/>
          <p:cNvSpPr txBox="1"/>
          <p:nvPr/>
        </p:nvSpPr>
        <p:spPr>
          <a:xfrm>
            <a:off x="3131369" y="3207558"/>
            <a:ext cx="811642" cy="46166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altLang="zh-TW" sz="2400" dirty="0">
                <a:solidFill>
                  <a:srgbClr val="0000FF"/>
                </a:solidFill>
              </a:rPr>
              <a:t>0.12</a:t>
            </a:r>
            <a:endParaRPr lang="zh-TW" altLang="en-US" sz="2400" dirty="0">
              <a:solidFill>
                <a:srgbClr val="0000FF"/>
              </a:solidFill>
            </a:endParaRPr>
          </a:p>
        </p:txBody>
      </p:sp>
      <p:grpSp>
        <p:nvGrpSpPr>
          <p:cNvPr id="97" name="群組 96"/>
          <p:cNvGrpSpPr/>
          <p:nvPr/>
        </p:nvGrpSpPr>
        <p:grpSpPr>
          <a:xfrm>
            <a:off x="4673795" y="2262334"/>
            <a:ext cx="458287" cy="831947"/>
            <a:chOff x="10102194" y="1939763"/>
            <a:chExt cx="458287" cy="831947"/>
          </a:xfrm>
        </p:grpSpPr>
        <p:sp>
          <p:nvSpPr>
            <p:cNvPr id="98" name="矩形 97"/>
            <p:cNvSpPr/>
            <p:nvPr/>
          </p:nvSpPr>
          <p:spPr>
            <a:xfrm>
              <a:off x="10102194" y="2322963"/>
              <a:ext cx="458287" cy="448747"/>
            </a:xfrm>
            <a:prstGeom prst="rect">
              <a:avLst/>
            </a:prstGeom>
            <a:solidFill>
              <a:schemeClr val="accent6">
                <a:lumMod val="20000"/>
                <a:lumOff val="8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cxnSp>
          <p:nvCxnSpPr>
            <p:cNvPr id="99" name="直線單箭頭接點 98"/>
            <p:cNvCxnSpPr/>
            <p:nvPr/>
          </p:nvCxnSpPr>
          <p:spPr>
            <a:xfrm flipV="1">
              <a:off x="10329096" y="1939763"/>
              <a:ext cx="0" cy="3841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5" name="群組 124"/>
          <p:cNvGrpSpPr/>
          <p:nvPr/>
        </p:nvGrpSpPr>
        <p:grpSpPr>
          <a:xfrm>
            <a:off x="6852035" y="2257142"/>
            <a:ext cx="458287" cy="831947"/>
            <a:chOff x="10102194" y="1939763"/>
            <a:chExt cx="458287" cy="831947"/>
          </a:xfrm>
        </p:grpSpPr>
        <p:sp>
          <p:nvSpPr>
            <p:cNvPr id="126" name="矩形 125"/>
            <p:cNvSpPr/>
            <p:nvPr/>
          </p:nvSpPr>
          <p:spPr>
            <a:xfrm>
              <a:off x="10102194" y="2322963"/>
              <a:ext cx="458287" cy="448747"/>
            </a:xfrm>
            <a:prstGeom prst="rect">
              <a:avLst/>
            </a:prstGeom>
            <a:solidFill>
              <a:schemeClr val="accent6">
                <a:lumMod val="20000"/>
                <a:lumOff val="8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cxnSp>
          <p:nvCxnSpPr>
            <p:cNvPr id="127" name="直線單箭頭接點 126"/>
            <p:cNvCxnSpPr/>
            <p:nvPr/>
          </p:nvCxnSpPr>
          <p:spPr>
            <a:xfrm flipV="1">
              <a:off x="10329096" y="1939763"/>
              <a:ext cx="0" cy="3841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01983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3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3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p:bldP spid="112" grpId="0"/>
      <p:bldP spid="113" grpId="0"/>
      <p:bldP spid="114" grpId="0"/>
      <p:bldP spid="115" grpId="0"/>
      <p:bldP spid="116" grpId="0"/>
      <p:bldP spid="120" grpId="0"/>
      <p:bldP spid="134" grpId="0"/>
      <p:bldP spid="135" grpId="0"/>
      <p:bldP spid="136" grpId="0"/>
      <p:bldP spid="138" grpId="0" animBg="1"/>
      <p:bldP spid="13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Neural Network</a:t>
            </a:r>
            <a:r>
              <a:rPr lang="zh-TW" altLang="en-US" dirty="0"/>
              <a:t> </a:t>
            </a:r>
            <a:r>
              <a:rPr lang="en-US" altLang="zh-TW" dirty="0"/>
              <a:t>(</a:t>
            </a:r>
            <a:r>
              <a:rPr lang="zh-TW" altLang="en-US" dirty="0">
                <a:latin typeface="微軟正黑體" panose="020B0604030504040204" pitchFamily="34" charset="-120"/>
                <a:ea typeface="微軟正黑體" panose="020B0604030504040204" pitchFamily="34" charset="-120"/>
              </a:rPr>
              <a:t>神經網路</a:t>
            </a:r>
            <a:r>
              <a:rPr lang="en-US" altLang="zh-TW" dirty="0"/>
              <a:t>) </a:t>
            </a:r>
            <a:endParaRPr lang="zh-TW" altLang="en-US" dirty="0"/>
          </a:p>
        </p:txBody>
      </p:sp>
      <p:cxnSp>
        <p:nvCxnSpPr>
          <p:cNvPr id="13" name="直線單箭頭接點 12"/>
          <p:cNvCxnSpPr/>
          <p:nvPr/>
        </p:nvCxnSpPr>
        <p:spPr>
          <a:xfrm>
            <a:off x="7621461" y="3766881"/>
            <a:ext cx="655655"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單箭頭接點 14"/>
          <p:cNvCxnSpPr/>
          <p:nvPr/>
        </p:nvCxnSpPr>
        <p:spPr>
          <a:xfrm>
            <a:off x="7621461" y="2107285"/>
            <a:ext cx="649008"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橢圓 19"/>
          <p:cNvSpPr/>
          <p:nvPr/>
        </p:nvSpPr>
        <p:spPr>
          <a:xfrm>
            <a:off x="2725104" y="1896413"/>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21" name="橢圓 20"/>
          <p:cNvSpPr/>
          <p:nvPr/>
        </p:nvSpPr>
        <p:spPr>
          <a:xfrm>
            <a:off x="2713821" y="3444108"/>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27" name="橢圓 26"/>
          <p:cNvSpPr/>
          <p:nvPr/>
        </p:nvSpPr>
        <p:spPr>
          <a:xfrm>
            <a:off x="4928526" y="1865715"/>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28" name="橢圓 27"/>
          <p:cNvSpPr/>
          <p:nvPr/>
        </p:nvSpPr>
        <p:spPr>
          <a:xfrm>
            <a:off x="4947448" y="3438391"/>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31" name="橢圓 30"/>
          <p:cNvSpPr/>
          <p:nvPr/>
        </p:nvSpPr>
        <p:spPr>
          <a:xfrm>
            <a:off x="7082219" y="1838484"/>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32" name="橢圓 31"/>
          <p:cNvSpPr/>
          <p:nvPr/>
        </p:nvSpPr>
        <p:spPr>
          <a:xfrm>
            <a:off x="7123909" y="3438391"/>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grpSp>
        <p:nvGrpSpPr>
          <p:cNvPr id="84" name="群組 83"/>
          <p:cNvGrpSpPr/>
          <p:nvPr/>
        </p:nvGrpSpPr>
        <p:grpSpPr>
          <a:xfrm>
            <a:off x="1108899" y="2172641"/>
            <a:ext cx="1588876" cy="1638300"/>
            <a:chOff x="1013669" y="3459098"/>
            <a:chExt cx="1588876" cy="1638300"/>
          </a:xfrm>
        </p:grpSpPr>
        <p:cxnSp>
          <p:nvCxnSpPr>
            <p:cNvPr id="50" name="直線單箭頭接點 49"/>
            <p:cNvCxnSpPr/>
            <p:nvPr/>
          </p:nvCxnSpPr>
          <p:spPr>
            <a:xfrm flipV="1">
              <a:off x="1013669" y="3507292"/>
              <a:ext cx="1574937" cy="158516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83" name="群組 82"/>
            <p:cNvGrpSpPr/>
            <p:nvPr/>
          </p:nvGrpSpPr>
          <p:grpSpPr>
            <a:xfrm>
              <a:off x="1025705" y="3459098"/>
              <a:ext cx="1576840" cy="1638300"/>
              <a:chOff x="1025705" y="3459098"/>
              <a:chExt cx="1576840" cy="1638300"/>
            </a:xfrm>
          </p:grpSpPr>
          <p:cxnSp>
            <p:nvCxnSpPr>
              <p:cNvPr id="48" name="直線單箭頭接點 47"/>
              <p:cNvCxnSpPr/>
              <p:nvPr/>
            </p:nvCxnSpPr>
            <p:spPr>
              <a:xfrm>
                <a:off x="1048081" y="3459098"/>
                <a:ext cx="1548874" cy="160892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線單箭頭接點 50"/>
              <p:cNvCxnSpPr/>
              <p:nvPr/>
            </p:nvCxnSpPr>
            <p:spPr>
              <a:xfrm flipV="1">
                <a:off x="1025705" y="5097398"/>
                <a:ext cx="157684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直線單箭頭接點 79"/>
              <p:cNvCxnSpPr/>
              <p:nvPr/>
            </p:nvCxnSpPr>
            <p:spPr>
              <a:xfrm flipV="1">
                <a:off x="1025705" y="3459098"/>
                <a:ext cx="157684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85" name="群組 84"/>
          <p:cNvGrpSpPr/>
          <p:nvPr/>
        </p:nvGrpSpPr>
        <p:grpSpPr>
          <a:xfrm>
            <a:off x="3327206" y="2157954"/>
            <a:ext cx="1588876" cy="1638300"/>
            <a:chOff x="1013669" y="3459098"/>
            <a:chExt cx="1588876" cy="1638300"/>
          </a:xfrm>
        </p:grpSpPr>
        <p:cxnSp>
          <p:nvCxnSpPr>
            <p:cNvPr id="86" name="直線單箭頭接點 85"/>
            <p:cNvCxnSpPr/>
            <p:nvPr/>
          </p:nvCxnSpPr>
          <p:spPr>
            <a:xfrm flipV="1">
              <a:off x="1013669" y="3507292"/>
              <a:ext cx="1574937" cy="158516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87" name="群組 86"/>
            <p:cNvGrpSpPr/>
            <p:nvPr/>
          </p:nvGrpSpPr>
          <p:grpSpPr>
            <a:xfrm>
              <a:off x="1025705" y="3459098"/>
              <a:ext cx="1576840" cy="1638300"/>
              <a:chOff x="1025705" y="3459098"/>
              <a:chExt cx="1576840" cy="1638300"/>
            </a:xfrm>
          </p:grpSpPr>
          <p:cxnSp>
            <p:nvCxnSpPr>
              <p:cNvPr id="88" name="直線單箭頭接點 87"/>
              <p:cNvCxnSpPr/>
              <p:nvPr/>
            </p:nvCxnSpPr>
            <p:spPr>
              <a:xfrm>
                <a:off x="1048081" y="3459098"/>
                <a:ext cx="1548874" cy="160892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直線單箭頭接點 88"/>
              <p:cNvCxnSpPr/>
              <p:nvPr/>
            </p:nvCxnSpPr>
            <p:spPr>
              <a:xfrm flipV="1">
                <a:off x="1025705" y="5097398"/>
                <a:ext cx="157684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直線單箭頭接點 89"/>
              <p:cNvCxnSpPr/>
              <p:nvPr/>
            </p:nvCxnSpPr>
            <p:spPr>
              <a:xfrm flipV="1">
                <a:off x="1025705" y="3459098"/>
                <a:ext cx="157684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91" name="群組 90"/>
          <p:cNvGrpSpPr/>
          <p:nvPr/>
        </p:nvGrpSpPr>
        <p:grpSpPr>
          <a:xfrm>
            <a:off x="5527144" y="2138036"/>
            <a:ext cx="1588876" cy="1638300"/>
            <a:chOff x="1013669" y="3459098"/>
            <a:chExt cx="1588876" cy="1638300"/>
          </a:xfrm>
        </p:grpSpPr>
        <p:cxnSp>
          <p:nvCxnSpPr>
            <p:cNvPr id="92" name="直線單箭頭接點 91"/>
            <p:cNvCxnSpPr/>
            <p:nvPr/>
          </p:nvCxnSpPr>
          <p:spPr>
            <a:xfrm flipV="1">
              <a:off x="1013669" y="3507292"/>
              <a:ext cx="1574937" cy="158516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93" name="群組 92"/>
            <p:cNvGrpSpPr/>
            <p:nvPr/>
          </p:nvGrpSpPr>
          <p:grpSpPr>
            <a:xfrm>
              <a:off x="1025705" y="3459098"/>
              <a:ext cx="1576840" cy="1638300"/>
              <a:chOff x="1025705" y="3459098"/>
              <a:chExt cx="1576840" cy="1638300"/>
            </a:xfrm>
          </p:grpSpPr>
          <p:cxnSp>
            <p:nvCxnSpPr>
              <p:cNvPr id="94" name="直線單箭頭接點 93"/>
              <p:cNvCxnSpPr/>
              <p:nvPr/>
            </p:nvCxnSpPr>
            <p:spPr>
              <a:xfrm>
                <a:off x="1048081" y="3459098"/>
                <a:ext cx="1548874" cy="160892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直線單箭頭接點 94"/>
              <p:cNvCxnSpPr/>
              <p:nvPr/>
            </p:nvCxnSpPr>
            <p:spPr>
              <a:xfrm flipV="1">
                <a:off x="1025705" y="5097398"/>
                <a:ext cx="157684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直線單箭頭接點 95"/>
              <p:cNvCxnSpPr/>
              <p:nvPr/>
            </p:nvCxnSpPr>
            <p:spPr>
              <a:xfrm flipV="1">
                <a:off x="1025705" y="3459098"/>
                <a:ext cx="157684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04" name="手繪多邊形 103"/>
          <p:cNvSpPr/>
          <p:nvPr/>
        </p:nvSpPr>
        <p:spPr>
          <a:xfrm>
            <a:off x="2780137" y="3569921"/>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6" name="手繪多邊形 105"/>
          <p:cNvSpPr/>
          <p:nvPr/>
        </p:nvSpPr>
        <p:spPr>
          <a:xfrm>
            <a:off x="2761527" y="1980480"/>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7" name="手繪多邊形 106"/>
          <p:cNvSpPr/>
          <p:nvPr/>
        </p:nvSpPr>
        <p:spPr>
          <a:xfrm>
            <a:off x="4990449" y="1991663"/>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8" name="手繪多邊形 107"/>
          <p:cNvSpPr/>
          <p:nvPr/>
        </p:nvSpPr>
        <p:spPr>
          <a:xfrm>
            <a:off x="5006793" y="3514992"/>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9" name="手繪多邊形 108"/>
          <p:cNvSpPr/>
          <p:nvPr/>
        </p:nvSpPr>
        <p:spPr>
          <a:xfrm>
            <a:off x="7139390" y="1930243"/>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0" name="手繪多邊形 109"/>
          <p:cNvSpPr/>
          <p:nvPr/>
        </p:nvSpPr>
        <p:spPr>
          <a:xfrm>
            <a:off x="7186477" y="3548427"/>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3" name="文字方塊 112"/>
          <p:cNvSpPr txBox="1"/>
          <p:nvPr/>
        </p:nvSpPr>
        <p:spPr>
          <a:xfrm>
            <a:off x="1707829" y="1693279"/>
            <a:ext cx="342900" cy="461665"/>
          </a:xfrm>
          <a:prstGeom prst="rect">
            <a:avLst/>
          </a:prstGeom>
          <a:noFill/>
        </p:spPr>
        <p:txBody>
          <a:bodyPr wrap="square" rtlCol="0">
            <a:spAutoFit/>
          </a:bodyPr>
          <a:lstStyle/>
          <a:p>
            <a:pPr algn="ctr"/>
            <a:r>
              <a:rPr lang="en-US" altLang="zh-TW" sz="2400" dirty="0"/>
              <a:t>1</a:t>
            </a:r>
            <a:endParaRPr lang="zh-TW" altLang="en-US" sz="2400" dirty="0"/>
          </a:p>
        </p:txBody>
      </p:sp>
      <p:sp>
        <p:nvSpPr>
          <p:cNvPr id="114" name="文字方塊 113"/>
          <p:cNvSpPr txBox="1"/>
          <p:nvPr/>
        </p:nvSpPr>
        <p:spPr>
          <a:xfrm>
            <a:off x="1874920" y="2281596"/>
            <a:ext cx="441679" cy="461665"/>
          </a:xfrm>
          <a:prstGeom prst="rect">
            <a:avLst/>
          </a:prstGeom>
          <a:noFill/>
        </p:spPr>
        <p:txBody>
          <a:bodyPr wrap="square" rtlCol="0">
            <a:spAutoFit/>
          </a:bodyPr>
          <a:lstStyle/>
          <a:p>
            <a:pPr algn="ctr"/>
            <a:r>
              <a:rPr lang="en-US" altLang="zh-TW" sz="2400" dirty="0"/>
              <a:t>-2</a:t>
            </a:r>
            <a:endParaRPr lang="zh-TW" altLang="en-US" sz="2400" dirty="0"/>
          </a:p>
        </p:txBody>
      </p:sp>
      <p:sp>
        <p:nvSpPr>
          <p:cNvPr id="115" name="文字方塊 114"/>
          <p:cNvSpPr txBox="1"/>
          <p:nvPr/>
        </p:nvSpPr>
        <p:spPr>
          <a:xfrm>
            <a:off x="1572624" y="3798726"/>
            <a:ext cx="715437" cy="461665"/>
          </a:xfrm>
          <a:prstGeom prst="rect">
            <a:avLst/>
          </a:prstGeom>
          <a:noFill/>
        </p:spPr>
        <p:txBody>
          <a:bodyPr wrap="square" rtlCol="0">
            <a:spAutoFit/>
          </a:bodyPr>
          <a:lstStyle/>
          <a:p>
            <a:pPr algn="ctr"/>
            <a:r>
              <a:rPr lang="en-US" altLang="zh-TW" sz="2400" dirty="0"/>
              <a:t>1</a:t>
            </a:r>
            <a:endParaRPr lang="zh-TW" altLang="en-US" sz="2400" dirty="0"/>
          </a:p>
        </p:txBody>
      </p:sp>
      <p:sp>
        <p:nvSpPr>
          <p:cNvPr id="116" name="文字方塊 115"/>
          <p:cNvSpPr txBox="1"/>
          <p:nvPr/>
        </p:nvSpPr>
        <p:spPr>
          <a:xfrm>
            <a:off x="1724903" y="3228414"/>
            <a:ext cx="715437" cy="461665"/>
          </a:xfrm>
          <a:prstGeom prst="rect">
            <a:avLst/>
          </a:prstGeom>
          <a:noFill/>
        </p:spPr>
        <p:txBody>
          <a:bodyPr wrap="square" rtlCol="0">
            <a:spAutoFit/>
          </a:bodyPr>
          <a:lstStyle/>
          <a:p>
            <a:pPr algn="ctr"/>
            <a:r>
              <a:rPr lang="en-US" altLang="zh-TW" sz="2400" dirty="0"/>
              <a:t>-1</a:t>
            </a:r>
            <a:endParaRPr lang="zh-TW" altLang="en-US" sz="2400" dirty="0"/>
          </a:p>
        </p:txBody>
      </p:sp>
      <p:grpSp>
        <p:nvGrpSpPr>
          <p:cNvPr id="123" name="群組 122"/>
          <p:cNvGrpSpPr/>
          <p:nvPr/>
        </p:nvGrpSpPr>
        <p:grpSpPr>
          <a:xfrm>
            <a:off x="2471151" y="2274449"/>
            <a:ext cx="458287" cy="838405"/>
            <a:chOff x="10102194" y="1939763"/>
            <a:chExt cx="458287" cy="838405"/>
          </a:xfrm>
        </p:grpSpPr>
        <p:sp>
          <p:nvSpPr>
            <p:cNvPr id="117" name="矩形 116"/>
            <p:cNvSpPr/>
            <p:nvPr/>
          </p:nvSpPr>
          <p:spPr>
            <a:xfrm>
              <a:off x="10102194" y="2322963"/>
              <a:ext cx="458287" cy="448747"/>
            </a:xfrm>
            <a:prstGeom prst="rect">
              <a:avLst/>
            </a:prstGeom>
            <a:solidFill>
              <a:schemeClr val="accent6">
                <a:lumMod val="20000"/>
                <a:lumOff val="8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cxnSp>
          <p:nvCxnSpPr>
            <p:cNvPr id="119" name="直線單箭頭接點 118"/>
            <p:cNvCxnSpPr/>
            <p:nvPr/>
          </p:nvCxnSpPr>
          <p:spPr>
            <a:xfrm flipV="1">
              <a:off x="10329096" y="1939763"/>
              <a:ext cx="0" cy="3841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0" name="文字方塊 119"/>
            <p:cNvSpPr txBox="1"/>
            <p:nvPr/>
          </p:nvSpPr>
          <p:spPr>
            <a:xfrm>
              <a:off x="10118802" y="2316503"/>
              <a:ext cx="441679" cy="461665"/>
            </a:xfrm>
            <a:prstGeom prst="rect">
              <a:avLst/>
            </a:prstGeom>
            <a:noFill/>
          </p:spPr>
          <p:txBody>
            <a:bodyPr wrap="square" rtlCol="0">
              <a:spAutoFit/>
            </a:bodyPr>
            <a:lstStyle/>
            <a:p>
              <a:pPr algn="ctr"/>
              <a:r>
                <a:rPr lang="en-US" altLang="zh-TW" sz="2400" dirty="0"/>
                <a:t>1</a:t>
              </a:r>
              <a:endParaRPr lang="zh-TW" altLang="en-US" sz="2400" dirty="0"/>
            </a:p>
          </p:txBody>
        </p:sp>
      </p:grpSp>
      <p:grpSp>
        <p:nvGrpSpPr>
          <p:cNvPr id="131" name="群組 130"/>
          <p:cNvGrpSpPr/>
          <p:nvPr/>
        </p:nvGrpSpPr>
        <p:grpSpPr>
          <a:xfrm>
            <a:off x="2480676" y="3823788"/>
            <a:ext cx="458287" cy="838405"/>
            <a:chOff x="10102194" y="1939763"/>
            <a:chExt cx="458287" cy="838405"/>
          </a:xfrm>
        </p:grpSpPr>
        <p:sp>
          <p:nvSpPr>
            <p:cNvPr id="132" name="矩形 131"/>
            <p:cNvSpPr/>
            <p:nvPr/>
          </p:nvSpPr>
          <p:spPr>
            <a:xfrm>
              <a:off x="10102194" y="2322963"/>
              <a:ext cx="458287" cy="448747"/>
            </a:xfrm>
            <a:prstGeom prst="rect">
              <a:avLst/>
            </a:prstGeom>
            <a:solidFill>
              <a:schemeClr val="accent6">
                <a:lumMod val="20000"/>
                <a:lumOff val="8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cxnSp>
          <p:nvCxnSpPr>
            <p:cNvPr id="133" name="直線單箭頭接點 132"/>
            <p:cNvCxnSpPr/>
            <p:nvPr/>
          </p:nvCxnSpPr>
          <p:spPr>
            <a:xfrm flipV="1">
              <a:off x="10329096" y="1939763"/>
              <a:ext cx="0" cy="3841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4" name="文字方塊 133"/>
            <p:cNvSpPr txBox="1"/>
            <p:nvPr/>
          </p:nvSpPr>
          <p:spPr>
            <a:xfrm>
              <a:off x="10118802" y="2316503"/>
              <a:ext cx="441679" cy="461665"/>
            </a:xfrm>
            <a:prstGeom prst="rect">
              <a:avLst/>
            </a:prstGeom>
            <a:noFill/>
          </p:spPr>
          <p:txBody>
            <a:bodyPr wrap="square" rtlCol="0">
              <a:spAutoFit/>
            </a:bodyPr>
            <a:lstStyle/>
            <a:p>
              <a:pPr algn="ctr"/>
              <a:r>
                <a:rPr lang="en-US" altLang="zh-TW" sz="2400" dirty="0"/>
                <a:t>0</a:t>
              </a:r>
              <a:endParaRPr lang="zh-TW" altLang="en-US" sz="2400" dirty="0"/>
            </a:p>
          </p:txBody>
        </p:sp>
      </p:grpSp>
      <p:sp>
        <p:nvSpPr>
          <p:cNvPr id="135" name="文字方塊 134"/>
          <p:cNvSpPr txBox="1"/>
          <p:nvPr/>
        </p:nvSpPr>
        <p:spPr>
          <a:xfrm>
            <a:off x="2410434" y="1640959"/>
            <a:ext cx="430062" cy="461665"/>
          </a:xfrm>
          <a:prstGeom prst="rect">
            <a:avLst/>
          </a:prstGeom>
          <a:noFill/>
        </p:spPr>
        <p:txBody>
          <a:bodyPr wrap="square" rtlCol="0">
            <a:spAutoFit/>
          </a:bodyPr>
          <a:lstStyle/>
          <a:p>
            <a:pPr algn="ctr"/>
            <a:r>
              <a:rPr lang="en-US" altLang="zh-TW" sz="2400" dirty="0">
                <a:solidFill>
                  <a:srgbClr val="FF0000"/>
                </a:solidFill>
              </a:rPr>
              <a:t>4</a:t>
            </a:r>
            <a:endParaRPr lang="zh-TW" altLang="en-US" sz="2400" dirty="0">
              <a:solidFill>
                <a:srgbClr val="FF0000"/>
              </a:solidFill>
            </a:endParaRPr>
          </a:p>
        </p:txBody>
      </p:sp>
      <p:sp>
        <p:nvSpPr>
          <p:cNvPr id="136" name="文字方塊 135"/>
          <p:cNvSpPr txBox="1"/>
          <p:nvPr/>
        </p:nvSpPr>
        <p:spPr>
          <a:xfrm>
            <a:off x="2296396" y="3244826"/>
            <a:ext cx="682714" cy="461665"/>
          </a:xfrm>
          <a:prstGeom prst="rect">
            <a:avLst/>
          </a:prstGeom>
          <a:noFill/>
        </p:spPr>
        <p:txBody>
          <a:bodyPr wrap="square" rtlCol="0">
            <a:spAutoFit/>
          </a:bodyPr>
          <a:lstStyle/>
          <a:p>
            <a:pPr algn="ctr"/>
            <a:r>
              <a:rPr lang="en-US" altLang="zh-TW" sz="2400" dirty="0">
                <a:solidFill>
                  <a:srgbClr val="FF0000"/>
                </a:solidFill>
              </a:rPr>
              <a:t>-2</a:t>
            </a:r>
            <a:endParaRPr lang="zh-TW" altLang="en-US" sz="2400" dirty="0">
              <a:solidFill>
                <a:srgbClr val="FF0000"/>
              </a:solidFill>
            </a:endParaRPr>
          </a:p>
        </p:txBody>
      </p:sp>
      <p:sp>
        <p:nvSpPr>
          <p:cNvPr id="138" name="文字方塊 137"/>
          <p:cNvSpPr txBox="1"/>
          <p:nvPr/>
        </p:nvSpPr>
        <p:spPr>
          <a:xfrm>
            <a:off x="3109050" y="1602027"/>
            <a:ext cx="811642" cy="46166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altLang="zh-TW" sz="2400" dirty="0">
                <a:solidFill>
                  <a:srgbClr val="0000FF"/>
                </a:solidFill>
              </a:rPr>
              <a:t>0.98</a:t>
            </a:r>
            <a:endParaRPr lang="zh-TW" altLang="en-US" sz="2400" dirty="0">
              <a:solidFill>
                <a:srgbClr val="0000FF"/>
              </a:solidFill>
            </a:endParaRPr>
          </a:p>
        </p:txBody>
      </p:sp>
      <p:sp>
        <p:nvSpPr>
          <p:cNvPr id="139" name="文字方塊 138"/>
          <p:cNvSpPr txBox="1"/>
          <p:nvPr/>
        </p:nvSpPr>
        <p:spPr>
          <a:xfrm>
            <a:off x="3131369" y="3207558"/>
            <a:ext cx="811642" cy="46166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altLang="zh-TW" sz="2400" dirty="0">
                <a:solidFill>
                  <a:srgbClr val="0000FF"/>
                </a:solidFill>
              </a:rPr>
              <a:t>0.12</a:t>
            </a:r>
            <a:endParaRPr lang="zh-TW" altLang="en-US" sz="2400" dirty="0">
              <a:solidFill>
                <a:srgbClr val="0000FF"/>
              </a:solidFill>
            </a:endParaRPr>
          </a:p>
        </p:txBody>
      </p:sp>
      <p:sp>
        <p:nvSpPr>
          <p:cNvPr id="140" name="文字方塊 139"/>
          <p:cNvSpPr txBox="1"/>
          <p:nvPr/>
        </p:nvSpPr>
        <p:spPr>
          <a:xfrm>
            <a:off x="3953237" y="1672423"/>
            <a:ext cx="342900" cy="461665"/>
          </a:xfrm>
          <a:prstGeom prst="rect">
            <a:avLst/>
          </a:prstGeom>
          <a:noFill/>
        </p:spPr>
        <p:txBody>
          <a:bodyPr wrap="square" rtlCol="0">
            <a:spAutoFit/>
          </a:bodyPr>
          <a:lstStyle/>
          <a:p>
            <a:pPr algn="ctr"/>
            <a:r>
              <a:rPr lang="en-US" altLang="zh-TW" sz="2400" dirty="0"/>
              <a:t>2</a:t>
            </a:r>
            <a:endParaRPr lang="zh-TW" altLang="en-US" sz="2400" dirty="0"/>
          </a:p>
        </p:txBody>
      </p:sp>
      <p:sp>
        <p:nvSpPr>
          <p:cNvPr id="141" name="文字方塊 140"/>
          <p:cNvSpPr txBox="1"/>
          <p:nvPr/>
        </p:nvSpPr>
        <p:spPr>
          <a:xfrm>
            <a:off x="4120328" y="2260740"/>
            <a:ext cx="441679" cy="461665"/>
          </a:xfrm>
          <a:prstGeom prst="rect">
            <a:avLst/>
          </a:prstGeom>
          <a:noFill/>
        </p:spPr>
        <p:txBody>
          <a:bodyPr wrap="square" rtlCol="0">
            <a:spAutoFit/>
          </a:bodyPr>
          <a:lstStyle/>
          <a:p>
            <a:pPr algn="ctr"/>
            <a:r>
              <a:rPr lang="en-US" altLang="zh-TW" sz="2400" dirty="0"/>
              <a:t>-1</a:t>
            </a:r>
            <a:endParaRPr lang="zh-TW" altLang="en-US" sz="2400" dirty="0"/>
          </a:p>
        </p:txBody>
      </p:sp>
      <p:sp>
        <p:nvSpPr>
          <p:cNvPr id="142" name="文字方塊 141"/>
          <p:cNvSpPr txBox="1"/>
          <p:nvPr/>
        </p:nvSpPr>
        <p:spPr>
          <a:xfrm>
            <a:off x="3818032" y="3777870"/>
            <a:ext cx="715437" cy="461665"/>
          </a:xfrm>
          <a:prstGeom prst="rect">
            <a:avLst/>
          </a:prstGeom>
          <a:noFill/>
        </p:spPr>
        <p:txBody>
          <a:bodyPr wrap="square" rtlCol="0">
            <a:spAutoFit/>
          </a:bodyPr>
          <a:lstStyle/>
          <a:p>
            <a:pPr algn="ctr"/>
            <a:r>
              <a:rPr lang="en-US" altLang="zh-TW" sz="2400" dirty="0"/>
              <a:t>-1</a:t>
            </a:r>
            <a:endParaRPr lang="zh-TW" altLang="en-US" sz="2400" dirty="0"/>
          </a:p>
        </p:txBody>
      </p:sp>
      <p:sp>
        <p:nvSpPr>
          <p:cNvPr id="143" name="文字方塊 142"/>
          <p:cNvSpPr txBox="1"/>
          <p:nvPr/>
        </p:nvSpPr>
        <p:spPr>
          <a:xfrm>
            <a:off x="3970311" y="3207558"/>
            <a:ext cx="715437" cy="461665"/>
          </a:xfrm>
          <a:prstGeom prst="rect">
            <a:avLst/>
          </a:prstGeom>
          <a:noFill/>
        </p:spPr>
        <p:txBody>
          <a:bodyPr wrap="square" rtlCol="0">
            <a:spAutoFit/>
          </a:bodyPr>
          <a:lstStyle/>
          <a:p>
            <a:pPr algn="ctr"/>
            <a:r>
              <a:rPr lang="en-US" altLang="zh-TW" sz="2400" dirty="0"/>
              <a:t>-2</a:t>
            </a:r>
            <a:endParaRPr lang="zh-TW" altLang="en-US" sz="2400" dirty="0"/>
          </a:p>
        </p:txBody>
      </p:sp>
      <p:sp>
        <p:nvSpPr>
          <p:cNvPr id="144" name="文字方塊 143"/>
          <p:cNvSpPr txBox="1"/>
          <p:nvPr/>
        </p:nvSpPr>
        <p:spPr>
          <a:xfrm>
            <a:off x="6126016" y="1673340"/>
            <a:ext cx="342900" cy="461665"/>
          </a:xfrm>
          <a:prstGeom prst="rect">
            <a:avLst/>
          </a:prstGeom>
          <a:noFill/>
        </p:spPr>
        <p:txBody>
          <a:bodyPr wrap="square" rtlCol="0">
            <a:spAutoFit/>
          </a:bodyPr>
          <a:lstStyle/>
          <a:p>
            <a:pPr algn="ctr"/>
            <a:r>
              <a:rPr lang="en-US" altLang="zh-TW" sz="2400" dirty="0"/>
              <a:t>3</a:t>
            </a:r>
            <a:endParaRPr lang="zh-TW" altLang="en-US" sz="2400" dirty="0"/>
          </a:p>
        </p:txBody>
      </p:sp>
      <p:sp>
        <p:nvSpPr>
          <p:cNvPr id="145" name="文字方塊 144"/>
          <p:cNvSpPr txBox="1"/>
          <p:nvPr/>
        </p:nvSpPr>
        <p:spPr>
          <a:xfrm>
            <a:off x="6293107" y="2261657"/>
            <a:ext cx="441679" cy="461665"/>
          </a:xfrm>
          <a:prstGeom prst="rect">
            <a:avLst/>
          </a:prstGeom>
          <a:noFill/>
        </p:spPr>
        <p:txBody>
          <a:bodyPr wrap="square" rtlCol="0">
            <a:spAutoFit/>
          </a:bodyPr>
          <a:lstStyle/>
          <a:p>
            <a:pPr algn="ctr"/>
            <a:r>
              <a:rPr lang="en-US" altLang="zh-TW" sz="2400" dirty="0"/>
              <a:t>-1</a:t>
            </a:r>
            <a:endParaRPr lang="zh-TW" altLang="en-US" sz="2400" dirty="0"/>
          </a:p>
        </p:txBody>
      </p:sp>
      <p:sp>
        <p:nvSpPr>
          <p:cNvPr id="146" name="文字方塊 145"/>
          <p:cNvSpPr txBox="1"/>
          <p:nvPr/>
        </p:nvSpPr>
        <p:spPr>
          <a:xfrm>
            <a:off x="5990811" y="3778787"/>
            <a:ext cx="715437" cy="461665"/>
          </a:xfrm>
          <a:prstGeom prst="rect">
            <a:avLst/>
          </a:prstGeom>
          <a:noFill/>
        </p:spPr>
        <p:txBody>
          <a:bodyPr wrap="square" rtlCol="0">
            <a:spAutoFit/>
          </a:bodyPr>
          <a:lstStyle/>
          <a:p>
            <a:pPr algn="ctr"/>
            <a:r>
              <a:rPr lang="en-US" altLang="zh-TW" sz="2400" dirty="0"/>
              <a:t>4</a:t>
            </a:r>
            <a:endParaRPr lang="zh-TW" altLang="en-US" sz="2400" dirty="0"/>
          </a:p>
        </p:txBody>
      </p:sp>
      <p:sp>
        <p:nvSpPr>
          <p:cNvPr id="147" name="文字方塊 146"/>
          <p:cNvSpPr txBox="1"/>
          <p:nvPr/>
        </p:nvSpPr>
        <p:spPr>
          <a:xfrm>
            <a:off x="6143090" y="3208475"/>
            <a:ext cx="715437" cy="461665"/>
          </a:xfrm>
          <a:prstGeom prst="rect">
            <a:avLst/>
          </a:prstGeom>
          <a:noFill/>
        </p:spPr>
        <p:txBody>
          <a:bodyPr wrap="square" rtlCol="0">
            <a:spAutoFit/>
          </a:bodyPr>
          <a:lstStyle/>
          <a:p>
            <a:pPr algn="ctr"/>
            <a:r>
              <a:rPr lang="en-US" altLang="zh-TW" sz="2400" dirty="0"/>
              <a:t>-1</a:t>
            </a:r>
            <a:endParaRPr lang="zh-TW" altLang="en-US" sz="2400" dirty="0"/>
          </a:p>
        </p:txBody>
      </p:sp>
      <p:sp>
        <p:nvSpPr>
          <p:cNvPr id="150" name="文字方塊 149"/>
          <p:cNvSpPr txBox="1"/>
          <p:nvPr/>
        </p:nvSpPr>
        <p:spPr>
          <a:xfrm>
            <a:off x="5252837" y="1665438"/>
            <a:ext cx="811642" cy="46166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altLang="zh-TW" sz="2400" dirty="0">
                <a:solidFill>
                  <a:srgbClr val="0000FF"/>
                </a:solidFill>
              </a:rPr>
              <a:t>0.86</a:t>
            </a:r>
            <a:endParaRPr lang="zh-TW" altLang="en-US" sz="2400" dirty="0">
              <a:solidFill>
                <a:srgbClr val="0000FF"/>
              </a:solidFill>
            </a:endParaRPr>
          </a:p>
        </p:txBody>
      </p:sp>
      <p:sp>
        <p:nvSpPr>
          <p:cNvPr id="151" name="文字方塊 150"/>
          <p:cNvSpPr txBox="1"/>
          <p:nvPr/>
        </p:nvSpPr>
        <p:spPr>
          <a:xfrm>
            <a:off x="5275156" y="3270969"/>
            <a:ext cx="811642" cy="46166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altLang="zh-TW" sz="2400" dirty="0">
                <a:solidFill>
                  <a:srgbClr val="0000FF"/>
                </a:solidFill>
              </a:rPr>
              <a:t>0.11</a:t>
            </a:r>
            <a:endParaRPr lang="zh-TW" altLang="en-US" sz="2400" dirty="0">
              <a:solidFill>
                <a:srgbClr val="0000FF"/>
              </a:solidFill>
            </a:endParaRPr>
          </a:p>
        </p:txBody>
      </p:sp>
      <p:sp>
        <p:nvSpPr>
          <p:cNvPr id="154" name="文字方塊 153"/>
          <p:cNvSpPr txBox="1"/>
          <p:nvPr/>
        </p:nvSpPr>
        <p:spPr>
          <a:xfrm>
            <a:off x="7505772" y="1626199"/>
            <a:ext cx="811642" cy="46166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altLang="zh-TW" sz="2400" dirty="0">
                <a:solidFill>
                  <a:srgbClr val="0000FF"/>
                </a:solidFill>
              </a:rPr>
              <a:t>0.62</a:t>
            </a:r>
            <a:endParaRPr lang="zh-TW" altLang="en-US" sz="2400" dirty="0">
              <a:solidFill>
                <a:srgbClr val="0000FF"/>
              </a:solidFill>
            </a:endParaRPr>
          </a:p>
        </p:txBody>
      </p:sp>
      <p:sp>
        <p:nvSpPr>
          <p:cNvPr id="155" name="文字方塊 154"/>
          <p:cNvSpPr txBox="1"/>
          <p:nvPr/>
        </p:nvSpPr>
        <p:spPr>
          <a:xfrm>
            <a:off x="7528091" y="3231730"/>
            <a:ext cx="811642" cy="46166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altLang="zh-TW" sz="2400" dirty="0">
                <a:solidFill>
                  <a:srgbClr val="0000FF"/>
                </a:solidFill>
              </a:rPr>
              <a:t>0.83</a:t>
            </a:r>
            <a:endParaRPr lang="zh-TW" altLang="en-US" sz="2400" dirty="0">
              <a:solidFill>
                <a:srgbClr val="0000FF"/>
              </a:solidFill>
            </a:endParaRPr>
          </a:p>
        </p:txBody>
      </p:sp>
      <p:grpSp>
        <p:nvGrpSpPr>
          <p:cNvPr id="97" name="群組 96"/>
          <p:cNvGrpSpPr/>
          <p:nvPr/>
        </p:nvGrpSpPr>
        <p:grpSpPr>
          <a:xfrm>
            <a:off x="4673795" y="2262334"/>
            <a:ext cx="458287" cy="838405"/>
            <a:chOff x="10102194" y="1939763"/>
            <a:chExt cx="458287" cy="838405"/>
          </a:xfrm>
        </p:grpSpPr>
        <p:sp>
          <p:nvSpPr>
            <p:cNvPr id="98" name="矩形 97"/>
            <p:cNvSpPr/>
            <p:nvPr/>
          </p:nvSpPr>
          <p:spPr>
            <a:xfrm>
              <a:off x="10102194" y="2322963"/>
              <a:ext cx="458287" cy="448747"/>
            </a:xfrm>
            <a:prstGeom prst="rect">
              <a:avLst/>
            </a:prstGeom>
            <a:solidFill>
              <a:schemeClr val="accent6">
                <a:lumMod val="20000"/>
                <a:lumOff val="8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cxnSp>
          <p:nvCxnSpPr>
            <p:cNvPr id="99" name="直線單箭頭接點 98"/>
            <p:cNvCxnSpPr/>
            <p:nvPr/>
          </p:nvCxnSpPr>
          <p:spPr>
            <a:xfrm flipV="1">
              <a:off x="10329096" y="1939763"/>
              <a:ext cx="0" cy="3841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2" name="文字方塊 101"/>
            <p:cNvSpPr txBox="1"/>
            <p:nvPr/>
          </p:nvSpPr>
          <p:spPr>
            <a:xfrm>
              <a:off x="10118802" y="2316503"/>
              <a:ext cx="441679" cy="461665"/>
            </a:xfrm>
            <a:prstGeom prst="rect">
              <a:avLst/>
            </a:prstGeom>
            <a:noFill/>
          </p:spPr>
          <p:txBody>
            <a:bodyPr wrap="square" rtlCol="0">
              <a:spAutoFit/>
            </a:bodyPr>
            <a:lstStyle/>
            <a:p>
              <a:pPr algn="ctr"/>
              <a:r>
                <a:rPr lang="en-US" altLang="zh-TW" sz="2400" dirty="0"/>
                <a:t>0</a:t>
              </a:r>
              <a:endParaRPr lang="zh-TW" altLang="en-US" sz="2400" dirty="0"/>
            </a:p>
          </p:txBody>
        </p:sp>
      </p:grpSp>
      <p:grpSp>
        <p:nvGrpSpPr>
          <p:cNvPr id="105" name="群組 104"/>
          <p:cNvGrpSpPr/>
          <p:nvPr/>
        </p:nvGrpSpPr>
        <p:grpSpPr>
          <a:xfrm>
            <a:off x="4676173" y="3786657"/>
            <a:ext cx="458287" cy="838405"/>
            <a:chOff x="10102194" y="1939763"/>
            <a:chExt cx="458287" cy="838405"/>
          </a:xfrm>
        </p:grpSpPr>
        <p:sp>
          <p:nvSpPr>
            <p:cNvPr id="118" name="矩形 117"/>
            <p:cNvSpPr/>
            <p:nvPr/>
          </p:nvSpPr>
          <p:spPr>
            <a:xfrm>
              <a:off x="10102194" y="2322963"/>
              <a:ext cx="458287" cy="448747"/>
            </a:xfrm>
            <a:prstGeom prst="rect">
              <a:avLst/>
            </a:prstGeom>
            <a:solidFill>
              <a:schemeClr val="accent6">
                <a:lumMod val="20000"/>
                <a:lumOff val="8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cxnSp>
          <p:nvCxnSpPr>
            <p:cNvPr id="122" name="直線單箭頭接點 121"/>
            <p:cNvCxnSpPr/>
            <p:nvPr/>
          </p:nvCxnSpPr>
          <p:spPr>
            <a:xfrm flipV="1">
              <a:off x="10329096" y="1939763"/>
              <a:ext cx="0" cy="3841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4" name="文字方塊 123"/>
            <p:cNvSpPr txBox="1"/>
            <p:nvPr/>
          </p:nvSpPr>
          <p:spPr>
            <a:xfrm>
              <a:off x="10118802" y="2316503"/>
              <a:ext cx="441679" cy="461665"/>
            </a:xfrm>
            <a:prstGeom prst="rect">
              <a:avLst/>
            </a:prstGeom>
            <a:noFill/>
          </p:spPr>
          <p:txBody>
            <a:bodyPr wrap="square" rtlCol="0">
              <a:spAutoFit/>
            </a:bodyPr>
            <a:lstStyle/>
            <a:p>
              <a:pPr algn="ctr"/>
              <a:r>
                <a:rPr lang="en-US" altLang="zh-TW" sz="2400" dirty="0"/>
                <a:t>0</a:t>
              </a:r>
              <a:endParaRPr lang="zh-TW" altLang="en-US" sz="2400" dirty="0"/>
            </a:p>
          </p:txBody>
        </p:sp>
      </p:grpSp>
      <p:grpSp>
        <p:nvGrpSpPr>
          <p:cNvPr id="125" name="群組 124"/>
          <p:cNvGrpSpPr/>
          <p:nvPr/>
        </p:nvGrpSpPr>
        <p:grpSpPr>
          <a:xfrm>
            <a:off x="6852035" y="2257142"/>
            <a:ext cx="458287" cy="838405"/>
            <a:chOff x="10102194" y="1939763"/>
            <a:chExt cx="458287" cy="838405"/>
          </a:xfrm>
        </p:grpSpPr>
        <p:sp>
          <p:nvSpPr>
            <p:cNvPr id="126" name="矩形 125"/>
            <p:cNvSpPr/>
            <p:nvPr/>
          </p:nvSpPr>
          <p:spPr>
            <a:xfrm>
              <a:off x="10102194" y="2322963"/>
              <a:ext cx="458287" cy="448747"/>
            </a:xfrm>
            <a:prstGeom prst="rect">
              <a:avLst/>
            </a:prstGeom>
            <a:solidFill>
              <a:schemeClr val="accent6">
                <a:lumMod val="20000"/>
                <a:lumOff val="8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cxnSp>
          <p:nvCxnSpPr>
            <p:cNvPr id="127" name="直線單箭頭接點 126"/>
            <p:cNvCxnSpPr/>
            <p:nvPr/>
          </p:nvCxnSpPr>
          <p:spPr>
            <a:xfrm flipV="1">
              <a:off x="10329096" y="1939763"/>
              <a:ext cx="0" cy="3841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8" name="文字方塊 127"/>
            <p:cNvSpPr txBox="1"/>
            <p:nvPr/>
          </p:nvSpPr>
          <p:spPr>
            <a:xfrm>
              <a:off x="10118802" y="2316503"/>
              <a:ext cx="441679" cy="461665"/>
            </a:xfrm>
            <a:prstGeom prst="rect">
              <a:avLst/>
            </a:prstGeom>
            <a:noFill/>
          </p:spPr>
          <p:txBody>
            <a:bodyPr wrap="square" rtlCol="0">
              <a:spAutoFit/>
            </a:bodyPr>
            <a:lstStyle/>
            <a:p>
              <a:pPr algn="ctr"/>
              <a:r>
                <a:rPr lang="en-US" altLang="zh-TW" sz="2400" dirty="0"/>
                <a:t>-2</a:t>
              </a:r>
              <a:endParaRPr lang="zh-TW" altLang="en-US" sz="2400" dirty="0"/>
            </a:p>
          </p:txBody>
        </p:sp>
      </p:grpSp>
      <p:grpSp>
        <p:nvGrpSpPr>
          <p:cNvPr id="129" name="群組 128"/>
          <p:cNvGrpSpPr/>
          <p:nvPr/>
        </p:nvGrpSpPr>
        <p:grpSpPr>
          <a:xfrm>
            <a:off x="6906115" y="3813978"/>
            <a:ext cx="458287" cy="838405"/>
            <a:chOff x="10102194" y="1939763"/>
            <a:chExt cx="458287" cy="838405"/>
          </a:xfrm>
        </p:grpSpPr>
        <p:sp>
          <p:nvSpPr>
            <p:cNvPr id="130" name="矩形 129"/>
            <p:cNvSpPr/>
            <p:nvPr/>
          </p:nvSpPr>
          <p:spPr>
            <a:xfrm>
              <a:off x="10102194" y="2322963"/>
              <a:ext cx="458287" cy="448747"/>
            </a:xfrm>
            <a:prstGeom prst="rect">
              <a:avLst/>
            </a:prstGeom>
            <a:solidFill>
              <a:schemeClr val="accent6">
                <a:lumMod val="20000"/>
                <a:lumOff val="8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cxnSp>
          <p:nvCxnSpPr>
            <p:cNvPr id="148" name="直線單箭頭接點 147"/>
            <p:cNvCxnSpPr/>
            <p:nvPr/>
          </p:nvCxnSpPr>
          <p:spPr>
            <a:xfrm flipV="1">
              <a:off x="10329096" y="1939763"/>
              <a:ext cx="0" cy="3841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9" name="文字方塊 148"/>
            <p:cNvSpPr txBox="1"/>
            <p:nvPr/>
          </p:nvSpPr>
          <p:spPr>
            <a:xfrm>
              <a:off x="10118802" y="2316503"/>
              <a:ext cx="441679" cy="461665"/>
            </a:xfrm>
            <a:prstGeom prst="rect">
              <a:avLst/>
            </a:prstGeom>
            <a:noFill/>
          </p:spPr>
          <p:txBody>
            <a:bodyPr wrap="square" rtlCol="0">
              <a:spAutoFit/>
            </a:bodyPr>
            <a:lstStyle/>
            <a:p>
              <a:pPr algn="ctr"/>
              <a:r>
                <a:rPr lang="en-US" altLang="zh-TW" sz="2400" dirty="0"/>
                <a:t>2</a:t>
              </a:r>
              <a:endParaRPr lang="zh-TW" altLang="en-US" sz="2400" dirty="0"/>
            </a:p>
          </p:txBody>
        </p:sp>
      </p:grpSp>
      <p:sp>
        <p:nvSpPr>
          <p:cNvPr id="121" name="矩形 120"/>
          <p:cNvSpPr/>
          <p:nvPr/>
        </p:nvSpPr>
        <p:spPr>
          <a:xfrm>
            <a:off x="748793" y="1991663"/>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sp>
        <p:nvSpPr>
          <p:cNvPr id="137" name="矩形 136"/>
          <p:cNvSpPr/>
          <p:nvPr/>
        </p:nvSpPr>
        <p:spPr>
          <a:xfrm>
            <a:off x="717550" y="3633436"/>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sp>
        <p:nvSpPr>
          <p:cNvPr id="152" name="文字方塊 151"/>
          <p:cNvSpPr txBox="1"/>
          <p:nvPr/>
        </p:nvSpPr>
        <p:spPr>
          <a:xfrm>
            <a:off x="760961" y="1978208"/>
            <a:ext cx="342900" cy="461665"/>
          </a:xfrm>
          <a:prstGeom prst="rect">
            <a:avLst/>
          </a:prstGeom>
          <a:noFill/>
        </p:spPr>
        <p:txBody>
          <a:bodyPr wrap="square" rtlCol="0">
            <a:spAutoFit/>
          </a:bodyPr>
          <a:lstStyle/>
          <a:p>
            <a:pPr algn="ctr"/>
            <a:r>
              <a:rPr lang="en-US" altLang="zh-TW" sz="2400" dirty="0">
                <a:solidFill>
                  <a:srgbClr val="0000FF"/>
                </a:solidFill>
              </a:rPr>
              <a:t>1</a:t>
            </a:r>
            <a:endParaRPr lang="zh-TW" altLang="en-US" sz="2400" dirty="0">
              <a:solidFill>
                <a:srgbClr val="0000FF"/>
              </a:solidFill>
            </a:endParaRPr>
          </a:p>
        </p:txBody>
      </p:sp>
      <p:sp>
        <p:nvSpPr>
          <p:cNvPr id="153" name="文字方塊 152"/>
          <p:cNvSpPr txBox="1"/>
          <p:nvPr/>
        </p:nvSpPr>
        <p:spPr>
          <a:xfrm>
            <a:off x="655177" y="3577639"/>
            <a:ext cx="488741" cy="461665"/>
          </a:xfrm>
          <a:prstGeom prst="rect">
            <a:avLst/>
          </a:prstGeom>
          <a:noFill/>
        </p:spPr>
        <p:txBody>
          <a:bodyPr wrap="square" rtlCol="0">
            <a:spAutoFit/>
          </a:bodyPr>
          <a:lstStyle/>
          <a:p>
            <a:pPr algn="ctr"/>
            <a:r>
              <a:rPr lang="en-US" altLang="zh-TW" sz="2400" dirty="0">
                <a:solidFill>
                  <a:srgbClr val="0000FF"/>
                </a:solidFill>
              </a:rPr>
              <a:t>-1</a:t>
            </a:r>
            <a:endParaRPr lang="zh-TW" altLang="en-US" sz="2400" dirty="0">
              <a:solidFill>
                <a:srgbClr val="0000FF"/>
              </a:solidFill>
            </a:endParaRPr>
          </a:p>
        </p:txBody>
      </p:sp>
    </p:spTree>
    <p:extLst>
      <p:ext uri="{BB962C8B-B14F-4D97-AF65-F5344CB8AC3E}">
        <p14:creationId xmlns:p14="http://schemas.microsoft.com/office/powerpoint/2010/main" val="1507780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 grpId="0" animBg="1"/>
      <p:bldP spid="151" grpId="0" animBg="1"/>
      <p:bldP spid="154" grpId="0" animBg="1"/>
      <p:bldP spid="15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Neural Network</a:t>
            </a:r>
            <a:r>
              <a:rPr lang="zh-TW" altLang="en-US" dirty="0"/>
              <a:t> </a:t>
            </a:r>
            <a:r>
              <a:rPr lang="en-US" altLang="zh-TW" dirty="0"/>
              <a:t>(</a:t>
            </a:r>
            <a:r>
              <a:rPr lang="zh-TW" altLang="en-US" dirty="0">
                <a:latin typeface="微軟正黑體" panose="020B0604030504040204" pitchFamily="34" charset="-120"/>
                <a:ea typeface="微軟正黑體" panose="020B0604030504040204" pitchFamily="34" charset="-120"/>
              </a:rPr>
              <a:t>神經網路</a:t>
            </a:r>
            <a:r>
              <a:rPr lang="en-US" altLang="zh-TW" dirty="0"/>
              <a:t>) </a:t>
            </a:r>
            <a:endParaRPr lang="zh-TW" altLang="en-US" dirty="0"/>
          </a:p>
        </p:txBody>
      </p:sp>
      <p:cxnSp>
        <p:nvCxnSpPr>
          <p:cNvPr id="13" name="直線單箭頭接點 12"/>
          <p:cNvCxnSpPr/>
          <p:nvPr/>
        </p:nvCxnSpPr>
        <p:spPr>
          <a:xfrm>
            <a:off x="7621461" y="3766881"/>
            <a:ext cx="655655"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單箭頭接點 14"/>
          <p:cNvCxnSpPr/>
          <p:nvPr/>
        </p:nvCxnSpPr>
        <p:spPr>
          <a:xfrm>
            <a:off x="7621461" y="2107285"/>
            <a:ext cx="649008"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橢圓 19"/>
          <p:cNvSpPr/>
          <p:nvPr/>
        </p:nvSpPr>
        <p:spPr>
          <a:xfrm>
            <a:off x="2725104" y="1896413"/>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21" name="橢圓 20"/>
          <p:cNvSpPr/>
          <p:nvPr/>
        </p:nvSpPr>
        <p:spPr>
          <a:xfrm>
            <a:off x="2713821" y="3444108"/>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27" name="橢圓 26"/>
          <p:cNvSpPr/>
          <p:nvPr/>
        </p:nvSpPr>
        <p:spPr>
          <a:xfrm>
            <a:off x="4928526" y="1865715"/>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28" name="橢圓 27"/>
          <p:cNvSpPr/>
          <p:nvPr/>
        </p:nvSpPr>
        <p:spPr>
          <a:xfrm>
            <a:off x="4947448" y="3438391"/>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31" name="橢圓 30"/>
          <p:cNvSpPr/>
          <p:nvPr/>
        </p:nvSpPr>
        <p:spPr>
          <a:xfrm>
            <a:off x="7082219" y="1838484"/>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32" name="橢圓 31"/>
          <p:cNvSpPr/>
          <p:nvPr/>
        </p:nvSpPr>
        <p:spPr>
          <a:xfrm>
            <a:off x="7123909" y="3438391"/>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grpSp>
        <p:nvGrpSpPr>
          <p:cNvPr id="84" name="群組 83"/>
          <p:cNvGrpSpPr/>
          <p:nvPr/>
        </p:nvGrpSpPr>
        <p:grpSpPr>
          <a:xfrm>
            <a:off x="1108899" y="2172641"/>
            <a:ext cx="1588876" cy="1638300"/>
            <a:chOff x="1013669" y="3459098"/>
            <a:chExt cx="1588876" cy="1638300"/>
          </a:xfrm>
        </p:grpSpPr>
        <p:cxnSp>
          <p:nvCxnSpPr>
            <p:cNvPr id="50" name="直線單箭頭接點 49"/>
            <p:cNvCxnSpPr/>
            <p:nvPr/>
          </p:nvCxnSpPr>
          <p:spPr>
            <a:xfrm flipV="1">
              <a:off x="1013669" y="3507292"/>
              <a:ext cx="1574937" cy="158516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83" name="群組 82"/>
            <p:cNvGrpSpPr/>
            <p:nvPr/>
          </p:nvGrpSpPr>
          <p:grpSpPr>
            <a:xfrm>
              <a:off x="1025705" y="3459098"/>
              <a:ext cx="1576840" cy="1638300"/>
              <a:chOff x="1025705" y="3459098"/>
              <a:chExt cx="1576840" cy="1638300"/>
            </a:xfrm>
          </p:grpSpPr>
          <p:cxnSp>
            <p:nvCxnSpPr>
              <p:cNvPr id="48" name="直線單箭頭接點 47"/>
              <p:cNvCxnSpPr/>
              <p:nvPr/>
            </p:nvCxnSpPr>
            <p:spPr>
              <a:xfrm>
                <a:off x="1048081" y="3459098"/>
                <a:ext cx="1548874" cy="160892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線單箭頭接點 50"/>
              <p:cNvCxnSpPr/>
              <p:nvPr/>
            </p:nvCxnSpPr>
            <p:spPr>
              <a:xfrm flipV="1">
                <a:off x="1025705" y="5097398"/>
                <a:ext cx="157684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直線單箭頭接點 79"/>
              <p:cNvCxnSpPr/>
              <p:nvPr/>
            </p:nvCxnSpPr>
            <p:spPr>
              <a:xfrm flipV="1">
                <a:off x="1025705" y="3459098"/>
                <a:ext cx="157684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85" name="群組 84"/>
          <p:cNvGrpSpPr/>
          <p:nvPr/>
        </p:nvGrpSpPr>
        <p:grpSpPr>
          <a:xfrm>
            <a:off x="3327206" y="2157954"/>
            <a:ext cx="1588876" cy="1638300"/>
            <a:chOff x="1013669" y="3459098"/>
            <a:chExt cx="1588876" cy="1638300"/>
          </a:xfrm>
        </p:grpSpPr>
        <p:cxnSp>
          <p:nvCxnSpPr>
            <p:cNvPr id="86" name="直線單箭頭接點 85"/>
            <p:cNvCxnSpPr/>
            <p:nvPr/>
          </p:nvCxnSpPr>
          <p:spPr>
            <a:xfrm flipV="1">
              <a:off x="1013669" y="3507292"/>
              <a:ext cx="1574937" cy="158516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87" name="群組 86"/>
            <p:cNvGrpSpPr/>
            <p:nvPr/>
          </p:nvGrpSpPr>
          <p:grpSpPr>
            <a:xfrm>
              <a:off x="1025705" y="3459098"/>
              <a:ext cx="1576840" cy="1638300"/>
              <a:chOff x="1025705" y="3459098"/>
              <a:chExt cx="1576840" cy="1638300"/>
            </a:xfrm>
          </p:grpSpPr>
          <p:cxnSp>
            <p:nvCxnSpPr>
              <p:cNvPr id="88" name="直線單箭頭接點 87"/>
              <p:cNvCxnSpPr/>
              <p:nvPr/>
            </p:nvCxnSpPr>
            <p:spPr>
              <a:xfrm>
                <a:off x="1048081" y="3459098"/>
                <a:ext cx="1548874" cy="160892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直線單箭頭接點 88"/>
              <p:cNvCxnSpPr/>
              <p:nvPr/>
            </p:nvCxnSpPr>
            <p:spPr>
              <a:xfrm flipV="1">
                <a:off x="1025705" y="5097398"/>
                <a:ext cx="157684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直線單箭頭接點 89"/>
              <p:cNvCxnSpPr/>
              <p:nvPr/>
            </p:nvCxnSpPr>
            <p:spPr>
              <a:xfrm flipV="1">
                <a:off x="1025705" y="3459098"/>
                <a:ext cx="157684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91" name="群組 90"/>
          <p:cNvGrpSpPr/>
          <p:nvPr/>
        </p:nvGrpSpPr>
        <p:grpSpPr>
          <a:xfrm>
            <a:off x="5527144" y="2138036"/>
            <a:ext cx="1588876" cy="1638300"/>
            <a:chOff x="1013669" y="3459098"/>
            <a:chExt cx="1588876" cy="1638300"/>
          </a:xfrm>
        </p:grpSpPr>
        <p:cxnSp>
          <p:nvCxnSpPr>
            <p:cNvPr id="92" name="直線單箭頭接點 91"/>
            <p:cNvCxnSpPr/>
            <p:nvPr/>
          </p:nvCxnSpPr>
          <p:spPr>
            <a:xfrm flipV="1">
              <a:off x="1013669" y="3507292"/>
              <a:ext cx="1574937" cy="158516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93" name="群組 92"/>
            <p:cNvGrpSpPr/>
            <p:nvPr/>
          </p:nvGrpSpPr>
          <p:grpSpPr>
            <a:xfrm>
              <a:off x="1025705" y="3459098"/>
              <a:ext cx="1576840" cy="1638300"/>
              <a:chOff x="1025705" y="3459098"/>
              <a:chExt cx="1576840" cy="1638300"/>
            </a:xfrm>
          </p:grpSpPr>
          <p:cxnSp>
            <p:nvCxnSpPr>
              <p:cNvPr id="94" name="直線單箭頭接點 93"/>
              <p:cNvCxnSpPr/>
              <p:nvPr/>
            </p:nvCxnSpPr>
            <p:spPr>
              <a:xfrm>
                <a:off x="1048081" y="3459098"/>
                <a:ext cx="1548874" cy="160892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直線單箭頭接點 94"/>
              <p:cNvCxnSpPr/>
              <p:nvPr/>
            </p:nvCxnSpPr>
            <p:spPr>
              <a:xfrm flipV="1">
                <a:off x="1025705" y="5097398"/>
                <a:ext cx="157684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直線單箭頭接點 95"/>
              <p:cNvCxnSpPr/>
              <p:nvPr/>
            </p:nvCxnSpPr>
            <p:spPr>
              <a:xfrm flipV="1">
                <a:off x="1025705" y="3459098"/>
                <a:ext cx="157684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04" name="手繪多邊形 103"/>
          <p:cNvSpPr/>
          <p:nvPr/>
        </p:nvSpPr>
        <p:spPr>
          <a:xfrm>
            <a:off x="2780137" y="3569921"/>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6" name="手繪多邊形 105"/>
          <p:cNvSpPr/>
          <p:nvPr/>
        </p:nvSpPr>
        <p:spPr>
          <a:xfrm>
            <a:off x="2761527" y="1980480"/>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7" name="手繪多邊形 106"/>
          <p:cNvSpPr/>
          <p:nvPr/>
        </p:nvSpPr>
        <p:spPr>
          <a:xfrm>
            <a:off x="4990449" y="1991663"/>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8" name="手繪多邊形 107"/>
          <p:cNvSpPr/>
          <p:nvPr/>
        </p:nvSpPr>
        <p:spPr>
          <a:xfrm>
            <a:off x="5006793" y="3514992"/>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9" name="手繪多邊形 108"/>
          <p:cNvSpPr/>
          <p:nvPr/>
        </p:nvSpPr>
        <p:spPr>
          <a:xfrm>
            <a:off x="7139390" y="1930243"/>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0" name="手繪多邊形 109"/>
          <p:cNvSpPr/>
          <p:nvPr/>
        </p:nvSpPr>
        <p:spPr>
          <a:xfrm>
            <a:off x="7186477" y="3548427"/>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3" name="文字方塊 112"/>
          <p:cNvSpPr txBox="1"/>
          <p:nvPr/>
        </p:nvSpPr>
        <p:spPr>
          <a:xfrm>
            <a:off x="1707829" y="1693279"/>
            <a:ext cx="342900" cy="461665"/>
          </a:xfrm>
          <a:prstGeom prst="rect">
            <a:avLst/>
          </a:prstGeom>
          <a:noFill/>
        </p:spPr>
        <p:txBody>
          <a:bodyPr wrap="square" rtlCol="0">
            <a:spAutoFit/>
          </a:bodyPr>
          <a:lstStyle/>
          <a:p>
            <a:pPr algn="ctr"/>
            <a:r>
              <a:rPr lang="en-US" altLang="zh-TW" sz="2400" dirty="0"/>
              <a:t>1</a:t>
            </a:r>
            <a:endParaRPr lang="zh-TW" altLang="en-US" sz="2400" dirty="0"/>
          </a:p>
        </p:txBody>
      </p:sp>
      <p:sp>
        <p:nvSpPr>
          <p:cNvPr id="114" name="文字方塊 113"/>
          <p:cNvSpPr txBox="1"/>
          <p:nvPr/>
        </p:nvSpPr>
        <p:spPr>
          <a:xfrm>
            <a:off x="1874920" y="2281596"/>
            <a:ext cx="441679" cy="461665"/>
          </a:xfrm>
          <a:prstGeom prst="rect">
            <a:avLst/>
          </a:prstGeom>
          <a:noFill/>
        </p:spPr>
        <p:txBody>
          <a:bodyPr wrap="square" rtlCol="0">
            <a:spAutoFit/>
          </a:bodyPr>
          <a:lstStyle/>
          <a:p>
            <a:pPr algn="ctr"/>
            <a:r>
              <a:rPr lang="en-US" altLang="zh-TW" sz="2400" dirty="0"/>
              <a:t>-2</a:t>
            </a:r>
            <a:endParaRPr lang="zh-TW" altLang="en-US" sz="2400" dirty="0"/>
          </a:p>
        </p:txBody>
      </p:sp>
      <p:sp>
        <p:nvSpPr>
          <p:cNvPr id="115" name="文字方塊 114"/>
          <p:cNvSpPr txBox="1"/>
          <p:nvPr/>
        </p:nvSpPr>
        <p:spPr>
          <a:xfrm>
            <a:off x="1572624" y="3798726"/>
            <a:ext cx="715437" cy="461665"/>
          </a:xfrm>
          <a:prstGeom prst="rect">
            <a:avLst/>
          </a:prstGeom>
          <a:noFill/>
        </p:spPr>
        <p:txBody>
          <a:bodyPr wrap="square" rtlCol="0">
            <a:spAutoFit/>
          </a:bodyPr>
          <a:lstStyle/>
          <a:p>
            <a:pPr algn="ctr"/>
            <a:r>
              <a:rPr lang="en-US" altLang="zh-TW" sz="2400" dirty="0"/>
              <a:t>1</a:t>
            </a:r>
            <a:endParaRPr lang="zh-TW" altLang="en-US" sz="2400" dirty="0"/>
          </a:p>
        </p:txBody>
      </p:sp>
      <p:sp>
        <p:nvSpPr>
          <p:cNvPr id="116" name="文字方塊 115"/>
          <p:cNvSpPr txBox="1"/>
          <p:nvPr/>
        </p:nvSpPr>
        <p:spPr>
          <a:xfrm>
            <a:off x="1724903" y="3228414"/>
            <a:ext cx="715437" cy="461665"/>
          </a:xfrm>
          <a:prstGeom prst="rect">
            <a:avLst/>
          </a:prstGeom>
          <a:noFill/>
        </p:spPr>
        <p:txBody>
          <a:bodyPr wrap="square" rtlCol="0">
            <a:spAutoFit/>
          </a:bodyPr>
          <a:lstStyle/>
          <a:p>
            <a:pPr algn="ctr"/>
            <a:r>
              <a:rPr lang="en-US" altLang="zh-TW" sz="2400" dirty="0"/>
              <a:t>-1</a:t>
            </a:r>
            <a:endParaRPr lang="zh-TW" altLang="en-US" sz="2400" dirty="0"/>
          </a:p>
        </p:txBody>
      </p:sp>
      <p:sp>
        <p:nvSpPr>
          <p:cNvPr id="117" name="矩形 116"/>
          <p:cNvSpPr/>
          <p:nvPr/>
        </p:nvSpPr>
        <p:spPr>
          <a:xfrm>
            <a:off x="2471151" y="2657649"/>
            <a:ext cx="458287" cy="448747"/>
          </a:xfrm>
          <a:prstGeom prst="rect">
            <a:avLst/>
          </a:prstGeom>
          <a:solidFill>
            <a:schemeClr val="accent6">
              <a:lumMod val="20000"/>
              <a:lumOff val="8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cxnSp>
        <p:nvCxnSpPr>
          <p:cNvPr id="119" name="直線單箭頭接點 118"/>
          <p:cNvCxnSpPr/>
          <p:nvPr/>
        </p:nvCxnSpPr>
        <p:spPr>
          <a:xfrm flipV="1">
            <a:off x="2698053" y="2274449"/>
            <a:ext cx="0" cy="3841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0" name="文字方塊 119"/>
          <p:cNvSpPr txBox="1"/>
          <p:nvPr/>
        </p:nvSpPr>
        <p:spPr>
          <a:xfrm>
            <a:off x="2487759" y="2651189"/>
            <a:ext cx="441679" cy="461665"/>
          </a:xfrm>
          <a:prstGeom prst="rect">
            <a:avLst/>
          </a:prstGeom>
          <a:noFill/>
        </p:spPr>
        <p:txBody>
          <a:bodyPr wrap="square" rtlCol="0">
            <a:spAutoFit/>
          </a:bodyPr>
          <a:lstStyle/>
          <a:p>
            <a:pPr algn="ctr"/>
            <a:r>
              <a:rPr lang="en-US" altLang="zh-TW" sz="2400" dirty="0"/>
              <a:t>1</a:t>
            </a:r>
            <a:endParaRPr lang="zh-TW" altLang="en-US" sz="2400" dirty="0"/>
          </a:p>
        </p:txBody>
      </p:sp>
      <p:sp>
        <p:nvSpPr>
          <p:cNvPr id="132" name="矩形 131"/>
          <p:cNvSpPr/>
          <p:nvPr/>
        </p:nvSpPr>
        <p:spPr>
          <a:xfrm>
            <a:off x="2480676" y="4206988"/>
            <a:ext cx="458287" cy="448747"/>
          </a:xfrm>
          <a:prstGeom prst="rect">
            <a:avLst/>
          </a:prstGeom>
          <a:solidFill>
            <a:schemeClr val="accent6">
              <a:lumMod val="20000"/>
              <a:lumOff val="8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cxnSp>
        <p:nvCxnSpPr>
          <p:cNvPr id="133" name="直線單箭頭接點 132"/>
          <p:cNvCxnSpPr/>
          <p:nvPr/>
        </p:nvCxnSpPr>
        <p:spPr>
          <a:xfrm flipV="1">
            <a:off x="2707578" y="3823788"/>
            <a:ext cx="0" cy="3841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4" name="文字方塊 133"/>
          <p:cNvSpPr txBox="1"/>
          <p:nvPr/>
        </p:nvSpPr>
        <p:spPr>
          <a:xfrm>
            <a:off x="2497284" y="4200528"/>
            <a:ext cx="441679" cy="461665"/>
          </a:xfrm>
          <a:prstGeom prst="rect">
            <a:avLst/>
          </a:prstGeom>
          <a:noFill/>
        </p:spPr>
        <p:txBody>
          <a:bodyPr wrap="square" rtlCol="0">
            <a:spAutoFit/>
          </a:bodyPr>
          <a:lstStyle/>
          <a:p>
            <a:pPr algn="ctr"/>
            <a:r>
              <a:rPr lang="en-US" altLang="zh-TW" sz="2400" dirty="0"/>
              <a:t>0</a:t>
            </a:r>
            <a:endParaRPr lang="zh-TW" altLang="en-US" sz="2400" dirty="0"/>
          </a:p>
        </p:txBody>
      </p:sp>
      <p:sp>
        <p:nvSpPr>
          <p:cNvPr id="138" name="文字方塊 137"/>
          <p:cNvSpPr txBox="1"/>
          <p:nvPr/>
        </p:nvSpPr>
        <p:spPr>
          <a:xfrm>
            <a:off x="3109050" y="1602027"/>
            <a:ext cx="811642" cy="46166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altLang="zh-TW" sz="2400" dirty="0">
                <a:solidFill>
                  <a:srgbClr val="0000FF"/>
                </a:solidFill>
              </a:rPr>
              <a:t>0.73</a:t>
            </a:r>
            <a:endParaRPr lang="zh-TW" altLang="en-US" sz="2400" dirty="0">
              <a:solidFill>
                <a:srgbClr val="0000FF"/>
              </a:solidFill>
            </a:endParaRPr>
          </a:p>
        </p:txBody>
      </p:sp>
      <p:sp>
        <p:nvSpPr>
          <p:cNvPr id="139" name="文字方塊 138"/>
          <p:cNvSpPr txBox="1"/>
          <p:nvPr/>
        </p:nvSpPr>
        <p:spPr>
          <a:xfrm>
            <a:off x="3075361" y="3207558"/>
            <a:ext cx="811642" cy="46166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altLang="zh-TW" sz="2400" dirty="0">
                <a:solidFill>
                  <a:srgbClr val="0000FF"/>
                </a:solidFill>
              </a:rPr>
              <a:t>0.5</a:t>
            </a:r>
            <a:endParaRPr lang="zh-TW" altLang="en-US" sz="2400" dirty="0">
              <a:solidFill>
                <a:srgbClr val="0000FF"/>
              </a:solidFill>
            </a:endParaRPr>
          </a:p>
        </p:txBody>
      </p:sp>
      <p:sp>
        <p:nvSpPr>
          <p:cNvPr id="140" name="文字方塊 139"/>
          <p:cNvSpPr txBox="1"/>
          <p:nvPr/>
        </p:nvSpPr>
        <p:spPr>
          <a:xfrm>
            <a:off x="3953237" y="1672423"/>
            <a:ext cx="342900" cy="461665"/>
          </a:xfrm>
          <a:prstGeom prst="rect">
            <a:avLst/>
          </a:prstGeom>
          <a:noFill/>
        </p:spPr>
        <p:txBody>
          <a:bodyPr wrap="square" rtlCol="0">
            <a:spAutoFit/>
          </a:bodyPr>
          <a:lstStyle/>
          <a:p>
            <a:pPr algn="ctr"/>
            <a:r>
              <a:rPr lang="en-US" altLang="zh-TW" sz="2400" dirty="0"/>
              <a:t>2</a:t>
            </a:r>
            <a:endParaRPr lang="zh-TW" altLang="en-US" sz="2400" dirty="0"/>
          </a:p>
        </p:txBody>
      </p:sp>
      <p:sp>
        <p:nvSpPr>
          <p:cNvPr id="141" name="文字方塊 140"/>
          <p:cNvSpPr txBox="1"/>
          <p:nvPr/>
        </p:nvSpPr>
        <p:spPr>
          <a:xfrm>
            <a:off x="4120328" y="2260740"/>
            <a:ext cx="441679" cy="461665"/>
          </a:xfrm>
          <a:prstGeom prst="rect">
            <a:avLst/>
          </a:prstGeom>
          <a:noFill/>
        </p:spPr>
        <p:txBody>
          <a:bodyPr wrap="square" rtlCol="0">
            <a:spAutoFit/>
          </a:bodyPr>
          <a:lstStyle/>
          <a:p>
            <a:pPr algn="ctr"/>
            <a:r>
              <a:rPr lang="en-US" altLang="zh-TW" sz="2400" dirty="0"/>
              <a:t>-1</a:t>
            </a:r>
            <a:endParaRPr lang="zh-TW" altLang="en-US" sz="2400" dirty="0"/>
          </a:p>
        </p:txBody>
      </p:sp>
      <p:sp>
        <p:nvSpPr>
          <p:cNvPr id="142" name="文字方塊 141"/>
          <p:cNvSpPr txBox="1"/>
          <p:nvPr/>
        </p:nvSpPr>
        <p:spPr>
          <a:xfrm>
            <a:off x="3818032" y="3777870"/>
            <a:ext cx="715437" cy="461665"/>
          </a:xfrm>
          <a:prstGeom prst="rect">
            <a:avLst/>
          </a:prstGeom>
          <a:noFill/>
        </p:spPr>
        <p:txBody>
          <a:bodyPr wrap="square" rtlCol="0">
            <a:spAutoFit/>
          </a:bodyPr>
          <a:lstStyle/>
          <a:p>
            <a:pPr algn="ctr"/>
            <a:r>
              <a:rPr lang="en-US" altLang="zh-TW" sz="2400" dirty="0"/>
              <a:t>-1</a:t>
            </a:r>
            <a:endParaRPr lang="zh-TW" altLang="en-US" sz="2400" dirty="0"/>
          </a:p>
        </p:txBody>
      </p:sp>
      <p:sp>
        <p:nvSpPr>
          <p:cNvPr id="143" name="文字方塊 142"/>
          <p:cNvSpPr txBox="1"/>
          <p:nvPr/>
        </p:nvSpPr>
        <p:spPr>
          <a:xfrm>
            <a:off x="3970311" y="3207558"/>
            <a:ext cx="715437" cy="461665"/>
          </a:xfrm>
          <a:prstGeom prst="rect">
            <a:avLst/>
          </a:prstGeom>
          <a:noFill/>
        </p:spPr>
        <p:txBody>
          <a:bodyPr wrap="square" rtlCol="0">
            <a:spAutoFit/>
          </a:bodyPr>
          <a:lstStyle/>
          <a:p>
            <a:pPr algn="ctr"/>
            <a:r>
              <a:rPr lang="en-US" altLang="zh-TW" sz="2400" dirty="0"/>
              <a:t>-2</a:t>
            </a:r>
            <a:endParaRPr lang="zh-TW" altLang="en-US" sz="2400" dirty="0"/>
          </a:p>
        </p:txBody>
      </p:sp>
      <p:sp>
        <p:nvSpPr>
          <p:cNvPr id="144" name="文字方塊 143"/>
          <p:cNvSpPr txBox="1"/>
          <p:nvPr/>
        </p:nvSpPr>
        <p:spPr>
          <a:xfrm>
            <a:off x="6126016" y="1673340"/>
            <a:ext cx="342900" cy="461665"/>
          </a:xfrm>
          <a:prstGeom prst="rect">
            <a:avLst/>
          </a:prstGeom>
          <a:noFill/>
        </p:spPr>
        <p:txBody>
          <a:bodyPr wrap="square" rtlCol="0">
            <a:spAutoFit/>
          </a:bodyPr>
          <a:lstStyle/>
          <a:p>
            <a:pPr algn="ctr"/>
            <a:r>
              <a:rPr lang="en-US" altLang="zh-TW" sz="2400" dirty="0"/>
              <a:t>3</a:t>
            </a:r>
            <a:endParaRPr lang="zh-TW" altLang="en-US" sz="2400" dirty="0"/>
          </a:p>
        </p:txBody>
      </p:sp>
      <p:sp>
        <p:nvSpPr>
          <p:cNvPr id="145" name="文字方塊 144"/>
          <p:cNvSpPr txBox="1"/>
          <p:nvPr/>
        </p:nvSpPr>
        <p:spPr>
          <a:xfrm>
            <a:off x="6293107" y="2261657"/>
            <a:ext cx="441679" cy="461665"/>
          </a:xfrm>
          <a:prstGeom prst="rect">
            <a:avLst/>
          </a:prstGeom>
          <a:noFill/>
        </p:spPr>
        <p:txBody>
          <a:bodyPr wrap="square" rtlCol="0">
            <a:spAutoFit/>
          </a:bodyPr>
          <a:lstStyle/>
          <a:p>
            <a:pPr algn="ctr"/>
            <a:r>
              <a:rPr lang="en-US" altLang="zh-TW" sz="2400" dirty="0"/>
              <a:t>-1</a:t>
            </a:r>
            <a:endParaRPr lang="zh-TW" altLang="en-US" sz="2400" dirty="0"/>
          </a:p>
        </p:txBody>
      </p:sp>
      <p:sp>
        <p:nvSpPr>
          <p:cNvPr id="146" name="文字方塊 145"/>
          <p:cNvSpPr txBox="1"/>
          <p:nvPr/>
        </p:nvSpPr>
        <p:spPr>
          <a:xfrm>
            <a:off x="5990811" y="3778787"/>
            <a:ext cx="715437" cy="461665"/>
          </a:xfrm>
          <a:prstGeom prst="rect">
            <a:avLst/>
          </a:prstGeom>
          <a:noFill/>
        </p:spPr>
        <p:txBody>
          <a:bodyPr wrap="square" rtlCol="0">
            <a:spAutoFit/>
          </a:bodyPr>
          <a:lstStyle/>
          <a:p>
            <a:pPr algn="ctr"/>
            <a:r>
              <a:rPr lang="en-US" altLang="zh-TW" sz="2400" dirty="0"/>
              <a:t>4</a:t>
            </a:r>
            <a:endParaRPr lang="zh-TW" altLang="en-US" sz="2400" dirty="0"/>
          </a:p>
        </p:txBody>
      </p:sp>
      <p:sp>
        <p:nvSpPr>
          <p:cNvPr id="147" name="文字方塊 146"/>
          <p:cNvSpPr txBox="1"/>
          <p:nvPr/>
        </p:nvSpPr>
        <p:spPr>
          <a:xfrm>
            <a:off x="6143090" y="3208475"/>
            <a:ext cx="715437" cy="461665"/>
          </a:xfrm>
          <a:prstGeom prst="rect">
            <a:avLst/>
          </a:prstGeom>
          <a:noFill/>
        </p:spPr>
        <p:txBody>
          <a:bodyPr wrap="square" rtlCol="0">
            <a:spAutoFit/>
          </a:bodyPr>
          <a:lstStyle/>
          <a:p>
            <a:pPr algn="ctr"/>
            <a:r>
              <a:rPr lang="en-US" altLang="zh-TW" sz="2400" dirty="0"/>
              <a:t>-1</a:t>
            </a:r>
            <a:endParaRPr lang="zh-TW" altLang="en-US" sz="2400" dirty="0"/>
          </a:p>
        </p:txBody>
      </p:sp>
      <p:sp>
        <p:nvSpPr>
          <p:cNvPr id="150" name="文字方塊 149"/>
          <p:cNvSpPr txBox="1"/>
          <p:nvPr/>
        </p:nvSpPr>
        <p:spPr>
          <a:xfrm>
            <a:off x="5215605" y="1556516"/>
            <a:ext cx="811642" cy="46166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altLang="zh-TW" sz="2400" dirty="0">
                <a:solidFill>
                  <a:srgbClr val="0000FF"/>
                </a:solidFill>
              </a:rPr>
              <a:t>0.72</a:t>
            </a:r>
            <a:endParaRPr lang="zh-TW" altLang="en-US" sz="2400" dirty="0">
              <a:solidFill>
                <a:srgbClr val="0000FF"/>
              </a:solidFill>
            </a:endParaRPr>
          </a:p>
        </p:txBody>
      </p:sp>
      <p:sp>
        <p:nvSpPr>
          <p:cNvPr id="151" name="文字方塊 150"/>
          <p:cNvSpPr txBox="1"/>
          <p:nvPr/>
        </p:nvSpPr>
        <p:spPr>
          <a:xfrm>
            <a:off x="5275156" y="3270969"/>
            <a:ext cx="811642" cy="46166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altLang="zh-TW" sz="2400" dirty="0">
                <a:solidFill>
                  <a:srgbClr val="0000FF"/>
                </a:solidFill>
              </a:rPr>
              <a:t>0.12</a:t>
            </a:r>
            <a:endParaRPr lang="zh-TW" altLang="en-US" sz="2400" dirty="0">
              <a:solidFill>
                <a:srgbClr val="0000FF"/>
              </a:solidFill>
            </a:endParaRPr>
          </a:p>
        </p:txBody>
      </p:sp>
      <p:sp>
        <p:nvSpPr>
          <p:cNvPr id="154" name="文字方塊 153"/>
          <p:cNvSpPr txBox="1"/>
          <p:nvPr/>
        </p:nvSpPr>
        <p:spPr>
          <a:xfrm>
            <a:off x="7540144" y="1574623"/>
            <a:ext cx="811642" cy="46166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altLang="zh-TW" sz="2400" dirty="0">
                <a:solidFill>
                  <a:srgbClr val="0000FF"/>
                </a:solidFill>
              </a:rPr>
              <a:t>0.51</a:t>
            </a:r>
            <a:endParaRPr lang="zh-TW" altLang="en-US" sz="2400" dirty="0">
              <a:solidFill>
                <a:srgbClr val="0000FF"/>
              </a:solidFill>
            </a:endParaRPr>
          </a:p>
        </p:txBody>
      </p:sp>
      <p:sp>
        <p:nvSpPr>
          <p:cNvPr id="155" name="文字方塊 154"/>
          <p:cNvSpPr txBox="1"/>
          <p:nvPr/>
        </p:nvSpPr>
        <p:spPr>
          <a:xfrm>
            <a:off x="7621461" y="3228414"/>
            <a:ext cx="811642" cy="46166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altLang="zh-TW" sz="2400" dirty="0">
                <a:solidFill>
                  <a:srgbClr val="0000FF"/>
                </a:solidFill>
              </a:rPr>
              <a:t>0.85</a:t>
            </a:r>
            <a:endParaRPr lang="zh-TW" altLang="en-US" sz="2400" dirty="0">
              <a:solidFill>
                <a:srgbClr val="0000FF"/>
              </a:solidFill>
            </a:endParaRPr>
          </a:p>
        </p:txBody>
      </p:sp>
      <p:sp>
        <p:nvSpPr>
          <p:cNvPr id="98" name="矩形 97"/>
          <p:cNvSpPr/>
          <p:nvPr/>
        </p:nvSpPr>
        <p:spPr>
          <a:xfrm>
            <a:off x="4673795" y="2645534"/>
            <a:ext cx="458287" cy="448747"/>
          </a:xfrm>
          <a:prstGeom prst="rect">
            <a:avLst/>
          </a:prstGeom>
          <a:solidFill>
            <a:schemeClr val="accent6">
              <a:lumMod val="20000"/>
              <a:lumOff val="8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cxnSp>
        <p:nvCxnSpPr>
          <p:cNvPr id="99" name="直線單箭頭接點 98"/>
          <p:cNvCxnSpPr/>
          <p:nvPr/>
        </p:nvCxnSpPr>
        <p:spPr>
          <a:xfrm flipV="1">
            <a:off x="4900697" y="2262334"/>
            <a:ext cx="0" cy="3841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2" name="文字方塊 101"/>
          <p:cNvSpPr txBox="1"/>
          <p:nvPr/>
        </p:nvSpPr>
        <p:spPr>
          <a:xfrm>
            <a:off x="4690403" y="2639074"/>
            <a:ext cx="441679" cy="461665"/>
          </a:xfrm>
          <a:prstGeom prst="rect">
            <a:avLst/>
          </a:prstGeom>
          <a:noFill/>
        </p:spPr>
        <p:txBody>
          <a:bodyPr wrap="square" rtlCol="0">
            <a:spAutoFit/>
          </a:bodyPr>
          <a:lstStyle/>
          <a:p>
            <a:pPr algn="ctr"/>
            <a:r>
              <a:rPr lang="en-US" altLang="zh-TW" sz="2400" dirty="0"/>
              <a:t>0</a:t>
            </a:r>
            <a:endParaRPr lang="zh-TW" altLang="en-US" sz="2400" dirty="0"/>
          </a:p>
        </p:txBody>
      </p:sp>
      <p:sp>
        <p:nvSpPr>
          <p:cNvPr id="118" name="矩形 117"/>
          <p:cNvSpPr/>
          <p:nvPr/>
        </p:nvSpPr>
        <p:spPr>
          <a:xfrm>
            <a:off x="4676173" y="4169857"/>
            <a:ext cx="458287" cy="448747"/>
          </a:xfrm>
          <a:prstGeom prst="rect">
            <a:avLst/>
          </a:prstGeom>
          <a:solidFill>
            <a:schemeClr val="accent6">
              <a:lumMod val="20000"/>
              <a:lumOff val="8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cxnSp>
        <p:nvCxnSpPr>
          <p:cNvPr id="122" name="直線單箭頭接點 121"/>
          <p:cNvCxnSpPr/>
          <p:nvPr/>
        </p:nvCxnSpPr>
        <p:spPr>
          <a:xfrm flipV="1">
            <a:off x="4903075" y="3786657"/>
            <a:ext cx="0" cy="3841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4" name="文字方塊 123"/>
          <p:cNvSpPr txBox="1"/>
          <p:nvPr/>
        </p:nvSpPr>
        <p:spPr>
          <a:xfrm>
            <a:off x="4692781" y="4163397"/>
            <a:ext cx="441679" cy="461665"/>
          </a:xfrm>
          <a:prstGeom prst="rect">
            <a:avLst/>
          </a:prstGeom>
          <a:noFill/>
        </p:spPr>
        <p:txBody>
          <a:bodyPr wrap="square" rtlCol="0">
            <a:spAutoFit/>
          </a:bodyPr>
          <a:lstStyle/>
          <a:p>
            <a:pPr algn="ctr"/>
            <a:r>
              <a:rPr lang="en-US" altLang="zh-TW" sz="2400" dirty="0"/>
              <a:t>0</a:t>
            </a:r>
            <a:endParaRPr lang="zh-TW" altLang="en-US" sz="2400" dirty="0"/>
          </a:p>
        </p:txBody>
      </p:sp>
      <p:sp>
        <p:nvSpPr>
          <p:cNvPr id="126" name="矩形 125"/>
          <p:cNvSpPr/>
          <p:nvPr/>
        </p:nvSpPr>
        <p:spPr>
          <a:xfrm>
            <a:off x="6852035" y="2640342"/>
            <a:ext cx="458287" cy="448747"/>
          </a:xfrm>
          <a:prstGeom prst="rect">
            <a:avLst/>
          </a:prstGeom>
          <a:solidFill>
            <a:schemeClr val="accent6">
              <a:lumMod val="20000"/>
              <a:lumOff val="8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cxnSp>
        <p:nvCxnSpPr>
          <p:cNvPr id="127" name="直線單箭頭接點 126"/>
          <p:cNvCxnSpPr/>
          <p:nvPr/>
        </p:nvCxnSpPr>
        <p:spPr>
          <a:xfrm flipV="1">
            <a:off x="7078937" y="2257142"/>
            <a:ext cx="0" cy="3841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8" name="文字方塊 127"/>
          <p:cNvSpPr txBox="1"/>
          <p:nvPr/>
        </p:nvSpPr>
        <p:spPr>
          <a:xfrm>
            <a:off x="6868643" y="2633882"/>
            <a:ext cx="441679" cy="461665"/>
          </a:xfrm>
          <a:prstGeom prst="rect">
            <a:avLst/>
          </a:prstGeom>
          <a:noFill/>
        </p:spPr>
        <p:txBody>
          <a:bodyPr wrap="square" rtlCol="0">
            <a:spAutoFit/>
          </a:bodyPr>
          <a:lstStyle/>
          <a:p>
            <a:pPr algn="ctr"/>
            <a:r>
              <a:rPr lang="en-US" altLang="zh-TW" sz="2400" dirty="0"/>
              <a:t>-2</a:t>
            </a:r>
            <a:endParaRPr lang="zh-TW" altLang="en-US" sz="2400" dirty="0"/>
          </a:p>
        </p:txBody>
      </p:sp>
      <p:sp>
        <p:nvSpPr>
          <p:cNvPr id="130" name="矩形 129"/>
          <p:cNvSpPr/>
          <p:nvPr/>
        </p:nvSpPr>
        <p:spPr>
          <a:xfrm>
            <a:off x="6906115" y="4197178"/>
            <a:ext cx="458287" cy="448747"/>
          </a:xfrm>
          <a:prstGeom prst="rect">
            <a:avLst/>
          </a:prstGeom>
          <a:solidFill>
            <a:schemeClr val="accent6">
              <a:lumMod val="20000"/>
              <a:lumOff val="8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cxnSp>
        <p:nvCxnSpPr>
          <p:cNvPr id="148" name="直線單箭頭接點 147"/>
          <p:cNvCxnSpPr/>
          <p:nvPr/>
        </p:nvCxnSpPr>
        <p:spPr>
          <a:xfrm flipV="1">
            <a:off x="7133017" y="3813978"/>
            <a:ext cx="0" cy="3841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9" name="文字方塊 148"/>
          <p:cNvSpPr txBox="1"/>
          <p:nvPr/>
        </p:nvSpPr>
        <p:spPr>
          <a:xfrm>
            <a:off x="6922723" y="4190718"/>
            <a:ext cx="441679" cy="461665"/>
          </a:xfrm>
          <a:prstGeom prst="rect">
            <a:avLst/>
          </a:prstGeom>
          <a:noFill/>
        </p:spPr>
        <p:txBody>
          <a:bodyPr wrap="square" rtlCol="0">
            <a:spAutoFit/>
          </a:bodyPr>
          <a:lstStyle/>
          <a:p>
            <a:pPr algn="ctr"/>
            <a:r>
              <a:rPr lang="en-US" altLang="zh-TW" sz="2400" dirty="0"/>
              <a:t>2</a:t>
            </a:r>
            <a:endParaRPr lang="zh-TW" altLang="en-US" sz="2400" dirty="0"/>
          </a:p>
        </p:txBody>
      </p:sp>
      <mc:AlternateContent xmlns:mc="http://schemas.openxmlformats.org/markup-compatibility/2006" xmlns:a14="http://schemas.microsoft.com/office/drawing/2010/main">
        <mc:Choice Requires="a14">
          <p:sp>
            <p:nvSpPr>
              <p:cNvPr id="103" name="文字方塊 102"/>
              <p:cNvSpPr txBox="1"/>
              <p:nvPr/>
            </p:nvSpPr>
            <p:spPr>
              <a:xfrm>
                <a:off x="6084208" y="5579633"/>
                <a:ext cx="2192908" cy="62331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𝑓</m:t>
                      </m:r>
                      <m:d>
                        <m:dPr>
                          <m:ctrlPr>
                            <a:rPr lang="en-US" altLang="zh-TW" sz="2400" b="0" i="1" smtClean="0">
                              <a:latin typeface="Cambria Math" panose="02040503050406030204" pitchFamily="18" charset="0"/>
                            </a:rPr>
                          </m:ctrlPr>
                        </m:dPr>
                        <m:e>
                          <m:d>
                            <m:dPr>
                              <m:begChr m:val="["/>
                              <m:endChr m:val="]"/>
                              <m:ctrlPr>
                                <a:rPr lang="en-US" altLang="zh-TW" sz="2400" b="0" i="1" smtClean="0">
                                  <a:latin typeface="Cambria Math" panose="02040503050406030204" pitchFamily="18" charset="0"/>
                                </a:rPr>
                              </m:ctrlPr>
                            </m:dPr>
                            <m:e>
                              <m:m>
                                <m:mPr>
                                  <m:mcs>
                                    <m:mc>
                                      <m:mcPr>
                                        <m:count m:val="1"/>
                                        <m:mcJc m:val="center"/>
                                      </m:mcPr>
                                    </m:mc>
                                  </m:mcs>
                                  <m:ctrlPr>
                                    <a:rPr lang="en-US" altLang="zh-TW" sz="2400" b="0" i="1" smtClean="0">
                                      <a:latin typeface="Cambria Math" panose="02040503050406030204" pitchFamily="18" charset="0"/>
                                    </a:rPr>
                                  </m:ctrlPr>
                                </m:mPr>
                                <m:mr>
                                  <m:e>
                                    <m:r>
                                      <a:rPr lang="en-US" altLang="zh-TW" sz="2400" b="0" i="1" smtClean="0">
                                        <a:latin typeface="Cambria Math" panose="02040503050406030204" pitchFamily="18" charset="0"/>
                                      </a:rPr>
                                      <m:t>0</m:t>
                                    </m:r>
                                  </m:e>
                                </m:mr>
                                <m:mr>
                                  <m:e>
                                    <m:r>
                                      <a:rPr lang="en-US" altLang="zh-TW" sz="2400" b="0" i="1" smtClean="0">
                                        <a:latin typeface="Cambria Math" panose="02040503050406030204" pitchFamily="18" charset="0"/>
                                      </a:rPr>
                                      <m:t>0</m:t>
                                    </m:r>
                                  </m:e>
                                </m:mr>
                              </m:m>
                            </m:e>
                          </m:d>
                        </m:e>
                      </m:d>
                      <m:r>
                        <a:rPr lang="en-US" altLang="zh-TW" sz="2400" b="0" i="1" smtClean="0">
                          <a:latin typeface="Cambria Math" panose="02040503050406030204" pitchFamily="18" charset="0"/>
                        </a:rPr>
                        <m:t>=</m:t>
                      </m:r>
                      <m:d>
                        <m:dPr>
                          <m:begChr m:val="["/>
                          <m:endChr m:val="]"/>
                          <m:ctrlPr>
                            <a:rPr lang="en-US" altLang="zh-TW" sz="2400" i="1">
                              <a:latin typeface="Cambria Math" panose="02040503050406030204" pitchFamily="18" charset="0"/>
                            </a:rPr>
                          </m:ctrlPr>
                        </m:dPr>
                        <m:e>
                          <m:m>
                            <m:mPr>
                              <m:mcs>
                                <m:mc>
                                  <m:mcPr>
                                    <m:count m:val="1"/>
                                    <m:mcJc m:val="center"/>
                                  </m:mcPr>
                                </m:mc>
                              </m:mcs>
                              <m:ctrlPr>
                                <a:rPr lang="en-US" altLang="zh-TW" sz="2400" i="1">
                                  <a:latin typeface="Cambria Math" panose="02040503050406030204" pitchFamily="18" charset="0"/>
                                </a:rPr>
                              </m:ctrlPr>
                            </m:mPr>
                            <m:mr>
                              <m:e>
                                <m:r>
                                  <m:rPr>
                                    <m:brk m:alnAt="7"/>
                                  </m:rPr>
                                  <a:rPr lang="en-US" altLang="zh-TW" sz="2400" b="0" i="1" smtClean="0">
                                    <a:latin typeface="Cambria Math" panose="02040503050406030204" pitchFamily="18" charset="0"/>
                                  </a:rPr>
                                  <m:t>0</m:t>
                                </m:r>
                                <m:r>
                                  <a:rPr lang="en-US" altLang="zh-TW" sz="2400" b="0" i="1" smtClean="0">
                                    <a:latin typeface="Cambria Math" panose="02040503050406030204" pitchFamily="18" charset="0"/>
                                  </a:rPr>
                                  <m:t>.51</m:t>
                                </m:r>
                              </m:e>
                            </m:mr>
                            <m:mr>
                              <m:e>
                                <m:r>
                                  <a:rPr lang="en-US" altLang="zh-TW" sz="2400" b="0" i="1" smtClean="0">
                                    <a:latin typeface="Cambria Math" panose="02040503050406030204" pitchFamily="18" charset="0"/>
                                  </a:rPr>
                                  <m:t>0.85</m:t>
                                </m:r>
                              </m:e>
                            </m:mr>
                          </m:m>
                        </m:e>
                      </m:d>
                    </m:oMath>
                  </m:oMathPara>
                </a14:m>
                <a:endParaRPr lang="zh-TW" altLang="en-US" sz="2400" dirty="0"/>
              </a:p>
            </p:txBody>
          </p:sp>
        </mc:Choice>
        <mc:Fallback xmlns="">
          <p:sp>
            <p:nvSpPr>
              <p:cNvPr id="103" name="文字方塊 102"/>
              <p:cNvSpPr txBox="1">
                <a:spLocks noRot="1" noChangeAspect="1" noMove="1" noResize="1" noEditPoints="1" noAdjustHandles="1" noChangeArrowheads="1" noChangeShapeType="1" noTextEdit="1"/>
              </p:cNvSpPr>
              <p:nvPr/>
            </p:nvSpPr>
            <p:spPr>
              <a:xfrm>
                <a:off x="6084208" y="5579633"/>
                <a:ext cx="2192908" cy="623312"/>
              </a:xfrm>
              <a:prstGeom prst="rect">
                <a:avLst/>
              </a:prstGeom>
              <a:blipFill>
                <a:blip r:embed="rId3"/>
                <a:stretch>
                  <a:fillRect b="-3883"/>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21" name="文字方塊 120"/>
              <p:cNvSpPr txBox="1"/>
              <p:nvPr/>
            </p:nvSpPr>
            <p:spPr>
              <a:xfrm>
                <a:off x="3513269" y="5587135"/>
                <a:ext cx="2422137" cy="6158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𝑓</m:t>
                      </m:r>
                      <m:d>
                        <m:dPr>
                          <m:ctrlPr>
                            <a:rPr lang="en-US" altLang="zh-TW" sz="2400" b="0" i="1" smtClean="0">
                              <a:latin typeface="Cambria Math" panose="02040503050406030204" pitchFamily="18" charset="0"/>
                            </a:rPr>
                          </m:ctrlPr>
                        </m:dPr>
                        <m:e>
                          <m:d>
                            <m:dPr>
                              <m:begChr m:val="["/>
                              <m:endChr m:val="]"/>
                              <m:ctrlPr>
                                <a:rPr lang="en-US" altLang="zh-TW" sz="2400" b="0" i="1" smtClean="0">
                                  <a:latin typeface="Cambria Math" panose="02040503050406030204" pitchFamily="18" charset="0"/>
                                </a:rPr>
                              </m:ctrlPr>
                            </m:dPr>
                            <m:e>
                              <m:m>
                                <m:mPr>
                                  <m:mcs>
                                    <m:mc>
                                      <m:mcPr>
                                        <m:count m:val="1"/>
                                        <m:mcJc m:val="center"/>
                                      </m:mcPr>
                                    </m:mc>
                                  </m:mcs>
                                  <m:ctrlPr>
                                    <a:rPr lang="en-US" altLang="zh-TW" sz="2400" b="0" i="1" smtClean="0">
                                      <a:latin typeface="Cambria Math" panose="02040503050406030204" pitchFamily="18" charset="0"/>
                                    </a:rPr>
                                  </m:ctrlPr>
                                </m:mPr>
                                <m:mr>
                                  <m:e>
                                    <m:r>
                                      <m:rPr>
                                        <m:brk m:alnAt="7"/>
                                      </m:rPr>
                                      <a:rPr lang="en-US" altLang="zh-TW" sz="2400" b="0" i="1" smtClean="0">
                                        <a:latin typeface="Cambria Math" panose="02040503050406030204" pitchFamily="18" charset="0"/>
                                      </a:rPr>
                                      <m:t>1</m:t>
                                    </m:r>
                                  </m:e>
                                </m:mr>
                                <m:mr>
                                  <m:e>
                                    <m:r>
                                      <a:rPr lang="en-US" altLang="zh-TW" sz="2400" b="0" i="1" smtClean="0">
                                        <a:latin typeface="Cambria Math" panose="02040503050406030204" pitchFamily="18" charset="0"/>
                                      </a:rPr>
                                      <m:t>−1</m:t>
                                    </m:r>
                                  </m:e>
                                </m:mr>
                              </m:m>
                            </m:e>
                          </m:d>
                        </m:e>
                      </m:d>
                      <m:r>
                        <a:rPr lang="en-US" altLang="zh-TW" sz="2400" b="0" i="1" smtClean="0">
                          <a:latin typeface="Cambria Math" panose="02040503050406030204" pitchFamily="18" charset="0"/>
                        </a:rPr>
                        <m:t>=</m:t>
                      </m:r>
                      <m:d>
                        <m:dPr>
                          <m:begChr m:val="["/>
                          <m:endChr m:val="]"/>
                          <m:ctrlPr>
                            <a:rPr lang="en-US" altLang="zh-TW" sz="2400" i="1">
                              <a:latin typeface="Cambria Math" panose="02040503050406030204" pitchFamily="18" charset="0"/>
                            </a:rPr>
                          </m:ctrlPr>
                        </m:dPr>
                        <m:e>
                          <m:m>
                            <m:mPr>
                              <m:mcs>
                                <m:mc>
                                  <m:mcPr>
                                    <m:count m:val="1"/>
                                    <m:mcJc m:val="center"/>
                                  </m:mcPr>
                                </m:mc>
                              </m:mcs>
                              <m:ctrlPr>
                                <a:rPr lang="en-US" altLang="zh-TW" sz="2400" i="1">
                                  <a:latin typeface="Cambria Math" panose="02040503050406030204" pitchFamily="18" charset="0"/>
                                </a:rPr>
                              </m:ctrlPr>
                            </m:mPr>
                            <m:mr>
                              <m:e>
                                <m:r>
                                  <m:rPr>
                                    <m:brk m:alnAt="7"/>
                                  </m:rPr>
                                  <a:rPr lang="en-US" altLang="zh-TW" sz="2400" b="0" i="1" smtClean="0">
                                    <a:latin typeface="Cambria Math" panose="02040503050406030204" pitchFamily="18" charset="0"/>
                                  </a:rPr>
                                  <m:t>0</m:t>
                                </m:r>
                                <m:r>
                                  <a:rPr lang="en-US" altLang="zh-TW" sz="2400" b="0" i="1" smtClean="0">
                                    <a:latin typeface="Cambria Math" panose="02040503050406030204" pitchFamily="18" charset="0"/>
                                  </a:rPr>
                                  <m:t>.62</m:t>
                                </m:r>
                              </m:e>
                            </m:mr>
                            <m:mr>
                              <m:e>
                                <m:r>
                                  <a:rPr lang="en-US" altLang="zh-TW" sz="2400" b="0" i="1" smtClean="0">
                                    <a:latin typeface="Cambria Math" panose="02040503050406030204" pitchFamily="18" charset="0"/>
                                  </a:rPr>
                                  <m:t>0.83</m:t>
                                </m:r>
                              </m:e>
                            </m:mr>
                          </m:m>
                        </m:e>
                      </m:d>
                    </m:oMath>
                  </m:oMathPara>
                </a14:m>
                <a:endParaRPr lang="zh-TW" altLang="en-US" sz="2400" dirty="0"/>
              </a:p>
            </p:txBody>
          </p:sp>
        </mc:Choice>
        <mc:Fallback xmlns="">
          <p:sp>
            <p:nvSpPr>
              <p:cNvPr id="121" name="文字方塊 120"/>
              <p:cNvSpPr txBox="1">
                <a:spLocks noRot="1" noChangeAspect="1" noMove="1" noResize="1" noEditPoints="1" noAdjustHandles="1" noChangeArrowheads="1" noChangeShapeType="1" noTextEdit="1"/>
              </p:cNvSpPr>
              <p:nvPr/>
            </p:nvSpPr>
            <p:spPr>
              <a:xfrm>
                <a:off x="3513269" y="5587135"/>
                <a:ext cx="2422137" cy="615810"/>
              </a:xfrm>
              <a:prstGeom prst="rect">
                <a:avLst/>
              </a:prstGeom>
              <a:blipFill>
                <a:blip r:embed="rId4"/>
                <a:stretch>
                  <a:fillRect b="-4950"/>
                </a:stretch>
              </a:blipFill>
            </p:spPr>
            <p:txBody>
              <a:bodyPr/>
              <a:lstStyle/>
              <a:p>
                <a:r>
                  <a:rPr lang="zh-TW" altLang="en-US">
                    <a:noFill/>
                  </a:rPr>
                  <a:t> </a:t>
                </a:r>
              </a:p>
            </p:txBody>
          </p:sp>
        </mc:Fallback>
      </mc:AlternateContent>
      <p:sp>
        <p:nvSpPr>
          <p:cNvPr id="135" name="矩形 134"/>
          <p:cNvSpPr/>
          <p:nvPr/>
        </p:nvSpPr>
        <p:spPr>
          <a:xfrm>
            <a:off x="748793" y="1991663"/>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sp>
        <p:nvSpPr>
          <p:cNvPr id="136" name="矩形 135"/>
          <p:cNvSpPr/>
          <p:nvPr/>
        </p:nvSpPr>
        <p:spPr>
          <a:xfrm>
            <a:off x="717550" y="3633436"/>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sp>
        <p:nvSpPr>
          <p:cNvPr id="152" name="文字方塊 151"/>
          <p:cNvSpPr txBox="1"/>
          <p:nvPr/>
        </p:nvSpPr>
        <p:spPr>
          <a:xfrm>
            <a:off x="760961" y="1978208"/>
            <a:ext cx="342900" cy="461665"/>
          </a:xfrm>
          <a:prstGeom prst="rect">
            <a:avLst/>
          </a:prstGeom>
          <a:noFill/>
        </p:spPr>
        <p:txBody>
          <a:bodyPr wrap="square" rtlCol="0">
            <a:spAutoFit/>
          </a:bodyPr>
          <a:lstStyle/>
          <a:p>
            <a:pPr algn="ctr"/>
            <a:r>
              <a:rPr lang="en-US" altLang="zh-TW" sz="2400" dirty="0">
                <a:solidFill>
                  <a:srgbClr val="0000FF"/>
                </a:solidFill>
              </a:rPr>
              <a:t>0</a:t>
            </a:r>
            <a:endParaRPr lang="zh-TW" altLang="en-US" sz="2400" dirty="0">
              <a:solidFill>
                <a:srgbClr val="0000FF"/>
              </a:solidFill>
            </a:endParaRPr>
          </a:p>
        </p:txBody>
      </p:sp>
      <p:sp>
        <p:nvSpPr>
          <p:cNvPr id="153" name="文字方塊 152"/>
          <p:cNvSpPr txBox="1"/>
          <p:nvPr/>
        </p:nvSpPr>
        <p:spPr>
          <a:xfrm>
            <a:off x="655177" y="3577639"/>
            <a:ext cx="488741" cy="461665"/>
          </a:xfrm>
          <a:prstGeom prst="rect">
            <a:avLst/>
          </a:prstGeom>
          <a:noFill/>
        </p:spPr>
        <p:txBody>
          <a:bodyPr wrap="square" rtlCol="0">
            <a:spAutoFit/>
          </a:bodyPr>
          <a:lstStyle/>
          <a:p>
            <a:pPr algn="ctr"/>
            <a:r>
              <a:rPr lang="en-US" altLang="zh-TW" sz="2400" dirty="0">
                <a:solidFill>
                  <a:srgbClr val="0000FF"/>
                </a:solidFill>
              </a:rPr>
              <a:t>0</a:t>
            </a:r>
            <a:endParaRPr lang="zh-TW" altLang="en-US" sz="2400" dirty="0">
              <a:solidFill>
                <a:srgbClr val="0000FF"/>
              </a:solidFill>
            </a:endParaRPr>
          </a:p>
        </p:txBody>
      </p:sp>
      <p:sp>
        <p:nvSpPr>
          <p:cNvPr id="3" name="文字方塊 2"/>
          <p:cNvSpPr txBox="1"/>
          <p:nvPr/>
        </p:nvSpPr>
        <p:spPr>
          <a:xfrm>
            <a:off x="1616514" y="4911880"/>
            <a:ext cx="3599091" cy="461665"/>
          </a:xfrm>
          <a:prstGeom prst="rect">
            <a:avLst/>
          </a:prstGeom>
          <a:noFill/>
        </p:spPr>
        <p:txBody>
          <a:bodyPr wrap="square" rtlCol="0">
            <a:spAutoFit/>
          </a:bodyPr>
          <a:lstStyle/>
          <a:p>
            <a:r>
              <a:rPr lang="en-US" altLang="zh-TW" sz="2400" dirty="0"/>
              <a:t>This is a function.</a:t>
            </a:r>
            <a:endParaRPr lang="zh-TW" altLang="en-US" sz="2400" dirty="0"/>
          </a:p>
        </p:txBody>
      </p:sp>
      <p:sp>
        <p:nvSpPr>
          <p:cNvPr id="101" name="文字方塊 100"/>
          <p:cNvSpPr txBox="1"/>
          <p:nvPr/>
        </p:nvSpPr>
        <p:spPr>
          <a:xfrm>
            <a:off x="3967326" y="4908528"/>
            <a:ext cx="3599091" cy="461665"/>
          </a:xfrm>
          <a:prstGeom prst="rect">
            <a:avLst/>
          </a:prstGeom>
          <a:noFill/>
        </p:spPr>
        <p:txBody>
          <a:bodyPr wrap="square" rtlCol="0">
            <a:spAutoFit/>
          </a:bodyPr>
          <a:lstStyle/>
          <a:p>
            <a:r>
              <a:rPr lang="en-US" altLang="zh-TW" sz="2400" dirty="0"/>
              <a:t>Input vector, output vector</a:t>
            </a:r>
            <a:endParaRPr lang="zh-TW" altLang="en-US" sz="2400" dirty="0"/>
          </a:p>
        </p:txBody>
      </p:sp>
      <p:sp>
        <p:nvSpPr>
          <p:cNvPr id="5" name="弧形箭號 (下彎) 4"/>
          <p:cNvSpPr/>
          <p:nvPr/>
        </p:nvSpPr>
        <p:spPr>
          <a:xfrm rot="15394179">
            <a:off x="368628" y="4238988"/>
            <a:ext cx="1395203" cy="701058"/>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Tree>
    <p:extLst>
      <p:ext uri="{BB962C8B-B14F-4D97-AF65-F5344CB8AC3E}">
        <p14:creationId xmlns:p14="http://schemas.microsoft.com/office/powerpoint/2010/main" val="876070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animBg="1"/>
      <p:bldP spid="139" grpId="0" animBg="1"/>
      <p:bldP spid="150" grpId="0" animBg="1"/>
      <p:bldP spid="151" grpId="0" animBg="1"/>
      <p:bldP spid="154" grpId="0" animBg="1"/>
      <p:bldP spid="155" grpId="0" animBg="1"/>
      <p:bldP spid="103" grpId="0"/>
      <p:bldP spid="121" grpId="0"/>
      <p:bldP spid="152" grpId="0"/>
      <p:bldP spid="153" grpId="0"/>
      <p:bldP spid="3" grpId="0"/>
      <p:bldP spid="101" grpId="0"/>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A85F044-0447-47F7-8758-353133930ED1}"/>
              </a:ext>
            </a:extLst>
          </p:cNvPr>
          <p:cNvSpPr>
            <a:spLocks noGrp="1"/>
          </p:cNvSpPr>
          <p:nvPr>
            <p:ph type="title"/>
          </p:nvPr>
        </p:nvSpPr>
        <p:spPr>
          <a:xfrm>
            <a:off x="628650" y="365126"/>
            <a:ext cx="7886700" cy="1325563"/>
          </a:xfrm>
        </p:spPr>
        <p:txBody>
          <a:bodyPr/>
          <a:lstStyle/>
          <a:p>
            <a:r>
              <a:rPr lang="zh-TW" altLang="en-US" dirty="0">
                <a:latin typeface="微軟正黑體" panose="020B0604030504040204" pitchFamily="34" charset="-120"/>
                <a:ea typeface="微軟正黑體" panose="020B0604030504040204" pitchFamily="34" charset="-120"/>
              </a:rPr>
              <a:t>舉例說明：手寫數字辨識</a:t>
            </a:r>
          </a:p>
        </p:txBody>
      </p:sp>
      <p:pic>
        <p:nvPicPr>
          <p:cNvPr id="24578" name="Picture 2" descr="ãhandwritten digit classificationãçåçæå°çµæ">
            <a:extLst>
              <a:ext uri="{FF2B5EF4-FFF2-40B4-BE49-F238E27FC236}">
                <a16:creationId xmlns:a16="http://schemas.microsoft.com/office/drawing/2014/main" id="{45F32216-99AD-4195-9359-E14CE23E08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5571" y="1690689"/>
            <a:ext cx="4793457" cy="4793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38622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8C061F82-491F-4B2E-8A10-5501757FFA78}"/>
              </a:ext>
            </a:extLst>
          </p:cNvPr>
          <p:cNvPicPr>
            <a:picLocks noChangeAspect="1"/>
          </p:cNvPicPr>
          <p:nvPr/>
        </p:nvPicPr>
        <p:blipFill>
          <a:blip r:embed="rId3"/>
          <a:stretch>
            <a:fillRect/>
          </a:stretch>
        </p:blipFill>
        <p:spPr>
          <a:xfrm>
            <a:off x="1265301" y="593126"/>
            <a:ext cx="2130022" cy="2116455"/>
          </a:xfrm>
          <a:prstGeom prst="rect">
            <a:avLst/>
          </a:prstGeom>
        </p:spPr>
      </p:pic>
      <p:sp>
        <p:nvSpPr>
          <p:cNvPr id="6" name="文字方塊 5">
            <a:extLst>
              <a:ext uri="{FF2B5EF4-FFF2-40B4-BE49-F238E27FC236}">
                <a16:creationId xmlns:a16="http://schemas.microsoft.com/office/drawing/2014/main" id="{1FB3A0E3-185D-4D15-A91D-7A30EF6ECA76}"/>
              </a:ext>
            </a:extLst>
          </p:cNvPr>
          <p:cNvSpPr txBox="1"/>
          <p:nvPr/>
        </p:nvSpPr>
        <p:spPr>
          <a:xfrm>
            <a:off x="1512660" y="2696608"/>
            <a:ext cx="1447800" cy="369332"/>
          </a:xfrm>
          <a:prstGeom prst="rect">
            <a:avLst/>
          </a:prstGeom>
          <a:noFill/>
        </p:spPr>
        <p:txBody>
          <a:bodyPr wrap="square" rtlCol="0">
            <a:spAutoFit/>
          </a:bodyPr>
          <a:lstStyle/>
          <a:p>
            <a:r>
              <a:rPr lang="en-US" altLang="zh-TW" dirty="0"/>
              <a:t>16 x 16 = 256</a:t>
            </a:r>
            <a:endParaRPr lang="zh-TW" altLang="en-US" dirty="0"/>
          </a:p>
        </p:txBody>
      </p:sp>
      <p:sp>
        <p:nvSpPr>
          <p:cNvPr id="7" name="矩形 6">
            <a:extLst>
              <a:ext uri="{FF2B5EF4-FFF2-40B4-BE49-F238E27FC236}">
                <a16:creationId xmlns:a16="http://schemas.microsoft.com/office/drawing/2014/main" id="{F3BB1A96-3631-4C01-84FD-30C2DF397445}"/>
              </a:ext>
            </a:extLst>
          </p:cNvPr>
          <p:cNvSpPr/>
          <p:nvPr/>
        </p:nvSpPr>
        <p:spPr>
          <a:xfrm>
            <a:off x="3625006" y="290046"/>
            <a:ext cx="498951" cy="2625052"/>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8" name="矩形 7">
            <a:extLst>
              <a:ext uri="{FF2B5EF4-FFF2-40B4-BE49-F238E27FC236}">
                <a16:creationId xmlns:a16="http://schemas.microsoft.com/office/drawing/2014/main" id="{1806E236-4BCB-4F1E-8A81-CDBC17480440}"/>
              </a:ext>
            </a:extLst>
          </p:cNvPr>
          <p:cNvSpPr/>
          <p:nvPr/>
        </p:nvSpPr>
        <p:spPr>
          <a:xfrm>
            <a:off x="3693394" y="1007739"/>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sp>
        <p:nvSpPr>
          <p:cNvPr id="9" name="矩形 8">
            <a:extLst>
              <a:ext uri="{FF2B5EF4-FFF2-40B4-BE49-F238E27FC236}">
                <a16:creationId xmlns:a16="http://schemas.microsoft.com/office/drawing/2014/main" id="{B6601466-C066-4163-8A80-DB822958C58A}"/>
              </a:ext>
            </a:extLst>
          </p:cNvPr>
          <p:cNvSpPr/>
          <p:nvPr/>
        </p:nvSpPr>
        <p:spPr>
          <a:xfrm>
            <a:off x="3699212" y="437410"/>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graphicFrame>
        <p:nvGraphicFramePr>
          <p:cNvPr id="10" name="Object 12">
            <a:extLst>
              <a:ext uri="{FF2B5EF4-FFF2-40B4-BE49-F238E27FC236}">
                <a16:creationId xmlns:a16="http://schemas.microsoft.com/office/drawing/2014/main" id="{702BB9FF-96B6-426B-9DE9-10BBB2EF8C98}"/>
              </a:ext>
            </a:extLst>
          </p:cNvPr>
          <p:cNvGraphicFramePr>
            <a:graphicFrameLocks noChangeAspect="1"/>
          </p:cNvGraphicFramePr>
          <p:nvPr>
            <p:extLst>
              <p:ext uri="{D42A27DB-BD31-4B8C-83A1-F6EECF244321}">
                <p14:modId xmlns:p14="http://schemas.microsoft.com/office/powerpoint/2010/main" val="2990415029"/>
              </p:ext>
            </p:extLst>
          </p:nvPr>
        </p:nvGraphicFramePr>
        <p:xfrm>
          <a:off x="3711911" y="342160"/>
          <a:ext cx="325438" cy="461962"/>
        </p:xfrm>
        <a:graphic>
          <a:graphicData uri="http://schemas.openxmlformats.org/presentationml/2006/ole">
            <mc:AlternateContent xmlns:mc="http://schemas.openxmlformats.org/markup-compatibility/2006">
              <mc:Choice xmlns:v="urn:schemas-microsoft-com:vml" Requires="v">
                <p:oleObj spid="_x0000_s23920" name="方程式" r:id="rId4" imgW="152280" imgH="215640" progId="Equation.3">
                  <p:embed/>
                </p:oleObj>
              </mc:Choice>
              <mc:Fallback>
                <p:oleObj name="方程式" r:id="rId4" imgW="152280" imgH="215640" progId="Equation.3">
                  <p:embed/>
                  <p:pic>
                    <p:nvPicPr>
                      <p:cNvPr id="12" name="Object 12"/>
                      <p:cNvPicPr>
                        <a:picLocks noChangeAspect="1" noChangeArrowheads="1"/>
                      </p:cNvPicPr>
                      <p:nvPr/>
                    </p:nvPicPr>
                    <p:blipFill>
                      <a:blip r:embed="rId5"/>
                      <a:srcRect/>
                      <a:stretch>
                        <a:fillRect/>
                      </a:stretch>
                    </p:blipFill>
                    <p:spPr bwMode="auto">
                      <a:xfrm>
                        <a:off x="3711911" y="342160"/>
                        <a:ext cx="325438" cy="461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2">
            <a:extLst>
              <a:ext uri="{FF2B5EF4-FFF2-40B4-BE49-F238E27FC236}">
                <a16:creationId xmlns:a16="http://schemas.microsoft.com/office/drawing/2014/main" id="{4D61EAD5-F102-450F-84CA-A4A33F6144EF}"/>
              </a:ext>
            </a:extLst>
          </p:cNvPr>
          <p:cNvGraphicFramePr>
            <a:graphicFrameLocks noChangeAspect="1"/>
          </p:cNvGraphicFramePr>
          <p:nvPr>
            <p:extLst>
              <p:ext uri="{D42A27DB-BD31-4B8C-83A1-F6EECF244321}">
                <p14:modId xmlns:p14="http://schemas.microsoft.com/office/powerpoint/2010/main" val="4053818142"/>
              </p:ext>
            </p:extLst>
          </p:nvPr>
        </p:nvGraphicFramePr>
        <p:xfrm>
          <a:off x="3717207" y="924889"/>
          <a:ext cx="352425" cy="461963"/>
        </p:xfrm>
        <a:graphic>
          <a:graphicData uri="http://schemas.openxmlformats.org/presentationml/2006/ole">
            <mc:AlternateContent xmlns:mc="http://schemas.openxmlformats.org/markup-compatibility/2006">
              <mc:Choice xmlns:v="urn:schemas-microsoft-com:vml" Requires="v">
                <p:oleObj spid="_x0000_s23921" name="方程式" r:id="rId6" imgW="164880" imgH="215640" progId="Equation.3">
                  <p:embed/>
                </p:oleObj>
              </mc:Choice>
              <mc:Fallback>
                <p:oleObj name="方程式" r:id="rId6" imgW="164880" imgH="215640" progId="Equation.3">
                  <p:embed/>
                  <p:pic>
                    <p:nvPicPr>
                      <p:cNvPr id="13" name="Object 12"/>
                      <p:cNvPicPr>
                        <a:picLocks noChangeAspect="1" noChangeArrowheads="1"/>
                      </p:cNvPicPr>
                      <p:nvPr/>
                    </p:nvPicPr>
                    <p:blipFill>
                      <a:blip r:embed="rId7"/>
                      <a:srcRect/>
                      <a:stretch>
                        <a:fillRect/>
                      </a:stretch>
                    </p:blipFill>
                    <p:spPr bwMode="auto">
                      <a:xfrm>
                        <a:off x="3717207" y="924889"/>
                        <a:ext cx="352425" cy="461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矩形 11">
            <a:extLst>
              <a:ext uri="{FF2B5EF4-FFF2-40B4-BE49-F238E27FC236}">
                <a16:creationId xmlns:a16="http://schemas.microsoft.com/office/drawing/2014/main" id="{CBA0C26F-1854-42BC-81B6-B395F39150A3}"/>
              </a:ext>
            </a:extLst>
          </p:cNvPr>
          <p:cNvSpPr/>
          <p:nvPr/>
        </p:nvSpPr>
        <p:spPr>
          <a:xfrm>
            <a:off x="3702919" y="2405496"/>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graphicFrame>
        <p:nvGraphicFramePr>
          <p:cNvPr id="13" name="Object 12">
            <a:extLst>
              <a:ext uri="{FF2B5EF4-FFF2-40B4-BE49-F238E27FC236}">
                <a16:creationId xmlns:a16="http://schemas.microsoft.com/office/drawing/2014/main" id="{046476CD-648F-4148-9F66-EB20BE6C5E9D}"/>
              </a:ext>
            </a:extLst>
          </p:cNvPr>
          <p:cNvGraphicFramePr>
            <a:graphicFrameLocks noChangeAspect="1"/>
          </p:cNvGraphicFramePr>
          <p:nvPr>
            <p:extLst>
              <p:ext uri="{D42A27DB-BD31-4B8C-83A1-F6EECF244321}">
                <p14:modId xmlns:p14="http://schemas.microsoft.com/office/powerpoint/2010/main" val="1636484922"/>
              </p:ext>
            </p:extLst>
          </p:nvPr>
        </p:nvGraphicFramePr>
        <p:xfrm>
          <a:off x="3630996" y="2308729"/>
          <a:ext cx="544512" cy="488950"/>
        </p:xfrm>
        <a:graphic>
          <a:graphicData uri="http://schemas.openxmlformats.org/presentationml/2006/ole">
            <mc:AlternateContent xmlns:mc="http://schemas.openxmlformats.org/markup-compatibility/2006">
              <mc:Choice xmlns:v="urn:schemas-microsoft-com:vml" Requires="v">
                <p:oleObj spid="_x0000_s23922" name="方程式" r:id="rId8" imgW="253800" imgH="228600" progId="Equation.3">
                  <p:embed/>
                </p:oleObj>
              </mc:Choice>
              <mc:Fallback>
                <p:oleObj name="方程式" r:id="rId8" imgW="253800" imgH="228600" progId="Equation.3">
                  <p:embed/>
                  <p:pic>
                    <p:nvPicPr>
                      <p:cNvPr id="15" name="Object 12"/>
                      <p:cNvPicPr>
                        <a:picLocks noChangeAspect="1" noChangeArrowheads="1"/>
                      </p:cNvPicPr>
                      <p:nvPr/>
                    </p:nvPicPr>
                    <p:blipFill>
                      <a:blip r:embed="rId9"/>
                      <a:srcRect/>
                      <a:stretch>
                        <a:fillRect/>
                      </a:stretch>
                    </p:blipFill>
                    <p:spPr bwMode="auto">
                      <a:xfrm>
                        <a:off x="3630996" y="2308729"/>
                        <a:ext cx="544512"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文字方塊 13">
            <a:extLst>
              <a:ext uri="{FF2B5EF4-FFF2-40B4-BE49-F238E27FC236}">
                <a16:creationId xmlns:a16="http://schemas.microsoft.com/office/drawing/2014/main" id="{4082EAE4-4D08-4530-8E4F-9D3A06CCD98D}"/>
              </a:ext>
            </a:extLst>
          </p:cNvPr>
          <p:cNvSpPr txBox="1"/>
          <p:nvPr/>
        </p:nvSpPr>
        <p:spPr>
          <a:xfrm rot="5400000">
            <a:off x="3578851" y="1690438"/>
            <a:ext cx="769257" cy="523220"/>
          </a:xfrm>
          <a:prstGeom prst="rect">
            <a:avLst/>
          </a:prstGeom>
          <a:noFill/>
        </p:spPr>
        <p:txBody>
          <a:bodyPr wrap="square" rtlCol="0">
            <a:spAutoFit/>
          </a:bodyPr>
          <a:lstStyle/>
          <a:p>
            <a:pPr algn="ctr"/>
            <a:r>
              <a:rPr lang="en-US" altLang="zh-TW" sz="2800" dirty="0"/>
              <a:t>……</a:t>
            </a:r>
            <a:endParaRPr lang="zh-TW" altLang="en-US" sz="2800" dirty="0"/>
          </a:p>
        </p:txBody>
      </p:sp>
      <p:sp>
        <p:nvSpPr>
          <p:cNvPr id="15" name="手繪多邊形 16">
            <a:extLst>
              <a:ext uri="{FF2B5EF4-FFF2-40B4-BE49-F238E27FC236}">
                <a16:creationId xmlns:a16="http://schemas.microsoft.com/office/drawing/2014/main" id="{A72452FF-337D-4933-BDCC-6C236E207452}"/>
              </a:ext>
            </a:extLst>
          </p:cNvPr>
          <p:cNvSpPr/>
          <p:nvPr/>
        </p:nvSpPr>
        <p:spPr>
          <a:xfrm>
            <a:off x="1391033" y="351441"/>
            <a:ext cx="2305050" cy="363941"/>
          </a:xfrm>
          <a:custGeom>
            <a:avLst/>
            <a:gdLst>
              <a:gd name="connsiteX0" fmla="*/ 0 w 2305050"/>
              <a:gd name="connsiteY0" fmla="*/ 374550 h 374550"/>
              <a:gd name="connsiteX1" fmla="*/ 876300 w 2305050"/>
              <a:gd name="connsiteY1" fmla="*/ 6250 h 374550"/>
              <a:gd name="connsiteX2" fmla="*/ 2305050 w 2305050"/>
              <a:gd name="connsiteY2" fmla="*/ 177700 h 374550"/>
            </a:gdLst>
            <a:ahLst/>
            <a:cxnLst>
              <a:cxn ang="0">
                <a:pos x="connsiteX0" y="connsiteY0"/>
              </a:cxn>
              <a:cxn ang="0">
                <a:pos x="connsiteX1" y="connsiteY1"/>
              </a:cxn>
              <a:cxn ang="0">
                <a:pos x="connsiteX2" y="connsiteY2"/>
              </a:cxn>
            </a:cxnLst>
            <a:rect l="l" t="t" r="r" b="b"/>
            <a:pathLst>
              <a:path w="2305050" h="374550">
                <a:moveTo>
                  <a:pt x="0" y="374550"/>
                </a:moveTo>
                <a:cubicBezTo>
                  <a:pt x="246062" y="206804"/>
                  <a:pt x="492125" y="39058"/>
                  <a:pt x="876300" y="6250"/>
                </a:cubicBezTo>
                <a:cubicBezTo>
                  <a:pt x="1260475" y="-26558"/>
                  <a:pt x="1782762" y="75571"/>
                  <a:pt x="2305050" y="177700"/>
                </a:cubicBezTo>
              </a:path>
            </a:pathLst>
          </a:custGeom>
          <a:noFill/>
          <a:ln w="28575">
            <a:solidFill>
              <a:srgbClr val="0000F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手繪多邊形 17">
            <a:extLst>
              <a:ext uri="{FF2B5EF4-FFF2-40B4-BE49-F238E27FC236}">
                <a16:creationId xmlns:a16="http://schemas.microsoft.com/office/drawing/2014/main" id="{310168A3-35AD-4DC7-8011-E104D2478C9F}"/>
              </a:ext>
            </a:extLst>
          </p:cNvPr>
          <p:cNvSpPr/>
          <p:nvPr/>
        </p:nvSpPr>
        <p:spPr>
          <a:xfrm>
            <a:off x="1524383" y="524382"/>
            <a:ext cx="2171700" cy="646109"/>
          </a:xfrm>
          <a:custGeom>
            <a:avLst/>
            <a:gdLst>
              <a:gd name="connsiteX0" fmla="*/ 0 w 2171700"/>
              <a:gd name="connsiteY0" fmla="*/ 188909 h 646109"/>
              <a:gd name="connsiteX1" fmla="*/ 1073150 w 2171700"/>
              <a:gd name="connsiteY1" fmla="*/ 23809 h 646109"/>
              <a:gd name="connsiteX2" fmla="*/ 2171700 w 2171700"/>
              <a:gd name="connsiteY2" fmla="*/ 646109 h 646109"/>
            </a:gdLst>
            <a:ahLst/>
            <a:cxnLst>
              <a:cxn ang="0">
                <a:pos x="connsiteX0" y="connsiteY0"/>
              </a:cxn>
              <a:cxn ang="0">
                <a:pos x="connsiteX1" y="connsiteY1"/>
              </a:cxn>
              <a:cxn ang="0">
                <a:pos x="connsiteX2" y="connsiteY2"/>
              </a:cxn>
            </a:cxnLst>
            <a:rect l="l" t="t" r="r" b="b"/>
            <a:pathLst>
              <a:path w="2171700" h="646109">
                <a:moveTo>
                  <a:pt x="0" y="188909"/>
                </a:moveTo>
                <a:cubicBezTo>
                  <a:pt x="355600" y="68259"/>
                  <a:pt x="711200" y="-52391"/>
                  <a:pt x="1073150" y="23809"/>
                </a:cubicBezTo>
                <a:cubicBezTo>
                  <a:pt x="1435100" y="100009"/>
                  <a:pt x="1803400" y="373059"/>
                  <a:pt x="2171700" y="646109"/>
                </a:cubicBezTo>
              </a:path>
            </a:pathLst>
          </a:custGeom>
          <a:noFill/>
          <a:ln w="28575">
            <a:solidFill>
              <a:srgbClr val="0000F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手繪多邊形 18">
            <a:extLst>
              <a:ext uri="{FF2B5EF4-FFF2-40B4-BE49-F238E27FC236}">
                <a16:creationId xmlns:a16="http://schemas.microsoft.com/office/drawing/2014/main" id="{E5ECC7F9-9A2F-4A55-B187-25C4F49BA73F}"/>
              </a:ext>
            </a:extLst>
          </p:cNvPr>
          <p:cNvSpPr/>
          <p:nvPr/>
        </p:nvSpPr>
        <p:spPr>
          <a:xfrm>
            <a:off x="3257933" y="2567491"/>
            <a:ext cx="463550" cy="243308"/>
          </a:xfrm>
          <a:custGeom>
            <a:avLst/>
            <a:gdLst>
              <a:gd name="connsiteX0" fmla="*/ 0 w 463550"/>
              <a:gd name="connsiteY0" fmla="*/ 0 h 243308"/>
              <a:gd name="connsiteX1" fmla="*/ 101600 w 463550"/>
              <a:gd name="connsiteY1" fmla="*/ 241300 h 243308"/>
              <a:gd name="connsiteX2" fmla="*/ 463550 w 463550"/>
              <a:gd name="connsiteY2" fmla="*/ 95250 h 243308"/>
            </a:gdLst>
            <a:ahLst/>
            <a:cxnLst>
              <a:cxn ang="0">
                <a:pos x="connsiteX0" y="connsiteY0"/>
              </a:cxn>
              <a:cxn ang="0">
                <a:pos x="connsiteX1" y="connsiteY1"/>
              </a:cxn>
              <a:cxn ang="0">
                <a:pos x="connsiteX2" y="connsiteY2"/>
              </a:cxn>
            </a:cxnLst>
            <a:rect l="l" t="t" r="r" b="b"/>
            <a:pathLst>
              <a:path w="463550" h="243308">
                <a:moveTo>
                  <a:pt x="0" y="0"/>
                </a:moveTo>
                <a:cubicBezTo>
                  <a:pt x="12171" y="112712"/>
                  <a:pt x="24342" y="225425"/>
                  <a:pt x="101600" y="241300"/>
                </a:cubicBezTo>
                <a:cubicBezTo>
                  <a:pt x="178858" y="257175"/>
                  <a:pt x="321204" y="176212"/>
                  <a:pt x="463550" y="95250"/>
                </a:cubicBezTo>
              </a:path>
            </a:pathLst>
          </a:custGeom>
          <a:noFill/>
          <a:ln w="28575">
            <a:solidFill>
              <a:srgbClr val="0000F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文字方塊 17">
            <a:extLst>
              <a:ext uri="{FF2B5EF4-FFF2-40B4-BE49-F238E27FC236}">
                <a16:creationId xmlns:a16="http://schemas.microsoft.com/office/drawing/2014/main" id="{5C7613C9-DAF5-4C8C-8419-C3C871FBBEB1}"/>
              </a:ext>
            </a:extLst>
          </p:cNvPr>
          <p:cNvSpPr txBox="1"/>
          <p:nvPr/>
        </p:nvSpPr>
        <p:spPr>
          <a:xfrm>
            <a:off x="1089738" y="2947515"/>
            <a:ext cx="3024414" cy="461665"/>
          </a:xfrm>
          <a:prstGeom prst="rect">
            <a:avLst/>
          </a:prstGeom>
          <a:noFill/>
        </p:spPr>
        <p:txBody>
          <a:bodyPr wrap="square" rtlCol="0">
            <a:spAutoFit/>
          </a:bodyPr>
          <a:lstStyle/>
          <a:p>
            <a:r>
              <a:rPr lang="en-US" altLang="zh-TW" sz="2400" dirty="0"/>
              <a:t>Ink → 1, No ink → 0</a:t>
            </a:r>
            <a:endParaRPr lang="zh-TW" altLang="en-US" sz="2400" dirty="0"/>
          </a:p>
        </p:txBody>
      </p:sp>
      <p:sp>
        <p:nvSpPr>
          <p:cNvPr id="19" name="文字方塊 18">
            <a:extLst>
              <a:ext uri="{FF2B5EF4-FFF2-40B4-BE49-F238E27FC236}">
                <a16:creationId xmlns:a16="http://schemas.microsoft.com/office/drawing/2014/main" id="{873F64CB-638B-4E63-BC59-0DDE6F845CD7}"/>
              </a:ext>
            </a:extLst>
          </p:cNvPr>
          <p:cNvSpPr txBox="1"/>
          <p:nvPr/>
        </p:nvSpPr>
        <p:spPr>
          <a:xfrm>
            <a:off x="114714" y="107039"/>
            <a:ext cx="1077396" cy="523220"/>
          </a:xfrm>
          <a:prstGeom prst="rect">
            <a:avLst/>
          </a:prstGeom>
          <a:noFill/>
        </p:spPr>
        <p:txBody>
          <a:bodyPr wrap="square" rtlCol="0">
            <a:spAutoFit/>
          </a:bodyPr>
          <a:lstStyle/>
          <a:p>
            <a:r>
              <a:rPr lang="en-US" altLang="zh-TW" sz="2800" b="1" i="1" u="sng" dirty="0"/>
              <a:t>Input</a:t>
            </a:r>
            <a:endParaRPr lang="zh-TW" altLang="en-US" sz="2800" b="1" i="1" u="sng" dirty="0"/>
          </a:p>
        </p:txBody>
      </p:sp>
      <p:sp>
        <p:nvSpPr>
          <p:cNvPr id="20" name="文字方塊 19">
            <a:extLst>
              <a:ext uri="{FF2B5EF4-FFF2-40B4-BE49-F238E27FC236}">
                <a16:creationId xmlns:a16="http://schemas.microsoft.com/office/drawing/2014/main" id="{3492E9AB-FCC0-4319-9444-DCDD02B62B5B}"/>
              </a:ext>
            </a:extLst>
          </p:cNvPr>
          <p:cNvSpPr txBox="1"/>
          <p:nvPr/>
        </p:nvSpPr>
        <p:spPr>
          <a:xfrm>
            <a:off x="4491180" y="112237"/>
            <a:ext cx="1738308" cy="523220"/>
          </a:xfrm>
          <a:prstGeom prst="rect">
            <a:avLst/>
          </a:prstGeom>
          <a:noFill/>
        </p:spPr>
        <p:txBody>
          <a:bodyPr wrap="square" rtlCol="0">
            <a:spAutoFit/>
          </a:bodyPr>
          <a:lstStyle/>
          <a:p>
            <a:r>
              <a:rPr lang="en-US" altLang="zh-TW" sz="2800" b="1" i="1" u="sng" dirty="0"/>
              <a:t>Output</a:t>
            </a:r>
            <a:endParaRPr lang="zh-TW" altLang="en-US" sz="2800" b="1" i="1" u="sng" dirty="0"/>
          </a:p>
        </p:txBody>
      </p:sp>
      <p:grpSp>
        <p:nvGrpSpPr>
          <p:cNvPr id="103" name="群組 102">
            <a:extLst>
              <a:ext uri="{FF2B5EF4-FFF2-40B4-BE49-F238E27FC236}">
                <a16:creationId xmlns:a16="http://schemas.microsoft.com/office/drawing/2014/main" id="{6C72A0E4-9D8E-4505-9221-CF06A21E754D}"/>
              </a:ext>
            </a:extLst>
          </p:cNvPr>
          <p:cNvGrpSpPr/>
          <p:nvPr/>
        </p:nvGrpSpPr>
        <p:grpSpPr>
          <a:xfrm>
            <a:off x="585265" y="3535634"/>
            <a:ext cx="7973469" cy="3118941"/>
            <a:chOff x="4834695" y="3516538"/>
            <a:chExt cx="7973469" cy="3118941"/>
          </a:xfrm>
        </p:grpSpPr>
        <p:grpSp>
          <p:nvGrpSpPr>
            <p:cNvPr id="99" name="群組 98">
              <a:extLst>
                <a:ext uri="{FF2B5EF4-FFF2-40B4-BE49-F238E27FC236}">
                  <a16:creationId xmlns:a16="http://schemas.microsoft.com/office/drawing/2014/main" id="{C3D4F9E9-1388-4C58-AF01-6FA398D3024C}"/>
                </a:ext>
              </a:extLst>
            </p:cNvPr>
            <p:cNvGrpSpPr/>
            <p:nvPr/>
          </p:nvGrpSpPr>
          <p:grpSpPr>
            <a:xfrm>
              <a:off x="4834695" y="3516538"/>
              <a:ext cx="7973469" cy="3118941"/>
              <a:chOff x="1022551" y="2191862"/>
              <a:chExt cx="7973469" cy="3118941"/>
            </a:xfrm>
          </p:grpSpPr>
          <p:sp>
            <p:nvSpPr>
              <p:cNvPr id="22" name="矩形 21">
                <a:extLst>
                  <a:ext uri="{FF2B5EF4-FFF2-40B4-BE49-F238E27FC236}">
                    <a16:creationId xmlns:a16="http://schemas.microsoft.com/office/drawing/2014/main" id="{1BF03348-C45B-44D8-BA79-064A8949CC0C}"/>
                  </a:ext>
                </a:extLst>
              </p:cNvPr>
              <p:cNvSpPr/>
              <p:nvPr/>
            </p:nvSpPr>
            <p:spPr>
              <a:xfrm>
                <a:off x="1321462" y="2252513"/>
                <a:ext cx="498951" cy="2625052"/>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23" name="文字方塊 22">
                <a:extLst>
                  <a:ext uri="{FF2B5EF4-FFF2-40B4-BE49-F238E27FC236}">
                    <a16:creationId xmlns:a16="http://schemas.microsoft.com/office/drawing/2014/main" id="{EC024D6F-A8AB-44CD-8DF0-729386F79C87}"/>
                  </a:ext>
                </a:extLst>
              </p:cNvPr>
              <p:cNvSpPr txBox="1"/>
              <p:nvPr/>
            </p:nvSpPr>
            <p:spPr>
              <a:xfrm>
                <a:off x="1022551" y="4825835"/>
                <a:ext cx="1134648" cy="461665"/>
              </a:xfrm>
              <a:prstGeom prst="rect">
                <a:avLst/>
              </a:prstGeom>
              <a:noFill/>
            </p:spPr>
            <p:txBody>
              <a:bodyPr wrap="square" rtlCol="0">
                <a:spAutoFit/>
              </a:bodyPr>
              <a:lstStyle/>
              <a:p>
                <a:pPr algn="ctr"/>
                <a:r>
                  <a:rPr lang="en-US" altLang="zh-TW" sz="2400" dirty="0"/>
                  <a:t>Input</a:t>
                </a:r>
              </a:p>
            </p:txBody>
          </p:sp>
          <p:sp>
            <p:nvSpPr>
              <p:cNvPr id="24" name="文字方塊 23">
                <a:extLst>
                  <a:ext uri="{FF2B5EF4-FFF2-40B4-BE49-F238E27FC236}">
                    <a16:creationId xmlns:a16="http://schemas.microsoft.com/office/drawing/2014/main" id="{E6AEEBD6-1D8C-43A1-B33D-061A15588DC5}"/>
                  </a:ext>
                </a:extLst>
              </p:cNvPr>
              <p:cNvSpPr txBox="1"/>
              <p:nvPr/>
            </p:nvSpPr>
            <p:spPr>
              <a:xfrm>
                <a:off x="7181577" y="4849138"/>
                <a:ext cx="1134648" cy="461665"/>
              </a:xfrm>
              <a:prstGeom prst="rect">
                <a:avLst/>
              </a:prstGeom>
              <a:noFill/>
            </p:spPr>
            <p:txBody>
              <a:bodyPr wrap="square" rtlCol="0">
                <a:spAutoFit/>
              </a:bodyPr>
              <a:lstStyle/>
              <a:p>
                <a:pPr algn="ctr"/>
                <a:r>
                  <a:rPr lang="en-US" altLang="zh-TW" sz="2400" dirty="0"/>
                  <a:t>Output</a:t>
                </a:r>
              </a:p>
            </p:txBody>
          </p:sp>
          <p:cxnSp>
            <p:nvCxnSpPr>
              <p:cNvPr id="25" name="直線單箭頭接點 24">
                <a:extLst>
                  <a:ext uri="{FF2B5EF4-FFF2-40B4-BE49-F238E27FC236}">
                    <a16:creationId xmlns:a16="http://schemas.microsoft.com/office/drawing/2014/main" id="{37C14C78-3091-4BF1-BAEE-282804F2DEE8}"/>
                  </a:ext>
                </a:extLst>
              </p:cNvPr>
              <p:cNvCxnSpPr/>
              <p:nvPr/>
            </p:nvCxnSpPr>
            <p:spPr>
              <a:xfrm>
                <a:off x="6433736" y="3273292"/>
                <a:ext cx="1018599"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線單箭頭接點 25">
                <a:extLst>
                  <a:ext uri="{FF2B5EF4-FFF2-40B4-BE49-F238E27FC236}">
                    <a16:creationId xmlns:a16="http://schemas.microsoft.com/office/drawing/2014/main" id="{47D6F396-74BD-430E-A1CA-79409E97CADD}"/>
                  </a:ext>
                </a:extLst>
              </p:cNvPr>
              <p:cNvCxnSpPr/>
              <p:nvPr/>
            </p:nvCxnSpPr>
            <p:spPr>
              <a:xfrm>
                <a:off x="6543052" y="4519182"/>
                <a:ext cx="905748"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線單箭頭接點 26">
                <a:extLst>
                  <a:ext uri="{FF2B5EF4-FFF2-40B4-BE49-F238E27FC236}">
                    <a16:creationId xmlns:a16="http://schemas.microsoft.com/office/drawing/2014/main" id="{62B212D3-2CA3-47CA-A366-526600E08347}"/>
                  </a:ext>
                </a:extLst>
              </p:cNvPr>
              <p:cNvCxnSpPr/>
              <p:nvPr/>
            </p:nvCxnSpPr>
            <p:spPr>
              <a:xfrm>
                <a:off x="6409852" y="2494489"/>
                <a:ext cx="105037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矩形 27">
                <a:extLst>
                  <a:ext uri="{FF2B5EF4-FFF2-40B4-BE49-F238E27FC236}">
                    <a16:creationId xmlns:a16="http://schemas.microsoft.com/office/drawing/2014/main" id="{5D0073C0-C876-4347-AB0E-4B34A72BC675}"/>
                  </a:ext>
                </a:extLst>
              </p:cNvPr>
              <p:cNvSpPr/>
              <p:nvPr/>
            </p:nvSpPr>
            <p:spPr>
              <a:xfrm>
                <a:off x="1389850" y="2970206"/>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sp>
            <p:nvSpPr>
              <p:cNvPr id="29" name="矩形 28">
                <a:extLst>
                  <a:ext uri="{FF2B5EF4-FFF2-40B4-BE49-F238E27FC236}">
                    <a16:creationId xmlns:a16="http://schemas.microsoft.com/office/drawing/2014/main" id="{0E6E13C4-A5F1-4E1F-8674-F4DBC783D758}"/>
                  </a:ext>
                </a:extLst>
              </p:cNvPr>
              <p:cNvSpPr/>
              <p:nvPr/>
            </p:nvSpPr>
            <p:spPr>
              <a:xfrm>
                <a:off x="1395668" y="2399877"/>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graphicFrame>
            <p:nvGraphicFramePr>
              <p:cNvPr id="30" name="Object 12">
                <a:extLst>
                  <a:ext uri="{FF2B5EF4-FFF2-40B4-BE49-F238E27FC236}">
                    <a16:creationId xmlns:a16="http://schemas.microsoft.com/office/drawing/2014/main" id="{C61F9EE5-2DC7-4EAF-AF7F-8AA5402C00E8}"/>
                  </a:ext>
                </a:extLst>
              </p:cNvPr>
              <p:cNvGraphicFramePr>
                <a:graphicFrameLocks noChangeAspect="1"/>
              </p:cNvGraphicFramePr>
              <p:nvPr>
                <p:extLst>
                  <p:ext uri="{D42A27DB-BD31-4B8C-83A1-F6EECF244321}">
                    <p14:modId xmlns:p14="http://schemas.microsoft.com/office/powerpoint/2010/main" val="3320221309"/>
                  </p:ext>
                </p:extLst>
              </p:nvPr>
            </p:nvGraphicFramePr>
            <p:xfrm>
              <a:off x="1408367" y="2304627"/>
              <a:ext cx="325438" cy="461962"/>
            </p:xfrm>
            <a:graphic>
              <a:graphicData uri="http://schemas.openxmlformats.org/presentationml/2006/ole">
                <mc:AlternateContent xmlns:mc="http://schemas.openxmlformats.org/markup-compatibility/2006">
                  <mc:Choice xmlns:v="urn:schemas-microsoft-com:vml" Requires="v">
                    <p:oleObj spid="_x0000_s23923" name="方程式" r:id="rId10" imgW="152280" imgH="215640" progId="Equation.3">
                      <p:embed/>
                    </p:oleObj>
                  </mc:Choice>
                  <mc:Fallback>
                    <p:oleObj name="方程式" r:id="rId10" imgW="152280" imgH="215640" progId="Equation.3">
                      <p:embed/>
                      <p:pic>
                        <p:nvPicPr>
                          <p:cNvPr id="16" name="Object 12"/>
                          <p:cNvPicPr>
                            <a:picLocks noChangeAspect="1" noChangeArrowheads="1"/>
                          </p:cNvPicPr>
                          <p:nvPr/>
                        </p:nvPicPr>
                        <p:blipFill>
                          <a:blip r:embed="rId5"/>
                          <a:srcRect/>
                          <a:stretch>
                            <a:fillRect/>
                          </a:stretch>
                        </p:blipFill>
                        <p:spPr bwMode="auto">
                          <a:xfrm>
                            <a:off x="1408367" y="2304627"/>
                            <a:ext cx="325438" cy="461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1" name="Object 12">
                <a:extLst>
                  <a:ext uri="{FF2B5EF4-FFF2-40B4-BE49-F238E27FC236}">
                    <a16:creationId xmlns:a16="http://schemas.microsoft.com/office/drawing/2014/main" id="{E7105FA9-D94E-49E4-8BE7-8427FA93DD1B}"/>
                  </a:ext>
                </a:extLst>
              </p:cNvPr>
              <p:cNvGraphicFramePr>
                <a:graphicFrameLocks noChangeAspect="1"/>
              </p:cNvGraphicFramePr>
              <p:nvPr>
                <p:extLst>
                  <p:ext uri="{D42A27DB-BD31-4B8C-83A1-F6EECF244321}">
                    <p14:modId xmlns:p14="http://schemas.microsoft.com/office/powerpoint/2010/main" val="493368582"/>
                  </p:ext>
                </p:extLst>
              </p:nvPr>
            </p:nvGraphicFramePr>
            <p:xfrm>
              <a:off x="1413663" y="2887356"/>
              <a:ext cx="352425" cy="461963"/>
            </p:xfrm>
            <a:graphic>
              <a:graphicData uri="http://schemas.openxmlformats.org/presentationml/2006/ole">
                <mc:AlternateContent xmlns:mc="http://schemas.openxmlformats.org/markup-compatibility/2006">
                  <mc:Choice xmlns:v="urn:schemas-microsoft-com:vml" Requires="v">
                    <p:oleObj spid="_x0000_s23924" name="方程式" r:id="rId11" imgW="164880" imgH="215640" progId="Equation.3">
                      <p:embed/>
                    </p:oleObj>
                  </mc:Choice>
                  <mc:Fallback>
                    <p:oleObj name="方程式" r:id="rId11" imgW="164880" imgH="215640" progId="Equation.3">
                      <p:embed/>
                      <p:pic>
                        <p:nvPicPr>
                          <p:cNvPr id="17" name="Object 12"/>
                          <p:cNvPicPr>
                            <a:picLocks noChangeAspect="1" noChangeArrowheads="1"/>
                          </p:cNvPicPr>
                          <p:nvPr/>
                        </p:nvPicPr>
                        <p:blipFill>
                          <a:blip r:embed="rId7"/>
                          <a:srcRect/>
                          <a:stretch>
                            <a:fillRect/>
                          </a:stretch>
                        </p:blipFill>
                        <p:spPr bwMode="auto">
                          <a:xfrm>
                            <a:off x="1413663" y="2887356"/>
                            <a:ext cx="352425" cy="461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32" name="群組 31">
                <a:extLst>
                  <a:ext uri="{FF2B5EF4-FFF2-40B4-BE49-F238E27FC236}">
                    <a16:creationId xmlns:a16="http://schemas.microsoft.com/office/drawing/2014/main" id="{559E2606-91EF-4EDB-B12D-F3296C528ADE}"/>
                  </a:ext>
                </a:extLst>
              </p:cNvPr>
              <p:cNvGrpSpPr/>
              <p:nvPr/>
            </p:nvGrpSpPr>
            <p:grpSpPr>
              <a:xfrm>
                <a:off x="2310412" y="2224872"/>
                <a:ext cx="1134648" cy="3062781"/>
                <a:chOff x="2310412" y="2224872"/>
                <a:chExt cx="1134648" cy="3062781"/>
              </a:xfrm>
            </p:grpSpPr>
            <p:sp>
              <p:nvSpPr>
                <p:cNvPr id="33" name="矩形 32">
                  <a:extLst>
                    <a:ext uri="{FF2B5EF4-FFF2-40B4-BE49-F238E27FC236}">
                      <a16:creationId xmlns:a16="http://schemas.microsoft.com/office/drawing/2014/main" id="{3364E751-1704-45DC-A2C4-E4FEA26A1CC6}"/>
                    </a:ext>
                  </a:extLst>
                </p:cNvPr>
                <p:cNvSpPr/>
                <p:nvPr/>
              </p:nvSpPr>
              <p:spPr>
                <a:xfrm>
                  <a:off x="2504565" y="2224872"/>
                  <a:ext cx="746342" cy="2675868"/>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34" name="文字方塊 33">
                  <a:extLst>
                    <a:ext uri="{FF2B5EF4-FFF2-40B4-BE49-F238E27FC236}">
                      <a16:creationId xmlns:a16="http://schemas.microsoft.com/office/drawing/2014/main" id="{4FF81FDC-38DF-48D1-B9BC-DB1B55FA4EBB}"/>
                    </a:ext>
                  </a:extLst>
                </p:cNvPr>
                <p:cNvSpPr txBox="1"/>
                <p:nvPr/>
              </p:nvSpPr>
              <p:spPr>
                <a:xfrm>
                  <a:off x="2310412" y="4825988"/>
                  <a:ext cx="1134648" cy="461665"/>
                </a:xfrm>
                <a:prstGeom prst="rect">
                  <a:avLst/>
                </a:prstGeom>
                <a:noFill/>
              </p:spPr>
              <p:txBody>
                <a:bodyPr wrap="square" rtlCol="0">
                  <a:spAutoFit/>
                </a:bodyPr>
                <a:lstStyle/>
                <a:p>
                  <a:pPr algn="ctr"/>
                  <a:r>
                    <a:rPr lang="en-US" altLang="zh-TW" sz="2400" dirty="0"/>
                    <a:t>Layer 1</a:t>
                  </a:r>
                  <a:endParaRPr lang="zh-TW" altLang="en-US" sz="2400" dirty="0"/>
                </a:p>
              </p:txBody>
            </p:sp>
            <p:sp>
              <p:nvSpPr>
                <p:cNvPr id="35" name="橢圓 34">
                  <a:extLst>
                    <a:ext uri="{FF2B5EF4-FFF2-40B4-BE49-F238E27FC236}">
                      <a16:creationId xmlns:a16="http://schemas.microsoft.com/office/drawing/2014/main" id="{965515DE-5C15-4CF1-AE3C-8920783A5900}"/>
                    </a:ext>
                  </a:extLst>
                </p:cNvPr>
                <p:cNvSpPr/>
                <p:nvPr/>
              </p:nvSpPr>
              <p:spPr>
                <a:xfrm>
                  <a:off x="2601675" y="2235874"/>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36" name="橢圓 35">
                  <a:extLst>
                    <a:ext uri="{FF2B5EF4-FFF2-40B4-BE49-F238E27FC236}">
                      <a16:creationId xmlns:a16="http://schemas.microsoft.com/office/drawing/2014/main" id="{557BA11D-11C9-48B8-89FC-F0DC6D58951A}"/>
                    </a:ext>
                  </a:extLst>
                </p:cNvPr>
                <p:cNvSpPr/>
                <p:nvPr/>
              </p:nvSpPr>
              <p:spPr>
                <a:xfrm>
                  <a:off x="2604017" y="3014444"/>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37" name="橢圓 36">
                  <a:extLst>
                    <a:ext uri="{FF2B5EF4-FFF2-40B4-BE49-F238E27FC236}">
                      <a16:creationId xmlns:a16="http://schemas.microsoft.com/office/drawing/2014/main" id="{527898D2-0077-4C8D-AC29-7730C6E5FE32}"/>
                    </a:ext>
                  </a:extLst>
                </p:cNvPr>
                <p:cNvSpPr/>
                <p:nvPr/>
              </p:nvSpPr>
              <p:spPr>
                <a:xfrm>
                  <a:off x="2592384" y="4242456"/>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38" name="文字方塊 37">
                  <a:extLst>
                    <a:ext uri="{FF2B5EF4-FFF2-40B4-BE49-F238E27FC236}">
                      <a16:creationId xmlns:a16="http://schemas.microsoft.com/office/drawing/2014/main" id="{7C144792-625C-4224-A2BF-A2597850C2B3}"/>
                    </a:ext>
                  </a:extLst>
                </p:cNvPr>
                <p:cNvSpPr txBox="1"/>
                <p:nvPr/>
              </p:nvSpPr>
              <p:spPr>
                <a:xfrm rot="5400000">
                  <a:off x="2589637" y="3664749"/>
                  <a:ext cx="769257" cy="523220"/>
                </a:xfrm>
                <a:prstGeom prst="rect">
                  <a:avLst/>
                </a:prstGeom>
                <a:noFill/>
              </p:spPr>
              <p:txBody>
                <a:bodyPr wrap="square" rtlCol="0">
                  <a:spAutoFit/>
                </a:bodyPr>
                <a:lstStyle/>
                <a:p>
                  <a:pPr algn="ctr"/>
                  <a:r>
                    <a:rPr lang="en-US" altLang="zh-TW" sz="2800" dirty="0"/>
                    <a:t>……</a:t>
                  </a:r>
                  <a:endParaRPr lang="zh-TW" altLang="en-US" sz="2800" dirty="0"/>
                </a:p>
              </p:txBody>
            </p:sp>
          </p:grpSp>
          <p:sp>
            <p:nvSpPr>
              <p:cNvPr id="39" name="矩形 38">
                <a:extLst>
                  <a:ext uri="{FF2B5EF4-FFF2-40B4-BE49-F238E27FC236}">
                    <a16:creationId xmlns:a16="http://schemas.microsoft.com/office/drawing/2014/main" id="{2504DEB8-6B68-4BF1-81A6-4A4B3CF482AF}"/>
                  </a:ext>
                </a:extLst>
              </p:cNvPr>
              <p:cNvSpPr/>
              <p:nvPr/>
            </p:nvSpPr>
            <p:spPr>
              <a:xfrm>
                <a:off x="1399375" y="4367963"/>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sp>
            <p:nvSpPr>
              <p:cNvPr id="41" name="文字方塊 40">
                <a:extLst>
                  <a:ext uri="{FF2B5EF4-FFF2-40B4-BE49-F238E27FC236}">
                    <a16:creationId xmlns:a16="http://schemas.microsoft.com/office/drawing/2014/main" id="{3674217D-04D0-44EB-9E6B-8335D142BCCF}"/>
                  </a:ext>
                </a:extLst>
              </p:cNvPr>
              <p:cNvSpPr txBox="1"/>
              <p:nvPr/>
            </p:nvSpPr>
            <p:spPr>
              <a:xfrm rot="5400000">
                <a:off x="1275307" y="3652905"/>
                <a:ext cx="769257" cy="523220"/>
              </a:xfrm>
              <a:prstGeom prst="rect">
                <a:avLst/>
              </a:prstGeom>
              <a:noFill/>
            </p:spPr>
            <p:txBody>
              <a:bodyPr wrap="square" rtlCol="0">
                <a:spAutoFit/>
              </a:bodyPr>
              <a:lstStyle/>
              <a:p>
                <a:pPr algn="ctr"/>
                <a:r>
                  <a:rPr lang="en-US" altLang="zh-TW" sz="2800" dirty="0"/>
                  <a:t>……</a:t>
                </a:r>
                <a:endParaRPr lang="zh-TW" altLang="en-US" sz="2800" dirty="0"/>
              </a:p>
            </p:txBody>
          </p:sp>
          <p:grpSp>
            <p:nvGrpSpPr>
              <p:cNvPr id="42" name="群組 41">
                <a:extLst>
                  <a:ext uri="{FF2B5EF4-FFF2-40B4-BE49-F238E27FC236}">
                    <a16:creationId xmlns:a16="http://schemas.microsoft.com/office/drawing/2014/main" id="{7F9A4878-A056-434E-9A15-F4D2FC01E5C6}"/>
                  </a:ext>
                </a:extLst>
              </p:cNvPr>
              <p:cNvGrpSpPr/>
              <p:nvPr/>
            </p:nvGrpSpPr>
            <p:grpSpPr>
              <a:xfrm>
                <a:off x="3654985" y="2208525"/>
                <a:ext cx="1134648" cy="3099579"/>
                <a:chOff x="3654985" y="2208525"/>
                <a:chExt cx="1134648" cy="3099579"/>
              </a:xfrm>
            </p:grpSpPr>
            <p:sp>
              <p:nvSpPr>
                <p:cNvPr id="43" name="矩形 42">
                  <a:extLst>
                    <a:ext uri="{FF2B5EF4-FFF2-40B4-BE49-F238E27FC236}">
                      <a16:creationId xmlns:a16="http://schemas.microsoft.com/office/drawing/2014/main" id="{F5C2CFE8-7841-4DB3-9D31-AAB86A5F5E71}"/>
                    </a:ext>
                  </a:extLst>
                </p:cNvPr>
                <p:cNvSpPr/>
                <p:nvPr/>
              </p:nvSpPr>
              <p:spPr>
                <a:xfrm>
                  <a:off x="3830151" y="2208525"/>
                  <a:ext cx="746342" cy="2675868"/>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44" name="文字方塊 43">
                  <a:extLst>
                    <a:ext uri="{FF2B5EF4-FFF2-40B4-BE49-F238E27FC236}">
                      <a16:creationId xmlns:a16="http://schemas.microsoft.com/office/drawing/2014/main" id="{C9518BE1-E7FB-4AF9-9600-7C19CA8716B2}"/>
                    </a:ext>
                  </a:extLst>
                </p:cNvPr>
                <p:cNvSpPr txBox="1"/>
                <p:nvPr/>
              </p:nvSpPr>
              <p:spPr>
                <a:xfrm>
                  <a:off x="3654985" y="4846439"/>
                  <a:ext cx="1134648" cy="461665"/>
                </a:xfrm>
                <a:prstGeom prst="rect">
                  <a:avLst/>
                </a:prstGeom>
                <a:noFill/>
              </p:spPr>
              <p:txBody>
                <a:bodyPr wrap="square" rtlCol="0">
                  <a:spAutoFit/>
                </a:bodyPr>
                <a:lstStyle/>
                <a:p>
                  <a:pPr algn="ctr"/>
                  <a:r>
                    <a:rPr lang="en-US" altLang="zh-TW" sz="2400" dirty="0"/>
                    <a:t>Layer 2</a:t>
                  </a:r>
                  <a:endParaRPr lang="zh-TW" altLang="en-US" sz="2400" dirty="0"/>
                </a:p>
              </p:txBody>
            </p:sp>
            <p:sp>
              <p:nvSpPr>
                <p:cNvPr id="45" name="橢圓 44">
                  <a:extLst>
                    <a:ext uri="{FF2B5EF4-FFF2-40B4-BE49-F238E27FC236}">
                      <a16:creationId xmlns:a16="http://schemas.microsoft.com/office/drawing/2014/main" id="{E8F60A68-20AD-4AEC-8802-BD7F58C69544}"/>
                    </a:ext>
                  </a:extLst>
                </p:cNvPr>
                <p:cNvSpPr/>
                <p:nvPr/>
              </p:nvSpPr>
              <p:spPr>
                <a:xfrm>
                  <a:off x="3917237" y="2235874"/>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46" name="橢圓 45">
                  <a:extLst>
                    <a:ext uri="{FF2B5EF4-FFF2-40B4-BE49-F238E27FC236}">
                      <a16:creationId xmlns:a16="http://schemas.microsoft.com/office/drawing/2014/main" id="{9ADD7785-76FB-4A00-B3C0-9929F99B38FA}"/>
                    </a:ext>
                  </a:extLst>
                </p:cNvPr>
                <p:cNvSpPr/>
                <p:nvPr/>
              </p:nvSpPr>
              <p:spPr>
                <a:xfrm>
                  <a:off x="3919579" y="3014444"/>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47" name="橢圓 46">
                  <a:extLst>
                    <a:ext uri="{FF2B5EF4-FFF2-40B4-BE49-F238E27FC236}">
                      <a16:creationId xmlns:a16="http://schemas.microsoft.com/office/drawing/2014/main" id="{5C65822B-A460-47B3-BD2E-0AA3DEBCF870}"/>
                    </a:ext>
                  </a:extLst>
                </p:cNvPr>
                <p:cNvSpPr/>
                <p:nvPr/>
              </p:nvSpPr>
              <p:spPr>
                <a:xfrm>
                  <a:off x="3907946" y="4242456"/>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48" name="文字方塊 47">
                  <a:extLst>
                    <a:ext uri="{FF2B5EF4-FFF2-40B4-BE49-F238E27FC236}">
                      <a16:creationId xmlns:a16="http://schemas.microsoft.com/office/drawing/2014/main" id="{15111502-CB30-43C4-BBFC-CA7943B85911}"/>
                    </a:ext>
                  </a:extLst>
                </p:cNvPr>
                <p:cNvSpPr txBox="1"/>
                <p:nvPr/>
              </p:nvSpPr>
              <p:spPr>
                <a:xfrm rot="5400000">
                  <a:off x="3905199" y="3664749"/>
                  <a:ext cx="769257" cy="523220"/>
                </a:xfrm>
                <a:prstGeom prst="rect">
                  <a:avLst/>
                </a:prstGeom>
                <a:noFill/>
              </p:spPr>
              <p:txBody>
                <a:bodyPr wrap="square" rtlCol="0">
                  <a:spAutoFit/>
                </a:bodyPr>
                <a:lstStyle/>
                <a:p>
                  <a:pPr algn="ctr"/>
                  <a:r>
                    <a:rPr lang="en-US" altLang="zh-TW" sz="2800" dirty="0"/>
                    <a:t>……</a:t>
                  </a:r>
                  <a:endParaRPr lang="zh-TW" altLang="en-US" sz="2800" dirty="0"/>
                </a:p>
              </p:txBody>
            </p:sp>
          </p:grpSp>
          <p:grpSp>
            <p:nvGrpSpPr>
              <p:cNvPr id="49" name="群組 48">
                <a:extLst>
                  <a:ext uri="{FF2B5EF4-FFF2-40B4-BE49-F238E27FC236}">
                    <a16:creationId xmlns:a16="http://schemas.microsoft.com/office/drawing/2014/main" id="{6C06791D-2FCE-43EE-8C56-0F467161A1CF}"/>
                  </a:ext>
                </a:extLst>
              </p:cNvPr>
              <p:cNvGrpSpPr/>
              <p:nvPr/>
            </p:nvGrpSpPr>
            <p:grpSpPr>
              <a:xfrm>
                <a:off x="5842528" y="2216766"/>
                <a:ext cx="1134648" cy="3081437"/>
                <a:chOff x="5842528" y="2216766"/>
                <a:chExt cx="1134648" cy="3081437"/>
              </a:xfrm>
            </p:grpSpPr>
            <p:sp>
              <p:nvSpPr>
                <p:cNvPr id="50" name="矩形 49">
                  <a:extLst>
                    <a:ext uri="{FF2B5EF4-FFF2-40B4-BE49-F238E27FC236}">
                      <a16:creationId xmlns:a16="http://schemas.microsoft.com/office/drawing/2014/main" id="{A0246ADA-8F08-40C4-BD69-7F47C161DC97}"/>
                    </a:ext>
                  </a:extLst>
                </p:cNvPr>
                <p:cNvSpPr/>
                <p:nvPr/>
              </p:nvSpPr>
              <p:spPr>
                <a:xfrm>
                  <a:off x="6046929" y="2224872"/>
                  <a:ext cx="746342" cy="2675868"/>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51" name="文字方塊 50">
                  <a:extLst>
                    <a:ext uri="{FF2B5EF4-FFF2-40B4-BE49-F238E27FC236}">
                      <a16:creationId xmlns:a16="http://schemas.microsoft.com/office/drawing/2014/main" id="{2FA576AD-E0E8-4206-AABF-6DF54ED135F2}"/>
                    </a:ext>
                  </a:extLst>
                </p:cNvPr>
                <p:cNvSpPr txBox="1"/>
                <p:nvPr/>
              </p:nvSpPr>
              <p:spPr>
                <a:xfrm>
                  <a:off x="5842528" y="4836538"/>
                  <a:ext cx="1134648" cy="461665"/>
                </a:xfrm>
                <a:prstGeom prst="rect">
                  <a:avLst/>
                </a:prstGeom>
                <a:noFill/>
              </p:spPr>
              <p:txBody>
                <a:bodyPr wrap="square" rtlCol="0">
                  <a:spAutoFit/>
                </a:bodyPr>
                <a:lstStyle/>
                <a:p>
                  <a:pPr algn="ctr"/>
                  <a:r>
                    <a:rPr lang="en-US" altLang="zh-TW" sz="2400" dirty="0"/>
                    <a:t>Layer L</a:t>
                  </a:r>
                  <a:endParaRPr lang="zh-TW" altLang="en-US" sz="2400" dirty="0"/>
                </a:p>
              </p:txBody>
            </p:sp>
            <p:sp>
              <p:nvSpPr>
                <p:cNvPr id="52" name="橢圓 51">
                  <a:extLst>
                    <a:ext uri="{FF2B5EF4-FFF2-40B4-BE49-F238E27FC236}">
                      <a16:creationId xmlns:a16="http://schemas.microsoft.com/office/drawing/2014/main" id="{04F00731-3230-429E-9B58-664697D07804}"/>
                    </a:ext>
                  </a:extLst>
                </p:cNvPr>
                <p:cNvSpPr/>
                <p:nvPr/>
              </p:nvSpPr>
              <p:spPr>
                <a:xfrm>
                  <a:off x="6122773" y="2216766"/>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53" name="橢圓 52">
                  <a:extLst>
                    <a:ext uri="{FF2B5EF4-FFF2-40B4-BE49-F238E27FC236}">
                      <a16:creationId xmlns:a16="http://schemas.microsoft.com/office/drawing/2014/main" id="{D02960D2-91F9-4955-91DF-652F689DD222}"/>
                    </a:ext>
                  </a:extLst>
                </p:cNvPr>
                <p:cNvSpPr/>
                <p:nvPr/>
              </p:nvSpPr>
              <p:spPr>
                <a:xfrm>
                  <a:off x="6125115" y="2976675"/>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54" name="橢圓 53">
                  <a:extLst>
                    <a:ext uri="{FF2B5EF4-FFF2-40B4-BE49-F238E27FC236}">
                      <a16:creationId xmlns:a16="http://schemas.microsoft.com/office/drawing/2014/main" id="{40C3A760-D634-4814-8202-9821A06A9D16}"/>
                    </a:ext>
                  </a:extLst>
                </p:cNvPr>
                <p:cNvSpPr/>
                <p:nvPr/>
              </p:nvSpPr>
              <p:spPr>
                <a:xfrm>
                  <a:off x="6132143" y="4223348"/>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55" name="文字方塊 54">
                  <a:extLst>
                    <a:ext uri="{FF2B5EF4-FFF2-40B4-BE49-F238E27FC236}">
                      <a16:creationId xmlns:a16="http://schemas.microsoft.com/office/drawing/2014/main" id="{A6022111-FD66-4563-BE9E-9C5090FB6731}"/>
                    </a:ext>
                  </a:extLst>
                </p:cNvPr>
                <p:cNvSpPr txBox="1"/>
                <p:nvPr/>
              </p:nvSpPr>
              <p:spPr>
                <a:xfrm rot="5400000">
                  <a:off x="6129396" y="3642478"/>
                  <a:ext cx="769257" cy="523220"/>
                </a:xfrm>
                <a:prstGeom prst="rect">
                  <a:avLst/>
                </a:prstGeom>
                <a:noFill/>
              </p:spPr>
              <p:txBody>
                <a:bodyPr wrap="square" rtlCol="0">
                  <a:spAutoFit/>
                </a:bodyPr>
                <a:lstStyle/>
                <a:p>
                  <a:pPr algn="ctr"/>
                  <a:r>
                    <a:rPr lang="en-US" altLang="zh-TW" sz="2800" dirty="0"/>
                    <a:t>……</a:t>
                  </a:r>
                  <a:endParaRPr lang="zh-TW" altLang="en-US" sz="2800" dirty="0"/>
                </a:p>
              </p:txBody>
            </p:sp>
          </p:grpSp>
          <p:sp>
            <p:nvSpPr>
              <p:cNvPr id="56" name="文字方塊 55">
                <a:extLst>
                  <a:ext uri="{FF2B5EF4-FFF2-40B4-BE49-F238E27FC236}">
                    <a16:creationId xmlns:a16="http://schemas.microsoft.com/office/drawing/2014/main" id="{7C9EFC1E-BCB9-4B59-90E0-4C040310C721}"/>
                  </a:ext>
                </a:extLst>
              </p:cNvPr>
              <p:cNvSpPr txBox="1"/>
              <p:nvPr/>
            </p:nvSpPr>
            <p:spPr>
              <a:xfrm>
                <a:off x="4600123" y="2191862"/>
                <a:ext cx="769257" cy="523220"/>
              </a:xfrm>
              <a:prstGeom prst="rect">
                <a:avLst/>
              </a:prstGeom>
              <a:noFill/>
            </p:spPr>
            <p:txBody>
              <a:bodyPr wrap="square" rtlCol="0">
                <a:spAutoFit/>
              </a:bodyPr>
              <a:lstStyle/>
              <a:p>
                <a:pPr algn="ctr"/>
                <a:r>
                  <a:rPr lang="en-US" altLang="zh-TW" sz="2800" dirty="0"/>
                  <a:t>……</a:t>
                </a:r>
                <a:endParaRPr lang="zh-TW" altLang="en-US" sz="2800" dirty="0"/>
              </a:p>
            </p:txBody>
          </p:sp>
          <p:sp>
            <p:nvSpPr>
              <p:cNvPr id="57" name="文字方塊 56">
                <a:extLst>
                  <a:ext uri="{FF2B5EF4-FFF2-40B4-BE49-F238E27FC236}">
                    <a16:creationId xmlns:a16="http://schemas.microsoft.com/office/drawing/2014/main" id="{05AB7272-F340-49BF-A0A4-CD068ECDE218}"/>
                  </a:ext>
                </a:extLst>
              </p:cNvPr>
              <p:cNvSpPr txBox="1"/>
              <p:nvPr/>
            </p:nvSpPr>
            <p:spPr>
              <a:xfrm>
                <a:off x="4607072" y="2952849"/>
                <a:ext cx="769257" cy="523220"/>
              </a:xfrm>
              <a:prstGeom prst="rect">
                <a:avLst/>
              </a:prstGeom>
              <a:noFill/>
            </p:spPr>
            <p:txBody>
              <a:bodyPr wrap="square" rtlCol="0">
                <a:spAutoFit/>
              </a:bodyPr>
              <a:lstStyle/>
              <a:p>
                <a:pPr algn="ctr"/>
                <a:r>
                  <a:rPr lang="en-US" altLang="zh-TW" sz="2800" dirty="0"/>
                  <a:t>……</a:t>
                </a:r>
                <a:endParaRPr lang="zh-TW" altLang="en-US" sz="2800" dirty="0"/>
              </a:p>
            </p:txBody>
          </p:sp>
          <p:sp>
            <p:nvSpPr>
              <p:cNvPr id="58" name="文字方塊 57">
                <a:extLst>
                  <a:ext uri="{FF2B5EF4-FFF2-40B4-BE49-F238E27FC236}">
                    <a16:creationId xmlns:a16="http://schemas.microsoft.com/office/drawing/2014/main" id="{495BBBC1-D86F-4DE7-AE2F-70A7858DA52F}"/>
                  </a:ext>
                </a:extLst>
              </p:cNvPr>
              <p:cNvSpPr txBox="1"/>
              <p:nvPr/>
            </p:nvSpPr>
            <p:spPr>
              <a:xfrm>
                <a:off x="4636088" y="4168184"/>
                <a:ext cx="769257" cy="523220"/>
              </a:xfrm>
              <a:prstGeom prst="rect">
                <a:avLst/>
              </a:prstGeom>
              <a:noFill/>
            </p:spPr>
            <p:txBody>
              <a:bodyPr wrap="square" rtlCol="0">
                <a:spAutoFit/>
              </a:bodyPr>
              <a:lstStyle/>
              <a:p>
                <a:pPr algn="ctr"/>
                <a:r>
                  <a:rPr lang="en-US" altLang="zh-TW" sz="2800" dirty="0"/>
                  <a:t>……</a:t>
                </a:r>
                <a:endParaRPr lang="zh-TW" altLang="en-US" sz="2800" dirty="0"/>
              </a:p>
            </p:txBody>
          </p:sp>
          <p:grpSp>
            <p:nvGrpSpPr>
              <p:cNvPr id="59" name="群組 58">
                <a:extLst>
                  <a:ext uri="{FF2B5EF4-FFF2-40B4-BE49-F238E27FC236}">
                    <a16:creationId xmlns:a16="http://schemas.microsoft.com/office/drawing/2014/main" id="{459532D5-F444-4E7D-BFD5-3426D067E8BC}"/>
                  </a:ext>
                </a:extLst>
              </p:cNvPr>
              <p:cNvGrpSpPr/>
              <p:nvPr/>
            </p:nvGrpSpPr>
            <p:grpSpPr>
              <a:xfrm>
                <a:off x="3166542" y="2522953"/>
                <a:ext cx="753037" cy="2013721"/>
                <a:chOff x="3166542" y="2522953"/>
                <a:chExt cx="753037" cy="2013721"/>
              </a:xfrm>
            </p:grpSpPr>
            <p:cxnSp>
              <p:nvCxnSpPr>
                <p:cNvPr id="60" name="直線單箭頭接點 59">
                  <a:extLst>
                    <a:ext uri="{FF2B5EF4-FFF2-40B4-BE49-F238E27FC236}">
                      <a16:creationId xmlns:a16="http://schemas.microsoft.com/office/drawing/2014/main" id="{1AF44220-A52F-47C8-BCF1-028BF1C0FDCE}"/>
                    </a:ext>
                  </a:extLst>
                </p:cNvPr>
                <p:cNvCxnSpPr>
                  <a:stCxn id="35" idx="6"/>
                  <a:endCxn id="45" idx="2"/>
                </p:cNvCxnSpPr>
                <p:nvPr/>
              </p:nvCxnSpPr>
              <p:spPr>
                <a:xfrm>
                  <a:off x="3175833" y="2522953"/>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直線單箭頭接點 60">
                  <a:extLst>
                    <a:ext uri="{FF2B5EF4-FFF2-40B4-BE49-F238E27FC236}">
                      <a16:creationId xmlns:a16="http://schemas.microsoft.com/office/drawing/2014/main" id="{D726A145-8B79-426A-A8DC-DE96EE211E4C}"/>
                    </a:ext>
                  </a:extLst>
                </p:cNvPr>
                <p:cNvCxnSpPr/>
                <p:nvPr/>
              </p:nvCxnSpPr>
              <p:spPr>
                <a:xfrm>
                  <a:off x="3175833" y="3314705"/>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直線單箭頭接點 61">
                  <a:extLst>
                    <a:ext uri="{FF2B5EF4-FFF2-40B4-BE49-F238E27FC236}">
                      <a16:creationId xmlns:a16="http://schemas.microsoft.com/office/drawing/2014/main" id="{74A6478A-FCBE-411A-A928-8B82532B0AB6}"/>
                    </a:ext>
                  </a:extLst>
                </p:cNvPr>
                <p:cNvCxnSpPr/>
                <p:nvPr/>
              </p:nvCxnSpPr>
              <p:spPr>
                <a:xfrm>
                  <a:off x="3166542" y="4536674"/>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直線單箭頭接點 62">
                  <a:extLst>
                    <a:ext uri="{FF2B5EF4-FFF2-40B4-BE49-F238E27FC236}">
                      <a16:creationId xmlns:a16="http://schemas.microsoft.com/office/drawing/2014/main" id="{BF75E072-F5FA-4BEF-A37F-685E352C3B3B}"/>
                    </a:ext>
                  </a:extLst>
                </p:cNvPr>
                <p:cNvCxnSpPr>
                  <a:stCxn id="36" idx="6"/>
                  <a:endCxn id="45" idx="2"/>
                </p:cNvCxnSpPr>
                <p:nvPr/>
              </p:nvCxnSpPr>
              <p:spPr>
                <a:xfrm flipV="1">
                  <a:off x="3178175" y="2522953"/>
                  <a:ext cx="739062" cy="7785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直線單箭頭接點 63">
                  <a:extLst>
                    <a:ext uri="{FF2B5EF4-FFF2-40B4-BE49-F238E27FC236}">
                      <a16:creationId xmlns:a16="http://schemas.microsoft.com/office/drawing/2014/main" id="{D66FBF86-4648-41C0-88A5-93961D91329F}"/>
                    </a:ext>
                  </a:extLst>
                </p:cNvPr>
                <p:cNvCxnSpPr>
                  <a:stCxn id="35" idx="6"/>
                  <a:endCxn id="46" idx="2"/>
                </p:cNvCxnSpPr>
                <p:nvPr/>
              </p:nvCxnSpPr>
              <p:spPr>
                <a:xfrm>
                  <a:off x="3175833" y="2522953"/>
                  <a:ext cx="743746" cy="7785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直線單箭頭接點 64">
                  <a:extLst>
                    <a:ext uri="{FF2B5EF4-FFF2-40B4-BE49-F238E27FC236}">
                      <a16:creationId xmlns:a16="http://schemas.microsoft.com/office/drawing/2014/main" id="{92B171DB-14FD-4E91-A7E5-3C01FF06FF42}"/>
                    </a:ext>
                  </a:extLst>
                </p:cNvPr>
                <p:cNvCxnSpPr>
                  <a:stCxn id="35" idx="6"/>
                  <a:endCxn id="47" idx="2"/>
                </p:cNvCxnSpPr>
                <p:nvPr/>
              </p:nvCxnSpPr>
              <p:spPr>
                <a:xfrm>
                  <a:off x="3175833" y="2522953"/>
                  <a:ext cx="732113" cy="200658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直線單箭頭接點 65">
                  <a:extLst>
                    <a:ext uri="{FF2B5EF4-FFF2-40B4-BE49-F238E27FC236}">
                      <a16:creationId xmlns:a16="http://schemas.microsoft.com/office/drawing/2014/main" id="{62F11859-54C1-4BA3-B70D-D268031D0FD8}"/>
                    </a:ext>
                  </a:extLst>
                </p:cNvPr>
                <p:cNvCxnSpPr>
                  <a:stCxn id="36" idx="6"/>
                  <a:endCxn id="47" idx="2"/>
                </p:cNvCxnSpPr>
                <p:nvPr/>
              </p:nvCxnSpPr>
              <p:spPr>
                <a:xfrm>
                  <a:off x="3178175" y="3301523"/>
                  <a:ext cx="729771" cy="122801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直線單箭頭接點 66">
                  <a:extLst>
                    <a:ext uri="{FF2B5EF4-FFF2-40B4-BE49-F238E27FC236}">
                      <a16:creationId xmlns:a16="http://schemas.microsoft.com/office/drawing/2014/main" id="{DFA008FD-2268-4CD5-A460-BD228833B6EA}"/>
                    </a:ext>
                  </a:extLst>
                </p:cNvPr>
                <p:cNvCxnSpPr>
                  <a:stCxn id="37" idx="6"/>
                  <a:endCxn id="45" idx="2"/>
                </p:cNvCxnSpPr>
                <p:nvPr/>
              </p:nvCxnSpPr>
              <p:spPr>
                <a:xfrm flipV="1">
                  <a:off x="3166542" y="2522953"/>
                  <a:ext cx="750695" cy="200658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直線單箭頭接點 67">
                  <a:extLst>
                    <a:ext uri="{FF2B5EF4-FFF2-40B4-BE49-F238E27FC236}">
                      <a16:creationId xmlns:a16="http://schemas.microsoft.com/office/drawing/2014/main" id="{B72D0C0A-D81F-4BBA-ABE4-880567E978B0}"/>
                    </a:ext>
                  </a:extLst>
                </p:cNvPr>
                <p:cNvCxnSpPr>
                  <a:stCxn id="37" idx="6"/>
                  <a:endCxn id="46" idx="2"/>
                </p:cNvCxnSpPr>
                <p:nvPr/>
              </p:nvCxnSpPr>
              <p:spPr>
                <a:xfrm flipV="1">
                  <a:off x="3166542" y="3301523"/>
                  <a:ext cx="753037" cy="122801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69" name="直線單箭頭接點 68">
                <a:extLst>
                  <a:ext uri="{FF2B5EF4-FFF2-40B4-BE49-F238E27FC236}">
                    <a16:creationId xmlns:a16="http://schemas.microsoft.com/office/drawing/2014/main" id="{A8F03A83-F38B-4019-8B52-FAC66DE1C659}"/>
                  </a:ext>
                </a:extLst>
              </p:cNvPr>
              <p:cNvCxnSpPr>
                <a:endCxn id="35" idx="2"/>
              </p:cNvCxnSpPr>
              <p:nvPr/>
            </p:nvCxnSpPr>
            <p:spPr>
              <a:xfrm flipV="1">
                <a:off x="1742275" y="2522953"/>
                <a:ext cx="859400" cy="299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直線單箭頭接點 69">
                <a:extLst>
                  <a:ext uri="{FF2B5EF4-FFF2-40B4-BE49-F238E27FC236}">
                    <a16:creationId xmlns:a16="http://schemas.microsoft.com/office/drawing/2014/main" id="{A7F0F805-934C-4F08-AEBA-DBCBDAFBAB1C}"/>
                  </a:ext>
                </a:extLst>
              </p:cNvPr>
              <p:cNvCxnSpPr>
                <a:stCxn id="29" idx="3"/>
                <a:endCxn id="36" idx="2"/>
              </p:cNvCxnSpPr>
              <p:nvPr/>
            </p:nvCxnSpPr>
            <p:spPr>
              <a:xfrm>
                <a:off x="1738568" y="2571327"/>
                <a:ext cx="865449" cy="73019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直線單箭頭接點 70">
                <a:extLst>
                  <a:ext uri="{FF2B5EF4-FFF2-40B4-BE49-F238E27FC236}">
                    <a16:creationId xmlns:a16="http://schemas.microsoft.com/office/drawing/2014/main" id="{A821AC68-9D5C-44AA-BE93-0F9530D40549}"/>
                  </a:ext>
                </a:extLst>
              </p:cNvPr>
              <p:cNvCxnSpPr>
                <a:stCxn id="29" idx="3"/>
                <a:endCxn id="37" idx="2"/>
              </p:cNvCxnSpPr>
              <p:nvPr/>
            </p:nvCxnSpPr>
            <p:spPr>
              <a:xfrm>
                <a:off x="1738568" y="2571327"/>
                <a:ext cx="853816" cy="195820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直線單箭頭接點 71">
                <a:extLst>
                  <a:ext uri="{FF2B5EF4-FFF2-40B4-BE49-F238E27FC236}">
                    <a16:creationId xmlns:a16="http://schemas.microsoft.com/office/drawing/2014/main" id="{9841EF9D-3EAB-46E1-BB93-C5C5424062D6}"/>
                  </a:ext>
                </a:extLst>
              </p:cNvPr>
              <p:cNvCxnSpPr>
                <a:stCxn id="31" idx="3"/>
                <a:endCxn id="35" idx="2"/>
              </p:cNvCxnSpPr>
              <p:nvPr/>
            </p:nvCxnSpPr>
            <p:spPr>
              <a:xfrm flipV="1">
                <a:off x="1766088" y="2522953"/>
                <a:ext cx="835587" cy="59538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直線單箭頭接點 72">
                <a:extLst>
                  <a:ext uri="{FF2B5EF4-FFF2-40B4-BE49-F238E27FC236}">
                    <a16:creationId xmlns:a16="http://schemas.microsoft.com/office/drawing/2014/main" id="{57EC4235-8121-4863-A146-4335BADFA306}"/>
                  </a:ext>
                </a:extLst>
              </p:cNvPr>
              <p:cNvCxnSpPr>
                <a:stCxn id="28" idx="3"/>
                <a:endCxn id="36" idx="2"/>
              </p:cNvCxnSpPr>
              <p:nvPr/>
            </p:nvCxnSpPr>
            <p:spPr>
              <a:xfrm>
                <a:off x="1732750" y="3141656"/>
                <a:ext cx="871267" cy="15986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直線單箭頭接點 73">
                <a:extLst>
                  <a:ext uri="{FF2B5EF4-FFF2-40B4-BE49-F238E27FC236}">
                    <a16:creationId xmlns:a16="http://schemas.microsoft.com/office/drawing/2014/main" id="{F68268B5-045C-40D6-A06A-BFC5B4E20593}"/>
                  </a:ext>
                </a:extLst>
              </p:cNvPr>
              <p:cNvCxnSpPr>
                <a:stCxn id="28" idx="3"/>
                <a:endCxn id="37" idx="2"/>
              </p:cNvCxnSpPr>
              <p:nvPr/>
            </p:nvCxnSpPr>
            <p:spPr>
              <a:xfrm>
                <a:off x="1732750" y="3141656"/>
                <a:ext cx="859634" cy="138787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直線單箭頭接點 74">
                <a:extLst>
                  <a:ext uri="{FF2B5EF4-FFF2-40B4-BE49-F238E27FC236}">
                    <a16:creationId xmlns:a16="http://schemas.microsoft.com/office/drawing/2014/main" id="{F9F78C2A-C7E7-4B41-9767-D15F9F674C7F}"/>
                  </a:ext>
                </a:extLst>
              </p:cNvPr>
              <p:cNvCxnSpPr>
                <a:cxnSpLocks/>
                <a:endCxn id="35" idx="2"/>
              </p:cNvCxnSpPr>
              <p:nvPr/>
            </p:nvCxnSpPr>
            <p:spPr>
              <a:xfrm flipV="1">
                <a:off x="1804247" y="2522953"/>
                <a:ext cx="797428" cy="199323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直線單箭頭接點 75">
                <a:extLst>
                  <a:ext uri="{FF2B5EF4-FFF2-40B4-BE49-F238E27FC236}">
                    <a16:creationId xmlns:a16="http://schemas.microsoft.com/office/drawing/2014/main" id="{1145219E-8C52-4564-81C6-41795C4EE240}"/>
                  </a:ext>
                </a:extLst>
              </p:cNvPr>
              <p:cNvCxnSpPr>
                <a:cxnSpLocks/>
                <a:endCxn id="36" idx="2"/>
              </p:cNvCxnSpPr>
              <p:nvPr/>
            </p:nvCxnSpPr>
            <p:spPr>
              <a:xfrm flipV="1">
                <a:off x="1777878" y="3301523"/>
                <a:ext cx="826139" cy="121460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直線單箭頭接點 76">
                <a:extLst>
                  <a:ext uri="{FF2B5EF4-FFF2-40B4-BE49-F238E27FC236}">
                    <a16:creationId xmlns:a16="http://schemas.microsoft.com/office/drawing/2014/main" id="{25C40688-C61A-4EBB-9D48-2F6622B7ED67}"/>
                  </a:ext>
                </a:extLst>
              </p:cNvPr>
              <p:cNvCxnSpPr>
                <a:cxnSpLocks/>
                <a:endCxn id="37" idx="2"/>
              </p:cNvCxnSpPr>
              <p:nvPr/>
            </p:nvCxnSpPr>
            <p:spPr>
              <a:xfrm>
                <a:off x="1777878" y="4516129"/>
                <a:ext cx="814506" cy="1340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78" name="群組 77">
                <a:extLst>
                  <a:ext uri="{FF2B5EF4-FFF2-40B4-BE49-F238E27FC236}">
                    <a16:creationId xmlns:a16="http://schemas.microsoft.com/office/drawing/2014/main" id="{0940CE6D-FABB-417E-BC6F-8F886D86652A}"/>
                  </a:ext>
                </a:extLst>
              </p:cNvPr>
              <p:cNvGrpSpPr/>
              <p:nvPr/>
            </p:nvGrpSpPr>
            <p:grpSpPr>
              <a:xfrm>
                <a:off x="5357094" y="2515814"/>
                <a:ext cx="753037" cy="2013721"/>
                <a:chOff x="5357094" y="2515814"/>
                <a:chExt cx="753037" cy="2013721"/>
              </a:xfrm>
            </p:grpSpPr>
            <p:cxnSp>
              <p:nvCxnSpPr>
                <p:cNvPr id="79" name="直線單箭頭接點 78">
                  <a:extLst>
                    <a:ext uri="{FF2B5EF4-FFF2-40B4-BE49-F238E27FC236}">
                      <a16:creationId xmlns:a16="http://schemas.microsoft.com/office/drawing/2014/main" id="{0FAB835C-3F46-4AC4-8D18-9277CC25A9AF}"/>
                    </a:ext>
                  </a:extLst>
                </p:cNvPr>
                <p:cNvCxnSpPr/>
                <p:nvPr/>
              </p:nvCxnSpPr>
              <p:spPr>
                <a:xfrm>
                  <a:off x="5366385" y="2515814"/>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直線單箭頭接點 79">
                  <a:extLst>
                    <a:ext uri="{FF2B5EF4-FFF2-40B4-BE49-F238E27FC236}">
                      <a16:creationId xmlns:a16="http://schemas.microsoft.com/office/drawing/2014/main" id="{9CA21341-605D-42A0-95B5-00C17B4638C7}"/>
                    </a:ext>
                  </a:extLst>
                </p:cNvPr>
                <p:cNvCxnSpPr/>
                <p:nvPr/>
              </p:nvCxnSpPr>
              <p:spPr>
                <a:xfrm>
                  <a:off x="5366385" y="3307566"/>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直線單箭頭接點 80">
                  <a:extLst>
                    <a:ext uri="{FF2B5EF4-FFF2-40B4-BE49-F238E27FC236}">
                      <a16:creationId xmlns:a16="http://schemas.microsoft.com/office/drawing/2014/main" id="{01224A1E-FAF6-4279-881E-9334A90B00C4}"/>
                    </a:ext>
                  </a:extLst>
                </p:cNvPr>
                <p:cNvCxnSpPr/>
                <p:nvPr/>
              </p:nvCxnSpPr>
              <p:spPr>
                <a:xfrm>
                  <a:off x="5357094" y="4529535"/>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直線單箭頭接點 81">
                  <a:extLst>
                    <a:ext uri="{FF2B5EF4-FFF2-40B4-BE49-F238E27FC236}">
                      <a16:creationId xmlns:a16="http://schemas.microsoft.com/office/drawing/2014/main" id="{2A645B77-18AA-4127-9557-2B5B11092447}"/>
                    </a:ext>
                  </a:extLst>
                </p:cNvPr>
                <p:cNvCxnSpPr/>
                <p:nvPr/>
              </p:nvCxnSpPr>
              <p:spPr>
                <a:xfrm flipV="1">
                  <a:off x="5368727" y="2515814"/>
                  <a:ext cx="739062" cy="7785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直線單箭頭接點 82">
                  <a:extLst>
                    <a:ext uri="{FF2B5EF4-FFF2-40B4-BE49-F238E27FC236}">
                      <a16:creationId xmlns:a16="http://schemas.microsoft.com/office/drawing/2014/main" id="{3A7C7BE2-D9AE-4E66-8D18-E939A5367AF0}"/>
                    </a:ext>
                  </a:extLst>
                </p:cNvPr>
                <p:cNvCxnSpPr/>
                <p:nvPr/>
              </p:nvCxnSpPr>
              <p:spPr>
                <a:xfrm>
                  <a:off x="5366385" y="2515814"/>
                  <a:ext cx="743746" cy="7785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直線單箭頭接點 83">
                  <a:extLst>
                    <a:ext uri="{FF2B5EF4-FFF2-40B4-BE49-F238E27FC236}">
                      <a16:creationId xmlns:a16="http://schemas.microsoft.com/office/drawing/2014/main" id="{D097C0C8-936D-483A-8128-EBE7E5B1F98D}"/>
                    </a:ext>
                  </a:extLst>
                </p:cNvPr>
                <p:cNvCxnSpPr/>
                <p:nvPr/>
              </p:nvCxnSpPr>
              <p:spPr>
                <a:xfrm>
                  <a:off x="5366385" y="2515814"/>
                  <a:ext cx="732113" cy="200658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直線單箭頭接點 84">
                  <a:extLst>
                    <a:ext uri="{FF2B5EF4-FFF2-40B4-BE49-F238E27FC236}">
                      <a16:creationId xmlns:a16="http://schemas.microsoft.com/office/drawing/2014/main" id="{952CA9E5-1E4F-4E5E-900F-F91999FA786A}"/>
                    </a:ext>
                  </a:extLst>
                </p:cNvPr>
                <p:cNvCxnSpPr/>
                <p:nvPr/>
              </p:nvCxnSpPr>
              <p:spPr>
                <a:xfrm>
                  <a:off x="5368727" y="3294384"/>
                  <a:ext cx="729771" cy="122801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直線單箭頭接點 85">
                  <a:extLst>
                    <a:ext uri="{FF2B5EF4-FFF2-40B4-BE49-F238E27FC236}">
                      <a16:creationId xmlns:a16="http://schemas.microsoft.com/office/drawing/2014/main" id="{40FB1682-C747-4DD3-90F2-F0C51B04DD94}"/>
                    </a:ext>
                  </a:extLst>
                </p:cNvPr>
                <p:cNvCxnSpPr/>
                <p:nvPr/>
              </p:nvCxnSpPr>
              <p:spPr>
                <a:xfrm flipV="1">
                  <a:off x="5357094" y="2515814"/>
                  <a:ext cx="750695" cy="200658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直線單箭頭接點 86">
                  <a:extLst>
                    <a:ext uri="{FF2B5EF4-FFF2-40B4-BE49-F238E27FC236}">
                      <a16:creationId xmlns:a16="http://schemas.microsoft.com/office/drawing/2014/main" id="{56B95FC1-1DAD-423D-BEA9-800504C66B1D}"/>
                    </a:ext>
                  </a:extLst>
                </p:cNvPr>
                <p:cNvCxnSpPr/>
                <p:nvPr/>
              </p:nvCxnSpPr>
              <p:spPr>
                <a:xfrm flipV="1">
                  <a:off x="5357094" y="3294384"/>
                  <a:ext cx="753037" cy="122801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88" name="文字方塊 87">
                <a:extLst>
                  <a:ext uri="{FF2B5EF4-FFF2-40B4-BE49-F238E27FC236}">
                    <a16:creationId xmlns:a16="http://schemas.microsoft.com/office/drawing/2014/main" id="{4D2A87BC-57EC-471B-A786-01AC1C81CC60}"/>
                  </a:ext>
                </a:extLst>
              </p:cNvPr>
              <p:cNvSpPr txBox="1"/>
              <p:nvPr/>
            </p:nvSpPr>
            <p:spPr>
              <a:xfrm>
                <a:off x="7339971" y="3407164"/>
                <a:ext cx="721324" cy="584775"/>
              </a:xfrm>
              <a:prstGeom prst="rect">
                <a:avLst/>
              </a:prstGeom>
              <a:noFill/>
            </p:spPr>
            <p:txBody>
              <a:bodyPr wrap="square" rtlCol="0">
                <a:spAutoFit/>
              </a:bodyPr>
              <a:lstStyle/>
              <a:p>
                <a:r>
                  <a:rPr lang="en-US" altLang="zh-TW" sz="3200" dirty="0"/>
                  <a:t>“2”</a:t>
                </a:r>
                <a:endParaRPr lang="zh-TW" altLang="en-US" sz="3200" dirty="0"/>
              </a:p>
            </p:txBody>
          </p:sp>
          <p:grpSp>
            <p:nvGrpSpPr>
              <p:cNvPr id="89" name="群組 88">
                <a:extLst>
                  <a:ext uri="{FF2B5EF4-FFF2-40B4-BE49-F238E27FC236}">
                    <a16:creationId xmlns:a16="http://schemas.microsoft.com/office/drawing/2014/main" id="{6DBDA787-7BE8-4B68-AEF9-FD0A6A755571}"/>
                  </a:ext>
                </a:extLst>
              </p:cNvPr>
              <p:cNvGrpSpPr/>
              <p:nvPr/>
            </p:nvGrpSpPr>
            <p:grpSpPr>
              <a:xfrm>
                <a:off x="7463186" y="2236827"/>
                <a:ext cx="642352" cy="2642877"/>
                <a:chOff x="7142066" y="1987121"/>
                <a:chExt cx="642352" cy="2642877"/>
              </a:xfrm>
            </p:grpSpPr>
            <p:sp>
              <p:nvSpPr>
                <p:cNvPr id="90" name="矩形 89">
                  <a:extLst>
                    <a:ext uri="{FF2B5EF4-FFF2-40B4-BE49-F238E27FC236}">
                      <a16:creationId xmlns:a16="http://schemas.microsoft.com/office/drawing/2014/main" id="{F7708CEC-81ED-4614-94C2-93AF75546D08}"/>
                    </a:ext>
                  </a:extLst>
                </p:cNvPr>
                <p:cNvSpPr/>
                <p:nvPr/>
              </p:nvSpPr>
              <p:spPr>
                <a:xfrm>
                  <a:off x="7142066" y="2004946"/>
                  <a:ext cx="498951" cy="2625052"/>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91" name="文字方塊 90">
                  <a:extLst>
                    <a:ext uri="{FF2B5EF4-FFF2-40B4-BE49-F238E27FC236}">
                      <a16:creationId xmlns:a16="http://schemas.microsoft.com/office/drawing/2014/main" id="{B66BB3A0-D8EE-42E7-8845-D10F6856CA98}"/>
                    </a:ext>
                  </a:extLst>
                </p:cNvPr>
                <p:cNvSpPr txBox="1"/>
                <p:nvPr/>
              </p:nvSpPr>
              <p:spPr>
                <a:xfrm rot="5400000">
                  <a:off x="7084256" y="3505942"/>
                  <a:ext cx="769257" cy="523220"/>
                </a:xfrm>
                <a:prstGeom prst="rect">
                  <a:avLst/>
                </a:prstGeom>
                <a:noFill/>
              </p:spPr>
              <p:txBody>
                <a:bodyPr wrap="square" rtlCol="0">
                  <a:spAutoFit/>
                </a:bodyPr>
                <a:lstStyle/>
                <a:p>
                  <a:pPr algn="ctr"/>
                  <a:r>
                    <a:rPr lang="en-US" altLang="zh-TW" sz="2800" dirty="0"/>
                    <a:t>……</a:t>
                  </a:r>
                  <a:endParaRPr lang="zh-TW" altLang="en-US" sz="2800" dirty="0"/>
                </a:p>
              </p:txBody>
            </p:sp>
            <p:sp>
              <p:nvSpPr>
                <p:cNvPr id="92" name="文字方塊 91">
                  <a:extLst>
                    <a:ext uri="{FF2B5EF4-FFF2-40B4-BE49-F238E27FC236}">
                      <a16:creationId xmlns:a16="http://schemas.microsoft.com/office/drawing/2014/main" id="{356CC6D5-1A43-45CC-A794-4F92F7E076EB}"/>
                    </a:ext>
                  </a:extLst>
                </p:cNvPr>
                <p:cNvSpPr txBox="1"/>
                <p:nvPr/>
              </p:nvSpPr>
              <p:spPr>
                <a:xfrm>
                  <a:off x="7153349" y="1987121"/>
                  <a:ext cx="631069" cy="523220"/>
                </a:xfrm>
                <a:prstGeom prst="rect">
                  <a:avLst/>
                </a:prstGeom>
                <a:noFill/>
              </p:spPr>
              <p:txBody>
                <a:bodyPr wrap="square" rtlCol="0">
                  <a:spAutoFit/>
                </a:bodyPr>
                <a:lstStyle/>
                <a:p>
                  <a:r>
                    <a:rPr lang="en-US" altLang="zh-TW" sz="2800" dirty="0"/>
                    <a:t>y</a:t>
                  </a:r>
                  <a:r>
                    <a:rPr lang="en-US" altLang="zh-TW" sz="2800" baseline="-25000" dirty="0"/>
                    <a:t>1</a:t>
                  </a:r>
                  <a:endParaRPr lang="zh-TW" altLang="en-US" sz="2800" baseline="-25000" dirty="0"/>
                </a:p>
              </p:txBody>
            </p:sp>
            <p:sp>
              <p:nvSpPr>
                <p:cNvPr id="93" name="文字方塊 92">
                  <a:extLst>
                    <a:ext uri="{FF2B5EF4-FFF2-40B4-BE49-F238E27FC236}">
                      <a16:creationId xmlns:a16="http://schemas.microsoft.com/office/drawing/2014/main" id="{B8E1B168-0962-4A5B-8EE1-CE08C268DA01}"/>
                    </a:ext>
                  </a:extLst>
                </p:cNvPr>
                <p:cNvSpPr txBox="1"/>
                <p:nvPr/>
              </p:nvSpPr>
              <p:spPr>
                <a:xfrm>
                  <a:off x="7142066" y="2785341"/>
                  <a:ext cx="631069" cy="523220"/>
                </a:xfrm>
                <a:prstGeom prst="rect">
                  <a:avLst/>
                </a:prstGeom>
                <a:noFill/>
              </p:spPr>
              <p:txBody>
                <a:bodyPr wrap="square" rtlCol="0">
                  <a:spAutoFit/>
                </a:bodyPr>
                <a:lstStyle/>
                <a:p>
                  <a:r>
                    <a:rPr lang="en-US" altLang="zh-TW" sz="2800" dirty="0"/>
                    <a:t>y</a:t>
                  </a:r>
                  <a:r>
                    <a:rPr lang="en-US" altLang="zh-TW" sz="2800" baseline="-25000" dirty="0"/>
                    <a:t>2</a:t>
                  </a:r>
                  <a:endParaRPr lang="zh-TW" altLang="en-US" sz="2800" baseline="-25000" dirty="0"/>
                </a:p>
              </p:txBody>
            </p:sp>
            <p:sp>
              <p:nvSpPr>
                <p:cNvPr id="94" name="文字方塊 93">
                  <a:extLst>
                    <a:ext uri="{FF2B5EF4-FFF2-40B4-BE49-F238E27FC236}">
                      <a16:creationId xmlns:a16="http://schemas.microsoft.com/office/drawing/2014/main" id="{E1A1469B-23C1-4DDE-8523-C4262024D5C0}"/>
                    </a:ext>
                  </a:extLst>
                </p:cNvPr>
                <p:cNvSpPr txBox="1"/>
                <p:nvPr/>
              </p:nvSpPr>
              <p:spPr>
                <a:xfrm>
                  <a:off x="7142066" y="4051573"/>
                  <a:ext cx="631069" cy="523220"/>
                </a:xfrm>
                <a:prstGeom prst="rect">
                  <a:avLst/>
                </a:prstGeom>
                <a:noFill/>
              </p:spPr>
              <p:txBody>
                <a:bodyPr wrap="square" rtlCol="0">
                  <a:spAutoFit/>
                </a:bodyPr>
                <a:lstStyle/>
                <a:p>
                  <a:r>
                    <a:rPr lang="en-US" altLang="zh-TW" sz="2800" dirty="0"/>
                    <a:t>y</a:t>
                  </a:r>
                  <a:r>
                    <a:rPr lang="en-US" altLang="zh-TW" sz="2800" baseline="-25000" dirty="0"/>
                    <a:t>10</a:t>
                  </a:r>
                  <a:endParaRPr lang="zh-TW" altLang="en-US" sz="2800" baseline="-25000" dirty="0"/>
                </a:p>
              </p:txBody>
            </p:sp>
          </p:grpSp>
          <p:sp>
            <p:nvSpPr>
              <p:cNvPr id="95" name="文字方塊 94">
                <a:extLst>
                  <a:ext uri="{FF2B5EF4-FFF2-40B4-BE49-F238E27FC236}">
                    <a16:creationId xmlns:a16="http://schemas.microsoft.com/office/drawing/2014/main" id="{03824E81-C418-47D7-A5A9-AAE101ADF9FE}"/>
                  </a:ext>
                </a:extLst>
              </p:cNvPr>
              <p:cNvSpPr txBox="1"/>
              <p:nvPr/>
            </p:nvSpPr>
            <p:spPr>
              <a:xfrm>
                <a:off x="8134387" y="2307583"/>
                <a:ext cx="861633"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altLang="zh-TW" sz="2400" dirty="0"/>
                  <a:t>is 1</a:t>
                </a:r>
                <a:endParaRPr lang="zh-TW" altLang="en-US" sz="2400" dirty="0"/>
              </a:p>
            </p:txBody>
          </p:sp>
          <p:sp>
            <p:nvSpPr>
              <p:cNvPr id="96" name="文字方塊 95">
                <a:extLst>
                  <a:ext uri="{FF2B5EF4-FFF2-40B4-BE49-F238E27FC236}">
                    <a16:creationId xmlns:a16="http://schemas.microsoft.com/office/drawing/2014/main" id="{2BB62D74-198A-409E-B0BE-D8AACB477189}"/>
                  </a:ext>
                </a:extLst>
              </p:cNvPr>
              <p:cNvSpPr txBox="1"/>
              <p:nvPr/>
            </p:nvSpPr>
            <p:spPr>
              <a:xfrm>
                <a:off x="8141696" y="3088865"/>
                <a:ext cx="847013"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altLang="zh-TW" sz="2400" dirty="0"/>
                  <a:t>is 2</a:t>
                </a:r>
                <a:endParaRPr lang="zh-TW" altLang="en-US" sz="2400" dirty="0"/>
              </a:p>
            </p:txBody>
          </p:sp>
          <p:sp>
            <p:nvSpPr>
              <p:cNvPr id="97" name="文字方塊 96">
                <a:extLst>
                  <a:ext uri="{FF2B5EF4-FFF2-40B4-BE49-F238E27FC236}">
                    <a16:creationId xmlns:a16="http://schemas.microsoft.com/office/drawing/2014/main" id="{C2B48C8F-CA8B-4BB5-94DE-17DBC38113DE}"/>
                  </a:ext>
                </a:extLst>
              </p:cNvPr>
              <p:cNvSpPr txBox="1"/>
              <p:nvPr/>
            </p:nvSpPr>
            <p:spPr>
              <a:xfrm>
                <a:off x="8141696" y="4362834"/>
                <a:ext cx="834766"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altLang="zh-TW" sz="2400" dirty="0"/>
                  <a:t>is 0</a:t>
                </a:r>
                <a:endParaRPr lang="zh-TW" altLang="en-US" sz="2400" dirty="0"/>
              </a:p>
            </p:txBody>
          </p:sp>
          <p:sp>
            <p:nvSpPr>
              <p:cNvPr id="98" name="文字方塊 97">
                <a:extLst>
                  <a:ext uri="{FF2B5EF4-FFF2-40B4-BE49-F238E27FC236}">
                    <a16:creationId xmlns:a16="http://schemas.microsoft.com/office/drawing/2014/main" id="{F8A941AE-347B-4A02-B14A-6A0254ED21A6}"/>
                  </a:ext>
                </a:extLst>
              </p:cNvPr>
              <p:cNvSpPr txBox="1"/>
              <p:nvPr/>
            </p:nvSpPr>
            <p:spPr>
              <a:xfrm rot="5400000">
                <a:off x="8274391" y="3745631"/>
                <a:ext cx="769257" cy="523220"/>
              </a:xfrm>
              <a:prstGeom prst="rect">
                <a:avLst/>
              </a:prstGeom>
              <a:noFill/>
            </p:spPr>
            <p:txBody>
              <a:bodyPr wrap="square" rtlCol="0">
                <a:spAutoFit/>
              </a:bodyPr>
              <a:lstStyle/>
              <a:p>
                <a:pPr algn="ctr"/>
                <a:r>
                  <a:rPr lang="en-US" altLang="zh-TW" sz="2800" dirty="0"/>
                  <a:t>……</a:t>
                </a:r>
                <a:endParaRPr lang="zh-TW" altLang="en-US" sz="2800" dirty="0"/>
              </a:p>
            </p:txBody>
          </p:sp>
        </p:grpSp>
        <p:graphicFrame>
          <p:nvGraphicFramePr>
            <p:cNvPr id="100" name="Object 12">
              <a:extLst>
                <a:ext uri="{FF2B5EF4-FFF2-40B4-BE49-F238E27FC236}">
                  <a16:creationId xmlns:a16="http://schemas.microsoft.com/office/drawing/2014/main" id="{8190D063-76D3-4F06-9D8E-2D83DDC9B92E}"/>
                </a:ext>
              </a:extLst>
            </p:cNvPr>
            <p:cNvGraphicFramePr>
              <a:graphicFrameLocks noChangeAspect="1"/>
            </p:cNvGraphicFramePr>
            <p:nvPr>
              <p:extLst>
                <p:ext uri="{D42A27DB-BD31-4B8C-83A1-F6EECF244321}">
                  <p14:modId xmlns:p14="http://schemas.microsoft.com/office/powerpoint/2010/main" val="1404188008"/>
                </p:ext>
              </p:extLst>
            </p:nvPr>
          </p:nvGraphicFramePr>
          <p:xfrm>
            <a:off x="5168618" y="5610891"/>
            <a:ext cx="544512" cy="488950"/>
          </p:xfrm>
          <a:graphic>
            <a:graphicData uri="http://schemas.openxmlformats.org/presentationml/2006/ole">
              <mc:AlternateContent xmlns:mc="http://schemas.openxmlformats.org/markup-compatibility/2006">
                <mc:Choice xmlns:v="urn:schemas-microsoft-com:vml" Requires="v">
                  <p:oleObj spid="_x0000_s23925" name="方程式" r:id="rId8" imgW="253800" imgH="228600" progId="Equation.3">
                    <p:embed/>
                  </p:oleObj>
                </mc:Choice>
                <mc:Fallback>
                  <p:oleObj name="方程式" r:id="rId8" imgW="253800" imgH="228600" progId="Equation.3">
                    <p:embed/>
                    <p:pic>
                      <p:nvPicPr>
                        <p:cNvPr id="13" name="Object 12">
                          <a:extLst>
                            <a:ext uri="{FF2B5EF4-FFF2-40B4-BE49-F238E27FC236}">
                              <a16:creationId xmlns:a16="http://schemas.microsoft.com/office/drawing/2014/main" id="{046476CD-648F-4148-9F66-EB20BE6C5E9D}"/>
                            </a:ext>
                          </a:extLst>
                        </p:cNvPr>
                        <p:cNvPicPr>
                          <a:picLocks noChangeAspect="1" noChangeArrowheads="1"/>
                        </p:cNvPicPr>
                        <p:nvPr/>
                      </p:nvPicPr>
                      <p:blipFill>
                        <a:blip r:embed="rId9"/>
                        <a:srcRect/>
                        <a:stretch>
                          <a:fillRect/>
                        </a:stretch>
                      </p:blipFill>
                      <p:spPr bwMode="auto">
                        <a:xfrm>
                          <a:off x="5168618" y="5610891"/>
                          <a:ext cx="544512"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04" name="群組 103">
            <a:extLst>
              <a:ext uri="{FF2B5EF4-FFF2-40B4-BE49-F238E27FC236}">
                <a16:creationId xmlns:a16="http://schemas.microsoft.com/office/drawing/2014/main" id="{EE670082-7809-4DFA-8667-1654F7C469D9}"/>
              </a:ext>
            </a:extLst>
          </p:cNvPr>
          <p:cNvGrpSpPr/>
          <p:nvPr/>
        </p:nvGrpSpPr>
        <p:grpSpPr>
          <a:xfrm>
            <a:off x="5919599" y="375329"/>
            <a:ext cx="642352" cy="2642877"/>
            <a:chOff x="7142066" y="1987121"/>
            <a:chExt cx="642352" cy="2642877"/>
          </a:xfrm>
        </p:grpSpPr>
        <p:sp>
          <p:nvSpPr>
            <p:cNvPr id="105" name="矩形 104">
              <a:extLst>
                <a:ext uri="{FF2B5EF4-FFF2-40B4-BE49-F238E27FC236}">
                  <a16:creationId xmlns:a16="http://schemas.microsoft.com/office/drawing/2014/main" id="{2DEE45FB-E4B4-4719-A719-A234968076DF}"/>
                </a:ext>
              </a:extLst>
            </p:cNvPr>
            <p:cNvSpPr/>
            <p:nvPr/>
          </p:nvSpPr>
          <p:spPr>
            <a:xfrm>
              <a:off x="7142066" y="2004946"/>
              <a:ext cx="498951" cy="2625052"/>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106" name="文字方塊 105">
              <a:extLst>
                <a:ext uri="{FF2B5EF4-FFF2-40B4-BE49-F238E27FC236}">
                  <a16:creationId xmlns:a16="http://schemas.microsoft.com/office/drawing/2014/main" id="{F72EEA6B-FDFE-42A2-A1DA-2F92B0245A52}"/>
                </a:ext>
              </a:extLst>
            </p:cNvPr>
            <p:cNvSpPr txBox="1"/>
            <p:nvPr/>
          </p:nvSpPr>
          <p:spPr>
            <a:xfrm rot="5400000">
              <a:off x="7084256" y="3505942"/>
              <a:ext cx="769257" cy="523220"/>
            </a:xfrm>
            <a:prstGeom prst="rect">
              <a:avLst/>
            </a:prstGeom>
            <a:noFill/>
          </p:spPr>
          <p:txBody>
            <a:bodyPr wrap="square" rtlCol="0">
              <a:spAutoFit/>
            </a:bodyPr>
            <a:lstStyle/>
            <a:p>
              <a:pPr algn="ctr"/>
              <a:r>
                <a:rPr lang="en-US" altLang="zh-TW" sz="2800" dirty="0"/>
                <a:t>……</a:t>
              </a:r>
              <a:endParaRPr lang="zh-TW" altLang="en-US" sz="2800" dirty="0"/>
            </a:p>
          </p:txBody>
        </p:sp>
        <p:sp>
          <p:nvSpPr>
            <p:cNvPr id="107" name="文字方塊 106">
              <a:extLst>
                <a:ext uri="{FF2B5EF4-FFF2-40B4-BE49-F238E27FC236}">
                  <a16:creationId xmlns:a16="http://schemas.microsoft.com/office/drawing/2014/main" id="{3ADDAD96-7318-4D27-802C-B30730195092}"/>
                </a:ext>
              </a:extLst>
            </p:cNvPr>
            <p:cNvSpPr txBox="1"/>
            <p:nvPr/>
          </p:nvSpPr>
          <p:spPr>
            <a:xfrm>
              <a:off x="7153349" y="1987121"/>
              <a:ext cx="631069" cy="523220"/>
            </a:xfrm>
            <a:prstGeom prst="rect">
              <a:avLst/>
            </a:prstGeom>
            <a:noFill/>
          </p:spPr>
          <p:txBody>
            <a:bodyPr wrap="square" rtlCol="0">
              <a:spAutoFit/>
            </a:bodyPr>
            <a:lstStyle/>
            <a:p>
              <a:r>
                <a:rPr lang="en-US" altLang="zh-TW" sz="2800" dirty="0"/>
                <a:t>y</a:t>
              </a:r>
              <a:r>
                <a:rPr lang="en-US" altLang="zh-TW" sz="2800" baseline="-25000" dirty="0"/>
                <a:t>1</a:t>
              </a:r>
              <a:endParaRPr lang="zh-TW" altLang="en-US" sz="2800" baseline="-25000" dirty="0"/>
            </a:p>
          </p:txBody>
        </p:sp>
        <p:sp>
          <p:nvSpPr>
            <p:cNvPr id="108" name="文字方塊 107">
              <a:extLst>
                <a:ext uri="{FF2B5EF4-FFF2-40B4-BE49-F238E27FC236}">
                  <a16:creationId xmlns:a16="http://schemas.microsoft.com/office/drawing/2014/main" id="{7E952878-86D4-4C5D-A12F-F205D7EF6C19}"/>
                </a:ext>
              </a:extLst>
            </p:cNvPr>
            <p:cNvSpPr txBox="1"/>
            <p:nvPr/>
          </p:nvSpPr>
          <p:spPr>
            <a:xfrm>
              <a:off x="7142066" y="2785341"/>
              <a:ext cx="631069" cy="523220"/>
            </a:xfrm>
            <a:prstGeom prst="rect">
              <a:avLst/>
            </a:prstGeom>
            <a:noFill/>
          </p:spPr>
          <p:txBody>
            <a:bodyPr wrap="square" rtlCol="0">
              <a:spAutoFit/>
            </a:bodyPr>
            <a:lstStyle/>
            <a:p>
              <a:r>
                <a:rPr lang="en-US" altLang="zh-TW" sz="2800" dirty="0"/>
                <a:t>y</a:t>
              </a:r>
              <a:r>
                <a:rPr lang="en-US" altLang="zh-TW" sz="2800" baseline="-25000" dirty="0"/>
                <a:t>2</a:t>
              </a:r>
              <a:endParaRPr lang="zh-TW" altLang="en-US" sz="2800" baseline="-25000" dirty="0"/>
            </a:p>
          </p:txBody>
        </p:sp>
        <p:sp>
          <p:nvSpPr>
            <p:cNvPr id="109" name="文字方塊 108">
              <a:extLst>
                <a:ext uri="{FF2B5EF4-FFF2-40B4-BE49-F238E27FC236}">
                  <a16:creationId xmlns:a16="http://schemas.microsoft.com/office/drawing/2014/main" id="{ECF74B76-66F2-46F6-9FDA-E05D7E971603}"/>
                </a:ext>
              </a:extLst>
            </p:cNvPr>
            <p:cNvSpPr txBox="1"/>
            <p:nvPr/>
          </p:nvSpPr>
          <p:spPr>
            <a:xfrm>
              <a:off x="7142066" y="4051573"/>
              <a:ext cx="631069" cy="523220"/>
            </a:xfrm>
            <a:prstGeom prst="rect">
              <a:avLst/>
            </a:prstGeom>
            <a:noFill/>
          </p:spPr>
          <p:txBody>
            <a:bodyPr wrap="square" rtlCol="0">
              <a:spAutoFit/>
            </a:bodyPr>
            <a:lstStyle/>
            <a:p>
              <a:r>
                <a:rPr lang="en-US" altLang="zh-TW" sz="2800" dirty="0"/>
                <a:t>y</a:t>
              </a:r>
              <a:r>
                <a:rPr lang="en-US" altLang="zh-TW" sz="2800" baseline="-25000" dirty="0"/>
                <a:t>10</a:t>
              </a:r>
              <a:endParaRPr lang="zh-TW" altLang="en-US" sz="2800" baseline="-25000" dirty="0"/>
            </a:p>
          </p:txBody>
        </p:sp>
      </p:grpSp>
      <p:sp>
        <p:nvSpPr>
          <p:cNvPr id="110" name="文字方塊 109">
            <a:extLst>
              <a:ext uri="{FF2B5EF4-FFF2-40B4-BE49-F238E27FC236}">
                <a16:creationId xmlns:a16="http://schemas.microsoft.com/office/drawing/2014/main" id="{F9168C93-9977-4B3D-9DFE-890155F67FB6}"/>
              </a:ext>
            </a:extLst>
          </p:cNvPr>
          <p:cNvSpPr txBox="1"/>
          <p:nvPr/>
        </p:nvSpPr>
        <p:spPr>
          <a:xfrm>
            <a:off x="6788719" y="436884"/>
            <a:ext cx="861633"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altLang="zh-TW" sz="2400" dirty="0"/>
              <a:t>is 1</a:t>
            </a:r>
            <a:endParaRPr lang="zh-TW" altLang="en-US" sz="2400" dirty="0"/>
          </a:p>
        </p:txBody>
      </p:sp>
      <p:sp>
        <p:nvSpPr>
          <p:cNvPr id="111" name="文字方塊 110">
            <a:extLst>
              <a:ext uri="{FF2B5EF4-FFF2-40B4-BE49-F238E27FC236}">
                <a16:creationId xmlns:a16="http://schemas.microsoft.com/office/drawing/2014/main" id="{C68753F3-3B4E-4EDD-84DF-64EF01ADD57F}"/>
              </a:ext>
            </a:extLst>
          </p:cNvPr>
          <p:cNvSpPr txBox="1"/>
          <p:nvPr/>
        </p:nvSpPr>
        <p:spPr>
          <a:xfrm>
            <a:off x="6796028" y="1218166"/>
            <a:ext cx="847013"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altLang="zh-TW" sz="2400" dirty="0"/>
              <a:t>is 2</a:t>
            </a:r>
            <a:endParaRPr lang="zh-TW" altLang="en-US" sz="2400" dirty="0"/>
          </a:p>
        </p:txBody>
      </p:sp>
      <p:sp>
        <p:nvSpPr>
          <p:cNvPr id="112" name="文字方塊 111">
            <a:extLst>
              <a:ext uri="{FF2B5EF4-FFF2-40B4-BE49-F238E27FC236}">
                <a16:creationId xmlns:a16="http://schemas.microsoft.com/office/drawing/2014/main" id="{42CE5213-95B8-4DB2-851D-5A66EEBB8968}"/>
              </a:ext>
            </a:extLst>
          </p:cNvPr>
          <p:cNvSpPr txBox="1"/>
          <p:nvPr/>
        </p:nvSpPr>
        <p:spPr>
          <a:xfrm>
            <a:off x="6796028" y="2492135"/>
            <a:ext cx="834766"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altLang="zh-TW" sz="2400" dirty="0"/>
              <a:t>is 0</a:t>
            </a:r>
            <a:endParaRPr lang="zh-TW" altLang="en-US" sz="2400" dirty="0"/>
          </a:p>
        </p:txBody>
      </p:sp>
      <p:sp>
        <p:nvSpPr>
          <p:cNvPr id="113" name="文字方塊 112">
            <a:extLst>
              <a:ext uri="{FF2B5EF4-FFF2-40B4-BE49-F238E27FC236}">
                <a16:creationId xmlns:a16="http://schemas.microsoft.com/office/drawing/2014/main" id="{DB418790-FDA2-47E6-9E97-1EED89DF5DBD}"/>
              </a:ext>
            </a:extLst>
          </p:cNvPr>
          <p:cNvSpPr txBox="1"/>
          <p:nvPr/>
        </p:nvSpPr>
        <p:spPr>
          <a:xfrm rot="5400000">
            <a:off x="6928723" y="1874932"/>
            <a:ext cx="769257" cy="523220"/>
          </a:xfrm>
          <a:prstGeom prst="rect">
            <a:avLst/>
          </a:prstGeom>
          <a:noFill/>
        </p:spPr>
        <p:txBody>
          <a:bodyPr wrap="square" rtlCol="0">
            <a:spAutoFit/>
          </a:bodyPr>
          <a:lstStyle/>
          <a:p>
            <a:pPr algn="ctr"/>
            <a:r>
              <a:rPr lang="en-US" altLang="zh-TW" sz="2800" dirty="0"/>
              <a:t>……</a:t>
            </a:r>
            <a:endParaRPr lang="zh-TW" altLang="en-US" sz="2800" dirty="0"/>
          </a:p>
        </p:txBody>
      </p:sp>
      <p:sp>
        <p:nvSpPr>
          <p:cNvPr id="114" name="矩形 113">
            <a:extLst>
              <a:ext uri="{FF2B5EF4-FFF2-40B4-BE49-F238E27FC236}">
                <a16:creationId xmlns:a16="http://schemas.microsoft.com/office/drawing/2014/main" id="{647BCC3B-695C-48B3-BC55-F41EC277DDBD}"/>
              </a:ext>
            </a:extLst>
          </p:cNvPr>
          <p:cNvSpPr/>
          <p:nvPr/>
        </p:nvSpPr>
        <p:spPr>
          <a:xfrm>
            <a:off x="5856302" y="497793"/>
            <a:ext cx="619787" cy="43205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2400" dirty="0"/>
              <a:t>0.1</a:t>
            </a:r>
            <a:endParaRPr lang="zh-TW" altLang="en-US" sz="2400" dirty="0"/>
          </a:p>
        </p:txBody>
      </p:sp>
      <p:sp>
        <p:nvSpPr>
          <p:cNvPr id="115" name="矩形 114">
            <a:extLst>
              <a:ext uri="{FF2B5EF4-FFF2-40B4-BE49-F238E27FC236}">
                <a16:creationId xmlns:a16="http://schemas.microsoft.com/office/drawing/2014/main" id="{A4962DF4-2292-4732-8332-61BFBB2E6D62}"/>
              </a:ext>
            </a:extLst>
          </p:cNvPr>
          <p:cNvSpPr/>
          <p:nvPr/>
        </p:nvSpPr>
        <p:spPr>
          <a:xfrm>
            <a:off x="5856302" y="1222198"/>
            <a:ext cx="619787" cy="43205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2400" dirty="0"/>
              <a:t>0.7</a:t>
            </a:r>
            <a:endParaRPr lang="zh-TW" altLang="en-US" sz="2400" dirty="0"/>
          </a:p>
        </p:txBody>
      </p:sp>
      <p:sp>
        <p:nvSpPr>
          <p:cNvPr id="116" name="矩形 115">
            <a:extLst>
              <a:ext uri="{FF2B5EF4-FFF2-40B4-BE49-F238E27FC236}">
                <a16:creationId xmlns:a16="http://schemas.microsoft.com/office/drawing/2014/main" id="{DD2DE1E1-833F-49F0-A0DD-20EF46C86480}"/>
              </a:ext>
            </a:extLst>
          </p:cNvPr>
          <p:cNvSpPr/>
          <p:nvPr/>
        </p:nvSpPr>
        <p:spPr>
          <a:xfrm>
            <a:off x="5837455" y="2491460"/>
            <a:ext cx="656740" cy="43205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2400" dirty="0"/>
              <a:t>0.2</a:t>
            </a:r>
            <a:endParaRPr lang="zh-TW" altLang="en-US" sz="2400" dirty="0"/>
          </a:p>
        </p:txBody>
      </p:sp>
      <p:sp>
        <p:nvSpPr>
          <p:cNvPr id="117" name="矩形 116">
            <a:extLst>
              <a:ext uri="{FF2B5EF4-FFF2-40B4-BE49-F238E27FC236}">
                <a16:creationId xmlns:a16="http://schemas.microsoft.com/office/drawing/2014/main" id="{EFAB7929-FC41-4B36-B1C4-3E6B8DA07A3C}"/>
              </a:ext>
            </a:extLst>
          </p:cNvPr>
          <p:cNvSpPr/>
          <p:nvPr/>
        </p:nvSpPr>
        <p:spPr>
          <a:xfrm>
            <a:off x="7051741" y="1634673"/>
            <a:ext cx="1871194" cy="50976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zh-TW" sz="2800" dirty="0"/>
              <a:t>Output: “2”</a:t>
            </a:r>
            <a:endParaRPr lang="zh-TW" altLang="en-US" sz="2800" dirty="0"/>
          </a:p>
        </p:txBody>
      </p:sp>
    </p:spTree>
    <p:extLst>
      <p:ext uri="{BB962C8B-B14F-4D97-AF65-F5344CB8AC3E}">
        <p14:creationId xmlns:p14="http://schemas.microsoft.com/office/powerpoint/2010/main" val="3098899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0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1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1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1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1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1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1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1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animBg="1"/>
      <p:bldP spid="12" grpId="0" animBg="1"/>
      <p:bldP spid="14" grpId="0"/>
      <p:bldP spid="15" grpId="0" animBg="1"/>
      <p:bldP spid="16" grpId="0" animBg="1"/>
      <p:bldP spid="17" grpId="0" animBg="1"/>
      <p:bldP spid="18" grpId="0"/>
      <p:bldP spid="110" grpId="0" animBg="1"/>
      <p:bldP spid="111" grpId="0" animBg="1"/>
      <p:bldP spid="112" grpId="0" animBg="1"/>
      <p:bldP spid="113" grpId="0"/>
      <p:bldP spid="114" grpId="0" animBg="1"/>
      <p:bldP spid="115" grpId="0" animBg="1"/>
      <p:bldP spid="116" grpId="0" animBg="1"/>
      <p:bldP spid="11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內容版面配置區 3"/>
          <p:cNvGraphicFramePr>
            <a:graphicFrameLocks noGrp="1"/>
          </p:cNvGraphicFramePr>
          <p:nvPr>
            <p:ph idx="1"/>
            <p:extLst/>
          </p:nvPr>
        </p:nvGraphicFramePr>
        <p:xfrm>
          <a:off x="653143" y="892668"/>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標題 1"/>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機器學習好簡單 </a:t>
            </a:r>
            <a:r>
              <a:rPr lang="en-US" altLang="zh-TW" dirty="0"/>
              <a:t>……</a:t>
            </a:r>
            <a:endParaRPr lang="zh-TW" altLang="en-US" dirty="0"/>
          </a:p>
        </p:txBody>
      </p:sp>
      <p:pic>
        <p:nvPicPr>
          <p:cNvPr id="9" name="Picture 2" descr="http://cdc.tencent.com/wp-content/uploads/2011/03/banner1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82145" y="4387243"/>
            <a:ext cx="6344865" cy="2247140"/>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nvSpPr>
        <p:spPr>
          <a:xfrm>
            <a:off x="604157" y="3925578"/>
            <a:ext cx="3820277" cy="461665"/>
          </a:xfrm>
          <a:prstGeom prst="rect">
            <a:avLst/>
          </a:prstGeom>
        </p:spPr>
        <p:txBody>
          <a:bodyPr wrap="none">
            <a:spAutoFit/>
          </a:bodyPr>
          <a:lstStyle/>
          <a:p>
            <a:r>
              <a:rPr lang="zh-TW" altLang="en-US" sz="2400" dirty="0">
                <a:latin typeface="微軟正黑體" panose="020B0604030504040204" pitchFamily="34" charset="-120"/>
                <a:ea typeface="微軟正黑體" panose="020B0604030504040204" pitchFamily="34" charset="-120"/>
              </a:rPr>
              <a:t>就好像把大象放進冰箱 </a:t>
            </a:r>
            <a:r>
              <a:rPr lang="en-US" altLang="zh-TW" sz="2400" dirty="0">
                <a:latin typeface="微軟正黑體" panose="020B0604030504040204" pitchFamily="34" charset="-120"/>
                <a:ea typeface="微軟正黑體" panose="020B0604030504040204" pitchFamily="34" charset="-120"/>
              </a:rPr>
              <a:t>……</a:t>
            </a:r>
            <a:endParaRPr lang="zh-TW" altLang="en-US" sz="2400" dirty="0">
              <a:latin typeface="微軟正黑體" panose="020B0604030504040204" pitchFamily="34" charset="-120"/>
              <a:ea typeface="微軟正黑體" panose="020B0604030504040204" pitchFamily="34" charset="-120"/>
            </a:endParaRPr>
          </a:p>
        </p:txBody>
      </p:sp>
      <p:sp>
        <p:nvSpPr>
          <p:cNvPr id="3" name="矩形 2">
            <a:extLst>
              <a:ext uri="{FF2B5EF4-FFF2-40B4-BE49-F238E27FC236}">
                <a16:creationId xmlns:a16="http://schemas.microsoft.com/office/drawing/2014/main" id="{7C03FBF9-A584-49AE-84A0-092E909174D2}"/>
              </a:ext>
            </a:extLst>
          </p:cNvPr>
          <p:cNvSpPr/>
          <p:nvPr/>
        </p:nvSpPr>
        <p:spPr>
          <a:xfrm>
            <a:off x="653142" y="1502230"/>
            <a:ext cx="7886700" cy="716001"/>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altLang="zh-TW" sz="2800" dirty="0"/>
              <a:t>Step 0: What kind of function do you want to find?</a:t>
            </a:r>
            <a:endParaRPr lang="zh-TW" altLang="en-US" sz="2800" dirty="0"/>
          </a:p>
        </p:txBody>
      </p:sp>
      <p:sp>
        <p:nvSpPr>
          <p:cNvPr id="7" name="矩形 6">
            <a:extLst>
              <a:ext uri="{FF2B5EF4-FFF2-40B4-BE49-F238E27FC236}">
                <a16:creationId xmlns:a16="http://schemas.microsoft.com/office/drawing/2014/main" id="{0EC8B9A5-E2B6-4A32-BEEE-BC1DE7789162}"/>
              </a:ext>
            </a:extLst>
          </p:cNvPr>
          <p:cNvSpPr/>
          <p:nvPr/>
        </p:nvSpPr>
        <p:spPr>
          <a:xfrm>
            <a:off x="628650" y="2321895"/>
            <a:ext cx="2124075" cy="145953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5190743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Neural Network</a:t>
            </a:r>
            <a:r>
              <a:rPr lang="zh-TW" altLang="en-US" dirty="0"/>
              <a:t> </a:t>
            </a:r>
            <a:r>
              <a:rPr lang="en-US" altLang="zh-TW" dirty="0"/>
              <a:t>(</a:t>
            </a:r>
            <a:r>
              <a:rPr lang="zh-TW" altLang="en-US" dirty="0">
                <a:latin typeface="微軟正黑體" panose="020B0604030504040204" pitchFamily="34" charset="-120"/>
                <a:ea typeface="微軟正黑體" panose="020B0604030504040204" pitchFamily="34" charset="-120"/>
              </a:rPr>
              <a:t>神經網路</a:t>
            </a:r>
            <a:r>
              <a:rPr lang="en-US" altLang="zh-TW" dirty="0"/>
              <a:t>) </a:t>
            </a:r>
            <a:endParaRPr lang="zh-TW" altLang="en-US" dirty="0"/>
          </a:p>
        </p:txBody>
      </p:sp>
      <p:cxnSp>
        <p:nvCxnSpPr>
          <p:cNvPr id="13" name="直線單箭頭接點 12"/>
          <p:cNvCxnSpPr/>
          <p:nvPr/>
        </p:nvCxnSpPr>
        <p:spPr>
          <a:xfrm>
            <a:off x="7621461" y="3766881"/>
            <a:ext cx="655655"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單箭頭接點 14"/>
          <p:cNvCxnSpPr/>
          <p:nvPr/>
        </p:nvCxnSpPr>
        <p:spPr>
          <a:xfrm>
            <a:off x="7621461" y="2107285"/>
            <a:ext cx="649008"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橢圓 19"/>
          <p:cNvSpPr/>
          <p:nvPr/>
        </p:nvSpPr>
        <p:spPr>
          <a:xfrm>
            <a:off x="2725104" y="1896413"/>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21" name="橢圓 20"/>
          <p:cNvSpPr/>
          <p:nvPr/>
        </p:nvSpPr>
        <p:spPr>
          <a:xfrm>
            <a:off x="2713821" y="3444108"/>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27" name="橢圓 26"/>
          <p:cNvSpPr/>
          <p:nvPr/>
        </p:nvSpPr>
        <p:spPr>
          <a:xfrm>
            <a:off x="4928526" y="1865715"/>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28" name="橢圓 27"/>
          <p:cNvSpPr/>
          <p:nvPr/>
        </p:nvSpPr>
        <p:spPr>
          <a:xfrm>
            <a:off x="4947448" y="3438391"/>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31" name="橢圓 30"/>
          <p:cNvSpPr/>
          <p:nvPr/>
        </p:nvSpPr>
        <p:spPr>
          <a:xfrm>
            <a:off x="7082219" y="1838484"/>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32" name="橢圓 31"/>
          <p:cNvSpPr/>
          <p:nvPr/>
        </p:nvSpPr>
        <p:spPr>
          <a:xfrm>
            <a:off x="7123909" y="3438391"/>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grpSp>
        <p:nvGrpSpPr>
          <p:cNvPr id="84" name="群組 83"/>
          <p:cNvGrpSpPr/>
          <p:nvPr/>
        </p:nvGrpSpPr>
        <p:grpSpPr>
          <a:xfrm>
            <a:off x="1108899" y="2172641"/>
            <a:ext cx="1588876" cy="1638300"/>
            <a:chOff x="1013669" y="3459098"/>
            <a:chExt cx="1588876" cy="1638300"/>
          </a:xfrm>
        </p:grpSpPr>
        <p:cxnSp>
          <p:nvCxnSpPr>
            <p:cNvPr id="50" name="直線單箭頭接點 49"/>
            <p:cNvCxnSpPr/>
            <p:nvPr/>
          </p:nvCxnSpPr>
          <p:spPr>
            <a:xfrm flipV="1">
              <a:off x="1013669" y="3507292"/>
              <a:ext cx="1574937" cy="158516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83" name="群組 82"/>
            <p:cNvGrpSpPr/>
            <p:nvPr/>
          </p:nvGrpSpPr>
          <p:grpSpPr>
            <a:xfrm>
              <a:off x="1025705" y="3459098"/>
              <a:ext cx="1576840" cy="1638300"/>
              <a:chOff x="1025705" y="3459098"/>
              <a:chExt cx="1576840" cy="1638300"/>
            </a:xfrm>
          </p:grpSpPr>
          <p:cxnSp>
            <p:nvCxnSpPr>
              <p:cNvPr id="48" name="直線單箭頭接點 47"/>
              <p:cNvCxnSpPr/>
              <p:nvPr/>
            </p:nvCxnSpPr>
            <p:spPr>
              <a:xfrm>
                <a:off x="1048081" y="3459098"/>
                <a:ext cx="1548874" cy="160892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線單箭頭接點 50"/>
              <p:cNvCxnSpPr/>
              <p:nvPr/>
            </p:nvCxnSpPr>
            <p:spPr>
              <a:xfrm flipV="1">
                <a:off x="1025705" y="5097398"/>
                <a:ext cx="157684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直線單箭頭接點 79"/>
              <p:cNvCxnSpPr/>
              <p:nvPr/>
            </p:nvCxnSpPr>
            <p:spPr>
              <a:xfrm flipV="1">
                <a:off x="1025705" y="3459098"/>
                <a:ext cx="157684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85" name="群組 84"/>
          <p:cNvGrpSpPr/>
          <p:nvPr/>
        </p:nvGrpSpPr>
        <p:grpSpPr>
          <a:xfrm>
            <a:off x="3327206" y="2157954"/>
            <a:ext cx="1588876" cy="1638300"/>
            <a:chOff x="1013669" y="3459098"/>
            <a:chExt cx="1588876" cy="1638300"/>
          </a:xfrm>
        </p:grpSpPr>
        <p:cxnSp>
          <p:nvCxnSpPr>
            <p:cNvPr id="86" name="直線單箭頭接點 85"/>
            <p:cNvCxnSpPr/>
            <p:nvPr/>
          </p:nvCxnSpPr>
          <p:spPr>
            <a:xfrm flipV="1">
              <a:off x="1013669" y="3507292"/>
              <a:ext cx="1574937" cy="158516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87" name="群組 86"/>
            <p:cNvGrpSpPr/>
            <p:nvPr/>
          </p:nvGrpSpPr>
          <p:grpSpPr>
            <a:xfrm>
              <a:off x="1025705" y="3459098"/>
              <a:ext cx="1576840" cy="1638300"/>
              <a:chOff x="1025705" y="3459098"/>
              <a:chExt cx="1576840" cy="1638300"/>
            </a:xfrm>
          </p:grpSpPr>
          <p:cxnSp>
            <p:nvCxnSpPr>
              <p:cNvPr id="88" name="直線單箭頭接點 87"/>
              <p:cNvCxnSpPr/>
              <p:nvPr/>
            </p:nvCxnSpPr>
            <p:spPr>
              <a:xfrm>
                <a:off x="1048081" y="3459098"/>
                <a:ext cx="1548874" cy="160892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直線單箭頭接點 88"/>
              <p:cNvCxnSpPr/>
              <p:nvPr/>
            </p:nvCxnSpPr>
            <p:spPr>
              <a:xfrm flipV="1">
                <a:off x="1025705" y="5097398"/>
                <a:ext cx="157684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直線單箭頭接點 89"/>
              <p:cNvCxnSpPr/>
              <p:nvPr/>
            </p:nvCxnSpPr>
            <p:spPr>
              <a:xfrm flipV="1">
                <a:off x="1025705" y="3459098"/>
                <a:ext cx="157684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91" name="群組 90"/>
          <p:cNvGrpSpPr/>
          <p:nvPr/>
        </p:nvGrpSpPr>
        <p:grpSpPr>
          <a:xfrm>
            <a:off x="5527144" y="2138036"/>
            <a:ext cx="1588876" cy="1638300"/>
            <a:chOff x="1013669" y="3459098"/>
            <a:chExt cx="1588876" cy="1638300"/>
          </a:xfrm>
        </p:grpSpPr>
        <p:cxnSp>
          <p:nvCxnSpPr>
            <p:cNvPr id="92" name="直線單箭頭接點 91"/>
            <p:cNvCxnSpPr/>
            <p:nvPr/>
          </p:nvCxnSpPr>
          <p:spPr>
            <a:xfrm flipV="1">
              <a:off x="1013669" y="3507292"/>
              <a:ext cx="1574937" cy="158516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93" name="群組 92"/>
            <p:cNvGrpSpPr/>
            <p:nvPr/>
          </p:nvGrpSpPr>
          <p:grpSpPr>
            <a:xfrm>
              <a:off x="1025705" y="3459098"/>
              <a:ext cx="1576840" cy="1638300"/>
              <a:chOff x="1025705" y="3459098"/>
              <a:chExt cx="1576840" cy="1638300"/>
            </a:xfrm>
          </p:grpSpPr>
          <p:cxnSp>
            <p:nvCxnSpPr>
              <p:cNvPr id="94" name="直線單箭頭接點 93"/>
              <p:cNvCxnSpPr/>
              <p:nvPr/>
            </p:nvCxnSpPr>
            <p:spPr>
              <a:xfrm>
                <a:off x="1048081" y="3459098"/>
                <a:ext cx="1548874" cy="160892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直線單箭頭接點 94"/>
              <p:cNvCxnSpPr/>
              <p:nvPr/>
            </p:nvCxnSpPr>
            <p:spPr>
              <a:xfrm flipV="1">
                <a:off x="1025705" y="5097398"/>
                <a:ext cx="157684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直線單箭頭接點 95"/>
              <p:cNvCxnSpPr/>
              <p:nvPr/>
            </p:nvCxnSpPr>
            <p:spPr>
              <a:xfrm flipV="1">
                <a:off x="1025705" y="3459098"/>
                <a:ext cx="157684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04" name="手繪多邊形 103"/>
          <p:cNvSpPr/>
          <p:nvPr/>
        </p:nvSpPr>
        <p:spPr>
          <a:xfrm>
            <a:off x="2780137" y="3569921"/>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6" name="手繪多邊形 105"/>
          <p:cNvSpPr/>
          <p:nvPr/>
        </p:nvSpPr>
        <p:spPr>
          <a:xfrm>
            <a:off x="2761527" y="1980480"/>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7" name="手繪多邊形 106"/>
          <p:cNvSpPr/>
          <p:nvPr/>
        </p:nvSpPr>
        <p:spPr>
          <a:xfrm>
            <a:off x="4990449" y="1991663"/>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8" name="手繪多邊形 107"/>
          <p:cNvSpPr/>
          <p:nvPr/>
        </p:nvSpPr>
        <p:spPr>
          <a:xfrm>
            <a:off x="5006793" y="3514992"/>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9" name="手繪多邊形 108"/>
          <p:cNvSpPr/>
          <p:nvPr/>
        </p:nvSpPr>
        <p:spPr>
          <a:xfrm>
            <a:off x="7139390" y="1930243"/>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0" name="手繪多邊形 109"/>
          <p:cNvSpPr/>
          <p:nvPr/>
        </p:nvSpPr>
        <p:spPr>
          <a:xfrm>
            <a:off x="7186477" y="3548427"/>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3" name="文字方塊 112"/>
          <p:cNvSpPr txBox="1"/>
          <p:nvPr/>
        </p:nvSpPr>
        <p:spPr>
          <a:xfrm>
            <a:off x="1707829" y="1693279"/>
            <a:ext cx="342900" cy="461665"/>
          </a:xfrm>
          <a:prstGeom prst="rect">
            <a:avLst/>
          </a:prstGeom>
          <a:noFill/>
        </p:spPr>
        <p:txBody>
          <a:bodyPr wrap="square" rtlCol="0">
            <a:spAutoFit/>
          </a:bodyPr>
          <a:lstStyle/>
          <a:p>
            <a:pPr algn="ctr"/>
            <a:r>
              <a:rPr lang="en-US" altLang="zh-TW" sz="2400" dirty="0"/>
              <a:t>1</a:t>
            </a:r>
            <a:endParaRPr lang="zh-TW" altLang="en-US" sz="2400" dirty="0"/>
          </a:p>
        </p:txBody>
      </p:sp>
      <p:sp>
        <p:nvSpPr>
          <p:cNvPr id="114" name="文字方塊 113"/>
          <p:cNvSpPr txBox="1"/>
          <p:nvPr/>
        </p:nvSpPr>
        <p:spPr>
          <a:xfrm>
            <a:off x="1874920" y="2281596"/>
            <a:ext cx="441679" cy="461665"/>
          </a:xfrm>
          <a:prstGeom prst="rect">
            <a:avLst/>
          </a:prstGeom>
          <a:noFill/>
        </p:spPr>
        <p:txBody>
          <a:bodyPr wrap="square" rtlCol="0">
            <a:spAutoFit/>
          </a:bodyPr>
          <a:lstStyle/>
          <a:p>
            <a:pPr algn="ctr"/>
            <a:r>
              <a:rPr lang="en-US" altLang="zh-TW" sz="2400" dirty="0"/>
              <a:t>-2</a:t>
            </a:r>
            <a:endParaRPr lang="zh-TW" altLang="en-US" sz="2400" dirty="0"/>
          </a:p>
        </p:txBody>
      </p:sp>
      <p:sp>
        <p:nvSpPr>
          <p:cNvPr id="115" name="文字方塊 114"/>
          <p:cNvSpPr txBox="1"/>
          <p:nvPr/>
        </p:nvSpPr>
        <p:spPr>
          <a:xfrm>
            <a:off x="1572624" y="3798726"/>
            <a:ext cx="715437" cy="461665"/>
          </a:xfrm>
          <a:prstGeom prst="rect">
            <a:avLst/>
          </a:prstGeom>
          <a:noFill/>
        </p:spPr>
        <p:txBody>
          <a:bodyPr wrap="square" rtlCol="0">
            <a:spAutoFit/>
          </a:bodyPr>
          <a:lstStyle/>
          <a:p>
            <a:pPr algn="ctr"/>
            <a:r>
              <a:rPr lang="en-US" altLang="zh-TW" sz="2400" dirty="0"/>
              <a:t>1</a:t>
            </a:r>
            <a:endParaRPr lang="zh-TW" altLang="en-US" sz="2400" dirty="0"/>
          </a:p>
        </p:txBody>
      </p:sp>
      <p:sp>
        <p:nvSpPr>
          <p:cNvPr id="116" name="文字方塊 115"/>
          <p:cNvSpPr txBox="1"/>
          <p:nvPr/>
        </p:nvSpPr>
        <p:spPr>
          <a:xfrm>
            <a:off x="1724903" y="3228414"/>
            <a:ext cx="715437" cy="461665"/>
          </a:xfrm>
          <a:prstGeom prst="rect">
            <a:avLst/>
          </a:prstGeom>
          <a:noFill/>
        </p:spPr>
        <p:txBody>
          <a:bodyPr wrap="square" rtlCol="0">
            <a:spAutoFit/>
          </a:bodyPr>
          <a:lstStyle/>
          <a:p>
            <a:pPr algn="ctr"/>
            <a:r>
              <a:rPr lang="en-US" altLang="zh-TW" sz="2400" dirty="0"/>
              <a:t>-1</a:t>
            </a:r>
            <a:endParaRPr lang="zh-TW" altLang="en-US" sz="2400" dirty="0"/>
          </a:p>
        </p:txBody>
      </p:sp>
      <p:sp>
        <p:nvSpPr>
          <p:cNvPr id="117" name="矩形 116"/>
          <p:cNvSpPr/>
          <p:nvPr/>
        </p:nvSpPr>
        <p:spPr>
          <a:xfrm>
            <a:off x="2471151" y="2657649"/>
            <a:ext cx="458287" cy="448747"/>
          </a:xfrm>
          <a:prstGeom prst="rect">
            <a:avLst/>
          </a:prstGeom>
          <a:solidFill>
            <a:schemeClr val="accent6">
              <a:lumMod val="20000"/>
              <a:lumOff val="8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cxnSp>
        <p:nvCxnSpPr>
          <p:cNvPr id="119" name="直線單箭頭接點 118"/>
          <p:cNvCxnSpPr/>
          <p:nvPr/>
        </p:nvCxnSpPr>
        <p:spPr>
          <a:xfrm flipV="1">
            <a:off x="2698053" y="2274449"/>
            <a:ext cx="0" cy="3841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0" name="文字方塊 119"/>
          <p:cNvSpPr txBox="1"/>
          <p:nvPr/>
        </p:nvSpPr>
        <p:spPr>
          <a:xfrm>
            <a:off x="2487759" y="2651189"/>
            <a:ext cx="441679" cy="461665"/>
          </a:xfrm>
          <a:prstGeom prst="rect">
            <a:avLst/>
          </a:prstGeom>
          <a:noFill/>
        </p:spPr>
        <p:txBody>
          <a:bodyPr wrap="square" rtlCol="0">
            <a:spAutoFit/>
          </a:bodyPr>
          <a:lstStyle/>
          <a:p>
            <a:pPr algn="ctr"/>
            <a:r>
              <a:rPr lang="en-US" altLang="zh-TW" sz="2400" dirty="0"/>
              <a:t>1</a:t>
            </a:r>
            <a:endParaRPr lang="zh-TW" altLang="en-US" sz="2400" dirty="0"/>
          </a:p>
        </p:txBody>
      </p:sp>
      <p:sp>
        <p:nvSpPr>
          <p:cNvPr id="132" name="矩形 131"/>
          <p:cNvSpPr/>
          <p:nvPr/>
        </p:nvSpPr>
        <p:spPr>
          <a:xfrm>
            <a:off x="2480676" y="4206988"/>
            <a:ext cx="458287" cy="448747"/>
          </a:xfrm>
          <a:prstGeom prst="rect">
            <a:avLst/>
          </a:prstGeom>
          <a:solidFill>
            <a:schemeClr val="accent6">
              <a:lumMod val="20000"/>
              <a:lumOff val="8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cxnSp>
        <p:nvCxnSpPr>
          <p:cNvPr id="133" name="直線單箭頭接點 132"/>
          <p:cNvCxnSpPr/>
          <p:nvPr/>
        </p:nvCxnSpPr>
        <p:spPr>
          <a:xfrm flipV="1">
            <a:off x="2707578" y="3823788"/>
            <a:ext cx="0" cy="3841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4" name="文字方塊 133"/>
          <p:cNvSpPr txBox="1"/>
          <p:nvPr/>
        </p:nvSpPr>
        <p:spPr>
          <a:xfrm>
            <a:off x="2497284" y="4200528"/>
            <a:ext cx="441679" cy="461665"/>
          </a:xfrm>
          <a:prstGeom prst="rect">
            <a:avLst/>
          </a:prstGeom>
          <a:noFill/>
        </p:spPr>
        <p:txBody>
          <a:bodyPr wrap="square" rtlCol="0">
            <a:spAutoFit/>
          </a:bodyPr>
          <a:lstStyle/>
          <a:p>
            <a:pPr algn="ctr"/>
            <a:r>
              <a:rPr lang="en-US" altLang="zh-TW" sz="2400" dirty="0"/>
              <a:t>0</a:t>
            </a:r>
            <a:endParaRPr lang="zh-TW" altLang="en-US" sz="2400" dirty="0"/>
          </a:p>
        </p:txBody>
      </p:sp>
      <p:sp>
        <p:nvSpPr>
          <p:cNvPr id="140" name="文字方塊 139"/>
          <p:cNvSpPr txBox="1"/>
          <p:nvPr/>
        </p:nvSpPr>
        <p:spPr>
          <a:xfrm>
            <a:off x="3953237" y="1672423"/>
            <a:ext cx="342900" cy="461665"/>
          </a:xfrm>
          <a:prstGeom prst="rect">
            <a:avLst/>
          </a:prstGeom>
          <a:noFill/>
        </p:spPr>
        <p:txBody>
          <a:bodyPr wrap="square" rtlCol="0">
            <a:spAutoFit/>
          </a:bodyPr>
          <a:lstStyle/>
          <a:p>
            <a:pPr algn="ctr"/>
            <a:r>
              <a:rPr lang="en-US" altLang="zh-TW" sz="2400" dirty="0"/>
              <a:t>2</a:t>
            </a:r>
            <a:endParaRPr lang="zh-TW" altLang="en-US" sz="2400" dirty="0"/>
          </a:p>
        </p:txBody>
      </p:sp>
      <p:sp>
        <p:nvSpPr>
          <p:cNvPr id="141" name="文字方塊 140"/>
          <p:cNvSpPr txBox="1"/>
          <p:nvPr/>
        </p:nvSpPr>
        <p:spPr>
          <a:xfrm>
            <a:off x="4120328" y="2260740"/>
            <a:ext cx="441679" cy="461665"/>
          </a:xfrm>
          <a:prstGeom prst="rect">
            <a:avLst/>
          </a:prstGeom>
          <a:noFill/>
        </p:spPr>
        <p:txBody>
          <a:bodyPr wrap="square" rtlCol="0">
            <a:spAutoFit/>
          </a:bodyPr>
          <a:lstStyle/>
          <a:p>
            <a:pPr algn="ctr"/>
            <a:r>
              <a:rPr lang="en-US" altLang="zh-TW" sz="2400" dirty="0"/>
              <a:t>-1</a:t>
            </a:r>
            <a:endParaRPr lang="zh-TW" altLang="en-US" sz="2400" dirty="0"/>
          </a:p>
        </p:txBody>
      </p:sp>
      <p:sp>
        <p:nvSpPr>
          <p:cNvPr id="142" name="文字方塊 141"/>
          <p:cNvSpPr txBox="1"/>
          <p:nvPr/>
        </p:nvSpPr>
        <p:spPr>
          <a:xfrm>
            <a:off x="3818032" y="3777870"/>
            <a:ext cx="715437" cy="461665"/>
          </a:xfrm>
          <a:prstGeom prst="rect">
            <a:avLst/>
          </a:prstGeom>
          <a:noFill/>
        </p:spPr>
        <p:txBody>
          <a:bodyPr wrap="square" rtlCol="0">
            <a:spAutoFit/>
          </a:bodyPr>
          <a:lstStyle/>
          <a:p>
            <a:pPr algn="ctr"/>
            <a:r>
              <a:rPr lang="en-US" altLang="zh-TW" sz="2400" dirty="0"/>
              <a:t>-1</a:t>
            </a:r>
            <a:endParaRPr lang="zh-TW" altLang="en-US" sz="2400" dirty="0"/>
          </a:p>
        </p:txBody>
      </p:sp>
      <p:sp>
        <p:nvSpPr>
          <p:cNvPr id="143" name="文字方塊 142"/>
          <p:cNvSpPr txBox="1"/>
          <p:nvPr/>
        </p:nvSpPr>
        <p:spPr>
          <a:xfrm>
            <a:off x="3970311" y="3207558"/>
            <a:ext cx="715437" cy="461665"/>
          </a:xfrm>
          <a:prstGeom prst="rect">
            <a:avLst/>
          </a:prstGeom>
          <a:noFill/>
        </p:spPr>
        <p:txBody>
          <a:bodyPr wrap="square" rtlCol="0">
            <a:spAutoFit/>
          </a:bodyPr>
          <a:lstStyle/>
          <a:p>
            <a:pPr algn="ctr"/>
            <a:r>
              <a:rPr lang="en-US" altLang="zh-TW" sz="2400" dirty="0"/>
              <a:t>-2</a:t>
            </a:r>
            <a:endParaRPr lang="zh-TW" altLang="en-US" sz="2400" dirty="0"/>
          </a:p>
        </p:txBody>
      </p:sp>
      <p:sp>
        <p:nvSpPr>
          <p:cNvPr id="144" name="文字方塊 143"/>
          <p:cNvSpPr txBox="1"/>
          <p:nvPr/>
        </p:nvSpPr>
        <p:spPr>
          <a:xfrm>
            <a:off x="6126016" y="1673340"/>
            <a:ext cx="342900" cy="461665"/>
          </a:xfrm>
          <a:prstGeom prst="rect">
            <a:avLst/>
          </a:prstGeom>
          <a:noFill/>
        </p:spPr>
        <p:txBody>
          <a:bodyPr wrap="square" rtlCol="0">
            <a:spAutoFit/>
          </a:bodyPr>
          <a:lstStyle/>
          <a:p>
            <a:pPr algn="ctr"/>
            <a:r>
              <a:rPr lang="en-US" altLang="zh-TW" sz="2400" dirty="0"/>
              <a:t>3</a:t>
            </a:r>
            <a:endParaRPr lang="zh-TW" altLang="en-US" sz="2400" dirty="0"/>
          </a:p>
        </p:txBody>
      </p:sp>
      <p:sp>
        <p:nvSpPr>
          <p:cNvPr id="145" name="文字方塊 144"/>
          <p:cNvSpPr txBox="1"/>
          <p:nvPr/>
        </p:nvSpPr>
        <p:spPr>
          <a:xfrm>
            <a:off x="6293107" y="2261657"/>
            <a:ext cx="441679" cy="461665"/>
          </a:xfrm>
          <a:prstGeom prst="rect">
            <a:avLst/>
          </a:prstGeom>
          <a:noFill/>
        </p:spPr>
        <p:txBody>
          <a:bodyPr wrap="square" rtlCol="0">
            <a:spAutoFit/>
          </a:bodyPr>
          <a:lstStyle/>
          <a:p>
            <a:pPr algn="ctr"/>
            <a:r>
              <a:rPr lang="en-US" altLang="zh-TW" sz="2400" dirty="0"/>
              <a:t>-1</a:t>
            </a:r>
            <a:endParaRPr lang="zh-TW" altLang="en-US" sz="2400" dirty="0"/>
          </a:p>
        </p:txBody>
      </p:sp>
      <p:sp>
        <p:nvSpPr>
          <p:cNvPr id="146" name="文字方塊 145"/>
          <p:cNvSpPr txBox="1"/>
          <p:nvPr/>
        </p:nvSpPr>
        <p:spPr>
          <a:xfrm>
            <a:off x="5990811" y="3778787"/>
            <a:ext cx="715437" cy="461665"/>
          </a:xfrm>
          <a:prstGeom prst="rect">
            <a:avLst/>
          </a:prstGeom>
          <a:noFill/>
        </p:spPr>
        <p:txBody>
          <a:bodyPr wrap="square" rtlCol="0">
            <a:spAutoFit/>
          </a:bodyPr>
          <a:lstStyle/>
          <a:p>
            <a:pPr algn="ctr"/>
            <a:r>
              <a:rPr lang="en-US" altLang="zh-TW" sz="2400" dirty="0"/>
              <a:t>4</a:t>
            </a:r>
            <a:endParaRPr lang="zh-TW" altLang="en-US" sz="2400" dirty="0"/>
          </a:p>
        </p:txBody>
      </p:sp>
      <p:sp>
        <p:nvSpPr>
          <p:cNvPr id="147" name="文字方塊 146"/>
          <p:cNvSpPr txBox="1"/>
          <p:nvPr/>
        </p:nvSpPr>
        <p:spPr>
          <a:xfrm>
            <a:off x="6143090" y="3208475"/>
            <a:ext cx="715437" cy="461665"/>
          </a:xfrm>
          <a:prstGeom prst="rect">
            <a:avLst/>
          </a:prstGeom>
          <a:noFill/>
        </p:spPr>
        <p:txBody>
          <a:bodyPr wrap="square" rtlCol="0">
            <a:spAutoFit/>
          </a:bodyPr>
          <a:lstStyle/>
          <a:p>
            <a:pPr algn="ctr"/>
            <a:r>
              <a:rPr lang="en-US" altLang="zh-TW" sz="2400" dirty="0"/>
              <a:t>-1</a:t>
            </a:r>
            <a:endParaRPr lang="zh-TW" altLang="en-US" sz="2400" dirty="0"/>
          </a:p>
        </p:txBody>
      </p:sp>
      <p:sp>
        <p:nvSpPr>
          <p:cNvPr id="98" name="矩形 97"/>
          <p:cNvSpPr/>
          <p:nvPr/>
        </p:nvSpPr>
        <p:spPr>
          <a:xfrm>
            <a:off x="4673795" y="2645534"/>
            <a:ext cx="458287" cy="448747"/>
          </a:xfrm>
          <a:prstGeom prst="rect">
            <a:avLst/>
          </a:prstGeom>
          <a:solidFill>
            <a:schemeClr val="accent6">
              <a:lumMod val="20000"/>
              <a:lumOff val="8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cxnSp>
        <p:nvCxnSpPr>
          <p:cNvPr id="99" name="直線單箭頭接點 98"/>
          <p:cNvCxnSpPr/>
          <p:nvPr/>
        </p:nvCxnSpPr>
        <p:spPr>
          <a:xfrm flipV="1">
            <a:off x="4900697" y="2262334"/>
            <a:ext cx="0" cy="3841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2" name="文字方塊 101"/>
          <p:cNvSpPr txBox="1"/>
          <p:nvPr/>
        </p:nvSpPr>
        <p:spPr>
          <a:xfrm>
            <a:off x="4690403" y="2639074"/>
            <a:ext cx="441679" cy="461665"/>
          </a:xfrm>
          <a:prstGeom prst="rect">
            <a:avLst/>
          </a:prstGeom>
          <a:noFill/>
        </p:spPr>
        <p:txBody>
          <a:bodyPr wrap="square" rtlCol="0">
            <a:spAutoFit/>
          </a:bodyPr>
          <a:lstStyle/>
          <a:p>
            <a:pPr algn="ctr"/>
            <a:r>
              <a:rPr lang="en-US" altLang="zh-TW" sz="2400" dirty="0"/>
              <a:t>0</a:t>
            </a:r>
            <a:endParaRPr lang="zh-TW" altLang="en-US" sz="2400" dirty="0"/>
          </a:p>
        </p:txBody>
      </p:sp>
      <p:sp>
        <p:nvSpPr>
          <p:cNvPr id="118" name="矩形 117"/>
          <p:cNvSpPr/>
          <p:nvPr/>
        </p:nvSpPr>
        <p:spPr>
          <a:xfrm>
            <a:off x="4676173" y="4169857"/>
            <a:ext cx="458287" cy="448747"/>
          </a:xfrm>
          <a:prstGeom prst="rect">
            <a:avLst/>
          </a:prstGeom>
          <a:solidFill>
            <a:schemeClr val="accent6">
              <a:lumMod val="20000"/>
              <a:lumOff val="8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cxnSp>
        <p:nvCxnSpPr>
          <p:cNvPr id="122" name="直線單箭頭接點 121"/>
          <p:cNvCxnSpPr/>
          <p:nvPr/>
        </p:nvCxnSpPr>
        <p:spPr>
          <a:xfrm flipV="1">
            <a:off x="4903075" y="3786657"/>
            <a:ext cx="0" cy="3841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4" name="文字方塊 123"/>
          <p:cNvSpPr txBox="1"/>
          <p:nvPr/>
        </p:nvSpPr>
        <p:spPr>
          <a:xfrm>
            <a:off x="4692781" y="4163397"/>
            <a:ext cx="441679" cy="461665"/>
          </a:xfrm>
          <a:prstGeom prst="rect">
            <a:avLst/>
          </a:prstGeom>
          <a:noFill/>
        </p:spPr>
        <p:txBody>
          <a:bodyPr wrap="square" rtlCol="0">
            <a:spAutoFit/>
          </a:bodyPr>
          <a:lstStyle/>
          <a:p>
            <a:pPr algn="ctr"/>
            <a:r>
              <a:rPr lang="en-US" altLang="zh-TW" sz="2400" dirty="0"/>
              <a:t>0</a:t>
            </a:r>
            <a:endParaRPr lang="zh-TW" altLang="en-US" sz="2400" dirty="0"/>
          </a:p>
        </p:txBody>
      </p:sp>
      <p:sp>
        <p:nvSpPr>
          <p:cNvPr id="126" name="矩形 125"/>
          <p:cNvSpPr/>
          <p:nvPr/>
        </p:nvSpPr>
        <p:spPr>
          <a:xfrm>
            <a:off x="6852035" y="2640342"/>
            <a:ext cx="458287" cy="448747"/>
          </a:xfrm>
          <a:prstGeom prst="rect">
            <a:avLst/>
          </a:prstGeom>
          <a:solidFill>
            <a:schemeClr val="accent6">
              <a:lumMod val="20000"/>
              <a:lumOff val="8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cxnSp>
        <p:nvCxnSpPr>
          <p:cNvPr id="127" name="直線單箭頭接點 126"/>
          <p:cNvCxnSpPr/>
          <p:nvPr/>
        </p:nvCxnSpPr>
        <p:spPr>
          <a:xfrm flipV="1">
            <a:off x="7078937" y="2257142"/>
            <a:ext cx="0" cy="3841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8" name="文字方塊 127"/>
          <p:cNvSpPr txBox="1"/>
          <p:nvPr/>
        </p:nvSpPr>
        <p:spPr>
          <a:xfrm>
            <a:off x="6868643" y="2633882"/>
            <a:ext cx="441679" cy="461665"/>
          </a:xfrm>
          <a:prstGeom prst="rect">
            <a:avLst/>
          </a:prstGeom>
          <a:noFill/>
        </p:spPr>
        <p:txBody>
          <a:bodyPr wrap="square" rtlCol="0">
            <a:spAutoFit/>
          </a:bodyPr>
          <a:lstStyle/>
          <a:p>
            <a:pPr algn="ctr"/>
            <a:r>
              <a:rPr lang="en-US" altLang="zh-TW" sz="2400" dirty="0"/>
              <a:t>-2</a:t>
            </a:r>
            <a:endParaRPr lang="zh-TW" altLang="en-US" sz="2400" dirty="0"/>
          </a:p>
        </p:txBody>
      </p:sp>
      <p:sp>
        <p:nvSpPr>
          <p:cNvPr id="130" name="矩形 129"/>
          <p:cNvSpPr/>
          <p:nvPr/>
        </p:nvSpPr>
        <p:spPr>
          <a:xfrm>
            <a:off x="6906115" y="4197178"/>
            <a:ext cx="458287" cy="448747"/>
          </a:xfrm>
          <a:prstGeom prst="rect">
            <a:avLst/>
          </a:prstGeom>
          <a:solidFill>
            <a:schemeClr val="accent6">
              <a:lumMod val="20000"/>
              <a:lumOff val="8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cxnSp>
        <p:nvCxnSpPr>
          <p:cNvPr id="148" name="直線單箭頭接點 147"/>
          <p:cNvCxnSpPr/>
          <p:nvPr/>
        </p:nvCxnSpPr>
        <p:spPr>
          <a:xfrm flipV="1">
            <a:off x="7133017" y="3813978"/>
            <a:ext cx="0" cy="3841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9" name="文字方塊 148"/>
          <p:cNvSpPr txBox="1"/>
          <p:nvPr/>
        </p:nvSpPr>
        <p:spPr>
          <a:xfrm>
            <a:off x="6922723" y="4190718"/>
            <a:ext cx="441679" cy="461665"/>
          </a:xfrm>
          <a:prstGeom prst="rect">
            <a:avLst/>
          </a:prstGeom>
          <a:noFill/>
        </p:spPr>
        <p:txBody>
          <a:bodyPr wrap="square" rtlCol="0">
            <a:spAutoFit/>
          </a:bodyPr>
          <a:lstStyle/>
          <a:p>
            <a:pPr algn="ctr"/>
            <a:r>
              <a:rPr lang="en-US" altLang="zh-TW" sz="2400" dirty="0"/>
              <a:t>2</a:t>
            </a:r>
            <a:endParaRPr lang="zh-TW" altLang="en-US" sz="2400" dirty="0"/>
          </a:p>
        </p:txBody>
      </p:sp>
      <p:sp>
        <p:nvSpPr>
          <p:cNvPr id="135" name="矩形 134"/>
          <p:cNvSpPr/>
          <p:nvPr/>
        </p:nvSpPr>
        <p:spPr>
          <a:xfrm>
            <a:off x="748793" y="1991663"/>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sp>
        <p:nvSpPr>
          <p:cNvPr id="136" name="矩形 135"/>
          <p:cNvSpPr/>
          <p:nvPr/>
        </p:nvSpPr>
        <p:spPr>
          <a:xfrm>
            <a:off x="717550" y="3633436"/>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sp>
        <p:nvSpPr>
          <p:cNvPr id="111" name="文字方塊 110"/>
          <p:cNvSpPr txBox="1"/>
          <p:nvPr/>
        </p:nvSpPr>
        <p:spPr>
          <a:xfrm>
            <a:off x="709098" y="4873600"/>
            <a:ext cx="7105285" cy="954107"/>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altLang="zh-TW" sz="2800" dirty="0"/>
              <a:t>The developer only has to provide network structure (</a:t>
            </a:r>
            <a:r>
              <a:rPr lang="zh-TW" altLang="en-US" sz="2800" dirty="0"/>
              <a:t>架構</a:t>
            </a:r>
            <a:r>
              <a:rPr lang="en-US" altLang="zh-TW" sz="2800" dirty="0"/>
              <a:t>).</a:t>
            </a:r>
            <a:r>
              <a:rPr lang="zh-TW" altLang="en-US" sz="2800" dirty="0"/>
              <a:t> </a:t>
            </a:r>
            <a:endParaRPr lang="zh-TW" altLang="en-US" sz="2800" b="1" i="1" u="sng" dirty="0"/>
          </a:p>
        </p:txBody>
      </p:sp>
      <p:sp>
        <p:nvSpPr>
          <p:cNvPr id="4" name="矩形 3">
            <a:extLst>
              <a:ext uri="{FF2B5EF4-FFF2-40B4-BE49-F238E27FC236}">
                <a16:creationId xmlns:a16="http://schemas.microsoft.com/office/drawing/2014/main" id="{86A8D826-8B3F-4605-A622-03994374D507}"/>
              </a:ext>
            </a:extLst>
          </p:cNvPr>
          <p:cNvSpPr/>
          <p:nvPr/>
        </p:nvSpPr>
        <p:spPr>
          <a:xfrm>
            <a:off x="4136055" y="5531398"/>
            <a:ext cx="4425439" cy="954107"/>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r>
              <a:rPr lang="en-US" altLang="zh-TW" sz="2800" dirty="0"/>
              <a:t>The parameters are found automatically from data.</a:t>
            </a:r>
            <a:endParaRPr lang="zh-TW" altLang="en-US" sz="2800" dirty="0"/>
          </a:p>
        </p:txBody>
      </p:sp>
    </p:spTree>
    <p:extLst>
      <p:ext uri="{BB962C8B-B14F-4D97-AF65-F5344CB8AC3E}">
        <p14:creationId xmlns:p14="http://schemas.microsoft.com/office/powerpoint/2010/main" val="1702020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3"/>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14"/>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16"/>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15"/>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44"/>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145"/>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147"/>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46"/>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142"/>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143"/>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141"/>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140"/>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120"/>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134"/>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102"/>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124"/>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128"/>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149"/>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1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114" grpId="0"/>
      <p:bldP spid="115" grpId="0"/>
      <p:bldP spid="116" grpId="0"/>
      <p:bldP spid="120" grpId="0"/>
      <p:bldP spid="134" grpId="0"/>
      <p:bldP spid="140" grpId="0"/>
      <p:bldP spid="141" grpId="0"/>
      <p:bldP spid="142" grpId="0"/>
      <p:bldP spid="143" grpId="0"/>
      <p:bldP spid="144" grpId="0"/>
      <p:bldP spid="145" grpId="0"/>
      <p:bldP spid="146" grpId="0"/>
      <p:bldP spid="147" grpId="0"/>
      <p:bldP spid="102" grpId="0"/>
      <p:bldP spid="124" grpId="0"/>
      <p:bldP spid="128" grpId="0"/>
      <p:bldP spid="149" grpId="0"/>
      <p:bldP spid="111" grpId="0" animBg="1"/>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4144BEB1-CD4A-4E65-A052-6048B17387CC}"/>
              </a:ext>
            </a:extLst>
          </p:cNvPr>
          <p:cNvPicPr>
            <a:picLocks noChangeAspect="1"/>
          </p:cNvPicPr>
          <p:nvPr/>
        </p:nvPicPr>
        <p:blipFill>
          <a:blip r:embed="rId2"/>
          <a:stretch>
            <a:fillRect/>
          </a:stretch>
        </p:blipFill>
        <p:spPr>
          <a:xfrm>
            <a:off x="3984639" y="960794"/>
            <a:ext cx="4119316" cy="1522142"/>
          </a:xfrm>
          <a:prstGeom prst="rect">
            <a:avLst/>
          </a:prstGeom>
        </p:spPr>
      </p:pic>
      <p:pic>
        <p:nvPicPr>
          <p:cNvPr id="5" name="圖片 4">
            <a:extLst>
              <a:ext uri="{FF2B5EF4-FFF2-40B4-BE49-F238E27FC236}">
                <a16:creationId xmlns:a16="http://schemas.microsoft.com/office/drawing/2014/main" id="{B62AE7FB-7CD0-40F6-BF0F-F3C3D1DCEEEC}"/>
              </a:ext>
            </a:extLst>
          </p:cNvPr>
          <p:cNvPicPr>
            <a:picLocks noChangeAspect="1"/>
          </p:cNvPicPr>
          <p:nvPr/>
        </p:nvPicPr>
        <p:blipFill>
          <a:blip r:embed="rId3"/>
          <a:stretch>
            <a:fillRect/>
          </a:stretch>
        </p:blipFill>
        <p:spPr>
          <a:xfrm>
            <a:off x="3200184" y="3565519"/>
            <a:ext cx="2692878" cy="1119704"/>
          </a:xfrm>
          <a:prstGeom prst="rect">
            <a:avLst/>
          </a:prstGeom>
        </p:spPr>
      </p:pic>
      <p:sp>
        <p:nvSpPr>
          <p:cNvPr id="6" name="文字方塊 5">
            <a:extLst>
              <a:ext uri="{FF2B5EF4-FFF2-40B4-BE49-F238E27FC236}">
                <a16:creationId xmlns:a16="http://schemas.microsoft.com/office/drawing/2014/main" id="{FAED9BF3-15DA-482A-941C-7036DB512551}"/>
              </a:ext>
            </a:extLst>
          </p:cNvPr>
          <p:cNvSpPr txBox="1"/>
          <p:nvPr/>
        </p:nvSpPr>
        <p:spPr>
          <a:xfrm>
            <a:off x="545126" y="1716209"/>
            <a:ext cx="3351297" cy="461665"/>
          </a:xfrm>
          <a:prstGeom prst="rect">
            <a:avLst/>
          </a:prstGeom>
          <a:noFill/>
        </p:spPr>
        <p:txBody>
          <a:bodyPr wrap="square" rtlCol="0">
            <a:spAutoFit/>
          </a:bodyPr>
          <a:lstStyle/>
          <a:p>
            <a:r>
              <a:rPr lang="zh-TW" altLang="en-US" sz="2400" b="1" dirty="0">
                <a:solidFill>
                  <a:srgbClr val="0000FF"/>
                </a:solidFill>
                <a:latin typeface="微軟正黑體" panose="020B0604030504040204" pitchFamily="34" charset="-120"/>
                <a:ea typeface="微軟正黑體" panose="020B0604030504040204" pitchFamily="34" charset="-120"/>
              </a:rPr>
              <a:t>架構是神經網路的天賦</a:t>
            </a:r>
          </a:p>
        </p:txBody>
      </p:sp>
      <p:sp>
        <p:nvSpPr>
          <p:cNvPr id="7" name="文字方塊 6">
            <a:extLst>
              <a:ext uri="{FF2B5EF4-FFF2-40B4-BE49-F238E27FC236}">
                <a16:creationId xmlns:a16="http://schemas.microsoft.com/office/drawing/2014/main" id="{84781329-B8AA-4028-8A11-33525CB45A30}"/>
              </a:ext>
            </a:extLst>
          </p:cNvPr>
          <p:cNvSpPr txBox="1"/>
          <p:nvPr/>
        </p:nvSpPr>
        <p:spPr>
          <a:xfrm>
            <a:off x="2807927" y="5938513"/>
            <a:ext cx="3541935" cy="461665"/>
          </a:xfrm>
          <a:prstGeom prst="rect">
            <a:avLst/>
          </a:prstGeom>
          <a:noFill/>
        </p:spPr>
        <p:txBody>
          <a:bodyPr wrap="square" rtlCol="0">
            <a:spAutoFit/>
          </a:bodyPr>
          <a:lstStyle/>
          <a:p>
            <a:r>
              <a:rPr lang="zh-TW" altLang="en-US" sz="2400" b="1" dirty="0">
                <a:solidFill>
                  <a:srgbClr val="0000FF"/>
                </a:solidFill>
                <a:latin typeface="微軟正黑體" panose="020B0604030504040204" pitchFamily="34" charset="-120"/>
                <a:ea typeface="微軟正黑體" panose="020B0604030504040204" pitchFamily="34" charset="-120"/>
              </a:rPr>
              <a:t>機器自己後天學習的成果</a:t>
            </a:r>
          </a:p>
        </p:txBody>
      </p:sp>
      <p:pic>
        <p:nvPicPr>
          <p:cNvPr id="8" name="圖片 7">
            <a:extLst>
              <a:ext uri="{FF2B5EF4-FFF2-40B4-BE49-F238E27FC236}">
                <a16:creationId xmlns:a16="http://schemas.microsoft.com/office/drawing/2014/main" id="{4F37D07E-DCBC-4C55-A716-866CC92FC578}"/>
              </a:ext>
            </a:extLst>
          </p:cNvPr>
          <p:cNvPicPr>
            <a:picLocks noChangeAspect="1"/>
          </p:cNvPicPr>
          <p:nvPr/>
        </p:nvPicPr>
        <p:blipFill>
          <a:blip r:embed="rId4"/>
          <a:stretch>
            <a:fillRect/>
          </a:stretch>
        </p:blipFill>
        <p:spPr>
          <a:xfrm>
            <a:off x="340260" y="3596787"/>
            <a:ext cx="2617677" cy="1088436"/>
          </a:xfrm>
          <a:prstGeom prst="rect">
            <a:avLst/>
          </a:prstGeom>
        </p:spPr>
      </p:pic>
      <p:pic>
        <p:nvPicPr>
          <p:cNvPr id="9" name="圖片 8">
            <a:extLst>
              <a:ext uri="{FF2B5EF4-FFF2-40B4-BE49-F238E27FC236}">
                <a16:creationId xmlns:a16="http://schemas.microsoft.com/office/drawing/2014/main" id="{B70E9947-BE52-4AD4-BE3B-44B638C17B0E}"/>
              </a:ext>
            </a:extLst>
          </p:cNvPr>
          <p:cNvPicPr>
            <a:picLocks noChangeAspect="1"/>
          </p:cNvPicPr>
          <p:nvPr/>
        </p:nvPicPr>
        <p:blipFill>
          <a:blip r:embed="rId5"/>
          <a:stretch>
            <a:fillRect/>
          </a:stretch>
        </p:blipFill>
        <p:spPr>
          <a:xfrm>
            <a:off x="6135309" y="3565519"/>
            <a:ext cx="2692879" cy="1119704"/>
          </a:xfrm>
          <a:prstGeom prst="rect">
            <a:avLst/>
          </a:prstGeom>
        </p:spPr>
      </p:pic>
      <p:sp>
        <p:nvSpPr>
          <p:cNvPr id="10" name="文字方塊 9">
            <a:extLst>
              <a:ext uri="{FF2B5EF4-FFF2-40B4-BE49-F238E27FC236}">
                <a16:creationId xmlns:a16="http://schemas.microsoft.com/office/drawing/2014/main" id="{FCAB3DF1-21CB-4149-A1EC-12EE801DD3FA}"/>
              </a:ext>
            </a:extLst>
          </p:cNvPr>
          <p:cNvSpPr txBox="1"/>
          <p:nvPr/>
        </p:nvSpPr>
        <p:spPr>
          <a:xfrm>
            <a:off x="522824" y="1187638"/>
            <a:ext cx="3351297" cy="461665"/>
          </a:xfrm>
          <a:prstGeom prst="rect">
            <a:avLst/>
          </a:prstGeom>
          <a:noFill/>
        </p:spPr>
        <p:txBody>
          <a:bodyPr wrap="square" rtlCol="0">
            <a:spAutoFit/>
          </a:bodyPr>
          <a:lstStyle/>
          <a:p>
            <a:r>
              <a:rPr lang="zh-TW" altLang="en-US" sz="2400" b="1" dirty="0">
                <a:latin typeface="微軟正黑體" panose="020B0604030504040204" pitchFamily="34" charset="-120"/>
                <a:ea typeface="微軟正黑體" panose="020B0604030504040204" pitchFamily="34" charset="-120"/>
              </a:rPr>
              <a:t>人類提供了網路的架構</a:t>
            </a:r>
          </a:p>
        </p:txBody>
      </p:sp>
      <p:sp>
        <p:nvSpPr>
          <p:cNvPr id="11" name="文字方塊 10">
            <a:extLst>
              <a:ext uri="{FF2B5EF4-FFF2-40B4-BE49-F238E27FC236}">
                <a16:creationId xmlns:a16="http://schemas.microsoft.com/office/drawing/2014/main" id="{E27ACE31-03C5-4158-BD05-BD8071630CA7}"/>
              </a:ext>
            </a:extLst>
          </p:cNvPr>
          <p:cNvSpPr txBox="1"/>
          <p:nvPr/>
        </p:nvSpPr>
        <p:spPr>
          <a:xfrm>
            <a:off x="4249403" y="419016"/>
            <a:ext cx="3351297" cy="461665"/>
          </a:xfrm>
          <a:prstGeom prst="rect">
            <a:avLst/>
          </a:prstGeom>
          <a:noFill/>
        </p:spPr>
        <p:txBody>
          <a:bodyPr wrap="square" rtlCol="0">
            <a:spAutoFit/>
          </a:bodyPr>
          <a:lstStyle/>
          <a:p>
            <a:pPr algn="ctr"/>
            <a:r>
              <a:rPr lang="en-US" altLang="zh-TW" sz="2400" b="1" dirty="0">
                <a:latin typeface="微軟正黑體" panose="020B0604030504040204" pitchFamily="34" charset="-120"/>
                <a:ea typeface="微軟正黑體" panose="020B0604030504040204" pitchFamily="34" charset="-120"/>
              </a:rPr>
              <a:t>function set</a:t>
            </a:r>
            <a:endParaRPr lang="zh-TW" altLang="en-US" sz="2400" b="1" dirty="0">
              <a:latin typeface="微軟正黑體" panose="020B0604030504040204" pitchFamily="34" charset="-120"/>
              <a:ea typeface="微軟正黑體" panose="020B0604030504040204" pitchFamily="34" charset="-120"/>
            </a:endParaRPr>
          </a:p>
        </p:txBody>
      </p:sp>
      <p:sp>
        <p:nvSpPr>
          <p:cNvPr id="12" name="文字方塊 11">
            <a:extLst>
              <a:ext uri="{FF2B5EF4-FFF2-40B4-BE49-F238E27FC236}">
                <a16:creationId xmlns:a16="http://schemas.microsoft.com/office/drawing/2014/main" id="{64B77A4B-C42E-49C2-886A-9C9C70EBD88E}"/>
              </a:ext>
            </a:extLst>
          </p:cNvPr>
          <p:cNvSpPr txBox="1"/>
          <p:nvPr/>
        </p:nvSpPr>
        <p:spPr>
          <a:xfrm>
            <a:off x="1122024" y="4740978"/>
            <a:ext cx="1031845" cy="461665"/>
          </a:xfrm>
          <a:prstGeom prst="rect">
            <a:avLst/>
          </a:prstGeom>
          <a:noFill/>
        </p:spPr>
        <p:txBody>
          <a:bodyPr wrap="square" rtlCol="0">
            <a:spAutoFit/>
          </a:bodyPr>
          <a:lstStyle/>
          <a:p>
            <a:pPr algn="ctr"/>
            <a:r>
              <a:rPr lang="en-US" altLang="zh-TW" sz="2400" b="1" dirty="0">
                <a:latin typeface="微軟正黑體" panose="020B0604030504040204" pitchFamily="34" charset="-120"/>
                <a:ea typeface="微軟正黑體" panose="020B0604030504040204" pitchFamily="34" charset="-120"/>
              </a:rPr>
              <a:t>f</a:t>
            </a:r>
            <a:r>
              <a:rPr lang="en-US" altLang="zh-TW" sz="2400" b="1" baseline="-25000" dirty="0">
                <a:latin typeface="微軟正黑體" panose="020B0604030504040204" pitchFamily="34" charset="-120"/>
                <a:ea typeface="微軟正黑體" panose="020B0604030504040204" pitchFamily="34" charset="-120"/>
              </a:rPr>
              <a:t>1</a:t>
            </a:r>
            <a:endParaRPr lang="zh-TW" altLang="en-US" sz="2400" b="1" baseline="-25000" dirty="0">
              <a:latin typeface="微軟正黑體" panose="020B0604030504040204" pitchFamily="34" charset="-120"/>
              <a:ea typeface="微軟正黑體" panose="020B0604030504040204" pitchFamily="34" charset="-120"/>
            </a:endParaRPr>
          </a:p>
        </p:txBody>
      </p:sp>
      <p:sp>
        <p:nvSpPr>
          <p:cNvPr id="13" name="文字方塊 12">
            <a:extLst>
              <a:ext uri="{FF2B5EF4-FFF2-40B4-BE49-F238E27FC236}">
                <a16:creationId xmlns:a16="http://schemas.microsoft.com/office/drawing/2014/main" id="{355F965A-A6F4-4392-BD37-C2BEADD04377}"/>
              </a:ext>
            </a:extLst>
          </p:cNvPr>
          <p:cNvSpPr txBox="1"/>
          <p:nvPr/>
        </p:nvSpPr>
        <p:spPr>
          <a:xfrm>
            <a:off x="4125397" y="4740978"/>
            <a:ext cx="1031845" cy="461665"/>
          </a:xfrm>
          <a:prstGeom prst="rect">
            <a:avLst/>
          </a:prstGeom>
          <a:noFill/>
        </p:spPr>
        <p:txBody>
          <a:bodyPr wrap="square" rtlCol="0">
            <a:spAutoFit/>
          </a:bodyPr>
          <a:lstStyle/>
          <a:p>
            <a:pPr algn="ctr"/>
            <a:r>
              <a:rPr lang="en-US" altLang="zh-TW" sz="2400" b="1" dirty="0">
                <a:latin typeface="微軟正黑體" panose="020B0604030504040204" pitchFamily="34" charset="-120"/>
                <a:ea typeface="微軟正黑體" panose="020B0604030504040204" pitchFamily="34" charset="-120"/>
              </a:rPr>
              <a:t>f</a:t>
            </a:r>
            <a:r>
              <a:rPr lang="en-US" altLang="zh-TW" sz="2400" b="1" baseline="-25000" dirty="0">
                <a:latin typeface="微軟正黑體" panose="020B0604030504040204" pitchFamily="34" charset="-120"/>
                <a:ea typeface="微軟正黑體" panose="020B0604030504040204" pitchFamily="34" charset="-120"/>
              </a:rPr>
              <a:t>2</a:t>
            </a:r>
            <a:endParaRPr lang="zh-TW" altLang="en-US" sz="2400" b="1" baseline="-25000" dirty="0">
              <a:latin typeface="微軟正黑體" panose="020B0604030504040204" pitchFamily="34" charset="-120"/>
              <a:ea typeface="微軟正黑體" panose="020B0604030504040204" pitchFamily="34" charset="-120"/>
            </a:endParaRPr>
          </a:p>
        </p:txBody>
      </p:sp>
      <p:sp>
        <p:nvSpPr>
          <p:cNvPr id="14" name="文字方塊 13">
            <a:extLst>
              <a:ext uri="{FF2B5EF4-FFF2-40B4-BE49-F238E27FC236}">
                <a16:creationId xmlns:a16="http://schemas.microsoft.com/office/drawing/2014/main" id="{D40EDFBF-24D3-4F90-A6E7-42C42CF624C2}"/>
              </a:ext>
            </a:extLst>
          </p:cNvPr>
          <p:cNvSpPr txBox="1"/>
          <p:nvPr/>
        </p:nvSpPr>
        <p:spPr>
          <a:xfrm>
            <a:off x="6818275" y="4733010"/>
            <a:ext cx="1031845" cy="461665"/>
          </a:xfrm>
          <a:prstGeom prst="rect">
            <a:avLst/>
          </a:prstGeom>
          <a:noFill/>
        </p:spPr>
        <p:txBody>
          <a:bodyPr wrap="square" rtlCol="0">
            <a:spAutoFit/>
          </a:bodyPr>
          <a:lstStyle/>
          <a:p>
            <a:pPr algn="ctr"/>
            <a:r>
              <a:rPr lang="en-US" altLang="zh-TW" sz="2400" b="1" dirty="0">
                <a:latin typeface="微軟正黑體" panose="020B0604030504040204" pitchFamily="34" charset="-120"/>
                <a:ea typeface="微軟正黑體" panose="020B0604030504040204" pitchFamily="34" charset="-120"/>
              </a:rPr>
              <a:t>f</a:t>
            </a:r>
            <a:r>
              <a:rPr lang="en-US" altLang="zh-TW" sz="2400" b="1" baseline="-25000" dirty="0">
                <a:latin typeface="微軟正黑體" panose="020B0604030504040204" pitchFamily="34" charset="-120"/>
                <a:ea typeface="微軟正黑體" panose="020B0604030504040204" pitchFamily="34" charset="-120"/>
              </a:rPr>
              <a:t>3</a:t>
            </a:r>
            <a:endParaRPr lang="zh-TW" altLang="en-US" sz="2400" b="1" baseline="-25000" dirty="0">
              <a:latin typeface="微軟正黑體" panose="020B0604030504040204" pitchFamily="34" charset="-120"/>
              <a:ea typeface="微軟正黑體" panose="020B0604030504040204" pitchFamily="34" charset="-120"/>
            </a:endParaRPr>
          </a:p>
        </p:txBody>
      </p:sp>
      <p:sp>
        <p:nvSpPr>
          <p:cNvPr id="15" name="文字方塊 14">
            <a:extLst>
              <a:ext uri="{FF2B5EF4-FFF2-40B4-BE49-F238E27FC236}">
                <a16:creationId xmlns:a16="http://schemas.microsoft.com/office/drawing/2014/main" id="{6C6FBC2D-C3AA-408C-81B8-8F27C5C6B635}"/>
              </a:ext>
            </a:extLst>
          </p:cNvPr>
          <p:cNvSpPr txBox="1"/>
          <p:nvPr/>
        </p:nvSpPr>
        <p:spPr>
          <a:xfrm>
            <a:off x="448800" y="5379163"/>
            <a:ext cx="8260190" cy="461665"/>
          </a:xfrm>
          <a:prstGeom prst="rect">
            <a:avLst/>
          </a:prstGeom>
          <a:noFill/>
        </p:spPr>
        <p:txBody>
          <a:bodyPr wrap="square" rtlCol="0">
            <a:spAutoFit/>
          </a:bodyPr>
          <a:lstStyle/>
          <a:p>
            <a:r>
              <a:rPr lang="zh-TW" altLang="en-US" sz="2400" b="1" dirty="0">
                <a:latin typeface="微軟正黑體" panose="020B0604030504040204" pitchFamily="34" charset="-120"/>
                <a:ea typeface="微軟正黑體" panose="020B0604030504040204" pitchFamily="34" charset="-120"/>
              </a:rPr>
              <a:t>機器自己根據資料找出參數 </a:t>
            </a:r>
            <a:r>
              <a:rPr lang="en-US" altLang="zh-TW" sz="2400" b="1" dirty="0">
                <a:latin typeface="微軟正黑體" panose="020B0604030504040204" pitchFamily="34" charset="-120"/>
                <a:ea typeface="微軟正黑體" panose="020B0604030504040204" pitchFamily="34" charset="-120"/>
              </a:rPr>
              <a:t>(</a:t>
            </a:r>
            <a:r>
              <a:rPr lang="zh-TW" altLang="en-US" sz="2400" b="1" dirty="0">
                <a:latin typeface="微軟正黑體" panose="020B0604030504040204" pitchFamily="34" charset="-120"/>
                <a:ea typeface="微軟正黑體" panose="020B0604030504040204" pitchFamily="34" charset="-120"/>
              </a:rPr>
              <a:t>也就是選擇了某一個 </a:t>
            </a:r>
            <a:r>
              <a:rPr lang="en-US" altLang="zh-TW" sz="2400" b="1" dirty="0">
                <a:latin typeface="微軟正黑體" panose="020B0604030504040204" pitchFamily="34" charset="-120"/>
                <a:ea typeface="微軟正黑體" panose="020B0604030504040204" pitchFamily="34" charset="-120"/>
              </a:rPr>
              <a:t>function)</a:t>
            </a:r>
            <a:endParaRPr lang="zh-TW" altLang="en-US" sz="2400" b="1" dirty="0">
              <a:latin typeface="微軟正黑體" panose="020B0604030504040204" pitchFamily="34" charset="-120"/>
              <a:ea typeface="微軟正黑體" panose="020B0604030504040204" pitchFamily="34" charset="-120"/>
            </a:endParaRPr>
          </a:p>
        </p:txBody>
      </p:sp>
      <p:cxnSp>
        <p:nvCxnSpPr>
          <p:cNvPr id="17" name="直線單箭頭接點 16">
            <a:extLst>
              <a:ext uri="{FF2B5EF4-FFF2-40B4-BE49-F238E27FC236}">
                <a16:creationId xmlns:a16="http://schemas.microsoft.com/office/drawing/2014/main" id="{38FA2E4C-91A3-4D9B-AF5F-C392DD4AD69A}"/>
              </a:ext>
            </a:extLst>
          </p:cNvPr>
          <p:cNvCxnSpPr>
            <a:cxnSpLocks/>
          </p:cNvCxnSpPr>
          <p:nvPr/>
        </p:nvCxnSpPr>
        <p:spPr>
          <a:xfrm flipH="1">
            <a:off x="1649098" y="2482936"/>
            <a:ext cx="4238635" cy="94606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單箭頭接點 17">
            <a:extLst>
              <a:ext uri="{FF2B5EF4-FFF2-40B4-BE49-F238E27FC236}">
                <a16:creationId xmlns:a16="http://schemas.microsoft.com/office/drawing/2014/main" id="{A623735F-ED80-492E-AF2D-9C6693810DE5}"/>
              </a:ext>
            </a:extLst>
          </p:cNvPr>
          <p:cNvCxnSpPr>
            <a:cxnSpLocks/>
            <a:endCxn id="5" idx="0"/>
          </p:cNvCxnSpPr>
          <p:nvPr/>
        </p:nvCxnSpPr>
        <p:spPr>
          <a:xfrm flipH="1">
            <a:off x="4546623" y="2464163"/>
            <a:ext cx="1341110" cy="110135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單箭頭接點 20">
            <a:extLst>
              <a:ext uri="{FF2B5EF4-FFF2-40B4-BE49-F238E27FC236}">
                <a16:creationId xmlns:a16="http://schemas.microsoft.com/office/drawing/2014/main" id="{DAA71F5E-C23C-4CA8-A822-F88A648D2964}"/>
              </a:ext>
            </a:extLst>
          </p:cNvPr>
          <p:cNvCxnSpPr>
            <a:cxnSpLocks/>
          </p:cNvCxnSpPr>
          <p:nvPr/>
        </p:nvCxnSpPr>
        <p:spPr>
          <a:xfrm>
            <a:off x="5887733" y="2482936"/>
            <a:ext cx="1346439" cy="94606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8366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1" grpId="0"/>
      <p:bldP spid="12" grpId="0"/>
      <p:bldP spid="13" grpId="0"/>
      <p:bldP spid="14" grpId="0"/>
      <p:bldP spid="1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文字方塊 63"/>
          <p:cNvSpPr txBox="1"/>
          <p:nvPr/>
        </p:nvSpPr>
        <p:spPr>
          <a:xfrm>
            <a:off x="5908610" y="5443390"/>
            <a:ext cx="1165859" cy="830997"/>
          </a:xfrm>
          <a:prstGeom prst="rect">
            <a:avLst/>
          </a:prstGeom>
          <a:noFill/>
        </p:spPr>
        <p:txBody>
          <a:bodyPr wrap="square" rtlCol="0">
            <a:spAutoFit/>
          </a:bodyPr>
          <a:lstStyle/>
          <a:p>
            <a:pPr algn="ctr"/>
            <a:r>
              <a:rPr lang="en-US" altLang="zh-TW" sz="2400" b="1" dirty="0"/>
              <a:t>Output Layer</a:t>
            </a:r>
            <a:endParaRPr lang="zh-TW" altLang="en-US" sz="2400" b="1" dirty="0"/>
          </a:p>
        </p:txBody>
      </p:sp>
      <p:sp>
        <p:nvSpPr>
          <p:cNvPr id="65" name="文字方塊 64"/>
          <p:cNvSpPr txBox="1"/>
          <p:nvPr/>
        </p:nvSpPr>
        <p:spPr>
          <a:xfrm>
            <a:off x="2955356" y="5790970"/>
            <a:ext cx="2066642" cy="461665"/>
          </a:xfrm>
          <a:prstGeom prst="rect">
            <a:avLst/>
          </a:prstGeom>
          <a:noFill/>
        </p:spPr>
        <p:txBody>
          <a:bodyPr wrap="square" rtlCol="0">
            <a:spAutoFit/>
          </a:bodyPr>
          <a:lstStyle/>
          <a:p>
            <a:pPr algn="ctr"/>
            <a:r>
              <a:rPr lang="en-US" altLang="zh-TW" sz="2400" b="1" dirty="0"/>
              <a:t>Hidden Layers</a:t>
            </a:r>
            <a:endParaRPr lang="zh-TW" altLang="en-US" sz="2400" b="1" dirty="0"/>
          </a:p>
        </p:txBody>
      </p:sp>
      <p:sp>
        <p:nvSpPr>
          <p:cNvPr id="66" name="右大括弧 65"/>
          <p:cNvSpPr/>
          <p:nvPr/>
        </p:nvSpPr>
        <p:spPr>
          <a:xfrm rot="5400000">
            <a:off x="3916276" y="4143698"/>
            <a:ext cx="181728" cy="2939290"/>
          </a:xfrm>
          <a:prstGeom prst="rightBrace">
            <a:avLst>
              <a:gd name="adj1" fmla="val 175868"/>
              <a:gd name="adj2" fmla="val 50000"/>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59" name="矩形 58"/>
          <p:cNvSpPr/>
          <p:nvPr/>
        </p:nvSpPr>
        <p:spPr>
          <a:xfrm>
            <a:off x="1392902" y="2871404"/>
            <a:ext cx="498951" cy="2625052"/>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60" name="文字方塊 59"/>
          <p:cNvSpPr txBox="1"/>
          <p:nvPr/>
        </p:nvSpPr>
        <p:spPr>
          <a:xfrm>
            <a:off x="1192190" y="5448369"/>
            <a:ext cx="928762" cy="830997"/>
          </a:xfrm>
          <a:prstGeom prst="rect">
            <a:avLst/>
          </a:prstGeom>
          <a:noFill/>
        </p:spPr>
        <p:txBody>
          <a:bodyPr wrap="square" rtlCol="0">
            <a:spAutoFit/>
          </a:bodyPr>
          <a:lstStyle/>
          <a:p>
            <a:pPr algn="ctr"/>
            <a:r>
              <a:rPr lang="en-US" altLang="zh-TW" sz="2400" b="1" dirty="0"/>
              <a:t>Input Layer</a:t>
            </a:r>
            <a:endParaRPr lang="zh-TW" altLang="en-US" sz="2400" b="1" dirty="0"/>
          </a:p>
        </p:txBody>
      </p:sp>
      <p:sp>
        <p:nvSpPr>
          <p:cNvPr id="2" name="標題 1"/>
          <p:cNvSpPr>
            <a:spLocks noGrp="1"/>
          </p:cNvSpPr>
          <p:nvPr>
            <p:ph type="title"/>
          </p:nvPr>
        </p:nvSpPr>
        <p:spPr/>
        <p:txBody>
          <a:bodyPr/>
          <a:lstStyle/>
          <a:p>
            <a:r>
              <a:rPr lang="en-US" altLang="zh-TW" dirty="0"/>
              <a:t>Fully Connected </a:t>
            </a:r>
            <a:br>
              <a:rPr lang="en-US" altLang="zh-TW" dirty="0"/>
            </a:br>
            <a:r>
              <a:rPr lang="en-US" altLang="zh-TW" dirty="0"/>
              <a:t>Feedforward Network</a:t>
            </a:r>
            <a:endParaRPr lang="zh-TW" altLang="en-US" dirty="0"/>
          </a:p>
        </p:txBody>
      </p:sp>
      <p:sp>
        <p:nvSpPr>
          <p:cNvPr id="7" name="文字方塊 6"/>
          <p:cNvSpPr txBox="1"/>
          <p:nvPr/>
        </p:nvSpPr>
        <p:spPr>
          <a:xfrm>
            <a:off x="1065416" y="2389620"/>
            <a:ext cx="1134648" cy="461665"/>
          </a:xfrm>
          <a:prstGeom prst="rect">
            <a:avLst/>
          </a:prstGeom>
          <a:noFill/>
        </p:spPr>
        <p:txBody>
          <a:bodyPr wrap="square" rtlCol="0">
            <a:spAutoFit/>
          </a:bodyPr>
          <a:lstStyle/>
          <a:p>
            <a:pPr algn="ctr"/>
            <a:r>
              <a:rPr lang="en-US" altLang="zh-TW" sz="2400" dirty="0"/>
              <a:t>Input</a:t>
            </a:r>
          </a:p>
        </p:txBody>
      </p:sp>
      <p:sp>
        <p:nvSpPr>
          <p:cNvPr id="8" name="文字方塊 7"/>
          <p:cNvSpPr txBox="1"/>
          <p:nvPr/>
        </p:nvSpPr>
        <p:spPr>
          <a:xfrm>
            <a:off x="7209458" y="2389620"/>
            <a:ext cx="1134648" cy="461665"/>
          </a:xfrm>
          <a:prstGeom prst="rect">
            <a:avLst/>
          </a:prstGeom>
          <a:noFill/>
        </p:spPr>
        <p:txBody>
          <a:bodyPr wrap="square" rtlCol="0">
            <a:spAutoFit/>
          </a:bodyPr>
          <a:lstStyle/>
          <a:p>
            <a:pPr algn="ctr"/>
            <a:r>
              <a:rPr lang="en-US" altLang="zh-TW" sz="2400" dirty="0"/>
              <a:t>Output</a:t>
            </a:r>
          </a:p>
        </p:txBody>
      </p:sp>
      <p:cxnSp>
        <p:nvCxnSpPr>
          <p:cNvPr id="11" name="直線單箭頭接點 10"/>
          <p:cNvCxnSpPr/>
          <p:nvPr/>
        </p:nvCxnSpPr>
        <p:spPr>
          <a:xfrm>
            <a:off x="6505176" y="3892183"/>
            <a:ext cx="1018599"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單箭頭接點 11"/>
          <p:cNvCxnSpPr/>
          <p:nvPr/>
        </p:nvCxnSpPr>
        <p:spPr>
          <a:xfrm>
            <a:off x="6614492" y="5138073"/>
            <a:ext cx="905748"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單箭頭接點 12"/>
          <p:cNvCxnSpPr/>
          <p:nvPr/>
        </p:nvCxnSpPr>
        <p:spPr>
          <a:xfrm>
            <a:off x="6481292" y="3113380"/>
            <a:ext cx="105037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矩形 13"/>
          <p:cNvSpPr/>
          <p:nvPr/>
        </p:nvSpPr>
        <p:spPr>
          <a:xfrm>
            <a:off x="1461290" y="3589097"/>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sp>
        <p:nvSpPr>
          <p:cNvPr id="15" name="矩形 14"/>
          <p:cNvSpPr/>
          <p:nvPr/>
        </p:nvSpPr>
        <p:spPr>
          <a:xfrm>
            <a:off x="1467108" y="3018768"/>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graphicFrame>
        <p:nvGraphicFramePr>
          <p:cNvPr id="16" name="Object 12"/>
          <p:cNvGraphicFramePr>
            <a:graphicFrameLocks noChangeAspect="1"/>
          </p:cNvGraphicFramePr>
          <p:nvPr>
            <p:extLst>
              <p:ext uri="{D42A27DB-BD31-4B8C-83A1-F6EECF244321}">
                <p14:modId xmlns:p14="http://schemas.microsoft.com/office/powerpoint/2010/main" val="3644156646"/>
              </p:ext>
            </p:extLst>
          </p:nvPr>
        </p:nvGraphicFramePr>
        <p:xfrm>
          <a:off x="1479807" y="2923518"/>
          <a:ext cx="325438" cy="461962"/>
        </p:xfrm>
        <a:graphic>
          <a:graphicData uri="http://schemas.openxmlformats.org/presentationml/2006/ole">
            <mc:AlternateContent xmlns:mc="http://schemas.openxmlformats.org/markup-compatibility/2006">
              <mc:Choice xmlns:v="urn:schemas-microsoft-com:vml" Requires="v">
                <p:oleObj spid="_x0000_s12602" name="方程式" r:id="rId4" imgW="152280" imgH="215640" progId="Equation.3">
                  <p:embed/>
                </p:oleObj>
              </mc:Choice>
              <mc:Fallback>
                <p:oleObj name="方程式" r:id="rId4" imgW="152280" imgH="215640" progId="Equation.3">
                  <p:embed/>
                  <p:pic>
                    <p:nvPicPr>
                      <p:cNvPr id="16" name="Object 12"/>
                      <p:cNvPicPr>
                        <a:picLocks noChangeAspect="1" noChangeArrowheads="1"/>
                      </p:cNvPicPr>
                      <p:nvPr/>
                    </p:nvPicPr>
                    <p:blipFill>
                      <a:blip r:embed="rId5"/>
                      <a:srcRect/>
                      <a:stretch>
                        <a:fillRect/>
                      </a:stretch>
                    </p:blipFill>
                    <p:spPr bwMode="auto">
                      <a:xfrm>
                        <a:off x="1479807" y="2923518"/>
                        <a:ext cx="325438" cy="461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 name="Object 12"/>
          <p:cNvGraphicFramePr>
            <a:graphicFrameLocks noChangeAspect="1"/>
          </p:cNvGraphicFramePr>
          <p:nvPr>
            <p:extLst>
              <p:ext uri="{D42A27DB-BD31-4B8C-83A1-F6EECF244321}">
                <p14:modId xmlns:p14="http://schemas.microsoft.com/office/powerpoint/2010/main" val="4266127265"/>
              </p:ext>
            </p:extLst>
          </p:nvPr>
        </p:nvGraphicFramePr>
        <p:xfrm>
          <a:off x="1485103" y="3506247"/>
          <a:ext cx="352425" cy="461963"/>
        </p:xfrm>
        <a:graphic>
          <a:graphicData uri="http://schemas.openxmlformats.org/presentationml/2006/ole">
            <mc:AlternateContent xmlns:mc="http://schemas.openxmlformats.org/markup-compatibility/2006">
              <mc:Choice xmlns:v="urn:schemas-microsoft-com:vml" Requires="v">
                <p:oleObj spid="_x0000_s12603" name="方程式" r:id="rId6" imgW="164880" imgH="215640" progId="Equation.3">
                  <p:embed/>
                </p:oleObj>
              </mc:Choice>
              <mc:Fallback>
                <p:oleObj name="方程式" r:id="rId6" imgW="164880" imgH="215640" progId="Equation.3">
                  <p:embed/>
                  <p:pic>
                    <p:nvPicPr>
                      <p:cNvPr id="17" name="Object 12"/>
                      <p:cNvPicPr>
                        <a:picLocks noChangeAspect="1" noChangeArrowheads="1"/>
                      </p:cNvPicPr>
                      <p:nvPr/>
                    </p:nvPicPr>
                    <p:blipFill>
                      <a:blip r:embed="rId7"/>
                      <a:srcRect/>
                      <a:stretch>
                        <a:fillRect/>
                      </a:stretch>
                    </p:blipFill>
                    <p:spPr bwMode="auto">
                      <a:xfrm>
                        <a:off x="1485103" y="3506247"/>
                        <a:ext cx="352425" cy="461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78" name="群組 77"/>
          <p:cNvGrpSpPr/>
          <p:nvPr/>
        </p:nvGrpSpPr>
        <p:grpSpPr>
          <a:xfrm>
            <a:off x="2403577" y="2389620"/>
            <a:ext cx="1134648" cy="3130011"/>
            <a:chOff x="2332137" y="1770729"/>
            <a:chExt cx="1134648" cy="3130011"/>
          </a:xfrm>
        </p:grpSpPr>
        <p:sp>
          <p:nvSpPr>
            <p:cNvPr id="61" name="矩形 60"/>
            <p:cNvSpPr/>
            <p:nvPr/>
          </p:nvSpPr>
          <p:spPr>
            <a:xfrm>
              <a:off x="2504565" y="2224872"/>
              <a:ext cx="746342" cy="2675868"/>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4" name="文字方塊 3"/>
            <p:cNvSpPr txBox="1"/>
            <p:nvPr/>
          </p:nvSpPr>
          <p:spPr>
            <a:xfrm>
              <a:off x="2332137" y="1770729"/>
              <a:ext cx="1134648" cy="461665"/>
            </a:xfrm>
            <a:prstGeom prst="rect">
              <a:avLst/>
            </a:prstGeom>
            <a:noFill/>
          </p:spPr>
          <p:txBody>
            <a:bodyPr wrap="square" rtlCol="0">
              <a:spAutoFit/>
            </a:bodyPr>
            <a:lstStyle/>
            <a:p>
              <a:pPr algn="ctr"/>
              <a:r>
                <a:rPr lang="en-US" altLang="zh-TW" sz="2400" dirty="0"/>
                <a:t>Layer 1</a:t>
              </a:r>
              <a:endParaRPr lang="zh-TW" altLang="en-US" sz="2400" dirty="0"/>
            </a:p>
          </p:txBody>
        </p:sp>
        <p:sp>
          <p:nvSpPr>
            <p:cNvPr id="18" name="橢圓 17"/>
            <p:cNvSpPr/>
            <p:nvPr/>
          </p:nvSpPr>
          <p:spPr>
            <a:xfrm>
              <a:off x="2601675" y="2235874"/>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19" name="橢圓 18"/>
            <p:cNvSpPr/>
            <p:nvPr/>
          </p:nvSpPr>
          <p:spPr>
            <a:xfrm>
              <a:off x="2604017" y="3014444"/>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20" name="橢圓 19"/>
            <p:cNvSpPr/>
            <p:nvPr/>
          </p:nvSpPr>
          <p:spPr>
            <a:xfrm>
              <a:off x="2592384" y="4242456"/>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21" name="文字方塊 20"/>
            <p:cNvSpPr txBox="1"/>
            <p:nvPr/>
          </p:nvSpPr>
          <p:spPr>
            <a:xfrm rot="5400000">
              <a:off x="2589637" y="3664749"/>
              <a:ext cx="769257" cy="523220"/>
            </a:xfrm>
            <a:prstGeom prst="rect">
              <a:avLst/>
            </a:prstGeom>
            <a:noFill/>
          </p:spPr>
          <p:txBody>
            <a:bodyPr wrap="square" rtlCol="0">
              <a:spAutoFit/>
            </a:bodyPr>
            <a:lstStyle/>
            <a:p>
              <a:pPr algn="ctr"/>
              <a:r>
                <a:rPr lang="en-US" altLang="zh-TW" sz="2800" dirty="0"/>
                <a:t>……</a:t>
              </a:r>
              <a:endParaRPr lang="zh-TW" altLang="en-US" sz="2800" dirty="0"/>
            </a:p>
          </p:txBody>
        </p:sp>
      </p:grpSp>
      <p:sp>
        <p:nvSpPr>
          <p:cNvPr id="22" name="矩形 21"/>
          <p:cNvSpPr/>
          <p:nvPr/>
        </p:nvSpPr>
        <p:spPr>
          <a:xfrm>
            <a:off x="1470815" y="4986854"/>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graphicFrame>
        <p:nvGraphicFramePr>
          <p:cNvPr id="23" name="Object 12"/>
          <p:cNvGraphicFramePr>
            <a:graphicFrameLocks noChangeAspect="1"/>
          </p:cNvGraphicFramePr>
          <p:nvPr>
            <p:extLst>
              <p:ext uri="{D42A27DB-BD31-4B8C-83A1-F6EECF244321}">
                <p14:modId xmlns:p14="http://schemas.microsoft.com/office/powerpoint/2010/main" val="3014004975"/>
              </p:ext>
            </p:extLst>
          </p:nvPr>
        </p:nvGraphicFramePr>
        <p:xfrm>
          <a:off x="1467699" y="4890600"/>
          <a:ext cx="407988" cy="488950"/>
        </p:xfrm>
        <a:graphic>
          <a:graphicData uri="http://schemas.openxmlformats.org/presentationml/2006/ole">
            <mc:AlternateContent xmlns:mc="http://schemas.openxmlformats.org/markup-compatibility/2006">
              <mc:Choice xmlns:v="urn:schemas-microsoft-com:vml" Requires="v">
                <p:oleObj spid="_x0000_s12604" name="方程式" r:id="rId8" imgW="190440" imgH="228600" progId="Equation.3">
                  <p:embed/>
                </p:oleObj>
              </mc:Choice>
              <mc:Fallback>
                <p:oleObj name="方程式" r:id="rId8" imgW="190440" imgH="228600" progId="Equation.3">
                  <p:embed/>
                  <p:pic>
                    <p:nvPicPr>
                      <p:cNvPr id="23" name="Object 12"/>
                      <p:cNvPicPr>
                        <a:picLocks noChangeAspect="1" noChangeArrowheads="1"/>
                      </p:cNvPicPr>
                      <p:nvPr/>
                    </p:nvPicPr>
                    <p:blipFill>
                      <a:blip r:embed="rId9"/>
                      <a:srcRect/>
                      <a:stretch>
                        <a:fillRect/>
                      </a:stretch>
                    </p:blipFill>
                    <p:spPr bwMode="auto">
                      <a:xfrm>
                        <a:off x="1467699" y="4890600"/>
                        <a:ext cx="407988"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4" name="文字方塊 23"/>
          <p:cNvSpPr txBox="1"/>
          <p:nvPr/>
        </p:nvSpPr>
        <p:spPr>
          <a:xfrm rot="5400000">
            <a:off x="1346747" y="4271796"/>
            <a:ext cx="769257" cy="523220"/>
          </a:xfrm>
          <a:prstGeom prst="rect">
            <a:avLst/>
          </a:prstGeom>
          <a:noFill/>
        </p:spPr>
        <p:txBody>
          <a:bodyPr wrap="square" rtlCol="0">
            <a:spAutoFit/>
          </a:bodyPr>
          <a:lstStyle/>
          <a:p>
            <a:pPr algn="ctr"/>
            <a:r>
              <a:rPr lang="en-US" altLang="zh-TW" sz="2800" dirty="0"/>
              <a:t>……</a:t>
            </a:r>
            <a:endParaRPr lang="zh-TW" altLang="en-US" sz="2800" dirty="0"/>
          </a:p>
        </p:txBody>
      </p:sp>
      <p:grpSp>
        <p:nvGrpSpPr>
          <p:cNvPr id="79" name="群組 78"/>
          <p:cNvGrpSpPr/>
          <p:nvPr/>
        </p:nvGrpSpPr>
        <p:grpSpPr>
          <a:xfrm>
            <a:off x="3728475" y="2389620"/>
            <a:ext cx="1134648" cy="3113664"/>
            <a:chOff x="3657035" y="1770729"/>
            <a:chExt cx="1134648" cy="3113664"/>
          </a:xfrm>
        </p:grpSpPr>
        <p:sp>
          <p:nvSpPr>
            <p:cNvPr id="62" name="矩形 61"/>
            <p:cNvSpPr/>
            <p:nvPr/>
          </p:nvSpPr>
          <p:spPr>
            <a:xfrm>
              <a:off x="3830151" y="2208525"/>
              <a:ext cx="746342" cy="2675868"/>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5" name="文字方塊 4"/>
            <p:cNvSpPr txBox="1"/>
            <p:nvPr/>
          </p:nvSpPr>
          <p:spPr>
            <a:xfrm>
              <a:off x="3657035" y="1770729"/>
              <a:ext cx="1134648" cy="461665"/>
            </a:xfrm>
            <a:prstGeom prst="rect">
              <a:avLst/>
            </a:prstGeom>
            <a:noFill/>
          </p:spPr>
          <p:txBody>
            <a:bodyPr wrap="square" rtlCol="0">
              <a:spAutoFit/>
            </a:bodyPr>
            <a:lstStyle/>
            <a:p>
              <a:pPr algn="ctr"/>
              <a:r>
                <a:rPr lang="en-US" altLang="zh-TW" sz="2400" dirty="0"/>
                <a:t>Layer 2</a:t>
              </a:r>
              <a:endParaRPr lang="zh-TW" altLang="en-US" sz="2400" dirty="0"/>
            </a:p>
          </p:txBody>
        </p:sp>
        <p:sp>
          <p:nvSpPr>
            <p:cNvPr id="25" name="橢圓 24"/>
            <p:cNvSpPr/>
            <p:nvPr/>
          </p:nvSpPr>
          <p:spPr>
            <a:xfrm>
              <a:off x="3917237" y="2235874"/>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26" name="橢圓 25"/>
            <p:cNvSpPr/>
            <p:nvPr/>
          </p:nvSpPr>
          <p:spPr>
            <a:xfrm>
              <a:off x="3919579" y="3014444"/>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27" name="橢圓 26"/>
            <p:cNvSpPr/>
            <p:nvPr/>
          </p:nvSpPr>
          <p:spPr>
            <a:xfrm>
              <a:off x="3907946" y="4242456"/>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28" name="文字方塊 27"/>
            <p:cNvSpPr txBox="1"/>
            <p:nvPr/>
          </p:nvSpPr>
          <p:spPr>
            <a:xfrm rot="5400000">
              <a:off x="3905199" y="3664749"/>
              <a:ext cx="769257" cy="523220"/>
            </a:xfrm>
            <a:prstGeom prst="rect">
              <a:avLst/>
            </a:prstGeom>
            <a:noFill/>
          </p:spPr>
          <p:txBody>
            <a:bodyPr wrap="square" rtlCol="0">
              <a:spAutoFit/>
            </a:bodyPr>
            <a:lstStyle/>
            <a:p>
              <a:pPr algn="ctr"/>
              <a:r>
                <a:rPr lang="en-US" altLang="zh-TW" sz="2800" dirty="0"/>
                <a:t>……</a:t>
              </a:r>
              <a:endParaRPr lang="zh-TW" altLang="en-US" sz="2800" dirty="0"/>
            </a:p>
          </p:txBody>
        </p:sp>
      </p:grpSp>
      <p:grpSp>
        <p:nvGrpSpPr>
          <p:cNvPr id="80" name="群組 79"/>
          <p:cNvGrpSpPr/>
          <p:nvPr/>
        </p:nvGrpSpPr>
        <p:grpSpPr>
          <a:xfrm>
            <a:off x="5939821" y="2389620"/>
            <a:ext cx="1134648" cy="3130011"/>
            <a:chOff x="5868381" y="1770729"/>
            <a:chExt cx="1134648" cy="3130011"/>
          </a:xfrm>
        </p:grpSpPr>
        <p:sp>
          <p:nvSpPr>
            <p:cNvPr id="63" name="矩形 62"/>
            <p:cNvSpPr/>
            <p:nvPr/>
          </p:nvSpPr>
          <p:spPr>
            <a:xfrm>
              <a:off x="6046929" y="2224872"/>
              <a:ext cx="746342" cy="2675868"/>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6" name="文字方塊 5"/>
            <p:cNvSpPr txBox="1"/>
            <p:nvPr/>
          </p:nvSpPr>
          <p:spPr>
            <a:xfrm>
              <a:off x="5868381" y="1770729"/>
              <a:ext cx="1134648" cy="461665"/>
            </a:xfrm>
            <a:prstGeom prst="rect">
              <a:avLst/>
            </a:prstGeom>
            <a:noFill/>
          </p:spPr>
          <p:txBody>
            <a:bodyPr wrap="square" rtlCol="0">
              <a:spAutoFit/>
            </a:bodyPr>
            <a:lstStyle/>
            <a:p>
              <a:pPr algn="ctr"/>
              <a:r>
                <a:rPr lang="en-US" altLang="zh-TW" sz="2400" dirty="0"/>
                <a:t>Layer L</a:t>
              </a:r>
              <a:endParaRPr lang="zh-TW" altLang="en-US" sz="2400" dirty="0"/>
            </a:p>
          </p:txBody>
        </p:sp>
        <p:sp>
          <p:nvSpPr>
            <p:cNvPr id="29" name="橢圓 28"/>
            <p:cNvSpPr/>
            <p:nvPr/>
          </p:nvSpPr>
          <p:spPr>
            <a:xfrm>
              <a:off x="6122773" y="2216766"/>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30" name="橢圓 29"/>
            <p:cNvSpPr/>
            <p:nvPr/>
          </p:nvSpPr>
          <p:spPr>
            <a:xfrm>
              <a:off x="6125115" y="2976675"/>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31" name="橢圓 30"/>
            <p:cNvSpPr/>
            <p:nvPr/>
          </p:nvSpPr>
          <p:spPr>
            <a:xfrm>
              <a:off x="6132143" y="4223348"/>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32" name="文字方塊 31"/>
            <p:cNvSpPr txBox="1"/>
            <p:nvPr/>
          </p:nvSpPr>
          <p:spPr>
            <a:xfrm rot="5400000">
              <a:off x="6129396" y="3642478"/>
              <a:ext cx="769257" cy="523220"/>
            </a:xfrm>
            <a:prstGeom prst="rect">
              <a:avLst/>
            </a:prstGeom>
            <a:noFill/>
          </p:spPr>
          <p:txBody>
            <a:bodyPr wrap="square" rtlCol="0">
              <a:spAutoFit/>
            </a:bodyPr>
            <a:lstStyle/>
            <a:p>
              <a:pPr algn="ctr"/>
              <a:r>
                <a:rPr lang="en-US" altLang="zh-TW" sz="2800" dirty="0"/>
                <a:t>……</a:t>
              </a:r>
              <a:endParaRPr lang="zh-TW" altLang="en-US" sz="2800" dirty="0"/>
            </a:p>
          </p:txBody>
        </p:sp>
      </p:grpSp>
      <p:sp>
        <p:nvSpPr>
          <p:cNvPr id="33" name="文字方塊 32"/>
          <p:cNvSpPr txBox="1"/>
          <p:nvPr/>
        </p:nvSpPr>
        <p:spPr>
          <a:xfrm>
            <a:off x="4671563" y="2810753"/>
            <a:ext cx="769257" cy="523220"/>
          </a:xfrm>
          <a:prstGeom prst="rect">
            <a:avLst/>
          </a:prstGeom>
          <a:noFill/>
        </p:spPr>
        <p:txBody>
          <a:bodyPr wrap="square" rtlCol="0">
            <a:spAutoFit/>
          </a:bodyPr>
          <a:lstStyle/>
          <a:p>
            <a:pPr algn="ctr"/>
            <a:r>
              <a:rPr lang="en-US" altLang="zh-TW" sz="2800" dirty="0"/>
              <a:t>……</a:t>
            </a:r>
            <a:endParaRPr lang="zh-TW" altLang="en-US" sz="2800" dirty="0"/>
          </a:p>
        </p:txBody>
      </p:sp>
      <p:sp>
        <p:nvSpPr>
          <p:cNvPr id="34" name="文字方塊 33"/>
          <p:cNvSpPr txBox="1"/>
          <p:nvPr/>
        </p:nvSpPr>
        <p:spPr>
          <a:xfrm>
            <a:off x="4678512" y="3571740"/>
            <a:ext cx="769257" cy="523220"/>
          </a:xfrm>
          <a:prstGeom prst="rect">
            <a:avLst/>
          </a:prstGeom>
          <a:noFill/>
        </p:spPr>
        <p:txBody>
          <a:bodyPr wrap="square" rtlCol="0">
            <a:spAutoFit/>
          </a:bodyPr>
          <a:lstStyle/>
          <a:p>
            <a:pPr algn="ctr"/>
            <a:r>
              <a:rPr lang="en-US" altLang="zh-TW" sz="2800" dirty="0"/>
              <a:t>……</a:t>
            </a:r>
            <a:endParaRPr lang="zh-TW" altLang="en-US" sz="2800" dirty="0"/>
          </a:p>
        </p:txBody>
      </p:sp>
      <p:sp>
        <p:nvSpPr>
          <p:cNvPr id="35" name="文字方塊 34"/>
          <p:cNvSpPr txBox="1"/>
          <p:nvPr/>
        </p:nvSpPr>
        <p:spPr>
          <a:xfrm>
            <a:off x="4707528" y="4787075"/>
            <a:ext cx="769257" cy="523220"/>
          </a:xfrm>
          <a:prstGeom prst="rect">
            <a:avLst/>
          </a:prstGeom>
          <a:noFill/>
        </p:spPr>
        <p:txBody>
          <a:bodyPr wrap="square" rtlCol="0">
            <a:spAutoFit/>
          </a:bodyPr>
          <a:lstStyle/>
          <a:p>
            <a:pPr algn="ctr"/>
            <a:r>
              <a:rPr lang="en-US" altLang="zh-TW" sz="2800" dirty="0"/>
              <a:t>……</a:t>
            </a:r>
            <a:endParaRPr lang="zh-TW" altLang="en-US" sz="2800" dirty="0"/>
          </a:p>
        </p:txBody>
      </p:sp>
      <p:grpSp>
        <p:nvGrpSpPr>
          <p:cNvPr id="81" name="群組 80"/>
          <p:cNvGrpSpPr/>
          <p:nvPr/>
        </p:nvGrpSpPr>
        <p:grpSpPr>
          <a:xfrm>
            <a:off x="3237982" y="3141844"/>
            <a:ext cx="753037" cy="2006582"/>
            <a:chOff x="3166542" y="2913238"/>
            <a:chExt cx="753037" cy="2006582"/>
          </a:xfrm>
        </p:grpSpPr>
        <p:cxnSp>
          <p:nvCxnSpPr>
            <p:cNvPr id="36" name="直線單箭頭接點 35"/>
            <p:cNvCxnSpPr>
              <a:stCxn id="18" idx="6"/>
              <a:endCxn id="25" idx="2"/>
            </p:cNvCxnSpPr>
            <p:nvPr/>
          </p:nvCxnSpPr>
          <p:spPr>
            <a:xfrm>
              <a:off x="3175833" y="2913238"/>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線單箭頭接點 36"/>
            <p:cNvCxnSpPr/>
            <p:nvPr/>
          </p:nvCxnSpPr>
          <p:spPr>
            <a:xfrm>
              <a:off x="3175833" y="3314705"/>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線單箭頭接點 37"/>
            <p:cNvCxnSpPr/>
            <p:nvPr/>
          </p:nvCxnSpPr>
          <p:spPr>
            <a:xfrm>
              <a:off x="3166542" y="4536674"/>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單箭頭接點 38"/>
            <p:cNvCxnSpPr>
              <a:stCxn id="19" idx="6"/>
              <a:endCxn id="25" idx="2"/>
            </p:cNvCxnSpPr>
            <p:nvPr/>
          </p:nvCxnSpPr>
          <p:spPr>
            <a:xfrm flipV="1">
              <a:off x="3178175" y="2913238"/>
              <a:ext cx="739062" cy="7785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線單箭頭接點 39"/>
            <p:cNvCxnSpPr>
              <a:stCxn id="18" idx="6"/>
              <a:endCxn id="26" idx="2"/>
            </p:cNvCxnSpPr>
            <p:nvPr/>
          </p:nvCxnSpPr>
          <p:spPr>
            <a:xfrm>
              <a:off x="3175833" y="2913238"/>
              <a:ext cx="743746" cy="7785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線單箭頭接點 40"/>
            <p:cNvCxnSpPr>
              <a:stCxn id="18" idx="6"/>
              <a:endCxn id="27" idx="2"/>
            </p:cNvCxnSpPr>
            <p:nvPr/>
          </p:nvCxnSpPr>
          <p:spPr>
            <a:xfrm>
              <a:off x="3175833" y="2913238"/>
              <a:ext cx="732113" cy="200658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直線單箭頭接點 41"/>
            <p:cNvCxnSpPr>
              <a:stCxn id="19" idx="6"/>
              <a:endCxn id="27" idx="2"/>
            </p:cNvCxnSpPr>
            <p:nvPr/>
          </p:nvCxnSpPr>
          <p:spPr>
            <a:xfrm>
              <a:off x="3178175" y="3691808"/>
              <a:ext cx="729771" cy="122801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線單箭頭接點 42"/>
            <p:cNvCxnSpPr>
              <a:stCxn id="20" idx="6"/>
              <a:endCxn id="25" idx="2"/>
            </p:cNvCxnSpPr>
            <p:nvPr/>
          </p:nvCxnSpPr>
          <p:spPr>
            <a:xfrm flipV="1">
              <a:off x="3166542" y="2913238"/>
              <a:ext cx="750695" cy="200658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線單箭頭接點 43"/>
            <p:cNvCxnSpPr>
              <a:stCxn id="20" idx="6"/>
              <a:endCxn id="26" idx="2"/>
            </p:cNvCxnSpPr>
            <p:nvPr/>
          </p:nvCxnSpPr>
          <p:spPr>
            <a:xfrm flipV="1">
              <a:off x="3166542" y="3691808"/>
              <a:ext cx="753037" cy="122801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5" name="直線單箭頭接點 44"/>
          <p:cNvCxnSpPr>
            <a:endCxn id="18" idx="2"/>
          </p:cNvCxnSpPr>
          <p:nvPr/>
        </p:nvCxnSpPr>
        <p:spPr>
          <a:xfrm flipV="1">
            <a:off x="1813715" y="3141844"/>
            <a:ext cx="859400" cy="299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直線單箭頭接點 45"/>
          <p:cNvCxnSpPr>
            <a:stCxn id="15" idx="3"/>
            <a:endCxn id="19" idx="2"/>
          </p:cNvCxnSpPr>
          <p:nvPr/>
        </p:nvCxnSpPr>
        <p:spPr>
          <a:xfrm>
            <a:off x="1810008" y="3190218"/>
            <a:ext cx="865449" cy="73019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直線單箭頭接點 46"/>
          <p:cNvCxnSpPr>
            <a:stCxn id="15" idx="3"/>
            <a:endCxn id="20" idx="2"/>
          </p:cNvCxnSpPr>
          <p:nvPr/>
        </p:nvCxnSpPr>
        <p:spPr>
          <a:xfrm>
            <a:off x="1810008" y="3190218"/>
            <a:ext cx="853816" cy="195820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直線單箭頭接點 47"/>
          <p:cNvCxnSpPr>
            <a:stCxn id="17" idx="3"/>
            <a:endCxn id="18" idx="2"/>
          </p:cNvCxnSpPr>
          <p:nvPr/>
        </p:nvCxnSpPr>
        <p:spPr>
          <a:xfrm flipV="1">
            <a:off x="1837528" y="3141844"/>
            <a:ext cx="835587" cy="59538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直線單箭頭接點 48"/>
          <p:cNvCxnSpPr>
            <a:stCxn id="14" idx="3"/>
            <a:endCxn id="19" idx="2"/>
          </p:cNvCxnSpPr>
          <p:nvPr/>
        </p:nvCxnSpPr>
        <p:spPr>
          <a:xfrm>
            <a:off x="1804190" y="3760547"/>
            <a:ext cx="871267" cy="15986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直線單箭頭接點 49"/>
          <p:cNvCxnSpPr>
            <a:stCxn id="14" idx="3"/>
            <a:endCxn id="20" idx="2"/>
          </p:cNvCxnSpPr>
          <p:nvPr/>
        </p:nvCxnSpPr>
        <p:spPr>
          <a:xfrm>
            <a:off x="1804190" y="3760547"/>
            <a:ext cx="859634" cy="138787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線單箭頭接點 50"/>
          <p:cNvCxnSpPr>
            <a:stCxn id="23" idx="3"/>
            <a:endCxn id="18" idx="2"/>
          </p:cNvCxnSpPr>
          <p:nvPr/>
        </p:nvCxnSpPr>
        <p:spPr>
          <a:xfrm flipV="1">
            <a:off x="1875687" y="3141844"/>
            <a:ext cx="797428" cy="199323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直線單箭頭接點 51"/>
          <p:cNvCxnSpPr>
            <a:stCxn id="23" idx="3"/>
            <a:endCxn id="19" idx="2"/>
          </p:cNvCxnSpPr>
          <p:nvPr/>
        </p:nvCxnSpPr>
        <p:spPr>
          <a:xfrm flipV="1">
            <a:off x="1849318" y="3920414"/>
            <a:ext cx="826139" cy="121460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直線單箭頭接點 52"/>
          <p:cNvCxnSpPr>
            <a:stCxn id="23" idx="3"/>
            <a:endCxn id="20" idx="2"/>
          </p:cNvCxnSpPr>
          <p:nvPr/>
        </p:nvCxnSpPr>
        <p:spPr>
          <a:xfrm>
            <a:off x="1849318" y="5135020"/>
            <a:ext cx="814506" cy="1340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文字方塊 53"/>
          <p:cNvSpPr txBox="1"/>
          <p:nvPr/>
        </p:nvSpPr>
        <p:spPr>
          <a:xfrm rot="5400000">
            <a:off x="7473854" y="4292341"/>
            <a:ext cx="769257" cy="523220"/>
          </a:xfrm>
          <a:prstGeom prst="rect">
            <a:avLst/>
          </a:prstGeom>
          <a:noFill/>
        </p:spPr>
        <p:txBody>
          <a:bodyPr wrap="square" rtlCol="0">
            <a:spAutoFit/>
          </a:bodyPr>
          <a:lstStyle/>
          <a:p>
            <a:pPr algn="ctr"/>
            <a:r>
              <a:rPr lang="en-US" altLang="zh-TW" sz="2800" dirty="0"/>
              <a:t>……</a:t>
            </a:r>
            <a:endParaRPr lang="zh-TW" altLang="en-US" sz="2800" dirty="0"/>
          </a:p>
        </p:txBody>
      </p:sp>
      <p:sp>
        <p:nvSpPr>
          <p:cNvPr id="55" name="文字方塊 54"/>
          <p:cNvSpPr txBox="1"/>
          <p:nvPr/>
        </p:nvSpPr>
        <p:spPr>
          <a:xfrm>
            <a:off x="7542947" y="2773520"/>
            <a:ext cx="631069" cy="523220"/>
          </a:xfrm>
          <a:prstGeom prst="rect">
            <a:avLst/>
          </a:prstGeom>
          <a:noFill/>
        </p:spPr>
        <p:txBody>
          <a:bodyPr wrap="square" rtlCol="0">
            <a:spAutoFit/>
          </a:bodyPr>
          <a:lstStyle/>
          <a:p>
            <a:r>
              <a:rPr lang="en-US" altLang="zh-TW" sz="2800" dirty="0"/>
              <a:t>y</a:t>
            </a:r>
            <a:r>
              <a:rPr lang="en-US" altLang="zh-TW" sz="2800" baseline="-25000" dirty="0"/>
              <a:t>1</a:t>
            </a:r>
            <a:endParaRPr lang="zh-TW" altLang="en-US" sz="2800" baseline="-25000" dirty="0"/>
          </a:p>
        </p:txBody>
      </p:sp>
      <p:sp>
        <p:nvSpPr>
          <p:cNvPr id="56" name="文字方塊 55"/>
          <p:cNvSpPr txBox="1"/>
          <p:nvPr/>
        </p:nvSpPr>
        <p:spPr>
          <a:xfrm>
            <a:off x="7531664" y="3571740"/>
            <a:ext cx="631069" cy="523220"/>
          </a:xfrm>
          <a:prstGeom prst="rect">
            <a:avLst/>
          </a:prstGeom>
          <a:noFill/>
        </p:spPr>
        <p:txBody>
          <a:bodyPr wrap="square" rtlCol="0">
            <a:spAutoFit/>
          </a:bodyPr>
          <a:lstStyle/>
          <a:p>
            <a:r>
              <a:rPr lang="en-US" altLang="zh-TW" sz="2800" dirty="0"/>
              <a:t>y</a:t>
            </a:r>
            <a:r>
              <a:rPr lang="en-US" altLang="zh-TW" sz="2800" baseline="-25000" dirty="0"/>
              <a:t>2</a:t>
            </a:r>
            <a:endParaRPr lang="zh-TW" altLang="en-US" sz="2800" baseline="-25000" dirty="0"/>
          </a:p>
        </p:txBody>
      </p:sp>
      <p:sp>
        <p:nvSpPr>
          <p:cNvPr id="57" name="文字方塊 56"/>
          <p:cNvSpPr txBox="1"/>
          <p:nvPr/>
        </p:nvSpPr>
        <p:spPr>
          <a:xfrm>
            <a:off x="7531664" y="4837972"/>
            <a:ext cx="631069" cy="523220"/>
          </a:xfrm>
          <a:prstGeom prst="rect">
            <a:avLst/>
          </a:prstGeom>
          <a:noFill/>
        </p:spPr>
        <p:txBody>
          <a:bodyPr wrap="square" rtlCol="0">
            <a:spAutoFit/>
          </a:bodyPr>
          <a:lstStyle/>
          <a:p>
            <a:r>
              <a:rPr lang="en-US" altLang="zh-TW" sz="2800" dirty="0" err="1"/>
              <a:t>y</a:t>
            </a:r>
            <a:r>
              <a:rPr lang="en-US" altLang="zh-TW" sz="2800" baseline="-25000" dirty="0" err="1"/>
              <a:t>M</a:t>
            </a:r>
            <a:endParaRPr lang="zh-TW" altLang="en-US" sz="2800" baseline="-25000" dirty="0"/>
          </a:p>
        </p:txBody>
      </p:sp>
      <p:grpSp>
        <p:nvGrpSpPr>
          <p:cNvPr id="82" name="群組 81"/>
          <p:cNvGrpSpPr/>
          <p:nvPr/>
        </p:nvGrpSpPr>
        <p:grpSpPr>
          <a:xfrm>
            <a:off x="5428534" y="3134705"/>
            <a:ext cx="753037" cy="2013721"/>
            <a:chOff x="5357094" y="2515814"/>
            <a:chExt cx="753037" cy="2013721"/>
          </a:xfrm>
        </p:grpSpPr>
        <p:cxnSp>
          <p:nvCxnSpPr>
            <p:cNvPr id="67" name="直線單箭頭接點 66"/>
            <p:cNvCxnSpPr/>
            <p:nvPr/>
          </p:nvCxnSpPr>
          <p:spPr>
            <a:xfrm>
              <a:off x="5366385" y="2515814"/>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直線單箭頭接點 69"/>
            <p:cNvCxnSpPr/>
            <p:nvPr/>
          </p:nvCxnSpPr>
          <p:spPr>
            <a:xfrm>
              <a:off x="5366385" y="3307566"/>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直線單箭頭接點 70"/>
            <p:cNvCxnSpPr/>
            <p:nvPr/>
          </p:nvCxnSpPr>
          <p:spPr>
            <a:xfrm>
              <a:off x="5357094" y="4529535"/>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直線單箭頭接點 71"/>
            <p:cNvCxnSpPr/>
            <p:nvPr/>
          </p:nvCxnSpPr>
          <p:spPr>
            <a:xfrm flipV="1">
              <a:off x="5368727" y="2515814"/>
              <a:ext cx="739062" cy="7785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直線單箭頭接點 72"/>
            <p:cNvCxnSpPr/>
            <p:nvPr/>
          </p:nvCxnSpPr>
          <p:spPr>
            <a:xfrm>
              <a:off x="5366385" y="2515814"/>
              <a:ext cx="743746" cy="7785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直線單箭頭接點 73"/>
            <p:cNvCxnSpPr/>
            <p:nvPr/>
          </p:nvCxnSpPr>
          <p:spPr>
            <a:xfrm>
              <a:off x="5366385" y="2515814"/>
              <a:ext cx="732113" cy="200658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直線單箭頭接點 74"/>
            <p:cNvCxnSpPr/>
            <p:nvPr/>
          </p:nvCxnSpPr>
          <p:spPr>
            <a:xfrm>
              <a:off x="5368727" y="3294384"/>
              <a:ext cx="729771" cy="122801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直線單箭頭接點 75"/>
            <p:cNvCxnSpPr/>
            <p:nvPr/>
          </p:nvCxnSpPr>
          <p:spPr>
            <a:xfrm flipV="1">
              <a:off x="5357094" y="2515814"/>
              <a:ext cx="750695" cy="200658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直線單箭頭接點 76"/>
            <p:cNvCxnSpPr/>
            <p:nvPr/>
          </p:nvCxnSpPr>
          <p:spPr>
            <a:xfrm flipV="1">
              <a:off x="5357094" y="3294384"/>
              <a:ext cx="753037" cy="122801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 name="文字方塊 2"/>
          <p:cNvSpPr txBox="1"/>
          <p:nvPr/>
        </p:nvSpPr>
        <p:spPr>
          <a:xfrm>
            <a:off x="5056191" y="1784735"/>
            <a:ext cx="1181585" cy="46166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altLang="zh-TW" sz="2400" dirty="0"/>
              <a:t>neuron</a:t>
            </a:r>
            <a:endParaRPr lang="zh-TW" altLang="en-US" sz="2400" dirty="0"/>
          </a:p>
        </p:txBody>
      </p:sp>
      <p:cxnSp>
        <p:nvCxnSpPr>
          <p:cNvPr id="10" name="直線單箭頭接點 9"/>
          <p:cNvCxnSpPr>
            <a:endCxn id="3" idx="2"/>
          </p:cNvCxnSpPr>
          <p:nvPr/>
        </p:nvCxnSpPr>
        <p:spPr>
          <a:xfrm flipV="1">
            <a:off x="4231064" y="2246400"/>
            <a:ext cx="1415920" cy="943818"/>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4568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9"/>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0"/>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1"/>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2"/>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5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54"/>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55"/>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6"/>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57"/>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3"/>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1"/>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2"/>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60"/>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64"/>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66"/>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5" grpId="0"/>
      <p:bldP spid="66" grpId="0" animBg="1"/>
      <p:bldP spid="59" grpId="0" animBg="1"/>
      <p:bldP spid="60" grpId="0"/>
      <p:bldP spid="7" grpId="0"/>
      <p:bldP spid="8" grpId="0"/>
      <p:bldP spid="14" grpId="0" animBg="1"/>
      <p:bldP spid="15" grpId="0" animBg="1"/>
      <p:bldP spid="22" grpId="0" animBg="1"/>
      <p:bldP spid="24" grpId="0"/>
      <p:bldP spid="33" grpId="0"/>
      <p:bldP spid="34" grpId="0"/>
      <p:bldP spid="35" grpId="0"/>
      <p:bldP spid="54" grpId="0"/>
      <p:bldP spid="55" grpId="0"/>
      <p:bldP spid="56" grpId="0"/>
      <p:bldP spid="57" grpId="0"/>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6B05852-5212-4CAD-A8F1-04CE1896BD3C}"/>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影像辨識能力超越人類？</a:t>
            </a:r>
            <a:endParaRPr lang="zh-TW" altLang="en-US" dirty="0"/>
          </a:p>
        </p:txBody>
      </p:sp>
      <p:sp>
        <p:nvSpPr>
          <p:cNvPr id="3" name="內容版面配置區 2">
            <a:extLst>
              <a:ext uri="{FF2B5EF4-FFF2-40B4-BE49-F238E27FC236}">
                <a16:creationId xmlns:a16="http://schemas.microsoft.com/office/drawing/2014/main" id="{A6EA686B-3222-4612-8170-4DD289C00AA8}"/>
              </a:ext>
            </a:extLst>
          </p:cNvPr>
          <p:cNvSpPr>
            <a:spLocks noGrp="1"/>
          </p:cNvSpPr>
          <p:nvPr>
            <p:ph idx="1"/>
          </p:nvPr>
        </p:nvSpPr>
        <p:spPr/>
        <p:txBody>
          <a:bodyPr/>
          <a:lstStyle/>
          <a:p>
            <a:endParaRPr lang="zh-TW" altLang="en-US" dirty="0"/>
          </a:p>
        </p:txBody>
      </p:sp>
      <p:pic>
        <p:nvPicPr>
          <p:cNvPr id="20482" name="Picture 2" descr="ãimagenetãçåçæå°çµæ">
            <a:extLst>
              <a:ext uri="{FF2B5EF4-FFF2-40B4-BE49-F238E27FC236}">
                <a16:creationId xmlns:a16="http://schemas.microsoft.com/office/drawing/2014/main" id="{55A1189E-958B-4FF8-8DBD-2FC1F92BE2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2" y="1690689"/>
            <a:ext cx="7343775" cy="3819525"/>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a:extLst>
              <a:ext uri="{FF2B5EF4-FFF2-40B4-BE49-F238E27FC236}">
                <a16:creationId xmlns:a16="http://schemas.microsoft.com/office/drawing/2014/main" id="{0C812D6F-BBC1-41CE-8F49-DFE91B6114D7}"/>
              </a:ext>
            </a:extLst>
          </p:cNvPr>
          <p:cNvSpPr/>
          <p:nvPr/>
        </p:nvSpPr>
        <p:spPr>
          <a:xfrm>
            <a:off x="900112" y="5774530"/>
            <a:ext cx="7886700" cy="646331"/>
          </a:xfrm>
          <a:prstGeom prst="rect">
            <a:avLst/>
          </a:prstGeom>
        </p:spPr>
        <p:txBody>
          <a:bodyPr wrap="square">
            <a:spAutoFit/>
          </a:bodyPr>
          <a:lstStyle/>
          <a:p>
            <a:r>
              <a:rPr lang="en-US" altLang="zh-TW" dirty="0"/>
              <a:t>Source of image: </a:t>
            </a:r>
            <a:r>
              <a:rPr lang="zh-TW" altLang="en-US" dirty="0"/>
              <a:t>https://www.researchgate.net/figure/Winner-results-of-the-ImageNet-large-scale-visual-recognition-challenge-LSVRC-of-the_fig7_324476862</a:t>
            </a:r>
          </a:p>
        </p:txBody>
      </p:sp>
      <p:pic>
        <p:nvPicPr>
          <p:cNvPr id="6" name="Picture 4" descr="ãleathery turtleãçåçæå°çµæ">
            <a:extLst>
              <a:ext uri="{FF2B5EF4-FFF2-40B4-BE49-F238E27FC236}">
                <a16:creationId xmlns:a16="http://schemas.microsoft.com/office/drawing/2014/main" id="{C76BCA50-2FC6-45C7-B16F-EFF813C3E0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0018" y="2322315"/>
            <a:ext cx="2324100" cy="1542109"/>
          </a:xfrm>
          <a:prstGeom prst="rect">
            <a:avLst/>
          </a:prstGeom>
          <a:noFill/>
          <a:extLst>
            <a:ext uri="{909E8E84-426E-40DD-AFC4-6F175D3DCCD1}">
              <a14:hiddenFill xmlns:a14="http://schemas.microsoft.com/office/drawing/2010/main">
                <a:solidFill>
                  <a:srgbClr val="FFFFFF"/>
                </a:solidFill>
              </a14:hiddenFill>
            </a:ext>
          </a:extLst>
        </p:spPr>
      </p:pic>
      <p:sp>
        <p:nvSpPr>
          <p:cNvPr id="7" name="文字方塊 6">
            <a:extLst>
              <a:ext uri="{FF2B5EF4-FFF2-40B4-BE49-F238E27FC236}">
                <a16:creationId xmlns:a16="http://schemas.microsoft.com/office/drawing/2014/main" id="{A919A69C-8FAD-42B9-95B5-3C6AA0CCE902}"/>
              </a:ext>
            </a:extLst>
          </p:cNvPr>
          <p:cNvSpPr txBox="1"/>
          <p:nvPr/>
        </p:nvSpPr>
        <p:spPr>
          <a:xfrm>
            <a:off x="6663607" y="2185428"/>
            <a:ext cx="1501253" cy="1815882"/>
          </a:xfrm>
          <a:prstGeom prst="rect">
            <a:avLst/>
          </a:prstGeom>
          <a:noFill/>
        </p:spPr>
        <p:txBody>
          <a:bodyPr wrap="square" rtlCol="0">
            <a:spAutoFit/>
          </a:bodyPr>
          <a:lstStyle/>
          <a:p>
            <a:r>
              <a:rPr lang="zh-TW" altLang="en-US" sz="2800" dirty="0">
                <a:latin typeface="微軟正黑體" panose="020B0604030504040204" pitchFamily="34" charset="-120"/>
                <a:ea typeface="微軟正黑體" panose="020B0604030504040204" pitchFamily="34" charset="-120"/>
              </a:rPr>
              <a:t>革龜？</a:t>
            </a:r>
            <a:endParaRPr lang="en-US" altLang="zh-TW" sz="2800" dirty="0">
              <a:latin typeface="微軟正黑體" panose="020B0604030504040204" pitchFamily="34" charset="-120"/>
              <a:ea typeface="微軟正黑體" panose="020B0604030504040204" pitchFamily="34" charset="-120"/>
            </a:endParaRPr>
          </a:p>
          <a:p>
            <a:r>
              <a:rPr lang="zh-TW" altLang="en-US" sz="2800" dirty="0">
                <a:latin typeface="微軟正黑體" panose="020B0604030504040204" pitchFamily="34" charset="-120"/>
                <a:ea typeface="微軟正黑體" panose="020B0604030504040204" pitchFamily="34" charset="-120"/>
              </a:rPr>
              <a:t>蠵龜？</a:t>
            </a:r>
            <a:endParaRPr lang="en-US" altLang="zh-TW" sz="2800" dirty="0">
              <a:latin typeface="微軟正黑體" panose="020B0604030504040204" pitchFamily="34" charset="-120"/>
              <a:ea typeface="微軟正黑體" panose="020B0604030504040204" pitchFamily="34" charset="-120"/>
            </a:endParaRPr>
          </a:p>
          <a:p>
            <a:r>
              <a:rPr lang="zh-TW" altLang="en-US" sz="2800" dirty="0">
                <a:latin typeface="微軟正黑體" panose="020B0604030504040204" pitchFamily="34" charset="-120"/>
                <a:ea typeface="微軟正黑體" panose="020B0604030504040204" pitchFamily="34" charset="-120"/>
              </a:rPr>
              <a:t>泥龜？</a:t>
            </a:r>
            <a:endParaRPr lang="en-US" altLang="zh-TW" sz="2800" dirty="0">
              <a:latin typeface="微軟正黑體" panose="020B0604030504040204" pitchFamily="34" charset="-120"/>
              <a:ea typeface="微軟正黑體" panose="020B0604030504040204" pitchFamily="34" charset="-120"/>
            </a:endParaRPr>
          </a:p>
          <a:p>
            <a:r>
              <a:rPr lang="zh-TW" altLang="en-US" sz="2800" dirty="0">
                <a:latin typeface="微軟正黑體" panose="020B0604030504040204" pitchFamily="34" charset="-120"/>
                <a:ea typeface="微軟正黑體" panose="020B0604030504040204" pitchFamily="34" charset="-120"/>
              </a:rPr>
              <a:t>箱龜？</a:t>
            </a:r>
          </a:p>
        </p:txBody>
      </p:sp>
    </p:spTree>
    <p:extLst>
      <p:ext uri="{BB962C8B-B14F-4D97-AF65-F5344CB8AC3E}">
        <p14:creationId xmlns:p14="http://schemas.microsoft.com/office/powerpoint/2010/main" val="2799537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endParaRPr lang="zh-TW" altLang="en-US" dirty="0"/>
          </a:p>
        </p:txBody>
      </p:sp>
      <p:pic>
        <p:nvPicPr>
          <p:cNvPr id="4" name="圖片 3"/>
          <p:cNvPicPr>
            <a:picLocks noChangeAspect="1"/>
          </p:cNvPicPr>
          <p:nvPr/>
        </p:nvPicPr>
        <p:blipFill>
          <a:blip r:embed="rId2"/>
          <a:stretch>
            <a:fillRect/>
          </a:stretch>
        </p:blipFill>
        <p:spPr>
          <a:xfrm rot="5400000">
            <a:off x="4026217" y="2617301"/>
            <a:ext cx="5940000" cy="1435649"/>
          </a:xfrm>
          <a:prstGeom prst="rect">
            <a:avLst/>
          </a:prstGeom>
        </p:spPr>
      </p:pic>
      <p:pic>
        <p:nvPicPr>
          <p:cNvPr id="5" name="圖片 4"/>
          <p:cNvPicPr>
            <a:picLocks noChangeAspect="1"/>
          </p:cNvPicPr>
          <p:nvPr/>
        </p:nvPicPr>
        <p:blipFill>
          <a:blip r:embed="rId3"/>
          <a:stretch>
            <a:fillRect/>
          </a:stretch>
        </p:blipFill>
        <p:spPr>
          <a:xfrm rot="16200000">
            <a:off x="1126468" y="4736078"/>
            <a:ext cx="2160000" cy="711056"/>
          </a:xfrm>
          <a:prstGeom prst="rect">
            <a:avLst/>
          </a:prstGeom>
        </p:spPr>
      </p:pic>
      <p:pic>
        <p:nvPicPr>
          <p:cNvPr id="6" name="圖片 5"/>
          <p:cNvPicPr>
            <a:picLocks noChangeAspect="1"/>
          </p:cNvPicPr>
          <p:nvPr/>
        </p:nvPicPr>
        <p:blipFill>
          <a:blip r:embed="rId4"/>
          <a:stretch>
            <a:fillRect/>
          </a:stretch>
        </p:blipFill>
        <p:spPr>
          <a:xfrm flipV="1">
            <a:off x="4154004" y="1225508"/>
            <a:ext cx="951870" cy="5130000"/>
          </a:xfrm>
          <a:prstGeom prst="rect">
            <a:avLst/>
          </a:prstGeom>
        </p:spPr>
      </p:pic>
      <p:sp>
        <p:nvSpPr>
          <p:cNvPr id="8" name="文字方塊 7"/>
          <p:cNvSpPr txBox="1"/>
          <p:nvPr/>
        </p:nvSpPr>
        <p:spPr>
          <a:xfrm>
            <a:off x="1603224" y="3267468"/>
            <a:ext cx="1215431" cy="46166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altLang="zh-TW" sz="2400" dirty="0"/>
              <a:t>8 layers</a:t>
            </a:r>
            <a:endParaRPr lang="zh-TW" altLang="en-US" sz="2400" dirty="0"/>
          </a:p>
        </p:txBody>
      </p:sp>
      <p:sp>
        <p:nvSpPr>
          <p:cNvPr id="9" name="文字方塊 8"/>
          <p:cNvSpPr txBox="1"/>
          <p:nvPr/>
        </p:nvSpPr>
        <p:spPr>
          <a:xfrm>
            <a:off x="4553549" y="2089406"/>
            <a:ext cx="1416156" cy="46166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altLang="zh-TW" sz="2400" dirty="0"/>
              <a:t>19 layers</a:t>
            </a:r>
            <a:endParaRPr lang="zh-TW" altLang="en-US" sz="2400" dirty="0"/>
          </a:p>
        </p:txBody>
      </p:sp>
      <p:sp>
        <p:nvSpPr>
          <p:cNvPr id="10" name="文字方塊 9"/>
          <p:cNvSpPr txBox="1"/>
          <p:nvPr/>
        </p:nvSpPr>
        <p:spPr>
          <a:xfrm>
            <a:off x="7099194" y="1065629"/>
            <a:ext cx="1416156" cy="46166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altLang="zh-TW" sz="2400" dirty="0"/>
              <a:t>22 layers</a:t>
            </a:r>
            <a:endParaRPr lang="zh-TW" altLang="en-US" sz="2400" dirty="0"/>
          </a:p>
        </p:txBody>
      </p:sp>
      <p:sp>
        <p:nvSpPr>
          <p:cNvPr id="11" name="文字方塊 10"/>
          <p:cNvSpPr txBox="1"/>
          <p:nvPr/>
        </p:nvSpPr>
        <p:spPr>
          <a:xfrm>
            <a:off x="893548" y="6214211"/>
            <a:ext cx="2464174" cy="461665"/>
          </a:xfrm>
          <a:prstGeom prst="rect">
            <a:avLst/>
          </a:prstGeom>
          <a:noFill/>
        </p:spPr>
        <p:txBody>
          <a:bodyPr wrap="square" rtlCol="0">
            <a:spAutoFit/>
          </a:bodyPr>
          <a:lstStyle/>
          <a:p>
            <a:pPr algn="ctr"/>
            <a:r>
              <a:rPr lang="en-US" altLang="zh-TW" sz="2400" dirty="0" err="1"/>
              <a:t>AlexNet</a:t>
            </a:r>
            <a:r>
              <a:rPr lang="en-US" altLang="zh-TW" sz="2400" dirty="0"/>
              <a:t> (2012)</a:t>
            </a:r>
            <a:endParaRPr lang="zh-TW" altLang="en-US" sz="2400" dirty="0"/>
          </a:p>
        </p:txBody>
      </p:sp>
      <p:sp>
        <p:nvSpPr>
          <p:cNvPr id="13" name="文字方塊 12"/>
          <p:cNvSpPr txBox="1"/>
          <p:nvPr/>
        </p:nvSpPr>
        <p:spPr>
          <a:xfrm>
            <a:off x="3647336" y="6260151"/>
            <a:ext cx="1870262" cy="461665"/>
          </a:xfrm>
          <a:prstGeom prst="rect">
            <a:avLst/>
          </a:prstGeom>
          <a:noFill/>
        </p:spPr>
        <p:txBody>
          <a:bodyPr wrap="square" rtlCol="0">
            <a:spAutoFit/>
          </a:bodyPr>
          <a:lstStyle/>
          <a:p>
            <a:pPr algn="ctr"/>
            <a:r>
              <a:rPr lang="en-US" altLang="zh-TW" sz="2400" dirty="0"/>
              <a:t>VGG (2014)</a:t>
            </a:r>
            <a:endParaRPr lang="zh-TW" altLang="en-US" sz="2400" dirty="0"/>
          </a:p>
        </p:txBody>
      </p:sp>
      <p:sp>
        <p:nvSpPr>
          <p:cNvPr id="14" name="文字方塊 13"/>
          <p:cNvSpPr txBox="1"/>
          <p:nvPr/>
        </p:nvSpPr>
        <p:spPr>
          <a:xfrm>
            <a:off x="5953756" y="6228240"/>
            <a:ext cx="2450981" cy="461665"/>
          </a:xfrm>
          <a:prstGeom prst="rect">
            <a:avLst/>
          </a:prstGeom>
          <a:noFill/>
        </p:spPr>
        <p:txBody>
          <a:bodyPr wrap="square" rtlCol="0">
            <a:spAutoFit/>
          </a:bodyPr>
          <a:lstStyle/>
          <a:p>
            <a:pPr algn="ctr"/>
            <a:r>
              <a:rPr lang="en-US" altLang="zh-TW" sz="2400" dirty="0" err="1"/>
              <a:t>GoogleNet</a:t>
            </a:r>
            <a:r>
              <a:rPr lang="en-US" altLang="zh-TW" sz="2400" dirty="0"/>
              <a:t> (2014)</a:t>
            </a:r>
            <a:endParaRPr lang="zh-TW" altLang="en-US" sz="2400" dirty="0"/>
          </a:p>
        </p:txBody>
      </p:sp>
      <p:sp>
        <p:nvSpPr>
          <p:cNvPr id="15" name="文字方塊 14"/>
          <p:cNvSpPr txBox="1"/>
          <p:nvPr/>
        </p:nvSpPr>
        <p:spPr>
          <a:xfrm>
            <a:off x="789648" y="4571387"/>
            <a:ext cx="1270000" cy="461665"/>
          </a:xfrm>
          <a:prstGeom prst="rect">
            <a:avLst/>
          </a:prstGeom>
          <a:noFill/>
        </p:spPr>
        <p:txBody>
          <a:bodyPr wrap="square" rtlCol="0">
            <a:spAutoFit/>
          </a:bodyPr>
          <a:lstStyle/>
          <a:p>
            <a:pPr algn="ctr"/>
            <a:r>
              <a:rPr lang="en-US" altLang="zh-TW" sz="2400" dirty="0">
                <a:solidFill>
                  <a:srgbClr val="FF0000"/>
                </a:solidFill>
              </a:rPr>
              <a:t>16.4%</a:t>
            </a:r>
            <a:endParaRPr lang="zh-TW" altLang="en-US" sz="2400" dirty="0">
              <a:solidFill>
                <a:srgbClr val="FF0000"/>
              </a:solidFill>
            </a:endParaRPr>
          </a:p>
        </p:txBody>
      </p:sp>
      <p:sp>
        <p:nvSpPr>
          <p:cNvPr id="16" name="文字方塊 15"/>
          <p:cNvSpPr txBox="1"/>
          <p:nvPr/>
        </p:nvSpPr>
        <p:spPr>
          <a:xfrm>
            <a:off x="3053233" y="4016348"/>
            <a:ext cx="1270000" cy="461665"/>
          </a:xfrm>
          <a:prstGeom prst="rect">
            <a:avLst/>
          </a:prstGeom>
          <a:noFill/>
        </p:spPr>
        <p:txBody>
          <a:bodyPr wrap="square" rtlCol="0">
            <a:spAutoFit/>
          </a:bodyPr>
          <a:lstStyle/>
          <a:p>
            <a:pPr algn="ctr"/>
            <a:r>
              <a:rPr lang="en-US" altLang="zh-TW" sz="2400" dirty="0">
                <a:solidFill>
                  <a:srgbClr val="FF0000"/>
                </a:solidFill>
              </a:rPr>
              <a:t>7.3%</a:t>
            </a:r>
            <a:endParaRPr lang="zh-TW" altLang="en-US" sz="2400" dirty="0">
              <a:solidFill>
                <a:srgbClr val="FF0000"/>
              </a:solidFill>
            </a:endParaRPr>
          </a:p>
        </p:txBody>
      </p:sp>
      <p:sp>
        <p:nvSpPr>
          <p:cNvPr id="17" name="文字方塊 16"/>
          <p:cNvSpPr txBox="1"/>
          <p:nvPr/>
        </p:nvSpPr>
        <p:spPr>
          <a:xfrm>
            <a:off x="5527495" y="3790508"/>
            <a:ext cx="1270000" cy="461665"/>
          </a:xfrm>
          <a:prstGeom prst="rect">
            <a:avLst/>
          </a:prstGeom>
          <a:noFill/>
        </p:spPr>
        <p:txBody>
          <a:bodyPr wrap="square" rtlCol="0">
            <a:spAutoFit/>
          </a:bodyPr>
          <a:lstStyle/>
          <a:p>
            <a:pPr algn="ctr"/>
            <a:r>
              <a:rPr lang="en-US" altLang="zh-TW" sz="2400" dirty="0">
                <a:solidFill>
                  <a:srgbClr val="FF0000"/>
                </a:solidFill>
              </a:rPr>
              <a:t>6.7%</a:t>
            </a:r>
            <a:endParaRPr lang="zh-TW" altLang="en-US" sz="2400" dirty="0">
              <a:solidFill>
                <a:srgbClr val="FF0000"/>
              </a:solidFill>
            </a:endParaRPr>
          </a:p>
        </p:txBody>
      </p:sp>
      <p:sp>
        <p:nvSpPr>
          <p:cNvPr id="18" name="矩形 17"/>
          <p:cNvSpPr/>
          <p:nvPr/>
        </p:nvSpPr>
        <p:spPr>
          <a:xfrm>
            <a:off x="314796" y="1853463"/>
            <a:ext cx="2503860" cy="923330"/>
          </a:xfrm>
          <a:prstGeom prst="rect">
            <a:avLst/>
          </a:prstGeom>
        </p:spPr>
        <p:txBody>
          <a:bodyPr wrap="square">
            <a:spAutoFit/>
          </a:bodyPr>
          <a:lstStyle/>
          <a:p>
            <a:r>
              <a:rPr lang="zh-TW" altLang="en-US" dirty="0"/>
              <a:t>http://cs231n.stanford.edu/slides/winter1516_lecture8.pdf</a:t>
            </a:r>
          </a:p>
        </p:txBody>
      </p:sp>
      <p:sp>
        <p:nvSpPr>
          <p:cNvPr id="19" name="文字方塊 18"/>
          <p:cNvSpPr txBox="1"/>
          <p:nvPr/>
        </p:nvSpPr>
        <p:spPr>
          <a:xfrm>
            <a:off x="369439" y="258408"/>
            <a:ext cx="5325106" cy="584775"/>
          </a:xfrm>
          <a:prstGeom prst="rect">
            <a:avLst/>
          </a:prstGeom>
          <a:noFill/>
        </p:spPr>
        <p:txBody>
          <a:bodyPr wrap="square" rtlCol="0">
            <a:spAutoFit/>
          </a:bodyPr>
          <a:lstStyle/>
          <a:p>
            <a:pPr algn="ctr"/>
            <a:r>
              <a:rPr lang="en-US" altLang="zh-TW" sz="3200" dirty="0"/>
              <a:t>Deep = Many hidden layers</a:t>
            </a:r>
            <a:endParaRPr lang="zh-TW" altLang="en-US" sz="3200" dirty="0"/>
          </a:p>
        </p:txBody>
      </p:sp>
    </p:spTree>
    <p:extLst>
      <p:ext uri="{BB962C8B-B14F-4D97-AF65-F5344CB8AC3E}">
        <p14:creationId xmlns:p14="http://schemas.microsoft.com/office/powerpoint/2010/main" val="787257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0"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p:bldP spid="13" grpId="0"/>
      <p:bldP spid="14" grpId="0"/>
      <p:bldP spid="15" grpId="0"/>
      <p:bldP spid="16" grpId="0"/>
      <p:bldP spid="1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stretch>
            <a:fillRect/>
          </a:stretch>
        </p:blipFill>
        <p:spPr>
          <a:xfrm>
            <a:off x="6093729" y="-420596"/>
            <a:ext cx="454038" cy="6480000"/>
          </a:xfrm>
          <a:prstGeom prst="rect">
            <a:avLst/>
          </a:prstGeom>
        </p:spPr>
      </p:pic>
      <p:pic>
        <p:nvPicPr>
          <p:cNvPr id="5" name="圖片 4"/>
          <p:cNvPicPr>
            <a:picLocks noChangeAspect="1"/>
          </p:cNvPicPr>
          <p:nvPr/>
        </p:nvPicPr>
        <p:blipFill>
          <a:blip r:embed="rId4"/>
          <a:stretch>
            <a:fillRect/>
          </a:stretch>
        </p:blipFill>
        <p:spPr>
          <a:xfrm rot="5400000">
            <a:off x="4024994" y="5398387"/>
            <a:ext cx="932400" cy="225354"/>
          </a:xfrm>
          <a:prstGeom prst="rect">
            <a:avLst/>
          </a:prstGeom>
        </p:spPr>
      </p:pic>
      <p:pic>
        <p:nvPicPr>
          <p:cNvPr id="6" name="圖片 5"/>
          <p:cNvPicPr>
            <a:picLocks noChangeAspect="1"/>
          </p:cNvPicPr>
          <p:nvPr/>
        </p:nvPicPr>
        <p:blipFill>
          <a:blip r:embed="rId5"/>
          <a:stretch>
            <a:fillRect/>
          </a:stretch>
        </p:blipFill>
        <p:spPr>
          <a:xfrm rot="16200000">
            <a:off x="1362159" y="5773421"/>
            <a:ext cx="255600" cy="84142"/>
          </a:xfrm>
          <a:prstGeom prst="rect">
            <a:avLst/>
          </a:prstGeom>
        </p:spPr>
      </p:pic>
      <p:pic>
        <p:nvPicPr>
          <p:cNvPr id="7" name="圖片 6"/>
          <p:cNvPicPr>
            <a:picLocks noChangeAspect="1"/>
          </p:cNvPicPr>
          <p:nvPr/>
        </p:nvPicPr>
        <p:blipFill>
          <a:blip r:embed="rId6"/>
          <a:stretch>
            <a:fillRect/>
          </a:stretch>
        </p:blipFill>
        <p:spPr>
          <a:xfrm flipV="1">
            <a:off x="2876875" y="5136892"/>
            <a:ext cx="149627" cy="806400"/>
          </a:xfrm>
          <a:prstGeom prst="rect">
            <a:avLst/>
          </a:prstGeom>
        </p:spPr>
      </p:pic>
      <p:sp>
        <p:nvSpPr>
          <p:cNvPr id="12" name="文字方塊 11"/>
          <p:cNvSpPr txBox="1"/>
          <p:nvPr/>
        </p:nvSpPr>
        <p:spPr>
          <a:xfrm>
            <a:off x="737659" y="5927519"/>
            <a:ext cx="1449074" cy="830997"/>
          </a:xfrm>
          <a:prstGeom prst="rect">
            <a:avLst/>
          </a:prstGeom>
          <a:noFill/>
        </p:spPr>
        <p:txBody>
          <a:bodyPr wrap="square" rtlCol="0">
            <a:spAutoFit/>
          </a:bodyPr>
          <a:lstStyle/>
          <a:p>
            <a:pPr algn="ctr"/>
            <a:r>
              <a:rPr lang="en-US" altLang="zh-TW" sz="2400" dirty="0" err="1"/>
              <a:t>AlexNet</a:t>
            </a:r>
            <a:r>
              <a:rPr lang="en-US" altLang="zh-TW" sz="2400" dirty="0"/>
              <a:t> (2012)</a:t>
            </a:r>
            <a:endParaRPr lang="zh-TW" altLang="en-US" sz="2400" dirty="0"/>
          </a:p>
        </p:txBody>
      </p:sp>
      <p:sp>
        <p:nvSpPr>
          <p:cNvPr id="13" name="文字方塊 12"/>
          <p:cNvSpPr txBox="1"/>
          <p:nvPr/>
        </p:nvSpPr>
        <p:spPr>
          <a:xfrm>
            <a:off x="2017258" y="5927518"/>
            <a:ext cx="1870262" cy="830997"/>
          </a:xfrm>
          <a:prstGeom prst="rect">
            <a:avLst/>
          </a:prstGeom>
          <a:noFill/>
        </p:spPr>
        <p:txBody>
          <a:bodyPr wrap="square" rtlCol="0">
            <a:spAutoFit/>
          </a:bodyPr>
          <a:lstStyle/>
          <a:p>
            <a:pPr algn="ctr"/>
            <a:r>
              <a:rPr lang="en-US" altLang="zh-TW" sz="2400" dirty="0"/>
              <a:t>VGG </a:t>
            </a:r>
          </a:p>
          <a:p>
            <a:pPr algn="ctr"/>
            <a:r>
              <a:rPr lang="en-US" altLang="zh-TW" sz="2400" dirty="0"/>
              <a:t>(2014)</a:t>
            </a:r>
            <a:endParaRPr lang="zh-TW" altLang="en-US" sz="2400" dirty="0"/>
          </a:p>
        </p:txBody>
      </p:sp>
      <p:sp>
        <p:nvSpPr>
          <p:cNvPr id="14" name="文字方塊 13"/>
          <p:cNvSpPr txBox="1"/>
          <p:nvPr/>
        </p:nvSpPr>
        <p:spPr>
          <a:xfrm>
            <a:off x="3265704" y="5898489"/>
            <a:ext cx="2450981" cy="830997"/>
          </a:xfrm>
          <a:prstGeom prst="rect">
            <a:avLst/>
          </a:prstGeom>
          <a:noFill/>
        </p:spPr>
        <p:txBody>
          <a:bodyPr wrap="square" rtlCol="0">
            <a:spAutoFit/>
          </a:bodyPr>
          <a:lstStyle/>
          <a:p>
            <a:pPr algn="ctr"/>
            <a:r>
              <a:rPr lang="en-US" altLang="zh-TW" sz="2400" dirty="0" err="1"/>
              <a:t>GoogleNet</a:t>
            </a:r>
            <a:r>
              <a:rPr lang="en-US" altLang="zh-TW" sz="2400" dirty="0"/>
              <a:t> </a:t>
            </a:r>
          </a:p>
          <a:p>
            <a:pPr algn="ctr"/>
            <a:r>
              <a:rPr lang="en-US" altLang="zh-TW" sz="2400" dirty="0"/>
              <a:t>(2014)</a:t>
            </a:r>
            <a:endParaRPr lang="zh-TW" altLang="en-US" sz="2400" dirty="0"/>
          </a:p>
        </p:txBody>
      </p:sp>
      <p:sp>
        <p:nvSpPr>
          <p:cNvPr id="15" name="文字方塊 14"/>
          <p:cNvSpPr txBox="1"/>
          <p:nvPr/>
        </p:nvSpPr>
        <p:spPr>
          <a:xfrm>
            <a:off x="4588821" y="1715553"/>
            <a:ext cx="1652144" cy="46166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altLang="zh-TW" sz="2400" dirty="0"/>
              <a:t>152 layers</a:t>
            </a:r>
            <a:endParaRPr lang="zh-TW" altLang="en-US" sz="2400" dirty="0"/>
          </a:p>
        </p:txBody>
      </p:sp>
      <p:sp>
        <p:nvSpPr>
          <p:cNvPr id="17" name="文字方塊 16"/>
          <p:cNvSpPr txBox="1"/>
          <p:nvPr/>
        </p:nvSpPr>
        <p:spPr>
          <a:xfrm>
            <a:off x="5050100" y="4255315"/>
            <a:ext cx="1270000" cy="461665"/>
          </a:xfrm>
          <a:prstGeom prst="rect">
            <a:avLst/>
          </a:prstGeom>
          <a:noFill/>
        </p:spPr>
        <p:txBody>
          <a:bodyPr wrap="square" rtlCol="0">
            <a:spAutoFit/>
          </a:bodyPr>
          <a:lstStyle/>
          <a:p>
            <a:pPr algn="ctr"/>
            <a:r>
              <a:rPr lang="en-US" altLang="zh-TW" sz="2400" dirty="0">
                <a:solidFill>
                  <a:srgbClr val="FF0000"/>
                </a:solidFill>
              </a:rPr>
              <a:t>3.57%</a:t>
            </a:r>
            <a:endParaRPr lang="zh-TW" altLang="en-US" sz="2400" dirty="0">
              <a:solidFill>
                <a:srgbClr val="FF0000"/>
              </a:solidFill>
            </a:endParaRPr>
          </a:p>
        </p:txBody>
      </p:sp>
      <p:sp>
        <p:nvSpPr>
          <p:cNvPr id="18" name="文字方塊 17"/>
          <p:cNvSpPr txBox="1"/>
          <p:nvPr/>
        </p:nvSpPr>
        <p:spPr>
          <a:xfrm>
            <a:off x="5050100" y="5921899"/>
            <a:ext cx="2450981" cy="830997"/>
          </a:xfrm>
          <a:prstGeom prst="rect">
            <a:avLst/>
          </a:prstGeom>
          <a:noFill/>
        </p:spPr>
        <p:txBody>
          <a:bodyPr wrap="square" rtlCol="0">
            <a:spAutoFit/>
          </a:bodyPr>
          <a:lstStyle/>
          <a:p>
            <a:pPr algn="ctr"/>
            <a:r>
              <a:rPr lang="en-US" altLang="zh-TW" sz="2400" dirty="0"/>
              <a:t>Residual Net </a:t>
            </a:r>
          </a:p>
          <a:p>
            <a:pPr algn="ctr"/>
            <a:r>
              <a:rPr lang="en-US" altLang="zh-TW" sz="2400" dirty="0"/>
              <a:t>(2015)</a:t>
            </a:r>
            <a:endParaRPr lang="zh-TW" altLang="en-US" sz="2400" dirty="0"/>
          </a:p>
        </p:txBody>
      </p:sp>
      <p:grpSp>
        <p:nvGrpSpPr>
          <p:cNvPr id="2" name="群組 1"/>
          <p:cNvGrpSpPr/>
          <p:nvPr/>
        </p:nvGrpSpPr>
        <p:grpSpPr>
          <a:xfrm>
            <a:off x="7182194" y="1153594"/>
            <a:ext cx="1652144" cy="5620695"/>
            <a:chOff x="7182194" y="1153594"/>
            <a:chExt cx="1652144" cy="5620695"/>
          </a:xfrm>
        </p:grpSpPr>
        <p:pic>
          <p:nvPicPr>
            <p:cNvPr id="10" name="圖片 9"/>
            <p:cNvPicPr>
              <a:picLocks noChangeAspect="1"/>
            </p:cNvPicPr>
            <p:nvPr/>
          </p:nvPicPr>
          <p:blipFill>
            <a:blip r:embed="rId7"/>
            <a:stretch>
              <a:fillRect/>
            </a:stretch>
          </p:blipFill>
          <p:spPr>
            <a:xfrm>
              <a:off x="7678877" y="1640939"/>
              <a:ext cx="840310" cy="4276800"/>
            </a:xfrm>
            <a:prstGeom prst="rect">
              <a:avLst/>
            </a:prstGeom>
          </p:spPr>
        </p:pic>
        <p:sp>
          <p:nvSpPr>
            <p:cNvPr id="19" name="文字方塊 18"/>
            <p:cNvSpPr txBox="1"/>
            <p:nvPr/>
          </p:nvSpPr>
          <p:spPr>
            <a:xfrm>
              <a:off x="7458824" y="5943292"/>
              <a:ext cx="1157567" cy="830997"/>
            </a:xfrm>
            <a:prstGeom prst="rect">
              <a:avLst/>
            </a:prstGeom>
            <a:noFill/>
          </p:spPr>
          <p:txBody>
            <a:bodyPr wrap="square" rtlCol="0">
              <a:spAutoFit/>
            </a:bodyPr>
            <a:lstStyle/>
            <a:p>
              <a:pPr algn="ctr"/>
              <a:r>
                <a:rPr lang="en-US" altLang="zh-TW" sz="2400" dirty="0"/>
                <a:t>Taipei</a:t>
              </a:r>
            </a:p>
            <a:p>
              <a:pPr algn="ctr"/>
              <a:r>
                <a:rPr lang="en-US" altLang="zh-TW" sz="2400" dirty="0"/>
                <a:t>101</a:t>
              </a:r>
              <a:endParaRPr lang="zh-TW" altLang="en-US" sz="2400" dirty="0"/>
            </a:p>
          </p:txBody>
        </p:sp>
        <p:sp>
          <p:nvSpPr>
            <p:cNvPr id="20" name="文字方塊 19"/>
            <p:cNvSpPr txBox="1"/>
            <p:nvPr/>
          </p:nvSpPr>
          <p:spPr>
            <a:xfrm>
              <a:off x="7182194" y="1153594"/>
              <a:ext cx="1652144" cy="46166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altLang="zh-TW" sz="2400" dirty="0"/>
                <a:t>101 layers</a:t>
              </a:r>
              <a:endParaRPr lang="zh-TW" altLang="en-US" sz="2400" dirty="0"/>
            </a:p>
          </p:txBody>
        </p:sp>
      </p:grpSp>
      <p:sp>
        <p:nvSpPr>
          <p:cNvPr id="24" name="文字方塊 23"/>
          <p:cNvSpPr txBox="1"/>
          <p:nvPr/>
        </p:nvSpPr>
        <p:spPr>
          <a:xfrm>
            <a:off x="224124" y="5529771"/>
            <a:ext cx="1270000" cy="461665"/>
          </a:xfrm>
          <a:prstGeom prst="rect">
            <a:avLst/>
          </a:prstGeom>
          <a:noFill/>
        </p:spPr>
        <p:txBody>
          <a:bodyPr wrap="square" rtlCol="0">
            <a:spAutoFit/>
          </a:bodyPr>
          <a:lstStyle/>
          <a:p>
            <a:pPr algn="ctr"/>
            <a:r>
              <a:rPr lang="en-US" altLang="zh-TW" sz="2400" dirty="0">
                <a:solidFill>
                  <a:srgbClr val="FF0000"/>
                </a:solidFill>
              </a:rPr>
              <a:t>16.4%</a:t>
            </a:r>
            <a:endParaRPr lang="zh-TW" altLang="en-US" sz="2400" dirty="0">
              <a:solidFill>
                <a:srgbClr val="FF0000"/>
              </a:solidFill>
            </a:endParaRPr>
          </a:p>
        </p:txBody>
      </p:sp>
      <p:sp>
        <p:nvSpPr>
          <p:cNvPr id="25" name="文字方塊 24"/>
          <p:cNvSpPr txBox="1"/>
          <p:nvPr/>
        </p:nvSpPr>
        <p:spPr>
          <a:xfrm>
            <a:off x="1828754" y="5289959"/>
            <a:ext cx="1270000" cy="461665"/>
          </a:xfrm>
          <a:prstGeom prst="rect">
            <a:avLst/>
          </a:prstGeom>
          <a:noFill/>
        </p:spPr>
        <p:txBody>
          <a:bodyPr wrap="square" rtlCol="0">
            <a:spAutoFit/>
          </a:bodyPr>
          <a:lstStyle/>
          <a:p>
            <a:pPr algn="ctr"/>
            <a:r>
              <a:rPr lang="en-US" altLang="zh-TW" sz="2400" dirty="0">
                <a:solidFill>
                  <a:srgbClr val="FF0000"/>
                </a:solidFill>
              </a:rPr>
              <a:t>7.3%</a:t>
            </a:r>
            <a:endParaRPr lang="zh-TW" altLang="en-US" sz="2400" dirty="0">
              <a:solidFill>
                <a:srgbClr val="FF0000"/>
              </a:solidFill>
            </a:endParaRPr>
          </a:p>
        </p:txBody>
      </p:sp>
      <p:sp>
        <p:nvSpPr>
          <p:cNvPr id="26" name="文字方塊 25"/>
          <p:cNvSpPr txBox="1"/>
          <p:nvPr/>
        </p:nvSpPr>
        <p:spPr>
          <a:xfrm>
            <a:off x="3318821" y="5301372"/>
            <a:ext cx="1270000" cy="461665"/>
          </a:xfrm>
          <a:prstGeom prst="rect">
            <a:avLst/>
          </a:prstGeom>
          <a:noFill/>
        </p:spPr>
        <p:txBody>
          <a:bodyPr wrap="square" rtlCol="0">
            <a:spAutoFit/>
          </a:bodyPr>
          <a:lstStyle/>
          <a:p>
            <a:pPr algn="ctr"/>
            <a:r>
              <a:rPr lang="en-US" altLang="zh-TW" sz="2400" dirty="0">
                <a:solidFill>
                  <a:srgbClr val="FF0000"/>
                </a:solidFill>
              </a:rPr>
              <a:t>6.7%</a:t>
            </a:r>
            <a:endParaRPr lang="zh-TW" altLang="en-US" sz="2400" dirty="0">
              <a:solidFill>
                <a:srgbClr val="FF0000"/>
              </a:solidFill>
            </a:endParaRPr>
          </a:p>
        </p:txBody>
      </p:sp>
      <p:sp>
        <p:nvSpPr>
          <p:cNvPr id="21" name="文字方塊 20"/>
          <p:cNvSpPr txBox="1"/>
          <p:nvPr/>
        </p:nvSpPr>
        <p:spPr>
          <a:xfrm>
            <a:off x="369439" y="258408"/>
            <a:ext cx="5325106" cy="584775"/>
          </a:xfrm>
          <a:prstGeom prst="rect">
            <a:avLst/>
          </a:prstGeom>
          <a:noFill/>
        </p:spPr>
        <p:txBody>
          <a:bodyPr wrap="square" rtlCol="0">
            <a:spAutoFit/>
          </a:bodyPr>
          <a:lstStyle/>
          <a:p>
            <a:pPr algn="ctr"/>
            <a:r>
              <a:rPr lang="en-US" altLang="zh-TW" sz="3200" dirty="0"/>
              <a:t>Deep = Many hidden layers</a:t>
            </a:r>
            <a:endParaRPr lang="zh-TW" altLang="en-US" sz="3200" dirty="0"/>
          </a:p>
        </p:txBody>
      </p:sp>
      <p:sp>
        <p:nvSpPr>
          <p:cNvPr id="22" name="文字方塊 21"/>
          <p:cNvSpPr txBox="1"/>
          <p:nvPr/>
        </p:nvSpPr>
        <p:spPr>
          <a:xfrm>
            <a:off x="537541" y="2831107"/>
            <a:ext cx="1480558" cy="830997"/>
          </a:xfrm>
          <a:prstGeom prst="rect">
            <a:avLst/>
          </a:prstGeom>
          <a:noFill/>
        </p:spPr>
        <p:txBody>
          <a:bodyPr wrap="square" rtlCol="0">
            <a:spAutoFit/>
          </a:bodyPr>
          <a:lstStyle/>
          <a:p>
            <a:pPr algn="ctr"/>
            <a:r>
              <a:rPr lang="en-US" altLang="zh-TW" sz="2400" dirty="0"/>
              <a:t>Special </a:t>
            </a:r>
          </a:p>
          <a:p>
            <a:pPr algn="ctr"/>
            <a:r>
              <a:rPr lang="en-US" altLang="zh-TW" sz="2400" dirty="0"/>
              <a:t>structure</a:t>
            </a:r>
            <a:endParaRPr lang="zh-TW" altLang="en-US" sz="2400" dirty="0"/>
          </a:p>
        </p:txBody>
      </p:sp>
      <p:cxnSp>
        <p:nvCxnSpPr>
          <p:cNvPr id="27" name="直線單箭頭接點 26"/>
          <p:cNvCxnSpPr/>
          <p:nvPr/>
        </p:nvCxnSpPr>
        <p:spPr>
          <a:xfrm flipV="1">
            <a:off x="2845981" y="3813360"/>
            <a:ext cx="0" cy="53348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矩形 34"/>
          <p:cNvSpPr/>
          <p:nvPr/>
        </p:nvSpPr>
        <p:spPr>
          <a:xfrm>
            <a:off x="2083573" y="2649750"/>
            <a:ext cx="1567543" cy="3193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矩形 35"/>
          <p:cNvSpPr/>
          <p:nvPr/>
        </p:nvSpPr>
        <p:spPr>
          <a:xfrm>
            <a:off x="2083573" y="3502548"/>
            <a:ext cx="1567543" cy="3193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37" name="直線單箭頭接點 36"/>
          <p:cNvCxnSpPr/>
          <p:nvPr/>
        </p:nvCxnSpPr>
        <p:spPr>
          <a:xfrm flipV="1">
            <a:off x="2847356" y="2969064"/>
            <a:ext cx="0" cy="53348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線單箭頭接點 37"/>
          <p:cNvCxnSpPr/>
          <p:nvPr/>
        </p:nvCxnSpPr>
        <p:spPr>
          <a:xfrm flipV="1">
            <a:off x="2847356" y="2116266"/>
            <a:ext cx="0" cy="53348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橢圓 38"/>
          <p:cNvSpPr/>
          <p:nvPr/>
        </p:nvSpPr>
        <p:spPr>
          <a:xfrm>
            <a:off x="2158866" y="2719407"/>
            <a:ext cx="180000" cy="1800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dirty="0"/>
          </a:p>
        </p:txBody>
      </p:sp>
      <p:sp>
        <p:nvSpPr>
          <p:cNvPr id="40" name="橢圓 39"/>
          <p:cNvSpPr/>
          <p:nvPr/>
        </p:nvSpPr>
        <p:spPr>
          <a:xfrm>
            <a:off x="2405927" y="2718956"/>
            <a:ext cx="180000" cy="1800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dirty="0"/>
          </a:p>
        </p:txBody>
      </p:sp>
      <p:sp>
        <p:nvSpPr>
          <p:cNvPr id="41" name="橢圓 40"/>
          <p:cNvSpPr/>
          <p:nvPr/>
        </p:nvSpPr>
        <p:spPr>
          <a:xfrm>
            <a:off x="2661220" y="2718956"/>
            <a:ext cx="180000" cy="1800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dirty="0"/>
          </a:p>
        </p:txBody>
      </p:sp>
      <p:sp>
        <p:nvSpPr>
          <p:cNvPr id="42" name="橢圓 41"/>
          <p:cNvSpPr/>
          <p:nvPr/>
        </p:nvSpPr>
        <p:spPr>
          <a:xfrm>
            <a:off x="2900875" y="2721950"/>
            <a:ext cx="180000" cy="1800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dirty="0"/>
          </a:p>
        </p:txBody>
      </p:sp>
      <p:sp>
        <p:nvSpPr>
          <p:cNvPr id="43" name="橢圓 42"/>
          <p:cNvSpPr/>
          <p:nvPr/>
        </p:nvSpPr>
        <p:spPr>
          <a:xfrm>
            <a:off x="3143525" y="2718956"/>
            <a:ext cx="180000" cy="1800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dirty="0"/>
          </a:p>
        </p:txBody>
      </p:sp>
      <p:sp>
        <p:nvSpPr>
          <p:cNvPr id="44" name="橢圓 43"/>
          <p:cNvSpPr/>
          <p:nvPr/>
        </p:nvSpPr>
        <p:spPr>
          <a:xfrm>
            <a:off x="3403229" y="2718767"/>
            <a:ext cx="180000" cy="1800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dirty="0"/>
          </a:p>
        </p:txBody>
      </p:sp>
      <p:sp>
        <p:nvSpPr>
          <p:cNvPr id="45" name="橢圓 44"/>
          <p:cNvSpPr/>
          <p:nvPr/>
        </p:nvSpPr>
        <p:spPr>
          <a:xfrm>
            <a:off x="2158866" y="3517928"/>
            <a:ext cx="180000" cy="1800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dirty="0"/>
          </a:p>
        </p:txBody>
      </p:sp>
      <p:sp>
        <p:nvSpPr>
          <p:cNvPr id="46" name="橢圓 45"/>
          <p:cNvSpPr/>
          <p:nvPr/>
        </p:nvSpPr>
        <p:spPr>
          <a:xfrm>
            <a:off x="2405927" y="3517477"/>
            <a:ext cx="180000" cy="1800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dirty="0"/>
          </a:p>
        </p:txBody>
      </p:sp>
      <p:sp>
        <p:nvSpPr>
          <p:cNvPr id="47" name="橢圓 46"/>
          <p:cNvSpPr/>
          <p:nvPr/>
        </p:nvSpPr>
        <p:spPr>
          <a:xfrm>
            <a:off x="2661220" y="3517477"/>
            <a:ext cx="180000" cy="1800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dirty="0"/>
          </a:p>
        </p:txBody>
      </p:sp>
      <p:sp>
        <p:nvSpPr>
          <p:cNvPr id="48" name="橢圓 47"/>
          <p:cNvSpPr/>
          <p:nvPr/>
        </p:nvSpPr>
        <p:spPr>
          <a:xfrm>
            <a:off x="2900875" y="3520471"/>
            <a:ext cx="180000" cy="1800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dirty="0"/>
          </a:p>
        </p:txBody>
      </p:sp>
      <p:sp>
        <p:nvSpPr>
          <p:cNvPr id="49" name="橢圓 48"/>
          <p:cNvSpPr/>
          <p:nvPr/>
        </p:nvSpPr>
        <p:spPr>
          <a:xfrm>
            <a:off x="3143525" y="3517477"/>
            <a:ext cx="180000" cy="1800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dirty="0"/>
          </a:p>
        </p:txBody>
      </p:sp>
      <p:sp>
        <p:nvSpPr>
          <p:cNvPr id="50" name="橢圓 49"/>
          <p:cNvSpPr/>
          <p:nvPr/>
        </p:nvSpPr>
        <p:spPr>
          <a:xfrm>
            <a:off x="3403229" y="3517288"/>
            <a:ext cx="180000" cy="1800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dirty="0"/>
          </a:p>
        </p:txBody>
      </p:sp>
      <p:cxnSp>
        <p:nvCxnSpPr>
          <p:cNvPr id="51" name="直線接點 50"/>
          <p:cNvCxnSpPr/>
          <p:nvPr/>
        </p:nvCxnSpPr>
        <p:spPr>
          <a:xfrm>
            <a:off x="2846338" y="4094850"/>
            <a:ext cx="113677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直線接點 51"/>
          <p:cNvCxnSpPr/>
          <p:nvPr/>
        </p:nvCxnSpPr>
        <p:spPr>
          <a:xfrm flipV="1">
            <a:off x="3983110" y="2481721"/>
            <a:ext cx="0" cy="156888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線接點 52"/>
          <p:cNvCxnSpPr/>
          <p:nvPr/>
        </p:nvCxnSpPr>
        <p:spPr>
          <a:xfrm flipH="1">
            <a:off x="2901352" y="2481721"/>
            <a:ext cx="1040141" cy="0"/>
          </a:xfrm>
          <a:prstGeom prst="line">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5" name="矩形 54"/>
          <p:cNvSpPr/>
          <p:nvPr/>
        </p:nvSpPr>
        <p:spPr>
          <a:xfrm>
            <a:off x="5994400" y="2437031"/>
            <a:ext cx="553367" cy="78876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6" name="矩形 55"/>
          <p:cNvSpPr/>
          <p:nvPr/>
        </p:nvSpPr>
        <p:spPr>
          <a:xfrm>
            <a:off x="532733" y="2046177"/>
            <a:ext cx="3674221" cy="243997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9" name="直線接點 8"/>
          <p:cNvCxnSpPr/>
          <p:nvPr/>
        </p:nvCxnSpPr>
        <p:spPr>
          <a:xfrm flipH="1" flipV="1">
            <a:off x="4206954" y="2046177"/>
            <a:ext cx="1787446" cy="39085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直線接點 56"/>
          <p:cNvCxnSpPr/>
          <p:nvPr/>
        </p:nvCxnSpPr>
        <p:spPr>
          <a:xfrm flipH="1">
            <a:off x="4206954" y="3246605"/>
            <a:ext cx="1764304" cy="126694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0303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0"/>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1"/>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2"/>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6"/>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9"/>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P spid="22" grpId="0"/>
      <p:bldP spid="35" grpId="0" animBg="1"/>
      <p:bldP spid="36"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5" grpId="0" animBg="1"/>
      <p:bldP spid="5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5BDE7E5-175E-4296-BB26-FAB150B6D6AE}"/>
              </a:ext>
            </a:extLst>
          </p:cNvPr>
          <p:cNvSpPr>
            <a:spLocks noGrp="1"/>
          </p:cNvSpPr>
          <p:nvPr>
            <p:ph type="title"/>
          </p:nvPr>
        </p:nvSpPr>
        <p:spPr/>
        <p:txBody>
          <a:bodyPr/>
          <a:lstStyle/>
          <a:p>
            <a:r>
              <a:rPr lang="en-US" altLang="zh-TW" dirty="0"/>
              <a:t>Different Network Structures</a:t>
            </a:r>
            <a:endParaRPr lang="zh-TW" altLang="en-US" dirty="0"/>
          </a:p>
        </p:txBody>
      </p:sp>
      <p:sp>
        <p:nvSpPr>
          <p:cNvPr id="3" name="內容版面配置區 2">
            <a:extLst>
              <a:ext uri="{FF2B5EF4-FFF2-40B4-BE49-F238E27FC236}">
                <a16:creationId xmlns:a16="http://schemas.microsoft.com/office/drawing/2014/main" id="{38A547D3-F8F9-4F33-8CCF-FDEAB2ED730A}"/>
              </a:ext>
            </a:extLst>
          </p:cNvPr>
          <p:cNvSpPr>
            <a:spLocks noGrp="1"/>
          </p:cNvSpPr>
          <p:nvPr>
            <p:ph idx="1"/>
          </p:nvPr>
        </p:nvSpPr>
        <p:spPr/>
        <p:txBody>
          <a:bodyPr/>
          <a:lstStyle/>
          <a:p>
            <a:r>
              <a:rPr lang="en-US" altLang="zh-TW" dirty="0"/>
              <a:t>CNN, LSTM, GRU, etc. are just different ways to connect neurons.</a:t>
            </a:r>
            <a:endParaRPr lang="zh-TW" altLang="en-US" dirty="0"/>
          </a:p>
        </p:txBody>
      </p:sp>
      <p:pic>
        <p:nvPicPr>
          <p:cNvPr id="4" name="圖片 3">
            <a:extLst>
              <a:ext uri="{FF2B5EF4-FFF2-40B4-BE49-F238E27FC236}">
                <a16:creationId xmlns:a16="http://schemas.microsoft.com/office/drawing/2014/main" id="{5F355E48-1C55-4B54-9026-8089A82F48DA}"/>
              </a:ext>
            </a:extLst>
          </p:cNvPr>
          <p:cNvPicPr>
            <a:picLocks noChangeAspect="1"/>
          </p:cNvPicPr>
          <p:nvPr/>
        </p:nvPicPr>
        <p:blipFill>
          <a:blip r:embed="rId2"/>
          <a:stretch>
            <a:fillRect/>
          </a:stretch>
        </p:blipFill>
        <p:spPr>
          <a:xfrm>
            <a:off x="4697539" y="2841888"/>
            <a:ext cx="4346102" cy="3246395"/>
          </a:xfrm>
          <a:prstGeom prst="rect">
            <a:avLst/>
          </a:prstGeom>
        </p:spPr>
      </p:pic>
      <p:pic>
        <p:nvPicPr>
          <p:cNvPr id="5" name="圖片 4">
            <a:extLst>
              <a:ext uri="{FF2B5EF4-FFF2-40B4-BE49-F238E27FC236}">
                <a16:creationId xmlns:a16="http://schemas.microsoft.com/office/drawing/2014/main" id="{598BF939-7236-469F-A944-2AFC78EFD31D}"/>
              </a:ext>
            </a:extLst>
          </p:cNvPr>
          <p:cNvPicPr>
            <a:picLocks noChangeAspect="1"/>
          </p:cNvPicPr>
          <p:nvPr/>
        </p:nvPicPr>
        <p:blipFill>
          <a:blip r:embed="rId3"/>
          <a:stretch>
            <a:fillRect/>
          </a:stretch>
        </p:blipFill>
        <p:spPr>
          <a:xfrm>
            <a:off x="314796" y="2788637"/>
            <a:ext cx="4118745" cy="3231631"/>
          </a:xfrm>
          <a:prstGeom prst="rect">
            <a:avLst/>
          </a:prstGeom>
        </p:spPr>
      </p:pic>
      <p:sp>
        <p:nvSpPr>
          <p:cNvPr id="6" name="文字方塊 5">
            <a:extLst>
              <a:ext uri="{FF2B5EF4-FFF2-40B4-BE49-F238E27FC236}">
                <a16:creationId xmlns:a16="http://schemas.microsoft.com/office/drawing/2014/main" id="{C3E5D989-453D-4686-804C-3DB1E0F2BEC0}"/>
              </a:ext>
            </a:extLst>
          </p:cNvPr>
          <p:cNvSpPr txBox="1"/>
          <p:nvPr/>
        </p:nvSpPr>
        <p:spPr>
          <a:xfrm>
            <a:off x="1374043" y="6088283"/>
            <a:ext cx="2000250" cy="523220"/>
          </a:xfrm>
          <a:prstGeom prst="rect">
            <a:avLst/>
          </a:prstGeom>
          <a:noFill/>
        </p:spPr>
        <p:txBody>
          <a:bodyPr wrap="square" rtlCol="0">
            <a:spAutoFit/>
          </a:bodyPr>
          <a:lstStyle/>
          <a:p>
            <a:pPr algn="ctr"/>
            <a:r>
              <a:rPr lang="en-US" altLang="zh-TW" sz="2800" b="1" i="1" u="sng" dirty="0"/>
              <a:t>LSTM</a:t>
            </a:r>
            <a:endParaRPr lang="zh-TW" altLang="en-US" sz="2800" b="1" i="1" u="sng" dirty="0"/>
          </a:p>
        </p:txBody>
      </p:sp>
      <p:sp>
        <p:nvSpPr>
          <p:cNvPr id="7" name="文字方塊 6">
            <a:extLst>
              <a:ext uri="{FF2B5EF4-FFF2-40B4-BE49-F238E27FC236}">
                <a16:creationId xmlns:a16="http://schemas.microsoft.com/office/drawing/2014/main" id="{87544E64-9C68-4A4A-B396-5BEABED31167}"/>
              </a:ext>
            </a:extLst>
          </p:cNvPr>
          <p:cNvSpPr txBox="1"/>
          <p:nvPr/>
        </p:nvSpPr>
        <p:spPr>
          <a:xfrm>
            <a:off x="5575277" y="6088283"/>
            <a:ext cx="2000250" cy="523220"/>
          </a:xfrm>
          <a:prstGeom prst="rect">
            <a:avLst/>
          </a:prstGeom>
          <a:noFill/>
        </p:spPr>
        <p:txBody>
          <a:bodyPr wrap="square" rtlCol="0">
            <a:spAutoFit/>
          </a:bodyPr>
          <a:lstStyle/>
          <a:p>
            <a:pPr algn="ctr"/>
            <a:r>
              <a:rPr lang="en-US" altLang="zh-TW" sz="2800" b="1" i="1" u="sng" dirty="0"/>
              <a:t>GRU</a:t>
            </a:r>
            <a:endParaRPr lang="zh-TW" altLang="en-US" sz="2800" b="1" i="1" u="sng" dirty="0"/>
          </a:p>
        </p:txBody>
      </p:sp>
    </p:spTree>
    <p:extLst>
      <p:ext uri="{BB962C8B-B14F-4D97-AF65-F5344CB8AC3E}">
        <p14:creationId xmlns:p14="http://schemas.microsoft.com/office/powerpoint/2010/main" val="7434887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Sequence-to-sequence </a:t>
            </a:r>
            <a:br>
              <a:rPr lang="en-US" altLang="zh-TW" dirty="0"/>
            </a:br>
            <a:r>
              <a:rPr lang="en-US" altLang="zh-TW" dirty="0"/>
              <a:t>(Encoder-Decoder Architecture)</a:t>
            </a:r>
            <a:endParaRPr lang="zh-TW" altLang="en-US" dirty="0"/>
          </a:p>
        </p:txBody>
      </p:sp>
      <p:sp>
        <p:nvSpPr>
          <p:cNvPr id="3" name="內容版面配置區 2"/>
          <p:cNvSpPr>
            <a:spLocks noGrp="1"/>
          </p:cNvSpPr>
          <p:nvPr>
            <p:ph idx="1"/>
          </p:nvPr>
        </p:nvSpPr>
        <p:spPr/>
        <p:txBody>
          <a:bodyPr/>
          <a:lstStyle/>
          <a:p>
            <a:r>
              <a:rPr lang="en-US" altLang="zh-TW" sz="2400" dirty="0"/>
              <a:t>Both input and output are both sequences </a:t>
            </a:r>
            <a:r>
              <a:rPr lang="en-US" altLang="zh-TW" sz="2400" b="1" i="1" u="sng" dirty="0"/>
              <a:t>with different lengths</a:t>
            </a:r>
            <a:r>
              <a:rPr lang="en-US" altLang="zh-TW" sz="2400" dirty="0"/>
              <a:t>. </a:t>
            </a:r>
          </a:p>
          <a:p>
            <a:endParaRPr lang="zh-TW" altLang="en-US" dirty="0"/>
          </a:p>
        </p:txBody>
      </p:sp>
      <p:sp>
        <p:nvSpPr>
          <p:cNvPr id="4" name="矩形 3"/>
          <p:cNvSpPr/>
          <p:nvPr/>
        </p:nvSpPr>
        <p:spPr>
          <a:xfrm>
            <a:off x="699434" y="3828029"/>
            <a:ext cx="1528192" cy="774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dirty="0"/>
              <a:t>Seq2seq</a:t>
            </a:r>
            <a:endParaRPr lang="zh-TW" altLang="en-US" sz="2800" dirty="0"/>
          </a:p>
        </p:txBody>
      </p:sp>
      <p:sp>
        <p:nvSpPr>
          <p:cNvPr id="15" name="文字方塊 14"/>
          <p:cNvSpPr txBox="1"/>
          <p:nvPr/>
        </p:nvSpPr>
        <p:spPr>
          <a:xfrm>
            <a:off x="2271412" y="5500265"/>
            <a:ext cx="3346613" cy="461665"/>
          </a:xfrm>
          <a:prstGeom prst="rect">
            <a:avLst/>
          </a:prstGeom>
          <a:noFill/>
        </p:spPr>
        <p:txBody>
          <a:bodyPr wrap="square" rtlCol="0">
            <a:spAutoFit/>
          </a:bodyPr>
          <a:lstStyle/>
          <a:p>
            <a:pPr algn="ctr"/>
            <a:r>
              <a:rPr lang="zh-TW" altLang="en-US" sz="2400" dirty="0"/>
              <a:t>機   器   學   習</a:t>
            </a:r>
          </a:p>
        </p:txBody>
      </p:sp>
      <p:cxnSp>
        <p:nvCxnSpPr>
          <p:cNvPr id="27" name="直線接點 26"/>
          <p:cNvCxnSpPr/>
          <p:nvPr/>
        </p:nvCxnSpPr>
        <p:spPr>
          <a:xfrm>
            <a:off x="581949" y="3165196"/>
            <a:ext cx="117486" cy="64800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線接點 28"/>
          <p:cNvCxnSpPr/>
          <p:nvPr/>
        </p:nvCxnSpPr>
        <p:spPr>
          <a:xfrm flipH="1">
            <a:off x="2271412" y="3198676"/>
            <a:ext cx="137549" cy="620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線接點 34">
            <a:extLst>
              <a:ext uri="{FF2B5EF4-FFF2-40B4-BE49-F238E27FC236}">
                <a16:creationId xmlns:a16="http://schemas.microsoft.com/office/drawing/2014/main" id="{FE412C65-B7E3-4C5D-87BE-C07EBF97A9DA}"/>
              </a:ext>
            </a:extLst>
          </p:cNvPr>
          <p:cNvCxnSpPr/>
          <p:nvPr/>
        </p:nvCxnSpPr>
        <p:spPr>
          <a:xfrm flipH="1">
            <a:off x="581949" y="4602729"/>
            <a:ext cx="137549" cy="620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直線接點 35">
            <a:extLst>
              <a:ext uri="{FF2B5EF4-FFF2-40B4-BE49-F238E27FC236}">
                <a16:creationId xmlns:a16="http://schemas.microsoft.com/office/drawing/2014/main" id="{F95AB391-1BAA-431F-B66A-F151E7516E48}"/>
              </a:ext>
            </a:extLst>
          </p:cNvPr>
          <p:cNvCxnSpPr/>
          <p:nvPr/>
        </p:nvCxnSpPr>
        <p:spPr>
          <a:xfrm>
            <a:off x="2241026" y="4640079"/>
            <a:ext cx="117486" cy="64800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矩形 36">
            <a:extLst>
              <a:ext uri="{FF2B5EF4-FFF2-40B4-BE49-F238E27FC236}">
                <a16:creationId xmlns:a16="http://schemas.microsoft.com/office/drawing/2014/main" id="{68CE75C0-D7F7-404A-A034-60B7BD86C552}"/>
              </a:ext>
            </a:extLst>
          </p:cNvPr>
          <p:cNvSpPr/>
          <p:nvPr/>
        </p:nvSpPr>
        <p:spPr>
          <a:xfrm>
            <a:off x="3113523" y="3849498"/>
            <a:ext cx="1528192" cy="774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dirty="0"/>
              <a:t>Seq2seq</a:t>
            </a:r>
            <a:endParaRPr lang="zh-TW" altLang="en-US" sz="2800" dirty="0"/>
          </a:p>
        </p:txBody>
      </p:sp>
      <p:sp>
        <p:nvSpPr>
          <p:cNvPr id="45" name="文字方塊 44">
            <a:extLst>
              <a:ext uri="{FF2B5EF4-FFF2-40B4-BE49-F238E27FC236}">
                <a16:creationId xmlns:a16="http://schemas.microsoft.com/office/drawing/2014/main" id="{4E77748B-65BE-4BE0-9EF5-02D1C8DC70C5}"/>
              </a:ext>
            </a:extLst>
          </p:cNvPr>
          <p:cNvSpPr txBox="1"/>
          <p:nvPr/>
        </p:nvSpPr>
        <p:spPr>
          <a:xfrm>
            <a:off x="2715678" y="2758480"/>
            <a:ext cx="2458080" cy="461665"/>
          </a:xfrm>
          <a:prstGeom prst="rect">
            <a:avLst/>
          </a:prstGeom>
          <a:noFill/>
        </p:spPr>
        <p:txBody>
          <a:bodyPr wrap="square" rtlCol="0">
            <a:spAutoFit/>
          </a:bodyPr>
          <a:lstStyle/>
          <a:p>
            <a:pPr algn="ctr"/>
            <a:r>
              <a:rPr lang="en-US" altLang="zh-TW" sz="2400" dirty="0"/>
              <a:t>Machine Learning</a:t>
            </a:r>
            <a:endParaRPr lang="zh-TW" altLang="en-US" sz="2400" dirty="0"/>
          </a:p>
        </p:txBody>
      </p:sp>
      <p:cxnSp>
        <p:nvCxnSpPr>
          <p:cNvPr id="46" name="直線接點 45">
            <a:extLst>
              <a:ext uri="{FF2B5EF4-FFF2-40B4-BE49-F238E27FC236}">
                <a16:creationId xmlns:a16="http://schemas.microsoft.com/office/drawing/2014/main" id="{34BEE7CE-35A2-4628-9CA2-E1D2F3DBB9AB}"/>
              </a:ext>
            </a:extLst>
          </p:cNvPr>
          <p:cNvCxnSpPr/>
          <p:nvPr/>
        </p:nvCxnSpPr>
        <p:spPr>
          <a:xfrm>
            <a:off x="2996038" y="3186665"/>
            <a:ext cx="117486" cy="64800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直線接點 46">
            <a:extLst>
              <a:ext uri="{FF2B5EF4-FFF2-40B4-BE49-F238E27FC236}">
                <a16:creationId xmlns:a16="http://schemas.microsoft.com/office/drawing/2014/main" id="{AFF68CC4-35AA-4327-8087-06B2405BB93E}"/>
              </a:ext>
            </a:extLst>
          </p:cNvPr>
          <p:cNvCxnSpPr/>
          <p:nvPr/>
        </p:nvCxnSpPr>
        <p:spPr>
          <a:xfrm flipH="1">
            <a:off x="4685501" y="3220145"/>
            <a:ext cx="137549" cy="620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線接點 47">
            <a:extLst>
              <a:ext uri="{FF2B5EF4-FFF2-40B4-BE49-F238E27FC236}">
                <a16:creationId xmlns:a16="http://schemas.microsoft.com/office/drawing/2014/main" id="{CB954022-64B0-48BB-871D-EFDB3023EBF6}"/>
              </a:ext>
            </a:extLst>
          </p:cNvPr>
          <p:cNvCxnSpPr/>
          <p:nvPr/>
        </p:nvCxnSpPr>
        <p:spPr>
          <a:xfrm flipH="1">
            <a:off x="2996038" y="4624198"/>
            <a:ext cx="137549" cy="620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直線接點 48">
            <a:extLst>
              <a:ext uri="{FF2B5EF4-FFF2-40B4-BE49-F238E27FC236}">
                <a16:creationId xmlns:a16="http://schemas.microsoft.com/office/drawing/2014/main" id="{CCDB04C1-90DE-4A86-AAA1-FAF256D38AE9}"/>
              </a:ext>
            </a:extLst>
          </p:cNvPr>
          <p:cNvCxnSpPr/>
          <p:nvPr/>
        </p:nvCxnSpPr>
        <p:spPr>
          <a:xfrm>
            <a:off x="4655115" y="4661548"/>
            <a:ext cx="117486" cy="64800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矩形 49">
            <a:extLst>
              <a:ext uri="{FF2B5EF4-FFF2-40B4-BE49-F238E27FC236}">
                <a16:creationId xmlns:a16="http://schemas.microsoft.com/office/drawing/2014/main" id="{15A9FA8B-22F5-4373-86FD-EAFF07838BCA}"/>
              </a:ext>
            </a:extLst>
          </p:cNvPr>
          <p:cNvSpPr/>
          <p:nvPr/>
        </p:nvSpPr>
        <p:spPr>
          <a:xfrm>
            <a:off x="5631559" y="3886848"/>
            <a:ext cx="1528192" cy="774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dirty="0"/>
              <a:t>Seq2seq</a:t>
            </a:r>
            <a:endParaRPr lang="zh-TW" altLang="en-US" sz="2800" dirty="0"/>
          </a:p>
        </p:txBody>
      </p:sp>
      <p:cxnSp>
        <p:nvCxnSpPr>
          <p:cNvPr id="59" name="直線接點 58">
            <a:extLst>
              <a:ext uri="{FF2B5EF4-FFF2-40B4-BE49-F238E27FC236}">
                <a16:creationId xmlns:a16="http://schemas.microsoft.com/office/drawing/2014/main" id="{3C435A3D-8EFC-4832-BB13-47BFE17E52A3}"/>
              </a:ext>
            </a:extLst>
          </p:cNvPr>
          <p:cNvCxnSpPr/>
          <p:nvPr/>
        </p:nvCxnSpPr>
        <p:spPr>
          <a:xfrm>
            <a:off x="5514074" y="3224015"/>
            <a:ext cx="117486" cy="64800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直線接點 59">
            <a:extLst>
              <a:ext uri="{FF2B5EF4-FFF2-40B4-BE49-F238E27FC236}">
                <a16:creationId xmlns:a16="http://schemas.microsoft.com/office/drawing/2014/main" id="{D3320DAD-795C-4694-A409-9D67B5D0F36D}"/>
              </a:ext>
            </a:extLst>
          </p:cNvPr>
          <p:cNvCxnSpPr/>
          <p:nvPr/>
        </p:nvCxnSpPr>
        <p:spPr>
          <a:xfrm flipH="1">
            <a:off x="7203537" y="3257495"/>
            <a:ext cx="137549" cy="620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直線接點 60">
            <a:extLst>
              <a:ext uri="{FF2B5EF4-FFF2-40B4-BE49-F238E27FC236}">
                <a16:creationId xmlns:a16="http://schemas.microsoft.com/office/drawing/2014/main" id="{FBF03502-1D2E-43BB-A666-7C5BED8F30D5}"/>
              </a:ext>
            </a:extLst>
          </p:cNvPr>
          <p:cNvCxnSpPr/>
          <p:nvPr/>
        </p:nvCxnSpPr>
        <p:spPr>
          <a:xfrm flipH="1">
            <a:off x="5514074" y="4661548"/>
            <a:ext cx="137549" cy="620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直線接點 61">
            <a:extLst>
              <a:ext uri="{FF2B5EF4-FFF2-40B4-BE49-F238E27FC236}">
                <a16:creationId xmlns:a16="http://schemas.microsoft.com/office/drawing/2014/main" id="{E73A03F1-84FB-4E36-84D9-616B24229405}"/>
              </a:ext>
            </a:extLst>
          </p:cNvPr>
          <p:cNvCxnSpPr/>
          <p:nvPr/>
        </p:nvCxnSpPr>
        <p:spPr>
          <a:xfrm>
            <a:off x="7173151" y="4698898"/>
            <a:ext cx="117486" cy="64800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63" name="Picture 2" descr="相關圖片">
            <a:extLst>
              <a:ext uri="{FF2B5EF4-FFF2-40B4-BE49-F238E27FC236}">
                <a16:creationId xmlns:a16="http://schemas.microsoft.com/office/drawing/2014/main" id="{8073792E-C469-48D9-B7DB-1158A9937723}"/>
              </a:ext>
            </a:extLst>
          </p:cNvPr>
          <p:cNvPicPr>
            <a:picLocks noChangeAspect="1" noChangeArrowheads="1"/>
          </p:cNvPicPr>
          <p:nvPr/>
        </p:nvPicPr>
        <p:blipFill>
          <a:blip r:embed="rId2" cstate="print">
            <a:duotone>
              <a:prstClr val="black"/>
              <a:schemeClr val="tx2">
                <a:tint val="45000"/>
                <a:satMod val="400000"/>
              </a:schemeClr>
            </a:duotone>
            <a:extLst>
              <a:ext uri="{BEBA8EAE-BF5A-486C-A8C5-ECC9F3942E4B}">
                <a14:imgProps xmlns:a14="http://schemas.microsoft.com/office/drawing/2010/main">
                  <a14:imgLayer r:embed="rId3">
                    <a14:imgEffect>
                      <a14:sharpenSoften amount="10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11636" y="4861978"/>
            <a:ext cx="1703788" cy="1308933"/>
          </a:xfrm>
          <a:prstGeom prst="rect">
            <a:avLst/>
          </a:prstGeom>
          <a:noFill/>
          <a:extLst>
            <a:ext uri="{909E8E84-426E-40DD-AFC4-6F175D3DCCD1}">
              <a14:hiddenFill xmlns:a14="http://schemas.microsoft.com/office/drawing/2010/main">
                <a:solidFill>
                  <a:srgbClr val="FFFFFF"/>
                </a:solidFill>
              </a14:hiddenFill>
            </a:ext>
          </a:extLst>
        </p:spPr>
      </p:pic>
      <p:sp>
        <p:nvSpPr>
          <p:cNvPr id="64" name="文字方塊 63">
            <a:extLst>
              <a:ext uri="{FF2B5EF4-FFF2-40B4-BE49-F238E27FC236}">
                <a16:creationId xmlns:a16="http://schemas.microsoft.com/office/drawing/2014/main" id="{9B7FE324-638A-4E5B-8866-52922AA5013D}"/>
              </a:ext>
            </a:extLst>
          </p:cNvPr>
          <p:cNvSpPr txBox="1"/>
          <p:nvPr/>
        </p:nvSpPr>
        <p:spPr>
          <a:xfrm>
            <a:off x="5397986" y="5522859"/>
            <a:ext cx="1943100" cy="461665"/>
          </a:xfrm>
          <a:prstGeom prst="rect">
            <a:avLst/>
          </a:prstGeom>
          <a:noFill/>
        </p:spPr>
        <p:txBody>
          <a:bodyPr wrap="square" rtlCol="0">
            <a:spAutoFit/>
          </a:bodyPr>
          <a:lstStyle/>
          <a:p>
            <a:pPr algn="ctr"/>
            <a:r>
              <a:rPr lang="zh-TW" altLang="en-US" sz="2400" dirty="0"/>
              <a:t>你    好   嗎</a:t>
            </a:r>
          </a:p>
        </p:txBody>
      </p:sp>
      <p:sp>
        <p:nvSpPr>
          <p:cNvPr id="65" name="文字方塊 64">
            <a:extLst>
              <a:ext uri="{FF2B5EF4-FFF2-40B4-BE49-F238E27FC236}">
                <a16:creationId xmlns:a16="http://schemas.microsoft.com/office/drawing/2014/main" id="{D7AA9A1D-6346-411E-B931-F1045106FC36}"/>
              </a:ext>
            </a:extLst>
          </p:cNvPr>
          <p:cNvSpPr txBox="1"/>
          <p:nvPr/>
        </p:nvSpPr>
        <p:spPr>
          <a:xfrm>
            <a:off x="509363" y="2722179"/>
            <a:ext cx="1943100" cy="461665"/>
          </a:xfrm>
          <a:prstGeom prst="rect">
            <a:avLst/>
          </a:prstGeom>
          <a:noFill/>
        </p:spPr>
        <p:txBody>
          <a:bodyPr wrap="square" rtlCol="0">
            <a:spAutoFit/>
          </a:bodyPr>
          <a:lstStyle/>
          <a:p>
            <a:pPr algn="ctr"/>
            <a:r>
              <a:rPr lang="zh-TW" altLang="en-US" sz="2400" dirty="0"/>
              <a:t>你    好   嗎</a:t>
            </a:r>
          </a:p>
        </p:txBody>
      </p:sp>
      <p:sp>
        <p:nvSpPr>
          <p:cNvPr id="66" name="文字方塊 65">
            <a:extLst>
              <a:ext uri="{FF2B5EF4-FFF2-40B4-BE49-F238E27FC236}">
                <a16:creationId xmlns:a16="http://schemas.microsoft.com/office/drawing/2014/main" id="{ABA8C778-38C3-46C7-AD4D-AE18CB7D0A1F}"/>
              </a:ext>
            </a:extLst>
          </p:cNvPr>
          <p:cNvSpPr txBox="1"/>
          <p:nvPr/>
        </p:nvSpPr>
        <p:spPr>
          <a:xfrm>
            <a:off x="5480475" y="2774701"/>
            <a:ext cx="1943100" cy="461665"/>
          </a:xfrm>
          <a:prstGeom prst="rect">
            <a:avLst/>
          </a:prstGeom>
          <a:noFill/>
        </p:spPr>
        <p:txBody>
          <a:bodyPr wrap="square" rtlCol="0">
            <a:spAutoFit/>
          </a:bodyPr>
          <a:lstStyle/>
          <a:p>
            <a:pPr algn="ctr"/>
            <a:r>
              <a:rPr lang="zh-TW" altLang="en-US" sz="2400" dirty="0"/>
              <a:t>我   很   好</a:t>
            </a:r>
          </a:p>
        </p:txBody>
      </p:sp>
      <p:sp>
        <p:nvSpPr>
          <p:cNvPr id="5" name="文字方塊 4">
            <a:extLst>
              <a:ext uri="{FF2B5EF4-FFF2-40B4-BE49-F238E27FC236}">
                <a16:creationId xmlns:a16="http://schemas.microsoft.com/office/drawing/2014/main" id="{139C1E04-BC7E-4461-8CB8-5C60F6084488}"/>
              </a:ext>
            </a:extLst>
          </p:cNvPr>
          <p:cNvSpPr txBox="1"/>
          <p:nvPr/>
        </p:nvSpPr>
        <p:spPr>
          <a:xfrm>
            <a:off x="415412" y="6058964"/>
            <a:ext cx="1943100" cy="523220"/>
          </a:xfrm>
          <a:prstGeom prst="rect">
            <a:avLst/>
          </a:prstGeom>
          <a:noFill/>
        </p:spPr>
        <p:txBody>
          <a:bodyPr wrap="square" rtlCol="0">
            <a:spAutoFit/>
          </a:bodyPr>
          <a:lstStyle/>
          <a:p>
            <a:pPr algn="ctr"/>
            <a:r>
              <a:rPr lang="zh-TW" altLang="en-US" sz="2800" dirty="0">
                <a:solidFill>
                  <a:srgbClr val="0000FF"/>
                </a:solidFill>
              </a:rPr>
              <a:t>語音辨識</a:t>
            </a:r>
          </a:p>
        </p:txBody>
      </p:sp>
      <p:sp>
        <p:nvSpPr>
          <p:cNvPr id="26" name="文字方塊 25">
            <a:extLst>
              <a:ext uri="{FF2B5EF4-FFF2-40B4-BE49-F238E27FC236}">
                <a16:creationId xmlns:a16="http://schemas.microsoft.com/office/drawing/2014/main" id="{3022218D-7DBA-4BFB-9454-33220B5FA9E2}"/>
              </a:ext>
            </a:extLst>
          </p:cNvPr>
          <p:cNvSpPr txBox="1"/>
          <p:nvPr/>
        </p:nvSpPr>
        <p:spPr>
          <a:xfrm>
            <a:off x="2920048" y="6069237"/>
            <a:ext cx="1943100" cy="523220"/>
          </a:xfrm>
          <a:prstGeom prst="rect">
            <a:avLst/>
          </a:prstGeom>
          <a:noFill/>
        </p:spPr>
        <p:txBody>
          <a:bodyPr wrap="square" rtlCol="0">
            <a:spAutoFit/>
          </a:bodyPr>
          <a:lstStyle/>
          <a:p>
            <a:pPr algn="ctr"/>
            <a:r>
              <a:rPr lang="zh-TW" altLang="en-US" sz="2800" dirty="0">
                <a:solidFill>
                  <a:srgbClr val="0000FF"/>
                </a:solidFill>
              </a:rPr>
              <a:t>翻譯</a:t>
            </a:r>
          </a:p>
        </p:txBody>
      </p:sp>
      <p:sp>
        <p:nvSpPr>
          <p:cNvPr id="28" name="文字方塊 27">
            <a:extLst>
              <a:ext uri="{FF2B5EF4-FFF2-40B4-BE49-F238E27FC236}">
                <a16:creationId xmlns:a16="http://schemas.microsoft.com/office/drawing/2014/main" id="{91DE02CE-402A-420B-8B24-49C5A56A0124}"/>
              </a:ext>
            </a:extLst>
          </p:cNvPr>
          <p:cNvSpPr txBox="1"/>
          <p:nvPr/>
        </p:nvSpPr>
        <p:spPr>
          <a:xfrm>
            <a:off x="5397986" y="6067919"/>
            <a:ext cx="1943100" cy="523220"/>
          </a:xfrm>
          <a:prstGeom prst="rect">
            <a:avLst/>
          </a:prstGeom>
          <a:noFill/>
        </p:spPr>
        <p:txBody>
          <a:bodyPr wrap="square" rtlCol="0">
            <a:spAutoFit/>
          </a:bodyPr>
          <a:lstStyle/>
          <a:p>
            <a:pPr algn="ctr"/>
            <a:r>
              <a:rPr lang="zh-TW" altLang="en-US" sz="2800" dirty="0">
                <a:solidFill>
                  <a:srgbClr val="0000FF"/>
                </a:solidFill>
              </a:rPr>
              <a:t>對話</a:t>
            </a:r>
          </a:p>
        </p:txBody>
      </p:sp>
      <p:sp>
        <p:nvSpPr>
          <p:cNvPr id="30" name="矩形 29">
            <a:extLst>
              <a:ext uri="{FF2B5EF4-FFF2-40B4-BE49-F238E27FC236}">
                <a16:creationId xmlns:a16="http://schemas.microsoft.com/office/drawing/2014/main" id="{0456A01C-1D6D-49C2-8032-41EB4BD0C6F3}"/>
              </a:ext>
            </a:extLst>
          </p:cNvPr>
          <p:cNvSpPr/>
          <p:nvPr/>
        </p:nvSpPr>
        <p:spPr>
          <a:xfrm>
            <a:off x="7432469" y="4918651"/>
            <a:ext cx="1608632" cy="830997"/>
          </a:xfrm>
          <a:prstGeom prst="rect">
            <a:avLst/>
          </a:prstGeom>
        </p:spPr>
        <p:txBody>
          <a:bodyPr wrap="square">
            <a:spAutoFit/>
          </a:bodyPr>
          <a:lstStyle/>
          <a:p>
            <a:r>
              <a:rPr lang="zh-TW" altLang="en-US" sz="2400" dirty="0"/>
              <a:t>電視影集、電影台詞</a:t>
            </a:r>
            <a:endParaRPr lang="en-US" altLang="zh-TW" sz="2400" dirty="0"/>
          </a:p>
        </p:txBody>
      </p:sp>
      <p:sp>
        <p:nvSpPr>
          <p:cNvPr id="6" name="箭號: 彎曲 5">
            <a:extLst>
              <a:ext uri="{FF2B5EF4-FFF2-40B4-BE49-F238E27FC236}">
                <a16:creationId xmlns:a16="http://schemas.microsoft.com/office/drawing/2014/main" id="{A3941C7B-044A-4E93-A574-C77C03ADCA4F}"/>
              </a:ext>
            </a:extLst>
          </p:cNvPr>
          <p:cNvSpPr/>
          <p:nvPr/>
        </p:nvSpPr>
        <p:spPr>
          <a:xfrm flipH="1">
            <a:off x="7372989" y="4026582"/>
            <a:ext cx="895604" cy="886265"/>
          </a:xfrm>
          <a:prstGeom prst="bent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zh-TW" altLang="en-US">
              <a:solidFill>
                <a:schemeClr val="tx1"/>
              </a:solidFill>
            </a:endParaRPr>
          </a:p>
        </p:txBody>
      </p:sp>
      <p:sp>
        <p:nvSpPr>
          <p:cNvPr id="32" name="文字方塊 31">
            <a:extLst>
              <a:ext uri="{FF2B5EF4-FFF2-40B4-BE49-F238E27FC236}">
                <a16:creationId xmlns:a16="http://schemas.microsoft.com/office/drawing/2014/main" id="{EA67C04F-8CCF-46D9-B8D0-1CB140C4EBC2}"/>
              </a:ext>
            </a:extLst>
          </p:cNvPr>
          <p:cNvSpPr txBox="1"/>
          <p:nvPr/>
        </p:nvSpPr>
        <p:spPr>
          <a:xfrm>
            <a:off x="7263274" y="3463373"/>
            <a:ext cx="1943100" cy="523220"/>
          </a:xfrm>
          <a:prstGeom prst="rect">
            <a:avLst/>
          </a:prstGeom>
          <a:noFill/>
        </p:spPr>
        <p:txBody>
          <a:bodyPr wrap="square" rtlCol="0">
            <a:spAutoFit/>
          </a:bodyPr>
          <a:lstStyle/>
          <a:p>
            <a:pPr algn="ctr"/>
            <a:r>
              <a:rPr lang="en-US" altLang="zh-TW" sz="2800" b="1" dirty="0">
                <a:solidFill>
                  <a:srgbClr val="FF0000"/>
                </a:solidFill>
              </a:rPr>
              <a:t>freestyle!</a:t>
            </a:r>
            <a:endParaRPr lang="zh-TW" altLang="en-US" sz="2800" b="1" dirty="0">
              <a:solidFill>
                <a:srgbClr val="FF0000"/>
              </a:solidFill>
            </a:endParaRPr>
          </a:p>
        </p:txBody>
      </p:sp>
    </p:spTree>
    <p:extLst>
      <p:ext uri="{BB962C8B-B14F-4D97-AF65-F5344CB8AC3E}">
        <p14:creationId xmlns:p14="http://schemas.microsoft.com/office/powerpoint/2010/main" val="1434979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p:bldP spid="37" grpId="0" animBg="1"/>
      <p:bldP spid="45" grpId="0"/>
      <p:bldP spid="50" grpId="0" animBg="1"/>
      <p:bldP spid="64" grpId="0"/>
      <p:bldP spid="65" grpId="0"/>
      <p:bldP spid="66" grpId="0"/>
      <p:bldP spid="5" grpId="0"/>
      <p:bldP spid="26" grpId="0"/>
      <p:bldP spid="28" grpId="0"/>
      <p:bldP spid="30" grpId="0"/>
      <p:bldP spid="6" grpId="0" animBg="1"/>
      <p:bldP spid="3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2" descr="http://img.voidcn.com/vcimg/000/005/995/402_c06_8ba.jpg">
            <a:extLst>
              <a:ext uri="{FF2B5EF4-FFF2-40B4-BE49-F238E27FC236}">
                <a16:creationId xmlns:a16="http://schemas.microsoft.com/office/drawing/2014/main" id="{81C09344-F3F5-405E-9E06-7AA33F9D771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39284" y="803225"/>
            <a:ext cx="6773332" cy="5571066"/>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a:extLst>
              <a:ext uri="{FF2B5EF4-FFF2-40B4-BE49-F238E27FC236}">
                <a16:creationId xmlns:a16="http://schemas.microsoft.com/office/drawing/2014/main" id="{06E22D8A-E037-43A0-BBB2-C3AC29430561}"/>
              </a:ext>
            </a:extLst>
          </p:cNvPr>
          <p:cNvSpPr/>
          <p:nvPr/>
        </p:nvSpPr>
        <p:spPr>
          <a:xfrm>
            <a:off x="5726518" y="480060"/>
            <a:ext cx="3158197"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http://www.voidcn.com/article/p-nbtytose-tz.html</a:t>
            </a:r>
          </a:p>
        </p:txBody>
      </p:sp>
      <p:sp>
        <p:nvSpPr>
          <p:cNvPr id="4" name="文字方塊 3">
            <a:extLst>
              <a:ext uri="{FF2B5EF4-FFF2-40B4-BE49-F238E27FC236}">
                <a16:creationId xmlns:a16="http://schemas.microsoft.com/office/drawing/2014/main" id="{203024BA-8953-4881-9BC7-EEAB8E189F2F}"/>
              </a:ext>
            </a:extLst>
          </p:cNvPr>
          <p:cNvSpPr txBox="1"/>
          <p:nvPr/>
        </p:nvSpPr>
        <p:spPr>
          <a:xfrm>
            <a:off x="5755621" y="1126391"/>
            <a:ext cx="3129094"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如何做自然語言處理相關研究</a:t>
            </a:r>
          </a:p>
        </p:txBody>
      </p:sp>
    </p:spTree>
    <p:extLst>
      <p:ext uri="{BB962C8B-B14F-4D97-AF65-F5344CB8AC3E}">
        <p14:creationId xmlns:p14="http://schemas.microsoft.com/office/powerpoint/2010/main" val="2340103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ãTransformer seq2seqãçåçæå°çµæ">
            <a:extLst>
              <a:ext uri="{FF2B5EF4-FFF2-40B4-BE49-F238E27FC236}">
                <a16:creationId xmlns:a16="http://schemas.microsoft.com/office/drawing/2014/main" id="{3FAEE8C6-C678-41F4-BC2B-E3CF8ABAE1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2983" y="182563"/>
            <a:ext cx="4502928" cy="6492874"/>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a16="http://schemas.microsoft.com/office/drawing/2014/main" id="{D6FFE808-D423-4A08-AC24-FD6D7ABE5383}"/>
              </a:ext>
            </a:extLst>
          </p:cNvPr>
          <p:cNvSpPr>
            <a:spLocks noGrp="1"/>
          </p:cNvSpPr>
          <p:nvPr>
            <p:ph type="title"/>
          </p:nvPr>
        </p:nvSpPr>
        <p:spPr/>
        <p:txBody>
          <a:bodyPr/>
          <a:lstStyle/>
          <a:p>
            <a:r>
              <a:rPr lang="en-US" altLang="zh-TW" dirty="0"/>
              <a:t>Sequence-to-sequence </a:t>
            </a:r>
            <a:endParaRPr lang="zh-TW" altLang="en-US" dirty="0"/>
          </a:p>
        </p:txBody>
      </p:sp>
      <p:sp>
        <p:nvSpPr>
          <p:cNvPr id="3" name="內容版面配置區 2">
            <a:extLst>
              <a:ext uri="{FF2B5EF4-FFF2-40B4-BE49-F238E27FC236}">
                <a16:creationId xmlns:a16="http://schemas.microsoft.com/office/drawing/2014/main" id="{A8C2D0A8-37E9-4FFC-8C5F-DE3A2E05DFD4}"/>
              </a:ext>
            </a:extLst>
          </p:cNvPr>
          <p:cNvSpPr>
            <a:spLocks noGrp="1"/>
          </p:cNvSpPr>
          <p:nvPr>
            <p:ph idx="1"/>
          </p:nvPr>
        </p:nvSpPr>
        <p:spPr/>
        <p:txBody>
          <a:bodyPr/>
          <a:lstStyle/>
          <a:p>
            <a:r>
              <a:rPr lang="en-US" altLang="zh-TW" dirty="0"/>
              <a:t>Transformer </a:t>
            </a:r>
            <a:endParaRPr lang="zh-TW" altLang="en-US" dirty="0"/>
          </a:p>
        </p:txBody>
      </p:sp>
      <p:pic>
        <p:nvPicPr>
          <p:cNvPr id="13316" name="Picture 4" descr="ãTransformerãçåçæå°çµæ">
            <a:extLst>
              <a:ext uri="{FF2B5EF4-FFF2-40B4-BE49-F238E27FC236}">
                <a16:creationId xmlns:a16="http://schemas.microsoft.com/office/drawing/2014/main" id="{50CE8810-7668-497D-A6E5-20B2AA73F1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6989" y="2520117"/>
            <a:ext cx="4484894" cy="3869531"/>
          </a:xfrm>
          <a:prstGeom prst="rect">
            <a:avLst/>
          </a:prstGeom>
          <a:noFill/>
          <a:extLst>
            <a:ext uri="{909E8E84-426E-40DD-AFC4-6F175D3DCCD1}">
              <a14:hiddenFill xmlns:a14="http://schemas.microsoft.com/office/drawing/2010/main">
                <a:solidFill>
                  <a:srgbClr val="FFFFFF"/>
                </a:solidFill>
              </a14:hiddenFill>
            </a:ext>
          </a:extLst>
        </p:spPr>
      </p:pic>
      <p:sp>
        <p:nvSpPr>
          <p:cNvPr id="4" name="語音泡泡: 圓角矩形 3">
            <a:extLst>
              <a:ext uri="{FF2B5EF4-FFF2-40B4-BE49-F238E27FC236}">
                <a16:creationId xmlns:a16="http://schemas.microsoft.com/office/drawing/2014/main" id="{042B6DC1-AA21-4239-8D95-4BDAB1F3F376}"/>
              </a:ext>
            </a:extLst>
          </p:cNvPr>
          <p:cNvSpPr/>
          <p:nvPr/>
        </p:nvSpPr>
        <p:spPr>
          <a:xfrm>
            <a:off x="662115" y="3792101"/>
            <a:ext cx="2365468" cy="1325562"/>
          </a:xfrm>
          <a:prstGeom prst="wedgeRoundRectCallout">
            <a:avLst>
              <a:gd name="adj1" fmla="val 80176"/>
              <a:gd name="adj2" fmla="val -4744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dirty="0"/>
              <a:t>Attention is all you need.</a:t>
            </a:r>
            <a:endParaRPr lang="zh-TW" altLang="en-US" sz="2800" dirty="0"/>
          </a:p>
        </p:txBody>
      </p:sp>
    </p:spTree>
    <p:extLst>
      <p:ext uri="{BB962C8B-B14F-4D97-AF65-F5344CB8AC3E}">
        <p14:creationId xmlns:p14="http://schemas.microsoft.com/office/powerpoint/2010/main" val="2960375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內容版面配置區 3"/>
          <p:cNvGraphicFramePr>
            <a:graphicFrameLocks noGrp="1"/>
          </p:cNvGraphicFramePr>
          <p:nvPr>
            <p:ph idx="1"/>
            <p:extLst/>
          </p:nvPr>
        </p:nvGraphicFramePr>
        <p:xfrm>
          <a:off x="653143" y="892668"/>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標題 1"/>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機器學習好簡單 </a:t>
            </a:r>
            <a:r>
              <a:rPr lang="en-US" altLang="zh-TW" dirty="0"/>
              <a:t>……</a:t>
            </a:r>
            <a:endParaRPr lang="zh-TW" altLang="en-US" dirty="0"/>
          </a:p>
        </p:txBody>
      </p:sp>
      <p:pic>
        <p:nvPicPr>
          <p:cNvPr id="9" name="Picture 2" descr="http://cdc.tencent.com/wp-content/uploads/2011/03/banner1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82145" y="4387243"/>
            <a:ext cx="6344865" cy="2247140"/>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nvSpPr>
        <p:spPr>
          <a:xfrm>
            <a:off x="604157" y="3925578"/>
            <a:ext cx="3820277" cy="461665"/>
          </a:xfrm>
          <a:prstGeom prst="rect">
            <a:avLst/>
          </a:prstGeom>
        </p:spPr>
        <p:txBody>
          <a:bodyPr wrap="none">
            <a:spAutoFit/>
          </a:bodyPr>
          <a:lstStyle/>
          <a:p>
            <a:r>
              <a:rPr lang="zh-TW" altLang="en-US" sz="2400" dirty="0">
                <a:latin typeface="微軟正黑體" panose="020B0604030504040204" pitchFamily="34" charset="-120"/>
                <a:ea typeface="微軟正黑體" panose="020B0604030504040204" pitchFamily="34" charset="-120"/>
              </a:rPr>
              <a:t>就好像把大象放進冰箱 </a:t>
            </a:r>
            <a:r>
              <a:rPr lang="en-US" altLang="zh-TW" sz="2400" dirty="0">
                <a:latin typeface="微軟正黑體" panose="020B0604030504040204" pitchFamily="34" charset="-120"/>
                <a:ea typeface="微軟正黑體" panose="020B0604030504040204" pitchFamily="34" charset="-120"/>
              </a:rPr>
              <a:t>……</a:t>
            </a:r>
            <a:endParaRPr lang="zh-TW" altLang="en-US" sz="2400" dirty="0">
              <a:latin typeface="微軟正黑體" panose="020B0604030504040204" pitchFamily="34" charset="-120"/>
              <a:ea typeface="微軟正黑體" panose="020B0604030504040204" pitchFamily="34" charset="-120"/>
            </a:endParaRPr>
          </a:p>
        </p:txBody>
      </p:sp>
      <p:sp>
        <p:nvSpPr>
          <p:cNvPr id="3" name="矩形 2">
            <a:extLst>
              <a:ext uri="{FF2B5EF4-FFF2-40B4-BE49-F238E27FC236}">
                <a16:creationId xmlns:a16="http://schemas.microsoft.com/office/drawing/2014/main" id="{7C03FBF9-A584-49AE-84A0-092E909174D2}"/>
              </a:ext>
            </a:extLst>
          </p:cNvPr>
          <p:cNvSpPr/>
          <p:nvPr/>
        </p:nvSpPr>
        <p:spPr>
          <a:xfrm>
            <a:off x="653142" y="1502230"/>
            <a:ext cx="7886700" cy="716001"/>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altLang="zh-TW" sz="2800" dirty="0"/>
              <a:t>Step 0: What kind of function do you want to find?</a:t>
            </a:r>
            <a:endParaRPr lang="zh-TW" altLang="en-US" sz="2800" dirty="0"/>
          </a:p>
        </p:txBody>
      </p:sp>
      <p:sp>
        <p:nvSpPr>
          <p:cNvPr id="7" name="矩形 6">
            <a:extLst>
              <a:ext uri="{FF2B5EF4-FFF2-40B4-BE49-F238E27FC236}">
                <a16:creationId xmlns:a16="http://schemas.microsoft.com/office/drawing/2014/main" id="{0EC8B9A5-E2B6-4A32-BEEE-BC1DE7789162}"/>
              </a:ext>
            </a:extLst>
          </p:cNvPr>
          <p:cNvSpPr/>
          <p:nvPr/>
        </p:nvSpPr>
        <p:spPr>
          <a:xfrm>
            <a:off x="3534454" y="2314758"/>
            <a:ext cx="2124075" cy="145953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2807371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p:cNvSpPr/>
          <p:nvPr/>
        </p:nvSpPr>
        <p:spPr>
          <a:xfrm>
            <a:off x="2233125" y="4542336"/>
            <a:ext cx="6018948" cy="130463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26" name="矩形 25"/>
          <p:cNvSpPr/>
          <p:nvPr/>
        </p:nvSpPr>
        <p:spPr>
          <a:xfrm>
            <a:off x="5242599" y="2475462"/>
            <a:ext cx="2051889" cy="1690039"/>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17" name="矩形 16"/>
          <p:cNvSpPr/>
          <p:nvPr/>
        </p:nvSpPr>
        <p:spPr>
          <a:xfrm>
            <a:off x="3112653" y="2475462"/>
            <a:ext cx="1379913" cy="1690039"/>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2" name="標題 1"/>
          <p:cNvSpPr>
            <a:spLocks noGrp="1"/>
          </p:cNvSpPr>
          <p:nvPr>
            <p:ph type="title"/>
          </p:nvPr>
        </p:nvSpPr>
        <p:spPr/>
        <p:txBody>
          <a:bodyPr/>
          <a:lstStyle/>
          <a:p>
            <a:r>
              <a:rPr lang="en-US" altLang="zh-TW" dirty="0">
                <a:latin typeface="微軟正黑體" panose="020B0604030504040204" pitchFamily="34" charset="-120"/>
                <a:ea typeface="微軟正黑體" panose="020B0604030504040204" pitchFamily="34" charset="-120"/>
              </a:rPr>
              <a:t>Semi-supervised (</a:t>
            </a:r>
            <a:r>
              <a:rPr lang="zh-TW" altLang="en-US" dirty="0">
                <a:latin typeface="微軟正黑體" panose="020B0604030504040204" pitchFamily="34" charset="-120"/>
                <a:ea typeface="微軟正黑體" panose="020B0604030504040204" pitchFamily="34" charset="-120"/>
              </a:rPr>
              <a:t>半督導</a:t>
            </a:r>
            <a:r>
              <a:rPr lang="en-US" altLang="zh-TW" dirty="0">
                <a:latin typeface="微軟正黑體" panose="020B0604030504040204" pitchFamily="34" charset="-120"/>
                <a:ea typeface="微軟正黑體" panose="020B0604030504040204" pitchFamily="34" charset="-120"/>
              </a:rPr>
              <a:t>)</a:t>
            </a:r>
            <a:endParaRPr lang="zh-TW" altLang="en-US" dirty="0"/>
          </a:p>
        </p:txBody>
      </p:sp>
      <p:pic>
        <p:nvPicPr>
          <p:cNvPr id="14" name="圖片 13"/>
          <p:cNvPicPr>
            <a:picLocks noChangeAspect="1"/>
          </p:cNvPicPr>
          <p:nvPr/>
        </p:nvPicPr>
        <p:blipFill>
          <a:blip r:embed="rId2"/>
          <a:stretch>
            <a:fillRect/>
          </a:stretch>
        </p:blipFill>
        <p:spPr>
          <a:xfrm>
            <a:off x="3343949" y="2601152"/>
            <a:ext cx="884072" cy="1150918"/>
          </a:xfrm>
          <a:prstGeom prst="rect">
            <a:avLst/>
          </a:prstGeom>
        </p:spPr>
      </p:pic>
      <p:pic>
        <p:nvPicPr>
          <p:cNvPr id="1026" name="Picture 2" descr="https://s-media-cache-ak0.pinimg.com/originals/0d/1e/96/0d1e961819031a6c8a05a62b7e8b331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46244" y="4819529"/>
            <a:ext cx="1377289" cy="77434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thenypost.files.wordpress.com/2014/01/dogs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70172" y="2640734"/>
            <a:ext cx="1608031" cy="107175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picturesnew.com/media/images/b1bb6faa9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39197" y="4819529"/>
            <a:ext cx="1321914" cy="880273"/>
          </a:xfrm>
          <a:prstGeom prst="rect">
            <a:avLst/>
          </a:prstGeom>
          <a:noFill/>
          <a:extLst>
            <a:ext uri="{909E8E84-426E-40DD-AFC4-6F175D3DCCD1}">
              <a14:hiddenFill xmlns:a14="http://schemas.microsoft.com/office/drawing/2010/main">
                <a:solidFill>
                  <a:srgbClr val="FFFFFF"/>
                </a:solidFill>
              </a14:hiddenFill>
            </a:ext>
          </a:extLst>
        </p:spPr>
      </p:pic>
      <p:sp>
        <p:nvSpPr>
          <p:cNvPr id="15" name="文字方塊 14"/>
          <p:cNvSpPr txBox="1"/>
          <p:nvPr/>
        </p:nvSpPr>
        <p:spPr>
          <a:xfrm>
            <a:off x="1152205" y="2925908"/>
            <a:ext cx="1396538" cy="830997"/>
          </a:xfrm>
          <a:prstGeom prst="rect">
            <a:avLst/>
          </a:prstGeom>
          <a:noFill/>
        </p:spPr>
        <p:txBody>
          <a:bodyPr wrap="square" rtlCol="0">
            <a:spAutoFit/>
          </a:bodyPr>
          <a:lstStyle/>
          <a:p>
            <a:pPr algn="ctr"/>
            <a:r>
              <a:rPr lang="en-US" altLang="zh-TW" sz="2400" dirty="0"/>
              <a:t>Labelled data</a:t>
            </a:r>
            <a:endParaRPr lang="zh-TW" altLang="en-US" sz="2400" dirty="0"/>
          </a:p>
        </p:txBody>
      </p:sp>
      <p:sp>
        <p:nvSpPr>
          <p:cNvPr id="20" name="文字方塊 19"/>
          <p:cNvSpPr txBox="1"/>
          <p:nvPr/>
        </p:nvSpPr>
        <p:spPr>
          <a:xfrm>
            <a:off x="525786" y="4779152"/>
            <a:ext cx="1701481" cy="830997"/>
          </a:xfrm>
          <a:prstGeom prst="rect">
            <a:avLst/>
          </a:prstGeom>
          <a:noFill/>
        </p:spPr>
        <p:txBody>
          <a:bodyPr wrap="square" rtlCol="0">
            <a:spAutoFit/>
          </a:bodyPr>
          <a:lstStyle/>
          <a:p>
            <a:pPr algn="ctr"/>
            <a:r>
              <a:rPr lang="en-US" altLang="zh-TW" sz="2400" dirty="0"/>
              <a:t>Unlabeled data</a:t>
            </a:r>
            <a:endParaRPr lang="zh-TW" altLang="en-US" sz="2400" dirty="0"/>
          </a:p>
        </p:txBody>
      </p:sp>
      <p:pic>
        <p:nvPicPr>
          <p:cNvPr id="1034" name="Picture 10" descr="http://d21vu35cjx7sd4.cloudfront.net/dims3/MMAH/crop/0x0%2B0%2B0/resize/645x380/quality/90/?url=http%3A%2F%2Fs3.amazonaws.com%2Fassets.prod.vetstreet.com%2Fc2%2F2a9f709eb411e0a2380050568d634f%2Ffile%2FHarrier-5-645mk06241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45913" y="4739238"/>
            <a:ext cx="879247" cy="104085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encrypted-tbn1.gstatic.com/images?q=tbn:ANd9GcRcwlRKAlSIaCI4W5PRYVbuBQQXifF-56bFqAjh9DMe-_3Lh8_YKw"/>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21517" y="4739238"/>
            <a:ext cx="1336515" cy="897514"/>
          </a:xfrm>
          <a:prstGeom prst="rect">
            <a:avLst/>
          </a:prstGeom>
          <a:noFill/>
          <a:extLst>
            <a:ext uri="{909E8E84-426E-40DD-AFC4-6F175D3DCCD1}">
              <a14:hiddenFill xmlns:a14="http://schemas.microsoft.com/office/drawing/2010/main">
                <a:solidFill>
                  <a:srgbClr val="FFFFFF"/>
                </a:solidFill>
              </a14:hiddenFill>
            </a:ext>
          </a:extLst>
        </p:spPr>
      </p:pic>
      <p:sp>
        <p:nvSpPr>
          <p:cNvPr id="16" name="文字方塊 15"/>
          <p:cNvSpPr txBox="1"/>
          <p:nvPr/>
        </p:nvSpPr>
        <p:spPr>
          <a:xfrm>
            <a:off x="3403599" y="3672798"/>
            <a:ext cx="798022" cy="461665"/>
          </a:xfrm>
          <a:prstGeom prst="rect">
            <a:avLst/>
          </a:prstGeom>
          <a:noFill/>
        </p:spPr>
        <p:txBody>
          <a:bodyPr wrap="square" rtlCol="0">
            <a:spAutoFit/>
          </a:bodyPr>
          <a:lstStyle/>
          <a:p>
            <a:pPr algn="ctr"/>
            <a:r>
              <a:rPr lang="en-US" altLang="zh-TW" sz="2400" dirty="0"/>
              <a:t>cat</a:t>
            </a:r>
            <a:endParaRPr lang="zh-TW" altLang="en-US" sz="2400" dirty="0"/>
          </a:p>
        </p:txBody>
      </p:sp>
      <p:sp>
        <p:nvSpPr>
          <p:cNvPr id="24" name="文字方塊 23"/>
          <p:cNvSpPr txBox="1"/>
          <p:nvPr/>
        </p:nvSpPr>
        <p:spPr>
          <a:xfrm>
            <a:off x="5932556" y="3672494"/>
            <a:ext cx="798022" cy="461665"/>
          </a:xfrm>
          <a:prstGeom prst="rect">
            <a:avLst/>
          </a:prstGeom>
          <a:noFill/>
        </p:spPr>
        <p:txBody>
          <a:bodyPr wrap="square" rtlCol="0">
            <a:spAutoFit/>
          </a:bodyPr>
          <a:lstStyle/>
          <a:p>
            <a:pPr algn="ctr"/>
            <a:r>
              <a:rPr lang="en-US" altLang="zh-TW" sz="2400" dirty="0"/>
              <a:t>dog</a:t>
            </a:r>
            <a:endParaRPr lang="zh-TW" altLang="en-US" sz="2400" dirty="0"/>
          </a:p>
        </p:txBody>
      </p:sp>
      <p:sp>
        <p:nvSpPr>
          <p:cNvPr id="18" name="文字方塊 17"/>
          <p:cNvSpPr txBox="1"/>
          <p:nvPr/>
        </p:nvSpPr>
        <p:spPr>
          <a:xfrm>
            <a:off x="2567787" y="5846967"/>
            <a:ext cx="5386647" cy="461665"/>
          </a:xfrm>
          <a:prstGeom prst="rect">
            <a:avLst/>
          </a:prstGeom>
          <a:noFill/>
        </p:spPr>
        <p:txBody>
          <a:bodyPr wrap="square" rtlCol="0">
            <a:spAutoFit/>
          </a:bodyPr>
          <a:lstStyle/>
          <a:p>
            <a:pPr algn="ctr"/>
            <a:r>
              <a:rPr lang="en-US" altLang="zh-TW" sz="2400" dirty="0"/>
              <a:t>(Images of cats and dogs)</a:t>
            </a:r>
            <a:endParaRPr lang="zh-TW" altLang="en-US" sz="2400" dirty="0"/>
          </a:p>
        </p:txBody>
      </p:sp>
      <p:sp>
        <p:nvSpPr>
          <p:cNvPr id="3" name="文字方塊 2"/>
          <p:cNvSpPr txBox="1"/>
          <p:nvPr/>
        </p:nvSpPr>
        <p:spPr>
          <a:xfrm>
            <a:off x="514035" y="1757565"/>
            <a:ext cx="6850323" cy="523220"/>
          </a:xfrm>
          <a:prstGeom prst="rect">
            <a:avLst/>
          </a:prstGeom>
          <a:noFill/>
        </p:spPr>
        <p:txBody>
          <a:bodyPr wrap="square" rtlCol="0">
            <a:spAutoFit/>
          </a:bodyPr>
          <a:lstStyle/>
          <a:p>
            <a:r>
              <a:rPr lang="en-US" altLang="zh-TW" sz="2800" dirty="0"/>
              <a:t>For example, recognizing cats and dogs</a:t>
            </a:r>
            <a:endParaRPr lang="zh-TW" altLang="en-US" sz="2800" dirty="0"/>
          </a:p>
        </p:txBody>
      </p:sp>
    </p:spTree>
    <p:extLst>
      <p:ext uri="{BB962C8B-B14F-4D97-AF65-F5344CB8AC3E}">
        <p14:creationId xmlns:p14="http://schemas.microsoft.com/office/powerpoint/2010/main" val="1606714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3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3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3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6" grpId="0" animBg="1"/>
      <p:bldP spid="17" grpId="0" animBg="1"/>
      <p:bldP spid="15" grpId="0"/>
      <p:bldP spid="20" grpId="0"/>
      <p:bldP spid="16" grpId="0"/>
      <p:bldP spid="24" grpId="0"/>
      <p:bldP spid="1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latin typeface="微軟正黑體" panose="020B0604030504040204" pitchFamily="34" charset="-120"/>
                <a:ea typeface="微軟正黑體" panose="020B0604030504040204" pitchFamily="34" charset="-120"/>
              </a:rPr>
              <a:t>Transfer Learning (</a:t>
            </a:r>
            <a:r>
              <a:rPr lang="zh-TW" altLang="en-US" dirty="0">
                <a:latin typeface="微軟正黑體" panose="020B0604030504040204" pitchFamily="34" charset="-120"/>
                <a:ea typeface="微軟正黑體" panose="020B0604030504040204" pitchFamily="34" charset="-120"/>
              </a:rPr>
              <a:t>遷移學習</a:t>
            </a:r>
            <a:r>
              <a:rPr lang="en-US" altLang="zh-TW" dirty="0">
                <a:latin typeface="微軟正黑體" panose="020B0604030504040204" pitchFamily="34" charset="-120"/>
                <a:ea typeface="微軟正黑體" panose="020B0604030504040204" pitchFamily="34" charset="-120"/>
              </a:rPr>
              <a:t>)</a:t>
            </a:r>
            <a:endParaRPr lang="zh-TW" altLang="en-US" dirty="0"/>
          </a:p>
        </p:txBody>
      </p:sp>
      <p:sp>
        <p:nvSpPr>
          <p:cNvPr id="4" name="矩形 3"/>
          <p:cNvSpPr/>
          <p:nvPr/>
        </p:nvSpPr>
        <p:spPr>
          <a:xfrm>
            <a:off x="738005" y="4315753"/>
            <a:ext cx="7777345" cy="1618367"/>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5" name="矩形 4"/>
          <p:cNvSpPr/>
          <p:nvPr/>
        </p:nvSpPr>
        <p:spPr>
          <a:xfrm>
            <a:off x="5003799" y="2416617"/>
            <a:ext cx="2051889" cy="1690039"/>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6" name="矩形 5"/>
          <p:cNvSpPr/>
          <p:nvPr/>
        </p:nvSpPr>
        <p:spPr>
          <a:xfrm>
            <a:off x="2873853" y="2416617"/>
            <a:ext cx="1379913" cy="1690039"/>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7" name="圖片 6"/>
          <p:cNvPicPr>
            <a:picLocks noChangeAspect="1"/>
          </p:cNvPicPr>
          <p:nvPr/>
        </p:nvPicPr>
        <p:blipFill>
          <a:blip r:embed="rId2"/>
          <a:stretch>
            <a:fillRect/>
          </a:stretch>
        </p:blipFill>
        <p:spPr>
          <a:xfrm>
            <a:off x="3105149" y="2542307"/>
            <a:ext cx="884072" cy="1150918"/>
          </a:xfrm>
          <a:prstGeom prst="rect">
            <a:avLst/>
          </a:prstGeom>
        </p:spPr>
      </p:pic>
      <p:pic>
        <p:nvPicPr>
          <p:cNvPr id="9" name="Picture 6" descr="http://thenypost.files.wordpress.com/2014/01/dogs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31372" y="2581889"/>
            <a:ext cx="1608031" cy="1071753"/>
          </a:xfrm>
          <a:prstGeom prst="rect">
            <a:avLst/>
          </a:prstGeom>
          <a:noFill/>
          <a:extLst>
            <a:ext uri="{909E8E84-426E-40DD-AFC4-6F175D3DCCD1}">
              <a14:hiddenFill xmlns:a14="http://schemas.microsoft.com/office/drawing/2010/main">
                <a:solidFill>
                  <a:srgbClr val="FFFFFF"/>
                </a:solidFill>
              </a14:hiddenFill>
            </a:ext>
          </a:extLst>
        </p:spPr>
      </p:pic>
      <p:sp>
        <p:nvSpPr>
          <p:cNvPr id="11" name="文字方塊 10"/>
          <p:cNvSpPr txBox="1"/>
          <p:nvPr/>
        </p:nvSpPr>
        <p:spPr>
          <a:xfrm>
            <a:off x="1102299" y="2864879"/>
            <a:ext cx="1396538" cy="830997"/>
          </a:xfrm>
          <a:prstGeom prst="rect">
            <a:avLst/>
          </a:prstGeom>
          <a:noFill/>
        </p:spPr>
        <p:txBody>
          <a:bodyPr wrap="square" rtlCol="0">
            <a:spAutoFit/>
          </a:bodyPr>
          <a:lstStyle/>
          <a:p>
            <a:pPr algn="ctr"/>
            <a:r>
              <a:rPr lang="en-US" altLang="zh-TW" sz="2400" dirty="0"/>
              <a:t>Labelled data</a:t>
            </a:r>
            <a:endParaRPr lang="zh-TW" altLang="en-US" sz="2400" dirty="0"/>
          </a:p>
        </p:txBody>
      </p:sp>
      <p:sp>
        <p:nvSpPr>
          <p:cNvPr id="15" name="文字方塊 14"/>
          <p:cNvSpPr txBox="1"/>
          <p:nvPr/>
        </p:nvSpPr>
        <p:spPr>
          <a:xfrm>
            <a:off x="3164799" y="3613953"/>
            <a:ext cx="798022" cy="461665"/>
          </a:xfrm>
          <a:prstGeom prst="rect">
            <a:avLst/>
          </a:prstGeom>
          <a:noFill/>
        </p:spPr>
        <p:txBody>
          <a:bodyPr wrap="square" rtlCol="0">
            <a:spAutoFit/>
          </a:bodyPr>
          <a:lstStyle/>
          <a:p>
            <a:pPr algn="ctr"/>
            <a:r>
              <a:rPr lang="en-US" altLang="zh-TW" sz="2400" dirty="0"/>
              <a:t>cat</a:t>
            </a:r>
            <a:endParaRPr lang="zh-TW" altLang="en-US" sz="2400" dirty="0"/>
          </a:p>
        </p:txBody>
      </p:sp>
      <p:sp>
        <p:nvSpPr>
          <p:cNvPr id="16" name="文字方塊 15"/>
          <p:cNvSpPr txBox="1"/>
          <p:nvPr/>
        </p:nvSpPr>
        <p:spPr>
          <a:xfrm>
            <a:off x="5693756" y="3613649"/>
            <a:ext cx="798022" cy="461665"/>
          </a:xfrm>
          <a:prstGeom prst="rect">
            <a:avLst/>
          </a:prstGeom>
          <a:noFill/>
        </p:spPr>
        <p:txBody>
          <a:bodyPr wrap="square" rtlCol="0">
            <a:spAutoFit/>
          </a:bodyPr>
          <a:lstStyle/>
          <a:p>
            <a:pPr algn="ctr"/>
            <a:r>
              <a:rPr lang="en-US" altLang="zh-TW" sz="2400" dirty="0"/>
              <a:t>dog</a:t>
            </a:r>
            <a:endParaRPr lang="zh-TW" altLang="en-US" sz="2400" dirty="0"/>
          </a:p>
        </p:txBody>
      </p:sp>
      <p:sp>
        <p:nvSpPr>
          <p:cNvPr id="17" name="文字方塊 16"/>
          <p:cNvSpPr txBox="1"/>
          <p:nvPr/>
        </p:nvSpPr>
        <p:spPr>
          <a:xfrm>
            <a:off x="1927935" y="5907399"/>
            <a:ext cx="5386647" cy="830997"/>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altLang="zh-TW" sz="2400" dirty="0"/>
              <a:t>Data not related to the task considered (can be either labeled or unlabeled)</a:t>
            </a:r>
            <a:endParaRPr lang="zh-TW" altLang="en-US" sz="2400" dirty="0"/>
          </a:p>
        </p:txBody>
      </p:sp>
      <p:pic>
        <p:nvPicPr>
          <p:cNvPr id="3076" name="Picture 4" descr="https://encrypted-tbn3.gstatic.com/images?q=tbn:ANd9GcTJsVxOxRJErtxwuBdCnIhRUOfPIyDsEGbxzLWkquVSl3H7ZFs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2976" y="4385474"/>
            <a:ext cx="1551927" cy="116244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tigerday.org/wp-content/uploads/2013/04/HD-Tiger-Wallpapers-Wallpapers-feve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73853" y="4395403"/>
            <a:ext cx="1581721" cy="1186291"/>
          </a:xfrm>
          <a:prstGeom prst="rect">
            <a:avLst/>
          </a:prstGeom>
          <a:noFill/>
          <a:extLst>
            <a:ext uri="{909E8E84-426E-40DD-AFC4-6F175D3DCCD1}">
              <a14:hiddenFill xmlns:a14="http://schemas.microsoft.com/office/drawing/2010/main">
                <a:solidFill>
                  <a:srgbClr val="FFFFFF"/>
                </a:solidFill>
              </a14:hiddenFill>
            </a:ext>
          </a:extLst>
        </p:spPr>
      </p:pic>
      <p:sp>
        <p:nvSpPr>
          <p:cNvPr id="25" name="文字方塊 24"/>
          <p:cNvSpPr txBox="1"/>
          <p:nvPr/>
        </p:nvSpPr>
        <p:spPr>
          <a:xfrm>
            <a:off x="999265" y="5472455"/>
            <a:ext cx="1613329" cy="461665"/>
          </a:xfrm>
          <a:prstGeom prst="rect">
            <a:avLst/>
          </a:prstGeom>
          <a:noFill/>
        </p:spPr>
        <p:txBody>
          <a:bodyPr wrap="square" rtlCol="0">
            <a:spAutoFit/>
          </a:bodyPr>
          <a:lstStyle/>
          <a:p>
            <a:pPr algn="ctr"/>
            <a:r>
              <a:rPr lang="en-US" altLang="zh-TW" sz="2400" dirty="0"/>
              <a:t>elephant</a:t>
            </a:r>
            <a:endParaRPr lang="zh-TW" altLang="en-US" sz="2400" dirty="0"/>
          </a:p>
        </p:txBody>
      </p:sp>
      <p:pic>
        <p:nvPicPr>
          <p:cNvPr id="21" name="圖片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21259" y="4429175"/>
            <a:ext cx="1788411" cy="1152519"/>
          </a:xfrm>
          <a:prstGeom prst="rect">
            <a:avLst/>
          </a:prstGeom>
        </p:spPr>
      </p:pic>
      <p:pic>
        <p:nvPicPr>
          <p:cNvPr id="22" name="Picture 2" descr="http://vignette2.wikia.nocookie.net/toarumajutsunoindex/images/c/cc/Mikotoanime.jpg/revision/latest?cb=20141226141052&amp;path-prefix=f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75355" y="4395403"/>
            <a:ext cx="1733987" cy="1146489"/>
          </a:xfrm>
          <a:prstGeom prst="rect">
            <a:avLst/>
          </a:prstGeom>
          <a:noFill/>
          <a:extLst>
            <a:ext uri="{909E8E84-426E-40DD-AFC4-6F175D3DCCD1}">
              <a14:hiddenFill xmlns:a14="http://schemas.microsoft.com/office/drawing/2010/main">
                <a:solidFill>
                  <a:srgbClr val="FFFFFF"/>
                </a:solidFill>
              </a14:hiddenFill>
            </a:ext>
          </a:extLst>
        </p:spPr>
      </p:pic>
      <p:sp>
        <p:nvSpPr>
          <p:cNvPr id="27" name="文字方塊 26"/>
          <p:cNvSpPr txBox="1"/>
          <p:nvPr/>
        </p:nvSpPr>
        <p:spPr>
          <a:xfrm>
            <a:off x="4708800" y="5474039"/>
            <a:ext cx="1613329" cy="461665"/>
          </a:xfrm>
          <a:prstGeom prst="rect">
            <a:avLst/>
          </a:prstGeom>
          <a:noFill/>
        </p:spPr>
        <p:txBody>
          <a:bodyPr wrap="square" rtlCol="0">
            <a:spAutoFit/>
          </a:bodyPr>
          <a:lstStyle/>
          <a:p>
            <a:pPr algn="ctr"/>
            <a:r>
              <a:rPr lang="en-US" altLang="zh-TW" sz="2400" dirty="0" err="1"/>
              <a:t>Haruhi</a:t>
            </a:r>
            <a:endParaRPr lang="zh-TW" altLang="en-US" sz="2400" dirty="0"/>
          </a:p>
        </p:txBody>
      </p:sp>
      <p:sp>
        <p:nvSpPr>
          <p:cNvPr id="28" name="文字方塊 27"/>
          <p:cNvSpPr txBox="1"/>
          <p:nvPr/>
        </p:nvSpPr>
        <p:spPr>
          <a:xfrm>
            <a:off x="514035" y="1757565"/>
            <a:ext cx="6850323" cy="523220"/>
          </a:xfrm>
          <a:prstGeom prst="rect">
            <a:avLst/>
          </a:prstGeom>
          <a:noFill/>
        </p:spPr>
        <p:txBody>
          <a:bodyPr wrap="square" rtlCol="0">
            <a:spAutoFit/>
          </a:bodyPr>
          <a:lstStyle/>
          <a:p>
            <a:r>
              <a:rPr lang="en-US" altLang="zh-TW" sz="2800" dirty="0"/>
              <a:t>For example, recognizing cats and dogs</a:t>
            </a:r>
            <a:endParaRPr lang="zh-TW" altLang="en-US" sz="2800" dirty="0"/>
          </a:p>
        </p:txBody>
      </p:sp>
    </p:spTree>
    <p:extLst>
      <p:ext uri="{BB962C8B-B14F-4D97-AF65-F5344CB8AC3E}">
        <p14:creationId xmlns:p14="http://schemas.microsoft.com/office/powerpoint/2010/main" val="2234512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7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8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animBg="1"/>
      <p:bldP spid="25" grpId="0"/>
      <p:bldP spid="2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Reinforcement Learning </a:t>
            </a:r>
            <a:br>
              <a:rPr lang="en-US" altLang="zh-TW" dirty="0"/>
            </a:br>
            <a:r>
              <a:rPr lang="en-US" altLang="zh-TW" dirty="0"/>
              <a:t>(</a:t>
            </a:r>
            <a:r>
              <a:rPr lang="zh-TW" altLang="en-US" dirty="0">
                <a:latin typeface="微軟正黑體" panose="020B0604030504040204" pitchFamily="34" charset="-120"/>
                <a:ea typeface="微軟正黑體" panose="020B0604030504040204" pitchFamily="34" charset="-120"/>
              </a:rPr>
              <a:t>增強式學習</a:t>
            </a:r>
            <a:r>
              <a:rPr lang="en-US" altLang="zh-TW" dirty="0"/>
              <a:t>)</a:t>
            </a:r>
            <a:endParaRPr lang="zh-TW" altLang="en-US" dirty="0"/>
          </a:p>
        </p:txBody>
      </p:sp>
      <p:pic>
        <p:nvPicPr>
          <p:cNvPr id="3074" name="Picture 2" descr="http://www.usgo.org/news/wp-content/uploads/2016/01/2016.01.28_nature-cov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0737" y="1844674"/>
            <a:ext cx="3508075" cy="46482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s-media-cache-ak0.pinimg.com/236x/88/21/ef/8821ef05424dc69e90ae575d439c09a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018" y="1844674"/>
            <a:ext cx="3550082" cy="4648200"/>
          </a:xfrm>
          <a:prstGeom prst="rect">
            <a:avLst/>
          </a:prstGeom>
          <a:noFill/>
          <a:extLst>
            <a:ext uri="{909E8E84-426E-40DD-AFC4-6F175D3DCCD1}">
              <a14:hiddenFill xmlns:a14="http://schemas.microsoft.com/office/drawing/2010/main">
                <a:solidFill>
                  <a:srgbClr val="FFFFFF"/>
                </a:solidFill>
              </a14:hiddenFill>
            </a:ext>
          </a:extLst>
        </p:spPr>
      </p:pic>
      <p:pic>
        <p:nvPicPr>
          <p:cNvPr id="5" name="圖片 4"/>
          <p:cNvPicPr>
            <a:picLocks noChangeAspect="1"/>
          </p:cNvPicPr>
          <p:nvPr/>
        </p:nvPicPr>
        <p:blipFill>
          <a:blip r:embed="rId5"/>
          <a:stretch>
            <a:fillRect/>
          </a:stretch>
        </p:blipFill>
        <p:spPr>
          <a:xfrm>
            <a:off x="7597595" y="4731597"/>
            <a:ext cx="1170847" cy="16706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6" name="群組 5"/>
          <p:cNvGrpSpPr/>
          <p:nvPr/>
        </p:nvGrpSpPr>
        <p:grpSpPr>
          <a:xfrm>
            <a:off x="1012186" y="5597360"/>
            <a:ext cx="6393171" cy="806547"/>
            <a:chOff x="2591171" y="152235"/>
            <a:chExt cx="6393171" cy="806547"/>
          </a:xfrm>
        </p:grpSpPr>
        <p:sp>
          <p:nvSpPr>
            <p:cNvPr id="7" name="矩形圖說文字 7"/>
            <p:cNvSpPr/>
            <p:nvPr/>
          </p:nvSpPr>
          <p:spPr>
            <a:xfrm>
              <a:off x="2591171" y="152235"/>
              <a:ext cx="6393171" cy="806547"/>
            </a:xfrm>
            <a:prstGeom prst="wedgeRectCallout">
              <a:avLst>
                <a:gd name="adj1" fmla="val 50839"/>
                <a:gd name="adj2" fmla="val -75662"/>
              </a:avLst>
            </a:prstGeom>
            <a:solidFill>
              <a:schemeClr val="bg1"/>
            </a:solid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8" name="圖片 7"/>
            <p:cNvPicPr>
              <a:picLocks noChangeAspect="1"/>
            </p:cNvPicPr>
            <p:nvPr/>
          </p:nvPicPr>
          <p:blipFill>
            <a:blip r:embed="rId6"/>
            <a:stretch>
              <a:fillRect/>
            </a:stretch>
          </p:blipFill>
          <p:spPr>
            <a:xfrm>
              <a:off x="2823565" y="333077"/>
              <a:ext cx="6059179" cy="495300"/>
            </a:xfrm>
            <a:prstGeom prst="rect">
              <a:avLst/>
            </a:prstGeom>
          </p:spPr>
        </p:pic>
      </p:grpSp>
    </p:spTree>
    <p:extLst>
      <p:ext uri="{BB962C8B-B14F-4D97-AF65-F5344CB8AC3E}">
        <p14:creationId xmlns:p14="http://schemas.microsoft.com/office/powerpoint/2010/main" val="34310627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D526BC1-77F4-4E2C-A604-C40952BA162A}"/>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閱讀理解能力超越人類？</a:t>
            </a:r>
            <a:endParaRPr lang="zh-TW" altLang="en-US" dirty="0"/>
          </a:p>
        </p:txBody>
      </p:sp>
      <p:sp>
        <p:nvSpPr>
          <p:cNvPr id="3" name="內容版面配置區 2">
            <a:extLst>
              <a:ext uri="{FF2B5EF4-FFF2-40B4-BE49-F238E27FC236}">
                <a16:creationId xmlns:a16="http://schemas.microsoft.com/office/drawing/2014/main" id="{680FBCB1-5666-4BA4-9965-E41BD5D5C185}"/>
              </a:ext>
            </a:extLst>
          </p:cNvPr>
          <p:cNvSpPr>
            <a:spLocks noGrp="1"/>
          </p:cNvSpPr>
          <p:nvPr>
            <p:ph idx="1"/>
          </p:nvPr>
        </p:nvSpPr>
        <p:spPr/>
        <p:txBody>
          <a:bodyPr/>
          <a:lstStyle/>
          <a:p>
            <a:endParaRPr lang="zh-TW" altLang="en-US"/>
          </a:p>
        </p:txBody>
      </p:sp>
      <p:pic>
        <p:nvPicPr>
          <p:cNvPr id="4" name="圖片 3">
            <a:extLst>
              <a:ext uri="{FF2B5EF4-FFF2-40B4-BE49-F238E27FC236}">
                <a16:creationId xmlns:a16="http://schemas.microsoft.com/office/drawing/2014/main" id="{9BA842C7-B452-496E-93DB-7A81DDD7869A}"/>
              </a:ext>
            </a:extLst>
          </p:cNvPr>
          <p:cNvPicPr>
            <a:picLocks noChangeAspect="1"/>
          </p:cNvPicPr>
          <p:nvPr/>
        </p:nvPicPr>
        <p:blipFill>
          <a:blip r:embed="rId2"/>
          <a:stretch>
            <a:fillRect/>
          </a:stretch>
        </p:blipFill>
        <p:spPr>
          <a:xfrm>
            <a:off x="3761652" y="1582387"/>
            <a:ext cx="5440347" cy="4837814"/>
          </a:xfrm>
          <a:prstGeom prst="rect">
            <a:avLst/>
          </a:prstGeom>
        </p:spPr>
      </p:pic>
      <p:pic>
        <p:nvPicPr>
          <p:cNvPr id="5" name="圖片 4">
            <a:extLst>
              <a:ext uri="{FF2B5EF4-FFF2-40B4-BE49-F238E27FC236}">
                <a16:creationId xmlns:a16="http://schemas.microsoft.com/office/drawing/2014/main" id="{0EBF0B81-1EE3-4180-9D44-67BC05E57AEA}"/>
              </a:ext>
            </a:extLst>
          </p:cNvPr>
          <p:cNvPicPr>
            <a:picLocks noChangeAspect="1"/>
          </p:cNvPicPr>
          <p:nvPr/>
        </p:nvPicPr>
        <p:blipFill>
          <a:blip r:embed="rId3"/>
          <a:stretch>
            <a:fillRect/>
          </a:stretch>
        </p:blipFill>
        <p:spPr>
          <a:xfrm>
            <a:off x="138817" y="1889423"/>
            <a:ext cx="3764347" cy="3693226"/>
          </a:xfrm>
          <a:prstGeom prst="rect">
            <a:avLst/>
          </a:prstGeom>
        </p:spPr>
      </p:pic>
      <p:sp>
        <p:nvSpPr>
          <p:cNvPr id="6" name="矩形 5">
            <a:extLst>
              <a:ext uri="{FF2B5EF4-FFF2-40B4-BE49-F238E27FC236}">
                <a16:creationId xmlns:a16="http://schemas.microsoft.com/office/drawing/2014/main" id="{1C10AFDC-E972-4E3A-9C06-8896EDD6CE90}"/>
              </a:ext>
            </a:extLst>
          </p:cNvPr>
          <p:cNvSpPr/>
          <p:nvPr/>
        </p:nvSpPr>
        <p:spPr>
          <a:xfrm>
            <a:off x="180037" y="5993048"/>
            <a:ext cx="3681905" cy="369332"/>
          </a:xfrm>
          <a:prstGeom prst="rect">
            <a:avLst/>
          </a:prstGeom>
        </p:spPr>
        <p:txBody>
          <a:bodyPr wrap="none">
            <a:spAutoFit/>
          </a:bodyPr>
          <a:lstStyle/>
          <a:p>
            <a:r>
              <a:rPr lang="zh-TW" altLang="en-US" dirty="0"/>
              <a:t>https://arxiv.org/pdf/1606.05250.pdf</a:t>
            </a:r>
          </a:p>
        </p:txBody>
      </p:sp>
      <p:sp>
        <p:nvSpPr>
          <p:cNvPr id="7" name="文字方塊 6">
            <a:extLst>
              <a:ext uri="{FF2B5EF4-FFF2-40B4-BE49-F238E27FC236}">
                <a16:creationId xmlns:a16="http://schemas.microsoft.com/office/drawing/2014/main" id="{BD1AD9F4-AE8E-491F-BF6F-CD4F6EB3843F}"/>
              </a:ext>
            </a:extLst>
          </p:cNvPr>
          <p:cNvSpPr txBox="1"/>
          <p:nvPr/>
        </p:nvSpPr>
        <p:spPr>
          <a:xfrm>
            <a:off x="584201" y="5518413"/>
            <a:ext cx="2732067" cy="523220"/>
          </a:xfrm>
          <a:prstGeom prst="rect">
            <a:avLst/>
          </a:prstGeom>
          <a:noFill/>
        </p:spPr>
        <p:txBody>
          <a:bodyPr wrap="square" rtlCol="0">
            <a:spAutoFit/>
          </a:bodyPr>
          <a:lstStyle/>
          <a:p>
            <a:pPr algn="ctr"/>
            <a:r>
              <a:rPr lang="en-US" altLang="zh-TW" sz="2800" dirty="0" err="1"/>
              <a:t>SQuAD</a:t>
            </a:r>
            <a:endParaRPr lang="zh-TW" altLang="en-US" sz="2800" dirty="0"/>
          </a:p>
        </p:txBody>
      </p:sp>
    </p:spTree>
    <p:extLst>
      <p:ext uri="{BB962C8B-B14F-4D97-AF65-F5344CB8AC3E}">
        <p14:creationId xmlns:p14="http://schemas.microsoft.com/office/powerpoint/2010/main" val="4734957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Supervised </a:t>
            </a:r>
            <a:r>
              <a:rPr lang="en-US" altLang="zh-TW" dirty="0" err="1"/>
              <a:t>v.s</a:t>
            </a:r>
            <a:r>
              <a:rPr lang="en-US" altLang="zh-TW" dirty="0"/>
              <a:t>. Reinforcement</a:t>
            </a:r>
            <a:endParaRPr lang="zh-TW" altLang="en-US" dirty="0"/>
          </a:p>
        </p:txBody>
      </p:sp>
      <p:sp>
        <p:nvSpPr>
          <p:cNvPr id="3" name="內容版面配置區 2"/>
          <p:cNvSpPr>
            <a:spLocks noGrp="1"/>
          </p:cNvSpPr>
          <p:nvPr>
            <p:ph idx="1"/>
          </p:nvPr>
        </p:nvSpPr>
        <p:spPr/>
        <p:txBody>
          <a:bodyPr/>
          <a:lstStyle/>
          <a:p>
            <a:r>
              <a:rPr lang="en-US" altLang="zh-TW" dirty="0"/>
              <a:t>Supervised </a:t>
            </a:r>
          </a:p>
          <a:p>
            <a:endParaRPr lang="en-US" altLang="zh-TW" dirty="0"/>
          </a:p>
          <a:p>
            <a:endParaRPr lang="en-US" altLang="zh-TW" dirty="0"/>
          </a:p>
          <a:p>
            <a:r>
              <a:rPr lang="en-US" altLang="zh-TW" dirty="0"/>
              <a:t>Reinforcement</a:t>
            </a:r>
          </a:p>
          <a:p>
            <a:endParaRPr lang="en-US" altLang="zh-TW" dirty="0"/>
          </a:p>
          <a:p>
            <a:endParaRPr lang="en-US" altLang="zh-TW" dirty="0"/>
          </a:p>
          <a:p>
            <a:endParaRPr lang="zh-TW" altLang="en-US" dirty="0"/>
          </a:p>
        </p:txBody>
      </p:sp>
      <p:pic>
        <p:nvPicPr>
          <p:cNvPr id="5" name="Picture 8" descr="User Symbol Blue Clip 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8125" y="3839904"/>
            <a:ext cx="497114" cy="763796"/>
          </a:xfrm>
          <a:prstGeom prst="rect">
            <a:avLst/>
          </a:prstGeom>
          <a:noFill/>
          <a:extLst>
            <a:ext uri="{909E8E84-426E-40DD-AFC4-6F175D3DCCD1}">
              <a14:hiddenFill xmlns:a14="http://schemas.microsoft.com/office/drawing/2010/main">
                <a:solidFill>
                  <a:srgbClr val="FFFFFF"/>
                </a:solidFill>
              </a14:hiddenFill>
            </a:ext>
          </a:extLst>
        </p:spPr>
      </p:pic>
      <p:grpSp>
        <p:nvGrpSpPr>
          <p:cNvPr id="6" name="群組 5"/>
          <p:cNvGrpSpPr/>
          <p:nvPr/>
        </p:nvGrpSpPr>
        <p:grpSpPr>
          <a:xfrm>
            <a:off x="2771149" y="5010118"/>
            <a:ext cx="1925977" cy="1470612"/>
            <a:chOff x="442232" y="4851448"/>
            <a:chExt cx="1925977" cy="1470612"/>
          </a:xfrm>
        </p:grpSpPr>
        <p:sp>
          <p:nvSpPr>
            <p:cNvPr id="7" name="圓角矩形圖說文字 6"/>
            <p:cNvSpPr/>
            <p:nvPr/>
          </p:nvSpPr>
          <p:spPr>
            <a:xfrm>
              <a:off x="442232" y="4851448"/>
              <a:ext cx="1415602" cy="511860"/>
            </a:xfrm>
            <a:prstGeom prst="wedgeRoundRectCallout">
              <a:avLst>
                <a:gd name="adj1" fmla="val 38320"/>
                <a:gd name="adj2" fmla="val 116377"/>
                <a:gd name="adj3" fmla="val 16667"/>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en-US" altLang="zh-TW" sz="2400" dirty="0">
                  <a:solidFill>
                    <a:schemeClr val="tx1"/>
                  </a:solidFill>
                </a:rPr>
                <a:t>Hello</a:t>
              </a:r>
              <a:r>
                <a:rPr lang="zh-TW" altLang="en-US" sz="2400" dirty="0">
                  <a:solidFill>
                    <a:schemeClr val="tx1"/>
                  </a:solidFill>
                </a:rPr>
                <a:t> </a:t>
              </a:r>
              <a:r>
                <a:rPr lang="en-US" altLang="zh-TW" sz="2400" dirty="0">
                  <a:solidFill>
                    <a:schemeClr val="tx1"/>
                  </a:solidFill>
                  <a:sym typeface="Wingdings" panose="05000000000000000000" pitchFamily="2" charset="2"/>
                </a:rPr>
                <a:t></a:t>
              </a:r>
              <a:endParaRPr lang="en-US" altLang="zh-TW" sz="2400" dirty="0">
                <a:solidFill>
                  <a:schemeClr val="tx1"/>
                </a:solidFill>
              </a:endParaRPr>
            </a:p>
          </p:txBody>
        </p:sp>
        <p:sp>
          <p:nvSpPr>
            <p:cNvPr id="8" name="矩形 7"/>
            <p:cNvSpPr/>
            <p:nvPr/>
          </p:nvSpPr>
          <p:spPr>
            <a:xfrm>
              <a:off x="1190283" y="5712940"/>
              <a:ext cx="1177926" cy="60912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2400" dirty="0"/>
                <a:t>Agent</a:t>
              </a:r>
              <a:endParaRPr lang="zh-TW" altLang="en-US" sz="2400" dirty="0"/>
            </a:p>
          </p:txBody>
        </p:sp>
      </p:grpSp>
      <p:sp>
        <p:nvSpPr>
          <p:cNvPr id="9" name="圓角矩形圖說文字 8"/>
          <p:cNvSpPr/>
          <p:nvPr/>
        </p:nvSpPr>
        <p:spPr>
          <a:xfrm>
            <a:off x="5055228" y="4995373"/>
            <a:ext cx="1415602" cy="511860"/>
          </a:xfrm>
          <a:prstGeom prst="wedgeRoundRectCallout">
            <a:avLst>
              <a:gd name="adj1" fmla="val 35244"/>
              <a:gd name="adj2" fmla="val 113541"/>
              <a:gd name="adj3" fmla="val 16667"/>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rPr>
              <a:t>……</a:t>
            </a:r>
            <a:endParaRPr lang="zh-TW" altLang="en-US" dirty="0">
              <a:solidFill>
                <a:schemeClr val="tx1"/>
              </a:solidFill>
            </a:endParaRPr>
          </a:p>
        </p:txBody>
      </p:sp>
      <p:sp>
        <p:nvSpPr>
          <p:cNvPr id="10" name="矩形 9"/>
          <p:cNvSpPr/>
          <p:nvPr/>
        </p:nvSpPr>
        <p:spPr>
          <a:xfrm>
            <a:off x="5689524" y="5830631"/>
            <a:ext cx="1177926" cy="60912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2400" dirty="0"/>
              <a:t>Agent</a:t>
            </a:r>
            <a:endParaRPr lang="zh-TW" altLang="en-US" sz="2400" dirty="0"/>
          </a:p>
        </p:txBody>
      </p:sp>
      <p:sp>
        <p:nvSpPr>
          <p:cNvPr id="11" name="圓角矩形圖說文字 10"/>
          <p:cNvSpPr/>
          <p:nvPr/>
        </p:nvSpPr>
        <p:spPr>
          <a:xfrm>
            <a:off x="1897757" y="4244240"/>
            <a:ext cx="1415602" cy="511860"/>
          </a:xfrm>
          <a:prstGeom prst="wedgeRoundRectCallout">
            <a:avLst>
              <a:gd name="adj1" fmla="val -74464"/>
              <a:gd name="adj2" fmla="val -11226"/>
              <a:gd name="adj3" fmla="val 16667"/>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rPr>
              <a:t>…….</a:t>
            </a:r>
            <a:endParaRPr lang="zh-TW" altLang="en-US" dirty="0">
              <a:solidFill>
                <a:schemeClr val="tx1"/>
              </a:solidFill>
            </a:endParaRPr>
          </a:p>
        </p:txBody>
      </p:sp>
      <p:pic>
        <p:nvPicPr>
          <p:cNvPr id="12" name="Picture 8" descr="User Symbol Blue Clip 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0735" y="3839904"/>
            <a:ext cx="497114" cy="763796"/>
          </a:xfrm>
          <a:prstGeom prst="rect">
            <a:avLst/>
          </a:prstGeom>
          <a:noFill/>
          <a:extLst>
            <a:ext uri="{909E8E84-426E-40DD-AFC4-6F175D3DCCD1}">
              <a14:hiddenFill xmlns:a14="http://schemas.microsoft.com/office/drawing/2010/main">
                <a:solidFill>
                  <a:srgbClr val="FFFFFF"/>
                </a:solidFill>
              </a14:hiddenFill>
            </a:ext>
          </a:extLst>
        </p:spPr>
      </p:pic>
      <p:sp>
        <p:nvSpPr>
          <p:cNvPr id="13" name="圓角矩形圖說文字 12"/>
          <p:cNvSpPr/>
          <p:nvPr/>
        </p:nvSpPr>
        <p:spPr>
          <a:xfrm>
            <a:off x="4450367" y="4244240"/>
            <a:ext cx="1415602" cy="511860"/>
          </a:xfrm>
          <a:prstGeom prst="wedgeRoundRectCallout">
            <a:avLst>
              <a:gd name="adj1" fmla="val -74464"/>
              <a:gd name="adj2" fmla="val -11226"/>
              <a:gd name="adj3" fmla="val 16667"/>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rPr>
              <a:t>…….</a:t>
            </a:r>
            <a:endParaRPr lang="zh-TW" altLang="en-US" dirty="0">
              <a:solidFill>
                <a:schemeClr val="tx1"/>
              </a:solidFill>
            </a:endParaRPr>
          </a:p>
        </p:txBody>
      </p:sp>
      <p:sp>
        <p:nvSpPr>
          <p:cNvPr id="14" name="文字方塊 13"/>
          <p:cNvSpPr txBox="1"/>
          <p:nvPr/>
        </p:nvSpPr>
        <p:spPr>
          <a:xfrm>
            <a:off x="5936927" y="4143075"/>
            <a:ext cx="1466821" cy="523220"/>
          </a:xfrm>
          <a:prstGeom prst="rect">
            <a:avLst/>
          </a:prstGeom>
          <a:noFill/>
        </p:spPr>
        <p:txBody>
          <a:bodyPr wrap="square" rtlCol="0">
            <a:spAutoFit/>
          </a:bodyPr>
          <a:lstStyle/>
          <a:p>
            <a:pPr algn="ctr"/>
            <a:r>
              <a:rPr lang="en-US" altLang="zh-TW" sz="2800" b="1" dirty="0"/>
              <a:t>……</a:t>
            </a:r>
            <a:endParaRPr lang="zh-TW" altLang="en-US" sz="2800" b="1" dirty="0"/>
          </a:p>
        </p:txBody>
      </p:sp>
      <p:pic>
        <p:nvPicPr>
          <p:cNvPr id="15" name="Picture 2" descr="http://img01.taopic.com/150411/240403-1504110K1337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51610" y="3813378"/>
            <a:ext cx="1606028" cy="1069615"/>
          </a:xfrm>
          <a:prstGeom prst="rect">
            <a:avLst/>
          </a:prstGeom>
          <a:noFill/>
          <a:extLst>
            <a:ext uri="{909E8E84-426E-40DD-AFC4-6F175D3DCCD1}">
              <a14:hiddenFill xmlns:a14="http://schemas.microsoft.com/office/drawing/2010/main">
                <a:solidFill>
                  <a:srgbClr val="FFFFFF"/>
                </a:solidFill>
              </a14:hiddenFill>
            </a:ext>
          </a:extLst>
        </p:spPr>
      </p:pic>
      <p:sp>
        <p:nvSpPr>
          <p:cNvPr id="16" name="文字方塊 15"/>
          <p:cNvSpPr txBox="1"/>
          <p:nvPr/>
        </p:nvSpPr>
        <p:spPr>
          <a:xfrm>
            <a:off x="7386966" y="4882993"/>
            <a:ext cx="1335315" cy="523220"/>
          </a:xfrm>
          <a:prstGeom prst="rect">
            <a:avLst/>
          </a:prstGeom>
          <a:noFill/>
        </p:spPr>
        <p:txBody>
          <a:bodyPr wrap="square" rtlCol="0">
            <a:spAutoFit/>
          </a:bodyPr>
          <a:lstStyle/>
          <a:p>
            <a:pPr algn="ctr"/>
            <a:r>
              <a:rPr lang="en-US" altLang="zh-TW" sz="2800" dirty="0">
                <a:solidFill>
                  <a:srgbClr val="FF0000"/>
                </a:solidFill>
              </a:rPr>
              <a:t>Bad</a:t>
            </a:r>
            <a:endParaRPr lang="zh-TW" altLang="en-US" sz="2800" dirty="0">
              <a:solidFill>
                <a:srgbClr val="FF0000"/>
              </a:solidFill>
            </a:endParaRPr>
          </a:p>
        </p:txBody>
      </p:sp>
      <p:grpSp>
        <p:nvGrpSpPr>
          <p:cNvPr id="23" name="群組 22"/>
          <p:cNvGrpSpPr/>
          <p:nvPr/>
        </p:nvGrpSpPr>
        <p:grpSpPr>
          <a:xfrm>
            <a:off x="3620498" y="1821718"/>
            <a:ext cx="2289179" cy="627522"/>
            <a:chOff x="3184414" y="1802708"/>
            <a:chExt cx="2289179" cy="627522"/>
          </a:xfrm>
        </p:grpSpPr>
        <p:pic>
          <p:nvPicPr>
            <p:cNvPr id="17" name="Picture 8" descr="User Symbol Blue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84414" y="1802708"/>
              <a:ext cx="408421" cy="627522"/>
            </a:xfrm>
            <a:prstGeom prst="rect">
              <a:avLst/>
            </a:prstGeom>
            <a:noFill/>
            <a:extLst>
              <a:ext uri="{909E8E84-426E-40DD-AFC4-6F175D3DCCD1}">
                <a14:hiddenFill xmlns:a14="http://schemas.microsoft.com/office/drawing/2010/main">
                  <a:solidFill>
                    <a:srgbClr val="FFFFFF"/>
                  </a:solidFill>
                </a14:hiddenFill>
              </a:ext>
            </a:extLst>
          </p:spPr>
        </p:pic>
        <p:sp>
          <p:nvSpPr>
            <p:cNvPr id="18" name="圓角矩形圖說文字 17"/>
            <p:cNvSpPr/>
            <p:nvPr/>
          </p:nvSpPr>
          <p:spPr>
            <a:xfrm>
              <a:off x="4057991" y="1884204"/>
              <a:ext cx="1415602" cy="511860"/>
            </a:xfrm>
            <a:prstGeom prst="wedgeRoundRectCallout">
              <a:avLst>
                <a:gd name="adj1" fmla="val -74464"/>
                <a:gd name="adj2" fmla="val -11226"/>
                <a:gd name="adj3" fmla="val 16667"/>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1"/>
                  </a:solidFill>
                </a:rPr>
                <a:t>“Hello”</a:t>
              </a:r>
              <a:endParaRPr lang="zh-TW" altLang="en-US" sz="2400" dirty="0">
                <a:solidFill>
                  <a:schemeClr val="tx1"/>
                </a:solidFill>
              </a:endParaRPr>
            </a:p>
          </p:txBody>
        </p:sp>
      </p:grpSp>
      <p:sp>
        <p:nvSpPr>
          <p:cNvPr id="19" name="文字方塊 18"/>
          <p:cNvSpPr txBox="1"/>
          <p:nvPr/>
        </p:nvSpPr>
        <p:spPr>
          <a:xfrm>
            <a:off x="6152943" y="1966374"/>
            <a:ext cx="2920711" cy="461665"/>
          </a:xfrm>
          <a:prstGeom prst="rect">
            <a:avLst/>
          </a:prstGeom>
          <a:noFill/>
        </p:spPr>
        <p:txBody>
          <a:bodyPr wrap="square" rtlCol="0">
            <a:spAutoFit/>
          </a:bodyPr>
          <a:lstStyle/>
          <a:p>
            <a:r>
              <a:rPr lang="en-US" altLang="zh-TW" sz="2400" dirty="0"/>
              <a:t>Say “Hi”</a:t>
            </a:r>
            <a:endParaRPr lang="zh-TW" altLang="en-US" sz="2400" dirty="0"/>
          </a:p>
        </p:txBody>
      </p:sp>
      <p:grpSp>
        <p:nvGrpSpPr>
          <p:cNvPr id="24" name="群組 23"/>
          <p:cNvGrpSpPr/>
          <p:nvPr/>
        </p:nvGrpSpPr>
        <p:grpSpPr>
          <a:xfrm>
            <a:off x="3612321" y="2621766"/>
            <a:ext cx="2289179" cy="627522"/>
            <a:chOff x="3222407" y="2565037"/>
            <a:chExt cx="2289179" cy="627522"/>
          </a:xfrm>
        </p:grpSpPr>
        <p:pic>
          <p:nvPicPr>
            <p:cNvPr id="20" name="Picture 8" descr="User Symbol Blue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22407" y="2565037"/>
              <a:ext cx="408421" cy="627522"/>
            </a:xfrm>
            <a:prstGeom prst="rect">
              <a:avLst/>
            </a:prstGeom>
            <a:noFill/>
            <a:extLst>
              <a:ext uri="{909E8E84-426E-40DD-AFC4-6F175D3DCCD1}">
                <a14:hiddenFill xmlns:a14="http://schemas.microsoft.com/office/drawing/2010/main">
                  <a:solidFill>
                    <a:srgbClr val="FFFFFF"/>
                  </a:solidFill>
                </a14:hiddenFill>
              </a:ext>
            </a:extLst>
          </p:spPr>
        </p:pic>
        <p:sp>
          <p:nvSpPr>
            <p:cNvPr id="21" name="圓角矩形圖說文字 20"/>
            <p:cNvSpPr/>
            <p:nvPr/>
          </p:nvSpPr>
          <p:spPr>
            <a:xfrm>
              <a:off x="4095984" y="2646533"/>
              <a:ext cx="1415602" cy="511860"/>
            </a:xfrm>
            <a:prstGeom prst="wedgeRoundRectCallout">
              <a:avLst>
                <a:gd name="adj1" fmla="val -74464"/>
                <a:gd name="adj2" fmla="val -11226"/>
                <a:gd name="adj3" fmla="val 16667"/>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1"/>
                  </a:solidFill>
                </a:rPr>
                <a:t>“Bye </a:t>
              </a:r>
              <a:r>
                <a:rPr lang="en-US" altLang="zh-TW" sz="2400" dirty="0" err="1">
                  <a:solidFill>
                    <a:schemeClr val="tx1"/>
                  </a:solidFill>
                </a:rPr>
                <a:t>bye</a:t>
              </a:r>
              <a:r>
                <a:rPr lang="en-US" altLang="zh-TW" sz="2400" dirty="0">
                  <a:solidFill>
                    <a:schemeClr val="tx1"/>
                  </a:solidFill>
                </a:rPr>
                <a:t>”</a:t>
              </a:r>
              <a:endParaRPr lang="zh-TW" altLang="en-US" sz="2400" dirty="0">
                <a:solidFill>
                  <a:schemeClr val="tx1"/>
                </a:solidFill>
              </a:endParaRPr>
            </a:p>
          </p:txBody>
        </p:sp>
      </p:grpSp>
      <p:sp>
        <p:nvSpPr>
          <p:cNvPr id="22" name="文字方塊 21"/>
          <p:cNvSpPr txBox="1"/>
          <p:nvPr/>
        </p:nvSpPr>
        <p:spPr>
          <a:xfrm>
            <a:off x="6155697" y="2740130"/>
            <a:ext cx="2920711" cy="461665"/>
          </a:xfrm>
          <a:prstGeom prst="rect">
            <a:avLst/>
          </a:prstGeom>
          <a:noFill/>
        </p:spPr>
        <p:txBody>
          <a:bodyPr wrap="square" rtlCol="0">
            <a:spAutoFit/>
          </a:bodyPr>
          <a:lstStyle/>
          <a:p>
            <a:r>
              <a:rPr lang="en-US" altLang="zh-TW" sz="2400" dirty="0"/>
              <a:t>Say “Good bye”</a:t>
            </a:r>
            <a:endParaRPr lang="zh-TW" altLang="en-US" sz="2400" dirty="0"/>
          </a:p>
        </p:txBody>
      </p:sp>
      <p:sp>
        <p:nvSpPr>
          <p:cNvPr id="4" name="文字方塊 3"/>
          <p:cNvSpPr txBox="1"/>
          <p:nvPr/>
        </p:nvSpPr>
        <p:spPr>
          <a:xfrm>
            <a:off x="649982" y="2355711"/>
            <a:ext cx="2495550" cy="954107"/>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altLang="zh-TW" sz="2800" dirty="0"/>
              <a:t>Learning from teacher</a:t>
            </a:r>
            <a:endParaRPr lang="zh-TW" altLang="en-US" sz="2800" dirty="0"/>
          </a:p>
        </p:txBody>
      </p:sp>
      <p:sp>
        <p:nvSpPr>
          <p:cNvPr id="25" name="文字方塊 24"/>
          <p:cNvSpPr txBox="1"/>
          <p:nvPr/>
        </p:nvSpPr>
        <p:spPr>
          <a:xfrm>
            <a:off x="237464" y="5507233"/>
            <a:ext cx="2495550" cy="954107"/>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altLang="zh-TW" sz="2800" dirty="0"/>
              <a:t>Learning from critics</a:t>
            </a:r>
            <a:endParaRPr lang="zh-TW" altLang="en-US" sz="2800" dirty="0"/>
          </a:p>
        </p:txBody>
      </p:sp>
    </p:spTree>
    <p:extLst>
      <p:ext uri="{BB962C8B-B14F-4D97-AF65-F5344CB8AC3E}">
        <p14:creationId xmlns:p14="http://schemas.microsoft.com/office/powerpoint/2010/main" val="985052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animBg="1"/>
      <p:bldP spid="14" grpId="0"/>
      <p:bldP spid="16" grpId="0"/>
      <p:bldP spid="19" grpId="0"/>
      <p:bldP spid="22" grpId="0"/>
      <p:bldP spid="4" grpId="0" animBg="1"/>
      <p:bldP spid="2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Supervised </a:t>
            </a:r>
            <a:r>
              <a:rPr lang="en-US" altLang="zh-TW" dirty="0" err="1"/>
              <a:t>v.s</a:t>
            </a:r>
            <a:r>
              <a:rPr lang="en-US" altLang="zh-TW" dirty="0"/>
              <a:t>. Reinforcement</a:t>
            </a:r>
            <a:endParaRPr lang="zh-TW" altLang="en-US" dirty="0"/>
          </a:p>
        </p:txBody>
      </p:sp>
      <p:sp>
        <p:nvSpPr>
          <p:cNvPr id="3" name="內容版面配置區 2"/>
          <p:cNvSpPr>
            <a:spLocks noGrp="1"/>
          </p:cNvSpPr>
          <p:nvPr>
            <p:ph idx="1"/>
          </p:nvPr>
        </p:nvSpPr>
        <p:spPr>
          <a:xfrm>
            <a:off x="645644" y="1822955"/>
            <a:ext cx="7886700" cy="4351338"/>
          </a:xfrm>
        </p:spPr>
        <p:txBody>
          <a:bodyPr>
            <a:normAutofit/>
          </a:bodyPr>
          <a:lstStyle/>
          <a:p>
            <a:r>
              <a:rPr lang="en-US" altLang="zh-TW" dirty="0"/>
              <a:t>Supervised:</a:t>
            </a:r>
          </a:p>
          <a:p>
            <a:pPr lvl="1"/>
            <a:endParaRPr lang="en-US" altLang="zh-TW" sz="2800" dirty="0"/>
          </a:p>
          <a:p>
            <a:pPr lvl="1"/>
            <a:endParaRPr lang="en-US" altLang="zh-TW" sz="2800" dirty="0"/>
          </a:p>
          <a:p>
            <a:pPr lvl="1"/>
            <a:endParaRPr lang="en-US" altLang="zh-TW" sz="2800" dirty="0"/>
          </a:p>
          <a:p>
            <a:pPr lvl="1"/>
            <a:endParaRPr lang="en-US" altLang="zh-TW" sz="2800" dirty="0"/>
          </a:p>
          <a:p>
            <a:r>
              <a:rPr lang="en-US" altLang="zh-TW" dirty="0"/>
              <a:t>Reinforcement Learning</a:t>
            </a:r>
            <a:endParaRPr lang="zh-TW" altLang="en-US" dirty="0"/>
          </a:p>
        </p:txBody>
      </p:sp>
      <p:pic>
        <p:nvPicPr>
          <p:cNvPr id="7170" name="Picture 2" descr="http://y2.ifengimg.com/a/2016_11/2c7ef418c72909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97163" y="2601363"/>
            <a:ext cx="1630591" cy="122294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blog.sina.com.tw/myimages/222/22494/images/2008092717300010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91703" y="2638444"/>
            <a:ext cx="1785343" cy="1185863"/>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3"/>
          <p:cNvSpPr txBox="1"/>
          <p:nvPr/>
        </p:nvSpPr>
        <p:spPr>
          <a:xfrm>
            <a:off x="3178312" y="2855415"/>
            <a:ext cx="1692287" cy="830997"/>
          </a:xfrm>
          <a:prstGeom prst="rect">
            <a:avLst/>
          </a:prstGeom>
          <a:noFill/>
        </p:spPr>
        <p:txBody>
          <a:bodyPr wrap="square" rtlCol="0">
            <a:spAutoFit/>
          </a:bodyPr>
          <a:lstStyle/>
          <a:p>
            <a:pPr algn="ctr"/>
            <a:r>
              <a:rPr lang="en-US" altLang="zh-TW" sz="2400" dirty="0"/>
              <a:t>Next move:</a:t>
            </a:r>
          </a:p>
          <a:p>
            <a:pPr algn="ctr"/>
            <a:r>
              <a:rPr lang="en-US" altLang="zh-TW" sz="2400" dirty="0"/>
              <a:t>“5-5”</a:t>
            </a:r>
            <a:endParaRPr lang="zh-TW" altLang="en-US" sz="2400" dirty="0"/>
          </a:p>
        </p:txBody>
      </p:sp>
      <p:sp>
        <p:nvSpPr>
          <p:cNvPr id="7" name="文字方塊 6"/>
          <p:cNvSpPr txBox="1"/>
          <p:nvPr/>
        </p:nvSpPr>
        <p:spPr>
          <a:xfrm>
            <a:off x="6973968" y="2855415"/>
            <a:ext cx="1598035" cy="830997"/>
          </a:xfrm>
          <a:prstGeom prst="rect">
            <a:avLst/>
          </a:prstGeom>
          <a:noFill/>
        </p:spPr>
        <p:txBody>
          <a:bodyPr wrap="square" rtlCol="0">
            <a:spAutoFit/>
          </a:bodyPr>
          <a:lstStyle/>
          <a:p>
            <a:pPr algn="ctr"/>
            <a:r>
              <a:rPr lang="en-US" altLang="zh-TW" sz="2400" dirty="0"/>
              <a:t>Next move:</a:t>
            </a:r>
          </a:p>
          <a:p>
            <a:pPr algn="ctr"/>
            <a:r>
              <a:rPr lang="en-US" altLang="zh-TW" sz="2400" dirty="0"/>
              <a:t>“3-3”</a:t>
            </a:r>
            <a:endParaRPr lang="zh-TW" altLang="en-US" sz="2400" dirty="0"/>
          </a:p>
        </p:txBody>
      </p:sp>
      <p:sp>
        <p:nvSpPr>
          <p:cNvPr id="8" name="文字方塊 7"/>
          <p:cNvSpPr txBox="1"/>
          <p:nvPr/>
        </p:nvSpPr>
        <p:spPr>
          <a:xfrm>
            <a:off x="1205041" y="4856766"/>
            <a:ext cx="1640114" cy="461665"/>
          </a:xfrm>
          <a:prstGeom prst="rect">
            <a:avLst/>
          </a:prstGeom>
          <a:noFill/>
        </p:spPr>
        <p:txBody>
          <a:bodyPr wrap="square" rtlCol="0">
            <a:spAutoFit/>
          </a:bodyPr>
          <a:lstStyle/>
          <a:p>
            <a:pPr algn="ctr"/>
            <a:r>
              <a:rPr lang="en-US" altLang="zh-TW" sz="2400" dirty="0"/>
              <a:t>First move</a:t>
            </a:r>
            <a:endParaRPr lang="zh-TW" altLang="en-US" sz="2400" dirty="0"/>
          </a:p>
        </p:txBody>
      </p:sp>
      <p:sp>
        <p:nvSpPr>
          <p:cNvPr id="9" name="文字方塊 8"/>
          <p:cNvSpPr txBox="1"/>
          <p:nvPr/>
        </p:nvSpPr>
        <p:spPr>
          <a:xfrm>
            <a:off x="3178312" y="4856766"/>
            <a:ext cx="3013983" cy="461665"/>
          </a:xfrm>
          <a:prstGeom prst="rect">
            <a:avLst/>
          </a:prstGeom>
          <a:noFill/>
        </p:spPr>
        <p:txBody>
          <a:bodyPr wrap="square" rtlCol="0">
            <a:spAutoFit/>
          </a:bodyPr>
          <a:lstStyle/>
          <a:p>
            <a:pPr algn="ctr"/>
            <a:r>
              <a:rPr lang="en-US" altLang="zh-TW" sz="2400" dirty="0"/>
              <a:t>…… many moves ……</a:t>
            </a:r>
            <a:endParaRPr lang="zh-TW" altLang="en-US" sz="2400" dirty="0"/>
          </a:p>
        </p:txBody>
      </p:sp>
      <p:sp>
        <p:nvSpPr>
          <p:cNvPr id="10" name="向右箭號 9"/>
          <p:cNvSpPr/>
          <p:nvPr/>
        </p:nvSpPr>
        <p:spPr>
          <a:xfrm>
            <a:off x="2830640" y="4878545"/>
            <a:ext cx="406400" cy="4472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向右箭號 10"/>
          <p:cNvSpPr/>
          <p:nvPr/>
        </p:nvSpPr>
        <p:spPr>
          <a:xfrm>
            <a:off x="6340602" y="4878544"/>
            <a:ext cx="406400" cy="4472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文字方塊 11"/>
          <p:cNvSpPr txBox="1"/>
          <p:nvPr/>
        </p:nvSpPr>
        <p:spPr>
          <a:xfrm>
            <a:off x="6899007" y="4886936"/>
            <a:ext cx="1334294" cy="461665"/>
          </a:xfrm>
          <a:prstGeom prst="rect">
            <a:avLst/>
          </a:prstGeom>
          <a:noFill/>
        </p:spPr>
        <p:txBody>
          <a:bodyPr wrap="square" rtlCol="0">
            <a:spAutoFit/>
          </a:bodyPr>
          <a:lstStyle/>
          <a:p>
            <a:r>
              <a:rPr lang="en-US" altLang="zh-TW" sz="2400" dirty="0"/>
              <a:t>Win!</a:t>
            </a:r>
            <a:endParaRPr lang="zh-TW" altLang="en-US" sz="2400" dirty="0"/>
          </a:p>
        </p:txBody>
      </p:sp>
      <p:sp>
        <p:nvSpPr>
          <p:cNvPr id="5" name="文字方塊 4"/>
          <p:cNvSpPr txBox="1"/>
          <p:nvPr/>
        </p:nvSpPr>
        <p:spPr>
          <a:xfrm>
            <a:off x="188004" y="5904176"/>
            <a:ext cx="8793392" cy="523220"/>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altLang="zh-TW" sz="2800" dirty="0"/>
              <a:t>Alpha Go is supervised learning + reinforcement learning.</a:t>
            </a:r>
            <a:endParaRPr lang="zh-TW" altLang="en-US" sz="2800" dirty="0"/>
          </a:p>
        </p:txBody>
      </p:sp>
    </p:spTree>
    <p:extLst>
      <p:ext uri="{BB962C8B-B14F-4D97-AF65-F5344CB8AC3E}">
        <p14:creationId xmlns:p14="http://schemas.microsoft.com/office/powerpoint/2010/main" val="2784356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P spid="10" grpId="0" animBg="1"/>
      <p:bldP spid="11" grpId="0" animBg="1"/>
      <p:bldP spid="12" grpId="0"/>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F9C5292-84CB-4B47-97A8-A4B948AF0C07}"/>
              </a:ext>
            </a:extLst>
          </p:cNvPr>
          <p:cNvSpPr>
            <a:spLocks noGrp="1"/>
          </p:cNvSpPr>
          <p:nvPr>
            <p:ph type="title"/>
          </p:nvPr>
        </p:nvSpPr>
        <p:spPr/>
        <p:txBody>
          <a:bodyPr/>
          <a:lstStyle/>
          <a:p>
            <a:r>
              <a:rPr lang="en-US" altLang="zh-TW" dirty="0"/>
              <a:t>Unsupervised (</a:t>
            </a:r>
            <a:r>
              <a:rPr lang="zh-TW" altLang="en-US" dirty="0">
                <a:latin typeface="微軟正黑體" panose="020B0604030504040204" pitchFamily="34" charset="-120"/>
                <a:ea typeface="微軟正黑體" panose="020B0604030504040204" pitchFamily="34" charset="-120"/>
              </a:rPr>
              <a:t>非督導</a:t>
            </a:r>
            <a:r>
              <a:rPr lang="en-US" altLang="zh-TW" dirty="0"/>
              <a:t>)</a:t>
            </a:r>
            <a:endParaRPr lang="zh-TW" altLang="en-US" dirty="0"/>
          </a:p>
        </p:txBody>
      </p:sp>
      <p:pic>
        <p:nvPicPr>
          <p:cNvPr id="4" name="圖片 3">
            <a:extLst>
              <a:ext uri="{FF2B5EF4-FFF2-40B4-BE49-F238E27FC236}">
                <a16:creationId xmlns:a16="http://schemas.microsoft.com/office/drawing/2014/main" id="{5D7867EA-D71E-4C3D-A0FF-70D374DAA5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4902" y="2217905"/>
            <a:ext cx="2921108" cy="516844"/>
          </a:xfrm>
          <a:prstGeom prst="rect">
            <a:avLst/>
          </a:prstGeom>
        </p:spPr>
      </p:pic>
      <p:sp>
        <p:nvSpPr>
          <p:cNvPr id="5" name="矩形 4">
            <a:extLst>
              <a:ext uri="{FF2B5EF4-FFF2-40B4-BE49-F238E27FC236}">
                <a16:creationId xmlns:a16="http://schemas.microsoft.com/office/drawing/2014/main" id="{BBCD602C-5550-43D8-8DE8-ECCCCBAF72A4}"/>
              </a:ext>
            </a:extLst>
          </p:cNvPr>
          <p:cNvSpPr/>
          <p:nvPr/>
        </p:nvSpPr>
        <p:spPr>
          <a:xfrm>
            <a:off x="448956" y="1263608"/>
            <a:ext cx="5505278" cy="523220"/>
          </a:xfrm>
          <a:prstGeom prst="rect">
            <a:avLst/>
          </a:prstGeom>
        </p:spPr>
        <p:txBody>
          <a:bodyPr wrap="square">
            <a:spAutoFit/>
          </a:bodyPr>
          <a:lstStyle/>
          <a:p>
            <a:pPr lvl="0" algn="ctr" defTabSz="914400">
              <a:defRPr/>
            </a:pPr>
            <a:r>
              <a:rPr lang="en-US" altLang="zh-TW" sz="2800" dirty="0">
                <a:solidFill>
                  <a:srgbClr val="FF0000"/>
                </a:solidFill>
              </a:rPr>
              <a:t>Training AI </a:t>
            </a:r>
            <a:r>
              <a:rPr lang="en-US" altLang="zh-TW" sz="2800" b="1" i="1" u="sng" dirty="0">
                <a:solidFill>
                  <a:srgbClr val="FF0000"/>
                </a:solidFill>
              </a:rPr>
              <a:t>without paired data</a:t>
            </a:r>
            <a:r>
              <a:rPr lang="en-US" altLang="zh-TW" sz="2800" dirty="0">
                <a:solidFill>
                  <a:srgbClr val="FF0000"/>
                </a:solidFill>
              </a:rPr>
              <a:t> </a:t>
            </a:r>
            <a:endParaRPr lang="zh-TW" altLang="en-US" sz="2800" dirty="0">
              <a:solidFill>
                <a:srgbClr val="FF0000"/>
              </a:solidFill>
            </a:endParaRPr>
          </a:p>
        </p:txBody>
      </p:sp>
      <p:sp>
        <p:nvSpPr>
          <p:cNvPr id="6" name="箭號: 向右 5">
            <a:extLst>
              <a:ext uri="{FF2B5EF4-FFF2-40B4-BE49-F238E27FC236}">
                <a16:creationId xmlns:a16="http://schemas.microsoft.com/office/drawing/2014/main" id="{D3A16C7D-54A6-4905-BF2E-CEEAE924913A}"/>
              </a:ext>
            </a:extLst>
          </p:cNvPr>
          <p:cNvSpPr/>
          <p:nvPr/>
        </p:nvSpPr>
        <p:spPr>
          <a:xfrm>
            <a:off x="3296234" y="2341184"/>
            <a:ext cx="471948" cy="36871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7" name="箭號: 向右 6">
            <a:extLst>
              <a:ext uri="{FF2B5EF4-FFF2-40B4-BE49-F238E27FC236}">
                <a16:creationId xmlns:a16="http://schemas.microsoft.com/office/drawing/2014/main" id="{60F19E84-CB8A-476C-BD70-22E8A69385CD}"/>
              </a:ext>
            </a:extLst>
          </p:cNvPr>
          <p:cNvSpPr/>
          <p:nvPr/>
        </p:nvSpPr>
        <p:spPr>
          <a:xfrm>
            <a:off x="5553973" y="2341184"/>
            <a:ext cx="471948" cy="36871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8" name="文字方塊 7">
            <a:extLst>
              <a:ext uri="{FF2B5EF4-FFF2-40B4-BE49-F238E27FC236}">
                <a16:creationId xmlns:a16="http://schemas.microsoft.com/office/drawing/2014/main" id="{E69D8E27-B094-4033-B9F0-5224DE834F98}"/>
              </a:ext>
            </a:extLst>
          </p:cNvPr>
          <p:cNvSpPr txBox="1"/>
          <p:nvPr/>
        </p:nvSpPr>
        <p:spPr>
          <a:xfrm>
            <a:off x="1063871" y="2660158"/>
            <a:ext cx="1781175" cy="461665"/>
          </a:xfrm>
          <a:prstGeom prst="rect">
            <a:avLst/>
          </a:prstGeom>
          <a:noFill/>
        </p:spPr>
        <p:txBody>
          <a:bodyPr wrap="square" rtlCol="0">
            <a:spAutoFit/>
          </a:bodyPr>
          <a:lstStyle/>
          <a:p>
            <a:pPr algn="ctr"/>
            <a:r>
              <a:rPr lang="en-US" altLang="zh-TW" sz="2400" dirty="0"/>
              <a:t>x</a:t>
            </a:r>
            <a:endParaRPr lang="zh-TW" altLang="en-US" sz="2400" dirty="0"/>
          </a:p>
        </p:txBody>
      </p:sp>
      <p:sp>
        <p:nvSpPr>
          <p:cNvPr id="9" name="矩形: 圓角 8">
            <a:extLst>
              <a:ext uri="{FF2B5EF4-FFF2-40B4-BE49-F238E27FC236}">
                <a16:creationId xmlns:a16="http://schemas.microsoft.com/office/drawing/2014/main" id="{F65DDD94-4E31-4257-8A94-2C7ED22DB617}"/>
              </a:ext>
            </a:extLst>
          </p:cNvPr>
          <p:cNvSpPr/>
          <p:nvPr/>
        </p:nvSpPr>
        <p:spPr>
          <a:xfrm>
            <a:off x="3757415" y="2003857"/>
            <a:ext cx="1781174" cy="10698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Speech</a:t>
            </a:r>
          </a:p>
          <a:p>
            <a:pPr algn="ctr"/>
            <a:r>
              <a:rPr lang="en-US" altLang="zh-TW" sz="2400" dirty="0"/>
              <a:t>Recognition</a:t>
            </a:r>
          </a:p>
        </p:txBody>
      </p:sp>
      <p:sp>
        <p:nvSpPr>
          <p:cNvPr id="10" name="文字方塊 9">
            <a:extLst>
              <a:ext uri="{FF2B5EF4-FFF2-40B4-BE49-F238E27FC236}">
                <a16:creationId xmlns:a16="http://schemas.microsoft.com/office/drawing/2014/main" id="{38831A33-0F57-4488-ABD7-DF01D8EE4F6B}"/>
              </a:ext>
            </a:extLst>
          </p:cNvPr>
          <p:cNvSpPr txBox="1"/>
          <p:nvPr/>
        </p:nvSpPr>
        <p:spPr>
          <a:xfrm>
            <a:off x="6069484" y="2301985"/>
            <a:ext cx="2330273" cy="461665"/>
          </a:xfrm>
          <a:prstGeom prst="rect">
            <a:avLst/>
          </a:prstGeom>
          <a:noFill/>
        </p:spPr>
        <p:txBody>
          <a:bodyPr wrap="square" rtlCol="0">
            <a:spAutoFit/>
          </a:bodyPr>
          <a:lstStyle/>
          <a:p>
            <a:r>
              <a:rPr lang="en-US" altLang="zh-TW" sz="2400" dirty="0"/>
              <a:t>“How are you”</a:t>
            </a:r>
            <a:endParaRPr lang="zh-TW" altLang="en-US" sz="2400" dirty="0"/>
          </a:p>
        </p:txBody>
      </p:sp>
      <p:sp>
        <p:nvSpPr>
          <p:cNvPr id="11" name="矩形 10">
            <a:extLst>
              <a:ext uri="{FF2B5EF4-FFF2-40B4-BE49-F238E27FC236}">
                <a16:creationId xmlns:a16="http://schemas.microsoft.com/office/drawing/2014/main" id="{92EB1D8A-C956-4FFE-8C51-747498EE70F5}"/>
              </a:ext>
            </a:extLst>
          </p:cNvPr>
          <p:cNvSpPr/>
          <p:nvPr/>
        </p:nvSpPr>
        <p:spPr>
          <a:xfrm>
            <a:off x="5412847" y="6065112"/>
            <a:ext cx="902106" cy="461665"/>
          </a:xfrm>
          <a:prstGeom prst="rect">
            <a:avLst/>
          </a:prstGeom>
        </p:spPr>
        <p:txBody>
          <a:bodyPr wrap="none">
            <a:spAutoFit/>
          </a:bodyPr>
          <a:lstStyle/>
          <a:p>
            <a:pPr algn="ctr"/>
            <a:r>
              <a:rPr lang="en-US" altLang="zh-TW" sz="2400" dirty="0"/>
              <a:t>Text y</a:t>
            </a:r>
            <a:endParaRPr lang="zh-TW" altLang="en-US" sz="2400" dirty="0"/>
          </a:p>
        </p:txBody>
      </p:sp>
      <p:pic>
        <p:nvPicPr>
          <p:cNvPr id="12" name="Picture 4" descr="ãdocumentãçåçæå°çµæ">
            <a:extLst>
              <a:ext uri="{FF2B5EF4-FFF2-40B4-BE49-F238E27FC236}">
                <a16:creationId xmlns:a16="http://schemas.microsoft.com/office/drawing/2014/main" id="{62E10173-87D0-4BF2-8D62-1231B02DBB2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0148" y="4934510"/>
            <a:ext cx="957864" cy="1173227"/>
          </a:xfrm>
          <a:prstGeom prst="rect">
            <a:avLst/>
          </a:prstGeom>
          <a:noFill/>
          <a:extLst>
            <a:ext uri="{909E8E84-426E-40DD-AFC4-6F175D3DCCD1}">
              <a14:hiddenFill xmlns:a14="http://schemas.microsoft.com/office/drawing/2010/main">
                <a:solidFill>
                  <a:srgbClr val="FFFFFF"/>
                </a:solidFill>
              </a14:hiddenFill>
            </a:ext>
          </a:extLst>
        </p:spPr>
      </p:pic>
      <p:sp>
        <p:nvSpPr>
          <p:cNvPr id="13" name="文字方塊 12">
            <a:extLst>
              <a:ext uri="{FF2B5EF4-FFF2-40B4-BE49-F238E27FC236}">
                <a16:creationId xmlns:a16="http://schemas.microsoft.com/office/drawing/2014/main" id="{F76A4256-6A5F-496A-91E9-F3CEB5B2C601}"/>
              </a:ext>
            </a:extLst>
          </p:cNvPr>
          <p:cNvSpPr txBox="1"/>
          <p:nvPr/>
        </p:nvSpPr>
        <p:spPr>
          <a:xfrm>
            <a:off x="6069484" y="2623982"/>
            <a:ext cx="1781175" cy="461665"/>
          </a:xfrm>
          <a:prstGeom prst="rect">
            <a:avLst/>
          </a:prstGeom>
          <a:noFill/>
        </p:spPr>
        <p:txBody>
          <a:bodyPr wrap="square" rtlCol="0">
            <a:spAutoFit/>
          </a:bodyPr>
          <a:lstStyle/>
          <a:p>
            <a:pPr algn="ctr"/>
            <a:r>
              <a:rPr lang="en-US" altLang="zh-TW" sz="2400" dirty="0"/>
              <a:t>y</a:t>
            </a:r>
            <a:endParaRPr lang="zh-TW" altLang="en-US" sz="2400" dirty="0"/>
          </a:p>
        </p:txBody>
      </p:sp>
      <p:sp>
        <p:nvSpPr>
          <p:cNvPr id="15" name="矩形 14">
            <a:extLst>
              <a:ext uri="{FF2B5EF4-FFF2-40B4-BE49-F238E27FC236}">
                <a16:creationId xmlns:a16="http://schemas.microsoft.com/office/drawing/2014/main" id="{891C7F80-3951-44FE-9707-CD504FF32A94}"/>
              </a:ext>
            </a:extLst>
          </p:cNvPr>
          <p:cNvSpPr/>
          <p:nvPr/>
        </p:nvSpPr>
        <p:spPr>
          <a:xfrm>
            <a:off x="2879717" y="5993796"/>
            <a:ext cx="1120820" cy="461665"/>
          </a:xfrm>
          <a:prstGeom prst="rect">
            <a:avLst/>
          </a:prstGeom>
        </p:spPr>
        <p:txBody>
          <a:bodyPr wrap="none">
            <a:spAutoFit/>
          </a:bodyPr>
          <a:lstStyle/>
          <a:p>
            <a:pPr algn="ctr"/>
            <a:r>
              <a:rPr lang="en-US" altLang="zh-TW" sz="2400" dirty="0"/>
              <a:t>Audio x</a:t>
            </a:r>
            <a:endParaRPr lang="zh-TW" altLang="en-US" sz="2400" dirty="0"/>
          </a:p>
        </p:txBody>
      </p:sp>
      <p:grpSp>
        <p:nvGrpSpPr>
          <p:cNvPr id="16" name="群組 106">
            <a:extLst>
              <a:ext uri="{FF2B5EF4-FFF2-40B4-BE49-F238E27FC236}">
                <a16:creationId xmlns:a16="http://schemas.microsoft.com/office/drawing/2014/main" id="{904AC18E-CEA1-481E-B708-C82B0E6E6D38}"/>
              </a:ext>
            </a:extLst>
          </p:cNvPr>
          <p:cNvGrpSpPr>
            <a:grpSpLocks/>
          </p:cNvGrpSpPr>
          <p:nvPr/>
        </p:nvGrpSpPr>
        <p:grpSpPr bwMode="auto">
          <a:xfrm flipH="1">
            <a:off x="2768119" y="4944981"/>
            <a:ext cx="1520729" cy="342799"/>
            <a:chOff x="467932" y="3914400"/>
            <a:chExt cx="2909888" cy="576263"/>
          </a:xfrm>
        </p:grpSpPr>
        <p:pic>
          <p:nvPicPr>
            <p:cNvPr id="24" name="Picture 9">
              <a:extLst>
                <a:ext uri="{FF2B5EF4-FFF2-40B4-BE49-F238E27FC236}">
                  <a16:creationId xmlns:a16="http://schemas.microsoft.com/office/drawing/2014/main" id="{6A83F25D-615A-45DC-830E-8321EA6B66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932" y="3914400"/>
              <a:ext cx="1624013"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9">
              <a:extLst>
                <a:ext uri="{FF2B5EF4-FFF2-40B4-BE49-F238E27FC236}">
                  <a16:creationId xmlns:a16="http://schemas.microsoft.com/office/drawing/2014/main" id="{0E654FA4-911E-49F6-B53E-5BF8E0A326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3807" y="3914400"/>
              <a:ext cx="1624013"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 name="群組 106">
            <a:extLst>
              <a:ext uri="{FF2B5EF4-FFF2-40B4-BE49-F238E27FC236}">
                <a16:creationId xmlns:a16="http://schemas.microsoft.com/office/drawing/2014/main" id="{FDA581CD-0950-4AD4-854B-7A5A1F53D1AA}"/>
              </a:ext>
            </a:extLst>
          </p:cNvPr>
          <p:cNvGrpSpPr>
            <a:grpSpLocks/>
          </p:cNvGrpSpPr>
          <p:nvPr/>
        </p:nvGrpSpPr>
        <p:grpSpPr bwMode="auto">
          <a:xfrm>
            <a:off x="2155597" y="5287780"/>
            <a:ext cx="1225043" cy="342799"/>
            <a:chOff x="467932" y="3914400"/>
            <a:chExt cx="2909888" cy="576263"/>
          </a:xfrm>
        </p:grpSpPr>
        <p:pic>
          <p:nvPicPr>
            <p:cNvPr id="22" name="Picture 9">
              <a:extLst>
                <a:ext uri="{FF2B5EF4-FFF2-40B4-BE49-F238E27FC236}">
                  <a16:creationId xmlns:a16="http://schemas.microsoft.com/office/drawing/2014/main" id="{49D260C0-E7A2-4A75-8D00-702E40B88E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932" y="3914400"/>
              <a:ext cx="1624013"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9">
              <a:extLst>
                <a:ext uri="{FF2B5EF4-FFF2-40B4-BE49-F238E27FC236}">
                  <a16:creationId xmlns:a16="http://schemas.microsoft.com/office/drawing/2014/main" id="{A0303C76-102C-4E8C-99A7-D690785612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3807" y="3914400"/>
              <a:ext cx="1624013"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 name="群組 106">
            <a:extLst>
              <a:ext uri="{FF2B5EF4-FFF2-40B4-BE49-F238E27FC236}">
                <a16:creationId xmlns:a16="http://schemas.microsoft.com/office/drawing/2014/main" id="{FA6AD352-5B8F-4DFB-865A-8DB5EAEB3B16}"/>
              </a:ext>
            </a:extLst>
          </p:cNvPr>
          <p:cNvGrpSpPr>
            <a:grpSpLocks/>
          </p:cNvGrpSpPr>
          <p:nvPr/>
        </p:nvGrpSpPr>
        <p:grpSpPr bwMode="auto">
          <a:xfrm>
            <a:off x="2975591" y="5661469"/>
            <a:ext cx="1777791" cy="342799"/>
            <a:chOff x="467932" y="3914400"/>
            <a:chExt cx="2909888" cy="576263"/>
          </a:xfrm>
        </p:grpSpPr>
        <p:pic>
          <p:nvPicPr>
            <p:cNvPr id="20" name="Picture 9">
              <a:extLst>
                <a:ext uri="{FF2B5EF4-FFF2-40B4-BE49-F238E27FC236}">
                  <a16:creationId xmlns:a16="http://schemas.microsoft.com/office/drawing/2014/main" id="{38F64618-1FA4-4429-87A0-C94AFEAB66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932" y="3914400"/>
              <a:ext cx="1624013"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9">
              <a:extLst>
                <a:ext uri="{FF2B5EF4-FFF2-40B4-BE49-F238E27FC236}">
                  <a16:creationId xmlns:a16="http://schemas.microsoft.com/office/drawing/2014/main" id="{A775DC91-4547-4FF5-AAE6-85B9E9EE37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3807" y="3914400"/>
              <a:ext cx="1624013"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文字方塊 18">
            <a:extLst>
              <a:ext uri="{FF2B5EF4-FFF2-40B4-BE49-F238E27FC236}">
                <a16:creationId xmlns:a16="http://schemas.microsoft.com/office/drawing/2014/main" id="{1183B5E9-A0FF-42F6-BC35-16BA3A37922F}"/>
              </a:ext>
            </a:extLst>
          </p:cNvPr>
          <p:cNvSpPr txBox="1"/>
          <p:nvPr/>
        </p:nvSpPr>
        <p:spPr>
          <a:xfrm>
            <a:off x="387030" y="5557879"/>
            <a:ext cx="2277154" cy="830997"/>
          </a:xfrm>
          <a:prstGeom prst="rect">
            <a:avLst/>
          </a:prstGeom>
          <a:noFill/>
        </p:spPr>
        <p:txBody>
          <a:bodyPr wrap="square" rtlCol="0">
            <a:spAutoFit/>
          </a:bodyPr>
          <a:lstStyle/>
          <a:p>
            <a:r>
              <a:rPr lang="en-US" altLang="zh-TW" sz="2400" dirty="0"/>
              <a:t>AI listening in the environment</a:t>
            </a:r>
            <a:endParaRPr lang="zh-TW" altLang="en-US" sz="2400" dirty="0"/>
          </a:p>
        </p:txBody>
      </p:sp>
      <p:sp>
        <p:nvSpPr>
          <p:cNvPr id="26" name="文字方塊 25">
            <a:extLst>
              <a:ext uri="{FF2B5EF4-FFF2-40B4-BE49-F238E27FC236}">
                <a16:creationId xmlns:a16="http://schemas.microsoft.com/office/drawing/2014/main" id="{6BAB9985-3781-4592-A76E-97D832569BCA}"/>
              </a:ext>
            </a:extLst>
          </p:cNvPr>
          <p:cNvSpPr txBox="1"/>
          <p:nvPr/>
        </p:nvSpPr>
        <p:spPr>
          <a:xfrm>
            <a:off x="6461985" y="5189852"/>
            <a:ext cx="2277154" cy="1200329"/>
          </a:xfrm>
          <a:prstGeom prst="rect">
            <a:avLst/>
          </a:prstGeom>
          <a:noFill/>
        </p:spPr>
        <p:txBody>
          <a:bodyPr wrap="square" rtlCol="0">
            <a:spAutoFit/>
          </a:bodyPr>
          <a:lstStyle/>
          <a:p>
            <a:r>
              <a:rPr lang="en-US" altLang="zh-TW" sz="2400" dirty="0"/>
              <a:t>AI reading documents on the Internet</a:t>
            </a:r>
            <a:endParaRPr lang="zh-TW" altLang="en-US" sz="2400" dirty="0"/>
          </a:p>
        </p:txBody>
      </p:sp>
      <p:sp>
        <p:nvSpPr>
          <p:cNvPr id="27" name="文字方塊 26">
            <a:extLst>
              <a:ext uri="{FF2B5EF4-FFF2-40B4-BE49-F238E27FC236}">
                <a16:creationId xmlns:a16="http://schemas.microsoft.com/office/drawing/2014/main" id="{2DFF8351-38CE-4C5A-A67B-4BA4FFFC1846}"/>
              </a:ext>
            </a:extLst>
          </p:cNvPr>
          <p:cNvSpPr txBox="1"/>
          <p:nvPr/>
        </p:nvSpPr>
        <p:spPr>
          <a:xfrm>
            <a:off x="387030" y="3176347"/>
            <a:ext cx="2526635" cy="461665"/>
          </a:xfrm>
          <a:prstGeom prst="rect">
            <a:avLst/>
          </a:prstGeom>
          <a:noFill/>
        </p:spPr>
        <p:txBody>
          <a:bodyPr wrap="square" rtlCol="0">
            <a:spAutoFit/>
          </a:bodyPr>
          <a:lstStyle/>
          <a:p>
            <a:r>
              <a:rPr lang="en-US" altLang="zh-TW" sz="2400" b="1" i="1" u="sng" dirty="0"/>
              <a:t>Supervised</a:t>
            </a:r>
            <a:endParaRPr lang="zh-TW" altLang="en-US" sz="2400" b="1" i="1" u="sng" dirty="0"/>
          </a:p>
        </p:txBody>
      </p:sp>
      <p:sp>
        <p:nvSpPr>
          <p:cNvPr id="28" name="文字方塊 27">
            <a:extLst>
              <a:ext uri="{FF2B5EF4-FFF2-40B4-BE49-F238E27FC236}">
                <a16:creationId xmlns:a16="http://schemas.microsoft.com/office/drawing/2014/main" id="{B2FF7657-DB11-4BA4-AA02-ED5B94B2D734}"/>
              </a:ext>
            </a:extLst>
          </p:cNvPr>
          <p:cNvSpPr txBox="1"/>
          <p:nvPr/>
        </p:nvSpPr>
        <p:spPr>
          <a:xfrm>
            <a:off x="387030" y="4494719"/>
            <a:ext cx="2526635" cy="461665"/>
          </a:xfrm>
          <a:prstGeom prst="rect">
            <a:avLst/>
          </a:prstGeom>
          <a:noFill/>
        </p:spPr>
        <p:txBody>
          <a:bodyPr wrap="square" rtlCol="0">
            <a:spAutoFit/>
          </a:bodyPr>
          <a:lstStyle/>
          <a:p>
            <a:r>
              <a:rPr lang="en-US" altLang="zh-TW" sz="2400" b="1" i="1" u="sng" dirty="0"/>
              <a:t>Unsupervised</a:t>
            </a:r>
            <a:endParaRPr lang="zh-TW" altLang="en-US" sz="2400" b="1" i="1" u="sng" dirty="0"/>
          </a:p>
        </p:txBody>
      </p:sp>
      <p:grpSp>
        <p:nvGrpSpPr>
          <p:cNvPr id="31" name="群組 106">
            <a:extLst>
              <a:ext uri="{FF2B5EF4-FFF2-40B4-BE49-F238E27FC236}">
                <a16:creationId xmlns:a16="http://schemas.microsoft.com/office/drawing/2014/main" id="{46D0C283-6DAD-4379-A6FC-26145826AAFA}"/>
              </a:ext>
            </a:extLst>
          </p:cNvPr>
          <p:cNvGrpSpPr>
            <a:grpSpLocks/>
          </p:cNvGrpSpPr>
          <p:nvPr/>
        </p:nvGrpSpPr>
        <p:grpSpPr bwMode="auto">
          <a:xfrm flipH="1">
            <a:off x="2673709" y="3477320"/>
            <a:ext cx="1520729" cy="342799"/>
            <a:chOff x="467932" y="3914400"/>
            <a:chExt cx="2909888" cy="576263"/>
          </a:xfrm>
        </p:grpSpPr>
        <p:pic>
          <p:nvPicPr>
            <p:cNvPr id="32" name="Picture 9">
              <a:extLst>
                <a:ext uri="{FF2B5EF4-FFF2-40B4-BE49-F238E27FC236}">
                  <a16:creationId xmlns:a16="http://schemas.microsoft.com/office/drawing/2014/main" id="{AA5E9F82-417B-448F-BF32-99C129E8A7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932" y="3914400"/>
              <a:ext cx="1624013"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9">
              <a:extLst>
                <a:ext uri="{FF2B5EF4-FFF2-40B4-BE49-F238E27FC236}">
                  <a16:creationId xmlns:a16="http://schemas.microsoft.com/office/drawing/2014/main" id="{A1E41187-645D-48C2-B5F6-AFE9B32C7B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3807" y="3914400"/>
              <a:ext cx="1624013"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4" name="群組 106">
            <a:extLst>
              <a:ext uri="{FF2B5EF4-FFF2-40B4-BE49-F238E27FC236}">
                <a16:creationId xmlns:a16="http://schemas.microsoft.com/office/drawing/2014/main" id="{DBBB6ACE-D3EF-48EA-A956-78F8232B47B8}"/>
              </a:ext>
            </a:extLst>
          </p:cNvPr>
          <p:cNvGrpSpPr>
            <a:grpSpLocks/>
          </p:cNvGrpSpPr>
          <p:nvPr/>
        </p:nvGrpSpPr>
        <p:grpSpPr bwMode="auto">
          <a:xfrm>
            <a:off x="4936595" y="3457291"/>
            <a:ext cx="1225043" cy="342799"/>
            <a:chOff x="467932" y="3914400"/>
            <a:chExt cx="2909888" cy="576263"/>
          </a:xfrm>
        </p:grpSpPr>
        <p:pic>
          <p:nvPicPr>
            <p:cNvPr id="35" name="Picture 9">
              <a:extLst>
                <a:ext uri="{FF2B5EF4-FFF2-40B4-BE49-F238E27FC236}">
                  <a16:creationId xmlns:a16="http://schemas.microsoft.com/office/drawing/2014/main" id="{AAC669F9-DF2F-4573-9660-696D5017FF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932" y="3914400"/>
              <a:ext cx="1624013"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9">
              <a:extLst>
                <a:ext uri="{FF2B5EF4-FFF2-40B4-BE49-F238E27FC236}">
                  <a16:creationId xmlns:a16="http://schemas.microsoft.com/office/drawing/2014/main" id="{DEC0266F-6D99-402E-888A-EBBC061109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3807" y="3914400"/>
              <a:ext cx="1624013"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7" name="群組 106">
            <a:extLst>
              <a:ext uri="{FF2B5EF4-FFF2-40B4-BE49-F238E27FC236}">
                <a16:creationId xmlns:a16="http://schemas.microsoft.com/office/drawing/2014/main" id="{E6FA7DEC-56A0-4522-B77E-088626E7F8FB}"/>
              </a:ext>
            </a:extLst>
          </p:cNvPr>
          <p:cNvGrpSpPr>
            <a:grpSpLocks/>
          </p:cNvGrpSpPr>
          <p:nvPr/>
        </p:nvGrpSpPr>
        <p:grpSpPr bwMode="auto">
          <a:xfrm>
            <a:off x="6927928" y="3476341"/>
            <a:ext cx="1777791" cy="342799"/>
            <a:chOff x="467932" y="3914400"/>
            <a:chExt cx="2909888" cy="576263"/>
          </a:xfrm>
        </p:grpSpPr>
        <p:pic>
          <p:nvPicPr>
            <p:cNvPr id="38" name="Picture 9">
              <a:extLst>
                <a:ext uri="{FF2B5EF4-FFF2-40B4-BE49-F238E27FC236}">
                  <a16:creationId xmlns:a16="http://schemas.microsoft.com/office/drawing/2014/main" id="{C0B3D065-A804-4E69-B563-CE94BB5C9A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932" y="3914400"/>
              <a:ext cx="1624013"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9">
              <a:extLst>
                <a:ext uri="{FF2B5EF4-FFF2-40B4-BE49-F238E27FC236}">
                  <a16:creationId xmlns:a16="http://schemas.microsoft.com/office/drawing/2014/main" id="{F09F7F8D-B5C8-41A3-9775-DA41D638E4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3807" y="3914400"/>
              <a:ext cx="1624013"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 name="矩形 39">
            <a:extLst>
              <a:ext uri="{FF2B5EF4-FFF2-40B4-BE49-F238E27FC236}">
                <a16:creationId xmlns:a16="http://schemas.microsoft.com/office/drawing/2014/main" id="{FBFEEF88-764E-4F24-BDE8-D12046ECEDDC}"/>
              </a:ext>
            </a:extLst>
          </p:cNvPr>
          <p:cNvSpPr/>
          <p:nvPr/>
        </p:nvSpPr>
        <p:spPr>
          <a:xfrm>
            <a:off x="2235521" y="3394196"/>
            <a:ext cx="503663" cy="461665"/>
          </a:xfrm>
          <a:prstGeom prst="rect">
            <a:avLst/>
          </a:prstGeom>
        </p:spPr>
        <p:txBody>
          <a:bodyPr wrap="none">
            <a:spAutoFit/>
          </a:bodyPr>
          <a:lstStyle/>
          <a:p>
            <a:pPr algn="ctr"/>
            <a:r>
              <a:rPr lang="en-US" altLang="zh-TW" sz="2400" dirty="0"/>
              <a:t>x</a:t>
            </a:r>
            <a:r>
              <a:rPr lang="en-US" altLang="zh-TW" sz="2400" baseline="-25000" dirty="0"/>
              <a:t>1</a:t>
            </a:r>
            <a:r>
              <a:rPr lang="en-US" altLang="zh-TW" sz="2400" dirty="0"/>
              <a:t>:</a:t>
            </a:r>
            <a:endParaRPr lang="zh-TW" altLang="en-US" sz="2400" dirty="0"/>
          </a:p>
        </p:txBody>
      </p:sp>
      <p:sp>
        <p:nvSpPr>
          <p:cNvPr id="41" name="矩形 40">
            <a:extLst>
              <a:ext uri="{FF2B5EF4-FFF2-40B4-BE49-F238E27FC236}">
                <a16:creationId xmlns:a16="http://schemas.microsoft.com/office/drawing/2014/main" id="{D8409061-5358-4AC8-BDCD-F31FD9CC85A9}"/>
              </a:ext>
            </a:extLst>
          </p:cNvPr>
          <p:cNvSpPr/>
          <p:nvPr/>
        </p:nvSpPr>
        <p:spPr>
          <a:xfrm>
            <a:off x="4438696" y="3370148"/>
            <a:ext cx="503664" cy="461665"/>
          </a:xfrm>
          <a:prstGeom prst="rect">
            <a:avLst/>
          </a:prstGeom>
        </p:spPr>
        <p:txBody>
          <a:bodyPr wrap="none">
            <a:spAutoFit/>
          </a:bodyPr>
          <a:lstStyle/>
          <a:p>
            <a:pPr algn="ctr"/>
            <a:r>
              <a:rPr lang="en-US" altLang="zh-TW" sz="2400" dirty="0"/>
              <a:t>x</a:t>
            </a:r>
            <a:r>
              <a:rPr lang="en-US" altLang="zh-TW" sz="2400" baseline="-25000" dirty="0"/>
              <a:t>2</a:t>
            </a:r>
            <a:r>
              <a:rPr lang="en-US" altLang="zh-TW" sz="2400" dirty="0"/>
              <a:t>:</a:t>
            </a:r>
            <a:endParaRPr lang="zh-TW" altLang="en-US" sz="2400" dirty="0"/>
          </a:p>
        </p:txBody>
      </p:sp>
      <p:sp>
        <p:nvSpPr>
          <p:cNvPr id="42" name="矩形 41">
            <a:extLst>
              <a:ext uri="{FF2B5EF4-FFF2-40B4-BE49-F238E27FC236}">
                <a16:creationId xmlns:a16="http://schemas.microsoft.com/office/drawing/2014/main" id="{B9CA328C-2317-4E42-B66E-2AB7A0D697F7}"/>
              </a:ext>
            </a:extLst>
          </p:cNvPr>
          <p:cNvSpPr/>
          <p:nvPr/>
        </p:nvSpPr>
        <p:spPr>
          <a:xfrm>
            <a:off x="6376712" y="3388180"/>
            <a:ext cx="503664" cy="461665"/>
          </a:xfrm>
          <a:prstGeom prst="rect">
            <a:avLst/>
          </a:prstGeom>
        </p:spPr>
        <p:txBody>
          <a:bodyPr wrap="none">
            <a:spAutoFit/>
          </a:bodyPr>
          <a:lstStyle/>
          <a:p>
            <a:pPr algn="ctr"/>
            <a:r>
              <a:rPr lang="en-US" altLang="zh-TW" sz="2400" dirty="0"/>
              <a:t>x</a:t>
            </a:r>
            <a:r>
              <a:rPr lang="en-US" altLang="zh-TW" sz="2400" baseline="-25000" dirty="0"/>
              <a:t>3</a:t>
            </a:r>
            <a:r>
              <a:rPr lang="en-US" altLang="zh-TW" sz="2400" dirty="0"/>
              <a:t>:</a:t>
            </a:r>
            <a:endParaRPr lang="zh-TW" altLang="en-US" sz="2400" dirty="0"/>
          </a:p>
        </p:txBody>
      </p:sp>
      <p:sp>
        <p:nvSpPr>
          <p:cNvPr id="43" name="文字方塊 42">
            <a:extLst>
              <a:ext uri="{FF2B5EF4-FFF2-40B4-BE49-F238E27FC236}">
                <a16:creationId xmlns:a16="http://schemas.microsoft.com/office/drawing/2014/main" id="{F0955902-74AA-452D-8DAE-8817CF2835CE}"/>
              </a:ext>
            </a:extLst>
          </p:cNvPr>
          <p:cNvSpPr txBox="1"/>
          <p:nvPr/>
        </p:nvSpPr>
        <p:spPr>
          <a:xfrm>
            <a:off x="2962348" y="3887547"/>
            <a:ext cx="928988" cy="461665"/>
          </a:xfrm>
          <a:prstGeom prst="rect">
            <a:avLst/>
          </a:prstGeom>
          <a:noFill/>
        </p:spPr>
        <p:txBody>
          <a:bodyPr wrap="square" rtlCol="0">
            <a:spAutoFit/>
          </a:bodyPr>
          <a:lstStyle/>
          <a:p>
            <a:r>
              <a:rPr lang="en-US" altLang="zh-TW" sz="2400" dirty="0"/>
              <a:t>Hello</a:t>
            </a:r>
            <a:endParaRPr lang="zh-TW" altLang="en-US" sz="2400" dirty="0"/>
          </a:p>
        </p:txBody>
      </p:sp>
      <p:sp>
        <p:nvSpPr>
          <p:cNvPr id="44" name="文字方塊 43">
            <a:extLst>
              <a:ext uri="{FF2B5EF4-FFF2-40B4-BE49-F238E27FC236}">
                <a16:creationId xmlns:a16="http://schemas.microsoft.com/office/drawing/2014/main" id="{1A3B64B9-FF12-4572-AEA8-A145880844A3}"/>
              </a:ext>
            </a:extLst>
          </p:cNvPr>
          <p:cNvSpPr txBox="1"/>
          <p:nvPr/>
        </p:nvSpPr>
        <p:spPr>
          <a:xfrm>
            <a:off x="5056039" y="3923750"/>
            <a:ext cx="957864" cy="461665"/>
          </a:xfrm>
          <a:prstGeom prst="rect">
            <a:avLst/>
          </a:prstGeom>
          <a:noFill/>
        </p:spPr>
        <p:txBody>
          <a:bodyPr wrap="square" rtlCol="0">
            <a:spAutoFit/>
          </a:bodyPr>
          <a:lstStyle/>
          <a:p>
            <a:r>
              <a:rPr lang="en-US" altLang="zh-TW" sz="2400" dirty="0"/>
              <a:t>Good</a:t>
            </a:r>
            <a:endParaRPr lang="zh-TW" altLang="en-US" sz="2400" dirty="0"/>
          </a:p>
        </p:txBody>
      </p:sp>
      <p:sp>
        <p:nvSpPr>
          <p:cNvPr id="45" name="文字方塊 44">
            <a:extLst>
              <a:ext uri="{FF2B5EF4-FFF2-40B4-BE49-F238E27FC236}">
                <a16:creationId xmlns:a16="http://schemas.microsoft.com/office/drawing/2014/main" id="{E219F960-AC7D-417E-9869-F6747435A6F8}"/>
              </a:ext>
            </a:extLst>
          </p:cNvPr>
          <p:cNvSpPr txBox="1"/>
          <p:nvPr/>
        </p:nvSpPr>
        <p:spPr>
          <a:xfrm>
            <a:off x="7096434" y="3923749"/>
            <a:ext cx="1527500" cy="461665"/>
          </a:xfrm>
          <a:prstGeom prst="rect">
            <a:avLst/>
          </a:prstGeom>
          <a:noFill/>
        </p:spPr>
        <p:txBody>
          <a:bodyPr wrap="square" rtlCol="0">
            <a:spAutoFit/>
          </a:bodyPr>
          <a:lstStyle/>
          <a:p>
            <a:r>
              <a:rPr lang="en-US" altLang="zh-TW" sz="2400" dirty="0"/>
              <a:t>I am fine</a:t>
            </a:r>
            <a:endParaRPr lang="zh-TW" altLang="en-US" sz="2400" dirty="0"/>
          </a:p>
        </p:txBody>
      </p:sp>
      <p:sp>
        <p:nvSpPr>
          <p:cNvPr id="46" name="矩形 45">
            <a:extLst>
              <a:ext uri="{FF2B5EF4-FFF2-40B4-BE49-F238E27FC236}">
                <a16:creationId xmlns:a16="http://schemas.microsoft.com/office/drawing/2014/main" id="{71BA1161-F088-4CA5-8BE4-8CDAF06345E4}"/>
              </a:ext>
            </a:extLst>
          </p:cNvPr>
          <p:cNvSpPr/>
          <p:nvPr/>
        </p:nvSpPr>
        <p:spPr>
          <a:xfrm>
            <a:off x="2273432" y="3889230"/>
            <a:ext cx="446702" cy="461665"/>
          </a:xfrm>
          <a:prstGeom prst="rect">
            <a:avLst/>
          </a:prstGeom>
        </p:spPr>
        <p:txBody>
          <a:bodyPr wrap="square">
            <a:spAutoFit/>
          </a:bodyPr>
          <a:lstStyle/>
          <a:p>
            <a:pPr algn="ctr"/>
            <a:r>
              <a:rPr lang="en-US" altLang="zh-TW" sz="2400" dirty="0"/>
              <a:t>y</a:t>
            </a:r>
            <a:r>
              <a:rPr lang="en-US" altLang="zh-TW" sz="2400" baseline="-25000" dirty="0"/>
              <a:t>1</a:t>
            </a:r>
            <a:r>
              <a:rPr lang="en-US" altLang="zh-TW" sz="2400" dirty="0"/>
              <a:t>:</a:t>
            </a:r>
            <a:endParaRPr lang="zh-TW" altLang="en-US" sz="2400" dirty="0"/>
          </a:p>
        </p:txBody>
      </p:sp>
      <p:sp>
        <p:nvSpPr>
          <p:cNvPr id="47" name="矩形 46">
            <a:extLst>
              <a:ext uri="{FF2B5EF4-FFF2-40B4-BE49-F238E27FC236}">
                <a16:creationId xmlns:a16="http://schemas.microsoft.com/office/drawing/2014/main" id="{23D04B80-D8BA-4C45-86BD-FA9FB1FCF1DC}"/>
              </a:ext>
            </a:extLst>
          </p:cNvPr>
          <p:cNvSpPr/>
          <p:nvPr/>
        </p:nvSpPr>
        <p:spPr>
          <a:xfrm>
            <a:off x="4413484" y="3883213"/>
            <a:ext cx="560383" cy="461665"/>
          </a:xfrm>
          <a:prstGeom prst="rect">
            <a:avLst/>
          </a:prstGeom>
        </p:spPr>
        <p:txBody>
          <a:bodyPr wrap="square">
            <a:spAutoFit/>
          </a:bodyPr>
          <a:lstStyle/>
          <a:p>
            <a:pPr algn="ctr"/>
            <a:r>
              <a:rPr lang="en-US" altLang="zh-TW" sz="2400" dirty="0"/>
              <a:t>y</a:t>
            </a:r>
            <a:r>
              <a:rPr lang="en-US" altLang="zh-TW" sz="2400" baseline="-25000" dirty="0"/>
              <a:t>2</a:t>
            </a:r>
            <a:r>
              <a:rPr lang="en-US" altLang="zh-TW" sz="2400" dirty="0"/>
              <a:t>:</a:t>
            </a:r>
            <a:endParaRPr lang="zh-TW" altLang="en-US" sz="2400" dirty="0"/>
          </a:p>
        </p:txBody>
      </p:sp>
      <p:sp>
        <p:nvSpPr>
          <p:cNvPr id="49" name="矩形 48">
            <a:extLst>
              <a:ext uri="{FF2B5EF4-FFF2-40B4-BE49-F238E27FC236}">
                <a16:creationId xmlns:a16="http://schemas.microsoft.com/office/drawing/2014/main" id="{0A257A2E-4CE3-4DA1-A6E6-8B33D171DA99}"/>
              </a:ext>
            </a:extLst>
          </p:cNvPr>
          <p:cNvSpPr/>
          <p:nvPr/>
        </p:nvSpPr>
        <p:spPr>
          <a:xfrm>
            <a:off x="6348352" y="3897174"/>
            <a:ext cx="560383" cy="461665"/>
          </a:xfrm>
          <a:prstGeom prst="rect">
            <a:avLst/>
          </a:prstGeom>
        </p:spPr>
        <p:txBody>
          <a:bodyPr wrap="square">
            <a:spAutoFit/>
          </a:bodyPr>
          <a:lstStyle/>
          <a:p>
            <a:pPr algn="ctr"/>
            <a:r>
              <a:rPr lang="en-US" altLang="zh-TW" sz="2400" dirty="0"/>
              <a:t>y</a:t>
            </a:r>
            <a:r>
              <a:rPr lang="en-US" altLang="zh-TW" sz="2400" baseline="-25000" dirty="0"/>
              <a:t>3</a:t>
            </a:r>
            <a:r>
              <a:rPr lang="en-US" altLang="zh-TW" sz="2400" dirty="0"/>
              <a:t>:</a:t>
            </a:r>
            <a:endParaRPr lang="zh-TW" altLang="en-US" sz="2400" dirty="0"/>
          </a:p>
        </p:txBody>
      </p:sp>
    </p:spTree>
    <p:extLst>
      <p:ext uri="{BB962C8B-B14F-4D97-AF65-F5344CB8AC3E}">
        <p14:creationId xmlns:p14="http://schemas.microsoft.com/office/powerpoint/2010/main" val="3676156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animBg="1"/>
      <p:bldP spid="10" grpId="0"/>
      <p:bldP spid="11" grpId="0"/>
      <p:bldP spid="13" grpId="0"/>
      <p:bldP spid="15" grpId="0"/>
      <p:bldP spid="19" grpId="0"/>
      <p:bldP spid="26" grpId="0"/>
      <p:bldP spid="40" grpId="0"/>
      <p:bldP spid="41" grpId="0"/>
      <p:bldP spid="42" grpId="0"/>
      <p:bldP spid="43" grpId="0"/>
      <p:bldP spid="44" grpId="0"/>
      <p:bldP spid="45" grpId="0"/>
      <p:bldP spid="46" grpId="0"/>
      <p:bldP spid="47" grpId="0"/>
      <p:bldP spid="4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top-breaking-news.com/wp-content/uploads/2016/03/Twitter-new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8022" y="2693097"/>
            <a:ext cx="5002893" cy="3752170"/>
          </a:xfrm>
          <a:prstGeom prst="rect">
            <a:avLst/>
          </a:prstGeom>
          <a:noFill/>
          <a:extLst>
            <a:ext uri="{909E8E84-426E-40DD-AFC4-6F175D3DCCD1}">
              <a14:hiddenFill xmlns:a14="http://schemas.microsoft.com/office/drawing/2010/main">
                <a:solidFill>
                  <a:srgbClr val="FFFFFF"/>
                </a:solidFill>
              </a14:hiddenFill>
            </a:ext>
          </a:extLst>
        </p:spPr>
      </p:pic>
      <p:sp>
        <p:nvSpPr>
          <p:cNvPr id="12" name="矩形 11"/>
          <p:cNvSpPr/>
          <p:nvPr/>
        </p:nvSpPr>
        <p:spPr>
          <a:xfrm>
            <a:off x="902609" y="6395537"/>
            <a:ext cx="3129639" cy="369332"/>
          </a:xfrm>
          <a:prstGeom prst="rect">
            <a:avLst/>
          </a:prstGeom>
        </p:spPr>
        <p:txBody>
          <a:bodyPr wrap="none">
            <a:spAutoFit/>
          </a:bodyPr>
          <a:lstStyle/>
          <a:p>
            <a:r>
              <a:rPr lang="zh-TW" altLang="en-US" dirty="0"/>
              <a:t>http://top-breaking-news.com/</a:t>
            </a:r>
          </a:p>
        </p:txBody>
      </p:sp>
      <p:sp>
        <p:nvSpPr>
          <p:cNvPr id="2" name="標題 1"/>
          <p:cNvSpPr>
            <a:spLocks noGrp="1"/>
          </p:cNvSpPr>
          <p:nvPr>
            <p:ph type="title"/>
          </p:nvPr>
        </p:nvSpPr>
        <p:spPr/>
        <p:txBody>
          <a:bodyPr/>
          <a:lstStyle/>
          <a:p>
            <a:r>
              <a:rPr lang="en-US" altLang="zh-TW" dirty="0"/>
              <a:t>Unsupervised (</a:t>
            </a:r>
            <a:r>
              <a:rPr lang="zh-TW" altLang="en-US" dirty="0">
                <a:latin typeface="微軟正黑體" panose="020B0604030504040204" pitchFamily="34" charset="-120"/>
                <a:ea typeface="微軟正黑體" panose="020B0604030504040204" pitchFamily="34" charset="-120"/>
              </a:rPr>
              <a:t>非督導</a:t>
            </a:r>
            <a:r>
              <a:rPr lang="en-US" altLang="zh-TW" dirty="0"/>
              <a:t>)</a:t>
            </a:r>
            <a:endParaRPr lang="zh-TW" altLang="en-US" dirty="0"/>
          </a:p>
        </p:txBody>
      </p:sp>
      <p:sp>
        <p:nvSpPr>
          <p:cNvPr id="3" name="內容版面配置區 2"/>
          <p:cNvSpPr>
            <a:spLocks noGrp="1"/>
          </p:cNvSpPr>
          <p:nvPr>
            <p:ph idx="1"/>
          </p:nvPr>
        </p:nvSpPr>
        <p:spPr/>
        <p:txBody>
          <a:bodyPr/>
          <a:lstStyle/>
          <a:p>
            <a:r>
              <a:rPr lang="en-US" altLang="zh-TW" dirty="0"/>
              <a:t>Machine Reading: Machine learns the meaning of words</a:t>
            </a:r>
            <a:r>
              <a:rPr lang="zh-TW" altLang="en-US" dirty="0"/>
              <a:t> </a:t>
            </a:r>
            <a:r>
              <a:rPr lang="en-US" altLang="zh-TW" dirty="0"/>
              <a:t>from reading a lot of documents</a:t>
            </a:r>
            <a:endParaRPr lang="zh-TW" altLang="en-US" dirty="0"/>
          </a:p>
        </p:txBody>
      </p:sp>
      <p:pic>
        <p:nvPicPr>
          <p:cNvPr id="4" name="Picture 2" descr="http://www.pnglogo.com/wp-content/uploads/2015/12/Robot-Reading-Book-PNG-0496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743564" y="3867000"/>
            <a:ext cx="3302111" cy="2578267"/>
          </a:xfrm>
          <a:prstGeom prst="rect">
            <a:avLst/>
          </a:prstGeom>
          <a:noFill/>
          <a:extLst>
            <a:ext uri="{909E8E84-426E-40DD-AFC4-6F175D3DCCD1}">
              <a14:hiddenFill xmlns:a14="http://schemas.microsoft.com/office/drawing/2010/main">
                <a:solidFill>
                  <a:srgbClr val="FFFFFF"/>
                </a:solidFill>
              </a14:hiddenFill>
            </a:ext>
          </a:extLst>
        </p:spPr>
      </p:pic>
      <p:sp>
        <p:nvSpPr>
          <p:cNvPr id="5" name="矩形圖說文字 4"/>
          <p:cNvSpPr/>
          <p:nvPr/>
        </p:nvSpPr>
        <p:spPr>
          <a:xfrm>
            <a:off x="6625450" y="2900447"/>
            <a:ext cx="1764186" cy="1212155"/>
          </a:xfrm>
          <a:prstGeom prst="wedgeRectCallout">
            <a:avLst>
              <a:gd name="adj1" fmla="val -75827"/>
              <a:gd name="adj2" fmla="val 729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6" name="Picture 2" descr="http://www.extremetech.com/wp-content/uploads/2013/09/340-640x42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22049" y="3007152"/>
            <a:ext cx="1468493" cy="977466"/>
          </a:xfrm>
          <a:prstGeom prst="rect">
            <a:avLst/>
          </a:prstGeom>
          <a:noFill/>
          <a:extLst>
            <a:ext uri="{909E8E84-426E-40DD-AFC4-6F175D3DCCD1}">
              <a14:hiddenFill xmlns:a14="http://schemas.microsoft.com/office/drawing/2010/main">
                <a:solidFill>
                  <a:srgbClr val="FFFFFF"/>
                </a:solidFill>
              </a14:hiddenFill>
            </a:ext>
          </a:extLst>
        </p:spPr>
      </p:pic>
      <p:sp>
        <p:nvSpPr>
          <p:cNvPr id="7" name="向下箭號 6"/>
          <p:cNvSpPr/>
          <p:nvPr/>
        </p:nvSpPr>
        <p:spPr>
          <a:xfrm rot="5400000" flipV="1">
            <a:off x="4623030" y="3980669"/>
            <a:ext cx="763742" cy="744499"/>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Tree>
    <p:extLst>
      <p:ext uri="{BB962C8B-B14F-4D97-AF65-F5344CB8AC3E}">
        <p14:creationId xmlns:p14="http://schemas.microsoft.com/office/powerpoint/2010/main" val="32602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Unsupervised (</a:t>
            </a:r>
            <a:r>
              <a:rPr lang="zh-TW" altLang="en-US" dirty="0">
                <a:latin typeface="微軟正黑體" panose="020B0604030504040204" pitchFamily="34" charset="-120"/>
                <a:ea typeface="微軟正黑體" panose="020B0604030504040204" pitchFamily="34" charset="-120"/>
              </a:rPr>
              <a:t>非督導</a:t>
            </a:r>
            <a:r>
              <a:rPr lang="en-US" altLang="zh-TW" dirty="0"/>
              <a:t>)</a:t>
            </a:r>
            <a:endParaRPr lang="zh-TW" altLang="en-US" dirty="0"/>
          </a:p>
        </p:txBody>
      </p:sp>
      <p:sp>
        <p:nvSpPr>
          <p:cNvPr id="3" name="內容版面配置區 2"/>
          <p:cNvSpPr>
            <a:spLocks noGrp="1"/>
          </p:cNvSpPr>
          <p:nvPr>
            <p:ph idx="1"/>
          </p:nvPr>
        </p:nvSpPr>
        <p:spPr/>
        <p:txBody>
          <a:bodyPr/>
          <a:lstStyle/>
          <a:p>
            <a:r>
              <a:rPr lang="en-US" altLang="zh-TW" dirty="0"/>
              <a:t>Machine Reading: Machine learns the meaning of words</a:t>
            </a:r>
            <a:r>
              <a:rPr lang="zh-TW" altLang="en-US" dirty="0"/>
              <a:t> </a:t>
            </a:r>
            <a:r>
              <a:rPr lang="en-US" altLang="zh-TW" dirty="0"/>
              <a:t>from reading a lot of documents</a:t>
            </a:r>
            <a:endParaRPr lang="zh-TW" altLang="en-US" dirty="0"/>
          </a:p>
          <a:p>
            <a:endParaRPr lang="zh-TW" altLang="en-US" dirty="0"/>
          </a:p>
        </p:txBody>
      </p:sp>
      <p:sp>
        <p:nvSpPr>
          <p:cNvPr id="8" name="矩形 7"/>
          <p:cNvSpPr/>
          <p:nvPr/>
        </p:nvSpPr>
        <p:spPr>
          <a:xfrm>
            <a:off x="1446602" y="4251373"/>
            <a:ext cx="2292514" cy="94387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2400" dirty="0"/>
              <a:t>Function</a:t>
            </a:r>
            <a:endParaRPr lang="zh-TW" altLang="en-US" sz="2400" dirty="0"/>
          </a:p>
        </p:txBody>
      </p:sp>
      <p:sp>
        <p:nvSpPr>
          <p:cNvPr id="9" name="向下箭號 8"/>
          <p:cNvSpPr/>
          <p:nvPr/>
        </p:nvSpPr>
        <p:spPr>
          <a:xfrm rot="10800000" flipH="1" flipV="1">
            <a:off x="2210988" y="3781521"/>
            <a:ext cx="763742" cy="469852"/>
          </a:xfrm>
          <a:prstGeom prst="down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a:p>
        </p:txBody>
      </p:sp>
      <p:sp>
        <p:nvSpPr>
          <p:cNvPr id="10" name="向下箭號 9"/>
          <p:cNvSpPr/>
          <p:nvPr/>
        </p:nvSpPr>
        <p:spPr>
          <a:xfrm rot="10800000" flipH="1" flipV="1">
            <a:off x="2228046" y="5267734"/>
            <a:ext cx="763742" cy="469852"/>
          </a:xfrm>
          <a:prstGeom prst="down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a:p>
        </p:txBody>
      </p:sp>
      <p:sp>
        <p:nvSpPr>
          <p:cNvPr id="11" name="文字方塊 10"/>
          <p:cNvSpPr txBox="1"/>
          <p:nvPr/>
        </p:nvSpPr>
        <p:spPr>
          <a:xfrm>
            <a:off x="1329542" y="3170628"/>
            <a:ext cx="2526632" cy="523220"/>
          </a:xfrm>
          <a:prstGeom prst="rect">
            <a:avLst/>
          </a:prstGeom>
          <a:noFill/>
        </p:spPr>
        <p:txBody>
          <a:bodyPr wrap="square" rtlCol="0">
            <a:spAutoFit/>
          </a:bodyPr>
          <a:lstStyle/>
          <a:p>
            <a:pPr algn="ctr"/>
            <a:r>
              <a:rPr lang="en-US" altLang="zh-TW" sz="2800" dirty="0"/>
              <a:t>Apple</a:t>
            </a:r>
            <a:endParaRPr lang="zh-TW" altLang="en-US" sz="2800" dirty="0"/>
          </a:p>
        </p:txBody>
      </p:sp>
      <p:grpSp>
        <p:nvGrpSpPr>
          <p:cNvPr id="12" name="群組 11"/>
          <p:cNvGrpSpPr/>
          <p:nvPr/>
        </p:nvGrpSpPr>
        <p:grpSpPr>
          <a:xfrm>
            <a:off x="1826144" y="5810072"/>
            <a:ext cx="1567543" cy="319314"/>
            <a:chOff x="5754347" y="3836831"/>
            <a:chExt cx="1567543" cy="319314"/>
          </a:xfrm>
        </p:grpSpPr>
        <p:sp>
          <p:nvSpPr>
            <p:cNvPr id="13" name="矩形 12"/>
            <p:cNvSpPr/>
            <p:nvPr/>
          </p:nvSpPr>
          <p:spPr>
            <a:xfrm>
              <a:off x="5754347" y="3836831"/>
              <a:ext cx="1567543" cy="3193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橢圓 13"/>
            <p:cNvSpPr/>
            <p:nvPr/>
          </p:nvSpPr>
          <p:spPr>
            <a:xfrm>
              <a:off x="5829640" y="3906488"/>
              <a:ext cx="180000" cy="1800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dirty="0"/>
            </a:p>
          </p:txBody>
        </p:sp>
        <p:sp>
          <p:nvSpPr>
            <p:cNvPr id="15" name="橢圓 14"/>
            <p:cNvSpPr/>
            <p:nvPr/>
          </p:nvSpPr>
          <p:spPr>
            <a:xfrm>
              <a:off x="6076701" y="3906037"/>
              <a:ext cx="180000" cy="1800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dirty="0"/>
            </a:p>
          </p:txBody>
        </p:sp>
        <p:sp>
          <p:nvSpPr>
            <p:cNvPr id="16" name="橢圓 15"/>
            <p:cNvSpPr/>
            <p:nvPr/>
          </p:nvSpPr>
          <p:spPr>
            <a:xfrm>
              <a:off x="6331994" y="3906037"/>
              <a:ext cx="180000" cy="1800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dirty="0"/>
            </a:p>
          </p:txBody>
        </p:sp>
        <p:sp>
          <p:nvSpPr>
            <p:cNvPr id="17" name="橢圓 16"/>
            <p:cNvSpPr/>
            <p:nvPr/>
          </p:nvSpPr>
          <p:spPr>
            <a:xfrm>
              <a:off x="6571649" y="3909031"/>
              <a:ext cx="180000" cy="1800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dirty="0"/>
            </a:p>
          </p:txBody>
        </p:sp>
        <p:sp>
          <p:nvSpPr>
            <p:cNvPr id="18" name="橢圓 17"/>
            <p:cNvSpPr/>
            <p:nvPr/>
          </p:nvSpPr>
          <p:spPr>
            <a:xfrm>
              <a:off x="6814299" y="3906037"/>
              <a:ext cx="180000" cy="1800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dirty="0"/>
            </a:p>
          </p:txBody>
        </p:sp>
        <p:sp>
          <p:nvSpPr>
            <p:cNvPr id="19" name="橢圓 18"/>
            <p:cNvSpPr/>
            <p:nvPr/>
          </p:nvSpPr>
          <p:spPr>
            <a:xfrm>
              <a:off x="7074003" y="3905848"/>
              <a:ext cx="180000" cy="1800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dirty="0"/>
            </a:p>
          </p:txBody>
        </p:sp>
      </p:grpSp>
      <p:sp>
        <p:nvSpPr>
          <p:cNvPr id="20" name="矩形 19"/>
          <p:cNvSpPr/>
          <p:nvPr/>
        </p:nvSpPr>
        <p:spPr>
          <a:xfrm>
            <a:off x="4381913" y="5966082"/>
            <a:ext cx="3733407" cy="646331"/>
          </a:xfrm>
          <a:prstGeom prst="rect">
            <a:avLst/>
          </a:prstGeom>
        </p:spPr>
        <p:txBody>
          <a:bodyPr wrap="square">
            <a:spAutoFit/>
          </a:bodyPr>
          <a:lstStyle/>
          <a:p>
            <a:r>
              <a:rPr lang="zh-TW" altLang="en-US" dirty="0"/>
              <a:t>https://garavato.files.wordpress.com/2011/11/stacksdocuments.jpg?w=490</a:t>
            </a:r>
          </a:p>
        </p:txBody>
      </p:sp>
      <p:grpSp>
        <p:nvGrpSpPr>
          <p:cNvPr id="22" name="群組 21"/>
          <p:cNvGrpSpPr/>
          <p:nvPr/>
        </p:nvGrpSpPr>
        <p:grpSpPr>
          <a:xfrm>
            <a:off x="4067119" y="3253341"/>
            <a:ext cx="4048201" cy="2712741"/>
            <a:chOff x="4540340" y="3208089"/>
            <a:chExt cx="4048201" cy="2712741"/>
          </a:xfrm>
        </p:grpSpPr>
        <p:pic>
          <p:nvPicPr>
            <p:cNvPr id="7170" name="Picture 2" descr="https://garavato.files.wordpress.com/2011/11/stacksdocuments.jpg?w=49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3399" y="3763851"/>
              <a:ext cx="3242085" cy="2156979"/>
            </a:xfrm>
            <a:prstGeom prst="rect">
              <a:avLst/>
            </a:prstGeom>
            <a:noFill/>
            <a:extLst>
              <a:ext uri="{909E8E84-426E-40DD-AFC4-6F175D3DCCD1}">
                <a14:hiddenFill xmlns:a14="http://schemas.microsoft.com/office/drawing/2010/main">
                  <a:solidFill>
                    <a:srgbClr val="FFFFFF"/>
                  </a:solidFill>
                </a14:hiddenFill>
              </a:ext>
            </a:extLst>
          </p:spPr>
        </p:pic>
        <p:sp>
          <p:nvSpPr>
            <p:cNvPr id="21" name="文字方塊 20"/>
            <p:cNvSpPr txBox="1"/>
            <p:nvPr/>
          </p:nvSpPr>
          <p:spPr>
            <a:xfrm>
              <a:off x="4540340" y="3208089"/>
              <a:ext cx="4048201" cy="461665"/>
            </a:xfrm>
            <a:prstGeom prst="rect">
              <a:avLst/>
            </a:prstGeom>
            <a:noFill/>
          </p:spPr>
          <p:txBody>
            <a:bodyPr wrap="square" rtlCol="0">
              <a:spAutoFit/>
            </a:bodyPr>
            <a:lstStyle/>
            <a:p>
              <a:pPr algn="ctr"/>
              <a:r>
                <a:rPr lang="en-US" altLang="zh-TW" sz="2400" dirty="0"/>
                <a:t>Training data is a lot of text</a:t>
              </a:r>
              <a:endParaRPr lang="zh-TW" altLang="en-US" sz="2400" dirty="0"/>
            </a:p>
          </p:txBody>
        </p:sp>
      </p:grpSp>
      <p:sp>
        <p:nvSpPr>
          <p:cNvPr id="23" name="文字方塊 22"/>
          <p:cNvSpPr txBox="1"/>
          <p:nvPr/>
        </p:nvSpPr>
        <p:spPr>
          <a:xfrm>
            <a:off x="1313382" y="5681350"/>
            <a:ext cx="420914" cy="584775"/>
          </a:xfrm>
          <a:prstGeom prst="rect">
            <a:avLst/>
          </a:prstGeom>
          <a:noFill/>
        </p:spPr>
        <p:txBody>
          <a:bodyPr wrap="square" rtlCol="0">
            <a:spAutoFit/>
          </a:bodyPr>
          <a:lstStyle/>
          <a:p>
            <a:r>
              <a:rPr lang="en-US" altLang="zh-TW" sz="3200" b="1" dirty="0">
                <a:solidFill>
                  <a:srgbClr val="FF0000"/>
                </a:solidFill>
              </a:rPr>
              <a:t>?</a:t>
            </a:r>
            <a:endParaRPr lang="zh-TW" altLang="en-US" sz="3200" b="1" dirty="0">
              <a:solidFill>
                <a:srgbClr val="FF0000"/>
              </a:solidFill>
            </a:endParaRPr>
          </a:p>
        </p:txBody>
      </p:sp>
    </p:spTree>
    <p:extLst>
      <p:ext uri="{BB962C8B-B14F-4D97-AF65-F5344CB8AC3E}">
        <p14:creationId xmlns:p14="http://schemas.microsoft.com/office/powerpoint/2010/main" val="244185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p:bldP spid="2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5F7E7A8-E773-4BB7-850D-769EAE4F90FB}"/>
              </a:ext>
            </a:extLst>
          </p:cNvPr>
          <p:cNvSpPr>
            <a:spLocks noGrp="1"/>
          </p:cNvSpPr>
          <p:nvPr>
            <p:ph type="title"/>
          </p:nvPr>
        </p:nvSpPr>
        <p:spPr/>
        <p:txBody>
          <a:bodyPr/>
          <a:lstStyle/>
          <a:p>
            <a:r>
              <a:rPr lang="en-US" altLang="zh-TW" dirty="0"/>
              <a:t>Unsupervised (</a:t>
            </a:r>
            <a:r>
              <a:rPr lang="zh-TW" altLang="en-US" dirty="0">
                <a:latin typeface="微軟正黑體" panose="020B0604030504040204" pitchFamily="34" charset="-120"/>
                <a:ea typeface="微軟正黑體" panose="020B0604030504040204" pitchFamily="34" charset="-120"/>
              </a:rPr>
              <a:t>非督導</a:t>
            </a:r>
            <a:r>
              <a:rPr lang="en-US" altLang="zh-TW" dirty="0"/>
              <a:t>)</a:t>
            </a:r>
            <a:endParaRPr lang="zh-TW" altLang="en-US" dirty="0"/>
          </a:p>
        </p:txBody>
      </p:sp>
      <p:sp>
        <p:nvSpPr>
          <p:cNvPr id="3" name="內容版面配置區 2">
            <a:extLst>
              <a:ext uri="{FF2B5EF4-FFF2-40B4-BE49-F238E27FC236}">
                <a16:creationId xmlns:a16="http://schemas.microsoft.com/office/drawing/2014/main" id="{7B971B86-8C6B-4672-94C1-03BA14DD7450}"/>
              </a:ext>
            </a:extLst>
          </p:cNvPr>
          <p:cNvSpPr>
            <a:spLocks noGrp="1"/>
          </p:cNvSpPr>
          <p:nvPr>
            <p:ph idx="1"/>
          </p:nvPr>
        </p:nvSpPr>
        <p:spPr/>
        <p:txBody>
          <a:bodyPr/>
          <a:lstStyle/>
          <a:p>
            <a:r>
              <a:rPr lang="en-US" altLang="zh-TW" dirty="0"/>
              <a:t>Machine Reading: Machine learns the meaning of words</a:t>
            </a:r>
            <a:r>
              <a:rPr lang="zh-TW" altLang="en-US" dirty="0"/>
              <a:t> </a:t>
            </a:r>
            <a:r>
              <a:rPr lang="en-US" altLang="zh-TW" dirty="0"/>
              <a:t>from reading a lot of documents</a:t>
            </a:r>
          </a:p>
          <a:p>
            <a:r>
              <a:rPr lang="en-US" altLang="zh-TW" dirty="0"/>
              <a:t>ELMO/BERT</a:t>
            </a:r>
            <a:endParaRPr lang="zh-TW" altLang="en-US" dirty="0"/>
          </a:p>
          <a:p>
            <a:endParaRPr lang="zh-TW" altLang="en-US" dirty="0"/>
          </a:p>
        </p:txBody>
      </p:sp>
      <p:pic>
        <p:nvPicPr>
          <p:cNvPr id="7170" name="Picture 2" descr="https://i2.wp.com/mlexplained.com/wp-content/uploads/2019/01/bert.png?fit=400%2C400">
            <a:extLst>
              <a:ext uri="{FF2B5EF4-FFF2-40B4-BE49-F238E27FC236}">
                <a16:creationId xmlns:a16="http://schemas.microsoft.com/office/drawing/2014/main" id="{2996DB4E-9B9B-40FB-9166-60D2C361D8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1772" y="3151597"/>
            <a:ext cx="3312702" cy="3312702"/>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ãELMOãçåçæå°çµæ">
            <a:extLst>
              <a:ext uri="{FF2B5EF4-FFF2-40B4-BE49-F238E27FC236}">
                <a16:creationId xmlns:a16="http://schemas.microsoft.com/office/drawing/2014/main" id="{AD10BB18-8F67-4066-A393-EEFDE38B98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1030" y="3389940"/>
            <a:ext cx="3102934" cy="3102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3621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內容版面配置區 3"/>
          <p:cNvGraphicFramePr>
            <a:graphicFrameLocks noGrp="1"/>
          </p:cNvGraphicFramePr>
          <p:nvPr>
            <p:ph idx="1"/>
            <p:extLst/>
          </p:nvPr>
        </p:nvGraphicFramePr>
        <p:xfrm>
          <a:off x="653143" y="892668"/>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標題 1"/>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機器學習好簡單 </a:t>
            </a:r>
            <a:r>
              <a:rPr lang="en-US" altLang="zh-TW" dirty="0"/>
              <a:t>……</a:t>
            </a:r>
            <a:endParaRPr lang="zh-TW" altLang="en-US" dirty="0"/>
          </a:p>
        </p:txBody>
      </p:sp>
      <p:pic>
        <p:nvPicPr>
          <p:cNvPr id="9" name="Picture 2" descr="http://cdc.tencent.com/wp-content/uploads/2011/03/banner1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82145" y="4387243"/>
            <a:ext cx="6344865" cy="2247140"/>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nvSpPr>
        <p:spPr>
          <a:xfrm>
            <a:off x="604157" y="3925578"/>
            <a:ext cx="3820277" cy="461665"/>
          </a:xfrm>
          <a:prstGeom prst="rect">
            <a:avLst/>
          </a:prstGeom>
        </p:spPr>
        <p:txBody>
          <a:bodyPr wrap="none">
            <a:spAutoFit/>
          </a:bodyPr>
          <a:lstStyle/>
          <a:p>
            <a:r>
              <a:rPr lang="zh-TW" altLang="en-US" sz="2400" dirty="0">
                <a:latin typeface="微軟正黑體" panose="020B0604030504040204" pitchFamily="34" charset="-120"/>
                <a:ea typeface="微軟正黑體" panose="020B0604030504040204" pitchFamily="34" charset="-120"/>
              </a:rPr>
              <a:t>就好像把大象放進冰箱 </a:t>
            </a:r>
            <a:r>
              <a:rPr lang="en-US" altLang="zh-TW" sz="2400" dirty="0">
                <a:latin typeface="微軟正黑體" panose="020B0604030504040204" pitchFamily="34" charset="-120"/>
                <a:ea typeface="微軟正黑體" panose="020B0604030504040204" pitchFamily="34" charset="-120"/>
              </a:rPr>
              <a:t>……</a:t>
            </a:r>
            <a:endParaRPr lang="zh-TW" altLang="en-US" sz="2400" dirty="0">
              <a:latin typeface="微軟正黑體" panose="020B0604030504040204" pitchFamily="34" charset="-120"/>
              <a:ea typeface="微軟正黑體" panose="020B0604030504040204" pitchFamily="34" charset="-120"/>
            </a:endParaRPr>
          </a:p>
        </p:txBody>
      </p:sp>
      <p:sp>
        <p:nvSpPr>
          <p:cNvPr id="3" name="矩形 2">
            <a:extLst>
              <a:ext uri="{FF2B5EF4-FFF2-40B4-BE49-F238E27FC236}">
                <a16:creationId xmlns:a16="http://schemas.microsoft.com/office/drawing/2014/main" id="{7C03FBF9-A584-49AE-84A0-092E909174D2}"/>
              </a:ext>
            </a:extLst>
          </p:cNvPr>
          <p:cNvSpPr/>
          <p:nvPr/>
        </p:nvSpPr>
        <p:spPr>
          <a:xfrm>
            <a:off x="653142" y="1502230"/>
            <a:ext cx="7886700" cy="716001"/>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altLang="zh-TW" sz="2800" dirty="0"/>
              <a:t>Step 0: What kind of function do you want to find?</a:t>
            </a:r>
            <a:endParaRPr lang="zh-TW" altLang="en-US" sz="2800" dirty="0"/>
          </a:p>
        </p:txBody>
      </p:sp>
      <p:sp>
        <p:nvSpPr>
          <p:cNvPr id="7" name="矩形 6">
            <a:extLst>
              <a:ext uri="{FF2B5EF4-FFF2-40B4-BE49-F238E27FC236}">
                <a16:creationId xmlns:a16="http://schemas.microsoft.com/office/drawing/2014/main" id="{0EC8B9A5-E2B6-4A32-BEEE-BC1DE7789162}"/>
              </a:ext>
            </a:extLst>
          </p:cNvPr>
          <p:cNvSpPr/>
          <p:nvPr/>
        </p:nvSpPr>
        <p:spPr>
          <a:xfrm>
            <a:off x="6415767" y="2342139"/>
            <a:ext cx="2124075" cy="145953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1648908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如何找出最好的 </a:t>
            </a:r>
            <a:r>
              <a:rPr lang="en-US" altLang="zh-TW" dirty="0">
                <a:latin typeface="微軟正黑體" panose="020B0604030504040204" pitchFamily="34" charset="-120"/>
                <a:ea typeface="微軟正黑體" panose="020B0604030504040204" pitchFamily="34" charset="-120"/>
              </a:rPr>
              <a:t>function</a:t>
            </a:r>
            <a:r>
              <a:rPr lang="zh-TW" altLang="en-US" dirty="0">
                <a:latin typeface="微軟正黑體" panose="020B0604030504040204" pitchFamily="34" charset="-120"/>
                <a:ea typeface="微軟正黑體" panose="020B0604030504040204" pitchFamily="34" charset="-120"/>
              </a:rPr>
              <a:t>？</a:t>
            </a:r>
          </a:p>
        </p:txBody>
      </p:sp>
      <mc:AlternateContent xmlns:mc="http://schemas.openxmlformats.org/markup-compatibility/2006" xmlns:a14="http://schemas.microsoft.com/office/drawing/2010/main">
        <mc:Choice Requires="a14">
          <p:sp>
            <p:nvSpPr>
              <p:cNvPr id="5" name="文字方塊 4"/>
              <p:cNvSpPr txBox="1"/>
              <p:nvPr/>
            </p:nvSpPr>
            <p:spPr>
              <a:xfrm>
                <a:off x="553701" y="2992081"/>
                <a:ext cx="4459518" cy="954107"/>
              </a:xfrm>
              <a:prstGeom prst="rect">
                <a:avLst/>
              </a:prstGeom>
              <a:noFill/>
            </p:spPr>
            <p:txBody>
              <a:bodyPr wrap="square" rtlCol="0">
                <a:spAutoFit/>
              </a:bodyPr>
              <a:lstStyle/>
              <a:p>
                <a:r>
                  <a:rPr lang="en-US" altLang="zh-TW" sz="2800" dirty="0"/>
                  <a:t>Network parameters </a:t>
                </a:r>
                <a14:m>
                  <m:oMath xmlns:m="http://schemas.openxmlformats.org/officeDocument/2006/math">
                    <m:r>
                      <a:rPr lang="zh-TW" altLang="en-US" sz="2800" i="1" smtClean="0">
                        <a:latin typeface="Cambria Math" panose="02040503050406030204" pitchFamily="18" charset="0"/>
                      </a:rPr>
                      <m:t>𝜃</m:t>
                    </m:r>
                    <m:r>
                      <a:rPr lang="en-US" altLang="zh-TW" sz="2800" b="0" i="1" smtClean="0">
                        <a:latin typeface="Cambria Math" panose="02040503050406030204" pitchFamily="18" charset="0"/>
                      </a:rPr>
                      <m:t>=</m:t>
                    </m:r>
                    <m:d>
                      <m:dPr>
                        <m:begChr m:val="{"/>
                        <m:endChr m:val="}"/>
                        <m:ctrlPr>
                          <a:rPr lang="en-US" altLang="zh-TW" sz="2800" b="0" i="1" smtClean="0">
                            <a:latin typeface="Cambria Math" panose="02040503050406030204" pitchFamily="18" charset="0"/>
                          </a:rPr>
                        </m:ctrlPr>
                      </m:dPr>
                      <m:e>
                        <m:sSub>
                          <m:sSubPr>
                            <m:ctrlPr>
                              <a:rPr lang="en-US" altLang="zh-TW" sz="2800" b="0" i="1" smtClean="0">
                                <a:latin typeface="Cambria Math" panose="02040503050406030204" pitchFamily="18" charset="0"/>
                              </a:rPr>
                            </m:ctrlPr>
                          </m:sSubPr>
                          <m:e>
                            <m:r>
                              <a:rPr lang="en-US" altLang="zh-TW" sz="2800" b="0" i="1" smtClean="0">
                                <a:latin typeface="Cambria Math" panose="02040503050406030204" pitchFamily="18" charset="0"/>
                              </a:rPr>
                              <m:t>𝑤</m:t>
                            </m:r>
                          </m:e>
                          <m:sub>
                            <m:r>
                              <a:rPr lang="en-US" altLang="zh-TW" sz="2800" b="0" i="1" smtClean="0">
                                <a:latin typeface="Cambria Math" panose="02040503050406030204" pitchFamily="18" charset="0"/>
                              </a:rPr>
                              <m:t>1</m:t>
                            </m:r>
                          </m:sub>
                        </m:sSub>
                        <m:r>
                          <a:rPr lang="en-US" altLang="zh-TW" sz="2800" b="0" i="1" smtClean="0">
                            <a:latin typeface="Cambria Math" panose="02040503050406030204" pitchFamily="18" charset="0"/>
                          </a:rPr>
                          <m:t>,</m:t>
                        </m:r>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𝑤</m:t>
                            </m:r>
                          </m:e>
                          <m:sub>
                            <m:r>
                              <a:rPr lang="en-US" altLang="zh-TW" sz="2800" b="0" i="1" smtClean="0">
                                <a:latin typeface="Cambria Math" panose="02040503050406030204" pitchFamily="18" charset="0"/>
                              </a:rPr>
                              <m:t>2</m:t>
                            </m:r>
                          </m:sub>
                        </m:sSub>
                        <m:r>
                          <a:rPr lang="en-US" altLang="zh-TW" sz="2800" i="1">
                            <a:latin typeface="Cambria Math" panose="02040503050406030204" pitchFamily="18" charset="0"/>
                          </a:rPr>
                          <m:t>,</m:t>
                        </m:r>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𝑤</m:t>
                            </m:r>
                          </m:e>
                          <m:sub>
                            <m:r>
                              <a:rPr lang="en-US" altLang="zh-TW" sz="2800" b="0" i="1" smtClean="0">
                                <a:latin typeface="Cambria Math" panose="02040503050406030204" pitchFamily="18" charset="0"/>
                              </a:rPr>
                              <m:t>3</m:t>
                            </m:r>
                          </m:sub>
                        </m:sSub>
                        <m:r>
                          <a:rPr lang="en-US" altLang="zh-TW" sz="2800" i="1">
                            <a:latin typeface="Cambria Math" panose="02040503050406030204" pitchFamily="18" charset="0"/>
                          </a:rPr>
                          <m:t>,</m:t>
                        </m:r>
                        <m:r>
                          <a:rPr lang="en-US" altLang="zh-TW" sz="2800" i="1" smtClean="0">
                            <a:latin typeface="Cambria Math" panose="02040503050406030204" pitchFamily="18" charset="0"/>
                            <a:ea typeface="Cambria Math" panose="02040503050406030204" pitchFamily="18" charset="0"/>
                          </a:rPr>
                          <m:t>⋯</m:t>
                        </m:r>
                        <m:r>
                          <a:rPr lang="en-US" altLang="zh-TW" sz="2800" b="0" i="1" smtClean="0">
                            <a:latin typeface="Cambria Math" panose="02040503050406030204" pitchFamily="18" charset="0"/>
                            <a:ea typeface="Cambria Math" panose="02040503050406030204" pitchFamily="18" charset="0"/>
                          </a:rPr>
                          <m:t>,</m:t>
                        </m:r>
                        <m:sSub>
                          <m:sSubPr>
                            <m:ctrlPr>
                              <a:rPr lang="en-US" altLang="zh-TW" sz="2800" i="1">
                                <a:latin typeface="Cambria Math" panose="02040503050406030204" pitchFamily="18" charset="0"/>
                              </a:rPr>
                            </m:ctrlPr>
                          </m:sSubPr>
                          <m:e>
                            <m:r>
                              <a:rPr lang="en-US" altLang="zh-TW" sz="2800" b="0" i="1" smtClean="0">
                                <a:latin typeface="Cambria Math" panose="02040503050406030204" pitchFamily="18" charset="0"/>
                              </a:rPr>
                              <m:t>𝑏</m:t>
                            </m:r>
                          </m:e>
                          <m:sub>
                            <m:r>
                              <a:rPr lang="en-US" altLang="zh-TW" sz="2800" i="1">
                                <a:latin typeface="Cambria Math" panose="02040503050406030204" pitchFamily="18" charset="0"/>
                              </a:rPr>
                              <m:t>1</m:t>
                            </m:r>
                          </m:sub>
                        </m:sSub>
                        <m:r>
                          <a:rPr lang="en-US" altLang="zh-TW" sz="2800" i="1">
                            <a:latin typeface="Cambria Math" panose="02040503050406030204" pitchFamily="18" charset="0"/>
                          </a:rPr>
                          <m:t>,</m:t>
                        </m:r>
                        <m:sSub>
                          <m:sSubPr>
                            <m:ctrlPr>
                              <a:rPr lang="en-US" altLang="zh-TW" sz="2800" i="1">
                                <a:latin typeface="Cambria Math" panose="02040503050406030204" pitchFamily="18" charset="0"/>
                              </a:rPr>
                            </m:ctrlPr>
                          </m:sSubPr>
                          <m:e>
                            <m:r>
                              <a:rPr lang="en-US" altLang="zh-TW" sz="2800" b="0" i="1" smtClean="0">
                                <a:latin typeface="Cambria Math" panose="02040503050406030204" pitchFamily="18" charset="0"/>
                              </a:rPr>
                              <m:t>𝑏</m:t>
                            </m:r>
                          </m:e>
                          <m:sub>
                            <m:r>
                              <a:rPr lang="en-US" altLang="zh-TW" sz="2800" b="0" i="1" smtClean="0">
                                <a:latin typeface="Cambria Math" panose="02040503050406030204" pitchFamily="18" charset="0"/>
                              </a:rPr>
                              <m:t>2</m:t>
                            </m:r>
                          </m:sub>
                        </m:sSub>
                        <m:r>
                          <a:rPr lang="en-US" altLang="zh-TW" sz="2800" i="1">
                            <a:latin typeface="Cambria Math" panose="02040503050406030204" pitchFamily="18" charset="0"/>
                          </a:rPr>
                          <m:t>,</m:t>
                        </m:r>
                        <m:sSub>
                          <m:sSubPr>
                            <m:ctrlPr>
                              <a:rPr lang="en-US" altLang="zh-TW" sz="2800" i="1">
                                <a:latin typeface="Cambria Math" panose="02040503050406030204" pitchFamily="18" charset="0"/>
                              </a:rPr>
                            </m:ctrlPr>
                          </m:sSubPr>
                          <m:e>
                            <m:r>
                              <a:rPr lang="en-US" altLang="zh-TW" sz="2800" b="0" i="1" smtClean="0">
                                <a:latin typeface="Cambria Math" panose="02040503050406030204" pitchFamily="18" charset="0"/>
                              </a:rPr>
                              <m:t>𝑏</m:t>
                            </m:r>
                          </m:e>
                          <m:sub>
                            <m:r>
                              <a:rPr lang="en-US" altLang="zh-TW" sz="2800" b="0" i="1" smtClean="0">
                                <a:latin typeface="Cambria Math" panose="02040503050406030204" pitchFamily="18" charset="0"/>
                              </a:rPr>
                              <m:t>3</m:t>
                            </m:r>
                          </m:sub>
                        </m:sSub>
                        <m:r>
                          <a:rPr lang="en-US" altLang="zh-TW" sz="2800" i="1">
                            <a:latin typeface="Cambria Math" panose="02040503050406030204" pitchFamily="18" charset="0"/>
                          </a:rPr>
                          <m:t>,</m:t>
                        </m:r>
                        <m:r>
                          <a:rPr lang="en-US" altLang="zh-TW" sz="2800" i="1">
                            <a:latin typeface="Cambria Math" panose="02040503050406030204" pitchFamily="18" charset="0"/>
                            <a:ea typeface="Cambria Math" panose="02040503050406030204" pitchFamily="18" charset="0"/>
                          </a:rPr>
                          <m:t>⋯</m:t>
                        </m:r>
                      </m:e>
                    </m:d>
                  </m:oMath>
                </a14:m>
                <a:endParaRPr lang="zh-TW" altLang="en-US" sz="2800" dirty="0"/>
              </a:p>
            </p:txBody>
          </p:sp>
        </mc:Choice>
        <mc:Fallback xmlns="">
          <p:sp>
            <p:nvSpPr>
              <p:cNvPr id="5" name="文字方塊 4"/>
              <p:cNvSpPr txBox="1">
                <a:spLocks noRot="1" noChangeAspect="1" noMove="1" noResize="1" noEditPoints="1" noAdjustHandles="1" noChangeArrowheads="1" noChangeShapeType="1" noTextEdit="1"/>
              </p:cNvSpPr>
              <p:nvPr/>
            </p:nvSpPr>
            <p:spPr>
              <a:xfrm>
                <a:off x="553701" y="2992081"/>
                <a:ext cx="4459518" cy="954107"/>
              </a:xfrm>
              <a:prstGeom prst="rect">
                <a:avLst/>
              </a:prstGeom>
              <a:blipFill>
                <a:blip r:embed="rId3"/>
                <a:stretch>
                  <a:fillRect l="-2873" t="-6410"/>
                </a:stretch>
              </a:blipFill>
            </p:spPr>
            <p:txBody>
              <a:bodyPr/>
              <a:lstStyle/>
              <a:p>
                <a:r>
                  <a:rPr lang="zh-TW" altLang="en-US">
                    <a:noFill/>
                  </a:rPr>
                  <a:t> </a:t>
                </a:r>
              </a:p>
            </p:txBody>
          </p:sp>
        </mc:Fallback>
      </mc:AlternateContent>
      <p:sp>
        <p:nvSpPr>
          <p:cNvPr id="6" name="文字方塊 5"/>
          <p:cNvSpPr txBox="1"/>
          <p:nvPr/>
        </p:nvSpPr>
        <p:spPr>
          <a:xfrm>
            <a:off x="560718" y="2184764"/>
            <a:ext cx="4502081" cy="523220"/>
          </a:xfrm>
          <a:prstGeom prst="rect">
            <a:avLst/>
          </a:prstGeom>
          <a:noFill/>
        </p:spPr>
        <p:txBody>
          <a:bodyPr wrap="square" rtlCol="0">
            <a:spAutoFit/>
          </a:bodyPr>
          <a:lstStyle/>
          <a:p>
            <a:r>
              <a:rPr lang="en-US" altLang="zh-TW" sz="2800" dirty="0"/>
              <a:t>Enumerate all possible values</a:t>
            </a:r>
            <a:endParaRPr lang="zh-TW" altLang="en-US" sz="2800" dirty="0"/>
          </a:p>
        </p:txBody>
      </p:sp>
      <p:grpSp>
        <p:nvGrpSpPr>
          <p:cNvPr id="8" name="群組 7"/>
          <p:cNvGrpSpPr/>
          <p:nvPr/>
        </p:nvGrpSpPr>
        <p:grpSpPr>
          <a:xfrm>
            <a:off x="5300512" y="2076284"/>
            <a:ext cx="1134648" cy="3130011"/>
            <a:chOff x="2332137" y="1770729"/>
            <a:chExt cx="1134648" cy="3130011"/>
          </a:xfrm>
        </p:grpSpPr>
        <p:sp>
          <p:nvSpPr>
            <p:cNvPr id="9" name="矩形 8"/>
            <p:cNvSpPr/>
            <p:nvPr/>
          </p:nvSpPr>
          <p:spPr>
            <a:xfrm>
              <a:off x="2504565" y="2224872"/>
              <a:ext cx="746342" cy="2675868"/>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10" name="文字方塊 9"/>
            <p:cNvSpPr txBox="1"/>
            <p:nvPr/>
          </p:nvSpPr>
          <p:spPr>
            <a:xfrm>
              <a:off x="2332137" y="1770729"/>
              <a:ext cx="1134648" cy="461665"/>
            </a:xfrm>
            <a:prstGeom prst="rect">
              <a:avLst/>
            </a:prstGeom>
            <a:noFill/>
          </p:spPr>
          <p:txBody>
            <a:bodyPr wrap="square" rtlCol="0">
              <a:spAutoFit/>
            </a:bodyPr>
            <a:lstStyle/>
            <a:p>
              <a:pPr algn="ctr"/>
              <a:r>
                <a:rPr lang="en-US" altLang="zh-TW" sz="2400" dirty="0"/>
                <a:t>Layer l</a:t>
              </a:r>
              <a:endParaRPr lang="zh-TW" altLang="en-US" sz="2400" dirty="0"/>
            </a:p>
          </p:txBody>
        </p:sp>
        <p:sp>
          <p:nvSpPr>
            <p:cNvPr id="11" name="橢圓 10"/>
            <p:cNvSpPr/>
            <p:nvPr/>
          </p:nvSpPr>
          <p:spPr>
            <a:xfrm>
              <a:off x="2601675" y="2235874"/>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12" name="橢圓 11"/>
            <p:cNvSpPr/>
            <p:nvPr/>
          </p:nvSpPr>
          <p:spPr>
            <a:xfrm>
              <a:off x="2604017" y="3014444"/>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13" name="橢圓 12"/>
            <p:cNvSpPr/>
            <p:nvPr/>
          </p:nvSpPr>
          <p:spPr>
            <a:xfrm>
              <a:off x="2592384" y="4242456"/>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14" name="文字方塊 13"/>
            <p:cNvSpPr txBox="1"/>
            <p:nvPr/>
          </p:nvSpPr>
          <p:spPr>
            <a:xfrm rot="5400000">
              <a:off x="2589637" y="3664749"/>
              <a:ext cx="769257" cy="523220"/>
            </a:xfrm>
            <a:prstGeom prst="rect">
              <a:avLst/>
            </a:prstGeom>
            <a:noFill/>
          </p:spPr>
          <p:txBody>
            <a:bodyPr wrap="square" rtlCol="0">
              <a:spAutoFit/>
            </a:bodyPr>
            <a:lstStyle/>
            <a:p>
              <a:pPr algn="ctr"/>
              <a:r>
                <a:rPr lang="en-US" altLang="zh-TW" sz="2800" dirty="0"/>
                <a:t>……</a:t>
              </a:r>
              <a:endParaRPr lang="zh-TW" altLang="en-US" sz="2800" dirty="0"/>
            </a:p>
          </p:txBody>
        </p:sp>
      </p:grpSp>
      <p:grpSp>
        <p:nvGrpSpPr>
          <p:cNvPr id="15" name="群組 14"/>
          <p:cNvGrpSpPr/>
          <p:nvPr/>
        </p:nvGrpSpPr>
        <p:grpSpPr>
          <a:xfrm>
            <a:off x="7364597" y="2047686"/>
            <a:ext cx="1368348" cy="3137533"/>
            <a:chOff x="4396222" y="1742131"/>
            <a:chExt cx="1368348" cy="3137533"/>
          </a:xfrm>
        </p:grpSpPr>
        <p:sp>
          <p:nvSpPr>
            <p:cNvPr id="16" name="矩形 15"/>
            <p:cNvSpPr/>
            <p:nvPr/>
          </p:nvSpPr>
          <p:spPr>
            <a:xfrm>
              <a:off x="4715522" y="2203796"/>
              <a:ext cx="746342" cy="2675868"/>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17" name="文字方塊 16"/>
            <p:cNvSpPr txBox="1"/>
            <p:nvPr/>
          </p:nvSpPr>
          <p:spPr>
            <a:xfrm>
              <a:off x="4396222" y="1742131"/>
              <a:ext cx="1368348" cy="461665"/>
            </a:xfrm>
            <a:prstGeom prst="rect">
              <a:avLst/>
            </a:prstGeom>
            <a:noFill/>
          </p:spPr>
          <p:txBody>
            <a:bodyPr wrap="square" rtlCol="0">
              <a:spAutoFit/>
            </a:bodyPr>
            <a:lstStyle/>
            <a:p>
              <a:pPr algn="ctr"/>
              <a:r>
                <a:rPr lang="en-US" altLang="zh-TW" sz="2400" dirty="0"/>
                <a:t>Layer l+1</a:t>
              </a:r>
              <a:endParaRPr lang="zh-TW" altLang="en-US" sz="2400" dirty="0"/>
            </a:p>
          </p:txBody>
        </p:sp>
        <p:sp>
          <p:nvSpPr>
            <p:cNvPr id="18" name="橢圓 17"/>
            <p:cNvSpPr/>
            <p:nvPr/>
          </p:nvSpPr>
          <p:spPr>
            <a:xfrm>
              <a:off x="4802608" y="2231145"/>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19" name="橢圓 18"/>
            <p:cNvSpPr/>
            <p:nvPr/>
          </p:nvSpPr>
          <p:spPr>
            <a:xfrm>
              <a:off x="4804950" y="3009715"/>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20" name="橢圓 19"/>
            <p:cNvSpPr/>
            <p:nvPr/>
          </p:nvSpPr>
          <p:spPr>
            <a:xfrm>
              <a:off x="4793317" y="4237727"/>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21" name="文字方塊 20"/>
            <p:cNvSpPr txBox="1"/>
            <p:nvPr/>
          </p:nvSpPr>
          <p:spPr>
            <a:xfrm rot="5400000">
              <a:off x="4790570" y="3660020"/>
              <a:ext cx="769257" cy="523220"/>
            </a:xfrm>
            <a:prstGeom prst="rect">
              <a:avLst/>
            </a:prstGeom>
            <a:noFill/>
          </p:spPr>
          <p:txBody>
            <a:bodyPr wrap="square" rtlCol="0">
              <a:spAutoFit/>
            </a:bodyPr>
            <a:lstStyle/>
            <a:p>
              <a:pPr algn="ctr"/>
              <a:r>
                <a:rPr lang="en-US" altLang="zh-TW" sz="2800" dirty="0"/>
                <a:t>……</a:t>
              </a:r>
              <a:endParaRPr lang="zh-TW" altLang="en-US" sz="2800" dirty="0"/>
            </a:p>
          </p:txBody>
        </p:sp>
      </p:grpSp>
      <p:cxnSp>
        <p:nvCxnSpPr>
          <p:cNvPr id="23" name="直線單箭頭接點 22"/>
          <p:cNvCxnSpPr>
            <a:stCxn id="11" idx="6"/>
            <a:endCxn id="18" idx="2"/>
          </p:cNvCxnSpPr>
          <p:nvPr/>
        </p:nvCxnSpPr>
        <p:spPr>
          <a:xfrm flipV="1">
            <a:off x="6144208" y="2823779"/>
            <a:ext cx="1626775" cy="472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單箭頭接點 23"/>
          <p:cNvCxnSpPr>
            <a:endCxn id="19" idx="2"/>
          </p:cNvCxnSpPr>
          <p:nvPr/>
        </p:nvCxnSpPr>
        <p:spPr>
          <a:xfrm flipV="1">
            <a:off x="6144208" y="3602349"/>
            <a:ext cx="1629117" cy="1791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單箭頭接點 24"/>
          <p:cNvCxnSpPr/>
          <p:nvPr/>
        </p:nvCxnSpPr>
        <p:spPr>
          <a:xfrm>
            <a:off x="6134917" y="4842229"/>
            <a:ext cx="1626775"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線單箭頭接點 25"/>
          <p:cNvCxnSpPr>
            <a:stCxn id="12" idx="6"/>
            <a:endCxn id="18" idx="2"/>
          </p:cNvCxnSpPr>
          <p:nvPr/>
        </p:nvCxnSpPr>
        <p:spPr>
          <a:xfrm flipV="1">
            <a:off x="6146550" y="2823779"/>
            <a:ext cx="1624433" cy="78329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線單箭頭接點 26"/>
          <p:cNvCxnSpPr>
            <a:stCxn id="11" idx="6"/>
            <a:endCxn id="19" idx="2"/>
          </p:cNvCxnSpPr>
          <p:nvPr/>
        </p:nvCxnSpPr>
        <p:spPr>
          <a:xfrm>
            <a:off x="6144208" y="2828508"/>
            <a:ext cx="1629117" cy="77384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單箭頭接點 27"/>
          <p:cNvCxnSpPr>
            <a:stCxn id="11" idx="6"/>
            <a:endCxn id="20" idx="2"/>
          </p:cNvCxnSpPr>
          <p:nvPr/>
        </p:nvCxnSpPr>
        <p:spPr>
          <a:xfrm>
            <a:off x="6144208" y="2828508"/>
            <a:ext cx="1617484" cy="200185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單箭頭接點 28"/>
          <p:cNvCxnSpPr>
            <a:stCxn id="12" idx="6"/>
            <a:endCxn id="20" idx="2"/>
          </p:cNvCxnSpPr>
          <p:nvPr/>
        </p:nvCxnSpPr>
        <p:spPr>
          <a:xfrm>
            <a:off x="6146550" y="3607078"/>
            <a:ext cx="1615142" cy="122328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線單箭頭接點 29"/>
          <p:cNvCxnSpPr>
            <a:stCxn id="13" idx="6"/>
            <a:endCxn id="18" idx="2"/>
          </p:cNvCxnSpPr>
          <p:nvPr/>
        </p:nvCxnSpPr>
        <p:spPr>
          <a:xfrm flipV="1">
            <a:off x="6134917" y="2823779"/>
            <a:ext cx="1636066" cy="201131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線單箭頭接點 30"/>
          <p:cNvCxnSpPr>
            <a:stCxn id="13" idx="6"/>
            <a:endCxn id="19" idx="2"/>
          </p:cNvCxnSpPr>
          <p:nvPr/>
        </p:nvCxnSpPr>
        <p:spPr>
          <a:xfrm flipV="1">
            <a:off x="6134917" y="3602349"/>
            <a:ext cx="1638408" cy="123274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文字方塊 46"/>
          <p:cNvSpPr txBox="1"/>
          <p:nvPr/>
        </p:nvSpPr>
        <p:spPr>
          <a:xfrm>
            <a:off x="553701" y="4876420"/>
            <a:ext cx="4459518" cy="954107"/>
          </a:xfrm>
          <a:prstGeom prst="rect">
            <a:avLst/>
          </a:prstGeom>
          <a:noFill/>
        </p:spPr>
        <p:txBody>
          <a:bodyPr wrap="square" rtlCol="0">
            <a:spAutoFit/>
          </a:bodyPr>
          <a:lstStyle/>
          <a:p>
            <a:r>
              <a:rPr lang="en-US" altLang="zh-TW" sz="2800" dirty="0"/>
              <a:t>Today a network can have more than 100M parameters. </a:t>
            </a:r>
            <a:endParaRPr lang="zh-TW" altLang="en-US" sz="2800" dirty="0"/>
          </a:p>
        </p:txBody>
      </p:sp>
      <p:sp>
        <p:nvSpPr>
          <p:cNvPr id="49" name="文字方塊 48"/>
          <p:cNvSpPr txBox="1"/>
          <p:nvPr/>
        </p:nvSpPr>
        <p:spPr>
          <a:xfrm>
            <a:off x="5097035" y="5177717"/>
            <a:ext cx="1541601" cy="830997"/>
          </a:xfrm>
          <a:prstGeom prst="rect">
            <a:avLst/>
          </a:prstGeom>
          <a:noFill/>
        </p:spPr>
        <p:txBody>
          <a:bodyPr wrap="square" rtlCol="0">
            <a:spAutoFit/>
          </a:bodyPr>
          <a:lstStyle/>
          <a:p>
            <a:pPr algn="ctr"/>
            <a:r>
              <a:rPr lang="en-US" altLang="zh-TW" sz="2400" dirty="0"/>
              <a:t>1000</a:t>
            </a:r>
          </a:p>
          <a:p>
            <a:pPr algn="ctr"/>
            <a:r>
              <a:rPr lang="en-US" altLang="zh-TW" sz="2400" dirty="0"/>
              <a:t>neurons</a:t>
            </a:r>
            <a:endParaRPr lang="zh-TW" altLang="en-US" sz="2400" dirty="0"/>
          </a:p>
        </p:txBody>
      </p:sp>
      <p:sp>
        <p:nvSpPr>
          <p:cNvPr id="50" name="文字方塊 49"/>
          <p:cNvSpPr txBox="1"/>
          <p:nvPr/>
        </p:nvSpPr>
        <p:spPr>
          <a:xfrm>
            <a:off x="7316407" y="5219532"/>
            <a:ext cx="1541601" cy="830997"/>
          </a:xfrm>
          <a:prstGeom prst="rect">
            <a:avLst/>
          </a:prstGeom>
          <a:noFill/>
        </p:spPr>
        <p:txBody>
          <a:bodyPr wrap="square" rtlCol="0">
            <a:spAutoFit/>
          </a:bodyPr>
          <a:lstStyle/>
          <a:p>
            <a:pPr algn="ctr"/>
            <a:r>
              <a:rPr lang="en-US" altLang="zh-TW" sz="2400" dirty="0"/>
              <a:t>1000</a:t>
            </a:r>
          </a:p>
          <a:p>
            <a:pPr algn="ctr"/>
            <a:r>
              <a:rPr lang="en-US" altLang="zh-TW" sz="2400" dirty="0"/>
              <a:t>neurons</a:t>
            </a:r>
            <a:endParaRPr lang="zh-TW" altLang="en-US" sz="2400" dirty="0"/>
          </a:p>
        </p:txBody>
      </p:sp>
      <p:sp>
        <p:nvSpPr>
          <p:cNvPr id="51" name="文字方塊 50"/>
          <p:cNvSpPr txBox="1"/>
          <p:nvPr/>
        </p:nvSpPr>
        <p:spPr>
          <a:xfrm>
            <a:off x="6281812" y="3343601"/>
            <a:ext cx="1323692" cy="954107"/>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pPr algn="ctr"/>
            <a:r>
              <a:rPr lang="en-US" altLang="zh-TW" sz="2800" dirty="0"/>
              <a:t>10</a:t>
            </a:r>
            <a:r>
              <a:rPr lang="en-US" altLang="zh-TW" sz="2800" baseline="30000" dirty="0"/>
              <a:t>6</a:t>
            </a:r>
          </a:p>
          <a:p>
            <a:pPr algn="ctr"/>
            <a:r>
              <a:rPr lang="en-US" altLang="zh-TW" sz="2800" dirty="0"/>
              <a:t>weights</a:t>
            </a:r>
            <a:endParaRPr lang="zh-TW" altLang="en-US" sz="2800" dirty="0"/>
          </a:p>
        </p:txBody>
      </p:sp>
      <p:grpSp>
        <p:nvGrpSpPr>
          <p:cNvPr id="3" name="群組 2"/>
          <p:cNvGrpSpPr/>
          <p:nvPr/>
        </p:nvGrpSpPr>
        <p:grpSpPr>
          <a:xfrm>
            <a:off x="667325" y="3878148"/>
            <a:ext cx="4168310" cy="712695"/>
            <a:chOff x="588857" y="5086698"/>
            <a:chExt cx="4168310" cy="712695"/>
          </a:xfrm>
        </p:grpSpPr>
        <p:sp>
          <p:nvSpPr>
            <p:cNvPr id="48" name="文字方塊 47"/>
            <p:cNvSpPr txBox="1"/>
            <p:nvPr/>
          </p:nvSpPr>
          <p:spPr>
            <a:xfrm>
              <a:off x="765869" y="5276173"/>
              <a:ext cx="3783693" cy="523220"/>
            </a:xfrm>
            <a:prstGeom prst="rect">
              <a:avLst/>
            </a:prstGeom>
            <a:noFill/>
          </p:spPr>
          <p:txBody>
            <a:bodyPr wrap="square" rtlCol="0">
              <a:spAutoFit/>
            </a:bodyPr>
            <a:lstStyle/>
            <a:p>
              <a:pPr algn="ctr"/>
              <a:r>
                <a:rPr lang="en-US" altLang="zh-TW" sz="2800" dirty="0"/>
                <a:t>Millions of parameters</a:t>
              </a:r>
              <a:endParaRPr lang="zh-TW" altLang="en-US" sz="2800" dirty="0"/>
            </a:p>
          </p:txBody>
        </p:sp>
        <p:sp>
          <p:nvSpPr>
            <p:cNvPr id="22" name="左大括弧 21"/>
            <p:cNvSpPr/>
            <p:nvPr/>
          </p:nvSpPr>
          <p:spPr>
            <a:xfrm rot="16200000">
              <a:off x="2612787" y="3062768"/>
              <a:ext cx="120449" cy="4168310"/>
            </a:xfrm>
            <a:prstGeom prst="leftBrace">
              <a:avLst>
                <a:gd name="adj1" fmla="val 51771"/>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grpSp>
      <p:pic>
        <p:nvPicPr>
          <p:cNvPr id="7" name="Picture 2" descr="http://www.mobanwang.com/icon/UploadFiles_8971/200909/2009090322400831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43397" y="2947106"/>
            <a:ext cx="1862084" cy="1862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1347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47" grpId="0"/>
      <p:bldP spid="49" grpId="0"/>
      <p:bldP spid="50" grpId="0"/>
      <p:bldP spid="51"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6" descr="http://cdn.geekwire.com/wp-content/uploads/2015/11/google-Tensor-Flow.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9399" y="2780372"/>
            <a:ext cx="1618734" cy="1319268"/>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p:cNvSpPr>
            <a:spLocks noGrp="1"/>
          </p:cNvSpPr>
          <p:nvPr>
            <p:ph type="title"/>
          </p:nvPr>
        </p:nvSpPr>
        <p:spPr/>
        <p:txBody>
          <a:bodyPr/>
          <a:lstStyle/>
          <a:p>
            <a:r>
              <a:rPr lang="en-US" altLang="zh-TW" dirty="0"/>
              <a:t>Gradient Descent</a:t>
            </a:r>
            <a:endParaRPr lang="zh-TW" altLang="en-US" dirty="0"/>
          </a:p>
        </p:txBody>
      </p:sp>
      <p:pic>
        <p:nvPicPr>
          <p:cNvPr id="28" name="Picture 2" descr="http://deeplearning.net/software/theano/_static/theano_logo_allblue_200x4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5926" y="3200076"/>
            <a:ext cx="2086342" cy="47986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http://devblogs.nvidia.com/parallelforall/wp-content/uploads/sites/3/2015/03/torch_lstm_thumb-179x11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0461" y="2944263"/>
            <a:ext cx="1637367" cy="105194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https://developer.nvidia.com/sites/default/files/akamai/cuda/images/deeplearning/caff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74557" y="4140269"/>
            <a:ext cx="1560169" cy="105311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8" descr="https://developer.nvidia.com/sites/default/files/akamai/cuda/images/deeplearning/cntk.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04445" y="4025398"/>
            <a:ext cx="1670545" cy="1127618"/>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群組 20"/>
          <p:cNvGrpSpPr/>
          <p:nvPr/>
        </p:nvGrpSpPr>
        <p:grpSpPr>
          <a:xfrm>
            <a:off x="6158081" y="5066349"/>
            <a:ext cx="1642031" cy="1121374"/>
            <a:chOff x="7043205" y="3645629"/>
            <a:chExt cx="1642031" cy="1121374"/>
          </a:xfrm>
        </p:grpSpPr>
        <p:sp>
          <p:nvSpPr>
            <p:cNvPr id="25" name="矩形 24"/>
            <p:cNvSpPr/>
            <p:nvPr/>
          </p:nvSpPr>
          <p:spPr>
            <a:xfrm>
              <a:off x="7154858" y="3645629"/>
              <a:ext cx="1457450" cy="58477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3200" b="1" dirty="0" err="1">
                  <a:solidFill>
                    <a:srgbClr val="333333"/>
                  </a:solidFill>
                  <a:latin typeface="Helvetica Neue"/>
                </a:rPr>
                <a:t>libdnn</a:t>
              </a:r>
              <a:endParaRPr lang="en-US" altLang="zh-TW" sz="3200" b="1" i="0" dirty="0">
                <a:solidFill>
                  <a:srgbClr val="333333"/>
                </a:solidFill>
                <a:effectLst/>
                <a:latin typeface="Helvetica Neue"/>
              </a:endParaRPr>
            </a:p>
          </p:txBody>
        </p:sp>
        <p:sp>
          <p:nvSpPr>
            <p:cNvPr id="26" name="文字方塊 13"/>
            <p:cNvSpPr txBox="1"/>
            <p:nvPr/>
          </p:nvSpPr>
          <p:spPr>
            <a:xfrm>
              <a:off x="7043205" y="4120672"/>
              <a:ext cx="1642031" cy="64633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TW" altLang="en-US" dirty="0"/>
                <a:t>台大周伯威</a:t>
              </a:r>
              <a:endParaRPr lang="en-US" altLang="zh-TW" dirty="0"/>
            </a:p>
            <a:p>
              <a:pPr algn="ctr"/>
              <a:r>
                <a:rPr lang="zh-TW" altLang="en-US" dirty="0"/>
                <a:t>同學開發</a:t>
              </a:r>
            </a:p>
          </p:txBody>
        </p:sp>
      </p:grpSp>
      <p:pic>
        <p:nvPicPr>
          <p:cNvPr id="22" name="圖片 21"/>
          <p:cNvPicPr>
            <a:picLocks noChangeAspect="1"/>
          </p:cNvPicPr>
          <p:nvPr/>
        </p:nvPicPr>
        <p:blipFill>
          <a:blip r:embed="rId8"/>
          <a:stretch>
            <a:fillRect/>
          </a:stretch>
        </p:blipFill>
        <p:spPr>
          <a:xfrm>
            <a:off x="5989126" y="4381292"/>
            <a:ext cx="1974264" cy="571068"/>
          </a:xfrm>
          <a:prstGeom prst="rect">
            <a:avLst/>
          </a:prstGeom>
        </p:spPr>
      </p:pic>
      <p:pic>
        <p:nvPicPr>
          <p:cNvPr id="23" name="圖片 22"/>
          <p:cNvPicPr>
            <a:picLocks noChangeAspect="1"/>
          </p:cNvPicPr>
          <p:nvPr/>
        </p:nvPicPr>
        <p:blipFill>
          <a:blip r:embed="rId9"/>
          <a:stretch>
            <a:fillRect/>
          </a:stretch>
        </p:blipFill>
        <p:spPr>
          <a:xfrm>
            <a:off x="3972295" y="5290649"/>
            <a:ext cx="1540523" cy="579342"/>
          </a:xfrm>
          <a:prstGeom prst="rect">
            <a:avLst/>
          </a:prstGeom>
        </p:spPr>
      </p:pic>
      <p:pic>
        <p:nvPicPr>
          <p:cNvPr id="24" name="Picture 2" descr="スクリーンショット 2016-05-24 午後4.01.50.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47226" y="5286998"/>
            <a:ext cx="2737407" cy="612786"/>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ãpytorchãçåçæå°çµæ">
            <a:extLst>
              <a:ext uri="{FF2B5EF4-FFF2-40B4-BE49-F238E27FC236}">
                <a16:creationId xmlns:a16="http://schemas.microsoft.com/office/drawing/2014/main" id="{009ACBC8-CBAD-4957-A1AE-9CA0996A1C5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91842" y="1572333"/>
            <a:ext cx="4095750" cy="111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74179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a:extLst>
              <a:ext uri="{FF2B5EF4-FFF2-40B4-BE49-F238E27FC236}">
                <a16:creationId xmlns:a16="http://schemas.microsoft.com/office/drawing/2014/main" id="{D0695E65-8AC7-42E3-9AFB-E897999C3ECA}"/>
              </a:ext>
            </a:extLst>
          </p:cNvPr>
          <p:cNvSpPr/>
          <p:nvPr/>
        </p:nvSpPr>
        <p:spPr>
          <a:xfrm>
            <a:off x="6295220" y="3252857"/>
            <a:ext cx="2441156" cy="326642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sp>
        <p:nvSpPr>
          <p:cNvPr id="15" name="矩形 14">
            <a:extLst>
              <a:ext uri="{FF2B5EF4-FFF2-40B4-BE49-F238E27FC236}">
                <a16:creationId xmlns:a16="http://schemas.microsoft.com/office/drawing/2014/main" id="{86DD33CE-05D4-4635-A589-94565699DF1C}"/>
              </a:ext>
            </a:extLst>
          </p:cNvPr>
          <p:cNvSpPr/>
          <p:nvPr/>
        </p:nvSpPr>
        <p:spPr>
          <a:xfrm>
            <a:off x="3451034" y="3252857"/>
            <a:ext cx="2241932" cy="326642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14" name="矩形 13">
            <a:extLst>
              <a:ext uri="{FF2B5EF4-FFF2-40B4-BE49-F238E27FC236}">
                <a16:creationId xmlns:a16="http://schemas.microsoft.com/office/drawing/2014/main" id="{5A33D381-49E8-4A90-957C-F27B4CF185E2}"/>
              </a:ext>
            </a:extLst>
          </p:cNvPr>
          <p:cNvSpPr/>
          <p:nvPr/>
        </p:nvSpPr>
        <p:spPr>
          <a:xfrm>
            <a:off x="534320" y="3272320"/>
            <a:ext cx="2241932" cy="324696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sp>
        <p:nvSpPr>
          <p:cNvPr id="5" name="矩形 4">
            <a:extLst>
              <a:ext uri="{FF2B5EF4-FFF2-40B4-BE49-F238E27FC236}">
                <a16:creationId xmlns:a16="http://schemas.microsoft.com/office/drawing/2014/main" id="{DF3DCBC3-B0A6-4FB6-A604-7382DECDEEA7}"/>
              </a:ext>
            </a:extLst>
          </p:cNvPr>
          <p:cNvSpPr/>
          <p:nvPr/>
        </p:nvSpPr>
        <p:spPr>
          <a:xfrm>
            <a:off x="528810" y="1613570"/>
            <a:ext cx="8207566" cy="1425799"/>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graphicFrame>
        <p:nvGraphicFramePr>
          <p:cNvPr id="8" name="內容版面配置區 3"/>
          <p:cNvGraphicFramePr>
            <a:graphicFrameLocks noGrp="1"/>
          </p:cNvGraphicFramePr>
          <p:nvPr>
            <p:ph idx="1"/>
            <p:extLst>
              <p:ext uri="{D42A27DB-BD31-4B8C-83A1-F6EECF244321}">
                <p14:modId xmlns:p14="http://schemas.microsoft.com/office/powerpoint/2010/main" val="2591409880"/>
              </p:ext>
            </p:extLst>
          </p:nvPr>
        </p:nvGraphicFramePr>
        <p:xfrm>
          <a:off x="628650" y="1962368"/>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標題 1"/>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機器學習好簡單 </a:t>
            </a:r>
            <a:r>
              <a:rPr lang="en-US" altLang="zh-TW" dirty="0"/>
              <a:t>……</a:t>
            </a:r>
            <a:endParaRPr lang="zh-TW" altLang="en-US" dirty="0"/>
          </a:p>
        </p:txBody>
      </p:sp>
      <p:sp>
        <p:nvSpPr>
          <p:cNvPr id="3" name="矩形 2">
            <a:extLst>
              <a:ext uri="{FF2B5EF4-FFF2-40B4-BE49-F238E27FC236}">
                <a16:creationId xmlns:a16="http://schemas.microsoft.com/office/drawing/2014/main" id="{7C03FBF9-A584-49AE-84A0-092E909174D2}"/>
              </a:ext>
            </a:extLst>
          </p:cNvPr>
          <p:cNvSpPr/>
          <p:nvPr/>
        </p:nvSpPr>
        <p:spPr>
          <a:xfrm>
            <a:off x="711178" y="1705871"/>
            <a:ext cx="7886700" cy="716001"/>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altLang="zh-TW" sz="2800" dirty="0"/>
              <a:t>Step 0: What kind of function do you want to find?</a:t>
            </a:r>
            <a:endParaRPr lang="zh-TW" altLang="en-US" sz="2800" dirty="0"/>
          </a:p>
        </p:txBody>
      </p:sp>
      <p:sp>
        <p:nvSpPr>
          <p:cNvPr id="4" name="文字方塊 3">
            <a:extLst>
              <a:ext uri="{FF2B5EF4-FFF2-40B4-BE49-F238E27FC236}">
                <a16:creationId xmlns:a16="http://schemas.microsoft.com/office/drawing/2014/main" id="{BE9E8FF7-F7F1-4133-8FB6-61A38480359C}"/>
              </a:ext>
            </a:extLst>
          </p:cNvPr>
          <p:cNvSpPr txBox="1"/>
          <p:nvPr/>
        </p:nvSpPr>
        <p:spPr>
          <a:xfrm>
            <a:off x="818198" y="2533636"/>
            <a:ext cx="7249099" cy="461665"/>
          </a:xfrm>
          <a:prstGeom prst="rect">
            <a:avLst/>
          </a:prstGeom>
          <a:noFill/>
        </p:spPr>
        <p:txBody>
          <a:bodyPr wrap="square" rtlCol="0">
            <a:spAutoFit/>
          </a:bodyPr>
          <a:lstStyle/>
          <a:p>
            <a:r>
              <a:rPr lang="en-US" altLang="zh-TW" sz="2400" dirty="0"/>
              <a:t>Regression, Classification, Generation ……</a:t>
            </a:r>
            <a:endParaRPr lang="zh-TW" altLang="en-US" sz="2400" dirty="0"/>
          </a:p>
        </p:txBody>
      </p:sp>
      <p:sp>
        <p:nvSpPr>
          <p:cNvPr id="11" name="文字方塊 10">
            <a:extLst>
              <a:ext uri="{FF2B5EF4-FFF2-40B4-BE49-F238E27FC236}">
                <a16:creationId xmlns:a16="http://schemas.microsoft.com/office/drawing/2014/main" id="{18703640-05B4-4A7C-AC8E-9424ABB78CC0}"/>
              </a:ext>
            </a:extLst>
          </p:cNvPr>
          <p:cNvSpPr txBox="1"/>
          <p:nvPr/>
        </p:nvSpPr>
        <p:spPr>
          <a:xfrm>
            <a:off x="711178" y="4923214"/>
            <a:ext cx="1984873" cy="1569660"/>
          </a:xfrm>
          <a:prstGeom prst="rect">
            <a:avLst/>
          </a:prstGeom>
          <a:noFill/>
        </p:spPr>
        <p:txBody>
          <a:bodyPr wrap="square" rtlCol="0">
            <a:spAutoFit/>
          </a:bodyPr>
          <a:lstStyle/>
          <a:p>
            <a:r>
              <a:rPr lang="en-US" altLang="zh-TW" sz="2400" dirty="0"/>
              <a:t>Deep Learning</a:t>
            </a:r>
          </a:p>
          <a:p>
            <a:r>
              <a:rPr lang="en-US" altLang="zh-TW" sz="2400" dirty="0"/>
              <a:t>SVM</a:t>
            </a:r>
          </a:p>
          <a:p>
            <a:r>
              <a:rPr lang="en-US" altLang="zh-TW" sz="2400" dirty="0"/>
              <a:t>Decision Tree</a:t>
            </a:r>
          </a:p>
          <a:p>
            <a:r>
              <a:rPr lang="en-US" altLang="zh-TW" sz="2400" dirty="0"/>
              <a:t>……</a:t>
            </a:r>
            <a:endParaRPr lang="zh-TW" altLang="en-US" sz="2400" dirty="0"/>
          </a:p>
        </p:txBody>
      </p:sp>
      <p:sp>
        <p:nvSpPr>
          <p:cNvPr id="12" name="文字方塊 11">
            <a:extLst>
              <a:ext uri="{FF2B5EF4-FFF2-40B4-BE49-F238E27FC236}">
                <a16:creationId xmlns:a16="http://schemas.microsoft.com/office/drawing/2014/main" id="{0C561AC4-7D11-468F-9B5F-18A41B6E4DBB}"/>
              </a:ext>
            </a:extLst>
          </p:cNvPr>
          <p:cNvSpPr txBox="1"/>
          <p:nvPr/>
        </p:nvSpPr>
        <p:spPr>
          <a:xfrm>
            <a:off x="3497529" y="4923214"/>
            <a:ext cx="2325477" cy="1569660"/>
          </a:xfrm>
          <a:prstGeom prst="rect">
            <a:avLst/>
          </a:prstGeom>
          <a:noFill/>
        </p:spPr>
        <p:txBody>
          <a:bodyPr wrap="square" rtlCol="0">
            <a:spAutoFit/>
          </a:bodyPr>
          <a:lstStyle/>
          <a:p>
            <a:r>
              <a:rPr lang="en-US" altLang="zh-TW" sz="2400" dirty="0"/>
              <a:t>Supervised </a:t>
            </a:r>
          </a:p>
          <a:p>
            <a:r>
              <a:rPr lang="en-US" altLang="zh-TW" sz="2400" dirty="0"/>
              <a:t>Transfer </a:t>
            </a:r>
          </a:p>
          <a:p>
            <a:r>
              <a:rPr lang="en-US" altLang="zh-TW" sz="2400" dirty="0"/>
              <a:t>Reinforcement</a:t>
            </a:r>
          </a:p>
          <a:p>
            <a:r>
              <a:rPr lang="en-US" altLang="zh-TW" sz="2400" dirty="0"/>
              <a:t>……</a:t>
            </a:r>
            <a:endParaRPr lang="zh-TW" altLang="en-US" sz="2400" dirty="0"/>
          </a:p>
        </p:txBody>
      </p:sp>
      <p:sp>
        <p:nvSpPr>
          <p:cNvPr id="13" name="文字方塊 12">
            <a:extLst>
              <a:ext uri="{FF2B5EF4-FFF2-40B4-BE49-F238E27FC236}">
                <a16:creationId xmlns:a16="http://schemas.microsoft.com/office/drawing/2014/main" id="{5800AD8B-9855-4BC5-BDF6-2A1B1B325270}"/>
              </a:ext>
            </a:extLst>
          </p:cNvPr>
          <p:cNvSpPr txBox="1"/>
          <p:nvPr/>
        </p:nvSpPr>
        <p:spPr>
          <a:xfrm>
            <a:off x="6332534" y="4923214"/>
            <a:ext cx="2857598" cy="830997"/>
          </a:xfrm>
          <a:prstGeom prst="rect">
            <a:avLst/>
          </a:prstGeom>
          <a:noFill/>
        </p:spPr>
        <p:txBody>
          <a:bodyPr wrap="square" rtlCol="0">
            <a:spAutoFit/>
          </a:bodyPr>
          <a:lstStyle/>
          <a:p>
            <a:r>
              <a:rPr lang="en-US" altLang="zh-TW" sz="2400" dirty="0"/>
              <a:t>Gradient Descent </a:t>
            </a:r>
          </a:p>
          <a:p>
            <a:r>
              <a:rPr lang="en-US" altLang="zh-TW" sz="2400" dirty="0"/>
              <a:t>……</a:t>
            </a:r>
            <a:endParaRPr lang="zh-TW" altLang="en-US" sz="2400" dirty="0"/>
          </a:p>
        </p:txBody>
      </p:sp>
    </p:spTree>
    <p:extLst>
      <p:ext uri="{BB962C8B-B14F-4D97-AF65-F5344CB8AC3E}">
        <p14:creationId xmlns:p14="http://schemas.microsoft.com/office/powerpoint/2010/main" val="38152189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A6667C6-C253-459A-AA7D-08B43548E8B9}"/>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下圍棋、打星海超越人類？</a:t>
            </a:r>
            <a:endParaRPr lang="zh-TW" altLang="en-US" dirty="0"/>
          </a:p>
        </p:txBody>
      </p:sp>
      <p:sp>
        <p:nvSpPr>
          <p:cNvPr id="3" name="內容版面配置區 2">
            <a:extLst>
              <a:ext uri="{FF2B5EF4-FFF2-40B4-BE49-F238E27FC236}">
                <a16:creationId xmlns:a16="http://schemas.microsoft.com/office/drawing/2014/main" id="{F960F40A-18FB-4E83-AADD-FA456DBDD441}"/>
              </a:ext>
            </a:extLst>
          </p:cNvPr>
          <p:cNvSpPr>
            <a:spLocks noGrp="1"/>
          </p:cNvSpPr>
          <p:nvPr>
            <p:ph idx="1"/>
          </p:nvPr>
        </p:nvSpPr>
        <p:spPr/>
        <p:txBody>
          <a:bodyPr/>
          <a:lstStyle/>
          <a:p>
            <a:endParaRPr lang="zh-TW" altLang="en-US" dirty="0"/>
          </a:p>
        </p:txBody>
      </p:sp>
      <p:pic>
        <p:nvPicPr>
          <p:cNvPr id="4" name="Picture 2" descr="http://www.usgo.org/news/wp-content/uploads/2016/01/2016.01.28_nature-cover.jpg">
            <a:extLst>
              <a:ext uri="{FF2B5EF4-FFF2-40B4-BE49-F238E27FC236}">
                <a16:creationId xmlns:a16="http://schemas.microsoft.com/office/drawing/2014/main" id="{ACB0614F-251B-41ED-9BC6-3FB2EDF8DA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627" y="1414242"/>
            <a:ext cx="3508075" cy="464820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https://storage.googleapis.com/deepmind-live-cms/documents/sc2-agent-vis%2520%25281%2529.gif">
            <a:extLst>
              <a:ext uri="{FF2B5EF4-FFF2-40B4-BE49-F238E27FC236}">
                <a16:creationId xmlns:a16="http://schemas.microsoft.com/office/drawing/2014/main" id="{5B59108E-8892-4486-905D-7C2212254CF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357422" y="2370395"/>
            <a:ext cx="7620000" cy="4286250"/>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a:extLst>
              <a:ext uri="{FF2B5EF4-FFF2-40B4-BE49-F238E27FC236}">
                <a16:creationId xmlns:a16="http://schemas.microsoft.com/office/drawing/2014/main" id="{E62A36B6-FDDA-4867-AFE5-6DB47729AF8A}"/>
              </a:ext>
            </a:extLst>
          </p:cNvPr>
          <p:cNvSpPr/>
          <p:nvPr/>
        </p:nvSpPr>
        <p:spPr>
          <a:xfrm>
            <a:off x="4136725" y="1703059"/>
            <a:ext cx="4572000" cy="646331"/>
          </a:xfrm>
          <a:prstGeom prst="rect">
            <a:avLst/>
          </a:prstGeom>
        </p:spPr>
        <p:txBody>
          <a:bodyPr>
            <a:spAutoFit/>
          </a:bodyPr>
          <a:lstStyle/>
          <a:p>
            <a:r>
              <a:rPr lang="en-US" altLang="zh-TW" dirty="0"/>
              <a:t>https://deepmind.com/blog/alphastar-mastering-real-time-strategy-game-starcraft-ii/</a:t>
            </a:r>
            <a:endParaRPr lang="zh-TW" altLang="en-US" dirty="0"/>
          </a:p>
        </p:txBody>
      </p:sp>
    </p:spTree>
    <p:extLst>
      <p:ext uri="{BB962C8B-B14F-4D97-AF65-F5344CB8AC3E}">
        <p14:creationId xmlns:p14="http://schemas.microsoft.com/office/powerpoint/2010/main" val="2038891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r>
              <a:rPr lang="zh-TW" altLang="en-US" dirty="0">
                <a:latin typeface="微軟正黑體" panose="020B0604030504040204" pitchFamily="34" charset="-120"/>
                <a:ea typeface="微軟正黑體" panose="020B0604030504040204" pitchFamily="34" charset="-120"/>
              </a:rPr>
              <a:t>機器學習的下一步</a:t>
            </a:r>
          </a:p>
        </p:txBody>
      </p:sp>
      <p:sp>
        <p:nvSpPr>
          <p:cNvPr id="3" name="副標題 2"/>
          <p:cNvSpPr>
            <a:spLocks noGrp="1"/>
          </p:cNvSpPr>
          <p:nvPr>
            <p:ph type="subTitle" idx="1"/>
          </p:nvPr>
        </p:nvSpPr>
        <p:spPr/>
        <p:txBody>
          <a:bodyPr>
            <a:normAutofit/>
          </a:bodyPr>
          <a:lstStyle/>
          <a:p>
            <a:r>
              <a:rPr lang="zh-TW" altLang="en-US" sz="2800" dirty="0">
                <a:latin typeface="微軟正黑體" panose="020B0604030504040204" pitchFamily="34" charset="-120"/>
                <a:ea typeface="微軟正黑體" panose="020B0604030504040204" pitchFamily="34" charset="-120"/>
              </a:rPr>
              <a:t>在真實的應用中還少了甚麼</a:t>
            </a:r>
          </a:p>
        </p:txBody>
      </p:sp>
    </p:spTree>
    <p:extLst>
      <p:ext uri="{BB962C8B-B14F-4D97-AF65-F5344CB8AC3E}">
        <p14:creationId xmlns:p14="http://schemas.microsoft.com/office/powerpoint/2010/main" val="19388455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F234994-64F1-4756-B818-583CDF6F77E6}"/>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機器能不能知道「我不知道」</a:t>
            </a:r>
          </a:p>
        </p:txBody>
      </p:sp>
      <p:sp>
        <p:nvSpPr>
          <p:cNvPr id="5" name="矩形 4">
            <a:extLst>
              <a:ext uri="{FF2B5EF4-FFF2-40B4-BE49-F238E27FC236}">
                <a16:creationId xmlns:a16="http://schemas.microsoft.com/office/drawing/2014/main" id="{76386C48-DB2E-4C9F-B0FA-51C001924C13}"/>
              </a:ext>
            </a:extLst>
          </p:cNvPr>
          <p:cNvSpPr/>
          <p:nvPr/>
        </p:nvSpPr>
        <p:spPr>
          <a:xfrm>
            <a:off x="3361729" y="5969654"/>
            <a:ext cx="2979342" cy="523220"/>
          </a:xfrm>
          <a:prstGeom prst="rect">
            <a:avLst/>
          </a:prstGeom>
        </p:spPr>
        <p:txBody>
          <a:bodyPr wrap="none">
            <a:spAutoFit/>
          </a:bodyPr>
          <a:lstStyle/>
          <a:p>
            <a:r>
              <a:rPr lang="en-US" altLang="zh-TW" sz="2800" dirty="0"/>
              <a:t>A</a:t>
            </a:r>
            <a:r>
              <a:rPr lang="zh-TW" altLang="en-US" sz="2800" dirty="0"/>
              <a:t>nomaly </a:t>
            </a:r>
            <a:r>
              <a:rPr lang="en-US" altLang="zh-TW" sz="2800" dirty="0"/>
              <a:t>D</a:t>
            </a:r>
            <a:r>
              <a:rPr lang="zh-TW" altLang="en-US" sz="2800" dirty="0"/>
              <a:t>etection</a:t>
            </a:r>
          </a:p>
        </p:txBody>
      </p:sp>
      <p:pic>
        <p:nvPicPr>
          <p:cNvPr id="6" name="Picture 2" descr="http://www.is-scam.com/wp-content/uploads/2014/12/question-robot.png">
            <a:extLst>
              <a:ext uri="{FF2B5EF4-FFF2-40B4-BE49-F238E27FC236}">
                <a16:creationId xmlns:a16="http://schemas.microsoft.com/office/drawing/2014/main" id="{6A0CF729-F597-4BCC-B680-E17FD0D41C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6101" y="1790848"/>
            <a:ext cx="1378699" cy="177911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www.is-scam.com/wp-content/uploads/2014/12/question-robot.png">
            <a:extLst>
              <a:ext uri="{FF2B5EF4-FFF2-40B4-BE49-F238E27FC236}">
                <a16:creationId xmlns:a16="http://schemas.microsoft.com/office/drawing/2014/main" id="{EA79A648-B2D6-45B0-A432-12240C2781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9150" y="4178408"/>
            <a:ext cx="1378699" cy="1779112"/>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a:extLst>
              <a:ext uri="{FF2B5EF4-FFF2-40B4-BE49-F238E27FC236}">
                <a16:creationId xmlns:a16="http://schemas.microsoft.com/office/drawing/2014/main" id="{5E3216AF-6A4A-4F71-98A5-E5509FB8E2A5}"/>
              </a:ext>
            </a:extLst>
          </p:cNvPr>
          <p:cNvSpPr/>
          <p:nvPr/>
        </p:nvSpPr>
        <p:spPr>
          <a:xfrm>
            <a:off x="4179186" y="3587720"/>
            <a:ext cx="1032527" cy="523220"/>
          </a:xfrm>
          <a:prstGeom prst="rect">
            <a:avLst/>
          </a:prstGeom>
        </p:spPr>
        <p:txBody>
          <a:bodyPr wrap="none">
            <a:spAutoFit/>
          </a:bodyPr>
          <a:lstStyle/>
          <a:p>
            <a:r>
              <a:rPr lang="en-US" altLang="zh-TW" sz="2800" dirty="0"/>
              <a:t>Today</a:t>
            </a:r>
            <a:endParaRPr lang="zh-TW" altLang="en-US" sz="2800" dirty="0"/>
          </a:p>
        </p:txBody>
      </p:sp>
      <p:pic>
        <p:nvPicPr>
          <p:cNvPr id="11" name="Picture 2" descr="ãç¶²çç BigGANãçåçæå°çµæ">
            <a:extLst>
              <a:ext uri="{FF2B5EF4-FFF2-40B4-BE49-F238E27FC236}">
                <a16:creationId xmlns:a16="http://schemas.microsoft.com/office/drawing/2014/main" id="{553BA42B-E511-4364-B98B-6AF59C0BB7A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07473" y="2094607"/>
            <a:ext cx="1487648" cy="147535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ãç¶²çç BigGANãçåçæå°çµæ">
            <a:extLst>
              <a:ext uri="{FF2B5EF4-FFF2-40B4-BE49-F238E27FC236}">
                <a16:creationId xmlns:a16="http://schemas.microsoft.com/office/drawing/2014/main" id="{823700FF-7BA1-470C-8A23-9F6F7C446F8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07473" y="4263056"/>
            <a:ext cx="1487648" cy="1475353"/>
          </a:xfrm>
          <a:prstGeom prst="rect">
            <a:avLst/>
          </a:prstGeom>
          <a:noFill/>
          <a:extLst>
            <a:ext uri="{909E8E84-426E-40DD-AFC4-6F175D3DCCD1}">
              <a14:hiddenFill xmlns:a14="http://schemas.microsoft.com/office/drawing/2010/main">
                <a:solidFill>
                  <a:srgbClr val="FFFFFF"/>
                </a:solidFill>
              </a14:hiddenFill>
            </a:ext>
          </a:extLst>
        </p:spPr>
      </p:pic>
      <p:sp>
        <p:nvSpPr>
          <p:cNvPr id="9" name="箭號: 向右 8">
            <a:extLst>
              <a:ext uri="{FF2B5EF4-FFF2-40B4-BE49-F238E27FC236}">
                <a16:creationId xmlns:a16="http://schemas.microsoft.com/office/drawing/2014/main" id="{3946F511-2AA8-4AE6-A0C4-CDCE75E094A6}"/>
              </a:ext>
            </a:extLst>
          </p:cNvPr>
          <p:cNvSpPr/>
          <p:nvPr/>
        </p:nvSpPr>
        <p:spPr>
          <a:xfrm>
            <a:off x="3129443" y="2593578"/>
            <a:ext cx="787400" cy="68194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14" name="箭號: 向右 13">
            <a:extLst>
              <a:ext uri="{FF2B5EF4-FFF2-40B4-BE49-F238E27FC236}">
                <a16:creationId xmlns:a16="http://schemas.microsoft.com/office/drawing/2014/main" id="{E68D87D8-433F-4550-A7B0-7CDCAFD13001}"/>
              </a:ext>
            </a:extLst>
          </p:cNvPr>
          <p:cNvSpPr/>
          <p:nvPr/>
        </p:nvSpPr>
        <p:spPr>
          <a:xfrm>
            <a:off x="3129443" y="4816078"/>
            <a:ext cx="787400" cy="68194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13" name="語音泡泡: 圓角矩形 12">
            <a:extLst>
              <a:ext uri="{FF2B5EF4-FFF2-40B4-BE49-F238E27FC236}">
                <a16:creationId xmlns:a16="http://schemas.microsoft.com/office/drawing/2014/main" id="{0D6BE02B-F812-490A-B145-61268B69E37F}"/>
              </a:ext>
            </a:extLst>
          </p:cNvPr>
          <p:cNvSpPr/>
          <p:nvPr/>
        </p:nvSpPr>
        <p:spPr>
          <a:xfrm>
            <a:off x="5981700" y="2425700"/>
            <a:ext cx="2533650" cy="1325563"/>
          </a:xfrm>
          <a:prstGeom prst="wedgeRoundRectCallout">
            <a:avLst>
              <a:gd name="adj1" fmla="val -82487"/>
              <a:gd name="adj2" fmla="val -4863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dirty="0">
                <a:latin typeface="微軟正黑體" panose="020B0604030504040204" pitchFamily="34" charset="-120"/>
                <a:ea typeface="微軟正黑體" panose="020B0604030504040204" pitchFamily="34" charset="-120"/>
              </a:rPr>
              <a:t>這是網球</a:t>
            </a:r>
          </a:p>
        </p:txBody>
      </p:sp>
      <p:sp>
        <p:nvSpPr>
          <p:cNvPr id="18" name="語音泡泡: 圓角矩形 17">
            <a:extLst>
              <a:ext uri="{FF2B5EF4-FFF2-40B4-BE49-F238E27FC236}">
                <a16:creationId xmlns:a16="http://schemas.microsoft.com/office/drawing/2014/main" id="{38188640-037A-4D4D-968E-C219C325F604}"/>
              </a:ext>
            </a:extLst>
          </p:cNvPr>
          <p:cNvSpPr/>
          <p:nvPr/>
        </p:nvSpPr>
        <p:spPr>
          <a:xfrm>
            <a:off x="5981700" y="4661554"/>
            <a:ext cx="2533650" cy="1325563"/>
          </a:xfrm>
          <a:prstGeom prst="wedgeRoundRectCallout">
            <a:avLst>
              <a:gd name="adj1" fmla="val -82487"/>
              <a:gd name="adj2" fmla="val -4863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dirty="0">
                <a:latin typeface="微軟正黑體" panose="020B0604030504040204" pitchFamily="34" charset="-120"/>
                <a:ea typeface="微軟正黑體" panose="020B0604030504040204" pitchFamily="34" charset="-120"/>
              </a:rPr>
              <a:t>我不知道</a:t>
            </a:r>
            <a:endParaRPr lang="en-US" altLang="zh-TW" sz="2800" dirty="0">
              <a:latin typeface="微軟正黑體" panose="020B0604030504040204" pitchFamily="34" charset="-120"/>
              <a:ea typeface="微軟正黑體" panose="020B0604030504040204" pitchFamily="34" charset="-120"/>
            </a:endParaRPr>
          </a:p>
          <a:p>
            <a:pPr algn="ctr"/>
            <a:r>
              <a:rPr lang="zh-TW" altLang="en-US" sz="2800" dirty="0">
                <a:latin typeface="微軟正黑體" panose="020B0604030504040204" pitchFamily="34" charset="-120"/>
                <a:ea typeface="微軟正黑體" panose="020B0604030504040204" pitchFamily="34" charset="-120"/>
              </a:rPr>
              <a:t>這是甚麼</a:t>
            </a:r>
          </a:p>
        </p:txBody>
      </p:sp>
    </p:spTree>
    <p:extLst>
      <p:ext uri="{BB962C8B-B14F-4D97-AF65-F5344CB8AC3E}">
        <p14:creationId xmlns:p14="http://schemas.microsoft.com/office/powerpoint/2010/main" val="2341208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animBg="1"/>
      <p:bldP spid="14" grpId="0" animBg="1"/>
      <p:bldP spid="13" grpId="0" animBg="1"/>
      <p:bldP spid="1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23DE30-8EA4-4A66-A201-4BDB400CF718}"/>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說出為什麼「我知道」</a:t>
            </a:r>
            <a:endParaRPr lang="zh-TW" altLang="en-US" dirty="0"/>
          </a:p>
        </p:txBody>
      </p:sp>
      <p:sp>
        <p:nvSpPr>
          <p:cNvPr id="3" name="內容版面配置區 2">
            <a:extLst>
              <a:ext uri="{FF2B5EF4-FFF2-40B4-BE49-F238E27FC236}">
                <a16:creationId xmlns:a16="http://schemas.microsoft.com/office/drawing/2014/main" id="{46699C90-75EF-43C3-B233-8DDA2E1515FA}"/>
              </a:ext>
            </a:extLst>
          </p:cNvPr>
          <p:cNvSpPr>
            <a:spLocks noGrp="1"/>
          </p:cNvSpPr>
          <p:nvPr>
            <p:ph idx="1"/>
          </p:nvPr>
        </p:nvSpPr>
        <p:spPr/>
        <p:txBody>
          <a:bodyPr/>
          <a:lstStyle/>
          <a:p>
            <a:r>
              <a:rPr lang="zh-TW" altLang="en-US" dirty="0">
                <a:latin typeface="微軟正黑體" panose="020B0604030504040204" pitchFamily="34" charset="-120"/>
                <a:ea typeface="微軟正黑體" panose="020B0604030504040204" pitchFamily="34" charset="-120"/>
              </a:rPr>
              <a:t>神馬漢斯</a:t>
            </a:r>
          </a:p>
        </p:txBody>
      </p:sp>
      <p:pic>
        <p:nvPicPr>
          <p:cNvPr id="15362" name="Picture 2" descr="ãç¥é¦¬æ¼¢æ¯ãçåçæå°çµæ">
            <a:extLst>
              <a:ext uri="{FF2B5EF4-FFF2-40B4-BE49-F238E27FC236}">
                <a16:creationId xmlns:a16="http://schemas.microsoft.com/office/drawing/2014/main" id="{28A8B97B-19E4-4FF7-951B-8F4E693BCF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5920" y="2274691"/>
            <a:ext cx="5655129" cy="3795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63969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說出為什麼「我知道」</a:t>
            </a:r>
            <a:endParaRPr lang="zh-TW" altLang="en-US" dirty="0"/>
          </a:p>
        </p:txBody>
      </p:sp>
      <p:pic>
        <p:nvPicPr>
          <p:cNvPr id="3074" name="Picture 2" descr="「puma」的圖片搜尋結果"/>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 y="2024745"/>
            <a:ext cx="4997554" cy="35036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矩形 3"/>
          <p:cNvSpPr/>
          <p:nvPr/>
        </p:nvSpPr>
        <p:spPr>
          <a:xfrm>
            <a:off x="803729" y="5988733"/>
            <a:ext cx="8111671" cy="646331"/>
          </a:xfrm>
          <a:prstGeom prst="rect">
            <a:avLst/>
          </a:prstGeom>
        </p:spPr>
        <p:txBody>
          <a:bodyPr wrap="square">
            <a:spAutoFit/>
          </a:bodyPr>
          <a:lstStyle/>
          <a:p>
            <a:r>
              <a:rPr lang="zh-TW" altLang="en-US" dirty="0"/>
              <a:t>http://newsneakernews.wpengine.netdna-cdn.com/wp-content/uploads/2016/11/rihanna-puma-creeper-velvet-release-date-02.jpg</a:t>
            </a:r>
          </a:p>
        </p:txBody>
      </p:sp>
      <p:pic>
        <p:nvPicPr>
          <p:cNvPr id="7" name="Picture 2" descr="http://www.is-scam.com/wp-content/uploads/2014/12/question-robo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3801" y="2888921"/>
            <a:ext cx="1521574" cy="1963482"/>
          </a:xfrm>
          <a:prstGeom prst="rect">
            <a:avLst/>
          </a:prstGeom>
          <a:noFill/>
          <a:extLst>
            <a:ext uri="{909E8E84-426E-40DD-AFC4-6F175D3DCCD1}">
              <a14:hiddenFill xmlns:a14="http://schemas.microsoft.com/office/drawing/2010/main">
                <a:solidFill>
                  <a:srgbClr val="FFFFFF"/>
                </a:solidFill>
              </a14:hiddenFill>
            </a:ext>
          </a:extLst>
        </p:spPr>
      </p:pic>
      <p:sp>
        <p:nvSpPr>
          <p:cNvPr id="5" name="語音泡泡: 圓角矩形 4"/>
          <p:cNvSpPr/>
          <p:nvPr/>
        </p:nvSpPr>
        <p:spPr>
          <a:xfrm>
            <a:off x="4980214" y="2606530"/>
            <a:ext cx="2213587" cy="1028700"/>
          </a:xfrm>
          <a:prstGeom prst="wedgeRoundRectCallout">
            <a:avLst>
              <a:gd name="adj1" fmla="val 69898"/>
              <a:gd name="adj2" fmla="val 2757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dirty="0"/>
              <a:t>球鞋</a:t>
            </a:r>
          </a:p>
        </p:txBody>
      </p:sp>
      <p:sp>
        <p:nvSpPr>
          <p:cNvPr id="9" name="語音泡泡: 圓角矩形 8"/>
          <p:cNvSpPr/>
          <p:nvPr/>
        </p:nvSpPr>
        <p:spPr>
          <a:xfrm>
            <a:off x="4980214" y="3867246"/>
            <a:ext cx="2213587" cy="1028700"/>
          </a:xfrm>
          <a:prstGeom prst="wedgeRoundRectCallout">
            <a:avLst>
              <a:gd name="adj1" fmla="val 70472"/>
              <a:gd name="adj2" fmla="val -6377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dirty="0"/>
              <a:t>美洲獅</a:t>
            </a:r>
          </a:p>
        </p:txBody>
      </p:sp>
      <p:sp>
        <p:nvSpPr>
          <p:cNvPr id="6" name="矩形 5"/>
          <p:cNvSpPr/>
          <p:nvPr/>
        </p:nvSpPr>
        <p:spPr>
          <a:xfrm>
            <a:off x="2301240" y="3519348"/>
            <a:ext cx="266700" cy="2438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a:extLst>
              <a:ext uri="{FF2B5EF4-FFF2-40B4-BE49-F238E27FC236}">
                <a16:creationId xmlns:a16="http://schemas.microsoft.com/office/drawing/2014/main" id="{17FF72D3-5210-45E0-A745-AB87A5ED61D2}"/>
              </a:ext>
            </a:extLst>
          </p:cNvPr>
          <p:cNvSpPr/>
          <p:nvPr/>
        </p:nvSpPr>
        <p:spPr>
          <a:xfrm>
            <a:off x="6079717" y="1501525"/>
            <a:ext cx="2635658" cy="523220"/>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r>
              <a:rPr lang="en-US" altLang="zh-TW" sz="2800" dirty="0">
                <a:latin typeface="微軟正黑體" panose="020B0604030504040204" pitchFamily="34" charset="-120"/>
                <a:ea typeface="微軟正黑體" panose="020B0604030504040204" pitchFamily="34" charset="-120"/>
              </a:rPr>
              <a:t>Explainable AI</a:t>
            </a:r>
            <a:endParaRPr lang="zh-TW" altLang="en-US" sz="2800" dirty="0"/>
          </a:p>
        </p:txBody>
      </p:sp>
    </p:spTree>
    <p:extLst>
      <p:ext uri="{BB962C8B-B14F-4D97-AF65-F5344CB8AC3E}">
        <p14:creationId xmlns:p14="http://schemas.microsoft.com/office/powerpoint/2010/main" val="3845308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6" grpId="0" animBg="1"/>
      <p:bldP spid="10"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1B4CA181-AAF0-4F4E-AE97-7791A791BFA2}"/>
              </a:ext>
            </a:extLst>
          </p:cNvPr>
          <p:cNvPicPr>
            <a:picLocks noChangeAspect="1"/>
          </p:cNvPicPr>
          <p:nvPr/>
        </p:nvPicPr>
        <p:blipFill>
          <a:blip r:embed="rId2"/>
          <a:stretch>
            <a:fillRect/>
          </a:stretch>
        </p:blipFill>
        <p:spPr>
          <a:xfrm>
            <a:off x="6075509" y="2578944"/>
            <a:ext cx="3001513" cy="2452541"/>
          </a:xfrm>
          <a:prstGeom prst="rect">
            <a:avLst/>
          </a:prstGeom>
        </p:spPr>
      </p:pic>
      <p:sp>
        <p:nvSpPr>
          <p:cNvPr id="2" name="標題 1">
            <a:extLst>
              <a:ext uri="{FF2B5EF4-FFF2-40B4-BE49-F238E27FC236}">
                <a16:creationId xmlns:a16="http://schemas.microsoft.com/office/drawing/2014/main" id="{27DA4F30-EB08-4FB3-B7B8-F4B5FF04C3AF}"/>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說出為什麼「我知道」</a:t>
            </a:r>
            <a:endParaRPr lang="zh-TW" altLang="en-US" dirty="0"/>
          </a:p>
        </p:txBody>
      </p:sp>
      <p:sp>
        <p:nvSpPr>
          <p:cNvPr id="6" name="矩形 5">
            <a:extLst>
              <a:ext uri="{FF2B5EF4-FFF2-40B4-BE49-F238E27FC236}">
                <a16:creationId xmlns:a16="http://schemas.microsoft.com/office/drawing/2014/main" id="{B1E53E95-E75D-4C9F-ADC4-E8CE93560AB9}"/>
              </a:ext>
            </a:extLst>
          </p:cNvPr>
          <p:cNvSpPr/>
          <p:nvPr/>
        </p:nvSpPr>
        <p:spPr>
          <a:xfrm>
            <a:off x="4052756" y="1617096"/>
            <a:ext cx="4579972" cy="646331"/>
          </a:xfrm>
          <a:prstGeom prst="rect">
            <a:avLst/>
          </a:prstGeom>
        </p:spPr>
        <p:txBody>
          <a:bodyPr wrap="none">
            <a:spAutoFit/>
          </a:bodyPr>
          <a:lstStyle/>
          <a:p>
            <a:r>
              <a:rPr lang="en-US" altLang="zh-TW" dirty="0"/>
              <a:t>This slide is from:</a:t>
            </a:r>
          </a:p>
          <a:p>
            <a:r>
              <a:rPr lang="zh-TW" altLang="en-US" dirty="0"/>
              <a:t>GCPR 2017 Tutorial — W. Samek &amp; K.-R. Müller</a:t>
            </a:r>
          </a:p>
        </p:txBody>
      </p:sp>
      <p:pic>
        <p:nvPicPr>
          <p:cNvPr id="4" name="圖片 3">
            <a:extLst>
              <a:ext uri="{FF2B5EF4-FFF2-40B4-BE49-F238E27FC236}">
                <a16:creationId xmlns:a16="http://schemas.microsoft.com/office/drawing/2014/main" id="{36E5E947-303A-45E2-B8A1-E5E069A56714}"/>
              </a:ext>
            </a:extLst>
          </p:cNvPr>
          <p:cNvPicPr>
            <a:picLocks noChangeAspect="1"/>
          </p:cNvPicPr>
          <p:nvPr/>
        </p:nvPicPr>
        <p:blipFill>
          <a:blip r:embed="rId3"/>
          <a:stretch>
            <a:fillRect/>
          </a:stretch>
        </p:blipFill>
        <p:spPr>
          <a:xfrm>
            <a:off x="103768" y="2524796"/>
            <a:ext cx="3017731" cy="2558511"/>
          </a:xfrm>
          <a:prstGeom prst="rect">
            <a:avLst/>
          </a:prstGeom>
        </p:spPr>
      </p:pic>
      <p:pic>
        <p:nvPicPr>
          <p:cNvPr id="7" name="圖片 6">
            <a:extLst>
              <a:ext uri="{FF2B5EF4-FFF2-40B4-BE49-F238E27FC236}">
                <a16:creationId xmlns:a16="http://schemas.microsoft.com/office/drawing/2014/main" id="{0E3582F8-D38B-48C2-BDE3-94DDEE3D8BCC}"/>
              </a:ext>
            </a:extLst>
          </p:cNvPr>
          <p:cNvPicPr>
            <a:picLocks noChangeAspect="1"/>
          </p:cNvPicPr>
          <p:nvPr/>
        </p:nvPicPr>
        <p:blipFill>
          <a:blip r:embed="rId4"/>
          <a:stretch>
            <a:fillRect/>
          </a:stretch>
        </p:blipFill>
        <p:spPr>
          <a:xfrm>
            <a:off x="3139735" y="2578944"/>
            <a:ext cx="2999495" cy="2504363"/>
          </a:xfrm>
          <a:prstGeom prst="rect">
            <a:avLst/>
          </a:prstGeom>
        </p:spPr>
      </p:pic>
      <p:pic>
        <p:nvPicPr>
          <p:cNvPr id="9" name="圖片 8">
            <a:extLst>
              <a:ext uri="{FF2B5EF4-FFF2-40B4-BE49-F238E27FC236}">
                <a16:creationId xmlns:a16="http://schemas.microsoft.com/office/drawing/2014/main" id="{7843A2ED-6734-4B12-8F92-88BD925990FC}"/>
              </a:ext>
            </a:extLst>
          </p:cNvPr>
          <p:cNvPicPr>
            <a:picLocks noChangeAspect="1"/>
          </p:cNvPicPr>
          <p:nvPr/>
        </p:nvPicPr>
        <p:blipFill>
          <a:blip r:embed="rId5"/>
          <a:stretch>
            <a:fillRect/>
          </a:stretch>
        </p:blipFill>
        <p:spPr>
          <a:xfrm>
            <a:off x="2757841" y="5200176"/>
            <a:ext cx="3745045" cy="1295456"/>
          </a:xfrm>
          <a:prstGeom prst="rect">
            <a:avLst/>
          </a:prstGeom>
        </p:spPr>
      </p:pic>
      <p:sp>
        <p:nvSpPr>
          <p:cNvPr id="11" name="內容版面配置區 10">
            <a:extLst>
              <a:ext uri="{FF2B5EF4-FFF2-40B4-BE49-F238E27FC236}">
                <a16:creationId xmlns:a16="http://schemas.microsoft.com/office/drawing/2014/main" id="{2175E4CE-63FA-4E0B-B377-72B1E8EA5491}"/>
              </a:ext>
            </a:extLst>
          </p:cNvPr>
          <p:cNvSpPr>
            <a:spLocks noGrp="1"/>
          </p:cNvSpPr>
          <p:nvPr>
            <p:ph idx="1"/>
          </p:nvPr>
        </p:nvSpPr>
        <p:spPr/>
        <p:txBody>
          <a:bodyPr/>
          <a:lstStyle/>
          <a:p>
            <a:r>
              <a:rPr lang="zh-TW" altLang="en-US" dirty="0">
                <a:latin typeface="微軟正黑體" panose="020B0604030504040204" pitchFamily="34" charset="-120"/>
                <a:ea typeface="微軟正黑體" panose="020B0604030504040204" pitchFamily="34" charset="-120"/>
              </a:rPr>
              <a:t>「馬」辨識器</a:t>
            </a:r>
          </a:p>
        </p:txBody>
      </p:sp>
      <p:sp>
        <p:nvSpPr>
          <p:cNvPr id="12" name="矩形 11">
            <a:extLst>
              <a:ext uri="{FF2B5EF4-FFF2-40B4-BE49-F238E27FC236}">
                <a16:creationId xmlns:a16="http://schemas.microsoft.com/office/drawing/2014/main" id="{836D8536-0B90-481B-BB6B-516AF3F4BE92}"/>
              </a:ext>
            </a:extLst>
          </p:cNvPr>
          <p:cNvSpPr/>
          <p:nvPr/>
        </p:nvSpPr>
        <p:spPr>
          <a:xfrm>
            <a:off x="122004" y="4631065"/>
            <a:ext cx="1248782" cy="40588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箭號: 彎曲 12">
            <a:extLst>
              <a:ext uri="{FF2B5EF4-FFF2-40B4-BE49-F238E27FC236}">
                <a16:creationId xmlns:a16="http://schemas.microsoft.com/office/drawing/2014/main" id="{A23A1752-F521-4964-97C7-684348ED7C73}"/>
              </a:ext>
            </a:extLst>
          </p:cNvPr>
          <p:cNvSpPr/>
          <p:nvPr/>
        </p:nvSpPr>
        <p:spPr>
          <a:xfrm rot="10800000" flipH="1">
            <a:off x="628649" y="5114892"/>
            <a:ext cx="2070828" cy="951396"/>
          </a:xfrm>
          <a:prstGeom prst="ben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solidFill>
                <a:schemeClr val="tx1"/>
              </a:solidFill>
            </a:endParaRPr>
          </a:p>
        </p:txBody>
      </p:sp>
    </p:spTree>
    <p:extLst>
      <p:ext uri="{BB962C8B-B14F-4D97-AF65-F5344CB8AC3E}">
        <p14:creationId xmlns:p14="http://schemas.microsoft.com/office/powerpoint/2010/main" val="139605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A7D39FF-4CE1-4ABB-8B77-D46965612823}"/>
              </a:ext>
            </a:extLst>
          </p:cNvPr>
          <p:cNvSpPr>
            <a:spLocks noGrp="1"/>
          </p:cNvSpPr>
          <p:nvPr>
            <p:ph type="title"/>
          </p:nvPr>
        </p:nvSpPr>
        <p:spPr/>
        <p:txBody>
          <a:bodyPr>
            <a:normAutofit/>
          </a:bodyPr>
          <a:lstStyle/>
          <a:p>
            <a:pPr marL="0" indent="0"/>
            <a:r>
              <a:rPr lang="zh-TW" altLang="en-US" dirty="0">
                <a:latin typeface="微軟正黑體" panose="020B0604030504040204" pitchFamily="34" charset="-120"/>
                <a:ea typeface="微軟正黑體" panose="020B0604030504040204" pitchFamily="34" charset="-120"/>
              </a:rPr>
              <a:t>機器的錯覺？</a:t>
            </a:r>
          </a:p>
        </p:txBody>
      </p:sp>
      <p:sp>
        <p:nvSpPr>
          <p:cNvPr id="3" name="內容版面配置區 2">
            <a:extLst>
              <a:ext uri="{FF2B5EF4-FFF2-40B4-BE49-F238E27FC236}">
                <a16:creationId xmlns:a16="http://schemas.microsoft.com/office/drawing/2014/main" id="{C178349A-ED3B-4281-A26F-47EC1CCBB149}"/>
              </a:ext>
            </a:extLst>
          </p:cNvPr>
          <p:cNvSpPr>
            <a:spLocks noGrp="1"/>
          </p:cNvSpPr>
          <p:nvPr>
            <p:ph idx="1"/>
          </p:nvPr>
        </p:nvSpPr>
        <p:spPr>
          <a:xfrm>
            <a:off x="628650" y="1825624"/>
            <a:ext cx="7886700" cy="4854575"/>
          </a:xfrm>
        </p:spPr>
        <p:txBody>
          <a:bodyPr/>
          <a:lstStyle/>
          <a:p>
            <a:r>
              <a:rPr lang="zh-TW" altLang="en-US" dirty="0">
                <a:latin typeface="微軟正黑體" panose="020B0604030504040204" pitchFamily="34" charset="-120"/>
                <a:ea typeface="微軟正黑體" panose="020B0604030504040204" pitchFamily="34" charset="-120"/>
              </a:rPr>
              <a:t>人有錯覺</a:t>
            </a:r>
            <a:endParaRPr lang="en-US" altLang="zh-TW" dirty="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機器的錯覺？</a:t>
            </a:r>
            <a:endParaRPr lang="en-US" altLang="zh-TW" dirty="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如何防止 </a:t>
            </a:r>
            <a:r>
              <a:rPr lang="en-US" altLang="zh-TW" dirty="0">
                <a:latin typeface="微軟正黑體" panose="020B0604030504040204" pitchFamily="34" charset="-120"/>
                <a:ea typeface="微軟正黑體" panose="020B0604030504040204" pitchFamily="34" charset="-120"/>
              </a:rPr>
              <a:t>Adversarial Attack </a:t>
            </a:r>
            <a:r>
              <a:rPr lang="zh-TW" altLang="en-US" dirty="0">
                <a:latin typeface="微軟正黑體" panose="020B0604030504040204" pitchFamily="34" charset="-120"/>
                <a:ea typeface="微軟正黑體" panose="020B0604030504040204" pitchFamily="34" charset="-120"/>
              </a:rPr>
              <a:t>呢？</a:t>
            </a:r>
            <a:endParaRPr lang="en-US" altLang="zh-TW" dirty="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endParaRPr lang="zh-TW" altLang="en-US" dirty="0">
              <a:latin typeface="微軟正黑體" panose="020B0604030504040204" pitchFamily="34" charset="-120"/>
              <a:ea typeface="微軟正黑體" panose="020B0604030504040204" pitchFamily="34" charset="-120"/>
            </a:endParaRPr>
          </a:p>
        </p:txBody>
      </p:sp>
      <p:sp>
        <p:nvSpPr>
          <p:cNvPr id="4" name="矩形 3">
            <a:extLst>
              <a:ext uri="{FF2B5EF4-FFF2-40B4-BE49-F238E27FC236}">
                <a16:creationId xmlns:a16="http://schemas.microsoft.com/office/drawing/2014/main" id="{FF1BFB99-1333-4EEF-9451-64A5BC377D2D}"/>
              </a:ext>
            </a:extLst>
          </p:cNvPr>
          <p:cNvSpPr/>
          <p:nvPr/>
        </p:nvSpPr>
        <p:spPr>
          <a:xfrm>
            <a:off x="3048000" y="1690689"/>
            <a:ext cx="2562225" cy="18954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4">
            <a:extLst>
              <a:ext uri="{FF2B5EF4-FFF2-40B4-BE49-F238E27FC236}">
                <a16:creationId xmlns:a16="http://schemas.microsoft.com/office/drawing/2014/main" id="{721083F9-0BAF-46A2-BB93-4292275258E8}"/>
              </a:ext>
            </a:extLst>
          </p:cNvPr>
          <p:cNvSpPr/>
          <p:nvPr/>
        </p:nvSpPr>
        <p:spPr>
          <a:xfrm>
            <a:off x="5781675" y="1690689"/>
            <a:ext cx="2562225" cy="1895475"/>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橢圓 5">
            <a:extLst>
              <a:ext uri="{FF2B5EF4-FFF2-40B4-BE49-F238E27FC236}">
                <a16:creationId xmlns:a16="http://schemas.microsoft.com/office/drawing/2014/main" id="{7873BE6B-B3C2-47DB-9B26-BC14ABBB5C05}"/>
              </a:ext>
            </a:extLst>
          </p:cNvPr>
          <p:cNvSpPr/>
          <p:nvPr/>
        </p:nvSpPr>
        <p:spPr>
          <a:xfrm>
            <a:off x="3957637" y="2266950"/>
            <a:ext cx="742950" cy="74295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橢圓 6">
            <a:extLst>
              <a:ext uri="{FF2B5EF4-FFF2-40B4-BE49-F238E27FC236}">
                <a16:creationId xmlns:a16="http://schemas.microsoft.com/office/drawing/2014/main" id="{7CAFBCE5-931D-4B95-B718-E38C3788239A}"/>
              </a:ext>
            </a:extLst>
          </p:cNvPr>
          <p:cNvSpPr/>
          <p:nvPr/>
        </p:nvSpPr>
        <p:spPr>
          <a:xfrm>
            <a:off x="6691312" y="2266951"/>
            <a:ext cx="742950" cy="74295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8" name="Picture 2" descr="ãadversarial attackãçåçæå°çµæ">
            <a:extLst>
              <a:ext uri="{FF2B5EF4-FFF2-40B4-BE49-F238E27FC236}">
                <a16:creationId xmlns:a16="http://schemas.microsoft.com/office/drawing/2014/main" id="{C9503B76-DC62-416A-85A0-7BCB7293E2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8995" y="3856036"/>
            <a:ext cx="5004905" cy="1895475"/>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a:extLst>
              <a:ext uri="{FF2B5EF4-FFF2-40B4-BE49-F238E27FC236}">
                <a16:creationId xmlns:a16="http://schemas.microsoft.com/office/drawing/2014/main" id="{17852250-7EC9-4464-B9CA-EDA80E59EB55}"/>
              </a:ext>
            </a:extLst>
          </p:cNvPr>
          <p:cNvSpPr/>
          <p:nvPr/>
        </p:nvSpPr>
        <p:spPr>
          <a:xfrm>
            <a:off x="740845" y="4326719"/>
            <a:ext cx="2307155" cy="954107"/>
          </a:xfrm>
          <a:prstGeom prst="rect">
            <a:avLst/>
          </a:prstGeom>
        </p:spPr>
        <p:txBody>
          <a:bodyPr wrap="square">
            <a:spAutoFit/>
          </a:bodyPr>
          <a:lstStyle/>
          <a:p>
            <a:pPr algn="ctr"/>
            <a:r>
              <a:rPr lang="en-US" altLang="zh-TW" sz="2800" dirty="0">
                <a:latin typeface="微軟正黑體" panose="020B0604030504040204" pitchFamily="34" charset="-120"/>
                <a:ea typeface="微軟正黑體" panose="020B0604030504040204" pitchFamily="34" charset="-120"/>
              </a:rPr>
              <a:t>Adversarial Attack </a:t>
            </a:r>
            <a:endParaRPr lang="zh-TW" altLang="en-US" sz="2800" dirty="0"/>
          </a:p>
        </p:txBody>
      </p:sp>
    </p:spTree>
    <p:extLst>
      <p:ext uri="{BB962C8B-B14F-4D97-AF65-F5344CB8AC3E}">
        <p14:creationId xmlns:p14="http://schemas.microsoft.com/office/powerpoint/2010/main" val="966935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P spid="5" grpId="0" animBg="1"/>
      <p:bldP spid="9"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ED82B4C5-41B7-4F87-AEB0-FE950489124E}"/>
              </a:ext>
            </a:extLst>
          </p:cNvPr>
          <p:cNvPicPr>
            <a:picLocks noChangeAspect="1"/>
          </p:cNvPicPr>
          <p:nvPr/>
        </p:nvPicPr>
        <p:blipFill>
          <a:blip r:embed="rId2"/>
          <a:stretch>
            <a:fillRect/>
          </a:stretch>
        </p:blipFill>
        <p:spPr>
          <a:xfrm>
            <a:off x="1402418" y="3455367"/>
            <a:ext cx="6014382" cy="2260802"/>
          </a:xfrm>
          <a:prstGeom prst="rect">
            <a:avLst/>
          </a:prstGeom>
        </p:spPr>
      </p:pic>
      <p:sp>
        <p:nvSpPr>
          <p:cNvPr id="2" name="標題 1">
            <a:extLst>
              <a:ext uri="{FF2B5EF4-FFF2-40B4-BE49-F238E27FC236}">
                <a16:creationId xmlns:a16="http://schemas.microsoft.com/office/drawing/2014/main" id="{7D841FFC-BF3A-4910-93E9-664C432CBCE6}"/>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終身學習 </a:t>
            </a:r>
            <a:r>
              <a:rPr lang="en-US" altLang="zh-TW" dirty="0"/>
              <a:t>(Life-long Learning) </a:t>
            </a:r>
            <a:endParaRPr lang="zh-TW" altLang="en-US" dirty="0"/>
          </a:p>
        </p:txBody>
      </p:sp>
      <p:sp>
        <p:nvSpPr>
          <p:cNvPr id="3" name="內容版面配置區 2">
            <a:extLst>
              <a:ext uri="{FF2B5EF4-FFF2-40B4-BE49-F238E27FC236}">
                <a16:creationId xmlns:a16="http://schemas.microsoft.com/office/drawing/2014/main" id="{BB6D79A9-D550-48EC-A3E8-0563552B3798}"/>
              </a:ext>
            </a:extLst>
          </p:cNvPr>
          <p:cNvSpPr>
            <a:spLocks noGrp="1"/>
          </p:cNvSpPr>
          <p:nvPr>
            <p:ph idx="1"/>
          </p:nvPr>
        </p:nvSpPr>
        <p:spPr>
          <a:xfrm>
            <a:off x="628650" y="1825624"/>
            <a:ext cx="7886700" cy="4667249"/>
          </a:xfrm>
        </p:spPr>
        <p:txBody>
          <a:bodyPr>
            <a:noAutofit/>
          </a:bodyPr>
          <a:lstStyle/>
          <a:p>
            <a:r>
              <a:rPr lang="zh-TW" altLang="en-US" dirty="0">
                <a:latin typeface="微軟正黑體" panose="020B0604030504040204" pitchFamily="34" charset="-120"/>
                <a:ea typeface="微軟正黑體" panose="020B0604030504040204" pitchFamily="34" charset="-120"/>
              </a:rPr>
              <a:t>人類一輩子都在學習新技能</a:t>
            </a:r>
            <a:endParaRPr lang="en-US" altLang="zh-TW" dirty="0">
              <a:latin typeface="微軟正黑體" panose="020B0604030504040204" pitchFamily="34" charset="-120"/>
              <a:ea typeface="微軟正黑體" panose="020B0604030504040204" pitchFamily="34" charset="-120"/>
            </a:endParaRPr>
          </a:p>
          <a:p>
            <a:pPr lvl="1"/>
            <a:r>
              <a:rPr lang="zh-TW" altLang="en-US" sz="2800" dirty="0">
                <a:latin typeface="微軟正黑體" panose="020B0604030504040204" pitchFamily="34" charset="-120"/>
                <a:ea typeface="微軟正黑體" panose="020B0604030504040204" pitchFamily="34" charset="-120"/>
              </a:rPr>
              <a:t>你可能上學期學了「線性代數」，這學期學了「機器學習」</a:t>
            </a:r>
            <a:endParaRPr lang="en-US" altLang="zh-TW" sz="2800" dirty="0">
              <a:latin typeface="微軟正黑體" panose="020B0604030504040204" pitchFamily="34" charset="-120"/>
              <a:ea typeface="微軟正黑體" panose="020B0604030504040204" pitchFamily="34" charset="-120"/>
            </a:endParaRPr>
          </a:p>
          <a:p>
            <a:pPr lvl="1"/>
            <a:r>
              <a:rPr lang="zh-TW" altLang="en-US" sz="2800" dirty="0">
                <a:latin typeface="微軟正黑體" panose="020B0604030504040204" pitchFamily="34" charset="-120"/>
                <a:ea typeface="微軟正黑體" panose="020B0604030504040204" pitchFamily="34" charset="-120"/>
              </a:rPr>
              <a:t>學習「線性代數」讓你「機器學習」學得更好</a:t>
            </a:r>
            <a:endParaRPr lang="en-US" altLang="zh-TW" sz="2800" dirty="0">
              <a:latin typeface="微軟正黑體" panose="020B0604030504040204" pitchFamily="34" charset="-120"/>
              <a:ea typeface="微軟正黑體" panose="020B0604030504040204" pitchFamily="34" charset="-120"/>
            </a:endParaRPr>
          </a:p>
          <a:p>
            <a:pPr lvl="1"/>
            <a:endParaRPr lang="en-US" altLang="zh-TW" sz="2800" dirty="0">
              <a:latin typeface="微軟正黑體" panose="020B0604030504040204" pitchFamily="34" charset="-120"/>
              <a:ea typeface="微軟正黑體" panose="020B0604030504040204" pitchFamily="34" charset="-120"/>
            </a:endParaRPr>
          </a:p>
          <a:p>
            <a:pPr lvl="1"/>
            <a:endParaRPr lang="en-US" altLang="zh-TW" sz="2800" dirty="0">
              <a:latin typeface="微軟正黑體" panose="020B0604030504040204" pitchFamily="34" charset="-120"/>
              <a:ea typeface="微軟正黑體" panose="020B0604030504040204" pitchFamily="34" charset="-120"/>
            </a:endParaRPr>
          </a:p>
          <a:p>
            <a:pPr lvl="1"/>
            <a:endParaRPr lang="en-US" altLang="zh-TW" sz="2800" dirty="0">
              <a:latin typeface="微軟正黑體" panose="020B0604030504040204" pitchFamily="34" charset="-120"/>
              <a:ea typeface="微軟正黑體" panose="020B0604030504040204" pitchFamily="34" charset="-120"/>
            </a:endParaRPr>
          </a:p>
          <a:p>
            <a:pPr lvl="1"/>
            <a:endParaRPr lang="en-US" altLang="zh-TW" sz="2800"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機器也能「終身學習」嗎？</a:t>
            </a:r>
            <a:endParaRPr lang="en-US" altLang="zh-TW" dirty="0">
              <a:latin typeface="微軟正黑體" panose="020B0604030504040204" pitchFamily="34" charset="-120"/>
              <a:ea typeface="微軟正黑體" panose="020B0604030504040204" pitchFamily="34" charset="-120"/>
            </a:endParaRPr>
          </a:p>
          <a:p>
            <a:pPr lvl="1"/>
            <a:endParaRPr lang="zh-TW" altLang="en-US" sz="2800" dirty="0"/>
          </a:p>
        </p:txBody>
      </p:sp>
    </p:spTree>
    <p:extLst>
      <p:ext uri="{BB962C8B-B14F-4D97-AF65-F5344CB8AC3E}">
        <p14:creationId xmlns:p14="http://schemas.microsoft.com/office/powerpoint/2010/main" val="29965463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D841FFC-BF3A-4910-93E9-664C432CBCE6}"/>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終身學習 </a:t>
            </a:r>
            <a:r>
              <a:rPr lang="en-US" altLang="zh-TW" dirty="0"/>
              <a:t>(Life-long Learning) </a:t>
            </a:r>
            <a:endParaRPr lang="zh-TW" altLang="en-US" dirty="0"/>
          </a:p>
        </p:txBody>
      </p:sp>
      <p:sp>
        <p:nvSpPr>
          <p:cNvPr id="3" name="內容版面配置區 2">
            <a:extLst>
              <a:ext uri="{FF2B5EF4-FFF2-40B4-BE49-F238E27FC236}">
                <a16:creationId xmlns:a16="http://schemas.microsoft.com/office/drawing/2014/main" id="{BB6D79A9-D550-48EC-A3E8-0563552B3798}"/>
              </a:ext>
            </a:extLst>
          </p:cNvPr>
          <p:cNvSpPr>
            <a:spLocks noGrp="1"/>
          </p:cNvSpPr>
          <p:nvPr>
            <p:ph idx="1"/>
          </p:nvPr>
        </p:nvSpPr>
        <p:spPr>
          <a:xfrm>
            <a:off x="628650" y="1825625"/>
            <a:ext cx="7886700" cy="4351338"/>
          </a:xfrm>
        </p:spPr>
        <p:txBody>
          <a:bodyPr/>
          <a:lstStyle/>
          <a:p>
            <a:r>
              <a:rPr lang="zh-TW" altLang="en-US" dirty="0">
                <a:latin typeface="微軟正黑體" panose="020B0604030504040204" pitchFamily="34" charset="-120"/>
                <a:ea typeface="微軟正黑體" panose="020B0604030504040204" pitchFamily="34" charset="-120"/>
              </a:rPr>
              <a:t>今天一般我們只讓一個模型學習一個任務 </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pic>
        <p:nvPicPr>
          <p:cNvPr id="30722" name="Picture 2" descr="ãææµ·ãçåçæå°çµæ">
            <a:extLst>
              <a:ext uri="{FF2B5EF4-FFF2-40B4-BE49-F238E27FC236}">
                <a16:creationId xmlns:a16="http://schemas.microsoft.com/office/drawing/2014/main" id="{2D94790E-6760-432A-B578-0F5FFAE934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7262" y="3583200"/>
            <a:ext cx="2804160" cy="2336800"/>
          </a:xfrm>
          <a:prstGeom prst="rect">
            <a:avLst/>
          </a:prstGeom>
          <a:noFill/>
          <a:extLst>
            <a:ext uri="{909E8E84-426E-40DD-AFC4-6F175D3DCCD1}">
              <a14:hiddenFill xmlns:a14="http://schemas.microsoft.com/office/drawing/2010/main">
                <a:solidFill>
                  <a:srgbClr val="FFFFFF"/>
                </a:solidFill>
              </a14:hiddenFill>
            </a:ext>
          </a:extLst>
        </p:spPr>
      </p:pic>
      <p:pic>
        <p:nvPicPr>
          <p:cNvPr id="30724" name="Picture 4" descr="ãåæ£ãçåçæå°çµæ">
            <a:extLst>
              <a:ext uri="{FF2B5EF4-FFF2-40B4-BE49-F238E27FC236}">
                <a16:creationId xmlns:a16="http://schemas.microsoft.com/office/drawing/2014/main" id="{3DD33B43-2600-4417-B991-88872CAA95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725" y="3555999"/>
            <a:ext cx="3115733" cy="2336800"/>
          </a:xfrm>
          <a:prstGeom prst="rect">
            <a:avLst/>
          </a:prstGeom>
          <a:noFill/>
          <a:extLst>
            <a:ext uri="{909E8E84-426E-40DD-AFC4-6F175D3DCCD1}">
              <a14:hiddenFill xmlns:a14="http://schemas.microsoft.com/office/drawing/2010/main">
                <a:solidFill>
                  <a:srgbClr val="FFFFFF"/>
                </a:solidFill>
              </a14:hiddenFill>
            </a:ext>
          </a:extLst>
        </p:spPr>
      </p:pic>
      <p:pic>
        <p:nvPicPr>
          <p:cNvPr id="30726" name="Picture 6" descr="ãalphagoãçåçæå°çµæ">
            <a:extLst>
              <a:ext uri="{FF2B5EF4-FFF2-40B4-BE49-F238E27FC236}">
                <a16:creationId xmlns:a16="http://schemas.microsoft.com/office/drawing/2014/main" id="{EA64AEBE-92CE-42DB-8329-4BB9AAED210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71582" y="2748786"/>
            <a:ext cx="2395643" cy="1344554"/>
          </a:xfrm>
          <a:prstGeom prst="rect">
            <a:avLst/>
          </a:prstGeom>
          <a:noFill/>
          <a:extLst>
            <a:ext uri="{909E8E84-426E-40DD-AFC4-6F175D3DCCD1}">
              <a14:hiddenFill xmlns:a14="http://schemas.microsoft.com/office/drawing/2010/main">
                <a:solidFill>
                  <a:srgbClr val="FFFFFF"/>
                </a:solidFill>
              </a14:hiddenFill>
            </a:ext>
          </a:extLst>
        </p:spPr>
      </p:pic>
      <p:pic>
        <p:nvPicPr>
          <p:cNvPr id="30728" name="Picture 8" descr="ãalphastar deepmindãçåçæå°çµæ">
            <a:extLst>
              <a:ext uri="{FF2B5EF4-FFF2-40B4-BE49-F238E27FC236}">
                <a16:creationId xmlns:a16="http://schemas.microsoft.com/office/drawing/2014/main" id="{41842C71-FCC9-443A-B9E4-85E4E8B0BE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4062" y="2775987"/>
            <a:ext cx="2781300" cy="1560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745571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80DE8E4-EFB7-4530-85B7-BA8A4691F489}"/>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終身學習 </a:t>
            </a:r>
            <a:r>
              <a:rPr lang="en-US" altLang="zh-TW" dirty="0"/>
              <a:t>(Life-long Learning) </a:t>
            </a:r>
            <a:endParaRPr lang="zh-TW" altLang="en-US" dirty="0"/>
          </a:p>
        </p:txBody>
      </p:sp>
      <p:sp>
        <p:nvSpPr>
          <p:cNvPr id="3" name="內容版面配置區 2">
            <a:extLst>
              <a:ext uri="{FF2B5EF4-FFF2-40B4-BE49-F238E27FC236}">
                <a16:creationId xmlns:a16="http://schemas.microsoft.com/office/drawing/2014/main" id="{9012E3ED-AA54-4C01-A216-4804367C7A46}"/>
              </a:ext>
            </a:extLst>
          </p:cNvPr>
          <p:cNvSpPr>
            <a:spLocks noGrp="1"/>
          </p:cNvSpPr>
          <p:nvPr>
            <p:ph idx="1"/>
          </p:nvPr>
        </p:nvSpPr>
        <p:spPr/>
        <p:txBody>
          <a:bodyPr/>
          <a:lstStyle/>
          <a:p>
            <a:r>
              <a:rPr lang="zh-TW" altLang="en-US" dirty="0">
                <a:latin typeface="微軟正黑體" panose="020B0604030504040204" pitchFamily="34" charset="-120"/>
                <a:ea typeface="微軟正黑體" panose="020B0604030504040204" pitchFamily="34" charset="-120"/>
              </a:rPr>
              <a:t>今天一般我們只讓一個模型學習一個任務 </a:t>
            </a:r>
            <a:r>
              <a:rPr lang="en-US" altLang="zh-TW" dirty="0">
                <a:latin typeface="微軟正黑體" panose="020B0604030504040204" pitchFamily="34" charset="-120"/>
                <a:ea typeface="微軟正黑體" panose="020B0604030504040204" pitchFamily="34" charset="-120"/>
              </a:rPr>
              <a:t>……</a:t>
            </a:r>
          </a:p>
          <a:p>
            <a:r>
              <a:rPr lang="zh-TW" altLang="en-US" dirty="0">
                <a:latin typeface="微軟正黑體" panose="020B0604030504040204" pitchFamily="34" charset="-120"/>
                <a:ea typeface="微軟正黑體" panose="020B0604030504040204" pitchFamily="34" charset="-120"/>
              </a:rPr>
              <a:t>問題：</a:t>
            </a:r>
            <a:r>
              <a:rPr lang="en-US" altLang="zh-TW" dirty="0">
                <a:latin typeface="微軟正黑體" panose="020B0604030504040204" pitchFamily="34" charset="-120"/>
                <a:ea typeface="微軟正黑體" panose="020B0604030504040204" pitchFamily="34" charset="-120"/>
              </a:rPr>
              <a:t>(1) </a:t>
            </a:r>
            <a:r>
              <a:rPr lang="zh-TW" altLang="en-US" dirty="0">
                <a:latin typeface="微軟正黑體" panose="020B0604030504040204" pitchFamily="34" charset="-120"/>
                <a:ea typeface="微軟正黑體" panose="020B0604030504040204" pitchFamily="34" charset="-120"/>
              </a:rPr>
              <a:t>模型的數量無限增長 </a:t>
            </a:r>
            <a:r>
              <a:rPr lang="en-US" altLang="zh-TW" dirty="0">
                <a:latin typeface="微軟正黑體" panose="020B0604030504040204" pitchFamily="34" charset="-120"/>
                <a:ea typeface="微軟正黑體" panose="020B0604030504040204" pitchFamily="34" charset="-120"/>
              </a:rPr>
              <a:t>(2)</a:t>
            </a:r>
            <a:r>
              <a:rPr lang="zh-TW" altLang="en-US" dirty="0">
                <a:latin typeface="微軟正黑體" panose="020B0604030504040204" pitchFamily="34" charset="-120"/>
                <a:ea typeface="微軟正黑體" panose="020B0604030504040204" pitchFamily="34" charset="-120"/>
              </a:rPr>
              <a:t> 之前學到的技能對之後的學習沒有幫助</a:t>
            </a:r>
          </a:p>
          <a:p>
            <a:endParaRPr lang="zh-TW" altLang="en-US" dirty="0"/>
          </a:p>
        </p:txBody>
      </p:sp>
      <p:pic>
        <p:nvPicPr>
          <p:cNvPr id="4" name="Picture 2" descr="http://www.is-scam.com/wp-content/uploads/2014/12/question-robot.png">
            <a:extLst>
              <a:ext uri="{FF2B5EF4-FFF2-40B4-BE49-F238E27FC236}">
                <a16:creationId xmlns:a16="http://schemas.microsoft.com/office/drawing/2014/main" id="{0BA12602-2EBE-4575-9C80-E671DAA3097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57516" y="4013200"/>
            <a:ext cx="1200899" cy="154967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www.is-scam.com/wp-content/uploads/2014/12/question-robot.png">
            <a:extLst>
              <a:ext uri="{FF2B5EF4-FFF2-40B4-BE49-F238E27FC236}">
                <a16:creationId xmlns:a16="http://schemas.microsoft.com/office/drawing/2014/main" id="{AD7275F0-E691-4FAF-AB70-563305AFA1D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62436" y="4013200"/>
            <a:ext cx="1200899" cy="1549674"/>
          </a:xfrm>
          <a:prstGeom prst="rect">
            <a:avLst/>
          </a:prstGeom>
          <a:noFill/>
          <a:extLst>
            <a:ext uri="{909E8E84-426E-40DD-AFC4-6F175D3DCCD1}">
              <a14:hiddenFill xmlns:a14="http://schemas.microsoft.com/office/drawing/2010/main">
                <a:solidFill>
                  <a:srgbClr val="FFFFFF"/>
                </a:solidFill>
              </a14:hiddenFill>
            </a:ext>
          </a:extLst>
        </p:spPr>
      </p:pic>
      <p:sp>
        <p:nvSpPr>
          <p:cNvPr id="7" name="箭號: 向右 6">
            <a:extLst>
              <a:ext uri="{FF2B5EF4-FFF2-40B4-BE49-F238E27FC236}">
                <a16:creationId xmlns:a16="http://schemas.microsoft.com/office/drawing/2014/main" id="{D2848C68-98C4-43FC-9A86-6121A4D314B5}"/>
              </a:ext>
            </a:extLst>
          </p:cNvPr>
          <p:cNvSpPr/>
          <p:nvPr/>
        </p:nvSpPr>
        <p:spPr>
          <a:xfrm>
            <a:off x="3076144" y="4585494"/>
            <a:ext cx="1632061" cy="57070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8" name="矩形 7">
            <a:extLst>
              <a:ext uri="{FF2B5EF4-FFF2-40B4-BE49-F238E27FC236}">
                <a16:creationId xmlns:a16="http://schemas.microsoft.com/office/drawing/2014/main" id="{F814DF68-EA78-4A79-B834-69BF18A8A37C}"/>
              </a:ext>
            </a:extLst>
          </p:cNvPr>
          <p:cNvSpPr/>
          <p:nvPr/>
        </p:nvSpPr>
        <p:spPr>
          <a:xfrm>
            <a:off x="2694628" y="6078062"/>
            <a:ext cx="4027153" cy="523220"/>
          </a:xfrm>
          <a:prstGeom prst="rect">
            <a:avLst/>
          </a:prstGeom>
        </p:spPr>
        <p:txBody>
          <a:bodyPr wrap="square">
            <a:spAutoFit/>
          </a:bodyPr>
          <a:lstStyle/>
          <a:p>
            <a:pPr algn="ctr"/>
            <a:r>
              <a:rPr lang="en-US" altLang="zh-TW" sz="2800" b="1" i="1" u="sng" dirty="0"/>
              <a:t>C</a:t>
            </a:r>
            <a:r>
              <a:rPr lang="zh-TW" altLang="en-US" sz="2800" b="1" i="1" u="sng" dirty="0"/>
              <a:t>atastrophic </a:t>
            </a:r>
            <a:r>
              <a:rPr lang="en-US" altLang="zh-TW" sz="2800" b="1" i="1" u="sng" dirty="0"/>
              <a:t>F</a:t>
            </a:r>
            <a:r>
              <a:rPr lang="zh-TW" altLang="en-US" sz="2800" b="1" i="1" u="sng" dirty="0"/>
              <a:t>orgetting</a:t>
            </a:r>
          </a:p>
        </p:txBody>
      </p:sp>
      <p:sp>
        <p:nvSpPr>
          <p:cNvPr id="9" name="矩形 8">
            <a:extLst>
              <a:ext uri="{FF2B5EF4-FFF2-40B4-BE49-F238E27FC236}">
                <a16:creationId xmlns:a16="http://schemas.microsoft.com/office/drawing/2014/main" id="{A1B8359D-172D-45E6-B7CD-40363DBC584D}"/>
              </a:ext>
            </a:extLst>
          </p:cNvPr>
          <p:cNvSpPr/>
          <p:nvPr/>
        </p:nvSpPr>
        <p:spPr>
          <a:xfrm>
            <a:off x="470985" y="5232984"/>
            <a:ext cx="1731175" cy="57428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zh-TW" altLang="en-US" sz="2800" dirty="0">
                <a:latin typeface="微軟正黑體" panose="020B0604030504040204" pitchFamily="34" charset="-120"/>
                <a:ea typeface="微軟正黑體" panose="020B0604030504040204" pitchFamily="34" charset="-120"/>
              </a:rPr>
              <a:t>學習圍棋</a:t>
            </a:r>
          </a:p>
        </p:txBody>
      </p:sp>
      <p:sp>
        <p:nvSpPr>
          <p:cNvPr id="10" name="語音泡泡: 圓角矩形 9">
            <a:extLst>
              <a:ext uri="{FF2B5EF4-FFF2-40B4-BE49-F238E27FC236}">
                <a16:creationId xmlns:a16="http://schemas.microsoft.com/office/drawing/2014/main" id="{EE274473-75D6-4D3A-A015-1419186E639C}"/>
              </a:ext>
            </a:extLst>
          </p:cNvPr>
          <p:cNvSpPr/>
          <p:nvPr/>
        </p:nvSpPr>
        <p:spPr>
          <a:xfrm>
            <a:off x="2357710" y="3319315"/>
            <a:ext cx="2616047" cy="799141"/>
          </a:xfrm>
          <a:prstGeom prst="wedgeRoundRectCallout">
            <a:avLst>
              <a:gd name="adj1" fmla="val -38413"/>
              <a:gd name="adj2" fmla="val 94322"/>
              <a:gd name="adj3" fmla="val 16667"/>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zh-TW" altLang="en-US" sz="2800" dirty="0">
                <a:latin typeface="微軟正黑體" panose="020B0604030504040204" pitchFamily="34" charset="-120"/>
                <a:ea typeface="微軟正黑體" panose="020B0604030504040204" pitchFamily="34" charset="-120"/>
              </a:rPr>
              <a:t>我學會圍棋了</a:t>
            </a:r>
          </a:p>
        </p:txBody>
      </p:sp>
      <p:sp>
        <p:nvSpPr>
          <p:cNvPr id="11" name="矩形 10">
            <a:extLst>
              <a:ext uri="{FF2B5EF4-FFF2-40B4-BE49-F238E27FC236}">
                <a16:creationId xmlns:a16="http://schemas.microsoft.com/office/drawing/2014/main" id="{ED46DAFC-2396-451A-84DE-11A756DFFC42}"/>
              </a:ext>
            </a:extLst>
          </p:cNvPr>
          <p:cNvSpPr/>
          <p:nvPr/>
        </p:nvSpPr>
        <p:spPr>
          <a:xfrm>
            <a:off x="3665734" y="5234772"/>
            <a:ext cx="1731175" cy="57070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sz="2800" dirty="0">
                <a:latin typeface="微軟正黑體" panose="020B0604030504040204" pitchFamily="34" charset="-120"/>
                <a:ea typeface="微軟正黑體" panose="020B0604030504040204" pitchFamily="34" charset="-120"/>
              </a:rPr>
              <a:t>學習星海</a:t>
            </a:r>
          </a:p>
        </p:txBody>
      </p:sp>
      <p:sp>
        <p:nvSpPr>
          <p:cNvPr id="13" name="語音泡泡: 圓角矩形 12">
            <a:extLst>
              <a:ext uri="{FF2B5EF4-FFF2-40B4-BE49-F238E27FC236}">
                <a16:creationId xmlns:a16="http://schemas.microsoft.com/office/drawing/2014/main" id="{A00D5793-FC1E-4917-B9FE-50AB022F5C9C}"/>
              </a:ext>
            </a:extLst>
          </p:cNvPr>
          <p:cNvSpPr/>
          <p:nvPr/>
        </p:nvSpPr>
        <p:spPr>
          <a:xfrm>
            <a:off x="6484418" y="4709228"/>
            <a:ext cx="2108048" cy="948994"/>
          </a:xfrm>
          <a:prstGeom prst="wedgeRoundRectCallout">
            <a:avLst>
              <a:gd name="adj1" fmla="val -80801"/>
              <a:gd name="adj2" fmla="val -37079"/>
              <a:gd name="adj3" fmla="val 16667"/>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zh-TW" altLang="en-US" sz="2800" dirty="0">
                <a:latin typeface="微軟正黑體" panose="020B0604030504040204" pitchFamily="34" charset="-120"/>
                <a:ea typeface="微軟正黑體" panose="020B0604030504040204" pitchFamily="34" charset="-120"/>
              </a:rPr>
              <a:t>我不會下圍棋了 </a:t>
            </a:r>
            <a:r>
              <a:rPr lang="en-US" altLang="zh-TW" sz="2800" dirty="0">
                <a:latin typeface="微軟正黑體" panose="020B0604030504040204" pitchFamily="34" charset="-120"/>
                <a:ea typeface="微軟正黑體" panose="020B0604030504040204" pitchFamily="34" charset="-120"/>
              </a:rPr>
              <a:t>QQ</a:t>
            </a:r>
            <a:endParaRPr lang="zh-TW" altLang="en-US" sz="2800" dirty="0">
              <a:latin typeface="微軟正黑體" panose="020B0604030504040204" pitchFamily="34" charset="-120"/>
              <a:ea typeface="微軟正黑體" panose="020B0604030504040204" pitchFamily="34" charset="-120"/>
            </a:endParaRPr>
          </a:p>
        </p:txBody>
      </p:sp>
      <p:sp>
        <p:nvSpPr>
          <p:cNvPr id="14" name="語音泡泡: 圓角矩形 13">
            <a:extLst>
              <a:ext uri="{FF2B5EF4-FFF2-40B4-BE49-F238E27FC236}">
                <a16:creationId xmlns:a16="http://schemas.microsoft.com/office/drawing/2014/main" id="{52A89D14-9A02-4AEA-A4D7-37B9DB412CDE}"/>
              </a:ext>
            </a:extLst>
          </p:cNvPr>
          <p:cNvSpPr/>
          <p:nvPr/>
        </p:nvSpPr>
        <p:spPr>
          <a:xfrm>
            <a:off x="5638629" y="3280883"/>
            <a:ext cx="2616047" cy="799141"/>
          </a:xfrm>
          <a:prstGeom prst="wedgeRoundRectCallout">
            <a:avLst>
              <a:gd name="adj1" fmla="val -38413"/>
              <a:gd name="adj2" fmla="val 94322"/>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sz="2800" dirty="0">
                <a:latin typeface="微軟正黑體" panose="020B0604030504040204" pitchFamily="34" charset="-120"/>
                <a:ea typeface="微軟正黑體" panose="020B0604030504040204" pitchFamily="34" charset="-120"/>
              </a:rPr>
              <a:t>我學會星海了</a:t>
            </a:r>
          </a:p>
        </p:txBody>
      </p:sp>
    </p:spTree>
    <p:extLst>
      <p:ext uri="{BB962C8B-B14F-4D97-AF65-F5344CB8AC3E}">
        <p14:creationId xmlns:p14="http://schemas.microsoft.com/office/powerpoint/2010/main" val="3583327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animBg="1"/>
      <p:bldP spid="11" grpId="0" animBg="1"/>
      <p:bldP spid="13" grpId="0" animBg="1"/>
      <p:bldP spid="1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D841FFC-BF3A-4910-93E9-664C432CBCE6}"/>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學習如何學習</a:t>
            </a:r>
          </a:p>
        </p:txBody>
      </p:sp>
      <p:sp>
        <p:nvSpPr>
          <p:cNvPr id="3" name="內容版面配置區 2">
            <a:extLst>
              <a:ext uri="{FF2B5EF4-FFF2-40B4-BE49-F238E27FC236}">
                <a16:creationId xmlns:a16="http://schemas.microsoft.com/office/drawing/2014/main" id="{BB6D79A9-D550-48EC-A3E8-0563552B3798}"/>
              </a:ext>
            </a:extLst>
          </p:cNvPr>
          <p:cNvSpPr>
            <a:spLocks noGrp="1"/>
          </p:cNvSpPr>
          <p:nvPr>
            <p:ph idx="1"/>
          </p:nvPr>
        </p:nvSpPr>
        <p:spPr>
          <a:xfrm>
            <a:off x="628650" y="1841984"/>
            <a:ext cx="7886700" cy="4351338"/>
          </a:xfrm>
        </p:spPr>
        <p:txBody>
          <a:bodyPr/>
          <a:lstStyle/>
          <a:p>
            <a:r>
              <a:rPr lang="en-US" altLang="zh-TW" dirty="0"/>
              <a:t>Now we design the learning algorithm</a:t>
            </a:r>
          </a:p>
          <a:p>
            <a:endParaRPr lang="en-US" altLang="zh-TW" dirty="0"/>
          </a:p>
          <a:p>
            <a:endParaRPr lang="en-US" altLang="zh-TW" dirty="0"/>
          </a:p>
          <a:p>
            <a:endParaRPr lang="en-US" altLang="zh-TW" dirty="0"/>
          </a:p>
          <a:p>
            <a:endParaRPr lang="en-US" altLang="zh-TW" dirty="0"/>
          </a:p>
          <a:p>
            <a:r>
              <a:rPr lang="en-US" altLang="zh-TW" dirty="0"/>
              <a:t>Can machine learn the learning algorithm? </a:t>
            </a:r>
            <a:endParaRPr lang="zh-TW" altLang="en-US" dirty="0"/>
          </a:p>
        </p:txBody>
      </p:sp>
      <p:sp>
        <p:nvSpPr>
          <p:cNvPr id="4" name="矩形 3">
            <a:extLst>
              <a:ext uri="{FF2B5EF4-FFF2-40B4-BE49-F238E27FC236}">
                <a16:creationId xmlns:a16="http://schemas.microsoft.com/office/drawing/2014/main" id="{15FE218E-5EFE-4364-A618-FA7F04F3DE07}"/>
              </a:ext>
            </a:extLst>
          </p:cNvPr>
          <p:cNvSpPr/>
          <p:nvPr/>
        </p:nvSpPr>
        <p:spPr>
          <a:xfrm>
            <a:off x="5736074" y="550853"/>
            <a:ext cx="2484655" cy="954107"/>
          </a:xfrm>
          <a:prstGeom prst="rect">
            <a:avLst/>
          </a:prstGeom>
        </p:spPr>
        <p:style>
          <a:lnRef idx="0">
            <a:schemeClr val="accent5"/>
          </a:lnRef>
          <a:fillRef idx="3">
            <a:schemeClr val="accent5"/>
          </a:fillRef>
          <a:effectRef idx="3">
            <a:schemeClr val="accent5"/>
          </a:effectRef>
          <a:fontRef idx="minor">
            <a:schemeClr val="lt1"/>
          </a:fontRef>
        </p:style>
        <p:txBody>
          <a:bodyPr wrap="none">
            <a:spAutoFit/>
          </a:bodyPr>
          <a:lstStyle/>
          <a:p>
            <a:r>
              <a:rPr lang="en-US" altLang="zh-TW" sz="2800" dirty="0"/>
              <a:t>Meta-learning</a:t>
            </a:r>
            <a:r>
              <a:rPr lang="zh-TW" altLang="en-US" sz="2800" dirty="0"/>
              <a:t> </a:t>
            </a:r>
            <a:r>
              <a:rPr lang="en-US" altLang="zh-TW" sz="2800" dirty="0"/>
              <a:t>/</a:t>
            </a:r>
          </a:p>
          <a:p>
            <a:r>
              <a:rPr lang="en-US" altLang="zh-TW" sz="2800" dirty="0"/>
              <a:t>Learn to learn </a:t>
            </a:r>
            <a:endParaRPr lang="zh-TW" altLang="en-US" sz="2800" dirty="0"/>
          </a:p>
        </p:txBody>
      </p:sp>
      <p:pic>
        <p:nvPicPr>
          <p:cNvPr id="5" name="圖片 4">
            <a:extLst>
              <a:ext uri="{FF2B5EF4-FFF2-40B4-BE49-F238E27FC236}">
                <a16:creationId xmlns:a16="http://schemas.microsoft.com/office/drawing/2014/main" id="{2C97A4EC-AD45-4AC4-AA25-6AD9C1D284B3}"/>
              </a:ext>
            </a:extLst>
          </p:cNvPr>
          <p:cNvPicPr>
            <a:picLocks noChangeAspect="1"/>
          </p:cNvPicPr>
          <p:nvPr/>
        </p:nvPicPr>
        <p:blipFill>
          <a:blip r:embed="rId2"/>
          <a:stretch>
            <a:fillRect/>
          </a:stretch>
        </p:blipFill>
        <p:spPr>
          <a:xfrm flipH="1">
            <a:off x="7602386" y="4782761"/>
            <a:ext cx="1112269" cy="1888457"/>
          </a:xfrm>
          <a:prstGeom prst="rect">
            <a:avLst/>
          </a:prstGeom>
        </p:spPr>
      </p:pic>
      <p:sp>
        <p:nvSpPr>
          <p:cNvPr id="6" name="文字方塊 5">
            <a:extLst>
              <a:ext uri="{FF2B5EF4-FFF2-40B4-BE49-F238E27FC236}">
                <a16:creationId xmlns:a16="http://schemas.microsoft.com/office/drawing/2014/main" id="{2CFB0763-D899-4CCD-84A2-BDFA220918EC}"/>
              </a:ext>
            </a:extLst>
          </p:cNvPr>
          <p:cNvSpPr txBox="1"/>
          <p:nvPr/>
        </p:nvSpPr>
        <p:spPr>
          <a:xfrm>
            <a:off x="3421476" y="2797121"/>
            <a:ext cx="1649116" cy="830997"/>
          </a:xfrm>
          <a:prstGeom prst="rect">
            <a:avLst/>
          </a:prstGeom>
          <a:solidFill>
            <a:schemeClr val="accent2">
              <a:lumMod val="20000"/>
              <a:lumOff val="80000"/>
            </a:schemeClr>
          </a:solidFill>
          <a:ln w="38100">
            <a:solidFill>
              <a:srgbClr val="FF0000"/>
            </a:solidFill>
          </a:ln>
        </p:spPr>
        <p:txBody>
          <a:bodyPr wrap="square" rtlCol="0">
            <a:spAutoFit/>
          </a:bodyPr>
          <a:lstStyle/>
          <a:p>
            <a:pPr algn="ctr"/>
            <a:r>
              <a:rPr lang="en-US" altLang="zh-TW" sz="2400" dirty="0"/>
              <a:t>program for learning</a:t>
            </a:r>
            <a:endParaRPr lang="zh-TW" altLang="en-US" sz="2400" dirty="0"/>
          </a:p>
        </p:txBody>
      </p:sp>
      <p:sp>
        <p:nvSpPr>
          <p:cNvPr id="8" name="語音泡泡: 圓角矩形 7">
            <a:extLst>
              <a:ext uri="{FF2B5EF4-FFF2-40B4-BE49-F238E27FC236}">
                <a16:creationId xmlns:a16="http://schemas.microsoft.com/office/drawing/2014/main" id="{9F5D51E3-50DB-49EC-95EC-56E109494E99}"/>
              </a:ext>
            </a:extLst>
          </p:cNvPr>
          <p:cNvSpPr/>
          <p:nvPr/>
        </p:nvSpPr>
        <p:spPr>
          <a:xfrm>
            <a:off x="7165425" y="4352917"/>
            <a:ext cx="1819174" cy="594714"/>
          </a:xfrm>
          <a:prstGeom prst="wedgeRoundRectCallout">
            <a:avLst>
              <a:gd name="adj1" fmla="val -6019"/>
              <a:gd name="adj2" fmla="val 83540"/>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sz="2800" dirty="0"/>
              <a:t>I can learn!</a:t>
            </a:r>
            <a:endParaRPr lang="zh-TW" altLang="en-US" sz="2800" dirty="0"/>
          </a:p>
        </p:txBody>
      </p:sp>
      <p:pic>
        <p:nvPicPr>
          <p:cNvPr id="29698" name="Picture 2" descr="ä¸ºä»ä¹ç¨åºåæ¯ä¸ä¸ªä¼å¤§çèä¸ï¼">
            <a:extLst>
              <a:ext uri="{FF2B5EF4-FFF2-40B4-BE49-F238E27FC236}">
                <a16:creationId xmlns:a16="http://schemas.microsoft.com/office/drawing/2014/main" id="{68E8A1E3-8DB9-4545-A985-25325E34339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166" y="2698095"/>
            <a:ext cx="1649116" cy="1029048"/>
          </a:xfrm>
          <a:prstGeom prst="rect">
            <a:avLst/>
          </a:prstGeom>
          <a:noFill/>
          <a:extLst>
            <a:ext uri="{909E8E84-426E-40DD-AFC4-6F175D3DCCD1}">
              <a14:hiddenFill xmlns:a14="http://schemas.microsoft.com/office/drawing/2010/main">
                <a:solidFill>
                  <a:srgbClr val="FFFFFF"/>
                </a:solidFill>
              </a14:hiddenFill>
            </a:ext>
          </a:extLst>
        </p:spPr>
      </p:pic>
      <p:sp>
        <p:nvSpPr>
          <p:cNvPr id="11" name="文字方塊 10">
            <a:extLst>
              <a:ext uri="{FF2B5EF4-FFF2-40B4-BE49-F238E27FC236}">
                <a16:creationId xmlns:a16="http://schemas.microsoft.com/office/drawing/2014/main" id="{90A34F81-ABA9-4AAC-B986-5799FD7646C3}"/>
              </a:ext>
            </a:extLst>
          </p:cNvPr>
          <p:cNvSpPr txBox="1"/>
          <p:nvPr/>
        </p:nvSpPr>
        <p:spPr>
          <a:xfrm>
            <a:off x="2736361" y="5105849"/>
            <a:ext cx="2618549" cy="1200329"/>
          </a:xfrm>
          <a:prstGeom prst="rect">
            <a:avLst/>
          </a:prstGeom>
          <a:solidFill>
            <a:schemeClr val="accent2">
              <a:lumMod val="20000"/>
              <a:lumOff val="80000"/>
            </a:schemeClr>
          </a:solidFill>
          <a:ln w="38100">
            <a:solidFill>
              <a:srgbClr val="FF0000"/>
            </a:solidFill>
          </a:ln>
        </p:spPr>
        <p:txBody>
          <a:bodyPr wrap="square" rtlCol="0">
            <a:spAutoFit/>
          </a:bodyPr>
          <a:lstStyle/>
          <a:p>
            <a:pPr algn="ctr"/>
            <a:r>
              <a:rPr lang="en-US" altLang="zh-TW" sz="2400" dirty="0"/>
              <a:t>program designing program </a:t>
            </a:r>
          </a:p>
          <a:p>
            <a:pPr algn="ctr"/>
            <a:r>
              <a:rPr lang="en-US" altLang="zh-TW" sz="2400" dirty="0"/>
              <a:t>for learning </a:t>
            </a:r>
            <a:endParaRPr lang="zh-TW" altLang="en-US" sz="2400" dirty="0"/>
          </a:p>
        </p:txBody>
      </p:sp>
      <p:sp>
        <p:nvSpPr>
          <p:cNvPr id="12" name="文字方塊 11">
            <a:extLst>
              <a:ext uri="{FF2B5EF4-FFF2-40B4-BE49-F238E27FC236}">
                <a16:creationId xmlns:a16="http://schemas.microsoft.com/office/drawing/2014/main" id="{CB9D315E-F6BE-4876-B8FD-7BED863E9E16}"/>
              </a:ext>
            </a:extLst>
          </p:cNvPr>
          <p:cNvSpPr txBox="1"/>
          <p:nvPr/>
        </p:nvSpPr>
        <p:spPr>
          <a:xfrm>
            <a:off x="5753965" y="5290514"/>
            <a:ext cx="1649116" cy="830997"/>
          </a:xfrm>
          <a:prstGeom prst="rect">
            <a:avLst/>
          </a:prstGeom>
          <a:solidFill>
            <a:schemeClr val="accent2">
              <a:lumMod val="20000"/>
              <a:lumOff val="80000"/>
            </a:schemeClr>
          </a:solidFill>
          <a:ln w="38100">
            <a:solidFill>
              <a:srgbClr val="FF0000"/>
            </a:solidFill>
          </a:ln>
        </p:spPr>
        <p:txBody>
          <a:bodyPr wrap="square" rtlCol="0">
            <a:spAutoFit/>
          </a:bodyPr>
          <a:lstStyle/>
          <a:p>
            <a:pPr algn="ctr"/>
            <a:r>
              <a:rPr lang="en-US" altLang="zh-TW" sz="2400" dirty="0"/>
              <a:t>program for learning</a:t>
            </a:r>
            <a:endParaRPr lang="zh-TW" altLang="en-US" sz="2400" dirty="0"/>
          </a:p>
        </p:txBody>
      </p:sp>
      <p:pic>
        <p:nvPicPr>
          <p:cNvPr id="13" name="圖片 12">
            <a:extLst>
              <a:ext uri="{FF2B5EF4-FFF2-40B4-BE49-F238E27FC236}">
                <a16:creationId xmlns:a16="http://schemas.microsoft.com/office/drawing/2014/main" id="{8EA4A961-B8E7-411F-B98A-8444376CDADD}"/>
              </a:ext>
            </a:extLst>
          </p:cNvPr>
          <p:cNvPicPr>
            <a:picLocks noChangeAspect="1"/>
          </p:cNvPicPr>
          <p:nvPr/>
        </p:nvPicPr>
        <p:blipFill>
          <a:blip r:embed="rId2"/>
          <a:stretch>
            <a:fillRect/>
          </a:stretch>
        </p:blipFill>
        <p:spPr>
          <a:xfrm flipH="1">
            <a:off x="5964411" y="2331973"/>
            <a:ext cx="1112269" cy="1888457"/>
          </a:xfrm>
          <a:prstGeom prst="rect">
            <a:avLst/>
          </a:prstGeom>
        </p:spPr>
      </p:pic>
      <p:sp>
        <p:nvSpPr>
          <p:cNvPr id="14" name="語音泡泡: 圓角矩形 13">
            <a:extLst>
              <a:ext uri="{FF2B5EF4-FFF2-40B4-BE49-F238E27FC236}">
                <a16:creationId xmlns:a16="http://schemas.microsoft.com/office/drawing/2014/main" id="{34A7E2E9-FECD-44F6-BCA9-0A78B886CAF2}"/>
              </a:ext>
            </a:extLst>
          </p:cNvPr>
          <p:cNvSpPr/>
          <p:nvPr/>
        </p:nvSpPr>
        <p:spPr>
          <a:xfrm>
            <a:off x="6978401" y="2034616"/>
            <a:ext cx="1819174" cy="594714"/>
          </a:xfrm>
          <a:prstGeom prst="wedgeRoundRectCallout">
            <a:avLst>
              <a:gd name="adj1" fmla="val -61574"/>
              <a:gd name="adj2" fmla="val 94869"/>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sz="2800" dirty="0"/>
              <a:t>I can learn!</a:t>
            </a:r>
            <a:endParaRPr lang="zh-TW" altLang="en-US" sz="2800" dirty="0"/>
          </a:p>
        </p:txBody>
      </p:sp>
      <p:pic>
        <p:nvPicPr>
          <p:cNvPr id="15" name="Picture 2" descr="ä¸ºä»ä¹ç¨åºåæ¯ä¸ä¸ªä¼å¤§çèä¸ï¼">
            <a:extLst>
              <a:ext uri="{FF2B5EF4-FFF2-40B4-BE49-F238E27FC236}">
                <a16:creationId xmlns:a16="http://schemas.microsoft.com/office/drawing/2014/main" id="{61A0DD16-4C3C-44D8-9B44-A8EE14271CA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166" y="5191492"/>
            <a:ext cx="1649116" cy="1029048"/>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直線單箭頭接點 15">
            <a:extLst>
              <a:ext uri="{FF2B5EF4-FFF2-40B4-BE49-F238E27FC236}">
                <a16:creationId xmlns:a16="http://schemas.microsoft.com/office/drawing/2014/main" id="{F65E4FC0-D6D3-42E8-9325-6ACDD7E0334D}"/>
              </a:ext>
            </a:extLst>
          </p:cNvPr>
          <p:cNvCxnSpPr>
            <a:cxnSpLocks/>
          </p:cNvCxnSpPr>
          <p:nvPr/>
        </p:nvCxnSpPr>
        <p:spPr>
          <a:xfrm>
            <a:off x="2379282" y="5706012"/>
            <a:ext cx="431295"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單箭頭接點 18">
            <a:extLst>
              <a:ext uri="{FF2B5EF4-FFF2-40B4-BE49-F238E27FC236}">
                <a16:creationId xmlns:a16="http://schemas.microsoft.com/office/drawing/2014/main" id="{9644423A-6D81-467A-950C-71175505284C}"/>
              </a:ext>
            </a:extLst>
          </p:cNvPr>
          <p:cNvCxnSpPr>
            <a:cxnSpLocks/>
          </p:cNvCxnSpPr>
          <p:nvPr/>
        </p:nvCxnSpPr>
        <p:spPr>
          <a:xfrm>
            <a:off x="5354910" y="5726989"/>
            <a:ext cx="431295"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單箭頭接點 19">
            <a:extLst>
              <a:ext uri="{FF2B5EF4-FFF2-40B4-BE49-F238E27FC236}">
                <a16:creationId xmlns:a16="http://schemas.microsoft.com/office/drawing/2014/main" id="{A4E4DD67-B40D-43A0-B050-57D52A124CE0}"/>
              </a:ext>
            </a:extLst>
          </p:cNvPr>
          <p:cNvCxnSpPr>
            <a:cxnSpLocks/>
          </p:cNvCxnSpPr>
          <p:nvPr/>
        </p:nvCxnSpPr>
        <p:spPr>
          <a:xfrm>
            <a:off x="7403081" y="5706012"/>
            <a:ext cx="431295"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單箭頭接點 20">
            <a:extLst>
              <a:ext uri="{FF2B5EF4-FFF2-40B4-BE49-F238E27FC236}">
                <a16:creationId xmlns:a16="http://schemas.microsoft.com/office/drawing/2014/main" id="{17911F85-E267-42E0-B333-264190FFDDAD}"/>
              </a:ext>
            </a:extLst>
          </p:cNvPr>
          <p:cNvCxnSpPr>
            <a:cxnSpLocks/>
          </p:cNvCxnSpPr>
          <p:nvPr/>
        </p:nvCxnSpPr>
        <p:spPr>
          <a:xfrm>
            <a:off x="2379281" y="3212619"/>
            <a:ext cx="1042195"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a:extLst>
              <a:ext uri="{FF2B5EF4-FFF2-40B4-BE49-F238E27FC236}">
                <a16:creationId xmlns:a16="http://schemas.microsoft.com/office/drawing/2014/main" id="{C8ADDB8A-4D9E-4A72-8290-94358598E3AD}"/>
              </a:ext>
            </a:extLst>
          </p:cNvPr>
          <p:cNvCxnSpPr>
            <a:cxnSpLocks/>
          </p:cNvCxnSpPr>
          <p:nvPr/>
        </p:nvCxnSpPr>
        <p:spPr>
          <a:xfrm>
            <a:off x="5070592" y="3214933"/>
            <a:ext cx="1042195"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4733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P spid="8"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A37DFA6-4BF1-4602-953E-622EA65692E0}"/>
              </a:ext>
            </a:extLst>
          </p:cNvPr>
          <p:cNvSpPr>
            <a:spLocks noGrp="1"/>
          </p:cNvSpPr>
          <p:nvPr>
            <p:ph type="title"/>
          </p:nvPr>
        </p:nvSpPr>
        <p:spPr/>
        <p:txBody>
          <a:bodyPr/>
          <a:lstStyle/>
          <a:p>
            <a:r>
              <a:rPr lang="zh-CN" altLang="en-US" dirty="0">
                <a:latin typeface="微軟正黑體" panose="020B0604030504040204" pitchFamily="34" charset="-120"/>
                <a:ea typeface="微軟正黑體" panose="020B0604030504040204" pitchFamily="34" charset="-120"/>
              </a:rPr>
              <a:t>在影像辨識上超越人類</a:t>
            </a:r>
            <a:r>
              <a:rPr lang="en-US" altLang="zh-CN"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sp>
        <p:nvSpPr>
          <p:cNvPr id="3" name="內容版面配置區 2">
            <a:extLst>
              <a:ext uri="{FF2B5EF4-FFF2-40B4-BE49-F238E27FC236}">
                <a16:creationId xmlns:a16="http://schemas.microsoft.com/office/drawing/2014/main" id="{9A42DE9E-F42E-4C02-BB2C-29A1820AF25C}"/>
              </a:ext>
            </a:extLst>
          </p:cNvPr>
          <p:cNvSpPr>
            <a:spLocks noGrp="1"/>
          </p:cNvSpPr>
          <p:nvPr>
            <p:ph idx="1"/>
          </p:nvPr>
        </p:nvSpPr>
        <p:spPr/>
        <p:txBody>
          <a:bodyPr/>
          <a:lstStyle/>
          <a:p>
            <a:r>
              <a:rPr lang="zh-TW" altLang="en-US" dirty="0">
                <a:latin typeface="微軟正黑體" panose="020B0604030504040204" pitchFamily="34" charset="-120"/>
                <a:ea typeface="微軟正黑體" panose="020B0604030504040204" pitchFamily="34" charset="-120"/>
              </a:rPr>
              <a:t>卻又意外地脆弱 </a:t>
            </a:r>
            <a:r>
              <a:rPr lang="en-US" altLang="zh-TW" dirty="0">
                <a:latin typeface="微軟正黑體" panose="020B0604030504040204" pitchFamily="34" charset="-120"/>
                <a:ea typeface="微軟正黑體" panose="020B0604030504040204" pitchFamily="34" charset="-120"/>
              </a:rPr>
              <a:t>……</a:t>
            </a:r>
            <a:endParaRPr lang="zh-TW" altLang="en-US" dirty="0"/>
          </a:p>
          <a:p>
            <a:endParaRPr lang="en-US" altLang="zh-TW" dirty="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endParaRPr lang="zh-TW" altLang="en-US" dirty="0"/>
          </a:p>
        </p:txBody>
      </p:sp>
      <p:pic>
        <p:nvPicPr>
          <p:cNvPr id="14338" name="Picture 2" descr="ãadversarial attackãçåçæå°çµæ">
            <a:extLst>
              <a:ext uri="{FF2B5EF4-FFF2-40B4-BE49-F238E27FC236}">
                <a16:creationId xmlns:a16="http://schemas.microsoft.com/office/drawing/2014/main" id="{D91A83CC-391D-48E8-8D19-D9AD321A11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396" y="2731853"/>
            <a:ext cx="7886700" cy="2986878"/>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a:extLst>
              <a:ext uri="{FF2B5EF4-FFF2-40B4-BE49-F238E27FC236}">
                <a16:creationId xmlns:a16="http://schemas.microsoft.com/office/drawing/2014/main" id="{1A432333-F075-48E7-83CE-5220ABF65BDD}"/>
              </a:ext>
            </a:extLst>
          </p:cNvPr>
          <p:cNvSpPr/>
          <p:nvPr/>
        </p:nvSpPr>
        <p:spPr>
          <a:xfrm>
            <a:off x="3021303" y="5852081"/>
            <a:ext cx="3564887" cy="369332"/>
          </a:xfrm>
          <a:prstGeom prst="rect">
            <a:avLst/>
          </a:prstGeom>
        </p:spPr>
        <p:txBody>
          <a:bodyPr wrap="none">
            <a:spAutoFit/>
          </a:bodyPr>
          <a:lstStyle/>
          <a:p>
            <a:r>
              <a:rPr lang="zh-TW" altLang="en-US" dirty="0"/>
              <a:t>https://arxiv.org/pdf/1412.6572.pdf</a:t>
            </a:r>
          </a:p>
        </p:txBody>
      </p:sp>
    </p:spTree>
    <p:extLst>
      <p:ext uri="{BB962C8B-B14F-4D97-AF65-F5344CB8AC3E}">
        <p14:creationId xmlns:p14="http://schemas.microsoft.com/office/powerpoint/2010/main" val="241106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3DA4478-743D-4D31-88FB-BC83B3ADEBB8}"/>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一定需要很多訓練資料嗎？</a:t>
            </a:r>
          </a:p>
        </p:txBody>
      </p:sp>
      <p:sp>
        <p:nvSpPr>
          <p:cNvPr id="3" name="內容版面配置區 2">
            <a:extLst>
              <a:ext uri="{FF2B5EF4-FFF2-40B4-BE49-F238E27FC236}">
                <a16:creationId xmlns:a16="http://schemas.microsoft.com/office/drawing/2014/main" id="{1CED3CAE-BDA5-4EEA-88AD-8A86A0ED6CA6}"/>
              </a:ext>
            </a:extLst>
          </p:cNvPr>
          <p:cNvSpPr>
            <a:spLocks noGrp="1"/>
          </p:cNvSpPr>
          <p:nvPr>
            <p:ph idx="1"/>
          </p:nvPr>
        </p:nvSpPr>
        <p:spPr/>
        <p:txBody>
          <a:bodyPr/>
          <a:lstStyle/>
          <a:p>
            <a:r>
              <a:rPr lang="en-US" altLang="zh-TW" dirty="0"/>
              <a:t>Few-shot learning</a:t>
            </a:r>
          </a:p>
          <a:p>
            <a:endParaRPr lang="en-US" altLang="zh-TW" dirty="0"/>
          </a:p>
          <a:p>
            <a:endParaRPr lang="en-US" altLang="zh-TW" dirty="0"/>
          </a:p>
          <a:p>
            <a:endParaRPr lang="en-US" altLang="zh-TW" dirty="0"/>
          </a:p>
          <a:p>
            <a:endParaRPr lang="en-US" altLang="zh-TW" dirty="0"/>
          </a:p>
          <a:p>
            <a:r>
              <a:rPr lang="en-US" altLang="zh-TW" dirty="0"/>
              <a:t>Zero-shot learning</a:t>
            </a:r>
            <a:endParaRPr lang="zh-TW" altLang="en-US" dirty="0"/>
          </a:p>
          <a:p>
            <a:endParaRPr lang="zh-TW" altLang="en-US" dirty="0"/>
          </a:p>
        </p:txBody>
      </p:sp>
      <p:pic>
        <p:nvPicPr>
          <p:cNvPr id="28674" name="Picture 2" descr="ãèæ³¥é¦¬ãçåçæå°çµæ">
            <a:extLst>
              <a:ext uri="{FF2B5EF4-FFF2-40B4-BE49-F238E27FC236}">
                <a16:creationId xmlns:a16="http://schemas.microsoft.com/office/drawing/2014/main" id="{123C4283-3372-4958-AFD6-91111EA8371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3835" y="2319602"/>
            <a:ext cx="1566957" cy="1944115"/>
          </a:xfrm>
          <a:prstGeom prst="rect">
            <a:avLst/>
          </a:prstGeom>
          <a:noFill/>
          <a:extLst>
            <a:ext uri="{909E8E84-426E-40DD-AFC4-6F175D3DCCD1}">
              <a14:hiddenFill xmlns:a14="http://schemas.microsoft.com/office/drawing/2010/main">
                <a:solidFill>
                  <a:srgbClr val="FFFFFF"/>
                </a:solidFill>
              </a14:hiddenFill>
            </a:ext>
          </a:extLst>
        </p:spPr>
      </p:pic>
      <p:pic>
        <p:nvPicPr>
          <p:cNvPr id="28676" name="Picture 4" descr="ç¸éåç">
            <a:extLst>
              <a:ext uri="{FF2B5EF4-FFF2-40B4-BE49-F238E27FC236}">
                <a16:creationId xmlns:a16="http://schemas.microsoft.com/office/drawing/2014/main" id="{0ED7E805-3F1A-4300-866C-B2342F52B5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689738" y="3165869"/>
            <a:ext cx="1310153" cy="1310153"/>
          </a:xfrm>
          <a:prstGeom prst="rect">
            <a:avLst/>
          </a:prstGeom>
          <a:noFill/>
          <a:extLst>
            <a:ext uri="{909E8E84-426E-40DD-AFC4-6F175D3DCCD1}">
              <a14:hiddenFill xmlns:a14="http://schemas.microsoft.com/office/drawing/2010/main">
                <a:solidFill>
                  <a:srgbClr val="FFFFFF"/>
                </a:solidFill>
              </a14:hiddenFill>
            </a:ext>
          </a:extLst>
        </p:spPr>
      </p:pic>
      <p:sp>
        <p:nvSpPr>
          <p:cNvPr id="4" name="語音泡泡: 圓角矩形 3">
            <a:extLst>
              <a:ext uri="{FF2B5EF4-FFF2-40B4-BE49-F238E27FC236}">
                <a16:creationId xmlns:a16="http://schemas.microsoft.com/office/drawing/2014/main" id="{024BC2EE-661E-4389-A4D5-EAF5E6736687}"/>
              </a:ext>
            </a:extLst>
          </p:cNvPr>
          <p:cNvSpPr/>
          <p:nvPr/>
        </p:nvSpPr>
        <p:spPr>
          <a:xfrm>
            <a:off x="3341757" y="2464098"/>
            <a:ext cx="2460487" cy="848140"/>
          </a:xfrm>
          <a:prstGeom prst="wedgeRoundRectCallout">
            <a:avLst>
              <a:gd name="adj1" fmla="val -77864"/>
              <a:gd name="adj2" fmla="val 4791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dirty="0">
                <a:latin typeface="微軟正黑體" panose="020B0604030504040204" pitchFamily="34" charset="-120"/>
                <a:ea typeface="微軟正黑體" panose="020B0604030504040204" pitchFamily="34" charset="-120"/>
              </a:rPr>
              <a:t>這叫「</a:t>
            </a:r>
            <a:r>
              <a:rPr lang="zh-TW" altLang="en-US" sz="2400" b="1" dirty="0">
                <a:latin typeface="微軟正黑體" panose="020B0604030504040204" pitchFamily="34" charset="-120"/>
                <a:ea typeface="微軟正黑體" panose="020B0604030504040204" pitchFamily="34" charset="-120"/>
              </a:rPr>
              <a:t>草泥馬</a:t>
            </a:r>
            <a:r>
              <a:rPr lang="zh-TW" altLang="en-US" sz="2400" dirty="0">
                <a:latin typeface="微軟正黑體" panose="020B0604030504040204" pitchFamily="34" charset="-120"/>
                <a:ea typeface="微軟正黑體" panose="020B0604030504040204" pitchFamily="34" charset="-120"/>
              </a:rPr>
              <a:t>」</a:t>
            </a:r>
          </a:p>
        </p:txBody>
      </p:sp>
      <p:pic>
        <p:nvPicPr>
          <p:cNvPr id="28678" name="Picture 6" descr="ç¸éåç">
            <a:extLst>
              <a:ext uri="{FF2B5EF4-FFF2-40B4-BE49-F238E27FC236}">
                <a16:creationId xmlns:a16="http://schemas.microsoft.com/office/drawing/2014/main" id="{C4D9DCB7-39F3-40CE-B093-7511243FCF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396944" y="4562553"/>
            <a:ext cx="2381250" cy="18573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ç¸éåç">
            <a:extLst>
              <a:ext uri="{FF2B5EF4-FFF2-40B4-BE49-F238E27FC236}">
                <a16:creationId xmlns:a16="http://schemas.microsoft.com/office/drawing/2014/main" id="{630C1951-74FC-4DA4-B2DF-0319267583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891494" y="5352741"/>
            <a:ext cx="1310153" cy="1310153"/>
          </a:xfrm>
          <a:prstGeom prst="rect">
            <a:avLst/>
          </a:prstGeom>
          <a:noFill/>
          <a:extLst>
            <a:ext uri="{909E8E84-426E-40DD-AFC4-6F175D3DCCD1}">
              <a14:hiddenFill xmlns:a14="http://schemas.microsoft.com/office/drawing/2010/main">
                <a:solidFill>
                  <a:srgbClr val="FFFFFF"/>
                </a:solidFill>
              </a14:hiddenFill>
            </a:ext>
          </a:extLst>
        </p:spPr>
      </p:pic>
      <p:sp>
        <p:nvSpPr>
          <p:cNvPr id="12" name="語音泡泡: 圓角矩形 11">
            <a:extLst>
              <a:ext uri="{FF2B5EF4-FFF2-40B4-BE49-F238E27FC236}">
                <a16:creationId xmlns:a16="http://schemas.microsoft.com/office/drawing/2014/main" id="{F84C4DB0-D027-44F2-A75A-BF2EDFAAC932}"/>
              </a:ext>
            </a:extLst>
          </p:cNvPr>
          <p:cNvSpPr/>
          <p:nvPr/>
        </p:nvSpPr>
        <p:spPr>
          <a:xfrm>
            <a:off x="2389326" y="4853380"/>
            <a:ext cx="3390209" cy="940042"/>
          </a:xfrm>
          <a:prstGeom prst="wedgeRoundRectCallout">
            <a:avLst>
              <a:gd name="adj1" fmla="val -68084"/>
              <a:gd name="adj2" fmla="val 4911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b="1" dirty="0">
                <a:latin typeface="微軟正黑體" panose="020B0604030504040204" pitchFamily="34" charset="-120"/>
                <a:ea typeface="微軟正黑體" panose="020B0604030504040204" pitchFamily="34" charset="-120"/>
              </a:rPr>
              <a:t>「</a:t>
            </a:r>
            <a:r>
              <a:rPr lang="zh-TW" altLang="zh-TW" b="1" dirty="0">
                <a:latin typeface="微軟正黑體" panose="020B0604030504040204" pitchFamily="34" charset="-120"/>
                <a:ea typeface="微軟正黑體" panose="020B0604030504040204" pitchFamily="34" charset="-120"/>
              </a:rPr>
              <a:t>馬來貘</a:t>
            </a:r>
            <a:r>
              <a:rPr lang="zh-TW" altLang="en-US" b="1"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全身除中後段有如穿著肚兜、包著尿布的白色體毛外，其他部位皆呈黑色</a:t>
            </a:r>
          </a:p>
        </p:txBody>
      </p:sp>
      <p:pic>
        <p:nvPicPr>
          <p:cNvPr id="13" name="Picture 2" descr="http://www.is-scam.com/wp-content/uploads/2014/12/question-robot.png">
            <a:extLst>
              <a:ext uri="{FF2B5EF4-FFF2-40B4-BE49-F238E27FC236}">
                <a16:creationId xmlns:a16="http://schemas.microsoft.com/office/drawing/2014/main" id="{BE8C1C64-86A1-485C-83A4-0AE25AB0D70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44110" y="5038757"/>
            <a:ext cx="1200899" cy="1549674"/>
          </a:xfrm>
          <a:prstGeom prst="rect">
            <a:avLst/>
          </a:prstGeom>
          <a:noFill/>
          <a:extLst>
            <a:ext uri="{909E8E84-426E-40DD-AFC4-6F175D3DCCD1}">
              <a14:hiddenFill xmlns:a14="http://schemas.microsoft.com/office/drawing/2010/main">
                <a:solidFill>
                  <a:srgbClr val="FFFFFF"/>
                </a:solidFill>
              </a14:hiddenFill>
            </a:ext>
          </a:extLst>
        </p:spPr>
      </p:pic>
      <p:sp>
        <p:nvSpPr>
          <p:cNvPr id="14" name="語音泡泡: 圓角矩形 13">
            <a:extLst>
              <a:ext uri="{FF2B5EF4-FFF2-40B4-BE49-F238E27FC236}">
                <a16:creationId xmlns:a16="http://schemas.microsoft.com/office/drawing/2014/main" id="{BDD3AA8A-C649-4856-93A4-6321B56EB934}"/>
              </a:ext>
            </a:extLst>
          </p:cNvPr>
          <p:cNvSpPr/>
          <p:nvPr/>
        </p:nvSpPr>
        <p:spPr>
          <a:xfrm>
            <a:off x="2999891" y="5923348"/>
            <a:ext cx="3252778" cy="611842"/>
          </a:xfrm>
          <a:prstGeom prst="wedgeRoundRectCallout">
            <a:avLst>
              <a:gd name="adj1" fmla="val 60691"/>
              <a:gd name="adj2" fmla="val -9352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dirty="0">
                <a:latin typeface="微軟正黑體" panose="020B0604030504040204" pitchFamily="34" charset="-120"/>
                <a:ea typeface="微軟正黑體" panose="020B0604030504040204" pitchFamily="34" charset="-120"/>
              </a:rPr>
              <a:t>我知道這是「</a:t>
            </a:r>
            <a:r>
              <a:rPr lang="zh-TW" altLang="zh-TW" sz="2400" b="1" dirty="0">
                <a:latin typeface="微軟正黑體" panose="020B0604030504040204" pitchFamily="34" charset="-120"/>
                <a:ea typeface="微軟正黑體" panose="020B0604030504040204" pitchFamily="34" charset="-120"/>
              </a:rPr>
              <a:t>馬來貘</a:t>
            </a:r>
            <a:r>
              <a:rPr lang="zh-TW" altLang="en-US" sz="2400" dirty="0">
                <a:latin typeface="微軟正黑體" panose="020B0604030504040204" pitchFamily="34" charset="-120"/>
                <a:ea typeface="微軟正黑體" panose="020B0604030504040204" pitchFamily="34" charset="-120"/>
              </a:rPr>
              <a:t>」</a:t>
            </a:r>
          </a:p>
        </p:txBody>
      </p:sp>
      <p:pic>
        <p:nvPicPr>
          <p:cNvPr id="28680" name="Picture 8" descr="ãèæ³¥é¦¬ãçåçæå°çµæ">
            <a:extLst>
              <a:ext uri="{FF2B5EF4-FFF2-40B4-BE49-F238E27FC236}">
                <a16:creationId xmlns:a16="http://schemas.microsoft.com/office/drawing/2014/main" id="{F13DD23D-2068-4DC9-A01E-49EEC373593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44560" y="2138010"/>
            <a:ext cx="1905431" cy="20130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www.is-scam.com/wp-content/uploads/2014/12/question-robot.png">
            <a:extLst>
              <a:ext uri="{FF2B5EF4-FFF2-40B4-BE49-F238E27FC236}">
                <a16:creationId xmlns:a16="http://schemas.microsoft.com/office/drawing/2014/main" id="{AC2B7F04-82DE-4189-94D7-40107AAC36B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44110" y="2747315"/>
            <a:ext cx="1200899" cy="1549674"/>
          </a:xfrm>
          <a:prstGeom prst="rect">
            <a:avLst/>
          </a:prstGeom>
          <a:noFill/>
          <a:extLst>
            <a:ext uri="{909E8E84-426E-40DD-AFC4-6F175D3DCCD1}">
              <a14:hiddenFill xmlns:a14="http://schemas.microsoft.com/office/drawing/2010/main">
                <a:solidFill>
                  <a:srgbClr val="FFFFFF"/>
                </a:solidFill>
              </a14:hiddenFill>
            </a:ext>
          </a:extLst>
        </p:spPr>
      </p:pic>
      <p:sp>
        <p:nvSpPr>
          <p:cNvPr id="16" name="語音泡泡: 圓角矩形 15">
            <a:extLst>
              <a:ext uri="{FF2B5EF4-FFF2-40B4-BE49-F238E27FC236}">
                <a16:creationId xmlns:a16="http://schemas.microsoft.com/office/drawing/2014/main" id="{300F9604-B5D3-4F94-9384-AE8FE007477E}"/>
              </a:ext>
            </a:extLst>
          </p:cNvPr>
          <p:cNvSpPr/>
          <p:nvPr/>
        </p:nvSpPr>
        <p:spPr>
          <a:xfrm>
            <a:off x="3051013" y="3622086"/>
            <a:ext cx="3252778" cy="611842"/>
          </a:xfrm>
          <a:prstGeom prst="wedgeRoundRectCallout">
            <a:avLst>
              <a:gd name="adj1" fmla="val 62253"/>
              <a:gd name="adj2" fmla="val -10597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dirty="0">
                <a:latin typeface="微軟正黑體" panose="020B0604030504040204" pitchFamily="34" charset="-120"/>
                <a:ea typeface="微軟正黑體" panose="020B0604030504040204" pitchFamily="34" charset="-120"/>
              </a:rPr>
              <a:t>我知道這是「</a:t>
            </a:r>
            <a:r>
              <a:rPr lang="zh-TW" altLang="en-US" sz="2400" b="1" dirty="0">
                <a:latin typeface="微軟正黑體" panose="020B0604030504040204" pitchFamily="34" charset="-120"/>
                <a:ea typeface="微軟正黑體" panose="020B0604030504040204" pitchFamily="34" charset="-120"/>
              </a:rPr>
              <a:t>草泥馬</a:t>
            </a:r>
            <a:r>
              <a:rPr lang="zh-TW" altLang="en-US" sz="2400" dirty="0">
                <a:latin typeface="微軟正黑體" panose="020B0604030504040204" pitchFamily="34" charset="-120"/>
                <a:ea typeface="微軟正黑體" panose="020B0604030504040204" pitchFamily="34" charset="-120"/>
              </a:rPr>
              <a:t>」</a:t>
            </a:r>
          </a:p>
        </p:txBody>
      </p:sp>
    </p:spTree>
    <p:extLst>
      <p:ext uri="{BB962C8B-B14F-4D97-AF65-F5344CB8AC3E}">
        <p14:creationId xmlns:p14="http://schemas.microsoft.com/office/powerpoint/2010/main" val="812937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7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868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867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4" grpId="0" animBg="1"/>
      <p:bldP spid="16"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E602D7C-4FE9-4A65-B17D-ED2F7C88345D}"/>
              </a:ext>
            </a:extLst>
          </p:cNvPr>
          <p:cNvSpPr>
            <a:spLocks noGrp="1"/>
          </p:cNvSpPr>
          <p:nvPr>
            <p:ph type="title"/>
          </p:nvPr>
        </p:nvSpPr>
        <p:spPr>
          <a:xfrm>
            <a:off x="628650" y="365126"/>
            <a:ext cx="7886700" cy="1325563"/>
          </a:xfrm>
        </p:spPr>
        <p:txBody>
          <a:bodyPr>
            <a:normAutofit/>
          </a:bodyPr>
          <a:lstStyle/>
          <a:p>
            <a:r>
              <a:rPr lang="en-US" altLang="zh-TW" dirty="0"/>
              <a:t>Reinforcement Learning </a:t>
            </a:r>
            <a:br>
              <a:rPr lang="en-US" altLang="zh-TW" dirty="0"/>
            </a:br>
            <a:r>
              <a:rPr lang="en-US" altLang="zh-TW" dirty="0"/>
              <a:t>(</a:t>
            </a:r>
            <a:r>
              <a:rPr lang="zh-TW" altLang="en-US" dirty="0">
                <a:latin typeface="微軟正黑體" panose="020B0604030504040204" pitchFamily="34" charset="-120"/>
                <a:ea typeface="微軟正黑體" panose="020B0604030504040204" pitchFamily="34" charset="-120"/>
              </a:rPr>
              <a:t>增強式學習</a:t>
            </a:r>
            <a:r>
              <a:rPr lang="en-US" altLang="zh-TW" dirty="0"/>
              <a:t>)</a:t>
            </a:r>
            <a:endParaRPr lang="zh-TW" altLang="en-US" dirty="0">
              <a:latin typeface="微軟正黑體" panose="020B0604030504040204" pitchFamily="34" charset="-120"/>
              <a:ea typeface="微軟正黑體" panose="020B0604030504040204" pitchFamily="34" charset="-120"/>
            </a:endParaRPr>
          </a:p>
        </p:txBody>
      </p:sp>
      <p:sp>
        <p:nvSpPr>
          <p:cNvPr id="3" name="內容版面配置區 2">
            <a:extLst>
              <a:ext uri="{FF2B5EF4-FFF2-40B4-BE49-F238E27FC236}">
                <a16:creationId xmlns:a16="http://schemas.microsoft.com/office/drawing/2014/main" id="{2C69A201-E6E2-4771-943D-599A7F9A75E0}"/>
              </a:ext>
            </a:extLst>
          </p:cNvPr>
          <p:cNvSpPr>
            <a:spLocks noGrp="1"/>
          </p:cNvSpPr>
          <p:nvPr>
            <p:ph idx="1"/>
          </p:nvPr>
        </p:nvSpPr>
        <p:spPr/>
        <p:txBody>
          <a:bodyPr/>
          <a:lstStyle/>
          <a:p>
            <a:endParaRPr lang="zh-TW" altLang="en-US" dirty="0"/>
          </a:p>
        </p:txBody>
      </p:sp>
      <p:pic>
        <p:nvPicPr>
          <p:cNvPr id="4" name="圖片 3">
            <a:extLst>
              <a:ext uri="{FF2B5EF4-FFF2-40B4-BE49-F238E27FC236}">
                <a16:creationId xmlns:a16="http://schemas.microsoft.com/office/drawing/2014/main" id="{20A0E321-859F-43BC-8BE5-CC0FF9471622}"/>
              </a:ext>
            </a:extLst>
          </p:cNvPr>
          <p:cNvPicPr>
            <a:picLocks noChangeAspect="1"/>
          </p:cNvPicPr>
          <p:nvPr/>
        </p:nvPicPr>
        <p:blipFill>
          <a:blip r:embed="rId3"/>
          <a:stretch>
            <a:fillRect/>
          </a:stretch>
        </p:blipFill>
        <p:spPr>
          <a:xfrm>
            <a:off x="1188769" y="1825625"/>
            <a:ext cx="6513062" cy="4351339"/>
          </a:xfrm>
          <a:prstGeom prst="rect">
            <a:avLst/>
          </a:prstGeom>
        </p:spPr>
      </p:pic>
      <p:sp>
        <p:nvSpPr>
          <p:cNvPr id="5" name="矩形 4">
            <a:extLst>
              <a:ext uri="{FF2B5EF4-FFF2-40B4-BE49-F238E27FC236}">
                <a16:creationId xmlns:a16="http://schemas.microsoft.com/office/drawing/2014/main" id="{3F216AAE-9AA7-4A6B-B666-556CE1DC72A5}"/>
              </a:ext>
            </a:extLst>
          </p:cNvPr>
          <p:cNvSpPr/>
          <p:nvPr/>
        </p:nvSpPr>
        <p:spPr>
          <a:xfrm>
            <a:off x="1442169" y="6176963"/>
            <a:ext cx="7073181" cy="369332"/>
          </a:xfrm>
          <a:prstGeom prst="rect">
            <a:avLst/>
          </a:prstGeom>
        </p:spPr>
        <p:txBody>
          <a:bodyPr wrap="square">
            <a:spAutoFit/>
          </a:bodyPr>
          <a:lstStyle/>
          <a:p>
            <a:r>
              <a:rPr lang="zh-TW" altLang="en-US" dirty="0"/>
              <a:t>http://web.stanford.edu/class/psych209/Readings/LakeEtAlBBS.pdf</a:t>
            </a:r>
          </a:p>
        </p:txBody>
      </p:sp>
      <p:sp>
        <p:nvSpPr>
          <p:cNvPr id="6" name="矩形 5">
            <a:extLst>
              <a:ext uri="{FF2B5EF4-FFF2-40B4-BE49-F238E27FC236}">
                <a16:creationId xmlns:a16="http://schemas.microsoft.com/office/drawing/2014/main" id="{80108353-DBDD-4BE0-B4FB-DA1EA91051EC}"/>
              </a:ext>
            </a:extLst>
          </p:cNvPr>
          <p:cNvSpPr/>
          <p:nvPr/>
        </p:nvSpPr>
        <p:spPr>
          <a:xfrm>
            <a:off x="2324100" y="2273300"/>
            <a:ext cx="6096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7" name="圖片 6">
            <a:extLst>
              <a:ext uri="{FF2B5EF4-FFF2-40B4-BE49-F238E27FC236}">
                <a16:creationId xmlns:a16="http://schemas.microsoft.com/office/drawing/2014/main" id="{F1FBB91D-8618-40AA-ACE2-4B1EAED8C9E2}"/>
              </a:ext>
            </a:extLst>
          </p:cNvPr>
          <p:cNvPicPr>
            <a:picLocks noChangeAspect="1"/>
          </p:cNvPicPr>
          <p:nvPr/>
        </p:nvPicPr>
        <p:blipFill>
          <a:blip r:embed="rId4"/>
          <a:stretch>
            <a:fillRect/>
          </a:stretch>
        </p:blipFill>
        <p:spPr>
          <a:xfrm>
            <a:off x="1227169" y="2273299"/>
            <a:ext cx="6903038" cy="29283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9" name="直線接點 8">
            <a:extLst>
              <a:ext uri="{FF2B5EF4-FFF2-40B4-BE49-F238E27FC236}">
                <a16:creationId xmlns:a16="http://schemas.microsoft.com/office/drawing/2014/main" id="{6D15D7F2-897A-44A1-9665-FDB3AEB9290D}"/>
              </a:ext>
            </a:extLst>
          </p:cNvPr>
          <p:cNvCxnSpPr/>
          <p:nvPr/>
        </p:nvCxnSpPr>
        <p:spPr>
          <a:xfrm>
            <a:off x="5596467" y="3860800"/>
            <a:ext cx="98213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矩形 7">
            <a:extLst>
              <a:ext uri="{FF2B5EF4-FFF2-40B4-BE49-F238E27FC236}">
                <a16:creationId xmlns:a16="http://schemas.microsoft.com/office/drawing/2014/main" id="{5C84D5D9-3914-49BB-AEDC-2F864ED1762E}"/>
              </a:ext>
            </a:extLst>
          </p:cNvPr>
          <p:cNvSpPr/>
          <p:nvPr/>
        </p:nvSpPr>
        <p:spPr>
          <a:xfrm>
            <a:off x="5441688" y="1388825"/>
            <a:ext cx="3262432" cy="461665"/>
          </a:xfrm>
          <a:prstGeom prst="rect">
            <a:avLst/>
          </a:prstGeom>
        </p:spPr>
        <p:txBody>
          <a:bodyPr wrap="none">
            <a:spAutoFit/>
          </a:bodyPr>
          <a:lstStyle/>
          <a:p>
            <a:r>
              <a:rPr lang="zh-TW" altLang="en-US" sz="2400" dirty="0">
                <a:latin typeface="微軟正黑體" panose="020B0604030504040204" pitchFamily="34" charset="-120"/>
                <a:ea typeface="微軟正黑體" panose="020B0604030504040204" pitchFamily="34" charset="-120"/>
              </a:rPr>
              <a:t>天資不佳卻勤奮不懈？</a:t>
            </a:r>
            <a:endParaRPr lang="zh-TW" altLang="en-US" sz="2400" dirty="0"/>
          </a:p>
        </p:txBody>
      </p:sp>
    </p:spTree>
    <p:extLst>
      <p:ext uri="{BB962C8B-B14F-4D97-AF65-F5344CB8AC3E}">
        <p14:creationId xmlns:p14="http://schemas.microsoft.com/office/powerpoint/2010/main" val="263964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13D0BAD-2056-4F45-B5EC-CEA9C6FEC6DE}"/>
              </a:ext>
            </a:extLst>
          </p:cNvPr>
          <p:cNvSpPr>
            <a:spLocks noGrp="1"/>
          </p:cNvSpPr>
          <p:nvPr>
            <p:ph type="title"/>
          </p:nvPr>
        </p:nvSpPr>
        <p:spPr/>
        <p:txBody>
          <a:bodyPr/>
          <a:lstStyle/>
          <a:p>
            <a:r>
              <a:rPr lang="en-US" altLang="zh-TW" dirty="0"/>
              <a:t>Reinforcement Learning </a:t>
            </a:r>
            <a:br>
              <a:rPr lang="en-US" altLang="zh-TW" dirty="0"/>
            </a:br>
            <a:r>
              <a:rPr lang="en-US" altLang="zh-TW" dirty="0"/>
              <a:t>(</a:t>
            </a:r>
            <a:r>
              <a:rPr lang="zh-TW" altLang="en-US" dirty="0">
                <a:latin typeface="微軟正黑體" panose="020B0604030504040204" pitchFamily="34" charset="-120"/>
                <a:ea typeface="微軟正黑體" panose="020B0604030504040204" pitchFamily="34" charset="-120"/>
              </a:rPr>
              <a:t>增強式學習</a:t>
            </a:r>
            <a:r>
              <a:rPr lang="en-US" altLang="zh-TW" dirty="0"/>
              <a:t>)</a:t>
            </a:r>
            <a:endParaRPr lang="zh-TW" altLang="en-US" dirty="0"/>
          </a:p>
        </p:txBody>
      </p:sp>
      <p:sp>
        <p:nvSpPr>
          <p:cNvPr id="3" name="內容版面配置區 2">
            <a:extLst>
              <a:ext uri="{FF2B5EF4-FFF2-40B4-BE49-F238E27FC236}">
                <a16:creationId xmlns:a16="http://schemas.microsoft.com/office/drawing/2014/main" id="{07D88683-B259-418C-9980-87E8DCC69C16}"/>
              </a:ext>
            </a:extLst>
          </p:cNvPr>
          <p:cNvSpPr>
            <a:spLocks noGrp="1"/>
          </p:cNvSpPr>
          <p:nvPr>
            <p:ph idx="1"/>
          </p:nvPr>
        </p:nvSpPr>
        <p:spPr/>
        <p:txBody>
          <a:bodyPr/>
          <a:lstStyle/>
          <a:p>
            <a:r>
              <a:rPr lang="en-US" altLang="zh-TW" dirty="0"/>
              <a:t>Sparse reward</a:t>
            </a:r>
          </a:p>
        </p:txBody>
      </p:sp>
      <p:pic>
        <p:nvPicPr>
          <p:cNvPr id="4" name="Picture 2" descr="å°å­©æä¸æå¿µæ¸ï¼ç®åçå­¸ç¿åå¥½ä¸å¥½ï¼å¾å­©å­çé¢ç¸ä¸æéº¼ç">
            <a:extLst>
              <a:ext uri="{FF2B5EF4-FFF2-40B4-BE49-F238E27FC236}">
                <a16:creationId xmlns:a16="http://schemas.microsoft.com/office/drawing/2014/main" id="{20518799-B88C-4FC6-8346-8D011358B9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210138" y="2539282"/>
            <a:ext cx="3005337" cy="2003558"/>
          </a:xfrm>
          <a:prstGeom prst="rect">
            <a:avLst/>
          </a:prstGeom>
          <a:noFill/>
          <a:extLst>
            <a:ext uri="{909E8E84-426E-40DD-AFC4-6F175D3DCCD1}">
              <a14:hiddenFill xmlns:a14="http://schemas.microsoft.com/office/drawing/2010/main">
                <a:solidFill>
                  <a:srgbClr val="FFFFFF"/>
                </a:solidFill>
              </a14:hiddenFill>
            </a:ext>
          </a:extLst>
        </p:spPr>
      </p:pic>
      <p:sp>
        <p:nvSpPr>
          <p:cNvPr id="5" name="文字方塊 4">
            <a:extLst>
              <a:ext uri="{FF2B5EF4-FFF2-40B4-BE49-F238E27FC236}">
                <a16:creationId xmlns:a16="http://schemas.microsoft.com/office/drawing/2014/main" id="{3A0ABCDE-2EDB-4819-B554-3211B1972C9E}"/>
              </a:ext>
            </a:extLst>
          </p:cNvPr>
          <p:cNvSpPr txBox="1"/>
          <p:nvPr/>
        </p:nvSpPr>
        <p:spPr>
          <a:xfrm>
            <a:off x="703031" y="4677776"/>
            <a:ext cx="4019550" cy="461665"/>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是什麼讓你可以在這裡聽課？</a:t>
            </a:r>
          </a:p>
        </p:txBody>
      </p:sp>
      <p:pic>
        <p:nvPicPr>
          <p:cNvPr id="8194" name="Picture 2" descr="https://img.gvm.com.tw/2017/0_dv3.jpg">
            <a:extLst>
              <a:ext uri="{FF2B5EF4-FFF2-40B4-BE49-F238E27FC236}">
                <a16:creationId xmlns:a16="http://schemas.microsoft.com/office/drawing/2014/main" id="{FECF2FD2-3645-4EFE-81F4-CB2C748D9D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1457" y="2451954"/>
            <a:ext cx="2979512" cy="2090886"/>
          </a:xfrm>
          <a:prstGeom prst="rect">
            <a:avLst/>
          </a:prstGeom>
          <a:noFill/>
          <a:extLst>
            <a:ext uri="{909E8E84-426E-40DD-AFC4-6F175D3DCCD1}">
              <a14:hiddenFill xmlns:a14="http://schemas.microsoft.com/office/drawing/2010/main">
                <a:solidFill>
                  <a:srgbClr val="FFFFFF"/>
                </a:solidFill>
              </a14:hiddenFill>
            </a:ext>
          </a:extLst>
        </p:spPr>
      </p:pic>
      <p:sp>
        <p:nvSpPr>
          <p:cNvPr id="7" name="文字方塊 6">
            <a:extLst>
              <a:ext uri="{FF2B5EF4-FFF2-40B4-BE49-F238E27FC236}">
                <a16:creationId xmlns:a16="http://schemas.microsoft.com/office/drawing/2014/main" id="{CF13DB4C-5BC9-4B5F-B225-7AB98BDFC402}"/>
              </a:ext>
            </a:extLst>
          </p:cNvPr>
          <p:cNvSpPr txBox="1"/>
          <p:nvPr/>
        </p:nvSpPr>
        <p:spPr>
          <a:xfrm>
            <a:off x="5154844" y="4677776"/>
            <a:ext cx="4019550" cy="461665"/>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未來可以賺大錢</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 </a:t>
            </a:r>
            <a:r>
              <a:rPr lang="en-US" altLang="zh-TW" sz="2400" dirty="0">
                <a:latin typeface="微軟正黑體" panose="020B0604030504040204" pitchFamily="34" charset="-120"/>
                <a:ea typeface="微軟正黑體" panose="020B0604030504040204" pitchFamily="34" charset="-120"/>
              </a:rPr>
              <a:t>(Reward)</a:t>
            </a:r>
            <a:endParaRPr lang="zh-TW" altLang="en-US" sz="2400" dirty="0">
              <a:latin typeface="微軟正黑體" panose="020B0604030504040204" pitchFamily="34" charset="-120"/>
              <a:ea typeface="微軟正黑體" panose="020B0604030504040204" pitchFamily="34" charset="-120"/>
            </a:endParaRPr>
          </a:p>
        </p:txBody>
      </p:sp>
      <p:sp>
        <p:nvSpPr>
          <p:cNvPr id="6" name="箭號: 向右 5">
            <a:extLst>
              <a:ext uri="{FF2B5EF4-FFF2-40B4-BE49-F238E27FC236}">
                <a16:creationId xmlns:a16="http://schemas.microsoft.com/office/drawing/2014/main" id="{04FB963D-37DF-4D99-BE52-F6E24A334D83}"/>
              </a:ext>
            </a:extLst>
          </p:cNvPr>
          <p:cNvSpPr/>
          <p:nvPr/>
        </p:nvSpPr>
        <p:spPr>
          <a:xfrm>
            <a:off x="4400550" y="3238500"/>
            <a:ext cx="986526" cy="6762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文字方塊 8">
            <a:extLst>
              <a:ext uri="{FF2B5EF4-FFF2-40B4-BE49-F238E27FC236}">
                <a16:creationId xmlns:a16="http://schemas.microsoft.com/office/drawing/2014/main" id="{D0A3EF65-7EB7-43B4-BB1D-1FA555E41F00}"/>
              </a:ext>
            </a:extLst>
          </p:cNvPr>
          <p:cNvSpPr txBox="1"/>
          <p:nvPr/>
        </p:nvSpPr>
        <p:spPr>
          <a:xfrm>
            <a:off x="1389740" y="5391149"/>
            <a:ext cx="2825735" cy="461665"/>
          </a:xfrm>
          <a:prstGeom prst="rect">
            <a:avLst/>
          </a:prstGeom>
          <a:noFill/>
        </p:spPr>
        <p:txBody>
          <a:bodyPr wrap="square" rtlCol="0">
            <a:spAutoFit/>
          </a:bodyPr>
          <a:lstStyle/>
          <a:p>
            <a:pPr marL="342900" indent="-342900">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好奇心、求知慾</a:t>
            </a:r>
            <a:r>
              <a:rPr lang="en-US" altLang="zh-TW" sz="2400" dirty="0">
                <a:latin typeface="微軟正黑體" panose="020B0604030504040204" pitchFamily="34" charset="-120"/>
                <a:ea typeface="微軟正黑體" panose="020B0604030504040204" pitchFamily="34" charset="-120"/>
              </a:rPr>
              <a:t> </a:t>
            </a:r>
            <a:endParaRPr lang="zh-TW" altLang="en-US" sz="2400" dirty="0">
              <a:latin typeface="微軟正黑體" panose="020B0604030504040204" pitchFamily="34" charset="-120"/>
              <a:ea typeface="微軟正黑體" panose="020B0604030504040204" pitchFamily="34" charset="-120"/>
            </a:endParaRPr>
          </a:p>
        </p:txBody>
      </p:sp>
      <p:sp>
        <p:nvSpPr>
          <p:cNvPr id="10" name="文字方塊 9">
            <a:extLst>
              <a:ext uri="{FF2B5EF4-FFF2-40B4-BE49-F238E27FC236}">
                <a16:creationId xmlns:a16="http://schemas.microsoft.com/office/drawing/2014/main" id="{77D6357E-0F19-46CA-8920-DAA1B2E20E6A}"/>
              </a:ext>
            </a:extLst>
          </p:cNvPr>
          <p:cNvSpPr txBox="1"/>
          <p:nvPr/>
        </p:nvSpPr>
        <p:spPr>
          <a:xfrm>
            <a:off x="1389740" y="5900998"/>
            <a:ext cx="2673797" cy="461665"/>
          </a:xfrm>
          <a:prstGeom prst="rect">
            <a:avLst/>
          </a:prstGeom>
          <a:noFill/>
        </p:spPr>
        <p:txBody>
          <a:bodyPr wrap="square" rtlCol="0">
            <a:spAutoFit/>
          </a:bodyPr>
          <a:lstStyle/>
          <a:p>
            <a:pPr marL="342900" indent="-342900">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階段性目標</a:t>
            </a:r>
          </a:p>
        </p:txBody>
      </p:sp>
      <p:sp>
        <p:nvSpPr>
          <p:cNvPr id="8" name="右大括弧 7">
            <a:extLst>
              <a:ext uri="{FF2B5EF4-FFF2-40B4-BE49-F238E27FC236}">
                <a16:creationId xmlns:a16="http://schemas.microsoft.com/office/drawing/2014/main" id="{99739389-750B-46C1-A49B-5CFA4B2FAB35}"/>
              </a:ext>
            </a:extLst>
          </p:cNvPr>
          <p:cNvSpPr/>
          <p:nvPr/>
        </p:nvSpPr>
        <p:spPr>
          <a:xfrm>
            <a:off x="4400550" y="5396191"/>
            <a:ext cx="432263" cy="971514"/>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12" name="文字方塊 11">
            <a:extLst>
              <a:ext uri="{FF2B5EF4-FFF2-40B4-BE49-F238E27FC236}">
                <a16:creationId xmlns:a16="http://schemas.microsoft.com/office/drawing/2014/main" id="{53FD97B6-4C9B-4899-AD98-EE647D226526}"/>
              </a:ext>
            </a:extLst>
          </p:cNvPr>
          <p:cNvSpPr txBox="1"/>
          <p:nvPr/>
        </p:nvSpPr>
        <p:spPr>
          <a:xfrm>
            <a:off x="5017888" y="5670165"/>
            <a:ext cx="4019550" cy="461665"/>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機器能不能也一樣？</a:t>
            </a:r>
          </a:p>
        </p:txBody>
      </p:sp>
    </p:spTree>
    <p:extLst>
      <p:ext uri="{BB962C8B-B14F-4D97-AF65-F5344CB8AC3E}">
        <p14:creationId xmlns:p14="http://schemas.microsoft.com/office/powerpoint/2010/main" val="1990445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animBg="1"/>
      <p:bldP spid="9" grpId="0"/>
      <p:bldP spid="10" grpId="0"/>
      <p:bldP spid="8" grpId="0" animBg="1"/>
      <p:bldP spid="12"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18D083A-9CB0-4A32-9C13-4702476F07B5}"/>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神經網路壓縮 </a:t>
            </a:r>
            <a:r>
              <a:rPr lang="en-US" altLang="zh-TW" dirty="0">
                <a:latin typeface="微軟正黑體" panose="020B0604030504040204" pitchFamily="34" charset="-120"/>
                <a:ea typeface="微軟正黑體" panose="020B0604030504040204" pitchFamily="34" charset="-120"/>
              </a:rPr>
              <a:t>(Network Compression)</a:t>
            </a:r>
            <a:endParaRPr lang="zh-TW" altLang="en-US" dirty="0">
              <a:latin typeface="微軟正黑體" panose="020B0604030504040204" pitchFamily="34" charset="-120"/>
              <a:ea typeface="微軟正黑體" panose="020B0604030504040204" pitchFamily="34" charset="-120"/>
            </a:endParaRPr>
          </a:p>
        </p:txBody>
      </p:sp>
      <p:sp>
        <p:nvSpPr>
          <p:cNvPr id="3" name="內容版面配置區 2">
            <a:extLst>
              <a:ext uri="{FF2B5EF4-FFF2-40B4-BE49-F238E27FC236}">
                <a16:creationId xmlns:a16="http://schemas.microsoft.com/office/drawing/2014/main" id="{6832460B-5DBC-4708-A9F7-774EE69D571D}"/>
              </a:ext>
            </a:extLst>
          </p:cNvPr>
          <p:cNvSpPr>
            <a:spLocks noGrp="1"/>
          </p:cNvSpPr>
          <p:nvPr>
            <p:ph idx="1"/>
          </p:nvPr>
        </p:nvSpPr>
        <p:spPr>
          <a:xfrm>
            <a:off x="628650" y="1825624"/>
            <a:ext cx="7886700" cy="4667249"/>
          </a:xfrm>
        </p:spPr>
        <p:txBody>
          <a:bodyPr>
            <a:normAutofit/>
          </a:bodyPr>
          <a:lstStyle/>
          <a:p>
            <a:r>
              <a:rPr lang="zh-TW" altLang="en-US" dirty="0">
                <a:latin typeface="微軟正黑體" panose="020B0604030504040204" pitchFamily="34" charset="-120"/>
                <a:ea typeface="微軟正黑體" panose="020B0604030504040204" pitchFamily="34" charset="-120"/>
              </a:rPr>
              <a:t>把大神經網路縮小</a:t>
            </a:r>
            <a:endParaRPr lang="en-US" altLang="zh-TW" dirty="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參數二元化</a:t>
            </a:r>
            <a:endParaRPr lang="en-US" altLang="zh-TW" dirty="0">
              <a:latin typeface="微軟正黑體" panose="020B0604030504040204" pitchFamily="34" charset="-120"/>
              <a:ea typeface="微軟正黑體" panose="020B0604030504040204" pitchFamily="34" charset="-120"/>
            </a:endParaRPr>
          </a:p>
          <a:p>
            <a:pPr lvl="1"/>
            <a:r>
              <a:rPr lang="zh-TW" altLang="en-US" sz="2800" dirty="0">
                <a:latin typeface="微軟正黑體" panose="020B0604030504040204" pitchFamily="34" charset="-120"/>
                <a:ea typeface="微軟正黑體" panose="020B0604030504040204" pitchFamily="34" charset="-120"/>
              </a:rPr>
              <a:t>所有的參數都變成 </a:t>
            </a:r>
            <a:r>
              <a:rPr lang="en-US" altLang="zh-TW" sz="2800" dirty="0">
                <a:latin typeface="微軟正黑體" panose="020B0604030504040204" pitchFamily="34" charset="-120"/>
                <a:ea typeface="微軟正黑體" panose="020B0604030504040204" pitchFamily="34" charset="-120"/>
              </a:rPr>
              <a:t>“+1”</a:t>
            </a:r>
            <a:r>
              <a:rPr lang="zh-TW" altLang="en-US" sz="2800" dirty="0">
                <a:latin typeface="微軟正黑體" panose="020B0604030504040204" pitchFamily="34" charset="-120"/>
                <a:ea typeface="微軟正黑體" panose="020B0604030504040204" pitchFamily="34" charset="-120"/>
              </a:rPr>
              <a:t>和 </a:t>
            </a:r>
            <a:r>
              <a:rPr lang="en-US" altLang="zh-TW" sz="2800" dirty="0">
                <a:latin typeface="微軟正黑體" panose="020B0604030504040204" pitchFamily="34" charset="-120"/>
                <a:ea typeface="微軟正黑體" panose="020B0604030504040204" pitchFamily="34" charset="-120"/>
              </a:rPr>
              <a:t>“-1”</a:t>
            </a:r>
            <a:endParaRPr lang="zh-TW" altLang="en-US" sz="2800" dirty="0">
              <a:latin typeface="微軟正黑體" panose="020B0604030504040204" pitchFamily="34" charset="-120"/>
              <a:ea typeface="微軟正黑體" panose="020B0604030504040204" pitchFamily="34" charset="-120"/>
            </a:endParaRPr>
          </a:p>
        </p:txBody>
      </p:sp>
      <p:sp>
        <p:nvSpPr>
          <p:cNvPr id="4" name="橢圓 3">
            <a:extLst>
              <a:ext uri="{FF2B5EF4-FFF2-40B4-BE49-F238E27FC236}">
                <a16:creationId xmlns:a16="http://schemas.microsoft.com/office/drawing/2014/main" id="{539770A3-3AEA-49AF-9B96-6284CDB0D001}"/>
              </a:ext>
            </a:extLst>
          </p:cNvPr>
          <p:cNvSpPr/>
          <p:nvPr/>
        </p:nvSpPr>
        <p:spPr>
          <a:xfrm>
            <a:off x="1905000" y="4530725"/>
            <a:ext cx="508000" cy="5080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5" name="橢圓 4">
            <a:extLst>
              <a:ext uri="{FF2B5EF4-FFF2-40B4-BE49-F238E27FC236}">
                <a16:creationId xmlns:a16="http://schemas.microsoft.com/office/drawing/2014/main" id="{926E5680-0D3E-40F5-B753-11E14C64BA35}"/>
              </a:ext>
            </a:extLst>
          </p:cNvPr>
          <p:cNvSpPr/>
          <p:nvPr/>
        </p:nvSpPr>
        <p:spPr>
          <a:xfrm>
            <a:off x="2794000" y="4530725"/>
            <a:ext cx="508000" cy="5080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6" name="橢圓 5">
            <a:extLst>
              <a:ext uri="{FF2B5EF4-FFF2-40B4-BE49-F238E27FC236}">
                <a16:creationId xmlns:a16="http://schemas.microsoft.com/office/drawing/2014/main" id="{2A34D895-FBD2-477D-952C-D4B1D2F23C53}"/>
              </a:ext>
            </a:extLst>
          </p:cNvPr>
          <p:cNvSpPr/>
          <p:nvPr/>
        </p:nvSpPr>
        <p:spPr>
          <a:xfrm>
            <a:off x="3683000" y="4530725"/>
            <a:ext cx="508000" cy="5080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7" name="橢圓 6">
            <a:extLst>
              <a:ext uri="{FF2B5EF4-FFF2-40B4-BE49-F238E27FC236}">
                <a16:creationId xmlns:a16="http://schemas.microsoft.com/office/drawing/2014/main" id="{F0A2B2F1-C986-478D-8A7C-AFA3D6FD5275}"/>
              </a:ext>
            </a:extLst>
          </p:cNvPr>
          <p:cNvSpPr/>
          <p:nvPr/>
        </p:nvSpPr>
        <p:spPr>
          <a:xfrm>
            <a:off x="1016000" y="4530725"/>
            <a:ext cx="508000" cy="5080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8" name="橢圓 7">
            <a:extLst>
              <a:ext uri="{FF2B5EF4-FFF2-40B4-BE49-F238E27FC236}">
                <a16:creationId xmlns:a16="http://schemas.microsoft.com/office/drawing/2014/main" id="{0E72875C-7905-4B55-9585-F837A0F8C943}"/>
              </a:ext>
            </a:extLst>
          </p:cNvPr>
          <p:cNvSpPr/>
          <p:nvPr/>
        </p:nvSpPr>
        <p:spPr>
          <a:xfrm>
            <a:off x="1905000" y="3565525"/>
            <a:ext cx="508000" cy="5080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9" name="橢圓 8">
            <a:extLst>
              <a:ext uri="{FF2B5EF4-FFF2-40B4-BE49-F238E27FC236}">
                <a16:creationId xmlns:a16="http://schemas.microsoft.com/office/drawing/2014/main" id="{94147BAE-2C57-46EE-9385-B9E0C82E2A6C}"/>
              </a:ext>
            </a:extLst>
          </p:cNvPr>
          <p:cNvSpPr/>
          <p:nvPr/>
        </p:nvSpPr>
        <p:spPr>
          <a:xfrm>
            <a:off x="2794000" y="3565525"/>
            <a:ext cx="508000" cy="5080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10" name="橢圓 9">
            <a:extLst>
              <a:ext uri="{FF2B5EF4-FFF2-40B4-BE49-F238E27FC236}">
                <a16:creationId xmlns:a16="http://schemas.microsoft.com/office/drawing/2014/main" id="{97307047-5799-4029-B097-D17EB2A45751}"/>
              </a:ext>
            </a:extLst>
          </p:cNvPr>
          <p:cNvSpPr/>
          <p:nvPr/>
        </p:nvSpPr>
        <p:spPr>
          <a:xfrm>
            <a:off x="3683000" y="3565525"/>
            <a:ext cx="508000" cy="5080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11" name="橢圓 10">
            <a:extLst>
              <a:ext uri="{FF2B5EF4-FFF2-40B4-BE49-F238E27FC236}">
                <a16:creationId xmlns:a16="http://schemas.microsoft.com/office/drawing/2014/main" id="{6EA01D56-E4FB-475A-8613-C90DC9378AC5}"/>
              </a:ext>
            </a:extLst>
          </p:cNvPr>
          <p:cNvSpPr/>
          <p:nvPr/>
        </p:nvSpPr>
        <p:spPr>
          <a:xfrm>
            <a:off x="1016000" y="3565525"/>
            <a:ext cx="508000" cy="5080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12" name="橢圓 11">
            <a:extLst>
              <a:ext uri="{FF2B5EF4-FFF2-40B4-BE49-F238E27FC236}">
                <a16:creationId xmlns:a16="http://schemas.microsoft.com/office/drawing/2014/main" id="{23689643-44DE-49EE-8560-FB21888EC085}"/>
              </a:ext>
            </a:extLst>
          </p:cNvPr>
          <p:cNvSpPr/>
          <p:nvPr/>
        </p:nvSpPr>
        <p:spPr>
          <a:xfrm>
            <a:off x="2286000" y="2600325"/>
            <a:ext cx="508000" cy="5080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13" name="橢圓 12">
            <a:extLst>
              <a:ext uri="{FF2B5EF4-FFF2-40B4-BE49-F238E27FC236}">
                <a16:creationId xmlns:a16="http://schemas.microsoft.com/office/drawing/2014/main" id="{9D5D2498-5D31-4793-89BE-4BF8D06760EE}"/>
              </a:ext>
            </a:extLst>
          </p:cNvPr>
          <p:cNvSpPr/>
          <p:nvPr/>
        </p:nvSpPr>
        <p:spPr>
          <a:xfrm>
            <a:off x="3175000" y="2600325"/>
            <a:ext cx="508000" cy="5080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15" name="橢圓 14">
            <a:extLst>
              <a:ext uri="{FF2B5EF4-FFF2-40B4-BE49-F238E27FC236}">
                <a16:creationId xmlns:a16="http://schemas.microsoft.com/office/drawing/2014/main" id="{4149EA64-E2B9-4B97-8D8B-557C8F879BDB}"/>
              </a:ext>
            </a:extLst>
          </p:cNvPr>
          <p:cNvSpPr/>
          <p:nvPr/>
        </p:nvSpPr>
        <p:spPr>
          <a:xfrm>
            <a:off x="1397000" y="2600325"/>
            <a:ext cx="508000" cy="5080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16" name="箭號: 向右 15">
            <a:extLst>
              <a:ext uri="{FF2B5EF4-FFF2-40B4-BE49-F238E27FC236}">
                <a16:creationId xmlns:a16="http://schemas.microsoft.com/office/drawing/2014/main" id="{D76502CD-3095-40D1-BA69-92AC788706EF}"/>
              </a:ext>
            </a:extLst>
          </p:cNvPr>
          <p:cNvSpPr/>
          <p:nvPr/>
        </p:nvSpPr>
        <p:spPr>
          <a:xfrm>
            <a:off x="4436533" y="3490119"/>
            <a:ext cx="903817" cy="9652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cxnSp>
        <p:nvCxnSpPr>
          <p:cNvPr id="18" name="直線單箭頭接點 17">
            <a:extLst>
              <a:ext uri="{FF2B5EF4-FFF2-40B4-BE49-F238E27FC236}">
                <a16:creationId xmlns:a16="http://schemas.microsoft.com/office/drawing/2014/main" id="{66D977AF-DA37-47A2-B6A5-80E8B17CFBD1}"/>
              </a:ext>
            </a:extLst>
          </p:cNvPr>
          <p:cNvCxnSpPr>
            <a:stCxn id="7" idx="0"/>
          </p:cNvCxnSpPr>
          <p:nvPr/>
        </p:nvCxnSpPr>
        <p:spPr>
          <a:xfrm flipH="1" flipV="1">
            <a:off x="1261533" y="4073525"/>
            <a:ext cx="8467" cy="4572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單箭頭接點 18">
            <a:extLst>
              <a:ext uri="{FF2B5EF4-FFF2-40B4-BE49-F238E27FC236}">
                <a16:creationId xmlns:a16="http://schemas.microsoft.com/office/drawing/2014/main" id="{68EC019F-94F0-4D76-923A-75E495257277}"/>
              </a:ext>
            </a:extLst>
          </p:cNvPr>
          <p:cNvCxnSpPr/>
          <p:nvPr/>
        </p:nvCxnSpPr>
        <p:spPr>
          <a:xfrm flipH="1" flipV="1">
            <a:off x="2180166" y="4073525"/>
            <a:ext cx="8467" cy="4572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單箭頭接點 19">
            <a:extLst>
              <a:ext uri="{FF2B5EF4-FFF2-40B4-BE49-F238E27FC236}">
                <a16:creationId xmlns:a16="http://schemas.microsoft.com/office/drawing/2014/main" id="{289C6719-5A44-4B81-A91F-A9043275C503}"/>
              </a:ext>
            </a:extLst>
          </p:cNvPr>
          <p:cNvCxnSpPr/>
          <p:nvPr/>
        </p:nvCxnSpPr>
        <p:spPr>
          <a:xfrm flipH="1" flipV="1">
            <a:off x="3060699" y="4073525"/>
            <a:ext cx="8467" cy="4572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單箭頭接點 20">
            <a:extLst>
              <a:ext uri="{FF2B5EF4-FFF2-40B4-BE49-F238E27FC236}">
                <a16:creationId xmlns:a16="http://schemas.microsoft.com/office/drawing/2014/main" id="{DAC85FD1-DBED-4CDD-A02F-109854DDCB82}"/>
              </a:ext>
            </a:extLst>
          </p:cNvPr>
          <p:cNvCxnSpPr/>
          <p:nvPr/>
        </p:nvCxnSpPr>
        <p:spPr>
          <a:xfrm flipH="1" flipV="1">
            <a:off x="3949699" y="4073525"/>
            <a:ext cx="8467" cy="4572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單箭頭接點 21">
            <a:extLst>
              <a:ext uri="{FF2B5EF4-FFF2-40B4-BE49-F238E27FC236}">
                <a16:creationId xmlns:a16="http://schemas.microsoft.com/office/drawing/2014/main" id="{F17BB767-F46C-4307-BBF8-E9A0906A0FBA}"/>
              </a:ext>
            </a:extLst>
          </p:cNvPr>
          <p:cNvCxnSpPr>
            <a:cxnSpLocks/>
          </p:cNvCxnSpPr>
          <p:nvPr/>
        </p:nvCxnSpPr>
        <p:spPr>
          <a:xfrm flipV="1">
            <a:off x="1250950" y="4073525"/>
            <a:ext cx="886884" cy="4572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單箭頭接點 24">
            <a:extLst>
              <a:ext uri="{FF2B5EF4-FFF2-40B4-BE49-F238E27FC236}">
                <a16:creationId xmlns:a16="http://schemas.microsoft.com/office/drawing/2014/main" id="{AE1C6DDA-3CF4-4A9C-BF9E-CEA9AC81B4DD}"/>
              </a:ext>
            </a:extLst>
          </p:cNvPr>
          <p:cNvCxnSpPr>
            <a:cxnSpLocks/>
            <a:stCxn id="7" idx="0"/>
          </p:cNvCxnSpPr>
          <p:nvPr/>
        </p:nvCxnSpPr>
        <p:spPr>
          <a:xfrm flipV="1">
            <a:off x="1270000" y="4098925"/>
            <a:ext cx="1790699" cy="4318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單箭頭接點 27">
            <a:extLst>
              <a:ext uri="{FF2B5EF4-FFF2-40B4-BE49-F238E27FC236}">
                <a16:creationId xmlns:a16="http://schemas.microsoft.com/office/drawing/2014/main" id="{AB70E741-905E-49C5-B723-8CFE35C6B1C0}"/>
              </a:ext>
            </a:extLst>
          </p:cNvPr>
          <p:cNvCxnSpPr>
            <a:cxnSpLocks/>
            <a:stCxn id="7" idx="0"/>
            <a:endCxn id="10" idx="4"/>
          </p:cNvCxnSpPr>
          <p:nvPr/>
        </p:nvCxnSpPr>
        <p:spPr>
          <a:xfrm flipV="1">
            <a:off x="1270000" y="4073525"/>
            <a:ext cx="2667000" cy="4572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線單箭頭接點 30">
            <a:extLst>
              <a:ext uri="{FF2B5EF4-FFF2-40B4-BE49-F238E27FC236}">
                <a16:creationId xmlns:a16="http://schemas.microsoft.com/office/drawing/2014/main" id="{7E2F937A-A590-42A6-A2DE-E25DA216290A}"/>
              </a:ext>
            </a:extLst>
          </p:cNvPr>
          <p:cNvCxnSpPr>
            <a:cxnSpLocks/>
            <a:stCxn id="4" idx="0"/>
            <a:endCxn id="11" idx="4"/>
          </p:cNvCxnSpPr>
          <p:nvPr/>
        </p:nvCxnSpPr>
        <p:spPr>
          <a:xfrm flipH="1" flipV="1">
            <a:off x="1270000" y="4073525"/>
            <a:ext cx="889000" cy="4572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線單箭頭接點 33">
            <a:extLst>
              <a:ext uri="{FF2B5EF4-FFF2-40B4-BE49-F238E27FC236}">
                <a16:creationId xmlns:a16="http://schemas.microsoft.com/office/drawing/2014/main" id="{B51FC3C4-20A1-4882-AF30-9A5E496E47C2}"/>
              </a:ext>
            </a:extLst>
          </p:cNvPr>
          <p:cNvCxnSpPr>
            <a:cxnSpLocks/>
          </p:cNvCxnSpPr>
          <p:nvPr/>
        </p:nvCxnSpPr>
        <p:spPr>
          <a:xfrm flipV="1">
            <a:off x="2194984" y="4098925"/>
            <a:ext cx="874182" cy="4191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線單箭頭接點 36">
            <a:extLst>
              <a:ext uri="{FF2B5EF4-FFF2-40B4-BE49-F238E27FC236}">
                <a16:creationId xmlns:a16="http://schemas.microsoft.com/office/drawing/2014/main" id="{5DA5F6CF-7DFD-4A9C-B976-56C3B4E26AFC}"/>
              </a:ext>
            </a:extLst>
          </p:cNvPr>
          <p:cNvCxnSpPr>
            <a:cxnSpLocks/>
            <a:stCxn id="4" idx="0"/>
            <a:endCxn id="10" idx="4"/>
          </p:cNvCxnSpPr>
          <p:nvPr/>
        </p:nvCxnSpPr>
        <p:spPr>
          <a:xfrm flipV="1">
            <a:off x="2159000" y="4073525"/>
            <a:ext cx="1778000" cy="4572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線單箭頭接點 39">
            <a:extLst>
              <a:ext uri="{FF2B5EF4-FFF2-40B4-BE49-F238E27FC236}">
                <a16:creationId xmlns:a16="http://schemas.microsoft.com/office/drawing/2014/main" id="{F6BBF182-B8B8-481E-A765-2B50F8419BB1}"/>
              </a:ext>
            </a:extLst>
          </p:cNvPr>
          <p:cNvCxnSpPr>
            <a:cxnSpLocks/>
            <a:stCxn id="5" idx="0"/>
            <a:endCxn id="11" idx="4"/>
          </p:cNvCxnSpPr>
          <p:nvPr/>
        </p:nvCxnSpPr>
        <p:spPr>
          <a:xfrm flipH="1" flipV="1">
            <a:off x="1270000" y="4073525"/>
            <a:ext cx="1778000" cy="4572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線單箭頭接點 42">
            <a:extLst>
              <a:ext uri="{FF2B5EF4-FFF2-40B4-BE49-F238E27FC236}">
                <a16:creationId xmlns:a16="http://schemas.microsoft.com/office/drawing/2014/main" id="{155BC5F2-7FBF-46E7-B40D-CAD8FFD34382}"/>
              </a:ext>
            </a:extLst>
          </p:cNvPr>
          <p:cNvCxnSpPr>
            <a:cxnSpLocks/>
            <a:stCxn id="5" idx="0"/>
            <a:endCxn id="8" idx="4"/>
          </p:cNvCxnSpPr>
          <p:nvPr/>
        </p:nvCxnSpPr>
        <p:spPr>
          <a:xfrm flipH="1" flipV="1">
            <a:off x="2159000" y="4073525"/>
            <a:ext cx="889000" cy="4572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直線單箭頭接點 45">
            <a:extLst>
              <a:ext uri="{FF2B5EF4-FFF2-40B4-BE49-F238E27FC236}">
                <a16:creationId xmlns:a16="http://schemas.microsoft.com/office/drawing/2014/main" id="{69AD0578-51FD-4DD0-A7B9-B13CA4D1651B}"/>
              </a:ext>
            </a:extLst>
          </p:cNvPr>
          <p:cNvCxnSpPr>
            <a:cxnSpLocks/>
            <a:stCxn id="5" idx="0"/>
            <a:endCxn id="10" idx="4"/>
          </p:cNvCxnSpPr>
          <p:nvPr/>
        </p:nvCxnSpPr>
        <p:spPr>
          <a:xfrm flipV="1">
            <a:off x="3048000" y="4073525"/>
            <a:ext cx="889000" cy="4572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直線單箭頭接點 48">
            <a:extLst>
              <a:ext uri="{FF2B5EF4-FFF2-40B4-BE49-F238E27FC236}">
                <a16:creationId xmlns:a16="http://schemas.microsoft.com/office/drawing/2014/main" id="{CFEF4C50-609B-44E5-93C0-C423824ABF84}"/>
              </a:ext>
            </a:extLst>
          </p:cNvPr>
          <p:cNvCxnSpPr>
            <a:cxnSpLocks/>
            <a:stCxn id="6" idx="0"/>
          </p:cNvCxnSpPr>
          <p:nvPr/>
        </p:nvCxnSpPr>
        <p:spPr>
          <a:xfrm flipH="1" flipV="1">
            <a:off x="1305984" y="4086225"/>
            <a:ext cx="2631016" cy="4445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直線單箭頭接點 51">
            <a:extLst>
              <a:ext uri="{FF2B5EF4-FFF2-40B4-BE49-F238E27FC236}">
                <a16:creationId xmlns:a16="http://schemas.microsoft.com/office/drawing/2014/main" id="{15E43C1B-9033-45AA-A8EC-0DC37247C03C}"/>
              </a:ext>
            </a:extLst>
          </p:cNvPr>
          <p:cNvCxnSpPr>
            <a:cxnSpLocks/>
            <a:stCxn id="6" idx="0"/>
            <a:endCxn id="8" idx="4"/>
          </p:cNvCxnSpPr>
          <p:nvPr/>
        </p:nvCxnSpPr>
        <p:spPr>
          <a:xfrm flipH="1" flipV="1">
            <a:off x="2159000" y="4073525"/>
            <a:ext cx="1778000" cy="4572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線單箭頭接點 54">
            <a:extLst>
              <a:ext uri="{FF2B5EF4-FFF2-40B4-BE49-F238E27FC236}">
                <a16:creationId xmlns:a16="http://schemas.microsoft.com/office/drawing/2014/main" id="{01F4A4BA-4203-425D-8CDD-E524ED7715FE}"/>
              </a:ext>
            </a:extLst>
          </p:cNvPr>
          <p:cNvCxnSpPr>
            <a:cxnSpLocks/>
            <a:stCxn id="6" idx="0"/>
            <a:endCxn id="9" idx="4"/>
          </p:cNvCxnSpPr>
          <p:nvPr/>
        </p:nvCxnSpPr>
        <p:spPr>
          <a:xfrm flipH="1" flipV="1">
            <a:off x="3048000" y="4073525"/>
            <a:ext cx="889000" cy="4572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直線單箭頭接點 57">
            <a:extLst>
              <a:ext uri="{FF2B5EF4-FFF2-40B4-BE49-F238E27FC236}">
                <a16:creationId xmlns:a16="http://schemas.microsoft.com/office/drawing/2014/main" id="{1C0A2B33-9DD1-4FE6-A723-691BED8FEAEB}"/>
              </a:ext>
            </a:extLst>
          </p:cNvPr>
          <p:cNvCxnSpPr>
            <a:cxnSpLocks/>
            <a:stCxn id="11" idx="0"/>
            <a:endCxn id="15" idx="4"/>
          </p:cNvCxnSpPr>
          <p:nvPr/>
        </p:nvCxnSpPr>
        <p:spPr>
          <a:xfrm flipV="1">
            <a:off x="1270000" y="3108325"/>
            <a:ext cx="381000" cy="4572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直線單箭頭接點 60">
            <a:extLst>
              <a:ext uri="{FF2B5EF4-FFF2-40B4-BE49-F238E27FC236}">
                <a16:creationId xmlns:a16="http://schemas.microsoft.com/office/drawing/2014/main" id="{D52397C6-62B5-4CF8-8BFB-D2704EA2C3B1}"/>
              </a:ext>
            </a:extLst>
          </p:cNvPr>
          <p:cNvCxnSpPr>
            <a:cxnSpLocks/>
            <a:stCxn id="11" idx="0"/>
            <a:endCxn id="12" idx="4"/>
          </p:cNvCxnSpPr>
          <p:nvPr/>
        </p:nvCxnSpPr>
        <p:spPr>
          <a:xfrm flipV="1">
            <a:off x="1270000" y="3108325"/>
            <a:ext cx="1270000" cy="4572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直線單箭頭接點 63">
            <a:extLst>
              <a:ext uri="{FF2B5EF4-FFF2-40B4-BE49-F238E27FC236}">
                <a16:creationId xmlns:a16="http://schemas.microsoft.com/office/drawing/2014/main" id="{A9C5E2EB-5BFE-4C7A-866C-67216464D360}"/>
              </a:ext>
            </a:extLst>
          </p:cNvPr>
          <p:cNvCxnSpPr>
            <a:cxnSpLocks/>
            <a:stCxn id="11" idx="0"/>
            <a:endCxn id="13" idx="4"/>
          </p:cNvCxnSpPr>
          <p:nvPr/>
        </p:nvCxnSpPr>
        <p:spPr>
          <a:xfrm flipV="1">
            <a:off x="1270000" y="3108325"/>
            <a:ext cx="2159000" cy="4572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直線單箭頭接點 66">
            <a:extLst>
              <a:ext uri="{FF2B5EF4-FFF2-40B4-BE49-F238E27FC236}">
                <a16:creationId xmlns:a16="http://schemas.microsoft.com/office/drawing/2014/main" id="{6CA2EA46-807E-4645-9576-0EE71D43EABC}"/>
              </a:ext>
            </a:extLst>
          </p:cNvPr>
          <p:cNvCxnSpPr>
            <a:cxnSpLocks/>
            <a:stCxn id="8" idx="0"/>
            <a:endCxn id="15" idx="4"/>
          </p:cNvCxnSpPr>
          <p:nvPr/>
        </p:nvCxnSpPr>
        <p:spPr>
          <a:xfrm flipH="1" flipV="1">
            <a:off x="1651000" y="3108325"/>
            <a:ext cx="508000" cy="4572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直線單箭頭接點 69">
            <a:extLst>
              <a:ext uri="{FF2B5EF4-FFF2-40B4-BE49-F238E27FC236}">
                <a16:creationId xmlns:a16="http://schemas.microsoft.com/office/drawing/2014/main" id="{0299A7A3-11B3-43B4-9EB7-68FEBF13064A}"/>
              </a:ext>
            </a:extLst>
          </p:cNvPr>
          <p:cNvCxnSpPr>
            <a:cxnSpLocks/>
            <a:stCxn id="8" idx="0"/>
            <a:endCxn id="12" idx="4"/>
          </p:cNvCxnSpPr>
          <p:nvPr/>
        </p:nvCxnSpPr>
        <p:spPr>
          <a:xfrm flipV="1">
            <a:off x="2159000" y="3108325"/>
            <a:ext cx="381000" cy="4572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直線單箭頭接點 72">
            <a:extLst>
              <a:ext uri="{FF2B5EF4-FFF2-40B4-BE49-F238E27FC236}">
                <a16:creationId xmlns:a16="http://schemas.microsoft.com/office/drawing/2014/main" id="{B9082A39-ECCE-4D0D-AA88-FF3EA3173B72}"/>
              </a:ext>
            </a:extLst>
          </p:cNvPr>
          <p:cNvCxnSpPr>
            <a:cxnSpLocks/>
            <a:stCxn id="8" idx="0"/>
            <a:endCxn id="13" idx="4"/>
          </p:cNvCxnSpPr>
          <p:nvPr/>
        </p:nvCxnSpPr>
        <p:spPr>
          <a:xfrm flipV="1">
            <a:off x="2159000" y="3108325"/>
            <a:ext cx="1270000" cy="4572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直線單箭頭接點 75">
            <a:extLst>
              <a:ext uri="{FF2B5EF4-FFF2-40B4-BE49-F238E27FC236}">
                <a16:creationId xmlns:a16="http://schemas.microsoft.com/office/drawing/2014/main" id="{4BA9EC81-BFEA-4FBC-8C6B-E5B440E7DA8C}"/>
              </a:ext>
            </a:extLst>
          </p:cNvPr>
          <p:cNvCxnSpPr>
            <a:cxnSpLocks/>
            <a:stCxn id="9" idx="0"/>
            <a:endCxn id="15" idx="4"/>
          </p:cNvCxnSpPr>
          <p:nvPr/>
        </p:nvCxnSpPr>
        <p:spPr>
          <a:xfrm flipH="1" flipV="1">
            <a:off x="1651000" y="3108325"/>
            <a:ext cx="1397000" cy="4572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直線單箭頭接點 78">
            <a:extLst>
              <a:ext uri="{FF2B5EF4-FFF2-40B4-BE49-F238E27FC236}">
                <a16:creationId xmlns:a16="http://schemas.microsoft.com/office/drawing/2014/main" id="{847A8B5C-B681-42DF-A905-A3E1BF42CBA8}"/>
              </a:ext>
            </a:extLst>
          </p:cNvPr>
          <p:cNvCxnSpPr>
            <a:cxnSpLocks/>
            <a:stCxn id="9" idx="0"/>
            <a:endCxn id="12" idx="4"/>
          </p:cNvCxnSpPr>
          <p:nvPr/>
        </p:nvCxnSpPr>
        <p:spPr>
          <a:xfrm flipH="1" flipV="1">
            <a:off x="2540000" y="3108325"/>
            <a:ext cx="508000" cy="4572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直線單箭頭接點 81">
            <a:extLst>
              <a:ext uri="{FF2B5EF4-FFF2-40B4-BE49-F238E27FC236}">
                <a16:creationId xmlns:a16="http://schemas.microsoft.com/office/drawing/2014/main" id="{F8AA0EC3-662B-41B8-8331-E05C984D8354}"/>
              </a:ext>
            </a:extLst>
          </p:cNvPr>
          <p:cNvCxnSpPr>
            <a:cxnSpLocks/>
            <a:stCxn id="9" idx="0"/>
            <a:endCxn id="13" idx="4"/>
          </p:cNvCxnSpPr>
          <p:nvPr/>
        </p:nvCxnSpPr>
        <p:spPr>
          <a:xfrm flipV="1">
            <a:off x="3048000" y="3108325"/>
            <a:ext cx="381000" cy="4572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直線單箭頭接點 84">
            <a:extLst>
              <a:ext uri="{FF2B5EF4-FFF2-40B4-BE49-F238E27FC236}">
                <a16:creationId xmlns:a16="http://schemas.microsoft.com/office/drawing/2014/main" id="{33C7A0AC-786A-41A0-9D15-A3DE401E5E8D}"/>
              </a:ext>
            </a:extLst>
          </p:cNvPr>
          <p:cNvCxnSpPr>
            <a:cxnSpLocks/>
            <a:stCxn id="10" idx="0"/>
            <a:endCxn id="15" idx="4"/>
          </p:cNvCxnSpPr>
          <p:nvPr/>
        </p:nvCxnSpPr>
        <p:spPr>
          <a:xfrm flipH="1" flipV="1">
            <a:off x="1651000" y="3108325"/>
            <a:ext cx="2286000" cy="4572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直線單箭頭接點 87">
            <a:extLst>
              <a:ext uri="{FF2B5EF4-FFF2-40B4-BE49-F238E27FC236}">
                <a16:creationId xmlns:a16="http://schemas.microsoft.com/office/drawing/2014/main" id="{2B7DA066-FEAC-4D74-A327-1908C66E3143}"/>
              </a:ext>
            </a:extLst>
          </p:cNvPr>
          <p:cNvCxnSpPr>
            <a:cxnSpLocks/>
            <a:stCxn id="10" idx="0"/>
            <a:endCxn id="12" idx="4"/>
          </p:cNvCxnSpPr>
          <p:nvPr/>
        </p:nvCxnSpPr>
        <p:spPr>
          <a:xfrm flipH="1" flipV="1">
            <a:off x="2540000" y="3108325"/>
            <a:ext cx="1397000" cy="4572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1" name="直線單箭頭接點 90">
            <a:extLst>
              <a:ext uri="{FF2B5EF4-FFF2-40B4-BE49-F238E27FC236}">
                <a16:creationId xmlns:a16="http://schemas.microsoft.com/office/drawing/2014/main" id="{24F5F608-0816-474A-8C0E-919EE531A61E}"/>
              </a:ext>
            </a:extLst>
          </p:cNvPr>
          <p:cNvCxnSpPr>
            <a:cxnSpLocks/>
            <a:stCxn id="10" idx="0"/>
            <a:endCxn id="13" idx="4"/>
          </p:cNvCxnSpPr>
          <p:nvPr/>
        </p:nvCxnSpPr>
        <p:spPr>
          <a:xfrm flipH="1" flipV="1">
            <a:off x="3429000" y="3108325"/>
            <a:ext cx="508000" cy="4572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4" name="直線單箭頭接點 93">
            <a:extLst>
              <a:ext uri="{FF2B5EF4-FFF2-40B4-BE49-F238E27FC236}">
                <a16:creationId xmlns:a16="http://schemas.microsoft.com/office/drawing/2014/main" id="{EFED8BA6-C6DF-4733-95A3-38C9697DD841}"/>
              </a:ext>
            </a:extLst>
          </p:cNvPr>
          <p:cNvCxnSpPr>
            <a:cxnSpLocks/>
          </p:cNvCxnSpPr>
          <p:nvPr/>
        </p:nvCxnSpPr>
        <p:spPr>
          <a:xfrm flipV="1">
            <a:off x="1270000" y="4992895"/>
            <a:ext cx="1" cy="25061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7" name="直線單箭頭接點 96">
            <a:extLst>
              <a:ext uri="{FF2B5EF4-FFF2-40B4-BE49-F238E27FC236}">
                <a16:creationId xmlns:a16="http://schemas.microsoft.com/office/drawing/2014/main" id="{25D32545-F554-462E-AA4F-4063EA37EE8C}"/>
              </a:ext>
            </a:extLst>
          </p:cNvPr>
          <p:cNvCxnSpPr>
            <a:cxnSpLocks/>
          </p:cNvCxnSpPr>
          <p:nvPr/>
        </p:nvCxnSpPr>
        <p:spPr>
          <a:xfrm flipV="1">
            <a:off x="2175934" y="5019144"/>
            <a:ext cx="1" cy="25061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8" name="直線單箭頭接點 97">
            <a:extLst>
              <a:ext uri="{FF2B5EF4-FFF2-40B4-BE49-F238E27FC236}">
                <a16:creationId xmlns:a16="http://schemas.microsoft.com/office/drawing/2014/main" id="{BD450A2B-C44A-454D-9CE9-C64754A42316}"/>
              </a:ext>
            </a:extLst>
          </p:cNvPr>
          <p:cNvCxnSpPr>
            <a:cxnSpLocks/>
          </p:cNvCxnSpPr>
          <p:nvPr/>
        </p:nvCxnSpPr>
        <p:spPr>
          <a:xfrm flipV="1">
            <a:off x="3060698" y="5008879"/>
            <a:ext cx="1" cy="25061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9" name="直線單箭頭接點 98">
            <a:extLst>
              <a:ext uri="{FF2B5EF4-FFF2-40B4-BE49-F238E27FC236}">
                <a16:creationId xmlns:a16="http://schemas.microsoft.com/office/drawing/2014/main" id="{0E1EEE64-902A-4E89-8E74-8A35826431ED}"/>
              </a:ext>
            </a:extLst>
          </p:cNvPr>
          <p:cNvCxnSpPr>
            <a:cxnSpLocks/>
          </p:cNvCxnSpPr>
          <p:nvPr/>
        </p:nvCxnSpPr>
        <p:spPr>
          <a:xfrm flipV="1">
            <a:off x="3953932" y="5014484"/>
            <a:ext cx="1" cy="25061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直線單箭頭接點 99">
            <a:extLst>
              <a:ext uri="{FF2B5EF4-FFF2-40B4-BE49-F238E27FC236}">
                <a16:creationId xmlns:a16="http://schemas.microsoft.com/office/drawing/2014/main" id="{94B70683-A246-451D-BAF5-49E8BEC5F091}"/>
              </a:ext>
            </a:extLst>
          </p:cNvPr>
          <p:cNvCxnSpPr>
            <a:cxnSpLocks/>
          </p:cNvCxnSpPr>
          <p:nvPr/>
        </p:nvCxnSpPr>
        <p:spPr>
          <a:xfrm flipV="1">
            <a:off x="1651000" y="2349709"/>
            <a:ext cx="1" cy="25061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直線單箭頭接點 100">
            <a:extLst>
              <a:ext uri="{FF2B5EF4-FFF2-40B4-BE49-F238E27FC236}">
                <a16:creationId xmlns:a16="http://schemas.microsoft.com/office/drawing/2014/main" id="{E5AB5780-379C-4107-B7BC-B2B50F5E1337}"/>
              </a:ext>
            </a:extLst>
          </p:cNvPr>
          <p:cNvCxnSpPr>
            <a:cxnSpLocks/>
          </p:cNvCxnSpPr>
          <p:nvPr/>
        </p:nvCxnSpPr>
        <p:spPr>
          <a:xfrm flipV="1">
            <a:off x="2548467" y="2347168"/>
            <a:ext cx="1" cy="25061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直線單箭頭接點 101">
            <a:extLst>
              <a:ext uri="{FF2B5EF4-FFF2-40B4-BE49-F238E27FC236}">
                <a16:creationId xmlns:a16="http://schemas.microsoft.com/office/drawing/2014/main" id="{25940143-CE0C-4214-84C7-6F4D06BA63F5}"/>
              </a:ext>
            </a:extLst>
          </p:cNvPr>
          <p:cNvCxnSpPr>
            <a:cxnSpLocks/>
          </p:cNvCxnSpPr>
          <p:nvPr/>
        </p:nvCxnSpPr>
        <p:spPr>
          <a:xfrm flipV="1">
            <a:off x="3429000" y="2349922"/>
            <a:ext cx="1" cy="25061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3" name="橢圓 102">
            <a:extLst>
              <a:ext uri="{FF2B5EF4-FFF2-40B4-BE49-F238E27FC236}">
                <a16:creationId xmlns:a16="http://schemas.microsoft.com/office/drawing/2014/main" id="{795B0AEB-84D4-4420-9BE4-225982920523}"/>
              </a:ext>
            </a:extLst>
          </p:cNvPr>
          <p:cNvSpPr/>
          <p:nvPr/>
        </p:nvSpPr>
        <p:spPr>
          <a:xfrm>
            <a:off x="6408207" y="4657725"/>
            <a:ext cx="508000" cy="5080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104" name="橢圓 103">
            <a:extLst>
              <a:ext uri="{FF2B5EF4-FFF2-40B4-BE49-F238E27FC236}">
                <a16:creationId xmlns:a16="http://schemas.microsoft.com/office/drawing/2014/main" id="{FA8D41D1-FDE3-4E64-AB2A-D848AF59955E}"/>
              </a:ext>
            </a:extLst>
          </p:cNvPr>
          <p:cNvSpPr/>
          <p:nvPr/>
        </p:nvSpPr>
        <p:spPr>
          <a:xfrm>
            <a:off x="7297207" y="4657725"/>
            <a:ext cx="508000" cy="5080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105" name="橢圓 104">
            <a:extLst>
              <a:ext uri="{FF2B5EF4-FFF2-40B4-BE49-F238E27FC236}">
                <a16:creationId xmlns:a16="http://schemas.microsoft.com/office/drawing/2014/main" id="{282280C9-D371-440D-A596-C6A04D9B419E}"/>
              </a:ext>
            </a:extLst>
          </p:cNvPr>
          <p:cNvSpPr/>
          <p:nvPr/>
        </p:nvSpPr>
        <p:spPr>
          <a:xfrm>
            <a:off x="8186207" y="4657725"/>
            <a:ext cx="508000" cy="5080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106" name="橢圓 105">
            <a:extLst>
              <a:ext uri="{FF2B5EF4-FFF2-40B4-BE49-F238E27FC236}">
                <a16:creationId xmlns:a16="http://schemas.microsoft.com/office/drawing/2014/main" id="{B09B92AA-74DF-4ABD-B6EF-212FF6449253}"/>
              </a:ext>
            </a:extLst>
          </p:cNvPr>
          <p:cNvSpPr/>
          <p:nvPr/>
        </p:nvSpPr>
        <p:spPr>
          <a:xfrm>
            <a:off x="5519207" y="4657725"/>
            <a:ext cx="508000" cy="5080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108" name="橢圓 107">
            <a:extLst>
              <a:ext uri="{FF2B5EF4-FFF2-40B4-BE49-F238E27FC236}">
                <a16:creationId xmlns:a16="http://schemas.microsoft.com/office/drawing/2014/main" id="{CC9E94D9-7718-4219-9C18-67782E37E8B9}"/>
              </a:ext>
            </a:extLst>
          </p:cNvPr>
          <p:cNvSpPr/>
          <p:nvPr/>
        </p:nvSpPr>
        <p:spPr>
          <a:xfrm>
            <a:off x="7297207" y="3692525"/>
            <a:ext cx="508000" cy="5080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110" name="橢圓 109">
            <a:extLst>
              <a:ext uri="{FF2B5EF4-FFF2-40B4-BE49-F238E27FC236}">
                <a16:creationId xmlns:a16="http://schemas.microsoft.com/office/drawing/2014/main" id="{0080D1C7-64FC-4342-8ADF-77A3F92C5807}"/>
              </a:ext>
            </a:extLst>
          </p:cNvPr>
          <p:cNvSpPr/>
          <p:nvPr/>
        </p:nvSpPr>
        <p:spPr>
          <a:xfrm>
            <a:off x="5519207" y="3692525"/>
            <a:ext cx="508000" cy="5080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111" name="橢圓 110">
            <a:extLst>
              <a:ext uri="{FF2B5EF4-FFF2-40B4-BE49-F238E27FC236}">
                <a16:creationId xmlns:a16="http://schemas.microsoft.com/office/drawing/2014/main" id="{7D497DC2-861A-4122-9E62-B8AD1C54D092}"/>
              </a:ext>
            </a:extLst>
          </p:cNvPr>
          <p:cNvSpPr/>
          <p:nvPr/>
        </p:nvSpPr>
        <p:spPr>
          <a:xfrm>
            <a:off x="6789207" y="2727325"/>
            <a:ext cx="508000" cy="5080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112" name="橢圓 111">
            <a:extLst>
              <a:ext uri="{FF2B5EF4-FFF2-40B4-BE49-F238E27FC236}">
                <a16:creationId xmlns:a16="http://schemas.microsoft.com/office/drawing/2014/main" id="{49C3FFA1-82B5-41E2-96EE-747CA36FCC6E}"/>
              </a:ext>
            </a:extLst>
          </p:cNvPr>
          <p:cNvSpPr/>
          <p:nvPr/>
        </p:nvSpPr>
        <p:spPr>
          <a:xfrm>
            <a:off x="7678207" y="2727325"/>
            <a:ext cx="508000" cy="5080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113" name="橢圓 112">
            <a:extLst>
              <a:ext uri="{FF2B5EF4-FFF2-40B4-BE49-F238E27FC236}">
                <a16:creationId xmlns:a16="http://schemas.microsoft.com/office/drawing/2014/main" id="{6F127C0E-3A30-45DF-A1AA-E51D5814C327}"/>
              </a:ext>
            </a:extLst>
          </p:cNvPr>
          <p:cNvSpPr/>
          <p:nvPr/>
        </p:nvSpPr>
        <p:spPr>
          <a:xfrm>
            <a:off x="5900207" y="2727325"/>
            <a:ext cx="508000" cy="5080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cxnSp>
        <p:nvCxnSpPr>
          <p:cNvPr id="114" name="直線單箭頭接點 113">
            <a:extLst>
              <a:ext uri="{FF2B5EF4-FFF2-40B4-BE49-F238E27FC236}">
                <a16:creationId xmlns:a16="http://schemas.microsoft.com/office/drawing/2014/main" id="{EADDC562-23F1-4A7F-B933-DC01A212B3F7}"/>
              </a:ext>
            </a:extLst>
          </p:cNvPr>
          <p:cNvCxnSpPr>
            <a:stCxn id="106" idx="0"/>
          </p:cNvCxnSpPr>
          <p:nvPr/>
        </p:nvCxnSpPr>
        <p:spPr>
          <a:xfrm flipH="1" flipV="1">
            <a:off x="5764740" y="4200525"/>
            <a:ext cx="8467" cy="4572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直線單箭頭接點 115">
            <a:extLst>
              <a:ext uri="{FF2B5EF4-FFF2-40B4-BE49-F238E27FC236}">
                <a16:creationId xmlns:a16="http://schemas.microsoft.com/office/drawing/2014/main" id="{812A2C6A-4343-4D39-BE7D-5D73E61D960F}"/>
              </a:ext>
            </a:extLst>
          </p:cNvPr>
          <p:cNvCxnSpPr/>
          <p:nvPr/>
        </p:nvCxnSpPr>
        <p:spPr>
          <a:xfrm flipH="1" flipV="1">
            <a:off x="7563906" y="4200525"/>
            <a:ext cx="8467" cy="4572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直線單箭頭接點 118">
            <a:extLst>
              <a:ext uri="{FF2B5EF4-FFF2-40B4-BE49-F238E27FC236}">
                <a16:creationId xmlns:a16="http://schemas.microsoft.com/office/drawing/2014/main" id="{6F8D1395-20AF-45D3-A9E9-9FD716A3CD75}"/>
              </a:ext>
            </a:extLst>
          </p:cNvPr>
          <p:cNvCxnSpPr>
            <a:cxnSpLocks/>
            <a:stCxn id="106" idx="0"/>
          </p:cNvCxnSpPr>
          <p:nvPr/>
        </p:nvCxnSpPr>
        <p:spPr>
          <a:xfrm flipV="1">
            <a:off x="5773207" y="4225925"/>
            <a:ext cx="1790699" cy="4318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直線單箭頭接點 121">
            <a:extLst>
              <a:ext uri="{FF2B5EF4-FFF2-40B4-BE49-F238E27FC236}">
                <a16:creationId xmlns:a16="http://schemas.microsoft.com/office/drawing/2014/main" id="{53709657-F461-4177-ADF2-AFDFC38E6BEB}"/>
              </a:ext>
            </a:extLst>
          </p:cNvPr>
          <p:cNvCxnSpPr>
            <a:cxnSpLocks/>
          </p:cNvCxnSpPr>
          <p:nvPr/>
        </p:nvCxnSpPr>
        <p:spPr>
          <a:xfrm flipV="1">
            <a:off x="6698191" y="4225925"/>
            <a:ext cx="874182" cy="4191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直線單箭頭接點 123">
            <a:extLst>
              <a:ext uri="{FF2B5EF4-FFF2-40B4-BE49-F238E27FC236}">
                <a16:creationId xmlns:a16="http://schemas.microsoft.com/office/drawing/2014/main" id="{6F2A72B7-1420-4064-8457-5D3BE8885308}"/>
              </a:ext>
            </a:extLst>
          </p:cNvPr>
          <p:cNvCxnSpPr>
            <a:cxnSpLocks/>
            <a:stCxn id="104" idx="0"/>
            <a:endCxn id="110" idx="4"/>
          </p:cNvCxnSpPr>
          <p:nvPr/>
        </p:nvCxnSpPr>
        <p:spPr>
          <a:xfrm flipH="1" flipV="1">
            <a:off x="5773207" y="4200525"/>
            <a:ext cx="1778000" cy="4572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直線單箭頭接點 128">
            <a:extLst>
              <a:ext uri="{FF2B5EF4-FFF2-40B4-BE49-F238E27FC236}">
                <a16:creationId xmlns:a16="http://schemas.microsoft.com/office/drawing/2014/main" id="{FFBDB2FB-6686-4FCA-B8F7-1C40187B88C8}"/>
              </a:ext>
            </a:extLst>
          </p:cNvPr>
          <p:cNvCxnSpPr>
            <a:cxnSpLocks/>
            <a:stCxn id="105" idx="0"/>
            <a:endCxn id="108" idx="4"/>
          </p:cNvCxnSpPr>
          <p:nvPr/>
        </p:nvCxnSpPr>
        <p:spPr>
          <a:xfrm flipH="1" flipV="1">
            <a:off x="7551207" y="4200525"/>
            <a:ext cx="889000" cy="4572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直線單箭頭接點 129">
            <a:extLst>
              <a:ext uri="{FF2B5EF4-FFF2-40B4-BE49-F238E27FC236}">
                <a16:creationId xmlns:a16="http://schemas.microsoft.com/office/drawing/2014/main" id="{97E0F354-7F50-4C69-8063-FBD052C5C024}"/>
              </a:ext>
            </a:extLst>
          </p:cNvPr>
          <p:cNvCxnSpPr>
            <a:cxnSpLocks/>
            <a:stCxn id="110" idx="0"/>
            <a:endCxn id="113" idx="4"/>
          </p:cNvCxnSpPr>
          <p:nvPr/>
        </p:nvCxnSpPr>
        <p:spPr>
          <a:xfrm flipV="1">
            <a:off x="5773207" y="3235325"/>
            <a:ext cx="381000" cy="4572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直線單箭頭接點 130">
            <a:extLst>
              <a:ext uri="{FF2B5EF4-FFF2-40B4-BE49-F238E27FC236}">
                <a16:creationId xmlns:a16="http://schemas.microsoft.com/office/drawing/2014/main" id="{2082B9AB-99F7-4C1B-907F-46924AE03F5B}"/>
              </a:ext>
            </a:extLst>
          </p:cNvPr>
          <p:cNvCxnSpPr>
            <a:cxnSpLocks/>
            <a:stCxn id="110" idx="0"/>
            <a:endCxn id="111" idx="4"/>
          </p:cNvCxnSpPr>
          <p:nvPr/>
        </p:nvCxnSpPr>
        <p:spPr>
          <a:xfrm flipV="1">
            <a:off x="5773207" y="3235325"/>
            <a:ext cx="1270000" cy="4572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2" name="直線單箭頭接點 131">
            <a:extLst>
              <a:ext uri="{FF2B5EF4-FFF2-40B4-BE49-F238E27FC236}">
                <a16:creationId xmlns:a16="http://schemas.microsoft.com/office/drawing/2014/main" id="{088B93A8-74A0-42B4-BF12-75C57A3A7062}"/>
              </a:ext>
            </a:extLst>
          </p:cNvPr>
          <p:cNvCxnSpPr>
            <a:cxnSpLocks/>
            <a:stCxn id="110" idx="0"/>
            <a:endCxn id="112" idx="4"/>
          </p:cNvCxnSpPr>
          <p:nvPr/>
        </p:nvCxnSpPr>
        <p:spPr>
          <a:xfrm flipV="1">
            <a:off x="5773207" y="3235325"/>
            <a:ext cx="2159000" cy="4572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6" name="直線單箭頭接點 135">
            <a:extLst>
              <a:ext uri="{FF2B5EF4-FFF2-40B4-BE49-F238E27FC236}">
                <a16:creationId xmlns:a16="http://schemas.microsoft.com/office/drawing/2014/main" id="{C9ACD2A7-0CF4-49D1-8806-027F037545CA}"/>
              </a:ext>
            </a:extLst>
          </p:cNvPr>
          <p:cNvCxnSpPr>
            <a:cxnSpLocks/>
            <a:stCxn id="108" idx="0"/>
            <a:endCxn id="113" idx="4"/>
          </p:cNvCxnSpPr>
          <p:nvPr/>
        </p:nvCxnSpPr>
        <p:spPr>
          <a:xfrm flipH="1" flipV="1">
            <a:off x="6154207" y="3235325"/>
            <a:ext cx="1397000" cy="4572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8" name="直線單箭頭接點 137">
            <a:extLst>
              <a:ext uri="{FF2B5EF4-FFF2-40B4-BE49-F238E27FC236}">
                <a16:creationId xmlns:a16="http://schemas.microsoft.com/office/drawing/2014/main" id="{C8C8428E-7CDA-4143-8A38-DAA94FE7B6CD}"/>
              </a:ext>
            </a:extLst>
          </p:cNvPr>
          <p:cNvCxnSpPr>
            <a:cxnSpLocks/>
            <a:stCxn id="108" idx="0"/>
            <a:endCxn id="112" idx="4"/>
          </p:cNvCxnSpPr>
          <p:nvPr/>
        </p:nvCxnSpPr>
        <p:spPr>
          <a:xfrm flipV="1">
            <a:off x="7551207" y="3235325"/>
            <a:ext cx="381000" cy="4572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2" name="直線單箭頭接點 141">
            <a:extLst>
              <a:ext uri="{FF2B5EF4-FFF2-40B4-BE49-F238E27FC236}">
                <a16:creationId xmlns:a16="http://schemas.microsoft.com/office/drawing/2014/main" id="{7AF5B167-9A91-497B-8286-C4FF3B6BE587}"/>
              </a:ext>
            </a:extLst>
          </p:cNvPr>
          <p:cNvCxnSpPr>
            <a:cxnSpLocks/>
          </p:cNvCxnSpPr>
          <p:nvPr/>
        </p:nvCxnSpPr>
        <p:spPr>
          <a:xfrm flipV="1">
            <a:off x="5773207" y="5119895"/>
            <a:ext cx="1" cy="25061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3" name="直線單箭頭接點 142">
            <a:extLst>
              <a:ext uri="{FF2B5EF4-FFF2-40B4-BE49-F238E27FC236}">
                <a16:creationId xmlns:a16="http://schemas.microsoft.com/office/drawing/2014/main" id="{0695671F-86F3-41E3-B64F-B23DDE2D9342}"/>
              </a:ext>
            </a:extLst>
          </p:cNvPr>
          <p:cNvCxnSpPr>
            <a:cxnSpLocks/>
          </p:cNvCxnSpPr>
          <p:nvPr/>
        </p:nvCxnSpPr>
        <p:spPr>
          <a:xfrm flipV="1">
            <a:off x="6679141" y="5146144"/>
            <a:ext cx="1" cy="25061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直線單箭頭接點 143">
            <a:extLst>
              <a:ext uri="{FF2B5EF4-FFF2-40B4-BE49-F238E27FC236}">
                <a16:creationId xmlns:a16="http://schemas.microsoft.com/office/drawing/2014/main" id="{5980A7A5-05AB-45E1-A6EA-537CD274E2FB}"/>
              </a:ext>
            </a:extLst>
          </p:cNvPr>
          <p:cNvCxnSpPr>
            <a:cxnSpLocks/>
          </p:cNvCxnSpPr>
          <p:nvPr/>
        </p:nvCxnSpPr>
        <p:spPr>
          <a:xfrm flipV="1">
            <a:off x="7563905" y="5135879"/>
            <a:ext cx="1" cy="25061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直線單箭頭接點 144">
            <a:extLst>
              <a:ext uri="{FF2B5EF4-FFF2-40B4-BE49-F238E27FC236}">
                <a16:creationId xmlns:a16="http://schemas.microsoft.com/office/drawing/2014/main" id="{0C2B73CC-43C8-4EAF-8EB2-EB64639BDA93}"/>
              </a:ext>
            </a:extLst>
          </p:cNvPr>
          <p:cNvCxnSpPr>
            <a:cxnSpLocks/>
          </p:cNvCxnSpPr>
          <p:nvPr/>
        </p:nvCxnSpPr>
        <p:spPr>
          <a:xfrm flipV="1">
            <a:off x="8457139" y="5141484"/>
            <a:ext cx="1" cy="25061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6" name="直線單箭頭接點 145">
            <a:extLst>
              <a:ext uri="{FF2B5EF4-FFF2-40B4-BE49-F238E27FC236}">
                <a16:creationId xmlns:a16="http://schemas.microsoft.com/office/drawing/2014/main" id="{EAAB3C6F-B4A6-4D9E-89C7-4B87C1622E8C}"/>
              </a:ext>
            </a:extLst>
          </p:cNvPr>
          <p:cNvCxnSpPr>
            <a:cxnSpLocks/>
          </p:cNvCxnSpPr>
          <p:nvPr/>
        </p:nvCxnSpPr>
        <p:spPr>
          <a:xfrm flipV="1">
            <a:off x="6154207" y="2476709"/>
            <a:ext cx="1" cy="25061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7" name="直線單箭頭接點 146">
            <a:extLst>
              <a:ext uri="{FF2B5EF4-FFF2-40B4-BE49-F238E27FC236}">
                <a16:creationId xmlns:a16="http://schemas.microsoft.com/office/drawing/2014/main" id="{8DC36769-DD76-4DB5-90BD-B89A237F9EBA}"/>
              </a:ext>
            </a:extLst>
          </p:cNvPr>
          <p:cNvCxnSpPr>
            <a:cxnSpLocks/>
          </p:cNvCxnSpPr>
          <p:nvPr/>
        </p:nvCxnSpPr>
        <p:spPr>
          <a:xfrm flipV="1">
            <a:off x="7051674" y="2474168"/>
            <a:ext cx="1" cy="25061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8" name="直線單箭頭接點 147">
            <a:extLst>
              <a:ext uri="{FF2B5EF4-FFF2-40B4-BE49-F238E27FC236}">
                <a16:creationId xmlns:a16="http://schemas.microsoft.com/office/drawing/2014/main" id="{60E71544-8F17-4F4F-8499-A74208B74B71}"/>
              </a:ext>
            </a:extLst>
          </p:cNvPr>
          <p:cNvCxnSpPr>
            <a:cxnSpLocks/>
          </p:cNvCxnSpPr>
          <p:nvPr/>
        </p:nvCxnSpPr>
        <p:spPr>
          <a:xfrm flipV="1">
            <a:off x="7932207" y="2476922"/>
            <a:ext cx="1" cy="25061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9" name="文字方塊 148">
            <a:extLst>
              <a:ext uri="{FF2B5EF4-FFF2-40B4-BE49-F238E27FC236}">
                <a16:creationId xmlns:a16="http://schemas.microsoft.com/office/drawing/2014/main" id="{E05009BE-C8A3-424D-8761-F1139FE00CF8}"/>
              </a:ext>
            </a:extLst>
          </p:cNvPr>
          <p:cNvSpPr txBox="1"/>
          <p:nvPr/>
        </p:nvSpPr>
        <p:spPr>
          <a:xfrm>
            <a:off x="4219578" y="2645628"/>
            <a:ext cx="1871129" cy="830997"/>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剪掉多餘</a:t>
            </a:r>
            <a:endParaRPr lang="en-US" altLang="zh-TW" sz="2400" dirty="0">
              <a:latin typeface="微軟正黑體" panose="020B0604030504040204" pitchFamily="34" charset="-120"/>
              <a:ea typeface="微軟正黑體" panose="020B0604030504040204" pitchFamily="34" charset="-120"/>
            </a:endParaRPr>
          </a:p>
          <a:p>
            <a:r>
              <a:rPr lang="zh-TW" altLang="en-US" sz="2400" dirty="0">
                <a:latin typeface="微軟正黑體" panose="020B0604030504040204" pitchFamily="34" charset="-120"/>
                <a:ea typeface="微軟正黑體" panose="020B0604030504040204" pitchFamily="34" charset="-120"/>
              </a:rPr>
              <a:t>的參數</a:t>
            </a:r>
          </a:p>
        </p:txBody>
      </p:sp>
    </p:spTree>
    <p:extLst>
      <p:ext uri="{BB962C8B-B14F-4D97-AF65-F5344CB8AC3E}">
        <p14:creationId xmlns:p14="http://schemas.microsoft.com/office/powerpoint/2010/main" val="370802659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B08E0B3-233D-4E97-97D6-3AD00562A6EB}"/>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機器學習的謊言 </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sp>
        <p:nvSpPr>
          <p:cNvPr id="3" name="內容版面配置區 2">
            <a:extLst>
              <a:ext uri="{FF2B5EF4-FFF2-40B4-BE49-F238E27FC236}">
                <a16:creationId xmlns:a16="http://schemas.microsoft.com/office/drawing/2014/main" id="{50A2C380-A464-41AE-9982-13EDAB8834F7}"/>
              </a:ext>
            </a:extLst>
          </p:cNvPr>
          <p:cNvSpPr>
            <a:spLocks noGrp="1"/>
          </p:cNvSpPr>
          <p:nvPr>
            <p:ph idx="1"/>
          </p:nvPr>
        </p:nvSpPr>
        <p:spPr>
          <a:xfrm>
            <a:off x="628650" y="1825624"/>
            <a:ext cx="7886700" cy="4667249"/>
          </a:xfrm>
        </p:spPr>
        <p:txBody>
          <a:bodyPr>
            <a:normAutofit/>
          </a:bodyPr>
          <a:lstStyle/>
          <a:p>
            <a:r>
              <a:rPr lang="en-US" altLang="zh-TW" dirty="0"/>
              <a:t>Training data and testing data have the same distribution </a:t>
            </a:r>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r>
              <a:rPr lang="en-US" altLang="zh-TW" dirty="0"/>
              <a:t>This is a lie!</a:t>
            </a:r>
            <a:endParaRPr lang="zh-TW" altLang="en-US" dirty="0"/>
          </a:p>
        </p:txBody>
      </p:sp>
      <p:pic>
        <p:nvPicPr>
          <p:cNvPr id="4" name="圖片 3">
            <a:extLst>
              <a:ext uri="{FF2B5EF4-FFF2-40B4-BE49-F238E27FC236}">
                <a16:creationId xmlns:a16="http://schemas.microsoft.com/office/drawing/2014/main" id="{C1B79EB7-8A87-4FA8-8F7A-CB00E78802C0}"/>
              </a:ext>
            </a:extLst>
          </p:cNvPr>
          <p:cNvPicPr>
            <a:picLocks noChangeAspect="1"/>
          </p:cNvPicPr>
          <p:nvPr/>
        </p:nvPicPr>
        <p:blipFill>
          <a:blip r:embed="rId2"/>
          <a:stretch>
            <a:fillRect/>
          </a:stretch>
        </p:blipFill>
        <p:spPr>
          <a:xfrm>
            <a:off x="1790454" y="2859563"/>
            <a:ext cx="2648196" cy="2268859"/>
          </a:xfrm>
          <a:prstGeom prst="rect">
            <a:avLst/>
          </a:prstGeom>
        </p:spPr>
      </p:pic>
      <p:pic>
        <p:nvPicPr>
          <p:cNvPr id="6" name="圖片 5">
            <a:extLst>
              <a:ext uri="{FF2B5EF4-FFF2-40B4-BE49-F238E27FC236}">
                <a16:creationId xmlns:a16="http://schemas.microsoft.com/office/drawing/2014/main" id="{1C0FF01B-F32E-476D-A33D-AA774D565BA6}"/>
              </a:ext>
            </a:extLst>
          </p:cNvPr>
          <p:cNvPicPr>
            <a:picLocks noChangeAspect="1"/>
          </p:cNvPicPr>
          <p:nvPr/>
        </p:nvPicPr>
        <p:blipFill>
          <a:blip r:embed="rId3"/>
          <a:stretch>
            <a:fillRect/>
          </a:stretch>
        </p:blipFill>
        <p:spPr>
          <a:xfrm>
            <a:off x="4996029" y="2888139"/>
            <a:ext cx="2686900" cy="2240284"/>
          </a:xfrm>
          <a:prstGeom prst="rect">
            <a:avLst/>
          </a:prstGeom>
        </p:spPr>
      </p:pic>
      <p:sp>
        <p:nvSpPr>
          <p:cNvPr id="7" name="矩形 6">
            <a:extLst>
              <a:ext uri="{FF2B5EF4-FFF2-40B4-BE49-F238E27FC236}">
                <a16:creationId xmlns:a16="http://schemas.microsoft.com/office/drawing/2014/main" id="{7B05A7F2-9D0B-4089-926D-97FE33BE1FCD}"/>
              </a:ext>
            </a:extLst>
          </p:cNvPr>
          <p:cNvSpPr/>
          <p:nvPr/>
        </p:nvSpPr>
        <p:spPr>
          <a:xfrm>
            <a:off x="2264723" y="5128422"/>
            <a:ext cx="1864613" cy="461665"/>
          </a:xfrm>
          <a:prstGeom prst="rect">
            <a:avLst/>
          </a:prstGeom>
        </p:spPr>
        <p:txBody>
          <a:bodyPr wrap="none">
            <a:spAutoFit/>
          </a:bodyPr>
          <a:lstStyle/>
          <a:p>
            <a:r>
              <a:rPr lang="en-US" altLang="zh-TW" sz="2400" dirty="0"/>
              <a:t>Training data </a:t>
            </a:r>
            <a:endParaRPr lang="zh-TW" altLang="en-US" sz="2400" dirty="0"/>
          </a:p>
        </p:txBody>
      </p:sp>
      <p:sp>
        <p:nvSpPr>
          <p:cNvPr id="8" name="矩形 7">
            <a:extLst>
              <a:ext uri="{FF2B5EF4-FFF2-40B4-BE49-F238E27FC236}">
                <a16:creationId xmlns:a16="http://schemas.microsoft.com/office/drawing/2014/main" id="{74F3C7A6-C73E-44A3-8265-73D9F0B7E8C0}"/>
              </a:ext>
            </a:extLst>
          </p:cNvPr>
          <p:cNvSpPr/>
          <p:nvPr/>
        </p:nvSpPr>
        <p:spPr>
          <a:xfrm>
            <a:off x="5476306" y="5128421"/>
            <a:ext cx="1748556" cy="461665"/>
          </a:xfrm>
          <a:prstGeom prst="rect">
            <a:avLst/>
          </a:prstGeom>
        </p:spPr>
        <p:txBody>
          <a:bodyPr wrap="none">
            <a:spAutoFit/>
          </a:bodyPr>
          <a:lstStyle/>
          <a:p>
            <a:r>
              <a:rPr lang="en-US" altLang="zh-TW" sz="2400" dirty="0"/>
              <a:t>Testing data </a:t>
            </a:r>
            <a:endParaRPr lang="zh-TW" altLang="en-US" sz="2400" dirty="0"/>
          </a:p>
        </p:txBody>
      </p:sp>
    </p:spTree>
    <p:extLst>
      <p:ext uri="{BB962C8B-B14F-4D97-AF65-F5344CB8AC3E}">
        <p14:creationId xmlns:p14="http://schemas.microsoft.com/office/powerpoint/2010/main" val="1543044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p:bldP spid="8"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A2E8ABF-953D-44CA-BC8B-85E395CCB13D}"/>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機器學習的謊言 </a:t>
            </a:r>
            <a:r>
              <a:rPr lang="en-US" altLang="zh-TW" dirty="0">
                <a:latin typeface="微軟正黑體" panose="020B0604030504040204" pitchFamily="34" charset="-120"/>
                <a:ea typeface="微軟正黑體" panose="020B0604030504040204" pitchFamily="34" charset="-120"/>
              </a:rPr>
              <a:t>……</a:t>
            </a:r>
            <a:endParaRPr lang="zh-TW" altLang="en-US" dirty="0"/>
          </a:p>
        </p:txBody>
      </p:sp>
      <p:sp>
        <p:nvSpPr>
          <p:cNvPr id="9" name="矩形 8">
            <a:extLst>
              <a:ext uri="{FF2B5EF4-FFF2-40B4-BE49-F238E27FC236}">
                <a16:creationId xmlns:a16="http://schemas.microsoft.com/office/drawing/2014/main" id="{04B21EFA-8AFD-4E20-834D-BB29789B83BC}"/>
              </a:ext>
            </a:extLst>
          </p:cNvPr>
          <p:cNvSpPr/>
          <p:nvPr/>
        </p:nvSpPr>
        <p:spPr>
          <a:xfrm>
            <a:off x="2380137" y="6380047"/>
            <a:ext cx="6476004" cy="369332"/>
          </a:xfrm>
          <a:prstGeom prst="rect">
            <a:avLst/>
          </a:prstGeom>
        </p:spPr>
        <p:txBody>
          <a:bodyPr wrap="none">
            <a:spAutoFit/>
          </a:bodyPr>
          <a:lstStyle/>
          <a:p>
            <a:r>
              <a:rPr lang="en-US" altLang="zh-TW" dirty="0"/>
              <a:t>The results are from: </a:t>
            </a:r>
            <a:r>
              <a:rPr lang="zh-TW" altLang="en-US" dirty="0"/>
              <a:t>http://proceedings.mlr.press/v37/ganin15.pdf</a:t>
            </a:r>
          </a:p>
        </p:txBody>
      </p:sp>
      <p:sp>
        <p:nvSpPr>
          <p:cNvPr id="10" name="文字方塊 9">
            <a:extLst>
              <a:ext uri="{FF2B5EF4-FFF2-40B4-BE49-F238E27FC236}">
                <a16:creationId xmlns:a16="http://schemas.microsoft.com/office/drawing/2014/main" id="{CA2D020D-1DE3-4C4F-8E6B-0B5D827D68E8}"/>
              </a:ext>
            </a:extLst>
          </p:cNvPr>
          <p:cNvSpPr txBox="1"/>
          <p:nvPr/>
        </p:nvSpPr>
        <p:spPr>
          <a:xfrm>
            <a:off x="1285873" y="5336061"/>
            <a:ext cx="6924675" cy="523220"/>
          </a:xfrm>
          <a:prstGeom prst="rect">
            <a:avLst/>
          </a:prstGeom>
          <a:noFill/>
        </p:spPr>
        <p:txBody>
          <a:bodyPr wrap="square" rtlCol="0">
            <a:spAutoFit/>
          </a:bodyPr>
          <a:lstStyle/>
          <a:p>
            <a:r>
              <a:rPr lang="en-US" altLang="zh-TW" sz="2800" dirty="0"/>
              <a:t>How to do Unsupervised Domain Adaptation? </a:t>
            </a:r>
            <a:endParaRPr lang="zh-TW" altLang="en-US" sz="2800" dirty="0"/>
          </a:p>
        </p:txBody>
      </p:sp>
      <p:pic>
        <p:nvPicPr>
          <p:cNvPr id="6" name="圖片 5">
            <a:extLst>
              <a:ext uri="{FF2B5EF4-FFF2-40B4-BE49-F238E27FC236}">
                <a16:creationId xmlns:a16="http://schemas.microsoft.com/office/drawing/2014/main" id="{4C4A0F0D-93CB-4377-8DD6-1357EE5EFEE3}"/>
              </a:ext>
            </a:extLst>
          </p:cNvPr>
          <p:cNvPicPr>
            <a:picLocks noChangeAspect="1"/>
          </p:cNvPicPr>
          <p:nvPr/>
        </p:nvPicPr>
        <p:blipFill>
          <a:blip r:embed="rId2"/>
          <a:stretch>
            <a:fillRect/>
          </a:stretch>
        </p:blipFill>
        <p:spPr>
          <a:xfrm>
            <a:off x="2118944" y="2315518"/>
            <a:ext cx="2629267" cy="857370"/>
          </a:xfrm>
          <a:prstGeom prst="rect">
            <a:avLst/>
          </a:prstGeom>
        </p:spPr>
      </p:pic>
      <p:pic>
        <p:nvPicPr>
          <p:cNvPr id="7" name="圖片 6">
            <a:extLst>
              <a:ext uri="{FF2B5EF4-FFF2-40B4-BE49-F238E27FC236}">
                <a16:creationId xmlns:a16="http://schemas.microsoft.com/office/drawing/2014/main" id="{2D3AEEBF-DAB0-49B9-93B8-6C86E1444E03}"/>
              </a:ext>
            </a:extLst>
          </p:cNvPr>
          <p:cNvPicPr>
            <a:picLocks noChangeAspect="1"/>
          </p:cNvPicPr>
          <p:nvPr/>
        </p:nvPicPr>
        <p:blipFill>
          <a:blip r:embed="rId3"/>
          <a:stretch>
            <a:fillRect/>
          </a:stretch>
        </p:blipFill>
        <p:spPr>
          <a:xfrm>
            <a:off x="2090365" y="3566648"/>
            <a:ext cx="2657846" cy="905001"/>
          </a:xfrm>
          <a:prstGeom prst="rect">
            <a:avLst/>
          </a:prstGeom>
        </p:spPr>
      </p:pic>
      <p:pic>
        <p:nvPicPr>
          <p:cNvPr id="12" name="圖片 11">
            <a:extLst>
              <a:ext uri="{FF2B5EF4-FFF2-40B4-BE49-F238E27FC236}">
                <a16:creationId xmlns:a16="http://schemas.microsoft.com/office/drawing/2014/main" id="{2A92587C-6B86-4600-B311-3267602295B1}"/>
              </a:ext>
            </a:extLst>
          </p:cNvPr>
          <p:cNvPicPr>
            <a:picLocks noChangeAspect="1"/>
          </p:cNvPicPr>
          <p:nvPr/>
        </p:nvPicPr>
        <p:blipFill>
          <a:blip r:embed="rId2"/>
          <a:stretch>
            <a:fillRect/>
          </a:stretch>
        </p:blipFill>
        <p:spPr>
          <a:xfrm>
            <a:off x="5200553" y="2315518"/>
            <a:ext cx="2629267" cy="857370"/>
          </a:xfrm>
          <a:prstGeom prst="rect">
            <a:avLst/>
          </a:prstGeom>
        </p:spPr>
      </p:pic>
      <p:pic>
        <p:nvPicPr>
          <p:cNvPr id="13" name="圖片 12">
            <a:extLst>
              <a:ext uri="{FF2B5EF4-FFF2-40B4-BE49-F238E27FC236}">
                <a16:creationId xmlns:a16="http://schemas.microsoft.com/office/drawing/2014/main" id="{E811E754-AE30-4153-9807-0D30274ADA9E}"/>
              </a:ext>
            </a:extLst>
          </p:cNvPr>
          <p:cNvPicPr>
            <a:picLocks noChangeAspect="1"/>
          </p:cNvPicPr>
          <p:nvPr/>
        </p:nvPicPr>
        <p:blipFill>
          <a:blip r:embed="rId4"/>
          <a:stretch>
            <a:fillRect/>
          </a:stretch>
        </p:blipFill>
        <p:spPr>
          <a:xfrm>
            <a:off x="5200553" y="3595226"/>
            <a:ext cx="2629267" cy="847843"/>
          </a:xfrm>
          <a:prstGeom prst="rect">
            <a:avLst/>
          </a:prstGeom>
        </p:spPr>
      </p:pic>
      <p:sp>
        <p:nvSpPr>
          <p:cNvPr id="14" name="文字方塊 13">
            <a:extLst>
              <a:ext uri="{FF2B5EF4-FFF2-40B4-BE49-F238E27FC236}">
                <a16:creationId xmlns:a16="http://schemas.microsoft.com/office/drawing/2014/main" id="{6901B297-AA97-4E86-9D18-7A602F3914E4}"/>
              </a:ext>
            </a:extLst>
          </p:cNvPr>
          <p:cNvSpPr txBox="1"/>
          <p:nvPr/>
        </p:nvSpPr>
        <p:spPr>
          <a:xfrm>
            <a:off x="2628815" y="4642245"/>
            <a:ext cx="1514475" cy="523220"/>
          </a:xfrm>
          <a:prstGeom prst="rect">
            <a:avLst/>
          </a:prstGeom>
          <a:noFill/>
        </p:spPr>
        <p:txBody>
          <a:bodyPr wrap="square" rtlCol="0">
            <a:spAutoFit/>
          </a:bodyPr>
          <a:lstStyle/>
          <a:p>
            <a:pPr algn="ctr"/>
            <a:r>
              <a:rPr lang="en-US" altLang="zh-TW" sz="2800" dirty="0">
                <a:solidFill>
                  <a:srgbClr val="0000FF"/>
                </a:solidFill>
              </a:rPr>
              <a:t>99.5%</a:t>
            </a:r>
            <a:endParaRPr lang="zh-TW" altLang="en-US" sz="2800" dirty="0">
              <a:solidFill>
                <a:srgbClr val="0000FF"/>
              </a:solidFill>
            </a:endParaRPr>
          </a:p>
        </p:txBody>
      </p:sp>
      <p:sp>
        <p:nvSpPr>
          <p:cNvPr id="15" name="文字方塊 14">
            <a:extLst>
              <a:ext uri="{FF2B5EF4-FFF2-40B4-BE49-F238E27FC236}">
                <a16:creationId xmlns:a16="http://schemas.microsoft.com/office/drawing/2014/main" id="{C53DFA70-D2FE-4E82-B701-5E12A5CB6E1E}"/>
              </a:ext>
            </a:extLst>
          </p:cNvPr>
          <p:cNvSpPr txBox="1"/>
          <p:nvPr/>
        </p:nvSpPr>
        <p:spPr>
          <a:xfrm>
            <a:off x="5757948" y="4603797"/>
            <a:ext cx="1514475" cy="523220"/>
          </a:xfrm>
          <a:prstGeom prst="rect">
            <a:avLst/>
          </a:prstGeom>
          <a:noFill/>
        </p:spPr>
        <p:txBody>
          <a:bodyPr wrap="square" rtlCol="0">
            <a:spAutoFit/>
          </a:bodyPr>
          <a:lstStyle/>
          <a:p>
            <a:pPr algn="ctr"/>
            <a:r>
              <a:rPr lang="en-US" altLang="zh-TW" sz="2800" dirty="0">
                <a:solidFill>
                  <a:srgbClr val="FF0000"/>
                </a:solidFill>
              </a:rPr>
              <a:t>57.5%</a:t>
            </a:r>
            <a:endParaRPr lang="zh-TW" altLang="en-US" sz="2800" dirty="0">
              <a:solidFill>
                <a:srgbClr val="FF0000"/>
              </a:solidFill>
            </a:endParaRPr>
          </a:p>
        </p:txBody>
      </p:sp>
      <p:sp>
        <p:nvSpPr>
          <p:cNvPr id="16" name="文字方塊 15">
            <a:extLst>
              <a:ext uri="{FF2B5EF4-FFF2-40B4-BE49-F238E27FC236}">
                <a16:creationId xmlns:a16="http://schemas.microsoft.com/office/drawing/2014/main" id="{AF641568-88BC-42E3-B7F0-4838F1D7E79B}"/>
              </a:ext>
            </a:extLst>
          </p:cNvPr>
          <p:cNvSpPr txBox="1"/>
          <p:nvPr/>
        </p:nvSpPr>
        <p:spPr>
          <a:xfrm>
            <a:off x="461692" y="2218781"/>
            <a:ext cx="1704975" cy="954107"/>
          </a:xfrm>
          <a:prstGeom prst="rect">
            <a:avLst/>
          </a:prstGeom>
          <a:noFill/>
        </p:spPr>
        <p:txBody>
          <a:bodyPr wrap="square" rtlCol="0">
            <a:spAutoFit/>
          </a:bodyPr>
          <a:lstStyle/>
          <a:p>
            <a:pPr algn="ctr"/>
            <a:r>
              <a:rPr lang="en-US" altLang="zh-TW" sz="2800" dirty="0"/>
              <a:t>Training </a:t>
            </a:r>
          </a:p>
          <a:p>
            <a:pPr algn="ctr"/>
            <a:r>
              <a:rPr lang="en-US" altLang="zh-TW" sz="2800" dirty="0"/>
              <a:t>Data</a:t>
            </a:r>
            <a:endParaRPr lang="zh-TW" altLang="en-US" sz="2800" dirty="0"/>
          </a:p>
        </p:txBody>
      </p:sp>
      <p:sp>
        <p:nvSpPr>
          <p:cNvPr id="17" name="文字方塊 16">
            <a:extLst>
              <a:ext uri="{FF2B5EF4-FFF2-40B4-BE49-F238E27FC236}">
                <a16:creationId xmlns:a16="http://schemas.microsoft.com/office/drawing/2014/main" id="{CA208D73-80F7-4F33-812F-B3847466E567}"/>
              </a:ext>
            </a:extLst>
          </p:cNvPr>
          <p:cNvSpPr txBox="1"/>
          <p:nvPr/>
        </p:nvSpPr>
        <p:spPr>
          <a:xfrm>
            <a:off x="461692" y="3517542"/>
            <a:ext cx="1704975" cy="954107"/>
          </a:xfrm>
          <a:prstGeom prst="rect">
            <a:avLst/>
          </a:prstGeom>
          <a:noFill/>
        </p:spPr>
        <p:txBody>
          <a:bodyPr wrap="square" rtlCol="0">
            <a:spAutoFit/>
          </a:bodyPr>
          <a:lstStyle/>
          <a:p>
            <a:pPr algn="ctr"/>
            <a:r>
              <a:rPr lang="en-US" altLang="zh-TW" sz="2800" dirty="0"/>
              <a:t>Testing </a:t>
            </a:r>
          </a:p>
          <a:p>
            <a:pPr algn="ctr"/>
            <a:r>
              <a:rPr lang="en-US" altLang="zh-TW" sz="2800" dirty="0"/>
              <a:t>Data</a:t>
            </a:r>
            <a:endParaRPr lang="zh-TW" altLang="en-US" sz="2800" dirty="0"/>
          </a:p>
        </p:txBody>
      </p:sp>
    </p:spTree>
    <p:extLst>
      <p:ext uri="{BB962C8B-B14F-4D97-AF65-F5344CB8AC3E}">
        <p14:creationId xmlns:p14="http://schemas.microsoft.com/office/powerpoint/2010/main" val="959274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5" grpId="0"/>
      <p:bldP spid="16" grpId="0"/>
      <p:bldP spid="17"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7F50443-7D76-4929-98C0-079ED0D118DC}"/>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機器學習的下一步</a:t>
            </a:r>
            <a:endParaRPr lang="zh-TW" altLang="en-US" dirty="0"/>
          </a:p>
        </p:txBody>
      </p:sp>
      <p:sp>
        <p:nvSpPr>
          <p:cNvPr id="3" name="內容版面配置區 2">
            <a:extLst>
              <a:ext uri="{FF2B5EF4-FFF2-40B4-BE49-F238E27FC236}">
                <a16:creationId xmlns:a16="http://schemas.microsoft.com/office/drawing/2014/main" id="{254474FD-7AA0-46A6-8CB2-0DDAB443DEA3}"/>
              </a:ext>
            </a:extLst>
          </p:cNvPr>
          <p:cNvSpPr>
            <a:spLocks noGrp="1"/>
          </p:cNvSpPr>
          <p:nvPr>
            <p:ph idx="1"/>
          </p:nvPr>
        </p:nvSpPr>
        <p:spPr>
          <a:xfrm>
            <a:off x="628650" y="1825625"/>
            <a:ext cx="7886700" cy="4927872"/>
          </a:xfrm>
        </p:spPr>
        <p:txBody>
          <a:bodyPr>
            <a:normAutofit/>
          </a:bodyPr>
          <a:lstStyle/>
          <a:p>
            <a:r>
              <a:rPr lang="en-US" altLang="zh-TW" sz="2400" dirty="0"/>
              <a:t>A</a:t>
            </a:r>
            <a:r>
              <a:rPr lang="zh-TW" altLang="en-US" sz="2400" dirty="0"/>
              <a:t>nomaly </a:t>
            </a:r>
            <a:r>
              <a:rPr lang="en-US" altLang="zh-TW" sz="2400" dirty="0"/>
              <a:t>D</a:t>
            </a:r>
            <a:r>
              <a:rPr lang="zh-TW" altLang="en-US" sz="2400" dirty="0"/>
              <a:t>etection </a:t>
            </a:r>
            <a:r>
              <a:rPr lang="en-US" altLang="zh-TW" sz="2400" dirty="0"/>
              <a:t>(</a:t>
            </a:r>
            <a:r>
              <a:rPr lang="zh-TW" altLang="en-US" sz="2400" dirty="0">
                <a:latin typeface="微軟正黑體" panose="020B0604030504040204" pitchFamily="34" charset="-120"/>
                <a:ea typeface="微軟正黑體" panose="020B0604030504040204" pitchFamily="34" charset="-120"/>
              </a:rPr>
              <a:t>機器能不能知道「我不知道」</a:t>
            </a:r>
            <a:r>
              <a:rPr lang="en-US" altLang="zh-TW" sz="2400" dirty="0"/>
              <a:t>)</a:t>
            </a:r>
          </a:p>
          <a:p>
            <a:r>
              <a:rPr lang="en-US" altLang="zh-TW" sz="2400" dirty="0">
                <a:latin typeface="微軟正黑體" panose="020B0604030504040204" pitchFamily="34" charset="-120"/>
                <a:ea typeface="微軟正黑體" panose="020B0604030504040204" pitchFamily="34" charset="-120"/>
              </a:rPr>
              <a:t>Explainable AI (</a:t>
            </a:r>
            <a:r>
              <a:rPr lang="zh-TW" altLang="en-US" sz="2400" dirty="0">
                <a:latin typeface="微軟正黑體" panose="020B0604030504040204" pitchFamily="34" charset="-120"/>
                <a:ea typeface="微軟正黑體" panose="020B0604030504040204" pitchFamily="34" charset="-120"/>
              </a:rPr>
              <a:t>說出為什麼「我知道」</a:t>
            </a:r>
            <a:r>
              <a:rPr lang="en-US" altLang="zh-TW" sz="2400" dirty="0">
                <a:latin typeface="微軟正黑體" panose="020B0604030504040204" pitchFamily="34" charset="-120"/>
                <a:ea typeface="微軟正黑體" panose="020B0604030504040204" pitchFamily="34" charset="-120"/>
              </a:rPr>
              <a:t>)</a:t>
            </a:r>
          </a:p>
          <a:p>
            <a:r>
              <a:rPr lang="zh-TW" altLang="en-US" sz="2400" dirty="0">
                <a:latin typeface="微軟正黑體" panose="020B0604030504040204" pitchFamily="34" charset="-120"/>
                <a:ea typeface="微軟正黑體" panose="020B0604030504040204" pitchFamily="34" charset="-120"/>
              </a:rPr>
              <a:t>防止</a:t>
            </a:r>
            <a:r>
              <a:rPr lang="en-US" altLang="zh-TW" sz="2400" dirty="0">
                <a:latin typeface="微軟正黑體" panose="020B0604030504040204" pitchFamily="34" charset="-120"/>
                <a:ea typeface="微軟正黑體" panose="020B0604030504040204" pitchFamily="34" charset="-120"/>
              </a:rPr>
              <a:t> Adversarial Attack </a:t>
            </a:r>
          </a:p>
          <a:p>
            <a:r>
              <a:rPr lang="en-US" altLang="zh-TW" sz="2400" dirty="0"/>
              <a:t>Life-long Learning (</a:t>
            </a:r>
            <a:r>
              <a:rPr lang="zh-TW" altLang="en-US" sz="2400" dirty="0">
                <a:latin typeface="微軟正黑體" panose="020B0604030504040204" pitchFamily="34" charset="-120"/>
                <a:ea typeface="微軟正黑體" panose="020B0604030504040204" pitchFamily="34" charset="-120"/>
              </a:rPr>
              <a:t>終身學習 </a:t>
            </a:r>
            <a:r>
              <a:rPr lang="en-US" altLang="zh-TW" sz="2400" dirty="0"/>
              <a:t>) </a:t>
            </a:r>
            <a:endParaRPr lang="zh-TW" altLang="en-US" sz="2400" dirty="0"/>
          </a:p>
          <a:p>
            <a:r>
              <a:rPr lang="en-US" altLang="zh-TW" sz="2400" dirty="0"/>
              <a:t>Meta-learning</a:t>
            </a:r>
            <a:r>
              <a:rPr lang="zh-TW" altLang="en-US" sz="2400" dirty="0"/>
              <a:t> </a:t>
            </a:r>
            <a:r>
              <a:rPr lang="en-US" altLang="zh-TW" sz="2400" dirty="0"/>
              <a:t>/</a:t>
            </a:r>
            <a:r>
              <a:rPr lang="zh-TW" altLang="en-US" sz="2400" dirty="0"/>
              <a:t> </a:t>
            </a:r>
            <a:r>
              <a:rPr lang="en-US" altLang="zh-TW" sz="2400" dirty="0"/>
              <a:t>Learn to learn (</a:t>
            </a:r>
            <a:r>
              <a:rPr lang="zh-TW" altLang="en-US" sz="2400" dirty="0"/>
              <a:t>學習如何學習</a:t>
            </a:r>
            <a:r>
              <a:rPr lang="en-US" altLang="zh-TW" sz="2400" dirty="0"/>
              <a:t>)</a:t>
            </a:r>
          </a:p>
          <a:p>
            <a:r>
              <a:rPr lang="en-US" altLang="zh-TW" sz="2400" dirty="0">
                <a:latin typeface="微軟正黑體" panose="020B0604030504040204" pitchFamily="34" charset="-120"/>
                <a:ea typeface="微軟正黑體" panose="020B0604030504040204" pitchFamily="34" charset="-120"/>
              </a:rPr>
              <a:t>Few-shot / Zero-shot Learning (</a:t>
            </a:r>
            <a:r>
              <a:rPr lang="zh-TW" altLang="en-US" sz="2400" dirty="0">
                <a:latin typeface="微軟正黑體" panose="020B0604030504040204" pitchFamily="34" charset="-120"/>
                <a:ea typeface="微軟正黑體" panose="020B0604030504040204" pitchFamily="34" charset="-120"/>
              </a:rPr>
              <a:t>一定需要很多訓練資料嗎？</a:t>
            </a:r>
            <a:r>
              <a:rPr lang="en-US" altLang="zh-TW" sz="2400" dirty="0">
                <a:latin typeface="微軟正黑體" panose="020B0604030504040204" pitchFamily="34" charset="-120"/>
                <a:ea typeface="微軟正黑體" panose="020B0604030504040204" pitchFamily="34" charset="-120"/>
              </a:rPr>
              <a:t>)</a:t>
            </a:r>
          </a:p>
          <a:p>
            <a:r>
              <a:rPr lang="zh-TW" altLang="en-US" sz="2400" dirty="0"/>
              <a:t>增強式學習真的能用嗎？</a:t>
            </a:r>
            <a:endParaRPr lang="en-US" altLang="zh-TW" sz="2400" dirty="0"/>
          </a:p>
          <a:p>
            <a:r>
              <a:rPr lang="en-US" altLang="zh-TW" sz="2400" dirty="0">
                <a:latin typeface="微軟正黑體" panose="020B0604030504040204" pitchFamily="34" charset="-120"/>
                <a:ea typeface="微軟正黑體" panose="020B0604030504040204" pitchFamily="34" charset="-120"/>
              </a:rPr>
              <a:t>Network Compression</a:t>
            </a:r>
            <a:r>
              <a:rPr lang="zh-TW" altLang="en-US" sz="2400" dirty="0">
                <a:latin typeface="微軟正黑體" panose="020B0604030504040204" pitchFamily="34" charset="-120"/>
                <a:ea typeface="微軟正黑體" panose="020B0604030504040204" pitchFamily="34" charset="-120"/>
              </a:rPr>
              <a:t> </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神經網路壓縮 </a:t>
            </a:r>
            <a:r>
              <a:rPr lang="en-US" altLang="zh-TW" sz="2400" dirty="0">
                <a:latin typeface="微軟正黑體" panose="020B0604030504040204" pitchFamily="34" charset="-120"/>
                <a:ea typeface="微軟正黑體" panose="020B0604030504040204" pitchFamily="34" charset="-120"/>
              </a:rPr>
              <a:t>)</a:t>
            </a:r>
          </a:p>
          <a:p>
            <a:r>
              <a:rPr lang="zh-TW" altLang="en-US" sz="2400" dirty="0">
                <a:latin typeface="微軟正黑體" panose="020B0604030504040204" pitchFamily="34" charset="-120"/>
                <a:ea typeface="微軟正黑體" panose="020B0604030504040204" pitchFamily="34" charset="-120"/>
              </a:rPr>
              <a:t>如果訓練資料和測試資料很不一樣 </a:t>
            </a:r>
            <a:r>
              <a:rPr lang="en-US" altLang="zh-TW" sz="2400" dirty="0">
                <a:latin typeface="微軟正黑體" panose="020B0604030504040204" pitchFamily="34" charset="-120"/>
                <a:ea typeface="微軟正黑體" panose="020B0604030504040204" pitchFamily="34" charset="-120"/>
              </a:rPr>
              <a:t>……</a:t>
            </a:r>
            <a:endParaRPr lang="en-US" altLang="zh-TW" sz="2400" dirty="0"/>
          </a:p>
          <a:p>
            <a:endParaRPr lang="zh-TW" altLang="en-US" sz="2400" dirty="0"/>
          </a:p>
          <a:p>
            <a:endParaRPr lang="zh-TW" altLang="en-US" sz="2400" dirty="0"/>
          </a:p>
        </p:txBody>
      </p:sp>
    </p:spTree>
    <p:extLst>
      <p:ext uri="{BB962C8B-B14F-4D97-AF65-F5344CB8AC3E}">
        <p14:creationId xmlns:p14="http://schemas.microsoft.com/office/powerpoint/2010/main" val="22880976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s://cdn-images-1.medium.com/max/1600/1*5RzFIIxALKZR5aGoFe0AhA.png">
            <a:extLst>
              <a:ext uri="{FF2B5EF4-FFF2-40B4-BE49-F238E27FC236}">
                <a16:creationId xmlns:a16="http://schemas.microsoft.com/office/drawing/2014/main" id="{2399B831-B022-4589-9CAE-607A212C135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801" r="14865"/>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a16="http://schemas.microsoft.com/office/drawing/2014/main" id="{AA37DFA6-4BF1-4602-953E-622EA65692E0}"/>
              </a:ext>
            </a:extLst>
          </p:cNvPr>
          <p:cNvSpPr>
            <a:spLocks noGrp="1"/>
          </p:cNvSpPr>
          <p:nvPr>
            <p:ph type="title"/>
          </p:nvPr>
        </p:nvSpPr>
        <p:spPr>
          <a:xfrm>
            <a:off x="6016515" y="3231931"/>
            <a:ext cx="2889031" cy="1834056"/>
          </a:xfrm>
        </p:spPr>
        <p:txBody>
          <a:bodyPr vert="horz" lIns="91440" tIns="45720" rIns="91440" bIns="45720" rtlCol="0" anchor="b">
            <a:normAutofit/>
          </a:bodyPr>
          <a:lstStyle/>
          <a:p>
            <a:pPr algn="ctr"/>
            <a:r>
              <a:rPr lang="zh-CN" altLang="en-US" sz="3500" dirty="0">
                <a:latin typeface="微軟正黑體" panose="020B0604030504040204" pitchFamily="34" charset="-120"/>
                <a:ea typeface="微軟正黑體" panose="020B0604030504040204" pitchFamily="34" charset="-120"/>
              </a:rPr>
              <a:t>新的資安問題</a:t>
            </a:r>
            <a:endParaRPr lang="en-US" altLang="zh-TW" sz="3500" dirty="0">
              <a:latin typeface="微軟正黑體" panose="020B0604030504040204" pitchFamily="34" charset="-120"/>
              <a:ea typeface="微軟正黑體" panose="020B0604030504040204" pitchFamily="34" charset="-120"/>
            </a:endParaRPr>
          </a:p>
        </p:txBody>
      </p:sp>
      <p:sp>
        <p:nvSpPr>
          <p:cNvPr id="4" name="矩形 3">
            <a:extLst>
              <a:ext uri="{FF2B5EF4-FFF2-40B4-BE49-F238E27FC236}">
                <a16:creationId xmlns:a16="http://schemas.microsoft.com/office/drawing/2014/main" id="{14289F67-005D-4175-8315-A3FFA21114FE}"/>
              </a:ext>
            </a:extLst>
          </p:cNvPr>
          <p:cNvSpPr/>
          <p:nvPr/>
        </p:nvSpPr>
        <p:spPr>
          <a:xfrm>
            <a:off x="292667" y="5925959"/>
            <a:ext cx="2108634" cy="646331"/>
          </a:xfrm>
          <a:prstGeom prst="rect">
            <a:avLst/>
          </a:prstGeom>
        </p:spPr>
        <p:txBody>
          <a:bodyPr wrap="square">
            <a:spAutoFit/>
          </a:bodyPr>
          <a:lstStyle/>
          <a:p>
            <a:r>
              <a:rPr lang="zh-TW" altLang="en-US" dirty="0"/>
              <a:t>https://arxiv.org/abs/1801.00349</a:t>
            </a:r>
          </a:p>
        </p:txBody>
      </p:sp>
    </p:spTree>
    <p:extLst>
      <p:ext uri="{BB962C8B-B14F-4D97-AF65-F5344CB8AC3E}">
        <p14:creationId xmlns:p14="http://schemas.microsoft.com/office/powerpoint/2010/main" val="4698787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209D633-61B6-4884-ABC6-77FC3E57BB63}"/>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自駕車</a:t>
            </a:r>
          </a:p>
        </p:txBody>
      </p:sp>
      <p:pic>
        <p:nvPicPr>
          <p:cNvPr id="4" name="Paris streets in the eyes of Tesla Autopilot (online-video-cutter.com)">
            <a:hlinkClick r:id="" action="ppaction://media"/>
            <a:extLst>
              <a:ext uri="{FF2B5EF4-FFF2-40B4-BE49-F238E27FC236}">
                <a16:creationId xmlns:a16="http://schemas.microsoft.com/office/drawing/2014/main" id="{F5D44680-A8A0-4731-9DC7-C0F7D6F6680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5333074" y="196851"/>
            <a:ext cx="3259962" cy="2444749"/>
          </a:xfrm>
        </p:spPr>
      </p:pic>
      <p:sp>
        <p:nvSpPr>
          <p:cNvPr id="5" name="矩形 4">
            <a:extLst>
              <a:ext uri="{FF2B5EF4-FFF2-40B4-BE49-F238E27FC236}">
                <a16:creationId xmlns:a16="http://schemas.microsoft.com/office/drawing/2014/main" id="{BE390F8C-AF68-4DAB-AFB2-B9C1E0065F2E}"/>
              </a:ext>
            </a:extLst>
          </p:cNvPr>
          <p:cNvSpPr/>
          <p:nvPr/>
        </p:nvSpPr>
        <p:spPr>
          <a:xfrm>
            <a:off x="3354348" y="196851"/>
            <a:ext cx="1978726" cy="923330"/>
          </a:xfrm>
          <a:prstGeom prst="rect">
            <a:avLst/>
          </a:prstGeom>
        </p:spPr>
        <p:txBody>
          <a:bodyPr wrap="square">
            <a:spAutoFit/>
          </a:bodyPr>
          <a:lstStyle/>
          <a:p>
            <a:r>
              <a:rPr lang="zh-TW" altLang="en-US" dirty="0"/>
              <a:t>https://www.youtube.com/watch?v=_1MHGUC_BzQ</a:t>
            </a:r>
          </a:p>
        </p:txBody>
      </p:sp>
      <p:sp>
        <p:nvSpPr>
          <p:cNvPr id="6" name="矩形 5">
            <a:extLst>
              <a:ext uri="{FF2B5EF4-FFF2-40B4-BE49-F238E27FC236}">
                <a16:creationId xmlns:a16="http://schemas.microsoft.com/office/drawing/2014/main" id="{C8768AF7-1FC7-41B6-9FEC-1F0B2D8677F3}"/>
              </a:ext>
            </a:extLst>
          </p:cNvPr>
          <p:cNvSpPr/>
          <p:nvPr/>
        </p:nvSpPr>
        <p:spPr>
          <a:xfrm>
            <a:off x="129722" y="1719263"/>
            <a:ext cx="5203351" cy="369332"/>
          </a:xfrm>
          <a:prstGeom prst="rect">
            <a:avLst/>
          </a:prstGeom>
        </p:spPr>
        <p:txBody>
          <a:bodyPr wrap="square">
            <a:spAutoFit/>
          </a:bodyPr>
          <a:lstStyle/>
          <a:p>
            <a:r>
              <a:rPr lang="en-US" altLang="zh-TW" dirty="0"/>
              <a:t>https://www.youtube.com/watch?v=6QCF8tVqM3I</a:t>
            </a:r>
            <a:endParaRPr lang="zh-TW" altLang="en-US" dirty="0"/>
          </a:p>
        </p:txBody>
      </p:sp>
      <p:pic>
        <p:nvPicPr>
          <p:cNvPr id="7" name="This is what may have happened in the recent Tesla Autopilot Crash">
            <a:hlinkClick r:id="" action="ppaction://media"/>
            <a:extLst>
              <a:ext uri="{FF2B5EF4-FFF2-40B4-BE49-F238E27FC236}">
                <a16:creationId xmlns:a16="http://schemas.microsoft.com/office/drawing/2014/main" id="{BBD5B6D3-96E9-4787-BF56-B47F1771F393}"/>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504549" y="2133381"/>
            <a:ext cx="8088487" cy="4549774"/>
          </a:xfrm>
          <a:prstGeom prst="rect">
            <a:avLst/>
          </a:prstGeom>
        </p:spPr>
      </p:pic>
      <p:sp>
        <p:nvSpPr>
          <p:cNvPr id="3" name="矩形 2">
            <a:extLst>
              <a:ext uri="{FF2B5EF4-FFF2-40B4-BE49-F238E27FC236}">
                <a16:creationId xmlns:a16="http://schemas.microsoft.com/office/drawing/2014/main" id="{E4E53C56-07F1-4B0C-8CD3-6230B731725F}"/>
              </a:ext>
            </a:extLst>
          </p:cNvPr>
          <p:cNvSpPr/>
          <p:nvPr/>
        </p:nvSpPr>
        <p:spPr>
          <a:xfrm>
            <a:off x="129721" y="1419225"/>
            <a:ext cx="4570482" cy="369332"/>
          </a:xfrm>
          <a:prstGeom prst="rect">
            <a:avLst/>
          </a:prstGeom>
        </p:spPr>
        <p:txBody>
          <a:bodyPr wrap="none">
            <a:spAutoFit/>
          </a:bodyPr>
          <a:lstStyle/>
          <a:p>
            <a:r>
              <a:rPr lang="zh-TW" altLang="en-US" dirty="0">
                <a:solidFill>
                  <a:srgbClr val="1D2129"/>
                </a:solidFill>
                <a:latin typeface="Helvetica" panose="020B0604020202020204" pitchFamily="34" charset="0"/>
              </a:rPr>
              <a:t>自動駕駛輔助系統僅是提供輔助非完全自駕</a:t>
            </a:r>
            <a:endParaRPr lang="zh-TW" altLang="en-US" dirty="0"/>
          </a:p>
        </p:txBody>
      </p:sp>
    </p:spTree>
    <p:extLst>
      <p:ext uri="{BB962C8B-B14F-4D97-AF65-F5344CB8AC3E}">
        <p14:creationId xmlns:p14="http://schemas.microsoft.com/office/powerpoint/2010/main" val="3117669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209"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 fill="hold"/>
                                        <p:tgtEl>
                                          <p:spTgt spid="4"/>
                                        </p:tgtEl>
                                      </p:cBhvr>
                                    </p:cmd>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4"/>
                </p:tgtEl>
              </p:cMediaNode>
            </p:video>
            <p:video>
              <p:cMediaNode vol="80000">
                <p:cTn id="20" fill="hold" display="0">
                  <p:stCondLst>
                    <p:cond delay="indefinite"/>
                  </p:stCondLst>
                </p:cTn>
                <p:tgtEl>
                  <p:spTgt spid="7"/>
                </p:tgtEl>
              </p:cMediaNode>
            </p:video>
          </p:childTnLst>
        </p:cTn>
      </p:par>
    </p:tnLst>
    <p:bldLst>
      <p:bldP spid="6" grpId="0"/>
      <p:bldP spid="3" grpId="0"/>
    </p:bldLst>
  </p:timing>
</p:sld>
</file>

<file path=ppt/theme/theme1.xml><?xml version="1.0" encoding="utf-8"?>
<a:theme xmlns:a="http://schemas.openxmlformats.org/drawingml/2006/main" name="Office 佈景主題">
  <a:themeElements>
    <a:clrScheme name="Office 佈景主題">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4767</TotalTime>
  <Words>3675</Words>
  <Application>Microsoft Office PowerPoint</Application>
  <PresentationFormat>如螢幕大小 (4:3)</PresentationFormat>
  <Paragraphs>836</Paragraphs>
  <Slides>76</Slides>
  <Notes>34</Notes>
  <HiddenSlides>0</HiddenSlides>
  <MMClips>2</MMClips>
  <ScaleCrop>false</ScaleCrop>
  <HeadingPairs>
    <vt:vector size="8" baseType="variant">
      <vt:variant>
        <vt:lpstr>使用字型</vt:lpstr>
      </vt:variant>
      <vt:variant>
        <vt:i4>8</vt:i4>
      </vt:variant>
      <vt:variant>
        <vt:lpstr>佈景主題</vt:lpstr>
      </vt:variant>
      <vt:variant>
        <vt:i4>1</vt:i4>
      </vt:variant>
      <vt:variant>
        <vt:lpstr>內嵌 OLE 伺服程式</vt:lpstr>
      </vt:variant>
      <vt:variant>
        <vt:i4>1</vt:i4>
      </vt:variant>
      <vt:variant>
        <vt:lpstr>投影片標題</vt:lpstr>
      </vt:variant>
      <vt:variant>
        <vt:i4>76</vt:i4>
      </vt:variant>
    </vt:vector>
  </HeadingPairs>
  <TitlesOfParts>
    <vt:vector size="86" baseType="lpstr">
      <vt:lpstr>Helvetica Neue</vt:lpstr>
      <vt:lpstr>微軟正黑體</vt:lpstr>
      <vt:lpstr>Arial</vt:lpstr>
      <vt:lpstr>Arial</vt:lpstr>
      <vt:lpstr>Calibri</vt:lpstr>
      <vt:lpstr>Calibri Light</vt:lpstr>
      <vt:lpstr>Cambria Math</vt:lpstr>
      <vt:lpstr>Helvetica</vt:lpstr>
      <vt:lpstr>Office 佈景主題</vt:lpstr>
      <vt:lpstr>方程式</vt:lpstr>
      <vt:lpstr>機器學習簡介</vt:lpstr>
      <vt:lpstr>人工智慧時代來臨？</vt:lpstr>
      <vt:lpstr>語音辨識能力超越人類？</vt:lpstr>
      <vt:lpstr>影像辨識能力超越人類？</vt:lpstr>
      <vt:lpstr>閱讀理解能力超越人類？</vt:lpstr>
      <vt:lpstr>下圍棋、打星海超越人類？</vt:lpstr>
      <vt:lpstr>在影像辨識上超越人類?</vt:lpstr>
      <vt:lpstr>新的資安問題</vt:lpstr>
      <vt:lpstr>自駕車</vt:lpstr>
      <vt:lpstr>在閱讀理解上已經等同人類?</vt:lpstr>
      <vt:lpstr>語音辨識能力超越人類？</vt:lpstr>
      <vt:lpstr>機器學習</vt:lpstr>
      <vt:lpstr>PowerPoint 簡報</vt:lpstr>
      <vt:lpstr>機器學習登場</vt:lpstr>
      <vt:lpstr>機器學習登場</vt:lpstr>
      <vt:lpstr>機器學習 ≈ 找一個函數的能力</vt:lpstr>
      <vt:lpstr>Framework </vt:lpstr>
      <vt:lpstr>Framework </vt:lpstr>
      <vt:lpstr>Framework </vt:lpstr>
      <vt:lpstr>機器學習好簡單 ……</vt:lpstr>
      <vt:lpstr>Regression (回歸)</vt:lpstr>
      <vt:lpstr>Classification (分類) </vt:lpstr>
      <vt:lpstr>二元分類</vt:lpstr>
      <vt:lpstr>多類別分類</vt:lpstr>
      <vt:lpstr>多類別分類</vt:lpstr>
      <vt:lpstr>PowerPoint 簡報</vt:lpstr>
      <vt:lpstr>PowerPoint 簡報</vt:lpstr>
      <vt:lpstr>Deep Learning (深度學習) </vt:lpstr>
      <vt:lpstr>Neural Network (神經網路) </vt:lpstr>
      <vt:lpstr>Neural Network (神經網路) </vt:lpstr>
      <vt:lpstr>Neural Network (神經網路) </vt:lpstr>
      <vt:lpstr>Neural Network (神經網路) </vt:lpstr>
      <vt:lpstr>Neural Network (神經網路) </vt:lpstr>
      <vt:lpstr>舉例說明：手寫數字辨識</vt:lpstr>
      <vt:lpstr>PowerPoint 簡報</vt:lpstr>
      <vt:lpstr>機器學習好簡單 ……</vt:lpstr>
      <vt:lpstr>Neural Network (神經網路) </vt:lpstr>
      <vt:lpstr>PowerPoint 簡報</vt:lpstr>
      <vt:lpstr>Fully Connected  Feedforward Network</vt:lpstr>
      <vt:lpstr>PowerPoint 簡報</vt:lpstr>
      <vt:lpstr>PowerPoint 簡報</vt:lpstr>
      <vt:lpstr>Different Network Structures</vt:lpstr>
      <vt:lpstr>Sequence-to-sequence  (Encoder-Decoder Architecture)</vt:lpstr>
      <vt:lpstr>PowerPoint 簡報</vt:lpstr>
      <vt:lpstr>Sequence-to-sequence </vt:lpstr>
      <vt:lpstr>機器學習好簡單 ……</vt:lpstr>
      <vt:lpstr>Semi-supervised (半督導)</vt:lpstr>
      <vt:lpstr>Transfer Learning (遷移學習)</vt:lpstr>
      <vt:lpstr>Reinforcement Learning  (增強式學習)</vt:lpstr>
      <vt:lpstr>Supervised v.s. Reinforcement</vt:lpstr>
      <vt:lpstr>Supervised v.s. Reinforcement</vt:lpstr>
      <vt:lpstr>Unsupervised (非督導)</vt:lpstr>
      <vt:lpstr>Unsupervised (非督導)</vt:lpstr>
      <vt:lpstr>Unsupervised (非督導)</vt:lpstr>
      <vt:lpstr>Unsupervised (非督導)</vt:lpstr>
      <vt:lpstr>機器學習好簡單 ……</vt:lpstr>
      <vt:lpstr>如何找出最好的 function？</vt:lpstr>
      <vt:lpstr>Gradient Descent</vt:lpstr>
      <vt:lpstr>機器學習好簡單 ……</vt:lpstr>
      <vt:lpstr>機器學習的下一步</vt:lpstr>
      <vt:lpstr>機器能不能知道「我不知道」</vt:lpstr>
      <vt:lpstr>說出為什麼「我知道」</vt:lpstr>
      <vt:lpstr>說出為什麼「我知道」</vt:lpstr>
      <vt:lpstr>說出為什麼「我知道」</vt:lpstr>
      <vt:lpstr>機器的錯覺？</vt:lpstr>
      <vt:lpstr>終身學習 (Life-long Learning) </vt:lpstr>
      <vt:lpstr>終身學習 (Life-long Learning) </vt:lpstr>
      <vt:lpstr>終身學習 (Life-long Learning) </vt:lpstr>
      <vt:lpstr>學習如何學習</vt:lpstr>
      <vt:lpstr>一定需要很多訓練資料嗎？</vt:lpstr>
      <vt:lpstr>Reinforcement Learning  (增強式學習)</vt:lpstr>
      <vt:lpstr>Reinforcement Learning  (增強式學習)</vt:lpstr>
      <vt:lpstr>神經網路壓縮 (Network Compression)</vt:lpstr>
      <vt:lpstr>機器學習的謊言 ……</vt:lpstr>
      <vt:lpstr>機器學習的謊言 ……</vt:lpstr>
      <vt:lpstr>機器學習的下一步</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of  Machine Learning</dc:title>
  <dc:creator>Lee Hung-yi</dc:creator>
  <cp:lastModifiedBy>Hung-yi Lee</cp:lastModifiedBy>
  <cp:revision>255</cp:revision>
  <dcterms:created xsi:type="dcterms:W3CDTF">2016-09-18T02:02:43Z</dcterms:created>
  <dcterms:modified xsi:type="dcterms:W3CDTF">2019-02-20T17:05:12Z</dcterms:modified>
</cp:coreProperties>
</file>