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4" r:id="rId4"/>
    <p:sldId id="3225" r:id="rId5"/>
    <p:sldId id="3230" r:id="rId6"/>
    <p:sldId id="265" r:id="rId7"/>
    <p:sldId id="258" r:id="rId8"/>
    <p:sldId id="3228" r:id="rId9"/>
    <p:sldId id="261" r:id="rId10"/>
    <p:sldId id="3078" r:id="rId11"/>
    <p:sldId id="3079" r:id="rId12"/>
    <p:sldId id="268" r:id="rId13"/>
    <p:sldId id="2013" r:id="rId14"/>
    <p:sldId id="2011" r:id="rId15"/>
    <p:sldId id="3267" r:id="rId16"/>
    <p:sldId id="3226" r:id="rId17"/>
    <p:sldId id="271" r:id="rId18"/>
    <p:sldId id="3081" r:id="rId19"/>
    <p:sldId id="3080" r:id="rId20"/>
    <p:sldId id="3221" r:id="rId21"/>
    <p:sldId id="3082" r:id="rId22"/>
    <p:sldId id="3229" r:id="rId23"/>
    <p:sldId id="1679" r:id="rId24"/>
    <p:sldId id="3222" r:id="rId25"/>
    <p:sldId id="3224" r:id="rId26"/>
    <p:sldId id="3227" r:id="rId27"/>
    <p:sldId id="275" r:id="rId2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2593" autoAdjust="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F4847-097C-40F2-A652-F0FB10814442}" type="datetimeFigureOut">
              <a:rPr lang="zh-TW" altLang="en-US" smtClean="0"/>
              <a:t>2024/2/24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E880E-8633-4FC3-BBE6-5D30D3FF4F2D}" type="slidenum">
              <a:rPr lang="zh-TW" altLang="en-US" smtClean="0"/>
              <a:t>‹#›</a:t>
            </a:fld>
            <a:endParaRPr lang="zh-TW" altLang="en-US"/>
          </a:p>
        </p:txBody>
      </p:sp>
    </p:spTree>
    <p:extLst>
      <p:ext uri="{BB962C8B-B14F-4D97-AF65-F5344CB8AC3E}">
        <p14:creationId xmlns:p14="http://schemas.microsoft.com/office/powerpoint/2010/main" val="330156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zh.wikipedia.org/zh-tw/%E8%91%AC%E9%80%81%E7%9A%84%E8%8A%99%E8%8E%89%E8%93%A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0D0D0D"/>
                </a:solidFill>
                <a:effectLst/>
                <a:latin typeface="Söhne"/>
              </a:rPr>
              <a:t>Create a detailed, vibrant image that encapsulates the essence of learning and innovation in the field of generative artificial intelligence. The scene is set in a futuristic classroom filled with diverse students, each engaging with advanced technology: holographic projections of AI algorithms, neural networks, and interactive AI models are scattered throughout the room. In the background, a large, translucent digital blackboard displays flowing codes and data, symbolizing the generative AI's complexity and potential. The atmosphere is one of wonder, collaboration, and discovery, highlighting the course's focus on understanding the principles behind generative AI and exploring its possibilities. The lighting is dynamic, with soft glows emanating from the technology, casting an ambiance of enlightenment and curiosity. This scene should capture the excitement of diving into the world of generative AI, where education meets cutting-edge technology.</a:t>
            </a:r>
            <a:endParaRPr lang="zh-TW" altLang="en-US" dirty="0"/>
          </a:p>
        </p:txBody>
      </p:sp>
      <p:sp>
        <p:nvSpPr>
          <p:cNvPr id="4" name="投影片編號版面配置區 3"/>
          <p:cNvSpPr>
            <a:spLocks noGrp="1"/>
          </p:cNvSpPr>
          <p:nvPr>
            <p:ph type="sldNum" sz="quarter" idx="5"/>
          </p:nvPr>
        </p:nvSpPr>
        <p:spPr/>
        <p:txBody>
          <a:bodyPr/>
          <a:lstStyle/>
          <a:p>
            <a:fld id="{30FE880E-8633-4FC3-BBE6-5D30D3FF4F2D}" type="slidenum">
              <a:rPr lang="zh-TW" altLang="en-US" smtClean="0"/>
              <a:t>1</a:t>
            </a:fld>
            <a:endParaRPr lang="zh-TW" altLang="en-US"/>
          </a:p>
        </p:txBody>
      </p:sp>
    </p:spTree>
    <p:extLst>
      <p:ext uri="{BB962C8B-B14F-4D97-AF65-F5344CB8AC3E}">
        <p14:creationId xmlns:p14="http://schemas.microsoft.com/office/powerpoint/2010/main" val="350706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7F2AE-8FB8-A36E-4B25-C3C67B28657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FAD69E3-A27C-A35E-59F5-5FE2D0A01F8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01C6A55-DDE6-0B82-31A0-73A8556D398C}"/>
              </a:ext>
            </a:extLst>
          </p:cNvPr>
          <p:cNvSpPr>
            <a:spLocks noGrp="1"/>
          </p:cNvSpPr>
          <p:nvPr>
            <p:ph type="body" idx="1"/>
          </p:nvPr>
        </p:nvSpPr>
        <p:spPr/>
        <p:txBody>
          <a:bodyPr/>
          <a:lstStyle/>
          <a:p>
            <a:r>
              <a:rPr lang="zh-TW" altLang="en-US" dirty="0"/>
              <a:t>作業名字</a:t>
            </a:r>
            <a:endParaRPr lang="en-US" altLang="zh-TW" dirty="0"/>
          </a:p>
          <a:p>
            <a:r>
              <a:rPr lang="zh-TW" altLang="en-US" dirty="0"/>
              <a:t>公告時間</a:t>
            </a:r>
            <a:endParaRPr lang="en-US" altLang="zh-TW" dirty="0"/>
          </a:p>
          <a:p>
            <a:r>
              <a:rPr lang="zh-TW" altLang="en-US" dirty="0"/>
              <a:t>執行程式</a:t>
            </a:r>
            <a:endParaRPr lang="en-US" altLang="zh-TW" dirty="0"/>
          </a:p>
          <a:p>
            <a:r>
              <a:rPr lang="zh-TW" altLang="en-US" dirty="0"/>
              <a:t>訓練模型</a:t>
            </a:r>
            <a:endParaRPr lang="en-US" altLang="zh-TW" dirty="0"/>
          </a:p>
          <a:p>
            <a:r>
              <a:rPr lang="zh-TW" altLang="en-US" dirty="0"/>
              <a:t>難度</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執行程式都是用 </a:t>
            </a:r>
            <a:r>
              <a:rPr lang="en-US" altLang="zh-TW" dirty="0" err="1"/>
              <a:t>Colab</a:t>
            </a:r>
            <a:endParaRPr lang="en-US" altLang="zh-TW" dirty="0"/>
          </a:p>
          <a:p>
            <a:r>
              <a:rPr lang="zh-TW" altLang="en-US" dirty="0"/>
              <a:t>截止時間就是兩週後</a:t>
            </a:r>
          </a:p>
        </p:txBody>
      </p:sp>
      <p:sp>
        <p:nvSpPr>
          <p:cNvPr id="4" name="投影片編號版面配置區 3">
            <a:extLst>
              <a:ext uri="{FF2B5EF4-FFF2-40B4-BE49-F238E27FC236}">
                <a16:creationId xmlns:a16="http://schemas.microsoft.com/office/drawing/2014/main" id="{28AC8441-41A4-64B3-790D-1E724ABF917E}"/>
              </a:ext>
            </a:extLst>
          </p:cNvPr>
          <p:cNvSpPr>
            <a:spLocks noGrp="1"/>
          </p:cNvSpPr>
          <p:nvPr>
            <p:ph type="sldNum" sz="quarter" idx="5"/>
          </p:nvPr>
        </p:nvSpPr>
        <p:spPr/>
        <p:txBody>
          <a:bodyPr/>
          <a:lstStyle/>
          <a:p>
            <a:fld id="{30FE880E-8633-4FC3-BBE6-5D30D3FF4F2D}" type="slidenum">
              <a:rPr lang="zh-TW" altLang="en-US" smtClean="0"/>
              <a:t>14</a:t>
            </a:fld>
            <a:endParaRPr lang="zh-TW" altLang="en-US"/>
          </a:p>
        </p:txBody>
      </p:sp>
    </p:spTree>
    <p:extLst>
      <p:ext uri="{BB962C8B-B14F-4D97-AF65-F5344CB8AC3E}">
        <p14:creationId xmlns:p14="http://schemas.microsoft.com/office/powerpoint/2010/main" val="327803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FA2B-CD05-F85B-991A-5DA5ABFA55D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C3C43E33-264E-8CB1-1C75-7C1C8F35097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C238694-725C-8FF3-5C7A-62702C4E28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如果你想知道 </a:t>
            </a:r>
            <a:r>
              <a:rPr lang="en-US" altLang="zh-TW" sz="1200" dirty="0">
                <a:latin typeface="微軟正黑體" panose="020B0604030504040204" pitchFamily="34" charset="-120"/>
                <a:ea typeface="微軟正黑體" panose="020B0604030504040204" pitchFamily="34" charset="-120"/>
              </a:rPr>
              <a:t>ChatGPT </a:t>
            </a:r>
            <a:r>
              <a:rPr lang="zh-TW" altLang="en-US" sz="1200" dirty="0">
                <a:latin typeface="微軟正黑體" panose="020B0604030504040204" pitchFamily="34" charset="-120"/>
                <a:ea typeface="微軟正黑體" panose="020B0604030504040204" pitchFamily="34" charset="-120"/>
              </a:rPr>
              <a:t>是怎麼來的</a:t>
            </a:r>
          </a:p>
          <a:p>
            <a:endParaRPr lang="zh-TW" altLang="en-US" dirty="0"/>
          </a:p>
        </p:txBody>
      </p:sp>
      <p:sp>
        <p:nvSpPr>
          <p:cNvPr id="4" name="投影片編號版面配置區 3">
            <a:extLst>
              <a:ext uri="{FF2B5EF4-FFF2-40B4-BE49-F238E27FC236}">
                <a16:creationId xmlns:a16="http://schemas.microsoft.com/office/drawing/2014/main" id="{CE3179D8-2D33-0573-0F4C-CD97CD2FC5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E2720-2004-4193-84B2-93835C5AFFFC}"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46055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2A6D-CCC1-2752-664C-2F015FD0D23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CFC35798-CFFB-A0BF-23A7-F77E726A349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1F0D99C-F8D5-D97C-4DCB-C38187CBD7A0}"/>
              </a:ext>
            </a:extLst>
          </p:cNvPr>
          <p:cNvSpPr>
            <a:spLocks noGrp="1"/>
          </p:cNvSpPr>
          <p:nvPr>
            <p:ph type="body" idx="1"/>
          </p:nvPr>
        </p:nvSpPr>
        <p:spPr/>
        <p:txBody>
          <a:bodyPr/>
          <a:lstStyle/>
          <a:p>
            <a:r>
              <a:rPr lang="zh-TW" altLang="en-US" dirty="0"/>
              <a:t>衝堂</a:t>
            </a:r>
          </a:p>
        </p:txBody>
      </p:sp>
      <p:sp>
        <p:nvSpPr>
          <p:cNvPr id="4" name="投影片編號版面配置區 3">
            <a:extLst>
              <a:ext uri="{FF2B5EF4-FFF2-40B4-BE49-F238E27FC236}">
                <a16:creationId xmlns:a16="http://schemas.microsoft.com/office/drawing/2014/main" id="{35B2EC12-CFBA-BC29-5718-E96CD11463F9}"/>
              </a:ext>
            </a:extLst>
          </p:cNvPr>
          <p:cNvSpPr>
            <a:spLocks noGrp="1"/>
          </p:cNvSpPr>
          <p:nvPr>
            <p:ph type="sldNum" sz="quarter" idx="5"/>
          </p:nvPr>
        </p:nvSpPr>
        <p:spPr/>
        <p:txBody>
          <a:bodyPr/>
          <a:lstStyle/>
          <a:p>
            <a:fld id="{66203F88-B9BD-447F-AABD-E329B0AA1CE5}" type="slidenum">
              <a:rPr lang="zh-TW" altLang="en-US" smtClean="0"/>
              <a:t>22</a:t>
            </a:fld>
            <a:endParaRPr lang="zh-TW" altLang="en-US"/>
          </a:p>
        </p:txBody>
      </p:sp>
    </p:spTree>
    <p:extLst>
      <p:ext uri="{BB962C8B-B14F-4D97-AF65-F5344CB8AC3E}">
        <p14:creationId xmlns:p14="http://schemas.microsoft.com/office/powerpoint/2010/main" val="3731961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衝堂</a:t>
            </a:r>
          </a:p>
        </p:txBody>
      </p:sp>
      <p:sp>
        <p:nvSpPr>
          <p:cNvPr id="4" name="投影片編號版面配置區 3"/>
          <p:cNvSpPr>
            <a:spLocks noGrp="1"/>
          </p:cNvSpPr>
          <p:nvPr>
            <p:ph type="sldNum" sz="quarter" idx="5"/>
          </p:nvPr>
        </p:nvSpPr>
        <p:spPr/>
        <p:txBody>
          <a:bodyPr/>
          <a:lstStyle/>
          <a:p>
            <a:fld id="{66203F88-B9BD-447F-AABD-E329B0AA1CE5}" type="slidenum">
              <a:rPr lang="zh-TW" altLang="en-US" smtClean="0"/>
              <a:t>23</a:t>
            </a:fld>
            <a:endParaRPr lang="zh-TW" altLang="en-US"/>
          </a:p>
        </p:txBody>
      </p:sp>
    </p:spTree>
    <p:extLst>
      <p:ext uri="{BB962C8B-B14F-4D97-AF65-F5344CB8AC3E}">
        <p14:creationId xmlns:p14="http://schemas.microsoft.com/office/powerpoint/2010/main" val="49614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30344-A9FE-B3C6-BDD2-6DEABB54708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55FD333-87C2-E17A-76D9-AB090EF2BA8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08E335A-93CE-82B8-B0E7-63675022D08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7EA87E74-725F-BE1D-5EE1-C46A7B51EB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E880E-8633-4FC3-BBE6-5D30D3FF4F2D}"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42762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E7E9-7228-B865-C3E2-ED7736F7C6F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A4A3527-F78A-32DF-DD72-88916E01654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55EA744-B643-22DD-4CE8-C3F09371F1CA}"/>
              </a:ext>
            </a:extLst>
          </p:cNvPr>
          <p:cNvSpPr>
            <a:spLocks noGrp="1"/>
          </p:cNvSpPr>
          <p:nvPr>
            <p:ph type="body" idx="1"/>
          </p:nvPr>
        </p:nvSpPr>
        <p:spPr/>
        <p:txBody>
          <a:bodyPr/>
          <a:lstStyle/>
          <a:p>
            <a:pPr algn="l"/>
            <a:r>
              <a:rPr lang="zh-TW" altLang="en-US" b="0" i="0" dirty="0">
                <a:solidFill>
                  <a:srgbClr val="0D0D0D"/>
                </a:solidFill>
                <a:effectLst/>
                <a:latin typeface="Söhne"/>
              </a:rPr>
              <a:t>新聞分成以下類別：政治、社會、財經、生活消費、影視娛樂、體育 </a:t>
            </a:r>
            <a:endParaRPr lang="en-US" altLang="zh-TW" b="0" i="0" dirty="0">
              <a:solidFill>
                <a:srgbClr val="0D0D0D"/>
              </a:solidFill>
              <a:effectLst/>
              <a:latin typeface="Söhne"/>
            </a:endParaRPr>
          </a:p>
          <a:p>
            <a:pPr algn="l"/>
            <a:endParaRPr lang="en-US" altLang="zh-TW" b="0" i="0" dirty="0">
              <a:solidFill>
                <a:srgbClr val="0D0D0D"/>
              </a:solidFill>
              <a:effectLst/>
              <a:latin typeface="Söhne"/>
            </a:endParaRPr>
          </a:p>
          <a:p>
            <a:pPr algn="l"/>
            <a:r>
              <a:rPr lang="zh-TW" altLang="en-US" b="0" i="0" dirty="0">
                <a:solidFill>
                  <a:srgbClr val="0D0D0D"/>
                </a:solidFill>
                <a:effectLst/>
                <a:latin typeface="Söhne"/>
              </a:rPr>
              <a:t>以下是一篇新聞，請告訴這篇新聞為哪一類，只給我類別就好。</a:t>
            </a:r>
            <a:endParaRPr lang="en-US" altLang="zh-TW" b="0" i="0" dirty="0">
              <a:solidFill>
                <a:srgbClr val="0D0D0D"/>
              </a:solidFill>
              <a:effectLst/>
              <a:latin typeface="Söhne"/>
            </a:endParaRPr>
          </a:p>
          <a:p>
            <a:pPr algn="l"/>
            <a:endParaRPr lang="en-US" altLang="zh-TW" b="0" i="0" dirty="0">
              <a:solidFill>
                <a:srgbClr val="0D0D0D"/>
              </a:solidFill>
              <a:effectLst/>
              <a:latin typeface="Söhne"/>
            </a:endParaRPr>
          </a:p>
          <a:p>
            <a:pPr algn="l"/>
            <a:r>
              <a:rPr lang="zh-TW" altLang="en-US" b="0" i="0" dirty="0">
                <a:solidFill>
                  <a:srgbClr val="0D0D0D"/>
                </a:solidFill>
                <a:effectLst/>
                <a:latin typeface="Söhne"/>
              </a:rPr>
              <a:t>新聞內容：</a:t>
            </a:r>
          </a:p>
          <a:p>
            <a:endParaRPr lang="zh-TW" altLang="en-US" dirty="0"/>
          </a:p>
        </p:txBody>
      </p:sp>
      <p:sp>
        <p:nvSpPr>
          <p:cNvPr id="4" name="投影片編號版面配置區 3">
            <a:extLst>
              <a:ext uri="{FF2B5EF4-FFF2-40B4-BE49-F238E27FC236}">
                <a16:creationId xmlns:a16="http://schemas.microsoft.com/office/drawing/2014/main" id="{0C682013-4D53-5ED3-977D-DCE7B551987A}"/>
              </a:ext>
            </a:extLst>
          </p:cNvPr>
          <p:cNvSpPr>
            <a:spLocks noGrp="1"/>
          </p:cNvSpPr>
          <p:nvPr>
            <p:ph type="sldNum" sz="quarter" idx="5"/>
          </p:nvPr>
        </p:nvSpPr>
        <p:spPr/>
        <p:txBody>
          <a:bodyPr/>
          <a:lstStyle/>
          <a:p>
            <a:fld id="{30FE880E-8633-4FC3-BBE6-5D30D3FF4F2D}" type="slidenum">
              <a:rPr lang="zh-TW" altLang="en-US" smtClean="0"/>
              <a:t>4</a:t>
            </a:fld>
            <a:endParaRPr lang="zh-TW" altLang="en-US"/>
          </a:p>
        </p:txBody>
      </p:sp>
    </p:spTree>
    <p:extLst>
      <p:ext uri="{BB962C8B-B14F-4D97-AF65-F5344CB8AC3E}">
        <p14:creationId xmlns:p14="http://schemas.microsoft.com/office/powerpoint/2010/main" val="199930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E122E-B436-4353-CF27-393D10D7BB1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0FBF52B-CCF1-6ADB-ACC7-60D916C2738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B270048-B214-314B-DA5A-A530525B5ECE}"/>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5C6505D-1CDE-046E-B26E-B3A7A8C513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E880E-8633-4FC3-BBE6-5D30D3FF4F2D}"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00918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333333"/>
                </a:solidFill>
                <a:effectLst/>
                <a:latin typeface="Microsoft YaHei" panose="020B0503020204020204" pitchFamily="34" charset="-122"/>
                <a:ea typeface="Microsoft YaHei" panose="020B0503020204020204" pitchFamily="34" charset="-122"/>
              </a:rPr>
              <a:t>流傳著這樣的一句話：“大人，比起匕首，還是用短管槍吧”，這個招式也是比較深入人心的，指大家要跟上時代的發展；</a:t>
            </a:r>
            <a:endParaRPr lang="en-US" altLang="zh-TW" b="0" i="0" dirty="0">
              <a:solidFill>
                <a:srgbClr val="333333"/>
              </a:solidFill>
              <a:effectLst/>
              <a:latin typeface="Microsoft YaHei" panose="020B0503020204020204" pitchFamily="34" charset="-122"/>
              <a:ea typeface="Microsoft YaHei" panose="020B0503020204020204" pitchFamily="34" charset="-122"/>
            </a:endParaRPr>
          </a:p>
          <a:p>
            <a:endParaRPr lang="en-US" altLang="zh-TW" b="0" i="0" dirty="0">
              <a:solidFill>
                <a:srgbClr val="333333"/>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如果以打造 </a:t>
            </a:r>
            <a:r>
              <a:rPr lang="en-US" altLang="zh-TW" sz="1200" dirty="0">
                <a:latin typeface="微軟正黑體" panose="020B0604030504040204" pitchFamily="34" charset="-120"/>
                <a:ea typeface="微軟正黑體" panose="020B0604030504040204" pitchFamily="34" charset="-120"/>
              </a:rPr>
              <a:t>AI</a:t>
            </a:r>
            <a:r>
              <a:rPr lang="zh-TW" altLang="en-US" sz="1200" dirty="0">
                <a:latin typeface="微軟正黑體" panose="020B0604030504040204" pitchFamily="34" charset="-120"/>
                <a:ea typeface="微軟正黑體" panose="020B0604030504040204" pitchFamily="34" charset="-120"/>
              </a:rPr>
              <a:t> 應用為目標</a:t>
            </a:r>
            <a:endParaRPr lang="en-US" altLang="zh-TW" sz="12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機器學習</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的原理仍然很重要</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30FE880E-8633-4FC3-BBE6-5D30D3FF4F2D}" type="slidenum">
              <a:rPr lang="zh-TW" altLang="en-US" smtClean="0"/>
              <a:t>6</a:t>
            </a:fld>
            <a:endParaRPr lang="zh-TW" altLang="en-US"/>
          </a:p>
        </p:txBody>
      </p:sp>
    </p:spTree>
    <p:extLst>
      <p:ext uri="{BB962C8B-B14F-4D97-AF65-F5344CB8AC3E}">
        <p14:creationId xmlns:p14="http://schemas.microsoft.com/office/powerpoint/2010/main" val="27916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大家都知道魔術不是超能力，所以你不會把魔術師當作神來崇拜</a:t>
            </a:r>
          </a:p>
          <a:p>
            <a:endParaRPr lang="zh-TW" altLang="en-US" dirty="0"/>
          </a:p>
        </p:txBody>
      </p:sp>
      <p:sp>
        <p:nvSpPr>
          <p:cNvPr id="4" name="投影片編號版面配置區 3"/>
          <p:cNvSpPr>
            <a:spLocks noGrp="1"/>
          </p:cNvSpPr>
          <p:nvPr>
            <p:ph type="sldNum" sz="quarter" idx="5"/>
          </p:nvPr>
        </p:nvSpPr>
        <p:spPr/>
        <p:txBody>
          <a:bodyPr/>
          <a:lstStyle/>
          <a:p>
            <a:fld id="{30FE880E-8633-4FC3-BBE6-5D30D3FF4F2D}" type="slidenum">
              <a:rPr lang="zh-TW" altLang="en-US" smtClean="0"/>
              <a:t>7</a:t>
            </a:fld>
            <a:endParaRPr lang="zh-TW" altLang="en-US"/>
          </a:p>
        </p:txBody>
      </p:sp>
    </p:spTree>
    <p:extLst>
      <p:ext uri="{BB962C8B-B14F-4D97-AF65-F5344CB8AC3E}">
        <p14:creationId xmlns:p14="http://schemas.microsoft.com/office/powerpoint/2010/main" val="405747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4F920-B454-7793-409C-6816371F1BC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E3846F8-B9F1-DAE6-1010-049C41A09A7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03AE9B9-20BB-6763-CC66-FCCDF67EC5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大家都知道魔術不是超能力，所以你不會把魔術師當作神來崇拜</a:t>
            </a:r>
          </a:p>
          <a:p>
            <a:endParaRPr lang="zh-TW" altLang="en-US" dirty="0"/>
          </a:p>
        </p:txBody>
      </p:sp>
      <p:sp>
        <p:nvSpPr>
          <p:cNvPr id="4" name="投影片編號版面配置區 3">
            <a:extLst>
              <a:ext uri="{FF2B5EF4-FFF2-40B4-BE49-F238E27FC236}">
                <a16:creationId xmlns:a16="http://schemas.microsoft.com/office/drawing/2014/main" id="{F9A3B488-9519-A827-B554-D1207F3A2780}"/>
              </a:ext>
            </a:extLst>
          </p:cNvPr>
          <p:cNvSpPr>
            <a:spLocks noGrp="1"/>
          </p:cNvSpPr>
          <p:nvPr>
            <p:ph type="sldNum" sz="quarter" idx="5"/>
          </p:nvPr>
        </p:nvSpPr>
        <p:spPr/>
        <p:txBody>
          <a:bodyPr/>
          <a:lstStyle/>
          <a:p>
            <a:fld id="{30FE880E-8633-4FC3-BBE6-5D30D3FF4F2D}" type="slidenum">
              <a:rPr lang="zh-TW" altLang="en-US" smtClean="0"/>
              <a:t>8</a:t>
            </a:fld>
            <a:endParaRPr lang="zh-TW" altLang="en-US"/>
          </a:p>
        </p:txBody>
      </p:sp>
    </p:spTree>
    <p:extLst>
      <p:ext uri="{BB962C8B-B14F-4D97-AF65-F5344CB8AC3E}">
        <p14:creationId xmlns:p14="http://schemas.microsoft.com/office/powerpoint/2010/main" val="92631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越大的程式可以做越多事情</a:t>
            </a: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那時剛有 </a:t>
            </a:r>
            <a:r>
              <a:rPr lang="en-US" altLang="zh-TW" dirty="0">
                <a:latin typeface="微軟正黑體" panose="020B0604030504040204" pitchFamily="34" charset="-120"/>
                <a:ea typeface="微軟正黑體" panose="020B0604030504040204" pitchFamily="34" charset="-120"/>
              </a:rPr>
              <a:t>GPT-2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30FE880E-8633-4FC3-BBE6-5D30D3FF4F2D}" type="slidenum">
              <a:rPr lang="zh-TW" altLang="en-US" smtClean="0"/>
              <a:t>10</a:t>
            </a:fld>
            <a:endParaRPr lang="zh-TW" altLang="en-US"/>
          </a:p>
        </p:txBody>
      </p:sp>
    </p:spTree>
    <p:extLst>
      <p:ext uri="{BB962C8B-B14F-4D97-AF65-F5344CB8AC3E}">
        <p14:creationId xmlns:p14="http://schemas.microsoft.com/office/powerpoint/2010/main" val="288419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0EBFB-F123-BE96-2619-88E83539861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34879A2-CEC8-A514-4F28-7861D719B7C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C28608F1-7FE1-BDF8-F216-F3F7B9B014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u="none" strike="noStrike" dirty="0">
                <a:solidFill>
                  <a:srgbClr val="1A0DAB"/>
                </a:solidFill>
                <a:effectLst/>
                <a:latin typeface="arial" panose="020B0604020202020204" pitchFamily="34" charset="0"/>
                <a:hlinkClick r:id="rId3"/>
              </a:rPr>
              <a:t>葬送的芙莉蓮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https://www.ptt.cc/bbs/C_Chat/M.1696382061.A.ED7.html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https://disp.cc/ptt/C_Chat/1bHRlEjh</a:t>
            </a:r>
          </a:p>
          <a:p>
            <a:endParaRPr lang="zh-TW" altLang="en-US" dirty="0"/>
          </a:p>
        </p:txBody>
      </p:sp>
      <p:sp>
        <p:nvSpPr>
          <p:cNvPr id="4" name="投影片編號版面配置區 3">
            <a:extLst>
              <a:ext uri="{FF2B5EF4-FFF2-40B4-BE49-F238E27FC236}">
                <a16:creationId xmlns:a16="http://schemas.microsoft.com/office/drawing/2014/main" id="{713A6B03-E8E2-7EAA-5D94-CC8773F121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B25DE9-1B42-493D-BB72-90DEFF8566C6}"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26502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22EE5-D023-B31E-B74C-054DCE7A00C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EC4EA1B-C9C8-FD94-C5B5-86F398A42FD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5AEF7A5-0375-175A-1274-5144DBDD6B54}"/>
              </a:ext>
            </a:extLst>
          </p:cNvPr>
          <p:cNvSpPr>
            <a:spLocks noGrp="1"/>
          </p:cNvSpPr>
          <p:nvPr>
            <p:ph type="body" idx="1"/>
          </p:nvPr>
        </p:nvSpPr>
        <p:spPr/>
        <p:txBody>
          <a:bodyPr/>
          <a:lstStyle/>
          <a:p>
            <a:r>
              <a:rPr lang="zh-TW" altLang="en-US" dirty="0"/>
              <a:t>作業名字</a:t>
            </a:r>
            <a:endParaRPr lang="en-US" altLang="zh-TW" dirty="0"/>
          </a:p>
          <a:p>
            <a:r>
              <a:rPr lang="zh-TW" altLang="en-US" dirty="0"/>
              <a:t>公告時間</a:t>
            </a:r>
            <a:endParaRPr lang="en-US" altLang="zh-TW" dirty="0"/>
          </a:p>
          <a:p>
            <a:r>
              <a:rPr lang="zh-TW" altLang="en-US" dirty="0"/>
              <a:t>執行程式</a:t>
            </a:r>
            <a:endParaRPr lang="en-US" altLang="zh-TW" dirty="0"/>
          </a:p>
          <a:p>
            <a:r>
              <a:rPr lang="zh-TW" altLang="en-US" dirty="0"/>
              <a:t>訓練模型</a:t>
            </a:r>
            <a:endParaRPr lang="en-US" altLang="zh-TW" dirty="0"/>
          </a:p>
          <a:p>
            <a:r>
              <a:rPr lang="zh-TW" altLang="en-US" dirty="0"/>
              <a:t>難度</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執行程式都是用 </a:t>
            </a:r>
            <a:r>
              <a:rPr lang="en-US" altLang="zh-TW" dirty="0" err="1"/>
              <a:t>Colab</a:t>
            </a:r>
            <a:endParaRPr lang="en-US" altLang="zh-TW" dirty="0"/>
          </a:p>
          <a:p>
            <a:r>
              <a:rPr lang="zh-TW" altLang="en-US" dirty="0"/>
              <a:t>截止時間就是兩週後</a:t>
            </a:r>
          </a:p>
        </p:txBody>
      </p:sp>
      <p:sp>
        <p:nvSpPr>
          <p:cNvPr id="4" name="投影片編號版面配置區 3">
            <a:extLst>
              <a:ext uri="{FF2B5EF4-FFF2-40B4-BE49-F238E27FC236}">
                <a16:creationId xmlns:a16="http://schemas.microsoft.com/office/drawing/2014/main" id="{EB9EC8E7-4674-C6CA-84B1-317894047BE6}"/>
              </a:ext>
            </a:extLst>
          </p:cNvPr>
          <p:cNvSpPr>
            <a:spLocks noGrp="1"/>
          </p:cNvSpPr>
          <p:nvPr>
            <p:ph type="sldNum" sz="quarter" idx="5"/>
          </p:nvPr>
        </p:nvSpPr>
        <p:spPr/>
        <p:txBody>
          <a:bodyPr/>
          <a:lstStyle/>
          <a:p>
            <a:fld id="{30FE880E-8633-4FC3-BBE6-5D30D3FF4F2D}" type="slidenum">
              <a:rPr lang="zh-TW" altLang="en-US" smtClean="0"/>
              <a:t>13</a:t>
            </a:fld>
            <a:endParaRPr lang="zh-TW" altLang="en-US"/>
          </a:p>
        </p:txBody>
      </p:sp>
    </p:spTree>
    <p:extLst>
      <p:ext uri="{BB962C8B-B14F-4D97-AF65-F5344CB8AC3E}">
        <p14:creationId xmlns:p14="http://schemas.microsoft.com/office/powerpoint/2010/main" val="138879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E07F65-C469-16B9-CE40-87F99B14D65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A13A421-FEE6-7837-013D-CC63822AB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33AB40B-C097-2223-4B5A-9D3C6259C2BE}"/>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5" name="頁尾版面配置區 4">
            <a:extLst>
              <a:ext uri="{FF2B5EF4-FFF2-40B4-BE49-F238E27FC236}">
                <a16:creationId xmlns:a16="http://schemas.microsoft.com/office/drawing/2014/main" id="{E17FBCA4-C694-B028-0F71-0320C7328BC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2DBDDC1-E51D-5F07-A53F-AAAF2889E103}"/>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190236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925FAE-71C2-7C81-DFF5-8DF458DD2CA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029FB4D-4E4E-5829-00B1-DB8161CE016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9B6F7F3-8A00-DE3E-81DB-61B9C4F8AD7B}"/>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5" name="頁尾版面配置區 4">
            <a:extLst>
              <a:ext uri="{FF2B5EF4-FFF2-40B4-BE49-F238E27FC236}">
                <a16:creationId xmlns:a16="http://schemas.microsoft.com/office/drawing/2014/main" id="{2D13474A-DB8F-C562-7E07-6DA48EED50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2F9166F-321C-C61C-13E7-6C695585CC47}"/>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152944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4C5BACB-042A-9F0F-7F0F-B3589410EA3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41E53EC-FCA3-0647-16CD-63B88E5A917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D63D189-8952-0E6D-1D44-0DF37C4ED873}"/>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5" name="頁尾版面配置區 4">
            <a:extLst>
              <a:ext uri="{FF2B5EF4-FFF2-40B4-BE49-F238E27FC236}">
                <a16:creationId xmlns:a16="http://schemas.microsoft.com/office/drawing/2014/main" id="{F00DAF41-2163-0ED4-59D7-F2380F9AAA2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89109CF-D9A6-0E36-DEF8-998B2619906F}"/>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146288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903D96-6DF8-1C10-9F3E-7D359ECC788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0363123-70D9-4872-5B51-C9111AD3340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AAA933E-0D88-1918-A648-C719F278D321}"/>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5" name="頁尾版面配置區 4">
            <a:extLst>
              <a:ext uri="{FF2B5EF4-FFF2-40B4-BE49-F238E27FC236}">
                <a16:creationId xmlns:a16="http://schemas.microsoft.com/office/drawing/2014/main" id="{844CC7C1-3FE2-5E8E-A70F-64B2886C3F0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5D32198-F6BB-EA8E-67F5-BCAFB06E43D9}"/>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351005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71B810-D621-522E-E900-341B0F238E0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2C027B45-7F68-BE04-F07A-4D3C33E31B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16DB007-A7D3-F016-4D4E-98A7C75E9103}"/>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5" name="頁尾版面配置區 4">
            <a:extLst>
              <a:ext uri="{FF2B5EF4-FFF2-40B4-BE49-F238E27FC236}">
                <a16:creationId xmlns:a16="http://schemas.microsoft.com/office/drawing/2014/main" id="{669F09B9-3E71-9908-06AF-D85658326E7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96E1C19-C109-F5F9-F807-871F3523C276}"/>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13132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AFE5B8-132A-1434-7139-2159932CBE0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C3DFF04-A456-7596-53AF-662C78CBACE5}"/>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7374E8B-3CAD-7EC9-D08D-486D08218F6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F6193C1-8DC7-56B8-20F1-0BE4B2A1E96A}"/>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6" name="頁尾版面配置區 5">
            <a:extLst>
              <a:ext uri="{FF2B5EF4-FFF2-40B4-BE49-F238E27FC236}">
                <a16:creationId xmlns:a16="http://schemas.microsoft.com/office/drawing/2014/main" id="{BE021631-701E-696F-696C-750FD5E7C44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A0CF145-180C-42C3-61C2-85A8FE0E72A6}"/>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376314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131594-EF48-146F-7A61-14420DD79EF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EDC6667-2A55-4906-F51D-58E66CA82D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625BFF8-D67A-C54B-5EA4-6460159841A3}"/>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6A138C2-04B2-8B8D-32F5-42C8FFCCD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7B044DF9-60A6-CF10-AA48-26F2302A4762}"/>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996E860-EC4A-1B23-D972-176C13D49264}"/>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8" name="頁尾版面配置區 7">
            <a:extLst>
              <a:ext uri="{FF2B5EF4-FFF2-40B4-BE49-F238E27FC236}">
                <a16:creationId xmlns:a16="http://schemas.microsoft.com/office/drawing/2014/main" id="{9BD01BE2-08BC-0EE7-EACD-DB4480AD540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FF58D03B-7FCC-86E5-9DBD-1F8D04FC5F44}"/>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65991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A3B7A1-2944-EF1C-3C08-92F0C8A2E0A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6EBCEBB8-59B4-8A3F-91CC-F0B9D3F0CE24}"/>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4" name="頁尾版面配置區 3">
            <a:extLst>
              <a:ext uri="{FF2B5EF4-FFF2-40B4-BE49-F238E27FC236}">
                <a16:creationId xmlns:a16="http://schemas.microsoft.com/office/drawing/2014/main" id="{624AC28F-3AE0-23BA-EBFA-F6E78A6E9F1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C675D8F-EBCD-EF08-C17B-C0E47325DEE0}"/>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345256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6AB1D78-D767-6AB7-C1D9-FEA525C3E2AD}"/>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3" name="頁尾版面配置區 2">
            <a:extLst>
              <a:ext uri="{FF2B5EF4-FFF2-40B4-BE49-F238E27FC236}">
                <a16:creationId xmlns:a16="http://schemas.microsoft.com/office/drawing/2014/main" id="{D682DDCB-3A64-024E-D35B-3436D675349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F87595BE-59BA-6D04-BF36-3E87DB655ABF}"/>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31648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A37AE4-6858-2D14-EBEF-025D4AA0326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A812C16-2C7A-F5B4-29EA-70B97617F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08CF125-7162-D6F6-FAE8-D37EEF5D9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2B61207-95DC-866C-EC7F-4629427FBEF8}"/>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6" name="頁尾版面配置區 5">
            <a:extLst>
              <a:ext uri="{FF2B5EF4-FFF2-40B4-BE49-F238E27FC236}">
                <a16:creationId xmlns:a16="http://schemas.microsoft.com/office/drawing/2014/main" id="{F757E8E3-9104-EEC6-C998-AFA7B7768EF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8DBFE03-5976-6A97-0B22-68BD2CAA7CD2}"/>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151741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641C7A-D170-4A34-31B4-77770D699EA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0EB86B3-F805-2CD6-B627-EC70607BC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1920184-80D3-B635-60A3-9141FAD36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805DF4B-113F-0BE1-1AED-9A1313A96AAF}"/>
              </a:ext>
            </a:extLst>
          </p:cNvPr>
          <p:cNvSpPr>
            <a:spLocks noGrp="1"/>
          </p:cNvSpPr>
          <p:nvPr>
            <p:ph type="dt" sz="half" idx="10"/>
          </p:nvPr>
        </p:nvSpPr>
        <p:spPr/>
        <p:txBody>
          <a:bodyPr/>
          <a:lstStyle/>
          <a:p>
            <a:fld id="{E0A551F8-3696-484B-93A0-0ED3CC66EFB5}" type="datetimeFigureOut">
              <a:rPr lang="zh-TW" altLang="en-US" smtClean="0"/>
              <a:t>2024/2/24</a:t>
            </a:fld>
            <a:endParaRPr lang="zh-TW" altLang="en-US"/>
          </a:p>
        </p:txBody>
      </p:sp>
      <p:sp>
        <p:nvSpPr>
          <p:cNvPr id="6" name="頁尾版面配置區 5">
            <a:extLst>
              <a:ext uri="{FF2B5EF4-FFF2-40B4-BE49-F238E27FC236}">
                <a16:creationId xmlns:a16="http://schemas.microsoft.com/office/drawing/2014/main" id="{220842C3-D686-27B4-BE76-56B408103CE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734EBD7-6C4C-864B-4200-C4563930FC1D}"/>
              </a:ext>
            </a:extLst>
          </p:cNvPr>
          <p:cNvSpPr>
            <a:spLocks noGrp="1"/>
          </p:cNvSpPr>
          <p:nvPr>
            <p:ph type="sldNum" sz="quarter" idx="12"/>
          </p:nvPr>
        </p:nvSpPr>
        <p:spPr/>
        <p:txBody>
          <a:body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408375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1B4DE79-4E39-9F33-1EF1-5A4B977F0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B338396-E0CF-B632-8EBE-1F78C5C36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89BFBEC-A165-3AE7-395D-68541401E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A551F8-3696-484B-93A0-0ED3CC66EFB5}" type="datetimeFigureOut">
              <a:rPr lang="zh-TW" altLang="en-US" smtClean="0"/>
              <a:t>2024/2/24</a:t>
            </a:fld>
            <a:endParaRPr lang="zh-TW" altLang="en-US"/>
          </a:p>
        </p:txBody>
      </p:sp>
      <p:sp>
        <p:nvSpPr>
          <p:cNvPr id="5" name="頁尾版面配置區 4">
            <a:extLst>
              <a:ext uri="{FF2B5EF4-FFF2-40B4-BE49-F238E27FC236}">
                <a16:creationId xmlns:a16="http://schemas.microsoft.com/office/drawing/2014/main" id="{069042B8-9448-44A8-AE9E-3B5E1743E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3482B9C-8F13-5E6E-46FE-7B1C5B973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3E0D1E-67C5-416F-9EFF-ECFBDCFC39D0}" type="slidenum">
              <a:rPr lang="zh-TW" altLang="en-US" smtClean="0"/>
              <a:t>‹#›</a:t>
            </a:fld>
            <a:endParaRPr lang="zh-TW" altLang="en-US"/>
          </a:p>
        </p:txBody>
      </p:sp>
    </p:spTree>
    <p:extLst>
      <p:ext uri="{BB962C8B-B14F-4D97-AF65-F5344CB8AC3E}">
        <p14:creationId xmlns:p14="http://schemas.microsoft.com/office/powerpoint/2010/main" val="518451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peech.ee.ntu.edu.tw/~hylee/genai/2024-spring.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ntu-ml-2021spring-ta@googlegroups.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F7E06D4-45F3-DB6D-EC5B-EB108EA9FDB2}"/>
              </a:ext>
            </a:extLst>
          </p:cNvPr>
          <p:cNvSpPr>
            <a:spLocks noGrp="1"/>
          </p:cNvSpPr>
          <p:nvPr>
            <p:ph type="ctrTitle"/>
          </p:nvPr>
        </p:nvSpPr>
        <p:spPr>
          <a:xfrm>
            <a:off x="1113810" y="3130041"/>
            <a:ext cx="4036334" cy="2387600"/>
          </a:xfrm>
        </p:spPr>
        <p:txBody>
          <a:bodyPr anchor="t">
            <a:normAutofit/>
          </a:bodyPr>
          <a:lstStyle/>
          <a:p>
            <a:pPr algn="l"/>
            <a:r>
              <a:rPr lang="zh-TW" altLang="en-US" sz="5400" b="1" dirty="0">
                <a:latin typeface="微軟正黑體" panose="020B0604030504040204" pitchFamily="34" charset="-120"/>
                <a:ea typeface="微軟正黑體" panose="020B0604030504040204" pitchFamily="34" charset="-120"/>
              </a:rPr>
              <a:t>生成式人工智慧導論</a:t>
            </a:r>
          </a:p>
        </p:txBody>
      </p:sp>
      <p:sp>
        <p:nvSpPr>
          <p:cNvPr id="3" name="副標題 2">
            <a:extLst>
              <a:ext uri="{FF2B5EF4-FFF2-40B4-BE49-F238E27FC236}">
                <a16:creationId xmlns:a16="http://schemas.microsoft.com/office/drawing/2014/main" id="{F5EA3486-4658-A749-324A-7D1A03212AE8}"/>
              </a:ext>
            </a:extLst>
          </p:cNvPr>
          <p:cNvSpPr>
            <a:spLocks noGrp="1"/>
          </p:cNvSpPr>
          <p:nvPr>
            <p:ph type="subTitle" idx="1"/>
          </p:nvPr>
        </p:nvSpPr>
        <p:spPr>
          <a:xfrm>
            <a:off x="1113809" y="1122362"/>
            <a:ext cx="4036333" cy="1709849"/>
          </a:xfrm>
        </p:spPr>
        <p:txBody>
          <a:bodyPr anchor="b">
            <a:normAutofit/>
          </a:bodyPr>
          <a:lstStyle/>
          <a:p>
            <a:pPr algn="l"/>
            <a:r>
              <a:rPr lang="zh-TW" altLang="en-US" sz="4400" dirty="0">
                <a:latin typeface="微軟正黑體" panose="020B0604030504040204" pitchFamily="34" charset="-120"/>
                <a:ea typeface="微軟正黑體" panose="020B0604030504040204" pitchFamily="34" charset="-120"/>
                <a:cs typeface="+mj-cs"/>
              </a:rPr>
              <a:t>課程內容說明</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圖片 4" descr="一張含有 室內, 人員, 服裝, 椅子 的圖片&#10;&#10;自動產生的描述">
            <a:extLst>
              <a:ext uri="{FF2B5EF4-FFF2-40B4-BE49-F238E27FC236}">
                <a16:creationId xmlns:a16="http://schemas.microsoft.com/office/drawing/2014/main" id="{F11F41AE-1661-4390-FCFF-35F5197C095E}"/>
              </a:ext>
            </a:extLst>
          </p:cNvPr>
          <p:cNvPicPr>
            <a:picLocks noChangeAspect="1"/>
          </p:cNvPicPr>
          <p:nvPr/>
        </p:nvPicPr>
        <p:blipFill rotWithShape="1">
          <a:blip r:embed="rId3">
            <a:extLst>
              <a:ext uri="{28A0092B-C50C-407E-A947-70E740481C1C}">
                <a14:useLocalDpi xmlns:a14="http://schemas.microsoft.com/office/drawing/2010/main" val="0"/>
              </a:ext>
            </a:extLst>
          </a:blip>
          <a:srcRect t="1268"/>
          <a:stretch/>
        </p:blipFill>
        <p:spPr>
          <a:xfrm>
            <a:off x="5922492" y="666728"/>
            <a:ext cx="5536001" cy="5465791"/>
          </a:xfrm>
          <a:prstGeom prst="rect">
            <a:avLst/>
          </a:prstGeom>
        </p:spPr>
      </p:pic>
      <p:sp>
        <p:nvSpPr>
          <p:cNvPr id="4" name="副標題 2">
            <a:extLst>
              <a:ext uri="{FF2B5EF4-FFF2-40B4-BE49-F238E27FC236}">
                <a16:creationId xmlns:a16="http://schemas.microsoft.com/office/drawing/2014/main" id="{95587FA5-4FA1-BDA1-E7C1-E3AF452C7168}"/>
              </a:ext>
            </a:extLst>
          </p:cNvPr>
          <p:cNvSpPr txBox="1">
            <a:spLocks/>
          </p:cNvSpPr>
          <p:nvPr/>
        </p:nvSpPr>
        <p:spPr>
          <a:xfrm>
            <a:off x="1141944" y="4371167"/>
            <a:ext cx="4036333" cy="1709849"/>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sz="3200" dirty="0">
                <a:latin typeface="微軟正黑體" panose="020B0604030504040204" pitchFamily="34" charset="-120"/>
                <a:ea typeface="微軟正黑體" panose="020B0604030504040204" pitchFamily="34" charset="-120"/>
                <a:cs typeface="+mj-cs"/>
              </a:rPr>
              <a:t>授課教師：李宏毅 </a:t>
            </a:r>
            <a:r>
              <a:rPr lang="en-US" altLang="zh-TW" sz="3200" dirty="0">
                <a:latin typeface="微軟正黑體" panose="020B0604030504040204" pitchFamily="34" charset="-120"/>
                <a:ea typeface="微軟正黑體" panose="020B0604030504040204" pitchFamily="34" charset="-120"/>
                <a:cs typeface="+mj-cs"/>
              </a:rPr>
              <a:t>(Hung-yi Lee)</a:t>
            </a:r>
            <a:endParaRPr lang="zh-TW" altLang="en-US" sz="3200" dirty="0">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2999726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0DA44-D2A3-0C63-1725-14B953D3A90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9991EE6-7FA5-8453-AFF4-4DF71B49E97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作業會教大家訓練有 </a:t>
            </a:r>
            <a:r>
              <a:rPr lang="en-US" altLang="zh-TW" dirty="0">
                <a:latin typeface="微軟正黑體" panose="020B0604030504040204" pitchFamily="34" charset="-120"/>
                <a:ea typeface="微軟正黑體" panose="020B0604030504040204" pitchFamily="34" charset="-120"/>
              </a:rPr>
              <a:t>70 </a:t>
            </a:r>
            <a:r>
              <a:rPr lang="zh-TW" altLang="en-US" dirty="0">
                <a:latin typeface="微軟正黑體" panose="020B0604030504040204" pitchFamily="34" charset="-120"/>
                <a:ea typeface="微軟正黑體" panose="020B0604030504040204" pitchFamily="34" charset="-120"/>
              </a:rPr>
              <a:t>億個 </a:t>
            </a:r>
            <a:r>
              <a:rPr lang="en-US" altLang="zh-TW" dirty="0">
                <a:latin typeface="微軟正黑體" panose="020B0604030504040204" pitchFamily="34" charset="-120"/>
                <a:ea typeface="微軟正黑體" panose="020B0604030504040204" pitchFamily="34" charset="-120"/>
              </a:rPr>
              <a:t>(7 Billion, 7B) </a:t>
            </a:r>
            <a:r>
              <a:rPr lang="zh-TW" altLang="en-US" dirty="0">
                <a:latin typeface="微軟正黑體" panose="020B0604030504040204" pitchFamily="34" charset="-120"/>
                <a:ea typeface="微軟正黑體" panose="020B0604030504040204" pitchFamily="34" charset="-120"/>
              </a:rPr>
              <a:t>參數的模型</a:t>
            </a:r>
          </a:p>
        </p:txBody>
      </p:sp>
      <p:sp>
        <p:nvSpPr>
          <p:cNvPr id="3" name="內容版面配置區 2">
            <a:extLst>
              <a:ext uri="{FF2B5EF4-FFF2-40B4-BE49-F238E27FC236}">
                <a16:creationId xmlns:a16="http://schemas.microsoft.com/office/drawing/2014/main" id="{F4898895-E639-F45A-8925-7D5B6D711918}"/>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訓練 </a:t>
            </a:r>
            <a:r>
              <a:rPr lang="en-US" altLang="zh-TW" dirty="0">
                <a:latin typeface="微軟正黑體" panose="020B0604030504040204" pitchFamily="34" charset="-120"/>
                <a:ea typeface="微軟正黑體" panose="020B0604030504040204" pitchFamily="34" charset="-120"/>
              </a:rPr>
              <a:t>7B </a:t>
            </a:r>
            <a:r>
              <a:rPr lang="zh-TW" altLang="en-US" dirty="0">
                <a:latin typeface="微軟正黑體" panose="020B0604030504040204" pitchFamily="34" charset="-120"/>
                <a:ea typeface="微軟正黑體" panose="020B0604030504040204" pitchFamily="34" charset="-120"/>
              </a:rPr>
              <a:t>模型今天沒甚麼大不了</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但是如果穿越回 </a:t>
            </a:r>
            <a:r>
              <a:rPr lang="en-US" altLang="zh-TW" dirty="0">
                <a:latin typeface="微軟正黑體" panose="020B0604030504040204" pitchFamily="34" charset="-120"/>
                <a:ea typeface="微軟正黑體" panose="020B0604030504040204" pitchFamily="34" charset="-120"/>
              </a:rPr>
              <a:t>2019 ……</a:t>
            </a:r>
          </a:p>
          <a:p>
            <a:endParaRPr lang="en-US" altLang="zh-TW"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EAE30072-3EFB-8922-F542-8425A000DBD0}"/>
              </a:ext>
            </a:extLst>
          </p:cNvPr>
          <p:cNvSpPr txBox="1"/>
          <p:nvPr/>
        </p:nvSpPr>
        <p:spPr>
          <a:xfrm>
            <a:off x="8124526" y="1267760"/>
            <a:ext cx="4613148" cy="923330"/>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2019 </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機器學習</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上課錄影</a:t>
            </a:r>
            <a:endParaRPr lang="en-US" altLang="zh-TW" dirty="0">
              <a:latin typeface="微軟正黑體" panose="020B0604030504040204" pitchFamily="34" charset="-120"/>
              <a:ea typeface="微軟正黑體" panose="020B0604030504040204" pitchFamily="34" charset="-120"/>
            </a:endParaRPr>
          </a:p>
          <a:p>
            <a:r>
              <a:rPr lang="zh-TW" altLang="en-US" dirty="0"/>
              <a:t>https://youtu.be/UYPa347-DdE?si=jjqem3RovPq6ZTti&amp;t=2979</a:t>
            </a:r>
          </a:p>
        </p:txBody>
      </p:sp>
      <p:pic>
        <p:nvPicPr>
          <p:cNvPr id="9" name="圖片 8">
            <a:extLst>
              <a:ext uri="{FF2B5EF4-FFF2-40B4-BE49-F238E27FC236}">
                <a16:creationId xmlns:a16="http://schemas.microsoft.com/office/drawing/2014/main" id="{0DFF338B-8C53-B832-69DD-0DDF4F1B2EE1}"/>
              </a:ext>
            </a:extLst>
          </p:cNvPr>
          <p:cNvPicPr>
            <a:picLocks noChangeAspect="1"/>
          </p:cNvPicPr>
          <p:nvPr/>
        </p:nvPicPr>
        <p:blipFill>
          <a:blip r:embed="rId3"/>
          <a:stretch>
            <a:fillRect/>
          </a:stretch>
        </p:blipFill>
        <p:spPr>
          <a:xfrm>
            <a:off x="411810" y="3346976"/>
            <a:ext cx="4195241" cy="2556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文字方塊 10">
            <a:extLst>
              <a:ext uri="{FF2B5EF4-FFF2-40B4-BE49-F238E27FC236}">
                <a16:creationId xmlns:a16="http://schemas.microsoft.com/office/drawing/2014/main" id="{3AB843F0-3AA2-0148-0B91-4B7ACE4FB83B}"/>
              </a:ext>
            </a:extLst>
          </p:cNvPr>
          <p:cNvSpPr txBox="1"/>
          <p:nvPr/>
        </p:nvSpPr>
        <p:spPr>
          <a:xfrm>
            <a:off x="411810" y="5992297"/>
            <a:ext cx="6099048" cy="369332"/>
          </a:xfrm>
          <a:prstGeom prst="rect">
            <a:avLst/>
          </a:prstGeom>
          <a:noFill/>
        </p:spPr>
        <p:txBody>
          <a:bodyPr wrap="square">
            <a:spAutoFit/>
          </a:bodyPr>
          <a:lstStyle/>
          <a:p>
            <a:r>
              <a:rPr lang="zh-TW" altLang="en-US" dirty="0"/>
              <a:t>https://m.jiemian.com/article/2888705.html</a:t>
            </a:r>
          </a:p>
        </p:txBody>
      </p:sp>
      <p:pic>
        <p:nvPicPr>
          <p:cNvPr id="13" name="圖片 12">
            <a:extLst>
              <a:ext uri="{FF2B5EF4-FFF2-40B4-BE49-F238E27FC236}">
                <a16:creationId xmlns:a16="http://schemas.microsoft.com/office/drawing/2014/main" id="{4C55C5A9-35A4-BDE8-8058-7AD1D6B56F01}"/>
              </a:ext>
            </a:extLst>
          </p:cNvPr>
          <p:cNvPicPr>
            <a:picLocks noChangeAspect="1"/>
          </p:cNvPicPr>
          <p:nvPr/>
        </p:nvPicPr>
        <p:blipFill>
          <a:blip r:embed="rId4"/>
          <a:stretch>
            <a:fillRect/>
          </a:stretch>
        </p:blipFill>
        <p:spPr>
          <a:xfrm>
            <a:off x="2859951" y="3185260"/>
            <a:ext cx="6897063" cy="1305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文字方塊 14">
            <a:extLst>
              <a:ext uri="{FF2B5EF4-FFF2-40B4-BE49-F238E27FC236}">
                <a16:creationId xmlns:a16="http://schemas.microsoft.com/office/drawing/2014/main" id="{44D119B3-37EA-9DC4-AE2C-9FA6CE8CF99C}"/>
              </a:ext>
            </a:extLst>
          </p:cNvPr>
          <p:cNvSpPr txBox="1"/>
          <p:nvPr/>
        </p:nvSpPr>
        <p:spPr>
          <a:xfrm>
            <a:off x="4667250" y="2777191"/>
            <a:ext cx="7493227" cy="369332"/>
          </a:xfrm>
          <a:prstGeom prst="rect">
            <a:avLst/>
          </a:prstGeom>
          <a:noFill/>
        </p:spPr>
        <p:txBody>
          <a:bodyPr wrap="square">
            <a:spAutoFit/>
          </a:bodyPr>
          <a:lstStyle/>
          <a:p>
            <a:r>
              <a:rPr lang="zh-TW" altLang="en-US" dirty="0"/>
              <a:t>https://blog.csdn.net/yH0VLDe8VG8ep9VGe/article/details/89839100</a:t>
            </a:r>
          </a:p>
        </p:txBody>
      </p:sp>
      <p:pic>
        <p:nvPicPr>
          <p:cNvPr id="17" name="圖片 16">
            <a:extLst>
              <a:ext uri="{FF2B5EF4-FFF2-40B4-BE49-F238E27FC236}">
                <a16:creationId xmlns:a16="http://schemas.microsoft.com/office/drawing/2014/main" id="{8CE98CE1-C0D7-3197-5755-8BBCA24582B4}"/>
              </a:ext>
            </a:extLst>
          </p:cNvPr>
          <p:cNvPicPr>
            <a:picLocks noChangeAspect="1"/>
          </p:cNvPicPr>
          <p:nvPr/>
        </p:nvPicPr>
        <p:blipFill>
          <a:blip r:embed="rId5"/>
          <a:stretch>
            <a:fillRect/>
          </a:stretch>
        </p:blipFill>
        <p:spPr>
          <a:xfrm>
            <a:off x="5431789" y="3731409"/>
            <a:ext cx="5922011" cy="2883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矩形 17">
            <a:extLst>
              <a:ext uri="{FF2B5EF4-FFF2-40B4-BE49-F238E27FC236}">
                <a16:creationId xmlns:a16="http://schemas.microsoft.com/office/drawing/2014/main" id="{59F7B416-A03B-BCD4-974D-A736ED18E601}"/>
              </a:ext>
            </a:extLst>
          </p:cNvPr>
          <p:cNvSpPr/>
          <p:nvPr/>
        </p:nvSpPr>
        <p:spPr>
          <a:xfrm>
            <a:off x="6628802" y="3223997"/>
            <a:ext cx="2991448" cy="34582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B2D93230-35FD-FE58-4A00-2524031BDE0E}"/>
              </a:ext>
            </a:extLst>
          </p:cNvPr>
          <p:cNvSpPr/>
          <p:nvPr/>
        </p:nvSpPr>
        <p:spPr>
          <a:xfrm>
            <a:off x="9541738" y="4491429"/>
            <a:ext cx="644286" cy="48249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91A74D82-52D1-94F0-5478-05FB13459BD2}"/>
              </a:ext>
            </a:extLst>
          </p:cNvPr>
          <p:cNvSpPr txBox="1"/>
          <p:nvPr/>
        </p:nvSpPr>
        <p:spPr>
          <a:xfrm>
            <a:off x="7304690" y="3797779"/>
            <a:ext cx="4054718" cy="646331"/>
          </a:xfrm>
          <a:prstGeom prst="rect">
            <a:avLst/>
          </a:prstGeom>
          <a:noFill/>
        </p:spPr>
        <p:txBody>
          <a:bodyPr wrap="square">
            <a:spAutoFit/>
          </a:bodyPr>
          <a:lstStyle/>
          <a:p>
            <a:r>
              <a:rPr lang="zh-TW" altLang="en-US" dirty="0"/>
              <a:t>https://www.jiqizhixin.com/articles/OpenAI-GPT-2</a:t>
            </a:r>
          </a:p>
        </p:txBody>
      </p:sp>
    </p:spTree>
    <p:extLst>
      <p:ext uri="{BB962C8B-B14F-4D97-AF65-F5344CB8AC3E}">
        <p14:creationId xmlns:p14="http://schemas.microsoft.com/office/powerpoint/2010/main" val="10326941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1" grpId="0"/>
      <p:bldP spid="15" grpId="0"/>
      <p:bldP spid="18" grpId="0" animBg="1"/>
      <p:bldP spid="18" grpId="1" animBg="1"/>
      <p:bldP spid="19" grpId="0" animBg="1"/>
      <p:bldP spid="19" grpId="1"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607D1-CB2A-5051-6061-BD70FE067C6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2859097-2625-E735-66AC-882E19AEAD77}"/>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64BEF19-7967-EBF6-E51F-5D6749956EE1}"/>
              </a:ext>
            </a:extLst>
          </p:cNvPr>
          <p:cNvSpPr>
            <a:spLocks noGrp="1"/>
          </p:cNvSpPr>
          <p:nvPr>
            <p:ph idx="1"/>
          </p:nvPr>
        </p:nvSpPr>
        <p:spPr/>
        <p:txBody>
          <a:bodyPr/>
          <a:lstStyle/>
          <a:p>
            <a:endParaRPr lang="zh-TW" altLang="en-US"/>
          </a:p>
        </p:txBody>
      </p:sp>
      <p:sp>
        <p:nvSpPr>
          <p:cNvPr id="7" name="文字方塊 6">
            <a:extLst>
              <a:ext uri="{FF2B5EF4-FFF2-40B4-BE49-F238E27FC236}">
                <a16:creationId xmlns:a16="http://schemas.microsoft.com/office/drawing/2014/main" id="{08A47BCC-6BFD-8C9E-6E34-B9D33CFAC77F}"/>
              </a:ext>
            </a:extLst>
          </p:cNvPr>
          <p:cNvSpPr txBox="1"/>
          <p:nvPr/>
        </p:nvSpPr>
        <p:spPr>
          <a:xfrm>
            <a:off x="8460058" y="6351380"/>
            <a:ext cx="32189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4D5156"/>
                </a:solidFill>
                <a:effectLst/>
                <a:uLnTx/>
                <a:uFillTx/>
                <a:latin typeface="微軟正黑體" panose="020B0604030504040204" pitchFamily="34" charset="-120"/>
                <a:ea typeface="微軟正黑體" panose="020B0604030504040204" pitchFamily="34" charset="-120"/>
              </a:rPr>
              <a:t>《</a:t>
            </a:r>
            <a:r>
              <a:rPr kumimoji="0" lang="zh-TW" altLang="en-US" sz="1800" b="0" i="0" u="none" strike="noStrike" kern="1200" cap="none" spc="0" normalizeH="0" baseline="0" noProof="0" dirty="0">
                <a:ln>
                  <a:noFill/>
                </a:ln>
                <a:solidFill>
                  <a:srgbClr val="4D5156"/>
                </a:solidFill>
                <a:effectLst/>
                <a:uLnTx/>
                <a:uFillTx/>
                <a:latin typeface="微軟正黑體" panose="020B0604030504040204" pitchFamily="34" charset="-120"/>
                <a:ea typeface="微軟正黑體" panose="020B0604030504040204" pitchFamily="34" charset="-120"/>
              </a:rPr>
              <a:t>葬送的芙莉蓮</a:t>
            </a:r>
            <a:r>
              <a:rPr kumimoji="0" lang="en-US" altLang="zh-TW" sz="1800" b="0" i="0" u="none" strike="noStrike" kern="1200" cap="none" spc="0" normalizeH="0" baseline="0" noProof="0" dirty="0">
                <a:ln>
                  <a:noFill/>
                </a:ln>
                <a:solidFill>
                  <a:srgbClr val="4D5156"/>
                </a:solidFill>
                <a:effectLst/>
                <a:uLnTx/>
                <a:uFillTx/>
                <a:latin typeface="微軟正黑體" panose="020B0604030504040204" pitchFamily="34" charset="-120"/>
                <a:ea typeface="微軟正黑體" panose="020B0604030504040204" pitchFamily="34" charset="-120"/>
              </a:rPr>
              <a:t>》</a:t>
            </a:r>
            <a:r>
              <a:rPr kumimoji="0" lang="zh-TW" altLang="en-US" sz="1800" b="0" i="0" u="none" strike="noStrike" kern="1200" cap="none" spc="0" normalizeH="0" baseline="0" noProof="0" dirty="0">
                <a:ln>
                  <a:noFill/>
                </a:ln>
                <a:solidFill>
                  <a:srgbClr val="4D5156"/>
                </a:solidFill>
                <a:effectLst/>
                <a:uLnTx/>
                <a:uFillTx/>
                <a:latin typeface="微軟正黑體" panose="020B0604030504040204" pitchFamily="34" charset="-120"/>
                <a:ea typeface="微軟正黑體" panose="020B0604030504040204" pitchFamily="34" charset="-120"/>
              </a:rPr>
              <a:t>動畫第三話</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2050" name="Picture 2" descr="[圖]">
            <a:extLst>
              <a:ext uri="{FF2B5EF4-FFF2-40B4-BE49-F238E27FC236}">
                <a16:creationId xmlns:a16="http://schemas.microsoft.com/office/drawing/2014/main" id="{63D727AE-A1DB-40BC-EEC0-B591BDD0B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9040"/>
            <a:ext cx="10840843" cy="6119147"/>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7EB603F9-9987-1C2B-D609-FBB2949A28CE}"/>
              </a:ext>
            </a:extLst>
          </p:cNvPr>
          <p:cNvSpPr txBox="1"/>
          <p:nvPr/>
        </p:nvSpPr>
        <p:spPr>
          <a:xfrm>
            <a:off x="3525012" y="1856773"/>
            <a:ext cx="2162556" cy="523220"/>
          </a:xfrm>
          <a:prstGeom prst="rect">
            <a:avLst/>
          </a:prstGeom>
          <a:noFill/>
        </p:spPr>
        <p:txBody>
          <a:bodyPr wrap="square">
            <a:spAutoFit/>
          </a:bodyPr>
          <a:lstStyle/>
          <a:p>
            <a:r>
              <a:rPr lang="zh-TW" altLang="en-US" sz="2800" b="1" i="0" dirty="0">
                <a:solidFill>
                  <a:srgbClr val="FFFF00"/>
                </a:solidFill>
                <a:effectLst/>
                <a:latin typeface="微軟正黑體" panose="020B0604030504040204" pitchFamily="34" charset="-120"/>
                <a:ea typeface="微軟正黑體" panose="020B0604030504040204" pitchFamily="34" charset="-120"/>
              </a:rPr>
              <a:t>腐賢庫瓦爾</a:t>
            </a:r>
            <a:endParaRPr lang="zh-TW" altLang="en-US" sz="2800" b="1" dirty="0">
              <a:solidFill>
                <a:srgbClr val="FFFF00"/>
              </a:solidFill>
              <a:latin typeface="微軟正黑體" panose="020B0604030504040204" pitchFamily="34" charset="-120"/>
              <a:ea typeface="微軟正黑體" panose="020B0604030504040204" pitchFamily="34" charset="-120"/>
            </a:endParaRPr>
          </a:p>
        </p:txBody>
      </p:sp>
      <p:cxnSp>
        <p:nvCxnSpPr>
          <p:cNvPr id="8" name="直線單箭頭接點 7">
            <a:extLst>
              <a:ext uri="{FF2B5EF4-FFF2-40B4-BE49-F238E27FC236}">
                <a16:creationId xmlns:a16="http://schemas.microsoft.com/office/drawing/2014/main" id="{5A281AFE-5FE6-D1B5-599A-A9259B564E5E}"/>
              </a:ext>
            </a:extLst>
          </p:cNvPr>
          <p:cNvCxnSpPr/>
          <p:nvPr/>
        </p:nvCxnSpPr>
        <p:spPr>
          <a:xfrm>
            <a:off x="4964365" y="2379993"/>
            <a:ext cx="590550" cy="381000"/>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9" name="文字方塊 8">
            <a:extLst>
              <a:ext uri="{FF2B5EF4-FFF2-40B4-BE49-F238E27FC236}">
                <a16:creationId xmlns:a16="http://schemas.microsoft.com/office/drawing/2014/main" id="{890BA55B-19D6-55BB-3011-065D853A06F0}"/>
              </a:ext>
            </a:extLst>
          </p:cNvPr>
          <p:cNvSpPr txBox="1"/>
          <p:nvPr/>
        </p:nvSpPr>
        <p:spPr>
          <a:xfrm>
            <a:off x="8686800" y="4059568"/>
            <a:ext cx="2162556" cy="523220"/>
          </a:xfrm>
          <a:prstGeom prst="rect">
            <a:avLst/>
          </a:prstGeom>
          <a:noFill/>
        </p:spPr>
        <p:txBody>
          <a:bodyPr wrap="square">
            <a:spAutoFit/>
          </a:bodyPr>
          <a:lstStyle/>
          <a:p>
            <a:r>
              <a:rPr lang="zh-TW" altLang="en-US" sz="2800" b="1" i="0" dirty="0">
                <a:solidFill>
                  <a:srgbClr val="FFFF00"/>
                </a:solidFill>
                <a:effectLst/>
                <a:latin typeface="微軟正黑體" panose="020B0604030504040204" pitchFamily="34" charset="-120"/>
                <a:ea typeface="微軟正黑體" panose="020B0604030504040204" pitchFamily="34" charset="-120"/>
              </a:rPr>
              <a:t>芙莉蓮</a:t>
            </a:r>
            <a:endParaRPr lang="zh-TW" altLang="en-US" sz="2800" b="1" dirty="0">
              <a:solidFill>
                <a:srgbClr val="FFFF00"/>
              </a:solidFill>
              <a:latin typeface="微軟正黑體" panose="020B0604030504040204" pitchFamily="34" charset="-120"/>
              <a:ea typeface="微軟正黑體" panose="020B0604030504040204" pitchFamily="34" charset="-120"/>
            </a:endParaRPr>
          </a:p>
        </p:txBody>
      </p:sp>
      <p:cxnSp>
        <p:nvCxnSpPr>
          <p:cNvPr id="10" name="直線單箭頭接點 9">
            <a:extLst>
              <a:ext uri="{FF2B5EF4-FFF2-40B4-BE49-F238E27FC236}">
                <a16:creationId xmlns:a16="http://schemas.microsoft.com/office/drawing/2014/main" id="{3C71E552-E418-966C-D7BD-FACB5519474A}"/>
              </a:ext>
            </a:extLst>
          </p:cNvPr>
          <p:cNvCxnSpPr>
            <a:cxnSpLocks/>
          </p:cNvCxnSpPr>
          <p:nvPr/>
        </p:nvCxnSpPr>
        <p:spPr>
          <a:xfrm flipH="1" flipV="1">
            <a:off x="7947345" y="4321178"/>
            <a:ext cx="739455" cy="0"/>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BE039118-21B2-3077-DAF2-77417761F1FD}"/>
              </a:ext>
            </a:extLst>
          </p:cNvPr>
          <p:cNvCxnSpPr>
            <a:cxnSpLocks/>
          </p:cNvCxnSpPr>
          <p:nvPr/>
        </p:nvCxnSpPr>
        <p:spPr>
          <a:xfrm flipV="1">
            <a:off x="4190685" y="4321178"/>
            <a:ext cx="739455" cy="0"/>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4" name="文字方塊 13">
            <a:extLst>
              <a:ext uri="{FF2B5EF4-FFF2-40B4-BE49-F238E27FC236}">
                <a16:creationId xmlns:a16="http://schemas.microsoft.com/office/drawing/2014/main" id="{589C6871-4BA7-7BED-B5B6-9230868EDA6C}"/>
              </a:ext>
            </a:extLst>
          </p:cNvPr>
          <p:cNvSpPr txBox="1"/>
          <p:nvPr/>
        </p:nvSpPr>
        <p:spPr>
          <a:xfrm>
            <a:off x="2028129" y="4059568"/>
            <a:ext cx="2162556" cy="523220"/>
          </a:xfrm>
          <a:prstGeom prst="rect">
            <a:avLst/>
          </a:prstGeom>
          <a:noFill/>
        </p:spPr>
        <p:txBody>
          <a:bodyPr wrap="square">
            <a:spAutoFit/>
          </a:bodyPr>
          <a:lstStyle/>
          <a:p>
            <a:pPr algn="r"/>
            <a:r>
              <a:rPr lang="zh-TW" altLang="en-US" sz="2800" b="1" dirty="0">
                <a:solidFill>
                  <a:srgbClr val="FFFF00"/>
                </a:solidFill>
                <a:latin typeface="微軟正黑體" panose="020B0604030504040204" pitchFamily="34" charset="-120"/>
                <a:ea typeface="微軟正黑體" panose="020B0604030504040204" pitchFamily="34" charset="-120"/>
              </a:rPr>
              <a:t>費倫</a:t>
            </a:r>
          </a:p>
        </p:txBody>
      </p:sp>
      <p:sp>
        <p:nvSpPr>
          <p:cNvPr id="15" name="文字方塊 14">
            <a:extLst>
              <a:ext uri="{FF2B5EF4-FFF2-40B4-BE49-F238E27FC236}">
                <a16:creationId xmlns:a16="http://schemas.microsoft.com/office/drawing/2014/main" id="{F3213393-5E5D-396A-96E5-182CE31F40D5}"/>
              </a:ext>
            </a:extLst>
          </p:cNvPr>
          <p:cNvSpPr txBox="1"/>
          <p:nvPr/>
        </p:nvSpPr>
        <p:spPr>
          <a:xfrm>
            <a:off x="2669156" y="2356970"/>
            <a:ext cx="2162556" cy="523220"/>
          </a:xfrm>
          <a:prstGeom prst="rect">
            <a:avLst/>
          </a:prstGeom>
          <a:noFill/>
        </p:spPr>
        <p:txBody>
          <a:bodyPr wrap="square">
            <a:spAutoFit/>
          </a:bodyPr>
          <a:lstStyle/>
          <a:p>
            <a:pPr algn="r"/>
            <a:r>
              <a:rPr lang="en-US" altLang="zh-TW" sz="2800" b="1" i="0" dirty="0">
                <a:solidFill>
                  <a:srgbClr val="FFFF00"/>
                </a:solidFill>
                <a:effectLst/>
                <a:latin typeface="微軟正黑體" panose="020B0604030504040204" pitchFamily="34" charset="-120"/>
                <a:ea typeface="微軟正黑體" panose="020B0604030504040204" pitchFamily="34" charset="-120"/>
              </a:rPr>
              <a:t>GPT-2</a:t>
            </a:r>
            <a:endParaRPr lang="zh-TW" altLang="en-US" sz="2800" b="1" dirty="0">
              <a:solidFill>
                <a:srgbClr val="FFFF00"/>
              </a:solidFill>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EB7BE2EB-AB30-35A1-8F06-6F56893C0F7D}"/>
              </a:ext>
            </a:extLst>
          </p:cNvPr>
          <p:cNvSpPr txBox="1"/>
          <p:nvPr/>
        </p:nvSpPr>
        <p:spPr>
          <a:xfrm>
            <a:off x="2028891" y="4559765"/>
            <a:ext cx="2431672" cy="523220"/>
          </a:xfrm>
          <a:prstGeom prst="rect">
            <a:avLst/>
          </a:prstGeom>
          <a:noFill/>
        </p:spPr>
        <p:txBody>
          <a:bodyPr wrap="square">
            <a:spAutoFit/>
          </a:bodyPr>
          <a:lstStyle/>
          <a:p>
            <a:pPr algn="r"/>
            <a:r>
              <a:rPr lang="zh-TW" altLang="en-US" sz="2800" b="1" dirty="0">
                <a:solidFill>
                  <a:srgbClr val="FFFF00"/>
                </a:solidFill>
                <a:latin typeface="微軟正黑體" panose="020B0604030504040204" pitchFamily="34" charset="-120"/>
                <a:ea typeface="微軟正黑體" panose="020B0604030504040204" pitchFamily="34" charset="-120"/>
              </a:rPr>
              <a:t>修這門課的你</a:t>
            </a:r>
          </a:p>
        </p:txBody>
      </p:sp>
    </p:spTree>
    <p:extLst>
      <p:ext uri="{BB962C8B-B14F-4D97-AF65-F5344CB8AC3E}">
        <p14:creationId xmlns:p14="http://schemas.microsoft.com/office/powerpoint/2010/main" val="39253645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9BA49B-1CD3-77DA-A884-3AC7F68C359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作業規劃</a:t>
            </a:r>
          </a:p>
        </p:txBody>
      </p:sp>
      <p:sp>
        <p:nvSpPr>
          <p:cNvPr id="3" name="內容版面配置區 2">
            <a:extLst>
              <a:ext uri="{FF2B5EF4-FFF2-40B4-BE49-F238E27FC236}">
                <a16:creationId xmlns:a16="http://schemas.microsoft.com/office/drawing/2014/main" id="{8CA92837-CF6A-F61A-D18A-384829BFA710}"/>
              </a:ext>
            </a:extLst>
          </p:cNvPr>
          <p:cNvSpPr>
            <a:spLocks noGrp="1"/>
          </p:cNvSpPr>
          <p:nvPr>
            <p:ph idx="1"/>
          </p:nvPr>
        </p:nvSpPr>
        <p:spPr>
          <a:xfrm>
            <a:off x="838200" y="1825624"/>
            <a:ext cx="10515600" cy="5032375"/>
          </a:xfrm>
        </p:spPr>
        <p:txBody>
          <a:bodyPr>
            <a:normAutofit/>
          </a:bodyPr>
          <a:lstStyle/>
          <a:p>
            <a:r>
              <a:rPr lang="zh-TW" altLang="en-US" dirty="0">
                <a:latin typeface="微軟正黑體" panose="020B0604030504040204" pitchFamily="34" charset="-120"/>
                <a:ea typeface="微軟正黑體" panose="020B0604030504040204" pitchFamily="34" charset="-120"/>
              </a:rPr>
              <a:t>作業目標：「體驗」</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體驗用生成式 </a:t>
            </a:r>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打造應用</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體驗訓練自己的生成式 </a:t>
            </a:r>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模型</a:t>
            </a:r>
            <a:endParaRPr lang="en-US" altLang="zh-TW" sz="2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也有可能會有一些負面體驗</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訓練模型很花時間 </a:t>
            </a:r>
            <a:r>
              <a:rPr lang="en-US" altLang="zh-TW" sz="2800" dirty="0">
                <a:latin typeface="微軟正黑體" panose="020B0604030504040204" pitchFamily="34" charset="-120"/>
                <a:ea typeface="微軟正黑體" panose="020B0604030504040204" pitchFamily="34" charset="-120"/>
              </a:rPr>
              <a:t>…</a:t>
            </a:r>
          </a:p>
          <a:p>
            <a:pPr lvl="1"/>
            <a:r>
              <a:rPr lang="zh-TW" altLang="en-US" sz="2800" dirty="0">
                <a:latin typeface="微軟正黑體" panose="020B0604030504040204" pitchFamily="34" charset="-120"/>
                <a:ea typeface="微軟正黑體" panose="020B0604030504040204" pitchFamily="34" charset="-120"/>
              </a:rPr>
              <a:t>訓練結果難以控制 </a:t>
            </a:r>
            <a:r>
              <a:rPr lang="en-US" altLang="zh-TW" sz="2800" dirty="0">
                <a:latin typeface="微軟正黑體" panose="020B0604030504040204" pitchFamily="34" charset="-120"/>
                <a:ea typeface="微軟正黑體" panose="020B0604030504040204" pitchFamily="34" charset="-120"/>
              </a:rPr>
              <a:t>…</a:t>
            </a:r>
          </a:p>
          <a:p>
            <a:pPr lvl="1"/>
            <a:r>
              <a:rPr lang="en-US" altLang="zh-TW" sz="2800" dirty="0">
                <a:latin typeface="微軟正黑體" panose="020B0604030504040204" pitchFamily="34" charset="-120"/>
                <a:ea typeface="微軟正黑體" panose="020B0604030504040204" pitchFamily="34" charset="-120"/>
              </a:rPr>
              <a:t>……</a:t>
            </a:r>
          </a:p>
          <a:p>
            <a:pPr lvl="1"/>
            <a:r>
              <a:rPr lang="zh-TW" altLang="en-US" sz="2800" dirty="0">
                <a:latin typeface="微軟正黑體" panose="020B0604030504040204" pitchFamily="34" charset="-120"/>
                <a:ea typeface="微軟正黑體" panose="020B0604030504040204" pitchFamily="34" charset="-120"/>
              </a:rPr>
              <a:t>這些負面體驗像是副作用很小的疫苗，但它將幫助你在未來面對更大的挑戰</a:t>
            </a:r>
            <a:endParaRPr lang="en-US" altLang="zh-TW" sz="2800" dirty="0">
              <a:latin typeface="微軟正黑體" panose="020B0604030504040204" pitchFamily="34" charset="-120"/>
              <a:ea typeface="微軟正黑體" panose="020B0604030504040204" pitchFamily="34" charset="-120"/>
            </a:endParaRPr>
          </a:p>
          <a:p>
            <a:pPr lvl="1"/>
            <a:endParaRPr lang="zh-TW" altLang="en-US" sz="2800" dirty="0">
              <a:latin typeface="微軟正黑體" panose="020B0604030504040204" pitchFamily="34" charset="-120"/>
              <a:ea typeface="微軟正黑體" panose="020B0604030504040204" pitchFamily="34" charset="-120"/>
            </a:endParaRPr>
          </a:p>
        </p:txBody>
      </p:sp>
      <p:pic>
        <p:nvPicPr>
          <p:cNvPr id="4098" name="Picture 2">
            <a:extLst>
              <a:ext uri="{FF2B5EF4-FFF2-40B4-BE49-F238E27FC236}">
                <a16:creationId xmlns:a16="http://schemas.microsoft.com/office/drawing/2014/main" id="{2AA3D26D-99A0-0B2E-1B20-B1B171794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891" y="1338205"/>
            <a:ext cx="2247900" cy="224790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3EA28F8F-0266-4DA9-A145-D8DE926E8829}"/>
              </a:ext>
            </a:extLst>
          </p:cNvPr>
          <p:cNvSpPr txBox="1"/>
          <p:nvPr/>
        </p:nvSpPr>
        <p:spPr>
          <a:xfrm>
            <a:off x="7446454" y="3857111"/>
            <a:ext cx="3152775" cy="1077218"/>
          </a:xfrm>
          <a:prstGeom prst="rect">
            <a:avLst/>
          </a:prstGeom>
          <a:noFill/>
        </p:spPr>
        <p:txBody>
          <a:bodyPr wrap="square">
            <a:spAutoFit/>
          </a:bodyPr>
          <a:lstStyle/>
          <a:p>
            <a:pPr algn="ctr"/>
            <a:r>
              <a:rPr lang="en-US" altLang="zh-TW" sz="3200" dirty="0">
                <a:solidFill>
                  <a:srgbClr val="000000"/>
                </a:solidFill>
                <a:latin typeface="Open Sans" panose="020B0606030504020204" pitchFamily="34" charset="0"/>
              </a:rPr>
              <a:t>It's Not a Bug, It's a Feature.</a:t>
            </a:r>
            <a:endParaRPr lang="zh-TW" altLang="en-US" sz="3200" dirty="0"/>
          </a:p>
        </p:txBody>
      </p:sp>
    </p:spTree>
    <p:extLst>
      <p:ext uri="{BB962C8B-B14F-4D97-AF65-F5344CB8AC3E}">
        <p14:creationId xmlns:p14="http://schemas.microsoft.com/office/powerpoint/2010/main" val="20636393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D0A23-FCD9-A6F1-F32F-DB1047E7FC8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1E554F1-E9FD-9637-8AE0-D5F9B9B42751}"/>
              </a:ext>
            </a:extLst>
          </p:cNvPr>
          <p:cNvSpPr>
            <a:spLocks noGrp="1"/>
          </p:cNvSpPr>
          <p:nvPr>
            <p:ph type="title"/>
          </p:nvPr>
        </p:nvSpPr>
        <p:spPr/>
        <p:txBody>
          <a:bodyPr/>
          <a:lstStyle/>
          <a:p>
            <a:endParaRPr lang="zh-TW" altLang="en-US" dirty="0"/>
          </a:p>
        </p:txBody>
      </p:sp>
      <p:graphicFrame>
        <p:nvGraphicFramePr>
          <p:cNvPr id="4" name="內容版面配置區 3">
            <a:extLst>
              <a:ext uri="{FF2B5EF4-FFF2-40B4-BE49-F238E27FC236}">
                <a16:creationId xmlns:a16="http://schemas.microsoft.com/office/drawing/2014/main" id="{AFDE6E11-CC7D-DD84-A671-8EE9F9100D84}"/>
              </a:ext>
            </a:extLst>
          </p:cNvPr>
          <p:cNvGraphicFramePr>
            <a:graphicFrameLocks noGrp="1"/>
          </p:cNvGraphicFramePr>
          <p:nvPr>
            <p:ph idx="1"/>
            <p:extLst>
              <p:ext uri="{D42A27DB-BD31-4B8C-83A1-F6EECF244321}">
                <p14:modId xmlns:p14="http://schemas.microsoft.com/office/powerpoint/2010/main" val="740140305"/>
              </p:ext>
            </p:extLst>
          </p:nvPr>
        </p:nvGraphicFramePr>
        <p:xfrm>
          <a:off x="491194" y="928530"/>
          <a:ext cx="11209611" cy="4079240"/>
        </p:xfrm>
        <a:graphic>
          <a:graphicData uri="http://schemas.openxmlformats.org/drawingml/2006/table">
            <a:tbl>
              <a:tblPr firstRow="1" bandRow="1">
                <a:tableStyleId>{93296810-A885-4BE3-A3E7-6D5BEEA58F35}</a:tableStyleId>
              </a:tblPr>
              <a:tblGrid>
                <a:gridCol w="856903">
                  <a:extLst>
                    <a:ext uri="{9D8B030D-6E8A-4147-A177-3AD203B41FA5}">
                      <a16:colId xmlns:a16="http://schemas.microsoft.com/office/drawing/2014/main" val="1098250905"/>
                    </a:ext>
                  </a:extLst>
                </a:gridCol>
                <a:gridCol w="3074083">
                  <a:extLst>
                    <a:ext uri="{9D8B030D-6E8A-4147-A177-3AD203B41FA5}">
                      <a16:colId xmlns:a16="http://schemas.microsoft.com/office/drawing/2014/main" val="933460590"/>
                    </a:ext>
                  </a:extLst>
                </a:gridCol>
                <a:gridCol w="2340864">
                  <a:extLst>
                    <a:ext uri="{9D8B030D-6E8A-4147-A177-3AD203B41FA5}">
                      <a16:colId xmlns:a16="http://schemas.microsoft.com/office/drawing/2014/main" val="2460405380"/>
                    </a:ext>
                  </a:extLst>
                </a:gridCol>
                <a:gridCol w="2349584">
                  <a:extLst>
                    <a:ext uri="{9D8B030D-6E8A-4147-A177-3AD203B41FA5}">
                      <a16:colId xmlns:a16="http://schemas.microsoft.com/office/drawing/2014/main" val="2100806247"/>
                    </a:ext>
                  </a:extLst>
                </a:gridCol>
                <a:gridCol w="2588177">
                  <a:extLst>
                    <a:ext uri="{9D8B030D-6E8A-4147-A177-3AD203B41FA5}">
                      <a16:colId xmlns:a16="http://schemas.microsoft.com/office/drawing/2014/main" val="448821006"/>
                    </a:ext>
                  </a:extLst>
                </a:gridCol>
              </a:tblGrid>
              <a:tr h="370840">
                <a:tc>
                  <a:txBody>
                    <a:bodyPr/>
                    <a:lstStyle/>
                    <a:p>
                      <a:r>
                        <a:rPr lang="zh-TW" altLang="en-US" b="0" dirty="0">
                          <a:latin typeface="微軟正黑體" panose="020B0604030504040204" pitchFamily="34" charset="-120"/>
                          <a:ea typeface="微軟正黑體" panose="020B0604030504040204" pitchFamily="34" charset="-120"/>
                        </a:rPr>
                        <a:t>日期</a:t>
                      </a:r>
                    </a:p>
                  </a:txBody>
                  <a:tcPr/>
                </a:tc>
                <a:tc>
                  <a:txBody>
                    <a:bodyPr/>
                    <a:lstStyle/>
                    <a:p>
                      <a:pPr algn="ctr"/>
                      <a:r>
                        <a:rPr lang="zh-TW" altLang="en-US" b="0" dirty="0">
                          <a:latin typeface="微軟正黑體" panose="020B0604030504040204" pitchFamily="34" charset="-120"/>
                          <a:ea typeface="微軟正黑體" panose="020B0604030504040204" pitchFamily="34" charset="-120"/>
                        </a:rPr>
                        <a:t>作業</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latin typeface="微軟正黑體" panose="020B0604030504040204" pitchFamily="34" charset="-120"/>
                          <a:ea typeface="微軟正黑體" panose="020B0604030504040204" pitchFamily="34" charset="-120"/>
                        </a:rPr>
                        <a:t>執行程式</a:t>
                      </a:r>
                      <a:endParaRPr lang="en-US" altLang="zh-TW" b="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b="0" dirty="0">
                          <a:latin typeface="微軟正黑體" panose="020B0604030504040204" pitchFamily="34" charset="-120"/>
                          <a:ea typeface="微軟正黑體" panose="020B0604030504040204" pitchFamily="34" charset="-120"/>
                        </a:rPr>
                        <a:t>訓練模型</a:t>
                      </a:r>
                    </a:p>
                  </a:txBody>
                  <a:tcPr anchor="ctr"/>
                </a:tc>
                <a:tc>
                  <a:txBody>
                    <a:bodyPr/>
                    <a:lstStyle/>
                    <a:p>
                      <a:pPr algn="ctr"/>
                      <a:r>
                        <a:rPr lang="zh-TW" altLang="en-US" b="0" dirty="0">
                          <a:latin typeface="微軟正黑體" panose="020B0604030504040204" pitchFamily="34" charset="-120"/>
                          <a:ea typeface="微軟正黑體" panose="020B0604030504040204" pitchFamily="34" charset="-120"/>
                        </a:rPr>
                        <a:t>難度</a:t>
                      </a:r>
                    </a:p>
                  </a:txBody>
                  <a:tcPr anchor="ctr"/>
                </a:tc>
                <a:extLst>
                  <a:ext uri="{0D108BD9-81ED-4DB2-BD59-A6C34878D82A}">
                    <a16:rowId xmlns:a16="http://schemas.microsoft.com/office/drawing/2014/main" val="3257828048"/>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2/23</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真假難辨的世界</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063803059"/>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3/01</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都是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的作文比賽 </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87194513"/>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3/08</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以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搭建自己的應用</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362404758"/>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3/22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成為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催眠大師</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O</a:t>
                      </a:r>
                      <a:r>
                        <a:rPr lang="zh-TW" altLang="en-US" b="0" dirty="0">
                          <a:latin typeface="微軟正黑體" panose="020B0604030504040204" pitchFamily="34" charset="-120"/>
                          <a:ea typeface="微軟正黑體" panose="020B0604030504040204" pitchFamily="34" charset="-120"/>
                        </a:rPr>
                        <a:t> </a:t>
                      </a: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260489115"/>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3/29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訓練自己的語言模型</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0115048"/>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4/12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 透過人類的回饋學習</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41471537"/>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5</a:t>
                      </a:r>
                      <a:r>
                        <a:rPr lang="en-US" altLang="zh-TW" sz="1800" b="0" i="0" kern="1200">
                          <a:solidFill>
                            <a:schemeClr val="dk1"/>
                          </a:solidFill>
                          <a:effectLst/>
                          <a:latin typeface="微軟正黑體" panose="020B0604030504040204" pitchFamily="34" charset="-120"/>
                          <a:ea typeface="微軟正黑體" panose="020B0604030504040204" pitchFamily="34" charset="-120"/>
                          <a:cs typeface="+mn-cs"/>
                        </a:rPr>
                        <a:t>/03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了解生成式</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在想甚麼</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47126760"/>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5/10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生成式</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的安全性議題</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66126572"/>
                  </a:ext>
                </a:extLst>
              </a:tr>
              <a:tr h="370840">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5/17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演講影片快速摘要</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32726798"/>
                  </a:ext>
                </a:extLst>
              </a:tr>
              <a:tr h="370840">
                <a:tc>
                  <a:txBody>
                    <a:bodyPr/>
                    <a:lstStyle/>
                    <a:p>
                      <a:r>
                        <a:rPr lang="en-US" altLang="zh-TW" b="0" dirty="0">
                          <a:latin typeface="微軟正黑體" panose="020B0604030504040204" pitchFamily="34" charset="-120"/>
                          <a:ea typeface="微軟正黑體" panose="020B0604030504040204" pitchFamily="34" charset="-120"/>
                        </a:rPr>
                        <a:t>5/31</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客製化自己的影像生成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O</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92366671"/>
                  </a:ext>
                </a:extLst>
              </a:tr>
            </a:tbl>
          </a:graphicData>
        </a:graphic>
      </p:graphicFrame>
      <p:sp>
        <p:nvSpPr>
          <p:cNvPr id="5" name="文字方塊 4">
            <a:extLst>
              <a:ext uri="{FF2B5EF4-FFF2-40B4-BE49-F238E27FC236}">
                <a16:creationId xmlns:a16="http://schemas.microsoft.com/office/drawing/2014/main" id="{B5C265D3-A388-D0E7-7CCE-EEFFC2252B35}"/>
              </a:ext>
            </a:extLst>
          </p:cNvPr>
          <p:cNvSpPr txBox="1"/>
          <p:nvPr/>
        </p:nvSpPr>
        <p:spPr>
          <a:xfrm>
            <a:off x="171450" y="72737"/>
            <a:ext cx="6117336" cy="584775"/>
          </a:xfrm>
          <a:prstGeom prst="rect">
            <a:avLst/>
          </a:prstGeom>
          <a:noFill/>
        </p:spPr>
        <p:txBody>
          <a:bodyPr wrap="square">
            <a:spAutoFit/>
          </a:bodyPr>
          <a:lstStyle/>
          <a:p>
            <a:r>
              <a:rPr lang="zh-TW" altLang="en-US" sz="3200" b="1" u="sng" dirty="0">
                <a:latin typeface="微軟正黑體" panose="020B0604030504040204" pitchFamily="34" charset="-120"/>
                <a:ea typeface="微軟正黑體" panose="020B0604030504040204" pitchFamily="34" charset="-120"/>
              </a:rPr>
              <a:t>作業內容規劃</a:t>
            </a:r>
            <a:endParaRPr lang="zh-TW" altLang="en-US" sz="3200" b="1" u="sng" dirty="0"/>
          </a:p>
        </p:txBody>
      </p:sp>
      <p:sp>
        <p:nvSpPr>
          <p:cNvPr id="6" name="文字方塊 5">
            <a:extLst>
              <a:ext uri="{FF2B5EF4-FFF2-40B4-BE49-F238E27FC236}">
                <a16:creationId xmlns:a16="http://schemas.microsoft.com/office/drawing/2014/main" id="{819FD4C9-7985-C083-A233-20193F1734C9}"/>
              </a:ext>
            </a:extLst>
          </p:cNvPr>
          <p:cNvSpPr txBox="1"/>
          <p:nvPr/>
        </p:nvSpPr>
        <p:spPr>
          <a:xfrm>
            <a:off x="491194" y="5382339"/>
            <a:ext cx="3221736" cy="830997"/>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如果沒有特別說明，截止時間就是兩週後</a:t>
            </a:r>
          </a:p>
        </p:txBody>
      </p:sp>
      <p:sp>
        <p:nvSpPr>
          <p:cNvPr id="7" name="文字方塊 6">
            <a:extLst>
              <a:ext uri="{FF2B5EF4-FFF2-40B4-BE49-F238E27FC236}">
                <a16:creationId xmlns:a16="http://schemas.microsoft.com/office/drawing/2014/main" id="{C783885F-8943-627B-DC3A-B59D296A3C62}"/>
              </a:ext>
            </a:extLst>
          </p:cNvPr>
          <p:cNvSpPr txBox="1"/>
          <p:nvPr/>
        </p:nvSpPr>
        <p:spPr>
          <a:xfrm>
            <a:off x="8583676" y="5174589"/>
            <a:ext cx="3486911" cy="1569660"/>
          </a:xfrm>
          <a:prstGeom prst="rect">
            <a:avLst/>
          </a:prstGeom>
          <a:noFill/>
        </p:spPr>
        <p:txBody>
          <a:bodyPr wrap="square">
            <a:spAutoFit/>
          </a:bodyPr>
          <a:lstStyle/>
          <a:p>
            <a:pPr>
              <a:defRPr/>
            </a:pPr>
            <a:r>
              <a:rPr lang="en-US" altLang="zh-TW" sz="2400" b="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送分</a:t>
            </a:r>
            <a:endParaRPr lang="en-US" altLang="zh-TW" sz="2400" dirty="0">
              <a:latin typeface="微軟正黑體" panose="020B0604030504040204" pitchFamily="34" charset="-120"/>
              <a:ea typeface="微軟正黑體" panose="020B0604030504040204" pitchFamily="34" charset="-120"/>
            </a:endParaRPr>
          </a:p>
          <a:p>
            <a:pPr>
              <a:defRPr/>
            </a:pPr>
            <a:r>
              <a:rPr lang="en-US" altLang="zh-TW" sz="2400" b="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如果不在意分數可以在短時間內完成</a:t>
            </a:r>
            <a:endParaRPr lang="en-US" altLang="zh-TW" sz="2400" dirty="0">
              <a:latin typeface="微軟正黑體" panose="020B0604030504040204" pitchFamily="34" charset="-120"/>
              <a:ea typeface="微軟正黑體" panose="020B0604030504040204" pitchFamily="34" charset="-120"/>
            </a:endParaRPr>
          </a:p>
          <a:p>
            <a:pPr>
              <a:defRPr/>
            </a:pPr>
            <a:r>
              <a:rPr lang="en-US" altLang="zh-TW" sz="2400" b="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需要至少數小時</a:t>
            </a:r>
          </a:p>
        </p:txBody>
      </p:sp>
      <p:sp>
        <p:nvSpPr>
          <p:cNvPr id="3" name="文字方塊 2">
            <a:extLst>
              <a:ext uri="{FF2B5EF4-FFF2-40B4-BE49-F238E27FC236}">
                <a16:creationId xmlns:a16="http://schemas.microsoft.com/office/drawing/2014/main" id="{E6FF0C97-95B4-EE22-9541-72B309D9C752}"/>
              </a:ext>
            </a:extLst>
          </p:cNvPr>
          <p:cNvSpPr txBox="1"/>
          <p:nvPr/>
        </p:nvSpPr>
        <p:spPr>
          <a:xfrm>
            <a:off x="4282440" y="5382339"/>
            <a:ext cx="39288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都是用 </a:t>
            </a:r>
            <a:r>
              <a:rPr lang="en-US" altLang="zh-TW" sz="2400" dirty="0" err="1">
                <a:latin typeface="微軟正黑體" panose="020B0604030504040204" pitchFamily="34" charset="-120"/>
                <a:ea typeface="微軟正黑體" panose="020B0604030504040204" pitchFamily="34" charset="-120"/>
              </a:rPr>
              <a:t>Colab</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或 </a:t>
            </a:r>
            <a:r>
              <a:rPr lang="en-US" altLang="zh-TW" sz="2400" dirty="0">
                <a:latin typeface="微軟正黑體" panose="020B0604030504040204" pitchFamily="34" charset="-120"/>
                <a:ea typeface="微軟正黑體" panose="020B0604030504040204" pitchFamily="34" charset="-120"/>
              </a:rPr>
              <a:t>Kaggle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你什麼都不用準備</a:t>
            </a:r>
            <a:r>
              <a:rPr lang="en-US" altLang="zh-TW" sz="2400" dirty="0">
                <a:latin typeface="微軟正黑體" panose="020B0604030504040204" pitchFamily="34" charset="-120"/>
                <a:ea typeface="微軟正黑體" panose="020B0604030504040204" pitchFamily="34" charset="-120"/>
              </a:rPr>
              <a:t>)</a:t>
            </a:r>
          </a:p>
        </p:txBody>
      </p:sp>
      <p:cxnSp>
        <p:nvCxnSpPr>
          <p:cNvPr id="9" name="直線單箭頭接點 8">
            <a:extLst>
              <a:ext uri="{FF2B5EF4-FFF2-40B4-BE49-F238E27FC236}">
                <a16:creationId xmlns:a16="http://schemas.microsoft.com/office/drawing/2014/main" id="{7C3643E9-C564-7CF2-F9BC-9146DB11841E}"/>
              </a:ext>
            </a:extLst>
          </p:cNvPr>
          <p:cNvCxnSpPr/>
          <p:nvPr/>
        </p:nvCxnSpPr>
        <p:spPr>
          <a:xfrm>
            <a:off x="852932" y="4966840"/>
            <a:ext cx="0" cy="41549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直線單箭頭接點 9">
            <a:extLst>
              <a:ext uri="{FF2B5EF4-FFF2-40B4-BE49-F238E27FC236}">
                <a16:creationId xmlns:a16="http://schemas.microsoft.com/office/drawing/2014/main" id="{2A4BBE14-26BC-5118-5AF4-73D665D3DFF6}"/>
              </a:ext>
            </a:extLst>
          </p:cNvPr>
          <p:cNvCxnSpPr/>
          <p:nvPr/>
        </p:nvCxnSpPr>
        <p:spPr>
          <a:xfrm>
            <a:off x="5590032" y="5007770"/>
            <a:ext cx="0" cy="41549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圓角 10">
            <a:extLst>
              <a:ext uri="{FF2B5EF4-FFF2-40B4-BE49-F238E27FC236}">
                <a16:creationId xmlns:a16="http://schemas.microsoft.com/office/drawing/2014/main" id="{91356C3F-DB5D-B72D-7D22-0454AD7DCEE6}"/>
              </a:ext>
            </a:extLst>
          </p:cNvPr>
          <p:cNvSpPr/>
          <p:nvPr/>
        </p:nvSpPr>
        <p:spPr>
          <a:xfrm>
            <a:off x="4426857" y="928530"/>
            <a:ext cx="4746171" cy="4038310"/>
          </a:xfrm>
          <a:prstGeom prst="roundRect">
            <a:avLst>
              <a:gd name="adj" fmla="val 4087"/>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8E43914B-A1B8-6750-66BD-E380DD3DA470}"/>
              </a:ext>
            </a:extLst>
          </p:cNvPr>
          <p:cNvSpPr txBox="1"/>
          <p:nvPr/>
        </p:nvSpPr>
        <p:spPr>
          <a:xfrm>
            <a:off x="4282439" y="185963"/>
            <a:ext cx="7418365" cy="523220"/>
          </a:xfrm>
          <a:prstGeom prst="rect">
            <a:avLst/>
          </a:prstGeom>
          <a:noFill/>
        </p:spPr>
        <p:txBody>
          <a:bodyPr wrap="square" rtlCol="0">
            <a:spAutoFit/>
          </a:bodyPr>
          <a:lstStyle/>
          <a:p>
            <a:pPr algn="r"/>
            <a:r>
              <a:rPr lang="zh-TW" altLang="en-US" sz="2800" dirty="0">
                <a:latin typeface="微軟正黑體" panose="020B0604030504040204" pitchFamily="34" charset="-120"/>
                <a:ea typeface="微軟正黑體" panose="020B0604030504040204" pitchFamily="34" charset="-120"/>
              </a:rPr>
              <a:t>相當於</a:t>
            </a:r>
            <a:r>
              <a:rPr lang="zh-TW" altLang="en-US" sz="2800" b="1" dirty="0">
                <a:latin typeface="微軟正黑體" panose="020B0604030504040204" pitchFamily="34" charset="-120"/>
                <a:ea typeface="微軟正黑體" panose="020B0604030504040204" pitchFamily="34" charset="-120"/>
              </a:rPr>
              <a:t>充實的通識</a:t>
            </a:r>
            <a:r>
              <a:rPr lang="zh-TW" altLang="en-US" sz="2800" dirty="0">
                <a:latin typeface="微軟正黑體" panose="020B0604030504040204" pitchFamily="34" charset="-120"/>
                <a:ea typeface="微軟正黑體" panose="020B0604030504040204" pitchFamily="34" charset="-120"/>
              </a:rPr>
              <a:t>或是</a:t>
            </a:r>
            <a:r>
              <a:rPr lang="zh-TW" altLang="en-US" sz="2800" b="1" dirty="0">
                <a:latin typeface="微軟正黑體" panose="020B0604030504040204" pitchFamily="34" charset="-120"/>
                <a:ea typeface="微軟正黑體" panose="020B0604030504040204" pitchFamily="34" charset="-120"/>
              </a:rPr>
              <a:t>負擔不重的選修課</a:t>
            </a:r>
          </a:p>
        </p:txBody>
      </p:sp>
    </p:spTree>
    <p:extLst>
      <p:ext uri="{BB962C8B-B14F-4D97-AF65-F5344CB8AC3E}">
        <p14:creationId xmlns:p14="http://schemas.microsoft.com/office/powerpoint/2010/main" val="13286068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11"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B5367-F75D-07BD-6CA5-F3C61F085C7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723150F-84EC-6316-60A7-5D712DAE16E6}"/>
              </a:ext>
            </a:extLst>
          </p:cNvPr>
          <p:cNvSpPr>
            <a:spLocks noGrp="1"/>
          </p:cNvSpPr>
          <p:nvPr>
            <p:ph type="title"/>
          </p:nvPr>
        </p:nvSpPr>
        <p:spPr/>
        <p:txBody>
          <a:bodyPr/>
          <a:lstStyle/>
          <a:p>
            <a:endParaRPr lang="zh-TW" altLang="en-US" dirty="0"/>
          </a:p>
        </p:txBody>
      </p:sp>
      <p:graphicFrame>
        <p:nvGraphicFramePr>
          <p:cNvPr id="4" name="內容版面配置區 3">
            <a:extLst>
              <a:ext uri="{FF2B5EF4-FFF2-40B4-BE49-F238E27FC236}">
                <a16:creationId xmlns:a16="http://schemas.microsoft.com/office/drawing/2014/main" id="{FC76AB58-8DC7-8325-3C7F-8D0471D2A5E6}"/>
              </a:ext>
            </a:extLst>
          </p:cNvPr>
          <p:cNvGraphicFramePr>
            <a:graphicFrameLocks noGrp="1"/>
          </p:cNvGraphicFramePr>
          <p:nvPr>
            <p:ph idx="1"/>
            <p:extLst>
              <p:ext uri="{D42A27DB-BD31-4B8C-83A1-F6EECF244321}">
                <p14:modId xmlns:p14="http://schemas.microsoft.com/office/powerpoint/2010/main" val="567954795"/>
              </p:ext>
            </p:extLst>
          </p:nvPr>
        </p:nvGraphicFramePr>
        <p:xfrm>
          <a:off x="85725" y="716314"/>
          <a:ext cx="12020550" cy="5928360"/>
        </p:xfrm>
        <a:graphic>
          <a:graphicData uri="http://schemas.openxmlformats.org/drawingml/2006/table">
            <a:tbl>
              <a:tblPr firstRow="1" bandRow="1">
                <a:tableStyleId>{93296810-A885-4BE3-A3E7-6D5BEEA58F35}</a:tableStyleId>
              </a:tblPr>
              <a:tblGrid>
                <a:gridCol w="481203">
                  <a:extLst>
                    <a:ext uri="{9D8B030D-6E8A-4147-A177-3AD203B41FA5}">
                      <a16:colId xmlns:a16="http://schemas.microsoft.com/office/drawing/2014/main" val="3314224593"/>
                    </a:ext>
                  </a:extLst>
                </a:gridCol>
                <a:gridCol w="1024128">
                  <a:extLst>
                    <a:ext uri="{9D8B030D-6E8A-4147-A177-3AD203B41FA5}">
                      <a16:colId xmlns:a16="http://schemas.microsoft.com/office/drawing/2014/main" val="1098250905"/>
                    </a:ext>
                  </a:extLst>
                </a:gridCol>
                <a:gridCol w="3285744">
                  <a:extLst>
                    <a:ext uri="{9D8B030D-6E8A-4147-A177-3AD203B41FA5}">
                      <a16:colId xmlns:a16="http://schemas.microsoft.com/office/drawing/2014/main" val="1872445673"/>
                    </a:ext>
                  </a:extLst>
                </a:gridCol>
                <a:gridCol w="2109216">
                  <a:extLst>
                    <a:ext uri="{9D8B030D-6E8A-4147-A177-3AD203B41FA5}">
                      <a16:colId xmlns:a16="http://schemas.microsoft.com/office/drawing/2014/main" val="1811674490"/>
                    </a:ext>
                  </a:extLst>
                </a:gridCol>
                <a:gridCol w="5120259">
                  <a:extLst>
                    <a:ext uri="{9D8B030D-6E8A-4147-A177-3AD203B41FA5}">
                      <a16:colId xmlns:a16="http://schemas.microsoft.com/office/drawing/2014/main" val="933460590"/>
                    </a:ext>
                  </a:extLst>
                </a:gridCol>
              </a:tblGrid>
              <a:tr h="370840">
                <a:tc>
                  <a:txBody>
                    <a:bodyPr/>
                    <a:lstStyle/>
                    <a:p>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zh-TW" altLang="en-US" b="0" dirty="0">
                          <a:latin typeface="微軟正黑體" panose="020B0604030504040204" pitchFamily="34" charset="-120"/>
                          <a:ea typeface="微軟正黑體" panose="020B0604030504040204" pitchFamily="34" charset="-120"/>
                        </a:rPr>
                        <a:t>日期</a:t>
                      </a:r>
                    </a:p>
                  </a:txBody>
                  <a:tcPr/>
                </a:tc>
                <a:tc>
                  <a:txBody>
                    <a:bodyPr/>
                    <a:lstStyle/>
                    <a:p>
                      <a:pPr algn="ctr"/>
                      <a:r>
                        <a:rPr lang="zh-TW" altLang="en-US" b="0" dirty="0">
                          <a:latin typeface="微軟正黑體" panose="020B0604030504040204" pitchFamily="34" charset="-120"/>
                          <a:ea typeface="微軟正黑體" panose="020B0604030504040204" pitchFamily="34" charset="-120"/>
                        </a:rPr>
                        <a:t>老師授課內容</a:t>
                      </a:r>
                    </a:p>
                  </a:txBody>
                  <a:tcPr anchor="ctr"/>
                </a:tc>
                <a:tc>
                  <a:txBody>
                    <a:bodyPr/>
                    <a:lstStyle/>
                    <a:p>
                      <a:pPr algn="ctr"/>
                      <a:r>
                        <a:rPr lang="zh-TW" altLang="en-US" b="0" dirty="0">
                          <a:latin typeface="微軟正黑體" panose="020B0604030504040204" pitchFamily="34" charset="-120"/>
                          <a:ea typeface="微軟正黑體" panose="020B0604030504040204" pitchFamily="34" charset="-120"/>
                        </a:rPr>
                        <a:t>專家演講</a:t>
                      </a:r>
                    </a:p>
                  </a:txBody>
                  <a:tcPr anchor="ctr"/>
                </a:tc>
                <a:tc>
                  <a:txBody>
                    <a:bodyPr/>
                    <a:lstStyle/>
                    <a:p>
                      <a:pPr algn="ctr"/>
                      <a:r>
                        <a:rPr lang="zh-TW" altLang="en-US" b="0" dirty="0">
                          <a:latin typeface="微軟正黑體" panose="020B0604030504040204" pitchFamily="34" charset="-120"/>
                          <a:ea typeface="微軟正黑體" panose="020B0604030504040204" pitchFamily="34" charset="-120"/>
                        </a:rPr>
                        <a:t>作業</a:t>
                      </a:r>
                    </a:p>
                  </a:txBody>
                  <a:tcPr anchor="ctr"/>
                </a:tc>
                <a:extLst>
                  <a:ext uri="{0D108BD9-81ED-4DB2-BD59-A6C34878D82A}">
                    <a16:rowId xmlns:a16="http://schemas.microsoft.com/office/drawing/2014/main" val="3257828048"/>
                  </a:ext>
                </a:extLst>
              </a:tr>
              <a:tr h="370840">
                <a:tc>
                  <a:txBody>
                    <a:bodyPr/>
                    <a:lstStyle/>
                    <a:p>
                      <a:r>
                        <a:rPr lang="en-US" altLang="zh-TW" b="0" dirty="0">
                          <a:latin typeface="微軟正黑體" panose="020B0604030504040204" pitchFamily="34" charset="-120"/>
                          <a:ea typeface="微軟正黑體" panose="020B0604030504040204" pitchFamily="34" charset="-120"/>
                        </a:rPr>
                        <a:t>1</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2/23</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a:latin typeface="微軟正黑體" panose="020B0604030504040204" pitchFamily="34" charset="-120"/>
                          <a:ea typeface="微軟正黑體" panose="020B0604030504040204" pitchFamily="34" charset="-120"/>
                        </a:rPr>
                        <a:t>課程概述</a:t>
                      </a: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真假難辨的世界</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063803059"/>
                  </a:ext>
                </a:extLst>
              </a:tr>
              <a:tr h="370840">
                <a:tc>
                  <a:txBody>
                    <a:bodyPr/>
                    <a:lstStyle/>
                    <a:p>
                      <a:r>
                        <a:rPr lang="en-US" altLang="zh-TW" b="0" dirty="0">
                          <a:latin typeface="微軟正黑體" panose="020B0604030504040204" pitchFamily="34" charset="-120"/>
                          <a:ea typeface="微軟正黑體" panose="020B0604030504040204" pitchFamily="34" charset="-120"/>
                        </a:rPr>
                        <a:t>2</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3/01</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a:latin typeface="微軟正黑體" panose="020B0604030504040204" pitchFamily="34" charset="-120"/>
                          <a:ea typeface="微軟正黑體" panose="020B0604030504040204" pitchFamily="34" charset="-120"/>
                        </a:rPr>
                        <a:t>提示工程 </a:t>
                      </a:r>
                      <a:r>
                        <a:rPr lang="en-US" altLang="zh-TW" b="0" dirty="0">
                          <a:latin typeface="微軟正黑體" panose="020B0604030504040204" pitchFamily="34" charset="-120"/>
                          <a:ea typeface="微軟正黑體" panose="020B0604030504040204" pitchFamily="34" charset="-120"/>
                        </a:rPr>
                        <a:t>&amp; AI</a:t>
                      </a:r>
                      <a:r>
                        <a:rPr lang="zh-TW" altLang="en-US" b="0" dirty="0">
                          <a:latin typeface="微軟正黑體" panose="020B0604030504040204" pitchFamily="34" charset="-120"/>
                          <a:ea typeface="微軟正黑體" panose="020B0604030504040204" pitchFamily="34" charset="-120"/>
                        </a:rPr>
                        <a:t> 代理人</a:t>
                      </a: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都是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的作文比賽 </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87194513"/>
                  </a:ext>
                </a:extLst>
              </a:tr>
              <a:tr h="370840">
                <a:tc>
                  <a:txBody>
                    <a:bodyPr/>
                    <a:lstStyle/>
                    <a:p>
                      <a:r>
                        <a:rPr lang="en-US" altLang="zh-TW" b="0" dirty="0">
                          <a:latin typeface="微軟正黑體" panose="020B0604030504040204" pitchFamily="34" charset="-120"/>
                          <a:ea typeface="微軟正黑體" panose="020B0604030504040204" pitchFamily="34" charset="-120"/>
                        </a:rPr>
                        <a:t>3</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3/08</a:t>
                      </a:r>
                      <a:endParaRPr lang="zh-TW" altLang="en-US" b="0" dirty="0">
                        <a:latin typeface="微軟正黑體" panose="020B0604030504040204" pitchFamily="34" charset="-120"/>
                        <a:ea typeface="微軟正黑體" panose="020B0604030504040204" pitchFamily="34" charset="-12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latin typeface="微軟正黑體" panose="020B0604030504040204" pitchFamily="34" charset="-120"/>
                          <a:ea typeface="微軟正黑體" panose="020B0604030504040204" pitchFamily="34" charset="-120"/>
                        </a:rPr>
                        <a:t>生成策略</a:t>
                      </a:r>
                      <a:r>
                        <a:rPr lang="en-US" altLang="zh-TW" b="0" dirty="0">
                          <a:latin typeface="微軟正黑體" panose="020B0604030504040204" pitchFamily="34" charset="-120"/>
                          <a:ea typeface="微軟正黑體" panose="020B0604030504040204" pitchFamily="34" charset="-120"/>
                        </a:rPr>
                        <a:t> &amp; </a:t>
                      </a:r>
                      <a:r>
                        <a:rPr lang="zh-TW" altLang="en-US" b="0" dirty="0">
                          <a:latin typeface="微軟正黑體" panose="020B0604030504040204" pitchFamily="34" charset="-120"/>
                          <a:ea typeface="微軟正黑體" panose="020B0604030504040204" pitchFamily="34" charset="-120"/>
                        </a:rPr>
                        <a:t>從專才到通才</a:t>
                      </a:r>
                      <a:endParaRPr lang="en-US" altLang="zh-TW"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以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搭建自己的應用</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362404758"/>
                  </a:ext>
                </a:extLst>
              </a:tr>
              <a:tr h="370840">
                <a:tc>
                  <a:txBody>
                    <a:bodyPr/>
                    <a:lstStyle/>
                    <a:p>
                      <a:r>
                        <a:rPr lang="en-US" altLang="zh-TW" b="0" dirty="0">
                          <a:latin typeface="微軟正黑體" panose="020B0604030504040204" pitchFamily="34" charset="-120"/>
                          <a:ea typeface="微軟正黑體" panose="020B0604030504040204" pitchFamily="34" charset="-120"/>
                        </a:rPr>
                        <a:t>4</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3/15 </a:t>
                      </a:r>
                      <a:endParaRPr lang="zh-TW" altLang="en-US" b="0" dirty="0">
                        <a:latin typeface="微軟正黑體" panose="020B0604030504040204" pitchFamily="34" charset="-120"/>
                        <a:ea typeface="微軟正黑體" panose="020B0604030504040204" pitchFamily="34" charset="-120"/>
                      </a:endParaRPr>
                    </a:p>
                  </a:txBody>
                  <a:tcPr/>
                </a:tc>
                <a:tc vMerge="1">
                  <a:txBody>
                    <a:bodyPr/>
                    <a:lstStyle/>
                    <a:p>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b="0" dirty="0">
                          <a:latin typeface="微軟正黑體" panose="020B0604030504040204" pitchFamily="34" charset="-120"/>
                          <a:ea typeface="微軟正黑體" panose="020B0604030504040204" pitchFamily="34" charset="-120"/>
                        </a:rPr>
                        <a:t>MTK</a:t>
                      </a:r>
                      <a:r>
                        <a:rPr lang="zh-TW" altLang="en-US" b="0" dirty="0">
                          <a:latin typeface="微軟正黑體" panose="020B0604030504040204" pitchFamily="34" charset="-120"/>
                          <a:ea typeface="微軟正黑體" panose="020B0604030504040204" pitchFamily="34" charset="-120"/>
                        </a:rPr>
                        <a:t>團隊演講</a:t>
                      </a:r>
                    </a:p>
                  </a:txBody>
                  <a:tcP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260489115"/>
                  </a:ext>
                </a:extLst>
              </a:tr>
              <a:tr h="370840">
                <a:tc>
                  <a:txBody>
                    <a:bodyPr/>
                    <a:lstStyle/>
                    <a:p>
                      <a:r>
                        <a:rPr lang="en-US" altLang="zh-TW" b="0" dirty="0">
                          <a:latin typeface="微軟正黑體" panose="020B0604030504040204" pitchFamily="34" charset="-120"/>
                          <a:ea typeface="微軟正黑體" panose="020B0604030504040204" pitchFamily="34" charset="-120"/>
                        </a:rPr>
                        <a:t>5</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3/22 </a:t>
                      </a:r>
                      <a:endParaRPr lang="zh-TW" altLang="en-US" b="0" dirty="0">
                        <a:latin typeface="微軟正黑體" panose="020B0604030504040204" pitchFamily="34" charset="-120"/>
                        <a:ea typeface="微軟正黑體" panose="020B0604030504040204" pitchFamily="34" charset="-12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latin typeface="微軟正黑體" panose="020B0604030504040204" pitchFamily="34" charset="-120"/>
                          <a:ea typeface="微軟正黑體" panose="020B0604030504040204" pitchFamily="34" charset="-120"/>
                        </a:rPr>
                        <a:t>深度學習 </a:t>
                      </a:r>
                      <a:r>
                        <a:rPr lang="en-US" altLang="zh-TW" b="0" dirty="0">
                          <a:latin typeface="微軟正黑體" panose="020B0604030504040204" pitchFamily="34" charset="-120"/>
                          <a:ea typeface="微軟正黑體" panose="020B0604030504040204" pitchFamily="34" charset="-120"/>
                        </a:rPr>
                        <a:t>&amp;</a:t>
                      </a:r>
                      <a:r>
                        <a:rPr lang="zh-TW" altLang="en-US" b="0" dirty="0">
                          <a:latin typeface="微軟正黑體" panose="020B0604030504040204" pitchFamily="34" charset="-120"/>
                          <a:ea typeface="微軟正黑體" panose="020B0604030504040204" pitchFamily="34" charset="-120"/>
                        </a:rPr>
                        <a:t> </a:t>
                      </a:r>
                      <a:r>
                        <a:rPr lang="en-US" altLang="zh-TW" b="0" dirty="0">
                          <a:latin typeface="微軟正黑體" panose="020B0604030504040204" pitchFamily="34" charset="-120"/>
                          <a:ea typeface="微軟正黑體" panose="020B0604030504040204" pitchFamily="34" charset="-120"/>
                        </a:rPr>
                        <a:t>Transformer </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成為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催眠大師</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004221007"/>
                  </a:ext>
                </a:extLst>
              </a:tr>
              <a:tr h="370840">
                <a:tc>
                  <a:txBody>
                    <a:bodyPr/>
                    <a:lstStyle/>
                    <a:p>
                      <a:r>
                        <a:rPr lang="en-US" altLang="zh-TW" b="0" dirty="0">
                          <a:latin typeface="微軟正黑體" panose="020B0604030504040204" pitchFamily="34" charset="-120"/>
                          <a:ea typeface="微軟正黑體" panose="020B0604030504040204" pitchFamily="34" charset="-120"/>
                        </a:rPr>
                        <a:t>6</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3/29 </a:t>
                      </a:r>
                      <a:endParaRPr lang="zh-TW" altLang="en-US" b="0" dirty="0">
                        <a:latin typeface="微軟正黑體" panose="020B0604030504040204" pitchFamily="34" charset="-120"/>
                        <a:ea typeface="微軟正黑體" panose="020B0604030504040204" pitchFamily="34" charset="-120"/>
                      </a:endParaRPr>
                    </a:p>
                  </a:txBody>
                  <a:tcPr/>
                </a:tc>
                <a:tc vMerge="1">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NVIDIA</a:t>
                      </a:r>
                      <a:r>
                        <a:rPr lang="zh-TW" altLang="en-US" b="0" dirty="0">
                          <a:latin typeface="微軟正黑體" panose="020B0604030504040204" pitchFamily="34" charset="-120"/>
                          <a:ea typeface="微軟正黑體" panose="020B0604030504040204" pitchFamily="34" charset="-120"/>
                        </a:rPr>
                        <a:t>團隊演講</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訓練自己的語言模型</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0115048"/>
                  </a:ext>
                </a:extLst>
              </a:tr>
              <a:tr h="370840">
                <a:tc>
                  <a:txBody>
                    <a:bodyPr/>
                    <a:lstStyle/>
                    <a:p>
                      <a:r>
                        <a:rPr lang="en-US" altLang="zh-TW" b="0" dirty="0">
                          <a:latin typeface="微軟正黑體" panose="020B0604030504040204" pitchFamily="34" charset="-120"/>
                          <a:ea typeface="微軟正黑體" panose="020B0604030504040204" pitchFamily="34" charset="-120"/>
                        </a:rPr>
                        <a:t>7</a:t>
                      </a:r>
                      <a:endParaRPr lang="zh-TW" altLang="en-US" b="0" dirty="0">
                        <a:latin typeface="微軟正黑體" panose="020B0604030504040204" pitchFamily="34" charset="-120"/>
                        <a:ea typeface="微軟正黑體" panose="020B0604030504040204" pitchFamily="34" charset="-120"/>
                      </a:endParaRPr>
                    </a:p>
                  </a:txBody>
                  <a:tcPr>
                    <a:solidFill>
                      <a:schemeClr val="bg2">
                        <a:lumMod val="90000"/>
                      </a:schemeClr>
                    </a:solidFill>
                  </a:tcPr>
                </a:tc>
                <a:tc>
                  <a:txBody>
                    <a:bodyPr/>
                    <a:lstStyle/>
                    <a:p>
                      <a:r>
                        <a:rPr lang="zh-TW" altLang="en-US" b="0" dirty="0">
                          <a:effectLst/>
                          <a:latin typeface="微軟正黑體" panose="020B0604030504040204" pitchFamily="34" charset="-120"/>
                          <a:ea typeface="微軟正黑體" panose="020B0604030504040204" pitchFamily="34" charset="-120"/>
                        </a:rPr>
                        <a:t>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4/05 </a:t>
                      </a:r>
                    </a:p>
                  </a:txBody>
                  <a:tcPr marL="19050" marR="19050" marT="19050" marB="19050" anchor="ctr">
                    <a:solidFill>
                      <a:schemeClr val="bg2">
                        <a:lumMod val="90000"/>
                      </a:schemeClr>
                    </a:solidFill>
                  </a:tcPr>
                </a:tc>
                <a:tc gridSpan="3">
                  <a:txBody>
                    <a:bodyPr/>
                    <a:lstStyle/>
                    <a:p>
                      <a:pPr algn="ctr"/>
                      <a:r>
                        <a:rPr lang="zh-TW" altLang="en-US" b="0" dirty="0">
                          <a:latin typeface="微軟正黑體" panose="020B0604030504040204" pitchFamily="34" charset="-120"/>
                          <a:ea typeface="微軟正黑體" panose="020B0604030504040204" pitchFamily="34" charset="-120"/>
                        </a:rPr>
                        <a:t>放假</a:t>
                      </a:r>
                    </a:p>
                  </a:txBody>
                  <a:tcPr anchor="ctr">
                    <a:solidFill>
                      <a:schemeClr val="bg2">
                        <a:lumMod val="90000"/>
                      </a:schemeClr>
                    </a:solidFill>
                  </a:tcPr>
                </a:tc>
                <a:tc hMerge="1">
                  <a:txBody>
                    <a:bodyPr/>
                    <a:lstStyle/>
                    <a:p>
                      <a:pPr algn="ctr"/>
                      <a:endParaRPr lang="zh-TW" altLang="en-US" b="0">
                        <a:latin typeface="微軟正黑體" panose="020B0604030504040204" pitchFamily="34" charset="-120"/>
                        <a:ea typeface="微軟正黑體" panose="020B0604030504040204" pitchFamily="34" charset="-120"/>
                      </a:endParaRPr>
                    </a:p>
                  </a:txBody>
                  <a:tcPr>
                    <a:solidFill>
                      <a:schemeClr val="bg2">
                        <a:lumMod val="90000"/>
                      </a:schemeClr>
                    </a:solidFill>
                  </a:tcPr>
                </a:tc>
                <a:tc hMerge="1">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solidFill>
                      <a:schemeClr val="bg2">
                        <a:lumMod val="90000"/>
                      </a:schemeClr>
                    </a:solidFill>
                  </a:tcPr>
                </a:tc>
                <a:extLst>
                  <a:ext uri="{0D108BD9-81ED-4DB2-BD59-A6C34878D82A}">
                    <a16:rowId xmlns:a16="http://schemas.microsoft.com/office/drawing/2014/main" val="290686608"/>
                  </a:ext>
                </a:extLst>
              </a:tr>
              <a:tr h="370840">
                <a:tc>
                  <a:txBody>
                    <a:bodyPr/>
                    <a:lstStyle/>
                    <a:p>
                      <a:r>
                        <a:rPr lang="en-US" altLang="zh-TW" b="0" dirty="0">
                          <a:latin typeface="微軟正黑體" panose="020B0604030504040204" pitchFamily="34" charset="-120"/>
                          <a:ea typeface="微軟正黑體" panose="020B0604030504040204" pitchFamily="34" charset="-120"/>
                        </a:rPr>
                        <a:t>8</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4/12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latin typeface="微軟正黑體" panose="020B0604030504040204" pitchFamily="34" charset="-120"/>
                          <a:ea typeface="微軟正黑體" panose="020B0604030504040204" pitchFamily="34" charset="-120"/>
                        </a:rPr>
                        <a:t>評估生成式 </a:t>
                      </a:r>
                      <a:r>
                        <a:rPr lang="en-US" altLang="zh-TW" b="0" dirty="0">
                          <a:latin typeface="微軟正黑體" panose="020B0604030504040204" pitchFamily="34" charset="-120"/>
                          <a:ea typeface="微軟正黑體" panose="020B0604030504040204" pitchFamily="34" charset="-120"/>
                        </a:rPr>
                        <a:t>AI</a:t>
                      </a:r>
                      <a:r>
                        <a:rPr lang="zh-TW" altLang="en-US" b="0" dirty="0">
                          <a:latin typeface="微軟正黑體" panose="020B0604030504040204" pitchFamily="34" charset="-120"/>
                          <a:ea typeface="微軟正黑體" panose="020B0604030504040204" pitchFamily="34" charset="-120"/>
                        </a:rPr>
                        <a:t> </a:t>
                      </a:r>
                      <a:r>
                        <a:rPr lang="en-US" altLang="zh-TW" b="0" dirty="0">
                          <a:latin typeface="微軟正黑體" panose="020B0604030504040204" pitchFamily="34" charset="-120"/>
                          <a:ea typeface="微軟正黑體" panose="020B0604030504040204" pitchFamily="34" charset="-120"/>
                        </a:rPr>
                        <a:t>&amp; </a:t>
                      </a:r>
                      <a:r>
                        <a:rPr lang="zh-TW" altLang="en-US" b="0" dirty="0">
                          <a:latin typeface="微軟正黑體" panose="020B0604030504040204" pitchFamily="34" charset="-120"/>
                          <a:ea typeface="微軟正黑體" panose="020B0604030504040204" pitchFamily="34" charset="-120"/>
                        </a:rPr>
                        <a:t>道德議題</a:t>
                      </a: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 透過人類的回饋學習</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41471537"/>
                  </a:ext>
                </a:extLst>
              </a:tr>
              <a:tr h="370840">
                <a:tc>
                  <a:txBody>
                    <a:bodyPr/>
                    <a:lstStyle/>
                    <a:p>
                      <a:r>
                        <a:rPr lang="en-US" altLang="zh-TW" b="0" dirty="0">
                          <a:latin typeface="微軟正黑體" panose="020B0604030504040204" pitchFamily="34" charset="-120"/>
                          <a:ea typeface="微軟正黑體" panose="020B0604030504040204" pitchFamily="34" charset="-120"/>
                        </a:rPr>
                        <a:t>9</a:t>
                      </a:r>
                      <a:endParaRPr lang="zh-TW" altLang="en-US" b="0" dirty="0">
                        <a:latin typeface="微軟正黑體" panose="020B0604030504040204" pitchFamily="34" charset="-120"/>
                        <a:ea typeface="微軟正黑體" panose="020B0604030504040204" pitchFamily="34" charset="-120"/>
                      </a:endParaRPr>
                    </a:p>
                  </a:txBody>
                  <a:tcPr>
                    <a:solidFill>
                      <a:schemeClr val="bg2">
                        <a:lumMod val="90000"/>
                      </a:schemeClr>
                    </a:solidFill>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4/19 </a:t>
                      </a:r>
                      <a:endParaRPr lang="zh-TW" altLang="en-US" b="0" dirty="0">
                        <a:latin typeface="微軟正黑體" panose="020B0604030504040204" pitchFamily="34" charset="-120"/>
                        <a:ea typeface="微軟正黑體" panose="020B0604030504040204" pitchFamily="34" charset="-120"/>
                      </a:endParaRPr>
                    </a:p>
                  </a:txBody>
                  <a:tcPr>
                    <a:solidFill>
                      <a:schemeClr val="bg2">
                        <a:lumMod val="90000"/>
                      </a:schemeClr>
                    </a:solidFill>
                  </a:tcPr>
                </a:tc>
                <a:tc gridSpan="3">
                  <a:txBody>
                    <a:bodyPr/>
                    <a:lstStyle/>
                    <a:p>
                      <a:pPr algn="ctr"/>
                      <a:r>
                        <a:rPr lang="zh-TW" altLang="en-US" b="0" dirty="0">
                          <a:latin typeface="微軟正黑體" panose="020B0604030504040204" pitchFamily="34" charset="-120"/>
                          <a:ea typeface="微軟正黑體" panose="020B0604030504040204" pitchFamily="34" charset="-120"/>
                        </a:rPr>
                        <a:t>放假</a:t>
                      </a:r>
                    </a:p>
                  </a:txBody>
                  <a:tcPr anchor="ctr">
                    <a:solidFill>
                      <a:schemeClr val="bg2">
                        <a:lumMod val="90000"/>
                      </a:schemeClr>
                    </a:solidFill>
                  </a:tcPr>
                </a:tc>
                <a:tc hMerge="1">
                  <a:txBody>
                    <a:bodyPr/>
                    <a:lstStyle/>
                    <a:p>
                      <a:pPr algn="ctr"/>
                      <a:endParaRPr lang="zh-TW" altLang="en-US" b="0">
                        <a:latin typeface="微軟正黑體" panose="020B0604030504040204" pitchFamily="34" charset="-120"/>
                        <a:ea typeface="微軟正黑體" panose="020B0604030504040204" pitchFamily="34" charset="-120"/>
                      </a:endParaRPr>
                    </a:p>
                  </a:txBody>
                  <a:tcPr>
                    <a:solidFill>
                      <a:schemeClr val="bg2">
                        <a:lumMod val="90000"/>
                      </a:schemeClr>
                    </a:solidFill>
                  </a:tcPr>
                </a:tc>
                <a:tc hMerge="1">
                  <a:txBody>
                    <a:bodyPr/>
                    <a:lstStyle/>
                    <a:p>
                      <a:pPr algn="ctr"/>
                      <a:endParaRPr lang="zh-TW" altLang="en-US" b="0" dirty="0">
                        <a:latin typeface="微軟正黑體" panose="020B0604030504040204" pitchFamily="34" charset="-120"/>
                        <a:ea typeface="微軟正黑體" panose="020B0604030504040204" pitchFamily="34" charset="-120"/>
                      </a:endParaRPr>
                    </a:p>
                  </a:txBody>
                  <a:tcPr anchor="ctr">
                    <a:solidFill>
                      <a:schemeClr val="bg2">
                        <a:lumMod val="90000"/>
                      </a:schemeClr>
                    </a:solidFill>
                  </a:tcPr>
                </a:tc>
                <a:extLst>
                  <a:ext uri="{0D108BD9-81ED-4DB2-BD59-A6C34878D82A}">
                    <a16:rowId xmlns:a16="http://schemas.microsoft.com/office/drawing/2014/main" val="666634205"/>
                  </a:ext>
                </a:extLst>
              </a:tr>
              <a:tr h="370840">
                <a:tc>
                  <a:txBody>
                    <a:bodyPr/>
                    <a:lstStyle/>
                    <a:p>
                      <a:r>
                        <a:rPr lang="en-US" altLang="zh-TW" b="0" dirty="0">
                          <a:latin typeface="微軟正黑體" panose="020B0604030504040204" pitchFamily="34" charset="-120"/>
                          <a:ea typeface="微軟正黑體" panose="020B0604030504040204" pitchFamily="34" charset="-120"/>
                        </a:rPr>
                        <a:t>10</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4/26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latin typeface="微軟正黑體" panose="020B0604030504040204" pitchFamily="34" charset="-120"/>
                          <a:ea typeface="微軟正黑體" panose="020B0604030504040204" pitchFamily="34" charset="-120"/>
                        </a:rPr>
                        <a:t>打造生成式 </a:t>
                      </a:r>
                      <a:r>
                        <a:rPr lang="en-US" altLang="zh-TW" b="0" dirty="0">
                          <a:latin typeface="微軟正黑體" panose="020B0604030504040204" pitchFamily="34" charset="-120"/>
                          <a:ea typeface="微軟正黑體" panose="020B0604030504040204" pitchFamily="34" charset="-120"/>
                        </a:rPr>
                        <a:t>AI</a:t>
                      </a:r>
                      <a:r>
                        <a:rPr lang="zh-TW" altLang="en-US" b="0" dirty="0">
                          <a:latin typeface="微軟正黑體" panose="020B0604030504040204" pitchFamily="34" charset="-120"/>
                          <a:ea typeface="微軟正黑體" panose="020B0604030504040204" pitchFamily="34" charset="-120"/>
                        </a:rPr>
                        <a:t>經驗談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TAIDE</a:t>
                      </a:r>
                      <a:r>
                        <a:rPr lang="zh-TW" altLang="en-US" b="0" dirty="0">
                          <a:latin typeface="微軟正黑體" panose="020B0604030504040204" pitchFamily="34" charset="-120"/>
                          <a:ea typeface="微軟正黑體" panose="020B0604030504040204" pitchFamily="34" charset="-120"/>
                        </a:rPr>
                        <a:t> 團隊演講</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47126760"/>
                  </a:ext>
                </a:extLst>
              </a:tr>
              <a:tr h="370840">
                <a:tc>
                  <a:txBody>
                    <a:bodyPr/>
                    <a:lstStyle/>
                    <a:p>
                      <a:r>
                        <a:rPr lang="en-US" altLang="zh-TW" b="0" dirty="0">
                          <a:latin typeface="微軟正黑體" panose="020B0604030504040204" pitchFamily="34" charset="-120"/>
                          <a:ea typeface="微軟正黑體" panose="020B0604030504040204" pitchFamily="34" charset="-120"/>
                        </a:rPr>
                        <a:t>11</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5/03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a:latin typeface="微軟正黑體" panose="020B0604030504040204" pitchFamily="34" charset="-120"/>
                          <a:ea typeface="微軟正黑體" panose="020B0604030504040204" pitchFamily="34" charset="-120"/>
                        </a:rPr>
                        <a:t>生成式 </a:t>
                      </a:r>
                      <a:r>
                        <a:rPr lang="en-US" altLang="zh-TW" b="0" dirty="0">
                          <a:latin typeface="微軟正黑體" panose="020B0604030504040204" pitchFamily="34" charset="-120"/>
                          <a:ea typeface="微軟正黑體" panose="020B0604030504040204" pitchFamily="34" charset="-120"/>
                        </a:rPr>
                        <a:t>AI</a:t>
                      </a:r>
                      <a:r>
                        <a:rPr lang="zh-TW" altLang="en-US" b="0" dirty="0">
                          <a:latin typeface="微軟正黑體" panose="020B0604030504040204" pitchFamily="34" charset="-120"/>
                          <a:ea typeface="微軟正黑體" panose="020B0604030504040204" pitchFamily="34" charset="-120"/>
                        </a:rPr>
                        <a:t> 的可解釋性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了解生成式</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 </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在想甚麼</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66126572"/>
                  </a:ext>
                </a:extLst>
              </a:tr>
              <a:tr h="370840">
                <a:tc>
                  <a:txBody>
                    <a:bodyPr/>
                    <a:lstStyle/>
                    <a:p>
                      <a:r>
                        <a:rPr lang="en-US" altLang="zh-TW" b="0" dirty="0">
                          <a:latin typeface="微軟正黑體" panose="020B0604030504040204" pitchFamily="34" charset="-120"/>
                          <a:ea typeface="微軟正黑體" panose="020B0604030504040204" pitchFamily="34" charset="-120"/>
                        </a:rPr>
                        <a:t>12</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5/10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a:latin typeface="微軟正黑體" panose="020B0604030504040204" pitchFamily="34" charset="-120"/>
                          <a:ea typeface="微軟正黑體" panose="020B0604030504040204" pitchFamily="34" charset="-120"/>
                        </a:rPr>
                        <a:t>語音的生成式 </a:t>
                      </a:r>
                      <a:r>
                        <a:rPr lang="en-US" altLang="zh-TW" b="0" dirty="0">
                          <a:latin typeface="微軟正黑體" panose="020B0604030504040204" pitchFamily="34" charset="-120"/>
                          <a:ea typeface="微軟正黑體" panose="020B0604030504040204" pitchFamily="34" charset="-120"/>
                        </a:rPr>
                        <a:t>AI</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生成式</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a:t>
                      </a: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的安全性議題</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795501225"/>
                  </a:ext>
                </a:extLst>
              </a:tr>
              <a:tr h="370840">
                <a:tc>
                  <a:txBody>
                    <a:bodyPr/>
                    <a:lstStyle/>
                    <a:p>
                      <a:r>
                        <a:rPr lang="en-US" altLang="zh-TW" b="0" dirty="0">
                          <a:latin typeface="微軟正黑體" panose="020B0604030504040204" pitchFamily="34" charset="-120"/>
                          <a:ea typeface="微軟正黑體" panose="020B0604030504040204" pitchFamily="34" charset="-120"/>
                        </a:rPr>
                        <a:t>13</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5/17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a:latin typeface="微軟正黑體" panose="020B0604030504040204" pitchFamily="34" charset="-120"/>
                          <a:ea typeface="微軟正黑體" panose="020B0604030504040204" pitchFamily="34" charset="-120"/>
                        </a:rPr>
                        <a:t>語音的生成式 </a:t>
                      </a:r>
                      <a:r>
                        <a:rPr lang="en-US" altLang="zh-TW" b="0" dirty="0">
                          <a:latin typeface="微軟正黑體" panose="020B0604030504040204" pitchFamily="34" charset="-120"/>
                          <a:ea typeface="微軟正黑體" panose="020B0604030504040204" pitchFamily="34" charset="-120"/>
                        </a:rPr>
                        <a:t>AI</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演講影片快速摘要</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32726798"/>
                  </a:ext>
                </a:extLst>
              </a:tr>
              <a:tr h="0">
                <a:tc>
                  <a:txBody>
                    <a:bodyPr/>
                    <a:lstStyle/>
                    <a:p>
                      <a:r>
                        <a:rPr lang="en-US" altLang="zh-TW" b="0" dirty="0">
                          <a:latin typeface="微軟正黑體" panose="020B0604030504040204" pitchFamily="34" charset="-120"/>
                          <a:ea typeface="微軟正黑體" panose="020B0604030504040204" pitchFamily="34" charset="-120"/>
                        </a:rPr>
                        <a:t>14</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5/24 </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a:latin typeface="微軟正黑體" panose="020B0604030504040204" pitchFamily="34" charset="-120"/>
                          <a:ea typeface="微軟正黑體" panose="020B0604030504040204" pitchFamily="34" charset="-120"/>
                        </a:rPr>
                        <a:t>影像的生成式 </a:t>
                      </a:r>
                      <a:r>
                        <a:rPr lang="en-US" altLang="zh-TW" b="0" dirty="0">
                          <a:latin typeface="微軟正黑體" panose="020B0604030504040204" pitchFamily="34" charset="-120"/>
                          <a:ea typeface="微軟正黑體" panose="020B0604030504040204" pitchFamily="34" charset="-120"/>
                        </a:rPr>
                        <a:t>AI</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b="0" dirty="0">
                          <a:latin typeface="微軟正黑體" panose="020B0604030504040204" pitchFamily="34" charset="-120"/>
                          <a:ea typeface="微軟正黑體" panose="020B0604030504040204" pitchFamily="34" charset="-120"/>
                        </a:rPr>
                        <a:t>MTK</a:t>
                      </a:r>
                      <a:r>
                        <a:rPr lang="zh-TW" altLang="en-US" b="0" dirty="0">
                          <a:latin typeface="微軟正黑體" panose="020B0604030504040204" pitchFamily="34" charset="-120"/>
                          <a:ea typeface="微軟正黑體" panose="020B0604030504040204" pitchFamily="34" charset="-120"/>
                        </a:rPr>
                        <a:t> 團隊演講</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865619028"/>
                  </a:ext>
                </a:extLst>
              </a:tr>
              <a:tr h="370840">
                <a:tc>
                  <a:txBody>
                    <a:bodyPr/>
                    <a:lstStyle/>
                    <a:p>
                      <a:r>
                        <a:rPr lang="en-US" altLang="zh-TW" b="0" dirty="0">
                          <a:latin typeface="微軟正黑體" panose="020B0604030504040204" pitchFamily="34" charset="-120"/>
                          <a:ea typeface="微軟正黑體" panose="020B0604030504040204" pitchFamily="34" charset="-120"/>
                        </a:rPr>
                        <a:t>15</a:t>
                      </a:r>
                      <a:endParaRPr lang="zh-TW" altLang="en-US" b="0" dirty="0">
                        <a:latin typeface="微軟正黑體" panose="020B0604030504040204" pitchFamily="34" charset="-120"/>
                        <a:ea typeface="微軟正黑體" panose="020B0604030504040204" pitchFamily="34" charset="-120"/>
                      </a:endParaRPr>
                    </a:p>
                  </a:txBody>
                  <a:tcPr/>
                </a:tc>
                <a:tc>
                  <a:txBody>
                    <a:bodyPr/>
                    <a:lstStyle/>
                    <a:p>
                      <a:r>
                        <a:rPr lang="en-US" altLang="zh-TW" b="0" dirty="0">
                          <a:latin typeface="微軟正黑體" panose="020B0604030504040204" pitchFamily="34" charset="-120"/>
                          <a:ea typeface="微軟正黑體" panose="020B0604030504040204" pitchFamily="34" charset="-120"/>
                        </a:rPr>
                        <a:t>5/31</a:t>
                      </a:r>
                      <a:endParaRPr lang="zh-TW" altLang="en-US" b="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a:latin typeface="微軟正黑體" panose="020B0604030504040204" pitchFamily="34" charset="-120"/>
                          <a:ea typeface="微軟正黑體" panose="020B0604030504040204" pitchFamily="34" charset="-120"/>
                        </a:rPr>
                        <a:t>影像的生成式 </a:t>
                      </a:r>
                      <a:r>
                        <a:rPr lang="en-US" altLang="zh-TW" b="0" dirty="0">
                          <a:latin typeface="微軟正黑體" panose="020B0604030504040204" pitchFamily="34" charset="-120"/>
                          <a:ea typeface="微軟正黑體" panose="020B0604030504040204" pitchFamily="34" charset="-120"/>
                        </a:rPr>
                        <a:t>AI</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b="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微軟正黑體" panose="020B0604030504040204" pitchFamily="34" charset="-120"/>
                          <a:ea typeface="微軟正黑體" panose="020B0604030504040204" pitchFamily="34" charset="-120"/>
                          <a:cs typeface="+mn-cs"/>
                        </a:rPr>
                        <a:t>客製化自己的影像生成 </a:t>
                      </a:r>
                      <a:r>
                        <a:rPr lang="en-US" altLang="zh-TW" sz="1800" b="0" i="0" kern="1200" dirty="0">
                          <a:solidFill>
                            <a:schemeClr val="dk1"/>
                          </a:solidFill>
                          <a:effectLst/>
                          <a:latin typeface="微軟正黑體" panose="020B0604030504040204" pitchFamily="34" charset="-120"/>
                          <a:ea typeface="微軟正黑體" panose="020B0604030504040204" pitchFamily="34" charset="-120"/>
                          <a:cs typeface="+mn-cs"/>
                        </a:rPr>
                        <a:t>AI</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92366671"/>
                  </a:ext>
                </a:extLst>
              </a:tr>
            </a:tbl>
          </a:graphicData>
        </a:graphic>
      </p:graphicFrame>
      <p:sp>
        <p:nvSpPr>
          <p:cNvPr id="5" name="文字方塊 4">
            <a:extLst>
              <a:ext uri="{FF2B5EF4-FFF2-40B4-BE49-F238E27FC236}">
                <a16:creationId xmlns:a16="http://schemas.microsoft.com/office/drawing/2014/main" id="{E0FAC343-C5AC-1495-C39D-F9ABEC29FF71}"/>
              </a:ext>
            </a:extLst>
          </p:cNvPr>
          <p:cNvSpPr txBox="1"/>
          <p:nvPr/>
        </p:nvSpPr>
        <p:spPr>
          <a:xfrm>
            <a:off x="171450" y="72737"/>
            <a:ext cx="6117336" cy="584775"/>
          </a:xfrm>
          <a:prstGeom prst="rect">
            <a:avLst/>
          </a:prstGeom>
          <a:noFill/>
        </p:spPr>
        <p:txBody>
          <a:bodyPr wrap="square">
            <a:spAutoFit/>
          </a:bodyPr>
          <a:lstStyle/>
          <a:p>
            <a:r>
              <a:rPr lang="zh-TW" altLang="en-US" sz="3200" b="1" u="sng" dirty="0">
                <a:latin typeface="微軟正黑體" panose="020B0604030504040204" pitchFamily="34" charset="-120"/>
                <a:ea typeface="微軟正黑體" panose="020B0604030504040204" pitchFamily="34" charset="-120"/>
              </a:rPr>
              <a:t>上課內容規劃</a:t>
            </a:r>
            <a:endParaRPr lang="zh-TW" altLang="en-US" sz="3200" b="1" u="sng" dirty="0"/>
          </a:p>
        </p:txBody>
      </p:sp>
    </p:spTree>
    <p:extLst>
      <p:ext uri="{BB962C8B-B14F-4D97-AF65-F5344CB8AC3E}">
        <p14:creationId xmlns:p14="http://schemas.microsoft.com/office/powerpoint/2010/main" val="29231722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3736-F7F4-E5C2-4662-BE90D9AE06F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7AD70C3-3FA0-BEB7-DD5C-516789D0836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預習</a:t>
            </a:r>
          </a:p>
        </p:txBody>
      </p:sp>
      <p:pic>
        <p:nvPicPr>
          <p:cNvPr id="6" name="內容版面配置區 5" descr="一張含有 樣式, 正方形, 像素 的圖片&#10;&#10;自動產生的描述">
            <a:extLst>
              <a:ext uri="{FF2B5EF4-FFF2-40B4-BE49-F238E27FC236}">
                <a16:creationId xmlns:a16="http://schemas.microsoft.com/office/drawing/2014/main" id="{D026982C-0F58-FD48-5826-6CEDDFB720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116" y="1877098"/>
            <a:ext cx="3580606" cy="3580606"/>
          </a:xfrm>
        </p:spPr>
      </p:pic>
      <p:sp>
        <p:nvSpPr>
          <p:cNvPr id="5" name="文字方塊 4">
            <a:extLst>
              <a:ext uri="{FF2B5EF4-FFF2-40B4-BE49-F238E27FC236}">
                <a16:creationId xmlns:a16="http://schemas.microsoft.com/office/drawing/2014/main" id="{C4B532B6-B3B4-9346-ECB6-7FAE27BC420D}"/>
              </a:ext>
            </a:extLst>
          </p:cNvPr>
          <p:cNvSpPr txBox="1"/>
          <p:nvPr/>
        </p:nvSpPr>
        <p:spPr>
          <a:xfrm>
            <a:off x="4654486" y="6014684"/>
            <a:ext cx="60928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https://youtu.be/wG8-IUtqu-s?si=zW_iZQi4ctTLT_6A</a:t>
            </a:r>
          </a:p>
        </p:txBody>
      </p:sp>
      <p:pic>
        <p:nvPicPr>
          <p:cNvPr id="7" name="圖片 6">
            <a:extLst>
              <a:ext uri="{FF2B5EF4-FFF2-40B4-BE49-F238E27FC236}">
                <a16:creationId xmlns:a16="http://schemas.microsoft.com/office/drawing/2014/main" id="{F13C6689-F9A9-2E84-1FA6-523C26274B17}"/>
              </a:ext>
            </a:extLst>
          </p:cNvPr>
          <p:cNvPicPr>
            <a:picLocks noChangeAspect="1"/>
          </p:cNvPicPr>
          <p:nvPr/>
        </p:nvPicPr>
        <p:blipFill>
          <a:blip r:embed="rId4"/>
          <a:stretch>
            <a:fillRect/>
          </a:stretch>
        </p:blipFill>
        <p:spPr>
          <a:xfrm>
            <a:off x="3977722" y="1283812"/>
            <a:ext cx="7376078" cy="4683860"/>
          </a:xfrm>
          <a:prstGeom prst="rect">
            <a:avLst/>
          </a:prstGeom>
        </p:spPr>
      </p:pic>
    </p:spTree>
    <p:extLst>
      <p:ext uri="{BB962C8B-B14F-4D97-AF65-F5344CB8AC3E}">
        <p14:creationId xmlns:p14="http://schemas.microsoft.com/office/powerpoint/2010/main" val="13121048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9461E302-A6AA-D634-7EF0-302ACEB4F833}"/>
              </a:ext>
            </a:extLst>
          </p:cNvPr>
          <p:cNvSpPr txBox="1"/>
          <p:nvPr/>
        </p:nvSpPr>
        <p:spPr>
          <a:xfrm>
            <a:off x="-58123" y="6100301"/>
            <a:ext cx="122501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3/15 MTK</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團隊會來跟大家講他們怎麼使用生成式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AI</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5/24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講開發人工智慧的歷程</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pic>
        <p:nvPicPr>
          <p:cNvPr id="5" name="圖片 4">
            <a:extLst>
              <a:ext uri="{FF2B5EF4-FFF2-40B4-BE49-F238E27FC236}">
                <a16:creationId xmlns:a16="http://schemas.microsoft.com/office/drawing/2014/main" id="{7056FB05-BAC1-8EE3-D781-175D2725ADF3}"/>
              </a:ext>
            </a:extLst>
          </p:cNvPr>
          <p:cNvPicPr>
            <a:picLocks noChangeAspect="1"/>
          </p:cNvPicPr>
          <p:nvPr/>
        </p:nvPicPr>
        <p:blipFill>
          <a:blip r:embed="rId2"/>
          <a:stretch>
            <a:fillRect/>
          </a:stretch>
        </p:blipFill>
        <p:spPr>
          <a:xfrm>
            <a:off x="1336497" y="2073915"/>
            <a:ext cx="9519005" cy="3881919"/>
          </a:xfrm>
          <a:prstGeom prst="rect">
            <a:avLst/>
          </a:prstGeom>
        </p:spPr>
      </p:pic>
      <p:sp>
        <p:nvSpPr>
          <p:cNvPr id="7" name="文字方塊 6">
            <a:extLst>
              <a:ext uri="{FF2B5EF4-FFF2-40B4-BE49-F238E27FC236}">
                <a16:creationId xmlns:a16="http://schemas.microsoft.com/office/drawing/2014/main" id="{B1F124CC-7936-067E-3CF9-0EBE4D5CF2B4}"/>
              </a:ext>
            </a:extLst>
          </p:cNvPr>
          <p:cNvSpPr txBox="1"/>
          <p:nvPr/>
        </p:nvSpPr>
        <p:spPr>
          <a:xfrm>
            <a:off x="223838" y="203521"/>
            <a:ext cx="8653462" cy="523220"/>
          </a:xfrm>
          <a:prstGeom prst="rect">
            <a:avLst/>
          </a:prstGeom>
          <a:noFill/>
        </p:spPr>
        <p:txBody>
          <a:bodyPr wrap="square">
            <a:spAutoFit/>
          </a:bodyPr>
          <a:lstStyle/>
          <a:p>
            <a:r>
              <a:rPr lang="zh-TW" altLang="en-US" sz="2800" dirty="0">
                <a:latin typeface="微軟正黑體" panose="020B0604030504040204" pitchFamily="34" charset="-120"/>
                <a:ea typeface="微軟正黑體" panose="020B0604030504040204" pitchFamily="34" charset="-120"/>
              </a:rPr>
              <a:t>這門課能否用人工智慧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如：</a:t>
            </a:r>
            <a:r>
              <a:rPr lang="en-US" altLang="zh-TW" sz="2800" dirty="0">
                <a:latin typeface="微軟正黑體" panose="020B0604030504040204" pitchFamily="34" charset="-120"/>
                <a:ea typeface="微軟正黑體" panose="020B0604030504040204" pitchFamily="34" charset="-120"/>
              </a:rPr>
              <a:t>ChatGPT) </a:t>
            </a:r>
            <a:r>
              <a:rPr lang="zh-TW" altLang="en-US" sz="2800" dirty="0">
                <a:latin typeface="微軟正黑體" panose="020B0604030504040204" pitchFamily="34" charset="-120"/>
                <a:ea typeface="微軟正黑體" panose="020B0604030504040204" pitchFamily="34" charset="-120"/>
              </a:rPr>
              <a:t>來寫作業呢？</a:t>
            </a:r>
            <a:endParaRPr lang="en-US" altLang="zh-TW" sz="2800"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8B63B955-32F0-ED05-C217-F8C82437004E}"/>
              </a:ext>
            </a:extLst>
          </p:cNvPr>
          <p:cNvSpPr txBox="1"/>
          <p:nvPr/>
        </p:nvSpPr>
        <p:spPr>
          <a:xfrm>
            <a:off x="8586788" y="203521"/>
            <a:ext cx="2424112" cy="523220"/>
          </a:xfrm>
          <a:prstGeom prst="rect">
            <a:avLst/>
          </a:prstGeom>
          <a:noFill/>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可以</a:t>
            </a:r>
            <a:endParaRPr lang="en-US" altLang="zh-TW" sz="2800" b="1"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3934280-15A5-6AEF-24CF-FB64BE5DE9BE}"/>
              </a:ext>
            </a:extLst>
          </p:cNvPr>
          <p:cNvSpPr txBox="1"/>
          <p:nvPr/>
        </p:nvSpPr>
        <p:spPr>
          <a:xfrm>
            <a:off x="6904799" y="891271"/>
            <a:ext cx="54977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老師也要用</a:t>
            </a:r>
            <a:r>
              <a:rPr lang="zh-TW" altLang="en-US" sz="2800" b="1" dirty="0">
                <a:solidFill>
                  <a:srgbClr val="FF0000"/>
                </a:solidFill>
                <a:latin typeface="微軟正黑體" panose="020B0604030504040204" pitchFamily="34" charset="-120"/>
                <a:ea typeface="微軟正黑體" panose="020B0604030504040204" pitchFamily="34" charset="-120"/>
              </a:rPr>
              <a:t>人工智慧</a:t>
            </a:r>
            <a:r>
              <a:rPr kumimoji="0" lang="zh-TW" altLang="en-US"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來改作業</a:t>
            </a:r>
            <a:endParaRPr kumimoji="0" lang="zh-TW" altLang="en-US" sz="2800" b="1" i="0" u="none" strike="noStrike" kern="1200" cap="none" spc="0" normalizeH="0" baseline="0" noProof="0" dirty="0">
              <a:ln>
                <a:noFill/>
              </a:ln>
              <a:solidFill>
                <a:srgbClr val="FF0000"/>
              </a:solidFill>
              <a:effectLst/>
              <a:uLnTx/>
              <a:uFillTx/>
              <a:latin typeface="Aptos" panose="0211000402020202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B132CDB6-299F-8D89-9CE2-C1F8DBBC58A6}"/>
              </a:ext>
            </a:extLst>
          </p:cNvPr>
          <p:cNvSpPr txBox="1"/>
          <p:nvPr/>
        </p:nvSpPr>
        <p:spPr>
          <a:xfrm>
            <a:off x="218110" y="1406228"/>
            <a:ext cx="6198576" cy="523220"/>
          </a:xfrm>
          <a:prstGeom prst="rect">
            <a:avLst/>
          </a:prstGeom>
          <a:noFill/>
        </p:spPr>
        <p:txBody>
          <a:bodyPr wrap="square">
            <a:spAutoFit/>
          </a:bodyPr>
          <a:lstStyle/>
          <a:p>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感謝 </a:t>
            </a: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MTK</a:t>
            </a: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DaVinci (</a:t>
            </a: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達哥</a:t>
            </a: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團隊</a:t>
            </a:r>
            <a:endParaRPr lang="zh-TW" altLang="en-US" sz="2800" b="1" dirty="0"/>
          </a:p>
        </p:txBody>
      </p:sp>
    </p:spTree>
    <p:extLst>
      <p:ext uri="{BB962C8B-B14F-4D97-AF65-F5344CB8AC3E}">
        <p14:creationId xmlns:p14="http://schemas.microsoft.com/office/powerpoint/2010/main" val="39197881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1C3FC-3DE5-80EA-4031-71F1B8886E1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16393B6-78F7-9056-D60A-646676BB50E8}"/>
              </a:ext>
            </a:extLst>
          </p:cNvPr>
          <p:cNvSpPr>
            <a:spLocks noGrp="1"/>
          </p:cNvSpPr>
          <p:nvPr>
            <p:ph type="ctrTitle"/>
          </p:nvPr>
        </p:nvSpPr>
        <p:spPr/>
        <p:txBody>
          <a:bodyPr/>
          <a:lstStyle/>
          <a:p>
            <a:r>
              <a:rPr lang="zh-TW" altLang="en-US" dirty="0">
                <a:latin typeface="微軟正黑體" panose="020B0604030504040204" pitchFamily="34" charset="-120"/>
                <a:ea typeface="微軟正黑體" panose="020B0604030504040204" pitchFamily="34" charset="-120"/>
              </a:rPr>
              <a:t>課程規定</a:t>
            </a:r>
          </a:p>
        </p:txBody>
      </p:sp>
      <p:sp>
        <p:nvSpPr>
          <p:cNvPr id="3" name="副標題 2">
            <a:extLst>
              <a:ext uri="{FF2B5EF4-FFF2-40B4-BE49-F238E27FC236}">
                <a16:creationId xmlns:a16="http://schemas.microsoft.com/office/drawing/2014/main" id="{BEEF39D7-C194-1C0B-F36B-082B3845B508}"/>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3205902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9E277A-24CB-2EF3-F03C-9CF5E033FB4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上課規劃</a:t>
            </a:r>
          </a:p>
        </p:txBody>
      </p:sp>
      <p:sp>
        <p:nvSpPr>
          <p:cNvPr id="3" name="內容版面配置區 2">
            <a:extLst>
              <a:ext uri="{FF2B5EF4-FFF2-40B4-BE49-F238E27FC236}">
                <a16:creationId xmlns:a16="http://schemas.microsoft.com/office/drawing/2014/main" id="{E869433C-FF2C-91C1-8518-D0F1E333340B}"/>
              </a:ext>
            </a:extLst>
          </p:cNvPr>
          <p:cNvSpPr>
            <a:spLocks noGrp="1"/>
          </p:cNvSpPr>
          <p:nvPr>
            <p:ph idx="1"/>
          </p:nvPr>
        </p:nvSpPr>
        <p:spPr/>
        <p:txBody>
          <a:bodyPr>
            <a:noAutofit/>
          </a:bodyPr>
          <a:lstStyle/>
          <a:p>
            <a:r>
              <a:rPr lang="zh-TW" altLang="en-US" dirty="0">
                <a:latin typeface="微軟正黑體" panose="020B0604030504040204" pitchFamily="34" charset="-120"/>
                <a:ea typeface="微軟正黑體" panose="020B0604030504040204" pitchFamily="34" charset="-120"/>
              </a:rPr>
              <a:t>地點：綜合大講堂</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時間：週五下午 </a:t>
            </a:r>
            <a:r>
              <a:rPr lang="en-US" altLang="zh-TW" dirty="0">
                <a:latin typeface="微軟正黑體" panose="020B0604030504040204" pitchFamily="34" charset="-120"/>
                <a:ea typeface="微軟正黑體" panose="020B0604030504040204" pitchFamily="34" charset="-120"/>
              </a:rPr>
              <a:t>2:20 – 4:20</a:t>
            </a:r>
          </a:p>
          <a:p>
            <a:r>
              <a:rPr lang="zh-TW" altLang="en-US" dirty="0">
                <a:latin typeface="微軟正黑體" panose="020B0604030504040204" pitchFamily="34" charset="-120"/>
                <a:ea typeface="微軟正黑體" panose="020B0604030504040204" pitchFamily="34" charset="-120"/>
              </a:rPr>
              <a:t>未來上課基本模式：</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老師先講第一堂課</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請助教公告作業</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老師再講第二堂課 </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b="1" dirty="0">
                <a:latin typeface="微軟正黑體" panose="020B0604030504040204" pitchFamily="34" charset="-120"/>
                <a:ea typeface="微軟正黑體" panose="020B0604030504040204" pitchFamily="34" charset="-120"/>
              </a:rPr>
              <a:t>中間是否下課視情況而定</a:t>
            </a:r>
            <a:endParaRPr lang="en-US" altLang="zh-TW" sz="2800" b="1"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錄影：</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老師和助教講的上課內容都會錄影，放到 </a:t>
            </a:r>
            <a:r>
              <a:rPr lang="en-US" altLang="zh-TW" sz="2800" dirty="0">
                <a:latin typeface="微軟正黑體" panose="020B0604030504040204" pitchFamily="34" charset="-120"/>
                <a:ea typeface="微軟正黑體" panose="020B0604030504040204" pitchFamily="34" charset="-120"/>
              </a:rPr>
              <a:t>NTU</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COOL</a:t>
            </a:r>
            <a:r>
              <a:rPr lang="zh-TW" altLang="en-US" sz="2800" dirty="0">
                <a:latin typeface="微軟正黑體" panose="020B0604030504040204" pitchFamily="34" charset="-120"/>
                <a:ea typeface="微軟正黑體" panose="020B0604030504040204" pitchFamily="34" charset="-120"/>
              </a:rPr>
              <a:t> 上</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如果是來賓演講，則不一定會錄影</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12486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BE4FD2-3CB4-EA26-2877-5667FDDDC1B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上課規劃</a:t>
            </a:r>
            <a:endParaRPr lang="zh-TW" altLang="en-US" dirty="0"/>
          </a:p>
        </p:txBody>
      </p:sp>
      <p:sp>
        <p:nvSpPr>
          <p:cNvPr id="3" name="內容版面配置區 2">
            <a:extLst>
              <a:ext uri="{FF2B5EF4-FFF2-40B4-BE49-F238E27FC236}">
                <a16:creationId xmlns:a16="http://schemas.microsoft.com/office/drawing/2014/main" id="{89FF16DD-ADEE-B844-233D-B827344CD0B4}"/>
              </a:ext>
            </a:extLst>
          </p:cNvPr>
          <p:cNvSpPr>
            <a:spLocks noGrp="1"/>
          </p:cNvSpPr>
          <p:nvPr>
            <p:ph idx="1"/>
          </p:nvPr>
        </p:nvSpPr>
        <p:spPr>
          <a:xfrm>
            <a:off x="838200" y="1825624"/>
            <a:ext cx="6348984" cy="4849495"/>
          </a:xfrm>
        </p:spPr>
        <p:txBody>
          <a:bodyPr>
            <a:normAutofit/>
          </a:bodyPr>
          <a:lstStyle/>
          <a:p>
            <a:r>
              <a:rPr lang="zh-TW" altLang="en-US" dirty="0">
                <a:latin typeface="微軟正黑體" panose="020B0604030504040204" pitchFamily="34" charset="-120"/>
                <a:ea typeface="微軟正黑體" panose="020B0604030504040204" pitchFamily="34" charset="-120"/>
              </a:rPr>
              <a:t>針對課程內容發問：</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跟上課講到的內容直接相關的問題歡迎舉手發問</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會開一個 </a:t>
            </a:r>
            <a:r>
              <a:rPr lang="en-US" altLang="zh-TW" sz="2800" dirty="0" err="1">
                <a:latin typeface="微軟正黑體" panose="020B0604030504040204" pitchFamily="34" charset="-120"/>
                <a:ea typeface="微軟正黑體" panose="020B0604030504040204" pitchFamily="34" charset="-120"/>
              </a:rPr>
              <a:t>Slido</a:t>
            </a:r>
            <a:r>
              <a:rPr lang="zh-TW" altLang="en-US" sz="2800" dirty="0">
                <a:latin typeface="微軟正黑體" panose="020B0604030504040204" pitchFamily="34" charset="-120"/>
                <a:ea typeface="微軟正黑體" panose="020B0604030504040204" pitchFamily="34" charset="-120"/>
              </a:rPr>
              <a:t>，上完兩節課統一回答所有問題</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在 </a:t>
            </a:r>
            <a:r>
              <a:rPr lang="en-US" altLang="zh-TW" sz="2800" dirty="0">
                <a:latin typeface="微軟正黑體" panose="020B0604030504040204" pitchFamily="34" charset="-120"/>
                <a:ea typeface="微軟正黑體" panose="020B0604030504040204" pitchFamily="34" charset="-120"/>
              </a:rPr>
              <a:t>NTU</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COOL</a:t>
            </a:r>
            <a:r>
              <a:rPr lang="zh-TW" altLang="en-US" sz="2800" dirty="0">
                <a:latin typeface="微軟正黑體" panose="020B0604030504040204" pitchFamily="34" charset="-120"/>
                <a:ea typeface="微軟正黑體" panose="020B0604030504040204" pitchFamily="34" charset="-120"/>
              </a:rPr>
              <a:t> 上發問</a:t>
            </a:r>
            <a:endParaRPr lang="en-US" altLang="zh-TW" sz="28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綜合大講堂有借週五下午 </a:t>
            </a:r>
            <a:r>
              <a:rPr lang="en-US" altLang="zh-TW" dirty="0">
                <a:latin typeface="微軟正黑體" panose="020B0604030504040204" pitchFamily="34" charset="-120"/>
                <a:ea typeface="微軟正黑體" panose="020B0604030504040204" pitchFamily="34" charset="-120"/>
              </a:rPr>
              <a:t>4:30</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5:20</a:t>
            </a:r>
          </a:p>
          <a:p>
            <a:pPr lvl="1"/>
            <a:r>
              <a:rPr lang="zh-TW" altLang="en-US" sz="2800" dirty="0">
                <a:latin typeface="微軟正黑體" panose="020B0604030504040204" pitchFamily="34" charset="-120"/>
                <a:ea typeface="微軟正黑體" panose="020B0604030504040204" pitchFamily="34" charset="-120"/>
              </a:rPr>
              <a:t>上課會在 </a:t>
            </a:r>
            <a:r>
              <a:rPr lang="en-US" altLang="zh-TW" sz="2800" dirty="0">
                <a:latin typeface="微軟正黑體" panose="020B0604030504040204" pitchFamily="34" charset="-120"/>
                <a:ea typeface="微軟正黑體" panose="020B0604030504040204" pitchFamily="34" charset="-120"/>
              </a:rPr>
              <a:t>4:20 </a:t>
            </a:r>
            <a:r>
              <a:rPr lang="zh-TW" altLang="en-US" sz="2800" dirty="0">
                <a:latin typeface="微軟正黑體" panose="020B0604030504040204" pitchFamily="34" charset="-120"/>
                <a:ea typeface="微軟正黑體" panose="020B0604030504040204" pitchFamily="34" charset="-120"/>
              </a:rPr>
              <a:t>前結束</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多借一節課是為了回答完 </a:t>
            </a:r>
            <a:r>
              <a:rPr lang="en-US" altLang="zh-TW" sz="2800" dirty="0" err="1">
                <a:latin typeface="微軟正黑體" panose="020B0604030504040204" pitchFamily="34" charset="-120"/>
                <a:ea typeface="微軟正黑體" panose="020B0604030504040204" pitchFamily="34" charset="-120"/>
              </a:rPr>
              <a:t>Slido</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上的問題和作為助教時間</a:t>
            </a:r>
            <a:r>
              <a:rPr lang="en-US" altLang="zh-TW" sz="2800" dirty="0">
                <a:latin typeface="微軟正黑體" panose="020B0604030504040204" pitchFamily="34" charset="-120"/>
                <a:ea typeface="微軟正黑體" panose="020B0604030504040204" pitchFamily="34" charset="-120"/>
              </a:rPr>
              <a:t> </a:t>
            </a:r>
          </a:p>
        </p:txBody>
      </p:sp>
      <p:sp>
        <p:nvSpPr>
          <p:cNvPr id="5" name="文字方塊 4">
            <a:extLst>
              <a:ext uri="{FF2B5EF4-FFF2-40B4-BE49-F238E27FC236}">
                <a16:creationId xmlns:a16="http://schemas.microsoft.com/office/drawing/2014/main" id="{77E45552-D811-7EA6-21F1-8DCA8161E099}"/>
              </a:ext>
            </a:extLst>
          </p:cNvPr>
          <p:cNvSpPr txBox="1"/>
          <p:nvPr/>
        </p:nvSpPr>
        <p:spPr>
          <a:xfrm>
            <a:off x="6871716" y="6176963"/>
            <a:ext cx="6099048" cy="369332"/>
          </a:xfrm>
          <a:prstGeom prst="rect">
            <a:avLst/>
          </a:prstGeom>
          <a:noFill/>
        </p:spPr>
        <p:txBody>
          <a:bodyPr wrap="square">
            <a:spAutoFit/>
          </a:bodyPr>
          <a:lstStyle/>
          <a:p>
            <a:r>
              <a:rPr lang="zh-TW" altLang="en-US" dirty="0"/>
              <a:t>https://app.sli.do/event/gzJ2fFu9PYiWJZGbuny2SG</a:t>
            </a:r>
          </a:p>
        </p:txBody>
      </p:sp>
      <p:sp>
        <p:nvSpPr>
          <p:cNvPr id="7" name="文字方塊 6">
            <a:extLst>
              <a:ext uri="{FF2B5EF4-FFF2-40B4-BE49-F238E27FC236}">
                <a16:creationId xmlns:a16="http://schemas.microsoft.com/office/drawing/2014/main" id="{DD1E82BA-0327-3190-3592-74FC7838B7CB}"/>
              </a:ext>
            </a:extLst>
          </p:cNvPr>
          <p:cNvSpPr txBox="1"/>
          <p:nvPr/>
        </p:nvSpPr>
        <p:spPr>
          <a:xfrm>
            <a:off x="8394192" y="5715298"/>
            <a:ext cx="1993392" cy="461665"/>
          </a:xfrm>
          <a:prstGeom prst="rect">
            <a:avLst/>
          </a:prstGeom>
          <a:noFill/>
        </p:spPr>
        <p:txBody>
          <a:bodyPr wrap="square">
            <a:spAutoFit/>
          </a:bodyPr>
          <a:lstStyle/>
          <a:p>
            <a:pPr algn="ctr"/>
            <a:r>
              <a:rPr lang="en-US" altLang="zh-TW" sz="2400" b="1" i="0" dirty="0">
                <a:effectLst/>
                <a:latin typeface="Roboto" panose="02000000000000000000" pitchFamily="2" charset="0"/>
              </a:rPr>
              <a:t>#5516348</a:t>
            </a:r>
            <a:endParaRPr lang="zh-TW" altLang="en-US" sz="2400" dirty="0"/>
          </a:p>
        </p:txBody>
      </p:sp>
      <p:pic>
        <p:nvPicPr>
          <p:cNvPr id="1026" name="Picture 2">
            <a:extLst>
              <a:ext uri="{FF2B5EF4-FFF2-40B4-BE49-F238E27FC236}">
                <a16:creationId xmlns:a16="http://schemas.microsoft.com/office/drawing/2014/main" id="{E817BC2A-A222-2AFF-BFEE-4816D4F23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521" y="1566565"/>
            <a:ext cx="4148733" cy="414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170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6ABBE2-77EA-2B06-A354-B84FEABA62B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課程緣起</a:t>
            </a:r>
          </a:p>
        </p:txBody>
      </p:sp>
      <p:sp>
        <p:nvSpPr>
          <p:cNvPr id="3" name="內容版面配置區 2">
            <a:extLst>
              <a:ext uri="{FF2B5EF4-FFF2-40B4-BE49-F238E27FC236}">
                <a16:creationId xmlns:a16="http://schemas.microsoft.com/office/drawing/2014/main" id="{6921FC0E-37D2-60D8-5C92-2549D027B07E}"/>
              </a:ext>
            </a:extLst>
          </p:cNvPr>
          <p:cNvSpPr>
            <a:spLocks noGrp="1"/>
          </p:cNvSpPr>
          <p:nvPr>
            <p:ph idx="1"/>
          </p:nvPr>
        </p:nvSpPr>
        <p:spPr/>
        <p:txBody>
          <a:bodyPr/>
          <a:lstStyle/>
          <a:p>
            <a:r>
              <a:rPr lang="en-US" altLang="zh-TW" dirty="0">
                <a:latin typeface="微軟正黑體" panose="020B0604030504040204" pitchFamily="34" charset="-120"/>
                <a:ea typeface="微軟正黑體" panose="020B0604030504040204" pitchFamily="34" charset="-120"/>
              </a:rPr>
              <a:t>2023 </a:t>
            </a:r>
            <a:r>
              <a:rPr lang="zh-TW" altLang="en-US" dirty="0">
                <a:latin typeface="微軟正黑體" panose="020B0604030504040204" pitchFamily="34" charset="-120"/>
                <a:ea typeface="微軟正黑體" panose="020B0604030504040204" pitchFamily="34" charset="-120"/>
              </a:rPr>
              <a:t>年春季班</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機器學習</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下課後</a:t>
            </a:r>
          </a:p>
        </p:txBody>
      </p:sp>
      <p:pic>
        <p:nvPicPr>
          <p:cNvPr id="4" name="圖片 3">
            <a:extLst>
              <a:ext uri="{FF2B5EF4-FFF2-40B4-BE49-F238E27FC236}">
                <a16:creationId xmlns:a16="http://schemas.microsoft.com/office/drawing/2014/main" id="{9DE2FCFE-9209-F400-F95C-47341B55EF61}"/>
              </a:ext>
            </a:extLst>
          </p:cNvPr>
          <p:cNvPicPr>
            <a:picLocks noChangeAspect="1"/>
          </p:cNvPicPr>
          <p:nvPr/>
        </p:nvPicPr>
        <p:blipFill>
          <a:blip r:embed="rId2"/>
          <a:stretch>
            <a:fillRect/>
          </a:stretch>
        </p:blipFill>
        <p:spPr>
          <a:xfrm flipH="1">
            <a:off x="9592609" y="3434480"/>
            <a:ext cx="1529358" cy="1625172"/>
          </a:xfrm>
          <a:prstGeom prst="rect">
            <a:avLst/>
          </a:prstGeom>
        </p:spPr>
      </p:pic>
      <p:pic>
        <p:nvPicPr>
          <p:cNvPr id="1026" name="Picture 2">
            <a:extLst>
              <a:ext uri="{FF2B5EF4-FFF2-40B4-BE49-F238E27FC236}">
                <a16:creationId xmlns:a16="http://schemas.microsoft.com/office/drawing/2014/main" id="{FABD26C3-7634-ED76-02E5-49D64456B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579" y="387480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語音泡泡: 圓角矩形 5">
            <a:extLst>
              <a:ext uri="{FF2B5EF4-FFF2-40B4-BE49-F238E27FC236}">
                <a16:creationId xmlns:a16="http://schemas.microsoft.com/office/drawing/2014/main" id="{AF72879F-79C4-BDA3-8EF8-08426EB8698D}"/>
              </a:ext>
            </a:extLst>
          </p:cNvPr>
          <p:cNvSpPr/>
          <p:nvPr/>
        </p:nvSpPr>
        <p:spPr>
          <a:xfrm>
            <a:off x="3112007" y="2824880"/>
            <a:ext cx="6285345" cy="849892"/>
          </a:xfrm>
          <a:prstGeom prst="wedgeRoundRectCallout">
            <a:avLst>
              <a:gd name="adj1" fmla="val -61063"/>
              <a:gd name="adj2" fmla="val 43000"/>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要怎麼讓機器自動對一篇文章做分類？</a:t>
            </a:r>
          </a:p>
        </p:txBody>
      </p:sp>
      <p:sp>
        <p:nvSpPr>
          <p:cNvPr id="7" name="語音泡泡: 圓角矩形 6">
            <a:extLst>
              <a:ext uri="{FF2B5EF4-FFF2-40B4-BE49-F238E27FC236}">
                <a16:creationId xmlns:a16="http://schemas.microsoft.com/office/drawing/2014/main" id="{AC8BABAD-0691-4C0F-C914-5A276FDC0F6E}"/>
              </a:ext>
            </a:extLst>
          </p:cNvPr>
          <p:cNvSpPr/>
          <p:nvPr/>
        </p:nvSpPr>
        <p:spPr>
          <a:xfrm>
            <a:off x="3112007" y="3897740"/>
            <a:ext cx="6285345" cy="1061029"/>
          </a:xfrm>
          <a:prstGeom prst="wedgeRoundRectCallout">
            <a:avLst>
              <a:gd name="adj1" fmla="val 55904"/>
              <a:gd name="adj2" fmla="val -4789"/>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微軟正黑體" panose="020B0604030504040204" pitchFamily="34" charset="-120"/>
                <a:ea typeface="微軟正黑體" panose="020B0604030504040204" pitchFamily="34" charset="-120"/>
              </a:rPr>
              <a:t>這一個標準的分類問題，你要先準備標註資料，訓練一個分類模型 </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8" name="語音泡泡: 圓角矩形 7">
            <a:extLst>
              <a:ext uri="{FF2B5EF4-FFF2-40B4-BE49-F238E27FC236}">
                <a16:creationId xmlns:a16="http://schemas.microsoft.com/office/drawing/2014/main" id="{F4773625-A49F-BC67-B218-2BB333A78F65}"/>
              </a:ext>
            </a:extLst>
          </p:cNvPr>
          <p:cNvSpPr/>
          <p:nvPr/>
        </p:nvSpPr>
        <p:spPr>
          <a:xfrm>
            <a:off x="3112006" y="5143367"/>
            <a:ext cx="6285345" cy="1061028"/>
          </a:xfrm>
          <a:prstGeom prst="wedgeRoundRectCallout">
            <a:avLst>
              <a:gd name="adj1" fmla="val 56195"/>
              <a:gd name="adj2" fmla="val -53050"/>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你為什麼想知道這個任務怎麼做？</a:t>
            </a:r>
          </a:p>
        </p:txBody>
      </p:sp>
      <p:pic>
        <p:nvPicPr>
          <p:cNvPr id="1028" name="Picture 4">
            <a:extLst>
              <a:ext uri="{FF2B5EF4-FFF2-40B4-BE49-F238E27FC236}">
                <a16:creationId xmlns:a16="http://schemas.microsoft.com/office/drawing/2014/main" id="{DA2AE41F-64EB-5BA1-2924-CCABC5F3D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3928">
            <a:off x="10609996" y="242913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394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8DD0D3-31DC-5129-9AB1-63A45F8D430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訊息公告</a:t>
            </a:r>
          </a:p>
        </p:txBody>
      </p:sp>
      <p:sp>
        <p:nvSpPr>
          <p:cNvPr id="3" name="內容版面配置區 2">
            <a:extLst>
              <a:ext uri="{FF2B5EF4-FFF2-40B4-BE49-F238E27FC236}">
                <a16:creationId xmlns:a16="http://schemas.microsoft.com/office/drawing/2014/main" id="{349FDCD3-CEDF-4805-075A-C1CEE1E53C54}"/>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所有訊息都會透過 </a:t>
            </a:r>
            <a:r>
              <a:rPr lang="en-US" altLang="zh-TW" dirty="0">
                <a:latin typeface="微軟正黑體" panose="020B0604030504040204" pitchFamily="34" charset="-120"/>
                <a:ea typeface="微軟正黑體" panose="020B0604030504040204" pitchFamily="34" charset="-120"/>
              </a:rPr>
              <a:t>NTU</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COOL</a:t>
            </a:r>
            <a:r>
              <a:rPr lang="zh-TW" altLang="en-US" dirty="0">
                <a:latin typeface="微軟正黑體" panose="020B0604030504040204" pitchFamily="34" charset="-120"/>
                <a:ea typeface="微軟正黑體" panose="020B0604030504040204" pitchFamily="34" charset="-120"/>
              </a:rPr>
              <a:t> 公告，所有課程的內容都可以在 </a:t>
            </a:r>
            <a:r>
              <a:rPr lang="en-US" altLang="zh-TW" dirty="0">
                <a:latin typeface="微軟正黑體" panose="020B0604030504040204" pitchFamily="34" charset="-120"/>
                <a:ea typeface="微軟正黑體" panose="020B0604030504040204" pitchFamily="34" charset="-120"/>
              </a:rPr>
              <a:t>NTU</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COOL</a:t>
            </a:r>
            <a:r>
              <a:rPr lang="zh-TW" altLang="en-US" dirty="0">
                <a:latin typeface="微軟正黑體" panose="020B0604030504040204" pitchFamily="34" charset="-120"/>
                <a:ea typeface="微軟正黑體" panose="020B0604030504040204" pitchFamily="34" charset="-120"/>
              </a:rPr>
              <a:t> 上找到</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對外官網：</a:t>
            </a:r>
            <a:r>
              <a:rPr lang="en-US" altLang="zh-TW"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https://speech.ee.ntu.edu.tw/~hylee/genai/2024-spring.php</a:t>
            </a:r>
            <a:r>
              <a:rPr lang="zh-TW" altLang="en-US"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會放老師和助教的投影片</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endParaRPr lang="zh-TW" altLang="en-US" dirty="0"/>
          </a:p>
        </p:txBody>
      </p:sp>
      <p:pic>
        <p:nvPicPr>
          <p:cNvPr id="2050" name="Picture 2">
            <a:extLst>
              <a:ext uri="{FF2B5EF4-FFF2-40B4-BE49-F238E27FC236}">
                <a16:creationId xmlns:a16="http://schemas.microsoft.com/office/drawing/2014/main" id="{0906D408-6567-5CC9-69A1-2462A1895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685" y="3708686"/>
            <a:ext cx="2920555" cy="292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269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D32204-559F-6D78-FAE0-820140E98E6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成績</a:t>
            </a:r>
          </a:p>
        </p:txBody>
      </p:sp>
      <p:sp>
        <p:nvSpPr>
          <p:cNvPr id="3" name="內容版面配置區 2">
            <a:extLst>
              <a:ext uri="{FF2B5EF4-FFF2-40B4-BE49-F238E27FC236}">
                <a16:creationId xmlns:a16="http://schemas.microsoft.com/office/drawing/2014/main" id="{69DA2448-1637-0278-D1DB-5C0D9D67A1BF}"/>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總共十個作業，每個作業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分</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額外加分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知識補充</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NVIDIA </a:t>
            </a:r>
            <a:r>
              <a:rPr lang="zh-TW" altLang="en-US" sz="2800" dirty="0">
                <a:latin typeface="微軟正黑體" panose="020B0604030504040204" pitchFamily="34" charset="-120"/>
                <a:ea typeface="微軟正黑體" panose="020B0604030504040204" pitchFamily="34" charset="-120"/>
              </a:rPr>
              <a:t>深度學習機構</a:t>
            </a:r>
            <a:r>
              <a:rPr lang="en-US" altLang="zh-TW" sz="2800" dirty="0">
                <a:latin typeface="微軟正黑體" panose="020B0604030504040204" pitchFamily="34" charset="-120"/>
                <a:ea typeface="微軟正黑體" panose="020B0604030504040204" pitchFamily="34" charset="-120"/>
              </a:rPr>
              <a:t>(DLI)</a:t>
            </a:r>
            <a:r>
              <a:rPr lang="zh-TW" altLang="en-US" sz="2800" dirty="0">
                <a:latin typeface="微軟正黑體" panose="020B0604030504040204" pitchFamily="34" charset="-120"/>
                <a:ea typeface="微軟正黑體" panose="020B0604030504040204" pitchFamily="34" charset="-120"/>
              </a:rPr>
              <a:t>線上課程，看完可以加分</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等加退選結束後再請助教公告</a:t>
            </a:r>
            <a:endParaRPr lang="en-US" altLang="zh-TW" sz="2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期末不得以任何理由來要求加分</a:t>
            </a:r>
          </a:p>
        </p:txBody>
      </p:sp>
      <p:sp>
        <p:nvSpPr>
          <p:cNvPr id="4" name="文字方塊 3">
            <a:extLst>
              <a:ext uri="{FF2B5EF4-FFF2-40B4-BE49-F238E27FC236}">
                <a16:creationId xmlns:a16="http://schemas.microsoft.com/office/drawing/2014/main" id="{F30ECD98-8122-D39F-480B-B02585CF60B7}"/>
              </a:ext>
            </a:extLst>
          </p:cNvPr>
          <p:cNvSpPr txBox="1"/>
          <p:nvPr/>
        </p:nvSpPr>
        <p:spPr>
          <a:xfrm>
            <a:off x="7376853" y="1825625"/>
            <a:ext cx="3557847" cy="923330"/>
          </a:xfrm>
          <a:prstGeom prst="rect">
            <a:avLst/>
          </a:prstGeom>
          <a:noFill/>
        </p:spPr>
        <p:txBody>
          <a:bodyPr wrap="square">
            <a:spAutoFit/>
          </a:bodyPr>
          <a:lstStyle/>
          <a:p>
            <a:r>
              <a:rPr lang="zh-TW" altLang="en-US" dirty="0">
                <a:latin typeface="微軟正黑體" panose="020B0604030504040204" pitchFamily="34" charset="-120"/>
                <a:ea typeface="微軟正黑體" panose="020B0604030504040204" pitchFamily="34" charset="-120"/>
              </a:rPr>
              <a:t>分數與等第換算按照學校建議</a:t>
            </a:r>
            <a:endParaRPr lang="en-US" altLang="zh-TW" dirty="0">
              <a:latin typeface="微軟正黑體" panose="020B0604030504040204" pitchFamily="34" charset="-120"/>
              <a:ea typeface="微軟正黑體" panose="020B0604030504040204" pitchFamily="34" charset="-120"/>
            </a:endParaRPr>
          </a:p>
          <a:p>
            <a:r>
              <a:rPr lang="en-US" altLang="zh-TW" dirty="0"/>
              <a:t>http://www.bebi.ntu.edu.tw/uploads/root/Regulations.pdf</a:t>
            </a:r>
            <a:endParaRPr lang="zh-TW" altLang="en-US" dirty="0"/>
          </a:p>
        </p:txBody>
      </p:sp>
    </p:spTree>
    <p:extLst>
      <p:ext uri="{BB962C8B-B14F-4D97-AF65-F5344CB8AC3E}">
        <p14:creationId xmlns:p14="http://schemas.microsoft.com/office/powerpoint/2010/main" val="10735723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E57E8-2E9A-A0FA-62F6-8082E564995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1698F7C-38A0-CCAD-A901-F89106EEABD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加簽</a:t>
            </a:r>
          </a:p>
        </p:txBody>
      </p:sp>
      <p:sp>
        <p:nvSpPr>
          <p:cNvPr id="3" name="內容版面配置區 2">
            <a:extLst>
              <a:ext uri="{FF2B5EF4-FFF2-40B4-BE49-F238E27FC236}">
                <a16:creationId xmlns:a16="http://schemas.microsoft.com/office/drawing/2014/main" id="{AA16DEFB-41C6-C80E-5F27-BFBE2BC76657}"/>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等一下助教會公告加簽與旁聽表單並詳細說明</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全簽電資學院與文學院</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其餘學院暫定抽籤 </a:t>
            </a:r>
            <a:r>
              <a:rPr lang="en-US" altLang="zh-TW" sz="2800" dirty="0">
                <a:latin typeface="微軟正黑體" panose="020B0604030504040204" pitchFamily="34" charset="-120"/>
                <a:ea typeface="微軟正黑體" panose="020B0604030504040204" pitchFamily="34" charset="-120"/>
              </a:rPr>
              <a:t>50 </a:t>
            </a:r>
            <a:r>
              <a:rPr lang="zh-TW" altLang="en-US" sz="2800" dirty="0">
                <a:latin typeface="微軟正黑體" panose="020B0604030504040204" pitchFamily="34" charset="-120"/>
                <a:ea typeface="微軟正黑體" panose="020B0604030504040204" pitchFamily="34" charset="-120"/>
              </a:rPr>
              <a:t>人</a:t>
            </a:r>
            <a:endParaRPr lang="en-US" altLang="zh-TW" sz="2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p>
        </p:txBody>
      </p:sp>
      <p:pic>
        <p:nvPicPr>
          <p:cNvPr id="5" name="圖片 4">
            <a:extLst>
              <a:ext uri="{FF2B5EF4-FFF2-40B4-BE49-F238E27FC236}">
                <a16:creationId xmlns:a16="http://schemas.microsoft.com/office/drawing/2014/main" id="{CA30443E-5756-7CB5-4D46-98F0C623D7E3}"/>
              </a:ext>
            </a:extLst>
          </p:cNvPr>
          <p:cNvPicPr>
            <a:picLocks noChangeAspect="1"/>
          </p:cNvPicPr>
          <p:nvPr/>
        </p:nvPicPr>
        <p:blipFill>
          <a:blip r:embed="rId3"/>
          <a:stretch>
            <a:fillRect/>
          </a:stretch>
        </p:blipFill>
        <p:spPr>
          <a:xfrm>
            <a:off x="433375" y="3429000"/>
            <a:ext cx="11325250" cy="4095814"/>
          </a:xfrm>
          <a:prstGeom prst="rect">
            <a:avLst/>
          </a:prstGeom>
        </p:spPr>
      </p:pic>
      <p:sp>
        <p:nvSpPr>
          <p:cNvPr id="6" name="文字方塊 5">
            <a:extLst>
              <a:ext uri="{FF2B5EF4-FFF2-40B4-BE49-F238E27FC236}">
                <a16:creationId xmlns:a16="http://schemas.microsoft.com/office/drawing/2014/main" id="{BAFAC1A3-9EF8-2D3A-2B47-20E4FBCC78B9}"/>
              </a:ext>
            </a:extLst>
          </p:cNvPr>
          <p:cNvSpPr txBox="1"/>
          <p:nvPr/>
        </p:nvSpPr>
        <p:spPr>
          <a:xfrm>
            <a:off x="8909718" y="3429000"/>
            <a:ext cx="3282282" cy="369332"/>
          </a:xfrm>
          <a:prstGeom prst="rect">
            <a:avLst/>
          </a:prstGeom>
          <a:noFill/>
        </p:spPr>
        <p:txBody>
          <a:bodyPr wrap="square" rtlCol="0">
            <a:spAutoFit/>
          </a:bodyPr>
          <a:lstStyle/>
          <a:p>
            <a:r>
              <a:rPr lang="en-US" altLang="zh-TW" dirty="0"/>
              <a:t>2024/02/23 </a:t>
            </a:r>
            <a:r>
              <a:rPr lang="zh-TW" altLang="en-US" dirty="0"/>
              <a:t>上午 </a:t>
            </a:r>
            <a:r>
              <a:rPr lang="en-US" altLang="zh-TW" dirty="0"/>
              <a:t>10:42</a:t>
            </a:r>
            <a:endParaRPr lang="zh-TW" altLang="en-US" dirty="0"/>
          </a:p>
        </p:txBody>
      </p:sp>
    </p:spTree>
    <p:extLst>
      <p:ext uri="{BB962C8B-B14F-4D97-AF65-F5344CB8AC3E}">
        <p14:creationId xmlns:p14="http://schemas.microsoft.com/office/powerpoint/2010/main" val="24392042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DC472B-BC88-4F36-B3A1-60A13F1E5C9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旁聽</a:t>
            </a:r>
          </a:p>
        </p:txBody>
      </p:sp>
      <p:sp>
        <p:nvSpPr>
          <p:cNvPr id="3" name="內容版面配置區 2">
            <a:extLst>
              <a:ext uri="{FF2B5EF4-FFF2-40B4-BE49-F238E27FC236}">
                <a16:creationId xmlns:a16="http://schemas.microsoft.com/office/drawing/2014/main" id="{A2589DF9-C565-497E-A52B-9F067E3DF37D}"/>
              </a:ext>
            </a:extLst>
          </p:cNvPr>
          <p:cNvSpPr>
            <a:spLocks noGrp="1"/>
          </p:cNvSpPr>
          <p:nvPr>
            <p:ph idx="1"/>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旁聽跟實際修課差別很小</a:t>
            </a:r>
            <a:endParaRPr lang="en-US" altLang="zh-TW" b="1"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旁聽生也請填寫表單，可以加入 </a:t>
            </a:r>
            <a:r>
              <a:rPr lang="en-US" altLang="zh-TW" dirty="0">
                <a:latin typeface="微軟正黑體" panose="020B0604030504040204" pitchFamily="34" charset="-120"/>
                <a:ea typeface="微軟正黑體" panose="020B0604030504040204" pitchFamily="34" charset="-120"/>
              </a:rPr>
              <a:t>NTU</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COOL</a:t>
            </a:r>
          </a:p>
          <a:p>
            <a:r>
              <a:rPr lang="zh-TW" altLang="en-US" dirty="0">
                <a:latin typeface="微軟正黑體" panose="020B0604030504040204" pitchFamily="34" charset="-120"/>
                <a:ea typeface="微軟正黑體" panose="020B0604030504040204" pitchFamily="34" charset="-120"/>
              </a:rPr>
              <a:t>旁聽生也可以取得老師上課投影片和作業投影片，所以有沒有正式修課對於學習影響不大</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助教不批改旁聽生的作業</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5134127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124A2B-96E7-867C-1C0C-BDCD0569AC89}"/>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機器學習</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的錄影都在 </a:t>
            </a:r>
            <a:r>
              <a:rPr lang="en-US" altLang="zh-TW" dirty="0">
                <a:latin typeface="微軟正黑體" panose="020B0604030504040204" pitchFamily="34" charset="-120"/>
                <a:ea typeface="微軟正黑體" panose="020B0604030504040204" pitchFamily="34" charset="-120"/>
              </a:rPr>
              <a:t>YouTube </a:t>
            </a:r>
            <a:r>
              <a:rPr lang="zh-TW" altLang="en-US" dirty="0">
                <a:latin typeface="微軟正黑體" panose="020B0604030504040204" pitchFamily="34" charset="-120"/>
                <a:ea typeface="微軟正黑體" panose="020B0604030504040204" pitchFamily="34" charset="-120"/>
              </a:rPr>
              <a:t>上了</a:t>
            </a:r>
          </a:p>
        </p:txBody>
      </p:sp>
      <p:sp>
        <p:nvSpPr>
          <p:cNvPr id="6" name="文字方塊 5">
            <a:extLst>
              <a:ext uri="{FF2B5EF4-FFF2-40B4-BE49-F238E27FC236}">
                <a16:creationId xmlns:a16="http://schemas.microsoft.com/office/drawing/2014/main" id="{6DB49BB1-523C-28D8-D039-1E667BCC9077}"/>
              </a:ext>
            </a:extLst>
          </p:cNvPr>
          <p:cNvSpPr txBox="1"/>
          <p:nvPr/>
        </p:nvSpPr>
        <p:spPr>
          <a:xfrm>
            <a:off x="7523988" y="5326424"/>
            <a:ext cx="2267712" cy="461665"/>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2021 </a:t>
            </a:r>
            <a:r>
              <a:rPr lang="zh-TW" altLang="en-US" sz="2400" dirty="0">
                <a:latin typeface="微軟正黑體" panose="020B0604030504040204" pitchFamily="34" charset="-120"/>
                <a:ea typeface="微軟正黑體" panose="020B0604030504040204" pitchFamily="34" charset="-120"/>
              </a:rPr>
              <a:t>年版</a:t>
            </a:r>
          </a:p>
        </p:txBody>
      </p:sp>
      <p:sp>
        <p:nvSpPr>
          <p:cNvPr id="7" name="文字方塊 6">
            <a:extLst>
              <a:ext uri="{FF2B5EF4-FFF2-40B4-BE49-F238E27FC236}">
                <a16:creationId xmlns:a16="http://schemas.microsoft.com/office/drawing/2014/main" id="{CA52D3B6-1AC4-BF9B-50F6-A1871FBCBE7D}"/>
              </a:ext>
            </a:extLst>
          </p:cNvPr>
          <p:cNvSpPr txBox="1"/>
          <p:nvPr/>
        </p:nvSpPr>
        <p:spPr>
          <a:xfrm>
            <a:off x="2243327" y="5326425"/>
            <a:ext cx="226771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寶可夢版</a:t>
            </a:r>
          </a:p>
        </p:txBody>
      </p:sp>
      <p:sp>
        <p:nvSpPr>
          <p:cNvPr id="9" name="文字方塊 8">
            <a:extLst>
              <a:ext uri="{FF2B5EF4-FFF2-40B4-BE49-F238E27FC236}">
                <a16:creationId xmlns:a16="http://schemas.microsoft.com/office/drawing/2014/main" id="{BF189B6C-9B63-C876-CCEC-E63BA8D0D739}"/>
              </a:ext>
            </a:extLst>
          </p:cNvPr>
          <p:cNvSpPr txBox="1"/>
          <p:nvPr/>
        </p:nvSpPr>
        <p:spPr>
          <a:xfrm>
            <a:off x="877825" y="5801837"/>
            <a:ext cx="5082540" cy="646331"/>
          </a:xfrm>
          <a:prstGeom prst="rect">
            <a:avLst/>
          </a:prstGeom>
          <a:noFill/>
        </p:spPr>
        <p:txBody>
          <a:bodyPr wrap="square">
            <a:spAutoFit/>
          </a:bodyPr>
          <a:lstStyle/>
          <a:p>
            <a:r>
              <a:rPr lang="en-US" altLang="zh-TW" dirty="0"/>
              <a:t>https://www.youtube.com/playlist?list=PLJV_el3uVTsPy9oCRY30oBPNLCo89yu49</a:t>
            </a:r>
            <a:endParaRPr lang="zh-TW" altLang="en-US" dirty="0"/>
          </a:p>
        </p:txBody>
      </p:sp>
      <p:sp>
        <p:nvSpPr>
          <p:cNvPr id="10" name="文字方塊 9">
            <a:extLst>
              <a:ext uri="{FF2B5EF4-FFF2-40B4-BE49-F238E27FC236}">
                <a16:creationId xmlns:a16="http://schemas.microsoft.com/office/drawing/2014/main" id="{383CFD6A-C68C-EA79-54D8-94356EB54A93}"/>
              </a:ext>
            </a:extLst>
          </p:cNvPr>
          <p:cNvSpPr txBox="1"/>
          <p:nvPr/>
        </p:nvSpPr>
        <p:spPr>
          <a:xfrm>
            <a:off x="6435852" y="5846544"/>
            <a:ext cx="5082540" cy="646331"/>
          </a:xfrm>
          <a:prstGeom prst="rect">
            <a:avLst/>
          </a:prstGeom>
          <a:noFill/>
        </p:spPr>
        <p:txBody>
          <a:bodyPr wrap="square">
            <a:spAutoFit/>
          </a:bodyPr>
          <a:lstStyle/>
          <a:p>
            <a:r>
              <a:rPr lang="en-US" altLang="zh-TW" dirty="0"/>
              <a:t>https://www.youtube.com/playlist?list=PLJV_el3uVTsMhtt7_Y6sgTHGHp1Vb2P2J</a:t>
            </a:r>
            <a:endParaRPr lang="zh-TW" altLang="en-US" dirty="0"/>
          </a:p>
        </p:txBody>
      </p:sp>
      <p:pic>
        <p:nvPicPr>
          <p:cNvPr id="3078" name="Picture 6">
            <a:extLst>
              <a:ext uri="{FF2B5EF4-FFF2-40B4-BE49-F238E27FC236}">
                <a16:creationId xmlns:a16="http://schemas.microsoft.com/office/drawing/2014/main" id="{99179CC0-C8DA-C021-CF57-AFBB63BEA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799" y="1654112"/>
            <a:ext cx="3727513" cy="37275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2A625A1-66B7-C172-B16A-424ACBBDC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27" y="1652985"/>
            <a:ext cx="3727513" cy="37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560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AD2C7B-1048-8504-F0B5-A307CC29A5E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由衷地感謝</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0F704BE7-EEEC-544C-FB55-87A26E022E30}"/>
              </a:ext>
            </a:extLst>
          </p:cNvPr>
          <p:cNvSpPr/>
          <p:nvPr/>
        </p:nvSpPr>
        <p:spPr>
          <a:xfrm>
            <a:off x="1869137" y="5952197"/>
            <a:ext cx="8453726" cy="523220"/>
          </a:xfrm>
          <a:prstGeom prst="rect">
            <a:avLst/>
          </a:prstGeom>
        </p:spPr>
        <p:txBody>
          <a:bodyPr wrap="none">
            <a:spAutoFit/>
          </a:bodyPr>
          <a:lstStyle/>
          <a:p>
            <a:pPr lvl="0" algn="ctr">
              <a:defRPr/>
            </a:pPr>
            <a:r>
              <a:rPr lang="en-US" altLang="zh-TW" sz="2800" dirty="0">
                <a:solidFill>
                  <a:srgbClr val="050505"/>
                </a:solidFill>
                <a:latin typeface="Segoe UI Historic" panose="020B0502040204020203" pitchFamily="34" charset="0"/>
              </a:rPr>
              <a:t>TA email:</a:t>
            </a:r>
            <a:r>
              <a:rPr lang="zh-TW" altLang="en-US" sz="2800" dirty="0">
                <a:solidFill>
                  <a:srgbClr val="050505"/>
                </a:solidFill>
                <a:latin typeface="Segoe UI Historic" panose="020B0502040204020203" pitchFamily="34" charset="0"/>
              </a:rPr>
              <a:t> </a:t>
            </a:r>
            <a:r>
              <a:rPr lang="en-US" altLang="zh-TW" sz="2800" b="0" i="0" u="none" strike="noStrike" dirty="0">
                <a:solidFill>
                  <a:srgbClr val="0D6EFD"/>
                </a:solidFill>
                <a:effectLst/>
                <a:latin typeface="system-ui"/>
                <a:hlinkClick r:id="rId2"/>
              </a:rPr>
              <a:t>ntu-gen-ai-2024-spring-ta@googlegroups.com</a:t>
            </a: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B2DF9F55-4B55-EE4B-A223-8E629A7957E7}"/>
              </a:ext>
            </a:extLst>
          </p:cNvPr>
          <p:cNvSpPr txBox="1"/>
          <p:nvPr/>
        </p:nvSpPr>
        <p:spPr>
          <a:xfrm>
            <a:off x="1226187" y="1724617"/>
            <a:ext cx="2231767" cy="4031873"/>
          </a:xfrm>
          <a:prstGeom prst="rect">
            <a:avLst/>
          </a:prstGeom>
          <a:noFill/>
        </p:spPr>
        <p:txBody>
          <a:bodyPr wrap="square">
            <a:spAutoFit/>
          </a:bodyPr>
          <a:lstStyle/>
          <a:p>
            <a:pPr algn="ctr"/>
            <a:r>
              <a:rPr lang="zh-TW" altLang="en-US" sz="3200" dirty="0">
                <a:latin typeface="微軟正黑體" panose="020B0604030504040204" pitchFamily="34" charset="-120"/>
                <a:ea typeface="微軟正黑體" panose="020B0604030504040204" pitchFamily="34" charset="-120"/>
              </a:rPr>
              <a:t>姜成翰</a:t>
            </a:r>
          </a:p>
          <a:p>
            <a:pPr algn="ctr"/>
            <a:r>
              <a:rPr lang="zh-TW" altLang="en-US" sz="3200" dirty="0">
                <a:latin typeface="微軟正黑體" panose="020B0604030504040204" pitchFamily="34" charset="-120"/>
                <a:ea typeface="微軟正黑體" panose="020B0604030504040204" pitchFamily="34" charset="-120"/>
              </a:rPr>
              <a:t>陳炫均</a:t>
            </a:r>
          </a:p>
          <a:p>
            <a:pPr algn="ctr"/>
            <a:r>
              <a:rPr lang="zh-TW" altLang="en-US" sz="3200" dirty="0">
                <a:latin typeface="微軟正黑體" panose="020B0604030504040204" pitchFamily="34" charset="-120"/>
                <a:ea typeface="微軟正黑體" panose="020B0604030504040204" pitchFamily="34" charset="-120"/>
              </a:rPr>
              <a:t>黃冠博</a:t>
            </a:r>
          </a:p>
          <a:p>
            <a:pPr algn="ctr"/>
            <a:r>
              <a:rPr lang="zh-TW" altLang="en-US" sz="3200" dirty="0">
                <a:latin typeface="微軟正黑體" panose="020B0604030504040204" pitchFamily="34" charset="-120"/>
                <a:ea typeface="微軟正黑體" panose="020B0604030504040204" pitchFamily="34" charset="-120"/>
              </a:rPr>
              <a:t>林冠廷</a:t>
            </a:r>
          </a:p>
          <a:p>
            <a:pPr algn="ctr"/>
            <a:r>
              <a:rPr lang="zh-TW" altLang="en-US" sz="3200" dirty="0">
                <a:latin typeface="微軟正黑體" panose="020B0604030504040204" pitchFamily="34" charset="-120"/>
                <a:ea typeface="微軟正黑體" panose="020B0604030504040204" pitchFamily="34" charset="-120"/>
              </a:rPr>
              <a:t>盧克函</a:t>
            </a:r>
          </a:p>
          <a:p>
            <a:pPr algn="ctr"/>
            <a:r>
              <a:rPr lang="zh-TW" altLang="en-US" sz="3200">
                <a:latin typeface="微軟正黑體" panose="020B0604030504040204" pitchFamily="34" charset="-120"/>
                <a:ea typeface="微軟正黑體" panose="020B0604030504040204" pitchFamily="34" charset="-120"/>
              </a:rPr>
              <a:t>尤展鴻</a:t>
            </a:r>
            <a:endParaRPr lang="zh-TW" altLang="en-US"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關鈞謚</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楊智凱</a:t>
            </a:r>
          </a:p>
        </p:txBody>
      </p:sp>
      <p:sp>
        <p:nvSpPr>
          <p:cNvPr id="6" name="文字方塊 5">
            <a:extLst>
              <a:ext uri="{FF2B5EF4-FFF2-40B4-BE49-F238E27FC236}">
                <a16:creationId xmlns:a16="http://schemas.microsoft.com/office/drawing/2014/main" id="{54A3661A-83BF-1B45-74A5-0DCADEBA4FB8}"/>
              </a:ext>
            </a:extLst>
          </p:cNvPr>
          <p:cNvSpPr txBox="1"/>
          <p:nvPr/>
        </p:nvSpPr>
        <p:spPr>
          <a:xfrm>
            <a:off x="3457954" y="1724617"/>
            <a:ext cx="1839210" cy="4031873"/>
          </a:xfrm>
          <a:prstGeom prst="rect">
            <a:avLst/>
          </a:prstGeom>
          <a:noFill/>
        </p:spPr>
        <p:txBody>
          <a:bodyPr wrap="square">
            <a:spAutoFit/>
          </a:bodyPr>
          <a:lstStyle/>
          <a:p>
            <a:pPr algn="ctr"/>
            <a:r>
              <a:rPr lang="zh-TW" altLang="en-US" sz="3200" dirty="0">
                <a:latin typeface="微軟正黑體" panose="020B0604030504040204" pitchFamily="34" charset="-120"/>
                <a:ea typeface="微軟正黑體" panose="020B0604030504040204" pitchFamily="34" charset="-120"/>
              </a:rPr>
              <a:t>陳瑋智 </a:t>
            </a:r>
          </a:p>
          <a:p>
            <a:pPr algn="ctr"/>
            <a:r>
              <a:rPr lang="zh-TW" altLang="en-US" sz="3200" dirty="0">
                <a:latin typeface="微軟正黑體" panose="020B0604030504040204" pitchFamily="34" charset="-120"/>
                <a:ea typeface="微軟正黑體" panose="020B0604030504040204" pitchFamily="34" charset="-120"/>
              </a:rPr>
              <a:t>方泓傑</a:t>
            </a:r>
          </a:p>
          <a:p>
            <a:pPr algn="ctr"/>
            <a:r>
              <a:rPr lang="zh-TW" altLang="en-US" sz="3200" dirty="0">
                <a:latin typeface="微軟正黑體" panose="020B0604030504040204" pitchFamily="34" charset="-120"/>
                <a:ea typeface="微軟正黑體" panose="020B0604030504040204" pitchFamily="34" charset="-120"/>
              </a:rPr>
              <a:t>李哲言</a:t>
            </a:r>
          </a:p>
          <a:p>
            <a:pPr algn="ctr"/>
            <a:r>
              <a:rPr lang="zh-TW" altLang="en-US" sz="3200" dirty="0">
                <a:latin typeface="微軟正黑體" panose="020B0604030504040204" pitchFamily="34" charset="-120"/>
                <a:ea typeface="微軟正黑體" panose="020B0604030504040204" pitchFamily="34" charset="-120"/>
              </a:rPr>
              <a:t>葉乃瑄</a:t>
            </a:r>
          </a:p>
          <a:p>
            <a:pPr algn="ctr"/>
            <a:r>
              <a:rPr lang="zh-TW" altLang="en-US" sz="3200" dirty="0">
                <a:latin typeface="微軟正黑體" panose="020B0604030504040204" pitchFamily="34" charset="-120"/>
                <a:ea typeface="微軟正黑體" panose="020B0604030504040204" pitchFamily="34" charset="-120"/>
              </a:rPr>
              <a:t>呂瑋杰</a:t>
            </a:r>
          </a:p>
          <a:p>
            <a:pPr algn="ctr"/>
            <a:r>
              <a:rPr lang="zh-TW" altLang="en-US" sz="3200" dirty="0">
                <a:latin typeface="微軟正黑體" panose="020B0604030504040204" pitchFamily="34" charset="-120"/>
                <a:ea typeface="微軟正黑體" panose="020B0604030504040204" pitchFamily="34" charset="-120"/>
              </a:rPr>
              <a:t>林熙哲</a:t>
            </a:r>
          </a:p>
          <a:p>
            <a:pPr algn="ctr"/>
            <a:r>
              <a:rPr lang="zh-TW" altLang="en-US" sz="3200" dirty="0">
                <a:latin typeface="微軟正黑體" panose="020B0604030504040204" pitchFamily="34" charset="-120"/>
                <a:ea typeface="微軟正黑體" panose="020B0604030504040204" pitchFamily="34" charset="-120"/>
              </a:rPr>
              <a:t>余奇恩</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陳守仁</a:t>
            </a:r>
          </a:p>
        </p:txBody>
      </p:sp>
      <p:sp>
        <p:nvSpPr>
          <p:cNvPr id="7" name="文字方塊 6">
            <a:extLst>
              <a:ext uri="{FF2B5EF4-FFF2-40B4-BE49-F238E27FC236}">
                <a16:creationId xmlns:a16="http://schemas.microsoft.com/office/drawing/2014/main" id="{5751393D-A5CA-5FAD-866F-7F10512EC6E5}"/>
              </a:ext>
            </a:extLst>
          </p:cNvPr>
          <p:cNvSpPr txBox="1"/>
          <p:nvPr/>
        </p:nvSpPr>
        <p:spPr>
          <a:xfrm>
            <a:off x="5607017" y="1724617"/>
            <a:ext cx="1591905" cy="4524315"/>
          </a:xfrm>
          <a:prstGeom prst="rect">
            <a:avLst/>
          </a:prstGeom>
          <a:noFill/>
        </p:spPr>
        <p:txBody>
          <a:bodyPr wrap="square">
            <a:spAutoFit/>
          </a:bodyPr>
          <a:lstStyle/>
          <a:p>
            <a:pPr algn="ctr"/>
            <a:r>
              <a:rPr lang="zh-TW" altLang="en-US" sz="3200" dirty="0">
                <a:latin typeface="微軟正黑體" panose="020B0604030504040204" pitchFamily="34" charset="-120"/>
                <a:ea typeface="微軟正黑體" panose="020B0604030504040204" pitchFamily="34" charset="-120"/>
              </a:rPr>
              <a:t>謝承修</a:t>
            </a:r>
          </a:p>
          <a:p>
            <a:pPr algn="ctr"/>
            <a:r>
              <a:rPr lang="zh-TW" altLang="en-US" sz="3200" dirty="0">
                <a:latin typeface="微軟正黑體" panose="020B0604030504040204" pitchFamily="34" charset="-120"/>
                <a:ea typeface="微軟正黑體" panose="020B0604030504040204" pitchFamily="34" charset="-120"/>
              </a:rPr>
              <a:t>呂俐君</a:t>
            </a:r>
          </a:p>
          <a:p>
            <a:pPr algn="ctr"/>
            <a:r>
              <a:rPr lang="zh-TW" altLang="en-US" sz="3200" dirty="0">
                <a:latin typeface="微軟正黑體" panose="020B0604030504040204" pitchFamily="34" charset="-120"/>
                <a:ea typeface="微軟正黑體" panose="020B0604030504040204" pitchFamily="34" charset="-120"/>
              </a:rPr>
              <a:t>白宗民</a:t>
            </a:r>
          </a:p>
          <a:p>
            <a:pPr algn="ctr"/>
            <a:r>
              <a:rPr lang="zh-TW" altLang="en-US" sz="3200" dirty="0">
                <a:latin typeface="微軟正黑體" panose="020B0604030504040204" pitchFamily="34" charset="-120"/>
                <a:ea typeface="微軟正黑體" panose="020B0604030504040204" pitchFamily="34" charset="-120"/>
              </a:rPr>
              <a:t>呂睿超</a:t>
            </a:r>
          </a:p>
          <a:p>
            <a:pPr algn="ctr"/>
            <a:r>
              <a:rPr lang="zh-TW" altLang="en-US" sz="3200" dirty="0">
                <a:latin typeface="微軟正黑體" panose="020B0604030504040204" pitchFamily="34" charset="-120"/>
                <a:ea typeface="微軟正黑體" panose="020B0604030504040204" pitchFamily="34" charset="-120"/>
              </a:rPr>
              <a:t>謝翔</a:t>
            </a:r>
          </a:p>
          <a:p>
            <a:pPr algn="ctr"/>
            <a:r>
              <a:rPr lang="zh-TW" altLang="en-US" sz="3200" dirty="0">
                <a:latin typeface="微軟正黑體" panose="020B0604030504040204" pitchFamily="34" charset="-120"/>
                <a:ea typeface="微軟正黑體" panose="020B0604030504040204" pitchFamily="34" charset="-120"/>
              </a:rPr>
              <a:t>白鈺綺</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林堅壬</a:t>
            </a:r>
          </a:p>
          <a:p>
            <a:pPr algn="ctr"/>
            <a:r>
              <a:rPr lang="zh-TW" altLang="en-US" sz="3200" dirty="0">
                <a:latin typeface="微軟正黑體" panose="020B0604030504040204" pitchFamily="34" charset="-120"/>
                <a:ea typeface="微軟正黑體" panose="020B0604030504040204" pitchFamily="34" charset="-120"/>
              </a:rPr>
              <a:t>鍾承燁</a:t>
            </a:r>
          </a:p>
          <a:p>
            <a:pPr algn="ctr"/>
            <a:endParaRPr lang="zh-TW" altLang="en-US" sz="3200"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FBCEDDFA-D653-1321-0DA3-5E5FA0E21367}"/>
              </a:ext>
            </a:extLst>
          </p:cNvPr>
          <p:cNvSpPr txBox="1"/>
          <p:nvPr/>
        </p:nvSpPr>
        <p:spPr>
          <a:xfrm>
            <a:off x="7612832" y="1690688"/>
            <a:ext cx="1495622" cy="4031873"/>
          </a:xfrm>
          <a:prstGeom prst="rect">
            <a:avLst/>
          </a:prstGeom>
          <a:noFill/>
        </p:spPr>
        <p:txBody>
          <a:bodyPr wrap="square">
            <a:spAutoFit/>
          </a:bodyPr>
          <a:lstStyle/>
          <a:p>
            <a:pPr algn="ctr"/>
            <a:r>
              <a:rPr lang="zh-TW" altLang="en-US" sz="3200" dirty="0">
                <a:latin typeface="微軟正黑體" panose="020B0604030504040204" pitchFamily="34" charset="-120"/>
                <a:ea typeface="微軟正黑體" panose="020B0604030504040204" pitchFamily="34" charset="-120"/>
              </a:rPr>
              <a:t>樊樺</a:t>
            </a:r>
          </a:p>
          <a:p>
            <a:pPr algn="ctr"/>
            <a:r>
              <a:rPr lang="zh-TW" altLang="en-US" sz="3200" dirty="0">
                <a:latin typeface="微軟正黑體" panose="020B0604030504040204" pitchFamily="34" charset="-120"/>
                <a:ea typeface="微軟正黑體" panose="020B0604030504040204" pitchFamily="34" charset="-120"/>
              </a:rPr>
              <a:t>陳光銘</a:t>
            </a:r>
          </a:p>
          <a:p>
            <a:pPr algn="ctr"/>
            <a:r>
              <a:rPr lang="zh-TW" altLang="en-US" sz="3200" dirty="0">
                <a:latin typeface="微軟正黑體" panose="020B0604030504040204" pitchFamily="34" charset="-120"/>
                <a:ea typeface="微軟正黑體" panose="020B0604030504040204" pitchFamily="34" charset="-120"/>
              </a:rPr>
              <a:t>徐有齊</a:t>
            </a:r>
          </a:p>
          <a:p>
            <a:pPr algn="ctr"/>
            <a:r>
              <a:rPr lang="zh-TW" altLang="en-US" sz="3200" dirty="0">
                <a:latin typeface="微軟正黑體" panose="020B0604030504040204" pitchFamily="34" charset="-120"/>
                <a:ea typeface="微軟正黑體" panose="020B0604030504040204" pitchFamily="34" charset="-120"/>
              </a:rPr>
              <a:t>郭恒成</a:t>
            </a:r>
          </a:p>
          <a:p>
            <a:pPr algn="ctr"/>
            <a:r>
              <a:rPr lang="zh-TW" altLang="en-US" sz="3200" dirty="0">
                <a:latin typeface="微軟正黑體" panose="020B0604030504040204" pitchFamily="34" charset="-120"/>
                <a:ea typeface="微軟正黑體" panose="020B0604030504040204" pitchFamily="34" charset="-120"/>
              </a:rPr>
              <a:t>何卓耀</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鍾浩霖 </a:t>
            </a:r>
          </a:p>
          <a:p>
            <a:pPr algn="ctr"/>
            <a:r>
              <a:rPr lang="zh-TW" altLang="en-US" sz="3200" dirty="0">
                <a:latin typeface="微軟正黑體" panose="020B0604030504040204" pitchFamily="34" charset="-120"/>
                <a:ea typeface="微軟正黑體" panose="020B0604030504040204" pitchFamily="34" charset="-120"/>
              </a:rPr>
              <a:t>嚴湘琳</a:t>
            </a:r>
          </a:p>
          <a:p>
            <a:pPr algn="ctr"/>
            <a:r>
              <a:rPr lang="zh-TW" altLang="en-US" sz="3200" dirty="0">
                <a:latin typeface="微軟正黑體" panose="020B0604030504040204" pitchFamily="34" charset="-120"/>
                <a:ea typeface="微軟正黑體" panose="020B0604030504040204" pitchFamily="34" charset="-120"/>
              </a:rPr>
              <a:t>劉宸瑄</a:t>
            </a:r>
          </a:p>
        </p:txBody>
      </p:sp>
      <p:sp>
        <p:nvSpPr>
          <p:cNvPr id="9" name="文字方塊 8">
            <a:extLst>
              <a:ext uri="{FF2B5EF4-FFF2-40B4-BE49-F238E27FC236}">
                <a16:creationId xmlns:a16="http://schemas.microsoft.com/office/drawing/2014/main" id="{F21F32CF-E667-E952-F683-F11FD5874547}"/>
              </a:ext>
            </a:extLst>
          </p:cNvPr>
          <p:cNvSpPr txBox="1"/>
          <p:nvPr/>
        </p:nvSpPr>
        <p:spPr>
          <a:xfrm>
            <a:off x="9194292" y="1690688"/>
            <a:ext cx="2159508" cy="3046988"/>
          </a:xfrm>
          <a:prstGeom prst="rect">
            <a:avLst/>
          </a:prstGeom>
          <a:noFill/>
        </p:spPr>
        <p:txBody>
          <a:bodyPr wrap="square">
            <a:spAutoFit/>
          </a:bodyPr>
          <a:lstStyle/>
          <a:p>
            <a:pPr algn="ctr"/>
            <a:r>
              <a:rPr lang="zh-TW" altLang="en-US" sz="3200" dirty="0">
                <a:latin typeface="微軟正黑體" panose="020B0604030504040204" pitchFamily="34" charset="-120"/>
                <a:ea typeface="微軟正黑體" panose="020B0604030504040204" pitchFamily="34" charset="-120"/>
              </a:rPr>
              <a:t>游庭妤</a:t>
            </a:r>
          </a:p>
          <a:p>
            <a:pPr algn="ctr"/>
            <a:r>
              <a:rPr lang="zh-TW" altLang="en-US" sz="3200" dirty="0">
                <a:latin typeface="微軟正黑體" panose="020B0604030504040204" pitchFamily="34" charset="-120"/>
                <a:ea typeface="微軟正黑體" panose="020B0604030504040204" pitchFamily="34" charset="-120"/>
              </a:rPr>
              <a:t>林家慶</a:t>
            </a:r>
          </a:p>
          <a:p>
            <a:pPr algn="ctr"/>
            <a:r>
              <a:rPr lang="zh-TW" altLang="en-US" sz="3200" dirty="0">
                <a:latin typeface="微軟正黑體" panose="020B0604030504040204" pitchFamily="34" charset="-120"/>
                <a:ea typeface="微軟正黑體" panose="020B0604030504040204" pitchFamily="34" charset="-120"/>
              </a:rPr>
              <a:t>孫梓豪</a:t>
            </a:r>
          </a:p>
          <a:p>
            <a:pPr algn="ctr"/>
            <a:r>
              <a:rPr lang="zh-TW" altLang="en-US" sz="3200" dirty="0">
                <a:latin typeface="微軟正黑體" panose="020B0604030504040204" pitchFamily="34" charset="-120"/>
                <a:ea typeface="微軟正黑體" panose="020B0604030504040204" pitchFamily="34" charset="-120"/>
              </a:rPr>
              <a:t>鄭席鈞</a:t>
            </a:r>
          </a:p>
          <a:p>
            <a:pPr algn="ctr"/>
            <a:r>
              <a:rPr lang="zh-TW" altLang="en-US" sz="3200" dirty="0">
                <a:latin typeface="微軟正黑體" panose="020B0604030504040204" pitchFamily="34" charset="-120"/>
                <a:ea typeface="微軟正黑體" panose="020B0604030504040204" pitchFamily="34" charset="-120"/>
              </a:rPr>
              <a:t>陳徐行</a:t>
            </a:r>
            <a:endParaRPr lang="en-US" altLang="zh-TW" sz="3200" dirty="0">
              <a:latin typeface="微軟正黑體" panose="020B0604030504040204" pitchFamily="34" charset="-120"/>
              <a:ea typeface="微軟正黑體" panose="020B0604030504040204" pitchFamily="34" charset="-120"/>
            </a:endParaRPr>
          </a:p>
          <a:p>
            <a:pPr algn="ctr"/>
            <a:r>
              <a:rPr lang="zh-TW" altLang="en-US" sz="3200" dirty="0">
                <a:latin typeface="微軟正黑體" panose="020B0604030504040204" pitchFamily="34" charset="-120"/>
                <a:ea typeface="微軟正黑體" panose="020B0604030504040204" pitchFamily="34" charset="-120"/>
              </a:rPr>
              <a:t>黃昱慈</a:t>
            </a:r>
          </a:p>
        </p:txBody>
      </p:sp>
    </p:spTree>
    <p:extLst>
      <p:ext uri="{BB962C8B-B14F-4D97-AF65-F5344CB8AC3E}">
        <p14:creationId xmlns:p14="http://schemas.microsoft.com/office/powerpoint/2010/main" val="41298191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標題 1">
            <a:extLst>
              <a:ext uri="{FF2B5EF4-FFF2-40B4-BE49-F238E27FC236}">
                <a16:creationId xmlns:a16="http://schemas.microsoft.com/office/drawing/2014/main" id="{3441A3C9-46E3-1186-4A01-1A331EBD410B}"/>
              </a:ext>
            </a:extLst>
          </p:cNvPr>
          <p:cNvSpPr>
            <a:spLocks noGrp="1"/>
          </p:cNvSpPr>
          <p:nvPr>
            <p:ph type="ctrTitle"/>
          </p:nvPr>
        </p:nvSpPr>
        <p:spPr>
          <a:xfrm>
            <a:off x="1301261" y="590062"/>
            <a:ext cx="5409655" cy="2838938"/>
          </a:xfrm>
        </p:spPr>
        <p:txBody>
          <a:bodyPr>
            <a:normAutofit/>
          </a:bodyPr>
          <a:lstStyle/>
          <a:p>
            <a:pPr algn="l"/>
            <a:r>
              <a:rPr lang="en-US" altLang="zh-TW" sz="5600">
                <a:solidFill>
                  <a:srgbClr val="FFFFFF"/>
                </a:solidFill>
              </a:rPr>
              <a:t>Thank you!</a:t>
            </a:r>
            <a:endParaRPr lang="zh-TW" altLang="en-US" sz="5600">
              <a:solidFill>
                <a:srgbClr val="FFFFFF"/>
              </a:solidFill>
            </a:endParaRPr>
          </a:p>
        </p:txBody>
      </p:sp>
      <p:sp>
        <p:nvSpPr>
          <p:cNvPr id="3" name="副標題 2">
            <a:extLst>
              <a:ext uri="{FF2B5EF4-FFF2-40B4-BE49-F238E27FC236}">
                <a16:creationId xmlns:a16="http://schemas.microsoft.com/office/drawing/2014/main" id="{C85B22A8-CBB3-01BC-E3E1-6D1EE5A0535B}"/>
              </a:ext>
            </a:extLst>
          </p:cNvPr>
          <p:cNvSpPr>
            <a:spLocks noGrp="1"/>
          </p:cNvSpPr>
          <p:nvPr>
            <p:ph type="subTitle" idx="1"/>
          </p:nvPr>
        </p:nvSpPr>
        <p:spPr>
          <a:xfrm>
            <a:off x="5642044" y="4698614"/>
            <a:ext cx="5088650" cy="1198120"/>
          </a:xfrm>
        </p:spPr>
        <p:txBody>
          <a:bodyPr>
            <a:normAutofit/>
          </a:bodyPr>
          <a:lstStyle/>
          <a:p>
            <a:pPr algn="r"/>
            <a:endParaRPr lang="zh-TW" altLang="en-US" sz="200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02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DF9F4-3994-8F4F-4E01-0CAE77EE1A9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BE41EA3-A6B1-7973-3F72-3E24DBB0460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課程緣起</a:t>
            </a:r>
            <a:endParaRPr lang="zh-TW" altLang="en-US" dirty="0"/>
          </a:p>
        </p:txBody>
      </p:sp>
      <p:sp>
        <p:nvSpPr>
          <p:cNvPr id="3" name="內容版面配置區 2">
            <a:extLst>
              <a:ext uri="{FF2B5EF4-FFF2-40B4-BE49-F238E27FC236}">
                <a16:creationId xmlns:a16="http://schemas.microsoft.com/office/drawing/2014/main" id="{A30EE0DF-FEB8-EBC0-1DF2-6DA8BA4EB39C}"/>
              </a:ext>
            </a:extLst>
          </p:cNvPr>
          <p:cNvSpPr>
            <a:spLocks noGrp="1"/>
          </p:cNvSpPr>
          <p:nvPr>
            <p:ph idx="1"/>
          </p:nvPr>
        </p:nvSpPr>
        <p:spPr/>
        <p:txBody>
          <a:bodyPr/>
          <a:lstStyle/>
          <a:p>
            <a:endParaRPr lang="zh-TW" altLang="en-US" dirty="0"/>
          </a:p>
        </p:txBody>
      </p:sp>
      <p:pic>
        <p:nvPicPr>
          <p:cNvPr id="6" name="圖片 5">
            <a:extLst>
              <a:ext uri="{FF2B5EF4-FFF2-40B4-BE49-F238E27FC236}">
                <a16:creationId xmlns:a16="http://schemas.microsoft.com/office/drawing/2014/main" id="{353DBCC7-6B9C-022A-4AB8-4B5411184D3B}"/>
              </a:ext>
            </a:extLst>
          </p:cNvPr>
          <p:cNvPicPr>
            <a:picLocks noChangeAspect="1"/>
          </p:cNvPicPr>
          <p:nvPr/>
        </p:nvPicPr>
        <p:blipFill>
          <a:blip r:embed="rId3"/>
          <a:stretch>
            <a:fillRect/>
          </a:stretch>
        </p:blipFill>
        <p:spPr>
          <a:xfrm>
            <a:off x="1048513" y="1542524"/>
            <a:ext cx="10305287" cy="5096020"/>
          </a:xfrm>
          <a:prstGeom prst="rect">
            <a:avLst/>
          </a:prstGeom>
        </p:spPr>
      </p:pic>
      <p:sp>
        <p:nvSpPr>
          <p:cNvPr id="9" name="矩形 8">
            <a:extLst>
              <a:ext uri="{FF2B5EF4-FFF2-40B4-BE49-F238E27FC236}">
                <a16:creationId xmlns:a16="http://schemas.microsoft.com/office/drawing/2014/main" id="{E17FD9CB-924A-8DBC-CD0C-9ED916CCF7F5}"/>
              </a:ext>
            </a:extLst>
          </p:cNvPr>
          <p:cNvSpPr/>
          <p:nvPr/>
        </p:nvSpPr>
        <p:spPr>
          <a:xfrm>
            <a:off x="1513332" y="3048664"/>
            <a:ext cx="12728448" cy="1781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ptos" panose="0211000402020202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2C33023A-BEA5-2F92-9311-461C25D11907}"/>
              </a:ext>
            </a:extLst>
          </p:cNvPr>
          <p:cNvSpPr/>
          <p:nvPr/>
        </p:nvSpPr>
        <p:spPr>
          <a:xfrm>
            <a:off x="390144" y="4980593"/>
            <a:ext cx="12728448" cy="1781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ptos" panose="0211000402020202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1B6CD6C8-E365-B71B-7724-65C38DC36306}"/>
              </a:ext>
            </a:extLst>
          </p:cNvPr>
          <p:cNvSpPr txBox="1"/>
          <p:nvPr/>
        </p:nvSpPr>
        <p:spPr>
          <a:xfrm>
            <a:off x="5067400" y="5132532"/>
            <a:ext cx="67344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作業三會教你怎麼在你的程式中呼叫</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ChatGPT, Gemini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等人工智慧來幫你做事</a:t>
            </a:r>
          </a:p>
        </p:txBody>
      </p:sp>
      <p:sp>
        <p:nvSpPr>
          <p:cNvPr id="8" name="文字方塊 7">
            <a:extLst>
              <a:ext uri="{FF2B5EF4-FFF2-40B4-BE49-F238E27FC236}">
                <a16:creationId xmlns:a16="http://schemas.microsoft.com/office/drawing/2014/main" id="{1D87AE9D-A91A-F55B-0C38-2A360AA05D3C}"/>
              </a:ext>
            </a:extLst>
          </p:cNvPr>
          <p:cNvSpPr txBox="1"/>
          <p:nvPr/>
        </p:nvSpPr>
        <p:spPr>
          <a:xfrm>
            <a:off x="5067400" y="4581739"/>
            <a:ext cx="60990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任何人都可以在一瞬間搭建自己的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AI</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應用</a:t>
            </a:r>
          </a:p>
        </p:txBody>
      </p:sp>
      <p:sp>
        <p:nvSpPr>
          <p:cNvPr id="4" name="矩形: 圓角 3">
            <a:extLst>
              <a:ext uri="{FF2B5EF4-FFF2-40B4-BE49-F238E27FC236}">
                <a16:creationId xmlns:a16="http://schemas.microsoft.com/office/drawing/2014/main" id="{B8B96785-BBFD-1173-05F6-DE1686DCE9B5}"/>
              </a:ext>
            </a:extLst>
          </p:cNvPr>
          <p:cNvSpPr/>
          <p:nvPr/>
        </p:nvSpPr>
        <p:spPr>
          <a:xfrm>
            <a:off x="1609344" y="1918405"/>
            <a:ext cx="8098636" cy="1219259"/>
          </a:xfrm>
          <a:prstGeom prst="roundRect">
            <a:avLst>
              <a:gd name="adj" fmla="val 11149"/>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EC93DFEB-C6B8-6A63-1F16-3517D77BA136}"/>
              </a:ext>
            </a:extLst>
          </p:cNvPr>
          <p:cNvSpPr txBox="1"/>
          <p:nvPr/>
        </p:nvSpPr>
        <p:spPr>
          <a:xfrm>
            <a:off x="-74676" y="2156614"/>
            <a:ext cx="158800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任務</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說明</a:t>
            </a:r>
          </a:p>
        </p:txBody>
      </p:sp>
      <p:sp>
        <p:nvSpPr>
          <p:cNvPr id="13" name="文字方塊 12">
            <a:extLst>
              <a:ext uri="{FF2B5EF4-FFF2-40B4-BE49-F238E27FC236}">
                <a16:creationId xmlns:a16="http://schemas.microsoft.com/office/drawing/2014/main" id="{00201098-58B8-B223-1157-C6C8D37DC786}"/>
              </a:ext>
            </a:extLst>
          </p:cNvPr>
          <p:cNvSpPr txBox="1"/>
          <p:nvPr/>
        </p:nvSpPr>
        <p:spPr>
          <a:xfrm>
            <a:off x="-74677" y="3533617"/>
            <a:ext cx="158800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給一篇</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新聞</a:t>
            </a:r>
          </a:p>
        </p:txBody>
      </p:sp>
    </p:spTree>
    <p:extLst>
      <p:ext uri="{BB962C8B-B14F-4D97-AF65-F5344CB8AC3E}">
        <p14:creationId xmlns:p14="http://schemas.microsoft.com/office/powerpoint/2010/main" val="37805271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8" grpId="0"/>
      <p:bldP spid="4" grpId="0" animBg="1"/>
      <p:bldP spid="7"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29E55-9940-BDF6-B138-F51F281B689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AA427C5-652F-F76B-A4D1-B35259AF643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課程緣起</a:t>
            </a:r>
          </a:p>
        </p:txBody>
      </p:sp>
      <p:sp>
        <p:nvSpPr>
          <p:cNvPr id="3" name="內容版面配置區 2">
            <a:extLst>
              <a:ext uri="{FF2B5EF4-FFF2-40B4-BE49-F238E27FC236}">
                <a16:creationId xmlns:a16="http://schemas.microsoft.com/office/drawing/2014/main" id="{018BE091-5D6E-1FBE-ACF8-F0D9E7FCE95D}"/>
              </a:ext>
            </a:extLst>
          </p:cNvPr>
          <p:cNvSpPr>
            <a:spLocks noGrp="1"/>
          </p:cNvSpPr>
          <p:nvPr>
            <p:ph idx="1"/>
          </p:nvPr>
        </p:nvSpPr>
        <p:spPr/>
        <p:txBody>
          <a:bodyPr/>
          <a:lstStyle/>
          <a:p>
            <a:r>
              <a:rPr lang="en-US" altLang="zh-TW" dirty="0">
                <a:latin typeface="微軟正黑體" panose="020B0604030504040204" pitchFamily="34" charset="-120"/>
                <a:ea typeface="微軟正黑體" panose="020B0604030504040204" pitchFamily="34" charset="-120"/>
              </a:rPr>
              <a:t>2023 </a:t>
            </a:r>
            <a:r>
              <a:rPr lang="zh-TW" altLang="en-US" dirty="0">
                <a:latin typeface="微軟正黑體" panose="020B0604030504040204" pitchFamily="34" charset="-120"/>
                <a:ea typeface="微軟正黑體" panose="020B0604030504040204" pitchFamily="34" charset="-120"/>
              </a:rPr>
              <a:t>年春季班</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機器學習</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下課後</a:t>
            </a:r>
          </a:p>
        </p:txBody>
      </p:sp>
      <p:pic>
        <p:nvPicPr>
          <p:cNvPr id="4" name="圖片 3">
            <a:extLst>
              <a:ext uri="{FF2B5EF4-FFF2-40B4-BE49-F238E27FC236}">
                <a16:creationId xmlns:a16="http://schemas.microsoft.com/office/drawing/2014/main" id="{87A0CE26-FD42-F539-94B6-C1449A03D168}"/>
              </a:ext>
            </a:extLst>
          </p:cNvPr>
          <p:cNvPicPr>
            <a:picLocks noChangeAspect="1"/>
          </p:cNvPicPr>
          <p:nvPr/>
        </p:nvPicPr>
        <p:blipFill>
          <a:blip r:embed="rId2"/>
          <a:stretch>
            <a:fillRect/>
          </a:stretch>
        </p:blipFill>
        <p:spPr>
          <a:xfrm flipH="1">
            <a:off x="9592609" y="3434480"/>
            <a:ext cx="1529358" cy="1625172"/>
          </a:xfrm>
          <a:prstGeom prst="rect">
            <a:avLst/>
          </a:prstGeom>
        </p:spPr>
      </p:pic>
      <p:pic>
        <p:nvPicPr>
          <p:cNvPr id="1026" name="Picture 2">
            <a:extLst>
              <a:ext uri="{FF2B5EF4-FFF2-40B4-BE49-F238E27FC236}">
                <a16:creationId xmlns:a16="http://schemas.microsoft.com/office/drawing/2014/main" id="{2952348E-F3BF-5652-4773-F48301CA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579" y="387480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語音泡泡: 圓角矩形 5">
            <a:extLst>
              <a:ext uri="{FF2B5EF4-FFF2-40B4-BE49-F238E27FC236}">
                <a16:creationId xmlns:a16="http://schemas.microsoft.com/office/drawing/2014/main" id="{79C65B77-A60E-69A8-0F54-262507F7FF82}"/>
              </a:ext>
            </a:extLst>
          </p:cNvPr>
          <p:cNvSpPr/>
          <p:nvPr/>
        </p:nvSpPr>
        <p:spPr>
          <a:xfrm>
            <a:off x="3112007" y="2824880"/>
            <a:ext cx="6285345" cy="849892"/>
          </a:xfrm>
          <a:prstGeom prst="wedgeRoundRectCallout">
            <a:avLst>
              <a:gd name="adj1" fmla="val -61063"/>
              <a:gd name="adj2" fmla="val 43000"/>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這是我的新創需要的服務</a:t>
            </a:r>
          </a:p>
        </p:txBody>
      </p:sp>
      <p:sp>
        <p:nvSpPr>
          <p:cNvPr id="7" name="語音泡泡: 圓角矩形 6">
            <a:extLst>
              <a:ext uri="{FF2B5EF4-FFF2-40B4-BE49-F238E27FC236}">
                <a16:creationId xmlns:a16="http://schemas.microsoft.com/office/drawing/2014/main" id="{FC95E967-CCDF-CAAD-D496-E0B7E50B7DAB}"/>
              </a:ext>
            </a:extLst>
          </p:cNvPr>
          <p:cNvSpPr/>
          <p:nvPr/>
        </p:nvSpPr>
        <p:spPr>
          <a:xfrm>
            <a:off x="3112007" y="3897740"/>
            <a:ext cx="6285345" cy="1061029"/>
          </a:xfrm>
          <a:prstGeom prst="wedgeRoundRectCallout">
            <a:avLst>
              <a:gd name="adj1" fmla="val 55904"/>
              <a:gd name="adj2" fmla="val -4789"/>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微軟正黑體" panose="020B0604030504040204" pitchFamily="34" charset="-120"/>
                <a:ea typeface="微軟正黑體" panose="020B0604030504040204" pitchFamily="34" charset="-120"/>
              </a:rPr>
              <a:t>別管我剛剛說的那些，直接用 </a:t>
            </a:r>
            <a:r>
              <a:rPr lang="en-US" altLang="zh-TW" sz="2400" dirty="0">
                <a:solidFill>
                  <a:schemeClr val="tx1"/>
                </a:solidFill>
                <a:latin typeface="微軟正黑體" panose="020B0604030504040204" pitchFamily="34" charset="-120"/>
                <a:ea typeface="微軟正黑體" panose="020B0604030504040204" pitchFamily="34" charset="-120"/>
              </a:rPr>
              <a:t>ChatGPT</a:t>
            </a:r>
            <a:r>
              <a:rPr lang="zh-TW" altLang="en-US" sz="2400" dirty="0">
                <a:solidFill>
                  <a:schemeClr val="tx1"/>
                </a:solidFill>
                <a:latin typeface="微軟正黑體" panose="020B0604030504040204" pitchFamily="34" charset="-120"/>
                <a:ea typeface="微軟正黑體" panose="020B0604030504040204" pitchFamily="34" charset="-120"/>
              </a:rPr>
              <a:t> 就好</a:t>
            </a:r>
          </a:p>
        </p:txBody>
      </p:sp>
      <p:pic>
        <p:nvPicPr>
          <p:cNvPr id="1028" name="Picture 4">
            <a:extLst>
              <a:ext uri="{FF2B5EF4-FFF2-40B4-BE49-F238E27FC236}">
                <a16:creationId xmlns:a16="http://schemas.microsoft.com/office/drawing/2014/main" id="{70FE9836-E92E-6169-3E51-F69F65BD9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3928">
            <a:off x="10609996" y="242913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5574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0D185-1D52-292A-95FA-008497BE773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5068C26-4D36-B408-0D67-16A802CB723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課程緣起</a:t>
            </a:r>
            <a:endParaRPr lang="zh-TW" altLang="en-US" dirty="0"/>
          </a:p>
        </p:txBody>
      </p:sp>
      <p:sp>
        <p:nvSpPr>
          <p:cNvPr id="3" name="內容版面配置區 2">
            <a:extLst>
              <a:ext uri="{FF2B5EF4-FFF2-40B4-BE49-F238E27FC236}">
                <a16:creationId xmlns:a16="http://schemas.microsoft.com/office/drawing/2014/main" id="{1F6857E2-DD11-E2C5-78C4-B4E039D4EB26}"/>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我這句話到底是甚麼意思？</a:t>
            </a:r>
          </a:p>
        </p:txBody>
      </p:sp>
      <p:sp>
        <p:nvSpPr>
          <p:cNvPr id="7" name="文字方塊 6">
            <a:extLst>
              <a:ext uri="{FF2B5EF4-FFF2-40B4-BE49-F238E27FC236}">
                <a16:creationId xmlns:a16="http://schemas.microsoft.com/office/drawing/2014/main" id="{24F64E9C-D62F-A9E5-95B5-04975A75F5E6}"/>
              </a:ext>
            </a:extLst>
          </p:cNvPr>
          <p:cNvSpPr txBox="1"/>
          <p:nvPr/>
        </p:nvSpPr>
        <p:spPr>
          <a:xfrm>
            <a:off x="2651614" y="2940876"/>
            <a:ext cx="7248525" cy="1477328"/>
          </a:xfrm>
          <a:prstGeom prst="rect">
            <a:avLst/>
          </a:prstGeom>
          <a:noFill/>
        </p:spPr>
        <p:txBody>
          <a:bodyPr wrap="square">
            <a:spAutoFit/>
          </a:bodyPr>
          <a:lstStyle/>
          <a:p>
            <a:pPr algn="l"/>
            <a:r>
              <a:rPr lang="zh-TW" altLang="en-US" b="0" i="0" dirty="0">
                <a:solidFill>
                  <a:srgbClr val="0D0D0D"/>
                </a:solidFill>
                <a:effectLst/>
                <a:latin typeface="微軟正黑體" panose="020B0604030504040204" pitchFamily="34" charset="-120"/>
                <a:ea typeface="微軟正黑體" panose="020B0604030504040204" pitchFamily="34" charset="-120"/>
              </a:rPr>
              <a:t>新聞分成以下類別：政治、社會、財經、生活、影視娛樂、體育 </a:t>
            </a:r>
            <a:endParaRPr lang="en-US" altLang="zh-TW" b="0" i="0" dirty="0">
              <a:solidFill>
                <a:srgbClr val="0D0D0D"/>
              </a:solidFill>
              <a:effectLst/>
              <a:latin typeface="微軟正黑體" panose="020B0604030504040204" pitchFamily="34" charset="-120"/>
              <a:ea typeface="微軟正黑體" panose="020B0604030504040204" pitchFamily="34" charset="-120"/>
            </a:endParaRPr>
          </a:p>
          <a:p>
            <a:pPr algn="l"/>
            <a:endParaRPr lang="en-US" altLang="zh-TW" b="0" i="0" dirty="0">
              <a:solidFill>
                <a:srgbClr val="0D0D0D"/>
              </a:solidFill>
              <a:effectLst/>
              <a:latin typeface="微軟正黑體" panose="020B0604030504040204" pitchFamily="34" charset="-120"/>
              <a:ea typeface="微軟正黑體" panose="020B0604030504040204" pitchFamily="34" charset="-120"/>
            </a:endParaRPr>
          </a:p>
          <a:p>
            <a:pPr algn="l"/>
            <a:r>
              <a:rPr lang="zh-TW" altLang="en-US" b="0" i="0" dirty="0">
                <a:solidFill>
                  <a:srgbClr val="0D0D0D"/>
                </a:solidFill>
                <a:effectLst/>
                <a:latin typeface="微軟正黑體" panose="020B0604030504040204" pitchFamily="34" charset="-120"/>
                <a:ea typeface="微軟正黑體" panose="020B0604030504040204" pitchFamily="34" charset="-120"/>
              </a:rPr>
              <a:t>以下是一篇新聞，請告訴這篇新聞為哪一類，只給我類別就好。</a:t>
            </a:r>
            <a:endParaRPr lang="en-US" altLang="zh-TW" b="0" i="0" dirty="0">
              <a:solidFill>
                <a:srgbClr val="0D0D0D"/>
              </a:solidFill>
              <a:effectLst/>
              <a:latin typeface="微軟正黑體" panose="020B0604030504040204" pitchFamily="34" charset="-120"/>
              <a:ea typeface="微軟正黑體" panose="020B0604030504040204" pitchFamily="34" charset="-120"/>
            </a:endParaRPr>
          </a:p>
          <a:p>
            <a:pPr algn="l"/>
            <a:endParaRPr lang="en-US" altLang="zh-TW" b="0" i="0" dirty="0">
              <a:solidFill>
                <a:srgbClr val="0D0D0D"/>
              </a:solidFill>
              <a:effectLst/>
              <a:latin typeface="微軟正黑體" panose="020B0604030504040204" pitchFamily="34" charset="-120"/>
              <a:ea typeface="微軟正黑體" panose="020B0604030504040204" pitchFamily="34" charset="-120"/>
            </a:endParaRPr>
          </a:p>
          <a:p>
            <a:pPr algn="l"/>
            <a:r>
              <a:rPr lang="zh-TW" altLang="en-US" b="0" i="0" dirty="0">
                <a:solidFill>
                  <a:srgbClr val="0D0D0D"/>
                </a:solidFill>
                <a:effectLst/>
                <a:latin typeface="微軟正黑體" panose="020B0604030504040204" pitchFamily="34" charset="-120"/>
                <a:ea typeface="微軟正黑體" panose="020B0604030504040204" pitchFamily="34" charset="-120"/>
              </a:rPr>
              <a:t>新聞內容：</a:t>
            </a:r>
          </a:p>
        </p:txBody>
      </p:sp>
      <p:pic>
        <p:nvPicPr>
          <p:cNvPr id="1025" name="Picture 1" descr="User">
            <a:extLst>
              <a:ext uri="{FF2B5EF4-FFF2-40B4-BE49-F238E27FC236}">
                <a16:creationId xmlns:a16="http://schemas.microsoft.com/office/drawing/2014/main" id="{04C5EDF9-2D57-682A-DA4C-A1A563602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ser">
            <a:extLst>
              <a:ext uri="{FF2B5EF4-FFF2-40B4-BE49-F238E27FC236}">
                <a16:creationId xmlns:a16="http://schemas.microsoft.com/office/drawing/2014/main" id="{F0A25686-5D95-B6A7-BA8C-CEFA44B79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570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8ADF7-F90D-BC43-3251-96C7D78DCBE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C787E7F-2A98-8CED-7E43-4CFA10C6ED0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課程緣起</a:t>
            </a:r>
            <a:endParaRPr lang="zh-TW" altLang="en-US" dirty="0"/>
          </a:p>
        </p:txBody>
      </p:sp>
      <p:sp>
        <p:nvSpPr>
          <p:cNvPr id="3" name="內容版面配置區 2">
            <a:extLst>
              <a:ext uri="{FF2B5EF4-FFF2-40B4-BE49-F238E27FC236}">
                <a16:creationId xmlns:a16="http://schemas.microsoft.com/office/drawing/2014/main" id="{051A2177-3E90-251A-EE0B-4AAA2346A899}"/>
              </a:ext>
            </a:extLst>
          </p:cNvPr>
          <p:cNvSpPr>
            <a:spLocks noGrp="1"/>
          </p:cNvSpPr>
          <p:nvPr>
            <p:ph idx="1"/>
          </p:nvPr>
        </p:nvSpPr>
        <p:spPr/>
        <p:txBody>
          <a:bodyPr/>
          <a:lstStyle/>
          <a:p>
            <a:endParaRPr lang="zh-TW" altLang="en-US" dirty="0"/>
          </a:p>
        </p:txBody>
      </p:sp>
      <p:pic>
        <p:nvPicPr>
          <p:cNvPr id="6" name="圖片 5">
            <a:extLst>
              <a:ext uri="{FF2B5EF4-FFF2-40B4-BE49-F238E27FC236}">
                <a16:creationId xmlns:a16="http://schemas.microsoft.com/office/drawing/2014/main" id="{AA555890-9734-E349-82E6-63F2453B4ED5}"/>
              </a:ext>
            </a:extLst>
          </p:cNvPr>
          <p:cNvPicPr>
            <a:picLocks noChangeAspect="1"/>
          </p:cNvPicPr>
          <p:nvPr/>
        </p:nvPicPr>
        <p:blipFill>
          <a:blip r:embed="rId3"/>
          <a:stretch>
            <a:fillRect/>
          </a:stretch>
        </p:blipFill>
        <p:spPr>
          <a:xfrm>
            <a:off x="1048513" y="1542524"/>
            <a:ext cx="10305287" cy="5096020"/>
          </a:xfrm>
          <a:prstGeom prst="rect">
            <a:avLst/>
          </a:prstGeom>
        </p:spPr>
      </p:pic>
      <p:sp>
        <p:nvSpPr>
          <p:cNvPr id="9" name="矩形 8">
            <a:extLst>
              <a:ext uri="{FF2B5EF4-FFF2-40B4-BE49-F238E27FC236}">
                <a16:creationId xmlns:a16="http://schemas.microsoft.com/office/drawing/2014/main" id="{63903830-AABE-9B9F-397A-084D539BC332}"/>
              </a:ext>
            </a:extLst>
          </p:cNvPr>
          <p:cNvSpPr/>
          <p:nvPr/>
        </p:nvSpPr>
        <p:spPr>
          <a:xfrm>
            <a:off x="1513332" y="3048664"/>
            <a:ext cx="12728448" cy="1781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ptos" panose="0211000402020202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4A5A70A1-BEEC-2EF8-4878-62144043DFFE}"/>
              </a:ext>
            </a:extLst>
          </p:cNvPr>
          <p:cNvSpPr/>
          <p:nvPr/>
        </p:nvSpPr>
        <p:spPr>
          <a:xfrm>
            <a:off x="390144" y="4980593"/>
            <a:ext cx="12728448" cy="1781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ptos" panose="0211000402020202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41AAA249-EE81-4B42-1DEB-F1B48D36BDA1}"/>
              </a:ext>
            </a:extLst>
          </p:cNvPr>
          <p:cNvSpPr txBox="1"/>
          <p:nvPr/>
        </p:nvSpPr>
        <p:spPr>
          <a:xfrm>
            <a:off x="5067400" y="5132532"/>
            <a:ext cx="67344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作業三會教你怎麼在你的程式中呼叫</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ChatGPT, Gemini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等人工智慧來幫你做事</a:t>
            </a:r>
          </a:p>
        </p:txBody>
      </p:sp>
      <p:sp>
        <p:nvSpPr>
          <p:cNvPr id="8" name="文字方塊 7">
            <a:extLst>
              <a:ext uri="{FF2B5EF4-FFF2-40B4-BE49-F238E27FC236}">
                <a16:creationId xmlns:a16="http://schemas.microsoft.com/office/drawing/2014/main" id="{2B408C82-1903-C951-4841-F67CCB2F9D9B}"/>
              </a:ext>
            </a:extLst>
          </p:cNvPr>
          <p:cNvSpPr txBox="1"/>
          <p:nvPr/>
        </p:nvSpPr>
        <p:spPr>
          <a:xfrm>
            <a:off x="5067400" y="4581739"/>
            <a:ext cx="60990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任何人都可以在一瞬間搭建自己的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AI</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應用</a:t>
            </a:r>
          </a:p>
        </p:txBody>
      </p:sp>
      <p:sp>
        <p:nvSpPr>
          <p:cNvPr id="4" name="矩形: 圓角 3">
            <a:extLst>
              <a:ext uri="{FF2B5EF4-FFF2-40B4-BE49-F238E27FC236}">
                <a16:creationId xmlns:a16="http://schemas.microsoft.com/office/drawing/2014/main" id="{F773AC5E-CC8E-1DE0-6C6A-C40C55AA92D9}"/>
              </a:ext>
            </a:extLst>
          </p:cNvPr>
          <p:cNvSpPr/>
          <p:nvPr/>
        </p:nvSpPr>
        <p:spPr>
          <a:xfrm>
            <a:off x="1609344" y="1918405"/>
            <a:ext cx="8098636" cy="1219259"/>
          </a:xfrm>
          <a:prstGeom prst="roundRect">
            <a:avLst>
              <a:gd name="adj" fmla="val 11149"/>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9C2AB052-AAFA-6B59-E57E-913278EE4156}"/>
              </a:ext>
            </a:extLst>
          </p:cNvPr>
          <p:cNvSpPr txBox="1"/>
          <p:nvPr/>
        </p:nvSpPr>
        <p:spPr>
          <a:xfrm>
            <a:off x="-74676" y="2156614"/>
            <a:ext cx="158800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任務</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說明</a:t>
            </a:r>
          </a:p>
        </p:txBody>
      </p:sp>
      <p:sp>
        <p:nvSpPr>
          <p:cNvPr id="13" name="文字方塊 12">
            <a:extLst>
              <a:ext uri="{FF2B5EF4-FFF2-40B4-BE49-F238E27FC236}">
                <a16:creationId xmlns:a16="http://schemas.microsoft.com/office/drawing/2014/main" id="{552439A9-A170-6A0A-C806-B465C33B45A2}"/>
              </a:ext>
            </a:extLst>
          </p:cNvPr>
          <p:cNvSpPr txBox="1"/>
          <p:nvPr/>
        </p:nvSpPr>
        <p:spPr>
          <a:xfrm>
            <a:off x="-74677" y="3533617"/>
            <a:ext cx="158800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給一篇</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新聞</a:t>
            </a:r>
          </a:p>
        </p:txBody>
      </p:sp>
    </p:spTree>
    <p:extLst>
      <p:ext uri="{BB962C8B-B14F-4D97-AF65-F5344CB8AC3E}">
        <p14:creationId xmlns:p14="http://schemas.microsoft.com/office/powerpoint/2010/main" val="24016807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8" grpId="0"/>
      <p:bldP spid="4" grpId="0" animBg="1"/>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51AA31F-7245-804D-27A8-E6D2ABC70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55" y="1234215"/>
            <a:ext cx="8637270" cy="5263338"/>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D70A168F-1AEB-D28A-86F8-A35CF0D60953}"/>
              </a:ext>
            </a:extLst>
          </p:cNvPr>
          <p:cNvSpPr txBox="1"/>
          <p:nvPr/>
        </p:nvSpPr>
        <p:spPr>
          <a:xfrm>
            <a:off x="325374" y="773912"/>
            <a:ext cx="6099048" cy="369332"/>
          </a:xfrm>
          <a:prstGeom prst="rect">
            <a:avLst/>
          </a:prstGeom>
          <a:noFill/>
        </p:spPr>
        <p:txBody>
          <a:bodyPr wrap="square">
            <a:spAutoFit/>
          </a:bodyPr>
          <a:lstStyle/>
          <a:p>
            <a:r>
              <a:rPr lang="zh-TW" altLang="en-US" dirty="0"/>
              <a:t>https://wiktenauer.com/wiki/Michael_Hundt</a:t>
            </a:r>
          </a:p>
        </p:txBody>
      </p:sp>
      <p:sp>
        <p:nvSpPr>
          <p:cNvPr id="9" name="文字方塊 8">
            <a:extLst>
              <a:ext uri="{FF2B5EF4-FFF2-40B4-BE49-F238E27FC236}">
                <a16:creationId xmlns:a16="http://schemas.microsoft.com/office/drawing/2014/main" id="{79223665-F717-FB1B-6BA4-F2FF699445B2}"/>
              </a:ext>
            </a:extLst>
          </p:cNvPr>
          <p:cNvSpPr txBox="1"/>
          <p:nvPr/>
        </p:nvSpPr>
        <p:spPr>
          <a:xfrm>
            <a:off x="325374" y="301618"/>
            <a:ext cx="6248400" cy="584775"/>
          </a:xfrm>
          <a:prstGeom prst="rect">
            <a:avLst/>
          </a:prstGeom>
          <a:noFill/>
        </p:spPr>
        <p:txBody>
          <a:bodyPr wrap="square">
            <a:spAutoFit/>
          </a:bodyPr>
          <a:lstStyle/>
          <a:p>
            <a:r>
              <a:rPr lang="zh-TW" altLang="en-US" sz="3200" b="1" dirty="0">
                <a:latin typeface="微軟正黑體" panose="020B0604030504040204" pitchFamily="34" charset="-120"/>
                <a:ea typeface="微軟正黑體" panose="020B0604030504040204" pitchFamily="34" charset="-120"/>
              </a:rPr>
              <a:t>大人，時代變了</a:t>
            </a:r>
            <a:endParaRPr lang="zh-TW" altLang="en-US" sz="3200" b="1" dirty="0"/>
          </a:p>
        </p:txBody>
      </p:sp>
      <p:sp>
        <p:nvSpPr>
          <p:cNvPr id="10" name="文字方塊 9">
            <a:extLst>
              <a:ext uri="{FF2B5EF4-FFF2-40B4-BE49-F238E27FC236}">
                <a16:creationId xmlns:a16="http://schemas.microsoft.com/office/drawing/2014/main" id="{C6C6A4DC-09DC-39A6-59CC-59BF89ED055B}"/>
              </a:ext>
            </a:extLst>
          </p:cNvPr>
          <p:cNvSpPr txBox="1"/>
          <p:nvPr/>
        </p:nvSpPr>
        <p:spPr>
          <a:xfrm>
            <a:off x="4381500" y="1822039"/>
            <a:ext cx="3429000" cy="461665"/>
          </a:xfrm>
          <a:prstGeom prst="rect">
            <a:avLst/>
          </a:prstGeom>
          <a:noFill/>
        </p:spPr>
        <p:txBody>
          <a:bodyPr wrap="square" rtlCol="0">
            <a:spAutoFit/>
          </a:bodyPr>
          <a:lstStyle/>
          <a:p>
            <a:r>
              <a:rPr lang="en-US" altLang="zh-TW" sz="2400" b="1" dirty="0"/>
              <a:t>ChatGPT, Gemini …</a:t>
            </a:r>
            <a:endParaRPr lang="zh-TW" altLang="en-US" sz="2400" b="1" dirty="0"/>
          </a:p>
        </p:txBody>
      </p:sp>
      <p:sp>
        <p:nvSpPr>
          <p:cNvPr id="4" name="文字方塊 3">
            <a:extLst>
              <a:ext uri="{FF2B5EF4-FFF2-40B4-BE49-F238E27FC236}">
                <a16:creationId xmlns:a16="http://schemas.microsoft.com/office/drawing/2014/main" id="{50338F43-361A-BF93-6DAC-6F8DA3B629FF}"/>
              </a:ext>
            </a:extLst>
          </p:cNvPr>
          <p:cNvSpPr txBox="1"/>
          <p:nvPr/>
        </p:nvSpPr>
        <p:spPr>
          <a:xfrm>
            <a:off x="4705350" y="3180224"/>
            <a:ext cx="2286000" cy="830997"/>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自己開發人工智慧模型</a:t>
            </a:r>
          </a:p>
        </p:txBody>
      </p:sp>
      <p:sp>
        <p:nvSpPr>
          <p:cNvPr id="3" name="文字方塊 2">
            <a:extLst>
              <a:ext uri="{FF2B5EF4-FFF2-40B4-BE49-F238E27FC236}">
                <a16:creationId xmlns:a16="http://schemas.microsoft.com/office/drawing/2014/main" id="{B0DFE41A-C948-33FE-8FC5-860EC36E23CF}"/>
              </a:ext>
            </a:extLst>
          </p:cNvPr>
          <p:cNvSpPr txBox="1"/>
          <p:nvPr/>
        </p:nvSpPr>
        <p:spPr>
          <a:xfrm>
            <a:off x="5442380" y="229307"/>
            <a:ext cx="6424246" cy="830997"/>
          </a:xfrm>
          <a:prstGeom prst="rect">
            <a:avLst/>
          </a:prstGeom>
          <a:noFill/>
        </p:spPr>
        <p:txBody>
          <a:bodyPr wrap="square" rtlCol="0">
            <a:spAutoFit/>
          </a:bodyPr>
          <a:lstStyle/>
          <a:p>
            <a:r>
              <a:rPr lang="zh-TW" altLang="en-US" sz="2400" dirty="0"/>
              <a:t>有能力自己開發仍然重要，但你要知道何時你需要自己開發、何時你可以用現成的人工智慧</a:t>
            </a:r>
          </a:p>
        </p:txBody>
      </p:sp>
    </p:spTree>
    <p:extLst>
      <p:ext uri="{BB962C8B-B14F-4D97-AF65-F5344CB8AC3E}">
        <p14:creationId xmlns:p14="http://schemas.microsoft.com/office/powerpoint/2010/main" val="38658375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773DA4-AACF-D1FD-30B6-C28D3738971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課程定位</a:t>
            </a:r>
          </a:p>
        </p:txBody>
      </p:sp>
      <p:pic>
        <p:nvPicPr>
          <p:cNvPr id="4" name="Picture 2">
            <a:extLst>
              <a:ext uri="{FF2B5EF4-FFF2-40B4-BE49-F238E27FC236}">
                <a16:creationId xmlns:a16="http://schemas.microsoft.com/office/drawing/2014/main" id="{4E5952D9-6BAF-3592-1126-8B1C146CA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4908" y="160524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語音泡泡: 圓角矩形 4">
            <a:extLst>
              <a:ext uri="{FF2B5EF4-FFF2-40B4-BE49-F238E27FC236}">
                <a16:creationId xmlns:a16="http://schemas.microsoft.com/office/drawing/2014/main" id="{9E58051C-0EAF-A014-A3BF-273E6A05FE8C}"/>
              </a:ext>
            </a:extLst>
          </p:cNvPr>
          <p:cNvSpPr/>
          <p:nvPr/>
        </p:nvSpPr>
        <p:spPr>
          <a:xfrm>
            <a:off x="3314700" y="1701645"/>
            <a:ext cx="5647758" cy="1026393"/>
          </a:xfrm>
          <a:prstGeom prst="wedgeRoundRectCallout">
            <a:avLst>
              <a:gd name="adj1" fmla="val 60350"/>
              <a:gd name="adj2" fmla="val 10849"/>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這門課是教我怎麼用 </a:t>
            </a:r>
            <a:r>
              <a:rPr lang="en-US" altLang="zh-TW" sz="2400" dirty="0">
                <a:solidFill>
                  <a:schemeClr val="tx1"/>
                </a:solidFill>
                <a:latin typeface="微軟正黑體" panose="020B0604030504040204" pitchFamily="34" charset="-120"/>
                <a:ea typeface="微軟正黑體" panose="020B0604030504040204" pitchFamily="34" charset="-120"/>
              </a:rPr>
              <a:t>ChatGPT </a:t>
            </a:r>
            <a:r>
              <a:rPr lang="zh-TW" altLang="en-US" sz="2400" dirty="0">
                <a:solidFill>
                  <a:schemeClr val="tx1"/>
                </a:solidFill>
                <a:latin typeface="微軟正黑體" panose="020B0604030504040204" pitchFamily="34" charset="-120"/>
                <a:ea typeface="微軟正黑體" panose="020B0604030504040204" pitchFamily="34" charset="-120"/>
              </a:rPr>
              <a:t>嗎</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7DEC1CCF-578A-709A-4209-97139FFEC178}"/>
              </a:ext>
            </a:extLst>
          </p:cNvPr>
          <p:cNvPicPr>
            <a:picLocks noChangeAspect="1"/>
          </p:cNvPicPr>
          <p:nvPr/>
        </p:nvPicPr>
        <p:blipFill>
          <a:blip r:embed="rId4"/>
          <a:stretch>
            <a:fillRect/>
          </a:stretch>
        </p:blipFill>
        <p:spPr>
          <a:xfrm>
            <a:off x="1621617" y="2624851"/>
            <a:ext cx="1529358" cy="1625172"/>
          </a:xfrm>
          <a:prstGeom prst="rect">
            <a:avLst/>
          </a:prstGeom>
        </p:spPr>
      </p:pic>
      <p:sp>
        <p:nvSpPr>
          <p:cNvPr id="7" name="語音泡泡: 圓角矩形 6">
            <a:extLst>
              <a:ext uri="{FF2B5EF4-FFF2-40B4-BE49-F238E27FC236}">
                <a16:creationId xmlns:a16="http://schemas.microsoft.com/office/drawing/2014/main" id="{1CA10584-A9D7-C19C-6B6E-A23225F0B114}"/>
              </a:ext>
            </a:extLst>
          </p:cNvPr>
          <p:cNvSpPr/>
          <p:nvPr/>
        </p:nvSpPr>
        <p:spPr>
          <a:xfrm>
            <a:off x="3314700" y="3223630"/>
            <a:ext cx="3176304" cy="810921"/>
          </a:xfrm>
          <a:prstGeom prst="wedgeRoundRectCallout">
            <a:avLst>
              <a:gd name="adj1" fmla="val -60675"/>
              <a:gd name="adj2" fmla="val 27177"/>
              <a:gd name="adj3" fmla="val 16667"/>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不是</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7F844987-1E58-3E4D-31BC-9D242A731E93}"/>
              </a:ext>
            </a:extLst>
          </p:cNvPr>
          <p:cNvSpPr txBox="1"/>
          <p:nvPr/>
        </p:nvSpPr>
        <p:spPr>
          <a:xfrm>
            <a:off x="2890554" y="4530143"/>
            <a:ext cx="6786846"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a:latin typeface="微軟正黑體" panose="020B0604030504040204" pitchFamily="34" charset="-120"/>
                <a:ea typeface="微軟正黑體" panose="020B0604030504040204" pitchFamily="34" charset="-120"/>
              </a:rPr>
              <a:t>ChatGPT </a:t>
            </a:r>
            <a:r>
              <a:rPr lang="zh-TW" altLang="en-US" sz="2800" dirty="0">
                <a:latin typeface="微軟正黑體" panose="020B0604030504040204" pitchFamily="34" charset="-120"/>
                <a:ea typeface="微軟正黑體" panose="020B0604030504040204" pitchFamily="34" charset="-120"/>
              </a:rPr>
              <a:t>只是生成式 </a:t>
            </a:r>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的一個例子</a:t>
            </a:r>
          </a:p>
        </p:txBody>
      </p:sp>
      <p:sp>
        <p:nvSpPr>
          <p:cNvPr id="13" name="文字方塊 12">
            <a:extLst>
              <a:ext uri="{FF2B5EF4-FFF2-40B4-BE49-F238E27FC236}">
                <a16:creationId xmlns:a16="http://schemas.microsoft.com/office/drawing/2014/main" id="{76FA87D8-D03F-D89A-6553-68C00A8B8EC6}"/>
              </a:ext>
            </a:extLst>
          </p:cNvPr>
          <p:cNvSpPr txBox="1"/>
          <p:nvPr/>
        </p:nvSpPr>
        <p:spPr>
          <a:xfrm>
            <a:off x="2890554" y="5231042"/>
            <a:ext cx="9587196"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a:latin typeface="微軟正黑體" panose="020B0604030504040204" pitchFamily="34" charset="-120"/>
                <a:ea typeface="微軟正黑體" panose="020B0604030504040204" pitchFamily="34" charset="-120"/>
              </a:rPr>
              <a:t>ChatGPT </a:t>
            </a:r>
            <a:r>
              <a:rPr lang="zh-TW" altLang="en-US" sz="2800" dirty="0">
                <a:latin typeface="微軟正黑體" panose="020B0604030504040204" pitchFamily="34" charset="-120"/>
                <a:ea typeface="微軟正黑體" panose="020B0604030504040204" pitchFamily="34" charset="-120"/>
              </a:rPr>
              <a:t>非常容易上手，不需要用一個學期來學</a:t>
            </a:r>
          </a:p>
        </p:txBody>
      </p:sp>
      <p:sp>
        <p:nvSpPr>
          <p:cNvPr id="14" name="文字方塊 13">
            <a:extLst>
              <a:ext uri="{FF2B5EF4-FFF2-40B4-BE49-F238E27FC236}">
                <a16:creationId xmlns:a16="http://schemas.microsoft.com/office/drawing/2014/main" id="{66932452-4771-F9A4-96D4-13A02893CE31}"/>
              </a:ext>
            </a:extLst>
          </p:cNvPr>
          <p:cNvSpPr txBox="1"/>
          <p:nvPr/>
        </p:nvSpPr>
        <p:spPr>
          <a:xfrm>
            <a:off x="2890554" y="5969655"/>
            <a:ext cx="9587196"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a:latin typeface="微軟正黑體" panose="020B0604030504040204" pitchFamily="34" charset="-120"/>
                <a:ea typeface="微軟正黑體" panose="020B0604030504040204" pitchFamily="34" charset="-120"/>
              </a:rPr>
              <a:t>ChatGPT </a:t>
            </a:r>
            <a:r>
              <a:rPr lang="zh-TW" altLang="en-US" sz="2800" dirty="0">
                <a:latin typeface="微軟正黑體" panose="020B0604030504040204" pitchFamily="34" charset="-120"/>
                <a:ea typeface="微軟正黑體" panose="020B0604030504040204" pitchFamily="34" charset="-120"/>
              </a:rPr>
              <a:t>的學習資源非常多</a:t>
            </a:r>
          </a:p>
        </p:txBody>
      </p:sp>
    </p:spTree>
    <p:extLst>
      <p:ext uri="{BB962C8B-B14F-4D97-AF65-F5344CB8AC3E}">
        <p14:creationId xmlns:p14="http://schemas.microsoft.com/office/powerpoint/2010/main" val="33792755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6E3F0-8FDB-9B75-6974-D6F24787A37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671A198-2382-A140-B270-796679D0C64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課程定位</a:t>
            </a:r>
          </a:p>
        </p:txBody>
      </p:sp>
      <p:sp>
        <p:nvSpPr>
          <p:cNvPr id="3" name="內容版面配置區 2">
            <a:extLst>
              <a:ext uri="{FF2B5EF4-FFF2-40B4-BE49-F238E27FC236}">
                <a16:creationId xmlns:a16="http://schemas.microsoft.com/office/drawing/2014/main" id="{2D87B59A-6B96-DE44-D0CB-9605C7164D66}"/>
              </a:ext>
            </a:extLst>
          </p:cNvPr>
          <p:cNvSpPr>
            <a:spLocks noGrp="1"/>
          </p:cNvSpPr>
          <p:nvPr>
            <p:ph idx="1"/>
          </p:nvPr>
        </p:nvSpPr>
        <p:spPr>
          <a:xfrm>
            <a:off x="838200" y="1825624"/>
            <a:ext cx="10515600" cy="5032375"/>
          </a:xfrm>
        </p:spPr>
        <p:txBody>
          <a:bodyPr>
            <a:normAutofit/>
          </a:bodyPr>
          <a:lstStyle/>
          <a:p>
            <a:r>
              <a:rPr lang="zh-TW" altLang="en-US" b="1" dirty="0">
                <a:latin typeface="微軟正黑體" panose="020B0604030504040204" pitchFamily="34" charset="-120"/>
                <a:ea typeface="微軟正黑體" panose="020B0604030504040204" pitchFamily="34" charset="-120"/>
              </a:rPr>
              <a:t>目標受眾</a:t>
            </a:r>
            <a:r>
              <a:rPr lang="zh-TW" altLang="en-US" dirty="0">
                <a:latin typeface="微軟正黑體" panose="020B0604030504040204" pitchFamily="34" charset="-120"/>
                <a:ea typeface="微軟正黑體" panose="020B0604030504040204" pitchFamily="34" charset="-120"/>
              </a:rPr>
              <a:t>：已經接觸過 </a:t>
            </a:r>
            <a:r>
              <a:rPr lang="en-US" altLang="zh-TW" dirty="0">
                <a:latin typeface="微軟正黑體" panose="020B0604030504040204" pitchFamily="34" charset="-120"/>
                <a:ea typeface="微軟正黑體" panose="020B0604030504040204" pitchFamily="34" charset="-120"/>
              </a:rPr>
              <a:t>ChatGPT </a:t>
            </a:r>
            <a:r>
              <a:rPr lang="zh-TW" altLang="en-US" dirty="0">
                <a:latin typeface="微軟正黑體" panose="020B0604030504040204" pitchFamily="34" charset="-120"/>
                <a:ea typeface="微軟正黑體" panose="020B0604030504040204" pitchFamily="34" charset="-120"/>
              </a:rPr>
              <a:t>這類生成式</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 應用，想要了解生成式</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背後的原理以及更多可能性的同學</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生成式</a:t>
            </a:r>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的應用日新月異，這門課會更著重於概念和原理</a:t>
            </a:r>
          </a:p>
          <a:p>
            <a:r>
              <a:rPr lang="zh-TW" altLang="en-US" b="1" dirty="0">
                <a:latin typeface="微軟正黑體" panose="020B0604030504040204" pitchFamily="34" charset="-120"/>
                <a:ea typeface="微軟正黑體" panose="020B0604030504040204" pitchFamily="34" charset="-120"/>
              </a:rPr>
              <a:t>預修課程</a:t>
            </a:r>
            <a:r>
              <a:rPr lang="zh-TW" altLang="en-US" dirty="0">
                <a:latin typeface="微軟正黑體" panose="020B0604030504040204" pitchFamily="34" charset="-120"/>
                <a:ea typeface="微軟正黑體" panose="020B0604030504040204" pitchFamily="34" charset="-120"/>
              </a:rPr>
              <a:t>：無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不預設修過任何人工智慧相關課目、不預設修過任何數學專業科目、不預設會寫程式</a:t>
            </a:r>
            <a:r>
              <a:rPr lang="en-US" altLang="zh-TW" dirty="0">
                <a:latin typeface="微軟正黑體" panose="020B0604030504040204" pitchFamily="34" charset="-120"/>
                <a:ea typeface="微軟正黑體" panose="020B0604030504040204" pitchFamily="34" charset="-120"/>
              </a:rPr>
              <a:t>)</a:t>
            </a:r>
          </a:p>
          <a:p>
            <a:pPr lvl="1"/>
            <a:r>
              <a:rPr lang="zh-TW" altLang="en-US" sz="2800" dirty="0">
                <a:latin typeface="微軟正黑體" panose="020B0604030504040204" pitchFamily="34" charset="-120"/>
                <a:ea typeface="微軟正黑體" panose="020B0604030504040204" pitchFamily="34" charset="-120"/>
              </a:rPr>
              <a:t>這可以是你人生的第一堂人工智慧相關課程</a:t>
            </a:r>
            <a:endParaRPr lang="en-US" altLang="zh-TW" sz="2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lvl="1"/>
            <a:endParaRPr lang="en-US" altLang="zh-TW" sz="2800" dirty="0">
              <a:latin typeface="微軟正黑體" panose="020B0604030504040204" pitchFamily="34" charset="-120"/>
              <a:ea typeface="微軟正黑體" panose="020B0604030504040204" pitchFamily="34" charset="-120"/>
            </a:endParaRPr>
          </a:p>
          <a:p>
            <a:pPr lvl="1"/>
            <a:endParaRPr lang="en-US" altLang="zh-TW" sz="2800"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B8370D43-B30F-9F03-3F2F-55309A854A4B}"/>
              </a:ext>
            </a:extLst>
          </p:cNvPr>
          <p:cNvSpPr txBox="1"/>
          <p:nvPr/>
        </p:nvSpPr>
        <p:spPr>
          <a:xfrm>
            <a:off x="832644" y="4777161"/>
            <a:ext cx="6254496"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為什麼知道原理是一件重要的事情？</a:t>
            </a:r>
          </a:p>
        </p:txBody>
      </p:sp>
      <p:sp>
        <p:nvSpPr>
          <p:cNvPr id="10" name="文字方塊 9">
            <a:extLst>
              <a:ext uri="{FF2B5EF4-FFF2-40B4-BE49-F238E27FC236}">
                <a16:creationId xmlns:a16="http://schemas.microsoft.com/office/drawing/2014/main" id="{D8596C08-7B4D-779D-FDD2-55177F558F3B}"/>
              </a:ext>
            </a:extLst>
          </p:cNvPr>
          <p:cNvSpPr txBox="1"/>
          <p:nvPr/>
        </p:nvSpPr>
        <p:spPr>
          <a:xfrm>
            <a:off x="832644" y="5267865"/>
            <a:ext cx="7533132" cy="954107"/>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生成式 </a:t>
            </a:r>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就像是魔術，這門課要講的就是魔術背後的手法，讓你可以正確地認識生成式 </a:t>
            </a:r>
            <a:r>
              <a:rPr lang="en-US" altLang="zh-TW" sz="2800" dirty="0">
                <a:latin typeface="微軟正黑體" panose="020B0604030504040204" pitchFamily="34" charset="-120"/>
                <a:ea typeface="微軟正黑體" panose="020B0604030504040204" pitchFamily="34" charset="-120"/>
              </a:rPr>
              <a:t>AI</a:t>
            </a:r>
            <a:endParaRPr lang="zh-TW" altLang="en-US" sz="2800" dirty="0">
              <a:latin typeface="微軟正黑體" panose="020B0604030504040204" pitchFamily="34" charset="-120"/>
              <a:ea typeface="微軟正黑體" panose="020B0604030504040204" pitchFamily="34" charset="-120"/>
            </a:endParaRPr>
          </a:p>
        </p:txBody>
      </p:sp>
      <p:pic>
        <p:nvPicPr>
          <p:cNvPr id="11" name="Picture 2">
            <a:extLst>
              <a:ext uri="{FF2B5EF4-FFF2-40B4-BE49-F238E27FC236}">
                <a16:creationId xmlns:a16="http://schemas.microsoft.com/office/drawing/2014/main" id="{75E1CC10-001B-96A2-3541-6DFBBDF74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130" y="3981450"/>
            <a:ext cx="2572830" cy="257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787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E3A651-C6CC-BDC2-895F-68C783988E9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課程定位</a:t>
            </a:r>
          </a:p>
        </p:txBody>
      </p:sp>
      <p:sp>
        <p:nvSpPr>
          <p:cNvPr id="3" name="內容版面配置區 2">
            <a:extLst>
              <a:ext uri="{FF2B5EF4-FFF2-40B4-BE49-F238E27FC236}">
                <a16:creationId xmlns:a16="http://schemas.microsoft.com/office/drawing/2014/main" id="{8EE61753-EDB8-7725-4B22-22810597B621}"/>
              </a:ext>
            </a:extLst>
          </p:cNvPr>
          <p:cNvSpPr>
            <a:spLocks noGrp="1"/>
          </p:cNvSpPr>
          <p:nvPr>
            <p:ph idx="1"/>
          </p:nvPr>
        </p:nvSpPr>
        <p:spPr/>
        <p:txBody>
          <a:bodyPr>
            <a:noAutofit/>
          </a:bodyPr>
          <a:lstStyle/>
          <a:p>
            <a:r>
              <a:rPr lang="zh-TW" altLang="en-US" dirty="0">
                <a:latin typeface="微軟正黑體" panose="020B0604030504040204" pitchFamily="34" charset="-120"/>
                <a:ea typeface="微軟正黑體" panose="020B0604030504040204" pitchFamily="34" charset="-120"/>
              </a:rPr>
              <a:t>跟其他機器學習</a:t>
            </a:r>
            <a:r>
              <a:rPr lang="zh-TW" altLang="en-US" sz="2800" dirty="0">
                <a:latin typeface="微軟正黑體" panose="020B0604030504040204" pitchFamily="34" charset="-120"/>
                <a:ea typeface="微軟正黑體" panose="020B0604030504040204" pitchFamily="34" charset="-120"/>
              </a:rPr>
              <a:t>相關</a:t>
            </a:r>
            <a:r>
              <a:rPr lang="zh-TW" altLang="en-US" dirty="0">
                <a:latin typeface="微軟正黑體" panose="020B0604030504040204" pitchFamily="34" charset="-120"/>
                <a:ea typeface="微軟正黑體" panose="020B0604030504040204" pitchFamily="34" charset="-120"/>
              </a:rPr>
              <a:t>課程的關係</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未來可以再修其他機器學習相關課程</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已經修過機器學習相關課程也可以在本課程中有收穫</a:t>
            </a: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在這門課你不會學到什麼？</a:t>
            </a:r>
            <a:endParaRPr lang="en-US" altLang="zh-TW"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這門課會手把手帶你變幾個魔術，這門課可能不足以訓練你成為魔術師，但期待可以作為你成為魔術師的開始</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上課時間有限無法深入提到所有技術 </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但這是你的第一門課，不會是最後一門課</a:t>
            </a:r>
            <a:endParaRPr lang="en-US" altLang="zh-TW" sz="2800" dirty="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如果想要更深入研究，可以看投影片上引用的論文</a:t>
            </a:r>
          </a:p>
          <a:p>
            <a:pPr lvl="1"/>
            <a:endParaRPr lang="en-US" altLang="zh-TW" sz="2800" dirty="0">
              <a:latin typeface="微軟正黑體" panose="020B0604030504040204" pitchFamily="34" charset="-120"/>
              <a:ea typeface="微軟正黑體" panose="020B0604030504040204" pitchFamily="34" charset="-120"/>
            </a:endParaRPr>
          </a:p>
          <a:p>
            <a:pPr lvl="1"/>
            <a:endParaRPr lang="zh-TW" altLang="en-US" sz="2800" dirty="0"/>
          </a:p>
        </p:txBody>
      </p:sp>
      <p:sp>
        <p:nvSpPr>
          <p:cNvPr id="4" name="文字方塊 3">
            <a:extLst>
              <a:ext uri="{FF2B5EF4-FFF2-40B4-BE49-F238E27FC236}">
                <a16:creationId xmlns:a16="http://schemas.microsoft.com/office/drawing/2014/main" id="{DC958414-F057-BF19-90B9-FA8531F303D2}"/>
              </a:ext>
            </a:extLst>
          </p:cNvPr>
          <p:cNvSpPr txBox="1"/>
          <p:nvPr/>
        </p:nvSpPr>
        <p:spPr>
          <a:xfrm>
            <a:off x="6801612" y="681037"/>
            <a:ext cx="5390388" cy="461665"/>
          </a:xfrm>
          <a:prstGeom prst="rect">
            <a:avLst/>
          </a:prstGeom>
          <a:noFill/>
        </p:spPr>
        <p:txBody>
          <a:bodyPr wrap="square">
            <a:spAutoFit/>
          </a:bodyPr>
          <a:lstStyle/>
          <a:p>
            <a:r>
              <a:rPr lang="zh-TW" altLang="en-US" sz="2400" dirty="0"/>
              <a:t>https://arxiv.org/abs/2205.10643</a:t>
            </a:r>
          </a:p>
        </p:txBody>
      </p:sp>
      <p:sp>
        <p:nvSpPr>
          <p:cNvPr id="5" name="文字方塊 4">
            <a:extLst>
              <a:ext uri="{FF2B5EF4-FFF2-40B4-BE49-F238E27FC236}">
                <a16:creationId xmlns:a16="http://schemas.microsoft.com/office/drawing/2014/main" id="{0104EA19-E920-08CC-C7FB-2682BB453393}"/>
              </a:ext>
            </a:extLst>
          </p:cNvPr>
          <p:cNvSpPr txBox="1"/>
          <p:nvPr/>
        </p:nvSpPr>
        <p:spPr>
          <a:xfrm>
            <a:off x="6798564" y="203297"/>
            <a:ext cx="6099048" cy="461665"/>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上課引用論文多來自 </a:t>
            </a:r>
            <a:r>
              <a:rPr lang="en-US" altLang="zh-TW" sz="2400" dirty="0" err="1">
                <a:latin typeface="微軟正黑體" panose="020B0604030504040204" pitchFamily="34" charset="-120"/>
                <a:ea typeface="微軟正黑體" panose="020B0604030504040204" pitchFamily="34" charset="-120"/>
              </a:rPr>
              <a:t>arXiv</a:t>
            </a:r>
            <a:r>
              <a:rPr lang="en-US" altLang="zh-TW" sz="2400" dirty="0">
                <a:latin typeface="微軟正黑體" panose="020B0604030504040204" pitchFamily="34" charset="-120"/>
                <a:ea typeface="微軟正黑體" panose="020B0604030504040204" pitchFamily="34" charset="-120"/>
              </a:rPr>
              <a:t> </a:t>
            </a:r>
          </a:p>
        </p:txBody>
      </p:sp>
      <p:sp>
        <p:nvSpPr>
          <p:cNvPr id="6" name="文字方塊 5">
            <a:extLst>
              <a:ext uri="{FF2B5EF4-FFF2-40B4-BE49-F238E27FC236}">
                <a16:creationId xmlns:a16="http://schemas.microsoft.com/office/drawing/2014/main" id="{607F31CC-3E79-016D-82E2-FBDECDE2BB0D}"/>
              </a:ext>
            </a:extLst>
          </p:cNvPr>
          <p:cNvSpPr txBox="1"/>
          <p:nvPr/>
        </p:nvSpPr>
        <p:spPr>
          <a:xfrm>
            <a:off x="8720137" y="1486185"/>
            <a:ext cx="1316736" cy="461665"/>
          </a:xfrm>
          <a:prstGeom prst="rect">
            <a:avLst/>
          </a:prstGeom>
          <a:noFill/>
        </p:spPr>
        <p:txBody>
          <a:bodyPr wrap="square" rtlCol="0">
            <a:spAutoFit/>
          </a:bodyPr>
          <a:lstStyle/>
          <a:p>
            <a:pPr algn="ctr"/>
            <a:r>
              <a:rPr lang="en-US" altLang="zh-TW" sz="2400" dirty="0"/>
              <a:t>2022</a:t>
            </a:r>
            <a:endParaRPr lang="zh-TW" altLang="en-US" sz="2400" dirty="0"/>
          </a:p>
        </p:txBody>
      </p:sp>
      <p:sp>
        <p:nvSpPr>
          <p:cNvPr id="7" name="文字方塊 6">
            <a:extLst>
              <a:ext uri="{FF2B5EF4-FFF2-40B4-BE49-F238E27FC236}">
                <a16:creationId xmlns:a16="http://schemas.microsoft.com/office/drawing/2014/main" id="{1018C1C1-500A-B871-AF85-2E166BDC5B7F}"/>
              </a:ext>
            </a:extLst>
          </p:cNvPr>
          <p:cNvSpPr txBox="1"/>
          <p:nvPr/>
        </p:nvSpPr>
        <p:spPr>
          <a:xfrm>
            <a:off x="10050018" y="1488878"/>
            <a:ext cx="1316736" cy="461665"/>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5 </a:t>
            </a:r>
            <a:r>
              <a:rPr lang="zh-TW" altLang="en-US" sz="2400" dirty="0">
                <a:latin typeface="微軟正黑體" panose="020B0604030504040204" pitchFamily="34" charset="-120"/>
                <a:ea typeface="微軟正黑體" panose="020B0604030504040204" pitchFamily="34" charset="-120"/>
              </a:rPr>
              <a:t>月</a:t>
            </a:r>
          </a:p>
        </p:txBody>
      </p:sp>
      <p:cxnSp>
        <p:nvCxnSpPr>
          <p:cNvPr id="8" name="直線接點 7">
            <a:extLst>
              <a:ext uri="{FF2B5EF4-FFF2-40B4-BE49-F238E27FC236}">
                <a16:creationId xmlns:a16="http://schemas.microsoft.com/office/drawing/2014/main" id="{4257AFF0-B6B7-C531-E993-EA4633F16187}"/>
              </a:ext>
            </a:extLst>
          </p:cNvPr>
          <p:cNvCxnSpPr>
            <a:cxnSpLocks/>
          </p:cNvCxnSpPr>
          <p:nvPr/>
        </p:nvCxnSpPr>
        <p:spPr>
          <a:xfrm>
            <a:off x="9522206" y="1066502"/>
            <a:ext cx="31483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直線接點 8">
            <a:extLst>
              <a:ext uri="{FF2B5EF4-FFF2-40B4-BE49-F238E27FC236}">
                <a16:creationId xmlns:a16="http://schemas.microsoft.com/office/drawing/2014/main" id="{7B45367C-6744-AE7E-D65A-119E60FCBD36}"/>
              </a:ext>
            </a:extLst>
          </p:cNvPr>
          <p:cNvCxnSpPr>
            <a:cxnSpLocks/>
          </p:cNvCxnSpPr>
          <p:nvPr/>
        </p:nvCxnSpPr>
        <p:spPr>
          <a:xfrm>
            <a:off x="9909683" y="1066448"/>
            <a:ext cx="31483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直線單箭頭接點 9">
            <a:extLst>
              <a:ext uri="{FF2B5EF4-FFF2-40B4-BE49-F238E27FC236}">
                <a16:creationId xmlns:a16="http://schemas.microsoft.com/office/drawing/2014/main" id="{20ECD6DF-ECAF-E327-60CB-DF4EB1F09947}"/>
              </a:ext>
            </a:extLst>
          </p:cNvPr>
          <p:cNvCxnSpPr>
            <a:cxnSpLocks/>
          </p:cNvCxnSpPr>
          <p:nvPr/>
        </p:nvCxnSpPr>
        <p:spPr>
          <a:xfrm flipV="1">
            <a:off x="9451848" y="1142702"/>
            <a:ext cx="299466" cy="3625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直線單箭頭接點 10">
            <a:extLst>
              <a:ext uri="{FF2B5EF4-FFF2-40B4-BE49-F238E27FC236}">
                <a16:creationId xmlns:a16="http://schemas.microsoft.com/office/drawing/2014/main" id="{AB00531D-22EF-BC67-45E5-01E71057488B}"/>
              </a:ext>
            </a:extLst>
          </p:cNvPr>
          <p:cNvCxnSpPr>
            <a:cxnSpLocks/>
          </p:cNvCxnSpPr>
          <p:nvPr/>
        </p:nvCxnSpPr>
        <p:spPr>
          <a:xfrm flipH="1" flipV="1">
            <a:off x="10139934" y="1152974"/>
            <a:ext cx="337947" cy="33546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54330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1567</TotalTime>
  <Words>2283</Words>
  <Application>Microsoft Office PowerPoint</Application>
  <PresentationFormat>寬螢幕</PresentationFormat>
  <Paragraphs>355</Paragraphs>
  <Slides>27</Slides>
  <Notes>14</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27</vt:i4>
      </vt:variant>
    </vt:vector>
  </HeadingPairs>
  <TitlesOfParts>
    <vt:vector size="39" baseType="lpstr">
      <vt:lpstr>Microsoft YaHei</vt:lpstr>
      <vt:lpstr>Söhne</vt:lpstr>
      <vt:lpstr>system-ui</vt:lpstr>
      <vt:lpstr>微軟正黑體</vt:lpstr>
      <vt:lpstr>Aptos</vt:lpstr>
      <vt:lpstr>Aptos Display</vt:lpstr>
      <vt:lpstr>arial</vt:lpstr>
      <vt:lpstr>arial</vt:lpstr>
      <vt:lpstr>Open Sans</vt:lpstr>
      <vt:lpstr>Roboto</vt:lpstr>
      <vt:lpstr>Segoe UI Historic</vt:lpstr>
      <vt:lpstr>Office 佈景主題</vt:lpstr>
      <vt:lpstr>生成式人工智慧導論</vt:lpstr>
      <vt:lpstr>課程緣起</vt:lpstr>
      <vt:lpstr>課程緣起</vt:lpstr>
      <vt:lpstr>課程緣起</vt:lpstr>
      <vt:lpstr>課程緣起</vt:lpstr>
      <vt:lpstr>PowerPoint 簡報</vt:lpstr>
      <vt:lpstr>課程定位</vt:lpstr>
      <vt:lpstr>課程定位</vt:lpstr>
      <vt:lpstr>課程定位</vt:lpstr>
      <vt:lpstr>作業會教大家訓練有 70 億個 (7 Billion, 7B) 參數的模型</vt:lpstr>
      <vt:lpstr>PowerPoint 簡報</vt:lpstr>
      <vt:lpstr>作業規劃</vt:lpstr>
      <vt:lpstr>PowerPoint 簡報</vt:lpstr>
      <vt:lpstr>PowerPoint 簡報</vt:lpstr>
      <vt:lpstr>預習</vt:lpstr>
      <vt:lpstr>PowerPoint 簡報</vt:lpstr>
      <vt:lpstr>課程規定</vt:lpstr>
      <vt:lpstr>上課規劃</vt:lpstr>
      <vt:lpstr>上課規劃</vt:lpstr>
      <vt:lpstr>訊息公告</vt:lpstr>
      <vt:lpstr>成績</vt:lpstr>
      <vt:lpstr>加簽</vt:lpstr>
      <vt:lpstr>旁聽</vt:lpstr>
      <vt:lpstr>《機器學習》的錄影都在 YouTube 上了</vt:lpstr>
      <vt:lpstr>由衷地感謝!</vt:lpstr>
      <vt:lpstr>Thank you!</vt:lpstr>
      <vt:lpstr>課程緣起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課程使用說明</dc:title>
  <dc:creator>Hung-yi Lee</dc:creator>
  <cp:lastModifiedBy>Hung-yi Lee</cp:lastModifiedBy>
  <cp:revision>103</cp:revision>
  <dcterms:created xsi:type="dcterms:W3CDTF">2024-02-10T06:40:41Z</dcterms:created>
  <dcterms:modified xsi:type="dcterms:W3CDTF">2024-02-24T03:44:30Z</dcterms:modified>
</cp:coreProperties>
</file>