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3218" r:id="rId3"/>
    <p:sldId id="3199" r:id="rId4"/>
    <p:sldId id="3220" r:id="rId5"/>
    <p:sldId id="3283" r:id="rId6"/>
    <p:sldId id="3223" r:id="rId7"/>
    <p:sldId id="3190" r:id="rId8"/>
    <p:sldId id="3221" r:id="rId9"/>
    <p:sldId id="3224" r:id="rId10"/>
    <p:sldId id="3286" r:id="rId11"/>
    <p:sldId id="3228" r:id="rId12"/>
    <p:sldId id="3230" r:id="rId13"/>
    <p:sldId id="3287" r:id="rId14"/>
    <p:sldId id="3225" r:id="rId15"/>
    <p:sldId id="3227" r:id="rId16"/>
    <p:sldId id="1305" r:id="rId17"/>
    <p:sldId id="3262" r:id="rId18"/>
    <p:sldId id="3263" r:id="rId19"/>
    <p:sldId id="3281" r:id="rId20"/>
    <p:sldId id="3265" r:id="rId21"/>
    <p:sldId id="3266" r:id="rId22"/>
    <p:sldId id="3288" r:id="rId23"/>
    <p:sldId id="3285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BF31E-8051-49C2-8D5A-119BDB7C2710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8F2EC-8DBD-40AE-88D9-F6D237148D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392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ext.com.tw/article/73621/dall-e-0105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i.com/dall-e-3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1B2B2-CDEA-9AD2-6E26-CEE824D89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09DE5A8-990D-76C2-F8B6-78C121C591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1A63A410-E71E-87EC-8D09-FD31555D91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TODO: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zh-TW" altLang="en-US" dirty="0"/>
              <a:t>生成圖片的網紅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zh-TW" altLang="en-US" dirty="0"/>
              <a:t>歌聲</a:t>
            </a:r>
            <a:r>
              <a:rPr lang="en-US" altLang="zh-TW" dirty="0"/>
              <a:t>?</a:t>
            </a:r>
            <a:endParaRPr lang="zh-TW" altLang="en-US" dirty="0"/>
          </a:p>
          <a:p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9B4F81E-A706-1F2A-42C2-72F067C0CB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E545F-8307-450E-9046-C9756AC53E3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456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6E8D6-66B5-4E47-67DE-E72F4FECD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653E85F6-49D4-9834-0D33-3C556526E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6864FF2D-2195-EA9E-FB19-7F03FC21D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Generation</a:t>
            </a:r>
          </a:p>
          <a:p>
            <a:r>
              <a:rPr lang="en-US" altLang="zh-TW" dirty="0"/>
              <a:t>Conditional Generation </a:t>
            </a:r>
            <a:endParaRPr lang="zh-TW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Midjourney</a:t>
            </a:r>
            <a:r>
              <a:rPr lang="zh-TW" altLang="en-US" dirty="0"/>
              <a:t>、</a:t>
            </a:r>
            <a:r>
              <a:rPr lang="en-US" altLang="zh-TW" dirty="0"/>
              <a:t>DALL·E</a:t>
            </a:r>
            <a:endParaRPr lang="en-US" altLang="zh-TW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DCCA72D-6F03-663E-0A98-B6A241139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BDB5A-94DE-4C1A-89BD-2B764CAE32D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10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(4</a:t>
            </a:r>
            <a:r>
              <a:rPr lang="zh-TW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，</a:t>
            </a:r>
            <a:r>
              <a:rPr lang="en-US" altLang="zh-TW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5)</a:t>
            </a:r>
            <a:r>
              <a:rPr lang="zh-TW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、</a:t>
            </a:r>
            <a:r>
              <a:rPr lang="en-US" altLang="zh-TW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</a:t>
            </a:r>
            <a:r>
              <a:rPr lang="zh-TW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，</a:t>
            </a:r>
            <a:r>
              <a:rPr lang="en-US" altLang="zh-TW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-1)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E2720-2004-4193-84B2-93835C5AFFF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076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DALL·E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E2720-2004-4193-84B2-93835C5AFFF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50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把輸出一個句子的問題，轉成文字接龍的問題</a:t>
            </a:r>
            <a:endParaRPr lang="en-US" altLang="zh-TW" dirty="0"/>
          </a:p>
          <a:p>
            <a:r>
              <a:rPr lang="zh-TW" altLang="en-US" dirty="0"/>
              <a:t>文字接龍是分類問題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E2720-2004-4193-84B2-93835C5AFFF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026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235691-F42F-A809-B7E4-007FFD626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40CFDDA-EAC3-4080-4D93-A65027108C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D0AD517-DD75-D7DB-B7CB-2C7B1E3E6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8FDA-2815-470A-A7E9-0FE4F9AEFE0B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B13A1D-BE4C-EC2D-985E-093EB5D91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594E8A6-5E75-1E3C-6941-160A5C5B6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87E6-E344-4EEB-B28F-458011C09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697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647264-F39F-7C4B-627C-434D41228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37909FD-0A0C-9218-2240-E4A49D9B6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DF878BC-184B-3BFB-A218-E5BE3C569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8FDA-2815-470A-A7E9-0FE4F9AEFE0B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6D0D806-4DBC-DC0A-9B86-0BE74939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EE5CB1A-72A5-A41E-8B12-5DD959F03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87E6-E344-4EEB-B28F-458011C09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648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0C5402D-053F-2ED8-C066-D8FC74A0A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6EB261B-18BE-FB59-7B05-7CA205A02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454D1A3-CB05-14EF-859A-A9E65662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8FDA-2815-470A-A7E9-0FE4F9AEFE0B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87D1D8E-99DB-CBAC-449F-8592BCBC8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E1E5D9-3EEA-F1FF-1A51-0D54C088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87E6-E344-4EEB-B28F-458011C09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8613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248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7189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8361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8041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3995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0042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6090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937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D22E44-3549-8C90-D0A7-E6F550371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F768175-BC7D-2418-FFFA-645BE00B0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765F385-A46A-64D1-5BBD-479BBD1D2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8FDA-2815-470A-A7E9-0FE4F9AEFE0B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03E64E4-D6ED-AC0D-7601-D1954C591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3B6441-CC4C-5903-6C8F-0A466D1A8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87E6-E344-4EEB-B28F-458011C09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5002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3116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4837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8135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78D94C-F3E5-4BF8-56C2-EB7844B9A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8BBA7E1-180A-3908-8B7B-0A02C9AAF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BFC199-E3B6-A581-30D2-154BEF32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8FDA-2815-470A-A7E9-0FE4F9AEFE0B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C17E92F-5039-8259-DA9B-D3217D94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264BAE7-7A63-3D45-CD4C-9D65CED0A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87E6-E344-4EEB-B28F-458011C09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611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99A3DA-971B-F298-796F-9C9F808FE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F96DB5-6846-02C2-86A1-7FA4938FF9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87D4361-B831-7BF2-AC91-FEEC12A21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0D7A4DF-29FD-BE28-566D-AD570137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8FDA-2815-470A-A7E9-0FE4F9AEFE0B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D097FC8-D320-0F5A-E274-5A5A65C04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C034C52-128B-05AC-71BD-F1EC233E1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87E6-E344-4EEB-B28F-458011C09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0996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65DB27-400B-360E-2DE4-9BB8CC8AF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7E0A143-EFE2-504D-CCCA-01EBF9BD3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08F1265-82D0-714F-FF51-2F93DB482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5E01D76-223D-A1F1-4D25-DE61284C13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0040099-37C1-894E-FC07-D41702E32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BC4296D-AFD7-EB0E-8767-17939DBA2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8FDA-2815-470A-A7E9-0FE4F9AEFE0B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8836DAC-07AD-0A38-CCB9-AB4BC032B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95E2A26-F19C-B81D-AA5C-DF11DD6EC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87E6-E344-4EEB-B28F-458011C09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521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0F04C2-275A-748D-5FF7-96A45F69F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29302F5-93D0-C8DE-FB0C-772E5D8DF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8FDA-2815-470A-A7E9-0FE4F9AEFE0B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F7F59BD-6747-B498-A3CA-A190B746D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AF70142-FC3F-59B7-7064-707EF150A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87E6-E344-4EEB-B28F-458011C09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4191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727395A-5116-B005-6869-13C9AAE06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8FDA-2815-470A-A7E9-0FE4F9AEFE0B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DD35541-2024-14C6-E617-10437DE84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FA68622-482A-233A-C94A-27EE290F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87E6-E344-4EEB-B28F-458011C09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633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9BCE45-A4FC-1360-43B6-2067D197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685AC6-806F-6DE0-CC5E-4587E6E06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2F6FA14-3AE1-1F88-3F80-F7A27F9F0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F405B9D-C08A-78B1-7129-98017675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8FDA-2815-470A-A7E9-0FE4F9AEFE0B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B19A10E-4675-BC19-F744-DD16C71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319A133-EEA8-DC52-3E71-17AC8FF96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87E6-E344-4EEB-B28F-458011C09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1359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D11C12-262E-9FE2-CFC7-B2B9BEDAE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3FA279A-FDA6-BD36-9CF1-AC486B6F55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6182A4D-2E94-9444-9E23-F889C7185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D082348-11D0-13BB-DB56-7E465E3DA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8FDA-2815-470A-A7E9-0FE4F9AEFE0B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336BC55-6B3B-2CF0-C781-9B2799A79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CF1C77F-D72F-DA5E-B1E6-D239D7E3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87E6-E344-4EEB-B28F-458011C09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9790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662CF3F-91F0-6FFF-1D7E-9E8CF05D5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A4D918A-A6BB-A1B3-E21F-2CFCB87A2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C607416-951F-237B-9FED-B173417BB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C8FDA-2815-470A-A7E9-0FE4F9AEFE0B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622CCBA-BBF4-A63E-EB16-9480F3AA0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5057B28-DBDA-7ABC-AD33-43DD4A4C8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187E6-E344-4EEB-B28F-458011C09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061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EBA91-1ABC-40A1-A298-75A1ACA309CE}" type="datetimeFigureOut">
              <a:rPr lang="zh-TW" altLang="en-US" smtClean="0"/>
              <a:t>2024/2/23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94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0.png"/><Relationship Id="rId3" Type="http://schemas.openxmlformats.org/officeDocument/2006/relationships/image" Target="../media/image38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5.sv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0A89FA-2F69-DEA6-7C0F-F10CD92DB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圖片 4" descr="一張含有 藝術, 螢幕擷取畫面, 分形藝術, 光線 的圖片&#10;&#10;自動產生的描述">
            <a:extLst>
              <a:ext uri="{FF2B5EF4-FFF2-40B4-BE49-F238E27FC236}">
                <a16:creationId xmlns:a16="http://schemas.microsoft.com/office/drawing/2014/main" id="{FB4E58E7-A367-FE35-BF96-949D47BBB0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t="10679" r="6088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F9CD7A6-75CF-BBAD-96E5-D4CD0DCFA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zh-TW" altLang="en-US" sz="6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什麼是生成式人工智慧？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0DE4B57-6D44-0F1B-9D9D-38BD09714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李宏毅 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Hung-yi Lee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0624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671CB-6949-12BE-C3F8-0449CB7D7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87A6FE-D474-CB98-CD16-559DDA0B2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生成式人工智慧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C62D755-CE12-5A85-9A26-A2DF15D17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AB28E2EE-07C8-9722-AF92-940257A47B04}"/>
              </a:ext>
            </a:extLst>
          </p:cNvPr>
          <p:cNvSpPr/>
          <p:nvPr/>
        </p:nvSpPr>
        <p:spPr>
          <a:xfrm>
            <a:off x="838200" y="1761966"/>
            <a:ext cx="10515600" cy="4351338"/>
          </a:xfrm>
          <a:prstGeom prst="roundRect">
            <a:avLst>
              <a:gd name="adj" fmla="val 1036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186260A-8351-2D71-447E-44AEA9670E5B}"/>
              </a:ext>
            </a:extLst>
          </p:cNvPr>
          <p:cNvSpPr/>
          <p:nvPr/>
        </p:nvSpPr>
        <p:spPr>
          <a:xfrm>
            <a:off x="3520440" y="1948021"/>
            <a:ext cx="7680960" cy="4010819"/>
          </a:xfrm>
          <a:prstGeom prst="roundRect">
            <a:avLst>
              <a:gd name="adj" fmla="val 1036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75F28F1-42A8-3CA6-C909-D3F5D43A6F47}"/>
              </a:ext>
            </a:extLst>
          </p:cNvPr>
          <p:cNvSpPr txBox="1"/>
          <p:nvPr/>
        </p:nvSpPr>
        <p:spPr>
          <a:xfrm>
            <a:off x="1036320" y="1948021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人工智慧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2E21FE7-BA5F-B3F2-ACEC-55C5AC3117C4}"/>
              </a:ext>
            </a:extLst>
          </p:cNvPr>
          <p:cNvSpPr txBox="1"/>
          <p:nvPr/>
        </p:nvSpPr>
        <p:spPr>
          <a:xfrm>
            <a:off x="2377440" y="193278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目標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AAAD3D1-4A78-132A-25D7-1E24F6701ED1}"/>
              </a:ext>
            </a:extLst>
          </p:cNvPr>
          <p:cNvSpPr txBox="1"/>
          <p:nvPr/>
        </p:nvSpPr>
        <p:spPr>
          <a:xfrm>
            <a:off x="3745230" y="2060662"/>
            <a:ext cx="26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生成式人工智慧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7A99A32-EAED-6FB8-4BA4-6E1325B0F970}"/>
              </a:ext>
            </a:extLst>
          </p:cNvPr>
          <p:cNvSpPr txBox="1"/>
          <p:nvPr/>
        </p:nvSpPr>
        <p:spPr>
          <a:xfrm>
            <a:off x="6004560" y="2060662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目標之一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80DC4AF-6DEC-9822-5BF8-16D57C956CCD}"/>
              </a:ext>
            </a:extLst>
          </p:cNvPr>
          <p:cNvSpPr/>
          <p:nvPr/>
        </p:nvSpPr>
        <p:spPr>
          <a:xfrm>
            <a:off x="1306830" y="2716447"/>
            <a:ext cx="9761220" cy="3036653"/>
          </a:xfrm>
          <a:prstGeom prst="roundRect">
            <a:avLst>
              <a:gd name="adj" fmla="val 10363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139BFE3-C5A0-9B56-4C33-6205088661D0}"/>
              </a:ext>
            </a:extLst>
          </p:cNvPr>
          <p:cNvSpPr txBox="1"/>
          <p:nvPr/>
        </p:nvSpPr>
        <p:spPr>
          <a:xfrm>
            <a:off x="1516380" y="283152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機器學習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手段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60812C8-F8FF-F9F4-0401-0194A3A8FD4F}"/>
              </a:ext>
            </a:extLst>
          </p:cNvPr>
          <p:cNvSpPr/>
          <p:nvPr/>
        </p:nvSpPr>
        <p:spPr>
          <a:xfrm>
            <a:off x="2266950" y="3383413"/>
            <a:ext cx="8618220" cy="2122038"/>
          </a:xfrm>
          <a:prstGeom prst="roundRect">
            <a:avLst>
              <a:gd name="adj" fmla="val 10363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590A44F-CDD7-ED2A-E948-F34EA5411281}"/>
              </a:ext>
            </a:extLst>
          </p:cNvPr>
          <p:cNvSpPr txBox="1"/>
          <p:nvPr/>
        </p:nvSpPr>
        <p:spPr>
          <a:xfrm>
            <a:off x="2377440" y="3518987"/>
            <a:ext cx="3627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深度學習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更厲害的手段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30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CA055-EB29-DB4A-F68A-B7C107F64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AECE8B-6A01-54C7-176A-177AE4DE3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生成式人工智慧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346E82-9DE3-C081-CD64-203E4DF92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7728BD68-33FF-1625-EB87-DF186771BB88}"/>
              </a:ext>
            </a:extLst>
          </p:cNvPr>
          <p:cNvSpPr/>
          <p:nvPr/>
        </p:nvSpPr>
        <p:spPr>
          <a:xfrm>
            <a:off x="838200" y="1761966"/>
            <a:ext cx="10515600" cy="4351338"/>
          </a:xfrm>
          <a:prstGeom prst="roundRect">
            <a:avLst>
              <a:gd name="adj" fmla="val 1036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251FC76-3990-8556-7A62-51C7D975586D}"/>
              </a:ext>
            </a:extLst>
          </p:cNvPr>
          <p:cNvSpPr txBox="1"/>
          <p:nvPr/>
        </p:nvSpPr>
        <p:spPr>
          <a:xfrm>
            <a:off x="1036320" y="1948021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人工智慧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D4F088C-DAB6-B034-CF1C-B433C59E0F18}"/>
              </a:ext>
            </a:extLst>
          </p:cNvPr>
          <p:cNvSpPr txBox="1"/>
          <p:nvPr/>
        </p:nvSpPr>
        <p:spPr>
          <a:xfrm>
            <a:off x="2377440" y="193278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目標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6468BF3-C03E-1663-33E8-6043EA79C753}"/>
              </a:ext>
            </a:extLst>
          </p:cNvPr>
          <p:cNvSpPr/>
          <p:nvPr/>
        </p:nvSpPr>
        <p:spPr>
          <a:xfrm>
            <a:off x="1306830" y="2716447"/>
            <a:ext cx="9761220" cy="3036653"/>
          </a:xfrm>
          <a:prstGeom prst="roundRect">
            <a:avLst>
              <a:gd name="adj" fmla="val 10363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A11D0C7-DCB2-73BC-F734-E6166590BBF5}"/>
              </a:ext>
            </a:extLst>
          </p:cNvPr>
          <p:cNvSpPr txBox="1"/>
          <p:nvPr/>
        </p:nvSpPr>
        <p:spPr>
          <a:xfrm>
            <a:off x="1516380" y="283152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機器學習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手段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A85286BA-9566-7C34-88A1-13CB27BEC64F}"/>
              </a:ext>
            </a:extLst>
          </p:cNvPr>
          <p:cNvSpPr/>
          <p:nvPr/>
        </p:nvSpPr>
        <p:spPr>
          <a:xfrm>
            <a:off x="2266950" y="3383413"/>
            <a:ext cx="8618220" cy="2122038"/>
          </a:xfrm>
          <a:prstGeom prst="roundRect">
            <a:avLst>
              <a:gd name="adj" fmla="val 10363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47F04C2-8562-D1D7-C8B4-C2CA2CD9787D}"/>
              </a:ext>
            </a:extLst>
          </p:cNvPr>
          <p:cNvSpPr txBox="1"/>
          <p:nvPr/>
        </p:nvSpPr>
        <p:spPr>
          <a:xfrm>
            <a:off x="2377440" y="3518987"/>
            <a:ext cx="3627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深度學習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更厲害的手段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1C3B90BA-9F7E-3AB8-BEE8-B6BE82BDFB26}"/>
              </a:ext>
            </a:extLst>
          </p:cNvPr>
          <p:cNvSpPr/>
          <p:nvPr/>
        </p:nvSpPr>
        <p:spPr>
          <a:xfrm>
            <a:off x="2799184" y="4116226"/>
            <a:ext cx="7887866" cy="1198724"/>
          </a:xfrm>
          <a:prstGeom prst="roundRect">
            <a:avLst>
              <a:gd name="adj" fmla="val 1036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9CF8775-2BDD-8A17-7656-D436F6AD5494}"/>
              </a:ext>
            </a:extLst>
          </p:cNvPr>
          <p:cNvSpPr txBox="1"/>
          <p:nvPr/>
        </p:nvSpPr>
        <p:spPr>
          <a:xfrm>
            <a:off x="2880360" y="4184007"/>
            <a:ext cx="26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生成式人工智慧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CD25F3F-014D-70F4-84AE-0CAB19010AC3}"/>
              </a:ext>
            </a:extLst>
          </p:cNvPr>
          <p:cNvSpPr txBox="1"/>
          <p:nvPr/>
        </p:nvSpPr>
        <p:spPr>
          <a:xfrm>
            <a:off x="3791676" y="4654282"/>
            <a:ext cx="723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今日的生成式人工智慧多以深度學習達成</a:t>
            </a:r>
          </a:p>
        </p:txBody>
      </p:sp>
    </p:spTree>
    <p:extLst>
      <p:ext uri="{BB962C8B-B14F-4D97-AF65-F5344CB8AC3E}">
        <p14:creationId xmlns:p14="http://schemas.microsoft.com/office/powerpoint/2010/main" val="408534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0EB8C-2E2F-AB8F-D397-89750A4AE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7EAF146-27B3-F139-A905-D901B83FEF77}"/>
              </a:ext>
            </a:extLst>
          </p:cNvPr>
          <p:cNvSpPr txBox="1"/>
          <p:nvPr/>
        </p:nvSpPr>
        <p:spPr>
          <a:xfrm>
            <a:off x="522532" y="365124"/>
            <a:ext cx="83621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ChatGPT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也就是個函式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69C3931-D92E-C261-3108-FFA610B55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087" y="154998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53197EB8-9AE7-7B9A-1587-283771C00F29}"/>
                  </a:ext>
                </a:extLst>
              </p:cNvPr>
              <p:cNvSpPr txBox="1"/>
              <p:nvPr/>
            </p:nvSpPr>
            <p:spPr>
              <a:xfrm>
                <a:off x="3307074" y="1914108"/>
                <a:ext cx="29186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TW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en-US" altLang="zh-TW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53197EB8-9AE7-7B9A-1587-283771C00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074" y="1914108"/>
                <a:ext cx="2918619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6C4EDB22-E05A-9DE0-71F8-E7028AE80DF9}"/>
                  </a:ext>
                </a:extLst>
              </p:cNvPr>
              <p:cNvSpPr txBox="1"/>
              <p:nvPr/>
            </p:nvSpPr>
            <p:spPr>
              <a:xfrm>
                <a:off x="6376080" y="1914107"/>
                <a:ext cx="37430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 …a…b…c…d…e…f…g……</a:t>
                </a:r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6C4EDB22-E05A-9DE0-71F8-E7028AE80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080" y="1914107"/>
                <a:ext cx="3743012" cy="430887"/>
              </a:xfrm>
              <a:prstGeom prst="rect">
                <a:avLst/>
              </a:prstGeom>
              <a:blipFill>
                <a:blip r:embed="rId4"/>
                <a:stretch>
                  <a:fillRect t="-23944" r="-3909" b="-49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>
            <a:extLst>
              <a:ext uri="{FF2B5EF4-FFF2-40B4-BE49-F238E27FC236}">
                <a16:creationId xmlns:a16="http://schemas.microsoft.com/office/drawing/2014/main" id="{0C2454C6-C559-F4E1-7129-8B9EFD5F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87" y="154998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9836A892-53E1-1D84-45FC-AAD15E850443}"/>
              </a:ext>
            </a:extLst>
          </p:cNvPr>
          <p:cNvSpPr txBox="1"/>
          <p:nvPr/>
        </p:nvSpPr>
        <p:spPr>
          <a:xfrm>
            <a:off x="7372269" y="995504"/>
            <a:ext cx="252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上億個參數</a:t>
            </a:r>
          </a:p>
        </p:txBody>
      </p:sp>
      <p:sp>
        <p:nvSpPr>
          <p:cNvPr id="12" name="左大括弧 11">
            <a:extLst>
              <a:ext uri="{FF2B5EF4-FFF2-40B4-BE49-F238E27FC236}">
                <a16:creationId xmlns:a16="http://schemas.microsoft.com/office/drawing/2014/main" id="{920F30D6-6764-8125-1AC7-CFF026979B55}"/>
              </a:ext>
            </a:extLst>
          </p:cNvPr>
          <p:cNvSpPr/>
          <p:nvPr/>
        </p:nvSpPr>
        <p:spPr>
          <a:xfrm rot="5400000">
            <a:off x="8470834" y="-121356"/>
            <a:ext cx="327915" cy="3743012"/>
          </a:xfrm>
          <a:prstGeom prst="leftBrace">
            <a:avLst>
              <a:gd name="adj1" fmla="val 3257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A1D6F25-354D-707E-646D-095810907B6D}"/>
              </a:ext>
            </a:extLst>
          </p:cNvPr>
          <p:cNvSpPr txBox="1"/>
          <p:nvPr/>
        </p:nvSpPr>
        <p:spPr>
          <a:xfrm>
            <a:off x="8451299" y="506018"/>
            <a:ext cx="252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模型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FB3C2DB-2564-0B60-380A-F290E9530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488" y="2510710"/>
            <a:ext cx="2753622" cy="400459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045A4EE-FC42-598B-7AD9-71A8E75D0D99}"/>
              </a:ext>
            </a:extLst>
          </p:cNvPr>
          <p:cNvSpPr txBox="1"/>
          <p:nvPr/>
        </p:nvSpPr>
        <p:spPr>
          <a:xfrm>
            <a:off x="4410075" y="5147339"/>
            <a:ext cx="2934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新細明體" panose="02020500000000000000" pitchFamily="18" charset="-120"/>
                <a:cs typeface="+mn-cs"/>
              </a:rPr>
              <a:t>Transformer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5DE3E19-8CBA-6877-915E-E92B0AAAE141}"/>
              </a:ext>
            </a:extLst>
          </p:cNvPr>
          <p:cNvSpPr txBox="1"/>
          <p:nvPr/>
        </p:nvSpPr>
        <p:spPr>
          <a:xfrm>
            <a:off x="2363890" y="5631663"/>
            <a:ext cx="611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類神經網路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的一種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797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FBBCCE79-A49C-05A5-DEBD-1E3B6D0646E9}"/>
              </a:ext>
            </a:extLst>
          </p:cNvPr>
          <p:cNvSpPr txBox="1"/>
          <p:nvPr/>
        </p:nvSpPr>
        <p:spPr>
          <a:xfrm>
            <a:off x="522532" y="365124"/>
            <a:ext cx="83621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ChatGPT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也就是個函式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6370511-5F68-3171-F471-6B38BEE53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087" y="154998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5938C7C-5D21-64AB-2DCA-FDB83B90A766}"/>
                  </a:ext>
                </a:extLst>
              </p:cNvPr>
              <p:cNvSpPr txBox="1"/>
              <p:nvPr/>
            </p:nvSpPr>
            <p:spPr>
              <a:xfrm>
                <a:off x="3307074" y="1914108"/>
                <a:ext cx="29186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TW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en-US" altLang="zh-TW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5938C7C-5D21-64AB-2DCA-FDB83B90A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074" y="1914108"/>
                <a:ext cx="2918619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1173DB91-5E02-999F-9828-066D8ECBF581}"/>
                  </a:ext>
                </a:extLst>
              </p:cNvPr>
              <p:cNvSpPr txBox="1"/>
              <p:nvPr/>
            </p:nvSpPr>
            <p:spPr>
              <a:xfrm>
                <a:off x="6376080" y="1914107"/>
                <a:ext cx="37430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 …a…b…c…d…e…f…g……</a:t>
                </a:r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1173DB91-5E02-999F-9828-066D8ECBF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080" y="1914107"/>
                <a:ext cx="3743012" cy="430887"/>
              </a:xfrm>
              <a:prstGeom prst="rect">
                <a:avLst/>
              </a:prstGeom>
              <a:blipFill>
                <a:blip r:embed="rId4"/>
                <a:stretch>
                  <a:fillRect t="-23944" r="-3909" b="-49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>
            <a:extLst>
              <a:ext uri="{FF2B5EF4-FFF2-40B4-BE49-F238E27FC236}">
                <a16:creationId xmlns:a16="http://schemas.microsoft.com/office/drawing/2014/main" id="{14B0EB84-8939-6881-491A-F7B5A6BF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87" y="154998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828E2B3-76AB-45B4-19D1-B7722E95B38A}"/>
              </a:ext>
            </a:extLst>
          </p:cNvPr>
          <p:cNvSpPr txBox="1"/>
          <p:nvPr/>
        </p:nvSpPr>
        <p:spPr>
          <a:xfrm>
            <a:off x="7372269" y="995504"/>
            <a:ext cx="252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上億個參數</a:t>
            </a:r>
          </a:p>
        </p:txBody>
      </p:sp>
      <p:sp>
        <p:nvSpPr>
          <p:cNvPr id="12" name="左大括弧 11">
            <a:extLst>
              <a:ext uri="{FF2B5EF4-FFF2-40B4-BE49-F238E27FC236}">
                <a16:creationId xmlns:a16="http://schemas.microsoft.com/office/drawing/2014/main" id="{AEAE0FAA-DDEE-8281-71A7-376FA0F31ADB}"/>
              </a:ext>
            </a:extLst>
          </p:cNvPr>
          <p:cNvSpPr/>
          <p:nvPr/>
        </p:nvSpPr>
        <p:spPr>
          <a:xfrm rot="5400000">
            <a:off x="8470834" y="-121356"/>
            <a:ext cx="327915" cy="3743012"/>
          </a:xfrm>
          <a:prstGeom prst="leftBrace">
            <a:avLst>
              <a:gd name="adj1" fmla="val 3257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D48A9DA-C54F-B58F-F5A1-12B03CEBC276}"/>
              </a:ext>
            </a:extLst>
          </p:cNvPr>
          <p:cNvSpPr txBox="1"/>
          <p:nvPr/>
        </p:nvSpPr>
        <p:spPr>
          <a:xfrm>
            <a:off x="8451299" y="506018"/>
            <a:ext cx="252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模型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F139DA1-06DF-BA00-CFDF-949B123EC895}"/>
              </a:ext>
            </a:extLst>
          </p:cNvPr>
          <p:cNvSpPr txBox="1"/>
          <p:nvPr/>
        </p:nvSpPr>
        <p:spPr>
          <a:xfrm>
            <a:off x="1656469" y="3228156"/>
            <a:ext cx="3606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輸入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何謂人工智慧？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515C331-138E-E9EB-0B5B-5C49A4007DFA}"/>
              </a:ext>
            </a:extLst>
          </p:cNvPr>
          <p:cNvSpPr txBox="1"/>
          <p:nvPr/>
        </p:nvSpPr>
        <p:spPr>
          <a:xfrm>
            <a:off x="1656469" y="3786664"/>
            <a:ext cx="4690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輸入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說個跟人工智慧有關的故事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FBF3FE9-AF0B-5FB9-C4E0-500E10151B47}"/>
              </a:ext>
            </a:extLst>
          </p:cNvPr>
          <p:cNvSpPr txBox="1"/>
          <p:nvPr/>
        </p:nvSpPr>
        <p:spPr>
          <a:xfrm>
            <a:off x="1656469" y="4345172"/>
            <a:ext cx="4690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輸入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寫一首詩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A42B190-871C-7487-ED63-45B6869C3984}"/>
              </a:ext>
            </a:extLst>
          </p:cNvPr>
          <p:cNvSpPr txBox="1"/>
          <p:nvPr/>
        </p:nvSpPr>
        <p:spPr>
          <a:xfrm>
            <a:off x="1685585" y="4903680"/>
            <a:ext cx="4690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輸入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人工智慧的英文翻譯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C574497-3DEE-43E4-817B-008A653E7EA3}"/>
              </a:ext>
            </a:extLst>
          </p:cNvPr>
          <p:cNvSpPr txBox="1"/>
          <p:nvPr/>
        </p:nvSpPr>
        <p:spPr>
          <a:xfrm>
            <a:off x="6763285" y="3185204"/>
            <a:ext cx="3661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輸出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人工智慧就是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……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BCE0FFB-D470-3D9F-66E2-10F7429F0CC3}"/>
              </a:ext>
            </a:extLst>
          </p:cNvPr>
          <p:cNvSpPr txBox="1"/>
          <p:nvPr/>
        </p:nvSpPr>
        <p:spPr>
          <a:xfrm>
            <a:off x="6763285" y="3758029"/>
            <a:ext cx="4690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輸出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很久很久以前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……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8DC3A21-D08C-078F-B3C3-C13AE9148E35}"/>
              </a:ext>
            </a:extLst>
          </p:cNvPr>
          <p:cNvSpPr txBox="1"/>
          <p:nvPr/>
        </p:nvSpPr>
        <p:spPr>
          <a:xfrm>
            <a:off x="6763285" y="4330854"/>
            <a:ext cx="4690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輸出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床前明月光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……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5CD3EF2-1E7B-B20B-77D6-798692560E46}"/>
              </a:ext>
            </a:extLst>
          </p:cNvPr>
          <p:cNvSpPr txBox="1"/>
          <p:nvPr/>
        </p:nvSpPr>
        <p:spPr>
          <a:xfrm>
            <a:off x="6763285" y="4903680"/>
            <a:ext cx="4690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輸出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Artificial Intelligence (AI)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DB6D626-C738-9F29-A070-C27C52B110B3}"/>
              </a:ext>
            </a:extLst>
          </p:cNvPr>
          <p:cNvSpPr txBox="1"/>
          <p:nvPr/>
        </p:nvSpPr>
        <p:spPr>
          <a:xfrm>
            <a:off x="2805668" y="5852440"/>
            <a:ext cx="658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機器學習把上億個參數找出來</a:t>
            </a:r>
          </a:p>
        </p:txBody>
      </p:sp>
    </p:spTree>
    <p:extLst>
      <p:ext uri="{BB962C8B-B14F-4D97-AF65-F5344CB8AC3E}">
        <p14:creationId xmlns:p14="http://schemas.microsoft.com/office/powerpoint/2010/main" val="261516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F6DE6-1E30-2938-E129-3BF062CC7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0307F948-DBB1-FB28-47DB-1C567BAE051C}"/>
              </a:ext>
            </a:extLst>
          </p:cNvPr>
          <p:cNvSpPr txBox="1"/>
          <p:nvPr/>
        </p:nvSpPr>
        <p:spPr>
          <a:xfrm>
            <a:off x="522532" y="365124"/>
            <a:ext cx="83621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畫圖也就是個函式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9480CD9-8C55-3646-8F55-127C7A0F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906" y="178649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97B064D7-C7D0-1EBC-7AD3-B355358F9275}"/>
                  </a:ext>
                </a:extLst>
              </p:cNvPr>
              <p:cNvSpPr txBox="1"/>
              <p:nvPr/>
            </p:nvSpPr>
            <p:spPr>
              <a:xfrm>
                <a:off x="3201893" y="2150619"/>
                <a:ext cx="29186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TW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en-US" altLang="zh-TW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97B064D7-C7D0-1EBC-7AD3-B355358F9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893" y="2150619"/>
                <a:ext cx="291861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BC9EC91E-F1D2-3197-89EC-58C8B0750777}"/>
                  </a:ext>
                </a:extLst>
              </p:cNvPr>
              <p:cNvSpPr txBox="1"/>
              <p:nvPr/>
            </p:nvSpPr>
            <p:spPr>
              <a:xfrm>
                <a:off x="6270899" y="2150618"/>
                <a:ext cx="37430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 …a…b…c…d…e…f…g……</a:t>
                </a:r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BC9EC91E-F1D2-3197-89EC-58C8B0750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0899" y="2150618"/>
                <a:ext cx="3743012" cy="430887"/>
              </a:xfrm>
              <a:prstGeom prst="rect">
                <a:avLst/>
              </a:prstGeom>
              <a:blipFill>
                <a:blip r:embed="rId5"/>
                <a:stretch>
                  <a:fillRect t="-24286" r="-3909" b="-5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>
            <a:extLst>
              <a:ext uri="{FF2B5EF4-FFF2-40B4-BE49-F238E27FC236}">
                <a16:creationId xmlns:a16="http://schemas.microsoft.com/office/drawing/2014/main" id="{E662E025-7979-CA9B-7CE6-FBA38BF7EEF6}"/>
              </a:ext>
            </a:extLst>
          </p:cNvPr>
          <p:cNvSpPr txBox="1"/>
          <p:nvPr/>
        </p:nvSpPr>
        <p:spPr>
          <a:xfrm>
            <a:off x="7267088" y="1232015"/>
            <a:ext cx="252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上億個參數</a:t>
            </a:r>
          </a:p>
        </p:txBody>
      </p:sp>
      <p:sp>
        <p:nvSpPr>
          <p:cNvPr id="12" name="左大括弧 11">
            <a:extLst>
              <a:ext uri="{FF2B5EF4-FFF2-40B4-BE49-F238E27FC236}">
                <a16:creationId xmlns:a16="http://schemas.microsoft.com/office/drawing/2014/main" id="{831734F3-BAF7-A2E1-E2C0-B725AFE7B0E3}"/>
              </a:ext>
            </a:extLst>
          </p:cNvPr>
          <p:cNvSpPr/>
          <p:nvPr/>
        </p:nvSpPr>
        <p:spPr>
          <a:xfrm rot="5400000">
            <a:off x="8365653" y="115155"/>
            <a:ext cx="327915" cy="3743012"/>
          </a:xfrm>
          <a:prstGeom prst="leftBrace">
            <a:avLst>
              <a:gd name="adj1" fmla="val 3257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F94C779-403B-F3C0-5B2E-0F039FAA57F3}"/>
              </a:ext>
            </a:extLst>
          </p:cNvPr>
          <p:cNvSpPr txBox="1"/>
          <p:nvPr/>
        </p:nvSpPr>
        <p:spPr>
          <a:xfrm>
            <a:off x="8346118" y="742529"/>
            <a:ext cx="252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模型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03A8D07-DE26-F4CE-690E-8C290823BE7D}"/>
              </a:ext>
            </a:extLst>
          </p:cNvPr>
          <p:cNvSpPr txBox="1"/>
          <p:nvPr/>
        </p:nvSpPr>
        <p:spPr>
          <a:xfrm>
            <a:off x="2805668" y="5874474"/>
            <a:ext cx="658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機器學習把上億個參數找出來</a:t>
            </a:r>
          </a:p>
        </p:txBody>
      </p:sp>
      <p:pic>
        <p:nvPicPr>
          <p:cNvPr id="2" name="圖形 1" descr="影像 以實心填滿">
            <a:extLst>
              <a:ext uri="{FF2B5EF4-FFF2-40B4-BE49-F238E27FC236}">
                <a16:creationId xmlns:a16="http://schemas.microsoft.com/office/drawing/2014/main" id="{33BA1257-78D8-7D5E-D37D-490E9A4AE8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2661" y="1639733"/>
            <a:ext cx="1512725" cy="1512725"/>
          </a:xfrm>
          <a:prstGeom prst="rect">
            <a:avLst/>
          </a:prstGeom>
        </p:spPr>
      </p:pic>
      <p:pic>
        <p:nvPicPr>
          <p:cNvPr id="3" name="圖片 2" descr="一張含有 藝術, 卡通, 迷幻藝術 的圖片&#10;&#10;自動產生的描述">
            <a:extLst>
              <a:ext uri="{FF2B5EF4-FFF2-40B4-BE49-F238E27FC236}">
                <a16:creationId xmlns:a16="http://schemas.microsoft.com/office/drawing/2014/main" id="{6A74D936-877E-7FF6-5140-42766108AFD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99" y="3438255"/>
            <a:ext cx="900000" cy="900000"/>
          </a:xfrm>
          <a:prstGeom prst="rect">
            <a:avLst/>
          </a:prstGeom>
          <a:ln w="76200">
            <a:noFill/>
          </a:ln>
        </p:spPr>
      </p:pic>
      <p:pic>
        <p:nvPicPr>
          <p:cNvPr id="5" name="圖片 4" descr="一張含有 貓, 天空, 月亮, 小型到中型大小的貓 的圖片&#10;&#10;自動產生的描述">
            <a:extLst>
              <a:ext uri="{FF2B5EF4-FFF2-40B4-BE49-F238E27FC236}">
                <a16:creationId xmlns:a16="http://schemas.microsoft.com/office/drawing/2014/main" id="{54D4A422-1FE3-90E1-28AC-1AB2BE5A1FB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26" y="4488716"/>
            <a:ext cx="900000" cy="900000"/>
          </a:xfrm>
          <a:prstGeom prst="rect">
            <a:avLst/>
          </a:prstGeom>
          <a:ln w="76200">
            <a:noFill/>
          </a:ln>
        </p:spPr>
      </p:pic>
      <p:pic>
        <p:nvPicPr>
          <p:cNvPr id="7" name="圖片 6" descr="一張含有 室內, 傢俱, 哺乳動物, 椅子 的圖片&#10;&#10;自動產生的描述">
            <a:extLst>
              <a:ext uri="{FF2B5EF4-FFF2-40B4-BE49-F238E27FC236}">
                <a16:creationId xmlns:a16="http://schemas.microsoft.com/office/drawing/2014/main" id="{7CD4B9F2-C3FD-8038-2A05-8DA7B6EAB64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93" y="4497971"/>
            <a:ext cx="900000" cy="900000"/>
          </a:xfrm>
          <a:prstGeom prst="rect">
            <a:avLst/>
          </a:prstGeom>
          <a:ln w="76200">
            <a:noFill/>
          </a:ln>
        </p:spPr>
      </p:pic>
      <p:pic>
        <p:nvPicPr>
          <p:cNvPr id="8" name="圖片 7" descr="一張含有 狗, 哺乳動物, 狗飼養, 寵物 的圖片&#10;&#10;自動產生的描述">
            <a:extLst>
              <a:ext uri="{FF2B5EF4-FFF2-40B4-BE49-F238E27FC236}">
                <a16:creationId xmlns:a16="http://schemas.microsoft.com/office/drawing/2014/main" id="{48E8E431-4249-DA25-75F8-ED7BDB3EF21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161" y="4488716"/>
            <a:ext cx="900000" cy="900000"/>
          </a:xfrm>
          <a:prstGeom prst="rect">
            <a:avLst/>
          </a:prstGeom>
          <a:ln w="76200">
            <a:noFill/>
          </a:ln>
        </p:spPr>
      </p:pic>
      <p:pic>
        <p:nvPicPr>
          <p:cNvPr id="23" name="圖片 22" descr="一張含有 狗飼養, 戶外, 哺乳動物, 狗 的圖片&#10;&#10;自動產生的描述">
            <a:extLst>
              <a:ext uri="{FF2B5EF4-FFF2-40B4-BE49-F238E27FC236}">
                <a16:creationId xmlns:a16="http://schemas.microsoft.com/office/drawing/2014/main" id="{0A4A70EC-E8CE-9D1E-2FE1-32FB1CEEB75A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434" y="3415679"/>
            <a:ext cx="900000" cy="900000"/>
          </a:xfrm>
          <a:prstGeom prst="rect">
            <a:avLst/>
          </a:prstGeom>
          <a:ln w="76200">
            <a:noFill/>
          </a:ln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D4947C80-C43A-9E99-C2C3-9A2ED3C70983}"/>
              </a:ext>
            </a:extLst>
          </p:cNvPr>
          <p:cNvSpPr txBox="1"/>
          <p:nvPr/>
        </p:nvSpPr>
        <p:spPr>
          <a:xfrm>
            <a:off x="1650249" y="369208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彩色卡通貓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6E29266-B16F-07A2-F07E-17B10DD5E091}"/>
              </a:ext>
            </a:extLst>
          </p:cNvPr>
          <p:cNvSpPr txBox="1"/>
          <p:nvPr/>
        </p:nvSpPr>
        <p:spPr>
          <a:xfrm>
            <a:off x="1427427" y="4763305"/>
            <a:ext cx="176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月夜下的黑貓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C245292-2F03-B621-3085-703E32104141}"/>
              </a:ext>
            </a:extLst>
          </p:cNvPr>
          <p:cNvSpPr txBox="1"/>
          <p:nvPr/>
        </p:nvSpPr>
        <p:spPr>
          <a:xfrm>
            <a:off x="4772041" y="3671915"/>
            <a:ext cx="176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奔跑的貓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C6B6051-08CA-4CDF-C699-D80E4C56B2D2}"/>
              </a:ext>
            </a:extLst>
          </p:cNvPr>
          <p:cNvSpPr txBox="1"/>
          <p:nvPr/>
        </p:nvSpPr>
        <p:spPr>
          <a:xfrm>
            <a:off x="4532578" y="4765124"/>
            <a:ext cx="202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在室內的波絲貓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D68EDA6-5D28-7D94-7711-B66BA4063E49}"/>
              </a:ext>
            </a:extLst>
          </p:cNvPr>
          <p:cNvSpPr txBox="1"/>
          <p:nvPr/>
        </p:nvSpPr>
        <p:spPr>
          <a:xfrm>
            <a:off x="7831931" y="3681013"/>
            <a:ext cx="202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海濱的黑狗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720E43B7-2050-0714-FFDD-E21F5EFF9878}"/>
              </a:ext>
            </a:extLst>
          </p:cNvPr>
          <p:cNvSpPr txBox="1"/>
          <p:nvPr/>
        </p:nvSpPr>
        <p:spPr>
          <a:xfrm>
            <a:off x="7864352" y="4754050"/>
            <a:ext cx="202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花叢中的狗</a:t>
            </a:r>
          </a:p>
        </p:txBody>
      </p:sp>
      <p:pic>
        <p:nvPicPr>
          <p:cNvPr id="30" name="圖片 29" descr="一張含有 小型到中型大小的貓, 貓科, 卡通, 貓 的圖片&#10;&#10;自動產生的描述">
            <a:extLst>
              <a:ext uri="{FF2B5EF4-FFF2-40B4-BE49-F238E27FC236}">
                <a16:creationId xmlns:a16="http://schemas.microsoft.com/office/drawing/2014/main" id="{B432EA90-C676-CF75-0D4E-C38AEAE78BB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93" y="3406581"/>
            <a:ext cx="900000" cy="900000"/>
          </a:xfrm>
          <a:prstGeom prst="rect">
            <a:avLst/>
          </a:prstGeom>
          <a:ln w="76200">
            <a:noFill/>
          </a:ln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20C53806-B687-85EB-01AB-9A0FCC76B03D}"/>
              </a:ext>
            </a:extLst>
          </p:cNvPr>
          <p:cNvSpPr txBox="1"/>
          <p:nvPr/>
        </p:nvSpPr>
        <p:spPr>
          <a:xfrm>
            <a:off x="488000" y="809240"/>
            <a:ext cx="5427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(Stable Diffusion, Midjourney, DALL·E)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21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/>
      <p:bldP spid="22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2.bp.blogspot.com/-EK-T7_nwh0M/VsA-tvq4jKI/AAAAAAAAAMA/FxHI1RUdrzI/s640/136630342753147.png">
            <a:extLst>
              <a:ext uri="{FF2B5EF4-FFF2-40B4-BE49-F238E27FC236}">
                <a16:creationId xmlns:a16="http://schemas.microsoft.com/office/drawing/2014/main" id="{10A1B574-5883-46BC-8A07-420FD6FDE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815" y="209550"/>
            <a:ext cx="6394450" cy="636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AB57247-AC9F-44D8-8CC0-7F8828B57A91}"/>
              </a:ext>
            </a:extLst>
          </p:cNvPr>
          <p:cNvSpPr/>
          <p:nvPr/>
        </p:nvSpPr>
        <p:spPr>
          <a:xfrm>
            <a:off x="3290409" y="196364"/>
            <a:ext cx="8153400" cy="443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568511E-C70F-4057-B3D1-40AC5D229C00}"/>
              </a:ext>
            </a:extLst>
          </p:cNvPr>
          <p:cNvSpPr/>
          <p:nvPr/>
        </p:nvSpPr>
        <p:spPr>
          <a:xfrm rot="1957678">
            <a:off x="4119020" y="1666403"/>
            <a:ext cx="8153400" cy="443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D8F8DB6-6171-4610-9E2B-2CF1C2B9EC03}"/>
              </a:ext>
            </a:extLst>
          </p:cNvPr>
          <p:cNvSpPr txBox="1"/>
          <p:nvPr/>
        </p:nvSpPr>
        <p:spPr>
          <a:xfrm>
            <a:off x="3425315" y="5791201"/>
            <a:ext cx="18288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Regression, Classification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5422DE3-0564-4A9A-BE00-F3CC32190200}"/>
              </a:ext>
            </a:extLst>
          </p:cNvPr>
          <p:cNvSpPr txBox="1"/>
          <p:nvPr/>
        </p:nvSpPr>
        <p:spPr>
          <a:xfrm>
            <a:off x="5990820" y="2698919"/>
            <a:ext cx="4409803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產生有結構的複雜東西 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例如：文句、圖片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09F23B4-DBFE-4E0E-82BC-CBF3DFBE304C}"/>
              </a:ext>
            </a:extLst>
          </p:cNvPr>
          <p:cNvSpPr txBox="1"/>
          <p:nvPr/>
        </p:nvSpPr>
        <p:spPr>
          <a:xfrm>
            <a:off x="5464487" y="2065973"/>
            <a:ext cx="353573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Generation 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81C7EC7-3E58-467B-BFC2-9997F65E8915}"/>
              </a:ext>
            </a:extLst>
          </p:cNvPr>
          <p:cNvSpPr txBox="1"/>
          <p:nvPr/>
        </p:nvSpPr>
        <p:spPr>
          <a:xfrm>
            <a:off x="5990819" y="3688106"/>
            <a:ext cx="4409803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擬人化的講法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—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創造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B6E9B9F-13F8-1827-9206-C679D60E6711}"/>
              </a:ext>
            </a:extLst>
          </p:cNvPr>
          <p:cNvSpPr txBox="1"/>
          <p:nvPr/>
        </p:nvSpPr>
        <p:spPr>
          <a:xfrm>
            <a:off x="265144" y="254852"/>
            <a:ext cx="539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2019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年的機器學習投影片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2AA17A0-C1C0-889F-9856-1A411FCDBDD4}"/>
              </a:ext>
            </a:extLst>
          </p:cNvPr>
          <p:cNvSpPr txBox="1"/>
          <p:nvPr/>
        </p:nvSpPr>
        <p:spPr>
          <a:xfrm>
            <a:off x="188771" y="6437532"/>
            <a:ext cx="296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圖片來源：漫畫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獵人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1A10F94-DA26-F8C6-E626-6CD2053BF011}"/>
              </a:ext>
            </a:extLst>
          </p:cNvPr>
          <p:cNvSpPr txBox="1"/>
          <p:nvPr/>
        </p:nvSpPr>
        <p:spPr>
          <a:xfrm>
            <a:off x="280449" y="1417389"/>
            <a:ext cx="40883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2024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雖然庫拉皮卡抵達暗黑大陸遙遙無期，但是人類可說已經見到暗黑大陸的守門人了</a:t>
            </a:r>
          </a:p>
        </p:txBody>
      </p:sp>
    </p:spTree>
    <p:extLst>
      <p:ext uri="{BB962C8B-B14F-4D97-AF65-F5344CB8AC3E}">
        <p14:creationId xmlns:p14="http://schemas.microsoft.com/office/powerpoint/2010/main" val="310832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4" grpId="0" animBg="1"/>
      <p:bldP spid="6" grpId="0" animBg="1"/>
      <p:bldP spid="9" grpId="0" animBg="1"/>
      <p:bldP spid="10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666BA-3464-AE74-68A0-78F6A79EB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D01896A-DA15-C631-6BFD-B0E911CB2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770" y="143264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1CFE7DDA-5515-B043-8F90-D8544BDA952B}"/>
                  </a:ext>
                </a:extLst>
              </p:cNvPr>
              <p:cNvSpPr txBox="1"/>
              <p:nvPr/>
            </p:nvSpPr>
            <p:spPr>
              <a:xfrm>
                <a:off x="3589757" y="1796767"/>
                <a:ext cx="29186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TW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en-US" altLang="zh-TW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D3339CDC-4F10-8D11-01EF-24515F5BC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757" y="1796767"/>
                <a:ext cx="2918619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B4DD0607-0105-5983-D369-B1B897AEB08C}"/>
                  </a:ext>
                </a:extLst>
              </p:cNvPr>
              <p:cNvSpPr txBox="1"/>
              <p:nvPr/>
            </p:nvSpPr>
            <p:spPr>
              <a:xfrm>
                <a:off x="6658763" y="1796766"/>
                <a:ext cx="37430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 …a…b…c…d…e…f…g……</a:t>
                </a:r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9D4405F3-71AE-6561-ECD4-6B142D10C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763" y="1796766"/>
                <a:ext cx="3743012" cy="430887"/>
              </a:xfrm>
              <a:prstGeom prst="rect">
                <a:avLst/>
              </a:prstGeom>
              <a:blipFill>
                <a:blip r:embed="rId4"/>
                <a:stretch>
                  <a:fillRect t="-24286" r="-4072" b="-5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>
            <a:extLst>
              <a:ext uri="{FF2B5EF4-FFF2-40B4-BE49-F238E27FC236}">
                <a16:creationId xmlns:a16="http://schemas.microsoft.com/office/drawing/2014/main" id="{6D420B50-F19B-CD14-56FD-F8BDD2FC1DD9}"/>
              </a:ext>
            </a:extLst>
          </p:cNvPr>
          <p:cNvSpPr txBox="1"/>
          <p:nvPr/>
        </p:nvSpPr>
        <p:spPr>
          <a:xfrm>
            <a:off x="7654952" y="878163"/>
            <a:ext cx="252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上億個參數</a:t>
            </a:r>
          </a:p>
        </p:txBody>
      </p:sp>
      <p:sp>
        <p:nvSpPr>
          <p:cNvPr id="8" name="左大括弧 7">
            <a:extLst>
              <a:ext uri="{FF2B5EF4-FFF2-40B4-BE49-F238E27FC236}">
                <a16:creationId xmlns:a16="http://schemas.microsoft.com/office/drawing/2014/main" id="{FAB527F1-D970-2A4C-5229-9389A9161EB0}"/>
              </a:ext>
            </a:extLst>
          </p:cNvPr>
          <p:cNvSpPr/>
          <p:nvPr/>
        </p:nvSpPr>
        <p:spPr>
          <a:xfrm rot="5400000">
            <a:off x="8753517" y="-238697"/>
            <a:ext cx="327915" cy="3743012"/>
          </a:xfrm>
          <a:prstGeom prst="leftBrace">
            <a:avLst>
              <a:gd name="adj1" fmla="val 3257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DA75DA7-CA53-4C70-0390-BF20082013BF}"/>
              </a:ext>
            </a:extLst>
          </p:cNvPr>
          <p:cNvSpPr txBox="1"/>
          <p:nvPr/>
        </p:nvSpPr>
        <p:spPr>
          <a:xfrm>
            <a:off x="452873" y="72452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也就是需要有「創造力」</a:t>
            </a:r>
            <a:endParaRPr kumimoji="0" lang="zh-TW" altLang="en-US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4830843-D5A7-4F16-9103-B9BF924F6740}"/>
              </a:ext>
            </a:extLst>
          </p:cNvPr>
          <p:cNvSpPr txBox="1"/>
          <p:nvPr/>
        </p:nvSpPr>
        <p:spPr>
          <a:xfrm>
            <a:off x="452873" y="158765"/>
            <a:ext cx="112862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機器需要能夠產生在訓練時從來沒有看過的東西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435F71E-870E-0363-D462-168D5E6BEB8D}"/>
              </a:ext>
            </a:extLst>
          </p:cNvPr>
          <p:cNvSpPr txBox="1"/>
          <p:nvPr/>
        </p:nvSpPr>
        <p:spPr>
          <a:xfrm>
            <a:off x="264164" y="3466343"/>
            <a:ext cx="1793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訓練資料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7F5D2292-204F-B18A-3123-0F14B3C70765}"/>
              </a:ext>
            </a:extLst>
          </p:cNvPr>
          <p:cNvSpPr txBox="1"/>
          <p:nvPr/>
        </p:nvSpPr>
        <p:spPr>
          <a:xfrm>
            <a:off x="311782" y="5572119"/>
            <a:ext cx="1793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測試時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…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DCDD4A38-C038-69F6-2F41-EE2850210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027" y="521134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0021CADC-A8A8-E96C-8B51-5B97E2981D42}"/>
                  </a:ext>
                </a:extLst>
              </p:cNvPr>
              <p:cNvSpPr txBox="1"/>
              <p:nvPr/>
            </p:nvSpPr>
            <p:spPr>
              <a:xfrm>
                <a:off x="5935014" y="5575466"/>
                <a:ext cx="29186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TW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en-US" altLang="zh-TW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zh-TW" alt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76C76938-5745-5302-40FD-397E338B2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5014" y="5575466"/>
                <a:ext cx="2918619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字方塊 29">
            <a:extLst>
              <a:ext uri="{FF2B5EF4-FFF2-40B4-BE49-F238E27FC236}">
                <a16:creationId xmlns:a16="http://schemas.microsoft.com/office/drawing/2014/main" id="{1A7A3A50-7C13-2539-A34A-53A0FEDAB673}"/>
              </a:ext>
            </a:extLst>
          </p:cNvPr>
          <p:cNvSpPr txBox="1"/>
          <p:nvPr/>
        </p:nvSpPr>
        <p:spPr>
          <a:xfrm>
            <a:off x="8726502" y="5248953"/>
            <a:ext cx="3603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文字：寫一篇題為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「縫隙的聯想」的文章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790221A-6A1E-CF0A-BCA3-9964CE154DF5}"/>
              </a:ext>
            </a:extLst>
          </p:cNvPr>
          <p:cNvSpPr txBox="1"/>
          <p:nvPr/>
        </p:nvSpPr>
        <p:spPr>
          <a:xfrm>
            <a:off x="2577059" y="5446637"/>
            <a:ext cx="1847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需要創造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全新的文句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8D35FA6-38E5-FC90-B827-96EE953DC7A2}"/>
              </a:ext>
            </a:extLst>
          </p:cNvPr>
          <p:cNvSpPr txBox="1"/>
          <p:nvPr/>
        </p:nvSpPr>
        <p:spPr>
          <a:xfrm>
            <a:off x="2409532" y="2736415"/>
            <a:ext cx="3606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輸入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何謂人工智慧？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530AEDC-0DFF-867F-A400-18322B4DB4DA}"/>
              </a:ext>
            </a:extLst>
          </p:cNvPr>
          <p:cNvSpPr txBox="1"/>
          <p:nvPr/>
        </p:nvSpPr>
        <p:spPr>
          <a:xfrm>
            <a:off x="2409532" y="3294923"/>
            <a:ext cx="4690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輸入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說個跟人工智慧有關的故事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B88566D-AB6F-8003-F681-C1FB1B456A9E}"/>
              </a:ext>
            </a:extLst>
          </p:cNvPr>
          <p:cNvSpPr txBox="1"/>
          <p:nvPr/>
        </p:nvSpPr>
        <p:spPr>
          <a:xfrm>
            <a:off x="2409532" y="3853431"/>
            <a:ext cx="4690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輸入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寫一首詩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F57DF5F-9AC0-574E-F4CA-CF848C792978}"/>
              </a:ext>
            </a:extLst>
          </p:cNvPr>
          <p:cNvSpPr txBox="1"/>
          <p:nvPr/>
        </p:nvSpPr>
        <p:spPr>
          <a:xfrm>
            <a:off x="2409532" y="4411939"/>
            <a:ext cx="4690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輸入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人工智慧的英文翻譯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CFE31BB5-395D-EA7B-9324-D4CA4015B203}"/>
              </a:ext>
            </a:extLst>
          </p:cNvPr>
          <p:cNvSpPr txBox="1"/>
          <p:nvPr/>
        </p:nvSpPr>
        <p:spPr>
          <a:xfrm>
            <a:off x="7048632" y="2704207"/>
            <a:ext cx="3661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輸出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人工智慧就是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……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677F7B2-58E3-C6A7-CFE9-B13544ED220E}"/>
              </a:ext>
            </a:extLst>
          </p:cNvPr>
          <p:cNvSpPr txBox="1"/>
          <p:nvPr/>
        </p:nvSpPr>
        <p:spPr>
          <a:xfrm>
            <a:off x="7048632" y="3277032"/>
            <a:ext cx="4690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輸出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很久很久以前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……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0D5C0A1-CECA-C877-15D9-DFA854F1222A}"/>
              </a:ext>
            </a:extLst>
          </p:cNvPr>
          <p:cNvSpPr txBox="1"/>
          <p:nvPr/>
        </p:nvSpPr>
        <p:spPr>
          <a:xfrm>
            <a:off x="7048632" y="3849857"/>
            <a:ext cx="4690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輸出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床前明月光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……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BCD31257-BB70-95FE-1B89-7DBA252CDB1C}"/>
              </a:ext>
            </a:extLst>
          </p:cNvPr>
          <p:cNvSpPr txBox="1"/>
          <p:nvPr/>
        </p:nvSpPr>
        <p:spPr>
          <a:xfrm>
            <a:off x="7048632" y="4422683"/>
            <a:ext cx="4690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輸出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Artificial Intelligence (AI)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CDA5BF1D-7981-16C7-B75C-F7AA5DFC3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41" y="140260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F5B4A273-2BC9-15A9-BE5A-6C50C7D0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481" y="521134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45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0" grpId="0"/>
      <p:bldP spid="32" grpId="0"/>
      <p:bldP spid="2" grpId="0"/>
      <p:bldP spid="3" grpId="0"/>
      <p:bldP spid="9" grpId="0"/>
      <p:bldP spid="23" grpId="0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4F2F1B-EA55-DE74-99BA-D4DE91FFA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文字接龍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346E13C-943C-01AB-C22F-2FFFF0654452}"/>
              </a:ext>
            </a:extLst>
          </p:cNvPr>
          <p:cNvSpPr txBox="1"/>
          <p:nvPr/>
        </p:nvSpPr>
        <p:spPr>
          <a:xfrm>
            <a:off x="564842" y="1526997"/>
            <a:ext cx="22343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原本的目標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817B815-EDE9-EF9B-4DAB-21D3EC600854}"/>
              </a:ext>
            </a:extLst>
          </p:cNvPr>
          <p:cNvSpPr txBox="1"/>
          <p:nvPr/>
        </p:nvSpPr>
        <p:spPr>
          <a:xfrm>
            <a:off x="838200" y="2544202"/>
            <a:ext cx="5101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拆解成一連串文字接龍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A18A33AA-7124-B4B6-C904-2AF623F21019}"/>
              </a:ext>
            </a:extLst>
          </p:cNvPr>
          <p:cNvSpPr/>
          <p:nvPr/>
        </p:nvSpPr>
        <p:spPr>
          <a:xfrm>
            <a:off x="7105043" y="1258305"/>
            <a:ext cx="1693981" cy="10976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函式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D051CA5-1AC3-67BF-3C18-4A4CCFE9293D}"/>
              </a:ext>
            </a:extLst>
          </p:cNvPr>
          <p:cNvSpPr txBox="1"/>
          <p:nvPr/>
        </p:nvSpPr>
        <p:spPr>
          <a:xfrm>
            <a:off x="3072543" y="1544021"/>
            <a:ext cx="378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臺灣最高的山是哪座？</a:t>
            </a: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A71AD2D7-B8A3-E2D6-2754-DD7E064E2DDA}"/>
              </a:ext>
            </a:extLst>
          </p:cNvPr>
          <p:cNvCxnSpPr>
            <a:cxnSpLocks/>
          </p:cNvCxnSpPr>
          <p:nvPr/>
        </p:nvCxnSpPr>
        <p:spPr>
          <a:xfrm>
            <a:off x="6327491" y="1795381"/>
            <a:ext cx="6566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4230D734-4E07-B37F-5C77-CC9D6D33E99B}"/>
              </a:ext>
            </a:extLst>
          </p:cNvPr>
          <p:cNvCxnSpPr>
            <a:cxnSpLocks/>
          </p:cNvCxnSpPr>
          <p:nvPr/>
        </p:nvCxnSpPr>
        <p:spPr>
          <a:xfrm>
            <a:off x="8855007" y="1795381"/>
            <a:ext cx="6566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BB350E9-34D1-68C1-C3FF-6BC96F6404ED}"/>
              </a:ext>
            </a:extLst>
          </p:cNvPr>
          <p:cNvSpPr txBox="1"/>
          <p:nvPr/>
        </p:nvSpPr>
        <p:spPr>
          <a:xfrm>
            <a:off x="9567604" y="1591545"/>
            <a:ext cx="1084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玉山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48710EC6-4AD9-4EFE-3401-527D64A6AD33}"/>
              </a:ext>
            </a:extLst>
          </p:cNvPr>
          <p:cNvSpPr/>
          <p:nvPr/>
        </p:nvSpPr>
        <p:spPr>
          <a:xfrm>
            <a:off x="7105043" y="3211631"/>
            <a:ext cx="1693981" cy="7679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函式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851A7F9-C45F-F1C9-AFE4-2A9779A924D9}"/>
              </a:ext>
            </a:extLst>
          </p:cNvPr>
          <p:cNvSpPr txBox="1"/>
          <p:nvPr/>
        </p:nvSpPr>
        <p:spPr>
          <a:xfrm>
            <a:off x="3072543" y="3344226"/>
            <a:ext cx="378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臺灣最高的山是哪座？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2A78B1D3-3AEF-3C98-65F6-AC880EBE42D1}"/>
              </a:ext>
            </a:extLst>
          </p:cNvPr>
          <p:cNvCxnSpPr>
            <a:cxnSpLocks/>
          </p:cNvCxnSpPr>
          <p:nvPr/>
        </p:nvCxnSpPr>
        <p:spPr>
          <a:xfrm>
            <a:off x="6327491" y="3595586"/>
            <a:ext cx="6566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11C5832-F25B-D520-E967-BB715E893C90}"/>
              </a:ext>
            </a:extLst>
          </p:cNvPr>
          <p:cNvCxnSpPr>
            <a:cxnSpLocks/>
          </p:cNvCxnSpPr>
          <p:nvPr/>
        </p:nvCxnSpPr>
        <p:spPr>
          <a:xfrm>
            <a:off x="8855007" y="3595586"/>
            <a:ext cx="6566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719D297-D9B8-4944-3CD3-E057105CF563}"/>
              </a:ext>
            </a:extLst>
          </p:cNvPr>
          <p:cNvSpPr txBox="1"/>
          <p:nvPr/>
        </p:nvSpPr>
        <p:spPr>
          <a:xfrm>
            <a:off x="9567604" y="3364753"/>
            <a:ext cx="1084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玉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462FE199-7D95-414F-0443-A57FAD0A995E}"/>
              </a:ext>
            </a:extLst>
          </p:cNvPr>
          <p:cNvSpPr/>
          <p:nvPr/>
        </p:nvSpPr>
        <p:spPr>
          <a:xfrm>
            <a:off x="7105043" y="4202595"/>
            <a:ext cx="1693981" cy="7679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函式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F3E0BAC-1912-E6A5-CE20-2BC172C788C4}"/>
              </a:ext>
            </a:extLst>
          </p:cNvPr>
          <p:cNvSpPr txBox="1"/>
          <p:nvPr/>
        </p:nvSpPr>
        <p:spPr>
          <a:xfrm>
            <a:off x="2680379" y="4339840"/>
            <a:ext cx="378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臺灣最高的山是哪座？</a:t>
            </a: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B7820DA2-DCC1-E3D7-7903-8D2F1733AF39}"/>
              </a:ext>
            </a:extLst>
          </p:cNvPr>
          <p:cNvCxnSpPr>
            <a:cxnSpLocks/>
          </p:cNvCxnSpPr>
          <p:nvPr/>
        </p:nvCxnSpPr>
        <p:spPr>
          <a:xfrm>
            <a:off x="6327491" y="4586550"/>
            <a:ext cx="6566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0B770D55-436E-16E7-768C-557DB2449454}"/>
              </a:ext>
            </a:extLst>
          </p:cNvPr>
          <p:cNvCxnSpPr>
            <a:cxnSpLocks/>
          </p:cNvCxnSpPr>
          <p:nvPr/>
        </p:nvCxnSpPr>
        <p:spPr>
          <a:xfrm>
            <a:off x="8855007" y="4586550"/>
            <a:ext cx="6566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96A7C12-0575-6BDF-182E-2913084E63F9}"/>
              </a:ext>
            </a:extLst>
          </p:cNvPr>
          <p:cNvSpPr txBox="1"/>
          <p:nvPr/>
        </p:nvSpPr>
        <p:spPr>
          <a:xfrm>
            <a:off x="9567604" y="4355717"/>
            <a:ext cx="1084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山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ED4337C5-BED0-ED6F-1435-E208AAD39407}"/>
              </a:ext>
            </a:extLst>
          </p:cNvPr>
          <p:cNvSpPr txBox="1"/>
          <p:nvPr/>
        </p:nvSpPr>
        <p:spPr>
          <a:xfrm>
            <a:off x="5751165" y="4339840"/>
            <a:ext cx="1084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玉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8DE66949-DAD7-424C-E307-4BFD45911A92}"/>
              </a:ext>
            </a:extLst>
          </p:cNvPr>
          <p:cNvSpPr/>
          <p:nvPr/>
        </p:nvSpPr>
        <p:spPr>
          <a:xfrm>
            <a:off x="7105043" y="5193560"/>
            <a:ext cx="1693981" cy="7679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函式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720A553-690E-B5FA-2295-DCCDFB41BC77}"/>
              </a:ext>
            </a:extLst>
          </p:cNvPr>
          <p:cNvSpPr txBox="1"/>
          <p:nvPr/>
        </p:nvSpPr>
        <p:spPr>
          <a:xfrm>
            <a:off x="2382973" y="5330803"/>
            <a:ext cx="378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臺灣最高的山是哪座？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0F21EF67-4439-9A1E-59FD-1CFF61F8E052}"/>
              </a:ext>
            </a:extLst>
          </p:cNvPr>
          <p:cNvCxnSpPr>
            <a:cxnSpLocks/>
          </p:cNvCxnSpPr>
          <p:nvPr/>
        </p:nvCxnSpPr>
        <p:spPr>
          <a:xfrm>
            <a:off x="6327491" y="5577515"/>
            <a:ext cx="6566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39DD6993-82F4-0667-6915-6F438B206AA7}"/>
              </a:ext>
            </a:extLst>
          </p:cNvPr>
          <p:cNvCxnSpPr>
            <a:cxnSpLocks/>
          </p:cNvCxnSpPr>
          <p:nvPr/>
        </p:nvCxnSpPr>
        <p:spPr>
          <a:xfrm>
            <a:off x="8855007" y="5577515"/>
            <a:ext cx="6566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A894584-0EF6-432A-45C3-EFA15F571CE2}"/>
              </a:ext>
            </a:extLst>
          </p:cNvPr>
          <p:cNvSpPr txBox="1"/>
          <p:nvPr/>
        </p:nvSpPr>
        <p:spPr>
          <a:xfrm>
            <a:off x="9567604" y="5328021"/>
            <a:ext cx="1084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[END]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0E85A096-3C3A-379F-E2A9-11559CE97DF2}"/>
              </a:ext>
            </a:extLst>
          </p:cNvPr>
          <p:cNvSpPr txBox="1"/>
          <p:nvPr/>
        </p:nvSpPr>
        <p:spPr>
          <a:xfrm>
            <a:off x="5453759" y="5330803"/>
            <a:ext cx="1084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玉山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E8FA7A46-1CBC-1022-AFC2-B4B8A504056E}"/>
              </a:ext>
            </a:extLst>
          </p:cNvPr>
          <p:cNvSpPr txBox="1"/>
          <p:nvPr/>
        </p:nvSpPr>
        <p:spPr>
          <a:xfrm>
            <a:off x="6840577" y="6025994"/>
            <a:ext cx="2322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6E8953F8-4DCC-E987-291A-E4B762471DC1}"/>
              </a:ext>
            </a:extLst>
          </p:cNvPr>
          <p:cNvSpPr txBox="1"/>
          <p:nvPr/>
        </p:nvSpPr>
        <p:spPr>
          <a:xfrm>
            <a:off x="9163063" y="578995"/>
            <a:ext cx="1940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可能性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窮盡無盡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2DED214-9A51-F555-8184-3C19008D4F47}"/>
              </a:ext>
            </a:extLst>
          </p:cNvPr>
          <p:cNvSpPr txBox="1"/>
          <p:nvPr/>
        </p:nvSpPr>
        <p:spPr>
          <a:xfrm>
            <a:off x="9183314" y="2821006"/>
            <a:ext cx="1940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答案有限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!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39B5D630-2E04-3340-415C-F34934FFE5CE}"/>
              </a:ext>
            </a:extLst>
          </p:cNvPr>
          <p:cNvSpPr txBox="1"/>
          <p:nvPr/>
        </p:nvSpPr>
        <p:spPr>
          <a:xfrm>
            <a:off x="4715432" y="2544202"/>
            <a:ext cx="1940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分類問題</a:t>
            </a:r>
          </a:p>
        </p:txBody>
      </p:sp>
    </p:spTree>
    <p:extLst>
      <p:ext uri="{BB962C8B-B14F-4D97-AF65-F5344CB8AC3E}">
        <p14:creationId xmlns:p14="http://schemas.microsoft.com/office/powerpoint/2010/main" val="3490223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/>
      <p:bldP spid="17" grpId="0"/>
      <p:bldP spid="23" grpId="0" animBg="1"/>
      <p:bldP spid="24" grpId="0"/>
      <p:bldP spid="27" grpId="0"/>
      <p:bldP spid="28" grpId="0"/>
      <p:bldP spid="29" grpId="0" animBg="1"/>
      <p:bldP spid="30" grpId="0"/>
      <p:bldP spid="33" grpId="0"/>
      <p:bldP spid="34" grpId="0"/>
      <p:bldP spid="35" grpId="0"/>
      <p:bldP spid="36" grpId="0"/>
      <p:bldP spid="37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3D390-68AA-E6B4-44EE-0B2F59D6A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4BBF9C-A05B-3B67-EEEC-D9E019309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生成式人工智慧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7C86AB-64ED-12B7-13FF-8B5E0AF9D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82D8089E-B9EE-8ED0-25A4-12B438785A93}"/>
              </a:ext>
            </a:extLst>
          </p:cNvPr>
          <p:cNvSpPr/>
          <p:nvPr/>
        </p:nvSpPr>
        <p:spPr>
          <a:xfrm>
            <a:off x="838200" y="1761966"/>
            <a:ext cx="10515600" cy="4351338"/>
          </a:xfrm>
          <a:prstGeom prst="roundRect">
            <a:avLst>
              <a:gd name="adj" fmla="val 1036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1E3F67A-E858-F563-ACDD-6C8D76A3E1E2}"/>
              </a:ext>
            </a:extLst>
          </p:cNvPr>
          <p:cNvSpPr txBox="1"/>
          <p:nvPr/>
        </p:nvSpPr>
        <p:spPr>
          <a:xfrm>
            <a:off x="1036320" y="1948021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人工智慧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B1EADED-5E09-8E75-10AA-1EF948223EB1}"/>
              </a:ext>
            </a:extLst>
          </p:cNvPr>
          <p:cNvSpPr txBox="1"/>
          <p:nvPr/>
        </p:nvSpPr>
        <p:spPr>
          <a:xfrm>
            <a:off x="2377440" y="193278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目標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73E974EC-F1F8-F1C5-60FE-ED47174D779B}"/>
              </a:ext>
            </a:extLst>
          </p:cNvPr>
          <p:cNvSpPr/>
          <p:nvPr/>
        </p:nvSpPr>
        <p:spPr>
          <a:xfrm>
            <a:off x="1306830" y="2716447"/>
            <a:ext cx="9761220" cy="3036653"/>
          </a:xfrm>
          <a:prstGeom prst="roundRect">
            <a:avLst>
              <a:gd name="adj" fmla="val 10363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5DB530C-17FB-631E-10A0-B01D77906275}"/>
              </a:ext>
            </a:extLst>
          </p:cNvPr>
          <p:cNvSpPr txBox="1"/>
          <p:nvPr/>
        </p:nvSpPr>
        <p:spPr>
          <a:xfrm>
            <a:off x="1516380" y="283152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機器學習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手段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0A407606-EADA-D629-75F7-228C161742A2}"/>
              </a:ext>
            </a:extLst>
          </p:cNvPr>
          <p:cNvSpPr/>
          <p:nvPr/>
        </p:nvSpPr>
        <p:spPr>
          <a:xfrm>
            <a:off x="2266950" y="3383413"/>
            <a:ext cx="8618220" cy="2122038"/>
          </a:xfrm>
          <a:prstGeom prst="roundRect">
            <a:avLst>
              <a:gd name="adj" fmla="val 10363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E5EA2CA-4CB4-B9B6-0872-633F94F16701}"/>
              </a:ext>
            </a:extLst>
          </p:cNvPr>
          <p:cNvSpPr txBox="1"/>
          <p:nvPr/>
        </p:nvSpPr>
        <p:spPr>
          <a:xfrm>
            <a:off x="2377440" y="3518987"/>
            <a:ext cx="3627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深度學習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更厲害的手段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002A426B-3D5B-2833-6B3A-A190016B41F1}"/>
              </a:ext>
            </a:extLst>
          </p:cNvPr>
          <p:cNvSpPr/>
          <p:nvPr/>
        </p:nvSpPr>
        <p:spPr>
          <a:xfrm>
            <a:off x="2799184" y="4116226"/>
            <a:ext cx="7887866" cy="1198724"/>
          </a:xfrm>
          <a:prstGeom prst="roundRect">
            <a:avLst>
              <a:gd name="adj" fmla="val 1036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5F42B43-F0AB-8F36-6B24-8130EE721B4F}"/>
              </a:ext>
            </a:extLst>
          </p:cNvPr>
          <p:cNvSpPr txBox="1"/>
          <p:nvPr/>
        </p:nvSpPr>
        <p:spPr>
          <a:xfrm>
            <a:off x="2880360" y="4184007"/>
            <a:ext cx="26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生成式人工智慧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354D944-B712-05D2-0549-392EB149D70A}"/>
              </a:ext>
            </a:extLst>
          </p:cNvPr>
          <p:cNvSpPr/>
          <p:nvPr/>
        </p:nvSpPr>
        <p:spPr>
          <a:xfrm>
            <a:off x="5262466" y="4304494"/>
            <a:ext cx="5262466" cy="827343"/>
          </a:xfrm>
          <a:prstGeom prst="roundRect">
            <a:avLst>
              <a:gd name="adj" fmla="val 10363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A5D7A6D-E4A2-7DF5-7600-AE24A36CC692}"/>
              </a:ext>
            </a:extLst>
          </p:cNvPr>
          <p:cNvSpPr txBox="1"/>
          <p:nvPr/>
        </p:nvSpPr>
        <p:spPr>
          <a:xfrm>
            <a:off x="5329413" y="4306651"/>
            <a:ext cx="9654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模型</a:t>
            </a:r>
          </a:p>
        </p:txBody>
      </p:sp>
    </p:spTree>
    <p:extLst>
      <p:ext uri="{BB962C8B-B14F-4D97-AF65-F5344CB8AC3E}">
        <p14:creationId xmlns:p14="http://schemas.microsoft.com/office/powerpoint/2010/main" val="298416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7ECDFF-6DC2-E992-F1DB-5815859A0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生成策略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E9E233B-ACD3-2A64-92E8-BDDF94AE4621}"/>
              </a:ext>
            </a:extLst>
          </p:cNvPr>
          <p:cNvSpPr/>
          <p:nvPr/>
        </p:nvSpPr>
        <p:spPr>
          <a:xfrm>
            <a:off x="2402891" y="1969798"/>
            <a:ext cx="2295330" cy="4665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980CEC9B-A43C-BC63-5263-328F179EE37D}"/>
              </a:ext>
            </a:extLst>
          </p:cNvPr>
          <p:cNvSpPr/>
          <p:nvPr/>
        </p:nvSpPr>
        <p:spPr>
          <a:xfrm>
            <a:off x="5062115" y="2025781"/>
            <a:ext cx="1079240" cy="35456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46A2060-321C-2767-FA8D-7C7DBE81DB5C}"/>
              </a:ext>
            </a:extLst>
          </p:cNvPr>
          <p:cNvSpPr txBox="1"/>
          <p:nvPr/>
        </p:nvSpPr>
        <p:spPr>
          <a:xfrm>
            <a:off x="2711837" y="1992806"/>
            <a:ext cx="1677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文章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73756C5-B297-E7F8-FB19-592D52056A28}"/>
              </a:ext>
            </a:extLst>
          </p:cNvPr>
          <p:cNvSpPr txBox="1"/>
          <p:nvPr/>
        </p:nvSpPr>
        <p:spPr>
          <a:xfrm>
            <a:off x="6849447" y="1454824"/>
            <a:ext cx="261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較小的單位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15EE1DC-70D3-7F05-813A-9E4AC969D45F}"/>
              </a:ext>
            </a:extLst>
          </p:cNvPr>
          <p:cNvSpPr txBox="1"/>
          <p:nvPr/>
        </p:nvSpPr>
        <p:spPr>
          <a:xfrm>
            <a:off x="2245306" y="1429997"/>
            <a:ext cx="261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複雜的物件</a:t>
            </a:r>
          </a:p>
        </p:txBody>
      </p: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7660109E-4284-2ABD-8D78-782A857B8049}"/>
              </a:ext>
            </a:extLst>
          </p:cNvPr>
          <p:cNvGrpSpPr/>
          <p:nvPr/>
        </p:nvGrpSpPr>
        <p:grpSpPr>
          <a:xfrm>
            <a:off x="6446156" y="1969798"/>
            <a:ext cx="528735" cy="466530"/>
            <a:chOff x="6446156" y="1969798"/>
            <a:chExt cx="528735" cy="466530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2DA3C9D3-F150-047E-F70C-75727EC95533}"/>
                </a:ext>
              </a:extLst>
            </p:cNvPr>
            <p:cNvSpPr/>
            <p:nvPr/>
          </p:nvSpPr>
          <p:spPr>
            <a:xfrm>
              <a:off x="6446156" y="1969798"/>
              <a:ext cx="528735" cy="4665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4B2865AA-BCA6-A1AC-8465-28EE2EBFED52}"/>
                </a:ext>
              </a:extLst>
            </p:cNvPr>
            <p:cNvSpPr txBox="1"/>
            <p:nvPr/>
          </p:nvSpPr>
          <p:spPr>
            <a:xfrm>
              <a:off x="6524429" y="1969798"/>
              <a:ext cx="3638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字</a:t>
              </a: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6D9C9C20-0BB1-DD98-4160-E572600FC07E}"/>
              </a:ext>
            </a:extLst>
          </p:cNvPr>
          <p:cNvGrpSpPr/>
          <p:nvPr/>
        </p:nvGrpSpPr>
        <p:grpSpPr>
          <a:xfrm>
            <a:off x="7139732" y="1969798"/>
            <a:ext cx="528735" cy="466530"/>
            <a:chOff x="7139732" y="1969798"/>
            <a:chExt cx="528735" cy="466530"/>
          </a:xfrm>
        </p:grpSpPr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2922DF8C-3BE6-2D33-DC08-0A8611C74336}"/>
                </a:ext>
              </a:extLst>
            </p:cNvPr>
            <p:cNvSpPr/>
            <p:nvPr/>
          </p:nvSpPr>
          <p:spPr>
            <a:xfrm>
              <a:off x="7139732" y="1969798"/>
              <a:ext cx="528735" cy="4665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40391E48-6D9C-7660-0A71-1FBAF3382EA8}"/>
                </a:ext>
              </a:extLst>
            </p:cNvPr>
            <p:cNvSpPr txBox="1"/>
            <p:nvPr/>
          </p:nvSpPr>
          <p:spPr>
            <a:xfrm>
              <a:off x="7200385" y="1972229"/>
              <a:ext cx="377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字</a:t>
              </a: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00120672-0CA2-2237-1D09-99178B7678BC}"/>
              </a:ext>
            </a:extLst>
          </p:cNvPr>
          <p:cNvGrpSpPr/>
          <p:nvPr/>
        </p:nvGrpSpPr>
        <p:grpSpPr>
          <a:xfrm>
            <a:off x="7808427" y="1969798"/>
            <a:ext cx="528735" cy="466530"/>
            <a:chOff x="7808427" y="1969798"/>
            <a:chExt cx="528735" cy="466530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9323D241-DAEA-207A-3710-0649C8C29E3A}"/>
                </a:ext>
              </a:extLst>
            </p:cNvPr>
            <p:cNvSpPr/>
            <p:nvPr/>
          </p:nvSpPr>
          <p:spPr>
            <a:xfrm>
              <a:off x="7808427" y="1969798"/>
              <a:ext cx="528735" cy="4665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A44546D6-917D-37B1-5820-176A8553505D}"/>
                </a:ext>
              </a:extLst>
            </p:cNvPr>
            <p:cNvSpPr txBox="1"/>
            <p:nvPr/>
          </p:nvSpPr>
          <p:spPr>
            <a:xfrm>
              <a:off x="7858190" y="1969798"/>
              <a:ext cx="4209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字</a:t>
              </a: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EADD4F10-1D35-6281-84AB-FC168BA66917}"/>
              </a:ext>
            </a:extLst>
          </p:cNvPr>
          <p:cNvGrpSpPr/>
          <p:nvPr/>
        </p:nvGrpSpPr>
        <p:grpSpPr>
          <a:xfrm>
            <a:off x="8502003" y="1969798"/>
            <a:ext cx="552581" cy="466530"/>
            <a:chOff x="8502003" y="1969798"/>
            <a:chExt cx="552581" cy="466530"/>
          </a:xfrm>
        </p:grpSpPr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E024B2A7-A665-7B27-261D-C792563A492B}"/>
                </a:ext>
              </a:extLst>
            </p:cNvPr>
            <p:cNvSpPr/>
            <p:nvPr/>
          </p:nvSpPr>
          <p:spPr>
            <a:xfrm>
              <a:off x="8502003" y="1969798"/>
              <a:ext cx="528735" cy="4665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FC16691F-5EA6-E096-6573-E67E42F21090}"/>
                </a:ext>
              </a:extLst>
            </p:cNvPr>
            <p:cNvSpPr txBox="1"/>
            <p:nvPr/>
          </p:nvSpPr>
          <p:spPr>
            <a:xfrm>
              <a:off x="8525849" y="1972145"/>
              <a:ext cx="5287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字</a:t>
              </a: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9D778370-7333-C3E3-C6FA-E0E4B1F91142}"/>
              </a:ext>
            </a:extLst>
          </p:cNvPr>
          <p:cNvGrpSpPr/>
          <p:nvPr/>
        </p:nvGrpSpPr>
        <p:grpSpPr>
          <a:xfrm>
            <a:off x="9195579" y="1969798"/>
            <a:ext cx="528735" cy="466530"/>
            <a:chOff x="9195579" y="1969798"/>
            <a:chExt cx="528735" cy="466530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3C5266DB-5C63-B0F8-E0CC-0921D2606FFD}"/>
                </a:ext>
              </a:extLst>
            </p:cNvPr>
            <p:cNvSpPr/>
            <p:nvPr/>
          </p:nvSpPr>
          <p:spPr>
            <a:xfrm>
              <a:off x="9195579" y="1969798"/>
              <a:ext cx="528735" cy="4665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0B62532F-60E8-58CC-9E46-49BCB9125DDD}"/>
                </a:ext>
              </a:extLst>
            </p:cNvPr>
            <p:cNvSpPr txBox="1"/>
            <p:nvPr/>
          </p:nvSpPr>
          <p:spPr>
            <a:xfrm>
              <a:off x="9249489" y="1969798"/>
              <a:ext cx="4209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字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1921E5A-6759-C580-720B-D04E768CF284}"/>
              </a:ext>
            </a:extLst>
          </p:cNvPr>
          <p:cNvSpPr txBox="1"/>
          <p:nvPr/>
        </p:nvSpPr>
        <p:spPr>
          <a:xfrm>
            <a:off x="6141355" y="2680271"/>
            <a:ext cx="4202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依照某種固定的順序依序生成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BF1F63E-D9B0-A4A1-1120-79D6DA349C1E}"/>
              </a:ext>
            </a:extLst>
          </p:cNvPr>
          <p:cNvSpPr txBox="1"/>
          <p:nvPr/>
        </p:nvSpPr>
        <p:spPr>
          <a:xfrm>
            <a:off x="6215612" y="5875810"/>
            <a:ext cx="5418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+mn-cs"/>
              </a:rPr>
              <a:t>Autoregressive Generation </a:t>
            </a:r>
            <a:endParaRPr kumimoji="0" lang="zh-TW" alt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4AF6988-88A7-BD97-4B4C-ECA727EB80D6}"/>
              </a:ext>
            </a:extLst>
          </p:cNvPr>
          <p:cNvGrpSpPr/>
          <p:nvPr/>
        </p:nvGrpSpPr>
        <p:grpSpPr>
          <a:xfrm>
            <a:off x="2443133" y="3475352"/>
            <a:ext cx="2295330" cy="2013339"/>
            <a:chOff x="2369196" y="3361203"/>
            <a:chExt cx="2295330" cy="2013339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F3B137D6-C95D-26E1-F304-333CD8BD8CD2}"/>
                </a:ext>
              </a:extLst>
            </p:cNvPr>
            <p:cNvSpPr/>
            <p:nvPr/>
          </p:nvSpPr>
          <p:spPr>
            <a:xfrm>
              <a:off x="2369196" y="3361203"/>
              <a:ext cx="2295330" cy="201333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FFFF2FF1-F0DD-AE9E-EB08-27B5C9773D21}"/>
                </a:ext>
              </a:extLst>
            </p:cNvPr>
            <p:cNvSpPr txBox="1"/>
            <p:nvPr/>
          </p:nvSpPr>
          <p:spPr>
            <a:xfrm>
              <a:off x="2678142" y="4137039"/>
              <a:ext cx="16774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圖片</a:t>
              </a:r>
            </a:p>
          </p:txBody>
        </p:sp>
      </p:grp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59EDE95A-AF8D-5ABD-B392-DB1B6F242F95}"/>
              </a:ext>
            </a:extLst>
          </p:cNvPr>
          <p:cNvSpPr/>
          <p:nvPr/>
        </p:nvSpPr>
        <p:spPr>
          <a:xfrm>
            <a:off x="5062115" y="4366375"/>
            <a:ext cx="1079240" cy="35456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95979755-3AA1-D01C-3B65-EF4D0BC33D7E}"/>
              </a:ext>
            </a:extLst>
          </p:cNvPr>
          <p:cNvSpPr/>
          <p:nvPr/>
        </p:nvSpPr>
        <p:spPr>
          <a:xfrm>
            <a:off x="6706376" y="3441140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96B4AF54-75F9-E82B-5828-C1269F4FC57F}"/>
              </a:ext>
            </a:extLst>
          </p:cNvPr>
          <p:cNvSpPr/>
          <p:nvPr/>
        </p:nvSpPr>
        <p:spPr>
          <a:xfrm>
            <a:off x="7399952" y="3441140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87C70362-7E51-2BA4-B9B4-0F2427C15B52}"/>
              </a:ext>
            </a:extLst>
          </p:cNvPr>
          <p:cNvSpPr/>
          <p:nvPr/>
        </p:nvSpPr>
        <p:spPr>
          <a:xfrm>
            <a:off x="8068647" y="3441140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855C6E73-B8BC-7D96-F44F-D8F599FD5C93}"/>
              </a:ext>
            </a:extLst>
          </p:cNvPr>
          <p:cNvSpPr/>
          <p:nvPr/>
        </p:nvSpPr>
        <p:spPr>
          <a:xfrm>
            <a:off x="8762223" y="3441140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848C396-DFB8-E043-53DC-B397FDCD0241}"/>
              </a:ext>
            </a:extLst>
          </p:cNvPr>
          <p:cNvSpPr/>
          <p:nvPr/>
        </p:nvSpPr>
        <p:spPr>
          <a:xfrm>
            <a:off x="6696527" y="4015492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0F048B6A-CF80-97FD-6482-9BBABD0EA4F6}"/>
              </a:ext>
            </a:extLst>
          </p:cNvPr>
          <p:cNvSpPr/>
          <p:nvPr/>
        </p:nvSpPr>
        <p:spPr>
          <a:xfrm>
            <a:off x="7390103" y="4015492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5AAC3B88-41A2-26A2-DFA3-85BBB98AEC75}"/>
              </a:ext>
            </a:extLst>
          </p:cNvPr>
          <p:cNvSpPr/>
          <p:nvPr/>
        </p:nvSpPr>
        <p:spPr>
          <a:xfrm>
            <a:off x="8058798" y="4015492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DD66E250-6FA2-913B-0276-1DF1B2BA6171}"/>
              </a:ext>
            </a:extLst>
          </p:cNvPr>
          <p:cNvSpPr/>
          <p:nvPr/>
        </p:nvSpPr>
        <p:spPr>
          <a:xfrm>
            <a:off x="8752374" y="4015492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151F05FC-B632-DDE0-C8DB-2B2D049BA906}"/>
              </a:ext>
            </a:extLst>
          </p:cNvPr>
          <p:cNvSpPr/>
          <p:nvPr/>
        </p:nvSpPr>
        <p:spPr>
          <a:xfrm>
            <a:off x="6696527" y="4598704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677B3635-5279-99BF-EE17-46446F75657F}"/>
              </a:ext>
            </a:extLst>
          </p:cNvPr>
          <p:cNvSpPr/>
          <p:nvPr/>
        </p:nvSpPr>
        <p:spPr>
          <a:xfrm>
            <a:off x="7390103" y="4598704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80A870EE-92B0-E4AC-7831-C0C69290F054}"/>
              </a:ext>
            </a:extLst>
          </p:cNvPr>
          <p:cNvSpPr/>
          <p:nvPr/>
        </p:nvSpPr>
        <p:spPr>
          <a:xfrm>
            <a:off x="8058798" y="4598704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8D84FD51-4729-706B-FBE6-33CED2B615C7}"/>
              </a:ext>
            </a:extLst>
          </p:cNvPr>
          <p:cNvSpPr/>
          <p:nvPr/>
        </p:nvSpPr>
        <p:spPr>
          <a:xfrm>
            <a:off x="8752374" y="4598704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01D6E2C6-014C-851E-9B09-9D2E1ECCEA15}"/>
              </a:ext>
            </a:extLst>
          </p:cNvPr>
          <p:cNvSpPr/>
          <p:nvPr/>
        </p:nvSpPr>
        <p:spPr>
          <a:xfrm>
            <a:off x="6696527" y="5150706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A5377081-4E6F-817C-39EF-7065F7BB0DB2}"/>
              </a:ext>
            </a:extLst>
          </p:cNvPr>
          <p:cNvSpPr/>
          <p:nvPr/>
        </p:nvSpPr>
        <p:spPr>
          <a:xfrm>
            <a:off x="7390103" y="5150706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74CD4874-DF59-2BA2-5AC0-2F6AD90E0D84}"/>
              </a:ext>
            </a:extLst>
          </p:cNvPr>
          <p:cNvSpPr/>
          <p:nvPr/>
        </p:nvSpPr>
        <p:spPr>
          <a:xfrm>
            <a:off x="8058798" y="5150706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F2994F44-6CD8-27D8-0561-FEE7802B1A36}"/>
              </a:ext>
            </a:extLst>
          </p:cNvPr>
          <p:cNvSpPr/>
          <p:nvPr/>
        </p:nvSpPr>
        <p:spPr>
          <a:xfrm>
            <a:off x="8752374" y="5150706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EEE65DA-B2BC-9FC0-8DCA-4DEA90F0D365}"/>
              </a:ext>
            </a:extLst>
          </p:cNvPr>
          <p:cNvSpPr txBox="1"/>
          <p:nvPr/>
        </p:nvSpPr>
        <p:spPr>
          <a:xfrm>
            <a:off x="2498692" y="2481863"/>
            <a:ext cx="2103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由文字構成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780F2B9-DCA8-5FB8-EFAB-291D3B00D667}"/>
              </a:ext>
            </a:extLst>
          </p:cNvPr>
          <p:cNvSpPr txBox="1"/>
          <p:nvPr/>
        </p:nvSpPr>
        <p:spPr>
          <a:xfrm>
            <a:off x="2561906" y="5507811"/>
            <a:ext cx="2103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由像素構成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050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1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7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3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9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1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7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3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9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8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1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37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63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89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  <p:bldP spid="23" grpId="0"/>
      <p:bldP spid="24" grpId="0"/>
      <p:bldP spid="28" grpId="0" animBg="1"/>
      <p:bldP spid="29" grpId="0" animBg="1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3D9E4-6088-B474-D9A1-ED1F8BB87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D2525C-49AC-D7A2-58FC-A99283C7D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人工智慧</a:t>
            </a:r>
            <a:r>
              <a:rPr lang="zh-TW" altLang="en-US" dirty="0"/>
              <a:t> </a:t>
            </a:r>
            <a:r>
              <a:rPr lang="en-US" altLang="zh-TW" dirty="0"/>
              <a:t>(Artificial Intelligence, AI)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24079A4-8119-8585-9E5F-BFE55F92D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DF43B077-F456-D7B3-88DC-8472B02BD0E9}"/>
              </a:ext>
            </a:extLst>
          </p:cNvPr>
          <p:cNvSpPr/>
          <p:nvPr/>
        </p:nvSpPr>
        <p:spPr>
          <a:xfrm>
            <a:off x="838200" y="1761966"/>
            <a:ext cx="10515600" cy="4351338"/>
          </a:xfrm>
          <a:prstGeom prst="roundRect">
            <a:avLst>
              <a:gd name="adj" fmla="val 1036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A1C850-394F-25BB-F007-2EC76BB6039D}"/>
              </a:ext>
            </a:extLst>
          </p:cNvPr>
          <p:cNvSpPr txBox="1"/>
          <p:nvPr/>
        </p:nvSpPr>
        <p:spPr>
          <a:xfrm>
            <a:off x="1036320" y="1948021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人工智慧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4767ABB-43AE-E5D2-F345-363D4E5AB930}"/>
              </a:ext>
            </a:extLst>
          </p:cNvPr>
          <p:cNvSpPr txBox="1"/>
          <p:nvPr/>
        </p:nvSpPr>
        <p:spPr>
          <a:xfrm>
            <a:off x="2377440" y="1932780"/>
            <a:ext cx="1315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目標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6262D49-1C50-5B36-F1E0-ECB830132E19}"/>
              </a:ext>
            </a:extLst>
          </p:cNvPr>
          <p:cNvSpPr txBox="1"/>
          <p:nvPr/>
        </p:nvSpPr>
        <p:spPr>
          <a:xfrm>
            <a:off x="1036320" y="2424927"/>
            <a:ext cx="4255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讓機器展現「智慧」</a:t>
            </a:r>
          </a:p>
        </p:txBody>
      </p:sp>
    </p:spTree>
    <p:extLst>
      <p:ext uri="{BB962C8B-B14F-4D97-AF65-F5344CB8AC3E}">
        <p14:creationId xmlns:p14="http://schemas.microsoft.com/office/powerpoint/2010/main" val="188092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FC1D34-0EA5-38E6-DE21-96792C8D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生成策略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593390B-C98B-7508-7EBF-1F365DA1A645}"/>
              </a:ext>
            </a:extLst>
          </p:cNvPr>
          <p:cNvSpPr txBox="1"/>
          <p:nvPr/>
        </p:nvSpPr>
        <p:spPr>
          <a:xfrm>
            <a:off x="7448550" y="6025118"/>
            <a:ext cx="3905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https://openai.com/blog/image-gpt/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82488A3-68F0-7740-FB38-AC0E13A92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426535"/>
            <a:ext cx="2780087" cy="3415536"/>
          </a:xfrm>
          <a:prstGeom prst="rect">
            <a:avLst/>
          </a:prstGeom>
        </p:spPr>
      </p:pic>
      <p:pic>
        <p:nvPicPr>
          <p:cNvPr id="6" name="2x-no-mark-animated">
            <a:hlinkClick r:id="" action="ppaction://media"/>
            <a:extLst>
              <a:ext uri="{FF2B5EF4-FFF2-40B4-BE49-F238E27FC236}">
                <a16:creationId xmlns:a16="http://schemas.microsoft.com/office/drawing/2014/main" id="{3C0ECCA1-D7A5-B275-2276-3206F0CC93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1544" y="701417"/>
            <a:ext cx="3940037" cy="523746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3D7F003-240D-3E49-7AD4-74E54300F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6328" y="2257531"/>
            <a:ext cx="3131243" cy="386601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FB627E0-B1FD-4CDF-508A-FB7357F2AEB7}"/>
              </a:ext>
            </a:extLst>
          </p:cNvPr>
          <p:cNvSpPr txBox="1"/>
          <p:nvPr/>
        </p:nvSpPr>
        <p:spPr>
          <a:xfrm>
            <a:off x="1295401" y="1519144"/>
            <a:ext cx="5266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影像版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GPT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755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1438702-B9A4-8A1D-D043-BE379A19D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008" y="1642915"/>
            <a:ext cx="6266992" cy="484996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B40F561-D694-3B0E-7ED1-08C3B1538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D6F22F-D246-CDA6-A5D9-BF2E4723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機器學習及其深層與結構化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(2015)</a:t>
            </a:r>
            <a:endParaRPr lang="zh-TW" altLang="en-US" sz="24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995BC32-2497-A29A-145D-BA6C679D9B23}"/>
              </a:ext>
            </a:extLst>
          </p:cNvPr>
          <p:cNvSpPr txBox="1"/>
          <p:nvPr/>
        </p:nvSpPr>
        <p:spPr>
          <a:xfrm>
            <a:off x="840545" y="618013"/>
            <a:ext cx="6210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生成式人工智慧不是今天才有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3200" b="1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AF7D466-9297-EDD8-D1D6-1F9C4CEC5928}"/>
              </a:ext>
            </a:extLst>
          </p:cNvPr>
          <p:cNvSpPr txBox="1"/>
          <p:nvPr/>
        </p:nvSpPr>
        <p:spPr>
          <a:xfrm>
            <a:off x="1347787" y="5530632"/>
            <a:ext cx="3795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https://speech.ee.ntu.edu.tw/~tlkagk/courses_MLSD15_2.html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9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C78CD5F-A145-B91D-9022-CB5C7640B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240" y="1368243"/>
            <a:ext cx="9673520" cy="412151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117F4AF-EECE-5716-0BBF-72ACEA314FBD}"/>
              </a:ext>
            </a:extLst>
          </p:cNvPr>
          <p:cNvSpPr txBox="1"/>
          <p:nvPr/>
        </p:nvSpPr>
        <p:spPr>
          <a:xfrm>
            <a:off x="9437335" y="4789515"/>
            <a:ext cx="299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(Google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翻譯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DDC0826-81BB-5376-2B69-BBAA05B6AD28}"/>
              </a:ext>
            </a:extLst>
          </p:cNvPr>
          <p:cNvSpPr txBox="1"/>
          <p:nvPr/>
        </p:nvSpPr>
        <p:spPr>
          <a:xfrm>
            <a:off x="840545" y="618013"/>
            <a:ext cx="6210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生成式人工智慧不是今天才有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3200" b="1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43ACF42-1E98-A2AA-9CD3-13517724D5DB}"/>
              </a:ext>
            </a:extLst>
          </p:cNvPr>
          <p:cNvSpPr txBox="1"/>
          <p:nvPr/>
        </p:nvSpPr>
        <p:spPr>
          <a:xfrm>
            <a:off x="1730326" y="5789174"/>
            <a:ext cx="10078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今日的生成式人工智慧有甚麼特別厲害的地方呢？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3521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ADD61-E3E6-8A74-E062-124B01FB3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DC8DDD-C033-A333-7510-C9474D08D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生成式人工智慧 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(Generative AI)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機器產生複雜有結構的物件</a:t>
            </a:r>
          </a:p>
        </p:txBody>
      </p:sp>
      <p:pic>
        <p:nvPicPr>
          <p:cNvPr id="5" name="內容版面配置區 4" descr="報紙 以實心填滿">
            <a:extLst>
              <a:ext uri="{FF2B5EF4-FFF2-40B4-BE49-F238E27FC236}">
                <a16:creationId xmlns:a16="http://schemas.microsoft.com/office/drawing/2014/main" id="{FC490DE7-4BB2-70FF-4E6C-33F24EB87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1035" y="2175710"/>
            <a:ext cx="2506579" cy="2506579"/>
          </a:xfrm>
        </p:spPr>
      </p:pic>
      <p:pic>
        <p:nvPicPr>
          <p:cNvPr id="8" name="圖形 7" descr="影像 以實心填滿">
            <a:extLst>
              <a:ext uri="{FF2B5EF4-FFF2-40B4-BE49-F238E27FC236}">
                <a16:creationId xmlns:a16="http://schemas.microsoft.com/office/drawing/2014/main" id="{C6AC1346-326C-6248-2C1D-E6BD5012AE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3284" y="2175711"/>
            <a:ext cx="2506578" cy="2506578"/>
          </a:xfrm>
          <a:prstGeom prst="rect">
            <a:avLst/>
          </a:prstGeom>
        </p:spPr>
      </p:pic>
      <p:pic>
        <p:nvPicPr>
          <p:cNvPr id="10" name="圖形 9" descr="語音 以實心填滿">
            <a:extLst>
              <a:ext uri="{FF2B5EF4-FFF2-40B4-BE49-F238E27FC236}">
                <a16:creationId xmlns:a16="http://schemas.microsoft.com/office/drawing/2014/main" id="{B28E0D52-DEC2-7DAA-A6D7-6BDAB62C0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7643" y="2175711"/>
            <a:ext cx="2506578" cy="2506578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FA153845-8653-8203-B8C3-A8641A7D0F59}"/>
              </a:ext>
            </a:extLst>
          </p:cNvPr>
          <p:cNvSpPr txBox="1"/>
          <p:nvPr/>
        </p:nvSpPr>
        <p:spPr>
          <a:xfrm>
            <a:off x="1828418" y="4376790"/>
            <a:ext cx="1451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文章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80C4379-44FC-223C-CF1D-349DD1D630CD}"/>
              </a:ext>
            </a:extLst>
          </p:cNvPr>
          <p:cNvSpPr txBox="1"/>
          <p:nvPr/>
        </p:nvSpPr>
        <p:spPr>
          <a:xfrm>
            <a:off x="1123569" y="4943899"/>
            <a:ext cx="2810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由文字所構成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556065A-D307-E87C-DAA5-60EC824080FE}"/>
              </a:ext>
            </a:extLst>
          </p:cNvPr>
          <p:cNvSpPr txBox="1"/>
          <p:nvPr/>
        </p:nvSpPr>
        <p:spPr>
          <a:xfrm>
            <a:off x="5356683" y="4345491"/>
            <a:ext cx="1451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影像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D66A6BD-84A2-6801-F6A4-7E2659AC5A59}"/>
              </a:ext>
            </a:extLst>
          </p:cNvPr>
          <p:cNvSpPr txBox="1"/>
          <p:nvPr/>
        </p:nvSpPr>
        <p:spPr>
          <a:xfrm>
            <a:off x="4465217" y="4943899"/>
            <a:ext cx="3222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由像素所組成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670DB49-1EB9-7A14-5B8E-34F2BA90FE61}"/>
              </a:ext>
            </a:extLst>
          </p:cNvPr>
          <p:cNvSpPr txBox="1"/>
          <p:nvPr/>
        </p:nvSpPr>
        <p:spPr>
          <a:xfrm>
            <a:off x="8856870" y="4322263"/>
            <a:ext cx="1451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語音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C05099C-FEFF-BB0E-0DB8-F4425BE13464}"/>
              </a:ext>
            </a:extLst>
          </p:cNvPr>
          <p:cNvSpPr txBox="1"/>
          <p:nvPr/>
        </p:nvSpPr>
        <p:spPr>
          <a:xfrm>
            <a:off x="7432632" y="4939721"/>
            <a:ext cx="4300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由取樣點構成</a:t>
            </a:r>
          </a:p>
        </p:txBody>
      </p:sp>
    </p:spTree>
    <p:extLst>
      <p:ext uri="{BB962C8B-B14F-4D97-AF65-F5344CB8AC3E}">
        <p14:creationId xmlns:p14="http://schemas.microsoft.com/office/powerpoint/2010/main" val="352911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語音泡泡: 圓角矩形 9">
            <a:extLst>
              <a:ext uri="{FF2B5EF4-FFF2-40B4-BE49-F238E27FC236}">
                <a16:creationId xmlns:a16="http://schemas.microsoft.com/office/drawing/2014/main" id="{128F5AE3-92A7-1E7F-5D0C-93F955776A90}"/>
              </a:ext>
            </a:extLst>
          </p:cNvPr>
          <p:cNvSpPr/>
          <p:nvPr/>
        </p:nvSpPr>
        <p:spPr>
          <a:xfrm>
            <a:off x="1131645" y="3603148"/>
            <a:ext cx="9002955" cy="2889727"/>
          </a:xfrm>
          <a:prstGeom prst="wedgeRoundRectCallout">
            <a:avLst>
              <a:gd name="adj1" fmla="val 53453"/>
              <a:gd name="adj2" fmla="val -3867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id="{0D4D16D1-90B3-CF4C-1C23-2AAD79D8C435}"/>
              </a:ext>
            </a:extLst>
          </p:cNvPr>
          <p:cNvSpPr/>
          <p:nvPr/>
        </p:nvSpPr>
        <p:spPr>
          <a:xfrm>
            <a:off x="2617545" y="2250683"/>
            <a:ext cx="6743700" cy="867658"/>
          </a:xfrm>
          <a:prstGeom prst="wedgeRoundRectCallout">
            <a:avLst>
              <a:gd name="adj1" fmla="val -58059"/>
              <a:gd name="adj2" fmla="val -556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CB6463C-1525-0F8D-6227-7E866F9F8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生成式人工智慧 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(Generative AI)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機器產生複雜有結構的物件</a:t>
            </a:r>
            <a:endParaRPr lang="zh-TW" altLang="en-US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B5D362E-6618-3B0B-1F46-769DFFB0A969}"/>
              </a:ext>
            </a:extLst>
          </p:cNvPr>
          <p:cNvSpPr txBox="1"/>
          <p:nvPr/>
        </p:nvSpPr>
        <p:spPr>
          <a:xfrm>
            <a:off x="1371600" y="4701261"/>
            <a:ext cx="4391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1000 x 1000 x 1000 x 1000 ……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2104A9E-F285-6C04-AB32-B56E0293CEB1}"/>
              </a:ext>
            </a:extLst>
          </p:cNvPr>
          <p:cNvSpPr txBox="1"/>
          <p:nvPr/>
        </p:nvSpPr>
        <p:spPr>
          <a:xfrm>
            <a:off x="5350592" y="4701261"/>
            <a:ext cx="4391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= 1000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100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A6BFC68-3AB0-CF6A-B4A7-5D24ED2491D5}"/>
              </a:ext>
            </a:extLst>
          </p:cNvPr>
          <p:cNvSpPr txBox="1"/>
          <p:nvPr/>
        </p:nvSpPr>
        <p:spPr>
          <a:xfrm>
            <a:off x="1343975" y="4239596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假設中文常用字為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1000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04CAE03-AEBB-25BC-85DF-AAEEBC683CED}"/>
              </a:ext>
            </a:extLst>
          </p:cNvPr>
          <p:cNvSpPr txBox="1"/>
          <p:nvPr/>
        </p:nvSpPr>
        <p:spPr>
          <a:xfrm>
            <a:off x="6668702" y="4701637"/>
            <a:ext cx="4391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= 10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300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0EB1086-7650-34AA-2E55-2883A7B604B5}"/>
              </a:ext>
            </a:extLst>
          </p:cNvPr>
          <p:cNvSpPr txBox="1"/>
          <p:nvPr/>
        </p:nvSpPr>
        <p:spPr>
          <a:xfrm>
            <a:off x="5989395" y="5254329"/>
            <a:ext cx="4391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宇宙中的原子總數估計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</a:t>
            </a:r>
            <a:r>
              <a:rPr kumimoji="0" lang="en-US" altLang="zh-TW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80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64EF25A-42DB-061C-436C-58A0E5CC86A1}"/>
              </a:ext>
            </a:extLst>
          </p:cNvPr>
          <p:cNvSpPr txBox="1"/>
          <p:nvPr/>
        </p:nvSpPr>
        <p:spPr>
          <a:xfrm>
            <a:off x="1741245" y="5807774"/>
            <a:ext cx="7649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從近乎無窮的可能中找出適當的組合</a:t>
            </a: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DCB4B125-9031-852E-0EC8-0EC738C35651}"/>
              </a:ext>
            </a:extLst>
          </p:cNvPr>
          <p:cNvCxnSpPr>
            <a:cxnSpLocks/>
          </p:cNvCxnSpPr>
          <p:nvPr/>
        </p:nvCxnSpPr>
        <p:spPr>
          <a:xfrm>
            <a:off x="3142345" y="1614488"/>
            <a:ext cx="112766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C287927C-2B12-FF86-12F1-64145533084F}"/>
              </a:ext>
            </a:extLst>
          </p:cNvPr>
          <p:cNvSpPr txBox="1"/>
          <p:nvPr/>
        </p:nvSpPr>
        <p:spPr>
          <a:xfrm>
            <a:off x="7774231" y="1242656"/>
            <a:ext cx="3119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盡乎無法窮舉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5CBE8E-A95C-E56C-D63D-4690FF428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45" y="2090571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FDFE8CB6-34FF-A995-963A-52774BB7A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264340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1CA2A46-AEE6-6161-418A-EAD3135F8BCB}"/>
              </a:ext>
            </a:extLst>
          </p:cNvPr>
          <p:cNvSpPr txBox="1"/>
          <p:nvPr/>
        </p:nvSpPr>
        <p:spPr>
          <a:xfrm>
            <a:off x="2902390" y="2442073"/>
            <a:ext cx="6352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一篇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100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字的中文文章，標題為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《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縫隙的聯想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》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5217894-C73E-85F7-2DAA-8E4E8DECBFFC}"/>
              </a:ext>
            </a:extLst>
          </p:cNvPr>
          <p:cNvSpPr txBox="1"/>
          <p:nvPr/>
        </p:nvSpPr>
        <p:spPr>
          <a:xfrm>
            <a:off x="1371600" y="3722717"/>
            <a:ext cx="7105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用中文字組成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100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字的文章有多少的可能性</a:t>
            </a:r>
          </a:p>
        </p:txBody>
      </p:sp>
    </p:spTree>
    <p:extLst>
      <p:ext uri="{BB962C8B-B14F-4D97-AF65-F5344CB8AC3E}">
        <p14:creationId xmlns:p14="http://schemas.microsoft.com/office/powerpoint/2010/main" val="164790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23" grpId="0"/>
      <p:bldP spid="24" grpId="0"/>
      <p:bldP spid="25" grpId="0"/>
      <p:bldP spid="26" grpId="0"/>
      <p:bldP spid="27" grpId="0"/>
      <p:bldP spid="4" grpId="0"/>
      <p:bldP spid="7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29D76D-58F1-8330-C265-D52668B0F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生成式人工智慧 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(Generative AI)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機器產生複雜有結構的物件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8F1FD4B-460E-07F1-7844-E76C6E51A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分類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(Classification)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：從有限的選項中做選擇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不是生成式人工智慧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6B01E1-4C12-E65E-274D-354A6509B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342900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10F633EC-A31C-F62C-3A7B-FB9BC757F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42900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6458F07-DDCC-D6D3-E95D-684D7A14EF49}"/>
              </a:ext>
            </a:extLst>
          </p:cNvPr>
          <p:cNvSpPr txBox="1"/>
          <p:nvPr/>
        </p:nvSpPr>
        <p:spPr>
          <a:xfrm>
            <a:off x="1866900" y="5131733"/>
            <a:ext cx="394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垃圾郵件偵測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4DBDC461-FCC4-C964-FFB1-B3D4211C0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342900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6643962-8AF4-0E52-C4CC-1FDC0378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342900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52DEB0E-253D-0E78-07DE-DD974644E1A6}"/>
              </a:ext>
            </a:extLst>
          </p:cNvPr>
          <p:cNvSpPr txBox="1"/>
          <p:nvPr/>
        </p:nvSpPr>
        <p:spPr>
          <a:xfrm>
            <a:off x="6286500" y="5130423"/>
            <a:ext cx="394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貓狗分類器</a:t>
            </a:r>
          </a:p>
        </p:txBody>
      </p:sp>
    </p:spTree>
    <p:extLst>
      <p:ext uri="{BB962C8B-B14F-4D97-AF65-F5344CB8AC3E}">
        <p14:creationId xmlns:p14="http://schemas.microsoft.com/office/powerpoint/2010/main" val="231089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30B217-1898-8264-75D8-CE085E003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生成式人工智慧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C773DE-CCCE-1528-3046-E1B66CF45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6204191-25F7-45FB-2049-5468C614F77A}"/>
              </a:ext>
            </a:extLst>
          </p:cNvPr>
          <p:cNvSpPr/>
          <p:nvPr/>
        </p:nvSpPr>
        <p:spPr>
          <a:xfrm>
            <a:off x="838200" y="1761966"/>
            <a:ext cx="10515600" cy="4351338"/>
          </a:xfrm>
          <a:prstGeom prst="roundRect">
            <a:avLst>
              <a:gd name="adj" fmla="val 1036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A515458D-5E14-B0FC-5D8D-E3050CCB5FC9}"/>
              </a:ext>
            </a:extLst>
          </p:cNvPr>
          <p:cNvSpPr/>
          <p:nvPr/>
        </p:nvSpPr>
        <p:spPr>
          <a:xfrm>
            <a:off x="3520440" y="1948021"/>
            <a:ext cx="7680960" cy="4010819"/>
          </a:xfrm>
          <a:prstGeom prst="roundRect">
            <a:avLst>
              <a:gd name="adj" fmla="val 1036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5B28CA5-3413-18C6-C338-10665765EE90}"/>
              </a:ext>
            </a:extLst>
          </p:cNvPr>
          <p:cNvSpPr txBox="1"/>
          <p:nvPr/>
        </p:nvSpPr>
        <p:spPr>
          <a:xfrm>
            <a:off x="1036320" y="1948021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人工智慧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980297C-F84F-793C-BCE1-2EFD09DC2BB0}"/>
              </a:ext>
            </a:extLst>
          </p:cNvPr>
          <p:cNvSpPr txBox="1"/>
          <p:nvPr/>
        </p:nvSpPr>
        <p:spPr>
          <a:xfrm>
            <a:off x="2377440" y="193278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目標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AFE2F39-EC95-9286-8766-80472A4F8CEB}"/>
              </a:ext>
            </a:extLst>
          </p:cNvPr>
          <p:cNvSpPr txBox="1"/>
          <p:nvPr/>
        </p:nvSpPr>
        <p:spPr>
          <a:xfrm>
            <a:off x="3836670" y="2163612"/>
            <a:ext cx="26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生成式人工智慧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BB51F04-D219-AAC2-6550-B86C3630BCC0}"/>
              </a:ext>
            </a:extLst>
          </p:cNvPr>
          <p:cNvSpPr txBox="1"/>
          <p:nvPr/>
        </p:nvSpPr>
        <p:spPr>
          <a:xfrm>
            <a:off x="6096000" y="2163612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目標之一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" name="內容版面配置區 4" descr="報紙 以實心填滿">
            <a:extLst>
              <a:ext uri="{FF2B5EF4-FFF2-40B4-BE49-F238E27FC236}">
                <a16:creationId xmlns:a16="http://schemas.microsoft.com/office/drawing/2014/main" id="{50670411-720A-BA1E-D7DD-AFB86ED37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83834" y="3201885"/>
            <a:ext cx="1802130" cy="1802130"/>
          </a:xfrm>
          <a:prstGeom prst="rect">
            <a:avLst/>
          </a:prstGeom>
        </p:spPr>
      </p:pic>
      <p:pic>
        <p:nvPicPr>
          <p:cNvPr id="11" name="圖形 10" descr="影像 以實心填滿">
            <a:extLst>
              <a:ext uri="{FF2B5EF4-FFF2-40B4-BE49-F238E27FC236}">
                <a16:creationId xmlns:a16="http://schemas.microsoft.com/office/drawing/2014/main" id="{B5925283-2B8A-DA13-C87F-ABE35703A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2563" y="3201885"/>
            <a:ext cx="1802130" cy="1802130"/>
          </a:xfrm>
          <a:prstGeom prst="rect">
            <a:avLst/>
          </a:prstGeom>
        </p:spPr>
      </p:pic>
      <p:pic>
        <p:nvPicPr>
          <p:cNvPr id="12" name="圖形 11" descr="語音 以實心填滿">
            <a:extLst>
              <a:ext uri="{FF2B5EF4-FFF2-40B4-BE49-F238E27FC236}">
                <a16:creationId xmlns:a16="http://schemas.microsoft.com/office/drawing/2014/main" id="{1205322C-601D-0D1C-B2B5-D7BFA14ED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47235" y="3201885"/>
            <a:ext cx="1802130" cy="18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5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4B9C4-A015-1CED-9617-061C1BDB4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3F0B5B-EBCF-4F43-32A6-3E62BEA7C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機器學習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≈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機器自動從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找一個函式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64B2185-246F-D478-815D-57396E35ED38}"/>
              </a:ext>
            </a:extLst>
          </p:cNvPr>
          <p:cNvSpPr txBox="1"/>
          <p:nvPr/>
        </p:nvSpPr>
        <p:spPr>
          <a:xfrm>
            <a:off x="838200" y="1262718"/>
            <a:ext cx="360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(Machine Learning)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C22EA4C-B919-8704-DF00-D27BE521F3C0}"/>
              </a:ext>
            </a:extLst>
          </p:cNvPr>
          <p:cNvSpPr txBox="1"/>
          <p:nvPr/>
        </p:nvSpPr>
        <p:spPr>
          <a:xfrm>
            <a:off x="1943100" y="2800350"/>
            <a:ext cx="4476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有一個函式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5C540B16-D2C4-E9C7-FF07-DBD1E4DF7233}"/>
                  </a:ext>
                </a:extLst>
              </p:cNvPr>
              <p:cNvSpPr txBox="1"/>
              <p:nvPr/>
            </p:nvSpPr>
            <p:spPr>
              <a:xfrm>
                <a:off x="4132364" y="2800350"/>
                <a:ext cx="146290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altLang="zh-TW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TW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en-US" altLang="zh-TW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TW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5C540B16-D2C4-E9C7-FF07-DBD1E4DF7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364" y="2800350"/>
                <a:ext cx="1462901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5243DF7C-17F7-DB07-5B32-B07E95279143}"/>
                  </a:ext>
                </a:extLst>
              </p:cNvPr>
              <p:cNvSpPr txBox="1"/>
              <p:nvPr/>
            </p:nvSpPr>
            <p:spPr>
              <a:xfrm>
                <a:off x="5257800" y="2754183"/>
                <a:ext cx="20574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TW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𝑎𝑥</m:t>
                      </m:r>
                      <m:r>
                        <a:rPr kumimoji="0" lang="en-US" altLang="zh-TW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altLang="zh-TW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5243DF7C-17F7-DB07-5B32-B07E95279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2754183"/>
                <a:ext cx="205740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09459E7B-57F1-DEA0-6010-13968E5E3B87}"/>
                  </a:ext>
                </a:extLst>
              </p:cNvPr>
              <p:cNvSpPr txBox="1"/>
              <p:nvPr/>
            </p:nvSpPr>
            <p:spPr>
              <a:xfrm>
                <a:off x="4132365" y="3499468"/>
                <a:ext cx="428604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假設輸入 </a:t>
                </a:r>
                <a14:m>
                  <m:oMath xmlns:m="http://schemas.openxmlformats.org/officeDocument/2006/math"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=4</m:t>
                    </m:r>
                  </m:oMath>
                </a14:m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, 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輸出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zh-TW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y</m:t>
                    </m:r>
                    <m:r>
                      <a:rPr kumimoji="0" lang="en-US" altLang="zh-TW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5</m:t>
                    </m:r>
                  </m:oMath>
                </a14:m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09459E7B-57F1-DEA0-6010-13968E5E3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365" y="3499468"/>
                <a:ext cx="4286045" cy="430887"/>
              </a:xfrm>
              <a:prstGeom prst="rect">
                <a:avLst/>
              </a:prstGeom>
              <a:blipFill>
                <a:blip r:embed="rId5"/>
                <a:stretch>
                  <a:fillRect l="-5121" t="-23944" b="-50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DB06C016-2BD9-46A8-54DA-1AF3EF5CED33}"/>
                  </a:ext>
                </a:extLst>
              </p:cNvPr>
              <p:cNvSpPr txBox="1"/>
              <p:nvPr/>
            </p:nvSpPr>
            <p:spPr>
              <a:xfrm>
                <a:off x="4132364" y="4257748"/>
                <a:ext cx="455374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假設輸入 </a:t>
                </a:r>
                <a14:m>
                  <m:oMath xmlns:m="http://schemas.openxmlformats.org/officeDocument/2006/math"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=2</m:t>
                    </m:r>
                  </m:oMath>
                </a14:m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, 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輸出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zh-TW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y</m:t>
                    </m:r>
                    <m:r>
                      <a:rPr kumimoji="0" lang="en-US" altLang="zh-TW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</m:t>
                    </m:r>
                  </m:oMath>
                </a14:m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DB06C016-2BD9-46A8-54DA-1AF3EF5CE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364" y="4257748"/>
                <a:ext cx="4553747" cy="430887"/>
              </a:xfrm>
              <a:prstGeom prst="rect">
                <a:avLst/>
              </a:prstGeom>
              <a:blipFill>
                <a:blip r:embed="rId6"/>
                <a:stretch>
                  <a:fillRect l="-4819" t="-23944" b="-50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B9C944A-8CD6-37BA-A441-5F48BED8CF6B}"/>
                  </a:ext>
                </a:extLst>
              </p:cNvPr>
              <p:cNvSpPr txBox="1"/>
              <p:nvPr/>
            </p:nvSpPr>
            <p:spPr>
              <a:xfrm>
                <a:off x="4166211" y="5019292"/>
                <a:ext cx="184088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請找出 </a:t>
                </a:r>
                <a14:m>
                  <m:oMath xmlns:m="http://schemas.openxmlformats.org/officeDocument/2006/math"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𝑎</m:t>
                    </m:r>
                  </m:oMath>
                </a14:m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altLang="zh-TW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B9C944A-8CD6-37BA-A441-5F48BED8C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211" y="5019292"/>
                <a:ext cx="1840889" cy="430887"/>
              </a:xfrm>
              <a:prstGeom prst="rect">
                <a:avLst/>
              </a:prstGeom>
              <a:blipFill>
                <a:blip r:embed="rId7"/>
                <a:stretch>
                  <a:fillRect l="-11589" t="-23944" b="-50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3F4B7A59-D33F-6701-DBDD-91E8A6BCAC54}"/>
                  </a:ext>
                </a:extLst>
              </p:cNvPr>
              <p:cNvSpPr txBox="1"/>
              <p:nvPr/>
            </p:nvSpPr>
            <p:spPr>
              <a:xfrm>
                <a:off x="6184902" y="5004898"/>
                <a:ext cx="236340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𝑎</m:t>
                    </m:r>
                    <m:r>
                      <a:rPr kumimoji="0" lang="en-US" altLang="zh-TW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altLang="zh-TW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</m:oMath>
                </a14:m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altLang="zh-TW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=−7</m:t>
                    </m:r>
                  </m:oMath>
                </a14:m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3F4B7A59-D33F-6701-DBDD-91E8A6BCA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902" y="5004898"/>
                <a:ext cx="2363404" cy="430887"/>
              </a:xfrm>
              <a:prstGeom prst="rect">
                <a:avLst/>
              </a:prstGeom>
              <a:blipFill>
                <a:blip r:embed="rId8"/>
                <a:stretch>
                  <a:fillRect t="-23944" b="-50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字方塊 21">
            <a:extLst>
              <a:ext uri="{FF2B5EF4-FFF2-40B4-BE49-F238E27FC236}">
                <a16:creationId xmlns:a16="http://schemas.microsoft.com/office/drawing/2014/main" id="{85DE8027-05A6-A444-A069-FA029FF74214}"/>
              </a:ext>
            </a:extLst>
          </p:cNvPr>
          <p:cNvSpPr txBox="1"/>
          <p:nvPr/>
        </p:nvSpPr>
        <p:spPr>
          <a:xfrm>
            <a:off x="5823865" y="1731029"/>
            <a:ext cx="331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參數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(Parameter)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13B864D0-3AAD-16FC-11A9-DA83C379AE27}"/>
              </a:ext>
            </a:extLst>
          </p:cNvPr>
          <p:cNvCxnSpPr/>
          <p:nvPr/>
        </p:nvCxnSpPr>
        <p:spPr>
          <a:xfrm>
            <a:off x="6007100" y="2527300"/>
            <a:ext cx="85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EBE89DDC-9476-ADC1-5F06-8A441116E514}"/>
              </a:ext>
            </a:extLst>
          </p:cNvPr>
          <p:cNvCxnSpPr>
            <a:cxnSpLocks/>
          </p:cNvCxnSpPr>
          <p:nvPr/>
        </p:nvCxnSpPr>
        <p:spPr>
          <a:xfrm>
            <a:off x="6858000" y="2527300"/>
            <a:ext cx="0" cy="2730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FA51258B-664D-27E5-F9AA-2AC39F06FD22}"/>
              </a:ext>
            </a:extLst>
          </p:cNvPr>
          <p:cNvCxnSpPr>
            <a:cxnSpLocks/>
          </p:cNvCxnSpPr>
          <p:nvPr/>
        </p:nvCxnSpPr>
        <p:spPr>
          <a:xfrm>
            <a:off x="6007100" y="2527300"/>
            <a:ext cx="0" cy="2730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5C553B00-3556-24CC-BF95-6AFCD4EA56F6}"/>
              </a:ext>
            </a:extLst>
          </p:cNvPr>
          <p:cNvCxnSpPr>
            <a:cxnSpLocks/>
          </p:cNvCxnSpPr>
          <p:nvPr/>
        </p:nvCxnSpPr>
        <p:spPr>
          <a:xfrm flipV="1">
            <a:off x="6455232" y="2254250"/>
            <a:ext cx="0" cy="27305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A8010232-95F7-30F1-DDBA-E7926E81C2E7}"/>
              </a:ext>
            </a:extLst>
          </p:cNvPr>
          <p:cNvSpPr txBox="1"/>
          <p:nvPr/>
        </p:nvSpPr>
        <p:spPr>
          <a:xfrm>
            <a:off x="927102" y="5904448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國中的時候你用人力算出參數，機器學習是自動找出參數的方法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789110F3-64A0-E7EE-3E90-1C7D32E3EE52}"/>
                  </a:ext>
                </a:extLst>
              </p:cNvPr>
              <p:cNvSpPr txBox="1"/>
              <p:nvPr/>
            </p:nvSpPr>
            <p:spPr>
              <a:xfrm>
                <a:off x="7366604" y="2815361"/>
                <a:ext cx="416543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假設輸入 </a:t>
                </a:r>
                <a14:m>
                  <m:oMath xmlns:m="http://schemas.openxmlformats.org/officeDocument/2006/math"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=1</m:t>
                    </m:r>
                  </m:oMath>
                </a14:m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, 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輸出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zh-TW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y</m:t>
                    </m:r>
                    <m:r>
                      <a:rPr kumimoji="0" lang="en-US" altLang="zh-TW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?</m:t>
                    </m:r>
                  </m:oMath>
                </a14:m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 </a:t>
                </a:r>
              </a:p>
            </p:txBody>
          </p:sp>
        </mc:Choice>
        <mc:Fallback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789110F3-64A0-E7EE-3E90-1C7D32E3E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604" y="2815361"/>
                <a:ext cx="4165436" cy="430887"/>
              </a:xfrm>
              <a:prstGeom prst="rect">
                <a:avLst/>
              </a:prstGeom>
              <a:blipFill>
                <a:blip r:embed="rId9"/>
                <a:stretch>
                  <a:fillRect l="-5117" t="-23944" b="-49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994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  <p:bldP spid="17" grpId="0"/>
      <p:bldP spid="18" grpId="0"/>
      <p:bldP spid="19" grpId="0"/>
      <p:bldP spid="21" grpId="0"/>
      <p:bldP spid="2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83ECE-9C1C-9EDB-9D10-B853D5AED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90D54639-B399-1C57-0A21-F7AACE9700C4}"/>
              </a:ext>
            </a:extLst>
          </p:cNvPr>
          <p:cNvSpPr txBox="1"/>
          <p:nvPr/>
        </p:nvSpPr>
        <p:spPr>
          <a:xfrm>
            <a:off x="522532" y="1868503"/>
            <a:ext cx="4476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有一個函式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45DA4A96-435B-EB96-ACCB-57D2846A6E11}"/>
              </a:ext>
            </a:extLst>
          </p:cNvPr>
          <p:cNvGrpSpPr/>
          <p:nvPr/>
        </p:nvGrpSpPr>
        <p:grpSpPr>
          <a:xfrm>
            <a:off x="2875207" y="1373750"/>
            <a:ext cx="4319655" cy="1512725"/>
            <a:chOff x="3040033" y="2305597"/>
            <a:chExt cx="4319655" cy="15127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字方塊 5">
                  <a:extLst>
                    <a:ext uri="{FF2B5EF4-FFF2-40B4-BE49-F238E27FC236}">
                      <a16:creationId xmlns:a16="http://schemas.microsoft.com/office/drawing/2014/main" id="{F5EC0635-BA16-6ACF-990A-B71908B50072}"/>
                    </a:ext>
                  </a:extLst>
                </p:cNvPr>
                <p:cNvSpPr txBox="1"/>
                <p:nvPr/>
              </p:nvSpPr>
              <p:spPr>
                <a:xfrm>
                  <a:off x="4441069" y="2800350"/>
                  <a:ext cx="291861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TW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altLang="zh-TW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𝑓</m:t>
                        </m:r>
                        <m:d>
                          <m:dPr>
                            <m:ctrlPr>
                              <a:rPr kumimoji="0" lang="en-US" altLang="zh-TW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文字方塊 5">
                  <a:extLst>
                    <a:ext uri="{FF2B5EF4-FFF2-40B4-BE49-F238E27FC236}">
                      <a16:creationId xmlns:a16="http://schemas.microsoft.com/office/drawing/2014/main" id="{F5EC0635-BA16-6ACF-990A-B71908B50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069" y="2800350"/>
                  <a:ext cx="2918619" cy="43088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圖形 7" descr="影像 以實心填滿">
              <a:extLst>
                <a:ext uri="{FF2B5EF4-FFF2-40B4-BE49-F238E27FC236}">
                  <a16:creationId xmlns:a16="http://schemas.microsoft.com/office/drawing/2014/main" id="{6B02D4FA-7D73-B759-2D7D-8F820EEFB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27428" y="2305597"/>
              <a:ext cx="1512725" cy="1512725"/>
            </a:xfrm>
            <a:prstGeom prst="rect">
              <a:avLst/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AABA78ED-F219-C6EB-C44F-9AF410DE3666}"/>
                </a:ext>
              </a:extLst>
            </p:cNvPr>
            <p:cNvSpPr txBox="1"/>
            <p:nvPr/>
          </p:nvSpPr>
          <p:spPr>
            <a:xfrm>
              <a:off x="3040033" y="2784217"/>
              <a:ext cx="1512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貓 </a:t>
              </a:r>
              <a:r>
                <a:rPr kumimoji="0" lang="en-US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or </a:t>
              </a: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狗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04D4669E-0F74-C0B3-F0D6-DCC59D73BCEA}"/>
                  </a:ext>
                </a:extLst>
              </p:cNvPr>
              <p:cNvSpPr txBox="1"/>
              <p:nvPr/>
            </p:nvSpPr>
            <p:spPr>
              <a:xfrm>
                <a:off x="7345249" y="1868502"/>
                <a:ext cx="37430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 …a…b…c…d…e…f…g……</a:t>
                </a:r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04D4669E-0F74-C0B3-F0D6-DCC59D73B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249" y="1868502"/>
                <a:ext cx="3743012" cy="430887"/>
              </a:xfrm>
              <a:prstGeom prst="rect">
                <a:avLst/>
              </a:prstGeom>
              <a:blipFill>
                <a:blip r:embed="rId5"/>
                <a:stretch>
                  <a:fillRect t="-24286" r="-3909" b="-5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>
            <a:extLst>
              <a:ext uri="{FF2B5EF4-FFF2-40B4-BE49-F238E27FC236}">
                <a16:creationId xmlns:a16="http://schemas.microsoft.com/office/drawing/2014/main" id="{1141BB7C-BA23-EFE0-BF78-84F8C3F81D28}"/>
              </a:ext>
            </a:extLst>
          </p:cNvPr>
          <p:cNvSpPr txBox="1"/>
          <p:nvPr/>
        </p:nvSpPr>
        <p:spPr>
          <a:xfrm>
            <a:off x="8341438" y="949899"/>
            <a:ext cx="252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上萬個參數</a:t>
            </a:r>
          </a:p>
        </p:txBody>
      </p:sp>
      <p:sp>
        <p:nvSpPr>
          <p:cNvPr id="13" name="左大括弧 12">
            <a:extLst>
              <a:ext uri="{FF2B5EF4-FFF2-40B4-BE49-F238E27FC236}">
                <a16:creationId xmlns:a16="http://schemas.microsoft.com/office/drawing/2014/main" id="{942999D0-1096-14C8-4191-4CF436A8EFA3}"/>
              </a:ext>
            </a:extLst>
          </p:cNvPr>
          <p:cNvSpPr/>
          <p:nvPr/>
        </p:nvSpPr>
        <p:spPr>
          <a:xfrm rot="5400000">
            <a:off x="9440003" y="-166961"/>
            <a:ext cx="327915" cy="3743012"/>
          </a:xfrm>
          <a:prstGeom prst="leftBrace">
            <a:avLst>
              <a:gd name="adj1" fmla="val 3257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4E1DDF9B-63DF-35A5-EB7D-E942CFECE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845" y="3141244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70E7DB8-5082-505D-FEF2-26168D095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378" y="3179343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08CB06EB-6B48-4AF2-154F-0BCB47C7768E}"/>
              </a:ext>
            </a:extLst>
          </p:cNvPr>
          <p:cNvSpPr txBox="1"/>
          <p:nvPr/>
        </p:nvSpPr>
        <p:spPr>
          <a:xfrm>
            <a:off x="522532" y="365124"/>
            <a:ext cx="83621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假設我要做一個機器可以分辨貓和狗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D68ADB1-9ED0-EA7A-5E85-9B59C6C8EBE8}"/>
              </a:ext>
            </a:extLst>
          </p:cNvPr>
          <p:cNvSpPr txBox="1"/>
          <p:nvPr/>
        </p:nvSpPr>
        <p:spPr>
          <a:xfrm>
            <a:off x="9420468" y="460413"/>
            <a:ext cx="252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模型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82B27EC-34EE-1489-F01A-D0162FA21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159" y="310904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757996A-62F0-AB67-A71C-1D097884E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476" y="315638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AAB8911D-D04B-6673-0896-0BCBFFFDCF0F}"/>
              </a:ext>
            </a:extLst>
          </p:cNvPr>
          <p:cNvSpPr txBox="1"/>
          <p:nvPr/>
        </p:nvSpPr>
        <p:spPr>
          <a:xfrm>
            <a:off x="14688" y="3489234"/>
            <a:ext cx="203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輸入：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CC654CFA-38E8-5C16-6613-AC761D6F1D78}"/>
              </a:ext>
            </a:extLst>
          </p:cNvPr>
          <p:cNvSpPr txBox="1"/>
          <p:nvPr/>
        </p:nvSpPr>
        <p:spPr>
          <a:xfrm>
            <a:off x="235588" y="4484925"/>
            <a:ext cx="2600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輸出：     貓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66D758B-1CAB-C052-63FF-3D62087339F9}"/>
              </a:ext>
            </a:extLst>
          </p:cNvPr>
          <p:cNvSpPr txBox="1"/>
          <p:nvPr/>
        </p:nvSpPr>
        <p:spPr>
          <a:xfrm>
            <a:off x="2765178" y="3565982"/>
            <a:ext cx="203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輸入：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A035AAA-6815-08FF-E2DA-0A3519AF999B}"/>
              </a:ext>
            </a:extLst>
          </p:cNvPr>
          <p:cNvSpPr txBox="1"/>
          <p:nvPr/>
        </p:nvSpPr>
        <p:spPr>
          <a:xfrm>
            <a:off x="5495050" y="3590387"/>
            <a:ext cx="203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輸入：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108CF69-E184-4B95-576B-8EC81D5D5379}"/>
              </a:ext>
            </a:extLst>
          </p:cNvPr>
          <p:cNvSpPr txBox="1"/>
          <p:nvPr/>
        </p:nvSpPr>
        <p:spPr>
          <a:xfrm>
            <a:off x="8223955" y="3558587"/>
            <a:ext cx="203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輸入：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135C6B5-71E9-AFD1-D87E-EB7DE5B48C0E}"/>
              </a:ext>
            </a:extLst>
          </p:cNvPr>
          <p:cNvSpPr txBox="1"/>
          <p:nvPr/>
        </p:nvSpPr>
        <p:spPr>
          <a:xfrm>
            <a:off x="2888755" y="4486002"/>
            <a:ext cx="2600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輸出：    狗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F0EB2C07-E6CC-8AEC-C50B-A24AC3CBB978}"/>
              </a:ext>
            </a:extLst>
          </p:cNvPr>
          <p:cNvSpPr txBox="1"/>
          <p:nvPr/>
        </p:nvSpPr>
        <p:spPr>
          <a:xfrm>
            <a:off x="5710713" y="4504261"/>
            <a:ext cx="2600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輸出：     貓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D1E647C-2191-5F71-42E3-D068D8D59981}"/>
              </a:ext>
            </a:extLst>
          </p:cNvPr>
          <p:cNvSpPr txBox="1"/>
          <p:nvPr/>
        </p:nvSpPr>
        <p:spPr>
          <a:xfrm>
            <a:off x="8456406" y="4504261"/>
            <a:ext cx="2600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輸出：     狗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A4B0F333-A4D3-F248-6094-74735B91C03E}"/>
              </a:ext>
            </a:extLst>
          </p:cNvPr>
          <p:cNvSpPr txBox="1"/>
          <p:nvPr/>
        </p:nvSpPr>
        <p:spPr>
          <a:xfrm>
            <a:off x="764586" y="5413944"/>
            <a:ext cx="658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機器學習可以把上萬個參數找出來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4AEB4B02-8DA3-83F6-D808-9883EC0A3415}"/>
                  </a:ext>
                </a:extLst>
              </p:cNvPr>
              <p:cNvSpPr txBox="1"/>
              <p:nvPr/>
            </p:nvSpPr>
            <p:spPr>
              <a:xfrm>
                <a:off x="6332786" y="5988424"/>
                <a:ext cx="44701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𝑎</m:t>
                    </m:r>
                    <m:r>
                      <a:rPr kumimoji="0" lang="en-US" altLang="zh-TW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altLang="zh-TW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1.3</m:t>
                    </m:r>
                  </m:oMath>
                </a14:m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altLang="zh-TW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=−7.2,</m:t>
                    </m:r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𝑐</m:t>
                    </m:r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=0.4,…</m:t>
                    </m:r>
                  </m:oMath>
                </a14:m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4AEB4B02-8DA3-83F6-D808-9883EC0A3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786" y="5988424"/>
                <a:ext cx="4470134" cy="430887"/>
              </a:xfrm>
              <a:prstGeom prst="rect">
                <a:avLst/>
              </a:prstGeom>
              <a:blipFill>
                <a:blip r:embed="rId10"/>
                <a:stretch>
                  <a:fillRect t="-23944" b="-50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E732048E-5BC7-455D-6A40-1A78D825631C}"/>
                  </a:ext>
                </a:extLst>
              </p:cNvPr>
              <p:cNvSpPr txBox="1"/>
              <p:nvPr/>
            </p:nvSpPr>
            <p:spPr>
              <a:xfrm>
                <a:off x="7649997" y="2298557"/>
                <a:ext cx="44701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𝑎</m:t>
                    </m:r>
                    <m:r>
                      <a:rPr kumimoji="0" lang="en-US" altLang="zh-TW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altLang="zh-TW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1.3</m:t>
                    </m:r>
                  </m:oMath>
                </a14:m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altLang="zh-TW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=−7.2,</m:t>
                    </m:r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𝑐</m:t>
                    </m:r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=0.4,…</m:t>
                    </m:r>
                  </m:oMath>
                </a14:m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E732048E-5BC7-455D-6A40-1A78D8256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9997" y="2298557"/>
                <a:ext cx="4470134" cy="430887"/>
              </a:xfrm>
              <a:prstGeom prst="rect">
                <a:avLst/>
              </a:prstGeom>
              <a:blipFill>
                <a:blip r:embed="rId11"/>
                <a:stretch>
                  <a:fillRect t="-23944" b="-50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5EB4E9D7-DA91-03C1-694D-BD3C96C9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1451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BB5F235-F6D1-6B32-86AE-94158EC81BEE}"/>
              </a:ext>
            </a:extLst>
          </p:cNvPr>
          <p:cNvSpPr txBox="1"/>
          <p:nvPr/>
        </p:nvSpPr>
        <p:spPr>
          <a:xfrm>
            <a:off x="6310055" y="5408850"/>
            <a:ext cx="5014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訓練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training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學習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learning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76D77B-6B7F-8F1D-0F53-F797900E2546}"/>
              </a:ext>
            </a:extLst>
          </p:cNvPr>
          <p:cNvSpPr txBox="1"/>
          <p:nvPr/>
        </p:nvSpPr>
        <p:spPr>
          <a:xfrm>
            <a:off x="2672176" y="1007734"/>
            <a:ext cx="5628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測試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testing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推論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inference)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7AE24ED-8917-DE2C-A167-12496471110F}"/>
              </a:ext>
            </a:extLst>
          </p:cNvPr>
          <p:cNvSpPr/>
          <p:nvPr/>
        </p:nvSpPr>
        <p:spPr>
          <a:xfrm>
            <a:off x="750641" y="2953943"/>
            <a:ext cx="11003209" cy="219329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32641DC-312B-726F-DF10-1276E654A65C}"/>
              </a:ext>
            </a:extLst>
          </p:cNvPr>
          <p:cNvSpPr txBox="1"/>
          <p:nvPr/>
        </p:nvSpPr>
        <p:spPr>
          <a:xfrm>
            <a:off x="9867062" y="3144491"/>
            <a:ext cx="163185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訓練資料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003F8F9-B43C-4AC1-61B5-0576AF8B4DA7}"/>
              </a:ext>
            </a:extLst>
          </p:cNvPr>
          <p:cNvSpPr/>
          <p:nvPr/>
        </p:nvSpPr>
        <p:spPr>
          <a:xfrm>
            <a:off x="2888755" y="1798122"/>
            <a:ext cx="512818" cy="59360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74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" grpId="0"/>
      <p:bldP spid="4" grpId="0"/>
      <p:bldP spid="7" grpId="0"/>
      <p:bldP spid="17" grpId="0" animBg="1"/>
      <p:bldP spid="1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C6656-18EE-C0AF-8797-7392C680A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6E81AA41-64D1-E21F-E32B-7AFA628CDDA2}"/>
              </a:ext>
            </a:extLst>
          </p:cNvPr>
          <p:cNvSpPr txBox="1"/>
          <p:nvPr/>
        </p:nvSpPr>
        <p:spPr>
          <a:xfrm>
            <a:off x="522532" y="1868503"/>
            <a:ext cx="4476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有一個函式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18FC6031-94FB-8FE2-CEF4-32FBF03B11E9}"/>
              </a:ext>
            </a:extLst>
          </p:cNvPr>
          <p:cNvGrpSpPr/>
          <p:nvPr/>
        </p:nvGrpSpPr>
        <p:grpSpPr>
          <a:xfrm>
            <a:off x="2875207" y="1373750"/>
            <a:ext cx="4319655" cy="1512725"/>
            <a:chOff x="3040033" y="2305597"/>
            <a:chExt cx="4319655" cy="15127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字方塊 5">
                  <a:extLst>
                    <a:ext uri="{FF2B5EF4-FFF2-40B4-BE49-F238E27FC236}">
                      <a16:creationId xmlns:a16="http://schemas.microsoft.com/office/drawing/2014/main" id="{6CD2C37A-19A4-538C-ECD0-9DBFE705EB6B}"/>
                    </a:ext>
                  </a:extLst>
                </p:cNvPr>
                <p:cNvSpPr txBox="1"/>
                <p:nvPr/>
              </p:nvSpPr>
              <p:spPr>
                <a:xfrm>
                  <a:off x="4441069" y="2800350"/>
                  <a:ext cx="291861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TW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altLang="zh-TW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𝑓</m:t>
                        </m:r>
                        <m:d>
                          <m:dPr>
                            <m:ctrlPr>
                              <a:rPr kumimoji="0" lang="en-US" altLang="zh-TW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zh-TW" alt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文字方塊 5">
                  <a:extLst>
                    <a:ext uri="{FF2B5EF4-FFF2-40B4-BE49-F238E27FC236}">
                      <a16:creationId xmlns:a16="http://schemas.microsoft.com/office/drawing/2014/main" id="{F5EC0635-BA16-6ACF-990A-B71908B50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069" y="2800350"/>
                  <a:ext cx="2918619" cy="43088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圖形 7" descr="影像 以實心填滿">
              <a:extLst>
                <a:ext uri="{FF2B5EF4-FFF2-40B4-BE49-F238E27FC236}">
                  <a16:creationId xmlns:a16="http://schemas.microsoft.com/office/drawing/2014/main" id="{F2BFEC36-F2F2-A242-D9F7-5840462E9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27428" y="2305597"/>
              <a:ext cx="1512725" cy="1512725"/>
            </a:xfrm>
            <a:prstGeom prst="rect">
              <a:avLst/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F65F81E7-E91D-BBFC-221D-749533E36790}"/>
                </a:ext>
              </a:extLst>
            </p:cNvPr>
            <p:cNvSpPr txBox="1"/>
            <p:nvPr/>
          </p:nvSpPr>
          <p:spPr>
            <a:xfrm>
              <a:off x="3040033" y="2784217"/>
              <a:ext cx="1512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貓 </a:t>
              </a:r>
              <a:r>
                <a:rPr kumimoji="0" lang="en-US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or </a:t>
              </a: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狗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7894236E-7FDE-7294-C968-2CED6F21CB9B}"/>
                  </a:ext>
                </a:extLst>
              </p:cNvPr>
              <p:cNvSpPr txBox="1"/>
              <p:nvPr/>
            </p:nvSpPr>
            <p:spPr>
              <a:xfrm>
                <a:off x="7345249" y="1868502"/>
                <a:ext cx="37430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 …a…b…c…d…e…f…g……</a:t>
                </a:r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04D4669E-0F74-C0B3-F0D6-DCC59D73B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249" y="1868502"/>
                <a:ext cx="3743012" cy="430887"/>
              </a:xfrm>
              <a:prstGeom prst="rect">
                <a:avLst/>
              </a:prstGeom>
              <a:blipFill>
                <a:blip r:embed="rId5"/>
                <a:stretch>
                  <a:fillRect t="-24286" r="-3909" b="-5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>
            <a:extLst>
              <a:ext uri="{FF2B5EF4-FFF2-40B4-BE49-F238E27FC236}">
                <a16:creationId xmlns:a16="http://schemas.microsoft.com/office/drawing/2014/main" id="{82767E81-1543-4151-B264-2590CD66E816}"/>
              </a:ext>
            </a:extLst>
          </p:cNvPr>
          <p:cNvSpPr txBox="1"/>
          <p:nvPr/>
        </p:nvSpPr>
        <p:spPr>
          <a:xfrm>
            <a:off x="8341438" y="949899"/>
            <a:ext cx="252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上萬個參數</a:t>
            </a:r>
          </a:p>
        </p:txBody>
      </p:sp>
      <p:sp>
        <p:nvSpPr>
          <p:cNvPr id="13" name="左大括弧 12">
            <a:extLst>
              <a:ext uri="{FF2B5EF4-FFF2-40B4-BE49-F238E27FC236}">
                <a16:creationId xmlns:a16="http://schemas.microsoft.com/office/drawing/2014/main" id="{7B97B151-7662-D370-E4C3-1BC6A141FF3F}"/>
              </a:ext>
            </a:extLst>
          </p:cNvPr>
          <p:cNvSpPr/>
          <p:nvPr/>
        </p:nvSpPr>
        <p:spPr>
          <a:xfrm rot="5400000">
            <a:off x="9440003" y="-166961"/>
            <a:ext cx="327915" cy="3743012"/>
          </a:xfrm>
          <a:prstGeom prst="leftBrace">
            <a:avLst>
              <a:gd name="adj1" fmla="val 3257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A0F78BE-1C10-612F-68B9-25E167D287FA}"/>
              </a:ext>
            </a:extLst>
          </p:cNvPr>
          <p:cNvSpPr txBox="1"/>
          <p:nvPr/>
        </p:nvSpPr>
        <p:spPr>
          <a:xfrm>
            <a:off x="522532" y="365124"/>
            <a:ext cx="83621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假設我要做一個機器可以分辨貓和狗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B6466C9-A1A7-EC89-4776-2533AC7C2134}"/>
              </a:ext>
            </a:extLst>
          </p:cNvPr>
          <p:cNvSpPr txBox="1"/>
          <p:nvPr/>
        </p:nvSpPr>
        <p:spPr>
          <a:xfrm>
            <a:off x="9420468" y="460413"/>
            <a:ext cx="252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模型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80643B3-BC63-AFED-C647-7424660B3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1451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14537DB4-D846-9445-84FD-E6037019C594}"/>
              </a:ext>
            </a:extLst>
          </p:cNvPr>
          <p:cNvGrpSpPr/>
          <p:nvPr/>
        </p:nvGrpSpPr>
        <p:grpSpPr>
          <a:xfrm>
            <a:off x="5262602" y="3181350"/>
            <a:ext cx="6138761" cy="2708879"/>
            <a:chOff x="2916903" y="2744932"/>
            <a:chExt cx="6138761" cy="2708879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BF5873F-3EB7-EA5B-A1F4-9F9CCB887E20}"/>
                </a:ext>
              </a:extLst>
            </p:cNvPr>
            <p:cNvSpPr/>
            <p:nvPr/>
          </p:nvSpPr>
          <p:spPr>
            <a:xfrm>
              <a:off x="2916903" y="2805583"/>
              <a:ext cx="498951" cy="26250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6CAE02C7-AB2E-0452-9A7D-FE28996BB813}"/>
                </a:ext>
              </a:extLst>
            </p:cNvPr>
            <p:cNvCxnSpPr/>
            <p:nvPr/>
          </p:nvCxnSpPr>
          <p:spPr>
            <a:xfrm>
              <a:off x="8029177" y="3826362"/>
              <a:ext cx="101859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id="{6968A530-0020-B814-17D3-BD06CC18D0E6}"/>
                </a:ext>
              </a:extLst>
            </p:cNvPr>
            <p:cNvCxnSpPr/>
            <p:nvPr/>
          </p:nvCxnSpPr>
          <p:spPr>
            <a:xfrm>
              <a:off x="8138492" y="5072252"/>
              <a:ext cx="90574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0A179ECF-3974-10D8-D492-11E775BB15A4}"/>
                </a:ext>
              </a:extLst>
            </p:cNvPr>
            <p:cNvCxnSpPr/>
            <p:nvPr/>
          </p:nvCxnSpPr>
          <p:spPr>
            <a:xfrm>
              <a:off x="8005292" y="3047559"/>
              <a:ext cx="105037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A45900D6-5835-EC89-30F5-D87787E84CC4}"/>
                </a:ext>
              </a:extLst>
            </p:cNvPr>
            <p:cNvSpPr/>
            <p:nvPr/>
          </p:nvSpPr>
          <p:spPr>
            <a:xfrm>
              <a:off x="2985290" y="3523276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28D3246F-8BF0-35F7-8E67-47D7C5A1A5E0}"/>
                </a:ext>
              </a:extLst>
            </p:cNvPr>
            <p:cNvSpPr/>
            <p:nvPr/>
          </p:nvSpPr>
          <p:spPr>
            <a:xfrm>
              <a:off x="2991108" y="2952947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A00F65DA-0432-4F95-AB94-1699F1E30C05}"/>
                </a:ext>
              </a:extLst>
            </p:cNvPr>
            <p:cNvGrpSpPr/>
            <p:nvPr/>
          </p:nvGrpSpPr>
          <p:grpSpPr>
            <a:xfrm>
              <a:off x="4100005" y="2777943"/>
              <a:ext cx="746342" cy="2675868"/>
              <a:chOff x="2504565" y="2224872"/>
              <a:chExt cx="746342" cy="2675868"/>
            </a:xfrm>
          </p:grpSpPr>
          <p:sp>
            <p:nvSpPr>
              <p:cNvPr id="2069" name="矩形 2068">
                <a:extLst>
                  <a:ext uri="{FF2B5EF4-FFF2-40B4-BE49-F238E27FC236}">
                    <a16:creationId xmlns:a16="http://schemas.microsoft.com/office/drawing/2014/main" id="{3C5C29FE-856A-8E44-8A76-633E5E010D61}"/>
                  </a:ext>
                </a:extLst>
              </p:cNvPr>
              <p:cNvSpPr/>
              <p:nvPr/>
            </p:nvSpPr>
            <p:spPr>
              <a:xfrm>
                <a:off x="2504565" y="2224872"/>
                <a:ext cx="746342" cy="26758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70" name="橢圓 2069">
                <a:extLst>
                  <a:ext uri="{FF2B5EF4-FFF2-40B4-BE49-F238E27FC236}">
                    <a16:creationId xmlns:a16="http://schemas.microsoft.com/office/drawing/2014/main" id="{A08D0A1A-7BF2-7559-9C7F-6CDF85AE228B}"/>
                  </a:ext>
                </a:extLst>
              </p:cNvPr>
              <p:cNvSpPr/>
              <p:nvPr/>
            </p:nvSpPr>
            <p:spPr>
              <a:xfrm>
                <a:off x="2601675" y="22358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71" name="橢圓 2070">
                <a:extLst>
                  <a:ext uri="{FF2B5EF4-FFF2-40B4-BE49-F238E27FC236}">
                    <a16:creationId xmlns:a16="http://schemas.microsoft.com/office/drawing/2014/main" id="{A5EA3CC4-8C97-0024-B9FD-64AD41C65986}"/>
                  </a:ext>
                </a:extLst>
              </p:cNvPr>
              <p:cNvSpPr/>
              <p:nvPr/>
            </p:nvSpPr>
            <p:spPr>
              <a:xfrm>
                <a:off x="2604017" y="301444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72" name="橢圓 2071">
                <a:extLst>
                  <a:ext uri="{FF2B5EF4-FFF2-40B4-BE49-F238E27FC236}">
                    <a16:creationId xmlns:a16="http://schemas.microsoft.com/office/drawing/2014/main" id="{33A31819-036F-AB3B-00F8-6A5A1FF7A6BB}"/>
                  </a:ext>
                </a:extLst>
              </p:cNvPr>
              <p:cNvSpPr/>
              <p:nvPr/>
            </p:nvSpPr>
            <p:spPr>
              <a:xfrm>
                <a:off x="2592384" y="4242456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73" name="文字方塊 2072">
                <a:extLst>
                  <a:ext uri="{FF2B5EF4-FFF2-40B4-BE49-F238E27FC236}">
                    <a16:creationId xmlns:a16="http://schemas.microsoft.com/office/drawing/2014/main" id="{7C26BC63-4884-5236-76B5-4D41DFFB8F8F}"/>
                  </a:ext>
                </a:extLst>
              </p:cNvPr>
              <p:cNvSpPr txBox="1"/>
              <p:nvPr/>
            </p:nvSpPr>
            <p:spPr>
              <a:xfrm rot="5400000">
                <a:off x="2589637" y="3664749"/>
                <a:ext cx="769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……</a:t>
                </a:r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4815FFC1-364E-06F6-0AEB-7CE251F8A9AC}"/>
                </a:ext>
              </a:extLst>
            </p:cNvPr>
            <p:cNvSpPr/>
            <p:nvPr/>
          </p:nvSpPr>
          <p:spPr>
            <a:xfrm>
              <a:off x="2994815" y="4921033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7594747E-556B-B183-7CE8-A5B5E81B87AC}"/>
                </a:ext>
              </a:extLst>
            </p:cNvPr>
            <p:cNvSpPr txBox="1"/>
            <p:nvPr/>
          </p:nvSpPr>
          <p:spPr>
            <a:xfrm rot="5400000">
              <a:off x="2870748" y="4205975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……</a:t>
              </a:r>
              <a:endPara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681E4F02-2C8E-E901-B6E1-964655EE2879}"/>
                </a:ext>
              </a:extLst>
            </p:cNvPr>
            <p:cNvGrpSpPr/>
            <p:nvPr/>
          </p:nvGrpSpPr>
          <p:grpSpPr>
            <a:xfrm>
              <a:off x="5425591" y="2761595"/>
              <a:ext cx="746342" cy="2675868"/>
              <a:chOff x="3830151" y="2208525"/>
              <a:chExt cx="746342" cy="2675868"/>
            </a:xfrm>
          </p:grpSpPr>
          <p:sp>
            <p:nvSpPr>
              <p:cNvPr id="2064" name="矩形 2063">
                <a:extLst>
                  <a:ext uri="{FF2B5EF4-FFF2-40B4-BE49-F238E27FC236}">
                    <a16:creationId xmlns:a16="http://schemas.microsoft.com/office/drawing/2014/main" id="{03A01B39-893C-099A-97F7-B513588A9317}"/>
                  </a:ext>
                </a:extLst>
              </p:cNvPr>
              <p:cNvSpPr/>
              <p:nvPr/>
            </p:nvSpPr>
            <p:spPr>
              <a:xfrm>
                <a:off x="3830151" y="2208525"/>
                <a:ext cx="746342" cy="26758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65" name="橢圓 2064">
                <a:extLst>
                  <a:ext uri="{FF2B5EF4-FFF2-40B4-BE49-F238E27FC236}">
                    <a16:creationId xmlns:a16="http://schemas.microsoft.com/office/drawing/2014/main" id="{8B3541CB-4EA5-165B-AE3A-2FB5608FCC98}"/>
                  </a:ext>
                </a:extLst>
              </p:cNvPr>
              <p:cNvSpPr/>
              <p:nvPr/>
            </p:nvSpPr>
            <p:spPr>
              <a:xfrm>
                <a:off x="3917237" y="22358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66" name="橢圓 2065">
                <a:extLst>
                  <a:ext uri="{FF2B5EF4-FFF2-40B4-BE49-F238E27FC236}">
                    <a16:creationId xmlns:a16="http://schemas.microsoft.com/office/drawing/2014/main" id="{D15F8F83-1E65-C100-71B4-6B4EAE71AD64}"/>
                  </a:ext>
                </a:extLst>
              </p:cNvPr>
              <p:cNvSpPr/>
              <p:nvPr/>
            </p:nvSpPr>
            <p:spPr>
              <a:xfrm>
                <a:off x="3919579" y="301444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67" name="橢圓 2066">
                <a:extLst>
                  <a:ext uri="{FF2B5EF4-FFF2-40B4-BE49-F238E27FC236}">
                    <a16:creationId xmlns:a16="http://schemas.microsoft.com/office/drawing/2014/main" id="{C01C663C-2EC0-B04C-88B9-1187B3FD4278}"/>
                  </a:ext>
                </a:extLst>
              </p:cNvPr>
              <p:cNvSpPr/>
              <p:nvPr/>
            </p:nvSpPr>
            <p:spPr>
              <a:xfrm>
                <a:off x="3907946" y="4242456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68" name="文字方塊 2067">
                <a:extLst>
                  <a:ext uri="{FF2B5EF4-FFF2-40B4-BE49-F238E27FC236}">
                    <a16:creationId xmlns:a16="http://schemas.microsoft.com/office/drawing/2014/main" id="{0048D637-869F-D986-3DD4-8F8ABE664246}"/>
                  </a:ext>
                </a:extLst>
              </p:cNvPr>
              <p:cNvSpPr txBox="1"/>
              <p:nvPr/>
            </p:nvSpPr>
            <p:spPr>
              <a:xfrm rot="5400000">
                <a:off x="3905199" y="3664749"/>
                <a:ext cx="769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……</a:t>
                </a:r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CEE6E750-1C8E-5E7E-6B5B-F392E255F1F9}"/>
                </a:ext>
              </a:extLst>
            </p:cNvPr>
            <p:cNvGrpSpPr/>
            <p:nvPr/>
          </p:nvGrpSpPr>
          <p:grpSpPr>
            <a:xfrm>
              <a:off x="7642369" y="2769837"/>
              <a:ext cx="746342" cy="2683974"/>
              <a:chOff x="6046929" y="2216766"/>
              <a:chExt cx="746342" cy="2683974"/>
            </a:xfrm>
          </p:grpSpPr>
          <p:sp>
            <p:nvSpPr>
              <p:cNvPr id="2059" name="矩形 2058">
                <a:extLst>
                  <a:ext uri="{FF2B5EF4-FFF2-40B4-BE49-F238E27FC236}">
                    <a16:creationId xmlns:a16="http://schemas.microsoft.com/office/drawing/2014/main" id="{55ABE1B0-07AE-4B1A-C8CC-D660327C753E}"/>
                  </a:ext>
                </a:extLst>
              </p:cNvPr>
              <p:cNvSpPr/>
              <p:nvPr/>
            </p:nvSpPr>
            <p:spPr>
              <a:xfrm>
                <a:off x="6046929" y="2224872"/>
                <a:ext cx="746342" cy="26758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60" name="橢圓 2059">
                <a:extLst>
                  <a:ext uri="{FF2B5EF4-FFF2-40B4-BE49-F238E27FC236}">
                    <a16:creationId xmlns:a16="http://schemas.microsoft.com/office/drawing/2014/main" id="{6257D30D-1C08-796A-35A8-7DDC80146473}"/>
                  </a:ext>
                </a:extLst>
              </p:cNvPr>
              <p:cNvSpPr/>
              <p:nvPr/>
            </p:nvSpPr>
            <p:spPr>
              <a:xfrm>
                <a:off x="6122773" y="2216766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61" name="橢圓 2060">
                <a:extLst>
                  <a:ext uri="{FF2B5EF4-FFF2-40B4-BE49-F238E27FC236}">
                    <a16:creationId xmlns:a16="http://schemas.microsoft.com/office/drawing/2014/main" id="{080E6DF2-F749-FD34-3803-CBA579129BA7}"/>
                  </a:ext>
                </a:extLst>
              </p:cNvPr>
              <p:cNvSpPr/>
              <p:nvPr/>
            </p:nvSpPr>
            <p:spPr>
              <a:xfrm>
                <a:off x="6125115" y="2976675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62" name="橢圓 2061">
                <a:extLst>
                  <a:ext uri="{FF2B5EF4-FFF2-40B4-BE49-F238E27FC236}">
                    <a16:creationId xmlns:a16="http://schemas.microsoft.com/office/drawing/2014/main" id="{1FB58423-CEC9-78B2-AF17-FF87384500F1}"/>
                  </a:ext>
                </a:extLst>
              </p:cNvPr>
              <p:cNvSpPr/>
              <p:nvPr/>
            </p:nvSpPr>
            <p:spPr>
              <a:xfrm>
                <a:off x="6132143" y="4223348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63" name="文字方塊 2062">
                <a:extLst>
                  <a:ext uri="{FF2B5EF4-FFF2-40B4-BE49-F238E27FC236}">
                    <a16:creationId xmlns:a16="http://schemas.microsoft.com/office/drawing/2014/main" id="{AE79D42F-60C2-4C8A-74A6-B4A6D507EB65}"/>
                  </a:ext>
                </a:extLst>
              </p:cNvPr>
              <p:cNvSpPr txBox="1"/>
              <p:nvPr/>
            </p:nvSpPr>
            <p:spPr>
              <a:xfrm rot="5400000">
                <a:off x="6129396" y="3642478"/>
                <a:ext cx="769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……</a:t>
                </a:r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22C7B53F-00E2-D9B1-FD59-46601757AA72}"/>
                </a:ext>
              </a:extLst>
            </p:cNvPr>
            <p:cNvSpPr txBox="1"/>
            <p:nvPr/>
          </p:nvSpPr>
          <p:spPr>
            <a:xfrm>
              <a:off x="6195564" y="2744932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……</a:t>
              </a:r>
              <a:endPara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3938107D-8742-3B01-60B4-F876D361B653}"/>
                </a:ext>
              </a:extLst>
            </p:cNvPr>
            <p:cNvSpPr txBox="1"/>
            <p:nvPr/>
          </p:nvSpPr>
          <p:spPr>
            <a:xfrm>
              <a:off x="6202513" y="3505919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……</a:t>
              </a:r>
              <a:endPara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33CEA35A-2ADD-1053-E5E8-14F1DF98B2BA}"/>
                </a:ext>
              </a:extLst>
            </p:cNvPr>
            <p:cNvSpPr txBox="1"/>
            <p:nvPr/>
          </p:nvSpPr>
          <p:spPr>
            <a:xfrm>
              <a:off x="6231529" y="4721254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……</a:t>
              </a:r>
              <a:endPara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AAB09F78-3387-9609-CCDC-79C9286E7620}"/>
                </a:ext>
              </a:extLst>
            </p:cNvPr>
            <p:cNvGrpSpPr/>
            <p:nvPr/>
          </p:nvGrpSpPr>
          <p:grpSpPr>
            <a:xfrm>
              <a:off x="4761983" y="3061276"/>
              <a:ext cx="753037" cy="2028469"/>
              <a:chOff x="3166542" y="2508205"/>
              <a:chExt cx="753037" cy="2028469"/>
            </a:xfrm>
          </p:grpSpPr>
          <p:cxnSp>
            <p:nvCxnSpPr>
              <p:cNvPr id="2048" name="直線單箭頭接點 2047">
                <a:extLst>
                  <a:ext uri="{FF2B5EF4-FFF2-40B4-BE49-F238E27FC236}">
                    <a16:creationId xmlns:a16="http://schemas.microsoft.com/office/drawing/2014/main" id="{30BF3F73-19CB-F224-5613-263396EC9894}"/>
                  </a:ext>
                </a:extLst>
              </p:cNvPr>
              <p:cNvCxnSpPr>
                <a:stCxn id="2070" idx="6"/>
                <a:endCxn id="2065" idx="2"/>
              </p:cNvCxnSpPr>
              <p:nvPr/>
            </p:nvCxnSpPr>
            <p:spPr>
              <a:xfrm>
                <a:off x="3175833" y="2508205"/>
                <a:ext cx="7414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9" name="直線單箭頭接點 2048">
                <a:extLst>
                  <a:ext uri="{FF2B5EF4-FFF2-40B4-BE49-F238E27FC236}">
                    <a16:creationId xmlns:a16="http://schemas.microsoft.com/office/drawing/2014/main" id="{E3351662-3D8F-2171-38AF-476141EEF89C}"/>
                  </a:ext>
                </a:extLst>
              </p:cNvPr>
              <p:cNvCxnSpPr/>
              <p:nvPr/>
            </p:nvCxnSpPr>
            <p:spPr>
              <a:xfrm>
                <a:off x="3175833" y="3314705"/>
                <a:ext cx="7414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1" name="直線單箭頭接點 2050">
                <a:extLst>
                  <a:ext uri="{FF2B5EF4-FFF2-40B4-BE49-F238E27FC236}">
                    <a16:creationId xmlns:a16="http://schemas.microsoft.com/office/drawing/2014/main" id="{FCB31ECC-6F02-65E1-FC5E-458AADEC31ED}"/>
                  </a:ext>
                </a:extLst>
              </p:cNvPr>
              <p:cNvCxnSpPr/>
              <p:nvPr/>
            </p:nvCxnSpPr>
            <p:spPr>
              <a:xfrm>
                <a:off x="3166542" y="4536674"/>
                <a:ext cx="7414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3" name="直線單箭頭接點 2052">
                <a:extLst>
                  <a:ext uri="{FF2B5EF4-FFF2-40B4-BE49-F238E27FC236}">
                    <a16:creationId xmlns:a16="http://schemas.microsoft.com/office/drawing/2014/main" id="{B5884E93-1EA3-C0DB-4204-B4D67D8A3BC3}"/>
                  </a:ext>
                </a:extLst>
              </p:cNvPr>
              <p:cNvCxnSpPr>
                <a:stCxn id="2071" idx="6"/>
                <a:endCxn id="2065" idx="2"/>
              </p:cNvCxnSpPr>
              <p:nvPr/>
            </p:nvCxnSpPr>
            <p:spPr>
              <a:xfrm flipV="1">
                <a:off x="3178175" y="2508205"/>
                <a:ext cx="739062" cy="7785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4" name="直線單箭頭接點 2053">
                <a:extLst>
                  <a:ext uri="{FF2B5EF4-FFF2-40B4-BE49-F238E27FC236}">
                    <a16:creationId xmlns:a16="http://schemas.microsoft.com/office/drawing/2014/main" id="{7D5D0B59-6BC4-E224-5E11-4B4EFD9C7704}"/>
                  </a:ext>
                </a:extLst>
              </p:cNvPr>
              <p:cNvCxnSpPr>
                <a:stCxn id="2070" idx="6"/>
                <a:endCxn id="2066" idx="2"/>
              </p:cNvCxnSpPr>
              <p:nvPr/>
            </p:nvCxnSpPr>
            <p:spPr>
              <a:xfrm>
                <a:off x="3175833" y="2508205"/>
                <a:ext cx="743746" cy="7785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5" name="直線單箭頭接點 2054">
                <a:extLst>
                  <a:ext uri="{FF2B5EF4-FFF2-40B4-BE49-F238E27FC236}">
                    <a16:creationId xmlns:a16="http://schemas.microsoft.com/office/drawing/2014/main" id="{FD272FA5-D948-6695-0CCF-E739B1656768}"/>
                  </a:ext>
                </a:extLst>
              </p:cNvPr>
              <p:cNvCxnSpPr>
                <a:stCxn id="2070" idx="6"/>
                <a:endCxn id="2067" idx="2"/>
              </p:cNvCxnSpPr>
              <p:nvPr/>
            </p:nvCxnSpPr>
            <p:spPr>
              <a:xfrm>
                <a:off x="3175833" y="2508205"/>
                <a:ext cx="732113" cy="200658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6" name="直線單箭頭接點 2055">
                <a:extLst>
                  <a:ext uri="{FF2B5EF4-FFF2-40B4-BE49-F238E27FC236}">
                    <a16:creationId xmlns:a16="http://schemas.microsoft.com/office/drawing/2014/main" id="{B3CB1FA2-F6EE-E985-C966-5DF40872B4B7}"/>
                  </a:ext>
                </a:extLst>
              </p:cNvPr>
              <p:cNvCxnSpPr>
                <a:stCxn id="2071" idx="6"/>
                <a:endCxn id="2067" idx="2"/>
              </p:cNvCxnSpPr>
              <p:nvPr/>
            </p:nvCxnSpPr>
            <p:spPr>
              <a:xfrm>
                <a:off x="3178175" y="3286775"/>
                <a:ext cx="729771" cy="122801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7" name="直線單箭頭接點 2056">
                <a:extLst>
                  <a:ext uri="{FF2B5EF4-FFF2-40B4-BE49-F238E27FC236}">
                    <a16:creationId xmlns:a16="http://schemas.microsoft.com/office/drawing/2014/main" id="{B95D7E59-2D0B-6975-C339-8D21CA85B21C}"/>
                  </a:ext>
                </a:extLst>
              </p:cNvPr>
              <p:cNvCxnSpPr>
                <a:stCxn id="2072" idx="6"/>
                <a:endCxn id="2065" idx="2"/>
              </p:cNvCxnSpPr>
              <p:nvPr/>
            </p:nvCxnSpPr>
            <p:spPr>
              <a:xfrm flipV="1">
                <a:off x="3166542" y="2508205"/>
                <a:ext cx="750695" cy="200658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8" name="直線單箭頭接點 2057">
                <a:extLst>
                  <a:ext uri="{FF2B5EF4-FFF2-40B4-BE49-F238E27FC236}">
                    <a16:creationId xmlns:a16="http://schemas.microsoft.com/office/drawing/2014/main" id="{E141F861-89A9-30B0-D19E-6AC7CB3737E0}"/>
                  </a:ext>
                </a:extLst>
              </p:cNvPr>
              <p:cNvCxnSpPr>
                <a:stCxn id="2072" idx="6"/>
                <a:endCxn id="2066" idx="2"/>
              </p:cNvCxnSpPr>
              <p:nvPr/>
            </p:nvCxnSpPr>
            <p:spPr>
              <a:xfrm flipV="1">
                <a:off x="3166542" y="3286775"/>
                <a:ext cx="753037" cy="122801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2F546501-F574-CED4-5EE5-D81277FECF64}"/>
                </a:ext>
              </a:extLst>
            </p:cNvPr>
            <p:cNvCxnSpPr>
              <a:endCxn id="2070" idx="2"/>
            </p:cNvCxnSpPr>
            <p:nvPr/>
          </p:nvCxnSpPr>
          <p:spPr>
            <a:xfrm flipV="1">
              <a:off x="3337715" y="3076024"/>
              <a:ext cx="859400" cy="2999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01D64463-60D2-9600-B794-5A8C0E692C06}"/>
                </a:ext>
              </a:extLst>
            </p:cNvPr>
            <p:cNvCxnSpPr>
              <a:stCxn id="35" idx="3"/>
              <a:endCxn id="2071" idx="2"/>
            </p:cNvCxnSpPr>
            <p:nvPr/>
          </p:nvCxnSpPr>
          <p:spPr>
            <a:xfrm>
              <a:off x="3334009" y="3124397"/>
              <a:ext cx="865449" cy="7301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單箭頭接點 46">
              <a:extLst>
                <a:ext uri="{FF2B5EF4-FFF2-40B4-BE49-F238E27FC236}">
                  <a16:creationId xmlns:a16="http://schemas.microsoft.com/office/drawing/2014/main" id="{5DFEA926-AABA-E90F-8511-53FEE097B56E}"/>
                </a:ext>
              </a:extLst>
            </p:cNvPr>
            <p:cNvCxnSpPr>
              <a:stCxn id="35" idx="3"/>
              <a:endCxn id="2072" idx="2"/>
            </p:cNvCxnSpPr>
            <p:nvPr/>
          </p:nvCxnSpPr>
          <p:spPr>
            <a:xfrm>
              <a:off x="3334008" y="3124397"/>
              <a:ext cx="853816" cy="195820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8308EEA8-1CD5-7A8A-83DD-C0EF4C5EFF8F}"/>
                </a:ext>
              </a:extLst>
            </p:cNvPr>
            <p:cNvCxnSpPr>
              <a:cxnSpLocks/>
              <a:endCxn id="2070" idx="2"/>
            </p:cNvCxnSpPr>
            <p:nvPr/>
          </p:nvCxnSpPr>
          <p:spPr>
            <a:xfrm flipV="1">
              <a:off x="3361529" y="3076023"/>
              <a:ext cx="835587" cy="5953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單箭頭接點 48">
              <a:extLst>
                <a:ext uri="{FF2B5EF4-FFF2-40B4-BE49-F238E27FC236}">
                  <a16:creationId xmlns:a16="http://schemas.microsoft.com/office/drawing/2014/main" id="{E86F2A0C-B9CF-B264-4B23-FF3252647B20}"/>
                </a:ext>
              </a:extLst>
            </p:cNvPr>
            <p:cNvCxnSpPr>
              <a:stCxn id="34" idx="3"/>
              <a:endCxn id="2071" idx="2"/>
            </p:cNvCxnSpPr>
            <p:nvPr/>
          </p:nvCxnSpPr>
          <p:spPr>
            <a:xfrm>
              <a:off x="3328191" y="3694727"/>
              <a:ext cx="871267" cy="15986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單箭頭接點 49">
              <a:extLst>
                <a:ext uri="{FF2B5EF4-FFF2-40B4-BE49-F238E27FC236}">
                  <a16:creationId xmlns:a16="http://schemas.microsoft.com/office/drawing/2014/main" id="{45ADB365-3480-53FB-1596-D69E8F58226B}"/>
                </a:ext>
              </a:extLst>
            </p:cNvPr>
            <p:cNvCxnSpPr>
              <a:stCxn id="34" idx="3"/>
              <a:endCxn id="2072" idx="2"/>
            </p:cNvCxnSpPr>
            <p:nvPr/>
          </p:nvCxnSpPr>
          <p:spPr>
            <a:xfrm>
              <a:off x="3328190" y="3694727"/>
              <a:ext cx="859634" cy="138787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單箭頭接點 50">
              <a:extLst>
                <a:ext uri="{FF2B5EF4-FFF2-40B4-BE49-F238E27FC236}">
                  <a16:creationId xmlns:a16="http://schemas.microsoft.com/office/drawing/2014/main" id="{72AD993D-6E35-6006-EBDE-707667E23F0E}"/>
                </a:ext>
              </a:extLst>
            </p:cNvPr>
            <p:cNvCxnSpPr>
              <a:cxnSpLocks/>
              <a:endCxn id="2070" idx="2"/>
            </p:cNvCxnSpPr>
            <p:nvPr/>
          </p:nvCxnSpPr>
          <p:spPr>
            <a:xfrm flipV="1">
              <a:off x="3399687" y="3076024"/>
              <a:ext cx="797428" cy="199323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51">
              <a:extLst>
                <a:ext uri="{FF2B5EF4-FFF2-40B4-BE49-F238E27FC236}">
                  <a16:creationId xmlns:a16="http://schemas.microsoft.com/office/drawing/2014/main" id="{01C6BD0F-73A7-C2E6-E547-B01F434A9068}"/>
                </a:ext>
              </a:extLst>
            </p:cNvPr>
            <p:cNvCxnSpPr>
              <a:cxnSpLocks/>
              <a:endCxn id="2071" idx="2"/>
            </p:cNvCxnSpPr>
            <p:nvPr/>
          </p:nvCxnSpPr>
          <p:spPr>
            <a:xfrm flipV="1">
              <a:off x="3373319" y="3854593"/>
              <a:ext cx="826139" cy="12146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單箭頭接點 52">
              <a:extLst>
                <a:ext uri="{FF2B5EF4-FFF2-40B4-BE49-F238E27FC236}">
                  <a16:creationId xmlns:a16="http://schemas.microsoft.com/office/drawing/2014/main" id="{415A4D47-F5A1-F8A5-6309-B170EAFA783A}"/>
                </a:ext>
              </a:extLst>
            </p:cNvPr>
            <p:cNvCxnSpPr>
              <a:cxnSpLocks/>
              <a:endCxn id="2072" idx="2"/>
            </p:cNvCxnSpPr>
            <p:nvPr/>
          </p:nvCxnSpPr>
          <p:spPr>
            <a:xfrm>
              <a:off x="3373318" y="5069199"/>
              <a:ext cx="814506" cy="134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B5304B2-20AE-A514-54F2-3B5B103ECB8C}"/>
                </a:ext>
              </a:extLst>
            </p:cNvPr>
            <p:cNvGrpSpPr/>
            <p:nvPr/>
          </p:nvGrpSpPr>
          <p:grpSpPr>
            <a:xfrm>
              <a:off x="6952535" y="3068885"/>
              <a:ext cx="753037" cy="2013721"/>
              <a:chOff x="5357094" y="2515814"/>
              <a:chExt cx="753037" cy="2013721"/>
            </a:xfrm>
          </p:grpSpPr>
          <p:cxnSp>
            <p:nvCxnSpPr>
              <p:cNvPr id="55" name="直線單箭頭接點 54">
                <a:extLst>
                  <a:ext uri="{FF2B5EF4-FFF2-40B4-BE49-F238E27FC236}">
                    <a16:creationId xmlns:a16="http://schemas.microsoft.com/office/drawing/2014/main" id="{85C8BF7D-04C1-9C5F-572D-384C32E87878}"/>
                  </a:ext>
                </a:extLst>
              </p:cNvPr>
              <p:cNvCxnSpPr/>
              <p:nvPr/>
            </p:nvCxnSpPr>
            <p:spPr>
              <a:xfrm>
                <a:off x="5366385" y="2515814"/>
                <a:ext cx="7414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單箭頭接點 55">
                <a:extLst>
                  <a:ext uri="{FF2B5EF4-FFF2-40B4-BE49-F238E27FC236}">
                    <a16:creationId xmlns:a16="http://schemas.microsoft.com/office/drawing/2014/main" id="{DD0E006E-D42D-A16C-B0D1-9898D6430D0E}"/>
                  </a:ext>
                </a:extLst>
              </p:cNvPr>
              <p:cNvCxnSpPr/>
              <p:nvPr/>
            </p:nvCxnSpPr>
            <p:spPr>
              <a:xfrm>
                <a:off x="5366385" y="3307566"/>
                <a:ext cx="7414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單箭頭接點 56">
                <a:extLst>
                  <a:ext uri="{FF2B5EF4-FFF2-40B4-BE49-F238E27FC236}">
                    <a16:creationId xmlns:a16="http://schemas.microsoft.com/office/drawing/2014/main" id="{FF49F6B6-AA3B-4669-F586-87D277F2B2AA}"/>
                  </a:ext>
                </a:extLst>
              </p:cNvPr>
              <p:cNvCxnSpPr/>
              <p:nvPr/>
            </p:nvCxnSpPr>
            <p:spPr>
              <a:xfrm>
                <a:off x="5357094" y="4529535"/>
                <a:ext cx="7414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單箭頭接點 57">
                <a:extLst>
                  <a:ext uri="{FF2B5EF4-FFF2-40B4-BE49-F238E27FC236}">
                    <a16:creationId xmlns:a16="http://schemas.microsoft.com/office/drawing/2014/main" id="{49BCAE2B-EECC-02FC-839A-46B3BC807946}"/>
                  </a:ext>
                </a:extLst>
              </p:cNvPr>
              <p:cNvCxnSpPr/>
              <p:nvPr/>
            </p:nvCxnSpPr>
            <p:spPr>
              <a:xfrm flipV="1">
                <a:off x="5368727" y="2515814"/>
                <a:ext cx="739062" cy="7785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單箭頭接點 58">
                <a:extLst>
                  <a:ext uri="{FF2B5EF4-FFF2-40B4-BE49-F238E27FC236}">
                    <a16:creationId xmlns:a16="http://schemas.microsoft.com/office/drawing/2014/main" id="{BBECCA50-942A-7E48-9913-B6D5A13732D5}"/>
                  </a:ext>
                </a:extLst>
              </p:cNvPr>
              <p:cNvCxnSpPr/>
              <p:nvPr/>
            </p:nvCxnSpPr>
            <p:spPr>
              <a:xfrm>
                <a:off x="5366385" y="2515814"/>
                <a:ext cx="743746" cy="7785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單箭頭接點 59">
                <a:extLst>
                  <a:ext uri="{FF2B5EF4-FFF2-40B4-BE49-F238E27FC236}">
                    <a16:creationId xmlns:a16="http://schemas.microsoft.com/office/drawing/2014/main" id="{62B05EE8-5D45-8CE4-D311-D19D81650F12}"/>
                  </a:ext>
                </a:extLst>
              </p:cNvPr>
              <p:cNvCxnSpPr/>
              <p:nvPr/>
            </p:nvCxnSpPr>
            <p:spPr>
              <a:xfrm>
                <a:off x="5366385" y="2515814"/>
                <a:ext cx="732113" cy="200658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單箭頭接點 60">
                <a:extLst>
                  <a:ext uri="{FF2B5EF4-FFF2-40B4-BE49-F238E27FC236}">
                    <a16:creationId xmlns:a16="http://schemas.microsoft.com/office/drawing/2014/main" id="{78BCE396-FFA2-E80C-5A98-503862082BF2}"/>
                  </a:ext>
                </a:extLst>
              </p:cNvPr>
              <p:cNvCxnSpPr/>
              <p:nvPr/>
            </p:nvCxnSpPr>
            <p:spPr>
              <a:xfrm>
                <a:off x="5368727" y="3294384"/>
                <a:ext cx="729771" cy="122801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單箭頭接點 61">
                <a:extLst>
                  <a:ext uri="{FF2B5EF4-FFF2-40B4-BE49-F238E27FC236}">
                    <a16:creationId xmlns:a16="http://schemas.microsoft.com/office/drawing/2014/main" id="{2CC494AF-40CB-52AC-31D3-7F886A540BB1}"/>
                  </a:ext>
                </a:extLst>
              </p:cNvPr>
              <p:cNvCxnSpPr/>
              <p:nvPr/>
            </p:nvCxnSpPr>
            <p:spPr>
              <a:xfrm flipV="1">
                <a:off x="5357094" y="2515814"/>
                <a:ext cx="750695" cy="200658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單箭頭接點 62">
                <a:extLst>
                  <a:ext uri="{FF2B5EF4-FFF2-40B4-BE49-F238E27FC236}">
                    <a16:creationId xmlns:a16="http://schemas.microsoft.com/office/drawing/2014/main" id="{5AA6FD45-9429-2520-56C7-B2483E1615EE}"/>
                  </a:ext>
                </a:extLst>
              </p:cNvPr>
              <p:cNvCxnSpPr/>
              <p:nvPr/>
            </p:nvCxnSpPr>
            <p:spPr>
              <a:xfrm flipV="1">
                <a:off x="5357094" y="3294384"/>
                <a:ext cx="753037" cy="122801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74" name="文字方塊 2073">
            <a:extLst>
              <a:ext uri="{FF2B5EF4-FFF2-40B4-BE49-F238E27FC236}">
                <a16:creationId xmlns:a16="http://schemas.microsoft.com/office/drawing/2014/main" id="{3679C8FE-E242-4C96-7C87-DFD14930BFB6}"/>
              </a:ext>
            </a:extLst>
          </p:cNvPr>
          <p:cNvSpPr txBox="1"/>
          <p:nvPr/>
        </p:nvSpPr>
        <p:spPr>
          <a:xfrm>
            <a:off x="5128620" y="5979306"/>
            <a:ext cx="611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類神經網路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(Neural Network)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75" name="文字方塊 2074">
            <a:extLst>
              <a:ext uri="{FF2B5EF4-FFF2-40B4-BE49-F238E27FC236}">
                <a16:creationId xmlns:a16="http://schemas.microsoft.com/office/drawing/2014/main" id="{E445AB0E-1639-6ED3-A140-D26A024F1AD8}"/>
              </a:ext>
            </a:extLst>
          </p:cNvPr>
          <p:cNvSpPr txBox="1"/>
          <p:nvPr/>
        </p:nvSpPr>
        <p:spPr>
          <a:xfrm>
            <a:off x="1377704" y="4073109"/>
            <a:ext cx="3624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深度學習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(Deep Learning)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是一種機器學習技術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76" name="箭號: 向下 2075">
            <a:extLst>
              <a:ext uri="{FF2B5EF4-FFF2-40B4-BE49-F238E27FC236}">
                <a16:creationId xmlns:a16="http://schemas.microsoft.com/office/drawing/2014/main" id="{48E440ED-871F-48A2-C599-3C61E46D498C}"/>
              </a:ext>
            </a:extLst>
          </p:cNvPr>
          <p:cNvSpPr/>
          <p:nvPr/>
        </p:nvSpPr>
        <p:spPr>
          <a:xfrm>
            <a:off x="8884667" y="2391723"/>
            <a:ext cx="909964" cy="59514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73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1178</Words>
  <Application>Microsoft Office PowerPoint</Application>
  <PresentationFormat>寬螢幕</PresentationFormat>
  <Paragraphs>229</Paragraphs>
  <Slides>22</Slides>
  <Notes>5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22</vt:i4>
      </vt:variant>
    </vt:vector>
  </HeadingPairs>
  <TitlesOfParts>
    <vt:vector size="33" baseType="lpstr">
      <vt:lpstr>Lucida Grande</vt:lpstr>
      <vt:lpstr>微軟正黑體</vt:lpstr>
      <vt:lpstr>Aptos</vt:lpstr>
      <vt:lpstr>Arial</vt:lpstr>
      <vt:lpstr>Arial</vt:lpstr>
      <vt:lpstr>Calibri</vt:lpstr>
      <vt:lpstr>Calibri Light</vt:lpstr>
      <vt:lpstr>Cambria Math</vt:lpstr>
      <vt:lpstr>Wingdings</vt:lpstr>
      <vt:lpstr>1_Office 佈景主題</vt:lpstr>
      <vt:lpstr>3_Office 佈景主題</vt:lpstr>
      <vt:lpstr>什麼是生成式人工智慧？</vt:lpstr>
      <vt:lpstr>人工智慧 (Artificial Intelligence, AI)</vt:lpstr>
      <vt:lpstr>生成式人工智慧 (Generative AI)： 機器產生複雜有結構的物件</vt:lpstr>
      <vt:lpstr>生成式人工智慧 (Generative AI)： 機器產生複雜有結構的物件</vt:lpstr>
      <vt:lpstr>生成式人工智慧 (Generative AI)： 機器產生複雜有結構的物件</vt:lpstr>
      <vt:lpstr>生成式人工智慧</vt:lpstr>
      <vt:lpstr>機器學習 ≈ 機器自動從資料找一個函式</vt:lpstr>
      <vt:lpstr>PowerPoint 簡報</vt:lpstr>
      <vt:lpstr>PowerPoint 簡報</vt:lpstr>
      <vt:lpstr>生成式人工智慧</vt:lpstr>
      <vt:lpstr>生成式人工智慧</vt:lpstr>
      <vt:lpstr>PowerPoint 簡報</vt:lpstr>
      <vt:lpstr>PowerPoint 簡報</vt:lpstr>
      <vt:lpstr>PowerPoint 簡報</vt:lpstr>
      <vt:lpstr>PowerPoint 簡報</vt:lpstr>
      <vt:lpstr>PowerPoint 簡報</vt:lpstr>
      <vt:lpstr>文字接龍</vt:lpstr>
      <vt:lpstr>生成式人工智慧</vt:lpstr>
      <vt:lpstr>生成策略</vt:lpstr>
      <vt:lpstr>生成策略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什麼是生成式人工智慧？</dc:title>
  <dc:creator>Hung-yi Lee</dc:creator>
  <cp:lastModifiedBy>Hung-yi Lee</cp:lastModifiedBy>
  <cp:revision>10</cp:revision>
  <dcterms:created xsi:type="dcterms:W3CDTF">2024-02-22T17:11:24Z</dcterms:created>
  <dcterms:modified xsi:type="dcterms:W3CDTF">2024-02-23T03:36:17Z</dcterms:modified>
</cp:coreProperties>
</file>