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3264" r:id="rId4"/>
    <p:sldId id="2763" r:id="rId5"/>
    <p:sldId id="3282" r:id="rId6"/>
    <p:sldId id="3236" r:id="rId7"/>
    <p:sldId id="3269" r:id="rId8"/>
    <p:sldId id="3181" r:id="rId9"/>
    <p:sldId id="3271" r:id="rId10"/>
    <p:sldId id="3272" r:id="rId11"/>
    <p:sldId id="3292" r:id="rId12"/>
    <p:sldId id="3273" r:id="rId13"/>
    <p:sldId id="2797" r:id="rId14"/>
    <p:sldId id="3297" r:id="rId15"/>
    <p:sldId id="3298" r:id="rId16"/>
    <p:sldId id="3238" r:id="rId17"/>
    <p:sldId id="3296" r:id="rId18"/>
    <p:sldId id="3300" r:id="rId19"/>
    <p:sldId id="3302" r:id="rId20"/>
    <p:sldId id="3301" r:id="rId21"/>
    <p:sldId id="3257" r:id="rId22"/>
    <p:sldId id="3069" r:id="rId23"/>
    <p:sldId id="3304" r:id="rId24"/>
    <p:sldId id="3250" r:id="rId25"/>
    <p:sldId id="258" r:id="rId26"/>
    <p:sldId id="3253" r:id="rId27"/>
    <p:sldId id="3251" r:id="rId28"/>
    <p:sldId id="3303" r:id="rId29"/>
    <p:sldId id="2394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64522" autoAdjust="0"/>
  </p:normalViewPr>
  <p:slideViewPr>
    <p:cSldViewPr snapToGrid="0">
      <p:cViewPr varScale="1">
        <p:scale>
          <a:sx n="44" d="100"/>
          <a:sy n="44" d="100"/>
        </p:scale>
        <p:origin x="11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474FC-3557-44FE-9622-3D707AE5029E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71EBB-5702-4112-B43E-47A3A97D2A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60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B%89%E4%B8%81%E6%96%87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CA0A-9D65-8545-5DCC-55C37638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1C2C3FD-7928-8675-7768-0FC86CC98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D9CD430-5340-7DF0-5B72-73D9FB49A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C48609-F77D-1DDD-59B9-044B4D994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E545F-8307-450E-9046-C9756AC53E3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852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1AA94-9FB2-5F0D-8D8D-17E55462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5BD0F12-D08E-4AE3-40FA-9EA1DB82B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1643FD8-9A9E-A965-D595-F8ADD8E32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不只是對話機器人 </a:t>
            </a:r>
            <a:r>
              <a:rPr lang="en-US" altLang="zh-TW" dirty="0"/>
              <a:t>-&gt; NONONO </a:t>
            </a:r>
          </a:p>
          <a:p>
            <a:r>
              <a:rPr lang="zh-TW" altLang="en-US" dirty="0"/>
              <a:t>也不是 </a:t>
            </a:r>
            <a:r>
              <a:rPr lang="en-US" altLang="zh-TW" dirty="0"/>
              <a:t>Google </a:t>
            </a:r>
          </a:p>
          <a:p>
            <a:r>
              <a:rPr lang="zh-TW" altLang="en-US" dirty="0"/>
              <a:t>他是個助理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3290F5-0BC8-10B1-FD45-EAD58086A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E2720-2004-4193-84B2-93835C5AFFF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7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Anthropic Claude</a:t>
            </a:r>
          </a:p>
          <a:p>
            <a:endParaRPr lang="en-US" altLang="zh-TW" dirty="0"/>
          </a:p>
          <a:p>
            <a:r>
              <a:rPr lang="en-US" altLang="zh-TW" dirty="0"/>
              <a:t>GPT 3.5, open AI, </a:t>
            </a:r>
          </a:p>
          <a:p>
            <a:r>
              <a:rPr lang="en-US" altLang="zh-TW" dirty="0"/>
              <a:t>GPT</a:t>
            </a:r>
            <a:r>
              <a:rPr lang="zh-TW" altLang="en-US" dirty="0"/>
              <a:t> </a:t>
            </a:r>
            <a:r>
              <a:rPr lang="en-US" altLang="zh-TW" dirty="0"/>
              <a:t>4, open AI, </a:t>
            </a:r>
            <a:r>
              <a:rPr lang="zh-TW" altLang="en-US" dirty="0"/>
              <a:t>可以讀文件檔，讀圖檔，畫圖，上網</a:t>
            </a:r>
            <a:r>
              <a:rPr lang="en-US" altLang="zh-TW" dirty="0"/>
              <a:t>. </a:t>
            </a:r>
            <a:r>
              <a:rPr lang="en-US" altLang="zh-TW" b="0" i="0" dirty="0">
                <a:solidFill>
                  <a:srgbClr val="676767"/>
                </a:solidFill>
                <a:effectLst/>
                <a:latin typeface="Söhne"/>
              </a:rPr>
              <a:t>USD $20/month</a:t>
            </a:r>
          </a:p>
          <a:p>
            <a:r>
              <a:rPr lang="en-US" altLang="zh-TW" dirty="0">
                <a:solidFill>
                  <a:srgbClr val="676767"/>
                </a:solidFill>
                <a:latin typeface="Söhne"/>
              </a:rPr>
              <a:t>Gemini, Google, </a:t>
            </a:r>
            <a:r>
              <a:rPr lang="zh-TW" altLang="en-US" dirty="0">
                <a:solidFill>
                  <a:srgbClr val="676767"/>
                </a:solidFill>
                <a:latin typeface="Söhne"/>
              </a:rPr>
              <a:t>上網</a:t>
            </a:r>
            <a:endParaRPr lang="en-US" altLang="zh-TW" dirty="0">
              <a:solidFill>
                <a:srgbClr val="676767"/>
              </a:solidFill>
              <a:latin typeface="Söhne"/>
            </a:endParaRPr>
          </a:p>
          <a:p>
            <a:r>
              <a:rPr lang="en-US" altLang="zh-TW" dirty="0"/>
              <a:t>Claude, </a:t>
            </a:r>
            <a:r>
              <a:rPr lang="en-US" altLang="zh-TW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Anthropic, 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可以讀文件檔</a:t>
            </a:r>
            <a:r>
              <a:rPr lang="en-US" altLang="zh-TW" dirty="0"/>
              <a:t>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E2720-2004-4193-84B2-93835C5AFFF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8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E2720-2004-4193-84B2-93835C5AFFF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9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701D4-A212-7B77-0464-2AB195C39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AF080DA-4AC5-DE50-C414-1C45CA984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93ECFBB-FBCC-2733-4BF8-225F6978C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全面評估</a:t>
            </a:r>
            <a:endParaRPr lang="en-US" altLang="zh-TW" dirty="0"/>
          </a:p>
          <a:p>
            <a:r>
              <a:rPr lang="en-US" altLang="zh-TW" dirty="0"/>
              <a:t>https://www.greataiprompts.com/guide/jailbreak-chatgpt/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https://arxiv.org/abs/2310.02446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2DB66E-CB6E-AEA4-4CF9-D87B138E1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25DE9-1B42-493D-BB72-90DEFF8566C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3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現在人工智慧已經從「工具」進化成「工具人」，那我還能做甚麼？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71EBB-5702-4112-B43E-47A3A97D2AF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63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71EBB-5702-4112-B43E-47A3A97D2AF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17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詠唱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工程學的英文「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engineering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」一詞來自於</a:t>
            </a:r>
            <a:r>
              <a:rPr lang="zh-TW" alt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拉丁文"/>
              </a:rPr>
              <a:t>拉丁文</a:t>
            </a:r>
            <a:r>
              <a:rPr lang="en-US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ingenium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（意為「巧妙」）、</a:t>
            </a:r>
            <a:r>
              <a:rPr lang="en-US" altLang="zh-TW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ingeniare</a:t>
            </a:r>
            <a:r>
              <a:rPr lang="zh-TW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（意為「設計」）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02459-C233-4809-96A6-E4C316B742B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99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539-3E48-095F-5A18-20A9BDC4E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76A3756-0FF0-960E-0EBE-C87226B4C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7D8C6B0-2757-1B51-D196-C513F7EE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為什麼要客製化</a:t>
            </a:r>
            <a:r>
              <a:rPr lang="en-US" altLang="zh-TW" dirty="0"/>
              <a:t>?????</a:t>
            </a:r>
          </a:p>
          <a:p>
            <a:endParaRPr lang="en-US" altLang="zh-TW" dirty="0"/>
          </a:p>
          <a:p>
            <a:r>
              <a:rPr lang="en-US" altLang="zh-TW" dirty="0"/>
              <a:t>Stable Diffusion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18B487-5A26-5556-1DA0-A071F577B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E2720-2004-4193-84B2-93835C5AFFF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1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A7A1-2CB2-9B54-DBB7-3970FB80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876DA73-181B-3158-DC4E-8C58E955E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62DA746-394F-F2DB-B4D5-AAD474C58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6545FC-215C-F041-84E0-B7FEE5816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E2720-2004-4193-84B2-93835C5AFFF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235691-F42F-A809-B7E4-007FFD626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40CFDDA-EAC3-4080-4D93-A65027108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0AD517-DD75-D7DB-B7CB-2C7B1E3E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B13A1D-BE4C-EC2D-985E-093EB5D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94E8A6-5E75-1E3C-6941-160A5C5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26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47264-F39F-7C4B-627C-434D412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7909FD-0A0C-9218-2240-E4A49D9B6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F878BC-184B-3BFB-A218-E5BE3C56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D0D806-4DBC-DC0A-9B86-0BE74939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E5CB1A-72A5-A41E-8B12-5DD959F0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0C5402D-053F-2ED8-C066-D8FC74A0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EB261B-18BE-FB59-7B05-7CA205A02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54D1A3-CB05-14EF-859A-A9E65662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7D1D8E-99DB-CBAC-449F-8592BCBC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E1E5D9-3EEA-F1FF-1A51-0D54C088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68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170261-2C72-9F5A-342A-4BF9C1050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177F631-1B3F-67F0-B57E-79D17159F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E3ED0B-9F6E-FC50-BA60-3FC0B757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95BDED-420E-555C-C86F-E1061A5A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8D79E0-B587-02EA-C6D7-682EAC5B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50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E85DCA-B578-B563-7556-6E78B37E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4D8B8A-CCFD-C07D-F134-0B7BEB637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8A1240-2AD9-BC94-14C9-5E73C13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D4591A-F5C8-7413-062B-7A78A92F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26316-5F6F-B3B0-CD85-46FD6FBF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80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CF624-C887-0358-FA7C-2B871A93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0FD5A3-95EB-3457-7D51-E33F4526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454613-EF7D-54C0-9CC6-D46985D4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DCDF2A-B840-7092-72EE-4886C599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40E1F0-2578-CCC7-BFF1-C8E771CA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83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A2B93A-53AE-661A-CA4B-A7D5D8BB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C116FF-2FC8-7CBF-096B-A1E4685B5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100AED-3020-59F6-8948-9EB758207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9F68F6-219C-E67F-4401-5E27E2A2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0EA058-56E2-CE90-7B48-149B1E8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5110A7-E4B4-3111-9626-3CB511BD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59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E28593-FE7B-B533-C9A4-65014216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78F7B8-9A30-3186-B125-A418DB2C0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763FD4-153E-D374-D508-103F9431F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41894-D76A-93AB-790C-E0A5C508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2F8F3DE-DA78-CCDA-DABA-D07394C16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7DCAF7D-495F-7D7D-967A-154EEDBB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4B4FBA6-ED29-9092-ABBB-E4BE8695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E776A2-48F7-706C-338E-CB8AA50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751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FC1677-A4EE-4653-1130-0F52B78F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C3EB69-0E1D-D738-DE80-03347AD7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DBBFE2-0F8C-8EC7-7B0C-52F1FB61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05A792-220A-E070-59E9-42477499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325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28D06DB-8864-9B19-E8E4-E31B0702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3AA3AE-F0EE-F077-C2E7-479F6697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53E58-6F89-256A-0B9B-B4401EAD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7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432783-22A9-B6C4-6A59-8A0EFDA1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F2DD12-A41C-8761-150A-2803A392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27338A-A0B4-5CE4-0C17-B76395E58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B56A62-D7E7-6BA5-650C-670AFA19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302C6D-8F38-9EF6-1E2B-1322AB10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EE95C4-D02A-2630-668E-DA26AD8C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2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22E44-3549-8C90-D0A7-E6F55037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768175-BC7D-2418-FFFA-645BE00B0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65F385-A46A-64D1-5BBD-479BBD1D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3E64E4-D6ED-AC0D-7601-D1954C59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3B6441-CC4C-5903-6C8F-0A466D1A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73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E716F-8D34-ECDD-3493-4F8E30FB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58A3A62-059D-20B0-B13C-476202BBA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F30905-BCE2-9E9F-FB86-1E432DC07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03CE5B-E208-DE66-9B7F-05E7FF7B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6AEB27-5D60-D669-54D0-430C2241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829649-8808-33AD-B536-85047A45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62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E716CF-C1B1-7AF5-88C4-CE559876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44AA570-D19B-FD00-CE61-48AADDAB1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06E3A8-F3D7-5347-C2C6-04E8C244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59167C-8300-9089-B732-B7490020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C995E6-4A41-AF7B-27D7-084B2C8B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51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27990FA-5DFB-3ED1-804D-888598031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B0593C-528A-21DC-256E-3B1A3FA60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AB9BD5-9F88-008E-A500-6C3224FA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F2EC20-A883-D01E-77D7-5B3503AE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4EC51-B23D-DD66-BB1E-08FD8A23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91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6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758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55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358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125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916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89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8D94C-F3E5-4BF8-56C2-EB7844B9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BBA7E1-180A-3908-8B7B-0A02C9AAF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BFC199-E3B6-A581-30D2-154BEF32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17E92F-5039-8259-DA9B-D3217D94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4BAE7-7A63-3D45-CD4C-9D65CED0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47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75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606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41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63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99A3DA-971B-F298-796F-9C9F808F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F96DB5-6846-02C2-86A1-7FA4938FF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7D4361-B831-7BF2-AC91-FEEC12A21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D7A4DF-29FD-BE28-566D-AD57013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097FC8-D320-0F5A-E274-5A5A65C0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034C52-128B-05AC-71BD-F1EC233E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20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65DB27-400B-360E-2DE4-9BB8CC8A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E0A143-EFE2-504D-CCCA-01EBF9BD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8F1265-82D0-714F-FF51-2F93DB48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E01D76-223D-A1F1-4D25-DE61284C1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040099-37C1-894E-FC07-D41702E32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BC4296D-AFD7-EB0E-8767-17939DBA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836DAC-07AD-0A38-CCB9-AB4BC032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95E2A26-F19C-B81D-AA5C-DF11DD6E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0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0F04C2-275A-748D-5FF7-96A45F69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9302F5-93D0-C8DE-FB0C-772E5D8D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F7F59BD-6747-B498-A3CA-A190B746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F70142-FC3F-59B7-7064-707EF150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9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727395A-5116-B005-6869-13C9AAE0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DD35541-2024-14C6-E617-10437DE8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A68622-482A-233A-C94A-27EE290F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0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9BCE45-A4FC-1360-43B6-2067D197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85AC6-806F-6DE0-CC5E-4587E6E0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2F6FA14-3AE1-1F88-3F80-F7A27F9F0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405B9D-C08A-78B1-7129-98017675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19A10E-4675-BC19-F744-DD16C71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19A133-EEA8-DC52-3E71-17AC8FF9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33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11C12-262E-9FE2-CFC7-B2B9BEDA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3FA279A-FDA6-BD36-9CF1-AC486B6F5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182A4D-2E94-9444-9E23-F889C718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D082348-11D0-13BB-DB56-7E465E3D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36BC55-6B3B-2CF0-C781-9B2799A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CF1C77F-D72F-DA5E-B1E6-D239D7E3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8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62CF3F-91F0-6FFF-1D7E-9E8CF05D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4D918A-A6BB-A1B3-E21F-2CFCB87A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607416-951F-237B-9FED-B173417BB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8FDA-2815-470A-A7E9-0FE4F9AEFE0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22CCBA-BBF4-A63E-EB16-9480F3AA0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057B28-DBDA-7ABC-AD33-43DD4A4C8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87E6-E344-4EEB-B28F-458011C09E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DD21EFA-41EA-CB2C-3EBA-02AB49AF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6295F3-83DD-EA5A-A7AC-375C6F0B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3CD0A7-2564-5B03-6D8C-4F7D713B6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42D189-30EF-4733-8050-F63008812FC1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E7F030-A2F1-197B-75EC-A1548FA61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B08DDD-486A-0D00-2BA2-07D3D30B0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F896-6A13-4C91-8E8C-5436219B7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9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F477-10EE-496D-83CC-39457AE0EF5B}" type="datetimeFigureOut">
              <a:rPr lang="zh-TW" altLang="en-US" smtClean="0"/>
              <a:t>2024/2/28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61C7-9422-4FDC-9341-D906175BD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2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pn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E25D3-5508-DC70-85FB-A63308AC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藝術, 圓形, 對稱 的圖片&#10;&#10;自動產生的描述">
            <a:extLst>
              <a:ext uri="{FF2B5EF4-FFF2-40B4-BE49-F238E27FC236}">
                <a16:creationId xmlns:a16="http://schemas.microsoft.com/office/drawing/2014/main" id="{4C010144-5613-BAAA-3D31-E09A833AE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337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6174119-FE47-F813-A85E-054ABFB12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1845"/>
            <a:ext cx="9144000" cy="2900518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今日的生成式人工智慧</a:t>
            </a:r>
            <a:b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厲害在哪裡</a:t>
            </a:r>
          </a:p>
        </p:txBody>
      </p:sp>
    </p:spTree>
    <p:extLst>
      <p:ext uri="{BB962C8B-B14F-4D97-AF65-F5344CB8AC3E}">
        <p14:creationId xmlns:p14="http://schemas.microsoft.com/office/powerpoint/2010/main" val="234030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4BA0FB9-62A6-535D-0340-CAAAB490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42" y="1943983"/>
            <a:ext cx="8005948" cy="487501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EACBFD9-D8F2-8B1A-1C18-066C87AFB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431" y="365127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05B3DB1-E829-8CDD-A841-E8BDF02F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93" y="183320"/>
            <a:ext cx="9171865" cy="1734853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947EE47D-9287-0F6D-47FC-9FA6C37D486B}"/>
              </a:ext>
            </a:extLst>
          </p:cNvPr>
          <p:cNvCxnSpPr/>
          <p:nvPr/>
        </p:nvCxnSpPr>
        <p:spPr>
          <a:xfrm>
            <a:off x="11072925" y="1582059"/>
            <a:ext cx="54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F067133B-A609-B41C-F09C-7FDD19C4DE1F}"/>
              </a:ext>
            </a:extLst>
          </p:cNvPr>
          <p:cNvCxnSpPr>
            <a:cxnSpLocks/>
          </p:cNvCxnSpPr>
          <p:nvPr/>
        </p:nvCxnSpPr>
        <p:spPr>
          <a:xfrm>
            <a:off x="3329554" y="1876427"/>
            <a:ext cx="10875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39621A1-9858-3BBE-B5A4-562F493A167C}"/>
              </a:ext>
            </a:extLst>
          </p:cNvPr>
          <p:cNvSpPr txBox="1"/>
          <p:nvPr/>
        </p:nvSpPr>
        <p:spPr>
          <a:xfrm>
            <a:off x="6889506" y="662700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給一個中文字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檔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F83B6BBA-1F55-18B2-5E4B-3295FCA02A1A}"/>
              </a:ext>
            </a:extLst>
          </p:cNvPr>
          <p:cNvSpPr/>
          <p:nvPr/>
        </p:nvSpPr>
        <p:spPr>
          <a:xfrm flipH="1">
            <a:off x="6394206" y="716408"/>
            <a:ext cx="495300" cy="34675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125A6586-B144-1EBA-F400-7D115981052E}"/>
              </a:ext>
            </a:extLst>
          </p:cNvPr>
          <p:cNvCxnSpPr>
            <a:cxnSpLocks/>
          </p:cNvCxnSpPr>
          <p:nvPr/>
        </p:nvCxnSpPr>
        <p:spPr>
          <a:xfrm>
            <a:off x="3524098" y="5766787"/>
            <a:ext cx="3365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C3F18059-173A-EB71-A72F-44401153748A}"/>
              </a:ext>
            </a:extLst>
          </p:cNvPr>
          <p:cNvSpPr txBox="1"/>
          <p:nvPr/>
        </p:nvSpPr>
        <p:spPr>
          <a:xfrm>
            <a:off x="575826" y="647311"/>
            <a:ext cx="190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GPT4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可以上傳檔案</a:t>
            </a:r>
          </a:p>
        </p:txBody>
      </p:sp>
      <p:pic>
        <p:nvPicPr>
          <p:cNvPr id="14" name="圖片 13" descr="一張含有 文字, 字型, 圖形, 平面設計 的圖片&#10;&#10;自動產生的描述">
            <a:extLst>
              <a:ext uri="{FF2B5EF4-FFF2-40B4-BE49-F238E27FC236}">
                <a16:creationId xmlns:a16="http://schemas.microsoft.com/office/drawing/2014/main" id="{6FA6E491-3C4F-38CA-EF96-A45D769F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36" y="2685861"/>
            <a:ext cx="8062164" cy="41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8A1AD-462A-1209-010B-A56C0A955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14FA1E0-A210-9238-D5E6-D6BF050387C5}"/>
              </a:ext>
            </a:extLst>
          </p:cNvPr>
          <p:cNvSpPr txBox="1"/>
          <p:nvPr/>
        </p:nvSpPr>
        <p:spPr>
          <a:xfrm>
            <a:off x="744070" y="1574426"/>
            <a:ext cx="1070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不要問 </a:t>
            </a:r>
            <a:r>
              <a:rPr kumimoji="0" lang="en-US" altLang="zh-TW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能為你做什麼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373E1F-BF03-562A-6DF4-60C8145E6F3B}"/>
              </a:ext>
            </a:extLst>
          </p:cNvPr>
          <p:cNvSpPr txBox="1"/>
          <p:nvPr/>
        </p:nvSpPr>
        <p:spPr>
          <a:xfrm>
            <a:off x="2496671" y="3639235"/>
            <a:ext cx="942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要問你想要 </a:t>
            </a:r>
            <a:r>
              <a:rPr kumimoji="0" lang="en-US" altLang="zh-TW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幫你做什麼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565DA05-1B7C-B4BD-2765-CF6C2C014D77}"/>
              </a:ext>
            </a:extLst>
          </p:cNvPr>
          <p:cNvSpPr txBox="1"/>
          <p:nvPr/>
        </p:nvSpPr>
        <p:spPr>
          <a:xfrm>
            <a:off x="744070" y="2499109"/>
            <a:ext cx="1132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「工具」，只有某些固定功能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DFC7E9-5589-8057-95C2-7BD32D805769}"/>
              </a:ext>
            </a:extLst>
          </p:cNvPr>
          <p:cNvSpPr txBox="1"/>
          <p:nvPr/>
        </p:nvSpPr>
        <p:spPr>
          <a:xfrm>
            <a:off x="2496671" y="4563918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只要你下對指示，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就能幫助你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E1EA7C-9F9F-EF45-29F6-022DB68D4EF7}"/>
              </a:ext>
            </a:extLst>
          </p:cNvPr>
          <p:cNvSpPr txBox="1"/>
          <p:nvPr/>
        </p:nvSpPr>
        <p:spPr>
          <a:xfrm>
            <a:off x="9292513" y="5052741"/>
            <a:ext cx="805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可能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05721D-EE71-7149-421E-B895BE54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這些人工智慧在「想」些什麼？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87E48-AA51-A10E-347C-FE74AC15E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B1BB93-9F1F-4336-BAF9-4CBF80D8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04" y="1690688"/>
            <a:ext cx="10299996" cy="44862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8E72BAA-7757-A67C-2164-AA5E932B193E}"/>
              </a:ext>
            </a:extLst>
          </p:cNvPr>
          <p:cNvSpPr txBox="1"/>
          <p:nvPr/>
        </p:nvSpPr>
        <p:spPr>
          <a:xfrm>
            <a:off x="8304628" y="630820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https://arxiv.org/abs/2310.02207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EB1B501-6D76-4F9C-3DF3-53CB8A253FF7}"/>
              </a:ext>
            </a:extLst>
          </p:cNvPr>
          <p:cNvSpPr txBox="1"/>
          <p:nvPr/>
        </p:nvSpPr>
        <p:spPr>
          <a:xfrm>
            <a:off x="8000368" y="1406435"/>
            <a:ext cx="380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分析對象為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LLaMA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(Meta)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7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EE7E4640-1499-BECB-D31C-1FB0EBCC4E04}"/>
              </a:ext>
            </a:extLst>
          </p:cNvPr>
          <p:cNvGrpSpPr/>
          <p:nvPr/>
        </p:nvGrpSpPr>
        <p:grpSpPr>
          <a:xfrm>
            <a:off x="-361156" y="430807"/>
            <a:ext cx="12914312" cy="6457156"/>
            <a:chOff x="0" y="1261806"/>
            <a:chExt cx="12192000" cy="6096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77E6627-FE0B-495B-5277-B669A1535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1806"/>
              <a:ext cx="12192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4FC1038-FF5D-ED09-6805-5E1B5591C995}"/>
                </a:ext>
              </a:extLst>
            </p:cNvPr>
            <p:cNvSpPr/>
            <p:nvPr/>
          </p:nvSpPr>
          <p:spPr>
            <a:xfrm>
              <a:off x="2240280" y="1261806"/>
              <a:ext cx="7981950" cy="962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C0BC353D-A73D-6CD5-941D-ABA31919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這些人工智慧在「想」些什麼？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D2F92B0-217A-3799-B606-3A84C102C84C}"/>
              </a:ext>
            </a:extLst>
          </p:cNvPr>
          <p:cNvSpPr txBox="1"/>
          <p:nvPr/>
        </p:nvSpPr>
        <p:spPr>
          <a:xfrm>
            <a:off x="9312812" y="681037"/>
            <a:ext cx="233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感謝徐有齊同學提供實驗結果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EED05A-5E6F-C2F6-95BF-38B2D2AF090C}"/>
              </a:ext>
            </a:extLst>
          </p:cNvPr>
          <p:cNvSpPr txBox="1"/>
          <p:nvPr/>
        </p:nvSpPr>
        <p:spPr>
          <a:xfrm>
            <a:off x="1294397" y="1507355"/>
            <a:ext cx="210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正解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8EEC456-F213-EEC8-E4C1-A1C7767A063E}"/>
              </a:ext>
            </a:extLst>
          </p:cNvPr>
          <p:cNvSpPr txBox="1"/>
          <p:nvPr/>
        </p:nvSpPr>
        <p:spPr>
          <a:xfrm>
            <a:off x="8016409" y="1525537"/>
            <a:ext cx="210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LLaMA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94424C-316C-466C-E000-D0C039527C90}"/>
              </a:ext>
            </a:extLst>
          </p:cNvPr>
          <p:cNvSpPr txBox="1"/>
          <p:nvPr/>
        </p:nvSpPr>
        <p:spPr>
          <a:xfrm>
            <a:off x="8016408" y="1974799"/>
            <a:ext cx="210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(Meta)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8E99F47-608B-4625-A4D3-1562A4D685ED}"/>
              </a:ext>
            </a:extLst>
          </p:cNvPr>
          <p:cNvSpPr txBox="1"/>
          <p:nvPr/>
        </p:nvSpPr>
        <p:spPr>
          <a:xfrm>
            <a:off x="4655402" y="1662335"/>
            <a:ext cx="210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TAIDE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F8C9E5-6A80-F073-1612-AA05B74209BD}"/>
              </a:ext>
            </a:extLst>
          </p:cNvPr>
          <p:cNvSpPr txBox="1"/>
          <p:nvPr/>
        </p:nvSpPr>
        <p:spPr>
          <a:xfrm>
            <a:off x="4655401" y="2054300"/>
            <a:ext cx="158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讀了較多繁體中文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FFA255A-3C04-C947-E642-0B79F4A312B0}"/>
              </a:ext>
            </a:extLst>
          </p:cNvPr>
          <p:cNvSpPr/>
          <p:nvPr/>
        </p:nvSpPr>
        <p:spPr>
          <a:xfrm>
            <a:off x="4617301" y="1269008"/>
            <a:ext cx="3276601" cy="5580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163A22E-D523-529F-46ED-4B81A0EDD170}"/>
              </a:ext>
            </a:extLst>
          </p:cNvPr>
          <p:cNvSpPr txBox="1"/>
          <p:nvPr/>
        </p:nvSpPr>
        <p:spPr>
          <a:xfrm>
            <a:off x="2229129" y="6285842"/>
            <a:ext cx="805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每一個點都是一個里，例如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大安區大學里</a:t>
            </a:r>
          </a:p>
        </p:txBody>
      </p:sp>
    </p:spTree>
    <p:extLst>
      <p:ext uri="{BB962C8B-B14F-4D97-AF65-F5344CB8AC3E}">
        <p14:creationId xmlns:p14="http://schemas.microsoft.com/office/powerpoint/2010/main" val="2214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6E1B-4FFA-2115-52AB-F1473E4A2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字型, 圖形, 螢幕擷取畫面 的圖片&#10;&#10;自動產生的描述">
            <a:extLst>
              <a:ext uri="{FF2B5EF4-FFF2-40B4-BE49-F238E27FC236}">
                <a16:creationId xmlns:a16="http://schemas.microsoft.com/office/drawing/2014/main" id="{34C88C49-1B18-B225-A028-8B552783D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1" y="1356923"/>
            <a:ext cx="3060573" cy="1483700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1A98D5F-2D1B-75EB-F3CC-7D7890AF5AD5}"/>
              </a:ext>
            </a:extLst>
          </p:cNvPr>
          <p:cNvSpPr txBox="1"/>
          <p:nvPr/>
        </p:nvSpPr>
        <p:spPr>
          <a:xfrm>
            <a:off x="1299561" y="3293848"/>
            <a:ext cx="306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可信任生成式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AI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發展先期計畫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A058652-0E5E-CB47-8E0C-133D5108B148}"/>
              </a:ext>
            </a:extLst>
          </p:cNvPr>
          <p:cNvSpPr txBox="1"/>
          <p:nvPr/>
        </p:nvSpPr>
        <p:spPr>
          <a:xfrm>
            <a:off x="1299561" y="4651237"/>
            <a:ext cx="3725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官網：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https://taide.tw/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07DA595-BC18-15F1-19A8-86A4ED51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642" y="1069450"/>
            <a:ext cx="5353797" cy="444879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AECF9B-DCC3-DBBD-18F2-DB9069F9BF96}"/>
              </a:ext>
            </a:extLst>
          </p:cNvPr>
          <p:cNvSpPr txBox="1"/>
          <p:nvPr/>
        </p:nvSpPr>
        <p:spPr>
          <a:xfrm>
            <a:off x="7411084" y="5391788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4/26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蔡宗翰教授演講</a:t>
            </a:r>
          </a:p>
        </p:txBody>
      </p:sp>
    </p:spTree>
    <p:extLst>
      <p:ext uri="{BB962C8B-B14F-4D97-AF65-F5344CB8AC3E}">
        <p14:creationId xmlns:p14="http://schemas.microsoft.com/office/powerpoint/2010/main" val="1981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2E99E-B66E-423F-2F0A-0831C76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全面評估模型並不容易</a:t>
            </a:r>
            <a:endParaRPr lang="zh-TW" altLang="en-US" dirty="0"/>
          </a:p>
        </p:txBody>
      </p:sp>
      <p:sp>
        <p:nvSpPr>
          <p:cNvPr id="4" name="Google Shape;111;p27">
            <a:extLst>
              <a:ext uri="{FF2B5EF4-FFF2-40B4-BE49-F238E27FC236}">
                <a16:creationId xmlns:a16="http://schemas.microsoft.com/office/drawing/2014/main" id="{59D90614-EF3C-C64A-CE76-BCC62D2BBBDB}"/>
              </a:ext>
            </a:extLst>
          </p:cNvPr>
          <p:cNvSpPr/>
          <p:nvPr/>
        </p:nvSpPr>
        <p:spPr>
          <a:xfrm>
            <a:off x="6911160" y="2326793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584A7EA-EDD6-1E04-B99F-7ED8EC7AAA18}"/>
              </a:ext>
            </a:extLst>
          </p:cNvPr>
          <p:cNvSpPr txBox="1"/>
          <p:nvPr/>
        </p:nvSpPr>
        <p:spPr>
          <a:xfrm>
            <a:off x="6553202" y="3106470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CAEF79F-4E64-6C57-4DFC-1C618D66B121}"/>
              </a:ext>
            </a:extLst>
          </p:cNvPr>
          <p:cNvSpPr txBox="1"/>
          <p:nvPr/>
        </p:nvSpPr>
        <p:spPr>
          <a:xfrm>
            <a:off x="2116964" y="2326793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514111E-E564-BAA0-6A6C-81F4D0459D70}"/>
              </a:ext>
            </a:extLst>
          </p:cNvPr>
          <p:cNvSpPr txBox="1"/>
          <p:nvPr/>
        </p:nvSpPr>
        <p:spPr>
          <a:xfrm>
            <a:off x="9133604" y="2326792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ACB80E4-97C1-B509-05D6-69D578677C10}"/>
              </a:ext>
            </a:extLst>
          </p:cNvPr>
          <p:cNvCxnSpPr>
            <a:cxnSpLocks/>
          </p:cNvCxnSpPr>
          <p:nvPr/>
        </p:nvCxnSpPr>
        <p:spPr>
          <a:xfrm>
            <a:off x="5840507" y="2673694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25B6BB7-6F9B-2E3A-934F-4E5104A3ED04}"/>
              </a:ext>
            </a:extLst>
          </p:cNvPr>
          <p:cNvCxnSpPr>
            <a:cxnSpLocks/>
          </p:cNvCxnSpPr>
          <p:nvPr/>
        </p:nvCxnSpPr>
        <p:spPr>
          <a:xfrm>
            <a:off x="8191348" y="2673694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60D1382-9C98-B711-471B-6EAC9ECBDB98}"/>
              </a:ext>
            </a:extLst>
          </p:cNvPr>
          <p:cNvSpPr txBox="1"/>
          <p:nvPr/>
        </p:nvSpPr>
        <p:spPr>
          <a:xfrm>
            <a:off x="838200" y="1902180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專才</a:t>
            </a:r>
          </a:p>
        </p:txBody>
      </p:sp>
      <p:sp>
        <p:nvSpPr>
          <p:cNvPr id="11" name="Google Shape;111;p27">
            <a:extLst>
              <a:ext uri="{FF2B5EF4-FFF2-40B4-BE49-F238E27FC236}">
                <a16:creationId xmlns:a16="http://schemas.microsoft.com/office/drawing/2014/main" id="{54153EA5-8410-E538-B781-96D9637A1EC6}"/>
              </a:ext>
            </a:extLst>
          </p:cNvPr>
          <p:cNvSpPr/>
          <p:nvPr/>
        </p:nvSpPr>
        <p:spPr>
          <a:xfrm>
            <a:off x="6949259" y="4466998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B19816-A861-E22E-806F-F632994B7A9A}"/>
              </a:ext>
            </a:extLst>
          </p:cNvPr>
          <p:cNvSpPr txBox="1"/>
          <p:nvPr/>
        </p:nvSpPr>
        <p:spPr>
          <a:xfrm>
            <a:off x="6096000" y="5233118"/>
            <a:ext cx="287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什麼都會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35D2DBD-D315-1913-9674-CE226703C72B}"/>
              </a:ext>
            </a:extLst>
          </p:cNvPr>
          <p:cNvSpPr txBox="1"/>
          <p:nvPr/>
        </p:nvSpPr>
        <p:spPr>
          <a:xfrm>
            <a:off x="2155063" y="4573571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63005F-3FA9-FED9-D1D3-2306D2769AC7}"/>
              </a:ext>
            </a:extLst>
          </p:cNvPr>
          <p:cNvSpPr txBox="1"/>
          <p:nvPr/>
        </p:nvSpPr>
        <p:spPr>
          <a:xfrm>
            <a:off x="9171703" y="4466997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3D2BCC6-87E4-9D62-40F4-D6CE836F0C09}"/>
              </a:ext>
            </a:extLst>
          </p:cNvPr>
          <p:cNvCxnSpPr>
            <a:cxnSpLocks/>
          </p:cNvCxnSpPr>
          <p:nvPr/>
        </p:nvCxnSpPr>
        <p:spPr>
          <a:xfrm>
            <a:off x="5878606" y="4813899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D584E5E-59D1-CFD1-9B54-F4F7C2BE086E}"/>
              </a:ext>
            </a:extLst>
          </p:cNvPr>
          <p:cNvCxnSpPr>
            <a:cxnSpLocks/>
          </p:cNvCxnSpPr>
          <p:nvPr/>
        </p:nvCxnSpPr>
        <p:spPr>
          <a:xfrm>
            <a:off x="8229447" y="4813899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14ED1C3-B324-3AB9-4C87-A69181862606}"/>
              </a:ext>
            </a:extLst>
          </p:cNvPr>
          <p:cNvSpPr txBox="1"/>
          <p:nvPr/>
        </p:nvSpPr>
        <p:spPr>
          <a:xfrm>
            <a:off x="2155213" y="4062366"/>
            <a:ext cx="41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對以下文句做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5BDB60-B3E5-7A36-E860-BB27E87BBD2C}"/>
              </a:ext>
            </a:extLst>
          </p:cNvPr>
          <p:cNvSpPr txBox="1"/>
          <p:nvPr/>
        </p:nvSpPr>
        <p:spPr>
          <a:xfrm>
            <a:off x="838200" y="3811234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通才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C779035-5924-8FEC-7E72-3D9D3C19126E}"/>
              </a:ext>
            </a:extLst>
          </p:cNvPr>
          <p:cNvCxnSpPr/>
          <p:nvPr/>
        </p:nvCxnSpPr>
        <p:spPr>
          <a:xfrm flipH="1">
            <a:off x="7611669" y="1787832"/>
            <a:ext cx="376518" cy="33619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5FC4283-F0B8-45C9-D3BE-B2B6819F41BC}"/>
              </a:ext>
            </a:extLst>
          </p:cNvPr>
          <p:cNvSpPr txBox="1"/>
          <p:nvPr/>
        </p:nvSpPr>
        <p:spPr>
          <a:xfrm>
            <a:off x="7988186" y="1437168"/>
            <a:ext cx="37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只要評估翻譯做得好不好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09120F4-30B8-AEB8-199E-142C8244B27F}"/>
              </a:ext>
            </a:extLst>
          </p:cNvPr>
          <p:cNvCxnSpPr/>
          <p:nvPr/>
        </p:nvCxnSpPr>
        <p:spPr>
          <a:xfrm flipH="1">
            <a:off x="7611669" y="4001776"/>
            <a:ext cx="376518" cy="33619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4BE491C-459B-5F1A-6622-E3D52FD63265}"/>
              </a:ext>
            </a:extLst>
          </p:cNvPr>
          <p:cNvSpPr txBox="1"/>
          <p:nvPr/>
        </p:nvSpPr>
        <p:spPr>
          <a:xfrm>
            <a:off x="7988186" y="3651112"/>
            <a:ext cx="370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要怎麼評估其能力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3D13CE0-51C6-5C4D-4C3A-C2471C3A84E1}"/>
              </a:ext>
            </a:extLst>
          </p:cNvPr>
          <p:cNvSpPr txBox="1"/>
          <p:nvPr/>
        </p:nvSpPr>
        <p:spPr>
          <a:xfrm>
            <a:off x="1333499" y="6071576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使用者的要求千齊百怪、同一種要求可以有截然不同的解法</a:t>
            </a:r>
          </a:p>
        </p:txBody>
      </p:sp>
    </p:spTree>
    <p:extLst>
      <p:ext uri="{BB962C8B-B14F-4D97-AF65-F5344CB8AC3E}">
        <p14:creationId xmlns:p14="http://schemas.microsoft.com/office/powerpoint/2010/main" val="6458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07E40-C9CE-AC19-1280-B29ABE47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全面評估模型並不容易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C7821B-408C-23D9-C874-18D53565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C5E8158-FD78-EE7F-78E2-4DB825D0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1" y="1502165"/>
            <a:ext cx="9205052" cy="51653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B77E93-4756-5872-4E6D-C955BA03C98D}"/>
              </a:ext>
            </a:extLst>
          </p:cNvPr>
          <p:cNvSpPr txBox="1"/>
          <p:nvPr/>
        </p:nvSpPr>
        <p:spPr>
          <a:xfrm>
            <a:off x="45918" y="2366063"/>
            <a:ext cx="15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Gemini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CC035E5-0E06-AF7C-662B-04F4CD1DD197}"/>
              </a:ext>
            </a:extLst>
          </p:cNvPr>
          <p:cNvSpPr txBox="1"/>
          <p:nvPr/>
        </p:nvSpPr>
        <p:spPr>
          <a:xfrm>
            <a:off x="6477000" y="879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Source of image: </a:t>
            </a:r>
            <a:r>
              <a:rPr lang="zh-TW" altLang="en-US" dirty="0"/>
              <a:t>https://memes.tw/wtf?template=55520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7A7A51-FCBC-4436-F69C-C172A2428320}"/>
              </a:ext>
            </a:extLst>
          </p:cNvPr>
          <p:cNvSpPr/>
          <p:nvPr/>
        </p:nvSpPr>
        <p:spPr>
          <a:xfrm>
            <a:off x="1472722" y="2827728"/>
            <a:ext cx="9120056" cy="470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一張含有 人員, 人的臉孔, 服裝, 男人 的圖片&#10;&#10;自動產生的描述">
            <a:extLst>
              <a:ext uri="{FF2B5EF4-FFF2-40B4-BE49-F238E27FC236}">
                <a16:creationId xmlns:a16="http://schemas.microsoft.com/office/drawing/2014/main" id="{6AA5B597-F887-C266-C779-4CC9E4A7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2366063"/>
            <a:ext cx="6093076" cy="41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3E01-F3C1-BB0B-AB40-993DB7C8E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E85711-7B0C-726E-0B37-391BB114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全面評估模型並不容易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351ABA-B75E-90B3-5F73-C3E88332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E018A01-7DDE-A110-1AF9-AD47B544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1" y="1502165"/>
            <a:ext cx="9205052" cy="51653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C8E84D-8483-2C97-FCCB-8650012B48A6}"/>
              </a:ext>
            </a:extLst>
          </p:cNvPr>
          <p:cNvSpPr txBox="1"/>
          <p:nvPr/>
        </p:nvSpPr>
        <p:spPr>
          <a:xfrm>
            <a:off x="45918" y="2366063"/>
            <a:ext cx="15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Gemini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74F556-3C85-5300-94D1-67256207D4D9}"/>
              </a:ext>
            </a:extLst>
          </p:cNvPr>
          <p:cNvSpPr txBox="1"/>
          <p:nvPr/>
        </p:nvSpPr>
        <p:spPr>
          <a:xfrm>
            <a:off x="85724" y="4082694"/>
            <a:ext cx="154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笑了五百多次</a:t>
            </a:r>
          </a:p>
        </p:txBody>
      </p:sp>
    </p:spTree>
    <p:extLst>
      <p:ext uri="{BB962C8B-B14F-4D97-AF65-F5344CB8AC3E}">
        <p14:creationId xmlns:p14="http://schemas.microsoft.com/office/powerpoint/2010/main" val="30927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4322D-EE77-8508-C492-1A6BFF1E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E68BCA-D705-AC2D-B46F-133AE0FF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全面評估模型並不容易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2290E5-8824-FF13-0EB9-44CD7886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CDDF09-4983-7ECA-F643-7E979FE7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11" y="1502165"/>
            <a:ext cx="9205052" cy="516533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159C062-E573-B8C3-5127-88C86A45552D}"/>
              </a:ext>
            </a:extLst>
          </p:cNvPr>
          <p:cNvSpPr txBox="1"/>
          <p:nvPr/>
        </p:nvSpPr>
        <p:spPr>
          <a:xfrm>
            <a:off x="45918" y="2366063"/>
            <a:ext cx="15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Gemini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FBFCFAB-FA34-39A0-FBF5-C7EB65AD5239}"/>
              </a:ext>
            </a:extLst>
          </p:cNvPr>
          <p:cNvSpPr txBox="1"/>
          <p:nvPr/>
        </p:nvSpPr>
        <p:spPr>
          <a:xfrm>
            <a:off x="85724" y="4082694"/>
            <a:ext cx="154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笑了五百多次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C81730-A8F3-8D49-9B1E-2C930D8E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696" y="1535743"/>
            <a:ext cx="7476596" cy="30721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AE03DF8-FAD4-E7BA-662C-49707D1CBF96}"/>
              </a:ext>
            </a:extLst>
          </p:cNvPr>
          <p:cNvSpPr/>
          <p:nvPr/>
        </p:nvSpPr>
        <p:spPr>
          <a:xfrm>
            <a:off x="3915696" y="2765630"/>
            <a:ext cx="7476596" cy="30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B20212-E22B-8B74-F72E-470648A4412D}"/>
              </a:ext>
            </a:extLst>
          </p:cNvPr>
          <p:cNvSpPr/>
          <p:nvPr/>
        </p:nvSpPr>
        <p:spPr>
          <a:xfrm>
            <a:off x="3915696" y="3050058"/>
            <a:ext cx="7476596" cy="30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37694A3-9ACD-5A2A-FADA-F533235458D9}"/>
              </a:ext>
            </a:extLst>
          </p:cNvPr>
          <p:cNvSpPr/>
          <p:nvPr/>
        </p:nvSpPr>
        <p:spPr>
          <a:xfrm>
            <a:off x="3915696" y="3334486"/>
            <a:ext cx="7476596" cy="30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8DCD1D-9A32-BA6E-2D90-D28029751FFC}"/>
              </a:ext>
            </a:extLst>
          </p:cNvPr>
          <p:cNvSpPr/>
          <p:nvPr/>
        </p:nvSpPr>
        <p:spPr>
          <a:xfrm>
            <a:off x="3915696" y="3628484"/>
            <a:ext cx="7476596" cy="99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D2942B8-7072-9FA8-F27F-DA91C8B23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133" y="4564728"/>
            <a:ext cx="7756092" cy="1972588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EBC0C404-5715-8A6A-0B67-EE9F64B9CB5C}"/>
              </a:ext>
            </a:extLst>
          </p:cNvPr>
          <p:cNvSpPr txBox="1"/>
          <p:nvPr/>
        </p:nvSpPr>
        <p:spPr>
          <a:xfrm>
            <a:off x="3572348" y="5221141"/>
            <a:ext cx="15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3.5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AB8FED5-70D5-99DB-DF09-9C82E2369020}"/>
              </a:ext>
            </a:extLst>
          </p:cNvPr>
          <p:cNvSpPr txBox="1"/>
          <p:nvPr/>
        </p:nvSpPr>
        <p:spPr>
          <a:xfrm>
            <a:off x="7291173" y="630398"/>
            <a:ext cx="406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GPT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怎麼回答呢？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46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E0753-46D6-8768-4EAF-AEB42B87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275A3-6730-232A-8CA9-9AFE444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防止說出有害的內容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4C04AB-C757-64D1-C9A3-BB8A082D2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過去不用擔心人工智慧說錯話，「分類」只能從既定選項中選擇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但現在人工智慧可以說任何話了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B5677F-2A03-E248-2D47-48387676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48" y="3258736"/>
            <a:ext cx="10596603" cy="291822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21B7BCD-1A6D-0E8D-A97B-C477F88873A9}"/>
              </a:ext>
            </a:extLst>
          </p:cNvPr>
          <p:cNvSpPr txBox="1"/>
          <p:nvPr/>
        </p:nvSpPr>
        <p:spPr>
          <a:xfrm>
            <a:off x="526297" y="5030497"/>
            <a:ext cx="130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 3.5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B587377-40B4-BC1E-C36A-B4FF911C0910}"/>
              </a:ext>
            </a:extLst>
          </p:cNvPr>
          <p:cNvSpPr txBox="1"/>
          <p:nvPr/>
        </p:nvSpPr>
        <p:spPr>
          <a:xfrm>
            <a:off x="6191250" y="801687"/>
            <a:ext cx="45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髒話、抄襲、歧視等等</a:t>
            </a:r>
          </a:p>
        </p:txBody>
      </p:sp>
    </p:spTree>
    <p:extLst>
      <p:ext uri="{BB962C8B-B14F-4D97-AF65-F5344CB8AC3E}">
        <p14:creationId xmlns:p14="http://schemas.microsoft.com/office/powerpoint/2010/main" val="5973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7E31CC-1827-15B5-91A8-E9E8388C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今日的生成式人工智慧厲害在哪裡？</a:t>
            </a:r>
          </a:p>
        </p:txBody>
      </p:sp>
      <p:sp>
        <p:nvSpPr>
          <p:cNvPr id="17" name="Google Shape;111;p27">
            <a:extLst>
              <a:ext uri="{FF2B5EF4-FFF2-40B4-BE49-F238E27FC236}">
                <a16:creationId xmlns:a16="http://schemas.microsoft.com/office/drawing/2014/main" id="{4502728C-11EF-02C5-418C-FF7A5A3FEA2D}"/>
              </a:ext>
            </a:extLst>
          </p:cNvPr>
          <p:cNvSpPr/>
          <p:nvPr/>
        </p:nvSpPr>
        <p:spPr>
          <a:xfrm>
            <a:off x="7143634" y="2202894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C4F7AC0-D08E-0B95-13BB-309A919A1B35}"/>
              </a:ext>
            </a:extLst>
          </p:cNvPr>
          <p:cNvSpPr txBox="1"/>
          <p:nvPr/>
        </p:nvSpPr>
        <p:spPr>
          <a:xfrm>
            <a:off x="6785676" y="2982571"/>
            <a:ext cx="179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DAF0555-AAD3-48C1-ECA4-A532DB76A857}"/>
              </a:ext>
            </a:extLst>
          </p:cNvPr>
          <p:cNvSpPr txBox="1"/>
          <p:nvPr/>
        </p:nvSpPr>
        <p:spPr>
          <a:xfrm>
            <a:off x="2349438" y="2202894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3E3D054-B2E2-D893-C5FF-9E438F683271}"/>
              </a:ext>
            </a:extLst>
          </p:cNvPr>
          <p:cNvSpPr txBox="1"/>
          <p:nvPr/>
        </p:nvSpPr>
        <p:spPr>
          <a:xfrm>
            <a:off x="9366078" y="2202893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A13DED9-E50A-D767-331A-986374E39502}"/>
              </a:ext>
            </a:extLst>
          </p:cNvPr>
          <p:cNvCxnSpPr>
            <a:cxnSpLocks/>
          </p:cNvCxnSpPr>
          <p:nvPr/>
        </p:nvCxnSpPr>
        <p:spPr>
          <a:xfrm>
            <a:off x="6072981" y="2549795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CC3A945-9714-2773-0FA1-7C19DBEFD2BC}"/>
              </a:ext>
            </a:extLst>
          </p:cNvPr>
          <p:cNvCxnSpPr>
            <a:cxnSpLocks/>
          </p:cNvCxnSpPr>
          <p:nvPr/>
        </p:nvCxnSpPr>
        <p:spPr>
          <a:xfrm>
            <a:off x="8423822" y="2549795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DF88C23B-5050-2F4B-CDD7-1C0EDB924018}"/>
              </a:ext>
            </a:extLst>
          </p:cNvPr>
          <p:cNvSpPr txBox="1"/>
          <p:nvPr/>
        </p:nvSpPr>
        <p:spPr>
          <a:xfrm>
            <a:off x="909551" y="1859903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專才</a:t>
            </a:r>
          </a:p>
        </p:txBody>
      </p:sp>
      <p:sp>
        <p:nvSpPr>
          <p:cNvPr id="14" name="Google Shape;111;p27">
            <a:extLst>
              <a:ext uri="{FF2B5EF4-FFF2-40B4-BE49-F238E27FC236}">
                <a16:creationId xmlns:a16="http://schemas.microsoft.com/office/drawing/2014/main" id="{985C1D99-73FC-FC48-DCA7-E8B01B514903}"/>
              </a:ext>
            </a:extLst>
          </p:cNvPr>
          <p:cNvSpPr/>
          <p:nvPr/>
        </p:nvSpPr>
        <p:spPr>
          <a:xfrm>
            <a:off x="7143634" y="4792471"/>
            <a:ext cx="1077027" cy="701694"/>
          </a:xfrm>
          <a:custGeom>
            <a:avLst/>
            <a:gdLst/>
            <a:ahLst/>
            <a:cxnLst/>
            <a:rect l="l" t="t" r="r" b="b"/>
            <a:pathLst>
              <a:path w="20765" h="21427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6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3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32750" tIns="32750" rIns="32750" bIns="3275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B800BD-A56D-1A68-7027-CC48A1025211}"/>
              </a:ext>
            </a:extLst>
          </p:cNvPr>
          <p:cNvSpPr txBox="1"/>
          <p:nvPr/>
        </p:nvSpPr>
        <p:spPr>
          <a:xfrm>
            <a:off x="6290375" y="5558591"/>
            <a:ext cx="287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沒有特定功能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24E435D-801F-D366-2F67-754951723A3D}"/>
              </a:ext>
            </a:extLst>
          </p:cNvPr>
          <p:cNvSpPr txBox="1"/>
          <p:nvPr/>
        </p:nvSpPr>
        <p:spPr>
          <a:xfrm>
            <a:off x="2349438" y="4899044"/>
            <a:ext cx="3723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這堂課我們要講如何駕馭大型語言模型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B46282A-8B3C-7B40-35CD-F74C0328EA87}"/>
              </a:ext>
            </a:extLst>
          </p:cNvPr>
          <p:cNvSpPr txBox="1"/>
          <p:nvPr/>
        </p:nvSpPr>
        <p:spPr>
          <a:xfrm>
            <a:off x="9366078" y="4792470"/>
            <a:ext cx="2049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This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course is about …… 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EAB8F7FE-12D1-E505-4337-1670E8E5D1E4}"/>
              </a:ext>
            </a:extLst>
          </p:cNvPr>
          <p:cNvCxnSpPr>
            <a:cxnSpLocks/>
          </p:cNvCxnSpPr>
          <p:nvPr/>
        </p:nvCxnSpPr>
        <p:spPr>
          <a:xfrm>
            <a:off x="6072981" y="5139372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9AB0913-DD6B-8985-8B8A-EEFCAF8DF425}"/>
              </a:ext>
            </a:extLst>
          </p:cNvPr>
          <p:cNvCxnSpPr>
            <a:cxnSpLocks/>
          </p:cNvCxnSpPr>
          <p:nvPr/>
        </p:nvCxnSpPr>
        <p:spPr>
          <a:xfrm>
            <a:off x="8423822" y="5139372"/>
            <a:ext cx="90639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9EE529F-14B1-C6F8-3E38-3F18660B5867}"/>
              </a:ext>
            </a:extLst>
          </p:cNvPr>
          <p:cNvSpPr txBox="1"/>
          <p:nvPr/>
        </p:nvSpPr>
        <p:spPr>
          <a:xfrm>
            <a:off x="2349588" y="4387839"/>
            <a:ext cx="417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對以下文句做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翻譯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9280E16-1C0D-182E-84E7-2E9229BC507D}"/>
              </a:ext>
            </a:extLst>
          </p:cNvPr>
          <p:cNvSpPr txBox="1"/>
          <p:nvPr/>
        </p:nvSpPr>
        <p:spPr>
          <a:xfrm>
            <a:off x="909550" y="3901539"/>
            <a:ext cx="17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通才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59CB65F-079B-FBFE-676B-5C1689BF964E}"/>
              </a:ext>
            </a:extLst>
          </p:cNvPr>
          <p:cNvCxnSpPr/>
          <p:nvPr/>
        </p:nvCxnSpPr>
        <p:spPr>
          <a:xfrm flipH="1">
            <a:off x="4264351" y="4021371"/>
            <a:ext cx="376518" cy="3361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EC228C8-628E-3475-F536-4B6C3FE31FD5}"/>
              </a:ext>
            </a:extLst>
          </p:cNvPr>
          <p:cNvSpPr txBox="1"/>
          <p:nvPr/>
        </p:nvSpPr>
        <p:spPr>
          <a:xfrm>
            <a:off x="4640869" y="3670707"/>
            <a:ext cx="314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你要說清楚你要幹嘛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51ADBEA-7225-657C-0435-F7EF43D08991}"/>
              </a:ext>
            </a:extLst>
          </p:cNvPr>
          <p:cNvSpPr txBox="1"/>
          <p:nvPr/>
        </p:nvSpPr>
        <p:spPr>
          <a:xfrm>
            <a:off x="779414" y="2459351"/>
            <a:ext cx="114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D89450C-6115-6C38-B7DE-4142990E9853}"/>
              </a:ext>
            </a:extLst>
          </p:cNvPr>
          <p:cNvSpPr txBox="1"/>
          <p:nvPr/>
        </p:nvSpPr>
        <p:spPr>
          <a:xfrm>
            <a:off x="653907" y="4530860"/>
            <a:ext cx="14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工具人</a:t>
            </a:r>
          </a:p>
        </p:txBody>
      </p:sp>
    </p:spTree>
    <p:extLst>
      <p:ext uri="{BB962C8B-B14F-4D97-AF65-F5344CB8AC3E}">
        <p14:creationId xmlns:p14="http://schemas.microsoft.com/office/powerpoint/2010/main" val="1129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8" grpId="0"/>
      <p:bldP spid="29" grpId="0"/>
      <p:bldP spid="32" grpId="0"/>
      <p:bldP spid="33" grpId="0"/>
      <p:bldP spid="36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CC88-496A-BD28-F011-46B61F75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0B9DA-B6DB-88DF-CAE5-857E4196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防止說出有害的內容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C21DF3-4758-C0FA-1CB5-95818F4DC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418778F-2BB0-ADD7-71D9-38C44BD19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3290"/>
            <a:ext cx="10999838" cy="4720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4638FF6-8696-D1E9-E820-0A138FA0EDF8}"/>
              </a:ext>
            </a:extLst>
          </p:cNvPr>
          <p:cNvSpPr/>
          <p:nvPr/>
        </p:nvSpPr>
        <p:spPr>
          <a:xfrm>
            <a:off x="3496235" y="3737001"/>
            <a:ext cx="2223247" cy="27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3D0336-D152-CA8D-5FEC-D2E4F0B04F15}"/>
              </a:ext>
            </a:extLst>
          </p:cNvPr>
          <p:cNvSpPr/>
          <p:nvPr/>
        </p:nvSpPr>
        <p:spPr>
          <a:xfrm>
            <a:off x="2761305" y="4826353"/>
            <a:ext cx="4510352" cy="27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408F068-8F69-095C-3DF4-03745455C8CB}"/>
              </a:ext>
            </a:extLst>
          </p:cNvPr>
          <p:cNvSpPr/>
          <p:nvPr/>
        </p:nvSpPr>
        <p:spPr>
          <a:xfrm>
            <a:off x="6230093" y="3320141"/>
            <a:ext cx="2812307" cy="27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8A067-444A-B9F3-C135-FEB8F7A14B74}"/>
              </a:ext>
            </a:extLst>
          </p:cNvPr>
          <p:cNvSpPr/>
          <p:nvPr/>
        </p:nvSpPr>
        <p:spPr>
          <a:xfrm>
            <a:off x="7271657" y="5467399"/>
            <a:ext cx="3483429" cy="27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6779151-D712-D79D-CB60-73CB7D9C49DD}"/>
              </a:ext>
            </a:extLst>
          </p:cNvPr>
          <p:cNvSpPr txBox="1"/>
          <p:nvPr/>
        </p:nvSpPr>
        <p:spPr>
          <a:xfrm>
            <a:off x="253172" y="3359308"/>
            <a:ext cx="130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GPT 3.5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37995F-D199-00B2-7179-9F0F1660FDDD}"/>
              </a:ext>
            </a:extLst>
          </p:cNvPr>
          <p:cNvSpPr/>
          <p:nvPr/>
        </p:nvSpPr>
        <p:spPr>
          <a:xfrm>
            <a:off x="1289911" y="3305118"/>
            <a:ext cx="13808990" cy="79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A69D45-0441-36B6-7614-6A800F94CB1D}"/>
              </a:ext>
            </a:extLst>
          </p:cNvPr>
          <p:cNvSpPr txBox="1"/>
          <p:nvPr/>
        </p:nvSpPr>
        <p:spPr>
          <a:xfrm>
            <a:off x="7951690" y="6239568"/>
            <a:ext cx="447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同樣手段無法騙過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GPT 4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4597C14-E415-AC7E-2720-60157D950E72}"/>
              </a:ext>
            </a:extLst>
          </p:cNvPr>
          <p:cNvSpPr txBox="1"/>
          <p:nvPr/>
        </p:nvSpPr>
        <p:spPr>
          <a:xfrm>
            <a:off x="6191250" y="801687"/>
            <a:ext cx="45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髒話、抄襲、歧視等等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311C22-9E5E-09E5-C710-8A18D75BC418}"/>
              </a:ext>
            </a:extLst>
          </p:cNvPr>
          <p:cNvSpPr/>
          <p:nvPr/>
        </p:nvSpPr>
        <p:spPr>
          <a:xfrm>
            <a:off x="1047195" y="4393232"/>
            <a:ext cx="13808990" cy="79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0BD80F-EBF5-06C7-29E3-C4C53AE79FE5}"/>
              </a:ext>
            </a:extLst>
          </p:cNvPr>
          <p:cNvSpPr/>
          <p:nvPr/>
        </p:nvSpPr>
        <p:spPr>
          <a:xfrm>
            <a:off x="1227318" y="5285097"/>
            <a:ext cx="13808990" cy="98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4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4E267-4721-3238-9EC9-A9E13AE6C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zh-TW" altLang="zh-TW" sz="6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現在人工智慧已經從「工具」進化成「工具人」，那我還能做甚麼？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0219B1-36C5-E3AA-920F-A0E81BBE6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5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50FBA-49A2-BFCE-5DA1-8B2CDE6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思路一：我改不了模型，那我改變我自己</a:t>
            </a:r>
            <a:endParaRPr lang="en-US" altLang="zh-TW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DF96585-049D-80E9-4B2A-54E30AE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88" y="2683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586789B-0F6B-38B8-2228-308EC7B18C89}"/>
                  </a:ext>
                </a:extLst>
              </p:cNvPr>
              <p:cNvSpPr txBox="1"/>
              <p:nvPr/>
            </p:nvSpPr>
            <p:spPr>
              <a:xfrm>
                <a:off x="4588530" y="3047787"/>
                <a:ext cx="44110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                  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586789B-0F6B-38B8-2228-308EC7B1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30" y="3047787"/>
                <a:ext cx="441101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9A8DB3B6-A2EF-6BD7-2C0F-3B1410BD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43" y="2683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A63F456-5023-8342-9782-7F0AC385CC38}"/>
              </a:ext>
            </a:extLst>
          </p:cNvPr>
          <p:cNvCxnSpPr/>
          <p:nvPr/>
        </p:nvCxnSpPr>
        <p:spPr>
          <a:xfrm flipV="1">
            <a:off x="5089777" y="3478674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2A63F6-16F3-A095-05A2-338B4F44AE50}"/>
              </a:ext>
            </a:extLst>
          </p:cNvPr>
          <p:cNvSpPr txBox="1"/>
          <p:nvPr/>
        </p:nvSpPr>
        <p:spPr>
          <a:xfrm>
            <a:off x="4167127" y="4024836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函式固定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BCF3BB7-66B6-43C2-15E6-8E45F07464D3}"/>
              </a:ext>
            </a:extLst>
          </p:cNvPr>
          <p:cNvSpPr txBox="1"/>
          <p:nvPr/>
        </p:nvSpPr>
        <p:spPr>
          <a:xfrm>
            <a:off x="3309765" y="4386211"/>
            <a:ext cx="358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(e.g., ChatGPT)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538472B-0026-E3ED-2D90-EF9E6E69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95" y="26755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0AA143C1-392F-13B2-E1B2-9E131B79F83E}"/>
              </a:ext>
            </a:extLst>
          </p:cNvPr>
          <p:cNvSpPr txBox="1"/>
          <p:nvPr/>
        </p:nvSpPr>
        <p:spPr>
          <a:xfrm>
            <a:off x="4869402" y="1983728"/>
            <a:ext cx="480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給更清楚的指令、提供額外資訊</a:t>
            </a:r>
          </a:p>
        </p:txBody>
      </p:sp>
      <p:pic>
        <p:nvPicPr>
          <p:cNvPr id="19" name="圖形 18" descr="皇冠 以實心填滿">
            <a:extLst>
              <a:ext uri="{FF2B5EF4-FFF2-40B4-BE49-F238E27FC236}">
                <a16:creationId xmlns:a16="http://schemas.microsoft.com/office/drawing/2014/main" id="{8ADDE6E0-1034-4FE7-6618-F4A7AD3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8943" y="1921521"/>
            <a:ext cx="914400" cy="91440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3E4BA55C-7D52-CDE4-1CF5-29451545FD2B}"/>
              </a:ext>
            </a:extLst>
          </p:cNvPr>
          <p:cNvSpPr txBox="1"/>
          <p:nvPr/>
        </p:nvSpPr>
        <p:spPr>
          <a:xfrm>
            <a:off x="3048000" y="541758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與其調整模型，不如調整人 </a:t>
            </a:r>
          </a:p>
        </p:txBody>
      </p:sp>
    </p:spTree>
    <p:extLst>
      <p:ext uri="{BB962C8B-B14F-4D97-AF65-F5344CB8AC3E}">
        <p14:creationId xmlns:p14="http://schemas.microsoft.com/office/powerpoint/2010/main" val="22746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A71398-4DE4-6BB6-FC56-08CBD953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思路一：我改不了模型，那我改變我自己</a:t>
            </a:r>
            <a:endParaRPr lang="zh-TW" altLang="en-US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3B253F2-FFB5-E839-0A28-7702E827DDC2}"/>
              </a:ext>
            </a:extLst>
          </p:cNvPr>
          <p:cNvSpPr/>
          <p:nvPr/>
        </p:nvSpPr>
        <p:spPr>
          <a:xfrm>
            <a:off x="8483168" y="3053009"/>
            <a:ext cx="1518249" cy="1138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10CE33D-AE87-E683-DE19-134CFC58BD7B}"/>
              </a:ext>
            </a:extLst>
          </p:cNvPr>
          <p:cNvCxnSpPr>
            <a:cxnSpLocks/>
          </p:cNvCxnSpPr>
          <p:nvPr/>
        </p:nvCxnSpPr>
        <p:spPr>
          <a:xfrm>
            <a:off x="7844812" y="3622352"/>
            <a:ext cx="6038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FD43FAA-7446-4172-B488-D0C5F573D494}"/>
              </a:ext>
            </a:extLst>
          </p:cNvPr>
          <p:cNvCxnSpPr>
            <a:cxnSpLocks/>
          </p:cNvCxnSpPr>
          <p:nvPr/>
        </p:nvCxnSpPr>
        <p:spPr>
          <a:xfrm>
            <a:off x="10001417" y="3622352"/>
            <a:ext cx="6038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F096513B-5AD6-231D-BB63-280CDCA9DD98}"/>
              </a:ext>
            </a:extLst>
          </p:cNvPr>
          <p:cNvSpPr/>
          <p:nvPr/>
        </p:nvSpPr>
        <p:spPr>
          <a:xfrm>
            <a:off x="6654368" y="3398067"/>
            <a:ext cx="1104181" cy="483076"/>
          </a:xfrm>
          <a:prstGeom prst="round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AB228699-D6F3-573C-2E2F-80AE2FA0E7A6}"/>
              </a:ext>
            </a:extLst>
          </p:cNvPr>
          <p:cNvSpPr/>
          <p:nvPr/>
        </p:nvSpPr>
        <p:spPr>
          <a:xfrm>
            <a:off x="2818056" y="3031055"/>
            <a:ext cx="1518249" cy="1138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50CB33C-3021-2DF3-C9EB-43803D810E30}"/>
              </a:ext>
            </a:extLst>
          </p:cNvPr>
          <p:cNvCxnSpPr>
            <a:cxnSpLocks/>
          </p:cNvCxnSpPr>
          <p:nvPr/>
        </p:nvCxnSpPr>
        <p:spPr>
          <a:xfrm>
            <a:off x="2179700" y="3600398"/>
            <a:ext cx="6038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28FE2E4-C29D-1318-54A1-2A443E51A939}"/>
              </a:ext>
            </a:extLst>
          </p:cNvPr>
          <p:cNvCxnSpPr>
            <a:cxnSpLocks/>
          </p:cNvCxnSpPr>
          <p:nvPr/>
        </p:nvCxnSpPr>
        <p:spPr>
          <a:xfrm>
            <a:off x="4336305" y="3600398"/>
            <a:ext cx="6038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D147BCC8-4EBA-842E-D44A-FE9A454DAB8A}"/>
              </a:ext>
            </a:extLst>
          </p:cNvPr>
          <p:cNvSpPr/>
          <p:nvPr/>
        </p:nvSpPr>
        <p:spPr>
          <a:xfrm>
            <a:off x="4991915" y="3393366"/>
            <a:ext cx="603851" cy="483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0962291-68DF-8C95-A721-06C1F637AF0C}"/>
              </a:ext>
            </a:extLst>
          </p:cNvPr>
          <p:cNvSpPr/>
          <p:nvPr/>
        </p:nvSpPr>
        <p:spPr>
          <a:xfrm>
            <a:off x="954750" y="3358860"/>
            <a:ext cx="1104181" cy="4830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631F62CC-8D83-E0AB-5CD8-079D9D1C3FD3}"/>
              </a:ext>
            </a:extLst>
          </p:cNvPr>
          <p:cNvSpPr/>
          <p:nvPr/>
        </p:nvSpPr>
        <p:spPr>
          <a:xfrm rot="16200000" flipH="1">
            <a:off x="5775466" y="3332330"/>
            <a:ext cx="735106" cy="60514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A1CBBA2-766E-AD33-880F-28440F7F31A5}"/>
              </a:ext>
            </a:extLst>
          </p:cNvPr>
          <p:cNvSpPr/>
          <p:nvPr/>
        </p:nvSpPr>
        <p:spPr>
          <a:xfrm>
            <a:off x="10676983" y="3398743"/>
            <a:ext cx="603851" cy="483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EB5A2-08C6-CFE4-F797-AF184D0B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2" y="2619605"/>
            <a:ext cx="822899" cy="8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EB80C50-C720-2FD8-B505-4FF6C123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36" y="2593773"/>
            <a:ext cx="822899" cy="8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46C802-772C-64AB-AAD1-9143A979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084" y="4016756"/>
            <a:ext cx="934457" cy="9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EF9C7B9-6C9E-865C-BB9D-1C8D0BB8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15" y="3994550"/>
            <a:ext cx="934457" cy="9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AA207A47-4FF6-8FFB-E942-6775AF7474CD}"/>
              </a:ext>
            </a:extLst>
          </p:cNvPr>
          <p:cNvSpPr txBox="1"/>
          <p:nvPr/>
        </p:nvSpPr>
        <p:spPr>
          <a:xfrm>
            <a:off x="601405" y="3968970"/>
            <a:ext cx="181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Prompt 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5E1648E-7A28-D2E5-3038-0EA0A0FB688E}"/>
              </a:ext>
            </a:extLst>
          </p:cNvPr>
          <p:cNvSpPr txBox="1"/>
          <p:nvPr/>
        </p:nvSpPr>
        <p:spPr>
          <a:xfrm>
            <a:off x="6309989" y="3963526"/>
            <a:ext cx="181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Better</a:t>
            </a:r>
          </a:p>
          <a:p>
            <a:pPr algn="ctr"/>
            <a:r>
              <a:rPr lang="en-US" altLang="zh-TW" sz="2400" dirty="0"/>
              <a:t>Prompt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0EE712D-8770-6012-5612-C05C21B1D338}"/>
              </a:ext>
            </a:extLst>
          </p:cNvPr>
          <p:cNvSpPr txBox="1"/>
          <p:nvPr/>
        </p:nvSpPr>
        <p:spPr>
          <a:xfrm>
            <a:off x="838200" y="5253648"/>
            <a:ext cx="10707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Engineering: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工程學的英文「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engineering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」一詞來自於拉丁文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ingenium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（意為「巧妙」）、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ingeniare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（意為「設計」）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D57D108-27F5-9869-AD60-27517160D9C4}"/>
              </a:ext>
            </a:extLst>
          </p:cNvPr>
          <p:cNvSpPr txBox="1"/>
          <p:nvPr/>
        </p:nvSpPr>
        <p:spPr>
          <a:xfrm>
            <a:off x="7160631" y="5925415"/>
            <a:ext cx="4210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中文維基百科，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2024/02/17)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DABE9BC-9A7C-058F-E855-17C82424DC84}"/>
              </a:ext>
            </a:extLst>
          </p:cNvPr>
          <p:cNvSpPr txBox="1"/>
          <p:nvPr/>
        </p:nvSpPr>
        <p:spPr>
          <a:xfrm>
            <a:off x="823818" y="1672455"/>
            <a:ext cx="1045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Prompt Engineering: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人類與人工智慧溝通的藝術</a:t>
            </a:r>
          </a:p>
        </p:txBody>
      </p:sp>
    </p:spTree>
    <p:extLst>
      <p:ext uri="{BB962C8B-B14F-4D97-AF65-F5344CB8AC3E}">
        <p14:creationId xmlns:p14="http://schemas.microsoft.com/office/powerpoint/2010/main" val="5319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7" grpId="0"/>
      <p:bldP spid="29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DA52F-D364-4B0C-8EF5-5DE62B0EF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596F6-8BEA-1429-848C-B3F9948A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思路二：我要訓練自己的模型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EEBED6E-418C-CD9B-D243-2358EFB7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37" y="1989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B325FE2-07AF-9273-5DD8-D695CD6A8E66}"/>
                  </a:ext>
                </a:extLst>
              </p:cNvPr>
              <p:cNvSpPr txBox="1"/>
              <p:nvPr/>
            </p:nvSpPr>
            <p:spPr>
              <a:xfrm>
                <a:off x="2848359" y="2353360"/>
                <a:ext cx="26829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B325FE2-07AF-9273-5DD8-D695CD6A8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59" y="2353360"/>
                <a:ext cx="268297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00E5C535-6F14-7B00-4C8D-C6883351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72" y="1989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E9AF4C3-2CBD-B71B-3686-1D04FBEC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81" y="1989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F1EA5C6-D1FA-94B5-3C63-7765FD4B3008}"/>
                  </a:ext>
                </a:extLst>
              </p:cNvPr>
              <p:cNvSpPr txBox="1"/>
              <p:nvPr/>
            </p:nvSpPr>
            <p:spPr>
              <a:xfrm>
                <a:off x="8320874" y="2353360"/>
                <a:ext cx="2765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F1EA5C6-D1FA-94B5-3C63-7765FD4B3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874" y="2353360"/>
                <a:ext cx="27654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>
            <a:extLst>
              <a:ext uri="{FF2B5EF4-FFF2-40B4-BE49-F238E27FC236}">
                <a16:creationId xmlns:a16="http://schemas.microsoft.com/office/drawing/2014/main" id="{82D19EB8-E433-1940-F1A5-50DD82D8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87" y="19892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形 29" descr="皇冠 以實心填滿">
            <a:extLst>
              <a:ext uri="{FF2B5EF4-FFF2-40B4-BE49-F238E27FC236}">
                <a16:creationId xmlns:a16="http://schemas.microsoft.com/office/drawing/2014/main" id="{B6A536FB-1125-C74E-713C-D93B69C2C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1287" y="1294604"/>
            <a:ext cx="914400" cy="914400"/>
          </a:xfrm>
          <a:prstGeom prst="rect">
            <a:avLst/>
          </a:prstGeom>
        </p:spPr>
      </p:pic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2FC92F4A-827D-22D9-5209-05FD9CD0BEA1}"/>
              </a:ext>
            </a:extLst>
          </p:cNvPr>
          <p:cNvSpPr/>
          <p:nvPr/>
        </p:nvSpPr>
        <p:spPr>
          <a:xfrm>
            <a:off x="5716953" y="2249132"/>
            <a:ext cx="929843" cy="73769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F365B1E8-482B-3C19-724A-FECAF4795210}"/>
              </a:ext>
            </a:extLst>
          </p:cNvPr>
          <p:cNvCxnSpPr/>
          <p:nvPr/>
        </p:nvCxnSpPr>
        <p:spPr>
          <a:xfrm flipV="1">
            <a:off x="8819576" y="2905974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B85D3F6-6E7E-C136-09DB-7C68B2D0F451}"/>
              </a:ext>
            </a:extLst>
          </p:cNvPr>
          <p:cNvSpPr txBox="1"/>
          <p:nvPr/>
        </p:nvSpPr>
        <p:spPr>
          <a:xfrm>
            <a:off x="7896926" y="3452136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調整函式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7475FC5-5DA4-EB91-2E9C-F4B42250DA8D}"/>
              </a:ext>
            </a:extLst>
          </p:cNvPr>
          <p:cNvCxnSpPr/>
          <p:nvPr/>
        </p:nvCxnSpPr>
        <p:spPr>
          <a:xfrm flipV="1">
            <a:off x="3338696" y="2887601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6DDF9A6-5B9F-E3DF-3251-3447CE3710DC}"/>
              </a:ext>
            </a:extLst>
          </p:cNvPr>
          <p:cNvSpPr txBox="1"/>
          <p:nvPr/>
        </p:nvSpPr>
        <p:spPr>
          <a:xfrm>
            <a:off x="2416046" y="3433763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開源模型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 descr="一張含有 摩托車, 車 的圖片&#10;&#10;自動產生的描述">
            <a:extLst>
              <a:ext uri="{FF2B5EF4-FFF2-40B4-BE49-F238E27FC236}">
                <a16:creationId xmlns:a16="http://schemas.microsoft.com/office/drawing/2014/main" id="{E6BD4B70-06A7-B977-F5D0-5B032FFD8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36" y="3563924"/>
            <a:ext cx="2928951" cy="2928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858C80F-44AF-A5BC-611C-A560ABAF68CE}"/>
              </a:ext>
            </a:extLst>
          </p:cNvPr>
          <p:cNvSpPr txBox="1"/>
          <p:nvPr/>
        </p:nvSpPr>
        <p:spPr>
          <a:xfrm>
            <a:off x="8531599" y="6183300"/>
            <a:ext cx="3508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https://arxiv.org/abs/2401.03129</a:t>
            </a:r>
          </a:p>
        </p:txBody>
      </p:sp>
    </p:spTree>
    <p:extLst>
      <p:ext uri="{BB962C8B-B14F-4D97-AF65-F5344CB8AC3E}">
        <p14:creationId xmlns:p14="http://schemas.microsoft.com/office/powerpoint/2010/main" val="12929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63A4-8561-41D7-2D79-B78BBB99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1B6E19-AB77-5FF1-1586-776728E6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兩大思路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0DD032-BD9F-FCFA-7ECD-D43006F9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5670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改變自己來強化模型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訓練自己的模型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BBCCF4-3529-74A9-D739-7F094E0C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93" y="1921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4E48D7D-A763-FDD2-30AC-803354F5D954}"/>
                  </a:ext>
                </a:extLst>
              </p:cNvPr>
              <p:cNvSpPr txBox="1"/>
              <p:nvPr/>
            </p:nvSpPr>
            <p:spPr>
              <a:xfrm>
                <a:off x="6132635" y="2285952"/>
                <a:ext cx="44110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                  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4E48D7D-A763-FDD2-30AC-803354F5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635" y="2285952"/>
                <a:ext cx="441101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F55C3B16-493C-343F-6D23-61C3D655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48" y="1921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69C512F6-ECDA-607D-FF4D-1EB5FCE102C6}"/>
              </a:ext>
            </a:extLst>
          </p:cNvPr>
          <p:cNvCxnSpPr/>
          <p:nvPr/>
        </p:nvCxnSpPr>
        <p:spPr>
          <a:xfrm flipV="1">
            <a:off x="6633882" y="2716839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7167B92-4C8B-7B64-8D1A-F47C22EE0ADE}"/>
              </a:ext>
            </a:extLst>
          </p:cNvPr>
          <p:cNvSpPr txBox="1"/>
          <p:nvPr/>
        </p:nvSpPr>
        <p:spPr>
          <a:xfrm>
            <a:off x="5711232" y="3263001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函式固定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B3AE7B5-843B-F695-FA17-D37E1B907236}"/>
              </a:ext>
            </a:extLst>
          </p:cNvPr>
          <p:cNvSpPr txBox="1"/>
          <p:nvPr/>
        </p:nvSpPr>
        <p:spPr>
          <a:xfrm>
            <a:off x="4896160" y="3586324"/>
            <a:ext cx="358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(e.g., ChatGPT)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24E12B2-702D-A4CE-4C0E-A59CE96F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00" y="19137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C17F745D-C726-735B-EB1D-4E6AB0B8C087}"/>
              </a:ext>
            </a:extLst>
          </p:cNvPr>
          <p:cNvSpPr txBox="1"/>
          <p:nvPr/>
        </p:nvSpPr>
        <p:spPr>
          <a:xfrm>
            <a:off x="6413507" y="1221893"/>
            <a:ext cx="480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給更清楚的指令、提供額外資訊</a:t>
            </a:r>
          </a:p>
        </p:txBody>
      </p:sp>
      <p:pic>
        <p:nvPicPr>
          <p:cNvPr id="23" name="圖形 22" descr="皇冠 以實心填滿">
            <a:extLst>
              <a:ext uri="{FF2B5EF4-FFF2-40B4-BE49-F238E27FC236}">
                <a16:creationId xmlns:a16="http://schemas.microsoft.com/office/drawing/2014/main" id="{3C88068F-77A1-CD98-D748-8F3A02939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3048" y="1159686"/>
            <a:ext cx="914400" cy="914400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9E5BF13-B647-ACEA-9B7F-C3A91791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77" y="4678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A9670E8-6984-23FF-2979-E924A062262F}"/>
                  </a:ext>
                </a:extLst>
              </p:cNvPr>
              <p:cNvSpPr txBox="1"/>
              <p:nvPr/>
            </p:nvSpPr>
            <p:spPr>
              <a:xfrm>
                <a:off x="3117299" y="5042773"/>
                <a:ext cx="26829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A9670E8-6984-23FF-2979-E924A0622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99" y="5042773"/>
                <a:ext cx="268297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9A0CC5DA-DD58-5172-C33E-93EA84D3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2" y="4678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DB06C25-0B3D-6309-1660-4BA16909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21" y="4678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A8A0A5D-FFBD-9B04-469A-E8AC0ABB83ED}"/>
                  </a:ext>
                </a:extLst>
              </p:cNvPr>
              <p:cNvSpPr txBox="1"/>
              <p:nvPr/>
            </p:nvSpPr>
            <p:spPr>
              <a:xfrm>
                <a:off x="8589814" y="5042773"/>
                <a:ext cx="2765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A8A0A5D-FFBD-9B04-469A-E8AC0ABB8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14" y="5042773"/>
                <a:ext cx="276543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>
            <a:extLst>
              <a:ext uri="{FF2B5EF4-FFF2-40B4-BE49-F238E27FC236}">
                <a16:creationId xmlns:a16="http://schemas.microsoft.com/office/drawing/2014/main" id="{A28109B0-CEE3-B281-9719-14B95598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27" y="46786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形 29" descr="皇冠 以實心填滿">
            <a:extLst>
              <a:ext uri="{FF2B5EF4-FFF2-40B4-BE49-F238E27FC236}">
                <a16:creationId xmlns:a16="http://schemas.microsoft.com/office/drawing/2014/main" id="{9E631D68-0492-9BDB-50D9-E98AB5C2C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0227" y="3984017"/>
            <a:ext cx="914400" cy="914400"/>
          </a:xfrm>
          <a:prstGeom prst="rect">
            <a:avLst/>
          </a:prstGeom>
        </p:spPr>
      </p:pic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BEB3161F-EE5B-AB92-F3D1-F096AC00226F}"/>
              </a:ext>
            </a:extLst>
          </p:cNvPr>
          <p:cNvSpPr/>
          <p:nvPr/>
        </p:nvSpPr>
        <p:spPr>
          <a:xfrm>
            <a:off x="5985893" y="4938545"/>
            <a:ext cx="929843" cy="73769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5DF73A4B-9D1D-1273-06D0-F997AA818EB0}"/>
              </a:ext>
            </a:extLst>
          </p:cNvPr>
          <p:cNvCxnSpPr/>
          <p:nvPr/>
        </p:nvCxnSpPr>
        <p:spPr>
          <a:xfrm flipV="1">
            <a:off x="9088516" y="5595387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F210455-4319-4FDE-C190-BC99E6894BF7}"/>
              </a:ext>
            </a:extLst>
          </p:cNvPr>
          <p:cNvSpPr txBox="1"/>
          <p:nvPr/>
        </p:nvSpPr>
        <p:spPr>
          <a:xfrm>
            <a:off x="8165866" y="6141549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調整函式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F57827E-248C-0956-BD9B-706A70D6E2AC}"/>
              </a:ext>
            </a:extLst>
          </p:cNvPr>
          <p:cNvCxnSpPr/>
          <p:nvPr/>
        </p:nvCxnSpPr>
        <p:spPr>
          <a:xfrm flipV="1">
            <a:off x="3607636" y="5577014"/>
            <a:ext cx="0" cy="5244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EE72D81-CCAD-AF03-F83B-E84494F8B9FE}"/>
              </a:ext>
            </a:extLst>
          </p:cNvPr>
          <p:cNvSpPr txBox="1"/>
          <p:nvPr/>
        </p:nvSpPr>
        <p:spPr>
          <a:xfrm>
            <a:off x="2684986" y="6123176"/>
            <a:ext cx="18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開源模型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E41E64D-E91D-2FEB-587B-A822FD544624}"/>
              </a:ext>
            </a:extLst>
          </p:cNvPr>
          <p:cNvSpPr txBox="1"/>
          <p:nvPr/>
        </p:nvSpPr>
        <p:spPr>
          <a:xfrm>
            <a:off x="4244270" y="6087353"/>
            <a:ext cx="358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(e.g.,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LLaMA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671C5D-7D2B-618A-15D4-AF334495C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 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657B19-B694-DD72-BEC1-1A5970A7C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2A77-2C23-86D0-C531-2B586A93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F3150A-7921-EA55-353C-4ABEAE1E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算是個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A94CB7-2094-716F-B0FF-9CD232B9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7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DF5EDB0-75A1-A93A-093E-02B2A7B3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49" y="20035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D914D13-1FF1-873D-1687-61A8AA7A2581}"/>
              </a:ext>
            </a:extLst>
          </p:cNvPr>
          <p:cNvSpPr txBox="1"/>
          <p:nvPr/>
        </p:nvSpPr>
        <p:spPr>
          <a:xfrm>
            <a:off x="2041640" y="2351553"/>
            <a:ext cx="22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聊天機器人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55A30A1-15B5-B69E-9180-A0B2CE6A318F}"/>
              </a:ext>
            </a:extLst>
          </p:cNvPr>
          <p:cNvSpPr txBox="1"/>
          <p:nvPr/>
        </p:nvSpPr>
        <p:spPr>
          <a:xfrm>
            <a:off x="5994249" y="2308385"/>
            <a:ext cx="220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搜尋引擎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6592F8-DF2C-04F6-955F-AC4CFBAD7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765" y="3505297"/>
            <a:ext cx="2450342" cy="263987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18827F8-3942-C641-C9A1-2631392D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464" y="3505297"/>
            <a:ext cx="2450342" cy="2639870"/>
          </a:xfrm>
          <a:prstGeom prst="rect">
            <a:avLst/>
          </a:prstGeom>
        </p:spPr>
      </p:pic>
      <p:pic>
        <p:nvPicPr>
          <p:cNvPr id="5126" name="Picture 6" descr="undefined">
            <a:extLst>
              <a:ext uri="{FF2B5EF4-FFF2-40B4-BE49-F238E27FC236}">
                <a16:creationId xmlns:a16="http://schemas.microsoft.com/office/drawing/2014/main" id="{D057AF25-4589-4D58-2D1D-837A20ED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53" y="727155"/>
            <a:ext cx="2127474" cy="31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0B854B1-43E1-5E0A-14D8-B00389579EAF}"/>
              </a:ext>
            </a:extLst>
          </p:cNvPr>
          <p:cNvSpPr txBox="1"/>
          <p:nvPr/>
        </p:nvSpPr>
        <p:spPr>
          <a:xfrm>
            <a:off x="10557427" y="2136109"/>
            <a:ext cx="2205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助理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助手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DFA4B23-8271-048E-472E-C35BC45DF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496" y="3519620"/>
            <a:ext cx="2540394" cy="26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D0AD-370E-C1E9-522D-4CCE1DA9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AB28CA-0E63-F5BA-B768-74F29A3F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邁向通才的生成式人工智慧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778B749-04C9-4E0D-9C9D-93D8B6229A86}"/>
              </a:ext>
            </a:extLst>
          </p:cNvPr>
          <p:cNvSpPr/>
          <p:nvPr/>
        </p:nvSpPr>
        <p:spPr>
          <a:xfrm>
            <a:off x="997704" y="1860902"/>
            <a:ext cx="10515600" cy="4351338"/>
          </a:xfrm>
          <a:prstGeom prst="roundRect">
            <a:avLst>
              <a:gd name="adj" fmla="val 1036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3B9859-2F00-1115-4C44-D55F90E6B088}"/>
              </a:ext>
            </a:extLst>
          </p:cNvPr>
          <p:cNvSpPr txBox="1"/>
          <p:nvPr/>
        </p:nvSpPr>
        <p:spPr>
          <a:xfrm>
            <a:off x="1195824" y="204695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人工智慧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737219D-7CA1-7411-A460-E2433C93B05B}"/>
              </a:ext>
            </a:extLst>
          </p:cNvPr>
          <p:cNvSpPr txBox="1"/>
          <p:nvPr/>
        </p:nvSpPr>
        <p:spPr>
          <a:xfrm>
            <a:off x="2536944" y="203171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目標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47BBDE2-2F5E-8864-23EA-D6794362F463}"/>
              </a:ext>
            </a:extLst>
          </p:cNvPr>
          <p:cNvSpPr/>
          <p:nvPr/>
        </p:nvSpPr>
        <p:spPr>
          <a:xfrm>
            <a:off x="1466334" y="2815383"/>
            <a:ext cx="9761220" cy="3036653"/>
          </a:xfrm>
          <a:prstGeom prst="roundRect">
            <a:avLst>
              <a:gd name="adj" fmla="val 1036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C7962F8-103C-20FD-F859-54B13347C227}"/>
              </a:ext>
            </a:extLst>
          </p:cNvPr>
          <p:cNvSpPr txBox="1"/>
          <p:nvPr/>
        </p:nvSpPr>
        <p:spPr>
          <a:xfrm>
            <a:off x="1675884" y="293045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機器學習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手段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4B1192E-6433-9C5C-7A0F-3277623D292C}"/>
              </a:ext>
            </a:extLst>
          </p:cNvPr>
          <p:cNvSpPr/>
          <p:nvPr/>
        </p:nvSpPr>
        <p:spPr>
          <a:xfrm>
            <a:off x="2426454" y="3482349"/>
            <a:ext cx="8618220" cy="2122038"/>
          </a:xfrm>
          <a:prstGeom prst="roundRect">
            <a:avLst>
              <a:gd name="adj" fmla="val 1036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2B5BB46-5EE7-9569-FD56-46FF06B1200A}"/>
              </a:ext>
            </a:extLst>
          </p:cNvPr>
          <p:cNvSpPr txBox="1"/>
          <p:nvPr/>
        </p:nvSpPr>
        <p:spPr>
          <a:xfrm>
            <a:off x="2536944" y="3617923"/>
            <a:ext cx="362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深度學習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更厲害的手段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68BDF78-56D9-6214-A320-50DEE117E008}"/>
              </a:ext>
            </a:extLst>
          </p:cNvPr>
          <p:cNvSpPr/>
          <p:nvPr/>
        </p:nvSpPr>
        <p:spPr>
          <a:xfrm>
            <a:off x="2958688" y="4215162"/>
            <a:ext cx="7887866" cy="1198724"/>
          </a:xfrm>
          <a:prstGeom prst="roundRect">
            <a:avLst>
              <a:gd name="adj" fmla="val 1036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A3DD7A3-FCDD-9DAD-02E2-A54F65438CB7}"/>
              </a:ext>
            </a:extLst>
          </p:cNvPr>
          <p:cNvSpPr txBox="1"/>
          <p:nvPr/>
        </p:nvSpPr>
        <p:spPr>
          <a:xfrm>
            <a:off x="3039864" y="4282943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生成式人工智慧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6A7554E-C524-9D2D-EF9A-1688D596D7CA}"/>
              </a:ext>
            </a:extLst>
          </p:cNvPr>
          <p:cNvSpPr/>
          <p:nvPr/>
        </p:nvSpPr>
        <p:spPr>
          <a:xfrm>
            <a:off x="5421970" y="4403430"/>
            <a:ext cx="5262466" cy="827343"/>
          </a:xfrm>
          <a:prstGeom prst="roundRect">
            <a:avLst>
              <a:gd name="adj" fmla="val 1036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0DA975-B54D-9A30-E129-BD96ED508403}"/>
              </a:ext>
            </a:extLst>
          </p:cNvPr>
          <p:cNvSpPr txBox="1"/>
          <p:nvPr/>
        </p:nvSpPr>
        <p:spPr>
          <a:xfrm>
            <a:off x="5488917" y="4405587"/>
            <a:ext cx="965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模型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7802206-A0A0-6BF0-794B-81821449BAD5}"/>
              </a:ext>
            </a:extLst>
          </p:cNvPr>
          <p:cNvSpPr/>
          <p:nvPr/>
        </p:nvSpPr>
        <p:spPr>
          <a:xfrm>
            <a:off x="7414522" y="4607911"/>
            <a:ext cx="1834943" cy="476279"/>
          </a:xfrm>
          <a:prstGeom prst="roundRect">
            <a:avLst>
              <a:gd name="adj" fmla="val 1036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6799-7B64-4CE0-AF1B-557E1949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FA4634-6A46-FCD2-C40C-2545B59E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邁向通才的生成式人工智慧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E41DE0-49D4-323C-7CFE-C0F99972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31" y="1514591"/>
            <a:ext cx="4672212" cy="215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A4773D-F722-E1AA-A713-AB18CF88D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437" y="3429000"/>
            <a:ext cx="5194008" cy="2403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78BB180-8F9C-34C6-CB8D-61D5853DF7EE}"/>
              </a:ext>
            </a:extLst>
          </p:cNvPr>
          <p:cNvSpPr txBox="1"/>
          <p:nvPr/>
        </p:nvSpPr>
        <p:spPr>
          <a:xfrm>
            <a:off x="402884" y="3753565"/>
            <a:ext cx="298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OpenAI ChatGPT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0EE98C6-3A52-249B-8752-4D2FF8772A80}"/>
              </a:ext>
            </a:extLst>
          </p:cNvPr>
          <p:cNvSpPr txBox="1"/>
          <p:nvPr/>
        </p:nvSpPr>
        <p:spPr>
          <a:xfrm>
            <a:off x="2830437" y="5915353"/>
            <a:ext cx="283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Google Gemini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9495C3E-D39F-CCE0-DE0D-17A0D781CD8F}"/>
              </a:ext>
            </a:extLst>
          </p:cNvPr>
          <p:cNvSpPr txBox="1"/>
          <p:nvPr/>
        </p:nvSpPr>
        <p:spPr>
          <a:xfrm>
            <a:off x="5727749" y="1038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Comparison: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https://arxiv.org/abs/2312.11444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9ACF57-FB87-0BAD-DE45-8EC7518C0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210" y="1514591"/>
            <a:ext cx="4674156" cy="2756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D9722E3-639F-9F25-CEEB-CCB58503A732}"/>
              </a:ext>
            </a:extLst>
          </p:cNvPr>
          <p:cNvSpPr txBox="1"/>
          <p:nvPr/>
        </p:nvSpPr>
        <p:spPr>
          <a:xfrm>
            <a:off x="8417166" y="1034881"/>
            <a:ext cx="283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Microsoft Copilot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1818018-5ED6-7705-6FC4-5A32C4E59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991" y="2747820"/>
            <a:ext cx="4821758" cy="316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936F9EB-33D6-4FC8-1D36-D1A474188983}"/>
              </a:ext>
            </a:extLst>
          </p:cNvPr>
          <p:cNvSpPr txBox="1"/>
          <p:nvPr/>
        </p:nvSpPr>
        <p:spPr>
          <a:xfrm>
            <a:off x="9543582" y="6031210"/>
            <a:ext cx="283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Anthropic Claude</a:t>
            </a:r>
          </a:p>
        </p:txBody>
      </p:sp>
    </p:spTree>
    <p:extLst>
      <p:ext uri="{BB962C8B-B14F-4D97-AF65-F5344CB8AC3E}">
        <p14:creationId xmlns:p14="http://schemas.microsoft.com/office/powerpoint/2010/main" val="38474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C6AF051-A762-6023-9B35-001E3BA6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73" y="360507"/>
            <a:ext cx="10747512" cy="613698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5D2193E-EDB6-B3B3-F051-B366F96A7D9A}"/>
              </a:ext>
            </a:extLst>
          </p:cNvPr>
          <p:cNvSpPr txBox="1"/>
          <p:nvPr/>
        </p:nvSpPr>
        <p:spPr>
          <a:xfrm>
            <a:off x="983502" y="1790628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免費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6DD203-228A-A696-D5CE-EE674BC9B781}"/>
              </a:ext>
            </a:extLst>
          </p:cNvPr>
          <p:cNvSpPr txBox="1"/>
          <p:nvPr/>
        </p:nvSpPr>
        <p:spPr>
          <a:xfrm>
            <a:off x="141990" y="1095382"/>
            <a:ext cx="193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每月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美金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BBCA2C-733F-919E-2D2B-D8FAF840CA08}"/>
              </a:ext>
            </a:extLst>
          </p:cNvPr>
          <p:cNvSpPr txBox="1"/>
          <p:nvPr/>
        </p:nvSpPr>
        <p:spPr>
          <a:xfrm>
            <a:off x="5145357" y="602940"/>
            <a:ext cx="6904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讀檔案、讀圖片、網路搜尋、寫程式並執行、畫圖、使用其他工具、客製化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(GPTs)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字型, 圖形, 平面設計 的圖片&#10;&#10;自動產生的描述">
            <a:extLst>
              <a:ext uri="{FF2B5EF4-FFF2-40B4-BE49-F238E27FC236}">
                <a16:creationId xmlns:a16="http://schemas.microsoft.com/office/drawing/2014/main" id="{65F68AE5-1518-79A3-8552-8D7D78DBF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5" y="1503736"/>
            <a:ext cx="9155114" cy="469344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2EED9DC-8E22-EED0-841F-B08B4ECC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能做什麼呢？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5F6EFD-B55F-F27B-D717-77DF1803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9AA134-D7A4-6E3F-9225-91A39DB3C436}"/>
              </a:ext>
            </a:extLst>
          </p:cNvPr>
          <p:cNvSpPr txBox="1"/>
          <p:nvPr/>
        </p:nvSpPr>
        <p:spPr>
          <a:xfrm>
            <a:off x="5715000" y="6088694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連這張文字雲都是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ChatGPT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生成的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B4B74-7519-CC7B-7884-03411345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AE6E37-9A1E-ABD1-581B-DE6683D2E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D5919F-F5FE-0195-99AB-B454581DA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84" y="320825"/>
            <a:ext cx="9364032" cy="61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8D67E-F9B3-B018-7EE0-2ECCB3A7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3FF080-E83F-EB70-BAAE-E90C1AC2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340102-A3FC-76E9-D369-142C22BE9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9945"/>
            <a:ext cx="8970777" cy="55936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E80BC18-5E35-71C5-239D-61505BA9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83" y="2480747"/>
            <a:ext cx="7314269" cy="416730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AE425B5-4008-0A3E-EAD5-7BAE595BCFF8}"/>
              </a:ext>
            </a:extLst>
          </p:cNvPr>
          <p:cNvSpPr txBox="1"/>
          <p:nvPr/>
        </p:nvSpPr>
        <p:spPr>
          <a:xfrm>
            <a:off x="967154" y="5817058"/>
            <a:ext cx="27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(GPT4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會執行自己寫的程式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6392E0-B063-AD16-6B0E-09562605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26F276-9004-61C7-871E-1F40CBFA5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55C684-C27E-E751-7BE2-EDBAD97F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3" y="253203"/>
            <a:ext cx="9725351" cy="4222526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F422986-AD21-2B93-5EF4-8B7C819DD672}"/>
              </a:ext>
            </a:extLst>
          </p:cNvPr>
          <p:cNvCxnSpPr/>
          <p:nvPr/>
        </p:nvCxnSpPr>
        <p:spPr>
          <a:xfrm flipH="1">
            <a:off x="4307441" y="2138766"/>
            <a:ext cx="35646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41477C1-C7C9-BC0E-2A1A-8389DF1D3C1B}"/>
              </a:ext>
            </a:extLst>
          </p:cNvPr>
          <p:cNvCxnSpPr>
            <a:cxnSpLocks/>
          </p:cNvCxnSpPr>
          <p:nvPr/>
        </p:nvCxnSpPr>
        <p:spPr>
          <a:xfrm flipH="1">
            <a:off x="5949961" y="3429000"/>
            <a:ext cx="42528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A10CC38-D04A-29AF-CB8E-F8F79024BFAF}"/>
              </a:ext>
            </a:extLst>
          </p:cNvPr>
          <p:cNvCxnSpPr>
            <a:cxnSpLocks/>
          </p:cNvCxnSpPr>
          <p:nvPr/>
        </p:nvCxnSpPr>
        <p:spPr>
          <a:xfrm flipH="1">
            <a:off x="1212630" y="3757863"/>
            <a:ext cx="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06B1B34E-1E8A-FBEA-BBF5-1CE3FA07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45" y="1161161"/>
            <a:ext cx="8733485" cy="5443636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762FDF7-F1D4-169C-6859-9889307F44AD}"/>
              </a:ext>
            </a:extLst>
          </p:cNvPr>
          <p:cNvCxnSpPr>
            <a:cxnSpLocks/>
          </p:cNvCxnSpPr>
          <p:nvPr/>
        </p:nvCxnSpPr>
        <p:spPr>
          <a:xfrm flipH="1">
            <a:off x="5115771" y="5891463"/>
            <a:ext cx="6370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6BB2162-B889-1B26-A97F-787CB23EFA4F}"/>
              </a:ext>
            </a:extLst>
          </p:cNvPr>
          <p:cNvCxnSpPr>
            <a:cxnSpLocks/>
          </p:cNvCxnSpPr>
          <p:nvPr/>
        </p:nvCxnSpPr>
        <p:spPr>
          <a:xfrm flipH="1">
            <a:off x="3078559" y="6176963"/>
            <a:ext cx="2037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944</Words>
  <Application>Microsoft Office PowerPoint</Application>
  <PresentationFormat>寬螢幕</PresentationFormat>
  <Paragraphs>165</Paragraphs>
  <Slides>27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27</vt:i4>
      </vt:variant>
    </vt:vector>
  </HeadingPairs>
  <TitlesOfParts>
    <vt:vector size="40" baseType="lpstr">
      <vt:lpstr>Helvetica Neue</vt:lpstr>
      <vt:lpstr>Söhne</vt:lpstr>
      <vt:lpstr>微軟正黑體</vt:lpstr>
      <vt:lpstr>Aptos</vt:lpstr>
      <vt:lpstr>Aptos Display</vt:lpstr>
      <vt:lpstr>Arial</vt:lpstr>
      <vt:lpstr>Arial</vt:lpstr>
      <vt:lpstr>Calibri</vt:lpstr>
      <vt:lpstr>Calibri Light</vt:lpstr>
      <vt:lpstr>Cambria Math</vt:lpstr>
      <vt:lpstr>1_Office 佈景主題</vt:lpstr>
      <vt:lpstr>2_Office 佈景主題</vt:lpstr>
      <vt:lpstr>3_Office 佈景主題</vt:lpstr>
      <vt:lpstr>今日的生成式人工智慧 厲害在哪裡</vt:lpstr>
      <vt:lpstr>今日的生成式人工智慧厲害在哪裡？</vt:lpstr>
      <vt:lpstr>邁向通才的生成式人工智慧</vt:lpstr>
      <vt:lpstr>邁向通才的生成式人工智慧</vt:lpstr>
      <vt:lpstr>PowerPoint 簡報</vt:lpstr>
      <vt:lpstr>ChatGPT 能做什麼呢？</vt:lpstr>
      <vt:lpstr>PowerPoint 簡報</vt:lpstr>
      <vt:lpstr>PowerPoint 簡報</vt:lpstr>
      <vt:lpstr>PowerPoint 簡報</vt:lpstr>
      <vt:lpstr>PowerPoint 簡報</vt:lpstr>
      <vt:lpstr>PowerPoint 簡報</vt:lpstr>
      <vt:lpstr>這些人工智慧在「想」些什麼？</vt:lpstr>
      <vt:lpstr>這些人工智慧在「想」些什麼？</vt:lpstr>
      <vt:lpstr>PowerPoint 簡報</vt:lpstr>
      <vt:lpstr>全面評估模型並不容易</vt:lpstr>
      <vt:lpstr>全面評估模型並不容易</vt:lpstr>
      <vt:lpstr>全面評估模型並不容易</vt:lpstr>
      <vt:lpstr>全面評估模型並不容易</vt:lpstr>
      <vt:lpstr>防止說出有害的內容</vt:lpstr>
      <vt:lpstr>防止說出有害的內容</vt:lpstr>
      <vt:lpstr>現在人工智慧已經從「工具」進化成「工具人」，那我還能做甚麼？</vt:lpstr>
      <vt:lpstr>思路一：我改不了模型，那我改變我自己</vt:lpstr>
      <vt:lpstr>思路一：我改不了模型，那我改變我自己</vt:lpstr>
      <vt:lpstr>思路二：我要訓練自己的模型</vt:lpstr>
      <vt:lpstr>兩大思路</vt:lpstr>
      <vt:lpstr>Appendix </vt:lpstr>
      <vt:lpstr>ChatGPT 算是個 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今日的生成式人工智慧 厲害在哪裡</dc:title>
  <dc:creator>Hung-yi Lee</dc:creator>
  <cp:lastModifiedBy>Hung-yi Lee</cp:lastModifiedBy>
  <cp:revision>32</cp:revision>
  <dcterms:created xsi:type="dcterms:W3CDTF">2024-02-22T17:27:30Z</dcterms:created>
  <dcterms:modified xsi:type="dcterms:W3CDTF">2024-02-28T11:25:46Z</dcterms:modified>
</cp:coreProperties>
</file>