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308" r:id="rId2"/>
    <p:sldId id="3309" r:id="rId3"/>
    <p:sldId id="3310" r:id="rId4"/>
    <p:sldId id="3311" r:id="rId5"/>
    <p:sldId id="3312" r:id="rId6"/>
    <p:sldId id="3313" r:id="rId7"/>
    <p:sldId id="3314" r:id="rId8"/>
    <p:sldId id="3315" r:id="rId9"/>
    <p:sldId id="3316" r:id="rId10"/>
    <p:sldId id="3317" r:id="rId11"/>
    <p:sldId id="3318" r:id="rId12"/>
    <p:sldId id="3319" r:id="rId13"/>
    <p:sldId id="3320" r:id="rId14"/>
    <p:sldId id="3321" r:id="rId15"/>
    <p:sldId id="3294" r:id="rId16"/>
    <p:sldId id="3322" r:id="rId17"/>
    <p:sldId id="3323" r:id="rId18"/>
    <p:sldId id="3324" r:id="rId19"/>
    <p:sldId id="3331" r:id="rId20"/>
    <p:sldId id="3112" r:id="rId21"/>
    <p:sldId id="3133" r:id="rId22"/>
    <p:sldId id="3280" r:id="rId23"/>
    <p:sldId id="3134" r:id="rId24"/>
    <p:sldId id="3119" r:id="rId25"/>
    <p:sldId id="3120" r:id="rId26"/>
    <p:sldId id="3075" r:id="rId27"/>
    <p:sldId id="3093" r:id="rId28"/>
    <p:sldId id="2395" r:id="rId29"/>
    <p:sldId id="3277" r:id="rId30"/>
    <p:sldId id="3244" r:id="rId31"/>
    <p:sldId id="3113" r:id="rId32"/>
    <p:sldId id="3122" r:id="rId33"/>
    <p:sldId id="265" r:id="rId34"/>
    <p:sldId id="3001" r:id="rId35"/>
    <p:sldId id="3293" r:id="rId36"/>
    <p:sldId id="3330" r:id="rId37"/>
    <p:sldId id="3295" r:id="rId38"/>
    <p:sldId id="3102" r:id="rId39"/>
    <p:sldId id="3131" r:id="rId40"/>
    <p:sldId id="3333" r:id="rId41"/>
    <p:sldId id="3334" r:id="rId42"/>
    <p:sldId id="3335" r:id="rId43"/>
    <p:sldId id="3336" r:id="rId44"/>
    <p:sldId id="3337" r:id="rId45"/>
    <p:sldId id="3338" r:id="rId46"/>
    <p:sldId id="3129" r:id="rId47"/>
    <p:sldId id="3339" r:id="rId48"/>
    <p:sldId id="3342" r:id="rId49"/>
    <p:sldId id="3332" r:id="rId5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21" autoAdjust="0"/>
    <p:restoredTop sz="93957" autoAdjust="0"/>
  </p:normalViewPr>
  <p:slideViewPr>
    <p:cSldViewPr snapToGrid="0">
      <p:cViewPr>
        <p:scale>
          <a:sx n="75" d="100"/>
          <a:sy n="75" d="100"/>
        </p:scale>
        <p:origin x="5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3F7C6-7CC3-4979-8EAA-11CE4CB05576}" type="datetimeFigureOut">
              <a:rPr lang="zh-TW" altLang="en-US" smtClean="0"/>
              <a:t>2024/3/8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02459-C233-4809-96A6-E4C316B742BE}" type="slidenum">
              <a:rPr lang="zh-TW" altLang="en-US" smtClean="0"/>
              <a:t>‹#›</a:t>
            </a:fld>
            <a:endParaRPr lang="zh-TW" altLang="en-US"/>
          </a:p>
        </p:txBody>
      </p:sp>
    </p:spTree>
    <p:extLst>
      <p:ext uri="{BB962C8B-B14F-4D97-AF65-F5344CB8AC3E}">
        <p14:creationId xmlns:p14="http://schemas.microsoft.com/office/powerpoint/2010/main" val="151618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xiv.org/abs/2402.0512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hat.openai.com/share/a54b14e7-895d-4408-814e-b3aeff36f95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xiv.org/abs/2305.1060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AF14-FF83-8775-C9F9-077C3335586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4810DA3-8F6C-A5AC-5DB0-796F2F590BE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3E3721-B9F1-2E02-FA3C-411E408E79A6}"/>
              </a:ext>
            </a:extLst>
          </p:cNvPr>
          <p:cNvSpPr>
            <a:spLocks noGrp="1"/>
          </p:cNvSpPr>
          <p:nvPr>
            <p:ph type="body" idx="1"/>
          </p:nvPr>
        </p:nvSpPr>
        <p:spPr/>
        <p:txBody>
          <a:bodyPr/>
          <a:lstStyle/>
          <a:p>
            <a:pPr marL="171450" indent="-171450">
              <a:buFont typeface="Wingdings" panose="05000000000000000000" pitchFamily="2" charset="2"/>
              <a:buChar char="n"/>
            </a:pPr>
            <a:r>
              <a:rPr lang="zh-TW" altLang="en-US" b="1" dirty="0">
                <a:solidFill>
                  <a:srgbClr val="FFFFFF"/>
                </a:solidFill>
                <a:latin typeface="微軟正黑體" panose="020B0604030504040204" pitchFamily="34" charset="-120"/>
                <a:ea typeface="微軟正黑體" panose="020B0604030504040204" pitchFamily="34" charset="-120"/>
              </a:rPr>
              <a:t>三段課程</a:t>
            </a:r>
            <a:endParaRPr lang="en-US" altLang="zh-TW" b="1" dirty="0">
              <a:solidFill>
                <a:srgbClr val="FFFFFF"/>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n"/>
            </a:pPr>
            <a:r>
              <a:rPr lang="zh-TW" altLang="en-US" b="1" dirty="0">
                <a:solidFill>
                  <a:srgbClr val="FFFFFF"/>
                </a:solidFill>
                <a:latin typeface="微軟正黑體" panose="020B0604030504040204" pitchFamily="34" charset="-120"/>
                <a:ea typeface="微軟正黑體" panose="020B0604030504040204" pitchFamily="34" charset="-120"/>
              </a:rPr>
              <a:t>實際上討論是怎麼進行的</a:t>
            </a:r>
            <a:r>
              <a:rPr lang="en-US" altLang="zh-TW" b="1" dirty="0">
                <a:solidFill>
                  <a:srgbClr val="FFFFFF"/>
                </a:solidFill>
                <a:latin typeface="微軟正黑體" panose="020B0604030504040204" pitchFamily="34" charset="-120"/>
                <a:ea typeface="微軟正黑體" panose="020B0604030504040204" pitchFamily="34" charset="-120"/>
              </a:rPr>
              <a:t>?</a:t>
            </a:r>
            <a:r>
              <a:rPr lang="zh-TW" altLang="en-US" b="1" dirty="0">
                <a:solidFill>
                  <a:srgbClr val="FFFFFF"/>
                </a:solidFill>
                <a:latin typeface="微軟正黑體" panose="020B0604030504040204" pitchFamily="34" charset="-120"/>
                <a:ea typeface="微軟正黑體" panose="020B0604030504040204" pitchFamily="34" charset="-120"/>
              </a:rPr>
              <a:t> 也許用個譬喻</a:t>
            </a:r>
            <a:r>
              <a:rPr lang="en-US" altLang="zh-TW" b="1" dirty="0">
                <a:solidFill>
                  <a:srgbClr val="FFFFFF"/>
                </a:solidFill>
                <a:latin typeface="微軟正黑體" panose="020B0604030504040204" pitchFamily="34" charset="-120"/>
                <a:ea typeface="微軟正黑體" panose="020B0604030504040204" pitchFamily="34" charset="-120"/>
              </a:rPr>
              <a:t>?</a:t>
            </a:r>
          </a:p>
          <a:p>
            <a:pPr marL="171450" indent="-171450">
              <a:buFont typeface="Wingdings" panose="05000000000000000000" pitchFamily="2" charset="2"/>
              <a:buChar char="n"/>
            </a:pPr>
            <a:r>
              <a:rPr lang="en-US" altLang="zh-TW" b="1" dirty="0">
                <a:solidFill>
                  <a:srgbClr val="FFFFFF"/>
                </a:solidFill>
                <a:latin typeface="微軟正黑體" panose="020B0604030504040204" pitchFamily="34" charset="-120"/>
                <a:ea typeface="微軟正黑體" panose="020B0604030504040204" pitchFamily="34" charset="-120"/>
              </a:rPr>
              <a:t>AI finding </a:t>
            </a:r>
            <a:r>
              <a:rPr lang="zh-TW" altLang="en-US" b="1" dirty="0">
                <a:solidFill>
                  <a:srgbClr val="FFFFFF"/>
                </a:solidFill>
                <a:latin typeface="微軟正黑體" panose="020B0604030504040204" pitchFamily="34" charset="-120"/>
                <a:ea typeface="微軟正黑體" panose="020B0604030504040204" pitchFamily="34" charset="-120"/>
              </a:rPr>
              <a:t>的公司到底有沒有要到錢</a:t>
            </a:r>
            <a:endParaRPr lang="en-US" altLang="zh-TW" b="1" dirty="0">
              <a:solidFill>
                <a:srgbClr val="FFFFFF"/>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n"/>
            </a:pPr>
            <a:r>
              <a:rPr lang="zh-TW" altLang="en-US" b="1" dirty="0">
                <a:solidFill>
                  <a:srgbClr val="FFFFFF"/>
                </a:solidFill>
                <a:latin typeface="微軟正黑體" panose="020B0604030504040204" pitchFamily="34" charset="-120"/>
                <a:ea typeface="微軟正黑體" panose="020B0604030504040204" pitchFamily="34" charset="-120"/>
              </a:rPr>
              <a:t>文字冒險遊戲進階版</a:t>
            </a:r>
            <a:endParaRPr lang="en-US" altLang="zh-TW" b="1" dirty="0">
              <a:solidFill>
                <a:srgbClr val="FFFFFF"/>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n"/>
            </a:pPr>
            <a:r>
              <a:rPr lang="en-US" altLang="zh-TW" b="1" dirty="0">
                <a:solidFill>
                  <a:srgbClr val="FFFFFF"/>
                </a:solidFill>
                <a:latin typeface="微軟正黑體" panose="020B0604030504040204" pitchFamily="34" charset="-120"/>
                <a:ea typeface="微軟正黑體" panose="020B0604030504040204" pitchFamily="34" charset="-120"/>
              </a:rPr>
              <a:t>Any Tool</a:t>
            </a:r>
          </a:p>
          <a:p>
            <a:endParaRPr lang="en-US" altLang="zh-TW" b="1" dirty="0">
              <a:solidFill>
                <a:srgbClr val="FFFFFF"/>
              </a:solidFill>
              <a:latin typeface="微軟正黑體" panose="020B0604030504040204" pitchFamily="34" charset="-120"/>
              <a:ea typeface="微軟正黑體" panose="020B0604030504040204" pitchFamily="34" charset="-120"/>
            </a:endParaRPr>
          </a:p>
          <a:p>
            <a:r>
              <a:rPr lang="en-US" altLang="zh-TW" b="1" dirty="0">
                <a:solidFill>
                  <a:srgbClr val="FFFFFF"/>
                </a:solidFill>
                <a:latin typeface="微軟正黑體" panose="020B0604030504040204" pitchFamily="34" charset="-120"/>
                <a:ea typeface="微軟正黑體" panose="020B0604030504040204" pitchFamily="34" charset="-120"/>
              </a:rPr>
              <a:t>TO read:</a:t>
            </a:r>
          </a:p>
          <a:p>
            <a:r>
              <a:rPr lang="en-US" altLang="zh-TW" dirty="0">
                <a:hlinkClick r:id="rId3"/>
              </a:rPr>
              <a:t>https://arxiv.org/abs/2402.05120</a:t>
            </a:r>
            <a:endParaRPr lang="en-US" altLang="zh-TW" dirty="0"/>
          </a:p>
          <a:p>
            <a:r>
              <a:rPr lang="en-US" altLang="zh-TW" b="1" i="0" dirty="0">
                <a:solidFill>
                  <a:srgbClr val="000000"/>
                </a:solidFill>
                <a:effectLst/>
                <a:latin typeface="Lucida Grande"/>
              </a:rPr>
              <a:t>More Agents Is All You Need</a:t>
            </a:r>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4CA6B85E-F74C-691D-3B0F-3A92F76032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5847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27448-CABF-82EB-E486-AC93D784078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31C52E3-6690-E7A6-5089-A862D8F0B43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0A736F6-002A-3A1D-3D08-D33DE87D7DD9}"/>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E75D1177-E618-1187-4506-93F7D7DE66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2BC1B-55DA-4C9C-9730-8AD02EEF4044}"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4537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4783-CDF7-086B-9885-A7BE5FC31BC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35F83A0-AE52-45E8-FE6E-C7F410C98E3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16892CB-9B06-251E-5ED8-D761F9B539F2}"/>
              </a:ext>
            </a:extLst>
          </p:cNvPr>
          <p:cNvSpPr>
            <a:spLocks noGrp="1"/>
          </p:cNvSpPr>
          <p:nvPr>
            <p:ph type="body" idx="1"/>
          </p:nvPr>
        </p:nvSpPr>
        <p:spPr/>
        <p:txBody>
          <a:bodyPr/>
          <a:lstStyle/>
          <a:p>
            <a:pPr algn="l"/>
            <a:r>
              <a:rPr lang="en-US" altLang="zh-TW" b="1" i="0" cap="all" dirty="0">
                <a:solidFill>
                  <a:srgbClr val="353740"/>
                </a:solidFill>
                <a:effectLst/>
                <a:latin typeface="Söhne"/>
              </a:rPr>
              <a:t>SYSTEM</a:t>
            </a:r>
          </a:p>
          <a:p>
            <a:pPr algn="l"/>
            <a:r>
              <a:rPr lang="en-US" altLang="zh-TW" b="0" i="0" dirty="0">
                <a:solidFill>
                  <a:srgbClr val="353740"/>
                </a:solidFill>
                <a:effectLst/>
                <a:latin typeface="Söhne"/>
              </a:rPr>
              <a:t>You will be provided with a document delimited by triple quotes and a question. Your task is to answer the question using only the provided document and to cite the passage(s) of the document used to answer the question. If the document does not contain the information needed to answer this question then simply write: "Insufficient information." If an answer to the question is provided, it must be annotated with a citation. Use the following format for to cite relevant passages ({"citation": …}). </a:t>
            </a:r>
          </a:p>
          <a:p>
            <a:pPr algn="l"/>
            <a:r>
              <a:rPr lang="en-US" altLang="zh-TW" b="1" i="0" cap="all" dirty="0">
                <a:solidFill>
                  <a:srgbClr val="353740"/>
                </a:solidFill>
                <a:effectLst/>
                <a:latin typeface="Söhne"/>
              </a:rPr>
              <a:t>USER</a:t>
            </a:r>
          </a:p>
          <a:p>
            <a:pPr algn="l"/>
            <a:r>
              <a:rPr lang="en-US" altLang="zh-TW" b="0" i="0" dirty="0">
                <a:solidFill>
                  <a:srgbClr val="353740"/>
                </a:solidFill>
                <a:effectLst/>
                <a:latin typeface="Söhne"/>
              </a:rPr>
              <a:t>"""&lt;insert document here&gt;""" Question: &lt;insert question here&gt;</a:t>
            </a:r>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8D98D2A1-E739-CAF9-6FE1-D9BA053210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4114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Program of thought </a:t>
            </a:r>
          </a:p>
          <a:p>
            <a:r>
              <a:rPr lang="en-US" altLang="zh-TW" dirty="0">
                <a:hlinkClick r:id="rId3"/>
              </a:rPr>
              <a:t>https://chat.openai.com/share/a54b14e7-895d-4408-814e-b3aeff36f95f</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27</a:t>
            </a:fld>
            <a:endParaRPr lang="zh-TW" altLang="en-US"/>
          </a:p>
        </p:txBody>
      </p:sp>
    </p:spTree>
    <p:extLst>
      <p:ext uri="{BB962C8B-B14F-4D97-AF65-F5344CB8AC3E}">
        <p14:creationId xmlns:p14="http://schemas.microsoft.com/office/powerpoint/2010/main" val="3288368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E2720-2004-4193-84B2-93835C5AFFFC}"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3708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err="1">
                <a:latin typeface="微軟正黑體" panose="020B0604030504040204" pitchFamily="34" charset="-120"/>
                <a:ea typeface="微軟正黑體" panose="020B0604030504040204" pitchFamily="34" charset="-120"/>
              </a:rPr>
              <a:t>Toolformer</a:t>
            </a:r>
            <a:endParaRPr kumimoji="0" lang="en-US" altLang="zh-TW"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https://arxiv.org/pdf/2302.04761.pdf</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9E260-E523-4759-BBA2-2EBCBE2441F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6134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怎麼學會用工具？</a:t>
            </a:r>
          </a:p>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34</a:t>
            </a:fld>
            <a:endParaRPr lang="zh-TW" altLang="en-US"/>
          </a:p>
        </p:txBody>
      </p:sp>
    </p:spTree>
    <p:extLst>
      <p:ext uri="{BB962C8B-B14F-4D97-AF65-F5344CB8AC3E}">
        <p14:creationId xmlns:p14="http://schemas.microsoft.com/office/powerpoint/2010/main" val="7817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097FC-C3E0-46C8-D7AD-70FF98B82B7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08D7BA5-05B1-D00A-4702-FCB89DCCB86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15DCE05-E951-B480-EC7D-424805A31217}"/>
              </a:ext>
            </a:extLst>
          </p:cNvPr>
          <p:cNvSpPr>
            <a:spLocks noGrp="1"/>
          </p:cNvSpPr>
          <p:nvPr>
            <p:ph type="body" idx="1"/>
          </p:nvPr>
        </p:nvSpPr>
        <p:spPr/>
        <p:txBody>
          <a:bodyPr/>
          <a:lstStyle/>
          <a:p>
            <a:r>
              <a:rPr lang="zh-TW" altLang="en-US" b="1" dirty="0">
                <a:solidFill>
                  <a:srgbClr val="FFFFFF"/>
                </a:solidFill>
                <a:latin typeface="微軟正黑體" panose="020B0604030504040204" pitchFamily="34" charset="-120"/>
                <a:ea typeface="微軟正黑體" panose="020B0604030504040204" pitchFamily="34" charset="-120"/>
              </a:rPr>
              <a:t>訓練不了人工智慧？</a:t>
            </a:r>
            <a:br>
              <a:rPr lang="en-US" altLang="zh-TW" b="1" dirty="0">
                <a:solidFill>
                  <a:srgbClr val="FFFFFF"/>
                </a:solidFill>
                <a:latin typeface="微軟正黑體" panose="020B0604030504040204" pitchFamily="34" charset="-120"/>
                <a:ea typeface="微軟正黑體" panose="020B0604030504040204" pitchFamily="34" charset="-120"/>
              </a:rPr>
            </a:br>
            <a:r>
              <a:rPr lang="zh-TW" altLang="en-US" b="1" dirty="0">
                <a:solidFill>
                  <a:srgbClr val="FFFFFF"/>
                </a:solidFill>
                <a:latin typeface="微軟正黑體" panose="020B0604030504040204" pitchFamily="34" charset="-120"/>
                <a:ea typeface="微軟正黑體" panose="020B0604030504040204" pitchFamily="34" charset="-120"/>
              </a:rPr>
              <a:t>那我訓練自己</a:t>
            </a:r>
            <a:endParaRPr lang="zh-TW" altLang="en-US" dirty="0"/>
          </a:p>
        </p:txBody>
      </p:sp>
      <p:sp>
        <p:nvSpPr>
          <p:cNvPr id="4" name="投影片編號版面配置區 3">
            <a:extLst>
              <a:ext uri="{FF2B5EF4-FFF2-40B4-BE49-F238E27FC236}">
                <a16:creationId xmlns:a16="http://schemas.microsoft.com/office/drawing/2014/main" id="{11F316EC-6D91-E783-EE6F-6E3F3A4355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46377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勤儉的 </a:t>
            </a:r>
            <a:r>
              <a:rPr lang="en-US" altLang="zh-TW" dirty="0"/>
              <a:t>GPT</a:t>
            </a:r>
          </a:p>
          <a:p>
            <a:endParaRPr lang="en-US" altLang="zh-TW" dirty="0"/>
          </a:p>
          <a:p>
            <a:r>
              <a:rPr lang="en-US" altLang="zh-TW" dirty="0"/>
              <a:t>LLM</a:t>
            </a:r>
            <a:r>
              <a:rPr lang="zh-TW" altLang="en-US" dirty="0"/>
              <a:t> </a:t>
            </a:r>
            <a:r>
              <a:rPr lang="en-US" altLang="zh-TW" dirty="0"/>
              <a:t>gate</a:t>
            </a:r>
          </a:p>
          <a:p>
            <a:r>
              <a:rPr lang="en-US" altLang="zh-TW" b="0" i="0" dirty="0" err="1">
                <a:solidFill>
                  <a:srgbClr val="0F0F0F"/>
                </a:solidFill>
                <a:effectLst/>
                <a:latin typeface="Roboto" panose="02000000000000000000" pitchFamily="2" charset="0"/>
              </a:rPr>
              <a:t>FrugalGPT</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39</a:t>
            </a:fld>
            <a:endParaRPr lang="zh-TW" altLang="en-US"/>
          </a:p>
        </p:txBody>
      </p:sp>
    </p:spTree>
    <p:extLst>
      <p:ext uri="{BB962C8B-B14F-4D97-AF65-F5344CB8AC3E}">
        <p14:creationId xmlns:p14="http://schemas.microsoft.com/office/powerpoint/2010/main" val="130282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Comparing row ⃝3 and ⃝4 (or row ⃝4 and ⃝5 ), we find the judge shows a preference to the side with the same LLM as the backbone. This bias indicates that LLMs might not be a fair judge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45</a:t>
            </a:fld>
            <a:endParaRPr lang="zh-TW" altLang="en-US"/>
          </a:p>
        </p:txBody>
      </p:sp>
    </p:spTree>
    <p:extLst>
      <p:ext uri="{BB962C8B-B14F-4D97-AF65-F5344CB8AC3E}">
        <p14:creationId xmlns:p14="http://schemas.microsoft.com/office/powerpoint/2010/main" val="3279901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In general, we found that prompts that encouraged models to be more “stubborn’ based on their own solutions led to longer debates and better final solutions. Overall, we observed that language model agents were relatively "agreeable", perhaps as a result of instruction tuning or reinforcement learning based on human feedback</a:t>
            </a:r>
            <a:endParaRPr lang="zh-TW"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Large language models are not fair evaluators.</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Comparing row ⃝3 and ⃝4 (or row ⃝4 and ⃝5 ), we find the judge shows a preference to the side with the same LLM as the backbone. This bias indicates that LLMs might not be a fair judge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46</a:t>
            </a:fld>
            <a:endParaRPr lang="zh-TW" altLang="en-US"/>
          </a:p>
        </p:txBody>
      </p:sp>
    </p:spTree>
    <p:extLst>
      <p:ext uri="{BB962C8B-B14F-4D97-AF65-F5344CB8AC3E}">
        <p14:creationId xmlns:p14="http://schemas.microsoft.com/office/powerpoint/2010/main" val="200690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3B8B6-8066-0F52-7B45-00E87DAA400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5A166F4-DB58-51CD-8519-B32B6C9C6E6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73C7FE6-95C2-AFCA-8572-FC76F6570ADA}"/>
              </a:ext>
            </a:extLst>
          </p:cNvPr>
          <p:cNvSpPr>
            <a:spLocks noGrp="1"/>
          </p:cNvSpPr>
          <p:nvPr>
            <p:ph type="body" idx="1"/>
          </p:nvPr>
        </p:nvSpPr>
        <p:spPr/>
        <p:txBody>
          <a:bodyPr/>
          <a:lstStyle/>
          <a:p>
            <a:r>
              <a:rPr lang="en-US" altLang="zh-TW" dirty="0"/>
              <a:t>Lang </a:t>
            </a:r>
            <a:r>
              <a:rPr lang="en-US" altLang="zh-TW" dirty="0" err="1"/>
              <a:t>chait</a:t>
            </a:r>
            <a:r>
              <a:rPr lang="en-US" altLang="zh-TW" dirty="0"/>
              <a:t> vs other stuff</a:t>
            </a:r>
          </a:p>
          <a:p>
            <a:r>
              <a:rPr lang="en-US" altLang="zh-TW" dirty="0"/>
              <a:t>https://reurl.cc/9RXX1O?fbclid=IwAR1FHXroNMqCWGD0rpW8Zwkb0ax2e0y_qQtO4tTVfK9oyKgmOQDqv_6LyIo </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E659DC0D-C207-40B2-0460-1507C610E1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2BC1B-55DA-4C9C-9730-8AD02EEF4044}"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86638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 Python Programmer could collaborate with a Stock Trader to realize the idea of developing a trading bot for the stock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Examples we encountered in our preliminary analysis include role flipping, assistant repeating instructions, flake replies, and infinite loop of messages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47</a:t>
            </a:fld>
            <a:endParaRPr lang="zh-TW" altLang="en-US"/>
          </a:p>
        </p:txBody>
      </p:sp>
    </p:spTree>
    <p:extLst>
      <p:ext uri="{BB962C8B-B14F-4D97-AF65-F5344CB8AC3E}">
        <p14:creationId xmlns:p14="http://schemas.microsoft.com/office/powerpoint/2010/main" val="1436792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4876E-1475-CBA5-AFD2-9AC0858396E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5D717C1-053F-4966-1FCB-FCAFA7CCF35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0A4EA0-9C8C-5A3B-E623-A707F96F4A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DYNAMIC LLM-AGENT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 Python Programmer could collaborate with a Stock Trader to realize the idea of developing a trading bot for the stock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Examples we encountered in our preliminary analysis include role flipping, assistant repeating instructions, flake replies, and infinite loop of messages</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4B645537-DD2A-E5E0-6D51-9198DFF16558}"/>
              </a:ext>
            </a:extLst>
          </p:cNvPr>
          <p:cNvSpPr>
            <a:spLocks noGrp="1"/>
          </p:cNvSpPr>
          <p:nvPr>
            <p:ph type="sldNum" sz="quarter" idx="5"/>
          </p:nvPr>
        </p:nvSpPr>
        <p:spPr/>
        <p:txBody>
          <a:bodyPr/>
          <a:lstStyle/>
          <a:p>
            <a:fld id="{3BC02459-C233-4809-96A6-E4C316B742BE}" type="slidenum">
              <a:rPr lang="zh-TW" altLang="en-US" smtClean="0"/>
              <a:t>48</a:t>
            </a:fld>
            <a:endParaRPr lang="zh-TW" altLang="en-US"/>
          </a:p>
        </p:txBody>
      </p:sp>
    </p:spTree>
    <p:extLst>
      <p:ext uri="{BB962C8B-B14F-4D97-AF65-F5344CB8AC3E}">
        <p14:creationId xmlns:p14="http://schemas.microsoft.com/office/powerpoint/2010/main" val="48010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AE7A6-3D74-8BE1-C437-5D8AFF5C437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C5AFF4B-C55C-A943-D0D9-CE8F10C41C5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F387E9B-A290-DCA5-771C-E05B60E88CC1}"/>
              </a:ext>
            </a:extLst>
          </p:cNvPr>
          <p:cNvSpPr>
            <a:spLocks noGrp="1"/>
          </p:cNvSpPr>
          <p:nvPr>
            <p:ph type="body" idx="1"/>
          </p:nvPr>
        </p:nvSpPr>
        <p:spPr/>
        <p:txBody>
          <a:bodyPr/>
          <a:lstStyle/>
          <a:p>
            <a:r>
              <a:rPr lang="zh-TW" altLang="en-US" b="1" dirty="0">
                <a:solidFill>
                  <a:srgbClr val="FFFFFF"/>
                </a:solidFill>
                <a:latin typeface="微軟正黑體" panose="020B0604030504040204" pitchFamily="34" charset="-120"/>
                <a:ea typeface="微軟正黑體" panose="020B0604030504040204" pitchFamily="34" charset="-120"/>
              </a:rPr>
              <a:t>訓練不了人工智慧？</a:t>
            </a:r>
            <a:br>
              <a:rPr lang="en-US" altLang="zh-TW" b="1" dirty="0">
                <a:solidFill>
                  <a:srgbClr val="FFFFFF"/>
                </a:solidFill>
                <a:latin typeface="微軟正黑體" panose="020B0604030504040204" pitchFamily="34" charset="-120"/>
                <a:ea typeface="微軟正黑體" panose="020B0604030504040204" pitchFamily="34" charset="-120"/>
              </a:rPr>
            </a:br>
            <a:r>
              <a:rPr lang="zh-TW" altLang="en-US" b="1" dirty="0">
                <a:solidFill>
                  <a:srgbClr val="FFFFFF"/>
                </a:solidFill>
                <a:latin typeface="微軟正黑體" panose="020B0604030504040204" pitchFamily="34" charset="-120"/>
                <a:ea typeface="微軟正黑體" panose="020B0604030504040204" pitchFamily="34" charset="-120"/>
              </a:rPr>
              <a:t>那我訓練自己</a:t>
            </a:r>
            <a:endParaRPr lang="zh-TW" altLang="en-US" dirty="0"/>
          </a:p>
        </p:txBody>
      </p:sp>
      <p:sp>
        <p:nvSpPr>
          <p:cNvPr id="4" name="投影片編號版面配置區 3">
            <a:extLst>
              <a:ext uri="{FF2B5EF4-FFF2-40B4-BE49-F238E27FC236}">
                <a16:creationId xmlns:a16="http://schemas.microsoft.com/office/drawing/2014/main" id="{669337CE-735D-53C4-8859-B8D989EAA0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73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63A77-5142-5CDF-8FE9-F69A78F3EFB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C339F9B-0038-964C-F4CD-79B380FB527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CB29502-652E-982F-8445-4C5BC80F2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、為什麼叫模</a:t>
            </a:r>
            <a:r>
              <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rPr>
              <a:t>不要忘了，語言模型生成文字的時候是用文字接龍</a:t>
            </a:r>
          </a:p>
          <a:p>
            <a:r>
              <a:rPr lang="zh-TW" altLang="en-US" dirty="0">
                <a:latin typeface="微軟正黑體" panose="020B0604030504040204" pitchFamily="34" charset="-120"/>
                <a:ea typeface="微軟正黑體" panose="020B0604030504040204" pitchFamily="34" charset="-120"/>
              </a:rPr>
              <a:t>型解釋會有用</a:t>
            </a:r>
            <a:endParaRPr lang="zh-TW" altLang="en-US" dirty="0"/>
          </a:p>
        </p:txBody>
      </p:sp>
      <p:sp>
        <p:nvSpPr>
          <p:cNvPr id="4" name="投影片編號版面配置區 3">
            <a:extLst>
              <a:ext uri="{FF2B5EF4-FFF2-40B4-BE49-F238E27FC236}">
                <a16:creationId xmlns:a16="http://schemas.microsoft.com/office/drawing/2014/main" id="{209BBCDD-4462-998F-BDAC-F43D1D60D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41650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endParaRPr lang="zh-TW" altLang="en-US" b="0" i="0" dirty="0">
              <a:solidFill>
                <a:srgbClr val="0D0D0D"/>
              </a:solidFill>
              <a:effectLst/>
              <a:latin typeface="Söhne"/>
            </a:endParaRPr>
          </a:p>
          <a:p>
            <a:pPr algn="l"/>
            <a:r>
              <a:rPr lang="en-US" altLang="zh-TW" b="1" i="0" dirty="0">
                <a:solidFill>
                  <a:srgbClr val="0D0D0D"/>
                </a:solidFill>
                <a:effectLst/>
                <a:latin typeface="Söhne"/>
              </a:rPr>
              <a:t>You</a:t>
            </a:r>
          </a:p>
          <a:p>
            <a:pPr algn="l"/>
            <a:r>
              <a:rPr lang="zh-TW" altLang="en-US" b="0" i="0" dirty="0">
                <a:solidFill>
                  <a:srgbClr val="0D0D0D"/>
                </a:solidFill>
                <a:effectLst/>
                <a:latin typeface="Söhne"/>
              </a:rPr>
              <a:t>現在籠子裡有雞和兔子在一起。從上面數一共有三十五個頭，從下面數一共有九十四隻腳，問一共有多少隻雞、多少隻兔子？</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5163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0" lang="en-US" altLang="zh-TW" sz="1200" b="1" i="1" u="sng"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Constitutional AI</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31024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1F1F1F"/>
                </a:solidFill>
                <a:effectLst/>
                <a:latin typeface="-apple-system"/>
              </a:rPr>
              <a:t>Tree of Thoughts</a:t>
            </a:r>
            <a:r>
              <a:rPr lang="en-US" altLang="zh-TW" b="0" i="0" dirty="0">
                <a:solidFill>
                  <a:srgbClr val="1F1F1F"/>
                </a:solidFill>
                <a:effectLst/>
                <a:latin typeface="-apple-system"/>
              </a:rPr>
              <a:t> (</a:t>
            </a:r>
            <a:r>
              <a:rPr lang="en-US" altLang="zh-TW" b="0" i="0" u="none" strike="noStrike" dirty="0">
                <a:effectLst/>
                <a:latin typeface="-apple-system"/>
                <a:hlinkClick r:id="rId3"/>
              </a:rPr>
              <a:t>Yao et al. 2023</a:t>
            </a:r>
            <a:r>
              <a:rPr lang="en-US" altLang="zh-TW" b="0" i="0" dirty="0">
                <a:solidFill>
                  <a:srgbClr val="1F1F1F"/>
                </a:solidFill>
                <a:effectLst/>
                <a:latin typeface="-apple-system"/>
              </a:rPr>
              <a:t>) extends </a:t>
            </a:r>
            <a:r>
              <a:rPr lang="en-US" altLang="zh-TW" b="0" i="0" dirty="0" err="1">
                <a:solidFill>
                  <a:srgbClr val="1F1F1F"/>
                </a:solidFill>
                <a:effectLst/>
                <a:latin typeface="-apple-system"/>
              </a:rPr>
              <a:t>CoT</a:t>
            </a:r>
            <a:r>
              <a:rPr lang="en-US" altLang="zh-TW" b="0" i="0" dirty="0">
                <a:solidFill>
                  <a:srgbClr val="1F1F1F"/>
                </a:solidFill>
                <a:effectLst/>
                <a:latin typeface="-apple-system"/>
              </a:rPr>
              <a:t> by exploring multiple reasoning possibilities at each step. It first decomposes the problem into multiple thought steps and generates multiple thoughts per step, creating a tree structure. The search process can be BFS (breadth-first search) or DFS (depth-first search) with each state evaluated by a classifier (via a prompt) or majority vote.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5430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BE66-F533-8CCB-EC78-5448E4C2E48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B9DC26A-9862-BDB6-DB06-AC7D47300DE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A58CD10-92EB-86F0-308A-9B9014E016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https://medium.com/mlearning-ai/graph-of-thoughts-got-revolution-next-level-to-chains-and-trees-of-thought-tot-bc9725661f3c</a:t>
            </a:r>
          </a:p>
          <a:p>
            <a:endParaRPr lang="zh-TW" altLang="en-US" dirty="0"/>
          </a:p>
        </p:txBody>
      </p:sp>
      <p:sp>
        <p:nvSpPr>
          <p:cNvPr id="4" name="投影片編號版面配置區 3">
            <a:extLst>
              <a:ext uri="{FF2B5EF4-FFF2-40B4-BE49-F238E27FC236}">
                <a16:creationId xmlns:a16="http://schemas.microsoft.com/office/drawing/2014/main" id="{87C3AD24-39A7-7234-D0BD-20E3E4E01B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6530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269EB-DB1D-0091-BA72-2EFC4010AE4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90155D2-57F7-EE91-8416-2770B2F38C2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CE5B25C-0A11-2EF3-F909-A4BE00D2E85B}"/>
              </a:ext>
            </a:extLst>
          </p:cNvPr>
          <p:cNvSpPr>
            <a:spLocks noGrp="1"/>
          </p:cNvSpPr>
          <p:nvPr>
            <p:ph type="body" idx="1"/>
          </p:nvPr>
        </p:nvSpPr>
        <p:spPr/>
        <p:txBody>
          <a:bodyPr/>
          <a:lstStyle/>
          <a:p>
            <a:r>
              <a:rPr lang="zh-TW" altLang="en-US" b="1" dirty="0">
                <a:solidFill>
                  <a:srgbClr val="FFFFFF"/>
                </a:solidFill>
                <a:latin typeface="微軟正黑體" panose="020B0604030504040204" pitchFamily="34" charset="-120"/>
                <a:ea typeface="微軟正黑體" panose="020B0604030504040204" pitchFamily="34" charset="-120"/>
              </a:rPr>
              <a:t>訓練不了人工智慧？</a:t>
            </a:r>
            <a:br>
              <a:rPr lang="en-US" altLang="zh-TW" b="1" dirty="0">
                <a:solidFill>
                  <a:srgbClr val="FFFFFF"/>
                </a:solidFill>
                <a:latin typeface="微軟正黑體" panose="020B0604030504040204" pitchFamily="34" charset="-120"/>
                <a:ea typeface="微軟正黑體" panose="020B0604030504040204" pitchFamily="34" charset="-120"/>
              </a:rPr>
            </a:br>
            <a:r>
              <a:rPr lang="zh-TW" altLang="en-US" b="1" dirty="0">
                <a:solidFill>
                  <a:srgbClr val="FFFFFF"/>
                </a:solidFill>
                <a:latin typeface="微軟正黑體" panose="020B0604030504040204" pitchFamily="34" charset="-120"/>
                <a:ea typeface="微軟正黑體" panose="020B0604030504040204" pitchFamily="34" charset="-120"/>
              </a:rPr>
              <a:t>那我訓練自己</a:t>
            </a:r>
            <a:endParaRPr lang="zh-TW" altLang="en-US" dirty="0"/>
          </a:p>
        </p:txBody>
      </p:sp>
      <p:sp>
        <p:nvSpPr>
          <p:cNvPr id="4" name="投影片編號版面配置區 3">
            <a:extLst>
              <a:ext uri="{FF2B5EF4-FFF2-40B4-BE49-F238E27FC236}">
                <a16:creationId xmlns:a16="http://schemas.microsoft.com/office/drawing/2014/main" id="{CF06CF46-B4FD-FFB2-A994-778C2E0E24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02459-C233-4809-96A6-E4C316B742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7624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BC02459-C233-4809-96A6-E4C316B742BE}" type="slidenum">
              <a:rPr lang="zh-TW" altLang="en-US" smtClean="0"/>
              <a:t>20</a:t>
            </a:fld>
            <a:endParaRPr lang="zh-TW" altLang="en-US"/>
          </a:p>
        </p:txBody>
      </p:sp>
    </p:spTree>
    <p:extLst>
      <p:ext uri="{BB962C8B-B14F-4D97-AF65-F5344CB8AC3E}">
        <p14:creationId xmlns:p14="http://schemas.microsoft.com/office/powerpoint/2010/main" val="239992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E222B1-1B58-AD58-08A0-C97038B0BFA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61A94F92-2E17-CE32-25CF-CD2AF27119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2788A3D-E5BF-B784-63C6-6CFF3FBE37EA}"/>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5" name="頁尾版面配置區 4">
            <a:extLst>
              <a:ext uri="{FF2B5EF4-FFF2-40B4-BE49-F238E27FC236}">
                <a16:creationId xmlns:a16="http://schemas.microsoft.com/office/drawing/2014/main" id="{F88EA435-9216-A9ED-C989-4859C7113D9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D503C4D-2220-45BD-EEDD-CC468362EDF9}"/>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294531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A06DEE-DE7C-2316-98CB-8E2F52862E7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AA765D2-9CAC-05F3-7EDF-EC0DBB90211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E5A9D5C-5962-670A-9DEE-3CEAF1CC1B96}"/>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5" name="頁尾版面配置區 4">
            <a:extLst>
              <a:ext uri="{FF2B5EF4-FFF2-40B4-BE49-F238E27FC236}">
                <a16:creationId xmlns:a16="http://schemas.microsoft.com/office/drawing/2014/main" id="{3174C8D2-FC69-EFE6-A0AF-47BF0C5A106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4FD47E9-D838-909C-7E00-3406B9E6813C}"/>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87979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356B2BE-4873-07E3-4F1E-5531AE2F565A}"/>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DE0F503E-3630-7BB7-63A6-EC86708DB066}"/>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5C0708C-2157-B73B-A075-4E711FA30450}"/>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5" name="頁尾版面配置區 4">
            <a:extLst>
              <a:ext uri="{FF2B5EF4-FFF2-40B4-BE49-F238E27FC236}">
                <a16:creationId xmlns:a16="http://schemas.microsoft.com/office/drawing/2014/main" id="{FAD7B05A-82AD-59BC-6B9C-8FC63BDDEC7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A2D7B87-4358-D971-EA71-7EE011E6417E}"/>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121564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C86210-5A2D-F814-C6F9-FB35DE2E877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0E5F91B-69A5-6142-0EA9-1317D45DF92A}"/>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2D76C18-EA00-AF90-6299-451289596ACA}"/>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5" name="頁尾版面配置區 4">
            <a:extLst>
              <a:ext uri="{FF2B5EF4-FFF2-40B4-BE49-F238E27FC236}">
                <a16:creationId xmlns:a16="http://schemas.microsoft.com/office/drawing/2014/main" id="{87031288-B5DC-F194-E61B-EB27F913A69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72B8D3B-9C2E-B8EC-D337-8194DF73B2D1}"/>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50557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10960B-7B67-6827-8097-830998D38626}"/>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DCA02B7-B506-AB6B-B8EB-997AE1DF0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5AC54452-1EC4-2A1B-7DB5-6276485C7354}"/>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5" name="頁尾版面配置區 4">
            <a:extLst>
              <a:ext uri="{FF2B5EF4-FFF2-40B4-BE49-F238E27FC236}">
                <a16:creationId xmlns:a16="http://schemas.microsoft.com/office/drawing/2014/main" id="{50C51114-E962-B173-55D5-33803C3C652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215CB33-F495-BE2B-3240-DA8070AD0052}"/>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209197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FACD11-CC31-B048-7B1C-7730BB760DF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6274E05-31A4-6D55-4AE0-CF4D59418D5E}"/>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A3A3F41-39AB-C1CB-EA5A-774F09F36017}"/>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B4FFC2D-76D3-89B6-B0DD-02C48AFC4475}"/>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6" name="頁尾版面配置區 5">
            <a:extLst>
              <a:ext uri="{FF2B5EF4-FFF2-40B4-BE49-F238E27FC236}">
                <a16:creationId xmlns:a16="http://schemas.microsoft.com/office/drawing/2014/main" id="{3429ED95-48B8-3DDA-8539-D79B07B84A8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8182DB1-C7EC-A71A-1F6B-126A2B428347}"/>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71558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4DDE36-599E-5E0A-437B-12D9C5766015}"/>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314BC7B-3C51-3662-8116-F23B4B4CA3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B9178161-F486-A98D-22D5-61CD31AFE3F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CFBAD2CF-9515-7307-F111-00175C8AD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B2405D7E-58EC-A791-FDC5-AC82E6B7BEEC}"/>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89BC6CF4-CCA1-0A3A-EFFD-69F9D53214DA}"/>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8" name="頁尾版面配置區 7">
            <a:extLst>
              <a:ext uri="{FF2B5EF4-FFF2-40B4-BE49-F238E27FC236}">
                <a16:creationId xmlns:a16="http://schemas.microsoft.com/office/drawing/2014/main" id="{37D6CABE-7B78-4B05-7BD6-8F4C41BF9D83}"/>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1954DF93-E26F-786A-EE04-DB1303A3225C}"/>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23731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653AC3-0213-EDEF-BFE9-E69E119F86C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30D37DC-51F3-EE5E-5382-26E7FC56AA6D}"/>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4" name="頁尾版面配置區 3">
            <a:extLst>
              <a:ext uri="{FF2B5EF4-FFF2-40B4-BE49-F238E27FC236}">
                <a16:creationId xmlns:a16="http://schemas.microsoft.com/office/drawing/2014/main" id="{A7EEA5F8-7888-9649-DED9-245CFC0CB54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DA1A9CBD-E389-2032-52BC-2E8A7D9884FE}"/>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157398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872E7B4-EC75-CEB4-BAD6-E40D9C2FFAAA}"/>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3" name="頁尾版面配置區 2">
            <a:extLst>
              <a:ext uri="{FF2B5EF4-FFF2-40B4-BE49-F238E27FC236}">
                <a16:creationId xmlns:a16="http://schemas.microsoft.com/office/drawing/2014/main" id="{F7D96D25-D66E-CC1A-A9C1-6EF41E4DD771}"/>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3FF2DE5-1D20-A0A6-DD70-54490C8450F9}"/>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325022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5F0292-F8D4-D14B-AFF5-3287BFF12E7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C00D747-9E88-F7E4-5328-AA3B18108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1290F6F8-4FE0-8674-733D-A365CE9FA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694903C-A004-9A97-CD66-057D50200338}"/>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6" name="頁尾版面配置區 5">
            <a:extLst>
              <a:ext uri="{FF2B5EF4-FFF2-40B4-BE49-F238E27FC236}">
                <a16:creationId xmlns:a16="http://schemas.microsoft.com/office/drawing/2014/main" id="{3B165B56-7A8E-3C37-A104-6B73F621454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6186F07-F4F9-8F61-F081-6A88F8375FF9}"/>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167072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444E33-0634-B9FD-2CF3-963B01F95DD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BCF4B4C-EA68-63EA-C117-2DF5A4400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0AC159D-5559-8304-14C4-38FAAC2E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5CD6BE0C-33A9-99B6-CB21-18D9EA25959D}"/>
              </a:ext>
            </a:extLst>
          </p:cNvPr>
          <p:cNvSpPr>
            <a:spLocks noGrp="1"/>
          </p:cNvSpPr>
          <p:nvPr>
            <p:ph type="dt" sz="half" idx="10"/>
          </p:nvPr>
        </p:nvSpPr>
        <p:spPr/>
        <p:txBody>
          <a:bodyPr/>
          <a:lstStyle/>
          <a:p>
            <a:fld id="{DB6AC99C-D50E-4E91-A691-9BDF38185A97}" type="datetimeFigureOut">
              <a:rPr lang="zh-TW" altLang="en-US" smtClean="0"/>
              <a:t>2024/3/8</a:t>
            </a:fld>
            <a:endParaRPr lang="zh-TW" altLang="en-US"/>
          </a:p>
        </p:txBody>
      </p:sp>
      <p:sp>
        <p:nvSpPr>
          <p:cNvPr id="6" name="頁尾版面配置區 5">
            <a:extLst>
              <a:ext uri="{FF2B5EF4-FFF2-40B4-BE49-F238E27FC236}">
                <a16:creationId xmlns:a16="http://schemas.microsoft.com/office/drawing/2014/main" id="{992CE11E-4101-BAFC-E041-8F5E38DCF9C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E7D94AD-8AD1-8B07-7B46-8347073F5482}"/>
              </a:ext>
            </a:extLst>
          </p:cNvPr>
          <p:cNvSpPr>
            <a:spLocks noGrp="1"/>
          </p:cNvSpPr>
          <p:nvPr>
            <p:ph type="sldNum" sz="quarter" idx="12"/>
          </p:nvPr>
        </p:nvSpPr>
        <p:spPr/>
        <p:txBody>
          <a:body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287508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C67E51-2FA3-763B-8BBF-6754094063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35C3DDF-A565-7579-7A30-25D809AE5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9B885BC-0E7A-84FD-B83E-2618CAAE0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AC99C-D50E-4E91-A691-9BDF38185A97}" type="datetimeFigureOut">
              <a:rPr lang="zh-TW" altLang="en-US" smtClean="0"/>
              <a:t>2024/3/8</a:t>
            </a:fld>
            <a:endParaRPr lang="zh-TW" altLang="en-US"/>
          </a:p>
        </p:txBody>
      </p:sp>
      <p:sp>
        <p:nvSpPr>
          <p:cNvPr id="5" name="頁尾版面配置區 4">
            <a:extLst>
              <a:ext uri="{FF2B5EF4-FFF2-40B4-BE49-F238E27FC236}">
                <a16:creationId xmlns:a16="http://schemas.microsoft.com/office/drawing/2014/main" id="{25EFC2AC-0D83-6F80-2A4B-0DD8D6F13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0C00092-548F-35BB-5478-C7ED51069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749F2-A68F-44FD-956F-573CA8BB6502}" type="slidenum">
              <a:rPr lang="zh-TW" altLang="en-US" smtClean="0"/>
              <a:t>‹#›</a:t>
            </a:fld>
            <a:endParaRPr lang="zh-TW" altLang="en-US"/>
          </a:p>
        </p:txBody>
      </p:sp>
    </p:spTree>
    <p:extLst>
      <p:ext uri="{BB962C8B-B14F-4D97-AF65-F5344CB8AC3E}">
        <p14:creationId xmlns:p14="http://schemas.microsoft.com/office/powerpoint/2010/main" val="27635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656B5-BE49-6B0D-B756-F9D76563F327}"/>
            </a:ext>
          </a:extLst>
        </p:cNvPr>
        <p:cNvGrpSpPr/>
        <p:nvPr/>
      </p:nvGrpSpPr>
      <p:grpSpPr>
        <a:xfrm>
          <a:off x="0" y="0"/>
          <a:ext cx="0" cy="0"/>
          <a:chOff x="0" y="0"/>
          <a:chExt cx="0" cy="0"/>
        </a:xfrm>
      </p:grpSpPr>
      <p:sp>
        <p:nvSpPr>
          <p:cNvPr id="11" name="矩形: 圓角 10">
            <a:extLst>
              <a:ext uri="{FF2B5EF4-FFF2-40B4-BE49-F238E27FC236}">
                <a16:creationId xmlns:a16="http://schemas.microsoft.com/office/drawing/2014/main" id="{237DE585-712B-D0A8-0682-C17619FC1E30}"/>
              </a:ext>
            </a:extLst>
          </p:cNvPr>
          <p:cNvSpPr/>
          <p:nvPr/>
        </p:nvSpPr>
        <p:spPr>
          <a:xfrm>
            <a:off x="2390968" y="1478957"/>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2" name="直線單箭頭接點 11">
            <a:extLst>
              <a:ext uri="{FF2B5EF4-FFF2-40B4-BE49-F238E27FC236}">
                <a16:creationId xmlns:a16="http://schemas.microsoft.com/office/drawing/2014/main" id="{A5234E60-07E9-8698-3BC1-B030FBF0C74F}"/>
              </a:ext>
            </a:extLst>
          </p:cNvPr>
          <p:cNvCxnSpPr>
            <a:cxnSpLocks/>
          </p:cNvCxnSpPr>
          <p:nvPr/>
        </p:nvCxnSpPr>
        <p:spPr>
          <a:xfrm>
            <a:off x="1752612"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83F3B6B-CE23-07CA-9309-DEB9459939A2}"/>
              </a:ext>
            </a:extLst>
          </p:cNvPr>
          <p:cNvCxnSpPr>
            <a:cxnSpLocks/>
          </p:cNvCxnSpPr>
          <p:nvPr/>
        </p:nvCxnSpPr>
        <p:spPr>
          <a:xfrm>
            <a:off x="3909217"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CBE086EC-9ED2-1704-C74B-A95BEAB31926}"/>
              </a:ext>
            </a:extLst>
          </p:cNvPr>
          <p:cNvSpPr/>
          <p:nvPr/>
        </p:nvSpPr>
        <p:spPr>
          <a:xfrm>
            <a:off x="4564827" y="1841268"/>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358606D6-97DE-CEDA-28C6-6CC6C6101A89}"/>
              </a:ext>
            </a:extLst>
          </p:cNvPr>
          <p:cNvSpPr/>
          <p:nvPr/>
        </p:nvSpPr>
        <p:spPr>
          <a:xfrm>
            <a:off x="8517418" y="1470979"/>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7" name="直線單箭頭接點 16">
            <a:extLst>
              <a:ext uri="{FF2B5EF4-FFF2-40B4-BE49-F238E27FC236}">
                <a16:creationId xmlns:a16="http://schemas.microsoft.com/office/drawing/2014/main" id="{4753129A-5898-1BDB-DBA5-BC3B7D6B7738}"/>
              </a:ext>
            </a:extLst>
          </p:cNvPr>
          <p:cNvCxnSpPr>
            <a:cxnSpLocks/>
          </p:cNvCxnSpPr>
          <p:nvPr/>
        </p:nvCxnSpPr>
        <p:spPr>
          <a:xfrm>
            <a:off x="7879062"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E9D9426E-0B38-043B-4A33-E79133151712}"/>
              </a:ext>
            </a:extLst>
          </p:cNvPr>
          <p:cNvCxnSpPr>
            <a:cxnSpLocks/>
          </p:cNvCxnSpPr>
          <p:nvPr/>
        </p:nvCxnSpPr>
        <p:spPr>
          <a:xfrm>
            <a:off x="10035667"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D6FBDCC3-AEF2-FD47-F11A-E797809F6B0C}"/>
              </a:ext>
            </a:extLst>
          </p:cNvPr>
          <p:cNvSpPr/>
          <p:nvPr/>
        </p:nvSpPr>
        <p:spPr>
          <a:xfrm>
            <a:off x="10691277" y="183329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0B38E064-2977-49EC-0F2C-18F18073AB8A}"/>
              </a:ext>
            </a:extLst>
          </p:cNvPr>
          <p:cNvSpPr/>
          <p:nvPr/>
        </p:nvSpPr>
        <p:spPr>
          <a:xfrm>
            <a:off x="6654112" y="179878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E971FC96-311E-2C1A-4CFD-A1982971E987}"/>
              </a:ext>
            </a:extLst>
          </p:cNvPr>
          <p:cNvSpPr/>
          <p:nvPr/>
        </p:nvSpPr>
        <p:spPr>
          <a:xfrm>
            <a:off x="6654112" y="1212631"/>
            <a:ext cx="1354087" cy="483076"/>
          </a:xfrm>
          <a:prstGeom prst="roundRect">
            <a:avLst/>
          </a:prstGeom>
          <a:solidFill>
            <a:schemeClr val="accent5">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890807A3-0A93-570A-272A-53FF4BEBAC5A}"/>
              </a:ext>
            </a:extLst>
          </p:cNvPr>
          <p:cNvSpPr/>
          <p:nvPr/>
        </p:nvSpPr>
        <p:spPr>
          <a:xfrm>
            <a:off x="3512403" y="3173546"/>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4" name="直線單箭頭接點 23">
            <a:extLst>
              <a:ext uri="{FF2B5EF4-FFF2-40B4-BE49-F238E27FC236}">
                <a16:creationId xmlns:a16="http://schemas.microsoft.com/office/drawing/2014/main" id="{6634D855-29A1-8C1E-2C29-8F1E85A201A6}"/>
              </a:ext>
            </a:extLst>
          </p:cNvPr>
          <p:cNvCxnSpPr>
            <a:cxnSpLocks/>
          </p:cNvCxnSpPr>
          <p:nvPr/>
        </p:nvCxnSpPr>
        <p:spPr>
          <a:xfrm>
            <a:off x="2874047"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E83E387A-33A1-9D43-F7EA-6C3293534A23}"/>
              </a:ext>
            </a:extLst>
          </p:cNvPr>
          <p:cNvCxnSpPr>
            <a:cxnSpLocks/>
          </p:cNvCxnSpPr>
          <p:nvPr/>
        </p:nvCxnSpPr>
        <p:spPr>
          <a:xfrm>
            <a:off x="5030652"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DCF370EF-F453-EADE-37AE-C13D6D33B68E}"/>
              </a:ext>
            </a:extLst>
          </p:cNvPr>
          <p:cNvSpPr/>
          <p:nvPr/>
        </p:nvSpPr>
        <p:spPr>
          <a:xfrm>
            <a:off x="9677409" y="350135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FB781403-FC37-007C-E845-8404ECD62BB0}"/>
              </a:ext>
            </a:extLst>
          </p:cNvPr>
          <p:cNvSpPr/>
          <p:nvPr/>
        </p:nvSpPr>
        <p:spPr>
          <a:xfrm>
            <a:off x="5669008" y="3501351"/>
            <a:ext cx="1104181"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DB9201B4-0185-5E0A-AA4A-3B2B6DE2B415}"/>
              </a:ext>
            </a:extLst>
          </p:cNvPr>
          <p:cNvSpPr/>
          <p:nvPr/>
        </p:nvSpPr>
        <p:spPr>
          <a:xfrm>
            <a:off x="7465680" y="3173545"/>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4" name="直線單箭頭接點 33">
            <a:extLst>
              <a:ext uri="{FF2B5EF4-FFF2-40B4-BE49-F238E27FC236}">
                <a16:creationId xmlns:a16="http://schemas.microsoft.com/office/drawing/2014/main" id="{E0B857FE-0E8A-ADAA-A2B3-18B6685707F2}"/>
              </a:ext>
            </a:extLst>
          </p:cNvPr>
          <p:cNvCxnSpPr>
            <a:cxnSpLocks/>
          </p:cNvCxnSpPr>
          <p:nvPr/>
        </p:nvCxnSpPr>
        <p:spPr>
          <a:xfrm>
            <a:off x="6827324"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15A7316E-3DAB-0BD4-BD34-661C160134CD}"/>
              </a:ext>
            </a:extLst>
          </p:cNvPr>
          <p:cNvCxnSpPr>
            <a:cxnSpLocks/>
          </p:cNvCxnSpPr>
          <p:nvPr/>
        </p:nvCxnSpPr>
        <p:spPr>
          <a:xfrm>
            <a:off x="8983929"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6008F1D3-3B56-CB41-12FD-904339997847}"/>
              </a:ext>
            </a:extLst>
          </p:cNvPr>
          <p:cNvSpPr/>
          <p:nvPr/>
        </p:nvSpPr>
        <p:spPr>
          <a:xfrm>
            <a:off x="1904366" y="3476729"/>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319286FE-46B2-5DD8-16DA-63DA872C8BE2}"/>
              </a:ext>
            </a:extLst>
          </p:cNvPr>
          <p:cNvSpPr/>
          <p:nvPr/>
        </p:nvSpPr>
        <p:spPr>
          <a:xfrm>
            <a:off x="581380" y="178695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050" name="Picture 2">
            <a:extLst>
              <a:ext uri="{FF2B5EF4-FFF2-40B4-BE49-F238E27FC236}">
                <a16:creationId xmlns:a16="http://schemas.microsoft.com/office/drawing/2014/main" id="{9460106B-F239-922F-B1F1-FF8298145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90" y="2366523"/>
            <a:ext cx="491167" cy="491167"/>
          </a:xfrm>
          <a:prstGeom prst="rect">
            <a:avLst/>
          </a:prstGeom>
          <a:noFill/>
          <a:extLst>
            <a:ext uri="{909E8E84-426E-40DD-AFC4-6F175D3DCCD1}">
              <a14:hiddenFill xmlns:a14="http://schemas.microsoft.com/office/drawing/2010/main">
                <a:solidFill>
                  <a:srgbClr val="FFFFFF"/>
                </a:solidFill>
              </a14:hiddenFill>
            </a:ext>
          </a:extLst>
        </p:spPr>
      </p:pic>
      <p:sp>
        <p:nvSpPr>
          <p:cNvPr id="7" name="橢圓 6">
            <a:extLst>
              <a:ext uri="{FF2B5EF4-FFF2-40B4-BE49-F238E27FC236}">
                <a16:creationId xmlns:a16="http://schemas.microsoft.com/office/drawing/2014/main" id="{EC8B891F-9C48-2478-9ED1-D9A710568AAA}"/>
              </a:ext>
            </a:extLst>
          </p:cNvPr>
          <p:cNvSpPr/>
          <p:nvPr/>
        </p:nvSpPr>
        <p:spPr>
          <a:xfrm>
            <a:off x="433852" y="95543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橢圓 7">
            <a:extLst>
              <a:ext uri="{FF2B5EF4-FFF2-40B4-BE49-F238E27FC236}">
                <a16:creationId xmlns:a16="http://schemas.microsoft.com/office/drawing/2014/main" id="{A67861FD-B24C-EC32-F1DD-1505BE219848}"/>
              </a:ext>
            </a:extLst>
          </p:cNvPr>
          <p:cNvSpPr/>
          <p:nvPr/>
        </p:nvSpPr>
        <p:spPr>
          <a:xfrm>
            <a:off x="433852" y="946175"/>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橢圓 8">
            <a:extLst>
              <a:ext uri="{FF2B5EF4-FFF2-40B4-BE49-F238E27FC236}">
                <a16:creationId xmlns:a16="http://schemas.microsoft.com/office/drawing/2014/main" id="{6A239B08-4536-41BE-9E0C-8A6DCAAA3705}"/>
              </a:ext>
            </a:extLst>
          </p:cNvPr>
          <p:cNvSpPr/>
          <p:nvPr/>
        </p:nvSpPr>
        <p:spPr>
          <a:xfrm>
            <a:off x="6015056" y="92125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933B4EDE-A1FB-7BD9-010B-E3A7FECBD6AF}"/>
              </a:ext>
            </a:extLst>
          </p:cNvPr>
          <p:cNvSpPr/>
          <p:nvPr/>
        </p:nvSpPr>
        <p:spPr>
          <a:xfrm>
            <a:off x="458491" y="3095292"/>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3</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842304A5-08F8-D532-B184-43A3FD9F2F65}"/>
              </a:ext>
            </a:extLst>
          </p:cNvPr>
          <p:cNvSpPr txBox="1"/>
          <p:nvPr/>
        </p:nvSpPr>
        <p:spPr>
          <a:xfrm>
            <a:off x="611502" y="153576"/>
            <a:ext cx="110142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有那些在不訓練模型的情況下強化語言模型的方法</a:t>
            </a:r>
          </a:p>
        </p:txBody>
      </p:sp>
    </p:spTree>
    <p:extLst>
      <p:ext uri="{BB962C8B-B14F-4D97-AF65-F5344CB8AC3E}">
        <p14:creationId xmlns:p14="http://schemas.microsoft.com/office/powerpoint/2010/main" val="8049325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7CEB-0AF8-E5D6-BE25-5CC70738F24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E3E83D9-57D6-577C-6458-A0B0194B473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語言模型檢查自己的錯誤</a:t>
            </a:r>
          </a:p>
        </p:txBody>
      </p:sp>
      <p:sp>
        <p:nvSpPr>
          <p:cNvPr id="3" name="內容版面配置區 2">
            <a:extLst>
              <a:ext uri="{FF2B5EF4-FFF2-40B4-BE49-F238E27FC236}">
                <a16:creationId xmlns:a16="http://schemas.microsoft.com/office/drawing/2014/main" id="{D2F6F569-537C-F322-BFDE-3309CC7337EA}"/>
              </a:ext>
            </a:extLst>
          </p:cNvPr>
          <p:cNvSpPr>
            <a:spLocks noGrp="1"/>
          </p:cNvSpPr>
          <p:nvPr>
            <p:ph idx="1"/>
          </p:nvPr>
        </p:nvSpPr>
        <p:spPr/>
        <p:txBody>
          <a:bodyPr/>
          <a:lstStyle/>
          <a:p>
            <a:endParaRPr lang="zh-TW" altLang="en-US"/>
          </a:p>
        </p:txBody>
      </p:sp>
      <p:pic>
        <p:nvPicPr>
          <p:cNvPr id="6" name="圖片 5">
            <a:extLst>
              <a:ext uri="{FF2B5EF4-FFF2-40B4-BE49-F238E27FC236}">
                <a16:creationId xmlns:a16="http://schemas.microsoft.com/office/drawing/2014/main" id="{59D61C5E-62AA-5221-7B38-64CEF541C8A2}"/>
              </a:ext>
            </a:extLst>
          </p:cNvPr>
          <p:cNvPicPr>
            <a:picLocks noChangeAspect="1"/>
          </p:cNvPicPr>
          <p:nvPr/>
        </p:nvPicPr>
        <p:blipFill>
          <a:blip r:embed="rId2"/>
          <a:stretch>
            <a:fillRect/>
          </a:stretch>
        </p:blipFill>
        <p:spPr>
          <a:xfrm>
            <a:off x="1168148" y="1465339"/>
            <a:ext cx="9855703" cy="5653134"/>
          </a:xfrm>
          <a:prstGeom prst="rect">
            <a:avLst/>
          </a:prstGeom>
        </p:spPr>
      </p:pic>
      <p:sp>
        <p:nvSpPr>
          <p:cNvPr id="7" name="矩形 6">
            <a:extLst>
              <a:ext uri="{FF2B5EF4-FFF2-40B4-BE49-F238E27FC236}">
                <a16:creationId xmlns:a16="http://schemas.microsoft.com/office/drawing/2014/main" id="{0C7414BE-3793-2E04-5C1F-F41D565FFB55}"/>
              </a:ext>
            </a:extLst>
          </p:cNvPr>
          <p:cNvSpPr/>
          <p:nvPr/>
        </p:nvSpPr>
        <p:spPr>
          <a:xfrm>
            <a:off x="-1204332" y="3429000"/>
            <a:ext cx="19046283" cy="478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478602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31D9-8B14-1E79-5B25-BE7DF3E82FA8}"/>
            </a:ext>
          </a:extLst>
        </p:cNvPr>
        <p:cNvGrpSpPr/>
        <p:nvPr/>
      </p:nvGrpSpPr>
      <p:grpSpPr>
        <a:xfrm>
          <a:off x="0" y="0"/>
          <a:ext cx="0" cy="0"/>
          <a:chOff x="0" y="0"/>
          <a:chExt cx="0" cy="0"/>
        </a:xfrm>
      </p:grpSpPr>
      <p:sp>
        <p:nvSpPr>
          <p:cNvPr id="4" name="文字方塊 3">
            <a:extLst>
              <a:ext uri="{FF2B5EF4-FFF2-40B4-BE49-F238E27FC236}">
                <a16:creationId xmlns:a16="http://schemas.microsoft.com/office/drawing/2014/main" id="{AB87C3B7-3B03-2840-9346-312C14A3B8B5}"/>
              </a:ext>
            </a:extLst>
          </p:cNvPr>
          <p:cNvSpPr txBox="1"/>
          <p:nvPr/>
        </p:nvSpPr>
        <p:spPr>
          <a:xfrm>
            <a:off x="8201343" y="783453"/>
            <a:ext cx="34140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https://arxiv.org/abs/2212.08073</a:t>
            </a:r>
          </a:p>
        </p:txBody>
      </p:sp>
      <p:pic>
        <p:nvPicPr>
          <p:cNvPr id="6" name="圖片 5">
            <a:extLst>
              <a:ext uri="{FF2B5EF4-FFF2-40B4-BE49-F238E27FC236}">
                <a16:creationId xmlns:a16="http://schemas.microsoft.com/office/drawing/2014/main" id="{9515BE11-30DB-4136-6735-14C238FFE240}"/>
              </a:ext>
            </a:extLst>
          </p:cNvPr>
          <p:cNvPicPr>
            <a:picLocks noChangeAspect="1"/>
          </p:cNvPicPr>
          <p:nvPr/>
        </p:nvPicPr>
        <p:blipFill>
          <a:blip r:embed="rId2"/>
          <a:stretch>
            <a:fillRect/>
          </a:stretch>
        </p:blipFill>
        <p:spPr>
          <a:xfrm>
            <a:off x="477717" y="1414861"/>
            <a:ext cx="11634695" cy="1352871"/>
          </a:xfrm>
          <a:prstGeom prst="rect">
            <a:avLst/>
          </a:prstGeom>
        </p:spPr>
      </p:pic>
      <p:sp>
        <p:nvSpPr>
          <p:cNvPr id="7" name="文字方塊 6">
            <a:extLst>
              <a:ext uri="{FF2B5EF4-FFF2-40B4-BE49-F238E27FC236}">
                <a16:creationId xmlns:a16="http://schemas.microsoft.com/office/drawing/2014/main" id="{98BA7B98-E109-41E0-66D9-4B4B98B878A0}"/>
              </a:ext>
            </a:extLst>
          </p:cNvPr>
          <p:cNvSpPr txBox="1"/>
          <p:nvPr/>
        </p:nvSpPr>
        <p:spPr>
          <a:xfrm>
            <a:off x="9530080" y="2403549"/>
            <a:ext cx="2275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先不要給人看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8">
            <a:extLst>
              <a:ext uri="{FF2B5EF4-FFF2-40B4-BE49-F238E27FC236}">
                <a16:creationId xmlns:a16="http://schemas.microsoft.com/office/drawing/2014/main" id="{19EABFC2-DE3F-B4C9-28A5-569C5282151A}"/>
              </a:ext>
            </a:extLst>
          </p:cNvPr>
          <p:cNvPicPr>
            <a:picLocks noChangeAspect="1"/>
          </p:cNvPicPr>
          <p:nvPr/>
        </p:nvPicPr>
        <p:blipFill>
          <a:blip r:embed="rId3"/>
          <a:stretch>
            <a:fillRect/>
          </a:stretch>
        </p:blipFill>
        <p:spPr>
          <a:xfrm>
            <a:off x="477717" y="3029808"/>
            <a:ext cx="11466633" cy="1531374"/>
          </a:xfrm>
          <a:prstGeom prst="rect">
            <a:avLst/>
          </a:prstGeom>
        </p:spPr>
      </p:pic>
      <p:sp>
        <p:nvSpPr>
          <p:cNvPr id="11" name="文字方塊 10">
            <a:extLst>
              <a:ext uri="{FF2B5EF4-FFF2-40B4-BE49-F238E27FC236}">
                <a16:creationId xmlns:a16="http://schemas.microsoft.com/office/drawing/2014/main" id="{0EC5C42D-AA29-B9CA-2998-11FB477374E5}"/>
              </a:ext>
            </a:extLst>
          </p:cNvPr>
          <p:cNvSpPr txBox="1"/>
          <p:nvPr/>
        </p:nvSpPr>
        <p:spPr>
          <a:xfrm>
            <a:off x="487358" y="162830"/>
            <a:ext cx="98107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1" u="sng"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Constitutional AI: Harmlessness from AI Feedback</a:t>
            </a:r>
            <a:endParaRPr kumimoji="0" lang="zh-TW" altLang="en-US"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3" name="圖片 12">
            <a:extLst>
              <a:ext uri="{FF2B5EF4-FFF2-40B4-BE49-F238E27FC236}">
                <a16:creationId xmlns:a16="http://schemas.microsoft.com/office/drawing/2014/main" id="{A799CB04-E533-E296-C232-1EE7F160BFEE}"/>
              </a:ext>
            </a:extLst>
          </p:cNvPr>
          <p:cNvPicPr>
            <a:picLocks noChangeAspect="1"/>
          </p:cNvPicPr>
          <p:nvPr/>
        </p:nvPicPr>
        <p:blipFill>
          <a:blip r:embed="rId4"/>
          <a:stretch>
            <a:fillRect/>
          </a:stretch>
        </p:blipFill>
        <p:spPr>
          <a:xfrm>
            <a:off x="550449" y="4742541"/>
            <a:ext cx="11321168" cy="1401196"/>
          </a:xfrm>
          <a:prstGeom prst="rect">
            <a:avLst/>
          </a:prstGeom>
        </p:spPr>
      </p:pic>
      <p:sp>
        <p:nvSpPr>
          <p:cNvPr id="14" name="文字方塊 13">
            <a:extLst>
              <a:ext uri="{FF2B5EF4-FFF2-40B4-BE49-F238E27FC236}">
                <a16:creationId xmlns:a16="http://schemas.microsoft.com/office/drawing/2014/main" id="{638FEBCF-EEA8-A2E2-6CFB-6333D0A59ED4}"/>
              </a:ext>
            </a:extLst>
          </p:cNvPr>
          <p:cNvSpPr txBox="1"/>
          <p:nvPr/>
        </p:nvSpPr>
        <p:spPr>
          <a:xfrm>
            <a:off x="9225885" y="6143737"/>
            <a:ext cx="2645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人類真正看到的</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矩形: 圓角 1">
            <a:extLst>
              <a:ext uri="{FF2B5EF4-FFF2-40B4-BE49-F238E27FC236}">
                <a16:creationId xmlns:a16="http://schemas.microsoft.com/office/drawing/2014/main" id="{7CCE8EE4-8761-696E-7955-034CD880883B}"/>
              </a:ext>
            </a:extLst>
          </p:cNvPr>
          <p:cNvSpPr/>
          <p:nvPr/>
        </p:nvSpPr>
        <p:spPr>
          <a:xfrm>
            <a:off x="477717" y="5486400"/>
            <a:ext cx="11393900" cy="657337"/>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6730069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62ABA-750F-2DF4-B488-23F3F93D65B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3E57F03-8E1A-08CC-CD25-AE604FE97AB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再次考考大家的觀念</a:t>
            </a:r>
            <a:endParaRPr lang="zh-TW" altLang="en-US" dirty="0"/>
          </a:p>
        </p:txBody>
      </p:sp>
      <p:sp>
        <p:nvSpPr>
          <p:cNvPr id="4" name="文字方塊 3">
            <a:extLst>
              <a:ext uri="{FF2B5EF4-FFF2-40B4-BE49-F238E27FC236}">
                <a16:creationId xmlns:a16="http://schemas.microsoft.com/office/drawing/2014/main" id="{9DF6F5EB-DDDA-9D10-63F2-6E848D9FE3AC}"/>
              </a:ext>
            </a:extLst>
          </p:cNvPr>
          <p:cNvSpPr txBox="1"/>
          <p:nvPr/>
        </p:nvSpPr>
        <p:spPr>
          <a:xfrm>
            <a:off x="1001132" y="2157279"/>
            <a:ext cx="1904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介紹玫瑰花節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 name="直線單箭頭接點 4">
            <a:extLst>
              <a:ext uri="{FF2B5EF4-FFF2-40B4-BE49-F238E27FC236}">
                <a16:creationId xmlns:a16="http://schemas.microsoft.com/office/drawing/2014/main" id="{57E62658-F287-761A-E1C9-49DF4F0C9099}"/>
              </a:ext>
            </a:extLst>
          </p:cNvPr>
          <p:cNvCxnSpPr>
            <a:cxnSpLocks/>
          </p:cNvCxnSpPr>
          <p:nvPr/>
        </p:nvCxnSpPr>
        <p:spPr>
          <a:xfrm>
            <a:off x="2820151" y="2332985"/>
            <a:ext cx="487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圓角 5">
            <a:extLst>
              <a:ext uri="{FF2B5EF4-FFF2-40B4-BE49-F238E27FC236}">
                <a16:creationId xmlns:a16="http://schemas.microsoft.com/office/drawing/2014/main" id="{DEBC4648-4374-7764-DF75-5EB5AC82217F}"/>
              </a:ext>
            </a:extLst>
          </p:cNvPr>
          <p:cNvSpPr/>
          <p:nvPr/>
        </p:nvSpPr>
        <p:spPr>
          <a:xfrm>
            <a:off x="3381372" y="1747303"/>
            <a:ext cx="1342961" cy="1171364"/>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8" name="文字方塊 7">
            <a:extLst>
              <a:ext uri="{FF2B5EF4-FFF2-40B4-BE49-F238E27FC236}">
                <a16:creationId xmlns:a16="http://schemas.microsoft.com/office/drawing/2014/main" id="{E179D67B-A0D5-6D12-5FAA-4A301AFC5F10}"/>
              </a:ext>
            </a:extLst>
          </p:cNvPr>
          <p:cNvSpPr txBox="1"/>
          <p:nvPr/>
        </p:nvSpPr>
        <p:spPr>
          <a:xfrm>
            <a:off x="5200391" y="1733540"/>
            <a:ext cx="1904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介紹玫瑰花節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9" name="直線單箭頭接點 8">
            <a:extLst>
              <a:ext uri="{FF2B5EF4-FFF2-40B4-BE49-F238E27FC236}">
                <a16:creationId xmlns:a16="http://schemas.microsoft.com/office/drawing/2014/main" id="{2F42BB6F-B856-3E70-7BB1-7236A905C6D5}"/>
              </a:ext>
            </a:extLst>
          </p:cNvPr>
          <p:cNvCxnSpPr>
            <a:cxnSpLocks/>
          </p:cNvCxnSpPr>
          <p:nvPr/>
        </p:nvCxnSpPr>
        <p:spPr>
          <a:xfrm>
            <a:off x="7213216" y="2295217"/>
            <a:ext cx="487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圓角 9">
            <a:extLst>
              <a:ext uri="{FF2B5EF4-FFF2-40B4-BE49-F238E27FC236}">
                <a16:creationId xmlns:a16="http://schemas.microsoft.com/office/drawing/2014/main" id="{4A13FFE2-852D-7B67-3150-E80BE7500072}"/>
              </a:ext>
            </a:extLst>
          </p:cNvPr>
          <p:cNvSpPr/>
          <p:nvPr/>
        </p:nvSpPr>
        <p:spPr>
          <a:xfrm>
            <a:off x="7774437" y="1709535"/>
            <a:ext cx="1342961" cy="1171364"/>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1" name="直線單箭頭接點 10">
            <a:extLst>
              <a:ext uri="{FF2B5EF4-FFF2-40B4-BE49-F238E27FC236}">
                <a16:creationId xmlns:a16="http://schemas.microsoft.com/office/drawing/2014/main" id="{4A5BB205-B0E2-384C-24F5-8F7D5B5E44C9}"/>
              </a:ext>
            </a:extLst>
          </p:cNvPr>
          <p:cNvCxnSpPr>
            <a:cxnSpLocks/>
          </p:cNvCxnSpPr>
          <p:nvPr/>
        </p:nvCxnSpPr>
        <p:spPr>
          <a:xfrm>
            <a:off x="4724333" y="2295217"/>
            <a:ext cx="487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0BE86F07-6833-BAE4-964E-BD48AC4F84DD}"/>
              </a:ext>
            </a:extLst>
          </p:cNvPr>
          <p:cNvSpPr txBox="1"/>
          <p:nvPr/>
        </p:nvSpPr>
        <p:spPr>
          <a:xfrm>
            <a:off x="5198576" y="2148319"/>
            <a:ext cx="2238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玫瑰花節的介紹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 name="文字方塊 12">
            <a:extLst>
              <a:ext uri="{FF2B5EF4-FFF2-40B4-BE49-F238E27FC236}">
                <a16:creationId xmlns:a16="http://schemas.microsoft.com/office/drawing/2014/main" id="{1DD1DE43-0EB9-4740-A086-6168EF759A3F}"/>
              </a:ext>
            </a:extLst>
          </p:cNvPr>
          <p:cNvSpPr txBox="1"/>
          <p:nvPr/>
        </p:nvSpPr>
        <p:spPr>
          <a:xfrm>
            <a:off x="5235517" y="2547467"/>
            <a:ext cx="2238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請檢查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文字方塊 13">
            <a:extLst>
              <a:ext uri="{FF2B5EF4-FFF2-40B4-BE49-F238E27FC236}">
                <a16:creationId xmlns:a16="http://schemas.microsoft.com/office/drawing/2014/main" id="{AA4BBCAE-B8EF-C3B6-740B-609208EEED3E}"/>
              </a:ext>
            </a:extLst>
          </p:cNvPr>
          <p:cNvSpPr txBox="1"/>
          <p:nvPr/>
        </p:nvSpPr>
        <p:spPr>
          <a:xfrm>
            <a:off x="9702099" y="2102872"/>
            <a:ext cx="2238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沒有玫瑰花節</a:t>
            </a:r>
          </a:p>
        </p:txBody>
      </p:sp>
      <p:cxnSp>
        <p:nvCxnSpPr>
          <p:cNvPr id="15" name="直線單箭頭接點 14">
            <a:extLst>
              <a:ext uri="{FF2B5EF4-FFF2-40B4-BE49-F238E27FC236}">
                <a16:creationId xmlns:a16="http://schemas.microsoft.com/office/drawing/2014/main" id="{272790D8-7450-0E99-09E9-DB19F5045CBC}"/>
              </a:ext>
            </a:extLst>
          </p:cNvPr>
          <p:cNvCxnSpPr>
            <a:cxnSpLocks/>
          </p:cNvCxnSpPr>
          <p:nvPr/>
        </p:nvCxnSpPr>
        <p:spPr>
          <a:xfrm>
            <a:off x="9117398" y="2287538"/>
            <a:ext cx="487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B44DE5D0-2211-436D-FA16-4D7404EBABDB}"/>
              </a:ext>
            </a:extLst>
          </p:cNvPr>
          <p:cNvSpPr txBox="1"/>
          <p:nvPr/>
        </p:nvSpPr>
        <p:spPr>
          <a:xfrm>
            <a:off x="6798092" y="2916799"/>
            <a:ext cx="3295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自我反省</a:t>
            </a:r>
          </a:p>
        </p:txBody>
      </p:sp>
      <p:sp>
        <p:nvSpPr>
          <p:cNvPr id="17" name="文字方塊 16">
            <a:extLst>
              <a:ext uri="{FF2B5EF4-FFF2-40B4-BE49-F238E27FC236}">
                <a16:creationId xmlns:a16="http://schemas.microsoft.com/office/drawing/2014/main" id="{B0526784-5AE4-1601-F347-02EFAE1BC36C}"/>
              </a:ext>
            </a:extLst>
          </p:cNvPr>
          <p:cNvSpPr txBox="1"/>
          <p:nvPr/>
        </p:nvSpPr>
        <p:spPr>
          <a:xfrm>
            <a:off x="1001132" y="3933002"/>
            <a:ext cx="1904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介紹玫瑰花節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8" name="直線單箭頭接點 17">
            <a:extLst>
              <a:ext uri="{FF2B5EF4-FFF2-40B4-BE49-F238E27FC236}">
                <a16:creationId xmlns:a16="http://schemas.microsoft.com/office/drawing/2014/main" id="{8A54C9E9-3ED5-25E9-9085-1E3814F817C6}"/>
              </a:ext>
            </a:extLst>
          </p:cNvPr>
          <p:cNvCxnSpPr>
            <a:cxnSpLocks/>
          </p:cNvCxnSpPr>
          <p:nvPr/>
        </p:nvCxnSpPr>
        <p:spPr>
          <a:xfrm>
            <a:off x="2820151" y="4108708"/>
            <a:ext cx="487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圓角 18">
            <a:extLst>
              <a:ext uri="{FF2B5EF4-FFF2-40B4-BE49-F238E27FC236}">
                <a16:creationId xmlns:a16="http://schemas.microsoft.com/office/drawing/2014/main" id="{500D6A98-C186-BF0F-F949-AB8D69136D48}"/>
              </a:ext>
            </a:extLst>
          </p:cNvPr>
          <p:cNvSpPr/>
          <p:nvPr/>
        </p:nvSpPr>
        <p:spPr>
          <a:xfrm>
            <a:off x="3381372" y="3523026"/>
            <a:ext cx="1342961" cy="1171364"/>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20" name="文字方塊 19">
            <a:extLst>
              <a:ext uri="{FF2B5EF4-FFF2-40B4-BE49-F238E27FC236}">
                <a16:creationId xmlns:a16="http://schemas.microsoft.com/office/drawing/2014/main" id="{1F6B5ACD-99C9-1D9E-5756-116CA25A68CF}"/>
              </a:ext>
            </a:extLst>
          </p:cNvPr>
          <p:cNvSpPr txBox="1"/>
          <p:nvPr/>
        </p:nvSpPr>
        <p:spPr>
          <a:xfrm>
            <a:off x="519940" y="3182663"/>
            <a:ext cx="19041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再一次</a:t>
            </a:r>
          </a:p>
        </p:txBody>
      </p:sp>
      <p:cxnSp>
        <p:nvCxnSpPr>
          <p:cNvPr id="21" name="直線單箭頭接點 20">
            <a:extLst>
              <a:ext uri="{FF2B5EF4-FFF2-40B4-BE49-F238E27FC236}">
                <a16:creationId xmlns:a16="http://schemas.microsoft.com/office/drawing/2014/main" id="{2CA69857-5419-7162-BD81-CA2B2F8575E7}"/>
              </a:ext>
            </a:extLst>
          </p:cNvPr>
          <p:cNvCxnSpPr>
            <a:cxnSpLocks/>
          </p:cNvCxnSpPr>
          <p:nvPr/>
        </p:nvCxnSpPr>
        <p:spPr>
          <a:xfrm>
            <a:off x="4903045" y="4108708"/>
            <a:ext cx="487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3A41C0B2-B701-C6DE-A53D-E33D44F8A4CD}"/>
              </a:ext>
            </a:extLst>
          </p:cNvPr>
          <p:cNvSpPr txBox="1"/>
          <p:nvPr/>
        </p:nvSpPr>
        <p:spPr>
          <a:xfrm>
            <a:off x="5730758" y="3640236"/>
            <a:ext cx="2964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玫瑰花節的介紹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文字方塊 22">
            <a:extLst>
              <a:ext uri="{FF2B5EF4-FFF2-40B4-BE49-F238E27FC236}">
                <a16:creationId xmlns:a16="http://schemas.microsoft.com/office/drawing/2014/main" id="{B2360F54-4912-06F3-3E96-4161C8C30198}"/>
              </a:ext>
            </a:extLst>
          </p:cNvPr>
          <p:cNvSpPr txBox="1"/>
          <p:nvPr/>
        </p:nvSpPr>
        <p:spPr>
          <a:xfrm>
            <a:off x="5749808" y="4187669"/>
            <a:ext cx="2238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沒有玫瑰花節</a:t>
            </a:r>
          </a:p>
        </p:txBody>
      </p:sp>
      <p:sp>
        <p:nvSpPr>
          <p:cNvPr id="24" name="文字方塊 23">
            <a:extLst>
              <a:ext uri="{FF2B5EF4-FFF2-40B4-BE49-F238E27FC236}">
                <a16:creationId xmlns:a16="http://schemas.microsoft.com/office/drawing/2014/main" id="{CED38F33-35A5-26AB-C1F0-38EF361BBB01}"/>
              </a:ext>
            </a:extLst>
          </p:cNvPr>
          <p:cNvSpPr txBox="1"/>
          <p:nvPr/>
        </p:nvSpPr>
        <p:spPr>
          <a:xfrm>
            <a:off x="8450859" y="3702170"/>
            <a:ext cx="19041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語言模型會怎麼回應</a:t>
            </a:r>
          </a:p>
        </p:txBody>
      </p:sp>
      <p:sp>
        <p:nvSpPr>
          <p:cNvPr id="25" name="文字方塊 24">
            <a:extLst>
              <a:ext uri="{FF2B5EF4-FFF2-40B4-BE49-F238E27FC236}">
                <a16:creationId xmlns:a16="http://schemas.microsoft.com/office/drawing/2014/main" id="{964FE4ED-0AE2-8AA8-BDDF-E84BFF6F342A}"/>
              </a:ext>
            </a:extLst>
          </p:cNvPr>
          <p:cNvSpPr txBox="1"/>
          <p:nvPr/>
        </p:nvSpPr>
        <p:spPr>
          <a:xfrm>
            <a:off x="2032924" y="5368202"/>
            <a:ext cx="85702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反省的過程中沒有任何模型被訓練，函式是固定的</a:t>
            </a:r>
          </a:p>
        </p:txBody>
      </p:sp>
      <p:pic>
        <p:nvPicPr>
          <p:cNvPr id="26" name="Picture 2">
            <a:extLst>
              <a:ext uri="{FF2B5EF4-FFF2-40B4-BE49-F238E27FC236}">
                <a16:creationId xmlns:a16="http://schemas.microsoft.com/office/drawing/2014/main" id="{7870AC48-2348-04F0-1888-00797F2E5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686" y="1268576"/>
            <a:ext cx="822899" cy="8228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0C7AE25A-D3CA-C694-9143-E545581A2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677" y="1268576"/>
            <a:ext cx="822899" cy="8228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0E763C76-45DC-A47D-113F-BEF9F28C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266" y="3043365"/>
            <a:ext cx="822899" cy="822899"/>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E0B08A78-EE11-AEC1-B492-3CD3ED264404}"/>
              </a:ext>
            </a:extLst>
          </p:cNvPr>
          <p:cNvSpPr txBox="1"/>
          <p:nvPr/>
        </p:nvSpPr>
        <p:spPr>
          <a:xfrm>
            <a:off x="6318054" y="4742945"/>
            <a:ext cx="2238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不考慮隨機性</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709235BF-AF19-2665-E95E-3CCC4E115847}"/>
              </a:ext>
            </a:extLst>
          </p:cNvPr>
          <p:cNvSpPr txBox="1"/>
          <p:nvPr/>
        </p:nvSpPr>
        <p:spPr>
          <a:xfrm>
            <a:off x="174569" y="5989704"/>
            <a:ext cx="118428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Constitutional AI</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最終如何讓模型從自我反省中學習就是另一個故事了</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2624716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3" grpId="0"/>
      <p:bldP spid="14" grpId="0"/>
      <p:bldP spid="16" grpId="0"/>
      <p:bldP spid="17" grpId="0"/>
      <p:bldP spid="19" grpId="0" animBg="1"/>
      <p:bldP spid="20" grpId="0"/>
      <p:bldP spid="22" grpId="0"/>
      <p:bldP spid="23" grpId="0"/>
      <p:bldP spid="23" grpId="1"/>
      <p:bldP spid="24" grpId="0"/>
      <p:bldP spid="25" grpId="0"/>
      <p:bldP spid="3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F7582A-A6BC-10ED-E17E-BBA9C071C3A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為什麼同一個問題每次答案都不同？</a:t>
            </a:r>
            <a:endParaRPr lang="zh-TW" altLang="en-US" dirty="0"/>
          </a:p>
        </p:txBody>
      </p:sp>
      <p:sp>
        <p:nvSpPr>
          <p:cNvPr id="4" name="文字方塊 3">
            <a:extLst>
              <a:ext uri="{FF2B5EF4-FFF2-40B4-BE49-F238E27FC236}">
                <a16:creationId xmlns:a16="http://schemas.microsoft.com/office/drawing/2014/main" id="{E0B48DEB-7DFD-D2F0-64B3-C20EC2F12D27}"/>
              </a:ext>
            </a:extLst>
          </p:cNvPr>
          <p:cNvSpPr txBox="1"/>
          <p:nvPr/>
        </p:nvSpPr>
        <p:spPr>
          <a:xfrm>
            <a:off x="229539" y="3729313"/>
            <a:ext cx="2286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台   灣   大</a:t>
            </a:r>
          </a:p>
        </p:txBody>
      </p:sp>
      <p:sp>
        <p:nvSpPr>
          <p:cNvPr id="5" name="矩形: 圓角 4">
            <a:extLst>
              <a:ext uri="{FF2B5EF4-FFF2-40B4-BE49-F238E27FC236}">
                <a16:creationId xmlns:a16="http://schemas.microsoft.com/office/drawing/2014/main" id="{FC0CFFCD-969B-AD5E-3C2D-E33E17958F88}"/>
              </a:ext>
            </a:extLst>
          </p:cNvPr>
          <p:cNvSpPr/>
          <p:nvPr/>
        </p:nvSpPr>
        <p:spPr>
          <a:xfrm>
            <a:off x="3255629" y="3429000"/>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6" name="直線單箭頭接點 5">
            <a:extLst>
              <a:ext uri="{FF2B5EF4-FFF2-40B4-BE49-F238E27FC236}">
                <a16:creationId xmlns:a16="http://schemas.microsoft.com/office/drawing/2014/main" id="{CA0BDCB7-C87D-F86D-EF1A-A89639204F39}"/>
              </a:ext>
            </a:extLst>
          </p:cNvPr>
          <p:cNvCxnSpPr>
            <a:cxnSpLocks/>
          </p:cNvCxnSpPr>
          <p:nvPr/>
        </p:nvCxnSpPr>
        <p:spPr>
          <a:xfrm>
            <a:off x="5087360" y="3960146"/>
            <a:ext cx="7118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8B06A4AD-177E-24E1-62F2-28D12BF3169F}"/>
              </a:ext>
            </a:extLst>
          </p:cNvPr>
          <p:cNvCxnSpPr>
            <a:cxnSpLocks/>
          </p:cNvCxnSpPr>
          <p:nvPr/>
        </p:nvCxnSpPr>
        <p:spPr>
          <a:xfrm>
            <a:off x="2424864" y="3968900"/>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6F923A09-94EA-52B5-5709-2803B4DF5543}"/>
              </a:ext>
            </a:extLst>
          </p:cNvPr>
          <p:cNvSpPr/>
          <p:nvPr/>
        </p:nvSpPr>
        <p:spPr>
          <a:xfrm>
            <a:off x="6170689" y="4164919"/>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8">
            <a:extLst>
              <a:ext uri="{FF2B5EF4-FFF2-40B4-BE49-F238E27FC236}">
                <a16:creationId xmlns:a16="http://schemas.microsoft.com/office/drawing/2014/main" id="{A2F58D10-08E4-6004-F73F-3E2F7E5A85DE}"/>
              </a:ext>
            </a:extLst>
          </p:cNvPr>
          <p:cNvSpPr/>
          <p:nvPr/>
        </p:nvSpPr>
        <p:spPr>
          <a:xfrm>
            <a:off x="6589213" y="3916676"/>
            <a:ext cx="180000" cy="392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FA9A81D2-6225-6C93-86BA-9A9406D9BA4D}"/>
              </a:ext>
            </a:extLst>
          </p:cNvPr>
          <p:cNvSpPr/>
          <p:nvPr/>
        </p:nvSpPr>
        <p:spPr>
          <a:xfrm>
            <a:off x="7426262" y="3963943"/>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10">
            <a:extLst>
              <a:ext uri="{FF2B5EF4-FFF2-40B4-BE49-F238E27FC236}">
                <a16:creationId xmlns:a16="http://schemas.microsoft.com/office/drawing/2014/main" id="{8549EB42-0D77-385C-074A-5D8ADBD72935}"/>
              </a:ext>
            </a:extLst>
          </p:cNvPr>
          <p:cNvSpPr/>
          <p:nvPr/>
        </p:nvSpPr>
        <p:spPr>
          <a:xfrm>
            <a:off x="8365865" y="3941513"/>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11">
            <a:extLst>
              <a:ext uri="{FF2B5EF4-FFF2-40B4-BE49-F238E27FC236}">
                <a16:creationId xmlns:a16="http://schemas.microsoft.com/office/drawing/2014/main" id="{373B6AC1-BEBD-D4C3-34A3-89A8A4D2D6F4}"/>
              </a:ext>
            </a:extLst>
          </p:cNvPr>
          <p:cNvSpPr/>
          <p:nvPr/>
        </p:nvSpPr>
        <p:spPr>
          <a:xfrm>
            <a:off x="7007737" y="2869367"/>
            <a:ext cx="180000" cy="14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接點 12">
            <a:extLst>
              <a:ext uri="{FF2B5EF4-FFF2-40B4-BE49-F238E27FC236}">
                <a16:creationId xmlns:a16="http://schemas.microsoft.com/office/drawing/2014/main" id="{066C7042-2755-6265-6E43-68BD2EFB2342}"/>
              </a:ext>
            </a:extLst>
          </p:cNvPr>
          <p:cNvCxnSpPr>
            <a:cxnSpLocks/>
          </p:cNvCxnSpPr>
          <p:nvPr/>
        </p:nvCxnSpPr>
        <p:spPr>
          <a:xfrm>
            <a:off x="5966228" y="4330991"/>
            <a:ext cx="31429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4C68E3FB-605E-38AA-6B39-0E2148D484C3}"/>
              </a:ext>
            </a:extLst>
          </p:cNvPr>
          <p:cNvSpPr/>
          <p:nvPr/>
        </p:nvSpPr>
        <p:spPr>
          <a:xfrm>
            <a:off x="8738644" y="3673658"/>
            <a:ext cx="180000" cy="63570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B588061C-89C3-7593-7F5E-42A7B94DF6B4}"/>
              </a:ext>
            </a:extLst>
          </p:cNvPr>
          <p:cNvSpPr txBox="1"/>
          <p:nvPr/>
        </p:nvSpPr>
        <p:spPr>
          <a:xfrm>
            <a:off x="7175037" y="3780702"/>
            <a:ext cx="16385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4F24EB4B-ADDF-A793-4E38-E050B43CCD10}"/>
              </a:ext>
            </a:extLst>
          </p:cNvPr>
          <p:cNvSpPr txBox="1"/>
          <p:nvPr/>
        </p:nvSpPr>
        <p:spPr>
          <a:xfrm>
            <a:off x="6411344" y="4410377"/>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a:t>
            </a:r>
          </a:p>
        </p:txBody>
      </p:sp>
      <p:sp>
        <p:nvSpPr>
          <p:cNvPr id="17" name="右大括弧 16">
            <a:extLst>
              <a:ext uri="{FF2B5EF4-FFF2-40B4-BE49-F238E27FC236}">
                <a16:creationId xmlns:a16="http://schemas.microsoft.com/office/drawing/2014/main" id="{3A249B20-25AC-AC56-D8BE-4E998073A284}"/>
              </a:ext>
            </a:extLst>
          </p:cNvPr>
          <p:cNvSpPr/>
          <p:nvPr/>
        </p:nvSpPr>
        <p:spPr>
          <a:xfrm rot="5400000">
            <a:off x="7330902" y="3655942"/>
            <a:ext cx="478204" cy="3078280"/>
          </a:xfrm>
          <a:prstGeom prst="rightBrace">
            <a:avLst>
              <a:gd name="adj1" fmla="val 3050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053E2154-FF11-9B94-042A-6C10707E81C5}"/>
              </a:ext>
            </a:extLst>
          </p:cNvPr>
          <p:cNvSpPr txBox="1"/>
          <p:nvPr/>
        </p:nvSpPr>
        <p:spPr>
          <a:xfrm>
            <a:off x="6050236" y="5530667"/>
            <a:ext cx="29748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所有可以選擇的符號</a:t>
            </a:r>
          </a:p>
        </p:txBody>
      </p:sp>
      <p:sp>
        <p:nvSpPr>
          <p:cNvPr id="19" name="文字方塊 18">
            <a:extLst>
              <a:ext uri="{FF2B5EF4-FFF2-40B4-BE49-F238E27FC236}">
                <a16:creationId xmlns:a16="http://schemas.microsoft.com/office/drawing/2014/main" id="{64264C18-DCF9-FF7B-CCFC-1E14C31D6912}"/>
              </a:ext>
            </a:extLst>
          </p:cNvPr>
          <p:cNvSpPr txBox="1"/>
          <p:nvPr/>
        </p:nvSpPr>
        <p:spPr>
          <a:xfrm>
            <a:off x="8142251" y="4410376"/>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車</a:t>
            </a:r>
          </a:p>
        </p:txBody>
      </p:sp>
      <p:sp>
        <p:nvSpPr>
          <p:cNvPr id="20" name="文字方塊 19">
            <a:extLst>
              <a:ext uri="{FF2B5EF4-FFF2-40B4-BE49-F238E27FC236}">
                <a16:creationId xmlns:a16="http://schemas.microsoft.com/office/drawing/2014/main" id="{0E0637C3-AF91-7C2C-22BF-0FA46ED31660}"/>
              </a:ext>
            </a:extLst>
          </p:cNvPr>
          <p:cNvSpPr txBox="1"/>
          <p:nvPr/>
        </p:nvSpPr>
        <p:spPr>
          <a:xfrm>
            <a:off x="6589213" y="2394375"/>
            <a:ext cx="1103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50%</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7D570398-EBC9-B347-6BA3-D39B32BF4FB2}"/>
              </a:ext>
            </a:extLst>
          </p:cNvPr>
          <p:cNvSpPr txBox="1"/>
          <p:nvPr/>
        </p:nvSpPr>
        <p:spPr>
          <a:xfrm>
            <a:off x="8277101" y="3234535"/>
            <a:ext cx="1103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25%</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4A170829-F5A2-CD4E-4F6A-84F4B1518F0E}"/>
              </a:ext>
            </a:extLst>
          </p:cNvPr>
          <p:cNvCxnSpPr>
            <a:cxnSpLocks/>
          </p:cNvCxnSpPr>
          <p:nvPr/>
        </p:nvCxnSpPr>
        <p:spPr>
          <a:xfrm>
            <a:off x="9380187" y="3980404"/>
            <a:ext cx="1372953"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E56F4AA-8044-5719-9B46-201877ADE4E2}"/>
              </a:ext>
            </a:extLst>
          </p:cNvPr>
          <p:cNvSpPr txBox="1"/>
          <p:nvPr/>
        </p:nvSpPr>
        <p:spPr>
          <a:xfrm>
            <a:off x="10459917" y="3768772"/>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a:t>
            </a:r>
          </a:p>
        </p:txBody>
      </p:sp>
      <p:sp>
        <p:nvSpPr>
          <p:cNvPr id="24" name="文字方塊 23">
            <a:extLst>
              <a:ext uri="{FF2B5EF4-FFF2-40B4-BE49-F238E27FC236}">
                <a16:creationId xmlns:a16="http://schemas.microsoft.com/office/drawing/2014/main" id="{F84D0513-2F62-CFC2-3D8F-89932F3FF4B4}"/>
              </a:ext>
            </a:extLst>
          </p:cNvPr>
          <p:cNvSpPr txBox="1"/>
          <p:nvPr/>
        </p:nvSpPr>
        <p:spPr>
          <a:xfrm>
            <a:off x="10100620" y="3232206"/>
            <a:ext cx="20913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50%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機率</a:t>
            </a:r>
          </a:p>
        </p:txBody>
      </p:sp>
      <p:sp>
        <p:nvSpPr>
          <p:cNvPr id="25" name="文字方塊 24">
            <a:extLst>
              <a:ext uri="{FF2B5EF4-FFF2-40B4-BE49-F238E27FC236}">
                <a16:creationId xmlns:a16="http://schemas.microsoft.com/office/drawing/2014/main" id="{2A0A29A9-4A1F-FE5B-0E88-C390480D11BC}"/>
              </a:ext>
            </a:extLst>
          </p:cNvPr>
          <p:cNvSpPr txBox="1"/>
          <p:nvPr/>
        </p:nvSpPr>
        <p:spPr>
          <a:xfrm>
            <a:off x="9335037" y="4139852"/>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擲骰子</a:t>
            </a:r>
          </a:p>
        </p:txBody>
      </p:sp>
    </p:spTree>
    <p:extLst>
      <p:ext uri="{BB962C8B-B14F-4D97-AF65-F5344CB8AC3E}">
        <p14:creationId xmlns:p14="http://schemas.microsoft.com/office/powerpoint/2010/main" val="32615671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p:bldP spid="16" grpId="0"/>
      <p:bldP spid="17" grpId="0" animBg="1"/>
      <p:bldP spid="18" grpId="0"/>
      <p:bldP spid="19" grpId="0"/>
      <p:bldP spid="20" grpId="0"/>
      <p:bldP spid="21"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9AEF-3EED-2D9E-1637-71C57FD20DB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5CE9644-526D-E2F0-C836-BEDC090DF7B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為什麼同一個問題每次答案都不同？</a:t>
            </a:r>
            <a:endParaRPr lang="zh-TW" altLang="en-US" dirty="0"/>
          </a:p>
        </p:txBody>
      </p:sp>
      <p:sp>
        <p:nvSpPr>
          <p:cNvPr id="26" name="文字方塊 25">
            <a:extLst>
              <a:ext uri="{FF2B5EF4-FFF2-40B4-BE49-F238E27FC236}">
                <a16:creationId xmlns:a16="http://schemas.microsoft.com/office/drawing/2014/main" id="{CF737A2B-1931-7B80-6545-0F3BB4A1FAF6}"/>
              </a:ext>
            </a:extLst>
          </p:cNvPr>
          <p:cNvSpPr txBox="1"/>
          <p:nvPr/>
        </p:nvSpPr>
        <p:spPr>
          <a:xfrm>
            <a:off x="820206" y="2090720"/>
            <a:ext cx="3626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什麼是大型語言模型？</a:t>
            </a:r>
          </a:p>
        </p:txBody>
      </p:sp>
      <p:sp>
        <p:nvSpPr>
          <p:cNvPr id="29" name="矩形: 圓角 28">
            <a:extLst>
              <a:ext uri="{FF2B5EF4-FFF2-40B4-BE49-F238E27FC236}">
                <a16:creationId xmlns:a16="http://schemas.microsoft.com/office/drawing/2014/main" id="{92B8B948-9087-0949-4B87-D6C4FDE8C547}"/>
              </a:ext>
            </a:extLst>
          </p:cNvPr>
          <p:cNvSpPr/>
          <p:nvPr/>
        </p:nvSpPr>
        <p:spPr>
          <a:xfrm>
            <a:off x="5126514" y="1784477"/>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0" name="直線單箭頭接點 29">
            <a:extLst>
              <a:ext uri="{FF2B5EF4-FFF2-40B4-BE49-F238E27FC236}">
                <a16:creationId xmlns:a16="http://schemas.microsoft.com/office/drawing/2014/main" id="{D6B958FE-5B41-D294-C36E-8A5B27145C01}"/>
              </a:ext>
            </a:extLst>
          </p:cNvPr>
          <p:cNvCxnSpPr>
            <a:cxnSpLocks/>
          </p:cNvCxnSpPr>
          <p:nvPr/>
        </p:nvCxnSpPr>
        <p:spPr>
          <a:xfrm>
            <a:off x="4261098" y="2321553"/>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圓角 30">
            <a:extLst>
              <a:ext uri="{FF2B5EF4-FFF2-40B4-BE49-F238E27FC236}">
                <a16:creationId xmlns:a16="http://schemas.microsoft.com/office/drawing/2014/main" id="{BD8A8747-0BC9-D194-6A27-30AEEA30CDC0}"/>
              </a:ext>
            </a:extLst>
          </p:cNvPr>
          <p:cNvSpPr/>
          <p:nvPr/>
        </p:nvSpPr>
        <p:spPr>
          <a:xfrm>
            <a:off x="5126514" y="3162834"/>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2" name="直線單箭頭接點 31">
            <a:extLst>
              <a:ext uri="{FF2B5EF4-FFF2-40B4-BE49-F238E27FC236}">
                <a16:creationId xmlns:a16="http://schemas.microsoft.com/office/drawing/2014/main" id="{8CBF23FC-2499-BD35-94F8-4BEAB391C790}"/>
              </a:ext>
            </a:extLst>
          </p:cNvPr>
          <p:cNvCxnSpPr>
            <a:cxnSpLocks/>
          </p:cNvCxnSpPr>
          <p:nvPr/>
        </p:nvCxnSpPr>
        <p:spPr>
          <a:xfrm>
            <a:off x="4261098" y="3699910"/>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圓角 32">
            <a:extLst>
              <a:ext uri="{FF2B5EF4-FFF2-40B4-BE49-F238E27FC236}">
                <a16:creationId xmlns:a16="http://schemas.microsoft.com/office/drawing/2014/main" id="{67D1500F-5E57-190D-FF6C-CAE2B39A249F}"/>
              </a:ext>
            </a:extLst>
          </p:cNvPr>
          <p:cNvSpPr/>
          <p:nvPr/>
        </p:nvSpPr>
        <p:spPr>
          <a:xfrm>
            <a:off x="5126514" y="5206045"/>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4" name="直線單箭頭接點 33">
            <a:extLst>
              <a:ext uri="{FF2B5EF4-FFF2-40B4-BE49-F238E27FC236}">
                <a16:creationId xmlns:a16="http://schemas.microsoft.com/office/drawing/2014/main" id="{845ABDBD-B06F-7E3C-DF70-5901EAF05768}"/>
              </a:ext>
            </a:extLst>
          </p:cNvPr>
          <p:cNvCxnSpPr>
            <a:cxnSpLocks/>
          </p:cNvCxnSpPr>
          <p:nvPr/>
        </p:nvCxnSpPr>
        <p:spPr>
          <a:xfrm>
            <a:off x="4261098" y="5743121"/>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4FC7F6E1-431A-C265-684F-F66D201C4241}"/>
              </a:ext>
            </a:extLst>
          </p:cNvPr>
          <p:cNvSpPr txBox="1"/>
          <p:nvPr/>
        </p:nvSpPr>
        <p:spPr>
          <a:xfrm rot="5400000">
            <a:off x="5246292" y="4452622"/>
            <a:ext cx="16385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9" name="直線接點 38">
            <a:extLst>
              <a:ext uri="{FF2B5EF4-FFF2-40B4-BE49-F238E27FC236}">
                <a16:creationId xmlns:a16="http://schemas.microsoft.com/office/drawing/2014/main" id="{A2FAADB3-4468-70A1-321D-EB0DEC5F2EE1}"/>
              </a:ext>
            </a:extLst>
          </p:cNvPr>
          <p:cNvCxnSpPr/>
          <p:nvPr/>
        </p:nvCxnSpPr>
        <p:spPr>
          <a:xfrm>
            <a:off x="7818340" y="2633109"/>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群組 39">
            <a:extLst>
              <a:ext uri="{FF2B5EF4-FFF2-40B4-BE49-F238E27FC236}">
                <a16:creationId xmlns:a16="http://schemas.microsoft.com/office/drawing/2014/main" id="{74771173-F302-C02E-A395-24B17AEFE900}"/>
              </a:ext>
            </a:extLst>
          </p:cNvPr>
          <p:cNvGrpSpPr/>
          <p:nvPr/>
        </p:nvGrpSpPr>
        <p:grpSpPr>
          <a:xfrm>
            <a:off x="7978973" y="1757497"/>
            <a:ext cx="1489913" cy="818674"/>
            <a:chOff x="6264327" y="1967634"/>
            <a:chExt cx="1489913" cy="818674"/>
          </a:xfrm>
        </p:grpSpPr>
        <p:sp>
          <p:nvSpPr>
            <p:cNvPr id="41" name="矩形 40">
              <a:extLst>
                <a:ext uri="{FF2B5EF4-FFF2-40B4-BE49-F238E27FC236}">
                  <a16:creationId xmlns:a16="http://schemas.microsoft.com/office/drawing/2014/main" id="{AF15949B-E4A5-EBD1-31D1-1C4416ADAAF8}"/>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41">
              <a:extLst>
                <a:ext uri="{FF2B5EF4-FFF2-40B4-BE49-F238E27FC236}">
                  <a16:creationId xmlns:a16="http://schemas.microsoft.com/office/drawing/2014/main" id="{9FEBA034-2D43-3CDD-B57B-574D83EE75D8}"/>
                </a:ext>
              </a:extLst>
            </p:cNvPr>
            <p:cNvSpPr/>
            <p:nvPr/>
          </p:nvSpPr>
          <p:spPr>
            <a:xfrm>
              <a:off x="6591805" y="2393617"/>
              <a:ext cx="180000" cy="392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42">
              <a:extLst>
                <a:ext uri="{FF2B5EF4-FFF2-40B4-BE49-F238E27FC236}">
                  <a16:creationId xmlns:a16="http://schemas.microsoft.com/office/drawing/2014/main" id="{4C32F8E7-A9EA-FF22-847C-6D6C38357CA4}"/>
                </a:ext>
              </a:extLst>
            </p:cNvPr>
            <p:cNvSpPr/>
            <p:nvPr/>
          </p:nvSpPr>
          <p:spPr>
            <a:xfrm>
              <a:off x="6919283" y="2150599"/>
              <a:ext cx="180000" cy="63570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43">
              <a:extLst>
                <a:ext uri="{FF2B5EF4-FFF2-40B4-BE49-F238E27FC236}">
                  <a16:creationId xmlns:a16="http://schemas.microsoft.com/office/drawing/2014/main" id="{35619123-F035-3234-78A1-54554203A0AC}"/>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44">
              <a:extLst>
                <a:ext uri="{FF2B5EF4-FFF2-40B4-BE49-F238E27FC236}">
                  <a16:creationId xmlns:a16="http://schemas.microsoft.com/office/drawing/2014/main" id="{90D77C88-5887-F832-7BAB-CE41218F8D2D}"/>
                </a:ext>
              </a:extLst>
            </p:cNvPr>
            <p:cNvSpPr/>
            <p:nvPr/>
          </p:nvSpPr>
          <p:spPr>
            <a:xfrm>
              <a:off x="7574240" y="1967634"/>
              <a:ext cx="180000" cy="8186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6" name="群組 45">
            <a:extLst>
              <a:ext uri="{FF2B5EF4-FFF2-40B4-BE49-F238E27FC236}">
                <a16:creationId xmlns:a16="http://schemas.microsoft.com/office/drawing/2014/main" id="{FE5146DB-7A8C-7ED1-4D27-109ABECCFA2A}"/>
              </a:ext>
            </a:extLst>
          </p:cNvPr>
          <p:cNvGrpSpPr/>
          <p:nvPr/>
        </p:nvGrpSpPr>
        <p:grpSpPr>
          <a:xfrm>
            <a:off x="7846556" y="5131707"/>
            <a:ext cx="1828800" cy="1038678"/>
            <a:chOff x="10636884" y="4983237"/>
            <a:chExt cx="1828800" cy="1038678"/>
          </a:xfrm>
        </p:grpSpPr>
        <p:cxnSp>
          <p:nvCxnSpPr>
            <p:cNvPr id="47" name="直線接點 46">
              <a:extLst>
                <a:ext uri="{FF2B5EF4-FFF2-40B4-BE49-F238E27FC236}">
                  <a16:creationId xmlns:a16="http://schemas.microsoft.com/office/drawing/2014/main" id="{F67357E6-6FF4-CB59-01AB-461BAD964D1C}"/>
                </a:ext>
              </a:extLst>
            </p:cNvPr>
            <p:cNvCxnSpPr/>
            <p:nvPr/>
          </p:nvCxnSpPr>
          <p:spPr>
            <a:xfrm>
              <a:off x="10636884" y="6021915"/>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F617F669-1547-939F-BB85-565774A2C0BD}"/>
                </a:ext>
              </a:extLst>
            </p:cNvPr>
            <p:cNvSpPr/>
            <p:nvPr/>
          </p:nvSpPr>
          <p:spPr>
            <a:xfrm>
              <a:off x="10797517" y="4983237"/>
              <a:ext cx="180000" cy="99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48">
              <a:extLst>
                <a:ext uri="{FF2B5EF4-FFF2-40B4-BE49-F238E27FC236}">
                  <a16:creationId xmlns:a16="http://schemas.microsoft.com/office/drawing/2014/main" id="{8416A47D-476A-90C4-D016-7CAAF0AF9EC8}"/>
                </a:ext>
              </a:extLst>
            </p:cNvPr>
            <p:cNvSpPr/>
            <p:nvPr/>
          </p:nvSpPr>
          <p:spPr>
            <a:xfrm>
              <a:off x="11114842" y="5796304"/>
              <a:ext cx="180000" cy="1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49">
              <a:extLst>
                <a:ext uri="{FF2B5EF4-FFF2-40B4-BE49-F238E27FC236}">
                  <a16:creationId xmlns:a16="http://schemas.microsoft.com/office/drawing/2014/main" id="{F0088DE2-FF5B-2CA0-CAFA-616CBF134F22}"/>
                </a:ext>
              </a:extLst>
            </p:cNvPr>
            <p:cNvSpPr/>
            <p:nvPr/>
          </p:nvSpPr>
          <p:spPr>
            <a:xfrm>
              <a:off x="11452473" y="5631890"/>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50">
              <a:extLst>
                <a:ext uri="{FF2B5EF4-FFF2-40B4-BE49-F238E27FC236}">
                  <a16:creationId xmlns:a16="http://schemas.microsoft.com/office/drawing/2014/main" id="{A4673F4B-8F95-9B07-2891-36BDAC185F90}"/>
                </a:ext>
              </a:extLst>
            </p:cNvPr>
            <p:cNvSpPr/>
            <p:nvPr/>
          </p:nvSpPr>
          <p:spPr>
            <a:xfrm>
              <a:off x="11779951" y="5641165"/>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51">
              <a:extLst>
                <a:ext uri="{FF2B5EF4-FFF2-40B4-BE49-F238E27FC236}">
                  <a16:creationId xmlns:a16="http://schemas.microsoft.com/office/drawing/2014/main" id="{FDEB1D4E-94DC-9433-E05C-54BC9ED4BCE5}"/>
                </a:ext>
              </a:extLst>
            </p:cNvPr>
            <p:cNvSpPr/>
            <p:nvPr/>
          </p:nvSpPr>
          <p:spPr>
            <a:xfrm>
              <a:off x="12107430" y="5830015"/>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3" name="直線單箭頭接點 52">
            <a:extLst>
              <a:ext uri="{FF2B5EF4-FFF2-40B4-BE49-F238E27FC236}">
                <a16:creationId xmlns:a16="http://schemas.microsoft.com/office/drawing/2014/main" id="{72426E14-9823-2348-98EC-58AE474AB23C}"/>
              </a:ext>
            </a:extLst>
          </p:cNvPr>
          <p:cNvCxnSpPr>
            <a:cxnSpLocks/>
          </p:cNvCxnSpPr>
          <p:nvPr/>
        </p:nvCxnSpPr>
        <p:spPr>
          <a:xfrm>
            <a:off x="6820495" y="2342092"/>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9B015853-981C-DAD1-CC99-1DDF9F137FA9}"/>
              </a:ext>
            </a:extLst>
          </p:cNvPr>
          <p:cNvCxnSpPr>
            <a:cxnSpLocks/>
          </p:cNvCxnSpPr>
          <p:nvPr/>
        </p:nvCxnSpPr>
        <p:spPr>
          <a:xfrm>
            <a:off x="6820495" y="3720449"/>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87AB1B9D-7CC7-2B31-6C52-8C8484B724B8}"/>
              </a:ext>
            </a:extLst>
          </p:cNvPr>
          <p:cNvCxnSpPr>
            <a:cxnSpLocks/>
          </p:cNvCxnSpPr>
          <p:nvPr/>
        </p:nvCxnSpPr>
        <p:spPr>
          <a:xfrm>
            <a:off x="6820495" y="5763660"/>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群組 55">
            <a:extLst>
              <a:ext uri="{FF2B5EF4-FFF2-40B4-BE49-F238E27FC236}">
                <a16:creationId xmlns:a16="http://schemas.microsoft.com/office/drawing/2014/main" id="{E45758DD-6AF4-912F-7F11-54A3B7AC3054}"/>
              </a:ext>
            </a:extLst>
          </p:cNvPr>
          <p:cNvGrpSpPr/>
          <p:nvPr/>
        </p:nvGrpSpPr>
        <p:grpSpPr>
          <a:xfrm>
            <a:off x="7818340" y="3219455"/>
            <a:ext cx="1828800" cy="930986"/>
            <a:chOff x="10684794" y="3329532"/>
            <a:chExt cx="1828800" cy="930986"/>
          </a:xfrm>
        </p:grpSpPr>
        <p:grpSp>
          <p:nvGrpSpPr>
            <p:cNvPr id="57" name="群組 56">
              <a:extLst>
                <a:ext uri="{FF2B5EF4-FFF2-40B4-BE49-F238E27FC236}">
                  <a16:creationId xmlns:a16="http://schemas.microsoft.com/office/drawing/2014/main" id="{D53B2EFA-AAC1-CE6A-0420-6CF3F99396DA}"/>
                </a:ext>
              </a:extLst>
            </p:cNvPr>
            <p:cNvGrpSpPr/>
            <p:nvPr/>
          </p:nvGrpSpPr>
          <p:grpSpPr>
            <a:xfrm>
              <a:off x="10806153" y="3329532"/>
              <a:ext cx="1489913" cy="908899"/>
              <a:chOff x="6264327" y="1877409"/>
              <a:chExt cx="1489913" cy="908899"/>
            </a:xfrm>
          </p:grpSpPr>
          <p:sp>
            <p:nvSpPr>
              <p:cNvPr id="59" name="矩形 58">
                <a:extLst>
                  <a:ext uri="{FF2B5EF4-FFF2-40B4-BE49-F238E27FC236}">
                    <a16:creationId xmlns:a16="http://schemas.microsoft.com/office/drawing/2014/main" id="{331F4387-476C-6068-208D-C721615455A8}"/>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59">
                <a:extLst>
                  <a:ext uri="{FF2B5EF4-FFF2-40B4-BE49-F238E27FC236}">
                    <a16:creationId xmlns:a16="http://schemas.microsoft.com/office/drawing/2014/main" id="{9B90B21D-32A5-C5BF-1334-A28240CA9E31}"/>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60">
                <a:extLst>
                  <a:ext uri="{FF2B5EF4-FFF2-40B4-BE49-F238E27FC236}">
                    <a16:creationId xmlns:a16="http://schemas.microsoft.com/office/drawing/2014/main" id="{7CFDCD92-37E2-C1B6-CB37-17FA1A88D327}"/>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61">
                <a:extLst>
                  <a:ext uri="{FF2B5EF4-FFF2-40B4-BE49-F238E27FC236}">
                    <a16:creationId xmlns:a16="http://schemas.microsoft.com/office/drawing/2014/main" id="{D47CAA2C-3F4A-EB3D-BE29-D362A6996BE3}"/>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62">
                <a:extLst>
                  <a:ext uri="{FF2B5EF4-FFF2-40B4-BE49-F238E27FC236}">
                    <a16:creationId xmlns:a16="http://schemas.microsoft.com/office/drawing/2014/main" id="{8CB165B7-B759-2F2B-4438-09605513711B}"/>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8" name="直線接點 57">
              <a:extLst>
                <a:ext uri="{FF2B5EF4-FFF2-40B4-BE49-F238E27FC236}">
                  <a16:creationId xmlns:a16="http://schemas.microsoft.com/office/drawing/2014/main" id="{47AEBDE9-9E59-9DCF-8073-54AB9CB55F13}"/>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直線單箭頭接點 63">
            <a:extLst>
              <a:ext uri="{FF2B5EF4-FFF2-40B4-BE49-F238E27FC236}">
                <a16:creationId xmlns:a16="http://schemas.microsoft.com/office/drawing/2014/main" id="{34369AE7-96B8-848B-6039-C22ABEBA33CF}"/>
              </a:ext>
            </a:extLst>
          </p:cNvPr>
          <p:cNvCxnSpPr>
            <a:cxnSpLocks/>
          </p:cNvCxnSpPr>
          <p:nvPr/>
        </p:nvCxnSpPr>
        <p:spPr>
          <a:xfrm>
            <a:off x="9756542" y="2285766"/>
            <a:ext cx="952910"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5" name="文字方塊 64">
            <a:extLst>
              <a:ext uri="{FF2B5EF4-FFF2-40B4-BE49-F238E27FC236}">
                <a16:creationId xmlns:a16="http://schemas.microsoft.com/office/drawing/2014/main" id="{623E34BC-F0E1-2965-73D9-284630AC1722}"/>
              </a:ext>
            </a:extLst>
          </p:cNvPr>
          <p:cNvSpPr txBox="1"/>
          <p:nvPr/>
        </p:nvSpPr>
        <p:spPr>
          <a:xfrm>
            <a:off x="10232997" y="2042282"/>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a:t>
            </a:r>
          </a:p>
        </p:txBody>
      </p:sp>
      <p:cxnSp>
        <p:nvCxnSpPr>
          <p:cNvPr id="66" name="直線單箭頭接點 65">
            <a:extLst>
              <a:ext uri="{FF2B5EF4-FFF2-40B4-BE49-F238E27FC236}">
                <a16:creationId xmlns:a16="http://schemas.microsoft.com/office/drawing/2014/main" id="{ECAF0EBE-49F9-FF74-8AE5-E6160520FA5A}"/>
              </a:ext>
            </a:extLst>
          </p:cNvPr>
          <p:cNvCxnSpPr>
            <a:cxnSpLocks/>
          </p:cNvCxnSpPr>
          <p:nvPr/>
        </p:nvCxnSpPr>
        <p:spPr>
          <a:xfrm>
            <a:off x="9756542" y="3666371"/>
            <a:ext cx="952910"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7" name="文字方塊 66">
            <a:extLst>
              <a:ext uri="{FF2B5EF4-FFF2-40B4-BE49-F238E27FC236}">
                <a16:creationId xmlns:a16="http://schemas.microsoft.com/office/drawing/2014/main" id="{41003FA6-2EC2-8F48-2691-2196F5599E02}"/>
              </a:ext>
            </a:extLst>
          </p:cNvPr>
          <p:cNvSpPr txBox="1"/>
          <p:nvPr/>
        </p:nvSpPr>
        <p:spPr>
          <a:xfrm>
            <a:off x="10232997" y="3437877"/>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型</a:t>
            </a:r>
          </a:p>
        </p:txBody>
      </p:sp>
      <p:cxnSp>
        <p:nvCxnSpPr>
          <p:cNvPr id="68" name="直線單箭頭接點 67">
            <a:extLst>
              <a:ext uri="{FF2B5EF4-FFF2-40B4-BE49-F238E27FC236}">
                <a16:creationId xmlns:a16="http://schemas.microsoft.com/office/drawing/2014/main" id="{82A2D91C-C256-9F72-C6CC-B80E6C0128CD}"/>
              </a:ext>
            </a:extLst>
          </p:cNvPr>
          <p:cNvCxnSpPr>
            <a:cxnSpLocks/>
          </p:cNvCxnSpPr>
          <p:nvPr/>
        </p:nvCxnSpPr>
        <p:spPr>
          <a:xfrm>
            <a:off x="9756542" y="5726593"/>
            <a:ext cx="952910"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文字方塊 68">
            <a:extLst>
              <a:ext uri="{FF2B5EF4-FFF2-40B4-BE49-F238E27FC236}">
                <a16:creationId xmlns:a16="http://schemas.microsoft.com/office/drawing/2014/main" id="{BED42026-A13E-1A5E-EF79-5D6462EE6C7F}"/>
              </a:ext>
            </a:extLst>
          </p:cNvPr>
          <p:cNvSpPr txBox="1"/>
          <p:nvPr/>
        </p:nvSpPr>
        <p:spPr>
          <a:xfrm>
            <a:off x="10487468" y="5465529"/>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[END]</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6DE809D8-F637-6431-E310-FC696C6471E9}"/>
              </a:ext>
            </a:extLst>
          </p:cNvPr>
          <p:cNvSpPr txBox="1"/>
          <p:nvPr/>
        </p:nvSpPr>
        <p:spPr>
          <a:xfrm>
            <a:off x="10115897" y="4178609"/>
            <a:ext cx="1606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每次答案都不相同</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71" name="文字方塊 70">
            <a:extLst>
              <a:ext uri="{FF2B5EF4-FFF2-40B4-BE49-F238E27FC236}">
                <a16:creationId xmlns:a16="http://schemas.microsoft.com/office/drawing/2014/main" id="{26D9F70A-C9C9-69A7-C8D0-E3A552DABC4F}"/>
              </a:ext>
            </a:extLst>
          </p:cNvPr>
          <p:cNvSpPr txBox="1"/>
          <p:nvPr/>
        </p:nvSpPr>
        <p:spPr>
          <a:xfrm>
            <a:off x="634791" y="3498797"/>
            <a:ext cx="3626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什麼是大型語言模型？大</a:t>
            </a:r>
          </a:p>
        </p:txBody>
      </p:sp>
      <p:sp>
        <p:nvSpPr>
          <p:cNvPr id="72" name="文字方塊 71">
            <a:extLst>
              <a:ext uri="{FF2B5EF4-FFF2-40B4-BE49-F238E27FC236}">
                <a16:creationId xmlns:a16="http://schemas.microsoft.com/office/drawing/2014/main" id="{D609C939-CC62-2175-478C-08B102694748}"/>
              </a:ext>
            </a:extLst>
          </p:cNvPr>
          <p:cNvSpPr txBox="1"/>
          <p:nvPr/>
        </p:nvSpPr>
        <p:spPr>
          <a:xfrm>
            <a:off x="694704" y="5328815"/>
            <a:ext cx="3626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什麼是大型語言模型？大型語言模型是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Tree>
    <p:extLst>
      <p:ext uri="{BB962C8B-B14F-4D97-AF65-F5344CB8AC3E}">
        <p14:creationId xmlns:p14="http://schemas.microsoft.com/office/powerpoint/2010/main" val="25180710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8" grpId="0"/>
      <p:bldP spid="65" grpId="0"/>
      <p:bldP spid="67" grpId="0"/>
      <p:bldP spid="69" grpId="0"/>
      <p:bldP spid="70" grpId="0"/>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598F28-85AD-0040-B9BB-4BA80B9C45A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為什麼同一個問題每次答案都不同？</a:t>
            </a:r>
            <a:endParaRPr lang="zh-TW" altLang="en-US" dirty="0"/>
          </a:p>
        </p:txBody>
      </p:sp>
      <p:sp>
        <p:nvSpPr>
          <p:cNvPr id="4" name="矩形: 圓角 3">
            <a:extLst>
              <a:ext uri="{FF2B5EF4-FFF2-40B4-BE49-F238E27FC236}">
                <a16:creationId xmlns:a16="http://schemas.microsoft.com/office/drawing/2014/main" id="{E893B140-B2CA-FB33-E93B-56DC9AD153C3}"/>
              </a:ext>
            </a:extLst>
          </p:cNvPr>
          <p:cNvSpPr/>
          <p:nvPr/>
        </p:nvSpPr>
        <p:spPr>
          <a:xfrm>
            <a:off x="3470210" y="2060737"/>
            <a:ext cx="1693981" cy="950981"/>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5" name="直線單箭頭接點 4">
            <a:extLst>
              <a:ext uri="{FF2B5EF4-FFF2-40B4-BE49-F238E27FC236}">
                <a16:creationId xmlns:a16="http://schemas.microsoft.com/office/drawing/2014/main" id="{B9C8A0ED-A583-5E3E-1AC1-62B3DC477238}"/>
              </a:ext>
            </a:extLst>
          </p:cNvPr>
          <p:cNvCxnSpPr>
            <a:cxnSpLocks/>
          </p:cNvCxnSpPr>
          <p:nvPr/>
        </p:nvCxnSpPr>
        <p:spPr>
          <a:xfrm>
            <a:off x="2653464" y="3835550"/>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70F7898F-3E6F-979F-2BE0-F47D29571489}"/>
              </a:ext>
            </a:extLst>
          </p:cNvPr>
          <p:cNvSpPr txBox="1"/>
          <p:nvPr/>
        </p:nvSpPr>
        <p:spPr>
          <a:xfrm>
            <a:off x="190501" y="3595963"/>
            <a:ext cx="25010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輸入：數學問題</a:t>
            </a:r>
          </a:p>
        </p:txBody>
      </p:sp>
      <p:cxnSp>
        <p:nvCxnSpPr>
          <p:cNvPr id="7" name="直線單箭頭接點 6">
            <a:extLst>
              <a:ext uri="{FF2B5EF4-FFF2-40B4-BE49-F238E27FC236}">
                <a16:creationId xmlns:a16="http://schemas.microsoft.com/office/drawing/2014/main" id="{55CD25E9-83D7-33EB-82B3-B5AF36DC0649}"/>
              </a:ext>
            </a:extLst>
          </p:cNvPr>
          <p:cNvCxnSpPr>
            <a:cxnSpLocks/>
          </p:cNvCxnSpPr>
          <p:nvPr/>
        </p:nvCxnSpPr>
        <p:spPr>
          <a:xfrm>
            <a:off x="5271885" y="3831484"/>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53290A4-108F-A537-D511-FCA59998EAA3}"/>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1633" y="2135854"/>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8F78F19-D4F6-88E0-494B-39FCE777D96F}"/>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1633" y="3364669"/>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5D54249-5F25-B19D-E224-73D5246C4ED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634" y="4661577"/>
            <a:ext cx="875865" cy="87586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B1DC5590-2733-A171-8A0A-1145DD8A0776}"/>
              </a:ext>
            </a:extLst>
          </p:cNvPr>
          <p:cNvSpPr txBox="1"/>
          <p:nvPr/>
        </p:nvSpPr>
        <p:spPr>
          <a:xfrm>
            <a:off x="6815499" y="2345818"/>
            <a:ext cx="2501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答案是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文字方塊 13">
            <a:extLst>
              <a:ext uri="{FF2B5EF4-FFF2-40B4-BE49-F238E27FC236}">
                <a16:creationId xmlns:a16="http://schemas.microsoft.com/office/drawing/2014/main" id="{6CDE8BB4-3E85-A093-6BB0-DFBC8E353C65}"/>
              </a:ext>
            </a:extLst>
          </p:cNvPr>
          <p:cNvSpPr txBox="1"/>
          <p:nvPr/>
        </p:nvSpPr>
        <p:spPr>
          <a:xfrm>
            <a:off x="6815499" y="3623845"/>
            <a:ext cx="2501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答案是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E83E10AB-4F09-730B-C9A2-C9E88A7B280B}"/>
              </a:ext>
            </a:extLst>
          </p:cNvPr>
          <p:cNvSpPr txBox="1"/>
          <p:nvPr/>
        </p:nvSpPr>
        <p:spPr>
          <a:xfrm>
            <a:off x="6807498" y="4984143"/>
            <a:ext cx="2501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答案是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DEA3641D-9DDF-58FA-7845-17190B21FBB3}"/>
              </a:ext>
            </a:extLst>
          </p:cNvPr>
          <p:cNvSpPr txBox="1"/>
          <p:nvPr/>
        </p:nvSpPr>
        <p:spPr>
          <a:xfrm>
            <a:off x="8210430" y="612354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https://arxiv.org/abs/2203.11171</a:t>
            </a:r>
          </a:p>
        </p:txBody>
      </p:sp>
      <p:sp>
        <p:nvSpPr>
          <p:cNvPr id="17" name="右大括弧 16">
            <a:extLst>
              <a:ext uri="{FF2B5EF4-FFF2-40B4-BE49-F238E27FC236}">
                <a16:creationId xmlns:a16="http://schemas.microsoft.com/office/drawing/2014/main" id="{0FF0E53B-B593-DB64-704F-7722B61F6FAE}"/>
              </a:ext>
            </a:extLst>
          </p:cNvPr>
          <p:cNvSpPr/>
          <p:nvPr/>
        </p:nvSpPr>
        <p:spPr>
          <a:xfrm>
            <a:off x="8449676" y="2156239"/>
            <a:ext cx="624057" cy="3396875"/>
          </a:xfrm>
          <a:prstGeom prst="rightBrace">
            <a:avLst>
              <a:gd name="adj1" fmla="val 33215"/>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FB3FB511-2F2F-9D37-BB07-34DBE365EAA0}"/>
              </a:ext>
            </a:extLst>
          </p:cNvPr>
          <p:cNvSpPr txBox="1"/>
          <p:nvPr/>
        </p:nvSpPr>
        <p:spPr>
          <a:xfrm>
            <a:off x="9178355" y="3574218"/>
            <a:ext cx="2501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答案是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FB5B617B-23D8-A0AF-D5F6-649D4AC93E6E}"/>
              </a:ext>
            </a:extLst>
          </p:cNvPr>
          <p:cNvSpPr txBox="1"/>
          <p:nvPr/>
        </p:nvSpPr>
        <p:spPr>
          <a:xfrm>
            <a:off x="9178355" y="4139642"/>
            <a:ext cx="2501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Self-Consistency</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cxnSp>
        <p:nvCxnSpPr>
          <p:cNvPr id="3" name="直線單箭頭接點 2">
            <a:extLst>
              <a:ext uri="{FF2B5EF4-FFF2-40B4-BE49-F238E27FC236}">
                <a16:creationId xmlns:a16="http://schemas.microsoft.com/office/drawing/2014/main" id="{E6D7E5D3-9FA4-D875-1A74-37145B186A2B}"/>
              </a:ext>
            </a:extLst>
          </p:cNvPr>
          <p:cNvCxnSpPr>
            <a:cxnSpLocks/>
          </p:cNvCxnSpPr>
          <p:nvPr/>
        </p:nvCxnSpPr>
        <p:spPr>
          <a:xfrm>
            <a:off x="5271885" y="2553229"/>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356DEF83-D6B8-D25A-9ECB-8F4EC2E68537}"/>
              </a:ext>
            </a:extLst>
          </p:cNvPr>
          <p:cNvCxnSpPr>
            <a:cxnSpLocks/>
          </p:cNvCxnSpPr>
          <p:nvPr/>
        </p:nvCxnSpPr>
        <p:spPr>
          <a:xfrm>
            <a:off x="5279886" y="5214975"/>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99E317C5-EE32-C25A-EEE4-4C0B113583C8}"/>
              </a:ext>
            </a:extLst>
          </p:cNvPr>
          <p:cNvSpPr/>
          <p:nvPr/>
        </p:nvSpPr>
        <p:spPr>
          <a:xfrm>
            <a:off x="3477194" y="3327110"/>
            <a:ext cx="1693981" cy="950981"/>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22" name="矩形: 圓角 21">
            <a:extLst>
              <a:ext uri="{FF2B5EF4-FFF2-40B4-BE49-F238E27FC236}">
                <a16:creationId xmlns:a16="http://schemas.microsoft.com/office/drawing/2014/main" id="{1B62E6C3-F2E6-E9E0-0DB7-31AC7F674AB2}"/>
              </a:ext>
            </a:extLst>
          </p:cNvPr>
          <p:cNvSpPr/>
          <p:nvPr/>
        </p:nvSpPr>
        <p:spPr>
          <a:xfrm>
            <a:off x="3508973" y="4648140"/>
            <a:ext cx="1693981" cy="950981"/>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3" name="直線單箭頭接點 22">
            <a:extLst>
              <a:ext uri="{FF2B5EF4-FFF2-40B4-BE49-F238E27FC236}">
                <a16:creationId xmlns:a16="http://schemas.microsoft.com/office/drawing/2014/main" id="{0CB1DA44-AA9B-7AAC-02E6-8CDD6BF155D6}"/>
              </a:ext>
            </a:extLst>
          </p:cNvPr>
          <p:cNvCxnSpPr>
            <a:cxnSpLocks/>
            <a:stCxn id="6" idx="3"/>
            <a:endCxn id="4" idx="1"/>
          </p:cNvCxnSpPr>
          <p:nvPr/>
        </p:nvCxnSpPr>
        <p:spPr>
          <a:xfrm flipV="1">
            <a:off x="2691565" y="2536228"/>
            <a:ext cx="778645" cy="12905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2B7B409C-33F7-F895-2CD8-C30CBD94E812}"/>
              </a:ext>
            </a:extLst>
          </p:cNvPr>
          <p:cNvCxnSpPr>
            <a:cxnSpLocks/>
          </p:cNvCxnSpPr>
          <p:nvPr/>
        </p:nvCxnSpPr>
        <p:spPr>
          <a:xfrm>
            <a:off x="2698549" y="3858213"/>
            <a:ext cx="778645" cy="12905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5284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3" grpId="0"/>
      <p:bldP spid="14" grpId="0"/>
      <p:bldP spid="15" grpId="0"/>
      <p:bldP spid="17" grpId="0" animBg="1"/>
      <p:bldP spid="18" grpId="0"/>
      <p:bldP spid="19" grpId="0"/>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89D1F96F-27A4-7F5B-1D84-FD141BAEB715}"/>
              </a:ext>
            </a:extLst>
          </p:cNvPr>
          <p:cNvSpPr txBox="1"/>
          <p:nvPr/>
        </p:nvSpPr>
        <p:spPr>
          <a:xfrm>
            <a:off x="1139999" y="986716"/>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6" name="直線單箭頭接點 5">
            <a:extLst>
              <a:ext uri="{FF2B5EF4-FFF2-40B4-BE49-F238E27FC236}">
                <a16:creationId xmlns:a16="http://schemas.microsoft.com/office/drawing/2014/main" id="{8EE0B056-7AC5-34DE-6901-246DE7F7150B}"/>
              </a:ext>
            </a:extLst>
          </p:cNvPr>
          <p:cNvCxnSpPr>
            <a:cxnSpLocks/>
          </p:cNvCxnSpPr>
          <p:nvPr/>
        </p:nvCxnSpPr>
        <p:spPr>
          <a:xfrm>
            <a:off x="2068914" y="1411727"/>
            <a:ext cx="13304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48E8A2E6-E846-2A19-88A8-CECD8466B1D4}"/>
              </a:ext>
            </a:extLst>
          </p:cNvPr>
          <p:cNvCxnSpPr>
            <a:cxnSpLocks/>
            <a:stCxn id="12" idx="3"/>
          </p:cNvCxnSpPr>
          <p:nvPr/>
        </p:nvCxnSpPr>
        <p:spPr>
          <a:xfrm>
            <a:off x="9342407" y="1411377"/>
            <a:ext cx="88332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D797A9DD-7856-C6B7-492F-27F85E58F75D}"/>
              </a:ext>
            </a:extLst>
          </p:cNvPr>
          <p:cNvSpPr txBox="1"/>
          <p:nvPr/>
        </p:nvSpPr>
        <p:spPr>
          <a:xfrm>
            <a:off x="10171462" y="995878"/>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sp>
        <p:nvSpPr>
          <p:cNvPr id="10" name="矩形: 圓角 9">
            <a:extLst>
              <a:ext uri="{FF2B5EF4-FFF2-40B4-BE49-F238E27FC236}">
                <a16:creationId xmlns:a16="http://schemas.microsoft.com/office/drawing/2014/main" id="{59AB278E-080E-7312-9D8A-A935CAFECA40}"/>
              </a:ext>
            </a:extLst>
          </p:cNvPr>
          <p:cNvSpPr/>
          <p:nvPr/>
        </p:nvSpPr>
        <p:spPr>
          <a:xfrm>
            <a:off x="3508616" y="898766"/>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步驟一</a:t>
            </a:r>
          </a:p>
        </p:txBody>
      </p:sp>
      <p:sp>
        <p:nvSpPr>
          <p:cNvPr id="11" name="矩形: 圓角 10">
            <a:extLst>
              <a:ext uri="{FF2B5EF4-FFF2-40B4-BE49-F238E27FC236}">
                <a16:creationId xmlns:a16="http://schemas.microsoft.com/office/drawing/2014/main" id="{B1F3B774-BCED-B9CB-6444-32F60E2BD5D9}"/>
              </a:ext>
            </a:extLst>
          </p:cNvPr>
          <p:cNvSpPr/>
          <p:nvPr/>
        </p:nvSpPr>
        <p:spPr>
          <a:xfrm>
            <a:off x="5751489" y="898766"/>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步驟二</a:t>
            </a:r>
          </a:p>
        </p:txBody>
      </p:sp>
      <p:sp>
        <p:nvSpPr>
          <p:cNvPr id="12" name="矩形: 圓角 11">
            <a:extLst>
              <a:ext uri="{FF2B5EF4-FFF2-40B4-BE49-F238E27FC236}">
                <a16:creationId xmlns:a16="http://schemas.microsoft.com/office/drawing/2014/main" id="{1F77E759-D3C4-FB59-7061-66689038A3FC}"/>
              </a:ext>
            </a:extLst>
          </p:cNvPr>
          <p:cNvSpPr/>
          <p:nvPr/>
        </p:nvSpPr>
        <p:spPr>
          <a:xfrm>
            <a:off x="7994362" y="894748"/>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步驟三</a:t>
            </a:r>
          </a:p>
        </p:txBody>
      </p:sp>
      <p:cxnSp>
        <p:nvCxnSpPr>
          <p:cNvPr id="15" name="直線單箭頭接點 14">
            <a:extLst>
              <a:ext uri="{FF2B5EF4-FFF2-40B4-BE49-F238E27FC236}">
                <a16:creationId xmlns:a16="http://schemas.microsoft.com/office/drawing/2014/main" id="{D7D9E974-57B0-AFDD-22F0-83496F8D3BAA}"/>
              </a:ext>
            </a:extLst>
          </p:cNvPr>
          <p:cNvCxnSpPr>
            <a:cxnSpLocks/>
          </p:cNvCxnSpPr>
          <p:nvPr/>
        </p:nvCxnSpPr>
        <p:spPr>
          <a:xfrm>
            <a:off x="4885689" y="1396104"/>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2C145939-2CAB-D838-51E2-CE31EA1CDD31}"/>
              </a:ext>
            </a:extLst>
          </p:cNvPr>
          <p:cNvCxnSpPr>
            <a:cxnSpLocks/>
          </p:cNvCxnSpPr>
          <p:nvPr/>
        </p:nvCxnSpPr>
        <p:spPr>
          <a:xfrm>
            <a:off x="7150024" y="1369752"/>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B3C804F2-5418-88DC-EFAC-B83FCBCF0525}"/>
              </a:ext>
            </a:extLst>
          </p:cNvPr>
          <p:cNvSpPr txBox="1"/>
          <p:nvPr/>
        </p:nvSpPr>
        <p:spPr>
          <a:xfrm>
            <a:off x="118232" y="162451"/>
            <a:ext cx="5043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複雜的任務拆解成多個步驟</a:t>
            </a:r>
          </a:p>
        </p:txBody>
      </p:sp>
      <p:sp>
        <p:nvSpPr>
          <p:cNvPr id="32" name="文字方塊 31">
            <a:extLst>
              <a:ext uri="{FF2B5EF4-FFF2-40B4-BE49-F238E27FC236}">
                <a16:creationId xmlns:a16="http://schemas.microsoft.com/office/drawing/2014/main" id="{F34D3CE0-20DA-52D7-3AA6-42A8CEE18986}"/>
              </a:ext>
            </a:extLst>
          </p:cNvPr>
          <p:cNvSpPr txBox="1"/>
          <p:nvPr/>
        </p:nvSpPr>
        <p:spPr>
          <a:xfrm>
            <a:off x="118232" y="2272807"/>
            <a:ext cx="5043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模型檢查自己的答案</a:t>
            </a:r>
          </a:p>
        </p:txBody>
      </p:sp>
      <p:pic>
        <p:nvPicPr>
          <p:cNvPr id="8194" name="Picture 2">
            <a:extLst>
              <a:ext uri="{FF2B5EF4-FFF2-40B4-BE49-F238E27FC236}">
                <a16:creationId xmlns:a16="http://schemas.microsoft.com/office/drawing/2014/main" id="{BC30A95B-B0CD-84DB-6DA1-2E03F7FBD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674" y="2089939"/>
            <a:ext cx="928914" cy="928914"/>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864A3CE9-5735-112E-6550-F6CB22FDF738}"/>
              </a:ext>
            </a:extLst>
          </p:cNvPr>
          <p:cNvSpPr txBox="1"/>
          <p:nvPr/>
        </p:nvSpPr>
        <p:spPr>
          <a:xfrm>
            <a:off x="149024" y="4667800"/>
            <a:ext cx="62293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同一個問題每次答案都不同</a:t>
            </a:r>
          </a:p>
        </p:txBody>
      </p:sp>
      <p:sp>
        <p:nvSpPr>
          <p:cNvPr id="25" name="文字方塊 24">
            <a:extLst>
              <a:ext uri="{FF2B5EF4-FFF2-40B4-BE49-F238E27FC236}">
                <a16:creationId xmlns:a16="http://schemas.microsoft.com/office/drawing/2014/main" id="{D12C30A6-0B66-1599-C06B-C02179DF405C}"/>
              </a:ext>
            </a:extLst>
          </p:cNvPr>
          <p:cNvSpPr txBox="1"/>
          <p:nvPr/>
        </p:nvSpPr>
        <p:spPr>
          <a:xfrm>
            <a:off x="1185659" y="5712164"/>
            <a:ext cx="3626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什麼是大型語言模型？</a:t>
            </a:r>
          </a:p>
        </p:txBody>
      </p:sp>
      <p:sp>
        <p:nvSpPr>
          <p:cNvPr id="33" name="矩形: 圓角 32">
            <a:extLst>
              <a:ext uri="{FF2B5EF4-FFF2-40B4-BE49-F238E27FC236}">
                <a16:creationId xmlns:a16="http://schemas.microsoft.com/office/drawing/2014/main" id="{3C749297-043D-4E95-44B7-A36D4901BBEA}"/>
              </a:ext>
            </a:extLst>
          </p:cNvPr>
          <p:cNvSpPr/>
          <p:nvPr/>
        </p:nvSpPr>
        <p:spPr>
          <a:xfrm>
            <a:off x="5491967" y="5405921"/>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4" name="直線單箭頭接點 33">
            <a:extLst>
              <a:ext uri="{FF2B5EF4-FFF2-40B4-BE49-F238E27FC236}">
                <a16:creationId xmlns:a16="http://schemas.microsoft.com/office/drawing/2014/main" id="{BD607F28-E66F-CA12-EECB-A691AFA75495}"/>
              </a:ext>
            </a:extLst>
          </p:cNvPr>
          <p:cNvCxnSpPr>
            <a:cxnSpLocks/>
          </p:cNvCxnSpPr>
          <p:nvPr/>
        </p:nvCxnSpPr>
        <p:spPr>
          <a:xfrm>
            <a:off x="4626551" y="5942997"/>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660198E6-D649-D28E-4C53-E915CF959F6C}"/>
              </a:ext>
            </a:extLst>
          </p:cNvPr>
          <p:cNvSpPr txBox="1"/>
          <p:nvPr/>
        </p:nvSpPr>
        <p:spPr>
          <a:xfrm>
            <a:off x="9526537" y="4920077"/>
            <a:ext cx="4456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a:t>
            </a:r>
          </a:p>
        </p:txBody>
      </p:sp>
      <p:cxnSp>
        <p:nvCxnSpPr>
          <p:cNvPr id="36" name="直線接點 35">
            <a:extLst>
              <a:ext uri="{FF2B5EF4-FFF2-40B4-BE49-F238E27FC236}">
                <a16:creationId xmlns:a16="http://schemas.microsoft.com/office/drawing/2014/main" id="{F2FFA68E-8A38-487C-7C17-0CDDC43408AA}"/>
              </a:ext>
            </a:extLst>
          </p:cNvPr>
          <p:cNvCxnSpPr/>
          <p:nvPr/>
        </p:nvCxnSpPr>
        <p:spPr>
          <a:xfrm>
            <a:off x="8183793" y="6254553"/>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群組 36">
            <a:extLst>
              <a:ext uri="{FF2B5EF4-FFF2-40B4-BE49-F238E27FC236}">
                <a16:creationId xmlns:a16="http://schemas.microsoft.com/office/drawing/2014/main" id="{8E3999C2-4B16-79D7-0103-C964F20F41E2}"/>
              </a:ext>
            </a:extLst>
          </p:cNvPr>
          <p:cNvGrpSpPr/>
          <p:nvPr/>
        </p:nvGrpSpPr>
        <p:grpSpPr>
          <a:xfrm>
            <a:off x="8344426" y="5378941"/>
            <a:ext cx="1489913" cy="818674"/>
            <a:chOff x="6264327" y="1967634"/>
            <a:chExt cx="1489913" cy="818674"/>
          </a:xfrm>
        </p:grpSpPr>
        <p:sp>
          <p:nvSpPr>
            <p:cNvPr id="38" name="矩形 37">
              <a:extLst>
                <a:ext uri="{FF2B5EF4-FFF2-40B4-BE49-F238E27FC236}">
                  <a16:creationId xmlns:a16="http://schemas.microsoft.com/office/drawing/2014/main" id="{8CDFEEB5-3372-3806-DB93-926E1C540C5B}"/>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38">
              <a:extLst>
                <a:ext uri="{FF2B5EF4-FFF2-40B4-BE49-F238E27FC236}">
                  <a16:creationId xmlns:a16="http://schemas.microsoft.com/office/drawing/2014/main" id="{D3615C7B-7D15-37AE-C3D5-AF431637DBD5}"/>
                </a:ext>
              </a:extLst>
            </p:cNvPr>
            <p:cNvSpPr/>
            <p:nvPr/>
          </p:nvSpPr>
          <p:spPr>
            <a:xfrm>
              <a:off x="6591805" y="2393617"/>
              <a:ext cx="180000" cy="392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39">
              <a:extLst>
                <a:ext uri="{FF2B5EF4-FFF2-40B4-BE49-F238E27FC236}">
                  <a16:creationId xmlns:a16="http://schemas.microsoft.com/office/drawing/2014/main" id="{6CE206FE-9C1F-C0F8-CD68-864593AA1E2A}"/>
                </a:ext>
              </a:extLst>
            </p:cNvPr>
            <p:cNvSpPr/>
            <p:nvPr/>
          </p:nvSpPr>
          <p:spPr>
            <a:xfrm>
              <a:off x="6919283" y="2150599"/>
              <a:ext cx="180000" cy="63570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40">
              <a:extLst>
                <a:ext uri="{FF2B5EF4-FFF2-40B4-BE49-F238E27FC236}">
                  <a16:creationId xmlns:a16="http://schemas.microsoft.com/office/drawing/2014/main" id="{5311EEB5-D0B3-F336-A004-BDBDB15F91E1}"/>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41">
              <a:extLst>
                <a:ext uri="{FF2B5EF4-FFF2-40B4-BE49-F238E27FC236}">
                  <a16:creationId xmlns:a16="http://schemas.microsoft.com/office/drawing/2014/main" id="{EF268F84-AD7D-9CCC-2C9C-590707614994}"/>
                </a:ext>
              </a:extLst>
            </p:cNvPr>
            <p:cNvSpPr/>
            <p:nvPr/>
          </p:nvSpPr>
          <p:spPr>
            <a:xfrm>
              <a:off x="7574240" y="1967634"/>
              <a:ext cx="180000" cy="8186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43" name="直線單箭頭接點 42">
            <a:extLst>
              <a:ext uri="{FF2B5EF4-FFF2-40B4-BE49-F238E27FC236}">
                <a16:creationId xmlns:a16="http://schemas.microsoft.com/office/drawing/2014/main" id="{7E6074A4-363E-FA55-5A3A-5277D90D1830}"/>
              </a:ext>
            </a:extLst>
          </p:cNvPr>
          <p:cNvCxnSpPr>
            <a:cxnSpLocks/>
          </p:cNvCxnSpPr>
          <p:nvPr/>
        </p:nvCxnSpPr>
        <p:spPr>
          <a:xfrm>
            <a:off x="7185948" y="596353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A941C3A0-FEB5-188B-946C-267AFF4524B0}"/>
              </a:ext>
            </a:extLst>
          </p:cNvPr>
          <p:cNvCxnSpPr>
            <a:cxnSpLocks/>
          </p:cNvCxnSpPr>
          <p:nvPr/>
        </p:nvCxnSpPr>
        <p:spPr>
          <a:xfrm>
            <a:off x="10121995" y="5907210"/>
            <a:ext cx="952910"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50466403-58FF-62B7-6C3C-786C5E0DB042}"/>
              </a:ext>
            </a:extLst>
          </p:cNvPr>
          <p:cNvSpPr txBox="1"/>
          <p:nvPr/>
        </p:nvSpPr>
        <p:spPr>
          <a:xfrm>
            <a:off x="10598450" y="5663726"/>
            <a:ext cx="137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a:t>
            </a:r>
          </a:p>
        </p:txBody>
      </p:sp>
      <p:grpSp>
        <p:nvGrpSpPr>
          <p:cNvPr id="50" name="群組 49">
            <a:extLst>
              <a:ext uri="{FF2B5EF4-FFF2-40B4-BE49-F238E27FC236}">
                <a16:creationId xmlns:a16="http://schemas.microsoft.com/office/drawing/2014/main" id="{C58FAF1B-0B33-A6DC-23F4-89861333DC78}"/>
              </a:ext>
            </a:extLst>
          </p:cNvPr>
          <p:cNvGrpSpPr/>
          <p:nvPr/>
        </p:nvGrpSpPr>
        <p:grpSpPr>
          <a:xfrm>
            <a:off x="1197038" y="3036572"/>
            <a:ext cx="10844737" cy="1097684"/>
            <a:chOff x="1318603" y="3377662"/>
            <a:chExt cx="10844737" cy="1097684"/>
          </a:xfrm>
        </p:grpSpPr>
        <p:sp>
          <p:nvSpPr>
            <p:cNvPr id="21" name="文字方塊 20">
              <a:extLst>
                <a:ext uri="{FF2B5EF4-FFF2-40B4-BE49-F238E27FC236}">
                  <a16:creationId xmlns:a16="http://schemas.microsoft.com/office/drawing/2014/main" id="{BCCFD213-310B-70EF-BBA3-1D6DC97630E2}"/>
                </a:ext>
              </a:extLst>
            </p:cNvPr>
            <p:cNvSpPr txBox="1"/>
            <p:nvPr/>
          </p:nvSpPr>
          <p:spPr>
            <a:xfrm>
              <a:off x="1318603" y="3531167"/>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22" name="直線單箭頭接點 21">
              <a:extLst>
                <a:ext uri="{FF2B5EF4-FFF2-40B4-BE49-F238E27FC236}">
                  <a16:creationId xmlns:a16="http://schemas.microsoft.com/office/drawing/2014/main" id="{722F5F26-F087-3B9C-7CB3-5EB8BDDF130D}"/>
                </a:ext>
              </a:extLst>
            </p:cNvPr>
            <p:cNvCxnSpPr>
              <a:cxnSpLocks/>
            </p:cNvCxnSpPr>
            <p:nvPr/>
          </p:nvCxnSpPr>
          <p:spPr>
            <a:xfrm>
              <a:off x="2247518" y="3956178"/>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A9EDA516-4845-14DC-7B9F-5E4C71A41FE2}"/>
                </a:ext>
              </a:extLst>
            </p:cNvPr>
            <p:cNvSpPr txBox="1"/>
            <p:nvPr/>
          </p:nvSpPr>
          <p:spPr>
            <a:xfrm>
              <a:off x="5898238" y="3568873"/>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cxnSp>
          <p:nvCxnSpPr>
            <p:cNvPr id="24" name="直線單箭頭接點 23">
              <a:extLst>
                <a:ext uri="{FF2B5EF4-FFF2-40B4-BE49-F238E27FC236}">
                  <a16:creationId xmlns:a16="http://schemas.microsoft.com/office/drawing/2014/main" id="{D9770D76-FACD-03CD-8F41-EB87B4A9ED85}"/>
                </a:ext>
              </a:extLst>
            </p:cNvPr>
            <p:cNvCxnSpPr>
              <a:cxnSpLocks/>
            </p:cNvCxnSpPr>
            <p:nvPr/>
          </p:nvCxnSpPr>
          <p:spPr>
            <a:xfrm>
              <a:off x="9725649" y="3939154"/>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3A01657D-FE95-284F-C9BE-0A6B4409F92F}"/>
                </a:ext>
              </a:extLst>
            </p:cNvPr>
            <p:cNvCxnSpPr>
              <a:cxnSpLocks/>
            </p:cNvCxnSpPr>
            <p:nvPr/>
          </p:nvCxnSpPr>
          <p:spPr>
            <a:xfrm>
              <a:off x="5020043" y="3965322"/>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319892E1-701A-D001-0FF0-9CF88CE73D95}"/>
                </a:ext>
              </a:extLst>
            </p:cNvPr>
            <p:cNvCxnSpPr>
              <a:cxnSpLocks/>
            </p:cNvCxnSpPr>
            <p:nvPr/>
          </p:nvCxnSpPr>
          <p:spPr>
            <a:xfrm>
              <a:off x="6875106" y="3964947"/>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8F0A3630-26FF-F891-DCBE-EAE9EEE57B5A}"/>
                </a:ext>
              </a:extLst>
            </p:cNvPr>
            <p:cNvSpPr txBox="1"/>
            <p:nvPr/>
          </p:nvSpPr>
          <p:spPr>
            <a:xfrm>
              <a:off x="9742528" y="3523655"/>
              <a:ext cx="24208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檢查後</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的輸出</a:t>
              </a:r>
            </a:p>
          </p:txBody>
        </p:sp>
        <p:sp>
          <p:nvSpPr>
            <p:cNvPr id="48" name="矩形: 圓角 47">
              <a:extLst>
                <a:ext uri="{FF2B5EF4-FFF2-40B4-BE49-F238E27FC236}">
                  <a16:creationId xmlns:a16="http://schemas.microsoft.com/office/drawing/2014/main" id="{F553D5C0-44B0-F145-B033-5C08326B6A21}"/>
                </a:ext>
              </a:extLst>
            </p:cNvPr>
            <p:cNvSpPr/>
            <p:nvPr/>
          </p:nvSpPr>
          <p:spPr>
            <a:xfrm>
              <a:off x="3213307" y="337766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49" name="矩形: 圓角 48">
              <a:extLst>
                <a:ext uri="{FF2B5EF4-FFF2-40B4-BE49-F238E27FC236}">
                  <a16:creationId xmlns:a16="http://schemas.microsoft.com/office/drawing/2014/main" id="{D92EF29C-FD51-FD13-8822-3B95D5D5C4D3}"/>
                </a:ext>
              </a:extLst>
            </p:cNvPr>
            <p:cNvSpPr/>
            <p:nvPr/>
          </p:nvSpPr>
          <p:spPr>
            <a:xfrm>
              <a:off x="7792942" y="337766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grpSp>
      <p:pic>
        <p:nvPicPr>
          <p:cNvPr id="53" name="Picture 2">
            <a:extLst>
              <a:ext uri="{FF2B5EF4-FFF2-40B4-BE49-F238E27FC236}">
                <a16:creationId xmlns:a16="http://schemas.microsoft.com/office/drawing/2014/main" id="{55DDB384-7143-3328-8FB7-C15319B7B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674" y="4195047"/>
            <a:ext cx="928914" cy="92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0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ED33D-D542-5314-7AC1-40ECA18D2B9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C1AD62F-1CD9-0EAB-C126-A772F8DBB7C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打一套組合拳</a:t>
            </a:r>
          </a:p>
        </p:txBody>
      </p:sp>
      <p:sp>
        <p:nvSpPr>
          <p:cNvPr id="4" name="文字方塊 3">
            <a:extLst>
              <a:ext uri="{FF2B5EF4-FFF2-40B4-BE49-F238E27FC236}">
                <a16:creationId xmlns:a16="http://schemas.microsoft.com/office/drawing/2014/main" id="{ADB202BE-BC2E-FE60-F4BA-4F2C9F80D452}"/>
              </a:ext>
            </a:extLst>
          </p:cNvPr>
          <p:cNvSpPr txBox="1"/>
          <p:nvPr/>
        </p:nvSpPr>
        <p:spPr>
          <a:xfrm>
            <a:off x="75139" y="3462437"/>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sp>
        <p:nvSpPr>
          <p:cNvPr id="6" name="矩形: 圓角 5">
            <a:extLst>
              <a:ext uri="{FF2B5EF4-FFF2-40B4-BE49-F238E27FC236}">
                <a16:creationId xmlns:a16="http://schemas.microsoft.com/office/drawing/2014/main" id="{EF78B4D7-08F2-74A3-5F07-B6D49ADDC1E4}"/>
              </a:ext>
            </a:extLst>
          </p:cNvPr>
          <p:cNvSpPr/>
          <p:nvPr/>
        </p:nvSpPr>
        <p:spPr>
          <a:xfrm>
            <a:off x="1366365" y="3361540"/>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步驟一</a:t>
            </a:r>
          </a:p>
        </p:txBody>
      </p:sp>
      <p:cxnSp>
        <p:nvCxnSpPr>
          <p:cNvPr id="7" name="直線單箭頭接點 6">
            <a:extLst>
              <a:ext uri="{FF2B5EF4-FFF2-40B4-BE49-F238E27FC236}">
                <a16:creationId xmlns:a16="http://schemas.microsoft.com/office/drawing/2014/main" id="{2EEC41E2-C3BD-4D16-2B4E-276B6DA5348E}"/>
              </a:ext>
            </a:extLst>
          </p:cNvPr>
          <p:cNvCxnSpPr>
            <a:cxnSpLocks/>
          </p:cNvCxnSpPr>
          <p:nvPr/>
        </p:nvCxnSpPr>
        <p:spPr>
          <a:xfrm>
            <a:off x="918445" y="3852446"/>
            <a:ext cx="4479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11A5B303-63CC-2FC9-CE5A-8A3098FDE131}"/>
              </a:ext>
            </a:extLst>
          </p:cNvPr>
          <p:cNvCxnSpPr>
            <a:cxnSpLocks/>
          </p:cNvCxnSpPr>
          <p:nvPr/>
        </p:nvCxnSpPr>
        <p:spPr>
          <a:xfrm>
            <a:off x="2714410" y="3881329"/>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CDFA69AB-37FA-86D0-5041-D0BF975C6C3B}"/>
              </a:ext>
            </a:extLst>
          </p:cNvPr>
          <p:cNvCxnSpPr>
            <a:cxnSpLocks/>
            <a:endCxn id="12" idx="1"/>
          </p:cNvCxnSpPr>
          <p:nvPr/>
        </p:nvCxnSpPr>
        <p:spPr>
          <a:xfrm flipV="1">
            <a:off x="2714410" y="2623632"/>
            <a:ext cx="659748" cy="12465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D8BE7AB-E028-190C-1F60-E2CB13AC1864}"/>
              </a:ext>
            </a:extLst>
          </p:cNvPr>
          <p:cNvCxnSpPr>
            <a:cxnSpLocks/>
            <a:endCxn id="14" idx="1"/>
          </p:cNvCxnSpPr>
          <p:nvPr/>
        </p:nvCxnSpPr>
        <p:spPr>
          <a:xfrm>
            <a:off x="2714424" y="3921157"/>
            <a:ext cx="667735" cy="10701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6C329072-DE97-FFF5-5C1A-2ADF3B0DA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158" y="2185699"/>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CF7ED7E-22C7-36FF-5CCB-83A2E80A7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158" y="3414514"/>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DD6D9D1-0ABE-D506-5C5A-3DDFC1AAE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159" y="4553342"/>
            <a:ext cx="875865" cy="875865"/>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圓角 16">
            <a:extLst>
              <a:ext uri="{FF2B5EF4-FFF2-40B4-BE49-F238E27FC236}">
                <a16:creationId xmlns:a16="http://schemas.microsoft.com/office/drawing/2014/main" id="{8749EF33-7AFB-7744-5B19-FF233C70321A}"/>
              </a:ext>
            </a:extLst>
          </p:cNvPr>
          <p:cNvSpPr/>
          <p:nvPr/>
        </p:nvSpPr>
        <p:spPr>
          <a:xfrm>
            <a:off x="4909771" y="2107003"/>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步驟二</a:t>
            </a:r>
          </a:p>
        </p:txBody>
      </p:sp>
      <p:cxnSp>
        <p:nvCxnSpPr>
          <p:cNvPr id="18" name="直線單箭頭接點 17">
            <a:extLst>
              <a:ext uri="{FF2B5EF4-FFF2-40B4-BE49-F238E27FC236}">
                <a16:creationId xmlns:a16="http://schemas.microsoft.com/office/drawing/2014/main" id="{DF4CC68F-DBA8-2631-9ED9-0F96A373259E}"/>
              </a:ext>
            </a:extLst>
          </p:cNvPr>
          <p:cNvCxnSpPr>
            <a:cxnSpLocks/>
          </p:cNvCxnSpPr>
          <p:nvPr/>
        </p:nvCxnSpPr>
        <p:spPr>
          <a:xfrm>
            <a:off x="4250023" y="2626792"/>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83178034-8618-E042-BC8B-CFE8BE3120E8}"/>
              </a:ext>
            </a:extLst>
          </p:cNvPr>
          <p:cNvCxnSpPr>
            <a:cxnSpLocks/>
          </p:cNvCxnSpPr>
          <p:nvPr/>
        </p:nvCxnSpPr>
        <p:spPr>
          <a:xfrm flipV="1">
            <a:off x="6274782" y="1913841"/>
            <a:ext cx="570041" cy="6860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BE6D2A45-430B-C571-CE52-87A82BA78E59}"/>
              </a:ext>
            </a:extLst>
          </p:cNvPr>
          <p:cNvCxnSpPr>
            <a:cxnSpLocks/>
          </p:cNvCxnSpPr>
          <p:nvPr/>
        </p:nvCxnSpPr>
        <p:spPr>
          <a:xfrm>
            <a:off x="6274796" y="2650832"/>
            <a:ext cx="566034" cy="632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18AEA43A-C062-15F0-DC20-EBA142687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564" y="1380995"/>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70DE0C4-4227-6672-C319-F08F724B0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882" y="2845084"/>
            <a:ext cx="875865" cy="875865"/>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圓角 33">
            <a:extLst>
              <a:ext uri="{FF2B5EF4-FFF2-40B4-BE49-F238E27FC236}">
                <a16:creationId xmlns:a16="http://schemas.microsoft.com/office/drawing/2014/main" id="{EFB17E8B-6673-3EC7-2C8E-CB03D0040BEA}"/>
              </a:ext>
            </a:extLst>
          </p:cNvPr>
          <p:cNvSpPr/>
          <p:nvPr/>
        </p:nvSpPr>
        <p:spPr>
          <a:xfrm>
            <a:off x="4954795" y="4560133"/>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步驟二</a:t>
            </a:r>
          </a:p>
        </p:txBody>
      </p:sp>
      <p:cxnSp>
        <p:nvCxnSpPr>
          <p:cNvPr id="35" name="直線單箭頭接點 34">
            <a:extLst>
              <a:ext uri="{FF2B5EF4-FFF2-40B4-BE49-F238E27FC236}">
                <a16:creationId xmlns:a16="http://schemas.microsoft.com/office/drawing/2014/main" id="{79095CAA-12C5-551D-0935-31CD1A261625}"/>
              </a:ext>
            </a:extLst>
          </p:cNvPr>
          <p:cNvCxnSpPr>
            <a:cxnSpLocks/>
          </p:cNvCxnSpPr>
          <p:nvPr/>
        </p:nvCxnSpPr>
        <p:spPr>
          <a:xfrm>
            <a:off x="4295047" y="5079922"/>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FE68722B-E9AF-90B1-95CB-9475DC69CA9B}"/>
              </a:ext>
            </a:extLst>
          </p:cNvPr>
          <p:cNvCxnSpPr>
            <a:cxnSpLocks/>
          </p:cNvCxnSpPr>
          <p:nvPr/>
        </p:nvCxnSpPr>
        <p:spPr>
          <a:xfrm flipV="1">
            <a:off x="6301411" y="4403051"/>
            <a:ext cx="570041" cy="6860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F4DC890F-A8DF-AED9-9124-1198F2DB184D}"/>
              </a:ext>
            </a:extLst>
          </p:cNvPr>
          <p:cNvCxnSpPr>
            <a:cxnSpLocks/>
          </p:cNvCxnSpPr>
          <p:nvPr/>
        </p:nvCxnSpPr>
        <p:spPr>
          <a:xfrm>
            <a:off x="6301425" y="5140042"/>
            <a:ext cx="566034" cy="632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2">
            <a:extLst>
              <a:ext uri="{FF2B5EF4-FFF2-40B4-BE49-F238E27FC236}">
                <a16:creationId xmlns:a16="http://schemas.microsoft.com/office/drawing/2014/main" id="{D8028556-9AEF-169E-6F98-2FF44B90E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193" y="3870205"/>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29E28F1C-4CF9-A15A-3DAE-7ADB5408C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511" y="5334294"/>
            <a:ext cx="875865" cy="875865"/>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圓角 47">
            <a:extLst>
              <a:ext uri="{FF2B5EF4-FFF2-40B4-BE49-F238E27FC236}">
                <a16:creationId xmlns:a16="http://schemas.microsoft.com/office/drawing/2014/main" id="{DDDE44E3-FAB4-0603-B67B-03FBD106C408}"/>
              </a:ext>
            </a:extLst>
          </p:cNvPr>
          <p:cNvSpPr/>
          <p:nvPr/>
        </p:nvSpPr>
        <p:spPr>
          <a:xfrm>
            <a:off x="8442659" y="3746648"/>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步驟三</a:t>
            </a:r>
          </a:p>
        </p:txBody>
      </p:sp>
      <p:cxnSp>
        <p:nvCxnSpPr>
          <p:cNvPr id="49" name="直線單箭頭接點 48">
            <a:extLst>
              <a:ext uri="{FF2B5EF4-FFF2-40B4-BE49-F238E27FC236}">
                <a16:creationId xmlns:a16="http://schemas.microsoft.com/office/drawing/2014/main" id="{773693CE-9E50-AFDA-ECA4-C3E06E1D1328}"/>
              </a:ext>
            </a:extLst>
          </p:cNvPr>
          <p:cNvCxnSpPr>
            <a:cxnSpLocks/>
          </p:cNvCxnSpPr>
          <p:nvPr/>
        </p:nvCxnSpPr>
        <p:spPr>
          <a:xfrm>
            <a:off x="7782911" y="4266437"/>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BB9D676B-7231-C0A0-CDA5-9404AE5E32AA}"/>
              </a:ext>
            </a:extLst>
          </p:cNvPr>
          <p:cNvCxnSpPr>
            <a:cxnSpLocks/>
          </p:cNvCxnSpPr>
          <p:nvPr/>
        </p:nvCxnSpPr>
        <p:spPr>
          <a:xfrm flipV="1">
            <a:off x="9789275" y="3589566"/>
            <a:ext cx="570041" cy="6860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76CDE088-A873-4185-12FD-2C9C1E905795}"/>
              </a:ext>
            </a:extLst>
          </p:cNvPr>
          <p:cNvCxnSpPr>
            <a:cxnSpLocks/>
          </p:cNvCxnSpPr>
          <p:nvPr/>
        </p:nvCxnSpPr>
        <p:spPr>
          <a:xfrm>
            <a:off x="9789289" y="4326557"/>
            <a:ext cx="566034" cy="632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2">
            <a:extLst>
              <a:ext uri="{FF2B5EF4-FFF2-40B4-BE49-F238E27FC236}">
                <a16:creationId xmlns:a16="http://schemas.microsoft.com/office/drawing/2014/main" id="{8BC12087-3C1B-4B1B-91BB-4850C14E9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2057" y="3056720"/>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EDBB2754-1C74-AFCB-D486-094AC3F5F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375" y="4520809"/>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711C1163-16C2-23DF-F24B-DFCA9738C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813" y="270691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a:extLst>
              <a:ext uri="{FF2B5EF4-FFF2-40B4-BE49-F238E27FC236}">
                <a16:creationId xmlns:a16="http://schemas.microsoft.com/office/drawing/2014/main" id="{100CDB82-3BAC-741F-BE3C-19546B326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3429" y="177996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a:extLst>
              <a:ext uri="{FF2B5EF4-FFF2-40B4-BE49-F238E27FC236}">
                <a16:creationId xmlns:a16="http://schemas.microsoft.com/office/drawing/2014/main" id="{B420B327-5DE1-5AF9-0690-E34563F33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5664" y="316709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a:extLst>
              <a:ext uri="{FF2B5EF4-FFF2-40B4-BE49-F238E27FC236}">
                <a16:creationId xmlns:a16="http://schemas.microsoft.com/office/drawing/2014/main" id="{9121E673-B3F8-6D7A-B76B-969C51AA3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076" y="38779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3B1205F4-DE9E-3C25-D42E-5B02D4911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807" y="524469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86131E97-3390-F3CA-65F3-15819B607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440" y="44179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59E47728-0452-CD27-11CA-E270B023F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0825" y="349521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a:extLst>
              <a:ext uri="{FF2B5EF4-FFF2-40B4-BE49-F238E27FC236}">
                <a16:creationId xmlns:a16="http://schemas.microsoft.com/office/drawing/2014/main" id="{B2EC9725-87FD-632E-3292-DB535BE405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4600" y="657051"/>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AD71102B-8826-1F82-F498-2B3663AC4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222" y="878351"/>
            <a:ext cx="875865" cy="87586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a:extLst>
              <a:ext uri="{FF2B5EF4-FFF2-40B4-BE49-F238E27FC236}">
                <a16:creationId xmlns:a16="http://schemas.microsoft.com/office/drawing/2014/main" id="{83455060-E0A9-0C58-7EEF-C8BD3252A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2291" y="13543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3DFCE7BB-990A-C9B5-4A9B-AABFE33DA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5092" y="759564"/>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9216" name="箭號: 向右 9215">
            <a:extLst>
              <a:ext uri="{FF2B5EF4-FFF2-40B4-BE49-F238E27FC236}">
                <a16:creationId xmlns:a16="http://schemas.microsoft.com/office/drawing/2014/main" id="{B3572034-0D58-109F-12F2-1D23EC0C80C0}"/>
              </a:ext>
            </a:extLst>
          </p:cNvPr>
          <p:cNvSpPr/>
          <p:nvPr/>
        </p:nvSpPr>
        <p:spPr>
          <a:xfrm>
            <a:off x="9361351" y="1007429"/>
            <a:ext cx="317227" cy="60039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217" name="箭號: 向右 9216">
            <a:extLst>
              <a:ext uri="{FF2B5EF4-FFF2-40B4-BE49-F238E27FC236}">
                <a16:creationId xmlns:a16="http://schemas.microsoft.com/office/drawing/2014/main" id="{3B1A28A7-0532-F230-86DF-E3F17AC742AE}"/>
              </a:ext>
            </a:extLst>
          </p:cNvPr>
          <p:cNvSpPr/>
          <p:nvPr/>
        </p:nvSpPr>
        <p:spPr>
          <a:xfrm>
            <a:off x="10749086" y="966455"/>
            <a:ext cx="317227" cy="60039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F1056E6C-E4EE-1689-FC59-58BE278EAE66}"/>
              </a:ext>
            </a:extLst>
          </p:cNvPr>
          <p:cNvSpPr txBox="1"/>
          <p:nvPr/>
        </p:nvSpPr>
        <p:spPr>
          <a:xfrm>
            <a:off x="8352825" y="594299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https://arxiv.org/abs/2305.10601</a:t>
            </a:r>
          </a:p>
        </p:txBody>
      </p:sp>
      <p:sp>
        <p:nvSpPr>
          <p:cNvPr id="3" name="文字方塊 2">
            <a:extLst>
              <a:ext uri="{FF2B5EF4-FFF2-40B4-BE49-F238E27FC236}">
                <a16:creationId xmlns:a16="http://schemas.microsoft.com/office/drawing/2014/main" id="{ED6FA37C-83F3-92EA-8C80-948A1972BEE4}"/>
              </a:ext>
            </a:extLst>
          </p:cNvPr>
          <p:cNvSpPr txBox="1"/>
          <p:nvPr/>
        </p:nvSpPr>
        <p:spPr>
          <a:xfrm>
            <a:off x="8980013" y="1889808"/>
            <a:ext cx="2420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語言模型</a:t>
            </a:r>
          </a:p>
        </p:txBody>
      </p:sp>
      <p:sp>
        <p:nvSpPr>
          <p:cNvPr id="15" name="文字方塊 14">
            <a:extLst>
              <a:ext uri="{FF2B5EF4-FFF2-40B4-BE49-F238E27FC236}">
                <a16:creationId xmlns:a16="http://schemas.microsoft.com/office/drawing/2014/main" id="{1F98F26B-D3AA-C062-F099-031E15676F04}"/>
              </a:ext>
            </a:extLst>
          </p:cNvPr>
          <p:cNvSpPr txBox="1"/>
          <p:nvPr/>
        </p:nvSpPr>
        <p:spPr>
          <a:xfrm>
            <a:off x="838200" y="1320312"/>
            <a:ext cx="63531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Tree of Thoughts (</a:t>
            </a:r>
            <a:r>
              <a:rPr kumimoji="0" lang="en-US" altLang="zh-TW" sz="2800" b="1"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ToT</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07126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7" grpId="0" animBg="1"/>
      <p:bldP spid="34" grpId="0" animBg="1"/>
      <p:bldP spid="48" grpId="0" animBg="1"/>
      <p:bldP spid="9216" grpId="0" animBg="1"/>
      <p:bldP spid="9217" grpId="0" animBg="1"/>
      <p:bldP spid="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2A592-3E74-FFE7-910D-B746977E2E9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B8B880A-D866-6A7F-BF50-A8C8C0A59D13}"/>
              </a:ext>
            </a:extLst>
          </p:cNvPr>
          <p:cNvSpPr>
            <a:spLocks noGrp="1"/>
          </p:cNvSpPr>
          <p:nvPr>
            <p:ph type="title"/>
          </p:nvPr>
        </p:nvSpPr>
        <p:spPr/>
        <p:txBody>
          <a:bodyPr/>
          <a:lstStyle/>
          <a:p>
            <a:endParaRPr lang="zh-TW" altLang="en-US"/>
          </a:p>
        </p:txBody>
      </p:sp>
      <p:sp>
        <p:nvSpPr>
          <p:cNvPr id="6" name="文字方塊 5">
            <a:extLst>
              <a:ext uri="{FF2B5EF4-FFF2-40B4-BE49-F238E27FC236}">
                <a16:creationId xmlns:a16="http://schemas.microsoft.com/office/drawing/2014/main" id="{0DC288C1-C46E-DC4A-30A9-02AEED35E1B3}"/>
              </a:ext>
            </a:extLst>
          </p:cNvPr>
          <p:cNvSpPr txBox="1"/>
          <p:nvPr/>
        </p:nvSpPr>
        <p:spPr>
          <a:xfrm>
            <a:off x="7097807" y="6119212"/>
            <a:ext cx="352761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https://arxiv.org/abs/2308.09687</a:t>
            </a:r>
          </a:p>
        </p:txBody>
      </p:sp>
      <p:pic>
        <p:nvPicPr>
          <p:cNvPr id="5" name="圖片 4">
            <a:extLst>
              <a:ext uri="{FF2B5EF4-FFF2-40B4-BE49-F238E27FC236}">
                <a16:creationId xmlns:a16="http://schemas.microsoft.com/office/drawing/2014/main" id="{49CA9019-8DA9-BDF2-5F9E-9D1729F940A7}"/>
              </a:ext>
            </a:extLst>
          </p:cNvPr>
          <p:cNvPicPr>
            <a:picLocks noChangeAspect="1"/>
          </p:cNvPicPr>
          <p:nvPr/>
        </p:nvPicPr>
        <p:blipFill>
          <a:blip r:embed="rId3"/>
          <a:stretch>
            <a:fillRect/>
          </a:stretch>
        </p:blipFill>
        <p:spPr>
          <a:xfrm>
            <a:off x="1203194" y="1235265"/>
            <a:ext cx="4331893" cy="4220819"/>
          </a:xfrm>
          <a:prstGeom prst="rect">
            <a:avLst/>
          </a:prstGeom>
        </p:spPr>
      </p:pic>
      <p:sp>
        <p:nvSpPr>
          <p:cNvPr id="8" name="文字方塊 7">
            <a:extLst>
              <a:ext uri="{FF2B5EF4-FFF2-40B4-BE49-F238E27FC236}">
                <a16:creationId xmlns:a16="http://schemas.microsoft.com/office/drawing/2014/main" id="{F6D95310-9CBE-C3A8-55F4-DE5C2548F2F6}"/>
              </a:ext>
            </a:extLst>
          </p:cNvPr>
          <p:cNvSpPr txBox="1"/>
          <p:nvPr/>
        </p:nvSpPr>
        <p:spPr>
          <a:xfrm>
            <a:off x="1203194" y="6123543"/>
            <a:ext cx="45521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https://arxiv.org/abs/2308.10379</a:t>
            </a:r>
          </a:p>
        </p:txBody>
      </p:sp>
      <p:pic>
        <p:nvPicPr>
          <p:cNvPr id="10" name="圖片 9">
            <a:extLst>
              <a:ext uri="{FF2B5EF4-FFF2-40B4-BE49-F238E27FC236}">
                <a16:creationId xmlns:a16="http://schemas.microsoft.com/office/drawing/2014/main" id="{13A001D3-EA08-51C3-6106-198412C51ADA}"/>
              </a:ext>
            </a:extLst>
          </p:cNvPr>
          <p:cNvPicPr>
            <a:picLocks noChangeAspect="1"/>
          </p:cNvPicPr>
          <p:nvPr/>
        </p:nvPicPr>
        <p:blipFill>
          <a:blip r:embed="rId4"/>
          <a:stretch>
            <a:fillRect/>
          </a:stretch>
        </p:blipFill>
        <p:spPr>
          <a:xfrm>
            <a:off x="6692775" y="637705"/>
            <a:ext cx="4089640" cy="4818379"/>
          </a:xfrm>
          <a:prstGeom prst="rect">
            <a:avLst/>
          </a:prstGeom>
        </p:spPr>
      </p:pic>
      <p:sp>
        <p:nvSpPr>
          <p:cNvPr id="11" name="文字方塊 10">
            <a:extLst>
              <a:ext uri="{FF2B5EF4-FFF2-40B4-BE49-F238E27FC236}">
                <a16:creationId xmlns:a16="http://schemas.microsoft.com/office/drawing/2014/main" id="{4EC92A65-AE66-8A51-6C19-4A74046338EA}"/>
              </a:ext>
            </a:extLst>
          </p:cNvPr>
          <p:cNvSpPr txBox="1"/>
          <p:nvPr/>
        </p:nvSpPr>
        <p:spPr>
          <a:xfrm>
            <a:off x="1022938" y="5622735"/>
            <a:ext cx="49843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Algorithm of Thoughts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09745EEC-C8F2-9381-9106-50424F7E3BFC}"/>
              </a:ext>
            </a:extLst>
          </p:cNvPr>
          <p:cNvSpPr txBox="1"/>
          <p:nvPr/>
        </p:nvSpPr>
        <p:spPr>
          <a:xfrm>
            <a:off x="6369424" y="5657547"/>
            <a:ext cx="49843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Graph of Thoughts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8800479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0B2F7-17B4-AB26-7375-EB7D3B08E7D6}"/>
            </a:ext>
          </a:extLst>
        </p:cNvPr>
        <p:cNvGrpSpPr/>
        <p:nvPr/>
      </p:nvGrpSpPr>
      <p:grpSpPr>
        <a:xfrm>
          <a:off x="0" y="0"/>
          <a:ext cx="0" cy="0"/>
          <a:chOff x="0" y="0"/>
          <a:chExt cx="0" cy="0"/>
        </a:xfrm>
      </p:grpSpPr>
      <p:sp>
        <p:nvSpPr>
          <p:cNvPr id="11" name="矩形: 圓角 10">
            <a:extLst>
              <a:ext uri="{FF2B5EF4-FFF2-40B4-BE49-F238E27FC236}">
                <a16:creationId xmlns:a16="http://schemas.microsoft.com/office/drawing/2014/main" id="{4362FB6C-38CD-8B17-2F3E-79B270BE9D10}"/>
              </a:ext>
            </a:extLst>
          </p:cNvPr>
          <p:cNvSpPr/>
          <p:nvPr/>
        </p:nvSpPr>
        <p:spPr>
          <a:xfrm>
            <a:off x="2390968" y="1478957"/>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2" name="直線單箭頭接點 11">
            <a:extLst>
              <a:ext uri="{FF2B5EF4-FFF2-40B4-BE49-F238E27FC236}">
                <a16:creationId xmlns:a16="http://schemas.microsoft.com/office/drawing/2014/main" id="{B909E182-6C89-AA02-2C9F-05A78F5CBEFA}"/>
              </a:ext>
            </a:extLst>
          </p:cNvPr>
          <p:cNvCxnSpPr>
            <a:cxnSpLocks/>
          </p:cNvCxnSpPr>
          <p:nvPr/>
        </p:nvCxnSpPr>
        <p:spPr>
          <a:xfrm>
            <a:off x="1752612"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65B20F6D-5AFD-2ECC-18E8-659A2236C6C0}"/>
              </a:ext>
            </a:extLst>
          </p:cNvPr>
          <p:cNvCxnSpPr>
            <a:cxnSpLocks/>
          </p:cNvCxnSpPr>
          <p:nvPr/>
        </p:nvCxnSpPr>
        <p:spPr>
          <a:xfrm>
            <a:off x="3909217"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5147553D-C30A-2400-8D31-DE93A4A7995C}"/>
              </a:ext>
            </a:extLst>
          </p:cNvPr>
          <p:cNvSpPr/>
          <p:nvPr/>
        </p:nvSpPr>
        <p:spPr>
          <a:xfrm>
            <a:off x="4564827" y="1841268"/>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D1E644E0-7BDA-A1C5-A4A3-EE5AE2871C89}"/>
              </a:ext>
            </a:extLst>
          </p:cNvPr>
          <p:cNvSpPr/>
          <p:nvPr/>
        </p:nvSpPr>
        <p:spPr>
          <a:xfrm>
            <a:off x="8517418" y="1470979"/>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7" name="直線單箭頭接點 16">
            <a:extLst>
              <a:ext uri="{FF2B5EF4-FFF2-40B4-BE49-F238E27FC236}">
                <a16:creationId xmlns:a16="http://schemas.microsoft.com/office/drawing/2014/main" id="{0B7DFC1B-A56B-D549-D49B-FEE03B512073}"/>
              </a:ext>
            </a:extLst>
          </p:cNvPr>
          <p:cNvCxnSpPr>
            <a:cxnSpLocks/>
          </p:cNvCxnSpPr>
          <p:nvPr/>
        </p:nvCxnSpPr>
        <p:spPr>
          <a:xfrm>
            <a:off x="7879062"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6B2B22F-7DA4-02B8-8540-6651E6D015D4}"/>
              </a:ext>
            </a:extLst>
          </p:cNvPr>
          <p:cNvCxnSpPr>
            <a:cxnSpLocks/>
          </p:cNvCxnSpPr>
          <p:nvPr/>
        </p:nvCxnSpPr>
        <p:spPr>
          <a:xfrm>
            <a:off x="10035667"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D0F0DE29-CD9B-E49B-17CE-E2B488B67DDE}"/>
              </a:ext>
            </a:extLst>
          </p:cNvPr>
          <p:cNvSpPr/>
          <p:nvPr/>
        </p:nvSpPr>
        <p:spPr>
          <a:xfrm>
            <a:off x="10691277" y="183329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DD9E769E-DC08-BFF8-EF62-234180ACB828}"/>
              </a:ext>
            </a:extLst>
          </p:cNvPr>
          <p:cNvSpPr/>
          <p:nvPr/>
        </p:nvSpPr>
        <p:spPr>
          <a:xfrm>
            <a:off x="6654112" y="179878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894455D1-F24E-051F-9D34-887AF958E0BC}"/>
              </a:ext>
            </a:extLst>
          </p:cNvPr>
          <p:cNvSpPr/>
          <p:nvPr/>
        </p:nvSpPr>
        <p:spPr>
          <a:xfrm>
            <a:off x="6654112" y="1212631"/>
            <a:ext cx="1354087" cy="483076"/>
          </a:xfrm>
          <a:prstGeom prst="roundRect">
            <a:avLst/>
          </a:prstGeom>
          <a:solidFill>
            <a:schemeClr val="accent5">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3EE3F80F-FAC1-328C-974C-5298C4DF26FC}"/>
              </a:ext>
            </a:extLst>
          </p:cNvPr>
          <p:cNvSpPr/>
          <p:nvPr/>
        </p:nvSpPr>
        <p:spPr>
          <a:xfrm>
            <a:off x="3512403" y="3173546"/>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4" name="直線單箭頭接點 23">
            <a:extLst>
              <a:ext uri="{FF2B5EF4-FFF2-40B4-BE49-F238E27FC236}">
                <a16:creationId xmlns:a16="http://schemas.microsoft.com/office/drawing/2014/main" id="{4CF0DF71-42EF-EA80-E02D-654C6A476EA4}"/>
              </a:ext>
            </a:extLst>
          </p:cNvPr>
          <p:cNvCxnSpPr>
            <a:cxnSpLocks/>
          </p:cNvCxnSpPr>
          <p:nvPr/>
        </p:nvCxnSpPr>
        <p:spPr>
          <a:xfrm>
            <a:off x="2874047"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89338B7D-D956-116D-C1DD-4C47D104F492}"/>
              </a:ext>
            </a:extLst>
          </p:cNvPr>
          <p:cNvCxnSpPr>
            <a:cxnSpLocks/>
          </p:cNvCxnSpPr>
          <p:nvPr/>
        </p:nvCxnSpPr>
        <p:spPr>
          <a:xfrm>
            <a:off x="5030652"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8EE24F8F-C071-E76D-AF57-BC1ECB8533E6}"/>
              </a:ext>
            </a:extLst>
          </p:cNvPr>
          <p:cNvSpPr/>
          <p:nvPr/>
        </p:nvSpPr>
        <p:spPr>
          <a:xfrm>
            <a:off x="9677409" y="350135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4F6F7738-0BBC-AF28-DAC3-0CA6C9BC6E1C}"/>
              </a:ext>
            </a:extLst>
          </p:cNvPr>
          <p:cNvSpPr/>
          <p:nvPr/>
        </p:nvSpPr>
        <p:spPr>
          <a:xfrm>
            <a:off x="5669008" y="3501351"/>
            <a:ext cx="1104181"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976532B-048D-D105-2F65-A01B708C35DE}"/>
              </a:ext>
            </a:extLst>
          </p:cNvPr>
          <p:cNvSpPr/>
          <p:nvPr/>
        </p:nvSpPr>
        <p:spPr>
          <a:xfrm>
            <a:off x="7465680" y="3173545"/>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4" name="直線單箭頭接點 33">
            <a:extLst>
              <a:ext uri="{FF2B5EF4-FFF2-40B4-BE49-F238E27FC236}">
                <a16:creationId xmlns:a16="http://schemas.microsoft.com/office/drawing/2014/main" id="{3E939BA7-4D92-AC27-042F-D9A9740F4FBD}"/>
              </a:ext>
            </a:extLst>
          </p:cNvPr>
          <p:cNvCxnSpPr>
            <a:cxnSpLocks/>
          </p:cNvCxnSpPr>
          <p:nvPr/>
        </p:nvCxnSpPr>
        <p:spPr>
          <a:xfrm>
            <a:off x="6827324"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1F15468A-7A3B-3C8A-7CEE-E45BD9403046}"/>
              </a:ext>
            </a:extLst>
          </p:cNvPr>
          <p:cNvCxnSpPr>
            <a:cxnSpLocks/>
          </p:cNvCxnSpPr>
          <p:nvPr/>
        </p:nvCxnSpPr>
        <p:spPr>
          <a:xfrm>
            <a:off x="8983929"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8D18640F-D205-4B67-573F-74692DBD8C52}"/>
              </a:ext>
            </a:extLst>
          </p:cNvPr>
          <p:cNvSpPr/>
          <p:nvPr/>
        </p:nvSpPr>
        <p:spPr>
          <a:xfrm>
            <a:off x="1904366" y="3476729"/>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07FF5FEB-44F0-D314-0164-4B5FF209FDE0}"/>
              </a:ext>
            </a:extLst>
          </p:cNvPr>
          <p:cNvSpPr/>
          <p:nvPr/>
        </p:nvSpPr>
        <p:spPr>
          <a:xfrm>
            <a:off x="581380" y="178695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050" name="Picture 2">
            <a:extLst>
              <a:ext uri="{FF2B5EF4-FFF2-40B4-BE49-F238E27FC236}">
                <a16:creationId xmlns:a16="http://schemas.microsoft.com/office/drawing/2014/main" id="{B4FC34A0-B48E-839C-1BB6-AFEF344D4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90" y="2366523"/>
            <a:ext cx="491167" cy="49116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2">
            <a:extLst>
              <a:ext uri="{FF2B5EF4-FFF2-40B4-BE49-F238E27FC236}">
                <a16:creationId xmlns:a16="http://schemas.microsoft.com/office/drawing/2014/main" id="{9FD20A90-ED2D-FCE7-83D6-B23C4CBCB1F4}"/>
              </a:ext>
            </a:extLst>
          </p:cNvPr>
          <p:cNvSpPr/>
          <p:nvPr/>
        </p:nvSpPr>
        <p:spPr>
          <a:xfrm>
            <a:off x="1211444" y="5074253"/>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pic>
        <p:nvPicPr>
          <p:cNvPr id="2052" name="Picture 4">
            <a:extLst>
              <a:ext uri="{FF2B5EF4-FFF2-40B4-BE49-F238E27FC236}">
                <a16:creationId xmlns:a16="http://schemas.microsoft.com/office/drawing/2014/main" id="{976DFC0D-D53B-25A8-4728-A8E43D597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721" y="507425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22E22DA-3415-DA2E-8CAF-2254779574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406" y="501179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橢圓 6">
            <a:extLst>
              <a:ext uri="{FF2B5EF4-FFF2-40B4-BE49-F238E27FC236}">
                <a16:creationId xmlns:a16="http://schemas.microsoft.com/office/drawing/2014/main" id="{2D42CDAB-D100-594D-D97F-E5361F7E5C1A}"/>
              </a:ext>
            </a:extLst>
          </p:cNvPr>
          <p:cNvSpPr/>
          <p:nvPr/>
        </p:nvSpPr>
        <p:spPr>
          <a:xfrm>
            <a:off x="433852" y="95543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橢圓 7">
            <a:extLst>
              <a:ext uri="{FF2B5EF4-FFF2-40B4-BE49-F238E27FC236}">
                <a16:creationId xmlns:a16="http://schemas.microsoft.com/office/drawing/2014/main" id="{C43F60BD-502E-620F-84BB-CD0D003D7C42}"/>
              </a:ext>
            </a:extLst>
          </p:cNvPr>
          <p:cNvSpPr/>
          <p:nvPr/>
        </p:nvSpPr>
        <p:spPr>
          <a:xfrm>
            <a:off x="433852" y="946175"/>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橢圓 8">
            <a:extLst>
              <a:ext uri="{FF2B5EF4-FFF2-40B4-BE49-F238E27FC236}">
                <a16:creationId xmlns:a16="http://schemas.microsoft.com/office/drawing/2014/main" id="{E6A8818F-A92B-80F1-E0DD-F64295FA619B}"/>
              </a:ext>
            </a:extLst>
          </p:cNvPr>
          <p:cNvSpPr/>
          <p:nvPr/>
        </p:nvSpPr>
        <p:spPr>
          <a:xfrm>
            <a:off x="6015056" y="92125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7D0591D2-D365-1932-8B33-67774A888F2A}"/>
              </a:ext>
            </a:extLst>
          </p:cNvPr>
          <p:cNvSpPr/>
          <p:nvPr/>
        </p:nvSpPr>
        <p:spPr>
          <a:xfrm>
            <a:off x="458491" y="3095292"/>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3</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橢圓 18">
            <a:extLst>
              <a:ext uri="{FF2B5EF4-FFF2-40B4-BE49-F238E27FC236}">
                <a16:creationId xmlns:a16="http://schemas.microsoft.com/office/drawing/2014/main" id="{0209AFAC-6C5C-C761-FB73-321590A462B8}"/>
              </a:ext>
            </a:extLst>
          </p:cNvPr>
          <p:cNvSpPr/>
          <p:nvPr/>
        </p:nvSpPr>
        <p:spPr>
          <a:xfrm>
            <a:off x="470375" y="4681929"/>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4</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048BA89D-267C-47A8-11F1-FB7B6165E3C0}"/>
              </a:ext>
            </a:extLst>
          </p:cNvPr>
          <p:cNvSpPr txBox="1"/>
          <p:nvPr/>
        </p:nvSpPr>
        <p:spPr>
          <a:xfrm>
            <a:off x="611502" y="153576"/>
            <a:ext cx="110142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有那些在不訓練模型的情況下強化語言模型的方法</a:t>
            </a:r>
          </a:p>
        </p:txBody>
      </p:sp>
    </p:spTree>
    <p:extLst>
      <p:ext uri="{BB962C8B-B14F-4D97-AF65-F5344CB8AC3E}">
        <p14:creationId xmlns:p14="http://schemas.microsoft.com/office/powerpoint/2010/main" val="24405495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8767-7E63-1042-5AD4-006972BE69D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0EF539A-7491-0E83-8C8B-6C07D9E5C77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拆解任務</a:t>
            </a:r>
            <a:endParaRPr lang="zh-TW" altLang="en-US" dirty="0"/>
          </a:p>
        </p:txBody>
      </p:sp>
      <p:sp>
        <p:nvSpPr>
          <p:cNvPr id="4" name="圓角矩形 56">
            <a:extLst>
              <a:ext uri="{FF2B5EF4-FFF2-40B4-BE49-F238E27FC236}">
                <a16:creationId xmlns:a16="http://schemas.microsoft.com/office/drawing/2014/main" id="{E3448A99-B6CA-5857-445C-90FEB3F340F2}"/>
              </a:ext>
            </a:extLst>
          </p:cNvPr>
          <p:cNvSpPr/>
          <p:nvPr/>
        </p:nvSpPr>
        <p:spPr>
          <a:xfrm>
            <a:off x="2604219" y="1782318"/>
            <a:ext cx="7086052" cy="1753429"/>
          </a:xfrm>
          <a:prstGeom prst="roundRect">
            <a:avLst>
              <a:gd name="adj" fmla="val 688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9FBD3985-C914-B17D-6B0D-F99F2C90EEDB}"/>
              </a:ext>
            </a:extLst>
          </p:cNvPr>
          <p:cNvSpPr txBox="1"/>
          <p:nvPr/>
        </p:nvSpPr>
        <p:spPr>
          <a:xfrm>
            <a:off x="838200" y="2243535"/>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13" name="直線單箭頭接點 12">
            <a:extLst>
              <a:ext uri="{FF2B5EF4-FFF2-40B4-BE49-F238E27FC236}">
                <a16:creationId xmlns:a16="http://schemas.microsoft.com/office/drawing/2014/main" id="{E480F0DF-9B1E-5C0A-431E-D9678D5A7CB2}"/>
              </a:ext>
            </a:extLst>
          </p:cNvPr>
          <p:cNvCxnSpPr>
            <a:cxnSpLocks/>
          </p:cNvCxnSpPr>
          <p:nvPr/>
        </p:nvCxnSpPr>
        <p:spPr>
          <a:xfrm>
            <a:off x="1767115" y="2668546"/>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2" descr="Image">
            <a:extLst>
              <a:ext uri="{FF2B5EF4-FFF2-40B4-BE49-F238E27FC236}">
                <a16:creationId xmlns:a16="http://schemas.microsoft.com/office/drawing/2014/main" id="{6B1154C9-7453-B511-8250-F058AF344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939" y="2060744"/>
            <a:ext cx="1250612" cy="125061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單箭頭接點 21">
            <a:extLst>
              <a:ext uri="{FF2B5EF4-FFF2-40B4-BE49-F238E27FC236}">
                <a16:creationId xmlns:a16="http://schemas.microsoft.com/office/drawing/2014/main" id="{A6C12D61-058B-198C-E579-E150129FDC0D}"/>
              </a:ext>
            </a:extLst>
          </p:cNvPr>
          <p:cNvCxnSpPr>
            <a:cxnSpLocks/>
          </p:cNvCxnSpPr>
          <p:nvPr/>
        </p:nvCxnSpPr>
        <p:spPr>
          <a:xfrm>
            <a:off x="9690271" y="2691477"/>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AB322C01-3121-7578-940C-97376486EF2C}"/>
              </a:ext>
            </a:extLst>
          </p:cNvPr>
          <p:cNvSpPr txBox="1"/>
          <p:nvPr/>
        </p:nvSpPr>
        <p:spPr>
          <a:xfrm>
            <a:off x="10455659" y="2253047"/>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pic>
        <p:nvPicPr>
          <p:cNvPr id="26" name="Picture 5">
            <a:extLst>
              <a:ext uri="{FF2B5EF4-FFF2-40B4-BE49-F238E27FC236}">
                <a16:creationId xmlns:a16="http://schemas.microsoft.com/office/drawing/2014/main" id="{0E42EBD8-0DF7-39A9-66C8-73B64AAC9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117" y="1295079"/>
            <a:ext cx="934457" cy="934458"/>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FE6B5307-8B3E-03F2-C420-6189BE65B4DD}"/>
              </a:ext>
            </a:extLst>
          </p:cNvPr>
          <p:cNvSpPr txBox="1"/>
          <p:nvPr/>
        </p:nvSpPr>
        <p:spPr>
          <a:xfrm>
            <a:off x="4961947" y="1311877"/>
            <a:ext cx="24086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複雜的任務</a:t>
            </a:r>
          </a:p>
        </p:txBody>
      </p:sp>
      <p:sp>
        <p:nvSpPr>
          <p:cNvPr id="29" name="圓角矩形 56">
            <a:extLst>
              <a:ext uri="{FF2B5EF4-FFF2-40B4-BE49-F238E27FC236}">
                <a16:creationId xmlns:a16="http://schemas.microsoft.com/office/drawing/2014/main" id="{17F9E814-FA98-469B-EFD4-98ABF5527B33}"/>
              </a:ext>
            </a:extLst>
          </p:cNvPr>
          <p:cNvSpPr/>
          <p:nvPr/>
        </p:nvSpPr>
        <p:spPr>
          <a:xfrm>
            <a:off x="2604219" y="4208671"/>
            <a:ext cx="7086052" cy="1753429"/>
          </a:xfrm>
          <a:prstGeom prst="roundRect">
            <a:avLst>
              <a:gd name="adj" fmla="val 688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27C1FEF9-0B73-EC5F-D56F-23A7B02DF777}"/>
              </a:ext>
            </a:extLst>
          </p:cNvPr>
          <p:cNvSpPr txBox="1"/>
          <p:nvPr/>
        </p:nvSpPr>
        <p:spPr>
          <a:xfrm>
            <a:off x="838200" y="4669888"/>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31" name="直線單箭頭接點 30">
            <a:extLst>
              <a:ext uri="{FF2B5EF4-FFF2-40B4-BE49-F238E27FC236}">
                <a16:creationId xmlns:a16="http://schemas.microsoft.com/office/drawing/2014/main" id="{54A860A1-C08B-CD56-C71B-109D1F42FED5}"/>
              </a:ext>
            </a:extLst>
          </p:cNvPr>
          <p:cNvCxnSpPr>
            <a:cxnSpLocks/>
          </p:cNvCxnSpPr>
          <p:nvPr/>
        </p:nvCxnSpPr>
        <p:spPr>
          <a:xfrm>
            <a:off x="1767115" y="5094899"/>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6B0DCC1-25B5-F7FE-E771-A68306792630}"/>
              </a:ext>
            </a:extLst>
          </p:cNvPr>
          <p:cNvCxnSpPr>
            <a:cxnSpLocks/>
          </p:cNvCxnSpPr>
          <p:nvPr/>
        </p:nvCxnSpPr>
        <p:spPr>
          <a:xfrm>
            <a:off x="9690271" y="5103316"/>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5D4E2072-CBFB-8A37-BADF-8153429E4236}"/>
              </a:ext>
            </a:extLst>
          </p:cNvPr>
          <p:cNvSpPr txBox="1"/>
          <p:nvPr/>
        </p:nvSpPr>
        <p:spPr>
          <a:xfrm>
            <a:off x="10455659" y="4679400"/>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pic>
        <p:nvPicPr>
          <p:cNvPr id="37" name="Picture 4">
            <a:extLst>
              <a:ext uri="{FF2B5EF4-FFF2-40B4-BE49-F238E27FC236}">
                <a16:creationId xmlns:a16="http://schemas.microsoft.com/office/drawing/2014/main" id="{67C0998A-427F-B83F-2C0F-EF3395EC4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117" y="3629551"/>
            <a:ext cx="934457" cy="934458"/>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圓角 37">
            <a:extLst>
              <a:ext uri="{FF2B5EF4-FFF2-40B4-BE49-F238E27FC236}">
                <a16:creationId xmlns:a16="http://schemas.microsoft.com/office/drawing/2014/main" id="{2FCB58D9-E27B-3854-5735-A429013381AE}"/>
              </a:ext>
            </a:extLst>
          </p:cNvPr>
          <p:cNvSpPr/>
          <p:nvPr/>
        </p:nvSpPr>
        <p:spPr>
          <a:xfrm>
            <a:off x="3263967" y="4581938"/>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步驟一</a:t>
            </a:r>
          </a:p>
        </p:txBody>
      </p:sp>
      <p:sp>
        <p:nvSpPr>
          <p:cNvPr id="39" name="矩形: 圓角 38">
            <a:extLst>
              <a:ext uri="{FF2B5EF4-FFF2-40B4-BE49-F238E27FC236}">
                <a16:creationId xmlns:a16="http://schemas.microsoft.com/office/drawing/2014/main" id="{40965BFD-2ADC-C424-8FDF-8E0C2093EFE9}"/>
              </a:ext>
            </a:extLst>
          </p:cNvPr>
          <p:cNvSpPr/>
          <p:nvPr/>
        </p:nvSpPr>
        <p:spPr>
          <a:xfrm>
            <a:off x="5506840" y="4581938"/>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步驟二</a:t>
            </a:r>
          </a:p>
        </p:txBody>
      </p:sp>
      <p:sp>
        <p:nvSpPr>
          <p:cNvPr id="40" name="矩形: 圓角 39">
            <a:extLst>
              <a:ext uri="{FF2B5EF4-FFF2-40B4-BE49-F238E27FC236}">
                <a16:creationId xmlns:a16="http://schemas.microsoft.com/office/drawing/2014/main" id="{99495FA2-7833-7441-1EAE-5806ECBBFFFB}"/>
              </a:ext>
            </a:extLst>
          </p:cNvPr>
          <p:cNvSpPr/>
          <p:nvPr/>
        </p:nvSpPr>
        <p:spPr>
          <a:xfrm>
            <a:off x="7749713" y="4577920"/>
            <a:ext cx="1348045" cy="1033258"/>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步驟三</a:t>
            </a:r>
          </a:p>
        </p:txBody>
      </p:sp>
      <p:cxnSp>
        <p:nvCxnSpPr>
          <p:cNvPr id="41" name="直線單箭頭接點 40">
            <a:extLst>
              <a:ext uri="{FF2B5EF4-FFF2-40B4-BE49-F238E27FC236}">
                <a16:creationId xmlns:a16="http://schemas.microsoft.com/office/drawing/2014/main" id="{877B3E5A-D401-88AA-A52B-22CA40AACA1C}"/>
              </a:ext>
            </a:extLst>
          </p:cNvPr>
          <p:cNvCxnSpPr>
            <a:cxnSpLocks/>
          </p:cNvCxnSpPr>
          <p:nvPr/>
        </p:nvCxnSpPr>
        <p:spPr>
          <a:xfrm>
            <a:off x="2604219" y="5101727"/>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4D9C9AA6-4498-D2D3-504B-1B42A9FC11F3}"/>
              </a:ext>
            </a:extLst>
          </p:cNvPr>
          <p:cNvCxnSpPr>
            <a:cxnSpLocks/>
          </p:cNvCxnSpPr>
          <p:nvPr/>
        </p:nvCxnSpPr>
        <p:spPr>
          <a:xfrm>
            <a:off x="9097758" y="5101727"/>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424F207A-2DBE-BE3C-6965-66DA749AA100}"/>
              </a:ext>
            </a:extLst>
          </p:cNvPr>
          <p:cNvCxnSpPr>
            <a:cxnSpLocks/>
          </p:cNvCxnSpPr>
          <p:nvPr/>
        </p:nvCxnSpPr>
        <p:spPr>
          <a:xfrm>
            <a:off x="4641040" y="5079276"/>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F9A42883-9FD7-C9CF-F20F-B7B5C000D08E}"/>
              </a:ext>
            </a:extLst>
          </p:cNvPr>
          <p:cNvCxnSpPr>
            <a:cxnSpLocks/>
          </p:cNvCxnSpPr>
          <p:nvPr/>
        </p:nvCxnSpPr>
        <p:spPr>
          <a:xfrm>
            <a:off x="6905375" y="5052924"/>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2" descr="Image">
            <a:extLst>
              <a:ext uri="{FF2B5EF4-FFF2-40B4-BE49-F238E27FC236}">
                <a16:creationId xmlns:a16="http://schemas.microsoft.com/office/drawing/2014/main" id="{307E57E2-4BDE-90BC-0FCE-EA3EBFC77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059" y="4439479"/>
            <a:ext cx="1250612" cy="12506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a:extLst>
              <a:ext uri="{FF2B5EF4-FFF2-40B4-BE49-F238E27FC236}">
                <a16:creationId xmlns:a16="http://schemas.microsoft.com/office/drawing/2014/main" id="{ECF1A28F-E153-4392-7416-F7FE00B42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915" y="4427618"/>
            <a:ext cx="1250612" cy="12506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a:extLst>
              <a:ext uri="{FF2B5EF4-FFF2-40B4-BE49-F238E27FC236}">
                <a16:creationId xmlns:a16="http://schemas.microsoft.com/office/drawing/2014/main" id="{07BDBDD6-9BAC-A31F-A0F9-96E672DFF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867" y="4439479"/>
            <a:ext cx="1250612" cy="125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0872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4" grpId="0"/>
      <p:bldP spid="38"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DCB6B0-47C7-793A-D306-68ABB133A68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a:t>
            </a:r>
          </a:p>
        </p:txBody>
      </p:sp>
      <p:pic>
        <p:nvPicPr>
          <p:cNvPr id="5" name="圖片 4">
            <a:extLst>
              <a:ext uri="{FF2B5EF4-FFF2-40B4-BE49-F238E27FC236}">
                <a16:creationId xmlns:a16="http://schemas.microsoft.com/office/drawing/2014/main" id="{BD0E6B01-8A17-F3ED-0822-FAAC169866C5}"/>
              </a:ext>
            </a:extLst>
          </p:cNvPr>
          <p:cNvPicPr>
            <a:picLocks noChangeAspect="1"/>
          </p:cNvPicPr>
          <p:nvPr/>
        </p:nvPicPr>
        <p:blipFill>
          <a:blip r:embed="rId3"/>
          <a:stretch>
            <a:fillRect/>
          </a:stretch>
        </p:blipFill>
        <p:spPr>
          <a:xfrm>
            <a:off x="838200" y="2306292"/>
            <a:ext cx="6096851" cy="2619741"/>
          </a:xfrm>
          <a:prstGeom prst="rect">
            <a:avLst/>
          </a:prstGeom>
        </p:spPr>
      </p:pic>
      <p:sp>
        <p:nvSpPr>
          <p:cNvPr id="7" name="文字方塊 6">
            <a:extLst>
              <a:ext uri="{FF2B5EF4-FFF2-40B4-BE49-F238E27FC236}">
                <a16:creationId xmlns:a16="http://schemas.microsoft.com/office/drawing/2014/main" id="{64B4CB4C-C30B-3DD5-2413-97987E40A435}"/>
              </a:ext>
            </a:extLst>
          </p:cNvPr>
          <p:cNvSpPr txBox="1"/>
          <p:nvPr/>
        </p:nvSpPr>
        <p:spPr>
          <a:xfrm>
            <a:off x="5111055" y="4429701"/>
            <a:ext cx="2055905" cy="369332"/>
          </a:xfrm>
          <a:prstGeom prst="rect">
            <a:avLst/>
          </a:prstGeom>
          <a:noFill/>
        </p:spPr>
        <p:txBody>
          <a:bodyPr wrap="square">
            <a:spAutoFit/>
          </a:bodyPr>
          <a:lstStyle/>
          <a:p>
            <a:r>
              <a:rPr lang="en-US" altLang="zh-TW" b="1" i="0" dirty="0">
                <a:solidFill>
                  <a:srgbClr val="FF0000"/>
                </a:solidFill>
                <a:effectLst/>
                <a:latin typeface="arial" panose="020B0604020202020204" pitchFamily="34" charset="0"/>
              </a:rPr>
              <a:t>134,023,057,035</a:t>
            </a:r>
            <a:endParaRPr lang="zh-TW" altLang="en-US" b="1" dirty="0">
              <a:solidFill>
                <a:srgbClr val="FF0000"/>
              </a:solidFill>
            </a:endParaRPr>
          </a:p>
        </p:txBody>
      </p:sp>
      <p:sp>
        <p:nvSpPr>
          <p:cNvPr id="8" name="文字方塊 7">
            <a:extLst>
              <a:ext uri="{FF2B5EF4-FFF2-40B4-BE49-F238E27FC236}">
                <a16:creationId xmlns:a16="http://schemas.microsoft.com/office/drawing/2014/main" id="{70275552-8B60-FDD6-A1E3-7A7A740870A6}"/>
              </a:ext>
            </a:extLst>
          </p:cNvPr>
          <p:cNvSpPr txBox="1"/>
          <p:nvPr/>
        </p:nvSpPr>
        <p:spPr>
          <a:xfrm>
            <a:off x="853246" y="1582291"/>
            <a:ext cx="631371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語言模型也有不擅長的事情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例如：算數學</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E886B519-760D-0169-D1F9-40E16297A976}"/>
              </a:ext>
            </a:extLst>
          </p:cNvPr>
          <p:cNvSpPr txBox="1"/>
          <p:nvPr/>
        </p:nvSpPr>
        <p:spPr>
          <a:xfrm>
            <a:off x="621337" y="5920300"/>
            <a:ext cx="6313714"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語言模型能不能使用工具呢？</a:t>
            </a:r>
          </a:p>
        </p:txBody>
      </p:sp>
      <p:sp>
        <p:nvSpPr>
          <p:cNvPr id="10" name="文字方塊 9">
            <a:extLst>
              <a:ext uri="{FF2B5EF4-FFF2-40B4-BE49-F238E27FC236}">
                <a16:creationId xmlns:a16="http://schemas.microsoft.com/office/drawing/2014/main" id="{D04F4F02-3611-E08B-8D24-46929878B994}"/>
              </a:ext>
            </a:extLst>
          </p:cNvPr>
          <p:cNvSpPr txBox="1"/>
          <p:nvPr/>
        </p:nvSpPr>
        <p:spPr>
          <a:xfrm>
            <a:off x="6139007" y="5920300"/>
            <a:ext cx="6313714"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但是人類發明了各種工具</a:t>
            </a:r>
          </a:p>
        </p:txBody>
      </p:sp>
      <p:sp>
        <p:nvSpPr>
          <p:cNvPr id="11" name="文字方塊 10">
            <a:extLst>
              <a:ext uri="{FF2B5EF4-FFF2-40B4-BE49-F238E27FC236}">
                <a16:creationId xmlns:a16="http://schemas.microsoft.com/office/drawing/2014/main" id="{B3CA0BC8-75D1-B406-0950-BC6728B8D8B8}"/>
              </a:ext>
            </a:extLst>
          </p:cNvPr>
          <p:cNvSpPr txBox="1"/>
          <p:nvPr/>
        </p:nvSpPr>
        <p:spPr>
          <a:xfrm>
            <a:off x="6096000" y="1582291"/>
            <a:ext cx="6313714"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人類沒有尖牙利爪</a:t>
            </a:r>
          </a:p>
        </p:txBody>
      </p:sp>
      <p:sp>
        <p:nvSpPr>
          <p:cNvPr id="12" name="文字方塊 11">
            <a:extLst>
              <a:ext uri="{FF2B5EF4-FFF2-40B4-BE49-F238E27FC236}">
                <a16:creationId xmlns:a16="http://schemas.microsoft.com/office/drawing/2014/main" id="{864FA3E0-EA7C-CE7F-E132-0DEC7FD7B949}"/>
              </a:ext>
            </a:extLst>
          </p:cNvPr>
          <p:cNvSpPr txBox="1"/>
          <p:nvPr/>
        </p:nvSpPr>
        <p:spPr>
          <a:xfrm>
            <a:off x="853246" y="4924451"/>
            <a:ext cx="1162050" cy="369332"/>
          </a:xfrm>
          <a:prstGeom prst="rect">
            <a:avLst/>
          </a:prstGeom>
          <a:noFill/>
        </p:spPr>
        <p:txBody>
          <a:bodyPr wrap="square" rtlCol="0">
            <a:spAutoFit/>
          </a:bodyPr>
          <a:lstStyle/>
          <a:p>
            <a:r>
              <a:rPr lang="en-US" altLang="zh-TW" dirty="0"/>
              <a:t>GPT</a:t>
            </a:r>
            <a:r>
              <a:rPr lang="zh-TW" altLang="en-US" dirty="0"/>
              <a:t> </a:t>
            </a:r>
            <a:r>
              <a:rPr lang="en-US" altLang="zh-TW" dirty="0"/>
              <a:t>3.5</a:t>
            </a:r>
            <a:endParaRPr lang="zh-TW" altLang="en-US" dirty="0"/>
          </a:p>
        </p:txBody>
      </p:sp>
      <p:pic>
        <p:nvPicPr>
          <p:cNvPr id="14" name="圖片 13">
            <a:extLst>
              <a:ext uri="{FF2B5EF4-FFF2-40B4-BE49-F238E27FC236}">
                <a16:creationId xmlns:a16="http://schemas.microsoft.com/office/drawing/2014/main" id="{A30D4470-51DE-3292-80DE-F282D94FE528}"/>
              </a:ext>
            </a:extLst>
          </p:cNvPr>
          <p:cNvPicPr>
            <a:picLocks noChangeAspect="1"/>
          </p:cNvPicPr>
          <p:nvPr/>
        </p:nvPicPr>
        <p:blipFill>
          <a:blip r:embed="rId4"/>
          <a:stretch>
            <a:fillRect/>
          </a:stretch>
        </p:blipFill>
        <p:spPr>
          <a:xfrm>
            <a:off x="7498379" y="2117975"/>
            <a:ext cx="3699456" cy="3627795"/>
          </a:xfrm>
          <a:prstGeom prst="rect">
            <a:avLst/>
          </a:prstGeom>
        </p:spPr>
      </p:pic>
    </p:spTree>
    <p:extLst>
      <p:ext uri="{BB962C8B-B14F-4D97-AF65-F5344CB8AC3E}">
        <p14:creationId xmlns:p14="http://schemas.microsoft.com/office/powerpoint/2010/main" val="28679698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8D957-02D8-89BA-F0D1-F3FA3CBDB56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3EC5E5E-4CFE-7296-BD8E-75F74EF9C7A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搜尋引擎</a:t>
            </a:r>
            <a:endParaRPr lang="zh-TW" altLang="en-US" dirty="0"/>
          </a:p>
        </p:txBody>
      </p:sp>
      <p:sp>
        <p:nvSpPr>
          <p:cNvPr id="3" name="內容版面配置區 2">
            <a:extLst>
              <a:ext uri="{FF2B5EF4-FFF2-40B4-BE49-F238E27FC236}">
                <a16:creationId xmlns:a16="http://schemas.microsoft.com/office/drawing/2014/main" id="{D624525C-AC56-8FAA-88DF-ED6DF29CCF49}"/>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839F1D32-B0EF-B485-962D-1A5C29301DEE}"/>
              </a:ext>
            </a:extLst>
          </p:cNvPr>
          <p:cNvPicPr>
            <a:picLocks noChangeAspect="1"/>
          </p:cNvPicPr>
          <p:nvPr/>
        </p:nvPicPr>
        <p:blipFill>
          <a:blip r:embed="rId2"/>
          <a:stretch>
            <a:fillRect/>
          </a:stretch>
        </p:blipFill>
        <p:spPr>
          <a:xfrm>
            <a:off x="534585" y="1598154"/>
            <a:ext cx="9077175" cy="4806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a:extLst>
              <a:ext uri="{FF2B5EF4-FFF2-40B4-BE49-F238E27FC236}">
                <a16:creationId xmlns:a16="http://schemas.microsoft.com/office/drawing/2014/main" id="{2FB499B7-1112-363A-DD6F-04A8F4C931C1}"/>
              </a:ext>
            </a:extLst>
          </p:cNvPr>
          <p:cNvPicPr>
            <a:picLocks noChangeAspect="1"/>
          </p:cNvPicPr>
          <p:nvPr/>
        </p:nvPicPr>
        <p:blipFill>
          <a:blip r:embed="rId3"/>
          <a:stretch>
            <a:fillRect/>
          </a:stretch>
        </p:blipFill>
        <p:spPr>
          <a:xfrm>
            <a:off x="2369574" y="2524132"/>
            <a:ext cx="9287841" cy="547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文字方塊 5">
            <a:extLst>
              <a:ext uri="{FF2B5EF4-FFF2-40B4-BE49-F238E27FC236}">
                <a16:creationId xmlns:a16="http://schemas.microsoft.com/office/drawing/2014/main" id="{C32CD9D6-CAB0-2558-64B0-CF925D3D8991}"/>
              </a:ext>
            </a:extLst>
          </p:cNvPr>
          <p:cNvSpPr txBox="1"/>
          <p:nvPr/>
        </p:nvSpPr>
        <p:spPr>
          <a:xfrm>
            <a:off x="7013494" y="365125"/>
            <a:ext cx="400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當作搜尋引擎來用</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26" name="Picture 2">
            <a:extLst>
              <a:ext uri="{FF2B5EF4-FFF2-40B4-BE49-F238E27FC236}">
                <a16:creationId xmlns:a16="http://schemas.microsoft.com/office/drawing/2014/main" id="{8C7EF3EE-011C-5336-A0A9-DE1814473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8117" y="249091"/>
            <a:ext cx="639254" cy="63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631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A4C0C-8DFE-C4FA-96B1-95D6811CC4C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C10AD6D-AA4B-2740-6D9C-D47B855052C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搜尋引擎</a:t>
            </a:r>
            <a:endParaRPr lang="zh-TW" altLang="en-US" dirty="0"/>
          </a:p>
        </p:txBody>
      </p:sp>
      <p:pic>
        <p:nvPicPr>
          <p:cNvPr id="7" name="Picture 2">
            <a:extLst>
              <a:ext uri="{FF2B5EF4-FFF2-40B4-BE49-F238E27FC236}">
                <a16:creationId xmlns:a16="http://schemas.microsoft.com/office/drawing/2014/main" id="{0C8EE07F-5966-48A0-F640-432122475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758" y="2858582"/>
            <a:ext cx="1037141" cy="103714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6F4634C7-F9DA-21F6-57CA-9BAD6F1C4E4B}"/>
              </a:ext>
            </a:extLst>
          </p:cNvPr>
          <p:cNvSpPr txBox="1"/>
          <p:nvPr/>
        </p:nvSpPr>
        <p:spPr>
          <a:xfrm>
            <a:off x="281876" y="2987013"/>
            <a:ext cx="1714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網路 或</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資料庫</a:t>
            </a:r>
          </a:p>
        </p:txBody>
      </p:sp>
      <p:sp>
        <p:nvSpPr>
          <p:cNvPr id="9" name="文字方塊 8">
            <a:extLst>
              <a:ext uri="{FF2B5EF4-FFF2-40B4-BE49-F238E27FC236}">
                <a16:creationId xmlns:a16="http://schemas.microsoft.com/office/drawing/2014/main" id="{6CBC51F9-085B-9A6C-93B2-8ACD71F629C6}"/>
              </a:ext>
            </a:extLst>
          </p:cNvPr>
          <p:cNvSpPr txBox="1"/>
          <p:nvPr/>
        </p:nvSpPr>
        <p:spPr>
          <a:xfrm>
            <a:off x="4581514" y="2114574"/>
            <a:ext cx="3292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專業問題</a:t>
            </a:r>
          </a:p>
        </p:txBody>
      </p:sp>
      <p:sp>
        <p:nvSpPr>
          <p:cNvPr id="10" name="矩形: 圓角 9">
            <a:extLst>
              <a:ext uri="{FF2B5EF4-FFF2-40B4-BE49-F238E27FC236}">
                <a16:creationId xmlns:a16="http://schemas.microsoft.com/office/drawing/2014/main" id="{06F49CD4-C56C-49B2-874B-5262667E486A}"/>
              </a:ext>
            </a:extLst>
          </p:cNvPr>
          <p:cNvSpPr/>
          <p:nvPr/>
        </p:nvSpPr>
        <p:spPr>
          <a:xfrm>
            <a:off x="8087651" y="2795037"/>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語言模型</a:t>
            </a:r>
          </a:p>
        </p:txBody>
      </p:sp>
      <p:cxnSp>
        <p:nvCxnSpPr>
          <p:cNvPr id="11" name="直線單箭頭接點 10">
            <a:extLst>
              <a:ext uri="{FF2B5EF4-FFF2-40B4-BE49-F238E27FC236}">
                <a16:creationId xmlns:a16="http://schemas.microsoft.com/office/drawing/2014/main" id="{F7EF68A8-37D9-2407-2C69-0095869C3F38}"/>
              </a:ext>
            </a:extLst>
          </p:cNvPr>
          <p:cNvCxnSpPr>
            <a:cxnSpLocks/>
          </p:cNvCxnSpPr>
          <p:nvPr/>
        </p:nvCxnSpPr>
        <p:spPr>
          <a:xfrm>
            <a:off x="7369918" y="3319024"/>
            <a:ext cx="65717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4">
            <a:extLst>
              <a:ext uri="{FF2B5EF4-FFF2-40B4-BE49-F238E27FC236}">
                <a16:creationId xmlns:a16="http://schemas.microsoft.com/office/drawing/2014/main" id="{109A9978-7217-A83A-CE53-1573A4E77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344" y="3948988"/>
            <a:ext cx="1022191" cy="102219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線單箭頭接點 16">
            <a:extLst>
              <a:ext uri="{FF2B5EF4-FFF2-40B4-BE49-F238E27FC236}">
                <a16:creationId xmlns:a16="http://schemas.microsoft.com/office/drawing/2014/main" id="{D9CB7966-B94F-933E-6946-C965266A6B63}"/>
              </a:ext>
            </a:extLst>
          </p:cNvPr>
          <p:cNvCxnSpPr>
            <a:cxnSpLocks/>
          </p:cNvCxnSpPr>
          <p:nvPr/>
        </p:nvCxnSpPr>
        <p:spPr>
          <a:xfrm>
            <a:off x="9781632" y="3343879"/>
            <a:ext cx="552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C31FDD1-90A1-2C81-0AA9-6C2611E64419}"/>
              </a:ext>
            </a:extLst>
          </p:cNvPr>
          <p:cNvCxnSpPr>
            <a:cxnSpLocks/>
          </p:cNvCxnSpPr>
          <p:nvPr/>
        </p:nvCxnSpPr>
        <p:spPr>
          <a:xfrm flipH="1">
            <a:off x="3112649" y="2320652"/>
            <a:ext cx="227688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73A1E047-C5E2-13B0-8514-ABB61D27FEC9}"/>
              </a:ext>
            </a:extLst>
          </p:cNvPr>
          <p:cNvCxnSpPr>
            <a:cxnSpLocks/>
          </p:cNvCxnSpPr>
          <p:nvPr/>
        </p:nvCxnSpPr>
        <p:spPr>
          <a:xfrm>
            <a:off x="3055499" y="2280132"/>
            <a:ext cx="0" cy="486113"/>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
            <a:extLst>
              <a:ext uri="{FF2B5EF4-FFF2-40B4-BE49-F238E27FC236}">
                <a16:creationId xmlns:a16="http://schemas.microsoft.com/office/drawing/2014/main" id="{F0A2B992-E51E-9FC1-BEB1-C8768896D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104" y="2858582"/>
            <a:ext cx="1037141" cy="10371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003DA034-13CC-2E92-F005-15607A9B6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450" y="2858582"/>
            <a:ext cx="1037141" cy="103714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接點 27">
            <a:extLst>
              <a:ext uri="{FF2B5EF4-FFF2-40B4-BE49-F238E27FC236}">
                <a16:creationId xmlns:a16="http://schemas.microsoft.com/office/drawing/2014/main" id="{6B421061-D80C-B74E-CC7B-4D933CA9F86A}"/>
              </a:ext>
            </a:extLst>
          </p:cNvPr>
          <p:cNvCxnSpPr>
            <a:cxnSpLocks/>
          </p:cNvCxnSpPr>
          <p:nvPr/>
        </p:nvCxnSpPr>
        <p:spPr>
          <a:xfrm>
            <a:off x="3112649" y="4467690"/>
            <a:ext cx="2276884"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E1E7EB21-E5E3-D5B6-7EDD-55C097ED1C98}"/>
              </a:ext>
            </a:extLst>
          </p:cNvPr>
          <p:cNvCxnSpPr>
            <a:cxnSpLocks/>
          </p:cNvCxnSpPr>
          <p:nvPr/>
        </p:nvCxnSpPr>
        <p:spPr>
          <a:xfrm>
            <a:off x="3075824" y="3982436"/>
            <a:ext cx="0" cy="48611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AEE87A3B-1CEB-A348-6DA4-FB7D3C2AC13D}"/>
              </a:ext>
            </a:extLst>
          </p:cNvPr>
          <p:cNvSpPr txBox="1"/>
          <p:nvPr/>
        </p:nvSpPr>
        <p:spPr>
          <a:xfrm>
            <a:off x="3623620" y="1803836"/>
            <a:ext cx="12549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搜尋</a:t>
            </a:r>
          </a:p>
        </p:txBody>
      </p:sp>
      <p:pic>
        <p:nvPicPr>
          <p:cNvPr id="20" name="圖片 19" descr="一張含有 Rectangle, 正方形, 視窗, 螢幕擷取畫面 的圖片&#10;&#10;自動產生的描述">
            <a:extLst>
              <a:ext uri="{FF2B5EF4-FFF2-40B4-BE49-F238E27FC236}">
                <a16:creationId xmlns:a16="http://schemas.microsoft.com/office/drawing/2014/main" id="{A8F8694A-89A5-1FFB-2B76-24AF47307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8454" y="2713288"/>
            <a:ext cx="1261182" cy="1261182"/>
          </a:xfrm>
          <a:prstGeom prst="rect">
            <a:avLst/>
          </a:prstGeom>
        </p:spPr>
      </p:pic>
      <p:cxnSp>
        <p:nvCxnSpPr>
          <p:cNvPr id="34" name="直線接點 33">
            <a:extLst>
              <a:ext uri="{FF2B5EF4-FFF2-40B4-BE49-F238E27FC236}">
                <a16:creationId xmlns:a16="http://schemas.microsoft.com/office/drawing/2014/main" id="{685B16DE-7902-5E46-5297-30CA3198194B}"/>
              </a:ext>
            </a:extLst>
          </p:cNvPr>
          <p:cNvCxnSpPr>
            <a:cxnSpLocks/>
          </p:cNvCxnSpPr>
          <p:nvPr/>
        </p:nvCxnSpPr>
        <p:spPr>
          <a:xfrm>
            <a:off x="7369918" y="2372469"/>
            <a:ext cx="0" cy="946555"/>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02AE45C-9C77-E9FB-5783-2C31C27B0EA3}"/>
              </a:ext>
            </a:extLst>
          </p:cNvPr>
          <p:cNvCxnSpPr>
            <a:cxnSpLocks/>
          </p:cNvCxnSpPr>
          <p:nvPr/>
        </p:nvCxnSpPr>
        <p:spPr>
          <a:xfrm flipH="1">
            <a:off x="6898989" y="2320653"/>
            <a:ext cx="470929"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C622E03E-67F5-037C-1652-50C6E4A0FE68}"/>
              </a:ext>
            </a:extLst>
          </p:cNvPr>
          <p:cNvCxnSpPr>
            <a:cxnSpLocks/>
          </p:cNvCxnSpPr>
          <p:nvPr/>
        </p:nvCxnSpPr>
        <p:spPr>
          <a:xfrm flipH="1">
            <a:off x="6898989" y="4478067"/>
            <a:ext cx="470929"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AA625C84-D6FF-C1B0-74EF-315A581D2C1B}"/>
              </a:ext>
            </a:extLst>
          </p:cNvPr>
          <p:cNvCxnSpPr>
            <a:cxnSpLocks/>
          </p:cNvCxnSpPr>
          <p:nvPr/>
        </p:nvCxnSpPr>
        <p:spPr>
          <a:xfrm>
            <a:off x="7369918" y="3359168"/>
            <a:ext cx="0" cy="1100915"/>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D48F696D-D78B-E3E1-DBC3-B51F2C5DB7A8}"/>
              </a:ext>
            </a:extLst>
          </p:cNvPr>
          <p:cNvSpPr txBox="1"/>
          <p:nvPr/>
        </p:nvSpPr>
        <p:spPr>
          <a:xfrm>
            <a:off x="4581513" y="3467542"/>
            <a:ext cx="3292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額外資訊</a:t>
            </a:r>
          </a:p>
        </p:txBody>
      </p:sp>
      <p:sp>
        <p:nvSpPr>
          <p:cNvPr id="5" name="文字方塊 4">
            <a:extLst>
              <a:ext uri="{FF2B5EF4-FFF2-40B4-BE49-F238E27FC236}">
                <a16:creationId xmlns:a16="http://schemas.microsoft.com/office/drawing/2014/main" id="{940AC50D-988E-CA1D-114C-B123771DFEF8}"/>
              </a:ext>
            </a:extLst>
          </p:cNvPr>
          <p:cNvSpPr txBox="1"/>
          <p:nvPr/>
        </p:nvSpPr>
        <p:spPr>
          <a:xfrm>
            <a:off x="5435954" y="5351386"/>
            <a:ext cx="61563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Retrieval Augmented Generation (RAG)</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95AA7803-BAC0-075B-77CA-0FC15A53126B}"/>
              </a:ext>
            </a:extLst>
          </p:cNvPr>
          <p:cNvSpPr txBox="1"/>
          <p:nvPr/>
        </p:nvSpPr>
        <p:spPr>
          <a:xfrm>
            <a:off x="5451995" y="5852614"/>
            <a:ext cx="63007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3/29</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NVIDIA</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團隊會來跟大家講怎麼做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RAG  </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62152042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4" grpId="0"/>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5BA23-AE67-D687-B471-FDD164C3BBE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00BE80A-70B9-4380-B68A-7BC9B0505FE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搜尋引擎</a:t>
            </a:r>
            <a:endParaRPr lang="zh-TW" altLang="en-US" dirty="0"/>
          </a:p>
        </p:txBody>
      </p:sp>
      <p:pic>
        <p:nvPicPr>
          <p:cNvPr id="5" name="圖片 4">
            <a:extLst>
              <a:ext uri="{FF2B5EF4-FFF2-40B4-BE49-F238E27FC236}">
                <a16:creationId xmlns:a16="http://schemas.microsoft.com/office/drawing/2014/main" id="{0CB7C93A-1D9D-60FD-EACA-D97758731D85}"/>
              </a:ext>
            </a:extLst>
          </p:cNvPr>
          <p:cNvPicPr>
            <a:picLocks noChangeAspect="1"/>
          </p:cNvPicPr>
          <p:nvPr/>
        </p:nvPicPr>
        <p:blipFill>
          <a:blip r:embed="rId3"/>
          <a:stretch>
            <a:fillRect/>
          </a:stretch>
        </p:blipFill>
        <p:spPr>
          <a:xfrm>
            <a:off x="838200" y="1348925"/>
            <a:ext cx="10606394" cy="4626193"/>
          </a:xfrm>
          <a:prstGeom prst="rect">
            <a:avLst/>
          </a:prstGeom>
        </p:spPr>
      </p:pic>
      <p:pic>
        <p:nvPicPr>
          <p:cNvPr id="6" name="圖片 5">
            <a:extLst>
              <a:ext uri="{FF2B5EF4-FFF2-40B4-BE49-F238E27FC236}">
                <a16:creationId xmlns:a16="http://schemas.microsoft.com/office/drawing/2014/main" id="{DAB9D26B-1E08-9484-F4F5-5DBD2FDCD4C3}"/>
              </a:ext>
            </a:extLst>
          </p:cNvPr>
          <p:cNvPicPr>
            <a:picLocks noChangeAspect="1"/>
          </p:cNvPicPr>
          <p:nvPr/>
        </p:nvPicPr>
        <p:blipFill>
          <a:blip r:embed="rId4"/>
          <a:stretch>
            <a:fillRect/>
          </a:stretch>
        </p:blipFill>
        <p:spPr>
          <a:xfrm>
            <a:off x="559133" y="2624308"/>
            <a:ext cx="10957177" cy="983687"/>
          </a:xfrm>
          <a:prstGeom prst="rect">
            <a:avLst/>
          </a:prstGeom>
        </p:spPr>
      </p:pic>
      <p:sp>
        <p:nvSpPr>
          <p:cNvPr id="7" name="文字方塊 6">
            <a:extLst>
              <a:ext uri="{FF2B5EF4-FFF2-40B4-BE49-F238E27FC236}">
                <a16:creationId xmlns:a16="http://schemas.microsoft.com/office/drawing/2014/main" id="{143DB924-A6F8-948F-7EB6-43E62239C940}"/>
              </a:ext>
            </a:extLst>
          </p:cNvPr>
          <p:cNvSpPr txBox="1"/>
          <p:nvPr/>
        </p:nvSpPr>
        <p:spPr>
          <a:xfrm>
            <a:off x="9051773" y="5705306"/>
            <a:ext cx="1810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a:t>
            </a:r>
          </a:p>
        </p:txBody>
      </p:sp>
      <p:sp>
        <p:nvSpPr>
          <p:cNvPr id="4" name="矩形 3">
            <a:extLst>
              <a:ext uri="{FF2B5EF4-FFF2-40B4-BE49-F238E27FC236}">
                <a16:creationId xmlns:a16="http://schemas.microsoft.com/office/drawing/2014/main" id="{91AE03A1-225B-5BA8-E175-133CDCB30CBF}"/>
              </a:ext>
            </a:extLst>
          </p:cNvPr>
          <p:cNvSpPr/>
          <p:nvPr/>
        </p:nvSpPr>
        <p:spPr>
          <a:xfrm>
            <a:off x="0" y="3478329"/>
            <a:ext cx="13167360" cy="2290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 name="直線單箭頭接點 8">
            <a:extLst>
              <a:ext uri="{FF2B5EF4-FFF2-40B4-BE49-F238E27FC236}">
                <a16:creationId xmlns:a16="http://schemas.microsoft.com/office/drawing/2014/main" id="{7848CA38-06D3-036A-F47C-B79090E0C7DF}"/>
              </a:ext>
            </a:extLst>
          </p:cNvPr>
          <p:cNvCxnSpPr/>
          <p:nvPr/>
        </p:nvCxnSpPr>
        <p:spPr>
          <a:xfrm flipH="1" flipV="1">
            <a:off x="8541689" y="5699197"/>
            <a:ext cx="554136" cy="230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56B14D49-8769-5940-5F3B-9DC76D7EBF48}"/>
              </a:ext>
            </a:extLst>
          </p:cNvPr>
          <p:cNvSpPr txBox="1"/>
          <p:nvPr/>
        </p:nvSpPr>
        <p:spPr>
          <a:xfrm>
            <a:off x="7013494" y="365125"/>
            <a:ext cx="400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當作搜尋引擎來用</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1" name="Picture 2">
            <a:extLst>
              <a:ext uri="{FF2B5EF4-FFF2-40B4-BE49-F238E27FC236}">
                <a16:creationId xmlns:a16="http://schemas.microsoft.com/office/drawing/2014/main" id="{F78132BB-71C1-4986-3363-161D5F49C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8117" y="249091"/>
            <a:ext cx="639254" cy="639254"/>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A6D5B396-3756-3B5B-1F61-AFC920D2F3BE}"/>
              </a:ext>
            </a:extLst>
          </p:cNvPr>
          <p:cNvSpPr txBox="1"/>
          <p:nvPr/>
        </p:nvSpPr>
        <p:spPr>
          <a:xfrm>
            <a:off x="7022366" y="1097022"/>
            <a:ext cx="49057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GPT-4 </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可以使用搜尋引擎</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189335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B9E03E-6349-AEE4-AA35-AD849D5D0F3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寫程式</a:t>
            </a:r>
            <a:endParaRPr lang="zh-TW" altLang="en-US" dirty="0"/>
          </a:p>
        </p:txBody>
      </p:sp>
      <p:sp>
        <p:nvSpPr>
          <p:cNvPr id="3" name="內容版面配置區 2">
            <a:extLst>
              <a:ext uri="{FF2B5EF4-FFF2-40B4-BE49-F238E27FC236}">
                <a16:creationId xmlns:a16="http://schemas.microsoft.com/office/drawing/2014/main" id="{80FD8D7D-9BCD-1F56-18F8-05B4195CB590}"/>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343E34E1-93E7-A5FB-57B3-249659928E0E}"/>
              </a:ext>
            </a:extLst>
          </p:cNvPr>
          <p:cNvPicPr>
            <a:picLocks noChangeAspect="1"/>
          </p:cNvPicPr>
          <p:nvPr/>
        </p:nvPicPr>
        <p:blipFill>
          <a:blip r:embed="rId2"/>
          <a:stretch>
            <a:fillRect/>
          </a:stretch>
        </p:blipFill>
        <p:spPr>
          <a:xfrm>
            <a:off x="838200" y="1547820"/>
            <a:ext cx="8508362" cy="5175710"/>
          </a:xfrm>
          <a:prstGeom prst="rect">
            <a:avLst/>
          </a:prstGeom>
        </p:spPr>
      </p:pic>
    </p:spTree>
    <p:extLst>
      <p:ext uri="{BB962C8B-B14F-4D97-AF65-F5344CB8AC3E}">
        <p14:creationId xmlns:p14="http://schemas.microsoft.com/office/powerpoint/2010/main" val="42633742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96AFE8-E32C-EBC3-61BF-750BEC9B6AAF}"/>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9D568BB8-AE1D-E67C-1F74-7FF1A495CC19}"/>
              </a:ext>
            </a:extLst>
          </p:cNvPr>
          <p:cNvSpPr>
            <a:spLocks noGrp="1"/>
          </p:cNvSpPr>
          <p:nvPr>
            <p:ph idx="1"/>
          </p:nvPr>
        </p:nvSpPr>
        <p:spPr/>
        <p:txBody>
          <a:bodyPr/>
          <a:lstStyle/>
          <a:p>
            <a:endParaRPr lang="zh-TW" altLang="en-US"/>
          </a:p>
        </p:txBody>
      </p:sp>
      <p:grpSp>
        <p:nvGrpSpPr>
          <p:cNvPr id="4" name="群組 3">
            <a:extLst>
              <a:ext uri="{FF2B5EF4-FFF2-40B4-BE49-F238E27FC236}">
                <a16:creationId xmlns:a16="http://schemas.microsoft.com/office/drawing/2014/main" id="{E8AF8E7A-7F09-D1E9-239D-2E3C3E8ACF86}"/>
              </a:ext>
            </a:extLst>
          </p:cNvPr>
          <p:cNvGrpSpPr/>
          <p:nvPr/>
        </p:nvGrpSpPr>
        <p:grpSpPr>
          <a:xfrm>
            <a:off x="1932298" y="65655"/>
            <a:ext cx="8583042" cy="6714633"/>
            <a:chOff x="2309194" y="547128"/>
            <a:chExt cx="7573612" cy="5924941"/>
          </a:xfrm>
        </p:grpSpPr>
        <p:pic>
          <p:nvPicPr>
            <p:cNvPr id="5" name="圖片 4">
              <a:extLst>
                <a:ext uri="{FF2B5EF4-FFF2-40B4-BE49-F238E27FC236}">
                  <a16:creationId xmlns:a16="http://schemas.microsoft.com/office/drawing/2014/main" id="{918A607E-B838-92DE-534D-D94C8AB35240}"/>
                </a:ext>
              </a:extLst>
            </p:cNvPr>
            <p:cNvPicPr>
              <a:picLocks noChangeAspect="1"/>
            </p:cNvPicPr>
            <p:nvPr/>
          </p:nvPicPr>
          <p:blipFill>
            <a:blip r:embed="rId2"/>
            <a:stretch>
              <a:fillRect/>
            </a:stretch>
          </p:blipFill>
          <p:spPr>
            <a:xfrm>
              <a:off x="2309194" y="547128"/>
              <a:ext cx="7573612" cy="5629835"/>
            </a:xfrm>
            <a:prstGeom prst="rect">
              <a:avLst/>
            </a:prstGeom>
          </p:spPr>
        </p:pic>
        <p:pic>
          <p:nvPicPr>
            <p:cNvPr id="7" name="圖片 6">
              <a:extLst>
                <a:ext uri="{FF2B5EF4-FFF2-40B4-BE49-F238E27FC236}">
                  <a16:creationId xmlns:a16="http://schemas.microsoft.com/office/drawing/2014/main" id="{A7382035-504A-71D4-23FE-E838CD98827C}"/>
                </a:ext>
              </a:extLst>
            </p:cNvPr>
            <p:cNvPicPr>
              <a:picLocks noChangeAspect="1"/>
            </p:cNvPicPr>
            <p:nvPr/>
          </p:nvPicPr>
          <p:blipFill>
            <a:blip r:embed="rId3"/>
            <a:stretch>
              <a:fillRect/>
            </a:stretch>
          </p:blipFill>
          <p:spPr>
            <a:xfrm>
              <a:off x="2362102" y="6146445"/>
              <a:ext cx="3942385" cy="325624"/>
            </a:xfrm>
            <a:prstGeom prst="rect">
              <a:avLst/>
            </a:prstGeom>
          </p:spPr>
        </p:pic>
      </p:grpSp>
    </p:spTree>
    <p:extLst>
      <p:ext uri="{BB962C8B-B14F-4D97-AF65-F5344CB8AC3E}">
        <p14:creationId xmlns:p14="http://schemas.microsoft.com/office/powerpoint/2010/main" val="354228176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0DDE8-86DE-5DFF-373D-14CF58D7930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469F315-5961-92A6-5A6F-A2802620E13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寫程式</a:t>
            </a:r>
            <a:endParaRPr lang="zh-TW" altLang="en-US" dirty="0"/>
          </a:p>
        </p:txBody>
      </p:sp>
      <p:sp>
        <p:nvSpPr>
          <p:cNvPr id="3" name="內容版面配置區 2">
            <a:extLst>
              <a:ext uri="{FF2B5EF4-FFF2-40B4-BE49-F238E27FC236}">
                <a16:creationId xmlns:a16="http://schemas.microsoft.com/office/drawing/2014/main" id="{031878F2-3871-A196-0BB7-B9DFA6A4D167}"/>
              </a:ext>
            </a:extLst>
          </p:cNvPr>
          <p:cNvSpPr>
            <a:spLocks noGrp="1"/>
          </p:cNvSpPr>
          <p:nvPr>
            <p:ph idx="1"/>
          </p:nvPr>
        </p:nvSpPr>
        <p:spPr/>
        <p:txBody>
          <a:bodyPr/>
          <a:lstStyle/>
          <a:p>
            <a:r>
              <a:rPr lang="en-US" altLang="zh-TW" dirty="0"/>
              <a:t>Program of Thought (</a:t>
            </a:r>
            <a:r>
              <a:rPr lang="en-US" altLang="zh-TW" dirty="0" err="1"/>
              <a:t>PoT</a:t>
            </a:r>
            <a:r>
              <a:rPr lang="en-US" altLang="zh-TW" dirty="0"/>
              <a:t>)</a:t>
            </a:r>
            <a:endParaRPr lang="zh-TW" altLang="en-US" dirty="0"/>
          </a:p>
        </p:txBody>
      </p:sp>
      <p:pic>
        <p:nvPicPr>
          <p:cNvPr id="5" name="圖片 4">
            <a:extLst>
              <a:ext uri="{FF2B5EF4-FFF2-40B4-BE49-F238E27FC236}">
                <a16:creationId xmlns:a16="http://schemas.microsoft.com/office/drawing/2014/main" id="{52AD1759-4CD1-FB9E-BC85-138FDBD3A815}"/>
              </a:ext>
            </a:extLst>
          </p:cNvPr>
          <p:cNvPicPr>
            <a:picLocks noChangeAspect="1"/>
          </p:cNvPicPr>
          <p:nvPr/>
        </p:nvPicPr>
        <p:blipFill>
          <a:blip r:embed="rId2"/>
          <a:stretch>
            <a:fillRect/>
          </a:stretch>
        </p:blipFill>
        <p:spPr>
          <a:xfrm>
            <a:off x="455442" y="2509978"/>
            <a:ext cx="11388689" cy="3649056"/>
          </a:xfrm>
          <a:prstGeom prst="rect">
            <a:avLst/>
          </a:prstGeom>
        </p:spPr>
      </p:pic>
      <p:sp>
        <p:nvSpPr>
          <p:cNvPr id="7" name="文字方塊 6">
            <a:extLst>
              <a:ext uri="{FF2B5EF4-FFF2-40B4-BE49-F238E27FC236}">
                <a16:creationId xmlns:a16="http://schemas.microsoft.com/office/drawing/2014/main" id="{C2836D9A-EB9D-AED1-803E-85C0EB0E18C1}"/>
              </a:ext>
            </a:extLst>
          </p:cNvPr>
          <p:cNvSpPr txBox="1"/>
          <p:nvPr/>
        </p:nvSpPr>
        <p:spPr>
          <a:xfrm>
            <a:off x="8305800" y="2122717"/>
            <a:ext cx="6096000" cy="369332"/>
          </a:xfrm>
          <a:prstGeom prst="rect">
            <a:avLst/>
          </a:prstGeom>
          <a:noFill/>
        </p:spPr>
        <p:txBody>
          <a:bodyPr wrap="square">
            <a:spAutoFit/>
          </a:bodyPr>
          <a:lstStyle/>
          <a:p>
            <a:r>
              <a:rPr lang="zh-TW" altLang="en-US" dirty="0"/>
              <a:t>https://arxiv.org/abs/2211.12588</a:t>
            </a:r>
          </a:p>
        </p:txBody>
      </p:sp>
    </p:spTree>
    <p:extLst>
      <p:ext uri="{BB962C8B-B14F-4D97-AF65-F5344CB8AC3E}">
        <p14:creationId xmlns:p14="http://schemas.microsoft.com/office/powerpoint/2010/main" val="13286735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1B71B6-B6F0-723E-0002-85F455BB65C3}"/>
              </a:ext>
            </a:extLst>
          </p:cNvPr>
          <p:cNvSpPr>
            <a:spLocks noGrp="1"/>
          </p:cNvSpPr>
          <p:nvPr>
            <p:ph type="title"/>
          </p:nvPr>
        </p:nvSpPr>
        <p:spPr/>
        <p:txBody>
          <a:bodyPr/>
          <a:lstStyle/>
          <a:p>
            <a:endParaRPr lang="zh-TW" altLang="en-US" dirty="0"/>
          </a:p>
        </p:txBody>
      </p:sp>
      <p:pic>
        <p:nvPicPr>
          <p:cNvPr id="6" name="圖片 5">
            <a:extLst>
              <a:ext uri="{FF2B5EF4-FFF2-40B4-BE49-F238E27FC236}">
                <a16:creationId xmlns:a16="http://schemas.microsoft.com/office/drawing/2014/main" id="{6B14D9D1-3B12-1417-D01C-F9D597F332A4}"/>
              </a:ext>
            </a:extLst>
          </p:cNvPr>
          <p:cNvPicPr>
            <a:picLocks noChangeAspect="1"/>
          </p:cNvPicPr>
          <p:nvPr/>
        </p:nvPicPr>
        <p:blipFill>
          <a:blip r:embed="rId3"/>
          <a:stretch>
            <a:fillRect/>
          </a:stretch>
        </p:blipFill>
        <p:spPr>
          <a:xfrm>
            <a:off x="714276" y="279427"/>
            <a:ext cx="11095086" cy="6299146"/>
          </a:xfrm>
          <a:prstGeom prst="rect">
            <a:avLst/>
          </a:prstGeom>
        </p:spPr>
      </p:pic>
      <p:pic>
        <p:nvPicPr>
          <p:cNvPr id="9" name="圖片 8">
            <a:extLst>
              <a:ext uri="{FF2B5EF4-FFF2-40B4-BE49-F238E27FC236}">
                <a16:creationId xmlns:a16="http://schemas.microsoft.com/office/drawing/2014/main" id="{54CF726C-8314-3CF7-697A-C39161159900}"/>
              </a:ext>
            </a:extLst>
          </p:cNvPr>
          <p:cNvPicPr>
            <a:picLocks noChangeAspect="1"/>
          </p:cNvPicPr>
          <p:nvPr/>
        </p:nvPicPr>
        <p:blipFill>
          <a:blip r:embed="rId4"/>
          <a:stretch>
            <a:fillRect/>
          </a:stretch>
        </p:blipFill>
        <p:spPr>
          <a:xfrm>
            <a:off x="3937309" y="872923"/>
            <a:ext cx="11299272" cy="4442996"/>
          </a:xfrm>
          <a:prstGeom prst="rect">
            <a:avLst/>
          </a:prstGeom>
        </p:spPr>
      </p:pic>
    </p:spTree>
    <p:extLst>
      <p:ext uri="{BB962C8B-B14F-4D97-AF65-F5344CB8AC3E}">
        <p14:creationId xmlns:p14="http://schemas.microsoft.com/office/powerpoint/2010/main" val="13971807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08674C-161D-53D1-D8ED-3AA9B567EA7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文字生圖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(DALL-E)</a:t>
            </a:r>
            <a:endParaRPr lang="zh-TW" altLang="en-US" dirty="0"/>
          </a:p>
        </p:txBody>
      </p:sp>
      <p:sp>
        <p:nvSpPr>
          <p:cNvPr id="3" name="內容版面配置區 2">
            <a:extLst>
              <a:ext uri="{FF2B5EF4-FFF2-40B4-BE49-F238E27FC236}">
                <a16:creationId xmlns:a16="http://schemas.microsoft.com/office/drawing/2014/main" id="{948A067F-65C8-AC7F-9D9F-40C92FC970B5}"/>
              </a:ext>
            </a:extLst>
          </p:cNvPr>
          <p:cNvSpPr>
            <a:spLocks noGrp="1"/>
          </p:cNvSpPr>
          <p:nvPr>
            <p:ph idx="1"/>
          </p:nvPr>
        </p:nvSpPr>
        <p:spPr/>
        <p:txBody>
          <a:bodyPr>
            <a:normAutofit/>
          </a:bodyPr>
          <a:lstStyle/>
          <a:p>
            <a:r>
              <a:rPr lang="zh-TW" altLang="en-US" sz="2400" dirty="0">
                <a:latin typeface="微軟正黑體" panose="020B0604030504040204" pitchFamily="34" charset="-120"/>
                <a:ea typeface="微軟正黑體" panose="020B0604030504040204" pitchFamily="34" charset="-120"/>
              </a:rPr>
              <a:t>過年的是不是收到很多長輩圖賀卡呢？</a:t>
            </a:r>
            <a:endParaRPr lang="en-US" altLang="zh-TW" sz="2400" dirty="0">
              <a:latin typeface="微軟正黑體" panose="020B0604030504040204" pitchFamily="34" charset="-120"/>
              <a:ea typeface="微軟正黑體" panose="020B0604030504040204" pitchFamily="34" charset="-120"/>
            </a:endParaRPr>
          </a:p>
          <a:p>
            <a:endParaRPr lang="en-US" altLang="zh-TW" sz="2400" dirty="0"/>
          </a:p>
        </p:txBody>
      </p:sp>
      <p:pic>
        <p:nvPicPr>
          <p:cNvPr id="5" name="圖片 4" descr="一張含有 藝術, 油畫, 檯燈 的圖片&#10;&#10;自動產生的描述">
            <a:extLst>
              <a:ext uri="{FF2B5EF4-FFF2-40B4-BE49-F238E27FC236}">
                <a16:creationId xmlns:a16="http://schemas.microsoft.com/office/drawing/2014/main" id="{5DD38ED4-AA60-B85F-CA43-51D336E6B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96" y="2562408"/>
            <a:ext cx="3614555" cy="3614555"/>
          </a:xfrm>
          <a:prstGeom prst="rect">
            <a:avLst/>
          </a:prstGeom>
        </p:spPr>
      </p:pic>
      <p:pic>
        <p:nvPicPr>
          <p:cNvPr id="7" name="圖片 6" descr="一張含有 油畫, 花, 藝術 的圖片&#10;&#10;自動產生的描述">
            <a:extLst>
              <a:ext uri="{FF2B5EF4-FFF2-40B4-BE49-F238E27FC236}">
                <a16:creationId xmlns:a16="http://schemas.microsoft.com/office/drawing/2014/main" id="{6D21815D-FE9B-C674-1322-32E379DE0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113" y="2562408"/>
            <a:ext cx="3614554" cy="3614554"/>
          </a:xfrm>
          <a:prstGeom prst="rect">
            <a:avLst/>
          </a:prstGeom>
        </p:spPr>
      </p:pic>
      <p:pic>
        <p:nvPicPr>
          <p:cNvPr id="9" name="圖片 8" descr="一張含有 礁, 藝術, 分形藝術, 迷幻藝術 的圖片&#10;&#10;自動產生的描述">
            <a:extLst>
              <a:ext uri="{FF2B5EF4-FFF2-40B4-BE49-F238E27FC236}">
                <a16:creationId xmlns:a16="http://schemas.microsoft.com/office/drawing/2014/main" id="{3B7BC869-4BB3-6DAF-AFF4-E182A0B1D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205" y="2562408"/>
            <a:ext cx="3614554" cy="3614554"/>
          </a:xfrm>
          <a:prstGeom prst="rect">
            <a:avLst/>
          </a:prstGeom>
        </p:spPr>
      </p:pic>
    </p:spTree>
    <p:extLst>
      <p:ext uri="{BB962C8B-B14F-4D97-AF65-F5344CB8AC3E}">
        <p14:creationId xmlns:p14="http://schemas.microsoft.com/office/powerpoint/2010/main" val="5146907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6D1B26-0114-22A8-7F24-750894480C3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文字生圖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(DALL-E)</a:t>
            </a:r>
            <a:endParaRPr lang="zh-TW" altLang="en-US" dirty="0"/>
          </a:p>
        </p:txBody>
      </p:sp>
      <p:pic>
        <p:nvPicPr>
          <p:cNvPr id="7" name="內容版面配置區 6" descr="一張含有 藝術, 文字, 油畫 的圖片&#10;&#10;自動產生的描述">
            <a:extLst>
              <a:ext uri="{FF2B5EF4-FFF2-40B4-BE49-F238E27FC236}">
                <a16:creationId xmlns:a16="http://schemas.microsoft.com/office/drawing/2014/main" id="{7E0102FC-7BBE-AFE0-4359-9A2BE25C0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5544" y="1690688"/>
            <a:ext cx="4636912" cy="4636912"/>
          </a:xfrm>
        </p:spPr>
      </p:pic>
      <p:pic>
        <p:nvPicPr>
          <p:cNvPr id="5" name="圖片 4">
            <a:extLst>
              <a:ext uri="{FF2B5EF4-FFF2-40B4-BE49-F238E27FC236}">
                <a16:creationId xmlns:a16="http://schemas.microsoft.com/office/drawing/2014/main" id="{F4D8F9D4-A8B1-AB5D-BCBF-34F3F5934015}"/>
              </a:ext>
            </a:extLst>
          </p:cNvPr>
          <p:cNvPicPr>
            <a:picLocks noChangeAspect="1"/>
          </p:cNvPicPr>
          <p:nvPr/>
        </p:nvPicPr>
        <p:blipFill>
          <a:blip r:embed="rId3"/>
          <a:stretch>
            <a:fillRect/>
          </a:stretch>
        </p:blipFill>
        <p:spPr>
          <a:xfrm>
            <a:off x="838200" y="1866534"/>
            <a:ext cx="5493293" cy="1094605"/>
          </a:xfrm>
          <a:prstGeom prst="rect">
            <a:avLst/>
          </a:prstGeom>
        </p:spPr>
      </p:pic>
      <p:cxnSp>
        <p:nvCxnSpPr>
          <p:cNvPr id="4" name="直線接點 3">
            <a:extLst>
              <a:ext uri="{FF2B5EF4-FFF2-40B4-BE49-F238E27FC236}">
                <a16:creationId xmlns:a16="http://schemas.microsoft.com/office/drawing/2014/main" id="{62E1AE92-FBB1-F613-305A-A4AF443D289B}"/>
              </a:ext>
            </a:extLst>
          </p:cNvPr>
          <p:cNvCxnSpPr/>
          <p:nvPr/>
        </p:nvCxnSpPr>
        <p:spPr>
          <a:xfrm>
            <a:off x="3692769" y="2831123"/>
            <a:ext cx="2403231"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圖片 5">
            <a:extLst>
              <a:ext uri="{FF2B5EF4-FFF2-40B4-BE49-F238E27FC236}">
                <a16:creationId xmlns:a16="http://schemas.microsoft.com/office/drawing/2014/main" id="{17C325F5-35AF-F46C-D794-EB2DB4718539}"/>
              </a:ext>
            </a:extLst>
          </p:cNvPr>
          <p:cNvPicPr>
            <a:picLocks noChangeAspect="1"/>
          </p:cNvPicPr>
          <p:nvPr/>
        </p:nvPicPr>
        <p:blipFill>
          <a:blip r:embed="rId4"/>
          <a:stretch>
            <a:fillRect/>
          </a:stretch>
        </p:blipFill>
        <p:spPr>
          <a:xfrm>
            <a:off x="751299" y="3082324"/>
            <a:ext cx="4058800" cy="1358815"/>
          </a:xfrm>
          <a:prstGeom prst="rect">
            <a:avLst/>
          </a:prstGeom>
        </p:spPr>
      </p:pic>
    </p:spTree>
    <p:extLst>
      <p:ext uri="{BB962C8B-B14F-4D97-AF65-F5344CB8AC3E}">
        <p14:creationId xmlns:p14="http://schemas.microsoft.com/office/powerpoint/2010/main" val="888944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1F7959-95E3-77F6-425A-24F3D65E1D10}"/>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拆解任務</a:t>
            </a:r>
            <a:endParaRPr lang="zh-TW" altLang="en-US" dirty="0"/>
          </a:p>
        </p:txBody>
      </p:sp>
      <p:sp>
        <p:nvSpPr>
          <p:cNvPr id="4" name="文字方塊 3">
            <a:extLst>
              <a:ext uri="{FF2B5EF4-FFF2-40B4-BE49-F238E27FC236}">
                <a16:creationId xmlns:a16="http://schemas.microsoft.com/office/drawing/2014/main" id="{EBA99D73-C1FF-5BDA-704B-AA609D5B47FE}"/>
              </a:ext>
            </a:extLst>
          </p:cNvPr>
          <p:cNvSpPr txBox="1"/>
          <p:nvPr/>
        </p:nvSpPr>
        <p:spPr>
          <a:xfrm>
            <a:off x="5656819" y="365125"/>
            <a:ext cx="6400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Recursive </a:t>
            </a:r>
            <a:r>
              <a:rPr kumimoji="0" lang="en-US" altLang="zh-TW" sz="2400" b="0" i="0" u="none" strike="noStrike" kern="1200" cap="none" spc="0" normalizeH="0" baseline="0" noProof="0" dirty="0" err="1">
                <a:ln>
                  <a:noFill/>
                </a:ln>
                <a:solidFill>
                  <a:srgbClr val="000000"/>
                </a:solidFill>
                <a:effectLst/>
                <a:uLnTx/>
                <a:uFillTx/>
                <a:latin typeface="Calibri" panose="020F0502020204030204"/>
                <a:ea typeface="新細明體" panose="02020500000000000000" pitchFamily="18" charset="-120"/>
                <a:cs typeface="+mn-cs"/>
              </a:rPr>
              <a:t>Reprompting</a:t>
            </a:r>
            <a:r>
              <a:rPr kumimoji="0" lang="en-US" altLang="zh-TW" sz="2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and Revision (Re3)</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C34A2E26-355A-C3A4-A4C3-F19D9433C068}"/>
              </a:ext>
            </a:extLst>
          </p:cNvPr>
          <p:cNvSpPr txBox="1"/>
          <p:nvPr/>
        </p:nvSpPr>
        <p:spPr>
          <a:xfrm>
            <a:off x="8307572" y="820635"/>
            <a:ext cx="60924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https://arxiv.org/abs/2210.06774</a:t>
            </a:r>
          </a:p>
        </p:txBody>
      </p:sp>
      <p:sp>
        <p:nvSpPr>
          <p:cNvPr id="7" name="文字方塊 6">
            <a:extLst>
              <a:ext uri="{FF2B5EF4-FFF2-40B4-BE49-F238E27FC236}">
                <a16:creationId xmlns:a16="http://schemas.microsoft.com/office/drawing/2014/main" id="{08AE20B3-B0EE-3755-21DF-C6D1CFD9D0DA}"/>
              </a:ext>
            </a:extLst>
          </p:cNvPr>
          <p:cNvSpPr txBox="1"/>
          <p:nvPr/>
        </p:nvSpPr>
        <p:spPr>
          <a:xfrm>
            <a:off x="838200" y="1918818"/>
            <a:ext cx="1955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關於生成式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的報告</a:t>
            </a:r>
          </a:p>
        </p:txBody>
      </p:sp>
      <p:cxnSp>
        <p:nvCxnSpPr>
          <p:cNvPr id="8" name="直線單箭頭接點 7">
            <a:extLst>
              <a:ext uri="{FF2B5EF4-FFF2-40B4-BE49-F238E27FC236}">
                <a16:creationId xmlns:a16="http://schemas.microsoft.com/office/drawing/2014/main" id="{6578ED3C-83A0-84A1-9C15-46E9E6CD5FCD}"/>
              </a:ext>
            </a:extLst>
          </p:cNvPr>
          <p:cNvCxnSpPr>
            <a:cxnSpLocks/>
          </p:cNvCxnSpPr>
          <p:nvPr/>
        </p:nvCxnSpPr>
        <p:spPr>
          <a:xfrm rot="5400000">
            <a:off x="1571784" y="2967733"/>
            <a:ext cx="4974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descr="Image">
            <a:extLst>
              <a:ext uri="{FF2B5EF4-FFF2-40B4-BE49-F238E27FC236}">
                <a16:creationId xmlns:a16="http://schemas.microsoft.com/office/drawing/2014/main" id="{C3CFE1A4-2DB2-2104-38D1-46D49F863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854" y="3203643"/>
            <a:ext cx="1250612" cy="125061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單箭頭接點 21">
            <a:extLst>
              <a:ext uri="{FF2B5EF4-FFF2-40B4-BE49-F238E27FC236}">
                <a16:creationId xmlns:a16="http://schemas.microsoft.com/office/drawing/2014/main" id="{054999C1-4500-F454-15F9-DCBC8ECBDB87}"/>
              </a:ext>
            </a:extLst>
          </p:cNvPr>
          <p:cNvCxnSpPr>
            <a:cxnSpLocks/>
          </p:cNvCxnSpPr>
          <p:nvPr/>
        </p:nvCxnSpPr>
        <p:spPr>
          <a:xfrm>
            <a:off x="2462154" y="3811693"/>
            <a:ext cx="528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CCE142E8-2F48-FEDF-92EE-A9AB8E33CE6B}"/>
              </a:ext>
            </a:extLst>
          </p:cNvPr>
          <p:cNvSpPr txBox="1"/>
          <p:nvPr/>
        </p:nvSpPr>
        <p:spPr>
          <a:xfrm>
            <a:off x="930014" y="4492918"/>
            <a:ext cx="17351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先寫大綱</a:t>
            </a:r>
          </a:p>
        </p:txBody>
      </p:sp>
      <p:grpSp>
        <p:nvGrpSpPr>
          <p:cNvPr id="26" name="群組 25">
            <a:extLst>
              <a:ext uri="{FF2B5EF4-FFF2-40B4-BE49-F238E27FC236}">
                <a16:creationId xmlns:a16="http://schemas.microsoft.com/office/drawing/2014/main" id="{EFAEC9B2-08FD-E804-1FE8-E1AC1BEB7267}"/>
              </a:ext>
            </a:extLst>
          </p:cNvPr>
          <p:cNvGrpSpPr/>
          <p:nvPr/>
        </p:nvGrpSpPr>
        <p:grpSpPr>
          <a:xfrm>
            <a:off x="2934322" y="2027545"/>
            <a:ext cx="1805326" cy="3202707"/>
            <a:chOff x="5228402" y="2811783"/>
            <a:chExt cx="1805326" cy="3202707"/>
          </a:xfrm>
        </p:grpSpPr>
        <p:sp>
          <p:nvSpPr>
            <p:cNvPr id="24" name="文字方塊 23">
              <a:extLst>
                <a:ext uri="{FF2B5EF4-FFF2-40B4-BE49-F238E27FC236}">
                  <a16:creationId xmlns:a16="http://schemas.microsoft.com/office/drawing/2014/main" id="{0BAA61DB-B2A4-9924-A765-E84268334225}"/>
                </a:ext>
              </a:extLst>
            </p:cNvPr>
            <p:cNvSpPr txBox="1"/>
            <p:nvPr/>
          </p:nvSpPr>
          <p:spPr>
            <a:xfrm>
              <a:off x="5228402" y="2811783"/>
              <a:ext cx="1735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大綱</a:t>
              </a:r>
            </a:p>
          </p:txBody>
        </p:sp>
        <p:sp>
          <p:nvSpPr>
            <p:cNvPr id="25" name="文字方塊 24">
              <a:extLst>
                <a:ext uri="{FF2B5EF4-FFF2-40B4-BE49-F238E27FC236}">
                  <a16:creationId xmlns:a16="http://schemas.microsoft.com/office/drawing/2014/main" id="{829E3354-A118-4C09-9389-22FA962E5C17}"/>
                </a:ext>
              </a:extLst>
            </p:cNvPr>
            <p:cNvSpPr txBox="1"/>
            <p:nvPr/>
          </p:nvSpPr>
          <p:spPr>
            <a:xfrm>
              <a:off x="5298533" y="3336834"/>
              <a:ext cx="1735195"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重要性</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種類</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技術</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pic>
        <p:nvPicPr>
          <p:cNvPr id="27" name="Picture 2" descr="Image">
            <a:extLst>
              <a:ext uri="{FF2B5EF4-FFF2-40B4-BE49-F238E27FC236}">
                <a16:creationId xmlns:a16="http://schemas.microsoft.com/office/drawing/2014/main" id="{53906862-1B38-1DBF-BA72-C7BB6DF45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613" y="1639867"/>
            <a:ext cx="1250612" cy="125061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單箭頭接點 27">
            <a:extLst>
              <a:ext uri="{FF2B5EF4-FFF2-40B4-BE49-F238E27FC236}">
                <a16:creationId xmlns:a16="http://schemas.microsoft.com/office/drawing/2014/main" id="{00858C7A-AFDB-F297-CC86-428D5A3F6145}"/>
              </a:ext>
            </a:extLst>
          </p:cNvPr>
          <p:cNvCxnSpPr>
            <a:cxnSpLocks/>
          </p:cNvCxnSpPr>
          <p:nvPr/>
        </p:nvCxnSpPr>
        <p:spPr>
          <a:xfrm>
            <a:off x="4483722" y="2770514"/>
            <a:ext cx="400209"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4CFAE744-0500-2B30-7D25-85ACD19DE0AA}"/>
              </a:ext>
            </a:extLst>
          </p:cNvPr>
          <p:cNvCxnSpPr>
            <a:cxnSpLocks/>
          </p:cNvCxnSpPr>
          <p:nvPr/>
        </p:nvCxnSpPr>
        <p:spPr>
          <a:xfrm>
            <a:off x="4222150" y="3544359"/>
            <a:ext cx="661781"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1" name="Picture 2" descr="Image">
            <a:extLst>
              <a:ext uri="{FF2B5EF4-FFF2-40B4-BE49-F238E27FC236}">
                <a16:creationId xmlns:a16="http://schemas.microsoft.com/office/drawing/2014/main" id="{4C482F97-ADD1-501F-EF66-AFBEEE0DB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613" y="3109878"/>
            <a:ext cx="1250612" cy="12506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a:extLst>
              <a:ext uri="{FF2B5EF4-FFF2-40B4-BE49-F238E27FC236}">
                <a16:creationId xmlns:a16="http://schemas.microsoft.com/office/drawing/2014/main" id="{84774598-81B5-B0B6-527A-7A9A882EE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895" y="5262285"/>
            <a:ext cx="1250612" cy="125061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直線單箭頭接點 32">
            <a:extLst>
              <a:ext uri="{FF2B5EF4-FFF2-40B4-BE49-F238E27FC236}">
                <a16:creationId xmlns:a16="http://schemas.microsoft.com/office/drawing/2014/main" id="{AFDDC163-2AF4-EEF7-B259-6429F9AA274F}"/>
              </a:ext>
            </a:extLst>
          </p:cNvPr>
          <p:cNvCxnSpPr>
            <a:cxnSpLocks/>
          </p:cNvCxnSpPr>
          <p:nvPr/>
        </p:nvCxnSpPr>
        <p:spPr>
          <a:xfrm>
            <a:off x="6717225" y="2258377"/>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97E185FB-D048-1D7C-2090-50DAE14A72CD}"/>
              </a:ext>
            </a:extLst>
          </p:cNvPr>
          <p:cNvCxnSpPr>
            <a:cxnSpLocks/>
          </p:cNvCxnSpPr>
          <p:nvPr/>
        </p:nvCxnSpPr>
        <p:spPr>
          <a:xfrm>
            <a:off x="6746507" y="3735184"/>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45AA29D6-A13F-487D-D095-BDF4FDD92593}"/>
              </a:ext>
            </a:extLst>
          </p:cNvPr>
          <p:cNvCxnSpPr>
            <a:cxnSpLocks/>
          </p:cNvCxnSpPr>
          <p:nvPr/>
        </p:nvCxnSpPr>
        <p:spPr>
          <a:xfrm>
            <a:off x="6736874" y="5887591"/>
            <a:ext cx="7851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5FF27C38-9233-7444-10CC-32AD4A2CC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2887" y="153226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BC79C863-DF5D-DCAF-CA96-E2219161724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6635" y="309822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1DF0717D-96F7-12F7-40A0-CBFC452F819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2887" y="5289741"/>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線單箭頭接點 39">
            <a:extLst>
              <a:ext uri="{FF2B5EF4-FFF2-40B4-BE49-F238E27FC236}">
                <a16:creationId xmlns:a16="http://schemas.microsoft.com/office/drawing/2014/main" id="{97B32F5B-E198-1451-C27D-64F518C5AF50}"/>
              </a:ext>
            </a:extLst>
          </p:cNvPr>
          <p:cNvCxnSpPr>
            <a:cxnSpLocks/>
          </p:cNvCxnSpPr>
          <p:nvPr/>
        </p:nvCxnSpPr>
        <p:spPr>
          <a:xfrm>
            <a:off x="4203881" y="4238985"/>
            <a:ext cx="676993"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49DEBD16-2D32-2479-B1DB-C40E20257907}"/>
              </a:ext>
            </a:extLst>
          </p:cNvPr>
          <p:cNvCxnSpPr>
            <a:cxnSpLocks/>
          </p:cNvCxnSpPr>
          <p:nvPr/>
        </p:nvCxnSpPr>
        <p:spPr>
          <a:xfrm>
            <a:off x="4883931" y="2251801"/>
            <a:ext cx="0" cy="5243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D926EC06-C372-CF40-ADDF-5207569C8E6F}"/>
              </a:ext>
            </a:extLst>
          </p:cNvPr>
          <p:cNvCxnSpPr>
            <a:cxnSpLocks/>
          </p:cNvCxnSpPr>
          <p:nvPr/>
        </p:nvCxnSpPr>
        <p:spPr>
          <a:xfrm>
            <a:off x="4898803" y="3544359"/>
            <a:ext cx="0" cy="190825"/>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EA3E34AE-0320-CAD5-338A-D61368A4073B}"/>
              </a:ext>
            </a:extLst>
          </p:cNvPr>
          <p:cNvCxnSpPr>
            <a:cxnSpLocks/>
          </p:cNvCxnSpPr>
          <p:nvPr/>
        </p:nvCxnSpPr>
        <p:spPr>
          <a:xfrm>
            <a:off x="4880874" y="4238985"/>
            <a:ext cx="0" cy="1683112"/>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C56D0B37-89A9-D0F9-5A98-E273F7B4BE0B}"/>
              </a:ext>
            </a:extLst>
          </p:cNvPr>
          <p:cNvCxnSpPr>
            <a:cxnSpLocks/>
          </p:cNvCxnSpPr>
          <p:nvPr/>
        </p:nvCxnSpPr>
        <p:spPr>
          <a:xfrm>
            <a:off x="4880874" y="2246786"/>
            <a:ext cx="5737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FB056030-CA44-6D09-D6E1-CCE9A802D411}"/>
              </a:ext>
            </a:extLst>
          </p:cNvPr>
          <p:cNvCxnSpPr>
            <a:cxnSpLocks/>
          </p:cNvCxnSpPr>
          <p:nvPr/>
        </p:nvCxnSpPr>
        <p:spPr>
          <a:xfrm>
            <a:off x="4922113" y="3742419"/>
            <a:ext cx="5737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0EFA1436-87B6-DCCE-DD94-E124BAA871B9}"/>
              </a:ext>
            </a:extLst>
          </p:cNvPr>
          <p:cNvCxnSpPr>
            <a:cxnSpLocks/>
          </p:cNvCxnSpPr>
          <p:nvPr/>
        </p:nvCxnSpPr>
        <p:spPr>
          <a:xfrm>
            <a:off x="4922113" y="5934596"/>
            <a:ext cx="5737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a:extLst>
              <a:ext uri="{FF2B5EF4-FFF2-40B4-BE49-F238E27FC236}">
                <a16:creationId xmlns:a16="http://schemas.microsoft.com/office/drawing/2014/main" id="{13C13BDB-B69B-AF5D-2AEF-01B1D2CED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8260" y="2342427"/>
            <a:ext cx="1250612" cy="125061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單箭頭接點 10">
            <a:extLst>
              <a:ext uri="{FF2B5EF4-FFF2-40B4-BE49-F238E27FC236}">
                <a16:creationId xmlns:a16="http://schemas.microsoft.com/office/drawing/2014/main" id="{1CDB90DE-871C-59A2-EA8B-2E0FFEFA148B}"/>
              </a:ext>
            </a:extLst>
          </p:cNvPr>
          <p:cNvCxnSpPr>
            <a:cxnSpLocks/>
          </p:cNvCxnSpPr>
          <p:nvPr/>
        </p:nvCxnSpPr>
        <p:spPr>
          <a:xfrm>
            <a:off x="10203566" y="3640433"/>
            <a:ext cx="0" cy="1174637"/>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1F11D65E-F216-223E-F572-AB5467956D54}"/>
              </a:ext>
            </a:extLst>
          </p:cNvPr>
          <p:cNvCxnSpPr>
            <a:cxnSpLocks/>
          </p:cNvCxnSpPr>
          <p:nvPr/>
        </p:nvCxnSpPr>
        <p:spPr>
          <a:xfrm flipH="1">
            <a:off x="6091919" y="4815070"/>
            <a:ext cx="4111647"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8970D557-5002-C5B9-F6CE-AFE0723C6C31}"/>
              </a:ext>
            </a:extLst>
          </p:cNvPr>
          <p:cNvCxnSpPr>
            <a:cxnSpLocks/>
          </p:cNvCxnSpPr>
          <p:nvPr/>
        </p:nvCxnSpPr>
        <p:spPr>
          <a:xfrm>
            <a:off x="6126425" y="4793650"/>
            <a:ext cx="0" cy="4686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右大括弧 17">
            <a:extLst>
              <a:ext uri="{FF2B5EF4-FFF2-40B4-BE49-F238E27FC236}">
                <a16:creationId xmlns:a16="http://schemas.microsoft.com/office/drawing/2014/main" id="{30D61190-6580-3619-A944-7D90914317C4}"/>
              </a:ext>
            </a:extLst>
          </p:cNvPr>
          <p:cNvSpPr/>
          <p:nvPr/>
        </p:nvSpPr>
        <p:spPr>
          <a:xfrm>
            <a:off x="8825835" y="1532264"/>
            <a:ext cx="624057" cy="2808136"/>
          </a:xfrm>
          <a:prstGeom prst="rightBrace">
            <a:avLst>
              <a:gd name="adj1" fmla="val 33215"/>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25F0E7B4-7464-ABD3-2DE7-1155A21BC454}"/>
              </a:ext>
            </a:extLst>
          </p:cNvPr>
          <p:cNvSpPr txBox="1"/>
          <p:nvPr/>
        </p:nvSpPr>
        <p:spPr>
          <a:xfrm>
            <a:off x="10322424" y="2697746"/>
            <a:ext cx="17351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摘要</a:t>
            </a:r>
          </a:p>
        </p:txBody>
      </p:sp>
    </p:spTree>
    <p:extLst>
      <p:ext uri="{BB962C8B-B14F-4D97-AF65-F5344CB8AC3E}">
        <p14:creationId xmlns:p14="http://schemas.microsoft.com/office/powerpoint/2010/main" val="12185473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1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66B7-BAE7-26CF-1C3E-821D9A7BCD9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86F42EC-F133-A704-40A1-FB678EFB7AF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使用工具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文字生圖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(DALL-E)</a:t>
            </a:r>
            <a:endParaRPr lang="zh-TW" altLang="en-US" dirty="0">
              <a:latin typeface="微軟正黑體" panose="020B0604030504040204" pitchFamily="34" charset="-120"/>
              <a:ea typeface="微軟正黑體" panose="020B0604030504040204" pitchFamily="34" charset="-120"/>
            </a:endParaRPr>
          </a:p>
        </p:txBody>
      </p:sp>
      <p:pic>
        <p:nvPicPr>
          <p:cNvPr id="6" name="內容版面配置區 5" descr="一張含有 樣式, 像素 的圖片&#10;&#10;自動產生的描述">
            <a:extLst>
              <a:ext uri="{FF2B5EF4-FFF2-40B4-BE49-F238E27FC236}">
                <a16:creationId xmlns:a16="http://schemas.microsoft.com/office/drawing/2014/main" id="{DCE027FF-E052-92AD-450E-488F85247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92522"/>
            <a:ext cx="2893595" cy="2893595"/>
          </a:xfrm>
        </p:spPr>
      </p:pic>
      <p:sp>
        <p:nvSpPr>
          <p:cNvPr id="5" name="文字方塊 4">
            <a:extLst>
              <a:ext uri="{FF2B5EF4-FFF2-40B4-BE49-F238E27FC236}">
                <a16:creationId xmlns:a16="http://schemas.microsoft.com/office/drawing/2014/main" id="{82DC9972-8C7E-AA61-F542-7A294403D98D}"/>
              </a:ext>
            </a:extLst>
          </p:cNvPr>
          <p:cNvSpPr txBox="1"/>
          <p:nvPr/>
        </p:nvSpPr>
        <p:spPr>
          <a:xfrm>
            <a:off x="4805083" y="6127234"/>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https://youtu.be/A-6c584jxX8?si=od_UF9cdBsChyQJU</a:t>
            </a:r>
          </a:p>
        </p:txBody>
      </p:sp>
      <p:pic>
        <p:nvPicPr>
          <p:cNvPr id="7" name="圖片 6">
            <a:extLst>
              <a:ext uri="{FF2B5EF4-FFF2-40B4-BE49-F238E27FC236}">
                <a16:creationId xmlns:a16="http://schemas.microsoft.com/office/drawing/2014/main" id="{C9324928-A27B-0C45-2E17-F0BEEF8C3DE3}"/>
              </a:ext>
            </a:extLst>
          </p:cNvPr>
          <p:cNvPicPr>
            <a:picLocks noChangeAspect="1"/>
          </p:cNvPicPr>
          <p:nvPr/>
        </p:nvPicPr>
        <p:blipFill>
          <a:blip r:embed="rId3"/>
          <a:stretch>
            <a:fillRect/>
          </a:stretch>
        </p:blipFill>
        <p:spPr>
          <a:xfrm>
            <a:off x="4090183" y="1486343"/>
            <a:ext cx="7525800" cy="4505954"/>
          </a:xfrm>
          <a:prstGeom prst="rect">
            <a:avLst/>
          </a:prstGeom>
        </p:spPr>
      </p:pic>
    </p:spTree>
    <p:extLst>
      <p:ext uri="{BB962C8B-B14F-4D97-AF65-F5344CB8AC3E}">
        <p14:creationId xmlns:p14="http://schemas.microsoft.com/office/powerpoint/2010/main" val="11797042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66661E-42C3-3EB9-6797-0F0FE4DFBA35}"/>
              </a:ext>
            </a:extLst>
          </p:cNvPr>
          <p:cNvSpPr>
            <a:spLocks noGrp="1"/>
          </p:cNvSpPr>
          <p:nvPr>
            <p:ph type="title"/>
          </p:nvPr>
        </p:nvSpPr>
        <p:spPr/>
        <p:txBody>
          <a:bodyPr/>
          <a:lstStyle/>
          <a:p>
            <a:r>
              <a:rPr lang="en-US" altLang="zh-TW" dirty="0"/>
              <a:t>GPT Plug-in </a:t>
            </a:r>
            <a:endParaRPr lang="zh-TW" altLang="en-US" dirty="0"/>
          </a:p>
        </p:txBody>
      </p:sp>
      <p:sp>
        <p:nvSpPr>
          <p:cNvPr id="3" name="內容版面配置區 2">
            <a:extLst>
              <a:ext uri="{FF2B5EF4-FFF2-40B4-BE49-F238E27FC236}">
                <a16:creationId xmlns:a16="http://schemas.microsoft.com/office/drawing/2014/main" id="{DEE1F1C4-8E7A-F1A2-2E27-C3BF0489062D}"/>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45C994A2-62A7-85CC-2439-B8C36F6E3E26}"/>
              </a:ext>
            </a:extLst>
          </p:cNvPr>
          <p:cNvPicPr>
            <a:picLocks noChangeAspect="1"/>
          </p:cNvPicPr>
          <p:nvPr/>
        </p:nvPicPr>
        <p:blipFill>
          <a:blip r:embed="rId2"/>
          <a:stretch>
            <a:fillRect/>
          </a:stretch>
        </p:blipFill>
        <p:spPr>
          <a:xfrm>
            <a:off x="294465" y="1510159"/>
            <a:ext cx="11603069" cy="4982270"/>
          </a:xfrm>
          <a:prstGeom prst="rect">
            <a:avLst/>
          </a:prstGeom>
        </p:spPr>
      </p:pic>
    </p:spTree>
    <p:extLst>
      <p:ext uri="{BB962C8B-B14F-4D97-AF65-F5344CB8AC3E}">
        <p14:creationId xmlns:p14="http://schemas.microsoft.com/office/powerpoint/2010/main" val="35966386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9BCDDA-2FBD-B813-5BA4-3DAC6117744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FD9B07BE-AA99-0F5C-678C-9FDEE1FE6321}"/>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E1FCCA4B-3455-489C-DF05-2BB8F20E6D4E}"/>
              </a:ext>
            </a:extLst>
          </p:cNvPr>
          <p:cNvPicPr>
            <a:picLocks noChangeAspect="1"/>
          </p:cNvPicPr>
          <p:nvPr/>
        </p:nvPicPr>
        <p:blipFill>
          <a:blip r:embed="rId2"/>
          <a:stretch>
            <a:fillRect/>
          </a:stretch>
        </p:blipFill>
        <p:spPr>
          <a:xfrm>
            <a:off x="820271" y="253243"/>
            <a:ext cx="11073734" cy="6315656"/>
          </a:xfrm>
          <a:prstGeom prst="rect">
            <a:avLst/>
          </a:prstGeom>
        </p:spPr>
      </p:pic>
    </p:spTree>
    <p:extLst>
      <p:ext uri="{BB962C8B-B14F-4D97-AF65-F5344CB8AC3E}">
        <p14:creationId xmlns:p14="http://schemas.microsoft.com/office/powerpoint/2010/main" val="413431222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929C7B82-3D23-F854-E073-F9A8FD8107AC}"/>
              </a:ext>
            </a:extLst>
          </p:cNvPr>
          <p:cNvSpPr txBox="1"/>
          <p:nvPr/>
        </p:nvSpPr>
        <p:spPr>
          <a:xfrm>
            <a:off x="1746738" y="3603399"/>
            <a:ext cx="229095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 </a:t>
            </a:r>
            <a:r>
              <a:rPr kumimoji="0" lang="zh-TW" altLang="en-US" sz="2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美金可以換</a:t>
            </a:r>
            <a:endParaRPr kumimoji="0" lang="zh-TW" altLang="en-US" sz="2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標題 1">
            <a:extLst>
              <a:ext uri="{FF2B5EF4-FFF2-40B4-BE49-F238E27FC236}">
                <a16:creationId xmlns:a16="http://schemas.microsoft.com/office/drawing/2014/main" id="{7287E5B8-F7E7-1BAB-F58F-104C44281B2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語言模型是怎麼使用工具的呢？</a:t>
            </a:r>
            <a:endParaRPr lang="zh-TW" altLang="en-US" dirty="0"/>
          </a:p>
        </p:txBody>
      </p:sp>
      <p:sp>
        <p:nvSpPr>
          <p:cNvPr id="6" name="文字方塊 5">
            <a:extLst>
              <a:ext uri="{FF2B5EF4-FFF2-40B4-BE49-F238E27FC236}">
                <a16:creationId xmlns:a16="http://schemas.microsoft.com/office/drawing/2014/main" id="{AAA56036-7238-185A-FABB-3E46215C6F33}"/>
              </a:ext>
            </a:extLst>
          </p:cNvPr>
          <p:cNvSpPr txBox="1"/>
          <p:nvPr/>
        </p:nvSpPr>
        <p:spPr>
          <a:xfrm>
            <a:off x="1023429" y="2276507"/>
            <a:ext cx="462992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我有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美金，可以換多少新台幣？</a:t>
            </a:r>
          </a:p>
        </p:txBody>
      </p:sp>
      <p:sp>
        <p:nvSpPr>
          <p:cNvPr id="18" name="文字方塊 17">
            <a:extLst>
              <a:ext uri="{FF2B5EF4-FFF2-40B4-BE49-F238E27FC236}">
                <a16:creationId xmlns:a16="http://schemas.microsoft.com/office/drawing/2014/main" id="{8AC71656-6B7F-6D3D-7FC1-DD77F3CCD192}"/>
              </a:ext>
            </a:extLst>
          </p:cNvPr>
          <p:cNvSpPr txBox="1"/>
          <p:nvPr/>
        </p:nvSpPr>
        <p:spPr>
          <a:xfrm>
            <a:off x="5480567" y="3629209"/>
            <a:ext cx="2826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搜尋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美金台幣匯率</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圓角 21">
            <a:extLst>
              <a:ext uri="{FF2B5EF4-FFF2-40B4-BE49-F238E27FC236}">
                <a16:creationId xmlns:a16="http://schemas.microsoft.com/office/drawing/2014/main" id="{00F3C3D4-2D0A-DC27-1FD9-B8DB4547DFDA}"/>
              </a:ext>
            </a:extLst>
          </p:cNvPr>
          <p:cNvSpPr/>
          <p:nvPr/>
        </p:nvSpPr>
        <p:spPr>
          <a:xfrm>
            <a:off x="3913646" y="3534231"/>
            <a:ext cx="1489955" cy="571535"/>
          </a:xfrm>
          <a:prstGeom prst="roundRect">
            <a:avLst/>
          </a:prstGeom>
          <a:solidFill>
            <a:schemeClr val="accent1">
              <a:lumMod val="20000"/>
              <a:lumOff val="8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呼叫工具</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pic>
        <p:nvPicPr>
          <p:cNvPr id="31" name="Picture 6" descr="Web Design 608*557 transprent Png Free Download - Headgear ...">
            <a:extLst>
              <a:ext uri="{FF2B5EF4-FFF2-40B4-BE49-F238E27FC236}">
                <a16:creationId xmlns:a16="http://schemas.microsoft.com/office/drawing/2014/main" id="{D10C0D07-9CA9-070F-358D-90655F9BE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390" y="1925531"/>
            <a:ext cx="1398380" cy="127936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圓角 6">
            <a:extLst>
              <a:ext uri="{FF2B5EF4-FFF2-40B4-BE49-F238E27FC236}">
                <a16:creationId xmlns:a16="http://schemas.microsoft.com/office/drawing/2014/main" id="{D24206E8-81D3-84DB-584C-B6D74BE80F6B}"/>
              </a:ext>
            </a:extLst>
          </p:cNvPr>
          <p:cNvSpPr/>
          <p:nvPr/>
        </p:nvSpPr>
        <p:spPr>
          <a:xfrm>
            <a:off x="9294605" y="3544643"/>
            <a:ext cx="2377514" cy="572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美金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31.5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台幣</a:t>
            </a:r>
          </a:p>
        </p:txBody>
      </p:sp>
      <p:sp>
        <p:nvSpPr>
          <p:cNvPr id="9" name="文字方塊 8">
            <a:extLst>
              <a:ext uri="{FF2B5EF4-FFF2-40B4-BE49-F238E27FC236}">
                <a16:creationId xmlns:a16="http://schemas.microsoft.com/office/drawing/2014/main" id="{D6C0FAC3-240E-E1A5-882E-0CA5A25F2845}"/>
              </a:ext>
            </a:extLst>
          </p:cNvPr>
          <p:cNvSpPr txBox="1"/>
          <p:nvPr/>
        </p:nvSpPr>
        <p:spPr>
          <a:xfrm>
            <a:off x="10243285" y="4645547"/>
            <a:ext cx="985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[END]</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 name="矩形: 圓角 12">
            <a:extLst>
              <a:ext uri="{FF2B5EF4-FFF2-40B4-BE49-F238E27FC236}">
                <a16:creationId xmlns:a16="http://schemas.microsoft.com/office/drawing/2014/main" id="{3DC700D2-03B8-8371-651D-A794C45F9708}"/>
              </a:ext>
            </a:extLst>
          </p:cNvPr>
          <p:cNvSpPr/>
          <p:nvPr/>
        </p:nvSpPr>
        <p:spPr>
          <a:xfrm>
            <a:off x="6765633" y="4613408"/>
            <a:ext cx="1188757" cy="572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157.5</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文字方塊 13">
            <a:extLst>
              <a:ext uri="{FF2B5EF4-FFF2-40B4-BE49-F238E27FC236}">
                <a16:creationId xmlns:a16="http://schemas.microsoft.com/office/drawing/2014/main" id="{7D83D9AC-E31A-036F-F1D6-3B3BBA39FFA7}"/>
              </a:ext>
            </a:extLst>
          </p:cNvPr>
          <p:cNvSpPr txBox="1"/>
          <p:nvPr/>
        </p:nvSpPr>
        <p:spPr>
          <a:xfrm>
            <a:off x="8913465" y="4672059"/>
            <a:ext cx="231514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元新台幣</a:t>
            </a:r>
            <a:endParaRPr kumimoji="0" lang="zh-TW" altLang="en-US" sz="2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5" name="直線接點 14">
            <a:extLst>
              <a:ext uri="{FF2B5EF4-FFF2-40B4-BE49-F238E27FC236}">
                <a16:creationId xmlns:a16="http://schemas.microsoft.com/office/drawing/2014/main" id="{D54644B1-11C8-4881-6241-2B4557298A54}"/>
              </a:ext>
            </a:extLst>
          </p:cNvPr>
          <p:cNvCxnSpPr>
            <a:cxnSpLocks/>
          </p:cNvCxnSpPr>
          <p:nvPr/>
        </p:nvCxnSpPr>
        <p:spPr>
          <a:xfrm>
            <a:off x="5539531" y="4052774"/>
            <a:ext cx="26714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圖形 31" descr="計算機 以實心填滿">
            <a:extLst>
              <a:ext uri="{FF2B5EF4-FFF2-40B4-BE49-F238E27FC236}">
                <a16:creationId xmlns:a16="http://schemas.microsoft.com/office/drawing/2014/main" id="{3DB3F9A2-EB49-8DCB-C66F-1DD8B5515D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7631" y="5412660"/>
            <a:ext cx="1279834" cy="1279834"/>
          </a:xfrm>
          <a:prstGeom prst="rect">
            <a:avLst/>
          </a:prstGeom>
        </p:spPr>
      </p:pic>
      <p:cxnSp>
        <p:nvCxnSpPr>
          <p:cNvPr id="43" name="直線接點 42">
            <a:extLst>
              <a:ext uri="{FF2B5EF4-FFF2-40B4-BE49-F238E27FC236}">
                <a16:creationId xmlns:a16="http://schemas.microsoft.com/office/drawing/2014/main" id="{E2AF3EE5-7D38-1347-C22D-1D20379331FB}"/>
              </a:ext>
            </a:extLst>
          </p:cNvPr>
          <p:cNvCxnSpPr>
            <a:cxnSpLocks/>
          </p:cNvCxnSpPr>
          <p:nvPr/>
        </p:nvCxnSpPr>
        <p:spPr>
          <a:xfrm flipV="1">
            <a:off x="4506528" y="5183072"/>
            <a:ext cx="0" cy="869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8F069EF2-E150-BF00-0CB5-F36772D542DF}"/>
              </a:ext>
            </a:extLst>
          </p:cNvPr>
          <p:cNvCxnSpPr>
            <a:cxnSpLocks/>
          </p:cNvCxnSpPr>
          <p:nvPr/>
        </p:nvCxnSpPr>
        <p:spPr>
          <a:xfrm>
            <a:off x="4506528" y="6061546"/>
            <a:ext cx="1294884"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2B43DF52-1EBA-48CB-C9E5-90F5552D5DF4}"/>
              </a:ext>
            </a:extLst>
          </p:cNvPr>
          <p:cNvCxnSpPr>
            <a:cxnSpLocks/>
          </p:cNvCxnSpPr>
          <p:nvPr/>
        </p:nvCxnSpPr>
        <p:spPr>
          <a:xfrm>
            <a:off x="6694143" y="6052577"/>
            <a:ext cx="6658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圓角 10">
            <a:extLst>
              <a:ext uri="{FF2B5EF4-FFF2-40B4-BE49-F238E27FC236}">
                <a16:creationId xmlns:a16="http://schemas.microsoft.com/office/drawing/2014/main" id="{383945E1-8BA1-0657-06AE-17AEB49F40AD}"/>
              </a:ext>
            </a:extLst>
          </p:cNvPr>
          <p:cNvSpPr/>
          <p:nvPr/>
        </p:nvSpPr>
        <p:spPr>
          <a:xfrm>
            <a:off x="8249069" y="3559631"/>
            <a:ext cx="892731" cy="571535"/>
          </a:xfrm>
          <a:prstGeom prst="roundRect">
            <a:avLst/>
          </a:prstGeom>
          <a:solidFill>
            <a:schemeClr val="accent1">
              <a:lumMod val="20000"/>
              <a:lumOff val="8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noProof="0" dirty="0">
                <a:solidFill>
                  <a:prstClr val="black"/>
                </a:solidFill>
                <a:latin typeface="微軟正黑體" panose="020B0604030504040204" pitchFamily="34" charset="-120"/>
                <a:ea typeface="微軟正黑體" panose="020B0604030504040204" pitchFamily="34" charset="-120"/>
              </a:rPr>
              <a:t>結束</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E74E017F-79C7-62AA-3144-5665D914D094}"/>
              </a:ext>
            </a:extLst>
          </p:cNvPr>
          <p:cNvSpPr txBox="1"/>
          <p:nvPr/>
        </p:nvSpPr>
        <p:spPr>
          <a:xfrm>
            <a:off x="6906719" y="1345815"/>
            <a:ext cx="5334000" cy="523220"/>
          </a:xfrm>
          <a:prstGeom prst="rect">
            <a:avLst/>
          </a:prstGeom>
          <a:noFill/>
        </p:spPr>
        <p:txBody>
          <a:bodyPr wrap="square">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其實使用工具都是文字接龍</a:t>
            </a:r>
            <a:endParaRPr lang="en-US" altLang="zh-TW" sz="2800" b="1" dirty="0">
              <a:solidFill>
                <a:srgbClr val="FF0000"/>
              </a:solidFill>
            </a:endParaRPr>
          </a:p>
        </p:txBody>
      </p:sp>
      <p:sp>
        <p:nvSpPr>
          <p:cNvPr id="3" name="文字方塊 2">
            <a:extLst>
              <a:ext uri="{FF2B5EF4-FFF2-40B4-BE49-F238E27FC236}">
                <a16:creationId xmlns:a16="http://schemas.microsoft.com/office/drawing/2014/main" id="{2017C876-899F-0B32-DA47-A1DDA7AD3F84}"/>
              </a:ext>
            </a:extLst>
          </p:cNvPr>
          <p:cNvSpPr txBox="1"/>
          <p:nvPr/>
        </p:nvSpPr>
        <p:spPr>
          <a:xfrm>
            <a:off x="3907412" y="3012474"/>
            <a:ext cx="15921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特殊符號</a:t>
            </a:r>
            <a:r>
              <a:rPr lang="en-US" altLang="zh-TW" sz="2400" dirty="0">
                <a:solidFill>
                  <a:prstClr val="black"/>
                </a:solidFill>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sp>
        <p:nvSpPr>
          <p:cNvPr id="23" name="矩形: 圓角 22">
            <a:extLst>
              <a:ext uri="{FF2B5EF4-FFF2-40B4-BE49-F238E27FC236}">
                <a16:creationId xmlns:a16="http://schemas.microsoft.com/office/drawing/2014/main" id="{E7895797-3131-0FDB-6618-77E92C995241}"/>
              </a:ext>
            </a:extLst>
          </p:cNvPr>
          <p:cNvSpPr/>
          <p:nvPr/>
        </p:nvSpPr>
        <p:spPr>
          <a:xfrm>
            <a:off x="1848436" y="4676168"/>
            <a:ext cx="1489955" cy="571535"/>
          </a:xfrm>
          <a:prstGeom prst="roundRect">
            <a:avLst/>
          </a:prstGeom>
          <a:solidFill>
            <a:schemeClr val="accent1">
              <a:lumMod val="20000"/>
              <a:lumOff val="8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呼叫工具</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2CF27DB7-587E-48BE-6BD0-097DA849036D}"/>
              </a:ext>
            </a:extLst>
          </p:cNvPr>
          <p:cNvSpPr txBox="1"/>
          <p:nvPr/>
        </p:nvSpPr>
        <p:spPr>
          <a:xfrm>
            <a:off x="3427028" y="4734828"/>
            <a:ext cx="2826968" cy="461665"/>
          </a:xfrm>
          <a:prstGeom prst="rect">
            <a:avLst/>
          </a:prstGeom>
          <a:noFill/>
        </p:spPr>
        <p:txBody>
          <a:bodyPr wrap="square" rtlCol="0">
            <a:spAutoFit/>
          </a:bodyPr>
          <a:lstStyle/>
          <a:p>
            <a:pPr lvl="0">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計算機</a:t>
            </a:r>
            <a:r>
              <a:rPr lang="en-US" altLang="zh-TW" sz="2400" dirty="0">
                <a:solidFill>
                  <a:prstClr val="black"/>
                </a:solidFill>
                <a:latin typeface="微軟正黑體" panose="020B0604030504040204" pitchFamily="34" charset="-120"/>
                <a:ea typeface="微軟正黑體" panose="020B0604030504040204" pitchFamily="34" charset="-120"/>
              </a:rPr>
              <a:t>(5 x 31.5)</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6" name="文字方塊 25">
            <a:extLst>
              <a:ext uri="{FF2B5EF4-FFF2-40B4-BE49-F238E27FC236}">
                <a16:creationId xmlns:a16="http://schemas.microsoft.com/office/drawing/2014/main" id="{BE31CA9C-4C08-FB94-B81A-B8BF7C18F52D}"/>
              </a:ext>
            </a:extLst>
          </p:cNvPr>
          <p:cNvSpPr txBox="1"/>
          <p:nvPr/>
        </p:nvSpPr>
        <p:spPr>
          <a:xfrm>
            <a:off x="8011099" y="4684749"/>
            <a:ext cx="1099803"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157.5</a:t>
            </a:r>
            <a:endParaRPr kumimoji="0" lang="zh-TW" altLang="en-US" sz="2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接點 27">
            <a:extLst>
              <a:ext uri="{FF2B5EF4-FFF2-40B4-BE49-F238E27FC236}">
                <a16:creationId xmlns:a16="http://schemas.microsoft.com/office/drawing/2014/main" id="{8F656F2B-B524-263B-D365-DE35C078519F}"/>
              </a:ext>
            </a:extLst>
          </p:cNvPr>
          <p:cNvCxnSpPr>
            <a:cxnSpLocks/>
          </p:cNvCxnSpPr>
          <p:nvPr/>
        </p:nvCxnSpPr>
        <p:spPr>
          <a:xfrm flipH="1" flipV="1">
            <a:off x="6959065" y="2573621"/>
            <a:ext cx="2667" cy="974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329527DA-8993-D011-7704-CAC9E1F2FD33}"/>
              </a:ext>
            </a:extLst>
          </p:cNvPr>
          <p:cNvCxnSpPr>
            <a:cxnSpLocks/>
          </p:cNvCxnSpPr>
          <p:nvPr/>
        </p:nvCxnSpPr>
        <p:spPr>
          <a:xfrm flipV="1">
            <a:off x="6908503" y="2557974"/>
            <a:ext cx="1034445" cy="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96845415-7079-6020-F61F-E35727DAC97C}"/>
              </a:ext>
            </a:extLst>
          </p:cNvPr>
          <p:cNvCxnSpPr>
            <a:cxnSpLocks/>
          </p:cNvCxnSpPr>
          <p:nvPr/>
        </p:nvCxnSpPr>
        <p:spPr>
          <a:xfrm>
            <a:off x="10383529" y="2565215"/>
            <a:ext cx="0" cy="917595"/>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FF3FC5E7-5473-EB83-4F43-91801D3D9065}"/>
              </a:ext>
            </a:extLst>
          </p:cNvPr>
          <p:cNvCxnSpPr>
            <a:cxnSpLocks/>
          </p:cNvCxnSpPr>
          <p:nvPr/>
        </p:nvCxnSpPr>
        <p:spPr>
          <a:xfrm>
            <a:off x="9352770" y="2559353"/>
            <a:ext cx="1030761"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97479F64-879C-C505-96C6-BF93715A56CB}"/>
              </a:ext>
            </a:extLst>
          </p:cNvPr>
          <p:cNvSpPr/>
          <p:nvPr/>
        </p:nvSpPr>
        <p:spPr>
          <a:xfrm>
            <a:off x="5801412" y="4665065"/>
            <a:ext cx="892731" cy="571535"/>
          </a:xfrm>
          <a:prstGeom prst="roundRect">
            <a:avLst/>
          </a:prstGeom>
          <a:solidFill>
            <a:schemeClr val="accent1">
              <a:lumMod val="20000"/>
              <a:lumOff val="8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noProof="0" dirty="0">
                <a:solidFill>
                  <a:prstClr val="black"/>
                </a:solidFill>
                <a:latin typeface="微軟正黑體" panose="020B0604030504040204" pitchFamily="34" charset="-120"/>
                <a:ea typeface="微軟正黑體" panose="020B0604030504040204" pitchFamily="34" charset="-120"/>
              </a:rPr>
              <a:t>結束</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51" name="直線接點 50">
            <a:extLst>
              <a:ext uri="{FF2B5EF4-FFF2-40B4-BE49-F238E27FC236}">
                <a16:creationId xmlns:a16="http://schemas.microsoft.com/office/drawing/2014/main" id="{3AE785EE-B90C-1D9B-51D3-32DE98CE08A4}"/>
              </a:ext>
            </a:extLst>
          </p:cNvPr>
          <p:cNvCxnSpPr>
            <a:cxnSpLocks/>
          </p:cNvCxnSpPr>
          <p:nvPr/>
        </p:nvCxnSpPr>
        <p:spPr>
          <a:xfrm flipV="1">
            <a:off x="7360011" y="5203273"/>
            <a:ext cx="0" cy="87842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90B1BFCF-C32E-12DB-BF44-F48C69C11140}"/>
              </a:ext>
            </a:extLst>
          </p:cNvPr>
          <p:cNvCxnSpPr>
            <a:cxnSpLocks/>
          </p:cNvCxnSpPr>
          <p:nvPr/>
        </p:nvCxnSpPr>
        <p:spPr>
          <a:xfrm>
            <a:off x="3562707" y="5183072"/>
            <a:ext cx="20906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60702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7"/>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3"/>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8"/>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43"/>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44"/>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32"/>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45"/>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5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p:bldP spid="18" grpId="1"/>
      <p:bldP spid="22" grpId="0" animBg="1"/>
      <p:bldP spid="22" grpId="1" animBg="1"/>
      <p:bldP spid="7" grpId="0" animBg="1"/>
      <p:bldP spid="7" grpId="1" animBg="1"/>
      <p:bldP spid="9" grpId="0"/>
      <p:bldP spid="13" grpId="0" animBg="1"/>
      <p:bldP spid="13" grpId="1" animBg="1"/>
      <p:bldP spid="14" grpId="0"/>
      <p:bldP spid="11" grpId="0" animBg="1"/>
      <p:bldP spid="11" grpId="1" animBg="1"/>
      <p:bldP spid="3" grpId="0"/>
      <p:bldP spid="3" grpId="1"/>
      <p:bldP spid="23" grpId="0" animBg="1"/>
      <p:bldP spid="23" grpId="1" animBg="1"/>
      <p:bldP spid="25" grpId="0"/>
      <p:bldP spid="25" grpId="1"/>
      <p:bldP spid="26" grpId="0"/>
      <p:bldP spid="48" grpId="0" animBg="1"/>
      <p:bldP spid="4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D639A1-5C4D-DBAB-BC17-69A7F58D352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延伸閱讀</a:t>
            </a:r>
          </a:p>
        </p:txBody>
      </p:sp>
      <p:sp>
        <p:nvSpPr>
          <p:cNvPr id="3" name="內容版面配置區 2">
            <a:extLst>
              <a:ext uri="{FF2B5EF4-FFF2-40B4-BE49-F238E27FC236}">
                <a16:creationId xmlns:a16="http://schemas.microsoft.com/office/drawing/2014/main" id="{970CC951-5E62-1AA9-3DCD-C2516E349F73}"/>
              </a:ext>
            </a:extLst>
          </p:cNvPr>
          <p:cNvSpPr>
            <a:spLocks noGrp="1"/>
          </p:cNvSpPr>
          <p:nvPr>
            <p:ph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F6A2D7DC-5BEB-EA0F-4EB9-688A6F8A94E4}"/>
              </a:ext>
            </a:extLst>
          </p:cNvPr>
          <p:cNvPicPr>
            <a:picLocks noChangeAspect="1"/>
          </p:cNvPicPr>
          <p:nvPr/>
        </p:nvPicPr>
        <p:blipFill>
          <a:blip r:embed="rId3"/>
          <a:stretch>
            <a:fillRect/>
          </a:stretch>
        </p:blipFill>
        <p:spPr>
          <a:xfrm>
            <a:off x="3908573" y="1579003"/>
            <a:ext cx="7659169" cy="4363059"/>
          </a:xfrm>
          <a:prstGeom prst="rect">
            <a:avLst/>
          </a:prstGeom>
        </p:spPr>
      </p:pic>
      <p:sp>
        <p:nvSpPr>
          <p:cNvPr id="7" name="文字方塊 6">
            <a:extLst>
              <a:ext uri="{FF2B5EF4-FFF2-40B4-BE49-F238E27FC236}">
                <a16:creationId xmlns:a16="http://schemas.microsoft.com/office/drawing/2014/main" id="{B9808F92-3213-7B86-89E9-75F719A59F80}"/>
              </a:ext>
            </a:extLst>
          </p:cNvPr>
          <p:cNvSpPr txBox="1"/>
          <p:nvPr/>
        </p:nvSpPr>
        <p:spPr>
          <a:xfrm>
            <a:off x="4585226" y="6076999"/>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https://youtu.be/ZID220t_MpI?feature=shared</a:t>
            </a:r>
          </a:p>
        </p:txBody>
      </p:sp>
      <p:pic>
        <p:nvPicPr>
          <p:cNvPr id="2050" name="Picture 2">
            <a:extLst>
              <a:ext uri="{FF2B5EF4-FFF2-40B4-BE49-F238E27FC236}">
                <a16:creationId xmlns:a16="http://schemas.microsoft.com/office/drawing/2014/main" id="{90D3F456-4848-DB41-631A-A385975D2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2" y="2074582"/>
            <a:ext cx="3371899" cy="337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9121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B3EC1-D296-75AB-5681-8A0CDE50065E}"/>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24CF007-BDD7-8671-B674-2307037FF7D9}"/>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6B98A07F-42EE-F6D9-27C9-02B1417A9C81}"/>
              </a:ext>
            </a:extLst>
          </p:cNvPr>
          <p:cNvPicPr>
            <a:picLocks noChangeAspect="1"/>
          </p:cNvPicPr>
          <p:nvPr/>
        </p:nvPicPr>
        <p:blipFill>
          <a:blip r:embed="rId2"/>
          <a:stretch>
            <a:fillRect/>
          </a:stretch>
        </p:blipFill>
        <p:spPr>
          <a:xfrm>
            <a:off x="393290" y="120740"/>
            <a:ext cx="9289462" cy="7319966"/>
          </a:xfrm>
          <a:prstGeom prst="rect">
            <a:avLst/>
          </a:prstGeom>
        </p:spPr>
      </p:pic>
      <p:cxnSp>
        <p:nvCxnSpPr>
          <p:cNvPr id="9" name="直線接點 8">
            <a:extLst>
              <a:ext uri="{FF2B5EF4-FFF2-40B4-BE49-F238E27FC236}">
                <a16:creationId xmlns:a16="http://schemas.microsoft.com/office/drawing/2014/main" id="{9A0DDB89-EE74-3FB5-BD7B-9B3405682D00}"/>
              </a:ext>
            </a:extLst>
          </p:cNvPr>
          <p:cNvCxnSpPr/>
          <p:nvPr/>
        </p:nvCxnSpPr>
        <p:spPr>
          <a:xfrm>
            <a:off x="1177925" y="869950"/>
            <a:ext cx="190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9AB8FF6A-07D7-8CE8-D42C-AF3D6077FC52}"/>
              </a:ext>
            </a:extLst>
          </p:cNvPr>
          <p:cNvSpPr txBox="1"/>
          <p:nvPr/>
        </p:nvSpPr>
        <p:spPr>
          <a:xfrm>
            <a:off x="5924550" y="3780723"/>
            <a:ext cx="3758202"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使用 </a:t>
            </a:r>
            <a:r>
              <a:rPr lang="en-US" altLang="zh-TW" sz="2400" dirty="0">
                <a:latin typeface="微軟正黑體" panose="020B0604030504040204" pitchFamily="34" charset="-120"/>
                <a:ea typeface="微軟正黑體" panose="020B0604030504040204" pitchFamily="34" charset="-120"/>
              </a:rPr>
              <a:t>DALL-E (</a:t>
            </a:r>
            <a:r>
              <a:rPr lang="zh-TW" altLang="en-US" sz="2400" dirty="0">
                <a:latin typeface="微軟正黑體" panose="020B0604030504040204" pitchFamily="34" charset="-120"/>
                <a:ea typeface="微軟正黑體" panose="020B0604030504040204" pitchFamily="34" charset="-120"/>
              </a:rPr>
              <a:t>文字生圖的人工智慧</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畫了一張圖</a:t>
            </a:r>
          </a:p>
        </p:txBody>
      </p:sp>
      <p:sp>
        <p:nvSpPr>
          <p:cNvPr id="11" name="矩形 10">
            <a:extLst>
              <a:ext uri="{FF2B5EF4-FFF2-40B4-BE49-F238E27FC236}">
                <a16:creationId xmlns:a16="http://schemas.microsoft.com/office/drawing/2014/main" id="{A67C62E6-A7D8-8D6C-84B4-BCEBB3D05608}"/>
              </a:ext>
            </a:extLst>
          </p:cNvPr>
          <p:cNvSpPr/>
          <p:nvPr/>
        </p:nvSpPr>
        <p:spPr>
          <a:xfrm>
            <a:off x="393290" y="1282993"/>
            <a:ext cx="10960510" cy="717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6DF7DBCA-AF25-66EE-CF11-06771DA1E463}"/>
              </a:ext>
            </a:extLst>
          </p:cNvPr>
          <p:cNvGrpSpPr/>
          <p:nvPr/>
        </p:nvGrpSpPr>
        <p:grpSpPr>
          <a:xfrm>
            <a:off x="1977971" y="1534223"/>
            <a:ext cx="10017820" cy="6445031"/>
            <a:chOff x="1977971" y="1534223"/>
            <a:chExt cx="10017820" cy="6445031"/>
          </a:xfrm>
        </p:grpSpPr>
        <p:pic>
          <p:nvPicPr>
            <p:cNvPr id="7" name="圖片 6">
              <a:extLst>
                <a:ext uri="{FF2B5EF4-FFF2-40B4-BE49-F238E27FC236}">
                  <a16:creationId xmlns:a16="http://schemas.microsoft.com/office/drawing/2014/main" id="{3F97F19D-09C3-837B-2B85-4FF53ABF556A}"/>
                </a:ext>
              </a:extLst>
            </p:cNvPr>
            <p:cNvPicPr>
              <a:picLocks noChangeAspect="1"/>
            </p:cNvPicPr>
            <p:nvPr/>
          </p:nvPicPr>
          <p:blipFill>
            <a:blip r:embed="rId3"/>
            <a:stretch>
              <a:fillRect/>
            </a:stretch>
          </p:blipFill>
          <p:spPr>
            <a:xfrm>
              <a:off x="1977971" y="1534223"/>
              <a:ext cx="10017820" cy="6445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直線接點 11">
              <a:extLst>
                <a:ext uri="{FF2B5EF4-FFF2-40B4-BE49-F238E27FC236}">
                  <a16:creationId xmlns:a16="http://schemas.microsoft.com/office/drawing/2014/main" id="{226B9450-8B21-C9C9-CCAD-990D2458E90B}"/>
                </a:ext>
              </a:extLst>
            </p:cNvPr>
            <p:cNvCxnSpPr>
              <a:cxnSpLocks/>
            </p:cNvCxnSpPr>
            <p:nvPr/>
          </p:nvCxnSpPr>
          <p:spPr>
            <a:xfrm>
              <a:off x="2900641" y="2236310"/>
              <a:ext cx="4140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08639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838474-48F7-2A7B-ABE8-7DE39B325BE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各種技巧加起來打一套組合拳</a:t>
            </a:r>
          </a:p>
        </p:txBody>
      </p:sp>
      <p:sp>
        <p:nvSpPr>
          <p:cNvPr id="3" name="內容版面配置區 2">
            <a:extLst>
              <a:ext uri="{FF2B5EF4-FFF2-40B4-BE49-F238E27FC236}">
                <a16:creationId xmlns:a16="http://schemas.microsoft.com/office/drawing/2014/main" id="{390168A0-E5CB-4BED-39F2-A052C9629156}"/>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774AC354-485D-548F-5590-54A955310972}"/>
              </a:ext>
            </a:extLst>
          </p:cNvPr>
          <p:cNvPicPr>
            <a:picLocks noChangeAspect="1"/>
          </p:cNvPicPr>
          <p:nvPr/>
        </p:nvPicPr>
        <p:blipFill>
          <a:blip r:embed="rId2"/>
          <a:stretch>
            <a:fillRect/>
          </a:stretch>
        </p:blipFill>
        <p:spPr>
          <a:xfrm>
            <a:off x="2457450" y="1585047"/>
            <a:ext cx="9526556" cy="4832494"/>
          </a:xfrm>
          <a:prstGeom prst="rect">
            <a:avLst/>
          </a:prstGeom>
        </p:spPr>
      </p:pic>
      <p:sp>
        <p:nvSpPr>
          <p:cNvPr id="7" name="文字方塊 6">
            <a:extLst>
              <a:ext uri="{FF2B5EF4-FFF2-40B4-BE49-F238E27FC236}">
                <a16:creationId xmlns:a16="http://schemas.microsoft.com/office/drawing/2014/main" id="{5BCFC272-1A31-99EC-1333-B39B76CE9EDD}"/>
              </a:ext>
            </a:extLst>
          </p:cNvPr>
          <p:cNvSpPr txBox="1"/>
          <p:nvPr/>
        </p:nvSpPr>
        <p:spPr>
          <a:xfrm>
            <a:off x="323850" y="5699664"/>
            <a:ext cx="2133600" cy="646331"/>
          </a:xfrm>
          <a:prstGeom prst="rect">
            <a:avLst/>
          </a:prstGeom>
          <a:noFill/>
        </p:spPr>
        <p:txBody>
          <a:bodyPr wrap="square">
            <a:spAutoFit/>
          </a:bodyPr>
          <a:lstStyle/>
          <a:p>
            <a:r>
              <a:rPr lang="zh-TW" altLang="en-US" dirty="0"/>
              <a:t>https://arxiv.org/abs/2402.04253</a:t>
            </a:r>
          </a:p>
        </p:txBody>
      </p:sp>
    </p:spTree>
    <p:extLst>
      <p:ext uri="{BB962C8B-B14F-4D97-AF65-F5344CB8AC3E}">
        <p14:creationId xmlns:p14="http://schemas.microsoft.com/office/powerpoint/2010/main" val="11011823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A4F3-3C20-684C-B1F8-CBEF62E08CC9}"/>
            </a:ext>
          </a:extLst>
        </p:cNvPr>
        <p:cNvGrpSpPr/>
        <p:nvPr/>
      </p:nvGrpSpPr>
      <p:grpSpPr>
        <a:xfrm>
          <a:off x="0" y="0"/>
          <a:ext cx="0" cy="0"/>
          <a:chOff x="0" y="0"/>
          <a:chExt cx="0" cy="0"/>
        </a:xfrm>
      </p:grpSpPr>
      <p:sp>
        <p:nvSpPr>
          <p:cNvPr id="11" name="矩形: 圓角 10">
            <a:extLst>
              <a:ext uri="{FF2B5EF4-FFF2-40B4-BE49-F238E27FC236}">
                <a16:creationId xmlns:a16="http://schemas.microsoft.com/office/drawing/2014/main" id="{A6CA9220-BFB1-0A2F-A289-F614813F461B}"/>
              </a:ext>
            </a:extLst>
          </p:cNvPr>
          <p:cNvSpPr/>
          <p:nvPr/>
        </p:nvSpPr>
        <p:spPr>
          <a:xfrm>
            <a:off x="2390968" y="1478957"/>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2" name="直線單箭頭接點 11">
            <a:extLst>
              <a:ext uri="{FF2B5EF4-FFF2-40B4-BE49-F238E27FC236}">
                <a16:creationId xmlns:a16="http://schemas.microsoft.com/office/drawing/2014/main" id="{B8827F96-C09A-87B3-42EE-1745207034D6}"/>
              </a:ext>
            </a:extLst>
          </p:cNvPr>
          <p:cNvCxnSpPr>
            <a:cxnSpLocks/>
          </p:cNvCxnSpPr>
          <p:nvPr/>
        </p:nvCxnSpPr>
        <p:spPr>
          <a:xfrm>
            <a:off x="1752612"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601604C-7E46-4E27-C6CB-A6251ADAA388}"/>
              </a:ext>
            </a:extLst>
          </p:cNvPr>
          <p:cNvCxnSpPr>
            <a:cxnSpLocks/>
          </p:cNvCxnSpPr>
          <p:nvPr/>
        </p:nvCxnSpPr>
        <p:spPr>
          <a:xfrm>
            <a:off x="3909217"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5F24C45C-A95A-B188-C123-2B2A2C19BCF4}"/>
              </a:ext>
            </a:extLst>
          </p:cNvPr>
          <p:cNvSpPr/>
          <p:nvPr/>
        </p:nvSpPr>
        <p:spPr>
          <a:xfrm>
            <a:off x="4564827" y="1841268"/>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0C2BA261-482F-3B8F-D848-F5039E1466AE}"/>
              </a:ext>
            </a:extLst>
          </p:cNvPr>
          <p:cNvSpPr/>
          <p:nvPr/>
        </p:nvSpPr>
        <p:spPr>
          <a:xfrm>
            <a:off x="8517418" y="1470979"/>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7" name="直線單箭頭接點 16">
            <a:extLst>
              <a:ext uri="{FF2B5EF4-FFF2-40B4-BE49-F238E27FC236}">
                <a16:creationId xmlns:a16="http://schemas.microsoft.com/office/drawing/2014/main" id="{D58AD4C1-34F9-7365-A1B0-DB9322016FC5}"/>
              </a:ext>
            </a:extLst>
          </p:cNvPr>
          <p:cNvCxnSpPr>
            <a:cxnSpLocks/>
          </p:cNvCxnSpPr>
          <p:nvPr/>
        </p:nvCxnSpPr>
        <p:spPr>
          <a:xfrm>
            <a:off x="7879062"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903C0DD-6C9E-8A8C-8277-D01529CB0BBD}"/>
              </a:ext>
            </a:extLst>
          </p:cNvPr>
          <p:cNvCxnSpPr>
            <a:cxnSpLocks/>
          </p:cNvCxnSpPr>
          <p:nvPr/>
        </p:nvCxnSpPr>
        <p:spPr>
          <a:xfrm>
            <a:off x="10035667"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67A03CD3-DE14-9423-F5A6-C2F36CD9F5F3}"/>
              </a:ext>
            </a:extLst>
          </p:cNvPr>
          <p:cNvSpPr/>
          <p:nvPr/>
        </p:nvSpPr>
        <p:spPr>
          <a:xfrm>
            <a:off x="10691277" y="183329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9C8C1B33-A384-1C9F-7A04-87FFAF906E04}"/>
              </a:ext>
            </a:extLst>
          </p:cNvPr>
          <p:cNvSpPr/>
          <p:nvPr/>
        </p:nvSpPr>
        <p:spPr>
          <a:xfrm>
            <a:off x="6654112" y="179878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06D49738-8614-D64A-94DF-752EF81605AD}"/>
              </a:ext>
            </a:extLst>
          </p:cNvPr>
          <p:cNvSpPr/>
          <p:nvPr/>
        </p:nvSpPr>
        <p:spPr>
          <a:xfrm>
            <a:off x="6654112" y="1212631"/>
            <a:ext cx="1354087" cy="483076"/>
          </a:xfrm>
          <a:prstGeom prst="roundRect">
            <a:avLst/>
          </a:prstGeom>
          <a:solidFill>
            <a:schemeClr val="accent5">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11C4C6D1-9A14-990F-FE5C-B5FAF8F329D3}"/>
              </a:ext>
            </a:extLst>
          </p:cNvPr>
          <p:cNvSpPr/>
          <p:nvPr/>
        </p:nvSpPr>
        <p:spPr>
          <a:xfrm>
            <a:off x="3512403" y="3173546"/>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4" name="直線單箭頭接點 23">
            <a:extLst>
              <a:ext uri="{FF2B5EF4-FFF2-40B4-BE49-F238E27FC236}">
                <a16:creationId xmlns:a16="http://schemas.microsoft.com/office/drawing/2014/main" id="{BC94C95B-8303-9C55-290F-C84C84DEB023}"/>
              </a:ext>
            </a:extLst>
          </p:cNvPr>
          <p:cNvCxnSpPr>
            <a:cxnSpLocks/>
          </p:cNvCxnSpPr>
          <p:nvPr/>
        </p:nvCxnSpPr>
        <p:spPr>
          <a:xfrm>
            <a:off x="2874047"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1E18B705-FE2E-9B53-E387-C9830F8589D3}"/>
              </a:ext>
            </a:extLst>
          </p:cNvPr>
          <p:cNvCxnSpPr>
            <a:cxnSpLocks/>
          </p:cNvCxnSpPr>
          <p:nvPr/>
        </p:nvCxnSpPr>
        <p:spPr>
          <a:xfrm>
            <a:off x="5030652"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533F63CD-DEBE-B42A-754D-2344BE051731}"/>
              </a:ext>
            </a:extLst>
          </p:cNvPr>
          <p:cNvSpPr/>
          <p:nvPr/>
        </p:nvSpPr>
        <p:spPr>
          <a:xfrm>
            <a:off x="9677409" y="350135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43E0EA57-2F39-5BEE-5BE7-28E10E07AFBC}"/>
              </a:ext>
            </a:extLst>
          </p:cNvPr>
          <p:cNvSpPr/>
          <p:nvPr/>
        </p:nvSpPr>
        <p:spPr>
          <a:xfrm>
            <a:off x="5669008" y="3501351"/>
            <a:ext cx="1104181"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F39F4988-AA87-6361-AD93-0E5500E4697F}"/>
              </a:ext>
            </a:extLst>
          </p:cNvPr>
          <p:cNvSpPr/>
          <p:nvPr/>
        </p:nvSpPr>
        <p:spPr>
          <a:xfrm>
            <a:off x="7465680" y="3173545"/>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4" name="直線單箭頭接點 33">
            <a:extLst>
              <a:ext uri="{FF2B5EF4-FFF2-40B4-BE49-F238E27FC236}">
                <a16:creationId xmlns:a16="http://schemas.microsoft.com/office/drawing/2014/main" id="{50FD1027-2074-30C3-E509-1C9F925199E2}"/>
              </a:ext>
            </a:extLst>
          </p:cNvPr>
          <p:cNvCxnSpPr>
            <a:cxnSpLocks/>
          </p:cNvCxnSpPr>
          <p:nvPr/>
        </p:nvCxnSpPr>
        <p:spPr>
          <a:xfrm>
            <a:off x="6827324"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F0D41A4F-61E9-EF21-1B5C-1F8AEA5440D6}"/>
              </a:ext>
            </a:extLst>
          </p:cNvPr>
          <p:cNvCxnSpPr>
            <a:cxnSpLocks/>
          </p:cNvCxnSpPr>
          <p:nvPr/>
        </p:nvCxnSpPr>
        <p:spPr>
          <a:xfrm>
            <a:off x="8983929"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A654FA43-DB27-1BE0-75B8-CE042450B3F7}"/>
              </a:ext>
            </a:extLst>
          </p:cNvPr>
          <p:cNvSpPr/>
          <p:nvPr/>
        </p:nvSpPr>
        <p:spPr>
          <a:xfrm>
            <a:off x="1904366" y="3476729"/>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F5C2FD12-E791-73BE-3255-9432979F725A}"/>
              </a:ext>
            </a:extLst>
          </p:cNvPr>
          <p:cNvSpPr/>
          <p:nvPr/>
        </p:nvSpPr>
        <p:spPr>
          <a:xfrm>
            <a:off x="581380" y="178695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050" name="Picture 2">
            <a:extLst>
              <a:ext uri="{FF2B5EF4-FFF2-40B4-BE49-F238E27FC236}">
                <a16:creationId xmlns:a16="http://schemas.microsoft.com/office/drawing/2014/main" id="{D629EEE7-7AEC-2D41-2164-E3E08FECC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90" y="2366523"/>
            <a:ext cx="491167" cy="49116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2">
            <a:extLst>
              <a:ext uri="{FF2B5EF4-FFF2-40B4-BE49-F238E27FC236}">
                <a16:creationId xmlns:a16="http://schemas.microsoft.com/office/drawing/2014/main" id="{70B7A894-D419-BD6A-3FC7-9BCE8180152C}"/>
              </a:ext>
            </a:extLst>
          </p:cNvPr>
          <p:cNvSpPr/>
          <p:nvPr/>
        </p:nvSpPr>
        <p:spPr>
          <a:xfrm>
            <a:off x="1211444" y="5074253"/>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pic>
        <p:nvPicPr>
          <p:cNvPr id="2052" name="Picture 4">
            <a:extLst>
              <a:ext uri="{FF2B5EF4-FFF2-40B4-BE49-F238E27FC236}">
                <a16:creationId xmlns:a16="http://schemas.microsoft.com/office/drawing/2014/main" id="{C0A8AB30-5B4F-D2AE-0AEC-4262637E4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721" y="507425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76009F7-736A-4650-D5DA-4B11F95A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406" y="501179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3">
            <a:extLst>
              <a:ext uri="{FF2B5EF4-FFF2-40B4-BE49-F238E27FC236}">
                <a16:creationId xmlns:a16="http://schemas.microsoft.com/office/drawing/2014/main" id="{D81979DC-4835-2FEA-5E0F-4136D7209BBA}"/>
              </a:ext>
            </a:extLst>
          </p:cNvPr>
          <p:cNvSpPr/>
          <p:nvPr/>
        </p:nvSpPr>
        <p:spPr>
          <a:xfrm>
            <a:off x="7153126" y="5111445"/>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pic>
        <p:nvPicPr>
          <p:cNvPr id="5" name="Picture 4">
            <a:extLst>
              <a:ext uri="{FF2B5EF4-FFF2-40B4-BE49-F238E27FC236}">
                <a16:creationId xmlns:a16="http://schemas.microsoft.com/office/drawing/2014/main" id="{B026C5B0-1263-73CC-2E27-552924ED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844" y="511144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圓角 5">
            <a:extLst>
              <a:ext uri="{FF2B5EF4-FFF2-40B4-BE49-F238E27FC236}">
                <a16:creationId xmlns:a16="http://schemas.microsoft.com/office/drawing/2014/main" id="{45827606-C6A0-8FAD-4310-583FDD26A094}"/>
              </a:ext>
            </a:extLst>
          </p:cNvPr>
          <p:cNvSpPr/>
          <p:nvPr/>
        </p:nvSpPr>
        <p:spPr>
          <a:xfrm>
            <a:off x="10107513" y="5120048"/>
            <a:ext cx="1518249" cy="1138687"/>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7" name="橢圓 6">
            <a:extLst>
              <a:ext uri="{FF2B5EF4-FFF2-40B4-BE49-F238E27FC236}">
                <a16:creationId xmlns:a16="http://schemas.microsoft.com/office/drawing/2014/main" id="{2C361CE4-C4C1-90AA-D8ED-2DA0063C2E41}"/>
              </a:ext>
            </a:extLst>
          </p:cNvPr>
          <p:cNvSpPr/>
          <p:nvPr/>
        </p:nvSpPr>
        <p:spPr>
          <a:xfrm>
            <a:off x="433852" y="95543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橢圓 7">
            <a:extLst>
              <a:ext uri="{FF2B5EF4-FFF2-40B4-BE49-F238E27FC236}">
                <a16:creationId xmlns:a16="http://schemas.microsoft.com/office/drawing/2014/main" id="{468E7451-90E0-6D0A-09DB-34F9A2FBE415}"/>
              </a:ext>
            </a:extLst>
          </p:cNvPr>
          <p:cNvSpPr/>
          <p:nvPr/>
        </p:nvSpPr>
        <p:spPr>
          <a:xfrm>
            <a:off x="433852" y="946175"/>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橢圓 8">
            <a:extLst>
              <a:ext uri="{FF2B5EF4-FFF2-40B4-BE49-F238E27FC236}">
                <a16:creationId xmlns:a16="http://schemas.microsoft.com/office/drawing/2014/main" id="{DA0FB92A-946F-FA0B-09CA-7708943F9B78}"/>
              </a:ext>
            </a:extLst>
          </p:cNvPr>
          <p:cNvSpPr/>
          <p:nvPr/>
        </p:nvSpPr>
        <p:spPr>
          <a:xfrm>
            <a:off x="6015056" y="92125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98F4E0F8-DC72-94C0-6251-11903FDD8275}"/>
              </a:ext>
            </a:extLst>
          </p:cNvPr>
          <p:cNvSpPr/>
          <p:nvPr/>
        </p:nvSpPr>
        <p:spPr>
          <a:xfrm>
            <a:off x="458491" y="3095292"/>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3</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橢圓 18">
            <a:extLst>
              <a:ext uri="{FF2B5EF4-FFF2-40B4-BE49-F238E27FC236}">
                <a16:creationId xmlns:a16="http://schemas.microsoft.com/office/drawing/2014/main" id="{E7B0FA64-7106-E639-5A83-BB651CEA347A}"/>
              </a:ext>
            </a:extLst>
          </p:cNvPr>
          <p:cNvSpPr/>
          <p:nvPr/>
        </p:nvSpPr>
        <p:spPr>
          <a:xfrm>
            <a:off x="470375" y="4681929"/>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4</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486A912C-2DC3-1749-FEE9-1990E918B192}"/>
              </a:ext>
            </a:extLst>
          </p:cNvPr>
          <p:cNvSpPr/>
          <p:nvPr/>
        </p:nvSpPr>
        <p:spPr>
          <a:xfrm>
            <a:off x="6547730" y="4683442"/>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5</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82994A3A-F454-DF94-F910-8AAC08471673}"/>
              </a:ext>
            </a:extLst>
          </p:cNvPr>
          <p:cNvSpPr txBox="1"/>
          <p:nvPr/>
        </p:nvSpPr>
        <p:spPr>
          <a:xfrm>
            <a:off x="611502" y="153576"/>
            <a:ext cx="110142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有那些在不訓練模型的情況下強化語言模型的方法</a:t>
            </a:r>
          </a:p>
        </p:txBody>
      </p:sp>
    </p:spTree>
    <p:extLst>
      <p:ext uri="{BB962C8B-B14F-4D97-AF65-F5344CB8AC3E}">
        <p14:creationId xmlns:p14="http://schemas.microsoft.com/office/powerpoint/2010/main" val="17176006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CED8E4-3BBC-ABA3-7F2E-F9B0149AC27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語言模型彼此合作</a:t>
            </a:r>
            <a:endParaRPr lang="zh-TW" altLang="en-US" dirty="0"/>
          </a:p>
        </p:txBody>
      </p:sp>
      <p:sp>
        <p:nvSpPr>
          <p:cNvPr id="3" name="內容版面配置區 2">
            <a:extLst>
              <a:ext uri="{FF2B5EF4-FFF2-40B4-BE49-F238E27FC236}">
                <a16:creationId xmlns:a16="http://schemas.microsoft.com/office/drawing/2014/main" id="{686C76EF-44F1-1A30-3AEE-A93E542857A8}"/>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「三個臭皮匠甚過一個諸葛亮」的概念</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未來不需要打造全能的模型，語言模型可以專業分工，不同團隊可以專注於打造專業領域的語言模型</a:t>
            </a:r>
          </a:p>
        </p:txBody>
      </p:sp>
      <p:sp>
        <p:nvSpPr>
          <p:cNvPr id="4" name="矩形: 圓角 3">
            <a:extLst>
              <a:ext uri="{FF2B5EF4-FFF2-40B4-BE49-F238E27FC236}">
                <a16:creationId xmlns:a16="http://schemas.microsoft.com/office/drawing/2014/main" id="{A16D7636-6A19-F00A-D00D-169E79929AE1}"/>
              </a:ext>
            </a:extLst>
          </p:cNvPr>
          <p:cNvSpPr/>
          <p:nvPr/>
        </p:nvSpPr>
        <p:spPr>
          <a:xfrm>
            <a:off x="3975499" y="4438043"/>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語言</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zh-TW" altLang="en-US" sz="2400" dirty="0">
                <a:solidFill>
                  <a:schemeClr val="tx1"/>
                </a:solidFill>
                <a:latin typeface="微軟正黑體" panose="020B0604030504040204" pitchFamily="34" charset="-120"/>
                <a:ea typeface="微軟正黑體" panose="020B0604030504040204" pitchFamily="34" charset="-120"/>
              </a:rPr>
              <a:t>模型</a:t>
            </a:r>
          </a:p>
        </p:txBody>
      </p:sp>
      <p:pic>
        <p:nvPicPr>
          <p:cNvPr id="5" name="Picture 4">
            <a:extLst>
              <a:ext uri="{FF2B5EF4-FFF2-40B4-BE49-F238E27FC236}">
                <a16:creationId xmlns:a16="http://schemas.microsoft.com/office/drawing/2014/main" id="{1DBED685-0620-D866-A9B0-B45258463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217" y="443804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圓角 5">
            <a:extLst>
              <a:ext uri="{FF2B5EF4-FFF2-40B4-BE49-F238E27FC236}">
                <a16:creationId xmlns:a16="http://schemas.microsoft.com/office/drawing/2014/main" id="{AFCF0D5E-972B-A89E-2B35-A5E36BC1E82F}"/>
              </a:ext>
            </a:extLst>
          </p:cNvPr>
          <p:cNvSpPr/>
          <p:nvPr/>
        </p:nvSpPr>
        <p:spPr>
          <a:xfrm>
            <a:off x="6929886" y="4446646"/>
            <a:ext cx="1518249" cy="1138687"/>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語言</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zh-TW" altLang="en-US" sz="2400" dirty="0">
                <a:solidFill>
                  <a:schemeClr val="tx1"/>
                </a:solidFill>
                <a:latin typeface="微軟正黑體" panose="020B0604030504040204" pitchFamily="34" charset="-120"/>
                <a:ea typeface="微軟正黑體" panose="020B0604030504040204" pitchFamily="34" charset="-120"/>
              </a:rPr>
              <a:t>模型</a:t>
            </a:r>
          </a:p>
        </p:txBody>
      </p:sp>
    </p:spTree>
    <p:extLst>
      <p:ext uri="{BB962C8B-B14F-4D97-AF65-F5344CB8AC3E}">
        <p14:creationId xmlns:p14="http://schemas.microsoft.com/office/powerpoint/2010/main" val="351150851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014C-4236-662E-0E09-B7712D892CD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2B43D62-0643-F4B4-BEA7-4BC0B248C5A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讓合適的模型做合適的事情</a:t>
            </a:r>
          </a:p>
        </p:txBody>
      </p:sp>
      <p:sp>
        <p:nvSpPr>
          <p:cNvPr id="4" name="矩形: 圓角 3">
            <a:extLst>
              <a:ext uri="{FF2B5EF4-FFF2-40B4-BE49-F238E27FC236}">
                <a16:creationId xmlns:a16="http://schemas.microsoft.com/office/drawing/2014/main" id="{DD027714-08AE-30D3-4008-38FB3F13418D}"/>
              </a:ext>
            </a:extLst>
          </p:cNvPr>
          <p:cNvSpPr/>
          <p:nvPr/>
        </p:nvSpPr>
        <p:spPr>
          <a:xfrm>
            <a:off x="7787503" y="1755933"/>
            <a:ext cx="1887164" cy="869155"/>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語言模型</a:t>
            </a:r>
            <a:r>
              <a:rPr lang="en-US" altLang="zh-TW" sz="2400" dirty="0">
                <a:solidFill>
                  <a:schemeClr val="tx1"/>
                </a:solidFill>
                <a:latin typeface="微軟正黑體" panose="020B0604030504040204" pitchFamily="34" charset="-120"/>
                <a:ea typeface="微軟正黑體" panose="020B0604030504040204" pitchFamily="34" charset="-120"/>
              </a:rPr>
              <a:t>A</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7" name="矩形: 圓角 6">
            <a:extLst>
              <a:ext uri="{FF2B5EF4-FFF2-40B4-BE49-F238E27FC236}">
                <a16:creationId xmlns:a16="http://schemas.microsoft.com/office/drawing/2014/main" id="{34ABCC2F-FFEF-43F3-A017-FDE363F11A72}"/>
              </a:ext>
            </a:extLst>
          </p:cNvPr>
          <p:cNvSpPr/>
          <p:nvPr/>
        </p:nvSpPr>
        <p:spPr>
          <a:xfrm>
            <a:off x="2479665" y="2686024"/>
            <a:ext cx="1518249" cy="1138687"/>
          </a:xfrm>
          <a:prstGeom prst="roundRect">
            <a:avLst/>
          </a:prstGeom>
          <a:solidFill>
            <a:schemeClr val="bg2"/>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語言</a:t>
            </a:r>
            <a:r>
              <a:rPr lang="en-US" altLang="zh-TW" sz="2400" dirty="0">
                <a:solidFill>
                  <a:schemeClr val="tx1"/>
                </a:solidFill>
                <a:latin typeface="微軟正黑體" panose="020B0604030504040204" pitchFamily="34" charset="-120"/>
                <a:ea typeface="微軟正黑體" panose="020B0604030504040204" pitchFamily="34" charset="-120"/>
              </a:rPr>
              <a:t>)</a:t>
            </a:r>
          </a:p>
          <a:p>
            <a:pPr algn="ctr"/>
            <a:r>
              <a:rPr lang="zh-TW" altLang="en-US" sz="2400" dirty="0">
                <a:solidFill>
                  <a:schemeClr val="tx1"/>
                </a:solidFill>
                <a:latin typeface="微軟正黑體" panose="020B0604030504040204" pitchFamily="34" charset="-120"/>
                <a:ea typeface="微軟正黑體" panose="020B0604030504040204" pitchFamily="34" charset="-120"/>
              </a:rPr>
              <a:t>模型</a:t>
            </a:r>
          </a:p>
        </p:txBody>
      </p:sp>
      <p:sp>
        <p:nvSpPr>
          <p:cNvPr id="10" name="矩形: 圓角 9">
            <a:extLst>
              <a:ext uri="{FF2B5EF4-FFF2-40B4-BE49-F238E27FC236}">
                <a16:creationId xmlns:a16="http://schemas.microsoft.com/office/drawing/2014/main" id="{4B865D28-87EF-EB2F-A71E-961D1DEB0FBF}"/>
              </a:ext>
            </a:extLst>
          </p:cNvPr>
          <p:cNvSpPr/>
          <p:nvPr/>
        </p:nvSpPr>
        <p:spPr>
          <a:xfrm>
            <a:off x="7787503" y="2895489"/>
            <a:ext cx="1887164" cy="869155"/>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語言模型</a:t>
            </a:r>
            <a:r>
              <a:rPr lang="en-US" altLang="zh-TW" sz="2400" dirty="0">
                <a:solidFill>
                  <a:schemeClr val="tx1"/>
                </a:solidFill>
                <a:latin typeface="微軟正黑體" panose="020B0604030504040204" pitchFamily="34" charset="-120"/>
                <a:ea typeface="微軟正黑體" panose="020B0604030504040204" pitchFamily="34" charset="-120"/>
              </a:rPr>
              <a:t>B</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3AF62E9E-265C-6B5B-8288-DC55964683BC}"/>
              </a:ext>
            </a:extLst>
          </p:cNvPr>
          <p:cNvSpPr/>
          <p:nvPr/>
        </p:nvSpPr>
        <p:spPr>
          <a:xfrm>
            <a:off x="7787503" y="4035045"/>
            <a:ext cx="1887164" cy="869155"/>
          </a:xfrm>
          <a:prstGeom prst="roundRect">
            <a:avLst/>
          </a:prstGeom>
          <a:solidFill>
            <a:schemeClr val="accent4">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語言模型</a:t>
            </a:r>
            <a:r>
              <a:rPr lang="en-US" altLang="zh-TW" sz="2400" dirty="0">
                <a:solidFill>
                  <a:schemeClr val="tx1"/>
                </a:solidFill>
                <a:latin typeface="微軟正黑體" panose="020B0604030504040204" pitchFamily="34" charset="-120"/>
                <a:ea typeface="微軟正黑體" panose="020B0604030504040204" pitchFamily="34" charset="-120"/>
              </a:rPr>
              <a:t>C</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BC4A57EF-94FB-0312-BB4F-598A03E5E9DC}"/>
              </a:ext>
            </a:extLst>
          </p:cNvPr>
          <p:cNvSpPr txBox="1"/>
          <p:nvPr/>
        </p:nvSpPr>
        <p:spPr>
          <a:xfrm>
            <a:off x="2295207" y="3908818"/>
            <a:ext cx="1887164"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判斷那一個工作該給誰</a:t>
            </a:r>
          </a:p>
        </p:txBody>
      </p:sp>
      <p:sp>
        <p:nvSpPr>
          <p:cNvPr id="13" name="文字方塊 12">
            <a:extLst>
              <a:ext uri="{FF2B5EF4-FFF2-40B4-BE49-F238E27FC236}">
                <a16:creationId xmlns:a16="http://schemas.microsoft.com/office/drawing/2014/main" id="{424FF912-3A61-F9DB-56B6-F74957F35778}"/>
              </a:ext>
            </a:extLst>
          </p:cNvPr>
          <p:cNvSpPr txBox="1"/>
          <p:nvPr/>
        </p:nvSpPr>
        <p:spPr>
          <a:xfrm>
            <a:off x="838200" y="2839868"/>
            <a:ext cx="1037615"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任務</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輸入</a:t>
            </a:r>
            <a:endParaRPr lang="en-US" altLang="zh-TW" sz="2400" dirty="0">
              <a:latin typeface="微軟正黑體" panose="020B0604030504040204" pitchFamily="34" charset="-120"/>
              <a:ea typeface="微軟正黑體" panose="020B0604030504040204" pitchFamily="34" charset="-120"/>
            </a:endParaRPr>
          </a:p>
        </p:txBody>
      </p:sp>
      <p:cxnSp>
        <p:nvCxnSpPr>
          <p:cNvPr id="14" name="直線單箭頭接點 13">
            <a:extLst>
              <a:ext uri="{FF2B5EF4-FFF2-40B4-BE49-F238E27FC236}">
                <a16:creationId xmlns:a16="http://schemas.microsoft.com/office/drawing/2014/main" id="{9B16E315-FF8A-B8F1-BCFE-DED91E6C6A95}"/>
              </a:ext>
            </a:extLst>
          </p:cNvPr>
          <p:cNvCxnSpPr>
            <a:cxnSpLocks/>
          </p:cNvCxnSpPr>
          <p:nvPr/>
        </p:nvCxnSpPr>
        <p:spPr>
          <a:xfrm>
            <a:off x="1875815" y="3257036"/>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AF580E09-FADA-D438-69EE-4845A480CCC5}"/>
              </a:ext>
            </a:extLst>
          </p:cNvPr>
          <p:cNvSpPr txBox="1"/>
          <p:nvPr/>
        </p:nvSpPr>
        <p:spPr>
          <a:xfrm>
            <a:off x="6747852" y="4979626"/>
            <a:ext cx="39803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不同能力、不同成本</a:t>
            </a:r>
          </a:p>
        </p:txBody>
      </p:sp>
      <p:sp>
        <p:nvSpPr>
          <p:cNvPr id="16" name="文字方塊 15">
            <a:extLst>
              <a:ext uri="{FF2B5EF4-FFF2-40B4-BE49-F238E27FC236}">
                <a16:creationId xmlns:a16="http://schemas.microsoft.com/office/drawing/2014/main" id="{B848C236-20C7-297B-08CC-1C0441483F16}"/>
              </a:ext>
            </a:extLst>
          </p:cNvPr>
          <p:cNvSpPr txBox="1"/>
          <p:nvPr/>
        </p:nvSpPr>
        <p:spPr>
          <a:xfrm>
            <a:off x="891001" y="4979626"/>
            <a:ext cx="5448466"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其實在展示平台上為你服務的不一定是同一個模型</a:t>
            </a:r>
          </a:p>
        </p:txBody>
      </p:sp>
      <p:cxnSp>
        <p:nvCxnSpPr>
          <p:cNvPr id="17" name="直線單箭頭接點 16">
            <a:extLst>
              <a:ext uri="{FF2B5EF4-FFF2-40B4-BE49-F238E27FC236}">
                <a16:creationId xmlns:a16="http://schemas.microsoft.com/office/drawing/2014/main" id="{5A3722F2-3FE1-E5F6-9FF2-C79120D8104D}"/>
              </a:ext>
            </a:extLst>
          </p:cNvPr>
          <p:cNvCxnSpPr>
            <a:cxnSpLocks/>
          </p:cNvCxnSpPr>
          <p:nvPr/>
        </p:nvCxnSpPr>
        <p:spPr>
          <a:xfrm>
            <a:off x="7060304" y="2124116"/>
            <a:ext cx="7271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FD7D0169-A131-8CA5-70AF-AA92DF0A2F66}"/>
              </a:ext>
            </a:extLst>
          </p:cNvPr>
          <p:cNvSpPr txBox="1"/>
          <p:nvPr/>
        </p:nvSpPr>
        <p:spPr>
          <a:xfrm>
            <a:off x="4452303" y="2875853"/>
            <a:ext cx="1887164"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模型 </a:t>
            </a:r>
            <a:r>
              <a:rPr lang="en-US" altLang="zh-TW" sz="2400" dirty="0">
                <a:latin typeface="微軟正黑體" panose="020B0604030504040204" pitchFamily="34" charset="-120"/>
                <a:ea typeface="微軟正黑體" panose="020B0604030504040204" pitchFamily="34" charset="-120"/>
              </a:rPr>
              <a:t>A</a:t>
            </a:r>
            <a:r>
              <a:rPr lang="zh-TW" altLang="en-US" sz="2400" dirty="0">
                <a:latin typeface="微軟正黑體" panose="020B0604030504040204" pitchFamily="34" charset="-120"/>
                <a:ea typeface="微軟正黑體" panose="020B0604030504040204" pitchFamily="34" charset="-120"/>
              </a:rPr>
              <a:t> 就決定是你了</a:t>
            </a:r>
          </a:p>
        </p:txBody>
      </p:sp>
      <p:cxnSp>
        <p:nvCxnSpPr>
          <p:cNvPr id="23" name="直線單箭頭接點 22">
            <a:extLst>
              <a:ext uri="{FF2B5EF4-FFF2-40B4-BE49-F238E27FC236}">
                <a16:creationId xmlns:a16="http://schemas.microsoft.com/office/drawing/2014/main" id="{EC21F279-14ED-7771-67AC-D2CAC798448A}"/>
              </a:ext>
            </a:extLst>
          </p:cNvPr>
          <p:cNvCxnSpPr>
            <a:cxnSpLocks/>
          </p:cNvCxnSpPr>
          <p:nvPr/>
        </p:nvCxnSpPr>
        <p:spPr>
          <a:xfrm>
            <a:off x="3997914" y="3265532"/>
            <a:ext cx="4543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ADEC1AFD-1704-13F3-33B5-91403F10794B}"/>
              </a:ext>
            </a:extLst>
          </p:cNvPr>
          <p:cNvSpPr txBox="1"/>
          <p:nvPr/>
        </p:nvSpPr>
        <p:spPr>
          <a:xfrm>
            <a:off x="6130263" y="1690688"/>
            <a:ext cx="1037615"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任務</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輸入</a:t>
            </a:r>
            <a:endParaRPr lang="en-US" altLang="zh-TW" sz="2400" dirty="0">
              <a:latin typeface="微軟正黑體" panose="020B0604030504040204" pitchFamily="34" charset="-120"/>
              <a:ea typeface="微軟正黑體" panose="020B0604030504040204" pitchFamily="34" charset="-120"/>
            </a:endParaRPr>
          </a:p>
        </p:txBody>
      </p:sp>
      <p:cxnSp>
        <p:nvCxnSpPr>
          <p:cNvPr id="26" name="直線單箭頭接點 25">
            <a:extLst>
              <a:ext uri="{FF2B5EF4-FFF2-40B4-BE49-F238E27FC236}">
                <a16:creationId xmlns:a16="http://schemas.microsoft.com/office/drawing/2014/main" id="{25DC7346-E782-1CB0-2484-640B088F30EE}"/>
              </a:ext>
            </a:extLst>
          </p:cNvPr>
          <p:cNvCxnSpPr>
            <a:cxnSpLocks/>
          </p:cNvCxnSpPr>
          <p:nvPr/>
        </p:nvCxnSpPr>
        <p:spPr>
          <a:xfrm>
            <a:off x="9674667" y="2124116"/>
            <a:ext cx="7271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3E3E1C15-4137-96F1-716A-13E7162E6430}"/>
              </a:ext>
            </a:extLst>
          </p:cNvPr>
          <p:cNvSpPr txBox="1"/>
          <p:nvPr/>
        </p:nvSpPr>
        <p:spPr>
          <a:xfrm>
            <a:off x="10316185" y="1711045"/>
            <a:ext cx="1037615"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任務</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輸出</a:t>
            </a:r>
          </a:p>
        </p:txBody>
      </p:sp>
      <p:grpSp>
        <p:nvGrpSpPr>
          <p:cNvPr id="30" name="群組 29">
            <a:extLst>
              <a:ext uri="{FF2B5EF4-FFF2-40B4-BE49-F238E27FC236}">
                <a16:creationId xmlns:a16="http://schemas.microsoft.com/office/drawing/2014/main" id="{8F097CDE-46A8-9A40-4BA7-C6B87633B890}"/>
              </a:ext>
            </a:extLst>
          </p:cNvPr>
          <p:cNvGrpSpPr/>
          <p:nvPr/>
        </p:nvGrpSpPr>
        <p:grpSpPr>
          <a:xfrm>
            <a:off x="927102" y="5962155"/>
            <a:ext cx="6096000" cy="462068"/>
            <a:chOff x="927102" y="5962155"/>
            <a:chExt cx="6096000" cy="462068"/>
          </a:xfrm>
        </p:grpSpPr>
        <p:sp>
          <p:nvSpPr>
            <p:cNvPr id="9" name="文字方塊 8">
              <a:extLst>
                <a:ext uri="{FF2B5EF4-FFF2-40B4-BE49-F238E27FC236}">
                  <a16:creationId xmlns:a16="http://schemas.microsoft.com/office/drawing/2014/main" id="{390B19EA-43EB-9F6D-C7E1-5C7C528CE6EF}"/>
                </a:ext>
              </a:extLst>
            </p:cNvPr>
            <p:cNvSpPr txBox="1"/>
            <p:nvPr/>
          </p:nvSpPr>
          <p:spPr>
            <a:xfrm>
              <a:off x="2675050" y="6054891"/>
              <a:ext cx="3554506" cy="369332"/>
            </a:xfrm>
            <a:prstGeom prst="rect">
              <a:avLst/>
            </a:prstGeom>
            <a:noFill/>
          </p:spPr>
          <p:txBody>
            <a:bodyPr wrap="square">
              <a:spAutoFit/>
            </a:bodyPr>
            <a:lstStyle/>
            <a:p>
              <a:r>
                <a:rPr lang="zh-TW" altLang="en-US" dirty="0"/>
                <a:t>https://arxiv.org/abs/2305.05176</a:t>
              </a:r>
            </a:p>
          </p:txBody>
        </p:sp>
        <p:sp>
          <p:nvSpPr>
            <p:cNvPr id="29" name="文字方塊 28">
              <a:extLst>
                <a:ext uri="{FF2B5EF4-FFF2-40B4-BE49-F238E27FC236}">
                  <a16:creationId xmlns:a16="http://schemas.microsoft.com/office/drawing/2014/main" id="{9C517E0A-E674-1082-7F2B-2BE4B3709C66}"/>
                </a:ext>
              </a:extLst>
            </p:cNvPr>
            <p:cNvSpPr txBox="1"/>
            <p:nvPr/>
          </p:nvSpPr>
          <p:spPr>
            <a:xfrm>
              <a:off x="927102" y="5962155"/>
              <a:ext cx="6096000" cy="461665"/>
            </a:xfrm>
            <a:prstGeom prst="rect">
              <a:avLst/>
            </a:prstGeom>
            <a:noFill/>
          </p:spPr>
          <p:txBody>
            <a:bodyPr wrap="square">
              <a:spAutoFit/>
            </a:bodyPr>
            <a:lstStyle/>
            <a:p>
              <a:r>
                <a:rPr lang="en-US" altLang="zh-TW" sz="2400" b="0" i="0" dirty="0" err="1">
                  <a:solidFill>
                    <a:srgbClr val="0F0F0F"/>
                  </a:solidFill>
                  <a:effectLst/>
                  <a:latin typeface="Roboto" panose="02000000000000000000" pitchFamily="2" charset="0"/>
                </a:rPr>
                <a:t>FrugalGPT</a:t>
              </a:r>
              <a:endParaRPr lang="zh-TW" altLang="en-US" sz="2400" dirty="0"/>
            </a:p>
          </p:txBody>
        </p:sp>
      </p:grpSp>
      <p:sp>
        <p:nvSpPr>
          <p:cNvPr id="31" name="文字方塊 30">
            <a:extLst>
              <a:ext uri="{FF2B5EF4-FFF2-40B4-BE49-F238E27FC236}">
                <a16:creationId xmlns:a16="http://schemas.microsoft.com/office/drawing/2014/main" id="{A20AFAC3-926B-F4EA-9EA6-F2C0800980CC}"/>
              </a:ext>
            </a:extLst>
          </p:cNvPr>
          <p:cNvSpPr txBox="1"/>
          <p:nvPr/>
        </p:nvSpPr>
        <p:spPr>
          <a:xfrm>
            <a:off x="6466540" y="5541130"/>
            <a:ext cx="7143451" cy="1200329"/>
          </a:xfrm>
          <a:prstGeom prst="rect">
            <a:avLst/>
          </a:prstGeom>
          <a:noFill/>
        </p:spPr>
        <p:txBody>
          <a:bodyPr wrap="square" rtlCol="0">
            <a:spAutoFit/>
          </a:bodyPr>
          <a:lstStyle/>
          <a:p>
            <a:r>
              <a:rPr lang="en-US" altLang="zh-TW" dirty="0"/>
              <a:t>video:</a:t>
            </a:r>
          </a:p>
          <a:p>
            <a:r>
              <a:rPr lang="en-US" altLang="zh-TW" dirty="0"/>
              <a:t>https://youtu.be/vxxPtDCb9Go?si=WO4eqPTHDyS1pal3</a:t>
            </a:r>
          </a:p>
          <a:p>
            <a:r>
              <a:rPr lang="en-US" altLang="zh-TW" dirty="0"/>
              <a:t>https://youtu.be/VpKN3KvSK6c?si=lyqO8QSHBno89HIG</a:t>
            </a:r>
          </a:p>
          <a:p>
            <a:endParaRPr lang="zh-TW" altLang="en-US" dirty="0"/>
          </a:p>
        </p:txBody>
      </p:sp>
    </p:spTree>
    <p:extLst>
      <p:ext uri="{BB962C8B-B14F-4D97-AF65-F5344CB8AC3E}">
        <p14:creationId xmlns:p14="http://schemas.microsoft.com/office/powerpoint/2010/main" val="31734010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6" grpId="0"/>
      <p:bldP spid="21" grpId="0"/>
      <p:bldP spid="25" grpId="0"/>
      <p:bldP spid="27"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4AA0D-3512-3F60-88DB-ABE3C582906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8B56ADB-67EA-CC44-88E0-CE747E463EC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拆解任務</a:t>
            </a:r>
          </a:p>
        </p:txBody>
      </p:sp>
      <p:sp>
        <p:nvSpPr>
          <p:cNvPr id="3" name="內容版面配置區 2">
            <a:extLst>
              <a:ext uri="{FF2B5EF4-FFF2-40B4-BE49-F238E27FC236}">
                <a16:creationId xmlns:a16="http://schemas.microsoft.com/office/drawing/2014/main" id="{47D0DE39-BD5C-AE93-217D-7D985F7913BF}"/>
              </a:ext>
            </a:extLst>
          </p:cNvPr>
          <p:cNvSpPr>
            <a:spLocks noGrp="1"/>
          </p:cNvSpPr>
          <p:nvPr>
            <p:ph idx="1"/>
          </p:nvPr>
        </p:nvSpPr>
        <p:spPr/>
        <p:txBody>
          <a:bodyPr>
            <a:normAutofit/>
          </a:bodyPr>
          <a:lstStyle/>
          <a:p>
            <a:r>
              <a:rPr lang="zh-TW" altLang="en-US" sz="2400" dirty="0">
                <a:latin typeface="微軟正黑體" panose="020B0604030504040204" pitchFamily="34" charset="-120"/>
                <a:ea typeface="微軟正黑體" panose="020B0604030504040204" pitchFamily="34" charset="-120"/>
              </a:rPr>
              <a:t>為什麼叫模型思考 </a:t>
            </a:r>
            <a:r>
              <a:rPr lang="en-US" altLang="zh-TW" sz="2400" dirty="0">
                <a:latin typeface="微軟正黑體" panose="020B0604030504040204" pitchFamily="34" charset="-120"/>
                <a:ea typeface="微軟正黑體" panose="020B0604030504040204" pitchFamily="34" charset="-120"/>
              </a:rPr>
              <a:t>(Chain of Thought, </a:t>
            </a:r>
            <a:r>
              <a:rPr lang="en-US" altLang="zh-TW" sz="2400" dirty="0" err="1">
                <a:latin typeface="微軟正黑體" panose="020B0604030504040204" pitchFamily="34" charset="-120"/>
                <a:ea typeface="微軟正黑體" panose="020B0604030504040204" pitchFamily="34" charset="-120"/>
              </a:rPr>
              <a:t>CoT</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或解釋會有用</a:t>
            </a:r>
          </a:p>
        </p:txBody>
      </p:sp>
      <p:sp>
        <p:nvSpPr>
          <p:cNvPr id="4" name="矩形: 圓角 3">
            <a:extLst>
              <a:ext uri="{FF2B5EF4-FFF2-40B4-BE49-F238E27FC236}">
                <a16:creationId xmlns:a16="http://schemas.microsoft.com/office/drawing/2014/main" id="{9685E974-4E3B-99CB-7818-BC919CC235F2}"/>
              </a:ext>
            </a:extLst>
          </p:cNvPr>
          <p:cNvSpPr/>
          <p:nvPr/>
        </p:nvSpPr>
        <p:spPr>
          <a:xfrm>
            <a:off x="6329011" y="2605573"/>
            <a:ext cx="1518249" cy="1028127"/>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5" name="直線單箭頭接點 4">
            <a:extLst>
              <a:ext uri="{FF2B5EF4-FFF2-40B4-BE49-F238E27FC236}">
                <a16:creationId xmlns:a16="http://schemas.microsoft.com/office/drawing/2014/main" id="{E55112D2-E545-ACD0-BA90-AE1A5556E905}"/>
              </a:ext>
            </a:extLst>
          </p:cNvPr>
          <p:cNvCxnSpPr>
            <a:cxnSpLocks/>
          </p:cNvCxnSpPr>
          <p:nvPr/>
        </p:nvCxnSpPr>
        <p:spPr>
          <a:xfrm>
            <a:off x="5707909" y="3142925"/>
            <a:ext cx="60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928AD51D-3FAC-5F2F-7C9A-A21B13589317}"/>
              </a:ext>
            </a:extLst>
          </p:cNvPr>
          <p:cNvCxnSpPr>
            <a:cxnSpLocks/>
          </p:cNvCxnSpPr>
          <p:nvPr/>
        </p:nvCxnSpPr>
        <p:spPr>
          <a:xfrm>
            <a:off x="7864514" y="3142925"/>
            <a:ext cx="60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EF2EC71B-BCE8-D557-05FC-47619150E266}"/>
              </a:ext>
            </a:extLst>
          </p:cNvPr>
          <p:cNvSpPr/>
          <p:nvPr/>
        </p:nvSpPr>
        <p:spPr>
          <a:xfrm>
            <a:off x="8502870" y="2901387"/>
            <a:ext cx="1753768"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90F9E1CE-1E74-F2E6-90DA-A26D5334DEE9}"/>
              </a:ext>
            </a:extLst>
          </p:cNvPr>
          <p:cNvSpPr/>
          <p:nvPr/>
        </p:nvSpPr>
        <p:spPr>
          <a:xfrm>
            <a:off x="4076926" y="2876765"/>
            <a:ext cx="1518249"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C28D3AF2-C4B5-C61D-811E-EBFBFBBFD75D}"/>
              </a:ext>
            </a:extLst>
          </p:cNvPr>
          <p:cNvSpPr/>
          <p:nvPr/>
        </p:nvSpPr>
        <p:spPr>
          <a:xfrm>
            <a:off x="10342903" y="2912623"/>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5988A2EB-5E47-3004-0F1D-C2DF75762473}"/>
              </a:ext>
            </a:extLst>
          </p:cNvPr>
          <p:cNvSpPr txBox="1"/>
          <p:nvPr/>
        </p:nvSpPr>
        <p:spPr>
          <a:xfrm>
            <a:off x="4051639" y="2374741"/>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數學問題</a:t>
            </a:r>
          </a:p>
        </p:txBody>
      </p:sp>
      <p:sp>
        <p:nvSpPr>
          <p:cNvPr id="11" name="文字方塊 10">
            <a:extLst>
              <a:ext uri="{FF2B5EF4-FFF2-40B4-BE49-F238E27FC236}">
                <a16:creationId xmlns:a16="http://schemas.microsoft.com/office/drawing/2014/main" id="{25843D10-66BA-E698-FA0C-75C61FE83B1E}"/>
              </a:ext>
            </a:extLst>
          </p:cNvPr>
          <p:cNvSpPr txBox="1"/>
          <p:nvPr/>
        </p:nvSpPr>
        <p:spPr>
          <a:xfrm>
            <a:off x="8640891" y="2439722"/>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詳細列式</a:t>
            </a:r>
          </a:p>
        </p:txBody>
      </p:sp>
      <p:sp>
        <p:nvSpPr>
          <p:cNvPr id="12" name="文字方塊 11">
            <a:extLst>
              <a:ext uri="{FF2B5EF4-FFF2-40B4-BE49-F238E27FC236}">
                <a16:creationId xmlns:a16="http://schemas.microsoft.com/office/drawing/2014/main" id="{A0FD3541-97EC-DC7F-EB94-EBAF72ABB8C1}"/>
              </a:ext>
            </a:extLst>
          </p:cNvPr>
          <p:cNvSpPr txBox="1"/>
          <p:nvPr/>
        </p:nvSpPr>
        <p:spPr>
          <a:xfrm>
            <a:off x="10135868" y="2450427"/>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a:t>
            </a:r>
          </a:p>
        </p:txBody>
      </p:sp>
      <p:sp>
        <p:nvSpPr>
          <p:cNvPr id="13" name="矩形: 圓角 12">
            <a:extLst>
              <a:ext uri="{FF2B5EF4-FFF2-40B4-BE49-F238E27FC236}">
                <a16:creationId xmlns:a16="http://schemas.microsoft.com/office/drawing/2014/main" id="{857045AB-AD6C-6652-8E3D-7166FCF6511C}"/>
              </a:ext>
            </a:extLst>
          </p:cNvPr>
          <p:cNvSpPr/>
          <p:nvPr/>
        </p:nvSpPr>
        <p:spPr>
          <a:xfrm>
            <a:off x="6363517" y="4167348"/>
            <a:ext cx="1518249" cy="1138687"/>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4" name="直線單箭頭接點 13">
            <a:extLst>
              <a:ext uri="{FF2B5EF4-FFF2-40B4-BE49-F238E27FC236}">
                <a16:creationId xmlns:a16="http://schemas.microsoft.com/office/drawing/2014/main" id="{47598E29-6F61-1FFC-7344-825A0FECFD0F}"/>
              </a:ext>
            </a:extLst>
          </p:cNvPr>
          <p:cNvCxnSpPr>
            <a:cxnSpLocks/>
          </p:cNvCxnSpPr>
          <p:nvPr/>
        </p:nvCxnSpPr>
        <p:spPr>
          <a:xfrm>
            <a:off x="5725161" y="4736691"/>
            <a:ext cx="60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586C72D6-51AA-0694-6EEE-D4EF1DA3F187}"/>
              </a:ext>
            </a:extLst>
          </p:cNvPr>
          <p:cNvCxnSpPr>
            <a:cxnSpLocks/>
          </p:cNvCxnSpPr>
          <p:nvPr/>
        </p:nvCxnSpPr>
        <p:spPr>
          <a:xfrm>
            <a:off x="7881766" y="4736691"/>
            <a:ext cx="60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C6E4C6FE-C040-56AD-1D59-70E59EEC3F42}"/>
              </a:ext>
            </a:extLst>
          </p:cNvPr>
          <p:cNvSpPr/>
          <p:nvPr/>
        </p:nvSpPr>
        <p:spPr>
          <a:xfrm>
            <a:off x="8520122" y="4495153"/>
            <a:ext cx="1753768"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3F9F4A9-8FD4-A5A9-FCC9-3CEAE16D672A}"/>
              </a:ext>
            </a:extLst>
          </p:cNvPr>
          <p:cNvSpPr/>
          <p:nvPr/>
        </p:nvSpPr>
        <p:spPr>
          <a:xfrm>
            <a:off x="4094178" y="4470531"/>
            <a:ext cx="1518249"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9E255882-79E0-246B-A7ED-82329028C037}"/>
              </a:ext>
            </a:extLst>
          </p:cNvPr>
          <p:cNvSpPr txBox="1"/>
          <p:nvPr/>
        </p:nvSpPr>
        <p:spPr>
          <a:xfrm>
            <a:off x="4068891" y="3968507"/>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數學問題</a:t>
            </a:r>
          </a:p>
        </p:txBody>
      </p:sp>
      <p:sp>
        <p:nvSpPr>
          <p:cNvPr id="20" name="文字方塊 19">
            <a:extLst>
              <a:ext uri="{FF2B5EF4-FFF2-40B4-BE49-F238E27FC236}">
                <a16:creationId xmlns:a16="http://schemas.microsoft.com/office/drawing/2014/main" id="{515F2A04-C08C-1296-8DB5-A6A803DA10B1}"/>
              </a:ext>
            </a:extLst>
          </p:cNvPr>
          <p:cNvSpPr txBox="1"/>
          <p:nvPr/>
        </p:nvSpPr>
        <p:spPr>
          <a:xfrm>
            <a:off x="8658143" y="4033488"/>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詳細列式</a:t>
            </a:r>
          </a:p>
        </p:txBody>
      </p:sp>
      <p:sp>
        <p:nvSpPr>
          <p:cNvPr id="21" name="文字方塊 20">
            <a:extLst>
              <a:ext uri="{FF2B5EF4-FFF2-40B4-BE49-F238E27FC236}">
                <a16:creationId xmlns:a16="http://schemas.microsoft.com/office/drawing/2014/main" id="{61873EE4-6C9C-BBD7-4462-21F748BA76DE}"/>
              </a:ext>
            </a:extLst>
          </p:cNvPr>
          <p:cNvSpPr txBox="1"/>
          <p:nvPr/>
        </p:nvSpPr>
        <p:spPr>
          <a:xfrm rot="5400000">
            <a:off x="3199701" y="3572146"/>
            <a:ext cx="4616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32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19467DE2-889B-DC3E-9C67-F529003CD3C0}"/>
              </a:ext>
            </a:extLst>
          </p:cNvPr>
          <p:cNvSpPr/>
          <p:nvPr/>
        </p:nvSpPr>
        <p:spPr>
          <a:xfrm>
            <a:off x="6384363" y="5429240"/>
            <a:ext cx="1518249" cy="1138687"/>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4" name="直線單箭頭接點 23">
            <a:extLst>
              <a:ext uri="{FF2B5EF4-FFF2-40B4-BE49-F238E27FC236}">
                <a16:creationId xmlns:a16="http://schemas.microsoft.com/office/drawing/2014/main" id="{9965E2C1-7E86-FECE-D215-1F3824597C33}"/>
              </a:ext>
            </a:extLst>
          </p:cNvPr>
          <p:cNvCxnSpPr>
            <a:cxnSpLocks/>
          </p:cNvCxnSpPr>
          <p:nvPr/>
        </p:nvCxnSpPr>
        <p:spPr>
          <a:xfrm>
            <a:off x="5746007" y="5998583"/>
            <a:ext cx="60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40607BB-DF8C-0952-7B3C-DEED419FBB1D}"/>
              </a:ext>
            </a:extLst>
          </p:cNvPr>
          <p:cNvCxnSpPr>
            <a:cxnSpLocks/>
          </p:cNvCxnSpPr>
          <p:nvPr/>
        </p:nvCxnSpPr>
        <p:spPr>
          <a:xfrm>
            <a:off x="7902612" y="5998583"/>
            <a:ext cx="60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AC5E7BAB-3772-32B9-4AAC-EA58A2751637}"/>
              </a:ext>
            </a:extLst>
          </p:cNvPr>
          <p:cNvSpPr/>
          <p:nvPr/>
        </p:nvSpPr>
        <p:spPr>
          <a:xfrm>
            <a:off x="4009493" y="5730326"/>
            <a:ext cx="1753768"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22AF55A7-C9E6-0F9B-8219-311502B356A6}"/>
              </a:ext>
            </a:extLst>
          </p:cNvPr>
          <p:cNvSpPr/>
          <p:nvPr/>
        </p:nvSpPr>
        <p:spPr>
          <a:xfrm>
            <a:off x="2361593" y="5719648"/>
            <a:ext cx="1518249"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812E25BF-513C-A8EF-985C-9D5FB0031CF9}"/>
              </a:ext>
            </a:extLst>
          </p:cNvPr>
          <p:cNvSpPr/>
          <p:nvPr/>
        </p:nvSpPr>
        <p:spPr>
          <a:xfrm>
            <a:off x="8558222" y="5676017"/>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3DC833FE-B6AC-6012-C41F-32656CDBFFF0}"/>
              </a:ext>
            </a:extLst>
          </p:cNvPr>
          <p:cNvSpPr txBox="1"/>
          <p:nvPr/>
        </p:nvSpPr>
        <p:spPr>
          <a:xfrm>
            <a:off x="8351187" y="5198407"/>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a:t>
            </a:r>
          </a:p>
        </p:txBody>
      </p:sp>
      <p:sp>
        <p:nvSpPr>
          <p:cNvPr id="32" name="文字方塊 31">
            <a:extLst>
              <a:ext uri="{FF2B5EF4-FFF2-40B4-BE49-F238E27FC236}">
                <a16:creationId xmlns:a16="http://schemas.microsoft.com/office/drawing/2014/main" id="{50A70B37-52BD-41F8-BCA1-753701417A53}"/>
              </a:ext>
            </a:extLst>
          </p:cNvPr>
          <p:cNvSpPr txBox="1"/>
          <p:nvPr/>
        </p:nvSpPr>
        <p:spPr>
          <a:xfrm>
            <a:off x="4123898" y="5231578"/>
            <a:ext cx="1518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詳細列式</a:t>
            </a:r>
          </a:p>
        </p:txBody>
      </p:sp>
      <p:sp>
        <p:nvSpPr>
          <p:cNvPr id="16" name="文字方塊 15">
            <a:extLst>
              <a:ext uri="{FF2B5EF4-FFF2-40B4-BE49-F238E27FC236}">
                <a16:creationId xmlns:a16="http://schemas.microsoft.com/office/drawing/2014/main" id="{9063C64D-3E64-B5FD-355C-7B88D21763CF}"/>
              </a:ext>
            </a:extLst>
          </p:cNvPr>
          <p:cNvSpPr txBox="1"/>
          <p:nvPr/>
        </p:nvSpPr>
        <p:spPr>
          <a:xfrm>
            <a:off x="4123898" y="663886"/>
            <a:ext cx="77287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這就是為什麼叫模型思考對現在的</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GPT3.5</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幫助不大，因為</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GPT3.5</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解數學題都預設會列式了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9" name="文字方塊 28">
            <a:extLst>
              <a:ext uri="{FF2B5EF4-FFF2-40B4-BE49-F238E27FC236}">
                <a16:creationId xmlns:a16="http://schemas.microsoft.com/office/drawing/2014/main" id="{25B773ED-0787-2596-1834-BBD4461711F5}"/>
              </a:ext>
            </a:extLst>
          </p:cNvPr>
          <p:cNvSpPr txBox="1"/>
          <p:nvPr/>
        </p:nvSpPr>
        <p:spPr>
          <a:xfrm>
            <a:off x="383004" y="3377689"/>
            <a:ext cx="3034852" cy="9182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zh-TW" altLang="zh-TW" sz="24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語言模型生成文字的時候是用文字接龍</a:t>
            </a:r>
          </a:p>
        </p:txBody>
      </p:sp>
    </p:spTree>
    <p:extLst>
      <p:ext uri="{BB962C8B-B14F-4D97-AF65-F5344CB8AC3E}">
        <p14:creationId xmlns:p14="http://schemas.microsoft.com/office/powerpoint/2010/main" val="28818139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p:bldP spid="11" grpId="0"/>
      <p:bldP spid="12" grpId="0"/>
      <p:bldP spid="13" grpId="0" animBg="1"/>
      <p:bldP spid="17" grpId="0" animBg="1"/>
      <p:bldP spid="18" grpId="0" animBg="1"/>
      <p:bldP spid="19" grpId="0"/>
      <p:bldP spid="20" grpId="0"/>
      <p:bldP spid="21" grpId="0"/>
      <p:bldP spid="23" grpId="0" animBg="1"/>
      <p:bldP spid="26" grpId="0" animBg="1"/>
      <p:bldP spid="27" grpId="0" animBg="1"/>
      <p:bldP spid="30" grpId="0" animBg="1"/>
      <p:bldP spid="31" grpId="0"/>
      <p:bldP spid="32" grpId="0"/>
      <p:bldP spid="16"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14D9BA-0B3F-0D4A-7C36-F86A3923F3A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讓模型彼此討論</a:t>
            </a:r>
          </a:p>
        </p:txBody>
      </p:sp>
      <p:pic>
        <p:nvPicPr>
          <p:cNvPr id="4" name="Picture 5">
            <a:extLst>
              <a:ext uri="{FF2B5EF4-FFF2-40B4-BE49-F238E27FC236}">
                <a16:creationId xmlns:a16="http://schemas.microsoft.com/office/drawing/2014/main" id="{F861C1FB-974E-6617-E947-EDB8BDE87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912" y="1265102"/>
            <a:ext cx="934457" cy="93445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B2D89CA0-4C42-5519-0084-9CCF194FB1ED}"/>
              </a:ext>
            </a:extLst>
          </p:cNvPr>
          <p:cNvSpPr txBox="1"/>
          <p:nvPr/>
        </p:nvSpPr>
        <p:spPr>
          <a:xfrm>
            <a:off x="763551" y="2297456"/>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6" name="直線單箭頭接點 5">
            <a:extLst>
              <a:ext uri="{FF2B5EF4-FFF2-40B4-BE49-F238E27FC236}">
                <a16:creationId xmlns:a16="http://schemas.microsoft.com/office/drawing/2014/main" id="{E6481AC1-C5C0-3510-27AE-EBAD17FC2C94}"/>
              </a:ext>
            </a:extLst>
          </p:cNvPr>
          <p:cNvCxnSpPr>
            <a:cxnSpLocks/>
          </p:cNvCxnSpPr>
          <p:nvPr/>
        </p:nvCxnSpPr>
        <p:spPr>
          <a:xfrm>
            <a:off x="1692466" y="2722467"/>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58EBAED0-B18B-4741-73E1-8D3D76B6D75B}"/>
              </a:ext>
            </a:extLst>
          </p:cNvPr>
          <p:cNvSpPr txBox="1"/>
          <p:nvPr/>
        </p:nvSpPr>
        <p:spPr>
          <a:xfrm>
            <a:off x="5628684" y="2315385"/>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cxnSp>
        <p:nvCxnSpPr>
          <p:cNvPr id="8" name="直線單箭頭接點 7">
            <a:extLst>
              <a:ext uri="{FF2B5EF4-FFF2-40B4-BE49-F238E27FC236}">
                <a16:creationId xmlns:a16="http://schemas.microsoft.com/office/drawing/2014/main" id="{7263C70C-D2DB-B4B5-7C1D-C11BBBECE0A4}"/>
              </a:ext>
            </a:extLst>
          </p:cNvPr>
          <p:cNvCxnSpPr>
            <a:cxnSpLocks/>
          </p:cNvCxnSpPr>
          <p:nvPr/>
        </p:nvCxnSpPr>
        <p:spPr>
          <a:xfrm>
            <a:off x="9754309" y="2711459"/>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4">
            <a:extLst>
              <a:ext uri="{FF2B5EF4-FFF2-40B4-BE49-F238E27FC236}">
                <a16:creationId xmlns:a16="http://schemas.microsoft.com/office/drawing/2014/main" id="{937F9991-B8A1-814D-1D0B-25D195A4B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2363" y="1245810"/>
            <a:ext cx="934457" cy="93445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圓角 9">
            <a:extLst>
              <a:ext uri="{FF2B5EF4-FFF2-40B4-BE49-F238E27FC236}">
                <a16:creationId xmlns:a16="http://schemas.microsoft.com/office/drawing/2014/main" id="{CB7BBF55-AD97-8C36-4819-3307514D9D41}"/>
              </a:ext>
            </a:extLst>
          </p:cNvPr>
          <p:cNvSpPr/>
          <p:nvPr/>
        </p:nvSpPr>
        <p:spPr>
          <a:xfrm>
            <a:off x="2602907" y="2206932"/>
            <a:ext cx="2075321" cy="1054896"/>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1" name="直線單箭頭接點 10">
            <a:extLst>
              <a:ext uri="{FF2B5EF4-FFF2-40B4-BE49-F238E27FC236}">
                <a16:creationId xmlns:a16="http://schemas.microsoft.com/office/drawing/2014/main" id="{D36805CF-1CBA-256A-2AEC-94F280B59B1B}"/>
              </a:ext>
            </a:extLst>
          </p:cNvPr>
          <p:cNvCxnSpPr>
            <a:cxnSpLocks/>
          </p:cNvCxnSpPr>
          <p:nvPr/>
        </p:nvCxnSpPr>
        <p:spPr>
          <a:xfrm>
            <a:off x="4750489" y="2730884"/>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D2DAAA1B-4FC1-55EB-959E-4092A81F0B33}"/>
              </a:ext>
            </a:extLst>
          </p:cNvPr>
          <p:cNvCxnSpPr>
            <a:cxnSpLocks/>
          </p:cNvCxnSpPr>
          <p:nvPr/>
        </p:nvCxnSpPr>
        <p:spPr>
          <a:xfrm>
            <a:off x="6605552" y="2711459"/>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A39F1DD-EA3A-BA39-DDC2-8D590C1BD8C4}"/>
              </a:ext>
            </a:extLst>
          </p:cNvPr>
          <p:cNvSpPr txBox="1"/>
          <p:nvPr/>
        </p:nvSpPr>
        <p:spPr>
          <a:xfrm>
            <a:off x="9771188" y="2295960"/>
            <a:ext cx="24208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檢查後</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的輸出</a:t>
            </a:r>
          </a:p>
        </p:txBody>
      </p:sp>
      <p:sp>
        <p:nvSpPr>
          <p:cNvPr id="15" name="矩形: 圓角 14">
            <a:extLst>
              <a:ext uri="{FF2B5EF4-FFF2-40B4-BE49-F238E27FC236}">
                <a16:creationId xmlns:a16="http://schemas.microsoft.com/office/drawing/2014/main" id="{1F696B01-DE1E-5B42-7295-B9E1E335E6E8}"/>
              </a:ext>
            </a:extLst>
          </p:cNvPr>
          <p:cNvSpPr/>
          <p:nvPr/>
        </p:nvSpPr>
        <p:spPr>
          <a:xfrm>
            <a:off x="7542893" y="2157626"/>
            <a:ext cx="2075321" cy="1054896"/>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16" name="文字方塊 15">
            <a:extLst>
              <a:ext uri="{FF2B5EF4-FFF2-40B4-BE49-F238E27FC236}">
                <a16:creationId xmlns:a16="http://schemas.microsoft.com/office/drawing/2014/main" id="{8971E268-89CA-5310-E398-96CE3E804083}"/>
              </a:ext>
            </a:extLst>
          </p:cNvPr>
          <p:cNvSpPr txBox="1"/>
          <p:nvPr/>
        </p:nvSpPr>
        <p:spPr>
          <a:xfrm>
            <a:off x="785180" y="1561731"/>
            <a:ext cx="9289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反省</a:t>
            </a:r>
          </a:p>
        </p:txBody>
      </p:sp>
      <p:sp>
        <p:nvSpPr>
          <p:cNvPr id="17" name="文字方塊 16">
            <a:extLst>
              <a:ext uri="{FF2B5EF4-FFF2-40B4-BE49-F238E27FC236}">
                <a16:creationId xmlns:a16="http://schemas.microsoft.com/office/drawing/2014/main" id="{BC1A941B-7E9D-9A51-00AA-78D35BAFE59B}"/>
              </a:ext>
            </a:extLst>
          </p:cNvPr>
          <p:cNvSpPr txBox="1"/>
          <p:nvPr/>
        </p:nvSpPr>
        <p:spPr>
          <a:xfrm>
            <a:off x="754430" y="3467938"/>
            <a:ext cx="9289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討論</a:t>
            </a:r>
          </a:p>
        </p:txBody>
      </p:sp>
      <p:sp>
        <p:nvSpPr>
          <p:cNvPr id="18" name="文字方塊 17">
            <a:extLst>
              <a:ext uri="{FF2B5EF4-FFF2-40B4-BE49-F238E27FC236}">
                <a16:creationId xmlns:a16="http://schemas.microsoft.com/office/drawing/2014/main" id="{367ADD98-8C71-6FAE-D058-F544591C0B00}"/>
              </a:ext>
            </a:extLst>
          </p:cNvPr>
          <p:cNvSpPr txBox="1"/>
          <p:nvPr/>
        </p:nvSpPr>
        <p:spPr>
          <a:xfrm>
            <a:off x="754429" y="4069456"/>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20" name="直線單箭頭接點 19">
            <a:extLst>
              <a:ext uri="{FF2B5EF4-FFF2-40B4-BE49-F238E27FC236}">
                <a16:creationId xmlns:a16="http://schemas.microsoft.com/office/drawing/2014/main" id="{C5B0FF67-1493-D972-66DB-91E9CF0028FE}"/>
              </a:ext>
            </a:extLst>
          </p:cNvPr>
          <p:cNvCxnSpPr>
            <a:cxnSpLocks/>
          </p:cNvCxnSpPr>
          <p:nvPr/>
        </p:nvCxnSpPr>
        <p:spPr>
          <a:xfrm>
            <a:off x="1764727" y="4421743"/>
            <a:ext cx="7289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3B925F65-9A83-3B09-7559-E17DF5EC8110}"/>
              </a:ext>
            </a:extLst>
          </p:cNvPr>
          <p:cNvSpPr/>
          <p:nvPr/>
        </p:nvSpPr>
        <p:spPr>
          <a:xfrm>
            <a:off x="2602907" y="3895370"/>
            <a:ext cx="1179656" cy="1054896"/>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矩形: 圓角 22">
            <a:extLst>
              <a:ext uri="{FF2B5EF4-FFF2-40B4-BE49-F238E27FC236}">
                <a16:creationId xmlns:a16="http://schemas.microsoft.com/office/drawing/2014/main" id="{7B591E1D-46F3-CE00-DBD1-B82A6C920B3F}"/>
              </a:ext>
            </a:extLst>
          </p:cNvPr>
          <p:cNvSpPr/>
          <p:nvPr/>
        </p:nvSpPr>
        <p:spPr>
          <a:xfrm>
            <a:off x="4160661" y="5437979"/>
            <a:ext cx="1179656" cy="1054896"/>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r>
              <a:rPr lang="en-US" altLang="zh-TW" sz="2400" dirty="0">
                <a:solidFill>
                  <a:prstClr val="black"/>
                </a:solidFill>
                <a:latin typeface="微軟正黑體" panose="020B0604030504040204" pitchFamily="34" charset="-120"/>
                <a:ea typeface="微軟正黑體" panose="020B0604030504040204" pitchFamily="34" charset="-120"/>
              </a:rPr>
              <a:t>B</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24" name="直線單箭頭接點 23">
            <a:extLst>
              <a:ext uri="{FF2B5EF4-FFF2-40B4-BE49-F238E27FC236}">
                <a16:creationId xmlns:a16="http://schemas.microsoft.com/office/drawing/2014/main" id="{C753C0B9-D91C-36C2-CE68-D192985C181B}"/>
              </a:ext>
            </a:extLst>
          </p:cNvPr>
          <p:cNvCxnSpPr>
            <a:cxnSpLocks/>
          </p:cNvCxnSpPr>
          <p:nvPr/>
        </p:nvCxnSpPr>
        <p:spPr>
          <a:xfrm>
            <a:off x="5091148" y="1690688"/>
            <a:ext cx="0" cy="1005895"/>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072FD5D8-DE38-A23B-4D6D-154BBEDC0707}"/>
              </a:ext>
            </a:extLst>
          </p:cNvPr>
          <p:cNvCxnSpPr>
            <a:cxnSpLocks/>
          </p:cNvCxnSpPr>
          <p:nvPr/>
        </p:nvCxnSpPr>
        <p:spPr>
          <a:xfrm>
            <a:off x="2115671" y="1690688"/>
            <a:ext cx="296318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8266B894-6DBD-22CD-13DC-87B12D4F7EBE}"/>
              </a:ext>
            </a:extLst>
          </p:cNvPr>
          <p:cNvCxnSpPr>
            <a:cxnSpLocks/>
          </p:cNvCxnSpPr>
          <p:nvPr/>
        </p:nvCxnSpPr>
        <p:spPr>
          <a:xfrm>
            <a:off x="2151529" y="1669890"/>
            <a:ext cx="0" cy="100589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43109344-FEDE-FE26-6F1C-FAC658BC7DFB}"/>
              </a:ext>
            </a:extLst>
          </p:cNvPr>
          <p:cNvSpPr txBox="1"/>
          <p:nvPr/>
        </p:nvSpPr>
        <p:spPr>
          <a:xfrm>
            <a:off x="3386743" y="1672345"/>
            <a:ext cx="1256645" cy="461665"/>
          </a:xfrm>
          <a:prstGeom prst="rect">
            <a:avLst/>
          </a:prstGeom>
          <a:noFill/>
        </p:spPr>
        <p:txBody>
          <a:bodyPr wrap="square" rtlCol="0">
            <a:spAutoFit/>
          </a:bodyPr>
          <a:lstStyle/>
          <a:p>
            <a:r>
              <a:rPr lang="en-US" altLang="zh-TW" sz="2400" dirty="0"/>
              <a:t>X N</a:t>
            </a:r>
            <a:endParaRPr lang="zh-TW" altLang="en-US" sz="2400" dirty="0"/>
          </a:p>
        </p:txBody>
      </p:sp>
      <p:sp>
        <p:nvSpPr>
          <p:cNvPr id="31" name="矩形: 圓角 30">
            <a:extLst>
              <a:ext uri="{FF2B5EF4-FFF2-40B4-BE49-F238E27FC236}">
                <a16:creationId xmlns:a16="http://schemas.microsoft.com/office/drawing/2014/main" id="{304DE609-7BED-05CC-DC9F-D622E4FE7DA0}"/>
              </a:ext>
            </a:extLst>
          </p:cNvPr>
          <p:cNvSpPr/>
          <p:nvPr/>
        </p:nvSpPr>
        <p:spPr>
          <a:xfrm>
            <a:off x="5916164" y="3930153"/>
            <a:ext cx="1179656" cy="1054896"/>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矩形: 圓角 31">
            <a:extLst>
              <a:ext uri="{FF2B5EF4-FFF2-40B4-BE49-F238E27FC236}">
                <a16:creationId xmlns:a16="http://schemas.microsoft.com/office/drawing/2014/main" id="{B550F1E5-16CA-8DC4-7B8F-329D2C6D9701}"/>
              </a:ext>
            </a:extLst>
          </p:cNvPr>
          <p:cNvSpPr/>
          <p:nvPr/>
        </p:nvSpPr>
        <p:spPr>
          <a:xfrm>
            <a:off x="7584998" y="5426051"/>
            <a:ext cx="1179656" cy="1054896"/>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r>
              <a:rPr lang="en-US" altLang="zh-TW" sz="2400" dirty="0">
                <a:solidFill>
                  <a:prstClr val="black"/>
                </a:solidFill>
                <a:latin typeface="微軟正黑體" panose="020B0604030504040204" pitchFamily="34" charset="-120"/>
                <a:ea typeface="微軟正黑體" panose="020B0604030504040204" pitchFamily="34" charset="-120"/>
              </a:rPr>
              <a:t>B</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3" name="矩形: 圓角 32">
            <a:extLst>
              <a:ext uri="{FF2B5EF4-FFF2-40B4-BE49-F238E27FC236}">
                <a16:creationId xmlns:a16="http://schemas.microsoft.com/office/drawing/2014/main" id="{6A017B79-221A-A953-D17C-EA438EB6057F}"/>
              </a:ext>
            </a:extLst>
          </p:cNvPr>
          <p:cNvSpPr/>
          <p:nvPr/>
        </p:nvSpPr>
        <p:spPr>
          <a:xfrm>
            <a:off x="9234401" y="3894295"/>
            <a:ext cx="1179656" cy="1054896"/>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34" name="直線單箭頭接點 33">
            <a:extLst>
              <a:ext uri="{FF2B5EF4-FFF2-40B4-BE49-F238E27FC236}">
                <a16:creationId xmlns:a16="http://schemas.microsoft.com/office/drawing/2014/main" id="{18F54FB0-8080-5A35-D427-381509CE62A5}"/>
              </a:ext>
            </a:extLst>
          </p:cNvPr>
          <p:cNvCxnSpPr>
            <a:cxnSpLocks/>
          </p:cNvCxnSpPr>
          <p:nvPr/>
        </p:nvCxnSpPr>
        <p:spPr>
          <a:xfrm>
            <a:off x="10472363" y="4421743"/>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21D5B1FE-1ACD-819C-0547-2540747AFFFB}"/>
              </a:ext>
            </a:extLst>
          </p:cNvPr>
          <p:cNvSpPr txBox="1"/>
          <p:nvPr/>
        </p:nvSpPr>
        <p:spPr>
          <a:xfrm>
            <a:off x="11149349" y="4006244"/>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cxnSp>
        <p:nvCxnSpPr>
          <p:cNvPr id="36" name="直線單箭頭接點 35">
            <a:extLst>
              <a:ext uri="{FF2B5EF4-FFF2-40B4-BE49-F238E27FC236}">
                <a16:creationId xmlns:a16="http://schemas.microsoft.com/office/drawing/2014/main" id="{3DC2DC1D-6E45-C0E1-888A-B6A26185BB24}"/>
              </a:ext>
            </a:extLst>
          </p:cNvPr>
          <p:cNvCxnSpPr>
            <a:cxnSpLocks/>
          </p:cNvCxnSpPr>
          <p:nvPr/>
        </p:nvCxnSpPr>
        <p:spPr>
          <a:xfrm>
            <a:off x="3726772" y="4900453"/>
            <a:ext cx="433889" cy="5375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737BEACC-19F1-F78C-40C4-8562658F7A16}"/>
              </a:ext>
            </a:extLst>
          </p:cNvPr>
          <p:cNvCxnSpPr>
            <a:cxnSpLocks/>
          </p:cNvCxnSpPr>
          <p:nvPr/>
        </p:nvCxnSpPr>
        <p:spPr>
          <a:xfrm flipV="1">
            <a:off x="5340317" y="4949191"/>
            <a:ext cx="545227" cy="4843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D9E28054-5EDC-5DF9-76CF-63081306CAAB}"/>
              </a:ext>
            </a:extLst>
          </p:cNvPr>
          <p:cNvCxnSpPr>
            <a:cxnSpLocks/>
          </p:cNvCxnSpPr>
          <p:nvPr/>
        </p:nvCxnSpPr>
        <p:spPr>
          <a:xfrm>
            <a:off x="7024104" y="4924989"/>
            <a:ext cx="614681" cy="5055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78025659-A6D2-FD48-BEBC-E070A28F9CF5}"/>
              </a:ext>
            </a:extLst>
          </p:cNvPr>
          <p:cNvCxnSpPr>
            <a:cxnSpLocks/>
          </p:cNvCxnSpPr>
          <p:nvPr/>
        </p:nvCxnSpPr>
        <p:spPr>
          <a:xfrm flipV="1">
            <a:off x="8800512" y="4888526"/>
            <a:ext cx="433889" cy="488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FA2EB64D-17CC-5ECC-8068-A243982FB044}"/>
              </a:ext>
            </a:extLst>
          </p:cNvPr>
          <p:cNvSpPr txBox="1"/>
          <p:nvPr/>
        </p:nvSpPr>
        <p:spPr>
          <a:xfrm>
            <a:off x="361577" y="6080773"/>
            <a:ext cx="3872753" cy="369332"/>
          </a:xfrm>
          <a:prstGeom prst="rect">
            <a:avLst/>
          </a:prstGeom>
          <a:noFill/>
        </p:spPr>
        <p:txBody>
          <a:bodyPr wrap="square">
            <a:spAutoFit/>
          </a:bodyPr>
          <a:lstStyle/>
          <a:p>
            <a:r>
              <a:rPr lang="zh-TW" altLang="en-US" dirty="0"/>
              <a:t>https://arxiv.org/abs/2305.19118</a:t>
            </a:r>
          </a:p>
        </p:txBody>
      </p:sp>
      <p:sp>
        <p:nvSpPr>
          <p:cNvPr id="46" name="文字方塊 45">
            <a:extLst>
              <a:ext uri="{FF2B5EF4-FFF2-40B4-BE49-F238E27FC236}">
                <a16:creationId xmlns:a16="http://schemas.microsoft.com/office/drawing/2014/main" id="{074E8F80-1C65-B6D9-55F8-2F0F6DCAF1CD}"/>
              </a:ext>
            </a:extLst>
          </p:cNvPr>
          <p:cNvSpPr txBox="1"/>
          <p:nvPr/>
        </p:nvSpPr>
        <p:spPr>
          <a:xfrm>
            <a:off x="361577" y="5732785"/>
            <a:ext cx="3589867" cy="3754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https://arxiv.org/abs/2303.17071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815523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P spid="18" grpId="0"/>
      <p:bldP spid="21" grpId="0" animBg="1"/>
      <p:bldP spid="23" grpId="0" animBg="1"/>
      <p:bldP spid="30" grpId="0"/>
      <p:bldP spid="31" grpId="0" animBg="1"/>
      <p:bldP spid="32" grpId="0" animBg="1"/>
      <p:bldP spid="33" grpId="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045B09-410B-5FE3-561F-5B9533DD2B9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56C779D-30C6-2918-F98E-A8CB21E3D22D}"/>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9DB64CEE-0A83-826B-C470-0F3456239594}"/>
              </a:ext>
            </a:extLst>
          </p:cNvPr>
          <p:cNvPicPr>
            <a:picLocks noChangeAspect="1"/>
          </p:cNvPicPr>
          <p:nvPr/>
        </p:nvPicPr>
        <p:blipFill>
          <a:blip r:embed="rId2"/>
          <a:stretch>
            <a:fillRect/>
          </a:stretch>
        </p:blipFill>
        <p:spPr>
          <a:xfrm>
            <a:off x="1552233" y="716895"/>
            <a:ext cx="9087534" cy="5603979"/>
          </a:xfrm>
          <a:prstGeom prst="rect">
            <a:avLst/>
          </a:prstGeom>
        </p:spPr>
      </p:pic>
      <p:sp>
        <p:nvSpPr>
          <p:cNvPr id="6" name="文字方塊 5">
            <a:extLst>
              <a:ext uri="{FF2B5EF4-FFF2-40B4-BE49-F238E27FC236}">
                <a16:creationId xmlns:a16="http://schemas.microsoft.com/office/drawing/2014/main" id="{032BA209-D87B-E69A-D75E-9DA14EE73551}"/>
              </a:ext>
            </a:extLst>
          </p:cNvPr>
          <p:cNvSpPr txBox="1"/>
          <p:nvPr/>
        </p:nvSpPr>
        <p:spPr>
          <a:xfrm>
            <a:off x="8319247" y="6260924"/>
            <a:ext cx="3872753" cy="369332"/>
          </a:xfrm>
          <a:prstGeom prst="rect">
            <a:avLst/>
          </a:prstGeom>
          <a:noFill/>
        </p:spPr>
        <p:txBody>
          <a:bodyPr wrap="square">
            <a:spAutoFit/>
          </a:bodyPr>
          <a:lstStyle/>
          <a:p>
            <a:r>
              <a:rPr lang="zh-TW" altLang="en-US" dirty="0"/>
              <a:t>https://arxiv.org/abs/2305.19118</a:t>
            </a:r>
          </a:p>
        </p:txBody>
      </p:sp>
      <p:sp>
        <p:nvSpPr>
          <p:cNvPr id="7" name="文字方塊 6">
            <a:extLst>
              <a:ext uri="{FF2B5EF4-FFF2-40B4-BE49-F238E27FC236}">
                <a16:creationId xmlns:a16="http://schemas.microsoft.com/office/drawing/2014/main" id="{9B3F4367-B587-CF03-D121-0B4647FD9BE6}"/>
              </a:ext>
            </a:extLst>
          </p:cNvPr>
          <p:cNvSpPr txBox="1"/>
          <p:nvPr/>
        </p:nvSpPr>
        <p:spPr>
          <a:xfrm>
            <a:off x="555812" y="230188"/>
            <a:ext cx="3711388" cy="584775"/>
          </a:xfrm>
          <a:prstGeom prst="rect">
            <a:avLst/>
          </a:prstGeom>
          <a:noFill/>
        </p:spPr>
        <p:txBody>
          <a:bodyPr wrap="square" rtlCol="0">
            <a:spAutoFit/>
          </a:bodyPr>
          <a:lstStyle/>
          <a:p>
            <a:r>
              <a:rPr lang="en-US" altLang="zh-TW" sz="3200" dirty="0"/>
              <a:t>Multi-agent Debate </a:t>
            </a:r>
            <a:endParaRPr lang="zh-TW" altLang="en-US" sz="3200" dirty="0"/>
          </a:p>
        </p:txBody>
      </p:sp>
    </p:spTree>
    <p:extLst>
      <p:ext uri="{BB962C8B-B14F-4D97-AF65-F5344CB8AC3E}">
        <p14:creationId xmlns:p14="http://schemas.microsoft.com/office/powerpoint/2010/main" val="18226278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3F01FC-8342-4AAC-BE3B-0B6385466B4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讓模型彼此討論</a:t>
            </a:r>
            <a:endParaRPr lang="zh-TW" altLang="en-US" dirty="0"/>
          </a:p>
        </p:txBody>
      </p:sp>
      <p:sp>
        <p:nvSpPr>
          <p:cNvPr id="3" name="內容版面配置區 2">
            <a:extLst>
              <a:ext uri="{FF2B5EF4-FFF2-40B4-BE49-F238E27FC236}">
                <a16:creationId xmlns:a16="http://schemas.microsoft.com/office/drawing/2014/main" id="{6CC3277E-92A0-8E05-32CD-983C53431C8B}"/>
              </a:ext>
            </a:extLst>
          </p:cNvPr>
          <p:cNvSpPr>
            <a:spLocks noGrp="1"/>
          </p:cNvSpPr>
          <p:nvPr>
            <p:ph idx="1"/>
          </p:nvPr>
        </p:nvSpPr>
        <p:spPr/>
        <p:txBody>
          <a:bodyPr/>
          <a:lstStyle/>
          <a:p>
            <a:endParaRPr lang="zh-TW" altLang="en-US"/>
          </a:p>
        </p:txBody>
      </p:sp>
      <p:pic>
        <p:nvPicPr>
          <p:cNvPr id="8" name="圖片 7">
            <a:extLst>
              <a:ext uri="{FF2B5EF4-FFF2-40B4-BE49-F238E27FC236}">
                <a16:creationId xmlns:a16="http://schemas.microsoft.com/office/drawing/2014/main" id="{B4A57CE0-0F9B-BAD3-C96C-E984ABC38F13}"/>
              </a:ext>
            </a:extLst>
          </p:cNvPr>
          <p:cNvPicPr>
            <a:picLocks noChangeAspect="1"/>
          </p:cNvPicPr>
          <p:nvPr/>
        </p:nvPicPr>
        <p:blipFill>
          <a:blip r:embed="rId2"/>
          <a:stretch>
            <a:fillRect/>
          </a:stretch>
        </p:blipFill>
        <p:spPr>
          <a:xfrm>
            <a:off x="4506724" y="1435337"/>
            <a:ext cx="6537794" cy="5057538"/>
          </a:xfrm>
          <a:prstGeom prst="rect">
            <a:avLst/>
          </a:prstGeom>
        </p:spPr>
      </p:pic>
      <p:sp>
        <p:nvSpPr>
          <p:cNvPr id="4" name="文字方塊 3">
            <a:extLst>
              <a:ext uri="{FF2B5EF4-FFF2-40B4-BE49-F238E27FC236}">
                <a16:creationId xmlns:a16="http://schemas.microsoft.com/office/drawing/2014/main" id="{1F888408-12C1-80D8-19DA-6824A7B1079A}"/>
              </a:ext>
            </a:extLst>
          </p:cNvPr>
          <p:cNvSpPr txBox="1"/>
          <p:nvPr/>
        </p:nvSpPr>
        <p:spPr>
          <a:xfrm>
            <a:off x="1434353" y="5942568"/>
            <a:ext cx="3872753" cy="369332"/>
          </a:xfrm>
          <a:prstGeom prst="rect">
            <a:avLst/>
          </a:prstGeom>
          <a:noFill/>
        </p:spPr>
        <p:txBody>
          <a:bodyPr wrap="square">
            <a:spAutoFit/>
          </a:bodyPr>
          <a:lstStyle/>
          <a:p>
            <a:r>
              <a:rPr lang="zh-TW" altLang="en-US" dirty="0"/>
              <a:t>https://arxiv.org/abs/2305.19118</a:t>
            </a:r>
          </a:p>
        </p:txBody>
      </p:sp>
    </p:spTree>
    <p:extLst>
      <p:ext uri="{BB962C8B-B14F-4D97-AF65-F5344CB8AC3E}">
        <p14:creationId xmlns:p14="http://schemas.microsoft.com/office/powerpoint/2010/main" val="24476173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8A7F13-FDD9-4C43-4D3A-3A637258B425}"/>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多一點模型一起討論</a:t>
            </a:r>
          </a:p>
        </p:txBody>
      </p:sp>
      <p:pic>
        <p:nvPicPr>
          <p:cNvPr id="4" name="Picture 2">
            <a:extLst>
              <a:ext uri="{FF2B5EF4-FFF2-40B4-BE49-F238E27FC236}">
                <a16:creationId xmlns:a16="http://schemas.microsoft.com/office/drawing/2014/main" id="{79409FE0-A5F1-9635-6A1C-E58A9AA56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06" y="1962664"/>
            <a:ext cx="11364988" cy="3991064"/>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B37F842A-A3A1-D97F-D099-DAA1FCC238C8}"/>
              </a:ext>
            </a:extLst>
          </p:cNvPr>
          <p:cNvSpPr txBox="1"/>
          <p:nvPr/>
        </p:nvSpPr>
        <p:spPr>
          <a:xfrm>
            <a:off x="838200" y="1272678"/>
            <a:ext cx="6096000" cy="369332"/>
          </a:xfrm>
          <a:prstGeom prst="rect">
            <a:avLst/>
          </a:prstGeom>
          <a:noFill/>
        </p:spPr>
        <p:txBody>
          <a:bodyPr wrap="square">
            <a:spAutoFit/>
          </a:bodyPr>
          <a:lstStyle/>
          <a:p>
            <a:r>
              <a:rPr lang="zh-TW" altLang="en-US" dirty="0"/>
              <a:t>https://arxiv.org/abs/2305.14325</a:t>
            </a:r>
          </a:p>
        </p:txBody>
      </p:sp>
    </p:spTree>
    <p:extLst>
      <p:ext uri="{BB962C8B-B14F-4D97-AF65-F5344CB8AC3E}">
        <p14:creationId xmlns:p14="http://schemas.microsoft.com/office/powerpoint/2010/main" val="82123418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310F6F-506C-8FF6-6D13-E7AA181DBBE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多模型怎麼討論</a:t>
            </a:r>
          </a:p>
        </p:txBody>
      </p:sp>
      <p:sp>
        <p:nvSpPr>
          <p:cNvPr id="3" name="內容版面配置區 2">
            <a:extLst>
              <a:ext uri="{FF2B5EF4-FFF2-40B4-BE49-F238E27FC236}">
                <a16:creationId xmlns:a16="http://schemas.microsoft.com/office/drawing/2014/main" id="{7AB7D78A-4DF7-BAF2-D898-25CF671DDCA0}"/>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FA5A6C25-F63D-9569-A18E-39E007DCA4E0}"/>
              </a:ext>
            </a:extLst>
          </p:cNvPr>
          <p:cNvPicPr>
            <a:picLocks noChangeAspect="1"/>
          </p:cNvPicPr>
          <p:nvPr/>
        </p:nvPicPr>
        <p:blipFill>
          <a:blip r:embed="rId2"/>
          <a:stretch>
            <a:fillRect/>
          </a:stretch>
        </p:blipFill>
        <p:spPr>
          <a:xfrm>
            <a:off x="1444435" y="1825625"/>
            <a:ext cx="8903637" cy="4115721"/>
          </a:xfrm>
          <a:prstGeom prst="rect">
            <a:avLst/>
          </a:prstGeom>
        </p:spPr>
      </p:pic>
      <p:sp>
        <p:nvSpPr>
          <p:cNvPr id="5" name="文字方塊 4">
            <a:extLst>
              <a:ext uri="{FF2B5EF4-FFF2-40B4-BE49-F238E27FC236}">
                <a16:creationId xmlns:a16="http://schemas.microsoft.com/office/drawing/2014/main" id="{F8EEFBD8-E238-3D93-4B59-70D86748A36C}"/>
              </a:ext>
            </a:extLst>
          </p:cNvPr>
          <p:cNvSpPr txBox="1"/>
          <p:nvPr/>
        </p:nvSpPr>
        <p:spPr>
          <a:xfrm>
            <a:off x="7989794" y="1264393"/>
            <a:ext cx="6096000" cy="369332"/>
          </a:xfrm>
          <a:prstGeom prst="rect">
            <a:avLst/>
          </a:prstGeom>
          <a:noFill/>
        </p:spPr>
        <p:txBody>
          <a:bodyPr wrap="square">
            <a:spAutoFit/>
          </a:bodyPr>
          <a:lstStyle/>
          <a:p>
            <a:r>
              <a:rPr lang="zh-TW" altLang="en-US" dirty="0"/>
              <a:t>https://arxiv.org/abs/2312.01823</a:t>
            </a:r>
          </a:p>
        </p:txBody>
      </p:sp>
      <p:sp>
        <p:nvSpPr>
          <p:cNvPr id="7" name="文字方塊 6">
            <a:extLst>
              <a:ext uri="{FF2B5EF4-FFF2-40B4-BE49-F238E27FC236}">
                <a16:creationId xmlns:a16="http://schemas.microsoft.com/office/drawing/2014/main" id="{2BD02682-619B-C76C-144F-951F96002E56}"/>
              </a:ext>
            </a:extLst>
          </p:cNvPr>
          <p:cNvSpPr txBox="1"/>
          <p:nvPr/>
        </p:nvSpPr>
        <p:spPr>
          <a:xfrm>
            <a:off x="7989794" y="887827"/>
            <a:ext cx="4202206" cy="461665"/>
          </a:xfrm>
          <a:prstGeom prst="rect">
            <a:avLst/>
          </a:prstGeom>
          <a:noFill/>
        </p:spPr>
        <p:txBody>
          <a:bodyPr wrap="square">
            <a:spAutoFit/>
          </a:bodyPr>
          <a:lstStyle/>
          <a:p>
            <a:pPr algn="l"/>
            <a:r>
              <a:rPr lang="en-US" altLang="zh-TW" sz="2400" i="0" dirty="0">
                <a:solidFill>
                  <a:srgbClr val="000000"/>
                </a:solidFill>
                <a:effectLst/>
              </a:rPr>
              <a:t>Exchange-of-Thought</a:t>
            </a:r>
          </a:p>
        </p:txBody>
      </p:sp>
      <p:sp>
        <p:nvSpPr>
          <p:cNvPr id="8" name="文字方塊 7">
            <a:extLst>
              <a:ext uri="{FF2B5EF4-FFF2-40B4-BE49-F238E27FC236}">
                <a16:creationId xmlns:a16="http://schemas.microsoft.com/office/drawing/2014/main" id="{3554EEEA-4AEE-4DE7-F424-CCA459AD890F}"/>
              </a:ext>
            </a:extLst>
          </p:cNvPr>
          <p:cNvSpPr txBox="1"/>
          <p:nvPr/>
        </p:nvSpPr>
        <p:spPr>
          <a:xfrm>
            <a:off x="5862918" y="6081067"/>
            <a:ext cx="5844988"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不同任務最合適的討論方式是不一樣的</a:t>
            </a:r>
          </a:p>
        </p:txBody>
      </p:sp>
    </p:spTree>
    <p:extLst>
      <p:ext uri="{BB962C8B-B14F-4D97-AF65-F5344CB8AC3E}">
        <p14:creationId xmlns:p14="http://schemas.microsoft.com/office/powerpoint/2010/main" val="13861591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379A77-A360-60E9-1AFA-696E950C1203}"/>
              </a:ext>
            </a:extLst>
          </p:cNvPr>
          <p:cNvSpPr>
            <a:spLocks noGrp="1"/>
          </p:cNvSpPr>
          <p:nvPr>
            <p:ph type="title"/>
          </p:nvPr>
        </p:nvSpPr>
        <p:spPr>
          <a:xfrm>
            <a:off x="838200" y="365125"/>
            <a:ext cx="2826638" cy="1325563"/>
          </a:xfrm>
        </p:spPr>
        <p:txBody>
          <a:bodyPr/>
          <a:lstStyle/>
          <a:p>
            <a:r>
              <a:rPr lang="zh-TW" altLang="en-US" dirty="0">
                <a:latin typeface="微軟正黑體" panose="020B0604030504040204" pitchFamily="34" charset="-120"/>
                <a:ea typeface="微軟正黑體" panose="020B0604030504040204" pitchFamily="34" charset="-120"/>
              </a:rPr>
              <a:t>討論要怎麼停下來？</a:t>
            </a:r>
            <a:endParaRPr lang="zh-TW" altLang="en-US" dirty="0"/>
          </a:p>
        </p:txBody>
      </p:sp>
      <p:sp>
        <p:nvSpPr>
          <p:cNvPr id="4" name="矩形: 圓角 3">
            <a:extLst>
              <a:ext uri="{FF2B5EF4-FFF2-40B4-BE49-F238E27FC236}">
                <a16:creationId xmlns:a16="http://schemas.microsoft.com/office/drawing/2014/main" id="{FCAF6B14-A095-1A55-3AEF-119509A5B0D8}"/>
              </a:ext>
            </a:extLst>
          </p:cNvPr>
          <p:cNvSpPr/>
          <p:nvPr/>
        </p:nvSpPr>
        <p:spPr>
          <a:xfrm>
            <a:off x="4666132" y="587369"/>
            <a:ext cx="1882589" cy="661453"/>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語言模型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圓角 4">
            <a:extLst>
              <a:ext uri="{FF2B5EF4-FFF2-40B4-BE49-F238E27FC236}">
                <a16:creationId xmlns:a16="http://schemas.microsoft.com/office/drawing/2014/main" id="{24BCABFF-FD12-876B-44A1-F912470E34CA}"/>
              </a:ext>
            </a:extLst>
          </p:cNvPr>
          <p:cNvSpPr/>
          <p:nvPr/>
        </p:nvSpPr>
        <p:spPr>
          <a:xfrm>
            <a:off x="9838769" y="1520726"/>
            <a:ext cx="1882589" cy="656147"/>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語言模型</a:t>
            </a:r>
            <a:r>
              <a:rPr lang="en-US" altLang="zh-TW" sz="2400" dirty="0">
                <a:solidFill>
                  <a:prstClr val="black"/>
                </a:solidFill>
                <a:latin typeface="微軟正黑體" panose="020B0604030504040204" pitchFamily="34" charset="-120"/>
                <a:ea typeface="微軟正黑體" panose="020B0604030504040204" pitchFamily="34" charset="-120"/>
              </a:rPr>
              <a:t>B</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 name="Picture 4">
            <a:extLst>
              <a:ext uri="{FF2B5EF4-FFF2-40B4-BE49-F238E27FC236}">
                <a16:creationId xmlns:a16="http://schemas.microsoft.com/office/drawing/2014/main" id="{8792A7B1-4BAF-E0B9-E3B6-697A836C7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256" y="217687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2" name="語音泡泡: 圓角矩形 11">
            <a:extLst>
              <a:ext uri="{FF2B5EF4-FFF2-40B4-BE49-F238E27FC236}">
                <a16:creationId xmlns:a16="http://schemas.microsoft.com/office/drawing/2014/main" id="{FB71B062-DA4C-443C-5696-927D27A7A7C5}"/>
              </a:ext>
            </a:extLst>
          </p:cNvPr>
          <p:cNvSpPr/>
          <p:nvPr/>
        </p:nvSpPr>
        <p:spPr>
          <a:xfrm>
            <a:off x="7153840" y="365125"/>
            <a:ext cx="2052918" cy="661453"/>
          </a:xfrm>
          <a:prstGeom prst="wedgeRoundRectCallout">
            <a:avLst>
              <a:gd name="adj1" fmla="val -72546"/>
              <a:gd name="adj2" fmla="val 40884"/>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我覺得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3" name="語音泡泡: 圓角矩形 12">
            <a:extLst>
              <a:ext uri="{FF2B5EF4-FFF2-40B4-BE49-F238E27FC236}">
                <a16:creationId xmlns:a16="http://schemas.microsoft.com/office/drawing/2014/main" id="{06822CD0-8943-B237-12A5-5C9CB202AC11}"/>
              </a:ext>
            </a:extLst>
          </p:cNvPr>
          <p:cNvSpPr/>
          <p:nvPr/>
        </p:nvSpPr>
        <p:spPr>
          <a:xfrm>
            <a:off x="7153840" y="1425565"/>
            <a:ext cx="2052918" cy="661453"/>
          </a:xfrm>
          <a:prstGeom prst="wedgeRoundRectCallout">
            <a:avLst>
              <a:gd name="adj1" fmla="val 78645"/>
              <a:gd name="adj2" fmla="val 27331"/>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我不同意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4" name="語音泡泡: 圓角矩形 13">
            <a:extLst>
              <a:ext uri="{FF2B5EF4-FFF2-40B4-BE49-F238E27FC236}">
                <a16:creationId xmlns:a16="http://schemas.microsoft.com/office/drawing/2014/main" id="{F54D093B-345A-21CE-87E7-B049D52B1251}"/>
              </a:ext>
            </a:extLst>
          </p:cNvPr>
          <p:cNvSpPr/>
          <p:nvPr/>
        </p:nvSpPr>
        <p:spPr>
          <a:xfrm>
            <a:off x="5925671" y="2453380"/>
            <a:ext cx="4603380" cy="661453"/>
          </a:xfrm>
          <a:prstGeom prst="wedgeRoundRectCallout">
            <a:avLst>
              <a:gd name="adj1" fmla="val -72546"/>
              <a:gd name="adj2" fmla="val 40884"/>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未達成共識，討論繼續</a:t>
            </a:r>
          </a:p>
        </p:txBody>
      </p:sp>
      <p:sp>
        <p:nvSpPr>
          <p:cNvPr id="15" name="矩形: 圓角 14">
            <a:extLst>
              <a:ext uri="{FF2B5EF4-FFF2-40B4-BE49-F238E27FC236}">
                <a16:creationId xmlns:a16="http://schemas.microsoft.com/office/drawing/2014/main" id="{F231F637-BEFD-FEC8-CCD3-CC8FB9604E88}"/>
              </a:ext>
            </a:extLst>
          </p:cNvPr>
          <p:cNvSpPr/>
          <p:nvPr/>
        </p:nvSpPr>
        <p:spPr>
          <a:xfrm>
            <a:off x="4684061" y="3733107"/>
            <a:ext cx="1882589" cy="661453"/>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語言模型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矩形: 圓角 15">
            <a:extLst>
              <a:ext uri="{FF2B5EF4-FFF2-40B4-BE49-F238E27FC236}">
                <a16:creationId xmlns:a16="http://schemas.microsoft.com/office/drawing/2014/main" id="{AD6B23D1-0977-E83D-46B3-AD0499A2C121}"/>
              </a:ext>
            </a:extLst>
          </p:cNvPr>
          <p:cNvSpPr/>
          <p:nvPr/>
        </p:nvSpPr>
        <p:spPr>
          <a:xfrm>
            <a:off x="9856698" y="4666464"/>
            <a:ext cx="1882589" cy="656147"/>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語言模型</a:t>
            </a:r>
            <a:r>
              <a:rPr lang="en-US" altLang="zh-TW" sz="2400" dirty="0">
                <a:solidFill>
                  <a:prstClr val="black"/>
                </a:solidFill>
                <a:latin typeface="微軟正黑體" panose="020B0604030504040204" pitchFamily="34" charset="-120"/>
                <a:ea typeface="微軟正黑體" panose="020B0604030504040204" pitchFamily="34" charset="-120"/>
              </a:rPr>
              <a:t>B</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7" name="Picture 4">
            <a:extLst>
              <a:ext uri="{FF2B5EF4-FFF2-40B4-BE49-F238E27FC236}">
                <a16:creationId xmlns:a16="http://schemas.microsoft.com/office/drawing/2014/main" id="{0E4AE7D3-60AE-76CE-3012-1D25CCFEA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185" y="532261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8" name="語音泡泡: 圓角矩形 17">
            <a:extLst>
              <a:ext uri="{FF2B5EF4-FFF2-40B4-BE49-F238E27FC236}">
                <a16:creationId xmlns:a16="http://schemas.microsoft.com/office/drawing/2014/main" id="{73CAE876-D370-4C5C-6622-D31E27BBA3F2}"/>
              </a:ext>
            </a:extLst>
          </p:cNvPr>
          <p:cNvSpPr/>
          <p:nvPr/>
        </p:nvSpPr>
        <p:spPr>
          <a:xfrm>
            <a:off x="7171769" y="3510863"/>
            <a:ext cx="2052918" cy="661453"/>
          </a:xfrm>
          <a:prstGeom prst="wedgeRoundRectCallout">
            <a:avLst>
              <a:gd name="adj1" fmla="val -72546"/>
              <a:gd name="adj2" fmla="val 40884"/>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那我覺得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9" name="語音泡泡: 圓角矩形 18">
            <a:extLst>
              <a:ext uri="{FF2B5EF4-FFF2-40B4-BE49-F238E27FC236}">
                <a16:creationId xmlns:a16="http://schemas.microsoft.com/office/drawing/2014/main" id="{E3F83840-1D88-E21F-8278-07EF60BE97A8}"/>
              </a:ext>
            </a:extLst>
          </p:cNvPr>
          <p:cNvSpPr/>
          <p:nvPr/>
        </p:nvSpPr>
        <p:spPr>
          <a:xfrm>
            <a:off x="7171769" y="4571303"/>
            <a:ext cx="2052918" cy="661453"/>
          </a:xfrm>
          <a:prstGeom prst="wedgeRoundRectCallout">
            <a:avLst>
              <a:gd name="adj1" fmla="val 78645"/>
              <a:gd name="adj2" fmla="val 27331"/>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有道理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20" name="語音泡泡: 圓角矩形 19">
            <a:extLst>
              <a:ext uri="{FF2B5EF4-FFF2-40B4-BE49-F238E27FC236}">
                <a16:creationId xmlns:a16="http://schemas.microsoft.com/office/drawing/2014/main" id="{59FF73B2-CF62-546F-6CBD-19937BAC3134}"/>
              </a:ext>
            </a:extLst>
          </p:cNvPr>
          <p:cNvSpPr/>
          <p:nvPr/>
        </p:nvSpPr>
        <p:spPr>
          <a:xfrm>
            <a:off x="5962650" y="5599118"/>
            <a:ext cx="4603380" cy="661453"/>
          </a:xfrm>
          <a:prstGeom prst="wedgeRoundRectCallout">
            <a:avLst>
              <a:gd name="adj1" fmla="val -72546"/>
              <a:gd name="adj2" fmla="val 40884"/>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達成共識，結論是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6B2CC95E-749D-BE31-6945-1F942192F6A5}"/>
              </a:ext>
            </a:extLst>
          </p:cNvPr>
          <p:cNvSpPr txBox="1"/>
          <p:nvPr/>
        </p:nvSpPr>
        <p:spPr>
          <a:xfrm>
            <a:off x="2308669" y="2595973"/>
            <a:ext cx="1295400" cy="830997"/>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裁判</a:t>
            </a:r>
            <a:endParaRPr lang="en-US" altLang="zh-TW" sz="2400" dirty="0">
              <a:latin typeface="微軟正黑體" panose="020B0604030504040204" pitchFamily="34" charset="-120"/>
              <a:ea typeface="微軟正黑體" panose="020B0604030504040204" pitchFamily="34" charset="-120"/>
            </a:endParaRPr>
          </a:p>
          <a:p>
            <a:pPr algn="r"/>
            <a:r>
              <a:rPr lang="zh-TW" altLang="en-US" sz="2400" dirty="0">
                <a:latin typeface="微軟正黑體" panose="020B0604030504040204" pitchFamily="34" charset="-120"/>
                <a:ea typeface="微軟正黑體" panose="020B0604030504040204" pitchFamily="34" charset="-120"/>
              </a:rPr>
              <a:t>模型</a:t>
            </a:r>
          </a:p>
        </p:txBody>
      </p:sp>
      <p:sp>
        <p:nvSpPr>
          <p:cNvPr id="22" name="文字方塊 21">
            <a:extLst>
              <a:ext uri="{FF2B5EF4-FFF2-40B4-BE49-F238E27FC236}">
                <a16:creationId xmlns:a16="http://schemas.microsoft.com/office/drawing/2014/main" id="{4B257DDC-4140-992D-55C5-BF9A4EB4AE6B}"/>
              </a:ext>
            </a:extLst>
          </p:cNvPr>
          <p:cNvSpPr txBox="1"/>
          <p:nvPr/>
        </p:nvSpPr>
        <p:spPr>
          <a:xfrm>
            <a:off x="2308669" y="5661878"/>
            <a:ext cx="1295400" cy="830997"/>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裁判</a:t>
            </a:r>
            <a:endParaRPr lang="en-US" altLang="zh-TW" sz="2400" dirty="0">
              <a:latin typeface="微軟正黑體" panose="020B0604030504040204" pitchFamily="34" charset="-120"/>
              <a:ea typeface="微軟正黑體" panose="020B0604030504040204" pitchFamily="34" charset="-120"/>
            </a:endParaRPr>
          </a:p>
          <a:p>
            <a:pPr algn="r"/>
            <a:r>
              <a:rPr lang="zh-TW" altLang="en-US" sz="2400" dirty="0">
                <a:latin typeface="微軟正黑體" panose="020B0604030504040204" pitchFamily="34" charset="-120"/>
                <a:ea typeface="微軟正黑體" panose="020B0604030504040204" pitchFamily="34" charset="-120"/>
              </a:rPr>
              <a:t>模型</a:t>
            </a:r>
          </a:p>
        </p:txBody>
      </p:sp>
    </p:spTree>
    <p:extLst>
      <p:ext uri="{BB962C8B-B14F-4D97-AF65-F5344CB8AC3E}">
        <p14:creationId xmlns:p14="http://schemas.microsoft.com/office/powerpoint/2010/main" val="2023779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ADDFDE2-4415-D86D-E79B-25FB07EF6EF4}"/>
              </a:ext>
            </a:extLst>
          </p:cNvPr>
          <p:cNvPicPr>
            <a:picLocks noChangeAspect="1"/>
          </p:cNvPicPr>
          <p:nvPr/>
        </p:nvPicPr>
        <p:blipFill>
          <a:blip r:embed="rId3"/>
          <a:stretch>
            <a:fillRect/>
          </a:stretch>
        </p:blipFill>
        <p:spPr>
          <a:xfrm>
            <a:off x="447126" y="4751107"/>
            <a:ext cx="11640365" cy="1981339"/>
          </a:xfrm>
          <a:prstGeom prst="rect">
            <a:avLst/>
          </a:prstGeom>
        </p:spPr>
      </p:pic>
      <p:pic>
        <p:nvPicPr>
          <p:cNvPr id="11" name="圖片 10">
            <a:extLst>
              <a:ext uri="{FF2B5EF4-FFF2-40B4-BE49-F238E27FC236}">
                <a16:creationId xmlns:a16="http://schemas.microsoft.com/office/drawing/2014/main" id="{0C7899A6-E958-C25E-8014-52ECEF21D166}"/>
              </a:ext>
            </a:extLst>
          </p:cNvPr>
          <p:cNvPicPr>
            <a:picLocks noChangeAspect="1"/>
          </p:cNvPicPr>
          <p:nvPr/>
        </p:nvPicPr>
        <p:blipFill>
          <a:blip r:embed="rId4"/>
          <a:stretch>
            <a:fillRect/>
          </a:stretch>
        </p:blipFill>
        <p:spPr>
          <a:xfrm>
            <a:off x="838201" y="1012662"/>
            <a:ext cx="10287000" cy="3448550"/>
          </a:xfrm>
          <a:prstGeom prst="rect">
            <a:avLst/>
          </a:prstGeom>
        </p:spPr>
      </p:pic>
      <p:sp>
        <p:nvSpPr>
          <p:cNvPr id="13" name="文字方塊 12">
            <a:extLst>
              <a:ext uri="{FF2B5EF4-FFF2-40B4-BE49-F238E27FC236}">
                <a16:creationId xmlns:a16="http://schemas.microsoft.com/office/drawing/2014/main" id="{DAE1BF55-F4C8-5DBB-30E3-8311DE918C7B}"/>
              </a:ext>
            </a:extLst>
          </p:cNvPr>
          <p:cNvSpPr txBox="1"/>
          <p:nvPr/>
        </p:nvSpPr>
        <p:spPr>
          <a:xfrm>
            <a:off x="8319247" y="722767"/>
            <a:ext cx="3872753" cy="369332"/>
          </a:xfrm>
          <a:prstGeom prst="rect">
            <a:avLst/>
          </a:prstGeom>
          <a:noFill/>
        </p:spPr>
        <p:txBody>
          <a:bodyPr wrap="square">
            <a:spAutoFit/>
          </a:bodyPr>
          <a:lstStyle/>
          <a:p>
            <a:r>
              <a:rPr lang="zh-TW" altLang="en-US" dirty="0"/>
              <a:t>https://arxiv.org/abs/2305.19118</a:t>
            </a:r>
          </a:p>
        </p:txBody>
      </p:sp>
      <p:sp>
        <p:nvSpPr>
          <p:cNvPr id="15" name="矩形: 圓角 14">
            <a:extLst>
              <a:ext uri="{FF2B5EF4-FFF2-40B4-BE49-F238E27FC236}">
                <a16:creationId xmlns:a16="http://schemas.microsoft.com/office/drawing/2014/main" id="{E31796D6-44E2-5C9E-7718-3E605D88E026}"/>
              </a:ext>
            </a:extLst>
          </p:cNvPr>
          <p:cNvSpPr/>
          <p:nvPr/>
        </p:nvSpPr>
        <p:spPr>
          <a:xfrm>
            <a:off x="847296" y="3730104"/>
            <a:ext cx="10277905" cy="6163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E3CA2F2C-0D57-F2D2-D195-A8FF8F42F006}"/>
              </a:ext>
            </a:extLst>
          </p:cNvPr>
          <p:cNvSpPr/>
          <p:nvPr/>
        </p:nvSpPr>
        <p:spPr>
          <a:xfrm>
            <a:off x="847296" y="3106271"/>
            <a:ext cx="10287000" cy="526225"/>
          </a:xfrm>
          <a:prstGeom prst="round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F7CFF959-21E0-4760-6141-9CF411DE9E8A}"/>
              </a:ext>
            </a:extLst>
          </p:cNvPr>
          <p:cNvSpPr txBox="1"/>
          <p:nvPr/>
        </p:nvSpPr>
        <p:spPr>
          <a:xfrm>
            <a:off x="838037" y="4346475"/>
            <a:ext cx="4840941"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為反對而反對</a:t>
            </a:r>
          </a:p>
        </p:txBody>
      </p:sp>
      <p:sp>
        <p:nvSpPr>
          <p:cNvPr id="19" name="文字方塊 18">
            <a:extLst>
              <a:ext uri="{FF2B5EF4-FFF2-40B4-BE49-F238E27FC236}">
                <a16:creationId xmlns:a16="http://schemas.microsoft.com/office/drawing/2014/main" id="{303176A1-2E23-7F75-79CF-9A6944B89E18}"/>
              </a:ext>
            </a:extLst>
          </p:cNvPr>
          <p:cNvSpPr txBox="1"/>
          <p:nvPr/>
        </p:nvSpPr>
        <p:spPr>
          <a:xfrm>
            <a:off x="506473" y="336627"/>
            <a:ext cx="4865893" cy="646331"/>
          </a:xfrm>
          <a:prstGeom prst="rect">
            <a:avLst/>
          </a:prstGeom>
          <a:noFill/>
        </p:spPr>
        <p:txBody>
          <a:bodyPr wrap="square">
            <a:spAutoFit/>
          </a:bodyPr>
          <a:lstStyle/>
          <a:p>
            <a:r>
              <a:rPr lang="zh-TW" altLang="en-US" sz="3600" b="1" dirty="0">
                <a:latin typeface="微軟正黑體" panose="020B0604030504040204" pitchFamily="34" charset="-120"/>
                <a:ea typeface="微軟正黑體" panose="020B0604030504040204" pitchFamily="34" charset="-120"/>
              </a:rPr>
              <a:t>討論會不會停不下來？</a:t>
            </a:r>
            <a:endParaRPr lang="zh-TW" altLang="en-US" sz="3600" b="1" dirty="0"/>
          </a:p>
        </p:txBody>
      </p:sp>
      <p:sp>
        <p:nvSpPr>
          <p:cNvPr id="20" name="文字方塊 19">
            <a:extLst>
              <a:ext uri="{FF2B5EF4-FFF2-40B4-BE49-F238E27FC236}">
                <a16:creationId xmlns:a16="http://schemas.microsoft.com/office/drawing/2014/main" id="{55476918-A87E-B168-8871-591516EA69FD}"/>
              </a:ext>
            </a:extLst>
          </p:cNvPr>
          <p:cNvSpPr txBox="1"/>
          <p:nvPr/>
        </p:nvSpPr>
        <p:spPr>
          <a:xfrm>
            <a:off x="8319247" y="4860248"/>
            <a:ext cx="3674550" cy="369332"/>
          </a:xfrm>
          <a:prstGeom prst="rect">
            <a:avLst/>
          </a:prstGeom>
          <a:noFill/>
        </p:spPr>
        <p:txBody>
          <a:bodyPr wrap="square">
            <a:spAutoFit/>
          </a:bodyPr>
          <a:lstStyle/>
          <a:p>
            <a:r>
              <a:rPr lang="zh-TW" altLang="en-US" dirty="0"/>
              <a:t>https://arxiv.org/abs/2305.14325</a:t>
            </a:r>
          </a:p>
        </p:txBody>
      </p:sp>
      <p:cxnSp>
        <p:nvCxnSpPr>
          <p:cNvPr id="22" name="直線接點 21">
            <a:extLst>
              <a:ext uri="{FF2B5EF4-FFF2-40B4-BE49-F238E27FC236}">
                <a16:creationId xmlns:a16="http://schemas.microsoft.com/office/drawing/2014/main" id="{704754D1-C290-7E8C-03C1-3FE9FA911473}"/>
              </a:ext>
            </a:extLst>
          </p:cNvPr>
          <p:cNvCxnSpPr/>
          <p:nvPr/>
        </p:nvCxnSpPr>
        <p:spPr>
          <a:xfrm>
            <a:off x="2510971" y="6545943"/>
            <a:ext cx="5268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9191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7A5102-26B2-7FF0-897E-A824EFF44CD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引入不同的腳色</a:t>
            </a:r>
          </a:p>
        </p:txBody>
      </p:sp>
      <p:sp>
        <p:nvSpPr>
          <p:cNvPr id="5" name="文字方塊 4">
            <a:extLst>
              <a:ext uri="{FF2B5EF4-FFF2-40B4-BE49-F238E27FC236}">
                <a16:creationId xmlns:a16="http://schemas.microsoft.com/office/drawing/2014/main" id="{F0EFA135-4CD2-0C55-F31F-0DA4401B9B22}"/>
              </a:ext>
            </a:extLst>
          </p:cNvPr>
          <p:cNvSpPr txBox="1"/>
          <p:nvPr/>
        </p:nvSpPr>
        <p:spPr>
          <a:xfrm>
            <a:off x="838200" y="1388825"/>
            <a:ext cx="6096000" cy="369332"/>
          </a:xfrm>
          <a:prstGeom prst="rect">
            <a:avLst/>
          </a:prstGeom>
          <a:noFill/>
        </p:spPr>
        <p:txBody>
          <a:bodyPr wrap="square">
            <a:spAutoFit/>
          </a:bodyPr>
          <a:lstStyle/>
          <a:p>
            <a:r>
              <a:rPr lang="zh-TW" altLang="en-US" dirty="0"/>
              <a:t>https://arxiv.org/abs/2303.17760</a:t>
            </a:r>
          </a:p>
        </p:txBody>
      </p:sp>
      <p:pic>
        <p:nvPicPr>
          <p:cNvPr id="7" name="圖片 6">
            <a:extLst>
              <a:ext uri="{FF2B5EF4-FFF2-40B4-BE49-F238E27FC236}">
                <a16:creationId xmlns:a16="http://schemas.microsoft.com/office/drawing/2014/main" id="{FB9091D4-95C5-6714-F774-6D790F5CA9C8}"/>
              </a:ext>
            </a:extLst>
          </p:cNvPr>
          <p:cNvPicPr>
            <a:picLocks noChangeAspect="1"/>
          </p:cNvPicPr>
          <p:nvPr/>
        </p:nvPicPr>
        <p:blipFill>
          <a:blip r:embed="rId3"/>
          <a:stretch>
            <a:fillRect/>
          </a:stretch>
        </p:blipFill>
        <p:spPr>
          <a:xfrm flipH="1">
            <a:off x="8497708" y="1043095"/>
            <a:ext cx="1218826" cy="1295185"/>
          </a:xfrm>
          <a:prstGeom prst="rect">
            <a:avLst/>
          </a:prstGeom>
        </p:spPr>
      </p:pic>
      <p:sp>
        <p:nvSpPr>
          <p:cNvPr id="8" name="文字方塊 7">
            <a:extLst>
              <a:ext uri="{FF2B5EF4-FFF2-40B4-BE49-F238E27FC236}">
                <a16:creationId xmlns:a16="http://schemas.microsoft.com/office/drawing/2014/main" id="{1AB4E53A-20C4-D539-05FE-563BF4D5324F}"/>
              </a:ext>
            </a:extLst>
          </p:cNvPr>
          <p:cNvSpPr txBox="1"/>
          <p:nvPr/>
        </p:nvSpPr>
        <p:spPr>
          <a:xfrm>
            <a:off x="6762394" y="544892"/>
            <a:ext cx="4490629" cy="523220"/>
          </a:xfrm>
          <a:prstGeom prst="rect">
            <a:avLst/>
          </a:prstGeom>
          <a:no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把一個人活成一個團隊</a:t>
            </a:r>
          </a:p>
        </p:txBody>
      </p:sp>
      <p:sp>
        <p:nvSpPr>
          <p:cNvPr id="9" name="文字方塊 8">
            <a:extLst>
              <a:ext uri="{FF2B5EF4-FFF2-40B4-BE49-F238E27FC236}">
                <a16:creationId xmlns:a16="http://schemas.microsoft.com/office/drawing/2014/main" id="{425CF2B6-DC8B-16F0-B58F-A013D7690441}"/>
              </a:ext>
            </a:extLst>
          </p:cNvPr>
          <p:cNvSpPr txBox="1"/>
          <p:nvPr/>
        </p:nvSpPr>
        <p:spPr>
          <a:xfrm>
            <a:off x="9515523" y="1790917"/>
            <a:ext cx="1218827"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CEO</a:t>
            </a:r>
            <a:endParaRPr lang="zh-TW" altLang="en-US" sz="2400"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807A1A19-3F0D-CFB5-DC94-B5EAC3FD0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478" y="216093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3D5838-82E3-F553-3B94-18B9449C9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430" y="280058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4F5758-8F78-EAC5-DFEA-F982CE7C9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6932" y="390534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語音泡泡: 圓角矩形 9">
            <a:extLst>
              <a:ext uri="{FF2B5EF4-FFF2-40B4-BE49-F238E27FC236}">
                <a16:creationId xmlns:a16="http://schemas.microsoft.com/office/drawing/2014/main" id="{EA0E3B45-69E6-B6E1-1CD4-DAD29C5ABD94}"/>
              </a:ext>
            </a:extLst>
          </p:cNvPr>
          <p:cNvSpPr/>
          <p:nvPr/>
        </p:nvSpPr>
        <p:spPr>
          <a:xfrm>
            <a:off x="5393657" y="1285564"/>
            <a:ext cx="2909729" cy="609600"/>
          </a:xfrm>
          <a:prstGeom prst="wedgeRoundRectCallout">
            <a:avLst>
              <a:gd name="adj1" fmla="val 60728"/>
              <a:gd name="adj2" fmla="val 53802"/>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完成某項專案</a:t>
            </a:r>
          </a:p>
        </p:txBody>
      </p:sp>
      <p:sp>
        <p:nvSpPr>
          <p:cNvPr id="11" name="語音泡泡: 圓角矩形 10">
            <a:extLst>
              <a:ext uri="{FF2B5EF4-FFF2-40B4-BE49-F238E27FC236}">
                <a16:creationId xmlns:a16="http://schemas.microsoft.com/office/drawing/2014/main" id="{800FBA7D-9FA4-26D8-8548-CDF367620E11}"/>
              </a:ext>
            </a:extLst>
          </p:cNvPr>
          <p:cNvSpPr/>
          <p:nvPr/>
        </p:nvSpPr>
        <p:spPr>
          <a:xfrm>
            <a:off x="5393657" y="2124858"/>
            <a:ext cx="2919814" cy="972538"/>
          </a:xfrm>
          <a:prstGeom prst="wedgeRoundRectCallout">
            <a:avLst>
              <a:gd name="adj1" fmla="val -66536"/>
              <a:gd name="adj2" fmla="val 41599"/>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400" dirty="0">
                <a:solidFill>
                  <a:schemeClr val="tx1"/>
                </a:solidFill>
                <a:latin typeface="微軟正黑體" panose="020B0604030504040204" pitchFamily="34" charset="-120"/>
                <a:ea typeface="微軟正黑體" panose="020B0604030504040204" pitchFamily="34" charset="-120"/>
              </a:rPr>
              <a:t>先做 </a:t>
            </a:r>
            <a:r>
              <a:rPr lang="en-US" altLang="zh-TW" sz="2400" dirty="0">
                <a:solidFill>
                  <a:schemeClr val="tx1"/>
                </a:solidFill>
                <a:latin typeface="微軟正黑體" panose="020B0604030504040204" pitchFamily="34" charset="-120"/>
                <a:ea typeface="微軟正黑體" panose="020B0604030504040204" pitchFamily="34" charset="-120"/>
              </a:rPr>
              <a:t>A</a:t>
            </a:r>
            <a:r>
              <a:rPr lang="zh-TW" altLang="en-US" sz="2400" dirty="0">
                <a:solidFill>
                  <a:schemeClr val="tx1"/>
                </a:solidFill>
                <a:latin typeface="微軟正黑體" panose="020B0604030504040204" pitchFamily="34" charset="-120"/>
                <a:ea typeface="微軟正黑體" panose="020B0604030504040204" pitchFamily="34" charset="-120"/>
              </a:rPr>
              <a:t>，再做 </a:t>
            </a:r>
            <a:r>
              <a:rPr lang="en-US" altLang="zh-TW" sz="2400" dirty="0">
                <a:solidFill>
                  <a:schemeClr val="tx1"/>
                </a:solidFill>
                <a:latin typeface="微軟正黑體" panose="020B0604030504040204" pitchFamily="34" charset="-120"/>
                <a:ea typeface="微軟正黑體" panose="020B0604030504040204" pitchFamily="34" charset="-120"/>
              </a:rPr>
              <a:t>B</a:t>
            </a:r>
            <a:r>
              <a:rPr lang="zh-TW" altLang="en-US" sz="2400" dirty="0">
                <a:solidFill>
                  <a:schemeClr val="tx1"/>
                </a:solidFill>
                <a:latin typeface="微軟正黑體" panose="020B0604030504040204" pitchFamily="34" charset="-120"/>
                <a:ea typeface="微軟正黑體" panose="020B0604030504040204" pitchFamily="34" charset="-120"/>
              </a:rPr>
              <a:t>，然後 </a:t>
            </a:r>
            <a:r>
              <a:rPr lang="en-US" altLang="zh-TW" sz="2400" dirty="0">
                <a:solidFill>
                  <a:schemeClr val="tx1"/>
                </a:solidFill>
                <a:latin typeface="微軟正黑體" panose="020B0604030504040204" pitchFamily="34" charset="-120"/>
                <a:ea typeface="微軟正黑體" panose="020B0604030504040204" pitchFamily="34" charset="-120"/>
              </a:rPr>
              <a:t>C</a:t>
            </a:r>
            <a:r>
              <a:rPr lang="zh-TW" altLang="en-US" sz="2400" dirty="0">
                <a:solidFill>
                  <a:schemeClr val="tx1"/>
                </a:solidFill>
                <a:latin typeface="微軟正黑體" panose="020B0604030504040204" pitchFamily="34" charset="-120"/>
                <a:ea typeface="微軟正黑體" panose="020B0604030504040204" pitchFamily="34" charset="-120"/>
              </a:rPr>
              <a:t>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2" name="語音泡泡: 圓角矩形 11">
            <a:extLst>
              <a:ext uri="{FF2B5EF4-FFF2-40B4-BE49-F238E27FC236}">
                <a16:creationId xmlns:a16="http://schemas.microsoft.com/office/drawing/2014/main" id="{0E9C6B6B-DBA1-296D-F378-F1FC0C57841F}"/>
              </a:ext>
            </a:extLst>
          </p:cNvPr>
          <p:cNvSpPr/>
          <p:nvPr/>
        </p:nvSpPr>
        <p:spPr>
          <a:xfrm>
            <a:off x="5393657" y="3242232"/>
            <a:ext cx="2919814" cy="601406"/>
          </a:xfrm>
          <a:prstGeom prst="wedgeRoundRectCallout">
            <a:avLst>
              <a:gd name="adj1" fmla="val 64468"/>
              <a:gd name="adj2" fmla="val 4728"/>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寫程式</a:t>
            </a:r>
          </a:p>
        </p:txBody>
      </p:sp>
      <p:sp>
        <p:nvSpPr>
          <p:cNvPr id="13" name="語音泡泡: 圓角矩形 12">
            <a:extLst>
              <a:ext uri="{FF2B5EF4-FFF2-40B4-BE49-F238E27FC236}">
                <a16:creationId xmlns:a16="http://schemas.microsoft.com/office/drawing/2014/main" id="{70E13814-EC66-5E4A-9625-06BDDEE12EF1}"/>
              </a:ext>
            </a:extLst>
          </p:cNvPr>
          <p:cNvSpPr/>
          <p:nvPr/>
        </p:nvSpPr>
        <p:spPr>
          <a:xfrm>
            <a:off x="5393656" y="4019787"/>
            <a:ext cx="2919813" cy="928057"/>
          </a:xfrm>
          <a:prstGeom prst="wedgeRoundRectCallout">
            <a:avLst>
              <a:gd name="adj1" fmla="val -72573"/>
              <a:gd name="adj2" fmla="val 27911"/>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試用一下 </a:t>
            </a:r>
            <a:r>
              <a:rPr lang="en-US" altLang="zh-TW" sz="2400" dirty="0">
                <a:solidFill>
                  <a:schemeClr val="tx1"/>
                </a:solidFill>
                <a:latin typeface="微軟正黑體" panose="020B0604030504040204" pitchFamily="34" charset="-120"/>
                <a:ea typeface="微軟正黑體" panose="020B0604030504040204" pitchFamily="34" charset="-120"/>
              </a:rPr>
              <a:t>… </a:t>
            </a:r>
          </a:p>
          <a:p>
            <a:pPr algn="ctr"/>
            <a:r>
              <a:rPr lang="zh-TW" altLang="en-US" sz="2400" dirty="0">
                <a:solidFill>
                  <a:schemeClr val="tx1"/>
                </a:solidFill>
                <a:latin typeface="微軟正黑體" panose="020B0604030504040204" pitchFamily="34" charset="-120"/>
                <a:ea typeface="微軟正黑體" panose="020B0604030504040204" pitchFamily="34" charset="-120"/>
              </a:rPr>
              <a:t>給建議</a:t>
            </a:r>
          </a:p>
        </p:txBody>
      </p:sp>
      <p:pic>
        <p:nvPicPr>
          <p:cNvPr id="16" name="Picture 2">
            <a:extLst>
              <a:ext uri="{FF2B5EF4-FFF2-40B4-BE49-F238E27FC236}">
                <a16:creationId xmlns:a16="http://schemas.microsoft.com/office/drawing/2014/main" id="{E6FBEEA1-CE7D-FE96-D164-93B46181D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861" y="512399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7" name="語音泡泡: 圓角矩形 16">
            <a:extLst>
              <a:ext uri="{FF2B5EF4-FFF2-40B4-BE49-F238E27FC236}">
                <a16:creationId xmlns:a16="http://schemas.microsoft.com/office/drawing/2014/main" id="{F51930A9-0837-35FB-4CCC-3729991B1E97}"/>
              </a:ext>
            </a:extLst>
          </p:cNvPr>
          <p:cNvSpPr/>
          <p:nvPr/>
        </p:nvSpPr>
        <p:spPr>
          <a:xfrm>
            <a:off x="5415390" y="5123993"/>
            <a:ext cx="2909730" cy="972538"/>
          </a:xfrm>
          <a:prstGeom prst="wedgeRoundRectCallout">
            <a:avLst>
              <a:gd name="adj1" fmla="val 65289"/>
              <a:gd name="adj2" fmla="val 13946"/>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加上 </a:t>
            </a:r>
            <a:r>
              <a:rPr lang="en-US" altLang="zh-TW" sz="2400" dirty="0">
                <a:solidFill>
                  <a:schemeClr val="tx1"/>
                </a:solidFill>
                <a:latin typeface="微軟正黑體" panose="020B0604030504040204" pitchFamily="34" charset="-120"/>
                <a:ea typeface="微軟正黑體" panose="020B0604030504040204" pitchFamily="34" charset="-120"/>
              </a:rPr>
              <a:t>XX</a:t>
            </a:r>
            <a:r>
              <a:rPr lang="zh-TW" altLang="en-US" sz="2400" dirty="0">
                <a:solidFill>
                  <a:schemeClr val="tx1"/>
                </a:solidFill>
                <a:latin typeface="微軟正黑體" panose="020B0604030504040204" pitchFamily="34" charset="-120"/>
                <a:ea typeface="微軟正黑體" panose="020B0604030504040204" pitchFamily="34" charset="-120"/>
              </a:rPr>
              <a:t> 功能</a:t>
            </a:r>
          </a:p>
        </p:txBody>
      </p:sp>
      <p:sp>
        <p:nvSpPr>
          <p:cNvPr id="18" name="文字方塊 17">
            <a:extLst>
              <a:ext uri="{FF2B5EF4-FFF2-40B4-BE49-F238E27FC236}">
                <a16:creationId xmlns:a16="http://schemas.microsoft.com/office/drawing/2014/main" id="{FF420B5A-BC7C-F067-B969-71A875E1BCFB}"/>
              </a:ext>
            </a:extLst>
          </p:cNvPr>
          <p:cNvSpPr txBox="1"/>
          <p:nvPr/>
        </p:nvSpPr>
        <p:spPr>
          <a:xfrm>
            <a:off x="1459683" y="2302480"/>
            <a:ext cx="2044788" cy="830997"/>
          </a:xfrm>
          <a:prstGeom prst="rect">
            <a:avLst/>
          </a:prstGeom>
          <a:noFill/>
        </p:spPr>
        <p:txBody>
          <a:bodyPr wrap="square" rtlCol="0">
            <a:spAutoFit/>
          </a:bodyPr>
          <a:lstStyle/>
          <a:p>
            <a:pPr algn="r"/>
            <a:r>
              <a:rPr lang="en-US" altLang="zh-TW" sz="2400" dirty="0"/>
              <a:t>AI</a:t>
            </a:r>
            <a:r>
              <a:rPr lang="zh-TW" altLang="en-US" sz="2400" dirty="0"/>
              <a:t> </a:t>
            </a:r>
            <a:r>
              <a:rPr lang="en-US" altLang="zh-TW" sz="2400" dirty="0"/>
              <a:t>project manager </a:t>
            </a:r>
            <a:endParaRPr lang="zh-TW" altLang="en-US" sz="2400" dirty="0"/>
          </a:p>
        </p:txBody>
      </p:sp>
      <p:sp>
        <p:nvSpPr>
          <p:cNvPr id="19" name="文字方塊 18">
            <a:extLst>
              <a:ext uri="{FF2B5EF4-FFF2-40B4-BE49-F238E27FC236}">
                <a16:creationId xmlns:a16="http://schemas.microsoft.com/office/drawing/2014/main" id="{40952E67-3DB8-2248-70E5-F40BDDC34FA0}"/>
              </a:ext>
            </a:extLst>
          </p:cNvPr>
          <p:cNvSpPr txBox="1"/>
          <p:nvPr/>
        </p:nvSpPr>
        <p:spPr>
          <a:xfrm>
            <a:off x="9843061" y="5318094"/>
            <a:ext cx="2044788" cy="830997"/>
          </a:xfrm>
          <a:prstGeom prst="rect">
            <a:avLst/>
          </a:prstGeom>
          <a:noFill/>
        </p:spPr>
        <p:txBody>
          <a:bodyPr wrap="square" rtlCol="0">
            <a:spAutoFit/>
          </a:bodyPr>
          <a:lstStyle/>
          <a:p>
            <a:r>
              <a:rPr lang="en-US" altLang="zh-TW" sz="2400" dirty="0"/>
              <a:t>AI</a:t>
            </a:r>
            <a:r>
              <a:rPr lang="zh-TW" altLang="en-US" sz="2400" dirty="0"/>
              <a:t> </a:t>
            </a:r>
            <a:r>
              <a:rPr lang="en-US" altLang="zh-TW" sz="2400" dirty="0"/>
              <a:t>project manager </a:t>
            </a:r>
            <a:endParaRPr lang="zh-TW" altLang="en-US" sz="2400" dirty="0"/>
          </a:p>
        </p:txBody>
      </p:sp>
      <p:sp>
        <p:nvSpPr>
          <p:cNvPr id="20" name="文字方塊 19">
            <a:extLst>
              <a:ext uri="{FF2B5EF4-FFF2-40B4-BE49-F238E27FC236}">
                <a16:creationId xmlns:a16="http://schemas.microsoft.com/office/drawing/2014/main" id="{50B7CC5C-C4E8-ECBD-9217-B83930048B52}"/>
              </a:ext>
            </a:extLst>
          </p:cNvPr>
          <p:cNvSpPr txBox="1"/>
          <p:nvPr/>
        </p:nvSpPr>
        <p:spPr>
          <a:xfrm>
            <a:off x="9843061" y="3074346"/>
            <a:ext cx="2044788" cy="830997"/>
          </a:xfrm>
          <a:prstGeom prst="rect">
            <a:avLst/>
          </a:prstGeom>
          <a:noFill/>
        </p:spPr>
        <p:txBody>
          <a:bodyPr wrap="square" rtlCol="0">
            <a:spAutoFit/>
          </a:bodyPr>
          <a:lstStyle/>
          <a:p>
            <a:r>
              <a:rPr lang="en-US" altLang="zh-TW" sz="2400" dirty="0"/>
              <a:t>AI</a:t>
            </a:r>
            <a:r>
              <a:rPr lang="zh-TW" altLang="en-US" sz="2400" dirty="0"/>
              <a:t> </a:t>
            </a:r>
            <a:r>
              <a:rPr lang="en-US" altLang="zh-TW" sz="2400" dirty="0"/>
              <a:t>programmer</a:t>
            </a:r>
            <a:endParaRPr lang="zh-TW" altLang="en-US" sz="2400" dirty="0"/>
          </a:p>
        </p:txBody>
      </p:sp>
      <p:sp>
        <p:nvSpPr>
          <p:cNvPr id="21" name="文字方塊 20">
            <a:extLst>
              <a:ext uri="{FF2B5EF4-FFF2-40B4-BE49-F238E27FC236}">
                <a16:creationId xmlns:a16="http://schemas.microsoft.com/office/drawing/2014/main" id="{06896576-4500-9F33-DF97-C79CF5497235}"/>
              </a:ext>
            </a:extLst>
          </p:cNvPr>
          <p:cNvSpPr txBox="1"/>
          <p:nvPr/>
        </p:nvSpPr>
        <p:spPr>
          <a:xfrm>
            <a:off x="2595283" y="4483815"/>
            <a:ext cx="1219200" cy="461665"/>
          </a:xfrm>
          <a:prstGeom prst="rect">
            <a:avLst/>
          </a:prstGeom>
          <a:noFill/>
        </p:spPr>
        <p:txBody>
          <a:bodyPr wrap="square" rtlCol="0">
            <a:spAutoFit/>
          </a:bodyPr>
          <a:lstStyle/>
          <a:p>
            <a:pPr algn="r"/>
            <a:r>
              <a:rPr lang="en-US" altLang="zh-TW" sz="2400" dirty="0"/>
              <a:t>AI user</a:t>
            </a:r>
            <a:endParaRPr lang="zh-TW" altLang="en-US" sz="2400" dirty="0"/>
          </a:p>
        </p:txBody>
      </p:sp>
      <p:sp>
        <p:nvSpPr>
          <p:cNvPr id="23" name="文字方塊 22">
            <a:extLst>
              <a:ext uri="{FF2B5EF4-FFF2-40B4-BE49-F238E27FC236}">
                <a16:creationId xmlns:a16="http://schemas.microsoft.com/office/drawing/2014/main" id="{4E30FCE5-A703-F681-193E-BB9C1F9F97E9}"/>
              </a:ext>
            </a:extLst>
          </p:cNvPr>
          <p:cNvSpPr txBox="1"/>
          <p:nvPr/>
        </p:nvSpPr>
        <p:spPr>
          <a:xfrm rot="5400000">
            <a:off x="6621789" y="6230033"/>
            <a:ext cx="804431" cy="523220"/>
          </a:xfrm>
          <a:prstGeom prst="rect">
            <a:avLst/>
          </a:prstGeom>
          <a:noFill/>
        </p:spPr>
        <p:txBody>
          <a:bodyPr wrap="square" rtlCol="0">
            <a:spAutoFit/>
          </a:bodyPr>
          <a:lstStyle/>
          <a:p>
            <a:r>
              <a:rPr lang="en-US" altLang="zh-TW" sz="2800" b="1" dirty="0"/>
              <a:t>……</a:t>
            </a:r>
            <a:endParaRPr lang="zh-TW" altLang="en-US" sz="2800" b="1" dirty="0"/>
          </a:p>
        </p:txBody>
      </p:sp>
      <p:sp>
        <p:nvSpPr>
          <p:cNvPr id="24" name="文字方塊 23">
            <a:extLst>
              <a:ext uri="{FF2B5EF4-FFF2-40B4-BE49-F238E27FC236}">
                <a16:creationId xmlns:a16="http://schemas.microsoft.com/office/drawing/2014/main" id="{E48B382F-DF49-4654-EADE-A8A68EE530DE}"/>
              </a:ext>
            </a:extLst>
          </p:cNvPr>
          <p:cNvSpPr txBox="1"/>
          <p:nvPr/>
        </p:nvSpPr>
        <p:spPr>
          <a:xfrm>
            <a:off x="453559" y="5336024"/>
            <a:ext cx="4722202"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創造不同腳色：</a:t>
            </a:r>
            <a:endParaRPr lang="en-US" altLang="zh-TW" sz="24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不同模型本來就有不同的專長</a:t>
            </a:r>
            <a:endParaRPr lang="en-US" altLang="zh-TW" sz="24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你是一個 </a:t>
            </a:r>
            <a:r>
              <a:rPr lang="en-US" altLang="zh-TW" sz="2400" dirty="0">
                <a:latin typeface="微軟正黑體" panose="020B0604030504040204" pitchFamily="34" charset="-120"/>
                <a:ea typeface="微軟正黑體" panose="020B0604030504040204" pitchFamily="34" charset="-120"/>
              </a:rPr>
              <a:t>project manager ”</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201898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animBg="1"/>
      <p:bldP spid="13" grpId="0" animBg="1"/>
      <p:bldP spid="17" grpId="0" animBg="1"/>
      <p:bldP spid="18" grpId="0"/>
      <p:bldP spid="19" grpId="0"/>
      <p:bldP spid="20" grpId="0"/>
      <p:bldP spid="21"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7E35-D40E-7082-C87C-09C1FCD4E4C3}"/>
            </a:ext>
          </a:extLst>
        </p:cNvPr>
        <p:cNvGrpSpPr/>
        <p:nvPr/>
      </p:nvGrpSpPr>
      <p:grpSpPr>
        <a:xfrm>
          <a:off x="0" y="0"/>
          <a:ext cx="0" cy="0"/>
          <a:chOff x="0" y="0"/>
          <a:chExt cx="0" cy="0"/>
        </a:xfrm>
      </p:grpSpPr>
      <p:sp>
        <p:nvSpPr>
          <p:cNvPr id="5" name="文字方塊 4">
            <a:extLst>
              <a:ext uri="{FF2B5EF4-FFF2-40B4-BE49-F238E27FC236}">
                <a16:creationId xmlns:a16="http://schemas.microsoft.com/office/drawing/2014/main" id="{1F0BC7C3-9E05-52CB-E7C4-F5C24F54A3A6}"/>
              </a:ext>
            </a:extLst>
          </p:cNvPr>
          <p:cNvSpPr txBox="1"/>
          <p:nvPr/>
        </p:nvSpPr>
        <p:spPr>
          <a:xfrm>
            <a:off x="263107" y="637740"/>
            <a:ext cx="6096000" cy="369332"/>
          </a:xfrm>
          <a:prstGeom prst="rect">
            <a:avLst/>
          </a:prstGeom>
          <a:noFill/>
        </p:spPr>
        <p:txBody>
          <a:bodyPr wrap="square">
            <a:spAutoFit/>
          </a:bodyPr>
          <a:lstStyle/>
          <a:p>
            <a:r>
              <a:rPr lang="zh-TW" altLang="en-US" dirty="0"/>
              <a:t>https://arxiv.org/abs/2310.02170</a:t>
            </a:r>
          </a:p>
        </p:txBody>
      </p:sp>
      <p:pic>
        <p:nvPicPr>
          <p:cNvPr id="7" name="圖片 6">
            <a:extLst>
              <a:ext uri="{FF2B5EF4-FFF2-40B4-BE49-F238E27FC236}">
                <a16:creationId xmlns:a16="http://schemas.microsoft.com/office/drawing/2014/main" id="{62E443F4-B8C5-5793-F13C-031813C481CE}"/>
              </a:ext>
            </a:extLst>
          </p:cNvPr>
          <p:cNvPicPr>
            <a:picLocks noChangeAspect="1"/>
          </p:cNvPicPr>
          <p:nvPr/>
        </p:nvPicPr>
        <p:blipFill>
          <a:blip r:embed="rId3"/>
          <a:stretch>
            <a:fillRect/>
          </a:stretch>
        </p:blipFill>
        <p:spPr>
          <a:xfrm>
            <a:off x="640102" y="4902380"/>
            <a:ext cx="1218826" cy="1295185"/>
          </a:xfrm>
          <a:prstGeom prst="rect">
            <a:avLst/>
          </a:prstGeom>
        </p:spPr>
      </p:pic>
      <p:sp>
        <p:nvSpPr>
          <p:cNvPr id="9" name="文字方塊 8">
            <a:extLst>
              <a:ext uri="{FF2B5EF4-FFF2-40B4-BE49-F238E27FC236}">
                <a16:creationId xmlns:a16="http://schemas.microsoft.com/office/drawing/2014/main" id="{C3AAF907-3788-46F9-C622-AD4070294273}"/>
              </a:ext>
            </a:extLst>
          </p:cNvPr>
          <p:cNvSpPr txBox="1"/>
          <p:nvPr/>
        </p:nvSpPr>
        <p:spPr>
          <a:xfrm>
            <a:off x="941438" y="4455636"/>
            <a:ext cx="1218827"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CEO</a:t>
            </a:r>
            <a:endParaRPr lang="zh-TW" altLang="en-US" sz="2400"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E72CB387-E321-AD8D-323D-24A451E30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2096" y="92935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9989FF-D23F-10B8-C2FB-2C4104CB9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3048" y="156900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3B3EAD-BE9A-2AD9-7085-E0385159E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550" y="267376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語音泡泡: 圓角矩形 10">
            <a:extLst>
              <a:ext uri="{FF2B5EF4-FFF2-40B4-BE49-F238E27FC236}">
                <a16:creationId xmlns:a16="http://schemas.microsoft.com/office/drawing/2014/main" id="{E8D70363-EEA9-1F48-C171-67F8D032C470}"/>
              </a:ext>
            </a:extLst>
          </p:cNvPr>
          <p:cNvSpPr/>
          <p:nvPr/>
        </p:nvSpPr>
        <p:spPr>
          <a:xfrm>
            <a:off x="5542275" y="893276"/>
            <a:ext cx="2919814" cy="972538"/>
          </a:xfrm>
          <a:prstGeom prst="wedgeRoundRectCallout">
            <a:avLst>
              <a:gd name="adj1" fmla="val -66536"/>
              <a:gd name="adj2" fmla="val 41599"/>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400" dirty="0">
                <a:solidFill>
                  <a:schemeClr val="tx1"/>
                </a:solidFill>
                <a:latin typeface="微軟正黑體" panose="020B0604030504040204" pitchFamily="34" charset="-120"/>
                <a:ea typeface="微軟正黑體" panose="020B0604030504040204" pitchFamily="34" charset="-120"/>
              </a:rPr>
              <a:t>先做 </a:t>
            </a:r>
            <a:r>
              <a:rPr lang="en-US" altLang="zh-TW" sz="2400" dirty="0">
                <a:solidFill>
                  <a:schemeClr val="tx1"/>
                </a:solidFill>
                <a:latin typeface="微軟正黑體" panose="020B0604030504040204" pitchFamily="34" charset="-120"/>
                <a:ea typeface="微軟正黑體" panose="020B0604030504040204" pitchFamily="34" charset="-120"/>
              </a:rPr>
              <a:t>A</a:t>
            </a:r>
            <a:r>
              <a:rPr lang="zh-TW" altLang="en-US" sz="2400" dirty="0">
                <a:solidFill>
                  <a:schemeClr val="tx1"/>
                </a:solidFill>
                <a:latin typeface="微軟正黑體" panose="020B0604030504040204" pitchFamily="34" charset="-120"/>
                <a:ea typeface="微軟正黑體" panose="020B0604030504040204" pitchFamily="34" charset="-120"/>
              </a:rPr>
              <a:t>，再做 </a:t>
            </a:r>
            <a:r>
              <a:rPr lang="en-US" altLang="zh-TW" sz="2400" dirty="0">
                <a:solidFill>
                  <a:schemeClr val="tx1"/>
                </a:solidFill>
                <a:latin typeface="微軟正黑體" panose="020B0604030504040204" pitchFamily="34" charset="-120"/>
                <a:ea typeface="微軟正黑體" panose="020B0604030504040204" pitchFamily="34" charset="-120"/>
              </a:rPr>
              <a:t>B</a:t>
            </a:r>
            <a:r>
              <a:rPr lang="zh-TW" altLang="en-US" sz="2400" dirty="0">
                <a:solidFill>
                  <a:schemeClr val="tx1"/>
                </a:solidFill>
                <a:latin typeface="微軟正黑體" panose="020B0604030504040204" pitchFamily="34" charset="-120"/>
                <a:ea typeface="微軟正黑體" panose="020B0604030504040204" pitchFamily="34" charset="-120"/>
              </a:rPr>
              <a:t>，然後 </a:t>
            </a:r>
            <a:r>
              <a:rPr lang="en-US" altLang="zh-TW" sz="2400" dirty="0">
                <a:solidFill>
                  <a:schemeClr val="tx1"/>
                </a:solidFill>
                <a:latin typeface="微軟正黑體" panose="020B0604030504040204" pitchFamily="34" charset="-120"/>
                <a:ea typeface="微軟正黑體" panose="020B0604030504040204" pitchFamily="34" charset="-120"/>
              </a:rPr>
              <a:t>C</a:t>
            </a:r>
            <a:r>
              <a:rPr lang="zh-TW" altLang="en-US" sz="2400" dirty="0">
                <a:solidFill>
                  <a:schemeClr val="tx1"/>
                </a:solidFill>
                <a:latin typeface="微軟正黑體" panose="020B0604030504040204" pitchFamily="34" charset="-120"/>
                <a:ea typeface="微軟正黑體" panose="020B0604030504040204" pitchFamily="34" charset="-120"/>
              </a:rPr>
              <a:t>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2" name="語音泡泡: 圓角矩形 11">
            <a:extLst>
              <a:ext uri="{FF2B5EF4-FFF2-40B4-BE49-F238E27FC236}">
                <a16:creationId xmlns:a16="http://schemas.microsoft.com/office/drawing/2014/main" id="{B2D913E4-3EC3-CAE7-59D2-F031F87A3153}"/>
              </a:ext>
            </a:extLst>
          </p:cNvPr>
          <p:cNvSpPr/>
          <p:nvPr/>
        </p:nvSpPr>
        <p:spPr>
          <a:xfrm>
            <a:off x="5542275" y="2010650"/>
            <a:ext cx="2919814" cy="601406"/>
          </a:xfrm>
          <a:prstGeom prst="wedgeRoundRectCallout">
            <a:avLst>
              <a:gd name="adj1" fmla="val 64468"/>
              <a:gd name="adj2" fmla="val 4728"/>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寫程式</a:t>
            </a:r>
          </a:p>
        </p:txBody>
      </p:sp>
      <p:sp>
        <p:nvSpPr>
          <p:cNvPr id="13" name="語音泡泡: 圓角矩形 12">
            <a:extLst>
              <a:ext uri="{FF2B5EF4-FFF2-40B4-BE49-F238E27FC236}">
                <a16:creationId xmlns:a16="http://schemas.microsoft.com/office/drawing/2014/main" id="{28232576-B42A-CF39-F367-4FB40A6C1C4B}"/>
              </a:ext>
            </a:extLst>
          </p:cNvPr>
          <p:cNvSpPr/>
          <p:nvPr/>
        </p:nvSpPr>
        <p:spPr>
          <a:xfrm>
            <a:off x="5542274" y="2788205"/>
            <a:ext cx="2919813" cy="928057"/>
          </a:xfrm>
          <a:prstGeom prst="wedgeRoundRectCallout">
            <a:avLst>
              <a:gd name="adj1" fmla="val -72573"/>
              <a:gd name="adj2" fmla="val 27911"/>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試用一下 </a:t>
            </a:r>
            <a:r>
              <a:rPr lang="en-US" altLang="zh-TW" sz="2400" dirty="0">
                <a:solidFill>
                  <a:schemeClr val="tx1"/>
                </a:solidFill>
                <a:latin typeface="微軟正黑體" panose="020B0604030504040204" pitchFamily="34" charset="-120"/>
                <a:ea typeface="微軟正黑體" panose="020B0604030504040204" pitchFamily="34" charset="-120"/>
              </a:rPr>
              <a:t>… </a:t>
            </a:r>
          </a:p>
          <a:p>
            <a:pPr algn="ctr"/>
            <a:r>
              <a:rPr lang="zh-TW" altLang="en-US" sz="2400" dirty="0">
                <a:solidFill>
                  <a:schemeClr val="tx1"/>
                </a:solidFill>
                <a:latin typeface="微軟正黑體" panose="020B0604030504040204" pitchFamily="34" charset="-120"/>
                <a:ea typeface="微軟正黑體" panose="020B0604030504040204" pitchFamily="34" charset="-120"/>
              </a:rPr>
              <a:t>給建議</a:t>
            </a:r>
          </a:p>
        </p:txBody>
      </p:sp>
      <p:sp>
        <p:nvSpPr>
          <p:cNvPr id="18" name="文字方塊 17">
            <a:extLst>
              <a:ext uri="{FF2B5EF4-FFF2-40B4-BE49-F238E27FC236}">
                <a16:creationId xmlns:a16="http://schemas.microsoft.com/office/drawing/2014/main" id="{7AD4ED9D-6DE5-E94D-FB11-4AC1260D004F}"/>
              </a:ext>
            </a:extLst>
          </p:cNvPr>
          <p:cNvSpPr txBox="1"/>
          <p:nvPr/>
        </p:nvSpPr>
        <p:spPr>
          <a:xfrm>
            <a:off x="1608301" y="1070898"/>
            <a:ext cx="2044788" cy="830997"/>
          </a:xfrm>
          <a:prstGeom prst="rect">
            <a:avLst/>
          </a:prstGeom>
          <a:noFill/>
        </p:spPr>
        <p:txBody>
          <a:bodyPr wrap="square" rtlCol="0">
            <a:spAutoFit/>
          </a:bodyPr>
          <a:lstStyle/>
          <a:p>
            <a:pPr algn="r"/>
            <a:r>
              <a:rPr lang="en-US" altLang="zh-TW" sz="2400" dirty="0"/>
              <a:t>AI</a:t>
            </a:r>
            <a:r>
              <a:rPr lang="zh-TW" altLang="en-US" sz="2400" dirty="0"/>
              <a:t> </a:t>
            </a:r>
            <a:r>
              <a:rPr lang="en-US" altLang="zh-TW" sz="2400" dirty="0"/>
              <a:t>project manager </a:t>
            </a:r>
            <a:endParaRPr lang="zh-TW" altLang="en-US" sz="2400" dirty="0"/>
          </a:p>
        </p:txBody>
      </p:sp>
      <p:sp>
        <p:nvSpPr>
          <p:cNvPr id="20" name="文字方塊 19">
            <a:extLst>
              <a:ext uri="{FF2B5EF4-FFF2-40B4-BE49-F238E27FC236}">
                <a16:creationId xmlns:a16="http://schemas.microsoft.com/office/drawing/2014/main" id="{6E5A74E9-179F-B6D8-1F16-251BB0847753}"/>
              </a:ext>
            </a:extLst>
          </p:cNvPr>
          <p:cNvSpPr txBox="1"/>
          <p:nvPr/>
        </p:nvSpPr>
        <p:spPr>
          <a:xfrm>
            <a:off x="9991679" y="1842764"/>
            <a:ext cx="2044788" cy="830997"/>
          </a:xfrm>
          <a:prstGeom prst="rect">
            <a:avLst/>
          </a:prstGeom>
          <a:noFill/>
        </p:spPr>
        <p:txBody>
          <a:bodyPr wrap="square" rtlCol="0">
            <a:spAutoFit/>
          </a:bodyPr>
          <a:lstStyle/>
          <a:p>
            <a:r>
              <a:rPr lang="en-US" altLang="zh-TW" sz="2400" dirty="0"/>
              <a:t>AI</a:t>
            </a:r>
            <a:r>
              <a:rPr lang="zh-TW" altLang="en-US" sz="2400" dirty="0"/>
              <a:t> </a:t>
            </a:r>
            <a:r>
              <a:rPr lang="en-US" altLang="zh-TW" sz="2400" dirty="0"/>
              <a:t>programmer</a:t>
            </a:r>
            <a:endParaRPr lang="zh-TW" altLang="en-US" sz="2400" dirty="0"/>
          </a:p>
        </p:txBody>
      </p:sp>
      <p:sp>
        <p:nvSpPr>
          <p:cNvPr id="21" name="文字方塊 20">
            <a:extLst>
              <a:ext uri="{FF2B5EF4-FFF2-40B4-BE49-F238E27FC236}">
                <a16:creationId xmlns:a16="http://schemas.microsoft.com/office/drawing/2014/main" id="{19258B52-143C-02E5-64FB-743C724EFB89}"/>
              </a:ext>
            </a:extLst>
          </p:cNvPr>
          <p:cNvSpPr txBox="1"/>
          <p:nvPr/>
        </p:nvSpPr>
        <p:spPr>
          <a:xfrm>
            <a:off x="2743901" y="3252233"/>
            <a:ext cx="1219200" cy="461665"/>
          </a:xfrm>
          <a:prstGeom prst="rect">
            <a:avLst/>
          </a:prstGeom>
          <a:noFill/>
        </p:spPr>
        <p:txBody>
          <a:bodyPr wrap="square" rtlCol="0">
            <a:spAutoFit/>
          </a:bodyPr>
          <a:lstStyle/>
          <a:p>
            <a:pPr algn="r"/>
            <a:r>
              <a:rPr lang="en-US" altLang="zh-TW" sz="2400" dirty="0"/>
              <a:t>AI user</a:t>
            </a:r>
            <a:endParaRPr lang="zh-TW" altLang="en-US" sz="2400" dirty="0"/>
          </a:p>
        </p:txBody>
      </p:sp>
      <p:sp>
        <p:nvSpPr>
          <p:cNvPr id="6" name="文字方塊 5">
            <a:extLst>
              <a:ext uri="{FF2B5EF4-FFF2-40B4-BE49-F238E27FC236}">
                <a16:creationId xmlns:a16="http://schemas.microsoft.com/office/drawing/2014/main" id="{29037D1E-A23F-69BF-08D7-4A7E28CB6DF1}"/>
              </a:ext>
            </a:extLst>
          </p:cNvPr>
          <p:cNvSpPr txBox="1"/>
          <p:nvPr/>
        </p:nvSpPr>
        <p:spPr>
          <a:xfrm>
            <a:off x="263107" y="0"/>
            <a:ext cx="6096000" cy="646331"/>
          </a:xfrm>
          <a:prstGeom prst="rect">
            <a:avLst/>
          </a:prstGeom>
          <a:noFill/>
        </p:spPr>
        <p:txBody>
          <a:bodyPr wrap="square">
            <a:spAutoFit/>
          </a:bodyPr>
          <a:lstStyle/>
          <a:p>
            <a:r>
              <a:rPr lang="en-US" altLang="zh-TW" sz="3600" dirty="0"/>
              <a:t>Dynamic LLM Agent Network </a:t>
            </a:r>
            <a:endParaRPr lang="zh-TW" altLang="en-US" sz="3600" dirty="0"/>
          </a:p>
        </p:txBody>
      </p:sp>
      <p:sp>
        <p:nvSpPr>
          <p:cNvPr id="14" name="語音泡泡: 圓角矩形 13">
            <a:extLst>
              <a:ext uri="{FF2B5EF4-FFF2-40B4-BE49-F238E27FC236}">
                <a16:creationId xmlns:a16="http://schemas.microsoft.com/office/drawing/2014/main" id="{4CC831C8-E419-D48D-AB09-D79AF31C7779}"/>
              </a:ext>
            </a:extLst>
          </p:cNvPr>
          <p:cNvSpPr/>
          <p:nvPr/>
        </p:nvSpPr>
        <p:spPr>
          <a:xfrm>
            <a:off x="1912715" y="4544645"/>
            <a:ext cx="4183285" cy="1039181"/>
          </a:xfrm>
          <a:prstGeom prst="wedgeRoundRectCallout">
            <a:avLst>
              <a:gd name="adj1" fmla="val -59859"/>
              <a:gd name="adj2" fmla="val 79647"/>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根據上述對話，給每個人的貢獻度打分數</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pic>
        <p:nvPicPr>
          <p:cNvPr id="25" name="Picture 2">
            <a:extLst>
              <a:ext uri="{FF2B5EF4-FFF2-40B4-BE49-F238E27FC236}">
                <a16:creationId xmlns:a16="http://schemas.microsoft.com/office/drawing/2014/main" id="{52D63924-7CAA-5916-9FF4-CC058CCFD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674" y="357176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9D9B3CEE-AA6F-E77A-3D1E-63C7F8DB0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4674" y="445563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1151D871-E13A-2A59-753C-789A24014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0318" y="534183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8" name="語音泡泡: 圓角矩形 27">
            <a:extLst>
              <a:ext uri="{FF2B5EF4-FFF2-40B4-BE49-F238E27FC236}">
                <a16:creationId xmlns:a16="http://schemas.microsoft.com/office/drawing/2014/main" id="{00946AE6-D0F6-C9BF-4FF6-33EC45C36730}"/>
              </a:ext>
            </a:extLst>
          </p:cNvPr>
          <p:cNvSpPr/>
          <p:nvPr/>
        </p:nvSpPr>
        <p:spPr>
          <a:xfrm>
            <a:off x="6475430" y="3923739"/>
            <a:ext cx="2919813" cy="762729"/>
          </a:xfrm>
          <a:prstGeom prst="wedgeRoundRectCallout">
            <a:avLst>
              <a:gd name="adj1" fmla="val 60064"/>
              <a:gd name="adj2" fmla="val 6660"/>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rPr>
              <a:t>Programmer:</a:t>
            </a:r>
            <a:r>
              <a:rPr lang="zh-TW" altLang="en-US" sz="2400" dirty="0">
                <a:solidFill>
                  <a:schemeClr val="tx1"/>
                </a:solidFill>
              </a:rPr>
              <a:t> </a:t>
            </a:r>
            <a:r>
              <a:rPr lang="en-US" altLang="zh-TW" sz="2400" dirty="0">
                <a:solidFill>
                  <a:schemeClr val="tx1"/>
                </a:solidFill>
              </a:rPr>
              <a:t>10, User: 8 … </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30" name="語音泡泡: 圓角矩形 29">
            <a:extLst>
              <a:ext uri="{FF2B5EF4-FFF2-40B4-BE49-F238E27FC236}">
                <a16:creationId xmlns:a16="http://schemas.microsoft.com/office/drawing/2014/main" id="{2DE9C261-F3EC-8EBA-80CD-849A423CEB0B}"/>
              </a:ext>
            </a:extLst>
          </p:cNvPr>
          <p:cNvSpPr/>
          <p:nvPr/>
        </p:nvSpPr>
        <p:spPr>
          <a:xfrm>
            <a:off x="6475430" y="4846130"/>
            <a:ext cx="2919813" cy="762729"/>
          </a:xfrm>
          <a:prstGeom prst="wedgeRoundRectCallout">
            <a:avLst>
              <a:gd name="adj1" fmla="val 60064"/>
              <a:gd name="adj2" fmla="val 6660"/>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rPr>
              <a:t>Project manager:</a:t>
            </a:r>
            <a:r>
              <a:rPr lang="zh-TW" altLang="en-US" sz="2400" dirty="0">
                <a:solidFill>
                  <a:schemeClr val="tx1"/>
                </a:solidFill>
              </a:rPr>
              <a:t> </a:t>
            </a:r>
            <a:r>
              <a:rPr lang="en-US" altLang="zh-TW" sz="2400" dirty="0">
                <a:solidFill>
                  <a:schemeClr val="tx1"/>
                </a:solidFill>
              </a:rPr>
              <a:t>7, User: 9 … </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31" name="語音泡泡: 圓角矩形 30">
            <a:extLst>
              <a:ext uri="{FF2B5EF4-FFF2-40B4-BE49-F238E27FC236}">
                <a16:creationId xmlns:a16="http://schemas.microsoft.com/office/drawing/2014/main" id="{DFE3E31E-9FF2-BC34-AACD-CFC462F312B3}"/>
              </a:ext>
            </a:extLst>
          </p:cNvPr>
          <p:cNvSpPr/>
          <p:nvPr/>
        </p:nvSpPr>
        <p:spPr>
          <a:xfrm>
            <a:off x="6475430" y="5745842"/>
            <a:ext cx="2919813" cy="762729"/>
          </a:xfrm>
          <a:prstGeom prst="wedgeRoundRectCallout">
            <a:avLst>
              <a:gd name="adj1" fmla="val 60064"/>
              <a:gd name="adj2" fmla="val 6660"/>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rPr>
              <a:t>Project manager:</a:t>
            </a:r>
            <a:r>
              <a:rPr lang="zh-TW" altLang="en-US" sz="2400" dirty="0">
                <a:solidFill>
                  <a:schemeClr val="tx1"/>
                </a:solidFill>
              </a:rPr>
              <a:t> </a:t>
            </a:r>
            <a:r>
              <a:rPr lang="en-US" altLang="zh-TW" sz="2400" dirty="0">
                <a:solidFill>
                  <a:schemeClr val="tx1"/>
                </a:solidFill>
              </a:rPr>
              <a:t>7, Programmer:</a:t>
            </a:r>
            <a:r>
              <a:rPr lang="zh-TW" altLang="en-US" sz="2400" dirty="0">
                <a:solidFill>
                  <a:schemeClr val="tx1"/>
                </a:solidFill>
              </a:rPr>
              <a:t> </a:t>
            </a:r>
            <a:r>
              <a:rPr lang="en-US" altLang="zh-TW" sz="2400" dirty="0">
                <a:solidFill>
                  <a:schemeClr val="tx1"/>
                </a:solidFill>
              </a:rPr>
              <a:t>10 … </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A2828B3C-8475-401A-2383-E2446490E3CD}"/>
              </a:ext>
            </a:extLst>
          </p:cNvPr>
          <p:cNvSpPr txBox="1"/>
          <p:nvPr/>
        </p:nvSpPr>
        <p:spPr>
          <a:xfrm>
            <a:off x="3278697" y="5694898"/>
            <a:ext cx="2979195"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分數太低的之後就不參與工作</a:t>
            </a:r>
          </a:p>
        </p:txBody>
      </p:sp>
      <p:sp>
        <p:nvSpPr>
          <p:cNvPr id="33" name="文字方塊 32">
            <a:extLst>
              <a:ext uri="{FF2B5EF4-FFF2-40B4-BE49-F238E27FC236}">
                <a16:creationId xmlns:a16="http://schemas.microsoft.com/office/drawing/2014/main" id="{76C382C9-0AA3-23CA-5BC7-555B1764B0A7}"/>
              </a:ext>
            </a:extLst>
          </p:cNvPr>
          <p:cNvSpPr txBox="1"/>
          <p:nvPr/>
        </p:nvSpPr>
        <p:spPr>
          <a:xfrm>
            <a:off x="9126071" y="179294"/>
            <a:ext cx="2512204" cy="923330"/>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免責聲明：學術論文目前通常是測試在比較簡單的任務上</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4" name="文字方塊 33">
            <a:extLst>
              <a:ext uri="{FF2B5EF4-FFF2-40B4-BE49-F238E27FC236}">
                <a16:creationId xmlns:a16="http://schemas.microsoft.com/office/drawing/2014/main" id="{2F2ADEAF-8D6D-5B69-2558-8B901121E4DC}"/>
              </a:ext>
            </a:extLst>
          </p:cNvPr>
          <p:cNvSpPr txBox="1"/>
          <p:nvPr/>
        </p:nvSpPr>
        <p:spPr>
          <a:xfrm>
            <a:off x="417446" y="3696705"/>
            <a:ext cx="2638595"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還可以打考績</a:t>
            </a:r>
          </a:p>
        </p:txBody>
      </p:sp>
    </p:spTree>
    <p:extLst>
      <p:ext uri="{BB962C8B-B14F-4D97-AF65-F5344CB8AC3E}">
        <p14:creationId xmlns:p14="http://schemas.microsoft.com/office/powerpoint/2010/main" val="21902688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28" grpId="0" animBg="1"/>
      <p:bldP spid="30" grpId="0" animBg="1"/>
      <p:bldP spid="31" grpId="0" animBg="1"/>
      <p:bldP spid="32" grpId="0"/>
      <p:bldP spid="33"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86090-C7F3-6028-2B3B-0403B9CBFC11}"/>
            </a:ext>
          </a:extLst>
        </p:cNvPr>
        <p:cNvGrpSpPr/>
        <p:nvPr/>
      </p:nvGrpSpPr>
      <p:grpSpPr>
        <a:xfrm>
          <a:off x="0" y="0"/>
          <a:ext cx="0" cy="0"/>
          <a:chOff x="0" y="0"/>
          <a:chExt cx="0" cy="0"/>
        </a:xfrm>
      </p:grpSpPr>
      <p:sp>
        <p:nvSpPr>
          <p:cNvPr id="11" name="矩形: 圓角 10">
            <a:extLst>
              <a:ext uri="{FF2B5EF4-FFF2-40B4-BE49-F238E27FC236}">
                <a16:creationId xmlns:a16="http://schemas.microsoft.com/office/drawing/2014/main" id="{9E903AA2-9D0F-8267-9ED7-EDBA4158EEDB}"/>
              </a:ext>
            </a:extLst>
          </p:cNvPr>
          <p:cNvSpPr/>
          <p:nvPr/>
        </p:nvSpPr>
        <p:spPr>
          <a:xfrm>
            <a:off x="2390968" y="1478957"/>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2" name="直線單箭頭接點 11">
            <a:extLst>
              <a:ext uri="{FF2B5EF4-FFF2-40B4-BE49-F238E27FC236}">
                <a16:creationId xmlns:a16="http://schemas.microsoft.com/office/drawing/2014/main" id="{A253DDB9-B2F0-F2A0-5D19-D36A0B95E09A}"/>
              </a:ext>
            </a:extLst>
          </p:cNvPr>
          <p:cNvCxnSpPr>
            <a:cxnSpLocks/>
          </p:cNvCxnSpPr>
          <p:nvPr/>
        </p:nvCxnSpPr>
        <p:spPr>
          <a:xfrm>
            <a:off x="1752612"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C22B75B6-9384-87AC-19D2-F0BF046F179D}"/>
              </a:ext>
            </a:extLst>
          </p:cNvPr>
          <p:cNvCxnSpPr>
            <a:cxnSpLocks/>
          </p:cNvCxnSpPr>
          <p:nvPr/>
        </p:nvCxnSpPr>
        <p:spPr>
          <a:xfrm>
            <a:off x="3909217" y="2048300"/>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5F83340B-02B2-14DF-EC6D-E16F1A79885B}"/>
              </a:ext>
            </a:extLst>
          </p:cNvPr>
          <p:cNvSpPr/>
          <p:nvPr/>
        </p:nvSpPr>
        <p:spPr>
          <a:xfrm>
            <a:off x="4564827" y="1841268"/>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9F8A4661-A176-96FF-E726-55E2C9C42F9A}"/>
              </a:ext>
            </a:extLst>
          </p:cNvPr>
          <p:cNvSpPr/>
          <p:nvPr/>
        </p:nvSpPr>
        <p:spPr>
          <a:xfrm>
            <a:off x="8517418" y="1470979"/>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17" name="直線單箭頭接點 16">
            <a:extLst>
              <a:ext uri="{FF2B5EF4-FFF2-40B4-BE49-F238E27FC236}">
                <a16:creationId xmlns:a16="http://schemas.microsoft.com/office/drawing/2014/main" id="{29E1FFDB-93CB-3FFF-AC81-FE12E39F5B90}"/>
              </a:ext>
            </a:extLst>
          </p:cNvPr>
          <p:cNvCxnSpPr>
            <a:cxnSpLocks/>
          </p:cNvCxnSpPr>
          <p:nvPr/>
        </p:nvCxnSpPr>
        <p:spPr>
          <a:xfrm>
            <a:off x="7879062"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9D880FB9-4F52-06F2-FCE1-59EF387975C9}"/>
              </a:ext>
            </a:extLst>
          </p:cNvPr>
          <p:cNvCxnSpPr>
            <a:cxnSpLocks/>
          </p:cNvCxnSpPr>
          <p:nvPr/>
        </p:nvCxnSpPr>
        <p:spPr>
          <a:xfrm>
            <a:off x="10035667" y="2040322"/>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DC1C6902-5592-DE71-92DE-C619745C9EDC}"/>
              </a:ext>
            </a:extLst>
          </p:cNvPr>
          <p:cNvSpPr/>
          <p:nvPr/>
        </p:nvSpPr>
        <p:spPr>
          <a:xfrm>
            <a:off x="10691277" y="183329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D3B61DDD-2815-FB95-1514-B00D4C15B486}"/>
              </a:ext>
            </a:extLst>
          </p:cNvPr>
          <p:cNvSpPr/>
          <p:nvPr/>
        </p:nvSpPr>
        <p:spPr>
          <a:xfrm>
            <a:off x="6654112" y="179878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D2EF08D2-051F-B565-86F4-6FA8E02CA344}"/>
              </a:ext>
            </a:extLst>
          </p:cNvPr>
          <p:cNvSpPr/>
          <p:nvPr/>
        </p:nvSpPr>
        <p:spPr>
          <a:xfrm>
            <a:off x="6654112" y="1212631"/>
            <a:ext cx="1354087" cy="483076"/>
          </a:xfrm>
          <a:prstGeom prst="roundRect">
            <a:avLst/>
          </a:prstGeom>
          <a:solidFill>
            <a:schemeClr val="accent5">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255291C0-7837-D1F9-5C15-6BAACADE88CF}"/>
              </a:ext>
            </a:extLst>
          </p:cNvPr>
          <p:cNvSpPr/>
          <p:nvPr/>
        </p:nvSpPr>
        <p:spPr>
          <a:xfrm>
            <a:off x="3512403" y="3173546"/>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4" name="直線單箭頭接點 23">
            <a:extLst>
              <a:ext uri="{FF2B5EF4-FFF2-40B4-BE49-F238E27FC236}">
                <a16:creationId xmlns:a16="http://schemas.microsoft.com/office/drawing/2014/main" id="{7AACFA7D-0903-F087-A1CB-E31A6840CD8C}"/>
              </a:ext>
            </a:extLst>
          </p:cNvPr>
          <p:cNvCxnSpPr>
            <a:cxnSpLocks/>
          </p:cNvCxnSpPr>
          <p:nvPr/>
        </p:nvCxnSpPr>
        <p:spPr>
          <a:xfrm>
            <a:off x="2874047"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037B1511-510A-B29C-C4ED-536CF1DEA4E7}"/>
              </a:ext>
            </a:extLst>
          </p:cNvPr>
          <p:cNvCxnSpPr>
            <a:cxnSpLocks/>
          </p:cNvCxnSpPr>
          <p:nvPr/>
        </p:nvCxnSpPr>
        <p:spPr>
          <a:xfrm>
            <a:off x="5030652" y="3742889"/>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514C32AC-AF2B-0A6E-994F-F693C20750AE}"/>
              </a:ext>
            </a:extLst>
          </p:cNvPr>
          <p:cNvSpPr/>
          <p:nvPr/>
        </p:nvSpPr>
        <p:spPr>
          <a:xfrm>
            <a:off x="9677409" y="3501350"/>
            <a:ext cx="1104181" cy="48307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33DAF834-5706-0A82-4877-0719F998FE07}"/>
              </a:ext>
            </a:extLst>
          </p:cNvPr>
          <p:cNvSpPr/>
          <p:nvPr/>
        </p:nvSpPr>
        <p:spPr>
          <a:xfrm>
            <a:off x="5669008" y="3501351"/>
            <a:ext cx="1104181" cy="483076"/>
          </a:xfrm>
          <a:prstGeom prst="round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F31279B-953C-EE9B-C8BE-5E6054115B02}"/>
              </a:ext>
            </a:extLst>
          </p:cNvPr>
          <p:cNvSpPr/>
          <p:nvPr/>
        </p:nvSpPr>
        <p:spPr>
          <a:xfrm>
            <a:off x="7465680" y="3173545"/>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34" name="直線單箭頭接點 33">
            <a:extLst>
              <a:ext uri="{FF2B5EF4-FFF2-40B4-BE49-F238E27FC236}">
                <a16:creationId xmlns:a16="http://schemas.microsoft.com/office/drawing/2014/main" id="{F3BFDCF3-BB63-B418-6221-047716423002}"/>
              </a:ext>
            </a:extLst>
          </p:cNvPr>
          <p:cNvCxnSpPr>
            <a:cxnSpLocks/>
          </p:cNvCxnSpPr>
          <p:nvPr/>
        </p:nvCxnSpPr>
        <p:spPr>
          <a:xfrm>
            <a:off x="6827324"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0FD9E66F-8C58-66A2-7ABD-99DB3F57EA89}"/>
              </a:ext>
            </a:extLst>
          </p:cNvPr>
          <p:cNvCxnSpPr>
            <a:cxnSpLocks/>
          </p:cNvCxnSpPr>
          <p:nvPr/>
        </p:nvCxnSpPr>
        <p:spPr>
          <a:xfrm>
            <a:off x="8983929" y="3742888"/>
            <a:ext cx="6038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6343CD7B-B220-7903-CE13-19A7BCFFD4A6}"/>
              </a:ext>
            </a:extLst>
          </p:cNvPr>
          <p:cNvSpPr/>
          <p:nvPr/>
        </p:nvSpPr>
        <p:spPr>
          <a:xfrm>
            <a:off x="1904366" y="3476729"/>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B5894086-181A-FA31-6EA8-56E78EE723C4}"/>
              </a:ext>
            </a:extLst>
          </p:cNvPr>
          <p:cNvSpPr/>
          <p:nvPr/>
        </p:nvSpPr>
        <p:spPr>
          <a:xfrm>
            <a:off x="581380" y="1786954"/>
            <a:ext cx="1104181" cy="483076"/>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050" name="Picture 2">
            <a:extLst>
              <a:ext uri="{FF2B5EF4-FFF2-40B4-BE49-F238E27FC236}">
                <a16:creationId xmlns:a16="http://schemas.microsoft.com/office/drawing/2014/main" id="{7BA3010E-D727-AD25-E138-3C1E757D1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90" y="2366523"/>
            <a:ext cx="491167" cy="49116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2">
            <a:extLst>
              <a:ext uri="{FF2B5EF4-FFF2-40B4-BE49-F238E27FC236}">
                <a16:creationId xmlns:a16="http://schemas.microsoft.com/office/drawing/2014/main" id="{88C73B82-3B9C-9889-FC46-78C4C98CFAA1}"/>
              </a:ext>
            </a:extLst>
          </p:cNvPr>
          <p:cNvSpPr/>
          <p:nvPr/>
        </p:nvSpPr>
        <p:spPr>
          <a:xfrm>
            <a:off x="1211444" y="5074253"/>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pic>
        <p:nvPicPr>
          <p:cNvPr id="2052" name="Picture 4">
            <a:extLst>
              <a:ext uri="{FF2B5EF4-FFF2-40B4-BE49-F238E27FC236}">
                <a16:creationId xmlns:a16="http://schemas.microsoft.com/office/drawing/2014/main" id="{BBAF1B1C-4EA8-322F-243D-25DC488D2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721" y="507425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C4152A7-0B46-93FB-C6FD-15B22D34E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406" y="501179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3">
            <a:extLst>
              <a:ext uri="{FF2B5EF4-FFF2-40B4-BE49-F238E27FC236}">
                <a16:creationId xmlns:a16="http://schemas.microsoft.com/office/drawing/2014/main" id="{13D4BB64-AC49-C369-260C-95A3F0F72F03}"/>
              </a:ext>
            </a:extLst>
          </p:cNvPr>
          <p:cNvSpPr/>
          <p:nvPr/>
        </p:nvSpPr>
        <p:spPr>
          <a:xfrm>
            <a:off x="7153126" y="5111445"/>
            <a:ext cx="1518249" cy="1138687"/>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pic>
        <p:nvPicPr>
          <p:cNvPr id="5" name="Picture 4">
            <a:extLst>
              <a:ext uri="{FF2B5EF4-FFF2-40B4-BE49-F238E27FC236}">
                <a16:creationId xmlns:a16="http://schemas.microsoft.com/office/drawing/2014/main" id="{BE277173-62A1-4EAB-7D8A-6502E1DF0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844" y="511144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圓角 5">
            <a:extLst>
              <a:ext uri="{FF2B5EF4-FFF2-40B4-BE49-F238E27FC236}">
                <a16:creationId xmlns:a16="http://schemas.microsoft.com/office/drawing/2014/main" id="{705CE923-4F7F-5E2E-14F7-377EA5D2080F}"/>
              </a:ext>
            </a:extLst>
          </p:cNvPr>
          <p:cNvSpPr/>
          <p:nvPr/>
        </p:nvSpPr>
        <p:spPr>
          <a:xfrm>
            <a:off x="10107513" y="5120048"/>
            <a:ext cx="1518249" cy="1138687"/>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7" name="橢圓 6">
            <a:extLst>
              <a:ext uri="{FF2B5EF4-FFF2-40B4-BE49-F238E27FC236}">
                <a16:creationId xmlns:a16="http://schemas.microsoft.com/office/drawing/2014/main" id="{B994E75B-CBA7-2B67-D151-95FD5ABFCA80}"/>
              </a:ext>
            </a:extLst>
          </p:cNvPr>
          <p:cNvSpPr/>
          <p:nvPr/>
        </p:nvSpPr>
        <p:spPr>
          <a:xfrm>
            <a:off x="433852" y="95543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橢圓 7">
            <a:extLst>
              <a:ext uri="{FF2B5EF4-FFF2-40B4-BE49-F238E27FC236}">
                <a16:creationId xmlns:a16="http://schemas.microsoft.com/office/drawing/2014/main" id="{A1656636-FA7F-591A-8E71-D23C78C0145A}"/>
              </a:ext>
            </a:extLst>
          </p:cNvPr>
          <p:cNvSpPr/>
          <p:nvPr/>
        </p:nvSpPr>
        <p:spPr>
          <a:xfrm>
            <a:off x="433852" y="946175"/>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橢圓 8">
            <a:extLst>
              <a:ext uri="{FF2B5EF4-FFF2-40B4-BE49-F238E27FC236}">
                <a16:creationId xmlns:a16="http://schemas.microsoft.com/office/drawing/2014/main" id="{7F9B56A6-6731-6550-0625-C8C900327DAD}"/>
              </a:ext>
            </a:extLst>
          </p:cNvPr>
          <p:cNvSpPr/>
          <p:nvPr/>
        </p:nvSpPr>
        <p:spPr>
          <a:xfrm>
            <a:off x="6015056" y="921258"/>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2F984845-378F-DF3A-BE8C-4F836ED4454E}"/>
              </a:ext>
            </a:extLst>
          </p:cNvPr>
          <p:cNvSpPr/>
          <p:nvPr/>
        </p:nvSpPr>
        <p:spPr>
          <a:xfrm>
            <a:off x="458491" y="3095292"/>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3</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橢圓 18">
            <a:extLst>
              <a:ext uri="{FF2B5EF4-FFF2-40B4-BE49-F238E27FC236}">
                <a16:creationId xmlns:a16="http://schemas.microsoft.com/office/drawing/2014/main" id="{7200C23D-CBA3-7616-8107-57B35F9D0562}"/>
              </a:ext>
            </a:extLst>
          </p:cNvPr>
          <p:cNvSpPr/>
          <p:nvPr/>
        </p:nvSpPr>
        <p:spPr>
          <a:xfrm>
            <a:off x="470375" y="4681929"/>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4</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84F5D9DF-3533-6502-2C1C-6B0208267178}"/>
              </a:ext>
            </a:extLst>
          </p:cNvPr>
          <p:cNvSpPr/>
          <p:nvPr/>
        </p:nvSpPr>
        <p:spPr>
          <a:xfrm>
            <a:off x="6547730" y="4683442"/>
            <a:ext cx="532911" cy="53291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5</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A95EBA5D-4095-8ADD-A385-59D67154A51B}"/>
              </a:ext>
            </a:extLst>
          </p:cNvPr>
          <p:cNvSpPr txBox="1"/>
          <p:nvPr/>
        </p:nvSpPr>
        <p:spPr>
          <a:xfrm>
            <a:off x="611502" y="153576"/>
            <a:ext cx="110142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有那些在不訓練模型的情況下強化語言模型的方法</a:t>
            </a:r>
          </a:p>
        </p:txBody>
      </p:sp>
    </p:spTree>
    <p:extLst>
      <p:ext uri="{BB962C8B-B14F-4D97-AF65-F5344CB8AC3E}">
        <p14:creationId xmlns:p14="http://schemas.microsoft.com/office/powerpoint/2010/main" val="34156824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6CFC86-8EA4-F2FF-E4E5-66078955F57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語言模型檢查自己的錯誤</a:t>
            </a:r>
          </a:p>
        </p:txBody>
      </p:sp>
      <p:pic>
        <p:nvPicPr>
          <p:cNvPr id="4" name="Picture 5">
            <a:extLst>
              <a:ext uri="{FF2B5EF4-FFF2-40B4-BE49-F238E27FC236}">
                <a16:creationId xmlns:a16="http://schemas.microsoft.com/office/drawing/2014/main" id="{AA314541-8F86-6696-7D43-130347305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409" y="1450677"/>
            <a:ext cx="934457" cy="934458"/>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A440A58E-F3AE-F4F5-C706-865F3D8DDFA9}"/>
              </a:ext>
            </a:extLst>
          </p:cNvPr>
          <p:cNvSpPr txBox="1"/>
          <p:nvPr/>
        </p:nvSpPr>
        <p:spPr>
          <a:xfrm>
            <a:off x="568048" y="2483031"/>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任務輸入</a:t>
            </a:r>
          </a:p>
        </p:txBody>
      </p:sp>
      <p:cxnSp>
        <p:nvCxnSpPr>
          <p:cNvPr id="7" name="直線單箭頭接點 6">
            <a:extLst>
              <a:ext uri="{FF2B5EF4-FFF2-40B4-BE49-F238E27FC236}">
                <a16:creationId xmlns:a16="http://schemas.microsoft.com/office/drawing/2014/main" id="{58432D9C-D04B-D8D2-9460-458F4B0372DE}"/>
              </a:ext>
            </a:extLst>
          </p:cNvPr>
          <p:cNvCxnSpPr>
            <a:cxnSpLocks/>
          </p:cNvCxnSpPr>
          <p:nvPr/>
        </p:nvCxnSpPr>
        <p:spPr>
          <a:xfrm>
            <a:off x="1496963" y="2908042"/>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D5FD1310-DC4C-7F52-7174-1926EC8502D3}"/>
              </a:ext>
            </a:extLst>
          </p:cNvPr>
          <p:cNvSpPr txBox="1"/>
          <p:nvPr/>
        </p:nvSpPr>
        <p:spPr>
          <a:xfrm>
            <a:off x="5433181" y="2500960"/>
            <a:ext cx="9289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任務輸出</a:t>
            </a:r>
          </a:p>
        </p:txBody>
      </p:sp>
      <p:cxnSp>
        <p:nvCxnSpPr>
          <p:cNvPr id="14" name="直線單箭頭接點 13">
            <a:extLst>
              <a:ext uri="{FF2B5EF4-FFF2-40B4-BE49-F238E27FC236}">
                <a16:creationId xmlns:a16="http://schemas.microsoft.com/office/drawing/2014/main" id="{753D2923-7A0B-E6E4-1BC4-8325E4B706E6}"/>
              </a:ext>
            </a:extLst>
          </p:cNvPr>
          <p:cNvCxnSpPr>
            <a:cxnSpLocks/>
          </p:cNvCxnSpPr>
          <p:nvPr/>
        </p:nvCxnSpPr>
        <p:spPr>
          <a:xfrm>
            <a:off x="9558806" y="2897034"/>
            <a:ext cx="659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A636721-D64E-456B-9AA6-5C4A55EEF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6860" y="1431385"/>
            <a:ext cx="934457" cy="934458"/>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D7ACBBE4-AA55-C234-6ED9-CEB6DAD07BA5}"/>
              </a:ext>
            </a:extLst>
          </p:cNvPr>
          <p:cNvSpPr txBox="1"/>
          <p:nvPr/>
        </p:nvSpPr>
        <p:spPr>
          <a:xfrm>
            <a:off x="-62896" y="3738475"/>
            <a:ext cx="11158297" cy="523220"/>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就好像你考試時寫完考卷後，再檢查一次可以檢查出錯誤來</a:t>
            </a:r>
          </a:p>
        </p:txBody>
      </p:sp>
      <p:sp>
        <p:nvSpPr>
          <p:cNvPr id="23" name="矩形: 圓角 22">
            <a:extLst>
              <a:ext uri="{FF2B5EF4-FFF2-40B4-BE49-F238E27FC236}">
                <a16:creationId xmlns:a16="http://schemas.microsoft.com/office/drawing/2014/main" id="{CD8105EB-B73D-78CE-5669-B4F9D9BE734C}"/>
              </a:ext>
            </a:extLst>
          </p:cNvPr>
          <p:cNvSpPr/>
          <p:nvPr/>
        </p:nvSpPr>
        <p:spPr>
          <a:xfrm>
            <a:off x="2425878" y="2257636"/>
            <a:ext cx="2075321" cy="1325563"/>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cxnSp>
        <p:nvCxnSpPr>
          <p:cNvPr id="25" name="直線單箭頭接點 24">
            <a:extLst>
              <a:ext uri="{FF2B5EF4-FFF2-40B4-BE49-F238E27FC236}">
                <a16:creationId xmlns:a16="http://schemas.microsoft.com/office/drawing/2014/main" id="{AD37D925-7C66-DCDB-9D2C-8578A7D4D1AA}"/>
              </a:ext>
            </a:extLst>
          </p:cNvPr>
          <p:cNvCxnSpPr>
            <a:cxnSpLocks/>
          </p:cNvCxnSpPr>
          <p:nvPr/>
        </p:nvCxnSpPr>
        <p:spPr>
          <a:xfrm>
            <a:off x="4554986" y="2916459"/>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331215EE-ACFB-269C-EEC7-E5ABD4F466B2}"/>
              </a:ext>
            </a:extLst>
          </p:cNvPr>
          <p:cNvCxnSpPr>
            <a:cxnSpLocks/>
          </p:cNvCxnSpPr>
          <p:nvPr/>
        </p:nvCxnSpPr>
        <p:spPr>
          <a:xfrm>
            <a:off x="6410049" y="2897034"/>
            <a:ext cx="8012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圓角 27">
            <a:extLst>
              <a:ext uri="{FF2B5EF4-FFF2-40B4-BE49-F238E27FC236}">
                <a16:creationId xmlns:a16="http://schemas.microsoft.com/office/drawing/2014/main" id="{948CCF06-28E1-E081-3339-6224C5083077}"/>
              </a:ext>
            </a:extLst>
          </p:cNvPr>
          <p:cNvSpPr/>
          <p:nvPr/>
        </p:nvSpPr>
        <p:spPr>
          <a:xfrm>
            <a:off x="7338964" y="2246628"/>
            <a:ext cx="2075321" cy="1325563"/>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29" name="文字方塊 28">
            <a:extLst>
              <a:ext uri="{FF2B5EF4-FFF2-40B4-BE49-F238E27FC236}">
                <a16:creationId xmlns:a16="http://schemas.microsoft.com/office/drawing/2014/main" id="{4EA53164-CBC8-0CD5-E6C1-9B9B685E0C0C}"/>
              </a:ext>
            </a:extLst>
          </p:cNvPr>
          <p:cNvSpPr txBox="1"/>
          <p:nvPr/>
        </p:nvSpPr>
        <p:spPr>
          <a:xfrm>
            <a:off x="9575685" y="2481535"/>
            <a:ext cx="24208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檢查後</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的輸出</a:t>
            </a:r>
          </a:p>
        </p:txBody>
      </p:sp>
      <p:sp>
        <p:nvSpPr>
          <p:cNvPr id="30" name="文字方塊 29">
            <a:extLst>
              <a:ext uri="{FF2B5EF4-FFF2-40B4-BE49-F238E27FC236}">
                <a16:creationId xmlns:a16="http://schemas.microsoft.com/office/drawing/2014/main" id="{8E032E19-2237-B2EB-D7E4-02562BCCECF3}"/>
              </a:ext>
            </a:extLst>
          </p:cNvPr>
          <p:cNvSpPr txBox="1"/>
          <p:nvPr/>
        </p:nvSpPr>
        <p:spPr>
          <a:xfrm>
            <a:off x="579801" y="4322490"/>
            <a:ext cx="1115829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有很多問題是得到答案難，但驗證答案是否正確容易</a:t>
            </a:r>
          </a:p>
        </p:txBody>
      </p:sp>
      <p:sp>
        <p:nvSpPr>
          <p:cNvPr id="33" name="文字方塊 32">
            <a:extLst>
              <a:ext uri="{FF2B5EF4-FFF2-40B4-BE49-F238E27FC236}">
                <a16:creationId xmlns:a16="http://schemas.microsoft.com/office/drawing/2014/main" id="{04EBAF39-D5EF-9BF1-010A-892405D3F870}"/>
              </a:ext>
            </a:extLst>
          </p:cNvPr>
          <p:cNvSpPr txBox="1"/>
          <p:nvPr/>
        </p:nvSpPr>
        <p:spPr>
          <a:xfrm>
            <a:off x="617313" y="5083710"/>
            <a:ext cx="1073648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D0D0D"/>
                </a:solidFill>
                <a:effectLst/>
                <a:uLnTx/>
                <a:uFillTx/>
                <a:latin typeface="微軟正黑體" panose="020B0604030504040204" pitchFamily="34" charset="-120"/>
                <a:ea typeface="微軟正黑體" panose="020B0604030504040204" pitchFamily="34" charset="-120"/>
                <a:cs typeface="+mn-cs"/>
              </a:rPr>
              <a:t>現在籠子裡有雞和兔子在一起。從上面數一共有三十五個頭，從下面數一共有九十四隻腳，問一共有多少隻雞、多少隻兔子？</a:t>
            </a:r>
          </a:p>
        </p:txBody>
      </p:sp>
      <p:sp>
        <p:nvSpPr>
          <p:cNvPr id="34" name="文字方塊 33">
            <a:extLst>
              <a:ext uri="{FF2B5EF4-FFF2-40B4-BE49-F238E27FC236}">
                <a16:creationId xmlns:a16="http://schemas.microsoft.com/office/drawing/2014/main" id="{8EC3E726-2D84-2CA0-559E-2243ECC77700}"/>
              </a:ext>
            </a:extLst>
          </p:cNvPr>
          <p:cNvSpPr txBox="1"/>
          <p:nvPr/>
        </p:nvSpPr>
        <p:spPr>
          <a:xfrm>
            <a:off x="6209543" y="6031210"/>
            <a:ext cx="3387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隻雞、</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隻兔子</a:t>
            </a:r>
          </a:p>
        </p:txBody>
      </p:sp>
      <p:pic>
        <p:nvPicPr>
          <p:cNvPr id="7172" name="Picture 4">
            <a:extLst>
              <a:ext uri="{FF2B5EF4-FFF2-40B4-BE49-F238E27FC236}">
                <a16:creationId xmlns:a16="http://schemas.microsoft.com/office/drawing/2014/main" id="{D98E55F7-32CA-FB33-1F13-12F0C700D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7260" y="554310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4032A3D9-4CCF-BB72-04FA-3B967124BCEC}"/>
              </a:ext>
            </a:extLst>
          </p:cNvPr>
          <p:cNvSpPr txBox="1"/>
          <p:nvPr/>
        </p:nvSpPr>
        <p:spPr>
          <a:xfrm>
            <a:off x="7696200" y="365125"/>
            <a:ext cx="40418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擬人的講法：</a:t>
            </a:r>
            <a:endPar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語言模型可以自我反省</a:t>
            </a:r>
          </a:p>
        </p:txBody>
      </p:sp>
    </p:spTree>
    <p:extLst>
      <p:ext uri="{BB962C8B-B14F-4D97-AF65-F5344CB8AC3E}">
        <p14:creationId xmlns:p14="http://schemas.microsoft.com/office/powerpoint/2010/main" val="18321129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animBg="1"/>
      <p:bldP spid="29" grpId="0"/>
      <p:bldP spid="30" grpId="0"/>
      <p:bldP spid="33" grpId="0"/>
      <p:bldP spid="3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1C479-ABC0-9ACA-D94D-ECCB52B58DF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6A192E8-0EBD-944F-4EC0-0326346B4C4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語言模型檢查自己的錯誤</a:t>
            </a:r>
          </a:p>
        </p:txBody>
      </p:sp>
      <p:sp>
        <p:nvSpPr>
          <p:cNvPr id="3" name="內容版面配置區 2">
            <a:extLst>
              <a:ext uri="{FF2B5EF4-FFF2-40B4-BE49-F238E27FC236}">
                <a16:creationId xmlns:a16="http://schemas.microsoft.com/office/drawing/2014/main" id="{A3EEB525-BC09-F2ED-0C72-F57E32D54649}"/>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E54E064B-7CC1-30ED-70DC-F0915C8CAC12}"/>
              </a:ext>
            </a:extLst>
          </p:cNvPr>
          <p:cNvPicPr>
            <a:picLocks noChangeAspect="1"/>
          </p:cNvPicPr>
          <p:nvPr/>
        </p:nvPicPr>
        <p:blipFill>
          <a:blip r:embed="rId2"/>
          <a:stretch>
            <a:fillRect/>
          </a:stretch>
        </p:blipFill>
        <p:spPr>
          <a:xfrm>
            <a:off x="838200" y="1690688"/>
            <a:ext cx="10515600" cy="7394612"/>
          </a:xfrm>
          <a:prstGeom prst="rect">
            <a:avLst/>
          </a:prstGeom>
        </p:spPr>
      </p:pic>
      <p:sp>
        <p:nvSpPr>
          <p:cNvPr id="7" name="文字方塊 6">
            <a:extLst>
              <a:ext uri="{FF2B5EF4-FFF2-40B4-BE49-F238E27FC236}">
                <a16:creationId xmlns:a16="http://schemas.microsoft.com/office/drawing/2014/main" id="{F3D6AB97-9F74-08F9-3ECA-ECEBBDF9813E}"/>
              </a:ext>
            </a:extLst>
          </p:cNvPr>
          <p:cNvSpPr txBox="1"/>
          <p:nvPr/>
        </p:nvSpPr>
        <p:spPr>
          <a:xfrm>
            <a:off x="838200" y="4252864"/>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GPT-4</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5451762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69D97-3E8C-0423-6416-AEE4F3F2D24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F455F0F-ED3C-B677-D139-A77469C99AD5}"/>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7F84175E-418D-0DA5-0207-2985570EC6C0}"/>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CCF24E38-B155-5473-7E03-260636FA2051}"/>
              </a:ext>
            </a:extLst>
          </p:cNvPr>
          <p:cNvPicPr>
            <a:picLocks noChangeAspect="1"/>
          </p:cNvPicPr>
          <p:nvPr/>
        </p:nvPicPr>
        <p:blipFill>
          <a:blip r:embed="rId2"/>
          <a:stretch>
            <a:fillRect/>
          </a:stretch>
        </p:blipFill>
        <p:spPr>
          <a:xfrm>
            <a:off x="201638" y="0"/>
            <a:ext cx="11788724" cy="6702138"/>
          </a:xfrm>
          <a:prstGeom prst="rect">
            <a:avLst/>
          </a:prstGeom>
        </p:spPr>
      </p:pic>
      <p:sp>
        <p:nvSpPr>
          <p:cNvPr id="4" name="矩形 3">
            <a:extLst>
              <a:ext uri="{FF2B5EF4-FFF2-40B4-BE49-F238E27FC236}">
                <a16:creationId xmlns:a16="http://schemas.microsoft.com/office/drawing/2014/main" id="{15BD9300-A98C-EAD5-E28E-C253B5D7E53B}"/>
              </a:ext>
            </a:extLst>
          </p:cNvPr>
          <p:cNvSpPr/>
          <p:nvPr/>
        </p:nvSpPr>
        <p:spPr>
          <a:xfrm>
            <a:off x="-1314450" y="1027906"/>
            <a:ext cx="14820900" cy="803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889728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482C-40EF-0B9A-6CD4-0F85C5707EE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C654FA4-0020-8146-FF62-C9DEE55766C9}"/>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7A904F0-7605-E37B-312D-C27255E8CEBB}"/>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71A830EA-7B45-C4AA-0ED3-00E427685E24}"/>
              </a:ext>
            </a:extLst>
          </p:cNvPr>
          <p:cNvPicPr>
            <a:picLocks noChangeAspect="1"/>
          </p:cNvPicPr>
          <p:nvPr/>
        </p:nvPicPr>
        <p:blipFill>
          <a:blip r:embed="rId2"/>
          <a:stretch>
            <a:fillRect/>
          </a:stretch>
        </p:blipFill>
        <p:spPr>
          <a:xfrm>
            <a:off x="339377" y="467774"/>
            <a:ext cx="11513245" cy="5922451"/>
          </a:xfrm>
          <a:prstGeom prst="rect">
            <a:avLst/>
          </a:prstGeom>
        </p:spPr>
      </p:pic>
      <p:sp>
        <p:nvSpPr>
          <p:cNvPr id="4" name="矩形 3">
            <a:extLst>
              <a:ext uri="{FF2B5EF4-FFF2-40B4-BE49-F238E27FC236}">
                <a16:creationId xmlns:a16="http://schemas.microsoft.com/office/drawing/2014/main" id="{C768A4BC-FF78-525B-8E6B-0F833EF1070F}"/>
              </a:ext>
            </a:extLst>
          </p:cNvPr>
          <p:cNvSpPr/>
          <p:nvPr/>
        </p:nvSpPr>
        <p:spPr>
          <a:xfrm>
            <a:off x="-1712657" y="1423861"/>
            <a:ext cx="14820900" cy="803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185427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471A5-A215-C791-CC77-2BD886C86EC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B575ECC-ACFD-3C0C-240A-17B4FFF91FE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語言模型檢查自己的錯誤</a:t>
            </a:r>
          </a:p>
        </p:txBody>
      </p:sp>
      <p:sp>
        <p:nvSpPr>
          <p:cNvPr id="3" name="內容版面配置區 2">
            <a:extLst>
              <a:ext uri="{FF2B5EF4-FFF2-40B4-BE49-F238E27FC236}">
                <a16:creationId xmlns:a16="http://schemas.microsoft.com/office/drawing/2014/main" id="{354FC8C5-214E-BDE1-FCFC-009F786A12AA}"/>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9926D4B8-C9B0-6D36-A884-BD56463BB63A}"/>
              </a:ext>
            </a:extLst>
          </p:cNvPr>
          <p:cNvPicPr>
            <a:picLocks noChangeAspect="1"/>
          </p:cNvPicPr>
          <p:nvPr/>
        </p:nvPicPr>
        <p:blipFill>
          <a:blip r:embed="rId2"/>
          <a:stretch>
            <a:fillRect/>
          </a:stretch>
        </p:blipFill>
        <p:spPr>
          <a:xfrm>
            <a:off x="1106758" y="1469215"/>
            <a:ext cx="9978483" cy="5160340"/>
          </a:xfrm>
          <a:prstGeom prst="rect">
            <a:avLst/>
          </a:prstGeom>
        </p:spPr>
      </p:pic>
      <p:sp>
        <p:nvSpPr>
          <p:cNvPr id="4" name="文字方塊 3">
            <a:extLst>
              <a:ext uri="{FF2B5EF4-FFF2-40B4-BE49-F238E27FC236}">
                <a16:creationId xmlns:a16="http://schemas.microsoft.com/office/drawing/2014/main" id="{9D2263A4-C717-B5EA-86F9-D70360466B0B}"/>
              </a:ext>
            </a:extLst>
          </p:cNvPr>
          <p:cNvSpPr txBox="1"/>
          <p:nvPr/>
        </p:nvSpPr>
        <p:spPr>
          <a:xfrm>
            <a:off x="640976" y="3429000"/>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GPT-3.5</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113090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7311</TotalTime>
  <Words>2529</Words>
  <Application>Microsoft Office PowerPoint</Application>
  <PresentationFormat>寬螢幕</PresentationFormat>
  <Paragraphs>478</Paragraphs>
  <Slides>49</Slides>
  <Notes>22</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49</vt:i4>
      </vt:variant>
    </vt:vector>
  </HeadingPairs>
  <TitlesOfParts>
    <vt:vector size="61" baseType="lpstr">
      <vt:lpstr>-apple-system</vt:lpstr>
      <vt:lpstr>Lucida Grande</vt:lpstr>
      <vt:lpstr>Söhne</vt:lpstr>
      <vt:lpstr>微軟正黑體</vt:lpstr>
      <vt:lpstr>Aptos</vt:lpstr>
      <vt:lpstr>Arial</vt:lpstr>
      <vt:lpstr>Arial</vt:lpstr>
      <vt:lpstr>Calibri</vt:lpstr>
      <vt:lpstr>Calibri Light</vt:lpstr>
      <vt:lpstr>Roboto</vt:lpstr>
      <vt:lpstr>Wingdings</vt:lpstr>
      <vt:lpstr>Office 佈景主題</vt:lpstr>
      <vt:lpstr>PowerPoint 簡報</vt:lpstr>
      <vt:lpstr>拆解任務</vt:lpstr>
      <vt:lpstr>拆解任務</vt:lpstr>
      <vt:lpstr>拆解任務</vt:lpstr>
      <vt:lpstr>語言模型檢查自己的錯誤</vt:lpstr>
      <vt:lpstr>語言模型檢查自己的錯誤</vt:lpstr>
      <vt:lpstr>PowerPoint 簡報</vt:lpstr>
      <vt:lpstr>PowerPoint 簡報</vt:lpstr>
      <vt:lpstr>語言模型檢查自己的錯誤</vt:lpstr>
      <vt:lpstr>語言模型檢查自己的錯誤</vt:lpstr>
      <vt:lpstr>PowerPoint 簡報</vt:lpstr>
      <vt:lpstr>再次考考大家的觀念</vt:lpstr>
      <vt:lpstr>為什麼同一個問題每次答案都不同？</vt:lpstr>
      <vt:lpstr>為什麼同一個問題每次答案都不同？</vt:lpstr>
      <vt:lpstr>為什麼同一個問題每次答案都不同？</vt:lpstr>
      <vt:lpstr>PowerPoint 簡報</vt:lpstr>
      <vt:lpstr>打一套組合拳</vt:lpstr>
      <vt:lpstr>PowerPoint 簡報</vt:lpstr>
      <vt:lpstr>PowerPoint 簡報</vt:lpstr>
      <vt:lpstr>使用工具</vt:lpstr>
      <vt:lpstr>使用工具 – 搜尋引擎</vt:lpstr>
      <vt:lpstr>使用工具 – 搜尋引擎</vt:lpstr>
      <vt:lpstr>使用工具 – 搜尋引擎</vt:lpstr>
      <vt:lpstr>使用工具 – 寫程式</vt:lpstr>
      <vt:lpstr>PowerPoint 簡報</vt:lpstr>
      <vt:lpstr>使用工具 – 寫程式</vt:lpstr>
      <vt:lpstr>PowerPoint 簡報</vt:lpstr>
      <vt:lpstr>使用工具 – 文字生圖 AI (DALL-E)</vt:lpstr>
      <vt:lpstr>使用工具 – 文字生圖 AI (DALL-E)</vt:lpstr>
      <vt:lpstr>使用工具 – 文字生圖 AI (DALL-E)</vt:lpstr>
      <vt:lpstr>GPT Plug-in </vt:lpstr>
      <vt:lpstr>PowerPoint 簡報</vt:lpstr>
      <vt:lpstr>語言模型是怎麼使用工具的呢？</vt:lpstr>
      <vt:lpstr>延伸閱讀</vt:lpstr>
      <vt:lpstr>PowerPoint 簡報</vt:lpstr>
      <vt:lpstr>各種技巧加起來打一套組合拳</vt:lpstr>
      <vt:lpstr>PowerPoint 簡報</vt:lpstr>
      <vt:lpstr>語言模型彼此合作</vt:lpstr>
      <vt:lpstr>讓合適的模型做合適的事情</vt:lpstr>
      <vt:lpstr>讓模型彼此討論</vt:lpstr>
      <vt:lpstr>PowerPoint 簡報</vt:lpstr>
      <vt:lpstr>讓模型彼此討論</vt:lpstr>
      <vt:lpstr>多一點模型一起討論</vt:lpstr>
      <vt:lpstr>多模型怎麼討論</vt:lpstr>
      <vt:lpstr>討論要怎麼停下來？</vt:lpstr>
      <vt:lpstr>PowerPoint 簡報</vt:lpstr>
      <vt:lpstr>引入不同的腳色</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Prompt Engineering</dc:title>
  <dc:creator>Hung-yi Lee</dc:creator>
  <cp:lastModifiedBy>Hung-yi Lee</cp:lastModifiedBy>
  <cp:revision>285</cp:revision>
  <dcterms:created xsi:type="dcterms:W3CDTF">2024-01-13T06:01:21Z</dcterms:created>
  <dcterms:modified xsi:type="dcterms:W3CDTF">2024-03-07T18:14:24Z</dcterms:modified>
</cp:coreProperties>
</file>