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36"/>
  </p:notesMasterIdLst>
  <p:sldIdLst>
    <p:sldId id="3360" r:id="rId3"/>
    <p:sldId id="3375" r:id="rId4"/>
    <p:sldId id="3025" r:id="rId5"/>
    <p:sldId id="3014" r:id="rId6"/>
    <p:sldId id="3394" r:id="rId7"/>
    <p:sldId id="3371" r:id="rId8"/>
    <p:sldId id="3378" r:id="rId9"/>
    <p:sldId id="3372" r:id="rId10"/>
    <p:sldId id="3381" r:id="rId11"/>
    <p:sldId id="3379" r:id="rId12"/>
    <p:sldId id="3382" r:id="rId13"/>
    <p:sldId id="3386" r:id="rId14"/>
    <p:sldId id="3373" r:id="rId15"/>
    <p:sldId id="3383" r:id="rId16"/>
    <p:sldId id="3385" r:id="rId17"/>
    <p:sldId id="3387" r:id="rId18"/>
    <p:sldId id="3396" r:id="rId19"/>
    <p:sldId id="263" r:id="rId20"/>
    <p:sldId id="3026" r:id="rId21"/>
    <p:sldId id="303" r:id="rId22"/>
    <p:sldId id="3389" r:id="rId23"/>
    <p:sldId id="3390" r:id="rId24"/>
    <p:sldId id="3365" r:id="rId25"/>
    <p:sldId id="3391" r:id="rId26"/>
    <p:sldId id="3367" r:id="rId27"/>
    <p:sldId id="3368" r:id="rId28"/>
    <p:sldId id="3399" r:id="rId29"/>
    <p:sldId id="3053" r:id="rId30"/>
    <p:sldId id="3393" r:id="rId31"/>
    <p:sldId id="3397" r:id="rId32"/>
    <p:sldId id="3362" r:id="rId33"/>
    <p:sldId id="3398" r:id="rId34"/>
    <p:sldId id="3395" r:id="rId3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04" autoAdjust="0"/>
    <p:restoredTop sz="93567" autoAdjust="0"/>
  </p:normalViewPr>
  <p:slideViewPr>
    <p:cSldViewPr snapToGrid="0">
      <p:cViewPr>
        <p:scale>
          <a:sx n="50" d="100"/>
          <a:sy n="50" d="100"/>
        </p:scale>
        <p:origin x="1062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9E7EB-4627-4087-BFBD-C0950D8E944E}" type="datetimeFigureOut">
              <a:rPr lang="zh-TW" altLang="en-US" smtClean="0"/>
              <a:t>2024/4/7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E6129-BBBD-4EFB-B234-9AD7A7CE7E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6884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204.05862.pdf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ai.com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自督導式學習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(Self-supervised Learning)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、預訓練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(Pre-train)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督導式學習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(Supervised Learning)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(Instruction) Fine-tuning 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Reinforcement Learning from Human Feedback (RLHF)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E6129-BBBD-4EFB-B234-9AD7A7CE7E3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029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i="0" dirty="0">
                <a:solidFill>
                  <a:srgbClr val="000000"/>
                </a:solidFill>
                <a:effectLst/>
                <a:latin typeface="Lucida Grande"/>
              </a:rPr>
              <a:t>Training a Helpful and Harmless Assistant with Reinforcement Learning from Human Feedback</a:t>
            </a:r>
          </a:p>
          <a:p>
            <a:r>
              <a:rPr lang="en-US" altLang="zh-TW" b="1" i="0" dirty="0">
                <a:solidFill>
                  <a:srgbClr val="000000"/>
                </a:solidFill>
                <a:effectLst/>
                <a:latin typeface="Lucida Grande"/>
                <a:hlinkClick r:id="rId3"/>
              </a:rPr>
              <a:t>https://arxiv.org/pdf/2204.05862.pdf</a:t>
            </a:r>
            <a:endParaRPr lang="en-US" altLang="zh-TW" b="1" i="0" dirty="0">
              <a:solidFill>
                <a:srgbClr val="000000"/>
              </a:solidFill>
              <a:effectLst/>
              <a:latin typeface="Lucida Grande"/>
            </a:endParaRPr>
          </a:p>
          <a:p>
            <a:r>
              <a:rPr lang="en-US" altLang="zh-TW" dirty="0"/>
              <a:t>alignment taxes</a:t>
            </a:r>
            <a:endParaRPr lang="en-US" altLang="zh-TW" b="1" dirty="0">
              <a:solidFill>
                <a:srgbClr val="000000"/>
              </a:solidFill>
              <a:latin typeface="Lucida Grande"/>
            </a:endParaRPr>
          </a:p>
          <a:p>
            <a:r>
              <a:rPr lang="en-US" altLang="zh-TW" b="1" i="0" dirty="0">
                <a:solidFill>
                  <a:srgbClr val="000000"/>
                </a:solidFill>
                <a:effectLst/>
                <a:latin typeface="Lucida Grande"/>
              </a:rPr>
              <a:t>Online iteration </a:t>
            </a:r>
          </a:p>
          <a:p>
            <a:r>
              <a:rPr lang="en-US" altLang="zh-TW" b="1" i="0" dirty="0">
                <a:solidFill>
                  <a:srgbClr val="000000"/>
                </a:solidFill>
                <a:effectLst/>
                <a:latin typeface="Lucida Grande"/>
              </a:rPr>
              <a:t>Helpful vs Harmless</a:t>
            </a:r>
          </a:p>
          <a:p>
            <a:endParaRPr lang="zh-TW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. In this paper we only use 6B RMs, as this saves a lot of compute, and we found that 175B RM training could be unstable and thus was less suitable to be used as the value function during RL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43A79-4004-42E1-B8E0-386DDA273353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338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. In this paper we only use 6B RMs, as this saves a lot of compute, and we found that 175B RM training could be unstable and thus was less suitable to be used as the value function during RL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43A79-4004-42E1-B8E0-386DDA273353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796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. In this paper we only use 6B RMs, as this saves a lot of compute, and we found that 175B RM training could be unstable and thus was less suitable to be used as the value function during RL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43A79-4004-42E1-B8E0-386DDA273353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402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</a:rPr>
              <a:t>Learning to summarize from human feedback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E6129-BBBD-4EFB-B234-9AD7A7CE7E30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5616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hedge</a:t>
            </a:r>
            <a:r>
              <a:rPr lang="en-US" altLang="zh-TW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is a word or phrase used in a sentence to express ambiguity, probability,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GPT4 </a:t>
            </a:r>
            <a:r>
              <a:rPr lang="zh-TW" altLang="en-US" dirty="0"/>
              <a:t>退步</a:t>
            </a:r>
            <a:endParaRPr lang="en-US" altLang="zh-TW" dirty="0"/>
          </a:p>
          <a:p>
            <a:r>
              <a:rPr lang="zh-TW" altLang="en-US" b="0" i="0" dirty="0">
                <a:solidFill>
                  <a:srgbClr val="001D35"/>
                </a:solidFill>
                <a:effectLst/>
                <a:highlight>
                  <a:srgbClr val="FFFFFF"/>
                </a:highlight>
                <a:latin typeface="Google Sans"/>
              </a:rPr>
              <a:t>約翰</a:t>
            </a:r>
            <a:r>
              <a:rPr lang="en-US" altLang="zh-TW" b="0" i="0" dirty="0">
                <a:solidFill>
                  <a:srgbClr val="001D35"/>
                </a:solidFill>
                <a:effectLst/>
                <a:highlight>
                  <a:srgbClr val="FFFFFF"/>
                </a:highlight>
                <a:latin typeface="Google Sans"/>
              </a:rPr>
              <a:t>·</a:t>
            </a:r>
            <a:r>
              <a:rPr lang="zh-TW" altLang="en-US" b="0" i="0" dirty="0">
                <a:solidFill>
                  <a:srgbClr val="001D35"/>
                </a:solidFill>
                <a:effectLst/>
                <a:highlight>
                  <a:srgbClr val="FFFFFF"/>
                </a:highlight>
                <a:latin typeface="Google Sans"/>
              </a:rPr>
              <a:t>舒爾曼 </a:t>
            </a:r>
            <a:r>
              <a:rPr lang="en-US" altLang="zh-TW" b="0" i="0" dirty="0">
                <a:solidFill>
                  <a:srgbClr val="001D35"/>
                </a:solidFill>
                <a:effectLst/>
                <a:highlight>
                  <a:srgbClr val="FFFFFF"/>
                </a:highlight>
                <a:latin typeface="Google Sans"/>
              </a:rPr>
              <a:t>(John Schulman)</a:t>
            </a:r>
          </a:p>
          <a:p>
            <a:r>
              <a:rPr lang="en-US" altLang="zh-TW" b="0" i="0" dirty="0">
                <a:solidFill>
                  <a:srgbClr val="444444"/>
                </a:solidFill>
                <a:effectLst/>
                <a:highlight>
                  <a:srgbClr val="FEFEFE"/>
                </a:highlight>
                <a:latin typeface="Georgia" panose="02040502050405020303" pitchFamily="18" charset="0"/>
              </a:rPr>
              <a:t>scientist and cofounder of </a:t>
            </a:r>
            <a:r>
              <a:rPr lang="en-US" altLang="zh-TW" b="0" i="0" u="none" strike="noStrike" dirty="0">
                <a:solidFill>
                  <a:srgbClr val="0645AD"/>
                </a:solidFill>
                <a:effectLst/>
                <a:highlight>
                  <a:srgbClr val="FEFEFE"/>
                </a:highlight>
                <a:latin typeface="Georgia" panose="02040502050405020303" pitchFamily="18" charset="0"/>
                <a:hlinkClick r:id="rId3"/>
              </a:rPr>
              <a:t>OpenAI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E6129-BBBD-4EFB-B234-9AD7A7CE7E30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9810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E6129-BBBD-4EFB-B234-9AD7A7CE7E30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26754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人類覺得好就真的好嗎？</a:t>
            </a:r>
            <a:r>
              <a:rPr lang="zh-TW" altLang="en-US" dirty="0"/>
              <a:t>如果機器超越了人類</a:t>
            </a:r>
            <a:r>
              <a:rPr lang="en-US" altLang="zh-TW" dirty="0"/>
              <a:t>?</a:t>
            </a:r>
            <a:r>
              <a:rPr lang="zh-TW" altLang="en-US" dirty="0"/>
              <a:t>？？？？？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/>
              <a:t>推理過程對了　．．．答案錯了</a:t>
            </a:r>
            <a:endParaRPr lang="en-US" altLang="zh-TW" dirty="0"/>
          </a:p>
          <a:p>
            <a:r>
              <a:rPr lang="zh-TW" altLang="en-US" dirty="0"/>
              <a:t>推理過程錯了　．．．答案對了</a:t>
            </a:r>
            <a:endParaRPr lang="en-US" altLang="zh-TW" dirty="0"/>
          </a:p>
          <a:p>
            <a:endParaRPr lang="zh-TW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62BC1B-55DA-4C9C-9730-8AD02EEF404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713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自督導式學習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(Self-supervised Learning)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、預訓練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(Pre-train)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督導式學習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(Supervised Learning)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(Instruction) Fine-tuning 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Reinforcement Learning from Human Feedback (RLHF)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E6129-BBBD-4EFB-B234-9AD7A7CE7E3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328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增強式學習 </a:t>
            </a:r>
            <a:r>
              <a:rPr lang="en-US" altLang="zh-TW" dirty="0">
                <a:latin typeface="arial" panose="020B0604020202020204" pitchFamily="34" charset="0"/>
                <a:ea typeface="+mn-ea"/>
                <a:cs typeface="+mn-cs"/>
              </a:rPr>
              <a:t>(Reinforcement Learning, RL)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. In this paper we only use 6B RMs, as this saves a lot of compute, and we found that 175B RM training could be unstable and thus was less suitable to be used as the value function during RL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43A79-4004-42E1-B8E0-386DDA273353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622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模型要有一定程度的能力比較適合進入 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RLHF</a:t>
            </a:r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 In this paper we only use 6B RMs, as this saves a lot of compute, and we found that 175B RM training could be unstable and thus was less suitable to be used as the value function during RL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43A79-4004-42E1-B8E0-386DDA273353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541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代價是甚麼呢？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E6129-BBBD-4EFB-B234-9AD7A7CE7E3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3374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這裡有沒有更好的例子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E6129-BBBD-4EFB-B234-9AD7A7CE7E30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302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福利連前幾畫蠻無聊的</a:t>
            </a:r>
            <a:r>
              <a:rPr lang="en-US" altLang="zh-TW" dirty="0"/>
              <a:t>?</a:t>
            </a:r>
          </a:p>
          <a:p>
            <a:endParaRPr lang="en-US" altLang="zh-TW" dirty="0"/>
          </a:p>
          <a:p>
            <a:r>
              <a:rPr lang="zh-TW" altLang="en-US" dirty="0"/>
              <a:t>這裡有沒有更好的例子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想一個例子是，前半句不好，但整句寫完很棒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E6129-BBBD-4EFB-B234-9AD7A7CE7E3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9577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要不要講講多輪對話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E6129-BBBD-4EFB-B234-9AD7A7CE7E30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2356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要不要講講多輪對話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E6129-BBBD-4EFB-B234-9AD7A7CE7E30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0670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老師需要有多聰明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In this paper we only use 6B RMs, as this saves a lot of compute, and we found that 175B RM training could be unstable and thus was less suitable to be used as the value function during RL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43A79-4004-42E1-B8E0-386DDA273353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295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276D18-8AF8-3210-5D22-2A02A83410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4488D28-8EC1-AA15-2D2E-D792DEDB6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B0E74B6-D381-E0CB-E60C-67D7EB4E8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5A2C-61D9-448D-B648-4F277BE48E59}" type="datetimeFigureOut">
              <a:rPr lang="zh-TW" altLang="en-US" smtClean="0"/>
              <a:t>2024/4/7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2A47B60-0A83-B30C-91D4-A13464D28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A691F52-6D05-B0F7-039C-831309E67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D952-CE05-4B7D-A2D5-3F146EBC74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4204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7A22C7-B59E-F13C-BE35-2BC335EB4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FFB4801-421B-852C-4397-621A12B487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4F8B0DC-6686-D957-ED3C-22E32C393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5A2C-61D9-448D-B648-4F277BE48E59}" type="datetimeFigureOut">
              <a:rPr lang="zh-TW" altLang="en-US" smtClean="0"/>
              <a:t>2024/4/7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1EB49BD-4D9F-6875-D989-D64A239C9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1AE7309-9916-09B5-86E9-1410AB31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D952-CE05-4B7D-A2D5-3F146EBC74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907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C0C58CE-480F-0F8B-655D-08439B1868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313D72A-957E-2806-98A9-7FC62EF8E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D56B82C-4C3B-6618-67F2-F732771A2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5A2C-61D9-448D-B648-4F277BE48E59}" type="datetimeFigureOut">
              <a:rPr lang="zh-TW" altLang="en-US" smtClean="0"/>
              <a:t>2024/4/7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E6EB002-B011-C510-B173-904FB6C73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A62557A-E2AB-C162-DEE0-BBB0D08E4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D952-CE05-4B7D-A2D5-3F146EBC74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8275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FE5F7A-B454-F23A-D4F4-A84B49F4E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A92ECAB-E0D7-5F59-7B96-DC146B1208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F589060-90C2-F5FB-F060-434498243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9C54-4733-457E-A504-C67997F7719F}" type="datetimeFigureOut">
              <a:rPr lang="zh-TW" altLang="en-US" smtClean="0"/>
              <a:t>2024/4/7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C5B471F-2841-58E8-0B9B-D627DCF3C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092153-5738-2239-9E0A-064F19FEE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0F66-F57A-44FB-94F9-D313D63001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8369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782B3B-F263-17D8-B1AA-D98B0BEDF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65D63AD-0972-957D-B23E-0B23E73A3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DB7A6B5-4258-5D83-9976-4C4A26DF2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9C54-4733-457E-A504-C67997F7719F}" type="datetimeFigureOut">
              <a:rPr lang="zh-TW" altLang="en-US" smtClean="0"/>
              <a:t>2024/4/7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6B1831B-B15D-18E2-4C15-22C1A6D6D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47718DA-B961-BD9D-610E-90016535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0F66-F57A-44FB-94F9-D313D63001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0673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D62B95-A598-A74D-0CA3-DBD21482F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3AFDE24-4230-5CF0-6ED4-B41E4807B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3470611-CD3B-5A65-1A6F-D34F47359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9C54-4733-457E-A504-C67997F7719F}" type="datetimeFigureOut">
              <a:rPr lang="zh-TW" altLang="en-US" smtClean="0"/>
              <a:t>2024/4/7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0BD803D-0D75-36F0-E845-C49938630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C5FB66E-3F95-2A12-BC17-A1122A505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0F66-F57A-44FB-94F9-D313D63001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8075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A15ED0-A5DF-8817-169D-FDBB28540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FBA8DDE-D1AB-C2B1-8E4C-A917B7AA08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7973777-8DB8-094D-922D-F00751C90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2084BFC-B751-E424-23EF-7462E396D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9C54-4733-457E-A504-C67997F7719F}" type="datetimeFigureOut">
              <a:rPr lang="zh-TW" altLang="en-US" smtClean="0"/>
              <a:t>2024/4/7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120CA85-6C83-FF2D-2E5F-76F21A9E7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4B4F9C6-3E6F-8CD1-3B7D-57E3BFCBD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0F66-F57A-44FB-94F9-D313D63001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4412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76FF7B-F163-E2EE-2B4F-EFE52EE53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121CE70-EF36-27AE-82C6-6C512C20B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0F82FB4-89CC-8D30-4A95-8DCFCD689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75055CE-D088-D4DB-15D6-28A4C3A4CA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D914394-8E58-DDE5-751F-8CE67BBE24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4AF326C-D2E1-E365-3944-237C7CC2F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9C54-4733-457E-A504-C67997F7719F}" type="datetimeFigureOut">
              <a:rPr lang="zh-TW" altLang="en-US" smtClean="0"/>
              <a:t>2024/4/7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62E1EEF-2B46-AAD5-630C-F19562CB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C4DF386-4ED8-8E38-9700-2173B55FE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0F66-F57A-44FB-94F9-D313D63001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8539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4D61F4-2CD4-37E6-5B71-58C97A482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3CDDC84-FEB3-2593-652D-61735FE1E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9C54-4733-457E-A504-C67997F7719F}" type="datetimeFigureOut">
              <a:rPr lang="zh-TW" altLang="en-US" smtClean="0"/>
              <a:t>2024/4/7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45DD3E2-0B25-E96F-463E-A1EBE4BFE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31BF5EE-9B58-3ADE-2500-2956FD875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0F66-F57A-44FB-94F9-D313D63001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6550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8FCBBB2-0602-C9AC-99AD-84D34BECF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9C54-4733-457E-A504-C67997F7719F}" type="datetimeFigureOut">
              <a:rPr lang="zh-TW" altLang="en-US" smtClean="0"/>
              <a:t>2024/4/7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4ED042A-16D1-CC0B-5227-5F1167550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A0B6C50-BDAC-CFFF-F858-7FFD6A8FC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0F66-F57A-44FB-94F9-D313D63001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4354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2F6BA3-22A3-42E7-7B79-195F5B256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3869093-D95E-933C-D71C-BA78234C7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2126C91-81E2-E859-79BD-FCCBC80A9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FEB7790-F8BA-337C-897B-FE50D18FD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9C54-4733-457E-A504-C67997F7719F}" type="datetimeFigureOut">
              <a:rPr lang="zh-TW" altLang="en-US" smtClean="0"/>
              <a:t>2024/4/7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D8B3333-C2A6-4592-6DA2-5F9841E85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A6FF127-C44E-1ABA-5B42-873A6FB0D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0F66-F57A-44FB-94F9-D313D63001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1265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35923A-B700-DBAC-892F-1C59A03AA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8600F42-ED29-A704-4D2B-34361DE7D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AB3EADE-986A-CF6F-0C7D-0C16DEFEF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5A2C-61D9-448D-B648-4F277BE48E59}" type="datetimeFigureOut">
              <a:rPr lang="zh-TW" altLang="en-US" smtClean="0"/>
              <a:t>2024/4/7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F82806D-5EF9-73C8-806A-175B1A40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6CBB4EC-AA82-EDFA-FB43-87E98C287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D952-CE05-4B7D-A2D5-3F146EBC74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780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A309A3-E806-8E39-D026-E7F98AAD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B96619D-E1F8-4851-D466-DEB2FD01A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5B1EE1B-E7DE-E1C3-CD50-9840C488C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49AA4FE-706A-8FC3-FA4C-2B70D0EC8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9C54-4733-457E-A504-C67997F7719F}" type="datetimeFigureOut">
              <a:rPr lang="zh-TW" altLang="en-US" smtClean="0"/>
              <a:t>2024/4/7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2900288-DD89-C076-DAB8-DF2A47247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528566C-DCA7-7072-3E63-AC612C310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0F66-F57A-44FB-94F9-D313D63001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3310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A7A802-926D-F8F4-0577-2BAF8E5C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AA0E3DD-B933-7F08-1AD9-5F5C2A29B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895C294-B644-A892-AA03-98B35B396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9C54-4733-457E-A504-C67997F7719F}" type="datetimeFigureOut">
              <a:rPr lang="zh-TW" altLang="en-US" smtClean="0"/>
              <a:t>2024/4/7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DCE7D43-85D3-88C3-C799-96506CD77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F1FA395-0EA6-93E3-9BC1-8A7DCB7CC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0F66-F57A-44FB-94F9-D313D63001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9887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E50855F-4142-ECF1-0054-B0314B6EC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D267314-6B4F-20BD-E819-420652D18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3B906F3-4A35-CDE3-E37A-3ED88D4E5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9C54-4733-457E-A504-C67997F7719F}" type="datetimeFigureOut">
              <a:rPr lang="zh-TW" altLang="en-US" smtClean="0"/>
              <a:t>2024/4/7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96A9642-6ABC-89E8-F3B5-D5CBEBE36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390BA7E-52A1-282E-54DB-40E922597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0F66-F57A-44FB-94F9-D313D63001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9485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AC3183-B270-BC12-3103-BEF9D7C21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1123D28-1A9F-06F7-AC65-AD01C5B84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0D1FB8E-EF7D-5D7D-603D-9AEEA6C2D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5A2C-61D9-448D-B648-4F277BE48E59}" type="datetimeFigureOut">
              <a:rPr lang="zh-TW" altLang="en-US" smtClean="0"/>
              <a:t>2024/4/7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F379877-6F4A-624D-7102-C2246B030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542E51E-B673-EF51-B8AF-BDC0382B7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D952-CE05-4B7D-A2D5-3F146EBC74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503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F71A11-3CAD-4988-E1CE-9115EDAC5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DAE74F9-C14A-2B0E-F2CA-4032E4FE00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980CEA8-15A7-8227-57E7-99F04F415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6DDA390-D3DE-72A5-ED29-E1CFD1C7D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5A2C-61D9-448D-B648-4F277BE48E59}" type="datetimeFigureOut">
              <a:rPr lang="zh-TW" altLang="en-US" smtClean="0"/>
              <a:t>2024/4/7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12DCABC-8C15-F8B6-5C9B-BABC9C3D5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49E830F-39BB-4AB3-7397-20F1D0B9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D952-CE05-4B7D-A2D5-3F146EBC74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1529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049EBA-A9B4-85C8-8277-6C243243B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F316BED-A806-D155-B397-8E7C4DA30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1CA8F79-508E-5A4D-18AF-43F27EB75D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EF99D52-87CE-B70A-EFCD-48996CF3DE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06F3BDA-4F26-9D73-569E-2AA8BA2837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CAFBB26-FE9D-408D-2864-95940728A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5A2C-61D9-448D-B648-4F277BE48E59}" type="datetimeFigureOut">
              <a:rPr lang="zh-TW" altLang="en-US" smtClean="0"/>
              <a:t>2024/4/7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76B4950-AA70-62E5-1B0C-770F2087A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1FA22A2-7DFE-F922-02CA-5CA89F84C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D952-CE05-4B7D-A2D5-3F146EBC74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404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1DD2F1-F112-1B13-28AD-8A5AFCA17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2A3582F-E9AB-1424-A0C6-D4D15AC85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5A2C-61D9-448D-B648-4F277BE48E59}" type="datetimeFigureOut">
              <a:rPr lang="zh-TW" altLang="en-US" smtClean="0"/>
              <a:t>2024/4/7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4D921C2-88A5-C3A3-1577-3A08415CF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8000E1F-B58E-DF2C-FAE7-BF51C1342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D952-CE05-4B7D-A2D5-3F146EBC74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639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DD4DCB7-7D88-D4BB-F2C4-9910B2030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5A2C-61D9-448D-B648-4F277BE48E59}" type="datetimeFigureOut">
              <a:rPr lang="zh-TW" altLang="en-US" smtClean="0"/>
              <a:t>2024/4/7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9B20232-998E-F212-D499-D095CF2BD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B55F329-0DA0-6349-A585-BC43E74D9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D952-CE05-4B7D-A2D5-3F146EBC74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3335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F4F1C4-13D7-DD5F-67D1-3A1720B20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0B73B4-93AD-0406-E977-03D952950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4DFA3BE-FC20-96A8-0290-80425E8E86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52A3077-704A-0776-4583-54F0D08C5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5A2C-61D9-448D-B648-4F277BE48E59}" type="datetimeFigureOut">
              <a:rPr lang="zh-TW" altLang="en-US" smtClean="0"/>
              <a:t>2024/4/7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F647D92-FFF8-7E2F-60A6-D5C06B7B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F3E928C-24BE-FCA9-6986-83B45BC5E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D952-CE05-4B7D-A2D5-3F146EBC74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469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379F65-D85D-1569-776A-5D50339EB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FC76B3E-9987-4255-76F6-ADB2B32182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B75A793-9596-5431-98FA-9EC03FE7B0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402B4CB-3CD4-4891-FD20-1D355D4D7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5A2C-61D9-448D-B648-4F277BE48E59}" type="datetimeFigureOut">
              <a:rPr lang="zh-TW" altLang="en-US" smtClean="0"/>
              <a:t>2024/4/7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29E007D-F5C1-238D-5468-E5279E8B3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BD1AC96-C317-62F4-1AD3-E56177AB1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D952-CE05-4B7D-A2D5-3F146EBC74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281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CC11665-F41D-5792-9F1B-49732014A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A02CE02-8BD9-BCE7-A470-F7D23CE16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51C141D-AD1E-876B-7A86-43906293DF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7E5A2C-61D9-448D-B648-4F277BE48E59}" type="datetimeFigureOut">
              <a:rPr lang="zh-TW" altLang="en-US" smtClean="0"/>
              <a:t>2024/4/7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98DC41E-AEEC-6985-C677-044E792279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C1A52E1-353F-644F-FF53-442A676CF9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C3D952-CE05-4B7D-A2D5-3F146EBC74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4587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8BE2FC1-32D0-2E8A-9003-C646AE6AC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A9EC394-EB6E-1B32-340F-56C505AB6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A03A892-8212-6699-1FD1-8B457951F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F9C54-4733-457E-A504-C67997F7719F}" type="datetimeFigureOut">
              <a:rPr lang="zh-TW" altLang="en-US" smtClean="0"/>
              <a:t>2024/4/7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6C96D64-1D26-A3AB-4EC4-B849601FBA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B4DA056-8C9F-7BD0-D942-E4083690A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60F66-F57A-44FB-94F9-D313D63001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794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0EE92D-3B71-C7DD-C591-B8E7762E3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內容版面配置區 4" descr="一張含有 體育, 人員, 服裝, 天空 的圖片&#10;&#10;自動產生的描述">
            <a:extLst>
              <a:ext uri="{FF2B5EF4-FFF2-40B4-BE49-F238E27FC236}">
                <a16:creationId xmlns:a16="http://schemas.microsoft.com/office/drawing/2014/main" id="{A3C5FDDD-EED5-1736-F3B3-0A55BB5267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908" y="365125"/>
            <a:ext cx="3600000" cy="3600000"/>
          </a:xfrm>
        </p:spPr>
      </p:pic>
      <p:pic>
        <p:nvPicPr>
          <p:cNvPr id="7" name="圖片 6" descr="一張含有 人員, 服裝, 戶外, 天空 的圖片&#10;&#10;自動產生的描述">
            <a:extLst>
              <a:ext uri="{FF2B5EF4-FFF2-40B4-BE49-F238E27FC236}">
                <a16:creationId xmlns:a16="http://schemas.microsoft.com/office/drawing/2014/main" id="{E7E89D83-7DF7-07C2-45A1-00F74B5781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008" y="365125"/>
            <a:ext cx="3600000" cy="3600000"/>
          </a:xfrm>
          <a:prstGeom prst="rect">
            <a:avLst/>
          </a:prstGeom>
        </p:spPr>
      </p:pic>
      <p:pic>
        <p:nvPicPr>
          <p:cNvPr id="4" name="圖片 3" descr="一張含有 雲, 登山, 油畫, 天空 的圖片&#10;&#10;自動產生的描述">
            <a:extLst>
              <a:ext uri="{FF2B5EF4-FFF2-40B4-BE49-F238E27FC236}">
                <a16:creationId xmlns:a16="http://schemas.microsoft.com/office/drawing/2014/main" id="{7A3C8F07-C64D-B990-31E2-1D0619D5ED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13" y="365125"/>
            <a:ext cx="3600000" cy="360000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98A811F1-3DE0-8360-E3BD-D80CD46142C6}"/>
              </a:ext>
            </a:extLst>
          </p:cNvPr>
          <p:cNvSpPr txBox="1"/>
          <p:nvPr/>
        </p:nvSpPr>
        <p:spPr>
          <a:xfrm>
            <a:off x="900868" y="3965125"/>
            <a:ext cx="284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第一階段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FC5D91B-938C-2BAD-325D-8B817B548318}"/>
              </a:ext>
            </a:extLst>
          </p:cNvPr>
          <p:cNvSpPr txBox="1"/>
          <p:nvPr/>
        </p:nvSpPr>
        <p:spPr>
          <a:xfrm>
            <a:off x="4673600" y="3965125"/>
            <a:ext cx="284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第二階段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9EC938F-A6C5-1367-A7EE-1C867B79CB82}"/>
              </a:ext>
            </a:extLst>
          </p:cNvPr>
          <p:cNvSpPr txBox="1"/>
          <p:nvPr/>
        </p:nvSpPr>
        <p:spPr>
          <a:xfrm>
            <a:off x="8446332" y="3961311"/>
            <a:ext cx="284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第三階段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5A08C5B-19AC-8C2C-B998-6E0369C93C11}"/>
              </a:ext>
            </a:extLst>
          </p:cNvPr>
          <p:cNvSpPr txBox="1"/>
          <p:nvPr/>
        </p:nvSpPr>
        <p:spPr>
          <a:xfrm>
            <a:off x="206601" y="4508994"/>
            <a:ext cx="4108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自我學習，累積實力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7EBD79A-D9E1-4D6E-ECBC-4B916BBCC04D}"/>
              </a:ext>
            </a:extLst>
          </p:cNvPr>
          <p:cNvSpPr txBox="1"/>
          <p:nvPr/>
        </p:nvSpPr>
        <p:spPr>
          <a:xfrm>
            <a:off x="4075662" y="4508994"/>
            <a:ext cx="4108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名師指點，發揮潛力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70394883-2628-5C0D-E9D4-39277C28009F}"/>
              </a:ext>
            </a:extLst>
          </p:cNvPr>
          <p:cNvSpPr txBox="1"/>
          <p:nvPr/>
        </p:nvSpPr>
        <p:spPr>
          <a:xfrm>
            <a:off x="7848394" y="4504278"/>
            <a:ext cx="4108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參與實戰，打磨技巧</a:t>
            </a: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7598BE9D-B603-C68D-8E16-F51C4534DB81}"/>
              </a:ext>
            </a:extLst>
          </p:cNvPr>
          <p:cNvSpPr/>
          <p:nvPr/>
        </p:nvSpPr>
        <p:spPr>
          <a:xfrm>
            <a:off x="8065364" y="103051"/>
            <a:ext cx="3741505" cy="4922745"/>
          </a:xfrm>
          <a:prstGeom prst="roundRect">
            <a:avLst>
              <a:gd name="adj" fmla="val 7619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2B7FAD74-541B-5A6A-3521-5C6B12FFB431}"/>
              </a:ext>
            </a:extLst>
          </p:cNvPr>
          <p:cNvSpPr txBox="1"/>
          <p:nvPr/>
        </p:nvSpPr>
        <p:spPr>
          <a:xfrm>
            <a:off x="505913" y="5650973"/>
            <a:ext cx="11209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200" b="1" i="0" dirty="0">
                <a:effectLst/>
                <a:latin typeface="arial" panose="020B0604020202020204" pitchFamily="34" charset="0"/>
              </a:rPr>
              <a:t>Reinforcement Learning from Human Feedback (RLHF)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0592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F22B31-FBE1-4926-5230-5E7208D26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語言模型</a:t>
            </a:r>
            <a:r>
              <a:rPr lang="zh-TW" altLang="en-US" dirty="0"/>
              <a:t> </a:t>
            </a:r>
            <a:r>
              <a:rPr lang="en-US" altLang="zh-TW" dirty="0"/>
              <a:t>vs AlphaGo</a:t>
            </a:r>
            <a:endParaRPr lang="zh-TW" altLang="en-US" dirty="0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932DF457-78B7-6197-5BDD-9723645BC21C}"/>
              </a:ext>
            </a:extLst>
          </p:cNvPr>
          <p:cNvSpPr/>
          <p:nvPr/>
        </p:nvSpPr>
        <p:spPr>
          <a:xfrm>
            <a:off x="5535816" y="2165066"/>
            <a:ext cx="1693981" cy="10976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語言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模型</a:t>
            </a: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A0BE0098-0332-1BB5-36D5-49CB5208A059}"/>
              </a:ext>
            </a:extLst>
          </p:cNvPr>
          <p:cNvSpPr/>
          <p:nvPr/>
        </p:nvSpPr>
        <p:spPr>
          <a:xfrm>
            <a:off x="5535815" y="4308219"/>
            <a:ext cx="1693981" cy="10976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AlphaGo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B212B89-FA85-2B75-596E-2F6584ED2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567" y="424746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C0BA7745-3215-A99B-6F55-8EB31A57B288}"/>
              </a:ext>
            </a:extLst>
          </p:cNvPr>
          <p:cNvSpPr txBox="1"/>
          <p:nvPr/>
        </p:nvSpPr>
        <p:spPr>
          <a:xfrm>
            <a:off x="1956261" y="2499700"/>
            <a:ext cx="2227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未完成的句子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F601F1EE-6A3B-0C2C-F50E-6789F843BB81}"/>
              </a:ext>
            </a:extLst>
          </p:cNvPr>
          <p:cNvSpPr txBox="1"/>
          <p:nvPr/>
        </p:nvSpPr>
        <p:spPr>
          <a:xfrm>
            <a:off x="1956260" y="5499911"/>
            <a:ext cx="2227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未完成的棋局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C06E9F9-3764-DF22-686E-0BA72EB6A5B6}"/>
              </a:ext>
            </a:extLst>
          </p:cNvPr>
          <p:cNvSpPr txBox="1"/>
          <p:nvPr/>
        </p:nvSpPr>
        <p:spPr>
          <a:xfrm>
            <a:off x="7578434" y="5235828"/>
            <a:ext cx="304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下一步落子的位置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BFE8745-19AC-2444-DDD0-AF502A525B71}"/>
              </a:ext>
            </a:extLst>
          </p:cNvPr>
          <p:cNvSpPr txBox="1"/>
          <p:nvPr/>
        </p:nvSpPr>
        <p:spPr>
          <a:xfrm>
            <a:off x="7578434" y="4624308"/>
            <a:ext cx="304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“5-5”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8EE6478-00CF-5817-632B-33EFC5F107B7}"/>
              </a:ext>
            </a:extLst>
          </p:cNvPr>
          <p:cNvSpPr txBox="1"/>
          <p:nvPr/>
        </p:nvSpPr>
        <p:spPr>
          <a:xfrm>
            <a:off x="8316883" y="2489939"/>
            <a:ext cx="2227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下一個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Token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ADBF7180-F349-5621-D2A5-BC7328CA7117}"/>
              </a:ext>
            </a:extLst>
          </p:cNvPr>
          <p:cNvCxnSpPr/>
          <p:nvPr/>
        </p:nvCxnSpPr>
        <p:spPr>
          <a:xfrm>
            <a:off x="4233946" y="2713907"/>
            <a:ext cx="114715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F3B0B342-0C81-84CD-CC84-B7AD422FE7D6}"/>
              </a:ext>
            </a:extLst>
          </p:cNvPr>
          <p:cNvCxnSpPr/>
          <p:nvPr/>
        </p:nvCxnSpPr>
        <p:spPr>
          <a:xfrm>
            <a:off x="7312427" y="2704146"/>
            <a:ext cx="114715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8FAFE215-E0D7-43BC-3092-C4957FF632C9}"/>
              </a:ext>
            </a:extLst>
          </p:cNvPr>
          <p:cNvCxnSpPr/>
          <p:nvPr/>
        </p:nvCxnSpPr>
        <p:spPr>
          <a:xfrm>
            <a:off x="4233946" y="4866822"/>
            <a:ext cx="114715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1CDBE994-79FF-548A-C8FF-2DFD775F4110}"/>
              </a:ext>
            </a:extLst>
          </p:cNvPr>
          <p:cNvCxnSpPr/>
          <p:nvPr/>
        </p:nvCxnSpPr>
        <p:spPr>
          <a:xfrm>
            <a:off x="7312427" y="4857061"/>
            <a:ext cx="114715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669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F22B31-FBE1-4926-5230-5E7208D26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語言模型</a:t>
            </a:r>
            <a:r>
              <a:rPr lang="zh-TW" altLang="en-US" dirty="0"/>
              <a:t> </a:t>
            </a:r>
            <a:r>
              <a:rPr lang="en-US" altLang="zh-TW" dirty="0"/>
              <a:t>vs AlphaGo</a:t>
            </a:r>
            <a:endParaRPr lang="zh-TW" altLang="en-US" dirty="0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A0BE0098-0332-1BB5-36D5-49CB5208A059}"/>
              </a:ext>
            </a:extLst>
          </p:cNvPr>
          <p:cNvSpPr/>
          <p:nvPr/>
        </p:nvSpPr>
        <p:spPr>
          <a:xfrm>
            <a:off x="2443481" y="2318147"/>
            <a:ext cx="1693981" cy="10976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AlphaGo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403C45-2393-8B34-AA82-5D52510BC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67" y="222467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47697FB8-022E-5E5C-E65E-A8501A56FC3C}"/>
              </a:ext>
            </a:extLst>
          </p:cNvPr>
          <p:cNvCxnSpPr>
            <a:cxnSpLocks/>
          </p:cNvCxnSpPr>
          <p:nvPr/>
        </p:nvCxnSpPr>
        <p:spPr>
          <a:xfrm>
            <a:off x="1774767" y="2852566"/>
            <a:ext cx="61841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F3D0A83B-CDE9-C09D-F025-BE3F54288FEB}"/>
              </a:ext>
            </a:extLst>
          </p:cNvPr>
          <p:cNvSpPr txBox="1"/>
          <p:nvPr/>
        </p:nvSpPr>
        <p:spPr>
          <a:xfrm>
            <a:off x="4772497" y="2636156"/>
            <a:ext cx="1016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“5-5”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34C32358-1555-7AF8-1D9A-DE48C23C6532}"/>
              </a:ext>
            </a:extLst>
          </p:cNvPr>
          <p:cNvCxnSpPr>
            <a:cxnSpLocks/>
          </p:cNvCxnSpPr>
          <p:nvPr/>
        </p:nvCxnSpPr>
        <p:spPr>
          <a:xfrm>
            <a:off x="4154087" y="2834273"/>
            <a:ext cx="61841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>
            <a:extLst>
              <a:ext uri="{FF2B5EF4-FFF2-40B4-BE49-F238E27FC236}">
                <a16:creationId xmlns:a16="http://schemas.microsoft.com/office/drawing/2014/main" id="{C2E2C1E4-7E81-FDC8-4294-7DD219024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360" y="482101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C51B96A4-F48A-4AE5-93B9-26A80B8733F1}"/>
              </a:ext>
            </a:extLst>
          </p:cNvPr>
          <p:cNvSpPr/>
          <p:nvPr/>
        </p:nvSpPr>
        <p:spPr>
          <a:xfrm>
            <a:off x="2460106" y="4863560"/>
            <a:ext cx="1693981" cy="10976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對手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19DC5A89-0412-9C47-1A20-46A7B5AE4481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5258647" y="3134668"/>
            <a:ext cx="0" cy="168634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2F315C54-E1B7-4BB4-8EE8-02ADE8618F98}"/>
              </a:ext>
            </a:extLst>
          </p:cNvPr>
          <p:cNvCxnSpPr>
            <a:cxnSpLocks/>
          </p:cNvCxnSpPr>
          <p:nvPr/>
        </p:nvCxnSpPr>
        <p:spPr>
          <a:xfrm flipH="1">
            <a:off x="4188030" y="5413990"/>
            <a:ext cx="51727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C09DE18F-C83A-7920-23DC-54494E1FE14D}"/>
              </a:ext>
            </a:extLst>
          </p:cNvPr>
          <p:cNvCxnSpPr>
            <a:cxnSpLocks/>
          </p:cNvCxnSpPr>
          <p:nvPr/>
        </p:nvCxnSpPr>
        <p:spPr>
          <a:xfrm flipH="1">
            <a:off x="1774767" y="5412402"/>
            <a:ext cx="61841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85FF870A-74A3-7331-42E1-D4A8B5291647}"/>
              </a:ext>
            </a:extLst>
          </p:cNvPr>
          <p:cNvSpPr txBox="1"/>
          <p:nvPr/>
        </p:nvSpPr>
        <p:spPr>
          <a:xfrm>
            <a:off x="687216" y="5199782"/>
            <a:ext cx="1016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“3-3”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3CE09EEB-E2CD-A60F-AF1B-02C02542F7B7}"/>
              </a:ext>
            </a:extLst>
          </p:cNvPr>
          <p:cNvCxnSpPr>
            <a:cxnSpLocks/>
          </p:cNvCxnSpPr>
          <p:nvPr/>
        </p:nvCxnSpPr>
        <p:spPr>
          <a:xfrm flipV="1">
            <a:off x="1165167" y="3443873"/>
            <a:ext cx="0" cy="168634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E067645E-695C-B986-1E71-579FAA37D2CA}"/>
              </a:ext>
            </a:extLst>
          </p:cNvPr>
          <p:cNvSpPr txBox="1"/>
          <p:nvPr/>
        </p:nvSpPr>
        <p:spPr>
          <a:xfrm>
            <a:off x="5340836" y="3586776"/>
            <a:ext cx="908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棋局更新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774C8343-0AED-545C-BA01-F06F8AFACD9A}"/>
              </a:ext>
            </a:extLst>
          </p:cNvPr>
          <p:cNvSpPr txBox="1"/>
          <p:nvPr/>
        </p:nvSpPr>
        <p:spPr>
          <a:xfrm>
            <a:off x="4671360" y="2096446"/>
            <a:ext cx="1215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新輸出</a:t>
            </a:r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2E47FB17-BD8C-6D68-4189-B314A275915E}"/>
              </a:ext>
            </a:extLst>
          </p:cNvPr>
          <p:cNvCxnSpPr>
            <a:cxnSpLocks/>
          </p:cNvCxnSpPr>
          <p:nvPr/>
        </p:nvCxnSpPr>
        <p:spPr>
          <a:xfrm>
            <a:off x="7481816" y="2819850"/>
            <a:ext cx="61841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35395128-CB9B-739E-B9F1-96FCC0A66A9F}"/>
              </a:ext>
            </a:extLst>
          </p:cNvPr>
          <p:cNvCxnSpPr>
            <a:cxnSpLocks/>
          </p:cNvCxnSpPr>
          <p:nvPr/>
        </p:nvCxnSpPr>
        <p:spPr>
          <a:xfrm>
            <a:off x="9861136" y="2801557"/>
            <a:ext cx="1133806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22E0C223-8BDD-BC58-72B3-1A504B5C6E84}"/>
              </a:ext>
            </a:extLst>
          </p:cNvPr>
          <p:cNvCxnSpPr>
            <a:cxnSpLocks/>
          </p:cNvCxnSpPr>
          <p:nvPr/>
        </p:nvCxnSpPr>
        <p:spPr>
          <a:xfrm>
            <a:off x="10986163" y="2834273"/>
            <a:ext cx="0" cy="95633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65F9852A-BE4B-8C21-F73F-914A7088AA75}"/>
              </a:ext>
            </a:extLst>
          </p:cNvPr>
          <p:cNvCxnSpPr>
            <a:cxnSpLocks/>
          </p:cNvCxnSpPr>
          <p:nvPr/>
        </p:nvCxnSpPr>
        <p:spPr>
          <a:xfrm flipH="1">
            <a:off x="9895079" y="5381274"/>
            <a:ext cx="109986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5B63DA72-E91B-A52F-12AB-07D63F39E1A6}"/>
              </a:ext>
            </a:extLst>
          </p:cNvPr>
          <p:cNvCxnSpPr>
            <a:cxnSpLocks/>
          </p:cNvCxnSpPr>
          <p:nvPr/>
        </p:nvCxnSpPr>
        <p:spPr>
          <a:xfrm flipH="1">
            <a:off x="7481816" y="5379686"/>
            <a:ext cx="84753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AEB4390A-908F-8370-95AB-C312269221BD}"/>
              </a:ext>
            </a:extLst>
          </p:cNvPr>
          <p:cNvSpPr txBox="1"/>
          <p:nvPr/>
        </p:nvSpPr>
        <p:spPr>
          <a:xfrm>
            <a:off x="6453882" y="5148853"/>
            <a:ext cx="1016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</a:t>
            </a: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61A0BA1F-A9B4-D541-5713-2BA1C014EA26}"/>
              </a:ext>
            </a:extLst>
          </p:cNvPr>
          <p:cNvSpPr txBox="1"/>
          <p:nvPr/>
        </p:nvSpPr>
        <p:spPr>
          <a:xfrm>
            <a:off x="6365293" y="2122961"/>
            <a:ext cx="1215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大家好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B3E6CF97-A0AD-5AF0-6910-94972A818E9A}"/>
              </a:ext>
            </a:extLst>
          </p:cNvPr>
          <p:cNvSpPr txBox="1"/>
          <p:nvPr/>
        </p:nvSpPr>
        <p:spPr>
          <a:xfrm>
            <a:off x="10355392" y="2265925"/>
            <a:ext cx="1215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新輸出</a:t>
            </a: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2FB291B9-E92F-1739-94F9-1371EB4535C7}"/>
              </a:ext>
            </a:extLst>
          </p:cNvPr>
          <p:cNvSpPr txBox="1"/>
          <p:nvPr/>
        </p:nvSpPr>
        <p:spPr>
          <a:xfrm>
            <a:off x="6356853" y="2584626"/>
            <a:ext cx="1118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大家</a:t>
            </a:r>
          </a:p>
        </p:txBody>
      </p:sp>
      <p:sp>
        <p:nvSpPr>
          <p:cNvPr id="38" name="矩形: 圓角 37">
            <a:extLst>
              <a:ext uri="{FF2B5EF4-FFF2-40B4-BE49-F238E27FC236}">
                <a16:creationId xmlns:a16="http://schemas.microsoft.com/office/drawing/2014/main" id="{A4463B95-6383-27C5-A42D-299211B02073}"/>
              </a:ext>
            </a:extLst>
          </p:cNvPr>
          <p:cNvSpPr/>
          <p:nvPr/>
        </p:nvSpPr>
        <p:spPr>
          <a:xfrm>
            <a:off x="8160328" y="2271008"/>
            <a:ext cx="1693981" cy="10976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語言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模型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7BD6A72C-22CB-11E2-F7DE-118112F40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488" y="474978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群組 38">
            <a:extLst>
              <a:ext uri="{FF2B5EF4-FFF2-40B4-BE49-F238E27FC236}">
                <a16:creationId xmlns:a16="http://schemas.microsoft.com/office/drawing/2014/main" id="{0DA16470-3370-27CC-07BF-9757FA654ED8}"/>
              </a:ext>
            </a:extLst>
          </p:cNvPr>
          <p:cNvGrpSpPr/>
          <p:nvPr/>
        </p:nvGrpSpPr>
        <p:grpSpPr>
          <a:xfrm>
            <a:off x="10153975" y="3636264"/>
            <a:ext cx="1608215" cy="818693"/>
            <a:chOff x="10684794" y="3329532"/>
            <a:chExt cx="1828800" cy="930986"/>
          </a:xfrm>
        </p:grpSpPr>
        <p:grpSp>
          <p:nvGrpSpPr>
            <p:cNvPr id="40" name="群組 39">
              <a:extLst>
                <a:ext uri="{FF2B5EF4-FFF2-40B4-BE49-F238E27FC236}">
                  <a16:creationId xmlns:a16="http://schemas.microsoft.com/office/drawing/2014/main" id="{C6336F68-ED7A-2A16-BDAF-7EF463B94A0B}"/>
                </a:ext>
              </a:extLst>
            </p:cNvPr>
            <p:cNvGrpSpPr/>
            <p:nvPr/>
          </p:nvGrpSpPr>
          <p:grpSpPr>
            <a:xfrm>
              <a:off x="10806153" y="3329532"/>
              <a:ext cx="1489913" cy="908899"/>
              <a:chOff x="6264327" y="1877409"/>
              <a:chExt cx="1489913" cy="908899"/>
            </a:xfrm>
          </p:grpSpPr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BD3F3B0A-93BC-0E6B-DFDA-D8F5BD8D77B8}"/>
                  </a:ext>
                </a:extLst>
              </p:cNvPr>
              <p:cNvSpPr/>
              <p:nvPr/>
            </p:nvSpPr>
            <p:spPr>
              <a:xfrm>
                <a:off x="6264327" y="2641860"/>
                <a:ext cx="180000" cy="14444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DD2E24F9-D7FA-9216-2C59-7D3DAEFF9427}"/>
                  </a:ext>
                </a:extLst>
              </p:cNvPr>
              <p:cNvSpPr/>
              <p:nvPr/>
            </p:nvSpPr>
            <p:spPr>
              <a:xfrm>
                <a:off x="6581652" y="1877409"/>
                <a:ext cx="180000" cy="90000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7FF41FBF-1712-F3F8-9D3E-51CFB7810B52}"/>
                  </a:ext>
                </a:extLst>
              </p:cNvPr>
              <p:cNvSpPr/>
              <p:nvPr/>
            </p:nvSpPr>
            <p:spPr>
              <a:xfrm>
                <a:off x="6919283" y="2409679"/>
                <a:ext cx="180000" cy="36000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DAAC3B03-4420-B848-F476-D4AD271C439C}"/>
                  </a:ext>
                </a:extLst>
              </p:cNvPr>
              <p:cNvSpPr/>
              <p:nvPr/>
            </p:nvSpPr>
            <p:spPr>
              <a:xfrm>
                <a:off x="7246761" y="2418954"/>
                <a:ext cx="180000" cy="36735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FA09FFEC-F9AB-DE4F-FF9C-F19EC46C36CD}"/>
                  </a:ext>
                </a:extLst>
              </p:cNvPr>
              <p:cNvSpPr/>
              <p:nvPr/>
            </p:nvSpPr>
            <p:spPr>
              <a:xfrm>
                <a:off x="7574240" y="2607804"/>
                <a:ext cx="180000" cy="17850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cxnSp>
          <p:nvCxnSpPr>
            <p:cNvPr id="41" name="直線接點 40">
              <a:extLst>
                <a:ext uri="{FF2B5EF4-FFF2-40B4-BE49-F238E27FC236}">
                  <a16:creationId xmlns:a16="http://schemas.microsoft.com/office/drawing/2014/main" id="{0DED4B39-3AFD-4531-E857-9769F6C6A52A}"/>
                </a:ext>
              </a:extLst>
            </p:cNvPr>
            <p:cNvCxnSpPr/>
            <p:nvPr/>
          </p:nvCxnSpPr>
          <p:spPr>
            <a:xfrm>
              <a:off x="10684794" y="4260518"/>
              <a:ext cx="1828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直線接點 46">
            <a:extLst>
              <a:ext uri="{FF2B5EF4-FFF2-40B4-BE49-F238E27FC236}">
                <a16:creationId xmlns:a16="http://schemas.microsoft.com/office/drawing/2014/main" id="{992F5739-5872-83F1-E811-6B7DA3B9C7B7}"/>
              </a:ext>
            </a:extLst>
          </p:cNvPr>
          <p:cNvCxnSpPr>
            <a:cxnSpLocks/>
          </p:cNvCxnSpPr>
          <p:nvPr/>
        </p:nvCxnSpPr>
        <p:spPr>
          <a:xfrm>
            <a:off x="6563537" y="2816915"/>
            <a:ext cx="70476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D3A3EB79-3A8F-6115-D9B9-0F15C5A3C921}"/>
              </a:ext>
            </a:extLst>
          </p:cNvPr>
          <p:cNvCxnSpPr>
            <a:cxnSpLocks/>
          </p:cNvCxnSpPr>
          <p:nvPr/>
        </p:nvCxnSpPr>
        <p:spPr>
          <a:xfrm>
            <a:off x="10981887" y="4632879"/>
            <a:ext cx="0" cy="79773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>
            <a:extLst>
              <a:ext uri="{FF2B5EF4-FFF2-40B4-BE49-F238E27FC236}">
                <a16:creationId xmlns:a16="http://schemas.microsoft.com/office/drawing/2014/main" id="{AFFF4123-0E71-E7B2-D3BC-8AF3C2E061CC}"/>
              </a:ext>
            </a:extLst>
          </p:cNvPr>
          <p:cNvCxnSpPr>
            <a:cxnSpLocks/>
          </p:cNvCxnSpPr>
          <p:nvPr/>
        </p:nvCxnSpPr>
        <p:spPr>
          <a:xfrm flipH="1" flipV="1">
            <a:off x="6954849" y="3055908"/>
            <a:ext cx="1" cy="200750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B52EDF4D-55A1-E9C1-71E1-245E45153484}"/>
              </a:ext>
            </a:extLst>
          </p:cNvPr>
          <p:cNvSpPr txBox="1"/>
          <p:nvPr/>
        </p:nvSpPr>
        <p:spPr>
          <a:xfrm>
            <a:off x="7935273" y="222682"/>
            <a:ext cx="6093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為了簡化說明，此處不考慮多輪對話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68A6200-2466-1DCA-B241-8B5723A9BA27}"/>
              </a:ext>
            </a:extLst>
          </p:cNvPr>
          <p:cNvSpPr txBox="1"/>
          <p:nvPr/>
        </p:nvSpPr>
        <p:spPr>
          <a:xfrm>
            <a:off x="1205836" y="3786006"/>
            <a:ext cx="908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棋局更新</a:t>
            </a:r>
          </a:p>
        </p:txBody>
      </p:sp>
    </p:spTree>
    <p:extLst>
      <p:ext uri="{BB962C8B-B14F-4D97-AF65-F5344CB8AC3E}">
        <p14:creationId xmlns:p14="http://schemas.microsoft.com/office/powerpoint/2010/main" val="3476327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/>
      <p:bldP spid="21" grpId="0"/>
      <p:bldP spid="22" grpId="0"/>
      <p:bldP spid="33" grpId="0"/>
      <p:bldP spid="35" grpId="0"/>
      <p:bldP spid="36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F22B31-FBE1-4926-5230-5E7208D26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語言模型</a:t>
            </a:r>
            <a:r>
              <a:rPr lang="zh-TW" altLang="en-US" dirty="0"/>
              <a:t> </a:t>
            </a:r>
            <a:r>
              <a:rPr lang="en-US" altLang="zh-TW" dirty="0"/>
              <a:t>vs AlphaGo</a:t>
            </a:r>
            <a:endParaRPr lang="zh-TW" altLang="en-US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E067645E-695C-B986-1E71-579FAA37D2CA}"/>
              </a:ext>
            </a:extLst>
          </p:cNvPr>
          <p:cNvSpPr txBox="1"/>
          <p:nvPr/>
        </p:nvSpPr>
        <p:spPr>
          <a:xfrm>
            <a:off x="621100" y="2122961"/>
            <a:ext cx="1215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圍棋</a:t>
            </a:r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B52EDF4D-55A1-E9C1-71E1-245E45153484}"/>
              </a:ext>
            </a:extLst>
          </p:cNvPr>
          <p:cNvSpPr txBox="1"/>
          <p:nvPr/>
        </p:nvSpPr>
        <p:spPr>
          <a:xfrm>
            <a:off x="7935273" y="222682"/>
            <a:ext cx="6093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為了簡化說明，此處不考慮多輪對話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4F12438-4C28-4B99-6AAD-7D89B0F67426}"/>
              </a:ext>
            </a:extLst>
          </p:cNvPr>
          <p:cNvSpPr txBox="1"/>
          <p:nvPr/>
        </p:nvSpPr>
        <p:spPr>
          <a:xfrm>
            <a:off x="838200" y="4240125"/>
            <a:ext cx="1865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語言模型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E0184A4E-C626-D251-82D0-EBB9CD22E9FF}"/>
              </a:ext>
            </a:extLst>
          </p:cNvPr>
          <p:cNvSpPr/>
          <p:nvPr/>
        </p:nvSpPr>
        <p:spPr>
          <a:xfrm>
            <a:off x="2005438" y="2947877"/>
            <a:ext cx="1396538" cy="477182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第一手</a:t>
            </a: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8FA8F512-20CB-EED6-3D7A-FC1718E49DAB}"/>
              </a:ext>
            </a:extLst>
          </p:cNvPr>
          <p:cNvSpPr/>
          <p:nvPr/>
        </p:nvSpPr>
        <p:spPr>
          <a:xfrm>
            <a:off x="3670754" y="2947877"/>
            <a:ext cx="1396538" cy="4771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第二手</a:t>
            </a: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DF8DB6DF-7D24-F64B-53C2-5DABFB3AF062}"/>
              </a:ext>
            </a:extLst>
          </p:cNvPr>
          <p:cNvSpPr/>
          <p:nvPr/>
        </p:nvSpPr>
        <p:spPr>
          <a:xfrm>
            <a:off x="5299439" y="2947829"/>
            <a:ext cx="1396538" cy="477182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第三手</a:t>
            </a: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22A22999-0B81-E4E7-0D52-035F54B5292A}"/>
              </a:ext>
            </a:extLst>
          </p:cNvPr>
          <p:cNvSpPr/>
          <p:nvPr/>
        </p:nvSpPr>
        <p:spPr>
          <a:xfrm>
            <a:off x="6964755" y="2947829"/>
            <a:ext cx="1396538" cy="4771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第四手</a:t>
            </a: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B7A47721-761B-0913-5E58-81880889C423}"/>
              </a:ext>
            </a:extLst>
          </p:cNvPr>
          <p:cNvSpPr/>
          <p:nvPr/>
        </p:nvSpPr>
        <p:spPr>
          <a:xfrm>
            <a:off x="8593440" y="2947829"/>
            <a:ext cx="1396538" cy="477182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第五手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4A96851F-2826-F416-4415-88890E486666}"/>
              </a:ext>
            </a:extLst>
          </p:cNvPr>
          <p:cNvSpPr txBox="1"/>
          <p:nvPr/>
        </p:nvSpPr>
        <p:spPr>
          <a:xfrm>
            <a:off x="10023228" y="2830333"/>
            <a:ext cx="73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95450D59-588C-FE54-82AF-4C4E6545CEA9}"/>
              </a:ext>
            </a:extLst>
          </p:cNvPr>
          <p:cNvSpPr txBox="1"/>
          <p:nvPr/>
        </p:nvSpPr>
        <p:spPr>
          <a:xfrm>
            <a:off x="1931703" y="2466283"/>
            <a:ext cx="16105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AlphaGo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E61B7C3E-0906-3F3E-E754-ED00692847A7}"/>
              </a:ext>
            </a:extLst>
          </p:cNvPr>
          <p:cNvSpPr txBox="1"/>
          <p:nvPr/>
        </p:nvSpPr>
        <p:spPr>
          <a:xfrm>
            <a:off x="5174242" y="2460594"/>
            <a:ext cx="16105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AlphaGo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3FB37E09-E00F-EF18-77C2-8292886DEA57}"/>
              </a:ext>
            </a:extLst>
          </p:cNvPr>
          <p:cNvSpPr txBox="1"/>
          <p:nvPr/>
        </p:nvSpPr>
        <p:spPr>
          <a:xfrm>
            <a:off x="8517212" y="2460594"/>
            <a:ext cx="16105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AlphaGo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6D0CEB03-E39B-2914-F48C-1B9575BAA246}"/>
              </a:ext>
            </a:extLst>
          </p:cNvPr>
          <p:cNvSpPr txBox="1"/>
          <p:nvPr/>
        </p:nvSpPr>
        <p:spPr>
          <a:xfrm>
            <a:off x="3563769" y="2486164"/>
            <a:ext cx="16105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對手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8D2887B7-A44D-4860-C49B-1D1A98E223FE}"/>
              </a:ext>
            </a:extLst>
          </p:cNvPr>
          <p:cNvSpPr txBox="1"/>
          <p:nvPr/>
        </p:nvSpPr>
        <p:spPr>
          <a:xfrm>
            <a:off x="6874566" y="2486164"/>
            <a:ext cx="16105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對手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8DD3457E-ED10-CE3E-B708-2D9C9A9FF58B}"/>
              </a:ext>
            </a:extLst>
          </p:cNvPr>
          <p:cNvSpPr txBox="1"/>
          <p:nvPr/>
        </p:nvSpPr>
        <p:spPr>
          <a:xfrm>
            <a:off x="2005438" y="5020564"/>
            <a:ext cx="35832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USER: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你好嗎？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AI: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8C1F564E-4758-75A7-DDC4-73355E09DA67}"/>
              </a:ext>
            </a:extLst>
          </p:cNvPr>
          <p:cNvSpPr txBox="1"/>
          <p:nvPr/>
        </p:nvSpPr>
        <p:spPr>
          <a:xfrm>
            <a:off x="3922541" y="1926979"/>
            <a:ext cx="8013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下圍棋的每一步是分類問題，但整體來看也是生成式學習</a:t>
            </a:r>
          </a:p>
        </p:txBody>
      </p:sp>
      <p:sp>
        <p:nvSpPr>
          <p:cNvPr id="54" name="矩形: 圓角 53">
            <a:extLst>
              <a:ext uri="{FF2B5EF4-FFF2-40B4-BE49-F238E27FC236}">
                <a16:creationId xmlns:a16="http://schemas.microsoft.com/office/drawing/2014/main" id="{7AD85DE6-A80F-8DBB-91AE-34ECBCF8D9C6}"/>
              </a:ext>
            </a:extLst>
          </p:cNvPr>
          <p:cNvSpPr/>
          <p:nvPr/>
        </p:nvSpPr>
        <p:spPr>
          <a:xfrm>
            <a:off x="5067292" y="5040542"/>
            <a:ext cx="767451" cy="4771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</a:p>
        </p:txBody>
      </p:sp>
      <p:sp>
        <p:nvSpPr>
          <p:cNvPr id="56" name="矩形: 圓角 55">
            <a:extLst>
              <a:ext uri="{FF2B5EF4-FFF2-40B4-BE49-F238E27FC236}">
                <a16:creationId xmlns:a16="http://schemas.microsoft.com/office/drawing/2014/main" id="{90211F74-55F1-11AE-7333-AA8AC0B1E3CB}"/>
              </a:ext>
            </a:extLst>
          </p:cNvPr>
          <p:cNvSpPr/>
          <p:nvPr/>
        </p:nvSpPr>
        <p:spPr>
          <a:xfrm>
            <a:off x="6031813" y="5040542"/>
            <a:ext cx="767451" cy="4771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很</a:t>
            </a:r>
          </a:p>
        </p:txBody>
      </p:sp>
      <p:sp>
        <p:nvSpPr>
          <p:cNvPr id="57" name="矩形: 圓角 56">
            <a:extLst>
              <a:ext uri="{FF2B5EF4-FFF2-40B4-BE49-F238E27FC236}">
                <a16:creationId xmlns:a16="http://schemas.microsoft.com/office/drawing/2014/main" id="{CA2D20A0-76D4-D782-A233-4B1DE7E7D2C7}"/>
              </a:ext>
            </a:extLst>
          </p:cNvPr>
          <p:cNvSpPr/>
          <p:nvPr/>
        </p:nvSpPr>
        <p:spPr>
          <a:xfrm>
            <a:off x="6964755" y="5043898"/>
            <a:ext cx="767451" cy="4771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</a:t>
            </a:r>
          </a:p>
        </p:txBody>
      </p: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041BFCBB-3538-0391-74E5-219B7424D33D}"/>
              </a:ext>
            </a:extLst>
          </p:cNvPr>
          <p:cNvSpPr txBox="1"/>
          <p:nvPr/>
        </p:nvSpPr>
        <p:spPr>
          <a:xfrm>
            <a:off x="7929276" y="4959009"/>
            <a:ext cx="73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FAE75229-64C7-0EE0-68B3-A015F230C873}"/>
              </a:ext>
            </a:extLst>
          </p:cNvPr>
          <p:cNvSpPr/>
          <p:nvPr/>
        </p:nvSpPr>
        <p:spPr>
          <a:xfrm>
            <a:off x="8853958" y="5005047"/>
            <a:ext cx="1136020" cy="4771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9564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5" grpId="0" animBg="1"/>
      <p:bldP spid="17" grpId="0" animBg="1"/>
      <p:bldP spid="24" grpId="0"/>
      <p:bldP spid="29" grpId="0"/>
      <p:bldP spid="34" grpId="0"/>
      <p:bldP spid="48" grpId="0"/>
      <p:bldP spid="49" grpId="0"/>
      <p:bldP spid="50" grpId="0"/>
      <p:bldP spid="53" grpId="0"/>
      <p:bldP spid="54" grpId="0" animBg="1"/>
      <p:bldP spid="56" grpId="0" animBg="1"/>
      <p:bldP spid="57" grpId="0" animBg="1"/>
      <p:bldP spid="59" grpId="0"/>
      <p:bldP spid="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61D824-B719-443A-FA80-90F588662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語言模型</a:t>
            </a:r>
            <a:r>
              <a:rPr lang="zh-TW" altLang="en-US" dirty="0"/>
              <a:t> </a:t>
            </a:r>
            <a:r>
              <a:rPr lang="en-US" altLang="zh-TW" dirty="0"/>
              <a:t>vs AlphaGo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E2F4811-9D4F-0675-4146-A489A1844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AlphaGo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：根據棋譜學習，人類老師下哪裡就跟著下哪裡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9DE0275-819C-3D12-2D82-2D1CD6DDBB8D}"/>
              </a:ext>
            </a:extLst>
          </p:cNvPr>
          <p:cNvSpPr txBox="1"/>
          <p:nvPr/>
        </p:nvSpPr>
        <p:spPr>
          <a:xfrm>
            <a:off x="5490556" y="0"/>
            <a:ext cx="8591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https://zh.wikipedia.org/wiki/%E5%9C%8D%E6%A3%8B%E8%AD%9C</a:t>
            </a:r>
          </a:p>
        </p:txBody>
      </p:sp>
      <p:pic>
        <p:nvPicPr>
          <p:cNvPr id="7" name="圖片 6" descr="一張含有 文字, 螢幕擷取畫面, 電路 的圖片&#10;&#10;自動產生的描述">
            <a:extLst>
              <a:ext uri="{FF2B5EF4-FFF2-40B4-BE49-F238E27FC236}">
                <a16:creationId xmlns:a16="http://schemas.microsoft.com/office/drawing/2014/main" id="{52B043A4-9838-C7D7-3CAB-10624AAA6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209" y="2357826"/>
            <a:ext cx="3642668" cy="4087074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9E7E6D4-0E36-8A04-48B4-6B18AA7D9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10" y="309710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21A1082C-E4F0-8840-CD3B-9A78E8E41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10" y="458424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8A87B150-596D-6881-6B6B-232CA16D23F6}"/>
              </a:ext>
            </a:extLst>
          </p:cNvPr>
          <p:cNvSpPr txBox="1"/>
          <p:nvPr/>
        </p:nvSpPr>
        <p:spPr>
          <a:xfrm>
            <a:off x="6096000" y="3495502"/>
            <a:ext cx="13522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輸入：</a:t>
            </a:r>
            <a:endParaRPr lang="zh-TW" altLang="en-US" sz="240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FE31E19-E6C1-EDE9-A58E-9ACF1D0ECDD0}"/>
              </a:ext>
            </a:extLst>
          </p:cNvPr>
          <p:cNvSpPr txBox="1"/>
          <p:nvPr/>
        </p:nvSpPr>
        <p:spPr>
          <a:xfrm>
            <a:off x="6087730" y="4946385"/>
            <a:ext cx="13522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輸入：</a:t>
            </a:r>
            <a:endParaRPr lang="zh-TW" altLang="en-US" sz="2400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7693198-0C54-522E-C4DC-DF4F93B522BB}"/>
              </a:ext>
            </a:extLst>
          </p:cNvPr>
          <p:cNvSpPr txBox="1"/>
          <p:nvPr/>
        </p:nvSpPr>
        <p:spPr>
          <a:xfrm>
            <a:off x="8660517" y="3475873"/>
            <a:ext cx="20296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輸出：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3-3</a:t>
            </a:r>
            <a:endParaRPr lang="zh-TW" altLang="en-US" sz="24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B80CEAA1-2EC2-B0D7-1D88-FE1B32A21C3C}"/>
              </a:ext>
            </a:extLst>
          </p:cNvPr>
          <p:cNvSpPr txBox="1"/>
          <p:nvPr/>
        </p:nvSpPr>
        <p:spPr>
          <a:xfrm>
            <a:off x="8660517" y="4963010"/>
            <a:ext cx="18512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輸出：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5-5</a:t>
            </a:r>
            <a:endParaRPr lang="zh-TW" altLang="en-US" sz="24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4391BF1B-73E0-F55E-F01D-F07A75A44A61}"/>
              </a:ext>
            </a:extLst>
          </p:cNvPr>
          <p:cNvSpPr txBox="1"/>
          <p:nvPr/>
        </p:nvSpPr>
        <p:spPr>
          <a:xfrm>
            <a:off x="10162352" y="3851859"/>
            <a:ext cx="20296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根據棋譜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7C8F54D7-5F6E-076E-A6BB-B736BFA1B2B3}"/>
              </a:ext>
            </a:extLst>
          </p:cNvPr>
          <p:cNvSpPr txBox="1"/>
          <p:nvPr/>
        </p:nvSpPr>
        <p:spPr>
          <a:xfrm>
            <a:off x="10191842" y="5351243"/>
            <a:ext cx="20296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根據棋譜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34656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61D824-B719-443A-FA80-90F588662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語言模型</a:t>
            </a:r>
            <a:r>
              <a:rPr lang="zh-TW" altLang="en-US" dirty="0"/>
              <a:t> </a:t>
            </a:r>
            <a:r>
              <a:rPr lang="en-US" altLang="zh-TW" dirty="0"/>
              <a:t>vs AlphaGo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E2F4811-9D4F-0675-4146-A489A1844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AlphaGo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：根據棋譜學習，人類老師下哪裡就跟著下哪裡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語言模型：第一階段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(Pre-train)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和第二階段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(Instruction Fine-tuning)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，人類老師說甚麼就跟著說甚麼</a:t>
            </a: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90804945-F4B1-AA72-6CD5-2C06E629DC7D}"/>
              </a:ext>
            </a:extLst>
          </p:cNvPr>
          <p:cNvGrpSpPr/>
          <p:nvPr/>
        </p:nvGrpSpPr>
        <p:grpSpPr>
          <a:xfrm>
            <a:off x="420322" y="3951419"/>
            <a:ext cx="6086731" cy="2440243"/>
            <a:chOff x="5956597" y="1622453"/>
            <a:chExt cx="6086731" cy="2440243"/>
          </a:xfrm>
        </p:grpSpPr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0A1B4A68-57E0-1ECC-AAC5-A045DF21B8CB}"/>
                </a:ext>
              </a:extLst>
            </p:cNvPr>
            <p:cNvSpPr txBox="1"/>
            <p:nvPr/>
          </p:nvSpPr>
          <p:spPr>
            <a:xfrm>
              <a:off x="6096000" y="1794424"/>
              <a:ext cx="30517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輸入：人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2C3C959C-5A75-24AA-012A-6323027B1757}"/>
                </a:ext>
              </a:extLst>
            </p:cNvPr>
            <p:cNvSpPr txBox="1"/>
            <p:nvPr/>
          </p:nvSpPr>
          <p:spPr>
            <a:xfrm>
              <a:off x="8991599" y="1794424"/>
              <a:ext cx="30517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輸出：工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0622A799-911E-91A8-062B-8E37A4B74E82}"/>
                </a:ext>
              </a:extLst>
            </p:cNvPr>
            <p:cNvSpPr txBox="1"/>
            <p:nvPr/>
          </p:nvSpPr>
          <p:spPr>
            <a:xfrm>
              <a:off x="6096000" y="2333640"/>
              <a:ext cx="30517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輸入：人工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F68E435A-8463-95A5-3BD6-EB868D5B023D}"/>
                </a:ext>
              </a:extLst>
            </p:cNvPr>
            <p:cNvSpPr txBox="1"/>
            <p:nvPr/>
          </p:nvSpPr>
          <p:spPr>
            <a:xfrm>
              <a:off x="8991599" y="2333640"/>
              <a:ext cx="30517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輸出：智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50E44719-6218-C3C5-A581-E27781443D31}"/>
                </a:ext>
              </a:extLst>
            </p:cNvPr>
            <p:cNvSpPr txBox="1"/>
            <p:nvPr/>
          </p:nvSpPr>
          <p:spPr>
            <a:xfrm>
              <a:off x="6096000" y="2872856"/>
              <a:ext cx="30517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輸入：人工智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6C3F2A87-D600-BB76-EEBA-70E6C0A3921F}"/>
                </a:ext>
              </a:extLst>
            </p:cNvPr>
            <p:cNvSpPr txBox="1"/>
            <p:nvPr/>
          </p:nvSpPr>
          <p:spPr>
            <a:xfrm>
              <a:off x="8991599" y="2872856"/>
              <a:ext cx="30517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輸出：慧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7C89FEF5-2C0A-A287-0696-B7550BE29376}"/>
                </a:ext>
              </a:extLst>
            </p:cNvPr>
            <p:cNvSpPr txBox="1"/>
            <p:nvPr/>
          </p:nvSpPr>
          <p:spPr>
            <a:xfrm>
              <a:off x="6096000" y="3412072"/>
              <a:ext cx="30517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輸入：人工智慧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E86870F4-951F-FB8A-A0B7-3BF5047EBFAA}"/>
                </a:ext>
              </a:extLst>
            </p:cNvPr>
            <p:cNvSpPr txBox="1"/>
            <p:nvPr/>
          </p:nvSpPr>
          <p:spPr>
            <a:xfrm>
              <a:off x="8991599" y="3412072"/>
              <a:ext cx="19764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輸出：真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矩形: 圓角 21">
              <a:extLst>
                <a:ext uri="{FF2B5EF4-FFF2-40B4-BE49-F238E27FC236}">
                  <a16:creationId xmlns:a16="http://schemas.microsoft.com/office/drawing/2014/main" id="{5E66254F-C531-718D-ED28-5EC49F69D5C4}"/>
                </a:ext>
              </a:extLst>
            </p:cNvPr>
            <p:cNvSpPr/>
            <p:nvPr/>
          </p:nvSpPr>
          <p:spPr>
            <a:xfrm>
              <a:off x="5956597" y="1622453"/>
              <a:ext cx="4715344" cy="2440243"/>
            </a:xfrm>
            <a:prstGeom prst="roundRect">
              <a:avLst>
                <a:gd name="adj" fmla="val 8250"/>
              </a:avLst>
            </a:prstGeom>
            <a:noFill/>
            <a:ln w="571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C579598E-EEF7-084C-221B-DC0E03CD56C7}"/>
              </a:ext>
            </a:extLst>
          </p:cNvPr>
          <p:cNvGrpSpPr/>
          <p:nvPr/>
        </p:nvGrpSpPr>
        <p:grpSpPr>
          <a:xfrm>
            <a:off x="5444255" y="3920774"/>
            <a:ext cx="8539139" cy="2440243"/>
            <a:chOff x="5444255" y="3920774"/>
            <a:chExt cx="8539139" cy="2440243"/>
          </a:xfrm>
        </p:grpSpPr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2155A974-1A7A-A15D-9160-791EC6D5062A}"/>
                </a:ext>
              </a:extLst>
            </p:cNvPr>
            <p:cNvSpPr txBox="1"/>
            <p:nvPr/>
          </p:nvSpPr>
          <p:spPr>
            <a:xfrm>
              <a:off x="5525194" y="4140015"/>
              <a:ext cx="845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輸入：</a:t>
              </a:r>
              <a:r>
                <a:rPr lang="en-US" altLang="zh-TW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”USER:</a:t>
              </a: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台灣最高的山是哪座？ </a:t>
              </a:r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AI:</a:t>
              </a: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”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1F6852F1-18FF-3E82-F918-119E5E75893F}"/>
                </a:ext>
              </a:extLst>
            </p:cNvPr>
            <p:cNvSpPr txBox="1"/>
            <p:nvPr/>
          </p:nvSpPr>
          <p:spPr>
            <a:xfrm>
              <a:off x="5525194" y="4637737"/>
              <a:ext cx="2190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輸出：</a:t>
              </a:r>
              <a:r>
                <a:rPr lang="en-US" altLang="zh-TW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”</a:t>
              </a:r>
              <a:r>
                <a:rPr lang="zh-TW" altLang="en-US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玉</a:t>
              </a:r>
              <a:r>
                <a:rPr lang="en-US" altLang="zh-TW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”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530792C4-4BE3-26B9-9A65-D9D8CDEFBED9}"/>
                </a:ext>
              </a:extLst>
            </p:cNvPr>
            <p:cNvSpPr txBox="1"/>
            <p:nvPr/>
          </p:nvSpPr>
          <p:spPr>
            <a:xfrm>
              <a:off x="5525194" y="5206060"/>
              <a:ext cx="845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輸入：</a:t>
              </a:r>
              <a:r>
                <a:rPr lang="en-US" altLang="zh-TW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”USER:</a:t>
              </a: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台灣最高的山是哪座？ </a:t>
              </a:r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AI:</a:t>
              </a: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玉 </a:t>
              </a:r>
              <a:r>
                <a:rPr lang="en-US" altLang="zh-TW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”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EDA5C2E7-9396-FCA8-22E3-440728DB768F}"/>
                </a:ext>
              </a:extLst>
            </p:cNvPr>
            <p:cNvSpPr txBox="1"/>
            <p:nvPr/>
          </p:nvSpPr>
          <p:spPr>
            <a:xfrm>
              <a:off x="5525194" y="5703782"/>
              <a:ext cx="2190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輸出：</a:t>
              </a:r>
              <a:r>
                <a:rPr lang="en-US" altLang="zh-TW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”</a:t>
              </a:r>
              <a:r>
                <a:rPr lang="zh-TW" altLang="en-US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山</a:t>
              </a:r>
              <a:r>
                <a:rPr lang="en-US" altLang="zh-TW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”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7" name="矩形: 圓角 36">
              <a:extLst>
                <a:ext uri="{FF2B5EF4-FFF2-40B4-BE49-F238E27FC236}">
                  <a16:creationId xmlns:a16="http://schemas.microsoft.com/office/drawing/2014/main" id="{C7BFE0D4-97C7-072A-9D80-5F6AFEF063FD}"/>
                </a:ext>
              </a:extLst>
            </p:cNvPr>
            <p:cNvSpPr/>
            <p:nvPr/>
          </p:nvSpPr>
          <p:spPr>
            <a:xfrm>
              <a:off x="5444255" y="3920774"/>
              <a:ext cx="6359819" cy="2440243"/>
            </a:xfrm>
            <a:prstGeom prst="roundRect">
              <a:avLst>
                <a:gd name="adj" fmla="val 8250"/>
              </a:avLst>
            </a:prstGeom>
            <a:noFill/>
            <a:ln w="571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28C9CFB1-C470-308D-9740-17860E05F27B}"/>
              </a:ext>
            </a:extLst>
          </p:cNvPr>
          <p:cNvSpPr txBox="1"/>
          <p:nvPr/>
        </p:nvSpPr>
        <p:spPr>
          <a:xfrm>
            <a:off x="838200" y="3387904"/>
            <a:ext cx="41081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(Pre-train)</a:t>
            </a:r>
            <a:endParaRPr lang="zh-TW" altLang="en-US" sz="2800" b="1" dirty="0"/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2B436F4B-F522-F546-9D3A-49F465F7BD4A}"/>
              </a:ext>
            </a:extLst>
          </p:cNvPr>
          <p:cNvSpPr txBox="1"/>
          <p:nvPr/>
        </p:nvSpPr>
        <p:spPr>
          <a:xfrm>
            <a:off x="4805851" y="3360731"/>
            <a:ext cx="76366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(Instruction Fine-tuning)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08786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61D824-B719-443A-FA80-90F588662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語言模型</a:t>
            </a:r>
            <a:r>
              <a:rPr lang="zh-TW" altLang="en-US" dirty="0"/>
              <a:t> </a:t>
            </a:r>
            <a:r>
              <a:rPr lang="en-US" altLang="zh-TW" dirty="0"/>
              <a:t>vs AlphaGo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E2F4811-9D4F-0675-4146-A489A1844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AlphaGo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：透過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RL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學習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4" name="文字方塊 63">
            <a:extLst>
              <a:ext uri="{FF2B5EF4-FFF2-40B4-BE49-F238E27FC236}">
                <a16:creationId xmlns:a16="http://schemas.microsoft.com/office/drawing/2014/main" id="{B394F195-C3A3-B472-9178-80ACEB8147EC}"/>
              </a:ext>
            </a:extLst>
          </p:cNvPr>
          <p:cNvSpPr txBox="1"/>
          <p:nvPr/>
        </p:nvSpPr>
        <p:spPr>
          <a:xfrm>
            <a:off x="1039385" y="2631217"/>
            <a:ext cx="16105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AlphaGo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5" name="文字方塊 64">
            <a:extLst>
              <a:ext uri="{FF2B5EF4-FFF2-40B4-BE49-F238E27FC236}">
                <a16:creationId xmlns:a16="http://schemas.microsoft.com/office/drawing/2014/main" id="{0DE5D33B-18A0-6B13-8EA3-5516D7C1BDEF}"/>
              </a:ext>
            </a:extLst>
          </p:cNvPr>
          <p:cNvSpPr txBox="1"/>
          <p:nvPr/>
        </p:nvSpPr>
        <p:spPr>
          <a:xfrm>
            <a:off x="4281924" y="2625528"/>
            <a:ext cx="16105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AlphaGo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文字方塊 65">
            <a:extLst>
              <a:ext uri="{FF2B5EF4-FFF2-40B4-BE49-F238E27FC236}">
                <a16:creationId xmlns:a16="http://schemas.microsoft.com/office/drawing/2014/main" id="{D9259F0E-64B3-D321-518C-8341DA1AC6A2}"/>
              </a:ext>
            </a:extLst>
          </p:cNvPr>
          <p:cNvSpPr txBox="1"/>
          <p:nvPr/>
        </p:nvSpPr>
        <p:spPr>
          <a:xfrm>
            <a:off x="7624894" y="2625528"/>
            <a:ext cx="16105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AlphaGo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7" name="文字方塊 66">
            <a:extLst>
              <a:ext uri="{FF2B5EF4-FFF2-40B4-BE49-F238E27FC236}">
                <a16:creationId xmlns:a16="http://schemas.microsoft.com/office/drawing/2014/main" id="{A3780711-95EB-0846-5397-335414B81648}"/>
              </a:ext>
            </a:extLst>
          </p:cNvPr>
          <p:cNvSpPr txBox="1"/>
          <p:nvPr/>
        </p:nvSpPr>
        <p:spPr>
          <a:xfrm>
            <a:off x="2671451" y="2651098"/>
            <a:ext cx="16105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對手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" name="文字方塊 67">
            <a:extLst>
              <a:ext uri="{FF2B5EF4-FFF2-40B4-BE49-F238E27FC236}">
                <a16:creationId xmlns:a16="http://schemas.microsoft.com/office/drawing/2014/main" id="{9EADD617-2AE5-C5B3-98CB-E98ECD00AE6F}"/>
              </a:ext>
            </a:extLst>
          </p:cNvPr>
          <p:cNvSpPr txBox="1"/>
          <p:nvPr/>
        </p:nvSpPr>
        <p:spPr>
          <a:xfrm>
            <a:off x="5982248" y="2651098"/>
            <a:ext cx="16105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對手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5" name="文字方塊 74">
            <a:extLst>
              <a:ext uri="{FF2B5EF4-FFF2-40B4-BE49-F238E27FC236}">
                <a16:creationId xmlns:a16="http://schemas.microsoft.com/office/drawing/2014/main" id="{C642CD02-44D8-23A4-7491-3F2C2A0BCA0A}"/>
              </a:ext>
            </a:extLst>
          </p:cNvPr>
          <p:cNvSpPr txBox="1"/>
          <p:nvPr/>
        </p:nvSpPr>
        <p:spPr>
          <a:xfrm>
            <a:off x="1039385" y="4373190"/>
            <a:ext cx="16105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AlphaGo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6" name="文字方塊 75">
            <a:extLst>
              <a:ext uri="{FF2B5EF4-FFF2-40B4-BE49-F238E27FC236}">
                <a16:creationId xmlns:a16="http://schemas.microsoft.com/office/drawing/2014/main" id="{8AA89297-140E-7A47-95EF-534E828935D1}"/>
              </a:ext>
            </a:extLst>
          </p:cNvPr>
          <p:cNvSpPr txBox="1"/>
          <p:nvPr/>
        </p:nvSpPr>
        <p:spPr>
          <a:xfrm>
            <a:off x="4281924" y="4367501"/>
            <a:ext cx="16105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AlphaGo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7" name="文字方塊 76">
            <a:extLst>
              <a:ext uri="{FF2B5EF4-FFF2-40B4-BE49-F238E27FC236}">
                <a16:creationId xmlns:a16="http://schemas.microsoft.com/office/drawing/2014/main" id="{78566C7E-D93E-D5DC-DBF9-F30CE6026B69}"/>
              </a:ext>
            </a:extLst>
          </p:cNvPr>
          <p:cNvSpPr txBox="1"/>
          <p:nvPr/>
        </p:nvSpPr>
        <p:spPr>
          <a:xfrm>
            <a:off x="7624894" y="4367501"/>
            <a:ext cx="16105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AlphaGo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8" name="文字方塊 77">
            <a:extLst>
              <a:ext uri="{FF2B5EF4-FFF2-40B4-BE49-F238E27FC236}">
                <a16:creationId xmlns:a16="http://schemas.microsoft.com/office/drawing/2014/main" id="{9B383E8D-F27D-73C7-2F53-8AB9167327C5}"/>
              </a:ext>
            </a:extLst>
          </p:cNvPr>
          <p:cNvSpPr txBox="1"/>
          <p:nvPr/>
        </p:nvSpPr>
        <p:spPr>
          <a:xfrm>
            <a:off x="2671451" y="4393071"/>
            <a:ext cx="16105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對手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9" name="文字方塊 78">
            <a:extLst>
              <a:ext uri="{FF2B5EF4-FFF2-40B4-BE49-F238E27FC236}">
                <a16:creationId xmlns:a16="http://schemas.microsoft.com/office/drawing/2014/main" id="{BA9DCF61-AB06-F383-D2E7-16E57950DE63}"/>
              </a:ext>
            </a:extLst>
          </p:cNvPr>
          <p:cNvSpPr txBox="1"/>
          <p:nvPr/>
        </p:nvSpPr>
        <p:spPr>
          <a:xfrm>
            <a:off x="5982248" y="4393071"/>
            <a:ext cx="16105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對手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0" name="Picture 2">
            <a:extLst>
              <a:ext uri="{FF2B5EF4-FFF2-40B4-BE49-F238E27FC236}">
                <a16:creationId xmlns:a16="http://schemas.microsoft.com/office/drawing/2014/main" id="{CCF97995-833F-3CBF-77AB-324461EE3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264" y="4483727"/>
            <a:ext cx="1042320" cy="104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>
            <a:extLst>
              <a:ext uri="{FF2B5EF4-FFF2-40B4-BE49-F238E27FC236}">
                <a16:creationId xmlns:a16="http://schemas.microsoft.com/office/drawing/2014/main" id="{222531FC-6CC8-3371-6F74-D6C0F0517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264" y="2676113"/>
            <a:ext cx="1042320" cy="104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文字方塊 81">
            <a:extLst>
              <a:ext uri="{FF2B5EF4-FFF2-40B4-BE49-F238E27FC236}">
                <a16:creationId xmlns:a16="http://schemas.microsoft.com/office/drawing/2014/main" id="{045D07FC-2E3C-032A-45D6-E857F13FB055}"/>
              </a:ext>
            </a:extLst>
          </p:cNvPr>
          <p:cNvSpPr txBox="1"/>
          <p:nvPr/>
        </p:nvSpPr>
        <p:spPr>
          <a:xfrm>
            <a:off x="6100146" y="2037842"/>
            <a:ext cx="3599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提高產生這些棋步的機率</a:t>
            </a:r>
          </a:p>
        </p:txBody>
      </p:sp>
      <p:sp>
        <p:nvSpPr>
          <p:cNvPr id="83" name="文字方塊 82">
            <a:extLst>
              <a:ext uri="{FF2B5EF4-FFF2-40B4-BE49-F238E27FC236}">
                <a16:creationId xmlns:a16="http://schemas.microsoft.com/office/drawing/2014/main" id="{A2F3D117-F247-D6D0-4E5F-D5B5FA096273}"/>
              </a:ext>
            </a:extLst>
          </p:cNvPr>
          <p:cNvSpPr txBox="1"/>
          <p:nvPr/>
        </p:nvSpPr>
        <p:spPr>
          <a:xfrm>
            <a:off x="6262886" y="5491292"/>
            <a:ext cx="3599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降低產生這些棋步的機率</a:t>
            </a:r>
          </a:p>
        </p:txBody>
      </p:sp>
      <p:sp>
        <p:nvSpPr>
          <p:cNvPr id="84" name="文字方塊 83">
            <a:extLst>
              <a:ext uri="{FF2B5EF4-FFF2-40B4-BE49-F238E27FC236}">
                <a16:creationId xmlns:a16="http://schemas.microsoft.com/office/drawing/2014/main" id="{FDE34057-5BBC-75EF-7B32-F47AA228C2E8}"/>
              </a:ext>
            </a:extLst>
          </p:cNvPr>
          <p:cNvSpPr txBox="1"/>
          <p:nvPr/>
        </p:nvSpPr>
        <p:spPr>
          <a:xfrm>
            <a:off x="7468975" y="6236717"/>
            <a:ext cx="47230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對手 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AlphaGo 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其他版本 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0BF8DA3C-172D-627C-7D8B-B5E51C680CA7}"/>
              </a:ext>
            </a:extLst>
          </p:cNvPr>
          <p:cNvGrpSpPr/>
          <p:nvPr/>
        </p:nvGrpSpPr>
        <p:grpSpPr>
          <a:xfrm>
            <a:off x="1133301" y="2979702"/>
            <a:ext cx="8749310" cy="594726"/>
            <a:chOff x="2005438" y="2830333"/>
            <a:chExt cx="8749310" cy="594726"/>
          </a:xfrm>
        </p:grpSpPr>
        <p:sp>
          <p:nvSpPr>
            <p:cNvPr id="4" name="矩形: 圓角 3">
              <a:extLst>
                <a:ext uri="{FF2B5EF4-FFF2-40B4-BE49-F238E27FC236}">
                  <a16:creationId xmlns:a16="http://schemas.microsoft.com/office/drawing/2014/main" id="{453D64FC-FBBE-A6A1-0995-643F9D2578E8}"/>
                </a:ext>
              </a:extLst>
            </p:cNvPr>
            <p:cNvSpPr/>
            <p:nvPr/>
          </p:nvSpPr>
          <p:spPr>
            <a:xfrm>
              <a:off x="2005438" y="2947877"/>
              <a:ext cx="1396538" cy="477182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第一手</a:t>
              </a:r>
            </a:p>
          </p:txBody>
        </p:sp>
        <p:sp>
          <p:nvSpPr>
            <p:cNvPr id="5" name="矩形: 圓角 4">
              <a:extLst>
                <a:ext uri="{FF2B5EF4-FFF2-40B4-BE49-F238E27FC236}">
                  <a16:creationId xmlns:a16="http://schemas.microsoft.com/office/drawing/2014/main" id="{262CCB7E-D6D7-6ECA-6E80-150096C33BC4}"/>
                </a:ext>
              </a:extLst>
            </p:cNvPr>
            <p:cNvSpPr/>
            <p:nvPr/>
          </p:nvSpPr>
          <p:spPr>
            <a:xfrm>
              <a:off x="3670754" y="2947877"/>
              <a:ext cx="1396538" cy="47718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第二手</a:t>
              </a:r>
            </a:p>
          </p:txBody>
        </p:sp>
        <p:sp>
          <p:nvSpPr>
            <p:cNvPr id="6" name="矩形: 圓角 5">
              <a:extLst>
                <a:ext uri="{FF2B5EF4-FFF2-40B4-BE49-F238E27FC236}">
                  <a16:creationId xmlns:a16="http://schemas.microsoft.com/office/drawing/2014/main" id="{82B8EF83-216C-6B63-EB2D-FFAEAEB4713A}"/>
                </a:ext>
              </a:extLst>
            </p:cNvPr>
            <p:cNvSpPr/>
            <p:nvPr/>
          </p:nvSpPr>
          <p:spPr>
            <a:xfrm>
              <a:off x="5299439" y="2947829"/>
              <a:ext cx="1396538" cy="477182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第三手</a:t>
              </a:r>
            </a:p>
          </p:txBody>
        </p:sp>
        <p:sp>
          <p:nvSpPr>
            <p:cNvPr id="7" name="矩形: 圓角 6">
              <a:extLst>
                <a:ext uri="{FF2B5EF4-FFF2-40B4-BE49-F238E27FC236}">
                  <a16:creationId xmlns:a16="http://schemas.microsoft.com/office/drawing/2014/main" id="{8EA1F24E-A232-584E-5875-46E4583C1DC2}"/>
                </a:ext>
              </a:extLst>
            </p:cNvPr>
            <p:cNvSpPr/>
            <p:nvPr/>
          </p:nvSpPr>
          <p:spPr>
            <a:xfrm>
              <a:off x="6964755" y="2947829"/>
              <a:ext cx="1396538" cy="47718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第四手</a:t>
              </a:r>
            </a:p>
          </p:txBody>
        </p:sp>
        <p:sp>
          <p:nvSpPr>
            <p:cNvPr id="8" name="矩形: 圓角 7">
              <a:extLst>
                <a:ext uri="{FF2B5EF4-FFF2-40B4-BE49-F238E27FC236}">
                  <a16:creationId xmlns:a16="http://schemas.microsoft.com/office/drawing/2014/main" id="{D6A2EB09-DA58-E0C4-AF41-A4B65531C660}"/>
                </a:ext>
              </a:extLst>
            </p:cNvPr>
            <p:cNvSpPr/>
            <p:nvPr/>
          </p:nvSpPr>
          <p:spPr>
            <a:xfrm>
              <a:off x="8593440" y="2947829"/>
              <a:ext cx="1396538" cy="477182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第五手</a:t>
              </a:r>
              <a:endPara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E9BA3325-6A49-7BD8-F6F7-60344A496790}"/>
                </a:ext>
              </a:extLst>
            </p:cNvPr>
            <p:cNvSpPr txBox="1"/>
            <p:nvPr/>
          </p:nvSpPr>
          <p:spPr>
            <a:xfrm>
              <a:off x="10023228" y="2830333"/>
              <a:ext cx="7315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……</a:t>
              </a:r>
              <a:endParaRPr lang="zh-TW" altLang="en-US" sz="2800" dirty="0"/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2744CCCD-0A75-2E61-FB02-967E305177DC}"/>
              </a:ext>
            </a:extLst>
          </p:cNvPr>
          <p:cNvGrpSpPr/>
          <p:nvPr/>
        </p:nvGrpSpPr>
        <p:grpSpPr>
          <a:xfrm>
            <a:off x="1113119" y="4756514"/>
            <a:ext cx="8749310" cy="594726"/>
            <a:chOff x="2005438" y="2830333"/>
            <a:chExt cx="8749310" cy="594726"/>
          </a:xfrm>
        </p:grpSpPr>
        <p:sp>
          <p:nvSpPr>
            <p:cNvPr id="12" name="矩形: 圓角 11">
              <a:extLst>
                <a:ext uri="{FF2B5EF4-FFF2-40B4-BE49-F238E27FC236}">
                  <a16:creationId xmlns:a16="http://schemas.microsoft.com/office/drawing/2014/main" id="{FE0519E1-D042-959C-7A88-59335E91F737}"/>
                </a:ext>
              </a:extLst>
            </p:cNvPr>
            <p:cNvSpPr/>
            <p:nvPr/>
          </p:nvSpPr>
          <p:spPr>
            <a:xfrm>
              <a:off x="2005438" y="2947877"/>
              <a:ext cx="1396538" cy="477182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第一手</a:t>
              </a:r>
            </a:p>
          </p:txBody>
        </p:sp>
        <p:sp>
          <p:nvSpPr>
            <p:cNvPr id="13" name="矩形: 圓角 12">
              <a:extLst>
                <a:ext uri="{FF2B5EF4-FFF2-40B4-BE49-F238E27FC236}">
                  <a16:creationId xmlns:a16="http://schemas.microsoft.com/office/drawing/2014/main" id="{A45180CD-20DD-C825-BF49-EB15BFC51940}"/>
                </a:ext>
              </a:extLst>
            </p:cNvPr>
            <p:cNvSpPr/>
            <p:nvPr/>
          </p:nvSpPr>
          <p:spPr>
            <a:xfrm>
              <a:off x="3670754" y="2947877"/>
              <a:ext cx="1396538" cy="47718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第二手</a:t>
              </a:r>
            </a:p>
          </p:txBody>
        </p:sp>
        <p:sp>
          <p:nvSpPr>
            <p:cNvPr id="14" name="矩形: 圓角 13">
              <a:extLst>
                <a:ext uri="{FF2B5EF4-FFF2-40B4-BE49-F238E27FC236}">
                  <a16:creationId xmlns:a16="http://schemas.microsoft.com/office/drawing/2014/main" id="{14215477-BAAD-6517-C5AD-6710A2BB3A05}"/>
                </a:ext>
              </a:extLst>
            </p:cNvPr>
            <p:cNvSpPr/>
            <p:nvPr/>
          </p:nvSpPr>
          <p:spPr>
            <a:xfrm>
              <a:off x="5299439" y="2947829"/>
              <a:ext cx="1396538" cy="477182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第三手</a:t>
              </a:r>
            </a:p>
          </p:txBody>
        </p:sp>
        <p:sp>
          <p:nvSpPr>
            <p:cNvPr id="15" name="矩形: 圓角 14">
              <a:extLst>
                <a:ext uri="{FF2B5EF4-FFF2-40B4-BE49-F238E27FC236}">
                  <a16:creationId xmlns:a16="http://schemas.microsoft.com/office/drawing/2014/main" id="{ADB5A145-249C-61B8-CFB5-1741DF4363F3}"/>
                </a:ext>
              </a:extLst>
            </p:cNvPr>
            <p:cNvSpPr/>
            <p:nvPr/>
          </p:nvSpPr>
          <p:spPr>
            <a:xfrm>
              <a:off x="6964755" y="2947829"/>
              <a:ext cx="1396538" cy="47718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第四手</a:t>
              </a:r>
            </a:p>
          </p:txBody>
        </p:sp>
        <p:sp>
          <p:nvSpPr>
            <p:cNvPr id="16" name="矩形: 圓角 15">
              <a:extLst>
                <a:ext uri="{FF2B5EF4-FFF2-40B4-BE49-F238E27FC236}">
                  <a16:creationId xmlns:a16="http://schemas.microsoft.com/office/drawing/2014/main" id="{E0F55F40-0E5D-0C3D-17BB-5366CF94C20E}"/>
                </a:ext>
              </a:extLst>
            </p:cNvPr>
            <p:cNvSpPr/>
            <p:nvPr/>
          </p:nvSpPr>
          <p:spPr>
            <a:xfrm>
              <a:off x="8593440" y="2947829"/>
              <a:ext cx="1396538" cy="477182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第五手</a:t>
              </a:r>
              <a:endPara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7B8D2C85-094E-8E80-989F-047E84B11728}"/>
                </a:ext>
              </a:extLst>
            </p:cNvPr>
            <p:cNvSpPr txBox="1"/>
            <p:nvPr/>
          </p:nvSpPr>
          <p:spPr>
            <a:xfrm>
              <a:off x="10023228" y="2830333"/>
              <a:ext cx="7315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……</a:t>
              </a:r>
              <a:endParaRPr lang="zh-TW" altLang="en-US" sz="2800" dirty="0"/>
            </a:p>
          </p:txBody>
        </p:sp>
      </p:grp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E44BE1DD-7C83-1B73-7D77-11D9FAECCB15}"/>
              </a:ext>
            </a:extLst>
          </p:cNvPr>
          <p:cNvSpPr txBox="1"/>
          <p:nvPr/>
        </p:nvSpPr>
        <p:spPr>
          <a:xfrm>
            <a:off x="10087321" y="1614106"/>
            <a:ext cx="1866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直接由圍棋規則得到</a:t>
            </a:r>
          </a:p>
        </p:txBody>
      </p:sp>
    </p:spTree>
    <p:extLst>
      <p:ext uri="{BB962C8B-B14F-4D97-AF65-F5344CB8AC3E}">
        <p14:creationId xmlns:p14="http://schemas.microsoft.com/office/powerpoint/2010/main" val="2154375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  <p:bldP spid="68" grpId="0"/>
      <p:bldP spid="75" grpId="0"/>
      <p:bldP spid="76" grpId="0"/>
      <p:bldP spid="77" grpId="0"/>
      <p:bldP spid="78" grpId="0"/>
      <p:bldP spid="79" grpId="0"/>
      <p:bldP spid="82" grpId="0"/>
      <p:bldP spid="83" grpId="0"/>
      <p:bldP spid="84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E51468-B0AE-2D3C-1461-3F94E9A6A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語言模型</a:t>
            </a:r>
            <a:r>
              <a:rPr lang="zh-TW" altLang="en-US" dirty="0"/>
              <a:t> </a:t>
            </a:r>
            <a:r>
              <a:rPr lang="en-US" altLang="zh-TW" dirty="0"/>
              <a:t>vs AlphaGo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形 3" descr="困惑的人 以實心填滿">
            <a:extLst>
              <a:ext uri="{FF2B5EF4-FFF2-40B4-BE49-F238E27FC236}">
                <a16:creationId xmlns:a16="http://schemas.microsoft.com/office/drawing/2014/main" id="{7ABA2434-077D-AA79-DC3D-513693C39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0335" y="2163397"/>
            <a:ext cx="1354942" cy="1354942"/>
          </a:xfrm>
          <a:prstGeom prst="rect">
            <a:avLst/>
          </a:prstGeom>
        </p:spPr>
      </p:pic>
      <p:sp>
        <p:nvSpPr>
          <p:cNvPr id="5" name="箭號: 向下 4">
            <a:extLst>
              <a:ext uri="{FF2B5EF4-FFF2-40B4-BE49-F238E27FC236}">
                <a16:creationId xmlns:a16="http://schemas.microsoft.com/office/drawing/2014/main" id="{1EB227E6-76CA-2457-82EA-2402ADC79C95}"/>
              </a:ext>
            </a:extLst>
          </p:cNvPr>
          <p:cNvSpPr/>
          <p:nvPr/>
        </p:nvSpPr>
        <p:spPr>
          <a:xfrm flipV="1">
            <a:off x="6591962" y="1547316"/>
            <a:ext cx="464479" cy="46166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5A355C1-7443-42E9-8383-A6287E9113F3}"/>
              </a:ext>
            </a:extLst>
          </p:cNvPr>
          <p:cNvSpPr txBox="1"/>
          <p:nvPr/>
        </p:nvSpPr>
        <p:spPr>
          <a:xfrm>
            <a:off x="7194026" y="1617969"/>
            <a:ext cx="1821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提高機率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2AC0831-80B2-75E7-5601-917B86C2D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499" y="1988799"/>
            <a:ext cx="572012" cy="57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6D0C3DD-AF76-ABAA-9511-DEA7F9261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664" y="3240223"/>
            <a:ext cx="645304" cy="64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F31A0274-5E9B-6800-7C05-9398552A60FA}"/>
              </a:ext>
            </a:extLst>
          </p:cNvPr>
          <p:cNvSpPr txBox="1"/>
          <p:nvPr/>
        </p:nvSpPr>
        <p:spPr>
          <a:xfrm>
            <a:off x="838200" y="2678619"/>
            <a:ext cx="46905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USER: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台灣最高的山？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AI: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B0E6AEF9-7228-CCC9-8873-0E9ECB699362}"/>
              </a:ext>
            </a:extLst>
          </p:cNvPr>
          <p:cNvSpPr/>
          <p:nvPr/>
        </p:nvSpPr>
        <p:spPr>
          <a:xfrm>
            <a:off x="4830430" y="2206543"/>
            <a:ext cx="767451" cy="4771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1D9887FD-D7D6-66B1-DFA0-AA0014C3C125}"/>
              </a:ext>
            </a:extLst>
          </p:cNvPr>
          <p:cNvSpPr/>
          <p:nvPr/>
        </p:nvSpPr>
        <p:spPr>
          <a:xfrm>
            <a:off x="5807491" y="2203187"/>
            <a:ext cx="767451" cy="4771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玉</a:t>
            </a: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ED615AE9-231E-2B6A-6314-1753B74365E5}"/>
              </a:ext>
            </a:extLst>
          </p:cNvPr>
          <p:cNvSpPr/>
          <p:nvPr/>
        </p:nvSpPr>
        <p:spPr>
          <a:xfrm>
            <a:off x="6740433" y="2206543"/>
            <a:ext cx="767451" cy="4771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山</a:t>
            </a: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C9813BD9-4711-18F0-5BEF-10530A8C9596}"/>
              </a:ext>
            </a:extLst>
          </p:cNvPr>
          <p:cNvSpPr/>
          <p:nvPr/>
        </p:nvSpPr>
        <p:spPr>
          <a:xfrm>
            <a:off x="7661820" y="2191666"/>
            <a:ext cx="1136020" cy="4771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32475286-94E6-13F0-1B04-B45442C55B2E}"/>
              </a:ext>
            </a:extLst>
          </p:cNvPr>
          <p:cNvSpPr/>
          <p:nvPr/>
        </p:nvSpPr>
        <p:spPr>
          <a:xfrm>
            <a:off x="4830430" y="3223499"/>
            <a:ext cx="767451" cy="4771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誰</a:t>
            </a: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2BA51307-8F91-BA56-98EF-9B7E107C1CF6}"/>
              </a:ext>
            </a:extLst>
          </p:cNvPr>
          <p:cNvSpPr/>
          <p:nvPr/>
        </p:nvSpPr>
        <p:spPr>
          <a:xfrm>
            <a:off x="5807491" y="3220143"/>
            <a:ext cx="767451" cy="4771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</a:t>
            </a: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D7B31068-9AAA-D0C9-279A-40C456BC0C24}"/>
              </a:ext>
            </a:extLst>
          </p:cNvPr>
          <p:cNvSpPr/>
          <p:nvPr/>
        </p:nvSpPr>
        <p:spPr>
          <a:xfrm>
            <a:off x="6740433" y="3223499"/>
            <a:ext cx="767451" cy="4771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告</a:t>
            </a: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45125D90-B857-199D-379A-2563CD0F4AA3}"/>
              </a:ext>
            </a:extLst>
          </p:cNvPr>
          <p:cNvSpPr/>
          <p:nvPr/>
        </p:nvSpPr>
        <p:spPr>
          <a:xfrm>
            <a:off x="8410598" y="3219449"/>
            <a:ext cx="1136020" cy="4771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60AD3C44-F836-C495-FDDA-D21A971610AF}"/>
              </a:ext>
            </a:extLst>
          </p:cNvPr>
          <p:cNvSpPr txBox="1"/>
          <p:nvPr/>
        </p:nvSpPr>
        <p:spPr>
          <a:xfrm>
            <a:off x="7649835" y="3173411"/>
            <a:ext cx="73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20" name="箭號: 向下 19">
            <a:extLst>
              <a:ext uri="{FF2B5EF4-FFF2-40B4-BE49-F238E27FC236}">
                <a16:creationId xmlns:a16="http://schemas.microsoft.com/office/drawing/2014/main" id="{61C8B20A-E5E5-42EC-DFD3-ED2323AFA5A8}"/>
              </a:ext>
            </a:extLst>
          </p:cNvPr>
          <p:cNvSpPr/>
          <p:nvPr/>
        </p:nvSpPr>
        <p:spPr>
          <a:xfrm flipH="1">
            <a:off x="6740433" y="3830148"/>
            <a:ext cx="464479" cy="46166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9BD5F0BB-9D1B-CF37-031F-0C7CF2E85DC6}"/>
              </a:ext>
            </a:extLst>
          </p:cNvPr>
          <p:cNvSpPr txBox="1"/>
          <p:nvPr/>
        </p:nvSpPr>
        <p:spPr>
          <a:xfrm>
            <a:off x="7309249" y="3815939"/>
            <a:ext cx="1821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減低機率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8F2B4AD8-8669-83FC-B03F-8CF6AE10A88A}"/>
              </a:ext>
            </a:extLst>
          </p:cNvPr>
          <p:cNvSpPr txBox="1"/>
          <p:nvPr/>
        </p:nvSpPr>
        <p:spPr>
          <a:xfrm>
            <a:off x="838200" y="5075455"/>
            <a:ext cx="46905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USER: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台灣最高的山？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AI: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DC502938-8262-2641-E158-5E4896EB3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678" y="5573995"/>
            <a:ext cx="645304" cy="64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7025569D-9BA1-4F3A-452C-F963C56E2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705" y="5567450"/>
            <a:ext cx="572012" cy="57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文字方塊 31">
            <a:extLst>
              <a:ext uri="{FF2B5EF4-FFF2-40B4-BE49-F238E27FC236}">
                <a16:creationId xmlns:a16="http://schemas.microsoft.com/office/drawing/2014/main" id="{8D577238-13C0-EF7A-81A0-1D9C3978B552}"/>
              </a:ext>
            </a:extLst>
          </p:cNvPr>
          <p:cNvSpPr txBox="1"/>
          <p:nvPr/>
        </p:nvSpPr>
        <p:spPr>
          <a:xfrm>
            <a:off x="8320593" y="5710350"/>
            <a:ext cx="1821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or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33" name="圖形 32" descr="困惑的人 以實心填滿">
            <a:extLst>
              <a:ext uri="{FF2B5EF4-FFF2-40B4-BE49-F238E27FC236}">
                <a16:creationId xmlns:a16="http://schemas.microsoft.com/office/drawing/2014/main" id="{D5D27924-FAB2-01A0-8D7D-E7CD645F4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62792" y="4580809"/>
            <a:ext cx="1354942" cy="1354942"/>
          </a:xfrm>
          <a:prstGeom prst="rect">
            <a:avLst/>
          </a:prstGeom>
        </p:spPr>
      </p:pic>
      <p:sp>
        <p:nvSpPr>
          <p:cNvPr id="34" name="矩形: 圓角 33">
            <a:extLst>
              <a:ext uri="{FF2B5EF4-FFF2-40B4-BE49-F238E27FC236}">
                <a16:creationId xmlns:a16="http://schemas.microsoft.com/office/drawing/2014/main" id="{1CED1D3C-0FDC-A24B-8B6B-BE1B676B63EA}"/>
              </a:ext>
            </a:extLst>
          </p:cNvPr>
          <p:cNvSpPr/>
          <p:nvPr/>
        </p:nvSpPr>
        <p:spPr>
          <a:xfrm>
            <a:off x="4792537" y="5016317"/>
            <a:ext cx="767451" cy="4771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</a:p>
        </p:txBody>
      </p:sp>
      <p:sp>
        <p:nvSpPr>
          <p:cNvPr id="35" name="矩形: 圓角 34">
            <a:extLst>
              <a:ext uri="{FF2B5EF4-FFF2-40B4-BE49-F238E27FC236}">
                <a16:creationId xmlns:a16="http://schemas.microsoft.com/office/drawing/2014/main" id="{164027AA-9317-D12F-7C7B-EE866A9DCDDC}"/>
              </a:ext>
            </a:extLst>
          </p:cNvPr>
          <p:cNvSpPr/>
          <p:nvPr/>
        </p:nvSpPr>
        <p:spPr>
          <a:xfrm>
            <a:off x="5769598" y="5012961"/>
            <a:ext cx="767451" cy="4771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玉</a:t>
            </a:r>
          </a:p>
        </p:txBody>
      </p:sp>
      <p:sp>
        <p:nvSpPr>
          <p:cNvPr id="36" name="矩形: 圓角 35">
            <a:extLst>
              <a:ext uri="{FF2B5EF4-FFF2-40B4-BE49-F238E27FC236}">
                <a16:creationId xmlns:a16="http://schemas.microsoft.com/office/drawing/2014/main" id="{9BBB8785-14AE-DA1D-5A7C-867376959162}"/>
              </a:ext>
            </a:extLst>
          </p:cNvPr>
          <p:cNvSpPr/>
          <p:nvPr/>
        </p:nvSpPr>
        <p:spPr>
          <a:xfrm>
            <a:off x="6702540" y="5016317"/>
            <a:ext cx="767451" cy="4771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山</a:t>
            </a:r>
          </a:p>
        </p:txBody>
      </p:sp>
      <p:sp>
        <p:nvSpPr>
          <p:cNvPr id="37" name="矩形: 圓角 36">
            <a:extLst>
              <a:ext uri="{FF2B5EF4-FFF2-40B4-BE49-F238E27FC236}">
                <a16:creationId xmlns:a16="http://schemas.microsoft.com/office/drawing/2014/main" id="{35A33A30-E613-6A81-3B3F-2A090A01BECB}"/>
              </a:ext>
            </a:extLst>
          </p:cNvPr>
          <p:cNvSpPr/>
          <p:nvPr/>
        </p:nvSpPr>
        <p:spPr>
          <a:xfrm>
            <a:off x="7623927" y="5001440"/>
            <a:ext cx="1136020" cy="4771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C004CA63-4C6A-9880-CDAE-4D1241E2C30C}"/>
              </a:ext>
            </a:extLst>
          </p:cNvPr>
          <p:cNvSpPr txBox="1"/>
          <p:nvPr/>
        </p:nvSpPr>
        <p:spPr>
          <a:xfrm>
            <a:off x="9254482" y="4619998"/>
            <a:ext cx="113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800" b="1" dirty="0"/>
              <a:t>?????</a:t>
            </a:r>
            <a:endParaRPr lang="zh-TW" altLang="en-US" sz="2800" b="1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E480B94-0DFE-0B2C-3CB0-86AB98036701}"/>
              </a:ext>
            </a:extLst>
          </p:cNvPr>
          <p:cNvSpPr txBox="1"/>
          <p:nvPr/>
        </p:nvSpPr>
        <p:spPr>
          <a:xfrm>
            <a:off x="9964574" y="1716088"/>
            <a:ext cx="1866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需要人類</a:t>
            </a:r>
          </a:p>
        </p:txBody>
      </p:sp>
    </p:spTree>
    <p:extLst>
      <p:ext uri="{BB962C8B-B14F-4D97-AF65-F5344CB8AC3E}">
        <p14:creationId xmlns:p14="http://schemas.microsoft.com/office/powerpoint/2010/main" val="2920481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0" grpId="0" animBg="1"/>
      <p:bldP spid="21" grpId="0"/>
      <p:bldP spid="32" grpId="0"/>
      <p:bldP spid="34" grpId="0" animBg="1"/>
      <p:bldP spid="35" grpId="0" animBg="1"/>
      <p:bldP spid="36" grpId="0" animBg="1"/>
      <p:bldP spid="37" grpId="0" animBg="1"/>
      <p:bldP spid="38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D77D8D-84C9-C8F6-B5AB-448385FAA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語言模型</a:t>
            </a:r>
            <a:r>
              <a:rPr lang="zh-TW" altLang="en-US" dirty="0"/>
              <a:t> </a:t>
            </a:r>
            <a:r>
              <a:rPr lang="en-US" altLang="zh-TW" dirty="0"/>
              <a:t>vs AlphaGo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FDAB53-A3E5-58BA-4D87-1E6CCE8F8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語言模型：需要人類提供回饋，但是人類的時間、精力是有限的</a:t>
            </a:r>
          </a:p>
        </p:txBody>
      </p:sp>
      <p:pic>
        <p:nvPicPr>
          <p:cNvPr id="9" name="圖片 8" descr="一張含有 日本動畫, 電腦繪圖藝術品, 虛構小說, 虛構角色 的圖片&#10;&#10;自動產生的描述">
            <a:extLst>
              <a:ext uri="{FF2B5EF4-FFF2-40B4-BE49-F238E27FC236}">
                <a16:creationId xmlns:a16="http://schemas.microsoft.com/office/drawing/2014/main" id="{D6227105-FC55-8032-BFEB-F3AC8954B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61" y="2549853"/>
            <a:ext cx="6560127" cy="3645107"/>
          </a:xfrm>
          <a:prstGeom prst="rect">
            <a:avLst/>
          </a:prstGeom>
        </p:spPr>
      </p:pic>
      <p:sp>
        <p:nvSpPr>
          <p:cNvPr id="10" name="矩形: 圓角 9">
            <a:extLst>
              <a:ext uri="{FF2B5EF4-FFF2-40B4-BE49-F238E27FC236}">
                <a16:creationId xmlns:a16="http://schemas.microsoft.com/office/drawing/2014/main" id="{14B65CEF-5E71-9279-F4D5-8347FB2C734E}"/>
              </a:ext>
            </a:extLst>
          </p:cNvPr>
          <p:cNvSpPr/>
          <p:nvPr/>
        </p:nvSpPr>
        <p:spPr>
          <a:xfrm>
            <a:off x="9127936" y="4851430"/>
            <a:ext cx="1693981" cy="10976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語言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模型</a:t>
            </a:r>
          </a:p>
        </p:txBody>
      </p:sp>
      <p:sp>
        <p:nvSpPr>
          <p:cNvPr id="11" name="語音泡泡: 圓角矩形 10">
            <a:extLst>
              <a:ext uri="{FF2B5EF4-FFF2-40B4-BE49-F238E27FC236}">
                <a16:creationId xmlns:a16="http://schemas.microsoft.com/office/drawing/2014/main" id="{7B384731-026D-006F-456E-3A06C30A2063}"/>
              </a:ext>
            </a:extLst>
          </p:cNvPr>
          <p:cNvSpPr/>
          <p:nvPr/>
        </p:nvSpPr>
        <p:spPr>
          <a:xfrm>
            <a:off x="7926976" y="3046844"/>
            <a:ext cx="3707543" cy="1325563"/>
          </a:xfrm>
          <a:prstGeom prst="wedgeRoundRectCallout">
            <a:avLst>
              <a:gd name="adj1" fmla="val -7415"/>
              <a:gd name="adj2" fmla="val 84500"/>
              <a:gd name="adj3" fmla="val 1666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如果是人類的話，一定會覺得這樣說很不錯的</a:t>
            </a: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5CDD8334-7113-E48E-24B6-728E2B8ADC13}"/>
              </a:ext>
            </a:extLst>
          </p:cNvPr>
          <p:cNvSpPr txBox="1"/>
          <p:nvPr/>
        </p:nvSpPr>
        <p:spPr>
          <a:xfrm>
            <a:off x="1965960" y="6249805"/>
            <a:ext cx="6093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https://www.dcard.tw/f/acg/p/253733168</a:t>
            </a:r>
          </a:p>
        </p:txBody>
      </p:sp>
    </p:spTree>
    <p:extLst>
      <p:ext uri="{BB962C8B-B14F-4D97-AF65-F5344CB8AC3E}">
        <p14:creationId xmlns:p14="http://schemas.microsoft.com/office/powerpoint/2010/main" val="3932803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CFCACF-5A3D-1F1B-71F5-2E11BCB68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回饋模型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(Reward Model)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模仿人類喜好</a:t>
            </a:r>
            <a:endParaRPr lang="zh-TW" altLang="en-US" dirty="0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6702C94F-9ECA-C27A-C07A-85ECCD10C959}"/>
              </a:ext>
            </a:extLst>
          </p:cNvPr>
          <p:cNvSpPr/>
          <p:nvPr/>
        </p:nvSpPr>
        <p:spPr>
          <a:xfrm>
            <a:off x="6581782" y="3800496"/>
            <a:ext cx="1693981" cy="10976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回饋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模型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B00766B-1173-8CE0-3665-9BAEE05224B3}"/>
              </a:ext>
            </a:extLst>
          </p:cNvPr>
          <p:cNvSpPr txBox="1"/>
          <p:nvPr/>
        </p:nvSpPr>
        <p:spPr>
          <a:xfrm>
            <a:off x="8711735" y="4098810"/>
            <a:ext cx="1589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分數</a:t>
            </a: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4583EB6D-2304-9E16-6316-826A949C42A0}"/>
              </a:ext>
            </a:extLst>
          </p:cNvPr>
          <p:cNvSpPr/>
          <p:nvPr/>
        </p:nvSpPr>
        <p:spPr>
          <a:xfrm>
            <a:off x="5462954" y="2121913"/>
            <a:ext cx="1693981" cy="10976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語言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模型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CF33708-8147-35C6-F14F-92B0179F6833}"/>
              </a:ext>
            </a:extLst>
          </p:cNvPr>
          <p:cNvSpPr txBox="1"/>
          <p:nvPr/>
        </p:nvSpPr>
        <p:spPr>
          <a:xfrm>
            <a:off x="946635" y="2397580"/>
            <a:ext cx="364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台灣最高的山是那座？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D9F593F6-0BE6-F26D-14EF-08396B6E1E09}"/>
              </a:ext>
            </a:extLst>
          </p:cNvPr>
          <p:cNvCxnSpPr>
            <a:cxnSpLocks/>
          </p:cNvCxnSpPr>
          <p:nvPr/>
        </p:nvCxnSpPr>
        <p:spPr>
          <a:xfrm>
            <a:off x="4510454" y="2658989"/>
            <a:ext cx="79424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1FBB1FC-3F4D-95C4-B601-60001D5110DF}"/>
              </a:ext>
            </a:extLst>
          </p:cNvPr>
          <p:cNvSpPr txBox="1"/>
          <p:nvPr/>
        </p:nvSpPr>
        <p:spPr>
          <a:xfrm>
            <a:off x="8338058" y="1885895"/>
            <a:ext cx="1689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玉山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B0C3EE8-3518-061A-0A26-11E97FBDDCE5}"/>
              </a:ext>
            </a:extLst>
          </p:cNvPr>
          <p:cNvSpPr txBox="1"/>
          <p:nvPr/>
        </p:nvSpPr>
        <p:spPr>
          <a:xfrm>
            <a:off x="8323366" y="2967325"/>
            <a:ext cx="223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誰來告訴我呀</a:t>
            </a:r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2624625D-72F9-2F36-8301-D0F11CF5F50F}"/>
              </a:ext>
            </a:extLst>
          </p:cNvPr>
          <p:cNvCxnSpPr>
            <a:cxnSpLocks/>
          </p:cNvCxnSpPr>
          <p:nvPr/>
        </p:nvCxnSpPr>
        <p:spPr>
          <a:xfrm>
            <a:off x="7782666" y="2121913"/>
            <a:ext cx="0" cy="54884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91C74059-4B60-4773-BFF3-69F5E5BEC58A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7828082" y="3187888"/>
            <a:ext cx="49528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38F96703-4428-CA02-8F1F-D03E33D53A95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7156935" y="2658989"/>
            <a:ext cx="653563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A835AEFA-0A6D-9F9D-8903-1CDFF46F5055}"/>
              </a:ext>
            </a:extLst>
          </p:cNvPr>
          <p:cNvCxnSpPr>
            <a:cxnSpLocks/>
          </p:cNvCxnSpPr>
          <p:nvPr/>
        </p:nvCxnSpPr>
        <p:spPr>
          <a:xfrm>
            <a:off x="7810498" y="2121913"/>
            <a:ext cx="49528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BA1042FF-2076-9F12-F0EE-CE9E1AD1D2B4}"/>
              </a:ext>
            </a:extLst>
          </p:cNvPr>
          <p:cNvCxnSpPr>
            <a:cxnSpLocks/>
          </p:cNvCxnSpPr>
          <p:nvPr/>
        </p:nvCxnSpPr>
        <p:spPr>
          <a:xfrm>
            <a:off x="7782666" y="2622512"/>
            <a:ext cx="0" cy="5970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28C541D5-EC33-5E18-ED77-509D183B4D90}"/>
              </a:ext>
            </a:extLst>
          </p:cNvPr>
          <p:cNvSpPr txBox="1"/>
          <p:nvPr/>
        </p:nvSpPr>
        <p:spPr>
          <a:xfrm rot="5400000">
            <a:off x="8504347" y="2423631"/>
            <a:ext cx="515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&gt;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29" name="圖形 28" descr="困惑的人 以實心填滿">
            <a:extLst>
              <a:ext uri="{FF2B5EF4-FFF2-40B4-BE49-F238E27FC236}">
                <a16:creationId xmlns:a16="http://schemas.microsoft.com/office/drawing/2014/main" id="{AB41D7A3-3F08-7B87-B376-8FBF65A43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4098" y="1966380"/>
            <a:ext cx="1312263" cy="1312263"/>
          </a:xfrm>
          <a:prstGeom prst="rect">
            <a:avLst/>
          </a:prstGeom>
        </p:spPr>
      </p:pic>
      <p:sp>
        <p:nvSpPr>
          <p:cNvPr id="30" name="文字方塊 29">
            <a:extLst>
              <a:ext uri="{FF2B5EF4-FFF2-40B4-BE49-F238E27FC236}">
                <a16:creationId xmlns:a16="http://schemas.microsoft.com/office/drawing/2014/main" id="{D009DEDE-B533-8A63-117F-92561F7E2F56}"/>
              </a:ext>
            </a:extLst>
          </p:cNvPr>
          <p:cNvSpPr txBox="1"/>
          <p:nvPr/>
        </p:nvSpPr>
        <p:spPr>
          <a:xfrm>
            <a:off x="1884491" y="4098811"/>
            <a:ext cx="364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台灣最高的山是那座？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26637196-C8D2-8B6D-0EEB-6DAEAEA1699B}"/>
              </a:ext>
            </a:extLst>
          </p:cNvPr>
          <p:cNvSpPr txBox="1"/>
          <p:nvPr/>
        </p:nvSpPr>
        <p:spPr>
          <a:xfrm>
            <a:off x="5130317" y="4107789"/>
            <a:ext cx="794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玉山</a:t>
            </a:r>
          </a:p>
        </p:txBody>
      </p: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2CD10C4A-7934-B0C9-00D7-518DFBE1BB64}"/>
              </a:ext>
            </a:extLst>
          </p:cNvPr>
          <p:cNvCxnSpPr>
            <a:cxnSpLocks/>
          </p:cNvCxnSpPr>
          <p:nvPr/>
        </p:nvCxnSpPr>
        <p:spPr>
          <a:xfrm>
            <a:off x="5972190" y="4329644"/>
            <a:ext cx="55683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7E6946D6-8B1F-CFA6-7CA9-F5871ABAF6E6}"/>
              </a:ext>
            </a:extLst>
          </p:cNvPr>
          <p:cNvCxnSpPr>
            <a:cxnSpLocks/>
          </p:cNvCxnSpPr>
          <p:nvPr/>
        </p:nvCxnSpPr>
        <p:spPr>
          <a:xfrm>
            <a:off x="8390073" y="4349338"/>
            <a:ext cx="55683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: 圓角 36">
            <a:extLst>
              <a:ext uri="{FF2B5EF4-FFF2-40B4-BE49-F238E27FC236}">
                <a16:creationId xmlns:a16="http://schemas.microsoft.com/office/drawing/2014/main" id="{EB11C045-C2C6-BAA4-CC89-9664EADD7DA9}"/>
              </a:ext>
            </a:extLst>
          </p:cNvPr>
          <p:cNvSpPr/>
          <p:nvPr/>
        </p:nvSpPr>
        <p:spPr>
          <a:xfrm>
            <a:off x="6581782" y="5237531"/>
            <a:ext cx="1693981" cy="10976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回饋</a:t>
            </a:r>
            <a:endParaRPr lang="en-US" altLang="zh-TW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模型</a:t>
            </a: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7D191DE2-285E-F649-3313-BD0E2EEF3FDB}"/>
              </a:ext>
            </a:extLst>
          </p:cNvPr>
          <p:cNvSpPr txBox="1"/>
          <p:nvPr/>
        </p:nvSpPr>
        <p:spPr>
          <a:xfrm>
            <a:off x="8711735" y="5535845"/>
            <a:ext cx="1589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分數</a:t>
            </a: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096B3E53-4EFC-9213-8622-896EAC700D7E}"/>
              </a:ext>
            </a:extLst>
          </p:cNvPr>
          <p:cNvSpPr txBox="1"/>
          <p:nvPr/>
        </p:nvSpPr>
        <p:spPr>
          <a:xfrm>
            <a:off x="1820008" y="5379842"/>
            <a:ext cx="364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台灣最高的山是那座？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4AFE6848-03D7-C02B-6782-F0CE9075F776}"/>
              </a:ext>
            </a:extLst>
          </p:cNvPr>
          <p:cNvCxnSpPr>
            <a:cxnSpLocks/>
          </p:cNvCxnSpPr>
          <p:nvPr/>
        </p:nvCxnSpPr>
        <p:spPr>
          <a:xfrm>
            <a:off x="5972190" y="5766679"/>
            <a:ext cx="55683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11109E9E-F997-8798-E325-410F4CD9D5FE}"/>
              </a:ext>
            </a:extLst>
          </p:cNvPr>
          <p:cNvCxnSpPr>
            <a:cxnSpLocks/>
          </p:cNvCxnSpPr>
          <p:nvPr/>
        </p:nvCxnSpPr>
        <p:spPr>
          <a:xfrm>
            <a:off x="8390073" y="5786373"/>
            <a:ext cx="55683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75370D01-EA7E-D32A-F19C-AA279A7A7697}"/>
              </a:ext>
            </a:extLst>
          </p:cNvPr>
          <p:cNvSpPr txBox="1"/>
          <p:nvPr/>
        </p:nvSpPr>
        <p:spPr>
          <a:xfrm>
            <a:off x="3822453" y="5850484"/>
            <a:ext cx="223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誰來告訴我呀</a:t>
            </a: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E22BE813-56AF-E581-4B5B-E2C04F010A4F}"/>
              </a:ext>
            </a:extLst>
          </p:cNvPr>
          <p:cNvSpPr txBox="1"/>
          <p:nvPr/>
        </p:nvSpPr>
        <p:spPr>
          <a:xfrm rot="5400000">
            <a:off x="9248805" y="4782697"/>
            <a:ext cx="515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&gt;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138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2" grpId="0"/>
      <p:bldP spid="14" grpId="0"/>
      <p:bldP spid="26" grpId="0"/>
      <p:bldP spid="30" grpId="0"/>
      <p:bldP spid="31" grpId="0"/>
      <p:bldP spid="37" grpId="0" animBg="1"/>
      <p:bldP spid="38" grpId="0"/>
      <p:bldP spid="39" grpId="0"/>
      <p:bldP spid="43" grpId="0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C0ED82D4-325F-E68F-637A-545F6F136F04}"/>
              </a:ext>
            </a:extLst>
          </p:cNvPr>
          <p:cNvSpPr/>
          <p:nvPr/>
        </p:nvSpPr>
        <p:spPr>
          <a:xfrm>
            <a:off x="5054700" y="2058354"/>
            <a:ext cx="1693981" cy="10976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語言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模型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CCFCACF-5A3D-1F1B-71F5-2E11BCB68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回饋模型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(Reward Model)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模仿人類喜好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CF33708-8147-35C6-F14F-92B0179F6833}"/>
              </a:ext>
            </a:extLst>
          </p:cNvPr>
          <p:cNvSpPr txBox="1"/>
          <p:nvPr/>
        </p:nvSpPr>
        <p:spPr>
          <a:xfrm>
            <a:off x="2918910" y="2388129"/>
            <a:ext cx="134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輸入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D9F593F6-0BE6-F26D-14EF-08396B6E1E09}"/>
              </a:ext>
            </a:extLst>
          </p:cNvPr>
          <p:cNvCxnSpPr>
            <a:cxnSpLocks/>
          </p:cNvCxnSpPr>
          <p:nvPr/>
        </p:nvCxnSpPr>
        <p:spPr>
          <a:xfrm>
            <a:off x="4089618" y="2607196"/>
            <a:ext cx="79424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5F650004-FFC4-3C10-12AC-6D1B00BD0619}"/>
              </a:ext>
            </a:extLst>
          </p:cNvPr>
          <p:cNvCxnSpPr>
            <a:cxnSpLocks/>
          </p:cNvCxnSpPr>
          <p:nvPr/>
        </p:nvCxnSpPr>
        <p:spPr>
          <a:xfrm>
            <a:off x="6866546" y="2618962"/>
            <a:ext cx="130579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2F00BBD1-A16A-26F5-1BA2-D8220CD0C713}"/>
              </a:ext>
            </a:extLst>
          </p:cNvPr>
          <p:cNvSpPr txBox="1"/>
          <p:nvPr/>
        </p:nvSpPr>
        <p:spPr>
          <a:xfrm>
            <a:off x="9022620" y="3870319"/>
            <a:ext cx="2767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只給人類看分數最高的答案</a:t>
            </a:r>
          </a:p>
        </p:txBody>
      </p:sp>
      <p:pic>
        <p:nvPicPr>
          <p:cNvPr id="17" name="圖形 16" descr="困惑的人 以實心填滿">
            <a:extLst>
              <a:ext uri="{FF2B5EF4-FFF2-40B4-BE49-F238E27FC236}">
                <a16:creationId xmlns:a16="http://schemas.microsoft.com/office/drawing/2014/main" id="{493D97AE-44B4-A53D-DDB8-9FAF69CBC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32664" y="2161761"/>
            <a:ext cx="914400" cy="914400"/>
          </a:xfrm>
          <a:prstGeom prst="rect">
            <a:avLst/>
          </a:prstGeom>
        </p:spPr>
      </p:pic>
      <p:pic>
        <p:nvPicPr>
          <p:cNvPr id="18" name="圖形 17" descr="困惑的人 以實心填滿">
            <a:extLst>
              <a:ext uri="{FF2B5EF4-FFF2-40B4-BE49-F238E27FC236}">
                <a16:creationId xmlns:a16="http://schemas.microsoft.com/office/drawing/2014/main" id="{B5C80E84-BE08-5170-AD85-57B8884FA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39400" y="2900109"/>
            <a:ext cx="914400" cy="914400"/>
          </a:xfrm>
          <a:prstGeom prst="rect">
            <a:avLst/>
          </a:prstGeom>
        </p:spPr>
      </p:pic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7DD581C7-4F83-4745-137B-072F2D51DEBE}"/>
              </a:ext>
            </a:extLst>
          </p:cNvPr>
          <p:cNvCxnSpPr>
            <a:cxnSpLocks/>
          </p:cNvCxnSpPr>
          <p:nvPr/>
        </p:nvCxnSpPr>
        <p:spPr>
          <a:xfrm>
            <a:off x="7519278" y="1705177"/>
            <a:ext cx="0" cy="181043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2AE00614-ADAA-367C-CD5E-A417DF62F92A}"/>
              </a:ext>
            </a:extLst>
          </p:cNvPr>
          <p:cNvCxnSpPr>
            <a:cxnSpLocks/>
          </p:cNvCxnSpPr>
          <p:nvPr/>
        </p:nvCxnSpPr>
        <p:spPr>
          <a:xfrm>
            <a:off x="7519441" y="1705177"/>
            <a:ext cx="65289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134126B7-856D-AFF1-3AE5-A90EDB0D0447}"/>
              </a:ext>
            </a:extLst>
          </p:cNvPr>
          <p:cNvCxnSpPr>
            <a:cxnSpLocks/>
          </p:cNvCxnSpPr>
          <p:nvPr/>
        </p:nvCxnSpPr>
        <p:spPr>
          <a:xfrm>
            <a:off x="7500391" y="3515612"/>
            <a:ext cx="65289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14574DD2-7DC7-3FA3-14BE-3AD863886832}"/>
              </a:ext>
            </a:extLst>
          </p:cNvPr>
          <p:cNvSpPr txBox="1"/>
          <p:nvPr/>
        </p:nvSpPr>
        <p:spPr>
          <a:xfrm>
            <a:off x="8131167" y="1452622"/>
            <a:ext cx="134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答案一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C5E969BD-A56C-5173-2E43-234B1DA5F7D4}"/>
              </a:ext>
            </a:extLst>
          </p:cNvPr>
          <p:cNvSpPr txBox="1"/>
          <p:nvPr/>
        </p:nvSpPr>
        <p:spPr>
          <a:xfrm>
            <a:off x="8152961" y="2366008"/>
            <a:ext cx="134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答案二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470251B0-4151-BACD-C2F2-44060699506F}"/>
              </a:ext>
            </a:extLst>
          </p:cNvPr>
          <p:cNvSpPr txBox="1"/>
          <p:nvPr/>
        </p:nvSpPr>
        <p:spPr>
          <a:xfrm>
            <a:off x="8152961" y="3301515"/>
            <a:ext cx="134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答案三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E145229C-0E12-CC26-BC3A-EEE843459721}"/>
              </a:ext>
            </a:extLst>
          </p:cNvPr>
          <p:cNvSpPr/>
          <p:nvPr/>
        </p:nvSpPr>
        <p:spPr>
          <a:xfrm>
            <a:off x="5092800" y="3927575"/>
            <a:ext cx="1693981" cy="7272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回饋模型</a:t>
            </a:r>
          </a:p>
        </p:txBody>
      </p: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8BACEFA2-970C-9B3B-F636-488F378F54E2}"/>
              </a:ext>
            </a:extLst>
          </p:cNvPr>
          <p:cNvCxnSpPr>
            <a:cxnSpLocks/>
          </p:cNvCxnSpPr>
          <p:nvPr/>
        </p:nvCxnSpPr>
        <p:spPr>
          <a:xfrm>
            <a:off x="4483208" y="4304224"/>
            <a:ext cx="55683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0C15A307-181B-B26E-8317-A1452825BAC8}"/>
              </a:ext>
            </a:extLst>
          </p:cNvPr>
          <p:cNvCxnSpPr>
            <a:cxnSpLocks/>
          </p:cNvCxnSpPr>
          <p:nvPr/>
        </p:nvCxnSpPr>
        <p:spPr>
          <a:xfrm>
            <a:off x="6843941" y="4285818"/>
            <a:ext cx="89035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FF8CBA6D-E2B6-0843-EBA5-7A533BB3F772}"/>
              </a:ext>
            </a:extLst>
          </p:cNvPr>
          <p:cNvSpPr txBox="1"/>
          <p:nvPr/>
        </p:nvSpPr>
        <p:spPr>
          <a:xfrm>
            <a:off x="2081196" y="4068708"/>
            <a:ext cx="134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輸入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F4CEEC26-BF30-59CE-8F03-44701299782A}"/>
              </a:ext>
            </a:extLst>
          </p:cNvPr>
          <p:cNvSpPr txBox="1"/>
          <p:nvPr/>
        </p:nvSpPr>
        <p:spPr>
          <a:xfrm>
            <a:off x="3115282" y="4073390"/>
            <a:ext cx="134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答案一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8" name="矩形: 圓角 47">
            <a:extLst>
              <a:ext uri="{FF2B5EF4-FFF2-40B4-BE49-F238E27FC236}">
                <a16:creationId xmlns:a16="http://schemas.microsoft.com/office/drawing/2014/main" id="{E644EEF4-C7F4-F410-73BB-91175E6146C6}"/>
              </a:ext>
            </a:extLst>
          </p:cNvPr>
          <p:cNvSpPr/>
          <p:nvPr/>
        </p:nvSpPr>
        <p:spPr>
          <a:xfrm>
            <a:off x="5092800" y="4866357"/>
            <a:ext cx="1693981" cy="7272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回饋模型</a:t>
            </a:r>
          </a:p>
        </p:txBody>
      </p:sp>
      <p:cxnSp>
        <p:nvCxnSpPr>
          <p:cNvPr id="50" name="直線單箭頭接點 49">
            <a:extLst>
              <a:ext uri="{FF2B5EF4-FFF2-40B4-BE49-F238E27FC236}">
                <a16:creationId xmlns:a16="http://schemas.microsoft.com/office/drawing/2014/main" id="{74B42FB9-9A2C-92B7-1805-A7B175389D5E}"/>
              </a:ext>
            </a:extLst>
          </p:cNvPr>
          <p:cNvCxnSpPr>
            <a:cxnSpLocks/>
          </p:cNvCxnSpPr>
          <p:nvPr/>
        </p:nvCxnSpPr>
        <p:spPr>
          <a:xfrm>
            <a:off x="4483208" y="5243006"/>
            <a:ext cx="55683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990103F4-F771-1D33-34BF-D258397BBCE0}"/>
              </a:ext>
            </a:extLst>
          </p:cNvPr>
          <p:cNvSpPr txBox="1"/>
          <p:nvPr/>
        </p:nvSpPr>
        <p:spPr>
          <a:xfrm>
            <a:off x="2081196" y="5026109"/>
            <a:ext cx="134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輸入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5B4FA77C-1A97-0C5E-D9EC-6CA894F35625}"/>
              </a:ext>
            </a:extLst>
          </p:cNvPr>
          <p:cNvSpPr txBox="1"/>
          <p:nvPr/>
        </p:nvSpPr>
        <p:spPr>
          <a:xfrm>
            <a:off x="3115282" y="5012172"/>
            <a:ext cx="134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答案二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4" name="矩形: 圓角 53">
            <a:extLst>
              <a:ext uri="{FF2B5EF4-FFF2-40B4-BE49-F238E27FC236}">
                <a16:creationId xmlns:a16="http://schemas.microsoft.com/office/drawing/2014/main" id="{03E11E2F-FA09-CF91-CFB5-73F7101518CD}"/>
              </a:ext>
            </a:extLst>
          </p:cNvPr>
          <p:cNvSpPr/>
          <p:nvPr/>
        </p:nvSpPr>
        <p:spPr>
          <a:xfrm>
            <a:off x="5092800" y="5819077"/>
            <a:ext cx="1693981" cy="7272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回饋模型</a:t>
            </a:r>
          </a:p>
        </p:txBody>
      </p: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5916B792-232E-7A95-A22E-626B9CE87403}"/>
              </a:ext>
            </a:extLst>
          </p:cNvPr>
          <p:cNvCxnSpPr>
            <a:cxnSpLocks/>
          </p:cNvCxnSpPr>
          <p:nvPr/>
        </p:nvCxnSpPr>
        <p:spPr>
          <a:xfrm>
            <a:off x="4483208" y="6195726"/>
            <a:ext cx="55683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788F77AA-2703-A1B4-D6DC-8ADCE106ED6A}"/>
              </a:ext>
            </a:extLst>
          </p:cNvPr>
          <p:cNvSpPr txBox="1"/>
          <p:nvPr/>
        </p:nvSpPr>
        <p:spPr>
          <a:xfrm>
            <a:off x="2081196" y="5964891"/>
            <a:ext cx="134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輸入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7E3B816D-11CF-00B3-17D4-53C5AE98C83A}"/>
              </a:ext>
            </a:extLst>
          </p:cNvPr>
          <p:cNvSpPr txBox="1"/>
          <p:nvPr/>
        </p:nvSpPr>
        <p:spPr>
          <a:xfrm>
            <a:off x="3115282" y="5964892"/>
            <a:ext cx="134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答案三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61" name="直線單箭頭接點 60">
            <a:extLst>
              <a:ext uri="{FF2B5EF4-FFF2-40B4-BE49-F238E27FC236}">
                <a16:creationId xmlns:a16="http://schemas.microsoft.com/office/drawing/2014/main" id="{ED45F2EA-32BF-0C04-EFF6-FD9C4A7CFD6B}"/>
              </a:ext>
            </a:extLst>
          </p:cNvPr>
          <p:cNvCxnSpPr>
            <a:cxnSpLocks/>
          </p:cNvCxnSpPr>
          <p:nvPr/>
        </p:nvCxnSpPr>
        <p:spPr>
          <a:xfrm>
            <a:off x="6843941" y="5223956"/>
            <a:ext cx="89035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單箭頭接點 61">
            <a:extLst>
              <a:ext uri="{FF2B5EF4-FFF2-40B4-BE49-F238E27FC236}">
                <a16:creationId xmlns:a16="http://schemas.microsoft.com/office/drawing/2014/main" id="{8A52238B-2C6A-F8C7-0153-04CBE8DDCDEF}"/>
              </a:ext>
            </a:extLst>
          </p:cNvPr>
          <p:cNvCxnSpPr>
            <a:cxnSpLocks/>
          </p:cNvCxnSpPr>
          <p:nvPr/>
        </p:nvCxnSpPr>
        <p:spPr>
          <a:xfrm>
            <a:off x="6843941" y="6176676"/>
            <a:ext cx="89035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35CD47F8-49C5-F5FE-5127-6112B7931E91}"/>
              </a:ext>
            </a:extLst>
          </p:cNvPr>
          <p:cNvSpPr txBox="1"/>
          <p:nvPr/>
        </p:nvSpPr>
        <p:spPr>
          <a:xfrm>
            <a:off x="7734300" y="4073390"/>
            <a:ext cx="756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4" name="文字方塊 63">
            <a:extLst>
              <a:ext uri="{FF2B5EF4-FFF2-40B4-BE49-F238E27FC236}">
                <a16:creationId xmlns:a16="http://schemas.microsoft.com/office/drawing/2014/main" id="{0810A6C3-CD97-23E8-689B-68DCA2630561}"/>
              </a:ext>
            </a:extLst>
          </p:cNvPr>
          <p:cNvSpPr txBox="1"/>
          <p:nvPr/>
        </p:nvSpPr>
        <p:spPr>
          <a:xfrm>
            <a:off x="7776876" y="4993123"/>
            <a:ext cx="756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5</a:t>
            </a:r>
          </a:p>
        </p:txBody>
      </p:sp>
      <p:sp>
        <p:nvSpPr>
          <p:cNvPr id="65" name="文字方塊 64">
            <a:extLst>
              <a:ext uri="{FF2B5EF4-FFF2-40B4-BE49-F238E27FC236}">
                <a16:creationId xmlns:a16="http://schemas.microsoft.com/office/drawing/2014/main" id="{AF09701E-2DBD-BC4B-BC47-93C92206D339}"/>
              </a:ext>
            </a:extLst>
          </p:cNvPr>
          <p:cNvSpPr txBox="1"/>
          <p:nvPr/>
        </p:nvSpPr>
        <p:spPr>
          <a:xfrm>
            <a:off x="7757219" y="5964891"/>
            <a:ext cx="756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10</a:t>
            </a: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D16D84F3-E9E9-9B70-162B-7CF47F8FBBA4}"/>
              </a:ext>
            </a:extLst>
          </p:cNvPr>
          <p:cNvSpPr/>
          <p:nvPr/>
        </p:nvSpPr>
        <p:spPr>
          <a:xfrm>
            <a:off x="8199681" y="3232148"/>
            <a:ext cx="1214489" cy="54169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346F21D-A948-B2E1-7E26-EE00D4B51A52}"/>
              </a:ext>
            </a:extLst>
          </p:cNvPr>
          <p:cNvSpPr txBox="1"/>
          <p:nvPr/>
        </p:nvSpPr>
        <p:spPr>
          <a:xfrm>
            <a:off x="8533853" y="586703"/>
            <a:ext cx="6093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https://arxiv.org/abs/2112.09332</a:t>
            </a:r>
          </a:p>
        </p:txBody>
      </p:sp>
    </p:spTree>
    <p:extLst>
      <p:ext uri="{BB962C8B-B14F-4D97-AF65-F5344CB8AC3E}">
        <p14:creationId xmlns:p14="http://schemas.microsoft.com/office/powerpoint/2010/main" val="696152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/>
      <p:bldP spid="28" grpId="0"/>
      <p:bldP spid="30" grpId="0"/>
      <p:bldP spid="31" grpId="0" animBg="1"/>
      <p:bldP spid="38" grpId="0"/>
      <p:bldP spid="39" grpId="0"/>
      <p:bldP spid="48" grpId="0" animBg="1"/>
      <p:bldP spid="52" grpId="0"/>
      <p:bldP spid="53" grpId="0"/>
      <p:bldP spid="54" grpId="0" animBg="1"/>
      <p:bldP spid="58" grpId="0"/>
      <p:bldP spid="59" grpId="0"/>
      <p:bldP spid="63" grpId="0"/>
      <p:bldP spid="64" grpId="0"/>
      <p:bldP spid="65" grpId="0"/>
      <p:bldP spid="6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926D73-057B-3719-8B07-7902A743A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3737779-FB26-C675-A913-6A87387E9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D8F8D93-2FAC-B7AE-4AD2-B3B579E79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882" y="3187788"/>
            <a:ext cx="9520484" cy="351083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E16B19B-BF63-AA2A-290B-89AE3646F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132" y="159377"/>
            <a:ext cx="9345376" cy="2879318"/>
          </a:xfrm>
          <a:prstGeom prst="rect">
            <a:avLst/>
          </a:prstGeom>
        </p:spPr>
      </p:pic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1CABBBCF-F5A8-E510-97BF-8665A1E3BD8B}"/>
              </a:ext>
            </a:extLst>
          </p:cNvPr>
          <p:cNvSpPr/>
          <p:nvPr/>
        </p:nvSpPr>
        <p:spPr>
          <a:xfrm>
            <a:off x="4459515" y="2470952"/>
            <a:ext cx="371475" cy="323851"/>
          </a:xfrm>
          <a:prstGeom prst="roundRect">
            <a:avLst>
              <a:gd name="adj" fmla="val 14248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BB600CCF-0AD7-F924-FBF6-708987EDB0B7}"/>
              </a:ext>
            </a:extLst>
          </p:cNvPr>
          <p:cNvSpPr/>
          <p:nvPr/>
        </p:nvSpPr>
        <p:spPr>
          <a:xfrm>
            <a:off x="5376687" y="5769037"/>
            <a:ext cx="5612740" cy="763336"/>
          </a:xfrm>
          <a:prstGeom prst="roundRect">
            <a:avLst>
              <a:gd name="adj" fmla="val 14248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844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CFCACF-5A3D-1F1B-71F5-2E11BCB68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回饋模型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(Reward Model)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向虛擬人類學習</a:t>
            </a: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6702C94F-9ECA-C27A-C07A-85ECCD10C959}"/>
              </a:ext>
            </a:extLst>
          </p:cNvPr>
          <p:cNvSpPr/>
          <p:nvPr/>
        </p:nvSpPr>
        <p:spPr>
          <a:xfrm>
            <a:off x="6394946" y="5140678"/>
            <a:ext cx="1693981" cy="10976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回饋</a:t>
            </a:r>
            <a:endParaRPr lang="en-US" altLang="zh-TW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模型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B00766B-1173-8CE0-3665-9BAEE05224B3}"/>
              </a:ext>
            </a:extLst>
          </p:cNvPr>
          <p:cNvSpPr txBox="1"/>
          <p:nvPr/>
        </p:nvSpPr>
        <p:spPr>
          <a:xfrm>
            <a:off x="8524899" y="5438992"/>
            <a:ext cx="1589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低分</a:t>
            </a: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4583EB6D-2304-9E16-6316-826A949C42A0}"/>
              </a:ext>
            </a:extLst>
          </p:cNvPr>
          <p:cNvSpPr/>
          <p:nvPr/>
        </p:nvSpPr>
        <p:spPr>
          <a:xfrm>
            <a:off x="5547956" y="2351135"/>
            <a:ext cx="1693981" cy="10976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語言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模型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CF33708-8147-35C6-F14F-92B0179F6833}"/>
              </a:ext>
            </a:extLst>
          </p:cNvPr>
          <p:cNvSpPr txBox="1"/>
          <p:nvPr/>
        </p:nvSpPr>
        <p:spPr>
          <a:xfrm>
            <a:off x="1031637" y="2626802"/>
            <a:ext cx="364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世界上最高的山是那座？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D9F593F6-0BE6-F26D-14EF-08396B6E1E09}"/>
              </a:ext>
            </a:extLst>
          </p:cNvPr>
          <p:cNvCxnSpPr>
            <a:cxnSpLocks/>
          </p:cNvCxnSpPr>
          <p:nvPr/>
        </p:nvCxnSpPr>
        <p:spPr>
          <a:xfrm>
            <a:off x="4595456" y="2888211"/>
            <a:ext cx="79424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2CD10C4A-7934-B0C9-00D7-518DFBE1BB64}"/>
              </a:ext>
            </a:extLst>
          </p:cNvPr>
          <p:cNvCxnSpPr>
            <a:cxnSpLocks/>
          </p:cNvCxnSpPr>
          <p:nvPr/>
        </p:nvCxnSpPr>
        <p:spPr>
          <a:xfrm>
            <a:off x="5785354" y="5669826"/>
            <a:ext cx="55683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7E6946D6-8B1F-CFA6-7CA9-F5871ABAF6E6}"/>
              </a:ext>
            </a:extLst>
          </p:cNvPr>
          <p:cNvCxnSpPr>
            <a:cxnSpLocks/>
          </p:cNvCxnSpPr>
          <p:nvPr/>
        </p:nvCxnSpPr>
        <p:spPr>
          <a:xfrm>
            <a:off x="8203237" y="5689520"/>
            <a:ext cx="55683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5F650004-FFC4-3C10-12AC-6D1B00BD0619}"/>
              </a:ext>
            </a:extLst>
          </p:cNvPr>
          <p:cNvCxnSpPr>
            <a:cxnSpLocks/>
          </p:cNvCxnSpPr>
          <p:nvPr/>
        </p:nvCxnSpPr>
        <p:spPr>
          <a:xfrm>
            <a:off x="7372384" y="2899977"/>
            <a:ext cx="79424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AB013A0E-F8F9-5708-0753-EE0E2B35A9B7}"/>
              </a:ext>
            </a:extLst>
          </p:cNvPr>
          <p:cNvSpPr txBox="1"/>
          <p:nvPr/>
        </p:nvSpPr>
        <p:spPr>
          <a:xfrm>
            <a:off x="8332192" y="2688325"/>
            <a:ext cx="364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我不知道這個問題的答案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8AD7CA6-BEC8-E8B4-17A5-2C0CD8657622}"/>
              </a:ext>
            </a:extLst>
          </p:cNvPr>
          <p:cNvSpPr txBox="1"/>
          <p:nvPr/>
        </p:nvSpPr>
        <p:spPr>
          <a:xfrm>
            <a:off x="1095758" y="5260795"/>
            <a:ext cx="364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世界上最高的山是那座？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FFE6B75-291D-9C22-99C4-C3B9E4506163}"/>
              </a:ext>
            </a:extLst>
          </p:cNvPr>
          <p:cNvSpPr txBox="1"/>
          <p:nvPr/>
        </p:nvSpPr>
        <p:spPr>
          <a:xfrm>
            <a:off x="1967815" y="5759444"/>
            <a:ext cx="364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我不知道這個問題的答案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3CAC4982-3037-0378-E87C-7998214AF8FE}"/>
              </a:ext>
            </a:extLst>
          </p:cNvPr>
          <p:cNvCxnSpPr>
            <a:cxnSpLocks/>
          </p:cNvCxnSpPr>
          <p:nvPr/>
        </p:nvCxnSpPr>
        <p:spPr>
          <a:xfrm>
            <a:off x="2815004" y="3202569"/>
            <a:ext cx="0" cy="91440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D1E66953-63EB-CB77-B75E-092AC5827083}"/>
              </a:ext>
            </a:extLst>
          </p:cNvPr>
          <p:cNvCxnSpPr>
            <a:cxnSpLocks/>
          </p:cNvCxnSpPr>
          <p:nvPr/>
        </p:nvCxnSpPr>
        <p:spPr>
          <a:xfrm flipH="1">
            <a:off x="2779834" y="4152140"/>
            <a:ext cx="7151078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241EBCB6-0802-6020-B021-D6362ED647A7}"/>
              </a:ext>
            </a:extLst>
          </p:cNvPr>
          <p:cNvCxnSpPr>
            <a:cxnSpLocks/>
          </p:cNvCxnSpPr>
          <p:nvPr/>
        </p:nvCxnSpPr>
        <p:spPr>
          <a:xfrm>
            <a:off x="3735265" y="4269543"/>
            <a:ext cx="0" cy="871135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9F1B3EF2-2261-F78F-413D-24B087191F88}"/>
              </a:ext>
            </a:extLst>
          </p:cNvPr>
          <p:cNvCxnSpPr>
            <a:cxnSpLocks/>
          </p:cNvCxnSpPr>
          <p:nvPr/>
        </p:nvCxnSpPr>
        <p:spPr>
          <a:xfrm>
            <a:off x="9930912" y="3337384"/>
            <a:ext cx="0" cy="91440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箭號: 向下 11">
            <a:extLst>
              <a:ext uri="{FF2B5EF4-FFF2-40B4-BE49-F238E27FC236}">
                <a16:creationId xmlns:a16="http://schemas.microsoft.com/office/drawing/2014/main" id="{1733D6D1-63F1-56D0-23E0-C27F4246BB62}"/>
              </a:ext>
            </a:extLst>
          </p:cNvPr>
          <p:cNvSpPr/>
          <p:nvPr/>
        </p:nvSpPr>
        <p:spPr>
          <a:xfrm flipH="1">
            <a:off x="8889037" y="2078368"/>
            <a:ext cx="464479" cy="46166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BF0C54D-6C60-7ABF-EB42-F6D43E22D7F2}"/>
              </a:ext>
            </a:extLst>
          </p:cNvPr>
          <p:cNvSpPr txBox="1"/>
          <p:nvPr/>
        </p:nvSpPr>
        <p:spPr>
          <a:xfrm>
            <a:off x="9491103" y="2064159"/>
            <a:ext cx="1821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減低機率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795657BE-6C59-0216-8314-A8AB3C98AB77}"/>
              </a:ext>
            </a:extLst>
          </p:cNvPr>
          <p:cNvSpPr txBox="1"/>
          <p:nvPr/>
        </p:nvSpPr>
        <p:spPr>
          <a:xfrm>
            <a:off x="5112422" y="3483152"/>
            <a:ext cx="2565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微調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參數</a:t>
            </a:r>
          </a:p>
        </p:txBody>
      </p:sp>
    </p:spTree>
    <p:extLst>
      <p:ext uri="{BB962C8B-B14F-4D97-AF65-F5344CB8AC3E}">
        <p14:creationId xmlns:p14="http://schemas.microsoft.com/office/powerpoint/2010/main" val="384606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3" grpId="0"/>
      <p:bldP spid="12" grpId="0" animBg="1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CFCACF-5A3D-1F1B-71F5-2E11BCB68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回饋模型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(Reward Model)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向虛擬人類學習</a:t>
            </a: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D29E788E-28A8-17BD-51FA-E7455A95F531}"/>
              </a:ext>
            </a:extLst>
          </p:cNvPr>
          <p:cNvSpPr/>
          <p:nvPr/>
        </p:nvSpPr>
        <p:spPr>
          <a:xfrm>
            <a:off x="5560538" y="2339369"/>
            <a:ext cx="1693981" cy="10976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語言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模型</a:t>
            </a: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F7771541-1612-75F5-7187-AA7F454DC55C}"/>
              </a:ext>
            </a:extLst>
          </p:cNvPr>
          <p:cNvSpPr/>
          <p:nvPr/>
        </p:nvSpPr>
        <p:spPr>
          <a:xfrm>
            <a:off x="6394946" y="5140678"/>
            <a:ext cx="1693981" cy="10976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回饋</a:t>
            </a:r>
            <a:endParaRPr lang="en-US" altLang="zh-TW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模型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3EF801EB-36F1-EB92-2BB5-3177FCE1A1DA}"/>
              </a:ext>
            </a:extLst>
          </p:cNvPr>
          <p:cNvSpPr txBox="1"/>
          <p:nvPr/>
        </p:nvSpPr>
        <p:spPr>
          <a:xfrm>
            <a:off x="8524899" y="5438992"/>
            <a:ext cx="1589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高分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0CCC3C18-01BB-CB65-90B4-D57CA2F1BE1B}"/>
              </a:ext>
            </a:extLst>
          </p:cNvPr>
          <p:cNvSpPr txBox="1"/>
          <p:nvPr/>
        </p:nvSpPr>
        <p:spPr>
          <a:xfrm>
            <a:off x="1031637" y="2626802"/>
            <a:ext cx="364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世界上最高的山是那座？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4ECC6B8C-6573-A592-7CD3-8C53AE835275}"/>
              </a:ext>
            </a:extLst>
          </p:cNvPr>
          <p:cNvCxnSpPr>
            <a:cxnSpLocks/>
          </p:cNvCxnSpPr>
          <p:nvPr/>
        </p:nvCxnSpPr>
        <p:spPr>
          <a:xfrm>
            <a:off x="4595456" y="2888211"/>
            <a:ext cx="79424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79825DD7-6578-4E18-C792-A4DB89982328}"/>
              </a:ext>
            </a:extLst>
          </p:cNvPr>
          <p:cNvCxnSpPr>
            <a:cxnSpLocks/>
          </p:cNvCxnSpPr>
          <p:nvPr/>
        </p:nvCxnSpPr>
        <p:spPr>
          <a:xfrm>
            <a:off x="5785354" y="5669826"/>
            <a:ext cx="55683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84EB13BD-7D33-8AD8-517F-0441F8C1A20D}"/>
              </a:ext>
            </a:extLst>
          </p:cNvPr>
          <p:cNvCxnSpPr>
            <a:cxnSpLocks/>
          </p:cNvCxnSpPr>
          <p:nvPr/>
        </p:nvCxnSpPr>
        <p:spPr>
          <a:xfrm>
            <a:off x="8203237" y="5689520"/>
            <a:ext cx="55683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0399F094-3B09-854D-F136-6C8F32E5D1B4}"/>
              </a:ext>
            </a:extLst>
          </p:cNvPr>
          <p:cNvCxnSpPr>
            <a:cxnSpLocks/>
          </p:cNvCxnSpPr>
          <p:nvPr/>
        </p:nvCxnSpPr>
        <p:spPr>
          <a:xfrm>
            <a:off x="7372384" y="2899977"/>
            <a:ext cx="79424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47DF65C0-30C1-55F9-593C-29D595E55C5B}"/>
              </a:ext>
            </a:extLst>
          </p:cNvPr>
          <p:cNvSpPr txBox="1"/>
          <p:nvPr/>
        </p:nvSpPr>
        <p:spPr>
          <a:xfrm>
            <a:off x="8153415" y="2705860"/>
            <a:ext cx="364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喜馬拉雅山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60AD0552-E51A-9263-100A-3BA7B9478718}"/>
              </a:ext>
            </a:extLst>
          </p:cNvPr>
          <p:cNvSpPr txBox="1"/>
          <p:nvPr/>
        </p:nvSpPr>
        <p:spPr>
          <a:xfrm>
            <a:off x="1095758" y="5260795"/>
            <a:ext cx="364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世界上最高的山是那座？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B9C51161-9346-F869-8294-3904EAA7E8A6}"/>
              </a:ext>
            </a:extLst>
          </p:cNvPr>
          <p:cNvSpPr txBox="1"/>
          <p:nvPr/>
        </p:nvSpPr>
        <p:spPr>
          <a:xfrm>
            <a:off x="2917231" y="5776697"/>
            <a:ext cx="364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喜馬拉雅山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EDB82BBC-9E06-C52E-56DA-C957D2DBF4A4}"/>
              </a:ext>
            </a:extLst>
          </p:cNvPr>
          <p:cNvCxnSpPr>
            <a:cxnSpLocks/>
          </p:cNvCxnSpPr>
          <p:nvPr/>
        </p:nvCxnSpPr>
        <p:spPr>
          <a:xfrm>
            <a:off x="2815004" y="3202569"/>
            <a:ext cx="0" cy="91440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A51DBE7D-9EAB-0528-D5F2-B1C96C5ECE9C}"/>
              </a:ext>
            </a:extLst>
          </p:cNvPr>
          <p:cNvCxnSpPr>
            <a:cxnSpLocks/>
          </p:cNvCxnSpPr>
          <p:nvPr/>
        </p:nvCxnSpPr>
        <p:spPr>
          <a:xfrm flipH="1">
            <a:off x="2779834" y="4152140"/>
            <a:ext cx="7151078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28826AFF-3C60-B1C8-0603-FD1E971AA89F}"/>
              </a:ext>
            </a:extLst>
          </p:cNvPr>
          <p:cNvCxnSpPr>
            <a:cxnSpLocks/>
          </p:cNvCxnSpPr>
          <p:nvPr/>
        </p:nvCxnSpPr>
        <p:spPr>
          <a:xfrm>
            <a:off x="3735265" y="4269543"/>
            <a:ext cx="0" cy="871135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1E19E154-096B-6E7A-EC11-0C688D2C3467}"/>
              </a:ext>
            </a:extLst>
          </p:cNvPr>
          <p:cNvCxnSpPr>
            <a:cxnSpLocks/>
          </p:cNvCxnSpPr>
          <p:nvPr/>
        </p:nvCxnSpPr>
        <p:spPr>
          <a:xfrm>
            <a:off x="9930912" y="3337384"/>
            <a:ext cx="0" cy="91440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箭號: 向下 36">
            <a:extLst>
              <a:ext uri="{FF2B5EF4-FFF2-40B4-BE49-F238E27FC236}">
                <a16:creationId xmlns:a16="http://schemas.microsoft.com/office/drawing/2014/main" id="{696E1764-8346-8017-8665-9CFF2A56F3A6}"/>
              </a:ext>
            </a:extLst>
          </p:cNvPr>
          <p:cNvSpPr/>
          <p:nvPr/>
        </p:nvSpPr>
        <p:spPr>
          <a:xfrm flipV="1">
            <a:off x="8822367" y="1780672"/>
            <a:ext cx="464479" cy="46166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9F1B9FAA-F967-4EE2-DBD0-E89750D27B24}"/>
              </a:ext>
            </a:extLst>
          </p:cNvPr>
          <p:cNvSpPr txBox="1"/>
          <p:nvPr/>
        </p:nvSpPr>
        <p:spPr>
          <a:xfrm>
            <a:off x="9424431" y="1851325"/>
            <a:ext cx="1821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提高機率</a:t>
            </a: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2AAE76F2-7A7E-A78C-3661-9008314C01F0}"/>
              </a:ext>
            </a:extLst>
          </p:cNvPr>
          <p:cNvSpPr txBox="1"/>
          <p:nvPr/>
        </p:nvSpPr>
        <p:spPr>
          <a:xfrm>
            <a:off x="5112422" y="3472224"/>
            <a:ext cx="2565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微調參數</a:t>
            </a:r>
          </a:p>
        </p:txBody>
      </p:sp>
    </p:spTree>
    <p:extLst>
      <p:ext uri="{BB962C8B-B14F-4D97-AF65-F5344CB8AC3E}">
        <p14:creationId xmlns:p14="http://schemas.microsoft.com/office/powerpoint/2010/main" val="3054692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  <p:bldP spid="25" grpId="0"/>
      <p:bldP spid="26" grpId="0"/>
      <p:bldP spid="37" grpId="0" animBg="1"/>
      <p:bldP spid="38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752D48-A3EC-886F-58C2-9516971A7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回饋模型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(Reward Model)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向虛擬人類學習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6A1BAD8-9AC2-635A-ACFD-AC761401821F}"/>
              </a:ext>
            </a:extLst>
          </p:cNvPr>
          <p:cNvSpPr txBox="1"/>
          <p:nvPr/>
        </p:nvSpPr>
        <p:spPr>
          <a:xfrm>
            <a:off x="8418171" y="658574"/>
            <a:ext cx="365745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Instruct GPT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https://arxiv.org/abs/2203.02155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0E37AD5-9406-F66B-214E-C0C159952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46" y="2260645"/>
            <a:ext cx="5314696" cy="416623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B55D5F7B-5EC8-181D-D8F5-6DC79FCF6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821" y="2260645"/>
            <a:ext cx="7172179" cy="4008619"/>
          </a:xfrm>
          <a:prstGeom prst="rect">
            <a:avLst/>
          </a:prstGeom>
        </p:spPr>
      </p:pic>
      <p:sp>
        <p:nvSpPr>
          <p:cNvPr id="7" name="橢圓 6">
            <a:extLst>
              <a:ext uri="{FF2B5EF4-FFF2-40B4-BE49-F238E27FC236}">
                <a16:creationId xmlns:a16="http://schemas.microsoft.com/office/drawing/2014/main" id="{2A282B4B-E7CD-9F2B-74F8-7E790C4E860C}"/>
              </a:ext>
            </a:extLst>
          </p:cNvPr>
          <p:cNvSpPr/>
          <p:nvPr/>
        </p:nvSpPr>
        <p:spPr>
          <a:xfrm>
            <a:off x="5916825" y="3275164"/>
            <a:ext cx="229458" cy="2431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DECE5D8A-FDB5-081D-CA9B-FACEC102AAB7}"/>
              </a:ext>
            </a:extLst>
          </p:cNvPr>
          <p:cNvSpPr/>
          <p:nvPr/>
        </p:nvSpPr>
        <p:spPr>
          <a:xfrm>
            <a:off x="10000813" y="3844111"/>
            <a:ext cx="229458" cy="2431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5C5D1077-A512-4AD7-1789-232D1593D393}"/>
              </a:ext>
            </a:extLst>
          </p:cNvPr>
          <p:cNvSpPr/>
          <p:nvPr/>
        </p:nvSpPr>
        <p:spPr>
          <a:xfrm>
            <a:off x="10000813" y="2586404"/>
            <a:ext cx="229458" cy="4659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90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FFF12B-2CA5-0F6F-077C-5A1C988A3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回饋模型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(Reward Model)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向虛擬人類學習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B49FE48-5B80-6116-9758-EB35BE542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過度向虛擬人類學習是有害的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CEF166F-0B1A-3D19-9361-2DA5DE700AAD}"/>
              </a:ext>
            </a:extLst>
          </p:cNvPr>
          <p:cNvSpPr txBox="1"/>
          <p:nvPr/>
        </p:nvSpPr>
        <p:spPr>
          <a:xfrm>
            <a:off x="7984375" y="1027906"/>
            <a:ext cx="6093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https://arxiv.org/abs/2009.01325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3699ADF2-5A21-677F-54CC-0BAB7FBB8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010" y="1690688"/>
            <a:ext cx="5081790" cy="4976891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C2C288E2-3A06-CF6E-3275-1BB1BD619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497" y="3098767"/>
            <a:ext cx="4601217" cy="313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23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7B309C-57C2-0B55-B272-A0E7FB1A7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AE39AA5-8A5F-4313-10BF-601072D59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78BEF68-1256-77CC-D210-6957B71B5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346" y="426462"/>
            <a:ext cx="10411454" cy="5804852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BD8A580C-0A16-8018-198B-80B305998AD0}"/>
              </a:ext>
            </a:extLst>
          </p:cNvPr>
          <p:cNvSpPr txBox="1"/>
          <p:nvPr/>
        </p:nvSpPr>
        <p:spPr>
          <a:xfrm>
            <a:off x="299258" y="6231314"/>
            <a:ext cx="113177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John Schulman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(scientist and cofounder of OpenAI), invited talk, ICML 2023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9429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665199-414E-9C71-072D-B357B796A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11B11B8-3D9F-1EF2-B6D7-52B690362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12038956" cy="5567221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6719C5CC-3C92-8646-D0DD-2994651AA227}"/>
              </a:ext>
            </a:extLst>
          </p:cNvPr>
          <p:cNvSpPr txBox="1"/>
          <p:nvPr/>
        </p:nvSpPr>
        <p:spPr>
          <a:xfrm>
            <a:off x="6550445" y="5932346"/>
            <a:ext cx="9343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Llama 2: Open Foundation and Fine-Tuned Chat Models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rPr>
              <a:t>https://arxiv.org/abs/2307.09288</a:t>
            </a:r>
          </a:p>
        </p:txBody>
      </p:sp>
    </p:spTree>
    <p:extLst>
      <p:ext uri="{BB962C8B-B14F-4D97-AF65-F5344CB8AC3E}">
        <p14:creationId xmlns:p14="http://schemas.microsoft.com/office/powerpoint/2010/main" val="1409876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11FB67-80A5-1BF3-BF28-9DBF43A1D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D7D9CD4-276F-EDAE-9716-3E3217D73E87}"/>
              </a:ext>
            </a:extLst>
          </p:cNvPr>
          <p:cNvSpPr txBox="1"/>
          <p:nvPr/>
        </p:nvSpPr>
        <p:spPr>
          <a:xfrm>
            <a:off x="-211975" y="2728927"/>
            <a:ext cx="20075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i="0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</a:rPr>
              <a:t>DPO</a:t>
            </a:r>
            <a:endParaRPr lang="zh-TW" altLang="en-US" sz="2800" b="1" u="sng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69A436A-C96A-F289-258B-93F39B841412}"/>
              </a:ext>
            </a:extLst>
          </p:cNvPr>
          <p:cNvSpPr txBox="1"/>
          <p:nvPr/>
        </p:nvSpPr>
        <p:spPr>
          <a:xfrm>
            <a:off x="1267691" y="2865985"/>
            <a:ext cx="6093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https://arxiv.org/abs/2305.18290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D41B6DBE-84EE-26D0-72B8-E182E4350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71" y="365125"/>
            <a:ext cx="11627498" cy="2365923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D2D51A5F-5010-18C0-A658-B128B32260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490" y="3317169"/>
            <a:ext cx="7192379" cy="3124636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9A361406-552E-38AA-E5CF-F7FDB554E7F4}"/>
              </a:ext>
            </a:extLst>
          </p:cNvPr>
          <p:cNvSpPr txBox="1"/>
          <p:nvPr/>
        </p:nvSpPr>
        <p:spPr>
          <a:xfrm>
            <a:off x="1267691" y="5880884"/>
            <a:ext cx="62012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https://arxiv.org/abs/2402.01306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2FBADABC-A0AC-6BB6-8986-1C85F32A49F4}"/>
              </a:ext>
            </a:extLst>
          </p:cNvPr>
          <p:cNvSpPr txBox="1"/>
          <p:nvPr/>
        </p:nvSpPr>
        <p:spPr>
          <a:xfrm>
            <a:off x="3316778" y="5357664"/>
            <a:ext cx="11887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TW" sz="2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</a:rPr>
              <a:t>KTO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41695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6DAB0A90-460B-034F-DA73-B83AEB4589A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RLHF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RLAIF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6DAB0A90-460B-034F-DA73-B83AEB4589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>
            <a:extLst>
              <a:ext uri="{FF2B5EF4-FFF2-40B4-BE49-F238E27FC236}">
                <a16:creationId xmlns:a16="http://schemas.microsoft.com/office/drawing/2014/main" id="{EF5DBB3B-00F6-9C97-8EC9-10511D2E3F69}"/>
              </a:ext>
            </a:extLst>
          </p:cNvPr>
          <p:cNvSpPr txBox="1"/>
          <p:nvPr/>
        </p:nvSpPr>
        <p:spPr>
          <a:xfrm>
            <a:off x="8322787" y="285346"/>
            <a:ext cx="38529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https://arxiv.org/abs/2212.08073</a:t>
            </a:r>
          </a:p>
          <a:p>
            <a:r>
              <a:rPr lang="zh-TW" altLang="en-US" dirty="0"/>
              <a:t>https://arxiv.org/abs/2304.03277</a:t>
            </a:r>
          </a:p>
          <a:p>
            <a:r>
              <a:rPr lang="zh-TW" altLang="en-US" dirty="0"/>
              <a:t>https://arxiv.org/abs/2309.00267</a:t>
            </a:r>
            <a:endParaRPr lang="en-US" altLang="zh-TW" dirty="0"/>
          </a:p>
          <a:p>
            <a:r>
              <a:rPr lang="en-US" altLang="zh-TW" dirty="0"/>
              <a:t>https://arxiv.org/abs/2401.10020</a:t>
            </a:r>
            <a:endParaRPr lang="zh-TW" altLang="en-US" dirty="0"/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3EF6DC0E-D815-2C6D-603F-70749780FA9F}"/>
              </a:ext>
            </a:extLst>
          </p:cNvPr>
          <p:cNvSpPr/>
          <p:nvPr/>
        </p:nvSpPr>
        <p:spPr>
          <a:xfrm>
            <a:off x="4612392" y="2656190"/>
            <a:ext cx="1693981" cy="10976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語言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模型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AFD6351-9505-1F96-023F-F34A1F7A74E8}"/>
              </a:ext>
            </a:extLst>
          </p:cNvPr>
          <p:cNvSpPr txBox="1"/>
          <p:nvPr/>
        </p:nvSpPr>
        <p:spPr>
          <a:xfrm>
            <a:off x="345452" y="2931857"/>
            <a:ext cx="364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台灣最高的山是那座？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5276C9EF-04CD-4F61-DF85-17B9CBBF0D56}"/>
              </a:ext>
            </a:extLst>
          </p:cNvPr>
          <p:cNvCxnSpPr>
            <a:cxnSpLocks/>
          </p:cNvCxnSpPr>
          <p:nvPr/>
        </p:nvCxnSpPr>
        <p:spPr>
          <a:xfrm>
            <a:off x="3792892" y="3193266"/>
            <a:ext cx="79424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6A5CAF1A-0E9D-405A-3DEF-26922342D599}"/>
              </a:ext>
            </a:extLst>
          </p:cNvPr>
          <p:cNvSpPr txBox="1"/>
          <p:nvPr/>
        </p:nvSpPr>
        <p:spPr>
          <a:xfrm>
            <a:off x="7487496" y="2420172"/>
            <a:ext cx="1689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玉山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C7B4AFF-21C5-4FB9-5DB5-E02622EDA746}"/>
              </a:ext>
            </a:extLst>
          </p:cNvPr>
          <p:cNvSpPr txBox="1"/>
          <p:nvPr/>
        </p:nvSpPr>
        <p:spPr>
          <a:xfrm>
            <a:off x="7472804" y="3501602"/>
            <a:ext cx="223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誰來告訴我呀</a:t>
            </a:r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BF39D097-CB03-228E-1E7C-188310477045}"/>
              </a:ext>
            </a:extLst>
          </p:cNvPr>
          <p:cNvCxnSpPr>
            <a:cxnSpLocks/>
          </p:cNvCxnSpPr>
          <p:nvPr/>
        </p:nvCxnSpPr>
        <p:spPr>
          <a:xfrm>
            <a:off x="6932104" y="2656190"/>
            <a:ext cx="0" cy="54884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9FC11D50-D5F3-53F7-72AE-4E668BB782B6}"/>
              </a:ext>
            </a:extLst>
          </p:cNvPr>
          <p:cNvCxnSpPr>
            <a:cxnSpLocks/>
          </p:cNvCxnSpPr>
          <p:nvPr/>
        </p:nvCxnSpPr>
        <p:spPr>
          <a:xfrm>
            <a:off x="6977520" y="3722165"/>
            <a:ext cx="49528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EE0BC7E8-3215-2387-7A4F-3A4DFCC67923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6306373" y="3193266"/>
            <a:ext cx="653563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C486CC95-8C5F-F6BA-5C04-9B0555793ECE}"/>
              </a:ext>
            </a:extLst>
          </p:cNvPr>
          <p:cNvCxnSpPr>
            <a:cxnSpLocks/>
          </p:cNvCxnSpPr>
          <p:nvPr/>
        </p:nvCxnSpPr>
        <p:spPr>
          <a:xfrm>
            <a:off x="6959936" y="2656190"/>
            <a:ext cx="49528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FDA171CE-ADC6-D804-7F6B-11697AB76A29}"/>
              </a:ext>
            </a:extLst>
          </p:cNvPr>
          <p:cNvCxnSpPr>
            <a:cxnSpLocks/>
          </p:cNvCxnSpPr>
          <p:nvPr/>
        </p:nvCxnSpPr>
        <p:spPr>
          <a:xfrm>
            <a:off x="6932104" y="3156789"/>
            <a:ext cx="0" cy="5970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C45B9D8F-2928-2020-6CAC-DB49D3654424}"/>
              </a:ext>
            </a:extLst>
          </p:cNvPr>
          <p:cNvSpPr txBox="1"/>
          <p:nvPr/>
        </p:nvSpPr>
        <p:spPr>
          <a:xfrm rot="5400000">
            <a:off x="7653785" y="2957908"/>
            <a:ext cx="515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&gt;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7" name="圖形 16" descr="困惑的人 以實心填滿">
            <a:extLst>
              <a:ext uri="{FF2B5EF4-FFF2-40B4-BE49-F238E27FC236}">
                <a16:creationId xmlns:a16="http://schemas.microsoft.com/office/drawing/2014/main" id="{43E3D961-C995-01B6-078C-51E787E40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92920" y="2699589"/>
            <a:ext cx="914400" cy="914400"/>
          </a:xfrm>
          <a:prstGeom prst="rect">
            <a:avLst/>
          </a:prstGeom>
        </p:spPr>
      </p:pic>
      <p:sp>
        <p:nvSpPr>
          <p:cNvPr id="18" name="箭號: 向下 17">
            <a:extLst>
              <a:ext uri="{FF2B5EF4-FFF2-40B4-BE49-F238E27FC236}">
                <a16:creationId xmlns:a16="http://schemas.microsoft.com/office/drawing/2014/main" id="{4E0E9B69-FD19-032E-8C75-272D822C59BA}"/>
              </a:ext>
            </a:extLst>
          </p:cNvPr>
          <p:cNvSpPr/>
          <p:nvPr/>
        </p:nvSpPr>
        <p:spPr>
          <a:xfrm flipV="1">
            <a:off x="7177527" y="1690688"/>
            <a:ext cx="464479" cy="46166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箭號: 向下 18">
            <a:extLst>
              <a:ext uri="{FF2B5EF4-FFF2-40B4-BE49-F238E27FC236}">
                <a16:creationId xmlns:a16="http://schemas.microsoft.com/office/drawing/2014/main" id="{FA300B5B-5D0B-BBD6-3205-FCDD53B2FA0E}"/>
              </a:ext>
            </a:extLst>
          </p:cNvPr>
          <p:cNvSpPr/>
          <p:nvPr/>
        </p:nvSpPr>
        <p:spPr>
          <a:xfrm flipH="1">
            <a:off x="7177526" y="4424562"/>
            <a:ext cx="464479" cy="46166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904E6F50-AD2E-57A6-A786-01DC5F1C90AB}"/>
              </a:ext>
            </a:extLst>
          </p:cNvPr>
          <p:cNvSpPr txBox="1"/>
          <p:nvPr/>
        </p:nvSpPr>
        <p:spPr>
          <a:xfrm>
            <a:off x="7779591" y="1761341"/>
            <a:ext cx="1821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提高機率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7E6EA746-75E9-AAAA-5B6C-7EA2D6283B35}"/>
              </a:ext>
            </a:extLst>
          </p:cNvPr>
          <p:cNvSpPr txBox="1"/>
          <p:nvPr/>
        </p:nvSpPr>
        <p:spPr>
          <a:xfrm>
            <a:off x="7779592" y="4410353"/>
            <a:ext cx="1821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減低機率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DF395607-E05C-E6A1-34CC-771D9C4D55C5}"/>
              </a:ext>
            </a:extLst>
          </p:cNvPr>
          <p:cNvSpPr txBox="1"/>
          <p:nvPr/>
        </p:nvSpPr>
        <p:spPr>
          <a:xfrm>
            <a:off x="3178954" y="3826093"/>
            <a:ext cx="4617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微調參數</a:t>
            </a:r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FDA78DA7-5ACD-E3B1-E919-0E52A34DE260}"/>
              </a:ext>
            </a:extLst>
          </p:cNvPr>
          <p:cNvSpPr/>
          <p:nvPr/>
        </p:nvSpPr>
        <p:spPr>
          <a:xfrm>
            <a:off x="9703130" y="3875720"/>
            <a:ext cx="1693981" cy="10976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語言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模型</a:t>
            </a:r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A7C6248E-4323-901F-4D8D-604FC8DF2048}"/>
              </a:ext>
            </a:extLst>
          </p:cNvPr>
          <p:cNvGrpSpPr/>
          <p:nvPr/>
        </p:nvGrpSpPr>
        <p:grpSpPr>
          <a:xfrm>
            <a:off x="10005422" y="2772257"/>
            <a:ext cx="1089395" cy="707602"/>
            <a:chOff x="10050804" y="3074054"/>
            <a:chExt cx="1089395" cy="707602"/>
          </a:xfrm>
        </p:grpSpPr>
        <p:cxnSp>
          <p:nvCxnSpPr>
            <p:cNvPr id="25" name="直線接點 24">
              <a:extLst>
                <a:ext uri="{FF2B5EF4-FFF2-40B4-BE49-F238E27FC236}">
                  <a16:creationId xmlns:a16="http://schemas.microsoft.com/office/drawing/2014/main" id="{FE00DD0F-D673-834C-1C2F-A0856F6C85D1}"/>
                </a:ext>
              </a:extLst>
            </p:cNvPr>
            <p:cNvCxnSpPr/>
            <p:nvPr/>
          </p:nvCxnSpPr>
          <p:spPr>
            <a:xfrm>
              <a:off x="10050804" y="3074054"/>
              <a:ext cx="1062403" cy="69393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>
              <a:extLst>
                <a:ext uri="{FF2B5EF4-FFF2-40B4-BE49-F238E27FC236}">
                  <a16:creationId xmlns:a16="http://schemas.microsoft.com/office/drawing/2014/main" id="{24A1A970-F344-47C2-43F0-18CCBBAF3C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77796" y="3087723"/>
              <a:ext cx="1062403" cy="69393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65FF0790-D6ED-8165-448D-2A4AA0033965}"/>
              </a:ext>
            </a:extLst>
          </p:cNvPr>
          <p:cNvSpPr/>
          <p:nvPr/>
        </p:nvSpPr>
        <p:spPr>
          <a:xfrm>
            <a:off x="1685190" y="5235906"/>
            <a:ext cx="1693981" cy="10976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語言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模型</a:t>
            </a:r>
          </a:p>
        </p:txBody>
      </p:sp>
      <p:sp>
        <p:nvSpPr>
          <p:cNvPr id="29" name="矩形: 圓角 28">
            <a:extLst>
              <a:ext uri="{FF2B5EF4-FFF2-40B4-BE49-F238E27FC236}">
                <a16:creationId xmlns:a16="http://schemas.microsoft.com/office/drawing/2014/main" id="{BC6F350F-8D2B-95BD-1B72-69D54DCDAE95}"/>
              </a:ext>
            </a:extLst>
          </p:cNvPr>
          <p:cNvSpPr/>
          <p:nvPr/>
        </p:nvSpPr>
        <p:spPr>
          <a:xfrm>
            <a:off x="4190011" y="5235906"/>
            <a:ext cx="1693981" cy="10976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語言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模型</a:t>
            </a: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9D899895-4DC8-D4FE-3D8E-DD0B8D1DC95A}"/>
              </a:ext>
            </a:extLst>
          </p:cNvPr>
          <p:cNvSpPr txBox="1"/>
          <p:nvPr/>
        </p:nvSpPr>
        <p:spPr>
          <a:xfrm>
            <a:off x="3253761" y="5528927"/>
            <a:ext cx="1061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=</a:t>
            </a:r>
            <a:endParaRPr lang="zh-TW" altLang="en-US" sz="2800" b="1" dirty="0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7A695A04-84C9-4F67-23A4-60BCF1A16895}"/>
              </a:ext>
            </a:extLst>
          </p:cNvPr>
          <p:cNvSpPr txBox="1"/>
          <p:nvPr/>
        </p:nvSpPr>
        <p:spPr>
          <a:xfrm>
            <a:off x="6232071" y="5645588"/>
            <a:ext cx="4200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語言模型有反省的能力</a:t>
            </a:r>
          </a:p>
        </p:txBody>
      </p:sp>
    </p:spTree>
    <p:extLst>
      <p:ext uri="{BB962C8B-B14F-4D97-AF65-F5344CB8AC3E}">
        <p14:creationId xmlns:p14="http://schemas.microsoft.com/office/powerpoint/2010/main" val="1768497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  <p:bldP spid="29" grpId="0" animBg="1"/>
      <p:bldP spid="30" grpId="0"/>
      <p:bldP spid="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E77AA6-7773-9B34-B383-D8103F3ED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增強式學習的難題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55C5F0D-5FDB-C315-A658-1A44A94F2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什麼叫做好？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Helpfulness vs Safety  </a:t>
            </a:r>
          </a:p>
          <a:p>
            <a:endParaRPr lang="en-US" altLang="zh-TW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endParaRPr lang="en-US" altLang="zh-TW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4919FFA-A8AA-1DCE-446D-9B7DB57A40AA}"/>
              </a:ext>
            </a:extLst>
          </p:cNvPr>
          <p:cNvSpPr txBox="1"/>
          <p:nvPr/>
        </p:nvSpPr>
        <p:spPr>
          <a:xfrm>
            <a:off x="1346678" y="5393950"/>
            <a:ext cx="93432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Llama 2: Open Foundation and Fine-Tuned Chat Models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rPr>
              <a:t>https://arxiv.org/abs/2307.09288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rPr>
              <a:t>Training a Helpful and Harmless Assistant with Reinforcement Learning from Human Feedback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rPr>
              <a:t>https://arxiv.org/pdf/2204.05862.pdf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C889CA1D-053C-6F96-8F76-D84DC5BB4845}"/>
              </a:ext>
            </a:extLst>
          </p:cNvPr>
          <p:cNvSpPr/>
          <p:nvPr/>
        </p:nvSpPr>
        <p:spPr>
          <a:xfrm>
            <a:off x="6604479" y="2639199"/>
            <a:ext cx="2819404" cy="10976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Safety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Reward Model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9F38AA6-06E1-29AE-B53F-C5720AA51C61}"/>
              </a:ext>
            </a:extLst>
          </p:cNvPr>
          <p:cNvSpPr txBox="1"/>
          <p:nvPr/>
        </p:nvSpPr>
        <p:spPr>
          <a:xfrm>
            <a:off x="9763855" y="2939920"/>
            <a:ext cx="1589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高分</a:t>
            </a: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1421E8E5-C3DA-3B8F-4AAB-32B5E3127B45}"/>
              </a:ext>
            </a:extLst>
          </p:cNvPr>
          <p:cNvCxnSpPr>
            <a:cxnSpLocks/>
          </p:cNvCxnSpPr>
          <p:nvPr/>
        </p:nvCxnSpPr>
        <p:spPr>
          <a:xfrm>
            <a:off x="9538192" y="3188041"/>
            <a:ext cx="55683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50096821-5DD5-8D48-A824-3D21BC77263B}"/>
              </a:ext>
            </a:extLst>
          </p:cNvPr>
          <p:cNvCxnSpPr>
            <a:cxnSpLocks/>
          </p:cNvCxnSpPr>
          <p:nvPr/>
        </p:nvCxnSpPr>
        <p:spPr>
          <a:xfrm>
            <a:off x="9485437" y="4566265"/>
            <a:ext cx="55683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5E4D3A8C-C995-A291-D4D9-432C26145C08}"/>
              </a:ext>
            </a:extLst>
          </p:cNvPr>
          <p:cNvSpPr/>
          <p:nvPr/>
        </p:nvSpPr>
        <p:spPr>
          <a:xfrm>
            <a:off x="6604478" y="3992153"/>
            <a:ext cx="2819404" cy="10976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Helpfulness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Reward Model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182BE1CB-F732-0977-984C-F87B90AA8288}"/>
              </a:ext>
            </a:extLst>
          </p:cNvPr>
          <p:cNvCxnSpPr>
            <a:cxnSpLocks/>
          </p:cNvCxnSpPr>
          <p:nvPr/>
        </p:nvCxnSpPr>
        <p:spPr>
          <a:xfrm flipV="1">
            <a:off x="5964118" y="3056982"/>
            <a:ext cx="556837" cy="55365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A2A95156-3704-6506-A8FC-8E64588EDCB3}"/>
              </a:ext>
            </a:extLst>
          </p:cNvPr>
          <p:cNvCxnSpPr>
            <a:cxnSpLocks/>
          </p:cNvCxnSpPr>
          <p:nvPr/>
        </p:nvCxnSpPr>
        <p:spPr>
          <a:xfrm>
            <a:off x="5964118" y="3817990"/>
            <a:ext cx="502619" cy="72300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3264330F-3567-BB59-AFEA-AC3F690703D1}"/>
              </a:ext>
            </a:extLst>
          </p:cNvPr>
          <p:cNvSpPr txBox="1"/>
          <p:nvPr/>
        </p:nvSpPr>
        <p:spPr>
          <a:xfrm>
            <a:off x="9763855" y="4355906"/>
            <a:ext cx="1589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低分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17A7873C-6D63-4521-390B-DA8F1A0BE57B}"/>
              </a:ext>
            </a:extLst>
          </p:cNvPr>
          <p:cNvSpPr txBox="1"/>
          <p:nvPr/>
        </p:nvSpPr>
        <p:spPr>
          <a:xfrm>
            <a:off x="1346678" y="3254762"/>
            <a:ext cx="364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請教我怎麼製作火藥。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5E964DD6-BFA5-DE2E-E4FA-853946EBF797}"/>
              </a:ext>
            </a:extLst>
          </p:cNvPr>
          <p:cNvSpPr txBox="1"/>
          <p:nvPr/>
        </p:nvSpPr>
        <p:spPr>
          <a:xfrm>
            <a:off x="1711199" y="3802565"/>
            <a:ext cx="4252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我不能教你，這太危險了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1484519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19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FB0086-8670-106D-8977-E25EC2FE2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BD208FC-3F04-705B-BC0C-83F4D5CEE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980D467-6476-1077-9737-53DE29AF1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89" y="248750"/>
            <a:ext cx="8326226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5E766877-C5D5-914C-B5F7-B961906655CC}"/>
              </a:ext>
            </a:extLst>
          </p:cNvPr>
          <p:cNvSpPr txBox="1"/>
          <p:nvPr/>
        </p:nvSpPr>
        <p:spPr>
          <a:xfrm>
            <a:off x="286289" y="4637840"/>
            <a:ext cx="1370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u="sng" dirty="0"/>
              <a:t>GPT-4</a:t>
            </a:r>
            <a:endParaRPr lang="zh-TW" altLang="en-US" sz="2400" b="1" u="sng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82BE7709-DF99-C2BE-9034-70D3E63D4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393" y="1253854"/>
            <a:ext cx="7690991" cy="39620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838E3027-2965-E7CE-F976-AB47EC6381C7}"/>
              </a:ext>
            </a:extLst>
          </p:cNvPr>
          <p:cNvSpPr txBox="1"/>
          <p:nvPr/>
        </p:nvSpPr>
        <p:spPr>
          <a:xfrm>
            <a:off x="1980992" y="5284317"/>
            <a:ext cx="2568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u="sng" dirty="0"/>
              <a:t>Gemini Advanced</a:t>
            </a:r>
            <a:endParaRPr lang="zh-TW" altLang="en-US" sz="2400" b="1" u="sng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1BD53310-5D60-3942-8D87-187AD6BEF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220" y="2540794"/>
            <a:ext cx="7992590" cy="35628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E0B540D5-2F94-1B14-8626-BCB18CA3820D}"/>
              </a:ext>
            </a:extLst>
          </p:cNvPr>
          <p:cNvSpPr txBox="1"/>
          <p:nvPr/>
        </p:nvSpPr>
        <p:spPr>
          <a:xfrm>
            <a:off x="4588808" y="6153355"/>
            <a:ext cx="2568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u="sng" dirty="0"/>
              <a:t>Claude 3 Opus</a:t>
            </a:r>
            <a:endParaRPr lang="zh-TW" altLang="en-US" sz="2400" b="1" u="sng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5A837AC-C8EA-DA77-498B-7B2651E93657}"/>
              </a:ext>
            </a:extLst>
          </p:cNvPr>
          <p:cNvSpPr txBox="1"/>
          <p:nvPr/>
        </p:nvSpPr>
        <p:spPr>
          <a:xfrm>
            <a:off x="10208029" y="230188"/>
            <a:ext cx="1983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換一個問法答案就會非常不同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8901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BFF45581-C4D6-8646-CD8A-D58FD5E33BAD}"/>
              </a:ext>
            </a:extLst>
          </p:cNvPr>
          <p:cNvSpPr txBox="1"/>
          <p:nvPr/>
        </p:nvSpPr>
        <p:spPr>
          <a:xfrm>
            <a:off x="822053" y="988365"/>
            <a:ext cx="2776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3BA35FC-7EF7-1E95-176B-158C83CD1D36}"/>
              </a:ext>
            </a:extLst>
          </p:cNvPr>
          <p:cNvSpPr txBox="1"/>
          <p:nvPr/>
        </p:nvSpPr>
        <p:spPr>
          <a:xfrm>
            <a:off x="805182" y="2815642"/>
            <a:ext cx="2776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4FA719F-1466-D39B-D284-3644E4B0CC58}"/>
              </a:ext>
            </a:extLst>
          </p:cNvPr>
          <p:cNvSpPr txBox="1"/>
          <p:nvPr/>
        </p:nvSpPr>
        <p:spPr>
          <a:xfrm>
            <a:off x="5457301" y="1198340"/>
            <a:ext cx="3051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u="sng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：人工智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E5F1B2D-0A84-77F8-54E0-E7F04EA836D9}"/>
              </a:ext>
            </a:extLst>
          </p:cNvPr>
          <p:cNvSpPr txBox="1"/>
          <p:nvPr/>
        </p:nvSpPr>
        <p:spPr>
          <a:xfrm>
            <a:off x="7881417" y="1198340"/>
            <a:ext cx="1681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u="sng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輸出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：慧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481723F2-8C3C-9161-6DF6-0BADB65C5923}"/>
              </a:ext>
            </a:extLst>
          </p:cNvPr>
          <p:cNvSpPr txBox="1"/>
          <p:nvPr/>
        </p:nvSpPr>
        <p:spPr>
          <a:xfrm>
            <a:off x="6144013" y="230994"/>
            <a:ext cx="1831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訓練資料</a:t>
            </a: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AD163DF0-3254-98B0-173E-90F94F8E0298}"/>
              </a:ext>
            </a:extLst>
          </p:cNvPr>
          <p:cNvSpPr/>
          <p:nvPr/>
        </p:nvSpPr>
        <p:spPr>
          <a:xfrm>
            <a:off x="5254117" y="1077171"/>
            <a:ext cx="4309243" cy="66596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AC9C59BD-D9C0-AF1E-BE4C-43AC35EFE85D}"/>
              </a:ext>
            </a:extLst>
          </p:cNvPr>
          <p:cNvSpPr/>
          <p:nvPr/>
        </p:nvSpPr>
        <p:spPr>
          <a:xfrm>
            <a:off x="5222003" y="3069887"/>
            <a:ext cx="6454837" cy="66596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9FAF3BF1-9E96-662E-66F7-0BFAA2F2EFA7}"/>
              </a:ext>
            </a:extLst>
          </p:cNvPr>
          <p:cNvGrpSpPr/>
          <p:nvPr/>
        </p:nvGrpSpPr>
        <p:grpSpPr>
          <a:xfrm>
            <a:off x="5430729" y="3175955"/>
            <a:ext cx="8458200" cy="478291"/>
            <a:chOff x="5581650" y="4389300"/>
            <a:chExt cx="8458200" cy="478291"/>
          </a:xfrm>
        </p:grpSpPr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5AFC1E20-514B-119E-3084-A047DBA790FE}"/>
                </a:ext>
              </a:extLst>
            </p:cNvPr>
            <p:cNvSpPr txBox="1"/>
            <p:nvPr/>
          </p:nvSpPr>
          <p:spPr>
            <a:xfrm>
              <a:off x="5581650" y="4405926"/>
              <a:ext cx="845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400" u="sng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輸入</a:t>
              </a:r>
              <a:r>
                <a:rPr lang="zh-TW" altLang="en-US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en-US" altLang="zh-TW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”USER:</a:t>
              </a: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你是誰？ </a:t>
              </a:r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AI:</a:t>
              </a: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”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852ED66A-0A86-029E-40D1-92F81B2825F6}"/>
                </a:ext>
              </a:extLst>
            </p:cNvPr>
            <p:cNvSpPr txBox="1"/>
            <p:nvPr/>
          </p:nvSpPr>
          <p:spPr>
            <a:xfrm>
              <a:off x="9810750" y="4389300"/>
              <a:ext cx="30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400" u="sng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輸出</a:t>
              </a:r>
              <a:r>
                <a:rPr lang="zh-TW" altLang="en-US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en-US" altLang="zh-TW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”</a:t>
              </a:r>
              <a:r>
                <a:rPr lang="zh-TW" altLang="en-US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我</a:t>
              </a:r>
              <a:r>
                <a:rPr lang="en-US" altLang="zh-TW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”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740896AD-DFAF-A028-D8E5-8C99ADE9A5F0}"/>
              </a:ext>
            </a:extLst>
          </p:cNvPr>
          <p:cNvSpPr txBox="1"/>
          <p:nvPr/>
        </p:nvSpPr>
        <p:spPr>
          <a:xfrm>
            <a:off x="822052" y="5224176"/>
            <a:ext cx="2776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第三階段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F818CCC5-F599-A035-B6AB-03979A11961D}"/>
              </a:ext>
            </a:extLst>
          </p:cNvPr>
          <p:cNvSpPr txBox="1"/>
          <p:nvPr/>
        </p:nvSpPr>
        <p:spPr>
          <a:xfrm>
            <a:off x="5483354" y="5197995"/>
            <a:ext cx="6156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輸入： 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USER: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台灣最高的山是那座？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AI:”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5090D563-8232-B24B-B115-DDD07C85077B}"/>
              </a:ext>
            </a:extLst>
          </p:cNvPr>
          <p:cNvSpPr txBox="1"/>
          <p:nvPr/>
        </p:nvSpPr>
        <p:spPr>
          <a:xfrm>
            <a:off x="6509769" y="5818592"/>
            <a:ext cx="1689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“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玉山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”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E3EB90C0-AB9F-DF67-1DA6-223BD66F49C8}"/>
              </a:ext>
            </a:extLst>
          </p:cNvPr>
          <p:cNvSpPr txBox="1"/>
          <p:nvPr/>
        </p:nvSpPr>
        <p:spPr>
          <a:xfrm>
            <a:off x="8199357" y="5819493"/>
            <a:ext cx="3477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“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誰來告訴我呀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”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A33DB2C8-58E2-B69B-E91A-69E44B242434}"/>
              </a:ext>
            </a:extLst>
          </p:cNvPr>
          <p:cNvSpPr txBox="1"/>
          <p:nvPr/>
        </p:nvSpPr>
        <p:spPr>
          <a:xfrm>
            <a:off x="5473445" y="5818592"/>
            <a:ext cx="1036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輸出：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F94407F3-B2DF-F1C8-BA25-6113BFD5BE17}"/>
              </a:ext>
            </a:extLst>
          </p:cNvPr>
          <p:cNvSpPr txBox="1"/>
          <p:nvPr/>
        </p:nvSpPr>
        <p:spPr>
          <a:xfrm>
            <a:off x="7898473" y="5818592"/>
            <a:ext cx="1689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&gt;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95F3A2B2-87B7-AC6A-59BF-71F765177F31}"/>
              </a:ext>
            </a:extLst>
          </p:cNvPr>
          <p:cNvSpPr/>
          <p:nvPr/>
        </p:nvSpPr>
        <p:spPr>
          <a:xfrm>
            <a:off x="5264718" y="5013594"/>
            <a:ext cx="6454837" cy="141580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C908D940-CE64-D9F7-1521-6E8C44A5C4B7}"/>
              </a:ext>
            </a:extLst>
          </p:cNvPr>
          <p:cNvSpPr txBox="1"/>
          <p:nvPr/>
        </p:nvSpPr>
        <p:spPr>
          <a:xfrm>
            <a:off x="822052" y="1329138"/>
            <a:ext cx="1572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Pre-train </a:t>
            </a:r>
            <a:endParaRPr lang="zh-TW" altLang="en-US" sz="2800" dirty="0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6A512C32-8B94-72A4-A144-BC26B29F010D}"/>
              </a:ext>
            </a:extLst>
          </p:cNvPr>
          <p:cNvSpPr txBox="1"/>
          <p:nvPr/>
        </p:nvSpPr>
        <p:spPr>
          <a:xfrm>
            <a:off x="795480" y="3186483"/>
            <a:ext cx="20130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Instruction Fine-tuning</a:t>
            </a:r>
            <a:endParaRPr lang="zh-TW" altLang="en-US" sz="2800" dirty="0"/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AF7872FD-55CF-6FA5-B91B-ED7126A31901}"/>
              </a:ext>
            </a:extLst>
          </p:cNvPr>
          <p:cNvSpPr txBox="1"/>
          <p:nvPr/>
        </p:nvSpPr>
        <p:spPr>
          <a:xfrm>
            <a:off x="864771" y="5644912"/>
            <a:ext cx="1256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RLHF</a:t>
            </a:r>
            <a:endParaRPr lang="zh-TW" altLang="en-US" sz="2800" dirty="0"/>
          </a:p>
        </p:txBody>
      </p: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3A5E80D9-EFE0-1B78-5768-C503EBB9C48B}"/>
              </a:ext>
            </a:extLst>
          </p:cNvPr>
          <p:cNvCxnSpPr/>
          <p:nvPr/>
        </p:nvCxnSpPr>
        <p:spPr>
          <a:xfrm>
            <a:off x="-698269" y="2294313"/>
            <a:ext cx="1401525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CAEFE229-4273-80D1-434C-F2868DAF75C9}"/>
              </a:ext>
            </a:extLst>
          </p:cNvPr>
          <p:cNvCxnSpPr/>
          <p:nvPr/>
        </p:nvCxnSpPr>
        <p:spPr>
          <a:xfrm>
            <a:off x="-863616" y="4524895"/>
            <a:ext cx="1401525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7354A05F-1C9F-5214-EAB2-8BA17A7EBAB8}"/>
              </a:ext>
            </a:extLst>
          </p:cNvPr>
          <p:cNvSpPr txBox="1"/>
          <p:nvPr/>
        </p:nvSpPr>
        <p:spPr>
          <a:xfrm>
            <a:off x="2924561" y="2773518"/>
            <a:ext cx="1845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Supervised Learning 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AA8DA068-9727-4544-F6CC-FEB03E9938DB}"/>
              </a:ext>
            </a:extLst>
          </p:cNvPr>
          <p:cNvSpPr txBox="1"/>
          <p:nvPr/>
        </p:nvSpPr>
        <p:spPr>
          <a:xfrm>
            <a:off x="2588928" y="738893"/>
            <a:ext cx="2407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Self-supervised Learning 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021CC22D-EA9E-0CD0-BE58-34D7423D8E31}"/>
              </a:ext>
            </a:extLst>
          </p:cNvPr>
          <p:cNvSpPr txBox="1"/>
          <p:nvPr/>
        </p:nvSpPr>
        <p:spPr>
          <a:xfrm>
            <a:off x="2660148" y="5014209"/>
            <a:ext cx="2407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Reinforcement Learning (RL)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122EE277-B61D-A7C6-D933-1236B94B5ED9}"/>
              </a:ext>
            </a:extLst>
          </p:cNvPr>
          <p:cNvSpPr txBox="1"/>
          <p:nvPr/>
        </p:nvSpPr>
        <p:spPr>
          <a:xfrm>
            <a:off x="2869965" y="3732144"/>
            <a:ext cx="1845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督導式學習</a:t>
            </a: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9F521558-1A58-B0B0-8C53-61C028288FF1}"/>
              </a:ext>
            </a:extLst>
          </p:cNvPr>
          <p:cNvSpPr txBox="1"/>
          <p:nvPr/>
        </p:nvSpPr>
        <p:spPr>
          <a:xfrm>
            <a:off x="2660149" y="1640276"/>
            <a:ext cx="2201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自督導式學習</a:t>
            </a: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F627AC52-BBDC-32C1-9DE6-EB23B61A5C42}"/>
              </a:ext>
            </a:extLst>
          </p:cNvPr>
          <p:cNvSpPr txBox="1"/>
          <p:nvPr/>
        </p:nvSpPr>
        <p:spPr>
          <a:xfrm>
            <a:off x="2713038" y="5978629"/>
            <a:ext cx="2201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增強式學習</a:t>
            </a:r>
          </a:p>
        </p:txBody>
      </p:sp>
    </p:spTree>
    <p:extLst>
      <p:ext uri="{BB962C8B-B14F-4D97-AF65-F5344CB8AC3E}">
        <p14:creationId xmlns:p14="http://schemas.microsoft.com/office/powerpoint/2010/main" val="836871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BC08A1-F9A2-3B78-099F-2B2FC5A01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增強式學習的難題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9EA8ACF-751C-DF5D-53FB-EC0739A4A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人類自己都無法正確判斷好壞的狀況？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2DF7E5B-BD6B-BBA3-7704-65DF73163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952" y="2422186"/>
            <a:ext cx="9968345" cy="109585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D96803F0-B3AD-DB3F-4BA9-1F8D0C8B1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39" y="3518043"/>
            <a:ext cx="9690903" cy="2234364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D9438111-129C-A3D5-16DC-B6C35318A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267" y="4350558"/>
            <a:ext cx="9773711" cy="223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95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0EE92D-3B71-C7DD-C591-B8E7762E3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內容版面配置區 4" descr="一張含有 體育, 人員, 服裝, 天空 的圖片&#10;&#10;自動產生的描述">
            <a:extLst>
              <a:ext uri="{FF2B5EF4-FFF2-40B4-BE49-F238E27FC236}">
                <a16:creationId xmlns:a16="http://schemas.microsoft.com/office/drawing/2014/main" id="{A3C5FDDD-EED5-1736-F3B3-0A55BB5267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908" y="365125"/>
            <a:ext cx="3600000" cy="3600000"/>
          </a:xfrm>
        </p:spPr>
      </p:pic>
      <p:pic>
        <p:nvPicPr>
          <p:cNvPr id="7" name="圖片 6" descr="一張含有 人員, 服裝, 戶外, 天空 的圖片&#10;&#10;自動產生的描述">
            <a:extLst>
              <a:ext uri="{FF2B5EF4-FFF2-40B4-BE49-F238E27FC236}">
                <a16:creationId xmlns:a16="http://schemas.microsoft.com/office/drawing/2014/main" id="{E7E89D83-7DF7-07C2-45A1-00F74B5781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008" y="365125"/>
            <a:ext cx="3600000" cy="3600000"/>
          </a:xfrm>
          <a:prstGeom prst="rect">
            <a:avLst/>
          </a:prstGeom>
        </p:spPr>
      </p:pic>
      <p:pic>
        <p:nvPicPr>
          <p:cNvPr id="4" name="圖片 3" descr="一張含有 雲, 登山, 油畫, 天空 的圖片&#10;&#10;自動產生的描述">
            <a:extLst>
              <a:ext uri="{FF2B5EF4-FFF2-40B4-BE49-F238E27FC236}">
                <a16:creationId xmlns:a16="http://schemas.microsoft.com/office/drawing/2014/main" id="{7A3C8F07-C64D-B990-31E2-1D0619D5ED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13" y="365125"/>
            <a:ext cx="3600000" cy="360000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98A811F1-3DE0-8360-E3BD-D80CD46142C6}"/>
              </a:ext>
            </a:extLst>
          </p:cNvPr>
          <p:cNvSpPr txBox="1"/>
          <p:nvPr/>
        </p:nvSpPr>
        <p:spPr>
          <a:xfrm>
            <a:off x="900868" y="3965125"/>
            <a:ext cx="284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第一階段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FC5D91B-938C-2BAD-325D-8B817B548318}"/>
              </a:ext>
            </a:extLst>
          </p:cNvPr>
          <p:cNvSpPr txBox="1"/>
          <p:nvPr/>
        </p:nvSpPr>
        <p:spPr>
          <a:xfrm>
            <a:off x="4673600" y="3965125"/>
            <a:ext cx="284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第二階段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9EC938F-A6C5-1367-A7EE-1C867B79CB82}"/>
              </a:ext>
            </a:extLst>
          </p:cNvPr>
          <p:cNvSpPr txBox="1"/>
          <p:nvPr/>
        </p:nvSpPr>
        <p:spPr>
          <a:xfrm>
            <a:off x="8446332" y="3961311"/>
            <a:ext cx="284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第三階段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5A08C5B-19AC-8C2C-B998-6E0369C93C11}"/>
              </a:ext>
            </a:extLst>
          </p:cNvPr>
          <p:cNvSpPr txBox="1"/>
          <p:nvPr/>
        </p:nvSpPr>
        <p:spPr>
          <a:xfrm>
            <a:off x="206601" y="4508994"/>
            <a:ext cx="4108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自我學習，累積實力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7EBD79A-D9E1-4D6E-ECBC-4B916BBCC04D}"/>
              </a:ext>
            </a:extLst>
          </p:cNvPr>
          <p:cNvSpPr txBox="1"/>
          <p:nvPr/>
        </p:nvSpPr>
        <p:spPr>
          <a:xfrm>
            <a:off x="4075662" y="4508994"/>
            <a:ext cx="4108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名師指點，發揮潛力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70394883-2628-5C0D-E9D4-39277C28009F}"/>
              </a:ext>
            </a:extLst>
          </p:cNvPr>
          <p:cNvSpPr txBox="1"/>
          <p:nvPr/>
        </p:nvSpPr>
        <p:spPr>
          <a:xfrm>
            <a:off x="7848394" y="4504278"/>
            <a:ext cx="4108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參與實戰，打磨技巧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2B7FAD74-541B-5A6A-3521-5C6B12FFB431}"/>
              </a:ext>
            </a:extLst>
          </p:cNvPr>
          <p:cNvSpPr txBox="1"/>
          <p:nvPr/>
        </p:nvSpPr>
        <p:spPr>
          <a:xfrm>
            <a:off x="6823731" y="6007082"/>
            <a:ext cx="2251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Alignment 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B26294F-EB27-B5F6-BE35-2306299B2938}"/>
              </a:ext>
            </a:extLst>
          </p:cNvPr>
          <p:cNvSpPr txBox="1"/>
          <p:nvPr/>
        </p:nvSpPr>
        <p:spPr>
          <a:xfrm>
            <a:off x="849007" y="5991476"/>
            <a:ext cx="284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Foundation Model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9FBD9EE-74AF-F011-CC6A-4F889E5B07E0}"/>
              </a:ext>
            </a:extLst>
          </p:cNvPr>
          <p:cNvSpPr txBox="1"/>
          <p:nvPr/>
        </p:nvSpPr>
        <p:spPr>
          <a:xfrm>
            <a:off x="1519665" y="4983851"/>
            <a:ext cx="1572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Pre-train </a:t>
            </a:r>
            <a:endParaRPr lang="zh-TW" altLang="en-US" sz="2800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CCD652A6-8220-C9EA-0E46-62CA7AA5F547}"/>
              </a:ext>
            </a:extLst>
          </p:cNvPr>
          <p:cNvSpPr txBox="1"/>
          <p:nvPr/>
        </p:nvSpPr>
        <p:spPr>
          <a:xfrm>
            <a:off x="4299697" y="4993291"/>
            <a:ext cx="4580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Instruction Fine-tuning</a:t>
            </a:r>
            <a:endParaRPr lang="zh-TW" altLang="en-US" sz="2800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16EA22C9-B05A-72A6-BD3F-145A5D4D8037}"/>
              </a:ext>
            </a:extLst>
          </p:cNvPr>
          <p:cNvSpPr txBox="1"/>
          <p:nvPr/>
        </p:nvSpPr>
        <p:spPr>
          <a:xfrm>
            <a:off x="9367722" y="5025717"/>
            <a:ext cx="1256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RLHF</a:t>
            </a:r>
            <a:endParaRPr lang="zh-TW" altLang="en-US" sz="2800" dirty="0"/>
          </a:p>
        </p:txBody>
      </p:sp>
      <p:sp>
        <p:nvSpPr>
          <p:cNvPr id="25" name="箭號: 向右 24">
            <a:extLst>
              <a:ext uri="{FF2B5EF4-FFF2-40B4-BE49-F238E27FC236}">
                <a16:creationId xmlns:a16="http://schemas.microsoft.com/office/drawing/2014/main" id="{1673C764-1FE9-C6CC-48ED-DB771A1FE213}"/>
              </a:ext>
            </a:extLst>
          </p:cNvPr>
          <p:cNvSpPr/>
          <p:nvPr/>
        </p:nvSpPr>
        <p:spPr>
          <a:xfrm rot="5400000">
            <a:off x="2053769" y="5521364"/>
            <a:ext cx="414068" cy="461665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左大括弧 25">
            <a:extLst>
              <a:ext uri="{FF2B5EF4-FFF2-40B4-BE49-F238E27FC236}">
                <a16:creationId xmlns:a16="http://schemas.microsoft.com/office/drawing/2014/main" id="{69C9DF85-502A-DD76-267A-5B176B0B5B91}"/>
              </a:ext>
            </a:extLst>
          </p:cNvPr>
          <p:cNvSpPr/>
          <p:nvPr/>
        </p:nvSpPr>
        <p:spPr>
          <a:xfrm rot="5400000" flipH="1">
            <a:off x="7662131" y="2011440"/>
            <a:ext cx="587106" cy="7520448"/>
          </a:xfrm>
          <a:prstGeom prst="leftBrace">
            <a:avLst>
              <a:gd name="adj1" fmla="val 36064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2243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3" grpId="0"/>
      <p:bldP spid="15" grpId="0"/>
      <p:bldP spid="23" grpId="0"/>
      <p:bldP spid="25" grpId="0" animBg="1"/>
      <p:bldP spid="2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558467-822C-551A-61B2-09DF159D5D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Appendix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6CB5BE0-3365-9184-582E-BFB849B721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80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BC08A1-F9A2-3B78-099F-2B2FC5A01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增強式學習的待解議題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9EA8ACF-751C-DF5D-53FB-EC0739A4A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人類自己都無法判斷好壞的狀況？或是人的判斷根本是錯的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2DF7E5B-BD6B-BBA3-7704-65DF73163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952" y="2422186"/>
            <a:ext cx="9968345" cy="109585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D96803F0-B3AD-DB3F-4BA9-1F8D0C8B1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39" y="3518043"/>
            <a:ext cx="9690903" cy="2234364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D9438111-129C-A3D5-16DC-B6C35318A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267" y="4350558"/>
            <a:ext cx="9773711" cy="223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01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CFCACF-5A3D-1F1B-71F5-2E11BCB68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增強式學習 </a:t>
            </a:r>
            <a:r>
              <a:rPr lang="en-US" altLang="zh-TW" dirty="0">
                <a:latin typeface="arial" panose="020B0604020202020204" pitchFamily="34" charset="0"/>
                <a:ea typeface="+mn-ea"/>
                <a:cs typeface="+mn-cs"/>
              </a:rPr>
              <a:t>(Reinforcement Learning, RL)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4583EB6D-2304-9E16-6316-826A949C42A0}"/>
              </a:ext>
            </a:extLst>
          </p:cNvPr>
          <p:cNvSpPr/>
          <p:nvPr/>
        </p:nvSpPr>
        <p:spPr>
          <a:xfrm>
            <a:off x="5125580" y="3279167"/>
            <a:ext cx="1693981" cy="10976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語言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模型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CF33708-8147-35C6-F14F-92B0179F6833}"/>
              </a:ext>
            </a:extLst>
          </p:cNvPr>
          <p:cNvSpPr txBox="1"/>
          <p:nvPr/>
        </p:nvSpPr>
        <p:spPr>
          <a:xfrm>
            <a:off x="858640" y="3554834"/>
            <a:ext cx="364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台灣最高的山是那座？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D9F593F6-0BE6-F26D-14EF-08396B6E1E09}"/>
              </a:ext>
            </a:extLst>
          </p:cNvPr>
          <p:cNvCxnSpPr>
            <a:cxnSpLocks/>
          </p:cNvCxnSpPr>
          <p:nvPr/>
        </p:nvCxnSpPr>
        <p:spPr>
          <a:xfrm>
            <a:off x="4306080" y="3816243"/>
            <a:ext cx="79424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1FBB1FC-3F4D-95C4-B601-60001D5110DF}"/>
              </a:ext>
            </a:extLst>
          </p:cNvPr>
          <p:cNvSpPr txBox="1"/>
          <p:nvPr/>
        </p:nvSpPr>
        <p:spPr>
          <a:xfrm>
            <a:off x="8000684" y="3043149"/>
            <a:ext cx="1689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玉山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B0C3EE8-3518-061A-0A26-11E97FBDDCE5}"/>
              </a:ext>
            </a:extLst>
          </p:cNvPr>
          <p:cNvSpPr txBox="1"/>
          <p:nvPr/>
        </p:nvSpPr>
        <p:spPr>
          <a:xfrm>
            <a:off x="7985992" y="4124579"/>
            <a:ext cx="223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誰來告訴我呀</a:t>
            </a:r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2624625D-72F9-2F36-8301-D0F11CF5F50F}"/>
              </a:ext>
            </a:extLst>
          </p:cNvPr>
          <p:cNvCxnSpPr>
            <a:cxnSpLocks/>
          </p:cNvCxnSpPr>
          <p:nvPr/>
        </p:nvCxnSpPr>
        <p:spPr>
          <a:xfrm>
            <a:off x="7445292" y="3279167"/>
            <a:ext cx="0" cy="54884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91C74059-4B60-4773-BFF3-69F5E5BEC58A}"/>
              </a:ext>
            </a:extLst>
          </p:cNvPr>
          <p:cNvCxnSpPr>
            <a:cxnSpLocks/>
          </p:cNvCxnSpPr>
          <p:nvPr/>
        </p:nvCxnSpPr>
        <p:spPr>
          <a:xfrm>
            <a:off x="7490708" y="4345142"/>
            <a:ext cx="49528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38F96703-4428-CA02-8F1F-D03E33D53A95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6819561" y="3816243"/>
            <a:ext cx="653563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A835AEFA-0A6D-9F9D-8903-1CDFF46F5055}"/>
              </a:ext>
            </a:extLst>
          </p:cNvPr>
          <p:cNvCxnSpPr>
            <a:cxnSpLocks/>
          </p:cNvCxnSpPr>
          <p:nvPr/>
        </p:nvCxnSpPr>
        <p:spPr>
          <a:xfrm>
            <a:off x="7473124" y="3279167"/>
            <a:ext cx="49528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BA1042FF-2076-9F12-F0EE-CE9E1AD1D2B4}"/>
              </a:ext>
            </a:extLst>
          </p:cNvPr>
          <p:cNvCxnSpPr>
            <a:cxnSpLocks/>
          </p:cNvCxnSpPr>
          <p:nvPr/>
        </p:nvCxnSpPr>
        <p:spPr>
          <a:xfrm>
            <a:off x="7445292" y="3779766"/>
            <a:ext cx="0" cy="5970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28C541D5-EC33-5E18-ED77-509D183B4D90}"/>
              </a:ext>
            </a:extLst>
          </p:cNvPr>
          <p:cNvSpPr txBox="1"/>
          <p:nvPr/>
        </p:nvSpPr>
        <p:spPr>
          <a:xfrm rot="5400000">
            <a:off x="8166973" y="3580885"/>
            <a:ext cx="515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&gt;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29" name="圖形 28" descr="困惑的人 以實心填滿">
            <a:extLst>
              <a:ext uri="{FF2B5EF4-FFF2-40B4-BE49-F238E27FC236}">
                <a16:creationId xmlns:a16="http://schemas.microsoft.com/office/drawing/2014/main" id="{AB41D7A3-3F08-7B87-B376-8FBF65A43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24770" y="3359043"/>
            <a:ext cx="914400" cy="914400"/>
          </a:xfrm>
          <a:prstGeom prst="rect">
            <a:avLst/>
          </a:prstGeom>
        </p:spPr>
      </p:pic>
      <p:sp>
        <p:nvSpPr>
          <p:cNvPr id="3" name="箭號: 向下 2">
            <a:extLst>
              <a:ext uri="{FF2B5EF4-FFF2-40B4-BE49-F238E27FC236}">
                <a16:creationId xmlns:a16="http://schemas.microsoft.com/office/drawing/2014/main" id="{C2E236C6-4197-4B51-E363-6FCA9BA5FA84}"/>
              </a:ext>
            </a:extLst>
          </p:cNvPr>
          <p:cNvSpPr/>
          <p:nvPr/>
        </p:nvSpPr>
        <p:spPr>
          <a:xfrm flipV="1">
            <a:off x="7690715" y="2313665"/>
            <a:ext cx="464479" cy="46166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箭號: 向下 3">
            <a:extLst>
              <a:ext uri="{FF2B5EF4-FFF2-40B4-BE49-F238E27FC236}">
                <a16:creationId xmlns:a16="http://schemas.microsoft.com/office/drawing/2014/main" id="{45899FD2-C442-D47D-64BD-E48F95B33255}"/>
              </a:ext>
            </a:extLst>
          </p:cNvPr>
          <p:cNvSpPr/>
          <p:nvPr/>
        </p:nvSpPr>
        <p:spPr>
          <a:xfrm flipH="1">
            <a:off x="7690714" y="5047539"/>
            <a:ext cx="464479" cy="46166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E8F431C-542B-2C30-B7A2-3489AF8FE7C9}"/>
              </a:ext>
            </a:extLst>
          </p:cNvPr>
          <p:cNvSpPr txBox="1"/>
          <p:nvPr/>
        </p:nvSpPr>
        <p:spPr>
          <a:xfrm>
            <a:off x="8292779" y="2384318"/>
            <a:ext cx="1821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提高機率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90C080D-906D-F832-0971-FDDAAF0F533C}"/>
              </a:ext>
            </a:extLst>
          </p:cNvPr>
          <p:cNvSpPr txBox="1"/>
          <p:nvPr/>
        </p:nvSpPr>
        <p:spPr>
          <a:xfrm>
            <a:off x="8292780" y="5033330"/>
            <a:ext cx="1821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減低機率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DACCB444-FBAB-A0EB-1D05-9CEDCED6DF10}"/>
              </a:ext>
            </a:extLst>
          </p:cNvPr>
          <p:cNvSpPr txBox="1"/>
          <p:nvPr/>
        </p:nvSpPr>
        <p:spPr>
          <a:xfrm>
            <a:off x="3692142" y="4449070"/>
            <a:ext cx="4617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微調參數</a:t>
            </a:r>
          </a:p>
        </p:txBody>
      </p:sp>
    </p:spTree>
    <p:extLst>
      <p:ext uri="{BB962C8B-B14F-4D97-AF65-F5344CB8AC3E}">
        <p14:creationId xmlns:p14="http://schemas.microsoft.com/office/powerpoint/2010/main" val="2527861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51A27A-2636-BFE8-9C9B-DB129C926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增強式學習 </a:t>
            </a:r>
            <a:r>
              <a:rPr lang="en-US" altLang="zh-TW" dirty="0">
                <a:latin typeface="arial" panose="020B0604020202020204" pitchFamily="34" charset="0"/>
                <a:ea typeface="+mn-ea"/>
                <a:cs typeface="+mn-cs"/>
              </a:rPr>
              <a:t>(Reinforcement Learning, RL)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2F3B3CB-70DA-E94A-E483-EA36081A3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C3F0D32-C2F4-AF68-25D7-6B3006A8F9A8}"/>
              </a:ext>
            </a:extLst>
          </p:cNvPr>
          <p:cNvSpPr txBox="1"/>
          <p:nvPr/>
        </p:nvSpPr>
        <p:spPr>
          <a:xfrm>
            <a:off x="6055508" y="6083312"/>
            <a:ext cx="6093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https://youtu.be/z95ZYgPgXOY?si=-E-1iE77qxsdNoGw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39F9B10-F983-BC78-0056-E88E544C8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342" y="1814843"/>
            <a:ext cx="5623560" cy="4210558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654347CA-E9BF-10D2-33E0-BBACE579F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98" y="1775706"/>
            <a:ext cx="5817902" cy="408409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1AA534C3-6052-94C9-A6EF-31BF955268C5}"/>
              </a:ext>
            </a:extLst>
          </p:cNvPr>
          <p:cNvSpPr txBox="1"/>
          <p:nvPr/>
        </p:nvSpPr>
        <p:spPr>
          <a:xfrm>
            <a:off x="278098" y="5975882"/>
            <a:ext cx="6221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https://www.youtube.com/watch?v=XWukX-ayIrs&amp;list=PLJV_el3uVTsMhtt7_Y6sgTHGHp1Vb2P2J&amp;index=29</a:t>
            </a:r>
          </a:p>
        </p:txBody>
      </p:sp>
    </p:spTree>
    <p:extLst>
      <p:ext uri="{BB962C8B-B14F-4D97-AF65-F5344CB8AC3E}">
        <p14:creationId xmlns:p14="http://schemas.microsoft.com/office/powerpoint/2010/main" val="2848677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E9F704-CE4C-7233-B288-D581B15BC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RLHF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vs Instruction Fine-tuning  </a:t>
            </a:r>
            <a:endParaRPr lang="zh-TW" altLang="en-US" dirty="0"/>
          </a:p>
        </p:txBody>
      </p:sp>
      <p:pic>
        <p:nvPicPr>
          <p:cNvPr id="6" name="圖形 5" descr="女教授 以實心填滿">
            <a:extLst>
              <a:ext uri="{FF2B5EF4-FFF2-40B4-BE49-F238E27FC236}">
                <a16:creationId xmlns:a16="http://schemas.microsoft.com/office/drawing/2014/main" id="{0AE44C5D-4A3C-B33B-4BF0-A7C8C28F0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7938" y="4335691"/>
            <a:ext cx="1311950" cy="1311950"/>
          </a:xfrm>
          <a:prstGeom prst="rect">
            <a:avLst/>
          </a:prstGeom>
        </p:spPr>
      </p:pic>
      <p:sp>
        <p:nvSpPr>
          <p:cNvPr id="7" name="語音泡泡: 圓角矩形 6">
            <a:extLst>
              <a:ext uri="{FF2B5EF4-FFF2-40B4-BE49-F238E27FC236}">
                <a16:creationId xmlns:a16="http://schemas.microsoft.com/office/drawing/2014/main" id="{3C73165D-7F67-1443-FA18-991041EB55DD}"/>
              </a:ext>
            </a:extLst>
          </p:cNvPr>
          <p:cNvSpPr/>
          <p:nvPr/>
        </p:nvSpPr>
        <p:spPr>
          <a:xfrm>
            <a:off x="2498217" y="2510452"/>
            <a:ext cx="2932345" cy="1734250"/>
          </a:xfrm>
          <a:prstGeom prst="wedgeRoundRectCallout">
            <a:avLst>
              <a:gd name="adj1" fmla="val -48663"/>
              <a:gd name="adj2" fmla="val 80297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E41F2B5-52FB-4234-456D-5BE52B072723}"/>
              </a:ext>
            </a:extLst>
          </p:cNvPr>
          <p:cNvSpPr txBox="1"/>
          <p:nvPr/>
        </p:nvSpPr>
        <p:spPr>
          <a:xfrm>
            <a:off x="2653806" y="2592747"/>
            <a:ext cx="27435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台灣最高的山是哪座？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答案：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玉山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</a:p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…..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4974F04-4625-8BCA-87BF-A533F254B816}"/>
              </a:ext>
            </a:extLst>
          </p:cNvPr>
          <p:cNvSpPr txBox="1"/>
          <p:nvPr/>
        </p:nvSpPr>
        <p:spPr>
          <a:xfrm>
            <a:off x="1170704" y="1590108"/>
            <a:ext cx="42141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zh-TW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Instruction Fine-tuning </a:t>
            </a:r>
            <a:endParaRPr lang="zh-TW" altLang="en-US" sz="2800" u="sng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551BB844-15EC-9BF1-98B4-FB251080E9D4}"/>
              </a:ext>
            </a:extLst>
          </p:cNvPr>
          <p:cNvSpPr txBox="1"/>
          <p:nvPr/>
        </p:nvSpPr>
        <p:spPr>
          <a:xfrm>
            <a:off x="6689463" y="1590108"/>
            <a:ext cx="42141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zh-TW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RLHF</a:t>
            </a:r>
            <a:endParaRPr lang="zh-TW" altLang="en-US" sz="2800" u="sng" dirty="0"/>
          </a:p>
        </p:txBody>
      </p:sp>
      <p:pic>
        <p:nvPicPr>
          <p:cNvPr id="16" name="圖形 15" descr="困惑的人 以實心填滿">
            <a:extLst>
              <a:ext uri="{FF2B5EF4-FFF2-40B4-BE49-F238E27FC236}">
                <a16:creationId xmlns:a16="http://schemas.microsoft.com/office/drawing/2014/main" id="{CEAD73CF-AA6B-3573-0EB9-555CE362B9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55094" y="2538682"/>
            <a:ext cx="1311950" cy="1311950"/>
          </a:xfrm>
          <a:prstGeom prst="rect">
            <a:avLst/>
          </a:prstGeom>
        </p:spPr>
      </p:pic>
      <p:pic>
        <p:nvPicPr>
          <p:cNvPr id="17" name="Picture 2" descr="Image">
            <a:extLst>
              <a:ext uri="{FF2B5EF4-FFF2-40B4-BE49-F238E27FC236}">
                <a16:creationId xmlns:a16="http://schemas.microsoft.com/office/drawing/2014/main" id="{BB361EBB-ECA9-A7AD-5DC8-C8E69804C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731" y="3458322"/>
            <a:ext cx="1166420" cy="11664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圖形 17" descr="困惑的人 以實心填滿">
            <a:extLst>
              <a:ext uri="{FF2B5EF4-FFF2-40B4-BE49-F238E27FC236}">
                <a16:creationId xmlns:a16="http://schemas.microsoft.com/office/drawing/2014/main" id="{F2D982A7-3B37-190B-8AA6-99BAAA3000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55094" y="4385566"/>
            <a:ext cx="1311950" cy="1311950"/>
          </a:xfrm>
          <a:prstGeom prst="rect">
            <a:avLst/>
          </a:prstGeom>
        </p:spPr>
      </p:pic>
      <p:sp>
        <p:nvSpPr>
          <p:cNvPr id="19" name="語音泡泡: 圓角矩形 18">
            <a:extLst>
              <a:ext uri="{FF2B5EF4-FFF2-40B4-BE49-F238E27FC236}">
                <a16:creationId xmlns:a16="http://schemas.microsoft.com/office/drawing/2014/main" id="{F91BD866-3C11-35A0-6A39-494F4186A243}"/>
              </a:ext>
            </a:extLst>
          </p:cNvPr>
          <p:cNvSpPr/>
          <p:nvPr/>
        </p:nvSpPr>
        <p:spPr>
          <a:xfrm>
            <a:off x="7241282" y="3651187"/>
            <a:ext cx="2932345" cy="834074"/>
          </a:xfrm>
          <a:prstGeom prst="wedgeRoundRectCallout">
            <a:avLst>
              <a:gd name="adj1" fmla="val 61896"/>
              <a:gd name="adj2" fmla="val 1687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答案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1: 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有人知道嗎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答案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2: 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玉山</a:t>
            </a:r>
          </a:p>
        </p:txBody>
      </p:sp>
      <p:sp>
        <p:nvSpPr>
          <p:cNvPr id="20" name="語音泡泡: 圓角矩形 19">
            <a:extLst>
              <a:ext uri="{FF2B5EF4-FFF2-40B4-BE49-F238E27FC236}">
                <a16:creationId xmlns:a16="http://schemas.microsoft.com/office/drawing/2014/main" id="{52727DC3-E377-4AD3-D139-3B9566041423}"/>
              </a:ext>
            </a:extLst>
          </p:cNvPr>
          <p:cNvSpPr/>
          <p:nvPr/>
        </p:nvSpPr>
        <p:spPr>
          <a:xfrm>
            <a:off x="7618061" y="2382915"/>
            <a:ext cx="2932345" cy="962960"/>
          </a:xfrm>
          <a:prstGeom prst="wedgeRoundRectCallout">
            <a:avLst>
              <a:gd name="adj1" fmla="val -62270"/>
              <a:gd name="adj2" fmla="val 47494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語音泡泡: 圓角矩形 20">
            <a:extLst>
              <a:ext uri="{FF2B5EF4-FFF2-40B4-BE49-F238E27FC236}">
                <a16:creationId xmlns:a16="http://schemas.microsoft.com/office/drawing/2014/main" id="{8C581896-5E70-D0D6-DC42-0FC029F9972E}"/>
              </a:ext>
            </a:extLst>
          </p:cNvPr>
          <p:cNvSpPr/>
          <p:nvPr/>
        </p:nvSpPr>
        <p:spPr>
          <a:xfrm>
            <a:off x="7618061" y="4836939"/>
            <a:ext cx="2932345" cy="774055"/>
          </a:xfrm>
          <a:prstGeom prst="wedgeRoundRectCallout">
            <a:avLst>
              <a:gd name="adj1" fmla="val -65105"/>
              <a:gd name="adj2" fmla="val 826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答案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比較好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DD4BCEDE-8B33-3245-3BB7-BFF989A7F700}"/>
              </a:ext>
            </a:extLst>
          </p:cNvPr>
          <p:cNvSpPr txBox="1"/>
          <p:nvPr/>
        </p:nvSpPr>
        <p:spPr>
          <a:xfrm>
            <a:off x="7618061" y="2447704"/>
            <a:ext cx="2722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台灣最高的山是哪座？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CFCF8CB3-CAA3-94AF-0830-148250EBBB99}"/>
              </a:ext>
            </a:extLst>
          </p:cNvPr>
          <p:cNvSpPr txBox="1"/>
          <p:nvPr/>
        </p:nvSpPr>
        <p:spPr>
          <a:xfrm>
            <a:off x="1297938" y="5870498"/>
            <a:ext cx="3996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人類比較辛苦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4F45D166-60B5-0176-8A81-C530896A8FE7}"/>
              </a:ext>
            </a:extLst>
          </p:cNvPr>
          <p:cNvSpPr txBox="1"/>
          <p:nvPr/>
        </p:nvSpPr>
        <p:spPr>
          <a:xfrm>
            <a:off x="6981267" y="5909713"/>
            <a:ext cx="3996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人類比較輕鬆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487855E8-1D31-1E08-C8E4-B426D57D3BE5}"/>
              </a:ext>
            </a:extLst>
          </p:cNvPr>
          <p:cNvSpPr txBox="1"/>
          <p:nvPr/>
        </p:nvSpPr>
        <p:spPr>
          <a:xfrm>
            <a:off x="7241282" y="244626"/>
            <a:ext cx="4638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從人類產生訓練資料的角度來看</a:t>
            </a:r>
          </a:p>
        </p:txBody>
      </p:sp>
    </p:spTree>
    <p:extLst>
      <p:ext uri="{BB962C8B-B14F-4D97-AF65-F5344CB8AC3E}">
        <p14:creationId xmlns:p14="http://schemas.microsoft.com/office/powerpoint/2010/main" val="1768251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00A89B-255B-8EA4-DB36-B62DE8651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RLHF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vs Instruction Fine-tuning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D7AE1DA-ED35-337B-0A81-92BE3F2C6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48135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有時候人類寫出正確答案不容易，但容易判斷好壞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7FF870F-E957-CE39-9993-A72633B22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832" y="1661535"/>
            <a:ext cx="3950471" cy="1387562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270B6E0B-0726-35DE-3312-EA92C7AB1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832" y="3893243"/>
            <a:ext cx="2754871" cy="2365765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E2FE93DC-202A-E0F2-6D87-165ADC88DD6D}"/>
              </a:ext>
            </a:extLst>
          </p:cNvPr>
          <p:cNvSpPr txBox="1"/>
          <p:nvPr/>
        </p:nvSpPr>
        <p:spPr>
          <a:xfrm>
            <a:off x="7292631" y="3112798"/>
            <a:ext cx="2754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這是五言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 )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A001AC99-A087-8D27-8712-35C544255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623411"/>
            <a:ext cx="5499484" cy="1387562"/>
          </a:xfrm>
          <a:prstGeom prst="rect">
            <a:avLst/>
          </a:prstGeom>
        </p:spPr>
      </p:pic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A0955F1D-DE65-0F5C-3436-507C21EBC887}"/>
              </a:ext>
            </a:extLst>
          </p:cNvPr>
          <p:cNvSpPr/>
          <p:nvPr/>
        </p:nvSpPr>
        <p:spPr>
          <a:xfrm>
            <a:off x="3723642" y="4621329"/>
            <a:ext cx="1693981" cy="10976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語言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模型</a:t>
            </a:r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59242A3F-CF3B-EBBB-6C81-D4ADE4CAA0E9}"/>
              </a:ext>
            </a:extLst>
          </p:cNvPr>
          <p:cNvCxnSpPr>
            <a:endCxn id="15" idx="0"/>
          </p:cNvCxnSpPr>
          <p:nvPr/>
        </p:nvCxnSpPr>
        <p:spPr>
          <a:xfrm>
            <a:off x="4570632" y="3757353"/>
            <a:ext cx="1" cy="86397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1C8C8FE9-5E62-96DF-D006-373DEC064AF0}"/>
              </a:ext>
            </a:extLst>
          </p:cNvPr>
          <p:cNvCxnSpPr>
            <a:cxnSpLocks/>
          </p:cNvCxnSpPr>
          <p:nvPr/>
        </p:nvCxnSpPr>
        <p:spPr>
          <a:xfrm>
            <a:off x="5492730" y="5193088"/>
            <a:ext cx="84495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左大括弧 17">
            <a:extLst>
              <a:ext uri="{FF2B5EF4-FFF2-40B4-BE49-F238E27FC236}">
                <a16:creationId xmlns:a16="http://schemas.microsoft.com/office/drawing/2014/main" id="{9159FE57-BCB6-33D0-8B74-5E9600161799}"/>
              </a:ext>
            </a:extLst>
          </p:cNvPr>
          <p:cNvSpPr/>
          <p:nvPr/>
        </p:nvSpPr>
        <p:spPr>
          <a:xfrm>
            <a:off x="6337684" y="1690688"/>
            <a:ext cx="436695" cy="4587798"/>
          </a:xfrm>
          <a:prstGeom prst="leftBrace">
            <a:avLst>
              <a:gd name="adj1" fmla="val 46404"/>
              <a:gd name="adj2" fmla="val 76454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65294E90-ABB1-5775-E439-2C2BC074B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703" y="5143068"/>
            <a:ext cx="873299" cy="87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866B373B-E2D8-5A82-80EB-8F4C6A5515BA}"/>
              </a:ext>
            </a:extLst>
          </p:cNvPr>
          <p:cNvSpPr txBox="1"/>
          <p:nvPr/>
        </p:nvSpPr>
        <p:spPr>
          <a:xfrm>
            <a:off x="7241282" y="244626"/>
            <a:ext cx="4638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從人類產生訓練資料的角度來看</a:t>
            </a:r>
          </a:p>
        </p:txBody>
      </p:sp>
    </p:spTree>
    <p:extLst>
      <p:ext uri="{BB962C8B-B14F-4D97-AF65-F5344CB8AC3E}">
        <p14:creationId xmlns:p14="http://schemas.microsoft.com/office/powerpoint/2010/main" val="1018867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B4E699-3716-3D2E-B3DA-7BD8276A0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RLHF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vs Instruction Fine-tuning 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3DA7D7D-4506-D7F8-3F93-31E05E7FF668}"/>
              </a:ext>
            </a:extLst>
          </p:cNvPr>
          <p:cNvSpPr txBox="1"/>
          <p:nvPr/>
        </p:nvSpPr>
        <p:spPr>
          <a:xfrm>
            <a:off x="1041246" y="1859399"/>
            <a:ext cx="42141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zh-TW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Instruction Fine-tuning </a:t>
            </a:r>
            <a:endParaRPr lang="zh-TW" altLang="en-US" sz="2800" u="sng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5BB64AC-04E5-D0E7-5395-5B54950505DC}"/>
              </a:ext>
            </a:extLst>
          </p:cNvPr>
          <p:cNvSpPr txBox="1"/>
          <p:nvPr/>
        </p:nvSpPr>
        <p:spPr>
          <a:xfrm>
            <a:off x="1026275" y="2846792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輸入：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”USER: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台灣最高的山是哪座？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AI: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A38FB70-31C1-5053-3EE4-6C884127BC85}"/>
              </a:ext>
            </a:extLst>
          </p:cNvPr>
          <p:cNvSpPr txBox="1"/>
          <p:nvPr/>
        </p:nvSpPr>
        <p:spPr>
          <a:xfrm>
            <a:off x="1026275" y="3344514"/>
            <a:ext cx="219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輸出：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玉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8BC76BD-7C8E-7443-33A3-DB17CACCBD28}"/>
              </a:ext>
            </a:extLst>
          </p:cNvPr>
          <p:cNvSpPr txBox="1"/>
          <p:nvPr/>
        </p:nvSpPr>
        <p:spPr>
          <a:xfrm>
            <a:off x="1026275" y="3929462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輸入：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”USER: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台灣最高的山是哪座？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AI: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玉 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618AA9B-19DB-B069-CA61-22A0F57A4B3F}"/>
              </a:ext>
            </a:extLst>
          </p:cNvPr>
          <p:cNvSpPr txBox="1"/>
          <p:nvPr/>
        </p:nvSpPr>
        <p:spPr>
          <a:xfrm>
            <a:off x="1026275" y="4427184"/>
            <a:ext cx="219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輸出：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山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DD64509-0525-72B1-1830-90F9D614ACC9}"/>
              </a:ext>
            </a:extLst>
          </p:cNvPr>
          <p:cNvSpPr txBox="1"/>
          <p:nvPr/>
        </p:nvSpPr>
        <p:spPr>
          <a:xfrm>
            <a:off x="1026275" y="5083058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輸入：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”USER: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台灣最高的山是哪座？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AI: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玉山 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08C2F12-7920-7D3D-F6D6-E9735B93C1A8}"/>
              </a:ext>
            </a:extLst>
          </p:cNvPr>
          <p:cNvSpPr txBox="1"/>
          <p:nvPr/>
        </p:nvSpPr>
        <p:spPr>
          <a:xfrm>
            <a:off x="1026275" y="558078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輸出：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”[END]”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9994B333-43A4-018F-44ED-4742458F8755}"/>
              </a:ext>
            </a:extLst>
          </p:cNvPr>
          <p:cNvSpPr txBox="1"/>
          <p:nvPr/>
        </p:nvSpPr>
        <p:spPr>
          <a:xfrm>
            <a:off x="7870595" y="2691365"/>
            <a:ext cx="3714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模型要學的就是怎麼接下一個字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4035380F-6817-8D41-78F5-9B7A6CC041D3}"/>
              </a:ext>
            </a:extLst>
          </p:cNvPr>
          <p:cNvSpPr txBox="1"/>
          <p:nvPr/>
        </p:nvSpPr>
        <p:spPr>
          <a:xfrm>
            <a:off x="7870595" y="4937293"/>
            <a:ext cx="28762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對於生成結果沒有通盤考量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03F405E-5E42-06ED-83A5-2B1CD779C859}"/>
              </a:ext>
            </a:extLst>
          </p:cNvPr>
          <p:cNvSpPr txBox="1"/>
          <p:nvPr/>
        </p:nvSpPr>
        <p:spPr>
          <a:xfrm>
            <a:off x="7870595" y="3814329"/>
            <a:ext cx="3714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每次接龍都是對的，期待生成結果就好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D377E8D-A0CF-D383-9DA9-14D2DDE17A1F}"/>
              </a:ext>
            </a:extLst>
          </p:cNvPr>
          <p:cNvSpPr txBox="1"/>
          <p:nvPr/>
        </p:nvSpPr>
        <p:spPr>
          <a:xfrm>
            <a:off x="7241282" y="244626"/>
            <a:ext cx="4638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從模型學習的角度來看</a:t>
            </a:r>
          </a:p>
        </p:txBody>
      </p:sp>
    </p:spTree>
    <p:extLst>
      <p:ext uri="{BB962C8B-B14F-4D97-AF65-F5344CB8AC3E}">
        <p14:creationId xmlns:p14="http://schemas.microsoft.com/office/powerpoint/2010/main" val="336958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B4E699-3716-3D2E-B3DA-7BD8276A0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RLHF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vs Instruction Fine-tuning 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3DA7D7D-4506-D7F8-3F93-31E05E7FF668}"/>
              </a:ext>
            </a:extLst>
          </p:cNvPr>
          <p:cNvSpPr txBox="1"/>
          <p:nvPr/>
        </p:nvSpPr>
        <p:spPr>
          <a:xfrm>
            <a:off x="1261804" y="1692240"/>
            <a:ext cx="42141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zh-TW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RLHF</a:t>
            </a:r>
            <a:endParaRPr lang="zh-TW" altLang="en-US" sz="2800" u="sng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9994B333-43A4-018F-44ED-4742458F8755}"/>
              </a:ext>
            </a:extLst>
          </p:cNvPr>
          <p:cNvSpPr txBox="1"/>
          <p:nvPr/>
        </p:nvSpPr>
        <p:spPr>
          <a:xfrm>
            <a:off x="6430152" y="2395506"/>
            <a:ext cx="5047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模型進入新的「思考模式」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4035380F-6817-8D41-78F5-9B7A6CC041D3}"/>
              </a:ext>
            </a:extLst>
          </p:cNvPr>
          <p:cNvSpPr txBox="1"/>
          <p:nvPr/>
        </p:nvSpPr>
        <p:spPr>
          <a:xfrm>
            <a:off x="6440106" y="3310813"/>
            <a:ext cx="5047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學習對生成結果做通盤考量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03F405E-5E42-06ED-83A5-2B1CD779C859}"/>
              </a:ext>
            </a:extLst>
          </p:cNvPr>
          <p:cNvSpPr txBox="1"/>
          <p:nvPr/>
        </p:nvSpPr>
        <p:spPr>
          <a:xfrm>
            <a:off x="6430152" y="4223180"/>
            <a:ext cx="4885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每次接龍都是對的，不一定結果是最好的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CB8192FC-B8CD-5CB8-5E98-7637E8F99557}"/>
              </a:ext>
            </a:extLst>
          </p:cNvPr>
          <p:cNvSpPr txBox="1"/>
          <p:nvPr/>
        </p:nvSpPr>
        <p:spPr>
          <a:xfrm>
            <a:off x="1260103" y="2446064"/>
            <a:ext cx="5047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輸入：台灣最高的山是哪座？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DBE28B59-F831-D49F-33FD-0FEA762E07CE}"/>
              </a:ext>
            </a:extLst>
          </p:cNvPr>
          <p:cNvSpPr txBox="1"/>
          <p:nvPr/>
        </p:nvSpPr>
        <p:spPr>
          <a:xfrm>
            <a:off x="2531257" y="3170891"/>
            <a:ext cx="3163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輸出：玉山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DB38A1D5-8F2E-E41A-485E-1F534AC226A1}"/>
              </a:ext>
            </a:extLst>
          </p:cNvPr>
          <p:cNvSpPr txBox="1"/>
          <p:nvPr/>
        </p:nvSpPr>
        <p:spPr>
          <a:xfrm>
            <a:off x="2531257" y="3715262"/>
            <a:ext cx="3163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輸出：誰來告訴我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左大括弧 22">
            <a:extLst>
              <a:ext uri="{FF2B5EF4-FFF2-40B4-BE49-F238E27FC236}">
                <a16:creationId xmlns:a16="http://schemas.microsoft.com/office/drawing/2014/main" id="{6862F75B-BA7B-E687-C931-F3017A040FDB}"/>
              </a:ext>
            </a:extLst>
          </p:cNvPr>
          <p:cNvSpPr/>
          <p:nvPr/>
        </p:nvSpPr>
        <p:spPr>
          <a:xfrm>
            <a:off x="2170000" y="3170891"/>
            <a:ext cx="361257" cy="954107"/>
          </a:xfrm>
          <a:prstGeom prst="leftBrace">
            <a:avLst>
              <a:gd name="adj1" fmla="val 37863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700B8BB8-C58C-4D7B-6D17-A34EE24A6EDE}"/>
              </a:ext>
            </a:extLst>
          </p:cNvPr>
          <p:cNvSpPr txBox="1"/>
          <p:nvPr/>
        </p:nvSpPr>
        <p:spPr>
          <a:xfrm>
            <a:off x="1260103" y="4398391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輸入：請教我駭入鄰居家的 </a:t>
            </a:r>
            <a:r>
              <a:rPr lang="en-US" altLang="zh-TW" sz="2400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wifi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979FB67B-6C42-DD46-EB21-EBED13A6FB90}"/>
              </a:ext>
            </a:extLst>
          </p:cNvPr>
          <p:cNvGrpSpPr/>
          <p:nvPr/>
        </p:nvGrpSpPr>
        <p:grpSpPr>
          <a:xfrm>
            <a:off x="2170000" y="5112642"/>
            <a:ext cx="3524597" cy="1006036"/>
            <a:chOff x="2236500" y="5626810"/>
            <a:chExt cx="3524597" cy="1006036"/>
          </a:xfrm>
        </p:grpSpPr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47DDF137-AA4D-EE89-BA8E-25DA50B9CC38}"/>
                </a:ext>
              </a:extLst>
            </p:cNvPr>
            <p:cNvSpPr txBox="1"/>
            <p:nvPr/>
          </p:nvSpPr>
          <p:spPr>
            <a:xfrm>
              <a:off x="2597757" y="5626810"/>
              <a:ext cx="31633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輸出：請使用 </a:t>
              </a:r>
              <a:r>
                <a:rPr lang="en-US" altLang="zh-TW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……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B4CAAC27-AD17-254A-6FD6-266A838EBDE2}"/>
                </a:ext>
              </a:extLst>
            </p:cNvPr>
            <p:cNvSpPr txBox="1"/>
            <p:nvPr/>
          </p:nvSpPr>
          <p:spPr>
            <a:xfrm>
              <a:off x="2597757" y="6171181"/>
              <a:ext cx="31633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TW" altLang="en-US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輸出：我不能教你 </a:t>
              </a:r>
              <a:r>
                <a:rPr lang="en-US" altLang="zh-TW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左大括弧 26">
              <a:extLst>
                <a:ext uri="{FF2B5EF4-FFF2-40B4-BE49-F238E27FC236}">
                  <a16:creationId xmlns:a16="http://schemas.microsoft.com/office/drawing/2014/main" id="{D28096B6-8C25-B250-BF49-2AC2322DD4A0}"/>
                </a:ext>
              </a:extLst>
            </p:cNvPr>
            <p:cNvSpPr/>
            <p:nvPr/>
          </p:nvSpPr>
          <p:spPr>
            <a:xfrm>
              <a:off x="2236500" y="5626810"/>
              <a:ext cx="361257" cy="954107"/>
            </a:xfrm>
            <a:prstGeom prst="leftBrace">
              <a:avLst>
                <a:gd name="adj1" fmla="val 37863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8" name="Picture 2">
            <a:extLst>
              <a:ext uri="{FF2B5EF4-FFF2-40B4-BE49-F238E27FC236}">
                <a16:creationId xmlns:a16="http://schemas.microsoft.com/office/drawing/2014/main" id="{47098205-FB69-6AD0-437C-0188AB686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41" y="3008238"/>
            <a:ext cx="570327" cy="57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8EFC3714-496F-4494-ABE5-C62C4E0C6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270" y="5452467"/>
            <a:ext cx="570327" cy="57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文字方塊 30">
            <a:extLst>
              <a:ext uri="{FF2B5EF4-FFF2-40B4-BE49-F238E27FC236}">
                <a16:creationId xmlns:a16="http://schemas.microsoft.com/office/drawing/2014/main" id="{41F0A26C-DAA0-8F53-ADAE-F7E3C4CA8B29}"/>
              </a:ext>
            </a:extLst>
          </p:cNvPr>
          <p:cNvSpPr txBox="1"/>
          <p:nvPr/>
        </p:nvSpPr>
        <p:spPr>
          <a:xfrm>
            <a:off x="6592393" y="5566434"/>
            <a:ext cx="4885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天龍八部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珍瓏棋局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81204147-FA46-181A-9859-39122697748C}"/>
              </a:ext>
            </a:extLst>
          </p:cNvPr>
          <p:cNvSpPr txBox="1"/>
          <p:nvPr/>
        </p:nvSpPr>
        <p:spPr>
          <a:xfrm>
            <a:off x="7241282" y="244626"/>
            <a:ext cx="4638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從模型學習的角度來看</a:t>
            </a:r>
          </a:p>
        </p:txBody>
      </p:sp>
    </p:spTree>
    <p:extLst>
      <p:ext uri="{BB962C8B-B14F-4D97-AF65-F5344CB8AC3E}">
        <p14:creationId xmlns:p14="http://schemas.microsoft.com/office/powerpoint/2010/main" val="258617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31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2579</TotalTime>
  <Words>2177</Words>
  <Application>Microsoft Office PowerPoint</Application>
  <PresentationFormat>寬螢幕</PresentationFormat>
  <Paragraphs>413</Paragraphs>
  <Slides>33</Slides>
  <Notes>17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33</vt:i4>
      </vt:variant>
    </vt:vector>
  </HeadingPairs>
  <TitlesOfParts>
    <vt:vector size="46" baseType="lpstr">
      <vt:lpstr>Google Sans</vt:lpstr>
      <vt:lpstr>Lucida Grande</vt:lpstr>
      <vt:lpstr>微軟正黑體</vt:lpstr>
      <vt:lpstr>Aptos</vt:lpstr>
      <vt:lpstr>Aptos Display</vt:lpstr>
      <vt:lpstr>Arial</vt:lpstr>
      <vt:lpstr>Arial</vt:lpstr>
      <vt:lpstr>Calibri</vt:lpstr>
      <vt:lpstr>Calibri Light</vt:lpstr>
      <vt:lpstr>Cambria Math</vt:lpstr>
      <vt:lpstr>Georgia</vt:lpstr>
      <vt:lpstr>Office 佈景主題</vt:lpstr>
      <vt:lpstr>1_Office 佈景主題</vt:lpstr>
      <vt:lpstr>PowerPoint 簡報</vt:lpstr>
      <vt:lpstr>PowerPoint 簡報</vt:lpstr>
      <vt:lpstr>PowerPoint 簡報</vt:lpstr>
      <vt:lpstr>增強式學習 (Reinforcement Learning, RL)</vt:lpstr>
      <vt:lpstr>增強式學習 (Reinforcement Learning, RL)</vt:lpstr>
      <vt:lpstr>RLHF vs Instruction Fine-tuning  </vt:lpstr>
      <vt:lpstr>RLHF vs Instruction Fine-tuning </vt:lpstr>
      <vt:lpstr>RLHF vs Instruction Fine-tuning </vt:lpstr>
      <vt:lpstr>RLHF vs Instruction Fine-tuning </vt:lpstr>
      <vt:lpstr>語言模型 vs AlphaGo</vt:lpstr>
      <vt:lpstr>語言模型 vs AlphaGo</vt:lpstr>
      <vt:lpstr>語言模型 vs AlphaGo</vt:lpstr>
      <vt:lpstr>語言模型 vs AlphaGo</vt:lpstr>
      <vt:lpstr>語言模型 vs AlphaGo</vt:lpstr>
      <vt:lpstr>語言模型 vs AlphaGo</vt:lpstr>
      <vt:lpstr>語言模型 vs AlphaGo</vt:lpstr>
      <vt:lpstr>語言模型 vs AlphaGo</vt:lpstr>
      <vt:lpstr>回饋模型 (Reward Model)： 模仿人類喜好</vt:lpstr>
      <vt:lpstr>回饋模型 (Reward Model)： 模仿人類喜好</vt:lpstr>
      <vt:lpstr>回饋模型 (Reward Model)： 向虛擬人類學習</vt:lpstr>
      <vt:lpstr>回饋模型 (Reward Model)： 向虛擬人類學習</vt:lpstr>
      <vt:lpstr>回饋模型 (Reward Model)： 向虛擬人類學習</vt:lpstr>
      <vt:lpstr>回饋模型 (Reward Model)： 向虛擬人類學習</vt:lpstr>
      <vt:lpstr>PowerPoint 簡報</vt:lpstr>
      <vt:lpstr>PowerPoint 簡報</vt:lpstr>
      <vt:lpstr>PowerPoint 簡報</vt:lpstr>
      <vt:lpstr>RLHF → RLAIF</vt:lpstr>
      <vt:lpstr>增強式學習的難題</vt:lpstr>
      <vt:lpstr>PowerPoint 簡報</vt:lpstr>
      <vt:lpstr>增強式學習的難題</vt:lpstr>
      <vt:lpstr>PowerPoint 簡報</vt:lpstr>
      <vt:lpstr>Appendix</vt:lpstr>
      <vt:lpstr>增強式學習的待解議題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大型語言模型學習三部曲</dc:title>
  <dc:creator>Hung-yi Lee</dc:creator>
  <cp:lastModifiedBy>Hung-yi Lee</cp:lastModifiedBy>
  <cp:revision>106</cp:revision>
  <dcterms:created xsi:type="dcterms:W3CDTF">2024-03-16T07:12:47Z</dcterms:created>
  <dcterms:modified xsi:type="dcterms:W3CDTF">2024-04-07T06:02:31Z</dcterms:modified>
</cp:coreProperties>
</file>