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0"/>
  </p:notesMasterIdLst>
  <p:sldIdLst>
    <p:sldId id="256" r:id="rId4"/>
    <p:sldId id="2700" r:id="rId5"/>
    <p:sldId id="2701" r:id="rId6"/>
    <p:sldId id="3300" r:id="rId7"/>
    <p:sldId id="3301" r:id="rId8"/>
    <p:sldId id="2690" r:id="rId9"/>
    <p:sldId id="2707" r:id="rId10"/>
    <p:sldId id="2691" r:id="rId11"/>
    <p:sldId id="2709" r:id="rId12"/>
    <p:sldId id="2710" r:id="rId13"/>
    <p:sldId id="2711" r:id="rId14"/>
    <p:sldId id="2705" r:id="rId15"/>
    <p:sldId id="2722" r:id="rId16"/>
    <p:sldId id="2721" r:id="rId17"/>
    <p:sldId id="2720" r:id="rId18"/>
    <p:sldId id="2712" r:id="rId19"/>
    <p:sldId id="2713" r:id="rId20"/>
    <p:sldId id="2677" r:id="rId21"/>
    <p:sldId id="2678" r:id="rId22"/>
    <p:sldId id="1911" r:id="rId23"/>
    <p:sldId id="2723" r:id="rId24"/>
    <p:sldId id="2724" r:id="rId25"/>
    <p:sldId id="2659" r:id="rId26"/>
    <p:sldId id="3297" r:id="rId27"/>
    <p:sldId id="3298" r:id="rId28"/>
    <p:sldId id="2718" r:id="rId29"/>
    <p:sldId id="2717" r:id="rId30"/>
    <p:sldId id="2689" r:id="rId31"/>
    <p:sldId id="3302" r:id="rId32"/>
    <p:sldId id="2704" r:id="rId33"/>
    <p:sldId id="2695" r:id="rId34"/>
    <p:sldId id="2702" r:id="rId35"/>
    <p:sldId id="2703" r:id="rId36"/>
    <p:sldId id="2714" r:id="rId37"/>
    <p:sldId id="2694" r:id="rId38"/>
    <p:sldId id="2716" r:id="rId3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9" autoAdjust="0"/>
    <p:restoredTop sz="82066" autoAdjust="0"/>
  </p:normalViewPr>
  <p:slideViewPr>
    <p:cSldViewPr snapToGrid="0">
      <p:cViewPr varScale="1">
        <p:scale>
          <a:sx n="56" d="100"/>
          <a:sy n="56" d="100"/>
        </p:scale>
        <p:origin x="13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38787-EF25-4BF3-8635-7FBA41D00C0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D2A3A-C551-4E5C-BC88-0AF6543D7E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818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09.01029.pdf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comet.com/site/blog/explainable-ai-for-transformers/" TargetMode="External"/><Relationship Id="rId5" Type="http://schemas.openxmlformats.org/officeDocument/2006/relationships/hyperlink" Target="https://timkellogg.me/blog/2023/10/01/interpretability" TargetMode="External"/><Relationship Id="rId4" Type="http://schemas.openxmlformats.org/officeDocument/2006/relationships/hyperlink" Target="https://towardsdatascience.com/towards-llm-explainability-why-did-my-model-produce-this-output-8f730fc73713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aclanthology.org/people/w/wietse-de-vries/" TargetMode="External"/><Relationship Id="rId3" Type="http://schemas.openxmlformats.org/officeDocument/2006/relationships/hyperlink" Target="https://aclanthology.org/people/j/jingcheng-niu/" TargetMode="External"/><Relationship Id="rId7" Type="http://schemas.openxmlformats.org/officeDocument/2006/relationships/hyperlink" Target="https://aclanthology.org/venues/coling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aclanthology.org/2022.coling-1.278.pdf" TargetMode="External"/><Relationship Id="rId11" Type="http://schemas.openxmlformats.org/officeDocument/2006/relationships/hyperlink" Target="https://aclanthology.org/2020.findings-emnlp.389.pdf" TargetMode="External"/><Relationship Id="rId5" Type="http://schemas.openxmlformats.org/officeDocument/2006/relationships/hyperlink" Target="https://aclanthology.org/people/g/gerald-penn/" TargetMode="External"/><Relationship Id="rId10" Type="http://schemas.openxmlformats.org/officeDocument/2006/relationships/hyperlink" Target="https://aclanthology.org/people/m/malvina-nissim/" TargetMode="External"/><Relationship Id="rId4" Type="http://schemas.openxmlformats.org/officeDocument/2006/relationships/hyperlink" Target="https://aclanthology.org/people/w/wenjie-lu/" TargetMode="External"/><Relationship Id="rId9" Type="http://schemas.openxmlformats.org/officeDocument/2006/relationships/hyperlink" Target="https://aclanthology.org/people/a/andreas-van-cranenburgh/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ohn-hewitt/structural-probes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lp.stanford.edu/~johnhew/public/hewitt2019structural_slides.pdf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former-circuits.pub/2023/monosemantic-features/index.html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ceedings.neurips.cc/paper_files/paper/2023/hash/ed3fea9033a80fea1376299fa7863f4a-Abstract-Conference.html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roceedings.neurips.cc/paper_files/paper/2023/hash/ed3fea9033a80fea1376299fa7863f4a-Abstract-Conference.html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s.stackexchange.com/questions/230581/decision-tree-too-large-to-interpret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08.03296.pdf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可解釋的重要性</a:t>
            </a:r>
            <a:r>
              <a:rPr lang="en-US" altLang="zh-TW" dirty="0"/>
              <a:t> -&gt; </a:t>
            </a:r>
            <a:r>
              <a:rPr lang="zh-TW" altLang="en-US" dirty="0"/>
              <a:t>此處需要一個例子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TODO: https://transformer-circuits.pub/2023/monosemantic-features/index.html</a:t>
            </a:r>
          </a:p>
          <a:p>
            <a:endParaRPr lang="en-US" altLang="zh-TW" dirty="0"/>
          </a:p>
          <a:p>
            <a:r>
              <a:rPr lang="en-US" altLang="zh-TW" dirty="0"/>
              <a:t>====</a:t>
            </a:r>
          </a:p>
          <a:p>
            <a:r>
              <a:rPr lang="en-US" altLang="zh-TW" dirty="0"/>
              <a:t>Q:</a:t>
            </a:r>
            <a:r>
              <a:rPr lang="zh-TW" altLang="en-US" dirty="0"/>
              <a:t> </a:t>
            </a:r>
            <a:r>
              <a:rPr lang="en-US" altLang="zh-TW" dirty="0"/>
              <a:t>LLM</a:t>
            </a:r>
            <a:r>
              <a:rPr lang="zh-TW" altLang="en-US" dirty="0"/>
              <a:t> </a:t>
            </a:r>
            <a:r>
              <a:rPr lang="en-US" altLang="zh-TW" dirty="0"/>
              <a:t>Gradient </a:t>
            </a:r>
            <a:r>
              <a:rPr lang="en-US" altLang="zh-TW" dirty="0" err="1"/>
              <a:t>sota</a:t>
            </a:r>
            <a:r>
              <a:rPr lang="en-US" altLang="zh-TW" dirty="0"/>
              <a:t>?</a:t>
            </a:r>
          </a:p>
          <a:p>
            <a:r>
              <a:rPr lang="en-US" altLang="zh-TW" dirty="0"/>
              <a:t>Q: LLM attention </a:t>
            </a:r>
            <a:r>
              <a:rPr lang="en-US" altLang="zh-TW" dirty="0" err="1"/>
              <a:t>sota</a:t>
            </a:r>
            <a:r>
              <a:rPr lang="en-US" altLang="zh-TW" dirty="0"/>
              <a:t>?</a:t>
            </a:r>
          </a:p>
          <a:p>
            <a:r>
              <a:rPr lang="en-US" altLang="zh-TW" dirty="0"/>
              <a:t>Q: </a:t>
            </a:r>
            <a:r>
              <a:rPr lang="zh-TW" altLang="en-US" dirty="0"/>
              <a:t>語言模型會口是心非嗎</a:t>
            </a:r>
            <a:r>
              <a:rPr lang="en-US" altLang="zh-TW" dirty="0"/>
              <a:t>????</a:t>
            </a:r>
            <a:r>
              <a:rPr lang="zh-TW" altLang="en-US" dirty="0"/>
              <a:t> </a:t>
            </a:r>
            <a:r>
              <a:rPr lang="en-US" altLang="zh-TW" dirty="0"/>
              <a:t>-&gt; </a:t>
            </a:r>
            <a:r>
              <a:rPr lang="zh-TW" altLang="en-US" dirty="0"/>
              <a:t>需要強化這段</a:t>
            </a:r>
            <a:endParaRPr lang="en-US" altLang="zh-TW" dirty="0"/>
          </a:p>
          <a:p>
            <a:r>
              <a:rPr lang="en-US" altLang="zh-TW" dirty="0"/>
              <a:t>Q:Infludnece function has many reference:</a:t>
            </a:r>
          </a:p>
          <a:p>
            <a:r>
              <a:rPr lang="en-US" altLang="zh-TW" dirty="0"/>
              <a:t>https://web.stanford.edu/class/cs329t/slides/lecture_11.pdf</a:t>
            </a:r>
          </a:p>
          <a:p>
            <a:r>
              <a:rPr lang="en-US" altLang="zh-TW" dirty="0"/>
              <a:t>https://www.youtube.com/watch?v=Q1h4NvveTZA</a:t>
            </a:r>
          </a:p>
          <a:p>
            <a:endParaRPr lang="en-US" altLang="zh-TW" dirty="0"/>
          </a:p>
          <a:p>
            <a:r>
              <a:rPr lang="en-US" altLang="zh-TW" dirty="0"/>
              <a:t>Overview: </a:t>
            </a:r>
            <a:r>
              <a:rPr lang="en-US" altLang="zh-TW" dirty="0">
                <a:hlinkClick r:id="rId3"/>
              </a:rPr>
              <a:t>https://arxiv.org/pdf/2309.01029.pdf</a:t>
            </a:r>
            <a:endParaRPr lang="en-US" altLang="zh-TW" dirty="0"/>
          </a:p>
          <a:p>
            <a:r>
              <a:rPr lang="en-US" altLang="zh-TW" dirty="0"/>
              <a:t>Post: </a:t>
            </a:r>
          </a:p>
          <a:p>
            <a:pPr lvl="1"/>
            <a:r>
              <a:rPr lang="en-US" altLang="zh-TW" dirty="0">
                <a:hlinkClick r:id="rId4"/>
              </a:rPr>
              <a:t>https://towardsdatascience.com/towards-llm-explainability-why-did-my-model-produce-this-output-8f730fc73713</a:t>
            </a:r>
            <a:endParaRPr lang="en-US" altLang="zh-TW" dirty="0"/>
          </a:p>
          <a:p>
            <a:pPr lvl="1"/>
            <a:r>
              <a:rPr lang="en-US" altLang="zh-TW" dirty="0">
                <a:hlinkClick r:id="rId5"/>
              </a:rPr>
              <a:t>https://timkellogg.me/blog/2023/10/01/interpretability</a:t>
            </a:r>
            <a:endParaRPr lang="en-US" altLang="zh-TW" dirty="0"/>
          </a:p>
          <a:p>
            <a:pPr lvl="1"/>
            <a:r>
              <a:rPr lang="en-US" altLang="zh-TW" dirty="0">
                <a:hlinkClick r:id="rId6"/>
              </a:rPr>
              <a:t>https://www.comet.com/site/blog/explainable-ai-for-transformers/</a:t>
            </a:r>
            <a:r>
              <a:rPr lang="en-US" altLang="zh-TW" dirty="0"/>
              <a:t> -&gt; nothing, only </a:t>
            </a:r>
            <a:r>
              <a:rPr lang="en-US" altLang="zh-TW" dirty="0" err="1"/>
              <a:t>bert</a:t>
            </a:r>
            <a:endParaRPr lang="en-US" altLang="zh-TW" dirty="0"/>
          </a:p>
          <a:p>
            <a:endParaRPr lang="en-US" altLang="zh-TW" dirty="0"/>
          </a:p>
          <a:p>
            <a:pPr marL="0" indent="0" algn="l">
              <a:buNone/>
            </a:pPr>
            <a:r>
              <a:rPr lang="en-US" altLang="zh-TW" b="0" i="0" dirty="0">
                <a:solidFill>
                  <a:srgbClr val="242424"/>
                </a:solidFill>
                <a:effectLst/>
                <a:latin typeface="source-serif-pro"/>
              </a:rPr>
              <a:t>https://towardsdatascience.com/towards-llm-explainability-why-did-my-model-produce-this-output-8f730fc73713</a:t>
            </a:r>
          </a:p>
          <a:p>
            <a:pPr algn="l">
              <a:buFont typeface="+mj-lt"/>
              <a:buAutoNum type="arabicPeriod"/>
            </a:pPr>
            <a:r>
              <a:rPr lang="en-US" altLang="zh-TW" b="0" i="0" dirty="0">
                <a:solidFill>
                  <a:srgbClr val="242424"/>
                </a:solidFill>
                <a:effectLst/>
                <a:latin typeface="source-serif-pro"/>
              </a:rPr>
              <a:t>Explain the produced output based on the input (features attributions)</a:t>
            </a:r>
          </a:p>
          <a:p>
            <a:pPr algn="l">
              <a:buFont typeface="+mj-lt"/>
              <a:buAutoNum type="arabicPeriod"/>
            </a:pPr>
            <a:r>
              <a:rPr lang="en-US" altLang="zh-TW" b="0" i="0" dirty="0">
                <a:solidFill>
                  <a:srgbClr val="242424"/>
                </a:solidFill>
                <a:effectLst/>
                <a:latin typeface="source-serif-pro"/>
              </a:rPr>
              <a:t>Explain the produced output based on the training data</a:t>
            </a:r>
          </a:p>
          <a:p>
            <a:pPr algn="l">
              <a:buFont typeface="+mj-lt"/>
              <a:buAutoNum type="arabicPeriod"/>
            </a:pPr>
            <a:r>
              <a:rPr lang="en-US" altLang="zh-TW" b="0" i="0" dirty="0">
                <a:solidFill>
                  <a:srgbClr val="242424"/>
                </a:solidFill>
                <a:effectLst/>
                <a:latin typeface="source-serif-pro"/>
              </a:rPr>
              <a:t>Explain the role of individual neurons in embedding features</a:t>
            </a:r>
          </a:p>
          <a:p>
            <a:pPr algn="l">
              <a:buFont typeface="+mj-lt"/>
              <a:buAutoNum type="arabicPeriod"/>
            </a:pPr>
            <a:r>
              <a:rPr lang="en-US" altLang="zh-TW" b="0" i="0" dirty="0">
                <a:solidFill>
                  <a:srgbClr val="242424"/>
                </a:solidFill>
                <a:effectLst/>
                <a:latin typeface="source-serif-pro"/>
              </a:rPr>
              <a:t>Extract explainable features from poly-semantic neurons</a:t>
            </a:r>
          </a:p>
          <a:p>
            <a:pPr marL="0" indent="0" algn="l">
              <a:buNone/>
            </a:pPr>
            <a:r>
              <a:rPr lang="en-US" altLang="zh-TW" dirty="0">
                <a:solidFill>
                  <a:srgbClr val="242424"/>
                </a:solidFill>
                <a:latin typeface="source-serif-pro"/>
              </a:rPr>
              <a:t>3.4. should be merged </a:t>
            </a:r>
            <a:endParaRPr lang="en-US" altLang="zh-TW" b="0" i="0" dirty="0">
              <a:solidFill>
                <a:srgbClr val="242424"/>
              </a:solidFill>
              <a:effectLst/>
              <a:latin typeface="source-serif-pro"/>
            </a:endParaRPr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D2A3A-C551-4E5C-BC88-0AF6543D7EAE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0147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Observation 1: PLMs learn linguistic knowledge during pre-training </a:t>
            </a:r>
          </a:p>
          <a:p>
            <a:r>
              <a:rPr kumimoji="1" lang="en-US" altLang="zh-TW" dirty="0"/>
              <a:t>Evidence: Probing experiments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74131-BB87-4124-9D15-2D100DAFFA2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56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Observation 1: PLMs learn linguistic knowledge during pre-training </a:t>
            </a:r>
          </a:p>
          <a:p>
            <a:r>
              <a:rPr kumimoji="1" lang="en-US" altLang="zh-TW" dirty="0"/>
              <a:t>Evidence: Probing experiments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74131-BB87-4124-9D15-2D100DAFFA2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400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Surface tasks probe for sentence length (</a:t>
            </a:r>
            <a:r>
              <a:rPr lang="en-US" altLang="zh-TW" dirty="0" err="1"/>
              <a:t>SentLen</a:t>
            </a:r>
            <a:r>
              <a:rPr lang="en-US" altLang="zh-TW" dirty="0"/>
              <a:t>) and for the presence of words in the sentence (WC). </a:t>
            </a:r>
          </a:p>
          <a:p>
            <a:endParaRPr lang="en-US" altLang="zh-TW" dirty="0"/>
          </a:p>
          <a:p>
            <a:r>
              <a:rPr lang="en-US" altLang="zh-TW" dirty="0"/>
              <a:t>sentence-level datasets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D2A3A-C551-4E5C-BC88-0AF6543D7EAE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7128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u="none" strike="noStrike" dirty="0" err="1">
                <a:solidFill>
                  <a:srgbClr val="446E9B"/>
                </a:solidFill>
                <a:effectLst/>
                <a:latin typeface="-apple-system"/>
                <a:hlinkClick r:id="rId3"/>
              </a:rPr>
              <a:t>Jingcheng</a:t>
            </a:r>
            <a:r>
              <a:rPr lang="en-US" altLang="zh-TW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 </a:t>
            </a:r>
            <a:r>
              <a:rPr lang="en-US" altLang="zh-TW" b="0" i="0" u="none" strike="noStrike" dirty="0" err="1">
                <a:solidFill>
                  <a:srgbClr val="446E9B"/>
                </a:solidFill>
                <a:effectLst/>
                <a:latin typeface="-apple-system"/>
                <a:hlinkClick r:id="rId3"/>
              </a:rPr>
              <a:t>Niu</a:t>
            </a:r>
            <a:r>
              <a:rPr lang="en-US" altLang="zh-TW" b="0" i="0" dirty="0">
                <a:solidFill>
                  <a:srgbClr val="212529"/>
                </a:solidFill>
                <a:effectLst/>
                <a:latin typeface="-apple-system"/>
              </a:rPr>
              <a:t>, </a:t>
            </a:r>
            <a:r>
              <a:rPr lang="en-US" altLang="zh-TW" b="0" i="0" u="none" strike="noStrike" dirty="0">
                <a:solidFill>
                  <a:srgbClr val="446E9B"/>
                </a:solidFill>
                <a:effectLst/>
                <a:latin typeface="-apple-system"/>
                <a:hlinkClick r:id="rId4"/>
              </a:rPr>
              <a:t>Wenjie Lu</a:t>
            </a:r>
            <a:r>
              <a:rPr lang="en-US" altLang="zh-TW" b="0" i="0" dirty="0">
                <a:solidFill>
                  <a:srgbClr val="212529"/>
                </a:solidFill>
                <a:effectLst/>
                <a:latin typeface="-apple-system"/>
              </a:rPr>
              <a:t>, </a:t>
            </a:r>
            <a:r>
              <a:rPr lang="en-US" altLang="zh-TW" b="0" i="0" u="none" strike="noStrike" dirty="0">
                <a:solidFill>
                  <a:srgbClr val="446E9B"/>
                </a:solidFill>
                <a:effectLst/>
                <a:latin typeface="-apple-system"/>
                <a:hlinkClick r:id="rId5"/>
              </a:rPr>
              <a:t>Gerald Penn</a:t>
            </a:r>
            <a:r>
              <a:rPr lang="en-US" altLang="zh-TW" b="0" i="0" u="none" strike="noStrike" dirty="0">
                <a:solidFill>
                  <a:srgbClr val="446E9B"/>
                </a:solidFill>
                <a:effectLst/>
                <a:latin typeface="-apple-system"/>
              </a:rPr>
              <a:t>, </a:t>
            </a:r>
            <a:r>
              <a:rPr lang="en-US" altLang="zh-TW" b="0" i="0" u="none" strike="noStrike" dirty="0">
                <a:solidFill>
                  <a:srgbClr val="446E9B"/>
                </a:solidFill>
                <a:effectLst/>
                <a:latin typeface="-apple-system"/>
                <a:hlinkClick r:id="rId6"/>
              </a:rPr>
              <a:t>Does BERT Rediscover a Classical NLP Pipeline?</a:t>
            </a:r>
            <a:r>
              <a:rPr lang="en-US" altLang="zh-TW" b="0" i="0" u="none" strike="noStrike" dirty="0">
                <a:solidFill>
                  <a:srgbClr val="446E9B"/>
                </a:solidFill>
                <a:effectLst/>
                <a:latin typeface="-apple-system"/>
              </a:rPr>
              <a:t>, </a:t>
            </a:r>
            <a:r>
              <a:rPr lang="en-US" altLang="zh-TW" b="0" i="0" u="none" strike="noStrike" dirty="0">
                <a:solidFill>
                  <a:srgbClr val="446E9B"/>
                </a:solidFill>
                <a:effectLst/>
                <a:latin typeface="-apple-system"/>
                <a:hlinkClick r:id="rId7"/>
              </a:rPr>
              <a:t>COLING</a:t>
            </a:r>
            <a:r>
              <a:rPr lang="en-US" altLang="zh-TW" b="0" i="0" u="none" strike="noStrike" dirty="0">
                <a:solidFill>
                  <a:srgbClr val="446E9B"/>
                </a:solidFill>
                <a:effectLst/>
                <a:latin typeface="-apple-system"/>
              </a:rPr>
              <a:t>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zh-TW" b="0" i="0" u="none" strike="noStrike" dirty="0">
                <a:solidFill>
                  <a:srgbClr val="446E9B"/>
                </a:solidFill>
                <a:effectLst/>
                <a:latin typeface="-apple-system"/>
                <a:hlinkClick r:id="rId8"/>
              </a:rPr>
              <a:t>Wietse de Vries</a:t>
            </a:r>
            <a:r>
              <a:rPr lang="nl-NL" altLang="zh-TW" b="0" i="0" dirty="0">
                <a:solidFill>
                  <a:srgbClr val="212529"/>
                </a:solidFill>
                <a:effectLst/>
                <a:latin typeface="-apple-system"/>
              </a:rPr>
              <a:t>, </a:t>
            </a:r>
            <a:r>
              <a:rPr lang="nl-NL" altLang="zh-TW" b="0" i="0" u="none" strike="noStrike" dirty="0">
                <a:solidFill>
                  <a:srgbClr val="446E9B"/>
                </a:solidFill>
                <a:effectLst/>
                <a:latin typeface="-apple-system"/>
                <a:hlinkClick r:id="rId9"/>
              </a:rPr>
              <a:t>Andreas van Cranenburgh</a:t>
            </a:r>
            <a:r>
              <a:rPr lang="nl-NL" altLang="zh-TW" b="0" i="0" dirty="0">
                <a:solidFill>
                  <a:srgbClr val="212529"/>
                </a:solidFill>
                <a:effectLst/>
                <a:latin typeface="-apple-system"/>
              </a:rPr>
              <a:t>, </a:t>
            </a:r>
            <a:r>
              <a:rPr lang="nl-NL" altLang="zh-TW" b="0" i="0" u="none" strike="noStrike" dirty="0">
                <a:solidFill>
                  <a:srgbClr val="446E9B"/>
                </a:solidFill>
                <a:effectLst/>
                <a:latin typeface="-apple-system"/>
                <a:hlinkClick r:id="rId10"/>
              </a:rPr>
              <a:t>Malvina Nissim</a:t>
            </a:r>
            <a:r>
              <a:rPr lang="en-US" altLang="zh-TW" b="0" i="0" u="none" strike="noStrike" dirty="0">
                <a:solidFill>
                  <a:srgbClr val="446E9B"/>
                </a:solidFill>
                <a:effectLst/>
                <a:latin typeface="-apple-system"/>
              </a:rPr>
              <a:t>, </a:t>
            </a:r>
            <a:r>
              <a:rPr lang="en-US" altLang="zh-TW" b="0" i="0" u="none" strike="noStrike" dirty="0">
                <a:solidFill>
                  <a:srgbClr val="446E9B"/>
                </a:solidFill>
                <a:effectLst/>
                <a:latin typeface="-apple-system"/>
                <a:hlinkClick r:id="rId11"/>
              </a:rPr>
              <a:t>What’s so special about BERT’s layers? A closer look at the NLP pipeline in monolingual and multilingual models</a:t>
            </a:r>
            <a:r>
              <a:rPr lang="en-US" altLang="zh-TW" b="0" i="0" u="none" strike="noStrike" dirty="0">
                <a:solidFill>
                  <a:srgbClr val="446E9B"/>
                </a:solidFill>
                <a:effectLst/>
                <a:latin typeface="-apple-system"/>
              </a:rPr>
              <a:t>, EMNLP Finding,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0" i="0" u="none" strike="noStrike" dirty="0">
              <a:solidFill>
                <a:srgbClr val="446E9B"/>
              </a:solidFill>
              <a:effectLst/>
              <a:latin typeface="-apple-system"/>
            </a:endParaRPr>
          </a:p>
          <a:p>
            <a:endParaRPr lang="en-US" altLang="zh-TW" dirty="0"/>
          </a:p>
          <a:p>
            <a:r>
              <a:rPr lang="en-US" altLang="zh-TW" dirty="0">
                <a:hlinkClick r:id="rId11"/>
              </a:rPr>
              <a:t>https://aclanthology.org/2020.findings-emnlp.389.pdf</a:t>
            </a:r>
            <a:endParaRPr lang="en-US" altLang="zh-TW" dirty="0"/>
          </a:p>
          <a:p>
            <a:r>
              <a:rPr lang="en-US" altLang="zh-TW" dirty="0"/>
              <a:t>we show that also within a given task, information is spread over different parts of the network and the pipeline might not be as neat as it seems. Each layer has different </a:t>
            </a:r>
            <a:r>
              <a:rPr lang="en-US" altLang="zh-TW" dirty="0" err="1"/>
              <a:t>specialisations</a:t>
            </a:r>
            <a:r>
              <a:rPr lang="en-US" altLang="zh-TW" dirty="0"/>
              <a:t>, so that it may be more useful to combine information from different layers, instead of selecting a single one based on the best overall performance.</a:t>
            </a:r>
          </a:p>
          <a:p>
            <a:r>
              <a:rPr lang="en-US" altLang="zh-TW" dirty="0"/>
              <a:t>Did BERT rediscover an NLP pipeline? Not in a naïve, architectural sense</a:t>
            </a:r>
            <a:endParaRPr lang="zh-TW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0" i="0" u="none" strike="noStrike" dirty="0">
              <a:solidFill>
                <a:srgbClr val="446E9B"/>
              </a:solidFill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0" i="0" dirty="0">
              <a:solidFill>
                <a:srgbClr val="212529"/>
              </a:solidFill>
              <a:effectLst/>
              <a:latin typeface="-apple-system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419D-4325-406C-8865-343A94802E9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547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Cheng-Han Chiang</a:t>
            </a:r>
            <a:r>
              <a:rPr kumimoji="0" lang="nb-NO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, </a:t>
            </a:r>
            <a:r>
              <a:rPr kumimoji="0" lang="nb-NO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Sung-Feng Huang</a:t>
            </a:r>
            <a:r>
              <a:rPr kumimoji="0" lang="nb-NO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, </a:t>
            </a:r>
            <a:r>
              <a:rPr kumimoji="0" lang="nb-NO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Hung-yi Lee, 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Pretrained Language Model Embryology: The Birth of ALBERT, EMNLP, 2020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Leo Z. Liu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, </a:t>
            </a:r>
            <a:r>
              <a:rPr kumimoji="0" lang="en-US" altLang="zh-TW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Yizhong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Wang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, </a:t>
            </a:r>
            <a:r>
              <a:rPr kumimoji="0" lang="en-US" altLang="zh-TW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Jungo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Kasai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, </a:t>
            </a:r>
            <a:r>
              <a:rPr kumimoji="0" lang="en-US" altLang="zh-TW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Hannaneh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Hajishirzi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, 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Noah A. Smith, 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Probing Across Time: What Does </a:t>
            </a:r>
            <a:r>
              <a:rPr kumimoji="0" lang="en-US" altLang="zh-TW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RoBERTa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Know and When? EMNLP-finding, 2021</a:t>
            </a:r>
          </a:p>
          <a:p>
            <a:endParaRPr lang="en-US" altLang="zh-TW" b="0" i="0" dirty="0">
              <a:solidFill>
                <a:srgbClr val="DD4B39"/>
              </a:solidFill>
              <a:effectLst/>
              <a:latin typeface="arial" panose="020B0604020202020204" pitchFamily="34" charset="0"/>
            </a:endParaRPr>
          </a:p>
          <a:p>
            <a:endParaRPr lang="en-US" altLang="zh-TW" b="0" i="0" dirty="0">
              <a:solidFill>
                <a:srgbClr val="DD4B39"/>
              </a:solidFill>
              <a:effectLst/>
              <a:latin typeface="arial" panose="020B0604020202020204" pitchFamily="34" charset="0"/>
            </a:endParaRPr>
          </a:p>
          <a:p>
            <a:r>
              <a:rPr lang="en-US" altLang="zh-TW" b="0" i="0" dirty="0">
                <a:solidFill>
                  <a:srgbClr val="DD4B39"/>
                </a:solidFill>
                <a:effectLst/>
                <a:latin typeface="arial" panose="020B0604020202020204" pitchFamily="34" charset="0"/>
              </a:rPr>
              <a:t>some spoil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https://arxiv.org/abs/2010.02480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altLang="zh-TW" dirty="0"/>
            </a:br>
            <a:r>
              <a:rPr lang="en-US" altLang="zh-TW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Analyzing what BERT learned during training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25E506-9739-480A-922B-2BC557D985A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171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We find that existing models trained on language modeling and translation produce strong representations for syntactic phenomena</a:t>
            </a:r>
            <a:endParaRPr lang="zh-TW" altLang="en-US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https://docs.google.com/presentation/d/1IlNqFNknS1BvsDsuuUrYzPLfarakmMoZSJz-egvGbnw/edit#slide=id.p</a:t>
            </a:r>
          </a:p>
          <a:p>
            <a:endParaRPr lang="en-US" altLang="zh-TW" dirty="0"/>
          </a:p>
          <a:p>
            <a:pPr rtl="0">
              <a:spcBef>
                <a:spcPts val="0"/>
              </a:spcBef>
              <a:spcAft>
                <a:spcPts val="1600"/>
              </a:spcAft>
            </a:pPr>
            <a:r>
              <a:rPr lang="en-US" altLang="zh-TW" sz="1200" b="0" i="0" u="sng" strike="noStrike" dirty="0">
                <a:solidFill>
                  <a:srgbClr val="24CBE5"/>
                </a:solidFill>
                <a:effectLst/>
                <a:latin typeface="Arial" panose="020B0604020202020204" pitchFamily="34" charset="0"/>
                <a:hlinkClick r:id="rId3"/>
              </a:rPr>
              <a:t>https://github.com/john-hewitt/structural-probes</a:t>
            </a:r>
            <a:endParaRPr lang="en-US" altLang="zh-TW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600"/>
              </a:spcAft>
            </a:pPr>
            <a:r>
              <a:rPr lang="en-US" altLang="zh-TW" sz="1200" b="0" i="0" u="sng" strike="noStrike" dirty="0">
                <a:solidFill>
                  <a:srgbClr val="24CBE5"/>
                </a:solidFill>
                <a:effectLst/>
                <a:latin typeface="Arial" panose="020B0604020202020204" pitchFamily="34" charset="0"/>
                <a:hlinkClick r:id="rId4"/>
              </a:rPr>
              <a:t>https://nlp.stanford.edu//~johnhew//public/hewitt2019structural_slides.pdf</a:t>
            </a:r>
            <a:endParaRPr lang="en-US" altLang="zh-TW" b="0" dirty="0">
              <a:effectLst/>
            </a:endParaRPr>
          </a:p>
          <a:p>
            <a:br>
              <a:rPr lang="en-US" altLang="zh-TW" dirty="0"/>
            </a:b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C419D-4325-406C-8865-343A94802E9F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7596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Paper: The Internal State of an LLM Knows When It's Lying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D2A3A-C551-4E5C-BC88-0AF6543D7EAE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295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Paper: The Internal State of an LLM Knows When It's Lying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D2A3A-C551-4E5C-BC88-0AF6543D7EAE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5095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4. </a:t>
            </a:r>
            <a:r>
              <a:rPr lang="zh-TW" altLang="en-US" dirty="0"/>
              <a:t>另一個更好的解釋法</a:t>
            </a:r>
            <a:endParaRPr lang="en-US" altLang="zh-TW" dirty="0"/>
          </a:p>
          <a:p>
            <a:pPr lvl="1"/>
            <a:r>
              <a:rPr lang="en-US" altLang="zh-TW" dirty="0">
                <a:hlinkClick r:id="rId3"/>
              </a:rPr>
              <a:t>https://transformer-circuits.pub/2023/monosemantic-features/index.html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有很不錯的視覺化圖</a:t>
            </a:r>
            <a:r>
              <a:rPr lang="en-US" altLang="zh-TW" dirty="0"/>
              <a:t>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D2A3A-C551-4E5C-BC88-0AF6543D7EAE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3559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相較於一般的模型，</a:t>
            </a:r>
            <a:r>
              <a:rPr lang="en-US" altLang="zh-TW" dirty="0"/>
              <a:t>LLM</a:t>
            </a:r>
            <a:r>
              <a:rPr lang="zh-TW" altLang="en-US" dirty="0"/>
              <a:t>會說話</a:t>
            </a:r>
            <a:r>
              <a:rPr lang="en-US" altLang="zh-TW" dirty="0"/>
              <a:t>!!!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D2A3A-C551-4E5C-BC88-0AF6543D7EAE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5798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魔族能使用人類的語言，但不知道真實的含意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人工智慧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大型語言模型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也能使用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人類的語言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D2A3A-C551-4E5C-BC88-0AF6543D7EAE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9653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相較於一般的模型，</a:t>
            </a:r>
            <a:r>
              <a:rPr lang="en-US" altLang="zh-TW" dirty="0"/>
              <a:t>LLM</a:t>
            </a:r>
            <a:r>
              <a:rPr lang="zh-TW" altLang="en-US" dirty="0"/>
              <a:t>會說話</a:t>
            </a:r>
            <a:r>
              <a:rPr lang="en-US" altLang="zh-TW" dirty="0"/>
              <a:t>!!!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D2A3A-C551-4E5C-BC88-0AF6543D7EAE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81375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相較於一般的模型，</a:t>
            </a:r>
            <a:r>
              <a:rPr lang="en-US" altLang="zh-TW" dirty="0"/>
              <a:t>LLM</a:t>
            </a:r>
            <a:r>
              <a:rPr lang="zh-TW" altLang="en-US" dirty="0"/>
              <a:t>會說話</a:t>
            </a:r>
            <a:r>
              <a:rPr lang="en-US" altLang="zh-TW" dirty="0"/>
              <a:t>!!!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D2A3A-C551-4E5C-BC88-0AF6543D7EAE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0979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i="0" dirty="0">
                <a:solidFill>
                  <a:srgbClr val="2C3A4A"/>
                </a:solidFill>
                <a:effectLst/>
                <a:highlight>
                  <a:srgbClr val="FFFDFA"/>
                </a:highlight>
                <a:latin typeface="Noto Sans" panose="020B0502040504020204" pitchFamily="34" charset="0"/>
              </a:rPr>
              <a:t>Do Models Explain Themselves? Counterfactual Simulatability of Natural Language Explanations</a:t>
            </a:r>
          </a:p>
          <a:p>
            <a:r>
              <a:rPr lang="en-US" altLang="zh-TW" b="0" i="0" u="none" strike="noStrike" dirty="0">
                <a:solidFill>
                  <a:srgbClr val="1A0DA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/>
              </a:rPr>
              <a:t>Language models don't always say what they think: unfaithful explanations in chain-of-thought prompting</a:t>
            </a:r>
            <a:r>
              <a:rPr lang="en-US" altLang="zh-TW" b="0" i="0" u="none" strike="noStrike" dirty="0">
                <a:solidFill>
                  <a:srgbClr val="1A0DA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(</a:t>
            </a:r>
            <a:r>
              <a:rPr lang="en-US" altLang="zh-TW" dirty="0"/>
              <a:t>LLMs do not always say what they think.</a:t>
            </a:r>
            <a:r>
              <a:rPr lang="en-US" altLang="zh-TW" b="0" i="0" u="none" strike="noStrike" dirty="0">
                <a:solidFill>
                  <a:srgbClr val="1A0DA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</a:t>
            </a:r>
            <a:endParaRPr lang="en-US" altLang="zh-TW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D2A3A-C551-4E5C-BC88-0AF6543D7EAE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65886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i="0" dirty="0">
                <a:solidFill>
                  <a:srgbClr val="2C3A4A"/>
                </a:solidFill>
                <a:effectLst/>
                <a:highlight>
                  <a:srgbClr val="FFFDFA"/>
                </a:highlight>
                <a:latin typeface="Noto Sans" panose="020B0502040504020204" pitchFamily="34" charset="0"/>
              </a:rPr>
              <a:t>Do Models Explain Themselves? Counterfactual Simulatability of Natural Language Explanations</a:t>
            </a:r>
          </a:p>
          <a:p>
            <a:r>
              <a:rPr lang="en-US" altLang="zh-TW" b="0" i="0" u="none" strike="noStrike" dirty="0">
                <a:solidFill>
                  <a:srgbClr val="1A0DA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/>
              </a:rPr>
              <a:t>Language models don't always say what they think: unfaithful explanations in chain-of-thought prompting</a:t>
            </a:r>
            <a:r>
              <a:rPr lang="en-US" altLang="zh-TW" b="0" i="0" u="none" strike="noStrike" dirty="0">
                <a:solidFill>
                  <a:srgbClr val="1A0DA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(</a:t>
            </a:r>
            <a:r>
              <a:rPr lang="en-US" altLang="zh-TW" dirty="0"/>
              <a:t>LLMs do not always say what they think.</a:t>
            </a:r>
            <a:r>
              <a:rPr lang="en-US" altLang="zh-TW" b="0" i="0" u="none" strike="noStrike" dirty="0">
                <a:solidFill>
                  <a:srgbClr val="1A0DA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</a:t>
            </a:r>
            <a:endParaRPr lang="en-US" altLang="zh-TW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D2A3A-C551-4E5C-BC88-0AF6543D7EAE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320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i="1" dirty="0">
                <a:solidFill>
                  <a:srgbClr val="333333"/>
                </a:solidFill>
                <a:effectLst/>
                <a:latin typeface="Helvetica Neue"/>
              </a:rPr>
              <a:t>https://www.eleuther.ai/</a:t>
            </a:r>
          </a:p>
          <a:p>
            <a:endParaRPr lang="en-US" altLang="zh-TW" b="1" i="1" dirty="0">
              <a:solidFill>
                <a:srgbClr val="333333"/>
              </a:solidFill>
              <a:effectLst/>
              <a:latin typeface="Helvetica Neue"/>
            </a:endParaRPr>
          </a:p>
          <a:p>
            <a:r>
              <a:rPr lang="en-US" altLang="zh-TW" b="1" i="1" dirty="0">
                <a:solidFill>
                  <a:srgbClr val="333333"/>
                </a:solidFill>
                <a:effectLst/>
                <a:latin typeface="Helvetica Neue"/>
              </a:rPr>
              <a:t>Explanations are better if they match our mental model and life experiences.</a:t>
            </a:r>
          </a:p>
          <a:p>
            <a:pPr lvl="1"/>
            <a:r>
              <a:rPr lang="en-US" altLang="zh-TW" b="0" i="0" dirty="0">
                <a:solidFill>
                  <a:srgbClr val="333333"/>
                </a:solidFill>
                <a:effectLst/>
                <a:latin typeface="Helvetica Neue"/>
              </a:rPr>
              <a:t>For example, I challenge you to explain what the output of a SHAP model actually means. If you’re a talented data scientist, you might arrive at a true and simple explanation, maybe. There’s a lot of nuance and it requires a lot of math-like reasoning. I argue that average people in our society don’t think like that. Even highly educated people.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D2A3A-C551-4E5C-BC88-0AF6543D7EAE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2707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3"/>
              </a:rPr>
              <a:t>https://stats.stackexchange.com/questions/230581/decision-tree-too-large-to-interpret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D2A3A-C551-4E5C-BC88-0AF6543D7EAE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368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i="1" dirty="0">
                <a:solidFill>
                  <a:srgbClr val="333333"/>
                </a:solidFill>
                <a:effectLst/>
                <a:latin typeface="Helvetica Neue"/>
              </a:rPr>
              <a:t>Explanations are better if they match our mental model and life experiences.</a:t>
            </a:r>
          </a:p>
          <a:p>
            <a:pPr lvl="1"/>
            <a:r>
              <a:rPr lang="en-US" altLang="zh-TW" b="0" i="0" dirty="0">
                <a:solidFill>
                  <a:srgbClr val="333333"/>
                </a:solidFill>
                <a:effectLst/>
                <a:latin typeface="Helvetica Neue"/>
              </a:rPr>
              <a:t>For example, I challenge you to explain what the output of a SHAP model actually means. If you’re a talented data scientist, you might arrive at a true and simple explanation, maybe. There’s a lot of nuance and it requires a lot of math-like reasoning. I argue that average people in our society don’t think like that. Even highly educated people.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D2A3A-C551-4E5C-BC88-0AF6543D7EAE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744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這種方法不是沒有瑕疵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D2A3A-C551-4E5C-BC88-0AF6543D7EAE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5512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D2A3A-C551-4E5C-BC88-0AF6543D7EAE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95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Anchor-Only Context Compression</a:t>
            </a:r>
          </a:p>
          <a:p>
            <a:r>
              <a:rPr lang="es-ES" altLang="zh-TW" dirty="0"/>
              <a:t>Anchor Distances for Error Diagnosis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D2A3A-C551-4E5C-BC88-0AF6543D7EAE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1170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u="sng" dirty="0">
                <a:effectLst/>
                <a:latin typeface="source-serif-pro"/>
                <a:hlinkClick r:id="rId3"/>
              </a:rPr>
              <a:t>A recent research paper from Anthropic describes a computationally efficient way to use influence functions to study LLM generalization</a:t>
            </a:r>
            <a:r>
              <a:rPr lang="en-US" altLang="zh-TW" b="0" i="0" dirty="0">
                <a:solidFill>
                  <a:srgbClr val="242424"/>
                </a:solidFill>
                <a:effectLst/>
                <a:latin typeface="source-serif-pro"/>
              </a:rPr>
              <a:t>. For a given prompt, they are capable to identify which sequences in the training data contribute the most in generating the output.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D2A3A-C551-4E5C-BC88-0AF6543D7EAE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9492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FEDF29-409B-47EB-8F36-E61954B2D9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A180877-406A-D4FA-DC29-0E7E8224F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348F42-E307-D55A-C3FC-B8B0311B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BA-F000-4B7E-9420-0F11AB82A3D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D83374A-03E1-A65E-6265-5339A58F1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663F82-BB33-23C8-BCCA-10DA6AC4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35D0-35C4-47E5-8153-44ECE9EC8C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3776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E596AA-5D46-FDEF-2807-8C0E3394A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CECF9C2-C5C6-D41F-C0C4-99399BC4D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F4D1C5F-024B-CBB3-76FA-07F8C6104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BA-F000-4B7E-9420-0F11AB82A3D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57E2AF-FA5F-2458-CDD5-53544FC13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32DAE54-B22F-D5AC-9236-65B1755D7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35D0-35C4-47E5-8153-44ECE9EC8C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4103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7C27374-052B-383A-B337-6ACFCD4903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EE5572F-494B-D6FF-0A28-7D61DCFB9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1B53A6-0BE3-0A8D-399B-DF1FA5074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BA-F000-4B7E-9420-0F11AB82A3D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C7F794-621F-4230-6912-407C96352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CDFF9F2-3A42-BA50-91F5-FDFD4F20F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35D0-35C4-47E5-8153-44ECE9EC8C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3699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039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2007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3878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7230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8506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290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0416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876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5D28A3-CBB4-A032-A590-35E22B6B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C909D87-D195-F4E5-7B9D-C1747B13A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5BE2822-389E-3B16-495C-B2AA32567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BA-F000-4B7E-9420-0F11AB82A3D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99D92D6-B420-7564-1F89-4511053D6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032E9C-C488-9EB2-193C-F25EA4D19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35D0-35C4-47E5-8153-44ECE9EC8C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7636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4768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9171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0463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170261-2C72-9F5A-342A-4BF9C1050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177F631-1B3F-67F0-B57E-79D17159F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4E3ED0B-9F6E-FC50-BA60-3FC0B757B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D189-30EF-4733-8050-F63008812FC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F95BDED-420E-555C-C86F-E1061A5A7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28D79E0-B587-02EA-C6D7-682EAC5B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AF896-6A13-4C91-8E8C-5436219B74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9983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E85DCA-B578-B563-7556-6E78B37E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4D8B8A-CCFD-C07D-F134-0B7BEB637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88A1240-2AD9-BC94-14C9-5E73C1309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D189-30EF-4733-8050-F63008812FC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FD4591A-F5C8-7413-062B-7A78A92F3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2626316-5F6F-B3B0-CD85-46FD6FBF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AF896-6A13-4C91-8E8C-5436219B74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9242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ACF624-C887-0358-FA7C-2B871A934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40FD5A3-95EB-3457-7D51-E33F45268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4454613-EF7D-54C0-9CC6-D46985D42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D189-30EF-4733-8050-F63008812FC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3DCDF2A-B840-7092-72EE-4886C599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840E1F0-2578-CCC7-BFF1-C8E771C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AF896-6A13-4C91-8E8C-5436219B74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8130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A2B93A-53AE-661A-CA4B-A7D5D8BB9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C116FF-2FC8-7CBF-096B-A1E4685B5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C100AED-3020-59F6-8948-9EB758207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9F68F6-219C-E67F-4401-5E27E2A2A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D189-30EF-4733-8050-F63008812FC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40EA058-56E2-CE90-7B48-149B1E800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E5110A7-E4B4-3111-9626-3CB511BD6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AF896-6A13-4C91-8E8C-5436219B74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0962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E28593-FE7B-B533-C9A4-650142166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378F7B8-9A30-3186-B125-A418DB2C0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B763FD4-153E-D374-D508-103F9431F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B041894-D76A-93AB-790C-E0A5C508C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2F8F3DE-DA78-CCDA-DABA-D07394C16A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7DCAF7D-495F-7D7D-967A-154EEDBB5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D189-30EF-4733-8050-F63008812FC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4B4FBA6-ED29-9092-ABBB-E4BE86955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AE776A2-48F7-706C-338E-CB8AA5076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AF896-6A13-4C91-8E8C-5436219B74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1659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FC1677-A4EE-4653-1130-0F52B78F3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0C3EB69-0E1D-D738-DE80-03347AD75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D189-30EF-4733-8050-F63008812FC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8DBBFE2-0F8C-8EC7-7B0C-52F1FB61C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A05A792-220A-E070-59E9-424774997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AF896-6A13-4C91-8E8C-5436219B74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613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28D06DB-8864-9B19-E8E4-E31B07021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D189-30EF-4733-8050-F63008812FC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73AA3AE-F0EE-F077-C2E7-479F66979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D653E58-6F89-256A-0B9B-B4401EADB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AF896-6A13-4C91-8E8C-5436219B74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672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81C4C5-ADB6-4B96-0019-BFA9FC161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4DCD45C-49A1-42CD-4758-65DB252E8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2118E00-9C99-4CFB-F925-7B421CBE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BA-F000-4B7E-9420-0F11AB82A3D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546AC47-2ECC-A446-0397-88F58A87A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4A4B51E-F298-5AC7-DFC1-FCF310903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35D0-35C4-47E5-8153-44ECE9EC8C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841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432783-22A9-B6C4-6A59-8A0EFDA1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DF2DD12-A41C-8761-150A-2803A3921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227338A-A0B4-5CE4-0C17-B76395E58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5B56A62-D7E7-6BA5-650C-670AFA19D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D189-30EF-4733-8050-F63008812FC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6302C6D-8F38-9EF6-1E2B-1322AB10E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5EE95C4-D02A-2630-668E-DA26AD8C6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AF896-6A13-4C91-8E8C-5436219B74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9770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EE716F-8D34-ECDD-3493-4F8E30FB9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58A3A62-059D-20B0-B13C-476202BBAB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2F30905-BCE2-9E9F-FB86-1E432DC07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103CE5B-E208-DE66-9B7F-05E7FF7BB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D189-30EF-4733-8050-F63008812FC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B6AEB27-5D60-D669-54D0-430C2241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6829649-8808-33AD-B536-85047A456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AF896-6A13-4C91-8E8C-5436219B74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4457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E716CF-C1B1-7AF5-88C4-CE559876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44AA570-D19B-FD00-CE61-48AADDAB1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806E3A8-F3D7-5347-C2C6-04E8C2444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D189-30EF-4733-8050-F63008812FC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259167C-8300-9089-B732-B7490020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3C995E6-4A41-AF7B-27D7-084B2C8B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AF896-6A13-4C91-8E8C-5436219B74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38217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27990FA-5DFB-3ED1-804D-8885980312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7B0593C-528A-21DC-256E-3B1A3FA60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AB9BD5-9F88-008E-A500-6C3224FA6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D189-30EF-4733-8050-F63008812FC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EF2EC20-A883-D01E-77D7-5B3503AEC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554EC51-B23D-DD66-BB1E-08FD8A23D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AF896-6A13-4C91-8E8C-5436219B74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7767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668DD6-4098-4907-BC33-0D450ED80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7847F65-FCED-C80A-8567-B0FE7D672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3D1CA41-676E-EFA6-8CB4-53E88D833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8D854C9-4F3D-F608-611A-4EF1826F8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BA-F000-4B7E-9420-0F11AB82A3D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D70D343-05D5-6A7F-D9C9-F313F6098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3C4C2F8-DC7D-7A62-F415-9579BE4BF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35D0-35C4-47E5-8153-44ECE9EC8C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5446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CBED59-3238-8FA8-CD5E-2634E7410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A363956-1277-7E33-AC9F-4327456B7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82AD940-1503-C3F2-F770-4B6412268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920F2A2-BBBD-F43D-F88A-A2DB1E9E2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96A9E6D-8DA8-BFF7-82CA-1B2BBD6646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422F515-AB92-5415-6974-9877DCC34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BA-F000-4B7E-9420-0F11AB82A3D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4F34812-BEC3-AE07-5F7B-C92FE30B4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6A8F54E-4604-DB1E-941D-14F773E8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35D0-35C4-47E5-8153-44ECE9EC8C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5076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8A8D8A-FB2F-88CC-9A6B-C548A6B37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EFA8A5C-09A1-2A51-FD13-572AC34AC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BA-F000-4B7E-9420-0F11AB82A3D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5272731-4FDD-C97A-0804-7B9FAAC6E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DB4036B-E9B5-1FAC-B6B8-0FEC2413B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35D0-35C4-47E5-8153-44ECE9EC8C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13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39C23B6-14D8-2032-36B5-1F1449B75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BA-F000-4B7E-9420-0F11AB82A3D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D9BBD3D-E9F7-3009-F12B-0C79F07D5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6780E36-0FF3-7895-5B6F-21FC6746A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35D0-35C4-47E5-8153-44ECE9EC8C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5995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D51156-CC5F-C841-90DD-D6CEA105D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38C7B94-8167-DAE2-F962-14257747C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5175B06-A427-94FC-C9DD-DBE2D1715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11B10A2-FC75-EC51-33A7-208B020D3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BA-F000-4B7E-9420-0F11AB82A3D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CD45484-90D8-82D9-B638-054AD07C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9D8445E-9BEB-E837-6A87-8933B60A2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35D0-35C4-47E5-8153-44ECE9EC8C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7907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4CFC9C-780F-6EAB-68D8-EE51A3CDA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AC98701-EECA-F2E2-30A5-05E44500A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21CF59A-9252-36A3-F2C6-FEC36FD8E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6912B4C-CAB2-050D-10F0-2B5EDF4DE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AABA-F000-4B7E-9420-0F11AB82A3D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67EFAA4-29B8-FB96-E0D4-5D0771BA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F49CE41-F14A-B385-15FE-320EB1F89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35D0-35C4-47E5-8153-44ECE9EC8C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1962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7820B6C-4BD6-7FD9-91CC-032690FB0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A08A069-4CCC-FBA3-5C16-E6F6AA92F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718641-433F-2565-6D35-952ED6C502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AAABA-F000-4B7E-9420-0F11AB82A3D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126988E-DE93-8F35-02BF-8902FFCB1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DA0FAC5-B4DA-6C15-0868-B644B88F9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E35D0-35C4-47E5-8153-44ECE9EC8C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127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83EE-59D5-414E-AFFE-542065042607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090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DD21EFA-41EA-CB2C-3EBA-02AB49AF1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C6295F3-83DD-EA5A-A7AC-375C6F0BA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3CD0A7-2564-5B03-6D8C-4F7D713B66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42D189-30EF-4733-8050-F63008812FC1}" type="datetimeFigureOut">
              <a:rPr lang="zh-TW" altLang="en-US" smtClean="0"/>
              <a:t>2024/5/3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AE7F030-A2F1-197B-75EC-A1548FA61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8B08DDD-486A-0D00-2BA2-07D3D30B0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AAF896-6A13-4C91-8E8C-5436219B74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604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9972157-1405-856B-04F5-C9F872085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7" b="2148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B16B94E-5B34-D839-F1A3-442E629BF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5890"/>
            <a:ext cx="9144000" cy="2900518"/>
          </a:xfrm>
        </p:spPr>
        <p:txBody>
          <a:bodyPr>
            <a:normAutofit/>
          </a:bodyPr>
          <a:lstStyle/>
          <a:p>
            <a:pPr algn="l"/>
            <a:r>
              <a:rPr lang="zh-TW" altLang="en-US" sz="8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大型語言模型</a:t>
            </a:r>
            <a:br>
              <a:rPr lang="en-US" altLang="zh-TW" sz="8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在「想」什麼呢？</a:t>
            </a:r>
          </a:p>
        </p:txBody>
      </p:sp>
    </p:spTree>
    <p:extLst>
      <p:ext uri="{BB962C8B-B14F-4D97-AF65-F5344CB8AC3E}">
        <p14:creationId xmlns:p14="http://schemas.microsoft.com/office/powerpoint/2010/main" val="2906975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48BCD1-660E-9331-A0EE-E17BB884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找出影響輸出的關鍵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C19C54BD-67C2-70D2-F8BD-CF9B2113E456}"/>
              </a:ext>
            </a:extLst>
          </p:cNvPr>
          <p:cNvSpPr/>
          <p:nvPr/>
        </p:nvSpPr>
        <p:spPr>
          <a:xfrm>
            <a:off x="1410726" y="2268415"/>
            <a:ext cx="9720336" cy="2778370"/>
          </a:xfrm>
          <a:prstGeom prst="roundRect">
            <a:avLst>
              <a:gd name="adj" fmla="val 9072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0B27808-45A0-15DF-0489-396038511E82}"/>
              </a:ext>
            </a:extLst>
          </p:cNvPr>
          <p:cNvSpPr txBox="1"/>
          <p:nvPr/>
        </p:nvSpPr>
        <p:spPr>
          <a:xfrm rot="16200000">
            <a:off x="-542431" y="3486658"/>
            <a:ext cx="322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Transformer Block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14023C4-FDDE-7AB9-49DC-5336A9672DD0}"/>
              </a:ext>
            </a:extLst>
          </p:cNvPr>
          <p:cNvSpPr txBox="1"/>
          <p:nvPr/>
        </p:nvSpPr>
        <p:spPr>
          <a:xfrm>
            <a:off x="1244883" y="5965608"/>
            <a:ext cx="5828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     翻     譯    ：    天     氣     真     好  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87C4CB2-63C7-E504-28B4-852024D0D61E}"/>
              </a:ext>
            </a:extLst>
          </p:cNvPr>
          <p:cNvSpPr txBox="1"/>
          <p:nvPr/>
        </p:nvSpPr>
        <p:spPr>
          <a:xfrm>
            <a:off x="7328698" y="5972897"/>
            <a:ext cx="4236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The </a:t>
            </a:r>
            <a:r>
              <a:rPr lang="zh-TW" alt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   </a:t>
            </a:r>
            <a:r>
              <a:rPr lang="en-US" altLang="zh-TW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weather   </a:t>
            </a:r>
            <a:r>
              <a:rPr lang="zh-TW" alt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 </a:t>
            </a:r>
            <a:r>
              <a:rPr lang="en-US" altLang="zh-TW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is</a:t>
            </a:r>
            <a:r>
              <a:rPr lang="zh-TW" alt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   </a:t>
            </a:r>
            <a:r>
              <a:rPr lang="en-US" altLang="zh-TW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really</a:t>
            </a:r>
            <a:endParaRPr lang="zh-TW" altLang="en-US" sz="24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BFA46F4-99FC-1DFC-3812-AEFC72864DDA}"/>
              </a:ext>
            </a:extLst>
          </p:cNvPr>
          <p:cNvSpPr txBox="1"/>
          <p:nvPr/>
        </p:nvSpPr>
        <p:spPr>
          <a:xfrm>
            <a:off x="10066030" y="766337"/>
            <a:ext cx="783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/>
              <a:t>nice</a:t>
            </a:r>
            <a:endParaRPr lang="zh-TW" altLang="en-US" sz="2400" dirty="0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368DDA1-7A8D-D3C8-8659-89A13D9863AE}"/>
              </a:ext>
            </a:extLst>
          </p:cNvPr>
          <p:cNvSpPr/>
          <p:nvPr/>
        </p:nvSpPr>
        <p:spPr>
          <a:xfrm>
            <a:off x="1688123" y="4026877"/>
            <a:ext cx="263769" cy="7913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7766C03-9258-9811-D2F3-53F12FC7C3A4}"/>
              </a:ext>
            </a:extLst>
          </p:cNvPr>
          <p:cNvSpPr/>
          <p:nvPr/>
        </p:nvSpPr>
        <p:spPr>
          <a:xfrm>
            <a:off x="2339523" y="4026877"/>
            <a:ext cx="263769" cy="7913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661293B1-1C33-FA3E-4C22-2BDFBAD3FBC7}"/>
              </a:ext>
            </a:extLst>
          </p:cNvPr>
          <p:cNvSpPr/>
          <p:nvPr/>
        </p:nvSpPr>
        <p:spPr>
          <a:xfrm>
            <a:off x="2990923" y="4026877"/>
            <a:ext cx="263769" cy="7913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3D236F0-1144-EF2C-9A97-B600158CAB73}"/>
              </a:ext>
            </a:extLst>
          </p:cNvPr>
          <p:cNvSpPr/>
          <p:nvPr/>
        </p:nvSpPr>
        <p:spPr>
          <a:xfrm>
            <a:off x="3642323" y="4026877"/>
            <a:ext cx="263769" cy="7913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07D25BE4-2104-1965-B680-F52EC3E13BFE}"/>
              </a:ext>
            </a:extLst>
          </p:cNvPr>
          <p:cNvSpPr/>
          <p:nvPr/>
        </p:nvSpPr>
        <p:spPr>
          <a:xfrm>
            <a:off x="4293723" y="4026877"/>
            <a:ext cx="263769" cy="7913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12268F56-2ACF-7B36-DE14-38894FB134BF}"/>
              </a:ext>
            </a:extLst>
          </p:cNvPr>
          <p:cNvSpPr/>
          <p:nvPr/>
        </p:nvSpPr>
        <p:spPr>
          <a:xfrm>
            <a:off x="4945123" y="4026877"/>
            <a:ext cx="263769" cy="7913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AB671AF9-9EA5-49F7-39C2-79EB5DFDC094}"/>
              </a:ext>
            </a:extLst>
          </p:cNvPr>
          <p:cNvSpPr/>
          <p:nvPr/>
        </p:nvSpPr>
        <p:spPr>
          <a:xfrm>
            <a:off x="5596523" y="4026877"/>
            <a:ext cx="263769" cy="7913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0B9B62C1-29D5-EC8E-80AD-68EF556499F6}"/>
              </a:ext>
            </a:extLst>
          </p:cNvPr>
          <p:cNvSpPr/>
          <p:nvPr/>
        </p:nvSpPr>
        <p:spPr>
          <a:xfrm>
            <a:off x="6247925" y="4026877"/>
            <a:ext cx="263769" cy="7913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D20EB507-DAAF-4BC1-214B-91B50C9D425C}"/>
              </a:ext>
            </a:extLst>
          </p:cNvPr>
          <p:cNvSpPr/>
          <p:nvPr/>
        </p:nvSpPr>
        <p:spPr>
          <a:xfrm>
            <a:off x="7490882" y="4062046"/>
            <a:ext cx="263769" cy="7913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2628CF77-AA4B-1171-640E-7FBA9BF9F048}"/>
              </a:ext>
            </a:extLst>
          </p:cNvPr>
          <p:cNvSpPr/>
          <p:nvPr/>
        </p:nvSpPr>
        <p:spPr>
          <a:xfrm>
            <a:off x="8199658" y="4062046"/>
            <a:ext cx="263769" cy="7913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659B2B2E-4BEF-9088-24FF-5E1582157B18}"/>
              </a:ext>
            </a:extLst>
          </p:cNvPr>
          <p:cNvSpPr/>
          <p:nvPr/>
        </p:nvSpPr>
        <p:spPr>
          <a:xfrm>
            <a:off x="9617210" y="4062046"/>
            <a:ext cx="263769" cy="7913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BBCD2F80-8547-EAEB-1962-62E852BF1825}"/>
              </a:ext>
            </a:extLst>
          </p:cNvPr>
          <p:cNvSpPr/>
          <p:nvPr/>
        </p:nvSpPr>
        <p:spPr>
          <a:xfrm>
            <a:off x="10325985" y="4062046"/>
            <a:ext cx="263769" cy="7913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A088CAC3-9777-DA1F-2C53-E0090873E9EC}"/>
              </a:ext>
            </a:extLst>
          </p:cNvPr>
          <p:cNvSpPr/>
          <p:nvPr/>
        </p:nvSpPr>
        <p:spPr>
          <a:xfrm>
            <a:off x="10325984" y="2429613"/>
            <a:ext cx="263769" cy="7913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B7C435F0-93BC-1D8E-0678-FDFA98217C63}"/>
              </a:ext>
            </a:extLst>
          </p:cNvPr>
          <p:cNvSpPr/>
          <p:nvPr/>
        </p:nvSpPr>
        <p:spPr>
          <a:xfrm>
            <a:off x="8908434" y="4062046"/>
            <a:ext cx="263769" cy="7913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C8E8FD0-BE3E-A429-0E8A-BD706D250788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6379810" y="2716832"/>
            <a:ext cx="3880232" cy="131004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56C29AE9-246B-105A-1384-49EBC546ACB1}"/>
              </a:ext>
            </a:extLst>
          </p:cNvPr>
          <p:cNvCxnSpPr>
            <a:cxnSpLocks/>
          </p:cNvCxnSpPr>
          <p:nvPr/>
        </p:nvCxnSpPr>
        <p:spPr>
          <a:xfrm flipV="1">
            <a:off x="2470784" y="2711705"/>
            <a:ext cx="7855200" cy="12946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188C87B8-9B5C-4E64-78F0-3BD7368153F0}"/>
              </a:ext>
            </a:extLst>
          </p:cNvPr>
          <p:cNvCxnSpPr>
            <a:cxnSpLocks/>
          </p:cNvCxnSpPr>
          <p:nvPr/>
        </p:nvCxnSpPr>
        <p:spPr>
          <a:xfrm flipV="1">
            <a:off x="3129239" y="2714625"/>
            <a:ext cx="7196745" cy="13093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BDC238F1-2A27-800D-9B53-DB517E3E19AE}"/>
              </a:ext>
            </a:extLst>
          </p:cNvPr>
          <p:cNvGrpSpPr/>
          <p:nvPr/>
        </p:nvGrpSpPr>
        <p:grpSpPr>
          <a:xfrm>
            <a:off x="1650023" y="5058625"/>
            <a:ext cx="523220" cy="875705"/>
            <a:chOff x="1650023" y="5072318"/>
            <a:chExt cx="523220" cy="875705"/>
          </a:xfrm>
        </p:grpSpPr>
        <p:cxnSp>
          <p:nvCxnSpPr>
            <p:cNvPr id="38" name="直線單箭頭接點 37">
              <a:extLst>
                <a:ext uri="{FF2B5EF4-FFF2-40B4-BE49-F238E27FC236}">
                  <a16:creationId xmlns:a16="http://schemas.microsoft.com/office/drawing/2014/main" id="{6C4CB9C2-4127-AEAB-D574-8F48CC685AF4}"/>
                </a:ext>
              </a:extLst>
            </p:cNvPr>
            <p:cNvCxnSpPr/>
            <p:nvPr/>
          </p:nvCxnSpPr>
          <p:spPr>
            <a:xfrm flipV="1">
              <a:off x="1820007" y="5542777"/>
              <a:ext cx="0" cy="4052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F7C60172-A055-C506-296E-D945EBCE673E}"/>
                </a:ext>
              </a:extLst>
            </p:cNvPr>
            <p:cNvSpPr txBox="1"/>
            <p:nvPr/>
          </p:nvSpPr>
          <p:spPr>
            <a:xfrm rot="5400000">
              <a:off x="1680800" y="5041541"/>
              <a:ext cx="461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41C67C11-D036-DFA4-9C9B-35DF52401FB5}"/>
              </a:ext>
            </a:extLst>
          </p:cNvPr>
          <p:cNvGrpSpPr/>
          <p:nvPr/>
        </p:nvGrpSpPr>
        <p:grpSpPr>
          <a:xfrm>
            <a:off x="2310147" y="5058625"/>
            <a:ext cx="523220" cy="875705"/>
            <a:chOff x="1650023" y="5072318"/>
            <a:chExt cx="523220" cy="875705"/>
          </a:xfrm>
        </p:grpSpPr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A16EB521-F8C1-0E39-D42F-DAF5342ED652}"/>
                </a:ext>
              </a:extLst>
            </p:cNvPr>
            <p:cNvCxnSpPr/>
            <p:nvPr/>
          </p:nvCxnSpPr>
          <p:spPr>
            <a:xfrm flipV="1">
              <a:off x="1820007" y="5542777"/>
              <a:ext cx="0" cy="4052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B6CA0AC5-8883-C2D5-7283-E43853A0A041}"/>
                </a:ext>
              </a:extLst>
            </p:cNvPr>
            <p:cNvSpPr txBox="1"/>
            <p:nvPr/>
          </p:nvSpPr>
          <p:spPr>
            <a:xfrm rot="5400000">
              <a:off x="1680800" y="5041541"/>
              <a:ext cx="461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51B7F860-13D0-62F6-1E62-CE33AFD35F02}"/>
              </a:ext>
            </a:extLst>
          </p:cNvPr>
          <p:cNvGrpSpPr/>
          <p:nvPr/>
        </p:nvGrpSpPr>
        <p:grpSpPr>
          <a:xfrm>
            <a:off x="2970271" y="5058625"/>
            <a:ext cx="523220" cy="875705"/>
            <a:chOff x="1650023" y="5072318"/>
            <a:chExt cx="523220" cy="875705"/>
          </a:xfrm>
        </p:grpSpPr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101CDF69-F22F-CAD0-B531-1F4E838842A8}"/>
                </a:ext>
              </a:extLst>
            </p:cNvPr>
            <p:cNvCxnSpPr/>
            <p:nvPr/>
          </p:nvCxnSpPr>
          <p:spPr>
            <a:xfrm flipV="1">
              <a:off x="1820007" y="5542777"/>
              <a:ext cx="0" cy="4052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9B3D0AB4-5F07-26EE-2680-7A1CDF467465}"/>
                </a:ext>
              </a:extLst>
            </p:cNvPr>
            <p:cNvSpPr txBox="1"/>
            <p:nvPr/>
          </p:nvSpPr>
          <p:spPr>
            <a:xfrm rot="5400000">
              <a:off x="1680800" y="5041541"/>
              <a:ext cx="461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B92A92CF-1DF0-AE47-257A-3CBCEDDB5E69}"/>
              </a:ext>
            </a:extLst>
          </p:cNvPr>
          <p:cNvGrpSpPr/>
          <p:nvPr/>
        </p:nvGrpSpPr>
        <p:grpSpPr>
          <a:xfrm>
            <a:off x="3630395" y="5058625"/>
            <a:ext cx="523220" cy="875705"/>
            <a:chOff x="1650023" y="5072318"/>
            <a:chExt cx="523220" cy="875705"/>
          </a:xfrm>
        </p:grpSpPr>
        <p:cxnSp>
          <p:nvCxnSpPr>
            <p:cNvPr id="48" name="直線單箭頭接點 47">
              <a:extLst>
                <a:ext uri="{FF2B5EF4-FFF2-40B4-BE49-F238E27FC236}">
                  <a16:creationId xmlns:a16="http://schemas.microsoft.com/office/drawing/2014/main" id="{3E6C04C3-D37C-E189-2814-9EFCF20FCB81}"/>
                </a:ext>
              </a:extLst>
            </p:cNvPr>
            <p:cNvCxnSpPr/>
            <p:nvPr/>
          </p:nvCxnSpPr>
          <p:spPr>
            <a:xfrm flipV="1">
              <a:off x="1820007" y="5542777"/>
              <a:ext cx="0" cy="4052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514C20C4-0737-B32C-130A-11FD3F426F59}"/>
                </a:ext>
              </a:extLst>
            </p:cNvPr>
            <p:cNvSpPr txBox="1"/>
            <p:nvPr/>
          </p:nvSpPr>
          <p:spPr>
            <a:xfrm rot="5400000">
              <a:off x="1680800" y="5041541"/>
              <a:ext cx="461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3F3F6C5D-4BDC-781F-71D2-84A8EEDB4B8A}"/>
              </a:ext>
            </a:extLst>
          </p:cNvPr>
          <p:cNvGrpSpPr/>
          <p:nvPr/>
        </p:nvGrpSpPr>
        <p:grpSpPr>
          <a:xfrm>
            <a:off x="4290519" y="5058625"/>
            <a:ext cx="523220" cy="875705"/>
            <a:chOff x="1650023" y="5072318"/>
            <a:chExt cx="523220" cy="875705"/>
          </a:xfrm>
        </p:grpSpPr>
        <p:cxnSp>
          <p:nvCxnSpPr>
            <p:cNvPr id="51" name="直線單箭頭接點 50">
              <a:extLst>
                <a:ext uri="{FF2B5EF4-FFF2-40B4-BE49-F238E27FC236}">
                  <a16:creationId xmlns:a16="http://schemas.microsoft.com/office/drawing/2014/main" id="{2C061188-EEC6-CC09-C0DE-815BDA0E6579}"/>
                </a:ext>
              </a:extLst>
            </p:cNvPr>
            <p:cNvCxnSpPr/>
            <p:nvPr/>
          </p:nvCxnSpPr>
          <p:spPr>
            <a:xfrm flipV="1">
              <a:off x="1820007" y="5542777"/>
              <a:ext cx="0" cy="4052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D0749E9C-E981-7029-C6C6-660E452625C2}"/>
                </a:ext>
              </a:extLst>
            </p:cNvPr>
            <p:cNvSpPr txBox="1"/>
            <p:nvPr/>
          </p:nvSpPr>
          <p:spPr>
            <a:xfrm rot="5400000">
              <a:off x="1680800" y="5041541"/>
              <a:ext cx="461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B3EF9A93-3B42-0209-0FAD-CA6791179FC2}"/>
              </a:ext>
            </a:extLst>
          </p:cNvPr>
          <p:cNvGrpSpPr/>
          <p:nvPr/>
        </p:nvGrpSpPr>
        <p:grpSpPr>
          <a:xfrm>
            <a:off x="4950643" y="5058625"/>
            <a:ext cx="523220" cy="875705"/>
            <a:chOff x="1650023" y="5072318"/>
            <a:chExt cx="523220" cy="875705"/>
          </a:xfrm>
        </p:grpSpPr>
        <p:cxnSp>
          <p:nvCxnSpPr>
            <p:cNvPr id="54" name="直線單箭頭接點 53">
              <a:extLst>
                <a:ext uri="{FF2B5EF4-FFF2-40B4-BE49-F238E27FC236}">
                  <a16:creationId xmlns:a16="http://schemas.microsoft.com/office/drawing/2014/main" id="{4A6DB929-1B22-7A45-ADD3-1068A28952FC}"/>
                </a:ext>
              </a:extLst>
            </p:cNvPr>
            <p:cNvCxnSpPr/>
            <p:nvPr/>
          </p:nvCxnSpPr>
          <p:spPr>
            <a:xfrm flipV="1">
              <a:off x="1820007" y="5542777"/>
              <a:ext cx="0" cy="4052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BFD9155F-3988-C992-69DF-82A4641B6A9B}"/>
                </a:ext>
              </a:extLst>
            </p:cNvPr>
            <p:cNvSpPr txBox="1"/>
            <p:nvPr/>
          </p:nvSpPr>
          <p:spPr>
            <a:xfrm rot="5400000">
              <a:off x="1680800" y="5041541"/>
              <a:ext cx="461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719EA00F-8D8E-2BF6-569D-360C648816FB}"/>
              </a:ext>
            </a:extLst>
          </p:cNvPr>
          <p:cNvGrpSpPr/>
          <p:nvPr/>
        </p:nvGrpSpPr>
        <p:grpSpPr>
          <a:xfrm>
            <a:off x="5610767" y="5058625"/>
            <a:ext cx="523220" cy="875705"/>
            <a:chOff x="1650023" y="5072318"/>
            <a:chExt cx="523220" cy="875705"/>
          </a:xfrm>
        </p:grpSpPr>
        <p:cxnSp>
          <p:nvCxnSpPr>
            <p:cNvPr id="57" name="直線單箭頭接點 56">
              <a:extLst>
                <a:ext uri="{FF2B5EF4-FFF2-40B4-BE49-F238E27FC236}">
                  <a16:creationId xmlns:a16="http://schemas.microsoft.com/office/drawing/2014/main" id="{64B0DBCA-7501-77CC-60BC-31A02F87AF4F}"/>
                </a:ext>
              </a:extLst>
            </p:cNvPr>
            <p:cNvCxnSpPr/>
            <p:nvPr/>
          </p:nvCxnSpPr>
          <p:spPr>
            <a:xfrm flipV="1">
              <a:off x="1820007" y="5542777"/>
              <a:ext cx="0" cy="4052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3E334EB5-0E93-3500-FDAA-869C0D31326A}"/>
                </a:ext>
              </a:extLst>
            </p:cNvPr>
            <p:cNvSpPr txBox="1"/>
            <p:nvPr/>
          </p:nvSpPr>
          <p:spPr>
            <a:xfrm rot="5400000">
              <a:off x="1680800" y="5041541"/>
              <a:ext cx="461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6B27C75E-FA50-3758-12B7-F459A06EA501}"/>
              </a:ext>
            </a:extLst>
          </p:cNvPr>
          <p:cNvGrpSpPr/>
          <p:nvPr/>
        </p:nvGrpSpPr>
        <p:grpSpPr>
          <a:xfrm>
            <a:off x="6270894" y="5058625"/>
            <a:ext cx="523220" cy="875705"/>
            <a:chOff x="1650023" y="5072318"/>
            <a:chExt cx="523220" cy="875705"/>
          </a:xfrm>
        </p:grpSpPr>
        <p:cxnSp>
          <p:nvCxnSpPr>
            <p:cNvPr id="60" name="直線單箭頭接點 59">
              <a:extLst>
                <a:ext uri="{FF2B5EF4-FFF2-40B4-BE49-F238E27FC236}">
                  <a16:creationId xmlns:a16="http://schemas.microsoft.com/office/drawing/2014/main" id="{6F18C42D-83D8-C3A7-CC98-01466AD068CF}"/>
                </a:ext>
              </a:extLst>
            </p:cNvPr>
            <p:cNvCxnSpPr/>
            <p:nvPr/>
          </p:nvCxnSpPr>
          <p:spPr>
            <a:xfrm flipV="1">
              <a:off x="1820007" y="5542777"/>
              <a:ext cx="0" cy="4052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E194F309-531F-3397-5566-902704680886}"/>
                </a:ext>
              </a:extLst>
            </p:cNvPr>
            <p:cNvSpPr txBox="1"/>
            <p:nvPr/>
          </p:nvSpPr>
          <p:spPr>
            <a:xfrm rot="5400000">
              <a:off x="1680800" y="5041541"/>
              <a:ext cx="461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28CB33BD-F710-BEED-ABC2-E16AD0595084}"/>
              </a:ext>
            </a:extLst>
          </p:cNvPr>
          <p:cNvGrpSpPr/>
          <p:nvPr/>
        </p:nvGrpSpPr>
        <p:grpSpPr>
          <a:xfrm>
            <a:off x="7475665" y="5072443"/>
            <a:ext cx="523220" cy="875705"/>
            <a:chOff x="1650023" y="5072318"/>
            <a:chExt cx="523220" cy="875705"/>
          </a:xfrm>
        </p:grpSpPr>
        <p:cxnSp>
          <p:nvCxnSpPr>
            <p:cNvPr id="63" name="直線單箭頭接點 62">
              <a:extLst>
                <a:ext uri="{FF2B5EF4-FFF2-40B4-BE49-F238E27FC236}">
                  <a16:creationId xmlns:a16="http://schemas.microsoft.com/office/drawing/2014/main" id="{A4CD8CEE-B604-798C-7612-3A7D1C39AA6A}"/>
                </a:ext>
              </a:extLst>
            </p:cNvPr>
            <p:cNvCxnSpPr/>
            <p:nvPr/>
          </p:nvCxnSpPr>
          <p:spPr>
            <a:xfrm flipV="1">
              <a:off x="1820007" y="5542777"/>
              <a:ext cx="0" cy="4052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4ADF8C2C-E729-62DE-4E50-1246A4148F9C}"/>
                </a:ext>
              </a:extLst>
            </p:cNvPr>
            <p:cNvSpPr txBox="1"/>
            <p:nvPr/>
          </p:nvSpPr>
          <p:spPr>
            <a:xfrm rot="5400000">
              <a:off x="1680800" y="5041541"/>
              <a:ext cx="461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</p:grp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7A4E290E-8927-E177-E27A-C0F99FF13A65}"/>
              </a:ext>
            </a:extLst>
          </p:cNvPr>
          <p:cNvGrpSpPr/>
          <p:nvPr/>
        </p:nvGrpSpPr>
        <p:grpSpPr>
          <a:xfrm>
            <a:off x="8181326" y="5072443"/>
            <a:ext cx="523220" cy="875705"/>
            <a:chOff x="1650023" y="5072318"/>
            <a:chExt cx="523220" cy="875705"/>
          </a:xfrm>
        </p:grpSpPr>
        <p:cxnSp>
          <p:nvCxnSpPr>
            <p:cNvPr id="66" name="直線單箭頭接點 65">
              <a:extLst>
                <a:ext uri="{FF2B5EF4-FFF2-40B4-BE49-F238E27FC236}">
                  <a16:creationId xmlns:a16="http://schemas.microsoft.com/office/drawing/2014/main" id="{778322CA-B348-24B8-8943-D7A00DF719B7}"/>
                </a:ext>
              </a:extLst>
            </p:cNvPr>
            <p:cNvCxnSpPr/>
            <p:nvPr/>
          </p:nvCxnSpPr>
          <p:spPr>
            <a:xfrm flipV="1">
              <a:off x="1820007" y="5542777"/>
              <a:ext cx="0" cy="4052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19722A04-7E6E-B6F9-BABF-6D9941FC40DC}"/>
                </a:ext>
              </a:extLst>
            </p:cNvPr>
            <p:cNvSpPr txBox="1"/>
            <p:nvPr/>
          </p:nvSpPr>
          <p:spPr>
            <a:xfrm rot="5400000">
              <a:off x="1680800" y="5041541"/>
              <a:ext cx="461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</p:grp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2DEF5D81-6EA5-425C-9790-DE52CA6BD818}"/>
              </a:ext>
            </a:extLst>
          </p:cNvPr>
          <p:cNvGrpSpPr/>
          <p:nvPr/>
        </p:nvGrpSpPr>
        <p:grpSpPr>
          <a:xfrm>
            <a:off x="8886986" y="5072443"/>
            <a:ext cx="523220" cy="875705"/>
            <a:chOff x="1650023" y="5072318"/>
            <a:chExt cx="523220" cy="875705"/>
          </a:xfrm>
        </p:grpSpPr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1BEFD4AB-34CD-E032-E1F2-55EFFBCA194F}"/>
                </a:ext>
              </a:extLst>
            </p:cNvPr>
            <p:cNvCxnSpPr/>
            <p:nvPr/>
          </p:nvCxnSpPr>
          <p:spPr>
            <a:xfrm flipV="1">
              <a:off x="1820007" y="5542777"/>
              <a:ext cx="0" cy="4052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字方塊 69">
              <a:extLst>
                <a:ext uri="{FF2B5EF4-FFF2-40B4-BE49-F238E27FC236}">
                  <a16:creationId xmlns:a16="http://schemas.microsoft.com/office/drawing/2014/main" id="{B59E7F33-3A0A-FE9A-17A3-A1564B26A253}"/>
                </a:ext>
              </a:extLst>
            </p:cNvPr>
            <p:cNvSpPr txBox="1"/>
            <p:nvPr/>
          </p:nvSpPr>
          <p:spPr>
            <a:xfrm rot="5400000">
              <a:off x="1680800" y="5041541"/>
              <a:ext cx="461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</p:grp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BD82FF55-992A-14C4-45D9-65CA7D27BB14}"/>
              </a:ext>
            </a:extLst>
          </p:cNvPr>
          <p:cNvGrpSpPr/>
          <p:nvPr/>
        </p:nvGrpSpPr>
        <p:grpSpPr>
          <a:xfrm>
            <a:off x="9592646" y="5072443"/>
            <a:ext cx="523220" cy="875705"/>
            <a:chOff x="1650023" y="5072318"/>
            <a:chExt cx="523220" cy="875705"/>
          </a:xfrm>
        </p:grpSpPr>
        <p:cxnSp>
          <p:nvCxnSpPr>
            <p:cNvPr id="72" name="直線單箭頭接點 71">
              <a:extLst>
                <a:ext uri="{FF2B5EF4-FFF2-40B4-BE49-F238E27FC236}">
                  <a16:creationId xmlns:a16="http://schemas.microsoft.com/office/drawing/2014/main" id="{6ABD2A2B-F71F-48ED-8511-4D8C2D420349}"/>
                </a:ext>
              </a:extLst>
            </p:cNvPr>
            <p:cNvCxnSpPr/>
            <p:nvPr/>
          </p:nvCxnSpPr>
          <p:spPr>
            <a:xfrm flipV="1">
              <a:off x="1820007" y="5542777"/>
              <a:ext cx="0" cy="4052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文字方塊 72">
              <a:extLst>
                <a:ext uri="{FF2B5EF4-FFF2-40B4-BE49-F238E27FC236}">
                  <a16:creationId xmlns:a16="http://schemas.microsoft.com/office/drawing/2014/main" id="{8633AAB5-E80C-D89E-3E72-5822142E4C94}"/>
                </a:ext>
              </a:extLst>
            </p:cNvPr>
            <p:cNvSpPr txBox="1"/>
            <p:nvPr/>
          </p:nvSpPr>
          <p:spPr>
            <a:xfrm rot="5400000">
              <a:off x="1680800" y="5041541"/>
              <a:ext cx="461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</p:grp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2C15AA8F-96FE-E184-2988-370491A33F64}"/>
              </a:ext>
            </a:extLst>
          </p:cNvPr>
          <p:cNvGrpSpPr/>
          <p:nvPr/>
        </p:nvGrpSpPr>
        <p:grpSpPr>
          <a:xfrm>
            <a:off x="10298307" y="5072443"/>
            <a:ext cx="523220" cy="875705"/>
            <a:chOff x="1650023" y="5072318"/>
            <a:chExt cx="523220" cy="875705"/>
          </a:xfrm>
        </p:grpSpPr>
        <p:cxnSp>
          <p:nvCxnSpPr>
            <p:cNvPr id="75" name="直線單箭頭接點 74">
              <a:extLst>
                <a:ext uri="{FF2B5EF4-FFF2-40B4-BE49-F238E27FC236}">
                  <a16:creationId xmlns:a16="http://schemas.microsoft.com/office/drawing/2014/main" id="{D4929D95-5558-90FA-D907-866CA5FC510C}"/>
                </a:ext>
              </a:extLst>
            </p:cNvPr>
            <p:cNvCxnSpPr/>
            <p:nvPr/>
          </p:nvCxnSpPr>
          <p:spPr>
            <a:xfrm flipV="1">
              <a:off x="1820007" y="5542777"/>
              <a:ext cx="0" cy="4052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CBF7B843-FDA4-7D7C-A89B-1714F16CC11A}"/>
                </a:ext>
              </a:extLst>
            </p:cNvPr>
            <p:cNvSpPr txBox="1"/>
            <p:nvPr/>
          </p:nvSpPr>
          <p:spPr>
            <a:xfrm rot="5400000">
              <a:off x="1680800" y="5041541"/>
              <a:ext cx="461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</p:grp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72CA7899-9686-FF5E-D243-2ED9E7A944EE}"/>
              </a:ext>
            </a:extLst>
          </p:cNvPr>
          <p:cNvGrpSpPr/>
          <p:nvPr/>
        </p:nvGrpSpPr>
        <p:grpSpPr>
          <a:xfrm>
            <a:off x="10298307" y="1228002"/>
            <a:ext cx="523220" cy="953966"/>
            <a:chOff x="800710" y="4633782"/>
            <a:chExt cx="523220" cy="953966"/>
          </a:xfrm>
        </p:grpSpPr>
        <p:cxnSp>
          <p:nvCxnSpPr>
            <p:cNvPr id="78" name="直線單箭頭接點 77">
              <a:extLst>
                <a:ext uri="{FF2B5EF4-FFF2-40B4-BE49-F238E27FC236}">
                  <a16:creationId xmlns:a16="http://schemas.microsoft.com/office/drawing/2014/main" id="{979E25C9-CC47-1A3D-83C4-6CD4D8D78568}"/>
                </a:ext>
              </a:extLst>
            </p:cNvPr>
            <p:cNvCxnSpPr/>
            <p:nvPr/>
          </p:nvCxnSpPr>
          <p:spPr>
            <a:xfrm flipV="1">
              <a:off x="970967" y="4633782"/>
              <a:ext cx="0" cy="4052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文字方塊 78">
              <a:extLst>
                <a:ext uri="{FF2B5EF4-FFF2-40B4-BE49-F238E27FC236}">
                  <a16:creationId xmlns:a16="http://schemas.microsoft.com/office/drawing/2014/main" id="{71C21004-B96F-F04B-CC68-94737C2E26F2}"/>
                </a:ext>
              </a:extLst>
            </p:cNvPr>
            <p:cNvSpPr txBox="1"/>
            <p:nvPr/>
          </p:nvSpPr>
          <p:spPr>
            <a:xfrm rot="5400000">
              <a:off x="831487" y="5095306"/>
              <a:ext cx="461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A8E957-C448-B0BC-B97B-303DE9B194A8}"/>
              </a:ext>
            </a:extLst>
          </p:cNvPr>
          <p:cNvSpPr txBox="1"/>
          <p:nvPr/>
        </p:nvSpPr>
        <p:spPr>
          <a:xfrm>
            <a:off x="950784" y="1533906"/>
            <a:ext cx="7341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 </a:t>
            </a:r>
            <a:r>
              <a:rPr lang="en-US" altLang="zh-TW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Attention </a:t>
            </a:r>
            <a:endParaRPr lang="zh-TW" altLang="en-US" sz="28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991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098217-E47D-8295-C596-F95611D1B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找出影響輸出的關鍵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4A96A9E-2066-F413-C9AF-00515CA25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In-context learning 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EB0F5D3-449A-BEB1-6C04-45F6AA420645}"/>
              </a:ext>
            </a:extLst>
          </p:cNvPr>
          <p:cNvSpPr txBox="1"/>
          <p:nvPr/>
        </p:nvSpPr>
        <p:spPr>
          <a:xfrm>
            <a:off x="3698858" y="5788680"/>
            <a:ext cx="27645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給一些例子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A9CAD385-4EAD-67C4-C21E-E6168144765D}"/>
              </a:ext>
            </a:extLst>
          </p:cNvPr>
          <p:cNvSpPr/>
          <p:nvPr/>
        </p:nvSpPr>
        <p:spPr>
          <a:xfrm>
            <a:off x="2333641" y="2872949"/>
            <a:ext cx="8176982" cy="13628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1D406004-A7E1-ED57-977B-6A128BF83E1D}"/>
              </a:ext>
            </a:extLst>
          </p:cNvPr>
          <p:cNvCxnSpPr>
            <a:cxnSpLocks/>
          </p:cNvCxnSpPr>
          <p:nvPr/>
        </p:nvCxnSpPr>
        <p:spPr>
          <a:xfrm flipV="1">
            <a:off x="10015255" y="2347312"/>
            <a:ext cx="0" cy="4552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57382FFE-3115-1AF8-D981-1E118D72455C}"/>
              </a:ext>
            </a:extLst>
          </p:cNvPr>
          <p:cNvSpPr txBox="1"/>
          <p:nvPr/>
        </p:nvSpPr>
        <p:spPr>
          <a:xfrm>
            <a:off x="9511817" y="1942540"/>
            <a:ext cx="97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???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B7AC902-3302-3FE2-3FC4-AA9E556B2EE0}"/>
              </a:ext>
            </a:extLst>
          </p:cNvPr>
          <p:cNvSpPr txBox="1"/>
          <p:nvPr/>
        </p:nvSpPr>
        <p:spPr>
          <a:xfrm>
            <a:off x="8074856" y="4866940"/>
            <a:ext cx="248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我感到非常高興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FCA6AA8-B5BF-27D0-A912-1904166B52BB}"/>
              </a:ext>
            </a:extLst>
          </p:cNvPr>
          <p:cNvSpPr txBox="1"/>
          <p:nvPr/>
        </p:nvSpPr>
        <p:spPr>
          <a:xfrm>
            <a:off x="5106751" y="4896166"/>
            <a:ext cx="348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今天運氣真差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 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負面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1596B88-D47F-0D76-CBB3-09328629DC74}"/>
              </a:ext>
            </a:extLst>
          </p:cNvPr>
          <p:cNvSpPr txBox="1"/>
          <p:nvPr/>
        </p:nvSpPr>
        <p:spPr>
          <a:xfrm>
            <a:off x="2310195" y="4892732"/>
            <a:ext cx="3605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今天天氣真好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</a:t>
            </a: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正面</a:t>
            </a:r>
          </a:p>
        </p:txBody>
      </p:sp>
      <p:sp>
        <p:nvSpPr>
          <p:cNvPr id="22" name="右大括弧 21">
            <a:extLst>
              <a:ext uri="{FF2B5EF4-FFF2-40B4-BE49-F238E27FC236}">
                <a16:creationId xmlns:a16="http://schemas.microsoft.com/office/drawing/2014/main" id="{42B574F4-2C38-743B-00EB-541AD6F04F94}"/>
              </a:ext>
            </a:extLst>
          </p:cNvPr>
          <p:cNvSpPr/>
          <p:nvPr/>
        </p:nvSpPr>
        <p:spPr>
          <a:xfrm rot="5400000">
            <a:off x="4850320" y="2667371"/>
            <a:ext cx="461666" cy="5670875"/>
          </a:xfrm>
          <a:prstGeom prst="rightBrace">
            <a:avLst>
              <a:gd name="adj1" fmla="val 18255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5347FA29-5B79-1158-D4FD-7DF77FB3581D}"/>
              </a:ext>
            </a:extLst>
          </p:cNvPr>
          <p:cNvCxnSpPr>
            <a:cxnSpLocks/>
          </p:cNvCxnSpPr>
          <p:nvPr/>
        </p:nvCxnSpPr>
        <p:spPr>
          <a:xfrm flipV="1">
            <a:off x="3698858" y="4235778"/>
            <a:ext cx="0" cy="6311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1D5305B6-A822-B15A-7104-6E08CF3634D1}"/>
              </a:ext>
            </a:extLst>
          </p:cNvPr>
          <p:cNvCxnSpPr>
            <a:cxnSpLocks/>
          </p:cNvCxnSpPr>
          <p:nvPr/>
        </p:nvCxnSpPr>
        <p:spPr>
          <a:xfrm flipV="1">
            <a:off x="6579079" y="4243985"/>
            <a:ext cx="0" cy="6311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E238C93B-9F27-5A71-F8F8-8AC976180515}"/>
              </a:ext>
            </a:extLst>
          </p:cNvPr>
          <p:cNvCxnSpPr>
            <a:cxnSpLocks/>
          </p:cNvCxnSpPr>
          <p:nvPr/>
        </p:nvCxnSpPr>
        <p:spPr>
          <a:xfrm flipV="1">
            <a:off x="9251709" y="4235778"/>
            <a:ext cx="0" cy="6311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5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FD1B379-648C-66D2-0763-6E4D68D93F18}"/>
              </a:ext>
            </a:extLst>
          </p:cNvPr>
          <p:cNvSpPr txBox="1"/>
          <p:nvPr/>
        </p:nvSpPr>
        <p:spPr>
          <a:xfrm>
            <a:off x="8292058" y="6176963"/>
            <a:ext cx="3389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https://arxiv.org/abs/2305.14160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329F34B-EEDD-FA1E-DDBA-8ED737749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716" y="29991"/>
            <a:ext cx="2620221" cy="694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37A5AC6-83C9-4D6C-E08D-1F59176CF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525" y="65160"/>
            <a:ext cx="2477062" cy="67129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C4FCF102-D3DA-0546-8F15-E3CE1E9EF1E0}"/>
                  </a:ext>
                </a:extLst>
              </p:cNvPr>
              <p:cNvSpPr txBox="1"/>
              <p:nvPr/>
            </p:nvSpPr>
            <p:spPr>
              <a:xfrm>
                <a:off x="8292059" y="3926621"/>
                <a:ext cx="3389433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2400" dirty="0"/>
                  <a:t>Anchor-Only Context Compression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r>
                      <a:rPr lang="zh-TW" altLang="en-US" sz="240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TW" altLang="en-US" sz="2400" dirty="0"/>
                  <a:t> </a:t>
                </a:r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加速</a:t>
                </a:r>
                <a:endPara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altLang="zh-TW" sz="2400" dirty="0"/>
                  <a:t>Anchor Distances for Error Diagnosis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r>
                      <a:rPr lang="zh-TW" altLang="en-US" sz="240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TW" altLang="en-US" sz="2400" dirty="0"/>
                  <a:t> </a:t>
                </a:r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預估模型能力</a:t>
                </a: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C4FCF102-D3DA-0546-8F15-E3CE1E9EF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59" y="3926621"/>
                <a:ext cx="3389433" cy="1938992"/>
              </a:xfrm>
              <a:prstGeom prst="rect">
                <a:avLst/>
              </a:prstGeom>
              <a:blipFill>
                <a:blip r:embed="rId5"/>
                <a:stretch>
                  <a:fillRect l="-2338" t="-2516" r="-1439" b="-66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94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EC551E-8034-D8EA-2F5F-E0B62A5E4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找出影響輸出的關鍵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訓練資料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B334948-2C7E-090B-F1CF-E06DEB8E9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95" y="1343477"/>
            <a:ext cx="10211135" cy="542114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5B02D47-A7B6-7B86-8DAB-D89379B770F6}"/>
              </a:ext>
            </a:extLst>
          </p:cNvPr>
          <p:cNvSpPr txBox="1"/>
          <p:nvPr/>
        </p:nvSpPr>
        <p:spPr>
          <a:xfrm>
            <a:off x="8670927" y="14973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https://arxiv.org/abs/2308.03296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4776652-057D-F67A-5805-36E3B1A21952}"/>
              </a:ext>
            </a:extLst>
          </p:cNvPr>
          <p:cNvSpPr/>
          <p:nvPr/>
        </p:nvSpPr>
        <p:spPr>
          <a:xfrm>
            <a:off x="-1000665" y="3429000"/>
            <a:ext cx="15319018" cy="4160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內容版面配置區 7" descr="一張含有 文字, space, 太空, 螢幕擷取畫面 的圖片&#10;&#10;自動產生的描述">
            <a:extLst>
              <a:ext uri="{FF2B5EF4-FFF2-40B4-BE49-F238E27FC236}">
                <a16:creationId xmlns:a16="http://schemas.microsoft.com/office/drawing/2014/main" id="{CE01DE5F-8A06-D860-92DA-28965F922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220" y="1343477"/>
            <a:ext cx="4135892" cy="5514523"/>
          </a:xfrm>
        </p:spPr>
      </p:pic>
    </p:spTree>
    <p:extLst>
      <p:ext uri="{BB962C8B-B14F-4D97-AF65-F5344CB8AC3E}">
        <p14:creationId xmlns:p14="http://schemas.microsoft.com/office/powerpoint/2010/main" val="177324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2A49D9-9418-1CE6-0E0F-6C75F898C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找出影響輸出的關鍵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訓練資料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AAD03B-B2AE-6CC4-C772-012790FB0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639E195-6B9F-B47F-C38C-1979F7017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73" y="1825625"/>
            <a:ext cx="11245854" cy="403542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3DEABE6-DE79-858B-87CA-B1B2E8D6E162}"/>
              </a:ext>
            </a:extLst>
          </p:cNvPr>
          <p:cNvSpPr txBox="1"/>
          <p:nvPr/>
        </p:nvSpPr>
        <p:spPr>
          <a:xfrm>
            <a:off x="8670927" y="14973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https://arxiv.org/abs/2308.03296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EBFD495-E07F-23F3-EBCE-48B030546021}"/>
              </a:ext>
            </a:extLst>
          </p:cNvPr>
          <p:cNvSpPr txBox="1"/>
          <p:nvPr/>
        </p:nvSpPr>
        <p:spPr>
          <a:xfrm>
            <a:off x="6504317" y="5995982"/>
            <a:ext cx="545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較大的模型有跨語言學習的能力</a:t>
            </a:r>
          </a:p>
        </p:txBody>
      </p:sp>
    </p:spTree>
    <p:extLst>
      <p:ext uri="{BB962C8B-B14F-4D97-AF65-F5344CB8AC3E}">
        <p14:creationId xmlns:p14="http://schemas.microsoft.com/office/powerpoint/2010/main" val="133786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CDE40A-7EAC-D9EB-07C0-D93ED8F92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89B4DD-61FB-083D-67D6-7249044D8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FD2B639-46B0-A9D3-7318-22A3BFB19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87177" cy="307413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DCA8419-D17A-895E-750A-527D81221348}"/>
              </a:ext>
            </a:extLst>
          </p:cNvPr>
          <p:cNvSpPr/>
          <p:nvPr/>
        </p:nvSpPr>
        <p:spPr>
          <a:xfrm>
            <a:off x="-1104900" y="1200150"/>
            <a:ext cx="141160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E185E3D-A5C9-D51A-769A-E52EAA193BC0}"/>
              </a:ext>
            </a:extLst>
          </p:cNvPr>
          <p:cNvSpPr txBox="1"/>
          <p:nvPr/>
        </p:nvSpPr>
        <p:spPr>
          <a:xfrm>
            <a:off x="-781050" y="6129039"/>
            <a:ext cx="2519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u="sng" dirty="0"/>
              <a:t>Claude</a:t>
            </a:r>
            <a:endParaRPr lang="zh-TW" altLang="en-US" sz="2400" u="sng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2B4FFDF-BE19-742B-2D41-D6B911556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38" y="2652589"/>
            <a:ext cx="11583109" cy="239016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2B41062-FC89-CA50-7254-8F37564C9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566" y="3963175"/>
            <a:ext cx="11196384" cy="435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字方塊 24">
            <a:extLst>
              <a:ext uri="{FF2B5EF4-FFF2-40B4-BE49-F238E27FC236}">
                <a16:creationId xmlns:a16="http://schemas.microsoft.com/office/drawing/2014/main" id="{6C407E1F-49E6-290C-42DF-2DCBE43D91DC}"/>
              </a:ext>
            </a:extLst>
          </p:cNvPr>
          <p:cNvSpPr txBox="1"/>
          <p:nvPr/>
        </p:nvSpPr>
        <p:spPr>
          <a:xfrm>
            <a:off x="3858086" y="6068529"/>
            <a:ext cx="104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you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BFC4356-27D2-426C-91AD-6DE483CA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Embedding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中存有甚麼樣的資訊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7330051D-5163-49FA-9AA7-48E0CF9B84AC}"/>
              </a:ext>
            </a:extLst>
          </p:cNvPr>
          <p:cNvCxnSpPr>
            <a:cxnSpLocks/>
          </p:cNvCxnSpPr>
          <p:nvPr/>
        </p:nvCxnSpPr>
        <p:spPr>
          <a:xfrm flipV="1">
            <a:off x="2422241" y="3582631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F14ED352-1674-4BF6-A6D5-3735C5C68D58}"/>
              </a:ext>
            </a:extLst>
          </p:cNvPr>
          <p:cNvCxnSpPr>
            <a:cxnSpLocks/>
          </p:cNvCxnSpPr>
          <p:nvPr/>
        </p:nvCxnSpPr>
        <p:spPr>
          <a:xfrm flipV="1">
            <a:off x="3383163" y="3582631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A3F14EB4-76BD-4A03-8600-BDA851C8A83E}"/>
              </a:ext>
            </a:extLst>
          </p:cNvPr>
          <p:cNvCxnSpPr>
            <a:cxnSpLocks/>
          </p:cNvCxnSpPr>
          <p:nvPr/>
        </p:nvCxnSpPr>
        <p:spPr>
          <a:xfrm flipV="1">
            <a:off x="4353711" y="3563744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F514F092-9B46-4589-B619-58065AFD7AED}"/>
              </a:ext>
            </a:extLst>
          </p:cNvPr>
          <p:cNvCxnSpPr>
            <a:cxnSpLocks/>
          </p:cNvCxnSpPr>
          <p:nvPr/>
        </p:nvCxnSpPr>
        <p:spPr>
          <a:xfrm flipV="1">
            <a:off x="5343509" y="3563744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FB27B849-7F3A-4891-97D9-6C8ECE3BB394}"/>
              </a:ext>
            </a:extLst>
          </p:cNvPr>
          <p:cNvCxnSpPr>
            <a:cxnSpLocks/>
          </p:cNvCxnSpPr>
          <p:nvPr/>
        </p:nvCxnSpPr>
        <p:spPr>
          <a:xfrm flipV="1">
            <a:off x="2456079" y="5639370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D903175C-4126-47DB-A3AE-0011366823D8}"/>
              </a:ext>
            </a:extLst>
          </p:cNvPr>
          <p:cNvCxnSpPr>
            <a:cxnSpLocks/>
          </p:cNvCxnSpPr>
          <p:nvPr/>
        </p:nvCxnSpPr>
        <p:spPr>
          <a:xfrm flipV="1">
            <a:off x="3417001" y="5639370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2D802BC1-AD31-442D-83DF-68B02D9012F4}"/>
              </a:ext>
            </a:extLst>
          </p:cNvPr>
          <p:cNvCxnSpPr>
            <a:cxnSpLocks/>
          </p:cNvCxnSpPr>
          <p:nvPr/>
        </p:nvCxnSpPr>
        <p:spPr>
          <a:xfrm flipV="1">
            <a:off x="4387549" y="5639370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4F3C85EB-955C-4749-BCFF-25ACE5951ADD}"/>
              </a:ext>
            </a:extLst>
          </p:cNvPr>
          <p:cNvCxnSpPr>
            <a:cxnSpLocks/>
          </p:cNvCxnSpPr>
          <p:nvPr/>
        </p:nvCxnSpPr>
        <p:spPr>
          <a:xfrm flipV="1">
            <a:off x="5377347" y="5639370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A23F6AA7-CD4D-49F0-B782-45B9682DB38E}"/>
              </a:ext>
            </a:extLst>
          </p:cNvPr>
          <p:cNvSpPr/>
          <p:nvPr/>
        </p:nvSpPr>
        <p:spPr>
          <a:xfrm>
            <a:off x="1918953" y="2841455"/>
            <a:ext cx="3749387" cy="6775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Transformer Block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CF13C659-0C65-4AEF-B324-0BD7E5D7276E}"/>
              </a:ext>
            </a:extLst>
          </p:cNvPr>
          <p:cNvCxnSpPr>
            <a:cxnSpLocks/>
          </p:cNvCxnSpPr>
          <p:nvPr/>
        </p:nvCxnSpPr>
        <p:spPr>
          <a:xfrm flipV="1">
            <a:off x="2422241" y="4575339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35B69B2F-0450-47DA-ACFE-0429A5C187A3}"/>
              </a:ext>
            </a:extLst>
          </p:cNvPr>
          <p:cNvCxnSpPr>
            <a:cxnSpLocks/>
          </p:cNvCxnSpPr>
          <p:nvPr/>
        </p:nvCxnSpPr>
        <p:spPr>
          <a:xfrm flipV="1">
            <a:off x="3383163" y="4575339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FBF973B1-6996-4814-B85F-8C61F8B6AD5C}"/>
              </a:ext>
            </a:extLst>
          </p:cNvPr>
          <p:cNvCxnSpPr>
            <a:cxnSpLocks/>
          </p:cNvCxnSpPr>
          <p:nvPr/>
        </p:nvCxnSpPr>
        <p:spPr>
          <a:xfrm flipV="1">
            <a:off x="4353711" y="4556452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F993CDF3-44D7-4BC0-8151-758CF49D6970}"/>
              </a:ext>
            </a:extLst>
          </p:cNvPr>
          <p:cNvCxnSpPr>
            <a:cxnSpLocks/>
          </p:cNvCxnSpPr>
          <p:nvPr/>
        </p:nvCxnSpPr>
        <p:spPr>
          <a:xfrm flipV="1">
            <a:off x="5343509" y="4556452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11A2217A-4BEB-4BE9-BAA7-AA03F7911DC0}"/>
              </a:ext>
            </a:extLst>
          </p:cNvPr>
          <p:cNvSpPr/>
          <p:nvPr/>
        </p:nvSpPr>
        <p:spPr>
          <a:xfrm>
            <a:off x="2194876" y="3942632"/>
            <a:ext cx="461666" cy="6058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42E638B-9DBB-4691-AF2F-D051E36F80E9}"/>
              </a:ext>
            </a:extLst>
          </p:cNvPr>
          <p:cNvSpPr/>
          <p:nvPr/>
        </p:nvSpPr>
        <p:spPr>
          <a:xfrm>
            <a:off x="3153800" y="3942631"/>
            <a:ext cx="465153" cy="6058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856FE74-A174-4FDE-ACE9-87621D6FC8E5}"/>
              </a:ext>
            </a:extLst>
          </p:cNvPr>
          <p:cNvSpPr/>
          <p:nvPr/>
        </p:nvSpPr>
        <p:spPr>
          <a:xfrm>
            <a:off x="4116211" y="3942631"/>
            <a:ext cx="465153" cy="6058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AF3094DD-A8F5-459D-A483-E6F90192A42C}"/>
              </a:ext>
            </a:extLst>
          </p:cNvPr>
          <p:cNvSpPr/>
          <p:nvPr/>
        </p:nvSpPr>
        <p:spPr>
          <a:xfrm>
            <a:off x="5101115" y="3942631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87715D3B-1601-46F2-A80B-FADDBD539CEF}"/>
              </a:ext>
            </a:extLst>
          </p:cNvPr>
          <p:cNvSpPr/>
          <p:nvPr/>
        </p:nvSpPr>
        <p:spPr>
          <a:xfrm>
            <a:off x="1952877" y="4935339"/>
            <a:ext cx="3749387" cy="6775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Transformer Block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8FCBD377-180A-4F19-AA26-596A5374565A}"/>
              </a:ext>
            </a:extLst>
          </p:cNvPr>
          <p:cNvSpPr/>
          <p:nvPr/>
        </p:nvSpPr>
        <p:spPr>
          <a:xfrm>
            <a:off x="1920607" y="1755846"/>
            <a:ext cx="3749387" cy="6775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Transformer Block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623699AC-303C-4C36-B04A-02C7AFC78F32}"/>
              </a:ext>
            </a:extLst>
          </p:cNvPr>
          <p:cNvSpPr txBox="1"/>
          <p:nvPr/>
        </p:nvSpPr>
        <p:spPr>
          <a:xfrm rot="5400000">
            <a:off x="1991892" y="2668554"/>
            <a:ext cx="1014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…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278939A6-52E3-4762-A70E-A94CD68580DA}"/>
              </a:ext>
            </a:extLst>
          </p:cNvPr>
          <p:cNvSpPr txBox="1"/>
          <p:nvPr/>
        </p:nvSpPr>
        <p:spPr>
          <a:xfrm rot="5400000">
            <a:off x="2934310" y="2652814"/>
            <a:ext cx="1014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…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82442F3D-55FC-4ED1-82BB-DD9E9329E295}"/>
              </a:ext>
            </a:extLst>
          </p:cNvPr>
          <p:cNvSpPr txBox="1"/>
          <p:nvPr/>
        </p:nvSpPr>
        <p:spPr>
          <a:xfrm rot="5400000">
            <a:off x="3933668" y="2660125"/>
            <a:ext cx="1014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…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63743786-E038-4CF0-8DB9-661DA0361B70}"/>
              </a:ext>
            </a:extLst>
          </p:cNvPr>
          <p:cNvSpPr txBox="1"/>
          <p:nvPr/>
        </p:nvSpPr>
        <p:spPr>
          <a:xfrm rot="5400000">
            <a:off x="4864524" y="2645982"/>
            <a:ext cx="1014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…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7F24988D-BB46-4F70-83B7-11423E30ACC5}"/>
              </a:ext>
            </a:extLst>
          </p:cNvPr>
          <p:cNvSpPr/>
          <p:nvPr/>
        </p:nvSpPr>
        <p:spPr>
          <a:xfrm>
            <a:off x="8272872" y="5276452"/>
            <a:ext cx="1431782" cy="912703"/>
          </a:xfrm>
          <a:prstGeom prst="roundRect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詞性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分類器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45409629-3BF0-4769-91E9-B5B854F5FA4C}"/>
              </a:ext>
            </a:extLst>
          </p:cNvPr>
          <p:cNvSpPr txBox="1"/>
          <p:nvPr/>
        </p:nvSpPr>
        <p:spPr>
          <a:xfrm>
            <a:off x="7898430" y="3041063"/>
            <a:ext cx="84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副詞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0A459B01-720E-4A1B-89A1-91ACF4390005}"/>
              </a:ext>
            </a:extLst>
          </p:cNvPr>
          <p:cNvSpPr txBox="1"/>
          <p:nvPr/>
        </p:nvSpPr>
        <p:spPr>
          <a:xfrm>
            <a:off x="10206259" y="5500160"/>
            <a:ext cx="84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詞性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A670B92-A5AD-CA7F-B8AE-D9138A265BC1}"/>
              </a:ext>
            </a:extLst>
          </p:cNvPr>
          <p:cNvSpPr txBox="1"/>
          <p:nvPr/>
        </p:nvSpPr>
        <p:spPr>
          <a:xfrm>
            <a:off x="1965293" y="6079561"/>
            <a:ext cx="104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how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F6BC213-3628-C8CB-C32C-937F408326C6}"/>
              </a:ext>
            </a:extLst>
          </p:cNvPr>
          <p:cNvSpPr txBox="1"/>
          <p:nvPr/>
        </p:nvSpPr>
        <p:spPr>
          <a:xfrm>
            <a:off x="2873644" y="6067896"/>
            <a:ext cx="104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are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8404685-6BF6-09FA-8DB7-781DAD31DEF3}"/>
              </a:ext>
            </a:extLst>
          </p:cNvPr>
          <p:cNvSpPr txBox="1"/>
          <p:nvPr/>
        </p:nvSpPr>
        <p:spPr>
          <a:xfrm>
            <a:off x="4852163" y="6093584"/>
            <a:ext cx="104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today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63" name="直線單箭頭接點 62">
            <a:extLst>
              <a:ext uri="{FF2B5EF4-FFF2-40B4-BE49-F238E27FC236}">
                <a16:creationId xmlns:a16="http://schemas.microsoft.com/office/drawing/2014/main" id="{4B6BD663-CB83-F4C0-4BC3-997D278D251F}"/>
              </a:ext>
            </a:extLst>
          </p:cNvPr>
          <p:cNvCxnSpPr>
            <a:cxnSpLocks/>
          </p:cNvCxnSpPr>
          <p:nvPr/>
        </p:nvCxnSpPr>
        <p:spPr>
          <a:xfrm>
            <a:off x="7794392" y="5721470"/>
            <a:ext cx="4494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4E1B30BB-3D66-487F-4C79-DCFB36ED6E53}"/>
              </a:ext>
            </a:extLst>
          </p:cNvPr>
          <p:cNvSpPr txBox="1"/>
          <p:nvPr/>
        </p:nvSpPr>
        <p:spPr>
          <a:xfrm>
            <a:off x="750997" y="5043301"/>
            <a:ext cx="1320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Layer 1</a:t>
            </a:r>
            <a:endParaRPr lang="zh-TW" altLang="en-US" sz="24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5357D50-5DE7-0913-273B-ABBDD1F24EC6}"/>
              </a:ext>
            </a:extLst>
          </p:cNvPr>
          <p:cNvSpPr txBox="1"/>
          <p:nvPr/>
        </p:nvSpPr>
        <p:spPr>
          <a:xfrm>
            <a:off x="750997" y="2882537"/>
            <a:ext cx="1320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Layer 2</a:t>
            </a:r>
            <a:endParaRPr lang="zh-TW" altLang="en-US" sz="24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C88B347-33CC-5CA9-2F6D-58A3EF4635C6}"/>
              </a:ext>
            </a:extLst>
          </p:cNvPr>
          <p:cNvSpPr txBox="1"/>
          <p:nvPr/>
        </p:nvSpPr>
        <p:spPr>
          <a:xfrm>
            <a:off x="750997" y="1835595"/>
            <a:ext cx="1320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Layer N</a:t>
            </a:r>
            <a:endParaRPr lang="zh-TW" altLang="en-US" sz="24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EB04E85-7C00-297A-B3EF-ADD27E836D92}"/>
              </a:ext>
            </a:extLst>
          </p:cNvPr>
          <p:cNvSpPr/>
          <p:nvPr/>
        </p:nvSpPr>
        <p:spPr>
          <a:xfrm>
            <a:off x="7280901" y="2968990"/>
            <a:ext cx="461666" cy="6058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BD91B72-EE48-5702-9C9A-7148F1F9B1C1}"/>
              </a:ext>
            </a:extLst>
          </p:cNvPr>
          <p:cNvSpPr/>
          <p:nvPr/>
        </p:nvSpPr>
        <p:spPr>
          <a:xfrm>
            <a:off x="9371611" y="2979837"/>
            <a:ext cx="465153" cy="6058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2D001AD-A2E1-CB0D-F7E2-F1FC5646A47E}"/>
              </a:ext>
            </a:extLst>
          </p:cNvPr>
          <p:cNvSpPr/>
          <p:nvPr/>
        </p:nvSpPr>
        <p:spPr>
          <a:xfrm>
            <a:off x="7258753" y="4021461"/>
            <a:ext cx="465153" cy="6058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BDA58E1-7F2D-E773-575C-D464123C298E}"/>
              </a:ext>
            </a:extLst>
          </p:cNvPr>
          <p:cNvSpPr/>
          <p:nvPr/>
        </p:nvSpPr>
        <p:spPr>
          <a:xfrm>
            <a:off x="7232219" y="5400869"/>
            <a:ext cx="465153" cy="6058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23D3138B-6499-1AAE-314A-1603596115EA}"/>
              </a:ext>
            </a:extLst>
          </p:cNvPr>
          <p:cNvCxnSpPr>
            <a:cxnSpLocks/>
          </p:cNvCxnSpPr>
          <p:nvPr/>
        </p:nvCxnSpPr>
        <p:spPr>
          <a:xfrm>
            <a:off x="9797535" y="5701965"/>
            <a:ext cx="4494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63F1D326-61E3-5596-CBFE-6D5B765E032B}"/>
              </a:ext>
            </a:extLst>
          </p:cNvPr>
          <p:cNvSpPr/>
          <p:nvPr/>
        </p:nvSpPr>
        <p:spPr>
          <a:xfrm>
            <a:off x="9371611" y="4018818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D7325067-832D-DFE3-B8E1-7072F7FC3948}"/>
              </a:ext>
            </a:extLst>
          </p:cNvPr>
          <p:cNvSpPr txBox="1"/>
          <p:nvPr/>
        </p:nvSpPr>
        <p:spPr>
          <a:xfrm>
            <a:off x="9862640" y="3044145"/>
            <a:ext cx="84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詞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5FE94E1-B39C-C80F-5A2D-7180AA22E760}"/>
              </a:ext>
            </a:extLst>
          </p:cNvPr>
          <p:cNvSpPr txBox="1"/>
          <p:nvPr/>
        </p:nvSpPr>
        <p:spPr>
          <a:xfrm>
            <a:off x="7833621" y="4131928"/>
            <a:ext cx="118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代名詞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6B16181-33D3-4F13-90A1-2084881C8388}"/>
              </a:ext>
            </a:extLst>
          </p:cNvPr>
          <p:cNvSpPr txBox="1"/>
          <p:nvPr/>
        </p:nvSpPr>
        <p:spPr>
          <a:xfrm>
            <a:off x="9862640" y="4113674"/>
            <a:ext cx="118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名詞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9D81784-66C4-6E8E-5590-A117FDD04275}"/>
              </a:ext>
            </a:extLst>
          </p:cNvPr>
          <p:cNvSpPr txBox="1"/>
          <p:nvPr/>
        </p:nvSpPr>
        <p:spPr>
          <a:xfrm>
            <a:off x="6522008" y="1742420"/>
            <a:ext cx="4528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例如：語言模型知不知道輸入詞彙的詞性</a:t>
            </a:r>
          </a:p>
        </p:txBody>
      </p:sp>
    </p:spTree>
    <p:extLst>
      <p:ext uri="{BB962C8B-B14F-4D97-AF65-F5344CB8AC3E}">
        <p14:creationId xmlns:p14="http://schemas.microsoft.com/office/powerpoint/2010/main" val="158804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7" grpId="0"/>
      <p:bldP spid="58" grpId="0"/>
      <p:bldP spid="14" grpId="0" animBg="1"/>
      <p:bldP spid="17" grpId="0" animBg="1"/>
      <p:bldP spid="18" grpId="0" animBg="1"/>
      <p:bldP spid="19" grpId="0" animBg="1"/>
      <p:bldP spid="21" grpId="0" animBg="1"/>
      <p:bldP spid="22" grpId="0"/>
      <p:bldP spid="23" grpId="0"/>
      <p:bldP spid="24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字方塊 24">
            <a:extLst>
              <a:ext uri="{FF2B5EF4-FFF2-40B4-BE49-F238E27FC236}">
                <a16:creationId xmlns:a16="http://schemas.microsoft.com/office/drawing/2014/main" id="{6C407E1F-49E6-290C-42DF-2DCBE43D91DC}"/>
              </a:ext>
            </a:extLst>
          </p:cNvPr>
          <p:cNvSpPr txBox="1"/>
          <p:nvPr/>
        </p:nvSpPr>
        <p:spPr>
          <a:xfrm>
            <a:off x="3858086" y="6068529"/>
            <a:ext cx="104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BFC4356-27D2-426C-91AD-6DE483CA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Embedding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中存有甚麼樣的資訊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7330051D-5163-49FA-9AA7-48E0CF9B84AC}"/>
              </a:ext>
            </a:extLst>
          </p:cNvPr>
          <p:cNvCxnSpPr>
            <a:cxnSpLocks/>
          </p:cNvCxnSpPr>
          <p:nvPr/>
        </p:nvCxnSpPr>
        <p:spPr>
          <a:xfrm flipV="1">
            <a:off x="2422241" y="3582631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F14ED352-1674-4BF6-A6D5-3735C5C68D58}"/>
              </a:ext>
            </a:extLst>
          </p:cNvPr>
          <p:cNvCxnSpPr>
            <a:cxnSpLocks/>
          </p:cNvCxnSpPr>
          <p:nvPr/>
        </p:nvCxnSpPr>
        <p:spPr>
          <a:xfrm flipV="1">
            <a:off x="3383163" y="3582631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A3F14EB4-76BD-4A03-8600-BDA851C8A83E}"/>
              </a:ext>
            </a:extLst>
          </p:cNvPr>
          <p:cNvCxnSpPr>
            <a:cxnSpLocks/>
          </p:cNvCxnSpPr>
          <p:nvPr/>
        </p:nvCxnSpPr>
        <p:spPr>
          <a:xfrm flipV="1">
            <a:off x="4353711" y="3563744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F514F092-9B46-4589-B619-58065AFD7AED}"/>
              </a:ext>
            </a:extLst>
          </p:cNvPr>
          <p:cNvCxnSpPr>
            <a:cxnSpLocks/>
          </p:cNvCxnSpPr>
          <p:nvPr/>
        </p:nvCxnSpPr>
        <p:spPr>
          <a:xfrm flipV="1">
            <a:off x="5343509" y="3563744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FB27B849-7F3A-4891-97D9-6C8ECE3BB394}"/>
              </a:ext>
            </a:extLst>
          </p:cNvPr>
          <p:cNvCxnSpPr>
            <a:cxnSpLocks/>
          </p:cNvCxnSpPr>
          <p:nvPr/>
        </p:nvCxnSpPr>
        <p:spPr>
          <a:xfrm flipV="1">
            <a:off x="2456079" y="5639370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D903175C-4126-47DB-A3AE-0011366823D8}"/>
              </a:ext>
            </a:extLst>
          </p:cNvPr>
          <p:cNvCxnSpPr>
            <a:cxnSpLocks/>
          </p:cNvCxnSpPr>
          <p:nvPr/>
        </p:nvCxnSpPr>
        <p:spPr>
          <a:xfrm flipV="1">
            <a:off x="3417001" y="5639370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2D802BC1-AD31-442D-83DF-68B02D9012F4}"/>
              </a:ext>
            </a:extLst>
          </p:cNvPr>
          <p:cNvCxnSpPr>
            <a:cxnSpLocks/>
          </p:cNvCxnSpPr>
          <p:nvPr/>
        </p:nvCxnSpPr>
        <p:spPr>
          <a:xfrm flipV="1">
            <a:off x="4387549" y="5639370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4F3C85EB-955C-4749-BCFF-25ACE5951ADD}"/>
              </a:ext>
            </a:extLst>
          </p:cNvPr>
          <p:cNvCxnSpPr>
            <a:cxnSpLocks/>
          </p:cNvCxnSpPr>
          <p:nvPr/>
        </p:nvCxnSpPr>
        <p:spPr>
          <a:xfrm flipV="1">
            <a:off x="5377347" y="5639370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A23F6AA7-CD4D-49F0-B782-45B9682DB38E}"/>
              </a:ext>
            </a:extLst>
          </p:cNvPr>
          <p:cNvSpPr/>
          <p:nvPr/>
        </p:nvSpPr>
        <p:spPr>
          <a:xfrm>
            <a:off x="1918953" y="2841455"/>
            <a:ext cx="3749387" cy="6775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Transformer Block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CF13C659-0C65-4AEF-B324-0BD7E5D7276E}"/>
              </a:ext>
            </a:extLst>
          </p:cNvPr>
          <p:cNvCxnSpPr>
            <a:cxnSpLocks/>
          </p:cNvCxnSpPr>
          <p:nvPr/>
        </p:nvCxnSpPr>
        <p:spPr>
          <a:xfrm flipV="1">
            <a:off x="2422241" y="4575339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35B69B2F-0450-47DA-ACFE-0429A5C187A3}"/>
              </a:ext>
            </a:extLst>
          </p:cNvPr>
          <p:cNvCxnSpPr>
            <a:cxnSpLocks/>
          </p:cNvCxnSpPr>
          <p:nvPr/>
        </p:nvCxnSpPr>
        <p:spPr>
          <a:xfrm flipV="1">
            <a:off x="3383163" y="4575339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FBF973B1-6996-4814-B85F-8C61F8B6AD5C}"/>
              </a:ext>
            </a:extLst>
          </p:cNvPr>
          <p:cNvCxnSpPr>
            <a:cxnSpLocks/>
          </p:cNvCxnSpPr>
          <p:nvPr/>
        </p:nvCxnSpPr>
        <p:spPr>
          <a:xfrm flipV="1">
            <a:off x="4353711" y="4556452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F993CDF3-44D7-4BC0-8151-758CF49D6970}"/>
              </a:ext>
            </a:extLst>
          </p:cNvPr>
          <p:cNvCxnSpPr>
            <a:cxnSpLocks/>
          </p:cNvCxnSpPr>
          <p:nvPr/>
        </p:nvCxnSpPr>
        <p:spPr>
          <a:xfrm flipV="1">
            <a:off x="5343509" y="4556452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11A2217A-4BEB-4BE9-BAA7-AA03F7911DC0}"/>
              </a:ext>
            </a:extLst>
          </p:cNvPr>
          <p:cNvSpPr/>
          <p:nvPr/>
        </p:nvSpPr>
        <p:spPr>
          <a:xfrm>
            <a:off x="2194876" y="3942632"/>
            <a:ext cx="461666" cy="6058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42E638B-9DBB-4691-AF2F-D051E36F80E9}"/>
              </a:ext>
            </a:extLst>
          </p:cNvPr>
          <p:cNvSpPr/>
          <p:nvPr/>
        </p:nvSpPr>
        <p:spPr>
          <a:xfrm>
            <a:off x="3153800" y="3942631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856FE74-A174-4FDE-ACE9-87621D6FC8E5}"/>
              </a:ext>
            </a:extLst>
          </p:cNvPr>
          <p:cNvSpPr/>
          <p:nvPr/>
        </p:nvSpPr>
        <p:spPr>
          <a:xfrm>
            <a:off x="4116211" y="3942631"/>
            <a:ext cx="465153" cy="6058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AF3094DD-A8F5-459D-A483-E6F90192A42C}"/>
              </a:ext>
            </a:extLst>
          </p:cNvPr>
          <p:cNvSpPr/>
          <p:nvPr/>
        </p:nvSpPr>
        <p:spPr>
          <a:xfrm>
            <a:off x="5101115" y="3942631"/>
            <a:ext cx="465153" cy="6058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87715D3B-1601-46F2-A80B-FADDBD539CEF}"/>
              </a:ext>
            </a:extLst>
          </p:cNvPr>
          <p:cNvSpPr/>
          <p:nvPr/>
        </p:nvSpPr>
        <p:spPr>
          <a:xfrm>
            <a:off x="1952877" y="4935339"/>
            <a:ext cx="3749387" cy="6775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Transformer Block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8FCBD377-180A-4F19-AA26-596A5374565A}"/>
              </a:ext>
            </a:extLst>
          </p:cNvPr>
          <p:cNvSpPr/>
          <p:nvPr/>
        </p:nvSpPr>
        <p:spPr>
          <a:xfrm>
            <a:off x="1920607" y="1755846"/>
            <a:ext cx="3749387" cy="6775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Transformer Block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623699AC-303C-4C36-B04A-02C7AFC78F32}"/>
              </a:ext>
            </a:extLst>
          </p:cNvPr>
          <p:cNvSpPr txBox="1"/>
          <p:nvPr/>
        </p:nvSpPr>
        <p:spPr>
          <a:xfrm rot="5400000">
            <a:off x="1991892" y="2668554"/>
            <a:ext cx="1014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…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278939A6-52E3-4762-A70E-A94CD68580DA}"/>
              </a:ext>
            </a:extLst>
          </p:cNvPr>
          <p:cNvSpPr txBox="1"/>
          <p:nvPr/>
        </p:nvSpPr>
        <p:spPr>
          <a:xfrm rot="5400000">
            <a:off x="2934310" y="2652814"/>
            <a:ext cx="1014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…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82442F3D-55FC-4ED1-82BB-DD9E9329E295}"/>
              </a:ext>
            </a:extLst>
          </p:cNvPr>
          <p:cNvSpPr txBox="1"/>
          <p:nvPr/>
        </p:nvSpPr>
        <p:spPr>
          <a:xfrm rot="5400000">
            <a:off x="3933668" y="2660125"/>
            <a:ext cx="1014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…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63743786-E038-4CF0-8DB9-661DA0361B70}"/>
              </a:ext>
            </a:extLst>
          </p:cNvPr>
          <p:cNvSpPr txBox="1"/>
          <p:nvPr/>
        </p:nvSpPr>
        <p:spPr>
          <a:xfrm rot="5400000">
            <a:off x="4864524" y="2645982"/>
            <a:ext cx="1014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…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7F24988D-BB46-4F70-83B7-11423E30ACC5}"/>
              </a:ext>
            </a:extLst>
          </p:cNvPr>
          <p:cNvSpPr/>
          <p:nvPr/>
        </p:nvSpPr>
        <p:spPr>
          <a:xfrm>
            <a:off x="6157135" y="3827392"/>
            <a:ext cx="1431782" cy="912703"/>
          </a:xfrm>
          <a:prstGeom prst="roundRect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詞性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分類器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0A459B01-720E-4A1B-89A1-91ACF4390005}"/>
              </a:ext>
            </a:extLst>
          </p:cNvPr>
          <p:cNvSpPr txBox="1"/>
          <p:nvPr/>
        </p:nvSpPr>
        <p:spPr>
          <a:xfrm>
            <a:off x="8090522" y="4032050"/>
            <a:ext cx="84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詞性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A670B92-A5AD-CA7F-B8AE-D9138A265BC1}"/>
              </a:ext>
            </a:extLst>
          </p:cNvPr>
          <p:cNvSpPr txBox="1"/>
          <p:nvPr/>
        </p:nvSpPr>
        <p:spPr>
          <a:xfrm>
            <a:off x="1965293" y="6079561"/>
            <a:ext cx="104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F6BC213-3628-C8CB-C32C-937F408326C6}"/>
              </a:ext>
            </a:extLst>
          </p:cNvPr>
          <p:cNvSpPr txBox="1"/>
          <p:nvPr/>
        </p:nvSpPr>
        <p:spPr>
          <a:xfrm>
            <a:off x="2873644" y="6067896"/>
            <a:ext cx="104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am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8404685-6BF6-09FA-8DB7-781DAD31DEF3}"/>
              </a:ext>
            </a:extLst>
          </p:cNvPr>
          <p:cNvSpPr txBox="1"/>
          <p:nvPr/>
        </p:nvSpPr>
        <p:spPr>
          <a:xfrm>
            <a:off x="4547363" y="6093584"/>
            <a:ext cx="1586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student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63" name="直線單箭頭接點 62">
            <a:extLst>
              <a:ext uri="{FF2B5EF4-FFF2-40B4-BE49-F238E27FC236}">
                <a16:creationId xmlns:a16="http://schemas.microsoft.com/office/drawing/2014/main" id="{4B6BD663-CB83-F4C0-4BC3-997D278D251F}"/>
              </a:ext>
            </a:extLst>
          </p:cNvPr>
          <p:cNvCxnSpPr>
            <a:cxnSpLocks/>
          </p:cNvCxnSpPr>
          <p:nvPr/>
        </p:nvCxnSpPr>
        <p:spPr>
          <a:xfrm>
            <a:off x="5678655" y="4272410"/>
            <a:ext cx="4494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4E1B30BB-3D66-487F-4C79-DCFB36ED6E53}"/>
              </a:ext>
            </a:extLst>
          </p:cNvPr>
          <p:cNvSpPr txBox="1"/>
          <p:nvPr/>
        </p:nvSpPr>
        <p:spPr>
          <a:xfrm>
            <a:off x="750997" y="5043301"/>
            <a:ext cx="1320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Layer 1</a:t>
            </a:r>
            <a:endParaRPr lang="zh-TW" altLang="en-US" sz="24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5357D50-5DE7-0913-273B-ABBDD1F24EC6}"/>
              </a:ext>
            </a:extLst>
          </p:cNvPr>
          <p:cNvSpPr txBox="1"/>
          <p:nvPr/>
        </p:nvSpPr>
        <p:spPr>
          <a:xfrm>
            <a:off x="750997" y="2882537"/>
            <a:ext cx="1320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Layer 2</a:t>
            </a:r>
            <a:endParaRPr lang="zh-TW" altLang="en-US" sz="24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C88B347-33CC-5CA9-2F6D-58A3EF4635C6}"/>
              </a:ext>
            </a:extLst>
          </p:cNvPr>
          <p:cNvSpPr txBox="1"/>
          <p:nvPr/>
        </p:nvSpPr>
        <p:spPr>
          <a:xfrm>
            <a:off x="750997" y="1835595"/>
            <a:ext cx="1320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Layer N</a:t>
            </a:r>
            <a:endParaRPr lang="zh-TW" altLang="en-US" sz="2400" dirty="0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23D3138B-6499-1AAE-314A-1603596115EA}"/>
              </a:ext>
            </a:extLst>
          </p:cNvPr>
          <p:cNvCxnSpPr>
            <a:cxnSpLocks/>
          </p:cNvCxnSpPr>
          <p:nvPr/>
        </p:nvCxnSpPr>
        <p:spPr>
          <a:xfrm>
            <a:off x="7681798" y="4252905"/>
            <a:ext cx="4494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A401E11-0F5B-A667-4101-8A083FCD7E08}"/>
              </a:ext>
            </a:extLst>
          </p:cNvPr>
          <p:cNvSpPr txBox="1"/>
          <p:nvPr/>
        </p:nvSpPr>
        <p:spPr>
          <a:xfrm>
            <a:off x="7222764" y="5121547"/>
            <a:ext cx="143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Probing </a:t>
            </a:r>
            <a:endParaRPr kumimoji="0" lang="zh-TW" alt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732CE8C-FC78-B88F-93B8-36D6AFC4CA84}"/>
              </a:ext>
            </a:extLst>
          </p:cNvPr>
          <p:cNvSpPr txBox="1"/>
          <p:nvPr/>
        </p:nvSpPr>
        <p:spPr>
          <a:xfrm>
            <a:off x="7187570" y="5688891"/>
            <a:ext cx="441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noProof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想想看會有甚麼樣的問題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F6BCFCC-CBED-74D8-B52E-68C4C1540453}"/>
              </a:ext>
            </a:extLst>
          </p:cNvPr>
          <p:cNvSpPr txBox="1"/>
          <p:nvPr/>
        </p:nvSpPr>
        <p:spPr>
          <a:xfrm>
            <a:off x="9099536" y="2170685"/>
            <a:ext cx="2536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詞性資訊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1ABB5640-5A93-72CF-C8CC-D95A42BE677E}"/>
              </a:ext>
            </a:extLst>
          </p:cNvPr>
          <p:cNvSpPr txBox="1"/>
          <p:nvPr/>
        </p:nvSpPr>
        <p:spPr>
          <a:xfrm>
            <a:off x="9099536" y="3006208"/>
            <a:ext cx="2536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詞性資訊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F952DB-9777-A1F3-7293-EC9131469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50" y="1730226"/>
            <a:ext cx="895170" cy="89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F6E2CE-51A4-E10A-912C-1AC7D711D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051" y="2822436"/>
            <a:ext cx="677588" cy="67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5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8" grpId="0"/>
      <p:bldP spid="27" grpId="0"/>
      <p:bldP spid="2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BBBAAD-8FC1-D110-CD2A-7A8C0022C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Embedding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中存有甚麼樣的資訊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CABBF8E-F4D1-6E34-9DE6-27ED6939B4FF}"/>
              </a:ext>
            </a:extLst>
          </p:cNvPr>
          <p:cNvSpPr txBox="1"/>
          <p:nvPr/>
        </p:nvSpPr>
        <p:spPr>
          <a:xfrm>
            <a:off x="145936" y="5670641"/>
            <a:ext cx="11900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新細明體" panose="02020500000000000000" pitchFamily="18" charset="-120"/>
                <a:cs typeface="+mn-cs"/>
              </a:rPr>
              <a:t>https://aclanthology.org/P19-1356/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8219B6C-7E33-E36D-1C8D-1CF4AABB8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35" y="2108090"/>
            <a:ext cx="11989203" cy="3452810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892EFD88-93F6-1E9E-D18C-1B0B5BB9B4AF}"/>
              </a:ext>
            </a:extLst>
          </p:cNvPr>
          <p:cNvSpPr/>
          <p:nvPr/>
        </p:nvSpPr>
        <p:spPr>
          <a:xfrm>
            <a:off x="6525337" y="2322032"/>
            <a:ext cx="5504443" cy="483763"/>
          </a:xfrm>
          <a:prstGeom prst="round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F6025654-AB72-0C5D-117A-4B37C8FBB734}"/>
              </a:ext>
            </a:extLst>
          </p:cNvPr>
          <p:cNvSpPr/>
          <p:nvPr/>
        </p:nvSpPr>
        <p:spPr>
          <a:xfrm>
            <a:off x="3283153" y="2322032"/>
            <a:ext cx="3194913" cy="483763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B9B79D30-2A37-AD1A-50DE-CDFDA0416C6B}"/>
              </a:ext>
            </a:extLst>
          </p:cNvPr>
          <p:cNvSpPr/>
          <p:nvPr/>
        </p:nvSpPr>
        <p:spPr>
          <a:xfrm>
            <a:off x="899137" y="2322032"/>
            <a:ext cx="2189391" cy="48376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B1D28BF1-9BC1-3DF3-9B33-7724551A5927}"/>
              </a:ext>
            </a:extLst>
          </p:cNvPr>
          <p:cNvSpPr/>
          <p:nvPr/>
        </p:nvSpPr>
        <p:spPr>
          <a:xfrm>
            <a:off x="899137" y="3284868"/>
            <a:ext cx="2189391" cy="48376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05F3D99-017E-924A-B3FF-F84CBADF9A4A}"/>
              </a:ext>
            </a:extLst>
          </p:cNvPr>
          <p:cNvSpPr/>
          <p:nvPr/>
        </p:nvSpPr>
        <p:spPr>
          <a:xfrm>
            <a:off x="3234165" y="3941466"/>
            <a:ext cx="3194913" cy="90540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FA1F710E-0AF8-0C7A-1B60-42DAE680423D}"/>
              </a:ext>
            </a:extLst>
          </p:cNvPr>
          <p:cNvSpPr/>
          <p:nvPr/>
        </p:nvSpPr>
        <p:spPr>
          <a:xfrm>
            <a:off x="6541620" y="3957795"/>
            <a:ext cx="5504443" cy="147690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89ED59A-8EF5-D05D-288B-732330E16F57}"/>
              </a:ext>
            </a:extLst>
          </p:cNvPr>
          <p:cNvSpPr txBox="1"/>
          <p:nvPr/>
        </p:nvSpPr>
        <p:spPr>
          <a:xfrm>
            <a:off x="317432" y="163778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BERT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上的分析</a:t>
            </a:r>
          </a:p>
        </p:txBody>
      </p:sp>
    </p:spTree>
    <p:extLst>
      <p:ext uri="{BB962C8B-B14F-4D97-AF65-F5344CB8AC3E}">
        <p14:creationId xmlns:p14="http://schemas.microsoft.com/office/powerpoint/2010/main" val="397581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群組 38">
            <a:extLst>
              <a:ext uri="{FF2B5EF4-FFF2-40B4-BE49-F238E27FC236}">
                <a16:creationId xmlns:a16="http://schemas.microsoft.com/office/drawing/2014/main" id="{FF271A7E-5639-0049-7117-FBBFFC337DFF}"/>
              </a:ext>
            </a:extLst>
          </p:cNvPr>
          <p:cNvGrpSpPr/>
          <p:nvPr/>
        </p:nvGrpSpPr>
        <p:grpSpPr>
          <a:xfrm>
            <a:off x="1819087" y="738930"/>
            <a:ext cx="3749387" cy="1442918"/>
            <a:chOff x="2847789" y="2930068"/>
            <a:chExt cx="3749387" cy="1442918"/>
          </a:xfrm>
        </p:grpSpPr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B50BD8D0-2E81-DD1F-D0E7-29A51A7896FF}"/>
                </a:ext>
              </a:extLst>
            </p:cNvPr>
            <p:cNvSpPr/>
            <p:nvPr/>
          </p:nvSpPr>
          <p:spPr>
            <a:xfrm>
              <a:off x="2847789" y="2930068"/>
              <a:ext cx="3749387" cy="67759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Transformer Block</a:t>
              </a:r>
              <a:endPara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41" name="直線單箭頭接點 40">
              <a:extLst>
                <a:ext uri="{FF2B5EF4-FFF2-40B4-BE49-F238E27FC236}">
                  <a16:creationId xmlns:a16="http://schemas.microsoft.com/office/drawing/2014/main" id="{C87CC52C-D4A9-83B1-F882-A2E65F2CD5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7154" y="3652986"/>
              <a:ext cx="0" cy="72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4CB4B194-9D13-6298-A8C0-6FF0A62C00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8076" y="3652986"/>
              <a:ext cx="0" cy="72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D22169B2-5896-0075-6AB0-79074471D4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8624" y="3634099"/>
              <a:ext cx="0" cy="72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>
              <a:extLst>
                <a:ext uri="{FF2B5EF4-FFF2-40B4-BE49-F238E27FC236}">
                  <a16:creationId xmlns:a16="http://schemas.microsoft.com/office/drawing/2014/main" id="{E9E277A6-E751-222C-5641-00CB006DB1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422" y="3634099"/>
              <a:ext cx="0" cy="72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57FA694A-2AA5-9337-D915-66B001EDF6E3}"/>
              </a:ext>
            </a:extLst>
          </p:cNvPr>
          <p:cNvSpPr/>
          <p:nvPr/>
        </p:nvSpPr>
        <p:spPr>
          <a:xfrm>
            <a:off x="1819088" y="1698208"/>
            <a:ext cx="3749387" cy="6775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Transformer Block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9637717F-9DAD-4655-81B1-D9D9F98210BB}"/>
              </a:ext>
            </a:extLst>
          </p:cNvPr>
          <p:cNvCxnSpPr>
            <a:cxnSpLocks/>
          </p:cNvCxnSpPr>
          <p:nvPr/>
        </p:nvCxnSpPr>
        <p:spPr>
          <a:xfrm flipV="1">
            <a:off x="2288453" y="2421126"/>
            <a:ext cx="0" cy="36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387DFCAA-9E43-14AA-B46F-0FDF771EB374}"/>
              </a:ext>
            </a:extLst>
          </p:cNvPr>
          <p:cNvCxnSpPr>
            <a:cxnSpLocks/>
          </p:cNvCxnSpPr>
          <p:nvPr/>
        </p:nvCxnSpPr>
        <p:spPr>
          <a:xfrm flipV="1">
            <a:off x="3249375" y="2421126"/>
            <a:ext cx="0" cy="36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7810F693-C379-CED7-BC81-453364110FFC}"/>
              </a:ext>
            </a:extLst>
          </p:cNvPr>
          <p:cNvCxnSpPr>
            <a:cxnSpLocks/>
          </p:cNvCxnSpPr>
          <p:nvPr/>
        </p:nvCxnSpPr>
        <p:spPr>
          <a:xfrm flipV="1">
            <a:off x="4219923" y="2402239"/>
            <a:ext cx="0" cy="36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AA76C7D3-65BF-2C00-A719-8B26EB50A04D}"/>
              </a:ext>
            </a:extLst>
          </p:cNvPr>
          <p:cNvCxnSpPr>
            <a:cxnSpLocks/>
          </p:cNvCxnSpPr>
          <p:nvPr/>
        </p:nvCxnSpPr>
        <p:spPr>
          <a:xfrm flipV="1">
            <a:off x="5291366" y="2402239"/>
            <a:ext cx="0" cy="36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1BF8D257-3A8F-224B-A06C-E574CC886B34}"/>
              </a:ext>
            </a:extLst>
          </p:cNvPr>
          <p:cNvSpPr txBox="1"/>
          <p:nvPr/>
        </p:nvSpPr>
        <p:spPr>
          <a:xfrm>
            <a:off x="3735185" y="5215168"/>
            <a:ext cx="104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you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D7850EEE-DEC6-20F4-A9C4-B6DF35AC1C26}"/>
              </a:ext>
            </a:extLst>
          </p:cNvPr>
          <p:cNvCxnSpPr>
            <a:cxnSpLocks/>
          </p:cNvCxnSpPr>
          <p:nvPr/>
        </p:nvCxnSpPr>
        <p:spPr>
          <a:xfrm flipV="1">
            <a:off x="2333178" y="4786009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DD07AD51-9E7A-7160-D4AD-382F4152B1F7}"/>
              </a:ext>
            </a:extLst>
          </p:cNvPr>
          <p:cNvCxnSpPr>
            <a:cxnSpLocks/>
          </p:cNvCxnSpPr>
          <p:nvPr/>
        </p:nvCxnSpPr>
        <p:spPr>
          <a:xfrm flipV="1">
            <a:off x="3294100" y="4786009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55F60E2D-6207-B43E-D181-C385FEA14C4C}"/>
              </a:ext>
            </a:extLst>
          </p:cNvPr>
          <p:cNvCxnSpPr>
            <a:cxnSpLocks/>
          </p:cNvCxnSpPr>
          <p:nvPr/>
        </p:nvCxnSpPr>
        <p:spPr>
          <a:xfrm flipV="1">
            <a:off x="4264648" y="4786009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A671FFEE-B1F5-AA5F-78D3-672BDAF8DE7F}"/>
              </a:ext>
            </a:extLst>
          </p:cNvPr>
          <p:cNvCxnSpPr>
            <a:cxnSpLocks/>
          </p:cNvCxnSpPr>
          <p:nvPr/>
        </p:nvCxnSpPr>
        <p:spPr>
          <a:xfrm flipV="1">
            <a:off x="5336091" y="4786009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4411458C-DFAE-F664-681A-F8C03FA5402F}"/>
              </a:ext>
            </a:extLst>
          </p:cNvPr>
          <p:cNvSpPr/>
          <p:nvPr/>
        </p:nvSpPr>
        <p:spPr>
          <a:xfrm>
            <a:off x="1829975" y="3113360"/>
            <a:ext cx="3749387" cy="6775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Transformer Block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338CB605-4426-E4E2-82F3-CCD54634D3E4}"/>
              </a:ext>
            </a:extLst>
          </p:cNvPr>
          <p:cNvCxnSpPr>
            <a:cxnSpLocks/>
          </p:cNvCxnSpPr>
          <p:nvPr/>
        </p:nvCxnSpPr>
        <p:spPr>
          <a:xfrm flipV="1">
            <a:off x="2299340" y="3836278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A584873F-05BC-0B3F-3E44-C717609FFFE1}"/>
              </a:ext>
            </a:extLst>
          </p:cNvPr>
          <p:cNvCxnSpPr>
            <a:cxnSpLocks/>
          </p:cNvCxnSpPr>
          <p:nvPr/>
        </p:nvCxnSpPr>
        <p:spPr>
          <a:xfrm flipV="1">
            <a:off x="3260262" y="3836278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D5A401ED-26CB-9D5F-45E6-6F4B1CECA0AB}"/>
              </a:ext>
            </a:extLst>
          </p:cNvPr>
          <p:cNvCxnSpPr>
            <a:cxnSpLocks/>
          </p:cNvCxnSpPr>
          <p:nvPr/>
        </p:nvCxnSpPr>
        <p:spPr>
          <a:xfrm flipV="1">
            <a:off x="4230810" y="3817391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C0479EC4-F252-7E95-C321-DFD1E34958D4}"/>
              </a:ext>
            </a:extLst>
          </p:cNvPr>
          <p:cNvCxnSpPr>
            <a:cxnSpLocks/>
          </p:cNvCxnSpPr>
          <p:nvPr/>
        </p:nvCxnSpPr>
        <p:spPr>
          <a:xfrm flipV="1">
            <a:off x="5302253" y="3817391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BE4C39C5-96D3-4D2F-3618-3E9F751E71D4}"/>
              </a:ext>
            </a:extLst>
          </p:cNvPr>
          <p:cNvSpPr/>
          <p:nvPr/>
        </p:nvSpPr>
        <p:spPr>
          <a:xfrm>
            <a:off x="1829976" y="4081978"/>
            <a:ext cx="3749387" cy="6775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Transformer Block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左大括弧 27">
            <a:extLst>
              <a:ext uri="{FF2B5EF4-FFF2-40B4-BE49-F238E27FC236}">
                <a16:creationId xmlns:a16="http://schemas.microsoft.com/office/drawing/2014/main" id="{53AB80F2-8352-D4EE-EF8F-8B63F1935820}"/>
              </a:ext>
            </a:extLst>
          </p:cNvPr>
          <p:cNvSpPr/>
          <p:nvPr/>
        </p:nvSpPr>
        <p:spPr>
          <a:xfrm>
            <a:off x="1226702" y="756326"/>
            <a:ext cx="442902" cy="4945562"/>
          </a:xfrm>
          <a:prstGeom prst="leftBrace">
            <a:avLst>
              <a:gd name="adj1" fmla="val 89090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5F36E3C-E99B-6F97-8A57-56EE2FBB9967}"/>
              </a:ext>
            </a:extLst>
          </p:cNvPr>
          <p:cNvSpPr txBox="1"/>
          <p:nvPr/>
        </p:nvSpPr>
        <p:spPr>
          <a:xfrm>
            <a:off x="210407" y="2964773"/>
            <a:ext cx="1381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BERT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7FBBAE0-AD12-18BF-74D8-C00021791E9F}"/>
              </a:ext>
            </a:extLst>
          </p:cNvPr>
          <p:cNvSpPr txBox="1"/>
          <p:nvPr/>
        </p:nvSpPr>
        <p:spPr>
          <a:xfrm>
            <a:off x="1842392" y="5226200"/>
            <a:ext cx="104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how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F3313FF-EFD8-9A40-C20F-4E06EBD697D4}"/>
              </a:ext>
            </a:extLst>
          </p:cNvPr>
          <p:cNvSpPr txBox="1"/>
          <p:nvPr/>
        </p:nvSpPr>
        <p:spPr>
          <a:xfrm>
            <a:off x="2750743" y="5214535"/>
            <a:ext cx="104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are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4ABA4A3-F56B-CE68-53E8-22E7E4A38341}"/>
              </a:ext>
            </a:extLst>
          </p:cNvPr>
          <p:cNvSpPr txBox="1"/>
          <p:nvPr/>
        </p:nvSpPr>
        <p:spPr>
          <a:xfrm>
            <a:off x="4729262" y="5240223"/>
            <a:ext cx="104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today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C2FEA21E-6171-34BE-E35E-B19E15120B4A}"/>
              </a:ext>
            </a:extLst>
          </p:cNvPr>
          <p:cNvSpPr txBox="1"/>
          <p:nvPr/>
        </p:nvSpPr>
        <p:spPr>
          <a:xfrm rot="5400000">
            <a:off x="2055404" y="2812323"/>
            <a:ext cx="59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…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24EC50F4-806B-F960-CFE8-A1C85013E007}"/>
              </a:ext>
            </a:extLst>
          </p:cNvPr>
          <p:cNvSpPr txBox="1"/>
          <p:nvPr/>
        </p:nvSpPr>
        <p:spPr>
          <a:xfrm rot="5400000">
            <a:off x="3009636" y="2812323"/>
            <a:ext cx="59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…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EF215FDE-41B2-0130-EF5B-2BC5FF527908}"/>
              </a:ext>
            </a:extLst>
          </p:cNvPr>
          <p:cNvSpPr txBox="1"/>
          <p:nvPr/>
        </p:nvSpPr>
        <p:spPr>
          <a:xfrm rot="5400000">
            <a:off x="3999433" y="2812323"/>
            <a:ext cx="59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…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DF1AE770-FED9-20AD-EB3B-DA9DD638973B}"/>
              </a:ext>
            </a:extLst>
          </p:cNvPr>
          <p:cNvSpPr txBox="1"/>
          <p:nvPr/>
        </p:nvSpPr>
        <p:spPr>
          <a:xfrm rot="5400000">
            <a:off x="5064451" y="2812323"/>
            <a:ext cx="59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…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01976F87-6E0C-7A41-D863-C4B43C161041}"/>
              </a:ext>
            </a:extLst>
          </p:cNvPr>
          <p:cNvSpPr txBox="1"/>
          <p:nvPr/>
        </p:nvSpPr>
        <p:spPr>
          <a:xfrm>
            <a:off x="5431049" y="5312509"/>
            <a:ext cx="3777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Sentence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3530EA9B-C2E7-12BA-4202-51A6FFB92405}"/>
              </a:ext>
            </a:extLst>
          </p:cNvPr>
          <p:cNvCxnSpPr>
            <a:cxnSpLocks/>
          </p:cNvCxnSpPr>
          <p:nvPr/>
        </p:nvCxnSpPr>
        <p:spPr>
          <a:xfrm flipV="1">
            <a:off x="7338139" y="4883983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87436A4C-2110-5457-0712-EE576CEAAFD2}"/>
              </a:ext>
            </a:extLst>
          </p:cNvPr>
          <p:cNvSpPr/>
          <p:nvPr/>
        </p:nvSpPr>
        <p:spPr>
          <a:xfrm>
            <a:off x="6241957" y="3790950"/>
            <a:ext cx="2189391" cy="102763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Surface 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7DB672E2-ABC6-BDEB-7154-63CB0FC74B6D}"/>
              </a:ext>
            </a:extLst>
          </p:cNvPr>
          <p:cNvSpPr/>
          <p:nvPr/>
        </p:nvSpPr>
        <p:spPr>
          <a:xfrm>
            <a:off x="6207559" y="2281077"/>
            <a:ext cx="2189391" cy="10276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Syntactic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35CB7200-EE10-D94F-48F3-5D690322115C}"/>
              </a:ext>
            </a:extLst>
          </p:cNvPr>
          <p:cNvSpPr/>
          <p:nvPr/>
        </p:nvSpPr>
        <p:spPr>
          <a:xfrm>
            <a:off x="6207560" y="773547"/>
            <a:ext cx="2189391" cy="102763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Semantic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61" name="直線單箭頭接點 60">
            <a:extLst>
              <a:ext uri="{FF2B5EF4-FFF2-40B4-BE49-F238E27FC236}">
                <a16:creationId xmlns:a16="http://schemas.microsoft.com/office/drawing/2014/main" id="{1D83630C-52C7-C414-5F25-49C4AD1A145C}"/>
              </a:ext>
            </a:extLst>
          </p:cNvPr>
          <p:cNvCxnSpPr>
            <a:cxnSpLocks/>
          </p:cNvCxnSpPr>
          <p:nvPr/>
        </p:nvCxnSpPr>
        <p:spPr>
          <a:xfrm flipV="1">
            <a:off x="7333424" y="3325045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30B31806-9639-87D0-C4B5-03B736A8FFC9}"/>
              </a:ext>
            </a:extLst>
          </p:cNvPr>
          <p:cNvCxnSpPr>
            <a:cxnSpLocks/>
          </p:cNvCxnSpPr>
          <p:nvPr/>
        </p:nvCxnSpPr>
        <p:spPr>
          <a:xfrm flipV="1">
            <a:off x="7294562" y="1831077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D6B7BAD8-1448-D7D2-DD8D-4C4BC1C5CE1C}"/>
              </a:ext>
            </a:extLst>
          </p:cNvPr>
          <p:cNvSpPr/>
          <p:nvPr/>
        </p:nvSpPr>
        <p:spPr>
          <a:xfrm flipV="1">
            <a:off x="8984055" y="689755"/>
            <a:ext cx="2152027" cy="4210281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66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D465C75-F636-73B9-0983-01D3F8DFA2EB}"/>
              </a:ext>
            </a:extLst>
          </p:cNvPr>
          <p:cNvSpPr txBox="1"/>
          <p:nvPr/>
        </p:nvSpPr>
        <p:spPr>
          <a:xfrm>
            <a:off x="9337437" y="4022673"/>
            <a:ext cx="1479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Surface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D2B79D9-9C13-EFB1-38D4-852A940CF7E1}"/>
              </a:ext>
            </a:extLst>
          </p:cNvPr>
          <p:cNvSpPr txBox="1"/>
          <p:nvPr/>
        </p:nvSpPr>
        <p:spPr>
          <a:xfrm>
            <a:off x="9337436" y="2601126"/>
            <a:ext cx="1479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Syntactic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4278ED1-C068-E590-863C-6D5892021653}"/>
              </a:ext>
            </a:extLst>
          </p:cNvPr>
          <p:cNvSpPr txBox="1"/>
          <p:nvPr/>
        </p:nvSpPr>
        <p:spPr>
          <a:xfrm>
            <a:off x="9303040" y="1212128"/>
            <a:ext cx="1479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Semantic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325CAA6-5CF1-93EA-4F76-3EA204B70CC2}"/>
              </a:ext>
            </a:extLst>
          </p:cNvPr>
          <p:cNvSpPr txBox="1"/>
          <p:nvPr/>
        </p:nvSpPr>
        <p:spPr>
          <a:xfrm>
            <a:off x="8142678" y="5331733"/>
            <a:ext cx="3777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Sentence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24B26983-06EB-DB5C-D853-40771F89017E}"/>
              </a:ext>
            </a:extLst>
          </p:cNvPr>
          <p:cNvCxnSpPr>
            <a:cxnSpLocks/>
          </p:cNvCxnSpPr>
          <p:nvPr/>
        </p:nvCxnSpPr>
        <p:spPr>
          <a:xfrm flipV="1">
            <a:off x="10049768" y="4903207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273A6FA-9883-99E2-71E9-47C9B89126A4}"/>
              </a:ext>
            </a:extLst>
          </p:cNvPr>
          <p:cNvSpPr txBox="1"/>
          <p:nvPr/>
        </p:nvSpPr>
        <p:spPr>
          <a:xfrm rot="5400000">
            <a:off x="9893554" y="2601125"/>
            <a:ext cx="302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Input dependent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B2BF4C9-3998-0870-2974-D1F695EC80A6}"/>
              </a:ext>
            </a:extLst>
          </p:cNvPr>
          <p:cNvSpPr txBox="1"/>
          <p:nvPr/>
        </p:nvSpPr>
        <p:spPr>
          <a:xfrm>
            <a:off x="1932280" y="5828042"/>
            <a:ext cx="99877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https://aclanthology.org/2020.findings-emnlp.389/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https://aclanthology.org/2022.coling-1.278/</a:t>
            </a:r>
          </a:p>
        </p:txBody>
      </p:sp>
    </p:spTree>
    <p:extLst>
      <p:ext uri="{BB962C8B-B14F-4D97-AF65-F5344CB8AC3E}">
        <p14:creationId xmlns:p14="http://schemas.microsoft.com/office/powerpoint/2010/main" val="57206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FFB8F661-2CC4-BF3D-3690-6C519972B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87" y="1877328"/>
            <a:ext cx="8002987" cy="421396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C3B2EE7-7DFD-EB6B-E6F0-9043A89B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還是要從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葬送的芙莉蓮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開始說起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7E7411D-2B59-3ED8-5DF0-4324A1D52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916" y="2278913"/>
            <a:ext cx="8105881" cy="421396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F0AB7F1-95F5-6F21-E332-5E347285D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159" y="2633357"/>
            <a:ext cx="7501054" cy="413183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2292DDE-8008-80BE-BD43-2A277C97D248}"/>
              </a:ext>
            </a:extLst>
          </p:cNvPr>
          <p:cNvSpPr txBox="1"/>
          <p:nvPr/>
        </p:nvSpPr>
        <p:spPr>
          <a:xfrm>
            <a:off x="8319408" y="1272345"/>
            <a:ext cx="361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葬送的芙莉蓮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動畫第七話</a:t>
            </a:r>
          </a:p>
        </p:txBody>
      </p:sp>
    </p:spTree>
    <p:extLst>
      <p:ext uri="{BB962C8B-B14F-4D97-AF65-F5344CB8AC3E}">
        <p14:creationId xmlns:p14="http://schemas.microsoft.com/office/powerpoint/2010/main" val="191480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C1A773AF-580F-418F-BBDF-E2B9151D1728}"/>
              </a:ext>
            </a:extLst>
          </p:cNvPr>
          <p:cNvGrpSpPr>
            <a:grpSpLocks noChangeAspect="1"/>
          </p:cNvGrpSpPr>
          <p:nvPr/>
        </p:nvGrpSpPr>
        <p:grpSpPr>
          <a:xfrm>
            <a:off x="1284796" y="1239101"/>
            <a:ext cx="10332773" cy="4497433"/>
            <a:chOff x="2908394" y="1709101"/>
            <a:chExt cx="6747712" cy="2937003"/>
          </a:xfrm>
        </p:grpSpPr>
        <p:pic>
          <p:nvPicPr>
            <p:cNvPr id="5" name="Picture 2" descr="懷孕4-8周：胚胎的發育-母嬰--高清正版影音線上看-愛奇藝臺灣站">
              <a:extLst>
                <a:ext uri="{FF2B5EF4-FFF2-40B4-BE49-F238E27FC236}">
                  <a16:creationId xmlns:a16="http://schemas.microsoft.com/office/drawing/2014/main" id="{F3A66860-9E13-41AF-B4F9-CD2276F2F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8394" y="1709101"/>
              <a:ext cx="5221339" cy="2937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ãBERT pngãçåçæå°çµæ">
              <a:extLst>
                <a:ext uri="{FF2B5EF4-FFF2-40B4-BE49-F238E27FC236}">
                  <a16:creationId xmlns:a16="http://schemas.microsoft.com/office/drawing/2014/main" id="{37EC0E5B-824B-429D-B927-54BFEA211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9733" y="2106067"/>
              <a:ext cx="1526373" cy="254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E83480A0-B81E-4D6B-9512-F0BBC5AB6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Embedding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中存有甚麼樣的資訊</a:t>
            </a:r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9A0C78A-E9CF-49E6-9310-C3A830A4E6D7}"/>
              </a:ext>
            </a:extLst>
          </p:cNvPr>
          <p:cNvSpPr txBox="1"/>
          <p:nvPr/>
        </p:nvSpPr>
        <p:spPr>
          <a:xfrm>
            <a:off x="259262" y="5905359"/>
            <a:ext cx="11635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When does a language model know POS tagging, syntactic parsing, semantics?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C1E09E8-CDE6-545F-E5CB-1FEB41FD5333}"/>
              </a:ext>
            </a:extLst>
          </p:cNvPr>
          <p:cNvSpPr txBox="1"/>
          <p:nvPr/>
        </p:nvSpPr>
        <p:spPr>
          <a:xfrm>
            <a:off x="838200" y="1551739"/>
            <a:ext cx="7995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/>
              <a:t>LM Embryology</a:t>
            </a:r>
            <a:r>
              <a:rPr lang="zh-TW" altLang="en-US" sz="2400" dirty="0"/>
              <a:t> </a:t>
            </a:r>
            <a:r>
              <a:rPr lang="en-US" altLang="zh-TW" sz="2400" dirty="0"/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語言模型胚胎學</a:t>
            </a:r>
            <a:r>
              <a:rPr lang="en-US" altLang="zh-TW" sz="2400" dirty="0"/>
              <a:t>)</a:t>
            </a:r>
            <a:r>
              <a:rPr lang="zh-TW" altLang="en-US" sz="2400" dirty="0"/>
              <a:t>：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Analyzing what BERT learned during training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1C333AB-DDDF-7BA3-1195-6574F24AFEFE}"/>
              </a:ext>
            </a:extLst>
          </p:cNvPr>
          <p:cNvSpPr txBox="1"/>
          <p:nvPr/>
        </p:nvSpPr>
        <p:spPr>
          <a:xfrm>
            <a:off x="865472" y="509020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https://arxiv.org/abs/2010.02480</a:t>
            </a:r>
            <a:endParaRPr lang="en-US" altLang="zh-TW" dirty="0"/>
          </a:p>
          <a:p>
            <a:r>
              <a:rPr lang="en-US" altLang="zh-TW" dirty="0"/>
              <a:t>https://arxiv.org/abs/2104.07885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810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989143-A4A0-B0C2-7E6F-A8374BEFD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Embedding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中存有甚麼樣的資訊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FF66F3-6C90-ADDF-246F-CA38DF635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投影到二維平面上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35D1BE-2476-F716-D009-864966D5D2D5}"/>
              </a:ext>
            </a:extLst>
          </p:cNvPr>
          <p:cNvSpPr txBox="1"/>
          <p:nvPr/>
        </p:nvSpPr>
        <p:spPr>
          <a:xfrm>
            <a:off x="3628088" y="5690243"/>
            <a:ext cx="104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you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BB75EA86-CDF8-0C9F-2060-E4A321F9D11F}"/>
              </a:ext>
            </a:extLst>
          </p:cNvPr>
          <p:cNvCxnSpPr>
            <a:cxnSpLocks/>
          </p:cNvCxnSpPr>
          <p:nvPr/>
        </p:nvCxnSpPr>
        <p:spPr>
          <a:xfrm flipV="1">
            <a:off x="2226081" y="5261084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A0B58F4C-8323-F661-D3C0-55F3FBAE281C}"/>
              </a:ext>
            </a:extLst>
          </p:cNvPr>
          <p:cNvCxnSpPr>
            <a:cxnSpLocks/>
          </p:cNvCxnSpPr>
          <p:nvPr/>
        </p:nvCxnSpPr>
        <p:spPr>
          <a:xfrm flipV="1">
            <a:off x="3187003" y="5261084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A3C59E80-5665-1C5B-CAD4-FACAC206D391}"/>
              </a:ext>
            </a:extLst>
          </p:cNvPr>
          <p:cNvCxnSpPr>
            <a:cxnSpLocks/>
          </p:cNvCxnSpPr>
          <p:nvPr/>
        </p:nvCxnSpPr>
        <p:spPr>
          <a:xfrm flipV="1">
            <a:off x="4157551" y="5261084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378567D2-DB69-0208-6416-570835C9535E}"/>
              </a:ext>
            </a:extLst>
          </p:cNvPr>
          <p:cNvCxnSpPr>
            <a:cxnSpLocks/>
          </p:cNvCxnSpPr>
          <p:nvPr/>
        </p:nvCxnSpPr>
        <p:spPr>
          <a:xfrm flipV="1">
            <a:off x="5147349" y="5261084"/>
            <a:ext cx="0" cy="45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C28A0693-8BEF-2A34-28E0-605B8791AEDA}"/>
              </a:ext>
            </a:extLst>
          </p:cNvPr>
          <p:cNvCxnSpPr>
            <a:cxnSpLocks/>
          </p:cNvCxnSpPr>
          <p:nvPr/>
        </p:nvCxnSpPr>
        <p:spPr>
          <a:xfrm flipV="1">
            <a:off x="2192243" y="4197053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F611439E-2E63-B1B9-2F2A-DAD1ED1CB912}"/>
              </a:ext>
            </a:extLst>
          </p:cNvPr>
          <p:cNvCxnSpPr>
            <a:cxnSpLocks/>
          </p:cNvCxnSpPr>
          <p:nvPr/>
        </p:nvCxnSpPr>
        <p:spPr>
          <a:xfrm flipV="1">
            <a:off x="3153165" y="4197053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530A7282-3855-222C-10A9-A444B6BE45A7}"/>
              </a:ext>
            </a:extLst>
          </p:cNvPr>
          <p:cNvCxnSpPr>
            <a:cxnSpLocks/>
          </p:cNvCxnSpPr>
          <p:nvPr/>
        </p:nvCxnSpPr>
        <p:spPr>
          <a:xfrm flipV="1">
            <a:off x="4123713" y="4178166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3B5BFDFC-D6F6-84D8-77F6-3ADFEAC0D6A4}"/>
              </a:ext>
            </a:extLst>
          </p:cNvPr>
          <p:cNvCxnSpPr>
            <a:cxnSpLocks/>
          </p:cNvCxnSpPr>
          <p:nvPr/>
        </p:nvCxnSpPr>
        <p:spPr>
          <a:xfrm flipV="1">
            <a:off x="5109115" y="4166046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E037C41-7FED-F815-3D89-D8A1A78CE009}"/>
              </a:ext>
            </a:extLst>
          </p:cNvPr>
          <p:cNvSpPr/>
          <p:nvPr/>
        </p:nvSpPr>
        <p:spPr>
          <a:xfrm>
            <a:off x="1722879" y="4557053"/>
            <a:ext cx="3749387" cy="6775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Transformer Block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3172D26-AEDB-D9BD-1F7C-50D1F2E3D0A8}"/>
              </a:ext>
            </a:extLst>
          </p:cNvPr>
          <p:cNvSpPr txBox="1"/>
          <p:nvPr/>
        </p:nvSpPr>
        <p:spPr>
          <a:xfrm>
            <a:off x="1735295" y="5701275"/>
            <a:ext cx="104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how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AB17A79-7713-7DAF-35E7-7F112C0590BF}"/>
              </a:ext>
            </a:extLst>
          </p:cNvPr>
          <p:cNvSpPr txBox="1"/>
          <p:nvPr/>
        </p:nvSpPr>
        <p:spPr>
          <a:xfrm>
            <a:off x="2643646" y="5689610"/>
            <a:ext cx="104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are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130EA19A-8848-77C2-781F-DC685A65E0CB}"/>
              </a:ext>
            </a:extLst>
          </p:cNvPr>
          <p:cNvSpPr txBox="1"/>
          <p:nvPr/>
        </p:nvSpPr>
        <p:spPr>
          <a:xfrm>
            <a:off x="4622165" y="5715298"/>
            <a:ext cx="104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today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6BE8D19A-B23D-F75B-9B2E-BCEFD6750621}"/>
                  </a:ext>
                </a:extLst>
              </p:cNvPr>
              <p:cNvSpPr txBox="1"/>
              <p:nvPr/>
            </p:nvSpPr>
            <p:spPr>
              <a:xfrm>
                <a:off x="1879992" y="2743178"/>
                <a:ext cx="692177" cy="1273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0.3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−3.0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−0.7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6BE8D19A-B23D-F75B-9B2E-BCEFD6750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992" y="2743178"/>
                <a:ext cx="692177" cy="12738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469DAA9B-E9AA-7900-CAA9-A3A188CDC34D}"/>
                  </a:ext>
                </a:extLst>
              </p:cNvPr>
              <p:cNvSpPr txBox="1"/>
              <p:nvPr/>
            </p:nvSpPr>
            <p:spPr>
              <a:xfrm>
                <a:off x="2802814" y="2744825"/>
                <a:ext cx="692177" cy="1273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−0.2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0.4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1.0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0.6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469DAA9B-E9AA-7900-CAA9-A3A188CDC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814" y="2744825"/>
                <a:ext cx="692177" cy="12738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D18EB748-20C0-86D5-C473-1EBD4E40FA6F}"/>
                  </a:ext>
                </a:extLst>
              </p:cNvPr>
              <p:cNvSpPr txBox="1"/>
              <p:nvPr/>
            </p:nvSpPr>
            <p:spPr>
              <a:xfrm>
                <a:off x="3777624" y="2755878"/>
                <a:ext cx="692177" cy="1273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−0.1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−0.5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−3.0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−0.7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D18EB748-20C0-86D5-C473-1EBD4E40F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624" y="2755878"/>
                <a:ext cx="692177" cy="12738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C2956F28-EC5E-5875-B54C-60A063E4F352}"/>
                  </a:ext>
                </a:extLst>
              </p:cNvPr>
              <p:cNvSpPr txBox="1"/>
              <p:nvPr/>
            </p:nvSpPr>
            <p:spPr>
              <a:xfrm>
                <a:off x="4854797" y="2755878"/>
                <a:ext cx="519052" cy="1273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2.4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3.1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5.7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1.5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C2956F28-EC5E-5875-B54C-60A063E4F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797" y="2755878"/>
                <a:ext cx="519052" cy="12738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E571B86A-7003-4100-C3F9-8FCFF39357A9}"/>
                  </a:ext>
                </a:extLst>
              </p:cNvPr>
              <p:cNvSpPr txBox="1"/>
              <p:nvPr/>
            </p:nvSpPr>
            <p:spPr>
              <a:xfrm>
                <a:off x="7001704" y="2755878"/>
                <a:ext cx="526106" cy="4601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0.9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E571B86A-7003-4100-C3F9-8FCFF3935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704" y="2755878"/>
                <a:ext cx="526106" cy="4601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00E7F940-3269-6E02-68C2-2E4BA717E423}"/>
                  </a:ext>
                </a:extLst>
              </p:cNvPr>
              <p:cNvSpPr txBox="1"/>
              <p:nvPr/>
            </p:nvSpPr>
            <p:spPr>
              <a:xfrm>
                <a:off x="7935598" y="2757525"/>
                <a:ext cx="699230" cy="4601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−0.1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00E7F940-3269-6E02-68C2-2E4BA717E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5598" y="2757525"/>
                <a:ext cx="699230" cy="4601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76D4139D-0262-25C1-D5F5-CBB9B63661C1}"/>
                  </a:ext>
                </a:extLst>
              </p:cNvPr>
              <p:cNvSpPr txBox="1"/>
              <p:nvPr/>
            </p:nvSpPr>
            <p:spPr>
              <a:xfrm>
                <a:off x="9042616" y="2768578"/>
                <a:ext cx="526105" cy="4601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1.2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76D4139D-0262-25C1-D5F5-CBB9B6366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2616" y="2768578"/>
                <a:ext cx="526105" cy="4601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字方塊 46">
                <a:extLst>
                  <a:ext uri="{FF2B5EF4-FFF2-40B4-BE49-F238E27FC236}">
                    <a16:creationId xmlns:a16="http://schemas.microsoft.com/office/drawing/2014/main" id="{C83D1317-E5EE-AFFA-A3AB-40270B521141}"/>
                  </a:ext>
                </a:extLst>
              </p:cNvPr>
              <p:cNvSpPr txBox="1"/>
              <p:nvPr/>
            </p:nvSpPr>
            <p:spPr>
              <a:xfrm>
                <a:off x="9976509" y="2768578"/>
                <a:ext cx="699230" cy="461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2.1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−0.1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7" name="文字方塊 46">
                <a:extLst>
                  <a:ext uri="{FF2B5EF4-FFF2-40B4-BE49-F238E27FC236}">
                    <a16:creationId xmlns:a16="http://schemas.microsoft.com/office/drawing/2014/main" id="{C83D1317-E5EE-AFFA-A3AB-40270B521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509" y="2768578"/>
                <a:ext cx="699230" cy="4619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箭號: 向右 4">
            <a:extLst>
              <a:ext uri="{FF2B5EF4-FFF2-40B4-BE49-F238E27FC236}">
                <a16:creationId xmlns:a16="http://schemas.microsoft.com/office/drawing/2014/main" id="{E51EF7C5-4C7C-DE87-FF5A-BA1DCBB7161C}"/>
              </a:ext>
            </a:extLst>
          </p:cNvPr>
          <p:cNvSpPr/>
          <p:nvPr/>
        </p:nvSpPr>
        <p:spPr>
          <a:xfrm>
            <a:off x="5654197" y="2755878"/>
            <a:ext cx="1048215" cy="472826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9F32CD9-08DE-5882-6969-19BC86A06ADF}"/>
              </a:ext>
            </a:extLst>
          </p:cNvPr>
          <p:cNvSpPr txBox="1"/>
          <p:nvPr/>
        </p:nvSpPr>
        <p:spPr>
          <a:xfrm>
            <a:off x="5155287" y="2351472"/>
            <a:ext cx="1973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投影</a:t>
            </a:r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0CC95F3E-3F65-146D-975B-C2D5447018D9}"/>
              </a:ext>
            </a:extLst>
          </p:cNvPr>
          <p:cNvSpPr/>
          <p:nvPr/>
        </p:nvSpPr>
        <p:spPr>
          <a:xfrm rot="5400000">
            <a:off x="8364870" y="3492156"/>
            <a:ext cx="677592" cy="472826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0F19D5F-4607-3CFB-2E17-E00504DB33A4}"/>
              </a:ext>
            </a:extLst>
          </p:cNvPr>
          <p:cNvSpPr txBox="1"/>
          <p:nvPr/>
        </p:nvSpPr>
        <p:spPr>
          <a:xfrm>
            <a:off x="8989902" y="3497736"/>
            <a:ext cx="1973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容易可視化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3027EA48-8D61-E437-2407-E77F34ABBAC6}"/>
              </a:ext>
            </a:extLst>
          </p:cNvPr>
          <p:cNvCxnSpPr/>
          <p:nvPr/>
        </p:nvCxnSpPr>
        <p:spPr>
          <a:xfrm>
            <a:off x="6877632" y="5295590"/>
            <a:ext cx="367403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EB82DF9F-E869-FA55-55E8-CEB28BE6A911}"/>
              </a:ext>
            </a:extLst>
          </p:cNvPr>
          <p:cNvCxnSpPr>
            <a:cxnSpLocks/>
          </p:cNvCxnSpPr>
          <p:nvPr/>
        </p:nvCxnSpPr>
        <p:spPr>
          <a:xfrm flipV="1">
            <a:off x="8714650" y="4312417"/>
            <a:ext cx="0" cy="21405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橢圓 22">
            <a:extLst>
              <a:ext uri="{FF2B5EF4-FFF2-40B4-BE49-F238E27FC236}">
                <a16:creationId xmlns:a16="http://schemas.microsoft.com/office/drawing/2014/main" id="{941F1933-C186-6D9B-CB40-63550C71A91A}"/>
              </a:ext>
            </a:extLst>
          </p:cNvPr>
          <p:cNvSpPr/>
          <p:nvPr/>
        </p:nvSpPr>
        <p:spPr>
          <a:xfrm>
            <a:off x="9042189" y="4528704"/>
            <a:ext cx="204944" cy="2049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7DFFA9DD-EB0B-3198-96CE-5447B7303FE6}"/>
              </a:ext>
            </a:extLst>
          </p:cNvPr>
          <p:cNvSpPr/>
          <p:nvPr/>
        </p:nvSpPr>
        <p:spPr>
          <a:xfrm>
            <a:off x="8182741" y="4886046"/>
            <a:ext cx="204944" cy="2049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604FF796-F107-0917-EB3C-18024B5A918D}"/>
              </a:ext>
            </a:extLst>
          </p:cNvPr>
          <p:cNvSpPr/>
          <p:nvPr/>
        </p:nvSpPr>
        <p:spPr>
          <a:xfrm>
            <a:off x="10223652" y="5587138"/>
            <a:ext cx="204944" cy="2049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21ADCDAA-920E-D5AC-6E14-8D51E38BF29A}"/>
              </a:ext>
            </a:extLst>
          </p:cNvPr>
          <p:cNvSpPr/>
          <p:nvPr/>
        </p:nvSpPr>
        <p:spPr>
          <a:xfrm>
            <a:off x="9787296" y="4869130"/>
            <a:ext cx="204944" cy="2049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583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5" grpId="0" animBg="1"/>
      <p:bldP spid="6" grpId="0"/>
      <p:bldP spid="7" grpId="0" animBg="1"/>
      <p:bldP spid="8" grpId="0"/>
      <p:bldP spid="23" grpId="0" animBg="1"/>
      <p:bldP spid="24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57D392-4887-9A30-4E59-ED0D377E0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EB833BE-B310-58AF-7D82-6650769B8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344090"/>
            <a:ext cx="41148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04BB13E-B060-228B-B885-1FB70EA82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278D36C-5E38-682A-B16E-96B0C69BB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026643"/>
            <a:ext cx="7600950" cy="3427214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8098905-D19E-2CBE-CE3D-35A3B2A83890}"/>
              </a:ext>
            </a:extLst>
          </p:cNvPr>
          <p:cNvSpPr txBox="1"/>
          <p:nvPr/>
        </p:nvSpPr>
        <p:spPr>
          <a:xfrm>
            <a:off x="952500" y="6279750"/>
            <a:ext cx="10687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Source: </a:t>
            </a:r>
            <a:r>
              <a:rPr lang="zh-TW" altLang="en-US" dirty="0"/>
              <a:t>http://www.khadley.com/courses/Astronomy/ph_205/topics/chartheavens/measuring-distance.html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9DF2160-AA75-982A-D584-97D7A135FFB3}"/>
              </a:ext>
            </a:extLst>
          </p:cNvPr>
          <p:cNvSpPr txBox="1"/>
          <p:nvPr/>
        </p:nvSpPr>
        <p:spPr>
          <a:xfrm>
            <a:off x="7686675" y="5588792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delle"/>
              </a:rPr>
              <a:t>Copyright 2005 Pearson Prentiss-Hall Inc.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070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E703838-7395-B24F-2367-215A21C51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17" y="1787966"/>
            <a:ext cx="10263883" cy="44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54994C8-65A8-A996-503B-032F66257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Embedding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中存有甚麼樣的資訊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F6A8B47-5154-482A-3E5B-0CEA750D8B9B}"/>
              </a:ext>
            </a:extLst>
          </p:cNvPr>
          <p:cNvSpPr txBox="1"/>
          <p:nvPr/>
        </p:nvSpPr>
        <p:spPr>
          <a:xfrm>
            <a:off x="5919731" y="5719788"/>
            <a:ext cx="6099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John Hewitt, Christopher D. Manning, </a:t>
            </a:r>
            <a:r>
              <a:rPr lang="en" altLang="zh-TW" sz="1800" dirty="0"/>
              <a:t>A Structural Probe for Finding Syntax in Word Representations, NAACL, 2019</a:t>
            </a:r>
          </a:p>
        </p:txBody>
      </p:sp>
    </p:spTree>
    <p:extLst>
      <p:ext uri="{BB962C8B-B14F-4D97-AF65-F5344CB8AC3E}">
        <p14:creationId xmlns:p14="http://schemas.microsoft.com/office/powerpoint/2010/main" val="56902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05721D-EE71-7149-421E-B895BE54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Embedding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中存有甚麼樣的資訊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F87E48-AA51-A10E-347C-FE74AC15E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6B1BB93-9F1F-4336-BAF9-4CBF80D8C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04" y="1690688"/>
            <a:ext cx="10299996" cy="448627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8E72BAA-7757-A67C-2164-AA5E932B193E}"/>
              </a:ext>
            </a:extLst>
          </p:cNvPr>
          <p:cNvSpPr txBox="1"/>
          <p:nvPr/>
        </p:nvSpPr>
        <p:spPr>
          <a:xfrm>
            <a:off x="8304628" y="6308209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https://arxiv.org/abs/2310.02207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EB1B501-6D76-4F9C-3DF3-53CB8A253FF7}"/>
              </a:ext>
            </a:extLst>
          </p:cNvPr>
          <p:cNvSpPr txBox="1"/>
          <p:nvPr/>
        </p:nvSpPr>
        <p:spPr>
          <a:xfrm>
            <a:off x="8000368" y="1406435"/>
            <a:ext cx="3806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分析對象為 </a:t>
            </a: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LLaMA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(Meta)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7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EE7E4640-1499-BECB-D31C-1FB0EBCC4E04}"/>
              </a:ext>
            </a:extLst>
          </p:cNvPr>
          <p:cNvGrpSpPr/>
          <p:nvPr/>
        </p:nvGrpSpPr>
        <p:grpSpPr>
          <a:xfrm>
            <a:off x="-361156" y="430807"/>
            <a:ext cx="12914312" cy="6457156"/>
            <a:chOff x="0" y="1261806"/>
            <a:chExt cx="12192000" cy="60960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77E6627-FE0B-495B-5277-B669A1535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61806"/>
              <a:ext cx="12192000" cy="60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4FC1038-FF5D-ED09-6805-5E1B5591C995}"/>
                </a:ext>
              </a:extLst>
            </p:cNvPr>
            <p:cNvSpPr/>
            <p:nvPr/>
          </p:nvSpPr>
          <p:spPr>
            <a:xfrm>
              <a:off x="2240280" y="1261806"/>
              <a:ext cx="7981950" cy="962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C0BC353D-A73D-6CD5-941D-ABA31919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Embedding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中存有甚麼樣的資訊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D2F92B0-217A-3799-B606-3A84C102C84C}"/>
              </a:ext>
            </a:extLst>
          </p:cNvPr>
          <p:cNvSpPr txBox="1"/>
          <p:nvPr/>
        </p:nvSpPr>
        <p:spPr>
          <a:xfrm>
            <a:off x="8793105" y="163784"/>
            <a:ext cx="373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感謝徐有齊同學提供實驗結果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FEED05A-5E6F-C2F6-95BF-38B2D2AF090C}"/>
              </a:ext>
            </a:extLst>
          </p:cNvPr>
          <p:cNvSpPr txBox="1"/>
          <p:nvPr/>
        </p:nvSpPr>
        <p:spPr>
          <a:xfrm>
            <a:off x="1294397" y="1507355"/>
            <a:ext cx="2102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正解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8EEC456-F213-EEC8-E4C1-A1C7767A063E}"/>
              </a:ext>
            </a:extLst>
          </p:cNvPr>
          <p:cNvSpPr txBox="1"/>
          <p:nvPr/>
        </p:nvSpPr>
        <p:spPr>
          <a:xfrm>
            <a:off x="8016409" y="1525537"/>
            <a:ext cx="2102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LLaMA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B94424C-316C-466C-E000-D0C039527C90}"/>
              </a:ext>
            </a:extLst>
          </p:cNvPr>
          <p:cNvSpPr txBox="1"/>
          <p:nvPr/>
        </p:nvSpPr>
        <p:spPr>
          <a:xfrm>
            <a:off x="8016408" y="1974799"/>
            <a:ext cx="2102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(Meta)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8E99F47-608B-4625-A4D3-1562A4D685ED}"/>
              </a:ext>
            </a:extLst>
          </p:cNvPr>
          <p:cNvSpPr txBox="1"/>
          <p:nvPr/>
        </p:nvSpPr>
        <p:spPr>
          <a:xfrm>
            <a:off x="4655402" y="1662335"/>
            <a:ext cx="2102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TAIDE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6F8C9E5-6A80-F073-1612-AA05B74209BD}"/>
              </a:ext>
            </a:extLst>
          </p:cNvPr>
          <p:cNvSpPr txBox="1"/>
          <p:nvPr/>
        </p:nvSpPr>
        <p:spPr>
          <a:xfrm>
            <a:off x="4655401" y="2054300"/>
            <a:ext cx="1581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讀了較多繁體中文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3A22E-D523-529F-46ED-4B81A0EDD170}"/>
              </a:ext>
            </a:extLst>
          </p:cNvPr>
          <p:cNvSpPr txBox="1"/>
          <p:nvPr/>
        </p:nvSpPr>
        <p:spPr>
          <a:xfrm>
            <a:off x="2229129" y="6285842"/>
            <a:ext cx="805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每一個點都是一個里，例如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大安區大學里</a:t>
            </a:r>
          </a:p>
        </p:txBody>
      </p:sp>
    </p:spTree>
    <p:extLst>
      <p:ext uri="{BB962C8B-B14F-4D97-AF65-F5344CB8AC3E}">
        <p14:creationId xmlns:p14="http://schemas.microsoft.com/office/powerpoint/2010/main" val="22146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9BD24A-7E54-721C-08AE-B6C33E84E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語言模型的「測謊器」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D351D3E-70C6-BFAC-AB6B-22AFC14F3EC9}"/>
              </a:ext>
            </a:extLst>
          </p:cNvPr>
          <p:cNvSpPr txBox="1"/>
          <p:nvPr/>
        </p:nvSpPr>
        <p:spPr>
          <a:xfrm>
            <a:off x="8677379" y="6133045"/>
            <a:ext cx="6093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https://arxiv.org/abs/2304.13734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DC35458-0D7C-64D9-32DE-8DE227E9EA3E}"/>
              </a:ext>
            </a:extLst>
          </p:cNvPr>
          <p:cNvSpPr/>
          <p:nvPr/>
        </p:nvSpPr>
        <p:spPr>
          <a:xfrm>
            <a:off x="5639050" y="2106076"/>
            <a:ext cx="242415" cy="6058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968122C-4AD4-0828-115A-0966A1BDADF6}"/>
              </a:ext>
            </a:extLst>
          </p:cNvPr>
          <p:cNvSpPr/>
          <p:nvPr/>
        </p:nvSpPr>
        <p:spPr>
          <a:xfrm>
            <a:off x="6090807" y="2106076"/>
            <a:ext cx="242415" cy="6058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F37AAD2-C175-224A-E1D1-51D70569A22E}"/>
              </a:ext>
            </a:extLst>
          </p:cNvPr>
          <p:cNvSpPr/>
          <p:nvPr/>
        </p:nvSpPr>
        <p:spPr>
          <a:xfrm>
            <a:off x="6542564" y="2106076"/>
            <a:ext cx="242415" cy="6058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F813BC-19D8-358F-F406-9588A1F2D2A3}"/>
              </a:ext>
            </a:extLst>
          </p:cNvPr>
          <p:cNvSpPr/>
          <p:nvPr/>
        </p:nvSpPr>
        <p:spPr>
          <a:xfrm>
            <a:off x="6994321" y="2106076"/>
            <a:ext cx="242415" cy="6058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C597988-8B82-10EE-0476-8C5339B44841}"/>
              </a:ext>
            </a:extLst>
          </p:cNvPr>
          <p:cNvSpPr txBox="1"/>
          <p:nvPr/>
        </p:nvSpPr>
        <p:spPr>
          <a:xfrm>
            <a:off x="1890909" y="2213137"/>
            <a:ext cx="270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地球繞著太陽轉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86B9856-86F2-0432-E4EB-E895BEB440F1}"/>
              </a:ext>
            </a:extLst>
          </p:cNvPr>
          <p:cNvSpPr txBox="1"/>
          <p:nvPr/>
        </p:nvSpPr>
        <p:spPr>
          <a:xfrm>
            <a:off x="1890908" y="3232214"/>
            <a:ext cx="270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冰塊會沉到水中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207119F-499B-CF89-4812-255FCD807C76}"/>
              </a:ext>
            </a:extLst>
          </p:cNvPr>
          <p:cNvSpPr/>
          <p:nvPr/>
        </p:nvSpPr>
        <p:spPr>
          <a:xfrm>
            <a:off x="5639050" y="3093380"/>
            <a:ext cx="242415" cy="6058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E909A68-9C92-0E85-E673-D747806F36B5}"/>
              </a:ext>
            </a:extLst>
          </p:cNvPr>
          <p:cNvSpPr/>
          <p:nvPr/>
        </p:nvSpPr>
        <p:spPr>
          <a:xfrm>
            <a:off x="6096669" y="3093380"/>
            <a:ext cx="242415" cy="6058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44D1128-F22E-EE33-B63A-F6C4F639C0B7}"/>
              </a:ext>
            </a:extLst>
          </p:cNvPr>
          <p:cNvSpPr/>
          <p:nvPr/>
        </p:nvSpPr>
        <p:spPr>
          <a:xfrm>
            <a:off x="6554288" y="3093380"/>
            <a:ext cx="242415" cy="6058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DDF3833-6C17-E042-722B-998645CC5008}"/>
              </a:ext>
            </a:extLst>
          </p:cNvPr>
          <p:cNvSpPr/>
          <p:nvPr/>
        </p:nvSpPr>
        <p:spPr>
          <a:xfrm>
            <a:off x="7011907" y="3093380"/>
            <a:ext cx="242415" cy="6058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5FC94EA-0748-2B03-18AE-EC5AEB99EE19}"/>
              </a:ext>
            </a:extLst>
          </p:cNvPr>
          <p:cNvSpPr/>
          <p:nvPr/>
        </p:nvSpPr>
        <p:spPr>
          <a:xfrm>
            <a:off x="7446078" y="2106076"/>
            <a:ext cx="242415" cy="6058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51A81AB-F6D9-B517-C831-28AAA6E4D636}"/>
              </a:ext>
            </a:extLst>
          </p:cNvPr>
          <p:cNvSpPr/>
          <p:nvPr/>
        </p:nvSpPr>
        <p:spPr>
          <a:xfrm>
            <a:off x="7897835" y="2106076"/>
            <a:ext cx="242415" cy="6058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6597E8C-12D5-70E3-A47F-ECB805CF3DED}"/>
              </a:ext>
            </a:extLst>
          </p:cNvPr>
          <p:cNvSpPr/>
          <p:nvPr/>
        </p:nvSpPr>
        <p:spPr>
          <a:xfrm>
            <a:off x="7469526" y="3093380"/>
            <a:ext cx="242415" cy="6058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ED7CCB7-15F0-834A-4046-8523C793FB22}"/>
              </a:ext>
            </a:extLst>
          </p:cNvPr>
          <p:cNvSpPr/>
          <p:nvPr/>
        </p:nvSpPr>
        <p:spPr>
          <a:xfrm>
            <a:off x="7909558" y="3093380"/>
            <a:ext cx="242415" cy="6058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370022C-E342-A161-494A-9F0B603114C3}"/>
              </a:ext>
            </a:extLst>
          </p:cNvPr>
          <p:cNvSpPr txBox="1"/>
          <p:nvPr/>
        </p:nvSpPr>
        <p:spPr>
          <a:xfrm>
            <a:off x="7998523" y="2224413"/>
            <a:ext cx="1782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True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CA347E90-D491-4F53-35D5-1EB34119556F}"/>
              </a:ext>
            </a:extLst>
          </p:cNvPr>
          <p:cNvSpPr txBox="1"/>
          <p:nvPr/>
        </p:nvSpPr>
        <p:spPr>
          <a:xfrm>
            <a:off x="8019042" y="3176195"/>
            <a:ext cx="1782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False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31CB5418-C0BD-D31D-EE44-CA828484DEB9}"/>
              </a:ext>
            </a:extLst>
          </p:cNvPr>
          <p:cNvSpPr/>
          <p:nvPr/>
        </p:nvSpPr>
        <p:spPr>
          <a:xfrm>
            <a:off x="6851394" y="4750298"/>
            <a:ext cx="1431782" cy="912703"/>
          </a:xfrm>
          <a:prstGeom prst="roundRect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測謊器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8350B22-F3AC-7173-0D03-5372F4E72A5E}"/>
              </a:ext>
            </a:extLst>
          </p:cNvPr>
          <p:cNvSpPr txBox="1"/>
          <p:nvPr/>
        </p:nvSpPr>
        <p:spPr>
          <a:xfrm>
            <a:off x="325846" y="4948713"/>
            <a:ext cx="3472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人不喝水會死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3B18237-E05C-F04E-3EA9-C72FEACF59CC}"/>
              </a:ext>
            </a:extLst>
          </p:cNvPr>
          <p:cNvSpPr/>
          <p:nvPr/>
        </p:nvSpPr>
        <p:spPr>
          <a:xfrm>
            <a:off x="3916903" y="4886537"/>
            <a:ext cx="242415" cy="6058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71DDA8A-4A3A-447F-CBC1-101BBD73F5D5}"/>
              </a:ext>
            </a:extLst>
          </p:cNvPr>
          <p:cNvSpPr/>
          <p:nvPr/>
        </p:nvSpPr>
        <p:spPr>
          <a:xfrm>
            <a:off x="4393677" y="4886537"/>
            <a:ext cx="242415" cy="6058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7BAE265-45A8-8601-2CFD-0D9FC0AC25D4}"/>
              </a:ext>
            </a:extLst>
          </p:cNvPr>
          <p:cNvSpPr/>
          <p:nvPr/>
        </p:nvSpPr>
        <p:spPr>
          <a:xfrm>
            <a:off x="4870450" y="4886537"/>
            <a:ext cx="242415" cy="6058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B935A14-CD0D-D517-65E7-9BDBEF50AC30}"/>
              </a:ext>
            </a:extLst>
          </p:cNvPr>
          <p:cNvSpPr/>
          <p:nvPr/>
        </p:nvSpPr>
        <p:spPr>
          <a:xfrm>
            <a:off x="5347224" y="4886537"/>
            <a:ext cx="242415" cy="6058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4ECDE63-8CD3-970F-1CE5-D28F440D5D4F}"/>
              </a:ext>
            </a:extLst>
          </p:cNvPr>
          <p:cNvSpPr/>
          <p:nvPr/>
        </p:nvSpPr>
        <p:spPr>
          <a:xfrm>
            <a:off x="5823997" y="4886537"/>
            <a:ext cx="242415" cy="6058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6" name="箭號: 向右 35">
            <a:extLst>
              <a:ext uri="{FF2B5EF4-FFF2-40B4-BE49-F238E27FC236}">
                <a16:creationId xmlns:a16="http://schemas.microsoft.com/office/drawing/2014/main" id="{32ACD95C-585C-DB77-9A59-34B33C88C677}"/>
              </a:ext>
            </a:extLst>
          </p:cNvPr>
          <p:cNvSpPr/>
          <p:nvPr/>
        </p:nvSpPr>
        <p:spPr>
          <a:xfrm>
            <a:off x="4843871" y="2204889"/>
            <a:ext cx="528689" cy="46166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箭號: 向右 36">
            <a:extLst>
              <a:ext uri="{FF2B5EF4-FFF2-40B4-BE49-F238E27FC236}">
                <a16:creationId xmlns:a16="http://schemas.microsoft.com/office/drawing/2014/main" id="{377970A8-1C99-6386-E9BF-CA0980D98AFB}"/>
              </a:ext>
            </a:extLst>
          </p:cNvPr>
          <p:cNvSpPr/>
          <p:nvPr/>
        </p:nvSpPr>
        <p:spPr>
          <a:xfrm>
            <a:off x="4839214" y="3182679"/>
            <a:ext cx="528689" cy="46166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BE2C01DC-8EAC-BDE1-EDE4-3C6A6035A91F}"/>
              </a:ext>
            </a:extLst>
          </p:cNvPr>
          <p:cNvSpPr/>
          <p:nvPr/>
        </p:nvSpPr>
        <p:spPr>
          <a:xfrm>
            <a:off x="5456983" y="1817827"/>
            <a:ext cx="4057688" cy="2258526"/>
          </a:xfrm>
          <a:prstGeom prst="roundRect">
            <a:avLst>
              <a:gd name="adj" fmla="val 543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56BD79E3-B71F-EE4D-5889-DF54206B40ED}"/>
              </a:ext>
            </a:extLst>
          </p:cNvPr>
          <p:cNvSpPr/>
          <p:nvPr/>
        </p:nvSpPr>
        <p:spPr>
          <a:xfrm rot="5400000">
            <a:off x="7302940" y="4147016"/>
            <a:ext cx="528689" cy="46166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48C37C4D-15FD-6A44-3248-F5566FF17A20}"/>
              </a:ext>
            </a:extLst>
          </p:cNvPr>
          <p:cNvSpPr/>
          <p:nvPr/>
        </p:nvSpPr>
        <p:spPr>
          <a:xfrm>
            <a:off x="3203294" y="4923441"/>
            <a:ext cx="528689" cy="46166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AD7680FB-DF4D-E120-3F45-5CD00A8BB261}"/>
              </a:ext>
            </a:extLst>
          </p:cNvPr>
          <p:cNvCxnSpPr/>
          <p:nvPr/>
        </p:nvCxnSpPr>
        <p:spPr>
          <a:xfrm>
            <a:off x="6255656" y="5189064"/>
            <a:ext cx="45175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792FE8EE-0677-F671-874A-30B4519F7B27}"/>
              </a:ext>
            </a:extLst>
          </p:cNvPr>
          <p:cNvCxnSpPr/>
          <p:nvPr/>
        </p:nvCxnSpPr>
        <p:spPr>
          <a:xfrm>
            <a:off x="8385278" y="5150014"/>
            <a:ext cx="45175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582399FD-F676-0F47-4857-38364A9CCF64}"/>
              </a:ext>
            </a:extLst>
          </p:cNvPr>
          <p:cNvSpPr txBox="1"/>
          <p:nvPr/>
        </p:nvSpPr>
        <p:spPr>
          <a:xfrm>
            <a:off x="8611156" y="4958231"/>
            <a:ext cx="2785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True or False?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177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9BD24A-7E54-721C-08AE-B6C33E84E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語言模型的「測謊器」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11F604-EEC2-2E37-D20F-07C125668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D351D3E-70C6-BFAC-AB6B-22AFC14F3EC9}"/>
              </a:ext>
            </a:extLst>
          </p:cNvPr>
          <p:cNvSpPr txBox="1"/>
          <p:nvPr/>
        </p:nvSpPr>
        <p:spPr>
          <a:xfrm>
            <a:off x="8307266" y="5942566"/>
            <a:ext cx="6093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https://arxiv.org/abs/2304.13734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A4EDADB-5351-E74E-21D7-CBEC957A0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816" y="2076006"/>
            <a:ext cx="9220200" cy="361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3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B6F82E-90A3-F2B2-818B-A10CDB2B2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07DD842-3DB0-0216-A4F2-1637184B9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12" y="939501"/>
            <a:ext cx="11654734" cy="486813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29F66F0-2754-928E-0CDE-9A16252DC621}"/>
              </a:ext>
            </a:extLst>
          </p:cNvPr>
          <p:cNvSpPr txBox="1"/>
          <p:nvPr/>
        </p:nvSpPr>
        <p:spPr>
          <a:xfrm>
            <a:off x="5370341" y="6012673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dirty="0"/>
              <a:t>https://arxiv.org/abs/2401.01286</a:t>
            </a:r>
          </a:p>
        </p:txBody>
      </p:sp>
    </p:spTree>
    <p:extLst>
      <p:ext uri="{BB962C8B-B14F-4D97-AF65-F5344CB8AC3E}">
        <p14:creationId xmlns:p14="http://schemas.microsoft.com/office/powerpoint/2010/main" val="429449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771F42-1E14-8EFD-80D2-C402C4DF0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(GPT-4)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來解釋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 (GPT-2)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1CDA411-C03E-1C1F-FD9D-59091C74ACD1}"/>
              </a:ext>
            </a:extLst>
          </p:cNvPr>
          <p:cNvSpPr txBox="1"/>
          <p:nvPr/>
        </p:nvSpPr>
        <p:spPr>
          <a:xfrm>
            <a:off x="409755" y="5566541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https://youtu.be/GBXm30qRAqg?si=kjZt1HKI8MWDu3ZE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8E90A9C-E5D9-B47B-5475-5D384ABDAE98}"/>
              </a:ext>
            </a:extLst>
          </p:cNvPr>
          <p:cNvSpPr txBox="1"/>
          <p:nvPr/>
        </p:nvSpPr>
        <p:spPr>
          <a:xfrm>
            <a:off x="6508629" y="5566541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https://youtu.be/OOvhBIIHITE?si=licwcd-p1oZP10v0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1092FE7-A388-E9F9-0347-4BE34CE7C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18" y="2310040"/>
            <a:ext cx="5172763" cy="306290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50C63E4-3B17-9C6C-0AA1-F273391C8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121" y="2186781"/>
            <a:ext cx="5595676" cy="330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3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3B2EE7-7DFD-EB6B-E6F0-9043A89B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還是要從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葬送的芙莉蓮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開始說起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7DD92E-87E3-0A5C-7461-CAB0D3536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930BE3C-7841-A439-1FB0-32797EF08FFC}"/>
              </a:ext>
            </a:extLst>
          </p:cNvPr>
          <p:cNvSpPr txBox="1"/>
          <p:nvPr/>
        </p:nvSpPr>
        <p:spPr>
          <a:xfrm>
            <a:off x="8319408" y="1241865"/>
            <a:ext cx="361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葬送的芙莉蓮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動畫第七話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F6E4EC8-A1E6-95C2-2D67-5B2660F20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39" y="1486799"/>
            <a:ext cx="8093529" cy="424745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F95A320-AE7D-9D98-1489-56FA95FEB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129" y="1626781"/>
            <a:ext cx="8926286" cy="474902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163D271-C27A-B782-3D54-3DC6F7140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135" y="1880402"/>
            <a:ext cx="9105900" cy="478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5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B6FB05-6F8D-CC75-8EF4-77A7DB010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50" y="1827213"/>
            <a:ext cx="10172700" cy="2387600"/>
          </a:xfrm>
        </p:spPr>
        <p:txBody>
          <a:bodyPr>
            <a:noAutofit/>
          </a:bodyPr>
          <a:lstStyle/>
          <a:p>
            <a:pPr algn="l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其實語言模型的可解釋性可以用更容易的方式得到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C1DB00F-D680-C502-5147-C0CB242273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952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C92171-D453-B893-5EDE-023EA85BF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語言模型會說話，所以「問」就完事了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90A9293-AA14-3D4D-FA6F-22CABD753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4FE81EC-F2EE-ACD4-7570-BA5108B73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21" y="1658030"/>
            <a:ext cx="11450648" cy="48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C92171-D453-B893-5EDE-023EA85BF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語言模型會說話，所以「問」就完事了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90A9293-AA14-3D4D-FA6F-22CABD753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9C4F993-32A3-B1ED-4AB1-8677E0887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79" y="2215107"/>
            <a:ext cx="11645178" cy="375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8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C92171-D453-B893-5EDE-023EA85BF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語言模型會說話，所以「問」就完事了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90A9293-AA14-3D4D-FA6F-22CABD753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A7452FC-33B4-A0ED-F889-A4DDD672E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5" y="1825625"/>
            <a:ext cx="12081856" cy="3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4CCE12-8EA7-A371-29CC-E239FBA2B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語言模型會說話，所以「問」就完事了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12F2C6E-F9D8-88A5-0C6B-FEFDAD43B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96" y="1509397"/>
            <a:ext cx="11707208" cy="5168144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406EA109-FCED-62B0-75CD-00BBA1B5CE72}"/>
              </a:ext>
            </a:extLst>
          </p:cNvPr>
          <p:cNvSpPr txBox="1"/>
          <p:nvPr/>
        </p:nvSpPr>
        <p:spPr>
          <a:xfrm>
            <a:off x="8801816" y="1804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https://arxiv.org/pdf/2310.11207</a:t>
            </a:r>
          </a:p>
        </p:txBody>
      </p:sp>
    </p:spTree>
    <p:extLst>
      <p:ext uri="{BB962C8B-B14F-4D97-AF65-F5344CB8AC3E}">
        <p14:creationId xmlns:p14="http://schemas.microsoft.com/office/powerpoint/2010/main" val="258983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CF3F69-107E-7F57-98B4-86E360F56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語言模型會說話，所以「問」就完事了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2E50FFA-A1A6-B888-C264-18E3EC6FA9FC}"/>
              </a:ext>
            </a:extLst>
          </p:cNvPr>
          <p:cNvSpPr txBox="1"/>
          <p:nvPr/>
        </p:nvSpPr>
        <p:spPr>
          <a:xfrm>
            <a:off x="668216" y="1690688"/>
            <a:ext cx="6066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“I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is good”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這句話有沒有文法錯誤？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B287182-DD73-5CD7-4297-B7BFF597D7C5}"/>
              </a:ext>
            </a:extLst>
          </p:cNvPr>
          <p:cNvSpPr txBox="1"/>
          <p:nvPr/>
        </p:nvSpPr>
        <p:spPr>
          <a:xfrm>
            <a:off x="668215" y="4243983"/>
            <a:ext cx="1028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“How is you?”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這句話有沒有文法錯誤？並告訴我你對答案的信心分數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595B7E18-384E-9D5C-B2FB-7C009AC22E3B}"/>
              </a:ext>
            </a:extLst>
          </p:cNvPr>
          <p:cNvSpPr/>
          <p:nvPr/>
        </p:nvSpPr>
        <p:spPr>
          <a:xfrm>
            <a:off x="5040927" y="2473339"/>
            <a:ext cx="1693981" cy="10976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模型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78B42B09-8BA7-9D68-4006-AA414F088D96}"/>
              </a:ext>
            </a:extLst>
          </p:cNvPr>
          <p:cNvCxnSpPr>
            <a:cxnSpLocks/>
          </p:cNvCxnSpPr>
          <p:nvPr/>
        </p:nvCxnSpPr>
        <p:spPr>
          <a:xfrm>
            <a:off x="6872658" y="3004485"/>
            <a:ext cx="71185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31E9E42C-C1FE-5D0D-AF91-6677DD6FF2B6}"/>
              </a:ext>
            </a:extLst>
          </p:cNvPr>
          <p:cNvSpPr/>
          <p:nvPr/>
        </p:nvSpPr>
        <p:spPr>
          <a:xfrm>
            <a:off x="5040927" y="4920380"/>
            <a:ext cx="1693981" cy="10976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模型</a:t>
            </a: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3EFC7437-2FF6-2522-F0C1-DCE0F4BBE210}"/>
              </a:ext>
            </a:extLst>
          </p:cNvPr>
          <p:cNvCxnSpPr>
            <a:cxnSpLocks/>
          </p:cNvCxnSpPr>
          <p:nvPr/>
        </p:nvCxnSpPr>
        <p:spPr>
          <a:xfrm>
            <a:off x="6872658" y="5451526"/>
            <a:ext cx="71185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6731AA75-F3AF-0ECB-53FD-7E0DE9BE4B9B}"/>
              </a:ext>
            </a:extLst>
          </p:cNvPr>
          <p:cNvSpPr/>
          <p:nvPr/>
        </p:nvSpPr>
        <p:spPr>
          <a:xfrm>
            <a:off x="7926866" y="3217852"/>
            <a:ext cx="180000" cy="1444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FC0A4AB-7608-B503-D647-37BBA4F43901}"/>
              </a:ext>
            </a:extLst>
          </p:cNvPr>
          <p:cNvSpPr/>
          <p:nvPr/>
        </p:nvSpPr>
        <p:spPr>
          <a:xfrm>
            <a:off x="8345390" y="2969609"/>
            <a:ext cx="180000" cy="3926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1060523-279A-258C-DED9-59576E5CB73A}"/>
              </a:ext>
            </a:extLst>
          </p:cNvPr>
          <p:cNvSpPr/>
          <p:nvPr/>
        </p:nvSpPr>
        <p:spPr>
          <a:xfrm>
            <a:off x="9182439" y="3016876"/>
            <a:ext cx="180000" cy="36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194F833-2D94-FE40-D60D-F2D7D9EA16E7}"/>
              </a:ext>
            </a:extLst>
          </p:cNvPr>
          <p:cNvSpPr/>
          <p:nvPr/>
        </p:nvSpPr>
        <p:spPr>
          <a:xfrm>
            <a:off x="10122042" y="2994446"/>
            <a:ext cx="180000" cy="3673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33AADAE-8E93-1B9D-AF26-445E757CC5F3}"/>
              </a:ext>
            </a:extLst>
          </p:cNvPr>
          <p:cNvSpPr/>
          <p:nvPr/>
        </p:nvSpPr>
        <p:spPr>
          <a:xfrm>
            <a:off x="8763914" y="1922300"/>
            <a:ext cx="180000" cy="14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A9682B2B-FA4D-A36B-B773-C4CFC17E3C41}"/>
              </a:ext>
            </a:extLst>
          </p:cNvPr>
          <p:cNvCxnSpPr>
            <a:cxnSpLocks/>
          </p:cNvCxnSpPr>
          <p:nvPr/>
        </p:nvCxnSpPr>
        <p:spPr>
          <a:xfrm>
            <a:off x="7722405" y="3383924"/>
            <a:ext cx="31429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57A0A86D-35C3-8852-7953-04021B5E2843}"/>
              </a:ext>
            </a:extLst>
          </p:cNvPr>
          <p:cNvSpPr/>
          <p:nvPr/>
        </p:nvSpPr>
        <p:spPr>
          <a:xfrm>
            <a:off x="10494821" y="2726591"/>
            <a:ext cx="180000" cy="6357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6732EF5-98F4-4F53-5D46-C1EB87695900}"/>
              </a:ext>
            </a:extLst>
          </p:cNvPr>
          <p:cNvSpPr txBox="1"/>
          <p:nvPr/>
        </p:nvSpPr>
        <p:spPr>
          <a:xfrm>
            <a:off x="8931214" y="2833635"/>
            <a:ext cx="1638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……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57BC514-394B-2ABA-92E7-5D1DFC42EB8A}"/>
              </a:ext>
            </a:extLst>
          </p:cNvPr>
          <p:cNvSpPr txBox="1"/>
          <p:nvPr/>
        </p:nvSpPr>
        <p:spPr>
          <a:xfrm>
            <a:off x="8167521" y="3463310"/>
            <a:ext cx="1372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noProof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D35F244-828A-AD2C-3AE3-68FAB305A933}"/>
              </a:ext>
            </a:extLst>
          </p:cNvPr>
          <p:cNvSpPr txBox="1"/>
          <p:nvPr/>
        </p:nvSpPr>
        <p:spPr>
          <a:xfrm>
            <a:off x="8345390" y="1447308"/>
            <a:ext cx="1103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0.5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2A295E4-959A-FEF3-EAD4-99FBCC89B561}"/>
              </a:ext>
            </a:extLst>
          </p:cNvPr>
          <p:cNvSpPr txBox="1"/>
          <p:nvPr/>
        </p:nvSpPr>
        <p:spPr>
          <a:xfrm>
            <a:off x="7697983" y="5186769"/>
            <a:ext cx="3873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noProof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en-US" altLang="zh-TW" sz="2400" noProof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noProof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信心分數</a:t>
            </a:r>
            <a:r>
              <a:rPr lang="en-US" altLang="zh-TW" sz="2400" noProof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noProof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noProof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0.95</a:t>
            </a: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E5085F46-0715-28B1-FEDF-BC81FB20BDE9}"/>
              </a:ext>
            </a:extLst>
          </p:cNvPr>
          <p:cNvCxnSpPr>
            <a:cxnSpLocks/>
          </p:cNvCxnSpPr>
          <p:nvPr/>
        </p:nvCxnSpPr>
        <p:spPr>
          <a:xfrm>
            <a:off x="2884196" y="2978849"/>
            <a:ext cx="205122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DE771892-2DEA-249B-62B3-FCC89169F5CB}"/>
              </a:ext>
            </a:extLst>
          </p:cNvPr>
          <p:cNvCxnSpPr>
            <a:cxnSpLocks/>
          </p:cNvCxnSpPr>
          <p:nvPr/>
        </p:nvCxnSpPr>
        <p:spPr>
          <a:xfrm>
            <a:off x="2884195" y="5487994"/>
            <a:ext cx="205122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B0457207-4F78-740D-8E07-1A1339C1D9A5}"/>
              </a:ext>
            </a:extLst>
          </p:cNvPr>
          <p:cNvCxnSpPr>
            <a:cxnSpLocks/>
          </p:cNvCxnSpPr>
          <p:nvPr/>
        </p:nvCxnSpPr>
        <p:spPr>
          <a:xfrm>
            <a:off x="2884196" y="4746056"/>
            <a:ext cx="0" cy="78609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2146618D-29FD-F5D1-C177-EB6D17B3275A}"/>
              </a:ext>
            </a:extLst>
          </p:cNvPr>
          <p:cNvCxnSpPr>
            <a:cxnSpLocks/>
          </p:cNvCxnSpPr>
          <p:nvPr/>
        </p:nvCxnSpPr>
        <p:spPr>
          <a:xfrm>
            <a:off x="2884195" y="2183518"/>
            <a:ext cx="0" cy="78609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7CED39D-41E8-DDEA-DD45-AA20F59884E3}"/>
              </a:ext>
            </a:extLst>
          </p:cNvPr>
          <p:cNvSpPr txBox="1"/>
          <p:nvPr/>
        </p:nvSpPr>
        <p:spPr>
          <a:xfrm>
            <a:off x="8619175" y="5980022"/>
            <a:ext cx="6093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https://arxiv.org/abs/2305.14975</a:t>
            </a:r>
            <a:endParaRPr lang="en-US" altLang="zh-TW" dirty="0"/>
          </a:p>
          <a:p>
            <a:r>
              <a:rPr lang="en-US" altLang="zh-TW" dirty="0"/>
              <a:t>https://arxiv.org/abs/2306.13063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46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B6FB05-6F8D-CC75-8EF4-77A7DB010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50" y="1827213"/>
            <a:ext cx="9951427" cy="2387600"/>
          </a:xfrm>
        </p:spPr>
        <p:txBody>
          <a:bodyPr>
            <a:noAutofit/>
          </a:bodyPr>
          <a:lstStyle/>
          <a:p>
            <a:pPr algn="l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但是語言模型說出來的話也不保證可信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C1DB00F-D680-C502-5147-C0CB242273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53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74342E29-A5F1-BF4F-EF82-B5BFB640B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313" y="3562469"/>
            <a:ext cx="2377374" cy="104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89B8843-6DB2-D542-A23E-535006B46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人工智慧是個「黑盒子」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D1D401-0896-39A8-70D5-A9B8A2748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u="sng" dirty="0"/>
              <a:t>Transparency</a:t>
            </a:r>
            <a:endParaRPr lang="zh-TW" altLang="en-US" u="sng" dirty="0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A242DE4E-B39E-033E-B878-EBC9D114F99D}"/>
              </a:ext>
            </a:extLst>
          </p:cNvPr>
          <p:cNvCxnSpPr/>
          <p:nvPr/>
        </p:nvCxnSpPr>
        <p:spPr>
          <a:xfrm>
            <a:off x="1148442" y="4888131"/>
            <a:ext cx="955548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1ADA951-50B5-49C7-D636-09C0E4DB614A}"/>
              </a:ext>
            </a:extLst>
          </p:cNvPr>
          <p:cNvSpPr txBox="1"/>
          <p:nvPr/>
        </p:nvSpPr>
        <p:spPr>
          <a:xfrm>
            <a:off x="668381" y="5052766"/>
            <a:ext cx="207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一無所知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52ED5A0-4510-0CF3-A6DF-C52C7D9225D0}"/>
              </a:ext>
            </a:extLst>
          </p:cNvPr>
          <p:cNvSpPr txBox="1"/>
          <p:nvPr/>
        </p:nvSpPr>
        <p:spPr>
          <a:xfrm>
            <a:off x="4382587" y="5093723"/>
            <a:ext cx="2873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知道模型的參數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A1C7A2F-660C-0BBB-FDAA-C064ABB51FC8}"/>
              </a:ext>
            </a:extLst>
          </p:cNvPr>
          <p:cNvSpPr txBox="1"/>
          <p:nvPr/>
        </p:nvSpPr>
        <p:spPr>
          <a:xfrm>
            <a:off x="8482147" y="5119272"/>
            <a:ext cx="2873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知道模型的參數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FF8338A-2408-7A0A-495E-512ED9538FD8}"/>
              </a:ext>
            </a:extLst>
          </p:cNvPr>
          <p:cNvSpPr txBox="1"/>
          <p:nvPr/>
        </p:nvSpPr>
        <p:spPr>
          <a:xfrm>
            <a:off x="7455624" y="5631115"/>
            <a:ext cx="4896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知道訓練資料與訓練過程</a:t>
            </a:r>
          </a:p>
        </p:txBody>
      </p:sp>
      <p:pic>
        <p:nvPicPr>
          <p:cNvPr id="16" name="Picture 2" descr="Image">
            <a:extLst>
              <a:ext uri="{FF2B5EF4-FFF2-40B4-BE49-F238E27FC236}">
                <a16:creationId xmlns:a16="http://schemas.microsoft.com/office/drawing/2014/main" id="{7735E890-6BED-E825-87C7-E4A88646B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89" y="2939460"/>
            <a:ext cx="1040101" cy="104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16" descr="一張含有 大羊駝, 卡通, 哺乳動物, 毛茸茸的 的圖片&#10;&#10;自動產生的描述">
            <a:extLst>
              <a:ext uri="{FF2B5EF4-FFF2-40B4-BE49-F238E27FC236}">
                <a16:creationId xmlns:a16="http://schemas.microsoft.com/office/drawing/2014/main" id="{005CA238-19C8-0597-3A90-293DE07E8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17" y="3161808"/>
            <a:ext cx="1103640" cy="1103640"/>
          </a:xfrm>
          <a:prstGeom prst="rect">
            <a:avLst/>
          </a:prstGeom>
        </p:spPr>
      </p:pic>
      <p:pic>
        <p:nvPicPr>
          <p:cNvPr id="18" name="Picture 4" descr="Testing Mixtral 8x7B with MMLU and W&amp;B | ml-news – Weights &amp; Biases">
            <a:extLst>
              <a:ext uri="{FF2B5EF4-FFF2-40B4-BE49-F238E27FC236}">
                <a16:creationId xmlns:a16="http://schemas.microsoft.com/office/drawing/2014/main" id="{E4026F73-B8DF-D18A-27FA-3616CCD89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899" y="2647743"/>
            <a:ext cx="2333707" cy="77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undefined">
            <a:extLst>
              <a:ext uri="{FF2B5EF4-FFF2-40B4-BE49-F238E27FC236}">
                <a16:creationId xmlns:a16="http://schemas.microsoft.com/office/drawing/2014/main" id="{84849BBE-366B-B8B2-D030-5AE935289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651" y="3853860"/>
            <a:ext cx="1797205" cy="66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5022C0C-645F-E15A-A3D0-24DE301BA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078" y="2576526"/>
            <a:ext cx="1183136" cy="78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55478F50-7FDD-7214-6D54-2910A9B44460}"/>
              </a:ext>
            </a:extLst>
          </p:cNvPr>
          <p:cNvSpPr txBox="1"/>
          <p:nvPr/>
        </p:nvSpPr>
        <p:spPr>
          <a:xfrm>
            <a:off x="8560506" y="3091577"/>
            <a:ext cx="3423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Pythia (</a:t>
            </a:r>
            <a:r>
              <a:rPr lang="en-US" altLang="zh-TW" sz="2800" b="1" dirty="0" err="1"/>
              <a:t>Eleuther</a:t>
            </a:r>
            <a:r>
              <a:rPr lang="en-US" altLang="zh-TW" sz="2800" b="1" dirty="0"/>
              <a:t> AI)</a:t>
            </a:r>
            <a:endParaRPr lang="zh-TW" altLang="en-US" sz="2800" b="1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493A338-5769-5657-A193-580A714F45C6}"/>
              </a:ext>
            </a:extLst>
          </p:cNvPr>
          <p:cNvSpPr txBox="1"/>
          <p:nvPr/>
        </p:nvSpPr>
        <p:spPr>
          <a:xfrm>
            <a:off x="8549456" y="3834253"/>
            <a:ext cx="2557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 err="1"/>
              <a:t>OLMo</a:t>
            </a:r>
            <a:r>
              <a:rPr lang="en-US" altLang="zh-TW" sz="2800" b="1" dirty="0"/>
              <a:t> (Allen AI)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938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nter image description here">
            <a:extLst>
              <a:ext uri="{FF2B5EF4-FFF2-40B4-BE49-F238E27FC236}">
                <a16:creationId xmlns:a16="http://schemas.microsoft.com/office/drawing/2014/main" id="{A34DE37C-9776-5353-A747-104A1B05C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598" y="1690688"/>
            <a:ext cx="5151697" cy="439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64A5879-38B7-DFC3-5B31-D68BA4F75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人工智慧是個「黑盒子」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FB5D150-92D7-266C-9D4D-9E054E68A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u="sng" dirty="0"/>
              <a:t>Interpretable</a:t>
            </a:r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E8BC217-42A4-AEFC-BF71-4D3393CBC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553" y="2684801"/>
            <a:ext cx="4106033" cy="289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21D0E5D-83FF-A2F2-8715-D62600D6ADA6}"/>
              </a:ext>
            </a:extLst>
          </p:cNvPr>
          <p:cNvSpPr txBox="1"/>
          <p:nvPr/>
        </p:nvSpPr>
        <p:spPr>
          <a:xfrm>
            <a:off x="-1310640" y="5727352"/>
            <a:ext cx="10408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https://zh.wikipedia.org/zh-tw/%E5%86%B3%E7%AD%96%E6%A0%91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F3A47D1-803B-16CC-4BEE-52EEAA272F0B}"/>
              </a:ext>
            </a:extLst>
          </p:cNvPr>
          <p:cNvSpPr txBox="1"/>
          <p:nvPr/>
        </p:nvSpPr>
        <p:spPr>
          <a:xfrm>
            <a:off x="1036320" y="2368954"/>
            <a:ext cx="231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思維是透明的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C5F6B4B-552E-99BA-C79D-5C134CC625E0}"/>
              </a:ext>
            </a:extLst>
          </p:cNvPr>
          <p:cNvSpPr txBox="1"/>
          <p:nvPr/>
        </p:nvSpPr>
        <p:spPr>
          <a:xfrm>
            <a:off x="3695700" y="6274780"/>
            <a:ext cx="8496300" cy="378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https://stats.stackexchange.com/questions/230581/decision-tree-too-large-to-interpret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8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0FE1639-33E8-B178-F5FF-43674C295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949" y="419238"/>
            <a:ext cx="2140484" cy="3035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89B8843-6DB2-D542-A23E-535006B46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人工智慧是個「黑盒子」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D1D401-0896-39A8-70D5-A9B8A2748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u="sng" dirty="0"/>
              <a:t>Explainable</a:t>
            </a:r>
            <a:endParaRPr lang="zh-TW" altLang="en-US" sz="2800" u="sng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95DEE72-8DEC-9E09-59CD-9B015418F20F}"/>
              </a:ext>
            </a:extLst>
          </p:cNvPr>
          <p:cNvSpPr txBox="1"/>
          <p:nvPr/>
        </p:nvSpPr>
        <p:spPr>
          <a:xfrm>
            <a:off x="1873145" y="3739721"/>
            <a:ext cx="3508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   宏   毅   幾   班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B9B30BC1-C973-9772-2249-E00DD0135111}"/>
              </a:ext>
            </a:extLst>
          </p:cNvPr>
          <p:cNvSpPr/>
          <p:nvPr/>
        </p:nvSpPr>
        <p:spPr>
          <a:xfrm>
            <a:off x="5942218" y="3423079"/>
            <a:ext cx="1693981" cy="10976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模型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5613C115-2991-25DF-9389-C0F6B761D1BE}"/>
              </a:ext>
            </a:extLst>
          </p:cNvPr>
          <p:cNvCxnSpPr>
            <a:cxnSpLocks/>
          </p:cNvCxnSpPr>
          <p:nvPr/>
        </p:nvCxnSpPr>
        <p:spPr>
          <a:xfrm>
            <a:off x="7773949" y="3954225"/>
            <a:ext cx="71185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2757B6ED-5945-F9D2-108C-F67DB8DB19BB}"/>
              </a:ext>
            </a:extLst>
          </p:cNvPr>
          <p:cNvCxnSpPr>
            <a:cxnSpLocks/>
          </p:cNvCxnSpPr>
          <p:nvPr/>
        </p:nvCxnSpPr>
        <p:spPr>
          <a:xfrm>
            <a:off x="5111453" y="3962979"/>
            <a:ext cx="7942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5BCAB4EE-A8A8-7F0C-700B-04284C612C80}"/>
              </a:ext>
            </a:extLst>
          </p:cNvPr>
          <p:cNvSpPr txBox="1"/>
          <p:nvPr/>
        </p:nvSpPr>
        <p:spPr>
          <a:xfrm>
            <a:off x="8713313" y="3723392"/>
            <a:ext cx="2286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   金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7" name="語音泡泡: 圓角矩形 36">
            <a:extLst>
              <a:ext uri="{FF2B5EF4-FFF2-40B4-BE49-F238E27FC236}">
                <a16:creationId xmlns:a16="http://schemas.microsoft.com/office/drawing/2014/main" id="{29FA85C2-9937-B56D-25E1-9FBE58FD7C46}"/>
              </a:ext>
            </a:extLst>
          </p:cNvPr>
          <p:cNvSpPr/>
          <p:nvPr/>
        </p:nvSpPr>
        <p:spPr>
          <a:xfrm>
            <a:off x="2620244" y="5039997"/>
            <a:ext cx="5268767" cy="1097681"/>
          </a:xfrm>
          <a:prstGeom prst="wedgeRoundRectCallout">
            <a:avLst>
              <a:gd name="adj1" fmla="val 28443"/>
              <a:gd name="adj2" fmla="val -95078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因為有一個大金空調的廣告 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23D0F2BC-51D8-41AC-628F-53612697FC46}"/>
              </a:ext>
            </a:extLst>
          </p:cNvPr>
          <p:cNvSpPr txBox="1"/>
          <p:nvPr/>
        </p:nvSpPr>
        <p:spPr>
          <a:xfrm>
            <a:off x="1037602" y="2362742"/>
            <a:ext cx="563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沒有標準、取決於聽眾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C957724-DDE3-0171-FFCF-48AEA27DFE68}"/>
              </a:ext>
            </a:extLst>
          </p:cNvPr>
          <p:cNvSpPr txBox="1"/>
          <p:nvPr/>
        </p:nvSpPr>
        <p:spPr>
          <a:xfrm>
            <a:off x="10011288" y="2468972"/>
            <a:ext cx="2286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Not interpretable </a:t>
            </a:r>
            <a:endParaRPr lang="zh-TW" altLang="en-US" sz="28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B358437-DE1C-8637-F83C-5A0D6615B7F4}"/>
              </a:ext>
            </a:extLst>
          </p:cNvPr>
          <p:cNvSpPr txBox="1"/>
          <p:nvPr/>
        </p:nvSpPr>
        <p:spPr>
          <a:xfrm>
            <a:off x="8485805" y="5676013"/>
            <a:ext cx="3010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FF0000"/>
                </a:solidFill>
              </a:rPr>
              <a:t>Focus of this course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2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37" grpId="0" animBg="1"/>
      <p:bldP spid="3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1FE7A6-79B0-2522-B1A8-7DDEABCC5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9476"/>
            <a:ext cx="9144000" cy="2387600"/>
          </a:xfrm>
        </p:spPr>
        <p:txBody>
          <a:bodyPr/>
          <a:lstStyle/>
          <a:p>
            <a:pPr algn="l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讓人工智慧可解釋從來都不是新的議題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8834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3D7A5D-0C8E-50A9-9148-F4BCCB1DD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更多有關可解釋性人工智慧的知識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883B8A6-D0DA-938C-EDB3-BAD9DC83F4EF}"/>
              </a:ext>
            </a:extLst>
          </p:cNvPr>
          <p:cNvSpPr txBox="1"/>
          <p:nvPr/>
        </p:nvSpPr>
        <p:spPr>
          <a:xfrm>
            <a:off x="518835" y="61425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https://youtu.be/WQY85vaQfTI?si=kEZjRcG76cLMjJCf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328925E-84FB-D7D8-8ECF-755070B46470}"/>
              </a:ext>
            </a:extLst>
          </p:cNvPr>
          <p:cNvSpPr txBox="1"/>
          <p:nvPr/>
        </p:nvSpPr>
        <p:spPr>
          <a:xfrm>
            <a:off x="5843865" y="61425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https://youtu.be/0ayIPqbdHYQ?si=IBh_fn9-XY_GiKOj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B57C60E-DA13-83A8-4BED-192AA3D7C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970" y="1659358"/>
            <a:ext cx="5234380" cy="433984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EA98ABA-7A76-D7DC-4C56-1792C2EF4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532" y="1659358"/>
            <a:ext cx="5216666" cy="433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6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0A99E4-DE65-6F2E-E71F-784914779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找出影響輸出的關鍵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A73A1A0-5B55-53BF-D4D5-38A7B3DF7DEF}"/>
              </a:ext>
            </a:extLst>
          </p:cNvPr>
          <p:cNvSpPr txBox="1"/>
          <p:nvPr/>
        </p:nvSpPr>
        <p:spPr>
          <a:xfrm>
            <a:off x="0" y="2141038"/>
            <a:ext cx="4797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   翻   譯  ：  天   氣   真   好  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6B1660B9-7C69-7A4D-A2E8-C2BDD100F7D7}"/>
              </a:ext>
            </a:extLst>
          </p:cNvPr>
          <p:cNvSpPr/>
          <p:nvPr/>
        </p:nvSpPr>
        <p:spPr>
          <a:xfrm>
            <a:off x="5358142" y="1824396"/>
            <a:ext cx="1693981" cy="10976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模型</a:t>
            </a: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5349033B-9842-4B9D-C193-48BB9FD114E9}"/>
              </a:ext>
            </a:extLst>
          </p:cNvPr>
          <p:cNvCxnSpPr>
            <a:cxnSpLocks/>
          </p:cNvCxnSpPr>
          <p:nvPr/>
        </p:nvCxnSpPr>
        <p:spPr>
          <a:xfrm>
            <a:off x="7189873" y="2355542"/>
            <a:ext cx="71185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02C90B2E-34FB-B7B8-F942-A089E707B440}"/>
              </a:ext>
            </a:extLst>
          </p:cNvPr>
          <p:cNvCxnSpPr>
            <a:cxnSpLocks/>
          </p:cNvCxnSpPr>
          <p:nvPr/>
        </p:nvCxnSpPr>
        <p:spPr>
          <a:xfrm>
            <a:off x="4527377" y="2364296"/>
            <a:ext cx="7942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CD7297D-5E8A-250D-CEF2-37408108D29F}"/>
              </a:ext>
            </a:extLst>
          </p:cNvPr>
          <p:cNvSpPr txBox="1"/>
          <p:nvPr/>
        </p:nvSpPr>
        <p:spPr>
          <a:xfrm>
            <a:off x="7941810" y="2096573"/>
            <a:ext cx="4236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The </a:t>
            </a:r>
            <a:r>
              <a:rPr lang="zh-TW" alt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 </a:t>
            </a:r>
            <a:r>
              <a:rPr lang="en-US" altLang="zh-TW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weather </a:t>
            </a:r>
            <a:r>
              <a:rPr lang="zh-TW" alt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 </a:t>
            </a:r>
            <a:r>
              <a:rPr lang="en-US" altLang="zh-TW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is</a:t>
            </a:r>
            <a:r>
              <a:rPr lang="zh-TW" alt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 </a:t>
            </a:r>
            <a:r>
              <a:rPr lang="en-US" altLang="zh-TW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really</a:t>
            </a:r>
            <a:r>
              <a:rPr lang="zh-TW" alt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 </a:t>
            </a:r>
            <a:r>
              <a:rPr lang="en-US" altLang="zh-TW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nice.</a:t>
            </a:r>
            <a:endParaRPr lang="zh-TW" altLang="en-US" sz="2400" dirty="0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AF0C77CA-1E26-BF23-7F0F-7BAD6FD0D271}"/>
              </a:ext>
            </a:extLst>
          </p:cNvPr>
          <p:cNvSpPr/>
          <p:nvPr/>
        </p:nvSpPr>
        <p:spPr>
          <a:xfrm>
            <a:off x="11169748" y="2096573"/>
            <a:ext cx="590843" cy="46166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6780B9C-F232-64F0-0343-A0935BB46B2D}"/>
              </a:ext>
            </a:extLst>
          </p:cNvPr>
          <p:cNvSpPr txBox="1"/>
          <p:nvPr/>
        </p:nvSpPr>
        <p:spPr>
          <a:xfrm>
            <a:off x="0" y="4339585"/>
            <a:ext cx="4797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   翻   譯  ：  天   氣   真   好  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A8592A4-8DA1-D9AF-89F0-771991A9C505}"/>
              </a:ext>
            </a:extLst>
          </p:cNvPr>
          <p:cNvSpPr/>
          <p:nvPr/>
        </p:nvSpPr>
        <p:spPr>
          <a:xfrm>
            <a:off x="5358142" y="4022943"/>
            <a:ext cx="1693981" cy="10976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模型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98E8D8DA-774D-B96A-C2F8-2B7889FABF62}"/>
              </a:ext>
            </a:extLst>
          </p:cNvPr>
          <p:cNvCxnSpPr>
            <a:cxnSpLocks/>
          </p:cNvCxnSpPr>
          <p:nvPr/>
        </p:nvCxnSpPr>
        <p:spPr>
          <a:xfrm>
            <a:off x="7189873" y="4554089"/>
            <a:ext cx="71185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53FA0320-DFD0-DE92-AAC1-8A4FD6B784AE}"/>
              </a:ext>
            </a:extLst>
          </p:cNvPr>
          <p:cNvCxnSpPr>
            <a:cxnSpLocks/>
          </p:cNvCxnSpPr>
          <p:nvPr/>
        </p:nvCxnSpPr>
        <p:spPr>
          <a:xfrm>
            <a:off x="4527377" y="4562843"/>
            <a:ext cx="7942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0957AD4-6F61-65DB-FD8C-8CB35D59520E}"/>
              </a:ext>
            </a:extLst>
          </p:cNvPr>
          <p:cNvSpPr txBox="1"/>
          <p:nvPr/>
        </p:nvSpPr>
        <p:spPr>
          <a:xfrm>
            <a:off x="7941810" y="4295120"/>
            <a:ext cx="4236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The </a:t>
            </a:r>
            <a:r>
              <a:rPr lang="zh-TW" alt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 </a:t>
            </a:r>
            <a:r>
              <a:rPr lang="en-US" altLang="zh-TW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weather </a:t>
            </a:r>
            <a:r>
              <a:rPr lang="zh-TW" alt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 </a:t>
            </a:r>
            <a:r>
              <a:rPr lang="en-US" altLang="zh-TW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is</a:t>
            </a:r>
            <a:r>
              <a:rPr lang="zh-TW" alt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 </a:t>
            </a:r>
            <a:r>
              <a:rPr lang="en-US" altLang="zh-TW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really</a:t>
            </a:r>
            <a:r>
              <a:rPr lang="zh-TW" alt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 </a:t>
            </a:r>
            <a:r>
              <a:rPr lang="en-US" altLang="zh-TW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nice.</a:t>
            </a:r>
            <a:endParaRPr lang="zh-TW" altLang="en-US" sz="24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994174C-C248-5907-FE93-BC30D94CA522}"/>
              </a:ext>
            </a:extLst>
          </p:cNvPr>
          <p:cNvSpPr txBox="1"/>
          <p:nvPr/>
        </p:nvSpPr>
        <p:spPr>
          <a:xfrm>
            <a:off x="14068" y="5722203"/>
            <a:ext cx="4797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   翻   譯  ：  天   氣   真   好  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053BF9E8-E709-DACE-D95A-097D0154B484}"/>
              </a:ext>
            </a:extLst>
          </p:cNvPr>
          <p:cNvSpPr/>
          <p:nvPr/>
        </p:nvSpPr>
        <p:spPr>
          <a:xfrm>
            <a:off x="5372210" y="5405561"/>
            <a:ext cx="1693981" cy="10976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模型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99FD0713-DD5C-E8A9-516F-9FEA7D3373A0}"/>
              </a:ext>
            </a:extLst>
          </p:cNvPr>
          <p:cNvCxnSpPr>
            <a:cxnSpLocks/>
          </p:cNvCxnSpPr>
          <p:nvPr/>
        </p:nvCxnSpPr>
        <p:spPr>
          <a:xfrm>
            <a:off x="7203941" y="5936707"/>
            <a:ext cx="71185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1B159C11-7D93-8565-258A-1DD77B4223D7}"/>
              </a:ext>
            </a:extLst>
          </p:cNvPr>
          <p:cNvCxnSpPr>
            <a:cxnSpLocks/>
          </p:cNvCxnSpPr>
          <p:nvPr/>
        </p:nvCxnSpPr>
        <p:spPr>
          <a:xfrm>
            <a:off x="4541445" y="5945461"/>
            <a:ext cx="7942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6F91895-6C3E-5FAE-44AD-69D8EFEBB089}"/>
              </a:ext>
            </a:extLst>
          </p:cNvPr>
          <p:cNvSpPr txBox="1"/>
          <p:nvPr/>
        </p:nvSpPr>
        <p:spPr>
          <a:xfrm>
            <a:off x="7955878" y="5677738"/>
            <a:ext cx="4236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The </a:t>
            </a:r>
            <a:r>
              <a:rPr lang="zh-TW" alt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 </a:t>
            </a:r>
            <a:r>
              <a:rPr lang="en-US" altLang="zh-TW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weather </a:t>
            </a:r>
            <a:r>
              <a:rPr lang="zh-TW" alt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 </a:t>
            </a:r>
            <a:r>
              <a:rPr lang="en-US" altLang="zh-TW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is</a:t>
            </a:r>
            <a:r>
              <a:rPr lang="zh-TW" alt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 </a:t>
            </a:r>
            <a:r>
              <a:rPr lang="en-US" altLang="zh-TW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really</a:t>
            </a:r>
            <a:r>
              <a:rPr lang="zh-TW" alt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 </a:t>
            </a:r>
            <a:r>
              <a:rPr lang="en-US" altLang="zh-TW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nice.</a:t>
            </a:r>
            <a:endParaRPr lang="zh-TW" altLang="en-US" sz="2400" dirty="0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00EDCCA6-8839-5818-7C6A-749A11F126A9}"/>
              </a:ext>
            </a:extLst>
          </p:cNvPr>
          <p:cNvSpPr/>
          <p:nvPr/>
        </p:nvSpPr>
        <p:spPr>
          <a:xfrm>
            <a:off x="11197883" y="5694067"/>
            <a:ext cx="590843" cy="46166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BA22B177-9C18-BF65-738F-E19C4322A848}"/>
              </a:ext>
            </a:extLst>
          </p:cNvPr>
          <p:cNvSpPr/>
          <p:nvPr/>
        </p:nvSpPr>
        <p:spPr>
          <a:xfrm>
            <a:off x="11197883" y="4283313"/>
            <a:ext cx="590843" cy="461665"/>
          </a:xfrm>
          <a:prstGeom prst="round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???</a:t>
            </a:r>
            <a:endParaRPr lang="zh-TW" altLang="en-US" sz="2400" dirty="0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C3C8189F-1C33-1850-E239-99DBD27B5D0C}"/>
              </a:ext>
            </a:extLst>
          </p:cNvPr>
          <p:cNvSpPr/>
          <p:nvPr/>
        </p:nvSpPr>
        <p:spPr>
          <a:xfrm>
            <a:off x="3967124" y="4332010"/>
            <a:ext cx="436099" cy="461665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A417D1E2-1C03-71F3-D950-CA57AFF5CDC3}"/>
              </a:ext>
            </a:extLst>
          </p:cNvPr>
          <p:cNvSpPr/>
          <p:nvPr/>
        </p:nvSpPr>
        <p:spPr>
          <a:xfrm>
            <a:off x="402101" y="5694067"/>
            <a:ext cx="436099" cy="461665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2D999CD-1A08-47B4-F1FE-DC299C4EE61F}"/>
              </a:ext>
            </a:extLst>
          </p:cNvPr>
          <p:cNvSpPr txBox="1"/>
          <p:nvPr/>
        </p:nvSpPr>
        <p:spPr>
          <a:xfrm>
            <a:off x="296329" y="3236686"/>
            <a:ext cx="7341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觀察每一個輸入的改變對 </a:t>
            </a:r>
            <a:r>
              <a:rPr lang="en-US" altLang="zh-TW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nice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的影響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C97AAFE-0ACD-59DC-AA5C-59C89565E0B5}"/>
              </a:ext>
            </a:extLst>
          </p:cNvPr>
          <p:cNvSpPr txBox="1"/>
          <p:nvPr/>
        </p:nvSpPr>
        <p:spPr>
          <a:xfrm>
            <a:off x="7352055" y="3202867"/>
            <a:ext cx="4236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800" dirty="0"/>
              <a:t>Gradient-based Approach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554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6" grpId="0"/>
      <p:bldP spid="18" grpId="0"/>
      <p:bldP spid="19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/>
      <p:bldP spid="3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2431</TotalTime>
  <Words>2307</Words>
  <Application>Microsoft Office PowerPoint</Application>
  <PresentationFormat>寬螢幕</PresentationFormat>
  <Paragraphs>332</Paragraphs>
  <Slides>36</Slides>
  <Notes>23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36</vt:i4>
      </vt:variant>
    </vt:vector>
  </HeadingPairs>
  <TitlesOfParts>
    <vt:vector size="54" baseType="lpstr">
      <vt:lpstr>adelle</vt:lpstr>
      <vt:lpstr>-apple-system</vt:lpstr>
      <vt:lpstr>Helvetica Neue</vt:lpstr>
      <vt:lpstr>Lucida Grande</vt:lpstr>
      <vt:lpstr>Söhne</vt:lpstr>
      <vt:lpstr>source-serif-pro</vt:lpstr>
      <vt:lpstr>微軟正黑體</vt:lpstr>
      <vt:lpstr>Aptos</vt:lpstr>
      <vt:lpstr>Aptos Display</vt:lpstr>
      <vt:lpstr>Arial</vt:lpstr>
      <vt:lpstr>Arial</vt:lpstr>
      <vt:lpstr>Calibri</vt:lpstr>
      <vt:lpstr>Calibri Light</vt:lpstr>
      <vt:lpstr>Cambria Math</vt:lpstr>
      <vt:lpstr>Noto Sans</vt:lpstr>
      <vt:lpstr>Office 佈景主題</vt:lpstr>
      <vt:lpstr>2_Office 佈景主題</vt:lpstr>
      <vt:lpstr>3_Office 佈景主題</vt:lpstr>
      <vt:lpstr>大型語言模型 在「想」什麼呢？</vt:lpstr>
      <vt:lpstr>還是要從《葬送的芙莉蓮》開始說起 …</vt:lpstr>
      <vt:lpstr>還是要從《葬送的芙莉蓮》開始說起 …</vt:lpstr>
      <vt:lpstr>人工智慧是個「黑盒子」…</vt:lpstr>
      <vt:lpstr>人工智慧是個「黑盒子」…</vt:lpstr>
      <vt:lpstr>人工智慧是個「黑盒子」…</vt:lpstr>
      <vt:lpstr>讓人工智慧可解釋從來都不是新的議題 ……</vt:lpstr>
      <vt:lpstr>更多有關可解釋性人工智慧的知識</vt:lpstr>
      <vt:lpstr>找出影響輸出的關鍵輸入</vt:lpstr>
      <vt:lpstr>找出影響輸出的關鍵輸入</vt:lpstr>
      <vt:lpstr>找出影響輸出的關鍵輸入</vt:lpstr>
      <vt:lpstr>PowerPoint 簡報</vt:lpstr>
      <vt:lpstr>找出影響輸出的關鍵訓練資料</vt:lpstr>
      <vt:lpstr>找出影響輸出的關鍵訓練資料</vt:lpstr>
      <vt:lpstr>PowerPoint 簡報</vt:lpstr>
      <vt:lpstr>分析 Embedding 中存有甚麼樣的資訊</vt:lpstr>
      <vt:lpstr>分析 Embedding 中存有甚麼樣的資訊</vt:lpstr>
      <vt:lpstr>分析 Embedding 中存有甚麼樣的資訊</vt:lpstr>
      <vt:lpstr>PowerPoint 簡報</vt:lpstr>
      <vt:lpstr>分析 Embedding 中存有甚麼樣的資訊</vt:lpstr>
      <vt:lpstr>分析 Embedding 中存有甚麼樣的資訊</vt:lpstr>
      <vt:lpstr>PowerPoint 簡報</vt:lpstr>
      <vt:lpstr>分析 Embedding 中存有甚麼樣的資訊</vt:lpstr>
      <vt:lpstr>分析 Embedding 中存有甚麼樣的資訊</vt:lpstr>
      <vt:lpstr>分析 Embedding 中存有甚麼樣的資訊</vt:lpstr>
      <vt:lpstr>語言模型的「測謊器」</vt:lpstr>
      <vt:lpstr>語言模型的「測謊器」</vt:lpstr>
      <vt:lpstr>PowerPoint 簡報</vt:lpstr>
      <vt:lpstr>用 AI (GPT-4) 來解釋 AI (GPT-2)</vt:lpstr>
      <vt:lpstr>其實語言模型的可解釋性可以用更容易的方式得到 ……</vt:lpstr>
      <vt:lpstr>語言模型會說話，所以「問」就完事了!</vt:lpstr>
      <vt:lpstr>語言模型會說話，所以「問」就完事了!</vt:lpstr>
      <vt:lpstr>語言模型會說話，所以「問」就完事了!</vt:lpstr>
      <vt:lpstr>語言模型會說話，所以「問」就完事了!</vt:lpstr>
      <vt:lpstr>語言模型會說話，所以「問」就完事了!</vt:lpstr>
      <vt:lpstr>但是語言模型說出來的話也不保證可信 ……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LLM 解釋性</dc:title>
  <dc:creator>Hung-yi Lee</dc:creator>
  <cp:lastModifiedBy>Hung-yi Lee</cp:lastModifiedBy>
  <cp:revision>80</cp:revision>
  <dcterms:created xsi:type="dcterms:W3CDTF">2024-02-02T17:07:31Z</dcterms:created>
  <dcterms:modified xsi:type="dcterms:W3CDTF">2024-05-02T18:41:48Z</dcterms:modified>
</cp:coreProperties>
</file>