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358" r:id="rId3"/>
    <p:sldId id="275" r:id="rId4"/>
    <p:sldId id="3357" r:id="rId5"/>
    <p:sldId id="280" r:id="rId6"/>
    <p:sldId id="3341" r:id="rId7"/>
    <p:sldId id="3361" r:id="rId8"/>
    <p:sldId id="3342" r:id="rId9"/>
    <p:sldId id="3360" r:id="rId10"/>
    <p:sldId id="3354" r:id="rId11"/>
    <p:sldId id="3351" r:id="rId12"/>
    <p:sldId id="3367" r:id="rId13"/>
    <p:sldId id="3362" r:id="rId14"/>
    <p:sldId id="3343" r:id="rId15"/>
    <p:sldId id="3344" r:id="rId16"/>
    <p:sldId id="3345" r:id="rId17"/>
    <p:sldId id="3363" r:id="rId18"/>
    <p:sldId id="3346" r:id="rId19"/>
    <p:sldId id="3347" r:id="rId20"/>
    <p:sldId id="3348" r:id="rId21"/>
    <p:sldId id="3365" r:id="rId22"/>
    <p:sldId id="3352" r:id="rId23"/>
    <p:sldId id="3353" r:id="rId24"/>
    <p:sldId id="3350" r:id="rId25"/>
    <p:sldId id="3349" r:id="rId26"/>
    <p:sldId id="3356" r:id="rId27"/>
    <p:sldId id="3366" r:id="rId2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0253" autoAdjust="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195988-3838-4E0A-A8F4-2AAADF479D9A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84504C-6A49-4A42-9494-21B683CB0A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795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引言</a:t>
            </a:r>
            <a:r>
              <a:rPr lang="en-US" altLang="zh-TW" dirty="0"/>
              <a:t>: Network </a:t>
            </a:r>
            <a:r>
              <a:rPr lang="zh-TW" altLang="en-US" dirty="0"/>
              <a:t>架構</a:t>
            </a:r>
          </a:p>
          <a:p>
            <a:r>
              <a:rPr lang="zh-TW" altLang="en-US" dirty="0"/>
              <a:t>歷史演進</a:t>
            </a:r>
          </a:p>
          <a:p>
            <a:r>
              <a:rPr lang="en-US" altLang="zh-TW" dirty="0"/>
              <a:t>Tokenize </a:t>
            </a:r>
          </a:p>
          <a:p>
            <a:r>
              <a:rPr lang="en-US" altLang="zh-TW" dirty="0"/>
              <a:t>Embedding (</a:t>
            </a:r>
            <a:r>
              <a:rPr lang="zh-TW" altLang="en-US" dirty="0"/>
              <a:t>沒有上下文</a:t>
            </a:r>
            <a:r>
              <a:rPr lang="en-US" altLang="zh-TW" dirty="0"/>
              <a:t>)</a:t>
            </a:r>
          </a:p>
          <a:p>
            <a:r>
              <a:rPr lang="zh-TW" altLang="en-US" dirty="0"/>
              <a:t>找出相關的</a:t>
            </a:r>
          </a:p>
          <a:p>
            <a:r>
              <a:rPr lang="zh-TW" altLang="en-US" dirty="0"/>
              <a:t>介紹 </a:t>
            </a:r>
            <a:r>
              <a:rPr lang="en-US" altLang="zh-TW" dirty="0"/>
              <a:t>attention </a:t>
            </a:r>
            <a:r>
              <a:rPr lang="zh-TW" altLang="en-US" dirty="0"/>
              <a:t>機制 </a:t>
            </a:r>
            <a:r>
              <a:rPr lang="en-US" altLang="zh-TW" dirty="0"/>
              <a:t>Q, K</a:t>
            </a:r>
          </a:p>
          <a:p>
            <a:r>
              <a:rPr lang="zh-TW" altLang="en-US" dirty="0"/>
              <a:t>介紹 </a:t>
            </a:r>
            <a:r>
              <a:rPr lang="en-US" altLang="zh-TW" dirty="0"/>
              <a:t>attention </a:t>
            </a:r>
            <a:r>
              <a:rPr lang="zh-TW" altLang="en-US" dirty="0"/>
              <a:t>機制 </a:t>
            </a:r>
            <a:r>
              <a:rPr lang="en-US" altLang="zh-TW" dirty="0"/>
              <a:t>Q, K, V</a:t>
            </a:r>
          </a:p>
          <a:p>
            <a:r>
              <a:rPr lang="zh-TW" altLang="en-US" dirty="0"/>
              <a:t>每個人都做一次</a:t>
            </a:r>
          </a:p>
          <a:p>
            <a:r>
              <a:rPr lang="en-US" altLang="zh-TW" dirty="0"/>
              <a:t>Attention Matrix</a:t>
            </a:r>
          </a:p>
          <a:p>
            <a:r>
              <a:rPr lang="zh-TW" altLang="en-US" dirty="0"/>
              <a:t>天涯若比林</a:t>
            </a:r>
          </a:p>
          <a:p>
            <a:r>
              <a:rPr lang="en-US" altLang="zh-TW" dirty="0"/>
              <a:t>Position: idea</a:t>
            </a:r>
          </a:p>
          <a:p>
            <a:r>
              <a:rPr lang="en-US" altLang="zh-TW" dirty="0"/>
              <a:t>position embedding</a:t>
            </a:r>
          </a:p>
          <a:p>
            <a:r>
              <a:rPr lang="zh-TW" altLang="en-US" dirty="0"/>
              <a:t>如果聽不懂的話 </a:t>
            </a:r>
            <a:r>
              <a:rPr lang="en-US" altLang="zh-TW" dirty="0"/>
              <a:t>-&gt; </a:t>
            </a:r>
            <a:r>
              <a:rPr lang="zh-TW" altLang="en-US" dirty="0"/>
              <a:t>反正就是考慮整句話</a:t>
            </a:r>
          </a:p>
          <a:p>
            <a:r>
              <a:rPr lang="en-US" altLang="zh-TW" dirty="0"/>
              <a:t>Paper: Attention is all you need</a:t>
            </a:r>
          </a:p>
          <a:p>
            <a:r>
              <a:rPr lang="en-US" altLang="zh-TW" dirty="0"/>
              <a:t>fully connected</a:t>
            </a:r>
          </a:p>
          <a:p>
            <a:r>
              <a:rPr lang="zh-TW" altLang="en-US" dirty="0"/>
              <a:t>如果聽不懂的話 </a:t>
            </a:r>
            <a:r>
              <a:rPr lang="en-US" altLang="zh-TW" dirty="0"/>
              <a:t>-&gt; </a:t>
            </a:r>
            <a:r>
              <a:rPr lang="zh-TW" altLang="en-US" dirty="0"/>
              <a:t>反正就是產生向量</a:t>
            </a:r>
          </a:p>
          <a:p>
            <a:r>
              <a:rPr lang="zh-TW" altLang="en-US" dirty="0"/>
              <a:t>再重複多次</a:t>
            </a:r>
          </a:p>
          <a:p>
            <a:r>
              <a:rPr lang="zh-TW" altLang="en-US" dirty="0"/>
              <a:t>最後做預測 </a:t>
            </a:r>
          </a:p>
          <a:p>
            <a:r>
              <a:rPr lang="zh-TW" altLang="en-US" dirty="0"/>
              <a:t>只看左邊</a:t>
            </a:r>
          </a:p>
          <a:p>
            <a:r>
              <a:rPr lang="zh-TW" altLang="en-US" dirty="0"/>
              <a:t>為了生成 </a:t>
            </a:r>
            <a:r>
              <a:rPr lang="en-US" altLang="zh-TW" dirty="0"/>
              <a:t>-&gt; </a:t>
            </a:r>
            <a:r>
              <a:rPr lang="zh-TW" altLang="en-US" dirty="0"/>
              <a:t>生成過程</a:t>
            </a:r>
          </a:p>
          <a:p>
            <a:r>
              <a:rPr lang="zh-TW" altLang="en-US" dirty="0"/>
              <a:t>所以只看左邊</a:t>
            </a:r>
          </a:p>
          <a:p>
            <a:r>
              <a:rPr lang="en-US" altLang="zh-TW" dirty="0"/>
              <a:t>PALM?</a:t>
            </a:r>
          </a:p>
          <a:p>
            <a:endParaRPr lang="en-US" altLang="zh-TW" dirty="0"/>
          </a:p>
          <a:p>
            <a:r>
              <a:rPr lang="en-US" altLang="zh-TW" dirty="0"/>
              <a:t>=====</a:t>
            </a:r>
          </a:p>
          <a:p>
            <a:endParaRPr lang="en-US" altLang="zh-TW" dirty="0"/>
          </a:p>
          <a:p>
            <a:r>
              <a:rPr lang="en-US" altLang="zh-TW" dirty="0"/>
              <a:t>Super long: people are making it longer and longer</a:t>
            </a:r>
          </a:p>
          <a:p>
            <a:r>
              <a:rPr lang="en-US" altLang="zh-TW" dirty="0"/>
              <a:t>Super long: can be a problem</a:t>
            </a:r>
          </a:p>
          <a:p>
            <a:r>
              <a:rPr lang="en-US" altLang="zh-TW" dirty="0"/>
              <a:t>Super long: approximate </a:t>
            </a:r>
          </a:p>
          <a:p>
            <a:r>
              <a:rPr lang="zh-TW" altLang="en-US" dirty="0"/>
              <a:t>如何處理長 </a:t>
            </a:r>
            <a:r>
              <a:rPr lang="en-US" altLang="zh-TW" dirty="0"/>
              <a:t>seq: Super long: only attend a few position, Position: ROPE?, train short, test long, Position: Infinite </a:t>
            </a:r>
          </a:p>
          <a:p>
            <a:r>
              <a:rPr lang="en-US" altLang="zh-TW" dirty="0" err="1"/>
              <a:t>Memba</a:t>
            </a:r>
            <a:r>
              <a:rPr lang="en-US" altLang="zh-TW" dirty="0"/>
              <a:t>?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Old plan:</a:t>
            </a:r>
          </a:p>
          <a:p>
            <a:r>
              <a:rPr lang="en-US" altLang="zh-TW" dirty="0"/>
              <a:t>================</a:t>
            </a:r>
          </a:p>
          <a:p>
            <a:endParaRPr lang="en-US" altLang="zh-TW" dirty="0"/>
          </a:p>
          <a:p>
            <a:r>
              <a:rPr lang="zh-TW" altLang="en-US" dirty="0"/>
              <a:t>引言</a:t>
            </a:r>
            <a:r>
              <a:rPr lang="en-US" altLang="zh-TW" dirty="0"/>
              <a:t>: Network </a:t>
            </a:r>
            <a:r>
              <a:rPr lang="zh-TW" altLang="en-US" dirty="0"/>
              <a:t>架構</a:t>
            </a:r>
          </a:p>
          <a:p>
            <a:r>
              <a:rPr lang="zh-TW" altLang="en-US" dirty="0"/>
              <a:t>直接講 </a:t>
            </a:r>
            <a:r>
              <a:rPr lang="en-US" altLang="zh-TW" dirty="0"/>
              <a:t>transformer </a:t>
            </a:r>
          </a:p>
          <a:p>
            <a:r>
              <a:rPr lang="en-US" altLang="zh-TW" dirty="0"/>
              <a:t>bi-gram</a:t>
            </a:r>
          </a:p>
          <a:p>
            <a:r>
              <a:rPr lang="en-US" altLang="zh-TW" dirty="0"/>
              <a:t>N-gram</a:t>
            </a:r>
          </a:p>
          <a:p>
            <a:r>
              <a:rPr lang="en-US" altLang="zh-TW" dirty="0"/>
              <a:t>N-gram </a:t>
            </a:r>
            <a:r>
              <a:rPr lang="zh-TW" altLang="en-US" dirty="0"/>
              <a:t>的限制</a:t>
            </a:r>
          </a:p>
          <a:p>
            <a:r>
              <a:rPr lang="en-US" altLang="zh-TW" dirty="0"/>
              <a:t>Smoothing …</a:t>
            </a:r>
          </a:p>
          <a:p>
            <a:r>
              <a:rPr lang="en-US" altLang="zh-TW" dirty="0"/>
              <a:t>Class-based LM </a:t>
            </a:r>
          </a:p>
          <a:p>
            <a:r>
              <a:rPr lang="en-US" altLang="zh-TW" dirty="0"/>
              <a:t>Brown clustering</a:t>
            </a:r>
          </a:p>
          <a:p>
            <a:r>
              <a:rPr lang="en-US" altLang="zh-TW" dirty="0"/>
              <a:t>Word embedding (Each word assign a vector) </a:t>
            </a:r>
          </a:p>
          <a:p>
            <a:r>
              <a:rPr lang="zh-TW" altLang="en-US" dirty="0"/>
              <a:t>自動根據上下文 </a:t>
            </a:r>
            <a:r>
              <a:rPr lang="en-US" altLang="zh-TW" dirty="0"/>
              <a:t>- skip gram / c-bow</a:t>
            </a:r>
          </a:p>
          <a:p>
            <a:r>
              <a:rPr lang="en-US" altLang="zh-TW" dirty="0"/>
              <a:t>Add and </a:t>
            </a:r>
            <a:r>
              <a:rPr lang="en-US" altLang="zh-TW" dirty="0" err="1"/>
              <a:t>substract</a:t>
            </a:r>
            <a:endParaRPr lang="en-US" altLang="zh-TW" dirty="0"/>
          </a:p>
          <a:p>
            <a:r>
              <a:rPr lang="en-US" altLang="zh-TW" dirty="0"/>
              <a:t>network - with number</a:t>
            </a:r>
          </a:p>
          <a:p>
            <a:r>
              <a:rPr lang="en-US" altLang="zh-TW" dirty="0"/>
              <a:t>network - without number</a:t>
            </a:r>
          </a:p>
          <a:p>
            <a:r>
              <a:rPr lang="zh-TW" altLang="en-US" dirty="0"/>
              <a:t>神經元</a:t>
            </a:r>
            <a:r>
              <a:rPr lang="en-US" altLang="zh-TW" dirty="0"/>
              <a:t>, </a:t>
            </a:r>
            <a:r>
              <a:rPr lang="zh-TW" altLang="en-US" dirty="0"/>
              <a:t>神經網路</a:t>
            </a:r>
            <a:r>
              <a:rPr lang="en-US" altLang="zh-TW" dirty="0"/>
              <a:t>, embedding </a:t>
            </a:r>
          </a:p>
          <a:p>
            <a:r>
              <a:rPr lang="en-US" altLang="zh-TW" dirty="0"/>
              <a:t>network </a:t>
            </a:r>
            <a:r>
              <a:rPr lang="zh-TW" altLang="en-US" dirty="0"/>
              <a:t>簡化畫法</a:t>
            </a:r>
          </a:p>
          <a:p>
            <a:r>
              <a:rPr lang="en-US" altLang="zh-TW" dirty="0"/>
              <a:t>Feedforward (</a:t>
            </a:r>
            <a:r>
              <a:rPr lang="en-US" altLang="zh-TW" dirty="0" err="1"/>
              <a:t>traning</a:t>
            </a:r>
            <a:r>
              <a:rPr lang="en-US" altLang="zh-TW" dirty="0"/>
              <a:t>)</a:t>
            </a:r>
          </a:p>
          <a:p>
            <a:r>
              <a:rPr lang="en-US" altLang="zh-TW" dirty="0"/>
              <a:t>longer context (concatenate)</a:t>
            </a:r>
          </a:p>
          <a:p>
            <a:r>
              <a:rPr lang="en-US" altLang="zh-TW" dirty="0"/>
              <a:t>RNN</a:t>
            </a:r>
          </a:p>
          <a:p>
            <a:r>
              <a:rPr lang="en-US" altLang="zh-TW" dirty="0"/>
              <a:t>LSTM, GRU</a:t>
            </a:r>
          </a:p>
          <a:p>
            <a:r>
              <a:rPr lang="en-US" altLang="zh-TW" dirty="0"/>
              <a:t>limitation -&gt; Attention</a:t>
            </a:r>
          </a:p>
          <a:p>
            <a:r>
              <a:rPr lang="zh-TW" altLang="en-US" dirty="0"/>
              <a:t>介紹 </a:t>
            </a:r>
            <a:r>
              <a:rPr lang="en-US" altLang="zh-TW" dirty="0"/>
              <a:t>attention </a:t>
            </a:r>
            <a:r>
              <a:rPr lang="zh-TW" altLang="en-US" dirty="0"/>
              <a:t>機制 </a:t>
            </a:r>
            <a:r>
              <a:rPr lang="en-US" altLang="zh-TW" dirty="0"/>
              <a:t>Q, K</a:t>
            </a:r>
          </a:p>
          <a:p>
            <a:r>
              <a:rPr lang="zh-TW" altLang="en-US" dirty="0"/>
              <a:t>介紹 </a:t>
            </a:r>
            <a:r>
              <a:rPr lang="en-US" altLang="zh-TW" dirty="0"/>
              <a:t>attention </a:t>
            </a:r>
            <a:r>
              <a:rPr lang="zh-TW" altLang="en-US" dirty="0"/>
              <a:t>機制 </a:t>
            </a:r>
            <a:r>
              <a:rPr lang="en-US" altLang="zh-TW" dirty="0"/>
              <a:t>Q, K, V</a:t>
            </a:r>
          </a:p>
          <a:p>
            <a:r>
              <a:rPr lang="en-US" altLang="zh-TW" dirty="0"/>
              <a:t>RNN + Attention (CNN replace RNN X)</a:t>
            </a:r>
          </a:p>
          <a:p>
            <a:r>
              <a:rPr lang="en-US" altLang="zh-TW" dirty="0"/>
              <a:t>Transformer </a:t>
            </a:r>
          </a:p>
          <a:p>
            <a:r>
              <a:rPr lang="zh-TW" altLang="en-US" dirty="0"/>
              <a:t>天涯若比林</a:t>
            </a:r>
          </a:p>
          <a:p>
            <a:r>
              <a:rPr lang="en-US" altLang="zh-TW" dirty="0"/>
              <a:t>Position: idea</a:t>
            </a:r>
          </a:p>
          <a:p>
            <a:r>
              <a:rPr lang="en-US" altLang="zh-TW" dirty="0"/>
              <a:t>position embedding </a:t>
            </a:r>
          </a:p>
          <a:p>
            <a:r>
              <a:rPr lang="en-US" altLang="zh-TW" dirty="0"/>
              <a:t>Super long: people are making it longer and longer</a:t>
            </a:r>
          </a:p>
          <a:p>
            <a:r>
              <a:rPr lang="en-US" altLang="zh-TW" dirty="0"/>
              <a:t>Super long: can be a problem</a:t>
            </a:r>
          </a:p>
          <a:p>
            <a:r>
              <a:rPr lang="en-US" altLang="zh-TW" dirty="0"/>
              <a:t>Super long: approximate </a:t>
            </a:r>
          </a:p>
          <a:p>
            <a:r>
              <a:rPr lang="en-US" altLang="zh-TW" dirty="0"/>
              <a:t>Super long: only attend a few position</a:t>
            </a:r>
          </a:p>
          <a:p>
            <a:r>
              <a:rPr lang="en-US" altLang="zh-TW" dirty="0"/>
              <a:t>Position: ROPE?, train short, test long</a:t>
            </a:r>
          </a:p>
          <a:p>
            <a:r>
              <a:rPr lang="en-US" altLang="zh-TW" dirty="0"/>
              <a:t>Position: Infinite </a:t>
            </a:r>
          </a:p>
          <a:p>
            <a:r>
              <a:rPr lang="en-US" altLang="zh-TW" dirty="0" err="1"/>
              <a:t>Memba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120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多點例子</a:t>
            </a:r>
            <a:r>
              <a:rPr lang="en-US" altLang="zh-TW" dirty="0">
                <a:solidFill>
                  <a:srgbClr val="FF0000"/>
                </a:solidFill>
              </a:rPr>
              <a:t>, </a:t>
            </a:r>
            <a:r>
              <a:rPr lang="zh-TW" altLang="en-US" dirty="0">
                <a:solidFill>
                  <a:srgbClr val="FF0000"/>
                </a:solidFill>
              </a:rPr>
              <a:t>人訂的</a:t>
            </a:r>
            <a:r>
              <a:rPr lang="en-US" altLang="zh-TW" dirty="0">
                <a:solidFill>
                  <a:srgbClr val="FF0000"/>
                </a:solidFill>
              </a:rPr>
              <a:t>, </a:t>
            </a:r>
            <a:r>
              <a:rPr lang="zh-TW" altLang="en-US" dirty="0">
                <a:solidFill>
                  <a:srgbClr val="FF0000"/>
                </a:solidFill>
              </a:rPr>
              <a:t>模糊</a:t>
            </a:r>
            <a:r>
              <a:rPr lang="en-US" altLang="zh-TW" dirty="0">
                <a:solidFill>
                  <a:srgbClr val="FF0000"/>
                </a:solidFill>
              </a:rPr>
              <a:t>,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不知道有多少 </a:t>
            </a:r>
            <a:r>
              <a:rPr lang="en-US" altLang="zh-TW" dirty="0">
                <a:solidFill>
                  <a:srgbClr val="FF0000"/>
                </a:solidFill>
              </a:rPr>
              <a:t>token</a:t>
            </a:r>
            <a:endParaRPr lang="zh-TW" altLang="en-US" dirty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361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i="0" dirty="0">
                <a:solidFill>
                  <a:srgbClr val="EA43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Embedding</a:t>
            </a:r>
            <a:r>
              <a:rPr lang="zh-TW" altLang="en-US" b="0" i="0" dirty="0">
                <a:solidFill>
                  <a:srgbClr val="4D5156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是一種將物件（如單詞、句子或者其他資料）轉換成實數向量（一種數學表示）的技術</a:t>
            </a:r>
            <a:endParaRPr lang="en-US" altLang="zh-TW" b="0" i="0" dirty="0">
              <a:solidFill>
                <a:srgbClr val="4D5156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altLang="zh-TW" dirty="0" err="1"/>
              <a:t>Embbeding</a:t>
            </a:r>
            <a:r>
              <a:rPr lang="en-US" altLang="zh-TW" dirty="0"/>
              <a:t> : </a:t>
            </a:r>
            <a:r>
              <a:rPr lang="zh-TW" altLang="en-US" dirty="0"/>
              <a:t>轉向量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Token </a:t>
            </a:r>
            <a:r>
              <a:rPr lang="zh-TW" altLang="en-US" dirty="0"/>
              <a:t>彼此獨立的</a:t>
            </a:r>
            <a:r>
              <a:rPr lang="en-US" altLang="zh-TW" dirty="0"/>
              <a:t>, “apple”, “</a:t>
            </a:r>
            <a:r>
              <a:rPr lang="en-US" altLang="zh-TW" dirty="0" err="1"/>
              <a:t>organce</a:t>
            </a:r>
            <a:r>
              <a:rPr lang="en-US" altLang="zh-TW" dirty="0"/>
              <a:t>”, “dog” </a:t>
            </a:r>
          </a:p>
          <a:p>
            <a:endParaRPr lang="zh-TW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600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0" i="0" dirty="0">
                <a:solidFill>
                  <a:srgbClr val="EA4335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Embedding</a:t>
            </a:r>
            <a:r>
              <a:rPr lang="zh-TW" altLang="en-US" b="0" i="0" dirty="0">
                <a:solidFill>
                  <a:srgbClr val="4D5156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是一種將物件（如單詞、句子或者其他資料）轉換成實數向量（一種數學表示）的技術</a:t>
            </a:r>
            <a:endParaRPr lang="en-US" altLang="zh-TW" b="0" i="0" dirty="0">
              <a:solidFill>
                <a:srgbClr val="4D5156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altLang="zh-TW" dirty="0" err="1"/>
              <a:t>Embbeding</a:t>
            </a:r>
            <a:r>
              <a:rPr lang="en-US" altLang="zh-TW" dirty="0"/>
              <a:t> : </a:t>
            </a:r>
            <a:r>
              <a:rPr lang="zh-TW" altLang="en-US" dirty="0"/>
              <a:t>轉向量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Token </a:t>
            </a:r>
            <a:r>
              <a:rPr lang="zh-TW" altLang="en-US" dirty="0"/>
              <a:t>彼此獨立的</a:t>
            </a:r>
            <a:r>
              <a:rPr lang="en-US" altLang="zh-TW" dirty="0"/>
              <a:t>, “apple”, “</a:t>
            </a:r>
            <a:r>
              <a:rPr lang="en-US" altLang="zh-TW" dirty="0" err="1"/>
              <a:t>organce</a:t>
            </a:r>
            <a:r>
              <a:rPr lang="en-US" altLang="zh-TW" dirty="0"/>
              <a:t>”, “dog” </a:t>
            </a:r>
          </a:p>
          <a:p>
            <a:endParaRPr lang="zh-TW" alt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0522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舉例</a:t>
            </a:r>
            <a:r>
              <a:rPr lang="en-US" altLang="zh-TW" dirty="0"/>
              <a:t>?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89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r>
              <a:rPr lang="zh-TW" altLang="en-US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彼此間交換訊息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892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84504C-6A49-4A42-9494-21B683CB0A02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696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3DDC40-29E3-A252-DC1D-858577E46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71057BA-7384-9189-0001-BFC74EB7A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47185E-3E62-7A6E-E3C7-6AC248D0D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3A37596-CF3D-4868-7524-657D4D32A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FA2DDDC-0578-3480-DEEB-0E3842575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3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37C7BC-0008-7604-27C9-47BCA6346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9CD70FA-2294-ED05-594F-A84365022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6C6212-09C4-8575-910D-031643FF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3EEB5E3-FE79-5672-3BD5-82363FA69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FDEF60D-CD04-61C5-3C00-0D44C1A00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265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5CB2204-016E-2B42-E5CF-591F1F8BE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D5B401E-793A-0ED0-78BD-EF3B9E7D53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C842AA-718B-88F6-9562-1D5A0165A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AC414D-6CA5-03B9-EA45-6DABFD009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19420FB-ABDC-4413-E74C-AA4DC87A2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3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D9D35D-A72A-BDEA-1B96-8A263B9A1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E62AFB4-1FF3-BA72-8F56-3FCAA603A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1A4893-6D65-31D2-1CEB-51ADB95A9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6626BC2-4053-B9F2-A7E1-508D1EA8D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95B4774-2AA8-1D07-75A2-1F7492125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268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A6C01A-AFB0-E9EE-80F3-274A8D26E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FF8E470-76AF-1A7C-1BA9-63BFED22C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EE5C6E-A9B0-93D9-3FB8-7F5D04238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9372080-5ECF-0D12-7A35-AACB5DC38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04A566-14DC-D781-A5F0-C579EF148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68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931972-6C90-6C5B-D256-51421E755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8044F00-AB0E-7AF7-A8F1-3A9FA5462C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A3C56D0-3345-658F-762B-149C56DD9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AE8D596-1D11-1A64-5CAB-C8FC14047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82151A0-9673-D9CA-BDF8-B1C1DB78A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D3DA1B1-436E-AE56-0983-8D7348E5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126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C22FDB-D493-B140-9E11-9C70CB2AE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3314965-F314-034F-2C8A-E80ABCABB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80F114C-92E7-0E55-3ED1-1BC510089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95AE69C-F6A5-CB39-FD5D-1E6F08398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543554E-93AC-085B-325D-2E28B57DD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5DC0F50-807C-56C8-68EF-207AE3D13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F1A382E-B11D-C1F1-C16D-479DA0DB3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BBF4B60-6667-2CDD-7CA6-FB0A0174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223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EA0F3B-198A-7520-218F-D1A57BF8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50E7712-77D8-DDE0-3A9C-FC369B975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3B051D9-A02E-45FA-C336-5C7F541E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A0E3CA1-97A8-9C82-0120-177025774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94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87DED417-F25A-4F1A-CB2A-DF2E52824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5D7971C-6776-0DB1-0B88-475DCB8CE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7347AE1-F074-E58A-B13A-0F4037368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752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B9FB93-D519-1C9B-6EE5-A84FB8DD4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086844-85E9-45C2-0652-064B168E1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B5BFB61-FA7B-FC06-A881-C50E17A5D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B3CDECA-2593-28EC-D330-DB31D89D0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ED5BE67-7F5F-08EA-5411-6107F7DA2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C59ADF9-19CF-E737-1644-3B4F93016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58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13BA63-80D6-84D9-BDC8-DFE7C8D87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198EE50-25CC-2768-9975-9F103E80A1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35D0904-5CE3-40E9-5F37-FB55DEBAD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E05AFFD-8518-615C-A217-14223A86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872DDC8-16D3-FCCE-F7D7-CEEE06FA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11DB2EA-F0CF-C86A-CF3C-1F800CCD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665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0DD9E33-5941-B064-76C1-86820E2ED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A5032C7-CCB1-6CD0-D39A-4F162E140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443758C-E936-D5FC-790B-87A743C58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16B0A-FF64-41F2-A840-E31FFDF894BE}" type="datetimeFigureOut">
              <a:rPr lang="zh-TW" altLang="en-US" smtClean="0"/>
              <a:t>2024/5/3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29317E7-EA2D-F04D-7E06-49E0F4D3B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4DC8F9-7E6E-A661-15DD-1DB451BD3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ED87E-09B5-4735-8ACA-14A18FAD16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95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C985A8-B769-51FC-EA05-81C9C78C5BE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24615" b="19830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5A028039-587B-FE6C-B1F9-B994F5986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zh-TW" altLang="en-US" sz="7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今日的語言模型</a:t>
            </a:r>
            <a:br>
              <a:rPr lang="en-US" altLang="zh-TW" sz="7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7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是如何做文字接龍的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29A5B84-453E-80EA-BAA4-67A964879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US" altLang="zh-TW" sz="6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</a:t>
            </a:r>
            <a:r>
              <a:rPr lang="zh-TW" altLang="en-US" sz="6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簡介</a:t>
            </a:r>
          </a:p>
        </p:txBody>
      </p:sp>
    </p:spTree>
    <p:extLst>
      <p:ext uri="{BB962C8B-B14F-4D97-AF65-F5344CB8AC3E}">
        <p14:creationId xmlns:p14="http://schemas.microsoft.com/office/powerpoint/2010/main" val="3155495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A2CE61-60F7-1B8D-A5D4-27E2D81D3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理解每個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—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位置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69A4A68-7D3D-0C6F-E128-CD4E2843B801}"/>
              </a:ext>
            </a:extLst>
          </p:cNvPr>
          <p:cNvSpPr txBox="1"/>
          <p:nvPr/>
        </p:nvSpPr>
        <p:spPr>
          <a:xfrm>
            <a:off x="7235318" y="3863307"/>
            <a:ext cx="4061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每一個位置有一個獨特的向量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Positional Embedding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13A6C1EC-FE49-86A6-082E-691C856C9583}"/>
              </a:ext>
            </a:extLst>
          </p:cNvPr>
          <p:cNvSpPr txBox="1"/>
          <p:nvPr/>
        </p:nvSpPr>
        <p:spPr>
          <a:xfrm>
            <a:off x="11074505" y="1627982"/>
            <a:ext cx="1263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……</a:t>
            </a:r>
            <a:endParaRPr lang="zh-TW" altLang="en-US" sz="2400" dirty="0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CC265774-AC83-A9FB-A95A-2B7124A37F36}"/>
              </a:ext>
            </a:extLst>
          </p:cNvPr>
          <p:cNvSpPr/>
          <p:nvPr/>
        </p:nvSpPr>
        <p:spPr>
          <a:xfrm>
            <a:off x="7235318" y="2309343"/>
            <a:ext cx="285525" cy="112801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BE214339-DD3D-2A55-5792-3C3667981DE7}"/>
              </a:ext>
            </a:extLst>
          </p:cNvPr>
          <p:cNvSpPr/>
          <p:nvPr/>
        </p:nvSpPr>
        <p:spPr>
          <a:xfrm>
            <a:off x="8072621" y="2309343"/>
            <a:ext cx="285525" cy="112801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3606395C-BBF2-777B-9B6E-6667612D6F3C}"/>
              </a:ext>
            </a:extLst>
          </p:cNvPr>
          <p:cNvSpPr/>
          <p:nvPr/>
        </p:nvSpPr>
        <p:spPr>
          <a:xfrm>
            <a:off x="8889910" y="2309343"/>
            <a:ext cx="285525" cy="11280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A67C46B9-191E-0E9B-861B-1BB644F06D18}"/>
              </a:ext>
            </a:extLst>
          </p:cNvPr>
          <p:cNvSpPr/>
          <p:nvPr/>
        </p:nvSpPr>
        <p:spPr>
          <a:xfrm>
            <a:off x="9699985" y="2309343"/>
            <a:ext cx="285525" cy="112801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4646058E-F492-1F88-8332-7EA0D40E39FD}"/>
              </a:ext>
            </a:extLst>
          </p:cNvPr>
          <p:cNvSpPr/>
          <p:nvPr/>
        </p:nvSpPr>
        <p:spPr>
          <a:xfrm>
            <a:off x="10510060" y="2309343"/>
            <a:ext cx="285525" cy="112801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7E7202E1-9B55-14B1-33AE-125A0521E6B4}"/>
              </a:ext>
            </a:extLst>
          </p:cNvPr>
          <p:cNvSpPr txBox="1"/>
          <p:nvPr/>
        </p:nvSpPr>
        <p:spPr>
          <a:xfrm>
            <a:off x="7234566" y="4983089"/>
            <a:ext cx="40610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Positional Embedding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可以在訓練時得到的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5C84FD1D-1507-C65E-3B04-6A91F458B8B0}"/>
              </a:ext>
            </a:extLst>
          </p:cNvPr>
          <p:cNvSpPr txBox="1"/>
          <p:nvPr/>
        </p:nvSpPr>
        <p:spPr>
          <a:xfrm>
            <a:off x="10772381" y="3032575"/>
            <a:ext cx="1109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參數</a:t>
            </a:r>
          </a:p>
        </p:txBody>
      </p:sp>
      <p:sp>
        <p:nvSpPr>
          <p:cNvPr id="32" name="箭號: 向下 31">
            <a:extLst>
              <a:ext uri="{FF2B5EF4-FFF2-40B4-BE49-F238E27FC236}">
                <a16:creationId xmlns:a16="http://schemas.microsoft.com/office/drawing/2014/main" id="{E814A8E8-8FE0-440F-763F-699F608B8A37}"/>
              </a:ext>
            </a:extLst>
          </p:cNvPr>
          <p:cNvSpPr/>
          <p:nvPr/>
        </p:nvSpPr>
        <p:spPr>
          <a:xfrm rot="5400000" flipH="1">
            <a:off x="6152900" y="2451475"/>
            <a:ext cx="437216" cy="919582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E3B3E12C-A80E-7DAF-1997-BBD1D27865F3}"/>
              </a:ext>
            </a:extLst>
          </p:cNvPr>
          <p:cNvSpPr txBox="1"/>
          <p:nvPr/>
        </p:nvSpPr>
        <p:spPr>
          <a:xfrm>
            <a:off x="5858287" y="3253723"/>
            <a:ext cx="1109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查表</a:t>
            </a:r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BA387A38-18E9-8593-6CDD-3E210F8A666D}"/>
              </a:ext>
            </a:extLst>
          </p:cNvPr>
          <p:cNvSpPr/>
          <p:nvPr/>
        </p:nvSpPr>
        <p:spPr>
          <a:xfrm>
            <a:off x="1256139" y="5926702"/>
            <a:ext cx="488403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int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C179653D-BE88-DA9A-BA59-D8E5D49DB85A}"/>
              </a:ext>
            </a:extLst>
          </p:cNvPr>
          <p:cNvSpPr/>
          <p:nvPr/>
        </p:nvSpPr>
        <p:spPr>
          <a:xfrm>
            <a:off x="1798249" y="5926702"/>
            <a:ext cx="1139866" cy="36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roduction</a:t>
            </a:r>
          </a:p>
        </p:txBody>
      </p:sp>
      <p:sp>
        <p:nvSpPr>
          <p:cNvPr id="48" name="矩形: 圓角 47">
            <a:extLst>
              <a:ext uri="{FF2B5EF4-FFF2-40B4-BE49-F238E27FC236}">
                <a16:creationId xmlns:a16="http://schemas.microsoft.com/office/drawing/2014/main" id="{32741AF1-3B21-6576-A9D7-ADCD7B650A2D}"/>
              </a:ext>
            </a:extLst>
          </p:cNvPr>
          <p:cNvSpPr/>
          <p:nvPr/>
        </p:nvSpPr>
        <p:spPr>
          <a:xfrm>
            <a:off x="2981197" y="5926702"/>
            <a:ext cx="474697" cy="36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of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31F99E72-E0B4-716D-8533-851072AD7357}"/>
              </a:ext>
            </a:extLst>
          </p:cNvPr>
          <p:cNvSpPr/>
          <p:nvPr/>
        </p:nvSpPr>
        <p:spPr>
          <a:xfrm>
            <a:off x="3516170" y="5926702"/>
            <a:ext cx="775464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>
                <a:solidFill>
                  <a:schemeClr val="tx1"/>
                </a:solidFill>
              </a:rPr>
              <a:t>gener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0" name="矩形: 圓角 49">
            <a:extLst>
              <a:ext uri="{FF2B5EF4-FFF2-40B4-BE49-F238E27FC236}">
                <a16:creationId xmlns:a16="http://schemas.microsoft.com/office/drawing/2014/main" id="{A9167C80-B41F-F30F-46A0-D6DDBBB3BB81}"/>
              </a:ext>
            </a:extLst>
          </p:cNvPr>
          <p:cNvSpPr/>
          <p:nvPr/>
        </p:nvSpPr>
        <p:spPr>
          <a:xfrm>
            <a:off x="4364246" y="5926702"/>
            <a:ext cx="775464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ative</a:t>
            </a:r>
          </a:p>
        </p:txBody>
      </p:sp>
      <p:sp>
        <p:nvSpPr>
          <p:cNvPr id="51" name="矩形: 圓角 50">
            <a:extLst>
              <a:ext uri="{FF2B5EF4-FFF2-40B4-BE49-F238E27FC236}">
                <a16:creationId xmlns:a16="http://schemas.microsoft.com/office/drawing/2014/main" id="{2456618B-EBDD-5152-792D-AD3AC50BD73A}"/>
              </a:ext>
            </a:extLst>
          </p:cNvPr>
          <p:cNvSpPr/>
          <p:nvPr/>
        </p:nvSpPr>
        <p:spPr>
          <a:xfrm>
            <a:off x="5212256" y="5926702"/>
            <a:ext cx="474697" cy="36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ai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53" name="矩形: 圓角 52">
            <a:extLst>
              <a:ext uri="{FF2B5EF4-FFF2-40B4-BE49-F238E27FC236}">
                <a16:creationId xmlns:a16="http://schemas.microsoft.com/office/drawing/2014/main" id="{038D6B95-8018-86B7-6F0F-144C49FE6366}"/>
              </a:ext>
            </a:extLst>
          </p:cNvPr>
          <p:cNvSpPr/>
          <p:nvPr/>
        </p:nvSpPr>
        <p:spPr>
          <a:xfrm>
            <a:off x="1359335" y="3624982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矩形: 圓角 53">
            <a:extLst>
              <a:ext uri="{FF2B5EF4-FFF2-40B4-BE49-F238E27FC236}">
                <a16:creationId xmlns:a16="http://schemas.microsoft.com/office/drawing/2014/main" id="{83F430B3-F00A-07F6-BAD3-252A91BA60CC}"/>
              </a:ext>
            </a:extLst>
          </p:cNvPr>
          <p:cNvSpPr/>
          <p:nvPr/>
        </p:nvSpPr>
        <p:spPr>
          <a:xfrm>
            <a:off x="2244764" y="3624982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矩形: 圓角 54">
            <a:extLst>
              <a:ext uri="{FF2B5EF4-FFF2-40B4-BE49-F238E27FC236}">
                <a16:creationId xmlns:a16="http://schemas.microsoft.com/office/drawing/2014/main" id="{488D24F2-DC2B-ADF8-F4B1-65DAADF4EB08}"/>
              </a:ext>
            </a:extLst>
          </p:cNvPr>
          <p:cNvSpPr/>
          <p:nvPr/>
        </p:nvSpPr>
        <p:spPr>
          <a:xfrm>
            <a:off x="3046011" y="3624982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矩形: 圓角 55">
            <a:extLst>
              <a:ext uri="{FF2B5EF4-FFF2-40B4-BE49-F238E27FC236}">
                <a16:creationId xmlns:a16="http://schemas.microsoft.com/office/drawing/2014/main" id="{DC43FEDE-77F6-B46C-192A-C78C9EB51050}"/>
              </a:ext>
            </a:extLst>
          </p:cNvPr>
          <p:cNvSpPr/>
          <p:nvPr/>
        </p:nvSpPr>
        <p:spPr>
          <a:xfrm>
            <a:off x="3768250" y="3624982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矩形: 圓角 56">
            <a:extLst>
              <a:ext uri="{FF2B5EF4-FFF2-40B4-BE49-F238E27FC236}">
                <a16:creationId xmlns:a16="http://schemas.microsoft.com/office/drawing/2014/main" id="{2EEFBC30-8188-BC91-856D-4788BCA725D3}"/>
              </a:ext>
            </a:extLst>
          </p:cNvPr>
          <p:cNvSpPr/>
          <p:nvPr/>
        </p:nvSpPr>
        <p:spPr>
          <a:xfrm>
            <a:off x="4575058" y="3624982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矩形: 圓角 57">
            <a:extLst>
              <a:ext uri="{FF2B5EF4-FFF2-40B4-BE49-F238E27FC236}">
                <a16:creationId xmlns:a16="http://schemas.microsoft.com/office/drawing/2014/main" id="{21BC1139-57DB-6A69-039D-55F7AADBCED1}"/>
              </a:ext>
            </a:extLst>
          </p:cNvPr>
          <p:cNvSpPr/>
          <p:nvPr/>
        </p:nvSpPr>
        <p:spPr>
          <a:xfrm>
            <a:off x="5293366" y="362498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文字方塊 58">
                <a:extLst>
                  <a:ext uri="{FF2B5EF4-FFF2-40B4-BE49-F238E27FC236}">
                    <a16:creationId xmlns:a16="http://schemas.microsoft.com/office/drawing/2014/main" id="{90917DE4-31B3-2510-1C53-352EA796DF20}"/>
                  </a:ext>
                </a:extLst>
              </p:cNvPr>
              <p:cNvSpPr txBox="1"/>
              <p:nvPr/>
            </p:nvSpPr>
            <p:spPr>
              <a:xfrm>
                <a:off x="493516" y="3557037"/>
                <a:ext cx="692177" cy="127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1.2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−3.5</m:t>
                              </m:r>
                            </m:e>
                            <m:e>
                              <m:r>
                                <a:rPr lang="zh-TW" altLang="en-US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−1.9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7.2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59" name="文字方塊 58">
                <a:extLst>
                  <a:ext uri="{FF2B5EF4-FFF2-40B4-BE49-F238E27FC236}">
                    <a16:creationId xmlns:a16="http://schemas.microsoft.com/office/drawing/2014/main" id="{90917DE4-31B3-2510-1C53-352EA796DF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516" y="3557037"/>
                <a:ext cx="692177" cy="1272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331DF06B-93FC-347A-1F2D-FA21976571D9}"/>
              </a:ext>
            </a:extLst>
          </p:cNvPr>
          <p:cNvCxnSpPr>
            <a:cxnSpLocks/>
          </p:cNvCxnSpPr>
          <p:nvPr/>
        </p:nvCxnSpPr>
        <p:spPr>
          <a:xfrm flipV="1">
            <a:off x="1496152" y="4912110"/>
            <a:ext cx="0" cy="90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單箭頭接點 60">
            <a:extLst>
              <a:ext uri="{FF2B5EF4-FFF2-40B4-BE49-F238E27FC236}">
                <a16:creationId xmlns:a16="http://schemas.microsoft.com/office/drawing/2014/main" id="{5C599E4F-29ED-7673-F387-9A15D69724C3}"/>
              </a:ext>
            </a:extLst>
          </p:cNvPr>
          <p:cNvCxnSpPr>
            <a:cxnSpLocks/>
          </p:cNvCxnSpPr>
          <p:nvPr/>
        </p:nvCxnSpPr>
        <p:spPr>
          <a:xfrm flipV="1">
            <a:off x="2387526" y="4912110"/>
            <a:ext cx="0" cy="90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單箭頭接點 61">
            <a:extLst>
              <a:ext uri="{FF2B5EF4-FFF2-40B4-BE49-F238E27FC236}">
                <a16:creationId xmlns:a16="http://schemas.microsoft.com/office/drawing/2014/main" id="{98074574-20F4-2EB4-5FC9-57BF0D3C55D8}"/>
              </a:ext>
            </a:extLst>
          </p:cNvPr>
          <p:cNvCxnSpPr>
            <a:cxnSpLocks/>
          </p:cNvCxnSpPr>
          <p:nvPr/>
        </p:nvCxnSpPr>
        <p:spPr>
          <a:xfrm flipV="1">
            <a:off x="3199494" y="4912110"/>
            <a:ext cx="0" cy="90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單箭頭接點 62">
            <a:extLst>
              <a:ext uri="{FF2B5EF4-FFF2-40B4-BE49-F238E27FC236}">
                <a16:creationId xmlns:a16="http://schemas.microsoft.com/office/drawing/2014/main" id="{4DE627A4-7B06-79CC-AB30-CBF212470162}"/>
              </a:ext>
            </a:extLst>
          </p:cNvPr>
          <p:cNvCxnSpPr>
            <a:cxnSpLocks/>
          </p:cNvCxnSpPr>
          <p:nvPr/>
        </p:nvCxnSpPr>
        <p:spPr>
          <a:xfrm flipV="1">
            <a:off x="3920254" y="4912110"/>
            <a:ext cx="0" cy="90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單箭頭接點 63">
            <a:extLst>
              <a:ext uri="{FF2B5EF4-FFF2-40B4-BE49-F238E27FC236}">
                <a16:creationId xmlns:a16="http://schemas.microsoft.com/office/drawing/2014/main" id="{76C6D479-D033-F600-43CB-54D03720293D}"/>
              </a:ext>
            </a:extLst>
          </p:cNvPr>
          <p:cNvCxnSpPr>
            <a:cxnSpLocks/>
          </p:cNvCxnSpPr>
          <p:nvPr/>
        </p:nvCxnSpPr>
        <p:spPr>
          <a:xfrm flipV="1">
            <a:off x="4712447" y="4912110"/>
            <a:ext cx="0" cy="90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單箭頭接點 64">
            <a:extLst>
              <a:ext uri="{FF2B5EF4-FFF2-40B4-BE49-F238E27FC236}">
                <a16:creationId xmlns:a16="http://schemas.microsoft.com/office/drawing/2014/main" id="{B1EEB124-6912-BB2A-896F-C5B533E8C95C}"/>
              </a:ext>
            </a:extLst>
          </p:cNvPr>
          <p:cNvCxnSpPr>
            <a:cxnSpLocks/>
          </p:cNvCxnSpPr>
          <p:nvPr/>
        </p:nvCxnSpPr>
        <p:spPr>
          <a:xfrm flipV="1">
            <a:off x="5434486" y="4912110"/>
            <a:ext cx="0" cy="90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1B9F1C83-8516-4B19-2108-6585DBC91822}"/>
              </a:ext>
            </a:extLst>
          </p:cNvPr>
          <p:cNvSpPr txBox="1"/>
          <p:nvPr/>
        </p:nvSpPr>
        <p:spPr>
          <a:xfrm>
            <a:off x="6980030" y="1627982"/>
            <a:ext cx="809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位置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4F0C8CBC-5B1F-1B46-E502-7E2FAE842721}"/>
              </a:ext>
            </a:extLst>
          </p:cNvPr>
          <p:cNvSpPr txBox="1"/>
          <p:nvPr/>
        </p:nvSpPr>
        <p:spPr>
          <a:xfrm>
            <a:off x="7813001" y="1627982"/>
            <a:ext cx="809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位置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文字方塊 67">
            <a:extLst>
              <a:ext uri="{FF2B5EF4-FFF2-40B4-BE49-F238E27FC236}">
                <a16:creationId xmlns:a16="http://schemas.microsoft.com/office/drawing/2014/main" id="{01D1206C-F88D-3EF5-07E3-B279C9D216F2}"/>
              </a:ext>
            </a:extLst>
          </p:cNvPr>
          <p:cNvSpPr txBox="1"/>
          <p:nvPr/>
        </p:nvSpPr>
        <p:spPr>
          <a:xfrm>
            <a:off x="8622534" y="1627982"/>
            <a:ext cx="809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位置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0231BF01-155A-3AEA-48B3-29653C10830D}"/>
              </a:ext>
            </a:extLst>
          </p:cNvPr>
          <p:cNvSpPr txBox="1"/>
          <p:nvPr/>
        </p:nvSpPr>
        <p:spPr>
          <a:xfrm>
            <a:off x="9432066" y="1627982"/>
            <a:ext cx="809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位置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BDFC9C87-530D-0F09-5AC1-D0076433451C}"/>
              </a:ext>
            </a:extLst>
          </p:cNvPr>
          <p:cNvSpPr txBox="1"/>
          <p:nvPr/>
        </p:nvSpPr>
        <p:spPr>
          <a:xfrm>
            <a:off x="10227563" y="1627982"/>
            <a:ext cx="809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位置 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2" name="矩形: 圓角 71">
            <a:extLst>
              <a:ext uri="{FF2B5EF4-FFF2-40B4-BE49-F238E27FC236}">
                <a16:creationId xmlns:a16="http://schemas.microsoft.com/office/drawing/2014/main" id="{352F8433-0288-B363-4352-1AAB06641C13}"/>
              </a:ext>
            </a:extLst>
          </p:cNvPr>
          <p:cNvSpPr/>
          <p:nvPr/>
        </p:nvSpPr>
        <p:spPr>
          <a:xfrm>
            <a:off x="1387190" y="1871169"/>
            <a:ext cx="285525" cy="112801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矩形: 圓角 72">
            <a:extLst>
              <a:ext uri="{FF2B5EF4-FFF2-40B4-BE49-F238E27FC236}">
                <a16:creationId xmlns:a16="http://schemas.microsoft.com/office/drawing/2014/main" id="{B2C5E29F-A8C8-70B8-3A49-782B2728D55F}"/>
              </a:ext>
            </a:extLst>
          </p:cNvPr>
          <p:cNvSpPr/>
          <p:nvPr/>
        </p:nvSpPr>
        <p:spPr>
          <a:xfrm>
            <a:off x="2256843" y="1871169"/>
            <a:ext cx="285525" cy="112801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矩形: 圓角 73">
            <a:extLst>
              <a:ext uri="{FF2B5EF4-FFF2-40B4-BE49-F238E27FC236}">
                <a16:creationId xmlns:a16="http://schemas.microsoft.com/office/drawing/2014/main" id="{A45D1B61-C1D5-C0F8-7F90-2D513E6F2A45}"/>
              </a:ext>
            </a:extLst>
          </p:cNvPr>
          <p:cNvSpPr/>
          <p:nvPr/>
        </p:nvSpPr>
        <p:spPr>
          <a:xfrm>
            <a:off x="3056730" y="1871169"/>
            <a:ext cx="285525" cy="11280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5EEDBE9F-9011-6FDA-6ED6-FE248713BDEA}"/>
              </a:ext>
            </a:extLst>
          </p:cNvPr>
          <p:cNvSpPr/>
          <p:nvPr/>
        </p:nvSpPr>
        <p:spPr>
          <a:xfrm>
            <a:off x="3752681" y="1871169"/>
            <a:ext cx="285525" cy="112801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713853D0-D713-F291-25F7-53A4D485BF96}"/>
              </a:ext>
            </a:extLst>
          </p:cNvPr>
          <p:cNvSpPr/>
          <p:nvPr/>
        </p:nvSpPr>
        <p:spPr>
          <a:xfrm>
            <a:off x="4565838" y="1871169"/>
            <a:ext cx="285525" cy="112801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2970E280-9F89-37F8-4B05-10D72C3F5285}"/>
              </a:ext>
            </a:extLst>
          </p:cNvPr>
          <p:cNvSpPr/>
          <p:nvPr/>
        </p:nvSpPr>
        <p:spPr>
          <a:xfrm>
            <a:off x="5305666" y="1871169"/>
            <a:ext cx="285525" cy="1128010"/>
          </a:xfrm>
          <a:prstGeom prst="roundRect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文字方塊 77">
            <a:extLst>
              <a:ext uri="{FF2B5EF4-FFF2-40B4-BE49-F238E27FC236}">
                <a16:creationId xmlns:a16="http://schemas.microsoft.com/office/drawing/2014/main" id="{4410DA0D-D1F4-B6E8-A877-01380B8E260A}"/>
              </a:ext>
            </a:extLst>
          </p:cNvPr>
          <p:cNvSpPr txBox="1"/>
          <p:nvPr/>
        </p:nvSpPr>
        <p:spPr>
          <a:xfrm>
            <a:off x="929788" y="3023865"/>
            <a:ext cx="118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+</a:t>
            </a:r>
            <a:endParaRPr lang="zh-TW" altLang="en-US" sz="2800" b="1" dirty="0"/>
          </a:p>
        </p:txBody>
      </p:sp>
      <p:sp>
        <p:nvSpPr>
          <p:cNvPr id="79" name="文字方塊 78">
            <a:extLst>
              <a:ext uri="{FF2B5EF4-FFF2-40B4-BE49-F238E27FC236}">
                <a16:creationId xmlns:a16="http://schemas.microsoft.com/office/drawing/2014/main" id="{42A1C5A3-B683-F4AB-C078-56DD44948345}"/>
              </a:ext>
            </a:extLst>
          </p:cNvPr>
          <p:cNvSpPr txBox="1"/>
          <p:nvPr/>
        </p:nvSpPr>
        <p:spPr>
          <a:xfrm>
            <a:off x="1785597" y="3023865"/>
            <a:ext cx="118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+</a:t>
            </a:r>
            <a:endParaRPr lang="zh-TW" altLang="en-US" sz="2800" b="1" dirty="0"/>
          </a:p>
        </p:txBody>
      </p:sp>
      <p:sp>
        <p:nvSpPr>
          <p:cNvPr id="80" name="文字方塊 79">
            <a:extLst>
              <a:ext uri="{FF2B5EF4-FFF2-40B4-BE49-F238E27FC236}">
                <a16:creationId xmlns:a16="http://schemas.microsoft.com/office/drawing/2014/main" id="{2F9DE85C-0A6C-E4E6-3DD2-02679F25E7B2}"/>
              </a:ext>
            </a:extLst>
          </p:cNvPr>
          <p:cNvSpPr txBox="1"/>
          <p:nvPr/>
        </p:nvSpPr>
        <p:spPr>
          <a:xfrm>
            <a:off x="2606647" y="3023865"/>
            <a:ext cx="118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+</a:t>
            </a:r>
            <a:endParaRPr lang="zh-TW" altLang="en-US" sz="2800" b="1" dirty="0"/>
          </a:p>
        </p:txBody>
      </p:sp>
      <p:sp>
        <p:nvSpPr>
          <p:cNvPr id="81" name="文字方塊 80">
            <a:extLst>
              <a:ext uri="{FF2B5EF4-FFF2-40B4-BE49-F238E27FC236}">
                <a16:creationId xmlns:a16="http://schemas.microsoft.com/office/drawing/2014/main" id="{397783AE-FA5C-2B4A-9010-C3A911D1F70B}"/>
              </a:ext>
            </a:extLst>
          </p:cNvPr>
          <p:cNvSpPr txBox="1"/>
          <p:nvPr/>
        </p:nvSpPr>
        <p:spPr>
          <a:xfrm>
            <a:off x="3327183" y="3023865"/>
            <a:ext cx="118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+</a:t>
            </a:r>
            <a:endParaRPr lang="zh-TW" altLang="en-US" sz="2800" b="1" dirty="0"/>
          </a:p>
        </p:txBody>
      </p:sp>
      <p:sp>
        <p:nvSpPr>
          <p:cNvPr id="82" name="文字方塊 81">
            <a:extLst>
              <a:ext uri="{FF2B5EF4-FFF2-40B4-BE49-F238E27FC236}">
                <a16:creationId xmlns:a16="http://schemas.microsoft.com/office/drawing/2014/main" id="{EBD52F50-9407-233E-72D5-6B3425E10A75}"/>
              </a:ext>
            </a:extLst>
          </p:cNvPr>
          <p:cNvSpPr txBox="1"/>
          <p:nvPr/>
        </p:nvSpPr>
        <p:spPr>
          <a:xfrm>
            <a:off x="4142144" y="3023865"/>
            <a:ext cx="118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+</a:t>
            </a:r>
            <a:endParaRPr lang="zh-TW" altLang="en-US" sz="2800" b="1" dirty="0"/>
          </a:p>
        </p:txBody>
      </p:sp>
      <p:sp>
        <p:nvSpPr>
          <p:cNvPr id="83" name="文字方塊 82">
            <a:extLst>
              <a:ext uri="{FF2B5EF4-FFF2-40B4-BE49-F238E27FC236}">
                <a16:creationId xmlns:a16="http://schemas.microsoft.com/office/drawing/2014/main" id="{7C1DD0A0-9233-C8E8-26DF-A8E0D08C1CF2}"/>
              </a:ext>
            </a:extLst>
          </p:cNvPr>
          <p:cNvSpPr txBox="1"/>
          <p:nvPr/>
        </p:nvSpPr>
        <p:spPr>
          <a:xfrm>
            <a:off x="4844468" y="3023865"/>
            <a:ext cx="118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+</a:t>
            </a:r>
            <a:endParaRPr lang="zh-TW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9083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32" grpId="0" animBg="1"/>
      <p:bldP spid="33" grpId="0"/>
      <p:bldP spid="66" grpId="0"/>
      <p:bldP spid="67" grpId="0"/>
      <p:bldP spid="68" grpId="0"/>
      <p:bldP spid="69" grpId="0"/>
      <p:bldP spid="70" grpId="0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1839299" y="5005150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063424" y="5011633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8070B9A7-0000-629C-0572-827C0D384926}"/>
              </a:ext>
            </a:extLst>
          </p:cNvPr>
          <p:cNvCxnSpPr>
            <a:cxnSpLocks/>
          </p:cNvCxnSpPr>
          <p:nvPr/>
        </p:nvCxnSpPr>
        <p:spPr>
          <a:xfrm flipH="1" flipV="1">
            <a:off x="4194755" y="442117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3136ABC-C780-E184-C9FC-552AC768E0A3}"/>
              </a:ext>
            </a:extLst>
          </p:cNvPr>
          <p:cNvSpPr/>
          <p:nvPr/>
        </p:nvSpPr>
        <p:spPr>
          <a:xfrm>
            <a:off x="1650984" y="3086870"/>
            <a:ext cx="3980557" cy="12521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Attention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626CFB79-60A3-C767-81DB-CEE8976CC4BE}"/>
              </a:ext>
            </a:extLst>
          </p:cNvPr>
          <p:cNvCxnSpPr>
            <a:cxnSpLocks/>
          </p:cNvCxnSpPr>
          <p:nvPr/>
        </p:nvCxnSpPr>
        <p:spPr>
          <a:xfrm flipH="1" flipV="1">
            <a:off x="1962334" y="44146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5177835" y="5011633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9C1FE1AF-2EC4-5AAC-8424-ACB10574C5F9}"/>
              </a:ext>
            </a:extLst>
          </p:cNvPr>
          <p:cNvCxnSpPr>
            <a:cxnSpLocks/>
          </p:cNvCxnSpPr>
          <p:nvPr/>
        </p:nvCxnSpPr>
        <p:spPr>
          <a:xfrm flipH="1" flipV="1">
            <a:off x="5317462" y="442117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9FFFDAA1-CECA-5828-059F-A3D261F4ACC3}"/>
              </a:ext>
            </a:extLst>
          </p:cNvPr>
          <p:cNvSpPr/>
          <p:nvPr/>
        </p:nvSpPr>
        <p:spPr>
          <a:xfrm>
            <a:off x="2917851" y="5011633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C4C9CB00-F5D3-E484-7CCA-C3A106CBA7DE}"/>
              </a:ext>
            </a:extLst>
          </p:cNvPr>
          <p:cNvCxnSpPr>
            <a:cxnSpLocks/>
          </p:cNvCxnSpPr>
          <p:nvPr/>
        </p:nvCxnSpPr>
        <p:spPr>
          <a:xfrm flipH="1" flipV="1">
            <a:off x="3065774" y="442117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F0022B66-F4A7-3159-242B-128506B7BDB6}"/>
              </a:ext>
            </a:extLst>
          </p:cNvPr>
          <p:cNvSpPr txBox="1"/>
          <p:nvPr/>
        </p:nvSpPr>
        <p:spPr>
          <a:xfrm>
            <a:off x="1621956" y="5769755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蘋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D81EE29B-2EA4-93B1-F3BA-FE21913D0C4A}"/>
              </a:ext>
            </a:extLst>
          </p:cNvPr>
          <p:cNvSpPr txBox="1"/>
          <p:nvPr/>
        </p:nvSpPr>
        <p:spPr>
          <a:xfrm>
            <a:off x="2706256" y="5769755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果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B1AB499C-DC48-9D76-1D69-65398F37391A}"/>
              </a:ext>
            </a:extLst>
          </p:cNvPr>
          <p:cNvSpPr txBox="1"/>
          <p:nvPr/>
        </p:nvSpPr>
        <p:spPr>
          <a:xfrm>
            <a:off x="3840398" y="5769755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</a:t>
            </a:r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D91EA0E9-21EF-D2EC-E0F9-2EA58A5A935A}"/>
              </a:ext>
            </a:extLst>
          </p:cNvPr>
          <p:cNvSpPr txBox="1"/>
          <p:nvPr/>
        </p:nvSpPr>
        <p:spPr>
          <a:xfrm>
            <a:off x="4963105" y="5769755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腦</a:t>
            </a:r>
          </a:p>
        </p:txBody>
      </p: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id="{57138A13-5CE7-B82B-A92E-0DFAD82E1F7A}"/>
              </a:ext>
            </a:extLst>
          </p:cNvPr>
          <p:cNvCxnSpPr>
            <a:cxnSpLocks/>
          </p:cNvCxnSpPr>
          <p:nvPr/>
        </p:nvCxnSpPr>
        <p:spPr>
          <a:xfrm flipH="1" flipV="1">
            <a:off x="4163701" y="254687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249D141B-856F-0B87-613B-C6D3A52B1144}"/>
              </a:ext>
            </a:extLst>
          </p:cNvPr>
          <p:cNvCxnSpPr>
            <a:cxnSpLocks/>
          </p:cNvCxnSpPr>
          <p:nvPr/>
        </p:nvCxnSpPr>
        <p:spPr>
          <a:xfrm flipH="1" flipV="1">
            <a:off x="1931280" y="254038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87920A50-9B56-0D67-507A-4A0BFBEAB275}"/>
              </a:ext>
            </a:extLst>
          </p:cNvPr>
          <p:cNvCxnSpPr>
            <a:cxnSpLocks/>
          </p:cNvCxnSpPr>
          <p:nvPr/>
        </p:nvCxnSpPr>
        <p:spPr>
          <a:xfrm flipH="1" flipV="1">
            <a:off x="5286408" y="254687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A590A801-8C9C-A4D7-72BF-66E6B9E80C4D}"/>
              </a:ext>
            </a:extLst>
          </p:cNvPr>
          <p:cNvCxnSpPr>
            <a:cxnSpLocks/>
          </p:cNvCxnSpPr>
          <p:nvPr/>
        </p:nvCxnSpPr>
        <p:spPr>
          <a:xfrm flipH="1" flipV="1">
            <a:off x="3034720" y="254687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: 圓角 47">
            <a:extLst>
              <a:ext uri="{FF2B5EF4-FFF2-40B4-BE49-F238E27FC236}">
                <a16:creationId xmlns:a16="http://schemas.microsoft.com/office/drawing/2014/main" id="{0A469703-F420-24C5-F88B-6E95FDBA15A0}"/>
              </a:ext>
            </a:extLst>
          </p:cNvPr>
          <p:cNvSpPr/>
          <p:nvPr/>
        </p:nvSpPr>
        <p:spPr>
          <a:xfrm>
            <a:off x="1816464" y="1791917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矩形: 圓角 48">
            <a:extLst>
              <a:ext uri="{FF2B5EF4-FFF2-40B4-BE49-F238E27FC236}">
                <a16:creationId xmlns:a16="http://schemas.microsoft.com/office/drawing/2014/main" id="{30B38597-EAAC-5524-8013-CB139CDE173F}"/>
              </a:ext>
            </a:extLst>
          </p:cNvPr>
          <p:cNvSpPr/>
          <p:nvPr/>
        </p:nvSpPr>
        <p:spPr>
          <a:xfrm>
            <a:off x="4040589" y="1798400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矩形: 圓角 49">
            <a:extLst>
              <a:ext uri="{FF2B5EF4-FFF2-40B4-BE49-F238E27FC236}">
                <a16:creationId xmlns:a16="http://schemas.microsoft.com/office/drawing/2014/main" id="{65960D13-1781-B89A-DC86-906F4B6B4970}"/>
              </a:ext>
            </a:extLst>
          </p:cNvPr>
          <p:cNvSpPr/>
          <p:nvPr/>
        </p:nvSpPr>
        <p:spPr>
          <a:xfrm>
            <a:off x="5155000" y="179840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矩形: 圓角 50">
            <a:extLst>
              <a:ext uri="{FF2B5EF4-FFF2-40B4-BE49-F238E27FC236}">
                <a16:creationId xmlns:a16="http://schemas.microsoft.com/office/drawing/2014/main" id="{48108142-6F7C-971A-7E38-FC44E2A07EDF}"/>
              </a:ext>
            </a:extLst>
          </p:cNvPr>
          <p:cNvSpPr/>
          <p:nvPr/>
        </p:nvSpPr>
        <p:spPr>
          <a:xfrm>
            <a:off x="2895016" y="1798400"/>
            <a:ext cx="285525" cy="72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矩形: 圓角 51">
            <a:extLst>
              <a:ext uri="{FF2B5EF4-FFF2-40B4-BE49-F238E27FC236}">
                <a16:creationId xmlns:a16="http://schemas.microsoft.com/office/drawing/2014/main" id="{5B81BD02-838A-A40D-A239-B9EF33F927C3}"/>
              </a:ext>
            </a:extLst>
          </p:cNvPr>
          <p:cNvSpPr/>
          <p:nvPr/>
        </p:nvSpPr>
        <p:spPr>
          <a:xfrm>
            <a:off x="9354574" y="4998667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矩形: 圓角 52">
            <a:extLst>
              <a:ext uri="{FF2B5EF4-FFF2-40B4-BE49-F238E27FC236}">
                <a16:creationId xmlns:a16="http://schemas.microsoft.com/office/drawing/2014/main" id="{878EDB3A-B429-D5F4-9502-1ABCACAB9192}"/>
              </a:ext>
            </a:extLst>
          </p:cNvPr>
          <p:cNvSpPr/>
          <p:nvPr/>
        </p:nvSpPr>
        <p:spPr>
          <a:xfrm>
            <a:off x="8211358" y="4998667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0CEAB2F6-0E19-F572-B175-AB3CB9E1A8E5}"/>
              </a:ext>
            </a:extLst>
          </p:cNvPr>
          <p:cNvCxnSpPr>
            <a:cxnSpLocks/>
          </p:cNvCxnSpPr>
          <p:nvPr/>
        </p:nvCxnSpPr>
        <p:spPr>
          <a:xfrm flipH="1" flipV="1">
            <a:off x="9507422" y="44146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: 圓角 54">
            <a:extLst>
              <a:ext uri="{FF2B5EF4-FFF2-40B4-BE49-F238E27FC236}">
                <a16:creationId xmlns:a16="http://schemas.microsoft.com/office/drawing/2014/main" id="{76B8D2BC-6039-186C-5047-68480F01CABC}"/>
              </a:ext>
            </a:extLst>
          </p:cNvPr>
          <p:cNvSpPr/>
          <p:nvPr/>
        </p:nvSpPr>
        <p:spPr>
          <a:xfrm>
            <a:off x="6963651" y="3080387"/>
            <a:ext cx="3980557" cy="12521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Attention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6" name="直線單箭頭接點 55">
            <a:extLst>
              <a:ext uri="{FF2B5EF4-FFF2-40B4-BE49-F238E27FC236}">
                <a16:creationId xmlns:a16="http://schemas.microsoft.com/office/drawing/2014/main" id="{4ED1101B-862D-8B11-FFC0-978A70B0F357}"/>
              </a:ext>
            </a:extLst>
          </p:cNvPr>
          <p:cNvCxnSpPr>
            <a:cxnSpLocks/>
          </p:cNvCxnSpPr>
          <p:nvPr/>
        </p:nvCxnSpPr>
        <p:spPr>
          <a:xfrm flipH="1" flipV="1">
            <a:off x="7275001" y="440821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單箭頭接點 57">
            <a:extLst>
              <a:ext uri="{FF2B5EF4-FFF2-40B4-BE49-F238E27FC236}">
                <a16:creationId xmlns:a16="http://schemas.microsoft.com/office/drawing/2014/main" id="{14576581-9BD7-B374-305D-97421F6704BC}"/>
              </a:ext>
            </a:extLst>
          </p:cNvPr>
          <p:cNvCxnSpPr>
            <a:cxnSpLocks/>
          </p:cNvCxnSpPr>
          <p:nvPr/>
        </p:nvCxnSpPr>
        <p:spPr>
          <a:xfrm flipH="1" flipV="1">
            <a:off x="10630129" y="44146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: 圓角 58">
            <a:extLst>
              <a:ext uri="{FF2B5EF4-FFF2-40B4-BE49-F238E27FC236}">
                <a16:creationId xmlns:a16="http://schemas.microsoft.com/office/drawing/2014/main" id="{1BD4FC6E-6AAF-0089-63DE-6D0F142B85C4}"/>
              </a:ext>
            </a:extLst>
          </p:cNvPr>
          <p:cNvSpPr/>
          <p:nvPr/>
        </p:nvSpPr>
        <p:spPr>
          <a:xfrm>
            <a:off x="10456312" y="5011684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59C9BB60-0CFD-51B6-F623-3E1829E5C9B6}"/>
              </a:ext>
            </a:extLst>
          </p:cNvPr>
          <p:cNvCxnSpPr>
            <a:cxnSpLocks/>
          </p:cNvCxnSpPr>
          <p:nvPr/>
        </p:nvCxnSpPr>
        <p:spPr>
          <a:xfrm flipH="1" flipV="1">
            <a:off x="8378441" y="44146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2ECA7525-EF2F-7A90-13E6-1C27CD143761}"/>
              </a:ext>
            </a:extLst>
          </p:cNvPr>
          <p:cNvSpPr txBox="1"/>
          <p:nvPr/>
        </p:nvSpPr>
        <p:spPr>
          <a:xfrm>
            <a:off x="6934623" y="5763272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</a:t>
            </a: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4F980D32-07A6-B37D-56B0-9058553607CB}"/>
              </a:ext>
            </a:extLst>
          </p:cNvPr>
          <p:cNvSpPr txBox="1"/>
          <p:nvPr/>
        </p:nvSpPr>
        <p:spPr>
          <a:xfrm>
            <a:off x="8018923" y="5763272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吃</a:t>
            </a: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30A94A56-4467-7797-2E78-9C776749B59D}"/>
              </a:ext>
            </a:extLst>
          </p:cNvPr>
          <p:cNvSpPr txBox="1"/>
          <p:nvPr/>
        </p:nvSpPr>
        <p:spPr>
          <a:xfrm>
            <a:off x="9153065" y="5763272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蘋</a:t>
            </a: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F3CB3682-B0CD-D63B-7309-9C2BCDDC57CE}"/>
              </a:ext>
            </a:extLst>
          </p:cNvPr>
          <p:cNvSpPr txBox="1"/>
          <p:nvPr/>
        </p:nvSpPr>
        <p:spPr>
          <a:xfrm>
            <a:off x="10275772" y="5763272"/>
            <a:ext cx="708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果</a:t>
            </a:r>
          </a:p>
        </p:txBody>
      </p:sp>
      <p:cxnSp>
        <p:nvCxnSpPr>
          <p:cNvPr id="65" name="直線單箭頭接點 64">
            <a:extLst>
              <a:ext uri="{FF2B5EF4-FFF2-40B4-BE49-F238E27FC236}">
                <a16:creationId xmlns:a16="http://schemas.microsoft.com/office/drawing/2014/main" id="{AB55D91D-063B-E2D7-6D83-97EB83706762}"/>
              </a:ext>
            </a:extLst>
          </p:cNvPr>
          <p:cNvCxnSpPr>
            <a:cxnSpLocks/>
          </p:cNvCxnSpPr>
          <p:nvPr/>
        </p:nvCxnSpPr>
        <p:spPr>
          <a:xfrm flipH="1" flipV="1">
            <a:off x="9476368" y="254038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單箭頭接點 65">
            <a:extLst>
              <a:ext uri="{FF2B5EF4-FFF2-40B4-BE49-F238E27FC236}">
                <a16:creationId xmlns:a16="http://schemas.microsoft.com/office/drawing/2014/main" id="{48199E27-570A-91E3-D084-172DFE903D40}"/>
              </a:ext>
            </a:extLst>
          </p:cNvPr>
          <p:cNvCxnSpPr>
            <a:cxnSpLocks/>
          </p:cNvCxnSpPr>
          <p:nvPr/>
        </p:nvCxnSpPr>
        <p:spPr>
          <a:xfrm flipH="1" flipV="1">
            <a:off x="7243947" y="253390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17AE0338-76A7-AFBF-A875-7CB29CEB0BEA}"/>
              </a:ext>
            </a:extLst>
          </p:cNvPr>
          <p:cNvCxnSpPr>
            <a:cxnSpLocks/>
          </p:cNvCxnSpPr>
          <p:nvPr/>
        </p:nvCxnSpPr>
        <p:spPr>
          <a:xfrm flipH="1" flipV="1">
            <a:off x="10599075" y="254038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單箭頭接點 67">
            <a:extLst>
              <a:ext uri="{FF2B5EF4-FFF2-40B4-BE49-F238E27FC236}">
                <a16:creationId xmlns:a16="http://schemas.microsoft.com/office/drawing/2014/main" id="{C02A6489-2D70-D9CD-9AD7-CB74E2003579}"/>
              </a:ext>
            </a:extLst>
          </p:cNvPr>
          <p:cNvCxnSpPr>
            <a:cxnSpLocks/>
          </p:cNvCxnSpPr>
          <p:nvPr/>
        </p:nvCxnSpPr>
        <p:spPr>
          <a:xfrm flipH="1" flipV="1">
            <a:off x="8347387" y="254038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矩形: 圓角 70">
            <a:extLst>
              <a:ext uri="{FF2B5EF4-FFF2-40B4-BE49-F238E27FC236}">
                <a16:creationId xmlns:a16="http://schemas.microsoft.com/office/drawing/2014/main" id="{CD0C75DE-52F5-6D13-9E66-D3D9F736EE75}"/>
              </a:ext>
            </a:extLst>
          </p:cNvPr>
          <p:cNvSpPr/>
          <p:nvPr/>
        </p:nvSpPr>
        <p:spPr>
          <a:xfrm>
            <a:off x="10467667" y="1791917"/>
            <a:ext cx="285525" cy="72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矩形: 圓角 72">
            <a:extLst>
              <a:ext uri="{FF2B5EF4-FFF2-40B4-BE49-F238E27FC236}">
                <a16:creationId xmlns:a16="http://schemas.microsoft.com/office/drawing/2014/main" id="{88E5A8D4-DF99-AB5B-3633-4AC400B8EB2E}"/>
              </a:ext>
            </a:extLst>
          </p:cNvPr>
          <p:cNvSpPr/>
          <p:nvPr/>
        </p:nvSpPr>
        <p:spPr>
          <a:xfrm>
            <a:off x="7096947" y="494821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矩形: 圓角 73">
            <a:extLst>
              <a:ext uri="{FF2B5EF4-FFF2-40B4-BE49-F238E27FC236}">
                <a16:creationId xmlns:a16="http://schemas.microsoft.com/office/drawing/2014/main" id="{DF17C41B-68E2-DD5B-E299-BC3432FC7999}"/>
              </a:ext>
            </a:extLst>
          </p:cNvPr>
          <p:cNvSpPr/>
          <p:nvPr/>
        </p:nvSpPr>
        <p:spPr>
          <a:xfrm>
            <a:off x="9353256" y="1741145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252AE727-974C-1FA1-F8D4-CC21FF771F98}"/>
              </a:ext>
            </a:extLst>
          </p:cNvPr>
          <p:cNvSpPr/>
          <p:nvPr/>
        </p:nvSpPr>
        <p:spPr>
          <a:xfrm>
            <a:off x="8210040" y="1741145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02642A5E-E6EA-78F9-5466-44DD0AA5FD21}"/>
              </a:ext>
            </a:extLst>
          </p:cNvPr>
          <p:cNvSpPr/>
          <p:nvPr/>
        </p:nvSpPr>
        <p:spPr>
          <a:xfrm>
            <a:off x="7095629" y="1690688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060B8853-9049-3888-14A9-49803E688570}"/>
              </a:ext>
            </a:extLst>
          </p:cNvPr>
          <p:cNvSpPr/>
          <p:nvPr/>
        </p:nvSpPr>
        <p:spPr>
          <a:xfrm>
            <a:off x="2720675" y="4913960"/>
            <a:ext cx="692091" cy="131746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B13D0502-4762-462F-E866-BBCBD7A6C61C}"/>
              </a:ext>
            </a:extLst>
          </p:cNvPr>
          <p:cNvSpPr/>
          <p:nvPr/>
        </p:nvSpPr>
        <p:spPr>
          <a:xfrm>
            <a:off x="10292393" y="4870832"/>
            <a:ext cx="692091" cy="131746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48467DF6-1673-0B4C-0B4D-0B38915D7B34}"/>
              </a:ext>
            </a:extLst>
          </p:cNvPr>
          <p:cNvSpPr/>
          <p:nvPr/>
        </p:nvSpPr>
        <p:spPr>
          <a:xfrm>
            <a:off x="2680399" y="1526894"/>
            <a:ext cx="692091" cy="131746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6268AD9E-14B1-FFFF-D139-D8793FC73389}"/>
              </a:ext>
            </a:extLst>
          </p:cNvPr>
          <p:cNvSpPr/>
          <p:nvPr/>
        </p:nvSpPr>
        <p:spPr>
          <a:xfrm>
            <a:off x="10252117" y="1483766"/>
            <a:ext cx="692091" cy="131746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486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7" grpId="0"/>
      <p:bldP spid="42" grpId="0"/>
      <p:bldP spid="43" grpId="0"/>
      <p:bldP spid="61" grpId="0"/>
      <p:bldP spid="62" grpId="0"/>
      <p:bldP spid="63" grpId="0"/>
      <p:bldP spid="64" grpId="0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026195-C761-FD66-B171-FA22AA81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84B819E-03FE-BAD5-FAC0-66D3447E9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690" y="1442754"/>
            <a:ext cx="6796619" cy="3972492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C84512A9-8A87-C5D1-745D-B23827F012EA}"/>
              </a:ext>
            </a:extLst>
          </p:cNvPr>
          <p:cNvSpPr txBox="1"/>
          <p:nvPr/>
        </p:nvSpPr>
        <p:spPr>
          <a:xfrm>
            <a:off x="8049688" y="258365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https://arxiv.org/abs/1706.03762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38191E2-FA06-3092-3E67-121574FB4192}"/>
              </a:ext>
            </a:extLst>
          </p:cNvPr>
          <p:cNvSpPr txBox="1"/>
          <p:nvPr/>
        </p:nvSpPr>
        <p:spPr>
          <a:xfrm>
            <a:off x="1456262" y="5661878"/>
            <a:ext cx="9897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這篇文章主要的貢獻是發現不需要 </a:t>
            </a:r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Recurrent Neural Network (RNN)</a:t>
            </a:r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，只需要 </a:t>
            </a:r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Attention </a:t>
            </a:r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就夠了</a:t>
            </a:r>
          </a:p>
        </p:txBody>
      </p:sp>
    </p:spTree>
    <p:extLst>
      <p:ext uri="{BB962C8B-B14F-4D97-AF65-F5344CB8AC3E}">
        <p14:creationId xmlns:p14="http://schemas.microsoft.com/office/powerpoint/2010/main" val="3154859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A42A1E-8790-6902-88EE-C0EA4B0A3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253FD091-C07F-BFB9-0CD1-08FE06E18A56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E824CF2D-2E3D-54A4-EE48-2D9588DC3A3D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1E9D62DD-DA43-802B-EB24-059D0FEB49B7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433A1DB1-6485-4465-EBF5-67A1E2282DEC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1BE11A0A-1286-3DE4-D84E-C4E32447712C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36B4CB0C-14AE-97AC-CC91-852406C4D003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661A56FB-E0C2-BC47-8B13-3C52A8576431}"/>
              </a:ext>
            </a:extLst>
          </p:cNvPr>
          <p:cNvCxnSpPr>
            <a:cxnSpLocks/>
          </p:cNvCxnSpPr>
          <p:nvPr/>
        </p:nvCxnSpPr>
        <p:spPr>
          <a:xfrm flipH="1" flipV="1">
            <a:off x="2367247" y="443041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EACE0009-D431-1213-C281-F1977AD44549}"/>
              </a:ext>
            </a:extLst>
          </p:cNvPr>
          <p:cNvSpPr/>
          <p:nvPr/>
        </p:nvSpPr>
        <p:spPr>
          <a:xfrm>
            <a:off x="2192552" y="1556288"/>
            <a:ext cx="285525" cy="11280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AE6E96D1-DC97-EEC9-5FE7-143F033A9976}"/>
              </a:ext>
            </a:extLst>
          </p:cNvPr>
          <p:cNvSpPr/>
          <p:nvPr/>
        </p:nvSpPr>
        <p:spPr>
          <a:xfrm>
            <a:off x="4143109" y="1556288"/>
            <a:ext cx="285525" cy="11280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EA930EA5-C118-6A9A-F4FE-D5F7E90165C7}"/>
              </a:ext>
            </a:extLst>
          </p:cNvPr>
          <p:cNvSpPr/>
          <p:nvPr/>
        </p:nvSpPr>
        <p:spPr>
          <a:xfrm>
            <a:off x="8044223" y="1556288"/>
            <a:ext cx="285525" cy="112801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7D366EF0-E039-3ECF-BCE3-E8295FBA210A}"/>
              </a:ext>
            </a:extLst>
          </p:cNvPr>
          <p:cNvSpPr/>
          <p:nvPr/>
        </p:nvSpPr>
        <p:spPr>
          <a:xfrm>
            <a:off x="9994779" y="1531893"/>
            <a:ext cx="285525" cy="112801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13BB41F7-089C-D9BB-CBAD-C5D6650F5A1C}"/>
              </a:ext>
            </a:extLst>
          </p:cNvPr>
          <p:cNvSpPr/>
          <p:nvPr/>
        </p:nvSpPr>
        <p:spPr>
          <a:xfrm>
            <a:off x="6091283" y="1498486"/>
            <a:ext cx="285525" cy="11280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955EA7C2-4991-8C35-4390-5ED7A33EBFD9}"/>
              </a:ext>
            </a:extLst>
          </p:cNvPr>
          <p:cNvSpPr/>
          <p:nvPr/>
        </p:nvSpPr>
        <p:spPr>
          <a:xfrm>
            <a:off x="5992909" y="1409333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2F0DC035-C356-C897-B074-485ADC8B614A}"/>
              </a:ext>
            </a:extLst>
          </p:cNvPr>
          <p:cNvCxnSpPr>
            <a:cxnSpLocks/>
          </p:cNvCxnSpPr>
          <p:nvPr/>
        </p:nvCxnSpPr>
        <p:spPr>
          <a:xfrm flipH="1" flipV="1">
            <a:off x="4335710" y="441126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F86D7038-C168-E2AD-71C6-3C16BFE04DCC}"/>
              </a:ext>
            </a:extLst>
          </p:cNvPr>
          <p:cNvCxnSpPr>
            <a:cxnSpLocks/>
          </p:cNvCxnSpPr>
          <p:nvPr/>
        </p:nvCxnSpPr>
        <p:spPr>
          <a:xfrm flipH="1" flipV="1">
            <a:off x="6278403" y="44402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D63FEAC4-DCD8-9B8B-0B7A-E82810A9FB1C}"/>
              </a:ext>
            </a:extLst>
          </p:cNvPr>
          <p:cNvCxnSpPr>
            <a:cxnSpLocks/>
          </p:cNvCxnSpPr>
          <p:nvPr/>
        </p:nvCxnSpPr>
        <p:spPr>
          <a:xfrm flipH="1" flipV="1">
            <a:off x="8229123" y="44402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148609A9-D9CA-2DC8-AB77-3AF0CD8DF13B}"/>
              </a:ext>
            </a:extLst>
          </p:cNvPr>
          <p:cNvCxnSpPr>
            <a:cxnSpLocks/>
          </p:cNvCxnSpPr>
          <p:nvPr/>
        </p:nvCxnSpPr>
        <p:spPr>
          <a:xfrm flipH="1" flipV="1">
            <a:off x="10200000" y="445480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1BFFE6B8-8C04-CE32-47FB-E05BF8F8E60C}"/>
              </a:ext>
            </a:extLst>
          </p:cNvPr>
          <p:cNvCxnSpPr>
            <a:cxnSpLocks/>
          </p:cNvCxnSpPr>
          <p:nvPr/>
        </p:nvCxnSpPr>
        <p:spPr>
          <a:xfrm flipH="1" flipV="1">
            <a:off x="2330485" y="272501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96161FCF-4D87-625B-8355-745B81AEDA4F}"/>
              </a:ext>
            </a:extLst>
          </p:cNvPr>
          <p:cNvCxnSpPr>
            <a:cxnSpLocks/>
          </p:cNvCxnSpPr>
          <p:nvPr/>
        </p:nvCxnSpPr>
        <p:spPr>
          <a:xfrm flipH="1" flipV="1">
            <a:off x="4298948" y="270586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CA10B814-1719-CA2C-EFF6-ED478E66467D}"/>
              </a:ext>
            </a:extLst>
          </p:cNvPr>
          <p:cNvCxnSpPr>
            <a:cxnSpLocks/>
          </p:cNvCxnSpPr>
          <p:nvPr/>
        </p:nvCxnSpPr>
        <p:spPr>
          <a:xfrm flipH="1" flipV="1">
            <a:off x="6241641" y="273489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10BF8DEC-B695-6DC1-9CC6-9198421000DD}"/>
              </a:ext>
            </a:extLst>
          </p:cNvPr>
          <p:cNvCxnSpPr>
            <a:cxnSpLocks/>
          </p:cNvCxnSpPr>
          <p:nvPr/>
        </p:nvCxnSpPr>
        <p:spPr>
          <a:xfrm flipH="1" flipV="1">
            <a:off x="8192361" y="273489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4A052B0B-A683-14EF-8B31-573EFBE79D24}"/>
              </a:ext>
            </a:extLst>
          </p:cNvPr>
          <p:cNvCxnSpPr>
            <a:cxnSpLocks/>
          </p:cNvCxnSpPr>
          <p:nvPr/>
        </p:nvCxnSpPr>
        <p:spPr>
          <a:xfrm flipH="1" flipV="1">
            <a:off x="10163238" y="274941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8E5C7141-D640-6865-66E4-44EBCF990E1F}"/>
              </a:ext>
            </a:extLst>
          </p:cNvPr>
          <p:cNvSpPr/>
          <p:nvPr/>
        </p:nvSpPr>
        <p:spPr>
          <a:xfrm>
            <a:off x="1785259" y="3164526"/>
            <a:ext cx="8897256" cy="12521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Attention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650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85498F9-5766-9D08-6B27-C93425069B83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8B35F29-B506-204C-B4B7-9079BB76F3FB}"/>
              </a:ext>
            </a:extLst>
          </p:cNvPr>
          <p:cNvSpPr txBox="1"/>
          <p:nvPr/>
        </p:nvSpPr>
        <p:spPr>
          <a:xfrm>
            <a:off x="737077" y="1459855"/>
            <a:ext cx="2998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找出相關的 </a:t>
            </a:r>
            <a:r>
              <a:rPr lang="en-US" altLang="zh-TW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090C1DD1-A01E-74EA-594D-94A4A90A38FB}"/>
              </a:ext>
            </a:extLst>
          </p:cNvPr>
          <p:cNvSpPr/>
          <p:nvPr/>
        </p:nvSpPr>
        <p:spPr>
          <a:xfrm>
            <a:off x="3345323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8070B9A7-0000-629C-0572-827C0D384926}"/>
              </a:ext>
            </a:extLst>
          </p:cNvPr>
          <p:cNvCxnSpPr>
            <a:cxnSpLocks/>
            <a:stCxn id="6" idx="0"/>
            <a:endCxn id="11" idx="2"/>
          </p:cNvCxnSpPr>
          <p:nvPr/>
        </p:nvCxnSpPr>
        <p:spPr>
          <a:xfrm flipH="1" flipV="1">
            <a:off x="4320602" y="4054081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866FF86B-6581-5FB8-D00B-F72866742F17}"/>
              </a:ext>
            </a:extLst>
          </p:cNvPr>
          <p:cNvCxnSpPr>
            <a:cxnSpLocks/>
            <a:endCxn id="11" idx="2"/>
          </p:cNvCxnSpPr>
          <p:nvPr/>
        </p:nvCxnSpPr>
        <p:spPr>
          <a:xfrm flipH="1" flipV="1">
            <a:off x="4320602" y="4054081"/>
            <a:ext cx="1887987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E50495CA-AFB5-020B-1D92-05E635202650}"/>
              </a:ext>
            </a:extLst>
          </p:cNvPr>
          <p:cNvCxnSpPr>
            <a:cxnSpLocks/>
          </p:cNvCxnSpPr>
          <p:nvPr/>
        </p:nvCxnSpPr>
        <p:spPr>
          <a:xfrm flipV="1">
            <a:off x="4320601" y="250335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860851" y="2026572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4DDB62C-B3FF-6C79-0124-E89E47D5B82D}"/>
              </a:ext>
            </a:extLst>
          </p:cNvPr>
          <p:cNvSpPr txBox="1"/>
          <p:nvPr/>
        </p:nvSpPr>
        <p:spPr>
          <a:xfrm>
            <a:off x="3063035" y="1988993"/>
            <a:ext cx="961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分數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057FA7-71F5-5EC5-AF73-3E28281E90A4}"/>
              </a:ext>
            </a:extLst>
          </p:cNvPr>
          <p:cNvSpPr txBox="1"/>
          <p:nvPr/>
        </p:nvSpPr>
        <p:spPr>
          <a:xfrm>
            <a:off x="6723134" y="2868884"/>
            <a:ext cx="961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分數</a:t>
            </a:r>
          </a:p>
        </p:txBody>
      </p: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FE15CEEE-D536-0A96-6360-D7B2EE3B5ED0}"/>
              </a:ext>
            </a:extLst>
          </p:cNvPr>
          <p:cNvGrpSpPr/>
          <p:nvPr/>
        </p:nvGrpSpPr>
        <p:grpSpPr>
          <a:xfrm>
            <a:off x="7520050" y="2739956"/>
            <a:ext cx="3127780" cy="701094"/>
            <a:chOff x="6860482" y="2739956"/>
            <a:chExt cx="3127780" cy="7010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文字方塊 23">
                  <a:extLst>
                    <a:ext uri="{FF2B5EF4-FFF2-40B4-BE49-F238E27FC236}">
                      <a16:creationId xmlns:a16="http://schemas.microsoft.com/office/drawing/2014/main" id="{89F90147-AA74-86C7-D632-53EFB3BDE33B}"/>
                    </a:ext>
                  </a:extLst>
                </p:cNvPr>
                <p:cNvSpPr txBox="1"/>
                <p:nvPr/>
              </p:nvSpPr>
              <p:spPr>
                <a:xfrm>
                  <a:off x="6860482" y="2853694"/>
                  <a:ext cx="312778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altLang="zh-TW" sz="2400" dirty="0"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=   </a:t>
                  </a:r>
                  <a14:m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微軟正黑體" panose="020B0604030504040204" pitchFamily="34" charset="-120"/>
                        </a:rPr>
                        <m:t>𝑓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微軟正黑體" panose="020B0604030504040204" pitchFamily="34" charset="-120"/>
                            </a:rPr>
                            <m:t>            ,                </m:t>
                          </m:r>
                        </m:e>
                      </m:d>
                    </m:oMath>
                  </a14:m>
                  <a:endParaRPr lang="zh-TW" altLang="en-US" sz="2400" dirty="0"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mc:Choice>
          <mc:Fallback xmlns="">
            <p:sp>
              <p:nvSpPr>
                <p:cNvPr id="24" name="文字方塊 23">
                  <a:extLst>
                    <a:ext uri="{FF2B5EF4-FFF2-40B4-BE49-F238E27FC236}">
                      <a16:creationId xmlns:a16="http://schemas.microsoft.com/office/drawing/2014/main" id="{89F90147-AA74-86C7-D632-53EFB3BDE33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60482" y="2853694"/>
                  <a:ext cx="3127780" cy="461665"/>
                </a:xfrm>
                <a:prstGeom prst="rect">
                  <a:avLst/>
                </a:prstGeom>
                <a:blipFill>
                  <a:blip r:embed="rId2"/>
                  <a:stretch>
                    <a:fillRect t="-9211" b="-30263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矩形: 圓角 24">
              <a:extLst>
                <a:ext uri="{FF2B5EF4-FFF2-40B4-BE49-F238E27FC236}">
                  <a16:creationId xmlns:a16="http://schemas.microsoft.com/office/drawing/2014/main" id="{26FAFFBF-6308-ED3C-8D92-3C9A91DDFA77}"/>
                </a:ext>
              </a:extLst>
            </p:cNvPr>
            <p:cNvSpPr/>
            <p:nvPr/>
          </p:nvSpPr>
          <p:spPr>
            <a:xfrm>
              <a:off x="8217483" y="2739956"/>
              <a:ext cx="285524" cy="701094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矩形: 圓角 25">
              <a:extLst>
                <a:ext uri="{FF2B5EF4-FFF2-40B4-BE49-F238E27FC236}">
                  <a16:creationId xmlns:a16="http://schemas.microsoft.com/office/drawing/2014/main" id="{84B9DA66-A2B7-EB3A-D855-A3069FF33FA1}"/>
                </a:ext>
              </a:extLst>
            </p:cNvPr>
            <p:cNvSpPr/>
            <p:nvPr/>
          </p:nvSpPr>
          <p:spPr>
            <a:xfrm>
              <a:off x="9145158" y="2739956"/>
              <a:ext cx="285525" cy="701094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E09714FC-D2E8-6819-B42D-F266229340CB}"/>
              </a:ext>
            </a:extLst>
          </p:cNvPr>
          <p:cNvSpPr txBox="1"/>
          <p:nvPr/>
        </p:nvSpPr>
        <p:spPr>
          <a:xfrm>
            <a:off x="7390151" y="3861784"/>
            <a:ext cx="352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有參數，透過訓練得到</a:t>
            </a:r>
          </a:p>
        </p:txBody>
      </p: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id="{D3CA215D-C5B1-D998-D3F5-C78BC15EC1E6}"/>
              </a:ext>
            </a:extLst>
          </p:cNvPr>
          <p:cNvCxnSpPr/>
          <p:nvPr/>
        </p:nvCxnSpPr>
        <p:spPr>
          <a:xfrm flipV="1">
            <a:off x="8373290" y="3366100"/>
            <a:ext cx="0" cy="420734"/>
          </a:xfrm>
          <a:prstGeom prst="straightConnector1">
            <a:avLst/>
          </a:prstGeom>
          <a:ln w="5715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7860D04A-A19F-F89F-916A-E9CE84C19550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45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090C1DD1-A01E-74EA-594D-94A4A90A38FB}"/>
              </a:ext>
            </a:extLst>
          </p:cNvPr>
          <p:cNvSpPr/>
          <p:nvPr/>
        </p:nvSpPr>
        <p:spPr>
          <a:xfrm>
            <a:off x="3345323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8070B9A7-0000-629C-0572-827C0D384926}"/>
              </a:ext>
            </a:extLst>
          </p:cNvPr>
          <p:cNvCxnSpPr>
            <a:cxnSpLocks/>
            <a:stCxn id="6" idx="0"/>
            <a:endCxn id="11" idx="2"/>
          </p:cNvCxnSpPr>
          <p:nvPr/>
        </p:nvCxnSpPr>
        <p:spPr>
          <a:xfrm flipH="1" flipV="1">
            <a:off x="4320602" y="4054081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866FF86B-6581-5FB8-D00B-F72866742F17}"/>
              </a:ext>
            </a:extLst>
          </p:cNvPr>
          <p:cNvCxnSpPr>
            <a:cxnSpLocks/>
            <a:endCxn id="11" idx="2"/>
          </p:cNvCxnSpPr>
          <p:nvPr/>
        </p:nvCxnSpPr>
        <p:spPr>
          <a:xfrm flipH="1" flipV="1">
            <a:off x="4320602" y="4054081"/>
            <a:ext cx="1887987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E50495CA-AFB5-020B-1D92-05E635202650}"/>
              </a:ext>
            </a:extLst>
          </p:cNvPr>
          <p:cNvCxnSpPr>
            <a:cxnSpLocks/>
          </p:cNvCxnSpPr>
          <p:nvPr/>
        </p:nvCxnSpPr>
        <p:spPr>
          <a:xfrm flipV="1">
            <a:off x="4320601" y="250335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860851" y="2026572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4DDB62C-B3FF-6C79-0124-E89E47D5B82D}"/>
              </a:ext>
            </a:extLst>
          </p:cNvPr>
          <p:cNvSpPr txBox="1"/>
          <p:nvPr/>
        </p:nvSpPr>
        <p:spPr>
          <a:xfrm>
            <a:off x="3063035" y="1988993"/>
            <a:ext cx="961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分數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3136ABC-C780-E184-C9FC-552AC768E0A3}"/>
              </a:ext>
            </a:extLst>
          </p:cNvPr>
          <p:cNvSpPr/>
          <p:nvPr/>
        </p:nvSpPr>
        <p:spPr>
          <a:xfrm>
            <a:off x="1394766" y="2918056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0FA5669E-C3C9-E1A4-7379-96CA412A5919}"/>
              </a:ext>
            </a:extLst>
          </p:cNvPr>
          <p:cNvSpPr/>
          <p:nvPr/>
        </p:nvSpPr>
        <p:spPr>
          <a:xfrm>
            <a:off x="5296841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EED238A6-62FC-A0A6-2ED4-032E8CF45B42}"/>
              </a:ext>
            </a:extLst>
          </p:cNvPr>
          <p:cNvSpPr/>
          <p:nvPr/>
        </p:nvSpPr>
        <p:spPr>
          <a:xfrm>
            <a:off x="7262873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4083D0B7-2F4F-351C-F083-FC008A9987E6}"/>
              </a:ext>
            </a:extLst>
          </p:cNvPr>
          <p:cNvSpPr/>
          <p:nvPr/>
        </p:nvSpPr>
        <p:spPr>
          <a:xfrm>
            <a:off x="9237210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626CFB79-60A3-C767-81DB-CEE8976CC4BE}"/>
              </a:ext>
            </a:extLst>
          </p:cNvPr>
          <p:cNvCxnSpPr>
            <a:cxnSpLocks/>
          </p:cNvCxnSpPr>
          <p:nvPr/>
        </p:nvCxnSpPr>
        <p:spPr>
          <a:xfrm flipH="1" flipV="1">
            <a:off x="2361233" y="4024340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AA6F9518-4A8B-3B9A-877A-3A14801EB732}"/>
              </a:ext>
            </a:extLst>
          </p:cNvPr>
          <p:cNvCxnSpPr>
            <a:cxnSpLocks/>
            <a:stCxn id="7" idx="0"/>
            <a:endCxn id="3" idx="2"/>
          </p:cNvCxnSpPr>
          <p:nvPr/>
        </p:nvCxnSpPr>
        <p:spPr>
          <a:xfrm flipH="1" flipV="1">
            <a:off x="2370045" y="4046066"/>
            <a:ext cx="3909926" cy="9487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9C1FE1AF-2EC4-5AAC-8424-ACB10574C5F9}"/>
              </a:ext>
            </a:extLst>
          </p:cNvPr>
          <p:cNvCxnSpPr>
            <a:cxnSpLocks/>
          </p:cNvCxnSpPr>
          <p:nvPr/>
        </p:nvCxnSpPr>
        <p:spPr>
          <a:xfrm flipH="1" flipV="1">
            <a:off x="6284118" y="4025893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4A42AECB-FCB8-D8D3-6628-C539C102D922}"/>
              </a:ext>
            </a:extLst>
          </p:cNvPr>
          <p:cNvCxnSpPr>
            <a:cxnSpLocks/>
          </p:cNvCxnSpPr>
          <p:nvPr/>
        </p:nvCxnSpPr>
        <p:spPr>
          <a:xfrm flipH="1" flipV="1">
            <a:off x="8232533" y="4070863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E000B599-2706-AE3E-3F2C-266C8E15F997}"/>
              </a:ext>
            </a:extLst>
          </p:cNvPr>
          <p:cNvCxnSpPr>
            <a:cxnSpLocks/>
          </p:cNvCxnSpPr>
          <p:nvPr/>
        </p:nvCxnSpPr>
        <p:spPr>
          <a:xfrm flipV="1">
            <a:off x="6271159" y="4048841"/>
            <a:ext cx="3909926" cy="9487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8A7DEC49-71C1-26BD-BE50-C988BA171801}"/>
              </a:ext>
            </a:extLst>
          </p:cNvPr>
          <p:cNvCxnSpPr>
            <a:cxnSpLocks/>
          </p:cNvCxnSpPr>
          <p:nvPr/>
        </p:nvCxnSpPr>
        <p:spPr>
          <a:xfrm flipH="1" flipV="1">
            <a:off x="10196644" y="4026894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70AA0550-AC3E-E797-D195-D6C0831C1876}"/>
              </a:ext>
            </a:extLst>
          </p:cNvPr>
          <p:cNvCxnSpPr>
            <a:cxnSpLocks/>
          </p:cNvCxnSpPr>
          <p:nvPr/>
        </p:nvCxnSpPr>
        <p:spPr>
          <a:xfrm flipV="1">
            <a:off x="6285162" y="4086836"/>
            <a:ext cx="1887987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5C3E8A60-BFF0-095E-0AA3-97489E065755}"/>
              </a:ext>
            </a:extLst>
          </p:cNvPr>
          <p:cNvCxnSpPr>
            <a:cxnSpLocks/>
          </p:cNvCxnSpPr>
          <p:nvPr/>
        </p:nvCxnSpPr>
        <p:spPr>
          <a:xfrm flipV="1">
            <a:off x="2378856" y="248823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64CF91CF-65D0-1D41-210F-7DEF13E3F9C2}"/>
              </a:ext>
            </a:extLst>
          </p:cNvPr>
          <p:cNvCxnSpPr>
            <a:cxnSpLocks/>
          </p:cNvCxnSpPr>
          <p:nvPr/>
        </p:nvCxnSpPr>
        <p:spPr>
          <a:xfrm flipV="1">
            <a:off x="6263902" y="250335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FC24AB97-BAF9-C375-99F6-642B3F4EA52A}"/>
              </a:ext>
            </a:extLst>
          </p:cNvPr>
          <p:cNvCxnSpPr>
            <a:cxnSpLocks/>
          </p:cNvCxnSpPr>
          <p:nvPr/>
        </p:nvCxnSpPr>
        <p:spPr>
          <a:xfrm flipV="1">
            <a:off x="8210587" y="2522340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8B7F3AA0-921C-F181-8E93-34678B17D5AC}"/>
              </a:ext>
            </a:extLst>
          </p:cNvPr>
          <p:cNvCxnSpPr>
            <a:cxnSpLocks/>
          </p:cNvCxnSpPr>
          <p:nvPr/>
        </p:nvCxnSpPr>
        <p:spPr>
          <a:xfrm flipV="1">
            <a:off x="10205456" y="2450658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809854" y="204559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2E6FA8A-CACF-4560-5EDE-49733F6BD192}"/>
              </a:ext>
            </a:extLst>
          </p:cNvPr>
          <p:cNvSpPr txBox="1"/>
          <p:nvPr/>
        </p:nvSpPr>
        <p:spPr>
          <a:xfrm>
            <a:off x="9721333" y="2017988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1497506-2A86-00BE-0181-ACA4BB0AE335}"/>
              </a:ext>
            </a:extLst>
          </p:cNvPr>
          <p:cNvSpPr txBox="1"/>
          <p:nvPr/>
        </p:nvSpPr>
        <p:spPr>
          <a:xfrm>
            <a:off x="7739599" y="2034730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907649" y="205444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3345A599-1BE4-6415-59CF-98DA0374D500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70F69AC-8FB4-FCD6-9307-6D679658F24E}"/>
              </a:ext>
            </a:extLst>
          </p:cNvPr>
          <p:cNvSpPr txBox="1"/>
          <p:nvPr/>
        </p:nvSpPr>
        <p:spPr>
          <a:xfrm>
            <a:off x="737077" y="1459855"/>
            <a:ext cx="2998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找出相關的 </a:t>
            </a:r>
            <a:r>
              <a:rPr lang="en-US" altLang="zh-TW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8ADD7C50-62A1-D997-689A-9947ABDC212A}"/>
              </a:ext>
            </a:extLst>
          </p:cNvPr>
          <p:cNvGrpSpPr/>
          <p:nvPr/>
        </p:nvGrpSpPr>
        <p:grpSpPr>
          <a:xfrm>
            <a:off x="4663740" y="1456743"/>
            <a:ext cx="3248794" cy="605415"/>
            <a:chOff x="4663740" y="1456743"/>
            <a:chExt cx="3248794" cy="605415"/>
          </a:xfrm>
        </p:grpSpPr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4D523429-0145-EC18-07F1-914AF496C159}"/>
                </a:ext>
              </a:extLst>
            </p:cNvPr>
            <p:cNvSpPr txBox="1"/>
            <p:nvPr/>
          </p:nvSpPr>
          <p:spPr>
            <a:xfrm>
              <a:off x="4883420" y="1456743"/>
              <a:ext cx="30291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dirty="0">
                  <a:solidFill>
                    <a:srgbClr val="0000FF"/>
                  </a:solidFill>
                </a:rPr>
                <a:t>Attention Weight</a:t>
              </a:r>
              <a:endParaRPr lang="zh-TW" altLang="en-US" sz="2800" dirty="0">
                <a:solidFill>
                  <a:srgbClr val="0000FF"/>
                </a:solidFill>
              </a:endParaRPr>
            </a:p>
          </p:txBody>
        </p:sp>
        <p:cxnSp>
          <p:nvCxnSpPr>
            <p:cNvPr id="20" name="直線單箭頭接點 19">
              <a:extLst>
                <a:ext uri="{FF2B5EF4-FFF2-40B4-BE49-F238E27FC236}">
                  <a16:creationId xmlns:a16="http://schemas.microsoft.com/office/drawing/2014/main" id="{017D793D-E161-AF62-9C38-3134B4A6C6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3740" y="1826814"/>
              <a:ext cx="439361" cy="235344"/>
            </a:xfrm>
            <a:prstGeom prst="straightConnector1">
              <a:avLst/>
            </a:prstGeom>
            <a:ln w="76200"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6974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5" grpId="0" animBg="1"/>
      <p:bldP spid="42" grpId="0"/>
      <p:bldP spid="43" grpId="0"/>
      <p:bldP spid="44" grpId="0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8B35F29-B506-204C-B4B7-9079BB76F3FB}"/>
              </a:ext>
            </a:extLst>
          </p:cNvPr>
          <p:cNvSpPr txBox="1"/>
          <p:nvPr/>
        </p:nvSpPr>
        <p:spPr>
          <a:xfrm>
            <a:off x="737077" y="1459855"/>
            <a:ext cx="2998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集合相關資訊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905822" y="4480878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825797" y="449990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2E6FA8A-CACF-4560-5EDE-49733F6BD192}"/>
              </a:ext>
            </a:extLst>
          </p:cNvPr>
          <p:cNvSpPr txBox="1"/>
          <p:nvPr/>
        </p:nvSpPr>
        <p:spPr>
          <a:xfrm>
            <a:off x="9766304" y="4472294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1497506-2A86-00BE-0181-ACA4BB0AE335}"/>
              </a:ext>
            </a:extLst>
          </p:cNvPr>
          <p:cNvSpPr txBox="1"/>
          <p:nvPr/>
        </p:nvSpPr>
        <p:spPr>
          <a:xfrm>
            <a:off x="7900682" y="4489036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952620" y="450874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22D4E5D6-221E-D9D2-0275-939B4606CB66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0425A61-B6DA-EFA6-F16B-4339874D8F90}"/>
              </a:ext>
            </a:extLst>
          </p:cNvPr>
          <p:cNvSpPr/>
          <p:nvPr/>
        </p:nvSpPr>
        <p:spPr>
          <a:xfrm>
            <a:off x="6096000" y="1459855"/>
            <a:ext cx="285525" cy="11280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60BE2C2B-26D8-5A65-F0D1-F94BE8B8A478}"/>
              </a:ext>
            </a:extLst>
          </p:cNvPr>
          <p:cNvSpPr txBox="1"/>
          <p:nvPr/>
        </p:nvSpPr>
        <p:spPr>
          <a:xfrm>
            <a:off x="4900253" y="80822"/>
            <a:ext cx="783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此處為簡化的講法，事實上在相加前還要過一個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Linear Transformer)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E0DD7266-43EE-48F1-D87D-96BDB6E60AFF}"/>
              </a:ext>
            </a:extLst>
          </p:cNvPr>
          <p:cNvSpPr/>
          <p:nvPr/>
        </p:nvSpPr>
        <p:spPr>
          <a:xfrm>
            <a:off x="9256677" y="1487021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EAE744B8-1942-237F-E3EF-680B6AD1E5BB}"/>
              </a:ext>
            </a:extLst>
          </p:cNvPr>
          <p:cNvSpPr/>
          <p:nvPr/>
        </p:nvSpPr>
        <p:spPr>
          <a:xfrm>
            <a:off x="7751917" y="147342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495CD92A-1BA5-9F6E-6A82-C3E6BB5631B4}"/>
              </a:ext>
            </a:extLst>
          </p:cNvPr>
          <p:cNvSpPr/>
          <p:nvPr/>
        </p:nvSpPr>
        <p:spPr>
          <a:xfrm>
            <a:off x="10615638" y="1481199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3FD5BC79-AFEF-DDEE-DFF1-426BFC0AF418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6229950" y="2587865"/>
            <a:ext cx="8813" cy="18124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C6F461CF-2521-47B9-4D19-4E9384CAF560}"/>
              </a:ext>
            </a:extLst>
          </p:cNvPr>
          <p:cNvCxnSpPr>
            <a:cxnSpLocks/>
            <a:endCxn id="18" idx="2"/>
          </p:cNvCxnSpPr>
          <p:nvPr/>
        </p:nvCxnSpPr>
        <p:spPr>
          <a:xfrm flipH="1" flipV="1">
            <a:off x="6238763" y="2587865"/>
            <a:ext cx="1849002" cy="18124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3BFE4B88-2ECD-3BF6-B021-6B489C6528C9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4413755" y="2587865"/>
            <a:ext cx="1825008" cy="17692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9A0DCE55-4DA5-1228-EBFA-2160E2522C27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2350226" y="2587865"/>
            <a:ext cx="3888537" cy="19208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676C9745-32E7-8F73-DB8F-837C85B61BC2}"/>
              </a:ext>
            </a:extLst>
          </p:cNvPr>
          <p:cNvCxnSpPr>
            <a:cxnSpLocks/>
          </p:cNvCxnSpPr>
          <p:nvPr/>
        </p:nvCxnSpPr>
        <p:spPr>
          <a:xfrm flipH="1" flipV="1">
            <a:off x="6326070" y="2592196"/>
            <a:ext cx="3888537" cy="19208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D45B81A6-10B0-A1B5-75DC-1EBBF7F0ACEF}"/>
              </a:ext>
            </a:extLst>
          </p:cNvPr>
          <p:cNvSpPr txBox="1"/>
          <p:nvPr/>
        </p:nvSpPr>
        <p:spPr>
          <a:xfrm>
            <a:off x="6089867" y="1747603"/>
            <a:ext cx="120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=</a:t>
            </a:r>
            <a:endParaRPr lang="zh-TW" altLang="en-US" sz="2800" b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D473949B-D2DA-33A1-70BC-729E43E4CB8C}"/>
              </a:ext>
            </a:extLst>
          </p:cNvPr>
          <p:cNvSpPr txBox="1"/>
          <p:nvPr/>
        </p:nvSpPr>
        <p:spPr>
          <a:xfrm>
            <a:off x="8403796" y="1815932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0.5 x</a:t>
            </a:r>
            <a:endParaRPr lang="zh-TW" altLang="en-US" sz="2400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EF6D8BDF-046F-D72B-28D1-D14B1ACC83D8}"/>
              </a:ext>
            </a:extLst>
          </p:cNvPr>
          <p:cNvSpPr txBox="1"/>
          <p:nvPr/>
        </p:nvSpPr>
        <p:spPr>
          <a:xfrm>
            <a:off x="6994177" y="1806599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0.1 x</a:t>
            </a:r>
            <a:endParaRPr lang="zh-TW" altLang="en-US" sz="2400" dirty="0"/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0470324D-DB90-B663-1FA4-6403591E5EAE}"/>
              </a:ext>
            </a:extLst>
          </p:cNvPr>
          <p:cNvSpPr txBox="1"/>
          <p:nvPr/>
        </p:nvSpPr>
        <p:spPr>
          <a:xfrm>
            <a:off x="9832343" y="1828249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0.4 x</a:t>
            </a:r>
            <a:endParaRPr lang="zh-TW" altLang="en-US" sz="2400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825617B6-2F74-FE1B-00AE-3D621D462337}"/>
              </a:ext>
            </a:extLst>
          </p:cNvPr>
          <p:cNvSpPr txBox="1"/>
          <p:nvPr/>
        </p:nvSpPr>
        <p:spPr>
          <a:xfrm>
            <a:off x="7860667" y="177945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95529C17-3FF7-0634-C32A-E0C82A642878}"/>
              </a:ext>
            </a:extLst>
          </p:cNvPr>
          <p:cNvSpPr txBox="1"/>
          <p:nvPr/>
        </p:nvSpPr>
        <p:spPr>
          <a:xfrm>
            <a:off x="9286742" y="179985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6661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A42A1E-8790-6902-88EE-C0EA4B0A3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253FD091-C07F-BFB9-0CD1-08FE06E18A56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E824CF2D-2E3D-54A4-EE48-2D9588DC3A3D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1E9D62DD-DA43-802B-EB24-059D0FEB49B7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433A1DB1-6485-4465-EBF5-67A1E2282DEC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1BE11A0A-1286-3DE4-D84E-C4E32447712C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36B4CB0C-14AE-97AC-CC91-852406C4D003}"/>
              </a:ext>
            </a:extLst>
          </p:cNvPr>
          <p:cNvSpPr/>
          <p:nvPr/>
        </p:nvSpPr>
        <p:spPr>
          <a:xfrm>
            <a:off x="7984522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661A56FB-E0C2-BC47-8B13-3C52A8576431}"/>
              </a:ext>
            </a:extLst>
          </p:cNvPr>
          <p:cNvCxnSpPr>
            <a:cxnSpLocks/>
          </p:cNvCxnSpPr>
          <p:nvPr/>
        </p:nvCxnSpPr>
        <p:spPr>
          <a:xfrm flipH="1" flipV="1">
            <a:off x="2367247" y="443041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EACE0009-D431-1213-C281-F1977AD44549}"/>
              </a:ext>
            </a:extLst>
          </p:cNvPr>
          <p:cNvSpPr/>
          <p:nvPr/>
        </p:nvSpPr>
        <p:spPr>
          <a:xfrm>
            <a:off x="2192552" y="1556288"/>
            <a:ext cx="285525" cy="112801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AE6E96D1-DC97-EEC9-5FE7-143F033A9976}"/>
              </a:ext>
            </a:extLst>
          </p:cNvPr>
          <p:cNvSpPr/>
          <p:nvPr/>
        </p:nvSpPr>
        <p:spPr>
          <a:xfrm>
            <a:off x="4143109" y="1556288"/>
            <a:ext cx="285525" cy="11280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EA930EA5-C118-6A9A-F4FE-D5F7E90165C7}"/>
              </a:ext>
            </a:extLst>
          </p:cNvPr>
          <p:cNvSpPr/>
          <p:nvPr/>
        </p:nvSpPr>
        <p:spPr>
          <a:xfrm>
            <a:off x="8044223" y="1556288"/>
            <a:ext cx="285525" cy="112801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7D366EF0-E039-3ECF-BCE3-E8295FBA210A}"/>
              </a:ext>
            </a:extLst>
          </p:cNvPr>
          <p:cNvSpPr/>
          <p:nvPr/>
        </p:nvSpPr>
        <p:spPr>
          <a:xfrm>
            <a:off x="9994779" y="1531893"/>
            <a:ext cx="285525" cy="112801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13BB41F7-089C-D9BB-CBAD-C5D6650F5A1C}"/>
              </a:ext>
            </a:extLst>
          </p:cNvPr>
          <p:cNvSpPr/>
          <p:nvPr/>
        </p:nvSpPr>
        <p:spPr>
          <a:xfrm>
            <a:off x="6091283" y="1498486"/>
            <a:ext cx="285525" cy="11280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955EA7C2-4991-8C35-4390-5ED7A33EBFD9}"/>
              </a:ext>
            </a:extLst>
          </p:cNvPr>
          <p:cNvSpPr/>
          <p:nvPr/>
        </p:nvSpPr>
        <p:spPr>
          <a:xfrm>
            <a:off x="7937823" y="1409333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2F0DC035-C356-C897-B074-485ADC8B614A}"/>
              </a:ext>
            </a:extLst>
          </p:cNvPr>
          <p:cNvCxnSpPr>
            <a:cxnSpLocks/>
          </p:cNvCxnSpPr>
          <p:nvPr/>
        </p:nvCxnSpPr>
        <p:spPr>
          <a:xfrm flipH="1" flipV="1">
            <a:off x="4335710" y="441126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F86D7038-C168-E2AD-71C6-3C16BFE04DCC}"/>
              </a:ext>
            </a:extLst>
          </p:cNvPr>
          <p:cNvCxnSpPr>
            <a:cxnSpLocks/>
          </p:cNvCxnSpPr>
          <p:nvPr/>
        </p:nvCxnSpPr>
        <p:spPr>
          <a:xfrm flipH="1" flipV="1">
            <a:off x="6278403" y="44402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D63FEAC4-DCD8-9B8B-0B7A-E82810A9FB1C}"/>
              </a:ext>
            </a:extLst>
          </p:cNvPr>
          <p:cNvCxnSpPr>
            <a:cxnSpLocks/>
          </p:cNvCxnSpPr>
          <p:nvPr/>
        </p:nvCxnSpPr>
        <p:spPr>
          <a:xfrm flipH="1" flipV="1">
            <a:off x="8229123" y="444029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148609A9-D9CA-2DC8-AB77-3AF0CD8DF13B}"/>
              </a:ext>
            </a:extLst>
          </p:cNvPr>
          <p:cNvCxnSpPr>
            <a:cxnSpLocks/>
          </p:cNvCxnSpPr>
          <p:nvPr/>
        </p:nvCxnSpPr>
        <p:spPr>
          <a:xfrm flipH="1" flipV="1">
            <a:off x="10200000" y="445480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1BFFE6B8-8C04-CE32-47FB-E05BF8F8E60C}"/>
              </a:ext>
            </a:extLst>
          </p:cNvPr>
          <p:cNvCxnSpPr>
            <a:cxnSpLocks/>
          </p:cNvCxnSpPr>
          <p:nvPr/>
        </p:nvCxnSpPr>
        <p:spPr>
          <a:xfrm flipH="1" flipV="1">
            <a:off x="2330485" y="272501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96161FCF-4D87-625B-8355-745B81AEDA4F}"/>
              </a:ext>
            </a:extLst>
          </p:cNvPr>
          <p:cNvCxnSpPr>
            <a:cxnSpLocks/>
          </p:cNvCxnSpPr>
          <p:nvPr/>
        </p:nvCxnSpPr>
        <p:spPr>
          <a:xfrm flipH="1" flipV="1">
            <a:off x="4298948" y="270586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CA10B814-1719-CA2C-EFF6-ED478E66467D}"/>
              </a:ext>
            </a:extLst>
          </p:cNvPr>
          <p:cNvCxnSpPr>
            <a:cxnSpLocks/>
          </p:cNvCxnSpPr>
          <p:nvPr/>
        </p:nvCxnSpPr>
        <p:spPr>
          <a:xfrm flipH="1" flipV="1">
            <a:off x="6241641" y="273489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10BF8DEC-B695-6DC1-9CC6-9198421000DD}"/>
              </a:ext>
            </a:extLst>
          </p:cNvPr>
          <p:cNvCxnSpPr>
            <a:cxnSpLocks/>
          </p:cNvCxnSpPr>
          <p:nvPr/>
        </p:nvCxnSpPr>
        <p:spPr>
          <a:xfrm flipH="1" flipV="1">
            <a:off x="8192361" y="273489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4A052B0B-A683-14EF-8B31-573EFBE79D24}"/>
              </a:ext>
            </a:extLst>
          </p:cNvPr>
          <p:cNvCxnSpPr>
            <a:cxnSpLocks/>
          </p:cNvCxnSpPr>
          <p:nvPr/>
        </p:nvCxnSpPr>
        <p:spPr>
          <a:xfrm flipH="1" flipV="1">
            <a:off x="10163238" y="274941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8E5C7141-D640-6865-66E4-44EBCF990E1F}"/>
              </a:ext>
            </a:extLst>
          </p:cNvPr>
          <p:cNvSpPr/>
          <p:nvPr/>
        </p:nvSpPr>
        <p:spPr>
          <a:xfrm>
            <a:off x="1785259" y="3164526"/>
            <a:ext cx="8897256" cy="125213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Attention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292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090C1DD1-A01E-74EA-594D-94A4A90A38FB}"/>
              </a:ext>
            </a:extLst>
          </p:cNvPr>
          <p:cNvSpPr/>
          <p:nvPr/>
        </p:nvSpPr>
        <p:spPr>
          <a:xfrm>
            <a:off x="3345323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8070B9A7-0000-629C-0572-827C0D384926}"/>
              </a:ext>
            </a:extLst>
          </p:cNvPr>
          <p:cNvCxnSpPr>
            <a:cxnSpLocks/>
            <a:stCxn id="6" idx="0"/>
            <a:endCxn id="11" idx="2"/>
          </p:cNvCxnSpPr>
          <p:nvPr/>
        </p:nvCxnSpPr>
        <p:spPr>
          <a:xfrm flipH="1" flipV="1">
            <a:off x="4320602" y="4054081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866FF86B-6581-5FB8-D00B-F72866742F17}"/>
              </a:ext>
            </a:extLst>
          </p:cNvPr>
          <p:cNvCxnSpPr>
            <a:cxnSpLocks/>
            <a:stCxn id="8" idx="0"/>
            <a:endCxn id="11" idx="2"/>
          </p:cNvCxnSpPr>
          <p:nvPr/>
        </p:nvCxnSpPr>
        <p:spPr>
          <a:xfrm flipH="1" flipV="1">
            <a:off x="4320602" y="4054081"/>
            <a:ext cx="3909926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E50495CA-AFB5-020B-1D92-05E635202650}"/>
              </a:ext>
            </a:extLst>
          </p:cNvPr>
          <p:cNvCxnSpPr>
            <a:cxnSpLocks/>
          </p:cNvCxnSpPr>
          <p:nvPr/>
        </p:nvCxnSpPr>
        <p:spPr>
          <a:xfrm flipV="1">
            <a:off x="4320601" y="250335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860851" y="2026572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3136ABC-C780-E184-C9FC-552AC768E0A3}"/>
              </a:ext>
            </a:extLst>
          </p:cNvPr>
          <p:cNvSpPr/>
          <p:nvPr/>
        </p:nvSpPr>
        <p:spPr>
          <a:xfrm>
            <a:off x="1394766" y="2918056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0FA5669E-C3C9-E1A4-7379-96CA412A5919}"/>
              </a:ext>
            </a:extLst>
          </p:cNvPr>
          <p:cNvSpPr/>
          <p:nvPr/>
        </p:nvSpPr>
        <p:spPr>
          <a:xfrm>
            <a:off x="5340383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EED238A6-62FC-A0A6-2ED4-032E8CF45B42}"/>
              </a:ext>
            </a:extLst>
          </p:cNvPr>
          <p:cNvSpPr/>
          <p:nvPr/>
        </p:nvSpPr>
        <p:spPr>
          <a:xfrm>
            <a:off x="7335443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4083D0B7-2F4F-351C-F083-FC008A9987E6}"/>
              </a:ext>
            </a:extLst>
          </p:cNvPr>
          <p:cNvSpPr/>
          <p:nvPr/>
        </p:nvSpPr>
        <p:spPr>
          <a:xfrm>
            <a:off x="9063042" y="2926071"/>
            <a:ext cx="1950557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626CFB79-60A3-C767-81DB-CEE8976CC4BE}"/>
              </a:ext>
            </a:extLst>
          </p:cNvPr>
          <p:cNvCxnSpPr>
            <a:cxnSpLocks/>
          </p:cNvCxnSpPr>
          <p:nvPr/>
        </p:nvCxnSpPr>
        <p:spPr>
          <a:xfrm flipH="1" flipV="1">
            <a:off x="2361233" y="4024340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AA6F9518-4A8B-3B9A-877A-3A14801EB732}"/>
              </a:ext>
            </a:extLst>
          </p:cNvPr>
          <p:cNvCxnSpPr>
            <a:cxnSpLocks/>
            <a:stCxn id="8" idx="0"/>
            <a:endCxn id="3" idx="2"/>
          </p:cNvCxnSpPr>
          <p:nvPr/>
        </p:nvCxnSpPr>
        <p:spPr>
          <a:xfrm flipH="1" flipV="1">
            <a:off x="2370045" y="4046066"/>
            <a:ext cx="5860483" cy="9487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9C1FE1AF-2EC4-5AAC-8424-ACB10574C5F9}"/>
              </a:ext>
            </a:extLst>
          </p:cNvPr>
          <p:cNvCxnSpPr>
            <a:cxnSpLocks/>
          </p:cNvCxnSpPr>
          <p:nvPr/>
        </p:nvCxnSpPr>
        <p:spPr>
          <a:xfrm flipH="1" flipV="1">
            <a:off x="6240576" y="4025893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4A42AECB-FCB8-D8D3-6628-C539C102D922}"/>
              </a:ext>
            </a:extLst>
          </p:cNvPr>
          <p:cNvCxnSpPr>
            <a:cxnSpLocks/>
          </p:cNvCxnSpPr>
          <p:nvPr/>
        </p:nvCxnSpPr>
        <p:spPr>
          <a:xfrm flipH="1" flipV="1">
            <a:off x="8232533" y="4070863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E000B599-2706-AE3E-3F2C-266C8E15F997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8230528" y="4048841"/>
            <a:ext cx="1950557" cy="9459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8A7DEC49-71C1-26BD-BE50-C988BA171801}"/>
              </a:ext>
            </a:extLst>
          </p:cNvPr>
          <p:cNvCxnSpPr>
            <a:cxnSpLocks/>
          </p:cNvCxnSpPr>
          <p:nvPr/>
        </p:nvCxnSpPr>
        <p:spPr>
          <a:xfrm flipH="1" flipV="1">
            <a:off x="10196644" y="4026894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70AA0550-AC3E-E797-D195-D6C0831C1876}"/>
              </a:ext>
            </a:extLst>
          </p:cNvPr>
          <p:cNvCxnSpPr>
            <a:cxnSpLocks/>
            <a:stCxn id="8" idx="0"/>
            <a:endCxn id="4" idx="2"/>
          </p:cNvCxnSpPr>
          <p:nvPr/>
        </p:nvCxnSpPr>
        <p:spPr>
          <a:xfrm flipH="1" flipV="1">
            <a:off x="6315662" y="4054081"/>
            <a:ext cx="1914866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5C3E8A60-BFF0-095E-0AA3-97489E065755}"/>
              </a:ext>
            </a:extLst>
          </p:cNvPr>
          <p:cNvCxnSpPr>
            <a:cxnSpLocks/>
          </p:cNvCxnSpPr>
          <p:nvPr/>
        </p:nvCxnSpPr>
        <p:spPr>
          <a:xfrm flipV="1">
            <a:off x="2378856" y="248823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64CF91CF-65D0-1D41-210F-7DEF13E3F9C2}"/>
              </a:ext>
            </a:extLst>
          </p:cNvPr>
          <p:cNvCxnSpPr>
            <a:cxnSpLocks/>
          </p:cNvCxnSpPr>
          <p:nvPr/>
        </p:nvCxnSpPr>
        <p:spPr>
          <a:xfrm flipV="1">
            <a:off x="6249388" y="2503357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FC24AB97-BAF9-C375-99F6-642B3F4EA52A}"/>
              </a:ext>
            </a:extLst>
          </p:cNvPr>
          <p:cNvCxnSpPr>
            <a:cxnSpLocks/>
          </p:cNvCxnSpPr>
          <p:nvPr/>
        </p:nvCxnSpPr>
        <p:spPr>
          <a:xfrm flipV="1">
            <a:off x="8326699" y="2522340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8B7F3AA0-921C-F181-8E93-34678B17D5AC}"/>
              </a:ext>
            </a:extLst>
          </p:cNvPr>
          <p:cNvCxnSpPr>
            <a:cxnSpLocks/>
          </p:cNvCxnSpPr>
          <p:nvPr/>
        </p:nvCxnSpPr>
        <p:spPr>
          <a:xfrm flipV="1">
            <a:off x="10205456" y="2450658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780826" y="204559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2E6FA8A-CACF-4560-5EDE-49733F6BD192}"/>
              </a:ext>
            </a:extLst>
          </p:cNvPr>
          <p:cNvSpPr txBox="1"/>
          <p:nvPr/>
        </p:nvSpPr>
        <p:spPr>
          <a:xfrm>
            <a:off x="9721333" y="2017988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1497506-2A86-00BE-0181-ACA4BB0AE335}"/>
              </a:ext>
            </a:extLst>
          </p:cNvPr>
          <p:cNvSpPr txBox="1"/>
          <p:nvPr/>
        </p:nvSpPr>
        <p:spPr>
          <a:xfrm>
            <a:off x="7855711" y="2034730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907649" y="205444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3345A599-1BE4-6415-59CF-98DA0374D500}"/>
              </a:ext>
            </a:extLst>
          </p:cNvPr>
          <p:cNvSpPr/>
          <p:nvPr/>
        </p:nvSpPr>
        <p:spPr>
          <a:xfrm>
            <a:off x="8035520" y="4871635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C93E319-1222-C5B9-C497-61D8F88872C2}"/>
              </a:ext>
            </a:extLst>
          </p:cNvPr>
          <p:cNvSpPr txBox="1"/>
          <p:nvPr/>
        </p:nvSpPr>
        <p:spPr>
          <a:xfrm>
            <a:off x="737077" y="1459855"/>
            <a:ext cx="2998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找出相關的 </a:t>
            </a:r>
            <a:r>
              <a:rPr lang="en-US" altLang="zh-TW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u="sng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868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905822" y="4480878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825797" y="449990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2E6FA8A-CACF-4560-5EDE-49733F6BD192}"/>
              </a:ext>
            </a:extLst>
          </p:cNvPr>
          <p:cNvSpPr txBox="1"/>
          <p:nvPr/>
        </p:nvSpPr>
        <p:spPr>
          <a:xfrm>
            <a:off x="9766304" y="4472294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1497506-2A86-00BE-0181-ACA4BB0AE335}"/>
              </a:ext>
            </a:extLst>
          </p:cNvPr>
          <p:cNvSpPr txBox="1"/>
          <p:nvPr/>
        </p:nvSpPr>
        <p:spPr>
          <a:xfrm>
            <a:off x="7900682" y="4489036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952620" y="450874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22D4E5D6-221E-D9D2-0275-939B4606CB66}"/>
              </a:ext>
            </a:extLst>
          </p:cNvPr>
          <p:cNvSpPr/>
          <p:nvPr/>
        </p:nvSpPr>
        <p:spPr>
          <a:xfrm>
            <a:off x="7988198" y="4942543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60BE2C2B-26D8-5A65-F0D1-F94BE8B8A478}"/>
              </a:ext>
            </a:extLst>
          </p:cNvPr>
          <p:cNvSpPr txBox="1"/>
          <p:nvPr/>
        </p:nvSpPr>
        <p:spPr>
          <a:xfrm>
            <a:off x="4900253" y="80822"/>
            <a:ext cx="7839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此處為簡化的講法，事實上在相加前還要過一個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Linear Transformer)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495CD92A-1BA5-9F6E-6A82-C3E6BB5631B4}"/>
              </a:ext>
            </a:extLst>
          </p:cNvPr>
          <p:cNvSpPr/>
          <p:nvPr/>
        </p:nvSpPr>
        <p:spPr>
          <a:xfrm>
            <a:off x="7062971" y="1500294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3FD5BC79-AFEF-DDEE-DFF1-426BFC0AF418}"/>
              </a:ext>
            </a:extLst>
          </p:cNvPr>
          <p:cNvCxnSpPr>
            <a:cxnSpLocks/>
          </p:cNvCxnSpPr>
          <p:nvPr/>
        </p:nvCxnSpPr>
        <p:spPr>
          <a:xfrm flipV="1">
            <a:off x="8324135" y="2592196"/>
            <a:ext cx="0" cy="17434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C6F461CF-2521-47B9-4D19-4E9384CAF560}"/>
              </a:ext>
            </a:extLst>
          </p:cNvPr>
          <p:cNvCxnSpPr>
            <a:cxnSpLocks/>
          </p:cNvCxnSpPr>
          <p:nvPr/>
        </p:nvCxnSpPr>
        <p:spPr>
          <a:xfrm flipH="1" flipV="1">
            <a:off x="8330093" y="2556302"/>
            <a:ext cx="1849002" cy="18124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3BFE4B88-2ECD-3BF6-B021-6B489C6528C9}"/>
              </a:ext>
            </a:extLst>
          </p:cNvPr>
          <p:cNvCxnSpPr>
            <a:cxnSpLocks/>
          </p:cNvCxnSpPr>
          <p:nvPr/>
        </p:nvCxnSpPr>
        <p:spPr>
          <a:xfrm flipV="1">
            <a:off x="4413755" y="2556302"/>
            <a:ext cx="3916338" cy="180082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9A0DCE55-4DA5-1228-EBFA-2160E2522C27}"/>
              </a:ext>
            </a:extLst>
          </p:cNvPr>
          <p:cNvCxnSpPr>
            <a:cxnSpLocks/>
            <a:stCxn id="45" idx="0"/>
          </p:cNvCxnSpPr>
          <p:nvPr/>
        </p:nvCxnSpPr>
        <p:spPr>
          <a:xfrm flipV="1">
            <a:off x="2412370" y="2556302"/>
            <a:ext cx="5917723" cy="19524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676C9745-32E7-8F73-DB8F-837C85B61BC2}"/>
              </a:ext>
            </a:extLst>
          </p:cNvPr>
          <p:cNvCxnSpPr>
            <a:cxnSpLocks/>
            <a:stCxn id="42" idx="0"/>
            <a:endCxn id="4" idx="2"/>
          </p:cNvCxnSpPr>
          <p:nvPr/>
        </p:nvCxnSpPr>
        <p:spPr>
          <a:xfrm flipV="1">
            <a:off x="6285547" y="2556302"/>
            <a:ext cx="2016987" cy="19436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D45B81A6-10B0-A1B5-75DC-1EBBF7F0ACEF}"/>
              </a:ext>
            </a:extLst>
          </p:cNvPr>
          <p:cNvSpPr txBox="1"/>
          <p:nvPr/>
        </p:nvSpPr>
        <p:spPr>
          <a:xfrm>
            <a:off x="7163587" y="1811019"/>
            <a:ext cx="120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=</a:t>
            </a:r>
            <a:endParaRPr lang="zh-TW" altLang="en-US" sz="2800" b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D473949B-D2DA-33A1-70BC-729E43E4CB8C}"/>
              </a:ext>
            </a:extLst>
          </p:cNvPr>
          <p:cNvSpPr txBox="1"/>
          <p:nvPr/>
        </p:nvSpPr>
        <p:spPr>
          <a:xfrm>
            <a:off x="3389955" y="1822375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0.3 x</a:t>
            </a:r>
            <a:endParaRPr lang="zh-TW" altLang="en-US" sz="2400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EF6D8BDF-046F-D72B-28D1-D14B1ACC83D8}"/>
              </a:ext>
            </a:extLst>
          </p:cNvPr>
          <p:cNvSpPr txBox="1"/>
          <p:nvPr/>
        </p:nvSpPr>
        <p:spPr>
          <a:xfrm>
            <a:off x="4871405" y="183346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0.3 x</a:t>
            </a:r>
            <a:endParaRPr lang="zh-TW" altLang="en-US" sz="2400" dirty="0"/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0470324D-DB90-B663-1FA4-6403591E5EAE}"/>
              </a:ext>
            </a:extLst>
          </p:cNvPr>
          <p:cNvSpPr txBox="1"/>
          <p:nvPr/>
        </p:nvSpPr>
        <p:spPr>
          <a:xfrm>
            <a:off x="6279676" y="1847344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0.4 x</a:t>
            </a:r>
            <a:endParaRPr lang="zh-TW" altLang="en-US" sz="2400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825617B6-2F74-FE1B-00AE-3D621D462337}"/>
              </a:ext>
            </a:extLst>
          </p:cNvPr>
          <p:cNvSpPr txBox="1"/>
          <p:nvPr/>
        </p:nvSpPr>
        <p:spPr>
          <a:xfrm>
            <a:off x="4308000" y="1813065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95529C17-3FF7-0634-C32A-E0C82A642878}"/>
              </a:ext>
            </a:extLst>
          </p:cNvPr>
          <p:cNvSpPr txBox="1"/>
          <p:nvPr/>
        </p:nvSpPr>
        <p:spPr>
          <a:xfrm>
            <a:off x="5734075" y="1833465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4F6F7DD2-ADD4-9C4B-C80A-50C76FE0CC1C}"/>
              </a:ext>
            </a:extLst>
          </p:cNvPr>
          <p:cNvSpPr/>
          <p:nvPr/>
        </p:nvSpPr>
        <p:spPr>
          <a:xfrm>
            <a:off x="4262426" y="1489202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D56BDCAC-1D57-913C-A999-1B552804B762}"/>
              </a:ext>
            </a:extLst>
          </p:cNvPr>
          <p:cNvSpPr/>
          <p:nvPr/>
        </p:nvSpPr>
        <p:spPr>
          <a:xfrm>
            <a:off x="5653951" y="1479892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13A3CAD-E302-BD7A-CCCC-77CE6A58FA5D}"/>
              </a:ext>
            </a:extLst>
          </p:cNvPr>
          <p:cNvSpPr txBox="1"/>
          <p:nvPr/>
        </p:nvSpPr>
        <p:spPr>
          <a:xfrm>
            <a:off x="737077" y="1459855"/>
            <a:ext cx="2998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u="sng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集合相關資訊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37145BA9-1B67-4993-D797-7A503179A947}"/>
              </a:ext>
            </a:extLst>
          </p:cNvPr>
          <p:cNvSpPr/>
          <p:nvPr/>
        </p:nvSpPr>
        <p:spPr>
          <a:xfrm>
            <a:off x="8159771" y="1428292"/>
            <a:ext cx="285525" cy="112801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261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307D05-CDDC-A8EB-2E09-0069D04DF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前言</a:t>
            </a:r>
            <a:endParaRPr lang="zh-TW" altLang="en-US" dirty="0"/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AA19469F-2675-543F-9A03-C11FA5F7DC60}"/>
              </a:ext>
            </a:extLst>
          </p:cNvPr>
          <p:cNvSpPr/>
          <p:nvPr/>
        </p:nvSpPr>
        <p:spPr>
          <a:xfrm>
            <a:off x="5249009" y="1342381"/>
            <a:ext cx="1693981" cy="1045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語言模型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EB4EE52-7A4F-054D-CE7D-23305DDFAAB1}"/>
              </a:ext>
            </a:extLst>
          </p:cNvPr>
          <p:cNvSpPr txBox="1"/>
          <p:nvPr/>
        </p:nvSpPr>
        <p:spPr>
          <a:xfrm>
            <a:off x="772149" y="1619871"/>
            <a:ext cx="3515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這門課是生成式 </a:t>
            </a: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導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97260B44-10F2-57DD-DAB5-5DCFBF47C9D0}"/>
              </a:ext>
            </a:extLst>
          </p:cNvPr>
          <p:cNvCxnSpPr>
            <a:cxnSpLocks/>
          </p:cNvCxnSpPr>
          <p:nvPr/>
        </p:nvCxnSpPr>
        <p:spPr>
          <a:xfrm>
            <a:off x="4515892" y="1825956"/>
            <a:ext cx="656614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991B5B34-C0A2-65F1-6CF9-5E76CD52C924}"/>
              </a:ext>
            </a:extLst>
          </p:cNvPr>
          <p:cNvCxnSpPr>
            <a:cxnSpLocks/>
          </p:cNvCxnSpPr>
          <p:nvPr/>
        </p:nvCxnSpPr>
        <p:spPr>
          <a:xfrm>
            <a:off x="6969565" y="1870650"/>
            <a:ext cx="656614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6129ADF3-AFFD-2569-5CB5-E1F95098FC0A}"/>
              </a:ext>
            </a:extLst>
          </p:cNvPr>
          <p:cNvGrpSpPr/>
          <p:nvPr/>
        </p:nvGrpSpPr>
        <p:grpSpPr>
          <a:xfrm>
            <a:off x="7750747" y="853859"/>
            <a:ext cx="3142916" cy="1461624"/>
            <a:chOff x="4970429" y="167720"/>
            <a:chExt cx="3142916" cy="1461624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BBF4BE76-8D4C-2739-9FE6-55FE0EE8D9DF}"/>
                </a:ext>
              </a:extLst>
            </p:cNvPr>
            <p:cNvSpPr/>
            <p:nvPr/>
          </p:nvSpPr>
          <p:spPr>
            <a:xfrm>
              <a:off x="5174890" y="1463272"/>
              <a:ext cx="180000" cy="1444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39573CD8-C8D3-DF32-12D6-80D8ED0A9E52}"/>
                </a:ext>
              </a:extLst>
            </p:cNvPr>
            <p:cNvSpPr/>
            <p:nvPr/>
          </p:nvSpPr>
          <p:spPr>
            <a:xfrm>
              <a:off x="5593414" y="1215029"/>
              <a:ext cx="180000" cy="39269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14EB7BE4-2951-B939-4B78-AC5652BF8525}"/>
                </a:ext>
              </a:extLst>
            </p:cNvPr>
            <p:cNvSpPr/>
            <p:nvPr/>
          </p:nvSpPr>
          <p:spPr>
            <a:xfrm>
              <a:off x="6430463" y="1262296"/>
              <a:ext cx="180000" cy="360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FF74E732-2B11-EEDA-AA09-EF9AA67C1B89}"/>
                </a:ext>
              </a:extLst>
            </p:cNvPr>
            <p:cNvSpPr/>
            <p:nvPr/>
          </p:nvSpPr>
          <p:spPr>
            <a:xfrm>
              <a:off x="7370066" y="1239866"/>
              <a:ext cx="180000" cy="36735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8A1D6E47-AAE4-354B-5C90-C517F7D512ED}"/>
                </a:ext>
              </a:extLst>
            </p:cNvPr>
            <p:cNvSpPr/>
            <p:nvPr/>
          </p:nvSpPr>
          <p:spPr>
            <a:xfrm>
              <a:off x="6011938" y="167720"/>
              <a:ext cx="180000" cy="1440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id="{DB0BFB01-A64F-8604-8010-99CCB5178478}"/>
                </a:ext>
              </a:extLst>
            </p:cNvPr>
            <p:cNvCxnSpPr>
              <a:cxnSpLocks/>
            </p:cNvCxnSpPr>
            <p:nvPr/>
          </p:nvCxnSpPr>
          <p:spPr>
            <a:xfrm>
              <a:off x="4970429" y="1629344"/>
              <a:ext cx="314291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850D767E-B830-0DEE-A880-9B3B54CFF993}"/>
                </a:ext>
              </a:extLst>
            </p:cNvPr>
            <p:cNvSpPr/>
            <p:nvPr/>
          </p:nvSpPr>
          <p:spPr>
            <a:xfrm>
              <a:off x="7742845" y="972011"/>
              <a:ext cx="180000" cy="63570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424B06E0-0A93-91C2-5E15-52D0A3CE7A5C}"/>
                </a:ext>
              </a:extLst>
            </p:cNvPr>
            <p:cNvSpPr txBox="1"/>
            <p:nvPr/>
          </p:nvSpPr>
          <p:spPr>
            <a:xfrm>
              <a:off x="6179238" y="1079055"/>
              <a:ext cx="1638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rPr>
                <a:t>……</a:t>
              </a:r>
              <a:endPara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A7BE64F-5ECC-4FCB-1437-759CBC0AE190}"/>
              </a:ext>
            </a:extLst>
          </p:cNvPr>
          <p:cNvSpPr txBox="1"/>
          <p:nvPr/>
        </p:nvSpPr>
        <p:spPr>
          <a:xfrm>
            <a:off x="8506784" y="365125"/>
            <a:ext cx="750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論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D749032A-0B5F-93D4-FA59-0B506C97F7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0733" y="2609154"/>
            <a:ext cx="2757724" cy="4010561"/>
          </a:xfrm>
          <a:prstGeom prst="rect">
            <a:avLst/>
          </a:prstGeom>
        </p:spPr>
      </p:pic>
      <p:grpSp>
        <p:nvGrpSpPr>
          <p:cNvPr id="20" name="群組 19">
            <a:extLst>
              <a:ext uri="{FF2B5EF4-FFF2-40B4-BE49-F238E27FC236}">
                <a16:creationId xmlns:a16="http://schemas.microsoft.com/office/drawing/2014/main" id="{074A24B9-291A-5C5B-9DF5-8EFFF73E78F9}"/>
              </a:ext>
            </a:extLst>
          </p:cNvPr>
          <p:cNvGrpSpPr/>
          <p:nvPr/>
        </p:nvGrpSpPr>
        <p:grpSpPr>
          <a:xfrm>
            <a:off x="524600" y="3429000"/>
            <a:ext cx="7101579" cy="2791015"/>
            <a:chOff x="3820038" y="3440329"/>
            <a:chExt cx="7101579" cy="2791015"/>
          </a:xfrm>
        </p:grpSpPr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1CB0D185-4A04-F138-1888-06742891D2F6}"/>
                </a:ext>
              </a:extLst>
            </p:cNvPr>
            <p:cNvSpPr txBox="1"/>
            <p:nvPr/>
          </p:nvSpPr>
          <p:spPr>
            <a:xfrm>
              <a:off x="5878981" y="5708124"/>
              <a:ext cx="1631853" cy="52322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微軟正黑體" panose="020B0604030504040204" pitchFamily="34" charset="-120"/>
                  <a:ea typeface="微軟正黑體" panose="020B0604030504040204" pitchFamily="34" charset="-120"/>
                  <a:cs typeface="+mn-cs"/>
                </a:rPr>
                <a:t>訓練資料</a:t>
              </a:r>
            </a:p>
          </p:txBody>
        </p:sp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252D035F-85DF-DD61-1B3C-ACC9485B6B53}"/>
                </a:ext>
              </a:extLst>
            </p:cNvPr>
            <p:cNvSpPr/>
            <p:nvPr/>
          </p:nvSpPr>
          <p:spPr>
            <a:xfrm>
              <a:off x="3820038" y="3440329"/>
              <a:ext cx="5759391" cy="2202404"/>
            </a:xfrm>
            <a:prstGeom prst="roundRect">
              <a:avLst>
                <a:gd name="adj" fmla="val 9151"/>
              </a:avLst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id="{E2F73312-A2FB-55E0-0856-EC5A0B9D23CE}"/>
                </a:ext>
              </a:extLst>
            </p:cNvPr>
            <p:cNvSpPr txBox="1"/>
            <p:nvPr/>
          </p:nvSpPr>
          <p:spPr>
            <a:xfrm>
              <a:off x="3993633" y="3557073"/>
              <a:ext cx="3051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輸入：人工智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B92706FC-C6C4-FD86-A211-1BD6DC87C8D9}"/>
                </a:ext>
              </a:extLst>
            </p:cNvPr>
            <p:cNvSpPr txBox="1"/>
            <p:nvPr/>
          </p:nvSpPr>
          <p:spPr>
            <a:xfrm>
              <a:off x="7869888" y="3557073"/>
              <a:ext cx="3051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輸出：慧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B79D2DFC-0371-9D06-A7C6-A7164111FE32}"/>
                </a:ext>
              </a:extLst>
            </p:cNvPr>
            <p:cNvSpPr txBox="1"/>
            <p:nvPr/>
          </p:nvSpPr>
          <p:spPr>
            <a:xfrm>
              <a:off x="3979177" y="4056772"/>
              <a:ext cx="37154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輸入：不要忘了今天來開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6" name="文字方塊 25">
              <a:extLst>
                <a:ext uri="{FF2B5EF4-FFF2-40B4-BE49-F238E27FC236}">
                  <a16:creationId xmlns:a16="http://schemas.microsoft.com/office/drawing/2014/main" id="{77D22E85-FE76-6803-337B-6DBB2F487114}"/>
                </a:ext>
              </a:extLst>
            </p:cNvPr>
            <p:cNvSpPr txBox="1"/>
            <p:nvPr/>
          </p:nvSpPr>
          <p:spPr>
            <a:xfrm>
              <a:off x="7869888" y="4026831"/>
              <a:ext cx="3051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輸出：會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295AB8B7-9234-B837-4F25-5E413155EC8E}"/>
                </a:ext>
              </a:extLst>
            </p:cNvPr>
            <p:cNvSpPr txBox="1"/>
            <p:nvPr/>
          </p:nvSpPr>
          <p:spPr>
            <a:xfrm>
              <a:off x="3979177" y="4556471"/>
              <a:ext cx="37154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輸入：床前明月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A6FA29EA-BF6A-AFCE-ADCB-A71E4F7911A4}"/>
                </a:ext>
              </a:extLst>
            </p:cNvPr>
            <p:cNvSpPr txBox="1"/>
            <p:nvPr/>
          </p:nvSpPr>
          <p:spPr>
            <a:xfrm>
              <a:off x="7869888" y="4515622"/>
              <a:ext cx="17095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輸出：光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A1E3E8C8-F39C-0618-D475-2C52400213B1}"/>
                </a:ext>
              </a:extLst>
            </p:cNvPr>
            <p:cNvSpPr txBox="1"/>
            <p:nvPr/>
          </p:nvSpPr>
          <p:spPr>
            <a:xfrm rot="5400000">
              <a:off x="4617414" y="5131293"/>
              <a:ext cx="6119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1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  <a:endPara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589C715A-69A9-94D6-A7C7-340703FFB1DB}"/>
                </a:ext>
              </a:extLst>
            </p:cNvPr>
            <p:cNvSpPr txBox="1"/>
            <p:nvPr/>
          </p:nvSpPr>
          <p:spPr>
            <a:xfrm rot="5400000">
              <a:off x="8515704" y="5105944"/>
              <a:ext cx="6119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400" b="1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…</a:t>
              </a:r>
              <a:endPara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20043D96-3BC5-35B3-5B5A-14F5436839F1}"/>
              </a:ext>
            </a:extLst>
          </p:cNvPr>
          <p:cNvSpPr txBox="1"/>
          <p:nvPr/>
        </p:nvSpPr>
        <p:spPr>
          <a:xfrm>
            <a:off x="9635846" y="5900709"/>
            <a:ext cx="2224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u="sng" dirty="0"/>
              <a:t>Transformer </a:t>
            </a:r>
            <a:endParaRPr lang="zh-TW" altLang="en-US" sz="2800" b="1" u="sng" dirty="0"/>
          </a:p>
        </p:txBody>
      </p: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A95AE3F2-C2AB-8C63-D601-A19BBA02E9EA}"/>
              </a:ext>
            </a:extLst>
          </p:cNvPr>
          <p:cNvCxnSpPr>
            <a:cxnSpLocks/>
          </p:cNvCxnSpPr>
          <p:nvPr/>
        </p:nvCxnSpPr>
        <p:spPr>
          <a:xfrm flipV="1">
            <a:off x="4153766" y="2420399"/>
            <a:ext cx="1693054" cy="915883"/>
          </a:xfrm>
          <a:prstGeom prst="straightConnector1">
            <a:avLst/>
          </a:prstGeom>
          <a:ln w="5715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ABA486A8-9BD4-6A07-59D7-DA040BBF04CF}"/>
              </a:ext>
            </a:extLst>
          </p:cNvPr>
          <p:cNvCxnSpPr>
            <a:cxnSpLocks/>
          </p:cNvCxnSpPr>
          <p:nvPr/>
        </p:nvCxnSpPr>
        <p:spPr>
          <a:xfrm>
            <a:off x="6457586" y="2436988"/>
            <a:ext cx="1293161" cy="1081630"/>
          </a:xfrm>
          <a:prstGeom prst="straightConnector1">
            <a:avLst/>
          </a:prstGeom>
          <a:ln w="5715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BB979C77-85D1-1C60-450E-5CE10BA646AB}"/>
              </a:ext>
            </a:extLst>
          </p:cNvPr>
          <p:cNvSpPr txBox="1"/>
          <p:nvPr/>
        </p:nvSpPr>
        <p:spPr>
          <a:xfrm>
            <a:off x="3170899" y="2539364"/>
            <a:ext cx="1693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找出參數</a:t>
            </a:r>
          </a:p>
        </p:txBody>
      </p:sp>
    </p:spTree>
    <p:extLst>
      <p:ext uri="{BB962C8B-B14F-4D97-AF65-F5344CB8AC3E}">
        <p14:creationId xmlns:p14="http://schemas.microsoft.com/office/powerpoint/2010/main" val="352450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3D8415-0897-B674-C77B-C9254C22E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A5B2610-B802-A32B-07F3-FA3DE10A43CC}"/>
              </a:ext>
            </a:extLst>
          </p:cNvPr>
          <p:cNvSpPr txBox="1"/>
          <p:nvPr/>
        </p:nvSpPr>
        <p:spPr>
          <a:xfrm>
            <a:off x="838200" y="5451233"/>
            <a:ext cx="3143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計算所有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兩兩間的相關性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AD991C56-E05E-F810-929F-C6CC09D20409}"/>
              </a:ext>
            </a:extLst>
          </p:cNvPr>
          <p:cNvSpPr/>
          <p:nvPr/>
        </p:nvSpPr>
        <p:spPr>
          <a:xfrm>
            <a:off x="5753128" y="5475628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7BFB2F1-364E-0412-7D0A-7AB7E8212ABB}"/>
              </a:ext>
            </a:extLst>
          </p:cNvPr>
          <p:cNvSpPr/>
          <p:nvPr/>
        </p:nvSpPr>
        <p:spPr>
          <a:xfrm>
            <a:off x="7067578" y="5451233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E4B80485-3CF3-0BA1-B26A-0BABCA478116}"/>
              </a:ext>
            </a:extLst>
          </p:cNvPr>
          <p:cNvSpPr/>
          <p:nvPr/>
        </p:nvSpPr>
        <p:spPr>
          <a:xfrm>
            <a:off x="8382028" y="5451233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DD9917B4-AAE9-DD83-F711-388884758BA1}"/>
              </a:ext>
            </a:extLst>
          </p:cNvPr>
          <p:cNvSpPr/>
          <p:nvPr/>
        </p:nvSpPr>
        <p:spPr>
          <a:xfrm>
            <a:off x="9696478" y="5451233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00C961B-8829-5AEF-D93C-9CAF11911988}"/>
              </a:ext>
            </a:extLst>
          </p:cNvPr>
          <p:cNvSpPr/>
          <p:nvPr/>
        </p:nvSpPr>
        <p:spPr>
          <a:xfrm>
            <a:off x="11010928" y="5451233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41193353-70A9-6890-DE15-0E02BB342DEA}"/>
              </a:ext>
            </a:extLst>
          </p:cNvPr>
          <p:cNvSpPr/>
          <p:nvPr/>
        </p:nvSpPr>
        <p:spPr>
          <a:xfrm rot="5400000">
            <a:off x="4310001" y="1525763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F6581C8E-23A8-02B6-1A9F-4BCBF8C47CB3}"/>
              </a:ext>
            </a:extLst>
          </p:cNvPr>
          <p:cNvSpPr/>
          <p:nvPr/>
        </p:nvSpPr>
        <p:spPr>
          <a:xfrm rot="5400000">
            <a:off x="4310001" y="2230191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66211760-C8C5-B129-E993-AF5037F8BECE}"/>
              </a:ext>
            </a:extLst>
          </p:cNvPr>
          <p:cNvSpPr/>
          <p:nvPr/>
        </p:nvSpPr>
        <p:spPr>
          <a:xfrm rot="5400000">
            <a:off x="4310001" y="2934619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A38D5B4D-18CF-C1AC-5280-BE62C708FF14}"/>
              </a:ext>
            </a:extLst>
          </p:cNvPr>
          <p:cNvSpPr/>
          <p:nvPr/>
        </p:nvSpPr>
        <p:spPr>
          <a:xfrm rot="5400000">
            <a:off x="4310001" y="363904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244CD5-8C9C-8841-596C-E820CEFB36C6}"/>
              </a:ext>
            </a:extLst>
          </p:cNvPr>
          <p:cNvSpPr/>
          <p:nvPr/>
        </p:nvSpPr>
        <p:spPr>
          <a:xfrm rot="5400000">
            <a:off x="4310001" y="4343473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7D176F57-0A8C-7445-4BC8-857BE998FE4C}"/>
              </a:ext>
            </a:extLst>
          </p:cNvPr>
          <p:cNvSpPr txBox="1"/>
          <p:nvPr/>
        </p:nvSpPr>
        <p:spPr>
          <a:xfrm>
            <a:off x="8068606" y="258747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B05DD7D2-232E-8C4B-D7E1-A7251C9872E5}"/>
              </a:ext>
            </a:extLst>
          </p:cNvPr>
          <p:cNvSpPr txBox="1"/>
          <p:nvPr/>
        </p:nvSpPr>
        <p:spPr>
          <a:xfrm>
            <a:off x="8068606" y="332394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86A358AF-9E28-4BE7-C662-370A903356D7}"/>
              </a:ext>
            </a:extLst>
          </p:cNvPr>
          <p:cNvSpPr txBox="1"/>
          <p:nvPr/>
        </p:nvSpPr>
        <p:spPr>
          <a:xfrm>
            <a:off x="8068606" y="479688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F4373ED4-B003-99A6-8862-0B9965ADACF2}"/>
              </a:ext>
            </a:extLst>
          </p:cNvPr>
          <p:cNvSpPr txBox="1"/>
          <p:nvPr/>
        </p:nvSpPr>
        <p:spPr>
          <a:xfrm>
            <a:off x="8068606" y="406041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1A90D2D5-1B21-F56B-7555-B22003F54971}"/>
              </a:ext>
            </a:extLst>
          </p:cNvPr>
          <p:cNvSpPr txBox="1"/>
          <p:nvPr/>
        </p:nvSpPr>
        <p:spPr>
          <a:xfrm>
            <a:off x="8068606" y="185100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EDD5F279-0655-B334-9B4E-711926DD8C96}"/>
              </a:ext>
            </a:extLst>
          </p:cNvPr>
          <p:cNvSpPr txBox="1"/>
          <p:nvPr/>
        </p:nvSpPr>
        <p:spPr>
          <a:xfrm>
            <a:off x="9439491" y="258747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663B45DE-8D69-F46B-536A-7F9C898522E3}"/>
              </a:ext>
            </a:extLst>
          </p:cNvPr>
          <p:cNvSpPr txBox="1"/>
          <p:nvPr/>
        </p:nvSpPr>
        <p:spPr>
          <a:xfrm>
            <a:off x="9439491" y="332394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AC56C706-E9DB-09C3-E3C2-C88485220270}"/>
              </a:ext>
            </a:extLst>
          </p:cNvPr>
          <p:cNvSpPr txBox="1"/>
          <p:nvPr/>
        </p:nvSpPr>
        <p:spPr>
          <a:xfrm>
            <a:off x="9439491" y="479688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1583E64-C67F-5DBF-CFE1-659DAB6C127A}"/>
              </a:ext>
            </a:extLst>
          </p:cNvPr>
          <p:cNvSpPr txBox="1"/>
          <p:nvPr/>
        </p:nvSpPr>
        <p:spPr>
          <a:xfrm>
            <a:off x="9439491" y="406041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7A666965-5758-6608-2E19-865DF5F2B8C6}"/>
              </a:ext>
            </a:extLst>
          </p:cNvPr>
          <p:cNvSpPr txBox="1"/>
          <p:nvPr/>
        </p:nvSpPr>
        <p:spPr>
          <a:xfrm>
            <a:off x="9439491" y="185100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9595C3C6-6873-A714-DEA0-A8E47AE862E3}"/>
              </a:ext>
            </a:extLst>
          </p:cNvPr>
          <p:cNvSpPr txBox="1"/>
          <p:nvPr/>
        </p:nvSpPr>
        <p:spPr>
          <a:xfrm>
            <a:off x="6867471" y="1323027"/>
            <a:ext cx="3029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Attention Matrix </a:t>
            </a:r>
            <a:endParaRPr lang="zh-TW" altLang="en-US" sz="2800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8A0C9A73-20B1-F494-4F43-5CBFC946A3B0}"/>
              </a:ext>
            </a:extLst>
          </p:cNvPr>
          <p:cNvSpPr txBox="1"/>
          <p:nvPr/>
        </p:nvSpPr>
        <p:spPr>
          <a:xfrm>
            <a:off x="10758186" y="258747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0.2</a:t>
            </a:r>
            <a:endParaRPr lang="zh-TW" altLang="en-US" sz="2400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8BCD3A78-2C52-C422-FC48-23BDEC7581AD}"/>
              </a:ext>
            </a:extLst>
          </p:cNvPr>
          <p:cNvSpPr txBox="1"/>
          <p:nvPr/>
        </p:nvSpPr>
        <p:spPr>
          <a:xfrm>
            <a:off x="10758186" y="332394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0.2</a:t>
            </a:r>
            <a:endParaRPr lang="zh-TW" altLang="en-US" sz="2400" dirty="0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D54E2339-EABD-CF4C-A96C-9B3556215DF1}"/>
              </a:ext>
            </a:extLst>
          </p:cNvPr>
          <p:cNvSpPr txBox="1"/>
          <p:nvPr/>
        </p:nvSpPr>
        <p:spPr>
          <a:xfrm>
            <a:off x="10758186" y="479688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0.2</a:t>
            </a:r>
            <a:endParaRPr lang="zh-TW" altLang="en-US" sz="2400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301F2BEE-FB77-22EC-5ACC-07610BDF492A}"/>
              </a:ext>
            </a:extLst>
          </p:cNvPr>
          <p:cNvSpPr txBox="1"/>
          <p:nvPr/>
        </p:nvSpPr>
        <p:spPr>
          <a:xfrm>
            <a:off x="10758186" y="406041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0.2</a:t>
            </a:r>
            <a:endParaRPr lang="zh-TW" altLang="en-US" sz="2400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D8F39D46-7C62-AE43-1C95-3EF7A6CA5916}"/>
              </a:ext>
            </a:extLst>
          </p:cNvPr>
          <p:cNvSpPr txBox="1"/>
          <p:nvPr/>
        </p:nvSpPr>
        <p:spPr>
          <a:xfrm>
            <a:off x="10758186" y="185100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0498E714-F40C-BCC5-E97F-04C386EA4CB0}"/>
              </a:ext>
            </a:extLst>
          </p:cNvPr>
          <p:cNvSpPr txBox="1"/>
          <p:nvPr/>
        </p:nvSpPr>
        <p:spPr>
          <a:xfrm>
            <a:off x="6773622" y="258747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0.9</a:t>
            </a:r>
            <a:endParaRPr lang="zh-TW" altLang="en-US" sz="2400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A287E980-D6D8-1AB0-0F96-B2BF70AE197A}"/>
              </a:ext>
            </a:extLst>
          </p:cNvPr>
          <p:cNvSpPr txBox="1"/>
          <p:nvPr/>
        </p:nvSpPr>
        <p:spPr>
          <a:xfrm>
            <a:off x="6773622" y="332394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20E24B97-A87F-39AD-B6EE-5EF3FD23012C}"/>
              </a:ext>
            </a:extLst>
          </p:cNvPr>
          <p:cNvSpPr txBox="1"/>
          <p:nvPr/>
        </p:nvSpPr>
        <p:spPr>
          <a:xfrm>
            <a:off x="6773622" y="479688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9CDF8856-BB35-1501-128C-24FC6DA860C1}"/>
              </a:ext>
            </a:extLst>
          </p:cNvPr>
          <p:cNvSpPr txBox="1"/>
          <p:nvPr/>
        </p:nvSpPr>
        <p:spPr>
          <a:xfrm>
            <a:off x="6773622" y="406041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5BD875F6-A24C-430C-83AD-61C9571F45E9}"/>
              </a:ext>
            </a:extLst>
          </p:cNvPr>
          <p:cNvSpPr txBox="1"/>
          <p:nvPr/>
        </p:nvSpPr>
        <p:spPr>
          <a:xfrm>
            <a:off x="6773622" y="185100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633B73F0-0ACE-80E8-A99D-FD32B42A88FB}"/>
              </a:ext>
            </a:extLst>
          </p:cNvPr>
          <p:cNvSpPr txBox="1"/>
          <p:nvPr/>
        </p:nvSpPr>
        <p:spPr>
          <a:xfrm>
            <a:off x="5482562" y="258747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55E4BA6A-4FDA-A2F3-F440-4597A4919F4A}"/>
              </a:ext>
            </a:extLst>
          </p:cNvPr>
          <p:cNvSpPr txBox="1"/>
          <p:nvPr/>
        </p:nvSpPr>
        <p:spPr>
          <a:xfrm>
            <a:off x="5482562" y="332394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1649AE8C-584F-DACA-6CBF-04CA756F4EEB}"/>
              </a:ext>
            </a:extLst>
          </p:cNvPr>
          <p:cNvSpPr txBox="1"/>
          <p:nvPr/>
        </p:nvSpPr>
        <p:spPr>
          <a:xfrm>
            <a:off x="5482562" y="479688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A6D09915-6789-2F02-9F63-D32E4A0E1BDF}"/>
              </a:ext>
            </a:extLst>
          </p:cNvPr>
          <p:cNvSpPr txBox="1"/>
          <p:nvPr/>
        </p:nvSpPr>
        <p:spPr>
          <a:xfrm>
            <a:off x="5482562" y="406041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AC36462F-6947-279F-EEF8-CECC10C72DF3}"/>
              </a:ext>
            </a:extLst>
          </p:cNvPr>
          <p:cNvSpPr txBox="1"/>
          <p:nvPr/>
        </p:nvSpPr>
        <p:spPr>
          <a:xfrm>
            <a:off x="5482562" y="185100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C04CF7E-DE10-D1F2-949F-F1B12337A31D}"/>
              </a:ext>
            </a:extLst>
          </p:cNvPr>
          <p:cNvSpPr/>
          <p:nvPr/>
        </p:nvSpPr>
        <p:spPr>
          <a:xfrm>
            <a:off x="5312946" y="1768468"/>
            <a:ext cx="6423688" cy="3604986"/>
          </a:xfrm>
          <a:prstGeom prst="roundRect">
            <a:avLst>
              <a:gd name="adj" fmla="val 7156"/>
            </a:avLst>
          </a:prstGeom>
          <a:noFill/>
          <a:ln w="57150">
            <a:solidFill>
              <a:srgbClr val="0000FF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95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4B12D4-D677-ED29-E849-0901BC726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3. Attention: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考慮上下文</a:t>
            </a:r>
            <a:endParaRPr lang="zh-TW" altLang="en-US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905822" y="4480878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825797" y="449990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0.7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952620" y="450874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22D4E5D6-221E-D9D2-0275-939B4606CB66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0425A61-B6DA-EFA6-F16B-4339874D8F90}"/>
              </a:ext>
            </a:extLst>
          </p:cNvPr>
          <p:cNvSpPr/>
          <p:nvPr/>
        </p:nvSpPr>
        <p:spPr>
          <a:xfrm>
            <a:off x="6096000" y="1459855"/>
            <a:ext cx="285525" cy="11280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E0DD7266-43EE-48F1-D87D-96BDB6E60AFF}"/>
              </a:ext>
            </a:extLst>
          </p:cNvPr>
          <p:cNvSpPr/>
          <p:nvPr/>
        </p:nvSpPr>
        <p:spPr>
          <a:xfrm>
            <a:off x="9256677" y="1487021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EAE744B8-1942-237F-E3EF-680B6AD1E5BB}"/>
              </a:ext>
            </a:extLst>
          </p:cNvPr>
          <p:cNvSpPr/>
          <p:nvPr/>
        </p:nvSpPr>
        <p:spPr>
          <a:xfrm>
            <a:off x="7751917" y="147342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3FD5BC79-AFEF-DDEE-DFF1-426BFC0AF418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6229950" y="2587865"/>
            <a:ext cx="8813" cy="18124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3BFE4B88-2ECD-3BF6-B021-6B489C6528C9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4413755" y="2587865"/>
            <a:ext cx="1825008" cy="17692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9A0DCE55-4DA5-1228-EBFA-2160E2522C27}"/>
              </a:ext>
            </a:extLst>
          </p:cNvPr>
          <p:cNvCxnSpPr>
            <a:cxnSpLocks/>
            <a:endCxn id="18" idx="2"/>
          </p:cNvCxnSpPr>
          <p:nvPr/>
        </p:nvCxnSpPr>
        <p:spPr>
          <a:xfrm flipV="1">
            <a:off x="2350226" y="2587865"/>
            <a:ext cx="3888537" cy="19208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D45B81A6-10B0-A1B5-75DC-1EBBF7F0ACEF}"/>
              </a:ext>
            </a:extLst>
          </p:cNvPr>
          <p:cNvSpPr txBox="1"/>
          <p:nvPr/>
        </p:nvSpPr>
        <p:spPr>
          <a:xfrm>
            <a:off x="6089867" y="1747603"/>
            <a:ext cx="120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=</a:t>
            </a:r>
            <a:endParaRPr lang="zh-TW" altLang="en-US" sz="2800" b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D473949B-D2DA-33A1-70BC-729E43E4CB8C}"/>
              </a:ext>
            </a:extLst>
          </p:cNvPr>
          <p:cNvSpPr txBox="1"/>
          <p:nvPr/>
        </p:nvSpPr>
        <p:spPr>
          <a:xfrm>
            <a:off x="8403796" y="1815932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0.7 x</a:t>
            </a:r>
            <a:endParaRPr lang="zh-TW" altLang="en-US" sz="2400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EF6D8BDF-046F-D72B-28D1-D14B1ACC83D8}"/>
              </a:ext>
            </a:extLst>
          </p:cNvPr>
          <p:cNvSpPr txBox="1"/>
          <p:nvPr/>
        </p:nvSpPr>
        <p:spPr>
          <a:xfrm>
            <a:off x="6994177" y="1806599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0.3 x</a:t>
            </a:r>
            <a:endParaRPr lang="zh-TW" altLang="en-US" sz="2400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825617B6-2F74-FE1B-00AE-3D621D462337}"/>
              </a:ext>
            </a:extLst>
          </p:cNvPr>
          <p:cNvSpPr txBox="1"/>
          <p:nvPr/>
        </p:nvSpPr>
        <p:spPr>
          <a:xfrm>
            <a:off x="7860667" y="177945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A6CA360-318B-3350-F79D-375096A8DEE1}"/>
              </a:ext>
            </a:extLst>
          </p:cNvPr>
          <p:cNvSpPr txBox="1"/>
          <p:nvPr/>
        </p:nvSpPr>
        <p:spPr>
          <a:xfrm>
            <a:off x="758846" y="1716198"/>
            <a:ext cx="31430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實作時只會考慮左邊的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4A3016D-6BFB-3F20-59AC-999D0FBB0458}"/>
              </a:ext>
            </a:extLst>
          </p:cNvPr>
          <p:cNvSpPr txBox="1"/>
          <p:nvPr/>
        </p:nvSpPr>
        <p:spPr>
          <a:xfrm>
            <a:off x="7007498" y="3526477"/>
            <a:ext cx="4607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>
                <a:solidFill>
                  <a:srgbClr val="0000FF"/>
                </a:solidFill>
              </a:rPr>
              <a:t>Causal Attention 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87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8B35F29-B506-204C-B4B7-9079BB76F3FB}"/>
              </a:ext>
            </a:extLst>
          </p:cNvPr>
          <p:cNvSpPr txBox="1"/>
          <p:nvPr/>
        </p:nvSpPr>
        <p:spPr>
          <a:xfrm>
            <a:off x="9454009" y="359504"/>
            <a:ext cx="3455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關聯性不只一種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090C1DD1-A01E-74EA-594D-94A4A90A38FB}"/>
              </a:ext>
            </a:extLst>
          </p:cNvPr>
          <p:cNvSpPr/>
          <p:nvPr/>
        </p:nvSpPr>
        <p:spPr>
          <a:xfrm>
            <a:off x="3345323" y="3428999"/>
            <a:ext cx="1950557" cy="62508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8070B9A7-0000-629C-0572-827C0D384926}"/>
              </a:ext>
            </a:extLst>
          </p:cNvPr>
          <p:cNvCxnSpPr>
            <a:cxnSpLocks/>
            <a:stCxn id="6" idx="0"/>
            <a:endCxn id="11" idx="2"/>
          </p:cNvCxnSpPr>
          <p:nvPr/>
        </p:nvCxnSpPr>
        <p:spPr>
          <a:xfrm flipH="1" flipV="1">
            <a:off x="4320602" y="4054080"/>
            <a:ext cx="8812" cy="94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866FF86B-6581-5FB8-D00B-F72866742F17}"/>
              </a:ext>
            </a:extLst>
          </p:cNvPr>
          <p:cNvCxnSpPr>
            <a:cxnSpLocks/>
            <a:endCxn id="11" idx="2"/>
          </p:cNvCxnSpPr>
          <p:nvPr/>
        </p:nvCxnSpPr>
        <p:spPr>
          <a:xfrm flipH="1" flipV="1">
            <a:off x="4320602" y="4054080"/>
            <a:ext cx="1887987" cy="940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E50495CA-AFB5-020B-1D92-05E635202650}"/>
              </a:ext>
            </a:extLst>
          </p:cNvPr>
          <p:cNvCxnSpPr>
            <a:cxnSpLocks/>
          </p:cNvCxnSpPr>
          <p:nvPr/>
        </p:nvCxnSpPr>
        <p:spPr>
          <a:xfrm flipV="1">
            <a:off x="4296230" y="3042201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836480" y="2565416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3136ABC-C780-E184-C9FC-552AC768E0A3}"/>
              </a:ext>
            </a:extLst>
          </p:cNvPr>
          <p:cNvSpPr/>
          <p:nvPr/>
        </p:nvSpPr>
        <p:spPr>
          <a:xfrm>
            <a:off x="1394766" y="3420984"/>
            <a:ext cx="1950557" cy="62508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0FA5669E-C3C9-E1A4-7379-96CA412A5919}"/>
              </a:ext>
            </a:extLst>
          </p:cNvPr>
          <p:cNvSpPr/>
          <p:nvPr/>
        </p:nvSpPr>
        <p:spPr>
          <a:xfrm>
            <a:off x="5340383" y="3428999"/>
            <a:ext cx="1950557" cy="62508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EED238A6-62FC-A0A6-2ED4-032E8CF45B42}"/>
              </a:ext>
            </a:extLst>
          </p:cNvPr>
          <p:cNvSpPr/>
          <p:nvPr/>
        </p:nvSpPr>
        <p:spPr>
          <a:xfrm>
            <a:off x="7335443" y="3428999"/>
            <a:ext cx="1950557" cy="62508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4083D0B7-2F4F-351C-F083-FC008A9987E6}"/>
              </a:ext>
            </a:extLst>
          </p:cNvPr>
          <p:cNvSpPr/>
          <p:nvPr/>
        </p:nvSpPr>
        <p:spPr>
          <a:xfrm>
            <a:off x="9231114" y="3428803"/>
            <a:ext cx="1950557" cy="62508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626CFB79-60A3-C767-81DB-CEE8976CC4BE}"/>
              </a:ext>
            </a:extLst>
          </p:cNvPr>
          <p:cNvCxnSpPr>
            <a:cxnSpLocks/>
          </p:cNvCxnSpPr>
          <p:nvPr/>
        </p:nvCxnSpPr>
        <p:spPr>
          <a:xfrm flipH="1" flipV="1">
            <a:off x="2361233" y="4024340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AA6F9518-4A8B-3B9A-877A-3A14801EB732}"/>
              </a:ext>
            </a:extLst>
          </p:cNvPr>
          <p:cNvCxnSpPr>
            <a:cxnSpLocks/>
            <a:stCxn id="7" idx="0"/>
            <a:endCxn id="3" idx="2"/>
          </p:cNvCxnSpPr>
          <p:nvPr/>
        </p:nvCxnSpPr>
        <p:spPr>
          <a:xfrm flipH="1" flipV="1">
            <a:off x="2370045" y="4046065"/>
            <a:ext cx="3909926" cy="9487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9C1FE1AF-2EC4-5AAC-8424-ACB10574C5F9}"/>
              </a:ext>
            </a:extLst>
          </p:cNvPr>
          <p:cNvCxnSpPr>
            <a:cxnSpLocks/>
          </p:cNvCxnSpPr>
          <p:nvPr/>
        </p:nvCxnSpPr>
        <p:spPr>
          <a:xfrm flipH="1" flipV="1">
            <a:off x="6240576" y="4025893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4A42AECB-FCB8-D8D3-6628-C539C102D922}"/>
              </a:ext>
            </a:extLst>
          </p:cNvPr>
          <p:cNvCxnSpPr>
            <a:cxnSpLocks/>
          </p:cNvCxnSpPr>
          <p:nvPr/>
        </p:nvCxnSpPr>
        <p:spPr>
          <a:xfrm flipH="1" flipV="1">
            <a:off x="8232533" y="4070863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E000B599-2706-AE3E-3F2C-266C8E15F997}"/>
              </a:ext>
            </a:extLst>
          </p:cNvPr>
          <p:cNvCxnSpPr>
            <a:cxnSpLocks/>
          </p:cNvCxnSpPr>
          <p:nvPr/>
        </p:nvCxnSpPr>
        <p:spPr>
          <a:xfrm flipV="1">
            <a:off x="6271159" y="4048841"/>
            <a:ext cx="3909926" cy="9487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8A7DEC49-71C1-26BD-BE50-C988BA171801}"/>
              </a:ext>
            </a:extLst>
          </p:cNvPr>
          <p:cNvCxnSpPr>
            <a:cxnSpLocks/>
          </p:cNvCxnSpPr>
          <p:nvPr/>
        </p:nvCxnSpPr>
        <p:spPr>
          <a:xfrm flipH="1" flipV="1">
            <a:off x="10196644" y="4026894"/>
            <a:ext cx="8812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70AA0550-AC3E-E797-D195-D6C0831C1876}"/>
              </a:ext>
            </a:extLst>
          </p:cNvPr>
          <p:cNvCxnSpPr>
            <a:cxnSpLocks/>
          </p:cNvCxnSpPr>
          <p:nvPr/>
        </p:nvCxnSpPr>
        <p:spPr>
          <a:xfrm flipV="1">
            <a:off x="6285162" y="4086836"/>
            <a:ext cx="1887987" cy="9407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5C3E8A60-BFF0-095E-0AA3-97489E065755}"/>
              </a:ext>
            </a:extLst>
          </p:cNvPr>
          <p:cNvCxnSpPr>
            <a:cxnSpLocks/>
          </p:cNvCxnSpPr>
          <p:nvPr/>
        </p:nvCxnSpPr>
        <p:spPr>
          <a:xfrm flipV="1">
            <a:off x="2354485" y="3027081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64CF91CF-65D0-1D41-210F-7DEF13E3F9C2}"/>
              </a:ext>
            </a:extLst>
          </p:cNvPr>
          <p:cNvCxnSpPr>
            <a:cxnSpLocks/>
          </p:cNvCxnSpPr>
          <p:nvPr/>
        </p:nvCxnSpPr>
        <p:spPr>
          <a:xfrm flipV="1">
            <a:off x="6225017" y="3042201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FC24AB97-BAF9-C375-99F6-642B3F4EA52A}"/>
              </a:ext>
            </a:extLst>
          </p:cNvPr>
          <p:cNvCxnSpPr>
            <a:cxnSpLocks/>
          </p:cNvCxnSpPr>
          <p:nvPr/>
        </p:nvCxnSpPr>
        <p:spPr>
          <a:xfrm flipV="1">
            <a:off x="8302328" y="3061184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8B7F3AA0-921C-F181-8E93-34678B17D5AC}"/>
              </a:ext>
            </a:extLst>
          </p:cNvPr>
          <p:cNvCxnSpPr>
            <a:cxnSpLocks/>
          </p:cNvCxnSpPr>
          <p:nvPr/>
        </p:nvCxnSpPr>
        <p:spPr>
          <a:xfrm flipV="1">
            <a:off x="10181085" y="2989502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756455" y="258444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2E6FA8A-CACF-4560-5EDE-49733F6BD192}"/>
              </a:ext>
            </a:extLst>
          </p:cNvPr>
          <p:cNvSpPr txBox="1"/>
          <p:nvPr/>
        </p:nvSpPr>
        <p:spPr>
          <a:xfrm>
            <a:off x="9696962" y="2556832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1497506-2A86-00BE-0181-ACA4BB0AE335}"/>
              </a:ext>
            </a:extLst>
          </p:cNvPr>
          <p:cNvSpPr txBox="1"/>
          <p:nvPr/>
        </p:nvSpPr>
        <p:spPr>
          <a:xfrm>
            <a:off x="7831340" y="2573574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883278" y="259328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3345A599-1BE4-6415-59CF-98DA0374D500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DBAAF26E-E2DC-43AD-AEAD-26AE6DFF706C}"/>
              </a:ext>
            </a:extLst>
          </p:cNvPr>
          <p:cNvSpPr/>
          <p:nvPr/>
        </p:nvSpPr>
        <p:spPr>
          <a:xfrm>
            <a:off x="3270237" y="1827809"/>
            <a:ext cx="1950557" cy="6250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DF60A08E-A91B-A257-0C70-3E364BCA10E0}"/>
              </a:ext>
            </a:extLst>
          </p:cNvPr>
          <p:cNvCxnSpPr>
            <a:cxnSpLocks/>
          </p:cNvCxnSpPr>
          <p:nvPr/>
        </p:nvCxnSpPr>
        <p:spPr>
          <a:xfrm flipV="1">
            <a:off x="4221144" y="1441011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C7422BF4-ECE6-F84F-A3AA-4DDA496CBEF8}"/>
              </a:ext>
            </a:extLst>
          </p:cNvPr>
          <p:cNvSpPr txBox="1"/>
          <p:nvPr/>
        </p:nvSpPr>
        <p:spPr>
          <a:xfrm>
            <a:off x="3761394" y="964226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78D18784-F7BF-C3D3-5114-BE21A591DCA4}"/>
              </a:ext>
            </a:extLst>
          </p:cNvPr>
          <p:cNvSpPr/>
          <p:nvPr/>
        </p:nvSpPr>
        <p:spPr>
          <a:xfrm>
            <a:off x="1319680" y="1819794"/>
            <a:ext cx="1950557" cy="6250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49E4CD17-5520-9286-219D-415B52FA74EF}"/>
              </a:ext>
            </a:extLst>
          </p:cNvPr>
          <p:cNvSpPr/>
          <p:nvPr/>
        </p:nvSpPr>
        <p:spPr>
          <a:xfrm>
            <a:off x="5265297" y="1827809"/>
            <a:ext cx="1950557" cy="6250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DE4782DC-227C-E0AA-470E-78273E7A65F1}"/>
              </a:ext>
            </a:extLst>
          </p:cNvPr>
          <p:cNvSpPr/>
          <p:nvPr/>
        </p:nvSpPr>
        <p:spPr>
          <a:xfrm>
            <a:off x="7260357" y="1827809"/>
            <a:ext cx="1950557" cy="6250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F83E78F3-5244-F525-3008-0F6C0DAC3EDA}"/>
              </a:ext>
            </a:extLst>
          </p:cNvPr>
          <p:cNvSpPr/>
          <p:nvPr/>
        </p:nvSpPr>
        <p:spPr>
          <a:xfrm>
            <a:off x="9182546" y="1828117"/>
            <a:ext cx="1950557" cy="6250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計算相關性</a:t>
            </a:r>
          </a:p>
        </p:txBody>
      </p:sp>
      <p:cxnSp>
        <p:nvCxnSpPr>
          <p:cNvPr id="30" name="直線單箭頭接點 29">
            <a:extLst>
              <a:ext uri="{FF2B5EF4-FFF2-40B4-BE49-F238E27FC236}">
                <a16:creationId xmlns:a16="http://schemas.microsoft.com/office/drawing/2014/main" id="{F95B7901-70FE-8590-46B8-DFC68A539A03}"/>
              </a:ext>
            </a:extLst>
          </p:cNvPr>
          <p:cNvCxnSpPr>
            <a:cxnSpLocks/>
          </p:cNvCxnSpPr>
          <p:nvPr/>
        </p:nvCxnSpPr>
        <p:spPr>
          <a:xfrm flipV="1">
            <a:off x="2279399" y="1425891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619D87CB-E654-0FE4-C497-14FA8DF07572}"/>
              </a:ext>
            </a:extLst>
          </p:cNvPr>
          <p:cNvCxnSpPr>
            <a:cxnSpLocks/>
          </p:cNvCxnSpPr>
          <p:nvPr/>
        </p:nvCxnSpPr>
        <p:spPr>
          <a:xfrm flipV="1">
            <a:off x="6149931" y="1441011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C3BF34C9-F4E2-8AE9-2558-19CBCABCD44D}"/>
              </a:ext>
            </a:extLst>
          </p:cNvPr>
          <p:cNvCxnSpPr>
            <a:cxnSpLocks/>
          </p:cNvCxnSpPr>
          <p:nvPr/>
        </p:nvCxnSpPr>
        <p:spPr>
          <a:xfrm flipV="1">
            <a:off x="8227242" y="1459994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單箭頭接點 47">
            <a:extLst>
              <a:ext uri="{FF2B5EF4-FFF2-40B4-BE49-F238E27FC236}">
                <a16:creationId xmlns:a16="http://schemas.microsoft.com/office/drawing/2014/main" id="{542D2560-CC18-7740-9DA8-83CAF248229B}"/>
              </a:ext>
            </a:extLst>
          </p:cNvPr>
          <p:cNvCxnSpPr>
            <a:cxnSpLocks/>
          </p:cNvCxnSpPr>
          <p:nvPr/>
        </p:nvCxnSpPr>
        <p:spPr>
          <a:xfrm flipV="1">
            <a:off x="10144099" y="1388312"/>
            <a:ext cx="0" cy="42271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98788D66-CCB9-9F15-82D4-22E58B4FDCAD}"/>
              </a:ext>
            </a:extLst>
          </p:cNvPr>
          <p:cNvSpPr txBox="1"/>
          <p:nvPr/>
        </p:nvSpPr>
        <p:spPr>
          <a:xfrm>
            <a:off x="5681369" y="98325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0968EB48-6ABB-F679-2E1E-BB26C8ABEBE3}"/>
              </a:ext>
            </a:extLst>
          </p:cNvPr>
          <p:cNvSpPr txBox="1"/>
          <p:nvPr/>
        </p:nvSpPr>
        <p:spPr>
          <a:xfrm>
            <a:off x="9659976" y="955642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B595B8A1-E07C-5163-A9F3-F7EDA6C62F82}"/>
              </a:ext>
            </a:extLst>
          </p:cNvPr>
          <p:cNvSpPr txBox="1"/>
          <p:nvPr/>
        </p:nvSpPr>
        <p:spPr>
          <a:xfrm>
            <a:off x="7756254" y="972384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741D81DB-17C3-8EEB-E5AE-03805D05CDC5}"/>
              </a:ext>
            </a:extLst>
          </p:cNvPr>
          <p:cNvSpPr txBox="1"/>
          <p:nvPr/>
        </p:nvSpPr>
        <p:spPr>
          <a:xfrm>
            <a:off x="1808192" y="99209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57FD0B9-956B-0812-803E-1543E18DAAF3}"/>
              </a:ext>
            </a:extLst>
          </p:cNvPr>
          <p:cNvSpPr txBox="1"/>
          <p:nvPr/>
        </p:nvSpPr>
        <p:spPr>
          <a:xfrm>
            <a:off x="326733" y="25383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3200" b="1" u="sng" dirty="0"/>
              <a:t>M</a:t>
            </a:r>
            <a:r>
              <a:rPr lang="zh-TW" altLang="en-US" sz="3200" b="1" u="sng" dirty="0"/>
              <a:t>ulti-head </a:t>
            </a:r>
            <a:r>
              <a:rPr lang="en-US" altLang="zh-TW" sz="3200" b="1" u="sng" dirty="0"/>
              <a:t>A</a:t>
            </a:r>
            <a:r>
              <a:rPr lang="zh-TW" altLang="en-US" sz="3200" b="1" u="sng" dirty="0"/>
              <a:t>ttention</a:t>
            </a:r>
          </a:p>
        </p:txBody>
      </p:sp>
    </p:spTree>
    <p:extLst>
      <p:ext uri="{BB962C8B-B14F-4D97-AF65-F5344CB8AC3E}">
        <p14:creationId xmlns:p14="http://schemas.microsoft.com/office/powerpoint/2010/main" val="271856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3" grpId="0" animBg="1"/>
      <p:bldP spid="25" grpId="0"/>
      <p:bldP spid="26" grpId="0" animBg="1"/>
      <p:bldP spid="27" grpId="0" animBg="1"/>
      <p:bldP spid="28" grpId="0" animBg="1"/>
      <p:bldP spid="29" grpId="0" animBg="1"/>
      <p:bldP spid="49" grpId="0"/>
      <p:bldP spid="50" grpId="0"/>
      <p:bldP spid="51" grpId="0"/>
      <p:bldP spid="5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236094" y="4994807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186651" y="4994807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137208" y="4994807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087765" y="4994807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447775B-50FB-A28B-C278-6EF0272C87A5}"/>
              </a:ext>
            </a:extLst>
          </p:cNvPr>
          <p:cNvSpPr txBox="1"/>
          <p:nvPr/>
        </p:nvSpPr>
        <p:spPr>
          <a:xfrm>
            <a:off x="3905822" y="4480878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0.1</a:t>
            </a:r>
            <a:endParaRPr lang="zh-TW" altLang="en-US" sz="2400" dirty="0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038321" y="4970412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42F8BBEA-E664-072C-B9B7-5D3E1248A457}"/>
              </a:ext>
            </a:extLst>
          </p:cNvPr>
          <p:cNvSpPr txBox="1"/>
          <p:nvPr/>
        </p:nvSpPr>
        <p:spPr>
          <a:xfrm>
            <a:off x="5825797" y="4499905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0.5</a:t>
            </a:r>
            <a:endParaRPr lang="zh-TW" altLang="en-US" sz="2400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42E6FA8A-CACF-4560-5EDE-49733F6BD192}"/>
              </a:ext>
            </a:extLst>
          </p:cNvPr>
          <p:cNvSpPr txBox="1"/>
          <p:nvPr/>
        </p:nvSpPr>
        <p:spPr>
          <a:xfrm>
            <a:off x="9766304" y="4472294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1497506-2A86-00BE-0181-ACA4BB0AE335}"/>
              </a:ext>
            </a:extLst>
          </p:cNvPr>
          <p:cNvSpPr txBox="1"/>
          <p:nvPr/>
        </p:nvSpPr>
        <p:spPr>
          <a:xfrm>
            <a:off x="7900682" y="4489036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301AA797-08C5-D4B3-493C-8033FC8E1EE5}"/>
              </a:ext>
            </a:extLst>
          </p:cNvPr>
          <p:cNvSpPr txBox="1"/>
          <p:nvPr/>
        </p:nvSpPr>
        <p:spPr>
          <a:xfrm>
            <a:off x="1952620" y="4508747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22D4E5D6-221E-D9D2-0275-939B4606CB66}"/>
              </a:ext>
            </a:extLst>
          </p:cNvPr>
          <p:cNvSpPr/>
          <p:nvPr/>
        </p:nvSpPr>
        <p:spPr>
          <a:xfrm>
            <a:off x="6039608" y="4896891"/>
            <a:ext cx="484657" cy="132556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0425A61-B6DA-EFA6-F16B-4339874D8F90}"/>
              </a:ext>
            </a:extLst>
          </p:cNvPr>
          <p:cNvSpPr/>
          <p:nvPr/>
        </p:nvSpPr>
        <p:spPr>
          <a:xfrm>
            <a:off x="6096000" y="1459855"/>
            <a:ext cx="285525" cy="11280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E0DD7266-43EE-48F1-D87D-96BDB6E60AFF}"/>
              </a:ext>
            </a:extLst>
          </p:cNvPr>
          <p:cNvSpPr/>
          <p:nvPr/>
        </p:nvSpPr>
        <p:spPr>
          <a:xfrm>
            <a:off x="9166372" y="1443479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EAE744B8-1942-237F-E3EF-680B6AD1E5BB}"/>
              </a:ext>
            </a:extLst>
          </p:cNvPr>
          <p:cNvSpPr/>
          <p:nvPr/>
        </p:nvSpPr>
        <p:spPr>
          <a:xfrm>
            <a:off x="7734119" y="1371435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495CD92A-1BA5-9F6E-6A82-C3E6BB5631B4}"/>
              </a:ext>
            </a:extLst>
          </p:cNvPr>
          <p:cNvSpPr/>
          <p:nvPr/>
        </p:nvSpPr>
        <p:spPr>
          <a:xfrm>
            <a:off x="10615638" y="1466685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id="{3FD5BC79-AFEF-DDEE-DFF1-426BFC0AF418}"/>
              </a:ext>
            </a:extLst>
          </p:cNvPr>
          <p:cNvCxnSpPr>
            <a:cxnSpLocks/>
            <a:stCxn id="4" idx="0"/>
          </p:cNvCxnSpPr>
          <p:nvPr/>
        </p:nvCxnSpPr>
        <p:spPr>
          <a:xfrm flipH="1" flipV="1">
            <a:off x="6229950" y="2656840"/>
            <a:ext cx="40607" cy="14447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C6F461CF-2521-47B9-4D19-4E9384CAF560}"/>
              </a:ext>
            </a:extLst>
          </p:cNvPr>
          <p:cNvCxnSpPr>
            <a:cxnSpLocks/>
            <a:endCxn id="18" idx="2"/>
          </p:cNvCxnSpPr>
          <p:nvPr/>
        </p:nvCxnSpPr>
        <p:spPr>
          <a:xfrm flipH="1" flipV="1">
            <a:off x="6238763" y="2587865"/>
            <a:ext cx="2013900" cy="15906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3BFE4B88-2ECD-3BF6-B021-6B489C6528C9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4350582" y="2664071"/>
            <a:ext cx="1850804" cy="141850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9A0DCE55-4DA5-1228-EBFA-2160E2522C27}"/>
              </a:ext>
            </a:extLst>
          </p:cNvPr>
          <p:cNvCxnSpPr>
            <a:cxnSpLocks/>
            <a:stCxn id="13" idx="0"/>
            <a:endCxn id="18" idx="2"/>
          </p:cNvCxnSpPr>
          <p:nvPr/>
        </p:nvCxnSpPr>
        <p:spPr>
          <a:xfrm flipV="1">
            <a:off x="2397380" y="2587865"/>
            <a:ext cx="3841383" cy="15225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676C9745-32E7-8F73-DB8F-837C85B61BC2}"/>
              </a:ext>
            </a:extLst>
          </p:cNvPr>
          <p:cNvCxnSpPr>
            <a:cxnSpLocks/>
          </p:cNvCxnSpPr>
          <p:nvPr/>
        </p:nvCxnSpPr>
        <p:spPr>
          <a:xfrm flipH="1" flipV="1">
            <a:off x="6326070" y="2592196"/>
            <a:ext cx="3707886" cy="158633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D45B81A6-10B0-A1B5-75DC-1EBBF7F0ACEF}"/>
              </a:ext>
            </a:extLst>
          </p:cNvPr>
          <p:cNvSpPr txBox="1"/>
          <p:nvPr/>
        </p:nvSpPr>
        <p:spPr>
          <a:xfrm>
            <a:off x="6089867" y="1747603"/>
            <a:ext cx="120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=</a:t>
            </a:r>
            <a:endParaRPr lang="zh-TW" altLang="en-US" sz="2800" b="1" dirty="0"/>
          </a:p>
        </p:txBody>
      </p: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D473949B-D2DA-33A1-70BC-729E43E4CB8C}"/>
              </a:ext>
            </a:extLst>
          </p:cNvPr>
          <p:cNvSpPr txBox="1"/>
          <p:nvPr/>
        </p:nvSpPr>
        <p:spPr>
          <a:xfrm>
            <a:off x="6942622" y="178876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0.1 x</a:t>
            </a:r>
            <a:endParaRPr lang="zh-TW" altLang="en-US" sz="2400" dirty="0"/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EF6D8BDF-046F-D72B-28D1-D14B1ACC83D8}"/>
              </a:ext>
            </a:extLst>
          </p:cNvPr>
          <p:cNvSpPr txBox="1"/>
          <p:nvPr/>
        </p:nvSpPr>
        <p:spPr>
          <a:xfrm>
            <a:off x="8424072" y="1799857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0.5 x</a:t>
            </a:r>
            <a:endParaRPr lang="zh-TW" altLang="en-US" sz="2400" dirty="0"/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0470324D-DB90-B663-1FA4-6403591E5EAE}"/>
              </a:ext>
            </a:extLst>
          </p:cNvPr>
          <p:cNvSpPr txBox="1"/>
          <p:nvPr/>
        </p:nvSpPr>
        <p:spPr>
          <a:xfrm>
            <a:off x="9832343" y="1813735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0.4 x</a:t>
            </a:r>
            <a:endParaRPr lang="zh-TW" altLang="en-US" sz="2400" dirty="0"/>
          </a:p>
        </p:txBody>
      </p:sp>
      <p:sp>
        <p:nvSpPr>
          <p:cNvPr id="54" name="文字方塊 53">
            <a:extLst>
              <a:ext uri="{FF2B5EF4-FFF2-40B4-BE49-F238E27FC236}">
                <a16:creationId xmlns:a16="http://schemas.microsoft.com/office/drawing/2014/main" id="{825617B6-2F74-FE1B-00AE-3D621D462337}"/>
              </a:ext>
            </a:extLst>
          </p:cNvPr>
          <p:cNvSpPr txBox="1"/>
          <p:nvPr/>
        </p:nvSpPr>
        <p:spPr>
          <a:xfrm>
            <a:off x="7860667" y="177945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95529C17-3FF7-0634-C32A-E0C82A642878}"/>
              </a:ext>
            </a:extLst>
          </p:cNvPr>
          <p:cNvSpPr txBox="1"/>
          <p:nvPr/>
        </p:nvSpPr>
        <p:spPr>
          <a:xfrm>
            <a:off x="9286742" y="1799856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159A8F7-CECD-DCAB-527A-6870F6380ACF}"/>
              </a:ext>
            </a:extLst>
          </p:cNvPr>
          <p:cNvSpPr txBox="1"/>
          <p:nvPr/>
        </p:nvSpPr>
        <p:spPr>
          <a:xfrm>
            <a:off x="3890832" y="4082573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C273650-8027-D4DC-FF51-3FAD3EE5452C}"/>
              </a:ext>
            </a:extLst>
          </p:cNvPr>
          <p:cNvSpPr txBox="1"/>
          <p:nvPr/>
        </p:nvSpPr>
        <p:spPr>
          <a:xfrm>
            <a:off x="5810807" y="4101600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0.4</a:t>
            </a:r>
            <a:endParaRPr lang="zh-TW" altLang="en-US" sz="2400" dirty="0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6B995469-37F0-AFE6-F650-6255A4C60289}"/>
              </a:ext>
            </a:extLst>
          </p:cNvPr>
          <p:cNvSpPr txBox="1"/>
          <p:nvPr/>
        </p:nvSpPr>
        <p:spPr>
          <a:xfrm>
            <a:off x="9751314" y="4073989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DDB9909D-72A5-521A-6F75-361906B06515}"/>
              </a:ext>
            </a:extLst>
          </p:cNvPr>
          <p:cNvSpPr txBox="1"/>
          <p:nvPr/>
        </p:nvSpPr>
        <p:spPr>
          <a:xfrm>
            <a:off x="7885692" y="4090731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0.3</a:t>
            </a:r>
            <a:endParaRPr lang="zh-TW" altLang="en-US" sz="2400" dirty="0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34845D2-3BEF-2378-701D-79757071845A}"/>
              </a:ext>
            </a:extLst>
          </p:cNvPr>
          <p:cNvSpPr txBox="1"/>
          <p:nvPr/>
        </p:nvSpPr>
        <p:spPr>
          <a:xfrm>
            <a:off x="1937630" y="4110442"/>
            <a:ext cx="919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0.0</a:t>
            </a:r>
            <a:endParaRPr lang="zh-TW" altLang="en-US" sz="2400" dirty="0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791D3896-8A29-3557-5EAF-229C873822F1}"/>
              </a:ext>
            </a:extLst>
          </p:cNvPr>
          <p:cNvSpPr/>
          <p:nvPr/>
        </p:nvSpPr>
        <p:spPr>
          <a:xfrm>
            <a:off x="6099314" y="233767"/>
            <a:ext cx="285525" cy="112801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B499597-32B5-7B92-E327-D3AE5B7FF6B3}"/>
              </a:ext>
            </a:extLst>
          </p:cNvPr>
          <p:cNvSpPr txBox="1"/>
          <p:nvPr/>
        </p:nvSpPr>
        <p:spPr>
          <a:xfrm>
            <a:off x="6093181" y="521515"/>
            <a:ext cx="1209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=</a:t>
            </a:r>
            <a:endParaRPr lang="zh-TW" altLang="en-US" sz="2800" b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01EDAF96-DC9C-01A7-E6CA-4DB1F34624E7}"/>
              </a:ext>
            </a:extLst>
          </p:cNvPr>
          <p:cNvSpPr txBox="1"/>
          <p:nvPr/>
        </p:nvSpPr>
        <p:spPr>
          <a:xfrm>
            <a:off x="6945936" y="562678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0.3 x</a:t>
            </a:r>
            <a:endParaRPr lang="zh-TW" altLang="en-US" sz="2400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DF480C53-15C5-A40D-56F2-44AFA31074AC}"/>
              </a:ext>
            </a:extLst>
          </p:cNvPr>
          <p:cNvSpPr txBox="1"/>
          <p:nvPr/>
        </p:nvSpPr>
        <p:spPr>
          <a:xfrm>
            <a:off x="8427386" y="573769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0.4 x</a:t>
            </a:r>
            <a:endParaRPr lang="zh-TW" altLang="en-US" sz="2400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55DAE4FB-CF13-C56B-878A-E252F9BDE4F4}"/>
              </a:ext>
            </a:extLst>
          </p:cNvPr>
          <p:cNvSpPr txBox="1"/>
          <p:nvPr/>
        </p:nvSpPr>
        <p:spPr>
          <a:xfrm>
            <a:off x="9835657" y="587647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0.3 x</a:t>
            </a:r>
            <a:endParaRPr lang="zh-TW" altLang="en-US" sz="2400" dirty="0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A68A35CB-49A5-8A18-0ABE-4814EAA6D011}"/>
              </a:ext>
            </a:extLst>
          </p:cNvPr>
          <p:cNvSpPr txBox="1"/>
          <p:nvPr/>
        </p:nvSpPr>
        <p:spPr>
          <a:xfrm>
            <a:off x="7863981" y="553368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A68DFBC3-4106-CD31-90F3-7F452AC10E43}"/>
              </a:ext>
            </a:extLst>
          </p:cNvPr>
          <p:cNvSpPr txBox="1"/>
          <p:nvPr/>
        </p:nvSpPr>
        <p:spPr>
          <a:xfrm>
            <a:off x="9290056" y="573768"/>
            <a:ext cx="90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+</a:t>
            </a:r>
            <a:endParaRPr lang="zh-TW" altLang="en-US" sz="2400" dirty="0"/>
          </a:p>
        </p:txBody>
      </p:sp>
      <p:sp>
        <p:nvSpPr>
          <p:cNvPr id="39" name="矩形: 圓角 38">
            <a:extLst>
              <a:ext uri="{FF2B5EF4-FFF2-40B4-BE49-F238E27FC236}">
                <a16:creationId xmlns:a16="http://schemas.microsoft.com/office/drawing/2014/main" id="{92CC2CAB-ABF8-CC01-2160-55F050B0F513}"/>
              </a:ext>
            </a:extLst>
          </p:cNvPr>
          <p:cNvSpPr/>
          <p:nvPr/>
        </p:nvSpPr>
        <p:spPr>
          <a:xfrm>
            <a:off x="7728258" y="169958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矩形: 圓角 39">
            <a:extLst>
              <a:ext uri="{FF2B5EF4-FFF2-40B4-BE49-F238E27FC236}">
                <a16:creationId xmlns:a16="http://schemas.microsoft.com/office/drawing/2014/main" id="{F846BB2A-0A59-B013-0804-F0E01392AA19}"/>
              </a:ext>
            </a:extLst>
          </p:cNvPr>
          <p:cNvSpPr/>
          <p:nvPr/>
        </p:nvSpPr>
        <p:spPr>
          <a:xfrm>
            <a:off x="9165509" y="199732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矩形: 圓角 40">
            <a:extLst>
              <a:ext uri="{FF2B5EF4-FFF2-40B4-BE49-F238E27FC236}">
                <a16:creationId xmlns:a16="http://schemas.microsoft.com/office/drawing/2014/main" id="{ACBBA7D1-EF14-15F8-C52F-237D7785D87F}"/>
              </a:ext>
            </a:extLst>
          </p:cNvPr>
          <p:cNvSpPr/>
          <p:nvPr/>
        </p:nvSpPr>
        <p:spPr>
          <a:xfrm>
            <a:off x="10607619" y="215628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F4AFECD-F661-E5F3-704E-398F5036DFC0}"/>
              </a:ext>
            </a:extLst>
          </p:cNvPr>
          <p:cNvSpPr txBox="1"/>
          <p:nvPr/>
        </p:nvSpPr>
        <p:spPr>
          <a:xfrm>
            <a:off x="326733" y="253830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3200" b="1" u="sng" dirty="0"/>
              <a:t>M</a:t>
            </a:r>
            <a:r>
              <a:rPr lang="zh-TW" altLang="en-US" sz="3200" b="1" u="sng" dirty="0"/>
              <a:t>ulti-head </a:t>
            </a:r>
            <a:r>
              <a:rPr lang="en-US" altLang="zh-TW" sz="3200" b="1" u="sng" dirty="0"/>
              <a:t>A</a:t>
            </a:r>
            <a:r>
              <a:rPr lang="zh-TW" altLang="en-US" sz="3200" b="1" u="sng" dirty="0"/>
              <a:t>ttention</a:t>
            </a:r>
          </a:p>
        </p:txBody>
      </p:sp>
    </p:spTree>
    <p:extLst>
      <p:ext uri="{BB962C8B-B14F-4D97-AF65-F5344CB8AC3E}">
        <p14:creationId xmlns:p14="http://schemas.microsoft.com/office/powerpoint/2010/main" val="211183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FC79790B-9B71-0C06-0865-BF917F17A4D5}"/>
              </a:ext>
            </a:extLst>
          </p:cNvPr>
          <p:cNvCxnSpPr>
            <a:cxnSpLocks/>
          </p:cNvCxnSpPr>
          <p:nvPr/>
        </p:nvCxnSpPr>
        <p:spPr>
          <a:xfrm flipH="1" flipV="1">
            <a:off x="4622902" y="223777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558A722C-AF37-11AC-C85F-BE72EC7EEB14}"/>
              </a:ext>
            </a:extLst>
          </p:cNvPr>
          <p:cNvCxnSpPr>
            <a:cxnSpLocks/>
          </p:cNvCxnSpPr>
          <p:nvPr/>
        </p:nvCxnSpPr>
        <p:spPr>
          <a:xfrm flipH="1" flipV="1">
            <a:off x="2663533" y="223777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D7D98282-31CC-8572-FFF4-1E2623373BBA}"/>
              </a:ext>
            </a:extLst>
          </p:cNvPr>
          <p:cNvCxnSpPr>
            <a:cxnSpLocks/>
          </p:cNvCxnSpPr>
          <p:nvPr/>
        </p:nvCxnSpPr>
        <p:spPr>
          <a:xfrm flipH="1" flipV="1">
            <a:off x="6542876" y="223777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035F6E32-A5F4-E162-A222-58D957E1CC18}"/>
              </a:ext>
            </a:extLst>
          </p:cNvPr>
          <p:cNvCxnSpPr>
            <a:cxnSpLocks/>
          </p:cNvCxnSpPr>
          <p:nvPr/>
        </p:nvCxnSpPr>
        <p:spPr>
          <a:xfrm flipH="1" flipV="1">
            <a:off x="8534833" y="223777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B04210DF-7A31-3832-D685-1B1E08338252}"/>
              </a:ext>
            </a:extLst>
          </p:cNvPr>
          <p:cNvCxnSpPr>
            <a:cxnSpLocks/>
          </p:cNvCxnSpPr>
          <p:nvPr/>
        </p:nvCxnSpPr>
        <p:spPr>
          <a:xfrm flipH="1" flipV="1">
            <a:off x="10498944" y="219967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8070B9A7-0000-629C-0572-827C0D384926}"/>
              </a:ext>
            </a:extLst>
          </p:cNvPr>
          <p:cNvCxnSpPr>
            <a:cxnSpLocks/>
          </p:cNvCxnSpPr>
          <p:nvPr/>
        </p:nvCxnSpPr>
        <p:spPr>
          <a:xfrm flipH="1" flipV="1">
            <a:off x="4607404" y="545680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3136ABC-C780-E184-C9FC-552AC768E0A3}"/>
              </a:ext>
            </a:extLst>
          </p:cNvPr>
          <p:cNvSpPr/>
          <p:nvPr/>
        </p:nvSpPr>
        <p:spPr>
          <a:xfrm>
            <a:off x="1771508" y="4531015"/>
            <a:ext cx="9458108" cy="88685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Attention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626CFB79-60A3-C767-81DB-CEE8976CC4BE}"/>
              </a:ext>
            </a:extLst>
          </p:cNvPr>
          <p:cNvCxnSpPr>
            <a:cxnSpLocks/>
          </p:cNvCxnSpPr>
          <p:nvPr/>
        </p:nvCxnSpPr>
        <p:spPr>
          <a:xfrm flipH="1" flipV="1">
            <a:off x="2648035" y="542706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id="{9C1FE1AF-2EC4-5AAC-8424-ACB10574C5F9}"/>
              </a:ext>
            </a:extLst>
          </p:cNvPr>
          <p:cNvCxnSpPr>
            <a:cxnSpLocks/>
          </p:cNvCxnSpPr>
          <p:nvPr/>
        </p:nvCxnSpPr>
        <p:spPr>
          <a:xfrm flipH="1" flipV="1">
            <a:off x="6527378" y="542861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4A42AECB-FCB8-D8D3-6628-C539C102D922}"/>
              </a:ext>
            </a:extLst>
          </p:cNvPr>
          <p:cNvCxnSpPr>
            <a:cxnSpLocks/>
          </p:cNvCxnSpPr>
          <p:nvPr/>
        </p:nvCxnSpPr>
        <p:spPr>
          <a:xfrm flipH="1" flipV="1">
            <a:off x="8519335" y="5442591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8A7DEC49-71C1-26BD-BE50-C988BA171801}"/>
              </a:ext>
            </a:extLst>
          </p:cNvPr>
          <p:cNvCxnSpPr>
            <a:cxnSpLocks/>
          </p:cNvCxnSpPr>
          <p:nvPr/>
        </p:nvCxnSpPr>
        <p:spPr>
          <a:xfrm flipH="1" flipV="1">
            <a:off x="10483446" y="542961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064D43ED-3B1F-EEE5-1EE6-2AC6F15FE9ED}"/>
              </a:ext>
            </a:extLst>
          </p:cNvPr>
          <p:cNvSpPr/>
          <p:nvPr/>
        </p:nvSpPr>
        <p:spPr>
          <a:xfrm>
            <a:off x="2492916" y="3238657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E61A56EE-C716-ECB8-240E-EFC7A5AB4CB6}"/>
              </a:ext>
            </a:extLst>
          </p:cNvPr>
          <p:cNvSpPr/>
          <p:nvPr/>
        </p:nvSpPr>
        <p:spPr>
          <a:xfrm>
            <a:off x="4443473" y="3238657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79492157-C361-0426-2F4D-F3F1B33087E9}"/>
              </a:ext>
            </a:extLst>
          </p:cNvPr>
          <p:cNvSpPr/>
          <p:nvPr/>
        </p:nvSpPr>
        <p:spPr>
          <a:xfrm>
            <a:off x="6394030" y="3238657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矩形: 圓角 32">
            <a:extLst>
              <a:ext uri="{FF2B5EF4-FFF2-40B4-BE49-F238E27FC236}">
                <a16:creationId xmlns:a16="http://schemas.microsoft.com/office/drawing/2014/main" id="{F5E2A8E4-1891-A98E-16C1-410BFEA28E10}"/>
              </a:ext>
            </a:extLst>
          </p:cNvPr>
          <p:cNvSpPr/>
          <p:nvPr/>
        </p:nvSpPr>
        <p:spPr>
          <a:xfrm>
            <a:off x="8391081" y="3238657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矩形: 圓角 45">
            <a:extLst>
              <a:ext uri="{FF2B5EF4-FFF2-40B4-BE49-F238E27FC236}">
                <a16:creationId xmlns:a16="http://schemas.microsoft.com/office/drawing/2014/main" id="{E2C4BC30-15D7-F858-1F2D-AAA536E9F4BF}"/>
              </a:ext>
            </a:extLst>
          </p:cNvPr>
          <p:cNvSpPr/>
          <p:nvPr/>
        </p:nvSpPr>
        <p:spPr>
          <a:xfrm>
            <a:off x="10341637" y="3214262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矩形: 圓角 57">
            <a:extLst>
              <a:ext uri="{FF2B5EF4-FFF2-40B4-BE49-F238E27FC236}">
                <a16:creationId xmlns:a16="http://schemas.microsoft.com/office/drawing/2014/main" id="{EC6AFF24-48B4-23EA-7CEA-6A444F2C5F8E}"/>
              </a:ext>
            </a:extLst>
          </p:cNvPr>
          <p:cNvSpPr/>
          <p:nvPr/>
        </p:nvSpPr>
        <p:spPr>
          <a:xfrm>
            <a:off x="5671154" y="1350917"/>
            <a:ext cx="1731275" cy="8868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Feed</a:t>
            </a:r>
          </a:p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F34E4031-CFB1-097D-7691-A1F59F64C063}"/>
              </a:ext>
            </a:extLst>
          </p:cNvPr>
          <p:cNvCxnSpPr>
            <a:cxnSpLocks/>
          </p:cNvCxnSpPr>
          <p:nvPr/>
        </p:nvCxnSpPr>
        <p:spPr>
          <a:xfrm flipV="1">
            <a:off x="6567423" y="968616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矩形: 圓角 60">
            <a:extLst>
              <a:ext uri="{FF2B5EF4-FFF2-40B4-BE49-F238E27FC236}">
                <a16:creationId xmlns:a16="http://schemas.microsoft.com/office/drawing/2014/main" id="{B73FF624-3D2A-74F6-D506-5C67A74E8231}"/>
              </a:ext>
            </a:extLst>
          </p:cNvPr>
          <p:cNvSpPr/>
          <p:nvPr/>
        </p:nvSpPr>
        <p:spPr>
          <a:xfrm>
            <a:off x="6439066" y="19248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矩形: 圓角 61">
            <a:extLst>
              <a:ext uri="{FF2B5EF4-FFF2-40B4-BE49-F238E27FC236}">
                <a16:creationId xmlns:a16="http://schemas.microsoft.com/office/drawing/2014/main" id="{A02F72D4-BE00-5E2F-BFF9-2BA787AC9811}"/>
              </a:ext>
            </a:extLst>
          </p:cNvPr>
          <p:cNvSpPr/>
          <p:nvPr/>
        </p:nvSpPr>
        <p:spPr>
          <a:xfrm>
            <a:off x="3741766" y="1350917"/>
            <a:ext cx="1731275" cy="8868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Feed</a:t>
            </a:r>
          </a:p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4" name="直線單箭頭接點 63">
            <a:extLst>
              <a:ext uri="{FF2B5EF4-FFF2-40B4-BE49-F238E27FC236}">
                <a16:creationId xmlns:a16="http://schemas.microsoft.com/office/drawing/2014/main" id="{D5CBC0F3-761C-87A1-37C4-73CA3AD6007E}"/>
              </a:ext>
            </a:extLst>
          </p:cNvPr>
          <p:cNvCxnSpPr>
            <a:cxnSpLocks/>
          </p:cNvCxnSpPr>
          <p:nvPr/>
        </p:nvCxnSpPr>
        <p:spPr>
          <a:xfrm flipV="1">
            <a:off x="4638035" y="968616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矩形: 圓角 64">
            <a:extLst>
              <a:ext uri="{FF2B5EF4-FFF2-40B4-BE49-F238E27FC236}">
                <a16:creationId xmlns:a16="http://schemas.microsoft.com/office/drawing/2014/main" id="{329ED0B9-55FF-5868-B47D-8340FD9459AF}"/>
              </a:ext>
            </a:extLst>
          </p:cNvPr>
          <p:cNvSpPr/>
          <p:nvPr/>
        </p:nvSpPr>
        <p:spPr>
          <a:xfrm>
            <a:off x="4509678" y="19248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矩形: 圓角 65">
            <a:extLst>
              <a:ext uri="{FF2B5EF4-FFF2-40B4-BE49-F238E27FC236}">
                <a16:creationId xmlns:a16="http://schemas.microsoft.com/office/drawing/2014/main" id="{25DF184D-72DC-D164-9CA1-85034CE8670E}"/>
              </a:ext>
            </a:extLst>
          </p:cNvPr>
          <p:cNvSpPr/>
          <p:nvPr/>
        </p:nvSpPr>
        <p:spPr>
          <a:xfrm>
            <a:off x="7687864" y="1315589"/>
            <a:ext cx="1731275" cy="8868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Feed</a:t>
            </a:r>
          </a:p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8" name="直線單箭頭接點 67">
            <a:extLst>
              <a:ext uri="{FF2B5EF4-FFF2-40B4-BE49-F238E27FC236}">
                <a16:creationId xmlns:a16="http://schemas.microsoft.com/office/drawing/2014/main" id="{D07A8F03-0246-5516-C677-BE04D167A00D}"/>
              </a:ext>
            </a:extLst>
          </p:cNvPr>
          <p:cNvCxnSpPr>
            <a:cxnSpLocks/>
          </p:cNvCxnSpPr>
          <p:nvPr/>
        </p:nvCxnSpPr>
        <p:spPr>
          <a:xfrm flipV="1">
            <a:off x="8522869" y="968616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: 圓角 68">
            <a:extLst>
              <a:ext uri="{FF2B5EF4-FFF2-40B4-BE49-F238E27FC236}">
                <a16:creationId xmlns:a16="http://schemas.microsoft.com/office/drawing/2014/main" id="{0E062345-FF45-86BC-0092-E8731FC48FFD}"/>
              </a:ext>
            </a:extLst>
          </p:cNvPr>
          <p:cNvSpPr/>
          <p:nvPr/>
        </p:nvSpPr>
        <p:spPr>
          <a:xfrm>
            <a:off x="8394512" y="19248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矩形: 圓角 69">
            <a:extLst>
              <a:ext uri="{FF2B5EF4-FFF2-40B4-BE49-F238E27FC236}">
                <a16:creationId xmlns:a16="http://schemas.microsoft.com/office/drawing/2014/main" id="{0D6EF300-78C8-0A76-3B66-452619311928}"/>
              </a:ext>
            </a:extLst>
          </p:cNvPr>
          <p:cNvSpPr/>
          <p:nvPr/>
        </p:nvSpPr>
        <p:spPr>
          <a:xfrm>
            <a:off x="9643310" y="1295580"/>
            <a:ext cx="1731275" cy="8868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Feed</a:t>
            </a:r>
          </a:p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2" name="直線單箭頭接點 71">
            <a:extLst>
              <a:ext uri="{FF2B5EF4-FFF2-40B4-BE49-F238E27FC236}">
                <a16:creationId xmlns:a16="http://schemas.microsoft.com/office/drawing/2014/main" id="{8D444D4E-3065-0DDB-38A9-29191E3860A5}"/>
              </a:ext>
            </a:extLst>
          </p:cNvPr>
          <p:cNvCxnSpPr>
            <a:cxnSpLocks/>
          </p:cNvCxnSpPr>
          <p:nvPr/>
        </p:nvCxnSpPr>
        <p:spPr>
          <a:xfrm flipV="1">
            <a:off x="10487837" y="968616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: 圓角 72">
            <a:extLst>
              <a:ext uri="{FF2B5EF4-FFF2-40B4-BE49-F238E27FC236}">
                <a16:creationId xmlns:a16="http://schemas.microsoft.com/office/drawing/2014/main" id="{F1C92E8D-9A88-D5F1-D27F-560CD0E7C907}"/>
              </a:ext>
            </a:extLst>
          </p:cNvPr>
          <p:cNvSpPr/>
          <p:nvPr/>
        </p:nvSpPr>
        <p:spPr>
          <a:xfrm>
            <a:off x="10302330" y="19248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矩形: 圓角 73">
            <a:extLst>
              <a:ext uri="{FF2B5EF4-FFF2-40B4-BE49-F238E27FC236}">
                <a16:creationId xmlns:a16="http://schemas.microsoft.com/office/drawing/2014/main" id="{53C288F7-F608-B557-B598-0438095CB6E1}"/>
              </a:ext>
            </a:extLst>
          </p:cNvPr>
          <p:cNvSpPr/>
          <p:nvPr/>
        </p:nvSpPr>
        <p:spPr>
          <a:xfrm>
            <a:off x="1728865" y="1300214"/>
            <a:ext cx="1731275" cy="88685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Feed</a:t>
            </a:r>
          </a:p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6" name="直線單箭頭接點 75">
            <a:extLst>
              <a:ext uri="{FF2B5EF4-FFF2-40B4-BE49-F238E27FC236}">
                <a16:creationId xmlns:a16="http://schemas.microsoft.com/office/drawing/2014/main" id="{E16FACDC-A433-473A-91D2-15A555033D93}"/>
              </a:ext>
            </a:extLst>
          </p:cNvPr>
          <p:cNvCxnSpPr>
            <a:cxnSpLocks/>
          </p:cNvCxnSpPr>
          <p:nvPr/>
        </p:nvCxnSpPr>
        <p:spPr>
          <a:xfrm flipV="1">
            <a:off x="2625134" y="968616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20825316-72BE-020F-73BD-C74AA94DC310}"/>
              </a:ext>
            </a:extLst>
          </p:cNvPr>
          <p:cNvSpPr/>
          <p:nvPr/>
        </p:nvSpPr>
        <p:spPr>
          <a:xfrm>
            <a:off x="2496777" y="19248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左大括弧 77">
            <a:extLst>
              <a:ext uri="{FF2B5EF4-FFF2-40B4-BE49-F238E27FC236}">
                <a16:creationId xmlns:a16="http://schemas.microsoft.com/office/drawing/2014/main" id="{D4F2E60D-CB00-CD49-B70B-3F7833A77316}"/>
              </a:ext>
            </a:extLst>
          </p:cNvPr>
          <p:cNvSpPr/>
          <p:nvPr/>
        </p:nvSpPr>
        <p:spPr>
          <a:xfrm>
            <a:off x="1265399" y="722493"/>
            <a:ext cx="463466" cy="5921254"/>
          </a:xfrm>
          <a:prstGeom prst="leftBrace">
            <a:avLst>
              <a:gd name="adj1" fmla="val 54389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文字方塊 78">
            <a:extLst>
              <a:ext uri="{FF2B5EF4-FFF2-40B4-BE49-F238E27FC236}">
                <a16:creationId xmlns:a16="http://schemas.microsoft.com/office/drawing/2014/main" id="{864B315B-E512-7D4E-7FF5-799CA2AF8058}"/>
              </a:ext>
            </a:extLst>
          </p:cNvPr>
          <p:cNvSpPr txBox="1"/>
          <p:nvPr/>
        </p:nvSpPr>
        <p:spPr>
          <a:xfrm rot="16200000">
            <a:off x="-1207954" y="3469611"/>
            <a:ext cx="42997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b="1" dirty="0"/>
              <a:t>Transformer Block</a:t>
            </a:r>
            <a:endParaRPr lang="zh-TW" altLang="en-US" sz="2800" b="1" dirty="0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F997E248-EBBA-5F12-2049-76E6B4BFF859}"/>
              </a:ext>
            </a:extLst>
          </p:cNvPr>
          <p:cNvSpPr/>
          <p:nvPr/>
        </p:nvSpPr>
        <p:spPr>
          <a:xfrm>
            <a:off x="2492916" y="5923747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22490AF-1AC8-32A7-9DA5-397AD42EADD1}"/>
              </a:ext>
            </a:extLst>
          </p:cNvPr>
          <p:cNvSpPr/>
          <p:nvPr/>
        </p:nvSpPr>
        <p:spPr>
          <a:xfrm>
            <a:off x="4443473" y="5923747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857ADF4E-BB47-1F68-9DD5-7BCC371E6026}"/>
              </a:ext>
            </a:extLst>
          </p:cNvPr>
          <p:cNvSpPr/>
          <p:nvPr/>
        </p:nvSpPr>
        <p:spPr>
          <a:xfrm>
            <a:off x="6378532" y="5923747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799C7305-09AF-82C2-0779-7C1AAF74575D}"/>
              </a:ext>
            </a:extLst>
          </p:cNvPr>
          <p:cNvSpPr/>
          <p:nvPr/>
        </p:nvSpPr>
        <p:spPr>
          <a:xfrm>
            <a:off x="8375583" y="5923747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2DC27EDE-736F-9CB3-B180-0D507CF22BAE}"/>
              </a:ext>
            </a:extLst>
          </p:cNvPr>
          <p:cNvSpPr/>
          <p:nvPr/>
        </p:nvSpPr>
        <p:spPr>
          <a:xfrm>
            <a:off x="10341637" y="5899352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" name="直線單箭頭接點 1">
            <a:extLst>
              <a:ext uri="{FF2B5EF4-FFF2-40B4-BE49-F238E27FC236}">
                <a16:creationId xmlns:a16="http://schemas.microsoft.com/office/drawing/2014/main" id="{8A753E24-F2B1-BC3E-9C67-B57363BD0AD4}"/>
              </a:ext>
            </a:extLst>
          </p:cNvPr>
          <p:cNvCxnSpPr>
            <a:cxnSpLocks/>
          </p:cNvCxnSpPr>
          <p:nvPr/>
        </p:nvCxnSpPr>
        <p:spPr>
          <a:xfrm flipH="1" flipV="1">
            <a:off x="4625485" y="401920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A91D9D8D-C8A9-A4FE-23B3-ADB9EF72A62E}"/>
              </a:ext>
            </a:extLst>
          </p:cNvPr>
          <p:cNvCxnSpPr>
            <a:cxnSpLocks/>
          </p:cNvCxnSpPr>
          <p:nvPr/>
        </p:nvCxnSpPr>
        <p:spPr>
          <a:xfrm flipH="1" flipV="1">
            <a:off x="2666116" y="398946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64B67B27-0748-5FB0-E616-59FDD9577BBA}"/>
              </a:ext>
            </a:extLst>
          </p:cNvPr>
          <p:cNvCxnSpPr>
            <a:cxnSpLocks/>
          </p:cNvCxnSpPr>
          <p:nvPr/>
        </p:nvCxnSpPr>
        <p:spPr>
          <a:xfrm flipH="1" flipV="1">
            <a:off x="6545459" y="399101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5C21847E-4858-5680-D490-670239DB2B7C}"/>
              </a:ext>
            </a:extLst>
          </p:cNvPr>
          <p:cNvCxnSpPr>
            <a:cxnSpLocks/>
          </p:cNvCxnSpPr>
          <p:nvPr/>
        </p:nvCxnSpPr>
        <p:spPr>
          <a:xfrm flipH="1" flipV="1">
            <a:off x="8537416" y="4004989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57F7BF62-38A3-D425-0D46-35BACA376C66}"/>
              </a:ext>
            </a:extLst>
          </p:cNvPr>
          <p:cNvCxnSpPr>
            <a:cxnSpLocks/>
          </p:cNvCxnSpPr>
          <p:nvPr/>
        </p:nvCxnSpPr>
        <p:spPr>
          <a:xfrm flipH="1" flipV="1">
            <a:off x="10501527" y="399201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9E005EC0-EC94-3D2B-45CD-22085A0744F3}"/>
              </a:ext>
            </a:extLst>
          </p:cNvPr>
          <p:cNvSpPr/>
          <p:nvPr/>
        </p:nvSpPr>
        <p:spPr>
          <a:xfrm>
            <a:off x="2501604" y="2476715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D2BE914D-0458-5F65-878C-A7D3E334D3D4}"/>
              </a:ext>
            </a:extLst>
          </p:cNvPr>
          <p:cNvSpPr/>
          <p:nvPr/>
        </p:nvSpPr>
        <p:spPr>
          <a:xfrm>
            <a:off x="4452161" y="2476715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6226CB51-E918-05A7-29C8-06618007FEDE}"/>
              </a:ext>
            </a:extLst>
          </p:cNvPr>
          <p:cNvSpPr/>
          <p:nvPr/>
        </p:nvSpPr>
        <p:spPr>
          <a:xfrm>
            <a:off x="6402718" y="2476715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646539F0-AF04-307C-5075-C2471F36D5AD}"/>
              </a:ext>
            </a:extLst>
          </p:cNvPr>
          <p:cNvSpPr/>
          <p:nvPr/>
        </p:nvSpPr>
        <p:spPr>
          <a:xfrm>
            <a:off x="8399769" y="2476715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EE56413B-E4BA-554D-CA29-28394254A827}"/>
              </a:ext>
            </a:extLst>
          </p:cNvPr>
          <p:cNvSpPr/>
          <p:nvPr/>
        </p:nvSpPr>
        <p:spPr>
          <a:xfrm>
            <a:off x="10350325" y="2452320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09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BC33A609-B1A7-1466-1382-F363CD5024B3}"/>
              </a:ext>
            </a:extLst>
          </p:cNvPr>
          <p:cNvSpPr/>
          <p:nvPr/>
        </p:nvSpPr>
        <p:spPr>
          <a:xfrm>
            <a:off x="2243473" y="4732819"/>
            <a:ext cx="8748378" cy="6779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Block 1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9BB06C78-BC2E-0DF8-3A03-C62AE67A264D}"/>
              </a:ext>
            </a:extLst>
          </p:cNvPr>
          <p:cNvSpPr/>
          <p:nvPr/>
        </p:nvSpPr>
        <p:spPr>
          <a:xfrm>
            <a:off x="2243473" y="2185099"/>
            <a:ext cx="8748378" cy="6779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Block 2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387E53C0-DC1C-CD36-2F55-99F96E5E4148}"/>
              </a:ext>
            </a:extLst>
          </p:cNvPr>
          <p:cNvSpPr txBox="1"/>
          <p:nvPr/>
        </p:nvSpPr>
        <p:spPr>
          <a:xfrm>
            <a:off x="988109" y="4828635"/>
            <a:ext cx="1100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400" dirty="0"/>
              <a:t>Layer 1</a:t>
            </a:r>
            <a:endParaRPr lang="zh-TW" altLang="en-US" sz="2400" dirty="0"/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A0A8FBFF-1635-D4F8-B059-B4831D0CAA56}"/>
              </a:ext>
            </a:extLst>
          </p:cNvPr>
          <p:cNvSpPr txBox="1"/>
          <p:nvPr/>
        </p:nvSpPr>
        <p:spPr>
          <a:xfrm>
            <a:off x="928468" y="2298422"/>
            <a:ext cx="1138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400" dirty="0"/>
              <a:t>Layer 2</a:t>
            </a:r>
            <a:endParaRPr lang="zh-TW" altLang="en-US" sz="2400" dirty="0"/>
          </a:p>
        </p:txBody>
      </p:sp>
      <p:cxnSp>
        <p:nvCxnSpPr>
          <p:cNvPr id="57" name="直線單箭頭接點 56">
            <a:extLst>
              <a:ext uri="{FF2B5EF4-FFF2-40B4-BE49-F238E27FC236}">
                <a16:creationId xmlns:a16="http://schemas.microsoft.com/office/drawing/2014/main" id="{3164A233-1079-BBCF-5434-5062B72303DB}"/>
              </a:ext>
            </a:extLst>
          </p:cNvPr>
          <p:cNvCxnSpPr>
            <a:cxnSpLocks/>
          </p:cNvCxnSpPr>
          <p:nvPr/>
        </p:nvCxnSpPr>
        <p:spPr>
          <a:xfrm flipH="1" flipV="1">
            <a:off x="4588354" y="543775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單箭頭接點 57">
            <a:extLst>
              <a:ext uri="{FF2B5EF4-FFF2-40B4-BE49-F238E27FC236}">
                <a16:creationId xmlns:a16="http://schemas.microsoft.com/office/drawing/2014/main" id="{0A5F235E-BB60-B19F-87C7-B840A57CB0FD}"/>
              </a:ext>
            </a:extLst>
          </p:cNvPr>
          <p:cNvCxnSpPr>
            <a:cxnSpLocks/>
          </p:cNvCxnSpPr>
          <p:nvPr/>
        </p:nvCxnSpPr>
        <p:spPr>
          <a:xfrm flipH="1" flipV="1">
            <a:off x="2648035" y="542706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單箭頭接點 58">
            <a:extLst>
              <a:ext uri="{FF2B5EF4-FFF2-40B4-BE49-F238E27FC236}">
                <a16:creationId xmlns:a16="http://schemas.microsoft.com/office/drawing/2014/main" id="{7E058591-10F9-F1C7-5C8D-6C295CF4FAF8}"/>
              </a:ext>
            </a:extLst>
          </p:cNvPr>
          <p:cNvCxnSpPr>
            <a:cxnSpLocks/>
          </p:cNvCxnSpPr>
          <p:nvPr/>
        </p:nvCxnSpPr>
        <p:spPr>
          <a:xfrm flipH="1" flipV="1">
            <a:off x="6527378" y="542861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C06E95F9-720B-DC73-5AD9-43A0C988544F}"/>
              </a:ext>
            </a:extLst>
          </p:cNvPr>
          <p:cNvCxnSpPr>
            <a:cxnSpLocks/>
          </p:cNvCxnSpPr>
          <p:nvPr/>
        </p:nvCxnSpPr>
        <p:spPr>
          <a:xfrm flipH="1" flipV="1">
            <a:off x="8519335" y="5442591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單箭頭接點 60">
            <a:extLst>
              <a:ext uri="{FF2B5EF4-FFF2-40B4-BE49-F238E27FC236}">
                <a16:creationId xmlns:a16="http://schemas.microsoft.com/office/drawing/2014/main" id="{011F4D1C-D4D8-9566-C203-7A0C9D9A91E0}"/>
              </a:ext>
            </a:extLst>
          </p:cNvPr>
          <p:cNvCxnSpPr>
            <a:cxnSpLocks/>
          </p:cNvCxnSpPr>
          <p:nvPr/>
        </p:nvCxnSpPr>
        <p:spPr>
          <a:xfrm flipH="1" flipV="1">
            <a:off x="10483446" y="542961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矩形: 圓角 61">
            <a:extLst>
              <a:ext uri="{FF2B5EF4-FFF2-40B4-BE49-F238E27FC236}">
                <a16:creationId xmlns:a16="http://schemas.microsoft.com/office/drawing/2014/main" id="{E2E3229B-C941-AA64-E848-AA89684B9280}"/>
              </a:ext>
            </a:extLst>
          </p:cNvPr>
          <p:cNvSpPr/>
          <p:nvPr/>
        </p:nvSpPr>
        <p:spPr>
          <a:xfrm>
            <a:off x="2492916" y="5899352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矩形: 圓角 62">
            <a:extLst>
              <a:ext uri="{FF2B5EF4-FFF2-40B4-BE49-F238E27FC236}">
                <a16:creationId xmlns:a16="http://schemas.microsoft.com/office/drawing/2014/main" id="{87FFC830-C27A-22FA-BE10-A25778CE87FB}"/>
              </a:ext>
            </a:extLst>
          </p:cNvPr>
          <p:cNvSpPr/>
          <p:nvPr/>
        </p:nvSpPr>
        <p:spPr>
          <a:xfrm>
            <a:off x="4443473" y="5899352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矩形: 圓角 63">
            <a:extLst>
              <a:ext uri="{FF2B5EF4-FFF2-40B4-BE49-F238E27FC236}">
                <a16:creationId xmlns:a16="http://schemas.microsoft.com/office/drawing/2014/main" id="{FF3FFE6F-A7B4-506D-7955-6B53B05F5573}"/>
              </a:ext>
            </a:extLst>
          </p:cNvPr>
          <p:cNvSpPr/>
          <p:nvPr/>
        </p:nvSpPr>
        <p:spPr>
          <a:xfrm>
            <a:off x="6378532" y="5899352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5" name="矩形: 圓角 64">
            <a:extLst>
              <a:ext uri="{FF2B5EF4-FFF2-40B4-BE49-F238E27FC236}">
                <a16:creationId xmlns:a16="http://schemas.microsoft.com/office/drawing/2014/main" id="{6BFB01AC-B86D-E590-BD1F-EFEA435D5496}"/>
              </a:ext>
            </a:extLst>
          </p:cNvPr>
          <p:cNvSpPr/>
          <p:nvPr/>
        </p:nvSpPr>
        <p:spPr>
          <a:xfrm>
            <a:off x="8375583" y="5899352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矩形: 圓角 65">
            <a:extLst>
              <a:ext uri="{FF2B5EF4-FFF2-40B4-BE49-F238E27FC236}">
                <a16:creationId xmlns:a16="http://schemas.microsoft.com/office/drawing/2014/main" id="{6AFD71C5-70BC-CC65-2DCB-336762C7A138}"/>
              </a:ext>
            </a:extLst>
          </p:cNvPr>
          <p:cNvSpPr/>
          <p:nvPr/>
        </p:nvSpPr>
        <p:spPr>
          <a:xfrm>
            <a:off x="10341637" y="5899352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0A9D164C-152F-FDAD-CAA8-FF6330B5F10E}"/>
              </a:ext>
            </a:extLst>
          </p:cNvPr>
          <p:cNvCxnSpPr>
            <a:cxnSpLocks/>
          </p:cNvCxnSpPr>
          <p:nvPr/>
        </p:nvCxnSpPr>
        <p:spPr>
          <a:xfrm flipH="1" flipV="1">
            <a:off x="4562532" y="421894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單箭頭接點 67">
            <a:extLst>
              <a:ext uri="{FF2B5EF4-FFF2-40B4-BE49-F238E27FC236}">
                <a16:creationId xmlns:a16="http://schemas.microsoft.com/office/drawing/2014/main" id="{DC091598-5AD3-881F-AFDC-63229C5278E3}"/>
              </a:ext>
            </a:extLst>
          </p:cNvPr>
          <p:cNvCxnSpPr>
            <a:cxnSpLocks/>
          </p:cNvCxnSpPr>
          <p:nvPr/>
        </p:nvCxnSpPr>
        <p:spPr>
          <a:xfrm flipH="1" flipV="1">
            <a:off x="2622213" y="420825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單箭頭接點 68">
            <a:extLst>
              <a:ext uri="{FF2B5EF4-FFF2-40B4-BE49-F238E27FC236}">
                <a16:creationId xmlns:a16="http://schemas.microsoft.com/office/drawing/2014/main" id="{0C84EA32-B417-CC1E-19BD-BA263B24CC44}"/>
              </a:ext>
            </a:extLst>
          </p:cNvPr>
          <p:cNvCxnSpPr>
            <a:cxnSpLocks/>
          </p:cNvCxnSpPr>
          <p:nvPr/>
        </p:nvCxnSpPr>
        <p:spPr>
          <a:xfrm flipH="1" flipV="1">
            <a:off x="6501556" y="420980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單箭頭接點 69">
            <a:extLst>
              <a:ext uri="{FF2B5EF4-FFF2-40B4-BE49-F238E27FC236}">
                <a16:creationId xmlns:a16="http://schemas.microsoft.com/office/drawing/2014/main" id="{73610DA6-8FBB-0EB3-61D2-6422BE8C489B}"/>
              </a:ext>
            </a:extLst>
          </p:cNvPr>
          <p:cNvCxnSpPr>
            <a:cxnSpLocks/>
          </p:cNvCxnSpPr>
          <p:nvPr/>
        </p:nvCxnSpPr>
        <p:spPr>
          <a:xfrm flipH="1" flipV="1">
            <a:off x="8493513" y="422378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單箭頭接點 70">
            <a:extLst>
              <a:ext uri="{FF2B5EF4-FFF2-40B4-BE49-F238E27FC236}">
                <a16:creationId xmlns:a16="http://schemas.microsoft.com/office/drawing/2014/main" id="{9EACE243-C546-ACFA-05AF-27F23DD987B5}"/>
              </a:ext>
            </a:extLst>
          </p:cNvPr>
          <p:cNvCxnSpPr>
            <a:cxnSpLocks/>
          </p:cNvCxnSpPr>
          <p:nvPr/>
        </p:nvCxnSpPr>
        <p:spPr>
          <a:xfrm flipH="1" flipV="1">
            <a:off x="10457624" y="421080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矩形: 圓角 71">
            <a:extLst>
              <a:ext uri="{FF2B5EF4-FFF2-40B4-BE49-F238E27FC236}">
                <a16:creationId xmlns:a16="http://schemas.microsoft.com/office/drawing/2014/main" id="{5E0EE8F2-ABEE-2617-82CC-F3010F631095}"/>
              </a:ext>
            </a:extLst>
          </p:cNvPr>
          <p:cNvSpPr/>
          <p:nvPr/>
        </p:nvSpPr>
        <p:spPr>
          <a:xfrm>
            <a:off x="2468083" y="3438730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矩形: 圓角 72">
            <a:extLst>
              <a:ext uri="{FF2B5EF4-FFF2-40B4-BE49-F238E27FC236}">
                <a16:creationId xmlns:a16="http://schemas.microsoft.com/office/drawing/2014/main" id="{BDD6F65E-FCFD-0F38-5120-3F8009284E05}"/>
              </a:ext>
            </a:extLst>
          </p:cNvPr>
          <p:cNvSpPr/>
          <p:nvPr/>
        </p:nvSpPr>
        <p:spPr>
          <a:xfrm>
            <a:off x="4418640" y="3438730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矩形: 圓角 73">
            <a:extLst>
              <a:ext uri="{FF2B5EF4-FFF2-40B4-BE49-F238E27FC236}">
                <a16:creationId xmlns:a16="http://schemas.microsoft.com/office/drawing/2014/main" id="{33605D4A-8095-5EA6-021A-B1F1394E5AF5}"/>
              </a:ext>
            </a:extLst>
          </p:cNvPr>
          <p:cNvSpPr/>
          <p:nvPr/>
        </p:nvSpPr>
        <p:spPr>
          <a:xfrm>
            <a:off x="6353699" y="343873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3883147A-8E7C-A886-B964-F559A66FD929}"/>
              </a:ext>
            </a:extLst>
          </p:cNvPr>
          <p:cNvSpPr/>
          <p:nvPr/>
        </p:nvSpPr>
        <p:spPr>
          <a:xfrm>
            <a:off x="8350750" y="3438730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CA71A8DA-3584-A717-CB6C-C66A7E0A68DA}"/>
              </a:ext>
            </a:extLst>
          </p:cNvPr>
          <p:cNvSpPr/>
          <p:nvPr/>
        </p:nvSpPr>
        <p:spPr>
          <a:xfrm>
            <a:off x="10316804" y="3438730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7" name="直線單箭頭接點 76">
            <a:extLst>
              <a:ext uri="{FF2B5EF4-FFF2-40B4-BE49-F238E27FC236}">
                <a16:creationId xmlns:a16="http://schemas.microsoft.com/office/drawing/2014/main" id="{2F739CDE-E78B-37E3-D64E-CDA7539FE7EB}"/>
              </a:ext>
            </a:extLst>
          </p:cNvPr>
          <p:cNvCxnSpPr>
            <a:cxnSpLocks/>
          </p:cNvCxnSpPr>
          <p:nvPr/>
        </p:nvCxnSpPr>
        <p:spPr>
          <a:xfrm flipH="1" flipV="1">
            <a:off x="4562532" y="290786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單箭頭接點 77">
            <a:extLst>
              <a:ext uri="{FF2B5EF4-FFF2-40B4-BE49-F238E27FC236}">
                <a16:creationId xmlns:a16="http://schemas.microsoft.com/office/drawing/2014/main" id="{E82CA6A7-6E1A-32D6-E99B-6B0DECB5F839}"/>
              </a:ext>
            </a:extLst>
          </p:cNvPr>
          <p:cNvCxnSpPr>
            <a:cxnSpLocks/>
          </p:cNvCxnSpPr>
          <p:nvPr/>
        </p:nvCxnSpPr>
        <p:spPr>
          <a:xfrm flipH="1" flipV="1">
            <a:off x="2622213" y="289717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單箭頭接點 78">
            <a:extLst>
              <a:ext uri="{FF2B5EF4-FFF2-40B4-BE49-F238E27FC236}">
                <a16:creationId xmlns:a16="http://schemas.microsoft.com/office/drawing/2014/main" id="{4E732AF0-9CE5-E1B7-6E07-D913300428D8}"/>
              </a:ext>
            </a:extLst>
          </p:cNvPr>
          <p:cNvCxnSpPr>
            <a:cxnSpLocks/>
          </p:cNvCxnSpPr>
          <p:nvPr/>
        </p:nvCxnSpPr>
        <p:spPr>
          <a:xfrm flipH="1" flipV="1">
            <a:off x="6501556" y="289873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單箭頭接點 79">
            <a:extLst>
              <a:ext uri="{FF2B5EF4-FFF2-40B4-BE49-F238E27FC236}">
                <a16:creationId xmlns:a16="http://schemas.microsoft.com/office/drawing/2014/main" id="{06A3293B-C68B-3FE3-6291-F9CBF13C042F}"/>
              </a:ext>
            </a:extLst>
          </p:cNvPr>
          <p:cNvCxnSpPr>
            <a:cxnSpLocks/>
          </p:cNvCxnSpPr>
          <p:nvPr/>
        </p:nvCxnSpPr>
        <p:spPr>
          <a:xfrm flipH="1" flipV="1">
            <a:off x="8493513" y="291270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單箭頭接點 80">
            <a:extLst>
              <a:ext uri="{FF2B5EF4-FFF2-40B4-BE49-F238E27FC236}">
                <a16:creationId xmlns:a16="http://schemas.microsoft.com/office/drawing/2014/main" id="{AE2E2197-2FB5-EF9A-329D-030577A9BAA9}"/>
              </a:ext>
            </a:extLst>
          </p:cNvPr>
          <p:cNvCxnSpPr>
            <a:cxnSpLocks/>
          </p:cNvCxnSpPr>
          <p:nvPr/>
        </p:nvCxnSpPr>
        <p:spPr>
          <a:xfrm flipH="1" flipV="1">
            <a:off x="10457624" y="2899731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單箭頭接點 81">
            <a:extLst>
              <a:ext uri="{FF2B5EF4-FFF2-40B4-BE49-F238E27FC236}">
                <a16:creationId xmlns:a16="http://schemas.microsoft.com/office/drawing/2014/main" id="{FD069BED-CF64-5B81-EA77-BF22C3D64628}"/>
              </a:ext>
            </a:extLst>
          </p:cNvPr>
          <p:cNvCxnSpPr>
            <a:cxnSpLocks/>
          </p:cNvCxnSpPr>
          <p:nvPr/>
        </p:nvCxnSpPr>
        <p:spPr>
          <a:xfrm flipH="1" flipV="1">
            <a:off x="4562532" y="163079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單箭頭接點 82">
            <a:extLst>
              <a:ext uri="{FF2B5EF4-FFF2-40B4-BE49-F238E27FC236}">
                <a16:creationId xmlns:a16="http://schemas.microsoft.com/office/drawing/2014/main" id="{FE50561E-BFB0-5495-55E3-0C2AAC023FFC}"/>
              </a:ext>
            </a:extLst>
          </p:cNvPr>
          <p:cNvCxnSpPr>
            <a:cxnSpLocks/>
          </p:cNvCxnSpPr>
          <p:nvPr/>
        </p:nvCxnSpPr>
        <p:spPr>
          <a:xfrm flipH="1" flipV="1">
            <a:off x="2622213" y="1620103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單箭頭接點 83">
            <a:extLst>
              <a:ext uri="{FF2B5EF4-FFF2-40B4-BE49-F238E27FC236}">
                <a16:creationId xmlns:a16="http://schemas.microsoft.com/office/drawing/2014/main" id="{E333EACF-84F0-0E30-56CE-9B995B9B72CA}"/>
              </a:ext>
            </a:extLst>
          </p:cNvPr>
          <p:cNvCxnSpPr>
            <a:cxnSpLocks/>
          </p:cNvCxnSpPr>
          <p:nvPr/>
        </p:nvCxnSpPr>
        <p:spPr>
          <a:xfrm flipH="1" flipV="1">
            <a:off x="6501556" y="1621656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線單箭頭接點 84">
            <a:extLst>
              <a:ext uri="{FF2B5EF4-FFF2-40B4-BE49-F238E27FC236}">
                <a16:creationId xmlns:a16="http://schemas.microsoft.com/office/drawing/2014/main" id="{AD546A3E-1B5D-5BBC-ED98-B2BE81DC57C1}"/>
              </a:ext>
            </a:extLst>
          </p:cNvPr>
          <p:cNvCxnSpPr>
            <a:cxnSpLocks/>
          </p:cNvCxnSpPr>
          <p:nvPr/>
        </p:nvCxnSpPr>
        <p:spPr>
          <a:xfrm flipH="1" flipV="1">
            <a:off x="8493513" y="1635630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單箭頭接點 85">
            <a:extLst>
              <a:ext uri="{FF2B5EF4-FFF2-40B4-BE49-F238E27FC236}">
                <a16:creationId xmlns:a16="http://schemas.microsoft.com/office/drawing/2014/main" id="{B6A9DDEE-AD45-8271-E014-19E0B4C06746}"/>
              </a:ext>
            </a:extLst>
          </p:cNvPr>
          <p:cNvCxnSpPr>
            <a:cxnSpLocks/>
          </p:cNvCxnSpPr>
          <p:nvPr/>
        </p:nvCxnSpPr>
        <p:spPr>
          <a:xfrm flipH="1" flipV="1">
            <a:off x="10457624" y="162265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矩形: 圓角 86">
            <a:extLst>
              <a:ext uri="{FF2B5EF4-FFF2-40B4-BE49-F238E27FC236}">
                <a16:creationId xmlns:a16="http://schemas.microsoft.com/office/drawing/2014/main" id="{CCDCFCD9-6705-0B29-D653-E6FA5766BD69}"/>
              </a:ext>
            </a:extLst>
          </p:cNvPr>
          <p:cNvSpPr/>
          <p:nvPr/>
        </p:nvSpPr>
        <p:spPr>
          <a:xfrm>
            <a:off x="2468083" y="850580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8" name="矩形: 圓角 87">
            <a:extLst>
              <a:ext uri="{FF2B5EF4-FFF2-40B4-BE49-F238E27FC236}">
                <a16:creationId xmlns:a16="http://schemas.microsoft.com/office/drawing/2014/main" id="{9BF6B14B-009F-9D91-A066-48865DAE3AC6}"/>
              </a:ext>
            </a:extLst>
          </p:cNvPr>
          <p:cNvSpPr/>
          <p:nvPr/>
        </p:nvSpPr>
        <p:spPr>
          <a:xfrm>
            <a:off x="4418640" y="850580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矩形: 圓角 88">
            <a:extLst>
              <a:ext uri="{FF2B5EF4-FFF2-40B4-BE49-F238E27FC236}">
                <a16:creationId xmlns:a16="http://schemas.microsoft.com/office/drawing/2014/main" id="{E4726023-3AA9-4C95-66F9-B3D22C454702}"/>
              </a:ext>
            </a:extLst>
          </p:cNvPr>
          <p:cNvSpPr/>
          <p:nvPr/>
        </p:nvSpPr>
        <p:spPr>
          <a:xfrm>
            <a:off x="6353699" y="850580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矩形: 圓角 89">
            <a:extLst>
              <a:ext uri="{FF2B5EF4-FFF2-40B4-BE49-F238E27FC236}">
                <a16:creationId xmlns:a16="http://schemas.microsoft.com/office/drawing/2014/main" id="{AF54285A-EA22-8CD9-9AAD-9B8C59376A72}"/>
              </a:ext>
            </a:extLst>
          </p:cNvPr>
          <p:cNvSpPr/>
          <p:nvPr/>
        </p:nvSpPr>
        <p:spPr>
          <a:xfrm>
            <a:off x="8350750" y="850580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id="{3F894881-2AC1-8B73-5A2B-2701EB945303}"/>
              </a:ext>
            </a:extLst>
          </p:cNvPr>
          <p:cNvSpPr/>
          <p:nvPr/>
        </p:nvSpPr>
        <p:spPr>
          <a:xfrm>
            <a:off x="10316804" y="850580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文字方塊 91">
            <a:extLst>
              <a:ext uri="{FF2B5EF4-FFF2-40B4-BE49-F238E27FC236}">
                <a16:creationId xmlns:a16="http://schemas.microsoft.com/office/drawing/2014/main" id="{9D1881DE-BF04-726F-604F-60F381A2CFD7}"/>
              </a:ext>
            </a:extLst>
          </p:cNvPr>
          <p:cNvSpPr txBox="1"/>
          <p:nvPr/>
        </p:nvSpPr>
        <p:spPr>
          <a:xfrm rot="5400000">
            <a:off x="2320118" y="276060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……</a:t>
            </a:r>
            <a:endParaRPr lang="zh-TW" altLang="en-US" sz="2800" b="1" dirty="0"/>
          </a:p>
        </p:txBody>
      </p:sp>
      <p:sp>
        <p:nvSpPr>
          <p:cNvPr id="93" name="文字方塊 92">
            <a:extLst>
              <a:ext uri="{FF2B5EF4-FFF2-40B4-BE49-F238E27FC236}">
                <a16:creationId xmlns:a16="http://schemas.microsoft.com/office/drawing/2014/main" id="{4C42A07D-9823-B6D7-136F-46E01F3B3E01}"/>
              </a:ext>
            </a:extLst>
          </p:cNvPr>
          <p:cNvSpPr txBox="1"/>
          <p:nvPr/>
        </p:nvSpPr>
        <p:spPr>
          <a:xfrm rot="5400000">
            <a:off x="4262257" y="296590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……</a:t>
            </a:r>
            <a:endParaRPr lang="zh-TW" altLang="en-US" sz="2800" b="1" dirty="0"/>
          </a:p>
        </p:txBody>
      </p:sp>
      <p:sp>
        <p:nvSpPr>
          <p:cNvPr id="94" name="文字方塊 93">
            <a:extLst>
              <a:ext uri="{FF2B5EF4-FFF2-40B4-BE49-F238E27FC236}">
                <a16:creationId xmlns:a16="http://schemas.microsoft.com/office/drawing/2014/main" id="{186DBD6D-3A8D-A812-10A0-42FA23AAF56E}"/>
              </a:ext>
            </a:extLst>
          </p:cNvPr>
          <p:cNvSpPr txBox="1"/>
          <p:nvPr/>
        </p:nvSpPr>
        <p:spPr>
          <a:xfrm rot="5400000">
            <a:off x="6188899" y="316713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……</a:t>
            </a:r>
            <a:endParaRPr lang="zh-TW" altLang="en-US" sz="2800" b="1" dirty="0"/>
          </a:p>
        </p:txBody>
      </p:sp>
      <p:sp>
        <p:nvSpPr>
          <p:cNvPr id="95" name="文字方塊 94">
            <a:extLst>
              <a:ext uri="{FF2B5EF4-FFF2-40B4-BE49-F238E27FC236}">
                <a16:creationId xmlns:a16="http://schemas.microsoft.com/office/drawing/2014/main" id="{9879E85C-14E5-9E9D-8C8F-2DC19A43DA0B}"/>
              </a:ext>
            </a:extLst>
          </p:cNvPr>
          <p:cNvSpPr txBox="1"/>
          <p:nvPr/>
        </p:nvSpPr>
        <p:spPr>
          <a:xfrm rot="5400000">
            <a:off x="8188394" y="316713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……</a:t>
            </a:r>
            <a:endParaRPr lang="zh-TW" altLang="en-US" sz="2800" b="1" dirty="0"/>
          </a:p>
        </p:txBody>
      </p:sp>
      <p:sp>
        <p:nvSpPr>
          <p:cNvPr id="96" name="文字方塊 95">
            <a:extLst>
              <a:ext uri="{FF2B5EF4-FFF2-40B4-BE49-F238E27FC236}">
                <a16:creationId xmlns:a16="http://schemas.microsoft.com/office/drawing/2014/main" id="{D92E169A-DA50-302D-6494-2837205483B1}"/>
              </a:ext>
            </a:extLst>
          </p:cNvPr>
          <p:cNvSpPr txBox="1"/>
          <p:nvPr/>
        </p:nvSpPr>
        <p:spPr>
          <a:xfrm rot="5400000">
            <a:off x="10161530" y="335704"/>
            <a:ext cx="78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b="1" dirty="0"/>
              <a:t>……</a:t>
            </a:r>
            <a:endParaRPr lang="zh-TW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4976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1" grpId="0" animBg="1"/>
      <p:bldP spid="52" grpId="0"/>
      <p:bldP spid="53" grpId="0"/>
      <p:bldP spid="62" grpId="0" animBg="1"/>
      <p:bldP spid="63" grpId="0" animBg="1"/>
      <p:bldP spid="64" grpId="0" animBg="1"/>
      <p:bldP spid="65" grpId="0" animBg="1"/>
      <p:bldP spid="66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/>
      <p:bldP spid="93" grpId="0"/>
      <p:bldP spid="94" grpId="0"/>
      <p:bldP spid="95" grpId="0"/>
      <p:bldP spid="9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直線單箭頭接點 54">
            <a:extLst>
              <a:ext uri="{FF2B5EF4-FFF2-40B4-BE49-F238E27FC236}">
                <a16:creationId xmlns:a16="http://schemas.microsoft.com/office/drawing/2014/main" id="{8FBE3C69-BF0A-20CC-3A6A-FFBAFB62BEFB}"/>
              </a:ext>
            </a:extLst>
          </p:cNvPr>
          <p:cNvCxnSpPr>
            <a:cxnSpLocks/>
          </p:cNvCxnSpPr>
          <p:nvPr/>
        </p:nvCxnSpPr>
        <p:spPr>
          <a:xfrm flipH="1" flipV="1">
            <a:off x="4182364" y="361251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單箭頭接點 55">
            <a:extLst>
              <a:ext uri="{FF2B5EF4-FFF2-40B4-BE49-F238E27FC236}">
                <a16:creationId xmlns:a16="http://schemas.microsoft.com/office/drawing/2014/main" id="{A2E92B51-863F-B49B-C8D7-DADC199DD0E9}"/>
              </a:ext>
            </a:extLst>
          </p:cNvPr>
          <p:cNvCxnSpPr>
            <a:cxnSpLocks/>
          </p:cNvCxnSpPr>
          <p:nvPr/>
        </p:nvCxnSpPr>
        <p:spPr>
          <a:xfrm flipH="1" flipV="1">
            <a:off x="2242045" y="360182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單箭頭接點 56">
            <a:extLst>
              <a:ext uri="{FF2B5EF4-FFF2-40B4-BE49-F238E27FC236}">
                <a16:creationId xmlns:a16="http://schemas.microsoft.com/office/drawing/2014/main" id="{700C898F-D101-8AB5-FE2D-2E1FD4FA4AF0}"/>
              </a:ext>
            </a:extLst>
          </p:cNvPr>
          <p:cNvCxnSpPr>
            <a:cxnSpLocks/>
          </p:cNvCxnSpPr>
          <p:nvPr/>
        </p:nvCxnSpPr>
        <p:spPr>
          <a:xfrm flipH="1" flipV="1">
            <a:off x="6121388" y="360337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單箭頭接點 57">
            <a:extLst>
              <a:ext uri="{FF2B5EF4-FFF2-40B4-BE49-F238E27FC236}">
                <a16:creationId xmlns:a16="http://schemas.microsoft.com/office/drawing/2014/main" id="{6C0C8D45-EB43-2640-38BF-3AA08192D2A1}"/>
              </a:ext>
            </a:extLst>
          </p:cNvPr>
          <p:cNvCxnSpPr>
            <a:cxnSpLocks/>
          </p:cNvCxnSpPr>
          <p:nvPr/>
        </p:nvCxnSpPr>
        <p:spPr>
          <a:xfrm flipH="1" flipV="1">
            <a:off x="8113345" y="3617351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單箭頭接點 58">
            <a:extLst>
              <a:ext uri="{FF2B5EF4-FFF2-40B4-BE49-F238E27FC236}">
                <a16:creationId xmlns:a16="http://schemas.microsoft.com/office/drawing/2014/main" id="{70960B43-843C-7FF2-7111-54D29F516240}"/>
              </a:ext>
            </a:extLst>
          </p:cNvPr>
          <p:cNvCxnSpPr>
            <a:cxnSpLocks/>
          </p:cNvCxnSpPr>
          <p:nvPr/>
        </p:nvCxnSpPr>
        <p:spPr>
          <a:xfrm flipH="1" flipV="1">
            <a:off x="10077456" y="360437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: 圓角 59">
            <a:extLst>
              <a:ext uri="{FF2B5EF4-FFF2-40B4-BE49-F238E27FC236}">
                <a16:creationId xmlns:a16="http://schemas.microsoft.com/office/drawing/2014/main" id="{4EE79A2B-CFD5-64F1-DD3E-189B6D7DF6B7}"/>
              </a:ext>
            </a:extLst>
          </p:cNvPr>
          <p:cNvSpPr/>
          <p:nvPr/>
        </p:nvSpPr>
        <p:spPr>
          <a:xfrm>
            <a:off x="2087915" y="2832301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矩形: 圓角 60">
            <a:extLst>
              <a:ext uri="{FF2B5EF4-FFF2-40B4-BE49-F238E27FC236}">
                <a16:creationId xmlns:a16="http://schemas.microsoft.com/office/drawing/2014/main" id="{13D84C9E-6EE4-3ADC-A3AE-CD51689A60AB}"/>
              </a:ext>
            </a:extLst>
          </p:cNvPr>
          <p:cNvSpPr/>
          <p:nvPr/>
        </p:nvSpPr>
        <p:spPr>
          <a:xfrm>
            <a:off x="4038472" y="2832301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2" name="矩形: 圓角 61">
            <a:extLst>
              <a:ext uri="{FF2B5EF4-FFF2-40B4-BE49-F238E27FC236}">
                <a16:creationId xmlns:a16="http://schemas.microsoft.com/office/drawing/2014/main" id="{64BE0501-2DC9-84A2-371E-9B5C2A089C10}"/>
              </a:ext>
            </a:extLst>
          </p:cNvPr>
          <p:cNvSpPr/>
          <p:nvPr/>
        </p:nvSpPr>
        <p:spPr>
          <a:xfrm>
            <a:off x="5973531" y="2832301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3" name="矩形: 圓角 62">
            <a:extLst>
              <a:ext uri="{FF2B5EF4-FFF2-40B4-BE49-F238E27FC236}">
                <a16:creationId xmlns:a16="http://schemas.microsoft.com/office/drawing/2014/main" id="{6AA2F9E0-9612-2026-E4AB-585D24202DA6}"/>
              </a:ext>
            </a:extLst>
          </p:cNvPr>
          <p:cNvSpPr/>
          <p:nvPr/>
        </p:nvSpPr>
        <p:spPr>
          <a:xfrm>
            <a:off x="7970582" y="2832301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矩形: 圓角 63">
            <a:extLst>
              <a:ext uri="{FF2B5EF4-FFF2-40B4-BE49-F238E27FC236}">
                <a16:creationId xmlns:a16="http://schemas.microsoft.com/office/drawing/2014/main" id="{932997AF-B7A2-FEE3-FB9B-82F2567B7273}"/>
              </a:ext>
            </a:extLst>
          </p:cNvPr>
          <p:cNvSpPr/>
          <p:nvPr/>
        </p:nvSpPr>
        <p:spPr>
          <a:xfrm>
            <a:off x="9917586" y="2832301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9BB06C78-BC2E-0DF8-3A03-C62AE67A264D}"/>
              </a:ext>
            </a:extLst>
          </p:cNvPr>
          <p:cNvSpPr/>
          <p:nvPr/>
        </p:nvSpPr>
        <p:spPr>
          <a:xfrm>
            <a:off x="1366946" y="4023476"/>
            <a:ext cx="9458108" cy="67794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Block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B1039242-4BC6-BA00-4619-F44A039B5FA7}"/>
              </a:ext>
            </a:extLst>
          </p:cNvPr>
          <p:cNvCxnSpPr>
            <a:cxnSpLocks/>
          </p:cNvCxnSpPr>
          <p:nvPr/>
        </p:nvCxnSpPr>
        <p:spPr>
          <a:xfrm flipH="1" flipV="1">
            <a:off x="10080754" y="2433450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:a16="http://schemas.microsoft.com/office/drawing/2014/main" id="{A1A5896F-12AD-6539-DE38-4F701989A4AA}"/>
              </a:ext>
            </a:extLst>
          </p:cNvPr>
          <p:cNvSpPr txBox="1"/>
          <p:nvPr/>
        </p:nvSpPr>
        <p:spPr>
          <a:xfrm>
            <a:off x="350927" y="3816642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400" dirty="0"/>
              <a:t>Last</a:t>
            </a:r>
          </a:p>
          <a:p>
            <a:pPr algn="r"/>
            <a:r>
              <a:rPr lang="en-US" altLang="zh-TW" sz="2400" dirty="0"/>
              <a:t>layer</a:t>
            </a:r>
            <a:endParaRPr lang="zh-TW" altLang="en-US" sz="2400" dirty="0"/>
          </a:p>
        </p:txBody>
      </p:sp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8A93BDFB-F3C0-547C-6C6D-78E46A16BD18}"/>
              </a:ext>
            </a:extLst>
          </p:cNvPr>
          <p:cNvSpPr/>
          <p:nvPr/>
        </p:nvSpPr>
        <p:spPr>
          <a:xfrm>
            <a:off x="8684479" y="1683179"/>
            <a:ext cx="2785954" cy="6779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Output Layer</a:t>
            </a:r>
            <a:endParaRPr lang="zh-TW" altLang="en-US" sz="24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66" name="群組 65">
            <a:extLst>
              <a:ext uri="{FF2B5EF4-FFF2-40B4-BE49-F238E27FC236}">
                <a16:creationId xmlns:a16="http://schemas.microsoft.com/office/drawing/2014/main" id="{A54D49B0-559C-2331-9517-FBD5FE0CD313}"/>
              </a:ext>
            </a:extLst>
          </p:cNvPr>
          <p:cNvGrpSpPr/>
          <p:nvPr/>
        </p:nvGrpSpPr>
        <p:grpSpPr>
          <a:xfrm>
            <a:off x="4970429" y="167720"/>
            <a:ext cx="3142916" cy="1461624"/>
            <a:chOff x="4970429" y="167720"/>
            <a:chExt cx="3142916" cy="1461624"/>
          </a:xfrm>
        </p:grpSpPr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D89B4814-0B13-5845-DF5A-C619864B0B6C}"/>
                </a:ext>
              </a:extLst>
            </p:cNvPr>
            <p:cNvSpPr/>
            <p:nvPr/>
          </p:nvSpPr>
          <p:spPr>
            <a:xfrm>
              <a:off x="5174890" y="1463272"/>
              <a:ext cx="180000" cy="14444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2C3673DF-ABC4-0EC5-8EF9-B9E0F182E13D}"/>
                </a:ext>
              </a:extLst>
            </p:cNvPr>
            <p:cNvSpPr/>
            <p:nvPr/>
          </p:nvSpPr>
          <p:spPr>
            <a:xfrm>
              <a:off x="5593414" y="1215029"/>
              <a:ext cx="180000" cy="39269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03040465-10EE-5759-2524-55BEAD8445F0}"/>
                </a:ext>
              </a:extLst>
            </p:cNvPr>
            <p:cNvSpPr/>
            <p:nvPr/>
          </p:nvSpPr>
          <p:spPr>
            <a:xfrm>
              <a:off x="6430463" y="1262296"/>
              <a:ext cx="180000" cy="360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E80FA3EE-68DA-AD83-46BA-C3F68806B2D6}"/>
                </a:ext>
              </a:extLst>
            </p:cNvPr>
            <p:cNvSpPr/>
            <p:nvPr/>
          </p:nvSpPr>
          <p:spPr>
            <a:xfrm>
              <a:off x="7370066" y="1239866"/>
              <a:ext cx="180000" cy="36735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AB91CE31-B708-B33A-AEF0-9C788DA27C26}"/>
                </a:ext>
              </a:extLst>
            </p:cNvPr>
            <p:cNvSpPr/>
            <p:nvPr/>
          </p:nvSpPr>
          <p:spPr>
            <a:xfrm>
              <a:off x="6011938" y="167720"/>
              <a:ext cx="180000" cy="1440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1FB21132-BAAC-C6CF-87E1-993AA6CD2666}"/>
                </a:ext>
              </a:extLst>
            </p:cNvPr>
            <p:cNvCxnSpPr>
              <a:cxnSpLocks/>
            </p:cNvCxnSpPr>
            <p:nvPr/>
          </p:nvCxnSpPr>
          <p:spPr>
            <a:xfrm>
              <a:off x="4970429" y="1629344"/>
              <a:ext cx="314291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矩形 52">
              <a:extLst>
                <a:ext uri="{FF2B5EF4-FFF2-40B4-BE49-F238E27FC236}">
                  <a16:creationId xmlns:a16="http://schemas.microsoft.com/office/drawing/2014/main" id="{DA6BA454-FC93-823F-A813-852F825A9F72}"/>
                </a:ext>
              </a:extLst>
            </p:cNvPr>
            <p:cNvSpPr/>
            <p:nvPr/>
          </p:nvSpPr>
          <p:spPr>
            <a:xfrm>
              <a:off x="7742845" y="972011"/>
              <a:ext cx="180000" cy="63570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D730B6F0-89DF-5B28-2305-D75F8AF4E09E}"/>
                </a:ext>
              </a:extLst>
            </p:cNvPr>
            <p:cNvSpPr txBox="1"/>
            <p:nvPr/>
          </p:nvSpPr>
          <p:spPr>
            <a:xfrm>
              <a:off x="6179238" y="1079055"/>
              <a:ext cx="16385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TW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rPr>
                <a:t>……</a:t>
              </a:r>
              <a:endPara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新細明體" panose="02020500000000000000" pitchFamily="18" charset="-120"/>
                <a:cs typeface="+mn-cs"/>
              </a:endParaRPr>
            </a:p>
          </p:txBody>
        </p:sp>
      </p:grp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1F0575B5-73AD-70EC-9101-9CE54D8055F9}"/>
              </a:ext>
            </a:extLst>
          </p:cNvPr>
          <p:cNvCxnSpPr>
            <a:cxnSpLocks/>
          </p:cNvCxnSpPr>
          <p:nvPr/>
        </p:nvCxnSpPr>
        <p:spPr>
          <a:xfrm flipH="1" flipV="1">
            <a:off x="4182364" y="606318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7753361B-2511-1451-AF6F-FB076D61FBDD}"/>
              </a:ext>
            </a:extLst>
          </p:cNvPr>
          <p:cNvCxnSpPr>
            <a:cxnSpLocks/>
          </p:cNvCxnSpPr>
          <p:nvPr/>
        </p:nvCxnSpPr>
        <p:spPr>
          <a:xfrm flipH="1" flipV="1">
            <a:off x="2242045" y="6052494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E442BD09-1B32-26A6-D807-44E0D196AB49}"/>
              </a:ext>
            </a:extLst>
          </p:cNvPr>
          <p:cNvCxnSpPr>
            <a:cxnSpLocks/>
          </p:cNvCxnSpPr>
          <p:nvPr/>
        </p:nvCxnSpPr>
        <p:spPr>
          <a:xfrm flipH="1" flipV="1">
            <a:off x="6121388" y="6054047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BF54E1B-1D64-A361-9299-A4FF31C43304}"/>
              </a:ext>
            </a:extLst>
          </p:cNvPr>
          <p:cNvCxnSpPr>
            <a:cxnSpLocks/>
          </p:cNvCxnSpPr>
          <p:nvPr/>
        </p:nvCxnSpPr>
        <p:spPr>
          <a:xfrm flipH="1" flipV="1">
            <a:off x="8113345" y="6068021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91CBDC1E-0512-8582-D78F-C8CEFFF42EAD}"/>
              </a:ext>
            </a:extLst>
          </p:cNvPr>
          <p:cNvCxnSpPr>
            <a:cxnSpLocks/>
          </p:cNvCxnSpPr>
          <p:nvPr/>
        </p:nvCxnSpPr>
        <p:spPr>
          <a:xfrm flipH="1" flipV="1">
            <a:off x="10077456" y="605504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E361339C-924A-C42F-533E-C225047E02A3}"/>
              </a:ext>
            </a:extLst>
          </p:cNvPr>
          <p:cNvSpPr/>
          <p:nvPr/>
        </p:nvSpPr>
        <p:spPr>
          <a:xfrm>
            <a:off x="2087915" y="5282971"/>
            <a:ext cx="285525" cy="72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0B95E50D-22A3-98ED-6345-5CBB8C1ED780}"/>
              </a:ext>
            </a:extLst>
          </p:cNvPr>
          <p:cNvSpPr/>
          <p:nvPr/>
        </p:nvSpPr>
        <p:spPr>
          <a:xfrm>
            <a:off x="4038472" y="5282971"/>
            <a:ext cx="285525" cy="72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FA6D0280-0BAB-6773-8C57-DDA4B6E12A5B}"/>
              </a:ext>
            </a:extLst>
          </p:cNvPr>
          <p:cNvSpPr/>
          <p:nvPr/>
        </p:nvSpPr>
        <p:spPr>
          <a:xfrm>
            <a:off x="5973531" y="5282971"/>
            <a:ext cx="285525" cy="72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56842AFC-3F61-0BD2-E909-FB3DEB1C8F3A}"/>
              </a:ext>
            </a:extLst>
          </p:cNvPr>
          <p:cNvSpPr/>
          <p:nvPr/>
        </p:nvSpPr>
        <p:spPr>
          <a:xfrm>
            <a:off x="7970582" y="5282971"/>
            <a:ext cx="285525" cy="72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0E90C849-4335-E676-1451-EE11908DE5FA}"/>
              </a:ext>
            </a:extLst>
          </p:cNvPr>
          <p:cNvSpPr/>
          <p:nvPr/>
        </p:nvSpPr>
        <p:spPr>
          <a:xfrm>
            <a:off x="9936636" y="5282971"/>
            <a:ext cx="285525" cy="72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BC89EA75-FBA4-713D-5344-945624DFD4C4}"/>
              </a:ext>
            </a:extLst>
          </p:cNvPr>
          <p:cNvCxnSpPr>
            <a:cxnSpLocks/>
          </p:cNvCxnSpPr>
          <p:nvPr/>
        </p:nvCxnSpPr>
        <p:spPr>
          <a:xfrm flipH="1" flipV="1">
            <a:off x="4182364" y="4752109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>
            <a:extLst>
              <a:ext uri="{FF2B5EF4-FFF2-40B4-BE49-F238E27FC236}">
                <a16:creationId xmlns:a16="http://schemas.microsoft.com/office/drawing/2014/main" id="{6E65A733-1F57-762C-728E-412186F28063}"/>
              </a:ext>
            </a:extLst>
          </p:cNvPr>
          <p:cNvCxnSpPr>
            <a:cxnSpLocks/>
          </p:cNvCxnSpPr>
          <p:nvPr/>
        </p:nvCxnSpPr>
        <p:spPr>
          <a:xfrm flipH="1" flipV="1">
            <a:off x="2242045" y="4741418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單箭頭接點 47">
            <a:extLst>
              <a:ext uri="{FF2B5EF4-FFF2-40B4-BE49-F238E27FC236}">
                <a16:creationId xmlns:a16="http://schemas.microsoft.com/office/drawing/2014/main" id="{955213FE-4EFA-20FE-B83E-25DF94D41AFA}"/>
              </a:ext>
            </a:extLst>
          </p:cNvPr>
          <p:cNvCxnSpPr>
            <a:cxnSpLocks/>
          </p:cNvCxnSpPr>
          <p:nvPr/>
        </p:nvCxnSpPr>
        <p:spPr>
          <a:xfrm flipH="1" flipV="1">
            <a:off x="6121388" y="4742971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0F6EF2DF-A657-6997-8F2A-860CB77AD7F9}"/>
              </a:ext>
            </a:extLst>
          </p:cNvPr>
          <p:cNvCxnSpPr>
            <a:cxnSpLocks/>
          </p:cNvCxnSpPr>
          <p:nvPr/>
        </p:nvCxnSpPr>
        <p:spPr>
          <a:xfrm flipH="1" flipV="1">
            <a:off x="8113345" y="4756945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單箭頭接點 49">
            <a:extLst>
              <a:ext uri="{FF2B5EF4-FFF2-40B4-BE49-F238E27FC236}">
                <a16:creationId xmlns:a16="http://schemas.microsoft.com/office/drawing/2014/main" id="{478CA67A-EC09-9708-B3E2-D68012632D16}"/>
              </a:ext>
            </a:extLst>
          </p:cNvPr>
          <p:cNvCxnSpPr>
            <a:cxnSpLocks/>
          </p:cNvCxnSpPr>
          <p:nvPr/>
        </p:nvCxnSpPr>
        <p:spPr>
          <a:xfrm flipH="1" flipV="1">
            <a:off x="10077456" y="4743972"/>
            <a:ext cx="0" cy="54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6847505E-7BE9-E75E-DDE2-A53F8ACD5413}"/>
              </a:ext>
            </a:extLst>
          </p:cNvPr>
          <p:cNvSpPr txBox="1"/>
          <p:nvPr/>
        </p:nvSpPr>
        <p:spPr>
          <a:xfrm>
            <a:off x="4826465" y="1709319"/>
            <a:ext cx="33879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400" dirty="0"/>
              <a:t>Linear Transformer </a:t>
            </a:r>
          </a:p>
          <a:p>
            <a:pPr algn="r"/>
            <a:r>
              <a:rPr lang="en-US" altLang="zh-TW" sz="2400" dirty="0"/>
              <a:t>+ </a:t>
            </a:r>
            <a:r>
              <a:rPr lang="en-US" altLang="zh-TW" sz="2400" dirty="0" err="1"/>
              <a:t>Softmax</a:t>
            </a:r>
            <a:endParaRPr lang="zh-TW" altLang="en-US" sz="2400" dirty="0"/>
          </a:p>
        </p:txBody>
      </p: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0D315B2F-8323-5299-6474-35CD82E8573B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10077456" y="929865"/>
            <a:ext cx="0" cy="753314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單箭頭接點 67">
            <a:extLst>
              <a:ext uri="{FF2B5EF4-FFF2-40B4-BE49-F238E27FC236}">
                <a16:creationId xmlns:a16="http://schemas.microsoft.com/office/drawing/2014/main" id="{BE4FAC2E-F3B6-72A6-A2D4-428FF503E7E3}"/>
              </a:ext>
            </a:extLst>
          </p:cNvPr>
          <p:cNvCxnSpPr>
            <a:cxnSpLocks/>
          </p:cNvCxnSpPr>
          <p:nvPr/>
        </p:nvCxnSpPr>
        <p:spPr>
          <a:xfrm flipH="1">
            <a:off x="8214461" y="972011"/>
            <a:ext cx="186299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32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06CBED5C-FB26-6F33-D9EF-D6A900B57A7D}"/>
              </a:ext>
            </a:extLst>
          </p:cNvPr>
          <p:cNvCxnSpPr>
            <a:cxnSpLocks/>
          </p:cNvCxnSpPr>
          <p:nvPr/>
        </p:nvCxnSpPr>
        <p:spPr>
          <a:xfrm>
            <a:off x="9251209" y="4740131"/>
            <a:ext cx="93960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>
            <a:extLst>
              <a:ext uri="{FF2B5EF4-FFF2-40B4-BE49-F238E27FC236}">
                <a16:creationId xmlns:a16="http://schemas.microsoft.com/office/drawing/2014/main" id="{52D72264-12BC-CB84-A09C-4F3B4F338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概述</a:t>
            </a:r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18DD6813-B802-AC6A-C2A1-7641305A68F3}"/>
              </a:ext>
            </a:extLst>
          </p:cNvPr>
          <p:cNvGrpSpPr/>
          <p:nvPr/>
        </p:nvGrpSpPr>
        <p:grpSpPr>
          <a:xfrm>
            <a:off x="765630" y="844096"/>
            <a:ext cx="10121514" cy="2022930"/>
            <a:chOff x="772149" y="365125"/>
            <a:chExt cx="10121514" cy="2022930"/>
          </a:xfrm>
        </p:grpSpPr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E2810997-2C58-55D0-9900-0071F1EFCD27}"/>
                </a:ext>
              </a:extLst>
            </p:cNvPr>
            <p:cNvSpPr/>
            <p:nvPr/>
          </p:nvSpPr>
          <p:spPr>
            <a:xfrm>
              <a:off x="5249009" y="1342381"/>
              <a:ext cx="1693981" cy="10456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語言模型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9CF7C1DD-ABAA-6343-9E01-528FB1461EE5}"/>
                </a:ext>
              </a:extLst>
            </p:cNvPr>
            <p:cNvSpPr txBox="1"/>
            <p:nvPr/>
          </p:nvSpPr>
          <p:spPr>
            <a:xfrm>
              <a:off x="772149" y="1619871"/>
              <a:ext cx="35159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這門課是生成式 </a:t>
              </a:r>
              <a:r>
                <a:rPr lang="en-US" altLang="zh-TW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AI</a:t>
              </a: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導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cxnSp>
          <p:nvCxnSpPr>
            <p:cNvPr id="21" name="直線單箭頭接點 20">
              <a:extLst>
                <a:ext uri="{FF2B5EF4-FFF2-40B4-BE49-F238E27FC236}">
                  <a16:creationId xmlns:a16="http://schemas.microsoft.com/office/drawing/2014/main" id="{BD2435C4-AECE-7A31-7897-6A33F3AC79DE}"/>
                </a:ext>
              </a:extLst>
            </p:cNvPr>
            <p:cNvCxnSpPr>
              <a:cxnSpLocks/>
            </p:cNvCxnSpPr>
            <p:nvPr/>
          </p:nvCxnSpPr>
          <p:spPr>
            <a:xfrm>
              <a:off x="4515892" y="1825956"/>
              <a:ext cx="65661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單箭頭接點 21">
              <a:extLst>
                <a:ext uri="{FF2B5EF4-FFF2-40B4-BE49-F238E27FC236}">
                  <a16:creationId xmlns:a16="http://schemas.microsoft.com/office/drawing/2014/main" id="{56BB3040-FF07-D447-DA21-180024D8549A}"/>
                </a:ext>
              </a:extLst>
            </p:cNvPr>
            <p:cNvCxnSpPr>
              <a:cxnSpLocks/>
            </p:cNvCxnSpPr>
            <p:nvPr/>
          </p:nvCxnSpPr>
          <p:spPr>
            <a:xfrm>
              <a:off x="6969565" y="1870650"/>
              <a:ext cx="65661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群組 22">
              <a:extLst>
                <a:ext uri="{FF2B5EF4-FFF2-40B4-BE49-F238E27FC236}">
                  <a16:creationId xmlns:a16="http://schemas.microsoft.com/office/drawing/2014/main" id="{D472F83E-96E6-D455-6F1C-4BC12CDC31E0}"/>
                </a:ext>
              </a:extLst>
            </p:cNvPr>
            <p:cNvGrpSpPr/>
            <p:nvPr/>
          </p:nvGrpSpPr>
          <p:grpSpPr>
            <a:xfrm>
              <a:off x="7750747" y="853859"/>
              <a:ext cx="3142916" cy="1461624"/>
              <a:chOff x="4970429" y="167720"/>
              <a:chExt cx="3142916" cy="1461624"/>
            </a:xfrm>
          </p:grpSpPr>
          <p:sp>
            <p:nvSpPr>
              <p:cNvPr id="24" name="矩形 23">
                <a:extLst>
                  <a:ext uri="{FF2B5EF4-FFF2-40B4-BE49-F238E27FC236}">
                    <a16:creationId xmlns:a16="http://schemas.microsoft.com/office/drawing/2014/main" id="{BAA25849-D2DB-7A49-C2A4-0FABF666E1D6}"/>
                  </a:ext>
                </a:extLst>
              </p:cNvPr>
              <p:cNvSpPr/>
              <p:nvPr/>
            </p:nvSpPr>
            <p:spPr>
              <a:xfrm>
                <a:off x="5174890" y="1463272"/>
                <a:ext cx="180000" cy="144448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5" name="矩形 24">
                <a:extLst>
                  <a:ext uri="{FF2B5EF4-FFF2-40B4-BE49-F238E27FC236}">
                    <a16:creationId xmlns:a16="http://schemas.microsoft.com/office/drawing/2014/main" id="{E6C46A6A-9B62-E96C-199B-DD5D2DAD8B6C}"/>
                  </a:ext>
                </a:extLst>
              </p:cNvPr>
              <p:cNvSpPr/>
              <p:nvPr/>
            </p:nvSpPr>
            <p:spPr>
              <a:xfrm>
                <a:off x="5593414" y="1215029"/>
                <a:ext cx="180000" cy="39269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D2DA6D18-B8FE-E399-DFAE-CDA2A49F4352}"/>
                  </a:ext>
                </a:extLst>
              </p:cNvPr>
              <p:cNvSpPr/>
              <p:nvPr/>
            </p:nvSpPr>
            <p:spPr>
              <a:xfrm>
                <a:off x="6430463" y="1262296"/>
                <a:ext cx="180000" cy="360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7" name="矩形 26">
                <a:extLst>
                  <a:ext uri="{FF2B5EF4-FFF2-40B4-BE49-F238E27FC236}">
                    <a16:creationId xmlns:a16="http://schemas.microsoft.com/office/drawing/2014/main" id="{2C59B9EA-7965-0638-9BEC-9B7E0FF0A2FC}"/>
                  </a:ext>
                </a:extLst>
              </p:cNvPr>
              <p:cNvSpPr/>
              <p:nvPr/>
            </p:nvSpPr>
            <p:spPr>
              <a:xfrm>
                <a:off x="7370066" y="1239866"/>
                <a:ext cx="180000" cy="36735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8" name="矩形 27">
                <a:extLst>
                  <a:ext uri="{FF2B5EF4-FFF2-40B4-BE49-F238E27FC236}">
                    <a16:creationId xmlns:a16="http://schemas.microsoft.com/office/drawing/2014/main" id="{B8C303F1-0F10-9C9C-50BA-8EFFFADE9729}"/>
                  </a:ext>
                </a:extLst>
              </p:cNvPr>
              <p:cNvSpPr/>
              <p:nvPr/>
            </p:nvSpPr>
            <p:spPr>
              <a:xfrm>
                <a:off x="6011938" y="167720"/>
                <a:ext cx="180000" cy="1440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id="{2A8B0C90-6379-02CA-1222-5CDA62DBC8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70429" y="1629344"/>
                <a:ext cx="314291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矩形 29">
                <a:extLst>
                  <a:ext uri="{FF2B5EF4-FFF2-40B4-BE49-F238E27FC236}">
                    <a16:creationId xmlns:a16="http://schemas.microsoft.com/office/drawing/2014/main" id="{10AFCCE4-40FE-F5FA-5F2D-CCC8D27CF7D3}"/>
                  </a:ext>
                </a:extLst>
              </p:cNvPr>
              <p:cNvSpPr/>
              <p:nvPr/>
            </p:nvSpPr>
            <p:spPr>
              <a:xfrm>
                <a:off x="7742845" y="972011"/>
                <a:ext cx="180000" cy="635709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2CCCFD86-5377-8AE2-469A-ECD629740EF6}"/>
                  </a:ext>
                </a:extLst>
              </p:cNvPr>
              <p:cNvSpPr txBox="1"/>
              <p:nvPr/>
            </p:nvSpPr>
            <p:spPr>
              <a:xfrm>
                <a:off x="6179238" y="1079055"/>
                <a:ext cx="16385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rPr>
                  <a:t>……</a:t>
                </a:r>
                <a:endParaRPr kumimoji="0" lang="zh-TW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52B93001-DC00-F88C-4CB2-2F8E8E656215}"/>
                </a:ext>
              </a:extLst>
            </p:cNvPr>
            <p:cNvSpPr txBox="1"/>
            <p:nvPr/>
          </p:nvSpPr>
          <p:spPr>
            <a:xfrm>
              <a:off x="8506784" y="365125"/>
              <a:ext cx="750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論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</p:grp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748EB85D-1EA0-FF36-4B38-E56DE9023930}"/>
              </a:ext>
            </a:extLst>
          </p:cNvPr>
          <p:cNvSpPr/>
          <p:nvPr/>
        </p:nvSpPr>
        <p:spPr>
          <a:xfrm>
            <a:off x="159654" y="4168882"/>
            <a:ext cx="2342406" cy="1045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1.Tokenization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8B72C86B-315D-E71E-3FB5-CD402A8CCC87}"/>
              </a:ext>
            </a:extLst>
          </p:cNvPr>
          <p:cNvSpPr/>
          <p:nvPr/>
        </p:nvSpPr>
        <p:spPr>
          <a:xfrm>
            <a:off x="2892443" y="4201732"/>
            <a:ext cx="1558874" cy="10456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Input</a:t>
            </a:r>
          </a:p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Layer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EAD09D22-D3BC-47BF-DEEF-71E5973CDF21}"/>
              </a:ext>
            </a:extLst>
          </p:cNvPr>
          <p:cNvSpPr/>
          <p:nvPr/>
        </p:nvSpPr>
        <p:spPr>
          <a:xfrm>
            <a:off x="5285556" y="4208126"/>
            <a:ext cx="1972757" cy="10456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3. Attention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CFA0DFDE-A94D-8612-DD8A-D0E09CF86279}"/>
              </a:ext>
            </a:extLst>
          </p:cNvPr>
          <p:cNvSpPr/>
          <p:nvPr/>
        </p:nvSpPr>
        <p:spPr>
          <a:xfrm>
            <a:off x="7658766" y="4208126"/>
            <a:ext cx="1757543" cy="1045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4. Feed</a:t>
            </a:r>
          </a:p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8" name="矩形: 圓角 37">
            <a:extLst>
              <a:ext uri="{FF2B5EF4-FFF2-40B4-BE49-F238E27FC236}">
                <a16:creationId xmlns:a16="http://schemas.microsoft.com/office/drawing/2014/main" id="{C3F256C7-361E-A1DE-C9CF-901BA276EAC0}"/>
              </a:ext>
            </a:extLst>
          </p:cNvPr>
          <p:cNvSpPr/>
          <p:nvPr/>
        </p:nvSpPr>
        <p:spPr>
          <a:xfrm>
            <a:off x="10233865" y="4217294"/>
            <a:ext cx="1757543" cy="10456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5. Output</a:t>
            </a:r>
          </a:p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Layer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9" name="右大括弧 38">
            <a:extLst>
              <a:ext uri="{FF2B5EF4-FFF2-40B4-BE49-F238E27FC236}">
                <a16:creationId xmlns:a16="http://schemas.microsoft.com/office/drawing/2014/main" id="{DB1D40F6-C2E3-382D-55FB-9203DFA35523}"/>
              </a:ext>
            </a:extLst>
          </p:cNvPr>
          <p:cNvSpPr/>
          <p:nvPr/>
        </p:nvSpPr>
        <p:spPr>
          <a:xfrm rot="16200000">
            <a:off x="5399054" y="-2320233"/>
            <a:ext cx="1393889" cy="11872688"/>
          </a:xfrm>
          <a:prstGeom prst="rightBrace">
            <a:avLst>
              <a:gd name="adj1" fmla="val 27076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6C8B066B-2CA6-6B8B-EC51-180BDB4D5498}"/>
              </a:ext>
            </a:extLst>
          </p:cNvPr>
          <p:cNvCxnSpPr/>
          <p:nvPr/>
        </p:nvCxnSpPr>
        <p:spPr>
          <a:xfrm>
            <a:off x="2465545" y="4724569"/>
            <a:ext cx="4105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8CFF4367-3CCE-8EB0-A93D-232756BBB7BF}"/>
              </a:ext>
            </a:extLst>
          </p:cNvPr>
          <p:cNvCxnSpPr/>
          <p:nvPr/>
        </p:nvCxnSpPr>
        <p:spPr>
          <a:xfrm>
            <a:off x="7233063" y="4740131"/>
            <a:ext cx="4105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id="{1B004737-60EB-6CAF-043D-892D0D5BC5B4}"/>
              </a:ext>
            </a:extLst>
          </p:cNvPr>
          <p:cNvCxnSpPr>
            <a:cxnSpLocks/>
            <a:stCxn id="35" idx="3"/>
            <a:endCxn id="36" idx="1"/>
          </p:cNvCxnSpPr>
          <p:nvPr/>
        </p:nvCxnSpPr>
        <p:spPr>
          <a:xfrm>
            <a:off x="4451317" y="4724569"/>
            <a:ext cx="834239" cy="63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5AFCC0E5-BE2A-A6EF-581A-12B3EC1F51FF}"/>
              </a:ext>
            </a:extLst>
          </p:cNvPr>
          <p:cNvSpPr/>
          <p:nvPr/>
        </p:nvSpPr>
        <p:spPr>
          <a:xfrm>
            <a:off x="4983881" y="3990574"/>
            <a:ext cx="4713326" cy="1770328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600984E0-8905-481D-DB84-B5B48AA53AA1}"/>
              </a:ext>
            </a:extLst>
          </p:cNvPr>
          <p:cNvSpPr txBox="1"/>
          <p:nvPr/>
        </p:nvSpPr>
        <p:spPr>
          <a:xfrm>
            <a:off x="4923424" y="5814662"/>
            <a:ext cx="397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Transformer Block</a:t>
            </a:r>
            <a:endParaRPr lang="zh-TW" altLang="en-US" sz="2800" dirty="0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DE024F16-9130-7E81-4EF1-AB8476F97358}"/>
              </a:ext>
            </a:extLst>
          </p:cNvPr>
          <p:cNvSpPr txBox="1"/>
          <p:nvPr/>
        </p:nvSpPr>
        <p:spPr>
          <a:xfrm>
            <a:off x="8128689" y="5814662"/>
            <a:ext cx="1048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X N</a:t>
            </a:r>
            <a:endParaRPr lang="zh-TW" altLang="en-US" sz="28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D9AB4F-01EF-84B6-7BF0-C28CDF98352F}"/>
              </a:ext>
            </a:extLst>
          </p:cNvPr>
          <p:cNvSpPr txBox="1"/>
          <p:nvPr/>
        </p:nvSpPr>
        <p:spPr>
          <a:xfrm>
            <a:off x="-78125" y="5269334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文字轉為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2E4CD1A-713F-DFE9-9484-7818A5223B0C}"/>
              </a:ext>
            </a:extLst>
          </p:cNvPr>
          <p:cNvSpPr txBox="1"/>
          <p:nvPr/>
        </p:nvSpPr>
        <p:spPr>
          <a:xfrm>
            <a:off x="2316376" y="5288955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F52A788C-DE46-5555-FE39-EFBA96B54F73}"/>
              </a:ext>
            </a:extLst>
          </p:cNvPr>
          <p:cNvSpPr txBox="1"/>
          <p:nvPr/>
        </p:nvSpPr>
        <p:spPr>
          <a:xfrm>
            <a:off x="4979952" y="5290941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理解上下文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1658112-3449-4F7B-EAAB-9D1B14E1F6F9}"/>
              </a:ext>
            </a:extLst>
          </p:cNvPr>
          <p:cNvSpPr txBox="1"/>
          <p:nvPr/>
        </p:nvSpPr>
        <p:spPr>
          <a:xfrm>
            <a:off x="7236699" y="5288110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整合、思考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6EC1B84-189A-E4F5-C5B1-BD42F3F92841}"/>
              </a:ext>
            </a:extLst>
          </p:cNvPr>
          <p:cNvSpPr txBox="1"/>
          <p:nvPr/>
        </p:nvSpPr>
        <p:spPr>
          <a:xfrm>
            <a:off x="10404538" y="5305631"/>
            <a:ext cx="1526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得到輸出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68841F45-9CD4-EDAC-CA2C-6453689CB070}"/>
              </a:ext>
            </a:extLst>
          </p:cNvPr>
          <p:cNvSpPr txBox="1"/>
          <p:nvPr/>
        </p:nvSpPr>
        <p:spPr>
          <a:xfrm>
            <a:off x="8243832" y="6020719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反覆思考</a:t>
            </a:r>
          </a:p>
        </p:txBody>
      </p:sp>
    </p:spTree>
    <p:extLst>
      <p:ext uri="{BB962C8B-B14F-4D97-AF65-F5344CB8AC3E}">
        <p14:creationId xmlns:p14="http://schemas.microsoft.com/office/powerpoint/2010/main" val="293635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6A49DE-A84E-CADA-484E-48981E08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模型演進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2BDF8EC3-80FA-B3E9-0F9F-1E9F296A397B}"/>
              </a:ext>
            </a:extLst>
          </p:cNvPr>
          <p:cNvSpPr/>
          <p:nvPr/>
        </p:nvSpPr>
        <p:spPr>
          <a:xfrm>
            <a:off x="3942411" y="558945"/>
            <a:ext cx="3312826" cy="103752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N-gram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F021BFC-6416-0FBA-5B3F-08C84C6CBF91}"/>
              </a:ext>
            </a:extLst>
          </p:cNvPr>
          <p:cNvSpPr/>
          <p:nvPr/>
        </p:nvSpPr>
        <p:spPr>
          <a:xfrm>
            <a:off x="3942411" y="2124159"/>
            <a:ext cx="3312826" cy="103752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Feed-forward</a:t>
            </a:r>
          </a:p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Network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DCFDE658-DC54-31A8-9D73-9C87EF71C70C}"/>
              </a:ext>
            </a:extLst>
          </p:cNvPr>
          <p:cNvSpPr/>
          <p:nvPr/>
        </p:nvSpPr>
        <p:spPr>
          <a:xfrm>
            <a:off x="3942411" y="3689373"/>
            <a:ext cx="3312827" cy="103752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Recurrent Neural Network (RNN)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F71284A9-A841-5F8D-4CA5-AEDAE39ADD32}"/>
              </a:ext>
            </a:extLst>
          </p:cNvPr>
          <p:cNvSpPr/>
          <p:nvPr/>
        </p:nvSpPr>
        <p:spPr>
          <a:xfrm>
            <a:off x="3942411" y="5254587"/>
            <a:ext cx="3312827" cy="10375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Transformer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12ADE1C6-EBC4-BA3F-4706-A05F9F185691}"/>
              </a:ext>
            </a:extLst>
          </p:cNvPr>
          <p:cNvSpPr txBox="1"/>
          <p:nvPr/>
        </p:nvSpPr>
        <p:spPr>
          <a:xfrm>
            <a:off x="1753224" y="5511738"/>
            <a:ext cx="1830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2800" b="1" dirty="0"/>
              <a:t>ChatGPT</a:t>
            </a:r>
            <a:endParaRPr lang="zh-TW" altLang="en-US" sz="2800" b="1" dirty="0"/>
          </a:p>
        </p:txBody>
      </p: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DA16AF4E-4FC3-09B2-7B12-42309F364FFC}"/>
              </a:ext>
            </a:extLst>
          </p:cNvPr>
          <p:cNvCxnSpPr/>
          <p:nvPr/>
        </p:nvCxnSpPr>
        <p:spPr>
          <a:xfrm>
            <a:off x="3267855" y="5962329"/>
            <a:ext cx="2398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箭號: 向下 10">
            <a:extLst>
              <a:ext uri="{FF2B5EF4-FFF2-40B4-BE49-F238E27FC236}">
                <a16:creationId xmlns:a16="http://schemas.microsoft.com/office/drawing/2014/main" id="{E83DAB6C-B477-251C-9732-B75D9BE6B835}"/>
              </a:ext>
            </a:extLst>
          </p:cNvPr>
          <p:cNvSpPr/>
          <p:nvPr/>
        </p:nvSpPr>
        <p:spPr>
          <a:xfrm>
            <a:off x="5358980" y="1655183"/>
            <a:ext cx="599607" cy="404735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箭號: 向下 11">
            <a:extLst>
              <a:ext uri="{FF2B5EF4-FFF2-40B4-BE49-F238E27FC236}">
                <a16:creationId xmlns:a16="http://schemas.microsoft.com/office/drawing/2014/main" id="{389759BA-F296-044D-8F0F-289AA4AB4BFE}"/>
              </a:ext>
            </a:extLst>
          </p:cNvPr>
          <p:cNvSpPr/>
          <p:nvPr/>
        </p:nvSpPr>
        <p:spPr>
          <a:xfrm>
            <a:off x="5358979" y="3241653"/>
            <a:ext cx="599607" cy="404735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下 12">
            <a:extLst>
              <a:ext uri="{FF2B5EF4-FFF2-40B4-BE49-F238E27FC236}">
                <a16:creationId xmlns:a16="http://schemas.microsoft.com/office/drawing/2014/main" id="{E95F8B7A-5034-CBC3-6E7F-521D13A76A1F}"/>
              </a:ext>
            </a:extLst>
          </p:cNvPr>
          <p:cNvSpPr/>
          <p:nvPr/>
        </p:nvSpPr>
        <p:spPr>
          <a:xfrm>
            <a:off x="5358978" y="4788373"/>
            <a:ext cx="599607" cy="404735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99AC1ACA-2637-EBEF-F448-6EA3AEED55F0}"/>
              </a:ext>
            </a:extLst>
          </p:cNvPr>
          <p:cNvSpPr txBox="1"/>
          <p:nvPr/>
        </p:nvSpPr>
        <p:spPr>
          <a:xfrm>
            <a:off x="8292763" y="1857550"/>
            <a:ext cx="29942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https://youtu.be/dymfkWtVUdo?si=Ng29H_YxaoeiX_4y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41B48C0E-5847-F114-C65F-F997E84CCC37}"/>
              </a:ext>
            </a:extLst>
          </p:cNvPr>
          <p:cNvSpPr txBox="1"/>
          <p:nvPr/>
        </p:nvSpPr>
        <p:spPr>
          <a:xfrm>
            <a:off x="8302548" y="4050353"/>
            <a:ext cx="28518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https://youtu.be/n9TlOhRjYoc?si=yaadpbm8w1UgbKkU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0FAE5944-8648-BC6E-7023-8A9FC0F6DA44}"/>
              </a:ext>
            </a:extLst>
          </p:cNvPr>
          <p:cNvSpPr txBox="1"/>
          <p:nvPr/>
        </p:nvSpPr>
        <p:spPr>
          <a:xfrm>
            <a:off x="8317536" y="5992824"/>
            <a:ext cx="2836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https://youtu.be/N6aRv06iv2g?si=FuemBCZt8ChwHOvu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0BBD0E8-8013-8F1D-ACF2-C34F436B3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8485" y="2724020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E250DC4-8B02-ACA4-D691-F0D81E001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70" y="4647225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8321583B-66CB-2E81-D1BB-1442961D1D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25" y="481555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右大括弧 2">
            <a:extLst>
              <a:ext uri="{FF2B5EF4-FFF2-40B4-BE49-F238E27FC236}">
                <a16:creationId xmlns:a16="http://schemas.microsoft.com/office/drawing/2014/main" id="{EA73FE9E-1505-221F-3464-FABC97019AE3}"/>
              </a:ext>
            </a:extLst>
          </p:cNvPr>
          <p:cNvSpPr/>
          <p:nvPr/>
        </p:nvSpPr>
        <p:spPr>
          <a:xfrm>
            <a:off x="7222976" y="478407"/>
            <a:ext cx="1030569" cy="4423248"/>
          </a:xfrm>
          <a:prstGeom prst="rightBrace">
            <a:avLst>
              <a:gd name="adj1" fmla="val 21424"/>
              <a:gd name="adj2" fmla="val 17373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右大括弧 8">
            <a:extLst>
              <a:ext uri="{FF2B5EF4-FFF2-40B4-BE49-F238E27FC236}">
                <a16:creationId xmlns:a16="http://schemas.microsoft.com/office/drawing/2014/main" id="{DCB35079-E32E-436A-7C61-B07499287B61}"/>
              </a:ext>
            </a:extLst>
          </p:cNvPr>
          <p:cNvSpPr/>
          <p:nvPr/>
        </p:nvSpPr>
        <p:spPr>
          <a:xfrm flipH="1" flipV="1">
            <a:off x="7445559" y="2674597"/>
            <a:ext cx="1030569" cy="3996025"/>
          </a:xfrm>
          <a:prstGeom prst="rightBrace">
            <a:avLst>
              <a:gd name="adj1" fmla="val 21424"/>
              <a:gd name="adj2" fmla="val 2262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4AA32866-F4B5-68FF-10BB-EDF693EB39A6}"/>
              </a:ext>
            </a:extLst>
          </p:cNvPr>
          <p:cNvCxnSpPr/>
          <p:nvPr/>
        </p:nvCxnSpPr>
        <p:spPr>
          <a:xfrm>
            <a:off x="4677555" y="5962329"/>
            <a:ext cx="23984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D9FC1B47-31AF-9EBC-DFBF-7755FAD38AC7}"/>
              </a:ext>
            </a:extLst>
          </p:cNvPr>
          <p:cNvSpPr txBox="1"/>
          <p:nvPr/>
        </p:nvSpPr>
        <p:spPr>
          <a:xfrm>
            <a:off x="244009" y="6362315"/>
            <a:ext cx="7836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本課程會對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的說明進行大量簡化，詳細內容請見過去課程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1571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7" grpId="0"/>
      <p:bldP spid="19" grpId="0"/>
      <p:bldP spid="3" grpId="0" animBg="1"/>
      <p:bldP spid="9" grpId="0" animBg="1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06CBED5C-FB26-6F33-D9EF-D6A900B57A7D}"/>
              </a:ext>
            </a:extLst>
          </p:cNvPr>
          <p:cNvCxnSpPr>
            <a:cxnSpLocks/>
          </p:cNvCxnSpPr>
          <p:nvPr/>
        </p:nvCxnSpPr>
        <p:spPr>
          <a:xfrm>
            <a:off x="9251209" y="4740131"/>
            <a:ext cx="93960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>
            <a:extLst>
              <a:ext uri="{FF2B5EF4-FFF2-40B4-BE49-F238E27FC236}">
                <a16:creationId xmlns:a16="http://schemas.microsoft.com/office/drawing/2014/main" id="{52D72264-12BC-CB84-A09C-4F3B4F338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Transformer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概述</a:t>
            </a:r>
          </a:p>
        </p:txBody>
      </p: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18DD6813-B802-AC6A-C2A1-7641305A68F3}"/>
              </a:ext>
            </a:extLst>
          </p:cNvPr>
          <p:cNvGrpSpPr/>
          <p:nvPr/>
        </p:nvGrpSpPr>
        <p:grpSpPr>
          <a:xfrm>
            <a:off x="765630" y="844096"/>
            <a:ext cx="10121514" cy="2022930"/>
            <a:chOff x="772149" y="365125"/>
            <a:chExt cx="10121514" cy="2022930"/>
          </a:xfrm>
        </p:grpSpPr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E2810997-2C58-55D0-9900-0071F1EFCD27}"/>
                </a:ext>
              </a:extLst>
            </p:cNvPr>
            <p:cNvSpPr/>
            <p:nvPr/>
          </p:nvSpPr>
          <p:spPr>
            <a:xfrm>
              <a:off x="5249009" y="1342381"/>
              <a:ext cx="1693981" cy="10456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語言模型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9CF7C1DD-ABAA-6343-9E01-528FB1461EE5}"/>
                </a:ext>
              </a:extLst>
            </p:cNvPr>
            <p:cNvSpPr txBox="1"/>
            <p:nvPr/>
          </p:nvSpPr>
          <p:spPr>
            <a:xfrm>
              <a:off x="772149" y="1619871"/>
              <a:ext cx="35159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這門課是生成式 </a:t>
              </a:r>
              <a:r>
                <a:rPr lang="en-US" altLang="zh-TW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AI</a:t>
              </a: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導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  <p:cxnSp>
          <p:nvCxnSpPr>
            <p:cNvPr id="21" name="直線單箭頭接點 20">
              <a:extLst>
                <a:ext uri="{FF2B5EF4-FFF2-40B4-BE49-F238E27FC236}">
                  <a16:creationId xmlns:a16="http://schemas.microsoft.com/office/drawing/2014/main" id="{BD2435C4-AECE-7A31-7897-6A33F3AC79DE}"/>
                </a:ext>
              </a:extLst>
            </p:cNvPr>
            <p:cNvCxnSpPr>
              <a:cxnSpLocks/>
            </p:cNvCxnSpPr>
            <p:nvPr/>
          </p:nvCxnSpPr>
          <p:spPr>
            <a:xfrm>
              <a:off x="4515892" y="1825956"/>
              <a:ext cx="65661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單箭頭接點 21">
              <a:extLst>
                <a:ext uri="{FF2B5EF4-FFF2-40B4-BE49-F238E27FC236}">
                  <a16:creationId xmlns:a16="http://schemas.microsoft.com/office/drawing/2014/main" id="{56BB3040-FF07-D447-DA21-180024D8549A}"/>
                </a:ext>
              </a:extLst>
            </p:cNvPr>
            <p:cNvCxnSpPr>
              <a:cxnSpLocks/>
            </p:cNvCxnSpPr>
            <p:nvPr/>
          </p:nvCxnSpPr>
          <p:spPr>
            <a:xfrm>
              <a:off x="6969565" y="1870650"/>
              <a:ext cx="65661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群組 22">
              <a:extLst>
                <a:ext uri="{FF2B5EF4-FFF2-40B4-BE49-F238E27FC236}">
                  <a16:creationId xmlns:a16="http://schemas.microsoft.com/office/drawing/2014/main" id="{D472F83E-96E6-D455-6F1C-4BC12CDC31E0}"/>
                </a:ext>
              </a:extLst>
            </p:cNvPr>
            <p:cNvGrpSpPr/>
            <p:nvPr/>
          </p:nvGrpSpPr>
          <p:grpSpPr>
            <a:xfrm>
              <a:off x="7750747" y="853859"/>
              <a:ext cx="3142916" cy="1461624"/>
              <a:chOff x="4970429" y="167720"/>
              <a:chExt cx="3142916" cy="1461624"/>
            </a:xfrm>
          </p:grpSpPr>
          <p:sp>
            <p:nvSpPr>
              <p:cNvPr id="24" name="矩形 23">
                <a:extLst>
                  <a:ext uri="{FF2B5EF4-FFF2-40B4-BE49-F238E27FC236}">
                    <a16:creationId xmlns:a16="http://schemas.microsoft.com/office/drawing/2014/main" id="{BAA25849-D2DB-7A49-C2A4-0FABF666E1D6}"/>
                  </a:ext>
                </a:extLst>
              </p:cNvPr>
              <p:cNvSpPr/>
              <p:nvPr/>
            </p:nvSpPr>
            <p:spPr>
              <a:xfrm>
                <a:off x="5174890" y="1463272"/>
                <a:ext cx="180000" cy="144448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5" name="矩形 24">
                <a:extLst>
                  <a:ext uri="{FF2B5EF4-FFF2-40B4-BE49-F238E27FC236}">
                    <a16:creationId xmlns:a16="http://schemas.microsoft.com/office/drawing/2014/main" id="{E6C46A6A-9B62-E96C-199B-DD5D2DAD8B6C}"/>
                  </a:ext>
                </a:extLst>
              </p:cNvPr>
              <p:cNvSpPr/>
              <p:nvPr/>
            </p:nvSpPr>
            <p:spPr>
              <a:xfrm>
                <a:off x="5593414" y="1215029"/>
                <a:ext cx="180000" cy="39269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6" name="矩形 25">
                <a:extLst>
                  <a:ext uri="{FF2B5EF4-FFF2-40B4-BE49-F238E27FC236}">
                    <a16:creationId xmlns:a16="http://schemas.microsoft.com/office/drawing/2014/main" id="{D2DA6D18-B8FE-E399-DFAE-CDA2A49F4352}"/>
                  </a:ext>
                </a:extLst>
              </p:cNvPr>
              <p:cNvSpPr/>
              <p:nvPr/>
            </p:nvSpPr>
            <p:spPr>
              <a:xfrm>
                <a:off x="6430463" y="1262296"/>
                <a:ext cx="180000" cy="360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7" name="矩形 26">
                <a:extLst>
                  <a:ext uri="{FF2B5EF4-FFF2-40B4-BE49-F238E27FC236}">
                    <a16:creationId xmlns:a16="http://schemas.microsoft.com/office/drawing/2014/main" id="{2C59B9EA-7965-0638-9BEC-9B7E0FF0A2FC}"/>
                  </a:ext>
                </a:extLst>
              </p:cNvPr>
              <p:cNvSpPr/>
              <p:nvPr/>
            </p:nvSpPr>
            <p:spPr>
              <a:xfrm>
                <a:off x="7370066" y="1239866"/>
                <a:ext cx="180000" cy="367354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28" name="矩形 27">
                <a:extLst>
                  <a:ext uri="{FF2B5EF4-FFF2-40B4-BE49-F238E27FC236}">
                    <a16:creationId xmlns:a16="http://schemas.microsoft.com/office/drawing/2014/main" id="{B8C303F1-0F10-9C9C-50BA-8EFFFADE9729}"/>
                  </a:ext>
                </a:extLst>
              </p:cNvPr>
              <p:cNvSpPr/>
              <p:nvPr/>
            </p:nvSpPr>
            <p:spPr>
              <a:xfrm>
                <a:off x="6011938" y="167720"/>
                <a:ext cx="180000" cy="1440000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cxnSp>
            <p:nvCxnSpPr>
              <p:cNvPr id="29" name="直線接點 28">
                <a:extLst>
                  <a:ext uri="{FF2B5EF4-FFF2-40B4-BE49-F238E27FC236}">
                    <a16:creationId xmlns:a16="http://schemas.microsoft.com/office/drawing/2014/main" id="{2A8B0C90-6379-02CA-1222-5CDA62DBC8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70429" y="1629344"/>
                <a:ext cx="314291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矩形 29">
                <a:extLst>
                  <a:ext uri="{FF2B5EF4-FFF2-40B4-BE49-F238E27FC236}">
                    <a16:creationId xmlns:a16="http://schemas.microsoft.com/office/drawing/2014/main" id="{10AFCCE4-40FE-F5FA-5F2D-CCC8D27CF7D3}"/>
                  </a:ext>
                </a:extLst>
              </p:cNvPr>
              <p:cNvSpPr/>
              <p:nvPr/>
            </p:nvSpPr>
            <p:spPr>
              <a:xfrm>
                <a:off x="7742845" y="972011"/>
                <a:ext cx="180000" cy="635709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2CCCFD86-5377-8AE2-469A-ECD629740EF6}"/>
                  </a:ext>
                </a:extLst>
              </p:cNvPr>
              <p:cNvSpPr txBox="1"/>
              <p:nvPr/>
            </p:nvSpPr>
            <p:spPr>
              <a:xfrm>
                <a:off x="6179238" y="1079055"/>
                <a:ext cx="16385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TW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新細明體" panose="02020500000000000000" pitchFamily="18" charset="-120"/>
                    <a:cs typeface="+mn-cs"/>
                  </a:rPr>
                  <a:t>……</a:t>
                </a:r>
                <a:endParaRPr kumimoji="0" lang="zh-TW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新細明體" panose="02020500000000000000" pitchFamily="18" charset="-120"/>
                  <a:cs typeface="+mn-cs"/>
                </a:endParaRPr>
              </a:p>
            </p:txBody>
          </p:sp>
        </p:grp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52B93001-DC00-F88C-4CB2-2F8E8E656215}"/>
                </a:ext>
              </a:extLst>
            </p:cNvPr>
            <p:cNvSpPr txBox="1"/>
            <p:nvPr/>
          </p:nvSpPr>
          <p:spPr>
            <a:xfrm>
              <a:off x="8506784" y="365125"/>
              <a:ext cx="7509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dirty="0">
                  <a:solidFill>
                    <a:prstClr val="black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論</a:t>
              </a:r>
              <a:endPara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endParaRPr>
            </a:p>
          </p:txBody>
        </p:sp>
      </p:grp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748EB85D-1EA0-FF36-4B38-E56DE9023930}"/>
              </a:ext>
            </a:extLst>
          </p:cNvPr>
          <p:cNvSpPr/>
          <p:nvPr/>
        </p:nvSpPr>
        <p:spPr>
          <a:xfrm>
            <a:off x="159654" y="4168882"/>
            <a:ext cx="2342406" cy="1045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1.Tokenization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8B72C86B-315D-E71E-3FB5-CD402A8CCC87}"/>
              </a:ext>
            </a:extLst>
          </p:cNvPr>
          <p:cNvSpPr/>
          <p:nvPr/>
        </p:nvSpPr>
        <p:spPr>
          <a:xfrm>
            <a:off x="2892443" y="4201732"/>
            <a:ext cx="1558874" cy="10456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2. Input</a:t>
            </a:r>
          </a:p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Layer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EAD09D22-D3BC-47BF-DEEF-71E5973CDF21}"/>
              </a:ext>
            </a:extLst>
          </p:cNvPr>
          <p:cNvSpPr/>
          <p:nvPr/>
        </p:nvSpPr>
        <p:spPr>
          <a:xfrm>
            <a:off x="5285556" y="4208126"/>
            <a:ext cx="1972757" cy="10456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3. Attention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CFA0DFDE-A94D-8612-DD8A-D0E09CF86279}"/>
              </a:ext>
            </a:extLst>
          </p:cNvPr>
          <p:cNvSpPr/>
          <p:nvPr/>
        </p:nvSpPr>
        <p:spPr>
          <a:xfrm>
            <a:off x="7658766" y="4208126"/>
            <a:ext cx="1757543" cy="10456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4. Feed</a:t>
            </a:r>
          </a:p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Forward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8" name="矩形: 圓角 37">
            <a:extLst>
              <a:ext uri="{FF2B5EF4-FFF2-40B4-BE49-F238E27FC236}">
                <a16:creationId xmlns:a16="http://schemas.microsoft.com/office/drawing/2014/main" id="{C3F256C7-361E-A1DE-C9CF-901BA276EAC0}"/>
              </a:ext>
            </a:extLst>
          </p:cNvPr>
          <p:cNvSpPr/>
          <p:nvPr/>
        </p:nvSpPr>
        <p:spPr>
          <a:xfrm>
            <a:off x="10233865" y="4217294"/>
            <a:ext cx="1757543" cy="10456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5. Output</a:t>
            </a:r>
          </a:p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Layer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9" name="右大括弧 38">
            <a:extLst>
              <a:ext uri="{FF2B5EF4-FFF2-40B4-BE49-F238E27FC236}">
                <a16:creationId xmlns:a16="http://schemas.microsoft.com/office/drawing/2014/main" id="{DB1D40F6-C2E3-382D-55FB-9203DFA35523}"/>
              </a:ext>
            </a:extLst>
          </p:cNvPr>
          <p:cNvSpPr/>
          <p:nvPr/>
        </p:nvSpPr>
        <p:spPr>
          <a:xfrm rot="16200000">
            <a:off x="5399054" y="-2320233"/>
            <a:ext cx="1393889" cy="11872688"/>
          </a:xfrm>
          <a:prstGeom prst="rightBrace">
            <a:avLst>
              <a:gd name="adj1" fmla="val 27076"/>
              <a:gd name="adj2" fmla="val 5000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6C8B066B-2CA6-6B8B-EC51-180BDB4D5498}"/>
              </a:ext>
            </a:extLst>
          </p:cNvPr>
          <p:cNvCxnSpPr/>
          <p:nvPr/>
        </p:nvCxnSpPr>
        <p:spPr>
          <a:xfrm>
            <a:off x="2465545" y="4724569"/>
            <a:ext cx="4105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8CFF4367-3CCE-8EB0-A93D-232756BBB7BF}"/>
              </a:ext>
            </a:extLst>
          </p:cNvPr>
          <p:cNvCxnSpPr/>
          <p:nvPr/>
        </p:nvCxnSpPr>
        <p:spPr>
          <a:xfrm>
            <a:off x="7233063" y="4740131"/>
            <a:ext cx="4105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id="{1B004737-60EB-6CAF-043D-892D0D5BC5B4}"/>
              </a:ext>
            </a:extLst>
          </p:cNvPr>
          <p:cNvCxnSpPr>
            <a:cxnSpLocks/>
            <a:stCxn id="35" idx="3"/>
            <a:endCxn id="36" idx="1"/>
          </p:cNvCxnSpPr>
          <p:nvPr/>
        </p:nvCxnSpPr>
        <p:spPr>
          <a:xfrm>
            <a:off x="4451317" y="4724569"/>
            <a:ext cx="834239" cy="639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: 圓角 46">
            <a:extLst>
              <a:ext uri="{FF2B5EF4-FFF2-40B4-BE49-F238E27FC236}">
                <a16:creationId xmlns:a16="http://schemas.microsoft.com/office/drawing/2014/main" id="{5AFCC0E5-BE2A-A6EF-581A-12B3EC1F51FF}"/>
              </a:ext>
            </a:extLst>
          </p:cNvPr>
          <p:cNvSpPr/>
          <p:nvPr/>
        </p:nvSpPr>
        <p:spPr>
          <a:xfrm>
            <a:off x="4983881" y="3990574"/>
            <a:ext cx="4713326" cy="1770328"/>
          </a:xfrm>
          <a:prstGeom prst="roundRect">
            <a:avLst/>
          </a:prstGeom>
          <a:noFill/>
          <a:ln w="38100"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600984E0-8905-481D-DB84-B5B48AA53AA1}"/>
              </a:ext>
            </a:extLst>
          </p:cNvPr>
          <p:cNvSpPr txBox="1"/>
          <p:nvPr/>
        </p:nvSpPr>
        <p:spPr>
          <a:xfrm>
            <a:off x="4923424" y="5814662"/>
            <a:ext cx="3976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Transformer Block</a:t>
            </a:r>
            <a:endParaRPr lang="zh-TW" altLang="en-US" sz="2800" dirty="0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DE024F16-9130-7E81-4EF1-AB8476F97358}"/>
              </a:ext>
            </a:extLst>
          </p:cNvPr>
          <p:cNvSpPr txBox="1"/>
          <p:nvPr/>
        </p:nvSpPr>
        <p:spPr>
          <a:xfrm>
            <a:off x="8128689" y="5814662"/>
            <a:ext cx="1048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X N</a:t>
            </a:r>
            <a:endParaRPr lang="zh-TW" altLang="en-US" sz="28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4D9AB4F-01EF-84B6-7BF0-C28CDF98352F}"/>
              </a:ext>
            </a:extLst>
          </p:cNvPr>
          <p:cNvSpPr txBox="1"/>
          <p:nvPr/>
        </p:nvSpPr>
        <p:spPr>
          <a:xfrm>
            <a:off x="-78125" y="5269334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文字轉為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2E4CD1A-713F-DFE9-9484-7818A5223B0C}"/>
              </a:ext>
            </a:extLst>
          </p:cNvPr>
          <p:cNvSpPr txBox="1"/>
          <p:nvPr/>
        </p:nvSpPr>
        <p:spPr>
          <a:xfrm>
            <a:off x="2316376" y="5288955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F52A788C-DE46-5555-FE39-EFBA96B54F73}"/>
              </a:ext>
            </a:extLst>
          </p:cNvPr>
          <p:cNvSpPr txBox="1"/>
          <p:nvPr/>
        </p:nvSpPr>
        <p:spPr>
          <a:xfrm>
            <a:off x="4979952" y="5290941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理解上下文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1658112-3449-4F7B-EAAB-9D1B14E1F6F9}"/>
              </a:ext>
            </a:extLst>
          </p:cNvPr>
          <p:cNvSpPr txBox="1"/>
          <p:nvPr/>
        </p:nvSpPr>
        <p:spPr>
          <a:xfrm>
            <a:off x="7236699" y="5288110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整合、思考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6EC1B84-189A-E4F5-C5B1-BD42F3F92841}"/>
              </a:ext>
            </a:extLst>
          </p:cNvPr>
          <p:cNvSpPr txBox="1"/>
          <p:nvPr/>
        </p:nvSpPr>
        <p:spPr>
          <a:xfrm>
            <a:off x="10404538" y="5305631"/>
            <a:ext cx="1526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得到輸出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68841F45-9CD4-EDAC-CA2C-6453689CB070}"/>
              </a:ext>
            </a:extLst>
          </p:cNvPr>
          <p:cNvSpPr txBox="1"/>
          <p:nvPr/>
        </p:nvSpPr>
        <p:spPr>
          <a:xfrm>
            <a:off x="8243832" y="6020719"/>
            <a:ext cx="27268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反覆思考</a:t>
            </a:r>
          </a:p>
        </p:txBody>
      </p:sp>
    </p:spTree>
    <p:extLst>
      <p:ext uri="{BB962C8B-B14F-4D97-AF65-F5344CB8AC3E}">
        <p14:creationId xmlns:p14="http://schemas.microsoft.com/office/powerpoint/2010/main" val="2298419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7" grpId="0" animBg="1"/>
      <p:bldP spid="48" grpId="0"/>
      <p:bldP spid="49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04D5D0-FAE8-F3A5-B5E1-6B18403D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把文字變成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  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74D9943-F5BF-31B3-8443-C8B6BDD89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語言模型是以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作為單位來對文字進行處理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61EF1FC-CB9E-AA0D-4F91-78164A60F0F9}"/>
              </a:ext>
            </a:extLst>
          </p:cNvPr>
          <p:cNvSpPr txBox="1"/>
          <p:nvPr/>
        </p:nvSpPr>
        <p:spPr>
          <a:xfrm>
            <a:off x="1015836" y="5624736"/>
            <a:ext cx="47831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400" dirty="0"/>
              <a:t>introduction   of   generative   ai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D7F235D8-A831-00B5-0746-05062D1E838F}"/>
              </a:ext>
            </a:extLst>
          </p:cNvPr>
          <p:cNvSpPr txBox="1"/>
          <p:nvPr/>
        </p:nvSpPr>
        <p:spPr>
          <a:xfrm>
            <a:off x="6630896" y="3296722"/>
            <a:ext cx="175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Token list </a:t>
            </a:r>
            <a:endParaRPr lang="zh-TW" altLang="en-US" sz="2400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6F153CB9-75B5-5DDC-BE36-D10F4D1FB1E0}"/>
              </a:ext>
            </a:extLst>
          </p:cNvPr>
          <p:cNvSpPr txBox="1"/>
          <p:nvPr/>
        </p:nvSpPr>
        <p:spPr>
          <a:xfrm>
            <a:off x="8045706" y="4637767"/>
            <a:ext cx="2190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/>
              <a:t>Byte Pair Encoding (BPE)</a:t>
            </a:r>
            <a:endParaRPr lang="zh-TW" altLang="en-US" sz="2400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84B046AF-6EDD-80B4-F924-7AEDFC173791}"/>
              </a:ext>
            </a:extLst>
          </p:cNvPr>
          <p:cNvSpPr txBox="1"/>
          <p:nvPr/>
        </p:nvSpPr>
        <p:spPr>
          <a:xfrm>
            <a:off x="6096000" y="6101391"/>
            <a:ext cx="6093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dirty="0"/>
              <a:t>https://huggingface.co/learn/nlp-course/chapter6/5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E0C7784-268C-FD8F-FD72-065561CE6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289" y="3805221"/>
            <a:ext cx="1613763" cy="161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7A64B55-8B80-909C-E89D-793A74B63B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758" y="3728407"/>
            <a:ext cx="1754485" cy="175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13B88D38-6340-9A23-99C2-8189FC148442}"/>
              </a:ext>
            </a:extLst>
          </p:cNvPr>
          <p:cNvSpPr/>
          <p:nvPr/>
        </p:nvSpPr>
        <p:spPr>
          <a:xfrm>
            <a:off x="1169273" y="4029113"/>
            <a:ext cx="4565721" cy="10456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zh-TW" sz="24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Tokenization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BE7C3395-631F-AD68-6977-CFAEECB0904A}"/>
              </a:ext>
            </a:extLst>
          </p:cNvPr>
          <p:cNvCxnSpPr/>
          <p:nvPr/>
        </p:nvCxnSpPr>
        <p:spPr>
          <a:xfrm flipV="1">
            <a:off x="3492706" y="5123189"/>
            <a:ext cx="0" cy="4320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C90E41C8-6312-4DFD-413A-0B10BAD46D77}"/>
              </a:ext>
            </a:extLst>
          </p:cNvPr>
          <p:cNvSpPr/>
          <p:nvPr/>
        </p:nvSpPr>
        <p:spPr>
          <a:xfrm>
            <a:off x="1244223" y="3119857"/>
            <a:ext cx="488403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int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89FBC4F7-FD1D-4E70-35E9-0FE106F1E786}"/>
              </a:ext>
            </a:extLst>
          </p:cNvPr>
          <p:cNvSpPr/>
          <p:nvPr/>
        </p:nvSpPr>
        <p:spPr>
          <a:xfrm>
            <a:off x="1786333" y="3119857"/>
            <a:ext cx="1139866" cy="36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roduction</a:t>
            </a:r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293D6801-CB21-F37A-AA85-81D13AF29764}"/>
              </a:ext>
            </a:extLst>
          </p:cNvPr>
          <p:cNvSpPr/>
          <p:nvPr/>
        </p:nvSpPr>
        <p:spPr>
          <a:xfrm>
            <a:off x="2969281" y="3119857"/>
            <a:ext cx="474697" cy="36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of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B6CF4764-0512-A8F3-74E1-3E589D408ECF}"/>
              </a:ext>
            </a:extLst>
          </p:cNvPr>
          <p:cNvSpPr/>
          <p:nvPr/>
        </p:nvSpPr>
        <p:spPr>
          <a:xfrm>
            <a:off x="3504254" y="3119857"/>
            <a:ext cx="775464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>
                <a:solidFill>
                  <a:schemeClr val="tx1"/>
                </a:solidFill>
              </a:rPr>
              <a:t>gener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A8FF8257-675B-A0D9-C35F-43AE5FD761D7}"/>
              </a:ext>
            </a:extLst>
          </p:cNvPr>
          <p:cNvSpPr/>
          <p:nvPr/>
        </p:nvSpPr>
        <p:spPr>
          <a:xfrm>
            <a:off x="4352330" y="3119857"/>
            <a:ext cx="775464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ative</a:t>
            </a: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303F9EAB-60BE-E9F2-DC92-BF043097A800}"/>
              </a:ext>
            </a:extLst>
          </p:cNvPr>
          <p:cNvSpPr/>
          <p:nvPr/>
        </p:nvSpPr>
        <p:spPr>
          <a:xfrm>
            <a:off x="5200340" y="3119857"/>
            <a:ext cx="474697" cy="36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ai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32" name="直線單箭頭接點 31">
            <a:extLst>
              <a:ext uri="{FF2B5EF4-FFF2-40B4-BE49-F238E27FC236}">
                <a16:creationId xmlns:a16="http://schemas.microsoft.com/office/drawing/2014/main" id="{AAE6507A-EDD2-C4FC-A895-475B5F2D1EA9}"/>
              </a:ext>
            </a:extLst>
          </p:cNvPr>
          <p:cNvCxnSpPr>
            <a:cxnSpLocks/>
          </p:cNvCxnSpPr>
          <p:nvPr/>
        </p:nvCxnSpPr>
        <p:spPr>
          <a:xfrm flipH="1" flipV="1">
            <a:off x="1512758" y="3533417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單箭頭接點 33">
            <a:extLst>
              <a:ext uri="{FF2B5EF4-FFF2-40B4-BE49-F238E27FC236}">
                <a16:creationId xmlns:a16="http://schemas.microsoft.com/office/drawing/2014/main" id="{8644FEA5-E9CD-7EF3-06F4-85EA76F5AF4D}"/>
              </a:ext>
            </a:extLst>
          </p:cNvPr>
          <p:cNvCxnSpPr>
            <a:cxnSpLocks/>
          </p:cNvCxnSpPr>
          <p:nvPr/>
        </p:nvCxnSpPr>
        <p:spPr>
          <a:xfrm flipH="1" flipV="1">
            <a:off x="2339715" y="3539871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單箭頭接點 34">
            <a:extLst>
              <a:ext uri="{FF2B5EF4-FFF2-40B4-BE49-F238E27FC236}">
                <a16:creationId xmlns:a16="http://schemas.microsoft.com/office/drawing/2014/main" id="{563E2205-A0C7-BFA7-8519-12EF810E6202}"/>
              </a:ext>
            </a:extLst>
          </p:cNvPr>
          <p:cNvCxnSpPr>
            <a:cxnSpLocks/>
          </p:cNvCxnSpPr>
          <p:nvPr/>
        </p:nvCxnSpPr>
        <p:spPr>
          <a:xfrm flipH="1" flipV="1">
            <a:off x="3241624" y="3539871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>
            <a:extLst>
              <a:ext uri="{FF2B5EF4-FFF2-40B4-BE49-F238E27FC236}">
                <a16:creationId xmlns:a16="http://schemas.microsoft.com/office/drawing/2014/main" id="{05B79B3E-C5BE-7012-897A-0527165B8871}"/>
              </a:ext>
            </a:extLst>
          </p:cNvPr>
          <p:cNvCxnSpPr>
            <a:cxnSpLocks/>
          </p:cNvCxnSpPr>
          <p:nvPr/>
        </p:nvCxnSpPr>
        <p:spPr>
          <a:xfrm flipH="1" flipV="1">
            <a:off x="3918680" y="3563397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單箭頭接點 36">
            <a:extLst>
              <a:ext uri="{FF2B5EF4-FFF2-40B4-BE49-F238E27FC236}">
                <a16:creationId xmlns:a16="http://schemas.microsoft.com/office/drawing/2014/main" id="{31AF7166-3410-F6CB-FFBE-4776F993D870}"/>
              </a:ext>
            </a:extLst>
          </p:cNvPr>
          <p:cNvCxnSpPr>
            <a:cxnSpLocks/>
          </p:cNvCxnSpPr>
          <p:nvPr/>
        </p:nvCxnSpPr>
        <p:spPr>
          <a:xfrm flipH="1" flipV="1">
            <a:off x="4715657" y="3553215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單箭頭接點 37">
            <a:extLst>
              <a:ext uri="{FF2B5EF4-FFF2-40B4-BE49-F238E27FC236}">
                <a16:creationId xmlns:a16="http://schemas.microsoft.com/office/drawing/2014/main" id="{853695C6-865A-80CB-37FF-38D830E3061E}"/>
              </a:ext>
            </a:extLst>
          </p:cNvPr>
          <p:cNvCxnSpPr>
            <a:cxnSpLocks/>
          </p:cNvCxnSpPr>
          <p:nvPr/>
        </p:nvCxnSpPr>
        <p:spPr>
          <a:xfrm flipH="1" flipV="1">
            <a:off x="5467664" y="3539871"/>
            <a:ext cx="0" cy="36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id="{70E97787-B66B-61EC-6A53-93E637E20717}"/>
              </a:ext>
            </a:extLst>
          </p:cNvPr>
          <p:cNvCxnSpPr>
            <a:cxnSpLocks/>
          </p:cNvCxnSpPr>
          <p:nvPr/>
        </p:nvCxnSpPr>
        <p:spPr>
          <a:xfrm flipH="1" flipV="1">
            <a:off x="5850115" y="4542083"/>
            <a:ext cx="89226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id="{D18A1F76-8D9E-1297-6AA1-65121C3CB693}"/>
              </a:ext>
            </a:extLst>
          </p:cNvPr>
          <p:cNvCxnSpPr>
            <a:cxnSpLocks/>
          </p:cNvCxnSpPr>
          <p:nvPr/>
        </p:nvCxnSpPr>
        <p:spPr>
          <a:xfrm flipH="1">
            <a:off x="8250481" y="4524531"/>
            <a:ext cx="188850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79343E4C-26DB-F5A2-D9D9-B4B2484ACD5A}"/>
              </a:ext>
            </a:extLst>
          </p:cNvPr>
          <p:cNvSpPr txBox="1"/>
          <p:nvPr/>
        </p:nvSpPr>
        <p:spPr>
          <a:xfrm>
            <a:off x="6863064" y="2634115"/>
            <a:ext cx="46761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這頁投影片沒有需要訓練的參數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BFA761C-6D19-4DF1-A720-1960991A89D8}"/>
              </a:ext>
            </a:extLst>
          </p:cNvPr>
          <p:cNvSpPr txBox="1"/>
          <p:nvPr/>
        </p:nvSpPr>
        <p:spPr>
          <a:xfrm>
            <a:off x="10272034" y="3273461"/>
            <a:ext cx="1754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大量文字</a:t>
            </a:r>
          </a:p>
        </p:txBody>
      </p:sp>
    </p:spTree>
    <p:extLst>
      <p:ext uri="{BB962C8B-B14F-4D97-AF65-F5344CB8AC3E}">
        <p14:creationId xmlns:p14="http://schemas.microsoft.com/office/powerpoint/2010/main" val="396908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4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97C19A36-01F8-0376-4CF8-E59A6C1DF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8533" y="253463"/>
            <a:ext cx="8487960" cy="3019846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2CDFFFFE-0056-012A-B6BF-09B95DCAFB83}"/>
              </a:ext>
            </a:extLst>
          </p:cNvPr>
          <p:cNvSpPr txBox="1"/>
          <p:nvPr/>
        </p:nvSpPr>
        <p:spPr>
          <a:xfrm>
            <a:off x="408483" y="5902062"/>
            <a:ext cx="27000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https://platform.openai.com/tokenizer</a:t>
            </a: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698F794-4F0B-1782-F1DE-D6C5F77685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797" y="3348208"/>
            <a:ext cx="8392696" cy="319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94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A26224-0F7A-07F8-2DAF-73CDE7F0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理解每個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—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語意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B8D6C08D-EED2-8D8D-00D2-3F25F9B834EA}"/>
              </a:ext>
            </a:extLst>
          </p:cNvPr>
          <p:cNvSpPr/>
          <p:nvPr/>
        </p:nvSpPr>
        <p:spPr>
          <a:xfrm>
            <a:off x="1256139" y="5926702"/>
            <a:ext cx="488403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int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E184C47C-0E9C-E80D-DC02-6968AF85D99B}"/>
              </a:ext>
            </a:extLst>
          </p:cNvPr>
          <p:cNvSpPr/>
          <p:nvPr/>
        </p:nvSpPr>
        <p:spPr>
          <a:xfrm>
            <a:off x="1798249" y="5926702"/>
            <a:ext cx="1139866" cy="36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roduction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9255EDCD-ACFF-0C00-F07E-C4B79564D481}"/>
              </a:ext>
            </a:extLst>
          </p:cNvPr>
          <p:cNvSpPr/>
          <p:nvPr/>
        </p:nvSpPr>
        <p:spPr>
          <a:xfrm>
            <a:off x="2981197" y="5926702"/>
            <a:ext cx="474697" cy="36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of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D0488906-DDC3-F755-D52B-40F452A24FEB}"/>
              </a:ext>
            </a:extLst>
          </p:cNvPr>
          <p:cNvSpPr/>
          <p:nvPr/>
        </p:nvSpPr>
        <p:spPr>
          <a:xfrm>
            <a:off x="3516170" y="5926702"/>
            <a:ext cx="775464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>
                <a:solidFill>
                  <a:schemeClr val="tx1"/>
                </a:solidFill>
              </a:rPr>
              <a:t>gener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5E475FBC-2C9A-DDA7-D8C6-FE73EFAA34AC}"/>
              </a:ext>
            </a:extLst>
          </p:cNvPr>
          <p:cNvSpPr/>
          <p:nvPr/>
        </p:nvSpPr>
        <p:spPr>
          <a:xfrm>
            <a:off x="4364246" y="5926702"/>
            <a:ext cx="775464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ative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066A7A5A-16A6-6DB2-09E6-A22DA575BA49}"/>
              </a:ext>
            </a:extLst>
          </p:cNvPr>
          <p:cNvSpPr/>
          <p:nvPr/>
        </p:nvSpPr>
        <p:spPr>
          <a:xfrm>
            <a:off x="5212256" y="5926702"/>
            <a:ext cx="474697" cy="36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ai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2DF3B947-2E06-60E3-162A-8CFE1E224249}"/>
              </a:ext>
            </a:extLst>
          </p:cNvPr>
          <p:cNvSpPr txBox="1"/>
          <p:nvPr/>
        </p:nvSpPr>
        <p:spPr>
          <a:xfrm>
            <a:off x="-103104" y="2323147"/>
            <a:ext cx="2201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向量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(Vector)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77703ED-93EF-DF1A-7E40-33D38D2F5852}"/>
              </a:ext>
            </a:extLst>
          </p:cNvPr>
          <p:cNvSpPr txBox="1"/>
          <p:nvPr/>
        </p:nvSpPr>
        <p:spPr>
          <a:xfrm>
            <a:off x="6096000" y="6078892"/>
            <a:ext cx="7591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意思相近的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會有接近的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Embedding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F41EA920-C168-65E9-1E5A-E57E70CDABC2}"/>
              </a:ext>
            </a:extLst>
          </p:cNvPr>
          <p:cNvSpPr/>
          <p:nvPr/>
        </p:nvSpPr>
        <p:spPr>
          <a:xfrm>
            <a:off x="1403707" y="2939333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: 圓角 31">
            <a:extLst>
              <a:ext uri="{FF2B5EF4-FFF2-40B4-BE49-F238E27FC236}">
                <a16:creationId xmlns:a16="http://schemas.microsoft.com/office/drawing/2014/main" id="{3E3194A2-FA91-ACC4-49A0-90F1BA77820A}"/>
              </a:ext>
            </a:extLst>
          </p:cNvPr>
          <p:cNvSpPr/>
          <p:nvPr/>
        </p:nvSpPr>
        <p:spPr>
          <a:xfrm>
            <a:off x="2260060" y="2939333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矩形: 圓角 32">
            <a:extLst>
              <a:ext uri="{FF2B5EF4-FFF2-40B4-BE49-F238E27FC236}">
                <a16:creationId xmlns:a16="http://schemas.microsoft.com/office/drawing/2014/main" id="{47BD5801-2577-815B-9FC3-E5A50F45BB30}"/>
              </a:ext>
            </a:extLst>
          </p:cNvPr>
          <p:cNvSpPr/>
          <p:nvPr/>
        </p:nvSpPr>
        <p:spPr>
          <a:xfrm>
            <a:off x="3077349" y="2939333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6D6595AB-EA07-D59B-9C08-98D98F751CE0}"/>
              </a:ext>
            </a:extLst>
          </p:cNvPr>
          <p:cNvSpPr/>
          <p:nvPr/>
        </p:nvSpPr>
        <p:spPr>
          <a:xfrm>
            <a:off x="3748454" y="2963728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9E1C71E3-5DA9-F8A9-1FCD-B6AF20EDF12D}"/>
              </a:ext>
            </a:extLst>
          </p:cNvPr>
          <p:cNvSpPr/>
          <p:nvPr/>
        </p:nvSpPr>
        <p:spPr>
          <a:xfrm>
            <a:off x="4590354" y="2939333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6505E9D9-E844-D9E7-B315-B2B369349B29}"/>
              </a:ext>
            </a:extLst>
          </p:cNvPr>
          <p:cNvSpPr/>
          <p:nvPr/>
        </p:nvSpPr>
        <p:spPr>
          <a:xfrm>
            <a:off x="5289612" y="2959624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1FD017C5-BE07-5B36-9B94-D86A814305DF}"/>
                  </a:ext>
                </a:extLst>
              </p:cNvPr>
              <p:cNvSpPr txBox="1"/>
              <p:nvPr/>
            </p:nvSpPr>
            <p:spPr>
              <a:xfrm>
                <a:off x="550875" y="2867298"/>
                <a:ext cx="692177" cy="127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1.2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−3.5</m:t>
                              </m:r>
                            </m:e>
                            <m:e>
                              <m:r>
                                <a:rPr lang="zh-TW" altLang="en-US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−1.9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7.2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1FD017C5-BE07-5B36-9B94-D86A81430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5" y="2867298"/>
                <a:ext cx="692177" cy="1272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BC594B56-E689-5232-FB10-F3F450DD038A}"/>
              </a:ext>
            </a:extLst>
          </p:cNvPr>
          <p:cNvCxnSpPr>
            <a:cxnSpLocks/>
          </p:cNvCxnSpPr>
          <p:nvPr/>
        </p:nvCxnSpPr>
        <p:spPr>
          <a:xfrm flipV="1">
            <a:off x="1515202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231D1753-02A4-B73E-2F87-3694DE27B895}"/>
              </a:ext>
            </a:extLst>
          </p:cNvPr>
          <p:cNvCxnSpPr>
            <a:cxnSpLocks/>
          </p:cNvCxnSpPr>
          <p:nvPr/>
        </p:nvCxnSpPr>
        <p:spPr>
          <a:xfrm flipV="1">
            <a:off x="2406576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id="{3D51D7F5-D178-5B3C-D02C-E856E6047556}"/>
              </a:ext>
            </a:extLst>
          </p:cNvPr>
          <p:cNvCxnSpPr>
            <a:cxnSpLocks/>
          </p:cNvCxnSpPr>
          <p:nvPr/>
        </p:nvCxnSpPr>
        <p:spPr>
          <a:xfrm flipV="1">
            <a:off x="3218544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id="{E4F0C1D9-90CB-B3B2-0850-79DB9E5C8BC6}"/>
              </a:ext>
            </a:extLst>
          </p:cNvPr>
          <p:cNvCxnSpPr>
            <a:cxnSpLocks/>
          </p:cNvCxnSpPr>
          <p:nvPr/>
        </p:nvCxnSpPr>
        <p:spPr>
          <a:xfrm flipV="1">
            <a:off x="3891178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393A2AAA-9E7C-E157-37BC-2D300C537D8F}"/>
              </a:ext>
            </a:extLst>
          </p:cNvPr>
          <p:cNvCxnSpPr>
            <a:cxnSpLocks/>
          </p:cNvCxnSpPr>
          <p:nvPr/>
        </p:nvCxnSpPr>
        <p:spPr>
          <a:xfrm flipV="1">
            <a:off x="4740521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BD6879CF-E65B-D180-031D-6AE6801E0986}"/>
              </a:ext>
            </a:extLst>
          </p:cNvPr>
          <p:cNvCxnSpPr>
            <a:cxnSpLocks/>
          </p:cNvCxnSpPr>
          <p:nvPr/>
        </p:nvCxnSpPr>
        <p:spPr>
          <a:xfrm flipV="1">
            <a:off x="5437494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29E472F5-F003-F997-5098-F66E0516EA21}"/>
              </a:ext>
            </a:extLst>
          </p:cNvPr>
          <p:cNvSpPr/>
          <p:nvPr/>
        </p:nvSpPr>
        <p:spPr>
          <a:xfrm>
            <a:off x="1243052" y="4755564"/>
            <a:ext cx="4539053" cy="6269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Embedding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grpSp>
        <p:nvGrpSpPr>
          <p:cNvPr id="65" name="群組 64">
            <a:extLst>
              <a:ext uri="{FF2B5EF4-FFF2-40B4-BE49-F238E27FC236}">
                <a16:creationId xmlns:a16="http://schemas.microsoft.com/office/drawing/2014/main" id="{277A41B1-18DD-19A8-7201-A3C0D3AFAC5A}"/>
              </a:ext>
            </a:extLst>
          </p:cNvPr>
          <p:cNvGrpSpPr/>
          <p:nvPr/>
        </p:nvGrpSpPr>
        <p:grpSpPr>
          <a:xfrm>
            <a:off x="6805004" y="2657285"/>
            <a:ext cx="4255364" cy="3192023"/>
            <a:chOff x="6805004" y="2657285"/>
            <a:chExt cx="4255364" cy="3192023"/>
          </a:xfrm>
        </p:grpSpPr>
        <p:cxnSp>
          <p:nvCxnSpPr>
            <p:cNvPr id="5" name="直線單箭頭接點 4">
              <a:extLst>
                <a:ext uri="{FF2B5EF4-FFF2-40B4-BE49-F238E27FC236}">
                  <a16:creationId xmlns:a16="http://schemas.microsoft.com/office/drawing/2014/main" id="{90429026-D104-3D6F-1C14-FC33D44E81D8}"/>
                </a:ext>
              </a:extLst>
            </p:cNvPr>
            <p:cNvCxnSpPr/>
            <p:nvPr/>
          </p:nvCxnSpPr>
          <p:spPr>
            <a:xfrm>
              <a:off x="6805004" y="5609239"/>
              <a:ext cx="425536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單箭頭接點 7">
              <a:extLst>
                <a:ext uri="{FF2B5EF4-FFF2-40B4-BE49-F238E27FC236}">
                  <a16:creationId xmlns:a16="http://schemas.microsoft.com/office/drawing/2014/main" id="{0F173018-EBCA-6F2C-1B74-2F197EDC4859}"/>
                </a:ext>
              </a:extLst>
            </p:cNvPr>
            <p:cNvCxnSpPr/>
            <p:nvPr/>
          </p:nvCxnSpPr>
          <p:spPr>
            <a:xfrm flipV="1">
              <a:off x="7113072" y="2657285"/>
              <a:ext cx="0" cy="319202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橢圓 47">
              <a:extLst>
                <a:ext uri="{FF2B5EF4-FFF2-40B4-BE49-F238E27FC236}">
                  <a16:creationId xmlns:a16="http://schemas.microsoft.com/office/drawing/2014/main" id="{792214B6-3A50-BFD5-F709-74DD9CA6DD38}"/>
                </a:ext>
              </a:extLst>
            </p:cNvPr>
            <p:cNvSpPr/>
            <p:nvPr/>
          </p:nvSpPr>
          <p:spPr>
            <a:xfrm>
              <a:off x="9140709" y="3706174"/>
              <a:ext cx="134608" cy="134608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>
              <a:extLst>
                <a:ext uri="{FF2B5EF4-FFF2-40B4-BE49-F238E27FC236}">
                  <a16:creationId xmlns:a16="http://schemas.microsoft.com/office/drawing/2014/main" id="{779A86C3-88DF-888C-5676-391759F9E5DA}"/>
                </a:ext>
              </a:extLst>
            </p:cNvPr>
            <p:cNvSpPr/>
            <p:nvPr/>
          </p:nvSpPr>
          <p:spPr>
            <a:xfrm>
              <a:off x="9372999" y="3976353"/>
              <a:ext cx="134608" cy="134608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橢圓 49">
              <a:extLst>
                <a:ext uri="{FF2B5EF4-FFF2-40B4-BE49-F238E27FC236}">
                  <a16:creationId xmlns:a16="http://schemas.microsoft.com/office/drawing/2014/main" id="{8670B17B-78ED-6083-95B2-CA958AF7FAB2}"/>
                </a:ext>
              </a:extLst>
            </p:cNvPr>
            <p:cNvSpPr/>
            <p:nvPr/>
          </p:nvSpPr>
          <p:spPr>
            <a:xfrm>
              <a:off x="9566571" y="3759070"/>
              <a:ext cx="134608" cy="134608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>
              <a:extLst>
                <a:ext uri="{FF2B5EF4-FFF2-40B4-BE49-F238E27FC236}">
                  <a16:creationId xmlns:a16="http://schemas.microsoft.com/office/drawing/2014/main" id="{9220C82D-6FE2-9C40-BB06-D9661D8937E0}"/>
                </a:ext>
              </a:extLst>
            </p:cNvPr>
            <p:cNvSpPr txBox="1"/>
            <p:nvPr/>
          </p:nvSpPr>
          <p:spPr>
            <a:xfrm>
              <a:off x="8970394" y="3209500"/>
              <a:ext cx="7247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dog</a:t>
              </a:r>
              <a:endParaRPr lang="zh-TW" altLang="en-US" sz="2400" dirty="0"/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D3B34DF1-E46B-6166-3AED-9DEE9BF61A68}"/>
                </a:ext>
              </a:extLst>
            </p:cNvPr>
            <p:cNvSpPr txBox="1"/>
            <p:nvPr/>
          </p:nvSpPr>
          <p:spPr>
            <a:xfrm>
              <a:off x="9185145" y="4046370"/>
              <a:ext cx="7247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cat</a:t>
              </a:r>
              <a:endParaRPr lang="zh-TW" altLang="en-US" sz="2400" dirty="0"/>
            </a:p>
          </p:txBody>
        </p: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C76A223C-5F2B-CFBF-DCF2-3AE359318C4D}"/>
                </a:ext>
              </a:extLst>
            </p:cNvPr>
            <p:cNvSpPr txBox="1"/>
            <p:nvPr/>
          </p:nvSpPr>
          <p:spPr>
            <a:xfrm>
              <a:off x="9642605" y="3395152"/>
              <a:ext cx="986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rabbit</a:t>
              </a:r>
              <a:endParaRPr lang="zh-TW" altLang="en-US" sz="2400" dirty="0"/>
            </a:p>
          </p:txBody>
        </p:sp>
        <p:sp>
          <p:nvSpPr>
            <p:cNvPr id="54" name="橢圓 53">
              <a:extLst>
                <a:ext uri="{FF2B5EF4-FFF2-40B4-BE49-F238E27FC236}">
                  <a16:creationId xmlns:a16="http://schemas.microsoft.com/office/drawing/2014/main" id="{A1D6E281-1D36-8162-ACDD-15DD74647210}"/>
                </a:ext>
              </a:extLst>
            </p:cNvPr>
            <p:cNvSpPr/>
            <p:nvPr/>
          </p:nvSpPr>
          <p:spPr>
            <a:xfrm>
              <a:off x="7312314" y="4134059"/>
              <a:ext cx="134608" cy="134608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2E0B6CDA-2B6F-587F-D2C1-CB7ADDE79BF2}"/>
                </a:ext>
              </a:extLst>
            </p:cNvPr>
            <p:cNvSpPr txBox="1"/>
            <p:nvPr/>
          </p:nvSpPr>
          <p:spPr>
            <a:xfrm>
              <a:off x="7403957" y="3964402"/>
              <a:ext cx="11667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jump</a:t>
              </a:r>
              <a:endParaRPr lang="zh-TW" altLang="en-US" sz="2400" dirty="0"/>
            </a:p>
          </p:txBody>
        </p:sp>
        <p:sp>
          <p:nvSpPr>
            <p:cNvPr id="56" name="橢圓 55">
              <a:extLst>
                <a:ext uri="{FF2B5EF4-FFF2-40B4-BE49-F238E27FC236}">
                  <a16:creationId xmlns:a16="http://schemas.microsoft.com/office/drawing/2014/main" id="{610A255C-74B9-768A-8835-65C6C30E0D60}"/>
                </a:ext>
              </a:extLst>
            </p:cNvPr>
            <p:cNvSpPr/>
            <p:nvPr/>
          </p:nvSpPr>
          <p:spPr>
            <a:xfrm>
              <a:off x="7500168" y="3787106"/>
              <a:ext cx="134608" cy="134608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文字方塊 56">
              <a:extLst>
                <a:ext uri="{FF2B5EF4-FFF2-40B4-BE49-F238E27FC236}">
                  <a16:creationId xmlns:a16="http://schemas.microsoft.com/office/drawing/2014/main" id="{3E3CB0B5-4AD9-0A94-D832-91854529F9A2}"/>
                </a:ext>
              </a:extLst>
            </p:cNvPr>
            <p:cNvSpPr txBox="1"/>
            <p:nvPr/>
          </p:nvSpPr>
          <p:spPr>
            <a:xfrm>
              <a:off x="7591811" y="3617449"/>
              <a:ext cx="11667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run</a:t>
              </a:r>
              <a:endParaRPr lang="zh-TW" altLang="en-US" sz="2400" dirty="0"/>
            </a:p>
          </p:txBody>
        </p:sp>
        <p:sp>
          <p:nvSpPr>
            <p:cNvPr id="58" name="橢圓 57">
              <a:extLst>
                <a:ext uri="{FF2B5EF4-FFF2-40B4-BE49-F238E27FC236}">
                  <a16:creationId xmlns:a16="http://schemas.microsoft.com/office/drawing/2014/main" id="{7869F5D5-4212-BCEC-C420-1DB3696DDADB}"/>
                </a:ext>
              </a:extLst>
            </p:cNvPr>
            <p:cNvSpPr/>
            <p:nvPr/>
          </p:nvSpPr>
          <p:spPr>
            <a:xfrm>
              <a:off x="9185145" y="5120324"/>
              <a:ext cx="134608" cy="13460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文字方塊 58">
              <a:extLst>
                <a:ext uri="{FF2B5EF4-FFF2-40B4-BE49-F238E27FC236}">
                  <a16:creationId xmlns:a16="http://schemas.microsoft.com/office/drawing/2014/main" id="{12629B12-28DA-0D48-5587-668607F7B11D}"/>
                </a:ext>
              </a:extLst>
            </p:cNvPr>
            <p:cNvSpPr txBox="1"/>
            <p:nvPr/>
          </p:nvSpPr>
          <p:spPr>
            <a:xfrm>
              <a:off x="9292678" y="4938595"/>
              <a:ext cx="11667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flower</a:t>
              </a:r>
              <a:endParaRPr lang="zh-TW" altLang="en-US" sz="2400" dirty="0"/>
            </a:p>
          </p:txBody>
        </p:sp>
        <p:sp>
          <p:nvSpPr>
            <p:cNvPr id="60" name="橢圓 59">
              <a:extLst>
                <a:ext uri="{FF2B5EF4-FFF2-40B4-BE49-F238E27FC236}">
                  <a16:creationId xmlns:a16="http://schemas.microsoft.com/office/drawing/2014/main" id="{30B13F8A-DD87-7BC2-7864-CB1DAF8E682C}"/>
                </a:ext>
              </a:extLst>
            </p:cNvPr>
            <p:cNvSpPr/>
            <p:nvPr/>
          </p:nvSpPr>
          <p:spPr>
            <a:xfrm>
              <a:off x="9357764" y="4783020"/>
              <a:ext cx="134608" cy="134608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文字方塊 60">
              <a:extLst>
                <a:ext uri="{FF2B5EF4-FFF2-40B4-BE49-F238E27FC236}">
                  <a16:creationId xmlns:a16="http://schemas.microsoft.com/office/drawing/2014/main" id="{071FC6F0-5DBF-B8CB-9254-33679DDF9ED5}"/>
                </a:ext>
              </a:extLst>
            </p:cNvPr>
            <p:cNvSpPr txBox="1"/>
            <p:nvPr/>
          </p:nvSpPr>
          <p:spPr>
            <a:xfrm>
              <a:off x="9465297" y="4553993"/>
              <a:ext cx="11667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2400" dirty="0"/>
                <a:t>tree</a:t>
              </a:r>
              <a:endParaRPr lang="zh-TW" altLang="en-US" sz="2400" dirty="0"/>
            </a:p>
          </p:txBody>
        </p:sp>
      </p:grp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5A4E46AC-15D6-ED0B-E343-365935AE8D15}"/>
              </a:ext>
            </a:extLst>
          </p:cNvPr>
          <p:cNvSpPr txBox="1"/>
          <p:nvPr/>
        </p:nvSpPr>
        <p:spPr>
          <a:xfrm>
            <a:off x="6371934" y="1856686"/>
            <a:ext cx="512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原本每一個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都是獨立的符號</a:t>
            </a: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00F3B7E0-F6B4-8C70-6A84-C4F5B4D63825}"/>
              </a:ext>
            </a:extLst>
          </p:cNvPr>
          <p:cNvSpPr txBox="1"/>
          <p:nvPr/>
        </p:nvSpPr>
        <p:spPr>
          <a:xfrm>
            <a:off x="7806761" y="2320788"/>
            <a:ext cx="4063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apple, cat, dot, run, jump ……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6022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37" grpId="0"/>
      <p:bldP spid="3" grpId="0" animBg="1"/>
      <p:bldP spid="62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A26224-0F7A-07F8-2DAF-73CDE7F0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理解每個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—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語意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B8D6C08D-EED2-8D8D-00D2-3F25F9B834EA}"/>
              </a:ext>
            </a:extLst>
          </p:cNvPr>
          <p:cNvSpPr/>
          <p:nvPr/>
        </p:nvSpPr>
        <p:spPr>
          <a:xfrm>
            <a:off x="1256139" y="5926702"/>
            <a:ext cx="488403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int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E184C47C-0E9C-E80D-DC02-6968AF85D99B}"/>
              </a:ext>
            </a:extLst>
          </p:cNvPr>
          <p:cNvSpPr/>
          <p:nvPr/>
        </p:nvSpPr>
        <p:spPr>
          <a:xfrm>
            <a:off x="1798249" y="5926702"/>
            <a:ext cx="1139866" cy="360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roduction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9255EDCD-ACFF-0C00-F07E-C4B79564D481}"/>
              </a:ext>
            </a:extLst>
          </p:cNvPr>
          <p:cNvSpPr/>
          <p:nvPr/>
        </p:nvSpPr>
        <p:spPr>
          <a:xfrm>
            <a:off x="2981197" y="5926702"/>
            <a:ext cx="474697" cy="36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of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D0488906-DDC3-F755-D52B-40F452A24FEB}"/>
              </a:ext>
            </a:extLst>
          </p:cNvPr>
          <p:cNvSpPr/>
          <p:nvPr/>
        </p:nvSpPr>
        <p:spPr>
          <a:xfrm>
            <a:off x="3516170" y="5926702"/>
            <a:ext cx="775464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err="1">
                <a:solidFill>
                  <a:schemeClr val="tx1"/>
                </a:solidFill>
              </a:rPr>
              <a:t>gener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5E475FBC-2C9A-DDA7-D8C6-FE73EFAA34AC}"/>
              </a:ext>
            </a:extLst>
          </p:cNvPr>
          <p:cNvSpPr/>
          <p:nvPr/>
        </p:nvSpPr>
        <p:spPr>
          <a:xfrm>
            <a:off x="4364246" y="5926702"/>
            <a:ext cx="775464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ative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066A7A5A-16A6-6DB2-09E6-A22DA575BA49}"/>
              </a:ext>
            </a:extLst>
          </p:cNvPr>
          <p:cNvSpPr/>
          <p:nvPr/>
        </p:nvSpPr>
        <p:spPr>
          <a:xfrm>
            <a:off x="5212256" y="5926702"/>
            <a:ext cx="474697" cy="36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ai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77703ED-93EF-DF1A-7E40-33D38D2F5852}"/>
              </a:ext>
            </a:extLst>
          </p:cNvPr>
          <p:cNvSpPr txBox="1"/>
          <p:nvPr/>
        </p:nvSpPr>
        <p:spPr>
          <a:xfrm>
            <a:off x="1890493" y="1883117"/>
            <a:ext cx="3249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意思相近的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會有接近的 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Embedding 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BB599D58-01C2-905F-617D-E163132BEA78}"/>
              </a:ext>
            </a:extLst>
          </p:cNvPr>
          <p:cNvSpPr/>
          <p:nvPr/>
        </p:nvSpPr>
        <p:spPr>
          <a:xfrm>
            <a:off x="7019759" y="2345689"/>
            <a:ext cx="720000" cy="360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int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3C96E4AF-5CEA-9547-563C-CFEFA48CC4F3}"/>
              </a:ext>
            </a:extLst>
          </p:cNvPr>
          <p:cNvSpPr/>
          <p:nvPr/>
        </p:nvSpPr>
        <p:spPr>
          <a:xfrm>
            <a:off x="7844610" y="2354114"/>
            <a:ext cx="720000" cy="36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ai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4F46AF81-CEAF-DFC1-1A30-73FD19579DA9}"/>
              </a:ext>
            </a:extLst>
          </p:cNvPr>
          <p:cNvSpPr/>
          <p:nvPr/>
        </p:nvSpPr>
        <p:spPr>
          <a:xfrm>
            <a:off x="8661899" y="2354114"/>
            <a:ext cx="720000" cy="360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198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130CF6FF-5893-77DE-81F2-04E47FF81FCD}"/>
              </a:ext>
            </a:extLst>
          </p:cNvPr>
          <p:cNvSpPr/>
          <p:nvPr/>
        </p:nvSpPr>
        <p:spPr>
          <a:xfrm>
            <a:off x="9471974" y="2345689"/>
            <a:ext cx="720000" cy="36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of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F8A2A7D2-5EE9-7400-93AD-A38583D3B256}"/>
              </a:ext>
            </a:extLst>
          </p:cNvPr>
          <p:cNvSpPr/>
          <p:nvPr/>
        </p:nvSpPr>
        <p:spPr>
          <a:xfrm>
            <a:off x="10289263" y="2345689"/>
            <a:ext cx="720000" cy="3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bank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D42888A7-E7CD-7E0C-C374-4597F04CF9B5}"/>
              </a:ext>
            </a:extLst>
          </p:cNvPr>
          <p:cNvSpPr txBox="1"/>
          <p:nvPr/>
        </p:nvSpPr>
        <p:spPr>
          <a:xfrm>
            <a:off x="11061379" y="2244024"/>
            <a:ext cx="1263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……</a:t>
            </a:r>
            <a:endParaRPr lang="zh-TW" altLang="en-US" sz="2400" dirty="0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BFD5ACE5-50BD-5F45-9151-F11AE8E13623}"/>
              </a:ext>
            </a:extLst>
          </p:cNvPr>
          <p:cNvSpPr/>
          <p:nvPr/>
        </p:nvSpPr>
        <p:spPr>
          <a:xfrm>
            <a:off x="7229515" y="2985305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7264F933-A202-9806-0B58-2792434C388D}"/>
              </a:ext>
            </a:extLst>
          </p:cNvPr>
          <p:cNvSpPr/>
          <p:nvPr/>
        </p:nvSpPr>
        <p:spPr>
          <a:xfrm>
            <a:off x="8066818" y="2985305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2CE96018-F9AE-B606-5E3D-7A1A5CE0B320}"/>
              </a:ext>
            </a:extLst>
          </p:cNvPr>
          <p:cNvSpPr/>
          <p:nvPr/>
        </p:nvSpPr>
        <p:spPr>
          <a:xfrm>
            <a:off x="8884107" y="2985305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7388A244-E8FE-7441-F720-29B64DFB7EDC}"/>
              </a:ext>
            </a:extLst>
          </p:cNvPr>
          <p:cNvSpPr/>
          <p:nvPr/>
        </p:nvSpPr>
        <p:spPr>
          <a:xfrm>
            <a:off x="9694182" y="3009700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43A203FE-698A-D530-70AE-6D6977CF2717}"/>
              </a:ext>
            </a:extLst>
          </p:cNvPr>
          <p:cNvSpPr/>
          <p:nvPr/>
        </p:nvSpPr>
        <p:spPr>
          <a:xfrm>
            <a:off x="10504257" y="2985305"/>
            <a:ext cx="285525" cy="112801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BDEDA097-045F-ADF6-DE85-E7007DBEC66D}"/>
              </a:ext>
            </a:extLst>
          </p:cNvPr>
          <p:cNvSpPr txBox="1"/>
          <p:nvPr/>
        </p:nvSpPr>
        <p:spPr>
          <a:xfrm>
            <a:off x="6761062" y="4938326"/>
            <a:ext cx="5307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Embedding 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是在訓練時得到的</a:t>
            </a: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FE754DDD-FD17-D255-407E-9FB5E1E706B1}"/>
              </a:ext>
            </a:extLst>
          </p:cNvPr>
          <p:cNvSpPr txBox="1"/>
          <p:nvPr/>
        </p:nvSpPr>
        <p:spPr>
          <a:xfrm>
            <a:off x="10766578" y="3716890"/>
            <a:ext cx="1109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參數</a:t>
            </a: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F41EA920-C168-65E9-1E5A-E57E70CDABC2}"/>
              </a:ext>
            </a:extLst>
          </p:cNvPr>
          <p:cNvSpPr/>
          <p:nvPr/>
        </p:nvSpPr>
        <p:spPr>
          <a:xfrm>
            <a:off x="1403707" y="2939333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: 圓角 31">
            <a:extLst>
              <a:ext uri="{FF2B5EF4-FFF2-40B4-BE49-F238E27FC236}">
                <a16:creationId xmlns:a16="http://schemas.microsoft.com/office/drawing/2014/main" id="{3E3194A2-FA91-ACC4-49A0-90F1BA77820A}"/>
              </a:ext>
            </a:extLst>
          </p:cNvPr>
          <p:cNvSpPr/>
          <p:nvPr/>
        </p:nvSpPr>
        <p:spPr>
          <a:xfrm>
            <a:off x="2260060" y="2939333"/>
            <a:ext cx="285525" cy="11280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矩形: 圓角 32">
            <a:extLst>
              <a:ext uri="{FF2B5EF4-FFF2-40B4-BE49-F238E27FC236}">
                <a16:creationId xmlns:a16="http://schemas.microsoft.com/office/drawing/2014/main" id="{47BD5801-2577-815B-9FC3-E5A50F45BB30}"/>
              </a:ext>
            </a:extLst>
          </p:cNvPr>
          <p:cNvSpPr/>
          <p:nvPr/>
        </p:nvSpPr>
        <p:spPr>
          <a:xfrm>
            <a:off x="3077349" y="2939333"/>
            <a:ext cx="285525" cy="112801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矩形: 圓角 33">
            <a:extLst>
              <a:ext uri="{FF2B5EF4-FFF2-40B4-BE49-F238E27FC236}">
                <a16:creationId xmlns:a16="http://schemas.microsoft.com/office/drawing/2014/main" id="{6D6595AB-EA07-D59B-9C08-98D98F751CE0}"/>
              </a:ext>
            </a:extLst>
          </p:cNvPr>
          <p:cNvSpPr/>
          <p:nvPr/>
        </p:nvSpPr>
        <p:spPr>
          <a:xfrm>
            <a:off x="3748454" y="2963728"/>
            <a:ext cx="285525" cy="11280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矩形: 圓角 34">
            <a:extLst>
              <a:ext uri="{FF2B5EF4-FFF2-40B4-BE49-F238E27FC236}">
                <a16:creationId xmlns:a16="http://schemas.microsoft.com/office/drawing/2014/main" id="{9E1C71E3-5DA9-F8A9-1FCD-B6AF20EDF12D}"/>
              </a:ext>
            </a:extLst>
          </p:cNvPr>
          <p:cNvSpPr/>
          <p:nvPr/>
        </p:nvSpPr>
        <p:spPr>
          <a:xfrm>
            <a:off x="4590354" y="2939333"/>
            <a:ext cx="285525" cy="11280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矩形: 圓角 35">
            <a:extLst>
              <a:ext uri="{FF2B5EF4-FFF2-40B4-BE49-F238E27FC236}">
                <a16:creationId xmlns:a16="http://schemas.microsoft.com/office/drawing/2014/main" id="{6505E9D9-E844-D9E7-B315-B2B369349B29}"/>
              </a:ext>
            </a:extLst>
          </p:cNvPr>
          <p:cNvSpPr/>
          <p:nvPr/>
        </p:nvSpPr>
        <p:spPr>
          <a:xfrm>
            <a:off x="5289612" y="2959624"/>
            <a:ext cx="285525" cy="11280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1FD017C5-BE07-5B36-9B94-D86A814305DF}"/>
                  </a:ext>
                </a:extLst>
              </p:cNvPr>
              <p:cNvSpPr txBox="1"/>
              <p:nvPr/>
            </p:nvSpPr>
            <p:spPr>
              <a:xfrm>
                <a:off x="550875" y="2867298"/>
                <a:ext cx="692177" cy="12720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1.2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−3.5</m:t>
                              </m:r>
                            </m:e>
                            <m:e>
                              <m:r>
                                <a:rPr lang="zh-TW" altLang="en-US" i="1" smtClean="0">
                                  <a:latin typeface="Cambria Math" panose="02040503050406030204" pitchFamily="18" charset="0"/>
                                </a:rPr>
                                <m:t>⋮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−1.9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7.2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1FD017C5-BE07-5B36-9B94-D86A81430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5" y="2867298"/>
                <a:ext cx="692177" cy="12720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箭號: 向下 37">
            <a:extLst>
              <a:ext uri="{FF2B5EF4-FFF2-40B4-BE49-F238E27FC236}">
                <a16:creationId xmlns:a16="http://schemas.microsoft.com/office/drawing/2014/main" id="{37B12EFD-7D71-3C9F-559F-64EAEFF6F242}"/>
              </a:ext>
            </a:extLst>
          </p:cNvPr>
          <p:cNvSpPr/>
          <p:nvPr/>
        </p:nvSpPr>
        <p:spPr>
          <a:xfrm rot="5400000" flipH="1">
            <a:off x="6187812" y="3063838"/>
            <a:ext cx="437216" cy="919582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7923610-7F45-EFA8-8AF4-BEA3E32DD776}"/>
              </a:ext>
            </a:extLst>
          </p:cNvPr>
          <p:cNvSpPr txBox="1"/>
          <p:nvPr/>
        </p:nvSpPr>
        <p:spPr>
          <a:xfrm>
            <a:off x="5907745" y="3787248"/>
            <a:ext cx="1109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查表</a:t>
            </a:r>
          </a:p>
        </p:txBody>
      </p: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id="{BC594B56-E689-5232-FB10-F3F450DD038A}"/>
              </a:ext>
            </a:extLst>
          </p:cNvPr>
          <p:cNvCxnSpPr>
            <a:cxnSpLocks/>
          </p:cNvCxnSpPr>
          <p:nvPr/>
        </p:nvCxnSpPr>
        <p:spPr>
          <a:xfrm flipV="1">
            <a:off x="1515202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>
            <a:extLst>
              <a:ext uri="{FF2B5EF4-FFF2-40B4-BE49-F238E27FC236}">
                <a16:creationId xmlns:a16="http://schemas.microsoft.com/office/drawing/2014/main" id="{231D1753-02A4-B73E-2F87-3694DE27B895}"/>
              </a:ext>
            </a:extLst>
          </p:cNvPr>
          <p:cNvCxnSpPr>
            <a:cxnSpLocks/>
          </p:cNvCxnSpPr>
          <p:nvPr/>
        </p:nvCxnSpPr>
        <p:spPr>
          <a:xfrm flipV="1">
            <a:off x="2406576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>
            <a:extLst>
              <a:ext uri="{FF2B5EF4-FFF2-40B4-BE49-F238E27FC236}">
                <a16:creationId xmlns:a16="http://schemas.microsoft.com/office/drawing/2014/main" id="{3D51D7F5-D178-5B3C-D02C-E856E6047556}"/>
              </a:ext>
            </a:extLst>
          </p:cNvPr>
          <p:cNvCxnSpPr>
            <a:cxnSpLocks/>
          </p:cNvCxnSpPr>
          <p:nvPr/>
        </p:nvCxnSpPr>
        <p:spPr>
          <a:xfrm flipV="1">
            <a:off x="3218544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id="{E4F0C1D9-90CB-B3B2-0850-79DB9E5C8BC6}"/>
              </a:ext>
            </a:extLst>
          </p:cNvPr>
          <p:cNvCxnSpPr>
            <a:cxnSpLocks/>
          </p:cNvCxnSpPr>
          <p:nvPr/>
        </p:nvCxnSpPr>
        <p:spPr>
          <a:xfrm flipV="1">
            <a:off x="3891178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id="{393A2AAA-9E7C-E157-37BC-2D300C537D8F}"/>
              </a:ext>
            </a:extLst>
          </p:cNvPr>
          <p:cNvCxnSpPr>
            <a:cxnSpLocks/>
          </p:cNvCxnSpPr>
          <p:nvPr/>
        </p:nvCxnSpPr>
        <p:spPr>
          <a:xfrm flipV="1">
            <a:off x="4740521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單箭頭接點 45">
            <a:extLst>
              <a:ext uri="{FF2B5EF4-FFF2-40B4-BE49-F238E27FC236}">
                <a16:creationId xmlns:a16="http://schemas.microsoft.com/office/drawing/2014/main" id="{BD6879CF-E65B-D180-031D-6AE6801E0986}"/>
              </a:ext>
            </a:extLst>
          </p:cNvPr>
          <p:cNvCxnSpPr>
            <a:cxnSpLocks/>
          </p:cNvCxnSpPr>
          <p:nvPr/>
        </p:nvCxnSpPr>
        <p:spPr>
          <a:xfrm flipV="1">
            <a:off x="5437494" y="4172594"/>
            <a:ext cx="0" cy="1710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6C95FB84-A76B-0023-3A5F-2B2CD0391B16}"/>
              </a:ext>
            </a:extLst>
          </p:cNvPr>
          <p:cNvSpPr txBox="1"/>
          <p:nvPr/>
        </p:nvSpPr>
        <p:spPr>
          <a:xfrm>
            <a:off x="7292782" y="5928929"/>
            <a:ext cx="4061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沒有考慮上下文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29E472F5-F003-F997-5098-F66E0516EA21}"/>
              </a:ext>
            </a:extLst>
          </p:cNvPr>
          <p:cNvSpPr/>
          <p:nvPr/>
        </p:nvSpPr>
        <p:spPr>
          <a:xfrm>
            <a:off x="1243052" y="4755564"/>
            <a:ext cx="4539053" cy="6269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tx1"/>
                </a:solidFill>
              </a:rPr>
              <a:t>Embedding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右大括弧 3">
            <a:extLst>
              <a:ext uri="{FF2B5EF4-FFF2-40B4-BE49-F238E27FC236}">
                <a16:creationId xmlns:a16="http://schemas.microsoft.com/office/drawing/2014/main" id="{F64EE37D-A535-7F0C-B508-3F9F4800CE52}"/>
              </a:ext>
            </a:extLst>
          </p:cNvPr>
          <p:cNvSpPr/>
          <p:nvPr/>
        </p:nvSpPr>
        <p:spPr>
          <a:xfrm rot="5400000">
            <a:off x="9150740" y="2050460"/>
            <a:ext cx="593323" cy="4858214"/>
          </a:xfrm>
          <a:prstGeom prst="rightBrace">
            <a:avLst>
              <a:gd name="adj1" fmla="val 59704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A1278426-0404-30F4-4A48-9F89995FAD6B}"/>
              </a:ext>
            </a:extLst>
          </p:cNvPr>
          <p:cNvCxnSpPr/>
          <p:nvPr/>
        </p:nvCxnSpPr>
        <p:spPr>
          <a:xfrm flipH="1" flipV="1">
            <a:off x="10005186" y="1673482"/>
            <a:ext cx="524550" cy="655001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9B83BF9A-8746-A066-41E6-A073257D66C1}"/>
              </a:ext>
            </a:extLst>
          </p:cNvPr>
          <p:cNvCxnSpPr>
            <a:cxnSpLocks/>
          </p:cNvCxnSpPr>
          <p:nvPr/>
        </p:nvCxnSpPr>
        <p:spPr>
          <a:xfrm flipV="1">
            <a:off x="10770209" y="1662176"/>
            <a:ext cx="583591" cy="681338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89D620B2-DA8B-F0A7-DFA8-F4CCF1A0EC17}"/>
              </a:ext>
            </a:extLst>
          </p:cNvPr>
          <p:cNvSpPr txBox="1"/>
          <p:nvPr/>
        </p:nvSpPr>
        <p:spPr>
          <a:xfrm>
            <a:off x="9381899" y="1203214"/>
            <a:ext cx="1032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銀行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0AB1F653-27EA-25EA-D3D4-A0A775B4BE51}"/>
              </a:ext>
            </a:extLst>
          </p:cNvPr>
          <p:cNvSpPr txBox="1"/>
          <p:nvPr/>
        </p:nvSpPr>
        <p:spPr>
          <a:xfrm>
            <a:off x="10818415" y="1179278"/>
            <a:ext cx="1032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岸</a:t>
            </a:r>
          </a:p>
        </p:txBody>
      </p:sp>
    </p:spTree>
    <p:extLst>
      <p:ext uri="{BB962C8B-B14F-4D97-AF65-F5344CB8AC3E}">
        <p14:creationId xmlns:p14="http://schemas.microsoft.com/office/powerpoint/2010/main" val="21377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2" grpId="0" animBg="1"/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8" grpId="0" animBg="1"/>
      <p:bldP spid="39" grpId="0"/>
      <p:bldP spid="47" grpId="0"/>
      <p:bldP spid="4" grpId="0" animBg="1"/>
      <p:bldP spid="21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>
            <a:extLst>
              <a:ext uri="{FF2B5EF4-FFF2-40B4-BE49-F238E27FC236}">
                <a16:creationId xmlns:a16="http://schemas.microsoft.com/office/drawing/2014/main" id="{E9666078-0C9E-5FB8-7A47-FD480AF2CB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1621368"/>
            <a:ext cx="6343650" cy="4870829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54CA50CA-B1A7-5C0D-CB7A-B40CD525C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理解每個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Token —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語意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D76ADE-AF34-588B-C2EF-C25034CE9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Word Embedding</a:t>
            </a:r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7D844A0-59C7-1E8C-7351-9F4169F783D4}"/>
              </a:ext>
            </a:extLst>
          </p:cNvPr>
          <p:cNvSpPr txBox="1"/>
          <p:nvPr/>
        </p:nvSpPr>
        <p:spPr>
          <a:xfrm>
            <a:off x="1200150" y="5776016"/>
            <a:ext cx="31766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/>
              <a:t>https://youtu.be/X7PH3NuYW0Q?si=XRCVhgJAfY5a8nkf</a:t>
            </a:r>
          </a:p>
        </p:txBody>
      </p:sp>
    </p:spTree>
    <p:extLst>
      <p:ext uri="{BB962C8B-B14F-4D97-AF65-F5344CB8AC3E}">
        <p14:creationId xmlns:p14="http://schemas.microsoft.com/office/powerpoint/2010/main" val="24796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1466</Words>
  <Application>Microsoft Office PowerPoint</Application>
  <PresentationFormat>寬螢幕</PresentationFormat>
  <Paragraphs>450</Paragraphs>
  <Slides>27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5" baseType="lpstr">
      <vt:lpstr>微軟正黑體</vt:lpstr>
      <vt:lpstr>新細明體</vt:lpstr>
      <vt:lpstr>Arial</vt:lpstr>
      <vt:lpstr>Arial</vt:lpstr>
      <vt:lpstr>Calibri</vt:lpstr>
      <vt:lpstr>Calibri Light</vt:lpstr>
      <vt:lpstr>Cambria Math</vt:lpstr>
      <vt:lpstr>Office 佈景主題</vt:lpstr>
      <vt:lpstr>今日的語言模型 是如何做文字接龍的</vt:lpstr>
      <vt:lpstr>前言</vt:lpstr>
      <vt:lpstr>模型演進</vt:lpstr>
      <vt:lpstr>Transformer 概述</vt:lpstr>
      <vt:lpstr>1. 把文字變成 Token   </vt:lpstr>
      <vt:lpstr>PowerPoint 簡報</vt:lpstr>
      <vt:lpstr>2. 理解每個 Token — 語意</vt:lpstr>
      <vt:lpstr>2. 理解每個 Token — 語意</vt:lpstr>
      <vt:lpstr>2. 理解每個 Token — 語意</vt:lpstr>
      <vt:lpstr>2. 理解每個 Token — 位置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3. Attention: 考慮上下文</vt:lpstr>
      <vt:lpstr>PowerPoint 簡報</vt:lpstr>
      <vt:lpstr>PowerPoint 簡報</vt:lpstr>
      <vt:lpstr>PowerPoint 簡報</vt:lpstr>
      <vt:lpstr>PowerPoint 簡報</vt:lpstr>
      <vt:lpstr>PowerPoint 簡報</vt:lpstr>
      <vt:lpstr>Transformer 概述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RNN and Transformer</dc:title>
  <dc:creator>Hung-yi Lee</dc:creator>
  <cp:lastModifiedBy>鍾承燁</cp:lastModifiedBy>
  <cp:revision>41</cp:revision>
  <dcterms:created xsi:type="dcterms:W3CDTF">2024-01-06T06:06:00Z</dcterms:created>
  <dcterms:modified xsi:type="dcterms:W3CDTF">2024-05-02T22:21:22Z</dcterms:modified>
</cp:coreProperties>
</file>