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69" r:id="rId3"/>
    <p:sldId id="372" r:id="rId4"/>
    <p:sldId id="2974" r:id="rId5"/>
    <p:sldId id="3091" r:id="rId6"/>
    <p:sldId id="3050" r:id="rId7"/>
    <p:sldId id="3064" r:id="rId8"/>
    <p:sldId id="3076" r:id="rId9"/>
    <p:sldId id="3080" r:id="rId10"/>
    <p:sldId id="3081" r:id="rId11"/>
    <p:sldId id="3062" r:id="rId12"/>
    <p:sldId id="3082" r:id="rId13"/>
    <p:sldId id="3095" r:id="rId14"/>
    <p:sldId id="3094" r:id="rId15"/>
    <p:sldId id="3096" r:id="rId16"/>
    <p:sldId id="3097" r:id="rId17"/>
    <p:sldId id="292" r:id="rId18"/>
    <p:sldId id="344" r:id="rId19"/>
    <p:sldId id="3036" r:id="rId20"/>
    <p:sldId id="370" r:id="rId21"/>
    <p:sldId id="3085" r:id="rId22"/>
    <p:sldId id="3086" r:id="rId23"/>
    <p:sldId id="3087" r:id="rId24"/>
    <p:sldId id="3060" r:id="rId25"/>
    <p:sldId id="3056" r:id="rId26"/>
    <p:sldId id="3070" r:id="rId27"/>
    <p:sldId id="3098" r:id="rId28"/>
    <p:sldId id="3072" r:id="rId29"/>
    <p:sldId id="3074" r:id="rId30"/>
    <p:sldId id="3051" r:id="rId31"/>
    <p:sldId id="3075" r:id="rId32"/>
    <p:sldId id="3061" r:id="rId33"/>
    <p:sldId id="3054" r:id="rId34"/>
    <p:sldId id="3084" r:id="rId35"/>
    <p:sldId id="3057" r:id="rId36"/>
    <p:sldId id="3083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041" autoAdjust="0"/>
  </p:normalViewPr>
  <p:slideViewPr>
    <p:cSldViewPr snapToGrid="0">
      <p:cViewPr varScale="1">
        <p:scale>
          <a:sx n="57" d="100"/>
          <a:sy n="57" d="100"/>
        </p:scale>
        <p:origin x="12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5BA2-CC74-470D-AE8F-4FBAB12FAEAB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CCEC-2D8D-4436-93C4-738ADC7E6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45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ndb.ai/ayush-thakur/llm-eval-sweep/reports/How-to-Evaluate-Compare-and-Optimize-LLM-Systems--Vmlldzo0NzgyMTQz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msys.org/blog/2024-04-19-arena-hard/?fbclid=IwZXh0bgNhZW0CMTAAAR3lns0i7v4IjyW2usJ1tQGFi4EKwS6qdBB-Ss1pTdGepBU_BvNp_MRcCC8_aem_AbGz2p3n6Wb5EsdKQ5LQFPuCEYI8NIfMh3ZeJcDYdLgGO1r42sLuJhlhPcPJNdZTxYL4wwNfhKuRgj75YLNovOG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Lucida Grande"/>
              </a:rPr>
              <a:t>語音、影像的評比較要講嗎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?</a:t>
            </a:r>
          </a:p>
          <a:p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Good overview:</a:t>
            </a:r>
          </a:p>
          <a:p>
            <a:pPr lvl="1"/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https://klu.ai/glossary/llm-evaluation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Lucida Grande"/>
              </a:rPr>
              <a:t>https://www.anthropic.com/research/evaluating-ai-systems</a:t>
            </a:r>
          </a:p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A Survey on Evaluation of Large Language Models</a:t>
            </a:r>
          </a:p>
          <a:p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Lucida Grande"/>
              </a:rPr>
              <a:t>更多有創意的評量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:</a:t>
            </a:r>
          </a:p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AI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Lucida Grande"/>
              </a:rPr>
              <a:t> 有沒有創造力</a:t>
            </a: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AI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Lucida Grande"/>
              </a:rPr>
              <a:t> 有沒有說服力</a:t>
            </a: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 https://www.anthropic.com/research/measuring-model-persuasiveness</a:t>
            </a:r>
            <a:endParaRPr lang="zh-TW" altLang="en-US" dirty="0"/>
          </a:p>
          <a:p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altLang="zh-TW" b="1" dirty="0">
              <a:solidFill>
                <a:srgbClr val="000000"/>
              </a:solidFill>
              <a:latin typeface="Lucida Grande"/>
            </a:endParaRPr>
          </a:p>
          <a:p>
            <a:r>
              <a:rPr lang="en-US" altLang="zh-TW" dirty="0">
                <a:hlinkClick r:id="rId3"/>
              </a:rPr>
              <a:t>https://wandb.ai/ayush-thakur/llm-eval-sweep/reports/How-to-Evaluate-Compare-and-Optimize-LLM-Systems--Vmlldzo0NzgyMTQz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準備有標準答案的問題 </a:t>
            </a:r>
            <a:r>
              <a:rPr lang="en-US" altLang="zh-TW" dirty="0"/>
              <a:t>(</a:t>
            </a:r>
            <a:r>
              <a:rPr lang="zh-TW" altLang="en-US" dirty="0"/>
              <a:t>選擇題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=====</a:t>
            </a:r>
          </a:p>
          <a:p>
            <a:r>
              <a:rPr lang="zh-TW" altLang="en-US" dirty="0"/>
              <a:t>各種怪問題</a:t>
            </a:r>
            <a:endParaRPr lang="en-US" altLang="zh-TW" dirty="0"/>
          </a:p>
          <a:p>
            <a:r>
              <a:rPr lang="en-US" altLang="zh-TW" dirty="0"/>
              <a:t>=====</a:t>
            </a:r>
          </a:p>
          <a:p>
            <a:r>
              <a:rPr lang="zh-TW" altLang="en-US" dirty="0"/>
              <a:t>沒有標準答案的問題</a:t>
            </a: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TW" altLang="en-US" dirty="0"/>
              <a:t>相似度</a:t>
            </a:r>
            <a:r>
              <a:rPr lang="en-US" altLang="zh-TW" dirty="0"/>
              <a:t>?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TW" altLang="en-US" dirty="0"/>
              <a:t>人是最好的</a:t>
            </a: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TW" altLang="en-US" dirty="0"/>
              <a:t>用模型來量</a:t>
            </a:r>
            <a:endParaRPr lang="en-US" altLang="zh-TW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TW" dirty="0"/>
              <a:t>=====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zh-TW" altLang="en-US" dirty="0"/>
              <a:t>語音</a:t>
            </a:r>
            <a:r>
              <a:rPr lang="en-US" altLang="zh-TW" dirty="0"/>
              <a:t>, </a:t>
            </a:r>
            <a:r>
              <a:rPr lang="zh-TW" altLang="en-US" dirty="0"/>
              <a:t>影像也是一樣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=====</a:t>
            </a:r>
          </a:p>
          <a:p>
            <a:r>
              <a:rPr lang="zh-TW" altLang="en-US" dirty="0"/>
              <a:t>偷吃步 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=====</a:t>
            </a:r>
          </a:p>
          <a:p>
            <a:r>
              <a:rPr lang="zh-TW" altLang="en-US" dirty="0"/>
              <a:t>其他面向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11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1F2328"/>
                </a:solidFill>
                <a:effectLst/>
                <a:latin typeface="-apple-system"/>
              </a:rPr>
              <a:t>Checkmate In One Move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0" dirty="0">
                <a:solidFill>
                  <a:srgbClr val="1F2328"/>
                </a:solidFill>
                <a:effectLst/>
                <a:latin typeface="-apple-system"/>
              </a:rPr>
              <a:t>Checkmate In One Move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i="0" dirty="0">
              <a:solidFill>
                <a:srgbClr val="1F2328"/>
              </a:solidFill>
              <a:effectLst/>
              <a:latin typeface="-apple-system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2BC1B-55DA-4C9C-9730-8AD02EEF40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194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are the 5 best things to do in San </a:t>
            </a:r>
            <a:r>
              <a:rPr lang="en-US" altLang="zh-TW" dirty="0" err="1"/>
              <a:t>Franscisco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74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0F1419"/>
                </a:solidFill>
                <a:effectLst/>
                <a:highlight>
                  <a:srgbClr val="FFFFFF"/>
                </a:highlight>
                <a:latin typeface="TwitterChirp"/>
              </a:rPr>
              <a:t>Greg </a:t>
            </a:r>
            <a:r>
              <a:rPr lang="en-US" altLang="zh-TW" b="1" i="0" dirty="0" err="1">
                <a:solidFill>
                  <a:srgbClr val="0F1419"/>
                </a:solidFill>
                <a:effectLst/>
                <a:highlight>
                  <a:srgbClr val="FFFFFF"/>
                </a:highlight>
                <a:latin typeface="TwitterChirp"/>
              </a:rPr>
              <a:t>Kamradt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190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1" dirty="0">
                <a:solidFill>
                  <a:srgbClr val="141413"/>
                </a:solidFill>
                <a:effectLst/>
                <a:highlight>
                  <a:srgbClr val="FAFAF8"/>
                </a:highlight>
                <a:latin typeface="__tiemposText_9f5c68"/>
              </a:rPr>
              <a:t>“Unfortunately the essay does not provide a definitive answer about the most fun thing to do in San Francisco.”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6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《</a:t>
            </a:r>
            <a:r>
              <a:rPr lang="zh-TW" altLang="en-US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輝夜姬想讓人告白～天才們的戀愛頭腦戰～</a:t>
            </a:r>
            <a:r>
              <a:rPr lang="en-US" altLang="zh-TW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78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FF0000"/>
                </a:solidFill>
              </a:rPr>
              <a:t>要解釋清楚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823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Theory of mind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40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LLaMA</a:t>
            </a:r>
            <a:r>
              <a:rPr lang="en-US" altLang="zh-TW" dirty="0"/>
              <a:t>-rephrase</a:t>
            </a:r>
          </a:p>
          <a:p>
            <a:pPr lvl="1"/>
            <a:r>
              <a:rPr lang="en-US" altLang="zh-TW" dirty="0"/>
              <a:t>https://lmsys.org/blog/2023-11-14-llm-decontaminator/</a:t>
            </a:r>
          </a:p>
          <a:p>
            <a:pPr algn="l"/>
            <a:endParaRPr lang="en-US" altLang="zh-TW" b="0" i="0" dirty="0">
              <a:solidFill>
                <a:srgbClr val="1D1D1F"/>
              </a:solidFill>
              <a:effectLst/>
              <a:highlight>
                <a:srgbClr val="F6F6F6"/>
              </a:highlight>
              <a:latin typeface="-apple-system"/>
            </a:endParaRPr>
          </a:p>
          <a:p>
            <a:pPr algn="l"/>
            <a:endParaRPr lang="en-US" altLang="zh-TW" b="0" i="0" dirty="0">
              <a:solidFill>
                <a:srgbClr val="1D1D1F"/>
              </a:solidFill>
              <a:effectLst/>
              <a:highlight>
                <a:srgbClr val="F6F6F6"/>
              </a:highlight>
              <a:latin typeface="-apple-system"/>
            </a:endParaRPr>
          </a:p>
          <a:p>
            <a:pPr algn="l"/>
            <a:endParaRPr lang="en-US" altLang="zh-TW" b="0" i="0" dirty="0">
              <a:solidFill>
                <a:srgbClr val="1D1D1F"/>
              </a:solidFill>
              <a:effectLst/>
              <a:highlight>
                <a:srgbClr val="F6F6F6"/>
              </a:highlight>
              <a:latin typeface="-apple-system"/>
            </a:endParaRPr>
          </a:p>
          <a:p>
            <a:pPr algn="l"/>
            <a:r>
              <a:rPr lang="en-US" altLang="zh-TW" b="0" i="0" dirty="0">
                <a:solidFill>
                  <a:srgbClr val="1D1D1F"/>
                </a:solidFill>
                <a:effectLst/>
                <a:highlight>
                  <a:srgbClr val="F6F6F6"/>
                </a:highlight>
                <a:latin typeface="-apple-system"/>
              </a:rPr>
              <a:t>This LLM decontaminator involves two steps:</a:t>
            </a:r>
          </a:p>
          <a:p>
            <a:pPr algn="l">
              <a:buFont typeface="+mj-lt"/>
              <a:buAutoNum type="arabicPeriod"/>
            </a:pPr>
            <a:r>
              <a:rPr lang="en-US" altLang="zh-TW" b="0" i="0" dirty="0">
                <a:solidFill>
                  <a:srgbClr val="1D1D1F"/>
                </a:solidFill>
                <a:effectLst/>
                <a:highlight>
                  <a:srgbClr val="F6F6F6"/>
                </a:highlight>
                <a:latin typeface="-apple-system"/>
              </a:rPr>
              <a:t>For each test case, LLM decontaminator identifies the top-k training items with the highest similarity using the embedding similarity search.</a:t>
            </a:r>
          </a:p>
          <a:p>
            <a:pPr algn="l">
              <a:buFont typeface="+mj-lt"/>
              <a:buAutoNum type="arabicPeriod"/>
            </a:pPr>
            <a:r>
              <a:rPr lang="en-US" altLang="zh-TW" b="0" i="0" dirty="0">
                <a:solidFill>
                  <a:srgbClr val="1D1D1F"/>
                </a:solidFill>
                <a:effectLst/>
                <a:highlight>
                  <a:srgbClr val="F6F6F6"/>
                </a:highlight>
                <a:latin typeface="-apple-system"/>
              </a:rPr>
              <a:t>From these items, LLM decontaminator generates k potential rephrased pairs. Each pair is evaluated for rephrasing using an advanced LLM, such as GPT-4.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669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價錢</a:t>
            </a:r>
            <a:r>
              <a:rPr lang="en-US" altLang="zh-TW" dirty="0"/>
              <a:t>, </a:t>
            </a:r>
            <a:r>
              <a:rPr lang="zh-TW" altLang="en-US" dirty="0"/>
              <a:t>速度</a:t>
            </a:r>
            <a:r>
              <a:rPr lang="en-US" altLang="zh-TW" dirty="0"/>
              <a:t>, diversity</a:t>
            </a:r>
          </a:p>
          <a:p>
            <a:endParaRPr lang="en-US" altLang="zh-TW" dirty="0"/>
          </a:p>
          <a:p>
            <a:r>
              <a:rPr lang="en-US" altLang="zh-TW" dirty="0"/>
              <a:t>Huggin face </a:t>
            </a:r>
            <a:r>
              <a:rPr lang="zh-TW" altLang="en-US" dirty="0"/>
              <a:t>的全面測試</a:t>
            </a:r>
            <a:endParaRPr lang="en-US" altLang="zh-TW" dirty="0"/>
          </a:p>
          <a:p>
            <a:r>
              <a:rPr lang="en-US" altLang="zh-TW" dirty="0"/>
              <a:t>https://huggingface.co/spaces/ArtificialAnalysis/LLM-Performance-Leaderboard?fbclid=IwZXh0bgNhZW0CMTEAAR3V3kWHDTVCgv3xCcR_V6hauoyKJPN1508-PP3M1K88yY--RB4hX6kNBYs_aem_Ab7yApALAtpKeTNzVl3WR4--86uCevefQox-VAoArh1UtjjebAhA8TW5n5W3TNZipZsgtmxYrTvMp4GZaN7ysEL6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60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collected 15908 questions in total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2BC1B-55DA-4C9C-9730-8AD02EEF40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99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1,2,3,4/</a:t>
            </a:r>
            <a:r>
              <a:rPr lang="en-US" altLang="zh-TW" dirty="0" err="1"/>
              <a:t>a,b,c,d</a:t>
            </a:r>
            <a:r>
              <a:rPr lang="en-US" altLang="zh-TW" dirty="0"/>
              <a:t> </a:t>
            </a:r>
            <a:r>
              <a:rPr lang="zh-TW" altLang="en-US" dirty="0"/>
              <a:t>也有影響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其實模型對選項位置敏感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53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給我幾個例子是，同樣的問題，答案有好幾種可能，但是都對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09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給我幾個例子是，同樣的問題，答案有好幾種可能，但是都對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34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494E52"/>
                </a:solidFill>
                <a:effectLst/>
                <a:highlight>
                  <a:srgbClr val="FFFFFF"/>
                </a:highlight>
                <a:latin typeface="-apple-system"/>
              </a:rPr>
              <a:t>UC Berkeley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1F2937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Chatbot Arena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81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494E52"/>
                </a:solidFill>
                <a:effectLst/>
                <a:highlight>
                  <a:srgbClr val="FFFFFF"/>
                </a:highlight>
                <a:latin typeface="-apple-system"/>
              </a:rPr>
              <a:t>UC Berkeley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https://chat.lmsys.org/?leaderboard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64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https://lmsys.org/blog/2024-04-19-arena-hard/?fbclid=IwZXh0bgNhZW0CMTAAAR3lns0i7v4IjyW2usJ1tQGFi4EKwS6qdBB-Ss1pTdGepBU_BvNp_MRcCC8_aem_AbGz2p3n6Wb5EsdKQ5LQFPuCEYI8NIfMh3ZeJcDYdLgGO1r42sLuJhlhPcPJNdZTxYL4wwNfhKuRgj75YLNovOGA</a:t>
            </a:r>
            <a:endParaRPr lang="en-US" altLang="zh-TW" dirty="0"/>
          </a:p>
          <a:p>
            <a:r>
              <a:rPr lang="en-US" altLang="zh-TW" dirty="0"/>
              <a:t>https://github.com/tatsu-lab/alpaca_eval/tree/de30d6b298134361601800f7fb81f261ac282a56?tab=readme-ov-file#length-controlled-win-rates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ECCEC-2D8D-4436-93C4-738ADC7E641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945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USEd</a:t>
            </a:r>
            <a:r>
              <a:rPr lang="en-US" altLang="zh-TW" dirty="0"/>
              <a:t> in GPT-4</a:t>
            </a:r>
          </a:p>
          <a:p>
            <a:r>
              <a:rPr lang="en-US" altLang="zh-TW" dirty="0"/>
              <a:t>. In homage to Alan Turing’s imitation game (Turing, 1950), and because we aim to extract information about model behavior beyond what is available from a binary judgement of whether a model is distinguishable from a human, we call this benchmark the Beyond the Imitation Game benchmark, or BIG-bench.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15E0C-7D45-4CED-B5A2-CAAA2BB24B3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2EA19D-4C6C-98DB-EB92-A1C77DE99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43A4B94-D221-A0C3-773E-0188E2C73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515C56-9AE6-7B99-34F1-2406D7B3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75F75D-2FDF-BCB7-4ECC-3BBD9F6B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7D1848-0D72-B527-48CF-04F1733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04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95C2-E245-FB88-B707-93EAE3DE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CC01DDA-98D2-98D2-3CEE-1CD5C4BA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D1270A-727F-DBF2-7450-97401F30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BD54D7-8BDD-34BC-F11B-46C6907A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4CF117-ACDC-2E3D-1F75-97F3ACE1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62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58EE5A6-58EF-2965-7AF9-B250D38CF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66CA6CF-5719-6D75-D1A8-BCB56FDD9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BEF800-F29F-C747-B78E-8282ED75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B338D9-F84A-E304-012B-D139D9BF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5F4F80-3803-34AE-071F-719E0240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34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A6F75D-FAB3-0552-AA39-E5496EA8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BF7BDD-485F-D02F-D161-E1A4865E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E0217F-D689-9EAC-B870-A989E45A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B8CA31-1971-76C6-58F5-FE09DF75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AF3A96-4C9D-27F5-2BAA-52963A3D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31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542550-1CA2-D521-8EEF-BA47CE10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7DA9FC-DDAA-1098-B172-F736A2F88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A986EB-FC1A-D580-DB36-73724C8F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886900-F458-5914-BDE8-3A4574D7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A3292A-7D0E-ACDF-D956-10EBB87F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53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D02AB4-CF62-E3F2-A184-59A930A9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24F1E9-812A-C54A-C57C-363C17EB3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66B76AB-584B-8AB6-548C-A912B1228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704131-8CD4-51A6-5399-91C82638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58200E-AFCD-08C1-9170-6C6FAF70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548B85-CB0A-23B4-CEB9-B04D7666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38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2A3727-FEB0-5CF6-D37A-A35DF8CD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5FFCEB-0FFC-10B4-2222-04777D615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710027D-699F-7C0C-F4AF-77013D2E1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211CCD6-2127-7B57-F03C-B559D557C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1B0FC9B-D8D5-575D-6DE4-853CE3072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016383E-1E5D-DADA-052B-2612CC9C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03EC490-1D50-D152-7550-B3677B02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C4DADAB-1B32-2B2A-3C7F-8F9BFE34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5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234D01-3FC8-0175-DB0E-FAFF7931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120C6DB-F002-B229-E181-E0BA4544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8A3BD3-0A1C-5EDA-37C4-AD974259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7D2BD64-FCD5-6691-CE72-ABDA9B4B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70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48AEC84-22F0-D25E-CD76-1858CF85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3B42499-A017-D3D2-A9D8-AE7F4648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F41807-B780-D722-B464-1CB1592A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75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74BFD-1E2F-85F0-A30D-899F4CAA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EEDA61-9AEF-6DCA-02A9-34D30412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E40E7C-3ECF-DC21-C03B-106944608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693F4B-F726-0E28-B432-30CFECDC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0BDE80E-F02C-1AA6-8DC1-94A095C2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8CA329-5029-0949-29DA-7F96FB68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80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DEAF2-30B3-2E88-721F-1366CC43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71EA6BB-4677-774D-81BA-1583633D2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6DE4CE3-2686-1BE3-4838-F0B52ED75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7B77B3-1B01-C75D-FC56-AB34CD48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A88BED2-0EED-B965-5E3E-4171DFFB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D47BFC-A7FD-F8A3-1F17-92F7C0A3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50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73B7074-E50F-A86C-56CB-3FAF6D4E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A4C667-C356-3B34-0586-5BF4CCB3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57968F-8BC1-498B-B0BA-B2601FD4B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D53C1-FACD-4FBE-A91C-BB24FEF5AAE6}" type="datetimeFigureOut">
              <a:rPr lang="zh-TW" altLang="en-US" smtClean="0"/>
              <a:t>2024/5/10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AB1448-D083-55B3-F55C-EF9AF65AE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DDADCA-9223-A781-673E-00919EBFA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EF8B-8FA2-4446-BA97-3CE58E188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90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一張含有 圓形, 鮮豔, 圖形, 紫丁香 的圖片&#10;&#10;自動產生的描述">
            <a:extLst>
              <a:ext uri="{FF2B5EF4-FFF2-40B4-BE49-F238E27FC236}">
                <a16:creationId xmlns:a16="http://schemas.microsoft.com/office/drawing/2014/main" id="{BA7A270A-364D-FAD1-7A7A-EDEA7EEFD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3898" b="1360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E3EF6F7-5DF0-B59D-464D-7C40E8F20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語言模型能力檢定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B9DBDE-A73E-50DC-3009-6B50F8C99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6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18FCFD-884D-88E5-26B0-6D4CF047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也許還是人來評比最準？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B8B1237-701B-3AB6-C5D2-36F9CB9EB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517" y="1634529"/>
            <a:ext cx="9541933" cy="485834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E73D2D5-4AB6-0629-5C8A-26CB514236B4}"/>
              </a:ext>
            </a:extLst>
          </p:cNvPr>
          <p:cNvSpPr txBox="1"/>
          <p:nvPr/>
        </p:nvSpPr>
        <p:spPr>
          <a:xfrm>
            <a:off x="9482666" y="11934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https://chat.lmsys.org/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B2B14FD1-D30F-AAAA-1F5D-0C9FA1D0B9E1}"/>
              </a:ext>
            </a:extLst>
          </p:cNvPr>
          <p:cNvSpPr/>
          <p:nvPr/>
        </p:nvSpPr>
        <p:spPr>
          <a:xfrm>
            <a:off x="2271184" y="1906328"/>
            <a:ext cx="9210524" cy="5826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EDB4E0DB-7DEC-CCB2-49AA-AC414D5C0FA5}"/>
              </a:ext>
            </a:extLst>
          </p:cNvPr>
          <p:cNvSpPr/>
          <p:nvPr/>
        </p:nvSpPr>
        <p:spPr>
          <a:xfrm>
            <a:off x="2271184" y="2708679"/>
            <a:ext cx="4336556" cy="2094598"/>
          </a:xfrm>
          <a:prstGeom prst="roundRect">
            <a:avLst>
              <a:gd name="adj" fmla="val 956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695189C-4227-53EB-8F0B-6E1CD446AB50}"/>
              </a:ext>
            </a:extLst>
          </p:cNvPr>
          <p:cNvSpPr/>
          <p:nvPr/>
        </p:nvSpPr>
        <p:spPr>
          <a:xfrm>
            <a:off x="6815366" y="2625479"/>
            <a:ext cx="4578458" cy="2960839"/>
          </a:xfrm>
          <a:prstGeom prst="roundRect">
            <a:avLst>
              <a:gd name="adj" fmla="val 956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7382089-5936-3380-0E42-5298116AE427}"/>
              </a:ext>
            </a:extLst>
          </p:cNvPr>
          <p:cNvSpPr/>
          <p:nvPr/>
        </p:nvSpPr>
        <p:spPr>
          <a:xfrm>
            <a:off x="2040465" y="6066797"/>
            <a:ext cx="9541933" cy="447494"/>
          </a:xfrm>
          <a:prstGeom prst="roundRect">
            <a:avLst>
              <a:gd name="adj" fmla="val 956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E332DAC-F619-A5C9-2672-E2A1253B5A10}"/>
              </a:ext>
            </a:extLst>
          </p:cNvPr>
          <p:cNvSpPr txBox="1"/>
          <p:nvPr/>
        </p:nvSpPr>
        <p:spPr>
          <a:xfrm>
            <a:off x="310958" y="1754572"/>
            <a:ext cx="1540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i="0" u="sng" dirty="0">
                <a:solidFill>
                  <a:srgbClr val="1F2937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Chatbot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i="0" u="sng" dirty="0">
                <a:solidFill>
                  <a:srgbClr val="1F2937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Arena</a:t>
            </a:r>
          </a:p>
        </p:txBody>
      </p:sp>
    </p:spTree>
    <p:extLst>
      <p:ext uri="{BB962C8B-B14F-4D97-AF65-F5344CB8AC3E}">
        <p14:creationId xmlns:p14="http://schemas.microsoft.com/office/powerpoint/2010/main" val="125005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18FCFD-884D-88E5-26B0-6D4CF047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也許還是人來評比最準？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94F1B4-B305-9971-CC67-D235C588D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也許還是人來最準？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D6BF2C-2780-9F60-6DA5-E233BF0DC37B}"/>
              </a:ext>
            </a:extLst>
          </p:cNvPr>
          <p:cNvSpPr txBox="1"/>
          <p:nvPr/>
        </p:nvSpPr>
        <p:spPr>
          <a:xfrm>
            <a:off x="8305800" y="624511"/>
            <a:ext cx="3605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https://chat.lmsys.org/?leaderboard</a:t>
            </a:r>
            <a:endParaRPr lang="en-US" altLang="zh-TW" dirty="0"/>
          </a:p>
          <a:p>
            <a:pPr algn="r"/>
            <a:r>
              <a:rPr lang="en-US" altLang="zh-TW" dirty="0"/>
              <a:t>2024/05/10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2B57812-F37A-3FED-A4D4-EC3F664D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5" y="1473696"/>
            <a:ext cx="11911615" cy="55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917847-0D0E-06D4-CB4A-F88043EF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也許可以用強大的語言模型來評估？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6F28E64-B389-1F76-8542-13AA123764F0}"/>
              </a:ext>
            </a:extLst>
          </p:cNvPr>
          <p:cNvSpPr txBox="1"/>
          <p:nvPr/>
        </p:nvSpPr>
        <p:spPr>
          <a:xfrm>
            <a:off x="8763150" y="0"/>
            <a:ext cx="3428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https://arxiv.org/abs/2305.01937</a:t>
            </a:r>
          </a:p>
          <a:p>
            <a:r>
              <a:rPr lang="zh-TW" altLang="en-US" dirty="0"/>
              <a:t>https://arxiv.org/abs/2310.05657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0A991697-6682-96D7-FF71-AC2EDBA9BAC3}"/>
              </a:ext>
            </a:extLst>
          </p:cNvPr>
          <p:cNvCxnSpPr>
            <a:cxnSpLocks/>
          </p:cNvCxnSpPr>
          <p:nvPr/>
        </p:nvCxnSpPr>
        <p:spPr>
          <a:xfrm>
            <a:off x="5131612" y="2376209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47E0821D-9D91-F0DF-1233-A2AAC1DEB881}"/>
              </a:ext>
            </a:extLst>
          </p:cNvPr>
          <p:cNvSpPr/>
          <p:nvPr/>
        </p:nvSpPr>
        <p:spPr>
          <a:xfrm>
            <a:off x="3198724" y="1858419"/>
            <a:ext cx="1835729" cy="10355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66A1146-2169-A8CB-9DDB-F9E724847034}"/>
              </a:ext>
            </a:extLst>
          </p:cNvPr>
          <p:cNvSpPr/>
          <p:nvPr/>
        </p:nvSpPr>
        <p:spPr>
          <a:xfrm>
            <a:off x="687067" y="2124928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408CFD0-E592-ABF5-D535-D4F73BF33CC9}"/>
              </a:ext>
            </a:extLst>
          </p:cNvPr>
          <p:cNvSpPr/>
          <p:nvPr/>
        </p:nvSpPr>
        <p:spPr>
          <a:xfrm>
            <a:off x="6062287" y="2124928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B719C40-EE4E-0C76-3954-0ADD2EDCF6E3}"/>
              </a:ext>
            </a:extLst>
          </p:cNvPr>
          <p:cNvSpPr/>
          <p:nvPr/>
        </p:nvSpPr>
        <p:spPr>
          <a:xfrm>
            <a:off x="5710381" y="3145235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3905647-9FE0-9315-AE54-CB160B3A3749}"/>
              </a:ext>
            </a:extLst>
          </p:cNvPr>
          <p:cNvCxnSpPr>
            <a:cxnSpLocks/>
          </p:cNvCxnSpPr>
          <p:nvPr/>
        </p:nvCxnSpPr>
        <p:spPr>
          <a:xfrm>
            <a:off x="2269958" y="2376209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E3FBAA1-65B7-4F67-466E-A7567B24DE44}"/>
              </a:ext>
            </a:extLst>
          </p:cNvPr>
          <p:cNvCxnSpPr>
            <a:cxnSpLocks/>
          </p:cNvCxnSpPr>
          <p:nvPr/>
        </p:nvCxnSpPr>
        <p:spPr>
          <a:xfrm>
            <a:off x="5131612" y="4288344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FB2FD7E-336B-1EA0-7519-FFDE35A77985}"/>
              </a:ext>
            </a:extLst>
          </p:cNvPr>
          <p:cNvSpPr/>
          <p:nvPr/>
        </p:nvSpPr>
        <p:spPr>
          <a:xfrm>
            <a:off x="3198724" y="3770554"/>
            <a:ext cx="1835729" cy="10355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D0DD0BD-F687-1F55-8795-6B8195A51682}"/>
              </a:ext>
            </a:extLst>
          </p:cNvPr>
          <p:cNvSpPr/>
          <p:nvPr/>
        </p:nvSpPr>
        <p:spPr>
          <a:xfrm>
            <a:off x="774060" y="4621408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87B44716-9D35-63F5-14F6-222EDE82576C}"/>
              </a:ext>
            </a:extLst>
          </p:cNvPr>
          <p:cNvSpPr/>
          <p:nvPr/>
        </p:nvSpPr>
        <p:spPr>
          <a:xfrm>
            <a:off x="6062287" y="4053996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4080F8A-301E-AB0C-4C70-07E50EED02B3}"/>
              </a:ext>
            </a:extLst>
          </p:cNvPr>
          <p:cNvCxnSpPr>
            <a:cxnSpLocks/>
          </p:cNvCxnSpPr>
          <p:nvPr/>
        </p:nvCxnSpPr>
        <p:spPr>
          <a:xfrm flipV="1">
            <a:off x="2325763" y="4192710"/>
            <a:ext cx="851354" cy="6595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7EF4EFF-55EB-F283-BAEF-02AA1699A24C}"/>
              </a:ext>
            </a:extLst>
          </p:cNvPr>
          <p:cNvCxnSpPr>
            <a:cxnSpLocks/>
          </p:cNvCxnSpPr>
          <p:nvPr/>
        </p:nvCxnSpPr>
        <p:spPr>
          <a:xfrm>
            <a:off x="5131612" y="5651237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3423B258-5E65-BD55-171B-2AE8C0A6AB1A}"/>
              </a:ext>
            </a:extLst>
          </p:cNvPr>
          <p:cNvSpPr/>
          <p:nvPr/>
        </p:nvSpPr>
        <p:spPr>
          <a:xfrm>
            <a:off x="3198724" y="5133447"/>
            <a:ext cx="1835729" cy="10355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4233C8AC-B251-F0B3-E8FF-1B0D65685930}"/>
              </a:ext>
            </a:extLst>
          </p:cNvPr>
          <p:cNvSpPr/>
          <p:nvPr/>
        </p:nvSpPr>
        <p:spPr>
          <a:xfrm>
            <a:off x="6062287" y="5399956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Picture 2" descr="Image">
            <a:extLst>
              <a:ext uri="{FF2B5EF4-FFF2-40B4-BE49-F238E27FC236}">
                <a16:creationId xmlns:a16="http://schemas.microsoft.com/office/drawing/2014/main" id="{7EF2EA5C-1CE0-9193-6301-3764EC9D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44" y="2186855"/>
            <a:ext cx="1250612" cy="12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7F29E3E7-4754-853E-F89D-3CA39803E59C}"/>
              </a:ext>
            </a:extLst>
          </p:cNvPr>
          <p:cNvCxnSpPr>
            <a:cxnSpLocks/>
          </p:cNvCxnSpPr>
          <p:nvPr/>
        </p:nvCxnSpPr>
        <p:spPr>
          <a:xfrm>
            <a:off x="2355042" y="4852240"/>
            <a:ext cx="795103" cy="826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Image">
            <a:extLst>
              <a:ext uri="{FF2B5EF4-FFF2-40B4-BE49-F238E27FC236}">
                <a16:creationId xmlns:a16="http://schemas.microsoft.com/office/drawing/2014/main" id="{E3DE7F79-6C10-4790-A719-A057006C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44" y="4343555"/>
            <a:ext cx="1250612" cy="12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844EE964-D1B2-6A71-C7CF-8A8773115D32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7546110" y="2342188"/>
            <a:ext cx="1027834" cy="4699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3EF11A4-6C94-CD05-B380-C1CB070207B9}"/>
              </a:ext>
            </a:extLst>
          </p:cNvPr>
          <p:cNvSpPr txBox="1"/>
          <p:nvPr/>
        </p:nvSpPr>
        <p:spPr>
          <a:xfrm>
            <a:off x="8390618" y="1663263"/>
            <a:ext cx="1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答案正確嗎？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EEF7E02-9553-A0C0-0F99-DA389FA3936F}"/>
              </a:ext>
            </a:extLst>
          </p:cNvPr>
          <p:cNvSpPr txBox="1"/>
          <p:nvPr/>
        </p:nvSpPr>
        <p:spPr>
          <a:xfrm>
            <a:off x="8227586" y="5707359"/>
            <a:ext cx="216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哪一個比較好？</a:t>
            </a: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174D739-0265-22AF-FC1A-7856D944D5BC}"/>
              </a:ext>
            </a:extLst>
          </p:cNvPr>
          <p:cNvCxnSpPr>
            <a:cxnSpLocks/>
          </p:cNvCxnSpPr>
          <p:nvPr/>
        </p:nvCxnSpPr>
        <p:spPr>
          <a:xfrm flipV="1">
            <a:off x="7546110" y="2853653"/>
            <a:ext cx="1027834" cy="4699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AD34A520-D59E-411B-08D7-78AF7FD277EA}"/>
              </a:ext>
            </a:extLst>
          </p:cNvPr>
          <p:cNvCxnSpPr>
            <a:cxnSpLocks/>
          </p:cNvCxnSpPr>
          <p:nvPr/>
        </p:nvCxnSpPr>
        <p:spPr>
          <a:xfrm>
            <a:off x="7546110" y="4321764"/>
            <a:ext cx="1027834" cy="4699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A0521BD-A0E2-920E-526A-F0352863FC2F}"/>
              </a:ext>
            </a:extLst>
          </p:cNvPr>
          <p:cNvCxnSpPr>
            <a:cxnSpLocks/>
          </p:cNvCxnSpPr>
          <p:nvPr/>
        </p:nvCxnSpPr>
        <p:spPr>
          <a:xfrm flipV="1">
            <a:off x="7546110" y="5145985"/>
            <a:ext cx="1027834" cy="4699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55661812-6998-53B6-C226-D7873315292C}"/>
              </a:ext>
            </a:extLst>
          </p:cNvPr>
          <p:cNvCxnSpPr>
            <a:cxnSpLocks/>
          </p:cNvCxnSpPr>
          <p:nvPr/>
        </p:nvCxnSpPr>
        <p:spPr>
          <a:xfrm>
            <a:off x="9775619" y="2796405"/>
            <a:ext cx="7019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4B58BB5E-CB02-4E81-A6DB-6330FD73706E}"/>
              </a:ext>
            </a:extLst>
          </p:cNvPr>
          <p:cNvCxnSpPr>
            <a:cxnSpLocks/>
          </p:cNvCxnSpPr>
          <p:nvPr/>
        </p:nvCxnSpPr>
        <p:spPr>
          <a:xfrm>
            <a:off x="9824556" y="4966943"/>
            <a:ext cx="7019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8058B78-AF0B-0C0E-C0D0-3C4221423A03}"/>
              </a:ext>
            </a:extLst>
          </p:cNvPr>
          <p:cNvSpPr txBox="1"/>
          <p:nvPr/>
        </p:nvSpPr>
        <p:spPr>
          <a:xfrm>
            <a:off x="10477575" y="2565572"/>
            <a:ext cx="125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 或 否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54DFEAE3-7956-3F99-98AD-1018EF957BB6}"/>
              </a:ext>
            </a:extLst>
          </p:cNvPr>
          <p:cNvSpPr txBox="1"/>
          <p:nvPr/>
        </p:nvSpPr>
        <p:spPr>
          <a:xfrm>
            <a:off x="10526512" y="4736110"/>
            <a:ext cx="125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或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07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8" grpId="0"/>
      <p:bldP spid="29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D13587-C1F3-4657-CD08-F93EC93B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也許可以用強大的語言模型來評估？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A9DEAB-7A30-0179-577A-2F3B5BA84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MT-Bench</a:t>
            </a:r>
            <a:endParaRPr lang="zh-TW" altLang="en-US" dirty="0"/>
          </a:p>
        </p:txBody>
      </p:sp>
      <p:pic>
        <p:nvPicPr>
          <p:cNvPr id="4" name="Google Shape;101;p21">
            <a:extLst>
              <a:ext uri="{FF2B5EF4-FFF2-40B4-BE49-F238E27FC236}">
                <a16:creationId xmlns:a16="http://schemas.microsoft.com/office/drawing/2014/main" id="{6CACEC13-A8C3-83C2-B421-0C1D7C4900D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605" y="2420162"/>
            <a:ext cx="11610789" cy="3891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9B43AD8-4004-7A63-FC6F-3DE6F5C737DC}"/>
              </a:ext>
            </a:extLst>
          </p:cNvPr>
          <p:cNvSpPr txBox="1"/>
          <p:nvPr/>
        </p:nvSpPr>
        <p:spPr>
          <a:xfrm>
            <a:off x="8305800" y="13888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https://arxiv.org/abs/2306.05685</a:t>
            </a:r>
          </a:p>
        </p:txBody>
      </p:sp>
    </p:spTree>
    <p:extLst>
      <p:ext uri="{BB962C8B-B14F-4D97-AF65-F5344CB8AC3E}">
        <p14:creationId xmlns:p14="http://schemas.microsoft.com/office/powerpoint/2010/main" val="86971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C AlpacaEval is the most highly correlated benchmark with Chat Arena.">
            <a:extLst>
              <a:ext uri="{FF2B5EF4-FFF2-40B4-BE49-F238E27FC236}">
                <a16:creationId xmlns:a16="http://schemas.microsoft.com/office/drawing/2014/main" id="{18382BCE-2340-F81F-1F32-4B3D27C1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7" y="1665507"/>
            <a:ext cx="11472333" cy="37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7AB4D2F-CAFD-AE38-210F-11E90A59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也許可以用強大的語言模型來評估？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2D2ADCA-4112-10BE-D241-F0AB30BFAB4E}"/>
              </a:ext>
            </a:extLst>
          </p:cNvPr>
          <p:cNvSpPr txBox="1"/>
          <p:nvPr/>
        </p:nvSpPr>
        <p:spPr>
          <a:xfrm>
            <a:off x="1162050" y="46349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https://github.com/tatsu-lab/alpaca_eval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A85B38-1991-082E-B7AF-3F9C87FCE635}"/>
              </a:ext>
            </a:extLst>
          </p:cNvPr>
          <p:cNvSpPr txBox="1"/>
          <p:nvPr/>
        </p:nvSpPr>
        <p:spPr>
          <a:xfrm>
            <a:off x="8648700" y="6123543"/>
            <a:ext cx="3331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https://arxiv.org/abs/2404.04475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C136555-C44B-F570-B6C9-59E27061B978}"/>
              </a:ext>
            </a:extLst>
          </p:cNvPr>
          <p:cNvSpPr txBox="1"/>
          <p:nvPr/>
        </p:nvSpPr>
        <p:spPr>
          <a:xfrm>
            <a:off x="224367" y="5788741"/>
            <a:ext cx="73723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dirty="0">
                <a:solidFill>
                  <a:srgbClr val="1D1D1F"/>
                </a:solidFill>
                <a:effectLst/>
                <a:highlight>
                  <a:srgbClr val="F6F6F6"/>
                </a:highlight>
                <a:latin typeface="-apple-system"/>
              </a:rPr>
              <a:t>Arena-Hard</a:t>
            </a:r>
            <a:endParaRPr lang="en-US" altLang="zh-TW" sz="2800" dirty="0"/>
          </a:p>
          <a:p>
            <a:r>
              <a:rPr lang="zh-TW" altLang="en-US" dirty="0"/>
              <a:t>https://lmsys.org/blog/2024-04-19-arena-hard/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8F4BB04-512B-6BF7-4AF1-41F6D61483BA}"/>
              </a:ext>
            </a:extLst>
          </p:cNvPr>
          <p:cNvSpPr txBox="1"/>
          <p:nvPr/>
        </p:nvSpPr>
        <p:spPr>
          <a:xfrm>
            <a:off x="6790268" y="5538768"/>
            <a:ext cx="519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大型語言模型本身會不會偏袒特定類型的答案？</a:t>
            </a:r>
          </a:p>
        </p:txBody>
      </p:sp>
    </p:spTree>
    <p:extLst>
      <p:ext uri="{BB962C8B-B14F-4D97-AF65-F5344CB8AC3E}">
        <p14:creationId xmlns:p14="http://schemas.microsoft.com/office/powerpoint/2010/main" val="59543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5C0AC0-06E2-B9EF-988E-D4A04A60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語言模型能力評比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6DBBA49-7E39-1FB2-0333-97196A67F32F}"/>
              </a:ext>
            </a:extLst>
          </p:cNvPr>
          <p:cNvCxnSpPr/>
          <p:nvPr/>
        </p:nvCxnSpPr>
        <p:spPr>
          <a:xfrm>
            <a:off x="2113515" y="208031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1AD61D7-8D8B-1326-2AE9-0DF0F16E414C}"/>
              </a:ext>
            </a:extLst>
          </p:cNvPr>
          <p:cNvCxnSpPr/>
          <p:nvPr/>
        </p:nvCxnSpPr>
        <p:spPr>
          <a:xfrm>
            <a:off x="2113517" y="261441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8A0E7D35-F51C-F6B2-4B60-AF9F150B583B}"/>
              </a:ext>
            </a:extLst>
          </p:cNvPr>
          <p:cNvCxnSpPr/>
          <p:nvPr/>
        </p:nvCxnSpPr>
        <p:spPr>
          <a:xfrm>
            <a:off x="2113516" y="3148504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8727095F-FAFC-C277-CD2C-6F04F1689F4B}"/>
              </a:ext>
            </a:extLst>
          </p:cNvPr>
          <p:cNvCxnSpPr/>
          <p:nvPr/>
        </p:nvCxnSpPr>
        <p:spPr>
          <a:xfrm>
            <a:off x="5549444" y="208031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58CD6BB-FBE4-3633-3C0D-CCC79EDFC118}"/>
              </a:ext>
            </a:extLst>
          </p:cNvPr>
          <p:cNvCxnSpPr/>
          <p:nvPr/>
        </p:nvCxnSpPr>
        <p:spPr>
          <a:xfrm>
            <a:off x="5549446" y="261441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4C12B8B-9B5B-1C90-B02E-ED59D921F5A3}"/>
              </a:ext>
            </a:extLst>
          </p:cNvPr>
          <p:cNvCxnSpPr/>
          <p:nvPr/>
        </p:nvCxnSpPr>
        <p:spPr>
          <a:xfrm>
            <a:off x="5549445" y="3148504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F220D4AC-76D3-114E-DC2C-45155F7CD5D0}"/>
              </a:ext>
            </a:extLst>
          </p:cNvPr>
          <p:cNvSpPr/>
          <p:nvPr/>
        </p:nvSpPr>
        <p:spPr>
          <a:xfrm>
            <a:off x="3271757" y="1690688"/>
            <a:ext cx="2571404" cy="1744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D91636CB-9C52-400D-C45A-4A29A086E6F7}"/>
              </a:ext>
            </a:extLst>
          </p:cNvPr>
          <p:cNvSpPr/>
          <p:nvPr/>
        </p:nvSpPr>
        <p:spPr>
          <a:xfrm>
            <a:off x="9754295" y="1817684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標準答案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7C1D875-F860-6E58-4846-630B2874E7B6}"/>
              </a:ext>
            </a:extLst>
          </p:cNvPr>
          <p:cNvSpPr/>
          <p:nvPr/>
        </p:nvSpPr>
        <p:spPr>
          <a:xfrm>
            <a:off x="9754295" y="2383579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標準答案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8E3C6A5C-4316-AE0E-9BF8-1A1B92FA4D9B}"/>
              </a:ext>
            </a:extLst>
          </p:cNvPr>
          <p:cNvSpPr/>
          <p:nvPr/>
        </p:nvSpPr>
        <p:spPr>
          <a:xfrm>
            <a:off x="9754294" y="2937480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標準答案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C49A3842-362D-B4B3-2836-C203050588B0}"/>
              </a:ext>
            </a:extLst>
          </p:cNvPr>
          <p:cNvSpPr/>
          <p:nvPr/>
        </p:nvSpPr>
        <p:spPr>
          <a:xfrm>
            <a:off x="838202" y="178645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3A23767-8B05-6A42-2F29-CADFA0147C9D}"/>
              </a:ext>
            </a:extLst>
          </p:cNvPr>
          <p:cNvSpPr/>
          <p:nvPr/>
        </p:nvSpPr>
        <p:spPr>
          <a:xfrm>
            <a:off x="838201" y="234408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4ED5E95A-44D4-6986-ABAB-4989AE03F854}"/>
              </a:ext>
            </a:extLst>
          </p:cNvPr>
          <p:cNvSpPr/>
          <p:nvPr/>
        </p:nvSpPr>
        <p:spPr>
          <a:xfrm>
            <a:off x="838201" y="291762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CD01DCB4-2AA6-98DC-37D7-EA25FAC57CAE}"/>
              </a:ext>
            </a:extLst>
          </p:cNvPr>
          <p:cNvSpPr/>
          <p:nvPr/>
        </p:nvSpPr>
        <p:spPr>
          <a:xfrm>
            <a:off x="6782498" y="1806310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053BBBBE-B9E2-0192-5812-D4007572E717}"/>
              </a:ext>
            </a:extLst>
          </p:cNvPr>
          <p:cNvSpPr/>
          <p:nvPr/>
        </p:nvSpPr>
        <p:spPr>
          <a:xfrm>
            <a:off x="6782497" y="2363940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86F67558-ECB8-5257-EE48-6D1543A3C748}"/>
              </a:ext>
            </a:extLst>
          </p:cNvPr>
          <p:cNvSpPr/>
          <p:nvPr/>
        </p:nvSpPr>
        <p:spPr>
          <a:xfrm>
            <a:off x="6782497" y="2937480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E6686321-851A-B1EB-27F0-FBD80E136D23}"/>
              </a:ext>
            </a:extLst>
          </p:cNvPr>
          <p:cNvCxnSpPr/>
          <p:nvPr/>
        </p:nvCxnSpPr>
        <p:spPr>
          <a:xfrm>
            <a:off x="8433959" y="206854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549FFDE-2F7E-67F5-1E91-5282FBDB271A}"/>
              </a:ext>
            </a:extLst>
          </p:cNvPr>
          <p:cNvCxnSpPr/>
          <p:nvPr/>
        </p:nvCxnSpPr>
        <p:spPr>
          <a:xfrm>
            <a:off x="8433961" y="2602634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29C892B1-9A40-3C1D-E760-0C18213F662B}"/>
              </a:ext>
            </a:extLst>
          </p:cNvPr>
          <p:cNvCxnSpPr/>
          <p:nvPr/>
        </p:nvCxnSpPr>
        <p:spPr>
          <a:xfrm>
            <a:off x="8433960" y="3136727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0ADC948-E75D-19E7-CE09-4E9AAB3F44A4}"/>
              </a:ext>
            </a:extLst>
          </p:cNvPr>
          <p:cNvCxnSpPr/>
          <p:nvPr/>
        </p:nvCxnSpPr>
        <p:spPr>
          <a:xfrm>
            <a:off x="2113514" y="434817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5151016-EC50-4EC2-8240-2E2FCD161D60}"/>
              </a:ext>
            </a:extLst>
          </p:cNvPr>
          <p:cNvCxnSpPr/>
          <p:nvPr/>
        </p:nvCxnSpPr>
        <p:spPr>
          <a:xfrm>
            <a:off x="2113516" y="488227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81BBCD7C-B51D-D117-7350-866F5D8B4B49}"/>
              </a:ext>
            </a:extLst>
          </p:cNvPr>
          <p:cNvCxnSpPr/>
          <p:nvPr/>
        </p:nvCxnSpPr>
        <p:spPr>
          <a:xfrm>
            <a:off x="2113515" y="5416364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A5F65AE9-E84D-4D73-DF13-D3F2338D0118}"/>
              </a:ext>
            </a:extLst>
          </p:cNvPr>
          <p:cNvSpPr/>
          <p:nvPr/>
        </p:nvSpPr>
        <p:spPr>
          <a:xfrm>
            <a:off x="838201" y="405431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54E703E8-41D7-A345-2723-C2635F3231FC}"/>
              </a:ext>
            </a:extLst>
          </p:cNvPr>
          <p:cNvSpPr/>
          <p:nvPr/>
        </p:nvSpPr>
        <p:spPr>
          <a:xfrm>
            <a:off x="838200" y="461194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716D9E56-CA6C-B640-EDB1-594A21825A65}"/>
              </a:ext>
            </a:extLst>
          </p:cNvPr>
          <p:cNvSpPr/>
          <p:nvPr/>
        </p:nvSpPr>
        <p:spPr>
          <a:xfrm>
            <a:off x="838200" y="518548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A16DA1A5-3546-5727-871C-3B5CD2858642}"/>
              </a:ext>
            </a:extLst>
          </p:cNvPr>
          <p:cNvCxnSpPr/>
          <p:nvPr/>
        </p:nvCxnSpPr>
        <p:spPr>
          <a:xfrm>
            <a:off x="5549444" y="4311692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25F5DFE6-1B45-1873-D6A2-841E2D280FE9}"/>
              </a:ext>
            </a:extLst>
          </p:cNvPr>
          <p:cNvCxnSpPr/>
          <p:nvPr/>
        </p:nvCxnSpPr>
        <p:spPr>
          <a:xfrm>
            <a:off x="5549446" y="484578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6FF44A8F-2572-5F28-7C18-7B1F3FDC78F4}"/>
              </a:ext>
            </a:extLst>
          </p:cNvPr>
          <p:cNvCxnSpPr/>
          <p:nvPr/>
        </p:nvCxnSpPr>
        <p:spPr>
          <a:xfrm>
            <a:off x="5549445" y="537987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592BC644-8829-540A-B93F-1792116C2FF5}"/>
              </a:ext>
            </a:extLst>
          </p:cNvPr>
          <p:cNvSpPr/>
          <p:nvPr/>
        </p:nvSpPr>
        <p:spPr>
          <a:xfrm>
            <a:off x="9754295" y="4049058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標準答案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DC3E891D-428F-396A-C7DE-172F4ECA686C}"/>
              </a:ext>
            </a:extLst>
          </p:cNvPr>
          <p:cNvSpPr/>
          <p:nvPr/>
        </p:nvSpPr>
        <p:spPr>
          <a:xfrm>
            <a:off x="9754295" y="4614953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標準答案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16A9C868-3711-015A-9513-392C7C43992A}"/>
              </a:ext>
            </a:extLst>
          </p:cNvPr>
          <p:cNvSpPr/>
          <p:nvPr/>
        </p:nvSpPr>
        <p:spPr>
          <a:xfrm>
            <a:off x="9754294" y="5168854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標準答案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EE282A4C-C8FA-B9F5-8C5F-02C5E479CFCD}"/>
              </a:ext>
            </a:extLst>
          </p:cNvPr>
          <p:cNvSpPr/>
          <p:nvPr/>
        </p:nvSpPr>
        <p:spPr>
          <a:xfrm>
            <a:off x="6782498" y="4037684"/>
            <a:ext cx="1483823" cy="461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3CCACA48-A303-371F-7494-865AE5D8398B}"/>
              </a:ext>
            </a:extLst>
          </p:cNvPr>
          <p:cNvSpPr/>
          <p:nvPr/>
        </p:nvSpPr>
        <p:spPr>
          <a:xfrm>
            <a:off x="6782497" y="4595314"/>
            <a:ext cx="1483823" cy="461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D89A7985-57E5-6411-095C-EA249906D61A}"/>
              </a:ext>
            </a:extLst>
          </p:cNvPr>
          <p:cNvSpPr/>
          <p:nvPr/>
        </p:nvSpPr>
        <p:spPr>
          <a:xfrm>
            <a:off x="6782497" y="5168854"/>
            <a:ext cx="1483823" cy="461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1812E979-1DF3-B294-8C77-01AB70846ADD}"/>
              </a:ext>
            </a:extLst>
          </p:cNvPr>
          <p:cNvCxnSpPr/>
          <p:nvPr/>
        </p:nvCxnSpPr>
        <p:spPr>
          <a:xfrm>
            <a:off x="8433959" y="429991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566AC9E2-514C-51EE-31C6-67DD438A6AF7}"/>
              </a:ext>
            </a:extLst>
          </p:cNvPr>
          <p:cNvCxnSpPr/>
          <p:nvPr/>
        </p:nvCxnSpPr>
        <p:spPr>
          <a:xfrm>
            <a:off x="8433961" y="483400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2259FEB6-B41B-5546-B50E-730578F70EF4}"/>
              </a:ext>
            </a:extLst>
          </p:cNvPr>
          <p:cNvCxnSpPr/>
          <p:nvPr/>
        </p:nvCxnSpPr>
        <p:spPr>
          <a:xfrm>
            <a:off x="8433960" y="536810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32C46B9-923F-F02F-AB8D-C0B606037005}"/>
              </a:ext>
            </a:extLst>
          </p:cNvPr>
          <p:cNvSpPr/>
          <p:nvPr/>
        </p:nvSpPr>
        <p:spPr>
          <a:xfrm>
            <a:off x="3271754" y="3969068"/>
            <a:ext cx="2571404" cy="1744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F430722-4133-C271-2F3C-55969F30EBA3}"/>
              </a:ext>
            </a:extLst>
          </p:cNvPr>
          <p:cNvSpPr txBox="1"/>
          <p:nvPr/>
        </p:nvSpPr>
        <p:spPr>
          <a:xfrm>
            <a:off x="9609859" y="625262"/>
            <a:ext cx="2124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Benchmark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Corpus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E35F195-3B76-D844-EE61-555167047C8A}"/>
              </a:ext>
            </a:extLst>
          </p:cNvPr>
          <p:cNvSpPr/>
          <p:nvPr/>
        </p:nvSpPr>
        <p:spPr>
          <a:xfrm>
            <a:off x="677333" y="1613236"/>
            <a:ext cx="1746827" cy="41339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E6FE955-6E75-76B3-4CD6-372FA2C4A492}"/>
              </a:ext>
            </a:extLst>
          </p:cNvPr>
          <p:cNvSpPr/>
          <p:nvPr/>
        </p:nvSpPr>
        <p:spPr>
          <a:xfrm>
            <a:off x="9575265" y="1659165"/>
            <a:ext cx="2142258" cy="41339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672E8A4-5716-4DEA-26A8-11E26EE35E46}"/>
              </a:ext>
            </a:extLst>
          </p:cNvPr>
          <p:cNvSpPr txBox="1"/>
          <p:nvPr/>
        </p:nvSpPr>
        <p:spPr>
          <a:xfrm>
            <a:off x="838201" y="5887057"/>
            <a:ext cx="174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要問甚麼？</a:t>
            </a:r>
          </a:p>
        </p:txBody>
      </p:sp>
    </p:spTree>
    <p:extLst>
      <p:ext uri="{BB962C8B-B14F-4D97-AF65-F5344CB8AC3E}">
        <p14:creationId xmlns:p14="http://schemas.microsoft.com/office/powerpoint/2010/main" val="324002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FBC8ED-3309-5099-FBC6-71C6A646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560A0D-0C21-E596-14C5-394B2780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Output image">
            <a:extLst>
              <a:ext uri="{FF2B5EF4-FFF2-40B4-BE49-F238E27FC236}">
                <a16:creationId xmlns:a16="http://schemas.microsoft.com/office/drawing/2014/main" id="{A3EA9976-005E-DAD5-09E3-8360F6B2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1" y="233147"/>
            <a:ext cx="10263717" cy="63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838E7EB-2F47-3C4F-CB75-F68F6B3828C4}"/>
              </a:ext>
            </a:extLst>
          </p:cNvPr>
          <p:cNvSpPr txBox="1"/>
          <p:nvPr/>
        </p:nvSpPr>
        <p:spPr>
          <a:xfrm>
            <a:off x="2927697" y="984199"/>
            <a:ext cx="3407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https://arxiv.org/abs/1804.07461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CA3AD40-906B-6C60-BED4-49C6EE21AC31}"/>
              </a:ext>
            </a:extLst>
          </p:cNvPr>
          <p:cNvSpPr txBox="1"/>
          <p:nvPr/>
        </p:nvSpPr>
        <p:spPr>
          <a:xfrm>
            <a:off x="2927697" y="1823298"/>
            <a:ext cx="3407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https://arxiv.org/abs/1905.00537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E54AB44-FA60-9F6C-3A41-D028D8E0B5D4}"/>
              </a:ext>
            </a:extLst>
          </p:cNvPr>
          <p:cNvSpPr txBox="1"/>
          <p:nvPr/>
        </p:nvSpPr>
        <p:spPr>
          <a:xfrm>
            <a:off x="3244253" y="2694925"/>
            <a:ext cx="6181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https://arxiv.org/abs/2109.01652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CC1224-6C06-4711-D0A4-EF3A6744BCB0}"/>
              </a:ext>
            </a:extLst>
          </p:cNvPr>
          <p:cNvSpPr txBox="1"/>
          <p:nvPr/>
        </p:nvSpPr>
        <p:spPr>
          <a:xfrm>
            <a:off x="3591452" y="3564998"/>
            <a:ext cx="3332695" cy="367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https://arxiv.org/abs/2104.08835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EFBBE47-78C3-5F62-BE1B-8FB212E4B5CC}"/>
              </a:ext>
            </a:extLst>
          </p:cNvPr>
          <p:cNvSpPr txBox="1"/>
          <p:nvPr/>
        </p:nvSpPr>
        <p:spPr>
          <a:xfrm>
            <a:off x="3833285" y="4453471"/>
            <a:ext cx="6181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https://arxiv.org/abs/2206.04615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25C1AE7-8D28-E884-0497-89848FFBB590}"/>
              </a:ext>
            </a:extLst>
          </p:cNvPr>
          <p:cNvSpPr txBox="1"/>
          <p:nvPr/>
        </p:nvSpPr>
        <p:spPr>
          <a:xfrm>
            <a:off x="8041220" y="4704021"/>
            <a:ext cx="3744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https://arxiv.org/abs/2204.07705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21F3409C-E147-81F8-E71A-28E9919796DC}"/>
              </a:ext>
            </a:extLst>
          </p:cNvPr>
          <p:cNvSpPr/>
          <p:nvPr/>
        </p:nvSpPr>
        <p:spPr>
          <a:xfrm>
            <a:off x="1657881" y="4233333"/>
            <a:ext cx="5538786" cy="7785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81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5615C2-C688-82B0-A8CF-FBFD7227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70486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BIG-bench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E842ED-9A20-1126-9976-EFD22FA62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C87BB9-3DFB-C924-CEC5-2186C61D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65" y="115792"/>
            <a:ext cx="5226191" cy="675660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44222A6-76F2-D9CA-7A1B-96102CA49A3E}"/>
              </a:ext>
            </a:extLst>
          </p:cNvPr>
          <p:cNvSpPr txBox="1"/>
          <p:nvPr/>
        </p:nvSpPr>
        <p:spPr>
          <a:xfrm>
            <a:off x="2589394" y="6070574"/>
            <a:ext cx="7663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https://github.com/google/BIG-bench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0F2F1B6-5006-9816-F066-361ED6B8162D}"/>
              </a:ext>
            </a:extLst>
          </p:cNvPr>
          <p:cNvSpPr txBox="1"/>
          <p:nvPr/>
        </p:nvSpPr>
        <p:spPr>
          <a:xfrm>
            <a:off x="1930698" y="5558745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444 authors across 132 institutions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2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E10A4F-0B7B-0252-DD7E-5533135C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BIG-bench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1DE58B-4B73-68B9-C022-CD6DFF0E2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Emoji Movie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562C7B2-1CBC-D312-09EA-08B17D67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47" y="2352375"/>
            <a:ext cx="10133753" cy="41405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055E83C-56FF-7192-6FF2-533F6B77CBB3}"/>
              </a:ext>
            </a:extLst>
          </p:cNvPr>
          <p:cNvSpPr txBox="1"/>
          <p:nvPr/>
        </p:nvSpPr>
        <p:spPr>
          <a:xfrm>
            <a:off x="5030373" y="1167468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2328"/>
                </a:solidFill>
                <a:effectLst/>
                <a:uLnTx/>
                <a:uFillTx/>
                <a:latin typeface="ui-monospace"/>
                <a:ea typeface="新細明體" panose="02020500000000000000" pitchFamily="18" charset="-120"/>
                <a:cs typeface="+mn-cs"/>
              </a:rPr>
              <a:t>🐰🦊🚔🏙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9DFC23B-DDBD-8E57-E7FE-07B1E960B3B6}"/>
              </a:ext>
            </a:extLst>
          </p:cNvPr>
          <p:cNvSpPr txBox="1"/>
          <p:nvPr/>
        </p:nvSpPr>
        <p:spPr>
          <a:xfrm>
            <a:off x="8079545" y="1201071"/>
            <a:ext cx="1880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2328"/>
                </a:solidFill>
                <a:effectLst/>
                <a:uLnTx/>
                <a:uFillTx/>
                <a:latin typeface="ui-monospace"/>
                <a:ea typeface="新細明體" panose="02020500000000000000" pitchFamily="18" charset="-120"/>
                <a:cs typeface="+mn-cs"/>
              </a:rPr>
              <a:t>🤠❤️🤠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246DD8-8796-575D-4473-5F3462365362}"/>
              </a:ext>
            </a:extLst>
          </p:cNvPr>
          <p:cNvSpPr/>
          <p:nvPr/>
        </p:nvSpPr>
        <p:spPr>
          <a:xfrm>
            <a:off x="-86751" y="2813766"/>
            <a:ext cx="12365502" cy="414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2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933F4-9EB8-94C0-1C2B-631692C3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BIG-bench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761806-10DD-809D-FD37-18E69A577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0" dirty="0">
                <a:solidFill>
                  <a:srgbClr val="1F2328"/>
                </a:solidFill>
                <a:effectLst/>
                <a:latin typeface="-apple-system"/>
              </a:rPr>
              <a:t>Checkmate In One Move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F3B471-E1E3-3018-B80E-FD4CF5A50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86" y="4528484"/>
            <a:ext cx="11305627" cy="132556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F25DE01-F479-57D3-E37C-0C91698D7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636" y="365125"/>
            <a:ext cx="4039164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5C0AC0-06E2-B9EF-988E-D4A04A60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語言模型能力評比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6DBBA49-7E39-1FB2-0333-97196A67F32F}"/>
              </a:ext>
            </a:extLst>
          </p:cNvPr>
          <p:cNvCxnSpPr/>
          <p:nvPr/>
        </p:nvCxnSpPr>
        <p:spPr>
          <a:xfrm>
            <a:off x="2113515" y="208031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1AD61D7-8D8B-1326-2AE9-0DF0F16E414C}"/>
              </a:ext>
            </a:extLst>
          </p:cNvPr>
          <p:cNvCxnSpPr/>
          <p:nvPr/>
        </p:nvCxnSpPr>
        <p:spPr>
          <a:xfrm>
            <a:off x="2113517" y="261441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8A0E7D35-F51C-F6B2-4B60-AF9F150B583B}"/>
              </a:ext>
            </a:extLst>
          </p:cNvPr>
          <p:cNvCxnSpPr/>
          <p:nvPr/>
        </p:nvCxnSpPr>
        <p:spPr>
          <a:xfrm>
            <a:off x="2113516" y="3148504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8727095F-FAFC-C277-CD2C-6F04F1689F4B}"/>
              </a:ext>
            </a:extLst>
          </p:cNvPr>
          <p:cNvCxnSpPr/>
          <p:nvPr/>
        </p:nvCxnSpPr>
        <p:spPr>
          <a:xfrm>
            <a:off x="5549444" y="208031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58CD6BB-FBE4-3633-3C0D-CCC79EDFC118}"/>
              </a:ext>
            </a:extLst>
          </p:cNvPr>
          <p:cNvCxnSpPr/>
          <p:nvPr/>
        </p:nvCxnSpPr>
        <p:spPr>
          <a:xfrm>
            <a:off x="5549446" y="261441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4C12B8B-9B5B-1C90-B02E-ED59D921F5A3}"/>
              </a:ext>
            </a:extLst>
          </p:cNvPr>
          <p:cNvCxnSpPr/>
          <p:nvPr/>
        </p:nvCxnSpPr>
        <p:spPr>
          <a:xfrm>
            <a:off x="5549445" y="3148504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F220D4AC-76D3-114E-DC2C-45155F7CD5D0}"/>
              </a:ext>
            </a:extLst>
          </p:cNvPr>
          <p:cNvSpPr/>
          <p:nvPr/>
        </p:nvSpPr>
        <p:spPr>
          <a:xfrm>
            <a:off x="3271757" y="1690688"/>
            <a:ext cx="2571404" cy="1744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D91636CB-9C52-400D-C45A-4A29A086E6F7}"/>
              </a:ext>
            </a:extLst>
          </p:cNvPr>
          <p:cNvSpPr/>
          <p:nvPr/>
        </p:nvSpPr>
        <p:spPr>
          <a:xfrm>
            <a:off x="9754295" y="1817684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7C1D875-F860-6E58-4846-630B2874E7B6}"/>
              </a:ext>
            </a:extLst>
          </p:cNvPr>
          <p:cNvSpPr/>
          <p:nvPr/>
        </p:nvSpPr>
        <p:spPr>
          <a:xfrm>
            <a:off x="9754295" y="2383579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8E3C6A5C-4316-AE0E-9BF8-1A1B92FA4D9B}"/>
              </a:ext>
            </a:extLst>
          </p:cNvPr>
          <p:cNvSpPr/>
          <p:nvPr/>
        </p:nvSpPr>
        <p:spPr>
          <a:xfrm>
            <a:off x="9754294" y="2937480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C49A3842-362D-B4B3-2836-C203050588B0}"/>
              </a:ext>
            </a:extLst>
          </p:cNvPr>
          <p:cNvSpPr/>
          <p:nvPr/>
        </p:nvSpPr>
        <p:spPr>
          <a:xfrm>
            <a:off x="838202" y="178645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3A23767-8B05-6A42-2F29-CADFA0147C9D}"/>
              </a:ext>
            </a:extLst>
          </p:cNvPr>
          <p:cNvSpPr/>
          <p:nvPr/>
        </p:nvSpPr>
        <p:spPr>
          <a:xfrm>
            <a:off x="838201" y="234408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4ED5E95A-44D4-6986-ABAB-4989AE03F854}"/>
              </a:ext>
            </a:extLst>
          </p:cNvPr>
          <p:cNvSpPr/>
          <p:nvPr/>
        </p:nvSpPr>
        <p:spPr>
          <a:xfrm>
            <a:off x="838201" y="291762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CD01DCB4-2AA6-98DC-37D7-EA25FAC57CAE}"/>
              </a:ext>
            </a:extLst>
          </p:cNvPr>
          <p:cNvSpPr/>
          <p:nvPr/>
        </p:nvSpPr>
        <p:spPr>
          <a:xfrm>
            <a:off x="6782498" y="1806310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053BBBBE-B9E2-0192-5812-D4007572E717}"/>
              </a:ext>
            </a:extLst>
          </p:cNvPr>
          <p:cNvSpPr/>
          <p:nvPr/>
        </p:nvSpPr>
        <p:spPr>
          <a:xfrm>
            <a:off x="6782497" y="2363940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86F67558-ECB8-5257-EE48-6D1543A3C748}"/>
              </a:ext>
            </a:extLst>
          </p:cNvPr>
          <p:cNvSpPr/>
          <p:nvPr/>
        </p:nvSpPr>
        <p:spPr>
          <a:xfrm>
            <a:off x="6782497" y="2937480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E6686321-851A-B1EB-27F0-FBD80E136D23}"/>
              </a:ext>
            </a:extLst>
          </p:cNvPr>
          <p:cNvCxnSpPr/>
          <p:nvPr/>
        </p:nvCxnSpPr>
        <p:spPr>
          <a:xfrm>
            <a:off x="8433959" y="206854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549FFDE-2F7E-67F5-1E91-5282FBDB271A}"/>
              </a:ext>
            </a:extLst>
          </p:cNvPr>
          <p:cNvCxnSpPr/>
          <p:nvPr/>
        </p:nvCxnSpPr>
        <p:spPr>
          <a:xfrm>
            <a:off x="8433961" y="2602634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29C892B1-9A40-3C1D-E760-0C18213F662B}"/>
              </a:ext>
            </a:extLst>
          </p:cNvPr>
          <p:cNvCxnSpPr/>
          <p:nvPr/>
        </p:nvCxnSpPr>
        <p:spPr>
          <a:xfrm>
            <a:off x="8433960" y="3136727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0ADC948-E75D-19E7-CE09-4E9AAB3F44A4}"/>
              </a:ext>
            </a:extLst>
          </p:cNvPr>
          <p:cNvCxnSpPr/>
          <p:nvPr/>
        </p:nvCxnSpPr>
        <p:spPr>
          <a:xfrm>
            <a:off x="2113514" y="434817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5151016-EC50-4EC2-8240-2E2FCD161D60}"/>
              </a:ext>
            </a:extLst>
          </p:cNvPr>
          <p:cNvCxnSpPr/>
          <p:nvPr/>
        </p:nvCxnSpPr>
        <p:spPr>
          <a:xfrm>
            <a:off x="2113516" y="488227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81BBCD7C-B51D-D117-7350-866F5D8B4B49}"/>
              </a:ext>
            </a:extLst>
          </p:cNvPr>
          <p:cNvCxnSpPr/>
          <p:nvPr/>
        </p:nvCxnSpPr>
        <p:spPr>
          <a:xfrm>
            <a:off x="2113515" y="5416364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A5F65AE9-E84D-4D73-DF13-D3F2338D0118}"/>
              </a:ext>
            </a:extLst>
          </p:cNvPr>
          <p:cNvSpPr/>
          <p:nvPr/>
        </p:nvSpPr>
        <p:spPr>
          <a:xfrm>
            <a:off x="838201" y="405431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54E703E8-41D7-A345-2723-C2635F3231FC}"/>
              </a:ext>
            </a:extLst>
          </p:cNvPr>
          <p:cNvSpPr/>
          <p:nvPr/>
        </p:nvSpPr>
        <p:spPr>
          <a:xfrm>
            <a:off x="838200" y="461194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716D9E56-CA6C-B640-EDB1-594A21825A65}"/>
              </a:ext>
            </a:extLst>
          </p:cNvPr>
          <p:cNvSpPr/>
          <p:nvPr/>
        </p:nvSpPr>
        <p:spPr>
          <a:xfrm>
            <a:off x="838200" y="518548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A16DA1A5-3546-5727-871C-3B5CD2858642}"/>
              </a:ext>
            </a:extLst>
          </p:cNvPr>
          <p:cNvCxnSpPr/>
          <p:nvPr/>
        </p:nvCxnSpPr>
        <p:spPr>
          <a:xfrm>
            <a:off x="5549444" y="4311692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25F5DFE6-1B45-1873-D6A2-841E2D280FE9}"/>
              </a:ext>
            </a:extLst>
          </p:cNvPr>
          <p:cNvCxnSpPr/>
          <p:nvPr/>
        </p:nvCxnSpPr>
        <p:spPr>
          <a:xfrm>
            <a:off x="5549446" y="484578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6FF44A8F-2572-5F28-7C18-7B1F3FDC78F4}"/>
              </a:ext>
            </a:extLst>
          </p:cNvPr>
          <p:cNvCxnSpPr/>
          <p:nvPr/>
        </p:nvCxnSpPr>
        <p:spPr>
          <a:xfrm>
            <a:off x="5549445" y="537987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592BC644-8829-540A-B93F-1792116C2FF5}"/>
              </a:ext>
            </a:extLst>
          </p:cNvPr>
          <p:cNvSpPr/>
          <p:nvPr/>
        </p:nvSpPr>
        <p:spPr>
          <a:xfrm>
            <a:off x="9754295" y="4049058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DC3E891D-428F-396A-C7DE-172F4ECA686C}"/>
              </a:ext>
            </a:extLst>
          </p:cNvPr>
          <p:cNvSpPr/>
          <p:nvPr/>
        </p:nvSpPr>
        <p:spPr>
          <a:xfrm>
            <a:off x="9754295" y="4614953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16A9C868-3711-015A-9513-392C7C43992A}"/>
              </a:ext>
            </a:extLst>
          </p:cNvPr>
          <p:cNvSpPr/>
          <p:nvPr/>
        </p:nvSpPr>
        <p:spPr>
          <a:xfrm>
            <a:off x="9754294" y="5168854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EE282A4C-C8FA-B9F5-8C5F-02C5E479CFCD}"/>
              </a:ext>
            </a:extLst>
          </p:cNvPr>
          <p:cNvSpPr/>
          <p:nvPr/>
        </p:nvSpPr>
        <p:spPr>
          <a:xfrm>
            <a:off x="6782498" y="4037684"/>
            <a:ext cx="1483823" cy="461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3CCACA48-A303-371F-7494-865AE5D8398B}"/>
              </a:ext>
            </a:extLst>
          </p:cNvPr>
          <p:cNvSpPr/>
          <p:nvPr/>
        </p:nvSpPr>
        <p:spPr>
          <a:xfrm>
            <a:off x="6782497" y="4595314"/>
            <a:ext cx="1483823" cy="461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D89A7985-57E5-6411-095C-EA249906D61A}"/>
              </a:ext>
            </a:extLst>
          </p:cNvPr>
          <p:cNvSpPr/>
          <p:nvPr/>
        </p:nvSpPr>
        <p:spPr>
          <a:xfrm>
            <a:off x="6782497" y="5168854"/>
            <a:ext cx="1483823" cy="461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1812E979-1DF3-B294-8C77-01AB70846ADD}"/>
              </a:ext>
            </a:extLst>
          </p:cNvPr>
          <p:cNvCxnSpPr/>
          <p:nvPr/>
        </p:nvCxnSpPr>
        <p:spPr>
          <a:xfrm>
            <a:off x="8433959" y="429991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566AC9E2-514C-51EE-31C6-67DD438A6AF7}"/>
              </a:ext>
            </a:extLst>
          </p:cNvPr>
          <p:cNvCxnSpPr/>
          <p:nvPr/>
        </p:nvCxnSpPr>
        <p:spPr>
          <a:xfrm>
            <a:off x="8433961" y="483400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2259FEB6-B41B-5546-B50E-730578F70EF4}"/>
              </a:ext>
            </a:extLst>
          </p:cNvPr>
          <p:cNvCxnSpPr/>
          <p:nvPr/>
        </p:nvCxnSpPr>
        <p:spPr>
          <a:xfrm>
            <a:off x="8433960" y="5368101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32C46B9-923F-F02F-AB8D-C0B606037005}"/>
              </a:ext>
            </a:extLst>
          </p:cNvPr>
          <p:cNvSpPr/>
          <p:nvPr/>
        </p:nvSpPr>
        <p:spPr>
          <a:xfrm>
            <a:off x="3271754" y="3969068"/>
            <a:ext cx="2571404" cy="1744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1D871821-7FDA-AF74-37DA-AA3212CECEDE}"/>
              </a:ext>
            </a:extLst>
          </p:cNvPr>
          <p:cNvSpPr txBox="1"/>
          <p:nvPr/>
        </p:nvSpPr>
        <p:spPr>
          <a:xfrm>
            <a:off x="6361821" y="5955784"/>
            <a:ext cx="557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如何根據標準答案決定輸出是否正確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F430722-4133-C271-2F3C-55969F30EBA3}"/>
              </a:ext>
            </a:extLst>
          </p:cNvPr>
          <p:cNvSpPr txBox="1"/>
          <p:nvPr/>
        </p:nvSpPr>
        <p:spPr>
          <a:xfrm>
            <a:off x="9609859" y="625262"/>
            <a:ext cx="2124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Benchmark</a:t>
            </a:r>
          </a:p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Corpus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E35F195-3B76-D844-EE61-555167047C8A}"/>
              </a:ext>
            </a:extLst>
          </p:cNvPr>
          <p:cNvSpPr/>
          <p:nvPr/>
        </p:nvSpPr>
        <p:spPr>
          <a:xfrm>
            <a:off x="677333" y="1613236"/>
            <a:ext cx="1746827" cy="41339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E6FE955-6E75-76B3-4CD6-372FA2C4A492}"/>
              </a:ext>
            </a:extLst>
          </p:cNvPr>
          <p:cNvSpPr/>
          <p:nvPr/>
        </p:nvSpPr>
        <p:spPr>
          <a:xfrm>
            <a:off x="9575265" y="1659165"/>
            <a:ext cx="2142258" cy="41339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2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99DE88-FC55-3DD7-9896-55726041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BIG-bench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B392D1-2DF8-2789-FB98-24C445655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ASCII word recognition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471954-DFE5-AABB-2E2A-A43AE0397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5550"/>
            <a:ext cx="6391219" cy="3314700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664B62D9-79E6-3BDE-AF6F-1F01B7618B26}"/>
              </a:ext>
            </a:extLst>
          </p:cNvPr>
          <p:cNvGrpSpPr/>
          <p:nvPr/>
        </p:nvGrpSpPr>
        <p:grpSpPr>
          <a:xfrm>
            <a:off x="7300556" y="3452452"/>
            <a:ext cx="3571168" cy="1097684"/>
            <a:chOff x="7300556" y="3452452"/>
            <a:chExt cx="3571168" cy="1097684"/>
          </a:xfrm>
        </p:grpSpPr>
        <p:sp>
          <p:nvSpPr>
            <p:cNvPr id="4" name="矩形: 圓角 3">
              <a:extLst>
                <a:ext uri="{FF2B5EF4-FFF2-40B4-BE49-F238E27FC236}">
                  <a16:creationId xmlns:a16="http://schemas.microsoft.com/office/drawing/2014/main" id="{EFFCA100-25DF-22BA-29EC-7FDE02406A6E}"/>
                </a:ext>
              </a:extLst>
            </p:cNvPr>
            <p:cNvSpPr/>
            <p:nvPr/>
          </p:nvSpPr>
          <p:spPr>
            <a:xfrm>
              <a:off x="8265638" y="3452452"/>
              <a:ext cx="1693981" cy="10976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</a:t>
              </a:r>
              <a:endPara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模型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24BF50E5-FED9-10C3-3FCA-22E4EFE781BD}"/>
                </a:ext>
              </a:extLst>
            </p:cNvPr>
            <p:cNvCxnSpPr>
              <a:cxnSpLocks/>
            </p:cNvCxnSpPr>
            <p:nvPr/>
          </p:nvCxnSpPr>
          <p:spPr>
            <a:xfrm>
              <a:off x="7300556" y="4001294"/>
              <a:ext cx="79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86B4DE0B-AD93-6D88-0C74-18CFF9DC50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77484" y="4013060"/>
              <a:ext cx="79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AFE2EA38-A7A8-A100-194C-0D7D0FD8BF30}"/>
              </a:ext>
            </a:extLst>
          </p:cNvPr>
          <p:cNvSpPr txBox="1"/>
          <p:nvPr/>
        </p:nvSpPr>
        <p:spPr>
          <a:xfrm>
            <a:off x="10606115" y="3802976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9278659-AD8F-AA92-1EA3-5189DA132029}"/>
              </a:ext>
            </a:extLst>
          </p:cNvPr>
          <p:cNvSpPr txBox="1"/>
          <p:nvPr/>
        </p:nvSpPr>
        <p:spPr>
          <a:xfrm>
            <a:off x="7871847" y="5595670"/>
            <a:ext cx="351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正確答案是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BENCH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41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752194-4028-F724-36AF-63C452FB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閱讀長文的能力</a:t>
            </a:r>
            <a:endParaRPr lang="zh-TW" altLang="en-US" dirty="0"/>
          </a:p>
        </p:txBody>
      </p:sp>
      <p:pic>
        <p:nvPicPr>
          <p:cNvPr id="9" name="內容版面配置區 8" descr="報紙 以實心填滿">
            <a:extLst>
              <a:ext uri="{FF2B5EF4-FFF2-40B4-BE49-F238E27FC236}">
                <a16:creationId xmlns:a16="http://schemas.microsoft.com/office/drawing/2014/main" id="{45BA26AF-7373-B698-10CF-F56CD7585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094" y="2672875"/>
            <a:ext cx="914400" cy="914400"/>
          </a:xfr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BE10D2C-B657-F271-E14F-7B1684DABF91}"/>
              </a:ext>
            </a:extLst>
          </p:cNvPr>
          <p:cNvSpPr txBox="1"/>
          <p:nvPr/>
        </p:nvSpPr>
        <p:spPr>
          <a:xfrm>
            <a:off x="5813492" y="2157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https://youtu.be/KwRRuiCCdmc?si=eRYBvVl2gTclSX1A</a:t>
            </a:r>
          </a:p>
          <a:p>
            <a:pPr algn="r"/>
            <a:r>
              <a:rPr lang="zh-TW" altLang="en-US" dirty="0"/>
              <a:t>https://github.com/gkamradt/LLMTest_NeedleInAHaystack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C91AD25-B4FB-EA0A-D9C0-22CAC6BAFC45}"/>
              </a:ext>
            </a:extLst>
          </p:cNvPr>
          <p:cNvSpPr txBox="1"/>
          <p:nvPr/>
        </p:nvSpPr>
        <p:spPr>
          <a:xfrm>
            <a:off x="10264410" y="819228"/>
            <a:ext cx="1570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0" dirty="0">
                <a:solidFill>
                  <a:srgbClr val="0F1419"/>
                </a:solidFill>
                <a:effectLst/>
                <a:highlight>
                  <a:srgbClr val="FFFFFF"/>
                </a:highlight>
                <a:latin typeface="TwitterChirp"/>
              </a:rPr>
              <a:t>Greg </a:t>
            </a:r>
            <a:r>
              <a:rPr lang="en-US" altLang="zh-TW" b="1" i="0" dirty="0" err="1">
                <a:solidFill>
                  <a:srgbClr val="0F1419"/>
                </a:solidFill>
                <a:effectLst/>
                <a:highlight>
                  <a:srgbClr val="FFFFFF"/>
                </a:highlight>
                <a:latin typeface="TwitterChirp"/>
              </a:rPr>
              <a:t>Kamradt</a:t>
            </a:r>
            <a:endParaRPr lang="zh-TW" altLang="en-US" dirty="0"/>
          </a:p>
        </p:txBody>
      </p:sp>
      <p:pic>
        <p:nvPicPr>
          <p:cNvPr id="10" name="內容版面配置區 8" descr="報紙 以實心填滿">
            <a:extLst>
              <a:ext uri="{FF2B5EF4-FFF2-40B4-BE49-F238E27FC236}">
                <a16:creationId xmlns:a16="http://schemas.microsoft.com/office/drawing/2014/main" id="{EFBD344E-B5DA-C7F0-CF85-5A8D28DEE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623" y="2672875"/>
            <a:ext cx="914400" cy="914400"/>
          </a:xfrm>
          <a:prstGeom prst="rect">
            <a:avLst/>
          </a:prstGeom>
        </p:spPr>
      </p:pic>
      <p:pic>
        <p:nvPicPr>
          <p:cNvPr id="11" name="內容版面配置區 8" descr="報紙 以實心填滿">
            <a:extLst>
              <a:ext uri="{FF2B5EF4-FFF2-40B4-BE49-F238E27FC236}">
                <a16:creationId xmlns:a16="http://schemas.microsoft.com/office/drawing/2014/main" id="{9F2888AD-9F2D-8DB7-6444-86767ACB7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2152" y="2672875"/>
            <a:ext cx="914400" cy="914400"/>
          </a:xfrm>
          <a:prstGeom prst="rect">
            <a:avLst/>
          </a:prstGeom>
        </p:spPr>
      </p:pic>
      <p:pic>
        <p:nvPicPr>
          <p:cNvPr id="12" name="內容版面配置區 8" descr="報紙 以實心填滿">
            <a:extLst>
              <a:ext uri="{FF2B5EF4-FFF2-40B4-BE49-F238E27FC236}">
                <a16:creationId xmlns:a16="http://schemas.microsoft.com/office/drawing/2014/main" id="{2910D6D2-5E36-1CC4-ACE6-881DD8BB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9681" y="2672875"/>
            <a:ext cx="914400" cy="914400"/>
          </a:xfrm>
          <a:prstGeom prst="rect">
            <a:avLst/>
          </a:prstGeom>
        </p:spPr>
      </p:pic>
      <p:pic>
        <p:nvPicPr>
          <p:cNvPr id="13" name="內容版面配置區 8" descr="報紙 以實心填滿">
            <a:extLst>
              <a:ext uri="{FF2B5EF4-FFF2-40B4-BE49-F238E27FC236}">
                <a16:creationId xmlns:a16="http://schemas.microsoft.com/office/drawing/2014/main" id="{2CDAB9BE-FF25-9268-48C6-C7AEFC91C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7210" y="2672875"/>
            <a:ext cx="914400" cy="914400"/>
          </a:xfrm>
          <a:prstGeom prst="rect">
            <a:avLst/>
          </a:prstGeom>
        </p:spPr>
      </p:pic>
      <p:pic>
        <p:nvPicPr>
          <p:cNvPr id="14" name="內容版面配置區 8" descr="報紙 以實心填滿">
            <a:extLst>
              <a:ext uri="{FF2B5EF4-FFF2-40B4-BE49-F238E27FC236}">
                <a16:creationId xmlns:a16="http://schemas.microsoft.com/office/drawing/2014/main" id="{3B8D51F5-9D3F-02D6-EE7E-9EFB036EE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4739" y="2672875"/>
            <a:ext cx="914400" cy="914400"/>
          </a:xfrm>
          <a:prstGeom prst="rect">
            <a:avLst/>
          </a:prstGeom>
        </p:spPr>
      </p:pic>
      <p:pic>
        <p:nvPicPr>
          <p:cNvPr id="15" name="內容版面配置區 8" descr="報紙 以實心填滿">
            <a:extLst>
              <a:ext uri="{FF2B5EF4-FFF2-40B4-BE49-F238E27FC236}">
                <a16:creationId xmlns:a16="http://schemas.microsoft.com/office/drawing/2014/main" id="{40E56C9B-E8AB-4EE4-A713-C607C9136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2268" y="2672875"/>
            <a:ext cx="914400" cy="914400"/>
          </a:xfrm>
          <a:prstGeom prst="rect">
            <a:avLst/>
          </a:prstGeom>
        </p:spPr>
      </p:pic>
      <p:pic>
        <p:nvPicPr>
          <p:cNvPr id="16" name="內容版面配置區 8" descr="報紙 以實心填滿">
            <a:extLst>
              <a:ext uri="{FF2B5EF4-FFF2-40B4-BE49-F238E27FC236}">
                <a16:creationId xmlns:a16="http://schemas.microsoft.com/office/drawing/2014/main" id="{40A9A129-05EE-D1A8-6368-B72C8EB6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9797" y="2672875"/>
            <a:ext cx="914400" cy="914400"/>
          </a:xfrm>
          <a:prstGeom prst="rect">
            <a:avLst/>
          </a:prstGeom>
        </p:spPr>
      </p:pic>
      <p:pic>
        <p:nvPicPr>
          <p:cNvPr id="17" name="內容版面配置區 8" descr="報紙 以實心填滿">
            <a:extLst>
              <a:ext uri="{FF2B5EF4-FFF2-40B4-BE49-F238E27FC236}">
                <a16:creationId xmlns:a16="http://schemas.microsoft.com/office/drawing/2014/main" id="{6A8FD4A9-605E-CAC2-E6BC-F5CD4584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7326" y="2672875"/>
            <a:ext cx="914400" cy="914400"/>
          </a:xfrm>
          <a:prstGeom prst="rect">
            <a:avLst/>
          </a:prstGeom>
        </p:spPr>
      </p:pic>
      <p:pic>
        <p:nvPicPr>
          <p:cNvPr id="18" name="內容版面配置區 8" descr="報紙 以實心填滿">
            <a:extLst>
              <a:ext uri="{FF2B5EF4-FFF2-40B4-BE49-F238E27FC236}">
                <a16:creationId xmlns:a16="http://schemas.microsoft.com/office/drawing/2014/main" id="{C32DD8DC-F0FE-4D90-D07E-A1AC9F935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4855" y="2672875"/>
            <a:ext cx="914400" cy="914400"/>
          </a:xfrm>
          <a:prstGeom prst="rect">
            <a:avLst/>
          </a:prstGeom>
        </p:spPr>
      </p:pic>
      <p:pic>
        <p:nvPicPr>
          <p:cNvPr id="19" name="內容版面配置區 8" descr="報紙 以實心填滿">
            <a:extLst>
              <a:ext uri="{FF2B5EF4-FFF2-40B4-BE49-F238E27FC236}">
                <a16:creationId xmlns:a16="http://schemas.microsoft.com/office/drawing/2014/main" id="{CDFC2B6A-B0E6-6B0E-8DC6-12083216D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2384" y="2672875"/>
            <a:ext cx="914400" cy="914400"/>
          </a:xfrm>
          <a:prstGeom prst="rect">
            <a:avLst/>
          </a:prstGeom>
        </p:spPr>
      </p:pic>
      <p:pic>
        <p:nvPicPr>
          <p:cNvPr id="20" name="內容版面配置區 8" descr="報紙 以實心填滿">
            <a:extLst>
              <a:ext uri="{FF2B5EF4-FFF2-40B4-BE49-F238E27FC236}">
                <a16:creationId xmlns:a16="http://schemas.microsoft.com/office/drawing/2014/main" id="{472A2CE3-74A6-D8FC-4322-0F7C16738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9913" y="2672875"/>
            <a:ext cx="914400" cy="914400"/>
          </a:xfrm>
          <a:prstGeom prst="rect">
            <a:avLst/>
          </a:prstGeom>
        </p:spPr>
      </p:pic>
      <p:pic>
        <p:nvPicPr>
          <p:cNvPr id="21" name="內容版面配置區 8" descr="報紙 以實心填滿">
            <a:extLst>
              <a:ext uri="{FF2B5EF4-FFF2-40B4-BE49-F238E27FC236}">
                <a16:creationId xmlns:a16="http://schemas.microsoft.com/office/drawing/2014/main" id="{EA7F320D-A3B8-688F-F910-E67D8DE91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442" y="2672875"/>
            <a:ext cx="914400" cy="914400"/>
          </a:xfrm>
          <a:prstGeom prst="rect">
            <a:avLst/>
          </a:prstGeom>
        </p:spPr>
      </p:pic>
      <p:pic>
        <p:nvPicPr>
          <p:cNvPr id="22" name="內容版面配置區 8" descr="報紙 以實心填滿">
            <a:extLst>
              <a:ext uri="{FF2B5EF4-FFF2-40B4-BE49-F238E27FC236}">
                <a16:creationId xmlns:a16="http://schemas.microsoft.com/office/drawing/2014/main" id="{8020460C-C8E3-353D-3983-AF63CDAB9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4971" y="2672875"/>
            <a:ext cx="914400" cy="914400"/>
          </a:xfrm>
          <a:prstGeom prst="rect">
            <a:avLst/>
          </a:prstGeom>
        </p:spPr>
      </p:pic>
      <p:pic>
        <p:nvPicPr>
          <p:cNvPr id="23" name="內容版面配置區 8" descr="報紙 以實心填滿">
            <a:extLst>
              <a:ext uri="{FF2B5EF4-FFF2-40B4-BE49-F238E27FC236}">
                <a16:creationId xmlns:a16="http://schemas.microsoft.com/office/drawing/2014/main" id="{5617BCB0-D9B0-6CD8-FC73-E997DABA0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2494" y="2672875"/>
            <a:ext cx="914400" cy="914400"/>
          </a:xfrm>
          <a:prstGeom prst="rect">
            <a:avLst/>
          </a:prstGeom>
        </p:spPr>
      </p:pic>
      <p:pic>
        <p:nvPicPr>
          <p:cNvPr id="24" name="內容版面配置區 8" descr="報紙 以實心填滿">
            <a:extLst>
              <a:ext uri="{FF2B5EF4-FFF2-40B4-BE49-F238E27FC236}">
                <a16:creationId xmlns:a16="http://schemas.microsoft.com/office/drawing/2014/main" id="{80372950-028B-E8BB-546E-4FA3A8E8D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094" y="4251274"/>
            <a:ext cx="914400" cy="914400"/>
          </a:xfrm>
          <a:prstGeom prst="rect">
            <a:avLst/>
          </a:prstGeom>
        </p:spPr>
      </p:pic>
      <p:pic>
        <p:nvPicPr>
          <p:cNvPr id="25" name="內容版面配置區 8" descr="報紙 以實心填滿">
            <a:extLst>
              <a:ext uri="{FF2B5EF4-FFF2-40B4-BE49-F238E27FC236}">
                <a16:creationId xmlns:a16="http://schemas.microsoft.com/office/drawing/2014/main" id="{0478ADBF-5976-548F-18AE-EFF50AC2E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623" y="4251274"/>
            <a:ext cx="914400" cy="914400"/>
          </a:xfrm>
          <a:prstGeom prst="rect">
            <a:avLst/>
          </a:prstGeom>
        </p:spPr>
      </p:pic>
      <p:pic>
        <p:nvPicPr>
          <p:cNvPr id="26" name="內容版面配置區 8" descr="報紙 以實心填滿">
            <a:extLst>
              <a:ext uri="{FF2B5EF4-FFF2-40B4-BE49-F238E27FC236}">
                <a16:creationId xmlns:a16="http://schemas.microsoft.com/office/drawing/2014/main" id="{753DF963-2BD8-1A96-77BA-A6590E04E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2152" y="4251274"/>
            <a:ext cx="914400" cy="914400"/>
          </a:xfrm>
          <a:prstGeom prst="rect">
            <a:avLst/>
          </a:prstGeom>
        </p:spPr>
      </p:pic>
      <p:pic>
        <p:nvPicPr>
          <p:cNvPr id="27" name="內容版面配置區 8" descr="報紙 以實心填滿">
            <a:extLst>
              <a:ext uri="{FF2B5EF4-FFF2-40B4-BE49-F238E27FC236}">
                <a16:creationId xmlns:a16="http://schemas.microsoft.com/office/drawing/2014/main" id="{102AFE18-0EF4-DF02-E042-16171725B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9681" y="4251274"/>
            <a:ext cx="914400" cy="914400"/>
          </a:xfrm>
          <a:prstGeom prst="rect">
            <a:avLst/>
          </a:prstGeom>
        </p:spPr>
      </p:pic>
      <p:pic>
        <p:nvPicPr>
          <p:cNvPr id="28" name="內容版面配置區 8" descr="報紙 以實心填滿">
            <a:extLst>
              <a:ext uri="{FF2B5EF4-FFF2-40B4-BE49-F238E27FC236}">
                <a16:creationId xmlns:a16="http://schemas.microsoft.com/office/drawing/2014/main" id="{B0F508EF-386B-3BE6-0E4C-55BC9F37A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7210" y="4251274"/>
            <a:ext cx="914400" cy="914400"/>
          </a:xfrm>
          <a:prstGeom prst="rect">
            <a:avLst/>
          </a:prstGeom>
        </p:spPr>
      </p:pic>
      <p:pic>
        <p:nvPicPr>
          <p:cNvPr id="29" name="內容版面配置區 8" descr="報紙 以實心填滿">
            <a:extLst>
              <a:ext uri="{FF2B5EF4-FFF2-40B4-BE49-F238E27FC236}">
                <a16:creationId xmlns:a16="http://schemas.microsoft.com/office/drawing/2014/main" id="{1C25EEEA-7988-0C85-5081-539EB0576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4739" y="4251274"/>
            <a:ext cx="914400" cy="914400"/>
          </a:xfrm>
          <a:prstGeom prst="rect">
            <a:avLst/>
          </a:prstGeom>
        </p:spPr>
      </p:pic>
      <p:pic>
        <p:nvPicPr>
          <p:cNvPr id="30" name="內容版面配置區 8" descr="報紙 以實心填滿">
            <a:extLst>
              <a:ext uri="{FF2B5EF4-FFF2-40B4-BE49-F238E27FC236}">
                <a16:creationId xmlns:a16="http://schemas.microsoft.com/office/drawing/2014/main" id="{A9B70128-C1C6-5EC5-E560-441657FA6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2268" y="4251274"/>
            <a:ext cx="914400" cy="914400"/>
          </a:xfrm>
          <a:prstGeom prst="rect">
            <a:avLst/>
          </a:prstGeom>
        </p:spPr>
      </p:pic>
      <p:pic>
        <p:nvPicPr>
          <p:cNvPr id="31" name="內容版面配置區 8" descr="報紙 以實心填滿">
            <a:extLst>
              <a:ext uri="{FF2B5EF4-FFF2-40B4-BE49-F238E27FC236}">
                <a16:creationId xmlns:a16="http://schemas.microsoft.com/office/drawing/2014/main" id="{EBAAB7E9-42CD-A242-BCF8-29A12E57D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797" y="4251274"/>
            <a:ext cx="914400" cy="914400"/>
          </a:xfrm>
          <a:prstGeom prst="rect">
            <a:avLst/>
          </a:prstGeom>
        </p:spPr>
      </p:pic>
      <p:pic>
        <p:nvPicPr>
          <p:cNvPr id="32" name="內容版面配置區 8" descr="報紙 以實心填滿">
            <a:extLst>
              <a:ext uri="{FF2B5EF4-FFF2-40B4-BE49-F238E27FC236}">
                <a16:creationId xmlns:a16="http://schemas.microsoft.com/office/drawing/2014/main" id="{4E777FA6-69DE-8715-FBBD-4ECFA7C72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7326" y="4251274"/>
            <a:ext cx="914400" cy="914400"/>
          </a:xfrm>
          <a:prstGeom prst="rect">
            <a:avLst/>
          </a:prstGeom>
        </p:spPr>
      </p:pic>
      <p:pic>
        <p:nvPicPr>
          <p:cNvPr id="33" name="內容版面配置區 8" descr="報紙 以實心填滿">
            <a:extLst>
              <a:ext uri="{FF2B5EF4-FFF2-40B4-BE49-F238E27FC236}">
                <a16:creationId xmlns:a16="http://schemas.microsoft.com/office/drawing/2014/main" id="{C3EA2C45-08C2-3536-3B72-A91BE2140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4855" y="4251274"/>
            <a:ext cx="914400" cy="914400"/>
          </a:xfrm>
          <a:prstGeom prst="rect">
            <a:avLst/>
          </a:prstGeom>
        </p:spPr>
      </p:pic>
      <p:pic>
        <p:nvPicPr>
          <p:cNvPr id="34" name="內容版面配置區 8" descr="報紙 以實心填滿">
            <a:extLst>
              <a:ext uri="{FF2B5EF4-FFF2-40B4-BE49-F238E27FC236}">
                <a16:creationId xmlns:a16="http://schemas.microsoft.com/office/drawing/2014/main" id="{C5BCD443-1133-7229-B94F-A4F59B55A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2384" y="4251274"/>
            <a:ext cx="914400" cy="914400"/>
          </a:xfrm>
          <a:prstGeom prst="rect">
            <a:avLst/>
          </a:prstGeom>
        </p:spPr>
      </p:pic>
      <p:pic>
        <p:nvPicPr>
          <p:cNvPr id="35" name="內容版面配置區 8" descr="報紙 以實心填滿">
            <a:extLst>
              <a:ext uri="{FF2B5EF4-FFF2-40B4-BE49-F238E27FC236}">
                <a16:creationId xmlns:a16="http://schemas.microsoft.com/office/drawing/2014/main" id="{6EC19AF7-36E0-A982-3F9F-93A219FB2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9913" y="4251274"/>
            <a:ext cx="914400" cy="914400"/>
          </a:xfrm>
          <a:prstGeom prst="rect">
            <a:avLst/>
          </a:prstGeom>
        </p:spPr>
      </p:pic>
      <p:pic>
        <p:nvPicPr>
          <p:cNvPr id="36" name="內容版面配置區 8" descr="報紙 以實心填滿">
            <a:extLst>
              <a:ext uri="{FF2B5EF4-FFF2-40B4-BE49-F238E27FC236}">
                <a16:creationId xmlns:a16="http://schemas.microsoft.com/office/drawing/2014/main" id="{5DC1B0CC-7943-4729-7B6B-06E5D9AC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442" y="4251274"/>
            <a:ext cx="914400" cy="914400"/>
          </a:xfrm>
          <a:prstGeom prst="rect">
            <a:avLst/>
          </a:prstGeom>
        </p:spPr>
      </p:pic>
      <p:pic>
        <p:nvPicPr>
          <p:cNvPr id="37" name="內容版面配置區 8" descr="報紙 以實心填滿">
            <a:extLst>
              <a:ext uri="{FF2B5EF4-FFF2-40B4-BE49-F238E27FC236}">
                <a16:creationId xmlns:a16="http://schemas.microsoft.com/office/drawing/2014/main" id="{DF604E11-041E-4B52-EADF-CC9B6DA9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4971" y="4251274"/>
            <a:ext cx="914400" cy="914400"/>
          </a:xfrm>
          <a:prstGeom prst="rect">
            <a:avLst/>
          </a:prstGeom>
        </p:spPr>
      </p:pic>
      <p:pic>
        <p:nvPicPr>
          <p:cNvPr id="38" name="內容版面配置區 8" descr="報紙 以實心填滿">
            <a:extLst>
              <a:ext uri="{FF2B5EF4-FFF2-40B4-BE49-F238E27FC236}">
                <a16:creationId xmlns:a16="http://schemas.microsoft.com/office/drawing/2014/main" id="{ECD0E9F6-0A49-5361-4D36-E450E4964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2494" y="4251274"/>
            <a:ext cx="914400" cy="914400"/>
          </a:xfrm>
          <a:prstGeom prst="rect">
            <a:avLst/>
          </a:prstGeom>
        </p:spPr>
      </p:pic>
      <p:pic>
        <p:nvPicPr>
          <p:cNvPr id="39" name="內容版面配置區 8" descr="報紙 以實心填滿">
            <a:extLst>
              <a:ext uri="{FF2B5EF4-FFF2-40B4-BE49-F238E27FC236}">
                <a16:creationId xmlns:a16="http://schemas.microsoft.com/office/drawing/2014/main" id="{9E1E68CB-80BF-66A3-A66D-76120153C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094" y="5463191"/>
            <a:ext cx="914400" cy="914400"/>
          </a:xfrm>
          <a:prstGeom prst="rect">
            <a:avLst/>
          </a:prstGeom>
        </p:spPr>
      </p:pic>
      <p:pic>
        <p:nvPicPr>
          <p:cNvPr id="40" name="內容版面配置區 8" descr="報紙 以實心填滿">
            <a:extLst>
              <a:ext uri="{FF2B5EF4-FFF2-40B4-BE49-F238E27FC236}">
                <a16:creationId xmlns:a16="http://schemas.microsoft.com/office/drawing/2014/main" id="{6D8693E0-D8A8-515C-CC18-D421EDB1F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623" y="5463191"/>
            <a:ext cx="914400" cy="914400"/>
          </a:xfrm>
          <a:prstGeom prst="rect">
            <a:avLst/>
          </a:prstGeom>
        </p:spPr>
      </p:pic>
      <p:pic>
        <p:nvPicPr>
          <p:cNvPr id="41" name="內容版面配置區 8" descr="報紙 以實心填滿">
            <a:extLst>
              <a:ext uri="{FF2B5EF4-FFF2-40B4-BE49-F238E27FC236}">
                <a16:creationId xmlns:a16="http://schemas.microsoft.com/office/drawing/2014/main" id="{F0D9D1C9-45B8-C95C-DB07-65949F279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2152" y="5463191"/>
            <a:ext cx="914400" cy="914400"/>
          </a:xfrm>
          <a:prstGeom prst="rect">
            <a:avLst/>
          </a:prstGeom>
        </p:spPr>
      </p:pic>
      <p:pic>
        <p:nvPicPr>
          <p:cNvPr id="42" name="內容版面配置區 8" descr="報紙 以實心填滿">
            <a:extLst>
              <a:ext uri="{FF2B5EF4-FFF2-40B4-BE49-F238E27FC236}">
                <a16:creationId xmlns:a16="http://schemas.microsoft.com/office/drawing/2014/main" id="{736A79DA-A107-C5A0-2367-DFA24EBDB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9681" y="5463191"/>
            <a:ext cx="914400" cy="914400"/>
          </a:xfrm>
          <a:prstGeom prst="rect">
            <a:avLst/>
          </a:prstGeom>
        </p:spPr>
      </p:pic>
      <p:pic>
        <p:nvPicPr>
          <p:cNvPr id="43" name="內容版面配置區 8" descr="報紙 以實心填滿">
            <a:extLst>
              <a:ext uri="{FF2B5EF4-FFF2-40B4-BE49-F238E27FC236}">
                <a16:creationId xmlns:a16="http://schemas.microsoft.com/office/drawing/2014/main" id="{FC714F5D-CF8A-9168-89FA-3863468C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7210" y="5463191"/>
            <a:ext cx="914400" cy="914400"/>
          </a:xfrm>
          <a:prstGeom prst="rect">
            <a:avLst/>
          </a:prstGeom>
        </p:spPr>
      </p:pic>
      <p:pic>
        <p:nvPicPr>
          <p:cNvPr id="44" name="內容版面配置區 8" descr="報紙 以實心填滿">
            <a:extLst>
              <a:ext uri="{FF2B5EF4-FFF2-40B4-BE49-F238E27FC236}">
                <a16:creationId xmlns:a16="http://schemas.microsoft.com/office/drawing/2014/main" id="{6929877E-1E3A-8792-E64B-CABC82FFF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4739" y="5463191"/>
            <a:ext cx="914400" cy="914400"/>
          </a:xfrm>
          <a:prstGeom prst="rect">
            <a:avLst/>
          </a:prstGeom>
        </p:spPr>
      </p:pic>
      <p:pic>
        <p:nvPicPr>
          <p:cNvPr id="45" name="內容版面配置區 8" descr="報紙 以實心填滿">
            <a:extLst>
              <a:ext uri="{FF2B5EF4-FFF2-40B4-BE49-F238E27FC236}">
                <a16:creationId xmlns:a16="http://schemas.microsoft.com/office/drawing/2014/main" id="{2E42B1D4-B965-39ED-0D4E-69B2E3585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2268" y="5463191"/>
            <a:ext cx="914400" cy="914400"/>
          </a:xfrm>
          <a:prstGeom prst="rect">
            <a:avLst/>
          </a:prstGeom>
        </p:spPr>
      </p:pic>
      <p:pic>
        <p:nvPicPr>
          <p:cNvPr id="46" name="內容版面配置區 8" descr="報紙 以實心填滿">
            <a:extLst>
              <a:ext uri="{FF2B5EF4-FFF2-40B4-BE49-F238E27FC236}">
                <a16:creationId xmlns:a16="http://schemas.microsoft.com/office/drawing/2014/main" id="{1361A617-BF69-3745-6E45-9C51B7161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797" y="5463191"/>
            <a:ext cx="914400" cy="914400"/>
          </a:xfrm>
          <a:prstGeom prst="rect">
            <a:avLst/>
          </a:prstGeom>
        </p:spPr>
      </p:pic>
      <p:pic>
        <p:nvPicPr>
          <p:cNvPr id="47" name="內容版面配置區 8" descr="報紙 以實心填滿">
            <a:extLst>
              <a:ext uri="{FF2B5EF4-FFF2-40B4-BE49-F238E27FC236}">
                <a16:creationId xmlns:a16="http://schemas.microsoft.com/office/drawing/2014/main" id="{D9E660DD-EBAB-D788-314F-D6F754A7C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7326" y="5463191"/>
            <a:ext cx="914400" cy="914400"/>
          </a:xfrm>
          <a:prstGeom prst="rect">
            <a:avLst/>
          </a:prstGeom>
        </p:spPr>
      </p:pic>
      <p:pic>
        <p:nvPicPr>
          <p:cNvPr id="48" name="內容版面配置區 8" descr="報紙 以實心填滿">
            <a:extLst>
              <a:ext uri="{FF2B5EF4-FFF2-40B4-BE49-F238E27FC236}">
                <a16:creationId xmlns:a16="http://schemas.microsoft.com/office/drawing/2014/main" id="{F6E7A6F9-2652-C66C-0230-A26AC966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4855" y="5463191"/>
            <a:ext cx="914400" cy="914400"/>
          </a:xfrm>
          <a:prstGeom prst="rect">
            <a:avLst/>
          </a:prstGeom>
        </p:spPr>
      </p:pic>
      <p:pic>
        <p:nvPicPr>
          <p:cNvPr id="49" name="內容版面配置區 8" descr="報紙 以實心填滿">
            <a:extLst>
              <a:ext uri="{FF2B5EF4-FFF2-40B4-BE49-F238E27FC236}">
                <a16:creationId xmlns:a16="http://schemas.microsoft.com/office/drawing/2014/main" id="{714DDC40-6DD4-896D-E314-52A919A9C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2384" y="5463191"/>
            <a:ext cx="914400" cy="914400"/>
          </a:xfrm>
          <a:prstGeom prst="rect">
            <a:avLst/>
          </a:prstGeom>
        </p:spPr>
      </p:pic>
      <p:pic>
        <p:nvPicPr>
          <p:cNvPr id="50" name="內容版面配置區 8" descr="報紙 以實心填滿">
            <a:extLst>
              <a:ext uri="{FF2B5EF4-FFF2-40B4-BE49-F238E27FC236}">
                <a16:creationId xmlns:a16="http://schemas.microsoft.com/office/drawing/2014/main" id="{ED3D5489-40A1-173C-A78B-395571E8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9913" y="5463191"/>
            <a:ext cx="914400" cy="914400"/>
          </a:xfrm>
          <a:prstGeom prst="rect">
            <a:avLst/>
          </a:prstGeom>
        </p:spPr>
      </p:pic>
      <p:pic>
        <p:nvPicPr>
          <p:cNvPr id="51" name="內容版面配置區 8" descr="報紙 以實心填滿">
            <a:extLst>
              <a:ext uri="{FF2B5EF4-FFF2-40B4-BE49-F238E27FC236}">
                <a16:creationId xmlns:a16="http://schemas.microsoft.com/office/drawing/2014/main" id="{6844527C-EB8E-E04F-A59A-E5713CAA2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442" y="5463191"/>
            <a:ext cx="914400" cy="914400"/>
          </a:xfrm>
          <a:prstGeom prst="rect">
            <a:avLst/>
          </a:prstGeom>
        </p:spPr>
      </p:pic>
      <p:pic>
        <p:nvPicPr>
          <p:cNvPr id="52" name="內容版面配置區 8" descr="報紙 以實心填滿">
            <a:extLst>
              <a:ext uri="{FF2B5EF4-FFF2-40B4-BE49-F238E27FC236}">
                <a16:creationId xmlns:a16="http://schemas.microsoft.com/office/drawing/2014/main" id="{CB1F4455-97D8-58E0-5BEF-1955DA97B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4971" y="5463191"/>
            <a:ext cx="914400" cy="914400"/>
          </a:xfrm>
          <a:prstGeom prst="rect">
            <a:avLst/>
          </a:prstGeom>
        </p:spPr>
      </p:pic>
      <p:pic>
        <p:nvPicPr>
          <p:cNvPr id="53" name="內容版面配置區 8" descr="報紙 以實心填滿">
            <a:extLst>
              <a:ext uri="{FF2B5EF4-FFF2-40B4-BE49-F238E27FC236}">
                <a16:creationId xmlns:a16="http://schemas.microsoft.com/office/drawing/2014/main" id="{A4895996-8ADC-E634-CE09-91964F9A4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2494" y="5463191"/>
            <a:ext cx="914400" cy="914400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9EF19D53-B7BF-4014-E8E5-453A5EA07B53}"/>
              </a:ext>
            </a:extLst>
          </p:cNvPr>
          <p:cNvSpPr txBox="1"/>
          <p:nvPr/>
        </p:nvSpPr>
        <p:spPr>
          <a:xfrm rot="5400000">
            <a:off x="5822508" y="5042652"/>
            <a:ext cx="43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23A5C9DB-7F01-D7F0-F9F1-67DB754A9D14}"/>
              </a:ext>
            </a:extLst>
          </p:cNvPr>
          <p:cNvSpPr txBox="1"/>
          <p:nvPr/>
        </p:nvSpPr>
        <p:spPr>
          <a:xfrm>
            <a:off x="5396664" y="3523668"/>
            <a:ext cx="6795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What are the best thing to do in San </a:t>
            </a:r>
            <a:r>
              <a:rPr lang="en-US" altLang="zh-TW" sz="2400" dirty="0" err="1"/>
              <a:t>Franscisco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0148EF9E-169E-8C5C-292B-9F340586AD01}"/>
              </a:ext>
            </a:extLst>
          </p:cNvPr>
          <p:cNvSpPr txBox="1"/>
          <p:nvPr/>
        </p:nvSpPr>
        <p:spPr>
          <a:xfrm>
            <a:off x="3272767" y="19884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The best thing to do in San </a:t>
            </a:r>
            <a:r>
              <a:rPr lang="en-US" altLang="zh-TW" sz="2400" dirty="0" err="1"/>
              <a:t>Franscisco</a:t>
            </a:r>
            <a:r>
              <a:rPr lang="en-US" altLang="zh-TW" sz="2400" dirty="0"/>
              <a:t> is …</a:t>
            </a:r>
            <a:endParaRPr lang="zh-TW" altLang="en-US" sz="2400" dirty="0"/>
          </a:p>
        </p:txBody>
      </p:sp>
      <p:sp>
        <p:nvSpPr>
          <p:cNvPr id="59" name="右大括弧 58">
            <a:extLst>
              <a:ext uri="{FF2B5EF4-FFF2-40B4-BE49-F238E27FC236}">
                <a16:creationId xmlns:a16="http://schemas.microsoft.com/office/drawing/2014/main" id="{D5B7B5C8-3DC4-C731-FDA6-7A215BB2C346}"/>
              </a:ext>
            </a:extLst>
          </p:cNvPr>
          <p:cNvSpPr/>
          <p:nvPr/>
        </p:nvSpPr>
        <p:spPr>
          <a:xfrm rot="5400000">
            <a:off x="5790309" y="-133679"/>
            <a:ext cx="338666" cy="5342017"/>
          </a:xfrm>
          <a:prstGeom prst="rightBrace">
            <a:avLst>
              <a:gd name="adj1" fmla="val 6739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EC0F155-774C-9A18-42F8-81F6B3F8C74B}"/>
              </a:ext>
            </a:extLst>
          </p:cNvPr>
          <p:cNvSpPr txBox="1"/>
          <p:nvPr/>
        </p:nvSpPr>
        <p:spPr>
          <a:xfrm>
            <a:off x="838200" y="1305304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大海撈針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(Needle in a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Haystack)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004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752194-4028-F724-36AF-63C452FB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大海撈針</a:t>
            </a:r>
            <a:r>
              <a:rPr lang="zh-TW" altLang="en-US" dirty="0"/>
              <a:t> </a:t>
            </a:r>
            <a:r>
              <a:rPr lang="en-US" altLang="zh-TW" dirty="0"/>
              <a:t>(Needle in a</a:t>
            </a:r>
            <a:r>
              <a:rPr lang="zh-TW" altLang="en-US" dirty="0"/>
              <a:t> </a:t>
            </a:r>
            <a:r>
              <a:rPr lang="en-US" altLang="zh-TW" dirty="0"/>
              <a:t>Haystack)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76B14D-EC43-F3D6-B28D-A59A1DBAC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BE10D2C-B657-F271-E14F-7B1684DABF91}"/>
              </a:ext>
            </a:extLst>
          </p:cNvPr>
          <p:cNvSpPr txBox="1"/>
          <p:nvPr/>
        </p:nvSpPr>
        <p:spPr>
          <a:xfrm>
            <a:off x="5753100" y="58814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https://youtu.be/KwRRuiCCdmc?si=eRYBvVl2gTclSX1A</a:t>
            </a:r>
          </a:p>
          <a:p>
            <a:pPr algn="r"/>
            <a:r>
              <a:rPr lang="zh-TW" altLang="en-US" dirty="0"/>
              <a:t>https://github.com/gkamradt/LLMTest_NeedleInAHaystack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C91AD25-B4FB-EA0A-D9C0-22CAC6BAFC45}"/>
              </a:ext>
            </a:extLst>
          </p:cNvPr>
          <p:cNvSpPr txBox="1"/>
          <p:nvPr/>
        </p:nvSpPr>
        <p:spPr>
          <a:xfrm>
            <a:off x="10278533" y="5512137"/>
            <a:ext cx="1570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0" dirty="0">
                <a:solidFill>
                  <a:srgbClr val="0F1419"/>
                </a:solidFill>
                <a:effectLst/>
                <a:highlight>
                  <a:srgbClr val="FFFFFF"/>
                </a:highlight>
                <a:latin typeface="TwitterChirp"/>
              </a:rPr>
              <a:t>Greg </a:t>
            </a:r>
            <a:r>
              <a:rPr lang="en-US" altLang="zh-TW" b="1" i="0" dirty="0" err="1">
                <a:solidFill>
                  <a:srgbClr val="0F1419"/>
                </a:solidFill>
                <a:effectLst/>
                <a:highlight>
                  <a:srgbClr val="FFFFFF"/>
                </a:highlight>
                <a:latin typeface="TwitterChirp"/>
              </a:rPr>
              <a:t>Kamradt</a:t>
            </a:r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E5CF78-14DB-A032-9DF0-A36A0071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096822A-7792-0BB0-C833-8D01A2E9EEEA}"/>
              </a:ext>
            </a:extLst>
          </p:cNvPr>
          <p:cNvSpPr txBox="1"/>
          <p:nvPr/>
        </p:nvSpPr>
        <p:spPr>
          <a:xfrm>
            <a:off x="5909733" y="1804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/>
              <a:t>https://github.com/gkamradt/LLMTest_NeedleInAHaystack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E53E8A9-EBF1-2CD4-D33E-C88E88DF1A98}"/>
              </a:ext>
            </a:extLst>
          </p:cNvPr>
          <p:cNvSpPr txBox="1"/>
          <p:nvPr/>
        </p:nvSpPr>
        <p:spPr>
          <a:xfrm>
            <a:off x="9132445" y="5280843"/>
            <a:ext cx="287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文本長度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E288D6E-4814-6E3E-53AD-21E429538C59}"/>
              </a:ext>
            </a:extLst>
          </p:cNvPr>
          <p:cNvSpPr txBox="1"/>
          <p:nvPr/>
        </p:nvSpPr>
        <p:spPr>
          <a:xfrm>
            <a:off x="526943" y="566241"/>
            <a:ext cx="173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針的位置</a:t>
            </a:r>
          </a:p>
        </p:txBody>
      </p:sp>
    </p:spTree>
    <p:extLst>
      <p:ext uri="{BB962C8B-B14F-4D97-AF65-F5344CB8AC3E}">
        <p14:creationId xmlns:p14="http://schemas.microsoft.com/office/powerpoint/2010/main" val="142553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DF6D74-4997-9E5C-86C6-4B7A38C6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53763B-8C1E-017E-945C-0171AC319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3AFE9663-B704-D980-548E-60634E5F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24EEDED-C5BC-F4EE-9EE6-05C685D40C65}"/>
              </a:ext>
            </a:extLst>
          </p:cNvPr>
          <p:cNvSpPr txBox="1"/>
          <p:nvPr/>
        </p:nvSpPr>
        <p:spPr>
          <a:xfrm>
            <a:off x="6096000" y="121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/>
              <a:t>https://github.com/gkamradt/LLMTest_NeedleInAHaystack</a:t>
            </a:r>
          </a:p>
        </p:txBody>
      </p:sp>
    </p:spTree>
    <p:extLst>
      <p:ext uri="{BB962C8B-B14F-4D97-AF65-F5344CB8AC3E}">
        <p14:creationId xmlns:p14="http://schemas.microsoft.com/office/powerpoint/2010/main" val="366127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411658-67F7-85D5-1D21-D713620D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D82AF7-DEEB-BE70-EDE8-B405AD75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A52AD0-F956-5262-20D7-13A2A482E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7" y="32398"/>
            <a:ext cx="12024363" cy="25146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8BB2B92-2A28-C6EE-0ADF-BB8EEDD48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49" y="2489498"/>
            <a:ext cx="4664841" cy="429494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F874765-B54E-3C63-9DFA-9720F026F368}"/>
              </a:ext>
            </a:extLst>
          </p:cNvPr>
          <p:cNvSpPr txBox="1"/>
          <p:nvPr/>
        </p:nvSpPr>
        <p:spPr>
          <a:xfrm>
            <a:off x="200528" y="6415107"/>
            <a:ext cx="5979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https://www.anthropic.com/news/claude-2-1-prompting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541D426-7313-2C4C-8666-C101CAE43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85670"/>
            <a:ext cx="6896099" cy="3318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0B5E66A-4DC2-B2A1-A8EA-C337321DF45C}"/>
              </a:ext>
            </a:extLst>
          </p:cNvPr>
          <p:cNvSpPr/>
          <p:nvPr/>
        </p:nvSpPr>
        <p:spPr>
          <a:xfrm>
            <a:off x="6333067" y="0"/>
            <a:ext cx="7518400" cy="2858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1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59668B-3B91-DC42-B48E-65AB9322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語言模型會不會為達目的不擇手段？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D5BA8-503D-4EA7-73EA-72D6B2666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馬基維利 </a:t>
            </a:r>
            <a:r>
              <a:rPr lang="en-US" altLang="zh-TW" dirty="0"/>
              <a:t>evaluation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2EC020A-0318-0B10-0EB3-428675EFB5A9}"/>
              </a:ext>
            </a:extLst>
          </p:cNvPr>
          <p:cNvSpPr txBox="1"/>
          <p:nvPr/>
        </p:nvSpPr>
        <p:spPr>
          <a:xfrm>
            <a:off x="8582891" y="6176963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https://arxiv.org/abs/2304.03279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A27660A-1033-F1C6-80BB-B12FCD591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17" y="1690688"/>
            <a:ext cx="9897856" cy="449642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A62F95E-2FDF-89DC-1DFF-FF5D5C55AAC0}"/>
              </a:ext>
            </a:extLst>
          </p:cNvPr>
          <p:cNvSpPr txBox="1"/>
          <p:nvPr/>
        </p:nvSpPr>
        <p:spPr>
          <a:xfrm>
            <a:off x="838200" y="147665"/>
            <a:ext cx="7342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MACHIAVELLI Benchmark</a:t>
            </a:r>
          </a:p>
        </p:txBody>
      </p:sp>
    </p:spTree>
    <p:extLst>
      <p:ext uri="{BB962C8B-B14F-4D97-AF65-F5344CB8AC3E}">
        <p14:creationId xmlns:p14="http://schemas.microsoft.com/office/powerpoint/2010/main" val="161738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E637FC-D6FE-F115-9863-EA17D176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7E49EF-DD75-1B78-054E-B3B85CAE6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871008-3796-061D-3A98-FA120ADB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54" y="514755"/>
            <a:ext cx="6199263" cy="621804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168F385-49B1-490F-9338-E69F1D312328}"/>
              </a:ext>
            </a:extLst>
          </p:cNvPr>
          <p:cNvSpPr txBox="1"/>
          <p:nvPr/>
        </p:nvSpPr>
        <p:spPr>
          <a:xfrm>
            <a:off x="2130333" y="6123543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https://arxiv.org/abs/2304.03279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7724441-C87D-0661-4491-CB34B239E9C3}"/>
              </a:ext>
            </a:extLst>
          </p:cNvPr>
          <p:cNvSpPr txBox="1"/>
          <p:nvPr/>
        </p:nvSpPr>
        <p:spPr>
          <a:xfrm>
            <a:off x="838200" y="147665"/>
            <a:ext cx="7342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MACHIAVELLI Benchmark</a:t>
            </a:r>
          </a:p>
        </p:txBody>
      </p:sp>
    </p:spTree>
    <p:extLst>
      <p:ext uri="{BB962C8B-B14F-4D97-AF65-F5344CB8AC3E}">
        <p14:creationId xmlns:p14="http://schemas.microsoft.com/office/powerpoint/2010/main" val="207018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3B3DAA-B830-7411-C57A-1EB288B4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機器有沒有心智理論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(Theory of Mind)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EB0096-4AFE-396C-B888-7BD70EF75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心智理論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(Theory of Mind)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：揣摩他人想法的能力</a:t>
            </a:r>
            <a:endParaRPr lang="zh-TW" altLang="en-US" dirty="0"/>
          </a:p>
        </p:txBody>
      </p:sp>
      <p:pic>
        <p:nvPicPr>
          <p:cNvPr id="3074" name="Picture 2" descr="四宮かぐや(四宮輝夜)| ACG 制服| Uniform Map 制服地圖">
            <a:extLst>
              <a:ext uri="{FF2B5EF4-FFF2-40B4-BE49-F238E27FC236}">
                <a16:creationId xmlns:a16="http://schemas.microsoft.com/office/drawing/2014/main" id="{DC6DA55C-912B-96CF-B654-A206A341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7" y="2387022"/>
            <a:ext cx="3546671" cy="69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4FE08E9-1BED-2789-BF77-88F7C4AF59A6}"/>
              </a:ext>
            </a:extLst>
          </p:cNvPr>
          <p:cNvSpPr txBox="1"/>
          <p:nvPr/>
        </p:nvSpPr>
        <p:spPr>
          <a:xfrm>
            <a:off x="6671733" y="455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https://uniform.wingzero.tw/acg/character/516/1743/1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0DB94B-D5F7-0A0D-6A5A-0A2960A95C00}"/>
              </a:ext>
            </a:extLst>
          </p:cNvPr>
          <p:cNvSpPr txBox="1"/>
          <p:nvPr/>
        </p:nvSpPr>
        <p:spPr>
          <a:xfrm>
            <a:off x="3391580" y="311359"/>
            <a:ext cx="12145295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https://baike.baidu.hk/item/%E7%99%BD%E9%8A%80%E5%BE%A1%E8%A1%8C/22622889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5C5825B-EB56-18E9-CEAD-C52A7FD2DF9C}"/>
              </a:ext>
            </a:extLst>
          </p:cNvPr>
          <p:cNvSpPr txBox="1"/>
          <p:nvPr/>
        </p:nvSpPr>
        <p:spPr>
          <a:xfrm>
            <a:off x="877004" y="3560928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輝夜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3368B28-A28E-8A4A-BB05-2CA56B1A2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771" y="3596444"/>
            <a:ext cx="1200956" cy="137165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97AD13E-9A67-6A32-EB32-7F125FB04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591" y="3342405"/>
            <a:ext cx="1457262" cy="1858419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EBE10B8-6648-4FE9-9EC7-1F20FF68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49" y="3954364"/>
            <a:ext cx="738757" cy="7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1E6CE59-EB37-6868-3D4C-09C1D682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9" y="3916031"/>
            <a:ext cx="1052064" cy="10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05FB5C2-6580-CB4D-C548-171A487C7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323" y="3533583"/>
            <a:ext cx="939196" cy="1197739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7B24A433-64F3-0E2E-943F-7F900BBC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37" y="3928215"/>
            <a:ext cx="526032" cy="5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2D3F10B-DBF2-32BE-8CF5-14C601088C00}"/>
              </a:ext>
            </a:extLst>
          </p:cNvPr>
          <p:cNvSpPr txBox="1"/>
          <p:nvPr/>
        </p:nvSpPr>
        <p:spPr>
          <a:xfrm>
            <a:off x="7594395" y="6176963"/>
            <a:ext cx="4597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輝夜大小姐想讓人告白</a:t>
            </a:r>
            <a:r>
              <a:rPr lang="en-US" altLang="zh-TW" sz="2400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語音泡泡: 圓角矩形 19">
            <a:extLst>
              <a:ext uri="{FF2B5EF4-FFF2-40B4-BE49-F238E27FC236}">
                <a16:creationId xmlns:a16="http://schemas.microsoft.com/office/drawing/2014/main" id="{A4B5679D-D582-6CFA-5E09-71742E285D1C}"/>
              </a:ext>
            </a:extLst>
          </p:cNvPr>
          <p:cNvSpPr/>
          <p:nvPr/>
        </p:nvSpPr>
        <p:spPr>
          <a:xfrm>
            <a:off x="3787421" y="2695822"/>
            <a:ext cx="7750276" cy="3434212"/>
          </a:xfrm>
          <a:prstGeom prst="wedgeRoundRectCallout">
            <a:avLst>
              <a:gd name="adj1" fmla="val -60264"/>
              <a:gd name="adj2" fmla="val -25542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語音泡泡: 圓角矩形 20">
            <a:extLst>
              <a:ext uri="{FF2B5EF4-FFF2-40B4-BE49-F238E27FC236}">
                <a16:creationId xmlns:a16="http://schemas.microsoft.com/office/drawing/2014/main" id="{C6279310-0AB2-56DC-6C34-68755DDE81FF}"/>
              </a:ext>
            </a:extLst>
          </p:cNvPr>
          <p:cNvSpPr/>
          <p:nvPr/>
        </p:nvSpPr>
        <p:spPr>
          <a:xfrm>
            <a:off x="6708216" y="2960131"/>
            <a:ext cx="4597605" cy="2536490"/>
          </a:xfrm>
          <a:prstGeom prst="wedgeRoundRectCallout">
            <a:avLst>
              <a:gd name="adj1" fmla="val -59528"/>
              <a:gd name="adj2" fmla="val -11316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71254A3-68AB-3348-6A1E-47BC444B7028}"/>
              </a:ext>
            </a:extLst>
          </p:cNvPr>
          <p:cNvSpPr txBox="1"/>
          <p:nvPr/>
        </p:nvSpPr>
        <p:spPr>
          <a:xfrm>
            <a:off x="4986121" y="5320127"/>
            <a:ext cx="127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白銀</a:t>
            </a:r>
          </a:p>
        </p:txBody>
      </p:sp>
      <p:sp>
        <p:nvSpPr>
          <p:cNvPr id="23" name="語音泡泡: 圓角矩形 22">
            <a:extLst>
              <a:ext uri="{FF2B5EF4-FFF2-40B4-BE49-F238E27FC236}">
                <a16:creationId xmlns:a16="http://schemas.microsoft.com/office/drawing/2014/main" id="{3FD848C9-4482-3D0B-8D1E-C0FE08007A81}"/>
              </a:ext>
            </a:extLst>
          </p:cNvPr>
          <p:cNvSpPr/>
          <p:nvPr/>
        </p:nvSpPr>
        <p:spPr>
          <a:xfrm>
            <a:off x="9104986" y="3300302"/>
            <a:ext cx="2107802" cy="1667793"/>
          </a:xfrm>
          <a:prstGeom prst="wedgeRoundRectCallout">
            <a:avLst>
              <a:gd name="adj1" fmla="val -59528"/>
              <a:gd name="adj2" fmla="val -11316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88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  <p:bldP spid="21" grpId="0" animBg="1"/>
      <p:bldP spid="22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8073C6C4-D63B-9EE2-67C8-E6F94DB81907}"/>
              </a:ext>
            </a:extLst>
          </p:cNvPr>
          <p:cNvSpPr txBox="1"/>
          <p:nvPr/>
        </p:nvSpPr>
        <p:spPr>
          <a:xfrm>
            <a:off x="-15319" y="5096797"/>
            <a:ext cx="169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</a:t>
            </a:r>
          </a:p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F05F68E-5E5E-98F0-D2F3-7F7F115D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機器有沒有心智理論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(Theory of Mind)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B5097A-9311-8DEF-288B-0606B55DB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莎莉與小安測驗（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Sally–Anne test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900BE2-053F-28CD-213E-C9B99F11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97" y="2321740"/>
            <a:ext cx="7996186" cy="435133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0624241-347C-EB09-4DCE-12F3BAB2AAC2}"/>
              </a:ext>
            </a:extLst>
          </p:cNvPr>
          <p:cNvSpPr txBox="1"/>
          <p:nvPr/>
        </p:nvSpPr>
        <p:spPr>
          <a:xfrm>
            <a:off x="8409706" y="185117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https://arxiv.org/abs/2303.12712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FE4F0D0-6438-7120-7ACC-10139E13AEAC}"/>
              </a:ext>
            </a:extLst>
          </p:cNvPr>
          <p:cNvSpPr txBox="1"/>
          <p:nvPr/>
        </p:nvSpPr>
        <p:spPr>
          <a:xfrm>
            <a:off x="8409706" y="2182402"/>
            <a:ext cx="7198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https://arxiv.org/abs/2302.02083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F845CB-B3CD-353C-261A-6E58063734C9}"/>
              </a:ext>
            </a:extLst>
          </p:cNvPr>
          <p:cNvSpPr/>
          <p:nvPr/>
        </p:nvSpPr>
        <p:spPr>
          <a:xfrm>
            <a:off x="-1403116" y="4467415"/>
            <a:ext cx="14502934" cy="339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2A2BC66-B524-0E62-DFB8-86542AD78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9" y="3629727"/>
            <a:ext cx="11892742" cy="324562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06329F9-94F4-85E4-41CB-D49DD533C188}"/>
              </a:ext>
            </a:extLst>
          </p:cNvPr>
          <p:cNvSpPr txBox="1"/>
          <p:nvPr/>
        </p:nvSpPr>
        <p:spPr>
          <a:xfrm>
            <a:off x="2362200" y="4051917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這個問題我網路上抄來的，會不會語言模型早就看過了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4F52A0EE-7AC1-DBC6-824E-3CD4D22ABFC4}"/>
              </a:ext>
            </a:extLst>
          </p:cNvPr>
          <p:cNvSpPr/>
          <p:nvPr/>
        </p:nvSpPr>
        <p:spPr>
          <a:xfrm>
            <a:off x="6343650" y="4051917"/>
            <a:ext cx="666750" cy="86104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5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5B42052-E748-D7B7-FDCF-3965EE17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23" y="2347761"/>
            <a:ext cx="8248809" cy="382920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A405FF6-B475-01B9-C8E2-E5445AA5A0A6}"/>
              </a:ext>
            </a:extLst>
          </p:cNvPr>
          <p:cNvSpPr txBox="1"/>
          <p:nvPr/>
        </p:nvSpPr>
        <p:spPr>
          <a:xfrm>
            <a:off x="-77550" y="5913399"/>
            <a:ext cx="169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</a:t>
            </a:r>
          </a:p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F05F68E-5E5E-98F0-D2F3-7F7F115D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機器有沒有心智理論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(Theory of Mind)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B5097A-9311-8DEF-288B-0606B55DB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莎莉與小安測驗（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Sally–Anne test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E063EF-17FF-AE85-4F0B-022CE5C61E38}"/>
              </a:ext>
            </a:extLst>
          </p:cNvPr>
          <p:cNvSpPr/>
          <p:nvPr/>
        </p:nvSpPr>
        <p:spPr>
          <a:xfrm>
            <a:off x="0" y="4912963"/>
            <a:ext cx="14502934" cy="339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A21CABE-352B-AD07-33B8-DC9A9C4C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6" y="3563937"/>
            <a:ext cx="11687147" cy="32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2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732244-ED15-EDA4-3341-7A91273E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考選擇題總不會有問題吧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D3462F-E64C-3F28-D902-F62DC17EE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Massive Multitask Language Understanding (</a:t>
            </a:r>
            <a:r>
              <a:rPr kumimoji="1" lang="en-US" altLang="zh-TW" b="1" dirty="0"/>
              <a:t>MMLU</a:t>
            </a:r>
            <a:r>
              <a:rPr kumimoji="1" lang="en-US" altLang="zh-TW" dirty="0"/>
              <a:t>)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0C1FB5E-4CFF-DC32-950D-229F08A94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75" y="2480288"/>
            <a:ext cx="10515600" cy="8526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BB83A8C-2BEC-59ED-BC8B-C1E565387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5" y="3426143"/>
            <a:ext cx="10304283" cy="109255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F301F8B-5174-4F56-0F62-271E5B6A2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75" y="4557875"/>
            <a:ext cx="11164666" cy="17872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2B3F3E5-435D-BF6E-FB42-C4F42E77E246}"/>
              </a:ext>
            </a:extLst>
          </p:cNvPr>
          <p:cNvSpPr txBox="1"/>
          <p:nvPr/>
        </p:nvSpPr>
        <p:spPr>
          <a:xfrm>
            <a:off x="8305800" y="1414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https://arxiv.org/abs/2009.03300</a:t>
            </a:r>
          </a:p>
        </p:txBody>
      </p:sp>
    </p:spTree>
    <p:extLst>
      <p:ext uri="{BB962C8B-B14F-4D97-AF65-F5344CB8AC3E}">
        <p14:creationId xmlns:p14="http://schemas.microsoft.com/office/powerpoint/2010/main" val="394970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1A951C5-2C8B-EF43-F61F-0D79C364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1" y="1293914"/>
            <a:ext cx="6600017" cy="519896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7E5DDB0-4310-EE48-9D4C-3E588DD0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機器有沒有心智理論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(Theory of Mind)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C88AE7E-28AD-D021-EFB2-8B755F1A23C6}"/>
              </a:ext>
            </a:extLst>
          </p:cNvPr>
          <p:cNvSpPr txBox="1"/>
          <p:nvPr/>
        </p:nvSpPr>
        <p:spPr>
          <a:xfrm>
            <a:off x="8443301" y="147976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https://arxiv.org/abs/2310.15421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D60922D-6FC2-3147-5669-A751A14D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48" y="1901184"/>
            <a:ext cx="5325218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7F353-7834-F1E1-C641-C8F295C8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機器有沒有心智理論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(Theory of Mind)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0B72BD-478B-1A86-9978-35DAE330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6" y="2071516"/>
            <a:ext cx="5772150" cy="41672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6D575CF-DC43-BDA4-20E8-47C760E33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2071516"/>
            <a:ext cx="3619500" cy="356402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3FE02CF-1847-DD34-161B-3E0E855B2CEC}"/>
              </a:ext>
            </a:extLst>
          </p:cNvPr>
          <p:cNvSpPr txBox="1"/>
          <p:nvPr/>
        </p:nvSpPr>
        <p:spPr>
          <a:xfrm>
            <a:off x="8443301" y="147976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https://arxiv.org/abs/2310.15421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E1194A5-E6E0-BF8F-DF16-5A0534FB9985}"/>
              </a:ext>
            </a:extLst>
          </p:cNvPr>
          <p:cNvSpPr txBox="1"/>
          <p:nvPr/>
        </p:nvSpPr>
        <p:spPr>
          <a:xfrm>
            <a:off x="2590800" y="1688283"/>
            <a:ext cx="100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CB6FB2C-CD33-45AA-170B-4D3D78BE945F}"/>
              </a:ext>
            </a:extLst>
          </p:cNvPr>
          <p:cNvSpPr/>
          <p:nvPr/>
        </p:nvSpPr>
        <p:spPr>
          <a:xfrm>
            <a:off x="3429000" y="2247900"/>
            <a:ext cx="3914776" cy="3990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26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70DA9B-72C6-E9F1-B0A9-38052BC4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不要盡信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Benchmark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4A87F4-2867-93A7-E7A9-C73BFEF8D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偷偷蒐集跟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Benchmark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類似的考古題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1A2AE85-8E9C-74B4-E371-FECF412635B1}"/>
              </a:ext>
            </a:extLst>
          </p:cNvPr>
          <p:cNvSpPr txBox="1"/>
          <p:nvPr/>
        </p:nvSpPr>
        <p:spPr>
          <a:xfrm>
            <a:off x="6096000" y="22631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TW" dirty="0"/>
              <a:t>https://lmsys.org/blog/2023-11-14-llm-decontaminator/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6DDE61B-9C41-568C-82F3-5EC432481C10}"/>
              </a:ext>
            </a:extLst>
          </p:cNvPr>
          <p:cNvSpPr txBox="1"/>
          <p:nvPr/>
        </p:nvSpPr>
        <p:spPr>
          <a:xfrm>
            <a:off x="8667750" y="1893780"/>
            <a:ext cx="352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https://arxiv.org/abs/2311.04850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8E055A7-1608-C201-23C5-BDCB19AEBE70}"/>
              </a:ext>
            </a:extLst>
          </p:cNvPr>
          <p:cNvGrpSpPr/>
          <p:nvPr/>
        </p:nvGrpSpPr>
        <p:grpSpPr>
          <a:xfrm>
            <a:off x="384459" y="2700599"/>
            <a:ext cx="11423081" cy="4434604"/>
            <a:chOff x="384459" y="2700599"/>
            <a:chExt cx="11423081" cy="4434604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34283AB4-E55F-CD01-5A92-579D2DE93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59" y="2700599"/>
              <a:ext cx="11423081" cy="3799497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F797226-1B30-94DE-2D20-FE7E7F0947C9}"/>
                </a:ext>
              </a:extLst>
            </p:cNvPr>
            <p:cNvSpPr/>
            <p:nvPr/>
          </p:nvSpPr>
          <p:spPr>
            <a:xfrm>
              <a:off x="1596573" y="6313714"/>
              <a:ext cx="1045029" cy="73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3000CC5-6733-7E61-50D0-4FDEE3EC7E14}"/>
                </a:ext>
              </a:extLst>
            </p:cNvPr>
            <p:cNvSpPr/>
            <p:nvPr/>
          </p:nvSpPr>
          <p:spPr>
            <a:xfrm>
              <a:off x="5856516" y="6396980"/>
              <a:ext cx="1045029" cy="73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18B9B9F-BAC3-0812-EA4C-D74672ADD18B}"/>
                </a:ext>
              </a:extLst>
            </p:cNvPr>
            <p:cNvSpPr/>
            <p:nvPr/>
          </p:nvSpPr>
          <p:spPr>
            <a:xfrm>
              <a:off x="5867486" y="5965371"/>
              <a:ext cx="1970228" cy="35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745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DBD90-7E05-79AC-12C6-1B70F84A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不要盡信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Benchmark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473452-4B5F-49C3-0C8D-66715383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975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語言模型可能已經看過了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Benchmark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中的資料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98EB4C6-5F9B-DD59-490B-33C2F3D31E05}"/>
              </a:ext>
            </a:extLst>
          </p:cNvPr>
          <p:cNvSpPr txBox="1"/>
          <p:nvPr/>
        </p:nvSpPr>
        <p:spPr>
          <a:xfrm>
            <a:off x="8686800" y="373009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https://arxiv.org/abs/2312.16337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7937846-3BF5-1C4B-5621-DCEBC63D2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492" y="1705706"/>
            <a:ext cx="4870631" cy="4996103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EE79CD57-D18F-223B-498C-4C20490A5CFC}"/>
              </a:ext>
            </a:extLst>
          </p:cNvPr>
          <p:cNvGrpSpPr/>
          <p:nvPr/>
        </p:nvGrpSpPr>
        <p:grpSpPr>
          <a:xfrm>
            <a:off x="326658" y="2728686"/>
            <a:ext cx="3621228" cy="4129314"/>
            <a:chOff x="326658" y="2728686"/>
            <a:chExt cx="3621228" cy="412931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15A7FC4-DF73-7C43-B6EB-0F9C7CC1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658" y="2813207"/>
              <a:ext cx="3577188" cy="3873584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7050C42-A919-E6A3-219E-4CCE177C23A5}"/>
                </a:ext>
              </a:extLst>
            </p:cNvPr>
            <p:cNvSpPr/>
            <p:nvPr/>
          </p:nvSpPr>
          <p:spPr>
            <a:xfrm>
              <a:off x="2880761" y="2728686"/>
              <a:ext cx="1067125" cy="4129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D4AA96D-713E-0201-8B4F-54E95A0D0069}"/>
                </a:ext>
              </a:extLst>
            </p:cNvPr>
            <p:cNvSpPr/>
            <p:nvPr/>
          </p:nvSpPr>
          <p:spPr>
            <a:xfrm>
              <a:off x="1024726" y="4290339"/>
              <a:ext cx="2181053" cy="325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51B027C-5560-6DF9-3F53-0BBDBC9989E1}"/>
                </a:ext>
              </a:extLst>
            </p:cNvPr>
            <p:cNvSpPr/>
            <p:nvPr/>
          </p:nvSpPr>
          <p:spPr>
            <a:xfrm>
              <a:off x="1065993" y="6469867"/>
              <a:ext cx="2181053" cy="325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91AF8616-7965-065D-BA86-B5B37DD0E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532" y="3554600"/>
            <a:ext cx="3577189" cy="21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4AFDC2B-7BBC-26A3-3D2A-7D791781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0" y="284096"/>
            <a:ext cx="10355120" cy="27340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1EDA25B-D828-8377-5E1C-A7B1F69AF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" y="2848357"/>
            <a:ext cx="11651934" cy="381025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9EB2308-C068-E427-10CE-F7BA9363496F}"/>
              </a:ext>
            </a:extLst>
          </p:cNvPr>
          <p:cNvSpPr txBox="1"/>
          <p:nvPr/>
        </p:nvSpPr>
        <p:spPr>
          <a:xfrm>
            <a:off x="8686800" y="84560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https://arxiv.org/abs/2312.16337</a:t>
            </a:r>
          </a:p>
        </p:txBody>
      </p:sp>
    </p:spTree>
    <p:extLst>
      <p:ext uri="{BB962C8B-B14F-4D97-AF65-F5344CB8AC3E}">
        <p14:creationId xmlns:p14="http://schemas.microsoft.com/office/powerpoint/2010/main" val="218170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22E769A-3178-BE48-96FB-1D6AD259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6292"/>
            <a:ext cx="10515600" cy="499458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F654DA2-0251-6F73-716E-AE4DFA91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其他面向：價格、速度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F4C7918-B0DF-64DD-765A-95E8DAAD1C8B}"/>
              </a:ext>
            </a:extLst>
          </p:cNvPr>
          <p:cNvSpPr txBox="1"/>
          <p:nvPr/>
        </p:nvSpPr>
        <p:spPr>
          <a:xfrm>
            <a:off x="8782050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https://artificialanalysis.ai/</a:t>
            </a:r>
          </a:p>
        </p:txBody>
      </p:sp>
    </p:spTree>
    <p:extLst>
      <p:ext uri="{BB962C8B-B14F-4D97-AF65-F5344CB8AC3E}">
        <p14:creationId xmlns:p14="http://schemas.microsoft.com/office/powerpoint/2010/main" val="317888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2E1452-7EEE-9900-AE13-C263661EA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43868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以上是評量人工智慧效能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C66CA4-D59D-D133-AABF-456DB3E0E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75508"/>
            <a:ext cx="12192000" cy="1655762"/>
          </a:xfrm>
        </p:spPr>
        <p:txBody>
          <a:bodyPr>
            <a:noAutofit/>
          </a:bodyPr>
          <a:lstStyle/>
          <a:p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但還要考慮人工智慧的安全性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B941A35-539B-BED5-BAD7-38644FF4B2F8}"/>
              </a:ext>
            </a:extLst>
          </p:cNvPr>
          <p:cNvSpPr txBox="1"/>
          <p:nvPr/>
        </p:nvSpPr>
        <p:spPr>
          <a:xfrm>
            <a:off x="4634653" y="4108050"/>
            <a:ext cx="691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唬爛、被騙、偏見、抄襲等等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849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981B80-51DC-8EC0-9813-6CA5BB91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B8EB0F-1819-FED2-5C2B-A627EDDB2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B3F122-B15C-125D-AB8B-9DFA1F41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19" y="248755"/>
            <a:ext cx="9504731" cy="592820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5FAB8FE-7044-DAE6-BAFA-64F563DB3013}"/>
              </a:ext>
            </a:extLst>
          </p:cNvPr>
          <p:cNvSpPr txBox="1"/>
          <p:nvPr/>
        </p:nvSpPr>
        <p:spPr>
          <a:xfrm>
            <a:off x="5934684" y="62399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https://huggingface.co/blog/evaluating-mmlu-leaderboard</a:t>
            </a:r>
          </a:p>
        </p:txBody>
      </p:sp>
    </p:spTree>
    <p:extLst>
      <p:ext uri="{BB962C8B-B14F-4D97-AF65-F5344CB8AC3E}">
        <p14:creationId xmlns:p14="http://schemas.microsoft.com/office/powerpoint/2010/main" val="416552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89490A-62E0-07A4-21B3-DE9B3EC7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就連選擇題都有問題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CA4F502-B09F-1713-0200-F5F5FE753E67}"/>
              </a:ext>
            </a:extLst>
          </p:cNvPr>
          <p:cNvSpPr/>
          <p:nvPr/>
        </p:nvSpPr>
        <p:spPr>
          <a:xfrm>
            <a:off x="4402019" y="3782549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02268BC-CF8D-8F2B-9041-6107475855EA}"/>
              </a:ext>
            </a:extLst>
          </p:cNvPr>
          <p:cNvCxnSpPr>
            <a:cxnSpLocks/>
          </p:cNvCxnSpPr>
          <p:nvPr/>
        </p:nvCxnSpPr>
        <p:spPr>
          <a:xfrm>
            <a:off x="6195650" y="4313695"/>
            <a:ext cx="7118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825C69B-C964-C8D5-ABA5-803F955ECA0D}"/>
              </a:ext>
            </a:extLst>
          </p:cNvPr>
          <p:cNvCxnSpPr>
            <a:cxnSpLocks/>
          </p:cNvCxnSpPr>
          <p:nvPr/>
        </p:nvCxnSpPr>
        <p:spPr>
          <a:xfrm>
            <a:off x="2038350" y="4322449"/>
            <a:ext cx="23271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7FE9C3B3-B161-6077-E66A-1B69E9E4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4" y="1865609"/>
            <a:ext cx="10515600" cy="852616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21FFDFC-87F6-2340-6E4D-6E4F83C8D97D}"/>
              </a:ext>
            </a:extLst>
          </p:cNvPr>
          <p:cNvCxnSpPr>
            <a:cxnSpLocks/>
          </p:cNvCxnSpPr>
          <p:nvPr/>
        </p:nvCxnSpPr>
        <p:spPr>
          <a:xfrm>
            <a:off x="2001772" y="2741581"/>
            <a:ext cx="0" cy="16272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10959AB-3C40-6AEC-7DCC-796FC8F82EAE}"/>
              </a:ext>
            </a:extLst>
          </p:cNvPr>
          <p:cNvSpPr txBox="1"/>
          <p:nvPr/>
        </p:nvSpPr>
        <p:spPr>
          <a:xfrm>
            <a:off x="7687647" y="2016085"/>
            <a:ext cx="338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(B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是正確答案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BAF63D0-B1A1-696E-F727-39FC8124CCDA}"/>
              </a:ext>
            </a:extLst>
          </p:cNvPr>
          <p:cNvSpPr txBox="1"/>
          <p:nvPr/>
        </p:nvSpPr>
        <p:spPr>
          <a:xfrm>
            <a:off x="7165299" y="4060839"/>
            <a:ext cx="71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76F1B75-B1CE-E55E-477F-77DEFDDA5B7B}"/>
              </a:ext>
            </a:extLst>
          </p:cNvPr>
          <p:cNvSpPr txBox="1"/>
          <p:nvPr/>
        </p:nvSpPr>
        <p:spPr>
          <a:xfrm>
            <a:off x="7165299" y="4812276"/>
            <a:ext cx="255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答案是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E33F9A0-D308-FA43-EE50-762B5E6EDB79}"/>
              </a:ext>
            </a:extLst>
          </p:cNvPr>
          <p:cNvSpPr txBox="1"/>
          <p:nvPr/>
        </p:nvSpPr>
        <p:spPr>
          <a:xfrm>
            <a:off x="7165299" y="5563713"/>
            <a:ext cx="404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根據計算，我認為是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5F72668-AFAD-DA6E-CA90-52A106036CAC}"/>
              </a:ext>
            </a:extLst>
          </p:cNvPr>
          <p:cNvSpPr txBox="1"/>
          <p:nvPr/>
        </p:nvSpPr>
        <p:spPr>
          <a:xfrm>
            <a:off x="943133" y="2711601"/>
            <a:ext cx="547265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只可以輸出選項，不可以輸出其他內容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2684A36-3E1E-9498-2D9D-80E5DCF684EB}"/>
              </a:ext>
            </a:extLst>
          </p:cNvPr>
          <p:cNvSpPr txBox="1"/>
          <p:nvPr/>
        </p:nvSpPr>
        <p:spPr>
          <a:xfrm>
            <a:off x="1603952" y="5258683"/>
            <a:ext cx="459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別忘了生成式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可以說任何話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41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C6C3AA18-F2D1-F3F9-D772-B947C0311B54}"/>
              </a:ext>
            </a:extLst>
          </p:cNvPr>
          <p:cNvSpPr txBox="1"/>
          <p:nvPr/>
        </p:nvSpPr>
        <p:spPr>
          <a:xfrm>
            <a:off x="8292165" y="3845572"/>
            <a:ext cx="163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F2DDE9-62A6-1E69-6151-0811F5A5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讓機器做選擇題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59AD07F3-1D91-9154-0D0C-A3C1114C6720}"/>
              </a:ext>
            </a:extLst>
          </p:cNvPr>
          <p:cNvSpPr/>
          <p:nvPr/>
        </p:nvSpPr>
        <p:spPr>
          <a:xfrm>
            <a:off x="4402019" y="3782549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D9E4D2C-6898-C3B7-F8FD-32F056E5CA33}"/>
              </a:ext>
            </a:extLst>
          </p:cNvPr>
          <p:cNvCxnSpPr>
            <a:cxnSpLocks/>
          </p:cNvCxnSpPr>
          <p:nvPr/>
        </p:nvCxnSpPr>
        <p:spPr>
          <a:xfrm>
            <a:off x="6195650" y="4313695"/>
            <a:ext cx="7118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79B886B-2E2D-BB10-7515-C0ECC8E7C961}"/>
              </a:ext>
            </a:extLst>
          </p:cNvPr>
          <p:cNvCxnSpPr>
            <a:cxnSpLocks/>
          </p:cNvCxnSpPr>
          <p:nvPr/>
        </p:nvCxnSpPr>
        <p:spPr>
          <a:xfrm>
            <a:off x="2038350" y="4322449"/>
            <a:ext cx="23271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BE70CEB7-AFA6-25F4-0D16-4B375CC6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4" y="1865609"/>
            <a:ext cx="10515600" cy="852616"/>
          </a:xfrm>
          <a:prstGeom prst="rect">
            <a:avLst/>
          </a:prstGeom>
        </p:spPr>
      </p:pic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12B3BE2E-37D4-6788-51F7-7DD69FED4AA3}"/>
              </a:ext>
            </a:extLst>
          </p:cNvPr>
          <p:cNvCxnSpPr>
            <a:cxnSpLocks/>
          </p:cNvCxnSpPr>
          <p:nvPr/>
        </p:nvCxnSpPr>
        <p:spPr>
          <a:xfrm>
            <a:off x="2001772" y="2741581"/>
            <a:ext cx="0" cy="16272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AAEF499C-9967-44B3-E82E-356293FCC344}"/>
              </a:ext>
            </a:extLst>
          </p:cNvPr>
          <p:cNvSpPr/>
          <p:nvPr/>
        </p:nvSpPr>
        <p:spPr>
          <a:xfrm>
            <a:off x="7287817" y="4229789"/>
            <a:ext cx="180000" cy="1444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703D69-3B2F-E701-310C-A49AB757015C}"/>
              </a:ext>
            </a:extLst>
          </p:cNvPr>
          <p:cNvSpPr/>
          <p:nvPr/>
        </p:nvSpPr>
        <p:spPr>
          <a:xfrm>
            <a:off x="8124865" y="3989635"/>
            <a:ext cx="180000" cy="3926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1514BD-D756-3ADA-0A6B-2CD6D4CFC4D2}"/>
              </a:ext>
            </a:extLst>
          </p:cNvPr>
          <p:cNvSpPr/>
          <p:nvPr/>
        </p:nvSpPr>
        <p:spPr>
          <a:xfrm>
            <a:off x="8543390" y="4028813"/>
            <a:ext cx="180000" cy="36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B50166-9117-1E39-442A-4611C36A88E5}"/>
              </a:ext>
            </a:extLst>
          </p:cNvPr>
          <p:cNvSpPr/>
          <p:nvPr/>
        </p:nvSpPr>
        <p:spPr>
          <a:xfrm>
            <a:off x="9482993" y="4006383"/>
            <a:ext cx="180000" cy="3673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F804BEE-116A-2B64-9832-814140806CBC}"/>
              </a:ext>
            </a:extLst>
          </p:cNvPr>
          <p:cNvSpPr/>
          <p:nvPr/>
        </p:nvSpPr>
        <p:spPr>
          <a:xfrm>
            <a:off x="9919544" y="2938386"/>
            <a:ext cx="18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45410B4-CF1D-EC52-B8FD-630C3AAB1D1E}"/>
              </a:ext>
            </a:extLst>
          </p:cNvPr>
          <p:cNvSpPr/>
          <p:nvPr/>
        </p:nvSpPr>
        <p:spPr>
          <a:xfrm>
            <a:off x="7706341" y="3775123"/>
            <a:ext cx="180000" cy="6357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0A3A277-C8CD-9DDE-6A08-270BF67D685A}"/>
              </a:ext>
            </a:extLst>
          </p:cNvPr>
          <p:cNvCxnSpPr>
            <a:cxnSpLocks/>
          </p:cNvCxnSpPr>
          <p:nvPr/>
        </p:nvCxnSpPr>
        <p:spPr>
          <a:xfrm>
            <a:off x="7083356" y="4395861"/>
            <a:ext cx="31429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39122E1-3E68-2F87-3515-D2F0C5F6FDD2}"/>
              </a:ext>
            </a:extLst>
          </p:cNvPr>
          <p:cNvSpPr txBox="1"/>
          <p:nvPr/>
        </p:nvSpPr>
        <p:spPr>
          <a:xfrm>
            <a:off x="7067987" y="4395861"/>
            <a:ext cx="6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560A3F7-6D81-FAFB-ED10-0F8141F3DC17}"/>
              </a:ext>
            </a:extLst>
          </p:cNvPr>
          <p:cNvSpPr txBox="1"/>
          <p:nvPr/>
        </p:nvSpPr>
        <p:spPr>
          <a:xfrm>
            <a:off x="7494638" y="4395861"/>
            <a:ext cx="6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C722BE3-7CC5-E2F8-E4C7-F1799A94BF89}"/>
              </a:ext>
            </a:extLst>
          </p:cNvPr>
          <p:cNvSpPr txBox="1"/>
          <p:nvPr/>
        </p:nvSpPr>
        <p:spPr>
          <a:xfrm>
            <a:off x="7898106" y="4401621"/>
            <a:ext cx="6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644C3D1-823E-C16D-2632-23E6BFC57B88}"/>
              </a:ext>
            </a:extLst>
          </p:cNvPr>
          <p:cNvSpPr txBox="1"/>
          <p:nvPr/>
        </p:nvSpPr>
        <p:spPr>
          <a:xfrm>
            <a:off x="8320234" y="4380727"/>
            <a:ext cx="6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3D3BD47-C62C-5A56-330B-CC2D0641E94F}"/>
              </a:ext>
            </a:extLst>
          </p:cNvPr>
          <p:cNvSpPr txBox="1"/>
          <p:nvPr/>
        </p:nvSpPr>
        <p:spPr>
          <a:xfrm>
            <a:off x="9263163" y="4402910"/>
            <a:ext cx="6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F61DD10-2CC8-AC8F-9DD4-9E24F0D3A933}"/>
              </a:ext>
            </a:extLst>
          </p:cNvPr>
          <p:cNvSpPr txBox="1"/>
          <p:nvPr/>
        </p:nvSpPr>
        <p:spPr>
          <a:xfrm>
            <a:off x="9720591" y="4395860"/>
            <a:ext cx="6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97612A5-9D00-811B-F583-02AC91047878}"/>
              </a:ext>
            </a:extLst>
          </p:cNvPr>
          <p:cNvSpPr txBox="1"/>
          <p:nvPr/>
        </p:nvSpPr>
        <p:spPr>
          <a:xfrm>
            <a:off x="6589678" y="3085735"/>
            <a:ext cx="338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這樣算答對還是答錯？</a:t>
            </a:r>
          </a:p>
        </p:txBody>
      </p:sp>
      <p:pic>
        <p:nvPicPr>
          <p:cNvPr id="35" name="圖形 34" descr="核取方塊 (打叉) 以實心填滿">
            <a:extLst>
              <a:ext uri="{FF2B5EF4-FFF2-40B4-BE49-F238E27FC236}">
                <a16:creationId xmlns:a16="http://schemas.microsoft.com/office/drawing/2014/main" id="{0EFD4CBC-C132-B79E-5E8E-B0B4927E6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8350" y="5766270"/>
            <a:ext cx="632213" cy="632213"/>
          </a:xfrm>
          <a:prstGeom prst="rect">
            <a:avLst/>
          </a:prstGeom>
        </p:spPr>
      </p:pic>
      <p:pic>
        <p:nvPicPr>
          <p:cNvPr id="36" name="圖形 35" descr="核取方塊 (打勾) 以實心填滿">
            <a:extLst>
              <a:ext uri="{FF2B5EF4-FFF2-40B4-BE49-F238E27FC236}">
                <a16:creationId xmlns:a16="http://schemas.microsoft.com/office/drawing/2014/main" id="{8520580E-3176-0FA9-7881-467E7D756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8350" y="5111035"/>
            <a:ext cx="632213" cy="632213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0FAB119E-C6E9-8061-B2CF-E0561C7CDA68}"/>
              </a:ext>
            </a:extLst>
          </p:cNvPr>
          <p:cNvSpPr txBox="1"/>
          <p:nvPr/>
        </p:nvSpPr>
        <p:spPr>
          <a:xfrm>
            <a:off x="2670563" y="5170911"/>
            <a:ext cx="752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對的理由：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A, B, C, D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這四答案中，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的分數最高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20969FA-58D1-DC75-7196-FBD17D517402}"/>
              </a:ext>
            </a:extLst>
          </p:cNvPr>
          <p:cNvSpPr txBox="1"/>
          <p:nvPr/>
        </p:nvSpPr>
        <p:spPr>
          <a:xfrm>
            <a:off x="7687647" y="2016085"/>
            <a:ext cx="338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(B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是正確答案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21BEC98-456D-BA01-4321-F7DABE740B4E}"/>
              </a:ext>
            </a:extLst>
          </p:cNvPr>
          <p:cNvSpPr txBox="1"/>
          <p:nvPr/>
        </p:nvSpPr>
        <p:spPr>
          <a:xfrm>
            <a:off x="2670563" y="5835857"/>
            <a:ext cx="752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錯的理由：模型分明想要回答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“3”……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1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A80BB6-47D4-F71B-574F-76AE8171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讓機器做選擇題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1D5226-2F6A-0176-0B79-F3CB0F19E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56" y="1574926"/>
            <a:ext cx="8389933" cy="476804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4CAE761-75D3-2794-D079-D7818DD1CAF8}"/>
              </a:ext>
            </a:extLst>
          </p:cNvPr>
          <p:cNvSpPr txBox="1"/>
          <p:nvPr/>
        </p:nvSpPr>
        <p:spPr>
          <a:xfrm>
            <a:off x="946735" y="1294646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https://arxiv.org/abs/2309.03882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294983-343D-D3C8-A3E4-A236F08CB6EF}"/>
              </a:ext>
            </a:extLst>
          </p:cNvPr>
          <p:cNvSpPr/>
          <p:nvPr/>
        </p:nvSpPr>
        <p:spPr>
          <a:xfrm>
            <a:off x="7659971" y="1671594"/>
            <a:ext cx="4449867" cy="472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A065843-FD68-0AF1-FFDF-DAE5D5669E56}"/>
              </a:ext>
            </a:extLst>
          </p:cNvPr>
          <p:cNvSpPr txBox="1"/>
          <p:nvPr/>
        </p:nvSpPr>
        <p:spPr>
          <a:xfrm>
            <a:off x="7313388" y="361761"/>
            <a:ext cx="154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正確選項都移到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C8878372-F908-4A9B-F71D-018F71A399DF}"/>
              </a:ext>
            </a:extLst>
          </p:cNvPr>
          <p:cNvSpPr/>
          <p:nvPr/>
        </p:nvSpPr>
        <p:spPr>
          <a:xfrm>
            <a:off x="7734922" y="1199054"/>
            <a:ext cx="659567" cy="416711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DCCCE4B6-779F-0A81-D599-9ED911F97913}"/>
              </a:ext>
            </a:extLst>
          </p:cNvPr>
          <p:cNvSpPr/>
          <p:nvPr/>
        </p:nvSpPr>
        <p:spPr>
          <a:xfrm>
            <a:off x="946735" y="2542528"/>
            <a:ext cx="2564567" cy="790731"/>
          </a:xfrm>
          <a:prstGeom prst="wedgeRoundRectCallout">
            <a:avLst>
              <a:gd name="adj1" fmla="val 62752"/>
              <a:gd name="adj2" fmla="val -42262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我喜歡猜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80E9CCD-8939-127E-D7BC-944772C25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" y="4185099"/>
            <a:ext cx="3968037" cy="21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4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E5074E-ED8F-E201-58D4-2D99C865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沒有單一標準答案的問題類型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4DA9B61-492D-EC2D-8D35-E7B6D891A7BA}"/>
              </a:ext>
            </a:extLst>
          </p:cNvPr>
          <p:cNvCxnSpPr>
            <a:cxnSpLocks/>
          </p:cNvCxnSpPr>
          <p:nvPr/>
        </p:nvCxnSpPr>
        <p:spPr>
          <a:xfrm>
            <a:off x="5625646" y="2844001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FC9A265-FDA8-BF33-71D3-C03388DDA098}"/>
              </a:ext>
            </a:extLst>
          </p:cNvPr>
          <p:cNvSpPr/>
          <p:nvPr/>
        </p:nvSpPr>
        <p:spPr>
          <a:xfrm>
            <a:off x="3710596" y="2209280"/>
            <a:ext cx="1835729" cy="12197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889FC1C-B6B6-3E1B-B106-69DDE215BCA4}"/>
              </a:ext>
            </a:extLst>
          </p:cNvPr>
          <p:cNvSpPr/>
          <p:nvPr/>
        </p:nvSpPr>
        <p:spPr>
          <a:xfrm>
            <a:off x="1181101" y="259272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EEF6FDF-45B0-2064-A03C-A6B686C3C2CD}"/>
              </a:ext>
            </a:extLst>
          </p:cNvPr>
          <p:cNvSpPr/>
          <p:nvPr/>
        </p:nvSpPr>
        <p:spPr>
          <a:xfrm>
            <a:off x="6556321" y="2592720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D7CE39D-7AEB-A91E-D0BD-D7E0B81DFFCC}"/>
              </a:ext>
            </a:extLst>
          </p:cNvPr>
          <p:cNvSpPr/>
          <p:nvPr/>
        </p:nvSpPr>
        <p:spPr>
          <a:xfrm>
            <a:off x="9758106" y="2613169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A217FDC-F90B-9393-F30A-BF6F347C934F}"/>
              </a:ext>
            </a:extLst>
          </p:cNvPr>
          <p:cNvCxnSpPr>
            <a:cxnSpLocks/>
          </p:cNvCxnSpPr>
          <p:nvPr/>
        </p:nvCxnSpPr>
        <p:spPr>
          <a:xfrm>
            <a:off x="2763992" y="2844001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06CB968A-9BB2-15CD-32CB-55F08608388C}"/>
              </a:ext>
            </a:extLst>
          </p:cNvPr>
          <p:cNvCxnSpPr>
            <a:cxnSpLocks/>
          </p:cNvCxnSpPr>
          <p:nvPr/>
        </p:nvCxnSpPr>
        <p:spPr>
          <a:xfrm>
            <a:off x="5625646" y="5105533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393C8618-4AFF-51D1-D790-5D9895DD7B78}"/>
              </a:ext>
            </a:extLst>
          </p:cNvPr>
          <p:cNvSpPr/>
          <p:nvPr/>
        </p:nvSpPr>
        <p:spPr>
          <a:xfrm>
            <a:off x="3710596" y="4470812"/>
            <a:ext cx="1835729" cy="12197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F8B13BD-C8D0-A8AE-17A9-8B471631A57B}"/>
              </a:ext>
            </a:extLst>
          </p:cNvPr>
          <p:cNvSpPr/>
          <p:nvPr/>
        </p:nvSpPr>
        <p:spPr>
          <a:xfrm>
            <a:off x="1181101" y="4854252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長文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AFEF7C60-0D60-1DF4-32A4-5D40DCA24FBC}"/>
              </a:ext>
            </a:extLst>
          </p:cNvPr>
          <p:cNvSpPr/>
          <p:nvPr/>
        </p:nvSpPr>
        <p:spPr>
          <a:xfrm>
            <a:off x="6556321" y="4854252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D4DDEAF2-32A8-4E07-79BC-FC97173FC83E}"/>
              </a:ext>
            </a:extLst>
          </p:cNvPr>
          <p:cNvSpPr/>
          <p:nvPr/>
        </p:nvSpPr>
        <p:spPr>
          <a:xfrm>
            <a:off x="9758106" y="4874701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3BC9482-B31D-5D45-98D0-4BFD5E5D6B2A}"/>
              </a:ext>
            </a:extLst>
          </p:cNvPr>
          <p:cNvCxnSpPr>
            <a:cxnSpLocks/>
          </p:cNvCxnSpPr>
          <p:nvPr/>
        </p:nvCxnSpPr>
        <p:spPr>
          <a:xfrm>
            <a:off x="2763992" y="5105533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A2F2EA8-D71B-4B61-07E0-9651A4E82D63}"/>
              </a:ext>
            </a:extLst>
          </p:cNvPr>
          <p:cNvSpPr txBox="1"/>
          <p:nvPr/>
        </p:nvSpPr>
        <p:spPr>
          <a:xfrm>
            <a:off x="741912" y="1744124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307EC4A-7CE8-7825-F60A-567B77E93F7E}"/>
              </a:ext>
            </a:extLst>
          </p:cNvPr>
          <p:cNvSpPr txBox="1"/>
          <p:nvPr/>
        </p:nvSpPr>
        <p:spPr>
          <a:xfrm>
            <a:off x="741912" y="394759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9942B477-875F-B4CE-44C9-8C105E8FD0B9}"/>
              </a:ext>
            </a:extLst>
          </p:cNvPr>
          <p:cNvCxnSpPr>
            <a:cxnSpLocks/>
          </p:cNvCxnSpPr>
          <p:nvPr/>
        </p:nvCxnSpPr>
        <p:spPr>
          <a:xfrm>
            <a:off x="8210550" y="2834175"/>
            <a:ext cx="139065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D37CE466-9416-2E6B-457A-A5F776954534}"/>
              </a:ext>
            </a:extLst>
          </p:cNvPr>
          <p:cNvCxnSpPr>
            <a:cxnSpLocks/>
          </p:cNvCxnSpPr>
          <p:nvPr/>
        </p:nvCxnSpPr>
        <p:spPr>
          <a:xfrm>
            <a:off x="8267700" y="5099722"/>
            <a:ext cx="139065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58120F6-09F7-30B1-8976-CE8FFE76E3F3}"/>
              </a:ext>
            </a:extLst>
          </p:cNvPr>
          <p:cNvSpPr txBox="1"/>
          <p:nvPr/>
        </p:nvSpPr>
        <p:spPr>
          <a:xfrm>
            <a:off x="6657975" y="592237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和標準答案不同並不代表是錯的</a:t>
            </a:r>
          </a:p>
        </p:txBody>
      </p:sp>
    </p:spTree>
    <p:extLst>
      <p:ext uri="{BB962C8B-B14F-4D97-AF65-F5344CB8AC3E}">
        <p14:creationId xmlns:p14="http://schemas.microsoft.com/office/powerpoint/2010/main" val="39961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E5074E-ED8F-E201-58D4-2D99C865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沒有單一標準答案的問題類型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4DA9B61-492D-EC2D-8D35-E7B6D891A7BA}"/>
              </a:ext>
            </a:extLst>
          </p:cNvPr>
          <p:cNvCxnSpPr>
            <a:cxnSpLocks/>
          </p:cNvCxnSpPr>
          <p:nvPr/>
        </p:nvCxnSpPr>
        <p:spPr>
          <a:xfrm>
            <a:off x="5625646" y="2844001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FC9A265-FDA8-BF33-71D3-C03388DDA098}"/>
              </a:ext>
            </a:extLst>
          </p:cNvPr>
          <p:cNvSpPr/>
          <p:nvPr/>
        </p:nvSpPr>
        <p:spPr>
          <a:xfrm>
            <a:off x="3710596" y="2209280"/>
            <a:ext cx="1835729" cy="12197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889FC1C-B6B6-3E1B-B106-69DDE215BCA4}"/>
              </a:ext>
            </a:extLst>
          </p:cNvPr>
          <p:cNvSpPr/>
          <p:nvPr/>
        </p:nvSpPr>
        <p:spPr>
          <a:xfrm>
            <a:off x="1181101" y="2592720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EEF6FDF-45B0-2064-A03C-A6B686C3C2CD}"/>
              </a:ext>
            </a:extLst>
          </p:cNvPr>
          <p:cNvSpPr/>
          <p:nvPr/>
        </p:nvSpPr>
        <p:spPr>
          <a:xfrm>
            <a:off x="6556321" y="2592720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D7CE39D-7AEB-A91E-D0BD-D7E0B81DFFCC}"/>
              </a:ext>
            </a:extLst>
          </p:cNvPr>
          <p:cNvSpPr/>
          <p:nvPr/>
        </p:nvSpPr>
        <p:spPr>
          <a:xfrm>
            <a:off x="9758106" y="2613169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A217FDC-F90B-9393-F30A-BF6F347C934F}"/>
              </a:ext>
            </a:extLst>
          </p:cNvPr>
          <p:cNvCxnSpPr>
            <a:cxnSpLocks/>
          </p:cNvCxnSpPr>
          <p:nvPr/>
        </p:nvCxnSpPr>
        <p:spPr>
          <a:xfrm>
            <a:off x="2763992" y="2844001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06CB968A-9BB2-15CD-32CB-55F08608388C}"/>
              </a:ext>
            </a:extLst>
          </p:cNvPr>
          <p:cNvCxnSpPr>
            <a:cxnSpLocks/>
          </p:cNvCxnSpPr>
          <p:nvPr/>
        </p:nvCxnSpPr>
        <p:spPr>
          <a:xfrm>
            <a:off x="5625646" y="5105533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393C8618-4AFF-51D1-D790-5D9895DD7B78}"/>
              </a:ext>
            </a:extLst>
          </p:cNvPr>
          <p:cNvSpPr/>
          <p:nvPr/>
        </p:nvSpPr>
        <p:spPr>
          <a:xfrm>
            <a:off x="3710596" y="4470812"/>
            <a:ext cx="1835729" cy="12197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F8B13BD-C8D0-A8AE-17A9-8B471631A57B}"/>
              </a:ext>
            </a:extLst>
          </p:cNvPr>
          <p:cNvSpPr/>
          <p:nvPr/>
        </p:nvSpPr>
        <p:spPr>
          <a:xfrm>
            <a:off x="1181101" y="4854252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長文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AFEF7C60-0D60-1DF4-32A4-5D40DCA24FBC}"/>
              </a:ext>
            </a:extLst>
          </p:cNvPr>
          <p:cNvSpPr/>
          <p:nvPr/>
        </p:nvSpPr>
        <p:spPr>
          <a:xfrm>
            <a:off x="6556321" y="4854252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D4DDEAF2-32A8-4E07-79BC-FC97173FC83E}"/>
              </a:ext>
            </a:extLst>
          </p:cNvPr>
          <p:cNvSpPr/>
          <p:nvPr/>
        </p:nvSpPr>
        <p:spPr>
          <a:xfrm>
            <a:off x="9758106" y="4874701"/>
            <a:ext cx="1835729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3BC9482-B31D-5D45-98D0-4BFD5E5D6B2A}"/>
              </a:ext>
            </a:extLst>
          </p:cNvPr>
          <p:cNvCxnSpPr>
            <a:cxnSpLocks/>
          </p:cNvCxnSpPr>
          <p:nvPr/>
        </p:nvCxnSpPr>
        <p:spPr>
          <a:xfrm>
            <a:off x="2763992" y="5105533"/>
            <a:ext cx="851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A2F2EA8-D71B-4B61-07E0-9651A4E82D63}"/>
              </a:ext>
            </a:extLst>
          </p:cNvPr>
          <p:cNvSpPr txBox="1"/>
          <p:nvPr/>
        </p:nvSpPr>
        <p:spPr>
          <a:xfrm>
            <a:off x="741912" y="1744124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307EC4A-7CE8-7825-F60A-567B77E93F7E}"/>
              </a:ext>
            </a:extLst>
          </p:cNvPr>
          <p:cNvSpPr txBox="1"/>
          <p:nvPr/>
        </p:nvSpPr>
        <p:spPr>
          <a:xfrm>
            <a:off x="741912" y="394759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9942B477-875F-B4CE-44C9-8C105E8FD0B9}"/>
              </a:ext>
            </a:extLst>
          </p:cNvPr>
          <p:cNvCxnSpPr>
            <a:cxnSpLocks/>
          </p:cNvCxnSpPr>
          <p:nvPr/>
        </p:nvCxnSpPr>
        <p:spPr>
          <a:xfrm>
            <a:off x="8210550" y="2834175"/>
            <a:ext cx="139065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D37CE466-9416-2E6B-457A-A5F776954534}"/>
              </a:ext>
            </a:extLst>
          </p:cNvPr>
          <p:cNvCxnSpPr>
            <a:cxnSpLocks/>
          </p:cNvCxnSpPr>
          <p:nvPr/>
        </p:nvCxnSpPr>
        <p:spPr>
          <a:xfrm>
            <a:off x="8267700" y="5099722"/>
            <a:ext cx="139065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FCD41C-037D-215B-0505-286081D166E8}"/>
              </a:ext>
            </a:extLst>
          </p:cNvPr>
          <p:cNvSpPr txBox="1"/>
          <p:nvPr/>
        </p:nvSpPr>
        <p:spPr>
          <a:xfrm>
            <a:off x="8254546" y="2295920"/>
            <a:ext cx="134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BLEU</a:t>
            </a:r>
            <a:endParaRPr lang="zh-TW" altLang="en-US" sz="2800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1DDD778-325F-28BE-9CDC-1E7332AAD7F1}"/>
              </a:ext>
            </a:extLst>
          </p:cNvPr>
          <p:cNvSpPr txBox="1"/>
          <p:nvPr/>
        </p:nvSpPr>
        <p:spPr>
          <a:xfrm>
            <a:off x="8323474" y="4490822"/>
            <a:ext cx="134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ROUGE</a:t>
            </a:r>
            <a:endParaRPr lang="zh-TW" altLang="en-US" sz="2800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A637D14-30EE-AA38-2CB0-956C0EDB2457}"/>
              </a:ext>
            </a:extLst>
          </p:cNvPr>
          <p:cNvSpPr txBox="1"/>
          <p:nvPr/>
        </p:nvSpPr>
        <p:spPr>
          <a:xfrm>
            <a:off x="5641233" y="5967524"/>
            <a:ext cx="672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BLEU, ROUGE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都是做字面的比對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245DAD8-B88B-813D-A868-4676AAF3DC5E}"/>
              </a:ext>
            </a:extLst>
          </p:cNvPr>
          <p:cNvSpPr txBox="1"/>
          <p:nvPr/>
        </p:nvSpPr>
        <p:spPr>
          <a:xfrm>
            <a:off x="1262672" y="3118334"/>
            <a:ext cx="1376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Humor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4471B5C-1839-061D-63BA-97998BE244E9}"/>
              </a:ext>
            </a:extLst>
          </p:cNvPr>
          <p:cNvSpPr txBox="1"/>
          <p:nvPr/>
        </p:nvSpPr>
        <p:spPr>
          <a:xfrm>
            <a:off x="9987789" y="3159579"/>
            <a:ext cx="1376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幽默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BF40DEF-069A-21AE-AB13-73BF4112B0E7}"/>
              </a:ext>
            </a:extLst>
          </p:cNvPr>
          <p:cNvSpPr txBox="1"/>
          <p:nvPr/>
        </p:nvSpPr>
        <p:spPr>
          <a:xfrm>
            <a:off x="6595465" y="3118334"/>
            <a:ext cx="1376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詼諧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C53A979-75F1-56FB-A053-56BD4A9B01D6}"/>
              </a:ext>
            </a:extLst>
          </p:cNvPr>
          <p:cNvSpPr txBox="1"/>
          <p:nvPr/>
        </p:nvSpPr>
        <p:spPr>
          <a:xfrm>
            <a:off x="8126393" y="3307129"/>
            <a:ext cx="1861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要算全錯？</a:t>
            </a:r>
          </a:p>
        </p:txBody>
      </p:sp>
    </p:spTree>
    <p:extLst>
      <p:ext uri="{BB962C8B-B14F-4D97-AF65-F5344CB8AC3E}">
        <p14:creationId xmlns:p14="http://schemas.microsoft.com/office/powerpoint/2010/main" val="39184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2072</Words>
  <Application>Microsoft Office PowerPoint</Application>
  <PresentationFormat>寬螢幕</PresentationFormat>
  <Paragraphs>319</Paragraphs>
  <Slides>36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8" baseType="lpstr">
      <vt:lpstr>__tiemposText_9f5c68</vt:lpstr>
      <vt:lpstr>-apple-system</vt:lpstr>
      <vt:lpstr>Lucida Grande</vt:lpstr>
      <vt:lpstr>TwitterChirp</vt:lpstr>
      <vt:lpstr>ui-monospace</vt:lpstr>
      <vt:lpstr>微軟正黑體</vt:lpstr>
      <vt:lpstr>Arial</vt:lpstr>
      <vt:lpstr>Calibri</vt:lpstr>
      <vt:lpstr>Calibri Light</vt:lpstr>
      <vt:lpstr>Source Sans Pro</vt:lpstr>
      <vt:lpstr>Wingdings</vt:lpstr>
      <vt:lpstr>Office 佈景主題</vt:lpstr>
      <vt:lpstr>語言模型能力檢定</vt:lpstr>
      <vt:lpstr>語言模型能力評比</vt:lpstr>
      <vt:lpstr>考選擇題總不會有問題吧</vt:lpstr>
      <vt:lpstr>PowerPoint 簡報</vt:lpstr>
      <vt:lpstr>就連選擇題都有問題</vt:lpstr>
      <vt:lpstr>讓機器做選擇題</vt:lpstr>
      <vt:lpstr>讓機器做選擇題</vt:lpstr>
      <vt:lpstr>沒有單一標準答案的問題類型</vt:lpstr>
      <vt:lpstr>沒有單一標準答案的問題類型</vt:lpstr>
      <vt:lpstr>也許還是人來評比最準？</vt:lpstr>
      <vt:lpstr>也許還是人來評比最準？</vt:lpstr>
      <vt:lpstr>也許可以用強大的語言模型來評估？</vt:lpstr>
      <vt:lpstr>也許可以用強大的語言模型來評估？</vt:lpstr>
      <vt:lpstr>也許可以用強大的語言模型來評估？</vt:lpstr>
      <vt:lpstr>語言模型能力評比</vt:lpstr>
      <vt:lpstr>PowerPoint 簡報</vt:lpstr>
      <vt:lpstr>BIG-bench</vt:lpstr>
      <vt:lpstr>BIG-bench</vt:lpstr>
      <vt:lpstr>BIG-bench</vt:lpstr>
      <vt:lpstr>BIG-bench</vt:lpstr>
      <vt:lpstr>閱讀長文的能力</vt:lpstr>
      <vt:lpstr>大海撈針 (Needle in a Haystack)</vt:lpstr>
      <vt:lpstr>PowerPoint 簡報</vt:lpstr>
      <vt:lpstr>PowerPoint 簡報</vt:lpstr>
      <vt:lpstr>語言模型會不會為達目的不擇手段？</vt:lpstr>
      <vt:lpstr>PowerPoint 簡報</vt:lpstr>
      <vt:lpstr>機器有沒有心智理論 (Theory of Mind)</vt:lpstr>
      <vt:lpstr>機器有沒有心智理論 (Theory of Mind)</vt:lpstr>
      <vt:lpstr>機器有沒有心智理論 (Theory of Mind)</vt:lpstr>
      <vt:lpstr>機器有沒有心智理論 (Theory of Mind)</vt:lpstr>
      <vt:lpstr>機器有沒有心智理論 (Theory of Mind)</vt:lpstr>
      <vt:lpstr>不要盡信 Benchmark 的結果</vt:lpstr>
      <vt:lpstr>不要盡信 Benchmark 的結果</vt:lpstr>
      <vt:lpstr>PowerPoint 簡報</vt:lpstr>
      <vt:lpstr>其他面向：價格、速度 ……</vt:lpstr>
      <vt:lpstr>以上是評量人工智慧效能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57</cp:revision>
  <dcterms:created xsi:type="dcterms:W3CDTF">2024-02-02T16:35:50Z</dcterms:created>
  <dcterms:modified xsi:type="dcterms:W3CDTF">2024-05-10T05:25:30Z</dcterms:modified>
</cp:coreProperties>
</file>