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220" r:id="rId3"/>
    <p:sldId id="3221" r:id="rId4"/>
    <p:sldId id="3013" r:id="rId5"/>
    <p:sldId id="3014" r:id="rId6"/>
    <p:sldId id="3015" r:id="rId7"/>
    <p:sldId id="3227" r:id="rId8"/>
    <p:sldId id="3228" r:id="rId9"/>
    <p:sldId id="3229" r:id="rId10"/>
    <p:sldId id="3224" r:id="rId11"/>
    <p:sldId id="2982" r:id="rId12"/>
    <p:sldId id="3230" r:id="rId13"/>
    <p:sldId id="3231" r:id="rId14"/>
    <p:sldId id="3234" r:id="rId15"/>
    <p:sldId id="3236" r:id="rId16"/>
    <p:sldId id="3237" r:id="rId17"/>
    <p:sldId id="3233" r:id="rId18"/>
    <p:sldId id="3235" r:id="rId19"/>
    <p:sldId id="3238" r:id="rId20"/>
    <p:sldId id="3239" r:id="rId21"/>
    <p:sldId id="3246" r:id="rId22"/>
    <p:sldId id="3244" r:id="rId23"/>
    <p:sldId id="3247" r:id="rId24"/>
    <p:sldId id="3248" r:id="rId25"/>
    <p:sldId id="3256" r:id="rId26"/>
    <p:sldId id="3257" r:id="rId27"/>
    <p:sldId id="3259" r:id="rId28"/>
    <p:sldId id="3258" r:id="rId29"/>
    <p:sldId id="3260" r:id="rId30"/>
    <p:sldId id="3261" r:id="rId31"/>
    <p:sldId id="3276" r:id="rId32"/>
    <p:sldId id="3269" r:id="rId33"/>
    <p:sldId id="3270" r:id="rId34"/>
    <p:sldId id="3264" r:id="rId35"/>
    <p:sldId id="3272" r:id="rId36"/>
    <p:sldId id="3273" r:id="rId37"/>
    <p:sldId id="3274" r:id="rId38"/>
    <p:sldId id="3254" r:id="rId39"/>
    <p:sldId id="3266" r:id="rId40"/>
    <p:sldId id="3255" r:id="rId41"/>
    <p:sldId id="3277" r:id="rId4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91228" autoAdjust="0"/>
  </p:normalViewPr>
  <p:slideViewPr>
    <p:cSldViewPr snapToGrid="0">
      <p:cViewPr>
        <p:scale>
          <a:sx n="50" d="100"/>
          <a:sy n="50" d="100"/>
        </p:scale>
        <p:origin x="9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90F0D-2468-4EDE-9CE1-6819F7C19C76}" type="datetimeFigureOut">
              <a:rPr lang="zh-TW" altLang="en-US" smtClean="0"/>
              <a:t>2024/5/17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571B4-7DA6-4F9B-A17E-AF0AF36968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4442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2.acl-tutorials.4.pdf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ext.com.tw/article/73621/dall-e-0105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7%9C%9F%E5%BD%A9%E8%89%B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zh.wikipedia.org/wiki/%E9%BA%A6%E9%87%91%E5%A1%94%E7%94%B5%E8%84%91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TODO: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Codec </a:t>
            </a:r>
            <a:r>
              <a:rPr lang="zh-TW" altLang="en-US" dirty="0"/>
              <a:t>壓縮可以壓縮多少</a:t>
            </a:r>
            <a:r>
              <a:rPr lang="en-US" altLang="zh-TW" dirty="0"/>
              <a:t>???</a:t>
            </a:r>
          </a:p>
          <a:p>
            <a:endParaRPr lang="en-US" altLang="zh-TW" dirty="0"/>
          </a:p>
          <a:p>
            <a:r>
              <a:rPr lang="zh-TW" altLang="en-US" dirty="0"/>
              <a:t>要不要獎 </a:t>
            </a:r>
            <a:r>
              <a:rPr lang="en-US" altLang="zh-TW" dirty="0"/>
              <a:t>VALLE</a:t>
            </a:r>
            <a:r>
              <a:rPr lang="zh-TW" altLang="en-US" dirty="0"/>
              <a:t> </a:t>
            </a:r>
            <a:r>
              <a:rPr lang="en-US" altLang="zh-TW" dirty="0"/>
              <a:t>-&gt; </a:t>
            </a:r>
            <a:r>
              <a:rPr lang="zh-TW" altLang="en-US"/>
              <a:t>就不講了</a:t>
            </a:r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https://hao-ai-lab.github.io/blogs/cllm/</a:t>
            </a:r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Reference:</a:t>
            </a:r>
          </a:p>
          <a:p>
            <a:r>
              <a:rPr lang="en-US" altLang="zh-TW" dirty="0">
                <a:hlinkClick r:id="rId3"/>
              </a:rPr>
              <a:t>https://aclanthology.org/2022.acl-tutorials.4.pdf</a:t>
            </a:r>
            <a:endParaRPr lang="en-US" altLang="zh-TW" dirty="0"/>
          </a:p>
          <a:p>
            <a:r>
              <a:rPr lang="en-US" altLang="zh-TW" dirty="0"/>
              <a:t>https://nar-tutorial.github.io/acl2022/NAR-ACL%202022.pdf</a:t>
            </a:r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======</a:t>
            </a:r>
          </a:p>
          <a:p>
            <a:r>
              <a:rPr lang="zh-TW" altLang="en-US" dirty="0"/>
              <a:t>生成的本質 </a:t>
            </a:r>
            <a:r>
              <a:rPr lang="en-US" altLang="zh-TW" dirty="0"/>
              <a:t>(</a:t>
            </a:r>
            <a:r>
              <a:rPr lang="zh-TW" altLang="en-US" dirty="0"/>
              <a:t>介紹</a:t>
            </a:r>
            <a:r>
              <a:rPr lang="en-US" altLang="zh-TW" dirty="0"/>
              <a:t>, 3 mod, AR </a:t>
            </a:r>
            <a:r>
              <a:rPr lang="zh-TW" altLang="en-US" dirty="0"/>
              <a:t>的難題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NAR</a:t>
            </a:r>
          </a:p>
          <a:p>
            <a:r>
              <a:rPr lang="en-US" altLang="zh-TW" dirty="0"/>
              <a:t>Problem of NAR</a:t>
            </a:r>
          </a:p>
          <a:p>
            <a:endParaRPr lang="en-US" altLang="zh-TW" dirty="0"/>
          </a:p>
          <a:p>
            <a:r>
              <a:rPr lang="zh-TW" altLang="en-US" dirty="0"/>
              <a:t>影像</a:t>
            </a:r>
            <a:endParaRPr lang="en-US" altLang="zh-TW" dirty="0"/>
          </a:p>
          <a:p>
            <a:r>
              <a:rPr lang="zh-TW" altLang="en-US" dirty="0"/>
              <a:t>語音</a:t>
            </a:r>
            <a:endParaRPr lang="en-US" altLang="zh-TW" dirty="0"/>
          </a:p>
          <a:p>
            <a:r>
              <a:rPr lang="zh-TW" altLang="en-US" dirty="0"/>
              <a:t>文字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5914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如何產生精簡版本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065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https://arxiv.org/abs/2204.06125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6861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如何產生精簡版本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2156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如何產生精簡版本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語音有 </a:t>
            </a:r>
            <a:r>
              <a:rPr lang="en-US" altLang="zh-TW" dirty="0"/>
              <a:t>VALLE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4681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這就是 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Diffusion Model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的基本原理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7556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Midjourney?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024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 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Autoregressive Generation 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會慢？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7960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Google, Deep Mind </a:t>
            </a:r>
            <a:r>
              <a:rPr lang="zh-TW" altLang="en-US" dirty="0"/>
              <a:t>不同團隊同時提出</a:t>
            </a:r>
            <a:endParaRPr lang="en-US" altLang="zh-TW" dirty="0"/>
          </a:p>
          <a:p>
            <a:r>
              <a:rPr lang="zh-TW" altLang="en-US" dirty="0"/>
              <a:t>小模型各個擊破，大模型平行檢查</a:t>
            </a:r>
            <a:endParaRPr lang="en-US" altLang="zh-TW" dirty="0"/>
          </a:p>
          <a:p>
            <a:r>
              <a:rPr lang="zh-TW" altLang="en-US" dirty="0"/>
              <a:t>目標</a:t>
            </a:r>
            <a:r>
              <a:rPr lang="en-US" altLang="zh-TW" dirty="0"/>
              <a:t>: </a:t>
            </a:r>
            <a:r>
              <a:rPr lang="zh-TW" altLang="en-US" dirty="0"/>
              <a:t>加速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32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Google, Deep Mind </a:t>
            </a:r>
            <a:r>
              <a:rPr lang="zh-TW" altLang="en-US" dirty="0"/>
              <a:t>不同團隊同時提出</a:t>
            </a:r>
            <a:endParaRPr lang="en-US" altLang="zh-TW" dirty="0"/>
          </a:p>
          <a:p>
            <a:r>
              <a:rPr lang="zh-TW" altLang="en-US" dirty="0"/>
              <a:t>小模型各個擊破，大模型平行檢查</a:t>
            </a:r>
            <a:endParaRPr lang="en-US" altLang="zh-TW" dirty="0"/>
          </a:p>
          <a:p>
            <a:r>
              <a:rPr lang="zh-TW" altLang="en-US" dirty="0"/>
              <a:t>目標</a:t>
            </a:r>
            <a:r>
              <a:rPr lang="en-US" altLang="zh-TW" dirty="0"/>
              <a:t>: </a:t>
            </a:r>
            <a:r>
              <a:rPr lang="zh-TW" altLang="en-US" dirty="0"/>
              <a:t>加速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769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Google, Deep Mind </a:t>
            </a:r>
            <a:r>
              <a:rPr lang="zh-TW" altLang="en-US" dirty="0"/>
              <a:t>不同團隊同時提出</a:t>
            </a:r>
            <a:endParaRPr lang="en-US" altLang="zh-TW" dirty="0"/>
          </a:p>
          <a:p>
            <a:r>
              <a:rPr lang="zh-TW" altLang="en-US" dirty="0"/>
              <a:t>小模型各個擊破，大模型平行檢查</a:t>
            </a:r>
            <a:endParaRPr lang="en-US" altLang="zh-TW" dirty="0"/>
          </a:p>
          <a:p>
            <a:r>
              <a:rPr lang="zh-TW" altLang="en-US" dirty="0"/>
              <a:t>目標</a:t>
            </a:r>
            <a:r>
              <a:rPr lang="en-US" altLang="zh-TW" dirty="0"/>
              <a:t>: </a:t>
            </a:r>
            <a:r>
              <a:rPr lang="zh-TW" altLang="en-US" dirty="0"/>
              <a:t>加速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23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6E8D6-66B5-4E47-67DE-E72F4FECD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653E85F6-49D4-9834-0D33-3C556526E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6864FF2D-2195-EA9E-FB19-7F03FC21D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Generation</a:t>
            </a:r>
          </a:p>
          <a:p>
            <a:r>
              <a:rPr lang="en-US" altLang="zh-TW" dirty="0"/>
              <a:t>Conditional Generation </a:t>
            </a:r>
            <a:endParaRPr lang="zh-TW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Midjourney</a:t>
            </a:r>
            <a:r>
              <a:rPr lang="zh-TW" altLang="en-US" dirty="0"/>
              <a:t>、</a:t>
            </a:r>
            <a:r>
              <a:rPr lang="en-US" altLang="zh-TW" dirty="0"/>
              <a:t>DALL·E</a:t>
            </a:r>
            <a:endParaRPr lang="en-US" altLang="zh-TW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DCCA72D-6F03-663E-0A98-B6A241139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BDB5A-94DE-4C1A-89BD-2B764CAE32D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10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Google, Deep Mind </a:t>
            </a:r>
            <a:r>
              <a:rPr lang="zh-TW" altLang="en-US" dirty="0"/>
              <a:t>不同團隊同時提出</a:t>
            </a:r>
            <a:endParaRPr lang="en-US" altLang="zh-TW" dirty="0"/>
          </a:p>
          <a:p>
            <a:r>
              <a:rPr lang="zh-TW" altLang="en-US" dirty="0"/>
              <a:t>小模型各個擊破，大模型平行檢查</a:t>
            </a:r>
            <a:endParaRPr lang="en-US" altLang="zh-TW" dirty="0"/>
          </a:p>
          <a:p>
            <a:r>
              <a:rPr lang="zh-TW" altLang="en-US" dirty="0"/>
              <a:t>目標</a:t>
            </a:r>
            <a:r>
              <a:rPr lang="en-US" altLang="zh-TW" dirty="0"/>
              <a:t>: </a:t>
            </a:r>
            <a:r>
              <a:rPr lang="zh-TW" altLang="en-US" dirty="0"/>
              <a:t>加速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42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 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Autoregressive Generation 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會慢？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5537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24 </a:t>
            </a:r>
            <a:r>
              <a:rPr lang="en-US" altLang="zh-TW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bpp</a:t>
            </a:r>
            <a:r>
              <a:rPr lang="zh-TW" alt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：</a:t>
            </a:r>
            <a:r>
              <a:rPr lang="en-US" altLang="zh-TW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2</a:t>
            </a:r>
            <a:r>
              <a:rPr lang="en-US" altLang="zh-TW" b="0" i="0" baseline="3000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24</a:t>
            </a:r>
            <a:r>
              <a:rPr lang="en-US" altLang="zh-TW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=16,777,216</a:t>
            </a:r>
            <a:r>
              <a:rPr lang="zh-TW" alt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色，稱為</a:t>
            </a:r>
            <a:r>
              <a:rPr lang="zh-TW" alt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 tooltip="真彩色"/>
              </a:rPr>
              <a:t>真彩色</a:t>
            </a:r>
            <a:r>
              <a:rPr lang="zh-TW" alt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，通常的記法為「</a:t>
            </a:r>
            <a:r>
              <a:rPr lang="en-US" altLang="zh-TW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1670</a:t>
            </a:r>
            <a:r>
              <a:rPr lang="zh-TW" alt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萬色」，亦稱為「</a:t>
            </a:r>
            <a:r>
              <a:rPr lang="en-US" altLang="zh-TW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24</a:t>
            </a:r>
            <a:r>
              <a:rPr lang="zh-TW" alt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位元色」；</a:t>
            </a:r>
            <a:endParaRPr lang="en-US" altLang="zh-TW" b="0" i="0" dirty="0">
              <a:solidFill>
                <a:srgbClr val="2021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真彩色</a:t>
            </a:r>
            <a:r>
              <a:rPr lang="zh-TW" alt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（英語：</a:t>
            </a:r>
            <a:r>
              <a:rPr lang="en-US" altLang="zh-TW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True Color</a:t>
            </a:r>
            <a:r>
              <a:rPr lang="zh-TW" alt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，</a:t>
            </a:r>
            <a:r>
              <a:rPr lang="zh-TW" alt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麥金塔電腦"/>
              </a:rPr>
              <a:t>麥金塔電腦</a:t>
            </a:r>
            <a:r>
              <a:rPr lang="zh-TW" alt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使用者稱為</a:t>
            </a:r>
            <a:r>
              <a:rPr lang="zh-TW" altLang="en-US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千萬色</a:t>
            </a:r>
            <a:r>
              <a:rPr lang="zh-TW" alt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，早期常俗稱</a:t>
            </a:r>
            <a:r>
              <a:rPr lang="zh-TW" altLang="en-US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全彩</a:t>
            </a:r>
            <a:r>
              <a:rPr lang="zh-TW" alt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）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4178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0F0F0"/>
                </a:highlight>
                <a:latin typeface="helvetica" panose="020B0604020202020204" pitchFamily="34" charset="0"/>
              </a:rPr>
              <a:t>取樣解析度（</a:t>
            </a:r>
            <a:r>
              <a:rPr lang="en-US" altLang="zh-TW" b="0" i="0" dirty="0">
                <a:solidFill>
                  <a:srgbClr val="000000"/>
                </a:solidFill>
                <a:effectLst/>
                <a:highlight>
                  <a:srgbClr val="F0F0F0"/>
                </a:highlight>
                <a:latin typeface="helvetica" panose="020B0604020202020204" pitchFamily="34" charset="0"/>
              </a:rPr>
              <a:t>Bit </a:t>
            </a:r>
            <a:r>
              <a:rPr lang="en-US" altLang="zh-TW" sz="24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Resolution</a:t>
            </a:r>
            <a:r>
              <a:rPr lang="zh-TW" altLang="en-US" b="0" i="0" dirty="0">
                <a:solidFill>
                  <a:srgbClr val="000000"/>
                </a:solidFill>
                <a:effectLst/>
                <a:highlight>
                  <a:srgbClr val="F0F0F0"/>
                </a:highlight>
                <a:latin typeface="helvetica" panose="020B0604020202020204" pitchFamily="34" charset="0"/>
              </a:rPr>
              <a:t>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656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要不要講怎麼訓練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8177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https://www.eslite.com/product/1001110932518887?utm_content=&amp;gad_source=1&amp;gclid=CjwKCAjw0YGyBhByEiwAQmBEWqx3XQtnEljmeYeMQmZw-BUlqqYKK6dvFMw11gd46if8XqyYCf3SghoCq7wQAvD_BwE</a:t>
            </a:r>
          </a:p>
          <a:p>
            <a:br>
              <a:rPr lang="zh-TW" altLang="en-US" sz="1800" dirty="0">
                <a:effectLst/>
              </a:rPr>
            </a:br>
            <a:r>
              <a:rPr lang="zh-TW" altLang="en-US" sz="1800" dirty="0">
                <a:effectLst/>
              </a:rPr>
              <a:t>說到辛酸處，荒唐愈可悲。由來同一夢，休笑世人癡！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4675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圖片大小已知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1024 x 1024 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4906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+</a:t>
            </a:r>
            <a:r>
              <a:rPr lang="zh-TW" altLang="en-US" dirty="0"/>
              <a:t> </a:t>
            </a:r>
            <a:r>
              <a:rPr lang="en-US" altLang="zh-TW" dirty="0"/>
              <a:t>noise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5387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+</a:t>
            </a:r>
            <a:r>
              <a:rPr lang="zh-TW" altLang="en-US" dirty="0"/>
              <a:t> </a:t>
            </a:r>
            <a:r>
              <a:rPr lang="en-US" altLang="zh-TW" dirty="0"/>
              <a:t>noise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71B4-7DA6-4F9B-A17E-AF0AF3696836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0441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FA119C-5DE6-1A64-DFC9-6B10B88B0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7949140-C194-0124-1A69-5669156F6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15C228-311C-7249-3472-5D42AA4DD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A721-7A3C-44CD-B64C-D2732DDC9529}" type="datetimeFigureOut">
              <a:rPr lang="zh-TW" altLang="en-US" smtClean="0"/>
              <a:t>2024/5/17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F05B4D5-5C9A-A2C4-D8C4-ABF835BE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CFC89C7-E955-36E0-E621-00D9B74BD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1DA8-55E8-442E-B3CD-FBE4621056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5718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3FDCF0-26CD-6647-ED13-AE2DB64D1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C285AAA-D627-30EE-133B-339629B21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0A684D2-4D28-1015-EE62-3AE00C68D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A721-7A3C-44CD-B64C-D2732DDC9529}" type="datetimeFigureOut">
              <a:rPr lang="zh-TW" altLang="en-US" smtClean="0"/>
              <a:t>2024/5/17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B44049-32C7-EC0D-9402-758F05BD9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58701D-F86F-5678-E34D-F8D4BC3D4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1DA8-55E8-442E-B3CD-FBE4621056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2670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4F3F20C-9112-9414-99B7-972D9595A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3B88673-953D-C2EB-EB6F-8AD53640C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B1DB30C-EB36-CC8A-9864-786F6A183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A721-7A3C-44CD-B64C-D2732DDC9529}" type="datetimeFigureOut">
              <a:rPr lang="zh-TW" altLang="en-US" smtClean="0"/>
              <a:t>2024/5/17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DF23277-C3EB-ED30-DF88-43731046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7A39698-1E9E-D2C5-2E0A-A3FFB32E9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1DA8-55E8-442E-B3CD-FBE4621056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4079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22DBF6-7773-83BF-6E7B-CBB734EE5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CCC9AE-E9E5-6727-7A6B-32607C70B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648C96-3E45-813F-F63C-F453B569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A721-7A3C-44CD-B64C-D2732DDC9529}" type="datetimeFigureOut">
              <a:rPr lang="zh-TW" altLang="en-US" smtClean="0"/>
              <a:t>2024/5/17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73E8D8B-CFE5-96D1-1335-62EB0FBD0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9D11E29-7CC6-C776-A8A0-8898BA661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1DA8-55E8-442E-B3CD-FBE4621056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995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14160D-4ACC-60BF-6007-572B29C1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B17F00E-90A6-9F92-3914-C5534666F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C0E2543-BAB1-FE22-71C5-373F7EBFB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A721-7A3C-44CD-B64C-D2732DDC9529}" type="datetimeFigureOut">
              <a:rPr lang="zh-TW" altLang="en-US" smtClean="0"/>
              <a:t>2024/5/17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6148D8-FAE4-350D-F4BF-E53E6A4D5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2AFC526-6929-A55E-CFB2-740C1459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1DA8-55E8-442E-B3CD-FBE4621056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1450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B23D84-4F2D-0323-077D-F2AA0BC2A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B9CEEC-EF2C-67E7-74B8-F8B85F990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FCC711A-8CA3-F0C3-2F79-B8142B0C7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B9B84BB-51B2-A2B8-8CED-FCFF2197C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A721-7A3C-44CD-B64C-D2732DDC9529}" type="datetimeFigureOut">
              <a:rPr lang="zh-TW" altLang="en-US" smtClean="0"/>
              <a:t>2024/5/17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B0A0EE5-E290-6018-E17F-3075F6D5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4D20A6A-2B93-3368-2360-A0565A7D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1DA8-55E8-442E-B3CD-FBE4621056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55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CEF982-AC55-7722-7004-E5B991B33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A2641E-9698-763D-9B32-55C555E61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B859D50-808A-827B-A193-F7BDA1F70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8ED4157-ED2E-0801-3A27-501AB5AA94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C3A8E93-E985-90BD-726D-9C815F98F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48C2E3D-B277-A4A8-DC70-37C7C65BB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A721-7A3C-44CD-B64C-D2732DDC9529}" type="datetimeFigureOut">
              <a:rPr lang="zh-TW" altLang="en-US" smtClean="0"/>
              <a:t>2024/5/17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CA1F273-6976-6564-3028-12EABD2D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A26E589-6186-0349-C10B-5A3C13734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1DA8-55E8-442E-B3CD-FBE4621056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464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7FF5FB-6C8B-955A-60B6-3810F914B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A9A3B71-CB7E-F796-49EE-29E57D6E3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A721-7A3C-44CD-B64C-D2732DDC9529}" type="datetimeFigureOut">
              <a:rPr lang="zh-TW" altLang="en-US" smtClean="0"/>
              <a:t>2024/5/17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2DF0F3C-EE0C-5135-0A3F-F24C45EAF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556043B-38B5-0579-D318-5FF5643E5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1DA8-55E8-442E-B3CD-FBE4621056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431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BC113EE-4B9E-CCA7-212F-9A2DC599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A721-7A3C-44CD-B64C-D2732DDC9529}" type="datetimeFigureOut">
              <a:rPr lang="zh-TW" altLang="en-US" smtClean="0"/>
              <a:t>2024/5/17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9314D8F-8BA2-F94A-2B08-3CFF7BD3D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E485784-62B5-6CAC-3C03-B0C592BE0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1DA8-55E8-442E-B3CD-FBE4621056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012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7B181A-8CCB-B8A4-962E-F25CC6B6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C8FF86-8293-8632-758C-ED0763212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751FB22-709B-A4BB-D742-2F3B18356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AB2D6BE-87FC-F7AA-C796-A8AE68A80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A721-7A3C-44CD-B64C-D2732DDC9529}" type="datetimeFigureOut">
              <a:rPr lang="zh-TW" altLang="en-US" smtClean="0"/>
              <a:t>2024/5/17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2007A52-415E-CE23-4A9D-D2B50F7F5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0019B5-EEE6-7A87-3B53-6A5195A8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1DA8-55E8-442E-B3CD-FBE4621056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439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9C68DE-ED6D-B4E6-6E01-3F1BD44FD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896F07B-33C2-92D6-E537-276F66D22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AB1DF72-350D-1880-DF02-910A89EDC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452BDD3-4AC1-DEE3-00B1-FB6BC5FCE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A721-7A3C-44CD-B64C-D2732DDC9529}" type="datetimeFigureOut">
              <a:rPr lang="zh-TW" altLang="en-US" smtClean="0"/>
              <a:t>2024/5/17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84C091E-4006-7BFC-D4E6-CC403B0AC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DFA9C15-F433-FA08-0F33-84462516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B1DA8-55E8-442E-B3CD-FBE4621056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7139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8C9D028-6D4A-99FB-F6B3-348EED3B7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BECC5F3-4408-92B3-5A0E-F9DADD156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5D0D94-EC8A-412D-BC1A-CF2D43B06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6A721-7A3C-44CD-B64C-D2732DDC9529}" type="datetimeFigureOut">
              <a:rPr lang="zh-TW" altLang="en-US" smtClean="0"/>
              <a:t>2024/5/17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0665B8B-9F9C-48B6-0329-902B59725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6C4CD1-5DB5-0721-3116-CB9F25EC6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B1DA8-55E8-442E-B3CD-FBE4621056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821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E70E8-2066-D358-29DC-3FA2DF3D8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74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418BB61-183E-03F9-E491-EE91F2012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zh-TW" altLang="en-US" sz="9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生成的策略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5045057-DB31-5879-14FE-E2E076711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96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C32BEA-E363-09F3-DB67-D27F26D2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生成的策略：</a:t>
            </a:r>
            <a:r>
              <a:rPr lang="en-US" altLang="zh-TW" sz="4400" dirty="0"/>
              <a:t>Autoregressive Generation </a:t>
            </a:r>
            <a:endParaRPr lang="zh-TW" altLang="en-US" dirty="0"/>
          </a:p>
        </p:txBody>
      </p:sp>
      <p:pic>
        <p:nvPicPr>
          <p:cNvPr id="5" name="圖片 4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6C17EAEF-110B-5626-C63C-5D2E1073C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174" y="1982315"/>
            <a:ext cx="9039269" cy="415489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CEB6C6F-17F0-662B-7C72-92711A24D951}"/>
              </a:ext>
            </a:extLst>
          </p:cNvPr>
          <p:cNvSpPr txBox="1"/>
          <p:nvPr/>
        </p:nvSpPr>
        <p:spPr>
          <a:xfrm>
            <a:off x="720956" y="5530632"/>
            <a:ext cx="2087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https://arxiv.org/abs/1609.03499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8AF0968-D2DD-5FA8-8271-5552856D8DB6}"/>
              </a:ext>
            </a:extLst>
          </p:cNvPr>
          <p:cNvSpPr txBox="1"/>
          <p:nvPr/>
        </p:nvSpPr>
        <p:spPr>
          <a:xfrm>
            <a:off x="720956" y="4939944"/>
            <a:ext cx="2087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err="1"/>
              <a:t>WavNet</a:t>
            </a:r>
            <a:endParaRPr lang="zh-TW" altLang="en-US" sz="28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E659252-46B2-77F8-CED8-85FFC60BBB91}"/>
              </a:ext>
            </a:extLst>
          </p:cNvPr>
          <p:cNvSpPr txBox="1"/>
          <p:nvPr/>
        </p:nvSpPr>
        <p:spPr>
          <a:xfrm>
            <a:off x="552513" y="1875354"/>
            <a:ext cx="141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聲音呢？</a:t>
            </a:r>
          </a:p>
        </p:txBody>
      </p:sp>
    </p:spTree>
    <p:extLst>
      <p:ext uri="{BB962C8B-B14F-4D97-AF65-F5344CB8AC3E}">
        <p14:creationId xmlns:p14="http://schemas.microsoft.com/office/powerpoint/2010/main" val="215109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130D9E-9181-1865-29B6-1D416B49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生成的策略：</a:t>
            </a:r>
            <a:r>
              <a:rPr lang="en-US" altLang="zh-TW" sz="4400" dirty="0"/>
              <a:t>Autoregressive Generation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5F6B8F-FEFF-A121-45C1-AF3579A39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本質上的限制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F83CD85A-D450-4D7A-70EC-6B9DCDE3A64B}"/>
              </a:ext>
            </a:extLst>
          </p:cNvPr>
          <p:cNvSpPr/>
          <p:nvPr/>
        </p:nvSpPr>
        <p:spPr>
          <a:xfrm>
            <a:off x="5479111" y="2834437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7B2A5DAF-9874-9D6B-A334-5E5D66754E34}"/>
              </a:ext>
            </a:extLst>
          </p:cNvPr>
          <p:cNvCxnSpPr>
            <a:cxnSpLocks/>
          </p:cNvCxnSpPr>
          <p:nvPr/>
        </p:nvCxnSpPr>
        <p:spPr>
          <a:xfrm>
            <a:off x="4267829" y="3252482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9AB2F1A4-06CE-EFA7-D1D5-DAEEBADB88A9}"/>
              </a:ext>
            </a:extLst>
          </p:cNvPr>
          <p:cNvCxnSpPr>
            <a:cxnSpLocks/>
          </p:cNvCxnSpPr>
          <p:nvPr/>
        </p:nvCxnSpPr>
        <p:spPr>
          <a:xfrm>
            <a:off x="8147339" y="3261910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F1E2C682-FB9D-7BAB-3A65-6FA853EBF5AE}"/>
              </a:ext>
            </a:extLst>
          </p:cNvPr>
          <p:cNvSpPr/>
          <p:nvPr/>
        </p:nvSpPr>
        <p:spPr>
          <a:xfrm>
            <a:off x="9341325" y="3007524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1F470773-8A0C-1033-5E68-CF164D6FDDE0}"/>
              </a:ext>
            </a:extLst>
          </p:cNvPr>
          <p:cNvSpPr/>
          <p:nvPr/>
        </p:nvSpPr>
        <p:spPr>
          <a:xfrm>
            <a:off x="2494281" y="3002283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75B64F7-4A91-2D08-3870-64C8DA688EE9}"/>
              </a:ext>
            </a:extLst>
          </p:cNvPr>
          <p:cNvSpPr/>
          <p:nvPr/>
        </p:nvSpPr>
        <p:spPr>
          <a:xfrm>
            <a:off x="5479111" y="3875715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F4207C69-AEA1-2760-DAA0-2F7FD533F2F3}"/>
              </a:ext>
            </a:extLst>
          </p:cNvPr>
          <p:cNvCxnSpPr>
            <a:cxnSpLocks/>
          </p:cNvCxnSpPr>
          <p:nvPr/>
        </p:nvCxnSpPr>
        <p:spPr>
          <a:xfrm>
            <a:off x="4267829" y="4293760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84564D92-78F4-96BC-E64F-4705302ADF08}"/>
              </a:ext>
            </a:extLst>
          </p:cNvPr>
          <p:cNvCxnSpPr>
            <a:cxnSpLocks/>
          </p:cNvCxnSpPr>
          <p:nvPr/>
        </p:nvCxnSpPr>
        <p:spPr>
          <a:xfrm>
            <a:off x="8147339" y="4303188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603ABB88-E329-8E0A-A2ED-9C93F3B38904}"/>
              </a:ext>
            </a:extLst>
          </p:cNvPr>
          <p:cNvSpPr/>
          <p:nvPr/>
        </p:nvSpPr>
        <p:spPr>
          <a:xfrm>
            <a:off x="1901706" y="4019533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2B00800-6623-B658-0647-05A5A61A99AF}"/>
              </a:ext>
            </a:extLst>
          </p:cNvPr>
          <p:cNvSpPr/>
          <p:nvPr/>
        </p:nvSpPr>
        <p:spPr>
          <a:xfrm>
            <a:off x="5479111" y="4898828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CDBB08D7-40BA-1FFC-04B0-513A769BEF6D}"/>
              </a:ext>
            </a:extLst>
          </p:cNvPr>
          <p:cNvCxnSpPr>
            <a:cxnSpLocks/>
          </p:cNvCxnSpPr>
          <p:nvPr/>
        </p:nvCxnSpPr>
        <p:spPr>
          <a:xfrm>
            <a:off x="4267829" y="5316873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313F2708-D0E3-6722-AF88-D11943FA2C9F}"/>
              </a:ext>
            </a:extLst>
          </p:cNvPr>
          <p:cNvCxnSpPr>
            <a:cxnSpLocks/>
          </p:cNvCxnSpPr>
          <p:nvPr/>
        </p:nvCxnSpPr>
        <p:spPr>
          <a:xfrm>
            <a:off x="8147339" y="5326301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565AD853-09EC-620E-4116-2696FB6E400E}"/>
              </a:ext>
            </a:extLst>
          </p:cNvPr>
          <p:cNvSpPr/>
          <p:nvPr/>
        </p:nvSpPr>
        <p:spPr>
          <a:xfrm>
            <a:off x="1302878" y="5036783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387D50B4-5CFC-78A9-D868-B688B73764CA}"/>
              </a:ext>
            </a:extLst>
          </p:cNvPr>
          <p:cNvSpPr/>
          <p:nvPr/>
        </p:nvSpPr>
        <p:spPr>
          <a:xfrm>
            <a:off x="9339046" y="4019532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6C7A2FCF-2189-2737-2A8D-ADE9397B4573}"/>
              </a:ext>
            </a:extLst>
          </p:cNvPr>
          <p:cNvSpPr/>
          <p:nvPr/>
        </p:nvSpPr>
        <p:spPr>
          <a:xfrm>
            <a:off x="9339045" y="5093036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6B1277CA-27E3-791F-0475-344AE389E5C6}"/>
              </a:ext>
            </a:extLst>
          </p:cNvPr>
          <p:cNvSpPr/>
          <p:nvPr/>
        </p:nvSpPr>
        <p:spPr>
          <a:xfrm>
            <a:off x="3584098" y="4019532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B7584584-A215-FF83-E4A4-185D11F7C8AD}"/>
              </a:ext>
            </a:extLst>
          </p:cNvPr>
          <p:cNvSpPr/>
          <p:nvPr/>
        </p:nvSpPr>
        <p:spPr>
          <a:xfrm>
            <a:off x="3004465" y="5036782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021B50FF-F153-883D-D206-B53727EAB5CB}"/>
              </a:ext>
            </a:extLst>
          </p:cNvPr>
          <p:cNvSpPr/>
          <p:nvPr/>
        </p:nvSpPr>
        <p:spPr>
          <a:xfrm>
            <a:off x="3560167" y="5036782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0" name="手繪多邊形: 圖案 49">
            <a:extLst>
              <a:ext uri="{FF2B5EF4-FFF2-40B4-BE49-F238E27FC236}">
                <a16:creationId xmlns:a16="http://schemas.microsoft.com/office/drawing/2014/main" id="{5770A068-11BA-E582-352A-1505E704FE6D}"/>
              </a:ext>
            </a:extLst>
          </p:cNvPr>
          <p:cNvSpPr/>
          <p:nvPr/>
        </p:nvSpPr>
        <p:spPr>
          <a:xfrm>
            <a:off x="10018643" y="3240157"/>
            <a:ext cx="417444" cy="1033669"/>
          </a:xfrm>
          <a:custGeom>
            <a:avLst/>
            <a:gdLst>
              <a:gd name="connsiteX0" fmla="*/ 0 w 417444"/>
              <a:gd name="connsiteY0" fmla="*/ 0 h 1033669"/>
              <a:gd name="connsiteX1" fmla="*/ 417444 w 417444"/>
              <a:gd name="connsiteY1" fmla="*/ 636104 h 1033669"/>
              <a:gd name="connsiteX2" fmla="*/ 0 w 417444"/>
              <a:gd name="connsiteY2" fmla="*/ 1033669 h 103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444" h="1033669">
                <a:moveTo>
                  <a:pt x="0" y="0"/>
                </a:moveTo>
                <a:cubicBezTo>
                  <a:pt x="208722" y="231913"/>
                  <a:pt x="417444" y="463826"/>
                  <a:pt x="417444" y="636104"/>
                </a:cubicBezTo>
                <a:cubicBezTo>
                  <a:pt x="417444" y="808382"/>
                  <a:pt x="208722" y="921025"/>
                  <a:pt x="0" y="1033669"/>
                </a:cubicBezTo>
              </a:path>
            </a:pathLst>
          </a:custGeom>
          <a:noFill/>
          <a:ln w="57150"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手繪多邊形: 圖案 50">
            <a:extLst>
              <a:ext uri="{FF2B5EF4-FFF2-40B4-BE49-F238E27FC236}">
                <a16:creationId xmlns:a16="http://schemas.microsoft.com/office/drawing/2014/main" id="{E1D55EC8-82E5-ACF8-0C9C-30FA5C24866E}"/>
              </a:ext>
            </a:extLst>
          </p:cNvPr>
          <p:cNvSpPr/>
          <p:nvPr/>
        </p:nvSpPr>
        <p:spPr>
          <a:xfrm>
            <a:off x="9984623" y="4390794"/>
            <a:ext cx="417444" cy="1033669"/>
          </a:xfrm>
          <a:custGeom>
            <a:avLst/>
            <a:gdLst>
              <a:gd name="connsiteX0" fmla="*/ 0 w 417444"/>
              <a:gd name="connsiteY0" fmla="*/ 0 h 1033669"/>
              <a:gd name="connsiteX1" fmla="*/ 417444 w 417444"/>
              <a:gd name="connsiteY1" fmla="*/ 636104 h 1033669"/>
              <a:gd name="connsiteX2" fmla="*/ 0 w 417444"/>
              <a:gd name="connsiteY2" fmla="*/ 1033669 h 103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444" h="1033669">
                <a:moveTo>
                  <a:pt x="0" y="0"/>
                </a:moveTo>
                <a:cubicBezTo>
                  <a:pt x="208722" y="231913"/>
                  <a:pt x="417444" y="463826"/>
                  <a:pt x="417444" y="636104"/>
                </a:cubicBezTo>
                <a:cubicBezTo>
                  <a:pt x="417444" y="808382"/>
                  <a:pt x="208722" y="921025"/>
                  <a:pt x="0" y="1033669"/>
                </a:cubicBezTo>
              </a:path>
            </a:pathLst>
          </a:custGeom>
          <a:noFill/>
          <a:ln w="57150"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B48B583-A950-EE7B-CA51-913DEE9CCAAA}"/>
              </a:ext>
            </a:extLst>
          </p:cNvPr>
          <p:cNvSpPr txBox="1"/>
          <p:nvPr/>
        </p:nvSpPr>
        <p:spPr>
          <a:xfrm>
            <a:off x="8648054" y="2107769"/>
            <a:ext cx="255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需要按部就班</a:t>
            </a:r>
          </a:p>
        </p:txBody>
      </p:sp>
    </p:spTree>
    <p:extLst>
      <p:ext uri="{BB962C8B-B14F-4D97-AF65-F5344CB8AC3E}">
        <p14:creationId xmlns:p14="http://schemas.microsoft.com/office/powerpoint/2010/main" val="350662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文字, 紅色, 箱子, 靜止的 的圖片&#10;&#10;自動產生的描述">
            <a:extLst>
              <a:ext uri="{FF2B5EF4-FFF2-40B4-BE49-F238E27FC236}">
                <a16:creationId xmlns:a16="http://schemas.microsoft.com/office/drawing/2014/main" id="{3EFB61A7-B986-2CDE-3CD9-FC12179D1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12" y="2061541"/>
            <a:ext cx="2865588" cy="359697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45D91D2-448E-C703-AFFC-5846A1C6B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生成的策略：</a:t>
            </a:r>
            <a:r>
              <a:rPr lang="en-US" altLang="zh-TW" sz="4400" dirty="0"/>
              <a:t>Autoregressive Generation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A78263-C0A7-844F-A14A-87089F1B9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假設要生成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1024 x 1024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解析度的圖片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假設要生成取樣率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22K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的語音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3771750-B323-C0A4-32C1-EE0653ECD5B1}"/>
              </a:ext>
            </a:extLst>
          </p:cNvPr>
          <p:cNvSpPr txBox="1"/>
          <p:nvPr/>
        </p:nvSpPr>
        <p:spPr>
          <a:xfrm>
            <a:off x="7742581" y="2061541"/>
            <a:ext cx="429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要做約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萬次接龍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8EE2BC3-F2D1-6AE7-A7A2-B932A0C1FB49}"/>
              </a:ext>
            </a:extLst>
          </p:cNvPr>
          <p:cNvSpPr txBox="1"/>
          <p:nvPr/>
        </p:nvSpPr>
        <p:spPr>
          <a:xfrm>
            <a:off x="5232956" y="3648591"/>
            <a:ext cx="609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b="0" i="0" dirty="0">
                <a:solidFill>
                  <a:srgbClr val="000000"/>
                </a:solidFill>
                <a:effectLst/>
                <a:highlight>
                  <a:srgbClr val="F8F9FA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等於每生一張圖片都要寫一部紅樓夢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BB13A86-2AE3-8059-6E76-AE56F056B785}"/>
              </a:ext>
            </a:extLst>
          </p:cNvPr>
          <p:cNvSpPr txBox="1"/>
          <p:nvPr/>
        </p:nvSpPr>
        <p:spPr>
          <a:xfrm>
            <a:off x="5616436" y="42732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https://www.eslite.com/product/1001110932518887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405A073-EA4E-7451-276B-3CA9D84385B6}"/>
              </a:ext>
            </a:extLst>
          </p:cNvPr>
          <p:cNvSpPr txBox="1"/>
          <p:nvPr/>
        </p:nvSpPr>
        <p:spPr>
          <a:xfrm>
            <a:off x="7875931" y="5860290"/>
            <a:ext cx="429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要做約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132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萬次接龍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459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  <p:bldP spid="1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F83CD85A-D450-4D7A-70EC-6B9DCDE3A64B}"/>
              </a:ext>
            </a:extLst>
          </p:cNvPr>
          <p:cNvSpPr/>
          <p:nvPr/>
        </p:nvSpPr>
        <p:spPr>
          <a:xfrm>
            <a:off x="5039524" y="721697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7B2A5DAF-9874-9D6B-A334-5E5D66754E34}"/>
              </a:ext>
            </a:extLst>
          </p:cNvPr>
          <p:cNvCxnSpPr>
            <a:cxnSpLocks/>
          </p:cNvCxnSpPr>
          <p:nvPr/>
        </p:nvCxnSpPr>
        <p:spPr>
          <a:xfrm>
            <a:off x="3828242" y="1139742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9AB2F1A4-06CE-EFA7-D1D5-DAEEBADB88A9}"/>
              </a:ext>
            </a:extLst>
          </p:cNvPr>
          <p:cNvCxnSpPr>
            <a:cxnSpLocks/>
          </p:cNvCxnSpPr>
          <p:nvPr/>
        </p:nvCxnSpPr>
        <p:spPr>
          <a:xfrm>
            <a:off x="7707752" y="1149170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F1E2C682-FB9D-7BAB-3A65-6FA853EBF5AE}"/>
              </a:ext>
            </a:extLst>
          </p:cNvPr>
          <p:cNvSpPr/>
          <p:nvPr/>
        </p:nvSpPr>
        <p:spPr>
          <a:xfrm>
            <a:off x="8901738" y="894784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1F470773-8A0C-1033-5E68-CF164D6FDDE0}"/>
              </a:ext>
            </a:extLst>
          </p:cNvPr>
          <p:cNvSpPr/>
          <p:nvPr/>
        </p:nvSpPr>
        <p:spPr>
          <a:xfrm>
            <a:off x="2054694" y="889543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75B64F7-4A91-2D08-3870-64C8DA688EE9}"/>
              </a:ext>
            </a:extLst>
          </p:cNvPr>
          <p:cNvSpPr/>
          <p:nvPr/>
        </p:nvSpPr>
        <p:spPr>
          <a:xfrm>
            <a:off x="5039524" y="1553425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F4207C69-AEA1-2760-DAA0-2F7FD533F2F3}"/>
              </a:ext>
            </a:extLst>
          </p:cNvPr>
          <p:cNvCxnSpPr>
            <a:cxnSpLocks/>
          </p:cNvCxnSpPr>
          <p:nvPr/>
        </p:nvCxnSpPr>
        <p:spPr>
          <a:xfrm>
            <a:off x="3828242" y="1971470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84564D92-78F4-96BC-E64F-4705302ADF08}"/>
              </a:ext>
            </a:extLst>
          </p:cNvPr>
          <p:cNvCxnSpPr>
            <a:cxnSpLocks/>
          </p:cNvCxnSpPr>
          <p:nvPr/>
        </p:nvCxnSpPr>
        <p:spPr>
          <a:xfrm>
            <a:off x="7707752" y="1980898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603ABB88-E329-8E0A-A2ED-9C93F3B38904}"/>
              </a:ext>
            </a:extLst>
          </p:cNvPr>
          <p:cNvSpPr/>
          <p:nvPr/>
        </p:nvSpPr>
        <p:spPr>
          <a:xfrm>
            <a:off x="1462119" y="1697243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2B00800-6623-B658-0647-05A5A61A99AF}"/>
              </a:ext>
            </a:extLst>
          </p:cNvPr>
          <p:cNvSpPr/>
          <p:nvPr/>
        </p:nvSpPr>
        <p:spPr>
          <a:xfrm>
            <a:off x="5039524" y="2405088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CDBB08D7-40BA-1FFC-04B0-513A769BEF6D}"/>
              </a:ext>
            </a:extLst>
          </p:cNvPr>
          <p:cNvCxnSpPr>
            <a:cxnSpLocks/>
          </p:cNvCxnSpPr>
          <p:nvPr/>
        </p:nvCxnSpPr>
        <p:spPr>
          <a:xfrm>
            <a:off x="3828242" y="2823133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313F2708-D0E3-6722-AF88-D11943FA2C9F}"/>
              </a:ext>
            </a:extLst>
          </p:cNvPr>
          <p:cNvCxnSpPr>
            <a:cxnSpLocks/>
          </p:cNvCxnSpPr>
          <p:nvPr/>
        </p:nvCxnSpPr>
        <p:spPr>
          <a:xfrm>
            <a:off x="7707752" y="2832561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565AD853-09EC-620E-4116-2696FB6E400E}"/>
              </a:ext>
            </a:extLst>
          </p:cNvPr>
          <p:cNvSpPr/>
          <p:nvPr/>
        </p:nvSpPr>
        <p:spPr>
          <a:xfrm>
            <a:off x="863291" y="2543043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387D50B4-5CFC-78A9-D868-B688B73764CA}"/>
              </a:ext>
            </a:extLst>
          </p:cNvPr>
          <p:cNvSpPr/>
          <p:nvPr/>
        </p:nvSpPr>
        <p:spPr>
          <a:xfrm>
            <a:off x="8899459" y="1697242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6C7A2FCF-2189-2737-2A8D-ADE9397B4573}"/>
              </a:ext>
            </a:extLst>
          </p:cNvPr>
          <p:cNvSpPr/>
          <p:nvPr/>
        </p:nvSpPr>
        <p:spPr>
          <a:xfrm>
            <a:off x="8899458" y="2599296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6B1277CA-27E3-791F-0475-344AE389E5C6}"/>
              </a:ext>
            </a:extLst>
          </p:cNvPr>
          <p:cNvSpPr/>
          <p:nvPr/>
        </p:nvSpPr>
        <p:spPr>
          <a:xfrm>
            <a:off x="3144511" y="1697242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B7584584-A215-FF83-E4A4-185D11F7C8AD}"/>
              </a:ext>
            </a:extLst>
          </p:cNvPr>
          <p:cNvSpPr/>
          <p:nvPr/>
        </p:nvSpPr>
        <p:spPr>
          <a:xfrm>
            <a:off x="2564878" y="2543042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021B50FF-F153-883D-D206-B53727EAB5CB}"/>
              </a:ext>
            </a:extLst>
          </p:cNvPr>
          <p:cNvSpPr/>
          <p:nvPr/>
        </p:nvSpPr>
        <p:spPr>
          <a:xfrm>
            <a:off x="3120580" y="2543042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0" name="手繪多邊形: 圖案 49">
            <a:extLst>
              <a:ext uri="{FF2B5EF4-FFF2-40B4-BE49-F238E27FC236}">
                <a16:creationId xmlns:a16="http://schemas.microsoft.com/office/drawing/2014/main" id="{5770A068-11BA-E582-352A-1505E704FE6D}"/>
              </a:ext>
            </a:extLst>
          </p:cNvPr>
          <p:cNvSpPr/>
          <p:nvPr/>
        </p:nvSpPr>
        <p:spPr>
          <a:xfrm>
            <a:off x="9555496" y="1077026"/>
            <a:ext cx="472552" cy="853481"/>
          </a:xfrm>
          <a:custGeom>
            <a:avLst/>
            <a:gdLst>
              <a:gd name="connsiteX0" fmla="*/ 0 w 417444"/>
              <a:gd name="connsiteY0" fmla="*/ 0 h 1033669"/>
              <a:gd name="connsiteX1" fmla="*/ 417444 w 417444"/>
              <a:gd name="connsiteY1" fmla="*/ 636104 h 1033669"/>
              <a:gd name="connsiteX2" fmla="*/ 0 w 417444"/>
              <a:gd name="connsiteY2" fmla="*/ 1033669 h 103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444" h="1033669">
                <a:moveTo>
                  <a:pt x="0" y="0"/>
                </a:moveTo>
                <a:cubicBezTo>
                  <a:pt x="208722" y="231913"/>
                  <a:pt x="417444" y="463826"/>
                  <a:pt x="417444" y="636104"/>
                </a:cubicBezTo>
                <a:cubicBezTo>
                  <a:pt x="417444" y="808382"/>
                  <a:pt x="208722" y="921025"/>
                  <a:pt x="0" y="1033669"/>
                </a:cubicBezTo>
              </a:path>
            </a:pathLst>
          </a:custGeom>
          <a:noFill/>
          <a:ln w="57150"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手繪多邊形: 圖案 50">
            <a:extLst>
              <a:ext uri="{FF2B5EF4-FFF2-40B4-BE49-F238E27FC236}">
                <a16:creationId xmlns:a16="http://schemas.microsoft.com/office/drawing/2014/main" id="{E1D55EC8-82E5-ACF8-0C9C-30FA5C24866E}"/>
              </a:ext>
            </a:extLst>
          </p:cNvPr>
          <p:cNvSpPr/>
          <p:nvPr/>
        </p:nvSpPr>
        <p:spPr>
          <a:xfrm>
            <a:off x="9545036" y="2106605"/>
            <a:ext cx="528734" cy="731518"/>
          </a:xfrm>
          <a:custGeom>
            <a:avLst/>
            <a:gdLst>
              <a:gd name="connsiteX0" fmla="*/ 0 w 417444"/>
              <a:gd name="connsiteY0" fmla="*/ 0 h 1033669"/>
              <a:gd name="connsiteX1" fmla="*/ 417444 w 417444"/>
              <a:gd name="connsiteY1" fmla="*/ 636104 h 1033669"/>
              <a:gd name="connsiteX2" fmla="*/ 0 w 417444"/>
              <a:gd name="connsiteY2" fmla="*/ 1033669 h 103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444" h="1033669">
                <a:moveTo>
                  <a:pt x="0" y="0"/>
                </a:moveTo>
                <a:cubicBezTo>
                  <a:pt x="208722" y="231913"/>
                  <a:pt x="417444" y="463826"/>
                  <a:pt x="417444" y="636104"/>
                </a:cubicBezTo>
                <a:cubicBezTo>
                  <a:pt x="417444" y="808382"/>
                  <a:pt x="208722" y="921025"/>
                  <a:pt x="0" y="1033669"/>
                </a:cubicBezTo>
              </a:path>
            </a:pathLst>
          </a:custGeom>
          <a:noFill/>
          <a:ln w="57150"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4AD7163-E5FF-14D1-2E6D-667F1EC82979}"/>
              </a:ext>
            </a:extLst>
          </p:cNvPr>
          <p:cNvSpPr txBox="1"/>
          <p:nvPr/>
        </p:nvSpPr>
        <p:spPr>
          <a:xfrm>
            <a:off x="233867" y="439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u="sng" dirty="0"/>
              <a:t>Autoregressive Generation (AR) </a:t>
            </a:r>
            <a:endParaRPr lang="zh-TW" altLang="en-US" sz="3200" b="1" u="sng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0ED0E20-7594-CCDA-81EB-6D833C667672}"/>
              </a:ext>
            </a:extLst>
          </p:cNvPr>
          <p:cNvSpPr txBox="1"/>
          <p:nvPr/>
        </p:nvSpPr>
        <p:spPr>
          <a:xfrm>
            <a:off x="233866" y="3274636"/>
            <a:ext cx="7824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u="sng" dirty="0"/>
              <a:t>Non-autoregressive Generation (NAR) </a:t>
            </a:r>
            <a:endParaRPr lang="zh-TW" altLang="en-US" sz="3200" b="1" u="sng" dirty="0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0081791-AA6E-707C-0CE5-758EC761F8F9}"/>
              </a:ext>
            </a:extLst>
          </p:cNvPr>
          <p:cNvSpPr/>
          <p:nvPr/>
        </p:nvSpPr>
        <p:spPr>
          <a:xfrm>
            <a:off x="5037244" y="3953420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3AAA5CD7-F9B2-AFD8-E524-361AD6E1FD83}"/>
              </a:ext>
            </a:extLst>
          </p:cNvPr>
          <p:cNvCxnSpPr>
            <a:cxnSpLocks/>
          </p:cNvCxnSpPr>
          <p:nvPr/>
        </p:nvCxnSpPr>
        <p:spPr>
          <a:xfrm>
            <a:off x="3825962" y="4371465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B5278C02-1134-D24B-3D1C-849D79C26827}"/>
              </a:ext>
            </a:extLst>
          </p:cNvPr>
          <p:cNvCxnSpPr>
            <a:cxnSpLocks/>
          </p:cNvCxnSpPr>
          <p:nvPr/>
        </p:nvCxnSpPr>
        <p:spPr>
          <a:xfrm>
            <a:off x="7705472" y="4380893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C51E0DD6-4299-5F63-427D-D376F7B922D8}"/>
              </a:ext>
            </a:extLst>
          </p:cNvPr>
          <p:cNvSpPr/>
          <p:nvPr/>
        </p:nvSpPr>
        <p:spPr>
          <a:xfrm>
            <a:off x="8899458" y="4126507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84FAB716-4732-2F64-1AD4-65C241B3D3C8}"/>
              </a:ext>
            </a:extLst>
          </p:cNvPr>
          <p:cNvSpPr/>
          <p:nvPr/>
        </p:nvSpPr>
        <p:spPr>
          <a:xfrm>
            <a:off x="941049" y="4133167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A9E789BD-33C1-6710-29A2-2AF7FDB5689B}"/>
              </a:ext>
            </a:extLst>
          </p:cNvPr>
          <p:cNvSpPr/>
          <p:nvPr/>
        </p:nvSpPr>
        <p:spPr>
          <a:xfrm>
            <a:off x="5037244" y="4785148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267BA49B-4A3C-639F-B224-B6866C8F1FFC}"/>
              </a:ext>
            </a:extLst>
          </p:cNvPr>
          <p:cNvCxnSpPr>
            <a:cxnSpLocks/>
          </p:cNvCxnSpPr>
          <p:nvPr/>
        </p:nvCxnSpPr>
        <p:spPr>
          <a:xfrm>
            <a:off x="3825962" y="5203193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379B6C9E-14FB-7EA9-12C7-85F3C3E553F6}"/>
              </a:ext>
            </a:extLst>
          </p:cNvPr>
          <p:cNvCxnSpPr>
            <a:cxnSpLocks/>
          </p:cNvCxnSpPr>
          <p:nvPr/>
        </p:nvCxnSpPr>
        <p:spPr>
          <a:xfrm>
            <a:off x="7705472" y="5212621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1249C210-33E7-59D8-1D99-81F075621F50}"/>
              </a:ext>
            </a:extLst>
          </p:cNvPr>
          <p:cNvSpPr/>
          <p:nvPr/>
        </p:nvSpPr>
        <p:spPr>
          <a:xfrm>
            <a:off x="938884" y="4979356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799C2F00-5949-2F2A-2F77-33D42B43AC55}"/>
              </a:ext>
            </a:extLst>
          </p:cNvPr>
          <p:cNvSpPr/>
          <p:nvPr/>
        </p:nvSpPr>
        <p:spPr>
          <a:xfrm>
            <a:off x="5037244" y="5636811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D1638166-17C0-DB18-1BB4-46C3DDA50BCC}"/>
              </a:ext>
            </a:extLst>
          </p:cNvPr>
          <p:cNvCxnSpPr>
            <a:cxnSpLocks/>
          </p:cNvCxnSpPr>
          <p:nvPr/>
        </p:nvCxnSpPr>
        <p:spPr>
          <a:xfrm>
            <a:off x="3825962" y="6054856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F5BCA78E-608B-6562-E5C8-0C332E79860D}"/>
              </a:ext>
            </a:extLst>
          </p:cNvPr>
          <p:cNvCxnSpPr>
            <a:cxnSpLocks/>
          </p:cNvCxnSpPr>
          <p:nvPr/>
        </p:nvCxnSpPr>
        <p:spPr>
          <a:xfrm>
            <a:off x="7705472" y="6064284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E8CAC013-C6E5-D633-F926-A6D434A22DE3}"/>
              </a:ext>
            </a:extLst>
          </p:cNvPr>
          <p:cNvSpPr/>
          <p:nvPr/>
        </p:nvSpPr>
        <p:spPr>
          <a:xfrm>
            <a:off x="921270" y="5841520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19FA9093-4BAC-C662-130F-ECDE1679E3EB}"/>
              </a:ext>
            </a:extLst>
          </p:cNvPr>
          <p:cNvSpPr/>
          <p:nvPr/>
        </p:nvSpPr>
        <p:spPr>
          <a:xfrm>
            <a:off x="8897179" y="4928965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4BD665F0-CA89-2945-23E1-7927C10F15BA}"/>
              </a:ext>
            </a:extLst>
          </p:cNvPr>
          <p:cNvSpPr/>
          <p:nvPr/>
        </p:nvSpPr>
        <p:spPr>
          <a:xfrm>
            <a:off x="8897178" y="5831019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3EDD928B-B675-24DF-631A-EC9E179B34E8}"/>
              </a:ext>
            </a:extLst>
          </p:cNvPr>
          <p:cNvSpPr txBox="1"/>
          <p:nvPr/>
        </p:nvSpPr>
        <p:spPr>
          <a:xfrm>
            <a:off x="9750081" y="4560008"/>
            <a:ext cx="2018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平行運算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533C27DD-7DBB-23A0-DAFC-8D49FD4D0DE7}"/>
              </a:ext>
            </a:extLst>
          </p:cNvPr>
          <p:cNvSpPr txBox="1"/>
          <p:nvPr/>
        </p:nvSpPr>
        <p:spPr>
          <a:xfrm>
            <a:off x="9788030" y="5203193"/>
            <a:ext cx="2018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一次生出所有基本單位</a:t>
            </a: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EA5B55BB-0417-42A4-8AC3-B4FCAEAB4B25}"/>
              </a:ext>
            </a:extLst>
          </p:cNvPr>
          <p:cNvSpPr/>
          <p:nvPr/>
        </p:nvSpPr>
        <p:spPr>
          <a:xfrm>
            <a:off x="2663296" y="4107037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位置一</a:t>
            </a: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5D34807C-CC99-468E-A449-4E670DA9662E}"/>
              </a:ext>
            </a:extLst>
          </p:cNvPr>
          <p:cNvSpPr/>
          <p:nvPr/>
        </p:nvSpPr>
        <p:spPr>
          <a:xfrm>
            <a:off x="2686594" y="4967210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位置二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38D24354-6156-59E1-11F3-E0D05344309C}"/>
              </a:ext>
            </a:extLst>
          </p:cNvPr>
          <p:cNvSpPr/>
          <p:nvPr/>
        </p:nvSpPr>
        <p:spPr>
          <a:xfrm>
            <a:off x="2663296" y="5854027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位置三</a:t>
            </a:r>
          </a:p>
        </p:txBody>
      </p:sp>
    </p:spTree>
    <p:extLst>
      <p:ext uri="{BB962C8B-B14F-4D97-AF65-F5344CB8AC3E}">
        <p14:creationId xmlns:p14="http://schemas.microsoft.com/office/powerpoint/2010/main" val="303282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9" grpId="0" animBg="1"/>
      <p:bldP spid="30" grpId="0" animBg="1"/>
      <p:bldP spid="31" grpId="0" animBg="1"/>
      <p:bldP spid="37" grpId="0"/>
      <p:bldP spid="38" grpId="0"/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C8BEC412-E040-37E0-378E-D7CF8C20F9CE}"/>
              </a:ext>
            </a:extLst>
          </p:cNvPr>
          <p:cNvSpPr/>
          <p:nvPr/>
        </p:nvSpPr>
        <p:spPr>
          <a:xfrm>
            <a:off x="5078988" y="1289260"/>
            <a:ext cx="1693981" cy="1097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影像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3E5C6CC-088B-9CAE-C2D1-F8FACCFBC918}"/>
              </a:ext>
            </a:extLst>
          </p:cNvPr>
          <p:cNvSpPr txBox="1"/>
          <p:nvPr/>
        </p:nvSpPr>
        <p:spPr>
          <a:xfrm>
            <a:off x="1335905" y="1603200"/>
            <a:ext cx="2746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一隻在奔跑的狗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F173C7C6-1648-BD3A-F780-EBB96BB4F966}"/>
              </a:ext>
            </a:extLst>
          </p:cNvPr>
          <p:cNvCxnSpPr>
            <a:cxnSpLocks/>
          </p:cNvCxnSpPr>
          <p:nvPr/>
        </p:nvCxnSpPr>
        <p:spPr>
          <a:xfrm>
            <a:off x="6870859" y="1848965"/>
            <a:ext cx="7964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4B38696A-8749-9AFB-15BB-8E254B1786B8}"/>
              </a:ext>
            </a:extLst>
          </p:cNvPr>
          <p:cNvCxnSpPr>
            <a:cxnSpLocks/>
          </p:cNvCxnSpPr>
          <p:nvPr/>
        </p:nvCxnSpPr>
        <p:spPr>
          <a:xfrm>
            <a:off x="4149430" y="1848965"/>
            <a:ext cx="7964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71040B2B-2B6F-881C-FD38-750D09C2350C}"/>
              </a:ext>
            </a:extLst>
          </p:cNvPr>
          <p:cNvSpPr/>
          <p:nvPr/>
        </p:nvSpPr>
        <p:spPr>
          <a:xfrm>
            <a:off x="7985341" y="748572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4AD831B-2835-5AD5-0A7E-3B07228A1728}"/>
              </a:ext>
            </a:extLst>
          </p:cNvPr>
          <p:cNvSpPr/>
          <p:nvPr/>
        </p:nvSpPr>
        <p:spPr>
          <a:xfrm>
            <a:off x="8678917" y="748572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BD8625A-565C-BEC5-D6ED-170F48F0BA63}"/>
              </a:ext>
            </a:extLst>
          </p:cNvPr>
          <p:cNvSpPr/>
          <p:nvPr/>
        </p:nvSpPr>
        <p:spPr>
          <a:xfrm>
            <a:off x="9347612" y="748572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99CFC75E-1AA1-2F01-7A83-3FEDB2E3B864}"/>
              </a:ext>
            </a:extLst>
          </p:cNvPr>
          <p:cNvSpPr/>
          <p:nvPr/>
        </p:nvSpPr>
        <p:spPr>
          <a:xfrm>
            <a:off x="10041188" y="748572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158A883-47CB-DF77-D350-08E33BA28EE5}"/>
              </a:ext>
            </a:extLst>
          </p:cNvPr>
          <p:cNvSpPr/>
          <p:nvPr/>
        </p:nvSpPr>
        <p:spPr>
          <a:xfrm>
            <a:off x="7975492" y="1322924"/>
            <a:ext cx="528735" cy="4665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3918969-C6C2-92F1-DF6A-0446454D3037}"/>
              </a:ext>
            </a:extLst>
          </p:cNvPr>
          <p:cNvSpPr/>
          <p:nvPr/>
        </p:nvSpPr>
        <p:spPr>
          <a:xfrm>
            <a:off x="8669068" y="1322924"/>
            <a:ext cx="528735" cy="46653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CC723DCD-B2F4-4E69-EAFB-B2AD795C9A63}"/>
              </a:ext>
            </a:extLst>
          </p:cNvPr>
          <p:cNvSpPr/>
          <p:nvPr/>
        </p:nvSpPr>
        <p:spPr>
          <a:xfrm>
            <a:off x="9337763" y="1322924"/>
            <a:ext cx="528735" cy="4665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B6C0A583-3C6C-2347-DF7B-F8B9F054EBCD}"/>
              </a:ext>
            </a:extLst>
          </p:cNvPr>
          <p:cNvSpPr/>
          <p:nvPr/>
        </p:nvSpPr>
        <p:spPr>
          <a:xfrm>
            <a:off x="10031339" y="1322924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CD6D470D-4B46-BC42-373E-D0B355BC2AF1}"/>
              </a:ext>
            </a:extLst>
          </p:cNvPr>
          <p:cNvSpPr/>
          <p:nvPr/>
        </p:nvSpPr>
        <p:spPr>
          <a:xfrm>
            <a:off x="7975492" y="1906136"/>
            <a:ext cx="528735" cy="4665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1FE141F8-C7D3-BCE0-AE21-0D65DDB284E7}"/>
              </a:ext>
            </a:extLst>
          </p:cNvPr>
          <p:cNvSpPr/>
          <p:nvPr/>
        </p:nvSpPr>
        <p:spPr>
          <a:xfrm>
            <a:off x="8669068" y="1906136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DC9D0DC0-CB67-BB4D-B982-CD0A3245C5B6}"/>
              </a:ext>
            </a:extLst>
          </p:cNvPr>
          <p:cNvSpPr/>
          <p:nvPr/>
        </p:nvSpPr>
        <p:spPr>
          <a:xfrm>
            <a:off x="9337763" y="1906136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6E10CE1-2FAC-F68F-384E-1D3C7B13C8E0}"/>
              </a:ext>
            </a:extLst>
          </p:cNvPr>
          <p:cNvSpPr/>
          <p:nvPr/>
        </p:nvSpPr>
        <p:spPr>
          <a:xfrm>
            <a:off x="10031339" y="1906136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FEC856B8-06CF-28F7-D626-536C3048BC05}"/>
              </a:ext>
            </a:extLst>
          </p:cNvPr>
          <p:cNvSpPr/>
          <p:nvPr/>
        </p:nvSpPr>
        <p:spPr>
          <a:xfrm>
            <a:off x="7975492" y="2458138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A55EEF8-F508-598D-168D-23F2B124B2B1}"/>
              </a:ext>
            </a:extLst>
          </p:cNvPr>
          <p:cNvSpPr/>
          <p:nvPr/>
        </p:nvSpPr>
        <p:spPr>
          <a:xfrm>
            <a:off x="8669068" y="2458138"/>
            <a:ext cx="528735" cy="4665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8C5844B9-E3C1-B17F-06C1-90D1C72D2FFE}"/>
              </a:ext>
            </a:extLst>
          </p:cNvPr>
          <p:cNvSpPr/>
          <p:nvPr/>
        </p:nvSpPr>
        <p:spPr>
          <a:xfrm>
            <a:off x="9337763" y="2458138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050E4ACC-74C3-F61A-0080-418E1D7F912A}"/>
              </a:ext>
            </a:extLst>
          </p:cNvPr>
          <p:cNvSpPr/>
          <p:nvPr/>
        </p:nvSpPr>
        <p:spPr>
          <a:xfrm>
            <a:off x="10031339" y="2458138"/>
            <a:ext cx="528735" cy="46653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118FB85E-D32A-3692-B4C3-A90D7F9EE7CF}"/>
              </a:ext>
            </a:extLst>
          </p:cNvPr>
          <p:cNvSpPr/>
          <p:nvPr/>
        </p:nvSpPr>
        <p:spPr>
          <a:xfrm>
            <a:off x="5078988" y="4737654"/>
            <a:ext cx="1693981" cy="1097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影像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0377A8C-F1D0-9AC1-BD27-887C29384538}"/>
              </a:ext>
            </a:extLst>
          </p:cNvPr>
          <p:cNvSpPr txBox="1"/>
          <p:nvPr/>
        </p:nvSpPr>
        <p:spPr>
          <a:xfrm>
            <a:off x="1335905" y="5051594"/>
            <a:ext cx="2746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一隻在奔跑的狗</a:t>
            </a: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0F77802F-F837-C0ED-F77B-8CEBD08332CE}"/>
              </a:ext>
            </a:extLst>
          </p:cNvPr>
          <p:cNvCxnSpPr>
            <a:cxnSpLocks/>
          </p:cNvCxnSpPr>
          <p:nvPr/>
        </p:nvCxnSpPr>
        <p:spPr>
          <a:xfrm>
            <a:off x="6870859" y="5297359"/>
            <a:ext cx="7964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74339041-1072-3C56-C188-413952C30373}"/>
              </a:ext>
            </a:extLst>
          </p:cNvPr>
          <p:cNvCxnSpPr>
            <a:cxnSpLocks/>
          </p:cNvCxnSpPr>
          <p:nvPr/>
        </p:nvCxnSpPr>
        <p:spPr>
          <a:xfrm>
            <a:off x="4149430" y="5297359"/>
            <a:ext cx="7964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BD23B22C-19B8-D068-C7C9-4DEED544E953}"/>
              </a:ext>
            </a:extLst>
          </p:cNvPr>
          <p:cNvGrpSpPr/>
          <p:nvPr/>
        </p:nvGrpSpPr>
        <p:grpSpPr>
          <a:xfrm>
            <a:off x="7975492" y="4196966"/>
            <a:ext cx="2594431" cy="2176096"/>
            <a:chOff x="7861192" y="4321486"/>
            <a:chExt cx="2594431" cy="2176096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62D47352-F3C1-0B7B-A507-2AB0E00E8961}"/>
                </a:ext>
              </a:extLst>
            </p:cNvPr>
            <p:cNvSpPr/>
            <p:nvPr/>
          </p:nvSpPr>
          <p:spPr>
            <a:xfrm>
              <a:off x="7871041" y="4321486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BEBBEB71-39B9-7C0E-3378-925544FED9E4}"/>
                </a:ext>
              </a:extLst>
            </p:cNvPr>
            <p:cNvSpPr/>
            <p:nvPr/>
          </p:nvSpPr>
          <p:spPr>
            <a:xfrm>
              <a:off x="8564617" y="4321486"/>
              <a:ext cx="528735" cy="46653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D4A7DFE3-83A5-0926-183B-6EAEFD7343B0}"/>
                </a:ext>
              </a:extLst>
            </p:cNvPr>
            <p:cNvSpPr/>
            <p:nvPr/>
          </p:nvSpPr>
          <p:spPr>
            <a:xfrm>
              <a:off x="9233312" y="4321486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E1EFBC01-A80E-BF4C-B626-170F7AA82AEE}"/>
                </a:ext>
              </a:extLst>
            </p:cNvPr>
            <p:cNvSpPr/>
            <p:nvPr/>
          </p:nvSpPr>
          <p:spPr>
            <a:xfrm>
              <a:off x="9926888" y="4321486"/>
              <a:ext cx="528735" cy="4665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6AFE0CB0-F25C-9CE1-1F3B-872E2CBC45EC}"/>
                </a:ext>
              </a:extLst>
            </p:cNvPr>
            <p:cNvSpPr/>
            <p:nvPr/>
          </p:nvSpPr>
          <p:spPr>
            <a:xfrm>
              <a:off x="7861192" y="4895838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51A780A4-68AE-24BE-78ED-5A0D8356A95B}"/>
                </a:ext>
              </a:extLst>
            </p:cNvPr>
            <p:cNvSpPr/>
            <p:nvPr/>
          </p:nvSpPr>
          <p:spPr>
            <a:xfrm>
              <a:off x="8554768" y="4895838"/>
              <a:ext cx="528735" cy="46653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3EB5A47F-B239-E0F6-B199-EF013572A0F3}"/>
                </a:ext>
              </a:extLst>
            </p:cNvPr>
            <p:cNvSpPr/>
            <p:nvPr/>
          </p:nvSpPr>
          <p:spPr>
            <a:xfrm>
              <a:off x="9223463" y="4895838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D836A3C4-55CD-64C1-2E32-4E94F4B82C0C}"/>
                </a:ext>
              </a:extLst>
            </p:cNvPr>
            <p:cNvSpPr/>
            <p:nvPr/>
          </p:nvSpPr>
          <p:spPr>
            <a:xfrm>
              <a:off x="9917039" y="4895838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A5C0D9B0-EEC8-239C-F098-A08E17EBBBC7}"/>
                </a:ext>
              </a:extLst>
            </p:cNvPr>
            <p:cNvSpPr/>
            <p:nvPr/>
          </p:nvSpPr>
          <p:spPr>
            <a:xfrm>
              <a:off x="7861192" y="5479050"/>
              <a:ext cx="528735" cy="46653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91761CF4-003D-A73F-B78E-FB486892364E}"/>
                </a:ext>
              </a:extLst>
            </p:cNvPr>
            <p:cNvSpPr/>
            <p:nvPr/>
          </p:nvSpPr>
          <p:spPr>
            <a:xfrm>
              <a:off x="8554768" y="5479050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3F5D741A-2A7B-1626-82FA-FF7ACC115E97}"/>
                </a:ext>
              </a:extLst>
            </p:cNvPr>
            <p:cNvSpPr/>
            <p:nvPr/>
          </p:nvSpPr>
          <p:spPr>
            <a:xfrm>
              <a:off x="9223463" y="5479050"/>
              <a:ext cx="528735" cy="46653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E6BDD4E0-6F5D-5850-6A0B-F61070366DDF}"/>
                </a:ext>
              </a:extLst>
            </p:cNvPr>
            <p:cNvSpPr/>
            <p:nvPr/>
          </p:nvSpPr>
          <p:spPr>
            <a:xfrm>
              <a:off x="9917039" y="5479050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E9710BA8-6298-B464-FAC0-522E450D487B}"/>
                </a:ext>
              </a:extLst>
            </p:cNvPr>
            <p:cNvSpPr/>
            <p:nvPr/>
          </p:nvSpPr>
          <p:spPr>
            <a:xfrm>
              <a:off x="7861192" y="6031052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29578AD9-2F64-EA30-4ADE-563C1AC0091F}"/>
                </a:ext>
              </a:extLst>
            </p:cNvPr>
            <p:cNvSpPr/>
            <p:nvPr/>
          </p:nvSpPr>
          <p:spPr>
            <a:xfrm>
              <a:off x="8554768" y="6031052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A2DACB17-7C09-A357-5DAD-E776BDD97A77}"/>
                </a:ext>
              </a:extLst>
            </p:cNvPr>
            <p:cNvSpPr/>
            <p:nvPr/>
          </p:nvSpPr>
          <p:spPr>
            <a:xfrm>
              <a:off x="9223463" y="6031052"/>
              <a:ext cx="528735" cy="4665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B0F4896E-E4BB-6E66-635D-E4E91064C0EA}"/>
                </a:ext>
              </a:extLst>
            </p:cNvPr>
            <p:cNvSpPr/>
            <p:nvPr/>
          </p:nvSpPr>
          <p:spPr>
            <a:xfrm>
              <a:off x="9917039" y="6031052"/>
              <a:ext cx="528735" cy="46653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BD09799-6FB0-807C-A986-4A0B8565AD36}"/>
              </a:ext>
            </a:extLst>
          </p:cNvPr>
          <p:cNvSpPr txBox="1"/>
          <p:nvPr/>
        </p:nvSpPr>
        <p:spPr>
          <a:xfrm>
            <a:off x="233867" y="439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u="sng" dirty="0"/>
              <a:t>Autoregressive Generation (AR) </a:t>
            </a:r>
            <a:endParaRPr lang="zh-TW" altLang="en-US" sz="3200" b="1" u="sng" dirty="0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FC8ACDF9-959F-6F5A-F59A-1D16037867CF}"/>
              </a:ext>
            </a:extLst>
          </p:cNvPr>
          <p:cNvSpPr txBox="1"/>
          <p:nvPr/>
        </p:nvSpPr>
        <p:spPr>
          <a:xfrm>
            <a:off x="233867" y="3274636"/>
            <a:ext cx="8270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u="sng" dirty="0"/>
              <a:t>Non-autoregressive Generation (NAR) </a:t>
            </a:r>
            <a:endParaRPr lang="zh-TW" alt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352384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3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9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1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7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3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9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1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7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3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39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D6B239-1587-567B-9AE4-822949996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Non-Autoregressive Generation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D8A35A-A4F3-9253-9130-E41F79D97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文字也可以用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Non-Autoregressive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287857F-E3E3-873D-FBA4-0FA6A9423111}"/>
              </a:ext>
            </a:extLst>
          </p:cNvPr>
          <p:cNvSpPr txBox="1"/>
          <p:nvPr/>
        </p:nvSpPr>
        <p:spPr>
          <a:xfrm>
            <a:off x="7334250" y="62800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Survey paper: </a:t>
            </a:r>
            <a:r>
              <a:rPr lang="zh-TW" altLang="en-US" dirty="0"/>
              <a:t>https://arxiv.org/pdf/2204.09269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2AB0631A-0CB2-FDCB-B428-41A6351B06F9}"/>
              </a:ext>
            </a:extLst>
          </p:cNvPr>
          <p:cNvSpPr/>
          <p:nvPr/>
        </p:nvSpPr>
        <p:spPr>
          <a:xfrm>
            <a:off x="5766211" y="3477170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786E09AB-078D-69FF-A2B4-1B84B5E8EC91}"/>
              </a:ext>
            </a:extLst>
          </p:cNvPr>
          <p:cNvCxnSpPr>
            <a:cxnSpLocks/>
          </p:cNvCxnSpPr>
          <p:nvPr/>
        </p:nvCxnSpPr>
        <p:spPr>
          <a:xfrm>
            <a:off x="4554929" y="3895215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1D5638D-E99F-DD80-67B3-758D1B2AAD64}"/>
              </a:ext>
            </a:extLst>
          </p:cNvPr>
          <p:cNvCxnSpPr>
            <a:cxnSpLocks/>
          </p:cNvCxnSpPr>
          <p:nvPr/>
        </p:nvCxnSpPr>
        <p:spPr>
          <a:xfrm>
            <a:off x="8434439" y="3904643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9C8B4F1-8AFA-F68D-442B-A567600E5319}"/>
              </a:ext>
            </a:extLst>
          </p:cNvPr>
          <p:cNvSpPr/>
          <p:nvPr/>
        </p:nvSpPr>
        <p:spPr>
          <a:xfrm>
            <a:off x="9628425" y="3650257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E797887F-ACF1-4C40-203D-24BEE38E4259}"/>
              </a:ext>
            </a:extLst>
          </p:cNvPr>
          <p:cNvSpPr/>
          <p:nvPr/>
        </p:nvSpPr>
        <p:spPr>
          <a:xfrm>
            <a:off x="1670016" y="3656917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B400822-65E4-DB3E-97C4-2F16C9DB5E91}"/>
              </a:ext>
            </a:extLst>
          </p:cNvPr>
          <p:cNvSpPr/>
          <p:nvPr/>
        </p:nvSpPr>
        <p:spPr>
          <a:xfrm>
            <a:off x="5766211" y="4308898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E1010C03-C40D-CDFB-DC96-CAC38D0A73A0}"/>
              </a:ext>
            </a:extLst>
          </p:cNvPr>
          <p:cNvCxnSpPr>
            <a:cxnSpLocks/>
          </p:cNvCxnSpPr>
          <p:nvPr/>
        </p:nvCxnSpPr>
        <p:spPr>
          <a:xfrm>
            <a:off x="4554929" y="4726943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20601ED0-1D2B-5B9A-BF6A-1F5B2DC75C8E}"/>
              </a:ext>
            </a:extLst>
          </p:cNvPr>
          <p:cNvCxnSpPr>
            <a:cxnSpLocks/>
          </p:cNvCxnSpPr>
          <p:nvPr/>
        </p:nvCxnSpPr>
        <p:spPr>
          <a:xfrm>
            <a:off x="8434439" y="4736371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69394F2-15F4-5B8F-CB35-733C7A02DE6E}"/>
              </a:ext>
            </a:extLst>
          </p:cNvPr>
          <p:cNvSpPr/>
          <p:nvPr/>
        </p:nvSpPr>
        <p:spPr>
          <a:xfrm>
            <a:off x="1667851" y="4503106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23DED780-83E3-816C-A2D4-2749081F35ED}"/>
              </a:ext>
            </a:extLst>
          </p:cNvPr>
          <p:cNvSpPr/>
          <p:nvPr/>
        </p:nvSpPr>
        <p:spPr>
          <a:xfrm>
            <a:off x="5766211" y="5160561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18EE0E92-D72A-984C-989E-A048AC0ADDD8}"/>
              </a:ext>
            </a:extLst>
          </p:cNvPr>
          <p:cNvCxnSpPr>
            <a:cxnSpLocks/>
          </p:cNvCxnSpPr>
          <p:nvPr/>
        </p:nvCxnSpPr>
        <p:spPr>
          <a:xfrm>
            <a:off x="4554929" y="5578606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7490C07-9688-6CF2-D252-BE525918F168}"/>
              </a:ext>
            </a:extLst>
          </p:cNvPr>
          <p:cNvCxnSpPr>
            <a:cxnSpLocks/>
          </p:cNvCxnSpPr>
          <p:nvPr/>
        </p:nvCxnSpPr>
        <p:spPr>
          <a:xfrm>
            <a:off x="8434439" y="5588034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B63DBA9F-899C-4DD2-AB2D-9C11C519113A}"/>
              </a:ext>
            </a:extLst>
          </p:cNvPr>
          <p:cNvSpPr/>
          <p:nvPr/>
        </p:nvSpPr>
        <p:spPr>
          <a:xfrm>
            <a:off x="1650237" y="5365270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71058CD6-3F98-D490-0956-7E175EA96AFB}"/>
              </a:ext>
            </a:extLst>
          </p:cNvPr>
          <p:cNvSpPr/>
          <p:nvPr/>
        </p:nvSpPr>
        <p:spPr>
          <a:xfrm>
            <a:off x="9626146" y="4452715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CA06DD86-3B5E-FFFD-EFEE-A015CB2112D7}"/>
              </a:ext>
            </a:extLst>
          </p:cNvPr>
          <p:cNvSpPr/>
          <p:nvPr/>
        </p:nvSpPr>
        <p:spPr>
          <a:xfrm>
            <a:off x="9626145" y="5354769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63DB4D01-B317-96F2-EAD3-807C58B8418C}"/>
              </a:ext>
            </a:extLst>
          </p:cNvPr>
          <p:cNvSpPr/>
          <p:nvPr/>
        </p:nvSpPr>
        <p:spPr>
          <a:xfrm>
            <a:off x="3392263" y="3630787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位置一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13C1E747-2A62-4EDB-4870-A9D1DC638E57}"/>
              </a:ext>
            </a:extLst>
          </p:cNvPr>
          <p:cNvSpPr/>
          <p:nvPr/>
        </p:nvSpPr>
        <p:spPr>
          <a:xfrm>
            <a:off x="3415561" y="4490960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位置二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F039EB34-154B-0DC3-637C-9DD9FE6142DA}"/>
              </a:ext>
            </a:extLst>
          </p:cNvPr>
          <p:cNvSpPr/>
          <p:nvPr/>
        </p:nvSpPr>
        <p:spPr>
          <a:xfrm>
            <a:off x="3392263" y="5377777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位置三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7DC38D2B-6327-58DE-85DC-6933B71AD1C3}"/>
              </a:ext>
            </a:extLst>
          </p:cNvPr>
          <p:cNvSpPr/>
          <p:nvPr/>
        </p:nvSpPr>
        <p:spPr>
          <a:xfrm>
            <a:off x="2743199" y="2541531"/>
            <a:ext cx="172441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E2478239-1AB7-CE72-E852-3B36B00B6282}"/>
              </a:ext>
            </a:extLst>
          </p:cNvPr>
          <p:cNvSpPr/>
          <p:nvPr/>
        </p:nvSpPr>
        <p:spPr>
          <a:xfrm>
            <a:off x="5785261" y="2415288"/>
            <a:ext cx="2526477" cy="8360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E8FB992B-6522-19D9-ECB2-CDDE1C52D243}"/>
              </a:ext>
            </a:extLst>
          </p:cNvPr>
          <p:cNvCxnSpPr>
            <a:cxnSpLocks/>
          </p:cNvCxnSpPr>
          <p:nvPr/>
        </p:nvCxnSpPr>
        <p:spPr>
          <a:xfrm>
            <a:off x="4554929" y="2814283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FA3F1C63-700A-4F30-FD53-386D12D4C719}"/>
              </a:ext>
            </a:extLst>
          </p:cNvPr>
          <p:cNvCxnSpPr>
            <a:cxnSpLocks/>
          </p:cNvCxnSpPr>
          <p:nvPr/>
        </p:nvCxnSpPr>
        <p:spPr>
          <a:xfrm>
            <a:off x="8401527" y="2812288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FEB2D27-F50D-2530-8D0B-9B5378251099}"/>
              </a:ext>
            </a:extLst>
          </p:cNvPr>
          <p:cNvSpPr txBox="1"/>
          <p:nvPr/>
        </p:nvSpPr>
        <p:spPr>
          <a:xfrm>
            <a:off x="9486900" y="2581455"/>
            <a:ext cx="270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Token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667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D6B239-1587-567B-9AE4-822949996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Non-Autoregressive Generation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D8A35A-A4F3-9253-9130-E41F79D97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文字也可以用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Non-Autoregressive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287857F-E3E3-873D-FBA4-0FA6A9423111}"/>
              </a:ext>
            </a:extLst>
          </p:cNvPr>
          <p:cNvSpPr txBox="1"/>
          <p:nvPr/>
        </p:nvSpPr>
        <p:spPr>
          <a:xfrm>
            <a:off x="7334250" y="62609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Survey paper: </a:t>
            </a:r>
            <a:r>
              <a:rPr lang="zh-TW" altLang="en-US" dirty="0"/>
              <a:t>https://arxiv.org/pdf/2204.09269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2AB0631A-0CB2-FDCB-B428-41A6351B06F9}"/>
              </a:ext>
            </a:extLst>
          </p:cNvPr>
          <p:cNvSpPr/>
          <p:nvPr/>
        </p:nvSpPr>
        <p:spPr>
          <a:xfrm>
            <a:off x="6096000" y="2503139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786E09AB-078D-69FF-A2B4-1B84B5E8EC91}"/>
              </a:ext>
            </a:extLst>
          </p:cNvPr>
          <p:cNvCxnSpPr>
            <a:cxnSpLocks/>
          </p:cNvCxnSpPr>
          <p:nvPr/>
        </p:nvCxnSpPr>
        <p:spPr>
          <a:xfrm>
            <a:off x="4884718" y="2921184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1D5638D-E99F-DD80-67B3-758D1B2AAD64}"/>
              </a:ext>
            </a:extLst>
          </p:cNvPr>
          <p:cNvCxnSpPr>
            <a:cxnSpLocks/>
          </p:cNvCxnSpPr>
          <p:nvPr/>
        </p:nvCxnSpPr>
        <p:spPr>
          <a:xfrm>
            <a:off x="8764228" y="2930612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9C8B4F1-8AFA-F68D-442B-A567600E5319}"/>
              </a:ext>
            </a:extLst>
          </p:cNvPr>
          <p:cNvSpPr/>
          <p:nvPr/>
        </p:nvSpPr>
        <p:spPr>
          <a:xfrm>
            <a:off x="9958214" y="2676226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E797887F-ACF1-4C40-203D-24BEE38E4259}"/>
              </a:ext>
            </a:extLst>
          </p:cNvPr>
          <p:cNvSpPr/>
          <p:nvPr/>
        </p:nvSpPr>
        <p:spPr>
          <a:xfrm>
            <a:off x="1999805" y="2682886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B400822-65E4-DB3E-97C4-2F16C9DB5E91}"/>
              </a:ext>
            </a:extLst>
          </p:cNvPr>
          <p:cNvSpPr/>
          <p:nvPr/>
        </p:nvSpPr>
        <p:spPr>
          <a:xfrm>
            <a:off x="6096000" y="3334867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E1010C03-C40D-CDFB-DC96-CAC38D0A73A0}"/>
              </a:ext>
            </a:extLst>
          </p:cNvPr>
          <p:cNvCxnSpPr>
            <a:cxnSpLocks/>
          </p:cNvCxnSpPr>
          <p:nvPr/>
        </p:nvCxnSpPr>
        <p:spPr>
          <a:xfrm>
            <a:off x="4884718" y="3752912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20601ED0-1D2B-5B9A-BF6A-1F5B2DC75C8E}"/>
              </a:ext>
            </a:extLst>
          </p:cNvPr>
          <p:cNvCxnSpPr>
            <a:cxnSpLocks/>
          </p:cNvCxnSpPr>
          <p:nvPr/>
        </p:nvCxnSpPr>
        <p:spPr>
          <a:xfrm>
            <a:off x="8764228" y="3762340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69394F2-15F4-5B8F-CB35-733C7A02DE6E}"/>
              </a:ext>
            </a:extLst>
          </p:cNvPr>
          <p:cNvSpPr/>
          <p:nvPr/>
        </p:nvSpPr>
        <p:spPr>
          <a:xfrm>
            <a:off x="1997640" y="3529075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23DED780-83E3-816C-A2D4-2749081F35ED}"/>
              </a:ext>
            </a:extLst>
          </p:cNvPr>
          <p:cNvSpPr/>
          <p:nvPr/>
        </p:nvSpPr>
        <p:spPr>
          <a:xfrm>
            <a:off x="6096000" y="4167480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18EE0E92-D72A-984C-989E-A048AC0ADDD8}"/>
              </a:ext>
            </a:extLst>
          </p:cNvPr>
          <p:cNvCxnSpPr>
            <a:cxnSpLocks/>
          </p:cNvCxnSpPr>
          <p:nvPr/>
        </p:nvCxnSpPr>
        <p:spPr>
          <a:xfrm>
            <a:off x="4884718" y="4585525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7490C07-9688-6CF2-D252-BE525918F168}"/>
              </a:ext>
            </a:extLst>
          </p:cNvPr>
          <p:cNvCxnSpPr>
            <a:cxnSpLocks/>
          </p:cNvCxnSpPr>
          <p:nvPr/>
        </p:nvCxnSpPr>
        <p:spPr>
          <a:xfrm>
            <a:off x="8764228" y="4594953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B63DBA9F-899C-4DD2-AB2D-9C11C519113A}"/>
              </a:ext>
            </a:extLst>
          </p:cNvPr>
          <p:cNvSpPr/>
          <p:nvPr/>
        </p:nvSpPr>
        <p:spPr>
          <a:xfrm>
            <a:off x="1980026" y="4372189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71058CD6-3F98-D490-0956-7E175EA96AFB}"/>
              </a:ext>
            </a:extLst>
          </p:cNvPr>
          <p:cNvSpPr/>
          <p:nvPr/>
        </p:nvSpPr>
        <p:spPr>
          <a:xfrm>
            <a:off x="9955935" y="3478684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CA06DD86-3B5E-FFFD-EFEE-A015CB2112D7}"/>
              </a:ext>
            </a:extLst>
          </p:cNvPr>
          <p:cNvSpPr/>
          <p:nvPr/>
        </p:nvSpPr>
        <p:spPr>
          <a:xfrm>
            <a:off x="9955934" y="4361688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63DB4D01-B317-96F2-EAD3-807C58B8418C}"/>
              </a:ext>
            </a:extLst>
          </p:cNvPr>
          <p:cNvSpPr/>
          <p:nvPr/>
        </p:nvSpPr>
        <p:spPr>
          <a:xfrm>
            <a:off x="3722052" y="2656756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位置一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13C1E747-2A62-4EDB-4870-A9D1DC638E57}"/>
              </a:ext>
            </a:extLst>
          </p:cNvPr>
          <p:cNvSpPr/>
          <p:nvPr/>
        </p:nvSpPr>
        <p:spPr>
          <a:xfrm>
            <a:off x="3745350" y="3516929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位置二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F039EB34-154B-0DC3-637C-9DD9FE6142DA}"/>
              </a:ext>
            </a:extLst>
          </p:cNvPr>
          <p:cNvSpPr/>
          <p:nvPr/>
        </p:nvSpPr>
        <p:spPr>
          <a:xfrm>
            <a:off x="3722052" y="4384696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位置三</a:t>
            </a: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80F0B147-B36B-DF3B-927E-0C60200A3649}"/>
              </a:ext>
            </a:extLst>
          </p:cNvPr>
          <p:cNvSpPr/>
          <p:nvPr/>
        </p:nvSpPr>
        <p:spPr>
          <a:xfrm>
            <a:off x="6096000" y="5002128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837CBA76-2B7B-049E-2A52-EBFFD18C034A}"/>
              </a:ext>
            </a:extLst>
          </p:cNvPr>
          <p:cNvCxnSpPr>
            <a:cxnSpLocks/>
          </p:cNvCxnSpPr>
          <p:nvPr/>
        </p:nvCxnSpPr>
        <p:spPr>
          <a:xfrm>
            <a:off x="4884718" y="5420173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34CBF3F5-291B-A442-AE4D-631726F7B71E}"/>
              </a:ext>
            </a:extLst>
          </p:cNvPr>
          <p:cNvCxnSpPr>
            <a:cxnSpLocks/>
          </p:cNvCxnSpPr>
          <p:nvPr/>
        </p:nvCxnSpPr>
        <p:spPr>
          <a:xfrm>
            <a:off x="8764228" y="5429601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D2DE3568-7157-FB84-0987-82912C71E122}"/>
              </a:ext>
            </a:extLst>
          </p:cNvPr>
          <p:cNvSpPr/>
          <p:nvPr/>
        </p:nvSpPr>
        <p:spPr>
          <a:xfrm>
            <a:off x="1980026" y="5206837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A1E4C5FF-1804-2F40-DC57-84F74D08AAF3}"/>
              </a:ext>
            </a:extLst>
          </p:cNvPr>
          <p:cNvSpPr/>
          <p:nvPr/>
        </p:nvSpPr>
        <p:spPr>
          <a:xfrm>
            <a:off x="9955934" y="5196336"/>
            <a:ext cx="528735" cy="4665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6D78FA2E-B2A1-48DE-3B2C-DE652C3F209C}"/>
              </a:ext>
            </a:extLst>
          </p:cNvPr>
          <p:cNvSpPr/>
          <p:nvPr/>
        </p:nvSpPr>
        <p:spPr>
          <a:xfrm>
            <a:off x="3722052" y="5219344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004E1538-1DAC-3545-9447-FA010656C829}"/>
              </a:ext>
            </a:extLst>
          </p:cNvPr>
          <p:cNvSpPr txBox="1"/>
          <p:nvPr/>
        </p:nvSpPr>
        <p:spPr>
          <a:xfrm>
            <a:off x="1210087" y="6000750"/>
            <a:ext cx="404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反正就是生成固定長度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71738B6F-4351-03A4-1309-0248054465BC}"/>
              </a:ext>
            </a:extLst>
          </p:cNvPr>
          <p:cNvSpPr txBox="1"/>
          <p:nvPr/>
        </p:nvSpPr>
        <p:spPr>
          <a:xfrm>
            <a:off x="10572750" y="4361688"/>
            <a:ext cx="110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[END]</a:t>
            </a:r>
            <a:endParaRPr lang="zh-TW" altLang="en-US" sz="2400" dirty="0"/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C717F317-AC0A-5D16-7263-0AAD4F8DBCB1}"/>
              </a:ext>
            </a:extLst>
          </p:cNvPr>
          <p:cNvSpPr/>
          <p:nvPr/>
        </p:nvSpPr>
        <p:spPr>
          <a:xfrm>
            <a:off x="9831776" y="2522189"/>
            <a:ext cx="798124" cy="1577715"/>
          </a:xfrm>
          <a:prstGeom prst="round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8263EB09-87C3-BB8E-8056-67943781FCFA}"/>
              </a:ext>
            </a:extLst>
          </p:cNvPr>
          <p:cNvSpPr txBox="1"/>
          <p:nvPr/>
        </p:nvSpPr>
        <p:spPr>
          <a:xfrm>
            <a:off x="9678388" y="1961723"/>
            <a:ext cx="110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答案</a:t>
            </a:r>
          </a:p>
        </p:txBody>
      </p:sp>
    </p:spTree>
    <p:extLst>
      <p:ext uri="{BB962C8B-B14F-4D97-AF65-F5344CB8AC3E}">
        <p14:creationId xmlns:p14="http://schemas.microsoft.com/office/powerpoint/2010/main" val="129138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52" grpId="0" animBg="1"/>
      <p:bldP spid="55" grpId="0" animBg="1"/>
      <p:bldP spid="56" grpId="0" animBg="1"/>
      <p:bldP spid="57" grpId="0" animBg="1"/>
      <p:bldP spid="58" grpId="0"/>
      <p:bldP spid="59" grpId="0"/>
      <p:bldP spid="60" grpId="0" animBg="1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817B17-9B15-EA68-1FB0-EECA4CDF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Non-Autoregressive Generation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的品質問題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7F8150A-4019-629A-34B8-0AB363BD9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生成往往需要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自行腦補，給定條件仍有很多不同可能的輸出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0608F7EB-0A8C-62D4-8722-60780A8F7539}"/>
              </a:ext>
            </a:extLst>
          </p:cNvPr>
          <p:cNvSpPr/>
          <p:nvPr/>
        </p:nvSpPr>
        <p:spPr>
          <a:xfrm>
            <a:off x="5399194" y="3123187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D14ED04-5037-43D8-F1EE-FE9FD0FF127B}"/>
              </a:ext>
            </a:extLst>
          </p:cNvPr>
          <p:cNvCxnSpPr>
            <a:cxnSpLocks/>
          </p:cNvCxnSpPr>
          <p:nvPr/>
        </p:nvCxnSpPr>
        <p:spPr>
          <a:xfrm>
            <a:off x="4187912" y="3541232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7D98361F-BB9B-EEA6-4079-CC08F54A4DF0}"/>
              </a:ext>
            </a:extLst>
          </p:cNvPr>
          <p:cNvCxnSpPr>
            <a:cxnSpLocks/>
          </p:cNvCxnSpPr>
          <p:nvPr/>
        </p:nvCxnSpPr>
        <p:spPr>
          <a:xfrm>
            <a:off x="8067422" y="3550660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958971F-C3A7-F764-0FF4-B9B605A3673A}"/>
              </a:ext>
            </a:extLst>
          </p:cNvPr>
          <p:cNvSpPr/>
          <p:nvPr/>
        </p:nvSpPr>
        <p:spPr>
          <a:xfrm>
            <a:off x="9261408" y="3296274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2AAA32F8-8A65-966C-9536-B768F3FCEF19}"/>
              </a:ext>
            </a:extLst>
          </p:cNvPr>
          <p:cNvSpPr/>
          <p:nvPr/>
        </p:nvSpPr>
        <p:spPr>
          <a:xfrm>
            <a:off x="1028700" y="3283884"/>
            <a:ext cx="1925671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一隻在奔跑的狗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6CAA1F0-8A9C-5712-F721-F8BDBB69A0C3}"/>
              </a:ext>
            </a:extLst>
          </p:cNvPr>
          <p:cNvSpPr/>
          <p:nvPr/>
        </p:nvSpPr>
        <p:spPr>
          <a:xfrm>
            <a:off x="5401473" y="5093223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FE63A634-4F6D-EC4C-B297-C85128C5ABFC}"/>
              </a:ext>
            </a:extLst>
          </p:cNvPr>
          <p:cNvCxnSpPr>
            <a:cxnSpLocks/>
          </p:cNvCxnSpPr>
          <p:nvPr/>
        </p:nvCxnSpPr>
        <p:spPr>
          <a:xfrm>
            <a:off x="4190191" y="5511268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A92B6F6-D46F-6F78-77BA-43C7F838789F}"/>
              </a:ext>
            </a:extLst>
          </p:cNvPr>
          <p:cNvCxnSpPr>
            <a:cxnSpLocks/>
          </p:cNvCxnSpPr>
          <p:nvPr/>
        </p:nvCxnSpPr>
        <p:spPr>
          <a:xfrm>
            <a:off x="8069701" y="5520696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04BB126-2C5B-09DA-AD98-16EF09DA1AFE}"/>
              </a:ext>
            </a:extLst>
          </p:cNvPr>
          <p:cNvSpPr/>
          <p:nvPr/>
        </p:nvSpPr>
        <p:spPr>
          <a:xfrm>
            <a:off x="9261408" y="5237040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F33CB5A-6EE1-D2F0-F8E9-AD88CCCAE89E}"/>
              </a:ext>
            </a:extLst>
          </p:cNvPr>
          <p:cNvSpPr/>
          <p:nvPr/>
        </p:nvSpPr>
        <p:spPr>
          <a:xfrm>
            <a:off x="3025246" y="3276804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位置一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2817B923-68D5-A50B-0498-826AB8F01EA7}"/>
              </a:ext>
            </a:extLst>
          </p:cNvPr>
          <p:cNvSpPr/>
          <p:nvPr/>
        </p:nvSpPr>
        <p:spPr>
          <a:xfrm>
            <a:off x="3050823" y="5275285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位置二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7849273-CEFC-2518-77F7-3429D89EEEA9}"/>
              </a:ext>
            </a:extLst>
          </p:cNvPr>
          <p:cNvSpPr/>
          <p:nvPr/>
        </p:nvSpPr>
        <p:spPr>
          <a:xfrm>
            <a:off x="1030979" y="5287431"/>
            <a:ext cx="1925671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一隻在奔跑的狗</a:t>
            </a:r>
          </a:p>
        </p:txBody>
      </p:sp>
      <p:sp>
        <p:nvSpPr>
          <p:cNvPr id="24" name="語音泡泡: 圓角矩形 23">
            <a:extLst>
              <a:ext uri="{FF2B5EF4-FFF2-40B4-BE49-F238E27FC236}">
                <a16:creationId xmlns:a16="http://schemas.microsoft.com/office/drawing/2014/main" id="{63BE6127-075B-9323-1FAF-555FFFD76EA0}"/>
              </a:ext>
            </a:extLst>
          </p:cNvPr>
          <p:cNvSpPr/>
          <p:nvPr/>
        </p:nvSpPr>
        <p:spPr>
          <a:xfrm>
            <a:off x="4014842" y="2353864"/>
            <a:ext cx="3295650" cy="555018"/>
          </a:xfrm>
          <a:prstGeom prst="wedgeRoundRectCallout">
            <a:avLst>
              <a:gd name="adj1" fmla="val 24831"/>
              <a:gd name="adj2" fmla="val 76296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畫一隻向左奔跑的白狗</a:t>
            </a:r>
          </a:p>
        </p:txBody>
      </p:sp>
      <p:sp>
        <p:nvSpPr>
          <p:cNvPr id="25" name="語音泡泡: 圓角矩形 24">
            <a:extLst>
              <a:ext uri="{FF2B5EF4-FFF2-40B4-BE49-F238E27FC236}">
                <a16:creationId xmlns:a16="http://schemas.microsoft.com/office/drawing/2014/main" id="{B37FC2B3-0AEB-0EA8-2C4E-297DA9B053BE}"/>
              </a:ext>
            </a:extLst>
          </p:cNvPr>
          <p:cNvSpPr/>
          <p:nvPr/>
        </p:nvSpPr>
        <p:spPr>
          <a:xfrm>
            <a:off x="4040419" y="4314118"/>
            <a:ext cx="3295650" cy="555018"/>
          </a:xfrm>
          <a:prstGeom prst="wedgeRoundRectCallout">
            <a:avLst>
              <a:gd name="adj1" fmla="val 24831"/>
              <a:gd name="adj2" fmla="val 76296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畫一隻向右奔跑的黑狗</a:t>
            </a:r>
          </a:p>
        </p:txBody>
      </p:sp>
      <p:sp>
        <p:nvSpPr>
          <p:cNvPr id="26" name="右大括弧 25">
            <a:extLst>
              <a:ext uri="{FF2B5EF4-FFF2-40B4-BE49-F238E27FC236}">
                <a16:creationId xmlns:a16="http://schemas.microsoft.com/office/drawing/2014/main" id="{E001F1AF-33E7-36BA-396E-8951CFF3A406}"/>
              </a:ext>
            </a:extLst>
          </p:cNvPr>
          <p:cNvSpPr/>
          <p:nvPr/>
        </p:nvSpPr>
        <p:spPr>
          <a:xfrm>
            <a:off x="9780892" y="3123187"/>
            <a:ext cx="710045" cy="2806126"/>
          </a:xfrm>
          <a:prstGeom prst="rightBrace">
            <a:avLst>
              <a:gd name="adj1" fmla="val 3247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B82C608-81EC-CE86-FF33-98CF6523D9D0}"/>
              </a:ext>
            </a:extLst>
          </p:cNvPr>
          <p:cNvSpPr txBox="1"/>
          <p:nvPr/>
        </p:nvSpPr>
        <p:spPr>
          <a:xfrm>
            <a:off x="10490937" y="4295417"/>
            <a:ext cx="2787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四不像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F05FDE0-F78F-D691-A013-8D67C73AC1AD}"/>
              </a:ext>
            </a:extLst>
          </p:cNvPr>
          <p:cNvSpPr txBox="1"/>
          <p:nvPr/>
        </p:nvSpPr>
        <p:spPr>
          <a:xfrm>
            <a:off x="7876922" y="6113950"/>
            <a:ext cx="6632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0" i="0" dirty="0">
                <a:solidFill>
                  <a:srgbClr val="FF0000"/>
                </a:solidFill>
                <a:effectLst/>
                <a:highlight>
                  <a:srgbClr val="F8F9FA"/>
                </a:highlight>
                <a:latin typeface="-apple-system"/>
              </a:rPr>
              <a:t>“multi-modality problem”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5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7" grpId="0" animBg="1"/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D5F3211A-3EAE-AA27-41EB-F6C9B4BE1C54}"/>
              </a:ext>
            </a:extLst>
          </p:cNvPr>
          <p:cNvSpPr/>
          <p:nvPr/>
        </p:nvSpPr>
        <p:spPr>
          <a:xfrm>
            <a:off x="4693528" y="888378"/>
            <a:ext cx="1933826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19D20206-8064-596D-E44A-F8C848E7DB7A}"/>
              </a:ext>
            </a:extLst>
          </p:cNvPr>
          <p:cNvCxnSpPr>
            <a:cxnSpLocks/>
          </p:cNvCxnSpPr>
          <p:nvPr/>
        </p:nvCxnSpPr>
        <p:spPr>
          <a:xfrm>
            <a:off x="3738805" y="1315387"/>
            <a:ext cx="86402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7CBD216-36B5-44B5-0021-F4127CD8EDE2}"/>
              </a:ext>
            </a:extLst>
          </p:cNvPr>
          <p:cNvSpPr/>
          <p:nvPr/>
        </p:nvSpPr>
        <p:spPr>
          <a:xfrm>
            <a:off x="905651" y="1084914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李宏毅是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EA83F1E1-5E01-3EA4-EA18-3250FB06CD20}"/>
              </a:ext>
            </a:extLst>
          </p:cNvPr>
          <p:cNvSpPr/>
          <p:nvPr/>
        </p:nvSpPr>
        <p:spPr>
          <a:xfrm>
            <a:off x="2627898" y="1093290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位置一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732610B-9DD3-E540-30CE-5B12A968A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035" y="4075334"/>
            <a:ext cx="7886700" cy="6394226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B119632F-C75D-EEE6-5520-A5D282990F47}"/>
              </a:ext>
            </a:extLst>
          </p:cNvPr>
          <p:cNvSpPr txBox="1"/>
          <p:nvPr/>
        </p:nvSpPr>
        <p:spPr>
          <a:xfrm>
            <a:off x="1149870" y="4022751"/>
            <a:ext cx="4365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李宏毅是演員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6B83231-0FF0-FDE5-E551-0B93B875B314}"/>
              </a:ext>
            </a:extLst>
          </p:cNvPr>
          <p:cNvSpPr txBox="1"/>
          <p:nvPr/>
        </p:nvSpPr>
        <p:spPr>
          <a:xfrm>
            <a:off x="1149869" y="6088068"/>
            <a:ext cx="4365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李宏毅是教授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6A03313-AD60-883C-3BB5-6C3BDC4DF345}"/>
              </a:ext>
            </a:extLst>
          </p:cNvPr>
          <p:cNvSpPr txBox="1"/>
          <p:nvPr/>
        </p:nvSpPr>
        <p:spPr>
          <a:xfrm>
            <a:off x="1149869" y="4539080"/>
            <a:ext cx="4365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李宏毅是演藝圈的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D26C354-753F-01E6-CD99-760C70E86D48}"/>
              </a:ext>
            </a:extLst>
          </p:cNvPr>
          <p:cNvSpPr txBox="1"/>
          <p:nvPr/>
        </p:nvSpPr>
        <p:spPr>
          <a:xfrm>
            <a:off x="1149869" y="5571738"/>
            <a:ext cx="4365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李宏毅是教授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8B4C5E9-729F-78B6-68A3-D1B37BF75B73}"/>
              </a:ext>
            </a:extLst>
          </p:cNvPr>
          <p:cNvSpPr txBox="1"/>
          <p:nvPr/>
        </p:nvSpPr>
        <p:spPr>
          <a:xfrm>
            <a:off x="1149869" y="5055409"/>
            <a:ext cx="4365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李宏毅是演過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變形計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8ACC2190-69F1-3DF3-B34F-3C6C7896C28B}"/>
              </a:ext>
            </a:extLst>
          </p:cNvPr>
          <p:cNvCxnSpPr>
            <a:cxnSpLocks/>
          </p:cNvCxnSpPr>
          <p:nvPr/>
        </p:nvCxnSpPr>
        <p:spPr>
          <a:xfrm flipV="1">
            <a:off x="9038385" y="1306422"/>
            <a:ext cx="891881" cy="1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形 40" descr="豎起大拇指標誌 以實心填滿">
            <a:extLst>
              <a:ext uri="{FF2B5EF4-FFF2-40B4-BE49-F238E27FC236}">
                <a16:creationId xmlns:a16="http://schemas.microsoft.com/office/drawing/2014/main" id="{775881FF-2DC2-87A6-FEFA-97B9F2669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10648479" y="2433202"/>
            <a:ext cx="914400" cy="914400"/>
          </a:xfrm>
          <a:prstGeom prst="rect">
            <a:avLst/>
          </a:prstGeom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51C6D04E-D893-E886-F159-FCD7BA8FB8BE}"/>
              </a:ext>
            </a:extLst>
          </p:cNvPr>
          <p:cNvSpPr txBox="1"/>
          <p:nvPr/>
        </p:nvSpPr>
        <p:spPr>
          <a:xfrm>
            <a:off x="188642" y="976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u="sng" dirty="0"/>
              <a:t>Non-autoregressive Generation </a:t>
            </a:r>
            <a:endParaRPr lang="zh-TW" altLang="en-US" sz="3200" b="1" u="sng" dirty="0"/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B58CC2DE-6577-8E61-C354-A83A8DC8D6BA}"/>
              </a:ext>
            </a:extLst>
          </p:cNvPr>
          <p:cNvCxnSpPr>
            <a:cxnSpLocks/>
          </p:cNvCxnSpPr>
          <p:nvPr/>
        </p:nvCxnSpPr>
        <p:spPr>
          <a:xfrm>
            <a:off x="6726808" y="1311888"/>
            <a:ext cx="86402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B733580D-981C-F9B5-EAA3-8D1161D7B0BC}"/>
              </a:ext>
            </a:extLst>
          </p:cNvPr>
          <p:cNvSpPr/>
          <p:nvPr/>
        </p:nvSpPr>
        <p:spPr>
          <a:xfrm>
            <a:off x="4693528" y="2614001"/>
            <a:ext cx="1933826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A7D1A20E-75EB-62FC-228E-D29BF747CDEE}"/>
              </a:ext>
            </a:extLst>
          </p:cNvPr>
          <p:cNvCxnSpPr>
            <a:cxnSpLocks/>
          </p:cNvCxnSpPr>
          <p:nvPr/>
        </p:nvCxnSpPr>
        <p:spPr>
          <a:xfrm>
            <a:off x="3738805" y="3041010"/>
            <a:ext cx="86402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96073BB7-79A5-1424-BCEE-D6D029C352D4}"/>
              </a:ext>
            </a:extLst>
          </p:cNvPr>
          <p:cNvSpPr/>
          <p:nvPr/>
        </p:nvSpPr>
        <p:spPr>
          <a:xfrm>
            <a:off x="905651" y="2810537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李宏毅是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923D4963-13F0-A164-0F09-E33223F800C2}"/>
              </a:ext>
            </a:extLst>
          </p:cNvPr>
          <p:cNvSpPr/>
          <p:nvPr/>
        </p:nvSpPr>
        <p:spPr>
          <a:xfrm>
            <a:off x="2627898" y="2818913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位置二</a:t>
            </a:r>
          </a:p>
        </p:txBody>
      </p: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CC3E986F-3346-CF14-A0CB-EB51836E8481}"/>
              </a:ext>
            </a:extLst>
          </p:cNvPr>
          <p:cNvCxnSpPr>
            <a:cxnSpLocks/>
          </p:cNvCxnSpPr>
          <p:nvPr/>
        </p:nvCxnSpPr>
        <p:spPr>
          <a:xfrm>
            <a:off x="6726808" y="3037511"/>
            <a:ext cx="86402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99F2D8C0-D35D-6863-E3EA-A3D0D2348431}"/>
              </a:ext>
            </a:extLst>
          </p:cNvPr>
          <p:cNvSpPr txBox="1"/>
          <p:nvPr/>
        </p:nvSpPr>
        <p:spPr>
          <a:xfrm>
            <a:off x="9979272" y="1098154"/>
            <a:ext cx="57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演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49E4651F-D340-684C-4D45-01A42540D61E}"/>
              </a:ext>
            </a:extLst>
          </p:cNvPr>
          <p:cNvCxnSpPr>
            <a:cxnSpLocks/>
          </p:cNvCxnSpPr>
          <p:nvPr/>
        </p:nvCxnSpPr>
        <p:spPr>
          <a:xfrm>
            <a:off x="7869042" y="3147637"/>
            <a:ext cx="11072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ACE7D827-3A61-21A0-A0F1-08BBA588C91F}"/>
              </a:ext>
            </a:extLst>
          </p:cNvPr>
          <p:cNvSpPr/>
          <p:nvPr/>
        </p:nvSpPr>
        <p:spPr>
          <a:xfrm>
            <a:off x="8165003" y="2664581"/>
            <a:ext cx="180000" cy="36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CA28A28-7D15-A614-3ECF-5589A0BA6F8D}"/>
              </a:ext>
            </a:extLst>
          </p:cNvPr>
          <p:cNvSpPr/>
          <p:nvPr/>
        </p:nvSpPr>
        <p:spPr>
          <a:xfrm>
            <a:off x="8550964" y="2420050"/>
            <a:ext cx="180000" cy="63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14176F4D-D149-C823-CA33-9E93A5F014C6}"/>
              </a:ext>
            </a:extLst>
          </p:cNvPr>
          <p:cNvSpPr txBox="1"/>
          <p:nvPr/>
        </p:nvSpPr>
        <p:spPr>
          <a:xfrm>
            <a:off x="7989535" y="3216648"/>
            <a:ext cx="57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員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8CF8B9F1-B6DB-F65E-3A3D-E71F534955A8}"/>
              </a:ext>
            </a:extLst>
          </p:cNvPr>
          <p:cNvSpPr txBox="1"/>
          <p:nvPr/>
        </p:nvSpPr>
        <p:spPr>
          <a:xfrm>
            <a:off x="8414845" y="3216647"/>
            <a:ext cx="57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noProof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授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61" name="直線單箭頭接點 60">
            <a:extLst>
              <a:ext uri="{FF2B5EF4-FFF2-40B4-BE49-F238E27FC236}">
                <a16:creationId xmlns:a16="http://schemas.microsoft.com/office/drawing/2014/main" id="{9834F51A-86EE-DD29-7936-4BFEB0ED845F}"/>
              </a:ext>
            </a:extLst>
          </p:cNvPr>
          <p:cNvCxnSpPr>
            <a:cxnSpLocks/>
          </p:cNvCxnSpPr>
          <p:nvPr/>
        </p:nvCxnSpPr>
        <p:spPr>
          <a:xfrm flipV="1">
            <a:off x="9062695" y="2942235"/>
            <a:ext cx="891881" cy="1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0259EC30-EF12-4EEF-A360-561194F8C717}"/>
              </a:ext>
            </a:extLst>
          </p:cNvPr>
          <p:cNvSpPr txBox="1"/>
          <p:nvPr/>
        </p:nvSpPr>
        <p:spPr>
          <a:xfrm>
            <a:off x="10003582" y="2733967"/>
            <a:ext cx="57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授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7AEDFD1-A0CC-8AC8-EEB1-46433C6BCE9D}"/>
              </a:ext>
            </a:extLst>
          </p:cNvPr>
          <p:cNvSpPr/>
          <p:nvPr/>
        </p:nvSpPr>
        <p:spPr>
          <a:xfrm>
            <a:off x="9939393" y="814857"/>
            <a:ext cx="593114" cy="2470585"/>
          </a:xfrm>
          <a:prstGeom prst="round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1974F295-A58D-535F-6FE8-6411D625C177}"/>
              </a:ext>
            </a:extLst>
          </p:cNvPr>
          <p:cNvCxnSpPr>
            <a:cxnSpLocks/>
          </p:cNvCxnSpPr>
          <p:nvPr/>
        </p:nvCxnSpPr>
        <p:spPr>
          <a:xfrm>
            <a:off x="7834536" y="1635125"/>
            <a:ext cx="11072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>
            <a:extLst>
              <a:ext uri="{FF2B5EF4-FFF2-40B4-BE49-F238E27FC236}">
                <a16:creationId xmlns:a16="http://schemas.microsoft.com/office/drawing/2014/main" id="{54589FBC-DB2E-42B2-4CA6-283F998491E9}"/>
              </a:ext>
            </a:extLst>
          </p:cNvPr>
          <p:cNvSpPr/>
          <p:nvPr/>
        </p:nvSpPr>
        <p:spPr>
          <a:xfrm>
            <a:off x="8130497" y="702568"/>
            <a:ext cx="180000" cy="8186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C050687E-45E6-47BA-2243-A9F655C2D545}"/>
              </a:ext>
            </a:extLst>
          </p:cNvPr>
          <p:cNvSpPr/>
          <p:nvPr/>
        </p:nvSpPr>
        <p:spPr>
          <a:xfrm>
            <a:off x="8516458" y="1011056"/>
            <a:ext cx="18000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103E19C8-DF8D-DE56-3E76-5C0D97AE601D}"/>
              </a:ext>
            </a:extLst>
          </p:cNvPr>
          <p:cNvSpPr txBox="1"/>
          <p:nvPr/>
        </p:nvSpPr>
        <p:spPr>
          <a:xfrm>
            <a:off x="7937776" y="1704136"/>
            <a:ext cx="57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演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1834CCD8-0617-520F-CD32-7206C5540037}"/>
              </a:ext>
            </a:extLst>
          </p:cNvPr>
          <p:cNvSpPr txBox="1"/>
          <p:nvPr/>
        </p:nvSpPr>
        <p:spPr>
          <a:xfrm>
            <a:off x="8363086" y="1721388"/>
            <a:ext cx="57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9C0C53BC-6665-E444-54C8-BBA28CDA6AB6}"/>
              </a:ext>
            </a:extLst>
          </p:cNvPr>
          <p:cNvSpPr/>
          <p:nvPr/>
        </p:nvSpPr>
        <p:spPr>
          <a:xfrm>
            <a:off x="2453727" y="4022751"/>
            <a:ext cx="319314" cy="25269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AC092AED-01B5-BF1C-C65A-BCCB4C005A52}"/>
              </a:ext>
            </a:extLst>
          </p:cNvPr>
          <p:cNvSpPr/>
          <p:nvPr/>
        </p:nvSpPr>
        <p:spPr>
          <a:xfrm>
            <a:off x="2766940" y="4058457"/>
            <a:ext cx="319314" cy="2491275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9154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54" grpId="0"/>
      <p:bldP spid="57" grpId="0" animBg="1"/>
      <p:bldP spid="58" grpId="0" animBg="1"/>
      <p:bldP spid="59" grpId="0"/>
      <p:bldP spid="60" grpId="0"/>
      <p:bldP spid="62" grpId="0"/>
      <p:bldP spid="63" grpId="0" animBg="1"/>
      <p:bldP spid="65" grpId="0" animBg="1"/>
      <p:bldP spid="66" grpId="0" animBg="1"/>
      <p:bldP spid="67" grpId="0"/>
      <p:bldP spid="68" grpId="0"/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D5F3211A-3EAE-AA27-41EB-F6C9B4BE1C54}"/>
              </a:ext>
            </a:extLst>
          </p:cNvPr>
          <p:cNvSpPr/>
          <p:nvPr/>
        </p:nvSpPr>
        <p:spPr>
          <a:xfrm>
            <a:off x="4693528" y="888378"/>
            <a:ext cx="1933826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19D20206-8064-596D-E44A-F8C848E7DB7A}"/>
              </a:ext>
            </a:extLst>
          </p:cNvPr>
          <p:cNvCxnSpPr>
            <a:cxnSpLocks/>
          </p:cNvCxnSpPr>
          <p:nvPr/>
        </p:nvCxnSpPr>
        <p:spPr>
          <a:xfrm>
            <a:off x="3738805" y="1315387"/>
            <a:ext cx="86402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7CBD216-36B5-44B5-0021-F4127CD8EDE2}"/>
              </a:ext>
            </a:extLst>
          </p:cNvPr>
          <p:cNvSpPr/>
          <p:nvPr/>
        </p:nvSpPr>
        <p:spPr>
          <a:xfrm>
            <a:off x="1929387" y="1054390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李宏毅是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732610B-9DD3-E540-30CE-5B12A968A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035" y="4075334"/>
            <a:ext cx="7886700" cy="6394226"/>
          </a:xfrm>
          <a:prstGeom prst="rect">
            <a:avLst/>
          </a:prstGeom>
        </p:spPr>
      </p:pic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D3DC02EF-668C-3491-FED0-94BBEA59549B}"/>
              </a:ext>
            </a:extLst>
          </p:cNvPr>
          <p:cNvCxnSpPr>
            <a:cxnSpLocks/>
          </p:cNvCxnSpPr>
          <p:nvPr/>
        </p:nvCxnSpPr>
        <p:spPr>
          <a:xfrm>
            <a:off x="7834536" y="1635125"/>
            <a:ext cx="11072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F3791155-FD68-289D-02C0-878C8B2A9B26}"/>
              </a:ext>
            </a:extLst>
          </p:cNvPr>
          <p:cNvSpPr/>
          <p:nvPr/>
        </p:nvSpPr>
        <p:spPr>
          <a:xfrm>
            <a:off x="8130497" y="702568"/>
            <a:ext cx="180000" cy="8186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9F8752-323F-48FD-9543-4BE26417AF43}"/>
              </a:ext>
            </a:extLst>
          </p:cNvPr>
          <p:cNvSpPr/>
          <p:nvPr/>
        </p:nvSpPr>
        <p:spPr>
          <a:xfrm>
            <a:off x="8516458" y="1011056"/>
            <a:ext cx="18000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9082082-6833-B807-8B68-BBA929686811}"/>
              </a:ext>
            </a:extLst>
          </p:cNvPr>
          <p:cNvSpPr txBox="1"/>
          <p:nvPr/>
        </p:nvSpPr>
        <p:spPr>
          <a:xfrm>
            <a:off x="7937776" y="1704136"/>
            <a:ext cx="57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演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DCAFB49-FA1D-88E7-E6E5-E7048D4B78C9}"/>
              </a:ext>
            </a:extLst>
          </p:cNvPr>
          <p:cNvSpPr txBox="1"/>
          <p:nvPr/>
        </p:nvSpPr>
        <p:spPr>
          <a:xfrm>
            <a:off x="8363086" y="1721388"/>
            <a:ext cx="57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8ACC2190-69F1-3DF3-B34F-3C6C7896C28B}"/>
              </a:ext>
            </a:extLst>
          </p:cNvPr>
          <p:cNvCxnSpPr>
            <a:cxnSpLocks/>
          </p:cNvCxnSpPr>
          <p:nvPr/>
        </p:nvCxnSpPr>
        <p:spPr>
          <a:xfrm flipV="1">
            <a:off x="9038385" y="1306422"/>
            <a:ext cx="891881" cy="1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形 40" descr="豎起大拇指標誌 以實心填滿">
            <a:extLst>
              <a:ext uri="{FF2B5EF4-FFF2-40B4-BE49-F238E27FC236}">
                <a16:creationId xmlns:a16="http://schemas.microsoft.com/office/drawing/2014/main" id="{775881FF-2DC2-87A6-FEFA-97B9F2669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8479" y="2433202"/>
            <a:ext cx="914400" cy="914400"/>
          </a:xfrm>
          <a:prstGeom prst="rect">
            <a:avLst/>
          </a:prstGeom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51C6D04E-D893-E886-F159-FCD7BA8FB8BE}"/>
              </a:ext>
            </a:extLst>
          </p:cNvPr>
          <p:cNvSpPr txBox="1"/>
          <p:nvPr/>
        </p:nvSpPr>
        <p:spPr>
          <a:xfrm>
            <a:off x="188642" y="976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u="sng" dirty="0"/>
              <a:t>Autoregressive Generation </a:t>
            </a:r>
            <a:endParaRPr lang="zh-TW" altLang="en-US" sz="3200" b="1" u="sng" dirty="0"/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B58CC2DE-6577-8E61-C354-A83A8DC8D6BA}"/>
              </a:ext>
            </a:extLst>
          </p:cNvPr>
          <p:cNvCxnSpPr>
            <a:cxnSpLocks/>
          </p:cNvCxnSpPr>
          <p:nvPr/>
        </p:nvCxnSpPr>
        <p:spPr>
          <a:xfrm>
            <a:off x="6726808" y="1311888"/>
            <a:ext cx="86402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B733580D-981C-F9B5-EAA3-8D1161D7B0BC}"/>
              </a:ext>
            </a:extLst>
          </p:cNvPr>
          <p:cNvSpPr/>
          <p:nvPr/>
        </p:nvSpPr>
        <p:spPr>
          <a:xfrm>
            <a:off x="4693528" y="2614001"/>
            <a:ext cx="1933826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A7D1A20E-75EB-62FC-228E-D29BF747CDEE}"/>
              </a:ext>
            </a:extLst>
          </p:cNvPr>
          <p:cNvCxnSpPr>
            <a:cxnSpLocks/>
          </p:cNvCxnSpPr>
          <p:nvPr/>
        </p:nvCxnSpPr>
        <p:spPr>
          <a:xfrm>
            <a:off x="3738805" y="3041010"/>
            <a:ext cx="86402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96073BB7-79A5-1424-BCEE-D6D029C352D4}"/>
              </a:ext>
            </a:extLst>
          </p:cNvPr>
          <p:cNvSpPr/>
          <p:nvPr/>
        </p:nvSpPr>
        <p:spPr>
          <a:xfrm>
            <a:off x="1386137" y="2795581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李宏毅是</a:t>
            </a:r>
          </a:p>
        </p:txBody>
      </p: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CC3E986F-3346-CF14-A0CB-EB51836E8481}"/>
              </a:ext>
            </a:extLst>
          </p:cNvPr>
          <p:cNvCxnSpPr>
            <a:cxnSpLocks/>
          </p:cNvCxnSpPr>
          <p:nvPr/>
        </p:nvCxnSpPr>
        <p:spPr>
          <a:xfrm>
            <a:off x="6726808" y="3037511"/>
            <a:ext cx="86402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99F2D8C0-D35D-6863-E3EA-A3D0D2348431}"/>
              </a:ext>
            </a:extLst>
          </p:cNvPr>
          <p:cNvSpPr txBox="1"/>
          <p:nvPr/>
        </p:nvSpPr>
        <p:spPr>
          <a:xfrm>
            <a:off x="9979272" y="1098154"/>
            <a:ext cx="57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演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49E4651F-D340-684C-4D45-01A42540D61E}"/>
              </a:ext>
            </a:extLst>
          </p:cNvPr>
          <p:cNvCxnSpPr>
            <a:cxnSpLocks/>
          </p:cNvCxnSpPr>
          <p:nvPr/>
        </p:nvCxnSpPr>
        <p:spPr>
          <a:xfrm>
            <a:off x="7869042" y="3147637"/>
            <a:ext cx="11072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ACE7D827-3A61-21A0-A0F1-08BBA588C91F}"/>
              </a:ext>
            </a:extLst>
          </p:cNvPr>
          <p:cNvSpPr/>
          <p:nvPr/>
        </p:nvSpPr>
        <p:spPr>
          <a:xfrm>
            <a:off x="7965219" y="2584934"/>
            <a:ext cx="180000" cy="46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14176F4D-D149-C823-CA33-9E93A5F014C6}"/>
              </a:ext>
            </a:extLst>
          </p:cNvPr>
          <p:cNvSpPr txBox="1"/>
          <p:nvPr/>
        </p:nvSpPr>
        <p:spPr>
          <a:xfrm>
            <a:off x="7811660" y="3202132"/>
            <a:ext cx="57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員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8CF8B9F1-B6DB-F65E-3A3D-E71F534955A8}"/>
              </a:ext>
            </a:extLst>
          </p:cNvPr>
          <p:cNvSpPr txBox="1"/>
          <p:nvPr/>
        </p:nvSpPr>
        <p:spPr>
          <a:xfrm>
            <a:off x="8211302" y="3202132"/>
            <a:ext cx="57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藝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61" name="直線單箭頭接點 60">
            <a:extLst>
              <a:ext uri="{FF2B5EF4-FFF2-40B4-BE49-F238E27FC236}">
                <a16:creationId xmlns:a16="http://schemas.microsoft.com/office/drawing/2014/main" id="{9834F51A-86EE-DD29-7936-4BFEB0ED845F}"/>
              </a:ext>
            </a:extLst>
          </p:cNvPr>
          <p:cNvCxnSpPr>
            <a:cxnSpLocks/>
          </p:cNvCxnSpPr>
          <p:nvPr/>
        </p:nvCxnSpPr>
        <p:spPr>
          <a:xfrm flipV="1">
            <a:off x="9062695" y="2942235"/>
            <a:ext cx="891881" cy="1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0259EC30-EF12-4EEF-A360-561194F8C717}"/>
              </a:ext>
            </a:extLst>
          </p:cNvPr>
          <p:cNvSpPr txBox="1"/>
          <p:nvPr/>
        </p:nvSpPr>
        <p:spPr>
          <a:xfrm>
            <a:off x="10003582" y="2733967"/>
            <a:ext cx="57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員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7AEDFD1-A0CC-8AC8-EEB1-46433C6BCE9D}"/>
              </a:ext>
            </a:extLst>
          </p:cNvPr>
          <p:cNvSpPr/>
          <p:nvPr/>
        </p:nvSpPr>
        <p:spPr>
          <a:xfrm>
            <a:off x="9939393" y="814857"/>
            <a:ext cx="593114" cy="2470585"/>
          </a:xfrm>
          <a:prstGeom prst="round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CAF75DE2-A404-3165-DC5B-8BBF2DE57612}"/>
              </a:ext>
            </a:extLst>
          </p:cNvPr>
          <p:cNvSpPr/>
          <p:nvPr/>
        </p:nvSpPr>
        <p:spPr>
          <a:xfrm>
            <a:off x="3099940" y="2804211"/>
            <a:ext cx="522893" cy="4665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演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662684C-82C6-7F0A-C5EC-0A6F595D724F}"/>
              </a:ext>
            </a:extLst>
          </p:cNvPr>
          <p:cNvSpPr/>
          <p:nvPr/>
        </p:nvSpPr>
        <p:spPr>
          <a:xfrm>
            <a:off x="8355864" y="2596236"/>
            <a:ext cx="180000" cy="46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20FE34E-1D29-05F6-3021-6C7AD4D136D9}"/>
              </a:ext>
            </a:extLst>
          </p:cNvPr>
          <p:cNvSpPr/>
          <p:nvPr/>
        </p:nvSpPr>
        <p:spPr>
          <a:xfrm>
            <a:off x="8722576" y="2610628"/>
            <a:ext cx="180000" cy="46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C504F7B-CFF6-F45C-1256-BE4FD2DE1125}"/>
              </a:ext>
            </a:extLst>
          </p:cNvPr>
          <p:cNvSpPr txBox="1"/>
          <p:nvPr/>
        </p:nvSpPr>
        <p:spPr>
          <a:xfrm>
            <a:off x="8589811" y="3202132"/>
            <a:ext cx="578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過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83186A7-7753-3255-D6CC-0B466984BAA3}"/>
              </a:ext>
            </a:extLst>
          </p:cNvPr>
          <p:cNvSpPr txBox="1"/>
          <p:nvPr/>
        </p:nvSpPr>
        <p:spPr>
          <a:xfrm>
            <a:off x="1149870" y="4022751"/>
            <a:ext cx="4365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李宏毅是演員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23D87E6-32B0-062E-93E9-F1417C96CD73}"/>
              </a:ext>
            </a:extLst>
          </p:cNvPr>
          <p:cNvSpPr txBox="1"/>
          <p:nvPr/>
        </p:nvSpPr>
        <p:spPr>
          <a:xfrm>
            <a:off x="1149869" y="6088068"/>
            <a:ext cx="4365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李宏毅是教授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845A674-E1B8-74BB-9AAA-0BDED2DC38B0}"/>
              </a:ext>
            </a:extLst>
          </p:cNvPr>
          <p:cNvSpPr txBox="1"/>
          <p:nvPr/>
        </p:nvSpPr>
        <p:spPr>
          <a:xfrm>
            <a:off x="1149869" y="4539080"/>
            <a:ext cx="4365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李宏毅是演藝圈的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E5608A3-E178-4977-10B5-4499125BC36C}"/>
              </a:ext>
            </a:extLst>
          </p:cNvPr>
          <p:cNvSpPr txBox="1"/>
          <p:nvPr/>
        </p:nvSpPr>
        <p:spPr>
          <a:xfrm>
            <a:off x="1149869" y="5571738"/>
            <a:ext cx="4365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李宏毅是教授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C937F8E-699F-32BC-8C1A-B241D9109303}"/>
              </a:ext>
            </a:extLst>
          </p:cNvPr>
          <p:cNvSpPr txBox="1"/>
          <p:nvPr/>
        </p:nvSpPr>
        <p:spPr>
          <a:xfrm>
            <a:off x="1149869" y="5055409"/>
            <a:ext cx="4365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李宏毅是演過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變形計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2B45256-8A68-2EED-5103-A1493E9F9892}"/>
              </a:ext>
            </a:extLst>
          </p:cNvPr>
          <p:cNvSpPr/>
          <p:nvPr/>
        </p:nvSpPr>
        <p:spPr>
          <a:xfrm>
            <a:off x="2453727" y="4022751"/>
            <a:ext cx="319314" cy="25269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77D4F1C5-2780-3F1F-2ACC-B805D2A7FE46}"/>
              </a:ext>
            </a:extLst>
          </p:cNvPr>
          <p:cNvSpPr/>
          <p:nvPr/>
        </p:nvSpPr>
        <p:spPr>
          <a:xfrm>
            <a:off x="2766940" y="4043943"/>
            <a:ext cx="319314" cy="1407699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48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4" grpId="0"/>
      <p:bldP spid="57" grpId="0" animBg="1"/>
      <p:bldP spid="59" grpId="0"/>
      <p:bldP spid="60" grpId="0"/>
      <p:bldP spid="62" grpId="0"/>
      <p:bldP spid="63" grpId="0" animBg="1"/>
      <p:bldP spid="3" grpId="0" animBg="1"/>
      <p:bldP spid="6" grpId="0" animBg="1"/>
      <p:bldP spid="7" grpId="0" animBg="1"/>
      <p:bldP spid="9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ADD61-E3E6-8A74-E062-124B01FB3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DC8DDD-C033-A333-7510-C9474D08D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生成式人工智慧 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(Generative AI)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機器產生複雜有結構的物件</a:t>
            </a:r>
          </a:p>
        </p:txBody>
      </p:sp>
      <p:pic>
        <p:nvPicPr>
          <p:cNvPr id="5" name="內容版面配置區 4" descr="報紙 以實心填滿">
            <a:extLst>
              <a:ext uri="{FF2B5EF4-FFF2-40B4-BE49-F238E27FC236}">
                <a16:creationId xmlns:a16="http://schemas.microsoft.com/office/drawing/2014/main" id="{FC490DE7-4BB2-70FF-4E6C-33F24EB87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8312" y="2736933"/>
            <a:ext cx="2506579" cy="2506579"/>
          </a:xfrm>
        </p:spPr>
      </p:pic>
      <p:pic>
        <p:nvPicPr>
          <p:cNvPr id="8" name="圖形 7" descr="影像 以實心填滿">
            <a:extLst>
              <a:ext uri="{FF2B5EF4-FFF2-40B4-BE49-F238E27FC236}">
                <a16:creationId xmlns:a16="http://schemas.microsoft.com/office/drawing/2014/main" id="{C6AC1346-326C-6248-2C1D-E6BD5012A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20561" y="2736934"/>
            <a:ext cx="2506578" cy="2506578"/>
          </a:xfrm>
          <a:prstGeom prst="rect">
            <a:avLst/>
          </a:prstGeom>
        </p:spPr>
      </p:pic>
      <p:pic>
        <p:nvPicPr>
          <p:cNvPr id="10" name="圖形 9" descr="語音 以實心填滿">
            <a:extLst>
              <a:ext uri="{FF2B5EF4-FFF2-40B4-BE49-F238E27FC236}">
                <a16:creationId xmlns:a16="http://schemas.microsoft.com/office/drawing/2014/main" id="{B28E0D52-DEC2-7DAA-A6D7-6BDAB62C0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84920" y="2736934"/>
            <a:ext cx="2506578" cy="250657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A153845-8653-8203-B8C3-A8641A7D0F59}"/>
              </a:ext>
            </a:extLst>
          </p:cNvPr>
          <p:cNvSpPr txBox="1"/>
          <p:nvPr/>
        </p:nvSpPr>
        <p:spPr>
          <a:xfrm>
            <a:off x="1925695" y="4938013"/>
            <a:ext cx="1451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文字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556065A-D307-E87C-DAA5-60EC824080FE}"/>
              </a:ext>
            </a:extLst>
          </p:cNvPr>
          <p:cNvSpPr txBox="1"/>
          <p:nvPr/>
        </p:nvSpPr>
        <p:spPr>
          <a:xfrm>
            <a:off x="5453960" y="4906714"/>
            <a:ext cx="1451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影像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670DB49-1EB9-7A14-5B8E-34F2BA90FE61}"/>
              </a:ext>
            </a:extLst>
          </p:cNvPr>
          <p:cNvSpPr txBox="1"/>
          <p:nvPr/>
        </p:nvSpPr>
        <p:spPr>
          <a:xfrm>
            <a:off x="8954147" y="4883486"/>
            <a:ext cx="1451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聲</a:t>
            </a:r>
            <a:r>
              <a:rPr kumimoji="0" lang="zh-TW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音</a:t>
            </a: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9075DA1F-4C6B-8834-4EA2-F190757138A7}"/>
              </a:ext>
            </a:extLst>
          </p:cNvPr>
          <p:cNvCxnSpPr>
            <a:cxnSpLocks/>
          </p:cNvCxnSpPr>
          <p:nvPr/>
        </p:nvCxnSpPr>
        <p:spPr>
          <a:xfrm>
            <a:off x="3142345" y="1614488"/>
            <a:ext cx="112766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AD0AD7CB-C924-E138-65B8-525A36987363}"/>
              </a:ext>
            </a:extLst>
          </p:cNvPr>
          <p:cNvSpPr txBox="1"/>
          <p:nvPr/>
        </p:nvSpPr>
        <p:spPr>
          <a:xfrm>
            <a:off x="2000725" y="1691400"/>
            <a:ext cx="3119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盡乎無法窮舉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A4406190-1ABA-2182-6A52-0924C6630F73}"/>
              </a:ext>
            </a:extLst>
          </p:cNvPr>
          <p:cNvCxnSpPr>
            <a:cxnSpLocks/>
          </p:cNvCxnSpPr>
          <p:nvPr/>
        </p:nvCxnSpPr>
        <p:spPr>
          <a:xfrm>
            <a:off x="4356731" y="1614488"/>
            <a:ext cx="1596597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CD2E3F00-34C3-2217-AE37-19BBB490D43A}"/>
              </a:ext>
            </a:extLst>
          </p:cNvPr>
          <p:cNvSpPr txBox="1"/>
          <p:nvPr/>
        </p:nvSpPr>
        <p:spPr>
          <a:xfrm>
            <a:off x="4393332" y="1671135"/>
            <a:ext cx="5139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由有限的基本單位構成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11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47C022-4817-787D-FEE0-C6EC4F15B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Non-Autoregressive Generation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的品質問題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4DFCFD0-E748-03F6-5D04-92DA0698C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讓所有位置都腦補一樣的內容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C1566AC-8064-299C-5441-43AA3A20B68B}"/>
              </a:ext>
            </a:extLst>
          </p:cNvPr>
          <p:cNvSpPr/>
          <p:nvPr/>
        </p:nvSpPr>
        <p:spPr>
          <a:xfrm>
            <a:off x="5208694" y="2761237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792826C4-5A47-64DD-CC4D-89140BAB830F}"/>
              </a:ext>
            </a:extLst>
          </p:cNvPr>
          <p:cNvCxnSpPr>
            <a:cxnSpLocks/>
          </p:cNvCxnSpPr>
          <p:nvPr/>
        </p:nvCxnSpPr>
        <p:spPr>
          <a:xfrm>
            <a:off x="3997412" y="3179282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EB89D339-2B0E-3DD0-B6C4-224BEC7D043C}"/>
              </a:ext>
            </a:extLst>
          </p:cNvPr>
          <p:cNvCxnSpPr>
            <a:cxnSpLocks/>
          </p:cNvCxnSpPr>
          <p:nvPr/>
        </p:nvCxnSpPr>
        <p:spPr>
          <a:xfrm>
            <a:off x="7876922" y="3188710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A60CA934-D78D-AB12-5EDC-7CBDD1959E54}"/>
              </a:ext>
            </a:extLst>
          </p:cNvPr>
          <p:cNvSpPr/>
          <p:nvPr/>
        </p:nvSpPr>
        <p:spPr>
          <a:xfrm>
            <a:off x="9070908" y="2934324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576BF83-D432-21D9-DECD-5E327C5CB769}"/>
              </a:ext>
            </a:extLst>
          </p:cNvPr>
          <p:cNvSpPr/>
          <p:nvPr/>
        </p:nvSpPr>
        <p:spPr>
          <a:xfrm>
            <a:off x="838200" y="2921934"/>
            <a:ext cx="1925671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一隻在奔跑的狗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8A2D49F-0610-4B2E-60B2-F02D66895EF7}"/>
              </a:ext>
            </a:extLst>
          </p:cNvPr>
          <p:cNvSpPr/>
          <p:nvPr/>
        </p:nvSpPr>
        <p:spPr>
          <a:xfrm>
            <a:off x="5210973" y="4731273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39B42C29-E436-7FF9-5714-881CAACC6B04}"/>
              </a:ext>
            </a:extLst>
          </p:cNvPr>
          <p:cNvCxnSpPr>
            <a:cxnSpLocks/>
          </p:cNvCxnSpPr>
          <p:nvPr/>
        </p:nvCxnSpPr>
        <p:spPr>
          <a:xfrm>
            <a:off x="3999691" y="5149318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276982DD-66BE-E2FC-FFEE-CB6117A91CD1}"/>
              </a:ext>
            </a:extLst>
          </p:cNvPr>
          <p:cNvCxnSpPr>
            <a:cxnSpLocks/>
          </p:cNvCxnSpPr>
          <p:nvPr/>
        </p:nvCxnSpPr>
        <p:spPr>
          <a:xfrm>
            <a:off x="7879201" y="5158746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F674F62-52F2-CA57-E2CF-C71C759E949F}"/>
              </a:ext>
            </a:extLst>
          </p:cNvPr>
          <p:cNvSpPr/>
          <p:nvPr/>
        </p:nvSpPr>
        <p:spPr>
          <a:xfrm>
            <a:off x="9070908" y="4875090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47E986F8-9604-813C-B024-316D7F0A1639}"/>
              </a:ext>
            </a:extLst>
          </p:cNvPr>
          <p:cNvSpPr/>
          <p:nvPr/>
        </p:nvSpPr>
        <p:spPr>
          <a:xfrm>
            <a:off x="2834746" y="2914854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位置一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61FB309-D6D0-74A9-B1F4-419F79A9B0FE}"/>
              </a:ext>
            </a:extLst>
          </p:cNvPr>
          <p:cNvSpPr/>
          <p:nvPr/>
        </p:nvSpPr>
        <p:spPr>
          <a:xfrm>
            <a:off x="2860323" y="4913335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位置二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779F7C88-1DB5-678D-FDB8-D9A0993340CB}"/>
              </a:ext>
            </a:extLst>
          </p:cNvPr>
          <p:cNvSpPr/>
          <p:nvPr/>
        </p:nvSpPr>
        <p:spPr>
          <a:xfrm>
            <a:off x="840479" y="4925481"/>
            <a:ext cx="1925671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一隻在奔跑的狗</a:t>
            </a:r>
          </a:p>
        </p:txBody>
      </p:sp>
      <p:sp>
        <p:nvSpPr>
          <p:cNvPr id="18" name="右大括弧 17">
            <a:extLst>
              <a:ext uri="{FF2B5EF4-FFF2-40B4-BE49-F238E27FC236}">
                <a16:creationId xmlns:a16="http://schemas.microsoft.com/office/drawing/2014/main" id="{5C0CA7AF-5862-10AA-3986-5484D0637956}"/>
              </a:ext>
            </a:extLst>
          </p:cNvPr>
          <p:cNvSpPr/>
          <p:nvPr/>
        </p:nvSpPr>
        <p:spPr>
          <a:xfrm>
            <a:off x="9590392" y="2761237"/>
            <a:ext cx="710045" cy="2806126"/>
          </a:xfrm>
          <a:prstGeom prst="rightBrace">
            <a:avLst>
              <a:gd name="adj1" fmla="val 3247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 descr="一張含有 草, 哈士奇, 戶外, 寵物 的圖片&#10;&#10;自動產生的描述">
            <a:extLst>
              <a:ext uri="{FF2B5EF4-FFF2-40B4-BE49-F238E27FC236}">
                <a16:creationId xmlns:a16="http://schemas.microsoft.com/office/drawing/2014/main" id="{B2CC1E80-CF21-29BE-815B-C8E823485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487" y="3402423"/>
            <a:ext cx="1504008" cy="1504008"/>
          </a:xfrm>
          <a:prstGeom prst="rect">
            <a:avLst/>
          </a:prstGeom>
        </p:spPr>
      </p:pic>
      <p:sp>
        <p:nvSpPr>
          <p:cNvPr id="22" name="語音泡泡: 圓角矩形 21">
            <a:extLst>
              <a:ext uri="{FF2B5EF4-FFF2-40B4-BE49-F238E27FC236}">
                <a16:creationId xmlns:a16="http://schemas.microsoft.com/office/drawing/2014/main" id="{F3D382E7-2313-94DE-2A36-4B340CC8EAF1}"/>
              </a:ext>
            </a:extLst>
          </p:cNvPr>
          <p:cNvSpPr/>
          <p:nvPr/>
        </p:nvSpPr>
        <p:spPr>
          <a:xfrm>
            <a:off x="838200" y="3879463"/>
            <a:ext cx="3295650" cy="555018"/>
          </a:xfrm>
          <a:prstGeom prst="wedgeRoundRectCallout">
            <a:avLst>
              <a:gd name="adj1" fmla="val -69967"/>
              <a:gd name="adj2" fmla="val 6943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向左、哈士奇、草原背景</a:t>
            </a: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04E5CD34-D8C9-BEFF-BE12-AB0FFF109B7F}"/>
              </a:ext>
            </a:extLst>
          </p:cNvPr>
          <p:cNvCxnSpPr>
            <a:cxnSpLocks/>
          </p:cNvCxnSpPr>
          <p:nvPr/>
        </p:nvCxnSpPr>
        <p:spPr>
          <a:xfrm>
            <a:off x="4212329" y="4134833"/>
            <a:ext cx="2321821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C5BF7CD0-4934-450D-EDAA-703A7CF7BD1B}"/>
              </a:ext>
            </a:extLst>
          </p:cNvPr>
          <p:cNvCxnSpPr>
            <a:cxnSpLocks/>
          </p:cNvCxnSpPr>
          <p:nvPr/>
        </p:nvCxnSpPr>
        <p:spPr>
          <a:xfrm rot="16200000">
            <a:off x="6007682" y="4152038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33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8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47C022-4817-787D-FEE0-C6EC4F15B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Non-Autoregressive Generation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的品質問題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4DFCFD0-E748-03F6-5D04-92DA0698C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讓所有位置都腦補一樣的內容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C1566AC-8064-299C-5441-43AA3A20B68B}"/>
              </a:ext>
            </a:extLst>
          </p:cNvPr>
          <p:cNvSpPr/>
          <p:nvPr/>
        </p:nvSpPr>
        <p:spPr>
          <a:xfrm>
            <a:off x="6961294" y="2761237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792826C4-5A47-64DD-CC4D-89140BAB830F}"/>
              </a:ext>
            </a:extLst>
          </p:cNvPr>
          <p:cNvCxnSpPr>
            <a:cxnSpLocks/>
          </p:cNvCxnSpPr>
          <p:nvPr/>
        </p:nvCxnSpPr>
        <p:spPr>
          <a:xfrm>
            <a:off x="5750012" y="3179282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EB89D339-2B0E-3DD0-B6C4-224BEC7D043C}"/>
              </a:ext>
            </a:extLst>
          </p:cNvPr>
          <p:cNvCxnSpPr>
            <a:cxnSpLocks/>
          </p:cNvCxnSpPr>
          <p:nvPr/>
        </p:nvCxnSpPr>
        <p:spPr>
          <a:xfrm>
            <a:off x="9629522" y="3188710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A60CA934-D78D-AB12-5EDC-7CBDD1959E54}"/>
              </a:ext>
            </a:extLst>
          </p:cNvPr>
          <p:cNvSpPr/>
          <p:nvPr/>
        </p:nvSpPr>
        <p:spPr>
          <a:xfrm>
            <a:off x="10823508" y="2934324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576BF83-D432-21D9-DECD-5E327C5CB769}"/>
              </a:ext>
            </a:extLst>
          </p:cNvPr>
          <p:cNvSpPr/>
          <p:nvPr/>
        </p:nvSpPr>
        <p:spPr>
          <a:xfrm>
            <a:off x="2590800" y="2921934"/>
            <a:ext cx="1925671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一隻在奔跑的狗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8A2D49F-0610-4B2E-60B2-F02D66895EF7}"/>
              </a:ext>
            </a:extLst>
          </p:cNvPr>
          <p:cNvSpPr/>
          <p:nvPr/>
        </p:nvSpPr>
        <p:spPr>
          <a:xfrm>
            <a:off x="6963573" y="4731273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39B42C29-E436-7FF9-5714-881CAACC6B04}"/>
              </a:ext>
            </a:extLst>
          </p:cNvPr>
          <p:cNvCxnSpPr>
            <a:cxnSpLocks/>
          </p:cNvCxnSpPr>
          <p:nvPr/>
        </p:nvCxnSpPr>
        <p:spPr>
          <a:xfrm>
            <a:off x="5752291" y="5149318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276982DD-66BE-E2FC-FFEE-CB6117A91CD1}"/>
              </a:ext>
            </a:extLst>
          </p:cNvPr>
          <p:cNvCxnSpPr>
            <a:cxnSpLocks/>
          </p:cNvCxnSpPr>
          <p:nvPr/>
        </p:nvCxnSpPr>
        <p:spPr>
          <a:xfrm>
            <a:off x="9631801" y="5158746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F674F62-52F2-CA57-E2CF-C71C759E949F}"/>
              </a:ext>
            </a:extLst>
          </p:cNvPr>
          <p:cNvSpPr/>
          <p:nvPr/>
        </p:nvSpPr>
        <p:spPr>
          <a:xfrm>
            <a:off x="10823508" y="4875090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47E986F8-9604-813C-B024-316D7F0A1639}"/>
              </a:ext>
            </a:extLst>
          </p:cNvPr>
          <p:cNvSpPr/>
          <p:nvPr/>
        </p:nvSpPr>
        <p:spPr>
          <a:xfrm>
            <a:off x="4587346" y="2914854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位置一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61FB309-D6D0-74A9-B1F4-419F79A9B0FE}"/>
              </a:ext>
            </a:extLst>
          </p:cNvPr>
          <p:cNvSpPr/>
          <p:nvPr/>
        </p:nvSpPr>
        <p:spPr>
          <a:xfrm>
            <a:off x="4612923" y="4913335"/>
            <a:ext cx="989596" cy="4665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位置二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779F7C88-1DB5-678D-FDB8-D9A0993340CB}"/>
              </a:ext>
            </a:extLst>
          </p:cNvPr>
          <p:cNvSpPr/>
          <p:nvPr/>
        </p:nvSpPr>
        <p:spPr>
          <a:xfrm>
            <a:off x="2593079" y="4925481"/>
            <a:ext cx="1925671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一隻在奔跑的狗</a:t>
            </a: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04E5CD34-D8C9-BEFF-BE12-AB0FFF109B7F}"/>
              </a:ext>
            </a:extLst>
          </p:cNvPr>
          <p:cNvCxnSpPr>
            <a:cxnSpLocks/>
          </p:cNvCxnSpPr>
          <p:nvPr/>
        </p:nvCxnSpPr>
        <p:spPr>
          <a:xfrm>
            <a:off x="5964929" y="4134833"/>
            <a:ext cx="2321821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C5BF7CD0-4934-450D-EDAA-703A7CF7BD1B}"/>
              </a:ext>
            </a:extLst>
          </p:cNvPr>
          <p:cNvCxnSpPr>
            <a:cxnSpLocks/>
          </p:cNvCxnSpPr>
          <p:nvPr/>
        </p:nvCxnSpPr>
        <p:spPr>
          <a:xfrm rot="16200000">
            <a:off x="7760282" y="4152038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B0B69124-8C4F-28DE-0F4E-FB22F095CFA0}"/>
                  </a:ext>
                </a:extLst>
              </p:cNvPr>
              <p:cNvSpPr txBox="1"/>
              <p:nvPr/>
            </p:nvSpPr>
            <p:spPr>
              <a:xfrm>
                <a:off x="2121105" y="3893470"/>
                <a:ext cx="38141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.1</m:t>
                                      </m:r>
                                    </m:e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−0.2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.1</m:t>
                                      </m:r>
                                    </m:e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−2.0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altLang="zh-TW" sz="240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B0B69124-8C4F-28DE-0F4E-FB22F095C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105" y="3893470"/>
                <a:ext cx="3814185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6">
            <a:extLst>
              <a:ext uri="{FF2B5EF4-FFF2-40B4-BE49-F238E27FC236}">
                <a16:creationId xmlns:a16="http://schemas.microsoft.com/office/drawing/2014/main" id="{E5309F84-BDAF-AECE-827F-08B7FE0C2015}"/>
              </a:ext>
            </a:extLst>
          </p:cNvPr>
          <p:cNvSpPr txBox="1"/>
          <p:nvPr/>
        </p:nvSpPr>
        <p:spPr>
          <a:xfrm>
            <a:off x="3416105" y="4268620"/>
            <a:ext cx="1171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向量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E308BC9-7549-8463-88F2-C3778F2C7A8D}"/>
              </a:ext>
            </a:extLst>
          </p:cNvPr>
          <p:cNvSpPr txBox="1"/>
          <p:nvPr/>
        </p:nvSpPr>
        <p:spPr>
          <a:xfrm>
            <a:off x="-280952" y="6060167"/>
            <a:ext cx="1275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影像常用生成模型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VAE, GAN, Flow-based Model, Diffusion Model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都有這樣的設計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8DC6A6E-49B6-EB84-EC6D-64B257EC3740}"/>
              </a:ext>
            </a:extLst>
          </p:cNvPr>
          <p:cNvSpPr txBox="1"/>
          <p:nvPr/>
        </p:nvSpPr>
        <p:spPr>
          <a:xfrm>
            <a:off x="180092" y="3674255"/>
            <a:ext cx="1716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隨機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</a:t>
            </a:r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DFA0AE6F-0C0E-C94B-899A-5952EEAD5F71}"/>
              </a:ext>
            </a:extLst>
          </p:cNvPr>
          <p:cNvSpPr/>
          <p:nvPr/>
        </p:nvSpPr>
        <p:spPr>
          <a:xfrm>
            <a:off x="1485900" y="3893470"/>
            <a:ext cx="582261" cy="36933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21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432FDF-A9AA-39C5-C749-8E09FAC00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Autoregressive</a:t>
            </a:r>
            <a:r>
              <a:rPr lang="zh-TW" altLang="en-US" dirty="0"/>
              <a:t> </a:t>
            </a:r>
            <a:r>
              <a:rPr lang="en-US" altLang="zh-TW" dirty="0"/>
              <a:t>+</a:t>
            </a:r>
            <a:r>
              <a:rPr lang="zh-TW" altLang="en-US" dirty="0"/>
              <a:t> </a:t>
            </a:r>
            <a:r>
              <a:rPr lang="en-US" altLang="zh-TW" dirty="0"/>
              <a:t>Non-autoregressive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22BA4B-7845-5467-2F07-903D6A651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先用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Autoregressive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生成一個精簡的版本，再用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Non-autoregressive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生成產生精細的版本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713663F7-3029-F3EF-91F2-0E48F02DB032}"/>
              </a:ext>
            </a:extLst>
          </p:cNvPr>
          <p:cNvSpPr/>
          <p:nvPr/>
        </p:nvSpPr>
        <p:spPr>
          <a:xfrm>
            <a:off x="1851681" y="3718350"/>
            <a:ext cx="1532810" cy="13996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FB7A8F9-ECD3-12AB-BFB3-5677817B3D1C}"/>
              </a:ext>
            </a:extLst>
          </p:cNvPr>
          <p:cNvSpPr txBox="1"/>
          <p:nvPr/>
        </p:nvSpPr>
        <p:spPr>
          <a:xfrm>
            <a:off x="-304800" y="4187329"/>
            <a:ext cx="197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條件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CB75358E-97A4-9DB2-5C76-89C3F76928D0}"/>
              </a:ext>
            </a:extLst>
          </p:cNvPr>
          <p:cNvCxnSpPr/>
          <p:nvPr/>
        </p:nvCxnSpPr>
        <p:spPr>
          <a:xfrm>
            <a:off x="1129786" y="4418160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C36EA956-D765-D173-B7C4-266C4596CF0E}"/>
              </a:ext>
            </a:extLst>
          </p:cNvPr>
          <p:cNvCxnSpPr/>
          <p:nvPr/>
        </p:nvCxnSpPr>
        <p:spPr>
          <a:xfrm>
            <a:off x="3464701" y="4417046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801F1C6-A393-5DBC-B6DC-140643482C0D}"/>
              </a:ext>
            </a:extLst>
          </p:cNvPr>
          <p:cNvSpPr/>
          <p:nvPr/>
        </p:nvSpPr>
        <p:spPr>
          <a:xfrm>
            <a:off x="6450340" y="3708907"/>
            <a:ext cx="1532810" cy="13996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38909C8B-5FEA-C000-A5CB-9FF9B083D6AE}"/>
              </a:ext>
            </a:extLst>
          </p:cNvPr>
          <p:cNvCxnSpPr/>
          <p:nvPr/>
        </p:nvCxnSpPr>
        <p:spPr>
          <a:xfrm>
            <a:off x="5638406" y="4417046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5B9D8E04-2647-EAB7-DC2E-50747214D40C}"/>
              </a:ext>
            </a:extLst>
          </p:cNvPr>
          <p:cNvCxnSpPr/>
          <p:nvPr/>
        </p:nvCxnSpPr>
        <p:spPr>
          <a:xfrm>
            <a:off x="8031276" y="4424758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A1B422A-777C-DFC0-15E6-6D6DC799A8A3}"/>
              </a:ext>
            </a:extLst>
          </p:cNvPr>
          <p:cNvSpPr txBox="1"/>
          <p:nvPr/>
        </p:nvSpPr>
        <p:spPr>
          <a:xfrm>
            <a:off x="1380062" y="5214806"/>
            <a:ext cx="2460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精簡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的版本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可以快速生成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34662A87-3610-A443-8482-47994D294552}"/>
              </a:ext>
            </a:extLst>
          </p:cNvPr>
          <p:cNvSpPr/>
          <p:nvPr/>
        </p:nvSpPr>
        <p:spPr>
          <a:xfrm>
            <a:off x="4289565" y="3822302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A7CC7DE-C7A4-1B64-3749-6831B1BBBAC5}"/>
              </a:ext>
            </a:extLst>
          </p:cNvPr>
          <p:cNvSpPr/>
          <p:nvPr/>
        </p:nvSpPr>
        <p:spPr>
          <a:xfrm>
            <a:off x="4289565" y="4415729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D519395F-7E50-39FE-056F-D4FC81D25613}"/>
              </a:ext>
            </a:extLst>
          </p:cNvPr>
          <p:cNvSpPr/>
          <p:nvPr/>
        </p:nvSpPr>
        <p:spPr>
          <a:xfrm>
            <a:off x="4942477" y="4415729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826DB64-AE8D-E60F-BB00-9F9D880D42F1}"/>
              </a:ext>
            </a:extLst>
          </p:cNvPr>
          <p:cNvSpPr/>
          <p:nvPr/>
        </p:nvSpPr>
        <p:spPr>
          <a:xfrm>
            <a:off x="4942476" y="3840728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0438267-B257-9C1A-0608-0F3218A7C095}"/>
              </a:ext>
            </a:extLst>
          </p:cNvPr>
          <p:cNvSpPr txBox="1"/>
          <p:nvPr/>
        </p:nvSpPr>
        <p:spPr>
          <a:xfrm>
            <a:off x="1127880" y="3146004"/>
            <a:ext cx="298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Autoregressive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1C7F606-9EDE-4B6D-EEF9-678386E59478}"/>
              </a:ext>
            </a:extLst>
          </p:cNvPr>
          <p:cNvSpPr txBox="1"/>
          <p:nvPr/>
        </p:nvSpPr>
        <p:spPr>
          <a:xfrm>
            <a:off x="5762930" y="3165054"/>
            <a:ext cx="298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Non-autoregressive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B678ADB-A148-C72E-D3EB-D930B9683A65}"/>
              </a:ext>
            </a:extLst>
          </p:cNvPr>
          <p:cNvGrpSpPr/>
          <p:nvPr/>
        </p:nvGrpSpPr>
        <p:grpSpPr>
          <a:xfrm>
            <a:off x="8949678" y="3315290"/>
            <a:ext cx="2594431" cy="2176096"/>
            <a:chOff x="7861192" y="4321486"/>
            <a:chExt cx="2594431" cy="2176096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66040864-1A4B-BEA5-F736-15E022A1AED0}"/>
                </a:ext>
              </a:extLst>
            </p:cNvPr>
            <p:cNvSpPr/>
            <p:nvPr/>
          </p:nvSpPr>
          <p:spPr>
            <a:xfrm>
              <a:off x="7871041" y="4321486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FA7693EC-8202-73CD-4F16-27C8D31A3B17}"/>
                </a:ext>
              </a:extLst>
            </p:cNvPr>
            <p:cNvSpPr/>
            <p:nvPr/>
          </p:nvSpPr>
          <p:spPr>
            <a:xfrm>
              <a:off x="8564617" y="4321486"/>
              <a:ext cx="528735" cy="46653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F72A5013-995C-2CCD-5706-D4458AC36FC6}"/>
                </a:ext>
              </a:extLst>
            </p:cNvPr>
            <p:cNvSpPr/>
            <p:nvPr/>
          </p:nvSpPr>
          <p:spPr>
            <a:xfrm>
              <a:off x="9233312" y="4321486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9FB07D96-5EE1-462E-4C40-8DF61DD7E4A0}"/>
                </a:ext>
              </a:extLst>
            </p:cNvPr>
            <p:cNvSpPr/>
            <p:nvPr/>
          </p:nvSpPr>
          <p:spPr>
            <a:xfrm>
              <a:off x="9926888" y="4321486"/>
              <a:ext cx="528735" cy="4665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1F05B9A8-4F57-9C7D-CA09-487DDF16A19A}"/>
                </a:ext>
              </a:extLst>
            </p:cNvPr>
            <p:cNvSpPr/>
            <p:nvPr/>
          </p:nvSpPr>
          <p:spPr>
            <a:xfrm>
              <a:off x="7861192" y="4895838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31EA90C4-AC63-325C-931C-E3C3F8B962B8}"/>
                </a:ext>
              </a:extLst>
            </p:cNvPr>
            <p:cNvSpPr/>
            <p:nvPr/>
          </p:nvSpPr>
          <p:spPr>
            <a:xfrm>
              <a:off x="8554768" y="4895838"/>
              <a:ext cx="528735" cy="46653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225CBCAA-A979-8174-7BF6-BAC184738412}"/>
                </a:ext>
              </a:extLst>
            </p:cNvPr>
            <p:cNvSpPr/>
            <p:nvPr/>
          </p:nvSpPr>
          <p:spPr>
            <a:xfrm>
              <a:off x="9223463" y="4895838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D8ED0653-2B96-D582-E23E-B54CE9C2FD8F}"/>
                </a:ext>
              </a:extLst>
            </p:cNvPr>
            <p:cNvSpPr/>
            <p:nvPr/>
          </p:nvSpPr>
          <p:spPr>
            <a:xfrm>
              <a:off x="9917039" y="4895838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59C3C77D-2B1A-5D10-61D9-2DE2BC52F2BE}"/>
                </a:ext>
              </a:extLst>
            </p:cNvPr>
            <p:cNvSpPr/>
            <p:nvPr/>
          </p:nvSpPr>
          <p:spPr>
            <a:xfrm>
              <a:off x="7861192" y="5479050"/>
              <a:ext cx="528735" cy="46653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4A8E5D33-DE28-9702-1395-9119886D2AAA}"/>
                </a:ext>
              </a:extLst>
            </p:cNvPr>
            <p:cNvSpPr/>
            <p:nvPr/>
          </p:nvSpPr>
          <p:spPr>
            <a:xfrm>
              <a:off x="8554768" y="5479050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3772AD0B-76DD-2C32-7E33-0456AE52E011}"/>
                </a:ext>
              </a:extLst>
            </p:cNvPr>
            <p:cNvSpPr/>
            <p:nvPr/>
          </p:nvSpPr>
          <p:spPr>
            <a:xfrm>
              <a:off x="9223463" y="5479050"/>
              <a:ext cx="528735" cy="46653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537FA4E6-CEC8-390E-E97D-041E3F508F99}"/>
                </a:ext>
              </a:extLst>
            </p:cNvPr>
            <p:cNvSpPr/>
            <p:nvPr/>
          </p:nvSpPr>
          <p:spPr>
            <a:xfrm>
              <a:off x="9917039" y="5479050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743EC1CC-09BD-6A70-B951-7E60F07F7200}"/>
                </a:ext>
              </a:extLst>
            </p:cNvPr>
            <p:cNvSpPr/>
            <p:nvPr/>
          </p:nvSpPr>
          <p:spPr>
            <a:xfrm>
              <a:off x="7861192" y="6031052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6021B725-22D6-2AF3-77AA-EB4F160E9CB3}"/>
                </a:ext>
              </a:extLst>
            </p:cNvPr>
            <p:cNvSpPr/>
            <p:nvPr/>
          </p:nvSpPr>
          <p:spPr>
            <a:xfrm>
              <a:off x="8554768" y="6031052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53BB7F40-2C6A-2AA8-7556-3DD13A6F141B}"/>
                </a:ext>
              </a:extLst>
            </p:cNvPr>
            <p:cNvSpPr/>
            <p:nvPr/>
          </p:nvSpPr>
          <p:spPr>
            <a:xfrm>
              <a:off x="9223463" y="6031052"/>
              <a:ext cx="528735" cy="4665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0C5603BA-7196-A046-8B47-A4E4F676A76C}"/>
                </a:ext>
              </a:extLst>
            </p:cNvPr>
            <p:cNvSpPr/>
            <p:nvPr/>
          </p:nvSpPr>
          <p:spPr>
            <a:xfrm>
              <a:off x="9917039" y="6031052"/>
              <a:ext cx="528735" cy="46653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50FE259-4D11-4D7F-C8C4-CB5A8BE9E947}"/>
              </a:ext>
            </a:extLst>
          </p:cNvPr>
          <p:cNvSpPr txBox="1"/>
          <p:nvPr/>
        </p:nvSpPr>
        <p:spPr>
          <a:xfrm>
            <a:off x="5999353" y="5224492"/>
            <a:ext cx="2460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沒有太多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腦補空間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5F1477FF-F2F0-E4AD-D4C9-9123ABDF7881}"/>
              </a:ext>
            </a:extLst>
          </p:cNvPr>
          <p:cNvSpPr txBox="1"/>
          <p:nvPr/>
        </p:nvSpPr>
        <p:spPr>
          <a:xfrm>
            <a:off x="3806237" y="5074034"/>
            <a:ext cx="2183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不需要是人可以看懂得東西</a:t>
            </a:r>
          </a:p>
        </p:txBody>
      </p:sp>
    </p:spTree>
    <p:extLst>
      <p:ext uri="{BB962C8B-B14F-4D97-AF65-F5344CB8AC3E}">
        <p14:creationId xmlns:p14="http://schemas.microsoft.com/office/powerpoint/2010/main" val="338744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11" grpId="0"/>
      <p:bldP spid="12" grpId="0" animBg="1"/>
      <p:bldP spid="13" grpId="0" animBg="1"/>
      <p:bldP spid="14" grpId="0" animBg="1"/>
      <p:bldP spid="15" grpId="0" animBg="1"/>
      <p:bldP spid="17" grpId="0"/>
      <p:bldP spid="36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16D256-A9D4-D0FB-135A-05C5B31B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Autoregressive</a:t>
            </a:r>
            <a:r>
              <a:rPr lang="zh-TW" altLang="en-US" dirty="0"/>
              <a:t> </a:t>
            </a:r>
            <a:r>
              <a:rPr lang="en-US" altLang="zh-TW" dirty="0"/>
              <a:t>+</a:t>
            </a:r>
            <a:r>
              <a:rPr lang="zh-TW" altLang="en-US" dirty="0"/>
              <a:t> </a:t>
            </a:r>
            <a:r>
              <a:rPr lang="en-US" altLang="zh-TW" dirty="0"/>
              <a:t>Non-autoregressive</a:t>
            </a:r>
            <a:endParaRPr lang="zh-TW" altLang="en-US" dirty="0"/>
          </a:p>
        </p:txBody>
      </p:sp>
      <p:pic>
        <p:nvPicPr>
          <p:cNvPr id="4" name="圖片 3" descr="一張含有 草, 哈士奇, 戶外, 寵物 的圖片&#10;&#10;自動產生的描述">
            <a:extLst>
              <a:ext uri="{FF2B5EF4-FFF2-40B4-BE49-F238E27FC236}">
                <a16:creationId xmlns:a16="http://schemas.microsoft.com/office/drawing/2014/main" id="{58CDF3A0-A7A7-1402-02DF-3E7747B8B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0" y="2152321"/>
            <a:ext cx="1504008" cy="1504008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98B747BB-D03B-A0C8-8A6D-3592CA7C08D5}"/>
              </a:ext>
            </a:extLst>
          </p:cNvPr>
          <p:cNvSpPr/>
          <p:nvPr/>
        </p:nvSpPr>
        <p:spPr>
          <a:xfrm>
            <a:off x="2828560" y="2187355"/>
            <a:ext cx="1855460" cy="13996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Encoder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274A071-974C-EFC0-23D6-96E14874E54F}"/>
              </a:ext>
            </a:extLst>
          </p:cNvPr>
          <p:cNvSpPr/>
          <p:nvPr/>
        </p:nvSpPr>
        <p:spPr>
          <a:xfrm>
            <a:off x="7528228" y="2187355"/>
            <a:ext cx="1855460" cy="13996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Decoder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4882300-9C1E-9C3F-6D4E-CBFDDA2A82E0}"/>
              </a:ext>
            </a:extLst>
          </p:cNvPr>
          <p:cNvGrpSpPr/>
          <p:nvPr/>
        </p:nvGrpSpPr>
        <p:grpSpPr>
          <a:xfrm>
            <a:off x="5594261" y="2405125"/>
            <a:ext cx="1038617" cy="1002177"/>
            <a:chOff x="7620000" y="3939913"/>
            <a:chExt cx="1038617" cy="1002177"/>
          </a:xfrm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E0FF6132-0445-9138-5587-5B8F8387D184}"/>
                </a:ext>
              </a:extLst>
            </p:cNvPr>
            <p:cNvSpPr/>
            <p:nvPr/>
          </p:nvSpPr>
          <p:spPr>
            <a:xfrm>
              <a:off x="8203041" y="3939913"/>
              <a:ext cx="455576" cy="455576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5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72D902C6-D578-B2EF-A788-947867B9A7F9}"/>
                </a:ext>
              </a:extLst>
            </p:cNvPr>
            <p:cNvSpPr/>
            <p:nvPr/>
          </p:nvSpPr>
          <p:spPr>
            <a:xfrm>
              <a:off x="7620000" y="3939913"/>
              <a:ext cx="455576" cy="45557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2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7FFBB679-BD01-A5BD-8F27-664DC81A3B66}"/>
                </a:ext>
              </a:extLst>
            </p:cNvPr>
            <p:cNvSpPr/>
            <p:nvPr/>
          </p:nvSpPr>
          <p:spPr>
            <a:xfrm>
              <a:off x="7620000" y="4486514"/>
              <a:ext cx="455576" cy="455576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4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4874B5C8-3A5B-6669-7B64-FED689C18FD3}"/>
                </a:ext>
              </a:extLst>
            </p:cNvPr>
            <p:cNvSpPr/>
            <p:nvPr/>
          </p:nvSpPr>
          <p:spPr>
            <a:xfrm>
              <a:off x="8203041" y="4486514"/>
              <a:ext cx="455576" cy="455576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7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D37E01F-6E55-CC6E-F1FD-1A171F018D56}"/>
              </a:ext>
            </a:extLst>
          </p:cNvPr>
          <p:cNvSpPr txBox="1"/>
          <p:nvPr/>
        </p:nvSpPr>
        <p:spPr>
          <a:xfrm>
            <a:off x="3299090" y="169068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壓縮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5ACC4DB-EBFB-0753-A9AA-3A2BD5055147}"/>
              </a:ext>
            </a:extLst>
          </p:cNvPr>
          <p:cNvSpPr txBox="1"/>
          <p:nvPr/>
        </p:nvSpPr>
        <p:spPr>
          <a:xfrm>
            <a:off x="7830168" y="1690688"/>
            <a:ext cx="1251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解壓縮</a:t>
            </a:r>
          </a:p>
        </p:txBody>
      </p:sp>
      <p:pic>
        <p:nvPicPr>
          <p:cNvPr id="14" name="圖片 13" descr="一張含有 草, 哈士奇, 戶外, 寵物 的圖片&#10;&#10;自動產生的描述">
            <a:extLst>
              <a:ext uri="{FF2B5EF4-FFF2-40B4-BE49-F238E27FC236}">
                <a16:creationId xmlns:a16="http://schemas.microsoft.com/office/drawing/2014/main" id="{6F5A2D8B-B8F8-FFFF-7595-506BCD508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204" y="2171371"/>
            <a:ext cx="1504008" cy="1504008"/>
          </a:xfrm>
          <a:prstGeom prst="rect">
            <a:avLst/>
          </a:prstGeom>
        </p:spPr>
      </p:pic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52DB363-FF06-1334-CC64-FAE245A8372E}"/>
              </a:ext>
            </a:extLst>
          </p:cNvPr>
          <p:cNvCxnSpPr/>
          <p:nvPr/>
        </p:nvCxnSpPr>
        <p:spPr>
          <a:xfrm>
            <a:off x="2011415" y="2917851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CC3B7CFE-82DF-320F-C735-E89C68D375C8}"/>
              </a:ext>
            </a:extLst>
          </p:cNvPr>
          <p:cNvCxnSpPr>
            <a:cxnSpLocks/>
          </p:cNvCxnSpPr>
          <p:nvPr/>
        </p:nvCxnSpPr>
        <p:spPr>
          <a:xfrm>
            <a:off x="4781275" y="2898801"/>
            <a:ext cx="5313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318D8EA5-767E-FD75-5A6A-A9C9D3E6AD38}"/>
              </a:ext>
            </a:extLst>
          </p:cNvPr>
          <p:cNvCxnSpPr>
            <a:cxnSpLocks/>
          </p:cNvCxnSpPr>
          <p:nvPr/>
        </p:nvCxnSpPr>
        <p:spPr>
          <a:xfrm>
            <a:off x="6874770" y="2917851"/>
            <a:ext cx="55620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A04AA51F-BC66-EB04-5DD9-D6DBA167E9FD}"/>
              </a:ext>
            </a:extLst>
          </p:cNvPr>
          <p:cNvCxnSpPr/>
          <p:nvPr/>
        </p:nvCxnSpPr>
        <p:spPr>
          <a:xfrm>
            <a:off x="9383688" y="2956541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FA9D462D-A37D-0605-49D0-1AE03DC9C91D}"/>
              </a:ext>
            </a:extLst>
          </p:cNvPr>
          <p:cNvCxnSpPr>
            <a:cxnSpLocks/>
          </p:cNvCxnSpPr>
          <p:nvPr/>
        </p:nvCxnSpPr>
        <p:spPr>
          <a:xfrm>
            <a:off x="1181099" y="4621698"/>
            <a:ext cx="9829801" cy="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9B82A8EA-D8CF-1102-438A-C841E022154D}"/>
              </a:ext>
            </a:extLst>
          </p:cNvPr>
          <p:cNvCxnSpPr>
            <a:cxnSpLocks/>
          </p:cNvCxnSpPr>
          <p:nvPr/>
        </p:nvCxnSpPr>
        <p:spPr>
          <a:xfrm flipV="1">
            <a:off x="1181100" y="3715368"/>
            <a:ext cx="0" cy="90633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D244D7C3-037B-8811-E688-3BAC7BA4F854}"/>
              </a:ext>
            </a:extLst>
          </p:cNvPr>
          <p:cNvCxnSpPr>
            <a:cxnSpLocks/>
          </p:cNvCxnSpPr>
          <p:nvPr/>
        </p:nvCxnSpPr>
        <p:spPr>
          <a:xfrm flipV="1">
            <a:off x="10953750" y="3715368"/>
            <a:ext cx="0" cy="90633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3669AE2-43FB-324B-AD5A-FFF1176D0DEB}"/>
              </a:ext>
            </a:extLst>
          </p:cNvPr>
          <p:cNvSpPr txBox="1"/>
          <p:nvPr/>
        </p:nvSpPr>
        <p:spPr>
          <a:xfrm>
            <a:off x="-162064" y="63475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https://arxiv.org/abs/2202.04200</a:t>
            </a: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4E8AC388-7D96-C3ED-EAA2-69F4E243CC81}"/>
              </a:ext>
            </a:extLst>
          </p:cNvPr>
          <p:cNvSpPr/>
          <p:nvPr/>
        </p:nvSpPr>
        <p:spPr>
          <a:xfrm>
            <a:off x="3711831" y="5303643"/>
            <a:ext cx="285600" cy="2856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49EC910-BCBC-0290-7FA8-B7F2D677FB91}"/>
              </a:ext>
            </a:extLst>
          </p:cNvPr>
          <p:cNvSpPr txBox="1"/>
          <p:nvPr/>
        </p:nvSpPr>
        <p:spPr>
          <a:xfrm>
            <a:off x="4258957" y="5715713"/>
            <a:ext cx="910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1024 </a:t>
            </a:r>
            <a:endParaRPr lang="zh-TW" altLang="en-US" sz="2400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D6D0714-5B65-2BB8-3479-07218AAF5D3D}"/>
              </a:ext>
            </a:extLst>
          </p:cNvPr>
          <p:cNvSpPr/>
          <p:nvPr/>
        </p:nvSpPr>
        <p:spPr>
          <a:xfrm>
            <a:off x="1181099" y="4932358"/>
            <a:ext cx="1076690" cy="10281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11898F65-F8FC-0F3D-CE72-AA163334B980}"/>
              </a:ext>
            </a:extLst>
          </p:cNvPr>
          <p:cNvSpPr txBox="1"/>
          <p:nvPr/>
        </p:nvSpPr>
        <p:spPr>
          <a:xfrm>
            <a:off x="1181099" y="4871870"/>
            <a:ext cx="1057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16</a:t>
            </a:r>
            <a:endParaRPr lang="zh-TW" altLang="en-US" sz="2400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F20FFF2-759A-EA64-C9FC-AED094BFBBE7}"/>
              </a:ext>
            </a:extLst>
          </p:cNvPr>
          <p:cNvSpPr txBox="1"/>
          <p:nvPr/>
        </p:nvSpPr>
        <p:spPr>
          <a:xfrm>
            <a:off x="803101" y="5273406"/>
            <a:ext cx="1057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16</a:t>
            </a:r>
            <a:endParaRPr lang="zh-TW" altLang="en-US" sz="2400" dirty="0"/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F65EFBB9-C3C9-8E4E-964D-B9A2864D4A6C}"/>
              </a:ext>
            </a:extLst>
          </p:cNvPr>
          <p:cNvCxnSpPr/>
          <p:nvPr/>
        </p:nvCxnSpPr>
        <p:spPr>
          <a:xfrm>
            <a:off x="2372362" y="5446443"/>
            <a:ext cx="102714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5AE4EB01-D9A2-DA20-6295-783E8F925CE2}"/>
              </a:ext>
            </a:extLst>
          </p:cNvPr>
          <p:cNvSpPr txBox="1"/>
          <p:nvPr/>
        </p:nvSpPr>
        <p:spPr>
          <a:xfrm>
            <a:off x="2987987" y="5221944"/>
            <a:ext cx="1057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6E41971E-A6EA-1ED4-A064-D2A946543FA3}"/>
              </a:ext>
            </a:extLst>
          </p:cNvPr>
          <p:cNvSpPr txBox="1"/>
          <p:nvPr/>
        </p:nvSpPr>
        <p:spPr>
          <a:xfrm>
            <a:off x="3325790" y="4880673"/>
            <a:ext cx="1057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D8B787E8-B0BE-21F2-6C9F-849AEF7D463D}"/>
              </a:ext>
            </a:extLst>
          </p:cNvPr>
          <p:cNvSpPr/>
          <p:nvPr/>
        </p:nvSpPr>
        <p:spPr>
          <a:xfrm>
            <a:off x="1876465" y="5573480"/>
            <a:ext cx="285600" cy="2856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8010FB7C-3F24-2A0E-BC94-738BA051F977}"/>
              </a:ext>
            </a:extLst>
          </p:cNvPr>
          <p:cNvCxnSpPr>
            <a:cxnSpLocks/>
          </p:cNvCxnSpPr>
          <p:nvPr/>
        </p:nvCxnSpPr>
        <p:spPr>
          <a:xfrm>
            <a:off x="4106587" y="5553169"/>
            <a:ext cx="325120" cy="18190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18CE0BB1-A457-57CC-265A-89A90090889F}"/>
              </a:ext>
            </a:extLst>
          </p:cNvPr>
          <p:cNvCxnSpPr>
            <a:cxnSpLocks/>
          </p:cNvCxnSpPr>
          <p:nvPr/>
        </p:nvCxnSpPr>
        <p:spPr>
          <a:xfrm>
            <a:off x="2209802" y="5819234"/>
            <a:ext cx="425985" cy="297234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DC5620E1-9003-A264-EEC0-6C24054E1C9C}"/>
              </a:ext>
            </a:extLst>
          </p:cNvPr>
          <p:cNvSpPr txBox="1"/>
          <p:nvPr/>
        </p:nvSpPr>
        <p:spPr>
          <a:xfrm>
            <a:off x="2500015" y="5967777"/>
            <a:ext cx="910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上千萬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BA7F0FE2-AC8F-04FE-231F-14C21308E8D5}"/>
              </a:ext>
            </a:extLst>
          </p:cNvPr>
          <p:cNvSpPr txBox="1"/>
          <p:nvPr/>
        </p:nvSpPr>
        <p:spPr>
          <a:xfrm>
            <a:off x="7117971" y="4678849"/>
            <a:ext cx="2842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越接近越好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6E62EE9C-4EAC-9FD0-AECB-BFA157E08D06}"/>
              </a:ext>
            </a:extLst>
          </p:cNvPr>
          <p:cNvSpPr txBox="1"/>
          <p:nvPr/>
        </p:nvSpPr>
        <p:spPr>
          <a:xfrm>
            <a:off x="2346866" y="3613710"/>
            <a:ext cx="2842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類神經網路 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學習得到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DDDD5B87-B0C6-66E6-5F21-CE2D76B30E24}"/>
              </a:ext>
            </a:extLst>
          </p:cNvPr>
          <p:cNvSpPr txBox="1"/>
          <p:nvPr/>
        </p:nvSpPr>
        <p:spPr>
          <a:xfrm>
            <a:off x="7034717" y="3588554"/>
            <a:ext cx="2842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類神經網路 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學習得到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9B743298-DC2D-371D-50FC-50BD2EF2EE67}"/>
              </a:ext>
            </a:extLst>
          </p:cNvPr>
          <p:cNvSpPr txBox="1"/>
          <p:nvPr/>
        </p:nvSpPr>
        <p:spPr>
          <a:xfrm>
            <a:off x="7550202" y="5706167"/>
            <a:ext cx="2842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Auto-Encoder</a:t>
            </a:r>
            <a:endParaRPr lang="zh-TW" altLang="en-US" sz="28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993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 animBg="1"/>
      <p:bldP spid="36" grpId="0"/>
      <p:bldP spid="37" grpId="0"/>
      <p:bldP spid="40" grpId="0"/>
      <p:bldP spid="41" grpId="0"/>
      <p:bldP spid="47" grpId="0"/>
      <p:bldP spid="50" grpId="0"/>
      <p:bldP spid="51" grpId="0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16D256-A9D4-D0FB-135A-05C5B31B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Autoregressive</a:t>
            </a:r>
            <a:r>
              <a:rPr lang="zh-TW" altLang="en-US" dirty="0"/>
              <a:t> </a:t>
            </a:r>
            <a:r>
              <a:rPr lang="en-US" altLang="zh-TW" dirty="0"/>
              <a:t>+</a:t>
            </a:r>
            <a:r>
              <a:rPr lang="zh-TW" altLang="en-US" dirty="0"/>
              <a:t> </a:t>
            </a:r>
            <a:r>
              <a:rPr lang="en-US" altLang="zh-TW" dirty="0"/>
              <a:t>Non-autoregressive</a:t>
            </a:r>
            <a:endParaRPr lang="zh-TW" altLang="en-US" dirty="0"/>
          </a:p>
        </p:txBody>
      </p:sp>
      <p:pic>
        <p:nvPicPr>
          <p:cNvPr id="4" name="圖片 3" descr="一張含有 草, 哈士奇, 戶外, 寵物 的圖片&#10;&#10;自動產生的描述">
            <a:extLst>
              <a:ext uri="{FF2B5EF4-FFF2-40B4-BE49-F238E27FC236}">
                <a16:creationId xmlns:a16="http://schemas.microsoft.com/office/drawing/2014/main" id="{58CDF3A0-A7A7-1402-02DF-3E7747B8B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9" y="1642415"/>
            <a:ext cx="1504008" cy="1504008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98B747BB-D03B-A0C8-8A6D-3592CA7C08D5}"/>
              </a:ext>
            </a:extLst>
          </p:cNvPr>
          <p:cNvSpPr/>
          <p:nvPr/>
        </p:nvSpPr>
        <p:spPr>
          <a:xfrm>
            <a:off x="2887990" y="1690688"/>
            <a:ext cx="1855460" cy="13996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Encoder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274A071-974C-EFC0-23D6-96E14874E54F}"/>
              </a:ext>
            </a:extLst>
          </p:cNvPr>
          <p:cNvSpPr/>
          <p:nvPr/>
        </p:nvSpPr>
        <p:spPr>
          <a:xfrm>
            <a:off x="7587658" y="1690688"/>
            <a:ext cx="1855460" cy="13996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Decoder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4882300-9C1E-9C3F-6D4E-CBFDDA2A82E0}"/>
              </a:ext>
            </a:extLst>
          </p:cNvPr>
          <p:cNvGrpSpPr/>
          <p:nvPr/>
        </p:nvGrpSpPr>
        <p:grpSpPr>
          <a:xfrm>
            <a:off x="5653691" y="1908458"/>
            <a:ext cx="1038617" cy="1002177"/>
            <a:chOff x="7620000" y="3939913"/>
            <a:chExt cx="1038617" cy="1002177"/>
          </a:xfrm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E0FF6132-0445-9138-5587-5B8F8387D184}"/>
                </a:ext>
              </a:extLst>
            </p:cNvPr>
            <p:cNvSpPr/>
            <p:nvPr/>
          </p:nvSpPr>
          <p:spPr>
            <a:xfrm>
              <a:off x="8203041" y="3939913"/>
              <a:ext cx="455576" cy="455576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5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72D902C6-D578-B2EF-A788-947867B9A7F9}"/>
                </a:ext>
              </a:extLst>
            </p:cNvPr>
            <p:cNvSpPr/>
            <p:nvPr/>
          </p:nvSpPr>
          <p:spPr>
            <a:xfrm>
              <a:off x="7620000" y="3939913"/>
              <a:ext cx="455576" cy="45557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2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7FFBB679-BD01-A5BD-8F27-664DC81A3B66}"/>
                </a:ext>
              </a:extLst>
            </p:cNvPr>
            <p:cNvSpPr/>
            <p:nvPr/>
          </p:nvSpPr>
          <p:spPr>
            <a:xfrm>
              <a:off x="7620000" y="4486514"/>
              <a:ext cx="455576" cy="455576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4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4874B5C8-3A5B-6669-7B64-FED689C18FD3}"/>
                </a:ext>
              </a:extLst>
            </p:cNvPr>
            <p:cNvSpPr/>
            <p:nvPr/>
          </p:nvSpPr>
          <p:spPr>
            <a:xfrm>
              <a:off x="8203041" y="4486514"/>
              <a:ext cx="455576" cy="455576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7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4" name="圖片 13" descr="一張含有 草, 哈士奇, 戶外, 寵物 的圖片&#10;&#10;自動產生的描述">
            <a:extLst>
              <a:ext uri="{FF2B5EF4-FFF2-40B4-BE49-F238E27FC236}">
                <a16:creationId xmlns:a16="http://schemas.microsoft.com/office/drawing/2014/main" id="{6F5A2D8B-B8F8-FFFF-7595-506BCD508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11" y="1638493"/>
            <a:ext cx="1504008" cy="1504008"/>
          </a:xfrm>
          <a:prstGeom prst="rect">
            <a:avLst/>
          </a:prstGeom>
        </p:spPr>
      </p:pic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52DB363-FF06-1334-CC64-FAE245A8372E}"/>
              </a:ext>
            </a:extLst>
          </p:cNvPr>
          <p:cNvCxnSpPr/>
          <p:nvPr/>
        </p:nvCxnSpPr>
        <p:spPr>
          <a:xfrm>
            <a:off x="2070845" y="2421184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CC3B7CFE-82DF-320F-C735-E89C68D375C8}"/>
              </a:ext>
            </a:extLst>
          </p:cNvPr>
          <p:cNvCxnSpPr/>
          <p:nvPr/>
        </p:nvCxnSpPr>
        <p:spPr>
          <a:xfrm>
            <a:off x="4840705" y="2402134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318D8EA5-767E-FD75-5A6A-A9C9D3E6AD38}"/>
              </a:ext>
            </a:extLst>
          </p:cNvPr>
          <p:cNvCxnSpPr/>
          <p:nvPr/>
        </p:nvCxnSpPr>
        <p:spPr>
          <a:xfrm>
            <a:off x="6768508" y="2421184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A04AA51F-BC66-EB04-5DD9-D6DBA167E9FD}"/>
              </a:ext>
            </a:extLst>
          </p:cNvPr>
          <p:cNvCxnSpPr/>
          <p:nvPr/>
        </p:nvCxnSpPr>
        <p:spPr>
          <a:xfrm>
            <a:off x="9443118" y="2459874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09ED67FB-4329-5754-96D1-E4E47F07A4AB}"/>
              </a:ext>
            </a:extLst>
          </p:cNvPr>
          <p:cNvSpPr/>
          <p:nvPr/>
        </p:nvSpPr>
        <p:spPr>
          <a:xfrm>
            <a:off x="3068445" y="4393149"/>
            <a:ext cx="1532810" cy="13996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1B1E2C8-2740-5DF6-5B7E-E34F2E57DE42}"/>
              </a:ext>
            </a:extLst>
          </p:cNvPr>
          <p:cNvSpPr txBox="1"/>
          <p:nvPr/>
        </p:nvSpPr>
        <p:spPr>
          <a:xfrm>
            <a:off x="743909" y="4861012"/>
            <a:ext cx="197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虎斑貓</a:t>
            </a: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59BFF1E-EB81-34EA-1347-863AA29B4505}"/>
              </a:ext>
            </a:extLst>
          </p:cNvPr>
          <p:cNvCxnSpPr/>
          <p:nvPr/>
        </p:nvCxnSpPr>
        <p:spPr>
          <a:xfrm>
            <a:off x="2346550" y="5092959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C120A162-4CF2-1C3F-AF96-18E7AED11514}"/>
              </a:ext>
            </a:extLst>
          </p:cNvPr>
          <p:cNvCxnSpPr/>
          <p:nvPr/>
        </p:nvCxnSpPr>
        <p:spPr>
          <a:xfrm>
            <a:off x="4681465" y="5091845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64731302-389C-0C0D-E782-910A7A5E96D5}"/>
              </a:ext>
            </a:extLst>
          </p:cNvPr>
          <p:cNvCxnSpPr/>
          <p:nvPr/>
        </p:nvCxnSpPr>
        <p:spPr>
          <a:xfrm>
            <a:off x="6855170" y="5091845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618A5BC8-3B94-1574-FB78-408B9A00B23A}"/>
              </a:ext>
            </a:extLst>
          </p:cNvPr>
          <p:cNvSpPr txBox="1"/>
          <p:nvPr/>
        </p:nvSpPr>
        <p:spPr>
          <a:xfrm>
            <a:off x="2344644" y="3820803"/>
            <a:ext cx="298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Autoregressive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182B79E9-22ED-C533-0F1D-EA884F04B50D}"/>
              </a:ext>
            </a:extLst>
          </p:cNvPr>
          <p:cNvSpPr/>
          <p:nvPr/>
        </p:nvSpPr>
        <p:spPr>
          <a:xfrm>
            <a:off x="7612466" y="4384296"/>
            <a:ext cx="1855460" cy="13996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Decoder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8C536CD7-A454-F045-C844-94DB8A1E3998}"/>
              </a:ext>
            </a:extLst>
          </p:cNvPr>
          <p:cNvGrpSpPr/>
          <p:nvPr/>
        </p:nvGrpSpPr>
        <p:grpSpPr>
          <a:xfrm>
            <a:off x="5655939" y="4590078"/>
            <a:ext cx="1026135" cy="968025"/>
            <a:chOff x="7620000" y="3974065"/>
            <a:chExt cx="1026135" cy="968025"/>
          </a:xfrm>
        </p:grpSpPr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0A22471E-8D10-64DB-5C87-6AF17A95837A}"/>
                </a:ext>
              </a:extLst>
            </p:cNvPr>
            <p:cNvSpPr/>
            <p:nvPr/>
          </p:nvSpPr>
          <p:spPr>
            <a:xfrm>
              <a:off x="8190559" y="3974065"/>
              <a:ext cx="455576" cy="45557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2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3A779793-5925-E66D-C8E8-5D1B3459DB24}"/>
                </a:ext>
              </a:extLst>
            </p:cNvPr>
            <p:cNvSpPr/>
            <p:nvPr/>
          </p:nvSpPr>
          <p:spPr>
            <a:xfrm>
              <a:off x="7620000" y="4486514"/>
              <a:ext cx="455576" cy="455576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4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55" name="橢圓 54">
            <a:extLst>
              <a:ext uri="{FF2B5EF4-FFF2-40B4-BE49-F238E27FC236}">
                <a16:creationId xmlns:a16="http://schemas.microsoft.com/office/drawing/2014/main" id="{369A8409-0694-7B7E-1F50-BC73BC03F0F8}"/>
              </a:ext>
            </a:extLst>
          </p:cNvPr>
          <p:cNvSpPr/>
          <p:nvPr/>
        </p:nvSpPr>
        <p:spPr>
          <a:xfrm>
            <a:off x="5656053" y="4588156"/>
            <a:ext cx="455576" cy="4555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7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" name="橢圓 55">
            <a:extLst>
              <a:ext uri="{FF2B5EF4-FFF2-40B4-BE49-F238E27FC236}">
                <a16:creationId xmlns:a16="http://schemas.microsoft.com/office/drawing/2014/main" id="{89AA1B0C-591A-0AD2-E8BB-44AA84FB3755}"/>
              </a:ext>
            </a:extLst>
          </p:cNvPr>
          <p:cNvSpPr/>
          <p:nvPr/>
        </p:nvSpPr>
        <p:spPr>
          <a:xfrm>
            <a:off x="6223214" y="5127288"/>
            <a:ext cx="455576" cy="45557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5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683514D4-3696-AFCA-FD17-8569D7DCB2A7}"/>
              </a:ext>
            </a:extLst>
          </p:cNvPr>
          <p:cNvCxnSpPr/>
          <p:nvPr/>
        </p:nvCxnSpPr>
        <p:spPr>
          <a:xfrm>
            <a:off x="9462168" y="5100882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圖片 59" descr="一張含有 小型到中型大小的貓, 家貓, 貓科, 貓 的圖片&#10;&#10;自動產生的描述">
            <a:extLst>
              <a:ext uri="{FF2B5EF4-FFF2-40B4-BE49-F238E27FC236}">
                <a16:creationId xmlns:a16="http://schemas.microsoft.com/office/drawing/2014/main" id="{27A674BE-CC26-5843-44A5-F70ECF842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89" y="4282468"/>
            <a:ext cx="1654338" cy="1654338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C010B178-021C-5312-2475-DBC846E833D2}"/>
              </a:ext>
            </a:extLst>
          </p:cNvPr>
          <p:cNvSpPr txBox="1"/>
          <p:nvPr/>
        </p:nvSpPr>
        <p:spPr>
          <a:xfrm>
            <a:off x="2355907" y="5936806"/>
            <a:ext cx="298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會不會還是很久？</a:t>
            </a:r>
          </a:p>
        </p:txBody>
      </p:sp>
    </p:spTree>
    <p:extLst>
      <p:ext uri="{BB962C8B-B14F-4D97-AF65-F5344CB8AC3E}">
        <p14:creationId xmlns:p14="http://schemas.microsoft.com/office/powerpoint/2010/main" val="17132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32" grpId="0"/>
      <p:bldP spid="51" grpId="0" animBg="1"/>
      <p:bldP spid="55" grpId="0" animBg="1"/>
      <p:bldP spid="56" grpId="0" animBg="1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16D256-A9D4-D0FB-135A-05C5B31B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Autoregressive</a:t>
            </a:r>
            <a:r>
              <a:rPr lang="zh-TW" altLang="en-US" dirty="0"/>
              <a:t> </a:t>
            </a:r>
            <a:r>
              <a:rPr lang="en-US" altLang="zh-TW" dirty="0"/>
              <a:t>+</a:t>
            </a:r>
            <a:r>
              <a:rPr lang="zh-TW" altLang="en-US" dirty="0"/>
              <a:t> </a:t>
            </a:r>
            <a:r>
              <a:rPr lang="en-US" altLang="zh-TW" dirty="0"/>
              <a:t>Non-autoregressive</a:t>
            </a:r>
            <a:endParaRPr lang="zh-TW" altLang="en-US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8B747BB-D03B-A0C8-8A6D-3592CA7C08D5}"/>
              </a:ext>
            </a:extLst>
          </p:cNvPr>
          <p:cNvSpPr/>
          <p:nvPr/>
        </p:nvSpPr>
        <p:spPr>
          <a:xfrm>
            <a:off x="2875054" y="1865335"/>
            <a:ext cx="1855460" cy="13996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Encoder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274A071-974C-EFC0-23D6-96E14874E54F}"/>
              </a:ext>
            </a:extLst>
          </p:cNvPr>
          <p:cNvSpPr/>
          <p:nvPr/>
        </p:nvSpPr>
        <p:spPr>
          <a:xfrm>
            <a:off x="7647292" y="1894363"/>
            <a:ext cx="1855460" cy="13996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Decoder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4882300-9C1E-9C3F-6D4E-CBFDDA2A82E0}"/>
              </a:ext>
            </a:extLst>
          </p:cNvPr>
          <p:cNvGrpSpPr/>
          <p:nvPr/>
        </p:nvGrpSpPr>
        <p:grpSpPr>
          <a:xfrm>
            <a:off x="5421615" y="2348993"/>
            <a:ext cx="1549088" cy="455576"/>
            <a:chOff x="7065987" y="3939913"/>
            <a:chExt cx="1549088" cy="455576"/>
          </a:xfrm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E0FF6132-0445-9138-5587-5B8F8387D184}"/>
                </a:ext>
              </a:extLst>
            </p:cNvPr>
            <p:cNvSpPr/>
            <p:nvPr/>
          </p:nvSpPr>
          <p:spPr>
            <a:xfrm>
              <a:off x="8159499" y="3939913"/>
              <a:ext cx="455576" cy="455576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5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72D902C6-D578-B2EF-A788-947867B9A7F9}"/>
                </a:ext>
              </a:extLst>
            </p:cNvPr>
            <p:cNvSpPr/>
            <p:nvPr/>
          </p:nvSpPr>
          <p:spPr>
            <a:xfrm>
              <a:off x="7620000" y="3939913"/>
              <a:ext cx="455576" cy="45557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2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7FFBB679-BD01-A5BD-8F27-664DC81A3B66}"/>
                </a:ext>
              </a:extLst>
            </p:cNvPr>
            <p:cNvSpPr/>
            <p:nvPr/>
          </p:nvSpPr>
          <p:spPr>
            <a:xfrm>
              <a:off x="7065987" y="3939913"/>
              <a:ext cx="455576" cy="455576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4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D37E01F-6E55-CC6E-F1FD-1A171F018D56}"/>
              </a:ext>
            </a:extLst>
          </p:cNvPr>
          <p:cNvSpPr txBox="1"/>
          <p:nvPr/>
        </p:nvSpPr>
        <p:spPr>
          <a:xfrm>
            <a:off x="3345584" y="136866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壓縮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5ACC4DB-EBFB-0753-A9AA-3A2BD5055147}"/>
              </a:ext>
            </a:extLst>
          </p:cNvPr>
          <p:cNvSpPr txBox="1"/>
          <p:nvPr/>
        </p:nvSpPr>
        <p:spPr>
          <a:xfrm>
            <a:off x="7949232" y="1397696"/>
            <a:ext cx="1251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解壓縮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52DB363-FF06-1334-CC64-FAE245A8372E}"/>
              </a:ext>
            </a:extLst>
          </p:cNvPr>
          <p:cNvCxnSpPr/>
          <p:nvPr/>
        </p:nvCxnSpPr>
        <p:spPr>
          <a:xfrm>
            <a:off x="2057909" y="2595831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CC3B7CFE-82DF-320F-C735-E89C68D375C8}"/>
              </a:ext>
            </a:extLst>
          </p:cNvPr>
          <p:cNvCxnSpPr>
            <a:cxnSpLocks/>
          </p:cNvCxnSpPr>
          <p:nvPr/>
        </p:nvCxnSpPr>
        <p:spPr>
          <a:xfrm>
            <a:off x="4827769" y="2576781"/>
            <a:ext cx="53579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318D8EA5-767E-FD75-5A6A-A9C9D3E6AD38}"/>
              </a:ext>
            </a:extLst>
          </p:cNvPr>
          <p:cNvCxnSpPr>
            <a:cxnSpLocks/>
          </p:cNvCxnSpPr>
          <p:nvPr/>
        </p:nvCxnSpPr>
        <p:spPr>
          <a:xfrm>
            <a:off x="7086815" y="2624859"/>
            <a:ext cx="56482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A04AA51F-BC66-EB04-5DD9-D6DBA167E9FD}"/>
              </a:ext>
            </a:extLst>
          </p:cNvPr>
          <p:cNvCxnSpPr/>
          <p:nvPr/>
        </p:nvCxnSpPr>
        <p:spPr>
          <a:xfrm>
            <a:off x="9502752" y="2663549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FA9D462D-A37D-0605-49D0-1AE03DC9C91D}"/>
              </a:ext>
            </a:extLst>
          </p:cNvPr>
          <p:cNvCxnSpPr>
            <a:cxnSpLocks/>
          </p:cNvCxnSpPr>
          <p:nvPr/>
        </p:nvCxnSpPr>
        <p:spPr>
          <a:xfrm>
            <a:off x="1129422" y="3758528"/>
            <a:ext cx="9829801" cy="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9B82A8EA-D8CF-1102-438A-C841E022154D}"/>
              </a:ext>
            </a:extLst>
          </p:cNvPr>
          <p:cNvCxnSpPr>
            <a:cxnSpLocks/>
          </p:cNvCxnSpPr>
          <p:nvPr/>
        </p:nvCxnSpPr>
        <p:spPr>
          <a:xfrm flipV="1">
            <a:off x="1129423" y="3130657"/>
            <a:ext cx="0" cy="627871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D244D7C3-037B-8811-E688-3BAC7BA4F854}"/>
              </a:ext>
            </a:extLst>
          </p:cNvPr>
          <p:cNvCxnSpPr>
            <a:cxnSpLocks/>
          </p:cNvCxnSpPr>
          <p:nvPr/>
        </p:nvCxnSpPr>
        <p:spPr>
          <a:xfrm flipV="1">
            <a:off x="10959223" y="3130657"/>
            <a:ext cx="0" cy="627871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形 16" descr="語音 以實心填滿">
            <a:extLst>
              <a:ext uri="{FF2B5EF4-FFF2-40B4-BE49-F238E27FC236}">
                <a16:creationId xmlns:a16="http://schemas.microsoft.com/office/drawing/2014/main" id="{02DC5859-2507-17DE-26C1-DE66F6E5C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516" y="1815301"/>
            <a:ext cx="1561059" cy="1561059"/>
          </a:xfrm>
          <a:prstGeom prst="rect">
            <a:avLst/>
          </a:prstGeom>
        </p:spPr>
      </p:pic>
      <p:pic>
        <p:nvPicPr>
          <p:cNvPr id="21" name="圖形 20" descr="語音 以實心填滿">
            <a:extLst>
              <a:ext uri="{FF2B5EF4-FFF2-40B4-BE49-F238E27FC236}">
                <a16:creationId xmlns:a16="http://schemas.microsoft.com/office/drawing/2014/main" id="{DE712BAD-CF13-6EF8-FD01-5A9D2DE4C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3954" y="1867941"/>
            <a:ext cx="1561059" cy="1561059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60F60F39-AF2B-42D3-CB81-21A52C9DD82F}"/>
              </a:ext>
            </a:extLst>
          </p:cNvPr>
          <p:cNvSpPr txBox="1"/>
          <p:nvPr/>
        </p:nvSpPr>
        <p:spPr>
          <a:xfrm>
            <a:off x="8461828" y="64211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https://arxiv.org/html/2402.13236v1</a:t>
            </a:r>
          </a:p>
        </p:txBody>
      </p:sp>
      <p:pic>
        <p:nvPicPr>
          <p:cNvPr id="26" name="圖片 25" descr="一張含有 大燭台, 蠟燭, 螢幕擷取畫面, 光線 的圖片&#10;&#10;自動產生的描述">
            <a:extLst>
              <a:ext uri="{FF2B5EF4-FFF2-40B4-BE49-F238E27FC236}">
                <a16:creationId xmlns:a16="http://schemas.microsoft.com/office/drawing/2014/main" id="{BFDA4BE8-40DD-74CB-9B74-E38A3C222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6" y="3967265"/>
            <a:ext cx="8090115" cy="261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2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16D256-A9D4-D0FB-135A-05C5B31B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Autoregressive</a:t>
            </a:r>
            <a:r>
              <a:rPr lang="zh-TW" altLang="en-US" dirty="0"/>
              <a:t> </a:t>
            </a:r>
            <a:r>
              <a:rPr lang="en-US" altLang="zh-TW" dirty="0"/>
              <a:t>+</a:t>
            </a:r>
            <a:r>
              <a:rPr lang="zh-TW" altLang="en-US" dirty="0"/>
              <a:t> </a:t>
            </a:r>
            <a:r>
              <a:rPr lang="en-US" altLang="zh-TW" dirty="0"/>
              <a:t>Non-autoregressive</a:t>
            </a:r>
            <a:endParaRPr lang="zh-TW" altLang="en-US" dirty="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09ED67FB-4329-5754-96D1-E4E47F07A4AB}"/>
              </a:ext>
            </a:extLst>
          </p:cNvPr>
          <p:cNvSpPr/>
          <p:nvPr/>
        </p:nvSpPr>
        <p:spPr>
          <a:xfrm>
            <a:off x="3068445" y="4393149"/>
            <a:ext cx="1532810" cy="13996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1B1E2C8-2740-5DF6-5B7E-E34F2E57DE42}"/>
              </a:ext>
            </a:extLst>
          </p:cNvPr>
          <p:cNvSpPr txBox="1"/>
          <p:nvPr/>
        </p:nvSpPr>
        <p:spPr>
          <a:xfrm>
            <a:off x="705809" y="4861012"/>
            <a:ext cx="197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大家好</a:t>
            </a: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59BFF1E-EB81-34EA-1347-863AA29B4505}"/>
              </a:ext>
            </a:extLst>
          </p:cNvPr>
          <p:cNvCxnSpPr/>
          <p:nvPr/>
        </p:nvCxnSpPr>
        <p:spPr>
          <a:xfrm>
            <a:off x="2315554" y="5092959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618A5BC8-3B94-1574-FB78-408B9A00B23A}"/>
              </a:ext>
            </a:extLst>
          </p:cNvPr>
          <p:cNvSpPr txBox="1"/>
          <p:nvPr/>
        </p:nvSpPr>
        <p:spPr>
          <a:xfrm>
            <a:off x="2344644" y="3820803"/>
            <a:ext cx="298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Autoregressive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182B79E9-22ED-C533-0F1D-EA884F04B50D}"/>
              </a:ext>
            </a:extLst>
          </p:cNvPr>
          <p:cNvSpPr/>
          <p:nvPr/>
        </p:nvSpPr>
        <p:spPr>
          <a:xfrm>
            <a:off x="7612466" y="4430790"/>
            <a:ext cx="1855460" cy="13996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Decoder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683514D4-3696-AFCA-FD17-8569D7DCB2A7}"/>
              </a:ext>
            </a:extLst>
          </p:cNvPr>
          <p:cNvCxnSpPr/>
          <p:nvPr/>
        </p:nvCxnSpPr>
        <p:spPr>
          <a:xfrm>
            <a:off x="9462168" y="5147376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形 19" descr="語音 以實心填滿">
            <a:extLst>
              <a:ext uri="{FF2B5EF4-FFF2-40B4-BE49-F238E27FC236}">
                <a16:creationId xmlns:a16="http://schemas.microsoft.com/office/drawing/2014/main" id="{17E93536-1600-86F0-D170-E3536966B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47189" y="4366846"/>
            <a:ext cx="1561059" cy="1561059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947940FD-9882-BC3F-2D74-C779FC37F1B2}"/>
              </a:ext>
            </a:extLst>
          </p:cNvPr>
          <p:cNvSpPr/>
          <p:nvPr/>
        </p:nvSpPr>
        <p:spPr>
          <a:xfrm>
            <a:off x="2875054" y="1865335"/>
            <a:ext cx="1855460" cy="13996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Encoder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F537C14-A4C1-6CE7-C23F-575B3023D63C}"/>
              </a:ext>
            </a:extLst>
          </p:cNvPr>
          <p:cNvSpPr/>
          <p:nvPr/>
        </p:nvSpPr>
        <p:spPr>
          <a:xfrm>
            <a:off x="7647292" y="1894363"/>
            <a:ext cx="1855460" cy="13996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Decoder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970A6AFF-A3CA-FD71-725E-DABE3F921926}"/>
              </a:ext>
            </a:extLst>
          </p:cNvPr>
          <p:cNvGrpSpPr/>
          <p:nvPr/>
        </p:nvGrpSpPr>
        <p:grpSpPr>
          <a:xfrm>
            <a:off x="5421615" y="2348993"/>
            <a:ext cx="1549088" cy="455576"/>
            <a:chOff x="7065987" y="3939913"/>
            <a:chExt cx="1549088" cy="455576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3DDB0B7C-29B3-0E02-2A62-365A4BE51332}"/>
                </a:ext>
              </a:extLst>
            </p:cNvPr>
            <p:cNvSpPr/>
            <p:nvPr/>
          </p:nvSpPr>
          <p:spPr>
            <a:xfrm>
              <a:off x="8159499" y="3939913"/>
              <a:ext cx="455576" cy="455576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5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58AF064B-44C5-4E07-7096-56CC89A9F53C}"/>
                </a:ext>
              </a:extLst>
            </p:cNvPr>
            <p:cNvSpPr/>
            <p:nvPr/>
          </p:nvSpPr>
          <p:spPr>
            <a:xfrm>
              <a:off x="7620000" y="3939913"/>
              <a:ext cx="455576" cy="45557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2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F9A8ACC7-A61A-1768-16BE-D89A75CB10E9}"/>
                </a:ext>
              </a:extLst>
            </p:cNvPr>
            <p:cNvSpPr/>
            <p:nvPr/>
          </p:nvSpPr>
          <p:spPr>
            <a:xfrm>
              <a:off x="7065987" y="3939913"/>
              <a:ext cx="455576" cy="455576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4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00468F1-CBF5-F5E2-3B96-C3ECC9706FCE}"/>
              </a:ext>
            </a:extLst>
          </p:cNvPr>
          <p:cNvSpPr txBox="1"/>
          <p:nvPr/>
        </p:nvSpPr>
        <p:spPr>
          <a:xfrm>
            <a:off x="3345584" y="136866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壓縮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BE8E8A0-D9B9-4E95-B086-159214CE3FE1}"/>
              </a:ext>
            </a:extLst>
          </p:cNvPr>
          <p:cNvSpPr txBox="1"/>
          <p:nvPr/>
        </p:nvSpPr>
        <p:spPr>
          <a:xfrm>
            <a:off x="7949232" y="1397696"/>
            <a:ext cx="1251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解壓縮</a:t>
            </a: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48CF6853-0F90-7C72-6C54-902F72E30D77}"/>
              </a:ext>
            </a:extLst>
          </p:cNvPr>
          <p:cNvCxnSpPr/>
          <p:nvPr/>
        </p:nvCxnSpPr>
        <p:spPr>
          <a:xfrm>
            <a:off x="2057909" y="2595831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0005D620-1B72-6238-9FE1-BF1EFADE062E}"/>
              </a:ext>
            </a:extLst>
          </p:cNvPr>
          <p:cNvCxnSpPr>
            <a:cxnSpLocks/>
          </p:cNvCxnSpPr>
          <p:nvPr/>
        </p:nvCxnSpPr>
        <p:spPr>
          <a:xfrm>
            <a:off x="4827769" y="2576781"/>
            <a:ext cx="53579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D36D537D-9F85-D54C-52D0-C90BFA23FB73}"/>
              </a:ext>
            </a:extLst>
          </p:cNvPr>
          <p:cNvCxnSpPr>
            <a:cxnSpLocks/>
          </p:cNvCxnSpPr>
          <p:nvPr/>
        </p:nvCxnSpPr>
        <p:spPr>
          <a:xfrm>
            <a:off x="7086815" y="2624859"/>
            <a:ext cx="56482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A6B6A5EA-A0C3-67E4-80D3-B9AF967753B3}"/>
              </a:ext>
            </a:extLst>
          </p:cNvPr>
          <p:cNvCxnSpPr/>
          <p:nvPr/>
        </p:nvCxnSpPr>
        <p:spPr>
          <a:xfrm>
            <a:off x="9502752" y="2663549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圖形 34" descr="語音 以實心填滿">
            <a:extLst>
              <a:ext uri="{FF2B5EF4-FFF2-40B4-BE49-F238E27FC236}">
                <a16:creationId xmlns:a16="http://schemas.microsoft.com/office/drawing/2014/main" id="{81F345F6-A299-A861-F12F-DD0B9C6FC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516" y="1815301"/>
            <a:ext cx="1561059" cy="1561059"/>
          </a:xfrm>
          <a:prstGeom prst="rect">
            <a:avLst/>
          </a:prstGeom>
        </p:spPr>
      </p:pic>
      <p:pic>
        <p:nvPicPr>
          <p:cNvPr id="36" name="圖形 35" descr="語音 以實心填滿">
            <a:extLst>
              <a:ext uri="{FF2B5EF4-FFF2-40B4-BE49-F238E27FC236}">
                <a16:creationId xmlns:a16="http://schemas.microsoft.com/office/drawing/2014/main" id="{166275B4-C3A8-D6F9-6919-F2F96720A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3954" y="1867941"/>
            <a:ext cx="1561059" cy="1561059"/>
          </a:xfrm>
          <a:prstGeom prst="rect">
            <a:avLst/>
          </a:prstGeom>
        </p:spPr>
      </p:pic>
      <p:grpSp>
        <p:nvGrpSpPr>
          <p:cNvPr id="62" name="群組 61">
            <a:extLst>
              <a:ext uri="{FF2B5EF4-FFF2-40B4-BE49-F238E27FC236}">
                <a16:creationId xmlns:a16="http://schemas.microsoft.com/office/drawing/2014/main" id="{10BE9F26-BB8B-E94A-B3B8-EA903A887C1D}"/>
              </a:ext>
            </a:extLst>
          </p:cNvPr>
          <p:cNvGrpSpPr/>
          <p:nvPr/>
        </p:nvGrpSpPr>
        <p:grpSpPr>
          <a:xfrm>
            <a:off x="5359623" y="4876969"/>
            <a:ext cx="1512862" cy="462761"/>
            <a:chOff x="7105156" y="3917230"/>
            <a:chExt cx="1512862" cy="462761"/>
          </a:xfrm>
        </p:grpSpPr>
        <p:sp>
          <p:nvSpPr>
            <p:cNvPr id="63" name="橢圓 62">
              <a:extLst>
                <a:ext uri="{FF2B5EF4-FFF2-40B4-BE49-F238E27FC236}">
                  <a16:creationId xmlns:a16="http://schemas.microsoft.com/office/drawing/2014/main" id="{C1A6F9D8-E832-BE6C-642B-77995454C240}"/>
                </a:ext>
              </a:extLst>
            </p:cNvPr>
            <p:cNvSpPr/>
            <p:nvPr/>
          </p:nvSpPr>
          <p:spPr>
            <a:xfrm>
              <a:off x="7105156" y="3917230"/>
              <a:ext cx="455576" cy="455576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5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9A5009EB-8EC0-B80A-3F96-77764933CCD9}"/>
                </a:ext>
              </a:extLst>
            </p:cNvPr>
            <p:cNvSpPr/>
            <p:nvPr/>
          </p:nvSpPr>
          <p:spPr>
            <a:xfrm>
              <a:off x="8162442" y="3924415"/>
              <a:ext cx="455576" cy="45557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2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85FC8AF2-08E2-F203-74A5-5BE16E4EF3F7}"/>
              </a:ext>
            </a:extLst>
          </p:cNvPr>
          <p:cNvCxnSpPr>
            <a:cxnSpLocks/>
          </p:cNvCxnSpPr>
          <p:nvPr/>
        </p:nvCxnSpPr>
        <p:spPr>
          <a:xfrm>
            <a:off x="4726608" y="5127440"/>
            <a:ext cx="53579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36FE4178-8832-4AA2-CEF3-2402D6EA261C}"/>
              </a:ext>
            </a:extLst>
          </p:cNvPr>
          <p:cNvCxnSpPr>
            <a:cxnSpLocks/>
          </p:cNvCxnSpPr>
          <p:nvPr/>
        </p:nvCxnSpPr>
        <p:spPr>
          <a:xfrm>
            <a:off x="6970156" y="5144522"/>
            <a:ext cx="56482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橢圓 67">
            <a:extLst>
              <a:ext uri="{FF2B5EF4-FFF2-40B4-BE49-F238E27FC236}">
                <a16:creationId xmlns:a16="http://schemas.microsoft.com/office/drawing/2014/main" id="{4B58B5C0-5CC6-8CCC-5FED-777B5BDA60B9}"/>
              </a:ext>
            </a:extLst>
          </p:cNvPr>
          <p:cNvSpPr/>
          <p:nvPr/>
        </p:nvSpPr>
        <p:spPr>
          <a:xfrm>
            <a:off x="5899842" y="4868656"/>
            <a:ext cx="455576" cy="4555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7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1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32" grpId="0"/>
      <p:bldP spid="51" grpId="0" animBg="1"/>
      <p:bldP spid="6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5A22FE-D32F-F14A-37C3-22F0D8F37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多次</a:t>
            </a:r>
            <a:r>
              <a:rPr lang="zh-TW" altLang="en-US" dirty="0"/>
              <a:t> </a:t>
            </a:r>
            <a:r>
              <a:rPr lang="en-US" altLang="zh-TW" dirty="0"/>
              <a:t>Non-Autoregressive Generation</a:t>
            </a:r>
            <a:endParaRPr lang="zh-TW" altLang="en-US" dirty="0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6538B793-7683-F718-9A71-3968C3308EA0}"/>
              </a:ext>
            </a:extLst>
          </p:cNvPr>
          <p:cNvSpPr/>
          <p:nvPr/>
        </p:nvSpPr>
        <p:spPr>
          <a:xfrm>
            <a:off x="1483490" y="1910757"/>
            <a:ext cx="1428082" cy="10800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D86E9443-8CB6-A884-17B5-24F20A57F008}"/>
              </a:ext>
            </a:extLst>
          </p:cNvPr>
          <p:cNvCxnSpPr>
            <a:cxnSpLocks/>
          </p:cNvCxnSpPr>
          <p:nvPr/>
        </p:nvCxnSpPr>
        <p:spPr>
          <a:xfrm>
            <a:off x="899292" y="2442832"/>
            <a:ext cx="546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F24AD5FB-7D3E-594A-2D40-3872D78932FC}"/>
              </a:ext>
            </a:extLst>
          </p:cNvPr>
          <p:cNvSpPr txBox="1"/>
          <p:nvPr/>
        </p:nvSpPr>
        <p:spPr>
          <a:xfrm>
            <a:off x="-72258" y="2211999"/>
            <a:ext cx="93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條件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6609AAAC-FF1C-23E2-6FBE-A029931079F7}"/>
              </a:ext>
            </a:extLst>
          </p:cNvPr>
          <p:cNvCxnSpPr>
            <a:cxnSpLocks/>
          </p:cNvCxnSpPr>
          <p:nvPr/>
        </p:nvCxnSpPr>
        <p:spPr>
          <a:xfrm>
            <a:off x="2968722" y="2442831"/>
            <a:ext cx="546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593BB302-13E0-192A-787A-6494E84050FE}"/>
              </a:ext>
            </a:extLst>
          </p:cNvPr>
          <p:cNvSpPr txBox="1"/>
          <p:nvPr/>
        </p:nvSpPr>
        <p:spPr>
          <a:xfrm>
            <a:off x="3381470" y="2219932"/>
            <a:ext cx="123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第一版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C4FFEA3E-ADD5-BFE8-6552-293108099BB4}"/>
              </a:ext>
            </a:extLst>
          </p:cNvPr>
          <p:cNvSpPr/>
          <p:nvPr/>
        </p:nvSpPr>
        <p:spPr>
          <a:xfrm>
            <a:off x="5032134" y="1902823"/>
            <a:ext cx="1428082" cy="10800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FBBB024C-E278-DC65-96A2-682049B0FF41}"/>
              </a:ext>
            </a:extLst>
          </p:cNvPr>
          <p:cNvCxnSpPr>
            <a:cxnSpLocks/>
          </p:cNvCxnSpPr>
          <p:nvPr/>
        </p:nvCxnSpPr>
        <p:spPr>
          <a:xfrm>
            <a:off x="4476964" y="2434898"/>
            <a:ext cx="546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72F49003-1BAF-B7E4-4048-40D466863D04}"/>
              </a:ext>
            </a:extLst>
          </p:cNvPr>
          <p:cNvCxnSpPr>
            <a:cxnSpLocks/>
          </p:cNvCxnSpPr>
          <p:nvPr/>
        </p:nvCxnSpPr>
        <p:spPr>
          <a:xfrm>
            <a:off x="6517366" y="2434897"/>
            <a:ext cx="546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317286F-F0A8-DDF8-D000-A3517F196417}"/>
              </a:ext>
            </a:extLst>
          </p:cNvPr>
          <p:cNvSpPr txBox="1"/>
          <p:nvPr/>
        </p:nvSpPr>
        <p:spPr>
          <a:xfrm>
            <a:off x="6952838" y="2204064"/>
            <a:ext cx="123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第二版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0458183-9385-D076-D5E7-B553F10DA77E}"/>
              </a:ext>
            </a:extLst>
          </p:cNvPr>
          <p:cNvSpPr/>
          <p:nvPr/>
        </p:nvSpPr>
        <p:spPr>
          <a:xfrm>
            <a:off x="9064376" y="1910757"/>
            <a:ext cx="1428082" cy="10800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00C93381-88AC-31DB-7672-8E44B35321AB}"/>
              </a:ext>
            </a:extLst>
          </p:cNvPr>
          <p:cNvCxnSpPr>
            <a:cxnSpLocks/>
          </p:cNvCxnSpPr>
          <p:nvPr/>
        </p:nvCxnSpPr>
        <p:spPr>
          <a:xfrm>
            <a:off x="10549608" y="2442831"/>
            <a:ext cx="546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67AC7CA-08CC-E62F-4D8C-E95994A18EDF}"/>
              </a:ext>
            </a:extLst>
          </p:cNvPr>
          <p:cNvSpPr txBox="1"/>
          <p:nvPr/>
        </p:nvSpPr>
        <p:spPr>
          <a:xfrm>
            <a:off x="10985080" y="2211998"/>
            <a:ext cx="123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695826BA-2EA1-6FA2-88BF-ADC9415DF638}"/>
              </a:ext>
            </a:extLst>
          </p:cNvPr>
          <p:cNvCxnSpPr>
            <a:cxnSpLocks/>
          </p:cNvCxnSpPr>
          <p:nvPr/>
        </p:nvCxnSpPr>
        <p:spPr>
          <a:xfrm>
            <a:off x="8518278" y="2459250"/>
            <a:ext cx="546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38D5B17-2166-3AE1-2C56-C4D81614F9D8}"/>
              </a:ext>
            </a:extLst>
          </p:cNvPr>
          <p:cNvSpPr txBox="1"/>
          <p:nvPr/>
        </p:nvSpPr>
        <p:spPr>
          <a:xfrm>
            <a:off x="8037337" y="2086673"/>
            <a:ext cx="502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434541E-21FE-1A9F-E899-E03CC6878A3C}"/>
              </a:ext>
            </a:extLst>
          </p:cNvPr>
          <p:cNvSpPr txBox="1"/>
          <p:nvPr/>
        </p:nvSpPr>
        <p:spPr>
          <a:xfrm>
            <a:off x="2549622" y="3423590"/>
            <a:ext cx="681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也可以看作是一種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Auto-regressive Generation 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右大括弧 17">
            <a:extLst>
              <a:ext uri="{FF2B5EF4-FFF2-40B4-BE49-F238E27FC236}">
                <a16:creationId xmlns:a16="http://schemas.microsoft.com/office/drawing/2014/main" id="{3F107FC6-EEE3-568D-9F50-B75D204D8057}"/>
              </a:ext>
            </a:extLst>
          </p:cNvPr>
          <p:cNvSpPr/>
          <p:nvPr/>
        </p:nvSpPr>
        <p:spPr>
          <a:xfrm rot="5400000">
            <a:off x="5743563" y="-1625481"/>
            <a:ext cx="464435" cy="9606881"/>
          </a:xfrm>
          <a:prstGeom prst="rightBrace">
            <a:avLst>
              <a:gd name="adj1" fmla="val 6715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F9B18FE-4D0A-01FD-D014-E7578BFF976C}"/>
              </a:ext>
            </a:extLst>
          </p:cNvPr>
          <p:cNvSpPr txBox="1"/>
          <p:nvPr/>
        </p:nvSpPr>
        <p:spPr>
          <a:xfrm>
            <a:off x="993949" y="4305801"/>
            <a:ext cx="3725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由小圖到大圖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C9B4D48-BC24-8ADB-D080-66A8685E4C01}"/>
              </a:ext>
            </a:extLst>
          </p:cNvPr>
          <p:cNvSpPr txBox="1"/>
          <p:nvPr/>
        </p:nvSpPr>
        <p:spPr>
          <a:xfrm>
            <a:off x="4333405" y="4774573"/>
            <a:ext cx="123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第一版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33302A4E-05CD-208A-F164-BB38771D6252}"/>
              </a:ext>
            </a:extLst>
          </p:cNvPr>
          <p:cNvSpPr txBox="1"/>
          <p:nvPr/>
        </p:nvSpPr>
        <p:spPr>
          <a:xfrm>
            <a:off x="6351011" y="4658918"/>
            <a:ext cx="123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第二版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79EB7E6-9659-B3F1-0DF6-ED16A1D56536}"/>
              </a:ext>
            </a:extLst>
          </p:cNvPr>
          <p:cNvSpPr txBox="1"/>
          <p:nvPr/>
        </p:nvSpPr>
        <p:spPr>
          <a:xfrm>
            <a:off x="9878919" y="3931515"/>
            <a:ext cx="123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95E4684-A081-5628-E089-3957A3BF2767}"/>
              </a:ext>
            </a:extLst>
          </p:cNvPr>
          <p:cNvSpPr txBox="1"/>
          <p:nvPr/>
        </p:nvSpPr>
        <p:spPr>
          <a:xfrm>
            <a:off x="7842316" y="5230064"/>
            <a:ext cx="1072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草, 哈士奇, 戶外, 寵物 的圖片&#10;&#10;自動產生的描述">
            <a:extLst>
              <a:ext uri="{FF2B5EF4-FFF2-40B4-BE49-F238E27FC236}">
                <a16:creationId xmlns:a16="http://schemas.microsoft.com/office/drawing/2014/main" id="{7EA6737E-EBDC-FA5C-F1CB-D72850DF5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67" y="5370471"/>
            <a:ext cx="461665" cy="461665"/>
          </a:xfrm>
          <a:prstGeom prst="rect">
            <a:avLst/>
          </a:prstGeom>
        </p:spPr>
      </p:pic>
      <p:pic>
        <p:nvPicPr>
          <p:cNvPr id="28" name="圖片 27" descr="一張含有 草, 哈士奇, 戶外, 寵物 的圖片&#10;&#10;自動產生的描述">
            <a:extLst>
              <a:ext uri="{FF2B5EF4-FFF2-40B4-BE49-F238E27FC236}">
                <a16:creationId xmlns:a16="http://schemas.microsoft.com/office/drawing/2014/main" id="{6F0EEDA9-08D1-2C7C-FDA2-575118B82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320" y="5215652"/>
            <a:ext cx="771299" cy="771299"/>
          </a:xfrm>
          <a:prstGeom prst="rect">
            <a:avLst/>
          </a:prstGeom>
        </p:spPr>
      </p:pic>
      <p:pic>
        <p:nvPicPr>
          <p:cNvPr id="29" name="圖片 28" descr="一張含有 草, 哈士奇, 戶外, 寵物 的圖片&#10;&#10;自動產生的描述">
            <a:extLst>
              <a:ext uri="{FF2B5EF4-FFF2-40B4-BE49-F238E27FC236}">
                <a16:creationId xmlns:a16="http://schemas.microsoft.com/office/drawing/2014/main" id="{977A4256-01B7-A75A-1298-910A77A25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398" y="4397257"/>
            <a:ext cx="1946428" cy="1946428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BA19D003-9753-D4B8-5971-84E90B9A281F}"/>
              </a:ext>
            </a:extLst>
          </p:cNvPr>
          <p:cNvSpPr txBox="1"/>
          <p:nvPr/>
        </p:nvSpPr>
        <p:spPr>
          <a:xfrm>
            <a:off x="4553163" y="5832136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B8149D0-7398-61EF-B1EF-0922976EC48C}"/>
              </a:ext>
            </a:extLst>
          </p:cNvPr>
          <p:cNvSpPr txBox="1"/>
          <p:nvPr/>
        </p:nvSpPr>
        <p:spPr>
          <a:xfrm>
            <a:off x="4088203" y="5462804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F77F647-745F-EDC4-8038-4726E24BC9C3}"/>
              </a:ext>
            </a:extLst>
          </p:cNvPr>
          <p:cNvSpPr txBox="1"/>
          <p:nvPr/>
        </p:nvSpPr>
        <p:spPr>
          <a:xfrm>
            <a:off x="6503244" y="6082020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8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4F716A28-DE07-3801-DC37-49FC1322732B}"/>
              </a:ext>
            </a:extLst>
          </p:cNvPr>
          <p:cNvSpPr txBox="1"/>
          <p:nvPr/>
        </p:nvSpPr>
        <p:spPr>
          <a:xfrm>
            <a:off x="5917216" y="5370595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8</a:t>
            </a:r>
            <a:endParaRPr lang="zh-TW" altLang="en-US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6B1C887-3643-B570-64D4-16569D433E61}"/>
              </a:ext>
            </a:extLst>
          </p:cNvPr>
          <p:cNvSpPr txBox="1"/>
          <p:nvPr/>
        </p:nvSpPr>
        <p:spPr>
          <a:xfrm>
            <a:off x="10036010" y="6343685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1024</a:t>
            </a:r>
            <a:endParaRPr lang="zh-TW" altLang="en-US" dirty="0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97F03E5F-23AC-1D94-410C-254A52D38B60}"/>
              </a:ext>
            </a:extLst>
          </p:cNvPr>
          <p:cNvSpPr txBox="1"/>
          <p:nvPr/>
        </p:nvSpPr>
        <p:spPr>
          <a:xfrm rot="16200000">
            <a:off x="8827545" y="5101893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1024</a:t>
            </a:r>
            <a:endParaRPr lang="zh-TW" altLang="en-US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7B7BA58-BD4B-2A7A-FD23-83C24A5794E7}"/>
              </a:ext>
            </a:extLst>
          </p:cNvPr>
          <p:cNvSpPr txBox="1"/>
          <p:nvPr/>
        </p:nvSpPr>
        <p:spPr>
          <a:xfrm>
            <a:off x="707325" y="1434508"/>
            <a:ext cx="298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Non-Autoregressive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E483DE1-7142-C931-E586-064705A36679}"/>
              </a:ext>
            </a:extLst>
          </p:cNvPr>
          <p:cNvSpPr txBox="1"/>
          <p:nvPr/>
        </p:nvSpPr>
        <p:spPr>
          <a:xfrm>
            <a:off x="4255969" y="1429733"/>
            <a:ext cx="298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Non-Autoregressive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F44F6F5-12E4-1D30-856B-EB152A7C8467}"/>
              </a:ext>
            </a:extLst>
          </p:cNvPr>
          <p:cNvSpPr txBox="1"/>
          <p:nvPr/>
        </p:nvSpPr>
        <p:spPr>
          <a:xfrm>
            <a:off x="8383294" y="1381192"/>
            <a:ext cx="298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Non-Autoregressive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BF06CE6B-A058-C38F-B0E4-9D4F43935FAD}"/>
              </a:ext>
            </a:extLst>
          </p:cNvPr>
          <p:cNvSpPr txBox="1"/>
          <p:nvPr/>
        </p:nvSpPr>
        <p:spPr>
          <a:xfrm>
            <a:off x="465460" y="5033720"/>
            <a:ext cx="3381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https://arxiv.org/abs/2205.11487</a:t>
            </a:r>
            <a:endParaRPr lang="en-US" altLang="zh-TW" dirty="0"/>
          </a:p>
          <a:p>
            <a:r>
              <a:rPr lang="en-US" altLang="zh-TW" dirty="0"/>
              <a:t>https://arxiv.org/pdf/1710.10196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94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4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5A22FE-D32F-F14A-37C3-22F0D8F37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多次</a:t>
            </a:r>
            <a:r>
              <a:rPr lang="zh-TW" altLang="en-US" dirty="0"/>
              <a:t> </a:t>
            </a:r>
            <a:r>
              <a:rPr lang="en-US" altLang="zh-TW" dirty="0"/>
              <a:t>Non-Autoregressive Generation</a:t>
            </a:r>
            <a:endParaRPr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F9B18FE-4D0A-01FD-D014-E7578BFF976C}"/>
              </a:ext>
            </a:extLst>
          </p:cNvPr>
          <p:cNvSpPr txBox="1"/>
          <p:nvPr/>
        </p:nvSpPr>
        <p:spPr>
          <a:xfrm>
            <a:off x="720900" y="4476353"/>
            <a:ext cx="3725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從有雜訊到沒有雜訊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87F6EE14-9BD2-5961-5C1F-DE8801B30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40" y="5045556"/>
            <a:ext cx="1072754" cy="10800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4231C84-72A5-8BF2-4851-B4FD4178E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42" y="5045556"/>
            <a:ext cx="1072754" cy="1080000"/>
          </a:xfrm>
          <a:prstGeom prst="rect">
            <a:avLst/>
          </a:prstGeom>
        </p:spPr>
      </p:pic>
      <p:pic>
        <p:nvPicPr>
          <p:cNvPr id="23" name="圖片 22" descr="一張含有 貓, 家貓, 哺乳動物, 室內 的圖片&#10;&#10;自動產生的描述">
            <a:extLst>
              <a:ext uri="{FF2B5EF4-FFF2-40B4-BE49-F238E27FC236}">
                <a16:creationId xmlns:a16="http://schemas.microsoft.com/office/drawing/2014/main" id="{E0763E75-1BBB-5BB8-545D-C91FF07A3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462" y="5045556"/>
            <a:ext cx="1080000" cy="1080000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7C9B4D48-BC24-8ADB-D080-66A8685E4C01}"/>
              </a:ext>
            </a:extLst>
          </p:cNvPr>
          <p:cNvSpPr txBox="1"/>
          <p:nvPr/>
        </p:nvSpPr>
        <p:spPr>
          <a:xfrm>
            <a:off x="4372242" y="4551192"/>
            <a:ext cx="123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第一版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33302A4E-05CD-208A-F164-BB38771D6252}"/>
              </a:ext>
            </a:extLst>
          </p:cNvPr>
          <p:cNvSpPr txBox="1"/>
          <p:nvPr/>
        </p:nvSpPr>
        <p:spPr>
          <a:xfrm>
            <a:off x="6362700" y="4551191"/>
            <a:ext cx="123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第二版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79EB7E6-9659-B3F1-0DF6-ED16A1D56536}"/>
              </a:ext>
            </a:extLst>
          </p:cNvPr>
          <p:cNvSpPr txBox="1"/>
          <p:nvPr/>
        </p:nvSpPr>
        <p:spPr>
          <a:xfrm>
            <a:off x="9842504" y="4549383"/>
            <a:ext cx="123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95E4684-A081-5628-E089-3957A3BF2767}"/>
              </a:ext>
            </a:extLst>
          </p:cNvPr>
          <p:cNvSpPr txBox="1"/>
          <p:nvPr/>
        </p:nvSpPr>
        <p:spPr>
          <a:xfrm>
            <a:off x="8159758" y="5168092"/>
            <a:ext cx="1072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8907EA9-8ED5-56D4-2E61-4B730E19E55F}"/>
              </a:ext>
            </a:extLst>
          </p:cNvPr>
          <p:cNvSpPr txBox="1"/>
          <p:nvPr/>
        </p:nvSpPr>
        <p:spPr>
          <a:xfrm>
            <a:off x="408474" y="5168092"/>
            <a:ext cx="350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Diffusion Model</a:t>
            </a:r>
            <a:endParaRPr lang="zh-TW" altLang="en-US" sz="2800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06810B7-4533-3332-E381-9612A729D293}"/>
              </a:ext>
            </a:extLst>
          </p:cNvPr>
          <p:cNvSpPr txBox="1"/>
          <p:nvPr/>
        </p:nvSpPr>
        <p:spPr>
          <a:xfrm>
            <a:off x="517082" y="5633011"/>
            <a:ext cx="6152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https://arxiv.org/abs/2006.11239</a:t>
            </a: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82B2557A-E16A-2F3D-FFE3-0321D5685538}"/>
              </a:ext>
            </a:extLst>
          </p:cNvPr>
          <p:cNvGrpSpPr/>
          <p:nvPr/>
        </p:nvGrpSpPr>
        <p:grpSpPr>
          <a:xfrm>
            <a:off x="-72258" y="1381192"/>
            <a:ext cx="12295254" cy="2504063"/>
            <a:chOff x="-72258" y="1381192"/>
            <a:chExt cx="12295254" cy="2504063"/>
          </a:xfrm>
        </p:grpSpPr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505945F4-B77F-1215-6016-6BF5976B64E1}"/>
                </a:ext>
              </a:extLst>
            </p:cNvPr>
            <p:cNvSpPr/>
            <p:nvPr/>
          </p:nvSpPr>
          <p:spPr>
            <a:xfrm>
              <a:off x="1483490" y="1910757"/>
              <a:ext cx="1428082" cy="108001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生成式</a:t>
              </a:r>
              <a:endPara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</a:t>
              </a: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DB2D87C7-355F-B13A-03F8-2E46FA4BDDD4}"/>
                </a:ext>
              </a:extLst>
            </p:cNvPr>
            <p:cNvCxnSpPr>
              <a:cxnSpLocks/>
            </p:cNvCxnSpPr>
            <p:nvPr/>
          </p:nvCxnSpPr>
          <p:spPr>
            <a:xfrm>
              <a:off x="899292" y="2442832"/>
              <a:ext cx="54609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8A50FCC0-6C7D-32F4-04D1-AB7288A4F947}"/>
                </a:ext>
              </a:extLst>
            </p:cNvPr>
            <p:cNvSpPr txBox="1"/>
            <p:nvPr/>
          </p:nvSpPr>
          <p:spPr>
            <a:xfrm>
              <a:off x="-72258" y="2211999"/>
              <a:ext cx="9334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條件</a:t>
              </a:r>
            </a:p>
          </p:txBody>
        </p: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5334327E-B06D-1F4E-1E1E-608E5152A8A0}"/>
                </a:ext>
              </a:extLst>
            </p:cNvPr>
            <p:cNvCxnSpPr>
              <a:cxnSpLocks/>
            </p:cNvCxnSpPr>
            <p:nvPr/>
          </p:nvCxnSpPr>
          <p:spPr>
            <a:xfrm>
              <a:off x="2968722" y="2442831"/>
              <a:ext cx="54609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2D4C31CD-8D44-D5CA-AA46-DC586D21C5EF}"/>
                </a:ext>
              </a:extLst>
            </p:cNvPr>
            <p:cNvSpPr txBox="1"/>
            <p:nvPr/>
          </p:nvSpPr>
          <p:spPr>
            <a:xfrm>
              <a:off x="3381470" y="2219932"/>
              <a:ext cx="12379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第一版</a:t>
              </a:r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7C97D90B-1769-50D1-6ED1-758BCDD37C5D}"/>
                </a:ext>
              </a:extLst>
            </p:cNvPr>
            <p:cNvSpPr/>
            <p:nvPr/>
          </p:nvSpPr>
          <p:spPr>
            <a:xfrm>
              <a:off x="5032134" y="1902823"/>
              <a:ext cx="1428082" cy="108001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生成式</a:t>
              </a:r>
              <a:endPara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</a:t>
              </a: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id="{6706836A-DEE9-0308-F1E7-2996AF4E615E}"/>
                </a:ext>
              </a:extLst>
            </p:cNvPr>
            <p:cNvCxnSpPr>
              <a:cxnSpLocks/>
            </p:cNvCxnSpPr>
            <p:nvPr/>
          </p:nvCxnSpPr>
          <p:spPr>
            <a:xfrm>
              <a:off x="4476964" y="2434898"/>
              <a:ext cx="54609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單箭頭接點 39">
              <a:extLst>
                <a:ext uri="{FF2B5EF4-FFF2-40B4-BE49-F238E27FC236}">
                  <a16:creationId xmlns:a16="http://schemas.microsoft.com/office/drawing/2014/main" id="{854FD107-31B0-CC9A-EE7A-90B46AC61C78}"/>
                </a:ext>
              </a:extLst>
            </p:cNvPr>
            <p:cNvCxnSpPr>
              <a:cxnSpLocks/>
            </p:cNvCxnSpPr>
            <p:nvPr/>
          </p:nvCxnSpPr>
          <p:spPr>
            <a:xfrm>
              <a:off x="6517366" y="2434897"/>
              <a:ext cx="54609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2F74135E-BD1C-C483-CBB8-EBE776D218F3}"/>
                </a:ext>
              </a:extLst>
            </p:cNvPr>
            <p:cNvSpPr txBox="1"/>
            <p:nvPr/>
          </p:nvSpPr>
          <p:spPr>
            <a:xfrm>
              <a:off x="6952838" y="2204064"/>
              <a:ext cx="12379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第二版</a:t>
              </a:r>
            </a:p>
          </p:txBody>
        </p:sp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55CCF854-8590-FADB-C24B-8E3E63C5E1A3}"/>
                </a:ext>
              </a:extLst>
            </p:cNvPr>
            <p:cNvSpPr/>
            <p:nvPr/>
          </p:nvSpPr>
          <p:spPr>
            <a:xfrm>
              <a:off x="9064376" y="1910757"/>
              <a:ext cx="1428082" cy="108001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生成式</a:t>
              </a:r>
              <a:endPara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</a:t>
              </a: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4893B949-4EBA-7EE4-7BDD-232244CB22EE}"/>
                </a:ext>
              </a:extLst>
            </p:cNvPr>
            <p:cNvCxnSpPr>
              <a:cxnSpLocks/>
            </p:cNvCxnSpPr>
            <p:nvPr/>
          </p:nvCxnSpPr>
          <p:spPr>
            <a:xfrm>
              <a:off x="10549608" y="2442831"/>
              <a:ext cx="54609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2B3F43A0-315A-4BBF-9A9C-499289DBDE79}"/>
                </a:ext>
              </a:extLst>
            </p:cNvPr>
            <p:cNvSpPr txBox="1"/>
            <p:nvPr/>
          </p:nvSpPr>
          <p:spPr>
            <a:xfrm>
              <a:off x="10985080" y="2211998"/>
              <a:ext cx="12379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</a:t>
              </a:r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</a:t>
              </a: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版</a:t>
              </a:r>
            </a:p>
          </p:txBody>
        </p: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7C30F2CB-61B3-39B4-FE88-453F6513AEA4}"/>
                </a:ext>
              </a:extLst>
            </p:cNvPr>
            <p:cNvCxnSpPr>
              <a:cxnSpLocks/>
            </p:cNvCxnSpPr>
            <p:nvPr/>
          </p:nvCxnSpPr>
          <p:spPr>
            <a:xfrm>
              <a:off x="8518278" y="2459250"/>
              <a:ext cx="54609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5BAD62F3-8F14-EDB1-4228-FE9A4F6CAD46}"/>
                </a:ext>
              </a:extLst>
            </p:cNvPr>
            <p:cNvSpPr txBox="1"/>
            <p:nvPr/>
          </p:nvSpPr>
          <p:spPr>
            <a:xfrm>
              <a:off x="8037337" y="2086673"/>
              <a:ext cx="5026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D399C907-250A-155E-FDB1-F416D9530F72}"/>
                </a:ext>
              </a:extLst>
            </p:cNvPr>
            <p:cNvSpPr txBox="1"/>
            <p:nvPr/>
          </p:nvSpPr>
          <p:spPr>
            <a:xfrm>
              <a:off x="2549622" y="3423590"/>
              <a:ext cx="6819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也可以看作是一種 </a:t>
              </a:r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Auto-regressive Generation 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8" name="右大括弧 47">
              <a:extLst>
                <a:ext uri="{FF2B5EF4-FFF2-40B4-BE49-F238E27FC236}">
                  <a16:creationId xmlns:a16="http://schemas.microsoft.com/office/drawing/2014/main" id="{9B869969-7249-909D-21EE-43ECAC3B9999}"/>
                </a:ext>
              </a:extLst>
            </p:cNvPr>
            <p:cNvSpPr/>
            <p:nvPr/>
          </p:nvSpPr>
          <p:spPr>
            <a:xfrm rot="5400000">
              <a:off x="5743563" y="-1625481"/>
              <a:ext cx="464435" cy="9606881"/>
            </a:xfrm>
            <a:prstGeom prst="rightBrace">
              <a:avLst>
                <a:gd name="adj1" fmla="val 67157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AAAA7EEC-BAF1-CD1F-130A-DF9A917CC5F3}"/>
                </a:ext>
              </a:extLst>
            </p:cNvPr>
            <p:cNvSpPr txBox="1"/>
            <p:nvPr/>
          </p:nvSpPr>
          <p:spPr>
            <a:xfrm>
              <a:off x="707325" y="1434508"/>
              <a:ext cx="29804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Non-Autoregressive</a:t>
              </a: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962A564C-58DA-A720-B04B-04FB9A41CE5B}"/>
                </a:ext>
              </a:extLst>
            </p:cNvPr>
            <p:cNvSpPr txBox="1"/>
            <p:nvPr/>
          </p:nvSpPr>
          <p:spPr>
            <a:xfrm>
              <a:off x="4255969" y="1429733"/>
              <a:ext cx="29804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Non-Autoregressive</a:t>
              </a:r>
            </a:p>
          </p:txBody>
        </p: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6FA7E226-AD04-1216-86F2-5CA1D51B7BAD}"/>
                </a:ext>
              </a:extLst>
            </p:cNvPr>
            <p:cNvSpPr txBox="1"/>
            <p:nvPr/>
          </p:nvSpPr>
          <p:spPr>
            <a:xfrm>
              <a:off x="8383294" y="1381192"/>
              <a:ext cx="29804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Non-Autoregressive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515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5A22FE-D32F-F14A-37C3-22F0D8F37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多次</a:t>
            </a:r>
            <a:r>
              <a:rPr lang="zh-TW" altLang="en-US" dirty="0"/>
              <a:t> </a:t>
            </a:r>
            <a:r>
              <a:rPr lang="en-US" altLang="zh-TW" dirty="0"/>
              <a:t>Non-Autoregressive Generation</a:t>
            </a:r>
            <a:endParaRPr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F9B18FE-4D0A-01FD-D014-E7578BFF976C}"/>
              </a:ext>
            </a:extLst>
          </p:cNvPr>
          <p:cNvSpPr txBox="1"/>
          <p:nvPr/>
        </p:nvSpPr>
        <p:spPr>
          <a:xfrm>
            <a:off x="475501" y="4259634"/>
            <a:ext cx="2356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每次把生不好的地方塗掉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C9B4D48-BC24-8ADB-D080-66A8685E4C01}"/>
              </a:ext>
            </a:extLst>
          </p:cNvPr>
          <p:cNvSpPr txBox="1"/>
          <p:nvPr/>
        </p:nvSpPr>
        <p:spPr>
          <a:xfrm>
            <a:off x="3625431" y="4085724"/>
            <a:ext cx="123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第一版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33302A4E-05CD-208A-F164-BB38771D6252}"/>
              </a:ext>
            </a:extLst>
          </p:cNvPr>
          <p:cNvSpPr txBox="1"/>
          <p:nvPr/>
        </p:nvSpPr>
        <p:spPr>
          <a:xfrm>
            <a:off x="6818535" y="4156833"/>
            <a:ext cx="123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第二版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79EB7E6-9659-B3F1-0DF6-ED16A1D56536}"/>
              </a:ext>
            </a:extLst>
          </p:cNvPr>
          <p:cNvSpPr txBox="1"/>
          <p:nvPr/>
        </p:nvSpPr>
        <p:spPr>
          <a:xfrm>
            <a:off x="10595662" y="4145023"/>
            <a:ext cx="123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5C0A74BB-03BC-F6D3-934D-D2D921072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36" y="4606688"/>
            <a:ext cx="1514686" cy="1600423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FDBFD824-B085-A2E1-EF57-DC4D5CF9B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582" y="4687658"/>
            <a:ext cx="1495634" cy="1476581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C53E6CFC-53D8-9AF4-6217-6BB12861F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869" y="4637594"/>
            <a:ext cx="1505160" cy="1514686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E9250B65-C69C-8D44-A438-D3395B388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283" y="4687658"/>
            <a:ext cx="1505160" cy="1476581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AC319D99-1ECD-1FDA-B796-7713570880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2040" y="4628826"/>
            <a:ext cx="1505160" cy="151468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E14073B-7D62-AF82-E50F-FBBFBA107BFA}"/>
              </a:ext>
            </a:extLst>
          </p:cNvPr>
          <p:cNvSpPr txBox="1"/>
          <p:nvPr/>
        </p:nvSpPr>
        <p:spPr>
          <a:xfrm>
            <a:off x="501687" y="5151132"/>
            <a:ext cx="2235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https://arxiv.org/abs/2202.04200</a:t>
            </a:r>
          </a:p>
        </p:txBody>
      </p: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84979E99-AB4F-01AF-95FA-8AE753634D1D}"/>
              </a:ext>
            </a:extLst>
          </p:cNvPr>
          <p:cNvGrpSpPr/>
          <p:nvPr/>
        </p:nvGrpSpPr>
        <p:grpSpPr>
          <a:xfrm>
            <a:off x="-72258" y="1381192"/>
            <a:ext cx="12295254" cy="2504063"/>
            <a:chOff x="-72258" y="1381192"/>
            <a:chExt cx="12295254" cy="2504063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65002035-F97B-FAB2-7C53-98891A51D9CA}"/>
                </a:ext>
              </a:extLst>
            </p:cNvPr>
            <p:cNvSpPr/>
            <p:nvPr/>
          </p:nvSpPr>
          <p:spPr>
            <a:xfrm>
              <a:off x="1483490" y="1910757"/>
              <a:ext cx="1428082" cy="108001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生成式</a:t>
              </a:r>
              <a:endPara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</a:t>
              </a: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539B5814-839F-A217-56BC-3E6CE8905FE7}"/>
                </a:ext>
              </a:extLst>
            </p:cNvPr>
            <p:cNvCxnSpPr>
              <a:cxnSpLocks/>
            </p:cNvCxnSpPr>
            <p:nvPr/>
          </p:nvCxnSpPr>
          <p:spPr>
            <a:xfrm>
              <a:off x="899292" y="2442832"/>
              <a:ext cx="54609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6D003426-8A2F-EED3-BC6B-18B9A97A4E4E}"/>
                </a:ext>
              </a:extLst>
            </p:cNvPr>
            <p:cNvSpPr txBox="1"/>
            <p:nvPr/>
          </p:nvSpPr>
          <p:spPr>
            <a:xfrm>
              <a:off x="-72258" y="2211999"/>
              <a:ext cx="9334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條件</a:t>
              </a:r>
            </a:p>
          </p:txBody>
        </p: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B8FD1E5A-B9EF-8C6D-33C4-1890ED51B5B9}"/>
                </a:ext>
              </a:extLst>
            </p:cNvPr>
            <p:cNvCxnSpPr>
              <a:cxnSpLocks/>
            </p:cNvCxnSpPr>
            <p:nvPr/>
          </p:nvCxnSpPr>
          <p:spPr>
            <a:xfrm>
              <a:off x="2968722" y="2442831"/>
              <a:ext cx="54609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F6ABE450-6426-37AF-48FF-7BB0983AF05A}"/>
                </a:ext>
              </a:extLst>
            </p:cNvPr>
            <p:cNvSpPr txBox="1"/>
            <p:nvPr/>
          </p:nvSpPr>
          <p:spPr>
            <a:xfrm>
              <a:off x="3381470" y="2219932"/>
              <a:ext cx="12379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第一版</a:t>
              </a:r>
            </a:p>
          </p:txBody>
        </p:sp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F01F5C71-EFE6-FD0D-E638-011EC1FE42C0}"/>
                </a:ext>
              </a:extLst>
            </p:cNvPr>
            <p:cNvSpPr/>
            <p:nvPr/>
          </p:nvSpPr>
          <p:spPr>
            <a:xfrm>
              <a:off x="5032134" y="1902823"/>
              <a:ext cx="1428082" cy="108001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生成式</a:t>
              </a:r>
              <a:endPara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</a:t>
              </a: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8106127E-C75F-79E4-71CE-44E5D80E4FE5}"/>
                </a:ext>
              </a:extLst>
            </p:cNvPr>
            <p:cNvCxnSpPr>
              <a:cxnSpLocks/>
            </p:cNvCxnSpPr>
            <p:nvPr/>
          </p:nvCxnSpPr>
          <p:spPr>
            <a:xfrm>
              <a:off x="4476964" y="2434898"/>
              <a:ext cx="54609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id="{2842C25C-19B7-9B96-6367-DCEC2AF9B686}"/>
                </a:ext>
              </a:extLst>
            </p:cNvPr>
            <p:cNvCxnSpPr>
              <a:cxnSpLocks/>
            </p:cNvCxnSpPr>
            <p:nvPr/>
          </p:nvCxnSpPr>
          <p:spPr>
            <a:xfrm>
              <a:off x="6517366" y="2434897"/>
              <a:ext cx="54609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44B20926-027C-3E80-F4E8-82C82CAA2C0B}"/>
                </a:ext>
              </a:extLst>
            </p:cNvPr>
            <p:cNvSpPr txBox="1"/>
            <p:nvPr/>
          </p:nvSpPr>
          <p:spPr>
            <a:xfrm>
              <a:off x="6952838" y="2204064"/>
              <a:ext cx="12379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第二版</a:t>
              </a:r>
            </a:p>
          </p:txBody>
        </p:sp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B3F9C3A6-365F-E415-FB12-4240D54AE763}"/>
                </a:ext>
              </a:extLst>
            </p:cNvPr>
            <p:cNvSpPr/>
            <p:nvPr/>
          </p:nvSpPr>
          <p:spPr>
            <a:xfrm>
              <a:off x="9064376" y="1910757"/>
              <a:ext cx="1428082" cy="108001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生成式</a:t>
              </a:r>
              <a:endPara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</a:t>
              </a: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D1800C20-9E40-7659-3C22-D8C7B6ABA890}"/>
                </a:ext>
              </a:extLst>
            </p:cNvPr>
            <p:cNvCxnSpPr>
              <a:cxnSpLocks/>
            </p:cNvCxnSpPr>
            <p:nvPr/>
          </p:nvCxnSpPr>
          <p:spPr>
            <a:xfrm>
              <a:off x="10549608" y="2442831"/>
              <a:ext cx="54609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2FE27B4F-BA95-E86E-EF72-D35D5F964C7B}"/>
                </a:ext>
              </a:extLst>
            </p:cNvPr>
            <p:cNvSpPr txBox="1"/>
            <p:nvPr/>
          </p:nvSpPr>
          <p:spPr>
            <a:xfrm>
              <a:off x="10985080" y="2211998"/>
              <a:ext cx="12379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</a:t>
              </a:r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</a:t>
              </a: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版</a:t>
              </a:r>
            </a:p>
          </p:txBody>
        </p:sp>
        <p:cxnSp>
          <p:nvCxnSpPr>
            <p:cNvPr id="37" name="直線單箭頭接點 36">
              <a:extLst>
                <a:ext uri="{FF2B5EF4-FFF2-40B4-BE49-F238E27FC236}">
                  <a16:creationId xmlns:a16="http://schemas.microsoft.com/office/drawing/2014/main" id="{8496DA9C-7C11-A5FB-08B6-ED0D707E17B6}"/>
                </a:ext>
              </a:extLst>
            </p:cNvPr>
            <p:cNvCxnSpPr>
              <a:cxnSpLocks/>
            </p:cNvCxnSpPr>
            <p:nvPr/>
          </p:nvCxnSpPr>
          <p:spPr>
            <a:xfrm>
              <a:off x="8518278" y="2459250"/>
              <a:ext cx="54609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1E46B277-A638-61F3-7AE6-145968EF956F}"/>
                </a:ext>
              </a:extLst>
            </p:cNvPr>
            <p:cNvSpPr txBox="1"/>
            <p:nvPr/>
          </p:nvSpPr>
          <p:spPr>
            <a:xfrm>
              <a:off x="8037337" y="2086673"/>
              <a:ext cx="5026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C5920713-9644-D995-C77F-23820D5D6462}"/>
                </a:ext>
              </a:extLst>
            </p:cNvPr>
            <p:cNvSpPr txBox="1"/>
            <p:nvPr/>
          </p:nvSpPr>
          <p:spPr>
            <a:xfrm>
              <a:off x="2549622" y="3423590"/>
              <a:ext cx="6819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也可以看作是一種 </a:t>
              </a:r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Auto-regressive Generation </a:t>
              </a:r>
              <a:endPara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右大括弧 42">
              <a:extLst>
                <a:ext uri="{FF2B5EF4-FFF2-40B4-BE49-F238E27FC236}">
                  <a16:creationId xmlns:a16="http://schemas.microsoft.com/office/drawing/2014/main" id="{2F36D118-51E9-DFAE-0221-FB260702A932}"/>
                </a:ext>
              </a:extLst>
            </p:cNvPr>
            <p:cNvSpPr/>
            <p:nvPr/>
          </p:nvSpPr>
          <p:spPr>
            <a:xfrm rot="5400000">
              <a:off x="5743563" y="-1625481"/>
              <a:ext cx="464435" cy="9606881"/>
            </a:xfrm>
            <a:prstGeom prst="rightBrace">
              <a:avLst>
                <a:gd name="adj1" fmla="val 67157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8DF7AFC2-5C6A-E365-31DF-BFED5C7A14CE}"/>
                </a:ext>
              </a:extLst>
            </p:cNvPr>
            <p:cNvSpPr txBox="1"/>
            <p:nvPr/>
          </p:nvSpPr>
          <p:spPr>
            <a:xfrm>
              <a:off x="707325" y="1434508"/>
              <a:ext cx="29804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Non-Autoregressive</a:t>
              </a: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258ED7B4-5C5F-B03C-7E10-58C8DE1D2F3A}"/>
                </a:ext>
              </a:extLst>
            </p:cNvPr>
            <p:cNvSpPr txBox="1"/>
            <p:nvPr/>
          </p:nvSpPr>
          <p:spPr>
            <a:xfrm>
              <a:off x="4255969" y="1429733"/>
              <a:ext cx="29804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Non-Autoregressive</a:t>
              </a: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9AE30113-F42F-E732-C421-FBC2680D76E5}"/>
                </a:ext>
              </a:extLst>
            </p:cNvPr>
            <p:cNvSpPr txBox="1"/>
            <p:nvPr/>
          </p:nvSpPr>
          <p:spPr>
            <a:xfrm>
              <a:off x="8383294" y="1381192"/>
              <a:ext cx="29804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Non-Autoregressive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47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CBE4C3-67C9-BDB7-D0B7-4464DC830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文字由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Token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構成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5CFB09E-D227-3199-70D4-EBE83298AF57}"/>
              </a:ext>
            </a:extLst>
          </p:cNvPr>
          <p:cNvSpPr txBox="1"/>
          <p:nvPr/>
        </p:nvSpPr>
        <p:spPr>
          <a:xfrm>
            <a:off x="1048116" y="3671625"/>
            <a:ext cx="2700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https://platform.openai.com/tokenizer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5BF7D36-2E60-2B5E-B3F6-D08D52160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951" y="1440406"/>
            <a:ext cx="7569835" cy="2878427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0AFFBBC-71F0-991E-DE1C-B4469728BFCD}"/>
              </a:ext>
            </a:extLst>
          </p:cNvPr>
          <p:cNvSpPr/>
          <p:nvPr/>
        </p:nvSpPr>
        <p:spPr>
          <a:xfrm>
            <a:off x="5093367" y="4918580"/>
            <a:ext cx="1693981" cy="10456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Llama 2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3145BDB-76B3-B981-C489-A7EF62533859}"/>
              </a:ext>
            </a:extLst>
          </p:cNvPr>
          <p:cNvSpPr txBox="1"/>
          <p:nvPr/>
        </p:nvSpPr>
        <p:spPr>
          <a:xfrm>
            <a:off x="616507" y="5196070"/>
            <a:ext cx="3515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這門課是生成式 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導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491FBA2-C6E4-90B9-7F78-5C57956BC0B5}"/>
              </a:ext>
            </a:extLst>
          </p:cNvPr>
          <p:cNvCxnSpPr>
            <a:cxnSpLocks/>
          </p:cNvCxnSpPr>
          <p:nvPr/>
        </p:nvCxnSpPr>
        <p:spPr>
          <a:xfrm>
            <a:off x="4360250" y="5402155"/>
            <a:ext cx="6566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D037F1D0-951E-3F77-F76B-6E1E2AFF3EAD}"/>
              </a:ext>
            </a:extLst>
          </p:cNvPr>
          <p:cNvCxnSpPr>
            <a:cxnSpLocks/>
          </p:cNvCxnSpPr>
          <p:nvPr/>
        </p:nvCxnSpPr>
        <p:spPr>
          <a:xfrm>
            <a:off x="6813923" y="5446849"/>
            <a:ext cx="6566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EB1D7B1-CF22-FAD9-58DE-465474D0EC74}"/>
              </a:ext>
            </a:extLst>
          </p:cNvPr>
          <p:cNvGrpSpPr/>
          <p:nvPr/>
        </p:nvGrpSpPr>
        <p:grpSpPr>
          <a:xfrm>
            <a:off x="7595105" y="4430058"/>
            <a:ext cx="3142916" cy="1461624"/>
            <a:chOff x="4970429" y="167720"/>
            <a:chExt cx="3142916" cy="1461624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1883DAD-5B18-8DEC-217A-52C83AF09E17}"/>
                </a:ext>
              </a:extLst>
            </p:cNvPr>
            <p:cNvSpPr/>
            <p:nvPr/>
          </p:nvSpPr>
          <p:spPr>
            <a:xfrm>
              <a:off x="5174890" y="1463272"/>
              <a:ext cx="180000" cy="14444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3FDE6C0-64EB-B613-A43A-5D20FA2C8003}"/>
                </a:ext>
              </a:extLst>
            </p:cNvPr>
            <p:cNvSpPr/>
            <p:nvPr/>
          </p:nvSpPr>
          <p:spPr>
            <a:xfrm>
              <a:off x="5593414" y="1215029"/>
              <a:ext cx="180000" cy="39269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9AB768-F81E-EB67-CADC-11247F770201}"/>
                </a:ext>
              </a:extLst>
            </p:cNvPr>
            <p:cNvSpPr/>
            <p:nvPr/>
          </p:nvSpPr>
          <p:spPr>
            <a:xfrm>
              <a:off x="6430463" y="1262296"/>
              <a:ext cx="180000" cy="36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55D1D28-D7B2-E1ED-7D51-C8BDF6BDE5F6}"/>
                </a:ext>
              </a:extLst>
            </p:cNvPr>
            <p:cNvSpPr/>
            <p:nvPr/>
          </p:nvSpPr>
          <p:spPr>
            <a:xfrm>
              <a:off x="7370066" y="1239866"/>
              <a:ext cx="180000" cy="36735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B931493-1A32-7EBC-2739-29AC9EAA0E46}"/>
                </a:ext>
              </a:extLst>
            </p:cNvPr>
            <p:cNvSpPr/>
            <p:nvPr/>
          </p:nvSpPr>
          <p:spPr>
            <a:xfrm>
              <a:off x="6011938" y="167720"/>
              <a:ext cx="180000" cy="14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54AE0CB5-5C2B-947F-BBDC-D630CE0935BB}"/>
                </a:ext>
              </a:extLst>
            </p:cNvPr>
            <p:cNvCxnSpPr>
              <a:cxnSpLocks/>
            </p:cNvCxnSpPr>
            <p:nvPr/>
          </p:nvCxnSpPr>
          <p:spPr>
            <a:xfrm>
              <a:off x="4970429" y="1629344"/>
              <a:ext cx="31429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C1E8634-9985-7CB0-0BE0-0A4B4BB04803}"/>
                </a:ext>
              </a:extLst>
            </p:cNvPr>
            <p:cNvSpPr/>
            <p:nvPr/>
          </p:nvSpPr>
          <p:spPr>
            <a:xfrm>
              <a:off x="7742845" y="972011"/>
              <a:ext cx="180000" cy="63570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9E6FFEC5-75F4-2661-3ECD-1FB13BC82CB8}"/>
                </a:ext>
              </a:extLst>
            </p:cNvPr>
            <p:cNvSpPr txBox="1"/>
            <p:nvPr/>
          </p:nvSpPr>
          <p:spPr>
            <a:xfrm>
              <a:off x="6179238" y="1079055"/>
              <a:ext cx="16385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……</a:t>
              </a: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9C69EC3-2157-16E0-B38C-AB2AC9CC059E}"/>
              </a:ext>
            </a:extLst>
          </p:cNvPr>
          <p:cNvSpPr txBox="1"/>
          <p:nvPr/>
        </p:nvSpPr>
        <p:spPr>
          <a:xfrm>
            <a:off x="6871317" y="6067875"/>
            <a:ext cx="4727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32K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個不同的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Token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8333C29-92E7-DB99-4AB4-C2F7CD495E0C}"/>
              </a:ext>
            </a:extLst>
          </p:cNvPr>
          <p:cNvSpPr txBox="1"/>
          <p:nvPr/>
        </p:nvSpPr>
        <p:spPr>
          <a:xfrm>
            <a:off x="9403167" y="4407836"/>
            <a:ext cx="192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Vocabulary</a:t>
            </a:r>
            <a:endParaRPr lang="zh-TW" altLang="en-US" sz="24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886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4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7180A78A-0DD8-5E31-7CB4-E7E7D1C4EF97}"/>
              </a:ext>
            </a:extLst>
          </p:cNvPr>
          <p:cNvSpPr/>
          <p:nvPr/>
        </p:nvSpPr>
        <p:spPr>
          <a:xfrm>
            <a:off x="1259197" y="2146259"/>
            <a:ext cx="1428082" cy="10800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F716D499-5378-C2A3-C4FE-25EE42B791F6}"/>
              </a:ext>
            </a:extLst>
          </p:cNvPr>
          <p:cNvCxnSpPr>
            <a:cxnSpLocks/>
          </p:cNvCxnSpPr>
          <p:nvPr/>
        </p:nvCxnSpPr>
        <p:spPr>
          <a:xfrm>
            <a:off x="854453" y="2678334"/>
            <a:ext cx="3666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C3BCE54D-5805-4EA0-9EF8-F7A7B0C2577C}"/>
              </a:ext>
            </a:extLst>
          </p:cNvPr>
          <p:cNvSpPr txBox="1"/>
          <p:nvPr/>
        </p:nvSpPr>
        <p:spPr>
          <a:xfrm>
            <a:off x="-30919" y="2447500"/>
            <a:ext cx="93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條件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3C92467F-4A46-EC8F-0704-F7582C1FB9B0}"/>
              </a:ext>
            </a:extLst>
          </p:cNvPr>
          <p:cNvCxnSpPr>
            <a:cxnSpLocks/>
          </p:cNvCxnSpPr>
          <p:nvPr/>
        </p:nvCxnSpPr>
        <p:spPr>
          <a:xfrm>
            <a:off x="2744429" y="2678333"/>
            <a:ext cx="546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DE99069D-1002-7DBE-020D-3D0F2DA9E1A4}"/>
              </a:ext>
            </a:extLst>
          </p:cNvPr>
          <p:cNvSpPr txBox="1"/>
          <p:nvPr/>
        </p:nvSpPr>
        <p:spPr>
          <a:xfrm>
            <a:off x="3157177" y="2455434"/>
            <a:ext cx="123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第一版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540B8FAB-FD25-27B8-409C-910B0E9CACC4}"/>
              </a:ext>
            </a:extLst>
          </p:cNvPr>
          <p:cNvSpPr/>
          <p:nvPr/>
        </p:nvSpPr>
        <p:spPr>
          <a:xfrm>
            <a:off x="4807841" y="2138325"/>
            <a:ext cx="1428082" cy="10800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CA83D018-550A-4FFC-B4A0-C9A5505F3F12}"/>
              </a:ext>
            </a:extLst>
          </p:cNvPr>
          <p:cNvCxnSpPr>
            <a:cxnSpLocks/>
          </p:cNvCxnSpPr>
          <p:nvPr/>
        </p:nvCxnSpPr>
        <p:spPr>
          <a:xfrm>
            <a:off x="4252671" y="2670400"/>
            <a:ext cx="546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BF49F9D3-55CB-22BB-3A03-3404E24FE061}"/>
              </a:ext>
            </a:extLst>
          </p:cNvPr>
          <p:cNvCxnSpPr>
            <a:cxnSpLocks/>
          </p:cNvCxnSpPr>
          <p:nvPr/>
        </p:nvCxnSpPr>
        <p:spPr>
          <a:xfrm>
            <a:off x="6293073" y="2670399"/>
            <a:ext cx="546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BF24036-5E02-B40D-C4D7-06E61B4F5BEC}"/>
              </a:ext>
            </a:extLst>
          </p:cNvPr>
          <p:cNvSpPr txBox="1"/>
          <p:nvPr/>
        </p:nvSpPr>
        <p:spPr>
          <a:xfrm>
            <a:off x="6728545" y="2439566"/>
            <a:ext cx="123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第二版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925AD8E-CC2F-2365-E086-3DAC1DD9A47C}"/>
              </a:ext>
            </a:extLst>
          </p:cNvPr>
          <p:cNvSpPr/>
          <p:nvPr/>
        </p:nvSpPr>
        <p:spPr>
          <a:xfrm>
            <a:off x="8840083" y="2146259"/>
            <a:ext cx="1428082" cy="10800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E924AFA-EEDD-105A-0C8A-14D938069420}"/>
              </a:ext>
            </a:extLst>
          </p:cNvPr>
          <p:cNvSpPr txBox="1"/>
          <p:nvPr/>
        </p:nvSpPr>
        <p:spPr>
          <a:xfrm>
            <a:off x="10551237" y="2447500"/>
            <a:ext cx="123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AAACC0C1-26AF-EAE8-05D5-CE5063B3C6DE}"/>
              </a:ext>
            </a:extLst>
          </p:cNvPr>
          <p:cNvCxnSpPr>
            <a:cxnSpLocks/>
          </p:cNvCxnSpPr>
          <p:nvPr/>
        </p:nvCxnSpPr>
        <p:spPr>
          <a:xfrm>
            <a:off x="8293985" y="2694752"/>
            <a:ext cx="546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65FCBD3-BF4F-4746-5059-49862BFA3047}"/>
              </a:ext>
            </a:extLst>
          </p:cNvPr>
          <p:cNvSpPr txBox="1"/>
          <p:nvPr/>
        </p:nvSpPr>
        <p:spPr>
          <a:xfrm>
            <a:off x="7813044" y="2322175"/>
            <a:ext cx="502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951C878D-77EC-97AC-45F8-5A171194F73D}"/>
              </a:ext>
            </a:extLst>
          </p:cNvPr>
          <p:cNvSpPr/>
          <p:nvPr/>
        </p:nvSpPr>
        <p:spPr>
          <a:xfrm>
            <a:off x="3839555" y="2995788"/>
            <a:ext cx="455576" cy="4555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chemeClr val="tx1"/>
                </a:solidFill>
                <a:latin typeface="Calibri" panose="020F0502020204030204"/>
                <a:ea typeface="新細明體" panose="02020500000000000000" pitchFamily="18" charset="-120"/>
              </a:rPr>
              <a:t>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27CE9F44-A525-CC2E-294F-4D5041505250}"/>
              </a:ext>
            </a:extLst>
          </p:cNvPr>
          <p:cNvSpPr/>
          <p:nvPr/>
        </p:nvSpPr>
        <p:spPr>
          <a:xfrm>
            <a:off x="3278783" y="3545678"/>
            <a:ext cx="455576" cy="4555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chemeClr val="tx1"/>
                </a:solidFill>
                <a:latin typeface="Calibri" panose="020F0502020204030204"/>
                <a:ea typeface="新細明體" panose="02020500000000000000" pitchFamily="18" charset="-120"/>
              </a:rPr>
              <a:t>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1F2F3C74-4B46-E7C1-72F3-F796BA8244CE}"/>
              </a:ext>
            </a:extLst>
          </p:cNvPr>
          <p:cNvSpPr/>
          <p:nvPr/>
        </p:nvSpPr>
        <p:spPr>
          <a:xfrm>
            <a:off x="3278783" y="2990969"/>
            <a:ext cx="455576" cy="4555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BB130DA5-CCAA-3671-0E0D-A5A9BFDC3F49}"/>
              </a:ext>
            </a:extLst>
          </p:cNvPr>
          <p:cNvSpPr/>
          <p:nvPr/>
        </p:nvSpPr>
        <p:spPr>
          <a:xfrm>
            <a:off x="3839555" y="3551826"/>
            <a:ext cx="455576" cy="4555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chemeClr val="tx1"/>
                </a:solidFill>
                <a:latin typeface="Calibri" panose="020F0502020204030204"/>
                <a:ea typeface="新細明體" panose="02020500000000000000" pitchFamily="18" charset="-120"/>
              </a:rPr>
              <a:t>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CF5F9755-B79D-6688-578E-809B563664BA}"/>
              </a:ext>
            </a:extLst>
          </p:cNvPr>
          <p:cNvCxnSpPr>
            <a:cxnSpLocks/>
          </p:cNvCxnSpPr>
          <p:nvPr/>
        </p:nvCxnSpPr>
        <p:spPr>
          <a:xfrm>
            <a:off x="10336993" y="2678332"/>
            <a:ext cx="3666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橢圓 47">
            <a:extLst>
              <a:ext uri="{FF2B5EF4-FFF2-40B4-BE49-F238E27FC236}">
                <a16:creationId xmlns:a16="http://schemas.microsoft.com/office/drawing/2014/main" id="{35A41E7A-C3BE-606E-EF83-F31E1875D308}"/>
              </a:ext>
            </a:extLst>
          </p:cNvPr>
          <p:cNvSpPr/>
          <p:nvPr/>
        </p:nvSpPr>
        <p:spPr>
          <a:xfrm>
            <a:off x="7419340" y="3034442"/>
            <a:ext cx="455576" cy="4555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id="{8FC9DDCD-A1A8-C3FB-73F3-604F700027DB}"/>
              </a:ext>
            </a:extLst>
          </p:cNvPr>
          <p:cNvSpPr/>
          <p:nvPr/>
        </p:nvSpPr>
        <p:spPr>
          <a:xfrm>
            <a:off x="6858568" y="3584332"/>
            <a:ext cx="455576" cy="4555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0" name="橢圓 49">
            <a:extLst>
              <a:ext uri="{FF2B5EF4-FFF2-40B4-BE49-F238E27FC236}">
                <a16:creationId xmlns:a16="http://schemas.microsoft.com/office/drawing/2014/main" id="{2C9F5388-F08D-F22C-92BD-12BEC067623F}"/>
              </a:ext>
            </a:extLst>
          </p:cNvPr>
          <p:cNvSpPr/>
          <p:nvPr/>
        </p:nvSpPr>
        <p:spPr>
          <a:xfrm>
            <a:off x="6858568" y="3029623"/>
            <a:ext cx="455576" cy="4555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1" name="橢圓 50">
            <a:extLst>
              <a:ext uri="{FF2B5EF4-FFF2-40B4-BE49-F238E27FC236}">
                <a16:creationId xmlns:a16="http://schemas.microsoft.com/office/drawing/2014/main" id="{DE80BCD4-9013-7382-93AE-BDE7A44C89A7}"/>
              </a:ext>
            </a:extLst>
          </p:cNvPr>
          <p:cNvSpPr/>
          <p:nvPr/>
        </p:nvSpPr>
        <p:spPr>
          <a:xfrm>
            <a:off x="7419340" y="3590480"/>
            <a:ext cx="455576" cy="4555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chemeClr val="tx1"/>
                </a:solidFill>
                <a:latin typeface="Calibri" panose="020F0502020204030204"/>
                <a:ea typeface="新細明體" panose="02020500000000000000" pitchFamily="18" charset="-120"/>
              </a:rPr>
              <a:t>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" name="橢圓 55">
            <a:extLst>
              <a:ext uri="{FF2B5EF4-FFF2-40B4-BE49-F238E27FC236}">
                <a16:creationId xmlns:a16="http://schemas.microsoft.com/office/drawing/2014/main" id="{0E5E6A60-7F11-0D04-F7BE-87D2580FC463}"/>
              </a:ext>
            </a:extLst>
          </p:cNvPr>
          <p:cNvSpPr/>
          <p:nvPr/>
        </p:nvSpPr>
        <p:spPr>
          <a:xfrm>
            <a:off x="11190343" y="3029623"/>
            <a:ext cx="455576" cy="4555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" name="橢圓 56">
            <a:extLst>
              <a:ext uri="{FF2B5EF4-FFF2-40B4-BE49-F238E27FC236}">
                <a16:creationId xmlns:a16="http://schemas.microsoft.com/office/drawing/2014/main" id="{845F802F-C82C-FD9B-821F-A28C0873603F}"/>
              </a:ext>
            </a:extLst>
          </p:cNvPr>
          <p:cNvSpPr/>
          <p:nvPr/>
        </p:nvSpPr>
        <p:spPr>
          <a:xfrm>
            <a:off x="10629571" y="3579513"/>
            <a:ext cx="455576" cy="45557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chemeClr val="tx1"/>
                </a:solidFill>
                <a:latin typeface="Calibri" panose="020F0502020204030204"/>
                <a:ea typeface="新細明體" panose="02020500000000000000" pitchFamily="18" charset="-120"/>
              </a:rPr>
              <a:t>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" name="橢圓 57">
            <a:extLst>
              <a:ext uri="{FF2B5EF4-FFF2-40B4-BE49-F238E27FC236}">
                <a16:creationId xmlns:a16="http://schemas.microsoft.com/office/drawing/2014/main" id="{84530F04-E346-5171-E5E8-EFC0C809E90C}"/>
              </a:ext>
            </a:extLst>
          </p:cNvPr>
          <p:cNvSpPr/>
          <p:nvPr/>
        </p:nvSpPr>
        <p:spPr>
          <a:xfrm>
            <a:off x="10629571" y="3024804"/>
            <a:ext cx="455576" cy="4555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9" name="橢圓 58">
            <a:extLst>
              <a:ext uri="{FF2B5EF4-FFF2-40B4-BE49-F238E27FC236}">
                <a16:creationId xmlns:a16="http://schemas.microsoft.com/office/drawing/2014/main" id="{53DEEBA2-C84D-E3EE-866F-80C708A84E37}"/>
              </a:ext>
            </a:extLst>
          </p:cNvPr>
          <p:cNvSpPr/>
          <p:nvPr/>
        </p:nvSpPr>
        <p:spPr>
          <a:xfrm>
            <a:off x="11190343" y="3585661"/>
            <a:ext cx="455576" cy="45557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4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3DD81DE3-1F51-0CE8-323D-10DAB4134A89}"/>
              </a:ext>
            </a:extLst>
          </p:cNvPr>
          <p:cNvSpPr/>
          <p:nvPr/>
        </p:nvSpPr>
        <p:spPr>
          <a:xfrm>
            <a:off x="10121270" y="4494769"/>
            <a:ext cx="2003953" cy="5682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Decoder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780B2C76-1B05-2E0F-3F6D-C4FA4FC39322}"/>
              </a:ext>
            </a:extLst>
          </p:cNvPr>
          <p:cNvCxnSpPr>
            <a:cxnSpLocks/>
          </p:cNvCxnSpPr>
          <p:nvPr/>
        </p:nvCxnSpPr>
        <p:spPr>
          <a:xfrm>
            <a:off x="11128869" y="4114312"/>
            <a:ext cx="0" cy="3694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AF7CF801-1A4C-6839-EC95-8B66EA003344}"/>
              </a:ext>
            </a:extLst>
          </p:cNvPr>
          <p:cNvCxnSpPr>
            <a:cxnSpLocks/>
          </p:cNvCxnSpPr>
          <p:nvPr/>
        </p:nvCxnSpPr>
        <p:spPr>
          <a:xfrm>
            <a:off x="11123246" y="5152548"/>
            <a:ext cx="0" cy="3694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7934638-E056-7AE6-1A9A-DFBF7A147A92}"/>
              </a:ext>
            </a:extLst>
          </p:cNvPr>
          <p:cNvSpPr txBox="1"/>
          <p:nvPr/>
        </p:nvSpPr>
        <p:spPr>
          <a:xfrm>
            <a:off x="261725" y="4668550"/>
            <a:ext cx="2259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Midjourney,</a:t>
            </a: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Stable Diffusion,</a:t>
            </a: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DALL-E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都是用類似的作法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9305DF23-337F-9856-F6B9-7B8B02314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065" y="5434029"/>
            <a:ext cx="1310828" cy="1262458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F129AA6C-28B6-3769-B09A-96A6931A1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510" y="5501078"/>
            <a:ext cx="1227950" cy="125534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6A01DD29-8487-867F-7444-32164A570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0152" y="175440"/>
            <a:ext cx="1395181" cy="1354887"/>
          </a:xfrm>
          <a:prstGeom prst="rect">
            <a:avLst/>
          </a:prstGeom>
        </p:spPr>
      </p:pic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9C7DDC9B-D0FE-3CB8-288D-B8EE56296133}"/>
              </a:ext>
            </a:extLst>
          </p:cNvPr>
          <p:cNvSpPr/>
          <p:nvPr/>
        </p:nvSpPr>
        <p:spPr>
          <a:xfrm>
            <a:off x="2394672" y="319466"/>
            <a:ext cx="2080221" cy="8558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5E120F9B-C5B2-514B-393C-959DFF00862B}"/>
              </a:ext>
            </a:extLst>
          </p:cNvPr>
          <p:cNvCxnSpPr/>
          <p:nvPr/>
        </p:nvCxnSpPr>
        <p:spPr>
          <a:xfrm>
            <a:off x="1577192" y="776161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5D225D1E-561D-EDC6-1DDE-5F37A0630FDF}"/>
              </a:ext>
            </a:extLst>
          </p:cNvPr>
          <p:cNvCxnSpPr/>
          <p:nvPr/>
        </p:nvCxnSpPr>
        <p:spPr>
          <a:xfrm>
            <a:off x="4635908" y="843804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30ABFAAC-061D-A7C6-F3B4-84C432955DF7}"/>
              </a:ext>
            </a:extLst>
          </p:cNvPr>
          <p:cNvCxnSpPr/>
          <p:nvPr/>
        </p:nvCxnSpPr>
        <p:spPr>
          <a:xfrm>
            <a:off x="6605408" y="885442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317AFE4E-95D5-2DFB-A6B0-051251191190}"/>
              </a:ext>
            </a:extLst>
          </p:cNvPr>
          <p:cNvSpPr txBox="1"/>
          <p:nvPr/>
        </p:nvSpPr>
        <p:spPr>
          <a:xfrm>
            <a:off x="1973238" y="1154675"/>
            <a:ext cx="298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Autoregressive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27EC1FA2-027E-B7EB-822D-AC1CB9F349BB}"/>
              </a:ext>
            </a:extLst>
          </p:cNvPr>
          <p:cNvSpPr/>
          <p:nvPr/>
        </p:nvSpPr>
        <p:spPr>
          <a:xfrm>
            <a:off x="7337978" y="419466"/>
            <a:ext cx="2080221" cy="8668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Decoder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1" name="直線單箭頭接點 60">
            <a:extLst>
              <a:ext uri="{FF2B5EF4-FFF2-40B4-BE49-F238E27FC236}">
                <a16:creationId xmlns:a16="http://schemas.microsoft.com/office/drawing/2014/main" id="{DA2D48B3-0080-2165-90A2-CEB29BE4FC0A}"/>
              </a:ext>
            </a:extLst>
          </p:cNvPr>
          <p:cNvCxnSpPr/>
          <p:nvPr/>
        </p:nvCxnSpPr>
        <p:spPr>
          <a:xfrm>
            <a:off x="9559429" y="885442"/>
            <a:ext cx="7218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橢圓 70">
            <a:extLst>
              <a:ext uri="{FF2B5EF4-FFF2-40B4-BE49-F238E27FC236}">
                <a16:creationId xmlns:a16="http://schemas.microsoft.com/office/drawing/2014/main" id="{64DD9DDA-F5D9-F069-F734-45EBE4A7E2BE}"/>
              </a:ext>
            </a:extLst>
          </p:cNvPr>
          <p:cNvSpPr/>
          <p:nvPr/>
        </p:nvSpPr>
        <p:spPr>
          <a:xfrm>
            <a:off x="6015986" y="335552"/>
            <a:ext cx="455576" cy="4555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" name="橢圓 71">
            <a:extLst>
              <a:ext uri="{FF2B5EF4-FFF2-40B4-BE49-F238E27FC236}">
                <a16:creationId xmlns:a16="http://schemas.microsoft.com/office/drawing/2014/main" id="{20479736-55A5-CCA1-256E-F8D5729D41E5}"/>
              </a:ext>
            </a:extLst>
          </p:cNvPr>
          <p:cNvSpPr/>
          <p:nvPr/>
        </p:nvSpPr>
        <p:spPr>
          <a:xfrm>
            <a:off x="5455214" y="885442"/>
            <a:ext cx="455576" cy="45557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chemeClr val="tx1"/>
                </a:solidFill>
                <a:latin typeface="Calibri" panose="020F0502020204030204"/>
                <a:ea typeface="新細明體" panose="02020500000000000000" pitchFamily="18" charset="-120"/>
              </a:rPr>
              <a:t>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" name="橢圓 72">
            <a:extLst>
              <a:ext uri="{FF2B5EF4-FFF2-40B4-BE49-F238E27FC236}">
                <a16:creationId xmlns:a16="http://schemas.microsoft.com/office/drawing/2014/main" id="{8BDFC500-BBEB-E4BA-5B36-E6BB577D1B63}"/>
              </a:ext>
            </a:extLst>
          </p:cNvPr>
          <p:cNvSpPr/>
          <p:nvPr/>
        </p:nvSpPr>
        <p:spPr>
          <a:xfrm>
            <a:off x="5455214" y="330733"/>
            <a:ext cx="455576" cy="4555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" name="橢圓 73">
            <a:extLst>
              <a:ext uri="{FF2B5EF4-FFF2-40B4-BE49-F238E27FC236}">
                <a16:creationId xmlns:a16="http://schemas.microsoft.com/office/drawing/2014/main" id="{A2B17F50-A1AE-C760-95A3-12BEBC04B979}"/>
              </a:ext>
            </a:extLst>
          </p:cNvPr>
          <p:cNvSpPr/>
          <p:nvPr/>
        </p:nvSpPr>
        <p:spPr>
          <a:xfrm>
            <a:off x="6015986" y="891590"/>
            <a:ext cx="455576" cy="45557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4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57F8ECAA-2E49-35BF-F3F9-C36E160C69AF}"/>
              </a:ext>
            </a:extLst>
          </p:cNvPr>
          <p:cNvSpPr txBox="1"/>
          <p:nvPr/>
        </p:nvSpPr>
        <p:spPr>
          <a:xfrm>
            <a:off x="505748" y="591718"/>
            <a:ext cx="93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條件</a:t>
            </a: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8A9197E6-5753-B073-8250-7FE3F0634BE4}"/>
              </a:ext>
            </a:extLst>
          </p:cNvPr>
          <p:cNvSpPr txBox="1"/>
          <p:nvPr/>
        </p:nvSpPr>
        <p:spPr>
          <a:xfrm>
            <a:off x="539797" y="1689963"/>
            <a:ext cx="298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Non-Autoregressive</a:t>
            </a: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53CDE37B-24F1-F971-6011-54B58BD1F452}"/>
              </a:ext>
            </a:extLst>
          </p:cNvPr>
          <p:cNvSpPr txBox="1"/>
          <p:nvPr/>
        </p:nvSpPr>
        <p:spPr>
          <a:xfrm>
            <a:off x="4067343" y="1687503"/>
            <a:ext cx="298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Non-Autoregressive</a:t>
            </a: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16F4FAED-2CBF-3F4C-474A-471CB3FF179D}"/>
              </a:ext>
            </a:extLst>
          </p:cNvPr>
          <p:cNvSpPr txBox="1"/>
          <p:nvPr/>
        </p:nvSpPr>
        <p:spPr>
          <a:xfrm>
            <a:off x="8142834" y="1688761"/>
            <a:ext cx="298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Non-Autoregressive</a:t>
            </a:r>
          </a:p>
        </p:txBody>
      </p:sp>
      <p:pic>
        <p:nvPicPr>
          <p:cNvPr id="79" name="圖片 78">
            <a:extLst>
              <a:ext uri="{FF2B5EF4-FFF2-40B4-BE49-F238E27FC236}">
                <a16:creationId xmlns:a16="http://schemas.microsoft.com/office/drawing/2014/main" id="{007EDC02-589E-738F-7978-36FB71437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1237" y="5543131"/>
            <a:ext cx="1173315" cy="1139429"/>
          </a:xfrm>
          <a:prstGeom prst="rect">
            <a:avLst/>
          </a:prstGeom>
        </p:spPr>
      </p:pic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7E39AD44-47F2-6883-96EE-91311FA56FC4}"/>
              </a:ext>
            </a:extLst>
          </p:cNvPr>
          <p:cNvSpPr/>
          <p:nvPr/>
        </p:nvSpPr>
        <p:spPr>
          <a:xfrm>
            <a:off x="6311751" y="4483282"/>
            <a:ext cx="2003953" cy="5682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Decoder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11D94D03-E8D2-689A-4247-33A1C7DB3A88}"/>
              </a:ext>
            </a:extLst>
          </p:cNvPr>
          <p:cNvCxnSpPr>
            <a:cxnSpLocks/>
          </p:cNvCxnSpPr>
          <p:nvPr/>
        </p:nvCxnSpPr>
        <p:spPr>
          <a:xfrm>
            <a:off x="7319350" y="4102825"/>
            <a:ext cx="0" cy="3694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79653043-DCD8-C496-B43B-DA2A99834C6E}"/>
              </a:ext>
            </a:extLst>
          </p:cNvPr>
          <p:cNvCxnSpPr>
            <a:cxnSpLocks/>
          </p:cNvCxnSpPr>
          <p:nvPr/>
        </p:nvCxnSpPr>
        <p:spPr>
          <a:xfrm>
            <a:off x="7313727" y="5141061"/>
            <a:ext cx="0" cy="3694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DC41047B-810F-B79A-784F-42F880CF10D1}"/>
              </a:ext>
            </a:extLst>
          </p:cNvPr>
          <p:cNvSpPr/>
          <p:nvPr/>
        </p:nvSpPr>
        <p:spPr>
          <a:xfrm>
            <a:off x="2803888" y="4388019"/>
            <a:ext cx="2003953" cy="5682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Decoder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51223DF6-33A8-69D9-5663-6C3265B6F1AE}"/>
              </a:ext>
            </a:extLst>
          </p:cNvPr>
          <p:cNvCxnSpPr>
            <a:cxnSpLocks/>
          </p:cNvCxnSpPr>
          <p:nvPr/>
        </p:nvCxnSpPr>
        <p:spPr>
          <a:xfrm>
            <a:off x="3811487" y="4007562"/>
            <a:ext cx="0" cy="3694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EF61126A-1509-2301-2E8A-899D4B1E25B0}"/>
              </a:ext>
            </a:extLst>
          </p:cNvPr>
          <p:cNvCxnSpPr>
            <a:cxnSpLocks/>
          </p:cNvCxnSpPr>
          <p:nvPr/>
        </p:nvCxnSpPr>
        <p:spPr>
          <a:xfrm>
            <a:off x="3805864" y="5045798"/>
            <a:ext cx="0" cy="3694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88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0" grpId="0" animBg="1"/>
      <p:bldP spid="8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0DA7C5-4BBE-53B6-9E12-58B537D26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小結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C13E43-0CE8-DE43-D4B5-38E6A6DB3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18C71E40-36FB-3DEC-106B-B0F574788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960832"/>
              </p:ext>
            </p:extLst>
          </p:nvPr>
        </p:nvGraphicFramePr>
        <p:xfrm>
          <a:off x="1233714" y="2127377"/>
          <a:ext cx="9927771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033">
                  <a:extLst>
                    <a:ext uri="{9D8B030D-6E8A-4147-A177-3AD203B41FA5}">
                      <a16:colId xmlns:a16="http://schemas.microsoft.com/office/drawing/2014/main" val="100826099"/>
                    </a:ext>
                  </a:extLst>
                </a:gridCol>
                <a:gridCol w="3787160">
                  <a:extLst>
                    <a:ext uri="{9D8B030D-6E8A-4147-A177-3AD203B41FA5}">
                      <a16:colId xmlns:a16="http://schemas.microsoft.com/office/drawing/2014/main" val="2028853323"/>
                    </a:ext>
                  </a:extLst>
                </a:gridCol>
                <a:gridCol w="4687578">
                  <a:extLst>
                    <a:ext uri="{9D8B030D-6E8A-4147-A177-3AD203B41FA5}">
                      <a16:colId xmlns:a16="http://schemas.microsoft.com/office/drawing/2014/main" val="2854500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sz="2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i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Autoregressive, 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Non-</a:t>
                      </a:r>
                      <a:r>
                        <a:rPr lang="en-US" altLang="zh-TW" sz="2800" b="0" i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autoregressive, NAR</a:t>
                      </a:r>
                      <a:endParaRPr lang="zh-TW" altLang="en-US" sz="2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660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按部就班、各個擊破</a:t>
                      </a:r>
                      <a:endParaRPr lang="en-US" altLang="zh-TW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齊頭並進、一次到位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578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速度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59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品質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798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常用於文字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常用於影像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499609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4222A7F0-17E0-DFBF-9BE5-AA007DB00581}"/>
              </a:ext>
            </a:extLst>
          </p:cNvPr>
          <p:cNvSpPr txBox="1"/>
          <p:nvPr/>
        </p:nvSpPr>
        <p:spPr>
          <a:xfrm>
            <a:off x="2975429" y="5326970"/>
            <a:ext cx="6444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有很多方法讓兩種策略可以截長補短</a:t>
            </a:r>
          </a:p>
        </p:txBody>
      </p:sp>
    </p:spTree>
    <p:extLst>
      <p:ext uri="{BB962C8B-B14F-4D97-AF65-F5344CB8AC3E}">
        <p14:creationId xmlns:p14="http://schemas.microsoft.com/office/powerpoint/2010/main" val="122937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A05EC4-9947-7F64-F9C7-3FED08FC1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覺得現在語言模型還不夠快嗎？</a:t>
            </a:r>
          </a:p>
        </p:txBody>
      </p:sp>
      <p:pic>
        <p:nvPicPr>
          <p:cNvPr id="7" name="內容版面配置區 6" descr="一張含有 螢幕擷取畫面, 文字, 黑色 的圖片&#10;&#10;自動產生的描述">
            <a:extLst>
              <a:ext uri="{FF2B5EF4-FFF2-40B4-BE49-F238E27FC236}">
                <a16:creationId xmlns:a16="http://schemas.microsoft.com/office/drawing/2014/main" id="{DC95FA39-F2B3-9525-7605-9C1073FCE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99302"/>
            <a:ext cx="10515600" cy="4293870"/>
          </a:xfr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EFD62F7-AEF9-0F0C-B269-118DAC4D9CD6}"/>
              </a:ext>
            </a:extLst>
          </p:cNvPr>
          <p:cNvSpPr txBox="1"/>
          <p:nvPr/>
        </p:nvSpPr>
        <p:spPr>
          <a:xfrm>
            <a:off x="1983858" y="6308209"/>
            <a:ext cx="8224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Source: </a:t>
            </a:r>
            <a:r>
              <a:rPr lang="zh-TW" altLang="en-US" dirty="0"/>
              <a:t>https://pytorch.org/blog/hitchhikers-guide-speculative-decoding/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333475A-DB1A-F17B-8C21-0175899A5BF3}"/>
              </a:ext>
            </a:extLst>
          </p:cNvPr>
          <p:cNvSpPr txBox="1"/>
          <p:nvPr/>
        </p:nvSpPr>
        <p:spPr>
          <a:xfrm>
            <a:off x="1254642" y="5798593"/>
            <a:ext cx="410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LLaMA</a:t>
            </a:r>
            <a:r>
              <a:rPr lang="en-US" altLang="zh-TW" sz="2400" dirty="0"/>
              <a:t> 2 13B</a:t>
            </a:r>
            <a:endParaRPr lang="zh-TW" altLang="en-US" sz="2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D3933D8-8694-D838-C18F-E73AC9F4C907}"/>
              </a:ext>
            </a:extLst>
          </p:cNvPr>
          <p:cNvSpPr txBox="1"/>
          <p:nvPr/>
        </p:nvSpPr>
        <p:spPr>
          <a:xfrm>
            <a:off x="6659525" y="5822568"/>
            <a:ext cx="410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+ Speculative Decoding</a:t>
            </a:r>
            <a:endParaRPr lang="zh-TW" altLang="en-US" sz="24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0F61B6-7737-1E2C-80E0-8A5C2DFD8969}"/>
              </a:ext>
            </a:extLst>
          </p:cNvPr>
          <p:cNvSpPr/>
          <p:nvPr/>
        </p:nvSpPr>
        <p:spPr>
          <a:xfrm>
            <a:off x="5924550" y="1333500"/>
            <a:ext cx="7867650" cy="492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65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E77757-BA3B-31E2-2B19-EAB63C42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Speculative Decoding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DB23D256-88D4-CA28-CAB2-75B7B38BBDE5}"/>
              </a:ext>
            </a:extLst>
          </p:cNvPr>
          <p:cNvSpPr/>
          <p:nvPr/>
        </p:nvSpPr>
        <p:spPr>
          <a:xfrm>
            <a:off x="5989311" y="1715675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79FB94C3-F0DF-4109-248B-4C7B1FFF45A4}"/>
              </a:ext>
            </a:extLst>
          </p:cNvPr>
          <p:cNvCxnSpPr>
            <a:cxnSpLocks/>
          </p:cNvCxnSpPr>
          <p:nvPr/>
        </p:nvCxnSpPr>
        <p:spPr>
          <a:xfrm>
            <a:off x="4778029" y="2133720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D64016D5-973A-E691-4CA4-15EDE01C9A1B}"/>
              </a:ext>
            </a:extLst>
          </p:cNvPr>
          <p:cNvCxnSpPr>
            <a:cxnSpLocks/>
          </p:cNvCxnSpPr>
          <p:nvPr/>
        </p:nvCxnSpPr>
        <p:spPr>
          <a:xfrm>
            <a:off x="8657539" y="2143148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A308C10-1BE1-D8C4-D2F3-A59FDDCA8054}"/>
              </a:ext>
            </a:extLst>
          </p:cNvPr>
          <p:cNvSpPr/>
          <p:nvPr/>
        </p:nvSpPr>
        <p:spPr>
          <a:xfrm>
            <a:off x="9851525" y="1888762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03761A51-014E-9EEB-5575-3E47488570D8}"/>
              </a:ext>
            </a:extLst>
          </p:cNvPr>
          <p:cNvSpPr/>
          <p:nvPr/>
        </p:nvSpPr>
        <p:spPr>
          <a:xfrm>
            <a:off x="3004481" y="1883521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E73E223D-9A9B-DE57-2BC2-D9E33660F478}"/>
              </a:ext>
            </a:extLst>
          </p:cNvPr>
          <p:cNvSpPr/>
          <p:nvPr/>
        </p:nvSpPr>
        <p:spPr>
          <a:xfrm>
            <a:off x="5989311" y="2730672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語言模型</a:t>
            </a: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8167EC5B-35BE-5F85-99B0-394B413558F7}"/>
              </a:ext>
            </a:extLst>
          </p:cNvPr>
          <p:cNvCxnSpPr>
            <a:cxnSpLocks/>
          </p:cNvCxnSpPr>
          <p:nvPr/>
        </p:nvCxnSpPr>
        <p:spPr>
          <a:xfrm>
            <a:off x="4778029" y="3148717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046D9BA4-E2AD-10AB-F8AF-E5ED413EA6EA}"/>
              </a:ext>
            </a:extLst>
          </p:cNvPr>
          <p:cNvCxnSpPr>
            <a:cxnSpLocks/>
          </p:cNvCxnSpPr>
          <p:nvPr/>
        </p:nvCxnSpPr>
        <p:spPr>
          <a:xfrm>
            <a:off x="8657539" y="3158145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8908E022-86CD-4B9B-A12A-321E62D5B7DA}"/>
              </a:ext>
            </a:extLst>
          </p:cNvPr>
          <p:cNvSpPr/>
          <p:nvPr/>
        </p:nvSpPr>
        <p:spPr>
          <a:xfrm>
            <a:off x="2411906" y="2874490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E6722EA8-A150-6086-F0ED-DD64968B8075}"/>
              </a:ext>
            </a:extLst>
          </p:cNvPr>
          <p:cNvSpPr/>
          <p:nvPr/>
        </p:nvSpPr>
        <p:spPr>
          <a:xfrm>
            <a:off x="9849246" y="2874489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98BF4CCA-D1C1-B3B0-E457-DD59CC00A20D}"/>
              </a:ext>
            </a:extLst>
          </p:cNvPr>
          <p:cNvSpPr/>
          <p:nvPr/>
        </p:nvSpPr>
        <p:spPr>
          <a:xfrm>
            <a:off x="4094298" y="2874489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6579902-FF39-CEE9-1C46-5468DDE4AB51}"/>
              </a:ext>
            </a:extLst>
          </p:cNvPr>
          <p:cNvSpPr txBox="1"/>
          <p:nvPr/>
        </p:nvSpPr>
        <p:spPr>
          <a:xfrm>
            <a:off x="1277258" y="1229023"/>
            <a:ext cx="190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猜測、投機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ECDA67F-B053-5B27-BC0A-85683398C135}"/>
              </a:ext>
            </a:extLst>
          </p:cNvPr>
          <p:cNvSpPr txBox="1"/>
          <p:nvPr/>
        </p:nvSpPr>
        <p:spPr>
          <a:xfrm>
            <a:off x="8171543" y="390112"/>
            <a:ext cx="3526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https://arxiv.org/abs/2211.17192</a:t>
            </a:r>
          </a:p>
          <a:p>
            <a:r>
              <a:rPr lang="zh-TW" altLang="en-US" dirty="0"/>
              <a:t>https://arxiv.org/abs/2302.01318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E02BF3-6EDA-DE73-1044-FA660BF0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4" y="4682490"/>
            <a:ext cx="1064496" cy="10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8D12FBC9-1936-B9D1-B922-6E44771ED30E}"/>
              </a:ext>
            </a:extLst>
          </p:cNvPr>
          <p:cNvSpPr txBox="1"/>
          <p:nvPr/>
        </p:nvSpPr>
        <p:spPr>
          <a:xfrm>
            <a:off x="688397" y="4075302"/>
            <a:ext cx="1249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預言家</a:t>
            </a:r>
          </a:p>
        </p:txBody>
      </p:sp>
      <p:sp>
        <p:nvSpPr>
          <p:cNvPr id="37" name="手繪多邊形: 圖案 36">
            <a:extLst>
              <a:ext uri="{FF2B5EF4-FFF2-40B4-BE49-F238E27FC236}">
                <a16:creationId xmlns:a16="http://schemas.microsoft.com/office/drawing/2014/main" id="{9DA67C49-661F-2898-735D-3D231C63A5F3}"/>
              </a:ext>
            </a:extLst>
          </p:cNvPr>
          <p:cNvSpPr/>
          <p:nvPr/>
        </p:nvSpPr>
        <p:spPr>
          <a:xfrm>
            <a:off x="10497298" y="2089583"/>
            <a:ext cx="417444" cy="1033669"/>
          </a:xfrm>
          <a:custGeom>
            <a:avLst/>
            <a:gdLst>
              <a:gd name="connsiteX0" fmla="*/ 0 w 417444"/>
              <a:gd name="connsiteY0" fmla="*/ 0 h 1033669"/>
              <a:gd name="connsiteX1" fmla="*/ 417444 w 417444"/>
              <a:gd name="connsiteY1" fmla="*/ 636104 h 1033669"/>
              <a:gd name="connsiteX2" fmla="*/ 0 w 417444"/>
              <a:gd name="connsiteY2" fmla="*/ 1033669 h 103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444" h="1033669">
                <a:moveTo>
                  <a:pt x="0" y="0"/>
                </a:moveTo>
                <a:cubicBezTo>
                  <a:pt x="208722" y="231913"/>
                  <a:pt x="417444" y="463826"/>
                  <a:pt x="417444" y="636104"/>
                </a:cubicBezTo>
                <a:cubicBezTo>
                  <a:pt x="417444" y="808382"/>
                  <a:pt x="208722" y="921025"/>
                  <a:pt x="0" y="1033669"/>
                </a:cubicBezTo>
              </a:path>
            </a:pathLst>
          </a:custGeom>
          <a:noFill/>
          <a:ln w="57150"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272F4638-1424-897B-42C5-7EE712423C30}"/>
              </a:ext>
            </a:extLst>
          </p:cNvPr>
          <p:cNvSpPr/>
          <p:nvPr/>
        </p:nvSpPr>
        <p:spPr>
          <a:xfrm>
            <a:off x="5969697" y="4222514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1E309096-9D36-9A49-7035-278295603484}"/>
              </a:ext>
            </a:extLst>
          </p:cNvPr>
          <p:cNvCxnSpPr>
            <a:cxnSpLocks/>
          </p:cNvCxnSpPr>
          <p:nvPr/>
        </p:nvCxnSpPr>
        <p:spPr>
          <a:xfrm>
            <a:off x="4758415" y="4640559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FD76F18B-4CB2-EFF4-657B-BA60A0A4F0EB}"/>
              </a:ext>
            </a:extLst>
          </p:cNvPr>
          <p:cNvSpPr/>
          <p:nvPr/>
        </p:nvSpPr>
        <p:spPr>
          <a:xfrm>
            <a:off x="2984867" y="4390360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712CBBA9-12EC-7D06-49F1-65246AD5E2AD}"/>
              </a:ext>
            </a:extLst>
          </p:cNvPr>
          <p:cNvSpPr/>
          <p:nvPr/>
        </p:nvSpPr>
        <p:spPr>
          <a:xfrm>
            <a:off x="5969697" y="5487711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語言模型</a:t>
            </a:r>
          </a:p>
        </p:txBody>
      </p: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A84320EB-F02B-B62E-98A2-6DB2048113A5}"/>
              </a:ext>
            </a:extLst>
          </p:cNvPr>
          <p:cNvCxnSpPr>
            <a:cxnSpLocks/>
          </p:cNvCxnSpPr>
          <p:nvPr/>
        </p:nvCxnSpPr>
        <p:spPr>
          <a:xfrm>
            <a:off x="4758415" y="5905756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60756C49-07EE-E5A6-810E-3B5F64526686}"/>
              </a:ext>
            </a:extLst>
          </p:cNvPr>
          <p:cNvSpPr/>
          <p:nvPr/>
        </p:nvSpPr>
        <p:spPr>
          <a:xfrm>
            <a:off x="2392292" y="5631529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4AFE7CE8-EEE5-4E57-0C3E-9E81F672536F}"/>
              </a:ext>
            </a:extLst>
          </p:cNvPr>
          <p:cNvSpPr/>
          <p:nvPr/>
        </p:nvSpPr>
        <p:spPr>
          <a:xfrm>
            <a:off x="4183624" y="5709784"/>
            <a:ext cx="414178" cy="365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?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4C229ED6-E33D-5D60-6153-94E30BB1B5C9}"/>
              </a:ext>
            </a:extLst>
          </p:cNvPr>
          <p:cNvSpPr/>
          <p:nvPr/>
        </p:nvSpPr>
        <p:spPr>
          <a:xfrm>
            <a:off x="4126345" y="5621404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DAC43070-A1E8-C0A2-6C52-3A992AC80617}"/>
              </a:ext>
            </a:extLst>
          </p:cNvPr>
          <p:cNvCxnSpPr>
            <a:cxnSpLocks/>
          </p:cNvCxnSpPr>
          <p:nvPr/>
        </p:nvCxnSpPr>
        <p:spPr>
          <a:xfrm>
            <a:off x="8619084" y="4707885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AC044BDA-B4CC-1620-C6A8-9F70FEE6A3AD}"/>
              </a:ext>
            </a:extLst>
          </p:cNvPr>
          <p:cNvSpPr/>
          <p:nvPr/>
        </p:nvSpPr>
        <p:spPr>
          <a:xfrm>
            <a:off x="9813070" y="4453499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BB3B9B23-5721-56CF-06E6-5DEAB08FE6E6}"/>
              </a:ext>
            </a:extLst>
          </p:cNvPr>
          <p:cNvCxnSpPr>
            <a:cxnSpLocks/>
          </p:cNvCxnSpPr>
          <p:nvPr/>
        </p:nvCxnSpPr>
        <p:spPr>
          <a:xfrm>
            <a:off x="8633401" y="5956147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D3122827-B8A3-4174-0319-A4E6C50C3576}"/>
              </a:ext>
            </a:extLst>
          </p:cNvPr>
          <p:cNvSpPr/>
          <p:nvPr/>
        </p:nvSpPr>
        <p:spPr>
          <a:xfrm>
            <a:off x="9825108" y="5697891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1" name="右大括弧 50">
            <a:extLst>
              <a:ext uri="{FF2B5EF4-FFF2-40B4-BE49-F238E27FC236}">
                <a16:creationId xmlns:a16="http://schemas.microsoft.com/office/drawing/2014/main" id="{15CF9C93-C539-0706-6379-32C77EA69CAB}"/>
              </a:ext>
            </a:extLst>
          </p:cNvPr>
          <p:cNvSpPr/>
          <p:nvPr/>
        </p:nvSpPr>
        <p:spPr>
          <a:xfrm>
            <a:off x="10382931" y="4235774"/>
            <a:ext cx="528735" cy="2102515"/>
          </a:xfrm>
          <a:prstGeom prst="rightBrace">
            <a:avLst>
              <a:gd name="adj1" fmla="val 6117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95FFB530-D20E-E62F-4237-69E39A3D82B6}"/>
              </a:ext>
            </a:extLst>
          </p:cNvPr>
          <p:cNvSpPr txBox="1"/>
          <p:nvPr/>
        </p:nvSpPr>
        <p:spPr>
          <a:xfrm>
            <a:off x="10940754" y="5067596"/>
            <a:ext cx="10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34A2EC18-64F4-A929-06F5-73CEF399A481}"/>
              </a:ext>
            </a:extLst>
          </p:cNvPr>
          <p:cNvSpPr txBox="1"/>
          <p:nvPr/>
        </p:nvSpPr>
        <p:spPr>
          <a:xfrm>
            <a:off x="10706020" y="6155309"/>
            <a:ext cx="142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速度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 2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C39DB817-16DA-A7C2-4B76-FC33F76FEF26}"/>
              </a:ext>
            </a:extLst>
          </p:cNvPr>
          <p:cNvCxnSpPr/>
          <p:nvPr/>
        </p:nvCxnSpPr>
        <p:spPr>
          <a:xfrm>
            <a:off x="1996855" y="5287031"/>
            <a:ext cx="2406538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5F2FA941-56A7-0EBA-0709-BD26EB06EDA7}"/>
              </a:ext>
            </a:extLst>
          </p:cNvPr>
          <p:cNvCxnSpPr>
            <a:cxnSpLocks/>
          </p:cNvCxnSpPr>
          <p:nvPr/>
        </p:nvCxnSpPr>
        <p:spPr>
          <a:xfrm>
            <a:off x="4384065" y="5287031"/>
            <a:ext cx="0" cy="295376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0ED75F56-D517-0F13-5B7D-34A0E2E51079}"/>
              </a:ext>
            </a:extLst>
          </p:cNvPr>
          <p:cNvSpPr txBox="1"/>
          <p:nvPr/>
        </p:nvSpPr>
        <p:spPr>
          <a:xfrm>
            <a:off x="423294" y="5867369"/>
            <a:ext cx="1770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預判接下來會說什麼</a:t>
            </a:r>
          </a:p>
        </p:txBody>
      </p:sp>
    </p:spTree>
    <p:extLst>
      <p:ext uri="{BB962C8B-B14F-4D97-AF65-F5344CB8AC3E}">
        <p14:creationId xmlns:p14="http://schemas.microsoft.com/office/powerpoint/2010/main" val="314124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9" grpId="0" animBg="1"/>
      <p:bldP spid="21" grpId="0" animBg="1"/>
      <p:bldP spid="26" grpId="0" animBg="1"/>
      <p:bldP spid="32" grpId="0" animBg="1"/>
      <p:bldP spid="34" grpId="0" animBg="1"/>
      <p:bldP spid="17" grpId="0"/>
      <p:bldP spid="37" grpId="0" animBg="1"/>
      <p:bldP spid="38" grpId="0" animBg="1"/>
      <p:bldP spid="40" grpId="0" animBg="1"/>
      <p:bldP spid="41" grpId="0" animBg="1"/>
      <p:bldP spid="43" grpId="0" animBg="1"/>
      <p:bldP spid="46" grpId="0" animBg="1"/>
      <p:bldP spid="44" grpId="0" animBg="1"/>
      <p:bldP spid="48" grpId="0" animBg="1"/>
      <p:bldP spid="50" grpId="0" animBg="1"/>
      <p:bldP spid="51" grpId="0" animBg="1"/>
      <p:bldP spid="52" grpId="0"/>
      <p:bldP spid="53" grpId="0"/>
      <p:bldP spid="5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B7B4F896-A2D2-AC51-9D8B-67BFC9B8C080}"/>
              </a:ext>
            </a:extLst>
          </p:cNvPr>
          <p:cNvCxnSpPr>
            <a:cxnSpLocks/>
          </p:cNvCxnSpPr>
          <p:nvPr/>
        </p:nvCxnSpPr>
        <p:spPr>
          <a:xfrm>
            <a:off x="2073220" y="2661798"/>
            <a:ext cx="72486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0A76A888-5508-7C03-690B-1496B1B376CF}"/>
              </a:ext>
            </a:extLst>
          </p:cNvPr>
          <p:cNvSpPr/>
          <p:nvPr/>
        </p:nvSpPr>
        <p:spPr>
          <a:xfrm>
            <a:off x="3193363" y="976731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DA69B5F-ED29-DFB2-4043-A81D010F24D4}"/>
              </a:ext>
            </a:extLst>
          </p:cNvPr>
          <p:cNvSpPr/>
          <p:nvPr/>
        </p:nvSpPr>
        <p:spPr>
          <a:xfrm>
            <a:off x="5884353" y="669043"/>
            <a:ext cx="2789584" cy="10800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預言家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E308643-E535-DD18-B8A2-824298A3D115}"/>
              </a:ext>
            </a:extLst>
          </p:cNvPr>
          <p:cNvSpPr/>
          <p:nvPr/>
        </p:nvSpPr>
        <p:spPr>
          <a:xfrm>
            <a:off x="10200468" y="959354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67123693-60AC-C3C6-C94A-09F6BD34D35A}"/>
              </a:ext>
            </a:extLst>
          </p:cNvPr>
          <p:cNvSpPr/>
          <p:nvPr/>
        </p:nvSpPr>
        <p:spPr>
          <a:xfrm>
            <a:off x="10894044" y="959354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842368E8-F235-82AC-4400-D70BCCD2FA60}"/>
              </a:ext>
            </a:extLst>
          </p:cNvPr>
          <p:cNvSpPr/>
          <p:nvPr/>
        </p:nvSpPr>
        <p:spPr>
          <a:xfrm>
            <a:off x="7215418" y="2661798"/>
            <a:ext cx="2484640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CFEA4B9A-C2D4-799D-FB3F-5AF399EDF1C4}"/>
              </a:ext>
            </a:extLst>
          </p:cNvPr>
          <p:cNvCxnSpPr>
            <a:cxnSpLocks/>
          </p:cNvCxnSpPr>
          <p:nvPr/>
        </p:nvCxnSpPr>
        <p:spPr>
          <a:xfrm>
            <a:off x="6004136" y="3079843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81559D24-9BFA-A396-93D5-200AC6FB5A47}"/>
              </a:ext>
            </a:extLst>
          </p:cNvPr>
          <p:cNvCxnSpPr>
            <a:cxnSpLocks/>
          </p:cNvCxnSpPr>
          <p:nvPr/>
        </p:nvCxnSpPr>
        <p:spPr>
          <a:xfrm>
            <a:off x="9883646" y="3089271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009351B4-D5DC-AE09-2A54-21F80AFF9A61}"/>
              </a:ext>
            </a:extLst>
          </p:cNvPr>
          <p:cNvSpPr/>
          <p:nvPr/>
        </p:nvSpPr>
        <p:spPr>
          <a:xfrm>
            <a:off x="4230588" y="2829644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6948D0A9-6DFE-B26F-F355-88C5FC8F4E68}"/>
              </a:ext>
            </a:extLst>
          </p:cNvPr>
          <p:cNvSpPr/>
          <p:nvPr/>
        </p:nvSpPr>
        <p:spPr>
          <a:xfrm>
            <a:off x="7215418" y="3493526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E564E82-21A0-CE8A-0669-85E0C7E6787D}"/>
              </a:ext>
            </a:extLst>
          </p:cNvPr>
          <p:cNvCxnSpPr>
            <a:cxnSpLocks/>
          </p:cNvCxnSpPr>
          <p:nvPr/>
        </p:nvCxnSpPr>
        <p:spPr>
          <a:xfrm>
            <a:off x="6004136" y="3911571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23FCE6EE-8013-4F6E-678C-36067AAFB9AA}"/>
              </a:ext>
            </a:extLst>
          </p:cNvPr>
          <p:cNvCxnSpPr>
            <a:cxnSpLocks/>
          </p:cNvCxnSpPr>
          <p:nvPr/>
        </p:nvCxnSpPr>
        <p:spPr>
          <a:xfrm>
            <a:off x="9883646" y="3920999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A5B50181-6C0F-CDC4-F3C2-E19CF2F42E3A}"/>
              </a:ext>
            </a:extLst>
          </p:cNvPr>
          <p:cNvSpPr/>
          <p:nvPr/>
        </p:nvSpPr>
        <p:spPr>
          <a:xfrm>
            <a:off x="3638013" y="3637344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54216A4D-22F3-D467-3F97-BED34AACE395}"/>
              </a:ext>
            </a:extLst>
          </p:cNvPr>
          <p:cNvSpPr/>
          <p:nvPr/>
        </p:nvSpPr>
        <p:spPr>
          <a:xfrm>
            <a:off x="7215418" y="4345189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EBC735BC-4F19-4417-70BC-F8EBAE8FE62F}"/>
              </a:ext>
            </a:extLst>
          </p:cNvPr>
          <p:cNvCxnSpPr>
            <a:cxnSpLocks/>
          </p:cNvCxnSpPr>
          <p:nvPr/>
        </p:nvCxnSpPr>
        <p:spPr>
          <a:xfrm>
            <a:off x="6004136" y="4763234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BB200757-4D44-F653-6F5F-3266A2757107}"/>
              </a:ext>
            </a:extLst>
          </p:cNvPr>
          <p:cNvCxnSpPr>
            <a:cxnSpLocks/>
          </p:cNvCxnSpPr>
          <p:nvPr/>
        </p:nvCxnSpPr>
        <p:spPr>
          <a:xfrm>
            <a:off x="9883646" y="4772662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C9F8EEE3-791C-247E-904F-19377A1B125B}"/>
              </a:ext>
            </a:extLst>
          </p:cNvPr>
          <p:cNvSpPr/>
          <p:nvPr/>
        </p:nvSpPr>
        <p:spPr>
          <a:xfrm>
            <a:off x="3039185" y="4483144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2FA1A22-8F2E-944A-4AD8-776071547BFA}"/>
              </a:ext>
            </a:extLst>
          </p:cNvPr>
          <p:cNvSpPr/>
          <p:nvPr/>
        </p:nvSpPr>
        <p:spPr>
          <a:xfrm>
            <a:off x="11075352" y="4539397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EA1B45BB-39B4-EE19-56B7-0A571CA94E7A}"/>
              </a:ext>
            </a:extLst>
          </p:cNvPr>
          <p:cNvSpPr/>
          <p:nvPr/>
        </p:nvSpPr>
        <p:spPr>
          <a:xfrm>
            <a:off x="5346289" y="4486478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BAD60E4B-1155-3466-EC4E-DCFCF12D52F4}"/>
              </a:ext>
            </a:extLst>
          </p:cNvPr>
          <p:cNvSpPr/>
          <p:nvPr/>
        </p:nvSpPr>
        <p:spPr>
          <a:xfrm>
            <a:off x="4791906" y="4483143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097B0C65-AC19-57AD-60ED-9D2312240CFB}"/>
              </a:ext>
            </a:extLst>
          </p:cNvPr>
          <p:cNvSpPr/>
          <p:nvPr/>
        </p:nvSpPr>
        <p:spPr>
          <a:xfrm>
            <a:off x="11034414" y="2783862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59084EBC-22B9-5946-8828-008085D51B97}"/>
              </a:ext>
            </a:extLst>
          </p:cNvPr>
          <p:cNvSpPr/>
          <p:nvPr/>
        </p:nvSpPr>
        <p:spPr>
          <a:xfrm>
            <a:off x="5365793" y="3620937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AD2D45BB-393B-1122-BFD1-2FBE77AC0F74}"/>
              </a:ext>
            </a:extLst>
          </p:cNvPr>
          <p:cNvSpPr/>
          <p:nvPr/>
        </p:nvSpPr>
        <p:spPr>
          <a:xfrm>
            <a:off x="11034414" y="3637344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7182003-BB1D-1189-C876-682C8C7C85BA}"/>
              </a:ext>
            </a:extLst>
          </p:cNvPr>
          <p:cNvSpPr/>
          <p:nvPr/>
        </p:nvSpPr>
        <p:spPr>
          <a:xfrm>
            <a:off x="9459881" y="5961566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F1AB2B42-214C-34FE-E9E7-FA958482C659}"/>
              </a:ext>
            </a:extLst>
          </p:cNvPr>
          <p:cNvSpPr/>
          <p:nvPr/>
        </p:nvSpPr>
        <p:spPr>
          <a:xfrm>
            <a:off x="10176962" y="5961566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2722B3-F971-6860-24E7-7D68B071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490" y="281519"/>
            <a:ext cx="1064496" cy="10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3CEBD414-7F36-E710-3840-DD9F78F8A3F4}"/>
              </a:ext>
            </a:extLst>
          </p:cNvPr>
          <p:cNvSpPr txBox="1"/>
          <p:nvPr/>
        </p:nvSpPr>
        <p:spPr>
          <a:xfrm>
            <a:off x="5850061" y="1754168"/>
            <a:ext cx="27895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速度奇快 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快到所花時間可忽略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BADF66B-173F-6C48-430F-55A31A52BC16}"/>
              </a:ext>
            </a:extLst>
          </p:cNvPr>
          <p:cNvSpPr/>
          <p:nvPr/>
        </p:nvSpPr>
        <p:spPr>
          <a:xfrm>
            <a:off x="10894044" y="5961566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5EE8ACA-6FB4-361F-151E-434D3B7B816D}"/>
              </a:ext>
            </a:extLst>
          </p:cNvPr>
          <p:cNvSpPr txBox="1"/>
          <p:nvPr/>
        </p:nvSpPr>
        <p:spPr>
          <a:xfrm>
            <a:off x="2073221" y="5966431"/>
            <a:ext cx="872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用原來只能輸出一個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Token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的時間，輸出三個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Token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D23BD96-F506-0E33-094D-915845E2ADA1}"/>
              </a:ext>
            </a:extLst>
          </p:cNvPr>
          <p:cNvSpPr/>
          <p:nvPr/>
        </p:nvSpPr>
        <p:spPr>
          <a:xfrm>
            <a:off x="2836189" y="216977"/>
            <a:ext cx="9039523" cy="5176434"/>
          </a:xfrm>
          <a:prstGeom prst="roundRect">
            <a:avLst>
              <a:gd name="adj" fmla="val 3813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DB3927A8-F57C-C896-B666-5A3CAA6D6699}"/>
              </a:ext>
            </a:extLst>
          </p:cNvPr>
          <p:cNvCxnSpPr>
            <a:cxnSpLocks/>
          </p:cNvCxnSpPr>
          <p:nvPr/>
        </p:nvCxnSpPr>
        <p:spPr>
          <a:xfrm>
            <a:off x="10455705" y="5431511"/>
            <a:ext cx="0" cy="4328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A8D5AA50-3778-6146-6FD6-E1BDFA783C65}"/>
              </a:ext>
            </a:extLst>
          </p:cNvPr>
          <p:cNvSpPr/>
          <p:nvPr/>
        </p:nvSpPr>
        <p:spPr>
          <a:xfrm>
            <a:off x="288946" y="2428533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51100360-D069-4EB2-7ABC-D5DF33B9165D}"/>
              </a:ext>
            </a:extLst>
          </p:cNvPr>
          <p:cNvCxnSpPr>
            <a:cxnSpLocks/>
          </p:cNvCxnSpPr>
          <p:nvPr/>
        </p:nvCxnSpPr>
        <p:spPr>
          <a:xfrm>
            <a:off x="4899614" y="1209051"/>
            <a:ext cx="9949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DDC1EAD4-47C7-13AC-58AC-584034F709F3}"/>
              </a:ext>
            </a:extLst>
          </p:cNvPr>
          <p:cNvCxnSpPr>
            <a:cxnSpLocks/>
          </p:cNvCxnSpPr>
          <p:nvPr/>
        </p:nvCxnSpPr>
        <p:spPr>
          <a:xfrm>
            <a:off x="9117009" y="1209051"/>
            <a:ext cx="9949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40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1" grpId="0" animBg="1"/>
      <p:bldP spid="25" grpId="0" animBg="1"/>
      <p:bldP spid="26" grpId="0" animBg="1"/>
      <p:bldP spid="29" grpId="0" animBg="1"/>
      <p:bldP spid="30" grpId="0" animBg="1"/>
      <p:bldP spid="35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" grpId="0" animBg="1"/>
      <p:bldP spid="7" grpId="0" animBg="1"/>
      <p:bldP spid="9" grpId="0"/>
      <p:bldP spid="10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B7B4F896-A2D2-AC51-9D8B-67BFC9B8C080}"/>
              </a:ext>
            </a:extLst>
          </p:cNvPr>
          <p:cNvCxnSpPr>
            <a:cxnSpLocks/>
          </p:cNvCxnSpPr>
          <p:nvPr/>
        </p:nvCxnSpPr>
        <p:spPr>
          <a:xfrm>
            <a:off x="2073220" y="2661798"/>
            <a:ext cx="72486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0A76A888-5508-7C03-690B-1496B1B376CF}"/>
              </a:ext>
            </a:extLst>
          </p:cNvPr>
          <p:cNvSpPr/>
          <p:nvPr/>
        </p:nvSpPr>
        <p:spPr>
          <a:xfrm>
            <a:off x="3193363" y="976731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DA69B5F-ED29-DFB2-4043-A81D010F24D4}"/>
              </a:ext>
            </a:extLst>
          </p:cNvPr>
          <p:cNvSpPr/>
          <p:nvPr/>
        </p:nvSpPr>
        <p:spPr>
          <a:xfrm>
            <a:off x="5884353" y="669043"/>
            <a:ext cx="2789584" cy="10800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預言家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E308643-E535-DD18-B8A2-824298A3D115}"/>
              </a:ext>
            </a:extLst>
          </p:cNvPr>
          <p:cNvSpPr/>
          <p:nvPr/>
        </p:nvSpPr>
        <p:spPr>
          <a:xfrm>
            <a:off x="10200468" y="959354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67123693-60AC-C3C6-C94A-09F6BD34D35A}"/>
              </a:ext>
            </a:extLst>
          </p:cNvPr>
          <p:cNvSpPr/>
          <p:nvPr/>
        </p:nvSpPr>
        <p:spPr>
          <a:xfrm>
            <a:off x="10894044" y="959354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7182003-BB1D-1189-C876-682C8C7C85BA}"/>
              </a:ext>
            </a:extLst>
          </p:cNvPr>
          <p:cNvSpPr/>
          <p:nvPr/>
        </p:nvSpPr>
        <p:spPr>
          <a:xfrm>
            <a:off x="9459881" y="5961566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F1AB2B42-214C-34FE-E9E7-FA958482C659}"/>
              </a:ext>
            </a:extLst>
          </p:cNvPr>
          <p:cNvSpPr/>
          <p:nvPr/>
        </p:nvSpPr>
        <p:spPr>
          <a:xfrm>
            <a:off x="10176962" y="5961566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2722B3-F971-6860-24E7-7D68B071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490" y="281519"/>
            <a:ext cx="1064496" cy="10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3CEBD414-7F36-E710-3840-DD9F78F8A3F4}"/>
              </a:ext>
            </a:extLst>
          </p:cNvPr>
          <p:cNvSpPr txBox="1"/>
          <p:nvPr/>
        </p:nvSpPr>
        <p:spPr>
          <a:xfrm>
            <a:off x="5850061" y="1754168"/>
            <a:ext cx="27895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速度奇快 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快到所花時間可忽略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BADF66B-173F-6C48-430F-55A31A52BC16}"/>
              </a:ext>
            </a:extLst>
          </p:cNvPr>
          <p:cNvSpPr/>
          <p:nvPr/>
        </p:nvSpPr>
        <p:spPr>
          <a:xfrm>
            <a:off x="10894044" y="5961566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5EE8ACA-6FB4-361F-151E-434D3B7B816D}"/>
              </a:ext>
            </a:extLst>
          </p:cNvPr>
          <p:cNvSpPr txBox="1"/>
          <p:nvPr/>
        </p:nvSpPr>
        <p:spPr>
          <a:xfrm>
            <a:off x="2073221" y="5966431"/>
            <a:ext cx="872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用原來只能輸出一個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Token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的時間，輸出三個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Token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D23BD96-F506-0E33-094D-915845E2ADA1}"/>
              </a:ext>
            </a:extLst>
          </p:cNvPr>
          <p:cNvSpPr/>
          <p:nvPr/>
        </p:nvSpPr>
        <p:spPr>
          <a:xfrm>
            <a:off x="2836189" y="216977"/>
            <a:ext cx="9039523" cy="5176434"/>
          </a:xfrm>
          <a:prstGeom prst="roundRect">
            <a:avLst>
              <a:gd name="adj" fmla="val 3813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DB3927A8-F57C-C896-B666-5A3CAA6D6699}"/>
              </a:ext>
            </a:extLst>
          </p:cNvPr>
          <p:cNvCxnSpPr>
            <a:cxnSpLocks/>
          </p:cNvCxnSpPr>
          <p:nvPr/>
        </p:nvCxnSpPr>
        <p:spPr>
          <a:xfrm>
            <a:off x="10455705" y="5431511"/>
            <a:ext cx="0" cy="4328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A8D5AA50-3778-6146-6FD6-E1BDFA783C65}"/>
              </a:ext>
            </a:extLst>
          </p:cNvPr>
          <p:cNvSpPr/>
          <p:nvPr/>
        </p:nvSpPr>
        <p:spPr>
          <a:xfrm>
            <a:off x="288946" y="2428533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51100360-D069-4EB2-7ABC-D5DF33B9165D}"/>
              </a:ext>
            </a:extLst>
          </p:cNvPr>
          <p:cNvCxnSpPr>
            <a:cxnSpLocks/>
          </p:cNvCxnSpPr>
          <p:nvPr/>
        </p:nvCxnSpPr>
        <p:spPr>
          <a:xfrm>
            <a:off x="4899614" y="1209051"/>
            <a:ext cx="9949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DDC1EAD4-47C7-13AC-58AC-584034F709F3}"/>
              </a:ext>
            </a:extLst>
          </p:cNvPr>
          <p:cNvCxnSpPr>
            <a:cxnSpLocks/>
          </p:cNvCxnSpPr>
          <p:nvPr/>
        </p:nvCxnSpPr>
        <p:spPr>
          <a:xfrm>
            <a:off x="9117009" y="1209051"/>
            <a:ext cx="9949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AE99831A-07E4-DCBC-8D06-EFA1983EFF17}"/>
              </a:ext>
            </a:extLst>
          </p:cNvPr>
          <p:cNvSpPr txBox="1"/>
          <p:nvPr/>
        </p:nvSpPr>
        <p:spPr>
          <a:xfrm>
            <a:off x="3409950" y="3048000"/>
            <a:ext cx="8012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不對啊，如果預言家可以準確預言接下來要生成的內容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CA379D6-92D2-D032-353E-034A06C06D66}"/>
              </a:ext>
            </a:extLst>
          </p:cNvPr>
          <p:cNvSpPr txBox="1"/>
          <p:nvPr/>
        </p:nvSpPr>
        <p:spPr>
          <a:xfrm>
            <a:off x="3409949" y="4308652"/>
            <a:ext cx="8012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給預言家生成就好了啊</a:t>
            </a:r>
          </a:p>
        </p:txBody>
      </p:sp>
    </p:spTree>
    <p:extLst>
      <p:ext uri="{BB962C8B-B14F-4D97-AF65-F5344CB8AC3E}">
        <p14:creationId xmlns:p14="http://schemas.microsoft.com/office/powerpoint/2010/main" val="273347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B7B4F896-A2D2-AC51-9D8B-67BFC9B8C080}"/>
              </a:ext>
            </a:extLst>
          </p:cNvPr>
          <p:cNvCxnSpPr>
            <a:cxnSpLocks/>
          </p:cNvCxnSpPr>
          <p:nvPr/>
        </p:nvCxnSpPr>
        <p:spPr>
          <a:xfrm>
            <a:off x="2073220" y="2661798"/>
            <a:ext cx="72486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0A76A888-5508-7C03-690B-1496B1B376CF}"/>
              </a:ext>
            </a:extLst>
          </p:cNvPr>
          <p:cNvSpPr/>
          <p:nvPr/>
        </p:nvSpPr>
        <p:spPr>
          <a:xfrm>
            <a:off x="3193363" y="976731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DA69B5F-ED29-DFB2-4043-A81D010F24D4}"/>
              </a:ext>
            </a:extLst>
          </p:cNvPr>
          <p:cNvSpPr/>
          <p:nvPr/>
        </p:nvSpPr>
        <p:spPr>
          <a:xfrm>
            <a:off x="5884353" y="669043"/>
            <a:ext cx="2789584" cy="10800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預言家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E308643-E535-DD18-B8A2-824298A3D115}"/>
              </a:ext>
            </a:extLst>
          </p:cNvPr>
          <p:cNvSpPr/>
          <p:nvPr/>
        </p:nvSpPr>
        <p:spPr>
          <a:xfrm>
            <a:off x="10200468" y="959354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67123693-60AC-C3C6-C94A-09F6BD34D35A}"/>
              </a:ext>
            </a:extLst>
          </p:cNvPr>
          <p:cNvSpPr/>
          <p:nvPr/>
        </p:nvSpPr>
        <p:spPr>
          <a:xfrm>
            <a:off x="10894044" y="959354"/>
            <a:ext cx="528735" cy="4665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842368E8-F235-82AC-4400-D70BCCD2FA60}"/>
              </a:ext>
            </a:extLst>
          </p:cNvPr>
          <p:cNvSpPr/>
          <p:nvPr/>
        </p:nvSpPr>
        <p:spPr>
          <a:xfrm>
            <a:off x="7215418" y="2661798"/>
            <a:ext cx="2484640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CFEA4B9A-C2D4-799D-FB3F-5AF399EDF1C4}"/>
              </a:ext>
            </a:extLst>
          </p:cNvPr>
          <p:cNvCxnSpPr>
            <a:cxnSpLocks/>
          </p:cNvCxnSpPr>
          <p:nvPr/>
        </p:nvCxnSpPr>
        <p:spPr>
          <a:xfrm>
            <a:off x="6004136" y="3079843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81559D24-9BFA-A396-93D5-200AC6FB5A47}"/>
              </a:ext>
            </a:extLst>
          </p:cNvPr>
          <p:cNvCxnSpPr>
            <a:cxnSpLocks/>
          </p:cNvCxnSpPr>
          <p:nvPr/>
        </p:nvCxnSpPr>
        <p:spPr>
          <a:xfrm>
            <a:off x="9883646" y="3089271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009351B4-D5DC-AE09-2A54-21F80AFF9A61}"/>
              </a:ext>
            </a:extLst>
          </p:cNvPr>
          <p:cNvSpPr/>
          <p:nvPr/>
        </p:nvSpPr>
        <p:spPr>
          <a:xfrm>
            <a:off x="4230588" y="2829644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6948D0A9-6DFE-B26F-F355-88C5FC8F4E68}"/>
              </a:ext>
            </a:extLst>
          </p:cNvPr>
          <p:cNvSpPr/>
          <p:nvPr/>
        </p:nvSpPr>
        <p:spPr>
          <a:xfrm>
            <a:off x="7215418" y="3493526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E564E82-21A0-CE8A-0669-85E0C7E6787D}"/>
              </a:ext>
            </a:extLst>
          </p:cNvPr>
          <p:cNvCxnSpPr>
            <a:cxnSpLocks/>
          </p:cNvCxnSpPr>
          <p:nvPr/>
        </p:nvCxnSpPr>
        <p:spPr>
          <a:xfrm>
            <a:off x="6004136" y="3911571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23FCE6EE-8013-4F6E-678C-36067AAFB9AA}"/>
              </a:ext>
            </a:extLst>
          </p:cNvPr>
          <p:cNvCxnSpPr>
            <a:cxnSpLocks/>
          </p:cNvCxnSpPr>
          <p:nvPr/>
        </p:nvCxnSpPr>
        <p:spPr>
          <a:xfrm>
            <a:off x="9883646" y="3920999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A5B50181-6C0F-CDC4-F3C2-E19CF2F42E3A}"/>
              </a:ext>
            </a:extLst>
          </p:cNvPr>
          <p:cNvSpPr/>
          <p:nvPr/>
        </p:nvSpPr>
        <p:spPr>
          <a:xfrm>
            <a:off x="3638013" y="3637344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54216A4D-22F3-D467-3F97-BED34AACE395}"/>
              </a:ext>
            </a:extLst>
          </p:cNvPr>
          <p:cNvSpPr/>
          <p:nvPr/>
        </p:nvSpPr>
        <p:spPr>
          <a:xfrm>
            <a:off x="7215418" y="4345189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EBC735BC-4F19-4417-70BC-F8EBAE8FE62F}"/>
              </a:ext>
            </a:extLst>
          </p:cNvPr>
          <p:cNvCxnSpPr>
            <a:cxnSpLocks/>
          </p:cNvCxnSpPr>
          <p:nvPr/>
        </p:nvCxnSpPr>
        <p:spPr>
          <a:xfrm>
            <a:off x="6004136" y="4763234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BB200757-4D44-F653-6F5F-3266A2757107}"/>
              </a:ext>
            </a:extLst>
          </p:cNvPr>
          <p:cNvCxnSpPr>
            <a:cxnSpLocks/>
          </p:cNvCxnSpPr>
          <p:nvPr/>
        </p:nvCxnSpPr>
        <p:spPr>
          <a:xfrm>
            <a:off x="9883646" y="4772662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C9F8EEE3-791C-247E-904F-19377A1B125B}"/>
              </a:ext>
            </a:extLst>
          </p:cNvPr>
          <p:cNvSpPr/>
          <p:nvPr/>
        </p:nvSpPr>
        <p:spPr>
          <a:xfrm>
            <a:off x="3039185" y="4483144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2FA1A22-8F2E-944A-4AD8-776071547BFA}"/>
              </a:ext>
            </a:extLst>
          </p:cNvPr>
          <p:cNvSpPr/>
          <p:nvPr/>
        </p:nvSpPr>
        <p:spPr>
          <a:xfrm>
            <a:off x="11018202" y="4539397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BAD60E4B-1155-3466-EC4E-DCFCF12D52F4}"/>
              </a:ext>
            </a:extLst>
          </p:cNvPr>
          <p:cNvSpPr/>
          <p:nvPr/>
        </p:nvSpPr>
        <p:spPr>
          <a:xfrm>
            <a:off x="4791906" y="4483143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097B0C65-AC19-57AD-60ED-9D2312240CFB}"/>
              </a:ext>
            </a:extLst>
          </p:cNvPr>
          <p:cNvSpPr/>
          <p:nvPr/>
        </p:nvSpPr>
        <p:spPr>
          <a:xfrm>
            <a:off x="11034414" y="2783862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59084EBC-22B9-5946-8828-008085D51B97}"/>
              </a:ext>
            </a:extLst>
          </p:cNvPr>
          <p:cNvSpPr/>
          <p:nvPr/>
        </p:nvSpPr>
        <p:spPr>
          <a:xfrm>
            <a:off x="5365793" y="3620937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AD2D45BB-393B-1122-BFD1-2FBE77AC0F74}"/>
              </a:ext>
            </a:extLst>
          </p:cNvPr>
          <p:cNvSpPr/>
          <p:nvPr/>
        </p:nvSpPr>
        <p:spPr>
          <a:xfrm>
            <a:off x="11034414" y="3637344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7182003-BB1D-1189-C876-682C8C7C85BA}"/>
              </a:ext>
            </a:extLst>
          </p:cNvPr>
          <p:cNvSpPr/>
          <p:nvPr/>
        </p:nvSpPr>
        <p:spPr>
          <a:xfrm>
            <a:off x="9459881" y="5961566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F1AB2B42-214C-34FE-E9E7-FA958482C659}"/>
              </a:ext>
            </a:extLst>
          </p:cNvPr>
          <p:cNvSpPr/>
          <p:nvPr/>
        </p:nvSpPr>
        <p:spPr>
          <a:xfrm>
            <a:off x="10176962" y="5961566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2722B3-F971-6860-24E7-7D68B071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490" y="281519"/>
            <a:ext cx="1064496" cy="10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3CEBD414-7F36-E710-3840-DD9F78F8A3F4}"/>
              </a:ext>
            </a:extLst>
          </p:cNvPr>
          <p:cNvSpPr txBox="1"/>
          <p:nvPr/>
        </p:nvSpPr>
        <p:spPr>
          <a:xfrm>
            <a:off x="5850061" y="1754168"/>
            <a:ext cx="27895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速度奇快 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快到所花時間可忽略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5EE8ACA-6FB4-361F-151E-434D3B7B816D}"/>
              </a:ext>
            </a:extLst>
          </p:cNvPr>
          <p:cNvSpPr txBox="1"/>
          <p:nvPr/>
        </p:nvSpPr>
        <p:spPr>
          <a:xfrm>
            <a:off x="1356139" y="5683907"/>
            <a:ext cx="872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用原來只能輸出一個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Token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的時間，輸出二個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Token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D23BD96-F506-0E33-094D-915845E2ADA1}"/>
              </a:ext>
            </a:extLst>
          </p:cNvPr>
          <p:cNvSpPr/>
          <p:nvPr/>
        </p:nvSpPr>
        <p:spPr>
          <a:xfrm>
            <a:off x="2836189" y="216977"/>
            <a:ext cx="9039523" cy="5176434"/>
          </a:xfrm>
          <a:prstGeom prst="roundRect">
            <a:avLst>
              <a:gd name="adj" fmla="val 3813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DB3927A8-F57C-C896-B666-5A3CAA6D6699}"/>
              </a:ext>
            </a:extLst>
          </p:cNvPr>
          <p:cNvCxnSpPr>
            <a:cxnSpLocks/>
          </p:cNvCxnSpPr>
          <p:nvPr/>
        </p:nvCxnSpPr>
        <p:spPr>
          <a:xfrm>
            <a:off x="10455705" y="5431511"/>
            <a:ext cx="0" cy="4328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A8D5AA50-3778-6146-6FD6-E1BDFA783C65}"/>
              </a:ext>
            </a:extLst>
          </p:cNvPr>
          <p:cNvSpPr/>
          <p:nvPr/>
        </p:nvSpPr>
        <p:spPr>
          <a:xfrm>
            <a:off x="288946" y="2428533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51100360-D069-4EB2-7ABC-D5DF33B9165D}"/>
              </a:ext>
            </a:extLst>
          </p:cNvPr>
          <p:cNvCxnSpPr>
            <a:cxnSpLocks/>
          </p:cNvCxnSpPr>
          <p:nvPr/>
        </p:nvCxnSpPr>
        <p:spPr>
          <a:xfrm>
            <a:off x="4899614" y="1209051"/>
            <a:ext cx="9949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DDC1EAD4-47C7-13AC-58AC-584034F709F3}"/>
              </a:ext>
            </a:extLst>
          </p:cNvPr>
          <p:cNvCxnSpPr>
            <a:cxnSpLocks/>
          </p:cNvCxnSpPr>
          <p:nvPr/>
        </p:nvCxnSpPr>
        <p:spPr>
          <a:xfrm>
            <a:off x="9117009" y="1209051"/>
            <a:ext cx="9949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B23736F6-029B-95AF-4E49-5DA0A33FD9D5}"/>
              </a:ext>
            </a:extLst>
          </p:cNvPr>
          <p:cNvSpPr txBox="1"/>
          <p:nvPr/>
        </p:nvSpPr>
        <p:spPr>
          <a:xfrm>
            <a:off x="10915247" y="1520459"/>
            <a:ext cx="528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錯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D0369857-88DA-DD68-02E5-A99509401078}"/>
              </a:ext>
            </a:extLst>
          </p:cNvPr>
          <p:cNvSpPr/>
          <p:nvPr/>
        </p:nvSpPr>
        <p:spPr>
          <a:xfrm>
            <a:off x="5384747" y="4483143"/>
            <a:ext cx="528735" cy="4665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EF795D8-4E9A-9A76-5FAC-A8DA01C3A85F}"/>
              </a:ext>
            </a:extLst>
          </p:cNvPr>
          <p:cNvSpPr txBox="1"/>
          <p:nvPr/>
        </p:nvSpPr>
        <p:spPr>
          <a:xfrm>
            <a:off x="10896194" y="4563312"/>
            <a:ext cx="80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?</a:t>
            </a:r>
            <a:endParaRPr lang="zh-TW" altLang="en-US" sz="2400" b="1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DC727DA-2DDD-6DC0-F273-C6F76A2AB23B}"/>
              </a:ext>
            </a:extLst>
          </p:cNvPr>
          <p:cNvSpPr txBox="1"/>
          <p:nvPr/>
        </p:nvSpPr>
        <p:spPr>
          <a:xfrm>
            <a:off x="7784686" y="6157734"/>
            <a:ext cx="165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還是有賺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0FE67853-B72E-1CFD-F754-A8F80AB1261A}"/>
              </a:ext>
            </a:extLst>
          </p:cNvPr>
          <p:cNvSpPr/>
          <p:nvPr/>
        </p:nvSpPr>
        <p:spPr>
          <a:xfrm>
            <a:off x="10934297" y="2623698"/>
            <a:ext cx="752681" cy="1611016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C6DA7D0-E680-583F-9974-838351D6E88C}"/>
              </a:ext>
            </a:extLst>
          </p:cNvPr>
          <p:cNvSpPr/>
          <p:nvPr/>
        </p:nvSpPr>
        <p:spPr>
          <a:xfrm rot="16200000">
            <a:off x="10210203" y="629172"/>
            <a:ext cx="1207175" cy="149872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C26DC1D5-D78E-5570-67A6-4790C85B1E7C}"/>
              </a:ext>
            </a:extLst>
          </p:cNvPr>
          <p:cNvCxnSpPr>
            <a:stCxn id="20" idx="1"/>
            <a:endCxn id="18" idx="0"/>
          </p:cNvCxnSpPr>
          <p:nvPr/>
        </p:nvCxnSpPr>
        <p:spPr>
          <a:xfrm>
            <a:off x="10813791" y="1982120"/>
            <a:ext cx="496847" cy="641578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18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6" grpId="0" animBg="1"/>
      <p:bldP spid="29" grpId="0" animBg="1"/>
      <p:bldP spid="30" grpId="0" animBg="1"/>
      <p:bldP spid="35" grpId="0" animBg="1"/>
      <p:bldP spid="38" grpId="0" animBg="1"/>
      <p:bldP spid="41" grpId="0" animBg="1"/>
      <p:bldP spid="42" grpId="0" animBg="1"/>
      <p:bldP spid="43" grpId="0" animBg="1"/>
      <p:bldP spid="4" grpId="0" animBg="1"/>
      <p:bldP spid="7" grpId="0" animBg="1"/>
      <p:bldP spid="11" grpId="0"/>
      <p:bldP spid="3" grpId="0" animBg="1"/>
      <p:bldP spid="6" grpId="0"/>
      <p:bldP spid="12" grpId="0"/>
      <p:bldP spid="18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B7B4F896-A2D2-AC51-9D8B-67BFC9B8C080}"/>
              </a:ext>
            </a:extLst>
          </p:cNvPr>
          <p:cNvCxnSpPr>
            <a:cxnSpLocks/>
          </p:cNvCxnSpPr>
          <p:nvPr/>
        </p:nvCxnSpPr>
        <p:spPr>
          <a:xfrm>
            <a:off x="2073220" y="2661798"/>
            <a:ext cx="72486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0A76A888-5508-7C03-690B-1496B1B376CF}"/>
              </a:ext>
            </a:extLst>
          </p:cNvPr>
          <p:cNvSpPr/>
          <p:nvPr/>
        </p:nvSpPr>
        <p:spPr>
          <a:xfrm>
            <a:off x="3193363" y="976731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DA69B5F-ED29-DFB2-4043-A81D010F24D4}"/>
              </a:ext>
            </a:extLst>
          </p:cNvPr>
          <p:cNvSpPr/>
          <p:nvPr/>
        </p:nvSpPr>
        <p:spPr>
          <a:xfrm>
            <a:off x="5884353" y="669043"/>
            <a:ext cx="2789584" cy="10800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預言家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E308643-E535-DD18-B8A2-824298A3D115}"/>
              </a:ext>
            </a:extLst>
          </p:cNvPr>
          <p:cNvSpPr/>
          <p:nvPr/>
        </p:nvSpPr>
        <p:spPr>
          <a:xfrm>
            <a:off x="10200468" y="959354"/>
            <a:ext cx="528735" cy="4665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67123693-60AC-C3C6-C94A-09F6BD34D35A}"/>
              </a:ext>
            </a:extLst>
          </p:cNvPr>
          <p:cNvSpPr/>
          <p:nvPr/>
        </p:nvSpPr>
        <p:spPr>
          <a:xfrm>
            <a:off x="10894044" y="959354"/>
            <a:ext cx="528735" cy="4665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842368E8-F235-82AC-4400-D70BCCD2FA60}"/>
              </a:ext>
            </a:extLst>
          </p:cNvPr>
          <p:cNvSpPr/>
          <p:nvPr/>
        </p:nvSpPr>
        <p:spPr>
          <a:xfrm>
            <a:off x="7215418" y="2661798"/>
            <a:ext cx="2484640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CFEA4B9A-C2D4-799D-FB3F-5AF399EDF1C4}"/>
              </a:ext>
            </a:extLst>
          </p:cNvPr>
          <p:cNvCxnSpPr>
            <a:cxnSpLocks/>
          </p:cNvCxnSpPr>
          <p:nvPr/>
        </p:nvCxnSpPr>
        <p:spPr>
          <a:xfrm>
            <a:off x="6004136" y="3079843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81559D24-9BFA-A396-93D5-200AC6FB5A47}"/>
              </a:ext>
            </a:extLst>
          </p:cNvPr>
          <p:cNvCxnSpPr>
            <a:cxnSpLocks/>
          </p:cNvCxnSpPr>
          <p:nvPr/>
        </p:nvCxnSpPr>
        <p:spPr>
          <a:xfrm>
            <a:off x="9883646" y="3089271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009351B4-D5DC-AE09-2A54-21F80AFF9A61}"/>
              </a:ext>
            </a:extLst>
          </p:cNvPr>
          <p:cNvSpPr/>
          <p:nvPr/>
        </p:nvSpPr>
        <p:spPr>
          <a:xfrm>
            <a:off x="4230588" y="2829644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6948D0A9-6DFE-B26F-F355-88C5FC8F4E68}"/>
              </a:ext>
            </a:extLst>
          </p:cNvPr>
          <p:cNvSpPr/>
          <p:nvPr/>
        </p:nvSpPr>
        <p:spPr>
          <a:xfrm>
            <a:off x="7215418" y="3493526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E564E82-21A0-CE8A-0669-85E0C7E6787D}"/>
              </a:ext>
            </a:extLst>
          </p:cNvPr>
          <p:cNvCxnSpPr>
            <a:cxnSpLocks/>
          </p:cNvCxnSpPr>
          <p:nvPr/>
        </p:nvCxnSpPr>
        <p:spPr>
          <a:xfrm>
            <a:off x="6004136" y="3911571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23FCE6EE-8013-4F6E-678C-36067AAFB9AA}"/>
              </a:ext>
            </a:extLst>
          </p:cNvPr>
          <p:cNvCxnSpPr>
            <a:cxnSpLocks/>
          </p:cNvCxnSpPr>
          <p:nvPr/>
        </p:nvCxnSpPr>
        <p:spPr>
          <a:xfrm>
            <a:off x="9883646" y="3920999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A5B50181-6C0F-CDC4-F3C2-E19CF2F42E3A}"/>
              </a:ext>
            </a:extLst>
          </p:cNvPr>
          <p:cNvSpPr/>
          <p:nvPr/>
        </p:nvSpPr>
        <p:spPr>
          <a:xfrm>
            <a:off x="3638013" y="3637344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54216A4D-22F3-D467-3F97-BED34AACE395}"/>
              </a:ext>
            </a:extLst>
          </p:cNvPr>
          <p:cNvSpPr/>
          <p:nvPr/>
        </p:nvSpPr>
        <p:spPr>
          <a:xfrm>
            <a:off x="7215418" y="4345189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EBC735BC-4F19-4417-70BC-F8EBAE8FE62F}"/>
              </a:ext>
            </a:extLst>
          </p:cNvPr>
          <p:cNvCxnSpPr>
            <a:cxnSpLocks/>
          </p:cNvCxnSpPr>
          <p:nvPr/>
        </p:nvCxnSpPr>
        <p:spPr>
          <a:xfrm>
            <a:off x="6004136" y="4763234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BB200757-4D44-F653-6F5F-3266A2757107}"/>
              </a:ext>
            </a:extLst>
          </p:cNvPr>
          <p:cNvCxnSpPr>
            <a:cxnSpLocks/>
          </p:cNvCxnSpPr>
          <p:nvPr/>
        </p:nvCxnSpPr>
        <p:spPr>
          <a:xfrm>
            <a:off x="9883646" y="4772662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C9F8EEE3-791C-247E-904F-19377A1B125B}"/>
              </a:ext>
            </a:extLst>
          </p:cNvPr>
          <p:cNvSpPr/>
          <p:nvPr/>
        </p:nvSpPr>
        <p:spPr>
          <a:xfrm>
            <a:off x="3039185" y="4483144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2FA1A22-8F2E-944A-4AD8-776071547BFA}"/>
              </a:ext>
            </a:extLst>
          </p:cNvPr>
          <p:cNvSpPr/>
          <p:nvPr/>
        </p:nvSpPr>
        <p:spPr>
          <a:xfrm>
            <a:off x="11018202" y="4539397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BAD60E4B-1155-3466-EC4E-DCFCF12D52F4}"/>
              </a:ext>
            </a:extLst>
          </p:cNvPr>
          <p:cNvSpPr/>
          <p:nvPr/>
        </p:nvSpPr>
        <p:spPr>
          <a:xfrm>
            <a:off x="4791906" y="4483143"/>
            <a:ext cx="528735" cy="4665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097B0C65-AC19-57AD-60ED-9D2312240CFB}"/>
              </a:ext>
            </a:extLst>
          </p:cNvPr>
          <p:cNvSpPr/>
          <p:nvPr/>
        </p:nvSpPr>
        <p:spPr>
          <a:xfrm>
            <a:off x="11034414" y="2783862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59084EBC-22B9-5946-8828-008085D51B97}"/>
              </a:ext>
            </a:extLst>
          </p:cNvPr>
          <p:cNvSpPr/>
          <p:nvPr/>
        </p:nvSpPr>
        <p:spPr>
          <a:xfrm>
            <a:off x="5365793" y="3620937"/>
            <a:ext cx="528735" cy="4665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AD2D45BB-393B-1122-BFD1-2FBE77AC0F74}"/>
              </a:ext>
            </a:extLst>
          </p:cNvPr>
          <p:cNvSpPr/>
          <p:nvPr/>
        </p:nvSpPr>
        <p:spPr>
          <a:xfrm>
            <a:off x="11034414" y="3637344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7182003-BB1D-1189-C876-682C8C7C85BA}"/>
              </a:ext>
            </a:extLst>
          </p:cNvPr>
          <p:cNvSpPr/>
          <p:nvPr/>
        </p:nvSpPr>
        <p:spPr>
          <a:xfrm>
            <a:off x="10208847" y="5989523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2722B3-F971-6860-24E7-7D68B071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490" y="281519"/>
            <a:ext cx="1064496" cy="10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3CEBD414-7F36-E710-3840-DD9F78F8A3F4}"/>
              </a:ext>
            </a:extLst>
          </p:cNvPr>
          <p:cNvSpPr txBox="1"/>
          <p:nvPr/>
        </p:nvSpPr>
        <p:spPr>
          <a:xfrm>
            <a:off x="5850061" y="1754168"/>
            <a:ext cx="27895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速度奇快 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快到所花時間可忽略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5EE8ACA-6FB4-361F-151E-434D3B7B816D}"/>
              </a:ext>
            </a:extLst>
          </p:cNvPr>
          <p:cNvSpPr txBox="1"/>
          <p:nvPr/>
        </p:nvSpPr>
        <p:spPr>
          <a:xfrm>
            <a:off x="543345" y="6012804"/>
            <a:ext cx="10432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幾乎不過不失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損失的時間為預言家預言的時間、無謂的運算資源耗損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D23BD96-F506-0E33-094D-915845E2ADA1}"/>
              </a:ext>
            </a:extLst>
          </p:cNvPr>
          <p:cNvSpPr/>
          <p:nvPr/>
        </p:nvSpPr>
        <p:spPr>
          <a:xfrm>
            <a:off x="2836189" y="216977"/>
            <a:ext cx="9039523" cy="5176434"/>
          </a:xfrm>
          <a:prstGeom prst="roundRect">
            <a:avLst>
              <a:gd name="adj" fmla="val 3813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DB3927A8-F57C-C896-B666-5A3CAA6D6699}"/>
              </a:ext>
            </a:extLst>
          </p:cNvPr>
          <p:cNvCxnSpPr>
            <a:cxnSpLocks/>
          </p:cNvCxnSpPr>
          <p:nvPr/>
        </p:nvCxnSpPr>
        <p:spPr>
          <a:xfrm>
            <a:off x="10455705" y="5431511"/>
            <a:ext cx="0" cy="4328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A8D5AA50-3778-6146-6FD6-E1BDFA783C65}"/>
              </a:ext>
            </a:extLst>
          </p:cNvPr>
          <p:cNvSpPr/>
          <p:nvPr/>
        </p:nvSpPr>
        <p:spPr>
          <a:xfrm>
            <a:off x="288946" y="2428533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51100360-D069-4EB2-7ABC-D5DF33B9165D}"/>
              </a:ext>
            </a:extLst>
          </p:cNvPr>
          <p:cNvCxnSpPr>
            <a:cxnSpLocks/>
          </p:cNvCxnSpPr>
          <p:nvPr/>
        </p:nvCxnSpPr>
        <p:spPr>
          <a:xfrm>
            <a:off x="4899614" y="1209051"/>
            <a:ext cx="9949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DDC1EAD4-47C7-13AC-58AC-584034F709F3}"/>
              </a:ext>
            </a:extLst>
          </p:cNvPr>
          <p:cNvCxnSpPr>
            <a:cxnSpLocks/>
          </p:cNvCxnSpPr>
          <p:nvPr/>
        </p:nvCxnSpPr>
        <p:spPr>
          <a:xfrm>
            <a:off x="9117009" y="1209051"/>
            <a:ext cx="9949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B23736F6-029B-95AF-4E49-5DA0A33FD9D5}"/>
              </a:ext>
            </a:extLst>
          </p:cNvPr>
          <p:cNvSpPr txBox="1"/>
          <p:nvPr/>
        </p:nvSpPr>
        <p:spPr>
          <a:xfrm>
            <a:off x="10915247" y="1520459"/>
            <a:ext cx="528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錯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D0369857-88DA-DD68-02E5-A99509401078}"/>
              </a:ext>
            </a:extLst>
          </p:cNvPr>
          <p:cNvSpPr/>
          <p:nvPr/>
        </p:nvSpPr>
        <p:spPr>
          <a:xfrm>
            <a:off x="5384747" y="4483143"/>
            <a:ext cx="528735" cy="4665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EF795D8-4E9A-9A76-5FAC-A8DA01C3A85F}"/>
              </a:ext>
            </a:extLst>
          </p:cNvPr>
          <p:cNvSpPr txBox="1"/>
          <p:nvPr/>
        </p:nvSpPr>
        <p:spPr>
          <a:xfrm>
            <a:off x="10896194" y="4563312"/>
            <a:ext cx="80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?</a:t>
            </a:r>
            <a:endParaRPr lang="zh-TW" altLang="en-US" sz="2400" b="1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B91CA8D-3017-D8AD-2A18-3A81A05DFC5F}"/>
              </a:ext>
            </a:extLst>
          </p:cNvPr>
          <p:cNvSpPr txBox="1"/>
          <p:nvPr/>
        </p:nvSpPr>
        <p:spPr>
          <a:xfrm>
            <a:off x="10200099" y="1520459"/>
            <a:ext cx="528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錯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94F632D-59AA-2AEB-873C-3A28596BFE89}"/>
              </a:ext>
            </a:extLst>
          </p:cNvPr>
          <p:cNvSpPr txBox="1"/>
          <p:nvPr/>
        </p:nvSpPr>
        <p:spPr>
          <a:xfrm>
            <a:off x="10915247" y="3666124"/>
            <a:ext cx="80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?</a:t>
            </a:r>
            <a:endParaRPr lang="zh-TW" altLang="en-US" sz="2400" b="1" dirty="0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88E4A56-A732-996E-72F9-78DB8B1789A2}"/>
              </a:ext>
            </a:extLst>
          </p:cNvPr>
          <p:cNvSpPr/>
          <p:nvPr/>
        </p:nvSpPr>
        <p:spPr>
          <a:xfrm>
            <a:off x="10934297" y="2623698"/>
            <a:ext cx="752681" cy="1611016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E63CBAF7-CB5E-D3BF-49BE-ED39A5D02F6F}"/>
              </a:ext>
            </a:extLst>
          </p:cNvPr>
          <p:cNvSpPr/>
          <p:nvPr/>
        </p:nvSpPr>
        <p:spPr>
          <a:xfrm rot="16200000">
            <a:off x="10210203" y="629172"/>
            <a:ext cx="1207175" cy="1498721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2337E645-5CC6-06DD-0139-6CF82AA26C6E}"/>
              </a:ext>
            </a:extLst>
          </p:cNvPr>
          <p:cNvCxnSpPr>
            <a:stCxn id="20" idx="1"/>
            <a:endCxn id="18" idx="0"/>
          </p:cNvCxnSpPr>
          <p:nvPr/>
        </p:nvCxnSpPr>
        <p:spPr>
          <a:xfrm>
            <a:off x="10813791" y="1982120"/>
            <a:ext cx="496847" cy="641578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73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A837DC-D32B-0A79-5061-F025C1DF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Speculative Decoding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988A2A5-0B26-9510-27C0-601C1D415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F2613460-CAE2-CE8F-FF65-1C1A45994F85}"/>
              </a:ext>
            </a:extLst>
          </p:cNvPr>
          <p:cNvSpPr/>
          <p:nvPr/>
        </p:nvSpPr>
        <p:spPr>
          <a:xfrm>
            <a:off x="7598853" y="605910"/>
            <a:ext cx="2789584" cy="10800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預言家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AFADFB9-0CEC-FF2E-25D8-DB927152B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870" y="470973"/>
            <a:ext cx="1064496" cy="10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67ABF97-2231-8E16-B9C4-7D3B54FC508C}"/>
              </a:ext>
            </a:extLst>
          </p:cNvPr>
          <p:cNvSpPr txBox="1"/>
          <p:nvPr/>
        </p:nvSpPr>
        <p:spPr>
          <a:xfrm>
            <a:off x="7598853" y="1806852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要求：超快速、犯錯沒關係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C7972B0-5A31-410E-A432-974E39663AFA}"/>
              </a:ext>
            </a:extLst>
          </p:cNvPr>
          <p:cNvSpPr txBox="1"/>
          <p:nvPr/>
        </p:nvSpPr>
        <p:spPr>
          <a:xfrm>
            <a:off x="838200" y="226851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u="sng" dirty="0"/>
              <a:t>Non-autoregressive Model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78F3C21-5F75-3AAB-A13E-FCF47C583FA7}"/>
              </a:ext>
            </a:extLst>
          </p:cNvPr>
          <p:cNvSpPr txBox="1"/>
          <p:nvPr/>
        </p:nvSpPr>
        <p:spPr>
          <a:xfrm>
            <a:off x="838200" y="440211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u="sng" dirty="0"/>
              <a:t>Compressive Model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17120CA-9F7A-B3B1-0087-ADC147FDB02E}"/>
              </a:ext>
            </a:extLst>
          </p:cNvPr>
          <p:cNvSpPr/>
          <p:nvPr/>
        </p:nvSpPr>
        <p:spPr>
          <a:xfrm>
            <a:off x="5188210" y="2959218"/>
            <a:ext cx="2561426" cy="1263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Non-autoregressive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0244ED35-6F3D-96F8-7185-ED0831291F7B}"/>
              </a:ext>
            </a:extLst>
          </p:cNvPr>
          <p:cNvCxnSpPr>
            <a:cxnSpLocks/>
          </p:cNvCxnSpPr>
          <p:nvPr/>
        </p:nvCxnSpPr>
        <p:spPr>
          <a:xfrm>
            <a:off x="4152092" y="3556641"/>
            <a:ext cx="89615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90D10B8-C907-0EA3-2C72-87EA90446D13}"/>
              </a:ext>
            </a:extLst>
          </p:cNvPr>
          <p:cNvSpPr/>
          <p:nvPr/>
        </p:nvSpPr>
        <p:spPr>
          <a:xfrm>
            <a:off x="2360760" y="3323376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D6E87BD0-1958-F40F-FC37-7C3B36D4117C}"/>
              </a:ext>
            </a:extLst>
          </p:cNvPr>
          <p:cNvCxnSpPr>
            <a:cxnSpLocks/>
          </p:cNvCxnSpPr>
          <p:nvPr/>
        </p:nvCxnSpPr>
        <p:spPr>
          <a:xfrm>
            <a:off x="7904942" y="3590978"/>
            <a:ext cx="74375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B389FAA-5E5E-5F60-90B8-09841AB4EE72}"/>
              </a:ext>
            </a:extLst>
          </p:cNvPr>
          <p:cNvGrpSpPr/>
          <p:nvPr/>
        </p:nvGrpSpPr>
        <p:grpSpPr>
          <a:xfrm>
            <a:off x="8744984" y="3368784"/>
            <a:ext cx="1891006" cy="466530"/>
            <a:chOff x="9653103" y="3315290"/>
            <a:chExt cx="1891006" cy="466530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D53AEA64-9C9D-649E-6A3E-B270BE53F571}"/>
                </a:ext>
              </a:extLst>
            </p:cNvPr>
            <p:cNvSpPr/>
            <p:nvPr/>
          </p:nvSpPr>
          <p:spPr>
            <a:xfrm>
              <a:off x="9653103" y="3315290"/>
              <a:ext cx="528735" cy="46653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A85300AC-C6E3-883B-B064-9AE7922C800E}"/>
                </a:ext>
              </a:extLst>
            </p:cNvPr>
            <p:cNvSpPr/>
            <p:nvPr/>
          </p:nvSpPr>
          <p:spPr>
            <a:xfrm>
              <a:off x="10321798" y="3315290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F9309336-E633-DE12-E161-EF3436CB1D09}"/>
                </a:ext>
              </a:extLst>
            </p:cNvPr>
            <p:cNvSpPr/>
            <p:nvPr/>
          </p:nvSpPr>
          <p:spPr>
            <a:xfrm>
              <a:off x="11015374" y="3315290"/>
              <a:ext cx="528735" cy="4665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48860A7-28D2-6381-8E96-422A7B58EF64}"/>
              </a:ext>
            </a:extLst>
          </p:cNvPr>
          <p:cNvSpPr txBox="1"/>
          <p:nvPr/>
        </p:nvSpPr>
        <p:spPr>
          <a:xfrm>
            <a:off x="8497968" y="3918660"/>
            <a:ext cx="2360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同時生成</a:t>
            </a:r>
          </a:p>
        </p:txBody>
      </p:sp>
      <p:sp>
        <p:nvSpPr>
          <p:cNvPr id="29" name="箭號: 向下 28">
            <a:extLst>
              <a:ext uri="{FF2B5EF4-FFF2-40B4-BE49-F238E27FC236}">
                <a16:creationId xmlns:a16="http://schemas.microsoft.com/office/drawing/2014/main" id="{1CD71CA7-54CD-F43F-B235-9AE08370DAC3}"/>
              </a:ext>
            </a:extLst>
          </p:cNvPr>
          <p:cNvSpPr/>
          <p:nvPr/>
        </p:nvSpPr>
        <p:spPr>
          <a:xfrm>
            <a:off x="6030773" y="4418425"/>
            <a:ext cx="838200" cy="741493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FDBE3646-344A-FFC2-9046-AFBA8A097605}"/>
              </a:ext>
            </a:extLst>
          </p:cNvPr>
          <p:cNvSpPr/>
          <p:nvPr/>
        </p:nvSpPr>
        <p:spPr>
          <a:xfrm>
            <a:off x="5622646" y="5388748"/>
            <a:ext cx="1616354" cy="5022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zh-TW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Compressed</a:t>
            </a:r>
            <a:endParaRPr kumimoji="0" lang="zh-TW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EC0683D-DD1A-93AD-8673-1823480E15FC}"/>
              </a:ext>
            </a:extLst>
          </p:cNvPr>
          <p:cNvSpPr txBox="1"/>
          <p:nvPr/>
        </p:nvSpPr>
        <p:spPr>
          <a:xfrm>
            <a:off x="7317890" y="5411217"/>
            <a:ext cx="2360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壓縮過的小模型</a:t>
            </a:r>
          </a:p>
        </p:txBody>
      </p:sp>
    </p:spTree>
    <p:extLst>
      <p:ext uri="{BB962C8B-B14F-4D97-AF65-F5344CB8AC3E}">
        <p14:creationId xmlns:p14="http://schemas.microsoft.com/office/powerpoint/2010/main" val="305008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7" grpId="0" animBg="1"/>
      <p:bldP spid="27" grpId="0"/>
      <p:bldP spid="29" grpId="0" animBg="1"/>
      <p:bldP spid="30" grpId="0" animBg="1"/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4E24AD-69DB-7D7C-21A4-5A0DA2C1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Speculative Decoding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D0B106-E904-55DC-3A96-6B5ACB71D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預言家一定要是語言模型嗎？</a:t>
            </a: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A8D2D9CE-8A78-64D7-D354-14A3E0D2F221}"/>
              </a:ext>
            </a:extLst>
          </p:cNvPr>
          <p:cNvCxnSpPr>
            <a:cxnSpLocks/>
          </p:cNvCxnSpPr>
          <p:nvPr/>
        </p:nvCxnSpPr>
        <p:spPr>
          <a:xfrm>
            <a:off x="3219450" y="3227784"/>
            <a:ext cx="78103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12C8EFA-F189-EB21-8CCD-BBDA676F5188}"/>
              </a:ext>
            </a:extLst>
          </p:cNvPr>
          <p:cNvSpPr/>
          <p:nvPr/>
        </p:nvSpPr>
        <p:spPr>
          <a:xfrm>
            <a:off x="4122244" y="2662304"/>
            <a:ext cx="1651373" cy="10800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搜尋引擎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7681CE6-6B4C-97D6-E2E4-117BE5E91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985" y="3906043"/>
            <a:ext cx="7155815" cy="285670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A0197B2-DA35-4B9C-A75A-639E9A430506}"/>
              </a:ext>
            </a:extLst>
          </p:cNvPr>
          <p:cNvSpPr txBox="1"/>
          <p:nvPr/>
        </p:nvSpPr>
        <p:spPr>
          <a:xfrm>
            <a:off x="6740601" y="3049371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經常使用在許多自然語言處理方面的應用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CA73919-5D25-5634-CC84-A6068CF5C6C6}"/>
              </a:ext>
            </a:extLst>
          </p:cNvPr>
          <p:cNvSpPr/>
          <p:nvPr/>
        </p:nvSpPr>
        <p:spPr>
          <a:xfrm>
            <a:off x="7598853" y="605910"/>
            <a:ext cx="2789584" cy="10800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預言家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D0736CD-23A1-0B05-C06C-AB7436ADD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870" y="470973"/>
            <a:ext cx="1064496" cy="10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29E43E4-6C68-0286-E301-E57478273204}"/>
              </a:ext>
            </a:extLst>
          </p:cNvPr>
          <p:cNvSpPr txBox="1"/>
          <p:nvPr/>
        </p:nvSpPr>
        <p:spPr>
          <a:xfrm>
            <a:off x="7598853" y="1806852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要求：超快速、犯錯沒關係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AB69773-6BA3-7F49-7F79-BEE257162284}"/>
              </a:ext>
            </a:extLst>
          </p:cNvPr>
          <p:cNvSpPr/>
          <p:nvPr/>
        </p:nvSpPr>
        <p:spPr>
          <a:xfrm>
            <a:off x="1392090" y="2994520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語言模型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2CA47994-08B0-C590-3816-9979B7EC21DB}"/>
              </a:ext>
            </a:extLst>
          </p:cNvPr>
          <p:cNvCxnSpPr>
            <a:cxnSpLocks/>
          </p:cNvCxnSpPr>
          <p:nvPr/>
        </p:nvCxnSpPr>
        <p:spPr>
          <a:xfrm>
            <a:off x="5923564" y="3227784"/>
            <a:ext cx="78103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BE4B824-D7BD-281D-8B85-B8F8396305EC}"/>
              </a:ext>
            </a:extLst>
          </p:cNvPr>
          <p:cNvSpPr txBox="1"/>
          <p:nvPr/>
        </p:nvSpPr>
        <p:spPr>
          <a:xfrm>
            <a:off x="284748" y="6020170"/>
            <a:ext cx="6419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https://arxiv.org/abs/2304.04487</a:t>
            </a:r>
          </a:p>
        </p:txBody>
      </p:sp>
    </p:spTree>
    <p:extLst>
      <p:ext uri="{BB962C8B-B14F-4D97-AF65-F5344CB8AC3E}">
        <p14:creationId xmlns:p14="http://schemas.microsoft.com/office/powerpoint/2010/main" val="53833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BE6A34-628D-762F-3116-965836CF4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影像由像素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(Pixel)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所構成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244D50C-D543-31E7-EE97-41AF1071F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96" y="1578410"/>
            <a:ext cx="7446117" cy="350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CFC1EFF-C2F7-6838-69D0-902B8863FBDF}"/>
              </a:ext>
            </a:extLst>
          </p:cNvPr>
          <p:cNvSpPr txBox="1"/>
          <p:nvPr/>
        </p:nvSpPr>
        <p:spPr>
          <a:xfrm>
            <a:off x="-1403216" y="6449438"/>
            <a:ext cx="13595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dirty="0"/>
              <a:t>https://zh.wikipedia.org/zh-tw/%E5%83%8F%E7%B4%A0#/media/File:Pixel-example.png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DE8AAED-6A09-4D40-E741-152DA7ECB164}"/>
              </a:ext>
            </a:extLst>
          </p:cNvPr>
          <p:cNvSpPr txBox="1"/>
          <p:nvPr/>
        </p:nvSpPr>
        <p:spPr>
          <a:xfrm>
            <a:off x="838200" y="5442491"/>
            <a:ext cx="1170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每一個像素可以有多少顏色取決於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BPP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(Bit per Pixel)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83C3084-E418-9A04-BE56-90795976ADAF}"/>
              </a:ext>
            </a:extLst>
          </p:cNvPr>
          <p:cNvSpPr txBox="1"/>
          <p:nvPr/>
        </p:nvSpPr>
        <p:spPr>
          <a:xfrm>
            <a:off x="8361733" y="4980826"/>
            <a:ext cx="349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 BPP → 256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814BC15-9744-FB0A-8EB2-8BAF27DBE44F}"/>
              </a:ext>
            </a:extLst>
          </p:cNvPr>
          <p:cNvSpPr txBox="1"/>
          <p:nvPr/>
        </p:nvSpPr>
        <p:spPr>
          <a:xfrm>
            <a:off x="8361733" y="5399727"/>
            <a:ext cx="4202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 BPP → 65536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6B31C19-E457-C92F-4A2B-EB22BED2C874}"/>
              </a:ext>
            </a:extLst>
          </p:cNvPr>
          <p:cNvSpPr txBox="1"/>
          <p:nvPr/>
        </p:nvSpPr>
        <p:spPr>
          <a:xfrm>
            <a:off x="8361733" y="5818627"/>
            <a:ext cx="349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24 BPP → 1670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萬色</a:t>
            </a:r>
          </a:p>
        </p:txBody>
      </p:sp>
    </p:spTree>
    <p:extLst>
      <p:ext uri="{BB962C8B-B14F-4D97-AF65-F5344CB8AC3E}">
        <p14:creationId xmlns:p14="http://schemas.microsoft.com/office/powerpoint/2010/main" val="58968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A7F630D-370F-50CE-9CD6-95E2CE7C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74" y="1447896"/>
            <a:ext cx="1064496" cy="10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F94293C-6C6A-42D2-A09D-2660C1EE6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Speculative Decoding</a:t>
            </a:r>
            <a:r>
              <a:rPr lang="zh-TW" altLang="en-US" dirty="0"/>
              <a:t>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多個預言家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89B5033-5436-0939-0649-363A5091E585}"/>
              </a:ext>
            </a:extLst>
          </p:cNvPr>
          <p:cNvSpPr/>
          <p:nvPr/>
        </p:nvSpPr>
        <p:spPr>
          <a:xfrm>
            <a:off x="349587" y="2068656"/>
            <a:ext cx="1155603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2D8B086-C8C4-6048-AC8F-3E6A3AD89E7B}"/>
              </a:ext>
            </a:extLst>
          </p:cNvPr>
          <p:cNvSpPr/>
          <p:nvPr/>
        </p:nvSpPr>
        <p:spPr>
          <a:xfrm>
            <a:off x="2186948" y="1855262"/>
            <a:ext cx="1317024" cy="10029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預言家 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D3DCC86C-12AE-C549-7BBE-59F9085BA3E1}"/>
              </a:ext>
            </a:extLst>
          </p:cNvPr>
          <p:cNvSpPr/>
          <p:nvPr/>
        </p:nvSpPr>
        <p:spPr>
          <a:xfrm>
            <a:off x="3636184" y="3219443"/>
            <a:ext cx="1180930" cy="10800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8802C2E2-7893-D72A-B87A-60AA227E7B9C}"/>
              </a:ext>
            </a:extLst>
          </p:cNvPr>
          <p:cNvCxnSpPr>
            <a:cxnSpLocks/>
          </p:cNvCxnSpPr>
          <p:nvPr/>
        </p:nvCxnSpPr>
        <p:spPr>
          <a:xfrm>
            <a:off x="2916610" y="3726346"/>
            <a:ext cx="67946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F1F7897E-C8D5-8A15-5A9B-410966625E5A}"/>
              </a:ext>
            </a:extLst>
          </p:cNvPr>
          <p:cNvCxnSpPr>
            <a:cxnSpLocks/>
          </p:cNvCxnSpPr>
          <p:nvPr/>
        </p:nvCxnSpPr>
        <p:spPr>
          <a:xfrm>
            <a:off x="4811614" y="3721777"/>
            <a:ext cx="5938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E48FEEC4-94D1-DE45-1B50-F696E73C68E6}"/>
              </a:ext>
            </a:extLst>
          </p:cNvPr>
          <p:cNvCxnSpPr>
            <a:cxnSpLocks/>
          </p:cNvCxnSpPr>
          <p:nvPr/>
        </p:nvCxnSpPr>
        <p:spPr>
          <a:xfrm>
            <a:off x="2897560" y="4786674"/>
            <a:ext cx="67946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D12BCF5B-3975-296C-4D03-D3C63416C75F}"/>
              </a:ext>
            </a:extLst>
          </p:cNvPr>
          <p:cNvCxnSpPr>
            <a:cxnSpLocks/>
          </p:cNvCxnSpPr>
          <p:nvPr/>
        </p:nvCxnSpPr>
        <p:spPr>
          <a:xfrm>
            <a:off x="2928675" y="5882411"/>
            <a:ext cx="62929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1AFCD22-CA93-5BBB-F991-00B3A2D220EB}"/>
              </a:ext>
            </a:extLst>
          </p:cNvPr>
          <p:cNvSpPr/>
          <p:nvPr/>
        </p:nvSpPr>
        <p:spPr>
          <a:xfrm>
            <a:off x="5438088" y="5645811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?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78B68E32-ECF1-93F4-C23C-BC8E14827C64}"/>
              </a:ext>
            </a:extLst>
          </p:cNvPr>
          <p:cNvSpPr/>
          <p:nvPr/>
        </p:nvSpPr>
        <p:spPr>
          <a:xfrm>
            <a:off x="2309662" y="5649146"/>
            <a:ext cx="528735" cy="4665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367A01BA-0A57-87EE-C0C4-9B4E5B64B816}"/>
              </a:ext>
            </a:extLst>
          </p:cNvPr>
          <p:cNvSpPr/>
          <p:nvPr/>
        </p:nvSpPr>
        <p:spPr>
          <a:xfrm>
            <a:off x="1736229" y="5645811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79159C7-6D27-A532-1420-3454918373EB}"/>
              </a:ext>
            </a:extLst>
          </p:cNvPr>
          <p:cNvSpPr/>
          <p:nvPr/>
        </p:nvSpPr>
        <p:spPr>
          <a:xfrm>
            <a:off x="5406927" y="3457673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022989E0-73AF-F528-4C3F-B2C0A237A85A}"/>
              </a:ext>
            </a:extLst>
          </p:cNvPr>
          <p:cNvSpPr/>
          <p:nvPr/>
        </p:nvSpPr>
        <p:spPr>
          <a:xfrm>
            <a:off x="2309662" y="4549000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61009F3B-10D5-0C46-704D-9AF73ADEDD72}"/>
              </a:ext>
            </a:extLst>
          </p:cNvPr>
          <p:cNvSpPr/>
          <p:nvPr/>
        </p:nvSpPr>
        <p:spPr>
          <a:xfrm>
            <a:off x="5406927" y="4549000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C365FBA7-9DEC-56CC-B233-D9415C6B4EA3}"/>
              </a:ext>
            </a:extLst>
          </p:cNvPr>
          <p:cNvCxnSpPr>
            <a:cxnSpLocks/>
          </p:cNvCxnSpPr>
          <p:nvPr/>
        </p:nvCxnSpPr>
        <p:spPr>
          <a:xfrm>
            <a:off x="1614344" y="2301921"/>
            <a:ext cx="52243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81EBED60-7C1A-52AC-0831-2CCA2DF104DC}"/>
              </a:ext>
            </a:extLst>
          </p:cNvPr>
          <p:cNvCxnSpPr>
            <a:cxnSpLocks/>
          </p:cNvCxnSpPr>
          <p:nvPr/>
        </p:nvCxnSpPr>
        <p:spPr>
          <a:xfrm>
            <a:off x="4288289" y="2302095"/>
            <a:ext cx="39056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97A7748C-2D84-DD2F-F66B-8F1EBDB89A2B}"/>
              </a:ext>
            </a:extLst>
          </p:cNvPr>
          <p:cNvSpPr/>
          <p:nvPr/>
        </p:nvSpPr>
        <p:spPr>
          <a:xfrm>
            <a:off x="1699755" y="3500297"/>
            <a:ext cx="1155603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34027ECA-CDBB-A62C-C00A-C770B9CC1FC3}"/>
              </a:ext>
            </a:extLst>
          </p:cNvPr>
          <p:cNvSpPr/>
          <p:nvPr/>
        </p:nvSpPr>
        <p:spPr>
          <a:xfrm>
            <a:off x="1101601" y="4549000"/>
            <a:ext cx="1155603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0A44DE6C-F884-B1B7-5953-EC545336C3BF}"/>
              </a:ext>
            </a:extLst>
          </p:cNvPr>
          <p:cNvSpPr/>
          <p:nvPr/>
        </p:nvSpPr>
        <p:spPr>
          <a:xfrm>
            <a:off x="516070" y="5645812"/>
            <a:ext cx="1155603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23FB29AD-8001-A5FD-8A06-0A6A0829FE8F}"/>
              </a:ext>
            </a:extLst>
          </p:cNvPr>
          <p:cNvSpPr/>
          <p:nvPr/>
        </p:nvSpPr>
        <p:spPr>
          <a:xfrm>
            <a:off x="3636184" y="4283847"/>
            <a:ext cx="1180930" cy="10800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E3BEE19E-A1DE-4BFC-AEDF-5E87A19D5806}"/>
              </a:ext>
            </a:extLst>
          </p:cNvPr>
          <p:cNvSpPr/>
          <p:nvPr/>
        </p:nvSpPr>
        <p:spPr>
          <a:xfrm>
            <a:off x="3636184" y="5380506"/>
            <a:ext cx="1180930" cy="10800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A569239-F13F-9E98-30DC-C74031662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386" y="133777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B687A98D-9A81-B743-6458-15295FEED79E}"/>
              </a:ext>
            </a:extLst>
          </p:cNvPr>
          <p:cNvSpPr/>
          <p:nvPr/>
        </p:nvSpPr>
        <p:spPr>
          <a:xfrm>
            <a:off x="4749978" y="2068830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974855B9-BCC2-E3EC-8B7B-34FBDA3E0273}"/>
              </a:ext>
            </a:extLst>
          </p:cNvPr>
          <p:cNvSpPr/>
          <p:nvPr/>
        </p:nvSpPr>
        <p:spPr>
          <a:xfrm>
            <a:off x="5367354" y="2068830"/>
            <a:ext cx="528735" cy="4665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CAB47813-B4EE-5972-1EB9-F1E53D78A15F}"/>
              </a:ext>
            </a:extLst>
          </p:cNvPr>
          <p:cNvSpPr/>
          <p:nvPr/>
        </p:nvSpPr>
        <p:spPr>
          <a:xfrm>
            <a:off x="6336656" y="2068656"/>
            <a:ext cx="1155603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ED1BCE3E-9528-E945-EC73-EDA4659E08E3}"/>
              </a:ext>
            </a:extLst>
          </p:cNvPr>
          <p:cNvSpPr/>
          <p:nvPr/>
        </p:nvSpPr>
        <p:spPr>
          <a:xfrm>
            <a:off x="8174017" y="1855262"/>
            <a:ext cx="1317024" cy="10029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預言家 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3BFD4F46-9C9F-9217-F1B9-E117264A4A83}"/>
              </a:ext>
            </a:extLst>
          </p:cNvPr>
          <p:cNvCxnSpPr>
            <a:cxnSpLocks/>
          </p:cNvCxnSpPr>
          <p:nvPr/>
        </p:nvCxnSpPr>
        <p:spPr>
          <a:xfrm>
            <a:off x="7601413" y="2301921"/>
            <a:ext cx="52243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E5217272-356D-2CE5-150A-EB8DCA25582B}"/>
              </a:ext>
            </a:extLst>
          </p:cNvPr>
          <p:cNvCxnSpPr>
            <a:cxnSpLocks/>
          </p:cNvCxnSpPr>
          <p:nvPr/>
        </p:nvCxnSpPr>
        <p:spPr>
          <a:xfrm>
            <a:off x="10313458" y="2321145"/>
            <a:ext cx="39056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961D7F13-AEB6-2ECD-C24D-1414FC65915E}"/>
              </a:ext>
            </a:extLst>
          </p:cNvPr>
          <p:cNvSpPr/>
          <p:nvPr/>
        </p:nvSpPr>
        <p:spPr>
          <a:xfrm>
            <a:off x="10775147" y="2087880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15345D56-9D0E-D0F7-66DE-D92FAE076AD9}"/>
              </a:ext>
            </a:extLst>
          </p:cNvPr>
          <p:cNvSpPr/>
          <p:nvPr/>
        </p:nvSpPr>
        <p:spPr>
          <a:xfrm>
            <a:off x="11351778" y="2087880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C5A0C0EF-ADF8-E93E-EFA5-EEF85C642B0A}"/>
              </a:ext>
            </a:extLst>
          </p:cNvPr>
          <p:cNvCxnSpPr>
            <a:cxnSpLocks/>
          </p:cNvCxnSpPr>
          <p:nvPr/>
        </p:nvCxnSpPr>
        <p:spPr>
          <a:xfrm>
            <a:off x="4811614" y="4786674"/>
            <a:ext cx="5938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C417D338-6FE1-8E78-8390-0699FC82DD17}"/>
              </a:ext>
            </a:extLst>
          </p:cNvPr>
          <p:cNvCxnSpPr>
            <a:cxnSpLocks/>
          </p:cNvCxnSpPr>
          <p:nvPr/>
        </p:nvCxnSpPr>
        <p:spPr>
          <a:xfrm>
            <a:off x="4811614" y="5882411"/>
            <a:ext cx="5938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F8AD064C-3D1D-B3A7-C03D-180F834B110B}"/>
              </a:ext>
            </a:extLst>
          </p:cNvPr>
          <p:cNvSpPr/>
          <p:nvPr/>
        </p:nvSpPr>
        <p:spPr>
          <a:xfrm>
            <a:off x="9461164" y="3219443"/>
            <a:ext cx="1180930" cy="10800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17602960-6988-E75D-0E21-B4957D698066}"/>
              </a:ext>
            </a:extLst>
          </p:cNvPr>
          <p:cNvCxnSpPr>
            <a:cxnSpLocks/>
          </p:cNvCxnSpPr>
          <p:nvPr/>
        </p:nvCxnSpPr>
        <p:spPr>
          <a:xfrm>
            <a:off x="8741590" y="3726346"/>
            <a:ext cx="67946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609164CE-59CF-DFE5-5093-25C0E91DA18B}"/>
              </a:ext>
            </a:extLst>
          </p:cNvPr>
          <p:cNvCxnSpPr>
            <a:cxnSpLocks/>
          </p:cNvCxnSpPr>
          <p:nvPr/>
        </p:nvCxnSpPr>
        <p:spPr>
          <a:xfrm>
            <a:off x="10636594" y="3721777"/>
            <a:ext cx="5938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D3A820C6-71F3-14BE-7D2F-4BCDAF06D146}"/>
              </a:ext>
            </a:extLst>
          </p:cNvPr>
          <p:cNvCxnSpPr>
            <a:cxnSpLocks/>
          </p:cNvCxnSpPr>
          <p:nvPr/>
        </p:nvCxnSpPr>
        <p:spPr>
          <a:xfrm>
            <a:off x="8722540" y="4786674"/>
            <a:ext cx="67946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C36AF474-549B-7DE7-1613-E7594C8784AF}"/>
              </a:ext>
            </a:extLst>
          </p:cNvPr>
          <p:cNvCxnSpPr>
            <a:cxnSpLocks/>
          </p:cNvCxnSpPr>
          <p:nvPr/>
        </p:nvCxnSpPr>
        <p:spPr>
          <a:xfrm>
            <a:off x="8753655" y="5882411"/>
            <a:ext cx="62929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816B4D88-57BB-9BE1-CD2F-9CCD58149D26}"/>
              </a:ext>
            </a:extLst>
          </p:cNvPr>
          <p:cNvSpPr/>
          <p:nvPr/>
        </p:nvSpPr>
        <p:spPr>
          <a:xfrm>
            <a:off x="11263068" y="5645811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5B99F4E2-767A-7A18-690C-AE9071CD1B7C}"/>
              </a:ext>
            </a:extLst>
          </p:cNvPr>
          <p:cNvSpPr/>
          <p:nvPr/>
        </p:nvSpPr>
        <p:spPr>
          <a:xfrm>
            <a:off x="7561209" y="5645811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3D7CECB9-C2C1-FCC3-648D-CB030E47D787}"/>
              </a:ext>
            </a:extLst>
          </p:cNvPr>
          <p:cNvSpPr/>
          <p:nvPr/>
        </p:nvSpPr>
        <p:spPr>
          <a:xfrm>
            <a:off x="11231907" y="3457673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658929D6-9509-7A84-E80E-0E7D31CA0141}"/>
              </a:ext>
            </a:extLst>
          </p:cNvPr>
          <p:cNvSpPr/>
          <p:nvPr/>
        </p:nvSpPr>
        <p:spPr>
          <a:xfrm>
            <a:off x="8134642" y="4549000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46BF96A2-ED4D-E113-A69F-C51BC93F1629}"/>
              </a:ext>
            </a:extLst>
          </p:cNvPr>
          <p:cNvSpPr/>
          <p:nvPr/>
        </p:nvSpPr>
        <p:spPr>
          <a:xfrm>
            <a:off x="11231907" y="4549000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48" name="矩形: 圓角 2047">
            <a:extLst>
              <a:ext uri="{FF2B5EF4-FFF2-40B4-BE49-F238E27FC236}">
                <a16:creationId xmlns:a16="http://schemas.microsoft.com/office/drawing/2014/main" id="{1D3626A1-902D-B16E-83F2-0A0CF5CD98DB}"/>
              </a:ext>
            </a:extLst>
          </p:cNvPr>
          <p:cNvSpPr/>
          <p:nvPr/>
        </p:nvSpPr>
        <p:spPr>
          <a:xfrm>
            <a:off x="7524735" y="3500297"/>
            <a:ext cx="1155603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49" name="矩形: 圓角 2048">
            <a:extLst>
              <a:ext uri="{FF2B5EF4-FFF2-40B4-BE49-F238E27FC236}">
                <a16:creationId xmlns:a16="http://schemas.microsoft.com/office/drawing/2014/main" id="{D89D86B3-F460-D6D5-B2FB-D7503455A9E6}"/>
              </a:ext>
            </a:extLst>
          </p:cNvPr>
          <p:cNvSpPr/>
          <p:nvPr/>
        </p:nvSpPr>
        <p:spPr>
          <a:xfrm>
            <a:off x="6945631" y="4549000"/>
            <a:ext cx="1155603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51" name="矩形: 圓角 2050">
            <a:extLst>
              <a:ext uri="{FF2B5EF4-FFF2-40B4-BE49-F238E27FC236}">
                <a16:creationId xmlns:a16="http://schemas.microsoft.com/office/drawing/2014/main" id="{CA69DF31-CB66-0754-4D97-97BE79AB6F3A}"/>
              </a:ext>
            </a:extLst>
          </p:cNvPr>
          <p:cNvSpPr/>
          <p:nvPr/>
        </p:nvSpPr>
        <p:spPr>
          <a:xfrm>
            <a:off x="6341050" y="5645812"/>
            <a:ext cx="1155603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52" name="矩形: 圓角 2051">
            <a:extLst>
              <a:ext uri="{FF2B5EF4-FFF2-40B4-BE49-F238E27FC236}">
                <a16:creationId xmlns:a16="http://schemas.microsoft.com/office/drawing/2014/main" id="{3B19AB52-68AC-D8D3-C27C-0B68C262BE6E}"/>
              </a:ext>
            </a:extLst>
          </p:cNvPr>
          <p:cNvSpPr/>
          <p:nvPr/>
        </p:nvSpPr>
        <p:spPr>
          <a:xfrm>
            <a:off x="9461164" y="4283847"/>
            <a:ext cx="1180930" cy="10800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sp>
        <p:nvSpPr>
          <p:cNvPr id="2053" name="矩形: 圓角 2052">
            <a:extLst>
              <a:ext uri="{FF2B5EF4-FFF2-40B4-BE49-F238E27FC236}">
                <a16:creationId xmlns:a16="http://schemas.microsoft.com/office/drawing/2014/main" id="{3484234C-3013-4C65-D43F-2488BDB59546}"/>
              </a:ext>
            </a:extLst>
          </p:cNvPr>
          <p:cNvSpPr/>
          <p:nvPr/>
        </p:nvSpPr>
        <p:spPr>
          <a:xfrm>
            <a:off x="9461164" y="5380506"/>
            <a:ext cx="1180930" cy="10800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2054" name="直線單箭頭接點 2053">
            <a:extLst>
              <a:ext uri="{FF2B5EF4-FFF2-40B4-BE49-F238E27FC236}">
                <a16:creationId xmlns:a16="http://schemas.microsoft.com/office/drawing/2014/main" id="{75A01DA5-FF14-EC29-762B-60C69F911E83}"/>
              </a:ext>
            </a:extLst>
          </p:cNvPr>
          <p:cNvCxnSpPr>
            <a:cxnSpLocks/>
          </p:cNvCxnSpPr>
          <p:nvPr/>
        </p:nvCxnSpPr>
        <p:spPr>
          <a:xfrm>
            <a:off x="10636594" y="4786674"/>
            <a:ext cx="5938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直線單箭頭接點 2054">
            <a:extLst>
              <a:ext uri="{FF2B5EF4-FFF2-40B4-BE49-F238E27FC236}">
                <a16:creationId xmlns:a16="http://schemas.microsoft.com/office/drawing/2014/main" id="{20FAB89F-B4F9-768E-CECC-60B676BB88E4}"/>
              </a:ext>
            </a:extLst>
          </p:cNvPr>
          <p:cNvCxnSpPr>
            <a:cxnSpLocks/>
          </p:cNvCxnSpPr>
          <p:nvPr/>
        </p:nvCxnSpPr>
        <p:spPr>
          <a:xfrm>
            <a:off x="10636594" y="5882411"/>
            <a:ext cx="5938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矩形: 圓角 2055">
            <a:extLst>
              <a:ext uri="{FF2B5EF4-FFF2-40B4-BE49-F238E27FC236}">
                <a16:creationId xmlns:a16="http://schemas.microsoft.com/office/drawing/2014/main" id="{5A3D4428-73CB-BD5C-20C5-DBE383AADEC6}"/>
              </a:ext>
            </a:extLst>
          </p:cNvPr>
          <p:cNvSpPr/>
          <p:nvPr/>
        </p:nvSpPr>
        <p:spPr>
          <a:xfrm>
            <a:off x="8143348" y="5645811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57" name="矩形: 圓角 2056">
            <a:extLst>
              <a:ext uri="{FF2B5EF4-FFF2-40B4-BE49-F238E27FC236}">
                <a16:creationId xmlns:a16="http://schemas.microsoft.com/office/drawing/2014/main" id="{67919DE7-797B-F861-393A-367EEBDA566C}"/>
              </a:ext>
            </a:extLst>
          </p:cNvPr>
          <p:cNvSpPr/>
          <p:nvPr/>
        </p:nvSpPr>
        <p:spPr>
          <a:xfrm>
            <a:off x="11141556" y="3385365"/>
            <a:ext cx="752681" cy="1682333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58" name="矩形: 圓角 2057">
            <a:extLst>
              <a:ext uri="{FF2B5EF4-FFF2-40B4-BE49-F238E27FC236}">
                <a16:creationId xmlns:a16="http://schemas.microsoft.com/office/drawing/2014/main" id="{B265A44A-C8CE-24AE-9DD6-993F23283854}"/>
              </a:ext>
            </a:extLst>
          </p:cNvPr>
          <p:cNvSpPr/>
          <p:nvPr/>
        </p:nvSpPr>
        <p:spPr>
          <a:xfrm>
            <a:off x="5294953" y="3402241"/>
            <a:ext cx="752681" cy="1682333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59" name="矩形: 圓角 2058">
            <a:extLst>
              <a:ext uri="{FF2B5EF4-FFF2-40B4-BE49-F238E27FC236}">
                <a16:creationId xmlns:a16="http://schemas.microsoft.com/office/drawing/2014/main" id="{61BD0200-8898-E9A0-7F98-65C0A83F1E26}"/>
              </a:ext>
            </a:extLst>
          </p:cNvPr>
          <p:cNvSpPr/>
          <p:nvPr/>
        </p:nvSpPr>
        <p:spPr>
          <a:xfrm rot="5400000" flipV="1">
            <a:off x="4948011" y="1581201"/>
            <a:ext cx="752681" cy="1408464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60" name="矩形: 圓角 2059">
            <a:extLst>
              <a:ext uri="{FF2B5EF4-FFF2-40B4-BE49-F238E27FC236}">
                <a16:creationId xmlns:a16="http://schemas.microsoft.com/office/drawing/2014/main" id="{C0FF0C4B-89B3-8418-6115-B4ACAE42A04F}"/>
              </a:ext>
            </a:extLst>
          </p:cNvPr>
          <p:cNvSpPr/>
          <p:nvPr/>
        </p:nvSpPr>
        <p:spPr>
          <a:xfrm rot="5400000" flipV="1">
            <a:off x="10952431" y="1600471"/>
            <a:ext cx="752681" cy="1408464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62" name="文字方塊 2061">
            <a:extLst>
              <a:ext uri="{FF2B5EF4-FFF2-40B4-BE49-F238E27FC236}">
                <a16:creationId xmlns:a16="http://schemas.microsoft.com/office/drawing/2014/main" id="{FCB3FEA2-4747-BFA4-5AA1-6A91D12F68F5}"/>
              </a:ext>
            </a:extLst>
          </p:cNvPr>
          <p:cNvSpPr txBox="1"/>
          <p:nvPr/>
        </p:nvSpPr>
        <p:spPr>
          <a:xfrm>
            <a:off x="8663377" y="1384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https://arxiv.org/abs/2305.09781</a:t>
            </a:r>
          </a:p>
        </p:txBody>
      </p:sp>
    </p:spTree>
    <p:extLst>
      <p:ext uri="{BB962C8B-B14F-4D97-AF65-F5344CB8AC3E}">
        <p14:creationId xmlns:p14="http://schemas.microsoft.com/office/powerpoint/2010/main" val="343935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3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2048" grpId="0" animBg="1"/>
      <p:bldP spid="2049" grpId="0" animBg="1"/>
      <p:bldP spid="2051" grpId="0" animBg="1"/>
      <p:bldP spid="2052" grpId="0" animBg="1"/>
      <p:bldP spid="2053" grpId="0" animBg="1"/>
      <p:bldP spid="2056" grpId="0" animBg="1"/>
      <p:bldP spid="2057" grpId="0" animBg="1"/>
      <p:bldP spid="2058" grpId="0" animBg="1"/>
      <p:bldP spid="2059" grpId="0" animBg="1"/>
      <p:bldP spid="206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E77757-BA3B-31E2-2B19-EAB63C42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Speculative Decoding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DB23D256-88D4-CA28-CAB2-75B7B38BBDE5}"/>
              </a:ext>
            </a:extLst>
          </p:cNvPr>
          <p:cNvSpPr/>
          <p:nvPr/>
        </p:nvSpPr>
        <p:spPr>
          <a:xfrm>
            <a:off x="5989311" y="1715675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79FB94C3-F0DF-4109-248B-4C7B1FFF45A4}"/>
              </a:ext>
            </a:extLst>
          </p:cNvPr>
          <p:cNvCxnSpPr>
            <a:cxnSpLocks/>
          </p:cNvCxnSpPr>
          <p:nvPr/>
        </p:nvCxnSpPr>
        <p:spPr>
          <a:xfrm>
            <a:off x="4778029" y="2133720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D64016D5-973A-E691-4CA4-15EDE01C9A1B}"/>
              </a:ext>
            </a:extLst>
          </p:cNvPr>
          <p:cNvCxnSpPr>
            <a:cxnSpLocks/>
          </p:cNvCxnSpPr>
          <p:nvPr/>
        </p:nvCxnSpPr>
        <p:spPr>
          <a:xfrm>
            <a:off x="8657539" y="2143148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A308C10-1BE1-D8C4-D2F3-A59FDDCA8054}"/>
              </a:ext>
            </a:extLst>
          </p:cNvPr>
          <p:cNvSpPr/>
          <p:nvPr/>
        </p:nvSpPr>
        <p:spPr>
          <a:xfrm>
            <a:off x="9851525" y="1888762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03761A51-014E-9EEB-5575-3E47488570D8}"/>
              </a:ext>
            </a:extLst>
          </p:cNvPr>
          <p:cNvSpPr/>
          <p:nvPr/>
        </p:nvSpPr>
        <p:spPr>
          <a:xfrm>
            <a:off x="3004481" y="1883521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E73E223D-9A9B-DE57-2BC2-D9E33660F478}"/>
              </a:ext>
            </a:extLst>
          </p:cNvPr>
          <p:cNvSpPr/>
          <p:nvPr/>
        </p:nvSpPr>
        <p:spPr>
          <a:xfrm>
            <a:off x="5989311" y="2730672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語言模型</a:t>
            </a: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8167EC5B-35BE-5F85-99B0-394B413558F7}"/>
              </a:ext>
            </a:extLst>
          </p:cNvPr>
          <p:cNvCxnSpPr>
            <a:cxnSpLocks/>
          </p:cNvCxnSpPr>
          <p:nvPr/>
        </p:nvCxnSpPr>
        <p:spPr>
          <a:xfrm>
            <a:off x="4778029" y="3148717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046D9BA4-E2AD-10AB-F8AF-E5ED413EA6EA}"/>
              </a:ext>
            </a:extLst>
          </p:cNvPr>
          <p:cNvCxnSpPr>
            <a:cxnSpLocks/>
          </p:cNvCxnSpPr>
          <p:nvPr/>
        </p:nvCxnSpPr>
        <p:spPr>
          <a:xfrm>
            <a:off x="8657539" y="3158145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8908E022-86CD-4B9B-A12A-321E62D5B7DA}"/>
              </a:ext>
            </a:extLst>
          </p:cNvPr>
          <p:cNvSpPr/>
          <p:nvPr/>
        </p:nvSpPr>
        <p:spPr>
          <a:xfrm>
            <a:off x="2411906" y="2874490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E6722EA8-A150-6086-F0ED-DD64968B8075}"/>
              </a:ext>
            </a:extLst>
          </p:cNvPr>
          <p:cNvSpPr/>
          <p:nvPr/>
        </p:nvSpPr>
        <p:spPr>
          <a:xfrm>
            <a:off x="9849246" y="2874489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98BF4CCA-D1C1-B3B0-E457-DD59CC00A20D}"/>
              </a:ext>
            </a:extLst>
          </p:cNvPr>
          <p:cNvSpPr/>
          <p:nvPr/>
        </p:nvSpPr>
        <p:spPr>
          <a:xfrm>
            <a:off x="4094298" y="2874489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6579902-FF39-CEE9-1C46-5468DDE4AB51}"/>
              </a:ext>
            </a:extLst>
          </p:cNvPr>
          <p:cNvSpPr txBox="1"/>
          <p:nvPr/>
        </p:nvSpPr>
        <p:spPr>
          <a:xfrm>
            <a:off x="1277258" y="1229023"/>
            <a:ext cx="190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猜測、投機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ECDA67F-B053-5B27-BC0A-85683398C135}"/>
              </a:ext>
            </a:extLst>
          </p:cNvPr>
          <p:cNvSpPr txBox="1"/>
          <p:nvPr/>
        </p:nvSpPr>
        <p:spPr>
          <a:xfrm>
            <a:off x="8171543" y="390112"/>
            <a:ext cx="3526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https://arxiv.org/abs/2211.17192</a:t>
            </a:r>
          </a:p>
          <a:p>
            <a:r>
              <a:rPr lang="zh-TW" altLang="en-US" dirty="0"/>
              <a:t>https://arxiv.org/abs/2302.01318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E02BF3-6EDA-DE73-1044-FA660BF0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4" y="4682490"/>
            <a:ext cx="1064496" cy="10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8D12FBC9-1936-B9D1-B922-6E44771ED30E}"/>
              </a:ext>
            </a:extLst>
          </p:cNvPr>
          <p:cNvSpPr txBox="1"/>
          <p:nvPr/>
        </p:nvSpPr>
        <p:spPr>
          <a:xfrm>
            <a:off x="688397" y="4075302"/>
            <a:ext cx="1249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預言家</a:t>
            </a:r>
          </a:p>
        </p:txBody>
      </p:sp>
      <p:sp>
        <p:nvSpPr>
          <p:cNvPr id="37" name="手繪多邊形: 圖案 36">
            <a:extLst>
              <a:ext uri="{FF2B5EF4-FFF2-40B4-BE49-F238E27FC236}">
                <a16:creationId xmlns:a16="http://schemas.microsoft.com/office/drawing/2014/main" id="{9DA67C49-661F-2898-735D-3D231C63A5F3}"/>
              </a:ext>
            </a:extLst>
          </p:cNvPr>
          <p:cNvSpPr/>
          <p:nvPr/>
        </p:nvSpPr>
        <p:spPr>
          <a:xfrm>
            <a:off x="10497298" y="2089583"/>
            <a:ext cx="417444" cy="1033669"/>
          </a:xfrm>
          <a:custGeom>
            <a:avLst/>
            <a:gdLst>
              <a:gd name="connsiteX0" fmla="*/ 0 w 417444"/>
              <a:gd name="connsiteY0" fmla="*/ 0 h 1033669"/>
              <a:gd name="connsiteX1" fmla="*/ 417444 w 417444"/>
              <a:gd name="connsiteY1" fmla="*/ 636104 h 1033669"/>
              <a:gd name="connsiteX2" fmla="*/ 0 w 417444"/>
              <a:gd name="connsiteY2" fmla="*/ 1033669 h 103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444" h="1033669">
                <a:moveTo>
                  <a:pt x="0" y="0"/>
                </a:moveTo>
                <a:cubicBezTo>
                  <a:pt x="208722" y="231913"/>
                  <a:pt x="417444" y="463826"/>
                  <a:pt x="417444" y="636104"/>
                </a:cubicBezTo>
                <a:cubicBezTo>
                  <a:pt x="417444" y="808382"/>
                  <a:pt x="208722" y="921025"/>
                  <a:pt x="0" y="1033669"/>
                </a:cubicBezTo>
              </a:path>
            </a:pathLst>
          </a:custGeom>
          <a:noFill/>
          <a:ln w="57150"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272F4638-1424-897B-42C5-7EE712423C30}"/>
              </a:ext>
            </a:extLst>
          </p:cNvPr>
          <p:cNvSpPr/>
          <p:nvPr/>
        </p:nvSpPr>
        <p:spPr>
          <a:xfrm>
            <a:off x="5969697" y="4222514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語言模型</a:t>
            </a:r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1E309096-9D36-9A49-7035-278295603484}"/>
              </a:ext>
            </a:extLst>
          </p:cNvPr>
          <p:cNvCxnSpPr>
            <a:cxnSpLocks/>
          </p:cNvCxnSpPr>
          <p:nvPr/>
        </p:nvCxnSpPr>
        <p:spPr>
          <a:xfrm>
            <a:off x="4758415" y="4640559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FD76F18B-4CB2-EFF4-657B-BA60A0A4F0EB}"/>
              </a:ext>
            </a:extLst>
          </p:cNvPr>
          <p:cNvSpPr/>
          <p:nvPr/>
        </p:nvSpPr>
        <p:spPr>
          <a:xfrm>
            <a:off x="2984867" y="4390360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712CBBA9-12EC-7D06-49F1-65246AD5E2AD}"/>
              </a:ext>
            </a:extLst>
          </p:cNvPr>
          <p:cNvSpPr/>
          <p:nvPr/>
        </p:nvSpPr>
        <p:spPr>
          <a:xfrm>
            <a:off x="5969697" y="5487711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語言模型</a:t>
            </a:r>
          </a:p>
        </p:txBody>
      </p: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A84320EB-F02B-B62E-98A2-6DB2048113A5}"/>
              </a:ext>
            </a:extLst>
          </p:cNvPr>
          <p:cNvCxnSpPr>
            <a:cxnSpLocks/>
          </p:cNvCxnSpPr>
          <p:nvPr/>
        </p:nvCxnSpPr>
        <p:spPr>
          <a:xfrm>
            <a:off x="4758415" y="5905756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60756C49-07EE-E5A6-810E-3B5F64526686}"/>
              </a:ext>
            </a:extLst>
          </p:cNvPr>
          <p:cNvSpPr/>
          <p:nvPr/>
        </p:nvSpPr>
        <p:spPr>
          <a:xfrm>
            <a:off x="2392292" y="5631529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4AFE7CE8-EEE5-4E57-0C3E-9E81F672536F}"/>
              </a:ext>
            </a:extLst>
          </p:cNvPr>
          <p:cNvSpPr/>
          <p:nvPr/>
        </p:nvSpPr>
        <p:spPr>
          <a:xfrm>
            <a:off x="4183624" y="5709784"/>
            <a:ext cx="414178" cy="365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?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4C229ED6-E33D-5D60-6153-94E30BB1B5C9}"/>
              </a:ext>
            </a:extLst>
          </p:cNvPr>
          <p:cNvSpPr/>
          <p:nvPr/>
        </p:nvSpPr>
        <p:spPr>
          <a:xfrm>
            <a:off x="4126345" y="5621404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DAC43070-A1E8-C0A2-6C52-3A992AC80617}"/>
              </a:ext>
            </a:extLst>
          </p:cNvPr>
          <p:cNvCxnSpPr>
            <a:cxnSpLocks/>
          </p:cNvCxnSpPr>
          <p:nvPr/>
        </p:nvCxnSpPr>
        <p:spPr>
          <a:xfrm>
            <a:off x="8619084" y="4707885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AC044BDA-B4CC-1620-C6A8-9F70FEE6A3AD}"/>
              </a:ext>
            </a:extLst>
          </p:cNvPr>
          <p:cNvSpPr/>
          <p:nvPr/>
        </p:nvSpPr>
        <p:spPr>
          <a:xfrm>
            <a:off x="9813070" y="4453499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BB3B9B23-5721-56CF-06E6-5DEAB08FE6E6}"/>
              </a:ext>
            </a:extLst>
          </p:cNvPr>
          <p:cNvCxnSpPr>
            <a:cxnSpLocks/>
          </p:cNvCxnSpPr>
          <p:nvPr/>
        </p:nvCxnSpPr>
        <p:spPr>
          <a:xfrm>
            <a:off x="8633401" y="5956147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D3122827-B8A3-4174-0319-A4E6C50C3576}"/>
              </a:ext>
            </a:extLst>
          </p:cNvPr>
          <p:cNvSpPr/>
          <p:nvPr/>
        </p:nvSpPr>
        <p:spPr>
          <a:xfrm>
            <a:off x="9825108" y="5697891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1" name="右大括弧 50">
            <a:extLst>
              <a:ext uri="{FF2B5EF4-FFF2-40B4-BE49-F238E27FC236}">
                <a16:creationId xmlns:a16="http://schemas.microsoft.com/office/drawing/2014/main" id="{15CF9C93-C539-0706-6379-32C77EA69CAB}"/>
              </a:ext>
            </a:extLst>
          </p:cNvPr>
          <p:cNvSpPr/>
          <p:nvPr/>
        </p:nvSpPr>
        <p:spPr>
          <a:xfrm>
            <a:off x="10382931" y="4235774"/>
            <a:ext cx="528735" cy="2102515"/>
          </a:xfrm>
          <a:prstGeom prst="rightBrace">
            <a:avLst>
              <a:gd name="adj1" fmla="val 6117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95FFB530-D20E-E62F-4237-69E39A3D82B6}"/>
              </a:ext>
            </a:extLst>
          </p:cNvPr>
          <p:cNvSpPr txBox="1"/>
          <p:nvPr/>
        </p:nvSpPr>
        <p:spPr>
          <a:xfrm>
            <a:off x="10940754" y="5067596"/>
            <a:ext cx="10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34A2EC18-64F4-A929-06F5-73CEF399A481}"/>
              </a:ext>
            </a:extLst>
          </p:cNvPr>
          <p:cNvSpPr txBox="1"/>
          <p:nvPr/>
        </p:nvSpPr>
        <p:spPr>
          <a:xfrm>
            <a:off x="10706020" y="6155309"/>
            <a:ext cx="142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速度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 2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C39DB817-16DA-A7C2-4B76-FC33F76FEF26}"/>
              </a:ext>
            </a:extLst>
          </p:cNvPr>
          <p:cNvCxnSpPr/>
          <p:nvPr/>
        </p:nvCxnSpPr>
        <p:spPr>
          <a:xfrm>
            <a:off x="1996855" y="5287031"/>
            <a:ext cx="2406538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5F2FA941-56A7-0EBA-0709-BD26EB06EDA7}"/>
              </a:ext>
            </a:extLst>
          </p:cNvPr>
          <p:cNvCxnSpPr>
            <a:cxnSpLocks/>
          </p:cNvCxnSpPr>
          <p:nvPr/>
        </p:nvCxnSpPr>
        <p:spPr>
          <a:xfrm>
            <a:off x="4384065" y="5287031"/>
            <a:ext cx="0" cy="295376"/>
          </a:xfrm>
          <a:prstGeom prst="line">
            <a:avLst/>
          </a:prstGeom>
          <a:ln w="571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0ED75F56-D517-0F13-5B7D-34A0E2E51079}"/>
              </a:ext>
            </a:extLst>
          </p:cNvPr>
          <p:cNvSpPr txBox="1"/>
          <p:nvPr/>
        </p:nvSpPr>
        <p:spPr>
          <a:xfrm>
            <a:off x="423294" y="5867369"/>
            <a:ext cx="1770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預判接下來會說什麼</a:t>
            </a:r>
          </a:p>
        </p:txBody>
      </p:sp>
    </p:spTree>
    <p:extLst>
      <p:ext uri="{BB962C8B-B14F-4D97-AF65-F5344CB8AC3E}">
        <p14:creationId xmlns:p14="http://schemas.microsoft.com/office/powerpoint/2010/main" val="236571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0F11EB-358F-9561-CB9B-7FC1D874D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聲音由取樣點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(Sample)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所構成</a:t>
            </a:r>
            <a:endParaRPr lang="zh-TW" altLang="en-US" dirty="0"/>
          </a:p>
        </p:txBody>
      </p:sp>
      <p:pic>
        <p:nvPicPr>
          <p:cNvPr id="4" name="圖片 3" descr="一張含有 文字, 字型, 螢幕擷取畫面, 設計 的圖片&#10;&#10;自動產生的描述">
            <a:extLst>
              <a:ext uri="{FF2B5EF4-FFF2-40B4-BE49-F238E27FC236}">
                <a16:creationId xmlns:a16="http://schemas.microsoft.com/office/drawing/2014/main" id="{E0447F43-5739-C299-4C2C-9EE01F62E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71" y="1347063"/>
            <a:ext cx="8212482" cy="416387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EFBC02A-C6FD-DE7F-B01E-C831074257AF}"/>
              </a:ext>
            </a:extLst>
          </p:cNvPr>
          <p:cNvSpPr txBox="1"/>
          <p:nvPr/>
        </p:nvSpPr>
        <p:spPr>
          <a:xfrm>
            <a:off x="6146712" y="-25509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https://web.archive.org/web/20211027193750/https://deepmind.com/blog/article/wavenet-generative-model-raw-audio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6D81617-B9FF-4EC5-C589-9E4D831BF924}"/>
              </a:ext>
            </a:extLst>
          </p:cNvPr>
          <p:cNvSpPr txBox="1"/>
          <p:nvPr/>
        </p:nvSpPr>
        <p:spPr>
          <a:xfrm>
            <a:off x="730027" y="6006343"/>
            <a:ext cx="8212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取樣率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(Sampling Rate)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16KHz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：每一秒有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16,000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個點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B1E7141-AC84-FBC2-331F-2D0932C0C164}"/>
              </a:ext>
            </a:extLst>
          </p:cNvPr>
          <p:cNvSpPr txBox="1"/>
          <p:nvPr/>
        </p:nvSpPr>
        <p:spPr>
          <a:xfrm>
            <a:off x="8425776" y="5821676"/>
            <a:ext cx="39980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取樣解析度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Bit Resolution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11737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E77757-BA3B-31E2-2B19-EAB63C42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生成式人工智慧的本質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FD3532F-49FF-5489-0A89-30CFB8F696FC}"/>
              </a:ext>
            </a:extLst>
          </p:cNvPr>
          <p:cNvSpPr/>
          <p:nvPr/>
        </p:nvSpPr>
        <p:spPr>
          <a:xfrm>
            <a:off x="4448745" y="3074306"/>
            <a:ext cx="2435500" cy="15318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algn="ctr">
              <a:defRPr/>
            </a:pP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4FF45FD-BC73-206E-EBE4-1C094F3501F1}"/>
              </a:ext>
            </a:extLst>
          </p:cNvPr>
          <p:cNvSpPr txBox="1"/>
          <p:nvPr/>
        </p:nvSpPr>
        <p:spPr>
          <a:xfrm>
            <a:off x="1655136" y="4109568"/>
            <a:ext cx="136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條件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A16986E-C1CF-BE89-02A9-EF7AC72AB299}"/>
              </a:ext>
            </a:extLst>
          </p:cNvPr>
          <p:cNvSpPr txBox="1"/>
          <p:nvPr/>
        </p:nvSpPr>
        <p:spPr>
          <a:xfrm>
            <a:off x="1351957" y="4593032"/>
            <a:ext cx="1968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Condition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68B46E3-CBA1-91B7-F20A-27D70ECB4C21}"/>
              </a:ext>
            </a:extLst>
          </p:cNvPr>
          <p:cNvCxnSpPr>
            <a:cxnSpLocks/>
          </p:cNvCxnSpPr>
          <p:nvPr/>
        </p:nvCxnSpPr>
        <p:spPr>
          <a:xfrm>
            <a:off x="3260553" y="3825137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A3BAD1E6-F610-1545-5A25-52CACECFA79A}"/>
              </a:ext>
            </a:extLst>
          </p:cNvPr>
          <p:cNvCxnSpPr>
            <a:cxnSpLocks/>
          </p:cNvCxnSpPr>
          <p:nvPr/>
        </p:nvCxnSpPr>
        <p:spPr>
          <a:xfrm>
            <a:off x="7140063" y="3834565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9BBF99F-BB59-C5AE-7F0C-DDD7C4F4664C}"/>
              </a:ext>
            </a:extLst>
          </p:cNvPr>
          <p:cNvGrpSpPr/>
          <p:nvPr/>
        </p:nvGrpSpPr>
        <p:grpSpPr>
          <a:xfrm>
            <a:off x="8276579" y="3619935"/>
            <a:ext cx="2584582" cy="466530"/>
            <a:chOff x="9763559" y="3702964"/>
            <a:chExt cx="2584582" cy="466530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0A2687BE-A21E-1DFB-860F-1F84A4722330}"/>
                </a:ext>
              </a:extLst>
            </p:cNvPr>
            <p:cNvSpPr/>
            <p:nvPr/>
          </p:nvSpPr>
          <p:spPr>
            <a:xfrm>
              <a:off x="9763559" y="3702964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40FAD15F-A38C-8EEF-059E-556DEFAE3A2C}"/>
                </a:ext>
              </a:extLst>
            </p:cNvPr>
            <p:cNvSpPr/>
            <p:nvPr/>
          </p:nvSpPr>
          <p:spPr>
            <a:xfrm>
              <a:off x="10457135" y="3702964"/>
              <a:ext cx="528735" cy="46653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4E3D1EFC-6C65-B214-E214-8F640E6A12C9}"/>
                </a:ext>
              </a:extLst>
            </p:cNvPr>
            <p:cNvSpPr/>
            <p:nvPr/>
          </p:nvSpPr>
          <p:spPr>
            <a:xfrm>
              <a:off x="11125830" y="3702964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1CF99D41-465F-406B-3CAF-EA647CE558D7}"/>
                </a:ext>
              </a:extLst>
            </p:cNvPr>
            <p:cNvSpPr/>
            <p:nvPr/>
          </p:nvSpPr>
          <p:spPr>
            <a:xfrm>
              <a:off x="11819406" y="3702964"/>
              <a:ext cx="528735" cy="4665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4EACF4F-8994-41D8-5E9A-C27EA1F55046}"/>
              </a:ext>
            </a:extLst>
          </p:cNvPr>
          <p:cNvSpPr txBox="1"/>
          <p:nvPr/>
        </p:nvSpPr>
        <p:spPr>
          <a:xfrm>
            <a:off x="8000834" y="2359094"/>
            <a:ext cx="3196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把基本單位用正確的排序組合起來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12B28448-5741-CA51-768B-FAE8D6464246}"/>
              </a:ext>
            </a:extLst>
          </p:cNvPr>
          <p:cNvSpPr/>
          <p:nvPr/>
        </p:nvSpPr>
        <p:spPr>
          <a:xfrm>
            <a:off x="1487005" y="3555060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7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E198B0-4D5B-3ACC-DBB3-FF081D960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生成式人工智慧的本質</a:t>
            </a:r>
            <a:endParaRPr lang="zh-TW" altLang="en-US" dirty="0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AFFB5023-1D69-EC33-C594-F898049FAC48}"/>
              </a:ext>
            </a:extLst>
          </p:cNvPr>
          <p:cNvSpPr/>
          <p:nvPr/>
        </p:nvSpPr>
        <p:spPr>
          <a:xfrm>
            <a:off x="4247744" y="3428154"/>
            <a:ext cx="2172511" cy="1288915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繪圖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algn="ctr"/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1A6135F0-A865-6D77-4C2D-B8009CF983F0}"/>
              </a:ext>
            </a:extLst>
          </p:cNvPr>
          <p:cNvCxnSpPr>
            <a:cxnSpLocks/>
          </p:cNvCxnSpPr>
          <p:nvPr/>
        </p:nvCxnSpPr>
        <p:spPr>
          <a:xfrm>
            <a:off x="2996117" y="4092065"/>
            <a:ext cx="11154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B5B2CEF1-202A-61F9-DB80-63EF56E26728}"/>
              </a:ext>
            </a:extLst>
          </p:cNvPr>
          <p:cNvCxnSpPr>
            <a:cxnSpLocks/>
          </p:cNvCxnSpPr>
          <p:nvPr/>
        </p:nvCxnSpPr>
        <p:spPr>
          <a:xfrm>
            <a:off x="6478620" y="4102902"/>
            <a:ext cx="11154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D92ABD96-DF3A-1ECB-EF37-161E630467C8}"/>
              </a:ext>
            </a:extLst>
          </p:cNvPr>
          <p:cNvSpPr/>
          <p:nvPr/>
        </p:nvSpPr>
        <p:spPr>
          <a:xfrm>
            <a:off x="4247748" y="1853287"/>
            <a:ext cx="2172511" cy="12889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對話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C7F10B56-42AC-D8D5-7E0F-18E46C1FC858}"/>
              </a:ext>
            </a:extLst>
          </p:cNvPr>
          <p:cNvCxnSpPr>
            <a:cxnSpLocks/>
          </p:cNvCxnSpPr>
          <p:nvPr/>
        </p:nvCxnSpPr>
        <p:spPr>
          <a:xfrm>
            <a:off x="2996121" y="2517198"/>
            <a:ext cx="11154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FC12437A-CD60-9A60-C82D-C79E752FB25E}"/>
              </a:ext>
            </a:extLst>
          </p:cNvPr>
          <p:cNvCxnSpPr>
            <a:cxnSpLocks/>
          </p:cNvCxnSpPr>
          <p:nvPr/>
        </p:nvCxnSpPr>
        <p:spPr>
          <a:xfrm>
            <a:off x="6512490" y="2511102"/>
            <a:ext cx="11154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內容版面配置區 4" descr="報紙 以實心填滿">
            <a:extLst>
              <a:ext uri="{FF2B5EF4-FFF2-40B4-BE49-F238E27FC236}">
                <a16:creationId xmlns:a16="http://schemas.microsoft.com/office/drawing/2014/main" id="{20C5DA39-5652-9186-77B5-DDD29D2CC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0825" y="1643179"/>
            <a:ext cx="1567276" cy="1567276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8A1E0E23-362C-479B-FA47-48568DE58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8116" y="3533960"/>
            <a:ext cx="1115440" cy="1137883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F9F4D4EA-666F-1431-E28A-249FDEF39219}"/>
              </a:ext>
            </a:extLst>
          </p:cNvPr>
          <p:cNvSpPr txBox="1"/>
          <p:nvPr/>
        </p:nvSpPr>
        <p:spPr>
          <a:xfrm>
            <a:off x="181066" y="3841778"/>
            <a:ext cx="2746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一隻在奔跑的狗</a:t>
            </a: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B7FA66F2-C6FA-A156-BA14-8BD92EA723DF}"/>
              </a:ext>
            </a:extLst>
          </p:cNvPr>
          <p:cNvSpPr/>
          <p:nvPr/>
        </p:nvSpPr>
        <p:spPr>
          <a:xfrm>
            <a:off x="4247744" y="5072461"/>
            <a:ext cx="2172511" cy="12889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聲音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D85D9EB3-2983-E706-2670-1D7C1227B50A}"/>
              </a:ext>
            </a:extLst>
          </p:cNvPr>
          <p:cNvCxnSpPr>
            <a:cxnSpLocks/>
          </p:cNvCxnSpPr>
          <p:nvPr/>
        </p:nvCxnSpPr>
        <p:spPr>
          <a:xfrm>
            <a:off x="2996117" y="5736372"/>
            <a:ext cx="11154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550B5E1D-46D3-BAB1-667D-3FEB0D4319F3}"/>
              </a:ext>
            </a:extLst>
          </p:cNvPr>
          <p:cNvCxnSpPr>
            <a:cxnSpLocks/>
          </p:cNvCxnSpPr>
          <p:nvPr/>
        </p:nvCxnSpPr>
        <p:spPr>
          <a:xfrm>
            <a:off x="6478620" y="5747209"/>
            <a:ext cx="11154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4BD5BE9-E2C5-969C-A197-BC661BB4D18C}"/>
              </a:ext>
            </a:extLst>
          </p:cNvPr>
          <p:cNvSpPr txBox="1"/>
          <p:nvPr/>
        </p:nvSpPr>
        <p:spPr>
          <a:xfrm>
            <a:off x="181066" y="5301419"/>
            <a:ext cx="2746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一首歌詠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人工智慧的歌</a:t>
            </a:r>
          </a:p>
        </p:txBody>
      </p:sp>
      <p:pic>
        <p:nvPicPr>
          <p:cNvPr id="42" name="Picture 4">
            <a:extLst>
              <a:ext uri="{FF2B5EF4-FFF2-40B4-BE49-F238E27FC236}">
                <a16:creationId xmlns:a16="http://schemas.microsoft.com/office/drawing/2014/main" id="{E1D430A5-95A5-ACC3-1270-A33AEA25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236" y="523391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87CC546F-6280-327C-2AFC-8A6C89F77AA7}"/>
              </a:ext>
            </a:extLst>
          </p:cNvPr>
          <p:cNvSpPr txBox="1"/>
          <p:nvPr/>
        </p:nvSpPr>
        <p:spPr>
          <a:xfrm>
            <a:off x="249159" y="2280269"/>
            <a:ext cx="2746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什麼是機器學習？</a:t>
            </a: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AFD00353-6451-C51C-5AE1-F199FA23BABB}"/>
              </a:ext>
            </a:extLst>
          </p:cNvPr>
          <p:cNvGrpSpPr/>
          <p:nvPr/>
        </p:nvGrpSpPr>
        <p:grpSpPr>
          <a:xfrm>
            <a:off x="7869824" y="2232210"/>
            <a:ext cx="528735" cy="466530"/>
            <a:chOff x="7139732" y="1969798"/>
            <a:chExt cx="528735" cy="466530"/>
          </a:xfrm>
        </p:grpSpPr>
        <p:sp>
          <p:nvSpPr>
            <p:cNvPr id="53" name="矩形: 圓角 52">
              <a:extLst>
                <a:ext uri="{FF2B5EF4-FFF2-40B4-BE49-F238E27FC236}">
                  <a16:creationId xmlns:a16="http://schemas.microsoft.com/office/drawing/2014/main" id="{309BBB30-7566-94F6-AE13-EAFF843B97EB}"/>
                </a:ext>
              </a:extLst>
            </p:cNvPr>
            <p:cNvSpPr/>
            <p:nvPr/>
          </p:nvSpPr>
          <p:spPr>
            <a:xfrm>
              <a:off x="7139732" y="1969798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4B7E53CF-54BA-F3F1-2CD8-7549831D4198}"/>
                </a:ext>
              </a:extLst>
            </p:cNvPr>
            <p:cNvSpPr txBox="1"/>
            <p:nvPr/>
          </p:nvSpPr>
          <p:spPr>
            <a:xfrm>
              <a:off x="7200385" y="1972229"/>
              <a:ext cx="377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字</a:t>
              </a: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5DD0AD9B-4BA1-53C3-3231-1997388C91F7}"/>
              </a:ext>
            </a:extLst>
          </p:cNvPr>
          <p:cNvGrpSpPr/>
          <p:nvPr/>
        </p:nvGrpSpPr>
        <p:grpSpPr>
          <a:xfrm>
            <a:off x="8582370" y="2241783"/>
            <a:ext cx="528735" cy="466530"/>
            <a:chOff x="7808427" y="1969798"/>
            <a:chExt cx="528735" cy="466530"/>
          </a:xfrm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A031DADC-44BA-456E-CC2A-4A7683129346}"/>
                </a:ext>
              </a:extLst>
            </p:cNvPr>
            <p:cNvSpPr/>
            <p:nvPr/>
          </p:nvSpPr>
          <p:spPr>
            <a:xfrm>
              <a:off x="7808427" y="1969798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0B2F577C-39C0-01CA-96DE-6FBE77119F45}"/>
                </a:ext>
              </a:extLst>
            </p:cNvPr>
            <p:cNvSpPr txBox="1"/>
            <p:nvPr/>
          </p:nvSpPr>
          <p:spPr>
            <a:xfrm>
              <a:off x="7858190" y="1969798"/>
              <a:ext cx="4209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字</a:t>
              </a: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3CC118C8-052B-5266-593D-873CE5EDBE2E}"/>
              </a:ext>
            </a:extLst>
          </p:cNvPr>
          <p:cNvGrpSpPr/>
          <p:nvPr/>
        </p:nvGrpSpPr>
        <p:grpSpPr>
          <a:xfrm>
            <a:off x="9246609" y="2246724"/>
            <a:ext cx="552581" cy="466530"/>
            <a:chOff x="8502003" y="1969798"/>
            <a:chExt cx="552581" cy="466530"/>
          </a:xfrm>
        </p:grpSpPr>
        <p:sp>
          <p:nvSpPr>
            <p:cNvPr id="59" name="矩形: 圓角 58">
              <a:extLst>
                <a:ext uri="{FF2B5EF4-FFF2-40B4-BE49-F238E27FC236}">
                  <a16:creationId xmlns:a16="http://schemas.microsoft.com/office/drawing/2014/main" id="{E7B1AEDF-452D-F596-3A26-0F98C529F728}"/>
                </a:ext>
              </a:extLst>
            </p:cNvPr>
            <p:cNvSpPr/>
            <p:nvPr/>
          </p:nvSpPr>
          <p:spPr>
            <a:xfrm>
              <a:off x="8502003" y="1969798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771DEB03-FB72-9B5F-1822-CC8E25FB8542}"/>
                </a:ext>
              </a:extLst>
            </p:cNvPr>
            <p:cNvSpPr txBox="1"/>
            <p:nvPr/>
          </p:nvSpPr>
          <p:spPr>
            <a:xfrm>
              <a:off x="8525849" y="1972145"/>
              <a:ext cx="5287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字</a:t>
              </a:r>
            </a:p>
          </p:txBody>
        </p: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2D6028E7-684F-2326-50A4-921B5AF798F8}"/>
              </a:ext>
            </a:extLst>
          </p:cNvPr>
          <p:cNvGrpSpPr/>
          <p:nvPr/>
        </p:nvGrpSpPr>
        <p:grpSpPr>
          <a:xfrm>
            <a:off x="7879156" y="3280018"/>
            <a:ext cx="1900855" cy="1624094"/>
            <a:chOff x="7861192" y="3750688"/>
            <a:chExt cx="1900855" cy="1624094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8E169DC8-378D-3C65-3F4B-6757E76E8A37}"/>
                </a:ext>
              </a:extLst>
            </p:cNvPr>
            <p:cNvSpPr/>
            <p:nvPr/>
          </p:nvSpPr>
          <p:spPr>
            <a:xfrm>
              <a:off x="7871041" y="3750688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16F20A5A-B6BE-2088-2799-CFCA8A4DF57F}"/>
                </a:ext>
              </a:extLst>
            </p:cNvPr>
            <p:cNvSpPr/>
            <p:nvPr/>
          </p:nvSpPr>
          <p:spPr>
            <a:xfrm>
              <a:off x="8564617" y="3750688"/>
              <a:ext cx="528735" cy="46653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" name="矩形: 圓角 65">
              <a:extLst>
                <a:ext uri="{FF2B5EF4-FFF2-40B4-BE49-F238E27FC236}">
                  <a16:creationId xmlns:a16="http://schemas.microsoft.com/office/drawing/2014/main" id="{B794A64D-B14F-4D86-9D29-851839263976}"/>
                </a:ext>
              </a:extLst>
            </p:cNvPr>
            <p:cNvSpPr/>
            <p:nvPr/>
          </p:nvSpPr>
          <p:spPr>
            <a:xfrm>
              <a:off x="9233312" y="3750688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7" name="矩形: 圓角 66">
              <a:extLst>
                <a:ext uri="{FF2B5EF4-FFF2-40B4-BE49-F238E27FC236}">
                  <a16:creationId xmlns:a16="http://schemas.microsoft.com/office/drawing/2014/main" id="{304EAB50-B8BC-E068-37A2-115BDA5C343F}"/>
                </a:ext>
              </a:extLst>
            </p:cNvPr>
            <p:cNvSpPr/>
            <p:nvPr/>
          </p:nvSpPr>
          <p:spPr>
            <a:xfrm>
              <a:off x="7861192" y="4325040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8" name="矩形: 圓角 67">
              <a:extLst>
                <a:ext uri="{FF2B5EF4-FFF2-40B4-BE49-F238E27FC236}">
                  <a16:creationId xmlns:a16="http://schemas.microsoft.com/office/drawing/2014/main" id="{549A9D78-93ED-F62E-C81C-68F52B150AFE}"/>
                </a:ext>
              </a:extLst>
            </p:cNvPr>
            <p:cNvSpPr/>
            <p:nvPr/>
          </p:nvSpPr>
          <p:spPr>
            <a:xfrm>
              <a:off x="8554768" y="4325040"/>
              <a:ext cx="528735" cy="46653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9" name="矩形: 圓角 68">
              <a:extLst>
                <a:ext uri="{FF2B5EF4-FFF2-40B4-BE49-F238E27FC236}">
                  <a16:creationId xmlns:a16="http://schemas.microsoft.com/office/drawing/2014/main" id="{D8B98051-F292-18AE-7FEC-333DCCEC01B5}"/>
                </a:ext>
              </a:extLst>
            </p:cNvPr>
            <p:cNvSpPr/>
            <p:nvPr/>
          </p:nvSpPr>
          <p:spPr>
            <a:xfrm>
              <a:off x="9223463" y="4325040"/>
              <a:ext cx="528735" cy="4665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0" name="矩形: 圓角 69">
              <a:extLst>
                <a:ext uri="{FF2B5EF4-FFF2-40B4-BE49-F238E27FC236}">
                  <a16:creationId xmlns:a16="http://schemas.microsoft.com/office/drawing/2014/main" id="{CA9A29F0-5203-7D39-A195-9FFB8D8EAE63}"/>
                </a:ext>
              </a:extLst>
            </p:cNvPr>
            <p:cNvSpPr/>
            <p:nvPr/>
          </p:nvSpPr>
          <p:spPr>
            <a:xfrm>
              <a:off x="7861192" y="4908252"/>
              <a:ext cx="528735" cy="46653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1" name="矩形: 圓角 70">
              <a:extLst>
                <a:ext uri="{FF2B5EF4-FFF2-40B4-BE49-F238E27FC236}">
                  <a16:creationId xmlns:a16="http://schemas.microsoft.com/office/drawing/2014/main" id="{F7AADBE8-4055-1D1D-9423-CC393EA85BC4}"/>
                </a:ext>
              </a:extLst>
            </p:cNvPr>
            <p:cNvSpPr/>
            <p:nvPr/>
          </p:nvSpPr>
          <p:spPr>
            <a:xfrm>
              <a:off x="8554768" y="4908252"/>
              <a:ext cx="528735" cy="4665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2" name="矩形: 圓角 71">
              <a:extLst>
                <a:ext uri="{FF2B5EF4-FFF2-40B4-BE49-F238E27FC236}">
                  <a16:creationId xmlns:a16="http://schemas.microsoft.com/office/drawing/2014/main" id="{D0296F0D-8C4C-1BAB-3FA6-41EA3E64743C}"/>
                </a:ext>
              </a:extLst>
            </p:cNvPr>
            <p:cNvSpPr/>
            <p:nvPr/>
          </p:nvSpPr>
          <p:spPr>
            <a:xfrm>
              <a:off x="9223463" y="4908252"/>
              <a:ext cx="528735" cy="46653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75" name="圖片 74">
            <a:extLst>
              <a:ext uri="{FF2B5EF4-FFF2-40B4-BE49-F238E27FC236}">
                <a16:creationId xmlns:a16="http://schemas.microsoft.com/office/drawing/2014/main" id="{69C62AD7-9543-6FC9-FD6C-0E7E5F01E3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6618" y="5375634"/>
            <a:ext cx="2335518" cy="934207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E24638D0-E6B7-D855-2710-5F1665AC1611}"/>
              </a:ext>
            </a:extLst>
          </p:cNvPr>
          <p:cNvSpPr txBox="1"/>
          <p:nvPr/>
        </p:nvSpPr>
        <p:spPr>
          <a:xfrm>
            <a:off x="6759257" y="1828212"/>
            <a:ext cx="144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Token</a:t>
            </a:r>
            <a:endParaRPr lang="zh-TW" altLang="en-US" sz="2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1C4B0FF-7D32-7AB7-31BC-06993C4DF5ED}"/>
              </a:ext>
            </a:extLst>
          </p:cNvPr>
          <p:cNvSpPr txBox="1"/>
          <p:nvPr/>
        </p:nvSpPr>
        <p:spPr>
          <a:xfrm>
            <a:off x="6606027" y="3284883"/>
            <a:ext cx="1254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sz="2400" dirty="0"/>
              <a:t>Pixel</a:t>
            </a:r>
            <a:endParaRPr lang="zh-TW" altLang="en-US" sz="2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E7C7298-3ABB-6996-CAB4-A91C9E28421A}"/>
              </a:ext>
            </a:extLst>
          </p:cNvPr>
          <p:cNvSpPr txBox="1"/>
          <p:nvPr/>
        </p:nvSpPr>
        <p:spPr>
          <a:xfrm>
            <a:off x="6852224" y="5961777"/>
            <a:ext cx="1254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sz="2400" dirty="0"/>
              <a:t>Sample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1219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0" grpId="0"/>
      <p:bldP spid="43" grpId="0"/>
      <p:bldP spid="20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E77757-BA3B-31E2-2B19-EAB63C42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生成的策略：</a:t>
            </a:r>
            <a:r>
              <a:rPr lang="en-US" altLang="zh-TW" sz="4400" dirty="0"/>
              <a:t>Autoregressive Generation (AR)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FD3532F-49FF-5489-0A89-30CFB8F696FC}"/>
              </a:ext>
            </a:extLst>
          </p:cNvPr>
          <p:cNvSpPr/>
          <p:nvPr/>
        </p:nvSpPr>
        <p:spPr>
          <a:xfrm>
            <a:off x="5228628" y="1690688"/>
            <a:ext cx="2526477" cy="11717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68B46E3-CBA1-91B7-F20A-27D70ECB4C21}"/>
              </a:ext>
            </a:extLst>
          </p:cNvPr>
          <p:cNvCxnSpPr>
            <a:cxnSpLocks/>
          </p:cNvCxnSpPr>
          <p:nvPr/>
        </p:nvCxnSpPr>
        <p:spPr>
          <a:xfrm>
            <a:off x="4017346" y="2276579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A3BAD1E6-F610-1545-5A25-52CACECFA79A}"/>
              </a:ext>
            </a:extLst>
          </p:cNvPr>
          <p:cNvCxnSpPr>
            <a:cxnSpLocks/>
          </p:cNvCxnSpPr>
          <p:nvPr/>
        </p:nvCxnSpPr>
        <p:spPr>
          <a:xfrm>
            <a:off x="7896856" y="2286007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40FAD15F-A38C-8EEF-059E-556DEFAE3A2C}"/>
              </a:ext>
            </a:extLst>
          </p:cNvPr>
          <p:cNvSpPr/>
          <p:nvPr/>
        </p:nvSpPr>
        <p:spPr>
          <a:xfrm>
            <a:off x="9090842" y="2031621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E3D1EFC-6C65-B214-E214-8F640E6A12C9}"/>
              </a:ext>
            </a:extLst>
          </p:cNvPr>
          <p:cNvSpPr/>
          <p:nvPr/>
        </p:nvSpPr>
        <p:spPr>
          <a:xfrm>
            <a:off x="9759537" y="2031621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CF99D41-465F-406B-3CAF-EA647CE558D7}"/>
              </a:ext>
            </a:extLst>
          </p:cNvPr>
          <p:cNvSpPr/>
          <p:nvPr/>
        </p:nvSpPr>
        <p:spPr>
          <a:xfrm>
            <a:off x="10453113" y="2031621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12B28448-5741-CA51-768B-FAE8D6464246}"/>
              </a:ext>
            </a:extLst>
          </p:cNvPr>
          <p:cNvSpPr/>
          <p:nvPr/>
        </p:nvSpPr>
        <p:spPr>
          <a:xfrm>
            <a:off x="2243798" y="2026380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DB23D256-88D4-CA28-CAB2-75B7B38BBDE5}"/>
              </a:ext>
            </a:extLst>
          </p:cNvPr>
          <p:cNvSpPr/>
          <p:nvPr/>
        </p:nvSpPr>
        <p:spPr>
          <a:xfrm>
            <a:off x="5246307" y="3569933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79FB94C3-F0DF-4109-248B-4C7B1FFF45A4}"/>
              </a:ext>
            </a:extLst>
          </p:cNvPr>
          <p:cNvCxnSpPr>
            <a:cxnSpLocks/>
          </p:cNvCxnSpPr>
          <p:nvPr/>
        </p:nvCxnSpPr>
        <p:spPr>
          <a:xfrm>
            <a:off x="4035025" y="3987978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D64016D5-973A-E691-4CA4-15EDE01C9A1B}"/>
              </a:ext>
            </a:extLst>
          </p:cNvPr>
          <p:cNvCxnSpPr>
            <a:cxnSpLocks/>
          </p:cNvCxnSpPr>
          <p:nvPr/>
        </p:nvCxnSpPr>
        <p:spPr>
          <a:xfrm>
            <a:off x="7914535" y="3997406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A308C10-1BE1-D8C4-D2F3-A59FDDCA8054}"/>
              </a:ext>
            </a:extLst>
          </p:cNvPr>
          <p:cNvSpPr/>
          <p:nvPr/>
        </p:nvSpPr>
        <p:spPr>
          <a:xfrm>
            <a:off x="9108521" y="3743020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03761A51-014E-9EEB-5575-3E47488570D8}"/>
              </a:ext>
            </a:extLst>
          </p:cNvPr>
          <p:cNvSpPr/>
          <p:nvPr/>
        </p:nvSpPr>
        <p:spPr>
          <a:xfrm>
            <a:off x="2261477" y="3737779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E73E223D-9A9B-DE57-2BC2-D9E33660F478}"/>
              </a:ext>
            </a:extLst>
          </p:cNvPr>
          <p:cNvSpPr/>
          <p:nvPr/>
        </p:nvSpPr>
        <p:spPr>
          <a:xfrm>
            <a:off x="5246307" y="4611211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8167EC5B-35BE-5F85-99B0-394B413558F7}"/>
              </a:ext>
            </a:extLst>
          </p:cNvPr>
          <p:cNvCxnSpPr>
            <a:cxnSpLocks/>
          </p:cNvCxnSpPr>
          <p:nvPr/>
        </p:nvCxnSpPr>
        <p:spPr>
          <a:xfrm>
            <a:off x="4035025" y="5029256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046D9BA4-E2AD-10AB-F8AF-E5ED413EA6EA}"/>
              </a:ext>
            </a:extLst>
          </p:cNvPr>
          <p:cNvCxnSpPr>
            <a:cxnSpLocks/>
          </p:cNvCxnSpPr>
          <p:nvPr/>
        </p:nvCxnSpPr>
        <p:spPr>
          <a:xfrm>
            <a:off x="7914535" y="5038684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8908E022-86CD-4B9B-A12A-321E62D5B7DA}"/>
              </a:ext>
            </a:extLst>
          </p:cNvPr>
          <p:cNvSpPr/>
          <p:nvPr/>
        </p:nvSpPr>
        <p:spPr>
          <a:xfrm>
            <a:off x="1668902" y="4755029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CC4F57BF-FB50-AEF4-0237-2CDE394D0AA4}"/>
              </a:ext>
            </a:extLst>
          </p:cNvPr>
          <p:cNvSpPr/>
          <p:nvPr/>
        </p:nvSpPr>
        <p:spPr>
          <a:xfrm>
            <a:off x="5246307" y="5634324"/>
            <a:ext cx="2526477" cy="8360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生成式 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76B92C89-384D-90A4-E2CE-322655F97BCB}"/>
              </a:ext>
            </a:extLst>
          </p:cNvPr>
          <p:cNvCxnSpPr>
            <a:cxnSpLocks/>
          </p:cNvCxnSpPr>
          <p:nvPr/>
        </p:nvCxnSpPr>
        <p:spPr>
          <a:xfrm>
            <a:off x="4035025" y="6052369"/>
            <a:ext cx="10713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628608BC-9119-FD85-C5F6-E4125C87776A}"/>
              </a:ext>
            </a:extLst>
          </p:cNvPr>
          <p:cNvCxnSpPr>
            <a:cxnSpLocks/>
          </p:cNvCxnSpPr>
          <p:nvPr/>
        </p:nvCxnSpPr>
        <p:spPr>
          <a:xfrm>
            <a:off x="7914535" y="6061797"/>
            <a:ext cx="10103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7E6E0F96-7239-47FA-1275-BC4CC2516EB1}"/>
              </a:ext>
            </a:extLst>
          </p:cNvPr>
          <p:cNvSpPr/>
          <p:nvPr/>
        </p:nvSpPr>
        <p:spPr>
          <a:xfrm>
            <a:off x="1070074" y="5772279"/>
            <a:ext cx="1651372" cy="466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E6722EA8-A150-6086-F0ED-DD64968B8075}"/>
              </a:ext>
            </a:extLst>
          </p:cNvPr>
          <p:cNvSpPr/>
          <p:nvPr/>
        </p:nvSpPr>
        <p:spPr>
          <a:xfrm>
            <a:off x="9106242" y="4755028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02084811-C3A4-7ED7-8CC4-959CF9BE51EF}"/>
              </a:ext>
            </a:extLst>
          </p:cNvPr>
          <p:cNvSpPr/>
          <p:nvPr/>
        </p:nvSpPr>
        <p:spPr>
          <a:xfrm>
            <a:off x="9106241" y="5828532"/>
            <a:ext cx="528735" cy="46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98BF4CCA-D1C1-B3B0-E457-DD59CC00A20D}"/>
              </a:ext>
            </a:extLst>
          </p:cNvPr>
          <p:cNvSpPr/>
          <p:nvPr/>
        </p:nvSpPr>
        <p:spPr>
          <a:xfrm>
            <a:off x="3351294" y="4755028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C7CF74AE-2E6C-7304-1D0F-1FD81F131E4C}"/>
              </a:ext>
            </a:extLst>
          </p:cNvPr>
          <p:cNvSpPr/>
          <p:nvPr/>
        </p:nvSpPr>
        <p:spPr>
          <a:xfrm>
            <a:off x="2771661" y="5772278"/>
            <a:ext cx="528735" cy="466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40086B60-C064-34BE-2D2F-A43195E69AA8}"/>
              </a:ext>
            </a:extLst>
          </p:cNvPr>
          <p:cNvSpPr/>
          <p:nvPr/>
        </p:nvSpPr>
        <p:spPr>
          <a:xfrm>
            <a:off x="3327363" y="5772278"/>
            <a:ext cx="528735" cy="4665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9DBC49A-7253-53FC-5E02-E31A80CF1A59}"/>
              </a:ext>
            </a:extLst>
          </p:cNvPr>
          <p:cNvCxnSpPr/>
          <p:nvPr/>
        </p:nvCxnSpPr>
        <p:spPr>
          <a:xfrm>
            <a:off x="-333829" y="3149598"/>
            <a:ext cx="13077372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箭號: 向下 15">
            <a:extLst>
              <a:ext uri="{FF2B5EF4-FFF2-40B4-BE49-F238E27FC236}">
                <a16:creationId xmlns:a16="http://schemas.microsoft.com/office/drawing/2014/main" id="{7CFAD5DF-2D3A-3660-9FB0-C7EAEDD7765E}"/>
              </a:ext>
            </a:extLst>
          </p:cNvPr>
          <p:cNvSpPr/>
          <p:nvPr/>
        </p:nvSpPr>
        <p:spPr>
          <a:xfrm>
            <a:off x="1072361" y="2711943"/>
            <a:ext cx="566057" cy="875309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CC75AC0-5204-A4A6-84D2-BAF97C3E1110}"/>
              </a:ext>
            </a:extLst>
          </p:cNvPr>
          <p:cNvSpPr txBox="1"/>
          <p:nvPr/>
        </p:nvSpPr>
        <p:spPr>
          <a:xfrm>
            <a:off x="10059004" y="4552202"/>
            <a:ext cx="178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在文字上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非常成功</a:t>
            </a:r>
          </a:p>
        </p:txBody>
      </p:sp>
    </p:spTree>
    <p:extLst>
      <p:ext uri="{BB962C8B-B14F-4D97-AF65-F5344CB8AC3E}">
        <p14:creationId xmlns:p14="http://schemas.microsoft.com/office/powerpoint/2010/main" val="205341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9" grpId="0" animBg="1"/>
      <p:bldP spid="21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16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BD5A97-7AB0-6974-4DE3-B0C8AD69F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生成的策略：</a:t>
            </a:r>
            <a:r>
              <a:rPr lang="en-US" altLang="zh-TW" sz="4400" dirty="0"/>
              <a:t>Autoregressive Generation </a:t>
            </a:r>
            <a:endParaRPr lang="zh-TW" altLang="en-US" dirty="0"/>
          </a:p>
        </p:txBody>
      </p:sp>
      <p:pic>
        <p:nvPicPr>
          <p:cNvPr id="4" name="2x-no-mark-animated">
            <a:hlinkClick r:id="" action="ppaction://media"/>
            <a:extLst>
              <a:ext uri="{FF2B5EF4-FFF2-40B4-BE49-F238E27FC236}">
                <a16:creationId xmlns:a16="http://schemas.microsoft.com/office/drawing/2014/main" id="{8E3C30D8-1DC3-6DA4-B67F-A492D3AC07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3054" y="1409622"/>
            <a:ext cx="3639174" cy="483752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7797314-03F3-BFEF-2EDF-D308DD26CCC4}"/>
              </a:ext>
            </a:extLst>
          </p:cNvPr>
          <p:cNvSpPr txBox="1"/>
          <p:nvPr/>
        </p:nvSpPr>
        <p:spPr>
          <a:xfrm>
            <a:off x="2034186" y="6121971"/>
            <a:ext cx="5629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(2016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《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機器學習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》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秋季班上課錄影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7633356-1118-F05D-4F3E-981ACE8FE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145" y="1422021"/>
            <a:ext cx="5296639" cy="454405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9A2CB01-5BE0-DCE1-EB9F-1E42BEFBAD09}"/>
              </a:ext>
            </a:extLst>
          </p:cNvPr>
          <p:cNvSpPr txBox="1"/>
          <p:nvPr/>
        </p:nvSpPr>
        <p:spPr>
          <a:xfrm>
            <a:off x="3974815" y="57265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https://youtu.be/YNUek8ioAJk?t=537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3F1268C-7E68-0405-69CB-3F8AF4FEEC74}"/>
              </a:ext>
            </a:extLst>
          </p:cNvPr>
          <p:cNvSpPr txBox="1"/>
          <p:nvPr/>
        </p:nvSpPr>
        <p:spPr>
          <a:xfrm>
            <a:off x="7776978" y="6308209"/>
            <a:ext cx="3905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https://openai.com/blog/image-gpt/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CD88A4E-7345-23D6-9A93-9FC3511C13BB}"/>
              </a:ext>
            </a:extLst>
          </p:cNvPr>
          <p:cNvSpPr txBox="1"/>
          <p:nvPr/>
        </p:nvSpPr>
        <p:spPr>
          <a:xfrm>
            <a:off x="552513" y="1875354"/>
            <a:ext cx="141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影像呢？</a:t>
            </a:r>
          </a:p>
        </p:txBody>
      </p:sp>
    </p:spTree>
    <p:extLst>
      <p:ext uri="{BB962C8B-B14F-4D97-AF65-F5344CB8AC3E}">
        <p14:creationId xmlns:p14="http://schemas.microsoft.com/office/powerpoint/2010/main" val="380664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</TotalTime>
  <Words>2271</Words>
  <Application>Microsoft Office PowerPoint</Application>
  <PresentationFormat>寬螢幕</PresentationFormat>
  <Paragraphs>577</Paragraphs>
  <Slides>41</Slides>
  <Notes>21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9" baseType="lpstr">
      <vt:lpstr>-apple-system</vt:lpstr>
      <vt:lpstr>微軟正黑體</vt:lpstr>
      <vt:lpstr>Arial</vt:lpstr>
      <vt:lpstr>Calibri</vt:lpstr>
      <vt:lpstr>Calibri Light</vt:lpstr>
      <vt:lpstr>Cambria Math</vt:lpstr>
      <vt:lpstr>helvetica</vt:lpstr>
      <vt:lpstr>Office 佈景主題</vt:lpstr>
      <vt:lpstr>生成的策略</vt:lpstr>
      <vt:lpstr>生成式人工智慧 (Generative AI)： 機器產生複雜有結構的物件</vt:lpstr>
      <vt:lpstr>文字由 Token 構成</vt:lpstr>
      <vt:lpstr>影像由像素(Pixel)所構成</vt:lpstr>
      <vt:lpstr>聲音由取樣點(Sample)所構成</vt:lpstr>
      <vt:lpstr>生成式人工智慧的本質</vt:lpstr>
      <vt:lpstr>生成式人工智慧的本質</vt:lpstr>
      <vt:lpstr>生成的策略：Autoregressive Generation (AR)</vt:lpstr>
      <vt:lpstr>生成的策略：Autoregressive Generation </vt:lpstr>
      <vt:lpstr>生成的策略：Autoregressive Generation </vt:lpstr>
      <vt:lpstr>生成的策略：Autoregressive Generation </vt:lpstr>
      <vt:lpstr>生成的策略：Autoregressive Generation </vt:lpstr>
      <vt:lpstr>PowerPoint 簡報</vt:lpstr>
      <vt:lpstr>PowerPoint 簡報</vt:lpstr>
      <vt:lpstr>Non-Autoregressive Generation</vt:lpstr>
      <vt:lpstr>Non-Autoregressive Generation</vt:lpstr>
      <vt:lpstr>Non-Autoregressive Generation 的品質問題</vt:lpstr>
      <vt:lpstr>PowerPoint 簡報</vt:lpstr>
      <vt:lpstr>PowerPoint 簡報</vt:lpstr>
      <vt:lpstr>Non-Autoregressive Generation 的品質問題</vt:lpstr>
      <vt:lpstr>Non-Autoregressive Generation 的品質問題</vt:lpstr>
      <vt:lpstr>Autoregressive + Non-autoregressive</vt:lpstr>
      <vt:lpstr>Autoregressive + Non-autoregressive</vt:lpstr>
      <vt:lpstr>Autoregressive + Non-autoregressive</vt:lpstr>
      <vt:lpstr>Autoregressive + Non-autoregressive</vt:lpstr>
      <vt:lpstr>Autoregressive + Non-autoregressive</vt:lpstr>
      <vt:lpstr>多次 Non-Autoregressive Generation</vt:lpstr>
      <vt:lpstr>多次 Non-Autoregressive Generation</vt:lpstr>
      <vt:lpstr>多次 Non-Autoregressive Generation</vt:lpstr>
      <vt:lpstr>PowerPoint 簡報</vt:lpstr>
      <vt:lpstr>小結</vt:lpstr>
      <vt:lpstr>覺得現在語言模型還不夠快嗎？</vt:lpstr>
      <vt:lpstr>Speculative Decoding</vt:lpstr>
      <vt:lpstr>PowerPoint 簡報</vt:lpstr>
      <vt:lpstr>PowerPoint 簡報</vt:lpstr>
      <vt:lpstr>PowerPoint 簡報</vt:lpstr>
      <vt:lpstr>PowerPoint 簡報</vt:lpstr>
      <vt:lpstr>Speculative Decoding</vt:lpstr>
      <vt:lpstr>Speculative Decoding</vt:lpstr>
      <vt:lpstr>Speculative Decoding：多個預言家</vt:lpstr>
      <vt:lpstr>Speculative Decoding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Hung-yi Lee</dc:creator>
  <cp:lastModifiedBy>Hung-yi Lee</cp:lastModifiedBy>
  <cp:revision>70</cp:revision>
  <dcterms:created xsi:type="dcterms:W3CDTF">2023-12-31T15:23:04Z</dcterms:created>
  <dcterms:modified xsi:type="dcterms:W3CDTF">2024-05-17T05:07:48Z</dcterms:modified>
</cp:coreProperties>
</file>