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5"/>
  </p:notesMasterIdLst>
  <p:sldIdLst>
    <p:sldId id="256" r:id="rId3"/>
    <p:sldId id="3316" r:id="rId4"/>
    <p:sldId id="3380" r:id="rId5"/>
    <p:sldId id="3303" r:id="rId6"/>
    <p:sldId id="3321" r:id="rId7"/>
    <p:sldId id="3294" r:id="rId8"/>
    <p:sldId id="3381" r:id="rId9"/>
    <p:sldId id="3382" r:id="rId10"/>
    <p:sldId id="3301" r:id="rId11"/>
    <p:sldId id="3372" r:id="rId12"/>
    <p:sldId id="3323" r:id="rId13"/>
    <p:sldId id="3295" r:id="rId14"/>
    <p:sldId id="3279" r:id="rId15"/>
    <p:sldId id="3278" r:id="rId16"/>
    <p:sldId id="3298" r:id="rId17"/>
    <p:sldId id="3296" r:id="rId18"/>
    <p:sldId id="3357" r:id="rId19"/>
    <p:sldId id="3315" r:id="rId20"/>
    <p:sldId id="2388" r:id="rId21"/>
    <p:sldId id="3317" r:id="rId22"/>
    <p:sldId id="3318" r:id="rId23"/>
    <p:sldId id="3319" r:id="rId24"/>
    <p:sldId id="3351" r:id="rId25"/>
    <p:sldId id="3384" r:id="rId26"/>
    <p:sldId id="3385" r:id="rId27"/>
    <p:sldId id="3369" r:id="rId28"/>
    <p:sldId id="3358" r:id="rId29"/>
    <p:sldId id="3370" r:id="rId30"/>
    <p:sldId id="3343" r:id="rId31"/>
    <p:sldId id="3339" r:id="rId32"/>
    <p:sldId id="3345" r:id="rId33"/>
    <p:sldId id="3383" r:id="rId34"/>
    <p:sldId id="3342" r:id="rId35"/>
    <p:sldId id="3346" r:id="rId36"/>
    <p:sldId id="3344" r:id="rId37"/>
    <p:sldId id="3386" r:id="rId38"/>
    <p:sldId id="3387" r:id="rId39"/>
    <p:sldId id="3311" r:id="rId40"/>
    <p:sldId id="3313" r:id="rId41"/>
    <p:sldId id="3314" r:id="rId42"/>
    <p:sldId id="3324" r:id="rId43"/>
    <p:sldId id="3329" r:id="rId44"/>
    <p:sldId id="3326" r:id="rId45"/>
    <p:sldId id="3331" r:id="rId46"/>
    <p:sldId id="3332" r:id="rId47"/>
    <p:sldId id="3336" r:id="rId48"/>
    <p:sldId id="3349" r:id="rId49"/>
    <p:sldId id="3379" r:id="rId50"/>
    <p:sldId id="3337" r:id="rId51"/>
    <p:sldId id="3388" r:id="rId52"/>
    <p:sldId id="3389" r:id="rId53"/>
    <p:sldId id="3334" r:id="rId54"/>
    <p:sldId id="3333" r:id="rId55"/>
    <p:sldId id="3328" r:id="rId56"/>
    <p:sldId id="3376" r:id="rId57"/>
    <p:sldId id="3362" r:id="rId58"/>
    <p:sldId id="3364" r:id="rId59"/>
    <p:sldId id="3365" r:id="rId60"/>
    <p:sldId id="3366" r:id="rId61"/>
    <p:sldId id="3367" r:id="rId62"/>
    <p:sldId id="3368" r:id="rId63"/>
    <p:sldId id="3360" r:id="rId64"/>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2066" autoAdjust="0"/>
  </p:normalViewPr>
  <p:slideViewPr>
    <p:cSldViewPr snapToGrid="0">
      <p:cViewPr>
        <p:scale>
          <a:sx n="50" d="100"/>
          <a:sy n="50" d="100"/>
        </p:scale>
        <p:origin x="936" y="1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B9788A-D5CB-4CBF-B6D0-DF93DEADCC0C}" type="datetimeFigureOut">
              <a:rPr lang="zh-TW" altLang="en-US" smtClean="0"/>
              <a:t>2024/5/31</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95C30E-CF1E-4432-A49A-C7AD4AC96F67}" type="slidenum">
              <a:rPr lang="zh-TW" altLang="en-US" smtClean="0"/>
              <a:t>‹#›</a:t>
            </a:fld>
            <a:endParaRPr lang="zh-TW" altLang="en-US"/>
          </a:p>
        </p:txBody>
      </p:sp>
    </p:spTree>
    <p:extLst>
      <p:ext uri="{BB962C8B-B14F-4D97-AF65-F5344CB8AC3E}">
        <p14:creationId xmlns:p14="http://schemas.microsoft.com/office/powerpoint/2010/main" val="1509452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cord.com/blog/vision-language-models-guide/" TargetMode="External"/><Relationship Id="rId7" Type="http://schemas.openxmlformats.org/officeDocument/2006/relationships/hyperlink" Target="https://www.youtube.com/watch?v=ijqUUZI3osM"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arxiv.org/html/2402.16369v1" TargetMode="External"/><Relationship Id="rId5" Type="http://schemas.openxmlformats.org/officeDocument/2006/relationships/hyperlink" Target="https://arxiv.org/pdf/2405.03150" TargetMode="External"/><Relationship Id="rId4" Type="http://schemas.openxmlformats.org/officeDocument/2006/relationships/hyperlink" Target="https://lilianweng.github.io/posts/2024-04-12-diffusion-video/"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laion.ai/privacy-policy/" TargetMode="External"/><Relationship Id="rId3" Type="http://schemas.openxmlformats.org/officeDocument/2006/relationships/hyperlink" Target="https://laion.ai/projects/" TargetMode="External"/><Relationship Id="rId7" Type="http://schemas.openxmlformats.org/officeDocument/2006/relationships/hyperlink" Target="https://laion.ai/faq/"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laion.ai/about/" TargetMode="External"/><Relationship Id="rId5" Type="http://schemas.openxmlformats.org/officeDocument/2006/relationships/hyperlink" Target="https://laion.ai/blog/" TargetMode="External"/><Relationship Id="rId10" Type="http://schemas.openxmlformats.org/officeDocument/2006/relationships/hyperlink" Target="https://laion.ai/impressum/" TargetMode="External"/><Relationship Id="rId4" Type="http://schemas.openxmlformats.org/officeDocument/2006/relationships/hyperlink" Target="https://laion.ai/team/" TargetMode="External"/><Relationship Id="rId9" Type="http://schemas.openxmlformats.org/officeDocument/2006/relationships/hyperlink" Target="https://laion.ai/dataset-request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228600" indent="-228600">
              <a:buAutoNum type="arabicPeriod"/>
            </a:pPr>
            <a:r>
              <a:rPr lang="zh-TW" altLang="en-US" dirty="0"/>
              <a:t>應用</a:t>
            </a:r>
            <a:endParaRPr lang="en-US" altLang="zh-TW" dirty="0"/>
          </a:p>
          <a:p>
            <a:pPr marL="228600" indent="-228600">
              <a:buAutoNum type="arabicPeriod"/>
            </a:pPr>
            <a:r>
              <a:rPr lang="zh-TW" altLang="en-US" dirty="0"/>
              <a:t>概念</a:t>
            </a:r>
            <a:endParaRPr lang="en-US" altLang="zh-TW" dirty="0"/>
          </a:p>
          <a:p>
            <a:pPr marL="228600" indent="-228600">
              <a:buAutoNum type="arabicPeriod"/>
            </a:pPr>
            <a:r>
              <a:rPr lang="zh-TW" altLang="en-US" dirty="0"/>
              <a:t>其他影像模型</a:t>
            </a:r>
            <a:endParaRPr lang="en-US" altLang="zh-TW" dirty="0"/>
          </a:p>
          <a:p>
            <a:pPr marL="228600" indent="-228600">
              <a:buAutoNum type="arabicPeriod"/>
            </a:pPr>
            <a:r>
              <a:rPr lang="en-US" altLang="zh-TW"/>
              <a:t>World model</a:t>
            </a:r>
            <a:endParaRPr lang="en-US" altLang="zh-TW" dirty="0"/>
          </a:p>
          <a:p>
            <a:endParaRPr lang="en-US" altLang="zh-TW" dirty="0"/>
          </a:p>
          <a:p>
            <a:endParaRPr lang="en-US" altLang="zh-TW" dirty="0"/>
          </a:p>
          <a:p>
            <a:endParaRPr lang="en-US" altLang="zh-TW" dirty="0"/>
          </a:p>
          <a:p>
            <a:r>
              <a:rPr lang="en-US" altLang="zh-TW" dirty="0"/>
              <a:t>TODO:</a:t>
            </a:r>
          </a:p>
          <a:p>
            <a:r>
              <a:rPr lang="en-US" altLang="zh-TW" dirty="0"/>
              <a:t>-- </a:t>
            </a:r>
            <a:r>
              <a:rPr lang="zh-TW" altLang="en-US" dirty="0"/>
              <a:t>能否自己試跑 </a:t>
            </a:r>
            <a:r>
              <a:rPr lang="en-US" altLang="zh-TW" dirty="0" err="1"/>
              <a:t>cumstomized</a:t>
            </a:r>
            <a:r>
              <a:rPr lang="en-US" altLang="zh-TW" dirty="0"/>
              <a:t> image and video generation </a:t>
            </a:r>
            <a:r>
              <a:rPr lang="zh-TW" altLang="en-US" dirty="0"/>
              <a:t> </a:t>
            </a:r>
            <a:endParaRPr lang="en-US" altLang="zh-TW" dirty="0"/>
          </a:p>
          <a:p>
            <a:endParaRPr lang="en-US" altLang="zh-TW" dirty="0"/>
          </a:p>
          <a:p>
            <a:r>
              <a:rPr lang="en-US" altLang="zh-TW" dirty="0"/>
              <a:t>-- </a:t>
            </a:r>
            <a:r>
              <a:rPr lang="zh-TW" altLang="en-US" dirty="0"/>
              <a:t>感覺 </a:t>
            </a:r>
            <a:r>
              <a:rPr lang="en-US" altLang="zh-TW" dirty="0"/>
              <a:t>diffusion + transformer </a:t>
            </a:r>
            <a:r>
              <a:rPr lang="zh-TW" altLang="en-US" dirty="0"/>
              <a:t>的連結少一張圖</a:t>
            </a:r>
            <a:endParaRPr lang="en-US" altLang="zh-TW" dirty="0"/>
          </a:p>
          <a:p>
            <a:pPr marL="171450" indent="-171450">
              <a:buFont typeface="Wingdings" panose="05000000000000000000" pitchFamily="2" charset="2"/>
              <a:buChar char="n"/>
            </a:pPr>
            <a:r>
              <a:rPr lang="zh-TW" altLang="en-US" dirty="0"/>
              <a:t>確認 </a:t>
            </a:r>
            <a:r>
              <a:rPr lang="en-US" altLang="zh-TW" dirty="0"/>
              <a:t>sora patch </a:t>
            </a:r>
            <a:r>
              <a:rPr lang="zh-TW" altLang="en-US" dirty="0"/>
              <a:t>的做法</a:t>
            </a:r>
            <a:endParaRPr lang="en-US" altLang="zh-TW" dirty="0"/>
          </a:p>
          <a:p>
            <a:pPr marL="171450" indent="-171450">
              <a:buFont typeface="Wingdings" panose="05000000000000000000" pitchFamily="2" charset="2"/>
              <a:buChar char="n"/>
            </a:pPr>
            <a:r>
              <a:rPr lang="en-US" altLang="zh-TW" dirty="0"/>
              <a:t>Talking head demo?</a:t>
            </a:r>
            <a:r>
              <a:rPr lang="zh-TW" altLang="en-US" dirty="0"/>
              <a:t> </a:t>
            </a:r>
            <a:r>
              <a:rPr lang="en-US" altLang="zh-TW" dirty="0"/>
              <a:t>done</a:t>
            </a:r>
          </a:p>
          <a:p>
            <a:pPr marL="171450" indent="-171450">
              <a:buFont typeface="Wingdings" panose="05000000000000000000" pitchFamily="2" charset="2"/>
              <a:buChar char="n"/>
            </a:pPr>
            <a:r>
              <a:rPr lang="zh-TW" altLang="en-US" dirty="0"/>
              <a:t>有沒有辦法做那個數位人 </a:t>
            </a:r>
            <a:r>
              <a:rPr lang="en-US" altLang="zh-TW" dirty="0"/>
              <a:t>demo X</a:t>
            </a:r>
          </a:p>
          <a:p>
            <a:pPr marL="171450" indent="-171450">
              <a:buFont typeface="Wingdings" panose="05000000000000000000" pitchFamily="2" charset="2"/>
              <a:buChar char="n"/>
            </a:pPr>
            <a:endParaRPr lang="en-US" altLang="zh-TW" dirty="0"/>
          </a:p>
          <a:p>
            <a:pPr marL="171450" indent="-171450">
              <a:buFont typeface="Wingdings" panose="05000000000000000000" pitchFamily="2" charset="2"/>
              <a:buChar char="n"/>
            </a:pPr>
            <a:endParaRPr lang="en-US" altLang="zh-TW" dirty="0"/>
          </a:p>
          <a:p>
            <a:pPr marL="171450" indent="-171450">
              <a:buFont typeface="Wingdings" panose="05000000000000000000" pitchFamily="2" charset="2"/>
              <a:buChar char="n"/>
            </a:pPr>
            <a:r>
              <a:rPr lang="en-US" altLang="zh-TW" dirty="0"/>
              <a:t>=====</a:t>
            </a:r>
          </a:p>
          <a:p>
            <a:pPr marL="0" indent="0">
              <a:buFont typeface="Wingdings" panose="05000000000000000000" pitchFamily="2" charset="2"/>
              <a:buNone/>
            </a:pPr>
            <a:endParaRPr lang="en-US" altLang="zh-TW" dirty="0"/>
          </a:p>
          <a:p>
            <a:r>
              <a:rPr lang="en-US" altLang="zh-TW" dirty="0"/>
              <a:t>Overview:</a:t>
            </a:r>
          </a:p>
          <a:p>
            <a:r>
              <a:rPr lang="en-US" altLang="zh-TW" dirty="0">
                <a:hlinkClick r:id="rId3"/>
              </a:rPr>
              <a:t>https://encord.com/blog/vision-language-models-guide/</a:t>
            </a:r>
            <a:r>
              <a:rPr lang="zh-TW" altLang="en-US" dirty="0"/>
              <a:t> </a:t>
            </a:r>
            <a:r>
              <a:rPr lang="en-US" altLang="zh-TW" dirty="0"/>
              <a:t>(short?)</a:t>
            </a:r>
          </a:p>
          <a:p>
            <a:r>
              <a:rPr lang="en-US" altLang="zh-TW" dirty="0"/>
              <a:t>Video generation :</a:t>
            </a:r>
          </a:p>
          <a:p>
            <a:r>
              <a:rPr lang="en-US" altLang="zh-TW" dirty="0">
                <a:hlinkClick r:id="rId4"/>
              </a:rPr>
              <a:t>https://lilianweng.github.io/posts/2024-04-12-diffusion-video/</a:t>
            </a:r>
            <a:endParaRPr lang="en-US" altLang="zh-TW" dirty="0"/>
          </a:p>
          <a:p>
            <a:endParaRPr lang="en-US" altLang="zh-TW" dirty="0"/>
          </a:p>
          <a:p>
            <a:r>
              <a:rPr lang="en-US" altLang="zh-TW" dirty="0"/>
              <a:t>Survey: </a:t>
            </a:r>
            <a:r>
              <a:rPr lang="en-US" altLang="zh-TW" dirty="0">
                <a:hlinkClick r:id="rId5"/>
              </a:rPr>
              <a:t>https://arxiv.org/pdf/2405.03150</a:t>
            </a:r>
            <a:endParaRPr lang="en-US" altLang="zh-TW" dirty="0"/>
          </a:p>
          <a:p>
            <a:endParaRPr lang="en-US" altLang="zh-TW" dirty="0"/>
          </a:p>
          <a:p>
            <a:r>
              <a:rPr lang="en-US" altLang="zh-TW" dirty="0"/>
              <a:t>Survey: </a:t>
            </a:r>
            <a:r>
              <a:rPr lang="en-US" altLang="zh-TW" b="0" i="0" dirty="0">
                <a:solidFill>
                  <a:srgbClr val="F9F7F7"/>
                </a:solidFill>
                <a:effectLst/>
                <a:highlight>
                  <a:srgbClr val="282623"/>
                </a:highlight>
                <a:latin typeface="var(--headings-font-family)"/>
              </a:rPr>
              <a:t>Generative AI in Vision: A Survey on Models, Metrics and Applications</a:t>
            </a:r>
          </a:p>
          <a:p>
            <a:r>
              <a:rPr lang="en-US" altLang="zh-TW" dirty="0">
                <a:hlinkClick r:id="rId6"/>
              </a:rPr>
              <a:t>https://arxiv.org/html/2402.16369v1</a:t>
            </a:r>
            <a:endParaRPr lang="en-US" altLang="zh-TW" dirty="0"/>
          </a:p>
          <a:p>
            <a:r>
              <a:rPr lang="en-US" altLang="zh-TW" dirty="0"/>
              <a:t>survey</a:t>
            </a:r>
          </a:p>
          <a:p>
            <a:r>
              <a:rPr lang="en-US" altLang="zh-TW" dirty="0"/>
              <a:t>https://www.researchgate.net/profile/Zichong-Wang-2/publication/377751387_A_Comprehensive_Survey_of_Image_and_Video_Generative_AI_Recent_Advances_Variants_and_Applications/links/65b607a11bed776ae30918d6/A-Comprehensive-Survey-of-Image-and-Video-Generative-AI-Recent-Advances-Variants-and-Applications.pdf</a:t>
            </a:r>
            <a:endParaRPr lang="zh-TW" altLang="en-US" dirty="0"/>
          </a:p>
          <a:p>
            <a:pPr marL="0" indent="0">
              <a:buFont typeface="Wingdings" panose="05000000000000000000" pitchFamily="2" charset="2"/>
              <a:buNone/>
            </a:pPr>
            <a:endParaRPr lang="en-US" altLang="zh-TW" dirty="0"/>
          </a:p>
          <a:p>
            <a:endParaRPr lang="en-US" altLang="zh-TW" dirty="0"/>
          </a:p>
          <a:p>
            <a:r>
              <a:rPr lang="en-US" altLang="zh-TW" dirty="0"/>
              <a:t>======</a:t>
            </a:r>
          </a:p>
          <a:p>
            <a:r>
              <a:rPr lang="en-US" altLang="zh-TW" dirty="0"/>
              <a:t>https://lilianweng.github.io/posts/2024-04-12-diffusion-video/</a:t>
            </a:r>
          </a:p>
          <a:p>
            <a:endParaRPr lang="en-US" altLang="zh-TW" dirty="0"/>
          </a:p>
          <a:p>
            <a:endParaRPr lang="en-US" altLang="zh-TW" dirty="0"/>
          </a:p>
          <a:p>
            <a:r>
              <a:rPr lang="en-US" altLang="zh-TW" dirty="0"/>
              <a:t>Vision LLM</a:t>
            </a:r>
          </a:p>
          <a:p>
            <a:r>
              <a:rPr lang="en-US" altLang="zh-TW" dirty="0">
                <a:hlinkClick r:id="rId7"/>
              </a:rPr>
              <a:t>https://www.youtube.com/watch?v=ijqUUZI3osM</a:t>
            </a:r>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1</a:t>
            </a:fld>
            <a:endParaRPr lang="zh-TW" altLang="en-US"/>
          </a:p>
        </p:txBody>
      </p:sp>
    </p:spTree>
    <p:extLst>
      <p:ext uri="{BB962C8B-B14F-4D97-AF65-F5344CB8AC3E}">
        <p14:creationId xmlns:p14="http://schemas.microsoft.com/office/powerpoint/2010/main" val="2850061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Text encoder is important to the results </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23</a:t>
            </a:fld>
            <a:endParaRPr lang="zh-TW" altLang="en-US"/>
          </a:p>
        </p:txBody>
      </p:sp>
    </p:spTree>
    <p:extLst>
      <p:ext uri="{BB962C8B-B14F-4D97-AF65-F5344CB8AC3E}">
        <p14:creationId xmlns:p14="http://schemas.microsoft.com/office/powerpoint/2010/main" val="36316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Text encoder is important to the results </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24</a:t>
            </a:fld>
            <a:endParaRPr lang="zh-TW" altLang="en-US"/>
          </a:p>
        </p:txBody>
      </p:sp>
    </p:spTree>
    <p:extLst>
      <p:ext uri="{BB962C8B-B14F-4D97-AF65-F5344CB8AC3E}">
        <p14:creationId xmlns:p14="http://schemas.microsoft.com/office/powerpoint/2010/main" val="370203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Text encoder is important to the results </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25</a:t>
            </a:fld>
            <a:endParaRPr lang="zh-TW" altLang="en-US"/>
          </a:p>
        </p:txBody>
      </p:sp>
    </p:spTree>
    <p:extLst>
      <p:ext uri="{BB962C8B-B14F-4D97-AF65-F5344CB8AC3E}">
        <p14:creationId xmlns:p14="http://schemas.microsoft.com/office/powerpoint/2010/main" val="1676716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Some times we need to fine-tune</a:t>
            </a:r>
          </a:p>
          <a:p>
            <a:r>
              <a:rPr lang="en-US" altLang="zh-TW" b="0" i="0" dirty="0">
                <a:solidFill>
                  <a:srgbClr val="4A4A4A"/>
                </a:solidFill>
                <a:effectLst/>
                <a:highlight>
                  <a:srgbClr val="FFFFFF"/>
                </a:highlight>
                <a:latin typeface="Noto Sans" panose="020B0502040504020204" pitchFamily="34" charset="0"/>
              </a:rPr>
              <a:t>we ask: how can we use language-guided models to turn </a:t>
            </a:r>
            <a:r>
              <a:rPr lang="en-US" altLang="zh-TW" b="0" i="1" dirty="0">
                <a:solidFill>
                  <a:srgbClr val="4A4A4A"/>
                </a:solidFill>
                <a:effectLst/>
                <a:highlight>
                  <a:srgbClr val="FFFFFF"/>
                </a:highlight>
                <a:latin typeface="Noto Sans" panose="020B0502040504020204" pitchFamily="34" charset="0"/>
              </a:rPr>
              <a:t>our</a:t>
            </a:r>
            <a:r>
              <a:rPr lang="en-US" altLang="zh-TW" b="0" i="0" dirty="0">
                <a:solidFill>
                  <a:srgbClr val="4A4A4A"/>
                </a:solidFill>
                <a:effectLst/>
                <a:highlight>
                  <a:srgbClr val="FFFFFF"/>
                </a:highlight>
                <a:latin typeface="Noto Sans" panose="020B0502040504020204" pitchFamily="34" charset="0"/>
              </a:rPr>
              <a:t> cat into a painting, or imagine a new product based on </a:t>
            </a:r>
            <a:r>
              <a:rPr lang="en-US" altLang="zh-TW" b="0" i="1" dirty="0">
                <a:solidFill>
                  <a:srgbClr val="4A4A4A"/>
                </a:solidFill>
                <a:effectLst/>
                <a:highlight>
                  <a:srgbClr val="FFFFFF"/>
                </a:highlight>
                <a:latin typeface="Noto Sans" panose="020B0502040504020204" pitchFamily="34" charset="0"/>
              </a:rPr>
              <a:t>our</a:t>
            </a:r>
            <a:r>
              <a:rPr lang="en-US" altLang="zh-TW" b="0" i="0" dirty="0">
                <a:solidFill>
                  <a:srgbClr val="4A4A4A"/>
                </a:solidFill>
                <a:effectLst/>
                <a:highlight>
                  <a:srgbClr val="FFFFFF"/>
                </a:highlight>
                <a:latin typeface="Noto Sans" panose="020B0502040504020204" pitchFamily="34" charset="0"/>
              </a:rPr>
              <a:t> favorite toy?</a:t>
            </a:r>
          </a:p>
          <a:p>
            <a:r>
              <a:rPr lang="en-US" altLang="zh-TW" dirty="0"/>
              <a:t>Can you imagine your own dog traveling around the world, or your favorite bag displayed in the most exclusive showroom in Paris? What about your parrot being the main character of an illustrated storybook?</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26</a:t>
            </a:fld>
            <a:endParaRPr lang="zh-TW" altLang="en-US"/>
          </a:p>
        </p:txBody>
      </p:sp>
    </p:spTree>
    <p:extLst>
      <p:ext uri="{BB962C8B-B14F-4D97-AF65-F5344CB8AC3E}">
        <p14:creationId xmlns:p14="http://schemas.microsoft.com/office/powerpoint/2010/main" val="440132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An image is worth one word: Personalizing text-</a:t>
            </a:r>
            <a:r>
              <a:rPr lang="en-US" altLang="zh-TW" dirty="0" err="1"/>
              <a:t>toimage</a:t>
            </a:r>
            <a:r>
              <a:rPr lang="en-US" altLang="zh-TW" dirty="0"/>
              <a:t> generation using textual inversion</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27</a:t>
            </a:fld>
            <a:endParaRPr lang="zh-TW" altLang="en-US"/>
          </a:p>
        </p:txBody>
      </p:sp>
    </p:spTree>
    <p:extLst>
      <p:ext uri="{BB962C8B-B14F-4D97-AF65-F5344CB8AC3E}">
        <p14:creationId xmlns:p14="http://schemas.microsoft.com/office/powerpoint/2010/main" val="1410844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b="0" i="0" dirty="0">
                <a:solidFill>
                  <a:srgbClr val="202122"/>
                </a:solidFill>
                <a:effectLst/>
                <a:highlight>
                  <a:srgbClr val="FFFFFF"/>
                </a:highlight>
                <a:latin typeface="Arial" panose="020B0604020202020204" pitchFamily="34" charset="0"/>
              </a:rPr>
              <a:t>有聲電影的拍攝及播放張數均為每秒</a:t>
            </a:r>
            <a:r>
              <a:rPr lang="en-US" altLang="zh-TW" b="0" i="0" dirty="0">
                <a:solidFill>
                  <a:srgbClr val="202122"/>
                </a:solidFill>
                <a:effectLst/>
                <a:highlight>
                  <a:srgbClr val="FFFFFF"/>
                </a:highlight>
                <a:latin typeface="Arial" panose="020B0604020202020204" pitchFamily="34" charset="0"/>
              </a:rPr>
              <a:t>24</a:t>
            </a:r>
            <a:r>
              <a:rPr lang="zh-TW" altLang="en-US" b="0" i="0" dirty="0">
                <a:solidFill>
                  <a:srgbClr val="202122"/>
                </a:solidFill>
                <a:effectLst/>
                <a:highlight>
                  <a:srgbClr val="FFFFFF"/>
                </a:highlight>
                <a:latin typeface="Arial" panose="020B0604020202020204" pitchFamily="34" charset="0"/>
              </a:rPr>
              <a:t>張，對一般人而言已算可接受</a:t>
            </a:r>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29</a:t>
            </a:fld>
            <a:endParaRPr lang="zh-TW" altLang="en-US"/>
          </a:p>
        </p:txBody>
      </p:sp>
    </p:spTree>
    <p:extLst>
      <p:ext uri="{BB962C8B-B14F-4D97-AF65-F5344CB8AC3E}">
        <p14:creationId xmlns:p14="http://schemas.microsoft.com/office/powerpoint/2010/main" val="1998313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Insert, enlarge</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33</a:t>
            </a:fld>
            <a:endParaRPr lang="zh-TW" altLang="en-US"/>
          </a:p>
        </p:txBody>
      </p:sp>
    </p:spTree>
    <p:extLst>
      <p:ext uri="{BB962C8B-B14F-4D97-AF65-F5344CB8AC3E}">
        <p14:creationId xmlns:p14="http://schemas.microsoft.com/office/powerpoint/2010/main" val="262042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Insert, enlarge</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34</a:t>
            </a:fld>
            <a:endParaRPr lang="zh-TW" altLang="en-US"/>
          </a:p>
        </p:txBody>
      </p:sp>
    </p:spTree>
    <p:extLst>
      <p:ext uri="{BB962C8B-B14F-4D97-AF65-F5344CB8AC3E}">
        <p14:creationId xmlns:p14="http://schemas.microsoft.com/office/powerpoint/2010/main" val="3814007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TODO:</a:t>
            </a:r>
          </a:p>
          <a:p>
            <a:pPr marL="171450" indent="-171450">
              <a:buFont typeface="Wingdings" panose="05000000000000000000" pitchFamily="2" charset="2"/>
              <a:buChar char="n"/>
            </a:pPr>
            <a:r>
              <a:rPr lang="en-US" altLang="zh-TW" dirty="0"/>
              <a:t>What are the last lectures</a:t>
            </a:r>
          </a:p>
          <a:p>
            <a:pPr marL="171450" indent="-171450">
              <a:buFont typeface="Wingdings" panose="05000000000000000000" pitchFamily="2" charset="2"/>
              <a:buChar char="n"/>
            </a:pPr>
            <a:r>
              <a:rPr lang="en-US" altLang="zh-TW" dirty="0"/>
              <a:t>Advertise target extraction </a:t>
            </a:r>
          </a:p>
          <a:p>
            <a:endParaRPr lang="en-US" altLang="zh-TW" dirty="0"/>
          </a:p>
          <a:p>
            <a:endParaRPr lang="en-US" altLang="zh-TW" dirty="0"/>
          </a:p>
          <a:p>
            <a:r>
              <a:rPr lang="en-US" altLang="zh-TW" dirty="0"/>
              <a:t>======</a:t>
            </a:r>
          </a:p>
          <a:p>
            <a:r>
              <a:rPr lang="en-US" altLang="zh-TW" dirty="0"/>
              <a:t>Video – how? Attention? Different length </a:t>
            </a:r>
          </a:p>
          <a:p>
            <a:r>
              <a:rPr lang="en-US" altLang="zh-TW" dirty="0"/>
              <a:t>Video – difficulty / image </a:t>
            </a:r>
            <a:r>
              <a:rPr lang="en-US" altLang="zh-TW" dirty="0" err="1"/>
              <a:t>init</a:t>
            </a:r>
            <a:r>
              <a:rPr lang="en-US" altLang="zh-TW" dirty="0"/>
              <a:t> </a:t>
            </a:r>
          </a:p>
          <a:p>
            <a:r>
              <a:rPr lang="en-US" altLang="zh-TW" dirty="0"/>
              <a:t>Sora – details </a:t>
            </a:r>
          </a:p>
          <a:p>
            <a:r>
              <a:rPr lang="en-US" altLang="zh-TW" dirty="0"/>
              <a:t>Control video game </a:t>
            </a:r>
          </a:p>
          <a:p>
            <a:endParaRPr lang="en-US" altLang="zh-TW" dirty="0"/>
          </a:p>
          <a:p>
            <a:r>
              <a:rPr lang="en-US" altLang="zh-TW" dirty="0"/>
              <a:t>Other: evaluation, safety, bias (DALLE-2 remove female, copy right, reveal training data)</a:t>
            </a:r>
          </a:p>
          <a:p>
            <a:endParaRPr lang="en-US" altLang="zh-TW" dirty="0"/>
          </a:p>
          <a:p>
            <a:r>
              <a:rPr lang="en-US" altLang="zh-TW" dirty="0"/>
              <a:t>Fine-tune 10 pages</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5C30E-CF1E-4432-A49A-C7AD4AC96F67}"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167294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rPr>
              <a:t>缺點：模型架構有限制</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4F400-70FB-48B0-ACB1-48A49D846A6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473135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All types</a:t>
            </a:r>
          </a:p>
          <a:p>
            <a:pPr lvl="1"/>
            <a:r>
              <a:rPr lang="en-US" altLang="zh-TW" dirty="0"/>
              <a:t> (training data, application)</a:t>
            </a:r>
          </a:p>
          <a:p>
            <a:r>
              <a:rPr lang="en-US" altLang="zh-TW" dirty="0"/>
              <a:t>Input image/video</a:t>
            </a:r>
          </a:p>
          <a:p>
            <a:r>
              <a:rPr lang="en-US" altLang="zh-TW" dirty="0"/>
              <a:t>VIT</a:t>
            </a:r>
          </a:p>
          <a:p>
            <a:r>
              <a:rPr lang="en-US" altLang="zh-TW" dirty="0"/>
              <a:t>Generative Model – VAE</a:t>
            </a:r>
          </a:p>
          <a:p>
            <a:r>
              <a:rPr lang="en-US" altLang="zh-TW" dirty="0"/>
              <a:t>Generative Model – Diffusion ?</a:t>
            </a:r>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2</a:t>
            </a:fld>
            <a:endParaRPr lang="zh-TW" altLang="en-US"/>
          </a:p>
        </p:txBody>
      </p:sp>
    </p:spTree>
    <p:extLst>
      <p:ext uri="{BB962C8B-B14F-4D97-AF65-F5344CB8AC3E}">
        <p14:creationId xmlns:p14="http://schemas.microsoft.com/office/powerpoint/2010/main" val="3147135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5C30E-CF1E-4432-A49A-C7AD4AC96F67}"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632031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5C30E-CF1E-4432-A49A-C7AD4AC96F67}"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313604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Training </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76D3B-D413-4829-BE52-6E512C2A924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401745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250 DDPM sampling steps. </a:t>
            </a:r>
          </a:p>
          <a:p>
            <a:endParaRPr lang="en-US" altLang="zh-TW" dirty="0"/>
          </a:p>
          <a:p>
            <a:r>
              <a:rPr lang="en-US" altLang="zh-TW" dirty="0" err="1"/>
              <a:t>DiT</a:t>
            </a:r>
            <a:endParaRPr lang="en-US" altLang="zh-TW" dirty="0"/>
          </a:p>
          <a:p>
            <a:r>
              <a:rPr lang="en-US" altLang="zh-TW" dirty="0"/>
              <a:t>https://www.wpeebles.com/DiT</a:t>
            </a:r>
          </a:p>
          <a:p>
            <a:r>
              <a:rPr lang="en-US" altLang="zh-TW" dirty="0"/>
              <a:t>https://encord.com/blog/diffusion-models-with-transformers/</a:t>
            </a:r>
          </a:p>
          <a:p>
            <a:r>
              <a:rPr lang="en-US" altLang="zh-TW" dirty="0"/>
              <a:t>https://arxiv.org/abs/2212.09748</a:t>
            </a:r>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5C30E-CF1E-4432-A49A-C7AD4AC96F67}"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1752740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200" dirty="0">
                <a:latin typeface="微軟正黑體" panose="020B0604030504040204" pitchFamily="34" charset="-120"/>
                <a:ea typeface="微軟正黑體" panose="020B0604030504040204" pitchFamily="34" charset="-120"/>
              </a:rPr>
              <a:t>缺點：模型架構有限制</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A4F400-70FB-48B0-ACB1-48A49D846A6A}"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2386678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走來走去</a:t>
            </a:r>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55</a:t>
            </a:fld>
            <a:endParaRPr lang="zh-TW" altLang="en-US"/>
          </a:p>
        </p:txBody>
      </p:sp>
    </p:spTree>
    <p:extLst>
      <p:ext uri="{BB962C8B-B14F-4D97-AF65-F5344CB8AC3E}">
        <p14:creationId xmlns:p14="http://schemas.microsoft.com/office/powerpoint/2010/main" val="15066873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Latent Action </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60</a:t>
            </a:fld>
            <a:endParaRPr lang="zh-TW" altLang="en-US"/>
          </a:p>
        </p:txBody>
      </p:sp>
    </p:spTree>
    <p:extLst>
      <p:ext uri="{BB962C8B-B14F-4D97-AF65-F5344CB8AC3E}">
        <p14:creationId xmlns:p14="http://schemas.microsoft.com/office/powerpoint/2010/main" val="2114124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Survey: world model: https://artificialcognition.net/posts/video-generation-world-simulators/</a:t>
            </a:r>
          </a:p>
          <a:p>
            <a:endParaRPr lang="en-US" altLang="zh-TW" dirty="0"/>
          </a:p>
          <a:p>
            <a:endParaRPr lang="en-US" altLang="zh-TW" dirty="0"/>
          </a:p>
          <a:p>
            <a:r>
              <a:rPr lang="en-US" altLang="zh-TW" dirty="0"/>
              <a:t>World model </a:t>
            </a:r>
          </a:p>
          <a:p>
            <a:endParaRPr lang="en-US" altLang="zh-TW" dirty="0"/>
          </a:p>
          <a:p>
            <a:r>
              <a:rPr lang="zh-TW" altLang="en-US" dirty="0"/>
              <a:t>要不要解釋一下</a:t>
            </a:r>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62</a:t>
            </a:fld>
            <a:endParaRPr lang="zh-TW" altLang="en-US"/>
          </a:p>
        </p:txBody>
      </p:sp>
    </p:spTree>
    <p:extLst>
      <p:ext uri="{BB962C8B-B14F-4D97-AF65-F5344CB8AC3E}">
        <p14:creationId xmlns:p14="http://schemas.microsoft.com/office/powerpoint/2010/main" val="2544487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複習</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5C30E-CF1E-4432-A49A-C7AD4AC96F67}"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893949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複習</a:t>
            </a:r>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95C30E-CF1E-4432-A49A-C7AD4AC96F67}"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10662179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讀影像</a:t>
            </a:r>
            <a:endParaRPr lang="en-US" altLang="zh-TW" dirty="0"/>
          </a:p>
          <a:p>
            <a:endParaRPr lang="en-US" altLang="zh-TW" dirty="0"/>
          </a:p>
          <a:p>
            <a:r>
              <a:rPr lang="zh-TW" altLang="en-US" dirty="0"/>
              <a:t>例子</a:t>
            </a:r>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9</a:t>
            </a:fld>
            <a:endParaRPr lang="zh-TW" altLang="en-US"/>
          </a:p>
        </p:txBody>
      </p:sp>
    </p:spTree>
    <p:extLst>
      <p:ext uri="{BB962C8B-B14F-4D97-AF65-F5344CB8AC3E}">
        <p14:creationId xmlns:p14="http://schemas.microsoft.com/office/powerpoint/2010/main" val="12253655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5E2720-2004-4193-84B2-93835C5AFFFC}"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6445208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 </a:t>
            </a:r>
            <a:r>
              <a:rPr lang="zh-TW" altLang="en-US" dirty="0"/>
              <a:t>續寫</a:t>
            </a:r>
            <a:endParaRPr lang="en-US" altLang="zh-TW" dirty="0"/>
          </a:p>
          <a:p>
            <a:r>
              <a:rPr lang="zh-TW" altLang="en-US" dirty="0"/>
              <a:t>補充</a:t>
            </a:r>
            <a:endParaRPr lang="en-US" altLang="zh-TW" dirty="0"/>
          </a:p>
          <a:p>
            <a:r>
              <a:rPr lang="zh-TW" altLang="en-US" dirty="0"/>
              <a:t>修復、上色</a:t>
            </a:r>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15</a:t>
            </a:fld>
            <a:endParaRPr lang="zh-TW" altLang="en-US"/>
          </a:p>
        </p:txBody>
      </p:sp>
    </p:spTree>
    <p:extLst>
      <p:ext uri="{BB962C8B-B14F-4D97-AF65-F5344CB8AC3E}">
        <p14:creationId xmlns:p14="http://schemas.microsoft.com/office/powerpoint/2010/main" val="1255855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Adding Conditional Control to Text-to-Image Diffusion Models</a:t>
            </a:r>
            <a:endParaRPr lang="zh-TW" altLang="en-US" dirty="0"/>
          </a:p>
          <a:p>
            <a:endParaRPr lang="zh-TW" altLang="en-US" dirty="0"/>
          </a:p>
        </p:txBody>
      </p:sp>
      <p:sp>
        <p:nvSpPr>
          <p:cNvPr id="4" name="投影片編號版面配置區 3"/>
          <p:cNvSpPr>
            <a:spLocks noGrp="1"/>
          </p:cNvSpPr>
          <p:nvPr>
            <p:ph type="sldNum" sz="quarter" idx="5"/>
          </p:nvPr>
        </p:nvSpPr>
        <p:spPr/>
        <p:txBody>
          <a:bodyPr/>
          <a:lstStyle/>
          <a:p>
            <a:fld id="{5595C30E-CF1E-4432-A49A-C7AD4AC96F67}" type="slidenum">
              <a:rPr lang="zh-TW" altLang="en-US" smtClean="0"/>
              <a:t>17</a:t>
            </a:fld>
            <a:endParaRPr lang="zh-TW" altLang="en-US"/>
          </a:p>
        </p:txBody>
      </p:sp>
    </p:spTree>
    <p:extLst>
      <p:ext uri="{BB962C8B-B14F-4D97-AF65-F5344CB8AC3E}">
        <p14:creationId xmlns:p14="http://schemas.microsoft.com/office/powerpoint/2010/main" val="3270910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Copy right issue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You still need lots of paired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TW"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dirty="0"/>
              <a:t>70,000</a:t>
            </a:r>
          </a:p>
          <a:p>
            <a:pPr marL="0" marR="0" lvl="0" indent="0" algn="l" defTabSz="914400" rtl="0" eaLnBrk="1" fontAlgn="auto" latinLnBrk="0" hangingPunct="1">
              <a:lnSpc>
                <a:spcPct val="100000"/>
              </a:lnSpc>
              <a:spcBef>
                <a:spcPts val="0"/>
              </a:spcBef>
              <a:spcAft>
                <a:spcPts val="0"/>
              </a:spcAft>
              <a:buClrTx/>
              <a:buSzTx/>
              <a:buFontTx/>
              <a:buNone/>
              <a:tabLst/>
              <a:defRPr/>
            </a:pPr>
            <a:endParaRPr lang="zh-TW" altLang="en-US" dirty="0"/>
          </a:p>
          <a:p>
            <a:r>
              <a:rPr lang="en-US" altLang="zh-TW" b="0" i="0" dirty="0">
                <a:solidFill>
                  <a:srgbClr val="333333"/>
                </a:solidFill>
                <a:effectLst/>
                <a:latin typeface="Helvetica" panose="020B0604020202020204" pitchFamily="34" charset="0"/>
              </a:rPr>
              <a:t>1,281,167</a:t>
            </a:r>
          </a:p>
          <a:p>
            <a:r>
              <a:rPr lang="en-US" altLang="zh-TW" dirty="0" err="1"/>
              <a:t>Imagenet</a:t>
            </a:r>
            <a:endParaRPr lang="en-US" altLang="zh-TW" dirty="0"/>
          </a:p>
          <a:p>
            <a:endParaRPr lang="en-US" altLang="zh-TW" dirty="0"/>
          </a:p>
          <a:p>
            <a:r>
              <a:rPr lang="en-US" altLang="zh-TW" dirty="0"/>
              <a:t>DALLE: 250 million text-images pairs from the internet</a:t>
            </a:r>
          </a:p>
          <a:p>
            <a:endParaRPr lang="en-US" altLang="zh-TW" dirty="0"/>
          </a:p>
          <a:p>
            <a:pPr algn="l"/>
            <a:r>
              <a:rPr lang="en-US" altLang="zh-TW" b="0" i="0" u="none" strike="noStrike" dirty="0">
                <a:solidFill>
                  <a:srgbClr val="000000"/>
                </a:solidFill>
                <a:effectLst/>
                <a:latin typeface="Dinish"/>
                <a:hlinkClick r:id="rId3"/>
              </a:rPr>
              <a:t>5,850,000,000</a:t>
            </a:r>
            <a:br>
              <a:rPr lang="en-US" altLang="zh-TW" b="0" i="0" u="none" strike="noStrike" dirty="0">
                <a:solidFill>
                  <a:srgbClr val="000000"/>
                </a:solidFill>
                <a:effectLst/>
                <a:latin typeface="Dinish"/>
                <a:hlinkClick r:id="rId3"/>
              </a:rPr>
            </a:br>
            <a:r>
              <a:rPr lang="en-US" altLang="zh-TW" b="0" i="0" u="none" strike="noStrike" dirty="0" err="1">
                <a:solidFill>
                  <a:srgbClr val="000000"/>
                </a:solidFill>
                <a:effectLst/>
                <a:latin typeface="Dinish"/>
                <a:hlinkClick r:id="rId3"/>
              </a:rPr>
              <a:t>Projects</a:t>
            </a:r>
            <a:r>
              <a:rPr lang="en-US" altLang="zh-TW" b="0" i="0" u="none" strike="noStrike" dirty="0" err="1">
                <a:solidFill>
                  <a:srgbClr val="000000"/>
                </a:solidFill>
                <a:effectLst/>
                <a:latin typeface="Dinish"/>
                <a:hlinkClick r:id="rId4"/>
              </a:rPr>
              <a:t>Team</a:t>
            </a:r>
            <a:r>
              <a:rPr lang="en-US" altLang="zh-TW" b="0" i="0" u="none" strike="noStrike" dirty="0" err="1">
                <a:solidFill>
                  <a:srgbClr val="000000"/>
                </a:solidFill>
                <a:effectLst/>
                <a:latin typeface="Dinish"/>
                <a:hlinkClick r:id="rId5"/>
              </a:rPr>
              <a:t>Blog</a:t>
            </a:r>
            <a:r>
              <a:rPr lang="en-US" altLang="zh-TW" b="0" i="0" u="none" strike="noStrike" dirty="0" err="1">
                <a:solidFill>
                  <a:srgbClr val="000000"/>
                </a:solidFill>
                <a:effectLst/>
                <a:latin typeface="Dinish"/>
                <a:hlinkClick r:id="rId6"/>
              </a:rPr>
              <a:t>About</a:t>
            </a:r>
            <a:r>
              <a:rPr lang="en-US" altLang="zh-TW" b="0" i="0" u="none" strike="noStrike" dirty="0" err="1">
                <a:solidFill>
                  <a:srgbClr val="000000"/>
                </a:solidFill>
                <a:effectLst/>
                <a:latin typeface="Dinish"/>
                <a:hlinkClick r:id="rId7"/>
              </a:rPr>
              <a:t>FAQ</a:t>
            </a:r>
            <a:r>
              <a:rPr lang="en-US" altLang="zh-TW" b="0" i="0" u="none" strike="noStrike" dirty="0" err="1">
                <a:solidFill>
                  <a:srgbClr val="000000"/>
                </a:solidFill>
                <a:effectLst/>
                <a:latin typeface="Dinish"/>
                <a:hlinkClick r:id="rId8"/>
              </a:rPr>
              <a:t>Privacy</a:t>
            </a:r>
            <a:r>
              <a:rPr lang="en-US" altLang="zh-TW" b="0" i="0" u="none" strike="noStrike" dirty="0">
                <a:solidFill>
                  <a:srgbClr val="000000"/>
                </a:solidFill>
                <a:effectLst/>
                <a:latin typeface="Dinish"/>
                <a:hlinkClick r:id="rId8"/>
              </a:rPr>
              <a:t> </a:t>
            </a:r>
            <a:r>
              <a:rPr lang="en-US" altLang="zh-TW" b="0" i="0" u="none" strike="noStrike" dirty="0" err="1">
                <a:solidFill>
                  <a:srgbClr val="000000"/>
                </a:solidFill>
                <a:effectLst/>
                <a:latin typeface="Dinish"/>
                <a:hlinkClick r:id="rId8"/>
              </a:rPr>
              <a:t>Policy</a:t>
            </a:r>
            <a:r>
              <a:rPr lang="en-US" altLang="zh-TW" b="0" i="0" u="none" strike="noStrike" dirty="0" err="1">
                <a:solidFill>
                  <a:srgbClr val="000000"/>
                </a:solidFill>
                <a:effectLst/>
                <a:latin typeface="Dinish"/>
                <a:hlinkClick r:id="rId9"/>
              </a:rPr>
              <a:t>Dataset</a:t>
            </a:r>
            <a:r>
              <a:rPr lang="en-US" altLang="zh-TW" b="0" i="0" u="none" strike="noStrike" dirty="0">
                <a:solidFill>
                  <a:srgbClr val="000000"/>
                </a:solidFill>
                <a:effectLst/>
                <a:latin typeface="Dinish"/>
                <a:hlinkClick r:id="rId9"/>
              </a:rPr>
              <a:t> </a:t>
            </a:r>
            <a:r>
              <a:rPr lang="en-US" altLang="zh-TW" b="0" i="0" u="none" strike="noStrike" dirty="0" err="1">
                <a:solidFill>
                  <a:srgbClr val="000000"/>
                </a:solidFill>
                <a:effectLst/>
                <a:latin typeface="Dinish"/>
                <a:hlinkClick r:id="rId9"/>
              </a:rPr>
              <a:t>Requests</a:t>
            </a:r>
            <a:r>
              <a:rPr lang="en-US" altLang="zh-TW" b="0" i="0" u="none" strike="noStrike" dirty="0" err="1">
                <a:solidFill>
                  <a:srgbClr val="000000"/>
                </a:solidFill>
                <a:effectLst/>
                <a:latin typeface="Dinish"/>
                <a:hlinkClick r:id="rId10"/>
              </a:rPr>
              <a:t>Impressum</a:t>
            </a:r>
            <a:endParaRPr lang="en-US" altLang="zh-TW" b="0" i="0" dirty="0">
              <a:solidFill>
                <a:srgbClr val="000000"/>
              </a:solidFill>
              <a:effectLst/>
              <a:latin typeface="Dinish"/>
            </a:endParaRPr>
          </a:p>
          <a:p>
            <a:pPr algn="l"/>
            <a:r>
              <a:rPr lang="en-US" altLang="zh-TW" b="1" i="0" dirty="0">
                <a:effectLst/>
                <a:latin typeface="Dinish"/>
              </a:rPr>
              <a:t>LAION-5B</a:t>
            </a:r>
          </a:p>
          <a:p>
            <a:endParaRPr lang="en-US" altLang="zh-TW" dirty="0"/>
          </a:p>
          <a:p>
            <a:r>
              <a:rPr lang="en-US" altLang="zh-TW" b="0" i="0" dirty="0">
                <a:solidFill>
                  <a:srgbClr val="F6F6F6"/>
                </a:solidFill>
                <a:effectLst/>
                <a:latin typeface="Dinish"/>
              </a:rPr>
              <a:t>5.85 billion </a:t>
            </a:r>
            <a:endParaRPr lang="en-US" altLang="zh-TW" dirty="0"/>
          </a:p>
          <a:p>
            <a:endParaRPr lang="en-US" altLang="zh-TW" dirty="0"/>
          </a:p>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E76D3B-D413-4829-BE52-6E512C2A924B}" type="slidenum">
              <a:rPr kumimoji="0" lang="zh-TW" altLang="en-US" sz="1200" b="0" i="0" u="none" strike="noStrike" kern="1200" cap="none" spc="0" normalizeH="0" baseline="0" noProof="0" smtClean="0">
                <a:ln>
                  <a:noFill/>
                </a:ln>
                <a:solidFill>
                  <a:prstClr val="black"/>
                </a:solidFill>
                <a:effectLst/>
                <a:uLnTx/>
                <a:uFillTx/>
                <a:latin typeface="Calibri" panose="020F050202020403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TW" altLang="en-US" sz="12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15196591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96F1116-C132-5FF0-4258-49B6CF015746}"/>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820AB32D-4993-35E7-2956-039B80FBF7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FE99F9F0-958B-6A8C-22E7-3DA47E0D6131}"/>
              </a:ext>
            </a:extLst>
          </p:cNvPr>
          <p:cNvSpPr>
            <a:spLocks noGrp="1"/>
          </p:cNvSpPr>
          <p:nvPr>
            <p:ph type="dt" sz="half" idx="10"/>
          </p:nvPr>
        </p:nvSpPr>
        <p:spPr/>
        <p:txBody>
          <a:bodyPr/>
          <a:lstStyle/>
          <a:p>
            <a:fld id="{7218CEDD-F87E-4027-9C0E-50A23836F0F1}" type="datetimeFigureOut">
              <a:rPr lang="zh-TW" altLang="en-US" smtClean="0"/>
              <a:t>2024/5/31</a:t>
            </a:fld>
            <a:endParaRPr lang="zh-TW" altLang="en-US"/>
          </a:p>
        </p:txBody>
      </p:sp>
      <p:sp>
        <p:nvSpPr>
          <p:cNvPr id="5" name="頁尾版面配置區 4">
            <a:extLst>
              <a:ext uri="{FF2B5EF4-FFF2-40B4-BE49-F238E27FC236}">
                <a16:creationId xmlns:a16="http://schemas.microsoft.com/office/drawing/2014/main" id="{D64D62B8-1369-886F-FEA8-D1BA3D5C6CF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56FE3D71-3EA5-CE09-E4CB-D5419471753B}"/>
              </a:ext>
            </a:extLst>
          </p:cNvPr>
          <p:cNvSpPr>
            <a:spLocks noGrp="1"/>
          </p:cNvSpPr>
          <p:nvPr>
            <p:ph type="sldNum" sz="quarter" idx="12"/>
          </p:nvPr>
        </p:nvSpPr>
        <p:spPr/>
        <p:txBody>
          <a:bodyPr/>
          <a:lstStyle/>
          <a:p>
            <a:fld id="{B38169FA-F3FF-4070-ACEE-F061E828541A}" type="slidenum">
              <a:rPr lang="zh-TW" altLang="en-US" smtClean="0"/>
              <a:t>‹#›</a:t>
            </a:fld>
            <a:endParaRPr lang="zh-TW" altLang="en-US"/>
          </a:p>
        </p:txBody>
      </p:sp>
    </p:spTree>
    <p:extLst>
      <p:ext uri="{BB962C8B-B14F-4D97-AF65-F5344CB8AC3E}">
        <p14:creationId xmlns:p14="http://schemas.microsoft.com/office/powerpoint/2010/main" val="480989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482806-E098-145A-3564-F079F02D9F25}"/>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2F945D43-61D2-8945-217D-CE3473DBE310}"/>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CFB7A658-009A-124A-06C7-2044C8715804}"/>
              </a:ext>
            </a:extLst>
          </p:cNvPr>
          <p:cNvSpPr>
            <a:spLocks noGrp="1"/>
          </p:cNvSpPr>
          <p:nvPr>
            <p:ph type="dt" sz="half" idx="10"/>
          </p:nvPr>
        </p:nvSpPr>
        <p:spPr/>
        <p:txBody>
          <a:bodyPr/>
          <a:lstStyle/>
          <a:p>
            <a:fld id="{7218CEDD-F87E-4027-9C0E-50A23836F0F1}" type="datetimeFigureOut">
              <a:rPr lang="zh-TW" altLang="en-US" smtClean="0"/>
              <a:t>2024/5/31</a:t>
            </a:fld>
            <a:endParaRPr lang="zh-TW" altLang="en-US"/>
          </a:p>
        </p:txBody>
      </p:sp>
      <p:sp>
        <p:nvSpPr>
          <p:cNvPr id="5" name="頁尾版面配置區 4">
            <a:extLst>
              <a:ext uri="{FF2B5EF4-FFF2-40B4-BE49-F238E27FC236}">
                <a16:creationId xmlns:a16="http://schemas.microsoft.com/office/drawing/2014/main" id="{9257BA3D-B0BE-D632-DE1E-D9F5D4051142}"/>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1B3560B7-6E13-092D-8C30-57015C62332F}"/>
              </a:ext>
            </a:extLst>
          </p:cNvPr>
          <p:cNvSpPr>
            <a:spLocks noGrp="1"/>
          </p:cNvSpPr>
          <p:nvPr>
            <p:ph type="sldNum" sz="quarter" idx="12"/>
          </p:nvPr>
        </p:nvSpPr>
        <p:spPr/>
        <p:txBody>
          <a:bodyPr/>
          <a:lstStyle/>
          <a:p>
            <a:fld id="{B38169FA-F3FF-4070-ACEE-F061E828541A}" type="slidenum">
              <a:rPr lang="zh-TW" altLang="en-US" smtClean="0"/>
              <a:t>‹#›</a:t>
            </a:fld>
            <a:endParaRPr lang="zh-TW" altLang="en-US"/>
          </a:p>
        </p:txBody>
      </p:sp>
    </p:spTree>
    <p:extLst>
      <p:ext uri="{BB962C8B-B14F-4D97-AF65-F5344CB8AC3E}">
        <p14:creationId xmlns:p14="http://schemas.microsoft.com/office/powerpoint/2010/main" val="4172647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2D2F994E-12A0-6458-BDF3-0593AAFE0406}"/>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33A5FD72-4B2C-7C21-51D8-94160FF37CAF}"/>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4DEEDE8-625E-8278-2575-D785CABD58E0}"/>
              </a:ext>
            </a:extLst>
          </p:cNvPr>
          <p:cNvSpPr>
            <a:spLocks noGrp="1"/>
          </p:cNvSpPr>
          <p:nvPr>
            <p:ph type="dt" sz="half" idx="10"/>
          </p:nvPr>
        </p:nvSpPr>
        <p:spPr/>
        <p:txBody>
          <a:bodyPr/>
          <a:lstStyle/>
          <a:p>
            <a:fld id="{7218CEDD-F87E-4027-9C0E-50A23836F0F1}" type="datetimeFigureOut">
              <a:rPr lang="zh-TW" altLang="en-US" smtClean="0"/>
              <a:t>2024/5/31</a:t>
            </a:fld>
            <a:endParaRPr lang="zh-TW" altLang="en-US"/>
          </a:p>
        </p:txBody>
      </p:sp>
      <p:sp>
        <p:nvSpPr>
          <p:cNvPr id="5" name="頁尾版面配置區 4">
            <a:extLst>
              <a:ext uri="{FF2B5EF4-FFF2-40B4-BE49-F238E27FC236}">
                <a16:creationId xmlns:a16="http://schemas.microsoft.com/office/drawing/2014/main" id="{4BB72BD8-7186-042A-9404-C860D9181EE7}"/>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A4F2785-77DB-5DA9-C5DE-72C9E1D74F3C}"/>
              </a:ext>
            </a:extLst>
          </p:cNvPr>
          <p:cNvSpPr>
            <a:spLocks noGrp="1"/>
          </p:cNvSpPr>
          <p:nvPr>
            <p:ph type="sldNum" sz="quarter" idx="12"/>
          </p:nvPr>
        </p:nvSpPr>
        <p:spPr/>
        <p:txBody>
          <a:bodyPr/>
          <a:lstStyle/>
          <a:p>
            <a:fld id="{B38169FA-F3FF-4070-ACEE-F061E828541A}" type="slidenum">
              <a:rPr lang="zh-TW" altLang="en-US" smtClean="0"/>
              <a:t>‹#›</a:t>
            </a:fld>
            <a:endParaRPr lang="zh-TW" altLang="en-US"/>
          </a:p>
        </p:txBody>
      </p:sp>
    </p:spTree>
    <p:extLst>
      <p:ext uri="{BB962C8B-B14F-4D97-AF65-F5344CB8AC3E}">
        <p14:creationId xmlns:p14="http://schemas.microsoft.com/office/powerpoint/2010/main" val="2570023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94CB0A-0785-FFBE-1A2F-736A911D3C75}"/>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E7854F49-8E1C-CA8D-8EC0-8D1DB50290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E44D78B2-06C2-655B-2CD4-56C63B2660B3}"/>
              </a:ext>
            </a:extLst>
          </p:cNvPr>
          <p:cNvSpPr>
            <a:spLocks noGrp="1"/>
          </p:cNvSpPr>
          <p:nvPr>
            <p:ph type="dt" sz="half" idx="10"/>
          </p:nvPr>
        </p:nvSpPr>
        <p:spPr/>
        <p:txBody>
          <a:bodyPr/>
          <a:lstStyle/>
          <a:p>
            <a:fld id="{53567F63-E43A-4F1A-9BF2-62F331145077}" type="datetimeFigureOut">
              <a:rPr lang="zh-TW" altLang="en-US" smtClean="0"/>
              <a:t>2024/5/31</a:t>
            </a:fld>
            <a:endParaRPr lang="zh-TW" altLang="en-US"/>
          </a:p>
        </p:txBody>
      </p:sp>
      <p:sp>
        <p:nvSpPr>
          <p:cNvPr id="5" name="頁尾版面配置區 4">
            <a:extLst>
              <a:ext uri="{FF2B5EF4-FFF2-40B4-BE49-F238E27FC236}">
                <a16:creationId xmlns:a16="http://schemas.microsoft.com/office/drawing/2014/main" id="{BC500A8A-03FC-CBF4-AAF2-F18938D759DB}"/>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8C66E5C7-BB33-E224-D0BE-CABF4C60FC64}"/>
              </a:ext>
            </a:extLst>
          </p:cNvPr>
          <p:cNvSpPr>
            <a:spLocks noGrp="1"/>
          </p:cNvSpPr>
          <p:nvPr>
            <p:ph type="sldNum" sz="quarter" idx="12"/>
          </p:nvPr>
        </p:nvSpPr>
        <p:spPr/>
        <p:txBody>
          <a:bodyPr/>
          <a:lstStyle/>
          <a:p>
            <a:fld id="{6BC11EF9-47AE-4983-AF0F-6E4EF9F06936}" type="slidenum">
              <a:rPr lang="zh-TW" altLang="en-US" smtClean="0"/>
              <a:t>‹#›</a:t>
            </a:fld>
            <a:endParaRPr lang="zh-TW" altLang="en-US"/>
          </a:p>
        </p:txBody>
      </p:sp>
    </p:spTree>
    <p:extLst>
      <p:ext uri="{BB962C8B-B14F-4D97-AF65-F5344CB8AC3E}">
        <p14:creationId xmlns:p14="http://schemas.microsoft.com/office/powerpoint/2010/main" val="2874399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A8F589-8B32-67D8-FBD2-ED58EE896BD1}"/>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84F39327-1B80-9559-41A5-4F725B9D7355}"/>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3FD7449-B65F-EA88-2D64-AD790F98EEC8}"/>
              </a:ext>
            </a:extLst>
          </p:cNvPr>
          <p:cNvSpPr>
            <a:spLocks noGrp="1"/>
          </p:cNvSpPr>
          <p:nvPr>
            <p:ph type="dt" sz="half" idx="10"/>
          </p:nvPr>
        </p:nvSpPr>
        <p:spPr/>
        <p:txBody>
          <a:bodyPr/>
          <a:lstStyle/>
          <a:p>
            <a:fld id="{53567F63-E43A-4F1A-9BF2-62F331145077}" type="datetimeFigureOut">
              <a:rPr lang="zh-TW" altLang="en-US" smtClean="0"/>
              <a:t>2024/5/31</a:t>
            </a:fld>
            <a:endParaRPr lang="zh-TW" altLang="en-US"/>
          </a:p>
        </p:txBody>
      </p:sp>
      <p:sp>
        <p:nvSpPr>
          <p:cNvPr id="5" name="頁尾版面配置區 4">
            <a:extLst>
              <a:ext uri="{FF2B5EF4-FFF2-40B4-BE49-F238E27FC236}">
                <a16:creationId xmlns:a16="http://schemas.microsoft.com/office/drawing/2014/main" id="{A9E3037C-5A3E-192E-9602-3AE00EA7DF78}"/>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A650307-4942-5686-C793-8C1B9D2CAA71}"/>
              </a:ext>
            </a:extLst>
          </p:cNvPr>
          <p:cNvSpPr>
            <a:spLocks noGrp="1"/>
          </p:cNvSpPr>
          <p:nvPr>
            <p:ph type="sldNum" sz="quarter" idx="12"/>
          </p:nvPr>
        </p:nvSpPr>
        <p:spPr/>
        <p:txBody>
          <a:bodyPr/>
          <a:lstStyle/>
          <a:p>
            <a:fld id="{6BC11EF9-47AE-4983-AF0F-6E4EF9F06936}" type="slidenum">
              <a:rPr lang="zh-TW" altLang="en-US" smtClean="0"/>
              <a:t>‹#›</a:t>
            </a:fld>
            <a:endParaRPr lang="zh-TW" altLang="en-US"/>
          </a:p>
        </p:txBody>
      </p:sp>
    </p:spTree>
    <p:extLst>
      <p:ext uri="{BB962C8B-B14F-4D97-AF65-F5344CB8AC3E}">
        <p14:creationId xmlns:p14="http://schemas.microsoft.com/office/powerpoint/2010/main" val="27783292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4BDD8A-A061-AE2B-6A0D-0E5AD4E6ECD9}"/>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D7486E84-9C9C-0984-3D6E-3608AEC394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663E6D40-F9DD-69F8-3CF8-D1CECF3D6B2D}"/>
              </a:ext>
            </a:extLst>
          </p:cNvPr>
          <p:cNvSpPr>
            <a:spLocks noGrp="1"/>
          </p:cNvSpPr>
          <p:nvPr>
            <p:ph type="dt" sz="half" idx="10"/>
          </p:nvPr>
        </p:nvSpPr>
        <p:spPr/>
        <p:txBody>
          <a:bodyPr/>
          <a:lstStyle/>
          <a:p>
            <a:fld id="{53567F63-E43A-4F1A-9BF2-62F331145077}" type="datetimeFigureOut">
              <a:rPr lang="zh-TW" altLang="en-US" smtClean="0"/>
              <a:t>2024/5/31</a:t>
            </a:fld>
            <a:endParaRPr lang="zh-TW" altLang="en-US"/>
          </a:p>
        </p:txBody>
      </p:sp>
      <p:sp>
        <p:nvSpPr>
          <p:cNvPr id="5" name="頁尾版面配置區 4">
            <a:extLst>
              <a:ext uri="{FF2B5EF4-FFF2-40B4-BE49-F238E27FC236}">
                <a16:creationId xmlns:a16="http://schemas.microsoft.com/office/drawing/2014/main" id="{48F082A5-68D4-107F-E5C0-7BA975EC76E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9FC12CE9-01D5-9303-5443-FDD8F1F58DA3}"/>
              </a:ext>
            </a:extLst>
          </p:cNvPr>
          <p:cNvSpPr>
            <a:spLocks noGrp="1"/>
          </p:cNvSpPr>
          <p:nvPr>
            <p:ph type="sldNum" sz="quarter" idx="12"/>
          </p:nvPr>
        </p:nvSpPr>
        <p:spPr/>
        <p:txBody>
          <a:bodyPr/>
          <a:lstStyle/>
          <a:p>
            <a:fld id="{6BC11EF9-47AE-4983-AF0F-6E4EF9F06936}" type="slidenum">
              <a:rPr lang="zh-TW" altLang="en-US" smtClean="0"/>
              <a:t>‹#›</a:t>
            </a:fld>
            <a:endParaRPr lang="zh-TW" altLang="en-US"/>
          </a:p>
        </p:txBody>
      </p:sp>
    </p:spTree>
    <p:extLst>
      <p:ext uri="{BB962C8B-B14F-4D97-AF65-F5344CB8AC3E}">
        <p14:creationId xmlns:p14="http://schemas.microsoft.com/office/powerpoint/2010/main" val="1920673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BF0142-BBE8-80EF-0E9B-CD633FA5C17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40AC764D-5BC2-E25A-C58D-C716EF4D7E4C}"/>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1787919E-A9CE-3971-11F4-005821F467D2}"/>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1F439671-B3C6-E493-BF1E-2B6E1CA59608}"/>
              </a:ext>
            </a:extLst>
          </p:cNvPr>
          <p:cNvSpPr>
            <a:spLocks noGrp="1"/>
          </p:cNvSpPr>
          <p:nvPr>
            <p:ph type="dt" sz="half" idx="10"/>
          </p:nvPr>
        </p:nvSpPr>
        <p:spPr/>
        <p:txBody>
          <a:bodyPr/>
          <a:lstStyle/>
          <a:p>
            <a:fld id="{53567F63-E43A-4F1A-9BF2-62F331145077}" type="datetimeFigureOut">
              <a:rPr lang="zh-TW" altLang="en-US" smtClean="0"/>
              <a:t>2024/5/31</a:t>
            </a:fld>
            <a:endParaRPr lang="zh-TW" altLang="en-US"/>
          </a:p>
        </p:txBody>
      </p:sp>
      <p:sp>
        <p:nvSpPr>
          <p:cNvPr id="6" name="頁尾版面配置區 5">
            <a:extLst>
              <a:ext uri="{FF2B5EF4-FFF2-40B4-BE49-F238E27FC236}">
                <a16:creationId xmlns:a16="http://schemas.microsoft.com/office/drawing/2014/main" id="{EA8DE072-71C0-5B40-9427-6E631F6D449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55EA799F-BFDE-C77E-312E-728F99B3F83D}"/>
              </a:ext>
            </a:extLst>
          </p:cNvPr>
          <p:cNvSpPr>
            <a:spLocks noGrp="1"/>
          </p:cNvSpPr>
          <p:nvPr>
            <p:ph type="sldNum" sz="quarter" idx="12"/>
          </p:nvPr>
        </p:nvSpPr>
        <p:spPr/>
        <p:txBody>
          <a:bodyPr/>
          <a:lstStyle/>
          <a:p>
            <a:fld id="{6BC11EF9-47AE-4983-AF0F-6E4EF9F06936}" type="slidenum">
              <a:rPr lang="zh-TW" altLang="en-US" smtClean="0"/>
              <a:t>‹#›</a:t>
            </a:fld>
            <a:endParaRPr lang="zh-TW" altLang="en-US"/>
          </a:p>
        </p:txBody>
      </p:sp>
    </p:spTree>
    <p:extLst>
      <p:ext uri="{BB962C8B-B14F-4D97-AF65-F5344CB8AC3E}">
        <p14:creationId xmlns:p14="http://schemas.microsoft.com/office/powerpoint/2010/main" val="3854668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352C694-1EC0-8815-AD42-59F64E4A64F8}"/>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98930499-88C4-1683-8E85-E61813FA38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9C2B8CC4-46F7-56DD-4B8A-C92DFB5B224A}"/>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EE7B4DEB-EA5A-72F7-84A9-ED7B57A09F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CB79951A-6186-0514-B457-C4B2FC144C9A}"/>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CC3CE3B6-8CC8-445E-70A9-34EC7AF0AA2F}"/>
              </a:ext>
            </a:extLst>
          </p:cNvPr>
          <p:cNvSpPr>
            <a:spLocks noGrp="1"/>
          </p:cNvSpPr>
          <p:nvPr>
            <p:ph type="dt" sz="half" idx="10"/>
          </p:nvPr>
        </p:nvSpPr>
        <p:spPr/>
        <p:txBody>
          <a:bodyPr/>
          <a:lstStyle/>
          <a:p>
            <a:fld id="{53567F63-E43A-4F1A-9BF2-62F331145077}" type="datetimeFigureOut">
              <a:rPr lang="zh-TW" altLang="en-US" smtClean="0"/>
              <a:t>2024/5/31</a:t>
            </a:fld>
            <a:endParaRPr lang="zh-TW" altLang="en-US"/>
          </a:p>
        </p:txBody>
      </p:sp>
      <p:sp>
        <p:nvSpPr>
          <p:cNvPr id="8" name="頁尾版面配置區 7">
            <a:extLst>
              <a:ext uri="{FF2B5EF4-FFF2-40B4-BE49-F238E27FC236}">
                <a16:creationId xmlns:a16="http://schemas.microsoft.com/office/drawing/2014/main" id="{715E78CA-FCC2-6B76-EF8A-799128D9EE3A}"/>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BE4D3CCE-3AB7-7172-488D-57FA10021F94}"/>
              </a:ext>
            </a:extLst>
          </p:cNvPr>
          <p:cNvSpPr>
            <a:spLocks noGrp="1"/>
          </p:cNvSpPr>
          <p:nvPr>
            <p:ph type="sldNum" sz="quarter" idx="12"/>
          </p:nvPr>
        </p:nvSpPr>
        <p:spPr/>
        <p:txBody>
          <a:bodyPr/>
          <a:lstStyle/>
          <a:p>
            <a:fld id="{6BC11EF9-47AE-4983-AF0F-6E4EF9F06936}" type="slidenum">
              <a:rPr lang="zh-TW" altLang="en-US" smtClean="0"/>
              <a:t>‹#›</a:t>
            </a:fld>
            <a:endParaRPr lang="zh-TW" altLang="en-US"/>
          </a:p>
        </p:txBody>
      </p:sp>
    </p:spTree>
    <p:extLst>
      <p:ext uri="{BB962C8B-B14F-4D97-AF65-F5344CB8AC3E}">
        <p14:creationId xmlns:p14="http://schemas.microsoft.com/office/powerpoint/2010/main" val="792142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DC7A24-9583-87B7-3CD5-C439F6C53C2F}"/>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FDB3D280-83EB-A5BE-C4A4-B88E9845DDB5}"/>
              </a:ext>
            </a:extLst>
          </p:cNvPr>
          <p:cNvSpPr>
            <a:spLocks noGrp="1"/>
          </p:cNvSpPr>
          <p:nvPr>
            <p:ph type="dt" sz="half" idx="10"/>
          </p:nvPr>
        </p:nvSpPr>
        <p:spPr/>
        <p:txBody>
          <a:bodyPr/>
          <a:lstStyle/>
          <a:p>
            <a:fld id="{53567F63-E43A-4F1A-9BF2-62F331145077}" type="datetimeFigureOut">
              <a:rPr lang="zh-TW" altLang="en-US" smtClean="0"/>
              <a:t>2024/5/31</a:t>
            </a:fld>
            <a:endParaRPr lang="zh-TW" altLang="en-US"/>
          </a:p>
        </p:txBody>
      </p:sp>
      <p:sp>
        <p:nvSpPr>
          <p:cNvPr id="4" name="頁尾版面配置區 3">
            <a:extLst>
              <a:ext uri="{FF2B5EF4-FFF2-40B4-BE49-F238E27FC236}">
                <a16:creationId xmlns:a16="http://schemas.microsoft.com/office/drawing/2014/main" id="{67E20950-53D9-2DC8-C24B-8E6CA312E5E6}"/>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816F2D15-333C-BC3B-1F6E-40A8E6160E46}"/>
              </a:ext>
            </a:extLst>
          </p:cNvPr>
          <p:cNvSpPr>
            <a:spLocks noGrp="1"/>
          </p:cNvSpPr>
          <p:nvPr>
            <p:ph type="sldNum" sz="quarter" idx="12"/>
          </p:nvPr>
        </p:nvSpPr>
        <p:spPr/>
        <p:txBody>
          <a:bodyPr/>
          <a:lstStyle/>
          <a:p>
            <a:fld id="{6BC11EF9-47AE-4983-AF0F-6E4EF9F06936}" type="slidenum">
              <a:rPr lang="zh-TW" altLang="en-US" smtClean="0"/>
              <a:t>‹#›</a:t>
            </a:fld>
            <a:endParaRPr lang="zh-TW" altLang="en-US"/>
          </a:p>
        </p:txBody>
      </p:sp>
    </p:spTree>
    <p:extLst>
      <p:ext uri="{BB962C8B-B14F-4D97-AF65-F5344CB8AC3E}">
        <p14:creationId xmlns:p14="http://schemas.microsoft.com/office/powerpoint/2010/main" val="9945607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656E0463-52D1-DD8E-BDE7-D3EEB2760175}"/>
              </a:ext>
            </a:extLst>
          </p:cNvPr>
          <p:cNvSpPr>
            <a:spLocks noGrp="1"/>
          </p:cNvSpPr>
          <p:nvPr>
            <p:ph type="dt" sz="half" idx="10"/>
          </p:nvPr>
        </p:nvSpPr>
        <p:spPr/>
        <p:txBody>
          <a:bodyPr/>
          <a:lstStyle/>
          <a:p>
            <a:fld id="{53567F63-E43A-4F1A-9BF2-62F331145077}" type="datetimeFigureOut">
              <a:rPr lang="zh-TW" altLang="en-US" smtClean="0"/>
              <a:t>2024/5/31</a:t>
            </a:fld>
            <a:endParaRPr lang="zh-TW" altLang="en-US"/>
          </a:p>
        </p:txBody>
      </p:sp>
      <p:sp>
        <p:nvSpPr>
          <p:cNvPr id="3" name="頁尾版面配置區 2">
            <a:extLst>
              <a:ext uri="{FF2B5EF4-FFF2-40B4-BE49-F238E27FC236}">
                <a16:creationId xmlns:a16="http://schemas.microsoft.com/office/drawing/2014/main" id="{4A6DFD40-BF23-6413-6711-AB54F4532124}"/>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11C9A8AA-3BCC-2249-A0E0-3D898215987D}"/>
              </a:ext>
            </a:extLst>
          </p:cNvPr>
          <p:cNvSpPr>
            <a:spLocks noGrp="1"/>
          </p:cNvSpPr>
          <p:nvPr>
            <p:ph type="sldNum" sz="quarter" idx="12"/>
          </p:nvPr>
        </p:nvSpPr>
        <p:spPr/>
        <p:txBody>
          <a:bodyPr/>
          <a:lstStyle/>
          <a:p>
            <a:fld id="{6BC11EF9-47AE-4983-AF0F-6E4EF9F06936}" type="slidenum">
              <a:rPr lang="zh-TW" altLang="en-US" smtClean="0"/>
              <a:t>‹#›</a:t>
            </a:fld>
            <a:endParaRPr lang="zh-TW" altLang="en-US"/>
          </a:p>
        </p:txBody>
      </p:sp>
    </p:spTree>
    <p:extLst>
      <p:ext uri="{BB962C8B-B14F-4D97-AF65-F5344CB8AC3E}">
        <p14:creationId xmlns:p14="http://schemas.microsoft.com/office/powerpoint/2010/main" val="11488714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A477A3-E81E-A16F-6CED-964AF9EB2D7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7C304443-16E2-3581-E6FB-95E96F6C1B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241B74FF-B8EE-7B8D-C02B-FEA7D4570E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BA5E32A2-B8E6-57D4-6030-DAC437A028E1}"/>
              </a:ext>
            </a:extLst>
          </p:cNvPr>
          <p:cNvSpPr>
            <a:spLocks noGrp="1"/>
          </p:cNvSpPr>
          <p:nvPr>
            <p:ph type="dt" sz="half" idx="10"/>
          </p:nvPr>
        </p:nvSpPr>
        <p:spPr/>
        <p:txBody>
          <a:bodyPr/>
          <a:lstStyle/>
          <a:p>
            <a:fld id="{53567F63-E43A-4F1A-9BF2-62F331145077}" type="datetimeFigureOut">
              <a:rPr lang="zh-TW" altLang="en-US" smtClean="0"/>
              <a:t>2024/5/31</a:t>
            </a:fld>
            <a:endParaRPr lang="zh-TW" altLang="en-US"/>
          </a:p>
        </p:txBody>
      </p:sp>
      <p:sp>
        <p:nvSpPr>
          <p:cNvPr id="6" name="頁尾版面配置區 5">
            <a:extLst>
              <a:ext uri="{FF2B5EF4-FFF2-40B4-BE49-F238E27FC236}">
                <a16:creationId xmlns:a16="http://schemas.microsoft.com/office/drawing/2014/main" id="{6EFC69BA-F93D-9DD2-A14A-D7E7B88E2BF6}"/>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FE993B9-8494-9EC1-2E14-2FD11C8D209D}"/>
              </a:ext>
            </a:extLst>
          </p:cNvPr>
          <p:cNvSpPr>
            <a:spLocks noGrp="1"/>
          </p:cNvSpPr>
          <p:nvPr>
            <p:ph type="sldNum" sz="quarter" idx="12"/>
          </p:nvPr>
        </p:nvSpPr>
        <p:spPr/>
        <p:txBody>
          <a:bodyPr/>
          <a:lstStyle/>
          <a:p>
            <a:fld id="{6BC11EF9-47AE-4983-AF0F-6E4EF9F06936}" type="slidenum">
              <a:rPr lang="zh-TW" altLang="en-US" smtClean="0"/>
              <a:t>‹#›</a:t>
            </a:fld>
            <a:endParaRPr lang="zh-TW" altLang="en-US"/>
          </a:p>
        </p:txBody>
      </p:sp>
    </p:spTree>
    <p:extLst>
      <p:ext uri="{BB962C8B-B14F-4D97-AF65-F5344CB8AC3E}">
        <p14:creationId xmlns:p14="http://schemas.microsoft.com/office/powerpoint/2010/main" val="475788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8BF24E-EC29-31DC-6850-CCF19B48A1FB}"/>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28513B9C-851F-1B7E-2243-20C2C18342BE}"/>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D4AF308-E4E6-0BF0-B400-DD1D18FC30B8}"/>
              </a:ext>
            </a:extLst>
          </p:cNvPr>
          <p:cNvSpPr>
            <a:spLocks noGrp="1"/>
          </p:cNvSpPr>
          <p:nvPr>
            <p:ph type="dt" sz="half" idx="10"/>
          </p:nvPr>
        </p:nvSpPr>
        <p:spPr/>
        <p:txBody>
          <a:bodyPr/>
          <a:lstStyle/>
          <a:p>
            <a:fld id="{7218CEDD-F87E-4027-9C0E-50A23836F0F1}" type="datetimeFigureOut">
              <a:rPr lang="zh-TW" altLang="en-US" smtClean="0"/>
              <a:t>2024/5/31</a:t>
            </a:fld>
            <a:endParaRPr lang="zh-TW" altLang="en-US"/>
          </a:p>
        </p:txBody>
      </p:sp>
      <p:sp>
        <p:nvSpPr>
          <p:cNvPr id="5" name="頁尾版面配置區 4">
            <a:extLst>
              <a:ext uri="{FF2B5EF4-FFF2-40B4-BE49-F238E27FC236}">
                <a16:creationId xmlns:a16="http://schemas.microsoft.com/office/drawing/2014/main" id="{074DA011-2BC0-BD9F-E576-51A9FF345709}"/>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2D8A3F23-BBC8-099A-7AFC-57DE81356D56}"/>
              </a:ext>
            </a:extLst>
          </p:cNvPr>
          <p:cNvSpPr>
            <a:spLocks noGrp="1"/>
          </p:cNvSpPr>
          <p:nvPr>
            <p:ph type="sldNum" sz="quarter" idx="12"/>
          </p:nvPr>
        </p:nvSpPr>
        <p:spPr/>
        <p:txBody>
          <a:bodyPr/>
          <a:lstStyle/>
          <a:p>
            <a:fld id="{B38169FA-F3FF-4070-ACEE-F061E828541A}" type="slidenum">
              <a:rPr lang="zh-TW" altLang="en-US" smtClean="0"/>
              <a:t>‹#›</a:t>
            </a:fld>
            <a:endParaRPr lang="zh-TW" altLang="en-US"/>
          </a:p>
        </p:txBody>
      </p:sp>
    </p:spTree>
    <p:extLst>
      <p:ext uri="{BB962C8B-B14F-4D97-AF65-F5344CB8AC3E}">
        <p14:creationId xmlns:p14="http://schemas.microsoft.com/office/powerpoint/2010/main" val="3775444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03ECA03-BCA2-361B-71DF-90F7DB704E4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088DA3B0-12B7-B5F6-8C9C-1452C892F7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8DF70D1C-3560-737E-4FD4-69411364E9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94883733-473F-358F-7F20-3E83EE2BBE5F}"/>
              </a:ext>
            </a:extLst>
          </p:cNvPr>
          <p:cNvSpPr>
            <a:spLocks noGrp="1"/>
          </p:cNvSpPr>
          <p:nvPr>
            <p:ph type="dt" sz="half" idx="10"/>
          </p:nvPr>
        </p:nvSpPr>
        <p:spPr/>
        <p:txBody>
          <a:bodyPr/>
          <a:lstStyle/>
          <a:p>
            <a:fld id="{53567F63-E43A-4F1A-9BF2-62F331145077}" type="datetimeFigureOut">
              <a:rPr lang="zh-TW" altLang="en-US" smtClean="0"/>
              <a:t>2024/5/31</a:t>
            </a:fld>
            <a:endParaRPr lang="zh-TW" altLang="en-US"/>
          </a:p>
        </p:txBody>
      </p:sp>
      <p:sp>
        <p:nvSpPr>
          <p:cNvPr id="6" name="頁尾版面配置區 5">
            <a:extLst>
              <a:ext uri="{FF2B5EF4-FFF2-40B4-BE49-F238E27FC236}">
                <a16:creationId xmlns:a16="http://schemas.microsoft.com/office/drawing/2014/main" id="{A5E2C691-3A74-1FD0-2813-3A4202B41A70}"/>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762FF117-A5BF-C6B9-7CDA-6EA9B8096F11}"/>
              </a:ext>
            </a:extLst>
          </p:cNvPr>
          <p:cNvSpPr>
            <a:spLocks noGrp="1"/>
          </p:cNvSpPr>
          <p:nvPr>
            <p:ph type="sldNum" sz="quarter" idx="12"/>
          </p:nvPr>
        </p:nvSpPr>
        <p:spPr/>
        <p:txBody>
          <a:bodyPr/>
          <a:lstStyle/>
          <a:p>
            <a:fld id="{6BC11EF9-47AE-4983-AF0F-6E4EF9F06936}" type="slidenum">
              <a:rPr lang="zh-TW" altLang="en-US" smtClean="0"/>
              <a:t>‹#›</a:t>
            </a:fld>
            <a:endParaRPr lang="zh-TW" altLang="en-US"/>
          </a:p>
        </p:txBody>
      </p:sp>
    </p:spTree>
    <p:extLst>
      <p:ext uri="{BB962C8B-B14F-4D97-AF65-F5344CB8AC3E}">
        <p14:creationId xmlns:p14="http://schemas.microsoft.com/office/powerpoint/2010/main" val="8728695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FCB82C0-C392-8D1B-3EBB-070B766FDAEB}"/>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FB83CEC6-3FA2-788D-C294-321563BCD057}"/>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1DE700E-4285-D186-A4B0-678C15F257F8}"/>
              </a:ext>
            </a:extLst>
          </p:cNvPr>
          <p:cNvSpPr>
            <a:spLocks noGrp="1"/>
          </p:cNvSpPr>
          <p:nvPr>
            <p:ph type="dt" sz="half" idx="10"/>
          </p:nvPr>
        </p:nvSpPr>
        <p:spPr/>
        <p:txBody>
          <a:bodyPr/>
          <a:lstStyle/>
          <a:p>
            <a:fld id="{53567F63-E43A-4F1A-9BF2-62F331145077}" type="datetimeFigureOut">
              <a:rPr lang="zh-TW" altLang="en-US" smtClean="0"/>
              <a:t>2024/5/31</a:t>
            </a:fld>
            <a:endParaRPr lang="zh-TW" altLang="en-US"/>
          </a:p>
        </p:txBody>
      </p:sp>
      <p:sp>
        <p:nvSpPr>
          <p:cNvPr id="5" name="頁尾版面配置區 4">
            <a:extLst>
              <a:ext uri="{FF2B5EF4-FFF2-40B4-BE49-F238E27FC236}">
                <a16:creationId xmlns:a16="http://schemas.microsoft.com/office/drawing/2014/main" id="{5AB01694-3BCE-5C9C-E84D-6B1AC5050925}"/>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0AEF718E-F3E2-4AA1-7C56-480BDCBC3551}"/>
              </a:ext>
            </a:extLst>
          </p:cNvPr>
          <p:cNvSpPr>
            <a:spLocks noGrp="1"/>
          </p:cNvSpPr>
          <p:nvPr>
            <p:ph type="sldNum" sz="quarter" idx="12"/>
          </p:nvPr>
        </p:nvSpPr>
        <p:spPr/>
        <p:txBody>
          <a:bodyPr/>
          <a:lstStyle/>
          <a:p>
            <a:fld id="{6BC11EF9-47AE-4983-AF0F-6E4EF9F06936}" type="slidenum">
              <a:rPr lang="zh-TW" altLang="en-US" smtClean="0"/>
              <a:t>‹#›</a:t>
            </a:fld>
            <a:endParaRPr lang="zh-TW" altLang="en-US"/>
          </a:p>
        </p:txBody>
      </p:sp>
    </p:spTree>
    <p:extLst>
      <p:ext uri="{BB962C8B-B14F-4D97-AF65-F5344CB8AC3E}">
        <p14:creationId xmlns:p14="http://schemas.microsoft.com/office/powerpoint/2010/main" val="2079324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360A0220-DFDA-20E6-5089-CD2806734093}"/>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DD2975C2-8F0C-4FF7-1A8A-5E6DC8E09B4A}"/>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66F82C1C-629B-8627-6852-C6A732B6EE69}"/>
              </a:ext>
            </a:extLst>
          </p:cNvPr>
          <p:cNvSpPr>
            <a:spLocks noGrp="1"/>
          </p:cNvSpPr>
          <p:nvPr>
            <p:ph type="dt" sz="half" idx="10"/>
          </p:nvPr>
        </p:nvSpPr>
        <p:spPr/>
        <p:txBody>
          <a:bodyPr/>
          <a:lstStyle/>
          <a:p>
            <a:fld id="{53567F63-E43A-4F1A-9BF2-62F331145077}" type="datetimeFigureOut">
              <a:rPr lang="zh-TW" altLang="en-US" smtClean="0"/>
              <a:t>2024/5/31</a:t>
            </a:fld>
            <a:endParaRPr lang="zh-TW" altLang="en-US"/>
          </a:p>
        </p:txBody>
      </p:sp>
      <p:sp>
        <p:nvSpPr>
          <p:cNvPr id="5" name="頁尾版面配置區 4">
            <a:extLst>
              <a:ext uri="{FF2B5EF4-FFF2-40B4-BE49-F238E27FC236}">
                <a16:creationId xmlns:a16="http://schemas.microsoft.com/office/drawing/2014/main" id="{5F548337-E1F2-9B37-C410-7D036FEFFCD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B6370C2-F99F-4462-A3FC-E2A8FBCB0B85}"/>
              </a:ext>
            </a:extLst>
          </p:cNvPr>
          <p:cNvSpPr>
            <a:spLocks noGrp="1"/>
          </p:cNvSpPr>
          <p:nvPr>
            <p:ph type="sldNum" sz="quarter" idx="12"/>
          </p:nvPr>
        </p:nvSpPr>
        <p:spPr/>
        <p:txBody>
          <a:bodyPr/>
          <a:lstStyle/>
          <a:p>
            <a:fld id="{6BC11EF9-47AE-4983-AF0F-6E4EF9F06936}" type="slidenum">
              <a:rPr lang="zh-TW" altLang="en-US" smtClean="0"/>
              <a:t>‹#›</a:t>
            </a:fld>
            <a:endParaRPr lang="zh-TW" altLang="en-US"/>
          </a:p>
        </p:txBody>
      </p:sp>
    </p:spTree>
    <p:extLst>
      <p:ext uri="{BB962C8B-B14F-4D97-AF65-F5344CB8AC3E}">
        <p14:creationId xmlns:p14="http://schemas.microsoft.com/office/powerpoint/2010/main" val="2816274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3748104-75F7-C8C9-FA9D-A70055D45DD8}"/>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47AB1112-7A9B-C29B-4D20-9B1B13F8324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3A17E17E-8409-700C-29F2-C9B748F2606F}"/>
              </a:ext>
            </a:extLst>
          </p:cNvPr>
          <p:cNvSpPr>
            <a:spLocks noGrp="1"/>
          </p:cNvSpPr>
          <p:nvPr>
            <p:ph type="dt" sz="half" idx="10"/>
          </p:nvPr>
        </p:nvSpPr>
        <p:spPr/>
        <p:txBody>
          <a:bodyPr/>
          <a:lstStyle/>
          <a:p>
            <a:fld id="{7218CEDD-F87E-4027-9C0E-50A23836F0F1}" type="datetimeFigureOut">
              <a:rPr lang="zh-TW" altLang="en-US" smtClean="0"/>
              <a:t>2024/5/31</a:t>
            </a:fld>
            <a:endParaRPr lang="zh-TW" altLang="en-US"/>
          </a:p>
        </p:txBody>
      </p:sp>
      <p:sp>
        <p:nvSpPr>
          <p:cNvPr id="5" name="頁尾版面配置區 4">
            <a:extLst>
              <a:ext uri="{FF2B5EF4-FFF2-40B4-BE49-F238E27FC236}">
                <a16:creationId xmlns:a16="http://schemas.microsoft.com/office/drawing/2014/main" id="{F93FA8B9-61F8-E86A-FAAF-73437010D89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E168684F-E6BA-A9DD-26A3-D3D814855355}"/>
              </a:ext>
            </a:extLst>
          </p:cNvPr>
          <p:cNvSpPr>
            <a:spLocks noGrp="1"/>
          </p:cNvSpPr>
          <p:nvPr>
            <p:ph type="sldNum" sz="quarter" idx="12"/>
          </p:nvPr>
        </p:nvSpPr>
        <p:spPr/>
        <p:txBody>
          <a:bodyPr/>
          <a:lstStyle/>
          <a:p>
            <a:fld id="{B38169FA-F3FF-4070-ACEE-F061E828541A}" type="slidenum">
              <a:rPr lang="zh-TW" altLang="en-US" smtClean="0"/>
              <a:t>‹#›</a:t>
            </a:fld>
            <a:endParaRPr lang="zh-TW" altLang="en-US"/>
          </a:p>
        </p:txBody>
      </p:sp>
    </p:spTree>
    <p:extLst>
      <p:ext uri="{BB962C8B-B14F-4D97-AF65-F5344CB8AC3E}">
        <p14:creationId xmlns:p14="http://schemas.microsoft.com/office/powerpoint/2010/main" val="3303134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9268DE1-3864-F36C-B584-A78CE8C1BFB9}"/>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6BD68CED-0833-5F63-8DC9-4D5614E2E4CA}"/>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22C71ECD-6133-BAFD-A8AC-C5B8F4D9438E}"/>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0F6DA9F3-EC20-CADA-2CD0-A881552AA986}"/>
              </a:ext>
            </a:extLst>
          </p:cNvPr>
          <p:cNvSpPr>
            <a:spLocks noGrp="1"/>
          </p:cNvSpPr>
          <p:nvPr>
            <p:ph type="dt" sz="half" idx="10"/>
          </p:nvPr>
        </p:nvSpPr>
        <p:spPr/>
        <p:txBody>
          <a:bodyPr/>
          <a:lstStyle/>
          <a:p>
            <a:fld id="{7218CEDD-F87E-4027-9C0E-50A23836F0F1}" type="datetimeFigureOut">
              <a:rPr lang="zh-TW" altLang="en-US" smtClean="0"/>
              <a:t>2024/5/31</a:t>
            </a:fld>
            <a:endParaRPr lang="zh-TW" altLang="en-US"/>
          </a:p>
        </p:txBody>
      </p:sp>
      <p:sp>
        <p:nvSpPr>
          <p:cNvPr id="6" name="頁尾版面配置區 5">
            <a:extLst>
              <a:ext uri="{FF2B5EF4-FFF2-40B4-BE49-F238E27FC236}">
                <a16:creationId xmlns:a16="http://schemas.microsoft.com/office/drawing/2014/main" id="{E0BEA5FA-F7EF-5F7C-2E14-483B5CDF049A}"/>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1CA44189-CBBD-4135-8109-B22399EB30D1}"/>
              </a:ext>
            </a:extLst>
          </p:cNvPr>
          <p:cNvSpPr>
            <a:spLocks noGrp="1"/>
          </p:cNvSpPr>
          <p:nvPr>
            <p:ph type="sldNum" sz="quarter" idx="12"/>
          </p:nvPr>
        </p:nvSpPr>
        <p:spPr/>
        <p:txBody>
          <a:bodyPr/>
          <a:lstStyle/>
          <a:p>
            <a:fld id="{B38169FA-F3FF-4070-ACEE-F061E828541A}" type="slidenum">
              <a:rPr lang="zh-TW" altLang="en-US" smtClean="0"/>
              <a:t>‹#›</a:t>
            </a:fld>
            <a:endParaRPr lang="zh-TW" altLang="en-US"/>
          </a:p>
        </p:txBody>
      </p:sp>
    </p:spTree>
    <p:extLst>
      <p:ext uri="{BB962C8B-B14F-4D97-AF65-F5344CB8AC3E}">
        <p14:creationId xmlns:p14="http://schemas.microsoft.com/office/powerpoint/2010/main" val="1414516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C29A4D-6052-ADC4-7EE3-D5F65D09D996}"/>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2C51D39-78B3-501E-D7B3-EB1C0ADC92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5B2D73C3-7962-2143-9B3A-107324260D83}"/>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AE2FE60F-020B-2742-4D0E-D3B75EDA2F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70791AAB-C86B-252B-58B4-F16ACCECCAE3}"/>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02813BFF-F417-1F28-4471-D4BA6E01528B}"/>
              </a:ext>
            </a:extLst>
          </p:cNvPr>
          <p:cNvSpPr>
            <a:spLocks noGrp="1"/>
          </p:cNvSpPr>
          <p:nvPr>
            <p:ph type="dt" sz="half" idx="10"/>
          </p:nvPr>
        </p:nvSpPr>
        <p:spPr/>
        <p:txBody>
          <a:bodyPr/>
          <a:lstStyle/>
          <a:p>
            <a:fld id="{7218CEDD-F87E-4027-9C0E-50A23836F0F1}" type="datetimeFigureOut">
              <a:rPr lang="zh-TW" altLang="en-US" smtClean="0"/>
              <a:t>2024/5/31</a:t>
            </a:fld>
            <a:endParaRPr lang="zh-TW" altLang="en-US"/>
          </a:p>
        </p:txBody>
      </p:sp>
      <p:sp>
        <p:nvSpPr>
          <p:cNvPr id="8" name="頁尾版面配置區 7">
            <a:extLst>
              <a:ext uri="{FF2B5EF4-FFF2-40B4-BE49-F238E27FC236}">
                <a16:creationId xmlns:a16="http://schemas.microsoft.com/office/drawing/2014/main" id="{44BA2181-7908-13CC-00BE-C0065B960817}"/>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BF5BF8C8-6B5E-7558-509A-2983DFC2802C}"/>
              </a:ext>
            </a:extLst>
          </p:cNvPr>
          <p:cNvSpPr>
            <a:spLocks noGrp="1"/>
          </p:cNvSpPr>
          <p:nvPr>
            <p:ph type="sldNum" sz="quarter" idx="12"/>
          </p:nvPr>
        </p:nvSpPr>
        <p:spPr/>
        <p:txBody>
          <a:bodyPr/>
          <a:lstStyle/>
          <a:p>
            <a:fld id="{B38169FA-F3FF-4070-ACEE-F061E828541A}" type="slidenum">
              <a:rPr lang="zh-TW" altLang="en-US" smtClean="0"/>
              <a:t>‹#›</a:t>
            </a:fld>
            <a:endParaRPr lang="zh-TW" altLang="en-US"/>
          </a:p>
        </p:txBody>
      </p:sp>
    </p:spTree>
    <p:extLst>
      <p:ext uri="{BB962C8B-B14F-4D97-AF65-F5344CB8AC3E}">
        <p14:creationId xmlns:p14="http://schemas.microsoft.com/office/powerpoint/2010/main" val="19862650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480363-2E4D-FFF3-997F-58BC85E198FD}"/>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CDC20965-C94C-32C6-454F-CB72BFF37033}"/>
              </a:ext>
            </a:extLst>
          </p:cNvPr>
          <p:cNvSpPr>
            <a:spLocks noGrp="1"/>
          </p:cNvSpPr>
          <p:nvPr>
            <p:ph type="dt" sz="half" idx="10"/>
          </p:nvPr>
        </p:nvSpPr>
        <p:spPr/>
        <p:txBody>
          <a:bodyPr/>
          <a:lstStyle/>
          <a:p>
            <a:fld id="{7218CEDD-F87E-4027-9C0E-50A23836F0F1}" type="datetimeFigureOut">
              <a:rPr lang="zh-TW" altLang="en-US" smtClean="0"/>
              <a:t>2024/5/31</a:t>
            </a:fld>
            <a:endParaRPr lang="zh-TW" altLang="en-US"/>
          </a:p>
        </p:txBody>
      </p:sp>
      <p:sp>
        <p:nvSpPr>
          <p:cNvPr id="4" name="頁尾版面配置區 3">
            <a:extLst>
              <a:ext uri="{FF2B5EF4-FFF2-40B4-BE49-F238E27FC236}">
                <a16:creationId xmlns:a16="http://schemas.microsoft.com/office/drawing/2014/main" id="{6FB2FB7F-A5B4-73FE-A08A-5179AC1BB1C7}"/>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E134FC48-27AE-9321-C7DC-0863E630712B}"/>
              </a:ext>
            </a:extLst>
          </p:cNvPr>
          <p:cNvSpPr>
            <a:spLocks noGrp="1"/>
          </p:cNvSpPr>
          <p:nvPr>
            <p:ph type="sldNum" sz="quarter" idx="12"/>
          </p:nvPr>
        </p:nvSpPr>
        <p:spPr/>
        <p:txBody>
          <a:bodyPr/>
          <a:lstStyle/>
          <a:p>
            <a:fld id="{B38169FA-F3FF-4070-ACEE-F061E828541A}" type="slidenum">
              <a:rPr lang="zh-TW" altLang="en-US" smtClean="0"/>
              <a:t>‹#›</a:t>
            </a:fld>
            <a:endParaRPr lang="zh-TW" altLang="en-US"/>
          </a:p>
        </p:txBody>
      </p:sp>
    </p:spTree>
    <p:extLst>
      <p:ext uri="{BB962C8B-B14F-4D97-AF65-F5344CB8AC3E}">
        <p14:creationId xmlns:p14="http://schemas.microsoft.com/office/powerpoint/2010/main" val="1568153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EF2ED128-FA2C-3F4A-74A1-61E3B33EDE9C}"/>
              </a:ext>
            </a:extLst>
          </p:cNvPr>
          <p:cNvSpPr>
            <a:spLocks noGrp="1"/>
          </p:cNvSpPr>
          <p:nvPr>
            <p:ph type="dt" sz="half" idx="10"/>
          </p:nvPr>
        </p:nvSpPr>
        <p:spPr/>
        <p:txBody>
          <a:bodyPr/>
          <a:lstStyle/>
          <a:p>
            <a:fld id="{7218CEDD-F87E-4027-9C0E-50A23836F0F1}" type="datetimeFigureOut">
              <a:rPr lang="zh-TW" altLang="en-US" smtClean="0"/>
              <a:t>2024/5/31</a:t>
            </a:fld>
            <a:endParaRPr lang="zh-TW" altLang="en-US"/>
          </a:p>
        </p:txBody>
      </p:sp>
      <p:sp>
        <p:nvSpPr>
          <p:cNvPr id="3" name="頁尾版面配置區 2">
            <a:extLst>
              <a:ext uri="{FF2B5EF4-FFF2-40B4-BE49-F238E27FC236}">
                <a16:creationId xmlns:a16="http://schemas.microsoft.com/office/drawing/2014/main" id="{E56AD151-9570-3659-6C8E-DC8DF0170AC6}"/>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A84B9385-3383-440E-2268-AADAE9356B17}"/>
              </a:ext>
            </a:extLst>
          </p:cNvPr>
          <p:cNvSpPr>
            <a:spLocks noGrp="1"/>
          </p:cNvSpPr>
          <p:nvPr>
            <p:ph type="sldNum" sz="quarter" idx="12"/>
          </p:nvPr>
        </p:nvSpPr>
        <p:spPr/>
        <p:txBody>
          <a:bodyPr/>
          <a:lstStyle/>
          <a:p>
            <a:fld id="{B38169FA-F3FF-4070-ACEE-F061E828541A}" type="slidenum">
              <a:rPr lang="zh-TW" altLang="en-US" smtClean="0"/>
              <a:t>‹#›</a:t>
            </a:fld>
            <a:endParaRPr lang="zh-TW" altLang="en-US"/>
          </a:p>
        </p:txBody>
      </p:sp>
    </p:spTree>
    <p:extLst>
      <p:ext uri="{BB962C8B-B14F-4D97-AF65-F5344CB8AC3E}">
        <p14:creationId xmlns:p14="http://schemas.microsoft.com/office/powerpoint/2010/main" val="4195167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0DFBA9-2BAE-F900-58E1-79C319F845B4}"/>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096557D1-949C-9DB6-3CB2-62A6A88CAE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267DCD11-E07F-8A4D-5ED3-1C95B9C71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B1C806E7-7622-400F-65CE-5F370EB4BAB5}"/>
              </a:ext>
            </a:extLst>
          </p:cNvPr>
          <p:cNvSpPr>
            <a:spLocks noGrp="1"/>
          </p:cNvSpPr>
          <p:nvPr>
            <p:ph type="dt" sz="half" idx="10"/>
          </p:nvPr>
        </p:nvSpPr>
        <p:spPr/>
        <p:txBody>
          <a:bodyPr/>
          <a:lstStyle/>
          <a:p>
            <a:fld id="{7218CEDD-F87E-4027-9C0E-50A23836F0F1}" type="datetimeFigureOut">
              <a:rPr lang="zh-TW" altLang="en-US" smtClean="0"/>
              <a:t>2024/5/31</a:t>
            </a:fld>
            <a:endParaRPr lang="zh-TW" altLang="en-US"/>
          </a:p>
        </p:txBody>
      </p:sp>
      <p:sp>
        <p:nvSpPr>
          <p:cNvPr id="6" name="頁尾版面配置區 5">
            <a:extLst>
              <a:ext uri="{FF2B5EF4-FFF2-40B4-BE49-F238E27FC236}">
                <a16:creationId xmlns:a16="http://schemas.microsoft.com/office/drawing/2014/main" id="{7621631D-6ADD-2BFD-D8B7-37963456AF8C}"/>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FDEEBAD6-99E7-B360-9384-8242DEBD3FD8}"/>
              </a:ext>
            </a:extLst>
          </p:cNvPr>
          <p:cNvSpPr>
            <a:spLocks noGrp="1"/>
          </p:cNvSpPr>
          <p:nvPr>
            <p:ph type="sldNum" sz="quarter" idx="12"/>
          </p:nvPr>
        </p:nvSpPr>
        <p:spPr/>
        <p:txBody>
          <a:bodyPr/>
          <a:lstStyle/>
          <a:p>
            <a:fld id="{B38169FA-F3FF-4070-ACEE-F061E828541A}" type="slidenum">
              <a:rPr lang="zh-TW" altLang="en-US" smtClean="0"/>
              <a:t>‹#›</a:t>
            </a:fld>
            <a:endParaRPr lang="zh-TW" altLang="en-US"/>
          </a:p>
        </p:txBody>
      </p:sp>
    </p:spTree>
    <p:extLst>
      <p:ext uri="{BB962C8B-B14F-4D97-AF65-F5344CB8AC3E}">
        <p14:creationId xmlns:p14="http://schemas.microsoft.com/office/powerpoint/2010/main" val="4175877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8DC7E6A-1732-BEC0-E4AA-B9B61DC61907}"/>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C88506FF-3FDD-6092-D1A9-B03704BB7E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D624A2FD-BB09-51CD-DFFB-339123465C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2FB994C2-A6E7-E533-E551-AC57EFB6CB6A}"/>
              </a:ext>
            </a:extLst>
          </p:cNvPr>
          <p:cNvSpPr>
            <a:spLocks noGrp="1"/>
          </p:cNvSpPr>
          <p:nvPr>
            <p:ph type="dt" sz="half" idx="10"/>
          </p:nvPr>
        </p:nvSpPr>
        <p:spPr/>
        <p:txBody>
          <a:bodyPr/>
          <a:lstStyle/>
          <a:p>
            <a:fld id="{7218CEDD-F87E-4027-9C0E-50A23836F0F1}" type="datetimeFigureOut">
              <a:rPr lang="zh-TW" altLang="en-US" smtClean="0"/>
              <a:t>2024/5/31</a:t>
            </a:fld>
            <a:endParaRPr lang="zh-TW" altLang="en-US"/>
          </a:p>
        </p:txBody>
      </p:sp>
      <p:sp>
        <p:nvSpPr>
          <p:cNvPr id="6" name="頁尾版面配置區 5">
            <a:extLst>
              <a:ext uri="{FF2B5EF4-FFF2-40B4-BE49-F238E27FC236}">
                <a16:creationId xmlns:a16="http://schemas.microsoft.com/office/drawing/2014/main" id="{6E5722E7-0627-F226-A7D2-2502FA9BDAD3}"/>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6870A745-391F-7A30-58DC-8F4E94A80EFA}"/>
              </a:ext>
            </a:extLst>
          </p:cNvPr>
          <p:cNvSpPr>
            <a:spLocks noGrp="1"/>
          </p:cNvSpPr>
          <p:nvPr>
            <p:ph type="sldNum" sz="quarter" idx="12"/>
          </p:nvPr>
        </p:nvSpPr>
        <p:spPr/>
        <p:txBody>
          <a:bodyPr/>
          <a:lstStyle/>
          <a:p>
            <a:fld id="{B38169FA-F3FF-4070-ACEE-F061E828541A}" type="slidenum">
              <a:rPr lang="zh-TW" altLang="en-US" smtClean="0"/>
              <a:t>‹#›</a:t>
            </a:fld>
            <a:endParaRPr lang="zh-TW" altLang="en-US"/>
          </a:p>
        </p:txBody>
      </p:sp>
    </p:spTree>
    <p:extLst>
      <p:ext uri="{BB962C8B-B14F-4D97-AF65-F5344CB8AC3E}">
        <p14:creationId xmlns:p14="http://schemas.microsoft.com/office/powerpoint/2010/main" val="14604226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9CE09A7D-E75C-9415-389A-DDE62AB29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5AF687C5-4257-19FC-90C7-F63D0F0942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185FF53D-292B-6852-B665-562405BCC5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218CEDD-F87E-4027-9C0E-50A23836F0F1}" type="datetimeFigureOut">
              <a:rPr lang="zh-TW" altLang="en-US" smtClean="0"/>
              <a:t>2024/5/31</a:t>
            </a:fld>
            <a:endParaRPr lang="zh-TW" altLang="en-US"/>
          </a:p>
        </p:txBody>
      </p:sp>
      <p:sp>
        <p:nvSpPr>
          <p:cNvPr id="5" name="頁尾版面配置區 4">
            <a:extLst>
              <a:ext uri="{FF2B5EF4-FFF2-40B4-BE49-F238E27FC236}">
                <a16:creationId xmlns:a16="http://schemas.microsoft.com/office/drawing/2014/main" id="{CF84CF61-0C09-56E5-1CC9-ECD1114B42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8B34402E-BFF1-4F8A-5A6E-EE6ABB891B7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8169FA-F3FF-4070-ACEE-F061E828541A}" type="slidenum">
              <a:rPr lang="zh-TW" altLang="en-US" smtClean="0"/>
              <a:t>‹#›</a:t>
            </a:fld>
            <a:endParaRPr lang="zh-TW" altLang="en-US"/>
          </a:p>
        </p:txBody>
      </p:sp>
    </p:spTree>
    <p:extLst>
      <p:ext uri="{BB962C8B-B14F-4D97-AF65-F5344CB8AC3E}">
        <p14:creationId xmlns:p14="http://schemas.microsoft.com/office/powerpoint/2010/main" val="4194583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574310FD-EF07-5AB4-D40A-1B9FAE2F7C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D13A7AC0-89E8-C1CA-7B4F-95EF020311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53CD8EBF-0ACB-87DA-95B1-BF500D3FC2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567F63-E43A-4F1A-9BF2-62F331145077}" type="datetimeFigureOut">
              <a:rPr lang="zh-TW" altLang="en-US" smtClean="0"/>
              <a:t>2024/5/31</a:t>
            </a:fld>
            <a:endParaRPr lang="zh-TW" altLang="en-US"/>
          </a:p>
        </p:txBody>
      </p:sp>
      <p:sp>
        <p:nvSpPr>
          <p:cNvPr id="5" name="頁尾版面配置區 4">
            <a:extLst>
              <a:ext uri="{FF2B5EF4-FFF2-40B4-BE49-F238E27FC236}">
                <a16:creationId xmlns:a16="http://schemas.microsoft.com/office/drawing/2014/main" id="{5CC0EA24-A83F-07C9-F51D-D2B9237E9F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0057C05E-C6D5-28E4-5F80-BD013C0FDB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C11EF9-47AE-4983-AF0F-6E4EF9F06936}" type="slidenum">
              <a:rPr lang="zh-TW" altLang="en-US" smtClean="0"/>
              <a:t>‹#›</a:t>
            </a:fld>
            <a:endParaRPr lang="zh-TW" altLang="en-US"/>
          </a:p>
        </p:txBody>
      </p:sp>
    </p:spTree>
    <p:extLst>
      <p:ext uri="{BB962C8B-B14F-4D97-AF65-F5344CB8AC3E}">
        <p14:creationId xmlns:p14="http://schemas.microsoft.com/office/powerpoint/2010/main" val="40294916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slideLayout" Target="../slideLayouts/slideLayout13.xml"/><Relationship Id="rId4" Type="http://schemas.openxmlformats.org/officeDocument/2006/relationships/video" Target="../media/media2.mp4"/></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4.mp4"/><Relationship Id="rId7" Type="http://schemas.openxmlformats.org/officeDocument/2006/relationships/image" Target="../media/image15.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6.xml"/><Relationship Id="rId5" Type="http://schemas.openxmlformats.org/officeDocument/2006/relationships/slideLayout" Target="../slideLayouts/slideLayout13.xml"/><Relationship Id="rId4" Type="http://schemas.openxmlformats.org/officeDocument/2006/relationships/video" Target="../media/media4.mp4"/></Relationships>
</file>

<file path=ppt/slides/_rels/slide1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5.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17.svg"/></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270.png"/><Relationship Id="rId4" Type="http://schemas.openxmlformats.org/officeDocument/2006/relationships/image" Target="../media/image260.png"/></Relationships>
</file>

<file path=ppt/slides/_rels/slide41.xml.rels><?xml version="1.0" encoding="UTF-8" standalone="yes"?>
<Relationships xmlns="http://schemas.openxmlformats.org/package/2006/relationships"><Relationship Id="rId3" Type="http://schemas.openxmlformats.org/officeDocument/2006/relationships/image" Target="../media/image340.png"/><Relationship Id="rId7"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6" Type="http://schemas.openxmlformats.org/officeDocument/2006/relationships/image" Target="../media/image17.svg"/><Relationship Id="rId5" Type="http://schemas.openxmlformats.org/officeDocument/2006/relationships/image" Target="../media/image4.png"/><Relationship Id="rId4" Type="http://schemas.openxmlformats.org/officeDocument/2006/relationships/image" Target="../media/image350.pn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48.png"/><Relationship Id="rId5" Type="http://schemas.openxmlformats.org/officeDocument/2006/relationships/image" Target="../media/image35.png"/><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54.png"/></Relationships>
</file>

<file path=ppt/slides/_rels/slide4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6.jpe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1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6.jpe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59.png"/><Relationship Id="rId11" Type="http://schemas.openxmlformats.org/officeDocument/2006/relationships/image" Target="../media/image45.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19.svg"/><Relationship Id="rId4"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66.png"/><Relationship Id="rId1" Type="http://schemas.openxmlformats.org/officeDocument/2006/relationships/slideLayout" Target="../slideLayouts/slideLayout13.xml"/><Relationship Id="rId6" Type="http://schemas.openxmlformats.org/officeDocument/2006/relationships/image" Target="../media/image69.png"/><Relationship Id="rId5" Type="http://schemas.openxmlformats.org/officeDocument/2006/relationships/image" Target="../media/image65.png"/><Relationship Id="rId4" Type="http://schemas.openxmlformats.org/officeDocument/2006/relationships/image" Target="../media/image70.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 Id="rId4" Type="http://schemas.openxmlformats.org/officeDocument/2006/relationships/image" Target="../media/image80.pn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 Id="rId5" Type="http://schemas.openxmlformats.org/officeDocument/2006/relationships/image" Target="../media/image3.png"/><Relationship Id="rId4" Type="http://schemas.openxmlformats.org/officeDocument/2006/relationships/image" Target="../media/image81.png"/></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6.png"/><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79.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2.gif"/><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83.gif"/></Relationships>
</file>

<file path=ppt/slides/_rels/slide6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gif"/><Relationship Id="rId1" Type="http://schemas.openxmlformats.org/officeDocument/2006/relationships/slideLayout" Target="../slideLayouts/slideLayout13.xml"/><Relationship Id="rId5" Type="http://schemas.openxmlformats.org/officeDocument/2006/relationships/image" Target="../media/image87.png"/><Relationship Id="rId4" Type="http://schemas.openxmlformats.org/officeDocument/2006/relationships/image" Target="../media/image86.gif"/></Relationships>
</file>

<file path=ppt/slides/_rels/slide6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0BF5E0F-7F15-5DB4-DED2-E4ECD186D717}"/>
              </a:ext>
            </a:extLst>
          </p:cNvPr>
          <p:cNvPicPr>
            <a:picLocks noChangeAspect="1"/>
          </p:cNvPicPr>
          <p:nvPr/>
        </p:nvPicPr>
        <p:blipFill rotWithShape="1">
          <a:blip r:embed="rId3">
            <a:alphaModFix amt="50000"/>
          </a:blip>
          <a:srcRect t="7840" b="7890"/>
          <a:stretch/>
        </p:blipFill>
        <p:spPr>
          <a:xfrm>
            <a:off x="20" y="1"/>
            <a:ext cx="12191980" cy="6857999"/>
          </a:xfrm>
          <a:prstGeom prst="rect">
            <a:avLst/>
          </a:prstGeom>
        </p:spPr>
      </p:pic>
      <p:sp>
        <p:nvSpPr>
          <p:cNvPr id="2" name="標題 1">
            <a:extLst>
              <a:ext uri="{FF2B5EF4-FFF2-40B4-BE49-F238E27FC236}">
                <a16:creationId xmlns:a16="http://schemas.microsoft.com/office/drawing/2014/main" id="{43C9F02B-1D67-8B05-C312-53F3FEB04757}"/>
              </a:ext>
            </a:extLst>
          </p:cNvPr>
          <p:cNvSpPr>
            <a:spLocks noGrp="1"/>
          </p:cNvSpPr>
          <p:nvPr>
            <p:ph type="ctrTitle"/>
          </p:nvPr>
        </p:nvSpPr>
        <p:spPr>
          <a:xfrm>
            <a:off x="-1" y="1122362"/>
            <a:ext cx="12191979" cy="2900518"/>
          </a:xfrm>
        </p:spPr>
        <p:txBody>
          <a:bodyPr>
            <a:normAutofit/>
          </a:bodyPr>
          <a:lstStyle/>
          <a:p>
            <a:r>
              <a:rPr lang="zh-TW" altLang="en-US" sz="8000" b="1" dirty="0">
                <a:solidFill>
                  <a:srgbClr val="FFFFFF"/>
                </a:solidFill>
                <a:latin typeface="微軟正黑體" panose="020B0604030504040204" pitchFamily="34" charset="-120"/>
                <a:ea typeface="微軟正黑體" panose="020B0604030504040204" pitchFamily="34" charset="-120"/>
              </a:rPr>
              <a:t>與影像有關的生成式 </a:t>
            </a:r>
            <a:r>
              <a:rPr lang="en-US" altLang="zh-TW" sz="8000" b="1" dirty="0">
                <a:solidFill>
                  <a:srgbClr val="FFFFFF"/>
                </a:solidFill>
                <a:latin typeface="微軟正黑體" panose="020B0604030504040204" pitchFamily="34" charset="-120"/>
                <a:ea typeface="微軟正黑體" panose="020B0604030504040204" pitchFamily="34" charset="-120"/>
              </a:rPr>
              <a:t>AI</a:t>
            </a:r>
            <a:r>
              <a:rPr lang="zh-TW" altLang="en-US" sz="8000" b="1" dirty="0">
                <a:solidFill>
                  <a:srgbClr val="FFFFFF"/>
                </a:solidFill>
                <a:latin typeface="微軟正黑體" panose="020B0604030504040204" pitchFamily="34" charset="-120"/>
                <a:ea typeface="微軟正黑體" panose="020B0604030504040204" pitchFamily="34" charset="-120"/>
              </a:rPr>
              <a:t> </a:t>
            </a:r>
          </a:p>
        </p:txBody>
      </p:sp>
      <p:sp>
        <p:nvSpPr>
          <p:cNvPr id="3" name="副標題 2">
            <a:extLst>
              <a:ext uri="{FF2B5EF4-FFF2-40B4-BE49-F238E27FC236}">
                <a16:creationId xmlns:a16="http://schemas.microsoft.com/office/drawing/2014/main" id="{84AD8E18-C44A-0B10-FA99-1B597DC1F179}"/>
              </a:ext>
            </a:extLst>
          </p:cNvPr>
          <p:cNvSpPr>
            <a:spLocks noGrp="1"/>
          </p:cNvSpPr>
          <p:nvPr>
            <p:ph type="subTitle" idx="1"/>
          </p:nvPr>
        </p:nvSpPr>
        <p:spPr>
          <a:xfrm>
            <a:off x="1524000" y="4159404"/>
            <a:ext cx="9144000" cy="1098395"/>
          </a:xfrm>
        </p:spPr>
        <p:txBody>
          <a:bodyPr>
            <a:normAutofit/>
          </a:bodyPr>
          <a:lstStyle/>
          <a:p>
            <a:endParaRPr lang="zh-TW" altLang="en-US">
              <a:solidFill>
                <a:srgbClr val="FFFFFF"/>
              </a:solidFill>
            </a:endParaRPr>
          </a:p>
        </p:txBody>
      </p:sp>
    </p:spTree>
    <p:extLst>
      <p:ext uri="{BB962C8B-B14F-4D97-AF65-F5344CB8AC3E}">
        <p14:creationId xmlns:p14="http://schemas.microsoft.com/office/powerpoint/2010/main" val="6434636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C969085-AF51-3297-24CC-8441B5EFA8A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延伸閱讀</a:t>
            </a:r>
          </a:p>
        </p:txBody>
      </p:sp>
      <p:sp>
        <p:nvSpPr>
          <p:cNvPr id="3" name="內容版面配置區 2">
            <a:extLst>
              <a:ext uri="{FF2B5EF4-FFF2-40B4-BE49-F238E27FC236}">
                <a16:creationId xmlns:a16="http://schemas.microsoft.com/office/drawing/2014/main" id="{48C80BA0-77DA-B0EE-42C0-3CC82E60EE0A}"/>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08FCFDEB-AE83-2314-733A-9530A57AFD86}"/>
              </a:ext>
            </a:extLst>
          </p:cNvPr>
          <p:cNvPicPr>
            <a:picLocks noChangeAspect="1"/>
          </p:cNvPicPr>
          <p:nvPr/>
        </p:nvPicPr>
        <p:blipFill>
          <a:blip r:embed="rId2"/>
          <a:stretch>
            <a:fillRect/>
          </a:stretch>
        </p:blipFill>
        <p:spPr>
          <a:xfrm>
            <a:off x="4556219" y="365125"/>
            <a:ext cx="7045845" cy="6176963"/>
          </a:xfrm>
          <a:prstGeom prst="rect">
            <a:avLst/>
          </a:prstGeom>
        </p:spPr>
      </p:pic>
      <p:sp>
        <p:nvSpPr>
          <p:cNvPr id="7" name="文字方塊 6">
            <a:extLst>
              <a:ext uri="{FF2B5EF4-FFF2-40B4-BE49-F238E27FC236}">
                <a16:creationId xmlns:a16="http://schemas.microsoft.com/office/drawing/2014/main" id="{FC3127FE-065E-14D6-6A32-C367BBD2976D}"/>
              </a:ext>
            </a:extLst>
          </p:cNvPr>
          <p:cNvSpPr txBox="1"/>
          <p:nvPr/>
        </p:nvSpPr>
        <p:spPr>
          <a:xfrm>
            <a:off x="1510677" y="6000363"/>
            <a:ext cx="6091084" cy="369332"/>
          </a:xfrm>
          <a:prstGeom prst="rect">
            <a:avLst/>
          </a:prstGeom>
          <a:noFill/>
        </p:spPr>
        <p:txBody>
          <a:bodyPr wrap="square">
            <a:spAutoFit/>
          </a:bodyPr>
          <a:lstStyle/>
          <a:p>
            <a:r>
              <a:rPr lang="zh-TW" altLang="en-US" dirty="0"/>
              <a:t>https://arxiv.org/abs/2405.17247</a:t>
            </a:r>
          </a:p>
        </p:txBody>
      </p:sp>
    </p:spTree>
    <p:extLst>
      <p:ext uri="{BB962C8B-B14F-4D97-AF65-F5344CB8AC3E}">
        <p14:creationId xmlns:p14="http://schemas.microsoft.com/office/powerpoint/2010/main" val="122860212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516A29-D478-331E-9DB3-9FCC62951179}"/>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與影像有關的生成式</a:t>
            </a:r>
            <a:r>
              <a:rPr lang="en-US" altLang="zh-TW" dirty="0">
                <a:latin typeface="微軟正黑體" panose="020B0604030504040204" pitchFamily="34" charset="-120"/>
                <a:ea typeface="微軟正黑體" panose="020B0604030504040204" pitchFamily="34" charset="-120"/>
              </a:rPr>
              <a:t>AI</a:t>
            </a:r>
            <a:endParaRPr lang="zh-TW" altLang="en-US" dirty="0">
              <a:latin typeface="微軟正黑體" panose="020B0604030504040204" pitchFamily="34" charset="-120"/>
              <a:ea typeface="微軟正黑體" panose="020B0604030504040204" pitchFamily="34" charset="-120"/>
            </a:endParaRPr>
          </a:p>
        </p:txBody>
      </p:sp>
      <p:sp>
        <p:nvSpPr>
          <p:cNvPr id="8" name="矩形: 圓角 7">
            <a:extLst>
              <a:ext uri="{FF2B5EF4-FFF2-40B4-BE49-F238E27FC236}">
                <a16:creationId xmlns:a16="http://schemas.microsoft.com/office/drawing/2014/main" id="{9A0FAA1F-3063-6D0A-ED49-237E648B99B9}"/>
              </a:ext>
            </a:extLst>
          </p:cNvPr>
          <p:cNvSpPr/>
          <p:nvPr/>
        </p:nvSpPr>
        <p:spPr>
          <a:xfrm>
            <a:off x="5071680" y="1896137"/>
            <a:ext cx="2435500" cy="1531865"/>
          </a:xfrm>
          <a:prstGeom prst="roundRect">
            <a:avLst/>
          </a:prstGeom>
          <a:solidFill>
            <a:srgbClr val="4472C4">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生成式</a:t>
            </a: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endPar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9" name="直線單箭頭接點 8">
            <a:extLst>
              <a:ext uri="{FF2B5EF4-FFF2-40B4-BE49-F238E27FC236}">
                <a16:creationId xmlns:a16="http://schemas.microsoft.com/office/drawing/2014/main" id="{5D6FB3D3-8F55-A0CE-E48C-C8377D0519F3}"/>
              </a:ext>
            </a:extLst>
          </p:cNvPr>
          <p:cNvCxnSpPr>
            <a:cxnSpLocks/>
          </p:cNvCxnSpPr>
          <p:nvPr/>
        </p:nvCxnSpPr>
        <p:spPr>
          <a:xfrm>
            <a:off x="3848318" y="2664553"/>
            <a:ext cx="1071322" cy="0"/>
          </a:xfrm>
          <a:prstGeom prst="straightConnector1">
            <a:avLst/>
          </a:prstGeom>
          <a:noFill/>
          <a:ln w="57150" cap="flat" cmpd="sng" algn="ctr">
            <a:solidFill>
              <a:sysClr val="windowText" lastClr="000000"/>
            </a:solidFill>
            <a:prstDash val="solid"/>
            <a:miter lim="800000"/>
            <a:tailEnd type="triangle"/>
          </a:ln>
          <a:effectLst/>
        </p:spPr>
      </p:cxnSp>
      <p:cxnSp>
        <p:nvCxnSpPr>
          <p:cNvPr id="10" name="直線單箭頭接點 9">
            <a:extLst>
              <a:ext uri="{FF2B5EF4-FFF2-40B4-BE49-F238E27FC236}">
                <a16:creationId xmlns:a16="http://schemas.microsoft.com/office/drawing/2014/main" id="{0A208FB6-0A26-76A2-E53E-5B06C5E8FCE8}"/>
              </a:ext>
            </a:extLst>
          </p:cNvPr>
          <p:cNvCxnSpPr>
            <a:cxnSpLocks/>
          </p:cNvCxnSpPr>
          <p:nvPr/>
        </p:nvCxnSpPr>
        <p:spPr>
          <a:xfrm>
            <a:off x="7727828" y="2673981"/>
            <a:ext cx="1010398" cy="0"/>
          </a:xfrm>
          <a:prstGeom prst="straightConnector1">
            <a:avLst/>
          </a:prstGeom>
          <a:noFill/>
          <a:ln w="57150" cap="flat" cmpd="sng" algn="ctr">
            <a:solidFill>
              <a:sysClr val="windowText" lastClr="000000"/>
            </a:solidFill>
            <a:prstDash val="solid"/>
            <a:miter lim="800000"/>
            <a:tailEnd type="triangle"/>
          </a:ln>
          <a:effectLst/>
        </p:spPr>
      </p:cxnSp>
      <p:pic>
        <p:nvPicPr>
          <p:cNvPr id="12" name="Picture 2">
            <a:extLst>
              <a:ext uri="{FF2B5EF4-FFF2-40B4-BE49-F238E27FC236}">
                <a16:creationId xmlns:a16="http://schemas.microsoft.com/office/drawing/2014/main" id="{0C86C50C-C092-75AB-B83A-6F9A2C23E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207" y="1966477"/>
            <a:ext cx="1318071" cy="1318071"/>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圓角 12">
            <a:extLst>
              <a:ext uri="{FF2B5EF4-FFF2-40B4-BE49-F238E27FC236}">
                <a16:creationId xmlns:a16="http://schemas.microsoft.com/office/drawing/2014/main" id="{9DE5CF6E-52C2-B99B-2EA1-024F08D30B45}"/>
              </a:ext>
            </a:extLst>
          </p:cNvPr>
          <p:cNvSpPr/>
          <p:nvPr/>
        </p:nvSpPr>
        <p:spPr>
          <a:xfrm>
            <a:off x="5071680" y="4246614"/>
            <a:ext cx="2435500" cy="1531865"/>
          </a:xfrm>
          <a:prstGeom prst="roundRect">
            <a:avLst/>
          </a:prstGeom>
          <a:solidFill>
            <a:srgbClr val="4472C4">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生成式</a:t>
            </a: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endPar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4" name="直線單箭頭接點 13">
            <a:extLst>
              <a:ext uri="{FF2B5EF4-FFF2-40B4-BE49-F238E27FC236}">
                <a16:creationId xmlns:a16="http://schemas.microsoft.com/office/drawing/2014/main" id="{1EF8083B-55F0-E4E9-A9B9-95C2D5CF67F6}"/>
              </a:ext>
            </a:extLst>
          </p:cNvPr>
          <p:cNvCxnSpPr>
            <a:cxnSpLocks/>
          </p:cNvCxnSpPr>
          <p:nvPr/>
        </p:nvCxnSpPr>
        <p:spPr>
          <a:xfrm>
            <a:off x="3848318" y="5015030"/>
            <a:ext cx="1071322" cy="0"/>
          </a:xfrm>
          <a:prstGeom prst="straightConnector1">
            <a:avLst/>
          </a:prstGeom>
          <a:noFill/>
          <a:ln w="57150" cap="flat" cmpd="sng" algn="ctr">
            <a:solidFill>
              <a:sysClr val="windowText" lastClr="000000"/>
            </a:solidFill>
            <a:prstDash val="solid"/>
            <a:miter lim="800000"/>
            <a:tailEnd type="triangle"/>
          </a:ln>
          <a:effectLst/>
        </p:spPr>
      </p:cxnSp>
      <p:cxnSp>
        <p:nvCxnSpPr>
          <p:cNvPr id="15" name="直線單箭頭接點 14">
            <a:extLst>
              <a:ext uri="{FF2B5EF4-FFF2-40B4-BE49-F238E27FC236}">
                <a16:creationId xmlns:a16="http://schemas.microsoft.com/office/drawing/2014/main" id="{7A5B6A17-D573-AC7B-7B9A-D81313529149}"/>
              </a:ext>
            </a:extLst>
          </p:cNvPr>
          <p:cNvCxnSpPr>
            <a:cxnSpLocks/>
          </p:cNvCxnSpPr>
          <p:nvPr/>
        </p:nvCxnSpPr>
        <p:spPr>
          <a:xfrm>
            <a:off x="7727828" y="5024458"/>
            <a:ext cx="1010398" cy="0"/>
          </a:xfrm>
          <a:prstGeom prst="straightConnector1">
            <a:avLst/>
          </a:prstGeom>
          <a:noFill/>
          <a:ln w="57150" cap="flat" cmpd="sng" algn="ctr">
            <a:solidFill>
              <a:sysClr val="windowText" lastClr="000000"/>
            </a:solidFill>
            <a:prstDash val="solid"/>
            <a:miter lim="800000"/>
            <a:tailEnd type="triangle"/>
          </a:ln>
          <a:effectLst/>
        </p:spPr>
      </p:cxnSp>
      <p:pic>
        <p:nvPicPr>
          <p:cNvPr id="17" name="Picture 2">
            <a:extLst>
              <a:ext uri="{FF2B5EF4-FFF2-40B4-BE49-F238E27FC236}">
                <a16:creationId xmlns:a16="http://schemas.microsoft.com/office/drawing/2014/main" id="{87D1C8A1-D8DE-B210-5DBC-DF6D733D6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2582" y="4365422"/>
            <a:ext cx="1318071" cy="1318071"/>
          </a:xfrm>
          <a:prstGeom prst="rect">
            <a:avLst/>
          </a:prstGeom>
          <a:noFill/>
          <a:extLst>
            <a:ext uri="{909E8E84-426E-40DD-AFC4-6F175D3DCCD1}">
              <a14:hiddenFill xmlns:a14="http://schemas.microsoft.com/office/drawing/2010/main">
                <a:solidFill>
                  <a:srgbClr val="FFFFFF"/>
                </a:solidFill>
              </a14:hiddenFill>
            </a:ext>
          </a:extLst>
        </p:spPr>
      </p:pic>
      <p:sp>
        <p:nvSpPr>
          <p:cNvPr id="26" name="文字方塊 25">
            <a:extLst>
              <a:ext uri="{FF2B5EF4-FFF2-40B4-BE49-F238E27FC236}">
                <a16:creationId xmlns:a16="http://schemas.microsoft.com/office/drawing/2014/main" id="{8D985DDA-04B7-580E-E2C6-AD7E2C52C1B6}"/>
              </a:ext>
            </a:extLst>
          </p:cNvPr>
          <p:cNvSpPr txBox="1"/>
          <p:nvPr/>
        </p:nvSpPr>
        <p:spPr>
          <a:xfrm>
            <a:off x="1927443" y="5369021"/>
            <a:ext cx="1968230" cy="461665"/>
          </a:xfrm>
          <a:prstGeom prst="rect">
            <a:avLst/>
          </a:prstGeom>
          <a:noFill/>
        </p:spPr>
        <p:txBody>
          <a:bodyPr wrap="square" rtlCol="0">
            <a:spAutoFit/>
          </a:bodyPr>
          <a:lstStyle/>
          <a:p>
            <a:pPr algn="ctr"/>
            <a:r>
              <a:rPr lang="en-US" altLang="zh-TW" sz="2400" dirty="0">
                <a:solidFill>
                  <a:prstClr val="black"/>
                </a:solidFill>
                <a:ea typeface="微軟正黑體" panose="020B0604030504040204" pitchFamily="34" charset="-120"/>
              </a:rPr>
              <a:t>Condition</a:t>
            </a:r>
            <a:endParaRPr lang="zh-TW" altLang="en-US" sz="2400" dirty="0">
              <a:solidFill>
                <a:prstClr val="black"/>
              </a:solidFill>
              <a:ea typeface="微軟正黑體" panose="020B0604030504040204" pitchFamily="34" charset="-120"/>
            </a:endParaRPr>
          </a:p>
        </p:txBody>
      </p:sp>
      <p:sp>
        <p:nvSpPr>
          <p:cNvPr id="29" name="矩形: 圓角 28">
            <a:extLst>
              <a:ext uri="{FF2B5EF4-FFF2-40B4-BE49-F238E27FC236}">
                <a16:creationId xmlns:a16="http://schemas.microsoft.com/office/drawing/2014/main" id="{5A4B0099-F87D-3723-6841-CB50785FB4CF}"/>
              </a:ext>
            </a:extLst>
          </p:cNvPr>
          <p:cNvSpPr/>
          <p:nvPr/>
        </p:nvSpPr>
        <p:spPr>
          <a:xfrm>
            <a:off x="2044906" y="4791193"/>
            <a:ext cx="1651372" cy="466529"/>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6D6C8F3E-F4E0-283D-7B96-ECFF4C881698}"/>
              </a:ext>
            </a:extLst>
          </p:cNvPr>
          <p:cNvSpPr/>
          <p:nvPr/>
        </p:nvSpPr>
        <p:spPr>
          <a:xfrm>
            <a:off x="8882582" y="2428804"/>
            <a:ext cx="1651372" cy="466529"/>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文字方塊 30">
            <a:extLst>
              <a:ext uri="{FF2B5EF4-FFF2-40B4-BE49-F238E27FC236}">
                <a16:creationId xmlns:a16="http://schemas.microsoft.com/office/drawing/2014/main" id="{5B211C76-767A-0CE6-726C-8A27A83BDF82}"/>
              </a:ext>
            </a:extLst>
          </p:cNvPr>
          <p:cNvSpPr txBox="1"/>
          <p:nvPr/>
        </p:nvSpPr>
        <p:spPr>
          <a:xfrm>
            <a:off x="1909858" y="3345373"/>
            <a:ext cx="22523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video / image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文字方塊 31">
            <a:extLst>
              <a:ext uri="{FF2B5EF4-FFF2-40B4-BE49-F238E27FC236}">
                <a16:creationId xmlns:a16="http://schemas.microsoft.com/office/drawing/2014/main" id="{8B015F9E-41E0-8E79-67DB-03604658CDBB}"/>
              </a:ext>
            </a:extLst>
          </p:cNvPr>
          <p:cNvSpPr txBox="1"/>
          <p:nvPr/>
        </p:nvSpPr>
        <p:spPr>
          <a:xfrm>
            <a:off x="8415420" y="5763829"/>
            <a:ext cx="22523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video / image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AD989A27-8B7E-85EC-715D-E6EA51542167}"/>
              </a:ext>
            </a:extLst>
          </p:cNvPr>
          <p:cNvSpPr/>
          <p:nvPr/>
        </p:nvSpPr>
        <p:spPr>
          <a:xfrm>
            <a:off x="1658430" y="4104717"/>
            <a:ext cx="9262000" cy="2116346"/>
          </a:xfrm>
          <a:prstGeom prst="roundRect">
            <a:avLst>
              <a:gd name="adj" fmla="val 7215"/>
            </a:avLst>
          </a:prstGeom>
          <a:noFill/>
          <a:ln w="571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38350301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DA3B8AA-76E9-5BCF-2349-7008FDF55EC2}"/>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生成影像的生成式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 文字生影像</a:t>
            </a:r>
            <a:endParaRPr lang="zh-TW" altLang="en-US" dirty="0"/>
          </a:p>
        </p:txBody>
      </p:sp>
      <p:sp>
        <p:nvSpPr>
          <p:cNvPr id="3" name="內容版面配置區 2">
            <a:extLst>
              <a:ext uri="{FF2B5EF4-FFF2-40B4-BE49-F238E27FC236}">
                <a16:creationId xmlns:a16="http://schemas.microsoft.com/office/drawing/2014/main" id="{B353DC16-06A5-94C2-0527-7ED1AB10DB1D}"/>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以文字作為 </a:t>
            </a:r>
            <a:r>
              <a:rPr lang="en-US" altLang="zh-TW" dirty="0">
                <a:latin typeface="微軟正黑體" panose="020B0604030504040204" pitchFamily="34" charset="-120"/>
                <a:ea typeface="微軟正黑體" panose="020B0604030504040204" pitchFamily="34" charset="-120"/>
              </a:rPr>
              <a:t>condition </a:t>
            </a:r>
            <a:endParaRPr lang="zh-TW" altLang="en-US" dirty="0">
              <a:latin typeface="微軟正黑體" panose="020B0604030504040204" pitchFamily="34" charset="-120"/>
              <a:ea typeface="微軟正黑體" panose="020B0604030504040204" pitchFamily="34" charset="-120"/>
            </a:endParaRPr>
          </a:p>
        </p:txBody>
      </p:sp>
      <p:sp>
        <p:nvSpPr>
          <p:cNvPr id="4" name="矩形: 圓角 3">
            <a:extLst>
              <a:ext uri="{FF2B5EF4-FFF2-40B4-BE49-F238E27FC236}">
                <a16:creationId xmlns:a16="http://schemas.microsoft.com/office/drawing/2014/main" id="{2ECBB693-936A-BBF5-107B-98948E66826E}"/>
              </a:ext>
            </a:extLst>
          </p:cNvPr>
          <p:cNvSpPr/>
          <p:nvPr/>
        </p:nvSpPr>
        <p:spPr>
          <a:xfrm>
            <a:off x="4878250" y="2605833"/>
            <a:ext cx="2435500" cy="1531865"/>
          </a:xfrm>
          <a:prstGeom prst="roundRect">
            <a:avLst/>
          </a:prstGeom>
          <a:solidFill>
            <a:srgbClr val="4472C4">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生成式</a:t>
            </a: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endPar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5" name="直線單箭頭接點 4">
            <a:extLst>
              <a:ext uri="{FF2B5EF4-FFF2-40B4-BE49-F238E27FC236}">
                <a16:creationId xmlns:a16="http://schemas.microsoft.com/office/drawing/2014/main" id="{3EC08D71-92E2-302B-8B9D-D5033A343763}"/>
              </a:ext>
            </a:extLst>
          </p:cNvPr>
          <p:cNvCxnSpPr>
            <a:cxnSpLocks/>
          </p:cNvCxnSpPr>
          <p:nvPr/>
        </p:nvCxnSpPr>
        <p:spPr>
          <a:xfrm>
            <a:off x="3654888" y="3374249"/>
            <a:ext cx="1071322" cy="0"/>
          </a:xfrm>
          <a:prstGeom prst="straightConnector1">
            <a:avLst/>
          </a:prstGeom>
          <a:noFill/>
          <a:ln w="57150" cap="flat" cmpd="sng" algn="ctr">
            <a:solidFill>
              <a:sysClr val="windowText" lastClr="000000"/>
            </a:solidFill>
            <a:prstDash val="solid"/>
            <a:miter lim="800000"/>
            <a:tailEnd type="triangle"/>
          </a:ln>
          <a:effectLst/>
        </p:spPr>
      </p:cxnSp>
      <p:cxnSp>
        <p:nvCxnSpPr>
          <p:cNvPr id="6" name="直線單箭頭接點 5">
            <a:extLst>
              <a:ext uri="{FF2B5EF4-FFF2-40B4-BE49-F238E27FC236}">
                <a16:creationId xmlns:a16="http://schemas.microsoft.com/office/drawing/2014/main" id="{139ED151-9209-D141-83BF-A872658EFE81}"/>
              </a:ext>
            </a:extLst>
          </p:cNvPr>
          <p:cNvCxnSpPr>
            <a:cxnSpLocks/>
          </p:cNvCxnSpPr>
          <p:nvPr/>
        </p:nvCxnSpPr>
        <p:spPr>
          <a:xfrm>
            <a:off x="7534398" y="3383677"/>
            <a:ext cx="1010398" cy="0"/>
          </a:xfrm>
          <a:prstGeom prst="straightConnector1">
            <a:avLst/>
          </a:prstGeom>
          <a:noFill/>
          <a:ln w="57150" cap="flat" cmpd="sng" algn="ctr">
            <a:solidFill>
              <a:sysClr val="windowText" lastClr="000000"/>
            </a:solidFill>
            <a:prstDash val="solid"/>
            <a:miter lim="800000"/>
            <a:tailEnd type="triangle"/>
          </a:ln>
          <a:effectLst/>
        </p:spPr>
      </p:cxnSp>
      <p:pic>
        <p:nvPicPr>
          <p:cNvPr id="7" name="Picture 2">
            <a:extLst>
              <a:ext uri="{FF2B5EF4-FFF2-40B4-BE49-F238E27FC236}">
                <a16:creationId xmlns:a16="http://schemas.microsoft.com/office/drawing/2014/main" id="{F6BF1B1A-7C45-12ED-644B-8B2508C39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9152" y="2724641"/>
            <a:ext cx="1318071" cy="1318071"/>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9EA92C88-31EA-9633-7D72-E3FFA2749631}"/>
              </a:ext>
            </a:extLst>
          </p:cNvPr>
          <p:cNvSpPr txBox="1"/>
          <p:nvPr/>
        </p:nvSpPr>
        <p:spPr>
          <a:xfrm>
            <a:off x="1734013" y="3728240"/>
            <a:ext cx="1968230" cy="461665"/>
          </a:xfrm>
          <a:prstGeom prst="rect">
            <a:avLst/>
          </a:prstGeom>
          <a:noFill/>
        </p:spPr>
        <p:txBody>
          <a:bodyPr wrap="square" rtlCol="0">
            <a:spAutoFit/>
          </a:bodyPr>
          <a:lstStyle/>
          <a:p>
            <a:pPr algn="ctr"/>
            <a:r>
              <a:rPr lang="en-US" altLang="zh-TW" sz="2400" dirty="0">
                <a:solidFill>
                  <a:prstClr val="black"/>
                </a:solidFill>
                <a:ea typeface="微軟正黑體" panose="020B0604030504040204" pitchFamily="34" charset="-120"/>
              </a:rPr>
              <a:t>Condition</a:t>
            </a:r>
            <a:endParaRPr lang="zh-TW" altLang="en-US" sz="2400" dirty="0">
              <a:solidFill>
                <a:prstClr val="black"/>
              </a:solidFill>
              <a:ea typeface="微軟正黑體" panose="020B0604030504040204" pitchFamily="34" charset="-120"/>
            </a:endParaRPr>
          </a:p>
        </p:txBody>
      </p:sp>
      <p:sp>
        <p:nvSpPr>
          <p:cNvPr id="9" name="矩形: 圓角 8">
            <a:extLst>
              <a:ext uri="{FF2B5EF4-FFF2-40B4-BE49-F238E27FC236}">
                <a16:creationId xmlns:a16="http://schemas.microsoft.com/office/drawing/2014/main" id="{C5D9BE9B-F45D-38AE-32EF-437A714E4CEA}"/>
              </a:ext>
            </a:extLst>
          </p:cNvPr>
          <p:cNvSpPr/>
          <p:nvPr/>
        </p:nvSpPr>
        <p:spPr>
          <a:xfrm>
            <a:off x="1851476" y="3150412"/>
            <a:ext cx="1651372" cy="466529"/>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0" name="文字方塊 9">
            <a:extLst>
              <a:ext uri="{FF2B5EF4-FFF2-40B4-BE49-F238E27FC236}">
                <a16:creationId xmlns:a16="http://schemas.microsoft.com/office/drawing/2014/main" id="{33C130C4-9B60-ACAF-28D0-6CF46C0AE905}"/>
              </a:ext>
            </a:extLst>
          </p:cNvPr>
          <p:cNvSpPr txBox="1"/>
          <p:nvPr/>
        </p:nvSpPr>
        <p:spPr>
          <a:xfrm>
            <a:off x="8221990" y="4123048"/>
            <a:ext cx="22523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video / image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920BDD42-96B9-0239-2CD5-9685D0B9C01E}"/>
              </a:ext>
            </a:extLst>
          </p:cNvPr>
          <p:cNvSpPr txBox="1"/>
          <p:nvPr/>
        </p:nvSpPr>
        <p:spPr>
          <a:xfrm>
            <a:off x="1021322" y="4301204"/>
            <a:ext cx="3393612"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文字 </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對於影像的描述</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C121E3E3-E8A4-790E-F78F-897838DD07B6}"/>
              </a:ext>
            </a:extLst>
          </p:cNvPr>
          <p:cNvSpPr txBox="1"/>
          <p:nvPr/>
        </p:nvSpPr>
        <p:spPr>
          <a:xfrm>
            <a:off x="2554996" y="5693491"/>
            <a:ext cx="27051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https://openai.com/sora</a:t>
            </a:r>
          </a:p>
        </p:txBody>
      </p:sp>
      <p:sp>
        <p:nvSpPr>
          <p:cNvPr id="13" name="文字方塊 12">
            <a:extLst>
              <a:ext uri="{FF2B5EF4-FFF2-40B4-BE49-F238E27FC236}">
                <a16:creationId xmlns:a16="http://schemas.microsoft.com/office/drawing/2014/main" id="{D647A7B7-FC55-32DD-B326-54E7148DFDE8}"/>
              </a:ext>
            </a:extLst>
          </p:cNvPr>
          <p:cNvSpPr txBox="1"/>
          <p:nvPr/>
        </p:nvSpPr>
        <p:spPr>
          <a:xfrm>
            <a:off x="2554996" y="6062822"/>
            <a:ext cx="81610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https://openai.com/research/video-generation-models-as-world-simulators</a:t>
            </a:r>
          </a:p>
        </p:txBody>
      </p:sp>
      <p:sp>
        <p:nvSpPr>
          <p:cNvPr id="14" name="文字方塊 13">
            <a:extLst>
              <a:ext uri="{FF2B5EF4-FFF2-40B4-BE49-F238E27FC236}">
                <a16:creationId xmlns:a16="http://schemas.microsoft.com/office/drawing/2014/main" id="{A27D1FE9-A045-A071-9BA6-2AB481B9181F}"/>
              </a:ext>
            </a:extLst>
          </p:cNvPr>
          <p:cNvSpPr txBox="1"/>
          <p:nvPr/>
        </p:nvSpPr>
        <p:spPr>
          <a:xfrm>
            <a:off x="2554996" y="5223442"/>
            <a:ext cx="609306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Sora</a:t>
            </a: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 並沒有真的開放使用</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482A3888-427C-CF47-6EF9-D7E85833A6DD}"/>
              </a:ext>
            </a:extLst>
          </p:cNvPr>
          <p:cNvSpPr txBox="1"/>
          <p:nvPr/>
        </p:nvSpPr>
        <p:spPr>
          <a:xfrm>
            <a:off x="5590801" y="4272635"/>
            <a:ext cx="1010398"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Sora</a:t>
            </a:r>
            <a:endParaRPr kumimoji="0" lang="zh-TW" altLang="en-US"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21482745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F4E2B35-878E-7DC8-B6EF-FC22C93907A2}"/>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生成影像的生成式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 文字生影像</a:t>
            </a:r>
          </a:p>
        </p:txBody>
      </p:sp>
      <p:pic>
        <p:nvPicPr>
          <p:cNvPr id="4" name="monster-with-melting-candle">
            <a:hlinkClick r:id="" action="ppaction://media"/>
            <a:extLst>
              <a:ext uri="{FF2B5EF4-FFF2-40B4-BE49-F238E27FC236}">
                <a16:creationId xmlns:a16="http://schemas.microsoft.com/office/drawing/2014/main" id="{C417C92E-EF6B-909B-CB3B-E1B1ACAB0C6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6"/>
          <a:stretch>
            <a:fillRect/>
          </a:stretch>
        </p:blipFill>
        <p:spPr>
          <a:xfrm>
            <a:off x="266700" y="2262188"/>
            <a:ext cx="5622481" cy="3186112"/>
          </a:xfrm>
        </p:spPr>
      </p:pic>
      <p:pic>
        <p:nvPicPr>
          <p:cNvPr id="5" name="aquarium-nyc">
            <a:hlinkClick r:id="" action="ppaction://media"/>
            <a:extLst>
              <a:ext uri="{FF2B5EF4-FFF2-40B4-BE49-F238E27FC236}">
                <a16:creationId xmlns:a16="http://schemas.microsoft.com/office/drawing/2014/main" id="{63AD6F2B-FD53-3DCF-C301-AB0BD860D86A}"/>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511801" y="1690688"/>
            <a:ext cx="6680199" cy="3757612"/>
          </a:xfrm>
          <a:prstGeom prst="rect">
            <a:avLst/>
          </a:prstGeom>
        </p:spPr>
      </p:pic>
      <p:sp>
        <p:nvSpPr>
          <p:cNvPr id="7" name="文字方塊 6">
            <a:extLst>
              <a:ext uri="{FF2B5EF4-FFF2-40B4-BE49-F238E27FC236}">
                <a16:creationId xmlns:a16="http://schemas.microsoft.com/office/drawing/2014/main" id="{C4F40DCD-EB1E-244B-5843-DE5B4F1E424A}"/>
              </a:ext>
            </a:extLst>
          </p:cNvPr>
          <p:cNvSpPr txBox="1"/>
          <p:nvPr/>
        </p:nvSpPr>
        <p:spPr>
          <a:xfrm>
            <a:off x="266700" y="5565338"/>
            <a:ext cx="5245101"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Soehne"/>
                <a:ea typeface="新細明體" panose="02020500000000000000" pitchFamily="18" charset="-120"/>
                <a:cs typeface="+mn-cs"/>
              </a:rPr>
              <a:t>Animated scene features a close-up of a short fluffy monster kneeling beside a melting red candle. The art style is 3D and realistic, with a focus on lighting and texture. …..</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9553DB36-E2E8-4AA3-A789-8D3EFCA5FFA1}"/>
              </a:ext>
            </a:extLst>
          </p:cNvPr>
          <p:cNvSpPr txBox="1"/>
          <p:nvPr/>
        </p:nvSpPr>
        <p:spPr>
          <a:xfrm>
            <a:off x="5794375" y="5565338"/>
            <a:ext cx="611505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Soehne"/>
                <a:ea typeface="新細明體" panose="02020500000000000000" pitchFamily="18" charset="-120"/>
                <a:cs typeface="+mn-cs"/>
              </a:rPr>
              <a:t>New York City submerged like Atlantis. Fish, whales, sea turtles and sharks swim through the streets of New York.</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D95A6205-48F8-25C1-0027-D1BD38C4B87B}"/>
              </a:ext>
            </a:extLst>
          </p:cNvPr>
          <p:cNvSpPr txBox="1"/>
          <p:nvPr/>
        </p:nvSpPr>
        <p:spPr>
          <a:xfrm>
            <a:off x="10058400" y="886480"/>
            <a:ext cx="1333500" cy="523220"/>
          </a:xfrm>
          <a:prstGeom prst="rect">
            <a:avLst/>
          </a:prstGeom>
          <a:noFill/>
        </p:spPr>
        <p:txBody>
          <a:bodyPr wrap="square" rtlCol="0">
            <a:spAutoFit/>
          </a:bodyPr>
          <a:lstStyle/>
          <a:p>
            <a:r>
              <a:rPr lang="en-US" altLang="zh-TW" sz="2800" b="1" u="sng" dirty="0"/>
              <a:t>Sora</a:t>
            </a:r>
            <a:endParaRPr lang="zh-TW" altLang="en-US" sz="2800" b="1" u="sng" dirty="0"/>
          </a:p>
        </p:txBody>
      </p:sp>
    </p:spTree>
    <p:extLst>
      <p:ext uri="{BB962C8B-B14F-4D97-AF65-F5344CB8AC3E}">
        <p14:creationId xmlns:p14="http://schemas.microsoft.com/office/powerpoint/2010/main" val="422354777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3"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CF04B4C-8014-8739-EA54-C1835AC21E4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生成影像的生成式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 文字生影像</a:t>
            </a:r>
          </a:p>
        </p:txBody>
      </p:sp>
      <p:sp>
        <p:nvSpPr>
          <p:cNvPr id="3" name="內容版面配置區 2">
            <a:extLst>
              <a:ext uri="{FF2B5EF4-FFF2-40B4-BE49-F238E27FC236}">
                <a16:creationId xmlns:a16="http://schemas.microsoft.com/office/drawing/2014/main" id="{E917DEED-39BE-ECC5-B652-F0448BF61F2E}"/>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影片生成 </a:t>
            </a:r>
            <a:r>
              <a:rPr lang="en-US" altLang="zh-TW" dirty="0">
                <a:latin typeface="微軟正黑體" panose="020B0604030504040204" pitchFamily="34" charset="-120"/>
                <a:ea typeface="微軟正黑體" panose="020B0604030504040204" pitchFamily="34" charset="-120"/>
              </a:rPr>
              <a:t>Sora</a:t>
            </a:r>
            <a:endParaRPr lang="zh-TW" altLang="en-US" dirty="0">
              <a:latin typeface="微軟正黑體" panose="020B0604030504040204" pitchFamily="34" charset="-120"/>
              <a:ea typeface="微軟正黑體" panose="020B0604030504040204" pitchFamily="34" charset="-120"/>
            </a:endParaRPr>
          </a:p>
          <a:p>
            <a:endParaRPr lang="zh-TW" altLang="en-US" dirty="0"/>
          </a:p>
        </p:txBody>
      </p:sp>
      <p:pic>
        <p:nvPicPr>
          <p:cNvPr id="4" name="puppy-cloning">
            <a:hlinkClick r:id="" action="ppaction://media"/>
            <a:extLst>
              <a:ext uri="{FF2B5EF4-FFF2-40B4-BE49-F238E27FC236}">
                <a16:creationId xmlns:a16="http://schemas.microsoft.com/office/drawing/2014/main" id="{F5CFC042-9469-866C-6CDD-61A021D2415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90550" y="1604963"/>
            <a:ext cx="5505450" cy="4129088"/>
          </a:xfrm>
          <a:prstGeom prst="rect">
            <a:avLst/>
          </a:prstGeom>
        </p:spPr>
      </p:pic>
      <p:sp>
        <p:nvSpPr>
          <p:cNvPr id="6" name="文字方塊 5">
            <a:extLst>
              <a:ext uri="{FF2B5EF4-FFF2-40B4-BE49-F238E27FC236}">
                <a16:creationId xmlns:a16="http://schemas.microsoft.com/office/drawing/2014/main" id="{8546A0FA-BED0-BD00-7D6D-AA8B2477B721}"/>
              </a:ext>
            </a:extLst>
          </p:cNvPr>
          <p:cNvSpPr txBox="1"/>
          <p:nvPr/>
        </p:nvSpPr>
        <p:spPr>
          <a:xfrm>
            <a:off x="295275" y="5734051"/>
            <a:ext cx="6096000"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Five gray wolf pups frolicking and chasing each other around a remote gravel road, surrounded by grass. The pups run and leap, chasing each other, and nipping at each other, playing.</a:t>
            </a:r>
          </a:p>
        </p:txBody>
      </p:sp>
      <p:pic>
        <p:nvPicPr>
          <p:cNvPr id="7" name="chair-archaeology">
            <a:hlinkClick r:id="" action="ppaction://media"/>
            <a:extLst>
              <a:ext uri="{FF2B5EF4-FFF2-40B4-BE49-F238E27FC236}">
                <a16:creationId xmlns:a16="http://schemas.microsoft.com/office/drawing/2014/main" id="{89AA8FAC-6EB5-92F2-30C6-7C681786F880}"/>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791200" y="2133601"/>
            <a:ext cx="6400800" cy="3600450"/>
          </a:xfrm>
          <a:prstGeom prst="rect">
            <a:avLst/>
          </a:prstGeom>
        </p:spPr>
      </p:pic>
      <p:sp>
        <p:nvSpPr>
          <p:cNvPr id="9" name="文字方塊 8">
            <a:extLst>
              <a:ext uri="{FF2B5EF4-FFF2-40B4-BE49-F238E27FC236}">
                <a16:creationId xmlns:a16="http://schemas.microsoft.com/office/drawing/2014/main" id="{F0B839AA-71BD-AA68-4473-F094AE9F973E}"/>
              </a:ext>
            </a:extLst>
          </p:cNvPr>
          <p:cNvSpPr txBox="1"/>
          <p:nvPr/>
        </p:nvSpPr>
        <p:spPr>
          <a:xfrm>
            <a:off x="6391275" y="5770841"/>
            <a:ext cx="611505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rgbClr val="000000"/>
                </a:solidFill>
                <a:effectLst/>
                <a:uLnTx/>
                <a:uFillTx/>
                <a:latin typeface="Soehne"/>
                <a:ea typeface="新細明體" panose="02020500000000000000" pitchFamily="18" charset="-120"/>
                <a:cs typeface="+mn-cs"/>
              </a:rPr>
              <a:t>Archeologists discover a generic plastic chair in the desert, excavating and dusting it with great care.</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E444F3AF-3234-FFB9-FB1D-905448C1A480}"/>
              </a:ext>
            </a:extLst>
          </p:cNvPr>
          <p:cNvSpPr txBox="1"/>
          <p:nvPr/>
        </p:nvSpPr>
        <p:spPr>
          <a:xfrm>
            <a:off x="10058400" y="886480"/>
            <a:ext cx="1333500" cy="523220"/>
          </a:xfrm>
          <a:prstGeom prst="rect">
            <a:avLst/>
          </a:prstGeom>
          <a:noFill/>
        </p:spPr>
        <p:txBody>
          <a:bodyPr wrap="square" rtlCol="0">
            <a:spAutoFit/>
          </a:bodyPr>
          <a:lstStyle/>
          <a:p>
            <a:r>
              <a:rPr lang="en-US" altLang="zh-TW" sz="2800" b="1" u="sng" dirty="0"/>
              <a:t>Sora</a:t>
            </a:r>
            <a:endParaRPr lang="zh-TW" altLang="en-US" sz="2800" b="1" u="sng" dirty="0"/>
          </a:p>
        </p:txBody>
      </p:sp>
    </p:spTree>
    <p:extLst>
      <p:ext uri="{BB962C8B-B14F-4D97-AF65-F5344CB8AC3E}">
        <p14:creationId xmlns:p14="http://schemas.microsoft.com/office/powerpoint/2010/main" val="256627601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07CBCD-E7F1-D995-35FC-CE6D1D22BDF6}"/>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生成影像的生成式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 影像生影像</a:t>
            </a:r>
            <a:endParaRPr lang="zh-TW" altLang="en-US" dirty="0"/>
          </a:p>
        </p:txBody>
      </p:sp>
      <p:sp>
        <p:nvSpPr>
          <p:cNvPr id="4" name="矩形: 圓角 3">
            <a:extLst>
              <a:ext uri="{FF2B5EF4-FFF2-40B4-BE49-F238E27FC236}">
                <a16:creationId xmlns:a16="http://schemas.microsoft.com/office/drawing/2014/main" id="{94C01FFF-AEF9-89B5-E7EC-698A6FF4AC6B}"/>
              </a:ext>
            </a:extLst>
          </p:cNvPr>
          <p:cNvSpPr/>
          <p:nvPr/>
        </p:nvSpPr>
        <p:spPr>
          <a:xfrm>
            <a:off x="4466186" y="1674309"/>
            <a:ext cx="2435500" cy="1050925"/>
          </a:xfrm>
          <a:prstGeom prst="roundRect">
            <a:avLst/>
          </a:prstGeom>
          <a:solidFill>
            <a:srgbClr val="4472C4">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影片完成</a:t>
            </a:r>
          </a:p>
        </p:txBody>
      </p:sp>
      <p:cxnSp>
        <p:nvCxnSpPr>
          <p:cNvPr id="5" name="直線單箭頭接點 4">
            <a:extLst>
              <a:ext uri="{FF2B5EF4-FFF2-40B4-BE49-F238E27FC236}">
                <a16:creationId xmlns:a16="http://schemas.microsoft.com/office/drawing/2014/main" id="{39F73CEF-BA2A-9FF4-378A-116E9FC6A79C}"/>
              </a:ext>
            </a:extLst>
          </p:cNvPr>
          <p:cNvCxnSpPr>
            <a:cxnSpLocks/>
          </p:cNvCxnSpPr>
          <p:nvPr/>
        </p:nvCxnSpPr>
        <p:spPr>
          <a:xfrm>
            <a:off x="3242276" y="2218822"/>
            <a:ext cx="1071322" cy="0"/>
          </a:xfrm>
          <a:prstGeom prst="straightConnector1">
            <a:avLst/>
          </a:prstGeom>
          <a:noFill/>
          <a:ln w="57150" cap="flat" cmpd="sng" algn="ctr">
            <a:solidFill>
              <a:sysClr val="windowText" lastClr="000000"/>
            </a:solidFill>
            <a:prstDash val="solid"/>
            <a:miter lim="800000"/>
            <a:tailEnd type="triangle"/>
          </a:ln>
          <a:effectLst/>
        </p:spPr>
      </p:cxnSp>
      <p:cxnSp>
        <p:nvCxnSpPr>
          <p:cNvPr id="6" name="直線單箭頭接點 5">
            <a:extLst>
              <a:ext uri="{FF2B5EF4-FFF2-40B4-BE49-F238E27FC236}">
                <a16:creationId xmlns:a16="http://schemas.microsoft.com/office/drawing/2014/main" id="{AC472635-3597-851A-9FCF-608553B9B125}"/>
              </a:ext>
            </a:extLst>
          </p:cNvPr>
          <p:cNvCxnSpPr>
            <a:cxnSpLocks/>
          </p:cNvCxnSpPr>
          <p:nvPr/>
        </p:nvCxnSpPr>
        <p:spPr>
          <a:xfrm>
            <a:off x="7121786" y="2228250"/>
            <a:ext cx="1010398" cy="0"/>
          </a:xfrm>
          <a:prstGeom prst="straightConnector1">
            <a:avLst/>
          </a:prstGeom>
          <a:noFill/>
          <a:ln w="57150" cap="flat" cmpd="sng" algn="ctr">
            <a:solidFill>
              <a:sysClr val="windowText" lastClr="000000"/>
            </a:solidFill>
            <a:prstDash val="solid"/>
            <a:miter lim="800000"/>
            <a:tailEnd type="triangle"/>
          </a:ln>
          <a:effectLst/>
        </p:spPr>
      </p:cxnSp>
      <p:sp>
        <p:nvSpPr>
          <p:cNvPr id="7" name="矩形: 圓角 6">
            <a:extLst>
              <a:ext uri="{FF2B5EF4-FFF2-40B4-BE49-F238E27FC236}">
                <a16:creationId xmlns:a16="http://schemas.microsoft.com/office/drawing/2014/main" id="{661F3313-056A-7C55-30F1-04E3BD857E78}"/>
              </a:ext>
            </a:extLst>
          </p:cNvPr>
          <p:cNvSpPr/>
          <p:nvPr/>
        </p:nvSpPr>
        <p:spPr>
          <a:xfrm>
            <a:off x="4466186" y="3314258"/>
            <a:ext cx="2435500" cy="1050925"/>
          </a:xfrm>
          <a:prstGeom prst="roundRect">
            <a:avLst/>
          </a:prstGeom>
          <a:solidFill>
            <a:srgbClr val="4472C4">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2800" kern="0" dirty="0">
                <a:solidFill>
                  <a:prstClr val="black"/>
                </a:solidFill>
                <a:latin typeface="微軟正黑體" panose="020B0604030504040204" pitchFamily="34" charset="-120"/>
                <a:ea typeface="微軟正黑體" panose="020B0604030504040204" pitchFamily="34" charset="-120"/>
              </a:rPr>
              <a:t>風格轉換</a:t>
            </a:r>
            <a:endPar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8" name="直線單箭頭接點 7">
            <a:extLst>
              <a:ext uri="{FF2B5EF4-FFF2-40B4-BE49-F238E27FC236}">
                <a16:creationId xmlns:a16="http://schemas.microsoft.com/office/drawing/2014/main" id="{E9928270-68E0-6725-7CFB-B0E84A96ADA3}"/>
              </a:ext>
            </a:extLst>
          </p:cNvPr>
          <p:cNvCxnSpPr>
            <a:cxnSpLocks/>
          </p:cNvCxnSpPr>
          <p:nvPr/>
        </p:nvCxnSpPr>
        <p:spPr>
          <a:xfrm>
            <a:off x="3242276" y="3858771"/>
            <a:ext cx="1071322" cy="0"/>
          </a:xfrm>
          <a:prstGeom prst="straightConnector1">
            <a:avLst/>
          </a:prstGeom>
          <a:noFill/>
          <a:ln w="57150" cap="flat" cmpd="sng" algn="ctr">
            <a:solidFill>
              <a:sysClr val="windowText" lastClr="000000"/>
            </a:solidFill>
            <a:prstDash val="solid"/>
            <a:miter lim="800000"/>
            <a:tailEnd type="triangle"/>
          </a:ln>
          <a:effectLst/>
        </p:spPr>
      </p:cxnSp>
      <p:cxnSp>
        <p:nvCxnSpPr>
          <p:cNvPr id="9" name="直線單箭頭接點 8">
            <a:extLst>
              <a:ext uri="{FF2B5EF4-FFF2-40B4-BE49-F238E27FC236}">
                <a16:creationId xmlns:a16="http://schemas.microsoft.com/office/drawing/2014/main" id="{5BEBCD43-DA2E-DEC5-02CE-2E23DAA35557}"/>
              </a:ext>
            </a:extLst>
          </p:cNvPr>
          <p:cNvCxnSpPr>
            <a:cxnSpLocks/>
          </p:cNvCxnSpPr>
          <p:nvPr/>
        </p:nvCxnSpPr>
        <p:spPr>
          <a:xfrm>
            <a:off x="7121786" y="3868199"/>
            <a:ext cx="1010398" cy="0"/>
          </a:xfrm>
          <a:prstGeom prst="straightConnector1">
            <a:avLst/>
          </a:prstGeom>
          <a:noFill/>
          <a:ln w="57150" cap="flat" cmpd="sng" algn="ctr">
            <a:solidFill>
              <a:sysClr val="windowText" lastClr="000000"/>
            </a:solidFill>
            <a:prstDash val="solid"/>
            <a:miter lim="800000"/>
            <a:tailEnd type="triangle"/>
          </a:ln>
          <a:effectLst/>
        </p:spPr>
      </p:cxnSp>
      <p:pic>
        <p:nvPicPr>
          <p:cNvPr id="14" name="圖形 13" descr="影像 以實心填滿">
            <a:extLst>
              <a:ext uri="{FF2B5EF4-FFF2-40B4-BE49-F238E27FC236}">
                <a16:creationId xmlns:a16="http://schemas.microsoft.com/office/drawing/2014/main" id="{602C3106-7A4B-E3E6-257C-DC3CFC48B2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34929" y="1370668"/>
            <a:ext cx="1512725" cy="1512725"/>
          </a:xfrm>
          <a:prstGeom prst="rect">
            <a:avLst/>
          </a:prstGeom>
        </p:spPr>
      </p:pic>
      <p:pic>
        <p:nvPicPr>
          <p:cNvPr id="15" name="圖形 14" descr="影像 以實心填滿">
            <a:extLst>
              <a:ext uri="{FF2B5EF4-FFF2-40B4-BE49-F238E27FC236}">
                <a16:creationId xmlns:a16="http://schemas.microsoft.com/office/drawing/2014/main" id="{7F535B3A-04CB-182B-D723-75D40E1151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19021" y="4828551"/>
            <a:ext cx="1512725" cy="1512725"/>
          </a:xfrm>
          <a:prstGeom prst="rect">
            <a:avLst/>
          </a:prstGeom>
        </p:spPr>
      </p:pic>
      <p:pic>
        <p:nvPicPr>
          <p:cNvPr id="19" name="圖形 18" descr="影像 以實心填滿">
            <a:extLst>
              <a:ext uri="{FF2B5EF4-FFF2-40B4-BE49-F238E27FC236}">
                <a16:creationId xmlns:a16="http://schemas.microsoft.com/office/drawing/2014/main" id="{BF5C16D2-9A72-17BC-2D03-6817A97C033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606132" y="1379336"/>
            <a:ext cx="1512725" cy="1512725"/>
          </a:xfrm>
          <a:prstGeom prst="rect">
            <a:avLst/>
          </a:prstGeom>
        </p:spPr>
      </p:pic>
      <p:pic>
        <p:nvPicPr>
          <p:cNvPr id="25" name="圖形 24" descr="影像 以實心填滿">
            <a:extLst>
              <a:ext uri="{FF2B5EF4-FFF2-40B4-BE49-F238E27FC236}">
                <a16:creationId xmlns:a16="http://schemas.microsoft.com/office/drawing/2014/main" id="{A89CB41C-725C-A094-D491-F7E41E5F53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9354" y="2983741"/>
            <a:ext cx="1512725" cy="1512725"/>
          </a:xfrm>
          <a:prstGeom prst="rect">
            <a:avLst/>
          </a:prstGeom>
        </p:spPr>
      </p:pic>
      <p:pic>
        <p:nvPicPr>
          <p:cNvPr id="26" name="圖形 25" descr="影像 以實心填滿">
            <a:extLst>
              <a:ext uri="{FF2B5EF4-FFF2-40B4-BE49-F238E27FC236}">
                <a16:creationId xmlns:a16="http://schemas.microsoft.com/office/drawing/2014/main" id="{D2560B85-76E6-D823-3350-8BD161D313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53979" y="2983741"/>
            <a:ext cx="1512725" cy="1512725"/>
          </a:xfrm>
          <a:prstGeom prst="rect">
            <a:avLst/>
          </a:prstGeom>
        </p:spPr>
      </p:pic>
      <p:pic>
        <p:nvPicPr>
          <p:cNvPr id="29" name="圖形 28" descr="影像 以實心填滿">
            <a:extLst>
              <a:ext uri="{FF2B5EF4-FFF2-40B4-BE49-F238E27FC236}">
                <a16:creationId xmlns:a16="http://schemas.microsoft.com/office/drawing/2014/main" id="{8920496E-8A46-0F55-7C35-4C8CC1F0297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213303" y="3087609"/>
            <a:ext cx="1512725" cy="1512725"/>
          </a:xfrm>
          <a:prstGeom prst="rect">
            <a:avLst/>
          </a:prstGeom>
        </p:spPr>
      </p:pic>
      <p:pic>
        <p:nvPicPr>
          <p:cNvPr id="30" name="圖形 29" descr="影像 以實心填滿">
            <a:extLst>
              <a:ext uri="{FF2B5EF4-FFF2-40B4-BE49-F238E27FC236}">
                <a16:creationId xmlns:a16="http://schemas.microsoft.com/office/drawing/2014/main" id="{9A49308B-DDD8-D51F-3927-FA5FD395672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687928" y="3087609"/>
            <a:ext cx="1512725" cy="1512725"/>
          </a:xfrm>
          <a:prstGeom prst="rect">
            <a:avLst/>
          </a:prstGeom>
        </p:spPr>
      </p:pic>
      <p:sp>
        <p:nvSpPr>
          <p:cNvPr id="41" name="文字方塊 40">
            <a:extLst>
              <a:ext uri="{FF2B5EF4-FFF2-40B4-BE49-F238E27FC236}">
                <a16:creationId xmlns:a16="http://schemas.microsoft.com/office/drawing/2014/main" id="{0E7FFDAD-270F-7E41-B935-E1344F660516}"/>
              </a:ext>
            </a:extLst>
          </p:cNvPr>
          <p:cNvSpPr txBox="1"/>
          <p:nvPr/>
        </p:nvSpPr>
        <p:spPr>
          <a:xfrm>
            <a:off x="1695393" y="2599428"/>
            <a:ext cx="1512725" cy="369332"/>
          </a:xfrm>
          <a:prstGeom prst="rect">
            <a:avLst/>
          </a:prstGeom>
          <a:noFill/>
        </p:spPr>
        <p:txBody>
          <a:bodyPr wrap="square" rtlCol="0">
            <a:spAutoFit/>
          </a:bodyPr>
          <a:lstStyle/>
          <a:p>
            <a:pPr algn="ctr"/>
            <a:r>
              <a:rPr lang="en-US" altLang="zh-TW" dirty="0"/>
              <a:t>1</a:t>
            </a:r>
          </a:p>
        </p:txBody>
      </p:sp>
      <p:sp>
        <p:nvSpPr>
          <p:cNvPr id="42" name="文字方塊 41">
            <a:extLst>
              <a:ext uri="{FF2B5EF4-FFF2-40B4-BE49-F238E27FC236}">
                <a16:creationId xmlns:a16="http://schemas.microsoft.com/office/drawing/2014/main" id="{CCD6B94C-A676-233B-2191-9438B556D149}"/>
              </a:ext>
            </a:extLst>
          </p:cNvPr>
          <p:cNvSpPr txBox="1"/>
          <p:nvPr/>
        </p:nvSpPr>
        <p:spPr>
          <a:xfrm>
            <a:off x="8217580" y="2587834"/>
            <a:ext cx="1512725" cy="369332"/>
          </a:xfrm>
          <a:prstGeom prst="rect">
            <a:avLst/>
          </a:prstGeom>
          <a:noFill/>
        </p:spPr>
        <p:txBody>
          <a:bodyPr wrap="square" rtlCol="0">
            <a:spAutoFit/>
          </a:bodyPr>
          <a:lstStyle/>
          <a:p>
            <a:pPr algn="ctr"/>
            <a:r>
              <a:rPr lang="en-US" altLang="zh-TW" dirty="0"/>
              <a:t>2</a:t>
            </a:r>
          </a:p>
        </p:txBody>
      </p:sp>
      <p:sp>
        <p:nvSpPr>
          <p:cNvPr id="43" name="文字方塊 42">
            <a:extLst>
              <a:ext uri="{FF2B5EF4-FFF2-40B4-BE49-F238E27FC236}">
                <a16:creationId xmlns:a16="http://schemas.microsoft.com/office/drawing/2014/main" id="{A5C445C8-83BB-7746-B874-5DDC1DFE8FB9}"/>
              </a:ext>
            </a:extLst>
          </p:cNvPr>
          <p:cNvSpPr txBox="1"/>
          <p:nvPr/>
        </p:nvSpPr>
        <p:spPr>
          <a:xfrm>
            <a:off x="9598979" y="2583710"/>
            <a:ext cx="1512725" cy="369332"/>
          </a:xfrm>
          <a:prstGeom prst="rect">
            <a:avLst/>
          </a:prstGeom>
          <a:noFill/>
        </p:spPr>
        <p:txBody>
          <a:bodyPr wrap="square" rtlCol="0">
            <a:spAutoFit/>
          </a:bodyPr>
          <a:lstStyle/>
          <a:p>
            <a:pPr algn="ctr"/>
            <a:r>
              <a:rPr lang="en-US" altLang="zh-TW" dirty="0"/>
              <a:t>3</a:t>
            </a:r>
          </a:p>
        </p:txBody>
      </p:sp>
      <p:sp>
        <p:nvSpPr>
          <p:cNvPr id="44" name="文字方塊 43">
            <a:extLst>
              <a:ext uri="{FF2B5EF4-FFF2-40B4-BE49-F238E27FC236}">
                <a16:creationId xmlns:a16="http://schemas.microsoft.com/office/drawing/2014/main" id="{7373E2FA-587D-F14F-9BA6-AE67BFBBBAE0}"/>
              </a:ext>
            </a:extLst>
          </p:cNvPr>
          <p:cNvSpPr txBox="1"/>
          <p:nvPr/>
        </p:nvSpPr>
        <p:spPr>
          <a:xfrm>
            <a:off x="280174" y="4219959"/>
            <a:ext cx="1512725" cy="369332"/>
          </a:xfrm>
          <a:prstGeom prst="rect">
            <a:avLst/>
          </a:prstGeom>
          <a:noFill/>
        </p:spPr>
        <p:txBody>
          <a:bodyPr wrap="square" rtlCol="0">
            <a:spAutoFit/>
          </a:bodyPr>
          <a:lstStyle/>
          <a:p>
            <a:pPr algn="ctr"/>
            <a:r>
              <a:rPr lang="en-US" altLang="zh-TW" dirty="0"/>
              <a:t>1</a:t>
            </a:r>
          </a:p>
        </p:txBody>
      </p:sp>
      <p:sp>
        <p:nvSpPr>
          <p:cNvPr id="45" name="文字方塊 44">
            <a:extLst>
              <a:ext uri="{FF2B5EF4-FFF2-40B4-BE49-F238E27FC236}">
                <a16:creationId xmlns:a16="http://schemas.microsoft.com/office/drawing/2014/main" id="{B16AA30C-B6D5-A4FE-6EF2-8073DFD8DA58}"/>
              </a:ext>
            </a:extLst>
          </p:cNvPr>
          <p:cNvSpPr txBox="1"/>
          <p:nvPr/>
        </p:nvSpPr>
        <p:spPr>
          <a:xfrm>
            <a:off x="1751333" y="4221103"/>
            <a:ext cx="1512725" cy="369332"/>
          </a:xfrm>
          <a:prstGeom prst="rect">
            <a:avLst/>
          </a:prstGeom>
          <a:noFill/>
        </p:spPr>
        <p:txBody>
          <a:bodyPr wrap="square" rtlCol="0">
            <a:spAutoFit/>
          </a:bodyPr>
          <a:lstStyle/>
          <a:p>
            <a:pPr algn="ctr"/>
            <a:r>
              <a:rPr lang="en-US" altLang="zh-TW" dirty="0"/>
              <a:t>2</a:t>
            </a:r>
          </a:p>
        </p:txBody>
      </p:sp>
      <p:sp>
        <p:nvSpPr>
          <p:cNvPr id="46" name="文字方塊 45">
            <a:extLst>
              <a:ext uri="{FF2B5EF4-FFF2-40B4-BE49-F238E27FC236}">
                <a16:creationId xmlns:a16="http://schemas.microsoft.com/office/drawing/2014/main" id="{B0BC4EF0-5A44-DA70-2F3D-BEE402C4FF1C}"/>
              </a:ext>
            </a:extLst>
          </p:cNvPr>
          <p:cNvSpPr txBox="1"/>
          <p:nvPr/>
        </p:nvSpPr>
        <p:spPr>
          <a:xfrm>
            <a:off x="8254869" y="4310656"/>
            <a:ext cx="1512725" cy="369332"/>
          </a:xfrm>
          <a:prstGeom prst="rect">
            <a:avLst/>
          </a:prstGeom>
          <a:noFill/>
        </p:spPr>
        <p:txBody>
          <a:bodyPr wrap="square" rtlCol="0">
            <a:spAutoFit/>
          </a:bodyPr>
          <a:lstStyle/>
          <a:p>
            <a:pPr algn="ctr"/>
            <a:r>
              <a:rPr lang="en-US" altLang="zh-TW" dirty="0"/>
              <a:t>1</a:t>
            </a:r>
          </a:p>
        </p:txBody>
      </p:sp>
      <p:sp>
        <p:nvSpPr>
          <p:cNvPr id="47" name="文字方塊 46">
            <a:extLst>
              <a:ext uri="{FF2B5EF4-FFF2-40B4-BE49-F238E27FC236}">
                <a16:creationId xmlns:a16="http://schemas.microsoft.com/office/drawing/2014/main" id="{907CAC1C-5ACD-B7C1-E654-FA8C406E2534}"/>
              </a:ext>
            </a:extLst>
          </p:cNvPr>
          <p:cNvSpPr txBox="1"/>
          <p:nvPr/>
        </p:nvSpPr>
        <p:spPr>
          <a:xfrm>
            <a:off x="9726028" y="4311800"/>
            <a:ext cx="1512725" cy="369332"/>
          </a:xfrm>
          <a:prstGeom prst="rect">
            <a:avLst/>
          </a:prstGeom>
          <a:noFill/>
        </p:spPr>
        <p:txBody>
          <a:bodyPr wrap="square" rtlCol="0">
            <a:spAutoFit/>
          </a:bodyPr>
          <a:lstStyle/>
          <a:p>
            <a:pPr algn="ctr"/>
            <a:r>
              <a:rPr lang="en-US" altLang="zh-TW" dirty="0"/>
              <a:t>2</a:t>
            </a:r>
          </a:p>
        </p:txBody>
      </p:sp>
      <p:sp>
        <p:nvSpPr>
          <p:cNvPr id="48" name="矩形: 圓角 47">
            <a:extLst>
              <a:ext uri="{FF2B5EF4-FFF2-40B4-BE49-F238E27FC236}">
                <a16:creationId xmlns:a16="http://schemas.microsoft.com/office/drawing/2014/main" id="{974C69C0-FBB5-CE19-0499-127470C444C0}"/>
              </a:ext>
            </a:extLst>
          </p:cNvPr>
          <p:cNvSpPr/>
          <p:nvPr/>
        </p:nvSpPr>
        <p:spPr>
          <a:xfrm>
            <a:off x="4466186" y="5062767"/>
            <a:ext cx="2435500" cy="1050925"/>
          </a:xfrm>
          <a:prstGeom prst="roundRect">
            <a:avLst/>
          </a:prstGeom>
          <a:solidFill>
            <a:srgbClr val="4472C4">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畫質提升</a:t>
            </a:r>
          </a:p>
        </p:txBody>
      </p:sp>
      <p:cxnSp>
        <p:nvCxnSpPr>
          <p:cNvPr id="49" name="直線單箭頭接點 48">
            <a:extLst>
              <a:ext uri="{FF2B5EF4-FFF2-40B4-BE49-F238E27FC236}">
                <a16:creationId xmlns:a16="http://schemas.microsoft.com/office/drawing/2014/main" id="{95586E94-CC81-AD03-49ED-C338207140F3}"/>
              </a:ext>
            </a:extLst>
          </p:cNvPr>
          <p:cNvCxnSpPr>
            <a:cxnSpLocks/>
          </p:cNvCxnSpPr>
          <p:nvPr/>
        </p:nvCxnSpPr>
        <p:spPr>
          <a:xfrm>
            <a:off x="3242276" y="5607280"/>
            <a:ext cx="1071322" cy="0"/>
          </a:xfrm>
          <a:prstGeom prst="straightConnector1">
            <a:avLst/>
          </a:prstGeom>
          <a:noFill/>
          <a:ln w="57150" cap="flat" cmpd="sng" algn="ctr">
            <a:solidFill>
              <a:sysClr val="windowText" lastClr="000000"/>
            </a:solidFill>
            <a:prstDash val="solid"/>
            <a:miter lim="800000"/>
            <a:tailEnd type="triangle"/>
          </a:ln>
          <a:effectLst/>
        </p:spPr>
      </p:cxnSp>
      <p:cxnSp>
        <p:nvCxnSpPr>
          <p:cNvPr id="50" name="直線單箭頭接點 49">
            <a:extLst>
              <a:ext uri="{FF2B5EF4-FFF2-40B4-BE49-F238E27FC236}">
                <a16:creationId xmlns:a16="http://schemas.microsoft.com/office/drawing/2014/main" id="{BD750290-DDE8-D5E6-0C62-44C4DDB6738E}"/>
              </a:ext>
            </a:extLst>
          </p:cNvPr>
          <p:cNvCxnSpPr>
            <a:cxnSpLocks/>
          </p:cNvCxnSpPr>
          <p:nvPr/>
        </p:nvCxnSpPr>
        <p:spPr>
          <a:xfrm>
            <a:off x="6964503" y="5588230"/>
            <a:ext cx="379564" cy="0"/>
          </a:xfrm>
          <a:prstGeom prst="straightConnector1">
            <a:avLst/>
          </a:prstGeom>
          <a:noFill/>
          <a:ln w="57150" cap="flat" cmpd="sng" algn="ctr">
            <a:solidFill>
              <a:sysClr val="windowText" lastClr="000000"/>
            </a:solidFill>
            <a:prstDash val="solid"/>
            <a:miter lim="800000"/>
            <a:tailEnd type="triangle"/>
          </a:ln>
          <a:effectLst/>
        </p:spPr>
      </p:cxnSp>
      <p:pic>
        <p:nvPicPr>
          <p:cNvPr id="64" name="圖形 63" descr="影像 以實心填滿">
            <a:extLst>
              <a:ext uri="{FF2B5EF4-FFF2-40B4-BE49-F238E27FC236}">
                <a16:creationId xmlns:a16="http://schemas.microsoft.com/office/drawing/2014/main" id="{453BBB76-612A-C4F5-92B3-4849533153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050807" y="5042370"/>
            <a:ext cx="1071322" cy="1071322"/>
          </a:xfrm>
          <a:prstGeom prst="rect">
            <a:avLst/>
          </a:prstGeom>
        </p:spPr>
      </p:pic>
      <p:pic>
        <p:nvPicPr>
          <p:cNvPr id="67" name="圖形 66" descr="影像 以實心填滿">
            <a:extLst>
              <a:ext uri="{FF2B5EF4-FFF2-40B4-BE49-F238E27FC236}">
                <a16:creationId xmlns:a16="http://schemas.microsoft.com/office/drawing/2014/main" id="{C888CF25-2F10-53BB-5940-240DFD9716A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1151" y="5027743"/>
            <a:ext cx="1071322" cy="1071322"/>
          </a:xfrm>
          <a:prstGeom prst="rect">
            <a:avLst/>
          </a:prstGeom>
        </p:spPr>
      </p:pic>
      <p:pic>
        <p:nvPicPr>
          <p:cNvPr id="69" name="圖形 68" descr="影像 以實心填滿">
            <a:extLst>
              <a:ext uri="{FF2B5EF4-FFF2-40B4-BE49-F238E27FC236}">
                <a16:creationId xmlns:a16="http://schemas.microsoft.com/office/drawing/2014/main" id="{408335F1-EB45-C966-4296-30923F6A68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291668" y="1379336"/>
            <a:ext cx="1512725" cy="1512725"/>
          </a:xfrm>
          <a:prstGeom prst="rect">
            <a:avLst/>
          </a:prstGeom>
        </p:spPr>
      </p:pic>
      <p:pic>
        <p:nvPicPr>
          <p:cNvPr id="70" name="圖形 69" descr="影像 以實心填滿">
            <a:extLst>
              <a:ext uri="{FF2B5EF4-FFF2-40B4-BE49-F238E27FC236}">
                <a16:creationId xmlns:a16="http://schemas.microsoft.com/office/drawing/2014/main" id="{1FE9A0EA-00E7-644B-1E2F-B6F620F63A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47659" y="4827407"/>
            <a:ext cx="1512725" cy="1512725"/>
          </a:xfrm>
          <a:prstGeom prst="rect">
            <a:avLst/>
          </a:prstGeom>
        </p:spPr>
      </p:pic>
      <p:pic>
        <p:nvPicPr>
          <p:cNvPr id="71" name="圖形 70" descr="影像 以實心填滿">
            <a:extLst>
              <a:ext uri="{FF2B5EF4-FFF2-40B4-BE49-F238E27FC236}">
                <a16:creationId xmlns:a16="http://schemas.microsoft.com/office/drawing/2014/main" id="{54551F67-D330-93AC-0115-837BFB5EAF8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0383" y="4822870"/>
            <a:ext cx="1512725" cy="1512725"/>
          </a:xfrm>
          <a:prstGeom prst="rect">
            <a:avLst/>
          </a:prstGeom>
        </p:spPr>
      </p:pic>
      <p:pic>
        <p:nvPicPr>
          <p:cNvPr id="72" name="圖形 71" descr="影像 以實心填滿">
            <a:extLst>
              <a:ext uri="{FF2B5EF4-FFF2-40B4-BE49-F238E27FC236}">
                <a16:creationId xmlns:a16="http://schemas.microsoft.com/office/drawing/2014/main" id="{73CA3D4A-B31D-01E5-F802-27B86E79922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71992" y="4822870"/>
            <a:ext cx="1512725" cy="1512725"/>
          </a:xfrm>
          <a:prstGeom prst="rect">
            <a:avLst/>
          </a:prstGeom>
        </p:spPr>
      </p:pic>
      <p:sp>
        <p:nvSpPr>
          <p:cNvPr id="73" name="文字方塊 72">
            <a:extLst>
              <a:ext uri="{FF2B5EF4-FFF2-40B4-BE49-F238E27FC236}">
                <a16:creationId xmlns:a16="http://schemas.microsoft.com/office/drawing/2014/main" id="{CEB18219-87DC-B349-FBDE-28CF19398AF8}"/>
              </a:ext>
            </a:extLst>
          </p:cNvPr>
          <p:cNvSpPr txBox="1"/>
          <p:nvPr/>
        </p:nvSpPr>
        <p:spPr>
          <a:xfrm>
            <a:off x="863076" y="5914399"/>
            <a:ext cx="1512725" cy="369332"/>
          </a:xfrm>
          <a:prstGeom prst="rect">
            <a:avLst/>
          </a:prstGeom>
          <a:noFill/>
        </p:spPr>
        <p:txBody>
          <a:bodyPr wrap="square" rtlCol="0">
            <a:spAutoFit/>
          </a:bodyPr>
          <a:lstStyle/>
          <a:p>
            <a:pPr algn="ctr"/>
            <a:r>
              <a:rPr lang="en-US" altLang="zh-TW" dirty="0"/>
              <a:t>1</a:t>
            </a:r>
          </a:p>
        </p:txBody>
      </p:sp>
      <p:sp>
        <p:nvSpPr>
          <p:cNvPr id="74" name="文字方塊 73">
            <a:extLst>
              <a:ext uri="{FF2B5EF4-FFF2-40B4-BE49-F238E27FC236}">
                <a16:creationId xmlns:a16="http://schemas.microsoft.com/office/drawing/2014/main" id="{12644080-CD28-2C98-7923-3968445E3E97}"/>
              </a:ext>
            </a:extLst>
          </p:cNvPr>
          <p:cNvSpPr txBox="1"/>
          <p:nvPr/>
        </p:nvSpPr>
        <p:spPr>
          <a:xfrm>
            <a:off x="1830105" y="5929026"/>
            <a:ext cx="1512725" cy="369332"/>
          </a:xfrm>
          <a:prstGeom prst="rect">
            <a:avLst/>
          </a:prstGeom>
          <a:noFill/>
        </p:spPr>
        <p:txBody>
          <a:bodyPr wrap="square" rtlCol="0">
            <a:spAutoFit/>
          </a:bodyPr>
          <a:lstStyle/>
          <a:p>
            <a:pPr algn="ctr"/>
            <a:r>
              <a:rPr lang="en-US" altLang="zh-TW" dirty="0"/>
              <a:t>2</a:t>
            </a:r>
          </a:p>
        </p:txBody>
      </p:sp>
      <p:sp>
        <p:nvSpPr>
          <p:cNvPr id="75" name="文字方塊 74">
            <a:extLst>
              <a:ext uri="{FF2B5EF4-FFF2-40B4-BE49-F238E27FC236}">
                <a16:creationId xmlns:a16="http://schemas.microsoft.com/office/drawing/2014/main" id="{6852173F-B47C-5602-D18D-6F76983FBE53}"/>
              </a:ext>
            </a:extLst>
          </p:cNvPr>
          <p:cNvSpPr txBox="1"/>
          <p:nvPr/>
        </p:nvSpPr>
        <p:spPr>
          <a:xfrm>
            <a:off x="7237412" y="6104493"/>
            <a:ext cx="1512725" cy="369332"/>
          </a:xfrm>
          <a:prstGeom prst="rect">
            <a:avLst/>
          </a:prstGeom>
          <a:noFill/>
        </p:spPr>
        <p:txBody>
          <a:bodyPr wrap="square" rtlCol="0">
            <a:spAutoFit/>
          </a:bodyPr>
          <a:lstStyle/>
          <a:p>
            <a:pPr algn="ctr"/>
            <a:r>
              <a:rPr lang="en-US" altLang="zh-TW" dirty="0"/>
              <a:t>1</a:t>
            </a:r>
          </a:p>
        </p:txBody>
      </p:sp>
      <p:sp>
        <p:nvSpPr>
          <p:cNvPr id="76" name="文字方塊 75">
            <a:extLst>
              <a:ext uri="{FF2B5EF4-FFF2-40B4-BE49-F238E27FC236}">
                <a16:creationId xmlns:a16="http://schemas.microsoft.com/office/drawing/2014/main" id="{F183D722-C2BC-EAB6-5C3D-99CF4328B9A4}"/>
              </a:ext>
            </a:extLst>
          </p:cNvPr>
          <p:cNvSpPr txBox="1"/>
          <p:nvPr/>
        </p:nvSpPr>
        <p:spPr>
          <a:xfrm>
            <a:off x="8356640" y="6122869"/>
            <a:ext cx="1512725" cy="369332"/>
          </a:xfrm>
          <a:prstGeom prst="rect">
            <a:avLst/>
          </a:prstGeom>
          <a:noFill/>
        </p:spPr>
        <p:txBody>
          <a:bodyPr wrap="square" rtlCol="0">
            <a:spAutoFit/>
          </a:bodyPr>
          <a:lstStyle/>
          <a:p>
            <a:pPr algn="ctr"/>
            <a:r>
              <a:rPr lang="en-US" altLang="zh-TW" dirty="0"/>
              <a:t>2</a:t>
            </a:r>
          </a:p>
        </p:txBody>
      </p:sp>
      <p:sp>
        <p:nvSpPr>
          <p:cNvPr id="77" name="文字方塊 76">
            <a:extLst>
              <a:ext uri="{FF2B5EF4-FFF2-40B4-BE49-F238E27FC236}">
                <a16:creationId xmlns:a16="http://schemas.microsoft.com/office/drawing/2014/main" id="{11E02514-3B1F-48F4-ED61-F5F2B36190A5}"/>
              </a:ext>
            </a:extLst>
          </p:cNvPr>
          <p:cNvSpPr txBox="1"/>
          <p:nvPr/>
        </p:nvSpPr>
        <p:spPr>
          <a:xfrm>
            <a:off x="9595208" y="6122195"/>
            <a:ext cx="1512725" cy="369332"/>
          </a:xfrm>
          <a:prstGeom prst="rect">
            <a:avLst/>
          </a:prstGeom>
          <a:noFill/>
        </p:spPr>
        <p:txBody>
          <a:bodyPr wrap="square" rtlCol="0">
            <a:spAutoFit/>
          </a:bodyPr>
          <a:lstStyle/>
          <a:p>
            <a:pPr algn="ctr"/>
            <a:r>
              <a:rPr lang="en-US" altLang="zh-TW" dirty="0"/>
              <a:t>3</a:t>
            </a:r>
          </a:p>
        </p:txBody>
      </p:sp>
      <p:sp>
        <p:nvSpPr>
          <p:cNvPr id="78" name="文字方塊 77">
            <a:extLst>
              <a:ext uri="{FF2B5EF4-FFF2-40B4-BE49-F238E27FC236}">
                <a16:creationId xmlns:a16="http://schemas.microsoft.com/office/drawing/2014/main" id="{28FB199B-A4AF-4BE7-8746-E0744D4F16C6}"/>
              </a:ext>
            </a:extLst>
          </p:cNvPr>
          <p:cNvSpPr txBox="1"/>
          <p:nvPr/>
        </p:nvSpPr>
        <p:spPr>
          <a:xfrm>
            <a:off x="10771992" y="6122195"/>
            <a:ext cx="1512725" cy="369332"/>
          </a:xfrm>
          <a:prstGeom prst="rect">
            <a:avLst/>
          </a:prstGeom>
          <a:noFill/>
        </p:spPr>
        <p:txBody>
          <a:bodyPr wrap="square" rtlCol="0">
            <a:spAutoFit/>
          </a:bodyPr>
          <a:lstStyle/>
          <a:p>
            <a:pPr algn="ctr"/>
            <a:r>
              <a:rPr lang="en-US" altLang="zh-TW" dirty="0"/>
              <a:t>4</a:t>
            </a:r>
          </a:p>
        </p:txBody>
      </p:sp>
    </p:spTree>
    <p:extLst>
      <p:ext uri="{BB962C8B-B14F-4D97-AF65-F5344CB8AC3E}">
        <p14:creationId xmlns:p14="http://schemas.microsoft.com/office/powerpoint/2010/main" val="233358493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52A335-5B14-39D7-116A-F86926E2A397}"/>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生成影像的生成式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 其他輸入生影像</a:t>
            </a:r>
            <a:endParaRPr lang="zh-TW" altLang="en-US" dirty="0"/>
          </a:p>
        </p:txBody>
      </p:sp>
      <p:sp>
        <p:nvSpPr>
          <p:cNvPr id="3" name="內容版面配置區 2">
            <a:extLst>
              <a:ext uri="{FF2B5EF4-FFF2-40B4-BE49-F238E27FC236}">
                <a16:creationId xmlns:a16="http://schemas.microsoft.com/office/drawing/2014/main" id="{98E2A248-771E-C84A-0636-DBF751CA9D3D}"/>
              </a:ext>
            </a:extLst>
          </p:cNvPr>
          <p:cNvSpPr>
            <a:spLocks noGrp="1"/>
          </p:cNvSpPr>
          <p:nvPr>
            <p:ph idx="1"/>
          </p:nvPr>
        </p:nvSpPr>
        <p:spPr/>
        <p:txBody>
          <a:bodyPr/>
          <a:lstStyle/>
          <a:p>
            <a:r>
              <a:rPr lang="en-US" altLang="zh-TW" dirty="0"/>
              <a:t>Talking Head </a:t>
            </a:r>
            <a:endParaRPr lang="zh-TW" altLang="en-US" dirty="0"/>
          </a:p>
        </p:txBody>
      </p:sp>
      <p:sp>
        <p:nvSpPr>
          <p:cNvPr id="4" name="矩形: 圓角 3">
            <a:extLst>
              <a:ext uri="{FF2B5EF4-FFF2-40B4-BE49-F238E27FC236}">
                <a16:creationId xmlns:a16="http://schemas.microsoft.com/office/drawing/2014/main" id="{A34F6D24-20E9-0BD4-E23A-E2F3D4E0B259}"/>
              </a:ext>
            </a:extLst>
          </p:cNvPr>
          <p:cNvSpPr/>
          <p:nvPr/>
        </p:nvSpPr>
        <p:spPr>
          <a:xfrm>
            <a:off x="4303819" y="2469428"/>
            <a:ext cx="2435500" cy="1531865"/>
          </a:xfrm>
          <a:prstGeom prst="roundRect">
            <a:avLst/>
          </a:prstGeom>
          <a:solidFill>
            <a:srgbClr val="4472C4">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生成式</a:t>
            </a: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endPar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5" name="直線單箭頭接點 4">
            <a:extLst>
              <a:ext uri="{FF2B5EF4-FFF2-40B4-BE49-F238E27FC236}">
                <a16:creationId xmlns:a16="http://schemas.microsoft.com/office/drawing/2014/main" id="{9BBC107E-7393-613D-11E4-D20F42B1BBD4}"/>
              </a:ext>
            </a:extLst>
          </p:cNvPr>
          <p:cNvCxnSpPr>
            <a:cxnSpLocks/>
          </p:cNvCxnSpPr>
          <p:nvPr/>
        </p:nvCxnSpPr>
        <p:spPr>
          <a:xfrm>
            <a:off x="3133212" y="3149919"/>
            <a:ext cx="1071322" cy="0"/>
          </a:xfrm>
          <a:prstGeom prst="straightConnector1">
            <a:avLst/>
          </a:prstGeom>
          <a:noFill/>
          <a:ln w="57150" cap="flat" cmpd="sng" algn="ctr">
            <a:solidFill>
              <a:sysClr val="windowText" lastClr="000000"/>
            </a:solidFill>
            <a:prstDash val="solid"/>
            <a:miter lim="800000"/>
            <a:tailEnd type="triangle"/>
          </a:ln>
          <a:effectLst/>
        </p:spPr>
      </p:cxnSp>
      <p:cxnSp>
        <p:nvCxnSpPr>
          <p:cNvPr id="6" name="直線單箭頭接點 5">
            <a:extLst>
              <a:ext uri="{FF2B5EF4-FFF2-40B4-BE49-F238E27FC236}">
                <a16:creationId xmlns:a16="http://schemas.microsoft.com/office/drawing/2014/main" id="{7DD4626E-18C5-A118-70E8-B7F338EA5B3D}"/>
              </a:ext>
            </a:extLst>
          </p:cNvPr>
          <p:cNvCxnSpPr>
            <a:cxnSpLocks/>
          </p:cNvCxnSpPr>
          <p:nvPr/>
        </p:nvCxnSpPr>
        <p:spPr>
          <a:xfrm>
            <a:off x="6959967" y="3247272"/>
            <a:ext cx="1010398" cy="0"/>
          </a:xfrm>
          <a:prstGeom prst="straightConnector1">
            <a:avLst/>
          </a:prstGeom>
          <a:noFill/>
          <a:ln w="57150" cap="flat" cmpd="sng" algn="ctr">
            <a:solidFill>
              <a:sysClr val="windowText" lastClr="000000"/>
            </a:solidFill>
            <a:prstDash val="solid"/>
            <a:miter lim="800000"/>
            <a:tailEnd type="triangle"/>
          </a:ln>
          <a:effectLst/>
        </p:spPr>
      </p:cxnSp>
      <p:pic>
        <p:nvPicPr>
          <p:cNvPr id="10" name="圖片 9">
            <a:extLst>
              <a:ext uri="{FF2B5EF4-FFF2-40B4-BE49-F238E27FC236}">
                <a16:creationId xmlns:a16="http://schemas.microsoft.com/office/drawing/2014/main" id="{491B6979-9062-8422-9E47-852D64788E88}"/>
              </a:ext>
            </a:extLst>
          </p:cNvPr>
          <p:cNvPicPr>
            <a:picLocks noChangeAspect="1"/>
          </p:cNvPicPr>
          <p:nvPr/>
        </p:nvPicPr>
        <p:blipFill>
          <a:blip r:embed="rId4"/>
          <a:stretch>
            <a:fillRect/>
          </a:stretch>
        </p:blipFill>
        <p:spPr>
          <a:xfrm>
            <a:off x="1071995" y="3833486"/>
            <a:ext cx="1829055" cy="2343477"/>
          </a:xfrm>
          <a:prstGeom prst="rect">
            <a:avLst/>
          </a:prstGeom>
        </p:spPr>
      </p:pic>
      <p:pic>
        <p:nvPicPr>
          <p:cNvPr id="11" name="384x384_1110">
            <a:hlinkClick r:id="" action="ppaction://media"/>
            <a:extLst>
              <a:ext uri="{FF2B5EF4-FFF2-40B4-BE49-F238E27FC236}">
                <a16:creationId xmlns:a16="http://schemas.microsoft.com/office/drawing/2014/main" id="{77C2A0E0-C0E4-F633-D476-1952BA55C6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142088" y="1690688"/>
            <a:ext cx="3555266" cy="3555266"/>
          </a:xfrm>
          <a:prstGeom prst="rect">
            <a:avLst/>
          </a:prstGeom>
        </p:spPr>
      </p:pic>
      <p:cxnSp>
        <p:nvCxnSpPr>
          <p:cNvPr id="9" name="直線單箭頭接點 8">
            <a:extLst>
              <a:ext uri="{FF2B5EF4-FFF2-40B4-BE49-F238E27FC236}">
                <a16:creationId xmlns:a16="http://schemas.microsoft.com/office/drawing/2014/main" id="{19626660-F0A3-15D1-F075-914024A7E697}"/>
              </a:ext>
            </a:extLst>
          </p:cNvPr>
          <p:cNvCxnSpPr>
            <a:cxnSpLocks/>
            <a:endCxn id="4" idx="1"/>
          </p:cNvCxnSpPr>
          <p:nvPr/>
        </p:nvCxnSpPr>
        <p:spPr>
          <a:xfrm flipV="1">
            <a:off x="3080457" y="3235361"/>
            <a:ext cx="1223362" cy="1819030"/>
          </a:xfrm>
          <a:prstGeom prst="straightConnector1">
            <a:avLst/>
          </a:prstGeom>
          <a:noFill/>
          <a:ln w="57150" cap="flat" cmpd="sng" algn="ctr">
            <a:solidFill>
              <a:sysClr val="windowText" lastClr="000000"/>
            </a:solidFill>
            <a:prstDash val="solid"/>
            <a:miter lim="800000"/>
            <a:tailEnd type="triangle"/>
          </a:ln>
          <a:effectLst/>
        </p:spPr>
      </p:cxnSp>
      <p:sp>
        <p:nvSpPr>
          <p:cNvPr id="13" name="文字方塊 12">
            <a:extLst>
              <a:ext uri="{FF2B5EF4-FFF2-40B4-BE49-F238E27FC236}">
                <a16:creationId xmlns:a16="http://schemas.microsoft.com/office/drawing/2014/main" id="{E88DB434-D79E-95FF-8FF2-2C9113CCE4AF}"/>
              </a:ext>
            </a:extLst>
          </p:cNvPr>
          <p:cNvSpPr txBox="1"/>
          <p:nvPr/>
        </p:nvSpPr>
        <p:spPr>
          <a:xfrm>
            <a:off x="1312444" y="6159378"/>
            <a:ext cx="1312985" cy="461665"/>
          </a:xfrm>
          <a:prstGeom prst="rect">
            <a:avLst/>
          </a:prstGeom>
          <a:noFill/>
        </p:spPr>
        <p:txBody>
          <a:bodyPr wrap="square" rtlCol="0">
            <a:spAutoFit/>
          </a:bodyPr>
          <a:lstStyle/>
          <a:p>
            <a:pPr algn="ctr"/>
            <a:r>
              <a:rPr lang="en-US" altLang="zh-TW" sz="2400" dirty="0"/>
              <a:t>image</a:t>
            </a:r>
            <a:endParaRPr lang="zh-TW" altLang="en-US" sz="2400" dirty="0"/>
          </a:p>
        </p:txBody>
      </p:sp>
      <p:sp>
        <p:nvSpPr>
          <p:cNvPr id="14" name="文字方塊 13">
            <a:extLst>
              <a:ext uri="{FF2B5EF4-FFF2-40B4-BE49-F238E27FC236}">
                <a16:creationId xmlns:a16="http://schemas.microsoft.com/office/drawing/2014/main" id="{A8E9AC0A-1228-04F0-CFF2-1FAFB2E1E4F3}"/>
              </a:ext>
            </a:extLst>
          </p:cNvPr>
          <p:cNvSpPr txBox="1"/>
          <p:nvPr/>
        </p:nvSpPr>
        <p:spPr>
          <a:xfrm>
            <a:off x="3521842" y="5661878"/>
            <a:ext cx="8245374" cy="830997"/>
          </a:xfrm>
          <a:prstGeom prst="rect">
            <a:avLst/>
          </a:prstGeom>
          <a:noFill/>
        </p:spPr>
        <p:txBody>
          <a:bodyPr wrap="square" rtlCol="0">
            <a:spAutoFit/>
          </a:bodyPr>
          <a:lstStyle/>
          <a:p>
            <a:r>
              <a:rPr lang="en-US" altLang="zh-TW" sz="2400" dirty="0"/>
              <a:t>Paper: https://arxiv.org/abs/2403.17694</a:t>
            </a:r>
          </a:p>
          <a:p>
            <a:r>
              <a:rPr lang="en-US" altLang="zh-TW" sz="2400" dirty="0"/>
              <a:t>Demo: https://huggingface.co/spaces/ZJYang/AniPortrait_official </a:t>
            </a:r>
            <a:endParaRPr lang="zh-TW" altLang="en-US" sz="2400" dirty="0"/>
          </a:p>
        </p:txBody>
      </p:sp>
      <p:grpSp>
        <p:nvGrpSpPr>
          <p:cNvPr id="15" name="群組 14">
            <a:extLst>
              <a:ext uri="{FF2B5EF4-FFF2-40B4-BE49-F238E27FC236}">
                <a16:creationId xmlns:a16="http://schemas.microsoft.com/office/drawing/2014/main" id="{E616E54C-7EDB-5ADD-7376-8825134679AD}"/>
              </a:ext>
            </a:extLst>
          </p:cNvPr>
          <p:cNvGrpSpPr/>
          <p:nvPr/>
        </p:nvGrpSpPr>
        <p:grpSpPr>
          <a:xfrm flipH="1">
            <a:off x="850693" y="2725614"/>
            <a:ext cx="2189780" cy="772940"/>
            <a:chOff x="4005606" y="5533027"/>
            <a:chExt cx="1757324" cy="929291"/>
          </a:xfrm>
        </p:grpSpPr>
        <p:pic>
          <p:nvPicPr>
            <p:cNvPr id="16" name="Picture 2">
              <a:extLst>
                <a:ext uri="{FF2B5EF4-FFF2-40B4-BE49-F238E27FC236}">
                  <a16:creationId xmlns:a16="http://schemas.microsoft.com/office/drawing/2014/main" id="{04E0CA44-2E44-A0AD-D0E6-755B248D7F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05606" y="5533027"/>
              <a:ext cx="677862"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a:extLst>
                <a:ext uri="{FF2B5EF4-FFF2-40B4-BE49-F238E27FC236}">
                  <a16:creationId xmlns:a16="http://schemas.microsoft.com/office/drawing/2014/main" id="{8318CD02-BBCF-1DDD-DF6B-F7E6EC8FD96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13630" y="5533631"/>
              <a:ext cx="7493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a:extLst>
                <a:ext uri="{FF2B5EF4-FFF2-40B4-BE49-F238E27FC236}">
                  <a16:creationId xmlns:a16="http://schemas.microsoft.com/office/drawing/2014/main" id="{22D6A3BB-313E-1596-0428-200F3E2AA8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4560422" y="5533251"/>
              <a:ext cx="749266" cy="92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71202444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4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1"/>
                </p:tgtEl>
              </p:cMediaNode>
            </p:video>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CC3618B-E6DB-15FD-AF7E-20382AB56EA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生成影像的生成式 </a:t>
            </a:r>
            <a:r>
              <a:rPr lang="en-US" altLang="zh-TW" dirty="0">
                <a:latin typeface="微軟正黑體" panose="020B0604030504040204" pitchFamily="34" charset="-120"/>
                <a:ea typeface="微軟正黑體" panose="020B0604030504040204" pitchFamily="34" charset="-120"/>
              </a:rPr>
              <a:t>AI</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 其他輸入生影像</a:t>
            </a:r>
            <a:endParaRPr lang="zh-TW" altLang="en-US" dirty="0"/>
          </a:p>
        </p:txBody>
      </p:sp>
      <p:sp>
        <p:nvSpPr>
          <p:cNvPr id="3" name="內容版面配置區 2">
            <a:extLst>
              <a:ext uri="{FF2B5EF4-FFF2-40B4-BE49-F238E27FC236}">
                <a16:creationId xmlns:a16="http://schemas.microsoft.com/office/drawing/2014/main" id="{96989953-9721-B099-8935-BB0C2D7A17A1}"/>
              </a:ext>
            </a:extLst>
          </p:cNvPr>
          <p:cNvSpPr>
            <a:spLocks noGrp="1"/>
          </p:cNvSpPr>
          <p:nvPr>
            <p:ph idx="1"/>
          </p:nvPr>
        </p:nvSpPr>
        <p:spPr/>
        <p:txBody>
          <a:bodyPr/>
          <a:lstStyle/>
          <a:p>
            <a:endParaRPr lang="zh-TW" altLang="en-US" dirty="0"/>
          </a:p>
        </p:txBody>
      </p:sp>
      <p:pic>
        <p:nvPicPr>
          <p:cNvPr id="5" name="圖片 4">
            <a:extLst>
              <a:ext uri="{FF2B5EF4-FFF2-40B4-BE49-F238E27FC236}">
                <a16:creationId xmlns:a16="http://schemas.microsoft.com/office/drawing/2014/main" id="{3AD18559-B808-798B-A5EF-D02553050C1E}"/>
              </a:ext>
            </a:extLst>
          </p:cNvPr>
          <p:cNvPicPr>
            <a:picLocks noChangeAspect="1"/>
          </p:cNvPicPr>
          <p:nvPr/>
        </p:nvPicPr>
        <p:blipFill>
          <a:blip r:embed="rId3"/>
          <a:stretch>
            <a:fillRect/>
          </a:stretch>
        </p:blipFill>
        <p:spPr>
          <a:xfrm>
            <a:off x="1388786" y="1540621"/>
            <a:ext cx="9654268" cy="5041266"/>
          </a:xfrm>
          <a:prstGeom prst="rect">
            <a:avLst/>
          </a:prstGeom>
        </p:spPr>
      </p:pic>
      <p:sp>
        <p:nvSpPr>
          <p:cNvPr id="6" name="文字方塊 5">
            <a:extLst>
              <a:ext uri="{FF2B5EF4-FFF2-40B4-BE49-F238E27FC236}">
                <a16:creationId xmlns:a16="http://schemas.microsoft.com/office/drawing/2014/main" id="{A053839A-2332-02A6-89C9-7EA6D9656215}"/>
              </a:ext>
            </a:extLst>
          </p:cNvPr>
          <p:cNvSpPr txBox="1"/>
          <p:nvPr/>
        </p:nvSpPr>
        <p:spPr>
          <a:xfrm>
            <a:off x="7605539" y="276113"/>
            <a:ext cx="4476533" cy="369332"/>
          </a:xfrm>
          <a:prstGeom prst="rect">
            <a:avLst/>
          </a:prstGeom>
          <a:noFill/>
        </p:spPr>
        <p:txBody>
          <a:bodyPr wrap="square">
            <a:spAutoFit/>
          </a:bodyPr>
          <a:lstStyle/>
          <a:p>
            <a:r>
              <a:rPr lang="en-US" altLang="zh-TW" dirty="0"/>
              <a:t>ControlNet: </a:t>
            </a:r>
            <a:r>
              <a:rPr lang="zh-TW" altLang="en-US" dirty="0"/>
              <a:t>https://arxiv.org/abs/2302.05543</a:t>
            </a:r>
          </a:p>
        </p:txBody>
      </p:sp>
    </p:spTree>
    <p:extLst>
      <p:ext uri="{BB962C8B-B14F-4D97-AF65-F5344CB8AC3E}">
        <p14:creationId xmlns:p14="http://schemas.microsoft.com/office/powerpoint/2010/main" val="1271030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3024E18-11EE-B3B1-EC00-84BAFCC8C079}"/>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以文字生圖為例</a:t>
            </a:r>
          </a:p>
        </p:txBody>
      </p:sp>
      <p:sp>
        <p:nvSpPr>
          <p:cNvPr id="10" name="矩形: 圓角 9">
            <a:extLst>
              <a:ext uri="{FF2B5EF4-FFF2-40B4-BE49-F238E27FC236}">
                <a16:creationId xmlns:a16="http://schemas.microsoft.com/office/drawing/2014/main" id="{B3E17732-2A6E-9E5A-2E37-12A176F46F54}"/>
              </a:ext>
            </a:extLst>
          </p:cNvPr>
          <p:cNvSpPr/>
          <p:nvPr/>
        </p:nvSpPr>
        <p:spPr>
          <a:xfrm>
            <a:off x="5544311" y="1754299"/>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2800" dirty="0">
                <a:solidFill>
                  <a:prstClr val="black"/>
                </a:solidFill>
                <a:latin typeface="微軟正黑體" panose="020B0604030504040204" pitchFamily="34" charset="-120"/>
                <a:ea typeface="微軟正黑體" panose="020B0604030504040204" pitchFamily="34" charset="-120"/>
              </a:rPr>
              <a:t>圖片</a:t>
            </a:r>
            <a:endParaRPr lang="en-US" altLang="zh-TW" sz="2800" dirty="0">
              <a:solidFill>
                <a:prstClr val="black"/>
              </a:solidFill>
              <a:latin typeface="微軟正黑體" panose="020B0604030504040204" pitchFamily="34" charset="-120"/>
              <a:ea typeface="微軟正黑體" panose="020B0604030504040204" pitchFamily="34" charset="-120"/>
            </a:endParaRPr>
          </a:p>
          <a:p>
            <a:pPr lvl="0" algn="ctr">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cxnSp>
        <p:nvCxnSpPr>
          <p:cNvPr id="11" name="直線單箭頭接點 10">
            <a:extLst>
              <a:ext uri="{FF2B5EF4-FFF2-40B4-BE49-F238E27FC236}">
                <a16:creationId xmlns:a16="http://schemas.microsoft.com/office/drawing/2014/main" id="{DA22656E-069A-5855-02C5-AE75557A3933}"/>
              </a:ext>
            </a:extLst>
          </p:cNvPr>
          <p:cNvCxnSpPr>
            <a:cxnSpLocks/>
          </p:cNvCxnSpPr>
          <p:nvPr/>
        </p:nvCxnSpPr>
        <p:spPr>
          <a:xfrm>
            <a:off x="4773828" y="2285793"/>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圓角 11">
            <a:extLst>
              <a:ext uri="{FF2B5EF4-FFF2-40B4-BE49-F238E27FC236}">
                <a16:creationId xmlns:a16="http://schemas.microsoft.com/office/drawing/2014/main" id="{138F689F-C510-9DE0-82B7-B35F04AEE1D5}"/>
              </a:ext>
            </a:extLst>
          </p:cNvPr>
          <p:cNvSpPr/>
          <p:nvPr/>
        </p:nvSpPr>
        <p:spPr>
          <a:xfrm>
            <a:off x="2750422" y="2050847"/>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pic>
        <p:nvPicPr>
          <p:cNvPr id="13" name="圖片 12" descr="一張含有 草, 哈士奇, 戶外, 寵物 的圖片&#10;&#10;自動產生的描述">
            <a:extLst>
              <a:ext uri="{FF2B5EF4-FFF2-40B4-BE49-F238E27FC236}">
                <a16:creationId xmlns:a16="http://schemas.microsoft.com/office/drawing/2014/main" id="{58349070-2EE5-6281-D5D1-7AA9307F0E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8098" y="1618112"/>
            <a:ext cx="1332000" cy="1332000"/>
          </a:xfrm>
          <a:prstGeom prst="rect">
            <a:avLst/>
          </a:prstGeom>
        </p:spPr>
      </p:pic>
      <p:cxnSp>
        <p:nvCxnSpPr>
          <p:cNvPr id="14" name="直線單箭頭接點 13">
            <a:extLst>
              <a:ext uri="{FF2B5EF4-FFF2-40B4-BE49-F238E27FC236}">
                <a16:creationId xmlns:a16="http://schemas.microsoft.com/office/drawing/2014/main" id="{5068BAA8-852D-D778-34CC-D44F7C2C4990}"/>
              </a:ext>
            </a:extLst>
          </p:cNvPr>
          <p:cNvCxnSpPr>
            <a:cxnSpLocks/>
          </p:cNvCxnSpPr>
          <p:nvPr/>
        </p:nvCxnSpPr>
        <p:spPr>
          <a:xfrm>
            <a:off x="7704310" y="2285793"/>
            <a:ext cx="6292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7" name="圖片 16" descr="一張含有 草, 哈士奇, 戶外, 寵物 的圖片&#10;&#10;自動產生的描述">
            <a:extLst>
              <a:ext uri="{FF2B5EF4-FFF2-40B4-BE49-F238E27FC236}">
                <a16:creationId xmlns:a16="http://schemas.microsoft.com/office/drawing/2014/main" id="{5664782C-68C0-72F7-7A51-43EFB9FED3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912" y="3319798"/>
            <a:ext cx="1332000" cy="1332000"/>
          </a:xfrm>
          <a:prstGeom prst="rect">
            <a:avLst/>
          </a:prstGeom>
        </p:spPr>
      </p:pic>
      <p:sp>
        <p:nvSpPr>
          <p:cNvPr id="20" name="矩形: 圓角 19">
            <a:extLst>
              <a:ext uri="{FF2B5EF4-FFF2-40B4-BE49-F238E27FC236}">
                <a16:creationId xmlns:a16="http://schemas.microsoft.com/office/drawing/2014/main" id="{C4DA1474-9424-FE87-D538-3F4B3290402D}"/>
              </a:ext>
            </a:extLst>
          </p:cNvPr>
          <p:cNvSpPr/>
          <p:nvPr/>
        </p:nvSpPr>
        <p:spPr>
          <a:xfrm>
            <a:off x="5115606" y="3792809"/>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pic>
        <p:nvPicPr>
          <p:cNvPr id="23" name="圖片 22" descr="一張含有 貓, 家貓, 小型到中型大小的貓, 哺乳動物 的圖片&#10;&#10;自動產生的描述">
            <a:extLst>
              <a:ext uri="{FF2B5EF4-FFF2-40B4-BE49-F238E27FC236}">
                <a16:creationId xmlns:a16="http://schemas.microsoft.com/office/drawing/2014/main" id="{5F43A733-CE4A-CCD0-AD70-BE7DC5A00E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7156" y="5159279"/>
            <a:ext cx="1346756" cy="1346756"/>
          </a:xfrm>
          <a:prstGeom prst="rect">
            <a:avLst/>
          </a:prstGeom>
        </p:spPr>
      </p:pic>
      <p:pic>
        <p:nvPicPr>
          <p:cNvPr id="25" name="圖片 24" descr="一張含有 哺乳動物, 狗, 狗飼養, 戶外 的圖片&#10;&#10;自動產生的描述">
            <a:extLst>
              <a:ext uri="{FF2B5EF4-FFF2-40B4-BE49-F238E27FC236}">
                <a16:creationId xmlns:a16="http://schemas.microsoft.com/office/drawing/2014/main" id="{0FA0E292-AD2B-9693-F794-EEA87BD230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6030" y="5167549"/>
            <a:ext cx="1332001" cy="1332001"/>
          </a:xfrm>
          <a:prstGeom prst="rect">
            <a:avLst/>
          </a:prstGeom>
        </p:spPr>
      </p:pic>
      <p:pic>
        <p:nvPicPr>
          <p:cNvPr id="27" name="圖片 26" descr="一張含有 貓, 樹狀, 戶外, 冬季 的圖片&#10;&#10;自動產生的描述">
            <a:extLst>
              <a:ext uri="{FF2B5EF4-FFF2-40B4-BE49-F238E27FC236}">
                <a16:creationId xmlns:a16="http://schemas.microsoft.com/office/drawing/2014/main" id="{0B2DCFAF-2A3C-D485-917A-DB31D51EC1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06575" y="3360076"/>
            <a:ext cx="1332001" cy="1332001"/>
          </a:xfrm>
          <a:prstGeom prst="rect">
            <a:avLst/>
          </a:prstGeom>
        </p:spPr>
      </p:pic>
      <p:sp>
        <p:nvSpPr>
          <p:cNvPr id="28" name="矩形: 圓角 27">
            <a:extLst>
              <a:ext uri="{FF2B5EF4-FFF2-40B4-BE49-F238E27FC236}">
                <a16:creationId xmlns:a16="http://schemas.microsoft.com/office/drawing/2014/main" id="{C0EC5FFD-3B52-5079-E4F3-499AAD90C3C4}"/>
              </a:ext>
            </a:extLst>
          </p:cNvPr>
          <p:cNvSpPr/>
          <p:nvPr/>
        </p:nvSpPr>
        <p:spPr>
          <a:xfrm>
            <a:off x="5109432" y="5560006"/>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latin typeface="微軟正黑體" panose="020B0604030504040204" pitchFamily="34" charset="-120"/>
                <a:ea typeface="微軟正黑體" panose="020B0604030504040204" pitchFamily="34" charset="-120"/>
              </a:rPr>
              <a:t>陽光下的貓</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sp>
        <p:nvSpPr>
          <p:cNvPr id="29" name="矩形: 圓角 28">
            <a:extLst>
              <a:ext uri="{FF2B5EF4-FFF2-40B4-BE49-F238E27FC236}">
                <a16:creationId xmlns:a16="http://schemas.microsoft.com/office/drawing/2014/main" id="{997412F1-0B6E-4B3E-2D9B-CB62B9ABF402}"/>
              </a:ext>
            </a:extLst>
          </p:cNvPr>
          <p:cNvSpPr/>
          <p:nvPr/>
        </p:nvSpPr>
        <p:spPr>
          <a:xfrm>
            <a:off x="9100240" y="3792810"/>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latin typeface="微軟正黑體" panose="020B0604030504040204" pitchFamily="34" charset="-120"/>
                <a:ea typeface="微軟正黑體" panose="020B0604030504040204" pitchFamily="34" charset="-120"/>
              </a:rPr>
              <a:t>雪地裡的貓</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sp>
        <p:nvSpPr>
          <p:cNvPr id="30" name="矩形: 圓角 29">
            <a:extLst>
              <a:ext uri="{FF2B5EF4-FFF2-40B4-BE49-F238E27FC236}">
                <a16:creationId xmlns:a16="http://schemas.microsoft.com/office/drawing/2014/main" id="{8DB03757-4E4C-38A6-DCB3-E5E96567D8B5}"/>
              </a:ext>
            </a:extLst>
          </p:cNvPr>
          <p:cNvSpPr/>
          <p:nvPr/>
        </p:nvSpPr>
        <p:spPr>
          <a:xfrm>
            <a:off x="9045491" y="5600284"/>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latin typeface="微軟正黑體" panose="020B0604030504040204" pitchFamily="34" charset="-120"/>
                <a:ea typeface="微軟正黑體" panose="020B0604030504040204" pitchFamily="34" charset="-120"/>
              </a:rPr>
              <a:t>沙灘上的狗</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4ACCCE96-E630-D84C-998D-65DAD5BB6EC4}"/>
              </a:ext>
            </a:extLst>
          </p:cNvPr>
          <p:cNvSpPr txBox="1"/>
          <p:nvPr/>
        </p:nvSpPr>
        <p:spPr>
          <a:xfrm>
            <a:off x="1059981" y="3360076"/>
            <a:ext cx="1690441" cy="523220"/>
          </a:xfrm>
          <a:prstGeom prst="rect">
            <a:avLst/>
          </a:prstGeom>
          <a:noFill/>
        </p:spPr>
        <p:txBody>
          <a:bodyPr wrap="square">
            <a:spAutoFit/>
          </a:bodyPr>
          <a:lstStyle/>
          <a:p>
            <a:r>
              <a:rPr lang="zh-TW" altLang="en-US" sz="2800" b="1" u="sng" dirty="0">
                <a:latin typeface="微軟正黑體" panose="020B0604030504040204" pitchFamily="34" charset="-120"/>
                <a:ea typeface="微軟正黑體" panose="020B0604030504040204" pitchFamily="34" charset="-120"/>
              </a:rPr>
              <a:t>訓練資料</a:t>
            </a:r>
            <a:endParaRPr lang="zh-TW" altLang="en-US" sz="2800" b="1" u="sng" dirty="0"/>
          </a:p>
        </p:txBody>
      </p:sp>
    </p:spTree>
    <p:extLst>
      <p:ext uri="{BB962C8B-B14F-4D97-AF65-F5344CB8AC3E}">
        <p14:creationId xmlns:p14="http://schemas.microsoft.com/office/powerpoint/2010/main" val="301194717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BA4318F-10F6-744D-F0D4-E7675A18C084}"/>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以文字生圖為例</a:t>
            </a:r>
            <a:endParaRPr lang="zh-TW" altLang="en-US" dirty="0"/>
          </a:p>
        </p:txBody>
      </p:sp>
      <p:sp>
        <p:nvSpPr>
          <p:cNvPr id="13" name="文字方塊 12">
            <a:extLst>
              <a:ext uri="{FF2B5EF4-FFF2-40B4-BE49-F238E27FC236}">
                <a16:creationId xmlns:a16="http://schemas.microsoft.com/office/drawing/2014/main" id="{EE3844F6-73C3-91D7-AF1F-C50392BC8CF6}"/>
              </a:ext>
            </a:extLst>
          </p:cNvPr>
          <p:cNvSpPr txBox="1"/>
          <p:nvPr/>
        </p:nvSpPr>
        <p:spPr>
          <a:xfrm>
            <a:off x="1320730" y="3429000"/>
            <a:ext cx="12573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LAION</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文字方塊 13">
            <a:extLst>
              <a:ext uri="{FF2B5EF4-FFF2-40B4-BE49-F238E27FC236}">
                <a16:creationId xmlns:a16="http://schemas.microsoft.com/office/drawing/2014/main" id="{CAB3875F-6FE7-C19A-1799-CB0323E15CEE}"/>
              </a:ext>
            </a:extLst>
          </p:cNvPr>
          <p:cNvSpPr txBox="1"/>
          <p:nvPr/>
        </p:nvSpPr>
        <p:spPr>
          <a:xfrm>
            <a:off x="1262365" y="3952220"/>
            <a:ext cx="12573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5.85B</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026" name="Picture 2">
            <a:extLst>
              <a:ext uri="{FF2B5EF4-FFF2-40B4-BE49-F238E27FC236}">
                <a16:creationId xmlns:a16="http://schemas.microsoft.com/office/drawing/2014/main" id="{A2EBB2B6-39F9-0ACD-A205-0CE3DAA79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9524" y="1928816"/>
            <a:ext cx="8424276" cy="51127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文字方塊 15">
            <a:extLst>
              <a:ext uri="{FF2B5EF4-FFF2-40B4-BE49-F238E27FC236}">
                <a16:creationId xmlns:a16="http://schemas.microsoft.com/office/drawing/2014/main" id="{5F8A224A-40AB-C1A2-4C09-4E33DB8778BF}"/>
              </a:ext>
            </a:extLst>
          </p:cNvPr>
          <p:cNvSpPr txBox="1"/>
          <p:nvPr/>
        </p:nvSpPr>
        <p:spPr>
          <a:xfrm>
            <a:off x="838200" y="1379137"/>
            <a:ext cx="1297172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https://laion.ai/blog/laion-5b/</a:t>
            </a:r>
          </a:p>
        </p:txBody>
      </p:sp>
    </p:spTree>
    <p:extLst>
      <p:ext uri="{BB962C8B-B14F-4D97-AF65-F5344CB8AC3E}">
        <p14:creationId xmlns:p14="http://schemas.microsoft.com/office/powerpoint/2010/main" val="344630547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931144-595B-EBA9-BC89-7E5BD1AFE263}"/>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3DF6E58B-C887-FA18-2295-3A4FEA6BDD5F}"/>
              </a:ext>
            </a:extLst>
          </p:cNvPr>
          <p:cNvSpPr>
            <a:spLocks noGrp="1"/>
          </p:cNvSpPr>
          <p:nvPr>
            <p:ph idx="1"/>
          </p:nvPr>
        </p:nvSpPr>
        <p:spPr/>
        <p:txBody>
          <a:bodyPr/>
          <a:lstStyle/>
          <a:p>
            <a:endParaRPr lang="zh-TW" altLang="en-US" dirty="0"/>
          </a:p>
        </p:txBody>
      </p:sp>
      <p:sp>
        <p:nvSpPr>
          <p:cNvPr id="4" name="文字方塊 3">
            <a:extLst>
              <a:ext uri="{FF2B5EF4-FFF2-40B4-BE49-F238E27FC236}">
                <a16:creationId xmlns:a16="http://schemas.microsoft.com/office/drawing/2014/main" id="{8DDDC89C-2447-6948-55E9-F3F92E5A4901}"/>
              </a:ext>
            </a:extLst>
          </p:cNvPr>
          <p:cNvSpPr txBox="1"/>
          <p:nvPr/>
        </p:nvSpPr>
        <p:spPr>
          <a:xfrm>
            <a:off x="6095999" y="6162676"/>
            <a:ext cx="6096000" cy="369332"/>
          </a:xfrm>
          <a:prstGeom prst="rect">
            <a:avLst/>
          </a:prstGeom>
          <a:noFill/>
        </p:spPr>
        <p:txBody>
          <a:bodyPr wrap="square">
            <a:spAutoFit/>
          </a:bodyPr>
          <a:lstStyle/>
          <a:p>
            <a:r>
              <a:rPr lang="zh-TW" altLang="en-US" dirty="0"/>
              <a:t>https://youtu.be/QbwQR9sjWbs?si=4svPnXaoD1rpcfgv</a:t>
            </a:r>
          </a:p>
        </p:txBody>
      </p:sp>
      <p:pic>
        <p:nvPicPr>
          <p:cNvPr id="5" name="圖片 4">
            <a:extLst>
              <a:ext uri="{FF2B5EF4-FFF2-40B4-BE49-F238E27FC236}">
                <a16:creationId xmlns:a16="http://schemas.microsoft.com/office/drawing/2014/main" id="{EDE6B9DC-0E77-A692-45AD-A5F7505A1B34}"/>
              </a:ext>
            </a:extLst>
          </p:cNvPr>
          <p:cNvPicPr>
            <a:picLocks noChangeAspect="1"/>
          </p:cNvPicPr>
          <p:nvPr/>
        </p:nvPicPr>
        <p:blipFill>
          <a:blip r:embed="rId3"/>
          <a:stretch>
            <a:fillRect/>
          </a:stretch>
        </p:blipFill>
        <p:spPr>
          <a:xfrm>
            <a:off x="2037356" y="940593"/>
            <a:ext cx="8117287" cy="5060395"/>
          </a:xfrm>
          <a:prstGeom prst="rect">
            <a:avLst/>
          </a:prstGeom>
        </p:spPr>
      </p:pic>
    </p:spTree>
    <p:extLst>
      <p:ext uri="{BB962C8B-B14F-4D97-AF65-F5344CB8AC3E}">
        <p14:creationId xmlns:p14="http://schemas.microsoft.com/office/powerpoint/2010/main" val="325012025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48F646-5807-F4BD-E829-847AF8BC48E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以文字生圖為例</a:t>
            </a:r>
            <a:endParaRPr lang="zh-TW" altLang="en-US" dirty="0"/>
          </a:p>
        </p:txBody>
      </p:sp>
      <p:sp>
        <p:nvSpPr>
          <p:cNvPr id="11" name="矩形: 圓角 10">
            <a:extLst>
              <a:ext uri="{FF2B5EF4-FFF2-40B4-BE49-F238E27FC236}">
                <a16:creationId xmlns:a16="http://schemas.microsoft.com/office/drawing/2014/main" id="{BACBBF8C-FE70-4B4A-EAA0-48E5D865B72D}"/>
              </a:ext>
            </a:extLst>
          </p:cNvPr>
          <p:cNvSpPr/>
          <p:nvPr/>
        </p:nvSpPr>
        <p:spPr>
          <a:xfrm>
            <a:off x="954916" y="3577755"/>
            <a:ext cx="2038764" cy="1143000"/>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b="1" dirty="0"/>
              <a:t>Transformer </a:t>
            </a:r>
            <a:endParaRPr lang="zh-TW" altLang="en-US" sz="2400" b="1" dirty="0"/>
          </a:p>
        </p:txBody>
      </p:sp>
      <p:sp>
        <p:nvSpPr>
          <p:cNvPr id="12" name="矩形: 圓角 11">
            <a:extLst>
              <a:ext uri="{FF2B5EF4-FFF2-40B4-BE49-F238E27FC236}">
                <a16:creationId xmlns:a16="http://schemas.microsoft.com/office/drawing/2014/main" id="{5F0E241B-71EF-E1D4-54F0-4A3BFA128276}"/>
              </a:ext>
            </a:extLst>
          </p:cNvPr>
          <p:cNvSpPr/>
          <p:nvPr/>
        </p:nvSpPr>
        <p:spPr>
          <a:xfrm>
            <a:off x="4173829" y="3597210"/>
            <a:ext cx="2710242" cy="1143000"/>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b="1" dirty="0"/>
              <a:t>Transformer </a:t>
            </a:r>
            <a:endParaRPr lang="zh-TW" altLang="en-US" sz="2400" b="1" dirty="0"/>
          </a:p>
        </p:txBody>
      </p:sp>
      <p:sp>
        <p:nvSpPr>
          <p:cNvPr id="13" name="矩形: 圓角 12">
            <a:extLst>
              <a:ext uri="{FF2B5EF4-FFF2-40B4-BE49-F238E27FC236}">
                <a16:creationId xmlns:a16="http://schemas.microsoft.com/office/drawing/2014/main" id="{0A8D93A3-97A2-C10D-E56C-F462586D1CF6}"/>
              </a:ext>
            </a:extLst>
          </p:cNvPr>
          <p:cNvSpPr/>
          <p:nvPr/>
        </p:nvSpPr>
        <p:spPr>
          <a:xfrm>
            <a:off x="951084" y="5137516"/>
            <a:ext cx="2042596"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sp>
        <p:nvSpPr>
          <p:cNvPr id="15" name="矩形: 圓角 14">
            <a:extLst>
              <a:ext uri="{FF2B5EF4-FFF2-40B4-BE49-F238E27FC236}">
                <a16:creationId xmlns:a16="http://schemas.microsoft.com/office/drawing/2014/main" id="{8F20754C-9CC3-14D8-D782-30339B1480C1}"/>
              </a:ext>
            </a:extLst>
          </p:cNvPr>
          <p:cNvSpPr/>
          <p:nvPr/>
        </p:nvSpPr>
        <p:spPr>
          <a:xfrm>
            <a:off x="2397925" y="2626759"/>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D05B4A4E-BEF6-D5DA-B110-8C9248C3AB1B}"/>
              </a:ext>
            </a:extLst>
          </p:cNvPr>
          <p:cNvSpPr/>
          <p:nvPr/>
        </p:nvSpPr>
        <p:spPr>
          <a:xfrm>
            <a:off x="10818023" y="2677335"/>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99</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88106AD6-F2AB-2D22-8489-9066A2192CF7}"/>
              </a:ext>
            </a:extLst>
          </p:cNvPr>
          <p:cNvSpPr/>
          <p:nvPr/>
        </p:nvSpPr>
        <p:spPr>
          <a:xfrm>
            <a:off x="4185113" y="5184194"/>
            <a:ext cx="2042596"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sp>
        <p:nvSpPr>
          <p:cNvPr id="20" name="矩形: 圓角 19">
            <a:extLst>
              <a:ext uri="{FF2B5EF4-FFF2-40B4-BE49-F238E27FC236}">
                <a16:creationId xmlns:a16="http://schemas.microsoft.com/office/drawing/2014/main" id="{073080A2-DDE2-6BB0-A180-4216987FC952}"/>
              </a:ext>
            </a:extLst>
          </p:cNvPr>
          <p:cNvSpPr/>
          <p:nvPr/>
        </p:nvSpPr>
        <p:spPr>
          <a:xfrm>
            <a:off x="6355336" y="5181071"/>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5F596777-42A6-3EAF-95E1-DE794C93752B}"/>
              </a:ext>
            </a:extLst>
          </p:cNvPr>
          <p:cNvSpPr/>
          <p:nvPr/>
        </p:nvSpPr>
        <p:spPr>
          <a:xfrm>
            <a:off x="6331362" y="2628371"/>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4F2FF68F-051E-AFA9-0A62-0E69960ECCE5}"/>
              </a:ext>
            </a:extLst>
          </p:cNvPr>
          <p:cNvSpPr/>
          <p:nvPr/>
        </p:nvSpPr>
        <p:spPr>
          <a:xfrm>
            <a:off x="8004322" y="3577755"/>
            <a:ext cx="3384352" cy="1143000"/>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b="1" dirty="0"/>
              <a:t>Transformer </a:t>
            </a:r>
            <a:endParaRPr lang="zh-TW" altLang="en-US" sz="2400" b="1" dirty="0"/>
          </a:p>
        </p:txBody>
      </p:sp>
      <p:sp>
        <p:nvSpPr>
          <p:cNvPr id="24" name="矩形: 圓角 23">
            <a:extLst>
              <a:ext uri="{FF2B5EF4-FFF2-40B4-BE49-F238E27FC236}">
                <a16:creationId xmlns:a16="http://schemas.microsoft.com/office/drawing/2014/main" id="{60153324-D98E-2A8B-104A-1A3B33920852}"/>
              </a:ext>
            </a:extLst>
          </p:cNvPr>
          <p:cNvSpPr/>
          <p:nvPr/>
        </p:nvSpPr>
        <p:spPr>
          <a:xfrm>
            <a:off x="8004322" y="5164739"/>
            <a:ext cx="2042596"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sp>
        <p:nvSpPr>
          <p:cNvPr id="25" name="矩形: 圓角 24">
            <a:extLst>
              <a:ext uri="{FF2B5EF4-FFF2-40B4-BE49-F238E27FC236}">
                <a16:creationId xmlns:a16="http://schemas.microsoft.com/office/drawing/2014/main" id="{817AC0EE-5A8A-BE4E-9869-C378663BD879}"/>
              </a:ext>
            </a:extLst>
          </p:cNvPr>
          <p:cNvSpPr/>
          <p:nvPr/>
        </p:nvSpPr>
        <p:spPr>
          <a:xfrm>
            <a:off x="10205273" y="5161616"/>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A8C1B040-8D41-8F92-3CAB-2FC86E62EC48}"/>
              </a:ext>
            </a:extLst>
          </p:cNvPr>
          <p:cNvSpPr/>
          <p:nvPr/>
        </p:nvSpPr>
        <p:spPr>
          <a:xfrm>
            <a:off x="10859939" y="5161616"/>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28" name="直線單箭頭接點 27">
            <a:extLst>
              <a:ext uri="{FF2B5EF4-FFF2-40B4-BE49-F238E27FC236}">
                <a16:creationId xmlns:a16="http://schemas.microsoft.com/office/drawing/2014/main" id="{B15BA98E-8302-8DF6-6107-C04ECA645FAE}"/>
              </a:ext>
            </a:extLst>
          </p:cNvPr>
          <p:cNvCxnSpPr/>
          <p:nvPr/>
        </p:nvCxnSpPr>
        <p:spPr>
          <a:xfrm flipV="1">
            <a:off x="1972382" y="4720755"/>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D55DE7B0-235F-35EC-BEE8-2CA52F50E654}"/>
              </a:ext>
            </a:extLst>
          </p:cNvPr>
          <p:cNvCxnSpPr/>
          <p:nvPr/>
        </p:nvCxnSpPr>
        <p:spPr>
          <a:xfrm flipV="1">
            <a:off x="2657584" y="3150620"/>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3E8E0B8D-F91F-D751-18C9-AB8ED2162B2E}"/>
              </a:ext>
            </a:extLst>
          </p:cNvPr>
          <p:cNvCxnSpPr/>
          <p:nvPr/>
        </p:nvCxnSpPr>
        <p:spPr>
          <a:xfrm flipV="1">
            <a:off x="5323562" y="4764310"/>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981820E9-BB13-CFAE-2FC1-577BF5A59A7B}"/>
              </a:ext>
            </a:extLst>
          </p:cNvPr>
          <p:cNvCxnSpPr/>
          <p:nvPr/>
        </p:nvCxnSpPr>
        <p:spPr>
          <a:xfrm flipV="1">
            <a:off x="6619703" y="4740209"/>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07062879-6389-4E71-A28A-FCE57B489075}"/>
              </a:ext>
            </a:extLst>
          </p:cNvPr>
          <p:cNvCxnSpPr/>
          <p:nvPr/>
        </p:nvCxnSpPr>
        <p:spPr>
          <a:xfrm flipV="1">
            <a:off x="6599013" y="3112744"/>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a:extLst>
              <a:ext uri="{FF2B5EF4-FFF2-40B4-BE49-F238E27FC236}">
                <a16:creationId xmlns:a16="http://schemas.microsoft.com/office/drawing/2014/main" id="{42813E06-9E2E-5CD0-EC2B-6771DE185315}"/>
              </a:ext>
            </a:extLst>
          </p:cNvPr>
          <p:cNvCxnSpPr/>
          <p:nvPr/>
        </p:nvCxnSpPr>
        <p:spPr>
          <a:xfrm flipV="1">
            <a:off x="9152641" y="4744855"/>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5F8C0FF0-71AF-615A-E5D2-A2AE51BC36D0}"/>
              </a:ext>
            </a:extLst>
          </p:cNvPr>
          <p:cNvCxnSpPr/>
          <p:nvPr/>
        </p:nvCxnSpPr>
        <p:spPr>
          <a:xfrm flipV="1">
            <a:off x="10477127" y="4744855"/>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5CE99938-29A0-DD47-E9FF-A78CC811D66F}"/>
              </a:ext>
            </a:extLst>
          </p:cNvPr>
          <p:cNvCxnSpPr/>
          <p:nvPr/>
        </p:nvCxnSpPr>
        <p:spPr>
          <a:xfrm flipV="1">
            <a:off x="11134527" y="4744855"/>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F809F6FD-304D-D5E1-2334-6A2F93462330}"/>
              </a:ext>
            </a:extLst>
          </p:cNvPr>
          <p:cNvCxnSpPr/>
          <p:nvPr/>
        </p:nvCxnSpPr>
        <p:spPr>
          <a:xfrm flipV="1">
            <a:off x="11110990" y="3143865"/>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文字方塊 36">
            <a:extLst>
              <a:ext uri="{FF2B5EF4-FFF2-40B4-BE49-F238E27FC236}">
                <a16:creationId xmlns:a16="http://schemas.microsoft.com/office/drawing/2014/main" id="{5E52AAB6-28EB-1265-C03F-E7055F2AC3D7}"/>
              </a:ext>
            </a:extLst>
          </p:cNvPr>
          <p:cNvSpPr txBox="1"/>
          <p:nvPr/>
        </p:nvSpPr>
        <p:spPr>
          <a:xfrm>
            <a:off x="2417380" y="6442611"/>
            <a:ext cx="9794075" cy="369332"/>
          </a:xfrm>
          <a:prstGeom prst="rect">
            <a:avLst/>
          </a:prstGeom>
          <a:noFill/>
        </p:spPr>
        <p:txBody>
          <a:bodyPr wrap="square" rtlCol="0">
            <a:spAutoFit/>
          </a:bodyPr>
          <a:lstStyle/>
          <a:p>
            <a:pPr algn="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為了方便同學們理解，本頁投影片對於模型做了大量的簡化</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grpSp>
        <p:nvGrpSpPr>
          <p:cNvPr id="39" name="群組 38">
            <a:extLst>
              <a:ext uri="{FF2B5EF4-FFF2-40B4-BE49-F238E27FC236}">
                <a16:creationId xmlns:a16="http://schemas.microsoft.com/office/drawing/2014/main" id="{E24E7129-51D1-2C87-2E73-E716BA949831}"/>
              </a:ext>
            </a:extLst>
          </p:cNvPr>
          <p:cNvGrpSpPr/>
          <p:nvPr/>
        </p:nvGrpSpPr>
        <p:grpSpPr>
          <a:xfrm>
            <a:off x="5650376" y="759570"/>
            <a:ext cx="6449631" cy="536672"/>
            <a:chOff x="6305529" y="1461475"/>
            <a:chExt cx="6449631" cy="536672"/>
          </a:xfrm>
        </p:grpSpPr>
        <p:sp>
          <p:nvSpPr>
            <p:cNvPr id="4" name="矩形: 圓角 3">
              <a:extLst>
                <a:ext uri="{FF2B5EF4-FFF2-40B4-BE49-F238E27FC236}">
                  <a16:creationId xmlns:a16="http://schemas.microsoft.com/office/drawing/2014/main" id="{0B3CDCC2-B786-EBF6-3491-8166468726EA}"/>
                </a:ext>
              </a:extLst>
            </p:cNvPr>
            <p:cNvSpPr/>
            <p:nvPr/>
          </p:nvSpPr>
          <p:spPr>
            <a:xfrm>
              <a:off x="6305529" y="1518166"/>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grpSp>
          <p:nvGrpSpPr>
            <p:cNvPr id="10" name="群組 9">
              <a:extLst>
                <a:ext uri="{FF2B5EF4-FFF2-40B4-BE49-F238E27FC236}">
                  <a16:creationId xmlns:a16="http://schemas.microsoft.com/office/drawing/2014/main" id="{78295635-C044-AF18-9EAA-6BA27567A3D0}"/>
                </a:ext>
              </a:extLst>
            </p:cNvPr>
            <p:cNvGrpSpPr/>
            <p:nvPr/>
          </p:nvGrpSpPr>
          <p:grpSpPr>
            <a:xfrm>
              <a:off x="8433406" y="1518166"/>
              <a:ext cx="3251587" cy="479981"/>
              <a:chOff x="8677567" y="3379241"/>
              <a:chExt cx="3251587" cy="479981"/>
            </a:xfrm>
          </p:grpSpPr>
          <p:sp>
            <p:nvSpPr>
              <p:cNvPr id="5" name="矩形: 圓角 4">
                <a:extLst>
                  <a:ext uri="{FF2B5EF4-FFF2-40B4-BE49-F238E27FC236}">
                    <a16:creationId xmlns:a16="http://schemas.microsoft.com/office/drawing/2014/main" id="{721099A5-60F9-827D-07B2-90AB20BE5790}"/>
                  </a:ext>
                </a:extLst>
              </p:cNvPr>
              <p:cNvSpPr/>
              <p:nvPr/>
            </p:nvSpPr>
            <p:spPr>
              <a:xfrm>
                <a:off x="8677567" y="3379241"/>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6" name="矩形: 圓角 5">
                <a:extLst>
                  <a:ext uri="{FF2B5EF4-FFF2-40B4-BE49-F238E27FC236}">
                    <a16:creationId xmlns:a16="http://schemas.microsoft.com/office/drawing/2014/main" id="{CCC96823-1F48-80DE-689F-82745A1BA039}"/>
                  </a:ext>
                </a:extLst>
              </p:cNvPr>
              <p:cNvSpPr/>
              <p:nvPr/>
            </p:nvSpPr>
            <p:spPr>
              <a:xfrm>
                <a:off x="9371143" y="3379241"/>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7" name="矩形: 圓角 6">
                <a:extLst>
                  <a:ext uri="{FF2B5EF4-FFF2-40B4-BE49-F238E27FC236}">
                    <a16:creationId xmlns:a16="http://schemas.microsoft.com/office/drawing/2014/main" id="{9F91CA56-A349-5C9C-FB85-D9F9AF64C54D}"/>
                  </a:ext>
                </a:extLst>
              </p:cNvPr>
              <p:cNvSpPr/>
              <p:nvPr/>
            </p:nvSpPr>
            <p:spPr>
              <a:xfrm>
                <a:off x="10706843" y="3384861"/>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D7F6AF87-4D45-0E47-5B2D-62BAFDEFB504}"/>
                  </a:ext>
                </a:extLst>
              </p:cNvPr>
              <p:cNvSpPr/>
              <p:nvPr/>
            </p:nvSpPr>
            <p:spPr>
              <a:xfrm>
                <a:off x="10039314" y="3386250"/>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99</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46CCE1F6-C38C-6BF9-5BE5-1A548EFD1BA6}"/>
                  </a:ext>
                </a:extLst>
              </p:cNvPr>
              <p:cNvSpPr/>
              <p:nvPr/>
            </p:nvSpPr>
            <p:spPr>
              <a:xfrm>
                <a:off x="11400419" y="3392692"/>
                <a:ext cx="528735" cy="46653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a:solidFill>
                      <a:schemeClr val="tx1"/>
                    </a:solidFill>
                    <a:latin typeface="Calibri" panose="020F0502020204030204"/>
                    <a:ea typeface="新細明體" panose="02020500000000000000" pitchFamily="18" charset="-120"/>
                  </a:rPr>
                  <a:t>43</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grpSp>
        <p:sp>
          <p:nvSpPr>
            <p:cNvPr id="38" name="文字方塊 37">
              <a:extLst>
                <a:ext uri="{FF2B5EF4-FFF2-40B4-BE49-F238E27FC236}">
                  <a16:creationId xmlns:a16="http://schemas.microsoft.com/office/drawing/2014/main" id="{67D1F8BF-F18B-5AB1-958A-FEC667F8ABB9}"/>
                </a:ext>
              </a:extLst>
            </p:cNvPr>
            <p:cNvSpPr txBox="1"/>
            <p:nvPr/>
          </p:nvSpPr>
          <p:spPr>
            <a:xfrm>
              <a:off x="11823787" y="1461475"/>
              <a:ext cx="931373" cy="523220"/>
            </a:xfrm>
            <a:prstGeom prst="rect">
              <a:avLst/>
            </a:prstGeom>
            <a:noFill/>
          </p:spPr>
          <p:txBody>
            <a:bodyPr wrap="square" rtlCol="0">
              <a:spAutoFit/>
            </a:bodyPr>
            <a:lstStyle/>
            <a:p>
              <a:r>
                <a:rPr lang="en-US" altLang="zh-TW" sz="2800" dirty="0"/>
                <a:t>……</a:t>
              </a:r>
              <a:endParaRPr lang="zh-TW" altLang="en-US" sz="2800" dirty="0"/>
            </a:p>
          </p:txBody>
        </p:sp>
      </p:grpSp>
      <p:sp>
        <p:nvSpPr>
          <p:cNvPr id="42" name="箭號: 向右 41">
            <a:extLst>
              <a:ext uri="{FF2B5EF4-FFF2-40B4-BE49-F238E27FC236}">
                <a16:creationId xmlns:a16="http://schemas.microsoft.com/office/drawing/2014/main" id="{16780469-608B-EC05-52C9-95C56685E72A}"/>
              </a:ext>
            </a:extLst>
          </p:cNvPr>
          <p:cNvSpPr/>
          <p:nvPr/>
        </p:nvSpPr>
        <p:spPr>
          <a:xfrm>
            <a:off x="3256525" y="3924825"/>
            <a:ext cx="666750" cy="79501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3" name="箭號: 向右 42">
            <a:extLst>
              <a:ext uri="{FF2B5EF4-FFF2-40B4-BE49-F238E27FC236}">
                <a16:creationId xmlns:a16="http://schemas.microsoft.com/office/drawing/2014/main" id="{89603B78-BC36-3BC4-546C-D59B4C1E2F1D}"/>
              </a:ext>
            </a:extLst>
          </p:cNvPr>
          <p:cNvSpPr/>
          <p:nvPr/>
        </p:nvSpPr>
        <p:spPr>
          <a:xfrm>
            <a:off x="7110821" y="3924825"/>
            <a:ext cx="666750" cy="79501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81756493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17" grpId="0" animBg="1"/>
      <p:bldP spid="19" grpId="0" animBg="1"/>
      <p:bldP spid="20" grpId="0" animBg="1"/>
      <p:bldP spid="22" grpId="0" animBg="1"/>
      <p:bldP spid="23" grpId="0" animBg="1"/>
      <p:bldP spid="24" grpId="0" animBg="1"/>
      <p:bldP spid="25" grpId="0" animBg="1"/>
      <p:bldP spid="26" grpId="0" animBg="1"/>
      <p:bldP spid="42" grpId="0" animBg="1"/>
      <p:bldP spid="4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548F646-5807-F4BD-E829-847AF8BC48E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以文字生圖為例</a:t>
            </a:r>
            <a:endParaRPr lang="zh-TW" altLang="en-US" dirty="0"/>
          </a:p>
        </p:txBody>
      </p:sp>
      <p:sp>
        <p:nvSpPr>
          <p:cNvPr id="37" name="文字方塊 36">
            <a:extLst>
              <a:ext uri="{FF2B5EF4-FFF2-40B4-BE49-F238E27FC236}">
                <a16:creationId xmlns:a16="http://schemas.microsoft.com/office/drawing/2014/main" id="{5E52AAB6-28EB-1265-C03F-E7055F2AC3D7}"/>
              </a:ext>
            </a:extLst>
          </p:cNvPr>
          <p:cNvSpPr txBox="1"/>
          <p:nvPr/>
        </p:nvSpPr>
        <p:spPr>
          <a:xfrm>
            <a:off x="2417380" y="6442611"/>
            <a:ext cx="9794075" cy="369332"/>
          </a:xfrm>
          <a:prstGeom prst="rect">
            <a:avLst/>
          </a:prstGeom>
          <a:noFill/>
        </p:spPr>
        <p:txBody>
          <a:bodyPr wrap="square" rtlCol="0">
            <a:spAutoFit/>
          </a:bodyPr>
          <a:lstStyle/>
          <a:p>
            <a:pPr algn="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為了方便同學們理解，本頁投影片對於模型做了大量的簡化</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41" name="矩形: 圓角 40">
            <a:extLst>
              <a:ext uri="{FF2B5EF4-FFF2-40B4-BE49-F238E27FC236}">
                <a16:creationId xmlns:a16="http://schemas.microsoft.com/office/drawing/2014/main" id="{0C326FD1-C106-B162-6929-8BFF4AF19C2B}"/>
              </a:ext>
            </a:extLst>
          </p:cNvPr>
          <p:cNvSpPr/>
          <p:nvPr/>
        </p:nvSpPr>
        <p:spPr>
          <a:xfrm>
            <a:off x="1072959" y="3352241"/>
            <a:ext cx="2984692" cy="1514055"/>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b="1" dirty="0"/>
              <a:t>Transformer </a:t>
            </a:r>
            <a:endParaRPr lang="zh-TW" altLang="en-US" sz="2400" b="1" dirty="0"/>
          </a:p>
        </p:txBody>
      </p:sp>
      <p:sp>
        <p:nvSpPr>
          <p:cNvPr id="42" name="矩形: 圓角 41">
            <a:extLst>
              <a:ext uri="{FF2B5EF4-FFF2-40B4-BE49-F238E27FC236}">
                <a16:creationId xmlns:a16="http://schemas.microsoft.com/office/drawing/2014/main" id="{38145760-BEAE-FB04-DBAD-DF3B8D530895}"/>
              </a:ext>
            </a:extLst>
          </p:cNvPr>
          <p:cNvSpPr/>
          <p:nvPr/>
        </p:nvSpPr>
        <p:spPr>
          <a:xfrm>
            <a:off x="1072959" y="5312288"/>
            <a:ext cx="2042596"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cxnSp>
        <p:nvCxnSpPr>
          <p:cNvPr id="43" name="直線單箭頭接點 42">
            <a:extLst>
              <a:ext uri="{FF2B5EF4-FFF2-40B4-BE49-F238E27FC236}">
                <a16:creationId xmlns:a16="http://schemas.microsoft.com/office/drawing/2014/main" id="{853088E0-C917-4AF5-CB87-39163FD6D338}"/>
              </a:ext>
            </a:extLst>
          </p:cNvPr>
          <p:cNvCxnSpPr/>
          <p:nvPr/>
        </p:nvCxnSpPr>
        <p:spPr>
          <a:xfrm flipV="1">
            <a:off x="2221278" y="4892404"/>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矩形: 圓角 44">
            <a:extLst>
              <a:ext uri="{FF2B5EF4-FFF2-40B4-BE49-F238E27FC236}">
                <a16:creationId xmlns:a16="http://schemas.microsoft.com/office/drawing/2014/main" id="{9FD5D734-7600-748C-D2E2-1661575A5E97}"/>
              </a:ext>
            </a:extLst>
          </p:cNvPr>
          <p:cNvSpPr/>
          <p:nvPr/>
        </p:nvSpPr>
        <p:spPr>
          <a:xfrm>
            <a:off x="3386212" y="2428051"/>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50" name="矩形: 圓角 49">
            <a:extLst>
              <a:ext uri="{FF2B5EF4-FFF2-40B4-BE49-F238E27FC236}">
                <a16:creationId xmlns:a16="http://schemas.microsoft.com/office/drawing/2014/main" id="{6A8A37F7-4CB3-6038-CE57-5C91B3775BB7}"/>
              </a:ext>
            </a:extLst>
          </p:cNvPr>
          <p:cNvSpPr/>
          <p:nvPr/>
        </p:nvSpPr>
        <p:spPr>
          <a:xfrm>
            <a:off x="3243510" y="5312288"/>
            <a:ext cx="814141"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P1</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51" name="直線單箭頭接點 50">
            <a:extLst>
              <a:ext uri="{FF2B5EF4-FFF2-40B4-BE49-F238E27FC236}">
                <a16:creationId xmlns:a16="http://schemas.microsoft.com/office/drawing/2014/main" id="{7A5F74A7-74C2-A78E-C5BA-795F87DFD710}"/>
              </a:ext>
            </a:extLst>
          </p:cNvPr>
          <p:cNvCxnSpPr/>
          <p:nvPr/>
        </p:nvCxnSpPr>
        <p:spPr>
          <a:xfrm flipV="1">
            <a:off x="3630978" y="490439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84618B49-833E-45F7-5EFE-68EE2FBC78EB}"/>
              </a:ext>
            </a:extLst>
          </p:cNvPr>
          <p:cNvCxnSpPr/>
          <p:nvPr/>
        </p:nvCxnSpPr>
        <p:spPr>
          <a:xfrm flipV="1">
            <a:off x="3631529" y="2935480"/>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矩形: 圓角 52">
            <a:extLst>
              <a:ext uri="{FF2B5EF4-FFF2-40B4-BE49-F238E27FC236}">
                <a16:creationId xmlns:a16="http://schemas.microsoft.com/office/drawing/2014/main" id="{BF7B543C-F8EF-6DFC-491F-CE5A62793056}"/>
              </a:ext>
            </a:extLst>
          </p:cNvPr>
          <p:cNvSpPr/>
          <p:nvPr/>
        </p:nvSpPr>
        <p:spPr>
          <a:xfrm>
            <a:off x="4954346" y="3390341"/>
            <a:ext cx="2984692" cy="1514055"/>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b="1" dirty="0"/>
              <a:t>Transformer </a:t>
            </a:r>
            <a:endParaRPr lang="zh-TW" altLang="en-US" sz="2400" b="1" dirty="0"/>
          </a:p>
        </p:txBody>
      </p:sp>
      <p:sp>
        <p:nvSpPr>
          <p:cNvPr id="54" name="矩形: 圓角 53">
            <a:extLst>
              <a:ext uri="{FF2B5EF4-FFF2-40B4-BE49-F238E27FC236}">
                <a16:creationId xmlns:a16="http://schemas.microsoft.com/office/drawing/2014/main" id="{7E128F57-08F5-2A0C-9216-2DBC0BBA347D}"/>
              </a:ext>
            </a:extLst>
          </p:cNvPr>
          <p:cNvSpPr/>
          <p:nvPr/>
        </p:nvSpPr>
        <p:spPr>
          <a:xfrm>
            <a:off x="4954346" y="5350388"/>
            <a:ext cx="2042596"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cxnSp>
        <p:nvCxnSpPr>
          <p:cNvPr id="55" name="直線單箭頭接點 54">
            <a:extLst>
              <a:ext uri="{FF2B5EF4-FFF2-40B4-BE49-F238E27FC236}">
                <a16:creationId xmlns:a16="http://schemas.microsoft.com/office/drawing/2014/main" id="{7476E890-E246-1CF0-2F1C-BE90D4575F8C}"/>
              </a:ext>
            </a:extLst>
          </p:cNvPr>
          <p:cNvCxnSpPr/>
          <p:nvPr/>
        </p:nvCxnSpPr>
        <p:spPr>
          <a:xfrm flipV="1">
            <a:off x="6102665" y="4930504"/>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矩形: 圓角 56">
            <a:extLst>
              <a:ext uri="{FF2B5EF4-FFF2-40B4-BE49-F238E27FC236}">
                <a16:creationId xmlns:a16="http://schemas.microsoft.com/office/drawing/2014/main" id="{1DAC30FF-CB11-157D-C430-2907A6032562}"/>
              </a:ext>
            </a:extLst>
          </p:cNvPr>
          <p:cNvSpPr/>
          <p:nvPr/>
        </p:nvSpPr>
        <p:spPr>
          <a:xfrm>
            <a:off x="7124897" y="5350388"/>
            <a:ext cx="814141"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P2</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58" name="直線單箭頭接點 57">
            <a:extLst>
              <a:ext uri="{FF2B5EF4-FFF2-40B4-BE49-F238E27FC236}">
                <a16:creationId xmlns:a16="http://schemas.microsoft.com/office/drawing/2014/main" id="{294F5B10-E9BB-D98E-3290-7062F8412E9A}"/>
              </a:ext>
            </a:extLst>
          </p:cNvPr>
          <p:cNvCxnSpPr/>
          <p:nvPr/>
        </p:nvCxnSpPr>
        <p:spPr>
          <a:xfrm flipV="1">
            <a:off x="7512365" y="494249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a:extLst>
              <a:ext uri="{FF2B5EF4-FFF2-40B4-BE49-F238E27FC236}">
                <a16:creationId xmlns:a16="http://schemas.microsoft.com/office/drawing/2014/main" id="{6C1945FD-18E0-2DED-2756-9327341DA859}"/>
              </a:ext>
            </a:extLst>
          </p:cNvPr>
          <p:cNvCxnSpPr/>
          <p:nvPr/>
        </p:nvCxnSpPr>
        <p:spPr>
          <a:xfrm flipV="1">
            <a:off x="7512916" y="2973580"/>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矩形: 圓角 59">
            <a:extLst>
              <a:ext uri="{FF2B5EF4-FFF2-40B4-BE49-F238E27FC236}">
                <a16:creationId xmlns:a16="http://schemas.microsoft.com/office/drawing/2014/main" id="{69EA4ABA-40B0-9ACC-FD68-986819610323}"/>
              </a:ext>
            </a:extLst>
          </p:cNvPr>
          <p:cNvSpPr/>
          <p:nvPr/>
        </p:nvSpPr>
        <p:spPr>
          <a:xfrm>
            <a:off x="8826056" y="3359250"/>
            <a:ext cx="2984692" cy="1514055"/>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b="1" dirty="0"/>
              <a:t>Transformer </a:t>
            </a:r>
            <a:endParaRPr lang="zh-TW" altLang="en-US" sz="2400" b="1" dirty="0"/>
          </a:p>
        </p:txBody>
      </p:sp>
      <p:sp>
        <p:nvSpPr>
          <p:cNvPr id="61" name="矩形: 圓角 60">
            <a:extLst>
              <a:ext uri="{FF2B5EF4-FFF2-40B4-BE49-F238E27FC236}">
                <a16:creationId xmlns:a16="http://schemas.microsoft.com/office/drawing/2014/main" id="{C2D894BA-54ED-FDB4-1003-EC2F35648D04}"/>
              </a:ext>
            </a:extLst>
          </p:cNvPr>
          <p:cNvSpPr/>
          <p:nvPr/>
        </p:nvSpPr>
        <p:spPr>
          <a:xfrm>
            <a:off x="8826056" y="5319297"/>
            <a:ext cx="2042596"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cxnSp>
        <p:nvCxnSpPr>
          <p:cNvPr id="62" name="直線單箭頭接點 61">
            <a:extLst>
              <a:ext uri="{FF2B5EF4-FFF2-40B4-BE49-F238E27FC236}">
                <a16:creationId xmlns:a16="http://schemas.microsoft.com/office/drawing/2014/main" id="{09EF7348-6D77-789B-163E-68C005C6DDF3}"/>
              </a:ext>
            </a:extLst>
          </p:cNvPr>
          <p:cNvCxnSpPr/>
          <p:nvPr/>
        </p:nvCxnSpPr>
        <p:spPr>
          <a:xfrm flipV="1">
            <a:off x="9974375" y="4899413"/>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矩形: 圓角 63">
            <a:extLst>
              <a:ext uri="{FF2B5EF4-FFF2-40B4-BE49-F238E27FC236}">
                <a16:creationId xmlns:a16="http://schemas.microsoft.com/office/drawing/2014/main" id="{F37D86F7-13EC-BF38-A98D-F5BFF3867A9E}"/>
              </a:ext>
            </a:extLst>
          </p:cNvPr>
          <p:cNvSpPr/>
          <p:nvPr/>
        </p:nvSpPr>
        <p:spPr>
          <a:xfrm>
            <a:off x="10996607" y="5319297"/>
            <a:ext cx="814141"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P3</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65" name="直線單箭頭接點 64">
            <a:extLst>
              <a:ext uri="{FF2B5EF4-FFF2-40B4-BE49-F238E27FC236}">
                <a16:creationId xmlns:a16="http://schemas.microsoft.com/office/drawing/2014/main" id="{C8074684-0B88-EB84-7869-C549126F1ED1}"/>
              </a:ext>
            </a:extLst>
          </p:cNvPr>
          <p:cNvCxnSpPr/>
          <p:nvPr/>
        </p:nvCxnSpPr>
        <p:spPr>
          <a:xfrm flipV="1">
            <a:off x="11384075" y="4911405"/>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8DD5A6D3-3097-F0BC-F1E2-6A851023E9A9}"/>
              </a:ext>
            </a:extLst>
          </p:cNvPr>
          <p:cNvCxnSpPr/>
          <p:nvPr/>
        </p:nvCxnSpPr>
        <p:spPr>
          <a:xfrm flipV="1">
            <a:off x="11384626" y="2942489"/>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矩形: 圓角 66">
            <a:extLst>
              <a:ext uri="{FF2B5EF4-FFF2-40B4-BE49-F238E27FC236}">
                <a16:creationId xmlns:a16="http://schemas.microsoft.com/office/drawing/2014/main" id="{4D484255-710E-C6F1-2142-9A040976F076}"/>
              </a:ext>
            </a:extLst>
          </p:cNvPr>
          <p:cNvSpPr/>
          <p:nvPr/>
        </p:nvSpPr>
        <p:spPr>
          <a:xfrm>
            <a:off x="7238871" y="2466151"/>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68" name="矩形: 圓角 67">
            <a:extLst>
              <a:ext uri="{FF2B5EF4-FFF2-40B4-BE49-F238E27FC236}">
                <a16:creationId xmlns:a16="http://schemas.microsoft.com/office/drawing/2014/main" id="{81F67BD8-9BB0-324F-51FB-F1515B39A6D5}"/>
              </a:ext>
            </a:extLst>
          </p:cNvPr>
          <p:cNvSpPr/>
          <p:nvPr/>
        </p:nvSpPr>
        <p:spPr>
          <a:xfrm>
            <a:off x="11139309" y="2435302"/>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99</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grpSp>
        <p:nvGrpSpPr>
          <p:cNvPr id="3" name="群組 2">
            <a:extLst>
              <a:ext uri="{FF2B5EF4-FFF2-40B4-BE49-F238E27FC236}">
                <a16:creationId xmlns:a16="http://schemas.microsoft.com/office/drawing/2014/main" id="{7D8A4C60-86DC-D5B2-547E-1B69A16335EF}"/>
              </a:ext>
            </a:extLst>
          </p:cNvPr>
          <p:cNvGrpSpPr/>
          <p:nvPr/>
        </p:nvGrpSpPr>
        <p:grpSpPr>
          <a:xfrm>
            <a:off x="5650376" y="759570"/>
            <a:ext cx="6449631" cy="536672"/>
            <a:chOff x="6305529" y="1461475"/>
            <a:chExt cx="6449631" cy="536672"/>
          </a:xfrm>
        </p:grpSpPr>
        <p:sp>
          <p:nvSpPr>
            <p:cNvPr id="4" name="矩形: 圓角 3">
              <a:extLst>
                <a:ext uri="{FF2B5EF4-FFF2-40B4-BE49-F238E27FC236}">
                  <a16:creationId xmlns:a16="http://schemas.microsoft.com/office/drawing/2014/main" id="{F1AAE73B-85ED-FF7A-1C55-EF89CC80D37A}"/>
                </a:ext>
              </a:extLst>
            </p:cNvPr>
            <p:cNvSpPr/>
            <p:nvPr/>
          </p:nvSpPr>
          <p:spPr>
            <a:xfrm>
              <a:off x="6305529" y="1518166"/>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grpSp>
          <p:nvGrpSpPr>
            <p:cNvPr id="5" name="群組 4">
              <a:extLst>
                <a:ext uri="{FF2B5EF4-FFF2-40B4-BE49-F238E27FC236}">
                  <a16:creationId xmlns:a16="http://schemas.microsoft.com/office/drawing/2014/main" id="{9B3D4EA8-1EB2-BCF7-00C4-F4ED61394957}"/>
                </a:ext>
              </a:extLst>
            </p:cNvPr>
            <p:cNvGrpSpPr/>
            <p:nvPr/>
          </p:nvGrpSpPr>
          <p:grpSpPr>
            <a:xfrm>
              <a:off x="8433406" y="1518166"/>
              <a:ext cx="3251587" cy="479981"/>
              <a:chOff x="8677567" y="3379241"/>
              <a:chExt cx="3251587" cy="479981"/>
            </a:xfrm>
          </p:grpSpPr>
          <p:sp>
            <p:nvSpPr>
              <p:cNvPr id="7" name="矩形: 圓角 6">
                <a:extLst>
                  <a:ext uri="{FF2B5EF4-FFF2-40B4-BE49-F238E27FC236}">
                    <a16:creationId xmlns:a16="http://schemas.microsoft.com/office/drawing/2014/main" id="{8C55599F-EC1F-FB4E-8615-2BE030243FB4}"/>
                  </a:ext>
                </a:extLst>
              </p:cNvPr>
              <p:cNvSpPr/>
              <p:nvPr/>
            </p:nvSpPr>
            <p:spPr>
              <a:xfrm>
                <a:off x="8677567" y="3379241"/>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A7C6661E-FDFF-7522-5C33-A6457FE1560C}"/>
                  </a:ext>
                </a:extLst>
              </p:cNvPr>
              <p:cNvSpPr/>
              <p:nvPr/>
            </p:nvSpPr>
            <p:spPr>
              <a:xfrm>
                <a:off x="9371143" y="3379241"/>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9" name="矩形: 圓角 8">
                <a:extLst>
                  <a:ext uri="{FF2B5EF4-FFF2-40B4-BE49-F238E27FC236}">
                    <a16:creationId xmlns:a16="http://schemas.microsoft.com/office/drawing/2014/main" id="{AEB320FF-78D5-F13D-5CEC-921254870603}"/>
                  </a:ext>
                </a:extLst>
              </p:cNvPr>
              <p:cNvSpPr/>
              <p:nvPr/>
            </p:nvSpPr>
            <p:spPr>
              <a:xfrm>
                <a:off x="10706843" y="3384861"/>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10" name="矩形: 圓角 9">
                <a:extLst>
                  <a:ext uri="{FF2B5EF4-FFF2-40B4-BE49-F238E27FC236}">
                    <a16:creationId xmlns:a16="http://schemas.microsoft.com/office/drawing/2014/main" id="{666C0DBC-6BD0-6142-A62B-3603D5991218}"/>
                  </a:ext>
                </a:extLst>
              </p:cNvPr>
              <p:cNvSpPr/>
              <p:nvPr/>
            </p:nvSpPr>
            <p:spPr>
              <a:xfrm>
                <a:off x="10039314" y="3386250"/>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99</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11" name="矩形: 圓角 10">
                <a:extLst>
                  <a:ext uri="{FF2B5EF4-FFF2-40B4-BE49-F238E27FC236}">
                    <a16:creationId xmlns:a16="http://schemas.microsoft.com/office/drawing/2014/main" id="{845DC8E6-05C3-456C-B67B-D54F7C5384A7}"/>
                  </a:ext>
                </a:extLst>
              </p:cNvPr>
              <p:cNvSpPr/>
              <p:nvPr/>
            </p:nvSpPr>
            <p:spPr>
              <a:xfrm>
                <a:off x="11400419" y="3392692"/>
                <a:ext cx="528735" cy="46653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a:solidFill>
                      <a:schemeClr val="tx1"/>
                    </a:solidFill>
                    <a:latin typeface="Calibri" panose="020F0502020204030204"/>
                    <a:ea typeface="新細明體" panose="02020500000000000000" pitchFamily="18" charset="-120"/>
                  </a:rPr>
                  <a:t>43</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grpSp>
        <p:sp>
          <p:nvSpPr>
            <p:cNvPr id="6" name="文字方塊 5">
              <a:extLst>
                <a:ext uri="{FF2B5EF4-FFF2-40B4-BE49-F238E27FC236}">
                  <a16:creationId xmlns:a16="http://schemas.microsoft.com/office/drawing/2014/main" id="{631153DF-6B3E-786E-117A-11D1E1FC2D43}"/>
                </a:ext>
              </a:extLst>
            </p:cNvPr>
            <p:cNvSpPr txBox="1"/>
            <p:nvPr/>
          </p:nvSpPr>
          <p:spPr>
            <a:xfrm>
              <a:off x="11823787" y="1461475"/>
              <a:ext cx="931373" cy="523220"/>
            </a:xfrm>
            <a:prstGeom prst="rect">
              <a:avLst/>
            </a:prstGeom>
            <a:noFill/>
          </p:spPr>
          <p:txBody>
            <a:bodyPr wrap="square" rtlCol="0">
              <a:spAutoFit/>
            </a:bodyPr>
            <a:lstStyle/>
            <a:p>
              <a:r>
                <a:rPr lang="en-US" altLang="zh-TW" sz="2800" dirty="0"/>
                <a:t>……</a:t>
              </a:r>
              <a:endParaRPr lang="zh-TW" altLang="en-US" sz="2800" dirty="0"/>
            </a:p>
          </p:txBody>
        </p:sp>
      </p:grpSp>
      <p:sp>
        <p:nvSpPr>
          <p:cNvPr id="12" name="文字方塊 11">
            <a:extLst>
              <a:ext uri="{FF2B5EF4-FFF2-40B4-BE49-F238E27FC236}">
                <a16:creationId xmlns:a16="http://schemas.microsoft.com/office/drawing/2014/main" id="{6B2135ED-8FDB-C4CF-6C82-74970AC7C64E}"/>
              </a:ext>
            </a:extLst>
          </p:cNvPr>
          <p:cNvSpPr txBox="1"/>
          <p:nvPr/>
        </p:nvSpPr>
        <p:spPr>
          <a:xfrm>
            <a:off x="6429233" y="1557118"/>
            <a:ext cx="2042596"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平行生成</a:t>
            </a:r>
          </a:p>
        </p:txBody>
      </p:sp>
      <p:sp>
        <p:nvSpPr>
          <p:cNvPr id="13" name="右大括弧 12">
            <a:extLst>
              <a:ext uri="{FF2B5EF4-FFF2-40B4-BE49-F238E27FC236}">
                <a16:creationId xmlns:a16="http://schemas.microsoft.com/office/drawing/2014/main" id="{E817B70B-9736-05AB-CB2D-3F739A0592E4}"/>
              </a:ext>
            </a:extLst>
          </p:cNvPr>
          <p:cNvSpPr/>
          <p:nvPr/>
        </p:nvSpPr>
        <p:spPr>
          <a:xfrm rot="16200000">
            <a:off x="7241628" y="-2257319"/>
            <a:ext cx="523219" cy="9058009"/>
          </a:xfrm>
          <a:prstGeom prst="rightBrace">
            <a:avLst>
              <a:gd name="adj1" fmla="val 54632"/>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418600392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1006965-982D-B215-C09C-7788C8289E5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以文字生圖為例</a:t>
            </a:r>
            <a:endParaRPr lang="zh-TW" altLang="en-US" dirty="0"/>
          </a:p>
        </p:txBody>
      </p:sp>
      <p:sp>
        <p:nvSpPr>
          <p:cNvPr id="4" name="矩形: 圓角 3">
            <a:extLst>
              <a:ext uri="{FF2B5EF4-FFF2-40B4-BE49-F238E27FC236}">
                <a16:creationId xmlns:a16="http://schemas.microsoft.com/office/drawing/2014/main" id="{83371815-043B-44C4-5942-AE8E68424A5B}"/>
              </a:ext>
            </a:extLst>
          </p:cNvPr>
          <p:cNvSpPr/>
          <p:nvPr/>
        </p:nvSpPr>
        <p:spPr>
          <a:xfrm>
            <a:off x="1120106" y="3347785"/>
            <a:ext cx="8576877" cy="1514055"/>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b="1" dirty="0"/>
              <a:t> </a:t>
            </a:r>
            <a:endParaRPr lang="zh-TW" altLang="en-US" sz="2400" b="1" dirty="0"/>
          </a:p>
        </p:txBody>
      </p:sp>
      <p:sp>
        <p:nvSpPr>
          <p:cNvPr id="5" name="矩形: 圓角 4">
            <a:extLst>
              <a:ext uri="{FF2B5EF4-FFF2-40B4-BE49-F238E27FC236}">
                <a16:creationId xmlns:a16="http://schemas.microsoft.com/office/drawing/2014/main" id="{80767450-FDAF-D84B-8D3A-4A86D11EF2A2}"/>
              </a:ext>
            </a:extLst>
          </p:cNvPr>
          <p:cNvSpPr/>
          <p:nvPr/>
        </p:nvSpPr>
        <p:spPr>
          <a:xfrm>
            <a:off x="1120107" y="5307832"/>
            <a:ext cx="2042596"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cxnSp>
        <p:nvCxnSpPr>
          <p:cNvPr id="6" name="直線單箭頭接點 5">
            <a:extLst>
              <a:ext uri="{FF2B5EF4-FFF2-40B4-BE49-F238E27FC236}">
                <a16:creationId xmlns:a16="http://schemas.microsoft.com/office/drawing/2014/main" id="{3300EEEE-27E7-7B19-C756-19C38F8E3762}"/>
              </a:ext>
            </a:extLst>
          </p:cNvPr>
          <p:cNvCxnSpPr/>
          <p:nvPr/>
        </p:nvCxnSpPr>
        <p:spPr>
          <a:xfrm flipV="1">
            <a:off x="2268426" y="4887948"/>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矩形: 圓角 6">
            <a:extLst>
              <a:ext uri="{FF2B5EF4-FFF2-40B4-BE49-F238E27FC236}">
                <a16:creationId xmlns:a16="http://schemas.microsoft.com/office/drawing/2014/main" id="{E823E5CF-FEE7-D6BA-4386-7DC66E9600F2}"/>
              </a:ext>
            </a:extLst>
          </p:cNvPr>
          <p:cNvSpPr/>
          <p:nvPr/>
        </p:nvSpPr>
        <p:spPr>
          <a:xfrm>
            <a:off x="3290658" y="5307832"/>
            <a:ext cx="814141"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P1</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8" name="直線單箭頭接點 7">
            <a:extLst>
              <a:ext uri="{FF2B5EF4-FFF2-40B4-BE49-F238E27FC236}">
                <a16:creationId xmlns:a16="http://schemas.microsoft.com/office/drawing/2014/main" id="{3F5845B2-4FA2-9F1D-81CB-BBE03BA8F2D5}"/>
              </a:ext>
            </a:extLst>
          </p:cNvPr>
          <p:cNvCxnSpPr/>
          <p:nvPr/>
        </p:nvCxnSpPr>
        <p:spPr>
          <a:xfrm flipV="1">
            <a:off x="3678126" y="4899940"/>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D55756F5-75C9-DBAF-A00C-D110E46B2FCA}"/>
              </a:ext>
            </a:extLst>
          </p:cNvPr>
          <p:cNvCxnSpPr/>
          <p:nvPr/>
        </p:nvCxnSpPr>
        <p:spPr>
          <a:xfrm flipV="1">
            <a:off x="3683618" y="2892114"/>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7C6226EC-E2DD-5FD7-D406-F856C5D4CD61}"/>
              </a:ext>
            </a:extLst>
          </p:cNvPr>
          <p:cNvSpPr txBox="1"/>
          <p:nvPr/>
        </p:nvSpPr>
        <p:spPr>
          <a:xfrm>
            <a:off x="2417380" y="6442611"/>
            <a:ext cx="9794075" cy="369332"/>
          </a:xfrm>
          <a:prstGeom prst="rect">
            <a:avLst/>
          </a:prstGeom>
          <a:noFill/>
        </p:spPr>
        <p:txBody>
          <a:bodyPr wrap="square" rtlCol="0">
            <a:spAutoFit/>
          </a:bodyPr>
          <a:lstStyle/>
          <a:p>
            <a:pPr algn="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為了方便同學們理解，本頁投影片對於模型做了大量的簡化</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1" name="矩形: 圓角 10">
            <a:extLst>
              <a:ext uri="{FF2B5EF4-FFF2-40B4-BE49-F238E27FC236}">
                <a16:creationId xmlns:a16="http://schemas.microsoft.com/office/drawing/2014/main" id="{722A0F6E-328D-78FB-D87B-3AA4041603F8}"/>
              </a:ext>
            </a:extLst>
          </p:cNvPr>
          <p:cNvSpPr/>
          <p:nvPr/>
        </p:nvSpPr>
        <p:spPr>
          <a:xfrm>
            <a:off x="4282609" y="5298056"/>
            <a:ext cx="814141"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P2</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12" name="直線單箭頭接點 11">
            <a:extLst>
              <a:ext uri="{FF2B5EF4-FFF2-40B4-BE49-F238E27FC236}">
                <a16:creationId xmlns:a16="http://schemas.microsoft.com/office/drawing/2014/main" id="{D5A97243-A2B3-ADDA-577B-CA50B1C54C7B}"/>
              </a:ext>
            </a:extLst>
          </p:cNvPr>
          <p:cNvCxnSpPr/>
          <p:nvPr/>
        </p:nvCxnSpPr>
        <p:spPr>
          <a:xfrm flipV="1">
            <a:off x="4670077" y="4890164"/>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矩形: 圓角 12">
            <a:extLst>
              <a:ext uri="{FF2B5EF4-FFF2-40B4-BE49-F238E27FC236}">
                <a16:creationId xmlns:a16="http://schemas.microsoft.com/office/drawing/2014/main" id="{A1213C52-7444-EFD8-5F50-FF7DFFBC3E66}"/>
              </a:ext>
            </a:extLst>
          </p:cNvPr>
          <p:cNvSpPr/>
          <p:nvPr/>
        </p:nvSpPr>
        <p:spPr>
          <a:xfrm>
            <a:off x="5226791" y="5298056"/>
            <a:ext cx="814141"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P3</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14" name="直線單箭頭接點 13">
            <a:extLst>
              <a:ext uri="{FF2B5EF4-FFF2-40B4-BE49-F238E27FC236}">
                <a16:creationId xmlns:a16="http://schemas.microsoft.com/office/drawing/2014/main" id="{317A6B9B-EE34-9DA4-B425-7EA4598A95A5}"/>
              </a:ext>
            </a:extLst>
          </p:cNvPr>
          <p:cNvCxnSpPr/>
          <p:nvPr/>
        </p:nvCxnSpPr>
        <p:spPr>
          <a:xfrm flipV="1">
            <a:off x="5614259" y="4890164"/>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圓角 14">
            <a:extLst>
              <a:ext uri="{FF2B5EF4-FFF2-40B4-BE49-F238E27FC236}">
                <a16:creationId xmlns:a16="http://schemas.microsoft.com/office/drawing/2014/main" id="{215D0A39-927F-606D-B2DC-52B2D2E07522}"/>
              </a:ext>
            </a:extLst>
          </p:cNvPr>
          <p:cNvSpPr/>
          <p:nvPr/>
        </p:nvSpPr>
        <p:spPr>
          <a:xfrm>
            <a:off x="6191681" y="5298056"/>
            <a:ext cx="814141"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P4</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16" name="直線單箭頭接點 15">
            <a:extLst>
              <a:ext uri="{FF2B5EF4-FFF2-40B4-BE49-F238E27FC236}">
                <a16:creationId xmlns:a16="http://schemas.microsoft.com/office/drawing/2014/main" id="{DCECCCFE-5B0B-BDFA-1356-AFF61E3AE607}"/>
              </a:ext>
            </a:extLst>
          </p:cNvPr>
          <p:cNvCxnSpPr/>
          <p:nvPr/>
        </p:nvCxnSpPr>
        <p:spPr>
          <a:xfrm flipV="1">
            <a:off x="6579149" y="4890164"/>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52FE66C2-368D-F0E6-65AC-7FA35CE1D8E7}"/>
              </a:ext>
            </a:extLst>
          </p:cNvPr>
          <p:cNvSpPr/>
          <p:nvPr/>
        </p:nvSpPr>
        <p:spPr>
          <a:xfrm>
            <a:off x="8716524" y="5330713"/>
            <a:ext cx="814141"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P16</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18" name="直線單箭頭接點 17">
            <a:extLst>
              <a:ext uri="{FF2B5EF4-FFF2-40B4-BE49-F238E27FC236}">
                <a16:creationId xmlns:a16="http://schemas.microsoft.com/office/drawing/2014/main" id="{2A8998E1-6C6A-AA6A-3983-201B766E0435}"/>
              </a:ext>
            </a:extLst>
          </p:cNvPr>
          <p:cNvCxnSpPr/>
          <p:nvPr/>
        </p:nvCxnSpPr>
        <p:spPr>
          <a:xfrm flipV="1">
            <a:off x="9103992" y="4922821"/>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249AB1BA-C5F7-6C2F-E586-D2302D354F2E}"/>
              </a:ext>
            </a:extLst>
          </p:cNvPr>
          <p:cNvSpPr txBox="1"/>
          <p:nvPr/>
        </p:nvSpPr>
        <p:spPr>
          <a:xfrm>
            <a:off x="6756295" y="5210920"/>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21" name="矩形: 圓角 20">
            <a:extLst>
              <a:ext uri="{FF2B5EF4-FFF2-40B4-BE49-F238E27FC236}">
                <a16:creationId xmlns:a16="http://schemas.microsoft.com/office/drawing/2014/main" id="{E780317B-E83E-584E-8F52-1935DC0BA995}"/>
              </a:ext>
            </a:extLst>
          </p:cNvPr>
          <p:cNvSpPr/>
          <p:nvPr/>
        </p:nvSpPr>
        <p:spPr>
          <a:xfrm>
            <a:off x="3419977" y="2390912"/>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3EA586A9-F771-64C3-2DB5-7A59E2966E10}"/>
              </a:ext>
            </a:extLst>
          </p:cNvPr>
          <p:cNvSpPr/>
          <p:nvPr/>
        </p:nvSpPr>
        <p:spPr>
          <a:xfrm>
            <a:off x="4425311" y="2370956"/>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DBF91E18-C840-70BA-077A-C77A00EFB8AB}"/>
              </a:ext>
            </a:extLst>
          </p:cNvPr>
          <p:cNvSpPr/>
          <p:nvPr/>
        </p:nvSpPr>
        <p:spPr>
          <a:xfrm>
            <a:off x="6334383" y="2377828"/>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BEEE93DB-BAB7-63AB-3396-5314881E1DA0}"/>
              </a:ext>
            </a:extLst>
          </p:cNvPr>
          <p:cNvSpPr/>
          <p:nvPr/>
        </p:nvSpPr>
        <p:spPr>
          <a:xfrm>
            <a:off x="5369493" y="2365509"/>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99</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9C9C7DFF-8654-834C-9E50-62D133DD0B40}"/>
              </a:ext>
            </a:extLst>
          </p:cNvPr>
          <p:cNvSpPr/>
          <p:nvPr/>
        </p:nvSpPr>
        <p:spPr>
          <a:xfrm>
            <a:off x="8854138" y="2365509"/>
            <a:ext cx="528735" cy="46653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85</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27" name="直線單箭頭接點 26">
            <a:extLst>
              <a:ext uri="{FF2B5EF4-FFF2-40B4-BE49-F238E27FC236}">
                <a16:creationId xmlns:a16="http://schemas.microsoft.com/office/drawing/2014/main" id="{16085991-B715-6055-ACC5-3F14678B7548}"/>
              </a:ext>
            </a:extLst>
          </p:cNvPr>
          <p:cNvCxnSpPr/>
          <p:nvPr/>
        </p:nvCxnSpPr>
        <p:spPr>
          <a:xfrm flipV="1">
            <a:off x="4670557" y="2887459"/>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EEDA136B-B8CC-BF61-80B6-2D1284053F0A}"/>
              </a:ext>
            </a:extLst>
          </p:cNvPr>
          <p:cNvCxnSpPr/>
          <p:nvPr/>
        </p:nvCxnSpPr>
        <p:spPr>
          <a:xfrm flipV="1">
            <a:off x="5624134" y="288748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0035AE47-F39A-6262-A35F-278560A4798B}"/>
              </a:ext>
            </a:extLst>
          </p:cNvPr>
          <p:cNvCxnSpPr/>
          <p:nvPr/>
        </p:nvCxnSpPr>
        <p:spPr>
          <a:xfrm flipV="1">
            <a:off x="6588642" y="290197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CE23A982-2D77-1FD3-7CAC-8671BFC13CC9}"/>
              </a:ext>
            </a:extLst>
          </p:cNvPr>
          <p:cNvCxnSpPr/>
          <p:nvPr/>
        </p:nvCxnSpPr>
        <p:spPr>
          <a:xfrm flipV="1">
            <a:off x="9118506" y="2901973"/>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文字方塊 30">
            <a:extLst>
              <a:ext uri="{FF2B5EF4-FFF2-40B4-BE49-F238E27FC236}">
                <a16:creationId xmlns:a16="http://schemas.microsoft.com/office/drawing/2014/main" id="{8A2EABD3-169B-7AA1-DCCF-87E1FEAADFE4}"/>
              </a:ext>
            </a:extLst>
          </p:cNvPr>
          <p:cNvSpPr txBox="1"/>
          <p:nvPr/>
        </p:nvSpPr>
        <p:spPr>
          <a:xfrm>
            <a:off x="6756295" y="2336454"/>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32" name="手繪多邊形: 圖案 31">
            <a:extLst>
              <a:ext uri="{FF2B5EF4-FFF2-40B4-BE49-F238E27FC236}">
                <a16:creationId xmlns:a16="http://schemas.microsoft.com/office/drawing/2014/main" id="{E6AF2443-E1F9-4254-AF59-22F08613FE93}"/>
              </a:ext>
            </a:extLst>
          </p:cNvPr>
          <p:cNvSpPr/>
          <p:nvPr/>
        </p:nvSpPr>
        <p:spPr>
          <a:xfrm>
            <a:off x="3564853" y="3791248"/>
            <a:ext cx="3022957" cy="535050"/>
          </a:xfrm>
          <a:custGeom>
            <a:avLst/>
            <a:gdLst>
              <a:gd name="connsiteX0" fmla="*/ 3440623 w 3440623"/>
              <a:gd name="connsiteY0" fmla="*/ 707295 h 707295"/>
              <a:gd name="connsiteX1" fmla="*/ 3022169 w 3440623"/>
              <a:gd name="connsiteY1" fmla="*/ 133858 h 707295"/>
              <a:gd name="connsiteX2" fmla="*/ 1611823 w 3440623"/>
              <a:gd name="connsiteY2" fmla="*/ 40868 h 707295"/>
              <a:gd name="connsiteX3" fmla="*/ 0 w 3440623"/>
              <a:gd name="connsiteY3" fmla="*/ 676298 h 707295"/>
            </a:gdLst>
            <a:ahLst/>
            <a:cxnLst>
              <a:cxn ang="0">
                <a:pos x="connsiteX0" y="connsiteY0"/>
              </a:cxn>
              <a:cxn ang="0">
                <a:pos x="connsiteX1" y="connsiteY1"/>
              </a:cxn>
              <a:cxn ang="0">
                <a:pos x="connsiteX2" y="connsiteY2"/>
              </a:cxn>
              <a:cxn ang="0">
                <a:pos x="connsiteX3" y="connsiteY3"/>
              </a:cxn>
            </a:cxnLst>
            <a:rect l="l" t="t" r="r" b="b"/>
            <a:pathLst>
              <a:path w="3440623" h="707295">
                <a:moveTo>
                  <a:pt x="3440623" y="707295"/>
                </a:moveTo>
                <a:cubicBezTo>
                  <a:pt x="3383796" y="476112"/>
                  <a:pt x="3326969" y="244929"/>
                  <a:pt x="3022169" y="133858"/>
                </a:cubicBezTo>
                <a:cubicBezTo>
                  <a:pt x="2717369" y="22787"/>
                  <a:pt x="2115518" y="-49539"/>
                  <a:pt x="1611823" y="40868"/>
                </a:cubicBezTo>
                <a:cubicBezTo>
                  <a:pt x="1108128" y="131275"/>
                  <a:pt x="554064" y="403786"/>
                  <a:pt x="0" y="676298"/>
                </a:cubicBezTo>
              </a:path>
            </a:pathLst>
          </a:custGeom>
          <a:noFill/>
          <a:ln w="3810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3" name="手繪多邊形: 圖案 32">
            <a:extLst>
              <a:ext uri="{FF2B5EF4-FFF2-40B4-BE49-F238E27FC236}">
                <a16:creationId xmlns:a16="http://schemas.microsoft.com/office/drawing/2014/main" id="{F6D20F3B-C1EA-D966-7AC9-7D9E8BC7E4A5}"/>
              </a:ext>
            </a:extLst>
          </p:cNvPr>
          <p:cNvSpPr/>
          <p:nvPr/>
        </p:nvSpPr>
        <p:spPr>
          <a:xfrm>
            <a:off x="4670077" y="3914774"/>
            <a:ext cx="1880658" cy="408849"/>
          </a:xfrm>
          <a:custGeom>
            <a:avLst/>
            <a:gdLst>
              <a:gd name="connsiteX0" fmla="*/ 3440623 w 3440623"/>
              <a:gd name="connsiteY0" fmla="*/ 707295 h 707295"/>
              <a:gd name="connsiteX1" fmla="*/ 3022169 w 3440623"/>
              <a:gd name="connsiteY1" fmla="*/ 133858 h 707295"/>
              <a:gd name="connsiteX2" fmla="*/ 1611823 w 3440623"/>
              <a:gd name="connsiteY2" fmla="*/ 40868 h 707295"/>
              <a:gd name="connsiteX3" fmla="*/ 0 w 3440623"/>
              <a:gd name="connsiteY3" fmla="*/ 676298 h 707295"/>
            </a:gdLst>
            <a:ahLst/>
            <a:cxnLst>
              <a:cxn ang="0">
                <a:pos x="connsiteX0" y="connsiteY0"/>
              </a:cxn>
              <a:cxn ang="0">
                <a:pos x="connsiteX1" y="connsiteY1"/>
              </a:cxn>
              <a:cxn ang="0">
                <a:pos x="connsiteX2" y="connsiteY2"/>
              </a:cxn>
              <a:cxn ang="0">
                <a:pos x="connsiteX3" y="connsiteY3"/>
              </a:cxn>
            </a:cxnLst>
            <a:rect l="l" t="t" r="r" b="b"/>
            <a:pathLst>
              <a:path w="3440623" h="707295">
                <a:moveTo>
                  <a:pt x="3440623" y="707295"/>
                </a:moveTo>
                <a:cubicBezTo>
                  <a:pt x="3383796" y="476112"/>
                  <a:pt x="3326969" y="244929"/>
                  <a:pt x="3022169" y="133858"/>
                </a:cubicBezTo>
                <a:cubicBezTo>
                  <a:pt x="2717369" y="22787"/>
                  <a:pt x="2115518" y="-49539"/>
                  <a:pt x="1611823" y="40868"/>
                </a:cubicBezTo>
                <a:cubicBezTo>
                  <a:pt x="1108128" y="131275"/>
                  <a:pt x="554064" y="403786"/>
                  <a:pt x="0" y="676298"/>
                </a:cubicBezTo>
              </a:path>
            </a:pathLst>
          </a:custGeom>
          <a:noFill/>
          <a:ln w="3810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 name="手繪多邊形: 圖案 33">
            <a:extLst>
              <a:ext uri="{FF2B5EF4-FFF2-40B4-BE49-F238E27FC236}">
                <a16:creationId xmlns:a16="http://schemas.microsoft.com/office/drawing/2014/main" id="{F00BDE5D-601F-29ED-DB6C-C72564B9F3E8}"/>
              </a:ext>
            </a:extLst>
          </p:cNvPr>
          <p:cNvSpPr/>
          <p:nvPr/>
        </p:nvSpPr>
        <p:spPr>
          <a:xfrm>
            <a:off x="5614259" y="4067175"/>
            <a:ext cx="936476" cy="267024"/>
          </a:xfrm>
          <a:custGeom>
            <a:avLst/>
            <a:gdLst>
              <a:gd name="connsiteX0" fmla="*/ 3440623 w 3440623"/>
              <a:gd name="connsiteY0" fmla="*/ 707295 h 707295"/>
              <a:gd name="connsiteX1" fmla="*/ 3022169 w 3440623"/>
              <a:gd name="connsiteY1" fmla="*/ 133858 h 707295"/>
              <a:gd name="connsiteX2" fmla="*/ 1611823 w 3440623"/>
              <a:gd name="connsiteY2" fmla="*/ 40868 h 707295"/>
              <a:gd name="connsiteX3" fmla="*/ 0 w 3440623"/>
              <a:gd name="connsiteY3" fmla="*/ 676298 h 707295"/>
            </a:gdLst>
            <a:ahLst/>
            <a:cxnLst>
              <a:cxn ang="0">
                <a:pos x="connsiteX0" y="connsiteY0"/>
              </a:cxn>
              <a:cxn ang="0">
                <a:pos x="connsiteX1" y="connsiteY1"/>
              </a:cxn>
              <a:cxn ang="0">
                <a:pos x="connsiteX2" y="connsiteY2"/>
              </a:cxn>
              <a:cxn ang="0">
                <a:pos x="connsiteX3" y="connsiteY3"/>
              </a:cxn>
            </a:cxnLst>
            <a:rect l="l" t="t" r="r" b="b"/>
            <a:pathLst>
              <a:path w="3440623" h="707295">
                <a:moveTo>
                  <a:pt x="3440623" y="707295"/>
                </a:moveTo>
                <a:cubicBezTo>
                  <a:pt x="3383796" y="476112"/>
                  <a:pt x="3326969" y="244929"/>
                  <a:pt x="3022169" y="133858"/>
                </a:cubicBezTo>
                <a:cubicBezTo>
                  <a:pt x="2717369" y="22787"/>
                  <a:pt x="2115518" y="-49539"/>
                  <a:pt x="1611823" y="40868"/>
                </a:cubicBezTo>
                <a:cubicBezTo>
                  <a:pt x="1108128" y="131275"/>
                  <a:pt x="554064" y="403786"/>
                  <a:pt x="0" y="676298"/>
                </a:cubicBezTo>
              </a:path>
            </a:pathLst>
          </a:custGeom>
          <a:noFill/>
          <a:ln w="3810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手繪多邊形: 圖案 34">
            <a:extLst>
              <a:ext uri="{FF2B5EF4-FFF2-40B4-BE49-F238E27FC236}">
                <a16:creationId xmlns:a16="http://schemas.microsoft.com/office/drawing/2014/main" id="{9277A434-7DAE-75A2-1199-5F5B7103DB06}"/>
              </a:ext>
            </a:extLst>
          </p:cNvPr>
          <p:cNvSpPr/>
          <p:nvPr/>
        </p:nvSpPr>
        <p:spPr>
          <a:xfrm flipH="1">
            <a:off x="6588642" y="3780837"/>
            <a:ext cx="2529864" cy="552666"/>
          </a:xfrm>
          <a:custGeom>
            <a:avLst/>
            <a:gdLst>
              <a:gd name="connsiteX0" fmla="*/ 3440623 w 3440623"/>
              <a:gd name="connsiteY0" fmla="*/ 707295 h 707295"/>
              <a:gd name="connsiteX1" fmla="*/ 3022169 w 3440623"/>
              <a:gd name="connsiteY1" fmla="*/ 133858 h 707295"/>
              <a:gd name="connsiteX2" fmla="*/ 1611823 w 3440623"/>
              <a:gd name="connsiteY2" fmla="*/ 40868 h 707295"/>
              <a:gd name="connsiteX3" fmla="*/ 0 w 3440623"/>
              <a:gd name="connsiteY3" fmla="*/ 676298 h 707295"/>
            </a:gdLst>
            <a:ahLst/>
            <a:cxnLst>
              <a:cxn ang="0">
                <a:pos x="connsiteX0" y="connsiteY0"/>
              </a:cxn>
              <a:cxn ang="0">
                <a:pos x="connsiteX1" y="connsiteY1"/>
              </a:cxn>
              <a:cxn ang="0">
                <a:pos x="connsiteX2" y="connsiteY2"/>
              </a:cxn>
              <a:cxn ang="0">
                <a:pos x="connsiteX3" y="connsiteY3"/>
              </a:cxn>
            </a:cxnLst>
            <a:rect l="l" t="t" r="r" b="b"/>
            <a:pathLst>
              <a:path w="3440623" h="707295">
                <a:moveTo>
                  <a:pt x="3440623" y="707295"/>
                </a:moveTo>
                <a:cubicBezTo>
                  <a:pt x="3383796" y="476112"/>
                  <a:pt x="3326969" y="244929"/>
                  <a:pt x="3022169" y="133858"/>
                </a:cubicBezTo>
                <a:cubicBezTo>
                  <a:pt x="2717369" y="22787"/>
                  <a:pt x="2115518" y="-49539"/>
                  <a:pt x="1611823" y="40868"/>
                </a:cubicBezTo>
                <a:cubicBezTo>
                  <a:pt x="1108128" y="131275"/>
                  <a:pt x="554064" y="403786"/>
                  <a:pt x="0" y="676298"/>
                </a:cubicBezTo>
              </a:path>
            </a:pathLst>
          </a:custGeom>
          <a:noFill/>
          <a:ln w="3810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7" name="手繪多邊形: 圖案 36">
            <a:extLst>
              <a:ext uri="{FF2B5EF4-FFF2-40B4-BE49-F238E27FC236}">
                <a16:creationId xmlns:a16="http://schemas.microsoft.com/office/drawing/2014/main" id="{47B216AA-9E5C-207E-8082-2C4B9CC27C53}"/>
              </a:ext>
            </a:extLst>
          </p:cNvPr>
          <p:cNvSpPr/>
          <p:nvPr/>
        </p:nvSpPr>
        <p:spPr>
          <a:xfrm>
            <a:off x="2268425" y="3655289"/>
            <a:ext cx="4297613" cy="707295"/>
          </a:xfrm>
          <a:custGeom>
            <a:avLst/>
            <a:gdLst>
              <a:gd name="connsiteX0" fmla="*/ 3440623 w 3440623"/>
              <a:gd name="connsiteY0" fmla="*/ 707295 h 707295"/>
              <a:gd name="connsiteX1" fmla="*/ 3022169 w 3440623"/>
              <a:gd name="connsiteY1" fmla="*/ 133858 h 707295"/>
              <a:gd name="connsiteX2" fmla="*/ 1611823 w 3440623"/>
              <a:gd name="connsiteY2" fmla="*/ 40868 h 707295"/>
              <a:gd name="connsiteX3" fmla="*/ 0 w 3440623"/>
              <a:gd name="connsiteY3" fmla="*/ 676298 h 707295"/>
            </a:gdLst>
            <a:ahLst/>
            <a:cxnLst>
              <a:cxn ang="0">
                <a:pos x="connsiteX0" y="connsiteY0"/>
              </a:cxn>
              <a:cxn ang="0">
                <a:pos x="connsiteX1" y="connsiteY1"/>
              </a:cxn>
              <a:cxn ang="0">
                <a:pos x="connsiteX2" y="connsiteY2"/>
              </a:cxn>
              <a:cxn ang="0">
                <a:pos x="connsiteX3" y="connsiteY3"/>
              </a:cxn>
            </a:cxnLst>
            <a:rect l="l" t="t" r="r" b="b"/>
            <a:pathLst>
              <a:path w="3440623" h="707295">
                <a:moveTo>
                  <a:pt x="3440623" y="707295"/>
                </a:moveTo>
                <a:cubicBezTo>
                  <a:pt x="3383796" y="476112"/>
                  <a:pt x="3326969" y="244929"/>
                  <a:pt x="3022169" y="133858"/>
                </a:cubicBezTo>
                <a:cubicBezTo>
                  <a:pt x="2717369" y="22787"/>
                  <a:pt x="2115518" y="-49539"/>
                  <a:pt x="1611823" y="40868"/>
                </a:cubicBezTo>
                <a:cubicBezTo>
                  <a:pt x="1108128" y="131275"/>
                  <a:pt x="554064" y="403786"/>
                  <a:pt x="0" y="676298"/>
                </a:cubicBezTo>
              </a:path>
            </a:pathLst>
          </a:custGeom>
          <a:noFill/>
          <a:ln w="38100">
            <a:headEnd type="none"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dirty="0"/>
          </a:p>
        </p:txBody>
      </p:sp>
      <p:sp>
        <p:nvSpPr>
          <p:cNvPr id="39" name="文字方塊 38">
            <a:extLst>
              <a:ext uri="{FF2B5EF4-FFF2-40B4-BE49-F238E27FC236}">
                <a16:creationId xmlns:a16="http://schemas.microsoft.com/office/drawing/2014/main" id="{2A88AD04-5866-023B-B82F-1A65EC016EC4}"/>
              </a:ext>
            </a:extLst>
          </p:cNvPr>
          <p:cNvSpPr txBox="1"/>
          <p:nvPr/>
        </p:nvSpPr>
        <p:spPr>
          <a:xfrm>
            <a:off x="9727894" y="3969854"/>
            <a:ext cx="2687999"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內有 </a:t>
            </a:r>
            <a:r>
              <a:rPr lang="en-US" altLang="zh-TW" sz="2400" dirty="0">
                <a:latin typeface="微軟正黑體" panose="020B0604030504040204" pitchFamily="34" charset="-120"/>
                <a:ea typeface="微軟正黑體" panose="020B0604030504040204" pitchFamily="34" charset="-120"/>
              </a:rPr>
              <a:t>Attention</a:t>
            </a:r>
            <a:endParaRPr lang="zh-TW" altLang="en-US" sz="2400" dirty="0">
              <a:latin typeface="微軟正黑體" panose="020B0604030504040204" pitchFamily="34" charset="-120"/>
              <a:ea typeface="微軟正黑體" panose="020B0604030504040204" pitchFamily="34" charset="-120"/>
            </a:endParaRPr>
          </a:p>
        </p:txBody>
      </p:sp>
      <p:sp>
        <p:nvSpPr>
          <p:cNvPr id="40" name="文字方塊 39">
            <a:extLst>
              <a:ext uri="{FF2B5EF4-FFF2-40B4-BE49-F238E27FC236}">
                <a16:creationId xmlns:a16="http://schemas.microsoft.com/office/drawing/2014/main" id="{EA1DD72D-2EBD-E9BE-EC5C-3742028FF339}"/>
              </a:ext>
            </a:extLst>
          </p:cNvPr>
          <p:cNvSpPr txBox="1"/>
          <p:nvPr/>
        </p:nvSpPr>
        <p:spPr>
          <a:xfrm>
            <a:off x="4449729" y="1491574"/>
            <a:ext cx="4033169"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平行生成</a:t>
            </a:r>
          </a:p>
        </p:txBody>
      </p:sp>
      <p:sp>
        <p:nvSpPr>
          <p:cNvPr id="41" name="右大括弧 40">
            <a:extLst>
              <a:ext uri="{FF2B5EF4-FFF2-40B4-BE49-F238E27FC236}">
                <a16:creationId xmlns:a16="http://schemas.microsoft.com/office/drawing/2014/main" id="{45EA4BB1-CECA-88C3-9BCA-B081744AB385}"/>
              </a:ext>
            </a:extLst>
          </p:cNvPr>
          <p:cNvSpPr/>
          <p:nvPr/>
        </p:nvSpPr>
        <p:spPr>
          <a:xfrm rot="16200000">
            <a:off x="6235482" y="-969984"/>
            <a:ext cx="461665" cy="6319204"/>
          </a:xfrm>
          <a:prstGeom prst="rightBrace">
            <a:avLst>
              <a:gd name="adj1" fmla="val 3514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0098AAC3-8B25-2336-D0D2-0B186DD7FB7B}"/>
              </a:ext>
            </a:extLst>
          </p:cNvPr>
          <p:cNvSpPr txBox="1"/>
          <p:nvPr/>
        </p:nvSpPr>
        <p:spPr>
          <a:xfrm>
            <a:off x="675565" y="2670261"/>
            <a:ext cx="2149185" cy="523220"/>
          </a:xfrm>
          <a:prstGeom prst="rect">
            <a:avLst/>
          </a:prstGeom>
          <a:noFill/>
        </p:spPr>
        <p:txBody>
          <a:bodyPr wrap="square" rtlCol="0">
            <a:spAutoFit/>
          </a:bodyPr>
          <a:lstStyle/>
          <a:p>
            <a:pPr algn="ctr"/>
            <a:r>
              <a:rPr lang="en-US" altLang="zh-TW" sz="2800" b="1" u="sng" dirty="0"/>
              <a:t>Transformer </a:t>
            </a:r>
            <a:endParaRPr lang="zh-TW" altLang="en-US" sz="2800" b="1" u="sng" dirty="0"/>
          </a:p>
        </p:txBody>
      </p:sp>
      <p:sp>
        <p:nvSpPr>
          <p:cNvPr id="20" name="文字方塊 19">
            <a:extLst>
              <a:ext uri="{FF2B5EF4-FFF2-40B4-BE49-F238E27FC236}">
                <a16:creationId xmlns:a16="http://schemas.microsoft.com/office/drawing/2014/main" id="{09F3D2DA-5035-6280-1C67-5F01ED6F762E}"/>
              </a:ext>
            </a:extLst>
          </p:cNvPr>
          <p:cNvSpPr txBox="1"/>
          <p:nvPr/>
        </p:nvSpPr>
        <p:spPr>
          <a:xfrm>
            <a:off x="7366288" y="784738"/>
            <a:ext cx="4033169"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最終還是各自獨立生成</a:t>
            </a:r>
          </a:p>
        </p:txBody>
      </p:sp>
      <p:cxnSp>
        <p:nvCxnSpPr>
          <p:cNvPr id="36" name="直線單箭頭接點 35">
            <a:extLst>
              <a:ext uri="{FF2B5EF4-FFF2-40B4-BE49-F238E27FC236}">
                <a16:creationId xmlns:a16="http://schemas.microsoft.com/office/drawing/2014/main" id="{AEC21E54-3A10-BDF6-3851-AF4DB749D96F}"/>
              </a:ext>
            </a:extLst>
          </p:cNvPr>
          <p:cNvCxnSpPr/>
          <p:nvPr/>
        </p:nvCxnSpPr>
        <p:spPr>
          <a:xfrm flipH="1">
            <a:off x="7314417" y="1246403"/>
            <a:ext cx="527154" cy="245171"/>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61250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3" grpId="0" animBg="1"/>
      <p:bldP spid="15" grpId="0" animBg="1"/>
      <p:bldP spid="17" grpId="0" animBg="1"/>
      <p:bldP spid="19" grpId="0"/>
      <p:bldP spid="21" grpId="0" animBg="1"/>
      <p:bldP spid="22" grpId="0" animBg="1"/>
      <p:bldP spid="23" grpId="0" animBg="1"/>
      <p:bldP spid="24" grpId="0" animBg="1"/>
      <p:bldP spid="26" grpId="0" animBg="1"/>
      <p:bldP spid="31" grpId="0"/>
      <p:bldP spid="32" grpId="0" animBg="1"/>
      <p:bldP spid="33" grpId="0" animBg="1"/>
      <p:bldP spid="34" grpId="0" animBg="1"/>
      <p:bldP spid="35" grpId="0" animBg="1"/>
      <p:bldP spid="37" grpId="0" animBg="1"/>
      <p:bldP spid="39" grpId="0"/>
      <p:bldP spid="40" grpId="0"/>
      <p:bldP spid="41" grpId="0" animBg="1"/>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151671-AB12-50FC-537D-A754E245FCF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如何評量影像生成的好壞</a:t>
            </a:r>
          </a:p>
        </p:txBody>
      </p:sp>
      <p:sp>
        <p:nvSpPr>
          <p:cNvPr id="7" name="文字方塊 6">
            <a:extLst>
              <a:ext uri="{FF2B5EF4-FFF2-40B4-BE49-F238E27FC236}">
                <a16:creationId xmlns:a16="http://schemas.microsoft.com/office/drawing/2014/main" id="{7F84559B-2F1A-E349-BABA-A02E18817404}"/>
              </a:ext>
            </a:extLst>
          </p:cNvPr>
          <p:cNvSpPr txBox="1"/>
          <p:nvPr/>
        </p:nvSpPr>
        <p:spPr>
          <a:xfrm>
            <a:off x="8305800" y="1027906"/>
            <a:ext cx="3600450" cy="369332"/>
          </a:xfrm>
          <a:prstGeom prst="rect">
            <a:avLst/>
          </a:prstGeom>
          <a:noFill/>
        </p:spPr>
        <p:txBody>
          <a:bodyPr wrap="square">
            <a:spAutoFit/>
          </a:bodyPr>
          <a:lstStyle/>
          <a:p>
            <a:r>
              <a:rPr lang="zh-TW" altLang="en-US" dirty="0"/>
              <a:t>https://arxiv.org/abs/2103.00020</a:t>
            </a:r>
          </a:p>
        </p:txBody>
      </p:sp>
      <p:sp>
        <p:nvSpPr>
          <p:cNvPr id="47" name="矩形: 圓角 46">
            <a:extLst>
              <a:ext uri="{FF2B5EF4-FFF2-40B4-BE49-F238E27FC236}">
                <a16:creationId xmlns:a16="http://schemas.microsoft.com/office/drawing/2014/main" id="{35BB8684-C696-2D8E-2001-7B844ECF6E50}"/>
              </a:ext>
            </a:extLst>
          </p:cNvPr>
          <p:cNvSpPr/>
          <p:nvPr/>
        </p:nvSpPr>
        <p:spPr>
          <a:xfrm>
            <a:off x="4150013" y="2399348"/>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2800" dirty="0">
                <a:solidFill>
                  <a:prstClr val="black"/>
                </a:solidFill>
                <a:latin typeface="微軟正黑體" panose="020B0604030504040204" pitchFamily="34" charset="-120"/>
                <a:ea typeface="微軟正黑體" panose="020B0604030504040204" pitchFamily="34" charset="-120"/>
              </a:rPr>
              <a:t>圖片</a:t>
            </a:r>
            <a:endParaRPr lang="en-US" altLang="zh-TW" sz="2800" dirty="0">
              <a:solidFill>
                <a:prstClr val="black"/>
              </a:solidFill>
              <a:latin typeface="微軟正黑體" panose="020B0604030504040204" pitchFamily="34" charset="-120"/>
              <a:ea typeface="微軟正黑體" panose="020B0604030504040204" pitchFamily="34" charset="-120"/>
            </a:endParaRPr>
          </a:p>
          <a:p>
            <a:pPr lvl="0" algn="ctr">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cxnSp>
        <p:nvCxnSpPr>
          <p:cNvPr id="48" name="直線單箭頭接點 47">
            <a:extLst>
              <a:ext uri="{FF2B5EF4-FFF2-40B4-BE49-F238E27FC236}">
                <a16:creationId xmlns:a16="http://schemas.microsoft.com/office/drawing/2014/main" id="{E5A1510D-90DB-5BF0-F600-2FD9166F7B68}"/>
              </a:ext>
            </a:extLst>
          </p:cNvPr>
          <p:cNvCxnSpPr>
            <a:cxnSpLocks/>
          </p:cNvCxnSpPr>
          <p:nvPr/>
        </p:nvCxnSpPr>
        <p:spPr>
          <a:xfrm>
            <a:off x="3379530" y="2930842"/>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矩形: 圓角 48">
            <a:extLst>
              <a:ext uri="{FF2B5EF4-FFF2-40B4-BE49-F238E27FC236}">
                <a16:creationId xmlns:a16="http://schemas.microsoft.com/office/drawing/2014/main" id="{D5433727-0E54-2427-BD4A-801CABECD8B9}"/>
              </a:ext>
            </a:extLst>
          </p:cNvPr>
          <p:cNvSpPr/>
          <p:nvPr/>
        </p:nvSpPr>
        <p:spPr>
          <a:xfrm>
            <a:off x="1356124" y="2695896"/>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pic>
        <p:nvPicPr>
          <p:cNvPr id="50" name="圖片 49" descr="一張含有 草, 哈士奇, 戶外, 寵物 的圖片&#10;&#10;自動產生的描述">
            <a:extLst>
              <a:ext uri="{FF2B5EF4-FFF2-40B4-BE49-F238E27FC236}">
                <a16:creationId xmlns:a16="http://schemas.microsoft.com/office/drawing/2014/main" id="{DF7369C5-AD3B-E6BB-5619-EC6AE4105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3800" y="2263161"/>
            <a:ext cx="1332000" cy="1332000"/>
          </a:xfrm>
          <a:prstGeom prst="rect">
            <a:avLst/>
          </a:prstGeom>
        </p:spPr>
      </p:pic>
      <p:cxnSp>
        <p:nvCxnSpPr>
          <p:cNvPr id="51" name="直線單箭頭接點 50">
            <a:extLst>
              <a:ext uri="{FF2B5EF4-FFF2-40B4-BE49-F238E27FC236}">
                <a16:creationId xmlns:a16="http://schemas.microsoft.com/office/drawing/2014/main" id="{C6461570-DFBB-3DC4-9C5B-764769A124E2}"/>
              </a:ext>
            </a:extLst>
          </p:cNvPr>
          <p:cNvCxnSpPr>
            <a:cxnSpLocks/>
          </p:cNvCxnSpPr>
          <p:nvPr/>
        </p:nvCxnSpPr>
        <p:spPr>
          <a:xfrm>
            <a:off x="6310012" y="2930842"/>
            <a:ext cx="6292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文字方塊 51">
            <a:extLst>
              <a:ext uri="{FF2B5EF4-FFF2-40B4-BE49-F238E27FC236}">
                <a16:creationId xmlns:a16="http://schemas.microsoft.com/office/drawing/2014/main" id="{8C667331-FA76-FD99-482D-B4F59EB9B24C}"/>
              </a:ext>
            </a:extLst>
          </p:cNvPr>
          <p:cNvSpPr txBox="1"/>
          <p:nvPr/>
        </p:nvSpPr>
        <p:spPr>
          <a:xfrm>
            <a:off x="8730405" y="2568686"/>
            <a:ext cx="2779059"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怎麼知道生成結果好不好？</a:t>
            </a:r>
          </a:p>
        </p:txBody>
      </p:sp>
    </p:spTree>
    <p:extLst>
      <p:ext uri="{BB962C8B-B14F-4D97-AF65-F5344CB8AC3E}">
        <p14:creationId xmlns:p14="http://schemas.microsoft.com/office/powerpoint/2010/main" val="345623589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151671-AB12-50FC-537D-A754E245FCF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如何評量影像生成的好壞</a:t>
            </a:r>
          </a:p>
        </p:txBody>
      </p:sp>
      <p:sp>
        <p:nvSpPr>
          <p:cNvPr id="7" name="文字方塊 6">
            <a:extLst>
              <a:ext uri="{FF2B5EF4-FFF2-40B4-BE49-F238E27FC236}">
                <a16:creationId xmlns:a16="http://schemas.microsoft.com/office/drawing/2014/main" id="{7F84559B-2F1A-E349-BABA-A02E18817404}"/>
              </a:ext>
            </a:extLst>
          </p:cNvPr>
          <p:cNvSpPr txBox="1"/>
          <p:nvPr/>
        </p:nvSpPr>
        <p:spPr>
          <a:xfrm>
            <a:off x="8305800" y="1027906"/>
            <a:ext cx="3600450" cy="369332"/>
          </a:xfrm>
          <a:prstGeom prst="rect">
            <a:avLst/>
          </a:prstGeom>
          <a:noFill/>
        </p:spPr>
        <p:txBody>
          <a:bodyPr wrap="square">
            <a:spAutoFit/>
          </a:bodyPr>
          <a:lstStyle/>
          <a:p>
            <a:r>
              <a:rPr lang="zh-TW" altLang="en-US" dirty="0"/>
              <a:t>https://arxiv.org/abs/2103.00020</a:t>
            </a:r>
          </a:p>
        </p:txBody>
      </p:sp>
      <p:pic>
        <p:nvPicPr>
          <p:cNvPr id="5" name="圖片 4" descr="一張含有 貓, 家貓, 小型到中型大小的貓, 哺乳動物 的圖片&#10;&#10;自動產生的描述">
            <a:extLst>
              <a:ext uri="{FF2B5EF4-FFF2-40B4-BE49-F238E27FC236}">
                <a16:creationId xmlns:a16="http://schemas.microsoft.com/office/drawing/2014/main" id="{64104C98-CB4E-A03B-6AD2-15E19EC0A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156" y="4371255"/>
            <a:ext cx="1346756" cy="1346756"/>
          </a:xfrm>
          <a:prstGeom prst="rect">
            <a:avLst/>
          </a:prstGeom>
        </p:spPr>
      </p:pic>
      <p:sp>
        <p:nvSpPr>
          <p:cNvPr id="6" name="矩形: 圓角 5">
            <a:extLst>
              <a:ext uri="{FF2B5EF4-FFF2-40B4-BE49-F238E27FC236}">
                <a16:creationId xmlns:a16="http://schemas.microsoft.com/office/drawing/2014/main" id="{B73A086E-DA9F-9C02-7B71-09F92CBDCCFD}"/>
              </a:ext>
            </a:extLst>
          </p:cNvPr>
          <p:cNvSpPr/>
          <p:nvPr/>
        </p:nvSpPr>
        <p:spPr>
          <a:xfrm>
            <a:off x="682240" y="5876373"/>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latin typeface="微軟正黑體" panose="020B0604030504040204" pitchFamily="34" charset="-120"/>
                <a:ea typeface="微軟正黑體" panose="020B0604030504040204" pitchFamily="34" charset="-120"/>
              </a:rPr>
              <a:t>陽光下的貓</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sp>
        <p:nvSpPr>
          <p:cNvPr id="13" name="矩形: 圓角 12">
            <a:extLst>
              <a:ext uri="{FF2B5EF4-FFF2-40B4-BE49-F238E27FC236}">
                <a16:creationId xmlns:a16="http://schemas.microsoft.com/office/drawing/2014/main" id="{BD3F2CE1-4F20-ECEF-400D-5DCCCFE4A09F}"/>
              </a:ext>
            </a:extLst>
          </p:cNvPr>
          <p:cNvSpPr/>
          <p:nvPr/>
        </p:nvSpPr>
        <p:spPr>
          <a:xfrm>
            <a:off x="3614637" y="2295692"/>
            <a:ext cx="1332000" cy="1108307"/>
          </a:xfrm>
          <a:prstGeom prst="roundRect">
            <a:avLst/>
          </a:prstGeom>
          <a:solidFill>
            <a:schemeClr val="accent4">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2800" dirty="0">
                <a:solidFill>
                  <a:prstClr val="black"/>
                </a:solidFill>
                <a:latin typeface="微軟正黑體" panose="020B0604030504040204" pitchFamily="34" charset="-120"/>
                <a:ea typeface="微軟正黑體" panose="020B0604030504040204" pitchFamily="34" charset="-120"/>
              </a:rPr>
              <a:t>CLIP</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6" name="直線接點 15">
            <a:extLst>
              <a:ext uri="{FF2B5EF4-FFF2-40B4-BE49-F238E27FC236}">
                <a16:creationId xmlns:a16="http://schemas.microsoft.com/office/drawing/2014/main" id="{0F82F320-ED00-7FE1-0376-6D48AB338D92}"/>
              </a:ext>
            </a:extLst>
          </p:cNvPr>
          <p:cNvCxnSpPr/>
          <p:nvPr/>
        </p:nvCxnSpPr>
        <p:spPr>
          <a:xfrm>
            <a:off x="3105151" y="2551097"/>
            <a:ext cx="0" cy="10576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D1E047B1-37AC-5AFA-93CF-477257D40067}"/>
              </a:ext>
            </a:extLst>
          </p:cNvPr>
          <p:cNvCxnSpPr>
            <a:cxnSpLocks/>
          </p:cNvCxnSpPr>
          <p:nvPr/>
        </p:nvCxnSpPr>
        <p:spPr>
          <a:xfrm flipH="1">
            <a:off x="2607913" y="2551097"/>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接點 28">
            <a:extLst>
              <a:ext uri="{FF2B5EF4-FFF2-40B4-BE49-F238E27FC236}">
                <a16:creationId xmlns:a16="http://schemas.microsoft.com/office/drawing/2014/main" id="{887B60D8-F035-4E54-02F3-12C26BC2E8C7}"/>
              </a:ext>
            </a:extLst>
          </p:cNvPr>
          <p:cNvCxnSpPr>
            <a:cxnSpLocks/>
          </p:cNvCxnSpPr>
          <p:nvPr/>
        </p:nvCxnSpPr>
        <p:spPr>
          <a:xfrm flipH="1">
            <a:off x="2607913" y="3608723"/>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EB2FD35A-DBBD-617B-7E25-47C54D70C76F}"/>
              </a:ext>
            </a:extLst>
          </p:cNvPr>
          <p:cNvCxnSpPr>
            <a:cxnSpLocks/>
          </p:cNvCxnSpPr>
          <p:nvPr/>
        </p:nvCxnSpPr>
        <p:spPr>
          <a:xfrm>
            <a:off x="3105151" y="2849845"/>
            <a:ext cx="497238"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直線接點 32">
            <a:extLst>
              <a:ext uri="{FF2B5EF4-FFF2-40B4-BE49-F238E27FC236}">
                <a16:creationId xmlns:a16="http://schemas.microsoft.com/office/drawing/2014/main" id="{E3396520-E374-3B6D-5AC9-E83E8A94C5FC}"/>
              </a:ext>
            </a:extLst>
          </p:cNvPr>
          <p:cNvCxnSpPr>
            <a:cxnSpLocks/>
          </p:cNvCxnSpPr>
          <p:nvPr/>
        </p:nvCxnSpPr>
        <p:spPr>
          <a:xfrm>
            <a:off x="4946637" y="2849845"/>
            <a:ext cx="497238"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5BAF3792-6109-A9C4-DD2C-04564BCF661A}"/>
              </a:ext>
            </a:extLst>
          </p:cNvPr>
          <p:cNvSpPr txBox="1"/>
          <p:nvPr/>
        </p:nvSpPr>
        <p:spPr>
          <a:xfrm>
            <a:off x="5382525" y="2637300"/>
            <a:ext cx="896112"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高分</a:t>
            </a:r>
          </a:p>
        </p:txBody>
      </p:sp>
      <p:sp>
        <p:nvSpPr>
          <p:cNvPr id="35" name="矩形: 圓角 34">
            <a:extLst>
              <a:ext uri="{FF2B5EF4-FFF2-40B4-BE49-F238E27FC236}">
                <a16:creationId xmlns:a16="http://schemas.microsoft.com/office/drawing/2014/main" id="{BD658D89-78D7-0BFC-AC15-D2E56BD4032C}"/>
              </a:ext>
            </a:extLst>
          </p:cNvPr>
          <p:cNvSpPr/>
          <p:nvPr/>
        </p:nvSpPr>
        <p:spPr>
          <a:xfrm>
            <a:off x="3733240" y="4768066"/>
            <a:ext cx="1332000" cy="1108307"/>
          </a:xfrm>
          <a:prstGeom prst="roundRect">
            <a:avLst/>
          </a:prstGeom>
          <a:solidFill>
            <a:schemeClr val="accent4">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2800" dirty="0">
                <a:solidFill>
                  <a:prstClr val="black"/>
                </a:solidFill>
                <a:latin typeface="微軟正黑體" panose="020B0604030504040204" pitchFamily="34" charset="-120"/>
                <a:ea typeface="微軟正黑體" panose="020B0604030504040204" pitchFamily="34" charset="-120"/>
              </a:rPr>
              <a:t>CLIP</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36" name="直線接點 35">
            <a:extLst>
              <a:ext uri="{FF2B5EF4-FFF2-40B4-BE49-F238E27FC236}">
                <a16:creationId xmlns:a16="http://schemas.microsoft.com/office/drawing/2014/main" id="{21684EFC-30F0-9F54-C857-943791580BB7}"/>
              </a:ext>
            </a:extLst>
          </p:cNvPr>
          <p:cNvCxnSpPr/>
          <p:nvPr/>
        </p:nvCxnSpPr>
        <p:spPr>
          <a:xfrm>
            <a:off x="3223754" y="5023471"/>
            <a:ext cx="0" cy="10576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12A7EE06-2DAD-C598-F95D-F6AF2EE0BCE6}"/>
              </a:ext>
            </a:extLst>
          </p:cNvPr>
          <p:cNvCxnSpPr>
            <a:cxnSpLocks/>
          </p:cNvCxnSpPr>
          <p:nvPr/>
        </p:nvCxnSpPr>
        <p:spPr>
          <a:xfrm flipH="1">
            <a:off x="2726516" y="5023471"/>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D7AA4F6A-21DB-7AFC-3C04-8DCDA8B5E534}"/>
              </a:ext>
            </a:extLst>
          </p:cNvPr>
          <p:cNvCxnSpPr>
            <a:cxnSpLocks/>
          </p:cNvCxnSpPr>
          <p:nvPr/>
        </p:nvCxnSpPr>
        <p:spPr>
          <a:xfrm flipH="1">
            <a:off x="2726516" y="6081097"/>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a:extLst>
              <a:ext uri="{FF2B5EF4-FFF2-40B4-BE49-F238E27FC236}">
                <a16:creationId xmlns:a16="http://schemas.microsoft.com/office/drawing/2014/main" id="{FBD1625F-AF2C-3F50-A5D9-764DDD541446}"/>
              </a:ext>
            </a:extLst>
          </p:cNvPr>
          <p:cNvCxnSpPr>
            <a:cxnSpLocks/>
          </p:cNvCxnSpPr>
          <p:nvPr/>
        </p:nvCxnSpPr>
        <p:spPr>
          <a:xfrm>
            <a:off x="3223754" y="5322219"/>
            <a:ext cx="497238"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BFF57204-64BB-0507-536D-25F5D408E734}"/>
              </a:ext>
            </a:extLst>
          </p:cNvPr>
          <p:cNvCxnSpPr>
            <a:cxnSpLocks/>
          </p:cNvCxnSpPr>
          <p:nvPr/>
        </p:nvCxnSpPr>
        <p:spPr>
          <a:xfrm>
            <a:off x="5065240" y="5322219"/>
            <a:ext cx="497238"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4" name="文字方塊 53">
            <a:extLst>
              <a:ext uri="{FF2B5EF4-FFF2-40B4-BE49-F238E27FC236}">
                <a16:creationId xmlns:a16="http://schemas.microsoft.com/office/drawing/2014/main" id="{6A491D0E-8B5C-5920-21DC-9327D1B0F416}"/>
              </a:ext>
            </a:extLst>
          </p:cNvPr>
          <p:cNvSpPr txBox="1"/>
          <p:nvPr/>
        </p:nvSpPr>
        <p:spPr>
          <a:xfrm>
            <a:off x="5501128" y="5109674"/>
            <a:ext cx="896112"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高分</a:t>
            </a:r>
          </a:p>
        </p:txBody>
      </p:sp>
      <p:sp>
        <p:nvSpPr>
          <p:cNvPr id="57" name="矩形: 圓角 56">
            <a:extLst>
              <a:ext uri="{FF2B5EF4-FFF2-40B4-BE49-F238E27FC236}">
                <a16:creationId xmlns:a16="http://schemas.microsoft.com/office/drawing/2014/main" id="{FC9C3398-B1DC-0450-00C9-C02EBCC1583C}"/>
              </a:ext>
            </a:extLst>
          </p:cNvPr>
          <p:cNvSpPr/>
          <p:nvPr/>
        </p:nvSpPr>
        <p:spPr>
          <a:xfrm>
            <a:off x="9176235" y="4857587"/>
            <a:ext cx="1332000" cy="1108307"/>
          </a:xfrm>
          <a:prstGeom prst="roundRect">
            <a:avLst/>
          </a:prstGeom>
          <a:solidFill>
            <a:schemeClr val="accent4">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2800" dirty="0">
                <a:solidFill>
                  <a:prstClr val="black"/>
                </a:solidFill>
                <a:latin typeface="微軟正黑體" panose="020B0604030504040204" pitchFamily="34" charset="-120"/>
                <a:ea typeface="微軟正黑體" panose="020B0604030504040204" pitchFamily="34" charset="-120"/>
              </a:rPr>
              <a:t>CLIP</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58" name="直線接點 57">
            <a:extLst>
              <a:ext uri="{FF2B5EF4-FFF2-40B4-BE49-F238E27FC236}">
                <a16:creationId xmlns:a16="http://schemas.microsoft.com/office/drawing/2014/main" id="{9944DBE9-89F8-3480-49B0-7B16D88A5587}"/>
              </a:ext>
            </a:extLst>
          </p:cNvPr>
          <p:cNvCxnSpPr/>
          <p:nvPr/>
        </p:nvCxnSpPr>
        <p:spPr>
          <a:xfrm>
            <a:off x="8666749" y="5112992"/>
            <a:ext cx="0" cy="10576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D6AF9583-8863-4AD9-6AF7-46648C3B7300}"/>
              </a:ext>
            </a:extLst>
          </p:cNvPr>
          <p:cNvCxnSpPr>
            <a:cxnSpLocks/>
          </p:cNvCxnSpPr>
          <p:nvPr/>
        </p:nvCxnSpPr>
        <p:spPr>
          <a:xfrm flipH="1">
            <a:off x="8169511" y="5112992"/>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BBB1509D-DEF8-AD31-4286-2347CFFA638D}"/>
              </a:ext>
            </a:extLst>
          </p:cNvPr>
          <p:cNvCxnSpPr>
            <a:cxnSpLocks/>
          </p:cNvCxnSpPr>
          <p:nvPr/>
        </p:nvCxnSpPr>
        <p:spPr>
          <a:xfrm flipH="1">
            <a:off x="8169511" y="6170618"/>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5C3FB012-3C7A-60B8-13E5-C7BB52AD29F5}"/>
              </a:ext>
            </a:extLst>
          </p:cNvPr>
          <p:cNvCxnSpPr>
            <a:cxnSpLocks/>
          </p:cNvCxnSpPr>
          <p:nvPr/>
        </p:nvCxnSpPr>
        <p:spPr>
          <a:xfrm>
            <a:off x="8666749" y="5411740"/>
            <a:ext cx="497238"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527ADB93-0C7D-88BA-F961-59934EC3A46F}"/>
              </a:ext>
            </a:extLst>
          </p:cNvPr>
          <p:cNvCxnSpPr>
            <a:cxnSpLocks/>
          </p:cNvCxnSpPr>
          <p:nvPr/>
        </p:nvCxnSpPr>
        <p:spPr>
          <a:xfrm>
            <a:off x="10508235" y="5411740"/>
            <a:ext cx="497238"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3" name="文字方塊 62">
            <a:extLst>
              <a:ext uri="{FF2B5EF4-FFF2-40B4-BE49-F238E27FC236}">
                <a16:creationId xmlns:a16="http://schemas.microsoft.com/office/drawing/2014/main" id="{2956FA8A-8324-83DA-7D37-FD4C7FE0C9D8}"/>
              </a:ext>
            </a:extLst>
          </p:cNvPr>
          <p:cNvSpPr txBox="1"/>
          <p:nvPr/>
        </p:nvSpPr>
        <p:spPr>
          <a:xfrm>
            <a:off x="10944123" y="5199195"/>
            <a:ext cx="896112"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低分</a:t>
            </a:r>
          </a:p>
        </p:txBody>
      </p:sp>
      <p:sp>
        <p:nvSpPr>
          <p:cNvPr id="66" name="矩形: 圓角 65">
            <a:extLst>
              <a:ext uri="{FF2B5EF4-FFF2-40B4-BE49-F238E27FC236}">
                <a16:creationId xmlns:a16="http://schemas.microsoft.com/office/drawing/2014/main" id="{F8222065-EED9-59F1-C067-4C80747DABE4}"/>
              </a:ext>
            </a:extLst>
          </p:cNvPr>
          <p:cNvSpPr/>
          <p:nvPr/>
        </p:nvSpPr>
        <p:spPr>
          <a:xfrm>
            <a:off x="9108066" y="2320693"/>
            <a:ext cx="1332000" cy="1108307"/>
          </a:xfrm>
          <a:prstGeom prst="roundRect">
            <a:avLst/>
          </a:prstGeom>
          <a:solidFill>
            <a:schemeClr val="accent4">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2800" dirty="0">
                <a:solidFill>
                  <a:prstClr val="black"/>
                </a:solidFill>
                <a:latin typeface="微軟正黑體" panose="020B0604030504040204" pitchFamily="34" charset="-120"/>
                <a:ea typeface="微軟正黑體" panose="020B0604030504040204" pitchFamily="34" charset="-120"/>
              </a:rPr>
              <a:t>CLIP</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67" name="直線接點 66">
            <a:extLst>
              <a:ext uri="{FF2B5EF4-FFF2-40B4-BE49-F238E27FC236}">
                <a16:creationId xmlns:a16="http://schemas.microsoft.com/office/drawing/2014/main" id="{50914E0F-9D97-C854-E32A-F1FF7624AAA1}"/>
              </a:ext>
            </a:extLst>
          </p:cNvPr>
          <p:cNvCxnSpPr/>
          <p:nvPr/>
        </p:nvCxnSpPr>
        <p:spPr>
          <a:xfrm>
            <a:off x="8598580" y="2576098"/>
            <a:ext cx="0" cy="10576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E27021A1-97F3-7034-18E6-003A25381515}"/>
              </a:ext>
            </a:extLst>
          </p:cNvPr>
          <p:cNvCxnSpPr>
            <a:cxnSpLocks/>
          </p:cNvCxnSpPr>
          <p:nvPr/>
        </p:nvCxnSpPr>
        <p:spPr>
          <a:xfrm flipH="1">
            <a:off x="8101342" y="2576098"/>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07CA6EA0-915D-BFED-7537-8EFE52465AF1}"/>
              </a:ext>
            </a:extLst>
          </p:cNvPr>
          <p:cNvCxnSpPr>
            <a:cxnSpLocks/>
          </p:cNvCxnSpPr>
          <p:nvPr/>
        </p:nvCxnSpPr>
        <p:spPr>
          <a:xfrm flipH="1">
            <a:off x="8101342" y="3633724"/>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D932A076-BA1A-E3D3-0B75-CED3A1FE6636}"/>
              </a:ext>
            </a:extLst>
          </p:cNvPr>
          <p:cNvCxnSpPr>
            <a:cxnSpLocks/>
          </p:cNvCxnSpPr>
          <p:nvPr/>
        </p:nvCxnSpPr>
        <p:spPr>
          <a:xfrm>
            <a:off x="8598580" y="2874846"/>
            <a:ext cx="497238"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DCCF0582-AB06-2240-37EC-2B6AF1A7BD98}"/>
              </a:ext>
            </a:extLst>
          </p:cNvPr>
          <p:cNvCxnSpPr>
            <a:cxnSpLocks/>
          </p:cNvCxnSpPr>
          <p:nvPr/>
        </p:nvCxnSpPr>
        <p:spPr>
          <a:xfrm>
            <a:off x="10440066" y="2874846"/>
            <a:ext cx="497238"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2" name="文字方塊 71">
            <a:extLst>
              <a:ext uri="{FF2B5EF4-FFF2-40B4-BE49-F238E27FC236}">
                <a16:creationId xmlns:a16="http://schemas.microsoft.com/office/drawing/2014/main" id="{CF12B147-7084-0713-1334-DB32ACB8DA3F}"/>
              </a:ext>
            </a:extLst>
          </p:cNvPr>
          <p:cNvSpPr txBox="1"/>
          <p:nvPr/>
        </p:nvSpPr>
        <p:spPr>
          <a:xfrm>
            <a:off x="10875954" y="2662301"/>
            <a:ext cx="896112"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低分</a:t>
            </a:r>
          </a:p>
        </p:txBody>
      </p:sp>
      <p:pic>
        <p:nvPicPr>
          <p:cNvPr id="73" name="圖片 72" descr="一張含有 哺乳動物, 狗, 狗飼養, 戶外 的圖片&#10;&#10;自動產生的描述">
            <a:extLst>
              <a:ext uri="{FF2B5EF4-FFF2-40B4-BE49-F238E27FC236}">
                <a16:creationId xmlns:a16="http://schemas.microsoft.com/office/drawing/2014/main" id="{44202B26-9D91-2BF4-2B68-9E1383C719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696" y="1858142"/>
            <a:ext cx="1332001" cy="1332001"/>
          </a:xfrm>
          <a:prstGeom prst="rect">
            <a:avLst/>
          </a:prstGeom>
        </p:spPr>
      </p:pic>
      <p:sp>
        <p:nvSpPr>
          <p:cNvPr id="74" name="矩形: 圓角 73">
            <a:extLst>
              <a:ext uri="{FF2B5EF4-FFF2-40B4-BE49-F238E27FC236}">
                <a16:creationId xmlns:a16="http://schemas.microsoft.com/office/drawing/2014/main" id="{0369FCBF-3C42-2A20-4B93-A43E24E998D5}"/>
              </a:ext>
            </a:extLst>
          </p:cNvPr>
          <p:cNvSpPr/>
          <p:nvPr/>
        </p:nvSpPr>
        <p:spPr>
          <a:xfrm>
            <a:off x="669995" y="3357598"/>
            <a:ext cx="1925671" cy="466529"/>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latin typeface="微軟正黑體" panose="020B0604030504040204" pitchFamily="34" charset="-120"/>
                <a:ea typeface="微軟正黑體" panose="020B0604030504040204" pitchFamily="34" charset="-120"/>
              </a:rPr>
              <a:t>沙灘上的狗</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pic>
        <p:nvPicPr>
          <p:cNvPr id="75" name="圖片 74" descr="一張含有 哺乳動物, 狗, 狗飼養, 戶外 的圖片&#10;&#10;自動產生的描述">
            <a:extLst>
              <a:ext uri="{FF2B5EF4-FFF2-40B4-BE49-F238E27FC236}">
                <a16:creationId xmlns:a16="http://schemas.microsoft.com/office/drawing/2014/main" id="{F73F0595-1D19-8F8F-D280-482429396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9079" y="1992183"/>
            <a:ext cx="1332001" cy="1332001"/>
          </a:xfrm>
          <a:prstGeom prst="rect">
            <a:avLst/>
          </a:prstGeom>
        </p:spPr>
      </p:pic>
      <p:pic>
        <p:nvPicPr>
          <p:cNvPr id="76" name="圖片 75" descr="一張含有 貓, 家貓, 小型到中型大小的貓, 哺乳動物 的圖片&#10;&#10;自動產生的描述">
            <a:extLst>
              <a:ext uri="{FF2B5EF4-FFF2-40B4-BE49-F238E27FC236}">
                <a16:creationId xmlns:a16="http://schemas.microsoft.com/office/drawing/2014/main" id="{53235BA4-CA78-008C-5A5B-A04FDAAF3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6289" y="4392602"/>
            <a:ext cx="1346756" cy="1346756"/>
          </a:xfrm>
          <a:prstGeom prst="rect">
            <a:avLst/>
          </a:prstGeom>
        </p:spPr>
      </p:pic>
      <p:sp>
        <p:nvSpPr>
          <p:cNvPr id="77" name="矩形: 圓角 76">
            <a:extLst>
              <a:ext uri="{FF2B5EF4-FFF2-40B4-BE49-F238E27FC236}">
                <a16:creationId xmlns:a16="http://schemas.microsoft.com/office/drawing/2014/main" id="{A4B109E6-12DB-EE85-AB78-8F7243D64B33}"/>
              </a:ext>
            </a:extLst>
          </p:cNvPr>
          <p:cNvSpPr/>
          <p:nvPr/>
        </p:nvSpPr>
        <p:spPr>
          <a:xfrm>
            <a:off x="6109019" y="3356917"/>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latin typeface="微軟正黑體" panose="020B0604030504040204" pitchFamily="34" charset="-120"/>
                <a:ea typeface="微軟正黑體" panose="020B0604030504040204" pitchFamily="34" charset="-120"/>
              </a:rPr>
              <a:t>陽光下的貓</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sp>
        <p:nvSpPr>
          <p:cNvPr id="78" name="矩形: 圓角 77">
            <a:extLst>
              <a:ext uri="{FF2B5EF4-FFF2-40B4-BE49-F238E27FC236}">
                <a16:creationId xmlns:a16="http://schemas.microsoft.com/office/drawing/2014/main" id="{B09F2723-D057-3487-3306-65446F3D5C6D}"/>
              </a:ext>
            </a:extLst>
          </p:cNvPr>
          <p:cNvSpPr/>
          <p:nvPr/>
        </p:nvSpPr>
        <p:spPr>
          <a:xfrm>
            <a:off x="6131043" y="5937353"/>
            <a:ext cx="1925671" cy="466529"/>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latin typeface="微軟正黑體" panose="020B0604030504040204" pitchFamily="34" charset="-120"/>
                <a:ea typeface="微軟正黑體" panose="020B0604030504040204" pitchFamily="34" charset="-120"/>
              </a:rPr>
              <a:t>沙灘上的狗</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4937810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7"/>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4" grpId="0"/>
      <p:bldP spid="35" grpId="0" animBg="1"/>
      <p:bldP spid="54" grpId="0"/>
      <p:bldP spid="57" grpId="0" animBg="1"/>
      <p:bldP spid="63" grpId="0"/>
      <p:bldP spid="66" grpId="0" animBg="1"/>
      <p:bldP spid="72" grpId="0"/>
      <p:bldP spid="77" grpId="0" animBg="1"/>
      <p:bldP spid="7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6151671-AB12-50FC-537D-A754E245FCF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如何評量影像生成的好壞</a:t>
            </a:r>
          </a:p>
        </p:txBody>
      </p:sp>
      <p:sp>
        <p:nvSpPr>
          <p:cNvPr id="7" name="文字方塊 6">
            <a:extLst>
              <a:ext uri="{FF2B5EF4-FFF2-40B4-BE49-F238E27FC236}">
                <a16:creationId xmlns:a16="http://schemas.microsoft.com/office/drawing/2014/main" id="{7F84559B-2F1A-E349-BABA-A02E18817404}"/>
              </a:ext>
            </a:extLst>
          </p:cNvPr>
          <p:cNvSpPr txBox="1"/>
          <p:nvPr/>
        </p:nvSpPr>
        <p:spPr>
          <a:xfrm>
            <a:off x="8305800" y="1027906"/>
            <a:ext cx="3600450" cy="369332"/>
          </a:xfrm>
          <a:prstGeom prst="rect">
            <a:avLst/>
          </a:prstGeom>
          <a:noFill/>
        </p:spPr>
        <p:txBody>
          <a:bodyPr wrap="square">
            <a:spAutoFit/>
          </a:bodyPr>
          <a:lstStyle/>
          <a:p>
            <a:r>
              <a:rPr lang="zh-TW" altLang="en-US" dirty="0"/>
              <a:t>https://arxiv.org/abs/2103.00020</a:t>
            </a:r>
          </a:p>
        </p:txBody>
      </p:sp>
      <p:sp>
        <p:nvSpPr>
          <p:cNvPr id="3" name="矩形: 圓角 2">
            <a:extLst>
              <a:ext uri="{FF2B5EF4-FFF2-40B4-BE49-F238E27FC236}">
                <a16:creationId xmlns:a16="http://schemas.microsoft.com/office/drawing/2014/main" id="{C7D79DBC-7942-4FDB-E037-58D1EA0929D5}"/>
              </a:ext>
            </a:extLst>
          </p:cNvPr>
          <p:cNvSpPr/>
          <p:nvPr/>
        </p:nvSpPr>
        <p:spPr>
          <a:xfrm>
            <a:off x="4150013" y="2399348"/>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2800" dirty="0">
                <a:solidFill>
                  <a:prstClr val="black"/>
                </a:solidFill>
                <a:latin typeface="微軟正黑體" panose="020B0604030504040204" pitchFamily="34" charset="-120"/>
                <a:ea typeface="微軟正黑體" panose="020B0604030504040204" pitchFamily="34" charset="-120"/>
              </a:rPr>
              <a:t>圖片</a:t>
            </a:r>
            <a:endParaRPr lang="en-US" altLang="zh-TW" sz="2800" dirty="0">
              <a:solidFill>
                <a:prstClr val="black"/>
              </a:solidFill>
              <a:latin typeface="微軟正黑體" panose="020B0604030504040204" pitchFamily="34" charset="-120"/>
              <a:ea typeface="微軟正黑體" panose="020B0604030504040204" pitchFamily="34" charset="-120"/>
            </a:endParaRPr>
          </a:p>
          <a:p>
            <a:pPr lvl="0" algn="ctr">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cxnSp>
        <p:nvCxnSpPr>
          <p:cNvPr id="4" name="直線單箭頭接點 3">
            <a:extLst>
              <a:ext uri="{FF2B5EF4-FFF2-40B4-BE49-F238E27FC236}">
                <a16:creationId xmlns:a16="http://schemas.microsoft.com/office/drawing/2014/main" id="{458E3DA0-F016-126F-9B9D-FE67AA677205}"/>
              </a:ext>
            </a:extLst>
          </p:cNvPr>
          <p:cNvCxnSpPr>
            <a:cxnSpLocks/>
          </p:cNvCxnSpPr>
          <p:nvPr/>
        </p:nvCxnSpPr>
        <p:spPr>
          <a:xfrm>
            <a:off x="3379530" y="2930842"/>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矩形: 圓角 4">
            <a:extLst>
              <a:ext uri="{FF2B5EF4-FFF2-40B4-BE49-F238E27FC236}">
                <a16:creationId xmlns:a16="http://schemas.microsoft.com/office/drawing/2014/main" id="{2F9A39AE-E37F-ABFA-886C-F24CBA3C30C5}"/>
              </a:ext>
            </a:extLst>
          </p:cNvPr>
          <p:cNvSpPr/>
          <p:nvPr/>
        </p:nvSpPr>
        <p:spPr>
          <a:xfrm>
            <a:off x="1356124" y="2695896"/>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pic>
        <p:nvPicPr>
          <p:cNvPr id="6" name="圖片 5" descr="一張含有 草, 哈士奇, 戶外, 寵物 的圖片&#10;&#10;自動產生的描述">
            <a:extLst>
              <a:ext uri="{FF2B5EF4-FFF2-40B4-BE49-F238E27FC236}">
                <a16:creationId xmlns:a16="http://schemas.microsoft.com/office/drawing/2014/main" id="{3B336567-9F49-252C-9D04-F132198D00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3800" y="2263161"/>
            <a:ext cx="1332000" cy="1332000"/>
          </a:xfrm>
          <a:prstGeom prst="rect">
            <a:avLst/>
          </a:prstGeom>
        </p:spPr>
      </p:pic>
      <p:cxnSp>
        <p:nvCxnSpPr>
          <p:cNvPr id="8" name="直線單箭頭接點 7">
            <a:extLst>
              <a:ext uri="{FF2B5EF4-FFF2-40B4-BE49-F238E27FC236}">
                <a16:creationId xmlns:a16="http://schemas.microsoft.com/office/drawing/2014/main" id="{CC6114C8-0CB3-ADDF-1D85-CABA177D91EE}"/>
              </a:ext>
            </a:extLst>
          </p:cNvPr>
          <p:cNvCxnSpPr>
            <a:cxnSpLocks/>
          </p:cNvCxnSpPr>
          <p:nvPr/>
        </p:nvCxnSpPr>
        <p:spPr>
          <a:xfrm>
            <a:off x="6310012" y="2930842"/>
            <a:ext cx="6292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文字方塊 8">
            <a:extLst>
              <a:ext uri="{FF2B5EF4-FFF2-40B4-BE49-F238E27FC236}">
                <a16:creationId xmlns:a16="http://schemas.microsoft.com/office/drawing/2014/main" id="{C9DCC667-AC69-5E98-FDB5-B3267C9725EF}"/>
              </a:ext>
            </a:extLst>
          </p:cNvPr>
          <p:cNvSpPr txBox="1"/>
          <p:nvPr/>
        </p:nvSpPr>
        <p:spPr>
          <a:xfrm>
            <a:off x="8730405" y="2568686"/>
            <a:ext cx="2779059"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怎麼知道生成結果好不好？</a:t>
            </a:r>
          </a:p>
        </p:txBody>
      </p:sp>
      <p:sp>
        <p:nvSpPr>
          <p:cNvPr id="10" name="矩形: 圓角 9">
            <a:extLst>
              <a:ext uri="{FF2B5EF4-FFF2-40B4-BE49-F238E27FC236}">
                <a16:creationId xmlns:a16="http://schemas.microsoft.com/office/drawing/2014/main" id="{928F9858-812B-03DC-40A8-04C21FDFD94A}"/>
              </a:ext>
            </a:extLst>
          </p:cNvPr>
          <p:cNvSpPr/>
          <p:nvPr/>
        </p:nvSpPr>
        <p:spPr>
          <a:xfrm>
            <a:off x="6958282" y="4766609"/>
            <a:ext cx="1332000" cy="1108307"/>
          </a:xfrm>
          <a:prstGeom prst="roundRect">
            <a:avLst/>
          </a:prstGeom>
          <a:solidFill>
            <a:schemeClr val="accent4">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2800" dirty="0">
                <a:solidFill>
                  <a:prstClr val="black"/>
                </a:solidFill>
                <a:latin typeface="微軟正黑體" panose="020B0604030504040204" pitchFamily="34" charset="-120"/>
                <a:ea typeface="微軟正黑體" panose="020B0604030504040204" pitchFamily="34" charset="-120"/>
              </a:rPr>
              <a:t>CLIP</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1" name="直線接點 10">
            <a:extLst>
              <a:ext uri="{FF2B5EF4-FFF2-40B4-BE49-F238E27FC236}">
                <a16:creationId xmlns:a16="http://schemas.microsoft.com/office/drawing/2014/main" id="{8680A5E8-9599-D3FD-4D93-9E383A59014E}"/>
              </a:ext>
            </a:extLst>
          </p:cNvPr>
          <p:cNvCxnSpPr>
            <a:cxnSpLocks/>
          </p:cNvCxnSpPr>
          <p:nvPr/>
        </p:nvCxnSpPr>
        <p:spPr>
          <a:xfrm flipH="1">
            <a:off x="2321904" y="4234481"/>
            <a:ext cx="535524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接點 11">
            <a:extLst>
              <a:ext uri="{FF2B5EF4-FFF2-40B4-BE49-F238E27FC236}">
                <a16:creationId xmlns:a16="http://schemas.microsoft.com/office/drawing/2014/main" id="{53C157E9-7E56-D15F-D47D-F37B5090B799}"/>
              </a:ext>
            </a:extLst>
          </p:cNvPr>
          <p:cNvCxnSpPr>
            <a:cxnSpLocks/>
          </p:cNvCxnSpPr>
          <p:nvPr/>
        </p:nvCxnSpPr>
        <p:spPr>
          <a:xfrm>
            <a:off x="4991100" y="5320762"/>
            <a:ext cx="1954934"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直線接點 12">
            <a:extLst>
              <a:ext uri="{FF2B5EF4-FFF2-40B4-BE49-F238E27FC236}">
                <a16:creationId xmlns:a16="http://schemas.microsoft.com/office/drawing/2014/main" id="{A5534A05-D949-9E7D-2832-E91F4D88DF40}"/>
              </a:ext>
            </a:extLst>
          </p:cNvPr>
          <p:cNvCxnSpPr>
            <a:cxnSpLocks/>
          </p:cNvCxnSpPr>
          <p:nvPr/>
        </p:nvCxnSpPr>
        <p:spPr>
          <a:xfrm>
            <a:off x="8290282" y="5320762"/>
            <a:ext cx="497238"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341E19F6-FE78-A8AD-FD78-792A85F6C315}"/>
              </a:ext>
            </a:extLst>
          </p:cNvPr>
          <p:cNvSpPr txBox="1"/>
          <p:nvPr/>
        </p:nvSpPr>
        <p:spPr>
          <a:xfrm>
            <a:off x="8726170" y="5108217"/>
            <a:ext cx="896112"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cxnSp>
        <p:nvCxnSpPr>
          <p:cNvPr id="18" name="直線接點 17">
            <a:extLst>
              <a:ext uri="{FF2B5EF4-FFF2-40B4-BE49-F238E27FC236}">
                <a16:creationId xmlns:a16="http://schemas.microsoft.com/office/drawing/2014/main" id="{ED27110D-5F88-233B-FE89-E2A9CA710FC4}"/>
              </a:ext>
            </a:extLst>
          </p:cNvPr>
          <p:cNvCxnSpPr>
            <a:cxnSpLocks/>
          </p:cNvCxnSpPr>
          <p:nvPr/>
        </p:nvCxnSpPr>
        <p:spPr>
          <a:xfrm flipV="1">
            <a:off x="5001293" y="4234481"/>
            <a:ext cx="0" cy="10862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a:extLst>
              <a:ext uri="{FF2B5EF4-FFF2-40B4-BE49-F238E27FC236}">
                <a16:creationId xmlns:a16="http://schemas.microsoft.com/office/drawing/2014/main" id="{F92AC77C-8950-ADD6-1E2E-8269E5BC4614}"/>
              </a:ext>
            </a:extLst>
          </p:cNvPr>
          <p:cNvCxnSpPr>
            <a:cxnSpLocks/>
          </p:cNvCxnSpPr>
          <p:nvPr/>
        </p:nvCxnSpPr>
        <p:spPr>
          <a:xfrm flipV="1">
            <a:off x="2321904" y="3162425"/>
            <a:ext cx="0" cy="10862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DC269AB9-6AFC-090B-9E4A-CA3BAF3BAC50}"/>
              </a:ext>
            </a:extLst>
          </p:cNvPr>
          <p:cNvCxnSpPr>
            <a:cxnSpLocks/>
          </p:cNvCxnSpPr>
          <p:nvPr/>
        </p:nvCxnSpPr>
        <p:spPr>
          <a:xfrm flipV="1">
            <a:off x="7677150" y="3644056"/>
            <a:ext cx="0" cy="60465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814558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01DB9C-0E6E-053F-609B-9058366D8F9A}"/>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一張圖勝過千言萬語</a:t>
            </a:r>
          </a:p>
        </p:txBody>
      </p:sp>
      <p:pic>
        <p:nvPicPr>
          <p:cNvPr id="5" name="內容版面配置區 4" descr="一張含有 木製的 的圖片&#10;&#10;自動產生的描述">
            <a:extLst>
              <a:ext uri="{FF2B5EF4-FFF2-40B4-BE49-F238E27FC236}">
                <a16:creationId xmlns:a16="http://schemas.microsoft.com/office/drawing/2014/main" id="{2D66C1AB-DE96-3C2D-82B7-CE5C38B995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60384" y="300036"/>
            <a:ext cx="4693444" cy="6257927"/>
          </a:xfrm>
        </p:spPr>
      </p:pic>
      <p:sp>
        <p:nvSpPr>
          <p:cNvPr id="9" name="文字方塊 8">
            <a:extLst>
              <a:ext uri="{FF2B5EF4-FFF2-40B4-BE49-F238E27FC236}">
                <a16:creationId xmlns:a16="http://schemas.microsoft.com/office/drawing/2014/main" id="{A31AF84B-467F-440A-58CD-414E549374C6}"/>
              </a:ext>
            </a:extLst>
          </p:cNvPr>
          <p:cNvSpPr txBox="1"/>
          <p:nvPr/>
        </p:nvSpPr>
        <p:spPr>
          <a:xfrm>
            <a:off x="840584" y="1315165"/>
            <a:ext cx="5712616" cy="1754326"/>
          </a:xfrm>
          <a:prstGeom prst="rect">
            <a:avLst/>
          </a:prstGeom>
          <a:noFill/>
        </p:spPr>
        <p:txBody>
          <a:bodyPr wrap="square">
            <a:spAutoFit/>
          </a:bodyPr>
          <a:lstStyle/>
          <a:p>
            <a:pPr algn="just"/>
            <a:r>
              <a:rPr lang="zh-TW" altLang="en-US" b="0" i="0" dirty="0">
                <a:solidFill>
                  <a:srgbClr val="0D0D0D"/>
                </a:solidFill>
                <a:effectLst/>
                <a:highlight>
                  <a:srgbClr val="F4F4F4"/>
                </a:highlight>
                <a:latin typeface="微軟正黑體" panose="020B0604030504040204" pitchFamily="34" charset="-120"/>
                <a:ea typeface="微軟正黑體" panose="020B0604030504040204" pitchFamily="34" charset="-120"/>
              </a:rPr>
              <a:t>畫一個有現代簡約設計風格的的鐘。鍾面是一個大約圓形的框架，框架為黑色金屬材質，沒有傳統的鍾面刻度。鍾的中央部分是一塊淺色接近長方形的木板，上下鏤空，木板的右下角印有“</a:t>
            </a:r>
            <a:r>
              <a:rPr lang="en-US" altLang="zh-TW" b="0" i="0" dirty="0" err="1">
                <a:solidFill>
                  <a:srgbClr val="0D0D0D"/>
                </a:solidFill>
                <a:effectLst/>
                <a:highlight>
                  <a:srgbClr val="F4F4F4"/>
                </a:highlight>
                <a:latin typeface="微軟正黑體" panose="020B0604030504040204" pitchFamily="34" charset="-120"/>
                <a:ea typeface="微軟正黑體" panose="020B0604030504040204" pitchFamily="34" charset="-120"/>
              </a:rPr>
              <a:t>patya</a:t>
            </a:r>
            <a:r>
              <a:rPr lang="en-US" altLang="zh-TW" b="0" i="0" dirty="0">
                <a:solidFill>
                  <a:srgbClr val="0D0D0D"/>
                </a:solidFill>
                <a:effectLst/>
                <a:highlight>
                  <a:srgbClr val="F4F4F4"/>
                </a:highlight>
                <a:latin typeface="微軟正黑體" panose="020B0604030504040204" pitchFamily="34" charset="-120"/>
                <a:ea typeface="微軟正黑體" panose="020B0604030504040204" pitchFamily="34" charset="-120"/>
              </a:rPr>
              <a:t>”</a:t>
            </a:r>
            <a:r>
              <a:rPr lang="zh-TW" altLang="en-US" b="0" i="0" dirty="0">
                <a:solidFill>
                  <a:srgbClr val="0D0D0D"/>
                </a:solidFill>
                <a:effectLst/>
                <a:highlight>
                  <a:srgbClr val="F4F4F4"/>
                </a:highlight>
                <a:latin typeface="微軟正黑體" panose="020B0604030504040204" pitchFamily="34" charset="-120"/>
                <a:ea typeface="微軟正黑體" panose="020B0604030504040204" pitchFamily="34" charset="-120"/>
              </a:rPr>
              <a:t>字樣，沒有其餘花紋。鍾針為黑色，設計簡約，只有時針和分針，沒有秒針。鍾針安裝在木板的中央部分。</a:t>
            </a:r>
            <a:endParaRPr lang="zh-TW" altLang="en-US" dirty="0">
              <a:latin typeface="微軟正黑體" panose="020B0604030504040204" pitchFamily="34" charset="-120"/>
              <a:ea typeface="微軟正黑體" panose="020B0604030504040204" pitchFamily="34" charset="-120"/>
            </a:endParaRPr>
          </a:p>
        </p:txBody>
      </p:sp>
      <p:pic>
        <p:nvPicPr>
          <p:cNvPr id="11" name="圖片 10" descr="一張含有 時鐘, 掛鐘, 石英鐘, 圓形 的圖片&#10;&#10;自動產生的描述">
            <a:extLst>
              <a:ext uri="{FF2B5EF4-FFF2-40B4-BE49-F238E27FC236}">
                <a16:creationId xmlns:a16="http://schemas.microsoft.com/office/drawing/2014/main" id="{311FF555-9866-DC0A-7ADB-A7330E2126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59" y="315533"/>
            <a:ext cx="6257927" cy="6257927"/>
          </a:xfrm>
          <a:prstGeom prst="rect">
            <a:avLst/>
          </a:prstGeom>
        </p:spPr>
      </p:pic>
    </p:spTree>
    <p:extLst>
      <p:ext uri="{BB962C8B-B14F-4D97-AF65-F5344CB8AC3E}">
        <p14:creationId xmlns:p14="http://schemas.microsoft.com/office/powerpoint/2010/main" val="395915507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3A5EC80-5C29-E87D-06E4-E1307BB994F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個人化的圖像生成</a:t>
            </a:r>
          </a:p>
        </p:txBody>
      </p:sp>
      <p:sp>
        <p:nvSpPr>
          <p:cNvPr id="5" name="文字方塊 4">
            <a:extLst>
              <a:ext uri="{FF2B5EF4-FFF2-40B4-BE49-F238E27FC236}">
                <a16:creationId xmlns:a16="http://schemas.microsoft.com/office/drawing/2014/main" id="{F46B082C-5687-24A9-17BD-FC3E70F37D8F}"/>
              </a:ext>
            </a:extLst>
          </p:cNvPr>
          <p:cNvSpPr txBox="1"/>
          <p:nvPr/>
        </p:nvSpPr>
        <p:spPr>
          <a:xfrm>
            <a:off x="8473699" y="496371"/>
            <a:ext cx="6098582" cy="646331"/>
          </a:xfrm>
          <a:prstGeom prst="rect">
            <a:avLst/>
          </a:prstGeom>
          <a:noFill/>
        </p:spPr>
        <p:txBody>
          <a:bodyPr wrap="square">
            <a:spAutoFit/>
          </a:bodyPr>
          <a:lstStyle/>
          <a:p>
            <a:r>
              <a:rPr lang="zh-TW" altLang="en-US" dirty="0"/>
              <a:t>https://arxiv.org/abs/2208.01618</a:t>
            </a:r>
            <a:endParaRPr lang="en-US" altLang="zh-TW" dirty="0"/>
          </a:p>
          <a:p>
            <a:r>
              <a:rPr lang="en-US" altLang="zh-TW" dirty="0"/>
              <a:t>https://arxiv.org/abs/2208.12242</a:t>
            </a:r>
            <a:endParaRPr lang="zh-TW" altLang="en-US" dirty="0"/>
          </a:p>
        </p:txBody>
      </p:sp>
      <p:sp>
        <p:nvSpPr>
          <p:cNvPr id="6" name="文字方塊 5">
            <a:extLst>
              <a:ext uri="{FF2B5EF4-FFF2-40B4-BE49-F238E27FC236}">
                <a16:creationId xmlns:a16="http://schemas.microsoft.com/office/drawing/2014/main" id="{875382B9-DB00-B778-AF08-A11A24488B55}"/>
              </a:ext>
            </a:extLst>
          </p:cNvPr>
          <p:cNvSpPr txBox="1"/>
          <p:nvPr/>
        </p:nvSpPr>
        <p:spPr>
          <a:xfrm>
            <a:off x="6985539" y="6316899"/>
            <a:ext cx="6098582" cy="369332"/>
          </a:xfrm>
          <a:prstGeom prst="rect">
            <a:avLst/>
          </a:prstGeom>
          <a:noFill/>
        </p:spPr>
        <p:txBody>
          <a:bodyPr wrap="square">
            <a:spAutoFit/>
          </a:bodyPr>
          <a:lstStyle/>
          <a:p>
            <a:r>
              <a:rPr lang="en-US" altLang="zh-TW" dirty="0"/>
              <a:t>Source of image: </a:t>
            </a:r>
            <a:r>
              <a:rPr lang="zh-TW" altLang="en-US" dirty="0"/>
              <a:t>https://arxiv.org/abs/2208.01618</a:t>
            </a:r>
            <a:endParaRPr lang="en-US" altLang="zh-TW" dirty="0"/>
          </a:p>
        </p:txBody>
      </p:sp>
      <p:pic>
        <p:nvPicPr>
          <p:cNvPr id="8" name="圖片 7">
            <a:extLst>
              <a:ext uri="{FF2B5EF4-FFF2-40B4-BE49-F238E27FC236}">
                <a16:creationId xmlns:a16="http://schemas.microsoft.com/office/drawing/2014/main" id="{2500B5FB-9DA4-9E0B-4C8C-D6C2C2EA9478}"/>
              </a:ext>
            </a:extLst>
          </p:cNvPr>
          <p:cNvPicPr>
            <a:picLocks noChangeAspect="1"/>
          </p:cNvPicPr>
          <p:nvPr/>
        </p:nvPicPr>
        <p:blipFill>
          <a:blip r:embed="rId3"/>
          <a:stretch>
            <a:fillRect/>
          </a:stretch>
        </p:blipFill>
        <p:spPr>
          <a:xfrm>
            <a:off x="1685179" y="2530457"/>
            <a:ext cx="1810003" cy="1819529"/>
          </a:xfrm>
          <a:prstGeom prst="rect">
            <a:avLst/>
          </a:prstGeom>
        </p:spPr>
      </p:pic>
      <p:pic>
        <p:nvPicPr>
          <p:cNvPr id="10" name="圖片 9">
            <a:extLst>
              <a:ext uri="{FF2B5EF4-FFF2-40B4-BE49-F238E27FC236}">
                <a16:creationId xmlns:a16="http://schemas.microsoft.com/office/drawing/2014/main" id="{5506DF38-2E45-AC1D-D17C-EF797A10BC42}"/>
              </a:ext>
            </a:extLst>
          </p:cNvPr>
          <p:cNvPicPr>
            <a:picLocks noChangeAspect="1"/>
          </p:cNvPicPr>
          <p:nvPr/>
        </p:nvPicPr>
        <p:blipFill>
          <a:blip r:embed="rId4"/>
          <a:stretch>
            <a:fillRect/>
          </a:stretch>
        </p:blipFill>
        <p:spPr>
          <a:xfrm>
            <a:off x="2194837" y="4480592"/>
            <a:ext cx="790685" cy="428685"/>
          </a:xfrm>
          <a:prstGeom prst="rect">
            <a:avLst/>
          </a:prstGeom>
        </p:spPr>
      </p:pic>
      <p:sp>
        <p:nvSpPr>
          <p:cNvPr id="11" name="文字方塊 10">
            <a:extLst>
              <a:ext uri="{FF2B5EF4-FFF2-40B4-BE49-F238E27FC236}">
                <a16:creationId xmlns:a16="http://schemas.microsoft.com/office/drawing/2014/main" id="{51B21C7F-1562-121E-10C7-EB49B1B2D74D}"/>
              </a:ext>
            </a:extLst>
          </p:cNvPr>
          <p:cNvSpPr txBox="1"/>
          <p:nvPr/>
        </p:nvSpPr>
        <p:spPr>
          <a:xfrm>
            <a:off x="1483701" y="5039883"/>
            <a:ext cx="2011481" cy="830997"/>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平常沒有在用的符號</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cxnSp>
        <p:nvCxnSpPr>
          <p:cNvPr id="13" name="直線單箭頭接點 12">
            <a:extLst>
              <a:ext uri="{FF2B5EF4-FFF2-40B4-BE49-F238E27FC236}">
                <a16:creationId xmlns:a16="http://schemas.microsoft.com/office/drawing/2014/main" id="{213A0C68-DC7F-5DBE-5C32-EEA681DA551A}"/>
              </a:ext>
            </a:extLst>
          </p:cNvPr>
          <p:cNvCxnSpPr>
            <a:cxnSpLocks/>
          </p:cNvCxnSpPr>
          <p:nvPr/>
        </p:nvCxnSpPr>
        <p:spPr>
          <a:xfrm rot="5400000" flipV="1">
            <a:off x="5980194" y="2408133"/>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圓角 13">
            <a:extLst>
              <a:ext uri="{FF2B5EF4-FFF2-40B4-BE49-F238E27FC236}">
                <a16:creationId xmlns:a16="http://schemas.microsoft.com/office/drawing/2014/main" id="{A69A72DF-AEB2-BBD9-E73C-E1E19D3F8BC5}"/>
              </a:ext>
            </a:extLst>
          </p:cNvPr>
          <p:cNvSpPr/>
          <p:nvPr/>
        </p:nvSpPr>
        <p:spPr>
          <a:xfrm>
            <a:off x="6306906" y="2260299"/>
            <a:ext cx="1583788" cy="932149"/>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文字</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prstClr val="black"/>
                </a:solidFill>
                <a:latin typeface="微軟正黑體" panose="020B0604030504040204" pitchFamily="34" charset="-120"/>
                <a:ea typeface="微軟正黑體" panose="020B0604030504040204" pitchFamily="34" charset="-120"/>
              </a:rPr>
              <a:t>生圖</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5" name="圖片 14">
            <a:extLst>
              <a:ext uri="{FF2B5EF4-FFF2-40B4-BE49-F238E27FC236}">
                <a16:creationId xmlns:a16="http://schemas.microsoft.com/office/drawing/2014/main" id="{DB9EFDCC-A323-D2FA-CFCF-C2B4B40960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214" y="2186374"/>
            <a:ext cx="1072754" cy="1080000"/>
          </a:xfrm>
          <a:prstGeom prst="rect">
            <a:avLst/>
          </a:prstGeom>
        </p:spPr>
      </p:pic>
      <p:cxnSp>
        <p:nvCxnSpPr>
          <p:cNvPr id="16" name="直線單箭頭接點 15">
            <a:extLst>
              <a:ext uri="{FF2B5EF4-FFF2-40B4-BE49-F238E27FC236}">
                <a16:creationId xmlns:a16="http://schemas.microsoft.com/office/drawing/2014/main" id="{93763303-EC94-BA59-C959-3DCC0D772F06}"/>
              </a:ext>
            </a:extLst>
          </p:cNvPr>
          <p:cNvCxnSpPr>
            <a:cxnSpLocks/>
          </p:cNvCxnSpPr>
          <p:nvPr/>
        </p:nvCxnSpPr>
        <p:spPr>
          <a:xfrm>
            <a:off x="7108987" y="1778938"/>
            <a:ext cx="0" cy="4074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9" name="群組 18">
            <a:extLst>
              <a:ext uri="{FF2B5EF4-FFF2-40B4-BE49-F238E27FC236}">
                <a16:creationId xmlns:a16="http://schemas.microsoft.com/office/drawing/2014/main" id="{371B775C-2625-0F79-AC73-01A6CEE4E15B}"/>
              </a:ext>
            </a:extLst>
          </p:cNvPr>
          <p:cNvGrpSpPr/>
          <p:nvPr/>
        </p:nvGrpSpPr>
        <p:grpSpPr>
          <a:xfrm>
            <a:off x="5762048" y="1280310"/>
            <a:ext cx="2673504" cy="461665"/>
            <a:chOff x="7269441" y="4183681"/>
            <a:chExt cx="2673504" cy="461665"/>
          </a:xfrm>
        </p:grpSpPr>
        <p:pic>
          <p:nvPicPr>
            <p:cNvPr id="12" name="圖片 11">
              <a:extLst>
                <a:ext uri="{FF2B5EF4-FFF2-40B4-BE49-F238E27FC236}">
                  <a16:creationId xmlns:a16="http://schemas.microsoft.com/office/drawing/2014/main" id="{7A954E0C-71F2-8601-9224-B186B6AC5315}"/>
                </a:ext>
              </a:extLst>
            </p:cNvPr>
            <p:cNvPicPr>
              <a:picLocks noChangeAspect="1"/>
            </p:cNvPicPr>
            <p:nvPr/>
          </p:nvPicPr>
          <p:blipFill>
            <a:blip r:embed="rId4"/>
            <a:stretch>
              <a:fillRect/>
            </a:stretch>
          </p:blipFill>
          <p:spPr>
            <a:xfrm>
              <a:off x="9152260" y="4184672"/>
              <a:ext cx="790685" cy="428685"/>
            </a:xfrm>
            <a:prstGeom prst="rect">
              <a:avLst/>
            </a:prstGeom>
          </p:spPr>
        </p:pic>
        <p:sp>
          <p:nvSpPr>
            <p:cNvPr id="18" name="文字方塊 17">
              <a:extLst>
                <a:ext uri="{FF2B5EF4-FFF2-40B4-BE49-F238E27FC236}">
                  <a16:creationId xmlns:a16="http://schemas.microsoft.com/office/drawing/2014/main" id="{9CF41843-18DD-5E34-D63B-6F08960519AD}"/>
                </a:ext>
              </a:extLst>
            </p:cNvPr>
            <p:cNvSpPr txBox="1"/>
            <p:nvPr/>
          </p:nvSpPr>
          <p:spPr>
            <a:xfrm>
              <a:off x="7269441" y="4183681"/>
              <a:ext cx="201148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photo of </a:t>
              </a:r>
              <a:endParaRPr lang="zh-TW" altLang="en-US" sz="2400" dirty="0">
                <a:latin typeface="微軟正黑體" panose="020B0604030504040204" pitchFamily="34" charset="-120"/>
                <a:ea typeface="微軟正黑體" panose="020B0604030504040204" pitchFamily="34" charset="-120"/>
              </a:endParaRPr>
            </a:p>
          </p:txBody>
        </p:sp>
      </p:grpSp>
      <p:cxnSp>
        <p:nvCxnSpPr>
          <p:cNvPr id="20" name="直線單箭頭接點 19">
            <a:extLst>
              <a:ext uri="{FF2B5EF4-FFF2-40B4-BE49-F238E27FC236}">
                <a16:creationId xmlns:a16="http://schemas.microsoft.com/office/drawing/2014/main" id="{8FD82698-2976-FAFF-E057-E693109BEC01}"/>
              </a:ext>
            </a:extLst>
          </p:cNvPr>
          <p:cNvCxnSpPr>
            <a:cxnSpLocks/>
          </p:cNvCxnSpPr>
          <p:nvPr/>
        </p:nvCxnSpPr>
        <p:spPr>
          <a:xfrm rot="5400000" flipV="1">
            <a:off x="8307813" y="2371170"/>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圖片 21">
            <a:extLst>
              <a:ext uri="{FF2B5EF4-FFF2-40B4-BE49-F238E27FC236}">
                <a16:creationId xmlns:a16="http://schemas.microsoft.com/office/drawing/2014/main" id="{EEA23D41-1200-0F2D-2031-35C4388A2824}"/>
              </a:ext>
            </a:extLst>
          </p:cNvPr>
          <p:cNvPicPr>
            <a:picLocks noChangeAspect="1"/>
          </p:cNvPicPr>
          <p:nvPr/>
        </p:nvPicPr>
        <p:blipFill>
          <a:blip r:embed="rId6"/>
          <a:stretch>
            <a:fillRect/>
          </a:stretch>
        </p:blipFill>
        <p:spPr>
          <a:xfrm>
            <a:off x="8800934" y="1869583"/>
            <a:ext cx="1583788" cy="1600372"/>
          </a:xfrm>
          <a:prstGeom prst="rect">
            <a:avLst/>
          </a:prstGeom>
        </p:spPr>
      </p:pic>
      <p:cxnSp>
        <p:nvCxnSpPr>
          <p:cNvPr id="23" name="直線單箭頭接點 22">
            <a:extLst>
              <a:ext uri="{FF2B5EF4-FFF2-40B4-BE49-F238E27FC236}">
                <a16:creationId xmlns:a16="http://schemas.microsoft.com/office/drawing/2014/main" id="{5827B87F-4964-336E-72BB-13ED68D15DF8}"/>
              </a:ext>
            </a:extLst>
          </p:cNvPr>
          <p:cNvCxnSpPr>
            <a:cxnSpLocks/>
          </p:cNvCxnSpPr>
          <p:nvPr/>
        </p:nvCxnSpPr>
        <p:spPr>
          <a:xfrm rot="5400000" flipV="1">
            <a:off x="5952082" y="4749787"/>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矩形: 圓角 23">
            <a:extLst>
              <a:ext uri="{FF2B5EF4-FFF2-40B4-BE49-F238E27FC236}">
                <a16:creationId xmlns:a16="http://schemas.microsoft.com/office/drawing/2014/main" id="{C6B989C1-ECFD-51E1-F16A-0907E301421D}"/>
              </a:ext>
            </a:extLst>
          </p:cNvPr>
          <p:cNvSpPr/>
          <p:nvPr/>
        </p:nvSpPr>
        <p:spPr>
          <a:xfrm>
            <a:off x="6278794" y="4601953"/>
            <a:ext cx="1583788" cy="932149"/>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文字</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solidFill>
                  <a:prstClr val="black"/>
                </a:solidFill>
                <a:latin typeface="微軟正黑體" panose="020B0604030504040204" pitchFamily="34" charset="-120"/>
                <a:ea typeface="微軟正黑體" panose="020B0604030504040204" pitchFamily="34" charset="-120"/>
              </a:rPr>
              <a:t>生圖</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25" name="圖片 24">
            <a:extLst>
              <a:ext uri="{FF2B5EF4-FFF2-40B4-BE49-F238E27FC236}">
                <a16:creationId xmlns:a16="http://schemas.microsoft.com/office/drawing/2014/main" id="{59CC8DE4-F58C-8D4B-EBA1-67498B8195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57152" y="4528028"/>
            <a:ext cx="1072754" cy="1080000"/>
          </a:xfrm>
          <a:prstGeom prst="rect">
            <a:avLst/>
          </a:prstGeom>
        </p:spPr>
      </p:pic>
      <p:cxnSp>
        <p:nvCxnSpPr>
          <p:cNvPr id="26" name="直線單箭頭接點 25">
            <a:extLst>
              <a:ext uri="{FF2B5EF4-FFF2-40B4-BE49-F238E27FC236}">
                <a16:creationId xmlns:a16="http://schemas.microsoft.com/office/drawing/2014/main" id="{5151B806-4EB8-791A-FCBC-A3E67D286B8D}"/>
              </a:ext>
            </a:extLst>
          </p:cNvPr>
          <p:cNvCxnSpPr>
            <a:cxnSpLocks/>
          </p:cNvCxnSpPr>
          <p:nvPr/>
        </p:nvCxnSpPr>
        <p:spPr>
          <a:xfrm>
            <a:off x="7080875" y="4120592"/>
            <a:ext cx="0" cy="40743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7" name="群組 26">
            <a:extLst>
              <a:ext uri="{FF2B5EF4-FFF2-40B4-BE49-F238E27FC236}">
                <a16:creationId xmlns:a16="http://schemas.microsoft.com/office/drawing/2014/main" id="{C5C51F4C-7734-443D-484D-D82F6DC2CDB7}"/>
              </a:ext>
            </a:extLst>
          </p:cNvPr>
          <p:cNvGrpSpPr/>
          <p:nvPr/>
        </p:nvGrpSpPr>
        <p:grpSpPr>
          <a:xfrm>
            <a:off x="5733936" y="3621964"/>
            <a:ext cx="2673504" cy="461665"/>
            <a:chOff x="7269441" y="4183681"/>
            <a:chExt cx="2673504" cy="461665"/>
          </a:xfrm>
        </p:grpSpPr>
        <p:pic>
          <p:nvPicPr>
            <p:cNvPr id="28" name="圖片 27">
              <a:extLst>
                <a:ext uri="{FF2B5EF4-FFF2-40B4-BE49-F238E27FC236}">
                  <a16:creationId xmlns:a16="http://schemas.microsoft.com/office/drawing/2014/main" id="{C6939CD5-EB7F-E313-CE6B-2D9F6F5837AA}"/>
                </a:ext>
              </a:extLst>
            </p:cNvPr>
            <p:cNvPicPr>
              <a:picLocks noChangeAspect="1"/>
            </p:cNvPicPr>
            <p:nvPr/>
          </p:nvPicPr>
          <p:blipFill>
            <a:blip r:embed="rId4"/>
            <a:stretch>
              <a:fillRect/>
            </a:stretch>
          </p:blipFill>
          <p:spPr>
            <a:xfrm>
              <a:off x="9152260" y="4184672"/>
              <a:ext cx="790685" cy="428685"/>
            </a:xfrm>
            <a:prstGeom prst="rect">
              <a:avLst/>
            </a:prstGeom>
          </p:spPr>
        </p:pic>
        <p:sp>
          <p:nvSpPr>
            <p:cNvPr id="29" name="文字方塊 28">
              <a:extLst>
                <a:ext uri="{FF2B5EF4-FFF2-40B4-BE49-F238E27FC236}">
                  <a16:creationId xmlns:a16="http://schemas.microsoft.com/office/drawing/2014/main" id="{5D4853E1-26DE-7AE0-5817-4755C9E6F64A}"/>
                </a:ext>
              </a:extLst>
            </p:cNvPr>
            <p:cNvSpPr txBox="1"/>
            <p:nvPr/>
          </p:nvSpPr>
          <p:spPr>
            <a:xfrm>
              <a:off x="7269441" y="4183681"/>
              <a:ext cx="2011481"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A</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photo of </a:t>
              </a:r>
              <a:endParaRPr lang="zh-TW" altLang="en-US" sz="2400" dirty="0">
                <a:latin typeface="微軟正黑體" panose="020B0604030504040204" pitchFamily="34" charset="-120"/>
                <a:ea typeface="微軟正黑體" panose="020B0604030504040204" pitchFamily="34" charset="-120"/>
              </a:endParaRPr>
            </a:p>
          </p:txBody>
        </p:sp>
      </p:grpSp>
      <p:cxnSp>
        <p:nvCxnSpPr>
          <p:cNvPr id="30" name="直線單箭頭接點 29">
            <a:extLst>
              <a:ext uri="{FF2B5EF4-FFF2-40B4-BE49-F238E27FC236}">
                <a16:creationId xmlns:a16="http://schemas.microsoft.com/office/drawing/2014/main" id="{20AA7931-74D0-37E0-5CD0-958E22E9EF78}"/>
              </a:ext>
            </a:extLst>
          </p:cNvPr>
          <p:cNvCxnSpPr>
            <a:cxnSpLocks/>
          </p:cNvCxnSpPr>
          <p:nvPr/>
        </p:nvCxnSpPr>
        <p:spPr>
          <a:xfrm rot="5400000" flipV="1">
            <a:off x="8279701" y="4712824"/>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圖片 32">
            <a:extLst>
              <a:ext uri="{FF2B5EF4-FFF2-40B4-BE49-F238E27FC236}">
                <a16:creationId xmlns:a16="http://schemas.microsoft.com/office/drawing/2014/main" id="{14A418AE-05A6-845E-1046-2BCEEC246B4D}"/>
              </a:ext>
            </a:extLst>
          </p:cNvPr>
          <p:cNvPicPr>
            <a:picLocks noChangeAspect="1"/>
          </p:cNvPicPr>
          <p:nvPr/>
        </p:nvPicPr>
        <p:blipFill>
          <a:blip r:embed="rId7"/>
          <a:stretch>
            <a:fillRect/>
          </a:stretch>
        </p:blipFill>
        <p:spPr>
          <a:xfrm>
            <a:off x="8777567" y="4134551"/>
            <a:ext cx="1625668" cy="1634361"/>
          </a:xfrm>
          <a:prstGeom prst="rect">
            <a:avLst/>
          </a:prstGeom>
        </p:spPr>
      </p:pic>
    </p:spTree>
    <p:extLst>
      <p:ext uri="{BB962C8B-B14F-4D97-AF65-F5344CB8AC3E}">
        <p14:creationId xmlns:p14="http://schemas.microsoft.com/office/powerpoint/2010/main" val="258413490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2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AA29ACAB-1536-C90F-49E6-DC55E244467F}"/>
              </a:ext>
            </a:extLst>
          </p:cNvPr>
          <p:cNvSpPr txBox="1"/>
          <p:nvPr/>
        </p:nvSpPr>
        <p:spPr>
          <a:xfrm>
            <a:off x="6985539" y="6316899"/>
            <a:ext cx="6098582" cy="369332"/>
          </a:xfrm>
          <a:prstGeom prst="rect">
            <a:avLst/>
          </a:prstGeom>
          <a:noFill/>
        </p:spPr>
        <p:txBody>
          <a:bodyPr wrap="square">
            <a:spAutoFit/>
          </a:bodyPr>
          <a:lstStyle/>
          <a:p>
            <a:r>
              <a:rPr lang="en-US" altLang="zh-TW" dirty="0"/>
              <a:t>Source of image: </a:t>
            </a:r>
            <a:r>
              <a:rPr lang="zh-TW" altLang="en-US" dirty="0"/>
              <a:t>https://arxiv.org/abs/2208.01618</a:t>
            </a:r>
            <a:endParaRPr lang="en-US" altLang="zh-TW" dirty="0"/>
          </a:p>
        </p:txBody>
      </p:sp>
      <p:pic>
        <p:nvPicPr>
          <p:cNvPr id="7" name="圖片 6">
            <a:extLst>
              <a:ext uri="{FF2B5EF4-FFF2-40B4-BE49-F238E27FC236}">
                <a16:creationId xmlns:a16="http://schemas.microsoft.com/office/drawing/2014/main" id="{1ABFA343-BB1B-36DA-5230-F2FB92BEC777}"/>
              </a:ext>
            </a:extLst>
          </p:cNvPr>
          <p:cNvPicPr>
            <a:picLocks noChangeAspect="1"/>
          </p:cNvPicPr>
          <p:nvPr/>
        </p:nvPicPr>
        <p:blipFill>
          <a:blip r:embed="rId2"/>
          <a:stretch>
            <a:fillRect/>
          </a:stretch>
        </p:blipFill>
        <p:spPr>
          <a:xfrm>
            <a:off x="1453254" y="1275733"/>
            <a:ext cx="3768916" cy="3798361"/>
          </a:xfrm>
          <a:prstGeom prst="rect">
            <a:avLst/>
          </a:prstGeom>
        </p:spPr>
      </p:pic>
      <p:pic>
        <p:nvPicPr>
          <p:cNvPr id="9" name="圖片 8">
            <a:extLst>
              <a:ext uri="{FF2B5EF4-FFF2-40B4-BE49-F238E27FC236}">
                <a16:creationId xmlns:a16="http://schemas.microsoft.com/office/drawing/2014/main" id="{2998E639-012A-BE27-A18E-6A96BA081733}"/>
              </a:ext>
            </a:extLst>
          </p:cNvPr>
          <p:cNvPicPr>
            <a:picLocks noChangeAspect="1"/>
          </p:cNvPicPr>
          <p:nvPr/>
        </p:nvPicPr>
        <p:blipFill>
          <a:blip r:embed="rId3"/>
          <a:stretch>
            <a:fillRect/>
          </a:stretch>
        </p:blipFill>
        <p:spPr>
          <a:xfrm>
            <a:off x="5434411" y="321466"/>
            <a:ext cx="4711349" cy="2791501"/>
          </a:xfrm>
          <a:prstGeom prst="rect">
            <a:avLst/>
          </a:prstGeom>
        </p:spPr>
      </p:pic>
      <p:pic>
        <p:nvPicPr>
          <p:cNvPr id="11" name="圖片 10">
            <a:extLst>
              <a:ext uri="{FF2B5EF4-FFF2-40B4-BE49-F238E27FC236}">
                <a16:creationId xmlns:a16="http://schemas.microsoft.com/office/drawing/2014/main" id="{84F3CD30-03DB-0492-4765-F0582672DA60}"/>
              </a:ext>
            </a:extLst>
          </p:cNvPr>
          <p:cNvPicPr>
            <a:picLocks noChangeAspect="1"/>
          </p:cNvPicPr>
          <p:nvPr/>
        </p:nvPicPr>
        <p:blipFill>
          <a:blip r:embed="rId4"/>
          <a:stretch>
            <a:fillRect/>
          </a:stretch>
        </p:blipFill>
        <p:spPr>
          <a:xfrm>
            <a:off x="5508040" y="3229778"/>
            <a:ext cx="4711349" cy="2842294"/>
          </a:xfrm>
          <a:prstGeom prst="rect">
            <a:avLst/>
          </a:prstGeom>
        </p:spPr>
      </p:pic>
    </p:spTree>
    <p:extLst>
      <p:ext uri="{BB962C8B-B14F-4D97-AF65-F5344CB8AC3E}">
        <p14:creationId xmlns:p14="http://schemas.microsoft.com/office/powerpoint/2010/main" val="29811773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字方塊 63">
            <a:extLst>
              <a:ext uri="{FF2B5EF4-FFF2-40B4-BE49-F238E27FC236}">
                <a16:creationId xmlns:a16="http://schemas.microsoft.com/office/drawing/2014/main" id="{9DF9CD33-65FF-0958-DF35-59F64707D7CF}"/>
              </a:ext>
            </a:extLst>
          </p:cNvPr>
          <p:cNvSpPr txBox="1"/>
          <p:nvPr/>
        </p:nvSpPr>
        <p:spPr>
          <a:xfrm>
            <a:off x="9673796" y="1987054"/>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2" name="標題 1">
            <a:extLst>
              <a:ext uri="{FF2B5EF4-FFF2-40B4-BE49-F238E27FC236}">
                <a16:creationId xmlns:a16="http://schemas.microsoft.com/office/drawing/2014/main" id="{01006965-982D-B215-C09C-7788C8289E5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文字生影片的挑戰</a:t>
            </a:r>
            <a:endParaRPr lang="zh-TW" altLang="en-US" dirty="0"/>
          </a:p>
        </p:txBody>
      </p:sp>
      <p:sp>
        <p:nvSpPr>
          <p:cNvPr id="4" name="矩形: 圓角 3">
            <a:extLst>
              <a:ext uri="{FF2B5EF4-FFF2-40B4-BE49-F238E27FC236}">
                <a16:creationId xmlns:a16="http://schemas.microsoft.com/office/drawing/2014/main" id="{83371815-043B-44C4-5942-AE8E68424A5B}"/>
              </a:ext>
            </a:extLst>
          </p:cNvPr>
          <p:cNvSpPr/>
          <p:nvPr/>
        </p:nvSpPr>
        <p:spPr>
          <a:xfrm>
            <a:off x="363125" y="2952753"/>
            <a:ext cx="12190821" cy="2247914"/>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b="1" dirty="0"/>
              <a:t> </a:t>
            </a:r>
            <a:endParaRPr lang="zh-TW" altLang="en-US" sz="2400" b="1" dirty="0"/>
          </a:p>
        </p:txBody>
      </p:sp>
      <p:sp>
        <p:nvSpPr>
          <p:cNvPr id="5" name="矩形: 圓角 4">
            <a:extLst>
              <a:ext uri="{FF2B5EF4-FFF2-40B4-BE49-F238E27FC236}">
                <a16:creationId xmlns:a16="http://schemas.microsoft.com/office/drawing/2014/main" id="{80767450-FDAF-D84B-8D3A-4A86D11EF2A2}"/>
              </a:ext>
            </a:extLst>
          </p:cNvPr>
          <p:cNvSpPr/>
          <p:nvPr/>
        </p:nvSpPr>
        <p:spPr>
          <a:xfrm>
            <a:off x="363126" y="6259610"/>
            <a:ext cx="2042596"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cxnSp>
        <p:nvCxnSpPr>
          <p:cNvPr id="6" name="直線單箭頭接點 5">
            <a:extLst>
              <a:ext uri="{FF2B5EF4-FFF2-40B4-BE49-F238E27FC236}">
                <a16:creationId xmlns:a16="http://schemas.microsoft.com/office/drawing/2014/main" id="{3300EEEE-27E7-7B19-C756-19C38F8E3762}"/>
              </a:ext>
            </a:extLst>
          </p:cNvPr>
          <p:cNvCxnSpPr>
            <a:cxnSpLocks/>
          </p:cNvCxnSpPr>
          <p:nvPr/>
        </p:nvCxnSpPr>
        <p:spPr>
          <a:xfrm flipV="1">
            <a:off x="838200" y="5200667"/>
            <a:ext cx="0" cy="10589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矩形: 圓角 6">
            <a:extLst>
              <a:ext uri="{FF2B5EF4-FFF2-40B4-BE49-F238E27FC236}">
                <a16:creationId xmlns:a16="http://schemas.microsoft.com/office/drawing/2014/main" id="{E823E5CF-FEE7-D6BA-4386-7DC66E9600F2}"/>
              </a:ext>
            </a:extLst>
          </p:cNvPr>
          <p:cNvSpPr/>
          <p:nvPr/>
        </p:nvSpPr>
        <p:spPr>
          <a:xfrm>
            <a:off x="1313274" y="5639194"/>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P1,1</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8" name="直線單箭頭接點 7">
            <a:extLst>
              <a:ext uri="{FF2B5EF4-FFF2-40B4-BE49-F238E27FC236}">
                <a16:creationId xmlns:a16="http://schemas.microsoft.com/office/drawing/2014/main" id="{3F5845B2-4FA2-9F1D-81CB-BBE03BA8F2D5}"/>
              </a:ext>
            </a:extLst>
          </p:cNvPr>
          <p:cNvCxnSpPr/>
          <p:nvPr/>
        </p:nvCxnSpPr>
        <p:spPr>
          <a:xfrm flipV="1">
            <a:off x="1738843" y="523130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D55756F5-75C9-DBAF-A00C-D110E46B2FCA}"/>
              </a:ext>
            </a:extLst>
          </p:cNvPr>
          <p:cNvCxnSpPr/>
          <p:nvPr/>
        </p:nvCxnSpPr>
        <p:spPr>
          <a:xfrm flipV="1">
            <a:off x="1706235" y="255672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7C6226EC-E2DD-5FD7-D406-F856C5D4CD61}"/>
              </a:ext>
            </a:extLst>
          </p:cNvPr>
          <p:cNvSpPr txBox="1"/>
          <p:nvPr/>
        </p:nvSpPr>
        <p:spPr>
          <a:xfrm>
            <a:off x="2398451" y="6472195"/>
            <a:ext cx="9794075" cy="369332"/>
          </a:xfrm>
          <a:prstGeom prst="rect">
            <a:avLst/>
          </a:prstGeom>
          <a:noFill/>
        </p:spPr>
        <p:txBody>
          <a:bodyPr wrap="square" rtlCol="0">
            <a:spAutoFit/>
          </a:bodyPr>
          <a:lstStyle/>
          <a:p>
            <a:pPr algn="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為了方便同學們理解，本頁投影片對於模型做了大量的簡化</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1" name="矩形: 圓角 10">
            <a:extLst>
              <a:ext uri="{FF2B5EF4-FFF2-40B4-BE49-F238E27FC236}">
                <a16:creationId xmlns:a16="http://schemas.microsoft.com/office/drawing/2014/main" id="{722A0F6E-328D-78FB-D87B-3AA4041603F8}"/>
              </a:ext>
            </a:extLst>
          </p:cNvPr>
          <p:cNvSpPr/>
          <p:nvPr/>
        </p:nvSpPr>
        <p:spPr>
          <a:xfrm>
            <a:off x="2290711" y="5629418"/>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P1,2</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12" name="直線單箭頭接點 11">
            <a:extLst>
              <a:ext uri="{FF2B5EF4-FFF2-40B4-BE49-F238E27FC236}">
                <a16:creationId xmlns:a16="http://schemas.microsoft.com/office/drawing/2014/main" id="{D5A97243-A2B3-ADDA-577B-CA50B1C54C7B}"/>
              </a:ext>
            </a:extLst>
          </p:cNvPr>
          <p:cNvCxnSpPr/>
          <p:nvPr/>
        </p:nvCxnSpPr>
        <p:spPr>
          <a:xfrm flipV="1">
            <a:off x="2711744" y="522152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52FE66C2-368D-F0E6-65AC-7FA35CE1D8E7}"/>
              </a:ext>
            </a:extLst>
          </p:cNvPr>
          <p:cNvSpPr/>
          <p:nvPr/>
        </p:nvSpPr>
        <p:spPr>
          <a:xfrm>
            <a:off x="3922942" y="5626042"/>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P1,16</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18" name="直線單箭頭接點 17">
            <a:extLst>
              <a:ext uri="{FF2B5EF4-FFF2-40B4-BE49-F238E27FC236}">
                <a16:creationId xmlns:a16="http://schemas.microsoft.com/office/drawing/2014/main" id="{2A8998E1-6C6A-AA6A-3983-201B766E0435}"/>
              </a:ext>
            </a:extLst>
          </p:cNvPr>
          <p:cNvCxnSpPr/>
          <p:nvPr/>
        </p:nvCxnSpPr>
        <p:spPr>
          <a:xfrm flipV="1">
            <a:off x="4367561" y="5218150"/>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249AB1BA-C5F7-6C2F-E586-D2302D354F2E}"/>
              </a:ext>
            </a:extLst>
          </p:cNvPr>
          <p:cNvSpPr txBox="1"/>
          <p:nvPr/>
        </p:nvSpPr>
        <p:spPr>
          <a:xfrm>
            <a:off x="2447928" y="5544349"/>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21" name="矩形: 圓角 20">
            <a:extLst>
              <a:ext uri="{FF2B5EF4-FFF2-40B4-BE49-F238E27FC236}">
                <a16:creationId xmlns:a16="http://schemas.microsoft.com/office/drawing/2014/main" id="{E780317B-E83E-584E-8F52-1935DC0BA995}"/>
              </a:ext>
            </a:extLst>
          </p:cNvPr>
          <p:cNvSpPr/>
          <p:nvPr/>
        </p:nvSpPr>
        <p:spPr>
          <a:xfrm>
            <a:off x="1442594" y="2055524"/>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3EA586A9-F771-64C3-2DB5-7A59E2966E10}"/>
              </a:ext>
            </a:extLst>
          </p:cNvPr>
          <p:cNvSpPr/>
          <p:nvPr/>
        </p:nvSpPr>
        <p:spPr>
          <a:xfrm>
            <a:off x="2447928" y="2035568"/>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9C9C7DFF-8654-834C-9E50-62D133DD0B40}"/>
              </a:ext>
            </a:extLst>
          </p:cNvPr>
          <p:cNvSpPr/>
          <p:nvPr/>
        </p:nvSpPr>
        <p:spPr>
          <a:xfrm>
            <a:off x="4079607" y="2032188"/>
            <a:ext cx="528735" cy="46653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85</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27" name="直線單箭頭接點 26">
            <a:extLst>
              <a:ext uri="{FF2B5EF4-FFF2-40B4-BE49-F238E27FC236}">
                <a16:creationId xmlns:a16="http://schemas.microsoft.com/office/drawing/2014/main" id="{16085991-B715-6055-ACC5-3F14678B7548}"/>
              </a:ext>
            </a:extLst>
          </p:cNvPr>
          <p:cNvCxnSpPr/>
          <p:nvPr/>
        </p:nvCxnSpPr>
        <p:spPr>
          <a:xfrm flipV="1">
            <a:off x="2693174" y="2552071"/>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CE23A982-2D77-1FD3-7CAC-8671BFC13CC9}"/>
              </a:ext>
            </a:extLst>
          </p:cNvPr>
          <p:cNvCxnSpPr/>
          <p:nvPr/>
        </p:nvCxnSpPr>
        <p:spPr>
          <a:xfrm flipV="1">
            <a:off x="4343975" y="256865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文字方塊 30">
            <a:extLst>
              <a:ext uri="{FF2B5EF4-FFF2-40B4-BE49-F238E27FC236}">
                <a16:creationId xmlns:a16="http://schemas.microsoft.com/office/drawing/2014/main" id="{8A2EABD3-169B-7AA1-DCCF-87E1FEAADFE4}"/>
              </a:ext>
            </a:extLst>
          </p:cNvPr>
          <p:cNvSpPr txBox="1"/>
          <p:nvPr/>
        </p:nvSpPr>
        <p:spPr>
          <a:xfrm>
            <a:off x="2447928" y="2003133"/>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3" name="矩形: 圓角 2">
            <a:extLst>
              <a:ext uri="{FF2B5EF4-FFF2-40B4-BE49-F238E27FC236}">
                <a16:creationId xmlns:a16="http://schemas.microsoft.com/office/drawing/2014/main" id="{D1736586-4078-B11C-A119-01099CF46DF0}"/>
              </a:ext>
            </a:extLst>
          </p:cNvPr>
          <p:cNvSpPr/>
          <p:nvPr/>
        </p:nvSpPr>
        <p:spPr>
          <a:xfrm>
            <a:off x="4885416" y="5631554"/>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P2,1</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20" name="直線單箭頭接點 19">
            <a:extLst>
              <a:ext uri="{FF2B5EF4-FFF2-40B4-BE49-F238E27FC236}">
                <a16:creationId xmlns:a16="http://schemas.microsoft.com/office/drawing/2014/main" id="{4FECD912-B995-6735-2951-D436AF16675C}"/>
              </a:ext>
            </a:extLst>
          </p:cNvPr>
          <p:cNvCxnSpPr/>
          <p:nvPr/>
        </p:nvCxnSpPr>
        <p:spPr>
          <a:xfrm flipV="1">
            <a:off x="5316427" y="522366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FD304493-9162-AAA4-453C-49A415348F09}"/>
              </a:ext>
            </a:extLst>
          </p:cNvPr>
          <p:cNvCxnSpPr/>
          <p:nvPr/>
        </p:nvCxnSpPr>
        <p:spPr>
          <a:xfrm flipV="1">
            <a:off x="5302869" y="254908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圓角 35">
            <a:extLst>
              <a:ext uri="{FF2B5EF4-FFF2-40B4-BE49-F238E27FC236}">
                <a16:creationId xmlns:a16="http://schemas.microsoft.com/office/drawing/2014/main" id="{565959E9-4A13-43E0-08AB-81ACFC74D462}"/>
              </a:ext>
            </a:extLst>
          </p:cNvPr>
          <p:cNvSpPr/>
          <p:nvPr/>
        </p:nvSpPr>
        <p:spPr>
          <a:xfrm>
            <a:off x="5858317" y="5621778"/>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P2,2</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38" name="直線單箭頭接點 37">
            <a:extLst>
              <a:ext uri="{FF2B5EF4-FFF2-40B4-BE49-F238E27FC236}">
                <a16:creationId xmlns:a16="http://schemas.microsoft.com/office/drawing/2014/main" id="{1812C9A5-E940-BCE6-5CAC-64244974014D}"/>
              </a:ext>
            </a:extLst>
          </p:cNvPr>
          <p:cNvCxnSpPr/>
          <p:nvPr/>
        </p:nvCxnSpPr>
        <p:spPr>
          <a:xfrm flipV="1">
            <a:off x="6289328" y="521388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矩形: 圓角 41">
            <a:extLst>
              <a:ext uri="{FF2B5EF4-FFF2-40B4-BE49-F238E27FC236}">
                <a16:creationId xmlns:a16="http://schemas.microsoft.com/office/drawing/2014/main" id="{BFC785FD-2B4E-1079-8F14-5B6644821FD3}"/>
              </a:ext>
            </a:extLst>
          </p:cNvPr>
          <p:cNvSpPr/>
          <p:nvPr/>
        </p:nvSpPr>
        <p:spPr>
          <a:xfrm>
            <a:off x="7495084" y="5637452"/>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P2,16</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43" name="直線單箭頭接點 42">
            <a:extLst>
              <a:ext uri="{FF2B5EF4-FFF2-40B4-BE49-F238E27FC236}">
                <a16:creationId xmlns:a16="http://schemas.microsoft.com/office/drawing/2014/main" id="{4BD3A0F4-76E0-92F0-7CE8-7D322D083B4D}"/>
              </a:ext>
            </a:extLst>
          </p:cNvPr>
          <p:cNvCxnSpPr/>
          <p:nvPr/>
        </p:nvCxnSpPr>
        <p:spPr>
          <a:xfrm flipV="1">
            <a:off x="7926095" y="5229560"/>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B5C5C671-10E4-9003-F6CC-C5BB61F7F632}"/>
              </a:ext>
            </a:extLst>
          </p:cNvPr>
          <p:cNvSpPr txBox="1"/>
          <p:nvPr/>
        </p:nvSpPr>
        <p:spPr>
          <a:xfrm>
            <a:off x="6044562" y="5555759"/>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45" name="矩形: 圓角 44">
            <a:extLst>
              <a:ext uri="{FF2B5EF4-FFF2-40B4-BE49-F238E27FC236}">
                <a16:creationId xmlns:a16="http://schemas.microsoft.com/office/drawing/2014/main" id="{A8F8A50C-8ECD-9688-7C38-47D2C767F22D}"/>
              </a:ext>
            </a:extLst>
          </p:cNvPr>
          <p:cNvSpPr/>
          <p:nvPr/>
        </p:nvSpPr>
        <p:spPr>
          <a:xfrm>
            <a:off x="5039228" y="2047884"/>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schemeClr val="tx1"/>
                </a:solidFill>
                <a:latin typeface="Calibri" panose="020F0502020204030204"/>
                <a:ea typeface="新細明體" panose="02020500000000000000" pitchFamily="18" charset="-120"/>
              </a:rPr>
              <a:t>3</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46" name="矩形: 圓角 45">
            <a:extLst>
              <a:ext uri="{FF2B5EF4-FFF2-40B4-BE49-F238E27FC236}">
                <a16:creationId xmlns:a16="http://schemas.microsoft.com/office/drawing/2014/main" id="{AEF420D9-0915-001B-78FF-535F1D713C4C}"/>
              </a:ext>
            </a:extLst>
          </p:cNvPr>
          <p:cNvSpPr/>
          <p:nvPr/>
        </p:nvSpPr>
        <p:spPr>
          <a:xfrm>
            <a:off x="6044562" y="2027928"/>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47" name="矩形: 圓角 46">
            <a:extLst>
              <a:ext uri="{FF2B5EF4-FFF2-40B4-BE49-F238E27FC236}">
                <a16:creationId xmlns:a16="http://schemas.microsoft.com/office/drawing/2014/main" id="{3D9F27A8-A90E-CA2F-F999-F7F5E1416082}"/>
              </a:ext>
            </a:extLst>
          </p:cNvPr>
          <p:cNvSpPr/>
          <p:nvPr/>
        </p:nvSpPr>
        <p:spPr>
          <a:xfrm>
            <a:off x="7676241" y="2024548"/>
            <a:ext cx="528735" cy="46653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85</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48" name="直線單箭頭接點 47">
            <a:extLst>
              <a:ext uri="{FF2B5EF4-FFF2-40B4-BE49-F238E27FC236}">
                <a16:creationId xmlns:a16="http://schemas.microsoft.com/office/drawing/2014/main" id="{ABB4094F-0A9F-6507-E4FD-694A55E40396}"/>
              </a:ext>
            </a:extLst>
          </p:cNvPr>
          <p:cNvCxnSpPr/>
          <p:nvPr/>
        </p:nvCxnSpPr>
        <p:spPr>
          <a:xfrm flipV="1">
            <a:off x="6289808" y="2544431"/>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a:extLst>
              <a:ext uri="{FF2B5EF4-FFF2-40B4-BE49-F238E27FC236}">
                <a16:creationId xmlns:a16="http://schemas.microsoft.com/office/drawing/2014/main" id="{F9DE3EC2-3B48-9490-5A85-3B12FE020600}"/>
              </a:ext>
            </a:extLst>
          </p:cNvPr>
          <p:cNvCxnSpPr/>
          <p:nvPr/>
        </p:nvCxnSpPr>
        <p:spPr>
          <a:xfrm flipV="1">
            <a:off x="7940609" y="256101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文字方塊 49">
            <a:extLst>
              <a:ext uri="{FF2B5EF4-FFF2-40B4-BE49-F238E27FC236}">
                <a16:creationId xmlns:a16="http://schemas.microsoft.com/office/drawing/2014/main" id="{730B6EAB-6A92-B994-0DE8-6AC91F90787B}"/>
              </a:ext>
            </a:extLst>
          </p:cNvPr>
          <p:cNvSpPr txBox="1"/>
          <p:nvPr/>
        </p:nvSpPr>
        <p:spPr>
          <a:xfrm>
            <a:off x="6044562" y="1995493"/>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51" name="矩形: 圓角 50">
            <a:extLst>
              <a:ext uri="{FF2B5EF4-FFF2-40B4-BE49-F238E27FC236}">
                <a16:creationId xmlns:a16="http://schemas.microsoft.com/office/drawing/2014/main" id="{17F63D2B-3682-CB5F-4627-C20CBCE04B8D}"/>
              </a:ext>
            </a:extLst>
          </p:cNvPr>
          <p:cNvSpPr/>
          <p:nvPr/>
        </p:nvSpPr>
        <p:spPr>
          <a:xfrm>
            <a:off x="8495600" y="5642165"/>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P3,1</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52" name="直線單箭頭接點 51">
            <a:extLst>
              <a:ext uri="{FF2B5EF4-FFF2-40B4-BE49-F238E27FC236}">
                <a16:creationId xmlns:a16="http://schemas.microsoft.com/office/drawing/2014/main" id="{F7CD2861-D1C0-7DF1-A5EC-6C0BAC2A451B}"/>
              </a:ext>
            </a:extLst>
          </p:cNvPr>
          <p:cNvCxnSpPr/>
          <p:nvPr/>
        </p:nvCxnSpPr>
        <p:spPr>
          <a:xfrm flipV="1">
            <a:off x="8926611" y="5234273"/>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5587FF37-1241-2DE5-F4C9-7B736B7943B3}"/>
              </a:ext>
            </a:extLst>
          </p:cNvPr>
          <p:cNvCxnSpPr/>
          <p:nvPr/>
        </p:nvCxnSpPr>
        <p:spPr>
          <a:xfrm flipV="1">
            <a:off x="8932103" y="2540647"/>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矩形: 圓角 53">
            <a:extLst>
              <a:ext uri="{FF2B5EF4-FFF2-40B4-BE49-F238E27FC236}">
                <a16:creationId xmlns:a16="http://schemas.microsoft.com/office/drawing/2014/main" id="{A62D791A-632F-81C2-4227-57B0F29F061E}"/>
              </a:ext>
            </a:extLst>
          </p:cNvPr>
          <p:cNvSpPr/>
          <p:nvPr/>
        </p:nvSpPr>
        <p:spPr>
          <a:xfrm>
            <a:off x="9487551" y="5632389"/>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P3,2</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55" name="直線單箭頭接點 54">
            <a:extLst>
              <a:ext uri="{FF2B5EF4-FFF2-40B4-BE49-F238E27FC236}">
                <a16:creationId xmlns:a16="http://schemas.microsoft.com/office/drawing/2014/main" id="{FF79E584-8131-234D-D9B4-6CF6AACDE336}"/>
              </a:ext>
            </a:extLst>
          </p:cNvPr>
          <p:cNvCxnSpPr/>
          <p:nvPr/>
        </p:nvCxnSpPr>
        <p:spPr>
          <a:xfrm flipV="1">
            <a:off x="9918562" y="5224497"/>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矩形: 圓角 55">
            <a:extLst>
              <a:ext uri="{FF2B5EF4-FFF2-40B4-BE49-F238E27FC236}">
                <a16:creationId xmlns:a16="http://schemas.microsoft.com/office/drawing/2014/main" id="{813DFD46-BE2D-39E6-6819-2CB63FE21A61}"/>
              </a:ext>
            </a:extLst>
          </p:cNvPr>
          <p:cNvSpPr/>
          <p:nvPr/>
        </p:nvSpPr>
        <p:spPr>
          <a:xfrm>
            <a:off x="11124318" y="5629013"/>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P3,16</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57" name="直線單箭頭接點 56">
            <a:extLst>
              <a:ext uri="{FF2B5EF4-FFF2-40B4-BE49-F238E27FC236}">
                <a16:creationId xmlns:a16="http://schemas.microsoft.com/office/drawing/2014/main" id="{215F1260-14C2-DFA1-5575-08D40029CCCA}"/>
              </a:ext>
            </a:extLst>
          </p:cNvPr>
          <p:cNvCxnSpPr/>
          <p:nvPr/>
        </p:nvCxnSpPr>
        <p:spPr>
          <a:xfrm flipV="1">
            <a:off x="11555329" y="5221121"/>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57">
            <a:extLst>
              <a:ext uri="{FF2B5EF4-FFF2-40B4-BE49-F238E27FC236}">
                <a16:creationId xmlns:a16="http://schemas.microsoft.com/office/drawing/2014/main" id="{0B375BC7-C9A1-8620-EE15-02CCFBDA0983}"/>
              </a:ext>
            </a:extLst>
          </p:cNvPr>
          <p:cNvSpPr txBox="1"/>
          <p:nvPr/>
        </p:nvSpPr>
        <p:spPr>
          <a:xfrm>
            <a:off x="9673796" y="5585420"/>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59" name="矩形: 圓角 58">
            <a:extLst>
              <a:ext uri="{FF2B5EF4-FFF2-40B4-BE49-F238E27FC236}">
                <a16:creationId xmlns:a16="http://schemas.microsoft.com/office/drawing/2014/main" id="{1DB5D4F1-AB01-1D29-EB70-02A25E31514B}"/>
              </a:ext>
            </a:extLst>
          </p:cNvPr>
          <p:cNvSpPr/>
          <p:nvPr/>
        </p:nvSpPr>
        <p:spPr>
          <a:xfrm>
            <a:off x="8668462" y="2039445"/>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60" name="矩形: 圓角 59">
            <a:extLst>
              <a:ext uri="{FF2B5EF4-FFF2-40B4-BE49-F238E27FC236}">
                <a16:creationId xmlns:a16="http://schemas.microsoft.com/office/drawing/2014/main" id="{21596B2C-49DE-985C-84EA-FDBF4EC4285B}"/>
              </a:ext>
            </a:extLst>
          </p:cNvPr>
          <p:cNvSpPr/>
          <p:nvPr/>
        </p:nvSpPr>
        <p:spPr>
          <a:xfrm>
            <a:off x="9673796" y="2019489"/>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schemeClr val="tx1"/>
                </a:solidFill>
                <a:latin typeface="Calibri" panose="020F0502020204030204"/>
                <a:ea typeface="新細明體" panose="02020500000000000000" pitchFamily="18" charset="-120"/>
              </a:rPr>
              <a:t>3</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61" name="矩形: 圓角 60">
            <a:extLst>
              <a:ext uri="{FF2B5EF4-FFF2-40B4-BE49-F238E27FC236}">
                <a16:creationId xmlns:a16="http://schemas.microsoft.com/office/drawing/2014/main" id="{10268AD0-84B5-B8D0-544D-B51C6B95E398}"/>
              </a:ext>
            </a:extLst>
          </p:cNvPr>
          <p:cNvSpPr/>
          <p:nvPr/>
        </p:nvSpPr>
        <p:spPr>
          <a:xfrm>
            <a:off x="11305475" y="2016109"/>
            <a:ext cx="528735" cy="46653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81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62" name="直線單箭頭接點 61">
            <a:extLst>
              <a:ext uri="{FF2B5EF4-FFF2-40B4-BE49-F238E27FC236}">
                <a16:creationId xmlns:a16="http://schemas.microsoft.com/office/drawing/2014/main" id="{FE6E465C-DE7A-DCFC-DDD0-1DA549813568}"/>
              </a:ext>
            </a:extLst>
          </p:cNvPr>
          <p:cNvCxnSpPr/>
          <p:nvPr/>
        </p:nvCxnSpPr>
        <p:spPr>
          <a:xfrm flipV="1">
            <a:off x="9919042" y="253599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746BE090-1E75-0420-1927-76654E315079}"/>
              </a:ext>
            </a:extLst>
          </p:cNvPr>
          <p:cNvCxnSpPr/>
          <p:nvPr/>
        </p:nvCxnSpPr>
        <p:spPr>
          <a:xfrm flipV="1">
            <a:off x="11569843" y="2552573"/>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文字方塊 65">
            <a:extLst>
              <a:ext uri="{FF2B5EF4-FFF2-40B4-BE49-F238E27FC236}">
                <a16:creationId xmlns:a16="http://schemas.microsoft.com/office/drawing/2014/main" id="{8B193F0B-5C85-EC4B-CDEE-3278D08733E8}"/>
              </a:ext>
            </a:extLst>
          </p:cNvPr>
          <p:cNvSpPr txBox="1"/>
          <p:nvPr/>
        </p:nvSpPr>
        <p:spPr>
          <a:xfrm>
            <a:off x="1895129" y="1180264"/>
            <a:ext cx="2317631" cy="461665"/>
          </a:xfrm>
          <a:prstGeom prst="rect">
            <a:avLst/>
          </a:prstGeom>
          <a:noFill/>
        </p:spPr>
        <p:txBody>
          <a:bodyPr wrap="square" rtlCol="0">
            <a:spAutoFit/>
          </a:bodyPr>
          <a:lstStyle/>
          <a:p>
            <a:pPr algn="ctr"/>
            <a:r>
              <a:rPr lang="en-US" altLang="zh-TW" sz="2400" dirty="0"/>
              <a:t>frame 1</a:t>
            </a:r>
            <a:endParaRPr lang="zh-TW" altLang="en-US" sz="2400" dirty="0"/>
          </a:p>
        </p:txBody>
      </p:sp>
      <p:sp>
        <p:nvSpPr>
          <p:cNvPr id="67" name="文字方塊 66">
            <a:extLst>
              <a:ext uri="{FF2B5EF4-FFF2-40B4-BE49-F238E27FC236}">
                <a16:creationId xmlns:a16="http://schemas.microsoft.com/office/drawing/2014/main" id="{D8735E2C-1136-A1AB-AD2F-D9135EF8567B}"/>
              </a:ext>
            </a:extLst>
          </p:cNvPr>
          <p:cNvSpPr txBox="1"/>
          <p:nvPr/>
        </p:nvSpPr>
        <p:spPr>
          <a:xfrm>
            <a:off x="5524272" y="1160381"/>
            <a:ext cx="2317631" cy="461665"/>
          </a:xfrm>
          <a:prstGeom prst="rect">
            <a:avLst/>
          </a:prstGeom>
          <a:noFill/>
        </p:spPr>
        <p:txBody>
          <a:bodyPr wrap="square" rtlCol="0">
            <a:spAutoFit/>
          </a:bodyPr>
          <a:lstStyle/>
          <a:p>
            <a:pPr algn="ctr"/>
            <a:r>
              <a:rPr lang="en-US" altLang="zh-TW" sz="2400" dirty="0"/>
              <a:t>frame 2</a:t>
            </a:r>
            <a:endParaRPr lang="zh-TW" altLang="en-US" sz="2400" dirty="0"/>
          </a:p>
        </p:txBody>
      </p:sp>
      <p:sp>
        <p:nvSpPr>
          <p:cNvPr id="68" name="文字方塊 67">
            <a:extLst>
              <a:ext uri="{FF2B5EF4-FFF2-40B4-BE49-F238E27FC236}">
                <a16:creationId xmlns:a16="http://schemas.microsoft.com/office/drawing/2014/main" id="{336B8EAE-09E1-DFDB-7E83-860B62E29C54}"/>
              </a:ext>
            </a:extLst>
          </p:cNvPr>
          <p:cNvSpPr txBox="1"/>
          <p:nvPr/>
        </p:nvSpPr>
        <p:spPr>
          <a:xfrm>
            <a:off x="9139853" y="1123114"/>
            <a:ext cx="2317631" cy="461665"/>
          </a:xfrm>
          <a:prstGeom prst="rect">
            <a:avLst/>
          </a:prstGeom>
          <a:noFill/>
        </p:spPr>
        <p:txBody>
          <a:bodyPr wrap="square" rtlCol="0">
            <a:spAutoFit/>
          </a:bodyPr>
          <a:lstStyle/>
          <a:p>
            <a:pPr algn="ctr"/>
            <a:r>
              <a:rPr lang="en-US" altLang="zh-TW" sz="2400" dirty="0"/>
              <a:t>frame 3</a:t>
            </a:r>
            <a:endParaRPr lang="zh-TW" altLang="en-US" sz="2400" dirty="0"/>
          </a:p>
        </p:txBody>
      </p:sp>
      <p:sp>
        <p:nvSpPr>
          <p:cNvPr id="69" name="右大括弧 68">
            <a:extLst>
              <a:ext uri="{FF2B5EF4-FFF2-40B4-BE49-F238E27FC236}">
                <a16:creationId xmlns:a16="http://schemas.microsoft.com/office/drawing/2014/main" id="{05899B0D-3E98-DB4D-AFC7-55AF0124648C}"/>
              </a:ext>
            </a:extLst>
          </p:cNvPr>
          <p:cNvSpPr/>
          <p:nvPr/>
        </p:nvSpPr>
        <p:spPr>
          <a:xfrm rot="16200000">
            <a:off x="2744368" y="115645"/>
            <a:ext cx="577889" cy="3507261"/>
          </a:xfrm>
          <a:prstGeom prst="rightBrace">
            <a:avLst>
              <a:gd name="adj1" fmla="val 44594"/>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0" name="右大括弧 69">
            <a:extLst>
              <a:ext uri="{FF2B5EF4-FFF2-40B4-BE49-F238E27FC236}">
                <a16:creationId xmlns:a16="http://schemas.microsoft.com/office/drawing/2014/main" id="{28D80A38-778F-E10B-233A-EE92EEB3124C}"/>
              </a:ext>
            </a:extLst>
          </p:cNvPr>
          <p:cNvSpPr/>
          <p:nvPr/>
        </p:nvSpPr>
        <p:spPr>
          <a:xfrm rot="16200000">
            <a:off x="6394144" y="95930"/>
            <a:ext cx="577889" cy="3507261"/>
          </a:xfrm>
          <a:prstGeom prst="rightBrace">
            <a:avLst>
              <a:gd name="adj1" fmla="val 44594"/>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1" name="右大括弧 70">
            <a:extLst>
              <a:ext uri="{FF2B5EF4-FFF2-40B4-BE49-F238E27FC236}">
                <a16:creationId xmlns:a16="http://schemas.microsoft.com/office/drawing/2014/main" id="{7B91369A-C817-5B4B-1A43-8B00FF2A0528}"/>
              </a:ext>
            </a:extLst>
          </p:cNvPr>
          <p:cNvSpPr/>
          <p:nvPr/>
        </p:nvSpPr>
        <p:spPr>
          <a:xfrm rot="16200000">
            <a:off x="10024870" y="115841"/>
            <a:ext cx="577889" cy="3507261"/>
          </a:xfrm>
          <a:prstGeom prst="rightBrace">
            <a:avLst>
              <a:gd name="adj1" fmla="val 44594"/>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9" name="文字方塊 28">
            <a:extLst>
              <a:ext uri="{FF2B5EF4-FFF2-40B4-BE49-F238E27FC236}">
                <a16:creationId xmlns:a16="http://schemas.microsoft.com/office/drawing/2014/main" id="{B26343EE-B6E2-89E3-BC8B-9000A2F0C4C5}"/>
              </a:ext>
            </a:extLst>
          </p:cNvPr>
          <p:cNvSpPr txBox="1"/>
          <p:nvPr/>
        </p:nvSpPr>
        <p:spPr>
          <a:xfrm>
            <a:off x="3192315" y="4847447"/>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76" name="文字方塊 75">
            <a:extLst>
              <a:ext uri="{FF2B5EF4-FFF2-40B4-BE49-F238E27FC236}">
                <a16:creationId xmlns:a16="http://schemas.microsoft.com/office/drawing/2014/main" id="{E2E143FB-F522-6D1E-9CA1-37CC3A585591}"/>
              </a:ext>
            </a:extLst>
          </p:cNvPr>
          <p:cNvSpPr txBox="1"/>
          <p:nvPr/>
        </p:nvSpPr>
        <p:spPr>
          <a:xfrm>
            <a:off x="10125449" y="1032529"/>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77" name="文字方塊 76">
            <a:extLst>
              <a:ext uri="{FF2B5EF4-FFF2-40B4-BE49-F238E27FC236}">
                <a16:creationId xmlns:a16="http://schemas.microsoft.com/office/drawing/2014/main" id="{840AE968-F438-64A3-2F2E-29A5C20FE302}"/>
              </a:ext>
            </a:extLst>
          </p:cNvPr>
          <p:cNvSpPr txBox="1"/>
          <p:nvPr/>
        </p:nvSpPr>
        <p:spPr>
          <a:xfrm>
            <a:off x="1595504" y="4467823"/>
            <a:ext cx="5915233"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假設所有的 </a:t>
            </a:r>
            <a:r>
              <a:rPr lang="en-US" altLang="zh-TW" sz="2400" dirty="0">
                <a:latin typeface="微軟正黑體" panose="020B0604030504040204" pitchFamily="34" charset="-120"/>
                <a:ea typeface="微軟正黑體" panose="020B0604030504040204" pitchFamily="34" charset="-120"/>
              </a:rPr>
              <a:t>patch </a:t>
            </a:r>
            <a:r>
              <a:rPr lang="zh-TW" altLang="en-US" sz="2400" dirty="0">
                <a:latin typeface="微軟正黑體" panose="020B0604030504040204" pitchFamily="34" charset="-120"/>
                <a:ea typeface="微軟正黑體" panose="020B0604030504040204" pitchFamily="34" charset="-120"/>
              </a:rPr>
              <a:t>兩兩間都要做 </a:t>
            </a:r>
            <a:r>
              <a:rPr lang="en-US" altLang="zh-TW" sz="2400" dirty="0">
                <a:latin typeface="微軟正黑體" panose="020B0604030504040204" pitchFamily="34" charset="-120"/>
                <a:ea typeface="微軟正黑體" panose="020B0604030504040204" pitchFamily="34" charset="-120"/>
              </a:rPr>
              <a:t>attention </a:t>
            </a:r>
            <a:endParaRPr lang="zh-TW" altLang="en-US" sz="2400" dirty="0">
              <a:latin typeface="微軟正黑體" panose="020B0604030504040204" pitchFamily="34" charset="-120"/>
              <a:ea typeface="微軟正黑體" panose="020B0604030504040204" pitchFamily="34" charset="-120"/>
            </a:endParaRPr>
          </a:p>
        </p:txBody>
      </p:sp>
      <p:sp>
        <p:nvSpPr>
          <p:cNvPr id="78" name="文字方塊 77">
            <a:extLst>
              <a:ext uri="{FF2B5EF4-FFF2-40B4-BE49-F238E27FC236}">
                <a16:creationId xmlns:a16="http://schemas.microsoft.com/office/drawing/2014/main" id="{2DE17FAC-F673-E5D4-DC66-8DAE6233E71A}"/>
              </a:ext>
            </a:extLst>
          </p:cNvPr>
          <p:cNvSpPr txBox="1"/>
          <p:nvPr/>
        </p:nvSpPr>
        <p:spPr>
          <a:xfrm>
            <a:off x="2910462" y="3168051"/>
            <a:ext cx="9862881"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假設每秒鐘 </a:t>
            </a:r>
            <a:r>
              <a:rPr lang="en-US" altLang="zh-TW" sz="2400" dirty="0">
                <a:latin typeface="微軟正黑體" panose="020B0604030504040204" pitchFamily="34" charset="-120"/>
                <a:ea typeface="微軟正黑體" panose="020B0604030504040204" pitchFamily="34" charset="-120"/>
              </a:rPr>
              <a:t>24 </a:t>
            </a:r>
            <a:r>
              <a:rPr lang="zh-TW" altLang="en-US" sz="2400" dirty="0">
                <a:latin typeface="微軟正黑體" panose="020B0604030504040204" pitchFamily="34" charset="-120"/>
                <a:ea typeface="微軟正黑體" panose="020B0604030504040204" pitchFamily="34" charset="-120"/>
              </a:rPr>
              <a:t>個 </a:t>
            </a:r>
            <a:r>
              <a:rPr lang="en-US" altLang="zh-TW" sz="2400" dirty="0">
                <a:latin typeface="微軟正黑體" panose="020B0604030504040204" pitchFamily="34" charset="-120"/>
                <a:ea typeface="微軟正黑體" panose="020B0604030504040204" pitchFamily="34" charset="-120"/>
              </a:rPr>
              <a:t>frames</a:t>
            </a:r>
            <a:r>
              <a:rPr lang="zh-TW" altLang="en-US" sz="2400" dirty="0">
                <a:latin typeface="微軟正黑體" panose="020B0604030504040204" pitchFamily="34" charset="-120"/>
                <a:ea typeface="微軟正黑體" panose="020B0604030504040204" pitchFamily="34" charset="-120"/>
              </a:rPr>
              <a:t>，假設每一個 </a:t>
            </a:r>
            <a:r>
              <a:rPr lang="en-US" altLang="zh-TW" sz="2400" dirty="0">
                <a:latin typeface="微軟正黑體" panose="020B0604030504040204" pitchFamily="34" charset="-120"/>
                <a:ea typeface="微軟正黑體" panose="020B0604030504040204" pitchFamily="34" charset="-120"/>
              </a:rPr>
              <a:t>frame </a:t>
            </a:r>
            <a:r>
              <a:rPr lang="zh-TW" altLang="en-US" sz="2400" dirty="0">
                <a:latin typeface="微軟正黑體" panose="020B0604030504040204" pitchFamily="34" charset="-120"/>
                <a:ea typeface="微軟正黑體" panose="020B0604030504040204" pitchFamily="34" charset="-120"/>
              </a:rPr>
              <a:t>有 </a:t>
            </a:r>
            <a:r>
              <a:rPr lang="en-US" altLang="zh-TW" sz="2400" dirty="0">
                <a:latin typeface="微軟正黑體" panose="020B0604030504040204" pitchFamily="34" charset="-120"/>
                <a:ea typeface="微軟正黑體" panose="020B0604030504040204" pitchFamily="34" charset="-120"/>
              </a:rPr>
              <a:t>64 x 64 </a:t>
            </a:r>
            <a:r>
              <a:rPr lang="zh-TW" altLang="en-US" sz="2400" dirty="0">
                <a:latin typeface="微軟正黑體" panose="020B0604030504040204" pitchFamily="34" charset="-120"/>
                <a:ea typeface="微軟正黑體" panose="020B0604030504040204" pitchFamily="34" charset="-120"/>
              </a:rPr>
              <a:t>個 </a:t>
            </a:r>
            <a:r>
              <a:rPr lang="en-US" altLang="zh-TW" sz="2400" dirty="0">
                <a:latin typeface="微軟正黑體" panose="020B0604030504040204" pitchFamily="34" charset="-120"/>
                <a:ea typeface="微軟正黑體" panose="020B0604030504040204" pitchFamily="34" charset="-120"/>
              </a:rPr>
              <a:t>patches </a:t>
            </a:r>
            <a:endParaRPr lang="zh-TW" altLang="en-US" sz="2400" dirty="0">
              <a:latin typeface="微軟正黑體" panose="020B0604030504040204" pitchFamily="34" charset="-120"/>
              <a:ea typeface="微軟正黑體" panose="020B0604030504040204" pitchFamily="34" charset="-120"/>
            </a:endParaRPr>
          </a:p>
        </p:txBody>
      </p:sp>
      <p:sp>
        <p:nvSpPr>
          <p:cNvPr id="79" name="文字方塊 78">
            <a:extLst>
              <a:ext uri="{FF2B5EF4-FFF2-40B4-BE49-F238E27FC236}">
                <a16:creationId xmlns:a16="http://schemas.microsoft.com/office/drawing/2014/main" id="{A8F19CD8-0B11-8F50-BF19-8E32A1DDE416}"/>
              </a:ext>
            </a:extLst>
          </p:cNvPr>
          <p:cNvSpPr txBox="1"/>
          <p:nvPr/>
        </p:nvSpPr>
        <p:spPr>
          <a:xfrm>
            <a:off x="2946075" y="3731829"/>
            <a:ext cx="8359399"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一分鐘的影片有 </a:t>
            </a:r>
            <a:r>
              <a:rPr lang="en-US" altLang="zh-TW" sz="2400" dirty="0">
                <a:latin typeface="微軟正黑體" panose="020B0604030504040204" pitchFamily="34" charset="-120"/>
                <a:ea typeface="微軟正黑體" panose="020B0604030504040204" pitchFamily="34" charset="-120"/>
              </a:rPr>
              <a:t>1440 </a:t>
            </a:r>
            <a:r>
              <a:rPr lang="zh-TW" altLang="en-US" sz="2400" dirty="0">
                <a:latin typeface="微軟正黑體" panose="020B0604030504040204" pitchFamily="34" charset="-120"/>
                <a:ea typeface="微軟正黑體" panose="020B0604030504040204" pitchFamily="34" charset="-120"/>
              </a:rPr>
              <a:t>個 </a:t>
            </a:r>
            <a:r>
              <a:rPr lang="en-US" altLang="zh-TW" sz="2400" dirty="0">
                <a:latin typeface="微軟正黑體" panose="020B0604030504040204" pitchFamily="34" charset="-120"/>
                <a:ea typeface="微軟正黑體" panose="020B0604030504040204" pitchFamily="34" charset="-120"/>
              </a:rPr>
              <a:t>frames</a:t>
            </a:r>
            <a:r>
              <a:rPr lang="zh-TW" altLang="en-US" sz="2400" dirty="0">
                <a:latin typeface="微軟正黑體" panose="020B0604030504040204" pitchFamily="34" charset="-120"/>
                <a:ea typeface="微軟正黑體" panose="020B0604030504040204" pitchFamily="34" charset="-120"/>
              </a:rPr>
              <a:t>，約 </a:t>
            </a:r>
            <a:r>
              <a:rPr lang="en-US" altLang="zh-TW" sz="2400" dirty="0">
                <a:latin typeface="微軟正黑體" panose="020B0604030504040204" pitchFamily="34" charset="-120"/>
                <a:ea typeface="微軟正黑體" panose="020B0604030504040204" pitchFamily="34" charset="-120"/>
              </a:rPr>
              <a:t>6 </a:t>
            </a:r>
            <a:r>
              <a:rPr lang="zh-TW" altLang="en-US" sz="2400" dirty="0">
                <a:latin typeface="微軟正黑體" panose="020B0604030504040204" pitchFamily="34" charset="-120"/>
                <a:ea typeface="微軟正黑體" panose="020B0604030504040204" pitchFamily="34" charset="-120"/>
              </a:rPr>
              <a:t>百萬個 </a:t>
            </a:r>
            <a:r>
              <a:rPr lang="en-US" altLang="zh-TW" sz="2400" dirty="0">
                <a:latin typeface="微軟正黑體" panose="020B0604030504040204" pitchFamily="34" charset="-120"/>
                <a:ea typeface="微軟正黑體" panose="020B0604030504040204" pitchFamily="34" charset="-120"/>
              </a:rPr>
              <a:t>patch </a:t>
            </a:r>
            <a:endParaRPr lang="zh-TW" altLang="en-US" sz="2400" dirty="0">
              <a:latin typeface="微軟正黑體" panose="020B0604030504040204" pitchFamily="34" charset="-120"/>
              <a:ea typeface="微軟正黑體" panose="020B0604030504040204" pitchFamily="34" charset="-120"/>
            </a:endParaRPr>
          </a:p>
        </p:txBody>
      </p:sp>
      <p:sp>
        <p:nvSpPr>
          <p:cNvPr id="80" name="文字方塊 79">
            <a:extLst>
              <a:ext uri="{FF2B5EF4-FFF2-40B4-BE49-F238E27FC236}">
                <a16:creationId xmlns:a16="http://schemas.microsoft.com/office/drawing/2014/main" id="{E3A2E358-15E9-3F6F-87BF-4F222DE9A826}"/>
              </a:ext>
            </a:extLst>
          </p:cNvPr>
          <p:cNvSpPr txBox="1"/>
          <p:nvPr/>
        </p:nvSpPr>
        <p:spPr>
          <a:xfrm>
            <a:off x="8669595" y="4469703"/>
            <a:ext cx="3626406"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約 </a:t>
            </a:r>
            <a:r>
              <a:rPr lang="en-US" altLang="zh-TW" sz="2400" dirty="0">
                <a:latin typeface="微軟正黑體" panose="020B0604030504040204" pitchFamily="34" charset="-120"/>
                <a:ea typeface="微軟正黑體" panose="020B0604030504040204" pitchFamily="34" charset="-120"/>
              </a:rPr>
              <a:t>36 </a:t>
            </a:r>
            <a:r>
              <a:rPr lang="zh-TW" altLang="en-US" sz="2400" dirty="0">
                <a:latin typeface="微軟正黑體" panose="020B0604030504040204" pitchFamily="34" charset="-120"/>
                <a:ea typeface="微軟正黑體" panose="020B0604030504040204" pitchFamily="34" charset="-120"/>
              </a:rPr>
              <a:t>兆次 </a:t>
            </a:r>
            <a:r>
              <a:rPr lang="en-US" altLang="zh-TW" sz="2400" dirty="0">
                <a:latin typeface="微軟正黑體" panose="020B0604030504040204" pitchFamily="34" charset="-120"/>
                <a:ea typeface="微軟正黑體" panose="020B0604030504040204" pitchFamily="34" charset="-120"/>
              </a:rPr>
              <a:t>attention?!</a:t>
            </a:r>
            <a:endParaRPr lang="zh-TW" altLang="en-US" sz="2400" dirty="0">
              <a:latin typeface="微軟正黑體" panose="020B0604030504040204" pitchFamily="34" charset="-120"/>
              <a:ea typeface="微軟正黑體" panose="020B0604030504040204" pitchFamily="34" charset="-120"/>
            </a:endParaRPr>
          </a:p>
        </p:txBody>
      </p:sp>
      <p:sp>
        <p:nvSpPr>
          <p:cNvPr id="81" name="箭號: 向右 80">
            <a:extLst>
              <a:ext uri="{FF2B5EF4-FFF2-40B4-BE49-F238E27FC236}">
                <a16:creationId xmlns:a16="http://schemas.microsoft.com/office/drawing/2014/main" id="{6DCE8C6A-B7F8-EDC0-F2EA-BD1545E732A7}"/>
              </a:ext>
            </a:extLst>
          </p:cNvPr>
          <p:cNvSpPr/>
          <p:nvPr/>
        </p:nvSpPr>
        <p:spPr>
          <a:xfrm>
            <a:off x="7647219" y="4560733"/>
            <a:ext cx="883943" cy="31252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3" name="文字方塊 12">
            <a:extLst>
              <a:ext uri="{FF2B5EF4-FFF2-40B4-BE49-F238E27FC236}">
                <a16:creationId xmlns:a16="http://schemas.microsoft.com/office/drawing/2014/main" id="{F25774F3-C751-A152-1F85-23071012BDCF}"/>
              </a:ext>
            </a:extLst>
          </p:cNvPr>
          <p:cNvSpPr txBox="1"/>
          <p:nvPr/>
        </p:nvSpPr>
        <p:spPr>
          <a:xfrm>
            <a:off x="606256" y="3676992"/>
            <a:ext cx="2149185" cy="523220"/>
          </a:xfrm>
          <a:prstGeom prst="rect">
            <a:avLst/>
          </a:prstGeom>
          <a:noFill/>
        </p:spPr>
        <p:txBody>
          <a:bodyPr wrap="square" rtlCol="0">
            <a:spAutoFit/>
          </a:bodyPr>
          <a:lstStyle/>
          <a:p>
            <a:pPr algn="ctr"/>
            <a:r>
              <a:rPr lang="en-US" altLang="zh-TW" sz="2800" b="1" u="sng" dirty="0"/>
              <a:t>Transformer </a:t>
            </a:r>
            <a:endParaRPr lang="zh-TW" altLang="en-US" sz="2800" b="1" u="sng" dirty="0"/>
          </a:p>
        </p:txBody>
      </p:sp>
    </p:spTree>
    <p:extLst>
      <p:ext uri="{BB962C8B-B14F-4D97-AF65-F5344CB8AC3E}">
        <p14:creationId xmlns:p14="http://schemas.microsoft.com/office/powerpoint/2010/main" val="17208700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2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6"/>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50"/>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6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1"/>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62"/>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63"/>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6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6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9"/>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7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6"/>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7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9"/>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77"/>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80"/>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5" grpId="0" animBg="1"/>
      <p:bldP spid="7" grpId="0" animBg="1"/>
      <p:bldP spid="11" grpId="0" animBg="1"/>
      <p:bldP spid="17" grpId="0" animBg="1"/>
      <p:bldP spid="19" grpId="0"/>
      <p:bldP spid="21" grpId="0" animBg="1"/>
      <p:bldP spid="22" grpId="0" animBg="1"/>
      <p:bldP spid="26" grpId="0" animBg="1"/>
      <p:bldP spid="31" grpId="0"/>
      <p:bldP spid="3" grpId="0" animBg="1"/>
      <p:bldP spid="36" grpId="0" animBg="1"/>
      <p:bldP spid="42" grpId="0" animBg="1"/>
      <p:bldP spid="44" grpId="0"/>
      <p:bldP spid="45" grpId="0" animBg="1"/>
      <p:bldP spid="46" grpId="0" animBg="1"/>
      <p:bldP spid="47" grpId="0" animBg="1"/>
      <p:bldP spid="50" grpId="0"/>
      <p:bldP spid="51" grpId="0" animBg="1"/>
      <p:bldP spid="54" grpId="0" animBg="1"/>
      <p:bldP spid="56" grpId="0" animBg="1"/>
      <p:bldP spid="58" grpId="0"/>
      <p:bldP spid="59" grpId="0" animBg="1"/>
      <p:bldP spid="60" grpId="0" animBg="1"/>
      <p:bldP spid="61" grpId="0" animBg="1"/>
      <p:bldP spid="66" grpId="0"/>
      <p:bldP spid="67" grpId="0"/>
      <p:bldP spid="68" grpId="0"/>
      <p:bldP spid="69" grpId="0" animBg="1"/>
      <p:bldP spid="70" grpId="0" animBg="1"/>
      <p:bldP spid="71" grpId="0" animBg="1"/>
      <p:bldP spid="76" grpId="0"/>
      <p:bldP spid="77" grpId="0"/>
      <p:bldP spid="78" grpId="0"/>
      <p:bldP spid="79" grpId="0"/>
      <p:bldP spid="80" grpId="0"/>
      <p:bldP spid="8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0F33F0-CF7E-6A17-895F-A4396D6440B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圖片是由像素所構成</a:t>
            </a:r>
            <a:endParaRPr lang="zh-TW" altLang="en-US" dirty="0"/>
          </a:p>
        </p:txBody>
      </p:sp>
      <p:sp>
        <p:nvSpPr>
          <p:cNvPr id="25" name="內容版面配置區 24">
            <a:extLst>
              <a:ext uri="{FF2B5EF4-FFF2-40B4-BE49-F238E27FC236}">
                <a16:creationId xmlns:a16="http://schemas.microsoft.com/office/drawing/2014/main" id="{5884692D-8579-198A-5D2D-16B69C52CE44}"/>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影片是由一張一張圖片所構成</a:t>
            </a:r>
            <a:endParaRPr lang="zh-TW" altLang="en-US" dirty="0"/>
          </a:p>
        </p:txBody>
      </p:sp>
      <p:pic>
        <p:nvPicPr>
          <p:cNvPr id="3" name="Picture 2">
            <a:extLst>
              <a:ext uri="{FF2B5EF4-FFF2-40B4-BE49-F238E27FC236}">
                <a16:creationId xmlns:a16="http://schemas.microsoft.com/office/drawing/2014/main" id="{1DE64872-D979-4865-7448-F0C18D314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061" y="4532164"/>
            <a:ext cx="1318071" cy="1318071"/>
          </a:xfrm>
          <a:prstGeom prst="rect">
            <a:avLst/>
          </a:prstGeom>
          <a:noFill/>
          <a:extLst>
            <a:ext uri="{909E8E84-426E-40DD-AFC4-6F175D3DCCD1}">
              <a14:hiddenFill xmlns:a14="http://schemas.microsoft.com/office/drawing/2010/main">
                <a:solidFill>
                  <a:srgbClr val="FFFFFF"/>
                </a:solidFill>
              </a14:hiddenFill>
            </a:ext>
          </a:extLst>
        </p:spPr>
      </p:pic>
      <p:pic>
        <p:nvPicPr>
          <p:cNvPr id="4" name="圖形 3" descr="影像 以實心填滿">
            <a:extLst>
              <a:ext uri="{FF2B5EF4-FFF2-40B4-BE49-F238E27FC236}">
                <a16:creationId xmlns:a16="http://schemas.microsoft.com/office/drawing/2014/main" id="{13075EA3-F459-9973-E5F3-BE8A231272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57836" y="4447810"/>
            <a:ext cx="1512725" cy="1512725"/>
          </a:xfrm>
          <a:prstGeom prst="rect">
            <a:avLst/>
          </a:prstGeom>
        </p:spPr>
      </p:pic>
      <p:sp>
        <p:nvSpPr>
          <p:cNvPr id="5" name="文字方塊 4">
            <a:extLst>
              <a:ext uri="{FF2B5EF4-FFF2-40B4-BE49-F238E27FC236}">
                <a16:creationId xmlns:a16="http://schemas.microsoft.com/office/drawing/2014/main" id="{231C0992-19A0-DC2D-2850-407FCD401ED4}"/>
              </a:ext>
            </a:extLst>
          </p:cNvPr>
          <p:cNvSpPr txBox="1"/>
          <p:nvPr/>
        </p:nvSpPr>
        <p:spPr>
          <a:xfrm>
            <a:off x="1792044" y="5850235"/>
            <a:ext cx="952500" cy="461665"/>
          </a:xfrm>
          <a:prstGeom prst="rect">
            <a:avLst/>
          </a:prstGeom>
          <a:noFill/>
        </p:spPr>
        <p:txBody>
          <a:bodyPr wrap="square" rtlCol="0">
            <a:spAutoFit/>
          </a:bodyPr>
          <a:lstStyle/>
          <a:p>
            <a:pPr algn="ctr">
              <a:defRPr/>
            </a:pPr>
            <a:r>
              <a:rPr lang="en-US" altLang="zh-TW" sz="2400" dirty="0">
                <a:solidFill>
                  <a:prstClr val="black"/>
                </a:solidFill>
                <a:latin typeface="Calibri" panose="020F0502020204030204"/>
              </a:rPr>
              <a:t>video</a:t>
            </a:r>
            <a:endParaRPr lang="zh-TW" altLang="en-US" sz="2400" dirty="0">
              <a:solidFill>
                <a:prstClr val="black"/>
              </a:solidFill>
              <a:latin typeface="Calibri" panose="020F0502020204030204"/>
            </a:endParaRPr>
          </a:p>
        </p:txBody>
      </p:sp>
      <p:pic>
        <p:nvPicPr>
          <p:cNvPr id="6" name="圖形 5" descr="影像 以實心填滿">
            <a:extLst>
              <a:ext uri="{FF2B5EF4-FFF2-40B4-BE49-F238E27FC236}">
                <a16:creationId xmlns:a16="http://schemas.microsoft.com/office/drawing/2014/main" id="{A0DA68FC-4C1F-2A1F-3EAA-B0BD5091D58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032461" y="4447810"/>
            <a:ext cx="1512725" cy="1512725"/>
          </a:xfrm>
          <a:prstGeom prst="rect">
            <a:avLst/>
          </a:prstGeom>
        </p:spPr>
      </p:pic>
      <p:pic>
        <p:nvPicPr>
          <p:cNvPr id="7" name="圖形 6" descr="影像 以實心填滿">
            <a:extLst>
              <a:ext uri="{FF2B5EF4-FFF2-40B4-BE49-F238E27FC236}">
                <a16:creationId xmlns:a16="http://schemas.microsoft.com/office/drawing/2014/main" id="{2CBB7308-B600-0AA4-EAF5-93BBEDBC9CF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55921" y="4447810"/>
            <a:ext cx="1512725" cy="1512725"/>
          </a:xfrm>
          <a:prstGeom prst="rect">
            <a:avLst/>
          </a:prstGeom>
        </p:spPr>
      </p:pic>
      <p:cxnSp>
        <p:nvCxnSpPr>
          <p:cNvPr id="8" name="直線單箭頭接點 7">
            <a:extLst>
              <a:ext uri="{FF2B5EF4-FFF2-40B4-BE49-F238E27FC236}">
                <a16:creationId xmlns:a16="http://schemas.microsoft.com/office/drawing/2014/main" id="{EB6BE65F-75F9-6416-00D5-A4D887C4A264}"/>
              </a:ext>
            </a:extLst>
          </p:cNvPr>
          <p:cNvCxnSpPr>
            <a:cxnSpLocks/>
          </p:cNvCxnSpPr>
          <p:nvPr/>
        </p:nvCxnSpPr>
        <p:spPr>
          <a:xfrm>
            <a:off x="3397714" y="5216473"/>
            <a:ext cx="2052953" cy="0"/>
          </a:xfrm>
          <a:prstGeom prst="straightConnector1">
            <a:avLst/>
          </a:prstGeom>
          <a:noFill/>
          <a:ln w="57150" cap="flat" cmpd="sng" algn="ctr">
            <a:solidFill>
              <a:sysClr val="windowText" lastClr="000000"/>
            </a:solidFill>
            <a:prstDash val="solid"/>
            <a:miter lim="800000"/>
            <a:tailEnd type="triangle"/>
          </a:ln>
          <a:effectLst/>
        </p:spPr>
      </p:cxnSp>
      <p:sp>
        <p:nvSpPr>
          <p:cNvPr id="9" name="文字方塊 8">
            <a:extLst>
              <a:ext uri="{FF2B5EF4-FFF2-40B4-BE49-F238E27FC236}">
                <a16:creationId xmlns:a16="http://schemas.microsoft.com/office/drawing/2014/main" id="{8504BA23-FDA4-6D56-29D4-DB45FEF4461C}"/>
              </a:ext>
            </a:extLst>
          </p:cNvPr>
          <p:cNvSpPr txBox="1"/>
          <p:nvPr/>
        </p:nvSpPr>
        <p:spPr>
          <a:xfrm>
            <a:off x="5581163" y="5758652"/>
            <a:ext cx="1512725" cy="461665"/>
          </a:xfrm>
          <a:prstGeom prst="rect">
            <a:avLst/>
          </a:prstGeom>
          <a:noFill/>
        </p:spPr>
        <p:txBody>
          <a:bodyPr wrap="square" rtlCol="0">
            <a:spAutoFit/>
          </a:bodyPr>
          <a:lstStyle/>
          <a:p>
            <a:pPr algn="ctr"/>
            <a:r>
              <a:rPr lang="en-US" altLang="zh-TW" sz="2400" dirty="0">
                <a:solidFill>
                  <a:prstClr val="black"/>
                </a:solidFill>
                <a:latin typeface="Calibri" panose="020F0502020204030204"/>
              </a:rPr>
              <a:t>frame 1</a:t>
            </a:r>
            <a:endParaRPr lang="zh-TW" altLang="en-US" sz="2400" dirty="0">
              <a:solidFill>
                <a:prstClr val="black"/>
              </a:solidFill>
              <a:latin typeface="Calibri" panose="020F0502020204030204"/>
            </a:endParaRPr>
          </a:p>
        </p:txBody>
      </p:sp>
      <p:sp>
        <p:nvSpPr>
          <p:cNvPr id="10" name="文字方塊 9">
            <a:extLst>
              <a:ext uri="{FF2B5EF4-FFF2-40B4-BE49-F238E27FC236}">
                <a16:creationId xmlns:a16="http://schemas.microsoft.com/office/drawing/2014/main" id="{7F0AC562-1ACA-C842-37E9-CEF336D06C42}"/>
              </a:ext>
            </a:extLst>
          </p:cNvPr>
          <p:cNvSpPr txBox="1"/>
          <p:nvPr/>
        </p:nvSpPr>
        <p:spPr>
          <a:xfrm>
            <a:off x="7068306" y="5758652"/>
            <a:ext cx="1512725" cy="461665"/>
          </a:xfrm>
          <a:prstGeom prst="rect">
            <a:avLst/>
          </a:prstGeom>
          <a:noFill/>
        </p:spPr>
        <p:txBody>
          <a:bodyPr wrap="square" rtlCol="0">
            <a:spAutoFit/>
          </a:bodyPr>
          <a:lstStyle/>
          <a:p>
            <a:pPr algn="ctr"/>
            <a:r>
              <a:rPr lang="en-US" altLang="zh-TW" sz="2400" dirty="0">
                <a:solidFill>
                  <a:prstClr val="black"/>
                </a:solidFill>
                <a:latin typeface="Calibri" panose="020F0502020204030204"/>
              </a:rPr>
              <a:t>frame 2</a:t>
            </a:r>
            <a:endParaRPr lang="zh-TW" altLang="en-US" sz="2400" dirty="0">
              <a:solidFill>
                <a:prstClr val="black"/>
              </a:solidFill>
              <a:latin typeface="Calibri" panose="020F0502020204030204"/>
            </a:endParaRPr>
          </a:p>
        </p:txBody>
      </p:sp>
      <p:sp>
        <p:nvSpPr>
          <p:cNvPr id="11" name="文字方塊 10">
            <a:extLst>
              <a:ext uri="{FF2B5EF4-FFF2-40B4-BE49-F238E27FC236}">
                <a16:creationId xmlns:a16="http://schemas.microsoft.com/office/drawing/2014/main" id="{7DA1D5E5-CB1F-5662-E121-2F013D5204C9}"/>
              </a:ext>
            </a:extLst>
          </p:cNvPr>
          <p:cNvSpPr txBox="1"/>
          <p:nvPr/>
        </p:nvSpPr>
        <p:spPr>
          <a:xfrm>
            <a:off x="8479131" y="5777702"/>
            <a:ext cx="1512725" cy="461665"/>
          </a:xfrm>
          <a:prstGeom prst="rect">
            <a:avLst/>
          </a:prstGeom>
          <a:noFill/>
        </p:spPr>
        <p:txBody>
          <a:bodyPr wrap="square" rtlCol="0">
            <a:spAutoFit/>
          </a:bodyPr>
          <a:lstStyle/>
          <a:p>
            <a:pPr algn="ctr"/>
            <a:r>
              <a:rPr lang="en-US" altLang="zh-TW" sz="2400" dirty="0">
                <a:solidFill>
                  <a:prstClr val="black"/>
                </a:solidFill>
                <a:latin typeface="Calibri" panose="020F0502020204030204"/>
              </a:rPr>
              <a:t>frame 3</a:t>
            </a:r>
            <a:endParaRPr lang="zh-TW" altLang="en-US" sz="2400" dirty="0">
              <a:solidFill>
                <a:prstClr val="black"/>
              </a:solidFill>
              <a:latin typeface="Calibri" panose="020F0502020204030204"/>
            </a:endParaRPr>
          </a:p>
        </p:txBody>
      </p:sp>
      <p:sp>
        <p:nvSpPr>
          <p:cNvPr id="12" name="文字方塊 11">
            <a:extLst>
              <a:ext uri="{FF2B5EF4-FFF2-40B4-BE49-F238E27FC236}">
                <a16:creationId xmlns:a16="http://schemas.microsoft.com/office/drawing/2014/main" id="{F01DE660-7EDF-D144-93C6-E9B777E081AB}"/>
              </a:ext>
            </a:extLst>
          </p:cNvPr>
          <p:cNvSpPr txBox="1"/>
          <p:nvPr/>
        </p:nvSpPr>
        <p:spPr>
          <a:xfrm>
            <a:off x="9991856" y="4955064"/>
            <a:ext cx="931373" cy="523220"/>
          </a:xfrm>
          <a:prstGeom prst="rect">
            <a:avLst/>
          </a:prstGeom>
          <a:noFill/>
        </p:spPr>
        <p:txBody>
          <a:bodyPr wrap="square" rtlCol="0">
            <a:spAutoFit/>
          </a:bodyPr>
          <a:lstStyle/>
          <a:p>
            <a:pPr>
              <a:defRPr/>
            </a:pPr>
            <a:r>
              <a:rPr lang="en-US" altLang="zh-TW" sz="2800" b="1" dirty="0">
                <a:solidFill>
                  <a:prstClr val="black"/>
                </a:solidFill>
                <a:latin typeface="Calibri" panose="020F0502020204030204"/>
              </a:rPr>
              <a:t>……</a:t>
            </a:r>
            <a:endParaRPr lang="zh-TW" altLang="en-US" sz="2800" b="1" dirty="0">
              <a:solidFill>
                <a:prstClr val="black"/>
              </a:solidFill>
              <a:latin typeface="Calibri" panose="020F0502020204030204"/>
            </a:endParaRPr>
          </a:p>
        </p:txBody>
      </p:sp>
    </p:spTree>
    <p:extLst>
      <p:ext uri="{BB962C8B-B14F-4D97-AF65-F5344CB8AC3E}">
        <p14:creationId xmlns:p14="http://schemas.microsoft.com/office/powerpoint/2010/main" val="396468780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群組 105">
            <a:extLst>
              <a:ext uri="{FF2B5EF4-FFF2-40B4-BE49-F238E27FC236}">
                <a16:creationId xmlns:a16="http://schemas.microsoft.com/office/drawing/2014/main" id="{D800A7E3-9FDF-328E-6FBF-67A1CC1B9016}"/>
              </a:ext>
            </a:extLst>
          </p:cNvPr>
          <p:cNvGrpSpPr/>
          <p:nvPr/>
        </p:nvGrpSpPr>
        <p:grpSpPr>
          <a:xfrm>
            <a:off x="2974849" y="218574"/>
            <a:ext cx="538584" cy="1961024"/>
            <a:chOff x="2701495" y="208225"/>
            <a:chExt cx="538584" cy="1961024"/>
          </a:xfrm>
          <a:solidFill>
            <a:schemeClr val="accent1">
              <a:lumMod val="20000"/>
              <a:lumOff val="80000"/>
            </a:schemeClr>
          </a:solidFill>
        </p:grpSpPr>
        <p:sp>
          <p:nvSpPr>
            <p:cNvPr id="55" name="矩形: 圓角 54">
              <a:extLst>
                <a:ext uri="{FF2B5EF4-FFF2-40B4-BE49-F238E27FC236}">
                  <a16:creationId xmlns:a16="http://schemas.microsoft.com/office/drawing/2014/main" id="{BB858679-FDFA-5838-A105-DBF2E1AAFE51}"/>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6" name="矩形: 圓角 55">
              <a:extLst>
                <a:ext uri="{FF2B5EF4-FFF2-40B4-BE49-F238E27FC236}">
                  <a16:creationId xmlns:a16="http://schemas.microsoft.com/office/drawing/2014/main" id="{39AF891C-B7DC-42B9-6CDF-A6C8D32EDBA4}"/>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7" name="矩形: 圓角 56">
              <a:extLst>
                <a:ext uri="{FF2B5EF4-FFF2-40B4-BE49-F238E27FC236}">
                  <a16:creationId xmlns:a16="http://schemas.microsoft.com/office/drawing/2014/main" id="{7477649D-5EAC-3BCE-514D-BF974E46B66B}"/>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8" name="矩形: 圓角 57">
              <a:extLst>
                <a:ext uri="{FF2B5EF4-FFF2-40B4-BE49-F238E27FC236}">
                  <a16:creationId xmlns:a16="http://schemas.microsoft.com/office/drawing/2014/main" id="{5EEF7461-6E2D-DFD5-BDC1-CC32C94A675F}"/>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07" name="群組 106">
            <a:extLst>
              <a:ext uri="{FF2B5EF4-FFF2-40B4-BE49-F238E27FC236}">
                <a16:creationId xmlns:a16="http://schemas.microsoft.com/office/drawing/2014/main" id="{9CB56FFB-0FD3-8213-269F-9A0F41F8EC34}"/>
              </a:ext>
            </a:extLst>
          </p:cNvPr>
          <p:cNvGrpSpPr/>
          <p:nvPr/>
        </p:nvGrpSpPr>
        <p:grpSpPr>
          <a:xfrm>
            <a:off x="3550439" y="211458"/>
            <a:ext cx="538584" cy="1961024"/>
            <a:chOff x="2701495" y="208225"/>
            <a:chExt cx="538584" cy="1961024"/>
          </a:xfrm>
          <a:solidFill>
            <a:schemeClr val="accent1">
              <a:lumMod val="20000"/>
              <a:lumOff val="80000"/>
            </a:schemeClr>
          </a:solidFill>
        </p:grpSpPr>
        <p:sp>
          <p:nvSpPr>
            <p:cNvPr id="108" name="矩形: 圓角 107">
              <a:extLst>
                <a:ext uri="{FF2B5EF4-FFF2-40B4-BE49-F238E27FC236}">
                  <a16:creationId xmlns:a16="http://schemas.microsoft.com/office/drawing/2014/main" id="{AEC7A77F-A95F-4549-BF2B-E2A59BC9B2F8}"/>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9" name="矩形: 圓角 108">
              <a:extLst>
                <a:ext uri="{FF2B5EF4-FFF2-40B4-BE49-F238E27FC236}">
                  <a16:creationId xmlns:a16="http://schemas.microsoft.com/office/drawing/2014/main" id="{5055097D-8D80-06FB-0403-4BD9B9F82660}"/>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0" name="矩形: 圓角 109">
              <a:extLst>
                <a:ext uri="{FF2B5EF4-FFF2-40B4-BE49-F238E27FC236}">
                  <a16:creationId xmlns:a16="http://schemas.microsoft.com/office/drawing/2014/main" id="{97FCD764-D625-B6AE-C090-02DB79329DF2}"/>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1" name="矩形: 圓角 110">
              <a:extLst>
                <a:ext uri="{FF2B5EF4-FFF2-40B4-BE49-F238E27FC236}">
                  <a16:creationId xmlns:a16="http://schemas.microsoft.com/office/drawing/2014/main" id="{5187C779-82C4-FD5F-FA55-649096557429}"/>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12" name="群組 111">
            <a:extLst>
              <a:ext uri="{FF2B5EF4-FFF2-40B4-BE49-F238E27FC236}">
                <a16:creationId xmlns:a16="http://schemas.microsoft.com/office/drawing/2014/main" id="{BF7A2DB4-8E76-6982-B987-736309EE6ADF}"/>
              </a:ext>
            </a:extLst>
          </p:cNvPr>
          <p:cNvGrpSpPr/>
          <p:nvPr/>
        </p:nvGrpSpPr>
        <p:grpSpPr>
          <a:xfrm>
            <a:off x="4126029" y="227276"/>
            <a:ext cx="538584" cy="1961024"/>
            <a:chOff x="2701495" y="208225"/>
            <a:chExt cx="538584" cy="1961024"/>
          </a:xfrm>
          <a:solidFill>
            <a:schemeClr val="accent1">
              <a:lumMod val="20000"/>
              <a:lumOff val="80000"/>
            </a:schemeClr>
          </a:solidFill>
        </p:grpSpPr>
        <p:sp>
          <p:nvSpPr>
            <p:cNvPr id="113" name="矩形: 圓角 112">
              <a:extLst>
                <a:ext uri="{FF2B5EF4-FFF2-40B4-BE49-F238E27FC236}">
                  <a16:creationId xmlns:a16="http://schemas.microsoft.com/office/drawing/2014/main" id="{CCD4A4DA-CA23-B582-A324-98E42D9C2DEB}"/>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4" name="矩形: 圓角 113">
              <a:extLst>
                <a:ext uri="{FF2B5EF4-FFF2-40B4-BE49-F238E27FC236}">
                  <a16:creationId xmlns:a16="http://schemas.microsoft.com/office/drawing/2014/main" id="{4BCF7CFE-76B3-DB6B-2FE7-9E9D9C2DA677}"/>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5" name="矩形: 圓角 114">
              <a:extLst>
                <a:ext uri="{FF2B5EF4-FFF2-40B4-BE49-F238E27FC236}">
                  <a16:creationId xmlns:a16="http://schemas.microsoft.com/office/drawing/2014/main" id="{832879D4-6432-0BF7-E0A9-24A9E5B6D97B}"/>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6" name="矩形: 圓角 115">
              <a:extLst>
                <a:ext uri="{FF2B5EF4-FFF2-40B4-BE49-F238E27FC236}">
                  <a16:creationId xmlns:a16="http://schemas.microsoft.com/office/drawing/2014/main" id="{D421FC92-88E7-B3AD-3DC1-98BE8DC2C1E9}"/>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17" name="群組 116">
            <a:extLst>
              <a:ext uri="{FF2B5EF4-FFF2-40B4-BE49-F238E27FC236}">
                <a16:creationId xmlns:a16="http://schemas.microsoft.com/office/drawing/2014/main" id="{14ABB245-4DE0-1A82-D111-4C446A5D421D}"/>
              </a:ext>
            </a:extLst>
          </p:cNvPr>
          <p:cNvGrpSpPr/>
          <p:nvPr/>
        </p:nvGrpSpPr>
        <p:grpSpPr>
          <a:xfrm>
            <a:off x="4701618" y="227276"/>
            <a:ext cx="538584" cy="1961024"/>
            <a:chOff x="2701495" y="208225"/>
            <a:chExt cx="538584" cy="1961024"/>
          </a:xfrm>
          <a:solidFill>
            <a:schemeClr val="accent1">
              <a:lumMod val="20000"/>
              <a:lumOff val="80000"/>
            </a:schemeClr>
          </a:solidFill>
        </p:grpSpPr>
        <p:sp>
          <p:nvSpPr>
            <p:cNvPr id="118" name="矩形: 圓角 117">
              <a:extLst>
                <a:ext uri="{FF2B5EF4-FFF2-40B4-BE49-F238E27FC236}">
                  <a16:creationId xmlns:a16="http://schemas.microsoft.com/office/drawing/2014/main" id="{A82D52B1-1E97-F8FC-8B2A-1B5A34E5F77B}"/>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9" name="矩形: 圓角 118">
              <a:extLst>
                <a:ext uri="{FF2B5EF4-FFF2-40B4-BE49-F238E27FC236}">
                  <a16:creationId xmlns:a16="http://schemas.microsoft.com/office/drawing/2014/main" id="{7079ED0B-9B9A-DA57-532C-A9BD6EC6E4FF}"/>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0" name="矩形: 圓角 119">
              <a:extLst>
                <a:ext uri="{FF2B5EF4-FFF2-40B4-BE49-F238E27FC236}">
                  <a16:creationId xmlns:a16="http://schemas.microsoft.com/office/drawing/2014/main" id="{BE8FA5D7-1243-4E11-D3EA-E7FEA539275A}"/>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1" name="矩形: 圓角 120">
              <a:extLst>
                <a:ext uri="{FF2B5EF4-FFF2-40B4-BE49-F238E27FC236}">
                  <a16:creationId xmlns:a16="http://schemas.microsoft.com/office/drawing/2014/main" id="{5A102BA4-51F0-512F-741D-12F42274C863}"/>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22" name="群組 121">
            <a:extLst>
              <a:ext uri="{FF2B5EF4-FFF2-40B4-BE49-F238E27FC236}">
                <a16:creationId xmlns:a16="http://schemas.microsoft.com/office/drawing/2014/main" id="{15E2FD9E-0862-34F5-7DAE-97714E5AC8BF}"/>
              </a:ext>
            </a:extLst>
          </p:cNvPr>
          <p:cNvGrpSpPr/>
          <p:nvPr/>
        </p:nvGrpSpPr>
        <p:grpSpPr>
          <a:xfrm>
            <a:off x="2981415" y="2450135"/>
            <a:ext cx="538584" cy="1961024"/>
            <a:chOff x="2701495" y="208225"/>
            <a:chExt cx="538584" cy="1961024"/>
          </a:xfrm>
        </p:grpSpPr>
        <p:sp>
          <p:nvSpPr>
            <p:cNvPr id="123" name="矩形: 圓角 122">
              <a:extLst>
                <a:ext uri="{FF2B5EF4-FFF2-40B4-BE49-F238E27FC236}">
                  <a16:creationId xmlns:a16="http://schemas.microsoft.com/office/drawing/2014/main" id="{CC94A521-3A37-2860-022C-1E7ABAEBC353}"/>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4" name="矩形: 圓角 123">
              <a:extLst>
                <a:ext uri="{FF2B5EF4-FFF2-40B4-BE49-F238E27FC236}">
                  <a16:creationId xmlns:a16="http://schemas.microsoft.com/office/drawing/2014/main" id="{2A0FF417-CCF6-FBA6-DC3B-550F26DC61FE}"/>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5" name="矩形: 圓角 124">
              <a:extLst>
                <a:ext uri="{FF2B5EF4-FFF2-40B4-BE49-F238E27FC236}">
                  <a16:creationId xmlns:a16="http://schemas.microsoft.com/office/drawing/2014/main" id="{17C7A070-2D6D-FC77-825B-C11DE1211D9F}"/>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6" name="矩形: 圓角 125">
              <a:extLst>
                <a:ext uri="{FF2B5EF4-FFF2-40B4-BE49-F238E27FC236}">
                  <a16:creationId xmlns:a16="http://schemas.microsoft.com/office/drawing/2014/main" id="{BD7483EA-1708-5960-62FE-C476CD92AAC3}"/>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27" name="群組 126">
            <a:extLst>
              <a:ext uri="{FF2B5EF4-FFF2-40B4-BE49-F238E27FC236}">
                <a16:creationId xmlns:a16="http://schemas.microsoft.com/office/drawing/2014/main" id="{0003BCFE-B785-D4ED-FC8B-773E31B5E1F5}"/>
              </a:ext>
            </a:extLst>
          </p:cNvPr>
          <p:cNvGrpSpPr/>
          <p:nvPr/>
        </p:nvGrpSpPr>
        <p:grpSpPr>
          <a:xfrm>
            <a:off x="3557005" y="2443019"/>
            <a:ext cx="538584" cy="1961024"/>
            <a:chOff x="2701495" y="208225"/>
            <a:chExt cx="538584" cy="1961024"/>
          </a:xfrm>
        </p:grpSpPr>
        <p:sp>
          <p:nvSpPr>
            <p:cNvPr id="128" name="矩形: 圓角 127">
              <a:extLst>
                <a:ext uri="{FF2B5EF4-FFF2-40B4-BE49-F238E27FC236}">
                  <a16:creationId xmlns:a16="http://schemas.microsoft.com/office/drawing/2014/main" id="{569C9F09-A652-00B2-8A50-39DE0707F012}"/>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9" name="矩形: 圓角 128">
              <a:extLst>
                <a:ext uri="{FF2B5EF4-FFF2-40B4-BE49-F238E27FC236}">
                  <a16:creationId xmlns:a16="http://schemas.microsoft.com/office/drawing/2014/main" id="{10BC2BB6-3BEA-AD79-0132-E9F68387FBD2}"/>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0" name="矩形: 圓角 129">
              <a:extLst>
                <a:ext uri="{FF2B5EF4-FFF2-40B4-BE49-F238E27FC236}">
                  <a16:creationId xmlns:a16="http://schemas.microsoft.com/office/drawing/2014/main" id="{A0D683FE-15C8-FF0C-98A4-29D9C22511A6}"/>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1" name="矩形: 圓角 130">
              <a:extLst>
                <a:ext uri="{FF2B5EF4-FFF2-40B4-BE49-F238E27FC236}">
                  <a16:creationId xmlns:a16="http://schemas.microsoft.com/office/drawing/2014/main" id="{9BBC3EF0-9A37-1004-9E7E-A8224C2E2A8E}"/>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32" name="群組 131">
            <a:extLst>
              <a:ext uri="{FF2B5EF4-FFF2-40B4-BE49-F238E27FC236}">
                <a16:creationId xmlns:a16="http://schemas.microsoft.com/office/drawing/2014/main" id="{8AB8C3C0-25E3-5F50-BD19-CFEB8A566799}"/>
              </a:ext>
            </a:extLst>
          </p:cNvPr>
          <p:cNvGrpSpPr/>
          <p:nvPr/>
        </p:nvGrpSpPr>
        <p:grpSpPr>
          <a:xfrm>
            <a:off x="4132595" y="2458837"/>
            <a:ext cx="538584" cy="1961024"/>
            <a:chOff x="2701495" y="208225"/>
            <a:chExt cx="538584" cy="1961024"/>
          </a:xfrm>
        </p:grpSpPr>
        <p:sp>
          <p:nvSpPr>
            <p:cNvPr id="133" name="矩形: 圓角 132">
              <a:extLst>
                <a:ext uri="{FF2B5EF4-FFF2-40B4-BE49-F238E27FC236}">
                  <a16:creationId xmlns:a16="http://schemas.microsoft.com/office/drawing/2014/main" id="{39BEA79A-5EFA-DDBD-78D0-9EC80ABCB6EC}"/>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4" name="矩形: 圓角 133">
              <a:extLst>
                <a:ext uri="{FF2B5EF4-FFF2-40B4-BE49-F238E27FC236}">
                  <a16:creationId xmlns:a16="http://schemas.microsoft.com/office/drawing/2014/main" id="{7D356601-00A3-F4D4-1D93-DFB2E549713F}"/>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5" name="矩形: 圓角 134">
              <a:extLst>
                <a:ext uri="{FF2B5EF4-FFF2-40B4-BE49-F238E27FC236}">
                  <a16:creationId xmlns:a16="http://schemas.microsoft.com/office/drawing/2014/main" id="{6891EBFD-B981-365E-C07F-84ECAE1BEBBA}"/>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6" name="矩形: 圓角 135">
              <a:extLst>
                <a:ext uri="{FF2B5EF4-FFF2-40B4-BE49-F238E27FC236}">
                  <a16:creationId xmlns:a16="http://schemas.microsoft.com/office/drawing/2014/main" id="{8F471C20-071C-1E96-AF0C-D77FE0B7517A}"/>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37" name="群組 136">
            <a:extLst>
              <a:ext uri="{FF2B5EF4-FFF2-40B4-BE49-F238E27FC236}">
                <a16:creationId xmlns:a16="http://schemas.microsoft.com/office/drawing/2014/main" id="{FE4C8BF3-F105-B02B-1379-C233B7D57C00}"/>
              </a:ext>
            </a:extLst>
          </p:cNvPr>
          <p:cNvGrpSpPr/>
          <p:nvPr/>
        </p:nvGrpSpPr>
        <p:grpSpPr>
          <a:xfrm>
            <a:off x="4708184" y="2458837"/>
            <a:ext cx="538584" cy="1961024"/>
            <a:chOff x="2701495" y="208225"/>
            <a:chExt cx="538584" cy="1961024"/>
          </a:xfrm>
        </p:grpSpPr>
        <p:sp>
          <p:nvSpPr>
            <p:cNvPr id="138" name="矩形: 圓角 137">
              <a:extLst>
                <a:ext uri="{FF2B5EF4-FFF2-40B4-BE49-F238E27FC236}">
                  <a16:creationId xmlns:a16="http://schemas.microsoft.com/office/drawing/2014/main" id="{3A1F4235-2375-E835-E7C4-E65DBC10F717}"/>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9" name="矩形: 圓角 138">
              <a:extLst>
                <a:ext uri="{FF2B5EF4-FFF2-40B4-BE49-F238E27FC236}">
                  <a16:creationId xmlns:a16="http://schemas.microsoft.com/office/drawing/2014/main" id="{EFA3B3AE-E4F1-DE68-35BA-25A170883298}"/>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0" name="矩形: 圓角 139">
              <a:extLst>
                <a:ext uri="{FF2B5EF4-FFF2-40B4-BE49-F238E27FC236}">
                  <a16:creationId xmlns:a16="http://schemas.microsoft.com/office/drawing/2014/main" id="{222A520D-8860-DC34-4D2B-B0CE4160D618}"/>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1" name="矩形: 圓角 140">
              <a:extLst>
                <a:ext uri="{FF2B5EF4-FFF2-40B4-BE49-F238E27FC236}">
                  <a16:creationId xmlns:a16="http://schemas.microsoft.com/office/drawing/2014/main" id="{5824C4EF-C3E0-4499-D127-0C4E7F457FEA}"/>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42" name="群組 141">
            <a:extLst>
              <a:ext uri="{FF2B5EF4-FFF2-40B4-BE49-F238E27FC236}">
                <a16:creationId xmlns:a16="http://schemas.microsoft.com/office/drawing/2014/main" id="{ADE3E790-3689-B5F8-2C08-6B5AFA023EFB}"/>
              </a:ext>
            </a:extLst>
          </p:cNvPr>
          <p:cNvGrpSpPr/>
          <p:nvPr/>
        </p:nvGrpSpPr>
        <p:grpSpPr>
          <a:xfrm>
            <a:off x="2985145" y="4656548"/>
            <a:ext cx="538584" cy="1961024"/>
            <a:chOff x="2701495" y="208225"/>
            <a:chExt cx="538584" cy="1961024"/>
          </a:xfrm>
        </p:grpSpPr>
        <p:sp>
          <p:nvSpPr>
            <p:cNvPr id="143" name="矩形: 圓角 142">
              <a:extLst>
                <a:ext uri="{FF2B5EF4-FFF2-40B4-BE49-F238E27FC236}">
                  <a16:creationId xmlns:a16="http://schemas.microsoft.com/office/drawing/2014/main" id="{B9A9C334-5FA3-4642-683E-F2C40C7CDE72}"/>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4" name="矩形: 圓角 143">
              <a:extLst>
                <a:ext uri="{FF2B5EF4-FFF2-40B4-BE49-F238E27FC236}">
                  <a16:creationId xmlns:a16="http://schemas.microsoft.com/office/drawing/2014/main" id="{21B9988D-F9F3-A494-62E8-9374C890F16F}"/>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5" name="矩形: 圓角 144">
              <a:extLst>
                <a:ext uri="{FF2B5EF4-FFF2-40B4-BE49-F238E27FC236}">
                  <a16:creationId xmlns:a16="http://schemas.microsoft.com/office/drawing/2014/main" id="{D616712B-322B-AF32-6566-63364331B1DF}"/>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6" name="矩形: 圓角 145">
              <a:extLst>
                <a:ext uri="{FF2B5EF4-FFF2-40B4-BE49-F238E27FC236}">
                  <a16:creationId xmlns:a16="http://schemas.microsoft.com/office/drawing/2014/main" id="{2088448D-6422-5ECF-8C5B-9A4B772EA6D3}"/>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47" name="群組 146">
            <a:extLst>
              <a:ext uri="{FF2B5EF4-FFF2-40B4-BE49-F238E27FC236}">
                <a16:creationId xmlns:a16="http://schemas.microsoft.com/office/drawing/2014/main" id="{0D455323-E9D4-F2CF-2457-A3D37D5A0ADF}"/>
              </a:ext>
            </a:extLst>
          </p:cNvPr>
          <p:cNvGrpSpPr/>
          <p:nvPr/>
        </p:nvGrpSpPr>
        <p:grpSpPr>
          <a:xfrm>
            <a:off x="3560735" y="4649432"/>
            <a:ext cx="538584" cy="1961024"/>
            <a:chOff x="2701495" y="208225"/>
            <a:chExt cx="538584" cy="1961024"/>
          </a:xfrm>
        </p:grpSpPr>
        <p:sp>
          <p:nvSpPr>
            <p:cNvPr id="148" name="矩形: 圓角 147">
              <a:extLst>
                <a:ext uri="{FF2B5EF4-FFF2-40B4-BE49-F238E27FC236}">
                  <a16:creationId xmlns:a16="http://schemas.microsoft.com/office/drawing/2014/main" id="{18EB903F-1A8B-05A2-56E7-4A6365A18200}"/>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9" name="矩形: 圓角 148">
              <a:extLst>
                <a:ext uri="{FF2B5EF4-FFF2-40B4-BE49-F238E27FC236}">
                  <a16:creationId xmlns:a16="http://schemas.microsoft.com/office/drawing/2014/main" id="{CB8F4494-8770-9A25-E15F-0A2E591C78D1}"/>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0" name="矩形: 圓角 149">
              <a:extLst>
                <a:ext uri="{FF2B5EF4-FFF2-40B4-BE49-F238E27FC236}">
                  <a16:creationId xmlns:a16="http://schemas.microsoft.com/office/drawing/2014/main" id="{484DC030-2F73-715B-5F28-9A17D85492B7}"/>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1" name="矩形: 圓角 150">
              <a:extLst>
                <a:ext uri="{FF2B5EF4-FFF2-40B4-BE49-F238E27FC236}">
                  <a16:creationId xmlns:a16="http://schemas.microsoft.com/office/drawing/2014/main" id="{2D191313-4275-7BC0-4BEE-572F33D60936}"/>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52" name="群組 151">
            <a:extLst>
              <a:ext uri="{FF2B5EF4-FFF2-40B4-BE49-F238E27FC236}">
                <a16:creationId xmlns:a16="http://schemas.microsoft.com/office/drawing/2014/main" id="{8A628753-3866-ABD9-E452-D3E7B17A8E11}"/>
              </a:ext>
            </a:extLst>
          </p:cNvPr>
          <p:cNvGrpSpPr/>
          <p:nvPr/>
        </p:nvGrpSpPr>
        <p:grpSpPr>
          <a:xfrm>
            <a:off x="4136325" y="4665250"/>
            <a:ext cx="538584" cy="1961024"/>
            <a:chOff x="2701495" y="208225"/>
            <a:chExt cx="538584" cy="1961024"/>
          </a:xfrm>
        </p:grpSpPr>
        <p:sp>
          <p:nvSpPr>
            <p:cNvPr id="153" name="矩形: 圓角 152">
              <a:extLst>
                <a:ext uri="{FF2B5EF4-FFF2-40B4-BE49-F238E27FC236}">
                  <a16:creationId xmlns:a16="http://schemas.microsoft.com/office/drawing/2014/main" id="{79E8D4A6-19AE-D0AF-915F-AA71B2FA4BAB}"/>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4" name="矩形: 圓角 153">
              <a:extLst>
                <a:ext uri="{FF2B5EF4-FFF2-40B4-BE49-F238E27FC236}">
                  <a16:creationId xmlns:a16="http://schemas.microsoft.com/office/drawing/2014/main" id="{F5CDB48D-5D80-E2B0-57CF-E96571CE7169}"/>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5" name="矩形: 圓角 154">
              <a:extLst>
                <a:ext uri="{FF2B5EF4-FFF2-40B4-BE49-F238E27FC236}">
                  <a16:creationId xmlns:a16="http://schemas.microsoft.com/office/drawing/2014/main" id="{B6DDA63A-7D35-99EF-B189-FED480E4D03D}"/>
                </a:ext>
              </a:extLst>
            </p:cNvPr>
            <p:cNvSpPr/>
            <p:nvPr/>
          </p:nvSpPr>
          <p:spPr>
            <a:xfrm>
              <a:off x="2704778" y="1204555"/>
              <a:ext cx="528735" cy="46653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6" name="矩形: 圓角 155">
              <a:extLst>
                <a:ext uri="{FF2B5EF4-FFF2-40B4-BE49-F238E27FC236}">
                  <a16:creationId xmlns:a16="http://schemas.microsoft.com/office/drawing/2014/main" id="{162CB7D7-7F24-D00B-364F-55F69C26443C}"/>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57" name="群組 156">
            <a:extLst>
              <a:ext uri="{FF2B5EF4-FFF2-40B4-BE49-F238E27FC236}">
                <a16:creationId xmlns:a16="http://schemas.microsoft.com/office/drawing/2014/main" id="{F8C07A02-559A-2BD9-0FC4-24044D446581}"/>
              </a:ext>
            </a:extLst>
          </p:cNvPr>
          <p:cNvGrpSpPr/>
          <p:nvPr/>
        </p:nvGrpSpPr>
        <p:grpSpPr>
          <a:xfrm>
            <a:off x="4711914" y="4665250"/>
            <a:ext cx="538584" cy="1961024"/>
            <a:chOff x="2701495" y="208225"/>
            <a:chExt cx="538584" cy="1961024"/>
          </a:xfrm>
        </p:grpSpPr>
        <p:sp>
          <p:nvSpPr>
            <p:cNvPr id="158" name="矩形: 圓角 157">
              <a:extLst>
                <a:ext uri="{FF2B5EF4-FFF2-40B4-BE49-F238E27FC236}">
                  <a16:creationId xmlns:a16="http://schemas.microsoft.com/office/drawing/2014/main" id="{955749EA-A626-965E-6B7F-B059034DB74B}"/>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9" name="矩形: 圓角 158">
              <a:extLst>
                <a:ext uri="{FF2B5EF4-FFF2-40B4-BE49-F238E27FC236}">
                  <a16:creationId xmlns:a16="http://schemas.microsoft.com/office/drawing/2014/main" id="{D12B34DD-0FD2-4B18-5B2D-12658908A0CB}"/>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0" name="矩形: 圓角 159">
              <a:extLst>
                <a:ext uri="{FF2B5EF4-FFF2-40B4-BE49-F238E27FC236}">
                  <a16:creationId xmlns:a16="http://schemas.microsoft.com/office/drawing/2014/main" id="{F1FD1D17-E717-329F-675A-A204AF88222F}"/>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1" name="矩形: 圓角 160">
              <a:extLst>
                <a:ext uri="{FF2B5EF4-FFF2-40B4-BE49-F238E27FC236}">
                  <a16:creationId xmlns:a16="http://schemas.microsoft.com/office/drawing/2014/main" id="{5C9B4804-E887-9C4B-DB47-932A8E15665D}"/>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62" name="群組 161">
            <a:extLst>
              <a:ext uri="{FF2B5EF4-FFF2-40B4-BE49-F238E27FC236}">
                <a16:creationId xmlns:a16="http://schemas.microsoft.com/office/drawing/2014/main" id="{DA25636D-9127-13C2-09EB-5C0EC4ABAE83}"/>
              </a:ext>
            </a:extLst>
          </p:cNvPr>
          <p:cNvGrpSpPr/>
          <p:nvPr/>
        </p:nvGrpSpPr>
        <p:grpSpPr>
          <a:xfrm>
            <a:off x="6063345" y="202756"/>
            <a:ext cx="538584" cy="1961024"/>
            <a:chOff x="2701495" y="208225"/>
            <a:chExt cx="538584" cy="1961024"/>
          </a:xfrm>
          <a:solidFill>
            <a:schemeClr val="accent1">
              <a:lumMod val="20000"/>
              <a:lumOff val="80000"/>
            </a:schemeClr>
          </a:solidFill>
        </p:grpSpPr>
        <p:sp>
          <p:nvSpPr>
            <p:cNvPr id="163" name="矩形: 圓角 162">
              <a:extLst>
                <a:ext uri="{FF2B5EF4-FFF2-40B4-BE49-F238E27FC236}">
                  <a16:creationId xmlns:a16="http://schemas.microsoft.com/office/drawing/2014/main" id="{EFC7F941-926C-017C-800B-40785ABA1FF5}"/>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4" name="矩形: 圓角 163">
              <a:extLst>
                <a:ext uri="{FF2B5EF4-FFF2-40B4-BE49-F238E27FC236}">
                  <a16:creationId xmlns:a16="http://schemas.microsoft.com/office/drawing/2014/main" id="{60BFD334-1131-E4BA-8F22-285D72383011}"/>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5" name="矩形: 圓角 164">
              <a:extLst>
                <a:ext uri="{FF2B5EF4-FFF2-40B4-BE49-F238E27FC236}">
                  <a16:creationId xmlns:a16="http://schemas.microsoft.com/office/drawing/2014/main" id="{573DEC0D-15BC-18C1-9EFB-2A9FEFBDFABE}"/>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6" name="矩形: 圓角 165">
              <a:extLst>
                <a:ext uri="{FF2B5EF4-FFF2-40B4-BE49-F238E27FC236}">
                  <a16:creationId xmlns:a16="http://schemas.microsoft.com/office/drawing/2014/main" id="{8808374F-1EF3-8E06-7CAB-ABD37BDBEF27}"/>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67" name="群組 166">
            <a:extLst>
              <a:ext uri="{FF2B5EF4-FFF2-40B4-BE49-F238E27FC236}">
                <a16:creationId xmlns:a16="http://schemas.microsoft.com/office/drawing/2014/main" id="{6FA84E52-0E55-066A-1FBB-38ADB60B19D5}"/>
              </a:ext>
            </a:extLst>
          </p:cNvPr>
          <p:cNvGrpSpPr/>
          <p:nvPr/>
        </p:nvGrpSpPr>
        <p:grpSpPr>
          <a:xfrm>
            <a:off x="6638935" y="195640"/>
            <a:ext cx="538584" cy="1961024"/>
            <a:chOff x="2701495" y="208225"/>
            <a:chExt cx="538584" cy="1961024"/>
          </a:xfrm>
          <a:solidFill>
            <a:schemeClr val="accent1">
              <a:lumMod val="20000"/>
              <a:lumOff val="80000"/>
            </a:schemeClr>
          </a:solidFill>
        </p:grpSpPr>
        <p:sp>
          <p:nvSpPr>
            <p:cNvPr id="168" name="矩形: 圓角 167">
              <a:extLst>
                <a:ext uri="{FF2B5EF4-FFF2-40B4-BE49-F238E27FC236}">
                  <a16:creationId xmlns:a16="http://schemas.microsoft.com/office/drawing/2014/main" id="{90489EA0-420F-C0A6-29AB-A3CACF7CB734}"/>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9" name="矩形: 圓角 168">
              <a:extLst>
                <a:ext uri="{FF2B5EF4-FFF2-40B4-BE49-F238E27FC236}">
                  <a16:creationId xmlns:a16="http://schemas.microsoft.com/office/drawing/2014/main" id="{B3B6D2CC-15DB-3F6A-0AC4-6518089DFF82}"/>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0" name="矩形: 圓角 169">
              <a:extLst>
                <a:ext uri="{FF2B5EF4-FFF2-40B4-BE49-F238E27FC236}">
                  <a16:creationId xmlns:a16="http://schemas.microsoft.com/office/drawing/2014/main" id="{8FD29888-6E05-F6A5-D48D-2D1E430D949C}"/>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1" name="矩形: 圓角 170">
              <a:extLst>
                <a:ext uri="{FF2B5EF4-FFF2-40B4-BE49-F238E27FC236}">
                  <a16:creationId xmlns:a16="http://schemas.microsoft.com/office/drawing/2014/main" id="{A99ADF6C-D977-9525-EC23-9D3AA051F522}"/>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72" name="群組 171">
            <a:extLst>
              <a:ext uri="{FF2B5EF4-FFF2-40B4-BE49-F238E27FC236}">
                <a16:creationId xmlns:a16="http://schemas.microsoft.com/office/drawing/2014/main" id="{296BF387-9F6C-3CD1-74C5-1C5834920EFE}"/>
              </a:ext>
            </a:extLst>
          </p:cNvPr>
          <p:cNvGrpSpPr/>
          <p:nvPr/>
        </p:nvGrpSpPr>
        <p:grpSpPr>
          <a:xfrm>
            <a:off x="7214525" y="211458"/>
            <a:ext cx="538584" cy="1961024"/>
            <a:chOff x="2701495" y="208225"/>
            <a:chExt cx="538584" cy="1961024"/>
          </a:xfrm>
          <a:solidFill>
            <a:schemeClr val="accent1">
              <a:lumMod val="20000"/>
              <a:lumOff val="80000"/>
            </a:schemeClr>
          </a:solidFill>
        </p:grpSpPr>
        <p:sp>
          <p:nvSpPr>
            <p:cNvPr id="173" name="矩形: 圓角 172">
              <a:extLst>
                <a:ext uri="{FF2B5EF4-FFF2-40B4-BE49-F238E27FC236}">
                  <a16:creationId xmlns:a16="http://schemas.microsoft.com/office/drawing/2014/main" id="{A0E72B5D-BE9A-4595-280F-89BE6395E51E}"/>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4" name="矩形: 圓角 173">
              <a:extLst>
                <a:ext uri="{FF2B5EF4-FFF2-40B4-BE49-F238E27FC236}">
                  <a16:creationId xmlns:a16="http://schemas.microsoft.com/office/drawing/2014/main" id="{BE87D616-AE8C-C1BB-38BD-5FD9B48EF18A}"/>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5" name="矩形: 圓角 174">
              <a:extLst>
                <a:ext uri="{FF2B5EF4-FFF2-40B4-BE49-F238E27FC236}">
                  <a16:creationId xmlns:a16="http://schemas.microsoft.com/office/drawing/2014/main" id="{E5A3ECB5-9BEA-997F-C735-0755C36453E6}"/>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6" name="矩形: 圓角 175">
              <a:extLst>
                <a:ext uri="{FF2B5EF4-FFF2-40B4-BE49-F238E27FC236}">
                  <a16:creationId xmlns:a16="http://schemas.microsoft.com/office/drawing/2014/main" id="{935B99FA-74B9-2876-E2C6-B1B22786B6B8}"/>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77" name="群組 176">
            <a:extLst>
              <a:ext uri="{FF2B5EF4-FFF2-40B4-BE49-F238E27FC236}">
                <a16:creationId xmlns:a16="http://schemas.microsoft.com/office/drawing/2014/main" id="{B2E88786-DB99-961B-813C-9BBE29D746FA}"/>
              </a:ext>
            </a:extLst>
          </p:cNvPr>
          <p:cNvGrpSpPr/>
          <p:nvPr/>
        </p:nvGrpSpPr>
        <p:grpSpPr>
          <a:xfrm>
            <a:off x="7790114" y="211458"/>
            <a:ext cx="538584" cy="1961024"/>
            <a:chOff x="2701495" y="208225"/>
            <a:chExt cx="538584" cy="1961024"/>
          </a:xfrm>
          <a:solidFill>
            <a:schemeClr val="accent1">
              <a:lumMod val="20000"/>
              <a:lumOff val="80000"/>
            </a:schemeClr>
          </a:solidFill>
        </p:grpSpPr>
        <p:sp>
          <p:nvSpPr>
            <p:cNvPr id="178" name="矩形: 圓角 177">
              <a:extLst>
                <a:ext uri="{FF2B5EF4-FFF2-40B4-BE49-F238E27FC236}">
                  <a16:creationId xmlns:a16="http://schemas.microsoft.com/office/drawing/2014/main" id="{5AF220CF-A7D4-0518-4D02-82BC67E4E253}"/>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9" name="矩形: 圓角 178">
              <a:extLst>
                <a:ext uri="{FF2B5EF4-FFF2-40B4-BE49-F238E27FC236}">
                  <a16:creationId xmlns:a16="http://schemas.microsoft.com/office/drawing/2014/main" id="{7924D390-4181-053B-B426-812967422714}"/>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0" name="矩形: 圓角 179">
              <a:extLst>
                <a:ext uri="{FF2B5EF4-FFF2-40B4-BE49-F238E27FC236}">
                  <a16:creationId xmlns:a16="http://schemas.microsoft.com/office/drawing/2014/main" id="{56FF0843-3273-EF97-1C24-4D10261703FD}"/>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1" name="矩形: 圓角 180">
              <a:extLst>
                <a:ext uri="{FF2B5EF4-FFF2-40B4-BE49-F238E27FC236}">
                  <a16:creationId xmlns:a16="http://schemas.microsoft.com/office/drawing/2014/main" id="{712199AE-2194-64FA-6F6C-93B8835ADB6F}"/>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82" name="群組 181">
            <a:extLst>
              <a:ext uri="{FF2B5EF4-FFF2-40B4-BE49-F238E27FC236}">
                <a16:creationId xmlns:a16="http://schemas.microsoft.com/office/drawing/2014/main" id="{14D63ACE-530D-9158-7B5F-00C376F40D80}"/>
              </a:ext>
            </a:extLst>
          </p:cNvPr>
          <p:cNvGrpSpPr/>
          <p:nvPr/>
        </p:nvGrpSpPr>
        <p:grpSpPr>
          <a:xfrm>
            <a:off x="6069911" y="2434317"/>
            <a:ext cx="538584" cy="1961024"/>
            <a:chOff x="2701495" y="208225"/>
            <a:chExt cx="538584" cy="1961024"/>
          </a:xfrm>
          <a:solidFill>
            <a:schemeClr val="accent1">
              <a:lumMod val="20000"/>
              <a:lumOff val="80000"/>
            </a:schemeClr>
          </a:solidFill>
        </p:grpSpPr>
        <p:sp>
          <p:nvSpPr>
            <p:cNvPr id="183" name="矩形: 圓角 182">
              <a:extLst>
                <a:ext uri="{FF2B5EF4-FFF2-40B4-BE49-F238E27FC236}">
                  <a16:creationId xmlns:a16="http://schemas.microsoft.com/office/drawing/2014/main" id="{105988DB-0F6D-D170-1FDE-6B0801A42B76}"/>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4" name="矩形: 圓角 183">
              <a:extLst>
                <a:ext uri="{FF2B5EF4-FFF2-40B4-BE49-F238E27FC236}">
                  <a16:creationId xmlns:a16="http://schemas.microsoft.com/office/drawing/2014/main" id="{6B225D34-31B7-F63B-8162-41BEA71FC69C}"/>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5" name="矩形: 圓角 184">
              <a:extLst>
                <a:ext uri="{FF2B5EF4-FFF2-40B4-BE49-F238E27FC236}">
                  <a16:creationId xmlns:a16="http://schemas.microsoft.com/office/drawing/2014/main" id="{A54127BD-6ED8-725A-1D7D-295C72E717C6}"/>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6" name="矩形: 圓角 185">
              <a:extLst>
                <a:ext uri="{FF2B5EF4-FFF2-40B4-BE49-F238E27FC236}">
                  <a16:creationId xmlns:a16="http://schemas.microsoft.com/office/drawing/2014/main" id="{DD846F99-8ED5-3637-92C8-20A902C884F0}"/>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87" name="群組 186">
            <a:extLst>
              <a:ext uri="{FF2B5EF4-FFF2-40B4-BE49-F238E27FC236}">
                <a16:creationId xmlns:a16="http://schemas.microsoft.com/office/drawing/2014/main" id="{8F1FB8C8-4F84-7ED1-BA10-54453E1E3407}"/>
              </a:ext>
            </a:extLst>
          </p:cNvPr>
          <p:cNvGrpSpPr/>
          <p:nvPr/>
        </p:nvGrpSpPr>
        <p:grpSpPr>
          <a:xfrm>
            <a:off x="6645501" y="2427201"/>
            <a:ext cx="538584" cy="1961024"/>
            <a:chOff x="2701495" y="208225"/>
            <a:chExt cx="538584" cy="1961024"/>
          </a:xfrm>
          <a:solidFill>
            <a:schemeClr val="accent1">
              <a:lumMod val="20000"/>
              <a:lumOff val="80000"/>
            </a:schemeClr>
          </a:solidFill>
        </p:grpSpPr>
        <p:sp>
          <p:nvSpPr>
            <p:cNvPr id="188" name="矩形: 圓角 187">
              <a:extLst>
                <a:ext uri="{FF2B5EF4-FFF2-40B4-BE49-F238E27FC236}">
                  <a16:creationId xmlns:a16="http://schemas.microsoft.com/office/drawing/2014/main" id="{3BF0979B-142D-6E6C-429B-4910CEED0652}"/>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9" name="矩形: 圓角 188">
              <a:extLst>
                <a:ext uri="{FF2B5EF4-FFF2-40B4-BE49-F238E27FC236}">
                  <a16:creationId xmlns:a16="http://schemas.microsoft.com/office/drawing/2014/main" id="{BE9413C2-C38F-7497-BBAE-37A393E851B0}"/>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0" name="矩形: 圓角 189">
              <a:extLst>
                <a:ext uri="{FF2B5EF4-FFF2-40B4-BE49-F238E27FC236}">
                  <a16:creationId xmlns:a16="http://schemas.microsoft.com/office/drawing/2014/main" id="{86582A92-6188-3B97-162F-EC939320645C}"/>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1" name="矩形: 圓角 190">
              <a:extLst>
                <a:ext uri="{FF2B5EF4-FFF2-40B4-BE49-F238E27FC236}">
                  <a16:creationId xmlns:a16="http://schemas.microsoft.com/office/drawing/2014/main" id="{1E1BD150-017E-F7F4-FE77-A3753AD89DB0}"/>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92" name="群組 191">
            <a:extLst>
              <a:ext uri="{FF2B5EF4-FFF2-40B4-BE49-F238E27FC236}">
                <a16:creationId xmlns:a16="http://schemas.microsoft.com/office/drawing/2014/main" id="{CA573EF5-3FC6-47EA-E1CE-0F4E8AC53B55}"/>
              </a:ext>
            </a:extLst>
          </p:cNvPr>
          <p:cNvGrpSpPr/>
          <p:nvPr/>
        </p:nvGrpSpPr>
        <p:grpSpPr>
          <a:xfrm>
            <a:off x="7221091" y="2443019"/>
            <a:ext cx="538584" cy="1961024"/>
            <a:chOff x="2701495" y="208225"/>
            <a:chExt cx="538584" cy="1961024"/>
          </a:xfrm>
          <a:solidFill>
            <a:schemeClr val="accent1">
              <a:lumMod val="20000"/>
              <a:lumOff val="80000"/>
            </a:schemeClr>
          </a:solidFill>
        </p:grpSpPr>
        <p:sp>
          <p:nvSpPr>
            <p:cNvPr id="193" name="矩形: 圓角 192">
              <a:extLst>
                <a:ext uri="{FF2B5EF4-FFF2-40B4-BE49-F238E27FC236}">
                  <a16:creationId xmlns:a16="http://schemas.microsoft.com/office/drawing/2014/main" id="{5F7E2A52-45BA-AFD0-08C0-B635ABE99CA6}"/>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4" name="矩形: 圓角 193">
              <a:extLst>
                <a:ext uri="{FF2B5EF4-FFF2-40B4-BE49-F238E27FC236}">
                  <a16:creationId xmlns:a16="http://schemas.microsoft.com/office/drawing/2014/main" id="{554E7710-7240-1491-B8E8-B9FF364308A6}"/>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5" name="矩形: 圓角 194">
              <a:extLst>
                <a:ext uri="{FF2B5EF4-FFF2-40B4-BE49-F238E27FC236}">
                  <a16:creationId xmlns:a16="http://schemas.microsoft.com/office/drawing/2014/main" id="{7F60F7B1-5CED-27C8-09BA-3D2CF6061DCE}"/>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6" name="矩形: 圓角 195">
              <a:extLst>
                <a:ext uri="{FF2B5EF4-FFF2-40B4-BE49-F238E27FC236}">
                  <a16:creationId xmlns:a16="http://schemas.microsoft.com/office/drawing/2014/main" id="{A2BF62ED-D668-24E4-10C3-A0EC9246251E}"/>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197" name="群組 196">
            <a:extLst>
              <a:ext uri="{FF2B5EF4-FFF2-40B4-BE49-F238E27FC236}">
                <a16:creationId xmlns:a16="http://schemas.microsoft.com/office/drawing/2014/main" id="{41395094-5F80-7F8D-F307-4D76B563191C}"/>
              </a:ext>
            </a:extLst>
          </p:cNvPr>
          <p:cNvGrpSpPr/>
          <p:nvPr/>
        </p:nvGrpSpPr>
        <p:grpSpPr>
          <a:xfrm>
            <a:off x="7796680" y="2443019"/>
            <a:ext cx="538584" cy="1961024"/>
            <a:chOff x="2701495" y="208225"/>
            <a:chExt cx="538584" cy="1961024"/>
          </a:xfrm>
          <a:solidFill>
            <a:schemeClr val="accent1">
              <a:lumMod val="20000"/>
              <a:lumOff val="80000"/>
            </a:schemeClr>
          </a:solidFill>
        </p:grpSpPr>
        <p:sp>
          <p:nvSpPr>
            <p:cNvPr id="198" name="矩形: 圓角 197">
              <a:extLst>
                <a:ext uri="{FF2B5EF4-FFF2-40B4-BE49-F238E27FC236}">
                  <a16:creationId xmlns:a16="http://schemas.microsoft.com/office/drawing/2014/main" id="{4D021034-F17E-2169-B0E0-B353824F6755}"/>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9" name="矩形: 圓角 198">
              <a:extLst>
                <a:ext uri="{FF2B5EF4-FFF2-40B4-BE49-F238E27FC236}">
                  <a16:creationId xmlns:a16="http://schemas.microsoft.com/office/drawing/2014/main" id="{4F018043-A72D-2BBA-0CDF-BF564C143828}"/>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0" name="矩形: 圓角 199">
              <a:extLst>
                <a:ext uri="{FF2B5EF4-FFF2-40B4-BE49-F238E27FC236}">
                  <a16:creationId xmlns:a16="http://schemas.microsoft.com/office/drawing/2014/main" id="{A3C79F09-9B65-C93A-BD84-C25D07BFCF04}"/>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1" name="矩形: 圓角 200">
              <a:extLst>
                <a:ext uri="{FF2B5EF4-FFF2-40B4-BE49-F238E27FC236}">
                  <a16:creationId xmlns:a16="http://schemas.microsoft.com/office/drawing/2014/main" id="{F7B39E0E-289F-033B-AA2A-35A0A077C3FC}"/>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02" name="群組 201">
            <a:extLst>
              <a:ext uri="{FF2B5EF4-FFF2-40B4-BE49-F238E27FC236}">
                <a16:creationId xmlns:a16="http://schemas.microsoft.com/office/drawing/2014/main" id="{999E241C-5EBC-EF52-1B98-207657B3612E}"/>
              </a:ext>
            </a:extLst>
          </p:cNvPr>
          <p:cNvGrpSpPr/>
          <p:nvPr/>
        </p:nvGrpSpPr>
        <p:grpSpPr>
          <a:xfrm>
            <a:off x="6073641" y="4640730"/>
            <a:ext cx="538584" cy="1961024"/>
            <a:chOff x="2701495" y="208225"/>
            <a:chExt cx="538584" cy="1961024"/>
          </a:xfrm>
        </p:grpSpPr>
        <p:sp>
          <p:nvSpPr>
            <p:cNvPr id="203" name="矩形: 圓角 202">
              <a:extLst>
                <a:ext uri="{FF2B5EF4-FFF2-40B4-BE49-F238E27FC236}">
                  <a16:creationId xmlns:a16="http://schemas.microsoft.com/office/drawing/2014/main" id="{2D2B1836-2AAB-A9BC-8B97-5472CE3FAAD8}"/>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4" name="矩形: 圓角 203">
              <a:extLst>
                <a:ext uri="{FF2B5EF4-FFF2-40B4-BE49-F238E27FC236}">
                  <a16:creationId xmlns:a16="http://schemas.microsoft.com/office/drawing/2014/main" id="{81D02FD7-442B-4A82-39B5-AD094B8AC31B}"/>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5" name="矩形: 圓角 204">
              <a:extLst>
                <a:ext uri="{FF2B5EF4-FFF2-40B4-BE49-F238E27FC236}">
                  <a16:creationId xmlns:a16="http://schemas.microsoft.com/office/drawing/2014/main" id="{830E041E-6DC7-E233-BEA9-3DAD91B80A1A}"/>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6" name="矩形: 圓角 205">
              <a:extLst>
                <a:ext uri="{FF2B5EF4-FFF2-40B4-BE49-F238E27FC236}">
                  <a16:creationId xmlns:a16="http://schemas.microsoft.com/office/drawing/2014/main" id="{3FEAFCA6-56C1-DF78-5234-CD63385A4B5A}"/>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07" name="群組 206">
            <a:extLst>
              <a:ext uri="{FF2B5EF4-FFF2-40B4-BE49-F238E27FC236}">
                <a16:creationId xmlns:a16="http://schemas.microsoft.com/office/drawing/2014/main" id="{FA4B2046-2127-0CAA-F089-9EA872F891BE}"/>
              </a:ext>
            </a:extLst>
          </p:cNvPr>
          <p:cNvGrpSpPr/>
          <p:nvPr/>
        </p:nvGrpSpPr>
        <p:grpSpPr>
          <a:xfrm>
            <a:off x="6649231" y="4633614"/>
            <a:ext cx="538584" cy="1961024"/>
            <a:chOff x="2701495" y="208225"/>
            <a:chExt cx="538584" cy="1961024"/>
          </a:xfrm>
        </p:grpSpPr>
        <p:sp>
          <p:nvSpPr>
            <p:cNvPr id="208" name="矩形: 圓角 207">
              <a:extLst>
                <a:ext uri="{FF2B5EF4-FFF2-40B4-BE49-F238E27FC236}">
                  <a16:creationId xmlns:a16="http://schemas.microsoft.com/office/drawing/2014/main" id="{511C0203-B271-84A7-4D34-5D0564F8B96F}"/>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9" name="矩形: 圓角 208">
              <a:extLst>
                <a:ext uri="{FF2B5EF4-FFF2-40B4-BE49-F238E27FC236}">
                  <a16:creationId xmlns:a16="http://schemas.microsoft.com/office/drawing/2014/main" id="{41C3036F-FE4E-DB6D-05E3-180A435F115F}"/>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0" name="矩形: 圓角 209">
              <a:extLst>
                <a:ext uri="{FF2B5EF4-FFF2-40B4-BE49-F238E27FC236}">
                  <a16:creationId xmlns:a16="http://schemas.microsoft.com/office/drawing/2014/main" id="{6D52F11A-48D8-D7A8-BD85-A3BBC3139BDE}"/>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1" name="矩形: 圓角 210">
              <a:extLst>
                <a:ext uri="{FF2B5EF4-FFF2-40B4-BE49-F238E27FC236}">
                  <a16:creationId xmlns:a16="http://schemas.microsoft.com/office/drawing/2014/main" id="{C8A42825-E770-E3A6-A58F-E20DC4CD0DEC}"/>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12" name="群組 211">
            <a:extLst>
              <a:ext uri="{FF2B5EF4-FFF2-40B4-BE49-F238E27FC236}">
                <a16:creationId xmlns:a16="http://schemas.microsoft.com/office/drawing/2014/main" id="{BB4B0CD5-5ECE-A8FA-9D7C-3B41E42288E8}"/>
              </a:ext>
            </a:extLst>
          </p:cNvPr>
          <p:cNvGrpSpPr/>
          <p:nvPr/>
        </p:nvGrpSpPr>
        <p:grpSpPr>
          <a:xfrm>
            <a:off x="7224821" y="4649432"/>
            <a:ext cx="538584" cy="1961024"/>
            <a:chOff x="2701495" y="208225"/>
            <a:chExt cx="538584" cy="1961024"/>
          </a:xfrm>
        </p:grpSpPr>
        <p:sp>
          <p:nvSpPr>
            <p:cNvPr id="213" name="矩形: 圓角 212">
              <a:extLst>
                <a:ext uri="{FF2B5EF4-FFF2-40B4-BE49-F238E27FC236}">
                  <a16:creationId xmlns:a16="http://schemas.microsoft.com/office/drawing/2014/main" id="{DAA80870-415E-B47F-D308-12A2CE15704A}"/>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4" name="矩形: 圓角 213">
              <a:extLst>
                <a:ext uri="{FF2B5EF4-FFF2-40B4-BE49-F238E27FC236}">
                  <a16:creationId xmlns:a16="http://schemas.microsoft.com/office/drawing/2014/main" id="{1706F4D1-2015-0BAA-97BD-33DE7457D077}"/>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5" name="矩形: 圓角 214">
              <a:extLst>
                <a:ext uri="{FF2B5EF4-FFF2-40B4-BE49-F238E27FC236}">
                  <a16:creationId xmlns:a16="http://schemas.microsoft.com/office/drawing/2014/main" id="{47B85833-432D-A0DD-E502-2EEC8662D82A}"/>
                </a:ext>
              </a:extLst>
            </p:cNvPr>
            <p:cNvSpPr/>
            <p:nvPr/>
          </p:nvSpPr>
          <p:spPr>
            <a:xfrm>
              <a:off x="2704778" y="1204555"/>
              <a:ext cx="528735" cy="46653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6" name="矩形: 圓角 215">
              <a:extLst>
                <a:ext uri="{FF2B5EF4-FFF2-40B4-BE49-F238E27FC236}">
                  <a16:creationId xmlns:a16="http://schemas.microsoft.com/office/drawing/2014/main" id="{D9E4E924-DF9A-C8E4-EA52-719C956A7AB7}"/>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17" name="群組 216">
            <a:extLst>
              <a:ext uri="{FF2B5EF4-FFF2-40B4-BE49-F238E27FC236}">
                <a16:creationId xmlns:a16="http://schemas.microsoft.com/office/drawing/2014/main" id="{62E16E3A-55C0-6016-E6AB-F1D55EA0AD42}"/>
              </a:ext>
            </a:extLst>
          </p:cNvPr>
          <p:cNvGrpSpPr/>
          <p:nvPr/>
        </p:nvGrpSpPr>
        <p:grpSpPr>
          <a:xfrm>
            <a:off x="7800410" y="4649432"/>
            <a:ext cx="538584" cy="1961024"/>
            <a:chOff x="2701495" y="208225"/>
            <a:chExt cx="538584" cy="1961024"/>
          </a:xfrm>
        </p:grpSpPr>
        <p:sp>
          <p:nvSpPr>
            <p:cNvPr id="218" name="矩形: 圓角 217">
              <a:extLst>
                <a:ext uri="{FF2B5EF4-FFF2-40B4-BE49-F238E27FC236}">
                  <a16:creationId xmlns:a16="http://schemas.microsoft.com/office/drawing/2014/main" id="{AAA4B8BC-8A1D-27DC-3230-821E865E9C04}"/>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9" name="矩形: 圓角 218">
              <a:extLst>
                <a:ext uri="{FF2B5EF4-FFF2-40B4-BE49-F238E27FC236}">
                  <a16:creationId xmlns:a16="http://schemas.microsoft.com/office/drawing/2014/main" id="{E5079150-0963-5831-9C03-3E8E5EEAFFDB}"/>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0" name="矩形: 圓角 219">
              <a:extLst>
                <a:ext uri="{FF2B5EF4-FFF2-40B4-BE49-F238E27FC236}">
                  <a16:creationId xmlns:a16="http://schemas.microsoft.com/office/drawing/2014/main" id="{AEC5BF73-241D-3EFB-FE38-3E65B4565398}"/>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1" name="矩形: 圓角 220">
              <a:extLst>
                <a:ext uri="{FF2B5EF4-FFF2-40B4-BE49-F238E27FC236}">
                  <a16:creationId xmlns:a16="http://schemas.microsoft.com/office/drawing/2014/main" id="{AF80D159-B120-0C9D-F9F5-42E9D73DF7E2}"/>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82" name="群組 281">
            <a:extLst>
              <a:ext uri="{FF2B5EF4-FFF2-40B4-BE49-F238E27FC236}">
                <a16:creationId xmlns:a16="http://schemas.microsoft.com/office/drawing/2014/main" id="{9F066364-B13A-3149-FDD8-417FB5387666}"/>
              </a:ext>
            </a:extLst>
          </p:cNvPr>
          <p:cNvGrpSpPr/>
          <p:nvPr/>
        </p:nvGrpSpPr>
        <p:grpSpPr>
          <a:xfrm>
            <a:off x="9035297" y="195640"/>
            <a:ext cx="538584" cy="1961024"/>
            <a:chOff x="2701495" y="208225"/>
            <a:chExt cx="538584" cy="1961024"/>
          </a:xfrm>
          <a:solidFill>
            <a:schemeClr val="accent1">
              <a:lumMod val="20000"/>
              <a:lumOff val="80000"/>
            </a:schemeClr>
          </a:solidFill>
        </p:grpSpPr>
        <p:sp>
          <p:nvSpPr>
            <p:cNvPr id="283" name="矩形: 圓角 282">
              <a:extLst>
                <a:ext uri="{FF2B5EF4-FFF2-40B4-BE49-F238E27FC236}">
                  <a16:creationId xmlns:a16="http://schemas.microsoft.com/office/drawing/2014/main" id="{3CB5EC81-EABE-17D3-4D01-4538E5B6A4F5}"/>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4" name="矩形: 圓角 283">
              <a:extLst>
                <a:ext uri="{FF2B5EF4-FFF2-40B4-BE49-F238E27FC236}">
                  <a16:creationId xmlns:a16="http://schemas.microsoft.com/office/drawing/2014/main" id="{02C46D8B-6EC3-8622-934F-D22C5926CE7B}"/>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5" name="矩形: 圓角 284">
              <a:extLst>
                <a:ext uri="{FF2B5EF4-FFF2-40B4-BE49-F238E27FC236}">
                  <a16:creationId xmlns:a16="http://schemas.microsoft.com/office/drawing/2014/main" id="{02E01127-AF5D-5755-9C8D-040E2EA18192}"/>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6" name="矩形: 圓角 285">
              <a:extLst>
                <a:ext uri="{FF2B5EF4-FFF2-40B4-BE49-F238E27FC236}">
                  <a16:creationId xmlns:a16="http://schemas.microsoft.com/office/drawing/2014/main" id="{C24EA9A8-9209-C383-9FB8-845CC5996DB2}"/>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87" name="群組 286">
            <a:extLst>
              <a:ext uri="{FF2B5EF4-FFF2-40B4-BE49-F238E27FC236}">
                <a16:creationId xmlns:a16="http://schemas.microsoft.com/office/drawing/2014/main" id="{1FE764EE-461E-83BB-A467-EF2F76B2603D}"/>
              </a:ext>
            </a:extLst>
          </p:cNvPr>
          <p:cNvGrpSpPr/>
          <p:nvPr/>
        </p:nvGrpSpPr>
        <p:grpSpPr>
          <a:xfrm>
            <a:off x="9610887" y="188524"/>
            <a:ext cx="538584" cy="1961024"/>
            <a:chOff x="2701495" y="208225"/>
            <a:chExt cx="538584" cy="1961024"/>
          </a:xfrm>
          <a:solidFill>
            <a:schemeClr val="accent1">
              <a:lumMod val="20000"/>
              <a:lumOff val="80000"/>
            </a:schemeClr>
          </a:solidFill>
        </p:grpSpPr>
        <p:sp>
          <p:nvSpPr>
            <p:cNvPr id="288" name="矩形: 圓角 287">
              <a:extLst>
                <a:ext uri="{FF2B5EF4-FFF2-40B4-BE49-F238E27FC236}">
                  <a16:creationId xmlns:a16="http://schemas.microsoft.com/office/drawing/2014/main" id="{474D0F62-5478-E0A9-C9EC-520AC0027A3A}"/>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9" name="矩形: 圓角 288">
              <a:extLst>
                <a:ext uri="{FF2B5EF4-FFF2-40B4-BE49-F238E27FC236}">
                  <a16:creationId xmlns:a16="http://schemas.microsoft.com/office/drawing/2014/main" id="{683F6D45-495B-996B-2739-67DAF6F4F371}"/>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0" name="矩形: 圓角 289">
              <a:extLst>
                <a:ext uri="{FF2B5EF4-FFF2-40B4-BE49-F238E27FC236}">
                  <a16:creationId xmlns:a16="http://schemas.microsoft.com/office/drawing/2014/main" id="{8016D37F-A0DA-F47C-4C07-1DA982754B74}"/>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1" name="矩形: 圓角 290">
              <a:extLst>
                <a:ext uri="{FF2B5EF4-FFF2-40B4-BE49-F238E27FC236}">
                  <a16:creationId xmlns:a16="http://schemas.microsoft.com/office/drawing/2014/main" id="{9EF81761-EC13-6010-3EDB-F7F3620BE5C0}"/>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92" name="群組 291">
            <a:extLst>
              <a:ext uri="{FF2B5EF4-FFF2-40B4-BE49-F238E27FC236}">
                <a16:creationId xmlns:a16="http://schemas.microsoft.com/office/drawing/2014/main" id="{EC5CBC2A-451E-BCAC-45C9-A6981F7AC9EE}"/>
              </a:ext>
            </a:extLst>
          </p:cNvPr>
          <p:cNvGrpSpPr/>
          <p:nvPr/>
        </p:nvGrpSpPr>
        <p:grpSpPr>
          <a:xfrm>
            <a:off x="10186477" y="204342"/>
            <a:ext cx="538584" cy="1961024"/>
            <a:chOff x="2701495" y="208225"/>
            <a:chExt cx="538584" cy="1961024"/>
          </a:xfrm>
          <a:solidFill>
            <a:schemeClr val="accent1">
              <a:lumMod val="20000"/>
              <a:lumOff val="80000"/>
            </a:schemeClr>
          </a:solidFill>
        </p:grpSpPr>
        <p:sp>
          <p:nvSpPr>
            <p:cNvPr id="293" name="矩形: 圓角 292">
              <a:extLst>
                <a:ext uri="{FF2B5EF4-FFF2-40B4-BE49-F238E27FC236}">
                  <a16:creationId xmlns:a16="http://schemas.microsoft.com/office/drawing/2014/main" id="{CC6A05F0-B7A1-E8D9-8EB9-9AFADB90AD03}"/>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4" name="矩形: 圓角 293">
              <a:extLst>
                <a:ext uri="{FF2B5EF4-FFF2-40B4-BE49-F238E27FC236}">
                  <a16:creationId xmlns:a16="http://schemas.microsoft.com/office/drawing/2014/main" id="{529D08C2-46FE-D2E9-F236-B56C099D7284}"/>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5" name="矩形: 圓角 294">
              <a:extLst>
                <a:ext uri="{FF2B5EF4-FFF2-40B4-BE49-F238E27FC236}">
                  <a16:creationId xmlns:a16="http://schemas.microsoft.com/office/drawing/2014/main" id="{DC341EED-E3D8-804F-25F2-DBD864638F43}"/>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6" name="矩形: 圓角 295">
              <a:extLst>
                <a:ext uri="{FF2B5EF4-FFF2-40B4-BE49-F238E27FC236}">
                  <a16:creationId xmlns:a16="http://schemas.microsoft.com/office/drawing/2014/main" id="{1AF94B1E-D032-3349-08B4-0876BB26F504}"/>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297" name="群組 296">
            <a:extLst>
              <a:ext uri="{FF2B5EF4-FFF2-40B4-BE49-F238E27FC236}">
                <a16:creationId xmlns:a16="http://schemas.microsoft.com/office/drawing/2014/main" id="{AC765719-8AE4-7065-1D75-FECEC2F68D3B}"/>
              </a:ext>
            </a:extLst>
          </p:cNvPr>
          <p:cNvGrpSpPr/>
          <p:nvPr/>
        </p:nvGrpSpPr>
        <p:grpSpPr>
          <a:xfrm>
            <a:off x="10762066" y="204342"/>
            <a:ext cx="538584" cy="1961024"/>
            <a:chOff x="2701495" y="208225"/>
            <a:chExt cx="538584" cy="1961024"/>
          </a:xfrm>
          <a:solidFill>
            <a:schemeClr val="accent1">
              <a:lumMod val="20000"/>
              <a:lumOff val="80000"/>
            </a:schemeClr>
          </a:solidFill>
        </p:grpSpPr>
        <p:sp>
          <p:nvSpPr>
            <p:cNvPr id="298" name="矩形: 圓角 297">
              <a:extLst>
                <a:ext uri="{FF2B5EF4-FFF2-40B4-BE49-F238E27FC236}">
                  <a16:creationId xmlns:a16="http://schemas.microsoft.com/office/drawing/2014/main" id="{16945D37-B04C-874E-A4A3-671EF016125F}"/>
                </a:ext>
              </a:extLst>
            </p:cNvPr>
            <p:cNvSpPr/>
            <p:nvPr/>
          </p:nvSpPr>
          <p:spPr>
            <a:xfrm>
              <a:off x="2708061" y="20822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9" name="矩形: 圓角 298">
              <a:extLst>
                <a:ext uri="{FF2B5EF4-FFF2-40B4-BE49-F238E27FC236}">
                  <a16:creationId xmlns:a16="http://schemas.microsoft.com/office/drawing/2014/main" id="{945F95B2-26F7-A58C-1C9B-1EA0BF52C5D1}"/>
                </a:ext>
              </a:extLst>
            </p:cNvPr>
            <p:cNvSpPr/>
            <p:nvPr/>
          </p:nvSpPr>
          <p:spPr>
            <a:xfrm>
              <a:off x="2711344" y="706390"/>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0" name="矩形: 圓角 299">
              <a:extLst>
                <a:ext uri="{FF2B5EF4-FFF2-40B4-BE49-F238E27FC236}">
                  <a16:creationId xmlns:a16="http://schemas.microsoft.com/office/drawing/2014/main" id="{B0F304B2-9C64-80C3-A34B-B53CFF1833E6}"/>
                </a:ext>
              </a:extLst>
            </p:cNvPr>
            <p:cNvSpPr/>
            <p:nvPr/>
          </p:nvSpPr>
          <p:spPr>
            <a:xfrm>
              <a:off x="2704778" y="1204555"/>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1" name="矩形: 圓角 300">
              <a:extLst>
                <a:ext uri="{FF2B5EF4-FFF2-40B4-BE49-F238E27FC236}">
                  <a16:creationId xmlns:a16="http://schemas.microsoft.com/office/drawing/2014/main" id="{19A452F1-3B5F-1F4B-1026-D6DFCC5A3571}"/>
                </a:ext>
              </a:extLst>
            </p:cNvPr>
            <p:cNvSpPr/>
            <p:nvPr/>
          </p:nvSpPr>
          <p:spPr>
            <a:xfrm>
              <a:off x="2701495" y="1702719"/>
              <a:ext cx="528735" cy="466530"/>
            </a:xfrm>
            <a:prstGeom prst="round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02" name="群組 301">
            <a:extLst>
              <a:ext uri="{FF2B5EF4-FFF2-40B4-BE49-F238E27FC236}">
                <a16:creationId xmlns:a16="http://schemas.microsoft.com/office/drawing/2014/main" id="{A45F9942-BE3C-1A1D-F797-E08DC95309CC}"/>
              </a:ext>
            </a:extLst>
          </p:cNvPr>
          <p:cNvGrpSpPr/>
          <p:nvPr/>
        </p:nvGrpSpPr>
        <p:grpSpPr>
          <a:xfrm>
            <a:off x="9041863" y="2427201"/>
            <a:ext cx="538584" cy="1961024"/>
            <a:chOff x="2701495" y="208225"/>
            <a:chExt cx="538584" cy="1961024"/>
          </a:xfrm>
        </p:grpSpPr>
        <p:sp>
          <p:nvSpPr>
            <p:cNvPr id="303" name="矩形: 圓角 302">
              <a:extLst>
                <a:ext uri="{FF2B5EF4-FFF2-40B4-BE49-F238E27FC236}">
                  <a16:creationId xmlns:a16="http://schemas.microsoft.com/office/drawing/2014/main" id="{70E8520A-A8F8-9273-9D32-8A5BD26532CA}"/>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4" name="矩形: 圓角 303">
              <a:extLst>
                <a:ext uri="{FF2B5EF4-FFF2-40B4-BE49-F238E27FC236}">
                  <a16:creationId xmlns:a16="http://schemas.microsoft.com/office/drawing/2014/main" id="{9AF277B3-0D15-6B03-75D1-26B9D05569D6}"/>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5" name="矩形: 圓角 304">
              <a:extLst>
                <a:ext uri="{FF2B5EF4-FFF2-40B4-BE49-F238E27FC236}">
                  <a16:creationId xmlns:a16="http://schemas.microsoft.com/office/drawing/2014/main" id="{76CECD6D-5AF9-AA53-B91E-20E74650A1DE}"/>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6" name="矩形: 圓角 305">
              <a:extLst>
                <a:ext uri="{FF2B5EF4-FFF2-40B4-BE49-F238E27FC236}">
                  <a16:creationId xmlns:a16="http://schemas.microsoft.com/office/drawing/2014/main" id="{ABC4C2FD-20A1-5B81-A8EB-667B42E48DC3}"/>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07" name="群組 306">
            <a:extLst>
              <a:ext uri="{FF2B5EF4-FFF2-40B4-BE49-F238E27FC236}">
                <a16:creationId xmlns:a16="http://schemas.microsoft.com/office/drawing/2014/main" id="{8546743F-2449-9C12-6235-E47BC23F6596}"/>
              </a:ext>
            </a:extLst>
          </p:cNvPr>
          <p:cNvGrpSpPr/>
          <p:nvPr/>
        </p:nvGrpSpPr>
        <p:grpSpPr>
          <a:xfrm>
            <a:off x="9617453" y="2420085"/>
            <a:ext cx="538584" cy="1961024"/>
            <a:chOff x="2701495" y="208225"/>
            <a:chExt cx="538584" cy="1961024"/>
          </a:xfrm>
        </p:grpSpPr>
        <p:sp>
          <p:nvSpPr>
            <p:cNvPr id="308" name="矩形: 圓角 307">
              <a:extLst>
                <a:ext uri="{FF2B5EF4-FFF2-40B4-BE49-F238E27FC236}">
                  <a16:creationId xmlns:a16="http://schemas.microsoft.com/office/drawing/2014/main" id="{3CB3A32E-4863-144F-AB34-D57931E276A0}"/>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9" name="矩形: 圓角 308">
              <a:extLst>
                <a:ext uri="{FF2B5EF4-FFF2-40B4-BE49-F238E27FC236}">
                  <a16:creationId xmlns:a16="http://schemas.microsoft.com/office/drawing/2014/main" id="{9D074752-F1F4-715B-EE0D-19F4A0623058}"/>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0" name="矩形: 圓角 309">
              <a:extLst>
                <a:ext uri="{FF2B5EF4-FFF2-40B4-BE49-F238E27FC236}">
                  <a16:creationId xmlns:a16="http://schemas.microsoft.com/office/drawing/2014/main" id="{043A9FF7-A355-F5D1-338B-697D3D73757D}"/>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1" name="矩形: 圓角 310">
              <a:extLst>
                <a:ext uri="{FF2B5EF4-FFF2-40B4-BE49-F238E27FC236}">
                  <a16:creationId xmlns:a16="http://schemas.microsoft.com/office/drawing/2014/main" id="{526C6792-C8F7-0A6B-5479-D692A5BB0169}"/>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12" name="群組 311">
            <a:extLst>
              <a:ext uri="{FF2B5EF4-FFF2-40B4-BE49-F238E27FC236}">
                <a16:creationId xmlns:a16="http://schemas.microsoft.com/office/drawing/2014/main" id="{826E826E-2C92-01A4-412A-D90C3D364DAE}"/>
              </a:ext>
            </a:extLst>
          </p:cNvPr>
          <p:cNvGrpSpPr/>
          <p:nvPr/>
        </p:nvGrpSpPr>
        <p:grpSpPr>
          <a:xfrm>
            <a:off x="10193043" y="2435903"/>
            <a:ext cx="538584" cy="1961024"/>
            <a:chOff x="2701495" y="208225"/>
            <a:chExt cx="538584" cy="1961024"/>
          </a:xfrm>
        </p:grpSpPr>
        <p:sp>
          <p:nvSpPr>
            <p:cNvPr id="313" name="矩形: 圓角 312">
              <a:extLst>
                <a:ext uri="{FF2B5EF4-FFF2-40B4-BE49-F238E27FC236}">
                  <a16:creationId xmlns:a16="http://schemas.microsoft.com/office/drawing/2014/main" id="{91FDA6D3-953D-DB6B-D803-2BD0308D9CCD}"/>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4" name="矩形: 圓角 313">
              <a:extLst>
                <a:ext uri="{FF2B5EF4-FFF2-40B4-BE49-F238E27FC236}">
                  <a16:creationId xmlns:a16="http://schemas.microsoft.com/office/drawing/2014/main" id="{92C33BFB-F4CC-9BD0-6522-B613E0D559BA}"/>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5" name="矩形: 圓角 314">
              <a:extLst>
                <a:ext uri="{FF2B5EF4-FFF2-40B4-BE49-F238E27FC236}">
                  <a16:creationId xmlns:a16="http://schemas.microsoft.com/office/drawing/2014/main" id="{31333946-1F30-81C8-ABB5-51EC068E6472}"/>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6" name="矩形: 圓角 315">
              <a:extLst>
                <a:ext uri="{FF2B5EF4-FFF2-40B4-BE49-F238E27FC236}">
                  <a16:creationId xmlns:a16="http://schemas.microsoft.com/office/drawing/2014/main" id="{9A36E06B-B021-7AB3-9B21-F00EE970A867}"/>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17" name="群組 316">
            <a:extLst>
              <a:ext uri="{FF2B5EF4-FFF2-40B4-BE49-F238E27FC236}">
                <a16:creationId xmlns:a16="http://schemas.microsoft.com/office/drawing/2014/main" id="{F3DAD2E1-CEE1-80EB-B80F-BAB05747A17F}"/>
              </a:ext>
            </a:extLst>
          </p:cNvPr>
          <p:cNvGrpSpPr/>
          <p:nvPr/>
        </p:nvGrpSpPr>
        <p:grpSpPr>
          <a:xfrm>
            <a:off x="10768632" y="2435903"/>
            <a:ext cx="538584" cy="1961024"/>
            <a:chOff x="2701495" y="208225"/>
            <a:chExt cx="538584" cy="1961024"/>
          </a:xfrm>
        </p:grpSpPr>
        <p:sp>
          <p:nvSpPr>
            <p:cNvPr id="318" name="矩形: 圓角 317">
              <a:extLst>
                <a:ext uri="{FF2B5EF4-FFF2-40B4-BE49-F238E27FC236}">
                  <a16:creationId xmlns:a16="http://schemas.microsoft.com/office/drawing/2014/main" id="{6DAF2DA4-86B2-0CF4-7C89-60A48AE0ECE0}"/>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9" name="矩形: 圓角 318">
              <a:extLst>
                <a:ext uri="{FF2B5EF4-FFF2-40B4-BE49-F238E27FC236}">
                  <a16:creationId xmlns:a16="http://schemas.microsoft.com/office/drawing/2014/main" id="{ABFDFE2F-D3AA-253E-C097-E0913A34DBC0}"/>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0" name="矩形: 圓角 319">
              <a:extLst>
                <a:ext uri="{FF2B5EF4-FFF2-40B4-BE49-F238E27FC236}">
                  <a16:creationId xmlns:a16="http://schemas.microsoft.com/office/drawing/2014/main" id="{31DC56A5-A8D2-CCB6-985E-696F20F9BB08}"/>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1" name="矩形: 圓角 320">
              <a:extLst>
                <a:ext uri="{FF2B5EF4-FFF2-40B4-BE49-F238E27FC236}">
                  <a16:creationId xmlns:a16="http://schemas.microsoft.com/office/drawing/2014/main" id="{C3990D24-B1C5-5B82-F910-C4CDA8BEA86A}"/>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22" name="群組 321">
            <a:extLst>
              <a:ext uri="{FF2B5EF4-FFF2-40B4-BE49-F238E27FC236}">
                <a16:creationId xmlns:a16="http://schemas.microsoft.com/office/drawing/2014/main" id="{60F19D27-9459-EFA3-FF79-CD9F33934D9C}"/>
              </a:ext>
            </a:extLst>
          </p:cNvPr>
          <p:cNvGrpSpPr/>
          <p:nvPr/>
        </p:nvGrpSpPr>
        <p:grpSpPr>
          <a:xfrm>
            <a:off x="9045593" y="4633614"/>
            <a:ext cx="538584" cy="1961024"/>
            <a:chOff x="2701495" y="208225"/>
            <a:chExt cx="538584" cy="1961024"/>
          </a:xfrm>
        </p:grpSpPr>
        <p:sp>
          <p:nvSpPr>
            <p:cNvPr id="323" name="矩形: 圓角 322">
              <a:extLst>
                <a:ext uri="{FF2B5EF4-FFF2-40B4-BE49-F238E27FC236}">
                  <a16:creationId xmlns:a16="http://schemas.microsoft.com/office/drawing/2014/main" id="{697BB0FD-871C-BB8B-8F91-835909360675}"/>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4" name="矩形: 圓角 323">
              <a:extLst>
                <a:ext uri="{FF2B5EF4-FFF2-40B4-BE49-F238E27FC236}">
                  <a16:creationId xmlns:a16="http://schemas.microsoft.com/office/drawing/2014/main" id="{35666D7A-F114-760B-7D90-F3FD91A87393}"/>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5" name="矩形: 圓角 324">
              <a:extLst>
                <a:ext uri="{FF2B5EF4-FFF2-40B4-BE49-F238E27FC236}">
                  <a16:creationId xmlns:a16="http://schemas.microsoft.com/office/drawing/2014/main" id="{3DD58A9E-27AF-B674-E356-C75DA3CDF61A}"/>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6" name="矩形: 圓角 325">
              <a:extLst>
                <a:ext uri="{FF2B5EF4-FFF2-40B4-BE49-F238E27FC236}">
                  <a16:creationId xmlns:a16="http://schemas.microsoft.com/office/drawing/2014/main" id="{FB3AB285-AEF9-23C7-C42C-835775FF79D9}"/>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27" name="群組 326">
            <a:extLst>
              <a:ext uri="{FF2B5EF4-FFF2-40B4-BE49-F238E27FC236}">
                <a16:creationId xmlns:a16="http://schemas.microsoft.com/office/drawing/2014/main" id="{304895B9-89CE-A780-2172-E6C27763FC48}"/>
              </a:ext>
            </a:extLst>
          </p:cNvPr>
          <p:cNvGrpSpPr/>
          <p:nvPr/>
        </p:nvGrpSpPr>
        <p:grpSpPr>
          <a:xfrm>
            <a:off x="9621183" y="4626498"/>
            <a:ext cx="538584" cy="1961024"/>
            <a:chOff x="2701495" y="208225"/>
            <a:chExt cx="538584" cy="1961024"/>
          </a:xfrm>
        </p:grpSpPr>
        <p:sp>
          <p:nvSpPr>
            <p:cNvPr id="328" name="矩形: 圓角 327">
              <a:extLst>
                <a:ext uri="{FF2B5EF4-FFF2-40B4-BE49-F238E27FC236}">
                  <a16:creationId xmlns:a16="http://schemas.microsoft.com/office/drawing/2014/main" id="{30A3C22E-0924-7BCC-9E26-33214205D34C}"/>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9" name="矩形: 圓角 328">
              <a:extLst>
                <a:ext uri="{FF2B5EF4-FFF2-40B4-BE49-F238E27FC236}">
                  <a16:creationId xmlns:a16="http://schemas.microsoft.com/office/drawing/2014/main" id="{2A260901-B743-3746-25BE-E275B25218A1}"/>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0" name="矩形: 圓角 329">
              <a:extLst>
                <a:ext uri="{FF2B5EF4-FFF2-40B4-BE49-F238E27FC236}">
                  <a16:creationId xmlns:a16="http://schemas.microsoft.com/office/drawing/2014/main" id="{70CE77D0-4CBA-6972-1090-3115A717AFCA}"/>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1" name="矩形: 圓角 330">
              <a:extLst>
                <a:ext uri="{FF2B5EF4-FFF2-40B4-BE49-F238E27FC236}">
                  <a16:creationId xmlns:a16="http://schemas.microsoft.com/office/drawing/2014/main" id="{ADBDFCA4-73DA-7045-3178-D816BB7CA984}"/>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32" name="群組 331">
            <a:extLst>
              <a:ext uri="{FF2B5EF4-FFF2-40B4-BE49-F238E27FC236}">
                <a16:creationId xmlns:a16="http://schemas.microsoft.com/office/drawing/2014/main" id="{9ED40F7E-7A25-2738-3BAD-31E90A225365}"/>
              </a:ext>
            </a:extLst>
          </p:cNvPr>
          <p:cNvGrpSpPr/>
          <p:nvPr/>
        </p:nvGrpSpPr>
        <p:grpSpPr>
          <a:xfrm>
            <a:off x="10196773" y="4642316"/>
            <a:ext cx="538584" cy="1961024"/>
            <a:chOff x="2701495" y="208225"/>
            <a:chExt cx="538584" cy="1961024"/>
          </a:xfrm>
        </p:grpSpPr>
        <p:sp>
          <p:nvSpPr>
            <p:cNvPr id="333" name="矩形: 圓角 332">
              <a:extLst>
                <a:ext uri="{FF2B5EF4-FFF2-40B4-BE49-F238E27FC236}">
                  <a16:creationId xmlns:a16="http://schemas.microsoft.com/office/drawing/2014/main" id="{277A9F9D-CA75-D986-528A-C1933BEA4024}"/>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4" name="矩形: 圓角 333">
              <a:extLst>
                <a:ext uri="{FF2B5EF4-FFF2-40B4-BE49-F238E27FC236}">
                  <a16:creationId xmlns:a16="http://schemas.microsoft.com/office/drawing/2014/main" id="{BEDEF7AD-4B93-6C79-1037-6BD3F85DF7FE}"/>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5" name="矩形: 圓角 334">
              <a:extLst>
                <a:ext uri="{FF2B5EF4-FFF2-40B4-BE49-F238E27FC236}">
                  <a16:creationId xmlns:a16="http://schemas.microsoft.com/office/drawing/2014/main" id="{A0F26A43-7F8B-87CD-A99E-8160E26D3FD0}"/>
                </a:ext>
              </a:extLst>
            </p:cNvPr>
            <p:cNvSpPr/>
            <p:nvPr/>
          </p:nvSpPr>
          <p:spPr>
            <a:xfrm>
              <a:off x="2704778" y="1204555"/>
              <a:ext cx="528735" cy="46653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6" name="矩形: 圓角 335">
              <a:extLst>
                <a:ext uri="{FF2B5EF4-FFF2-40B4-BE49-F238E27FC236}">
                  <a16:creationId xmlns:a16="http://schemas.microsoft.com/office/drawing/2014/main" id="{8E8B70DF-7AD5-A78D-7F4F-828B00743C7F}"/>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grpSp>
        <p:nvGrpSpPr>
          <p:cNvPr id="337" name="群組 336">
            <a:extLst>
              <a:ext uri="{FF2B5EF4-FFF2-40B4-BE49-F238E27FC236}">
                <a16:creationId xmlns:a16="http://schemas.microsoft.com/office/drawing/2014/main" id="{B228158A-0529-E179-4462-A93311A7AE15}"/>
              </a:ext>
            </a:extLst>
          </p:cNvPr>
          <p:cNvGrpSpPr/>
          <p:nvPr/>
        </p:nvGrpSpPr>
        <p:grpSpPr>
          <a:xfrm>
            <a:off x="10772362" y="4642316"/>
            <a:ext cx="538584" cy="1961024"/>
            <a:chOff x="2701495" y="208225"/>
            <a:chExt cx="538584" cy="1961024"/>
          </a:xfrm>
        </p:grpSpPr>
        <p:sp>
          <p:nvSpPr>
            <p:cNvPr id="338" name="矩形: 圓角 337">
              <a:extLst>
                <a:ext uri="{FF2B5EF4-FFF2-40B4-BE49-F238E27FC236}">
                  <a16:creationId xmlns:a16="http://schemas.microsoft.com/office/drawing/2014/main" id="{5EF9A8AD-3689-EE44-88F7-A05D77E898E5}"/>
                </a:ext>
              </a:extLst>
            </p:cNvPr>
            <p:cNvSpPr/>
            <p:nvPr/>
          </p:nvSpPr>
          <p:spPr>
            <a:xfrm>
              <a:off x="2708061" y="20822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9" name="矩形: 圓角 338">
              <a:extLst>
                <a:ext uri="{FF2B5EF4-FFF2-40B4-BE49-F238E27FC236}">
                  <a16:creationId xmlns:a16="http://schemas.microsoft.com/office/drawing/2014/main" id="{AE3BB9CE-25F3-5CB0-EA8B-7953BAE17E66}"/>
                </a:ext>
              </a:extLst>
            </p:cNvPr>
            <p:cNvSpPr/>
            <p:nvPr/>
          </p:nvSpPr>
          <p:spPr>
            <a:xfrm>
              <a:off x="2711344" y="706390"/>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0" name="矩形: 圓角 339">
              <a:extLst>
                <a:ext uri="{FF2B5EF4-FFF2-40B4-BE49-F238E27FC236}">
                  <a16:creationId xmlns:a16="http://schemas.microsoft.com/office/drawing/2014/main" id="{8993FCBC-78B6-1444-FA74-D19945D2D15A}"/>
                </a:ext>
              </a:extLst>
            </p:cNvPr>
            <p:cNvSpPr/>
            <p:nvPr/>
          </p:nvSpPr>
          <p:spPr>
            <a:xfrm>
              <a:off x="2704778" y="120455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1" name="矩形: 圓角 340">
              <a:extLst>
                <a:ext uri="{FF2B5EF4-FFF2-40B4-BE49-F238E27FC236}">
                  <a16:creationId xmlns:a16="http://schemas.microsoft.com/office/drawing/2014/main" id="{5D32F05D-9830-63CE-2627-179E83F65FA9}"/>
                </a:ext>
              </a:extLst>
            </p:cNvPr>
            <p:cNvSpPr/>
            <p:nvPr/>
          </p:nvSpPr>
          <p:spPr>
            <a:xfrm>
              <a:off x="2701495" y="1702719"/>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grpSp>
      <p:sp>
        <p:nvSpPr>
          <p:cNvPr id="342" name="矩形: 圓角 341">
            <a:extLst>
              <a:ext uri="{FF2B5EF4-FFF2-40B4-BE49-F238E27FC236}">
                <a16:creationId xmlns:a16="http://schemas.microsoft.com/office/drawing/2014/main" id="{A43C486B-BC96-E3E1-0C0D-07EF0E5CF105}"/>
              </a:ext>
            </a:extLst>
          </p:cNvPr>
          <p:cNvSpPr/>
          <p:nvPr/>
        </p:nvSpPr>
        <p:spPr>
          <a:xfrm>
            <a:off x="7258024" y="1199368"/>
            <a:ext cx="468000" cy="46653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3" name="矩形: 圓角 342">
            <a:extLst>
              <a:ext uri="{FF2B5EF4-FFF2-40B4-BE49-F238E27FC236}">
                <a16:creationId xmlns:a16="http://schemas.microsoft.com/office/drawing/2014/main" id="{1F53680C-B413-476F-E029-0339451C6360}"/>
              </a:ext>
            </a:extLst>
          </p:cNvPr>
          <p:cNvSpPr/>
          <p:nvPr/>
        </p:nvSpPr>
        <p:spPr>
          <a:xfrm>
            <a:off x="7265037" y="3425311"/>
            <a:ext cx="468000" cy="46653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4" name="矩形: 圓角 343">
            <a:extLst>
              <a:ext uri="{FF2B5EF4-FFF2-40B4-BE49-F238E27FC236}">
                <a16:creationId xmlns:a16="http://schemas.microsoft.com/office/drawing/2014/main" id="{E0331B53-3377-FE09-DC57-600E8ECD0AD5}"/>
              </a:ext>
            </a:extLst>
          </p:cNvPr>
          <p:cNvSpPr/>
          <p:nvPr/>
        </p:nvSpPr>
        <p:spPr>
          <a:xfrm>
            <a:off x="7284087" y="5616061"/>
            <a:ext cx="468000" cy="466530"/>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47" name="文字方塊 346">
            <a:extLst>
              <a:ext uri="{FF2B5EF4-FFF2-40B4-BE49-F238E27FC236}">
                <a16:creationId xmlns:a16="http://schemas.microsoft.com/office/drawing/2014/main" id="{C87D61FD-A24C-A511-B2FE-4BF0D3F36C5B}"/>
              </a:ext>
            </a:extLst>
          </p:cNvPr>
          <p:cNvSpPr txBox="1"/>
          <p:nvPr/>
        </p:nvSpPr>
        <p:spPr>
          <a:xfrm>
            <a:off x="272429" y="683281"/>
            <a:ext cx="2620969" cy="954107"/>
          </a:xfrm>
          <a:prstGeom prst="rect">
            <a:avLst/>
          </a:prstGeom>
          <a:noFill/>
        </p:spPr>
        <p:txBody>
          <a:bodyPr wrap="square" rtlCol="0">
            <a:spAutoFit/>
          </a:bodyPr>
          <a:lstStyle/>
          <a:p>
            <a:r>
              <a:rPr lang="en-US" altLang="zh-TW" sz="2800" dirty="0" err="1"/>
              <a:t>Spatio</a:t>
            </a:r>
            <a:r>
              <a:rPr lang="en-US" altLang="zh-TW" sz="2800" dirty="0"/>
              <a:t>-temporal Attention (3D)</a:t>
            </a:r>
            <a:endParaRPr lang="zh-TW" altLang="en-US" sz="2800" dirty="0"/>
          </a:p>
        </p:txBody>
      </p:sp>
      <p:sp>
        <p:nvSpPr>
          <p:cNvPr id="348" name="文字方塊 347">
            <a:extLst>
              <a:ext uri="{FF2B5EF4-FFF2-40B4-BE49-F238E27FC236}">
                <a16:creationId xmlns:a16="http://schemas.microsoft.com/office/drawing/2014/main" id="{7FCD01CD-BDEE-B904-BAE4-6757A9767329}"/>
              </a:ext>
            </a:extLst>
          </p:cNvPr>
          <p:cNvSpPr txBox="1"/>
          <p:nvPr/>
        </p:nvSpPr>
        <p:spPr>
          <a:xfrm>
            <a:off x="278995" y="2969411"/>
            <a:ext cx="2620969" cy="954107"/>
          </a:xfrm>
          <a:prstGeom prst="rect">
            <a:avLst/>
          </a:prstGeom>
          <a:noFill/>
        </p:spPr>
        <p:txBody>
          <a:bodyPr wrap="square" rtlCol="0">
            <a:spAutoFit/>
          </a:bodyPr>
          <a:lstStyle/>
          <a:p>
            <a:r>
              <a:rPr lang="en-US" altLang="zh-TW" sz="2800" dirty="0"/>
              <a:t>Spatial Attention (2D)</a:t>
            </a:r>
            <a:endParaRPr lang="zh-TW" altLang="en-US" sz="2800" dirty="0"/>
          </a:p>
        </p:txBody>
      </p:sp>
      <p:sp>
        <p:nvSpPr>
          <p:cNvPr id="349" name="文字方塊 348">
            <a:extLst>
              <a:ext uri="{FF2B5EF4-FFF2-40B4-BE49-F238E27FC236}">
                <a16:creationId xmlns:a16="http://schemas.microsoft.com/office/drawing/2014/main" id="{B3F2C3A7-78BB-235B-E985-80F7DE285D1F}"/>
              </a:ext>
            </a:extLst>
          </p:cNvPr>
          <p:cNvSpPr txBox="1"/>
          <p:nvPr/>
        </p:nvSpPr>
        <p:spPr>
          <a:xfrm>
            <a:off x="272277" y="5107260"/>
            <a:ext cx="2620969" cy="954107"/>
          </a:xfrm>
          <a:prstGeom prst="rect">
            <a:avLst/>
          </a:prstGeom>
          <a:noFill/>
        </p:spPr>
        <p:txBody>
          <a:bodyPr wrap="square" rtlCol="0">
            <a:spAutoFit/>
          </a:bodyPr>
          <a:lstStyle/>
          <a:p>
            <a:r>
              <a:rPr lang="en-US" altLang="zh-TW" sz="2800" dirty="0"/>
              <a:t>Temporal Attention (1D)</a:t>
            </a:r>
            <a:endParaRPr lang="zh-TW" altLang="en-US" sz="2800" dirty="0"/>
          </a:p>
        </p:txBody>
      </p:sp>
    </p:spTree>
    <p:extLst>
      <p:ext uri="{BB962C8B-B14F-4D97-AF65-F5344CB8AC3E}">
        <p14:creationId xmlns:p14="http://schemas.microsoft.com/office/powerpoint/2010/main" val="360446817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字方塊 63">
            <a:extLst>
              <a:ext uri="{FF2B5EF4-FFF2-40B4-BE49-F238E27FC236}">
                <a16:creationId xmlns:a16="http://schemas.microsoft.com/office/drawing/2014/main" id="{9DF9CD33-65FF-0958-DF35-59F64707D7CF}"/>
              </a:ext>
            </a:extLst>
          </p:cNvPr>
          <p:cNvSpPr txBox="1"/>
          <p:nvPr/>
        </p:nvSpPr>
        <p:spPr>
          <a:xfrm>
            <a:off x="9673796" y="996454"/>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4" name="矩形: 圓角 3">
            <a:extLst>
              <a:ext uri="{FF2B5EF4-FFF2-40B4-BE49-F238E27FC236}">
                <a16:creationId xmlns:a16="http://schemas.microsoft.com/office/drawing/2014/main" id="{83371815-043B-44C4-5942-AE8E68424A5B}"/>
              </a:ext>
            </a:extLst>
          </p:cNvPr>
          <p:cNvSpPr/>
          <p:nvPr/>
        </p:nvSpPr>
        <p:spPr>
          <a:xfrm>
            <a:off x="363125" y="2036703"/>
            <a:ext cx="12190821" cy="2789586"/>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b="1" dirty="0"/>
              <a:t> </a:t>
            </a:r>
            <a:endParaRPr lang="zh-TW" altLang="en-US" sz="2400" b="1" dirty="0"/>
          </a:p>
        </p:txBody>
      </p:sp>
      <p:sp>
        <p:nvSpPr>
          <p:cNvPr id="5" name="矩形: 圓角 4">
            <a:extLst>
              <a:ext uri="{FF2B5EF4-FFF2-40B4-BE49-F238E27FC236}">
                <a16:creationId xmlns:a16="http://schemas.microsoft.com/office/drawing/2014/main" id="{80767450-FDAF-D84B-8D3A-4A86D11EF2A2}"/>
              </a:ext>
            </a:extLst>
          </p:cNvPr>
          <p:cNvSpPr/>
          <p:nvPr/>
        </p:nvSpPr>
        <p:spPr>
          <a:xfrm>
            <a:off x="363126" y="6259610"/>
            <a:ext cx="2042596"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cxnSp>
        <p:nvCxnSpPr>
          <p:cNvPr id="6" name="直線單箭頭接點 5">
            <a:extLst>
              <a:ext uri="{FF2B5EF4-FFF2-40B4-BE49-F238E27FC236}">
                <a16:creationId xmlns:a16="http://schemas.microsoft.com/office/drawing/2014/main" id="{3300EEEE-27E7-7B19-C756-19C38F8E3762}"/>
              </a:ext>
            </a:extLst>
          </p:cNvPr>
          <p:cNvCxnSpPr>
            <a:cxnSpLocks/>
          </p:cNvCxnSpPr>
          <p:nvPr/>
        </p:nvCxnSpPr>
        <p:spPr>
          <a:xfrm flipV="1">
            <a:off x="838200" y="4852396"/>
            <a:ext cx="0" cy="140721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矩形: 圓角 6">
            <a:extLst>
              <a:ext uri="{FF2B5EF4-FFF2-40B4-BE49-F238E27FC236}">
                <a16:creationId xmlns:a16="http://schemas.microsoft.com/office/drawing/2014/main" id="{E823E5CF-FEE7-D6BA-4386-7DC66E9600F2}"/>
              </a:ext>
            </a:extLst>
          </p:cNvPr>
          <p:cNvSpPr/>
          <p:nvPr/>
        </p:nvSpPr>
        <p:spPr>
          <a:xfrm>
            <a:off x="1313274" y="5258194"/>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P1,1</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8" name="直線單箭頭接點 7">
            <a:extLst>
              <a:ext uri="{FF2B5EF4-FFF2-40B4-BE49-F238E27FC236}">
                <a16:creationId xmlns:a16="http://schemas.microsoft.com/office/drawing/2014/main" id="{3F5845B2-4FA2-9F1D-81CB-BBE03BA8F2D5}"/>
              </a:ext>
            </a:extLst>
          </p:cNvPr>
          <p:cNvCxnSpPr/>
          <p:nvPr/>
        </p:nvCxnSpPr>
        <p:spPr>
          <a:xfrm flipV="1">
            <a:off x="1738843" y="485030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D55756F5-75C9-DBAF-A00C-D110E46B2FCA}"/>
              </a:ext>
            </a:extLst>
          </p:cNvPr>
          <p:cNvCxnSpPr/>
          <p:nvPr/>
        </p:nvCxnSpPr>
        <p:spPr>
          <a:xfrm flipV="1">
            <a:off x="1706235" y="156612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7C6226EC-E2DD-5FD7-D406-F856C5D4CD61}"/>
              </a:ext>
            </a:extLst>
          </p:cNvPr>
          <p:cNvSpPr txBox="1"/>
          <p:nvPr/>
        </p:nvSpPr>
        <p:spPr>
          <a:xfrm>
            <a:off x="1789850" y="6356807"/>
            <a:ext cx="9794075" cy="369332"/>
          </a:xfrm>
          <a:prstGeom prst="rect">
            <a:avLst/>
          </a:prstGeom>
          <a:noFill/>
        </p:spPr>
        <p:txBody>
          <a:bodyPr wrap="square" rtlCol="0">
            <a:spAutoFit/>
          </a:bodyPr>
          <a:lstStyle/>
          <a:p>
            <a:pPr algn="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為了方便同學們理解，本頁投影片對於模型做了大量的簡化</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1" name="矩形: 圓角 10">
            <a:extLst>
              <a:ext uri="{FF2B5EF4-FFF2-40B4-BE49-F238E27FC236}">
                <a16:creationId xmlns:a16="http://schemas.microsoft.com/office/drawing/2014/main" id="{722A0F6E-328D-78FB-D87B-3AA4041603F8}"/>
              </a:ext>
            </a:extLst>
          </p:cNvPr>
          <p:cNvSpPr/>
          <p:nvPr/>
        </p:nvSpPr>
        <p:spPr>
          <a:xfrm>
            <a:off x="2290711" y="5248418"/>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P1,2</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12" name="直線單箭頭接點 11">
            <a:extLst>
              <a:ext uri="{FF2B5EF4-FFF2-40B4-BE49-F238E27FC236}">
                <a16:creationId xmlns:a16="http://schemas.microsoft.com/office/drawing/2014/main" id="{D5A97243-A2B3-ADDA-577B-CA50B1C54C7B}"/>
              </a:ext>
            </a:extLst>
          </p:cNvPr>
          <p:cNvCxnSpPr/>
          <p:nvPr/>
        </p:nvCxnSpPr>
        <p:spPr>
          <a:xfrm flipV="1">
            <a:off x="2711744" y="484052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52FE66C2-368D-F0E6-65AC-7FA35CE1D8E7}"/>
              </a:ext>
            </a:extLst>
          </p:cNvPr>
          <p:cNvSpPr/>
          <p:nvPr/>
        </p:nvSpPr>
        <p:spPr>
          <a:xfrm>
            <a:off x="3922942" y="5245042"/>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P1,16</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18" name="直線單箭頭接點 17">
            <a:extLst>
              <a:ext uri="{FF2B5EF4-FFF2-40B4-BE49-F238E27FC236}">
                <a16:creationId xmlns:a16="http://schemas.microsoft.com/office/drawing/2014/main" id="{2A8998E1-6C6A-AA6A-3983-201B766E0435}"/>
              </a:ext>
            </a:extLst>
          </p:cNvPr>
          <p:cNvCxnSpPr/>
          <p:nvPr/>
        </p:nvCxnSpPr>
        <p:spPr>
          <a:xfrm flipV="1">
            <a:off x="4367561" y="4837150"/>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249AB1BA-C5F7-6C2F-E586-D2302D354F2E}"/>
              </a:ext>
            </a:extLst>
          </p:cNvPr>
          <p:cNvSpPr txBox="1"/>
          <p:nvPr/>
        </p:nvSpPr>
        <p:spPr>
          <a:xfrm>
            <a:off x="2447928" y="5163349"/>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21" name="矩形: 圓角 20">
            <a:extLst>
              <a:ext uri="{FF2B5EF4-FFF2-40B4-BE49-F238E27FC236}">
                <a16:creationId xmlns:a16="http://schemas.microsoft.com/office/drawing/2014/main" id="{E780317B-E83E-584E-8F52-1935DC0BA995}"/>
              </a:ext>
            </a:extLst>
          </p:cNvPr>
          <p:cNvSpPr/>
          <p:nvPr/>
        </p:nvSpPr>
        <p:spPr>
          <a:xfrm>
            <a:off x="1442594" y="1064924"/>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3EA586A9-F771-64C3-2DB5-7A59E2966E10}"/>
              </a:ext>
            </a:extLst>
          </p:cNvPr>
          <p:cNvSpPr/>
          <p:nvPr/>
        </p:nvSpPr>
        <p:spPr>
          <a:xfrm>
            <a:off x="2447928" y="1044968"/>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9C9C7DFF-8654-834C-9E50-62D133DD0B40}"/>
              </a:ext>
            </a:extLst>
          </p:cNvPr>
          <p:cNvSpPr/>
          <p:nvPr/>
        </p:nvSpPr>
        <p:spPr>
          <a:xfrm>
            <a:off x="4079607" y="1041588"/>
            <a:ext cx="528735" cy="46653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85</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27" name="直線單箭頭接點 26">
            <a:extLst>
              <a:ext uri="{FF2B5EF4-FFF2-40B4-BE49-F238E27FC236}">
                <a16:creationId xmlns:a16="http://schemas.microsoft.com/office/drawing/2014/main" id="{16085991-B715-6055-ACC5-3F14678B7548}"/>
              </a:ext>
            </a:extLst>
          </p:cNvPr>
          <p:cNvCxnSpPr/>
          <p:nvPr/>
        </p:nvCxnSpPr>
        <p:spPr>
          <a:xfrm flipV="1">
            <a:off x="2693174" y="1561471"/>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CE23A982-2D77-1FD3-7CAC-8671BFC13CC9}"/>
              </a:ext>
            </a:extLst>
          </p:cNvPr>
          <p:cNvCxnSpPr/>
          <p:nvPr/>
        </p:nvCxnSpPr>
        <p:spPr>
          <a:xfrm flipV="1">
            <a:off x="4343975" y="157805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文字方塊 30">
            <a:extLst>
              <a:ext uri="{FF2B5EF4-FFF2-40B4-BE49-F238E27FC236}">
                <a16:creationId xmlns:a16="http://schemas.microsoft.com/office/drawing/2014/main" id="{8A2EABD3-169B-7AA1-DCCF-87E1FEAADFE4}"/>
              </a:ext>
            </a:extLst>
          </p:cNvPr>
          <p:cNvSpPr txBox="1"/>
          <p:nvPr/>
        </p:nvSpPr>
        <p:spPr>
          <a:xfrm>
            <a:off x="2447928" y="1012533"/>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3" name="矩形: 圓角 2">
            <a:extLst>
              <a:ext uri="{FF2B5EF4-FFF2-40B4-BE49-F238E27FC236}">
                <a16:creationId xmlns:a16="http://schemas.microsoft.com/office/drawing/2014/main" id="{D1736586-4078-B11C-A119-01099CF46DF0}"/>
              </a:ext>
            </a:extLst>
          </p:cNvPr>
          <p:cNvSpPr/>
          <p:nvPr/>
        </p:nvSpPr>
        <p:spPr>
          <a:xfrm>
            <a:off x="4885416" y="5250554"/>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P2,1</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20" name="直線單箭頭接點 19">
            <a:extLst>
              <a:ext uri="{FF2B5EF4-FFF2-40B4-BE49-F238E27FC236}">
                <a16:creationId xmlns:a16="http://schemas.microsoft.com/office/drawing/2014/main" id="{4FECD912-B995-6735-2951-D436AF16675C}"/>
              </a:ext>
            </a:extLst>
          </p:cNvPr>
          <p:cNvCxnSpPr/>
          <p:nvPr/>
        </p:nvCxnSpPr>
        <p:spPr>
          <a:xfrm flipV="1">
            <a:off x="5316427" y="484266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FD304493-9162-AAA4-453C-49A415348F09}"/>
              </a:ext>
            </a:extLst>
          </p:cNvPr>
          <p:cNvCxnSpPr/>
          <p:nvPr/>
        </p:nvCxnSpPr>
        <p:spPr>
          <a:xfrm flipV="1">
            <a:off x="5302869" y="155848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圓角 35">
            <a:extLst>
              <a:ext uri="{FF2B5EF4-FFF2-40B4-BE49-F238E27FC236}">
                <a16:creationId xmlns:a16="http://schemas.microsoft.com/office/drawing/2014/main" id="{565959E9-4A13-43E0-08AB-81ACFC74D462}"/>
              </a:ext>
            </a:extLst>
          </p:cNvPr>
          <p:cNvSpPr/>
          <p:nvPr/>
        </p:nvSpPr>
        <p:spPr>
          <a:xfrm>
            <a:off x="5858317" y="5240778"/>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P2,2</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38" name="直線單箭頭接點 37">
            <a:extLst>
              <a:ext uri="{FF2B5EF4-FFF2-40B4-BE49-F238E27FC236}">
                <a16:creationId xmlns:a16="http://schemas.microsoft.com/office/drawing/2014/main" id="{1812C9A5-E940-BCE6-5CAC-64244974014D}"/>
              </a:ext>
            </a:extLst>
          </p:cNvPr>
          <p:cNvCxnSpPr/>
          <p:nvPr/>
        </p:nvCxnSpPr>
        <p:spPr>
          <a:xfrm flipV="1">
            <a:off x="6289328" y="483288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矩形: 圓角 41">
            <a:extLst>
              <a:ext uri="{FF2B5EF4-FFF2-40B4-BE49-F238E27FC236}">
                <a16:creationId xmlns:a16="http://schemas.microsoft.com/office/drawing/2014/main" id="{BFC785FD-2B4E-1079-8F14-5B6644821FD3}"/>
              </a:ext>
            </a:extLst>
          </p:cNvPr>
          <p:cNvSpPr/>
          <p:nvPr/>
        </p:nvSpPr>
        <p:spPr>
          <a:xfrm>
            <a:off x="7495084" y="5256452"/>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P2,16</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43" name="直線單箭頭接點 42">
            <a:extLst>
              <a:ext uri="{FF2B5EF4-FFF2-40B4-BE49-F238E27FC236}">
                <a16:creationId xmlns:a16="http://schemas.microsoft.com/office/drawing/2014/main" id="{4BD3A0F4-76E0-92F0-7CE8-7D322D083B4D}"/>
              </a:ext>
            </a:extLst>
          </p:cNvPr>
          <p:cNvCxnSpPr/>
          <p:nvPr/>
        </p:nvCxnSpPr>
        <p:spPr>
          <a:xfrm flipV="1">
            <a:off x="7926095" y="4848560"/>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B5C5C671-10E4-9003-F6CC-C5BB61F7F632}"/>
              </a:ext>
            </a:extLst>
          </p:cNvPr>
          <p:cNvSpPr txBox="1"/>
          <p:nvPr/>
        </p:nvSpPr>
        <p:spPr>
          <a:xfrm>
            <a:off x="6044562" y="5174759"/>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45" name="矩形: 圓角 44">
            <a:extLst>
              <a:ext uri="{FF2B5EF4-FFF2-40B4-BE49-F238E27FC236}">
                <a16:creationId xmlns:a16="http://schemas.microsoft.com/office/drawing/2014/main" id="{A8F8A50C-8ECD-9688-7C38-47D2C767F22D}"/>
              </a:ext>
            </a:extLst>
          </p:cNvPr>
          <p:cNvSpPr/>
          <p:nvPr/>
        </p:nvSpPr>
        <p:spPr>
          <a:xfrm>
            <a:off x="5039228" y="1057284"/>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schemeClr val="tx1"/>
                </a:solidFill>
                <a:latin typeface="Calibri" panose="020F0502020204030204"/>
                <a:ea typeface="新細明體" panose="02020500000000000000" pitchFamily="18" charset="-120"/>
              </a:rPr>
              <a:t>3</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46" name="矩形: 圓角 45">
            <a:extLst>
              <a:ext uri="{FF2B5EF4-FFF2-40B4-BE49-F238E27FC236}">
                <a16:creationId xmlns:a16="http://schemas.microsoft.com/office/drawing/2014/main" id="{AEF420D9-0915-001B-78FF-535F1D713C4C}"/>
              </a:ext>
            </a:extLst>
          </p:cNvPr>
          <p:cNvSpPr/>
          <p:nvPr/>
        </p:nvSpPr>
        <p:spPr>
          <a:xfrm>
            <a:off x="6044562" y="1037328"/>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47" name="矩形: 圓角 46">
            <a:extLst>
              <a:ext uri="{FF2B5EF4-FFF2-40B4-BE49-F238E27FC236}">
                <a16:creationId xmlns:a16="http://schemas.microsoft.com/office/drawing/2014/main" id="{3D9F27A8-A90E-CA2F-F999-F7F5E1416082}"/>
              </a:ext>
            </a:extLst>
          </p:cNvPr>
          <p:cNvSpPr/>
          <p:nvPr/>
        </p:nvSpPr>
        <p:spPr>
          <a:xfrm>
            <a:off x="7676241" y="1033948"/>
            <a:ext cx="528735" cy="46653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85</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48" name="直線單箭頭接點 47">
            <a:extLst>
              <a:ext uri="{FF2B5EF4-FFF2-40B4-BE49-F238E27FC236}">
                <a16:creationId xmlns:a16="http://schemas.microsoft.com/office/drawing/2014/main" id="{ABB4094F-0A9F-6507-E4FD-694A55E40396}"/>
              </a:ext>
            </a:extLst>
          </p:cNvPr>
          <p:cNvCxnSpPr/>
          <p:nvPr/>
        </p:nvCxnSpPr>
        <p:spPr>
          <a:xfrm flipV="1">
            <a:off x="6289808" y="1553831"/>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a:extLst>
              <a:ext uri="{FF2B5EF4-FFF2-40B4-BE49-F238E27FC236}">
                <a16:creationId xmlns:a16="http://schemas.microsoft.com/office/drawing/2014/main" id="{F9DE3EC2-3B48-9490-5A85-3B12FE020600}"/>
              </a:ext>
            </a:extLst>
          </p:cNvPr>
          <p:cNvCxnSpPr/>
          <p:nvPr/>
        </p:nvCxnSpPr>
        <p:spPr>
          <a:xfrm flipV="1">
            <a:off x="7940609" y="157041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文字方塊 49">
            <a:extLst>
              <a:ext uri="{FF2B5EF4-FFF2-40B4-BE49-F238E27FC236}">
                <a16:creationId xmlns:a16="http://schemas.microsoft.com/office/drawing/2014/main" id="{730B6EAB-6A92-B994-0DE8-6AC91F90787B}"/>
              </a:ext>
            </a:extLst>
          </p:cNvPr>
          <p:cNvSpPr txBox="1"/>
          <p:nvPr/>
        </p:nvSpPr>
        <p:spPr>
          <a:xfrm>
            <a:off x="6044562" y="1004893"/>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51" name="矩形: 圓角 50">
            <a:extLst>
              <a:ext uri="{FF2B5EF4-FFF2-40B4-BE49-F238E27FC236}">
                <a16:creationId xmlns:a16="http://schemas.microsoft.com/office/drawing/2014/main" id="{17F63D2B-3682-CB5F-4627-C20CBCE04B8D}"/>
              </a:ext>
            </a:extLst>
          </p:cNvPr>
          <p:cNvSpPr/>
          <p:nvPr/>
        </p:nvSpPr>
        <p:spPr>
          <a:xfrm>
            <a:off x="8495600" y="5261165"/>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P3,1</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52" name="直線單箭頭接點 51">
            <a:extLst>
              <a:ext uri="{FF2B5EF4-FFF2-40B4-BE49-F238E27FC236}">
                <a16:creationId xmlns:a16="http://schemas.microsoft.com/office/drawing/2014/main" id="{F7CD2861-D1C0-7DF1-A5EC-6C0BAC2A451B}"/>
              </a:ext>
            </a:extLst>
          </p:cNvPr>
          <p:cNvCxnSpPr/>
          <p:nvPr/>
        </p:nvCxnSpPr>
        <p:spPr>
          <a:xfrm flipV="1">
            <a:off x="8926611" y="4853273"/>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5587FF37-1241-2DE5-F4C9-7B736B7943B3}"/>
              </a:ext>
            </a:extLst>
          </p:cNvPr>
          <p:cNvCxnSpPr/>
          <p:nvPr/>
        </p:nvCxnSpPr>
        <p:spPr>
          <a:xfrm flipV="1">
            <a:off x="8932103" y="1550047"/>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矩形: 圓角 53">
            <a:extLst>
              <a:ext uri="{FF2B5EF4-FFF2-40B4-BE49-F238E27FC236}">
                <a16:creationId xmlns:a16="http://schemas.microsoft.com/office/drawing/2014/main" id="{A62D791A-632F-81C2-4227-57B0F29F061E}"/>
              </a:ext>
            </a:extLst>
          </p:cNvPr>
          <p:cNvSpPr/>
          <p:nvPr/>
        </p:nvSpPr>
        <p:spPr>
          <a:xfrm>
            <a:off x="9487551" y="5251389"/>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P3,2</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55" name="直線單箭頭接點 54">
            <a:extLst>
              <a:ext uri="{FF2B5EF4-FFF2-40B4-BE49-F238E27FC236}">
                <a16:creationId xmlns:a16="http://schemas.microsoft.com/office/drawing/2014/main" id="{FF79E584-8131-234D-D9B4-6CF6AACDE336}"/>
              </a:ext>
            </a:extLst>
          </p:cNvPr>
          <p:cNvCxnSpPr/>
          <p:nvPr/>
        </p:nvCxnSpPr>
        <p:spPr>
          <a:xfrm flipV="1">
            <a:off x="9918562" y="4843497"/>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矩形: 圓角 55">
            <a:extLst>
              <a:ext uri="{FF2B5EF4-FFF2-40B4-BE49-F238E27FC236}">
                <a16:creationId xmlns:a16="http://schemas.microsoft.com/office/drawing/2014/main" id="{813DFD46-BE2D-39E6-6819-2CB63FE21A61}"/>
              </a:ext>
            </a:extLst>
          </p:cNvPr>
          <p:cNvSpPr/>
          <p:nvPr/>
        </p:nvSpPr>
        <p:spPr>
          <a:xfrm>
            <a:off x="11124318" y="5248013"/>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P3,16</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57" name="直線單箭頭接點 56">
            <a:extLst>
              <a:ext uri="{FF2B5EF4-FFF2-40B4-BE49-F238E27FC236}">
                <a16:creationId xmlns:a16="http://schemas.microsoft.com/office/drawing/2014/main" id="{215F1260-14C2-DFA1-5575-08D40029CCCA}"/>
              </a:ext>
            </a:extLst>
          </p:cNvPr>
          <p:cNvCxnSpPr/>
          <p:nvPr/>
        </p:nvCxnSpPr>
        <p:spPr>
          <a:xfrm flipV="1">
            <a:off x="11555329" y="4840121"/>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57">
            <a:extLst>
              <a:ext uri="{FF2B5EF4-FFF2-40B4-BE49-F238E27FC236}">
                <a16:creationId xmlns:a16="http://schemas.microsoft.com/office/drawing/2014/main" id="{0B375BC7-C9A1-8620-EE15-02CCFBDA0983}"/>
              </a:ext>
            </a:extLst>
          </p:cNvPr>
          <p:cNvSpPr txBox="1"/>
          <p:nvPr/>
        </p:nvSpPr>
        <p:spPr>
          <a:xfrm>
            <a:off x="9673796" y="5204420"/>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59" name="矩形: 圓角 58">
            <a:extLst>
              <a:ext uri="{FF2B5EF4-FFF2-40B4-BE49-F238E27FC236}">
                <a16:creationId xmlns:a16="http://schemas.microsoft.com/office/drawing/2014/main" id="{1DB5D4F1-AB01-1D29-EB70-02A25E31514B}"/>
              </a:ext>
            </a:extLst>
          </p:cNvPr>
          <p:cNvSpPr/>
          <p:nvPr/>
        </p:nvSpPr>
        <p:spPr>
          <a:xfrm>
            <a:off x="8668462" y="1048845"/>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60" name="矩形: 圓角 59">
            <a:extLst>
              <a:ext uri="{FF2B5EF4-FFF2-40B4-BE49-F238E27FC236}">
                <a16:creationId xmlns:a16="http://schemas.microsoft.com/office/drawing/2014/main" id="{21596B2C-49DE-985C-84EA-FDBF4EC4285B}"/>
              </a:ext>
            </a:extLst>
          </p:cNvPr>
          <p:cNvSpPr/>
          <p:nvPr/>
        </p:nvSpPr>
        <p:spPr>
          <a:xfrm>
            <a:off x="9673796" y="1028889"/>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schemeClr val="tx1"/>
                </a:solidFill>
                <a:latin typeface="Calibri" panose="020F0502020204030204"/>
                <a:ea typeface="新細明體" panose="02020500000000000000" pitchFamily="18" charset="-120"/>
              </a:rPr>
              <a:t>3</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61" name="矩形: 圓角 60">
            <a:extLst>
              <a:ext uri="{FF2B5EF4-FFF2-40B4-BE49-F238E27FC236}">
                <a16:creationId xmlns:a16="http://schemas.microsoft.com/office/drawing/2014/main" id="{10268AD0-84B5-B8D0-544D-B51C6B95E398}"/>
              </a:ext>
            </a:extLst>
          </p:cNvPr>
          <p:cNvSpPr/>
          <p:nvPr/>
        </p:nvSpPr>
        <p:spPr>
          <a:xfrm>
            <a:off x="11305475" y="1025509"/>
            <a:ext cx="528735" cy="46653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81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62" name="直線單箭頭接點 61">
            <a:extLst>
              <a:ext uri="{FF2B5EF4-FFF2-40B4-BE49-F238E27FC236}">
                <a16:creationId xmlns:a16="http://schemas.microsoft.com/office/drawing/2014/main" id="{FE6E465C-DE7A-DCFC-DDD0-1DA549813568}"/>
              </a:ext>
            </a:extLst>
          </p:cNvPr>
          <p:cNvCxnSpPr/>
          <p:nvPr/>
        </p:nvCxnSpPr>
        <p:spPr>
          <a:xfrm flipV="1">
            <a:off x="9919042" y="154539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746BE090-1E75-0420-1927-76654E315079}"/>
              </a:ext>
            </a:extLst>
          </p:cNvPr>
          <p:cNvCxnSpPr/>
          <p:nvPr/>
        </p:nvCxnSpPr>
        <p:spPr>
          <a:xfrm flipV="1">
            <a:off x="11569843" y="1561973"/>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文字方塊 65">
            <a:extLst>
              <a:ext uri="{FF2B5EF4-FFF2-40B4-BE49-F238E27FC236}">
                <a16:creationId xmlns:a16="http://schemas.microsoft.com/office/drawing/2014/main" id="{8B193F0B-5C85-EC4B-CDEE-3278D08733E8}"/>
              </a:ext>
            </a:extLst>
          </p:cNvPr>
          <p:cNvSpPr txBox="1"/>
          <p:nvPr/>
        </p:nvSpPr>
        <p:spPr>
          <a:xfrm>
            <a:off x="1895129" y="189664"/>
            <a:ext cx="2317631" cy="461665"/>
          </a:xfrm>
          <a:prstGeom prst="rect">
            <a:avLst/>
          </a:prstGeom>
          <a:noFill/>
        </p:spPr>
        <p:txBody>
          <a:bodyPr wrap="square" rtlCol="0">
            <a:spAutoFit/>
          </a:bodyPr>
          <a:lstStyle/>
          <a:p>
            <a:pPr algn="ctr"/>
            <a:r>
              <a:rPr lang="en-US" altLang="zh-TW" sz="2400" dirty="0"/>
              <a:t>frame 1</a:t>
            </a:r>
            <a:endParaRPr lang="zh-TW" altLang="en-US" sz="2400" dirty="0"/>
          </a:p>
        </p:txBody>
      </p:sp>
      <p:sp>
        <p:nvSpPr>
          <p:cNvPr id="67" name="文字方塊 66">
            <a:extLst>
              <a:ext uri="{FF2B5EF4-FFF2-40B4-BE49-F238E27FC236}">
                <a16:creationId xmlns:a16="http://schemas.microsoft.com/office/drawing/2014/main" id="{D8735E2C-1136-A1AB-AD2F-D9135EF8567B}"/>
              </a:ext>
            </a:extLst>
          </p:cNvPr>
          <p:cNvSpPr txBox="1"/>
          <p:nvPr/>
        </p:nvSpPr>
        <p:spPr>
          <a:xfrm>
            <a:off x="5524272" y="169781"/>
            <a:ext cx="2317631" cy="461665"/>
          </a:xfrm>
          <a:prstGeom prst="rect">
            <a:avLst/>
          </a:prstGeom>
          <a:noFill/>
        </p:spPr>
        <p:txBody>
          <a:bodyPr wrap="square" rtlCol="0">
            <a:spAutoFit/>
          </a:bodyPr>
          <a:lstStyle/>
          <a:p>
            <a:pPr algn="ctr"/>
            <a:r>
              <a:rPr lang="en-US" altLang="zh-TW" sz="2400" dirty="0"/>
              <a:t>frame 2</a:t>
            </a:r>
            <a:endParaRPr lang="zh-TW" altLang="en-US" sz="2400" dirty="0"/>
          </a:p>
        </p:txBody>
      </p:sp>
      <p:sp>
        <p:nvSpPr>
          <p:cNvPr id="68" name="文字方塊 67">
            <a:extLst>
              <a:ext uri="{FF2B5EF4-FFF2-40B4-BE49-F238E27FC236}">
                <a16:creationId xmlns:a16="http://schemas.microsoft.com/office/drawing/2014/main" id="{336B8EAE-09E1-DFDB-7E83-860B62E29C54}"/>
              </a:ext>
            </a:extLst>
          </p:cNvPr>
          <p:cNvSpPr txBox="1"/>
          <p:nvPr/>
        </p:nvSpPr>
        <p:spPr>
          <a:xfrm>
            <a:off x="9139853" y="132514"/>
            <a:ext cx="2317631" cy="461665"/>
          </a:xfrm>
          <a:prstGeom prst="rect">
            <a:avLst/>
          </a:prstGeom>
          <a:noFill/>
        </p:spPr>
        <p:txBody>
          <a:bodyPr wrap="square" rtlCol="0">
            <a:spAutoFit/>
          </a:bodyPr>
          <a:lstStyle/>
          <a:p>
            <a:pPr algn="ctr"/>
            <a:r>
              <a:rPr lang="en-US" altLang="zh-TW" sz="2400" dirty="0"/>
              <a:t>frame 3</a:t>
            </a:r>
            <a:endParaRPr lang="zh-TW" altLang="en-US" sz="2400" dirty="0"/>
          </a:p>
        </p:txBody>
      </p:sp>
      <p:sp>
        <p:nvSpPr>
          <p:cNvPr id="69" name="右大括弧 68">
            <a:extLst>
              <a:ext uri="{FF2B5EF4-FFF2-40B4-BE49-F238E27FC236}">
                <a16:creationId xmlns:a16="http://schemas.microsoft.com/office/drawing/2014/main" id="{05899B0D-3E98-DB4D-AFC7-55AF0124648C}"/>
              </a:ext>
            </a:extLst>
          </p:cNvPr>
          <p:cNvSpPr/>
          <p:nvPr/>
        </p:nvSpPr>
        <p:spPr>
          <a:xfrm rot="16200000">
            <a:off x="2744368" y="-874955"/>
            <a:ext cx="577889" cy="3507261"/>
          </a:xfrm>
          <a:prstGeom prst="rightBrace">
            <a:avLst>
              <a:gd name="adj1" fmla="val 44594"/>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0" name="右大括弧 69">
            <a:extLst>
              <a:ext uri="{FF2B5EF4-FFF2-40B4-BE49-F238E27FC236}">
                <a16:creationId xmlns:a16="http://schemas.microsoft.com/office/drawing/2014/main" id="{28D80A38-778F-E10B-233A-EE92EEB3124C}"/>
              </a:ext>
            </a:extLst>
          </p:cNvPr>
          <p:cNvSpPr/>
          <p:nvPr/>
        </p:nvSpPr>
        <p:spPr>
          <a:xfrm rot="16200000">
            <a:off x="6394144" y="-894670"/>
            <a:ext cx="577889" cy="3507261"/>
          </a:xfrm>
          <a:prstGeom prst="rightBrace">
            <a:avLst>
              <a:gd name="adj1" fmla="val 44594"/>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1" name="右大括弧 70">
            <a:extLst>
              <a:ext uri="{FF2B5EF4-FFF2-40B4-BE49-F238E27FC236}">
                <a16:creationId xmlns:a16="http://schemas.microsoft.com/office/drawing/2014/main" id="{7B91369A-C817-5B4B-1A43-8B00FF2A0528}"/>
              </a:ext>
            </a:extLst>
          </p:cNvPr>
          <p:cNvSpPr/>
          <p:nvPr/>
        </p:nvSpPr>
        <p:spPr>
          <a:xfrm rot="16200000">
            <a:off x="10024870" y="-874759"/>
            <a:ext cx="577889" cy="3507261"/>
          </a:xfrm>
          <a:prstGeom prst="rightBrace">
            <a:avLst>
              <a:gd name="adj1" fmla="val 44594"/>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13" name="矩形: 圓角 12">
            <a:extLst>
              <a:ext uri="{FF2B5EF4-FFF2-40B4-BE49-F238E27FC236}">
                <a16:creationId xmlns:a16="http://schemas.microsoft.com/office/drawing/2014/main" id="{CE0BC150-41B2-5E13-D870-12FEF811D872}"/>
              </a:ext>
            </a:extLst>
          </p:cNvPr>
          <p:cNvSpPr/>
          <p:nvPr/>
        </p:nvSpPr>
        <p:spPr>
          <a:xfrm>
            <a:off x="1484724" y="3607519"/>
            <a:ext cx="10545724" cy="794760"/>
          </a:xfrm>
          <a:prstGeom prst="roundRect">
            <a:avLst/>
          </a:prstGeom>
          <a:ln w="571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800" dirty="0"/>
              <a:t>Spatial Attention (2D)</a:t>
            </a:r>
            <a:endParaRPr lang="zh-TW" altLang="en-US" sz="2800" dirty="0"/>
          </a:p>
        </p:txBody>
      </p:sp>
      <p:sp>
        <p:nvSpPr>
          <p:cNvPr id="15" name="矩形: 圓角 14">
            <a:extLst>
              <a:ext uri="{FF2B5EF4-FFF2-40B4-BE49-F238E27FC236}">
                <a16:creationId xmlns:a16="http://schemas.microsoft.com/office/drawing/2014/main" id="{F1D0E915-CFD3-1564-6E87-C81427AEF139}"/>
              </a:ext>
            </a:extLst>
          </p:cNvPr>
          <p:cNvSpPr/>
          <p:nvPr/>
        </p:nvSpPr>
        <p:spPr>
          <a:xfrm>
            <a:off x="1466325" y="2426189"/>
            <a:ext cx="10545724" cy="794760"/>
          </a:xfrm>
          <a:prstGeom prst="roundRect">
            <a:avLst/>
          </a:prstGeom>
          <a:solidFill>
            <a:schemeClr val="accent4">
              <a:lumMod val="40000"/>
              <a:lumOff val="60000"/>
            </a:schemeClr>
          </a:solidFill>
          <a:ln w="5715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zh-TW" sz="2800" dirty="0"/>
              <a:t>Temporal Attention (1D)</a:t>
            </a:r>
            <a:endParaRPr lang="zh-TW" altLang="en-US" sz="2800" dirty="0"/>
          </a:p>
        </p:txBody>
      </p:sp>
      <p:cxnSp>
        <p:nvCxnSpPr>
          <p:cNvPr id="16" name="直線單箭頭接點 15">
            <a:extLst>
              <a:ext uri="{FF2B5EF4-FFF2-40B4-BE49-F238E27FC236}">
                <a16:creationId xmlns:a16="http://schemas.microsoft.com/office/drawing/2014/main" id="{A3AB8F50-F490-EADB-04D9-06A5E02E06D7}"/>
              </a:ext>
            </a:extLst>
          </p:cNvPr>
          <p:cNvCxnSpPr/>
          <p:nvPr/>
        </p:nvCxnSpPr>
        <p:spPr>
          <a:xfrm flipV="1">
            <a:off x="6758881" y="3220619"/>
            <a:ext cx="0" cy="416761"/>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15865097-3B68-F563-D579-8DC338571855}"/>
              </a:ext>
            </a:extLst>
          </p:cNvPr>
          <p:cNvSpPr txBox="1"/>
          <p:nvPr/>
        </p:nvSpPr>
        <p:spPr>
          <a:xfrm>
            <a:off x="325025" y="2951945"/>
            <a:ext cx="857250" cy="954107"/>
          </a:xfrm>
          <a:prstGeom prst="rect">
            <a:avLst/>
          </a:prstGeom>
          <a:noFill/>
        </p:spPr>
        <p:txBody>
          <a:bodyPr wrap="square" rtlCol="0">
            <a:spAutoFit/>
          </a:bodyPr>
          <a:lstStyle/>
          <a:p>
            <a:pPr algn="ctr"/>
            <a:r>
              <a:rPr lang="zh-TW" altLang="en-US" sz="2800" b="1" dirty="0">
                <a:latin typeface="微軟正黑體" panose="020B0604030504040204" pitchFamily="34" charset="-120"/>
                <a:ea typeface="微軟正黑體" panose="020B0604030504040204" pitchFamily="34" charset="-120"/>
              </a:rPr>
              <a:t>偽 </a:t>
            </a:r>
            <a:endParaRPr lang="en-US" altLang="zh-TW" sz="2800" b="1" dirty="0">
              <a:latin typeface="微軟正黑體" panose="020B0604030504040204" pitchFamily="34" charset="-120"/>
              <a:ea typeface="微軟正黑體" panose="020B0604030504040204" pitchFamily="34" charset="-120"/>
            </a:endParaRPr>
          </a:p>
          <a:p>
            <a:pPr algn="ctr"/>
            <a:r>
              <a:rPr lang="en-US" altLang="zh-TW" sz="2800" b="1" dirty="0">
                <a:latin typeface="微軟正黑體" panose="020B0604030504040204" pitchFamily="34" charset="-120"/>
                <a:ea typeface="微軟正黑體" panose="020B0604030504040204" pitchFamily="34" charset="-120"/>
              </a:rPr>
              <a:t>3D</a:t>
            </a:r>
            <a:endParaRPr lang="zh-TW" altLang="en-US" sz="2800" b="1" dirty="0">
              <a:latin typeface="微軟正黑體" panose="020B0604030504040204" pitchFamily="34" charset="-120"/>
              <a:ea typeface="微軟正黑體" panose="020B0604030504040204" pitchFamily="34" charset="-120"/>
            </a:endParaRPr>
          </a:p>
        </p:txBody>
      </p:sp>
      <p:sp>
        <p:nvSpPr>
          <p:cNvPr id="24" name="左大括弧 23">
            <a:extLst>
              <a:ext uri="{FF2B5EF4-FFF2-40B4-BE49-F238E27FC236}">
                <a16:creationId xmlns:a16="http://schemas.microsoft.com/office/drawing/2014/main" id="{ACA71A91-53E3-B457-128F-53DBC52C141A}"/>
              </a:ext>
            </a:extLst>
          </p:cNvPr>
          <p:cNvSpPr/>
          <p:nvPr/>
        </p:nvSpPr>
        <p:spPr>
          <a:xfrm>
            <a:off x="971550" y="2324376"/>
            <a:ext cx="513174" cy="2297118"/>
          </a:xfrm>
          <a:prstGeom prst="leftBrace">
            <a:avLst>
              <a:gd name="adj1" fmla="val 7144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Tree>
    <p:extLst>
      <p:ext uri="{BB962C8B-B14F-4D97-AF65-F5344CB8AC3E}">
        <p14:creationId xmlns:p14="http://schemas.microsoft.com/office/powerpoint/2010/main" val="186629877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 name="文字方塊 346">
            <a:extLst>
              <a:ext uri="{FF2B5EF4-FFF2-40B4-BE49-F238E27FC236}">
                <a16:creationId xmlns:a16="http://schemas.microsoft.com/office/drawing/2014/main" id="{C87D61FD-A24C-A511-B2FE-4BF0D3F36C5B}"/>
              </a:ext>
            </a:extLst>
          </p:cNvPr>
          <p:cNvSpPr txBox="1"/>
          <p:nvPr/>
        </p:nvSpPr>
        <p:spPr>
          <a:xfrm>
            <a:off x="272274" y="2091716"/>
            <a:ext cx="2620969" cy="954107"/>
          </a:xfrm>
          <a:prstGeom prst="rect">
            <a:avLst/>
          </a:prstGeom>
          <a:noFill/>
        </p:spPr>
        <p:txBody>
          <a:bodyPr wrap="square" rtlCol="0">
            <a:spAutoFit/>
          </a:bodyPr>
          <a:lstStyle/>
          <a:p>
            <a:r>
              <a:rPr lang="en-US" altLang="zh-TW" sz="2800" dirty="0" err="1"/>
              <a:t>Spatio</a:t>
            </a:r>
            <a:r>
              <a:rPr lang="en-US" altLang="zh-TW" sz="2800" dirty="0"/>
              <a:t>-temporal Attention (3D)</a:t>
            </a:r>
            <a:endParaRPr lang="zh-TW" altLang="en-US" sz="2800" dirty="0"/>
          </a:p>
        </p:txBody>
      </p:sp>
      <p:sp>
        <p:nvSpPr>
          <p:cNvPr id="348" name="文字方塊 347">
            <a:extLst>
              <a:ext uri="{FF2B5EF4-FFF2-40B4-BE49-F238E27FC236}">
                <a16:creationId xmlns:a16="http://schemas.microsoft.com/office/drawing/2014/main" id="{7FCD01CD-BDEE-B904-BAE4-6757A9767329}"/>
              </a:ext>
            </a:extLst>
          </p:cNvPr>
          <p:cNvSpPr txBox="1"/>
          <p:nvPr/>
        </p:nvSpPr>
        <p:spPr>
          <a:xfrm>
            <a:off x="272273" y="3657170"/>
            <a:ext cx="2620969" cy="954107"/>
          </a:xfrm>
          <a:prstGeom prst="rect">
            <a:avLst/>
          </a:prstGeom>
          <a:noFill/>
        </p:spPr>
        <p:txBody>
          <a:bodyPr wrap="square" rtlCol="0">
            <a:spAutoFit/>
          </a:bodyPr>
          <a:lstStyle/>
          <a:p>
            <a:r>
              <a:rPr lang="en-US" altLang="zh-TW" sz="2800" dirty="0"/>
              <a:t>Spatial Attention (2D)</a:t>
            </a:r>
            <a:endParaRPr lang="zh-TW" altLang="en-US" sz="2800" dirty="0"/>
          </a:p>
        </p:txBody>
      </p:sp>
      <p:sp>
        <p:nvSpPr>
          <p:cNvPr id="349" name="文字方塊 348">
            <a:extLst>
              <a:ext uri="{FF2B5EF4-FFF2-40B4-BE49-F238E27FC236}">
                <a16:creationId xmlns:a16="http://schemas.microsoft.com/office/drawing/2014/main" id="{B3F2C3A7-78BB-235B-E985-80F7DE285D1F}"/>
              </a:ext>
            </a:extLst>
          </p:cNvPr>
          <p:cNvSpPr txBox="1"/>
          <p:nvPr/>
        </p:nvSpPr>
        <p:spPr>
          <a:xfrm>
            <a:off x="272277" y="5107260"/>
            <a:ext cx="2620969" cy="954107"/>
          </a:xfrm>
          <a:prstGeom prst="rect">
            <a:avLst/>
          </a:prstGeom>
          <a:noFill/>
        </p:spPr>
        <p:txBody>
          <a:bodyPr wrap="square" rtlCol="0">
            <a:spAutoFit/>
          </a:bodyPr>
          <a:lstStyle/>
          <a:p>
            <a:r>
              <a:rPr lang="en-US" altLang="zh-TW" sz="2800" dirty="0"/>
              <a:t>Temporal Attention (1D)</a:t>
            </a:r>
            <a:endParaRPr lang="zh-TW" altLang="en-US" sz="2800" dirty="0"/>
          </a:p>
        </p:txBody>
      </p:sp>
      <p:sp>
        <p:nvSpPr>
          <p:cNvPr id="2" name="文字方塊 1">
            <a:extLst>
              <a:ext uri="{FF2B5EF4-FFF2-40B4-BE49-F238E27FC236}">
                <a16:creationId xmlns:a16="http://schemas.microsoft.com/office/drawing/2014/main" id="{EEA8267F-A019-0D70-50E8-8F2852DEF0AC}"/>
              </a:ext>
            </a:extLst>
          </p:cNvPr>
          <p:cNvSpPr txBox="1"/>
          <p:nvPr/>
        </p:nvSpPr>
        <p:spPr>
          <a:xfrm>
            <a:off x="1666878" y="389832"/>
            <a:ext cx="9862881"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假設每秒鐘 </a:t>
            </a:r>
            <a:r>
              <a:rPr lang="en-US" altLang="zh-TW" sz="2400" dirty="0">
                <a:latin typeface="微軟正黑體" panose="020B0604030504040204" pitchFamily="34" charset="-120"/>
                <a:ea typeface="微軟正黑體" panose="020B0604030504040204" pitchFamily="34" charset="-120"/>
              </a:rPr>
              <a:t>24 </a:t>
            </a:r>
            <a:r>
              <a:rPr lang="zh-TW" altLang="en-US" sz="2400" dirty="0">
                <a:latin typeface="微軟正黑體" panose="020B0604030504040204" pitchFamily="34" charset="-120"/>
                <a:ea typeface="微軟正黑體" panose="020B0604030504040204" pitchFamily="34" charset="-120"/>
              </a:rPr>
              <a:t>個 </a:t>
            </a:r>
            <a:r>
              <a:rPr lang="en-US" altLang="zh-TW" sz="2400" dirty="0">
                <a:latin typeface="微軟正黑體" panose="020B0604030504040204" pitchFamily="34" charset="-120"/>
                <a:ea typeface="微軟正黑體" panose="020B0604030504040204" pitchFamily="34" charset="-120"/>
              </a:rPr>
              <a:t>frames</a:t>
            </a:r>
            <a:r>
              <a:rPr lang="zh-TW" altLang="en-US" sz="2400" dirty="0">
                <a:latin typeface="微軟正黑體" panose="020B0604030504040204" pitchFamily="34" charset="-120"/>
                <a:ea typeface="微軟正黑體" panose="020B0604030504040204" pitchFamily="34" charset="-120"/>
              </a:rPr>
              <a:t>，假設每一個 </a:t>
            </a:r>
            <a:r>
              <a:rPr lang="en-US" altLang="zh-TW" sz="2400" dirty="0">
                <a:latin typeface="微軟正黑體" panose="020B0604030504040204" pitchFamily="34" charset="-120"/>
                <a:ea typeface="微軟正黑體" panose="020B0604030504040204" pitchFamily="34" charset="-120"/>
              </a:rPr>
              <a:t>frame </a:t>
            </a:r>
            <a:r>
              <a:rPr lang="zh-TW" altLang="en-US" sz="2400" dirty="0">
                <a:latin typeface="微軟正黑體" panose="020B0604030504040204" pitchFamily="34" charset="-120"/>
                <a:ea typeface="微軟正黑體" panose="020B0604030504040204" pitchFamily="34" charset="-120"/>
              </a:rPr>
              <a:t>有 </a:t>
            </a:r>
            <a:r>
              <a:rPr lang="en-US" altLang="zh-TW" sz="2400" dirty="0">
                <a:latin typeface="微軟正黑體" panose="020B0604030504040204" pitchFamily="34" charset="-120"/>
                <a:ea typeface="微軟正黑體" panose="020B0604030504040204" pitchFamily="34" charset="-120"/>
              </a:rPr>
              <a:t>64 x 64 </a:t>
            </a:r>
            <a:r>
              <a:rPr lang="zh-TW" altLang="en-US" sz="2400" dirty="0">
                <a:latin typeface="微軟正黑體" panose="020B0604030504040204" pitchFamily="34" charset="-120"/>
                <a:ea typeface="微軟正黑體" panose="020B0604030504040204" pitchFamily="34" charset="-120"/>
              </a:rPr>
              <a:t>個 </a:t>
            </a:r>
            <a:r>
              <a:rPr lang="en-US" altLang="zh-TW" sz="2400" dirty="0">
                <a:latin typeface="微軟正黑體" panose="020B0604030504040204" pitchFamily="34" charset="-120"/>
                <a:ea typeface="微軟正黑體" panose="020B0604030504040204" pitchFamily="34" charset="-120"/>
              </a:rPr>
              <a:t>patches </a:t>
            </a:r>
            <a:endParaRPr lang="zh-TW" altLang="en-US" sz="2400" dirty="0">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D2B3C630-C0D1-868F-8D98-20A2F1DE713C}"/>
              </a:ext>
            </a:extLst>
          </p:cNvPr>
          <p:cNvSpPr txBox="1"/>
          <p:nvPr/>
        </p:nvSpPr>
        <p:spPr>
          <a:xfrm>
            <a:off x="1702491" y="953610"/>
            <a:ext cx="8359399"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一分鐘的影片有 </a:t>
            </a:r>
            <a:r>
              <a:rPr lang="en-US" altLang="zh-TW" sz="2400" dirty="0">
                <a:latin typeface="微軟正黑體" panose="020B0604030504040204" pitchFamily="34" charset="-120"/>
                <a:ea typeface="微軟正黑體" panose="020B0604030504040204" pitchFamily="34" charset="-120"/>
              </a:rPr>
              <a:t>1440 </a:t>
            </a:r>
            <a:r>
              <a:rPr lang="zh-TW" altLang="en-US" sz="2400" dirty="0">
                <a:latin typeface="微軟正黑體" panose="020B0604030504040204" pitchFamily="34" charset="-120"/>
                <a:ea typeface="微軟正黑體" panose="020B0604030504040204" pitchFamily="34" charset="-120"/>
              </a:rPr>
              <a:t>個 </a:t>
            </a:r>
            <a:r>
              <a:rPr lang="en-US" altLang="zh-TW" sz="2400" dirty="0">
                <a:latin typeface="微軟正黑體" panose="020B0604030504040204" pitchFamily="34" charset="-120"/>
                <a:ea typeface="微軟正黑體" panose="020B0604030504040204" pitchFamily="34" charset="-120"/>
              </a:rPr>
              <a:t>frames</a:t>
            </a:r>
            <a:r>
              <a:rPr lang="zh-TW" altLang="en-US" sz="2400" dirty="0">
                <a:latin typeface="微軟正黑體" panose="020B0604030504040204" pitchFamily="34" charset="-120"/>
                <a:ea typeface="微軟正黑體" panose="020B0604030504040204" pitchFamily="34" charset="-120"/>
              </a:rPr>
              <a:t>，約 </a:t>
            </a:r>
            <a:r>
              <a:rPr lang="en-US" altLang="zh-TW" sz="2400" dirty="0">
                <a:latin typeface="微軟正黑體" panose="020B0604030504040204" pitchFamily="34" charset="-120"/>
                <a:ea typeface="微軟正黑體" panose="020B0604030504040204" pitchFamily="34" charset="-120"/>
              </a:rPr>
              <a:t>6 </a:t>
            </a:r>
            <a:r>
              <a:rPr lang="zh-TW" altLang="en-US" sz="2400" dirty="0">
                <a:latin typeface="微軟正黑體" panose="020B0604030504040204" pitchFamily="34" charset="-120"/>
                <a:ea typeface="微軟正黑體" panose="020B0604030504040204" pitchFamily="34" charset="-120"/>
              </a:rPr>
              <a:t>百萬個 </a:t>
            </a:r>
            <a:r>
              <a:rPr lang="en-US" altLang="zh-TW" sz="2400" dirty="0">
                <a:latin typeface="微軟正黑體" panose="020B0604030504040204" pitchFamily="34" charset="-120"/>
                <a:ea typeface="微軟正黑體" panose="020B0604030504040204" pitchFamily="34" charset="-120"/>
              </a:rPr>
              <a:t>patch </a:t>
            </a:r>
            <a:endParaRPr lang="zh-TW" altLang="en-US" sz="2400" dirty="0">
              <a:latin typeface="微軟正黑體" panose="020B0604030504040204" pitchFamily="34" charset="-120"/>
              <a:ea typeface="微軟正黑體" panose="020B0604030504040204" pitchFamily="34" charset="-120"/>
            </a:endParaRPr>
          </a:p>
        </p:txBody>
      </p:sp>
      <p:sp>
        <p:nvSpPr>
          <p:cNvPr id="4" name="文字方塊 3">
            <a:extLst>
              <a:ext uri="{FF2B5EF4-FFF2-40B4-BE49-F238E27FC236}">
                <a16:creationId xmlns:a16="http://schemas.microsoft.com/office/drawing/2014/main" id="{301BCC50-2B7C-65B2-FCC7-7317206CD668}"/>
              </a:ext>
            </a:extLst>
          </p:cNvPr>
          <p:cNvSpPr txBox="1"/>
          <p:nvPr/>
        </p:nvSpPr>
        <p:spPr>
          <a:xfrm>
            <a:off x="3387726" y="2151301"/>
            <a:ext cx="5915233"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假設所有的 </a:t>
            </a:r>
            <a:r>
              <a:rPr lang="en-US" altLang="zh-TW" sz="2400" dirty="0">
                <a:latin typeface="微軟正黑體" panose="020B0604030504040204" pitchFamily="34" charset="-120"/>
                <a:ea typeface="微軟正黑體" panose="020B0604030504040204" pitchFamily="34" charset="-120"/>
              </a:rPr>
              <a:t>patch </a:t>
            </a:r>
            <a:r>
              <a:rPr lang="zh-TW" altLang="en-US" sz="2400" dirty="0">
                <a:latin typeface="微軟正黑體" panose="020B0604030504040204" pitchFamily="34" charset="-120"/>
                <a:ea typeface="微軟正黑體" panose="020B0604030504040204" pitchFamily="34" charset="-120"/>
              </a:rPr>
              <a:t>兩兩間都要做 </a:t>
            </a:r>
            <a:r>
              <a:rPr lang="en-US" altLang="zh-TW" sz="2400" dirty="0">
                <a:latin typeface="微軟正黑體" panose="020B0604030504040204" pitchFamily="34" charset="-120"/>
                <a:ea typeface="微軟正黑體" panose="020B0604030504040204" pitchFamily="34" charset="-120"/>
              </a:rPr>
              <a:t>attention </a:t>
            </a:r>
            <a:endParaRPr lang="zh-TW" altLang="en-US" sz="2400"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EEAFC2BC-60ED-4634-4C68-45A83A035C15}"/>
              </a:ext>
            </a:extLst>
          </p:cNvPr>
          <p:cNvSpPr txBox="1"/>
          <p:nvPr/>
        </p:nvSpPr>
        <p:spPr>
          <a:xfrm>
            <a:off x="8364426" y="2623634"/>
            <a:ext cx="3626406"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約 </a:t>
            </a:r>
            <a:r>
              <a:rPr lang="en-US" altLang="zh-TW" sz="2400" dirty="0">
                <a:latin typeface="微軟正黑體" panose="020B0604030504040204" pitchFamily="34" charset="-120"/>
                <a:ea typeface="微軟正黑體" panose="020B0604030504040204" pitchFamily="34" charset="-120"/>
              </a:rPr>
              <a:t>36 </a:t>
            </a:r>
            <a:r>
              <a:rPr lang="zh-TW" altLang="en-US" sz="2400" dirty="0">
                <a:latin typeface="微軟正黑體" panose="020B0604030504040204" pitchFamily="34" charset="-120"/>
                <a:ea typeface="微軟正黑體" panose="020B0604030504040204" pitchFamily="34" charset="-120"/>
              </a:rPr>
              <a:t>兆次 </a:t>
            </a:r>
            <a:r>
              <a:rPr lang="en-US" altLang="zh-TW" sz="2400" dirty="0">
                <a:latin typeface="微軟正黑體" panose="020B0604030504040204" pitchFamily="34" charset="-120"/>
                <a:ea typeface="微軟正黑體" panose="020B0604030504040204" pitchFamily="34" charset="-120"/>
              </a:rPr>
              <a:t>attention?!</a:t>
            </a:r>
            <a:endParaRPr lang="zh-TW" altLang="en-US" sz="2400" dirty="0">
              <a:latin typeface="微軟正黑體" panose="020B0604030504040204" pitchFamily="34" charset="-120"/>
              <a:ea typeface="微軟正黑體" panose="020B0604030504040204" pitchFamily="34" charset="-120"/>
            </a:endParaRPr>
          </a:p>
        </p:txBody>
      </p:sp>
      <p:sp>
        <p:nvSpPr>
          <p:cNvPr id="6" name="箭號: 向右 5">
            <a:extLst>
              <a:ext uri="{FF2B5EF4-FFF2-40B4-BE49-F238E27FC236}">
                <a16:creationId xmlns:a16="http://schemas.microsoft.com/office/drawing/2014/main" id="{0EFE6D28-950B-F64A-2CA6-1B28AD3916A2}"/>
              </a:ext>
            </a:extLst>
          </p:cNvPr>
          <p:cNvSpPr/>
          <p:nvPr/>
        </p:nvSpPr>
        <p:spPr>
          <a:xfrm>
            <a:off x="7342050" y="2714664"/>
            <a:ext cx="883943" cy="31252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7" name="文字方塊 6">
            <a:extLst>
              <a:ext uri="{FF2B5EF4-FFF2-40B4-BE49-F238E27FC236}">
                <a16:creationId xmlns:a16="http://schemas.microsoft.com/office/drawing/2014/main" id="{62E67C66-34E0-CCEC-0DB3-1656DCECF3DF}"/>
              </a:ext>
            </a:extLst>
          </p:cNvPr>
          <p:cNvSpPr txBox="1"/>
          <p:nvPr/>
        </p:nvSpPr>
        <p:spPr>
          <a:xfrm>
            <a:off x="3387726" y="3672558"/>
            <a:ext cx="5915233"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同一個 </a:t>
            </a:r>
            <a:r>
              <a:rPr lang="en-US" altLang="zh-TW" sz="2400" dirty="0">
                <a:latin typeface="微軟正黑體" panose="020B0604030504040204" pitchFamily="34" charset="-120"/>
                <a:ea typeface="微軟正黑體" panose="020B0604030504040204" pitchFamily="34" charset="-120"/>
              </a:rPr>
              <a:t>frame </a:t>
            </a:r>
            <a:r>
              <a:rPr lang="zh-TW" altLang="en-US" sz="2400" dirty="0">
                <a:latin typeface="微軟正黑體" panose="020B0604030504040204" pitchFamily="34" charset="-120"/>
                <a:ea typeface="微軟正黑體" panose="020B0604030504040204" pitchFamily="34" charset="-120"/>
              </a:rPr>
              <a:t>中的 </a:t>
            </a:r>
            <a:r>
              <a:rPr lang="en-US" altLang="zh-TW" sz="2400" dirty="0">
                <a:latin typeface="微軟正黑體" panose="020B0604030504040204" pitchFamily="34" charset="-120"/>
                <a:ea typeface="微軟正黑體" panose="020B0604030504040204" pitchFamily="34" charset="-120"/>
              </a:rPr>
              <a:t>patch </a:t>
            </a:r>
            <a:r>
              <a:rPr lang="zh-TW" altLang="en-US" sz="2400" dirty="0">
                <a:latin typeface="微軟正黑體" panose="020B0604030504040204" pitchFamily="34" charset="-120"/>
                <a:ea typeface="微軟正黑體" panose="020B0604030504040204" pitchFamily="34" charset="-120"/>
              </a:rPr>
              <a:t>才做 </a:t>
            </a:r>
            <a:r>
              <a:rPr lang="en-US" altLang="zh-TW" sz="2400" dirty="0">
                <a:latin typeface="微軟正黑體" panose="020B0604030504040204" pitchFamily="34" charset="-120"/>
                <a:ea typeface="微軟正黑體" panose="020B0604030504040204" pitchFamily="34" charset="-120"/>
              </a:rPr>
              <a:t>attention </a:t>
            </a:r>
            <a:endParaRPr lang="zh-TW" altLang="en-US" sz="2400" dirty="0">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800DED82-4AE8-827A-6753-25539527E62D}"/>
              </a:ext>
            </a:extLst>
          </p:cNvPr>
          <p:cNvSpPr txBox="1"/>
          <p:nvPr/>
        </p:nvSpPr>
        <p:spPr>
          <a:xfrm>
            <a:off x="4457585" y="4327605"/>
            <a:ext cx="5915233"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(64 x 64)</a:t>
            </a:r>
            <a:r>
              <a:rPr lang="en-US" altLang="zh-TW" sz="2400" baseline="30000" dirty="0">
                <a:latin typeface="微軟正黑體" panose="020B0604030504040204" pitchFamily="34" charset="-120"/>
                <a:ea typeface="微軟正黑體" panose="020B0604030504040204" pitchFamily="34" charset="-120"/>
              </a:rPr>
              <a:t>2</a:t>
            </a:r>
            <a:r>
              <a:rPr lang="en-US" altLang="zh-TW" sz="2400" dirty="0">
                <a:latin typeface="微軟正黑體" panose="020B0604030504040204" pitchFamily="34" charset="-120"/>
                <a:ea typeface="微軟正黑體" panose="020B0604030504040204" pitchFamily="34" charset="-120"/>
              </a:rPr>
              <a:t> X 1440</a:t>
            </a:r>
            <a:endParaRPr lang="zh-TW" altLang="en-US" sz="2400" dirty="0">
              <a:latin typeface="微軟正黑體" panose="020B0604030504040204" pitchFamily="34" charset="-120"/>
              <a:ea typeface="微軟正黑體" panose="020B0604030504040204" pitchFamily="34" charset="-120"/>
            </a:endParaRPr>
          </a:p>
        </p:txBody>
      </p:sp>
      <p:sp>
        <p:nvSpPr>
          <p:cNvPr id="9" name="文字方塊 8">
            <a:extLst>
              <a:ext uri="{FF2B5EF4-FFF2-40B4-BE49-F238E27FC236}">
                <a16:creationId xmlns:a16="http://schemas.microsoft.com/office/drawing/2014/main" id="{0D32ADF3-FDFF-CACF-5B64-B4F96A41247F}"/>
              </a:ext>
            </a:extLst>
          </p:cNvPr>
          <p:cNvSpPr txBox="1"/>
          <p:nvPr/>
        </p:nvSpPr>
        <p:spPr>
          <a:xfrm>
            <a:off x="8401002" y="4278105"/>
            <a:ext cx="5915233"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約 </a:t>
            </a:r>
            <a:r>
              <a:rPr lang="en-US" altLang="zh-TW" sz="2400" dirty="0">
                <a:latin typeface="微軟正黑體" panose="020B0604030504040204" pitchFamily="34" charset="-120"/>
                <a:ea typeface="微軟正黑體" panose="020B0604030504040204" pitchFamily="34" charset="-120"/>
              </a:rPr>
              <a:t>240 </a:t>
            </a:r>
            <a:r>
              <a:rPr lang="zh-TW" altLang="en-US" sz="2400" dirty="0">
                <a:latin typeface="微軟正黑體" panose="020B0604030504040204" pitchFamily="34" charset="-120"/>
                <a:ea typeface="微軟正黑體" panose="020B0604030504040204" pitchFamily="34" charset="-120"/>
              </a:rPr>
              <a:t>億次 </a:t>
            </a:r>
            <a:r>
              <a:rPr lang="en-US" altLang="zh-TW" sz="2400" dirty="0">
                <a:latin typeface="微軟正黑體" panose="020B0604030504040204" pitchFamily="34" charset="-120"/>
                <a:ea typeface="微軟正黑體" panose="020B0604030504040204" pitchFamily="34" charset="-120"/>
              </a:rPr>
              <a:t>attention</a:t>
            </a:r>
            <a:r>
              <a:rPr lang="zh-TW" altLang="en-US" sz="2400" dirty="0">
                <a:latin typeface="微軟正黑體" panose="020B0604030504040204" pitchFamily="34" charset="-120"/>
                <a:ea typeface="微軟正黑體" panose="020B0604030504040204" pitchFamily="34" charset="-120"/>
              </a:rPr>
              <a:t> </a:t>
            </a:r>
          </a:p>
        </p:txBody>
      </p:sp>
      <p:sp>
        <p:nvSpPr>
          <p:cNvPr id="10" name="箭號: 向右 9">
            <a:extLst>
              <a:ext uri="{FF2B5EF4-FFF2-40B4-BE49-F238E27FC236}">
                <a16:creationId xmlns:a16="http://schemas.microsoft.com/office/drawing/2014/main" id="{BEE8CE2C-551C-0EC7-28BE-FD6AB74C47C8}"/>
              </a:ext>
            </a:extLst>
          </p:cNvPr>
          <p:cNvSpPr/>
          <p:nvPr/>
        </p:nvSpPr>
        <p:spPr>
          <a:xfrm>
            <a:off x="7256706" y="4333160"/>
            <a:ext cx="883943" cy="31252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1" name="文字方塊 10">
            <a:extLst>
              <a:ext uri="{FF2B5EF4-FFF2-40B4-BE49-F238E27FC236}">
                <a16:creationId xmlns:a16="http://schemas.microsoft.com/office/drawing/2014/main" id="{773DA155-3D5C-7F80-18E7-15FCD469C4B9}"/>
              </a:ext>
            </a:extLst>
          </p:cNvPr>
          <p:cNvSpPr txBox="1"/>
          <p:nvPr/>
        </p:nvSpPr>
        <p:spPr>
          <a:xfrm>
            <a:off x="3387726" y="5100609"/>
            <a:ext cx="7767954"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不同 </a:t>
            </a:r>
            <a:r>
              <a:rPr lang="en-US" altLang="zh-TW" sz="2400" dirty="0">
                <a:latin typeface="微軟正黑體" panose="020B0604030504040204" pitchFamily="34" charset="-120"/>
                <a:ea typeface="微軟正黑體" panose="020B0604030504040204" pitchFamily="34" charset="-120"/>
              </a:rPr>
              <a:t>frame </a:t>
            </a:r>
            <a:r>
              <a:rPr lang="zh-TW" altLang="en-US" sz="2400" dirty="0">
                <a:latin typeface="微軟正黑體" panose="020B0604030504040204" pitchFamily="34" charset="-120"/>
                <a:ea typeface="微軟正黑體" panose="020B0604030504040204" pitchFamily="34" charset="-120"/>
              </a:rPr>
              <a:t>中同樣位置的 </a:t>
            </a:r>
            <a:r>
              <a:rPr lang="en-US" altLang="zh-TW" sz="2400" dirty="0">
                <a:latin typeface="微軟正黑體" panose="020B0604030504040204" pitchFamily="34" charset="-120"/>
                <a:ea typeface="微軟正黑體" panose="020B0604030504040204" pitchFamily="34" charset="-120"/>
              </a:rPr>
              <a:t>patch </a:t>
            </a:r>
            <a:r>
              <a:rPr lang="zh-TW" altLang="en-US" sz="2400" dirty="0">
                <a:latin typeface="微軟正黑體" panose="020B0604030504040204" pitchFamily="34" charset="-120"/>
                <a:ea typeface="微軟正黑體" panose="020B0604030504040204" pitchFamily="34" charset="-120"/>
              </a:rPr>
              <a:t>才做 </a:t>
            </a:r>
            <a:r>
              <a:rPr lang="en-US" altLang="zh-TW" sz="2400" dirty="0">
                <a:latin typeface="微軟正黑體" panose="020B0604030504040204" pitchFamily="34" charset="-120"/>
                <a:ea typeface="微軟正黑體" panose="020B0604030504040204" pitchFamily="34" charset="-120"/>
              </a:rPr>
              <a:t>attention </a:t>
            </a:r>
            <a:endParaRPr lang="zh-TW" altLang="en-US" sz="2400"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AEA0C85B-8DF2-D3F9-5F69-4457F8394776}"/>
              </a:ext>
            </a:extLst>
          </p:cNvPr>
          <p:cNvSpPr txBox="1"/>
          <p:nvPr/>
        </p:nvSpPr>
        <p:spPr>
          <a:xfrm>
            <a:off x="4457585" y="5830534"/>
            <a:ext cx="5915233"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1440</a:t>
            </a:r>
            <a:r>
              <a:rPr lang="en-US" altLang="zh-TW" sz="2400" baseline="30000" dirty="0">
                <a:latin typeface="微軟正黑體" panose="020B0604030504040204" pitchFamily="34" charset="-120"/>
                <a:ea typeface="微軟正黑體" panose="020B0604030504040204" pitchFamily="34" charset="-120"/>
              </a:rPr>
              <a:t>2</a:t>
            </a:r>
            <a:r>
              <a:rPr lang="en-US" altLang="zh-TW" sz="2400" dirty="0">
                <a:latin typeface="微軟正黑體" panose="020B0604030504040204" pitchFamily="34" charset="-120"/>
                <a:ea typeface="微軟正黑體" panose="020B0604030504040204" pitchFamily="34" charset="-120"/>
              </a:rPr>
              <a:t> X (64 x 64)</a:t>
            </a:r>
            <a:endParaRPr lang="zh-TW" altLang="en-US" sz="2400" dirty="0">
              <a:latin typeface="微軟正黑體" panose="020B0604030504040204" pitchFamily="34" charset="-120"/>
              <a:ea typeface="微軟正黑體" panose="020B0604030504040204" pitchFamily="34" charset="-120"/>
            </a:endParaRPr>
          </a:p>
        </p:txBody>
      </p:sp>
      <p:sp>
        <p:nvSpPr>
          <p:cNvPr id="13" name="箭號: 向右 12">
            <a:extLst>
              <a:ext uri="{FF2B5EF4-FFF2-40B4-BE49-F238E27FC236}">
                <a16:creationId xmlns:a16="http://schemas.microsoft.com/office/drawing/2014/main" id="{2590BD9A-40D9-97AA-1399-36829AAB40DE}"/>
              </a:ext>
            </a:extLst>
          </p:cNvPr>
          <p:cNvSpPr/>
          <p:nvPr/>
        </p:nvSpPr>
        <p:spPr>
          <a:xfrm>
            <a:off x="7256706" y="5925814"/>
            <a:ext cx="883943" cy="312526"/>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4" name="文字方塊 13">
            <a:extLst>
              <a:ext uri="{FF2B5EF4-FFF2-40B4-BE49-F238E27FC236}">
                <a16:creationId xmlns:a16="http://schemas.microsoft.com/office/drawing/2014/main" id="{D31515AF-E1ED-AB85-EE00-A5EE9235310F}"/>
              </a:ext>
            </a:extLst>
          </p:cNvPr>
          <p:cNvSpPr txBox="1"/>
          <p:nvPr/>
        </p:nvSpPr>
        <p:spPr>
          <a:xfrm>
            <a:off x="8441124" y="5830533"/>
            <a:ext cx="5915233"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約 </a:t>
            </a:r>
            <a:r>
              <a:rPr lang="en-US" altLang="zh-TW" sz="2400" dirty="0">
                <a:latin typeface="微軟正黑體" panose="020B0604030504040204" pitchFamily="34" charset="-120"/>
                <a:ea typeface="微軟正黑體" panose="020B0604030504040204" pitchFamily="34" charset="-120"/>
              </a:rPr>
              <a:t>85 </a:t>
            </a:r>
            <a:r>
              <a:rPr lang="zh-TW" altLang="en-US" sz="2400" dirty="0">
                <a:latin typeface="微軟正黑體" panose="020B0604030504040204" pitchFamily="34" charset="-120"/>
                <a:ea typeface="微軟正黑體" panose="020B0604030504040204" pitchFamily="34" charset="-120"/>
              </a:rPr>
              <a:t>億次 </a:t>
            </a:r>
            <a:r>
              <a:rPr lang="en-US" altLang="zh-TW" sz="2400" dirty="0">
                <a:latin typeface="微軟正黑體" panose="020B0604030504040204" pitchFamily="34" charset="-120"/>
                <a:ea typeface="微軟正黑體" panose="020B0604030504040204" pitchFamily="34" charset="-120"/>
              </a:rPr>
              <a:t>attention</a:t>
            </a:r>
            <a:r>
              <a:rPr lang="zh-TW" altLang="en-US" sz="2400" dirty="0">
                <a:latin typeface="微軟正黑體" panose="020B0604030504040204" pitchFamily="34" charset="-120"/>
                <a:ea typeface="微軟正黑體" panose="020B0604030504040204" pitchFamily="34" charset="-120"/>
              </a:rPr>
              <a:t> </a:t>
            </a:r>
          </a:p>
        </p:txBody>
      </p:sp>
      <p:sp>
        <p:nvSpPr>
          <p:cNvPr id="15" name="文字方塊 14">
            <a:extLst>
              <a:ext uri="{FF2B5EF4-FFF2-40B4-BE49-F238E27FC236}">
                <a16:creationId xmlns:a16="http://schemas.microsoft.com/office/drawing/2014/main" id="{ADB830CD-38DA-F9B1-1A44-FB7AC50103B5}"/>
              </a:ext>
            </a:extLst>
          </p:cNvPr>
          <p:cNvSpPr txBox="1"/>
          <p:nvPr/>
        </p:nvSpPr>
        <p:spPr>
          <a:xfrm>
            <a:off x="10013298" y="3417204"/>
            <a:ext cx="1857837" cy="461665"/>
          </a:xfrm>
          <a:prstGeom prst="rect">
            <a:avLst/>
          </a:prstGeom>
          <a:noFill/>
        </p:spPr>
        <p:txBody>
          <a:bodyPr wrap="square" rtlCol="0">
            <a:spAutoFit/>
          </a:bodyPr>
          <a:lstStyle/>
          <a:p>
            <a:r>
              <a:rPr lang="zh-TW" altLang="en-US" sz="2400" b="1" dirty="0">
                <a:solidFill>
                  <a:srgbClr val="FF0000"/>
                </a:solidFill>
                <a:latin typeface="微軟正黑體" panose="020B0604030504040204" pitchFamily="34" charset="-120"/>
                <a:ea typeface="微軟正黑體" panose="020B0604030504040204" pitchFamily="34" charset="-120"/>
              </a:rPr>
              <a:t>相差千倍</a:t>
            </a:r>
          </a:p>
        </p:txBody>
      </p:sp>
      <p:sp>
        <p:nvSpPr>
          <p:cNvPr id="16" name="矩形: 圓角 15">
            <a:extLst>
              <a:ext uri="{FF2B5EF4-FFF2-40B4-BE49-F238E27FC236}">
                <a16:creationId xmlns:a16="http://schemas.microsoft.com/office/drawing/2014/main" id="{A67C8430-FA3D-A253-0F1F-889A689834F7}"/>
              </a:ext>
            </a:extLst>
          </p:cNvPr>
          <p:cNvSpPr/>
          <p:nvPr/>
        </p:nvSpPr>
        <p:spPr>
          <a:xfrm>
            <a:off x="7132320" y="2581945"/>
            <a:ext cx="4590288" cy="566921"/>
          </a:xfrm>
          <a:prstGeom prst="roundRect">
            <a:avLst/>
          </a:prstGeom>
          <a:noFill/>
          <a:ln w="571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圓角 16">
            <a:extLst>
              <a:ext uri="{FF2B5EF4-FFF2-40B4-BE49-F238E27FC236}">
                <a16:creationId xmlns:a16="http://schemas.microsoft.com/office/drawing/2014/main" id="{D7617057-76D6-78C2-F094-5EF17A19B3DA}"/>
              </a:ext>
            </a:extLst>
          </p:cNvPr>
          <p:cNvSpPr/>
          <p:nvPr/>
        </p:nvSpPr>
        <p:spPr>
          <a:xfrm>
            <a:off x="7132320" y="4202588"/>
            <a:ext cx="4590288" cy="2265580"/>
          </a:xfrm>
          <a:prstGeom prst="roundRect">
            <a:avLst>
              <a:gd name="adj" fmla="val 6173"/>
            </a:avLst>
          </a:prstGeom>
          <a:noFill/>
          <a:ln w="57150">
            <a:solidFill>
              <a:schemeClr val="accent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15087335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p:bldP spid="12" grpId="0"/>
      <p:bldP spid="13" grpId="0" animBg="1"/>
      <p:bldP spid="14" grpId="0"/>
      <p:bldP spid="15" grpId="0"/>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87BB2C-160A-24CF-35DD-6AB6C764A0E5}"/>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文字生影片的挑戰</a:t>
            </a:r>
            <a:endParaRPr lang="zh-TW" altLang="en-US" dirty="0"/>
          </a:p>
        </p:txBody>
      </p:sp>
      <p:sp>
        <p:nvSpPr>
          <p:cNvPr id="4" name="矩形: 圓角 3">
            <a:extLst>
              <a:ext uri="{FF2B5EF4-FFF2-40B4-BE49-F238E27FC236}">
                <a16:creationId xmlns:a16="http://schemas.microsoft.com/office/drawing/2014/main" id="{96F83D57-584E-3C3B-20F9-A0763CEC8BAC}"/>
              </a:ext>
            </a:extLst>
          </p:cNvPr>
          <p:cNvSpPr/>
          <p:nvPr/>
        </p:nvSpPr>
        <p:spPr>
          <a:xfrm>
            <a:off x="1483490" y="1910757"/>
            <a:ext cx="1428082" cy="1080016"/>
          </a:xfrm>
          <a:prstGeom prst="round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生成式</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AI</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cxnSp>
        <p:nvCxnSpPr>
          <p:cNvPr id="5" name="直線單箭頭接點 4">
            <a:extLst>
              <a:ext uri="{FF2B5EF4-FFF2-40B4-BE49-F238E27FC236}">
                <a16:creationId xmlns:a16="http://schemas.microsoft.com/office/drawing/2014/main" id="{F5FC683E-3B56-81A0-3FD6-77AF277EC565}"/>
              </a:ext>
            </a:extLst>
          </p:cNvPr>
          <p:cNvCxnSpPr>
            <a:cxnSpLocks/>
          </p:cNvCxnSpPr>
          <p:nvPr/>
        </p:nvCxnSpPr>
        <p:spPr>
          <a:xfrm>
            <a:off x="899292" y="2442832"/>
            <a:ext cx="5460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22D3980B-A331-1B7E-89D4-CCA7CDFCA62D}"/>
              </a:ext>
            </a:extLst>
          </p:cNvPr>
          <p:cNvSpPr txBox="1"/>
          <p:nvPr/>
        </p:nvSpPr>
        <p:spPr>
          <a:xfrm>
            <a:off x="-72258" y="2211999"/>
            <a:ext cx="933450" cy="461665"/>
          </a:xfrm>
          <a:prstGeom prst="rect">
            <a:avLst/>
          </a:prstGeom>
          <a:noFill/>
        </p:spPr>
        <p:txBody>
          <a:bodyPr wrap="square" rtlCol="0">
            <a:spAutoFit/>
          </a:bodyPr>
          <a:lstStyle/>
          <a:p>
            <a:pPr algn="r"/>
            <a:r>
              <a:rPr lang="zh-TW" altLang="en-US" sz="2400" dirty="0">
                <a:latin typeface="微軟正黑體" panose="020B0604030504040204" pitchFamily="34" charset="-120"/>
                <a:ea typeface="微軟正黑體" panose="020B0604030504040204" pitchFamily="34" charset="-120"/>
              </a:rPr>
              <a:t>條件</a:t>
            </a:r>
          </a:p>
        </p:txBody>
      </p:sp>
      <p:cxnSp>
        <p:nvCxnSpPr>
          <p:cNvPr id="7" name="直線單箭頭接點 6">
            <a:extLst>
              <a:ext uri="{FF2B5EF4-FFF2-40B4-BE49-F238E27FC236}">
                <a16:creationId xmlns:a16="http://schemas.microsoft.com/office/drawing/2014/main" id="{80C62CA6-52F8-C7A9-DFE2-BEB8F995DE9B}"/>
              </a:ext>
            </a:extLst>
          </p:cNvPr>
          <p:cNvCxnSpPr>
            <a:cxnSpLocks/>
          </p:cNvCxnSpPr>
          <p:nvPr/>
        </p:nvCxnSpPr>
        <p:spPr>
          <a:xfrm>
            <a:off x="2968722" y="2442831"/>
            <a:ext cx="5460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2FBFB057-E399-5A69-16DE-5845BB928A80}"/>
              </a:ext>
            </a:extLst>
          </p:cNvPr>
          <p:cNvSpPr txBox="1"/>
          <p:nvPr/>
        </p:nvSpPr>
        <p:spPr>
          <a:xfrm>
            <a:off x="3381470" y="2219932"/>
            <a:ext cx="1237916"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第一版</a:t>
            </a:r>
          </a:p>
        </p:txBody>
      </p:sp>
      <p:sp>
        <p:nvSpPr>
          <p:cNvPr id="9" name="矩形: 圓角 8">
            <a:extLst>
              <a:ext uri="{FF2B5EF4-FFF2-40B4-BE49-F238E27FC236}">
                <a16:creationId xmlns:a16="http://schemas.microsoft.com/office/drawing/2014/main" id="{B2D706C5-7915-CA58-FEC6-E3B51C98E7BE}"/>
              </a:ext>
            </a:extLst>
          </p:cNvPr>
          <p:cNvSpPr/>
          <p:nvPr/>
        </p:nvSpPr>
        <p:spPr>
          <a:xfrm>
            <a:off x="5032134" y="1902823"/>
            <a:ext cx="1428082" cy="1080016"/>
          </a:xfrm>
          <a:prstGeom prst="round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生成式</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AI</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cxnSp>
        <p:nvCxnSpPr>
          <p:cNvPr id="10" name="直線單箭頭接點 9">
            <a:extLst>
              <a:ext uri="{FF2B5EF4-FFF2-40B4-BE49-F238E27FC236}">
                <a16:creationId xmlns:a16="http://schemas.microsoft.com/office/drawing/2014/main" id="{BBF70939-3220-4264-1553-57978A28208D}"/>
              </a:ext>
            </a:extLst>
          </p:cNvPr>
          <p:cNvCxnSpPr>
            <a:cxnSpLocks/>
          </p:cNvCxnSpPr>
          <p:nvPr/>
        </p:nvCxnSpPr>
        <p:spPr>
          <a:xfrm>
            <a:off x="4476964" y="2434898"/>
            <a:ext cx="5460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64F543A7-977B-38F1-0807-7CD0900430DB}"/>
              </a:ext>
            </a:extLst>
          </p:cNvPr>
          <p:cNvCxnSpPr>
            <a:cxnSpLocks/>
          </p:cNvCxnSpPr>
          <p:nvPr/>
        </p:nvCxnSpPr>
        <p:spPr>
          <a:xfrm>
            <a:off x="6517366" y="2434897"/>
            <a:ext cx="5460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D8C29C15-B83C-1128-31A0-09E61EA59FFC}"/>
              </a:ext>
            </a:extLst>
          </p:cNvPr>
          <p:cNvSpPr txBox="1"/>
          <p:nvPr/>
        </p:nvSpPr>
        <p:spPr>
          <a:xfrm>
            <a:off x="6952838" y="2204064"/>
            <a:ext cx="1237916"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第二版</a:t>
            </a:r>
          </a:p>
        </p:txBody>
      </p:sp>
      <p:sp>
        <p:nvSpPr>
          <p:cNvPr id="13" name="矩形: 圓角 12">
            <a:extLst>
              <a:ext uri="{FF2B5EF4-FFF2-40B4-BE49-F238E27FC236}">
                <a16:creationId xmlns:a16="http://schemas.microsoft.com/office/drawing/2014/main" id="{7369AFFA-899D-A2B2-B93D-C6BE4BB67ECF}"/>
              </a:ext>
            </a:extLst>
          </p:cNvPr>
          <p:cNvSpPr/>
          <p:nvPr/>
        </p:nvSpPr>
        <p:spPr>
          <a:xfrm>
            <a:off x="9064376" y="1910757"/>
            <a:ext cx="1428082" cy="1080016"/>
          </a:xfrm>
          <a:prstGeom prst="round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生成式</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AI</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cxnSp>
        <p:nvCxnSpPr>
          <p:cNvPr id="14" name="直線單箭頭接點 13">
            <a:extLst>
              <a:ext uri="{FF2B5EF4-FFF2-40B4-BE49-F238E27FC236}">
                <a16:creationId xmlns:a16="http://schemas.microsoft.com/office/drawing/2014/main" id="{D9328A28-DE11-A365-8E7E-CABBA7888D4F}"/>
              </a:ext>
            </a:extLst>
          </p:cNvPr>
          <p:cNvCxnSpPr>
            <a:cxnSpLocks/>
          </p:cNvCxnSpPr>
          <p:nvPr/>
        </p:nvCxnSpPr>
        <p:spPr>
          <a:xfrm>
            <a:off x="10549608" y="2442831"/>
            <a:ext cx="5460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8ABFD24E-352C-017E-A60D-DDC7CFFDB9AA}"/>
              </a:ext>
            </a:extLst>
          </p:cNvPr>
          <p:cNvSpPr txBox="1"/>
          <p:nvPr/>
        </p:nvSpPr>
        <p:spPr>
          <a:xfrm>
            <a:off x="10985080" y="2211998"/>
            <a:ext cx="1237916"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第</a:t>
            </a:r>
            <a:r>
              <a:rPr lang="en-US" altLang="zh-TW" sz="2400" dirty="0">
                <a:latin typeface="微軟正黑體" panose="020B0604030504040204" pitchFamily="34" charset="-120"/>
                <a:ea typeface="微軟正黑體" panose="020B0604030504040204" pitchFamily="34" charset="-120"/>
              </a:rPr>
              <a:t>N</a:t>
            </a:r>
            <a:r>
              <a:rPr lang="zh-TW" altLang="en-US" sz="2400" dirty="0">
                <a:latin typeface="微軟正黑體" panose="020B0604030504040204" pitchFamily="34" charset="-120"/>
                <a:ea typeface="微軟正黑體" panose="020B0604030504040204" pitchFamily="34" charset="-120"/>
              </a:rPr>
              <a:t>版</a:t>
            </a:r>
          </a:p>
        </p:txBody>
      </p:sp>
      <p:cxnSp>
        <p:nvCxnSpPr>
          <p:cNvPr id="16" name="直線單箭頭接點 15">
            <a:extLst>
              <a:ext uri="{FF2B5EF4-FFF2-40B4-BE49-F238E27FC236}">
                <a16:creationId xmlns:a16="http://schemas.microsoft.com/office/drawing/2014/main" id="{736A02B1-9EEE-0871-9508-51CC82871A75}"/>
              </a:ext>
            </a:extLst>
          </p:cNvPr>
          <p:cNvCxnSpPr>
            <a:cxnSpLocks/>
          </p:cNvCxnSpPr>
          <p:nvPr/>
        </p:nvCxnSpPr>
        <p:spPr>
          <a:xfrm>
            <a:off x="8518278" y="2459250"/>
            <a:ext cx="5460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7ADE3BC-EEC6-0B52-ABBD-442360E55F23}"/>
              </a:ext>
            </a:extLst>
          </p:cNvPr>
          <p:cNvSpPr txBox="1"/>
          <p:nvPr/>
        </p:nvSpPr>
        <p:spPr>
          <a:xfrm>
            <a:off x="8037337" y="2086673"/>
            <a:ext cx="502660" cy="523220"/>
          </a:xfrm>
          <a:prstGeom prst="rect">
            <a:avLst/>
          </a:prstGeom>
          <a:noFill/>
        </p:spPr>
        <p:txBody>
          <a:bodyPr wrap="square" rtlCol="0">
            <a:spAutoFit/>
          </a:bodyPr>
          <a:lstStyle/>
          <a:p>
            <a:pPr algn="ctr"/>
            <a:r>
              <a:rPr lang="en-US" altLang="zh-TW" sz="280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pic>
        <p:nvPicPr>
          <p:cNvPr id="18" name="圖形 17" descr="影像 以實心填滿">
            <a:extLst>
              <a:ext uri="{FF2B5EF4-FFF2-40B4-BE49-F238E27FC236}">
                <a16:creationId xmlns:a16="http://schemas.microsoft.com/office/drawing/2014/main" id="{4A27DBB3-8E99-2799-52EF-E9BEED4E13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7723" y="3341245"/>
            <a:ext cx="1512725" cy="1512725"/>
          </a:xfrm>
          <a:prstGeom prst="rect">
            <a:avLst/>
          </a:prstGeom>
        </p:spPr>
      </p:pic>
      <p:pic>
        <p:nvPicPr>
          <p:cNvPr id="19" name="圖形 18" descr="影像 以實心填滿">
            <a:extLst>
              <a:ext uri="{FF2B5EF4-FFF2-40B4-BE49-F238E27FC236}">
                <a16:creationId xmlns:a16="http://schemas.microsoft.com/office/drawing/2014/main" id="{9B88937C-BD50-55E2-6A18-6FA84EE40D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67723" y="4853970"/>
            <a:ext cx="1512725" cy="1512725"/>
          </a:xfrm>
          <a:prstGeom prst="rect">
            <a:avLst/>
          </a:prstGeom>
        </p:spPr>
      </p:pic>
      <p:pic>
        <p:nvPicPr>
          <p:cNvPr id="21" name="圖形 20" descr="影像 以實心填滿">
            <a:extLst>
              <a:ext uri="{FF2B5EF4-FFF2-40B4-BE49-F238E27FC236}">
                <a16:creationId xmlns:a16="http://schemas.microsoft.com/office/drawing/2014/main" id="{A35165D0-ACBD-96D9-CDFB-CDA9B63E3A7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6386" y="3714333"/>
            <a:ext cx="720000" cy="720000"/>
          </a:xfrm>
          <a:prstGeom prst="rect">
            <a:avLst/>
          </a:prstGeom>
        </p:spPr>
      </p:pic>
      <p:pic>
        <p:nvPicPr>
          <p:cNvPr id="22" name="圖形 21" descr="影像 以實心填滿">
            <a:extLst>
              <a:ext uri="{FF2B5EF4-FFF2-40B4-BE49-F238E27FC236}">
                <a16:creationId xmlns:a16="http://schemas.microsoft.com/office/drawing/2014/main" id="{40BB33E4-3704-9C02-3747-95173024FD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6386" y="5233587"/>
            <a:ext cx="720000" cy="720000"/>
          </a:xfrm>
          <a:prstGeom prst="rect">
            <a:avLst/>
          </a:prstGeom>
        </p:spPr>
      </p:pic>
      <p:pic>
        <p:nvPicPr>
          <p:cNvPr id="24" name="圖形 23" descr="影像 以實心填滿">
            <a:extLst>
              <a:ext uri="{FF2B5EF4-FFF2-40B4-BE49-F238E27FC236}">
                <a16:creationId xmlns:a16="http://schemas.microsoft.com/office/drawing/2014/main" id="{CC66AF57-E692-CCE2-925F-78913F6B62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0661" y="3714333"/>
            <a:ext cx="1080000" cy="1080000"/>
          </a:xfrm>
          <a:prstGeom prst="rect">
            <a:avLst/>
          </a:prstGeom>
        </p:spPr>
      </p:pic>
      <p:pic>
        <p:nvPicPr>
          <p:cNvPr id="28" name="圖形 27" descr="影像 以實心填滿">
            <a:extLst>
              <a:ext uri="{FF2B5EF4-FFF2-40B4-BE49-F238E27FC236}">
                <a16:creationId xmlns:a16="http://schemas.microsoft.com/office/drawing/2014/main" id="{5F50D548-629C-BD1B-18CD-BEDB5E7ECB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320661" y="4919267"/>
            <a:ext cx="1080000" cy="1080000"/>
          </a:xfrm>
          <a:prstGeom prst="rect">
            <a:avLst/>
          </a:prstGeom>
        </p:spPr>
      </p:pic>
      <p:pic>
        <p:nvPicPr>
          <p:cNvPr id="29" name="圖形 28" descr="影像 以實心填滿">
            <a:extLst>
              <a:ext uri="{FF2B5EF4-FFF2-40B4-BE49-F238E27FC236}">
                <a16:creationId xmlns:a16="http://schemas.microsoft.com/office/drawing/2014/main" id="{45EE3F53-DEF5-DC92-3BCB-081E388AA4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95614" y="3247479"/>
            <a:ext cx="1080000" cy="1080000"/>
          </a:xfrm>
          <a:prstGeom prst="rect">
            <a:avLst/>
          </a:prstGeom>
        </p:spPr>
      </p:pic>
      <p:pic>
        <p:nvPicPr>
          <p:cNvPr id="30" name="圖形 29" descr="影像 以實心填滿">
            <a:extLst>
              <a:ext uri="{FF2B5EF4-FFF2-40B4-BE49-F238E27FC236}">
                <a16:creationId xmlns:a16="http://schemas.microsoft.com/office/drawing/2014/main" id="{EAF9E617-1E59-987D-E550-DC19CC2D16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95614" y="3970533"/>
            <a:ext cx="1080000" cy="1080000"/>
          </a:xfrm>
          <a:prstGeom prst="rect">
            <a:avLst/>
          </a:prstGeom>
        </p:spPr>
      </p:pic>
      <p:pic>
        <p:nvPicPr>
          <p:cNvPr id="31" name="圖形 30" descr="影像 以實心填滿">
            <a:extLst>
              <a:ext uri="{FF2B5EF4-FFF2-40B4-BE49-F238E27FC236}">
                <a16:creationId xmlns:a16="http://schemas.microsoft.com/office/drawing/2014/main" id="{B9DCFDDD-FBC4-A655-B86D-4A273672566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95614" y="4693587"/>
            <a:ext cx="1080000" cy="1080000"/>
          </a:xfrm>
          <a:prstGeom prst="rect">
            <a:avLst/>
          </a:prstGeom>
        </p:spPr>
      </p:pic>
      <p:pic>
        <p:nvPicPr>
          <p:cNvPr id="32" name="圖形 31" descr="影像 以實心填滿">
            <a:extLst>
              <a:ext uri="{FF2B5EF4-FFF2-40B4-BE49-F238E27FC236}">
                <a16:creationId xmlns:a16="http://schemas.microsoft.com/office/drawing/2014/main" id="{7B089CE7-4C13-3B76-FD30-83E279560D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95614" y="5402117"/>
            <a:ext cx="1080000" cy="1080000"/>
          </a:xfrm>
          <a:prstGeom prst="rect">
            <a:avLst/>
          </a:prstGeom>
        </p:spPr>
      </p:pic>
      <p:sp>
        <p:nvSpPr>
          <p:cNvPr id="33" name="文字方塊 32">
            <a:extLst>
              <a:ext uri="{FF2B5EF4-FFF2-40B4-BE49-F238E27FC236}">
                <a16:creationId xmlns:a16="http://schemas.microsoft.com/office/drawing/2014/main" id="{6901735C-26FA-3B9A-60C4-DC16398394CC}"/>
              </a:ext>
            </a:extLst>
          </p:cNvPr>
          <p:cNvSpPr txBox="1"/>
          <p:nvPr/>
        </p:nvSpPr>
        <p:spPr>
          <a:xfrm>
            <a:off x="394467" y="5773587"/>
            <a:ext cx="1828800" cy="461665"/>
          </a:xfrm>
          <a:prstGeom prst="rect">
            <a:avLst/>
          </a:prstGeom>
          <a:noFill/>
        </p:spPr>
        <p:txBody>
          <a:bodyPr wrap="square" rtlCol="0">
            <a:spAutoFit/>
          </a:bodyPr>
          <a:lstStyle/>
          <a:p>
            <a:pPr algn="ctr"/>
            <a:r>
              <a:rPr lang="zh-TW" altLang="en-US" sz="2400" u="sng" dirty="0">
                <a:latin typeface="微軟正黑體" panose="020B0604030504040204" pitchFamily="34" charset="-120"/>
                <a:ea typeface="微軟正黑體" panose="020B0604030504040204" pitchFamily="34" charset="-120"/>
              </a:rPr>
              <a:t>第 </a:t>
            </a:r>
            <a:r>
              <a:rPr lang="en-US" altLang="zh-TW" sz="2400" u="sng" dirty="0">
                <a:latin typeface="微軟正黑體" panose="020B0604030504040204" pitchFamily="34" charset="-120"/>
                <a:ea typeface="微軟正黑體" panose="020B0604030504040204" pitchFamily="34" charset="-120"/>
              </a:rPr>
              <a:t>K-1 </a:t>
            </a:r>
            <a:r>
              <a:rPr lang="zh-TW" altLang="en-US" sz="2400" u="sng" dirty="0">
                <a:latin typeface="微軟正黑體" panose="020B0604030504040204" pitchFamily="34" charset="-120"/>
                <a:ea typeface="微軟正黑體" panose="020B0604030504040204" pitchFamily="34" charset="-120"/>
              </a:rPr>
              <a:t>版</a:t>
            </a:r>
          </a:p>
        </p:txBody>
      </p:sp>
      <p:sp>
        <p:nvSpPr>
          <p:cNvPr id="34" name="文字方塊 33">
            <a:extLst>
              <a:ext uri="{FF2B5EF4-FFF2-40B4-BE49-F238E27FC236}">
                <a16:creationId xmlns:a16="http://schemas.microsoft.com/office/drawing/2014/main" id="{E2C5D083-A372-E374-EE6C-0C8BADE478AE}"/>
              </a:ext>
            </a:extLst>
          </p:cNvPr>
          <p:cNvSpPr txBox="1"/>
          <p:nvPr/>
        </p:nvSpPr>
        <p:spPr>
          <a:xfrm>
            <a:off x="6149064" y="5842937"/>
            <a:ext cx="1828800" cy="461665"/>
          </a:xfrm>
          <a:prstGeom prst="rect">
            <a:avLst/>
          </a:prstGeom>
          <a:noFill/>
        </p:spPr>
        <p:txBody>
          <a:bodyPr wrap="square" rtlCol="0">
            <a:spAutoFit/>
          </a:bodyPr>
          <a:lstStyle/>
          <a:p>
            <a:pPr algn="ctr"/>
            <a:r>
              <a:rPr lang="zh-TW" altLang="en-US" sz="2400" u="sng" dirty="0">
                <a:latin typeface="微軟正黑體" panose="020B0604030504040204" pitchFamily="34" charset="-120"/>
                <a:ea typeface="微軟正黑體" panose="020B0604030504040204" pitchFamily="34" charset="-120"/>
              </a:rPr>
              <a:t>第 </a:t>
            </a:r>
            <a:r>
              <a:rPr lang="en-US" altLang="zh-TW" sz="2400" u="sng" dirty="0">
                <a:latin typeface="微軟正黑體" panose="020B0604030504040204" pitchFamily="34" charset="-120"/>
                <a:ea typeface="微軟正黑體" panose="020B0604030504040204" pitchFamily="34" charset="-120"/>
              </a:rPr>
              <a:t>K-1 </a:t>
            </a:r>
            <a:r>
              <a:rPr lang="zh-TW" altLang="en-US" sz="2400" u="sng" dirty="0">
                <a:latin typeface="微軟正黑體" panose="020B0604030504040204" pitchFamily="34" charset="-120"/>
                <a:ea typeface="微軟正黑體" panose="020B0604030504040204" pitchFamily="34" charset="-120"/>
              </a:rPr>
              <a:t>版</a:t>
            </a:r>
          </a:p>
        </p:txBody>
      </p:sp>
      <p:sp>
        <p:nvSpPr>
          <p:cNvPr id="35" name="文字方塊 34">
            <a:extLst>
              <a:ext uri="{FF2B5EF4-FFF2-40B4-BE49-F238E27FC236}">
                <a16:creationId xmlns:a16="http://schemas.microsoft.com/office/drawing/2014/main" id="{DC1691E3-EC9C-BE77-3746-C45BBBE4A850}"/>
              </a:ext>
            </a:extLst>
          </p:cNvPr>
          <p:cNvSpPr txBox="1"/>
          <p:nvPr/>
        </p:nvSpPr>
        <p:spPr>
          <a:xfrm>
            <a:off x="4487056" y="5842937"/>
            <a:ext cx="1828800" cy="461665"/>
          </a:xfrm>
          <a:prstGeom prst="rect">
            <a:avLst/>
          </a:prstGeom>
          <a:noFill/>
        </p:spPr>
        <p:txBody>
          <a:bodyPr wrap="square" rtlCol="0">
            <a:spAutoFit/>
          </a:bodyPr>
          <a:lstStyle/>
          <a:p>
            <a:pPr algn="ctr"/>
            <a:r>
              <a:rPr lang="zh-TW" altLang="en-US" sz="2400" u="sng" dirty="0">
                <a:latin typeface="微軟正黑體" panose="020B0604030504040204" pitchFamily="34" charset="-120"/>
                <a:ea typeface="微軟正黑體" panose="020B0604030504040204" pitchFamily="34" charset="-120"/>
              </a:rPr>
              <a:t>第 </a:t>
            </a:r>
            <a:r>
              <a:rPr lang="en-US" altLang="zh-TW" sz="2400" u="sng" dirty="0">
                <a:latin typeface="微軟正黑體" panose="020B0604030504040204" pitchFamily="34" charset="-120"/>
                <a:ea typeface="微軟正黑體" panose="020B0604030504040204" pitchFamily="34" charset="-120"/>
              </a:rPr>
              <a:t>K </a:t>
            </a:r>
            <a:r>
              <a:rPr lang="zh-TW" altLang="en-US" sz="2400" u="sng" dirty="0">
                <a:latin typeface="微軟正黑體" panose="020B0604030504040204" pitchFamily="34" charset="-120"/>
                <a:ea typeface="微軟正黑體" panose="020B0604030504040204" pitchFamily="34" charset="-120"/>
              </a:rPr>
              <a:t>版</a:t>
            </a:r>
          </a:p>
        </p:txBody>
      </p:sp>
      <p:sp>
        <p:nvSpPr>
          <p:cNvPr id="36" name="文字方塊 35">
            <a:extLst>
              <a:ext uri="{FF2B5EF4-FFF2-40B4-BE49-F238E27FC236}">
                <a16:creationId xmlns:a16="http://schemas.microsoft.com/office/drawing/2014/main" id="{83785198-7A50-5173-9824-E9108D2CC1F4}"/>
              </a:ext>
            </a:extLst>
          </p:cNvPr>
          <p:cNvSpPr txBox="1"/>
          <p:nvPr/>
        </p:nvSpPr>
        <p:spPr>
          <a:xfrm>
            <a:off x="10243222" y="5797754"/>
            <a:ext cx="1828800" cy="461665"/>
          </a:xfrm>
          <a:prstGeom prst="rect">
            <a:avLst/>
          </a:prstGeom>
          <a:noFill/>
        </p:spPr>
        <p:txBody>
          <a:bodyPr wrap="square" rtlCol="0">
            <a:spAutoFit/>
          </a:bodyPr>
          <a:lstStyle/>
          <a:p>
            <a:pPr algn="ctr"/>
            <a:r>
              <a:rPr lang="zh-TW" altLang="en-US" sz="2400" u="sng" dirty="0">
                <a:latin typeface="微軟正黑體" panose="020B0604030504040204" pitchFamily="34" charset="-120"/>
                <a:ea typeface="微軟正黑體" panose="020B0604030504040204" pitchFamily="34" charset="-120"/>
              </a:rPr>
              <a:t>第 </a:t>
            </a:r>
            <a:r>
              <a:rPr lang="en-US" altLang="zh-TW" sz="2400" u="sng" dirty="0">
                <a:latin typeface="微軟正黑體" panose="020B0604030504040204" pitchFamily="34" charset="-120"/>
                <a:ea typeface="微軟正黑體" panose="020B0604030504040204" pitchFamily="34" charset="-120"/>
              </a:rPr>
              <a:t>K </a:t>
            </a:r>
            <a:r>
              <a:rPr lang="zh-TW" altLang="en-US" sz="2400" u="sng" dirty="0">
                <a:latin typeface="微軟正黑體" panose="020B0604030504040204" pitchFamily="34" charset="-120"/>
                <a:ea typeface="微軟正黑體" panose="020B0604030504040204" pitchFamily="34" charset="-120"/>
              </a:rPr>
              <a:t>版</a:t>
            </a:r>
          </a:p>
        </p:txBody>
      </p:sp>
    </p:spTree>
    <p:extLst>
      <p:ext uri="{BB962C8B-B14F-4D97-AF65-F5344CB8AC3E}">
        <p14:creationId xmlns:p14="http://schemas.microsoft.com/office/powerpoint/2010/main" val="133231369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887BB2C-160A-24CF-35DD-6AB6C764A0E5}"/>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文字生影片的挑戰</a:t>
            </a:r>
            <a:endParaRPr lang="zh-TW" altLang="en-US" dirty="0"/>
          </a:p>
        </p:txBody>
      </p:sp>
      <p:sp>
        <p:nvSpPr>
          <p:cNvPr id="4" name="矩形: 圓角 3">
            <a:extLst>
              <a:ext uri="{FF2B5EF4-FFF2-40B4-BE49-F238E27FC236}">
                <a16:creationId xmlns:a16="http://schemas.microsoft.com/office/drawing/2014/main" id="{96F83D57-584E-3C3B-20F9-A0763CEC8BAC}"/>
              </a:ext>
            </a:extLst>
          </p:cNvPr>
          <p:cNvSpPr/>
          <p:nvPr/>
        </p:nvSpPr>
        <p:spPr>
          <a:xfrm>
            <a:off x="1483490" y="1910757"/>
            <a:ext cx="1428082" cy="1080016"/>
          </a:xfrm>
          <a:prstGeom prst="round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生成式</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AI</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cxnSp>
        <p:nvCxnSpPr>
          <p:cNvPr id="5" name="直線單箭頭接點 4">
            <a:extLst>
              <a:ext uri="{FF2B5EF4-FFF2-40B4-BE49-F238E27FC236}">
                <a16:creationId xmlns:a16="http://schemas.microsoft.com/office/drawing/2014/main" id="{F5FC683E-3B56-81A0-3FD6-77AF277EC565}"/>
              </a:ext>
            </a:extLst>
          </p:cNvPr>
          <p:cNvCxnSpPr>
            <a:cxnSpLocks/>
          </p:cNvCxnSpPr>
          <p:nvPr/>
        </p:nvCxnSpPr>
        <p:spPr>
          <a:xfrm>
            <a:off x="899292" y="2442832"/>
            <a:ext cx="5460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22D3980B-A331-1B7E-89D4-CCA7CDFCA62D}"/>
              </a:ext>
            </a:extLst>
          </p:cNvPr>
          <p:cNvSpPr txBox="1"/>
          <p:nvPr/>
        </p:nvSpPr>
        <p:spPr>
          <a:xfrm>
            <a:off x="-72258" y="2211999"/>
            <a:ext cx="933450" cy="461665"/>
          </a:xfrm>
          <a:prstGeom prst="rect">
            <a:avLst/>
          </a:prstGeom>
          <a:noFill/>
        </p:spPr>
        <p:txBody>
          <a:bodyPr wrap="square" rtlCol="0">
            <a:spAutoFit/>
          </a:bodyPr>
          <a:lstStyle/>
          <a:p>
            <a:pPr algn="r"/>
            <a:r>
              <a:rPr lang="zh-TW" altLang="en-US" sz="2400" dirty="0">
                <a:latin typeface="微軟正黑體" panose="020B0604030504040204" pitchFamily="34" charset="-120"/>
                <a:ea typeface="微軟正黑體" panose="020B0604030504040204" pitchFamily="34" charset="-120"/>
              </a:rPr>
              <a:t>條件</a:t>
            </a:r>
          </a:p>
        </p:txBody>
      </p:sp>
      <p:cxnSp>
        <p:nvCxnSpPr>
          <p:cNvPr id="7" name="直線單箭頭接點 6">
            <a:extLst>
              <a:ext uri="{FF2B5EF4-FFF2-40B4-BE49-F238E27FC236}">
                <a16:creationId xmlns:a16="http://schemas.microsoft.com/office/drawing/2014/main" id="{80C62CA6-52F8-C7A9-DFE2-BEB8F995DE9B}"/>
              </a:ext>
            </a:extLst>
          </p:cNvPr>
          <p:cNvCxnSpPr>
            <a:cxnSpLocks/>
          </p:cNvCxnSpPr>
          <p:nvPr/>
        </p:nvCxnSpPr>
        <p:spPr>
          <a:xfrm>
            <a:off x="2968722" y="2442831"/>
            <a:ext cx="5460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文字方塊 7">
            <a:extLst>
              <a:ext uri="{FF2B5EF4-FFF2-40B4-BE49-F238E27FC236}">
                <a16:creationId xmlns:a16="http://schemas.microsoft.com/office/drawing/2014/main" id="{2FBFB057-E399-5A69-16DE-5845BB928A80}"/>
              </a:ext>
            </a:extLst>
          </p:cNvPr>
          <p:cNvSpPr txBox="1"/>
          <p:nvPr/>
        </p:nvSpPr>
        <p:spPr>
          <a:xfrm>
            <a:off x="3381470" y="2219932"/>
            <a:ext cx="1237916"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第一版</a:t>
            </a:r>
          </a:p>
        </p:txBody>
      </p:sp>
      <p:sp>
        <p:nvSpPr>
          <p:cNvPr id="9" name="矩形: 圓角 8">
            <a:extLst>
              <a:ext uri="{FF2B5EF4-FFF2-40B4-BE49-F238E27FC236}">
                <a16:creationId xmlns:a16="http://schemas.microsoft.com/office/drawing/2014/main" id="{B2D706C5-7915-CA58-FEC6-E3B51C98E7BE}"/>
              </a:ext>
            </a:extLst>
          </p:cNvPr>
          <p:cNvSpPr/>
          <p:nvPr/>
        </p:nvSpPr>
        <p:spPr>
          <a:xfrm>
            <a:off x="5032134" y="1902823"/>
            <a:ext cx="1428082" cy="1080016"/>
          </a:xfrm>
          <a:prstGeom prst="round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生成式</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AI</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cxnSp>
        <p:nvCxnSpPr>
          <p:cNvPr id="10" name="直線單箭頭接點 9">
            <a:extLst>
              <a:ext uri="{FF2B5EF4-FFF2-40B4-BE49-F238E27FC236}">
                <a16:creationId xmlns:a16="http://schemas.microsoft.com/office/drawing/2014/main" id="{BBF70939-3220-4264-1553-57978A28208D}"/>
              </a:ext>
            </a:extLst>
          </p:cNvPr>
          <p:cNvCxnSpPr>
            <a:cxnSpLocks/>
          </p:cNvCxnSpPr>
          <p:nvPr/>
        </p:nvCxnSpPr>
        <p:spPr>
          <a:xfrm>
            <a:off x="4476964" y="2434898"/>
            <a:ext cx="5460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64F543A7-977B-38F1-0807-7CD0900430DB}"/>
              </a:ext>
            </a:extLst>
          </p:cNvPr>
          <p:cNvCxnSpPr>
            <a:cxnSpLocks/>
          </p:cNvCxnSpPr>
          <p:nvPr/>
        </p:nvCxnSpPr>
        <p:spPr>
          <a:xfrm>
            <a:off x="6517366" y="2434897"/>
            <a:ext cx="5460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D8C29C15-B83C-1128-31A0-09E61EA59FFC}"/>
              </a:ext>
            </a:extLst>
          </p:cNvPr>
          <p:cNvSpPr txBox="1"/>
          <p:nvPr/>
        </p:nvSpPr>
        <p:spPr>
          <a:xfrm>
            <a:off x="6952838" y="2204064"/>
            <a:ext cx="1237916"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第二版</a:t>
            </a:r>
          </a:p>
        </p:txBody>
      </p:sp>
      <p:sp>
        <p:nvSpPr>
          <p:cNvPr id="13" name="矩形: 圓角 12">
            <a:extLst>
              <a:ext uri="{FF2B5EF4-FFF2-40B4-BE49-F238E27FC236}">
                <a16:creationId xmlns:a16="http://schemas.microsoft.com/office/drawing/2014/main" id="{7369AFFA-899D-A2B2-B93D-C6BE4BB67ECF}"/>
              </a:ext>
            </a:extLst>
          </p:cNvPr>
          <p:cNvSpPr/>
          <p:nvPr/>
        </p:nvSpPr>
        <p:spPr>
          <a:xfrm>
            <a:off x="9064376" y="1910757"/>
            <a:ext cx="1428082" cy="1080016"/>
          </a:xfrm>
          <a:prstGeom prst="round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生成式</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400" dirty="0">
                <a:solidFill>
                  <a:prstClr val="black"/>
                </a:solidFill>
                <a:latin typeface="微軟正黑體" panose="020B0604030504040204" pitchFamily="34" charset="-120"/>
                <a:ea typeface="微軟正黑體" panose="020B0604030504040204" pitchFamily="34" charset="-120"/>
              </a:rPr>
              <a:t>AI</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p:txBody>
      </p:sp>
      <p:cxnSp>
        <p:nvCxnSpPr>
          <p:cNvPr id="14" name="直線單箭頭接點 13">
            <a:extLst>
              <a:ext uri="{FF2B5EF4-FFF2-40B4-BE49-F238E27FC236}">
                <a16:creationId xmlns:a16="http://schemas.microsoft.com/office/drawing/2014/main" id="{D9328A28-DE11-A365-8E7E-CABBA7888D4F}"/>
              </a:ext>
            </a:extLst>
          </p:cNvPr>
          <p:cNvCxnSpPr>
            <a:cxnSpLocks/>
          </p:cNvCxnSpPr>
          <p:nvPr/>
        </p:nvCxnSpPr>
        <p:spPr>
          <a:xfrm>
            <a:off x="10549608" y="2442831"/>
            <a:ext cx="5460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字方塊 14">
            <a:extLst>
              <a:ext uri="{FF2B5EF4-FFF2-40B4-BE49-F238E27FC236}">
                <a16:creationId xmlns:a16="http://schemas.microsoft.com/office/drawing/2014/main" id="{8ABFD24E-352C-017E-A60D-DDC7CFFDB9AA}"/>
              </a:ext>
            </a:extLst>
          </p:cNvPr>
          <p:cNvSpPr txBox="1"/>
          <p:nvPr/>
        </p:nvSpPr>
        <p:spPr>
          <a:xfrm>
            <a:off x="10985080" y="2211998"/>
            <a:ext cx="1237916"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第</a:t>
            </a:r>
            <a:r>
              <a:rPr lang="en-US" altLang="zh-TW" sz="2400" dirty="0">
                <a:latin typeface="微軟正黑體" panose="020B0604030504040204" pitchFamily="34" charset="-120"/>
                <a:ea typeface="微軟正黑體" panose="020B0604030504040204" pitchFamily="34" charset="-120"/>
              </a:rPr>
              <a:t>N</a:t>
            </a:r>
            <a:r>
              <a:rPr lang="zh-TW" altLang="en-US" sz="2400" dirty="0">
                <a:latin typeface="微軟正黑體" panose="020B0604030504040204" pitchFamily="34" charset="-120"/>
                <a:ea typeface="微軟正黑體" panose="020B0604030504040204" pitchFamily="34" charset="-120"/>
              </a:rPr>
              <a:t>版</a:t>
            </a:r>
          </a:p>
        </p:txBody>
      </p:sp>
      <p:cxnSp>
        <p:nvCxnSpPr>
          <p:cNvPr id="16" name="直線單箭頭接點 15">
            <a:extLst>
              <a:ext uri="{FF2B5EF4-FFF2-40B4-BE49-F238E27FC236}">
                <a16:creationId xmlns:a16="http://schemas.microsoft.com/office/drawing/2014/main" id="{736A02B1-9EEE-0871-9508-51CC82871A75}"/>
              </a:ext>
            </a:extLst>
          </p:cNvPr>
          <p:cNvCxnSpPr>
            <a:cxnSpLocks/>
          </p:cNvCxnSpPr>
          <p:nvPr/>
        </p:nvCxnSpPr>
        <p:spPr>
          <a:xfrm>
            <a:off x="8518278" y="2459250"/>
            <a:ext cx="5460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文字方塊 16">
            <a:extLst>
              <a:ext uri="{FF2B5EF4-FFF2-40B4-BE49-F238E27FC236}">
                <a16:creationId xmlns:a16="http://schemas.microsoft.com/office/drawing/2014/main" id="{F7ADE3BC-EEC6-0B52-ABBD-442360E55F23}"/>
              </a:ext>
            </a:extLst>
          </p:cNvPr>
          <p:cNvSpPr txBox="1"/>
          <p:nvPr/>
        </p:nvSpPr>
        <p:spPr>
          <a:xfrm>
            <a:off x="8037337" y="2086673"/>
            <a:ext cx="502660" cy="523220"/>
          </a:xfrm>
          <a:prstGeom prst="rect">
            <a:avLst/>
          </a:prstGeom>
          <a:noFill/>
        </p:spPr>
        <p:txBody>
          <a:bodyPr wrap="square" rtlCol="0">
            <a:spAutoFit/>
          </a:bodyPr>
          <a:lstStyle/>
          <a:p>
            <a:pPr algn="ctr"/>
            <a:r>
              <a:rPr lang="en-US" altLang="zh-TW" sz="2800" dirty="0">
                <a:latin typeface="微軟正黑體" panose="020B0604030504040204" pitchFamily="34" charset="-120"/>
                <a:ea typeface="微軟正黑體" panose="020B0604030504040204" pitchFamily="34" charset="-120"/>
              </a:rPr>
              <a:t>…</a:t>
            </a:r>
            <a:endParaRPr lang="zh-TW" altLang="en-US" sz="2800" dirty="0">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C51BB1E4-A08A-8DB5-CD6F-9B60387CE3FD}"/>
              </a:ext>
            </a:extLst>
          </p:cNvPr>
          <p:cNvSpPr txBox="1"/>
          <p:nvPr/>
        </p:nvSpPr>
        <p:spPr>
          <a:xfrm>
            <a:off x="8539997" y="6308209"/>
            <a:ext cx="6153150" cy="369332"/>
          </a:xfrm>
          <a:prstGeom prst="rect">
            <a:avLst/>
          </a:prstGeom>
          <a:noFill/>
        </p:spPr>
        <p:txBody>
          <a:bodyPr wrap="square">
            <a:spAutoFit/>
          </a:bodyPr>
          <a:lstStyle/>
          <a:p>
            <a:r>
              <a:rPr lang="zh-TW" altLang="en-US" dirty="0"/>
              <a:t>https://arxiv.org/abs/2210.02303</a:t>
            </a:r>
          </a:p>
        </p:txBody>
      </p:sp>
      <p:sp>
        <p:nvSpPr>
          <p:cNvPr id="19" name="文字方塊 18">
            <a:extLst>
              <a:ext uri="{FF2B5EF4-FFF2-40B4-BE49-F238E27FC236}">
                <a16:creationId xmlns:a16="http://schemas.microsoft.com/office/drawing/2014/main" id="{F70C0C59-89B0-054B-A605-52CF529358DA}"/>
              </a:ext>
            </a:extLst>
          </p:cNvPr>
          <p:cNvSpPr txBox="1"/>
          <p:nvPr/>
        </p:nvSpPr>
        <p:spPr>
          <a:xfrm>
            <a:off x="6701842" y="6215876"/>
            <a:ext cx="2080208" cy="461665"/>
          </a:xfrm>
          <a:prstGeom prst="rect">
            <a:avLst/>
          </a:prstGeom>
          <a:noFill/>
        </p:spPr>
        <p:txBody>
          <a:bodyPr wrap="square">
            <a:spAutoFit/>
          </a:bodyPr>
          <a:lstStyle/>
          <a:p>
            <a:r>
              <a:rPr lang="en-US" altLang="zh-TW" sz="2400" dirty="0"/>
              <a:t>Imagen Video</a:t>
            </a:r>
            <a:endParaRPr lang="zh-TW" altLang="en-US" sz="2400" dirty="0"/>
          </a:p>
        </p:txBody>
      </p:sp>
      <p:pic>
        <p:nvPicPr>
          <p:cNvPr id="21" name="圖片 20">
            <a:extLst>
              <a:ext uri="{FF2B5EF4-FFF2-40B4-BE49-F238E27FC236}">
                <a16:creationId xmlns:a16="http://schemas.microsoft.com/office/drawing/2014/main" id="{141AFB56-1CBD-2540-95DD-B20A9326C5E6}"/>
              </a:ext>
            </a:extLst>
          </p:cNvPr>
          <p:cNvPicPr>
            <a:picLocks noChangeAspect="1"/>
          </p:cNvPicPr>
          <p:nvPr/>
        </p:nvPicPr>
        <p:blipFill>
          <a:blip r:embed="rId3"/>
          <a:stretch>
            <a:fillRect/>
          </a:stretch>
        </p:blipFill>
        <p:spPr>
          <a:xfrm>
            <a:off x="554952" y="3243376"/>
            <a:ext cx="11082095" cy="3021140"/>
          </a:xfrm>
          <a:prstGeom prst="rect">
            <a:avLst/>
          </a:prstGeom>
        </p:spPr>
      </p:pic>
      <p:cxnSp>
        <p:nvCxnSpPr>
          <p:cNvPr id="20" name="直線接點 19">
            <a:extLst>
              <a:ext uri="{FF2B5EF4-FFF2-40B4-BE49-F238E27FC236}">
                <a16:creationId xmlns:a16="http://schemas.microsoft.com/office/drawing/2014/main" id="{86D88F8D-5E9E-9B57-B657-D2DF13C82ED6}"/>
              </a:ext>
            </a:extLst>
          </p:cNvPr>
          <p:cNvCxnSpPr>
            <a:cxnSpLocks/>
          </p:cNvCxnSpPr>
          <p:nvPr/>
        </p:nvCxnSpPr>
        <p:spPr>
          <a:xfrm>
            <a:off x="9258300" y="3924300"/>
            <a:ext cx="6477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47849BC9-C04E-0D17-EF84-39E3F4FF7BC8}"/>
              </a:ext>
            </a:extLst>
          </p:cNvPr>
          <p:cNvCxnSpPr>
            <a:cxnSpLocks/>
          </p:cNvCxnSpPr>
          <p:nvPr/>
        </p:nvCxnSpPr>
        <p:spPr>
          <a:xfrm>
            <a:off x="9982200" y="3924300"/>
            <a:ext cx="3048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 name="直線接點 24">
            <a:extLst>
              <a:ext uri="{FF2B5EF4-FFF2-40B4-BE49-F238E27FC236}">
                <a16:creationId xmlns:a16="http://schemas.microsoft.com/office/drawing/2014/main" id="{83AB7171-4676-83AA-E071-C61D80ED975E}"/>
              </a:ext>
            </a:extLst>
          </p:cNvPr>
          <p:cNvCxnSpPr>
            <a:cxnSpLocks/>
          </p:cNvCxnSpPr>
          <p:nvPr/>
        </p:nvCxnSpPr>
        <p:spPr>
          <a:xfrm>
            <a:off x="9982200" y="4927600"/>
            <a:ext cx="3048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直線接點 25">
            <a:extLst>
              <a:ext uri="{FF2B5EF4-FFF2-40B4-BE49-F238E27FC236}">
                <a16:creationId xmlns:a16="http://schemas.microsoft.com/office/drawing/2014/main" id="{1E21499E-DE53-D694-CFA6-E9A95DACED82}"/>
              </a:ext>
            </a:extLst>
          </p:cNvPr>
          <p:cNvCxnSpPr>
            <a:cxnSpLocks/>
          </p:cNvCxnSpPr>
          <p:nvPr/>
        </p:nvCxnSpPr>
        <p:spPr>
          <a:xfrm>
            <a:off x="9220200" y="4927600"/>
            <a:ext cx="1778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 name="直線接點 27">
            <a:extLst>
              <a:ext uri="{FF2B5EF4-FFF2-40B4-BE49-F238E27FC236}">
                <a16:creationId xmlns:a16="http://schemas.microsoft.com/office/drawing/2014/main" id="{6D5E93B3-28D6-EB53-1D9D-76E682FFE307}"/>
              </a:ext>
            </a:extLst>
          </p:cNvPr>
          <p:cNvCxnSpPr>
            <a:cxnSpLocks/>
          </p:cNvCxnSpPr>
          <p:nvPr/>
        </p:nvCxnSpPr>
        <p:spPr>
          <a:xfrm>
            <a:off x="5829300" y="4914900"/>
            <a:ext cx="40386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5C48759D-EEC2-4002-37E1-641E1FE003D7}"/>
              </a:ext>
            </a:extLst>
          </p:cNvPr>
          <p:cNvCxnSpPr>
            <a:cxnSpLocks/>
          </p:cNvCxnSpPr>
          <p:nvPr/>
        </p:nvCxnSpPr>
        <p:spPr>
          <a:xfrm>
            <a:off x="2032000" y="4914900"/>
            <a:ext cx="6096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直線接點 31">
            <a:extLst>
              <a:ext uri="{FF2B5EF4-FFF2-40B4-BE49-F238E27FC236}">
                <a16:creationId xmlns:a16="http://schemas.microsoft.com/office/drawing/2014/main" id="{C57186F3-9187-6C5B-8D22-47CB384175CB}"/>
              </a:ext>
            </a:extLst>
          </p:cNvPr>
          <p:cNvCxnSpPr>
            <a:cxnSpLocks/>
          </p:cNvCxnSpPr>
          <p:nvPr/>
        </p:nvCxnSpPr>
        <p:spPr>
          <a:xfrm>
            <a:off x="1727200" y="5918200"/>
            <a:ext cx="2159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直線接點 33">
            <a:extLst>
              <a:ext uri="{FF2B5EF4-FFF2-40B4-BE49-F238E27FC236}">
                <a16:creationId xmlns:a16="http://schemas.microsoft.com/office/drawing/2014/main" id="{6221E885-FE87-DDAA-865E-7BC30D9E7061}"/>
              </a:ext>
            </a:extLst>
          </p:cNvPr>
          <p:cNvCxnSpPr>
            <a:cxnSpLocks/>
          </p:cNvCxnSpPr>
          <p:nvPr/>
        </p:nvCxnSpPr>
        <p:spPr>
          <a:xfrm>
            <a:off x="2695672" y="5918200"/>
            <a:ext cx="403128"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6" name="直線接點 35">
            <a:extLst>
              <a:ext uri="{FF2B5EF4-FFF2-40B4-BE49-F238E27FC236}">
                <a16:creationId xmlns:a16="http://schemas.microsoft.com/office/drawing/2014/main" id="{AE6AF2A5-C4F2-BE78-5E5D-54F6C725AD94}"/>
              </a:ext>
            </a:extLst>
          </p:cNvPr>
          <p:cNvCxnSpPr>
            <a:cxnSpLocks/>
          </p:cNvCxnSpPr>
          <p:nvPr/>
        </p:nvCxnSpPr>
        <p:spPr>
          <a:xfrm>
            <a:off x="5388072" y="5918200"/>
            <a:ext cx="276128"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55E65BD4-5A46-E7D0-60A8-92B54E95CCC4}"/>
              </a:ext>
            </a:extLst>
          </p:cNvPr>
          <p:cNvCxnSpPr>
            <a:cxnSpLocks/>
          </p:cNvCxnSpPr>
          <p:nvPr/>
        </p:nvCxnSpPr>
        <p:spPr>
          <a:xfrm>
            <a:off x="6406338" y="5918200"/>
            <a:ext cx="295504"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0" name="直線接點 39">
            <a:extLst>
              <a:ext uri="{FF2B5EF4-FFF2-40B4-BE49-F238E27FC236}">
                <a16:creationId xmlns:a16="http://schemas.microsoft.com/office/drawing/2014/main" id="{566C463D-0BCB-2B16-C9D5-C9D74F632289}"/>
              </a:ext>
            </a:extLst>
          </p:cNvPr>
          <p:cNvCxnSpPr>
            <a:cxnSpLocks/>
          </p:cNvCxnSpPr>
          <p:nvPr/>
        </p:nvCxnSpPr>
        <p:spPr>
          <a:xfrm>
            <a:off x="9398000" y="5943600"/>
            <a:ext cx="647700"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016812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4641CD-1CC2-5BD1-10CA-2786CAA9A958}"/>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延伸閱讀</a:t>
            </a:r>
          </a:p>
        </p:txBody>
      </p:sp>
      <p:sp>
        <p:nvSpPr>
          <p:cNvPr id="3" name="內容版面配置區 2">
            <a:extLst>
              <a:ext uri="{FF2B5EF4-FFF2-40B4-BE49-F238E27FC236}">
                <a16:creationId xmlns:a16="http://schemas.microsoft.com/office/drawing/2014/main" id="{1876E776-3AF4-3450-DCAD-9A7475DA9465}"/>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FCD1B9D3-F9F1-A46E-2FA2-C66CDEF91E65}"/>
              </a:ext>
            </a:extLst>
          </p:cNvPr>
          <p:cNvPicPr>
            <a:picLocks noChangeAspect="1"/>
          </p:cNvPicPr>
          <p:nvPr/>
        </p:nvPicPr>
        <p:blipFill>
          <a:blip r:embed="rId3"/>
          <a:stretch>
            <a:fillRect/>
          </a:stretch>
        </p:blipFill>
        <p:spPr>
          <a:xfrm>
            <a:off x="1332981" y="1568920"/>
            <a:ext cx="9830319" cy="4864747"/>
          </a:xfrm>
          <a:prstGeom prst="rect">
            <a:avLst/>
          </a:prstGeom>
        </p:spPr>
      </p:pic>
      <p:sp>
        <p:nvSpPr>
          <p:cNvPr id="7" name="文字方塊 6">
            <a:extLst>
              <a:ext uri="{FF2B5EF4-FFF2-40B4-BE49-F238E27FC236}">
                <a16:creationId xmlns:a16="http://schemas.microsoft.com/office/drawing/2014/main" id="{A72465F7-B6D8-5640-A55E-87919F2EE71B}"/>
              </a:ext>
            </a:extLst>
          </p:cNvPr>
          <p:cNvSpPr txBox="1"/>
          <p:nvPr/>
        </p:nvSpPr>
        <p:spPr>
          <a:xfrm>
            <a:off x="7867650" y="94288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https://arxiv.org/abs/2405.03150</a:t>
            </a:r>
          </a:p>
        </p:txBody>
      </p:sp>
    </p:spTree>
    <p:extLst>
      <p:ext uri="{BB962C8B-B14F-4D97-AF65-F5344CB8AC3E}">
        <p14:creationId xmlns:p14="http://schemas.microsoft.com/office/powerpoint/2010/main" val="112250679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A504366-363F-3514-75AB-848C9A4F956C}"/>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經典影像生成方法介紹</a:t>
            </a:r>
          </a:p>
        </p:txBody>
      </p:sp>
      <p:sp>
        <p:nvSpPr>
          <p:cNvPr id="3" name="內容版面配置區 2">
            <a:extLst>
              <a:ext uri="{FF2B5EF4-FFF2-40B4-BE49-F238E27FC236}">
                <a16:creationId xmlns:a16="http://schemas.microsoft.com/office/drawing/2014/main" id="{18542690-D5A6-8501-F128-598476123EEE}"/>
              </a:ext>
            </a:extLst>
          </p:cNvPr>
          <p:cNvSpPr>
            <a:spLocks noGrp="1"/>
          </p:cNvSpPr>
          <p:nvPr>
            <p:ph idx="1"/>
          </p:nvPr>
        </p:nvSpPr>
        <p:spPr/>
        <p:txBody>
          <a:bodyPr/>
          <a:lstStyle/>
          <a:p>
            <a:r>
              <a:rPr lang="en-US" altLang="zh-TW" dirty="0"/>
              <a:t>Variational Auto-encoder (VAE)</a:t>
            </a:r>
          </a:p>
          <a:p>
            <a:r>
              <a:rPr lang="en-US" altLang="zh-TW" dirty="0"/>
              <a:t>Flow-based Method</a:t>
            </a:r>
          </a:p>
          <a:p>
            <a:r>
              <a:rPr lang="en-US" altLang="zh-TW" dirty="0"/>
              <a:t>Diffusion Method</a:t>
            </a:r>
          </a:p>
          <a:p>
            <a:r>
              <a:rPr lang="en-US" altLang="zh-TW" dirty="0"/>
              <a:t>Generative Adversarial Network (GAN)</a:t>
            </a:r>
            <a:endParaRPr lang="zh-TW" altLang="en-US" dirty="0"/>
          </a:p>
        </p:txBody>
      </p:sp>
      <p:pic>
        <p:nvPicPr>
          <p:cNvPr id="4" name="圖片 3" descr="一張含有 全景圖, 螢幕擷取畫面, 房子, 戶外 的圖片&#10;&#10;自動產生的描述">
            <a:extLst>
              <a:ext uri="{FF2B5EF4-FFF2-40B4-BE49-F238E27FC236}">
                <a16:creationId xmlns:a16="http://schemas.microsoft.com/office/drawing/2014/main" id="{EF1F8DAA-F174-04FA-D6E3-11176A015B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906044"/>
            <a:ext cx="10934700" cy="2705492"/>
          </a:xfrm>
          <a:prstGeom prst="rect">
            <a:avLst/>
          </a:prstGeom>
        </p:spPr>
      </p:pic>
      <p:sp>
        <p:nvSpPr>
          <p:cNvPr id="5" name="文字方塊 4">
            <a:extLst>
              <a:ext uri="{FF2B5EF4-FFF2-40B4-BE49-F238E27FC236}">
                <a16:creationId xmlns:a16="http://schemas.microsoft.com/office/drawing/2014/main" id="{9FC31E80-3AF8-D614-D44B-0D224C5A332D}"/>
              </a:ext>
            </a:extLst>
          </p:cNvPr>
          <p:cNvSpPr txBox="1"/>
          <p:nvPr/>
        </p:nvSpPr>
        <p:spPr>
          <a:xfrm>
            <a:off x="3238500" y="6337454"/>
            <a:ext cx="9715500" cy="369332"/>
          </a:xfrm>
          <a:prstGeom prst="rect">
            <a:avLst/>
          </a:prstGeom>
          <a:noFill/>
        </p:spPr>
        <p:txBody>
          <a:bodyPr wrap="square">
            <a:spAutoFit/>
          </a:bodyPr>
          <a:lstStyle/>
          <a:p>
            <a:r>
              <a:rPr lang="en-US" altLang="zh-TW" dirty="0"/>
              <a:t>Source of image: </a:t>
            </a:r>
            <a:r>
              <a:rPr lang="zh-TW" altLang="en-US" dirty="0"/>
              <a:t>https://openai.com/index/video-generation-models-as-world-simulators/</a:t>
            </a:r>
          </a:p>
        </p:txBody>
      </p:sp>
      <p:sp>
        <p:nvSpPr>
          <p:cNvPr id="6" name="文字方塊 5">
            <a:extLst>
              <a:ext uri="{FF2B5EF4-FFF2-40B4-BE49-F238E27FC236}">
                <a16:creationId xmlns:a16="http://schemas.microsoft.com/office/drawing/2014/main" id="{30D89D1C-2328-A8CB-0913-03AD433A4AC8}"/>
              </a:ext>
            </a:extLst>
          </p:cNvPr>
          <p:cNvSpPr txBox="1"/>
          <p:nvPr/>
        </p:nvSpPr>
        <p:spPr>
          <a:xfrm>
            <a:off x="8134350" y="3579961"/>
            <a:ext cx="3638550" cy="461665"/>
          </a:xfrm>
          <a:prstGeom prst="rect">
            <a:avLst/>
          </a:prstGeom>
          <a:noFill/>
        </p:spPr>
        <p:txBody>
          <a:bodyPr wrap="square" rtlCol="0">
            <a:spAutoFit/>
          </a:bodyPr>
          <a:lstStyle/>
          <a:p>
            <a:pPr algn="r"/>
            <a:r>
              <a:rPr lang="en-US" altLang="zh-TW" sz="2400" dirty="0">
                <a:latin typeface="微軟正黑體" panose="020B0604030504040204" pitchFamily="34" charset="-120"/>
                <a:ea typeface="微軟正黑體" panose="020B0604030504040204" pitchFamily="34" charset="-120"/>
              </a:rPr>
              <a:t>Sora </a:t>
            </a:r>
            <a:r>
              <a:rPr lang="zh-TW" altLang="en-US" sz="2400" dirty="0">
                <a:latin typeface="微軟正黑體" panose="020B0604030504040204" pitchFamily="34" charset="-120"/>
                <a:ea typeface="微軟正黑體" panose="020B0604030504040204" pitchFamily="34" charset="-120"/>
              </a:rPr>
              <a:t>使用的是 </a:t>
            </a:r>
            <a:r>
              <a:rPr lang="en-US" altLang="zh-TW" sz="2400" dirty="0">
                <a:latin typeface="微軟正黑體" panose="020B0604030504040204" pitchFamily="34" charset="-120"/>
                <a:ea typeface="微軟正黑體" panose="020B0604030504040204" pitchFamily="34" charset="-120"/>
              </a:rPr>
              <a:t>Diffusion</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22165366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84E1EB-DA08-271C-2444-ABC4447BE0E6}"/>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文字生影像的挑戰</a:t>
            </a:r>
          </a:p>
        </p:txBody>
      </p:sp>
      <p:sp>
        <p:nvSpPr>
          <p:cNvPr id="4" name="矩形: 圓角 3">
            <a:extLst>
              <a:ext uri="{FF2B5EF4-FFF2-40B4-BE49-F238E27FC236}">
                <a16:creationId xmlns:a16="http://schemas.microsoft.com/office/drawing/2014/main" id="{C83D7989-06E6-6958-13AA-075303208F8C}"/>
              </a:ext>
            </a:extLst>
          </p:cNvPr>
          <p:cNvSpPr/>
          <p:nvPr/>
        </p:nvSpPr>
        <p:spPr>
          <a:xfrm>
            <a:off x="887722" y="3233870"/>
            <a:ext cx="4928604" cy="1514055"/>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Transformer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矩形: 圓角 4">
            <a:extLst>
              <a:ext uri="{FF2B5EF4-FFF2-40B4-BE49-F238E27FC236}">
                <a16:creationId xmlns:a16="http://schemas.microsoft.com/office/drawing/2014/main" id="{136444D2-CE83-167E-87B1-ADF0D57D8066}"/>
              </a:ext>
            </a:extLst>
          </p:cNvPr>
          <p:cNvSpPr/>
          <p:nvPr/>
        </p:nvSpPr>
        <p:spPr>
          <a:xfrm>
            <a:off x="887722" y="5193917"/>
            <a:ext cx="994037"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文字</a:t>
            </a:r>
          </a:p>
        </p:txBody>
      </p:sp>
      <p:cxnSp>
        <p:nvCxnSpPr>
          <p:cNvPr id="6" name="直線單箭頭接點 5">
            <a:extLst>
              <a:ext uri="{FF2B5EF4-FFF2-40B4-BE49-F238E27FC236}">
                <a16:creationId xmlns:a16="http://schemas.microsoft.com/office/drawing/2014/main" id="{067A698D-E21F-7988-591D-43F7998F9C65}"/>
              </a:ext>
            </a:extLst>
          </p:cNvPr>
          <p:cNvCxnSpPr/>
          <p:nvPr/>
        </p:nvCxnSpPr>
        <p:spPr>
          <a:xfrm flipV="1">
            <a:off x="1372863" y="4767380"/>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矩形: 圓角 6">
            <a:extLst>
              <a:ext uri="{FF2B5EF4-FFF2-40B4-BE49-F238E27FC236}">
                <a16:creationId xmlns:a16="http://schemas.microsoft.com/office/drawing/2014/main" id="{DD4833E8-C1A9-D348-FF3E-5A503D8F8902}"/>
              </a:ext>
            </a:extLst>
          </p:cNvPr>
          <p:cNvSpPr/>
          <p:nvPr/>
        </p:nvSpPr>
        <p:spPr>
          <a:xfrm>
            <a:off x="2009715" y="5193917"/>
            <a:ext cx="814141"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P1</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8" name="直線單箭頭接點 7">
            <a:extLst>
              <a:ext uri="{FF2B5EF4-FFF2-40B4-BE49-F238E27FC236}">
                <a16:creationId xmlns:a16="http://schemas.microsoft.com/office/drawing/2014/main" id="{5D9CEF2C-23D2-89B8-7BD8-CC1B5AD2C7F3}"/>
              </a:ext>
            </a:extLst>
          </p:cNvPr>
          <p:cNvCxnSpPr/>
          <p:nvPr/>
        </p:nvCxnSpPr>
        <p:spPr>
          <a:xfrm flipV="1">
            <a:off x="2397183" y="4786025"/>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567D97F3-BB9E-BF08-3693-364DB34FD67D}"/>
              </a:ext>
            </a:extLst>
          </p:cNvPr>
          <p:cNvCxnSpPr/>
          <p:nvPr/>
        </p:nvCxnSpPr>
        <p:spPr>
          <a:xfrm flipV="1">
            <a:off x="2402675" y="2778199"/>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圓角 9">
            <a:extLst>
              <a:ext uri="{FF2B5EF4-FFF2-40B4-BE49-F238E27FC236}">
                <a16:creationId xmlns:a16="http://schemas.microsoft.com/office/drawing/2014/main" id="{6111DD22-0592-D6FE-B0A9-44640EA5552D}"/>
              </a:ext>
            </a:extLst>
          </p:cNvPr>
          <p:cNvSpPr/>
          <p:nvPr/>
        </p:nvSpPr>
        <p:spPr>
          <a:xfrm>
            <a:off x="3001666" y="5184141"/>
            <a:ext cx="814141"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P2</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1" name="直線單箭頭接點 10">
            <a:extLst>
              <a:ext uri="{FF2B5EF4-FFF2-40B4-BE49-F238E27FC236}">
                <a16:creationId xmlns:a16="http://schemas.microsoft.com/office/drawing/2014/main" id="{7336A034-33B2-DF25-BC27-8D37AFCBCCF4}"/>
              </a:ext>
            </a:extLst>
          </p:cNvPr>
          <p:cNvCxnSpPr/>
          <p:nvPr/>
        </p:nvCxnSpPr>
        <p:spPr>
          <a:xfrm flipV="1">
            <a:off x="3389134" y="4776249"/>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圓角 11">
            <a:extLst>
              <a:ext uri="{FF2B5EF4-FFF2-40B4-BE49-F238E27FC236}">
                <a16:creationId xmlns:a16="http://schemas.microsoft.com/office/drawing/2014/main" id="{8E480FD3-0079-483D-5A6E-EA242BB0F314}"/>
              </a:ext>
            </a:extLst>
          </p:cNvPr>
          <p:cNvSpPr/>
          <p:nvPr/>
        </p:nvSpPr>
        <p:spPr>
          <a:xfrm>
            <a:off x="4910738" y="5184141"/>
            <a:ext cx="814141"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P4</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3" name="直線單箭頭接點 12">
            <a:extLst>
              <a:ext uri="{FF2B5EF4-FFF2-40B4-BE49-F238E27FC236}">
                <a16:creationId xmlns:a16="http://schemas.microsoft.com/office/drawing/2014/main" id="{F1001867-F900-180D-E318-437CE0A4F5A5}"/>
              </a:ext>
            </a:extLst>
          </p:cNvPr>
          <p:cNvCxnSpPr/>
          <p:nvPr/>
        </p:nvCxnSpPr>
        <p:spPr>
          <a:xfrm flipV="1">
            <a:off x="5298206" y="4776249"/>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文字方塊 13">
            <a:extLst>
              <a:ext uri="{FF2B5EF4-FFF2-40B4-BE49-F238E27FC236}">
                <a16:creationId xmlns:a16="http://schemas.microsoft.com/office/drawing/2014/main" id="{6DE480D3-8C70-16BA-ED3E-F749B400FB41}"/>
              </a:ext>
            </a:extLst>
          </p:cNvPr>
          <p:cNvSpPr txBox="1"/>
          <p:nvPr/>
        </p:nvSpPr>
        <p:spPr>
          <a:xfrm>
            <a:off x="3335013" y="5158227"/>
            <a:ext cx="217055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0A44C865-364E-B7CA-031D-7472611DBD2A}"/>
              </a:ext>
            </a:extLst>
          </p:cNvPr>
          <p:cNvSpPr/>
          <p:nvPr/>
        </p:nvSpPr>
        <p:spPr>
          <a:xfrm>
            <a:off x="2139034" y="2276997"/>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C0CF7F9F-E199-CBF0-2ABA-FF3B96228317}"/>
              </a:ext>
            </a:extLst>
          </p:cNvPr>
          <p:cNvSpPr/>
          <p:nvPr/>
        </p:nvSpPr>
        <p:spPr>
          <a:xfrm>
            <a:off x="3144368" y="2257041"/>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249C76FC-7ACB-F010-E115-5A6528858A4B}"/>
              </a:ext>
            </a:extLst>
          </p:cNvPr>
          <p:cNvSpPr/>
          <p:nvPr/>
        </p:nvSpPr>
        <p:spPr>
          <a:xfrm>
            <a:off x="5034390" y="2263913"/>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8" name="直線單箭頭接點 17">
            <a:extLst>
              <a:ext uri="{FF2B5EF4-FFF2-40B4-BE49-F238E27FC236}">
                <a16:creationId xmlns:a16="http://schemas.microsoft.com/office/drawing/2014/main" id="{0022071C-B186-77E1-F21F-657C88ACF3C5}"/>
              </a:ext>
            </a:extLst>
          </p:cNvPr>
          <p:cNvCxnSpPr/>
          <p:nvPr/>
        </p:nvCxnSpPr>
        <p:spPr>
          <a:xfrm flipV="1">
            <a:off x="3389614" y="2773544"/>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單箭頭接點 18">
            <a:extLst>
              <a:ext uri="{FF2B5EF4-FFF2-40B4-BE49-F238E27FC236}">
                <a16:creationId xmlns:a16="http://schemas.microsoft.com/office/drawing/2014/main" id="{331E1984-B6AB-8233-B8E7-EF4CB78E54C4}"/>
              </a:ext>
            </a:extLst>
          </p:cNvPr>
          <p:cNvCxnSpPr/>
          <p:nvPr/>
        </p:nvCxnSpPr>
        <p:spPr>
          <a:xfrm flipV="1">
            <a:off x="5307699" y="2788057"/>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文字方塊 19">
            <a:extLst>
              <a:ext uri="{FF2B5EF4-FFF2-40B4-BE49-F238E27FC236}">
                <a16:creationId xmlns:a16="http://schemas.microsoft.com/office/drawing/2014/main" id="{1AA73F54-CCD4-0436-A709-93987D39CAED}"/>
              </a:ext>
            </a:extLst>
          </p:cNvPr>
          <p:cNvSpPr txBox="1"/>
          <p:nvPr/>
        </p:nvSpPr>
        <p:spPr>
          <a:xfrm>
            <a:off x="3972824" y="2190751"/>
            <a:ext cx="86759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21" name="圖片 20" descr="一張含有 草, 哈士奇, 戶外, 寵物 的圖片&#10;&#10;自動產生的描述">
            <a:extLst>
              <a:ext uri="{FF2B5EF4-FFF2-40B4-BE49-F238E27FC236}">
                <a16:creationId xmlns:a16="http://schemas.microsoft.com/office/drawing/2014/main" id="{EEB89848-0D8F-82E6-7A73-9919C39502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66586" y="944969"/>
            <a:ext cx="1544415" cy="1544415"/>
          </a:xfrm>
          <a:prstGeom prst="rect">
            <a:avLst/>
          </a:prstGeom>
        </p:spPr>
      </p:pic>
      <p:pic>
        <p:nvPicPr>
          <p:cNvPr id="22" name="圖片 21" descr="一張含有 哺乳動物, 狗, 戶外, 建築 的圖片&#10;&#10;自動產生的描述">
            <a:extLst>
              <a:ext uri="{FF2B5EF4-FFF2-40B4-BE49-F238E27FC236}">
                <a16:creationId xmlns:a16="http://schemas.microsoft.com/office/drawing/2014/main" id="{DD595EB0-354B-8519-D12B-3CF06439CC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96946" y="3942220"/>
            <a:ext cx="1514055" cy="1514055"/>
          </a:xfrm>
          <a:prstGeom prst="rect">
            <a:avLst/>
          </a:prstGeom>
        </p:spPr>
      </p:pic>
      <p:sp>
        <p:nvSpPr>
          <p:cNvPr id="23" name="矩形: 圓角 22">
            <a:extLst>
              <a:ext uri="{FF2B5EF4-FFF2-40B4-BE49-F238E27FC236}">
                <a16:creationId xmlns:a16="http://schemas.microsoft.com/office/drawing/2014/main" id="{FF54DE0D-6852-C24F-7E09-04A805704809}"/>
              </a:ext>
            </a:extLst>
          </p:cNvPr>
          <p:cNvSpPr/>
          <p:nvPr/>
        </p:nvSpPr>
        <p:spPr>
          <a:xfrm>
            <a:off x="6764912" y="2671498"/>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sp>
        <p:nvSpPr>
          <p:cNvPr id="24" name="矩形: 圓角 23">
            <a:extLst>
              <a:ext uri="{FF2B5EF4-FFF2-40B4-BE49-F238E27FC236}">
                <a16:creationId xmlns:a16="http://schemas.microsoft.com/office/drawing/2014/main" id="{59F63D66-E2B0-D881-E6F9-37CAC2DC44D8}"/>
              </a:ext>
            </a:extLst>
          </p:cNvPr>
          <p:cNvSpPr/>
          <p:nvPr/>
        </p:nvSpPr>
        <p:spPr>
          <a:xfrm>
            <a:off x="6774049" y="5569535"/>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sp>
        <p:nvSpPr>
          <p:cNvPr id="25" name="矩形: 圓角 24">
            <a:extLst>
              <a:ext uri="{FF2B5EF4-FFF2-40B4-BE49-F238E27FC236}">
                <a16:creationId xmlns:a16="http://schemas.microsoft.com/office/drawing/2014/main" id="{23E9DDD3-D557-2DF3-9C4A-D0EC714556F5}"/>
              </a:ext>
            </a:extLst>
          </p:cNvPr>
          <p:cNvSpPr/>
          <p:nvPr/>
        </p:nvSpPr>
        <p:spPr>
          <a:xfrm>
            <a:off x="9023139" y="2653409"/>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450B9995-1DE0-1402-CE6A-803F9DC056C8}"/>
              </a:ext>
            </a:extLst>
          </p:cNvPr>
          <p:cNvSpPr/>
          <p:nvPr/>
        </p:nvSpPr>
        <p:spPr>
          <a:xfrm>
            <a:off x="9723298" y="2649373"/>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矩形: 圓角 26">
            <a:extLst>
              <a:ext uri="{FF2B5EF4-FFF2-40B4-BE49-F238E27FC236}">
                <a16:creationId xmlns:a16="http://schemas.microsoft.com/office/drawing/2014/main" id="{E5CE45D2-18D8-1F1C-518F-AF185F54A6B7}"/>
              </a:ext>
            </a:extLst>
          </p:cNvPr>
          <p:cNvSpPr/>
          <p:nvPr/>
        </p:nvSpPr>
        <p:spPr>
          <a:xfrm>
            <a:off x="11032333" y="2679617"/>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文字方塊 27">
            <a:extLst>
              <a:ext uri="{FF2B5EF4-FFF2-40B4-BE49-F238E27FC236}">
                <a16:creationId xmlns:a16="http://schemas.microsoft.com/office/drawing/2014/main" id="{275C2CEB-7320-8721-7ABB-C74A2543352B}"/>
              </a:ext>
            </a:extLst>
          </p:cNvPr>
          <p:cNvSpPr txBox="1"/>
          <p:nvPr/>
        </p:nvSpPr>
        <p:spPr>
          <a:xfrm>
            <a:off x="10209108" y="2570484"/>
            <a:ext cx="86759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9" name="矩形: 圓角 28">
            <a:extLst>
              <a:ext uri="{FF2B5EF4-FFF2-40B4-BE49-F238E27FC236}">
                <a16:creationId xmlns:a16="http://schemas.microsoft.com/office/drawing/2014/main" id="{2D63EDC6-EE58-2C6B-8BF2-2B06ECAFFB5B}"/>
              </a:ext>
            </a:extLst>
          </p:cNvPr>
          <p:cNvSpPr/>
          <p:nvPr/>
        </p:nvSpPr>
        <p:spPr>
          <a:xfrm>
            <a:off x="9020857" y="5573126"/>
            <a:ext cx="528735" cy="466530"/>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8ABFB26D-8BDB-92A9-E927-48B7CF1B83CE}"/>
              </a:ext>
            </a:extLst>
          </p:cNvPr>
          <p:cNvSpPr/>
          <p:nvPr/>
        </p:nvSpPr>
        <p:spPr>
          <a:xfrm>
            <a:off x="9721016" y="5569090"/>
            <a:ext cx="528735" cy="46653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prstClr val="black"/>
                </a:solidFill>
                <a:latin typeface="Calibri" panose="020F0502020204030204"/>
                <a:ea typeface="新細明體" panose="02020500000000000000" pitchFamily="18" charset="-120"/>
              </a:rPr>
              <a:t>13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矩形: 圓角 30">
            <a:extLst>
              <a:ext uri="{FF2B5EF4-FFF2-40B4-BE49-F238E27FC236}">
                <a16:creationId xmlns:a16="http://schemas.microsoft.com/office/drawing/2014/main" id="{3D9E36D5-E6B8-C104-BA86-BC7BB8B487B7}"/>
              </a:ext>
            </a:extLst>
          </p:cNvPr>
          <p:cNvSpPr/>
          <p:nvPr/>
        </p:nvSpPr>
        <p:spPr>
          <a:xfrm>
            <a:off x="11011001" y="5580284"/>
            <a:ext cx="528735" cy="46653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8</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文字方塊 31">
            <a:extLst>
              <a:ext uri="{FF2B5EF4-FFF2-40B4-BE49-F238E27FC236}">
                <a16:creationId xmlns:a16="http://schemas.microsoft.com/office/drawing/2014/main" id="{07E13B14-664E-2DEB-FF90-44C982EE98B2}"/>
              </a:ext>
            </a:extLst>
          </p:cNvPr>
          <p:cNvSpPr txBox="1"/>
          <p:nvPr/>
        </p:nvSpPr>
        <p:spPr>
          <a:xfrm>
            <a:off x="10206826" y="5509251"/>
            <a:ext cx="86759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8768D08B-F7A8-A0A6-50DD-7700333D7B3F}"/>
              </a:ext>
            </a:extLst>
          </p:cNvPr>
          <p:cNvSpPr/>
          <p:nvPr/>
        </p:nvSpPr>
        <p:spPr>
          <a:xfrm>
            <a:off x="838200" y="5873173"/>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sp>
        <p:nvSpPr>
          <p:cNvPr id="34" name="矩形: 圓角 33">
            <a:extLst>
              <a:ext uri="{FF2B5EF4-FFF2-40B4-BE49-F238E27FC236}">
                <a16:creationId xmlns:a16="http://schemas.microsoft.com/office/drawing/2014/main" id="{F06CEA1F-926E-543A-A0C1-1667A9D6E92B}"/>
              </a:ext>
            </a:extLst>
          </p:cNvPr>
          <p:cNvSpPr/>
          <p:nvPr/>
        </p:nvSpPr>
        <p:spPr>
          <a:xfrm>
            <a:off x="2136752" y="1705764"/>
            <a:ext cx="528735" cy="466530"/>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5" name="矩形: 圓角 34">
            <a:extLst>
              <a:ext uri="{FF2B5EF4-FFF2-40B4-BE49-F238E27FC236}">
                <a16:creationId xmlns:a16="http://schemas.microsoft.com/office/drawing/2014/main" id="{75CC4645-0115-8C91-EE38-D86573BD4E14}"/>
              </a:ext>
            </a:extLst>
          </p:cNvPr>
          <p:cNvSpPr/>
          <p:nvPr/>
        </p:nvSpPr>
        <p:spPr>
          <a:xfrm>
            <a:off x="3141711" y="1701728"/>
            <a:ext cx="528735" cy="46653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prstClr val="black"/>
                </a:solidFill>
                <a:latin typeface="Calibri" panose="020F0502020204030204"/>
                <a:ea typeface="新細明體" panose="02020500000000000000" pitchFamily="18" charset="-120"/>
              </a:rPr>
              <a:t>13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6" name="矩形: 圓角 35">
            <a:extLst>
              <a:ext uri="{FF2B5EF4-FFF2-40B4-BE49-F238E27FC236}">
                <a16:creationId xmlns:a16="http://schemas.microsoft.com/office/drawing/2014/main" id="{5A931997-E256-2A6C-8865-33B0F9CB64ED}"/>
              </a:ext>
            </a:extLst>
          </p:cNvPr>
          <p:cNvSpPr/>
          <p:nvPr/>
        </p:nvSpPr>
        <p:spPr>
          <a:xfrm>
            <a:off x="5036201" y="1686253"/>
            <a:ext cx="528735" cy="46653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8</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7" name="文字方塊 36">
            <a:extLst>
              <a:ext uri="{FF2B5EF4-FFF2-40B4-BE49-F238E27FC236}">
                <a16:creationId xmlns:a16="http://schemas.microsoft.com/office/drawing/2014/main" id="{07CC838A-C789-A3B3-700E-3A1DF4BC1E1B}"/>
              </a:ext>
            </a:extLst>
          </p:cNvPr>
          <p:cNvSpPr txBox="1"/>
          <p:nvPr/>
        </p:nvSpPr>
        <p:spPr>
          <a:xfrm>
            <a:off x="3972823" y="1602619"/>
            <a:ext cx="86759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8" name="語音泡泡: 圓角矩形 37">
            <a:extLst>
              <a:ext uri="{FF2B5EF4-FFF2-40B4-BE49-F238E27FC236}">
                <a16:creationId xmlns:a16="http://schemas.microsoft.com/office/drawing/2014/main" id="{A3E20625-2F66-E9E7-9251-C065D5633620}"/>
              </a:ext>
            </a:extLst>
          </p:cNvPr>
          <p:cNvSpPr/>
          <p:nvPr/>
        </p:nvSpPr>
        <p:spPr>
          <a:xfrm>
            <a:off x="4648200" y="3618929"/>
            <a:ext cx="2438400" cy="666976"/>
          </a:xfrm>
          <a:prstGeom prst="wedgeRoundRectCallout">
            <a:avLst>
              <a:gd name="adj1" fmla="val -59114"/>
              <a:gd name="adj2" fmla="val 16801"/>
              <a:gd name="adj3" fmla="val 16667"/>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無所適從 </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03102797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8F561D4-F972-2B4E-543B-0C02BB6CC5C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如何處理腦補問題</a:t>
            </a:r>
          </a:p>
        </p:txBody>
      </p:sp>
      <p:sp>
        <p:nvSpPr>
          <p:cNvPr id="4" name="矩形: 圓角 3">
            <a:extLst>
              <a:ext uri="{FF2B5EF4-FFF2-40B4-BE49-F238E27FC236}">
                <a16:creationId xmlns:a16="http://schemas.microsoft.com/office/drawing/2014/main" id="{067E9026-262F-1CF3-B152-73C6D062EC87}"/>
              </a:ext>
            </a:extLst>
          </p:cNvPr>
          <p:cNvSpPr/>
          <p:nvPr/>
        </p:nvSpPr>
        <p:spPr>
          <a:xfrm>
            <a:off x="7781671" y="2437421"/>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圖片</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cxnSp>
        <p:nvCxnSpPr>
          <p:cNvPr id="5" name="直線單箭頭接點 4">
            <a:extLst>
              <a:ext uri="{FF2B5EF4-FFF2-40B4-BE49-F238E27FC236}">
                <a16:creationId xmlns:a16="http://schemas.microsoft.com/office/drawing/2014/main" id="{1DE2E2E7-8348-D995-2986-43EF64457A56}"/>
              </a:ext>
            </a:extLst>
          </p:cNvPr>
          <p:cNvCxnSpPr>
            <a:cxnSpLocks/>
          </p:cNvCxnSpPr>
          <p:nvPr/>
        </p:nvCxnSpPr>
        <p:spPr>
          <a:xfrm>
            <a:off x="7011188" y="2968915"/>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矩形: 圓角 6">
            <a:extLst>
              <a:ext uri="{FF2B5EF4-FFF2-40B4-BE49-F238E27FC236}">
                <a16:creationId xmlns:a16="http://schemas.microsoft.com/office/drawing/2014/main" id="{F37DA83A-E936-9E1E-2134-4C7B204DC44B}"/>
              </a:ext>
            </a:extLst>
          </p:cNvPr>
          <p:cNvSpPr/>
          <p:nvPr/>
        </p:nvSpPr>
        <p:spPr>
          <a:xfrm>
            <a:off x="7859899" y="1499743"/>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pic>
        <p:nvPicPr>
          <p:cNvPr id="8" name="圖片 7" descr="一張含有 草, 哈士奇, 戶外, 寵物 的圖片&#10;&#10;自動產生的描述">
            <a:extLst>
              <a:ext uri="{FF2B5EF4-FFF2-40B4-BE49-F238E27FC236}">
                <a16:creationId xmlns:a16="http://schemas.microsoft.com/office/drawing/2014/main" id="{E94DD2BC-BDFD-9F15-DF84-1EDC3D014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5458" y="2301234"/>
            <a:ext cx="1332000" cy="1332000"/>
          </a:xfrm>
          <a:prstGeom prst="rect">
            <a:avLst/>
          </a:prstGeom>
        </p:spPr>
      </p:pic>
      <p:cxnSp>
        <p:nvCxnSpPr>
          <p:cNvPr id="10" name="直線單箭頭接點 9">
            <a:extLst>
              <a:ext uri="{FF2B5EF4-FFF2-40B4-BE49-F238E27FC236}">
                <a16:creationId xmlns:a16="http://schemas.microsoft.com/office/drawing/2014/main" id="{278FBB74-FDBE-01B8-D378-F136099B05BD}"/>
              </a:ext>
            </a:extLst>
          </p:cNvPr>
          <p:cNvCxnSpPr>
            <a:cxnSpLocks/>
          </p:cNvCxnSpPr>
          <p:nvPr/>
        </p:nvCxnSpPr>
        <p:spPr>
          <a:xfrm>
            <a:off x="9941670" y="2968915"/>
            <a:ext cx="6292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F4E63EA7-92E8-C9AF-B58E-25370ACB1966}"/>
              </a:ext>
            </a:extLst>
          </p:cNvPr>
          <p:cNvCxnSpPr>
            <a:cxnSpLocks/>
          </p:cNvCxnSpPr>
          <p:nvPr/>
        </p:nvCxnSpPr>
        <p:spPr>
          <a:xfrm>
            <a:off x="8807563" y="1970439"/>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038E56AC-8CD5-263D-071C-FCC503F9DFC8}"/>
              </a:ext>
            </a:extLst>
          </p:cNvPr>
          <p:cNvSpPr/>
          <p:nvPr/>
        </p:nvSpPr>
        <p:spPr>
          <a:xfrm>
            <a:off x="7776431" y="4840107"/>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圖片</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sp>
        <p:nvSpPr>
          <p:cNvPr id="19" name="矩形: 圓角 18">
            <a:extLst>
              <a:ext uri="{FF2B5EF4-FFF2-40B4-BE49-F238E27FC236}">
                <a16:creationId xmlns:a16="http://schemas.microsoft.com/office/drawing/2014/main" id="{48681F1D-4440-8DDA-D7D0-379AC834B377}"/>
              </a:ext>
            </a:extLst>
          </p:cNvPr>
          <p:cNvSpPr/>
          <p:nvPr/>
        </p:nvSpPr>
        <p:spPr>
          <a:xfrm>
            <a:off x="7854659" y="3902429"/>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21" name="直線單箭頭接點 20">
            <a:extLst>
              <a:ext uri="{FF2B5EF4-FFF2-40B4-BE49-F238E27FC236}">
                <a16:creationId xmlns:a16="http://schemas.microsoft.com/office/drawing/2014/main" id="{87800C6B-8543-C8B2-229C-BE7402FB8949}"/>
              </a:ext>
            </a:extLst>
          </p:cNvPr>
          <p:cNvCxnSpPr>
            <a:cxnSpLocks/>
          </p:cNvCxnSpPr>
          <p:nvPr/>
        </p:nvCxnSpPr>
        <p:spPr>
          <a:xfrm>
            <a:off x="9941670" y="5371601"/>
            <a:ext cx="6239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30D0000D-FCF9-7319-0666-E9590474CF9A}"/>
              </a:ext>
            </a:extLst>
          </p:cNvPr>
          <p:cNvCxnSpPr>
            <a:cxnSpLocks/>
          </p:cNvCxnSpPr>
          <p:nvPr/>
        </p:nvCxnSpPr>
        <p:spPr>
          <a:xfrm>
            <a:off x="8802323" y="4373125"/>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圖片 8" descr="一張含有 哺乳動物, 狗, 戶外, 建築 的圖片&#10;&#10;自動產生的描述">
            <a:extLst>
              <a:ext uri="{FF2B5EF4-FFF2-40B4-BE49-F238E27FC236}">
                <a16:creationId xmlns:a16="http://schemas.microsoft.com/office/drawing/2014/main" id="{8441AF2F-BCBA-02E0-319A-27CE3C2B1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458" y="4728260"/>
            <a:ext cx="1332000" cy="1332000"/>
          </a:xfrm>
          <a:prstGeom prst="rect">
            <a:avLst/>
          </a:prstGeom>
        </p:spPr>
      </p:pic>
      <p:cxnSp>
        <p:nvCxnSpPr>
          <p:cNvPr id="14" name="直線單箭頭接點 13">
            <a:extLst>
              <a:ext uri="{FF2B5EF4-FFF2-40B4-BE49-F238E27FC236}">
                <a16:creationId xmlns:a16="http://schemas.microsoft.com/office/drawing/2014/main" id="{D14566DA-9069-D2DE-119B-7194707CE967}"/>
              </a:ext>
            </a:extLst>
          </p:cNvPr>
          <p:cNvCxnSpPr>
            <a:cxnSpLocks/>
          </p:cNvCxnSpPr>
          <p:nvPr/>
        </p:nvCxnSpPr>
        <p:spPr>
          <a:xfrm>
            <a:off x="7030643" y="5394260"/>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圓角 14">
            <a:extLst>
              <a:ext uri="{FF2B5EF4-FFF2-40B4-BE49-F238E27FC236}">
                <a16:creationId xmlns:a16="http://schemas.microsoft.com/office/drawing/2014/main" id="{8D55A842-FF88-C0CD-6BE1-FFA99D8B56A3}"/>
              </a:ext>
            </a:extLst>
          </p:cNvPr>
          <p:cNvSpPr/>
          <p:nvPr/>
        </p:nvSpPr>
        <p:spPr>
          <a:xfrm>
            <a:off x="5311304" y="2718786"/>
            <a:ext cx="1656420" cy="46246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哈士奇、草原</a:t>
            </a:r>
          </a:p>
        </p:txBody>
      </p:sp>
      <p:sp>
        <p:nvSpPr>
          <p:cNvPr id="16" name="矩形: 圓角 15">
            <a:extLst>
              <a:ext uri="{FF2B5EF4-FFF2-40B4-BE49-F238E27FC236}">
                <a16:creationId xmlns:a16="http://schemas.microsoft.com/office/drawing/2014/main" id="{E5953C34-864D-0FC4-5F04-8E8628518B05}"/>
              </a:ext>
            </a:extLst>
          </p:cNvPr>
          <p:cNvSpPr/>
          <p:nvPr/>
        </p:nvSpPr>
        <p:spPr>
          <a:xfrm>
            <a:off x="5311303" y="5138337"/>
            <a:ext cx="1656420" cy="46246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柴犬、都市</a:t>
            </a:r>
          </a:p>
        </p:txBody>
      </p:sp>
      <p:sp>
        <p:nvSpPr>
          <p:cNvPr id="20" name="矩形: 圓角 19">
            <a:extLst>
              <a:ext uri="{FF2B5EF4-FFF2-40B4-BE49-F238E27FC236}">
                <a16:creationId xmlns:a16="http://schemas.microsoft.com/office/drawing/2014/main" id="{B7B34646-2E2D-16D3-9A60-BFC66BA632E7}"/>
              </a:ext>
            </a:extLst>
          </p:cNvPr>
          <p:cNvSpPr/>
          <p:nvPr/>
        </p:nvSpPr>
        <p:spPr>
          <a:xfrm>
            <a:off x="2531280" y="2403374"/>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資訊</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抽取</a:t>
            </a:r>
          </a:p>
        </p:txBody>
      </p:sp>
      <p:sp>
        <p:nvSpPr>
          <p:cNvPr id="23" name="矩形: 圓角 22">
            <a:extLst>
              <a:ext uri="{FF2B5EF4-FFF2-40B4-BE49-F238E27FC236}">
                <a16:creationId xmlns:a16="http://schemas.microsoft.com/office/drawing/2014/main" id="{D41338D5-D75F-4B34-A1E0-397423C2F924}"/>
              </a:ext>
            </a:extLst>
          </p:cNvPr>
          <p:cNvSpPr/>
          <p:nvPr/>
        </p:nvSpPr>
        <p:spPr>
          <a:xfrm>
            <a:off x="2526040" y="4806060"/>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資訊</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抽取</a:t>
            </a:r>
          </a:p>
        </p:txBody>
      </p:sp>
      <p:pic>
        <p:nvPicPr>
          <p:cNvPr id="24" name="圖片 23" descr="一張含有 草, 哈士奇, 戶外, 寵物 的圖片&#10;&#10;自動產生的描述">
            <a:extLst>
              <a:ext uri="{FF2B5EF4-FFF2-40B4-BE49-F238E27FC236}">
                <a16:creationId xmlns:a16="http://schemas.microsoft.com/office/drawing/2014/main" id="{2C743575-D9D4-D11E-9F13-1C8EDDF78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247" y="2301234"/>
            <a:ext cx="1332000" cy="1332000"/>
          </a:xfrm>
          <a:prstGeom prst="rect">
            <a:avLst/>
          </a:prstGeom>
        </p:spPr>
      </p:pic>
      <p:pic>
        <p:nvPicPr>
          <p:cNvPr id="25" name="圖片 24" descr="一張含有 哺乳動物, 狗, 戶外, 建築 的圖片&#10;&#10;自動產生的描述">
            <a:extLst>
              <a:ext uri="{FF2B5EF4-FFF2-40B4-BE49-F238E27FC236}">
                <a16:creationId xmlns:a16="http://schemas.microsoft.com/office/drawing/2014/main" id="{1D7C7898-6263-D72C-7A8A-0FEABDC2B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47" y="4728260"/>
            <a:ext cx="1332000" cy="1332000"/>
          </a:xfrm>
          <a:prstGeom prst="rect">
            <a:avLst/>
          </a:prstGeom>
        </p:spPr>
      </p:pic>
      <p:cxnSp>
        <p:nvCxnSpPr>
          <p:cNvPr id="28" name="直線單箭頭接點 27">
            <a:extLst>
              <a:ext uri="{FF2B5EF4-FFF2-40B4-BE49-F238E27FC236}">
                <a16:creationId xmlns:a16="http://schemas.microsoft.com/office/drawing/2014/main" id="{9E68C4C4-D981-20DB-F6B8-D23E64113EB2}"/>
              </a:ext>
            </a:extLst>
          </p:cNvPr>
          <p:cNvCxnSpPr>
            <a:cxnSpLocks/>
          </p:cNvCxnSpPr>
          <p:nvPr/>
        </p:nvCxnSpPr>
        <p:spPr>
          <a:xfrm>
            <a:off x="4588304" y="2960319"/>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8979313E-096D-05D2-ADFB-E14501553AF7}"/>
              </a:ext>
            </a:extLst>
          </p:cNvPr>
          <p:cNvCxnSpPr>
            <a:cxnSpLocks/>
          </p:cNvCxnSpPr>
          <p:nvPr/>
        </p:nvCxnSpPr>
        <p:spPr>
          <a:xfrm>
            <a:off x="4588304" y="5371601"/>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B8DB2DBB-5B5B-1C58-1019-812EEEBF5D79}"/>
              </a:ext>
            </a:extLst>
          </p:cNvPr>
          <p:cNvCxnSpPr>
            <a:cxnSpLocks/>
          </p:cNvCxnSpPr>
          <p:nvPr/>
        </p:nvCxnSpPr>
        <p:spPr>
          <a:xfrm>
            <a:off x="1784119" y="2960319"/>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9AA2D66A-6355-8C77-1205-FDEE72F1347E}"/>
              </a:ext>
            </a:extLst>
          </p:cNvPr>
          <p:cNvCxnSpPr>
            <a:cxnSpLocks/>
          </p:cNvCxnSpPr>
          <p:nvPr/>
        </p:nvCxnSpPr>
        <p:spPr>
          <a:xfrm>
            <a:off x="1784119" y="5371601"/>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圓角 31">
            <a:extLst>
              <a:ext uri="{FF2B5EF4-FFF2-40B4-BE49-F238E27FC236}">
                <a16:creationId xmlns:a16="http://schemas.microsoft.com/office/drawing/2014/main" id="{E950E0FD-FA05-AFB6-A0FA-A0C3C166325B}"/>
              </a:ext>
            </a:extLst>
          </p:cNvPr>
          <p:cNvSpPr/>
          <p:nvPr/>
        </p:nvSpPr>
        <p:spPr>
          <a:xfrm>
            <a:off x="2621396" y="1499743"/>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33" name="直線單箭頭接點 32">
            <a:extLst>
              <a:ext uri="{FF2B5EF4-FFF2-40B4-BE49-F238E27FC236}">
                <a16:creationId xmlns:a16="http://schemas.microsoft.com/office/drawing/2014/main" id="{2BD2B854-9F5D-4D2D-831B-2792E87FFB6D}"/>
              </a:ext>
            </a:extLst>
          </p:cNvPr>
          <p:cNvCxnSpPr>
            <a:cxnSpLocks/>
          </p:cNvCxnSpPr>
          <p:nvPr/>
        </p:nvCxnSpPr>
        <p:spPr>
          <a:xfrm>
            <a:off x="3569060" y="1970439"/>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圓角 33">
            <a:extLst>
              <a:ext uri="{FF2B5EF4-FFF2-40B4-BE49-F238E27FC236}">
                <a16:creationId xmlns:a16="http://schemas.microsoft.com/office/drawing/2014/main" id="{08B40D62-A5FF-E272-23ED-BB46929772E4}"/>
              </a:ext>
            </a:extLst>
          </p:cNvPr>
          <p:cNvSpPr/>
          <p:nvPr/>
        </p:nvSpPr>
        <p:spPr>
          <a:xfrm>
            <a:off x="2616156" y="3902429"/>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35" name="直線單箭頭接點 34">
            <a:extLst>
              <a:ext uri="{FF2B5EF4-FFF2-40B4-BE49-F238E27FC236}">
                <a16:creationId xmlns:a16="http://schemas.microsoft.com/office/drawing/2014/main" id="{22B6EBE2-8ECF-48BA-DB21-73EF0E5478D9}"/>
              </a:ext>
            </a:extLst>
          </p:cNvPr>
          <p:cNvCxnSpPr>
            <a:cxnSpLocks/>
          </p:cNvCxnSpPr>
          <p:nvPr/>
        </p:nvCxnSpPr>
        <p:spPr>
          <a:xfrm>
            <a:off x="3563820" y="4373125"/>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44032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0" grpId="0" animBg="1"/>
      <p:bldP spid="23" grpId="0" animBg="1"/>
      <p:bldP spid="32" grpId="0" animBg="1"/>
      <p:bldP spid="3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067E9026-262F-1CF3-B152-73C6D062EC87}"/>
              </a:ext>
            </a:extLst>
          </p:cNvPr>
          <p:cNvSpPr/>
          <p:nvPr/>
        </p:nvSpPr>
        <p:spPr>
          <a:xfrm>
            <a:off x="7781671" y="1231190"/>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圖片</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cxnSp>
        <p:nvCxnSpPr>
          <p:cNvPr id="5" name="直線單箭頭接點 4">
            <a:extLst>
              <a:ext uri="{FF2B5EF4-FFF2-40B4-BE49-F238E27FC236}">
                <a16:creationId xmlns:a16="http://schemas.microsoft.com/office/drawing/2014/main" id="{1DE2E2E7-8348-D995-2986-43EF64457A56}"/>
              </a:ext>
            </a:extLst>
          </p:cNvPr>
          <p:cNvCxnSpPr>
            <a:cxnSpLocks/>
          </p:cNvCxnSpPr>
          <p:nvPr/>
        </p:nvCxnSpPr>
        <p:spPr>
          <a:xfrm>
            <a:off x="7011188" y="1762684"/>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矩形: 圓角 6">
            <a:extLst>
              <a:ext uri="{FF2B5EF4-FFF2-40B4-BE49-F238E27FC236}">
                <a16:creationId xmlns:a16="http://schemas.microsoft.com/office/drawing/2014/main" id="{F37DA83A-E936-9E1E-2134-4C7B204DC44B}"/>
              </a:ext>
            </a:extLst>
          </p:cNvPr>
          <p:cNvSpPr/>
          <p:nvPr/>
        </p:nvSpPr>
        <p:spPr>
          <a:xfrm>
            <a:off x="7859899" y="293512"/>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pic>
        <p:nvPicPr>
          <p:cNvPr id="8" name="圖片 7" descr="一張含有 草, 哈士奇, 戶外, 寵物 的圖片&#10;&#10;自動產生的描述">
            <a:extLst>
              <a:ext uri="{FF2B5EF4-FFF2-40B4-BE49-F238E27FC236}">
                <a16:creationId xmlns:a16="http://schemas.microsoft.com/office/drawing/2014/main" id="{E94DD2BC-BDFD-9F15-DF84-1EDC3D014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5458" y="1095003"/>
            <a:ext cx="1332000" cy="1332000"/>
          </a:xfrm>
          <a:prstGeom prst="rect">
            <a:avLst/>
          </a:prstGeom>
        </p:spPr>
      </p:pic>
      <p:cxnSp>
        <p:nvCxnSpPr>
          <p:cNvPr id="10" name="直線單箭頭接點 9">
            <a:extLst>
              <a:ext uri="{FF2B5EF4-FFF2-40B4-BE49-F238E27FC236}">
                <a16:creationId xmlns:a16="http://schemas.microsoft.com/office/drawing/2014/main" id="{278FBB74-FDBE-01B8-D378-F136099B05BD}"/>
              </a:ext>
            </a:extLst>
          </p:cNvPr>
          <p:cNvCxnSpPr>
            <a:cxnSpLocks/>
          </p:cNvCxnSpPr>
          <p:nvPr/>
        </p:nvCxnSpPr>
        <p:spPr>
          <a:xfrm>
            <a:off x="9941670" y="1762684"/>
            <a:ext cx="6292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F4E63EA7-92E8-C9AF-B58E-25370ACB1966}"/>
              </a:ext>
            </a:extLst>
          </p:cNvPr>
          <p:cNvCxnSpPr>
            <a:cxnSpLocks/>
          </p:cNvCxnSpPr>
          <p:nvPr/>
        </p:nvCxnSpPr>
        <p:spPr>
          <a:xfrm>
            <a:off x="8807563" y="764208"/>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038E56AC-8CD5-263D-071C-FCC503F9DFC8}"/>
              </a:ext>
            </a:extLst>
          </p:cNvPr>
          <p:cNvSpPr/>
          <p:nvPr/>
        </p:nvSpPr>
        <p:spPr>
          <a:xfrm>
            <a:off x="7776431" y="4587188"/>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圖片</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sp>
        <p:nvSpPr>
          <p:cNvPr id="19" name="矩形: 圓角 18">
            <a:extLst>
              <a:ext uri="{FF2B5EF4-FFF2-40B4-BE49-F238E27FC236}">
                <a16:creationId xmlns:a16="http://schemas.microsoft.com/office/drawing/2014/main" id="{48681F1D-4440-8DDA-D7D0-379AC834B377}"/>
              </a:ext>
            </a:extLst>
          </p:cNvPr>
          <p:cNvSpPr/>
          <p:nvPr/>
        </p:nvSpPr>
        <p:spPr>
          <a:xfrm>
            <a:off x="7854659" y="3649510"/>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21" name="直線單箭頭接點 20">
            <a:extLst>
              <a:ext uri="{FF2B5EF4-FFF2-40B4-BE49-F238E27FC236}">
                <a16:creationId xmlns:a16="http://schemas.microsoft.com/office/drawing/2014/main" id="{87800C6B-8543-C8B2-229C-BE7402FB8949}"/>
              </a:ext>
            </a:extLst>
          </p:cNvPr>
          <p:cNvCxnSpPr>
            <a:cxnSpLocks/>
          </p:cNvCxnSpPr>
          <p:nvPr/>
        </p:nvCxnSpPr>
        <p:spPr>
          <a:xfrm>
            <a:off x="9941670" y="5118682"/>
            <a:ext cx="6239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30D0000D-FCF9-7319-0666-E9590474CF9A}"/>
              </a:ext>
            </a:extLst>
          </p:cNvPr>
          <p:cNvCxnSpPr>
            <a:cxnSpLocks/>
          </p:cNvCxnSpPr>
          <p:nvPr/>
        </p:nvCxnSpPr>
        <p:spPr>
          <a:xfrm>
            <a:off x="8802323" y="4120206"/>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圖片 8" descr="一張含有 哺乳動物, 狗, 戶外, 建築 的圖片&#10;&#10;自動產生的描述">
            <a:extLst>
              <a:ext uri="{FF2B5EF4-FFF2-40B4-BE49-F238E27FC236}">
                <a16:creationId xmlns:a16="http://schemas.microsoft.com/office/drawing/2014/main" id="{8441AF2F-BCBA-02E0-319A-27CE3C2B1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458" y="4475341"/>
            <a:ext cx="1332000" cy="1332000"/>
          </a:xfrm>
          <a:prstGeom prst="rect">
            <a:avLst/>
          </a:prstGeom>
        </p:spPr>
      </p:pic>
      <p:cxnSp>
        <p:nvCxnSpPr>
          <p:cNvPr id="14" name="直線單箭頭接點 13">
            <a:extLst>
              <a:ext uri="{FF2B5EF4-FFF2-40B4-BE49-F238E27FC236}">
                <a16:creationId xmlns:a16="http://schemas.microsoft.com/office/drawing/2014/main" id="{D14566DA-9069-D2DE-119B-7194707CE967}"/>
              </a:ext>
            </a:extLst>
          </p:cNvPr>
          <p:cNvCxnSpPr>
            <a:cxnSpLocks/>
          </p:cNvCxnSpPr>
          <p:nvPr/>
        </p:nvCxnSpPr>
        <p:spPr>
          <a:xfrm>
            <a:off x="7030643" y="5141341"/>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圓角 14">
            <a:extLst>
              <a:ext uri="{FF2B5EF4-FFF2-40B4-BE49-F238E27FC236}">
                <a16:creationId xmlns:a16="http://schemas.microsoft.com/office/drawing/2014/main" id="{8D55A842-FF88-C0CD-6BE1-FFA99D8B56A3}"/>
              </a:ext>
            </a:extLst>
          </p:cNvPr>
          <p:cNvSpPr/>
          <p:nvPr/>
        </p:nvSpPr>
        <p:spPr>
          <a:xfrm>
            <a:off x="5311304" y="1512555"/>
            <a:ext cx="1656420" cy="46246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哈士奇、草原</a:t>
            </a:r>
          </a:p>
        </p:txBody>
      </p:sp>
      <p:sp>
        <p:nvSpPr>
          <p:cNvPr id="16" name="矩形: 圓角 15">
            <a:extLst>
              <a:ext uri="{FF2B5EF4-FFF2-40B4-BE49-F238E27FC236}">
                <a16:creationId xmlns:a16="http://schemas.microsoft.com/office/drawing/2014/main" id="{E5953C34-864D-0FC4-5F04-8E8628518B05}"/>
              </a:ext>
            </a:extLst>
          </p:cNvPr>
          <p:cNvSpPr/>
          <p:nvPr/>
        </p:nvSpPr>
        <p:spPr>
          <a:xfrm>
            <a:off x="5311303" y="4885418"/>
            <a:ext cx="1656420" cy="46246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柴犬、都市</a:t>
            </a:r>
          </a:p>
        </p:txBody>
      </p:sp>
      <p:sp>
        <p:nvSpPr>
          <p:cNvPr id="20" name="矩形: 圓角 19">
            <a:extLst>
              <a:ext uri="{FF2B5EF4-FFF2-40B4-BE49-F238E27FC236}">
                <a16:creationId xmlns:a16="http://schemas.microsoft.com/office/drawing/2014/main" id="{B7B34646-2E2D-16D3-9A60-BFC66BA632E7}"/>
              </a:ext>
            </a:extLst>
          </p:cNvPr>
          <p:cNvSpPr/>
          <p:nvPr/>
        </p:nvSpPr>
        <p:spPr>
          <a:xfrm>
            <a:off x="2531280" y="1197143"/>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資訊</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抽取</a:t>
            </a:r>
          </a:p>
        </p:txBody>
      </p:sp>
      <p:sp>
        <p:nvSpPr>
          <p:cNvPr id="23" name="矩形: 圓角 22">
            <a:extLst>
              <a:ext uri="{FF2B5EF4-FFF2-40B4-BE49-F238E27FC236}">
                <a16:creationId xmlns:a16="http://schemas.microsoft.com/office/drawing/2014/main" id="{D41338D5-D75F-4B34-A1E0-397423C2F924}"/>
              </a:ext>
            </a:extLst>
          </p:cNvPr>
          <p:cNvSpPr/>
          <p:nvPr/>
        </p:nvSpPr>
        <p:spPr>
          <a:xfrm>
            <a:off x="2526040" y="4553141"/>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資訊</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抽取</a:t>
            </a:r>
          </a:p>
        </p:txBody>
      </p:sp>
      <p:pic>
        <p:nvPicPr>
          <p:cNvPr id="24" name="圖片 23" descr="一張含有 草, 哈士奇, 戶外, 寵物 的圖片&#10;&#10;自動產生的描述">
            <a:extLst>
              <a:ext uri="{FF2B5EF4-FFF2-40B4-BE49-F238E27FC236}">
                <a16:creationId xmlns:a16="http://schemas.microsoft.com/office/drawing/2014/main" id="{2C743575-D9D4-D11E-9F13-1C8EDDF78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247" y="1095003"/>
            <a:ext cx="1332000" cy="1332000"/>
          </a:xfrm>
          <a:prstGeom prst="rect">
            <a:avLst/>
          </a:prstGeom>
        </p:spPr>
      </p:pic>
      <p:pic>
        <p:nvPicPr>
          <p:cNvPr id="25" name="圖片 24" descr="一張含有 哺乳動物, 狗, 戶外, 建築 的圖片&#10;&#10;自動產生的描述">
            <a:extLst>
              <a:ext uri="{FF2B5EF4-FFF2-40B4-BE49-F238E27FC236}">
                <a16:creationId xmlns:a16="http://schemas.microsoft.com/office/drawing/2014/main" id="{1D7C7898-6263-D72C-7A8A-0FEABDC2B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47" y="4475341"/>
            <a:ext cx="1332000" cy="1332000"/>
          </a:xfrm>
          <a:prstGeom prst="rect">
            <a:avLst/>
          </a:prstGeom>
        </p:spPr>
      </p:pic>
      <p:cxnSp>
        <p:nvCxnSpPr>
          <p:cNvPr id="28" name="直線單箭頭接點 27">
            <a:extLst>
              <a:ext uri="{FF2B5EF4-FFF2-40B4-BE49-F238E27FC236}">
                <a16:creationId xmlns:a16="http://schemas.microsoft.com/office/drawing/2014/main" id="{9E68C4C4-D981-20DB-F6B8-D23E64113EB2}"/>
              </a:ext>
            </a:extLst>
          </p:cNvPr>
          <p:cNvCxnSpPr>
            <a:cxnSpLocks/>
          </p:cNvCxnSpPr>
          <p:nvPr/>
        </p:nvCxnSpPr>
        <p:spPr>
          <a:xfrm>
            <a:off x="4588304" y="1754088"/>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8979313E-096D-05D2-ADFB-E14501553AF7}"/>
              </a:ext>
            </a:extLst>
          </p:cNvPr>
          <p:cNvCxnSpPr>
            <a:cxnSpLocks/>
          </p:cNvCxnSpPr>
          <p:nvPr/>
        </p:nvCxnSpPr>
        <p:spPr>
          <a:xfrm>
            <a:off x="4588304" y="5118682"/>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B8DB2DBB-5B5B-1C58-1019-812EEEBF5D79}"/>
              </a:ext>
            </a:extLst>
          </p:cNvPr>
          <p:cNvCxnSpPr>
            <a:cxnSpLocks/>
          </p:cNvCxnSpPr>
          <p:nvPr/>
        </p:nvCxnSpPr>
        <p:spPr>
          <a:xfrm>
            <a:off x="1784119" y="1754088"/>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9AA2D66A-6355-8C77-1205-FDEE72F1347E}"/>
              </a:ext>
            </a:extLst>
          </p:cNvPr>
          <p:cNvCxnSpPr>
            <a:cxnSpLocks/>
          </p:cNvCxnSpPr>
          <p:nvPr/>
        </p:nvCxnSpPr>
        <p:spPr>
          <a:xfrm>
            <a:off x="1784119" y="5118682"/>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圓角 31">
            <a:extLst>
              <a:ext uri="{FF2B5EF4-FFF2-40B4-BE49-F238E27FC236}">
                <a16:creationId xmlns:a16="http://schemas.microsoft.com/office/drawing/2014/main" id="{E950E0FD-FA05-AFB6-A0FA-A0C3C166325B}"/>
              </a:ext>
            </a:extLst>
          </p:cNvPr>
          <p:cNvSpPr/>
          <p:nvPr/>
        </p:nvSpPr>
        <p:spPr>
          <a:xfrm>
            <a:off x="2621396" y="293512"/>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33" name="直線單箭頭接點 32">
            <a:extLst>
              <a:ext uri="{FF2B5EF4-FFF2-40B4-BE49-F238E27FC236}">
                <a16:creationId xmlns:a16="http://schemas.microsoft.com/office/drawing/2014/main" id="{2BD2B854-9F5D-4D2D-831B-2792E87FFB6D}"/>
              </a:ext>
            </a:extLst>
          </p:cNvPr>
          <p:cNvCxnSpPr>
            <a:cxnSpLocks/>
          </p:cNvCxnSpPr>
          <p:nvPr/>
        </p:nvCxnSpPr>
        <p:spPr>
          <a:xfrm>
            <a:off x="3569060" y="764208"/>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圓角 33">
            <a:extLst>
              <a:ext uri="{FF2B5EF4-FFF2-40B4-BE49-F238E27FC236}">
                <a16:creationId xmlns:a16="http://schemas.microsoft.com/office/drawing/2014/main" id="{08B40D62-A5FF-E272-23ED-BB46929772E4}"/>
              </a:ext>
            </a:extLst>
          </p:cNvPr>
          <p:cNvSpPr/>
          <p:nvPr/>
        </p:nvSpPr>
        <p:spPr>
          <a:xfrm>
            <a:off x="2616156" y="3649510"/>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35" name="直線單箭頭接點 34">
            <a:extLst>
              <a:ext uri="{FF2B5EF4-FFF2-40B4-BE49-F238E27FC236}">
                <a16:creationId xmlns:a16="http://schemas.microsoft.com/office/drawing/2014/main" id="{22B6EBE2-8ECF-48BA-DB21-73EF0E5478D9}"/>
              </a:ext>
            </a:extLst>
          </p:cNvPr>
          <p:cNvCxnSpPr>
            <a:cxnSpLocks/>
          </p:cNvCxnSpPr>
          <p:nvPr/>
        </p:nvCxnSpPr>
        <p:spPr>
          <a:xfrm>
            <a:off x="3563820" y="4120206"/>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77B04A69-760D-2E55-3C8E-EFEA2E16A6E2}"/>
              </a:ext>
            </a:extLst>
          </p:cNvPr>
          <p:cNvCxnSpPr>
            <a:cxnSpLocks/>
          </p:cNvCxnSpPr>
          <p:nvPr/>
        </p:nvCxnSpPr>
        <p:spPr>
          <a:xfrm>
            <a:off x="993032" y="3098261"/>
            <a:ext cx="10336854"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68697651-CFE1-013D-716F-9E4EFA6F3366}"/>
              </a:ext>
            </a:extLst>
          </p:cNvPr>
          <p:cNvCxnSpPr>
            <a:cxnSpLocks/>
          </p:cNvCxnSpPr>
          <p:nvPr/>
        </p:nvCxnSpPr>
        <p:spPr>
          <a:xfrm flipV="1">
            <a:off x="993032" y="2425395"/>
            <a:ext cx="0" cy="668002"/>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76407295-5758-1735-CAF2-13215018D7D3}"/>
              </a:ext>
            </a:extLst>
          </p:cNvPr>
          <p:cNvCxnSpPr>
            <a:cxnSpLocks/>
          </p:cNvCxnSpPr>
          <p:nvPr/>
        </p:nvCxnSpPr>
        <p:spPr>
          <a:xfrm flipV="1">
            <a:off x="11329886" y="2425395"/>
            <a:ext cx="0" cy="668002"/>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1382A93B-7C91-6712-9A87-7B49C25F0B8B}"/>
              </a:ext>
            </a:extLst>
          </p:cNvPr>
          <p:cNvCxnSpPr>
            <a:cxnSpLocks/>
          </p:cNvCxnSpPr>
          <p:nvPr/>
        </p:nvCxnSpPr>
        <p:spPr>
          <a:xfrm>
            <a:off x="993032" y="6538610"/>
            <a:ext cx="10336854"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8EA51001-D8FA-CF3A-709C-18C6D546F700}"/>
              </a:ext>
            </a:extLst>
          </p:cNvPr>
          <p:cNvCxnSpPr>
            <a:cxnSpLocks/>
          </p:cNvCxnSpPr>
          <p:nvPr/>
        </p:nvCxnSpPr>
        <p:spPr>
          <a:xfrm flipV="1">
            <a:off x="993032" y="5865744"/>
            <a:ext cx="0" cy="668002"/>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86C005AF-A8A9-E279-CB06-8BBF08992E29}"/>
              </a:ext>
            </a:extLst>
          </p:cNvPr>
          <p:cNvCxnSpPr>
            <a:cxnSpLocks/>
          </p:cNvCxnSpPr>
          <p:nvPr/>
        </p:nvCxnSpPr>
        <p:spPr>
          <a:xfrm flipV="1">
            <a:off x="11329886" y="5865744"/>
            <a:ext cx="0" cy="668002"/>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866FCD08-EFF2-7B57-DB5C-31A034459D53}"/>
              </a:ext>
            </a:extLst>
          </p:cNvPr>
          <p:cNvSpPr txBox="1"/>
          <p:nvPr/>
        </p:nvSpPr>
        <p:spPr>
          <a:xfrm>
            <a:off x="2702342" y="5710523"/>
            <a:ext cx="17096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Encoder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E019F3EF-8430-B5AC-A42E-DEDBFDDBECE1}"/>
              </a:ext>
            </a:extLst>
          </p:cNvPr>
          <p:cNvSpPr txBox="1"/>
          <p:nvPr/>
        </p:nvSpPr>
        <p:spPr>
          <a:xfrm>
            <a:off x="8000331" y="5724040"/>
            <a:ext cx="17096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Decoder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79314315-6A0E-0F04-3C26-05E683BAD4E0}"/>
              </a:ext>
            </a:extLst>
          </p:cNvPr>
          <p:cNvSpPr txBox="1"/>
          <p:nvPr/>
        </p:nvSpPr>
        <p:spPr>
          <a:xfrm>
            <a:off x="2702342" y="2344142"/>
            <a:ext cx="17096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Encoder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文字方塊 25">
            <a:extLst>
              <a:ext uri="{FF2B5EF4-FFF2-40B4-BE49-F238E27FC236}">
                <a16:creationId xmlns:a16="http://schemas.microsoft.com/office/drawing/2014/main" id="{41F92842-C622-5F12-56EF-BFF32438CE73}"/>
              </a:ext>
            </a:extLst>
          </p:cNvPr>
          <p:cNvSpPr txBox="1"/>
          <p:nvPr/>
        </p:nvSpPr>
        <p:spPr>
          <a:xfrm>
            <a:off x="8000331" y="2357659"/>
            <a:ext cx="17096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Decoder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文字方塊 26">
            <a:extLst>
              <a:ext uri="{FF2B5EF4-FFF2-40B4-BE49-F238E27FC236}">
                <a16:creationId xmlns:a16="http://schemas.microsoft.com/office/drawing/2014/main" id="{DF9897A5-F73C-7669-5474-6B2E07646A9B}"/>
              </a:ext>
            </a:extLst>
          </p:cNvPr>
          <p:cNvSpPr txBox="1"/>
          <p:nvPr/>
        </p:nvSpPr>
        <p:spPr>
          <a:xfrm>
            <a:off x="5262325" y="3338303"/>
            <a:ext cx="170965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2800" b="1" u="sng" dirty="0">
                <a:latin typeface="Calibri" panose="020F0502020204030204"/>
                <a:ea typeface="新細明體" panose="02020500000000000000" pitchFamily="18" charset="-120"/>
              </a:rPr>
              <a:t>Auto-Encoder</a:t>
            </a:r>
            <a:endParaRPr kumimoji="0" lang="zh-TW" altLang="en-US" sz="2800" b="1" i="0" u="sng" strike="noStrike" kern="1200" cap="none" spc="0" normalizeH="0" baseline="0" noProof="0" dirty="0">
              <a:ln>
                <a:noFill/>
              </a:ln>
              <a:effectLst/>
              <a:uLnTx/>
              <a:uFillTx/>
              <a:latin typeface="Calibri" panose="020F0502020204030204"/>
              <a:ea typeface="新細明體" panose="02020500000000000000" pitchFamily="18" charset="-120"/>
            </a:endParaRPr>
          </a:p>
        </p:txBody>
      </p:sp>
    </p:spTree>
    <p:extLst>
      <p:ext uri="{BB962C8B-B14F-4D97-AF65-F5344CB8AC3E}">
        <p14:creationId xmlns:p14="http://schemas.microsoft.com/office/powerpoint/2010/main" val="160045125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6"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72CF9C-17A2-AB05-094F-115834DC88F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今日的人工智慧如何看影像 </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圖片</a:t>
            </a:r>
          </a:p>
        </p:txBody>
      </p:sp>
      <p:pic>
        <p:nvPicPr>
          <p:cNvPr id="4" name="圖片 3" descr="一張含有 草, 哈士奇, 戶外, 寵物 的圖片&#10;&#10;自動產生的描述">
            <a:extLst>
              <a:ext uri="{FF2B5EF4-FFF2-40B4-BE49-F238E27FC236}">
                <a16:creationId xmlns:a16="http://schemas.microsoft.com/office/drawing/2014/main" id="{F5C3E3DC-B638-8DD9-23B0-49E0BAF7B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443" y="2259712"/>
            <a:ext cx="1465270" cy="1465270"/>
          </a:xfrm>
          <a:prstGeom prst="rect">
            <a:avLst/>
          </a:prstGeom>
        </p:spPr>
      </p:pic>
      <p:sp>
        <p:nvSpPr>
          <p:cNvPr id="5" name="矩形: 圓角 4">
            <a:extLst>
              <a:ext uri="{FF2B5EF4-FFF2-40B4-BE49-F238E27FC236}">
                <a16:creationId xmlns:a16="http://schemas.microsoft.com/office/drawing/2014/main" id="{77898A9D-A754-A99B-282A-1CC609A7F202}"/>
              </a:ext>
            </a:extLst>
          </p:cNvPr>
          <p:cNvSpPr/>
          <p:nvPr/>
        </p:nvSpPr>
        <p:spPr>
          <a:xfrm>
            <a:off x="2746663" y="2391988"/>
            <a:ext cx="1695970" cy="1235854"/>
          </a:xfrm>
          <a:prstGeom prst="roundRect">
            <a:avLst/>
          </a:prstGeom>
          <a:solidFill>
            <a:schemeClr val="accent5">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編碼器</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(Encoder)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7" name="直線單箭頭接點 6">
            <a:extLst>
              <a:ext uri="{FF2B5EF4-FFF2-40B4-BE49-F238E27FC236}">
                <a16:creationId xmlns:a16="http://schemas.microsoft.com/office/drawing/2014/main" id="{15A00F8F-4B14-2DB9-CCB0-123A1139A13D}"/>
              </a:ext>
            </a:extLst>
          </p:cNvPr>
          <p:cNvCxnSpPr>
            <a:cxnSpLocks/>
          </p:cNvCxnSpPr>
          <p:nvPr/>
        </p:nvCxnSpPr>
        <p:spPr>
          <a:xfrm>
            <a:off x="2156863" y="2992347"/>
            <a:ext cx="4953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矩形: 圓角 10">
            <a:extLst>
              <a:ext uri="{FF2B5EF4-FFF2-40B4-BE49-F238E27FC236}">
                <a16:creationId xmlns:a16="http://schemas.microsoft.com/office/drawing/2014/main" id="{E978875B-0B20-C90F-9256-18756907EDCA}"/>
              </a:ext>
            </a:extLst>
          </p:cNvPr>
          <p:cNvSpPr/>
          <p:nvPr/>
        </p:nvSpPr>
        <p:spPr>
          <a:xfrm>
            <a:off x="5243155" y="1877843"/>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2" name="矩形: 圓角 11">
            <a:extLst>
              <a:ext uri="{FF2B5EF4-FFF2-40B4-BE49-F238E27FC236}">
                <a16:creationId xmlns:a16="http://schemas.microsoft.com/office/drawing/2014/main" id="{48997EA1-0736-1CEE-E854-2F51E59DA30A}"/>
              </a:ext>
            </a:extLst>
          </p:cNvPr>
          <p:cNvSpPr/>
          <p:nvPr/>
        </p:nvSpPr>
        <p:spPr>
          <a:xfrm>
            <a:off x="5936731" y="1877843"/>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3" name="矩形: 圓角 12">
            <a:extLst>
              <a:ext uri="{FF2B5EF4-FFF2-40B4-BE49-F238E27FC236}">
                <a16:creationId xmlns:a16="http://schemas.microsoft.com/office/drawing/2014/main" id="{F2570DD5-A6FA-0286-0C02-44F8DA154731}"/>
              </a:ext>
            </a:extLst>
          </p:cNvPr>
          <p:cNvSpPr/>
          <p:nvPr/>
        </p:nvSpPr>
        <p:spPr>
          <a:xfrm>
            <a:off x="7289557" y="1877843"/>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4" name="矩形: 圓角 13">
            <a:extLst>
              <a:ext uri="{FF2B5EF4-FFF2-40B4-BE49-F238E27FC236}">
                <a16:creationId xmlns:a16="http://schemas.microsoft.com/office/drawing/2014/main" id="{216E9D2F-8871-BAE8-7BA1-AA2D5D8EFC32}"/>
              </a:ext>
            </a:extLst>
          </p:cNvPr>
          <p:cNvSpPr/>
          <p:nvPr/>
        </p:nvSpPr>
        <p:spPr>
          <a:xfrm>
            <a:off x="6606154" y="1877843"/>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99</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矩形: 圓角 14">
            <a:extLst>
              <a:ext uri="{FF2B5EF4-FFF2-40B4-BE49-F238E27FC236}">
                <a16:creationId xmlns:a16="http://schemas.microsoft.com/office/drawing/2014/main" id="{40CF93C8-E865-1C85-6788-73CB9C4F5A91}"/>
              </a:ext>
            </a:extLst>
          </p:cNvPr>
          <p:cNvSpPr/>
          <p:nvPr/>
        </p:nvSpPr>
        <p:spPr>
          <a:xfrm>
            <a:off x="5233306" y="2452195"/>
            <a:ext cx="528735" cy="46653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t>43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矩形: 圓角 15">
            <a:extLst>
              <a:ext uri="{FF2B5EF4-FFF2-40B4-BE49-F238E27FC236}">
                <a16:creationId xmlns:a16="http://schemas.microsoft.com/office/drawing/2014/main" id="{E3C15AE2-41FF-8636-3EB4-5F03C48A1056}"/>
              </a:ext>
            </a:extLst>
          </p:cNvPr>
          <p:cNvSpPr/>
          <p:nvPr/>
        </p:nvSpPr>
        <p:spPr>
          <a:xfrm>
            <a:off x="5926882" y="2452195"/>
            <a:ext cx="528735" cy="466530"/>
          </a:xfrm>
          <a:prstGeom prst="roundRect">
            <a:avLst/>
          </a:prstGeom>
          <a:solidFill>
            <a:schemeClr val="accent3">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76</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DD63146E-03B2-1666-FD42-573E6276D408}"/>
              </a:ext>
            </a:extLst>
          </p:cNvPr>
          <p:cNvSpPr/>
          <p:nvPr/>
        </p:nvSpPr>
        <p:spPr>
          <a:xfrm>
            <a:off x="6595577" y="2452195"/>
            <a:ext cx="528735" cy="46653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43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91952BDA-D8BC-4C1D-1175-593CCAF570A4}"/>
              </a:ext>
            </a:extLst>
          </p:cNvPr>
          <p:cNvSpPr/>
          <p:nvPr/>
        </p:nvSpPr>
        <p:spPr>
          <a:xfrm>
            <a:off x="7289153" y="2452195"/>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B4F078B5-6502-1FDB-BBC5-1918CE59F948}"/>
              </a:ext>
            </a:extLst>
          </p:cNvPr>
          <p:cNvSpPr/>
          <p:nvPr/>
        </p:nvSpPr>
        <p:spPr>
          <a:xfrm>
            <a:off x="5233306" y="3035407"/>
            <a:ext cx="528735" cy="46653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4329762D-3D69-91FE-5D5F-28C5C70041B3}"/>
              </a:ext>
            </a:extLst>
          </p:cNvPr>
          <p:cNvSpPr/>
          <p:nvPr/>
        </p:nvSpPr>
        <p:spPr>
          <a:xfrm>
            <a:off x="5926882" y="3035407"/>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100B47A7-632A-D16E-B956-4C25093BE28B}"/>
              </a:ext>
            </a:extLst>
          </p:cNvPr>
          <p:cNvSpPr/>
          <p:nvPr/>
        </p:nvSpPr>
        <p:spPr>
          <a:xfrm>
            <a:off x="6595577" y="3035407"/>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矩形: 圓角 21">
            <a:extLst>
              <a:ext uri="{FF2B5EF4-FFF2-40B4-BE49-F238E27FC236}">
                <a16:creationId xmlns:a16="http://schemas.microsoft.com/office/drawing/2014/main" id="{ECA3320D-6A68-8955-8D57-EF9CE9639C23}"/>
              </a:ext>
            </a:extLst>
          </p:cNvPr>
          <p:cNvSpPr/>
          <p:nvPr/>
        </p:nvSpPr>
        <p:spPr>
          <a:xfrm>
            <a:off x="7289153" y="3035407"/>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23" name="矩形: 圓角 22">
            <a:extLst>
              <a:ext uri="{FF2B5EF4-FFF2-40B4-BE49-F238E27FC236}">
                <a16:creationId xmlns:a16="http://schemas.microsoft.com/office/drawing/2014/main" id="{83B4B25C-A13B-1F84-BC00-E21D7840C6AC}"/>
              </a:ext>
            </a:extLst>
          </p:cNvPr>
          <p:cNvSpPr/>
          <p:nvPr/>
        </p:nvSpPr>
        <p:spPr>
          <a:xfrm>
            <a:off x="5233306" y="3587409"/>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white"/>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6B06DFEF-E677-6DC2-A053-F72620998158}"/>
              </a:ext>
            </a:extLst>
          </p:cNvPr>
          <p:cNvSpPr/>
          <p:nvPr/>
        </p:nvSpPr>
        <p:spPr>
          <a:xfrm>
            <a:off x="5926882" y="3587409"/>
            <a:ext cx="528735" cy="46653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t>43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5" name="矩形: 圓角 24">
            <a:extLst>
              <a:ext uri="{FF2B5EF4-FFF2-40B4-BE49-F238E27FC236}">
                <a16:creationId xmlns:a16="http://schemas.microsoft.com/office/drawing/2014/main" id="{C952D98E-34A1-050F-DE8C-E8081B358E83}"/>
              </a:ext>
            </a:extLst>
          </p:cNvPr>
          <p:cNvSpPr/>
          <p:nvPr/>
        </p:nvSpPr>
        <p:spPr>
          <a:xfrm>
            <a:off x="6595577" y="3587409"/>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99</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992C42C5-87DA-254A-D4FD-F97811D7C532}"/>
              </a:ext>
            </a:extLst>
          </p:cNvPr>
          <p:cNvSpPr/>
          <p:nvPr/>
        </p:nvSpPr>
        <p:spPr>
          <a:xfrm>
            <a:off x="7289153" y="3587409"/>
            <a:ext cx="528735" cy="46653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85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文字方塊 26">
            <a:extLst>
              <a:ext uri="{FF2B5EF4-FFF2-40B4-BE49-F238E27FC236}">
                <a16:creationId xmlns:a16="http://schemas.microsoft.com/office/drawing/2014/main" id="{3B69344D-8730-912F-CA7D-B82EE845DCFD}"/>
              </a:ext>
            </a:extLst>
          </p:cNvPr>
          <p:cNvSpPr txBox="1"/>
          <p:nvPr/>
        </p:nvSpPr>
        <p:spPr>
          <a:xfrm>
            <a:off x="772478" y="1747838"/>
            <a:ext cx="118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64</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文字方塊 27">
            <a:extLst>
              <a:ext uri="{FF2B5EF4-FFF2-40B4-BE49-F238E27FC236}">
                <a16:creationId xmlns:a16="http://schemas.microsoft.com/office/drawing/2014/main" id="{6FECB14B-6B62-D814-ACEF-A9F3C13676EF}"/>
              </a:ext>
            </a:extLst>
          </p:cNvPr>
          <p:cNvSpPr txBox="1"/>
          <p:nvPr/>
        </p:nvSpPr>
        <p:spPr>
          <a:xfrm>
            <a:off x="-211884" y="2735059"/>
            <a:ext cx="118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64</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1" name="矩形: 圓角 30">
            <a:extLst>
              <a:ext uri="{FF2B5EF4-FFF2-40B4-BE49-F238E27FC236}">
                <a16:creationId xmlns:a16="http://schemas.microsoft.com/office/drawing/2014/main" id="{8F9E7D89-1EB3-BC2F-24C1-2B9E9CFBF2E5}"/>
              </a:ext>
            </a:extLst>
          </p:cNvPr>
          <p:cNvSpPr/>
          <p:nvPr/>
        </p:nvSpPr>
        <p:spPr>
          <a:xfrm>
            <a:off x="8662730" y="2807741"/>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矩形: 圓角 31">
            <a:extLst>
              <a:ext uri="{FF2B5EF4-FFF2-40B4-BE49-F238E27FC236}">
                <a16:creationId xmlns:a16="http://schemas.microsoft.com/office/drawing/2014/main" id="{2ACBC439-9572-A2CE-8673-EB206799F78A}"/>
              </a:ext>
            </a:extLst>
          </p:cNvPr>
          <p:cNvSpPr/>
          <p:nvPr/>
        </p:nvSpPr>
        <p:spPr>
          <a:xfrm>
            <a:off x="9356306" y="2807741"/>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3EF851DB-7742-1C1E-EBE5-13D365E62D02}"/>
              </a:ext>
            </a:extLst>
          </p:cNvPr>
          <p:cNvSpPr/>
          <p:nvPr/>
        </p:nvSpPr>
        <p:spPr>
          <a:xfrm>
            <a:off x="10692006" y="2813361"/>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矩形: 圓角 33">
            <a:extLst>
              <a:ext uri="{FF2B5EF4-FFF2-40B4-BE49-F238E27FC236}">
                <a16:creationId xmlns:a16="http://schemas.microsoft.com/office/drawing/2014/main" id="{F26CDB6B-EF20-3DAF-EF89-7A371B4A4AEF}"/>
              </a:ext>
            </a:extLst>
          </p:cNvPr>
          <p:cNvSpPr/>
          <p:nvPr/>
        </p:nvSpPr>
        <p:spPr>
          <a:xfrm>
            <a:off x="10024477" y="2814750"/>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99</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6" name="直線單箭頭接點 35">
            <a:extLst>
              <a:ext uri="{FF2B5EF4-FFF2-40B4-BE49-F238E27FC236}">
                <a16:creationId xmlns:a16="http://schemas.microsoft.com/office/drawing/2014/main" id="{EDB70ADA-FCB1-7B66-858C-829F9E13D30A}"/>
              </a:ext>
            </a:extLst>
          </p:cNvPr>
          <p:cNvCxnSpPr>
            <a:cxnSpLocks/>
          </p:cNvCxnSpPr>
          <p:nvPr/>
        </p:nvCxnSpPr>
        <p:spPr>
          <a:xfrm>
            <a:off x="4595263" y="2969271"/>
            <a:ext cx="4953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04FA61E7-6D09-F599-7A94-BA6997EDC51A}"/>
              </a:ext>
            </a:extLst>
          </p:cNvPr>
          <p:cNvCxnSpPr>
            <a:cxnSpLocks/>
          </p:cNvCxnSpPr>
          <p:nvPr/>
        </p:nvCxnSpPr>
        <p:spPr>
          <a:xfrm>
            <a:off x="7942037" y="2992347"/>
            <a:ext cx="4953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0" name="矩形: 圓角 39">
            <a:extLst>
              <a:ext uri="{FF2B5EF4-FFF2-40B4-BE49-F238E27FC236}">
                <a16:creationId xmlns:a16="http://schemas.microsoft.com/office/drawing/2014/main" id="{63AE00C6-AB59-4705-6494-ABD83E6BEF29}"/>
              </a:ext>
            </a:extLst>
          </p:cNvPr>
          <p:cNvSpPr/>
          <p:nvPr/>
        </p:nvSpPr>
        <p:spPr>
          <a:xfrm>
            <a:off x="11385582" y="2821192"/>
            <a:ext cx="528735" cy="46653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t>43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文字方塊 40">
            <a:extLst>
              <a:ext uri="{FF2B5EF4-FFF2-40B4-BE49-F238E27FC236}">
                <a16:creationId xmlns:a16="http://schemas.microsoft.com/office/drawing/2014/main" id="{E61C2434-BB0F-0B85-CF81-071B0899418C}"/>
              </a:ext>
            </a:extLst>
          </p:cNvPr>
          <p:cNvSpPr txBox="1"/>
          <p:nvPr/>
        </p:nvSpPr>
        <p:spPr>
          <a:xfrm>
            <a:off x="11448630" y="3277658"/>
            <a:ext cx="9313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3" name="矩形: 圓角 42">
            <a:extLst>
              <a:ext uri="{FF2B5EF4-FFF2-40B4-BE49-F238E27FC236}">
                <a16:creationId xmlns:a16="http://schemas.microsoft.com/office/drawing/2014/main" id="{8B51AB9E-A1DB-244A-8C19-5BE7A88EFB90}"/>
              </a:ext>
            </a:extLst>
          </p:cNvPr>
          <p:cNvSpPr/>
          <p:nvPr/>
        </p:nvSpPr>
        <p:spPr>
          <a:xfrm>
            <a:off x="427505" y="5345922"/>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4" name="矩形: 圓角 43">
            <a:extLst>
              <a:ext uri="{FF2B5EF4-FFF2-40B4-BE49-F238E27FC236}">
                <a16:creationId xmlns:a16="http://schemas.microsoft.com/office/drawing/2014/main" id="{D19F3563-54E5-30FD-8DD5-979957359031}"/>
              </a:ext>
            </a:extLst>
          </p:cNvPr>
          <p:cNvSpPr/>
          <p:nvPr/>
        </p:nvSpPr>
        <p:spPr>
          <a:xfrm>
            <a:off x="1121081" y="5345922"/>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5" name="矩形: 圓角 44">
            <a:extLst>
              <a:ext uri="{FF2B5EF4-FFF2-40B4-BE49-F238E27FC236}">
                <a16:creationId xmlns:a16="http://schemas.microsoft.com/office/drawing/2014/main" id="{51159271-E97D-151D-D348-8B4BB0608DA3}"/>
              </a:ext>
            </a:extLst>
          </p:cNvPr>
          <p:cNvSpPr/>
          <p:nvPr/>
        </p:nvSpPr>
        <p:spPr>
          <a:xfrm>
            <a:off x="2456781" y="5351542"/>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6" name="矩形: 圓角 45">
            <a:extLst>
              <a:ext uri="{FF2B5EF4-FFF2-40B4-BE49-F238E27FC236}">
                <a16:creationId xmlns:a16="http://schemas.microsoft.com/office/drawing/2014/main" id="{3920B5B2-21F5-DBAF-D861-58C48A7AC345}"/>
              </a:ext>
            </a:extLst>
          </p:cNvPr>
          <p:cNvSpPr/>
          <p:nvPr/>
        </p:nvSpPr>
        <p:spPr>
          <a:xfrm>
            <a:off x="1789252" y="5352931"/>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99</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7" name="矩形: 圓角 46">
            <a:extLst>
              <a:ext uri="{FF2B5EF4-FFF2-40B4-BE49-F238E27FC236}">
                <a16:creationId xmlns:a16="http://schemas.microsoft.com/office/drawing/2014/main" id="{4211D626-EFDB-6F33-6998-85F4B684761B}"/>
              </a:ext>
            </a:extLst>
          </p:cNvPr>
          <p:cNvSpPr/>
          <p:nvPr/>
        </p:nvSpPr>
        <p:spPr>
          <a:xfrm>
            <a:off x="3150357" y="5359373"/>
            <a:ext cx="528735" cy="46653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rPr>
              <a:t>43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文字方塊 47">
            <a:extLst>
              <a:ext uri="{FF2B5EF4-FFF2-40B4-BE49-F238E27FC236}">
                <a16:creationId xmlns:a16="http://schemas.microsoft.com/office/drawing/2014/main" id="{0840072A-652F-8C92-596F-BB49E0594FF4}"/>
              </a:ext>
            </a:extLst>
          </p:cNvPr>
          <p:cNvSpPr txBox="1"/>
          <p:nvPr/>
        </p:nvSpPr>
        <p:spPr>
          <a:xfrm>
            <a:off x="3786783" y="5289232"/>
            <a:ext cx="9313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9" name="直線單箭頭接點 48">
            <a:extLst>
              <a:ext uri="{FF2B5EF4-FFF2-40B4-BE49-F238E27FC236}">
                <a16:creationId xmlns:a16="http://schemas.microsoft.com/office/drawing/2014/main" id="{9A5A1560-F8BA-090E-4B92-C93B3AFD5BF8}"/>
              </a:ext>
            </a:extLst>
          </p:cNvPr>
          <p:cNvCxnSpPr>
            <a:cxnSpLocks/>
          </p:cNvCxnSpPr>
          <p:nvPr/>
        </p:nvCxnSpPr>
        <p:spPr>
          <a:xfrm>
            <a:off x="4542624" y="5594135"/>
            <a:ext cx="2052953"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矩形: 圓角 66">
            <a:extLst>
              <a:ext uri="{FF2B5EF4-FFF2-40B4-BE49-F238E27FC236}">
                <a16:creationId xmlns:a16="http://schemas.microsoft.com/office/drawing/2014/main" id="{074D8B82-814A-874B-1B9F-D1F5AAB74DCC}"/>
              </a:ext>
            </a:extLst>
          </p:cNvPr>
          <p:cNvSpPr/>
          <p:nvPr/>
        </p:nvSpPr>
        <p:spPr>
          <a:xfrm>
            <a:off x="6798129" y="4923655"/>
            <a:ext cx="1695970" cy="1235854"/>
          </a:xfrm>
          <a:prstGeom prst="round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解碼器</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(Decoder)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69" name="直線單箭頭接點 68">
            <a:extLst>
              <a:ext uri="{FF2B5EF4-FFF2-40B4-BE49-F238E27FC236}">
                <a16:creationId xmlns:a16="http://schemas.microsoft.com/office/drawing/2014/main" id="{21D720D4-AF24-7DB5-D8E1-791471E7ED36}"/>
              </a:ext>
            </a:extLst>
          </p:cNvPr>
          <p:cNvCxnSpPr>
            <a:cxnSpLocks/>
          </p:cNvCxnSpPr>
          <p:nvPr/>
        </p:nvCxnSpPr>
        <p:spPr>
          <a:xfrm>
            <a:off x="8578485" y="5541582"/>
            <a:ext cx="96489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0" name="圖片 69" descr="一張含有 草, 哈士奇, 戶外, 寵物 的圖片&#10;&#10;自動產生的描述">
            <a:extLst>
              <a:ext uri="{FF2B5EF4-FFF2-40B4-BE49-F238E27FC236}">
                <a16:creationId xmlns:a16="http://schemas.microsoft.com/office/drawing/2014/main" id="{2D0D60C1-E260-8A85-A1C8-4697E45A8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4944" y="4861500"/>
            <a:ext cx="1465270" cy="1465270"/>
          </a:xfrm>
          <a:prstGeom prst="rect">
            <a:avLst/>
          </a:prstGeom>
        </p:spPr>
      </p:pic>
      <p:sp>
        <p:nvSpPr>
          <p:cNvPr id="71" name="文字方塊 70">
            <a:extLst>
              <a:ext uri="{FF2B5EF4-FFF2-40B4-BE49-F238E27FC236}">
                <a16:creationId xmlns:a16="http://schemas.microsoft.com/office/drawing/2014/main" id="{8EE3BC68-2ADF-2A47-2BE5-8BEFEE25CE54}"/>
              </a:ext>
            </a:extLst>
          </p:cNvPr>
          <p:cNvSpPr txBox="1"/>
          <p:nvPr/>
        </p:nvSpPr>
        <p:spPr>
          <a:xfrm>
            <a:off x="10382979" y="4349626"/>
            <a:ext cx="118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64</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2" name="文字方塊 71">
            <a:extLst>
              <a:ext uri="{FF2B5EF4-FFF2-40B4-BE49-F238E27FC236}">
                <a16:creationId xmlns:a16="http://schemas.microsoft.com/office/drawing/2014/main" id="{A8F8328C-F59B-8908-96DB-97705DC1F4C3}"/>
              </a:ext>
            </a:extLst>
          </p:cNvPr>
          <p:cNvSpPr txBox="1"/>
          <p:nvPr/>
        </p:nvSpPr>
        <p:spPr>
          <a:xfrm>
            <a:off x="9398617" y="5336847"/>
            <a:ext cx="11892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64</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395105956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067E9026-262F-1CF3-B152-73C6D062EC87}"/>
              </a:ext>
            </a:extLst>
          </p:cNvPr>
          <p:cNvSpPr/>
          <p:nvPr/>
        </p:nvSpPr>
        <p:spPr>
          <a:xfrm>
            <a:off x="7781671" y="1231190"/>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圖片</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cxnSp>
        <p:nvCxnSpPr>
          <p:cNvPr id="5" name="直線單箭頭接點 4">
            <a:extLst>
              <a:ext uri="{FF2B5EF4-FFF2-40B4-BE49-F238E27FC236}">
                <a16:creationId xmlns:a16="http://schemas.microsoft.com/office/drawing/2014/main" id="{1DE2E2E7-8348-D995-2986-43EF64457A56}"/>
              </a:ext>
            </a:extLst>
          </p:cNvPr>
          <p:cNvCxnSpPr>
            <a:cxnSpLocks/>
          </p:cNvCxnSpPr>
          <p:nvPr/>
        </p:nvCxnSpPr>
        <p:spPr>
          <a:xfrm>
            <a:off x="6634264" y="1762684"/>
            <a:ext cx="10604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矩形: 圓角 6">
            <a:extLst>
              <a:ext uri="{FF2B5EF4-FFF2-40B4-BE49-F238E27FC236}">
                <a16:creationId xmlns:a16="http://schemas.microsoft.com/office/drawing/2014/main" id="{F37DA83A-E936-9E1E-2134-4C7B204DC44B}"/>
              </a:ext>
            </a:extLst>
          </p:cNvPr>
          <p:cNvSpPr/>
          <p:nvPr/>
        </p:nvSpPr>
        <p:spPr>
          <a:xfrm>
            <a:off x="7859899" y="293512"/>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pic>
        <p:nvPicPr>
          <p:cNvPr id="8" name="圖片 7" descr="一張含有 草, 哈士奇, 戶外, 寵物 的圖片&#10;&#10;自動產生的描述">
            <a:extLst>
              <a:ext uri="{FF2B5EF4-FFF2-40B4-BE49-F238E27FC236}">
                <a16:creationId xmlns:a16="http://schemas.microsoft.com/office/drawing/2014/main" id="{E94DD2BC-BDFD-9F15-DF84-1EDC3D0145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5458" y="1095003"/>
            <a:ext cx="1332000" cy="1332000"/>
          </a:xfrm>
          <a:prstGeom prst="rect">
            <a:avLst/>
          </a:prstGeom>
        </p:spPr>
      </p:pic>
      <p:cxnSp>
        <p:nvCxnSpPr>
          <p:cNvPr id="10" name="直線單箭頭接點 9">
            <a:extLst>
              <a:ext uri="{FF2B5EF4-FFF2-40B4-BE49-F238E27FC236}">
                <a16:creationId xmlns:a16="http://schemas.microsoft.com/office/drawing/2014/main" id="{278FBB74-FDBE-01B8-D378-F136099B05BD}"/>
              </a:ext>
            </a:extLst>
          </p:cNvPr>
          <p:cNvCxnSpPr>
            <a:cxnSpLocks/>
          </p:cNvCxnSpPr>
          <p:nvPr/>
        </p:nvCxnSpPr>
        <p:spPr>
          <a:xfrm>
            <a:off x="9941670" y="1762684"/>
            <a:ext cx="6292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F4E63EA7-92E8-C9AF-B58E-25370ACB1966}"/>
              </a:ext>
            </a:extLst>
          </p:cNvPr>
          <p:cNvCxnSpPr>
            <a:cxnSpLocks/>
          </p:cNvCxnSpPr>
          <p:nvPr/>
        </p:nvCxnSpPr>
        <p:spPr>
          <a:xfrm>
            <a:off x="8807563" y="764208"/>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038E56AC-8CD5-263D-071C-FCC503F9DFC8}"/>
              </a:ext>
            </a:extLst>
          </p:cNvPr>
          <p:cNvSpPr/>
          <p:nvPr/>
        </p:nvSpPr>
        <p:spPr>
          <a:xfrm>
            <a:off x="7776431" y="4587188"/>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圖片</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sp>
        <p:nvSpPr>
          <p:cNvPr id="19" name="矩形: 圓角 18">
            <a:extLst>
              <a:ext uri="{FF2B5EF4-FFF2-40B4-BE49-F238E27FC236}">
                <a16:creationId xmlns:a16="http://schemas.microsoft.com/office/drawing/2014/main" id="{48681F1D-4440-8DDA-D7D0-379AC834B377}"/>
              </a:ext>
            </a:extLst>
          </p:cNvPr>
          <p:cNvSpPr/>
          <p:nvPr/>
        </p:nvSpPr>
        <p:spPr>
          <a:xfrm>
            <a:off x="7854659" y="3649510"/>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21" name="直線單箭頭接點 20">
            <a:extLst>
              <a:ext uri="{FF2B5EF4-FFF2-40B4-BE49-F238E27FC236}">
                <a16:creationId xmlns:a16="http://schemas.microsoft.com/office/drawing/2014/main" id="{87800C6B-8543-C8B2-229C-BE7402FB8949}"/>
              </a:ext>
            </a:extLst>
          </p:cNvPr>
          <p:cNvCxnSpPr>
            <a:cxnSpLocks/>
          </p:cNvCxnSpPr>
          <p:nvPr/>
        </p:nvCxnSpPr>
        <p:spPr>
          <a:xfrm>
            <a:off x="9941670" y="5118682"/>
            <a:ext cx="6239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30D0000D-FCF9-7319-0666-E9590474CF9A}"/>
              </a:ext>
            </a:extLst>
          </p:cNvPr>
          <p:cNvCxnSpPr>
            <a:cxnSpLocks/>
          </p:cNvCxnSpPr>
          <p:nvPr/>
        </p:nvCxnSpPr>
        <p:spPr>
          <a:xfrm>
            <a:off x="8802323" y="4120206"/>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9" name="圖片 8" descr="一張含有 哺乳動物, 狗, 戶外, 建築 的圖片&#10;&#10;自動產生的描述">
            <a:extLst>
              <a:ext uri="{FF2B5EF4-FFF2-40B4-BE49-F238E27FC236}">
                <a16:creationId xmlns:a16="http://schemas.microsoft.com/office/drawing/2014/main" id="{8441AF2F-BCBA-02E0-319A-27CE3C2B11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458" y="4475341"/>
            <a:ext cx="1332000" cy="1332000"/>
          </a:xfrm>
          <a:prstGeom prst="rect">
            <a:avLst/>
          </a:prstGeom>
        </p:spPr>
      </p:pic>
      <p:cxnSp>
        <p:nvCxnSpPr>
          <p:cNvPr id="14" name="直線單箭頭接點 13">
            <a:extLst>
              <a:ext uri="{FF2B5EF4-FFF2-40B4-BE49-F238E27FC236}">
                <a16:creationId xmlns:a16="http://schemas.microsoft.com/office/drawing/2014/main" id="{D14566DA-9069-D2DE-119B-7194707CE967}"/>
              </a:ext>
            </a:extLst>
          </p:cNvPr>
          <p:cNvCxnSpPr>
            <a:cxnSpLocks/>
          </p:cNvCxnSpPr>
          <p:nvPr/>
        </p:nvCxnSpPr>
        <p:spPr>
          <a:xfrm>
            <a:off x="6634264" y="5141341"/>
            <a:ext cx="107993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矩形: 圓角 19">
            <a:extLst>
              <a:ext uri="{FF2B5EF4-FFF2-40B4-BE49-F238E27FC236}">
                <a16:creationId xmlns:a16="http://schemas.microsoft.com/office/drawing/2014/main" id="{B7B34646-2E2D-16D3-9A60-BFC66BA632E7}"/>
              </a:ext>
            </a:extLst>
          </p:cNvPr>
          <p:cNvSpPr/>
          <p:nvPr/>
        </p:nvSpPr>
        <p:spPr>
          <a:xfrm>
            <a:off x="2531280" y="1197143"/>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資訊</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抽取</a:t>
            </a:r>
          </a:p>
        </p:txBody>
      </p:sp>
      <p:sp>
        <p:nvSpPr>
          <p:cNvPr id="23" name="矩形: 圓角 22">
            <a:extLst>
              <a:ext uri="{FF2B5EF4-FFF2-40B4-BE49-F238E27FC236}">
                <a16:creationId xmlns:a16="http://schemas.microsoft.com/office/drawing/2014/main" id="{D41338D5-D75F-4B34-A1E0-397423C2F924}"/>
              </a:ext>
            </a:extLst>
          </p:cNvPr>
          <p:cNvSpPr/>
          <p:nvPr/>
        </p:nvSpPr>
        <p:spPr>
          <a:xfrm>
            <a:off x="2526040" y="4553141"/>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資訊</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抽取</a:t>
            </a:r>
          </a:p>
        </p:txBody>
      </p:sp>
      <p:pic>
        <p:nvPicPr>
          <p:cNvPr id="24" name="圖片 23" descr="一張含有 草, 哈士奇, 戶外, 寵物 的圖片&#10;&#10;自動產生的描述">
            <a:extLst>
              <a:ext uri="{FF2B5EF4-FFF2-40B4-BE49-F238E27FC236}">
                <a16:creationId xmlns:a16="http://schemas.microsoft.com/office/drawing/2014/main" id="{2C743575-D9D4-D11E-9F13-1C8EDDF78F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247" y="1095003"/>
            <a:ext cx="1332000" cy="1332000"/>
          </a:xfrm>
          <a:prstGeom prst="rect">
            <a:avLst/>
          </a:prstGeom>
        </p:spPr>
      </p:pic>
      <p:pic>
        <p:nvPicPr>
          <p:cNvPr id="25" name="圖片 24" descr="一張含有 哺乳動物, 狗, 戶外, 建築 的圖片&#10;&#10;自動產生的描述">
            <a:extLst>
              <a:ext uri="{FF2B5EF4-FFF2-40B4-BE49-F238E27FC236}">
                <a16:creationId xmlns:a16="http://schemas.microsoft.com/office/drawing/2014/main" id="{1D7C7898-6263-D72C-7A8A-0FEABDC2B3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247" y="4475341"/>
            <a:ext cx="1332000" cy="1332000"/>
          </a:xfrm>
          <a:prstGeom prst="rect">
            <a:avLst/>
          </a:prstGeom>
        </p:spPr>
      </p:pic>
      <p:cxnSp>
        <p:nvCxnSpPr>
          <p:cNvPr id="28" name="直線單箭頭接點 27">
            <a:extLst>
              <a:ext uri="{FF2B5EF4-FFF2-40B4-BE49-F238E27FC236}">
                <a16:creationId xmlns:a16="http://schemas.microsoft.com/office/drawing/2014/main" id="{9E68C4C4-D981-20DB-F6B8-D23E64113EB2}"/>
              </a:ext>
            </a:extLst>
          </p:cNvPr>
          <p:cNvCxnSpPr>
            <a:cxnSpLocks/>
          </p:cNvCxnSpPr>
          <p:nvPr/>
        </p:nvCxnSpPr>
        <p:spPr>
          <a:xfrm>
            <a:off x="4588304" y="1754088"/>
            <a:ext cx="12093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8979313E-096D-05D2-ADFB-E14501553AF7}"/>
              </a:ext>
            </a:extLst>
          </p:cNvPr>
          <p:cNvCxnSpPr>
            <a:cxnSpLocks/>
          </p:cNvCxnSpPr>
          <p:nvPr/>
        </p:nvCxnSpPr>
        <p:spPr>
          <a:xfrm>
            <a:off x="4588304" y="5118682"/>
            <a:ext cx="12093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B8DB2DBB-5B5B-1C58-1019-812EEEBF5D79}"/>
              </a:ext>
            </a:extLst>
          </p:cNvPr>
          <p:cNvCxnSpPr>
            <a:cxnSpLocks/>
          </p:cNvCxnSpPr>
          <p:nvPr/>
        </p:nvCxnSpPr>
        <p:spPr>
          <a:xfrm>
            <a:off x="1784119" y="1754088"/>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9AA2D66A-6355-8C77-1205-FDEE72F1347E}"/>
              </a:ext>
            </a:extLst>
          </p:cNvPr>
          <p:cNvCxnSpPr>
            <a:cxnSpLocks/>
          </p:cNvCxnSpPr>
          <p:nvPr/>
        </p:nvCxnSpPr>
        <p:spPr>
          <a:xfrm>
            <a:off x="1784119" y="5118682"/>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圓角 31">
            <a:extLst>
              <a:ext uri="{FF2B5EF4-FFF2-40B4-BE49-F238E27FC236}">
                <a16:creationId xmlns:a16="http://schemas.microsoft.com/office/drawing/2014/main" id="{E950E0FD-FA05-AFB6-A0FA-A0C3C166325B}"/>
              </a:ext>
            </a:extLst>
          </p:cNvPr>
          <p:cNvSpPr/>
          <p:nvPr/>
        </p:nvSpPr>
        <p:spPr>
          <a:xfrm>
            <a:off x="2621396" y="293512"/>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33" name="直線單箭頭接點 32">
            <a:extLst>
              <a:ext uri="{FF2B5EF4-FFF2-40B4-BE49-F238E27FC236}">
                <a16:creationId xmlns:a16="http://schemas.microsoft.com/office/drawing/2014/main" id="{2BD2B854-9F5D-4D2D-831B-2792E87FFB6D}"/>
              </a:ext>
            </a:extLst>
          </p:cNvPr>
          <p:cNvCxnSpPr>
            <a:cxnSpLocks/>
          </p:cNvCxnSpPr>
          <p:nvPr/>
        </p:nvCxnSpPr>
        <p:spPr>
          <a:xfrm>
            <a:off x="3569060" y="764208"/>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矩形: 圓角 33">
            <a:extLst>
              <a:ext uri="{FF2B5EF4-FFF2-40B4-BE49-F238E27FC236}">
                <a16:creationId xmlns:a16="http://schemas.microsoft.com/office/drawing/2014/main" id="{08B40D62-A5FF-E272-23ED-BB46929772E4}"/>
              </a:ext>
            </a:extLst>
          </p:cNvPr>
          <p:cNvSpPr/>
          <p:nvPr/>
        </p:nvSpPr>
        <p:spPr>
          <a:xfrm>
            <a:off x="2616156" y="3649510"/>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35" name="直線單箭頭接點 34">
            <a:extLst>
              <a:ext uri="{FF2B5EF4-FFF2-40B4-BE49-F238E27FC236}">
                <a16:creationId xmlns:a16="http://schemas.microsoft.com/office/drawing/2014/main" id="{22B6EBE2-8ECF-48BA-DB21-73EF0E5478D9}"/>
              </a:ext>
            </a:extLst>
          </p:cNvPr>
          <p:cNvCxnSpPr>
            <a:cxnSpLocks/>
          </p:cNvCxnSpPr>
          <p:nvPr/>
        </p:nvCxnSpPr>
        <p:spPr>
          <a:xfrm>
            <a:off x="3563820" y="4120206"/>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77B04A69-760D-2E55-3C8E-EFEA2E16A6E2}"/>
              </a:ext>
            </a:extLst>
          </p:cNvPr>
          <p:cNvCxnSpPr>
            <a:cxnSpLocks/>
          </p:cNvCxnSpPr>
          <p:nvPr/>
        </p:nvCxnSpPr>
        <p:spPr>
          <a:xfrm>
            <a:off x="993032" y="3098261"/>
            <a:ext cx="10336854"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68697651-CFE1-013D-716F-9E4EFA6F3366}"/>
              </a:ext>
            </a:extLst>
          </p:cNvPr>
          <p:cNvCxnSpPr>
            <a:cxnSpLocks/>
          </p:cNvCxnSpPr>
          <p:nvPr/>
        </p:nvCxnSpPr>
        <p:spPr>
          <a:xfrm flipV="1">
            <a:off x="993032" y="2425395"/>
            <a:ext cx="0" cy="668002"/>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76407295-5758-1735-CAF2-13215018D7D3}"/>
              </a:ext>
            </a:extLst>
          </p:cNvPr>
          <p:cNvCxnSpPr>
            <a:cxnSpLocks/>
          </p:cNvCxnSpPr>
          <p:nvPr/>
        </p:nvCxnSpPr>
        <p:spPr>
          <a:xfrm flipV="1">
            <a:off x="11329886" y="2425395"/>
            <a:ext cx="0" cy="668002"/>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1382A93B-7C91-6712-9A87-7B49C25F0B8B}"/>
              </a:ext>
            </a:extLst>
          </p:cNvPr>
          <p:cNvCxnSpPr>
            <a:cxnSpLocks/>
          </p:cNvCxnSpPr>
          <p:nvPr/>
        </p:nvCxnSpPr>
        <p:spPr>
          <a:xfrm>
            <a:off x="993032" y="6538610"/>
            <a:ext cx="10336854"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8" name="直線單箭頭接點 37">
            <a:extLst>
              <a:ext uri="{FF2B5EF4-FFF2-40B4-BE49-F238E27FC236}">
                <a16:creationId xmlns:a16="http://schemas.microsoft.com/office/drawing/2014/main" id="{8EA51001-D8FA-CF3A-709C-18C6D546F700}"/>
              </a:ext>
            </a:extLst>
          </p:cNvPr>
          <p:cNvCxnSpPr>
            <a:cxnSpLocks/>
          </p:cNvCxnSpPr>
          <p:nvPr/>
        </p:nvCxnSpPr>
        <p:spPr>
          <a:xfrm flipV="1">
            <a:off x="993032" y="5865744"/>
            <a:ext cx="0" cy="668002"/>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86C005AF-A8A9-E279-CB06-8BBF08992E29}"/>
              </a:ext>
            </a:extLst>
          </p:cNvPr>
          <p:cNvCxnSpPr>
            <a:cxnSpLocks/>
          </p:cNvCxnSpPr>
          <p:nvPr/>
        </p:nvCxnSpPr>
        <p:spPr>
          <a:xfrm flipV="1">
            <a:off x="11329886" y="5865744"/>
            <a:ext cx="0" cy="668002"/>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 name="文字方塊 1">
                <a:extLst>
                  <a:ext uri="{FF2B5EF4-FFF2-40B4-BE49-F238E27FC236}">
                    <a16:creationId xmlns:a16="http://schemas.microsoft.com/office/drawing/2014/main" id="{40E1AC77-5160-DF60-763E-8AC8143F52CC}"/>
                  </a:ext>
                </a:extLst>
              </p:cNvPr>
              <p:cNvSpPr txBox="1"/>
              <p:nvPr/>
            </p:nvSpPr>
            <p:spPr>
              <a:xfrm>
                <a:off x="5872741" y="1439640"/>
                <a:ext cx="696088" cy="62331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eqArr>
                            <m:eqArr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eqArrPr>
                            <m:e>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0.5</m:t>
                              </m:r>
                            </m:e>
                            <m:e>
                              <m: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t>1.0</m:t>
                              </m:r>
                            </m:e>
                          </m:eqArr>
                        </m:e>
                      </m:d>
                    </m:oMath>
                  </m:oMathPara>
                </a14:m>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2" name="文字方塊 1">
                <a:extLst>
                  <a:ext uri="{FF2B5EF4-FFF2-40B4-BE49-F238E27FC236}">
                    <a16:creationId xmlns:a16="http://schemas.microsoft.com/office/drawing/2014/main" id="{40E1AC77-5160-DF60-763E-8AC8143F52CC}"/>
                  </a:ext>
                </a:extLst>
              </p:cNvPr>
              <p:cNvSpPr txBox="1">
                <a:spLocks noRot="1" noChangeAspect="1" noMove="1" noResize="1" noEditPoints="1" noAdjustHandles="1" noChangeArrowheads="1" noChangeShapeType="1" noTextEdit="1"/>
              </p:cNvSpPr>
              <p:nvPr/>
            </p:nvSpPr>
            <p:spPr>
              <a:xfrm>
                <a:off x="5872741" y="1439640"/>
                <a:ext cx="696088" cy="623312"/>
              </a:xfrm>
              <a:prstGeom prst="rect">
                <a:avLst/>
              </a:prstGeom>
              <a:blipFill>
                <a:blip r:embed="rId4"/>
                <a:stretch>
                  <a:fillRect/>
                </a:stretch>
              </a:blipFill>
            </p:spPr>
            <p:txBody>
              <a:bodyPr/>
              <a:lstStyle/>
              <a:p>
                <a:r>
                  <a:rPr lang="zh-TW" altLang="en-US">
                    <a:noFill/>
                  </a:rPr>
                  <a:t> </a:t>
                </a:r>
              </a:p>
            </p:txBody>
          </p:sp>
        </mc:Fallback>
      </mc:AlternateContent>
      <p:sp>
        <p:nvSpPr>
          <p:cNvPr id="41" name="矩形: 圓角 40">
            <a:extLst>
              <a:ext uri="{FF2B5EF4-FFF2-40B4-BE49-F238E27FC236}">
                <a16:creationId xmlns:a16="http://schemas.microsoft.com/office/drawing/2014/main" id="{EC0E3150-F2AB-8F43-DB42-A36AB74D0377}"/>
              </a:ext>
            </a:extLst>
          </p:cNvPr>
          <p:cNvSpPr/>
          <p:nvPr/>
        </p:nvSpPr>
        <p:spPr>
          <a:xfrm>
            <a:off x="5395314" y="964977"/>
            <a:ext cx="1656420" cy="46246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哈士奇、草原</a:t>
            </a:r>
          </a:p>
        </p:txBody>
      </p:sp>
      <p:sp>
        <p:nvSpPr>
          <p:cNvPr id="42" name="矩形: 圓角 41">
            <a:extLst>
              <a:ext uri="{FF2B5EF4-FFF2-40B4-BE49-F238E27FC236}">
                <a16:creationId xmlns:a16="http://schemas.microsoft.com/office/drawing/2014/main" id="{BAB9A8B7-223B-DB03-D96E-BBD259DBC735}"/>
              </a:ext>
            </a:extLst>
          </p:cNvPr>
          <p:cNvSpPr/>
          <p:nvPr/>
        </p:nvSpPr>
        <p:spPr>
          <a:xfrm>
            <a:off x="5395313" y="4337840"/>
            <a:ext cx="1656420" cy="46246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柴犬、都市</a:t>
            </a:r>
          </a:p>
        </p:txBody>
      </p:sp>
      <p:sp>
        <p:nvSpPr>
          <p:cNvPr id="6" name="文字方塊 5">
            <a:extLst>
              <a:ext uri="{FF2B5EF4-FFF2-40B4-BE49-F238E27FC236}">
                <a16:creationId xmlns:a16="http://schemas.microsoft.com/office/drawing/2014/main" id="{A5C1A14B-6469-6633-6543-5CF97BD23CED}"/>
              </a:ext>
            </a:extLst>
          </p:cNvPr>
          <p:cNvSpPr txBox="1"/>
          <p:nvPr/>
        </p:nvSpPr>
        <p:spPr>
          <a:xfrm>
            <a:off x="2702342" y="5710523"/>
            <a:ext cx="17096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Encoder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79B5AEC6-855C-9852-D8C3-6483568F940F}"/>
              </a:ext>
            </a:extLst>
          </p:cNvPr>
          <p:cNvSpPr txBox="1"/>
          <p:nvPr/>
        </p:nvSpPr>
        <p:spPr>
          <a:xfrm>
            <a:off x="8000331" y="5724040"/>
            <a:ext cx="17096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Decoder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文字方塊 15">
            <a:extLst>
              <a:ext uri="{FF2B5EF4-FFF2-40B4-BE49-F238E27FC236}">
                <a16:creationId xmlns:a16="http://schemas.microsoft.com/office/drawing/2014/main" id="{68317196-B035-9F3B-4055-48D801BEEF4C}"/>
              </a:ext>
            </a:extLst>
          </p:cNvPr>
          <p:cNvSpPr txBox="1"/>
          <p:nvPr/>
        </p:nvSpPr>
        <p:spPr>
          <a:xfrm>
            <a:off x="2702342" y="2344142"/>
            <a:ext cx="17096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Encoder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6" name="文字方塊 25">
            <a:extLst>
              <a:ext uri="{FF2B5EF4-FFF2-40B4-BE49-F238E27FC236}">
                <a16:creationId xmlns:a16="http://schemas.microsoft.com/office/drawing/2014/main" id="{8DC35995-4985-9E53-061E-89C8B190E80A}"/>
              </a:ext>
            </a:extLst>
          </p:cNvPr>
          <p:cNvSpPr txBox="1"/>
          <p:nvPr/>
        </p:nvSpPr>
        <p:spPr>
          <a:xfrm>
            <a:off x="8000331" y="2357659"/>
            <a:ext cx="170965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Decoder</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xmlns:a14="http://schemas.microsoft.com/office/drawing/2010/main">
        <mc:Choice Requires="a14">
          <p:sp>
            <p:nvSpPr>
              <p:cNvPr id="27" name="文字方塊 26">
                <a:extLst>
                  <a:ext uri="{FF2B5EF4-FFF2-40B4-BE49-F238E27FC236}">
                    <a16:creationId xmlns:a16="http://schemas.microsoft.com/office/drawing/2014/main" id="{CA54210A-518F-3312-B8E0-306735A12F53}"/>
                  </a:ext>
                </a:extLst>
              </p:cNvPr>
              <p:cNvSpPr txBox="1"/>
              <p:nvPr/>
            </p:nvSpPr>
            <p:spPr>
              <a:xfrm>
                <a:off x="5859917" y="4821250"/>
                <a:ext cx="696088" cy="623312"/>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eqArr>
                            <m:eqArrPr>
                              <m:ctrlP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ctrlPr>
                            </m:eqArr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0.7</m:t>
                              </m:r>
                            </m:e>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0.3</m:t>
                              </m:r>
                            </m:e>
                          </m:eqArr>
                        </m:e>
                      </m:d>
                    </m:oMath>
                  </m:oMathPara>
                </a14:m>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27" name="文字方塊 26">
                <a:extLst>
                  <a:ext uri="{FF2B5EF4-FFF2-40B4-BE49-F238E27FC236}">
                    <a16:creationId xmlns:a16="http://schemas.microsoft.com/office/drawing/2014/main" id="{CA54210A-518F-3312-B8E0-306735A12F53}"/>
                  </a:ext>
                </a:extLst>
              </p:cNvPr>
              <p:cNvSpPr txBox="1">
                <a:spLocks noRot="1" noChangeAspect="1" noMove="1" noResize="1" noEditPoints="1" noAdjustHandles="1" noChangeArrowheads="1" noChangeShapeType="1" noTextEdit="1"/>
              </p:cNvSpPr>
              <p:nvPr/>
            </p:nvSpPr>
            <p:spPr>
              <a:xfrm>
                <a:off x="5859917" y="4821250"/>
                <a:ext cx="696088" cy="623312"/>
              </a:xfrm>
              <a:prstGeom prst="rect">
                <a:avLst/>
              </a:prstGeom>
              <a:blipFill>
                <a:blip r:embed="rId5"/>
                <a:stretch>
                  <a:fillRect/>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12393760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圓角 22">
            <a:extLst>
              <a:ext uri="{FF2B5EF4-FFF2-40B4-BE49-F238E27FC236}">
                <a16:creationId xmlns:a16="http://schemas.microsoft.com/office/drawing/2014/main" id="{A6D58235-9017-45EC-4556-110F18D9BC94}"/>
              </a:ext>
            </a:extLst>
          </p:cNvPr>
          <p:cNvSpPr/>
          <p:nvPr/>
        </p:nvSpPr>
        <p:spPr>
          <a:xfrm>
            <a:off x="7710972" y="1846348"/>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圖片</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sp>
        <p:nvSpPr>
          <p:cNvPr id="24" name="矩形: 圓角 23">
            <a:extLst>
              <a:ext uri="{FF2B5EF4-FFF2-40B4-BE49-F238E27FC236}">
                <a16:creationId xmlns:a16="http://schemas.microsoft.com/office/drawing/2014/main" id="{E597FFFA-6C33-FD6F-A55A-6B5755F7FEF3}"/>
              </a:ext>
            </a:extLst>
          </p:cNvPr>
          <p:cNvSpPr/>
          <p:nvPr/>
        </p:nvSpPr>
        <p:spPr>
          <a:xfrm>
            <a:off x="7789200" y="908670"/>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25" name="直線單箭頭接點 24">
            <a:extLst>
              <a:ext uri="{FF2B5EF4-FFF2-40B4-BE49-F238E27FC236}">
                <a16:creationId xmlns:a16="http://schemas.microsoft.com/office/drawing/2014/main" id="{0837D13F-A3E0-84AC-3244-B4C1B0A8194F}"/>
              </a:ext>
            </a:extLst>
          </p:cNvPr>
          <p:cNvCxnSpPr>
            <a:cxnSpLocks/>
          </p:cNvCxnSpPr>
          <p:nvPr/>
        </p:nvCxnSpPr>
        <p:spPr>
          <a:xfrm>
            <a:off x="9876211" y="2377842"/>
            <a:ext cx="6239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BF5B476C-8AE9-7811-0D9E-9BCE15DD4303}"/>
              </a:ext>
            </a:extLst>
          </p:cNvPr>
          <p:cNvCxnSpPr>
            <a:cxnSpLocks/>
          </p:cNvCxnSpPr>
          <p:nvPr/>
        </p:nvCxnSpPr>
        <p:spPr>
          <a:xfrm>
            <a:off x="8736864" y="1379366"/>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7" name="圖片 26" descr="一張含有 哺乳動物, 狗, 戶外, 建築 的圖片&#10;&#10;自動產生的描述">
            <a:extLst>
              <a:ext uri="{FF2B5EF4-FFF2-40B4-BE49-F238E27FC236}">
                <a16:creationId xmlns:a16="http://schemas.microsoft.com/office/drawing/2014/main" id="{3B64C9CC-F8FE-6A2F-D388-F827624F21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39999" y="1734501"/>
            <a:ext cx="1332000" cy="1332000"/>
          </a:xfrm>
          <a:prstGeom prst="rect">
            <a:avLst/>
          </a:prstGeom>
        </p:spPr>
      </p:pic>
      <p:cxnSp>
        <p:nvCxnSpPr>
          <p:cNvPr id="28" name="直線單箭頭接點 27">
            <a:extLst>
              <a:ext uri="{FF2B5EF4-FFF2-40B4-BE49-F238E27FC236}">
                <a16:creationId xmlns:a16="http://schemas.microsoft.com/office/drawing/2014/main" id="{E365F234-ECA1-9782-7987-7A4746D6B8DB}"/>
              </a:ext>
            </a:extLst>
          </p:cNvPr>
          <p:cNvCxnSpPr>
            <a:cxnSpLocks/>
          </p:cNvCxnSpPr>
          <p:nvPr/>
        </p:nvCxnSpPr>
        <p:spPr>
          <a:xfrm>
            <a:off x="6568805" y="2400501"/>
            <a:ext cx="107993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圓角 28">
            <a:extLst>
              <a:ext uri="{FF2B5EF4-FFF2-40B4-BE49-F238E27FC236}">
                <a16:creationId xmlns:a16="http://schemas.microsoft.com/office/drawing/2014/main" id="{30DF7C56-C108-B7E1-8B72-590044F55C14}"/>
              </a:ext>
            </a:extLst>
          </p:cNvPr>
          <p:cNvSpPr/>
          <p:nvPr/>
        </p:nvSpPr>
        <p:spPr>
          <a:xfrm>
            <a:off x="2460581" y="1812301"/>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資訊</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抽取</a:t>
            </a:r>
          </a:p>
        </p:txBody>
      </p:sp>
      <p:pic>
        <p:nvPicPr>
          <p:cNvPr id="30" name="圖片 29" descr="一張含有 哺乳動物, 狗, 戶外, 建築 的圖片&#10;&#10;自動產生的描述">
            <a:extLst>
              <a:ext uri="{FF2B5EF4-FFF2-40B4-BE49-F238E27FC236}">
                <a16:creationId xmlns:a16="http://schemas.microsoft.com/office/drawing/2014/main" id="{F27811DB-7766-C252-3AD6-95E65C5A0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788" y="1734501"/>
            <a:ext cx="1332000" cy="1332000"/>
          </a:xfrm>
          <a:prstGeom prst="rect">
            <a:avLst/>
          </a:prstGeom>
        </p:spPr>
      </p:pic>
      <p:cxnSp>
        <p:nvCxnSpPr>
          <p:cNvPr id="31" name="直線單箭頭接點 30">
            <a:extLst>
              <a:ext uri="{FF2B5EF4-FFF2-40B4-BE49-F238E27FC236}">
                <a16:creationId xmlns:a16="http://schemas.microsoft.com/office/drawing/2014/main" id="{19BEB8E6-C398-F94B-F3D4-89A682C28898}"/>
              </a:ext>
            </a:extLst>
          </p:cNvPr>
          <p:cNvCxnSpPr>
            <a:cxnSpLocks/>
          </p:cNvCxnSpPr>
          <p:nvPr/>
        </p:nvCxnSpPr>
        <p:spPr>
          <a:xfrm>
            <a:off x="4522845" y="2377842"/>
            <a:ext cx="12093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1B5FE0D0-0505-407F-4652-799C087593AF}"/>
              </a:ext>
            </a:extLst>
          </p:cNvPr>
          <p:cNvCxnSpPr>
            <a:cxnSpLocks/>
          </p:cNvCxnSpPr>
          <p:nvPr/>
        </p:nvCxnSpPr>
        <p:spPr>
          <a:xfrm>
            <a:off x="1718660" y="2377842"/>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矩形: 圓角 32">
            <a:extLst>
              <a:ext uri="{FF2B5EF4-FFF2-40B4-BE49-F238E27FC236}">
                <a16:creationId xmlns:a16="http://schemas.microsoft.com/office/drawing/2014/main" id="{FDF501CA-6470-C797-350C-EB2D63B5B435}"/>
              </a:ext>
            </a:extLst>
          </p:cNvPr>
          <p:cNvSpPr/>
          <p:nvPr/>
        </p:nvSpPr>
        <p:spPr>
          <a:xfrm>
            <a:off x="2550697" y="908670"/>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34" name="直線單箭頭接點 33">
            <a:extLst>
              <a:ext uri="{FF2B5EF4-FFF2-40B4-BE49-F238E27FC236}">
                <a16:creationId xmlns:a16="http://schemas.microsoft.com/office/drawing/2014/main" id="{D5DED341-117F-EDC9-DA29-A4F42C341C64}"/>
              </a:ext>
            </a:extLst>
          </p:cNvPr>
          <p:cNvCxnSpPr>
            <a:cxnSpLocks/>
          </p:cNvCxnSpPr>
          <p:nvPr/>
        </p:nvCxnSpPr>
        <p:spPr>
          <a:xfrm>
            <a:off x="3498361" y="1379366"/>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25E604EB-1185-5F9D-E3DD-D7F99792F914}"/>
              </a:ext>
            </a:extLst>
          </p:cNvPr>
          <p:cNvCxnSpPr>
            <a:cxnSpLocks/>
          </p:cNvCxnSpPr>
          <p:nvPr/>
        </p:nvCxnSpPr>
        <p:spPr>
          <a:xfrm>
            <a:off x="927573" y="3551583"/>
            <a:ext cx="10336854"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7F7114E9-5DD2-F390-11AD-B18A33C6C216}"/>
              </a:ext>
            </a:extLst>
          </p:cNvPr>
          <p:cNvCxnSpPr>
            <a:cxnSpLocks/>
          </p:cNvCxnSpPr>
          <p:nvPr/>
        </p:nvCxnSpPr>
        <p:spPr>
          <a:xfrm flipV="1">
            <a:off x="927573" y="3124904"/>
            <a:ext cx="0" cy="426679"/>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4C9DB8C1-5107-F0CD-323B-759ACF13387B}"/>
              </a:ext>
            </a:extLst>
          </p:cNvPr>
          <p:cNvCxnSpPr>
            <a:cxnSpLocks/>
          </p:cNvCxnSpPr>
          <p:nvPr/>
        </p:nvCxnSpPr>
        <p:spPr>
          <a:xfrm flipV="1">
            <a:off x="11264427" y="3124904"/>
            <a:ext cx="0" cy="426679"/>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文字方塊 37">
                <a:extLst>
                  <a:ext uri="{FF2B5EF4-FFF2-40B4-BE49-F238E27FC236}">
                    <a16:creationId xmlns:a16="http://schemas.microsoft.com/office/drawing/2014/main" id="{C0CD0CA2-3CA5-0D21-2DA9-2D48C77FDE36}"/>
                  </a:ext>
                </a:extLst>
              </p:cNvPr>
              <p:cNvSpPr txBox="1"/>
              <p:nvPr/>
            </p:nvSpPr>
            <p:spPr>
              <a:xfrm>
                <a:off x="5883726" y="2135801"/>
                <a:ext cx="526105" cy="461921"/>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TW"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dPr>
                        <m:e>
                          <m:eqArr>
                            <m:eqArrPr>
                              <m:ctrlPr>
                                <a:rPr kumimoji="0" lang="en-US" altLang="zh-TW" sz="1800" b="0" i="1" u="none" strike="noStrike" kern="1200" cap="none" spc="0" normalizeH="0" baseline="0" noProof="0">
                                  <a:ln>
                                    <a:noFill/>
                                  </a:ln>
                                  <a:solidFill>
                                    <a:prstClr val="black"/>
                                  </a:solidFill>
                                  <a:effectLst/>
                                  <a:uLnTx/>
                                  <a:uFillTx/>
                                  <a:latin typeface="Cambria Math" panose="02040503050406030204" pitchFamily="18" charset="0"/>
                                  <a:cs typeface="+mn-cs"/>
                                </a:rPr>
                              </m:ctrlPr>
                            </m:eqArrPr>
                            <m:e>
                              <m:r>
                                <a:rPr kumimoji="0" lang="en-US" altLang="zh-TW" sz="1800" b="0" i="1" u="none" strike="noStrike" kern="1200" cap="none" spc="0" normalizeH="0" baseline="0" noProof="0">
                                  <a:ln>
                                    <a:noFill/>
                                  </a:ln>
                                  <a:solidFill>
                                    <a:prstClr val="black"/>
                                  </a:solidFill>
                                  <a:effectLst/>
                                  <a:uLnTx/>
                                  <a:uFillTx/>
                                  <a:latin typeface="Cambria Math" panose="02040503050406030204" pitchFamily="18" charset="0"/>
                                  <a:cs typeface="+mn-cs"/>
                                </a:rPr>
                                <m:t>0.7</m:t>
                              </m:r>
                            </m:e>
                            <m:e>
                              <m:r>
                                <a:rPr kumimoji="0" lang="en-US" altLang="zh-TW" sz="1800" b="0" i="1" u="none" strike="noStrike" kern="1200" cap="none" spc="0" normalizeH="0" baseline="0" noProof="0">
                                  <a:ln>
                                    <a:noFill/>
                                  </a:ln>
                                  <a:solidFill>
                                    <a:prstClr val="black"/>
                                  </a:solidFill>
                                  <a:effectLst/>
                                  <a:uLnTx/>
                                  <a:uFillTx/>
                                  <a:latin typeface="Cambria Math" panose="02040503050406030204" pitchFamily="18" charset="0"/>
                                  <a:cs typeface="+mn-cs"/>
                                </a:rPr>
                                <m:t>0.3</m:t>
                              </m:r>
                            </m:e>
                          </m:eqArr>
                        </m:e>
                      </m:d>
                    </m:oMath>
                  </m:oMathPara>
                </a14:m>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38" name="文字方塊 37">
                <a:extLst>
                  <a:ext uri="{FF2B5EF4-FFF2-40B4-BE49-F238E27FC236}">
                    <a16:creationId xmlns:a16="http://schemas.microsoft.com/office/drawing/2014/main" id="{C0CD0CA2-3CA5-0D21-2DA9-2D48C77FDE36}"/>
                  </a:ext>
                </a:extLst>
              </p:cNvPr>
              <p:cNvSpPr txBox="1">
                <a:spLocks noRot="1" noChangeAspect="1" noMove="1" noResize="1" noEditPoints="1" noAdjustHandles="1" noChangeArrowheads="1" noChangeShapeType="1" noTextEdit="1"/>
              </p:cNvSpPr>
              <p:nvPr/>
            </p:nvSpPr>
            <p:spPr>
              <a:xfrm>
                <a:off x="5883726" y="2135801"/>
                <a:ext cx="526105" cy="461921"/>
              </a:xfrm>
              <a:prstGeom prst="rect">
                <a:avLst/>
              </a:prstGeom>
              <a:blipFill>
                <a:blip r:embed="rId3"/>
                <a:stretch>
                  <a:fillRect/>
                </a:stretch>
              </a:blipFill>
            </p:spPr>
            <p:txBody>
              <a:bodyPr/>
              <a:lstStyle/>
              <a:p>
                <a:r>
                  <a:rPr lang="zh-TW" altLang="en-US">
                    <a:noFill/>
                  </a:rPr>
                  <a:t> </a:t>
                </a:r>
              </a:p>
            </p:txBody>
          </p:sp>
        </mc:Fallback>
      </mc:AlternateContent>
      <p:sp>
        <p:nvSpPr>
          <p:cNvPr id="39" name="矩形: 圓角 38">
            <a:extLst>
              <a:ext uri="{FF2B5EF4-FFF2-40B4-BE49-F238E27FC236}">
                <a16:creationId xmlns:a16="http://schemas.microsoft.com/office/drawing/2014/main" id="{6816F9E6-BE68-2812-2FEF-79C6598D5817}"/>
              </a:ext>
            </a:extLst>
          </p:cNvPr>
          <p:cNvSpPr/>
          <p:nvPr/>
        </p:nvSpPr>
        <p:spPr>
          <a:xfrm>
            <a:off x="5329854" y="1597000"/>
            <a:ext cx="1656420" cy="46246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柴犬、都市</a:t>
            </a:r>
          </a:p>
        </p:txBody>
      </p:sp>
      <p:sp>
        <p:nvSpPr>
          <p:cNvPr id="44" name="矩形: 圓角 43">
            <a:extLst>
              <a:ext uri="{FF2B5EF4-FFF2-40B4-BE49-F238E27FC236}">
                <a16:creationId xmlns:a16="http://schemas.microsoft.com/office/drawing/2014/main" id="{B7BF9C19-DE14-7F15-B491-460AFD58CF4C}"/>
              </a:ext>
            </a:extLst>
          </p:cNvPr>
          <p:cNvSpPr/>
          <p:nvPr/>
        </p:nvSpPr>
        <p:spPr>
          <a:xfrm>
            <a:off x="6696070" y="5038044"/>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圖片</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sp>
        <p:nvSpPr>
          <p:cNvPr id="45" name="矩形: 圓角 44">
            <a:extLst>
              <a:ext uri="{FF2B5EF4-FFF2-40B4-BE49-F238E27FC236}">
                <a16:creationId xmlns:a16="http://schemas.microsoft.com/office/drawing/2014/main" id="{3CA41BFC-7D06-4FA4-D2EC-CBC8082B4D2D}"/>
              </a:ext>
            </a:extLst>
          </p:cNvPr>
          <p:cNvSpPr/>
          <p:nvPr/>
        </p:nvSpPr>
        <p:spPr>
          <a:xfrm>
            <a:off x="6774298" y="4100366"/>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46" name="直線單箭頭接點 45">
            <a:extLst>
              <a:ext uri="{FF2B5EF4-FFF2-40B4-BE49-F238E27FC236}">
                <a16:creationId xmlns:a16="http://schemas.microsoft.com/office/drawing/2014/main" id="{38F78D3F-82B1-2525-5854-6E4F673DDB41}"/>
              </a:ext>
            </a:extLst>
          </p:cNvPr>
          <p:cNvCxnSpPr>
            <a:cxnSpLocks/>
          </p:cNvCxnSpPr>
          <p:nvPr/>
        </p:nvCxnSpPr>
        <p:spPr>
          <a:xfrm>
            <a:off x="8861309" y="5569538"/>
            <a:ext cx="85356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單箭頭接點 46">
            <a:extLst>
              <a:ext uri="{FF2B5EF4-FFF2-40B4-BE49-F238E27FC236}">
                <a16:creationId xmlns:a16="http://schemas.microsoft.com/office/drawing/2014/main" id="{D6CFC0B6-AF1D-97D3-F649-85695C369837}"/>
              </a:ext>
            </a:extLst>
          </p:cNvPr>
          <p:cNvCxnSpPr>
            <a:cxnSpLocks/>
          </p:cNvCxnSpPr>
          <p:nvPr/>
        </p:nvCxnSpPr>
        <p:spPr>
          <a:xfrm>
            <a:off x="7721962" y="4571062"/>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a:extLst>
              <a:ext uri="{FF2B5EF4-FFF2-40B4-BE49-F238E27FC236}">
                <a16:creationId xmlns:a16="http://schemas.microsoft.com/office/drawing/2014/main" id="{5F95F976-2D07-75FB-B298-1DB6E99D4B74}"/>
              </a:ext>
            </a:extLst>
          </p:cNvPr>
          <p:cNvCxnSpPr>
            <a:cxnSpLocks/>
          </p:cNvCxnSpPr>
          <p:nvPr/>
        </p:nvCxnSpPr>
        <p:spPr>
          <a:xfrm>
            <a:off x="5553903" y="5592197"/>
            <a:ext cx="107993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0" name="文字方塊 49">
                <a:extLst>
                  <a:ext uri="{FF2B5EF4-FFF2-40B4-BE49-F238E27FC236}">
                    <a16:creationId xmlns:a16="http://schemas.microsoft.com/office/drawing/2014/main" id="{06528E9B-A357-B0E2-1854-7BE3F772FBE6}"/>
                  </a:ext>
                </a:extLst>
              </p:cNvPr>
              <p:cNvSpPr txBox="1"/>
              <p:nvPr/>
            </p:nvSpPr>
            <p:spPr>
              <a:xfrm>
                <a:off x="5027796" y="5285478"/>
                <a:ext cx="423577" cy="61343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eqArr>
                            <m:eqArr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eqArr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e>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e>
                          </m:eqArr>
                        </m:e>
                      </m:d>
                    </m:oMath>
                  </m:oMathPara>
                </a14:m>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50" name="文字方塊 49">
                <a:extLst>
                  <a:ext uri="{FF2B5EF4-FFF2-40B4-BE49-F238E27FC236}">
                    <a16:creationId xmlns:a16="http://schemas.microsoft.com/office/drawing/2014/main" id="{06528E9B-A357-B0E2-1854-7BE3F772FBE6}"/>
                  </a:ext>
                </a:extLst>
              </p:cNvPr>
              <p:cNvSpPr txBox="1">
                <a:spLocks noRot="1" noChangeAspect="1" noMove="1" noResize="1" noEditPoints="1" noAdjustHandles="1" noChangeArrowheads="1" noChangeShapeType="1" noTextEdit="1"/>
              </p:cNvSpPr>
              <p:nvPr/>
            </p:nvSpPr>
            <p:spPr>
              <a:xfrm>
                <a:off x="5027796" y="5285478"/>
                <a:ext cx="423577" cy="613438"/>
              </a:xfrm>
              <a:prstGeom prst="rect">
                <a:avLst/>
              </a:prstGeom>
              <a:blipFill>
                <a:blip r:embed="rId4"/>
                <a:stretch>
                  <a:fillRect/>
                </a:stretch>
              </a:blipFill>
            </p:spPr>
            <p:txBody>
              <a:bodyPr/>
              <a:lstStyle/>
              <a:p>
                <a:r>
                  <a:rPr lang="zh-TW" altLang="en-US">
                    <a:noFill/>
                  </a:rPr>
                  <a:t> </a:t>
                </a:r>
              </a:p>
            </p:txBody>
          </p:sp>
        </mc:Fallback>
      </mc:AlternateContent>
      <p:sp>
        <p:nvSpPr>
          <p:cNvPr id="53" name="文字方塊 52">
            <a:extLst>
              <a:ext uri="{FF2B5EF4-FFF2-40B4-BE49-F238E27FC236}">
                <a16:creationId xmlns:a16="http://schemas.microsoft.com/office/drawing/2014/main" id="{EC647086-D425-AD83-F02F-2B7A8B3E6F07}"/>
              </a:ext>
            </a:extLst>
          </p:cNvPr>
          <p:cNvSpPr txBox="1"/>
          <p:nvPr/>
        </p:nvSpPr>
        <p:spPr>
          <a:xfrm>
            <a:off x="224415" y="242233"/>
            <a:ext cx="40001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訓練文字生圖模型時</a:t>
            </a:r>
          </a:p>
        </p:txBody>
      </p:sp>
      <p:sp>
        <p:nvSpPr>
          <p:cNvPr id="54" name="文字方塊 53">
            <a:extLst>
              <a:ext uri="{FF2B5EF4-FFF2-40B4-BE49-F238E27FC236}">
                <a16:creationId xmlns:a16="http://schemas.microsoft.com/office/drawing/2014/main" id="{478281EA-6BCD-13D8-75BC-4B0255F8291D}"/>
              </a:ext>
            </a:extLst>
          </p:cNvPr>
          <p:cNvSpPr txBox="1"/>
          <p:nvPr/>
        </p:nvSpPr>
        <p:spPr>
          <a:xfrm>
            <a:off x="312523" y="3916319"/>
            <a:ext cx="400013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8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測試文字生圖模型時</a:t>
            </a:r>
          </a:p>
        </p:txBody>
      </p:sp>
      <p:pic>
        <p:nvPicPr>
          <p:cNvPr id="57" name="圖形 56" descr="影像 以實心填滿">
            <a:extLst>
              <a:ext uri="{FF2B5EF4-FFF2-40B4-BE49-F238E27FC236}">
                <a16:creationId xmlns:a16="http://schemas.microsoft.com/office/drawing/2014/main" id="{6F7E87C9-789A-4724-F825-38FCDB8113B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743828" y="4824989"/>
            <a:ext cx="1512725" cy="1512725"/>
          </a:xfrm>
          <a:prstGeom prst="rect">
            <a:avLst/>
          </a:prstGeom>
        </p:spPr>
      </p:pic>
      <p:pic>
        <p:nvPicPr>
          <p:cNvPr id="1026" name="Picture 2">
            <a:extLst>
              <a:ext uri="{FF2B5EF4-FFF2-40B4-BE49-F238E27FC236}">
                <a16:creationId xmlns:a16="http://schemas.microsoft.com/office/drawing/2014/main" id="{12DF342E-C98A-E9BC-640B-EE1B51BEFF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0581" y="4927151"/>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58" name="直線單箭頭接點 57">
            <a:extLst>
              <a:ext uri="{FF2B5EF4-FFF2-40B4-BE49-F238E27FC236}">
                <a16:creationId xmlns:a16="http://schemas.microsoft.com/office/drawing/2014/main" id="{EBE09BA9-8E30-F56D-9C6B-A417907B7076}"/>
              </a:ext>
            </a:extLst>
          </p:cNvPr>
          <p:cNvCxnSpPr>
            <a:cxnSpLocks/>
          </p:cNvCxnSpPr>
          <p:nvPr/>
        </p:nvCxnSpPr>
        <p:spPr>
          <a:xfrm>
            <a:off x="3789609" y="5592197"/>
            <a:ext cx="1079935"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2" name="語音泡泡: 圓角矩形 1">
            <a:extLst>
              <a:ext uri="{FF2B5EF4-FFF2-40B4-BE49-F238E27FC236}">
                <a16:creationId xmlns:a16="http://schemas.microsoft.com/office/drawing/2014/main" id="{863BE661-326A-7353-8970-AF6A9F2EB17A}"/>
              </a:ext>
            </a:extLst>
          </p:cNvPr>
          <p:cNvSpPr/>
          <p:nvPr/>
        </p:nvSpPr>
        <p:spPr>
          <a:xfrm>
            <a:off x="4232173" y="4349857"/>
            <a:ext cx="2438400" cy="666976"/>
          </a:xfrm>
          <a:prstGeom prst="wedgeRoundRectCallout">
            <a:avLst>
              <a:gd name="adj1" fmla="val 49480"/>
              <a:gd name="adj2" fmla="val 96774"/>
              <a:gd name="adj3" fmla="val 16667"/>
            </a:avLst>
          </a:prstGeom>
          <a:solidFill>
            <a:schemeClr val="bg1"/>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給我腦補資訊 </a:t>
            </a:r>
            <a:r>
              <a:rPr lang="en-US" altLang="zh-TW" sz="2400" dirty="0">
                <a:solidFill>
                  <a:schemeClr val="tx1"/>
                </a:solidFill>
                <a:latin typeface="微軟正黑體" panose="020B0604030504040204" pitchFamily="34" charset="-120"/>
                <a:ea typeface="微軟正黑體" panose="020B0604030504040204" pitchFamily="34" charset="-120"/>
              </a:rPr>
              <a:t>…</a:t>
            </a:r>
            <a:endParaRPr lang="zh-TW" altLang="en-US" sz="2400" dirty="0">
              <a:solidFill>
                <a:schemeClr val="tx1"/>
              </a:solidFill>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F6843612-3BEF-FB87-99CC-648AED1A9F6B}"/>
              </a:ext>
            </a:extLst>
          </p:cNvPr>
          <p:cNvSpPr txBox="1"/>
          <p:nvPr/>
        </p:nvSpPr>
        <p:spPr>
          <a:xfrm>
            <a:off x="3355990" y="5746491"/>
            <a:ext cx="1874122" cy="830997"/>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隨機</a:t>
            </a:r>
            <a:endParaRPr lang="en-US" altLang="zh-TW" sz="2400" dirty="0">
              <a:latin typeface="微軟正黑體" panose="020B0604030504040204" pitchFamily="34" charset="-120"/>
              <a:ea typeface="微軟正黑體" panose="020B0604030504040204" pitchFamily="34" charset="-120"/>
            </a:endParaRPr>
          </a:p>
          <a:p>
            <a:pPr algn="ctr"/>
            <a:r>
              <a:rPr lang="zh-TW" altLang="en-US" sz="2400" dirty="0">
                <a:latin typeface="微軟正黑體" panose="020B0604030504040204" pitchFamily="34" charset="-120"/>
                <a:ea typeface="微軟正黑體" panose="020B0604030504040204" pitchFamily="34" charset="-120"/>
              </a:rPr>
              <a:t>產生</a:t>
            </a:r>
          </a:p>
        </p:txBody>
      </p:sp>
    </p:spTree>
    <p:extLst>
      <p:ext uri="{BB962C8B-B14F-4D97-AF65-F5344CB8AC3E}">
        <p14:creationId xmlns:p14="http://schemas.microsoft.com/office/powerpoint/2010/main" val="302567124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3D56EB74-F9C6-AEE3-F0E6-7AAC1F8FB428}"/>
              </a:ext>
            </a:extLst>
          </p:cNvPr>
          <p:cNvSpPr txBox="1"/>
          <p:nvPr/>
        </p:nvSpPr>
        <p:spPr>
          <a:xfrm>
            <a:off x="437793" y="1936608"/>
            <a:ext cx="11594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VAE</a:t>
            </a:r>
            <a:endParaRPr kumimoji="0" lang="zh-TW" altLang="en-US"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D7F56338-9EA2-31E8-E90D-2221EE9A43CC}"/>
              </a:ext>
            </a:extLst>
          </p:cNvPr>
          <p:cNvSpPr txBox="1"/>
          <p:nvPr/>
        </p:nvSpPr>
        <p:spPr>
          <a:xfrm>
            <a:off x="437793" y="4028593"/>
            <a:ext cx="130601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Flow-based</a:t>
            </a:r>
            <a:endParaRPr kumimoji="0" lang="zh-TW" altLang="en-US"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 name="矩形: 圓角 7">
            <a:extLst>
              <a:ext uri="{FF2B5EF4-FFF2-40B4-BE49-F238E27FC236}">
                <a16:creationId xmlns:a16="http://schemas.microsoft.com/office/drawing/2014/main" id="{3AFC70E7-CED8-E453-A598-DDA565EB66EB}"/>
              </a:ext>
            </a:extLst>
          </p:cNvPr>
          <p:cNvSpPr/>
          <p:nvPr/>
        </p:nvSpPr>
        <p:spPr>
          <a:xfrm>
            <a:off x="8492131" y="1757486"/>
            <a:ext cx="1545552" cy="932149"/>
          </a:xfrm>
          <a:prstGeom prst="round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Decoder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2" name="矩形: 圓角 11">
            <a:extLst>
              <a:ext uri="{FF2B5EF4-FFF2-40B4-BE49-F238E27FC236}">
                <a16:creationId xmlns:a16="http://schemas.microsoft.com/office/drawing/2014/main" id="{4BB5595A-524C-DA99-E578-3687863300EF}"/>
              </a:ext>
            </a:extLst>
          </p:cNvPr>
          <p:cNvSpPr/>
          <p:nvPr/>
        </p:nvSpPr>
        <p:spPr>
          <a:xfrm>
            <a:off x="4459318" y="1752188"/>
            <a:ext cx="1583788" cy="932149"/>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Encoder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6" name="矩形 15">
            <a:extLst>
              <a:ext uri="{FF2B5EF4-FFF2-40B4-BE49-F238E27FC236}">
                <a16:creationId xmlns:a16="http://schemas.microsoft.com/office/drawing/2014/main" id="{6024C1A6-1184-4A18-6D46-2BF8B6A3B99C}"/>
              </a:ext>
            </a:extLst>
          </p:cNvPr>
          <p:cNvSpPr/>
          <p:nvPr/>
        </p:nvSpPr>
        <p:spPr>
          <a:xfrm>
            <a:off x="7084907" y="1912018"/>
            <a:ext cx="290284" cy="59719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8" name="直線單箭頭接點 17">
            <a:extLst>
              <a:ext uri="{FF2B5EF4-FFF2-40B4-BE49-F238E27FC236}">
                <a16:creationId xmlns:a16="http://schemas.microsoft.com/office/drawing/2014/main" id="{D408C7B2-A732-5FF7-177A-2606F5E6FF4A}"/>
              </a:ext>
            </a:extLst>
          </p:cNvPr>
          <p:cNvCxnSpPr>
            <a:cxnSpLocks/>
          </p:cNvCxnSpPr>
          <p:nvPr/>
        </p:nvCxnSpPr>
        <p:spPr>
          <a:xfrm rot="5400000" flipV="1">
            <a:off x="4145221" y="1934816"/>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F060F06A-AD8D-8722-03E1-F4B36EA55BF4}"/>
              </a:ext>
            </a:extLst>
          </p:cNvPr>
          <p:cNvCxnSpPr>
            <a:cxnSpLocks/>
          </p:cNvCxnSpPr>
          <p:nvPr/>
        </p:nvCxnSpPr>
        <p:spPr>
          <a:xfrm>
            <a:off x="7481592" y="2221953"/>
            <a:ext cx="955563"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14EC1F97-5F72-E468-4A5E-BA2768A7A507}"/>
              </a:ext>
            </a:extLst>
          </p:cNvPr>
          <p:cNvCxnSpPr>
            <a:cxnSpLocks/>
          </p:cNvCxnSpPr>
          <p:nvPr/>
        </p:nvCxnSpPr>
        <p:spPr>
          <a:xfrm rot="5400000" flipV="1">
            <a:off x="10373377" y="1930397"/>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A5DE741C-3F6F-B0DC-B711-A33289CC2AA7}"/>
              </a:ext>
            </a:extLst>
          </p:cNvPr>
          <p:cNvSpPr/>
          <p:nvPr/>
        </p:nvSpPr>
        <p:spPr>
          <a:xfrm>
            <a:off x="7147879" y="4314286"/>
            <a:ext cx="290284" cy="59719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7" name="直線單箭頭接點 26">
            <a:extLst>
              <a:ext uri="{FF2B5EF4-FFF2-40B4-BE49-F238E27FC236}">
                <a16:creationId xmlns:a16="http://schemas.microsoft.com/office/drawing/2014/main" id="{BBF761B0-CCBF-A0AC-90BE-F5FDC8B52BCF}"/>
              </a:ext>
            </a:extLst>
          </p:cNvPr>
          <p:cNvCxnSpPr>
            <a:cxnSpLocks/>
          </p:cNvCxnSpPr>
          <p:nvPr/>
        </p:nvCxnSpPr>
        <p:spPr>
          <a:xfrm rot="5400000" flipV="1">
            <a:off x="4170736" y="4341138"/>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AE2A2C81-51BA-0743-DFB3-38434495E82D}"/>
              </a:ext>
            </a:extLst>
          </p:cNvPr>
          <p:cNvCxnSpPr>
            <a:cxnSpLocks/>
          </p:cNvCxnSpPr>
          <p:nvPr/>
        </p:nvCxnSpPr>
        <p:spPr>
          <a:xfrm rot="5400000" flipV="1">
            <a:off x="6416859" y="4325640"/>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454B8E42-A87E-BC53-6244-570141114D0A}"/>
              </a:ext>
            </a:extLst>
          </p:cNvPr>
          <p:cNvCxnSpPr>
            <a:cxnSpLocks/>
          </p:cNvCxnSpPr>
          <p:nvPr/>
        </p:nvCxnSpPr>
        <p:spPr>
          <a:xfrm rot="5400000" flipV="1">
            <a:off x="8169589" y="4321496"/>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4647D1DA-DEFB-7785-2092-0290BCA8F59E}"/>
              </a:ext>
            </a:extLst>
          </p:cNvPr>
          <p:cNvCxnSpPr>
            <a:cxnSpLocks/>
          </p:cNvCxnSpPr>
          <p:nvPr/>
        </p:nvCxnSpPr>
        <p:spPr>
          <a:xfrm rot="5400000" flipV="1">
            <a:off x="10402027" y="4328001"/>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1" name="矩形: 圓角 30">
                <a:extLst>
                  <a:ext uri="{FF2B5EF4-FFF2-40B4-BE49-F238E27FC236}">
                    <a16:creationId xmlns:a16="http://schemas.microsoft.com/office/drawing/2014/main" id="{79830A05-C746-4D17-9C8A-E3C3942EB11A}"/>
                  </a:ext>
                </a:extLst>
              </p:cNvPr>
              <p:cNvSpPr/>
              <p:nvPr/>
            </p:nvSpPr>
            <p:spPr>
              <a:xfrm>
                <a:off x="8496301" y="4173662"/>
                <a:ext cx="1583788" cy="932149"/>
              </a:xfrm>
              <a:prstGeom prst="round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2400" dirty="0">
                    <a:solidFill>
                      <a:prstClr val="black"/>
                    </a:solidFill>
                    <a:latin typeface="微軟正黑體" panose="020B0604030504040204" pitchFamily="34" charset="-120"/>
                    <a:ea typeface="微軟正黑體" panose="020B0604030504040204" pitchFamily="34" charset="-120"/>
                  </a:rPr>
                  <a:t>De</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coder</a:t>
                </a:r>
                <a14:m>
                  <m:oMath xmlns:m="http://schemas.openxmlformats.org/officeDocument/2006/math">
                    <m:r>
                      <a:rPr lang="en-US" altLang="zh-TW" sz="2400" i="1">
                        <a:solidFill>
                          <a:prstClr val="black"/>
                        </a:solidFill>
                        <a:latin typeface="Cambria Math" panose="02040503050406030204" pitchFamily="18" charset="0"/>
                        <a:ea typeface="微軟正黑體" panose="020B0604030504040204" pitchFamily="34" charset="-120"/>
                      </a:rPr>
                      <m:t>𝑓</m:t>
                    </m:r>
                  </m:oMath>
                </a14:m>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p:sp>
            <p:nvSpPr>
              <p:cNvPr id="31" name="矩形: 圓角 30">
                <a:extLst>
                  <a:ext uri="{FF2B5EF4-FFF2-40B4-BE49-F238E27FC236}">
                    <a16:creationId xmlns:a16="http://schemas.microsoft.com/office/drawing/2014/main" id="{79830A05-C746-4D17-9C8A-E3C3942EB11A}"/>
                  </a:ext>
                </a:extLst>
              </p:cNvPr>
              <p:cNvSpPr>
                <a:spLocks noRot="1" noChangeAspect="1" noMove="1" noResize="1" noEditPoints="1" noAdjustHandles="1" noChangeArrowheads="1" noChangeShapeType="1" noTextEdit="1"/>
              </p:cNvSpPr>
              <p:nvPr/>
            </p:nvSpPr>
            <p:spPr>
              <a:xfrm>
                <a:off x="8496301" y="4173662"/>
                <a:ext cx="1583788" cy="932149"/>
              </a:xfrm>
              <a:prstGeom prst="roundRect">
                <a:avLst/>
              </a:prstGeom>
              <a:blipFill>
                <a:blip r:embed="rId3"/>
                <a:stretch>
                  <a:fillRect b="-1235"/>
                </a:stretch>
              </a:blipFill>
              <a:ln w="57150">
                <a:solidFill>
                  <a:schemeClr val="tx1"/>
                </a:solidFill>
              </a:ln>
            </p:spPr>
            <p:txBody>
              <a:bodyPr/>
              <a:lstStyle/>
              <a:p>
                <a:r>
                  <a:rPr lang="zh-TW" altLang="en-US">
                    <a:noFill/>
                  </a:rPr>
                  <a:t> </a:t>
                </a:r>
              </a:p>
            </p:txBody>
          </p:sp>
        </mc:Fallback>
      </mc:AlternateContent>
      <p:sp>
        <p:nvSpPr>
          <p:cNvPr id="32" name="文字方塊 31">
            <a:extLst>
              <a:ext uri="{FF2B5EF4-FFF2-40B4-BE49-F238E27FC236}">
                <a16:creationId xmlns:a16="http://schemas.microsoft.com/office/drawing/2014/main" id="{F0772870-469C-CB17-B489-59C2EFB53745}"/>
              </a:ext>
            </a:extLst>
          </p:cNvPr>
          <p:cNvSpPr txBox="1"/>
          <p:nvPr/>
        </p:nvSpPr>
        <p:spPr>
          <a:xfrm>
            <a:off x="7906194" y="5116299"/>
            <a:ext cx="28617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Invertible </a:t>
            </a:r>
            <a:endParaRPr kumimoji="0" lang="zh-TW" altLang="en-US" sz="28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p:pic>
        <p:nvPicPr>
          <p:cNvPr id="48" name="圖片 47" descr="一張含有 貓, 家貓, 哺乳動物, 室內 的圖片&#10;&#10;自動產生的描述">
            <a:extLst>
              <a:ext uri="{FF2B5EF4-FFF2-40B4-BE49-F238E27FC236}">
                <a16:creationId xmlns:a16="http://schemas.microsoft.com/office/drawing/2014/main" id="{3BD6B41D-9F93-57CF-65A9-A5494DE3E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908" y="1677917"/>
            <a:ext cx="1080000" cy="1080000"/>
          </a:xfrm>
          <a:prstGeom prst="rect">
            <a:avLst/>
          </a:prstGeom>
        </p:spPr>
      </p:pic>
      <p:pic>
        <p:nvPicPr>
          <p:cNvPr id="49" name="圖片 48" descr="一張含有 貓, 家貓, 哺乳動物, 室內 的圖片&#10;&#10;自動產生的描述">
            <a:extLst>
              <a:ext uri="{FF2B5EF4-FFF2-40B4-BE49-F238E27FC236}">
                <a16:creationId xmlns:a16="http://schemas.microsoft.com/office/drawing/2014/main" id="{AECD3253-5058-98AE-83D0-71B10C93C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20855" y="1620571"/>
            <a:ext cx="1080000" cy="1080000"/>
          </a:xfrm>
          <a:prstGeom prst="rect">
            <a:avLst/>
          </a:prstGeom>
        </p:spPr>
      </p:pic>
      <p:pic>
        <p:nvPicPr>
          <p:cNvPr id="50" name="圖片 49" descr="一張含有 貓, 家貓, 哺乳動物, 室內 的圖片&#10;&#10;自動產生的描述">
            <a:extLst>
              <a:ext uri="{FF2B5EF4-FFF2-40B4-BE49-F238E27FC236}">
                <a16:creationId xmlns:a16="http://schemas.microsoft.com/office/drawing/2014/main" id="{D134EB68-6F88-0A4B-AFC9-30BB60EEDC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8027" y="4154366"/>
            <a:ext cx="1080000" cy="1080000"/>
          </a:xfrm>
          <a:prstGeom prst="rect">
            <a:avLst/>
          </a:prstGeom>
        </p:spPr>
      </p:pic>
      <p:pic>
        <p:nvPicPr>
          <p:cNvPr id="51" name="圖片 50" descr="一張含有 貓, 家貓, 哺乳動物, 室內 的圖片&#10;&#10;自動產生的描述">
            <a:extLst>
              <a:ext uri="{FF2B5EF4-FFF2-40B4-BE49-F238E27FC236}">
                <a16:creationId xmlns:a16="http://schemas.microsoft.com/office/drawing/2014/main" id="{BC6328D3-DBF9-0696-B9F1-F8C9F69608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927" y="4061637"/>
            <a:ext cx="1080000" cy="1080000"/>
          </a:xfrm>
          <a:prstGeom prst="rect">
            <a:avLst/>
          </a:prstGeom>
        </p:spPr>
      </p:pic>
      <p:pic>
        <p:nvPicPr>
          <p:cNvPr id="55" name="圖片 54">
            <a:extLst>
              <a:ext uri="{FF2B5EF4-FFF2-40B4-BE49-F238E27FC236}">
                <a16:creationId xmlns:a16="http://schemas.microsoft.com/office/drawing/2014/main" id="{F6FAD25E-3A35-DEB8-BDD0-9BC110FEDC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5609" y="4099737"/>
            <a:ext cx="1072754" cy="1080000"/>
          </a:xfrm>
          <a:prstGeom prst="rect">
            <a:avLst/>
          </a:prstGeom>
        </p:spPr>
      </p:pic>
      <p:cxnSp>
        <p:nvCxnSpPr>
          <p:cNvPr id="61" name="直線單箭頭接點 60">
            <a:extLst>
              <a:ext uri="{FF2B5EF4-FFF2-40B4-BE49-F238E27FC236}">
                <a16:creationId xmlns:a16="http://schemas.microsoft.com/office/drawing/2014/main" id="{EB63FCED-3AF0-B45F-AA43-609505BDCAE0}"/>
              </a:ext>
            </a:extLst>
          </p:cNvPr>
          <p:cNvCxnSpPr>
            <a:cxnSpLocks/>
          </p:cNvCxnSpPr>
          <p:nvPr/>
        </p:nvCxnSpPr>
        <p:spPr>
          <a:xfrm>
            <a:off x="6100310" y="2217917"/>
            <a:ext cx="955563"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文字方塊 1">
            <a:extLst>
              <a:ext uri="{FF2B5EF4-FFF2-40B4-BE49-F238E27FC236}">
                <a16:creationId xmlns:a16="http://schemas.microsoft.com/office/drawing/2014/main" id="{0D9DA8D6-F413-E624-06DD-C0033CD95BE4}"/>
              </a:ext>
            </a:extLst>
          </p:cNvPr>
          <p:cNvSpPr txBox="1"/>
          <p:nvPr/>
        </p:nvSpPr>
        <p:spPr>
          <a:xfrm>
            <a:off x="5818232" y="2556854"/>
            <a:ext cx="28617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noise</a:t>
            </a:r>
            <a:endParaRPr kumimoji="0" lang="zh-TW" altLang="en-US" sz="28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E6202251-55DE-2F0B-15A7-C1084A53B833}"/>
              </a:ext>
            </a:extLst>
          </p:cNvPr>
          <p:cNvSpPr txBox="1"/>
          <p:nvPr/>
        </p:nvSpPr>
        <p:spPr>
          <a:xfrm>
            <a:off x="5861119" y="5158737"/>
            <a:ext cx="28617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noise</a:t>
            </a:r>
            <a:endParaRPr kumimoji="0" lang="zh-TW" altLang="en-US" sz="28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mc:AlternateContent xmlns:mc="http://schemas.openxmlformats.org/markup-compatibility/2006">
        <mc:Choice xmlns:a14="http://schemas.microsoft.com/office/drawing/2010/main" Requires="a14">
          <p:sp>
            <p:nvSpPr>
              <p:cNvPr id="9" name="矩形: 圓角 8">
                <a:extLst>
                  <a:ext uri="{FF2B5EF4-FFF2-40B4-BE49-F238E27FC236}">
                    <a16:creationId xmlns:a16="http://schemas.microsoft.com/office/drawing/2014/main" id="{3D5DD44C-67C0-2F2D-2186-15A10388EF61}"/>
                  </a:ext>
                </a:extLst>
              </p:cNvPr>
              <p:cNvSpPr/>
              <p:nvPr/>
            </p:nvSpPr>
            <p:spPr>
              <a:xfrm>
                <a:off x="4482720" y="4139074"/>
                <a:ext cx="1583788" cy="932149"/>
              </a:xfrm>
              <a:prstGeom prst="round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2400" dirty="0">
                    <a:solidFill>
                      <a:prstClr val="black"/>
                    </a:solidFill>
                    <a:latin typeface="微軟正黑體" panose="020B0604030504040204" pitchFamily="34" charset="-120"/>
                    <a:ea typeface="微軟正黑體" panose="020B0604030504040204" pitchFamily="34" charset="-120"/>
                  </a:rPr>
                  <a:t>De</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coder</a:t>
                </a:r>
                <a14:m>
                  <m:oMath xmlns:m="http://schemas.openxmlformats.org/officeDocument/2006/math">
                    <m:sSup>
                      <m:sSupPr>
                        <m:ctrlPr>
                          <a:rPr lang="en-US" altLang="zh-TW" sz="2400" i="1">
                            <a:solidFill>
                              <a:prstClr val="black"/>
                            </a:solidFill>
                            <a:latin typeface="Cambria Math" panose="02040503050406030204" pitchFamily="18" charset="0"/>
                            <a:ea typeface="微軟正黑體" panose="020B0604030504040204" pitchFamily="34" charset="-120"/>
                          </a:rPr>
                        </m:ctrlPr>
                      </m:sSupPr>
                      <m:e>
                        <m:r>
                          <a:rPr lang="en-US" altLang="zh-TW" sz="2400" i="1">
                            <a:solidFill>
                              <a:prstClr val="black"/>
                            </a:solidFill>
                            <a:latin typeface="Cambria Math" panose="02040503050406030204" pitchFamily="18" charset="0"/>
                            <a:ea typeface="微軟正黑體" panose="020B0604030504040204" pitchFamily="34" charset="-120"/>
                          </a:rPr>
                          <m:t>𝑓</m:t>
                        </m:r>
                      </m:e>
                      <m:sup>
                        <m:r>
                          <a:rPr lang="en-US" altLang="zh-TW" sz="2400" i="1">
                            <a:solidFill>
                              <a:prstClr val="black"/>
                            </a:solidFill>
                            <a:latin typeface="Cambria Math" panose="02040503050406030204" pitchFamily="18" charset="0"/>
                            <a:ea typeface="微軟正黑體" panose="020B0604030504040204" pitchFamily="34" charset="-120"/>
                          </a:rPr>
                          <m:t>−1</m:t>
                        </m:r>
                      </m:sup>
                    </m:sSup>
                  </m:oMath>
                </a14:m>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p:sp>
            <p:nvSpPr>
              <p:cNvPr id="9" name="矩形: 圓角 8">
                <a:extLst>
                  <a:ext uri="{FF2B5EF4-FFF2-40B4-BE49-F238E27FC236}">
                    <a16:creationId xmlns:a16="http://schemas.microsoft.com/office/drawing/2014/main" id="{3D5DD44C-67C0-2F2D-2186-15A10388EF61}"/>
                  </a:ext>
                </a:extLst>
              </p:cNvPr>
              <p:cNvSpPr>
                <a:spLocks noRot="1" noChangeAspect="1" noMove="1" noResize="1" noEditPoints="1" noAdjustHandles="1" noChangeArrowheads="1" noChangeShapeType="1" noTextEdit="1"/>
              </p:cNvSpPr>
              <p:nvPr/>
            </p:nvSpPr>
            <p:spPr>
              <a:xfrm>
                <a:off x="4482720" y="4139074"/>
                <a:ext cx="1583788" cy="932149"/>
              </a:xfrm>
              <a:prstGeom prst="roundRect">
                <a:avLst/>
              </a:prstGeom>
              <a:blipFill>
                <a:blip r:embed="rId6"/>
                <a:stretch>
                  <a:fillRect b="-1235"/>
                </a:stretch>
              </a:blipFill>
              <a:ln w="57150">
                <a:solidFill>
                  <a:schemeClr val="tx1"/>
                </a:solidFill>
              </a:ln>
            </p:spPr>
            <p:txBody>
              <a:bodyPr/>
              <a:lstStyle/>
              <a:p>
                <a:r>
                  <a:rPr lang="zh-TW" altLang="en-US">
                    <a:noFill/>
                  </a:rPr>
                  <a:t> </a:t>
                </a:r>
              </a:p>
            </p:txBody>
          </p:sp>
        </mc:Fallback>
      </mc:AlternateContent>
    </p:spTree>
    <p:extLst>
      <p:ext uri="{BB962C8B-B14F-4D97-AF65-F5344CB8AC3E}">
        <p14:creationId xmlns:p14="http://schemas.microsoft.com/office/powerpoint/2010/main" val="385979108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2" grpId="0"/>
      <p:bldP spid="3" grpId="0"/>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E2192E-D469-DABC-96B8-FD1F57B98C5C}"/>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有資訊的雜訊 </a:t>
            </a:r>
            <a:r>
              <a:rPr lang="en-US" altLang="zh-TW" dirty="0">
                <a:latin typeface="微軟正黑體" panose="020B0604030504040204" pitchFamily="34" charset="-120"/>
                <a:ea typeface="微軟正黑體" panose="020B0604030504040204" pitchFamily="34" charset="-120"/>
              </a:rPr>
              <a:t>(noise)</a:t>
            </a:r>
            <a:endParaRPr lang="zh-TW" altLang="en-US" dirty="0"/>
          </a:p>
        </p:txBody>
      </p:sp>
      <p:sp>
        <p:nvSpPr>
          <p:cNvPr id="4" name="矩形: 圓角 3">
            <a:extLst>
              <a:ext uri="{FF2B5EF4-FFF2-40B4-BE49-F238E27FC236}">
                <a16:creationId xmlns:a16="http://schemas.microsoft.com/office/drawing/2014/main" id="{C2596290-9814-E857-CA02-93F51096CCA7}"/>
              </a:ext>
            </a:extLst>
          </p:cNvPr>
          <p:cNvSpPr/>
          <p:nvPr/>
        </p:nvSpPr>
        <p:spPr>
          <a:xfrm>
            <a:off x="2675718" y="1706149"/>
            <a:ext cx="1569422" cy="1085960"/>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Encoder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6" name="直線單箭頭接點 5">
            <a:extLst>
              <a:ext uri="{FF2B5EF4-FFF2-40B4-BE49-F238E27FC236}">
                <a16:creationId xmlns:a16="http://schemas.microsoft.com/office/drawing/2014/main" id="{0824A08A-ABF5-F90F-A38A-BAAA39C0A4A7}"/>
              </a:ext>
            </a:extLst>
          </p:cNvPr>
          <p:cNvCxnSpPr>
            <a:cxnSpLocks/>
          </p:cNvCxnSpPr>
          <p:nvPr/>
        </p:nvCxnSpPr>
        <p:spPr>
          <a:xfrm>
            <a:off x="1933797" y="2271689"/>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圓角 8">
            <a:extLst>
              <a:ext uri="{FF2B5EF4-FFF2-40B4-BE49-F238E27FC236}">
                <a16:creationId xmlns:a16="http://schemas.microsoft.com/office/drawing/2014/main" id="{19A26231-2172-4D94-C02F-9C58EFAAA784}"/>
              </a:ext>
            </a:extLst>
          </p:cNvPr>
          <p:cNvSpPr/>
          <p:nvPr/>
        </p:nvSpPr>
        <p:spPr>
          <a:xfrm>
            <a:off x="2675718" y="3004847"/>
            <a:ext cx="1569422" cy="1085960"/>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Encoder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1" name="直線單箭頭接點 10">
            <a:extLst>
              <a:ext uri="{FF2B5EF4-FFF2-40B4-BE49-F238E27FC236}">
                <a16:creationId xmlns:a16="http://schemas.microsoft.com/office/drawing/2014/main" id="{DEA26F2E-90E0-E7C5-1D06-FF87C117F108}"/>
              </a:ext>
            </a:extLst>
          </p:cNvPr>
          <p:cNvCxnSpPr>
            <a:cxnSpLocks/>
          </p:cNvCxnSpPr>
          <p:nvPr/>
        </p:nvCxnSpPr>
        <p:spPr>
          <a:xfrm>
            <a:off x="1933797" y="3570387"/>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4" descr="ç¸éåç">
            <a:extLst>
              <a:ext uri="{FF2B5EF4-FFF2-40B4-BE49-F238E27FC236}">
                <a16:creationId xmlns:a16="http://schemas.microsoft.com/office/drawing/2014/main" id="{FF10D364-5C68-1F14-DC1B-7CFFC9C1C7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8079" y="5078995"/>
            <a:ext cx="1212749" cy="13255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相關圖片">
            <a:extLst>
              <a:ext uri="{FF2B5EF4-FFF2-40B4-BE49-F238E27FC236}">
                <a16:creationId xmlns:a16="http://schemas.microsoft.com/office/drawing/2014/main" id="{040A25C7-66D3-BA27-C9F6-7AC86AADE7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671" y="1675225"/>
            <a:ext cx="1019598" cy="1019598"/>
          </a:xfrm>
          <a:prstGeom prst="rect">
            <a:avLst/>
          </a:prstGeom>
          <a:noFill/>
          <a:extLst>
            <a:ext uri="{909E8E84-426E-40DD-AFC4-6F175D3DCCD1}">
              <a14:hiddenFill xmlns:a14="http://schemas.microsoft.com/office/drawing/2010/main">
                <a:solidFill>
                  <a:srgbClr val="FFFFFF"/>
                </a:solidFill>
              </a14:hiddenFill>
            </a:ext>
          </a:extLst>
        </p:spPr>
      </p:pic>
      <p:pic>
        <p:nvPicPr>
          <p:cNvPr id="19" name="圖片 18">
            <a:extLst>
              <a:ext uri="{FF2B5EF4-FFF2-40B4-BE49-F238E27FC236}">
                <a16:creationId xmlns:a16="http://schemas.microsoft.com/office/drawing/2014/main" id="{5C15A891-470A-CA84-E4D8-4AA9B4E68972}"/>
              </a:ext>
            </a:extLst>
          </p:cNvPr>
          <p:cNvPicPr>
            <a:picLocks noChangeAspect="1"/>
          </p:cNvPicPr>
          <p:nvPr/>
        </p:nvPicPr>
        <p:blipFill>
          <a:blip r:embed="rId5"/>
          <a:stretch>
            <a:fillRect/>
          </a:stretch>
        </p:blipFill>
        <p:spPr>
          <a:xfrm>
            <a:off x="849053" y="2948365"/>
            <a:ext cx="1019599" cy="1142442"/>
          </a:xfrm>
          <a:prstGeom prst="rect">
            <a:avLst/>
          </a:prstGeom>
        </p:spPr>
      </p:pic>
      <p:sp>
        <p:nvSpPr>
          <p:cNvPr id="23" name="矩形: 圓角 22">
            <a:extLst>
              <a:ext uri="{FF2B5EF4-FFF2-40B4-BE49-F238E27FC236}">
                <a16:creationId xmlns:a16="http://schemas.microsoft.com/office/drawing/2014/main" id="{8F15010F-265B-47EB-061A-58C875102C67}"/>
              </a:ext>
            </a:extLst>
          </p:cNvPr>
          <p:cNvSpPr/>
          <p:nvPr/>
        </p:nvSpPr>
        <p:spPr>
          <a:xfrm>
            <a:off x="7742298" y="3900099"/>
            <a:ext cx="1727684" cy="1085960"/>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Encoder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24" name="直線單箭頭接點 23">
            <a:extLst>
              <a:ext uri="{FF2B5EF4-FFF2-40B4-BE49-F238E27FC236}">
                <a16:creationId xmlns:a16="http://schemas.microsoft.com/office/drawing/2014/main" id="{66C2CED0-A40C-C105-71B4-B8F6C56D27AD}"/>
              </a:ext>
            </a:extLst>
          </p:cNvPr>
          <p:cNvCxnSpPr>
            <a:cxnSpLocks/>
          </p:cNvCxnSpPr>
          <p:nvPr/>
        </p:nvCxnSpPr>
        <p:spPr>
          <a:xfrm flipH="1">
            <a:off x="7000377" y="4465639"/>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7C37FF26-6985-0CA4-F8FD-F84D7B762E53}"/>
              </a:ext>
            </a:extLst>
          </p:cNvPr>
          <p:cNvCxnSpPr>
            <a:cxnSpLocks/>
          </p:cNvCxnSpPr>
          <p:nvPr/>
        </p:nvCxnSpPr>
        <p:spPr>
          <a:xfrm flipH="1">
            <a:off x="9597039" y="4378974"/>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矩形: 圓角 25">
            <a:extLst>
              <a:ext uri="{FF2B5EF4-FFF2-40B4-BE49-F238E27FC236}">
                <a16:creationId xmlns:a16="http://schemas.microsoft.com/office/drawing/2014/main" id="{4D0E6C4B-8795-9943-1DB0-BAA528540212}"/>
              </a:ext>
            </a:extLst>
          </p:cNvPr>
          <p:cNvSpPr/>
          <p:nvPr/>
        </p:nvSpPr>
        <p:spPr>
          <a:xfrm>
            <a:off x="7742298" y="5198797"/>
            <a:ext cx="1727684" cy="1085960"/>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Encoder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27" name="直線單箭頭接點 26">
            <a:extLst>
              <a:ext uri="{FF2B5EF4-FFF2-40B4-BE49-F238E27FC236}">
                <a16:creationId xmlns:a16="http://schemas.microsoft.com/office/drawing/2014/main" id="{DB0230B1-9958-94D0-52C8-A0D304C1DE87}"/>
              </a:ext>
            </a:extLst>
          </p:cNvPr>
          <p:cNvCxnSpPr>
            <a:cxnSpLocks/>
          </p:cNvCxnSpPr>
          <p:nvPr/>
        </p:nvCxnSpPr>
        <p:spPr>
          <a:xfrm flipH="1">
            <a:off x="7000377" y="5764337"/>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D85066B0-E187-5AED-3580-3D3553086220}"/>
              </a:ext>
            </a:extLst>
          </p:cNvPr>
          <p:cNvCxnSpPr>
            <a:cxnSpLocks/>
          </p:cNvCxnSpPr>
          <p:nvPr/>
        </p:nvCxnSpPr>
        <p:spPr>
          <a:xfrm flipH="1">
            <a:off x="9597039" y="5677672"/>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矩形: 圓角 30">
            <a:extLst>
              <a:ext uri="{FF2B5EF4-FFF2-40B4-BE49-F238E27FC236}">
                <a16:creationId xmlns:a16="http://schemas.microsoft.com/office/drawing/2014/main" id="{B31B992C-6BA1-D15B-9984-963936457426}"/>
              </a:ext>
            </a:extLst>
          </p:cNvPr>
          <p:cNvSpPr/>
          <p:nvPr/>
        </p:nvSpPr>
        <p:spPr>
          <a:xfrm>
            <a:off x="6776635" y="5450087"/>
            <a:ext cx="180000" cy="62849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pic>
        <p:nvPicPr>
          <p:cNvPr id="34" name="圖片 33">
            <a:extLst>
              <a:ext uri="{FF2B5EF4-FFF2-40B4-BE49-F238E27FC236}">
                <a16:creationId xmlns:a16="http://schemas.microsoft.com/office/drawing/2014/main" id="{883040C8-5597-CD6A-EB68-A1EDFFAFDE16}"/>
              </a:ext>
            </a:extLst>
          </p:cNvPr>
          <p:cNvPicPr>
            <a:picLocks noChangeAspect="1"/>
          </p:cNvPicPr>
          <p:nvPr/>
        </p:nvPicPr>
        <p:blipFill>
          <a:blip r:embed="rId6"/>
          <a:stretch>
            <a:fillRect/>
          </a:stretch>
        </p:blipFill>
        <p:spPr>
          <a:xfrm>
            <a:off x="10407652" y="4003022"/>
            <a:ext cx="1133605" cy="1032390"/>
          </a:xfrm>
          <a:prstGeom prst="rect">
            <a:avLst/>
          </a:prstGeom>
        </p:spPr>
      </p:pic>
      <p:cxnSp>
        <p:nvCxnSpPr>
          <p:cNvPr id="51" name="直線單箭頭接點 50">
            <a:extLst>
              <a:ext uri="{FF2B5EF4-FFF2-40B4-BE49-F238E27FC236}">
                <a16:creationId xmlns:a16="http://schemas.microsoft.com/office/drawing/2014/main" id="{5F862DB6-7FB3-E164-E1DF-C4C82536B90B}"/>
              </a:ext>
            </a:extLst>
          </p:cNvPr>
          <p:cNvCxnSpPr>
            <a:cxnSpLocks/>
          </p:cNvCxnSpPr>
          <p:nvPr/>
        </p:nvCxnSpPr>
        <p:spPr>
          <a:xfrm>
            <a:off x="4245140" y="2271689"/>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單箭頭接點 51">
            <a:extLst>
              <a:ext uri="{FF2B5EF4-FFF2-40B4-BE49-F238E27FC236}">
                <a16:creationId xmlns:a16="http://schemas.microsoft.com/office/drawing/2014/main" id="{49701156-BA37-5DBF-C0F4-31DB9078A995}"/>
              </a:ext>
            </a:extLst>
          </p:cNvPr>
          <p:cNvCxnSpPr>
            <a:cxnSpLocks/>
          </p:cNvCxnSpPr>
          <p:nvPr/>
        </p:nvCxnSpPr>
        <p:spPr>
          <a:xfrm>
            <a:off x="4245140" y="3570387"/>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矩形: 圓角 52">
            <a:extLst>
              <a:ext uri="{FF2B5EF4-FFF2-40B4-BE49-F238E27FC236}">
                <a16:creationId xmlns:a16="http://schemas.microsoft.com/office/drawing/2014/main" id="{11DF39C5-ACB0-A3C6-DA73-D0D0E023CD8A}"/>
              </a:ext>
            </a:extLst>
          </p:cNvPr>
          <p:cNvSpPr/>
          <p:nvPr/>
        </p:nvSpPr>
        <p:spPr>
          <a:xfrm>
            <a:off x="4960589" y="1957439"/>
            <a:ext cx="180000" cy="62849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4" name="矩形: 圓角 53">
            <a:extLst>
              <a:ext uri="{FF2B5EF4-FFF2-40B4-BE49-F238E27FC236}">
                <a16:creationId xmlns:a16="http://schemas.microsoft.com/office/drawing/2014/main" id="{5691088E-8493-C825-A311-27F0B865E8A2}"/>
              </a:ext>
            </a:extLst>
          </p:cNvPr>
          <p:cNvSpPr/>
          <p:nvPr/>
        </p:nvSpPr>
        <p:spPr>
          <a:xfrm>
            <a:off x="4960589" y="3256137"/>
            <a:ext cx="180000" cy="62849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5" name="矩形: 圓角 54">
            <a:extLst>
              <a:ext uri="{FF2B5EF4-FFF2-40B4-BE49-F238E27FC236}">
                <a16:creationId xmlns:a16="http://schemas.microsoft.com/office/drawing/2014/main" id="{BFA1A102-C531-25BF-1CF6-64BC834219D7}"/>
              </a:ext>
            </a:extLst>
          </p:cNvPr>
          <p:cNvSpPr/>
          <p:nvPr/>
        </p:nvSpPr>
        <p:spPr>
          <a:xfrm>
            <a:off x="5901230" y="2557192"/>
            <a:ext cx="180000" cy="62849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6" name="右大括弧 55">
            <a:extLst>
              <a:ext uri="{FF2B5EF4-FFF2-40B4-BE49-F238E27FC236}">
                <a16:creationId xmlns:a16="http://schemas.microsoft.com/office/drawing/2014/main" id="{5AE1AE63-94A1-663D-AF98-4FDCC9BE151B}"/>
              </a:ext>
            </a:extLst>
          </p:cNvPr>
          <p:cNvSpPr/>
          <p:nvPr/>
        </p:nvSpPr>
        <p:spPr>
          <a:xfrm>
            <a:off x="5374383" y="1919424"/>
            <a:ext cx="474092" cy="1974377"/>
          </a:xfrm>
          <a:prstGeom prst="rightBrace">
            <a:avLst>
              <a:gd name="adj1" fmla="val 45836"/>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7" name="矩形: 圓角 56">
            <a:extLst>
              <a:ext uri="{FF2B5EF4-FFF2-40B4-BE49-F238E27FC236}">
                <a16:creationId xmlns:a16="http://schemas.microsoft.com/office/drawing/2014/main" id="{03EC2350-8C92-38B4-7FD3-D459CB4835B7}"/>
              </a:ext>
            </a:extLst>
          </p:cNvPr>
          <p:cNvSpPr/>
          <p:nvPr/>
        </p:nvSpPr>
        <p:spPr>
          <a:xfrm>
            <a:off x="6787412" y="4151389"/>
            <a:ext cx="180000" cy="62849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58" name="右大括弧 57">
            <a:extLst>
              <a:ext uri="{FF2B5EF4-FFF2-40B4-BE49-F238E27FC236}">
                <a16:creationId xmlns:a16="http://schemas.microsoft.com/office/drawing/2014/main" id="{060FE592-E361-4A3A-2C2C-9C8D42E55358}"/>
              </a:ext>
            </a:extLst>
          </p:cNvPr>
          <p:cNvSpPr/>
          <p:nvPr/>
        </p:nvSpPr>
        <p:spPr>
          <a:xfrm flipH="1">
            <a:off x="6200436" y="4055196"/>
            <a:ext cx="474092" cy="1974377"/>
          </a:xfrm>
          <a:prstGeom prst="rightBrace">
            <a:avLst>
              <a:gd name="adj1" fmla="val 45836"/>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sp>
        <p:nvSpPr>
          <p:cNvPr id="59" name="矩形: 圓角 58">
            <a:extLst>
              <a:ext uri="{FF2B5EF4-FFF2-40B4-BE49-F238E27FC236}">
                <a16:creationId xmlns:a16="http://schemas.microsoft.com/office/drawing/2014/main" id="{0117B9EF-DC3F-9E12-A761-0BB9897B59CE}"/>
              </a:ext>
            </a:extLst>
          </p:cNvPr>
          <p:cNvSpPr/>
          <p:nvPr/>
        </p:nvSpPr>
        <p:spPr>
          <a:xfrm>
            <a:off x="5956908" y="4721162"/>
            <a:ext cx="180000" cy="62849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0" name="文字方塊 59">
            <a:extLst>
              <a:ext uri="{FF2B5EF4-FFF2-40B4-BE49-F238E27FC236}">
                <a16:creationId xmlns:a16="http://schemas.microsoft.com/office/drawing/2014/main" id="{9AC203F7-6742-01C0-4594-A652C4952C94}"/>
              </a:ext>
            </a:extLst>
          </p:cNvPr>
          <p:cNvSpPr txBox="1"/>
          <p:nvPr/>
        </p:nvSpPr>
        <p:spPr>
          <a:xfrm>
            <a:off x="6133985" y="2657954"/>
            <a:ext cx="32006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臭臉向量</a:t>
            </a:r>
          </a:p>
        </p:txBody>
      </p:sp>
      <p:sp>
        <p:nvSpPr>
          <p:cNvPr id="61" name="文字方塊 60">
            <a:extLst>
              <a:ext uri="{FF2B5EF4-FFF2-40B4-BE49-F238E27FC236}">
                <a16:creationId xmlns:a16="http://schemas.microsoft.com/office/drawing/2014/main" id="{D5192975-AD59-BDA4-E57F-412E2EA7FE54}"/>
              </a:ext>
            </a:extLst>
          </p:cNvPr>
          <p:cNvSpPr txBox="1"/>
          <p:nvPr/>
        </p:nvSpPr>
        <p:spPr>
          <a:xfrm>
            <a:off x="4512422" y="4807135"/>
            <a:ext cx="32006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笑臉向量</a:t>
            </a:r>
          </a:p>
        </p:txBody>
      </p:sp>
    </p:spTree>
    <p:extLst>
      <p:ext uri="{BB962C8B-B14F-4D97-AF65-F5344CB8AC3E}">
        <p14:creationId xmlns:p14="http://schemas.microsoft.com/office/powerpoint/2010/main" val="100458947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E2192E-D469-DABC-96B8-FD1F57B98C5C}"/>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有資訊的雜訊 </a:t>
            </a:r>
            <a:r>
              <a:rPr lang="en-US" altLang="zh-TW" dirty="0">
                <a:latin typeface="微軟正黑體" panose="020B0604030504040204" pitchFamily="34" charset="-120"/>
                <a:ea typeface="微軟正黑體" panose="020B0604030504040204" pitchFamily="34" charset="-120"/>
              </a:rPr>
              <a:t>(noise)</a:t>
            </a:r>
            <a:endParaRPr lang="zh-TW" altLang="en-US" dirty="0"/>
          </a:p>
        </p:txBody>
      </p:sp>
      <p:sp>
        <p:nvSpPr>
          <p:cNvPr id="59" name="矩形: 圓角 58">
            <a:extLst>
              <a:ext uri="{FF2B5EF4-FFF2-40B4-BE49-F238E27FC236}">
                <a16:creationId xmlns:a16="http://schemas.microsoft.com/office/drawing/2014/main" id="{0117B9EF-DC3F-9E12-A761-0BB9897B59CE}"/>
              </a:ext>
            </a:extLst>
          </p:cNvPr>
          <p:cNvSpPr/>
          <p:nvPr/>
        </p:nvSpPr>
        <p:spPr>
          <a:xfrm>
            <a:off x="9505260" y="589765"/>
            <a:ext cx="180000" cy="62849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61" name="文字方塊 60">
            <a:extLst>
              <a:ext uri="{FF2B5EF4-FFF2-40B4-BE49-F238E27FC236}">
                <a16:creationId xmlns:a16="http://schemas.microsoft.com/office/drawing/2014/main" id="{D5192975-AD59-BDA4-E57F-412E2EA7FE54}"/>
              </a:ext>
            </a:extLst>
          </p:cNvPr>
          <p:cNvSpPr txBox="1"/>
          <p:nvPr/>
        </p:nvSpPr>
        <p:spPr>
          <a:xfrm>
            <a:off x="9688307" y="690768"/>
            <a:ext cx="32006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笑臉向量</a:t>
            </a:r>
          </a:p>
        </p:txBody>
      </p:sp>
      <p:sp>
        <p:nvSpPr>
          <p:cNvPr id="5" name="矩形: 圓角 4">
            <a:extLst>
              <a:ext uri="{FF2B5EF4-FFF2-40B4-BE49-F238E27FC236}">
                <a16:creationId xmlns:a16="http://schemas.microsoft.com/office/drawing/2014/main" id="{4CD53476-9C0C-CF7B-9C61-ACFD86016238}"/>
              </a:ext>
            </a:extLst>
          </p:cNvPr>
          <p:cNvSpPr/>
          <p:nvPr/>
        </p:nvSpPr>
        <p:spPr>
          <a:xfrm>
            <a:off x="7487957" y="590006"/>
            <a:ext cx="180000" cy="62849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7" name="文字方塊 6">
            <a:extLst>
              <a:ext uri="{FF2B5EF4-FFF2-40B4-BE49-F238E27FC236}">
                <a16:creationId xmlns:a16="http://schemas.microsoft.com/office/drawing/2014/main" id="{54C9CEFE-4100-4225-9433-4CD94AAC9A82}"/>
              </a:ext>
            </a:extLst>
          </p:cNvPr>
          <p:cNvSpPr txBox="1"/>
          <p:nvPr/>
        </p:nvSpPr>
        <p:spPr>
          <a:xfrm>
            <a:off x="7720712" y="690768"/>
            <a:ext cx="320069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臭臉向量</a:t>
            </a:r>
          </a:p>
        </p:txBody>
      </p:sp>
      <p:pic>
        <p:nvPicPr>
          <p:cNvPr id="8" name="Picture 14" descr="User Slot 2">
            <a:extLst>
              <a:ext uri="{FF2B5EF4-FFF2-40B4-BE49-F238E27FC236}">
                <a16:creationId xmlns:a16="http://schemas.microsoft.com/office/drawing/2014/main" id="{CD6A4C00-7E37-BD12-8922-4DE60E2E08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612" y="1969791"/>
            <a:ext cx="1459209" cy="1459209"/>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圓角 9">
            <a:extLst>
              <a:ext uri="{FF2B5EF4-FFF2-40B4-BE49-F238E27FC236}">
                <a16:creationId xmlns:a16="http://schemas.microsoft.com/office/drawing/2014/main" id="{920FEE79-3D98-EB58-852D-A53359238E07}"/>
              </a:ext>
            </a:extLst>
          </p:cNvPr>
          <p:cNvSpPr/>
          <p:nvPr/>
        </p:nvSpPr>
        <p:spPr>
          <a:xfrm>
            <a:off x="3590119" y="2216102"/>
            <a:ext cx="1569422" cy="1085960"/>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Encoder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2" name="直線單箭頭接點 11">
            <a:extLst>
              <a:ext uri="{FF2B5EF4-FFF2-40B4-BE49-F238E27FC236}">
                <a16:creationId xmlns:a16="http://schemas.microsoft.com/office/drawing/2014/main" id="{B00660A7-F95F-3BD5-FED2-0B4FAFE44046}"/>
              </a:ext>
            </a:extLst>
          </p:cNvPr>
          <p:cNvCxnSpPr>
            <a:cxnSpLocks/>
          </p:cNvCxnSpPr>
          <p:nvPr/>
        </p:nvCxnSpPr>
        <p:spPr>
          <a:xfrm>
            <a:off x="2848198" y="2781642"/>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96E4B295-86E4-95AC-3FDF-42C974D313A9}"/>
              </a:ext>
            </a:extLst>
          </p:cNvPr>
          <p:cNvCxnSpPr>
            <a:cxnSpLocks/>
          </p:cNvCxnSpPr>
          <p:nvPr/>
        </p:nvCxnSpPr>
        <p:spPr>
          <a:xfrm>
            <a:off x="5159541" y="2781642"/>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圓角 13">
            <a:extLst>
              <a:ext uri="{FF2B5EF4-FFF2-40B4-BE49-F238E27FC236}">
                <a16:creationId xmlns:a16="http://schemas.microsoft.com/office/drawing/2014/main" id="{03092313-672F-97AF-A7CE-4FEC0EF600F3}"/>
              </a:ext>
            </a:extLst>
          </p:cNvPr>
          <p:cNvSpPr/>
          <p:nvPr/>
        </p:nvSpPr>
        <p:spPr>
          <a:xfrm>
            <a:off x="6002145" y="2444833"/>
            <a:ext cx="180000" cy="62849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17" name="矩形: 圓角 16">
            <a:extLst>
              <a:ext uri="{FF2B5EF4-FFF2-40B4-BE49-F238E27FC236}">
                <a16:creationId xmlns:a16="http://schemas.microsoft.com/office/drawing/2014/main" id="{7DE0AE13-A22E-BFA7-BBA9-211E7FB3BD9F}"/>
              </a:ext>
            </a:extLst>
          </p:cNvPr>
          <p:cNvSpPr/>
          <p:nvPr/>
        </p:nvSpPr>
        <p:spPr>
          <a:xfrm>
            <a:off x="7074092" y="2233687"/>
            <a:ext cx="1569422" cy="1085960"/>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Decoder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8" name="直線單箭頭接點 17">
            <a:extLst>
              <a:ext uri="{FF2B5EF4-FFF2-40B4-BE49-F238E27FC236}">
                <a16:creationId xmlns:a16="http://schemas.microsoft.com/office/drawing/2014/main" id="{CCA0EB55-A0D6-CF7D-1091-3988B92126BA}"/>
              </a:ext>
            </a:extLst>
          </p:cNvPr>
          <p:cNvCxnSpPr>
            <a:cxnSpLocks/>
          </p:cNvCxnSpPr>
          <p:nvPr/>
        </p:nvCxnSpPr>
        <p:spPr>
          <a:xfrm>
            <a:off x="6332171" y="2799227"/>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4EBB2B2F-7864-EE8D-DC06-779448EEB49E}"/>
              </a:ext>
            </a:extLst>
          </p:cNvPr>
          <p:cNvCxnSpPr>
            <a:cxnSpLocks/>
          </p:cNvCxnSpPr>
          <p:nvPr/>
        </p:nvCxnSpPr>
        <p:spPr>
          <a:xfrm>
            <a:off x="8643514" y="2799227"/>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14" descr="User Slot 2">
            <a:extLst>
              <a:ext uri="{FF2B5EF4-FFF2-40B4-BE49-F238E27FC236}">
                <a16:creationId xmlns:a16="http://schemas.microsoft.com/office/drawing/2014/main" id="{D2399C7C-61AD-692F-C4C9-8D3DF5BC9A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67763" y="1969790"/>
            <a:ext cx="1459209" cy="1459209"/>
          </a:xfrm>
          <a:prstGeom prst="rect">
            <a:avLst/>
          </a:prstGeom>
          <a:noFill/>
          <a:extLst>
            <a:ext uri="{909E8E84-426E-40DD-AFC4-6F175D3DCCD1}">
              <a14:hiddenFill xmlns:a14="http://schemas.microsoft.com/office/drawing/2010/main">
                <a:solidFill>
                  <a:srgbClr val="FFFFFF"/>
                </a:solidFill>
              </a14:hiddenFill>
            </a:ext>
          </a:extLst>
        </p:spPr>
      </p:pic>
      <p:sp>
        <p:nvSpPr>
          <p:cNvPr id="22" name="矩形: 圓角 21">
            <a:extLst>
              <a:ext uri="{FF2B5EF4-FFF2-40B4-BE49-F238E27FC236}">
                <a16:creationId xmlns:a16="http://schemas.microsoft.com/office/drawing/2014/main" id="{BEFF99A5-6D62-AD37-D00B-C55F5F308401}"/>
              </a:ext>
            </a:extLst>
          </p:cNvPr>
          <p:cNvSpPr/>
          <p:nvPr/>
        </p:nvSpPr>
        <p:spPr>
          <a:xfrm>
            <a:off x="3961387" y="4470918"/>
            <a:ext cx="180000" cy="628499"/>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29" name="矩形: 圓角 28">
            <a:extLst>
              <a:ext uri="{FF2B5EF4-FFF2-40B4-BE49-F238E27FC236}">
                <a16:creationId xmlns:a16="http://schemas.microsoft.com/office/drawing/2014/main" id="{582A6F6A-608A-AF60-21AE-2ACB080622E6}"/>
              </a:ext>
            </a:extLst>
          </p:cNvPr>
          <p:cNvSpPr/>
          <p:nvPr/>
        </p:nvSpPr>
        <p:spPr>
          <a:xfrm>
            <a:off x="4990719" y="4470918"/>
            <a:ext cx="180000" cy="62849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5E971A28-C149-CABF-9A59-64BCD5862504}"/>
              </a:ext>
            </a:extLst>
          </p:cNvPr>
          <p:cNvSpPr/>
          <p:nvPr/>
        </p:nvSpPr>
        <p:spPr>
          <a:xfrm>
            <a:off x="5942405" y="4462685"/>
            <a:ext cx="180000" cy="628499"/>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2" name="矩形: 圓角 31">
            <a:extLst>
              <a:ext uri="{FF2B5EF4-FFF2-40B4-BE49-F238E27FC236}">
                <a16:creationId xmlns:a16="http://schemas.microsoft.com/office/drawing/2014/main" id="{B183664B-3EA8-06D3-3651-517F2A71B8BC}"/>
              </a:ext>
            </a:extLst>
          </p:cNvPr>
          <p:cNvSpPr/>
          <p:nvPr/>
        </p:nvSpPr>
        <p:spPr>
          <a:xfrm>
            <a:off x="7074092" y="4210938"/>
            <a:ext cx="1569422" cy="1085960"/>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Decoder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33" name="直線單箭頭接點 32">
            <a:extLst>
              <a:ext uri="{FF2B5EF4-FFF2-40B4-BE49-F238E27FC236}">
                <a16:creationId xmlns:a16="http://schemas.microsoft.com/office/drawing/2014/main" id="{B5D5203D-8EA2-AEA4-9516-DEBFE0914E6A}"/>
              </a:ext>
            </a:extLst>
          </p:cNvPr>
          <p:cNvCxnSpPr>
            <a:cxnSpLocks/>
          </p:cNvCxnSpPr>
          <p:nvPr/>
        </p:nvCxnSpPr>
        <p:spPr>
          <a:xfrm>
            <a:off x="6332171" y="4776478"/>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66CA982A-8428-943D-F685-6E006DB551A4}"/>
              </a:ext>
            </a:extLst>
          </p:cNvPr>
          <p:cNvCxnSpPr>
            <a:cxnSpLocks/>
          </p:cNvCxnSpPr>
          <p:nvPr/>
        </p:nvCxnSpPr>
        <p:spPr>
          <a:xfrm>
            <a:off x="8643514" y="4776478"/>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7" name="Picture 16">
            <a:extLst>
              <a:ext uri="{FF2B5EF4-FFF2-40B4-BE49-F238E27FC236}">
                <a16:creationId xmlns:a16="http://schemas.microsoft.com/office/drawing/2014/main" id="{64886EB9-D65C-94BE-914F-A32D589D2D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2846" y="4022519"/>
            <a:ext cx="1428560" cy="1428560"/>
          </a:xfrm>
          <a:prstGeom prst="rect">
            <a:avLst/>
          </a:prstGeom>
          <a:noFill/>
          <a:extLst>
            <a:ext uri="{909E8E84-426E-40DD-AFC4-6F175D3DCCD1}">
              <a14:hiddenFill xmlns:a14="http://schemas.microsoft.com/office/drawing/2010/main">
                <a:solidFill>
                  <a:srgbClr val="FFFFFF"/>
                </a:solidFill>
              </a14:hiddenFill>
            </a:ext>
          </a:extLst>
        </p:spPr>
      </p:pic>
      <p:sp>
        <p:nvSpPr>
          <p:cNvPr id="39" name="文字方塊 38">
            <a:extLst>
              <a:ext uri="{FF2B5EF4-FFF2-40B4-BE49-F238E27FC236}">
                <a16:creationId xmlns:a16="http://schemas.microsoft.com/office/drawing/2014/main" id="{0093CD2F-7F62-B05C-8B47-F264D10666B5}"/>
              </a:ext>
            </a:extLst>
          </p:cNvPr>
          <p:cNvSpPr txBox="1"/>
          <p:nvPr/>
        </p:nvSpPr>
        <p:spPr>
          <a:xfrm>
            <a:off x="473246" y="6167232"/>
            <a:ext cx="623374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Powered by: https://openai.com/blog/glow/</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0" name="文字方塊 39">
            <a:extLst>
              <a:ext uri="{FF2B5EF4-FFF2-40B4-BE49-F238E27FC236}">
                <a16:creationId xmlns:a16="http://schemas.microsoft.com/office/drawing/2014/main" id="{021A073B-2AFE-FE64-0D42-D4C12A270FBB}"/>
              </a:ext>
            </a:extLst>
          </p:cNvPr>
          <p:cNvSpPr txBox="1"/>
          <p:nvPr/>
        </p:nvSpPr>
        <p:spPr>
          <a:xfrm>
            <a:off x="4344818" y="4505973"/>
            <a:ext cx="4391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1" name="文字方塊 40">
            <a:extLst>
              <a:ext uri="{FF2B5EF4-FFF2-40B4-BE49-F238E27FC236}">
                <a16:creationId xmlns:a16="http://schemas.microsoft.com/office/drawing/2014/main" id="{AAD707EB-D423-187C-3EBC-4AF8A4DC1C2F}"/>
              </a:ext>
            </a:extLst>
          </p:cNvPr>
          <p:cNvSpPr txBox="1"/>
          <p:nvPr/>
        </p:nvSpPr>
        <p:spPr>
          <a:xfrm>
            <a:off x="5383223" y="4523557"/>
            <a:ext cx="4391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88F0245C-223E-83C1-EAE7-6645AA7AC4A5}"/>
              </a:ext>
            </a:extLst>
          </p:cNvPr>
          <p:cNvSpPr txBox="1"/>
          <p:nvPr/>
        </p:nvSpPr>
        <p:spPr>
          <a:xfrm>
            <a:off x="4596559" y="5167543"/>
            <a:ext cx="9628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臭臉</a:t>
            </a:r>
          </a:p>
        </p:txBody>
      </p:sp>
      <p:sp>
        <p:nvSpPr>
          <p:cNvPr id="4" name="文字方塊 3">
            <a:extLst>
              <a:ext uri="{FF2B5EF4-FFF2-40B4-BE49-F238E27FC236}">
                <a16:creationId xmlns:a16="http://schemas.microsoft.com/office/drawing/2014/main" id="{124E5869-8682-443F-DFDD-6DB447D8719F}"/>
              </a:ext>
            </a:extLst>
          </p:cNvPr>
          <p:cNvSpPr txBox="1"/>
          <p:nvPr/>
        </p:nvSpPr>
        <p:spPr>
          <a:xfrm>
            <a:off x="5550973" y="5189746"/>
            <a:ext cx="9628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笑臉</a:t>
            </a:r>
          </a:p>
        </p:txBody>
      </p:sp>
    </p:spTree>
    <p:extLst>
      <p:ext uri="{BB962C8B-B14F-4D97-AF65-F5344CB8AC3E}">
        <p14:creationId xmlns:p14="http://schemas.microsoft.com/office/powerpoint/2010/main" val="311563887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9" grpId="0" animBg="1"/>
      <p:bldP spid="30" grpId="0" animBg="1"/>
      <p:bldP spid="32" grpId="0" animBg="1"/>
      <p:bldP spid="40" grpId="0"/>
      <p:bldP spid="41" grpId="0"/>
      <p:bldP spid="3" grpId="0"/>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B7D1F09-01E6-3EB5-D4E8-DFCADE20FF23}"/>
              </a:ext>
            </a:extLst>
          </p:cNvPr>
          <p:cNvSpPr>
            <a:spLocks noGrp="1"/>
          </p:cNvSpPr>
          <p:nvPr>
            <p:ph type="title"/>
          </p:nvPr>
        </p:nvSpPr>
        <p:spPr/>
        <p:txBody>
          <a:bodyPr/>
          <a:lstStyle/>
          <a:p>
            <a:r>
              <a:rPr lang="en-US" altLang="zh-TW" dirty="0"/>
              <a:t>Diffusion Model</a:t>
            </a:r>
            <a:endParaRPr lang="zh-TW" altLang="en-US" dirty="0"/>
          </a:p>
        </p:txBody>
      </p:sp>
      <p:pic>
        <p:nvPicPr>
          <p:cNvPr id="11" name="內容版面配置區 6" descr="一張含有 貓, 哺乳動物, 排名, 家貓 的圖片&#10;&#10;自動產生的描述">
            <a:extLst>
              <a:ext uri="{FF2B5EF4-FFF2-40B4-BE49-F238E27FC236}">
                <a16:creationId xmlns:a16="http://schemas.microsoft.com/office/drawing/2014/main" id="{2F62A626-CFC5-9E30-611E-5212845A4A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3916" y="4647226"/>
            <a:ext cx="1583759" cy="1080000"/>
          </a:xfrm>
          <a:prstGeom prst="rect">
            <a:avLst/>
          </a:prstGeom>
        </p:spPr>
      </p:pic>
      <p:pic>
        <p:nvPicPr>
          <p:cNvPr id="12" name="Picture 2">
            <a:extLst>
              <a:ext uri="{FF2B5EF4-FFF2-40B4-BE49-F238E27FC236}">
                <a16:creationId xmlns:a16="http://schemas.microsoft.com/office/drawing/2014/main" id="{EE22B9F1-75D0-01F4-7CC2-95D089283E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9558500" y="4640307"/>
            <a:ext cx="162101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圖片 12" descr="一張含有 文字, 貓, 哺乳動物, 家貓 的圖片&#10;&#10;自動產生的描述">
            <a:extLst>
              <a:ext uri="{FF2B5EF4-FFF2-40B4-BE49-F238E27FC236}">
                <a16:creationId xmlns:a16="http://schemas.microsoft.com/office/drawing/2014/main" id="{817FE9AC-2D15-EAB0-8C6A-1161459F9B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6053" y="4637477"/>
            <a:ext cx="1583759" cy="1080000"/>
          </a:xfrm>
          <a:prstGeom prst="rect">
            <a:avLst/>
          </a:prstGeom>
        </p:spPr>
      </p:pic>
      <p:pic>
        <p:nvPicPr>
          <p:cNvPr id="14" name="圖片 13" descr="一張含有 文字 的圖片&#10;&#10;自動產生的描述">
            <a:extLst>
              <a:ext uri="{FF2B5EF4-FFF2-40B4-BE49-F238E27FC236}">
                <a16:creationId xmlns:a16="http://schemas.microsoft.com/office/drawing/2014/main" id="{FE4E4882-A007-6642-BC0B-820E419660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5754" y="2575872"/>
            <a:ext cx="1583759" cy="1080000"/>
          </a:xfrm>
          <a:prstGeom prst="rect">
            <a:avLst/>
          </a:prstGeom>
        </p:spPr>
      </p:pic>
      <p:pic>
        <p:nvPicPr>
          <p:cNvPr id="15" name="圖片 14">
            <a:extLst>
              <a:ext uri="{FF2B5EF4-FFF2-40B4-BE49-F238E27FC236}">
                <a16:creationId xmlns:a16="http://schemas.microsoft.com/office/drawing/2014/main" id="{1089BB1F-F6F5-2E64-00A7-176983B377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2808" y="2591914"/>
            <a:ext cx="1583759" cy="1080000"/>
          </a:xfrm>
          <a:prstGeom prst="rect">
            <a:avLst/>
          </a:prstGeom>
        </p:spPr>
      </p:pic>
      <p:pic>
        <p:nvPicPr>
          <p:cNvPr id="16" name="圖片 15">
            <a:extLst>
              <a:ext uri="{FF2B5EF4-FFF2-40B4-BE49-F238E27FC236}">
                <a16:creationId xmlns:a16="http://schemas.microsoft.com/office/drawing/2014/main" id="{1D07C6CE-7485-9F51-2E58-B54925E3AE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5905" y="2551363"/>
            <a:ext cx="1583759" cy="1080000"/>
          </a:xfrm>
          <a:prstGeom prst="rect">
            <a:avLst/>
          </a:prstGeom>
        </p:spPr>
      </p:pic>
      <p:sp>
        <p:nvSpPr>
          <p:cNvPr id="17" name="矩形: 圓角 16">
            <a:extLst>
              <a:ext uri="{FF2B5EF4-FFF2-40B4-BE49-F238E27FC236}">
                <a16:creationId xmlns:a16="http://schemas.microsoft.com/office/drawing/2014/main" id="{3F2544B2-4ECC-BB04-E0C0-116ABF8A6319}"/>
              </a:ext>
            </a:extLst>
          </p:cNvPr>
          <p:cNvSpPr/>
          <p:nvPr/>
        </p:nvSpPr>
        <p:spPr>
          <a:xfrm>
            <a:off x="3472413" y="2642870"/>
            <a:ext cx="1291771" cy="946004"/>
          </a:xfrm>
          <a:prstGeom prst="roundRect">
            <a:avLst/>
          </a:prstGeom>
          <a:solidFill>
            <a:schemeClr val="accent6">
              <a:lumMod val="40000"/>
              <a:lumOff val="60000"/>
            </a:schemeClr>
          </a:solidFill>
          <a:ln w="381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Denoise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8" name="矩形: 圓角 17">
            <a:extLst>
              <a:ext uri="{FF2B5EF4-FFF2-40B4-BE49-F238E27FC236}">
                <a16:creationId xmlns:a16="http://schemas.microsoft.com/office/drawing/2014/main" id="{2BB96A2E-666C-D107-3028-06668C7AD843}"/>
              </a:ext>
            </a:extLst>
          </p:cNvPr>
          <p:cNvSpPr/>
          <p:nvPr/>
        </p:nvSpPr>
        <p:spPr>
          <a:xfrm>
            <a:off x="7668296" y="2642870"/>
            <a:ext cx="1291771" cy="946004"/>
          </a:xfrm>
          <a:prstGeom prst="roundRect">
            <a:avLst/>
          </a:prstGeom>
          <a:solidFill>
            <a:schemeClr val="accent6">
              <a:lumMod val="40000"/>
              <a:lumOff val="60000"/>
            </a:schemeClr>
          </a:solidFill>
          <a:ln w="381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Denoise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9" name="直線單箭頭接點 18">
            <a:extLst>
              <a:ext uri="{FF2B5EF4-FFF2-40B4-BE49-F238E27FC236}">
                <a16:creationId xmlns:a16="http://schemas.microsoft.com/office/drawing/2014/main" id="{442F1DFD-1B95-4FE5-7430-7AA4E4BCCBB6}"/>
              </a:ext>
            </a:extLst>
          </p:cNvPr>
          <p:cNvCxnSpPr>
            <a:cxnSpLocks/>
          </p:cNvCxnSpPr>
          <p:nvPr/>
        </p:nvCxnSpPr>
        <p:spPr>
          <a:xfrm>
            <a:off x="2837580" y="3115872"/>
            <a:ext cx="602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517C4FFD-607F-2809-E6B6-85B4BA79F03C}"/>
              </a:ext>
            </a:extLst>
          </p:cNvPr>
          <p:cNvCxnSpPr>
            <a:cxnSpLocks/>
          </p:cNvCxnSpPr>
          <p:nvPr/>
        </p:nvCxnSpPr>
        <p:spPr>
          <a:xfrm>
            <a:off x="4814017" y="3125621"/>
            <a:ext cx="602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061E48DD-5257-B76D-4A1D-95963B89A5C2}"/>
              </a:ext>
            </a:extLst>
          </p:cNvPr>
          <p:cNvCxnSpPr>
            <a:cxnSpLocks/>
          </p:cNvCxnSpPr>
          <p:nvPr/>
        </p:nvCxnSpPr>
        <p:spPr>
          <a:xfrm>
            <a:off x="7016567" y="3129077"/>
            <a:ext cx="602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49F089B0-C91F-4A7D-3EA4-F6FC6BB0F5F2}"/>
              </a:ext>
            </a:extLst>
          </p:cNvPr>
          <p:cNvCxnSpPr>
            <a:cxnSpLocks/>
          </p:cNvCxnSpPr>
          <p:nvPr/>
        </p:nvCxnSpPr>
        <p:spPr>
          <a:xfrm>
            <a:off x="8971793" y="3125621"/>
            <a:ext cx="602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矩形: 圓角 22">
            <a:extLst>
              <a:ext uri="{FF2B5EF4-FFF2-40B4-BE49-F238E27FC236}">
                <a16:creationId xmlns:a16="http://schemas.microsoft.com/office/drawing/2014/main" id="{2CEABD3F-8E5E-C137-D027-E5E3A3452E7D}"/>
              </a:ext>
            </a:extLst>
          </p:cNvPr>
          <p:cNvSpPr/>
          <p:nvPr/>
        </p:nvSpPr>
        <p:spPr>
          <a:xfrm>
            <a:off x="3444645" y="4704475"/>
            <a:ext cx="1291771" cy="946004"/>
          </a:xfrm>
          <a:prstGeom prst="roundRect">
            <a:avLst/>
          </a:prstGeom>
          <a:solidFill>
            <a:schemeClr val="accent6">
              <a:lumMod val="40000"/>
              <a:lumOff val="60000"/>
            </a:schemeClr>
          </a:solidFill>
          <a:ln w="381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Denoise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4" name="矩形: 圓角 23">
            <a:extLst>
              <a:ext uri="{FF2B5EF4-FFF2-40B4-BE49-F238E27FC236}">
                <a16:creationId xmlns:a16="http://schemas.microsoft.com/office/drawing/2014/main" id="{081D9024-69B7-8E33-EA5F-73961B79D106}"/>
              </a:ext>
            </a:extLst>
          </p:cNvPr>
          <p:cNvSpPr/>
          <p:nvPr/>
        </p:nvSpPr>
        <p:spPr>
          <a:xfrm>
            <a:off x="7640528" y="4704475"/>
            <a:ext cx="1291771" cy="946004"/>
          </a:xfrm>
          <a:prstGeom prst="roundRect">
            <a:avLst/>
          </a:prstGeom>
          <a:solidFill>
            <a:schemeClr val="accent6">
              <a:lumMod val="40000"/>
              <a:lumOff val="60000"/>
            </a:schemeClr>
          </a:solidFill>
          <a:ln w="38100">
            <a:solidFill>
              <a:schemeClr val="tx1"/>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Denoise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5" name="直線單箭頭接點 24">
            <a:extLst>
              <a:ext uri="{FF2B5EF4-FFF2-40B4-BE49-F238E27FC236}">
                <a16:creationId xmlns:a16="http://schemas.microsoft.com/office/drawing/2014/main" id="{375FEE63-21B0-DA20-B20C-67152F826CA3}"/>
              </a:ext>
            </a:extLst>
          </p:cNvPr>
          <p:cNvCxnSpPr>
            <a:cxnSpLocks/>
          </p:cNvCxnSpPr>
          <p:nvPr/>
        </p:nvCxnSpPr>
        <p:spPr>
          <a:xfrm>
            <a:off x="2809812" y="5177477"/>
            <a:ext cx="602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單箭頭接點 25">
            <a:extLst>
              <a:ext uri="{FF2B5EF4-FFF2-40B4-BE49-F238E27FC236}">
                <a16:creationId xmlns:a16="http://schemas.microsoft.com/office/drawing/2014/main" id="{72BB3C57-4D18-6AB1-D590-71A252EF0E8B}"/>
              </a:ext>
            </a:extLst>
          </p:cNvPr>
          <p:cNvCxnSpPr>
            <a:cxnSpLocks/>
          </p:cNvCxnSpPr>
          <p:nvPr/>
        </p:nvCxnSpPr>
        <p:spPr>
          <a:xfrm>
            <a:off x="4786249" y="5187226"/>
            <a:ext cx="602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D635E949-635F-EE79-AC0B-AB75509B3B9B}"/>
              </a:ext>
            </a:extLst>
          </p:cNvPr>
          <p:cNvCxnSpPr>
            <a:cxnSpLocks/>
          </p:cNvCxnSpPr>
          <p:nvPr/>
        </p:nvCxnSpPr>
        <p:spPr>
          <a:xfrm>
            <a:off x="6988799" y="5190682"/>
            <a:ext cx="602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45C078B4-0EE9-D7E9-498A-AE8A23F2D3DC}"/>
              </a:ext>
            </a:extLst>
          </p:cNvPr>
          <p:cNvCxnSpPr>
            <a:cxnSpLocks/>
          </p:cNvCxnSpPr>
          <p:nvPr/>
        </p:nvCxnSpPr>
        <p:spPr>
          <a:xfrm>
            <a:off x="8944025" y="5187226"/>
            <a:ext cx="60274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單箭頭接點 28">
            <a:extLst>
              <a:ext uri="{FF2B5EF4-FFF2-40B4-BE49-F238E27FC236}">
                <a16:creationId xmlns:a16="http://schemas.microsoft.com/office/drawing/2014/main" id="{491129DE-33F9-6907-0CFC-F18EB5D7547D}"/>
              </a:ext>
            </a:extLst>
          </p:cNvPr>
          <p:cNvCxnSpPr>
            <a:cxnSpLocks/>
          </p:cNvCxnSpPr>
          <p:nvPr/>
        </p:nvCxnSpPr>
        <p:spPr>
          <a:xfrm>
            <a:off x="10361496" y="3639830"/>
            <a:ext cx="0" cy="450074"/>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17F1BFE8-9A0C-D5B0-DF2F-3BAFD40CE269}"/>
              </a:ext>
            </a:extLst>
          </p:cNvPr>
          <p:cNvCxnSpPr>
            <a:cxnSpLocks/>
          </p:cNvCxnSpPr>
          <p:nvPr/>
        </p:nvCxnSpPr>
        <p:spPr>
          <a:xfrm flipH="1">
            <a:off x="2027175" y="4089904"/>
            <a:ext cx="8334321"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FFCF1B9A-F950-34B9-833B-C926CA77BB70}"/>
              </a:ext>
            </a:extLst>
          </p:cNvPr>
          <p:cNvCxnSpPr>
            <a:cxnSpLocks/>
          </p:cNvCxnSpPr>
          <p:nvPr/>
        </p:nvCxnSpPr>
        <p:spPr>
          <a:xfrm rot="5400000">
            <a:off x="1725800" y="4336103"/>
            <a:ext cx="602749" cy="0"/>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2" name="文字方塊 31">
            <a:extLst>
              <a:ext uri="{FF2B5EF4-FFF2-40B4-BE49-F238E27FC236}">
                <a16:creationId xmlns:a16="http://schemas.microsoft.com/office/drawing/2014/main" id="{E9AB5679-6D69-5FA5-1879-A12C7D80DB76}"/>
              </a:ext>
            </a:extLst>
          </p:cNvPr>
          <p:cNvSpPr txBox="1"/>
          <p:nvPr/>
        </p:nvSpPr>
        <p:spPr>
          <a:xfrm>
            <a:off x="2872223" y="6167273"/>
            <a:ext cx="24921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 cat in the snow</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3" name="直線單箭頭接點 32">
            <a:extLst>
              <a:ext uri="{FF2B5EF4-FFF2-40B4-BE49-F238E27FC236}">
                <a16:creationId xmlns:a16="http://schemas.microsoft.com/office/drawing/2014/main" id="{2E6B0C81-C243-334A-AC6E-E70B38FA7DA1}"/>
              </a:ext>
            </a:extLst>
          </p:cNvPr>
          <p:cNvCxnSpPr>
            <a:cxnSpLocks/>
            <a:stCxn id="32" idx="0"/>
          </p:cNvCxnSpPr>
          <p:nvPr/>
        </p:nvCxnSpPr>
        <p:spPr>
          <a:xfrm flipH="1" flipV="1">
            <a:off x="4106907" y="5690429"/>
            <a:ext cx="0" cy="4768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文字方塊 33">
            <a:extLst>
              <a:ext uri="{FF2B5EF4-FFF2-40B4-BE49-F238E27FC236}">
                <a16:creationId xmlns:a16="http://schemas.microsoft.com/office/drawing/2014/main" id="{93D6A23F-D31E-ED9B-ECF6-887999BA614A}"/>
              </a:ext>
            </a:extLst>
          </p:cNvPr>
          <p:cNvSpPr txBox="1"/>
          <p:nvPr/>
        </p:nvSpPr>
        <p:spPr>
          <a:xfrm>
            <a:off x="7073674" y="6167273"/>
            <a:ext cx="24921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 cat in the snow</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35" name="直線單箭頭接點 34">
            <a:extLst>
              <a:ext uri="{FF2B5EF4-FFF2-40B4-BE49-F238E27FC236}">
                <a16:creationId xmlns:a16="http://schemas.microsoft.com/office/drawing/2014/main" id="{09E9FA32-78AF-6765-12BF-721EB8C1E779}"/>
              </a:ext>
            </a:extLst>
          </p:cNvPr>
          <p:cNvCxnSpPr>
            <a:cxnSpLocks/>
            <a:stCxn id="34" idx="0"/>
          </p:cNvCxnSpPr>
          <p:nvPr/>
        </p:nvCxnSpPr>
        <p:spPr>
          <a:xfrm flipH="1" flipV="1">
            <a:off x="8308358" y="5690429"/>
            <a:ext cx="0" cy="4768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18CD74C7-F13C-E0B3-C7C0-76059C0BB47D}"/>
              </a:ext>
            </a:extLst>
          </p:cNvPr>
          <p:cNvCxnSpPr>
            <a:cxnSpLocks/>
          </p:cNvCxnSpPr>
          <p:nvPr/>
        </p:nvCxnSpPr>
        <p:spPr>
          <a:xfrm flipH="1">
            <a:off x="8308358" y="2131669"/>
            <a:ext cx="0" cy="4768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FE8C0899-E1AB-860B-FE72-CDF0FFC27B86}"/>
              </a:ext>
            </a:extLst>
          </p:cNvPr>
          <p:cNvCxnSpPr>
            <a:cxnSpLocks/>
          </p:cNvCxnSpPr>
          <p:nvPr/>
        </p:nvCxnSpPr>
        <p:spPr>
          <a:xfrm flipH="1">
            <a:off x="4125957" y="2127926"/>
            <a:ext cx="0" cy="47684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8" name="文字方塊 37">
            <a:extLst>
              <a:ext uri="{FF2B5EF4-FFF2-40B4-BE49-F238E27FC236}">
                <a16:creationId xmlns:a16="http://schemas.microsoft.com/office/drawing/2014/main" id="{071EFE79-0A29-6B82-EAD1-E85B6F5A1DA6}"/>
              </a:ext>
            </a:extLst>
          </p:cNvPr>
          <p:cNvSpPr txBox="1"/>
          <p:nvPr/>
        </p:nvSpPr>
        <p:spPr>
          <a:xfrm>
            <a:off x="2898932" y="1671614"/>
            <a:ext cx="24921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 cat in the snow</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9" name="文字方塊 38">
            <a:extLst>
              <a:ext uri="{FF2B5EF4-FFF2-40B4-BE49-F238E27FC236}">
                <a16:creationId xmlns:a16="http://schemas.microsoft.com/office/drawing/2014/main" id="{D9C3372C-1771-4898-E1BC-720ECF87866D}"/>
              </a:ext>
            </a:extLst>
          </p:cNvPr>
          <p:cNvSpPr txBox="1"/>
          <p:nvPr/>
        </p:nvSpPr>
        <p:spPr>
          <a:xfrm>
            <a:off x="7103604" y="1651513"/>
            <a:ext cx="24921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 cat in the snow</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40" name="Picture 2">
            <a:extLst>
              <a:ext uri="{FF2B5EF4-FFF2-40B4-BE49-F238E27FC236}">
                <a16:creationId xmlns:a16="http://schemas.microsoft.com/office/drawing/2014/main" id="{1EB8466F-F694-11B7-498F-595DF8F1DD3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6453" y="2435085"/>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41" name="文字方塊 40">
            <a:extLst>
              <a:ext uri="{FF2B5EF4-FFF2-40B4-BE49-F238E27FC236}">
                <a16:creationId xmlns:a16="http://schemas.microsoft.com/office/drawing/2014/main" id="{52392CBE-3E17-0C0F-0231-210B5F52E937}"/>
              </a:ext>
            </a:extLst>
          </p:cNvPr>
          <p:cNvSpPr txBox="1"/>
          <p:nvPr/>
        </p:nvSpPr>
        <p:spPr>
          <a:xfrm>
            <a:off x="771857" y="1446831"/>
            <a:ext cx="249215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Decoder </a:t>
            </a:r>
            <a:endParaRPr kumimoji="0" lang="zh-TW" altLang="en-US" sz="28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F9B29C77-5675-CCCD-7BCA-7FFBC38313A1}"/>
              </a:ext>
            </a:extLst>
          </p:cNvPr>
          <p:cNvSpPr txBox="1"/>
          <p:nvPr/>
        </p:nvSpPr>
        <p:spPr>
          <a:xfrm>
            <a:off x="6653899" y="122239"/>
            <a:ext cx="66600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此處是極度簡化後的講法，詳細說明請見：https://www.youtube.com/watch?v=azBugJzmz-o&amp;list=PLJV_el3uVTsNi7PgekEUFsyVllAJXRsP-</a:t>
            </a:r>
          </a:p>
        </p:txBody>
      </p:sp>
    </p:spTree>
    <p:extLst>
      <p:ext uri="{BB962C8B-B14F-4D97-AF65-F5344CB8AC3E}">
        <p14:creationId xmlns:p14="http://schemas.microsoft.com/office/powerpoint/2010/main" val="374621372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3" grpId="0" animBg="1"/>
      <p:bldP spid="24" grpId="0" animBg="1"/>
      <p:bldP spid="32" grpId="0"/>
      <p:bldP spid="34" grpId="0"/>
      <p:bldP spid="38" grpId="0"/>
      <p:bldP spid="3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9CC70C81-2CDD-69F2-2727-9AC53773794F}"/>
              </a:ext>
            </a:extLst>
          </p:cNvPr>
          <p:cNvSpPr/>
          <p:nvPr/>
        </p:nvSpPr>
        <p:spPr>
          <a:xfrm>
            <a:off x="2493502" y="4429300"/>
            <a:ext cx="1363780" cy="1881787"/>
          </a:xfrm>
          <a:prstGeom prst="roundRect">
            <a:avLst/>
          </a:prstGeom>
          <a:ln w="381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Denoise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1" name="直線單箭頭接點 10">
            <a:extLst>
              <a:ext uri="{FF2B5EF4-FFF2-40B4-BE49-F238E27FC236}">
                <a16:creationId xmlns:a16="http://schemas.microsoft.com/office/drawing/2014/main" id="{E1145161-8413-4AF0-D7C9-5F722AF9B4A7}"/>
              </a:ext>
            </a:extLst>
          </p:cNvPr>
          <p:cNvCxnSpPr>
            <a:cxnSpLocks/>
          </p:cNvCxnSpPr>
          <p:nvPr/>
        </p:nvCxnSpPr>
        <p:spPr>
          <a:xfrm>
            <a:off x="3946227" y="5370193"/>
            <a:ext cx="33295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4" name="Picture 2">
            <a:extLst>
              <a:ext uri="{FF2B5EF4-FFF2-40B4-BE49-F238E27FC236}">
                <a16:creationId xmlns:a16="http://schemas.microsoft.com/office/drawing/2014/main" id="{6D08F3C1-B97B-FA80-13A3-A1CD0D6A67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69691" y="1296319"/>
            <a:ext cx="162101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圖片 14" descr="一張含有 文字, 貓, 哺乳動物, 家貓 的圖片&#10;&#10;自動產生的描述">
            <a:extLst>
              <a:ext uri="{FF2B5EF4-FFF2-40B4-BE49-F238E27FC236}">
                <a16:creationId xmlns:a16="http://schemas.microsoft.com/office/drawing/2014/main" id="{42AF369F-CFB1-CE04-03B5-19A6824916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589" y="1303371"/>
            <a:ext cx="1583759" cy="1080000"/>
          </a:xfrm>
          <a:prstGeom prst="rect">
            <a:avLst/>
          </a:prstGeom>
        </p:spPr>
      </p:pic>
      <p:pic>
        <p:nvPicPr>
          <p:cNvPr id="16" name="圖片 15" descr="一張含有 文字 的圖片&#10;&#10;自動產生的描述">
            <a:extLst>
              <a:ext uri="{FF2B5EF4-FFF2-40B4-BE49-F238E27FC236}">
                <a16:creationId xmlns:a16="http://schemas.microsoft.com/office/drawing/2014/main" id="{F55CC826-176F-8EF6-C124-1BC9662B93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8759" y="1303371"/>
            <a:ext cx="1583759" cy="1080000"/>
          </a:xfrm>
          <a:prstGeom prst="rect">
            <a:avLst/>
          </a:prstGeom>
        </p:spPr>
      </p:pic>
      <p:pic>
        <p:nvPicPr>
          <p:cNvPr id="17" name="圖片 16">
            <a:extLst>
              <a:ext uri="{FF2B5EF4-FFF2-40B4-BE49-F238E27FC236}">
                <a16:creationId xmlns:a16="http://schemas.microsoft.com/office/drawing/2014/main" id="{491BAA59-359C-CFC2-3855-232ED16183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58736" y="1303371"/>
            <a:ext cx="1583759" cy="1080000"/>
          </a:xfrm>
          <a:prstGeom prst="rect">
            <a:avLst/>
          </a:prstGeom>
        </p:spPr>
      </p:pic>
      <p:pic>
        <p:nvPicPr>
          <p:cNvPr id="18" name="圖片 17">
            <a:extLst>
              <a:ext uri="{FF2B5EF4-FFF2-40B4-BE49-F238E27FC236}">
                <a16:creationId xmlns:a16="http://schemas.microsoft.com/office/drawing/2014/main" id="{AD003930-34B8-7AEE-3CF3-06C24C1E8B64}"/>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647711" y="2628934"/>
            <a:ext cx="1583759" cy="1080000"/>
          </a:xfrm>
          <a:prstGeom prst="rect">
            <a:avLst/>
          </a:prstGeom>
        </p:spPr>
      </p:pic>
      <p:pic>
        <p:nvPicPr>
          <p:cNvPr id="19" name="圖片 18">
            <a:extLst>
              <a:ext uri="{FF2B5EF4-FFF2-40B4-BE49-F238E27FC236}">
                <a16:creationId xmlns:a16="http://schemas.microsoft.com/office/drawing/2014/main" id="{C8E75784-FCDF-DEA1-AC88-B14C47E799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8195" y="1296319"/>
            <a:ext cx="1583759" cy="1080000"/>
          </a:xfrm>
          <a:prstGeom prst="rect">
            <a:avLst/>
          </a:prstGeom>
        </p:spPr>
      </p:pic>
      <p:pic>
        <p:nvPicPr>
          <p:cNvPr id="20" name="圖片 19">
            <a:extLst>
              <a:ext uri="{FF2B5EF4-FFF2-40B4-BE49-F238E27FC236}">
                <a16:creationId xmlns:a16="http://schemas.microsoft.com/office/drawing/2014/main" id="{B5399866-7286-430E-526B-BA556E67ADBF}"/>
              </a:ext>
            </a:extLst>
          </p:cNvPr>
          <p:cNvPicPr>
            <a:picLocks noChangeAspect="1"/>
          </p:cNvPicPr>
          <p:nvPr/>
        </p:nvPicPr>
        <p:blipFill>
          <a:blip r:embed="rId10">
            <a:extLst>
              <a:ext uri="{BEBA8EAE-BF5A-486C-A8C5-ECC9F3942E4B}">
                <a14:imgProps xmlns:a14="http://schemas.microsoft.com/office/drawing/2010/main">
                  <a14:imgLayer r:embed="rId8">
                    <a14:imgEffect>
                      <a14:saturation sat="3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168501" y="2614829"/>
            <a:ext cx="1583759" cy="1080000"/>
          </a:xfrm>
          <a:prstGeom prst="rect">
            <a:avLst/>
          </a:prstGeom>
        </p:spPr>
      </p:pic>
      <p:sp>
        <p:nvSpPr>
          <p:cNvPr id="21" name="文字方塊 20">
            <a:extLst>
              <a:ext uri="{FF2B5EF4-FFF2-40B4-BE49-F238E27FC236}">
                <a16:creationId xmlns:a16="http://schemas.microsoft.com/office/drawing/2014/main" id="{0306A1B7-75FF-BA73-F05F-2FC40EC8CB86}"/>
              </a:ext>
            </a:extLst>
          </p:cNvPr>
          <p:cNvSpPr txBox="1"/>
          <p:nvPr/>
        </p:nvSpPr>
        <p:spPr>
          <a:xfrm>
            <a:off x="1669175" y="3694830"/>
            <a:ext cx="1562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Step 1</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2" name="文字方塊 21">
            <a:extLst>
              <a:ext uri="{FF2B5EF4-FFF2-40B4-BE49-F238E27FC236}">
                <a16:creationId xmlns:a16="http://schemas.microsoft.com/office/drawing/2014/main" id="{C7E538A6-23F8-5F37-D7AA-D8357E1A6675}"/>
              </a:ext>
            </a:extLst>
          </p:cNvPr>
          <p:cNvSpPr txBox="1"/>
          <p:nvPr/>
        </p:nvSpPr>
        <p:spPr>
          <a:xfrm>
            <a:off x="4189965" y="3708934"/>
            <a:ext cx="1562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Step 2</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3" name="文字方塊 22">
            <a:extLst>
              <a:ext uri="{FF2B5EF4-FFF2-40B4-BE49-F238E27FC236}">
                <a16:creationId xmlns:a16="http://schemas.microsoft.com/office/drawing/2014/main" id="{8AE9114A-C274-78FC-5F4A-B01EC4C74754}"/>
              </a:ext>
            </a:extLst>
          </p:cNvPr>
          <p:cNvSpPr txBox="1"/>
          <p:nvPr/>
        </p:nvSpPr>
        <p:spPr>
          <a:xfrm>
            <a:off x="9085815" y="3694829"/>
            <a:ext cx="1562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Step 1000</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24" name="圖片 23">
            <a:extLst>
              <a:ext uri="{FF2B5EF4-FFF2-40B4-BE49-F238E27FC236}">
                <a16:creationId xmlns:a16="http://schemas.microsoft.com/office/drawing/2014/main" id="{485B34C0-EC37-8F4B-9906-26C1C5BA2F2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85815" y="2628934"/>
            <a:ext cx="1583759" cy="1080000"/>
          </a:xfrm>
          <a:prstGeom prst="rect">
            <a:avLst/>
          </a:prstGeom>
        </p:spPr>
      </p:pic>
      <p:sp>
        <p:nvSpPr>
          <p:cNvPr id="26" name="文字方塊 25">
            <a:extLst>
              <a:ext uri="{FF2B5EF4-FFF2-40B4-BE49-F238E27FC236}">
                <a16:creationId xmlns:a16="http://schemas.microsoft.com/office/drawing/2014/main" id="{9BFCF70B-81FA-AAE7-8C6C-5BEDF639EE85}"/>
              </a:ext>
            </a:extLst>
          </p:cNvPr>
          <p:cNvSpPr txBox="1"/>
          <p:nvPr/>
        </p:nvSpPr>
        <p:spPr>
          <a:xfrm>
            <a:off x="1266318" y="2239656"/>
            <a:ext cx="7952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7" name="文字方塊 26">
            <a:extLst>
              <a:ext uri="{FF2B5EF4-FFF2-40B4-BE49-F238E27FC236}">
                <a16:creationId xmlns:a16="http://schemas.microsoft.com/office/drawing/2014/main" id="{80E4E57B-ED13-9DA2-3633-A45AE0A3D0D0}"/>
              </a:ext>
            </a:extLst>
          </p:cNvPr>
          <p:cNvSpPr txBox="1"/>
          <p:nvPr/>
        </p:nvSpPr>
        <p:spPr>
          <a:xfrm>
            <a:off x="3883981" y="2233052"/>
            <a:ext cx="7952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8" name="文字方塊 27">
            <a:extLst>
              <a:ext uri="{FF2B5EF4-FFF2-40B4-BE49-F238E27FC236}">
                <a16:creationId xmlns:a16="http://schemas.microsoft.com/office/drawing/2014/main" id="{E185E7D9-5182-CF41-446D-941A3F0A81AB}"/>
              </a:ext>
            </a:extLst>
          </p:cNvPr>
          <p:cNvSpPr txBox="1"/>
          <p:nvPr/>
        </p:nvSpPr>
        <p:spPr>
          <a:xfrm>
            <a:off x="8853264" y="2213898"/>
            <a:ext cx="7952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9" name="直線單箭頭接點 28">
            <a:extLst>
              <a:ext uri="{FF2B5EF4-FFF2-40B4-BE49-F238E27FC236}">
                <a16:creationId xmlns:a16="http://schemas.microsoft.com/office/drawing/2014/main" id="{784C25E3-2CCD-8BFA-590E-AFB9E2A225BC}"/>
              </a:ext>
            </a:extLst>
          </p:cNvPr>
          <p:cNvCxnSpPr/>
          <p:nvPr/>
        </p:nvCxnSpPr>
        <p:spPr>
          <a:xfrm flipV="1">
            <a:off x="2922277" y="2373731"/>
            <a:ext cx="280881" cy="2616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2A2CD568-F618-45A9-C4B1-EEF724A4E02B}"/>
              </a:ext>
            </a:extLst>
          </p:cNvPr>
          <p:cNvCxnSpPr/>
          <p:nvPr/>
        </p:nvCxnSpPr>
        <p:spPr>
          <a:xfrm flipV="1">
            <a:off x="5543098" y="2352012"/>
            <a:ext cx="280881" cy="2616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DBA40A66-AB8F-4AD6-E1F0-5EF3DCE38611}"/>
              </a:ext>
            </a:extLst>
          </p:cNvPr>
          <p:cNvCxnSpPr/>
          <p:nvPr/>
        </p:nvCxnSpPr>
        <p:spPr>
          <a:xfrm flipV="1">
            <a:off x="10586283" y="2373731"/>
            <a:ext cx="280881" cy="26161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文字方塊 31">
            <a:extLst>
              <a:ext uri="{FF2B5EF4-FFF2-40B4-BE49-F238E27FC236}">
                <a16:creationId xmlns:a16="http://schemas.microsoft.com/office/drawing/2014/main" id="{C8D7981D-2B65-3D52-1EB5-92C54A021F6C}"/>
              </a:ext>
            </a:extLst>
          </p:cNvPr>
          <p:cNvSpPr txBox="1"/>
          <p:nvPr/>
        </p:nvSpPr>
        <p:spPr>
          <a:xfrm>
            <a:off x="6946752" y="1555659"/>
            <a:ext cx="10477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 name="直線單箭頭接點 1">
            <a:extLst>
              <a:ext uri="{FF2B5EF4-FFF2-40B4-BE49-F238E27FC236}">
                <a16:creationId xmlns:a16="http://schemas.microsoft.com/office/drawing/2014/main" id="{F2FA3643-77E6-2D8B-331C-312E468DBF7A}"/>
              </a:ext>
            </a:extLst>
          </p:cNvPr>
          <p:cNvCxnSpPr>
            <a:cxnSpLocks/>
          </p:cNvCxnSpPr>
          <p:nvPr/>
        </p:nvCxnSpPr>
        <p:spPr>
          <a:xfrm>
            <a:off x="1888161" y="5928374"/>
            <a:ext cx="5472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CCD36AE5-4AEE-D692-7C92-5BDB170EB9F1}"/>
              </a:ext>
            </a:extLst>
          </p:cNvPr>
          <p:cNvSpPr txBox="1"/>
          <p:nvPr/>
        </p:nvSpPr>
        <p:spPr>
          <a:xfrm>
            <a:off x="44943" y="5572448"/>
            <a:ext cx="1709374"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374151"/>
                </a:solidFill>
                <a:effectLst/>
                <a:uLnTx/>
                <a:uFillTx/>
                <a:latin typeface="Calibri" panose="020F0502020204030204"/>
                <a:ea typeface="微軟正黑體" panose="020B0604030504040204" pitchFamily="34" charset="-120"/>
                <a:cs typeface="+mn-cs"/>
              </a:rPr>
              <a:t>A cat in the snow</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sp>
        <p:nvSpPr>
          <p:cNvPr id="6" name="文字方塊 5">
            <a:extLst>
              <a:ext uri="{FF2B5EF4-FFF2-40B4-BE49-F238E27FC236}">
                <a16:creationId xmlns:a16="http://schemas.microsoft.com/office/drawing/2014/main" id="{27413ADB-11A9-8364-413C-C25DA9580AF0}"/>
              </a:ext>
            </a:extLst>
          </p:cNvPr>
          <p:cNvSpPr txBox="1"/>
          <p:nvPr/>
        </p:nvSpPr>
        <p:spPr>
          <a:xfrm>
            <a:off x="378159" y="242722"/>
            <a:ext cx="2314715"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374151"/>
                </a:solidFill>
                <a:effectLst/>
                <a:uLnTx/>
                <a:uFillTx/>
                <a:latin typeface="Calibri" panose="020F0502020204030204"/>
                <a:ea typeface="微軟正黑體" panose="020B0604030504040204" pitchFamily="34" charset="-120"/>
                <a:cs typeface="+mn-cs"/>
              </a:rPr>
              <a:t>A cat in the snow</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cxnSp>
        <p:nvCxnSpPr>
          <p:cNvPr id="47" name="直線單箭頭接點 46">
            <a:extLst>
              <a:ext uri="{FF2B5EF4-FFF2-40B4-BE49-F238E27FC236}">
                <a16:creationId xmlns:a16="http://schemas.microsoft.com/office/drawing/2014/main" id="{C5B8DE9D-ED18-8F3D-F306-C1D2BFABDAB9}"/>
              </a:ext>
            </a:extLst>
          </p:cNvPr>
          <p:cNvCxnSpPr>
            <a:cxnSpLocks/>
          </p:cNvCxnSpPr>
          <p:nvPr/>
        </p:nvCxnSpPr>
        <p:spPr>
          <a:xfrm>
            <a:off x="1888161" y="4938668"/>
            <a:ext cx="5472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矩形: 圓角 54">
            <a:extLst>
              <a:ext uri="{FF2B5EF4-FFF2-40B4-BE49-F238E27FC236}">
                <a16:creationId xmlns:a16="http://schemas.microsoft.com/office/drawing/2014/main" id="{D2BC1D43-2371-5326-2C37-B7CEF3EC65C4}"/>
              </a:ext>
            </a:extLst>
          </p:cNvPr>
          <p:cNvSpPr/>
          <p:nvPr/>
        </p:nvSpPr>
        <p:spPr>
          <a:xfrm>
            <a:off x="8456943" y="4391916"/>
            <a:ext cx="1363780" cy="1881787"/>
          </a:xfrm>
          <a:prstGeom prst="roundRect">
            <a:avLst/>
          </a:prstGeom>
          <a:ln w="38100">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Denoise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6" name="直線單箭頭接點 55">
            <a:extLst>
              <a:ext uri="{FF2B5EF4-FFF2-40B4-BE49-F238E27FC236}">
                <a16:creationId xmlns:a16="http://schemas.microsoft.com/office/drawing/2014/main" id="{F96BE81C-B594-59FC-72FA-7A8E0E34AE5E}"/>
              </a:ext>
            </a:extLst>
          </p:cNvPr>
          <p:cNvCxnSpPr>
            <a:cxnSpLocks/>
          </p:cNvCxnSpPr>
          <p:nvPr/>
        </p:nvCxnSpPr>
        <p:spPr>
          <a:xfrm>
            <a:off x="9909668" y="5332809"/>
            <a:ext cx="33295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a:extLst>
              <a:ext uri="{FF2B5EF4-FFF2-40B4-BE49-F238E27FC236}">
                <a16:creationId xmlns:a16="http://schemas.microsoft.com/office/drawing/2014/main" id="{8853666F-961D-B138-CC22-822F808D21F0}"/>
              </a:ext>
            </a:extLst>
          </p:cNvPr>
          <p:cNvCxnSpPr>
            <a:cxnSpLocks/>
          </p:cNvCxnSpPr>
          <p:nvPr/>
        </p:nvCxnSpPr>
        <p:spPr>
          <a:xfrm>
            <a:off x="7851602" y="5890990"/>
            <a:ext cx="5472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文字方塊 58">
            <a:extLst>
              <a:ext uri="{FF2B5EF4-FFF2-40B4-BE49-F238E27FC236}">
                <a16:creationId xmlns:a16="http://schemas.microsoft.com/office/drawing/2014/main" id="{62BA511E-7F8D-CB6E-7C88-B31C14B3DC3A}"/>
              </a:ext>
            </a:extLst>
          </p:cNvPr>
          <p:cNvSpPr txBox="1"/>
          <p:nvPr/>
        </p:nvSpPr>
        <p:spPr>
          <a:xfrm>
            <a:off x="6008384" y="5535064"/>
            <a:ext cx="1709374" cy="830997"/>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srgbClr val="374151"/>
                </a:solidFill>
                <a:effectLst/>
                <a:uLnTx/>
                <a:uFillTx/>
                <a:latin typeface="Calibri" panose="020F0502020204030204"/>
                <a:ea typeface="微軟正黑體" panose="020B0604030504040204" pitchFamily="34" charset="-120"/>
                <a:cs typeface="+mn-cs"/>
              </a:rPr>
              <a:t>A cat in the snow</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微軟正黑體" panose="020B0604030504040204" pitchFamily="34" charset="-120"/>
              <a:cs typeface="+mn-cs"/>
            </a:endParaRPr>
          </a:p>
        </p:txBody>
      </p:sp>
      <p:cxnSp>
        <p:nvCxnSpPr>
          <p:cNvPr id="61" name="直線單箭頭接點 60">
            <a:extLst>
              <a:ext uri="{FF2B5EF4-FFF2-40B4-BE49-F238E27FC236}">
                <a16:creationId xmlns:a16="http://schemas.microsoft.com/office/drawing/2014/main" id="{BF666F1C-04FA-47C5-352E-0120607A2A84}"/>
              </a:ext>
            </a:extLst>
          </p:cNvPr>
          <p:cNvCxnSpPr>
            <a:cxnSpLocks/>
          </p:cNvCxnSpPr>
          <p:nvPr/>
        </p:nvCxnSpPr>
        <p:spPr>
          <a:xfrm>
            <a:off x="7851602" y="4901284"/>
            <a:ext cx="547218"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2">
            <a:extLst>
              <a:ext uri="{FF2B5EF4-FFF2-40B4-BE49-F238E27FC236}">
                <a16:creationId xmlns:a16="http://schemas.microsoft.com/office/drawing/2014/main" id="{81E36835-CF6B-967D-2485-74B7F79F77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322491" y="4792809"/>
            <a:ext cx="162101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63" name="圖片 62" descr="一張含有 文字 的圖片&#10;&#10;自動產生的描述">
            <a:extLst>
              <a:ext uri="{FF2B5EF4-FFF2-40B4-BE49-F238E27FC236}">
                <a16:creationId xmlns:a16="http://schemas.microsoft.com/office/drawing/2014/main" id="{3E937CB8-80B5-5E9E-2EB6-B9C0C5D425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0639" y="4353816"/>
            <a:ext cx="1583759" cy="1080000"/>
          </a:xfrm>
          <a:prstGeom prst="rect">
            <a:avLst/>
          </a:prstGeom>
        </p:spPr>
      </p:pic>
      <p:pic>
        <p:nvPicPr>
          <p:cNvPr id="5" name="圖片 4">
            <a:extLst>
              <a:ext uri="{FF2B5EF4-FFF2-40B4-BE49-F238E27FC236}">
                <a16:creationId xmlns:a16="http://schemas.microsoft.com/office/drawing/2014/main" id="{1148E63E-7B90-8EF6-67C7-95B4335586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9929" y="4345067"/>
            <a:ext cx="1583759" cy="1080000"/>
          </a:xfrm>
          <a:prstGeom prst="rect">
            <a:avLst/>
          </a:prstGeom>
        </p:spPr>
      </p:pic>
      <p:pic>
        <p:nvPicPr>
          <p:cNvPr id="7" name="圖片 6">
            <a:extLst>
              <a:ext uri="{FF2B5EF4-FFF2-40B4-BE49-F238E27FC236}">
                <a16:creationId xmlns:a16="http://schemas.microsoft.com/office/drawing/2014/main" id="{DA403AAA-E840-5137-EECC-E72A2AD2E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7532" y="4810990"/>
            <a:ext cx="1583759" cy="1080000"/>
          </a:xfrm>
          <a:prstGeom prst="rect">
            <a:avLst/>
          </a:prstGeom>
        </p:spPr>
      </p:pic>
      <p:sp>
        <p:nvSpPr>
          <p:cNvPr id="8" name="文字方塊 7">
            <a:extLst>
              <a:ext uri="{FF2B5EF4-FFF2-40B4-BE49-F238E27FC236}">
                <a16:creationId xmlns:a16="http://schemas.microsoft.com/office/drawing/2014/main" id="{2BFB4AFF-6512-93B1-B1EC-27E38A752C80}"/>
              </a:ext>
            </a:extLst>
          </p:cNvPr>
          <p:cNvSpPr txBox="1"/>
          <p:nvPr/>
        </p:nvSpPr>
        <p:spPr>
          <a:xfrm>
            <a:off x="1759022" y="6300710"/>
            <a:ext cx="26915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Transformer </a:t>
            </a:r>
            <a:endParaRPr kumimoji="0" lang="zh-TW" altLang="en-US"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 name="文字方塊 8">
            <a:extLst>
              <a:ext uri="{FF2B5EF4-FFF2-40B4-BE49-F238E27FC236}">
                <a16:creationId xmlns:a16="http://schemas.microsoft.com/office/drawing/2014/main" id="{2EF718CD-7F3E-EFA2-5294-6834039F01AA}"/>
              </a:ext>
            </a:extLst>
          </p:cNvPr>
          <p:cNvSpPr txBox="1"/>
          <p:nvPr/>
        </p:nvSpPr>
        <p:spPr>
          <a:xfrm>
            <a:off x="7774398" y="6282026"/>
            <a:ext cx="26915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Transformer </a:t>
            </a:r>
            <a:endParaRPr kumimoji="0" lang="zh-TW" altLang="en-US"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0" name="Picture 2">
            <a:extLst>
              <a:ext uri="{FF2B5EF4-FFF2-40B4-BE49-F238E27FC236}">
                <a16:creationId xmlns:a16="http://schemas.microsoft.com/office/drawing/2014/main" id="{31A1B1A6-E92A-DA07-8628-D9A696E8F64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91373" y="2676671"/>
            <a:ext cx="956315" cy="956315"/>
          </a:xfrm>
          <a:prstGeom prst="rect">
            <a:avLst/>
          </a:prstGeom>
          <a:noFill/>
          <a:extLst>
            <a:ext uri="{909E8E84-426E-40DD-AFC4-6F175D3DCCD1}">
              <a14:hiddenFill xmlns:a14="http://schemas.microsoft.com/office/drawing/2010/main">
                <a:solidFill>
                  <a:srgbClr val="FFFFFF"/>
                </a:solidFill>
              </a14:hiddenFill>
            </a:ext>
          </a:extLst>
        </p:spPr>
      </p:pic>
      <p:sp>
        <p:nvSpPr>
          <p:cNvPr id="33" name="文字方塊 32">
            <a:extLst>
              <a:ext uri="{FF2B5EF4-FFF2-40B4-BE49-F238E27FC236}">
                <a16:creationId xmlns:a16="http://schemas.microsoft.com/office/drawing/2014/main" id="{48B9E25E-03E7-409B-34A9-696F13DFBA15}"/>
              </a:ext>
            </a:extLst>
          </p:cNvPr>
          <p:cNvSpPr txBox="1"/>
          <p:nvPr/>
        </p:nvSpPr>
        <p:spPr>
          <a:xfrm>
            <a:off x="6653899" y="122239"/>
            <a:ext cx="666000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此處是極度簡化後的講法，詳細說明請見：https://www.youtube.com/watch?v=azBugJzmz-o&amp;list=PLJV_el3uVTsNi7PgekEUFsyVllAJXRsP-</a:t>
            </a:r>
          </a:p>
        </p:txBody>
      </p:sp>
    </p:spTree>
    <p:extLst>
      <p:ext uri="{BB962C8B-B14F-4D97-AF65-F5344CB8AC3E}">
        <p14:creationId xmlns:p14="http://schemas.microsoft.com/office/powerpoint/2010/main" val="179934874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6"/>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6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p:bldP spid="22" grpId="0"/>
      <p:bldP spid="23" grpId="0"/>
      <p:bldP spid="26" grpId="0"/>
      <p:bldP spid="27" grpId="0"/>
      <p:bldP spid="28" grpId="0"/>
      <p:bldP spid="32" grpId="0"/>
      <p:bldP spid="3" grpId="0"/>
      <p:bldP spid="55" grpId="0" animBg="1"/>
      <p:bldP spid="59" grpId="0"/>
      <p:bldP spid="8" grpId="0"/>
      <p:bldP spid="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圓角 29">
            <a:extLst>
              <a:ext uri="{FF2B5EF4-FFF2-40B4-BE49-F238E27FC236}">
                <a16:creationId xmlns:a16="http://schemas.microsoft.com/office/drawing/2014/main" id="{BC1F5974-26B3-87E2-EB9D-996C2F4B52D1}"/>
              </a:ext>
            </a:extLst>
          </p:cNvPr>
          <p:cNvSpPr/>
          <p:nvPr/>
        </p:nvSpPr>
        <p:spPr>
          <a:xfrm>
            <a:off x="729247" y="3040816"/>
            <a:ext cx="4928604" cy="1514055"/>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 </a:t>
            </a:r>
            <a:endParaRPr kumimoji="0" lang="zh-TW" altLang="en-US" sz="24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 name="標題 1">
            <a:extLst>
              <a:ext uri="{FF2B5EF4-FFF2-40B4-BE49-F238E27FC236}">
                <a16:creationId xmlns:a16="http://schemas.microsoft.com/office/drawing/2014/main" id="{4781BEC1-2074-BCF8-58B5-FC0316E890BD}"/>
              </a:ext>
            </a:extLst>
          </p:cNvPr>
          <p:cNvSpPr>
            <a:spLocks noGrp="1"/>
          </p:cNvSpPr>
          <p:nvPr>
            <p:ph type="title"/>
          </p:nvPr>
        </p:nvSpPr>
        <p:spPr/>
        <p:txBody>
          <a:bodyPr/>
          <a:lstStyle/>
          <a:p>
            <a:r>
              <a:rPr lang="en-US" altLang="zh-TW" dirty="0"/>
              <a:t>Diffusion Transformer</a:t>
            </a:r>
            <a:endParaRPr lang="zh-TW" altLang="en-US" dirty="0"/>
          </a:p>
        </p:txBody>
      </p:sp>
      <p:sp>
        <p:nvSpPr>
          <p:cNvPr id="5" name="文字方塊 4">
            <a:extLst>
              <a:ext uri="{FF2B5EF4-FFF2-40B4-BE49-F238E27FC236}">
                <a16:creationId xmlns:a16="http://schemas.microsoft.com/office/drawing/2014/main" id="{8A607733-EE2B-1C74-9270-919719A5A16E}"/>
              </a:ext>
            </a:extLst>
          </p:cNvPr>
          <p:cNvSpPr txBox="1"/>
          <p:nvPr/>
        </p:nvSpPr>
        <p:spPr>
          <a:xfrm>
            <a:off x="838200" y="1296529"/>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https://arxiv.org/abs/2212.09748</a:t>
            </a:r>
          </a:p>
        </p:txBody>
      </p:sp>
      <p:sp>
        <p:nvSpPr>
          <p:cNvPr id="6" name="文字方塊 5">
            <a:extLst>
              <a:ext uri="{FF2B5EF4-FFF2-40B4-BE49-F238E27FC236}">
                <a16:creationId xmlns:a16="http://schemas.microsoft.com/office/drawing/2014/main" id="{0A293814-3636-B2DC-8371-B4A24579FA63}"/>
              </a:ext>
            </a:extLst>
          </p:cNvPr>
          <p:cNvSpPr txBox="1"/>
          <p:nvPr/>
        </p:nvSpPr>
        <p:spPr>
          <a:xfrm>
            <a:off x="-3519361" y="6447393"/>
            <a:ext cx="9794075"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為了方便同學們理解，本頁投影片對於模型做了大量的簡化</a:t>
            </a: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7" name="矩形: 圓角 6">
            <a:extLst>
              <a:ext uri="{FF2B5EF4-FFF2-40B4-BE49-F238E27FC236}">
                <a16:creationId xmlns:a16="http://schemas.microsoft.com/office/drawing/2014/main" id="{4EC2D66C-8090-9EAA-2ECA-9F80C4B8CEC6}"/>
              </a:ext>
            </a:extLst>
          </p:cNvPr>
          <p:cNvSpPr/>
          <p:nvPr/>
        </p:nvSpPr>
        <p:spPr>
          <a:xfrm>
            <a:off x="729247" y="5000863"/>
            <a:ext cx="994037"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文字</a:t>
            </a:r>
          </a:p>
        </p:txBody>
      </p:sp>
      <p:cxnSp>
        <p:nvCxnSpPr>
          <p:cNvPr id="8" name="直線單箭頭接點 7">
            <a:extLst>
              <a:ext uri="{FF2B5EF4-FFF2-40B4-BE49-F238E27FC236}">
                <a16:creationId xmlns:a16="http://schemas.microsoft.com/office/drawing/2014/main" id="{6FF905B8-6D4E-EF32-DA6E-8A2983905E1D}"/>
              </a:ext>
            </a:extLst>
          </p:cNvPr>
          <p:cNvCxnSpPr/>
          <p:nvPr/>
        </p:nvCxnSpPr>
        <p:spPr>
          <a:xfrm flipV="1">
            <a:off x="1214388" y="457432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矩形: 圓角 8">
            <a:extLst>
              <a:ext uri="{FF2B5EF4-FFF2-40B4-BE49-F238E27FC236}">
                <a16:creationId xmlns:a16="http://schemas.microsoft.com/office/drawing/2014/main" id="{9FE2469A-0A03-6B4F-ED60-4AA3BF7F58F8}"/>
              </a:ext>
            </a:extLst>
          </p:cNvPr>
          <p:cNvSpPr/>
          <p:nvPr/>
        </p:nvSpPr>
        <p:spPr>
          <a:xfrm>
            <a:off x="1851240" y="5000863"/>
            <a:ext cx="814141"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P1</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0" name="直線單箭頭接點 9">
            <a:extLst>
              <a:ext uri="{FF2B5EF4-FFF2-40B4-BE49-F238E27FC236}">
                <a16:creationId xmlns:a16="http://schemas.microsoft.com/office/drawing/2014/main" id="{6F950297-4236-112A-E492-D79733AA2EB6}"/>
              </a:ext>
            </a:extLst>
          </p:cNvPr>
          <p:cNvCxnSpPr/>
          <p:nvPr/>
        </p:nvCxnSpPr>
        <p:spPr>
          <a:xfrm flipV="1">
            <a:off x="2238708" y="4592971"/>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BBB06199-682A-804C-79CC-19EEE55AD936}"/>
              </a:ext>
            </a:extLst>
          </p:cNvPr>
          <p:cNvCxnSpPr/>
          <p:nvPr/>
        </p:nvCxnSpPr>
        <p:spPr>
          <a:xfrm flipV="1">
            <a:off x="2244200" y="2585145"/>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圓角 11">
            <a:extLst>
              <a:ext uri="{FF2B5EF4-FFF2-40B4-BE49-F238E27FC236}">
                <a16:creationId xmlns:a16="http://schemas.microsoft.com/office/drawing/2014/main" id="{D797E75D-160D-7E90-A793-FF9D809D41A9}"/>
              </a:ext>
            </a:extLst>
          </p:cNvPr>
          <p:cNvSpPr/>
          <p:nvPr/>
        </p:nvSpPr>
        <p:spPr>
          <a:xfrm>
            <a:off x="2843191" y="4991087"/>
            <a:ext cx="814141"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P2</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3" name="直線單箭頭接點 12">
            <a:extLst>
              <a:ext uri="{FF2B5EF4-FFF2-40B4-BE49-F238E27FC236}">
                <a16:creationId xmlns:a16="http://schemas.microsoft.com/office/drawing/2014/main" id="{42440115-A609-A42E-24C5-0CDE7AF98EA0}"/>
              </a:ext>
            </a:extLst>
          </p:cNvPr>
          <p:cNvCxnSpPr/>
          <p:nvPr/>
        </p:nvCxnSpPr>
        <p:spPr>
          <a:xfrm flipV="1">
            <a:off x="3230659" y="4583195"/>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圓角 15">
            <a:extLst>
              <a:ext uri="{FF2B5EF4-FFF2-40B4-BE49-F238E27FC236}">
                <a16:creationId xmlns:a16="http://schemas.microsoft.com/office/drawing/2014/main" id="{CE1B68F8-F65A-D0A1-06DA-1386566CFD17}"/>
              </a:ext>
            </a:extLst>
          </p:cNvPr>
          <p:cNvSpPr/>
          <p:nvPr/>
        </p:nvSpPr>
        <p:spPr>
          <a:xfrm>
            <a:off x="4752263" y="4991087"/>
            <a:ext cx="814141"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P4</a:t>
            </a:r>
            <a:endPar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7" name="直線單箭頭接點 16">
            <a:extLst>
              <a:ext uri="{FF2B5EF4-FFF2-40B4-BE49-F238E27FC236}">
                <a16:creationId xmlns:a16="http://schemas.microsoft.com/office/drawing/2014/main" id="{CAB31A13-D13E-9029-B117-1BB3056840E8}"/>
              </a:ext>
            </a:extLst>
          </p:cNvPr>
          <p:cNvCxnSpPr/>
          <p:nvPr/>
        </p:nvCxnSpPr>
        <p:spPr>
          <a:xfrm flipV="1">
            <a:off x="5139731" y="4583195"/>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文字方塊 17">
            <a:extLst>
              <a:ext uri="{FF2B5EF4-FFF2-40B4-BE49-F238E27FC236}">
                <a16:creationId xmlns:a16="http://schemas.microsoft.com/office/drawing/2014/main" id="{48B796B4-F7C7-FB88-B4C4-311B48D27456}"/>
              </a:ext>
            </a:extLst>
          </p:cNvPr>
          <p:cNvSpPr txBox="1"/>
          <p:nvPr/>
        </p:nvSpPr>
        <p:spPr>
          <a:xfrm>
            <a:off x="3176538" y="4965173"/>
            <a:ext cx="217055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9" name="矩形: 圓角 18">
            <a:extLst>
              <a:ext uri="{FF2B5EF4-FFF2-40B4-BE49-F238E27FC236}">
                <a16:creationId xmlns:a16="http://schemas.microsoft.com/office/drawing/2014/main" id="{086A9D8F-DB05-CF73-BE4A-05299B1A2D37}"/>
              </a:ext>
            </a:extLst>
          </p:cNvPr>
          <p:cNvSpPr/>
          <p:nvPr/>
        </p:nvSpPr>
        <p:spPr>
          <a:xfrm>
            <a:off x="1980559" y="2083943"/>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0" name="矩形: 圓角 19">
            <a:extLst>
              <a:ext uri="{FF2B5EF4-FFF2-40B4-BE49-F238E27FC236}">
                <a16:creationId xmlns:a16="http://schemas.microsoft.com/office/drawing/2014/main" id="{852D6498-8527-CD59-5AF1-0B04ED68592E}"/>
              </a:ext>
            </a:extLst>
          </p:cNvPr>
          <p:cNvSpPr/>
          <p:nvPr/>
        </p:nvSpPr>
        <p:spPr>
          <a:xfrm>
            <a:off x="2985893" y="2063987"/>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1" name="矩形: 圓角 20">
            <a:extLst>
              <a:ext uri="{FF2B5EF4-FFF2-40B4-BE49-F238E27FC236}">
                <a16:creationId xmlns:a16="http://schemas.microsoft.com/office/drawing/2014/main" id="{C7B5B4B8-5151-46F2-5F0F-8A0D6A2B9CFE}"/>
              </a:ext>
            </a:extLst>
          </p:cNvPr>
          <p:cNvSpPr/>
          <p:nvPr/>
        </p:nvSpPr>
        <p:spPr>
          <a:xfrm>
            <a:off x="4875915" y="2070859"/>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23" name="直線單箭頭接點 22">
            <a:extLst>
              <a:ext uri="{FF2B5EF4-FFF2-40B4-BE49-F238E27FC236}">
                <a16:creationId xmlns:a16="http://schemas.microsoft.com/office/drawing/2014/main" id="{B67039D7-4A34-7328-0706-63B46CA2F95F}"/>
              </a:ext>
            </a:extLst>
          </p:cNvPr>
          <p:cNvCxnSpPr/>
          <p:nvPr/>
        </p:nvCxnSpPr>
        <p:spPr>
          <a:xfrm flipV="1">
            <a:off x="3231139" y="2580490"/>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677580B4-E151-D0BD-B107-1A346C63515C}"/>
              </a:ext>
            </a:extLst>
          </p:cNvPr>
          <p:cNvCxnSpPr/>
          <p:nvPr/>
        </p:nvCxnSpPr>
        <p:spPr>
          <a:xfrm flipV="1">
            <a:off x="5149224" y="2595003"/>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文字方塊 30">
            <a:extLst>
              <a:ext uri="{FF2B5EF4-FFF2-40B4-BE49-F238E27FC236}">
                <a16:creationId xmlns:a16="http://schemas.microsoft.com/office/drawing/2014/main" id="{5269CB4C-B6F9-A5E7-9E73-03561EDCC463}"/>
              </a:ext>
            </a:extLst>
          </p:cNvPr>
          <p:cNvSpPr txBox="1"/>
          <p:nvPr/>
        </p:nvSpPr>
        <p:spPr>
          <a:xfrm>
            <a:off x="3123632" y="1955223"/>
            <a:ext cx="217055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矩形: 圓角 31">
            <a:extLst>
              <a:ext uri="{FF2B5EF4-FFF2-40B4-BE49-F238E27FC236}">
                <a16:creationId xmlns:a16="http://schemas.microsoft.com/office/drawing/2014/main" id="{C24F557C-B990-728A-B6B5-711D99F0DD9C}"/>
              </a:ext>
            </a:extLst>
          </p:cNvPr>
          <p:cNvSpPr/>
          <p:nvPr/>
        </p:nvSpPr>
        <p:spPr>
          <a:xfrm>
            <a:off x="6840286" y="5241949"/>
            <a:ext cx="4928604" cy="625203"/>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Transformer (Denoise)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C05BA75B-09A6-3693-9BC0-95D00A6D5202}"/>
              </a:ext>
            </a:extLst>
          </p:cNvPr>
          <p:cNvSpPr/>
          <p:nvPr/>
        </p:nvSpPr>
        <p:spPr>
          <a:xfrm>
            <a:off x="6840286" y="6313144"/>
            <a:ext cx="994037"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文字</a:t>
            </a:r>
          </a:p>
        </p:txBody>
      </p:sp>
      <p:cxnSp>
        <p:nvCxnSpPr>
          <p:cNvPr id="34" name="直線單箭頭接點 33">
            <a:extLst>
              <a:ext uri="{FF2B5EF4-FFF2-40B4-BE49-F238E27FC236}">
                <a16:creationId xmlns:a16="http://schemas.microsoft.com/office/drawing/2014/main" id="{447691C1-D9E1-1463-9907-89414FDF7E71}"/>
              </a:ext>
            </a:extLst>
          </p:cNvPr>
          <p:cNvCxnSpPr/>
          <p:nvPr/>
        </p:nvCxnSpPr>
        <p:spPr>
          <a:xfrm flipV="1">
            <a:off x="7325427" y="5886607"/>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BB164740-7ED2-A839-B281-0394DBB7CD9C}"/>
              </a:ext>
            </a:extLst>
          </p:cNvPr>
          <p:cNvCxnSpPr/>
          <p:nvPr/>
        </p:nvCxnSpPr>
        <p:spPr>
          <a:xfrm flipV="1">
            <a:off x="8349747" y="590525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FEB44C47-00CB-6141-03B5-8099970A165C}"/>
              </a:ext>
            </a:extLst>
          </p:cNvPr>
          <p:cNvCxnSpPr/>
          <p:nvPr/>
        </p:nvCxnSpPr>
        <p:spPr>
          <a:xfrm flipV="1">
            <a:off x="9341698" y="589547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直線單箭頭接點 40">
            <a:extLst>
              <a:ext uri="{FF2B5EF4-FFF2-40B4-BE49-F238E27FC236}">
                <a16:creationId xmlns:a16="http://schemas.microsoft.com/office/drawing/2014/main" id="{3901A239-0B6D-E690-BC03-98826DBFFBD6}"/>
              </a:ext>
            </a:extLst>
          </p:cNvPr>
          <p:cNvCxnSpPr/>
          <p:nvPr/>
        </p:nvCxnSpPr>
        <p:spPr>
          <a:xfrm flipV="1">
            <a:off x="11250770" y="589547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文字方塊 41">
            <a:extLst>
              <a:ext uri="{FF2B5EF4-FFF2-40B4-BE49-F238E27FC236}">
                <a16:creationId xmlns:a16="http://schemas.microsoft.com/office/drawing/2014/main" id="{849E288B-10CB-D205-9E5E-5B0DAE002EC9}"/>
              </a:ext>
            </a:extLst>
          </p:cNvPr>
          <p:cNvSpPr txBox="1"/>
          <p:nvPr/>
        </p:nvSpPr>
        <p:spPr>
          <a:xfrm>
            <a:off x="9287577" y="6277454"/>
            <a:ext cx="2170552"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9" name="直線單箭頭接點 48">
            <a:extLst>
              <a:ext uri="{FF2B5EF4-FFF2-40B4-BE49-F238E27FC236}">
                <a16:creationId xmlns:a16="http://schemas.microsoft.com/office/drawing/2014/main" id="{96091D5C-A9EA-CAA6-5C0B-FDEC8E879682}"/>
              </a:ext>
            </a:extLst>
          </p:cNvPr>
          <p:cNvCxnSpPr/>
          <p:nvPr/>
        </p:nvCxnSpPr>
        <p:spPr>
          <a:xfrm flipV="1">
            <a:off x="8366482" y="4822001"/>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矩形: 圓角 49">
            <a:extLst>
              <a:ext uri="{FF2B5EF4-FFF2-40B4-BE49-F238E27FC236}">
                <a16:creationId xmlns:a16="http://schemas.microsoft.com/office/drawing/2014/main" id="{A935D95F-B9D5-B3FD-C988-7C64F03C541B}"/>
              </a:ext>
            </a:extLst>
          </p:cNvPr>
          <p:cNvSpPr/>
          <p:nvPr/>
        </p:nvSpPr>
        <p:spPr>
          <a:xfrm>
            <a:off x="8102841" y="4320799"/>
            <a:ext cx="528735" cy="466530"/>
          </a:xfrm>
          <a:prstGeom prst="roundRect">
            <a:avLst/>
          </a:prstGeom>
          <a:pattFill prst="lgConfetti">
            <a:fgClr>
              <a:schemeClr val="accent2">
                <a:lumMod val="20000"/>
                <a:lumOff val="8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1" name="矩形: 圓角 50">
            <a:extLst>
              <a:ext uri="{FF2B5EF4-FFF2-40B4-BE49-F238E27FC236}">
                <a16:creationId xmlns:a16="http://schemas.microsoft.com/office/drawing/2014/main" id="{51CF1950-D6E7-77BB-7DB0-7C8586B46F61}"/>
              </a:ext>
            </a:extLst>
          </p:cNvPr>
          <p:cNvSpPr/>
          <p:nvPr/>
        </p:nvSpPr>
        <p:spPr>
          <a:xfrm>
            <a:off x="9070075" y="4300843"/>
            <a:ext cx="528735" cy="466530"/>
          </a:xfrm>
          <a:prstGeom prst="roundRect">
            <a:avLst/>
          </a:prstGeom>
          <a:pattFill prst="lgConfetti">
            <a:fgClr>
              <a:schemeClr val="accent4">
                <a:lumMod val="20000"/>
                <a:lumOff val="8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2" name="矩形: 圓角 51">
            <a:extLst>
              <a:ext uri="{FF2B5EF4-FFF2-40B4-BE49-F238E27FC236}">
                <a16:creationId xmlns:a16="http://schemas.microsoft.com/office/drawing/2014/main" id="{004C5FC6-5F6F-9E92-2F34-2740D571F150}"/>
              </a:ext>
            </a:extLst>
          </p:cNvPr>
          <p:cNvSpPr/>
          <p:nvPr/>
        </p:nvSpPr>
        <p:spPr>
          <a:xfrm>
            <a:off x="10998197" y="4307715"/>
            <a:ext cx="528735" cy="466530"/>
          </a:xfrm>
          <a:prstGeom prst="roundRect">
            <a:avLst/>
          </a:prstGeom>
          <a:pattFill prst="lgConfetti">
            <a:fgClr>
              <a:schemeClr val="accent6">
                <a:lumMod val="20000"/>
                <a:lumOff val="8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53" name="直線單箭頭接點 52">
            <a:extLst>
              <a:ext uri="{FF2B5EF4-FFF2-40B4-BE49-F238E27FC236}">
                <a16:creationId xmlns:a16="http://schemas.microsoft.com/office/drawing/2014/main" id="{AB0538EA-9BC2-F48A-6ADE-813B6503C900}"/>
              </a:ext>
            </a:extLst>
          </p:cNvPr>
          <p:cNvCxnSpPr/>
          <p:nvPr/>
        </p:nvCxnSpPr>
        <p:spPr>
          <a:xfrm flipV="1">
            <a:off x="9353421" y="481734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a:extLst>
              <a:ext uri="{FF2B5EF4-FFF2-40B4-BE49-F238E27FC236}">
                <a16:creationId xmlns:a16="http://schemas.microsoft.com/office/drawing/2014/main" id="{5247E1CF-E5F9-8156-4B29-ACE1D58E8FC5}"/>
              </a:ext>
            </a:extLst>
          </p:cNvPr>
          <p:cNvCxnSpPr/>
          <p:nvPr/>
        </p:nvCxnSpPr>
        <p:spPr>
          <a:xfrm flipV="1">
            <a:off x="11271506" y="4831859"/>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文字方塊 54">
            <a:extLst>
              <a:ext uri="{FF2B5EF4-FFF2-40B4-BE49-F238E27FC236}">
                <a16:creationId xmlns:a16="http://schemas.microsoft.com/office/drawing/2014/main" id="{007C3E6D-F025-53F0-B806-CA971D95997F}"/>
              </a:ext>
            </a:extLst>
          </p:cNvPr>
          <p:cNvSpPr txBox="1"/>
          <p:nvPr/>
        </p:nvSpPr>
        <p:spPr>
          <a:xfrm>
            <a:off x="9939055" y="4214808"/>
            <a:ext cx="86759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6" name="矩形: 圓角 55">
            <a:extLst>
              <a:ext uri="{FF2B5EF4-FFF2-40B4-BE49-F238E27FC236}">
                <a16:creationId xmlns:a16="http://schemas.microsoft.com/office/drawing/2014/main" id="{1150A551-39FA-A723-64A3-740BB285C114}"/>
              </a:ext>
            </a:extLst>
          </p:cNvPr>
          <p:cNvSpPr/>
          <p:nvPr/>
        </p:nvSpPr>
        <p:spPr>
          <a:xfrm>
            <a:off x="8102841" y="6305484"/>
            <a:ext cx="528735" cy="466530"/>
          </a:xfrm>
          <a:prstGeom prst="roundRect">
            <a:avLst/>
          </a:prstGeom>
          <a:pattFill prst="lgConfetti">
            <a:fgClr>
              <a:schemeClr val="bg2">
                <a:lumMod val="9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7" name="矩形: 圓角 56">
            <a:extLst>
              <a:ext uri="{FF2B5EF4-FFF2-40B4-BE49-F238E27FC236}">
                <a16:creationId xmlns:a16="http://schemas.microsoft.com/office/drawing/2014/main" id="{D7580F68-49B5-147D-83F2-AFECE1F0FA5C}"/>
              </a:ext>
            </a:extLst>
          </p:cNvPr>
          <p:cNvSpPr/>
          <p:nvPr/>
        </p:nvSpPr>
        <p:spPr>
          <a:xfrm>
            <a:off x="9070075" y="6304578"/>
            <a:ext cx="528735" cy="466530"/>
          </a:xfrm>
          <a:prstGeom prst="roundRect">
            <a:avLst/>
          </a:prstGeom>
          <a:pattFill prst="lgConfetti">
            <a:fgClr>
              <a:schemeClr val="bg2">
                <a:lumMod val="9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8" name="矩形: 圓角 57">
            <a:extLst>
              <a:ext uri="{FF2B5EF4-FFF2-40B4-BE49-F238E27FC236}">
                <a16:creationId xmlns:a16="http://schemas.microsoft.com/office/drawing/2014/main" id="{803AEEE3-0322-E8AD-261A-61DED75D871A}"/>
              </a:ext>
            </a:extLst>
          </p:cNvPr>
          <p:cNvSpPr/>
          <p:nvPr/>
        </p:nvSpPr>
        <p:spPr>
          <a:xfrm>
            <a:off x="10998197" y="6292400"/>
            <a:ext cx="528735" cy="466530"/>
          </a:xfrm>
          <a:prstGeom prst="roundRect">
            <a:avLst/>
          </a:prstGeom>
          <a:pattFill prst="lgConfetti">
            <a:fgClr>
              <a:schemeClr val="bg2">
                <a:lumMod val="9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2" name="矩形: 圓角 61">
            <a:extLst>
              <a:ext uri="{FF2B5EF4-FFF2-40B4-BE49-F238E27FC236}">
                <a16:creationId xmlns:a16="http://schemas.microsoft.com/office/drawing/2014/main" id="{2B502EC2-C8CA-6E80-5C51-4CBF790F5FC8}"/>
              </a:ext>
            </a:extLst>
          </p:cNvPr>
          <p:cNvSpPr/>
          <p:nvPr/>
        </p:nvSpPr>
        <p:spPr>
          <a:xfrm>
            <a:off x="6812664" y="4311664"/>
            <a:ext cx="994037"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文字</a:t>
            </a:r>
          </a:p>
        </p:txBody>
      </p:sp>
      <p:cxnSp>
        <p:nvCxnSpPr>
          <p:cNvPr id="63" name="直線單箭頭接點 62">
            <a:extLst>
              <a:ext uri="{FF2B5EF4-FFF2-40B4-BE49-F238E27FC236}">
                <a16:creationId xmlns:a16="http://schemas.microsoft.com/office/drawing/2014/main" id="{B9F6CCF5-73B9-C0D6-6F6B-360AE52E586D}"/>
              </a:ext>
            </a:extLst>
          </p:cNvPr>
          <p:cNvCxnSpPr/>
          <p:nvPr/>
        </p:nvCxnSpPr>
        <p:spPr>
          <a:xfrm flipV="1">
            <a:off x="7297805" y="3885127"/>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a:extLst>
              <a:ext uri="{FF2B5EF4-FFF2-40B4-BE49-F238E27FC236}">
                <a16:creationId xmlns:a16="http://schemas.microsoft.com/office/drawing/2014/main" id="{6B00FF97-A4EF-23AC-5420-862E02C7C26D}"/>
              </a:ext>
            </a:extLst>
          </p:cNvPr>
          <p:cNvCxnSpPr/>
          <p:nvPr/>
        </p:nvCxnSpPr>
        <p:spPr>
          <a:xfrm flipV="1">
            <a:off x="8338860" y="2801471"/>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矩形: 圓角 68">
            <a:extLst>
              <a:ext uri="{FF2B5EF4-FFF2-40B4-BE49-F238E27FC236}">
                <a16:creationId xmlns:a16="http://schemas.microsoft.com/office/drawing/2014/main" id="{18CD01E5-C3AB-5CC5-5424-C685CD8584FC}"/>
              </a:ext>
            </a:extLst>
          </p:cNvPr>
          <p:cNvSpPr/>
          <p:nvPr/>
        </p:nvSpPr>
        <p:spPr>
          <a:xfrm>
            <a:off x="8075219" y="2300269"/>
            <a:ext cx="528735" cy="466530"/>
          </a:xfrm>
          <a:prstGeom prst="roundRect">
            <a:avLst/>
          </a:prstGeom>
          <a:pattFill prst="pct90">
            <a:fgClr>
              <a:schemeClr val="accent2">
                <a:lumMod val="20000"/>
                <a:lumOff val="8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0" name="矩形: 圓角 69">
            <a:extLst>
              <a:ext uri="{FF2B5EF4-FFF2-40B4-BE49-F238E27FC236}">
                <a16:creationId xmlns:a16="http://schemas.microsoft.com/office/drawing/2014/main" id="{42432914-6C2A-429A-96D6-73DE54298EA3}"/>
              </a:ext>
            </a:extLst>
          </p:cNvPr>
          <p:cNvSpPr/>
          <p:nvPr/>
        </p:nvSpPr>
        <p:spPr>
          <a:xfrm>
            <a:off x="9042453" y="2280313"/>
            <a:ext cx="528735" cy="466530"/>
          </a:xfrm>
          <a:prstGeom prst="roundRect">
            <a:avLst/>
          </a:prstGeom>
          <a:pattFill prst="pct90">
            <a:fgClr>
              <a:schemeClr val="accent4">
                <a:lumMod val="20000"/>
                <a:lumOff val="8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1" name="矩形: 圓角 70">
            <a:extLst>
              <a:ext uri="{FF2B5EF4-FFF2-40B4-BE49-F238E27FC236}">
                <a16:creationId xmlns:a16="http://schemas.microsoft.com/office/drawing/2014/main" id="{8EF125C3-1CD6-64E5-86CA-36A6A655582E}"/>
              </a:ext>
            </a:extLst>
          </p:cNvPr>
          <p:cNvSpPr/>
          <p:nvPr/>
        </p:nvSpPr>
        <p:spPr>
          <a:xfrm>
            <a:off x="10970575" y="2287185"/>
            <a:ext cx="528735" cy="466530"/>
          </a:xfrm>
          <a:prstGeom prst="roundRect">
            <a:avLst/>
          </a:prstGeom>
          <a:pattFill prst="pct90">
            <a:fgClr>
              <a:schemeClr val="accent6">
                <a:lumMod val="20000"/>
                <a:lumOff val="8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72" name="直線單箭頭接點 71">
            <a:extLst>
              <a:ext uri="{FF2B5EF4-FFF2-40B4-BE49-F238E27FC236}">
                <a16:creationId xmlns:a16="http://schemas.microsoft.com/office/drawing/2014/main" id="{C07EC24B-0DC0-8682-7FF0-FB744C0F4852}"/>
              </a:ext>
            </a:extLst>
          </p:cNvPr>
          <p:cNvCxnSpPr/>
          <p:nvPr/>
        </p:nvCxnSpPr>
        <p:spPr>
          <a:xfrm flipV="1">
            <a:off x="9325799" y="279681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a:extLst>
              <a:ext uri="{FF2B5EF4-FFF2-40B4-BE49-F238E27FC236}">
                <a16:creationId xmlns:a16="http://schemas.microsoft.com/office/drawing/2014/main" id="{A477EC11-D4C3-0931-79E5-FEAC8B7B0446}"/>
              </a:ext>
            </a:extLst>
          </p:cNvPr>
          <p:cNvCxnSpPr/>
          <p:nvPr/>
        </p:nvCxnSpPr>
        <p:spPr>
          <a:xfrm flipV="1">
            <a:off x="11243884" y="2811329"/>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4" name="文字方塊 73">
            <a:extLst>
              <a:ext uri="{FF2B5EF4-FFF2-40B4-BE49-F238E27FC236}">
                <a16:creationId xmlns:a16="http://schemas.microsoft.com/office/drawing/2014/main" id="{61D63B75-980D-F1A0-83B0-850528826D6E}"/>
              </a:ext>
            </a:extLst>
          </p:cNvPr>
          <p:cNvSpPr txBox="1"/>
          <p:nvPr/>
        </p:nvSpPr>
        <p:spPr>
          <a:xfrm>
            <a:off x="9911433" y="2194278"/>
            <a:ext cx="86759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78" name="直線單箭頭接點 77">
            <a:extLst>
              <a:ext uri="{FF2B5EF4-FFF2-40B4-BE49-F238E27FC236}">
                <a16:creationId xmlns:a16="http://schemas.microsoft.com/office/drawing/2014/main" id="{EC0CD1B3-B671-1849-13AE-0BBE3D1D4A75}"/>
              </a:ext>
            </a:extLst>
          </p:cNvPr>
          <p:cNvCxnSpPr/>
          <p:nvPr/>
        </p:nvCxnSpPr>
        <p:spPr>
          <a:xfrm flipV="1">
            <a:off x="8366482" y="3894180"/>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a:extLst>
              <a:ext uri="{FF2B5EF4-FFF2-40B4-BE49-F238E27FC236}">
                <a16:creationId xmlns:a16="http://schemas.microsoft.com/office/drawing/2014/main" id="{4F951A3B-BA36-CDD9-ACC9-0E99F5D3685C}"/>
              </a:ext>
            </a:extLst>
          </p:cNvPr>
          <p:cNvCxnSpPr/>
          <p:nvPr/>
        </p:nvCxnSpPr>
        <p:spPr>
          <a:xfrm flipV="1">
            <a:off x="9353421" y="3889525"/>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a:extLst>
              <a:ext uri="{FF2B5EF4-FFF2-40B4-BE49-F238E27FC236}">
                <a16:creationId xmlns:a16="http://schemas.microsoft.com/office/drawing/2014/main" id="{D9422871-8493-61D2-B2CE-1BED0E37075B}"/>
              </a:ext>
            </a:extLst>
          </p:cNvPr>
          <p:cNvCxnSpPr/>
          <p:nvPr/>
        </p:nvCxnSpPr>
        <p:spPr>
          <a:xfrm flipV="1">
            <a:off x="11271506" y="3904038"/>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1" name="矩形: 圓角 80">
            <a:extLst>
              <a:ext uri="{FF2B5EF4-FFF2-40B4-BE49-F238E27FC236}">
                <a16:creationId xmlns:a16="http://schemas.microsoft.com/office/drawing/2014/main" id="{338B3049-469A-949B-095E-A94B392E8E94}"/>
              </a:ext>
            </a:extLst>
          </p:cNvPr>
          <p:cNvSpPr/>
          <p:nvPr/>
        </p:nvSpPr>
        <p:spPr>
          <a:xfrm>
            <a:off x="6812664" y="3244054"/>
            <a:ext cx="4928604" cy="625203"/>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Transformer (Denoise)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86" name="矩形: 圓角 85">
            <a:extLst>
              <a:ext uri="{FF2B5EF4-FFF2-40B4-BE49-F238E27FC236}">
                <a16:creationId xmlns:a16="http://schemas.microsoft.com/office/drawing/2014/main" id="{4F74D198-8D7A-700E-2319-B9E63DEE36AF}"/>
              </a:ext>
            </a:extLst>
          </p:cNvPr>
          <p:cNvSpPr/>
          <p:nvPr/>
        </p:nvSpPr>
        <p:spPr>
          <a:xfrm>
            <a:off x="6812664" y="2123269"/>
            <a:ext cx="994037"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文字</a:t>
            </a:r>
          </a:p>
        </p:txBody>
      </p:sp>
      <p:cxnSp>
        <p:nvCxnSpPr>
          <p:cNvPr id="87" name="直線單箭頭接點 86">
            <a:extLst>
              <a:ext uri="{FF2B5EF4-FFF2-40B4-BE49-F238E27FC236}">
                <a16:creationId xmlns:a16="http://schemas.microsoft.com/office/drawing/2014/main" id="{57AF05BE-D26C-665A-A35F-9AD76805A106}"/>
              </a:ext>
            </a:extLst>
          </p:cNvPr>
          <p:cNvCxnSpPr/>
          <p:nvPr/>
        </p:nvCxnSpPr>
        <p:spPr>
          <a:xfrm flipV="1">
            <a:off x="7297805" y="169673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單箭頭接點 87">
            <a:extLst>
              <a:ext uri="{FF2B5EF4-FFF2-40B4-BE49-F238E27FC236}">
                <a16:creationId xmlns:a16="http://schemas.microsoft.com/office/drawing/2014/main" id="{9EA5A835-F7FE-A6EE-530F-6BA30A9F5AEB}"/>
              </a:ext>
            </a:extLst>
          </p:cNvPr>
          <p:cNvCxnSpPr/>
          <p:nvPr/>
        </p:nvCxnSpPr>
        <p:spPr>
          <a:xfrm flipV="1">
            <a:off x="8338860" y="61307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矩形: 圓角 88">
            <a:extLst>
              <a:ext uri="{FF2B5EF4-FFF2-40B4-BE49-F238E27FC236}">
                <a16:creationId xmlns:a16="http://schemas.microsoft.com/office/drawing/2014/main" id="{A1CA483C-B276-CEE8-3290-D266CAD72E45}"/>
              </a:ext>
            </a:extLst>
          </p:cNvPr>
          <p:cNvSpPr/>
          <p:nvPr/>
        </p:nvSpPr>
        <p:spPr>
          <a:xfrm>
            <a:off x="8075219" y="111874"/>
            <a:ext cx="528735" cy="466530"/>
          </a:xfrm>
          <a:prstGeom prst="roundRect">
            <a:avLst/>
          </a:prstGeom>
          <a:pattFill prst="pct90">
            <a:fgClr>
              <a:schemeClr val="accent2">
                <a:lumMod val="20000"/>
                <a:lumOff val="8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0" name="矩形: 圓角 89">
            <a:extLst>
              <a:ext uri="{FF2B5EF4-FFF2-40B4-BE49-F238E27FC236}">
                <a16:creationId xmlns:a16="http://schemas.microsoft.com/office/drawing/2014/main" id="{200715F5-C05D-9C45-945B-211592FDDB05}"/>
              </a:ext>
            </a:extLst>
          </p:cNvPr>
          <p:cNvSpPr/>
          <p:nvPr/>
        </p:nvSpPr>
        <p:spPr>
          <a:xfrm>
            <a:off x="9042453" y="91918"/>
            <a:ext cx="528735" cy="466530"/>
          </a:xfrm>
          <a:prstGeom prst="roundRect">
            <a:avLst/>
          </a:prstGeom>
          <a:pattFill prst="pct90">
            <a:fgClr>
              <a:schemeClr val="accent4">
                <a:lumMod val="20000"/>
                <a:lumOff val="8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1" name="矩形: 圓角 90">
            <a:extLst>
              <a:ext uri="{FF2B5EF4-FFF2-40B4-BE49-F238E27FC236}">
                <a16:creationId xmlns:a16="http://schemas.microsoft.com/office/drawing/2014/main" id="{DD62E3FB-5453-63F7-3EB4-76DB70F1A974}"/>
              </a:ext>
            </a:extLst>
          </p:cNvPr>
          <p:cNvSpPr/>
          <p:nvPr/>
        </p:nvSpPr>
        <p:spPr>
          <a:xfrm>
            <a:off x="10970575" y="98790"/>
            <a:ext cx="528735" cy="466530"/>
          </a:xfrm>
          <a:prstGeom prst="roundRect">
            <a:avLst/>
          </a:prstGeom>
          <a:pattFill prst="pct90">
            <a:fgClr>
              <a:schemeClr val="accent6">
                <a:lumMod val="20000"/>
                <a:lumOff val="8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92" name="直線單箭頭接點 91">
            <a:extLst>
              <a:ext uri="{FF2B5EF4-FFF2-40B4-BE49-F238E27FC236}">
                <a16:creationId xmlns:a16="http://schemas.microsoft.com/office/drawing/2014/main" id="{BFD49C23-9CFC-47C7-81D3-744663792DBD}"/>
              </a:ext>
            </a:extLst>
          </p:cNvPr>
          <p:cNvCxnSpPr/>
          <p:nvPr/>
        </p:nvCxnSpPr>
        <p:spPr>
          <a:xfrm flipV="1">
            <a:off x="9325799" y="608421"/>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直線單箭頭接點 92">
            <a:extLst>
              <a:ext uri="{FF2B5EF4-FFF2-40B4-BE49-F238E27FC236}">
                <a16:creationId xmlns:a16="http://schemas.microsoft.com/office/drawing/2014/main" id="{44C193BC-0A45-6A5C-9E17-F7D566DE70CD}"/>
              </a:ext>
            </a:extLst>
          </p:cNvPr>
          <p:cNvCxnSpPr/>
          <p:nvPr/>
        </p:nvCxnSpPr>
        <p:spPr>
          <a:xfrm flipV="1">
            <a:off x="11243884" y="622934"/>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4" name="文字方塊 93">
            <a:extLst>
              <a:ext uri="{FF2B5EF4-FFF2-40B4-BE49-F238E27FC236}">
                <a16:creationId xmlns:a16="http://schemas.microsoft.com/office/drawing/2014/main" id="{87AEEC3C-224E-491B-9F79-3C1C8C8FC036}"/>
              </a:ext>
            </a:extLst>
          </p:cNvPr>
          <p:cNvSpPr txBox="1"/>
          <p:nvPr/>
        </p:nvSpPr>
        <p:spPr>
          <a:xfrm>
            <a:off x="9911433" y="5883"/>
            <a:ext cx="86759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8" name="矩形: 圓角 97">
            <a:extLst>
              <a:ext uri="{FF2B5EF4-FFF2-40B4-BE49-F238E27FC236}">
                <a16:creationId xmlns:a16="http://schemas.microsoft.com/office/drawing/2014/main" id="{C73B7905-DAC7-46C0-72EE-E9626FD1104B}"/>
              </a:ext>
            </a:extLst>
          </p:cNvPr>
          <p:cNvSpPr/>
          <p:nvPr/>
        </p:nvSpPr>
        <p:spPr>
          <a:xfrm>
            <a:off x="6812664" y="1055659"/>
            <a:ext cx="4928604" cy="625203"/>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Transformer (Denoise)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99" name="文字方塊 98">
            <a:extLst>
              <a:ext uri="{FF2B5EF4-FFF2-40B4-BE49-F238E27FC236}">
                <a16:creationId xmlns:a16="http://schemas.microsoft.com/office/drawing/2014/main" id="{6D205FEC-7967-42A0-A9A2-9EEF63FF9665}"/>
              </a:ext>
            </a:extLst>
          </p:cNvPr>
          <p:cNvSpPr txBox="1"/>
          <p:nvPr/>
        </p:nvSpPr>
        <p:spPr>
          <a:xfrm rot="5400000">
            <a:off x="10917384" y="1757793"/>
            <a:ext cx="86759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0" name="文字方塊 99">
            <a:extLst>
              <a:ext uri="{FF2B5EF4-FFF2-40B4-BE49-F238E27FC236}">
                <a16:creationId xmlns:a16="http://schemas.microsoft.com/office/drawing/2014/main" id="{8652229C-174E-2383-194A-61D7A15AC8E4}"/>
              </a:ext>
            </a:extLst>
          </p:cNvPr>
          <p:cNvSpPr txBox="1"/>
          <p:nvPr/>
        </p:nvSpPr>
        <p:spPr>
          <a:xfrm rot="5400000">
            <a:off x="8981396" y="1775706"/>
            <a:ext cx="86759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01" name="文字方塊 100">
            <a:extLst>
              <a:ext uri="{FF2B5EF4-FFF2-40B4-BE49-F238E27FC236}">
                <a16:creationId xmlns:a16="http://schemas.microsoft.com/office/drawing/2014/main" id="{FE0FDFD5-3E1F-8EB0-0086-5E9D1DD09509}"/>
              </a:ext>
            </a:extLst>
          </p:cNvPr>
          <p:cNvSpPr txBox="1"/>
          <p:nvPr/>
        </p:nvSpPr>
        <p:spPr>
          <a:xfrm rot="5400000">
            <a:off x="7990779" y="1757792"/>
            <a:ext cx="867595"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6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Tree>
    <p:extLst>
      <p:ext uri="{BB962C8B-B14F-4D97-AF65-F5344CB8AC3E}">
        <p14:creationId xmlns:p14="http://schemas.microsoft.com/office/powerpoint/2010/main" val="427166661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文字方塊 63">
            <a:extLst>
              <a:ext uri="{FF2B5EF4-FFF2-40B4-BE49-F238E27FC236}">
                <a16:creationId xmlns:a16="http://schemas.microsoft.com/office/drawing/2014/main" id="{9DF9CD33-65FF-0958-DF35-59F64707D7CF}"/>
              </a:ext>
            </a:extLst>
          </p:cNvPr>
          <p:cNvSpPr txBox="1"/>
          <p:nvPr/>
        </p:nvSpPr>
        <p:spPr>
          <a:xfrm>
            <a:off x="9673796" y="1987054"/>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50" name="文字方塊 49">
            <a:extLst>
              <a:ext uri="{FF2B5EF4-FFF2-40B4-BE49-F238E27FC236}">
                <a16:creationId xmlns:a16="http://schemas.microsoft.com/office/drawing/2014/main" id="{730B6EAB-6A92-B994-0DE8-6AC91F90787B}"/>
              </a:ext>
            </a:extLst>
          </p:cNvPr>
          <p:cNvSpPr txBox="1"/>
          <p:nvPr/>
        </p:nvSpPr>
        <p:spPr>
          <a:xfrm>
            <a:off x="6044562" y="1995493"/>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21" name="矩形: 圓角 20">
            <a:extLst>
              <a:ext uri="{FF2B5EF4-FFF2-40B4-BE49-F238E27FC236}">
                <a16:creationId xmlns:a16="http://schemas.microsoft.com/office/drawing/2014/main" id="{E780317B-E83E-584E-8F52-1935DC0BA995}"/>
              </a:ext>
            </a:extLst>
          </p:cNvPr>
          <p:cNvSpPr/>
          <p:nvPr/>
        </p:nvSpPr>
        <p:spPr>
          <a:xfrm>
            <a:off x="1442594" y="2055524"/>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31" name="文字方塊 30">
            <a:extLst>
              <a:ext uri="{FF2B5EF4-FFF2-40B4-BE49-F238E27FC236}">
                <a16:creationId xmlns:a16="http://schemas.microsoft.com/office/drawing/2014/main" id="{8A2EABD3-169B-7AA1-DCCF-87E1FEAADFE4}"/>
              </a:ext>
            </a:extLst>
          </p:cNvPr>
          <p:cNvSpPr txBox="1"/>
          <p:nvPr/>
        </p:nvSpPr>
        <p:spPr>
          <a:xfrm>
            <a:off x="2447928" y="2003133"/>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2" name="標題 1">
            <a:extLst>
              <a:ext uri="{FF2B5EF4-FFF2-40B4-BE49-F238E27FC236}">
                <a16:creationId xmlns:a16="http://schemas.microsoft.com/office/drawing/2014/main" id="{01006965-982D-B215-C09C-7788C8289E5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文字生影片的模型</a:t>
            </a:r>
            <a:endParaRPr lang="zh-TW" altLang="en-US" dirty="0"/>
          </a:p>
        </p:txBody>
      </p:sp>
      <p:sp>
        <p:nvSpPr>
          <p:cNvPr id="5" name="矩形: 圓角 4">
            <a:extLst>
              <a:ext uri="{FF2B5EF4-FFF2-40B4-BE49-F238E27FC236}">
                <a16:creationId xmlns:a16="http://schemas.microsoft.com/office/drawing/2014/main" id="{80767450-FDAF-D84B-8D3A-4A86D11EF2A2}"/>
              </a:ext>
            </a:extLst>
          </p:cNvPr>
          <p:cNvSpPr/>
          <p:nvPr/>
        </p:nvSpPr>
        <p:spPr>
          <a:xfrm>
            <a:off x="363126" y="6259610"/>
            <a:ext cx="2042596"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cxnSp>
        <p:nvCxnSpPr>
          <p:cNvPr id="6" name="直線單箭頭接點 5">
            <a:extLst>
              <a:ext uri="{FF2B5EF4-FFF2-40B4-BE49-F238E27FC236}">
                <a16:creationId xmlns:a16="http://schemas.microsoft.com/office/drawing/2014/main" id="{3300EEEE-27E7-7B19-C756-19C38F8E3762}"/>
              </a:ext>
            </a:extLst>
          </p:cNvPr>
          <p:cNvCxnSpPr>
            <a:cxnSpLocks/>
          </p:cNvCxnSpPr>
          <p:nvPr/>
        </p:nvCxnSpPr>
        <p:spPr>
          <a:xfrm flipV="1">
            <a:off x="838200" y="5200667"/>
            <a:ext cx="0" cy="10589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矩形: 圓角 6">
            <a:extLst>
              <a:ext uri="{FF2B5EF4-FFF2-40B4-BE49-F238E27FC236}">
                <a16:creationId xmlns:a16="http://schemas.microsoft.com/office/drawing/2014/main" id="{E823E5CF-FEE7-D6BA-4386-7DC66E9600F2}"/>
              </a:ext>
            </a:extLst>
          </p:cNvPr>
          <p:cNvSpPr/>
          <p:nvPr/>
        </p:nvSpPr>
        <p:spPr>
          <a:xfrm>
            <a:off x="1313274" y="5639194"/>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P1,1</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8" name="直線單箭頭接點 7">
            <a:extLst>
              <a:ext uri="{FF2B5EF4-FFF2-40B4-BE49-F238E27FC236}">
                <a16:creationId xmlns:a16="http://schemas.microsoft.com/office/drawing/2014/main" id="{3F5845B2-4FA2-9F1D-81CB-BBE03BA8F2D5}"/>
              </a:ext>
            </a:extLst>
          </p:cNvPr>
          <p:cNvCxnSpPr/>
          <p:nvPr/>
        </p:nvCxnSpPr>
        <p:spPr>
          <a:xfrm flipV="1">
            <a:off x="1738843" y="523130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D55756F5-75C9-DBAF-A00C-D110E46B2FCA}"/>
              </a:ext>
            </a:extLst>
          </p:cNvPr>
          <p:cNvCxnSpPr/>
          <p:nvPr/>
        </p:nvCxnSpPr>
        <p:spPr>
          <a:xfrm flipV="1">
            <a:off x="1706235" y="255672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文字方塊 9">
            <a:extLst>
              <a:ext uri="{FF2B5EF4-FFF2-40B4-BE49-F238E27FC236}">
                <a16:creationId xmlns:a16="http://schemas.microsoft.com/office/drawing/2014/main" id="{7C6226EC-E2DD-5FD7-D406-F856C5D4CD61}"/>
              </a:ext>
            </a:extLst>
          </p:cNvPr>
          <p:cNvSpPr txBox="1"/>
          <p:nvPr/>
        </p:nvSpPr>
        <p:spPr>
          <a:xfrm>
            <a:off x="2398451" y="6472195"/>
            <a:ext cx="9794075" cy="369332"/>
          </a:xfrm>
          <a:prstGeom prst="rect">
            <a:avLst/>
          </a:prstGeom>
          <a:noFill/>
        </p:spPr>
        <p:txBody>
          <a:bodyPr wrap="square" rtlCol="0">
            <a:spAutoFit/>
          </a:bodyPr>
          <a:lstStyle/>
          <a:p>
            <a:pPr algn="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為了方便同學們理解，本頁投影片對於模型做了大量的簡化</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1" name="矩形: 圓角 10">
            <a:extLst>
              <a:ext uri="{FF2B5EF4-FFF2-40B4-BE49-F238E27FC236}">
                <a16:creationId xmlns:a16="http://schemas.microsoft.com/office/drawing/2014/main" id="{722A0F6E-328D-78FB-D87B-3AA4041603F8}"/>
              </a:ext>
            </a:extLst>
          </p:cNvPr>
          <p:cNvSpPr/>
          <p:nvPr/>
        </p:nvSpPr>
        <p:spPr>
          <a:xfrm>
            <a:off x="2290711" y="5629418"/>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P1,2</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12" name="直線單箭頭接點 11">
            <a:extLst>
              <a:ext uri="{FF2B5EF4-FFF2-40B4-BE49-F238E27FC236}">
                <a16:creationId xmlns:a16="http://schemas.microsoft.com/office/drawing/2014/main" id="{D5A97243-A2B3-ADDA-577B-CA50B1C54C7B}"/>
              </a:ext>
            </a:extLst>
          </p:cNvPr>
          <p:cNvCxnSpPr/>
          <p:nvPr/>
        </p:nvCxnSpPr>
        <p:spPr>
          <a:xfrm flipV="1">
            <a:off x="2711744" y="522152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矩形: 圓角 16">
            <a:extLst>
              <a:ext uri="{FF2B5EF4-FFF2-40B4-BE49-F238E27FC236}">
                <a16:creationId xmlns:a16="http://schemas.microsoft.com/office/drawing/2014/main" id="{52FE66C2-368D-F0E6-65AC-7FA35CE1D8E7}"/>
              </a:ext>
            </a:extLst>
          </p:cNvPr>
          <p:cNvSpPr/>
          <p:nvPr/>
        </p:nvSpPr>
        <p:spPr>
          <a:xfrm>
            <a:off x="3922942" y="5626042"/>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P1,16</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18" name="直線單箭頭接點 17">
            <a:extLst>
              <a:ext uri="{FF2B5EF4-FFF2-40B4-BE49-F238E27FC236}">
                <a16:creationId xmlns:a16="http://schemas.microsoft.com/office/drawing/2014/main" id="{2A8998E1-6C6A-AA6A-3983-201B766E0435}"/>
              </a:ext>
            </a:extLst>
          </p:cNvPr>
          <p:cNvCxnSpPr/>
          <p:nvPr/>
        </p:nvCxnSpPr>
        <p:spPr>
          <a:xfrm flipV="1">
            <a:off x="4367561" y="5218150"/>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249AB1BA-C5F7-6C2F-E586-D2302D354F2E}"/>
              </a:ext>
            </a:extLst>
          </p:cNvPr>
          <p:cNvSpPr txBox="1"/>
          <p:nvPr/>
        </p:nvSpPr>
        <p:spPr>
          <a:xfrm>
            <a:off x="2447928" y="5544349"/>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22" name="矩形: 圓角 21">
            <a:extLst>
              <a:ext uri="{FF2B5EF4-FFF2-40B4-BE49-F238E27FC236}">
                <a16:creationId xmlns:a16="http://schemas.microsoft.com/office/drawing/2014/main" id="{3EA586A9-F771-64C3-2DB5-7A59E2966E10}"/>
              </a:ext>
            </a:extLst>
          </p:cNvPr>
          <p:cNvSpPr/>
          <p:nvPr/>
        </p:nvSpPr>
        <p:spPr>
          <a:xfrm>
            <a:off x="2447928" y="2035568"/>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26" name="矩形: 圓角 25">
            <a:extLst>
              <a:ext uri="{FF2B5EF4-FFF2-40B4-BE49-F238E27FC236}">
                <a16:creationId xmlns:a16="http://schemas.microsoft.com/office/drawing/2014/main" id="{9C9C7DFF-8654-834C-9E50-62D133DD0B40}"/>
              </a:ext>
            </a:extLst>
          </p:cNvPr>
          <p:cNvSpPr/>
          <p:nvPr/>
        </p:nvSpPr>
        <p:spPr>
          <a:xfrm>
            <a:off x="4079607" y="2032188"/>
            <a:ext cx="528735" cy="46653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85</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27" name="直線單箭頭接點 26">
            <a:extLst>
              <a:ext uri="{FF2B5EF4-FFF2-40B4-BE49-F238E27FC236}">
                <a16:creationId xmlns:a16="http://schemas.microsoft.com/office/drawing/2014/main" id="{16085991-B715-6055-ACC5-3F14678B7548}"/>
              </a:ext>
            </a:extLst>
          </p:cNvPr>
          <p:cNvCxnSpPr/>
          <p:nvPr/>
        </p:nvCxnSpPr>
        <p:spPr>
          <a:xfrm flipV="1">
            <a:off x="2693174" y="2552071"/>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a:extLst>
              <a:ext uri="{FF2B5EF4-FFF2-40B4-BE49-F238E27FC236}">
                <a16:creationId xmlns:a16="http://schemas.microsoft.com/office/drawing/2014/main" id="{CE23A982-2D77-1FD3-7CAC-8671BFC13CC9}"/>
              </a:ext>
            </a:extLst>
          </p:cNvPr>
          <p:cNvCxnSpPr/>
          <p:nvPr/>
        </p:nvCxnSpPr>
        <p:spPr>
          <a:xfrm flipV="1">
            <a:off x="4343975" y="256865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矩形: 圓角 2">
            <a:extLst>
              <a:ext uri="{FF2B5EF4-FFF2-40B4-BE49-F238E27FC236}">
                <a16:creationId xmlns:a16="http://schemas.microsoft.com/office/drawing/2014/main" id="{D1736586-4078-B11C-A119-01099CF46DF0}"/>
              </a:ext>
            </a:extLst>
          </p:cNvPr>
          <p:cNvSpPr/>
          <p:nvPr/>
        </p:nvSpPr>
        <p:spPr>
          <a:xfrm>
            <a:off x="4885416" y="5631554"/>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P2,1</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20" name="直線單箭頭接點 19">
            <a:extLst>
              <a:ext uri="{FF2B5EF4-FFF2-40B4-BE49-F238E27FC236}">
                <a16:creationId xmlns:a16="http://schemas.microsoft.com/office/drawing/2014/main" id="{4FECD912-B995-6735-2951-D436AF16675C}"/>
              </a:ext>
            </a:extLst>
          </p:cNvPr>
          <p:cNvCxnSpPr/>
          <p:nvPr/>
        </p:nvCxnSpPr>
        <p:spPr>
          <a:xfrm flipV="1">
            <a:off x="5316427" y="522366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FD304493-9162-AAA4-453C-49A415348F09}"/>
              </a:ext>
            </a:extLst>
          </p:cNvPr>
          <p:cNvCxnSpPr/>
          <p:nvPr/>
        </p:nvCxnSpPr>
        <p:spPr>
          <a:xfrm flipV="1">
            <a:off x="5302869" y="254908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圓角 35">
            <a:extLst>
              <a:ext uri="{FF2B5EF4-FFF2-40B4-BE49-F238E27FC236}">
                <a16:creationId xmlns:a16="http://schemas.microsoft.com/office/drawing/2014/main" id="{565959E9-4A13-43E0-08AB-81ACFC74D462}"/>
              </a:ext>
            </a:extLst>
          </p:cNvPr>
          <p:cNvSpPr/>
          <p:nvPr/>
        </p:nvSpPr>
        <p:spPr>
          <a:xfrm>
            <a:off x="5858317" y="5621778"/>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P2,2</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38" name="直線單箭頭接點 37">
            <a:extLst>
              <a:ext uri="{FF2B5EF4-FFF2-40B4-BE49-F238E27FC236}">
                <a16:creationId xmlns:a16="http://schemas.microsoft.com/office/drawing/2014/main" id="{1812C9A5-E940-BCE6-5CAC-64244974014D}"/>
              </a:ext>
            </a:extLst>
          </p:cNvPr>
          <p:cNvCxnSpPr/>
          <p:nvPr/>
        </p:nvCxnSpPr>
        <p:spPr>
          <a:xfrm flipV="1">
            <a:off x="6289328" y="5213886"/>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矩形: 圓角 41">
            <a:extLst>
              <a:ext uri="{FF2B5EF4-FFF2-40B4-BE49-F238E27FC236}">
                <a16:creationId xmlns:a16="http://schemas.microsoft.com/office/drawing/2014/main" id="{BFC785FD-2B4E-1079-8F14-5B6644821FD3}"/>
              </a:ext>
            </a:extLst>
          </p:cNvPr>
          <p:cNvSpPr/>
          <p:nvPr/>
        </p:nvSpPr>
        <p:spPr>
          <a:xfrm>
            <a:off x="7495084" y="5637452"/>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P2,16</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43" name="直線單箭頭接點 42">
            <a:extLst>
              <a:ext uri="{FF2B5EF4-FFF2-40B4-BE49-F238E27FC236}">
                <a16:creationId xmlns:a16="http://schemas.microsoft.com/office/drawing/2014/main" id="{4BD3A0F4-76E0-92F0-7CE8-7D322D083B4D}"/>
              </a:ext>
            </a:extLst>
          </p:cNvPr>
          <p:cNvCxnSpPr/>
          <p:nvPr/>
        </p:nvCxnSpPr>
        <p:spPr>
          <a:xfrm flipV="1">
            <a:off x="7926095" y="5229560"/>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文字方塊 43">
            <a:extLst>
              <a:ext uri="{FF2B5EF4-FFF2-40B4-BE49-F238E27FC236}">
                <a16:creationId xmlns:a16="http://schemas.microsoft.com/office/drawing/2014/main" id="{B5C5C671-10E4-9003-F6CC-C5BB61F7F632}"/>
              </a:ext>
            </a:extLst>
          </p:cNvPr>
          <p:cNvSpPr txBox="1"/>
          <p:nvPr/>
        </p:nvSpPr>
        <p:spPr>
          <a:xfrm>
            <a:off x="6044562" y="5555759"/>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45" name="矩形: 圓角 44">
            <a:extLst>
              <a:ext uri="{FF2B5EF4-FFF2-40B4-BE49-F238E27FC236}">
                <a16:creationId xmlns:a16="http://schemas.microsoft.com/office/drawing/2014/main" id="{A8F8A50C-8ECD-9688-7C38-47D2C767F22D}"/>
              </a:ext>
            </a:extLst>
          </p:cNvPr>
          <p:cNvSpPr/>
          <p:nvPr/>
        </p:nvSpPr>
        <p:spPr>
          <a:xfrm>
            <a:off x="5039228" y="2047884"/>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schemeClr val="tx1"/>
                </a:solidFill>
                <a:latin typeface="Calibri" panose="020F0502020204030204"/>
                <a:ea typeface="新細明體" panose="02020500000000000000" pitchFamily="18" charset="-120"/>
              </a:rPr>
              <a:t>3</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46" name="矩形: 圓角 45">
            <a:extLst>
              <a:ext uri="{FF2B5EF4-FFF2-40B4-BE49-F238E27FC236}">
                <a16:creationId xmlns:a16="http://schemas.microsoft.com/office/drawing/2014/main" id="{AEF420D9-0915-001B-78FF-535F1D713C4C}"/>
              </a:ext>
            </a:extLst>
          </p:cNvPr>
          <p:cNvSpPr/>
          <p:nvPr/>
        </p:nvSpPr>
        <p:spPr>
          <a:xfrm>
            <a:off x="6044562" y="2027928"/>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47" name="矩形: 圓角 46">
            <a:extLst>
              <a:ext uri="{FF2B5EF4-FFF2-40B4-BE49-F238E27FC236}">
                <a16:creationId xmlns:a16="http://schemas.microsoft.com/office/drawing/2014/main" id="{3D9F27A8-A90E-CA2F-F999-F7F5E1416082}"/>
              </a:ext>
            </a:extLst>
          </p:cNvPr>
          <p:cNvSpPr/>
          <p:nvPr/>
        </p:nvSpPr>
        <p:spPr>
          <a:xfrm>
            <a:off x="7676241" y="2024548"/>
            <a:ext cx="528735" cy="46653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85</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48" name="直線單箭頭接點 47">
            <a:extLst>
              <a:ext uri="{FF2B5EF4-FFF2-40B4-BE49-F238E27FC236}">
                <a16:creationId xmlns:a16="http://schemas.microsoft.com/office/drawing/2014/main" id="{ABB4094F-0A9F-6507-E4FD-694A55E40396}"/>
              </a:ext>
            </a:extLst>
          </p:cNvPr>
          <p:cNvCxnSpPr/>
          <p:nvPr/>
        </p:nvCxnSpPr>
        <p:spPr>
          <a:xfrm flipV="1">
            <a:off x="6289808" y="2544431"/>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單箭頭接點 48">
            <a:extLst>
              <a:ext uri="{FF2B5EF4-FFF2-40B4-BE49-F238E27FC236}">
                <a16:creationId xmlns:a16="http://schemas.microsoft.com/office/drawing/2014/main" id="{F9DE3EC2-3B48-9490-5A85-3B12FE020600}"/>
              </a:ext>
            </a:extLst>
          </p:cNvPr>
          <p:cNvCxnSpPr/>
          <p:nvPr/>
        </p:nvCxnSpPr>
        <p:spPr>
          <a:xfrm flipV="1">
            <a:off x="7940609" y="256101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圓角 50">
            <a:extLst>
              <a:ext uri="{FF2B5EF4-FFF2-40B4-BE49-F238E27FC236}">
                <a16:creationId xmlns:a16="http://schemas.microsoft.com/office/drawing/2014/main" id="{17F63D2B-3682-CB5F-4627-C20CBCE04B8D}"/>
              </a:ext>
            </a:extLst>
          </p:cNvPr>
          <p:cNvSpPr/>
          <p:nvPr/>
        </p:nvSpPr>
        <p:spPr>
          <a:xfrm>
            <a:off x="8495600" y="5642165"/>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P3,1</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52" name="直線單箭頭接點 51">
            <a:extLst>
              <a:ext uri="{FF2B5EF4-FFF2-40B4-BE49-F238E27FC236}">
                <a16:creationId xmlns:a16="http://schemas.microsoft.com/office/drawing/2014/main" id="{F7CD2861-D1C0-7DF1-A5EC-6C0BAC2A451B}"/>
              </a:ext>
            </a:extLst>
          </p:cNvPr>
          <p:cNvCxnSpPr/>
          <p:nvPr/>
        </p:nvCxnSpPr>
        <p:spPr>
          <a:xfrm flipV="1">
            <a:off x="8926611" y="5234273"/>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單箭頭接點 52">
            <a:extLst>
              <a:ext uri="{FF2B5EF4-FFF2-40B4-BE49-F238E27FC236}">
                <a16:creationId xmlns:a16="http://schemas.microsoft.com/office/drawing/2014/main" id="{5587FF37-1241-2DE5-F4C9-7B736B7943B3}"/>
              </a:ext>
            </a:extLst>
          </p:cNvPr>
          <p:cNvCxnSpPr/>
          <p:nvPr/>
        </p:nvCxnSpPr>
        <p:spPr>
          <a:xfrm flipV="1">
            <a:off x="8932103" y="2540647"/>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矩形: 圓角 53">
            <a:extLst>
              <a:ext uri="{FF2B5EF4-FFF2-40B4-BE49-F238E27FC236}">
                <a16:creationId xmlns:a16="http://schemas.microsoft.com/office/drawing/2014/main" id="{A62D791A-632F-81C2-4227-57B0F29F061E}"/>
              </a:ext>
            </a:extLst>
          </p:cNvPr>
          <p:cNvSpPr/>
          <p:nvPr/>
        </p:nvSpPr>
        <p:spPr>
          <a:xfrm>
            <a:off x="9487551" y="5632389"/>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P3,2</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55" name="直線單箭頭接點 54">
            <a:extLst>
              <a:ext uri="{FF2B5EF4-FFF2-40B4-BE49-F238E27FC236}">
                <a16:creationId xmlns:a16="http://schemas.microsoft.com/office/drawing/2014/main" id="{FF79E584-8131-234D-D9B4-6CF6AACDE336}"/>
              </a:ext>
            </a:extLst>
          </p:cNvPr>
          <p:cNvCxnSpPr/>
          <p:nvPr/>
        </p:nvCxnSpPr>
        <p:spPr>
          <a:xfrm flipV="1">
            <a:off x="9918562" y="5224497"/>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矩形: 圓角 55">
            <a:extLst>
              <a:ext uri="{FF2B5EF4-FFF2-40B4-BE49-F238E27FC236}">
                <a16:creationId xmlns:a16="http://schemas.microsoft.com/office/drawing/2014/main" id="{813DFD46-BE2D-39E6-6819-2CB63FE21A61}"/>
              </a:ext>
            </a:extLst>
          </p:cNvPr>
          <p:cNvSpPr/>
          <p:nvPr/>
        </p:nvSpPr>
        <p:spPr>
          <a:xfrm>
            <a:off x="11124318" y="5629013"/>
            <a:ext cx="864000" cy="466529"/>
          </a:xfrm>
          <a:prstGeom prst="roundRect">
            <a:avLst/>
          </a:prstGeom>
          <a:solidFill>
            <a:schemeClr val="bg2">
              <a:lumMod val="9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P3,16</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57" name="直線單箭頭接點 56">
            <a:extLst>
              <a:ext uri="{FF2B5EF4-FFF2-40B4-BE49-F238E27FC236}">
                <a16:creationId xmlns:a16="http://schemas.microsoft.com/office/drawing/2014/main" id="{215F1260-14C2-DFA1-5575-08D40029CCCA}"/>
              </a:ext>
            </a:extLst>
          </p:cNvPr>
          <p:cNvCxnSpPr/>
          <p:nvPr/>
        </p:nvCxnSpPr>
        <p:spPr>
          <a:xfrm flipV="1">
            <a:off x="11555329" y="5221121"/>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8" name="文字方塊 57">
            <a:extLst>
              <a:ext uri="{FF2B5EF4-FFF2-40B4-BE49-F238E27FC236}">
                <a16:creationId xmlns:a16="http://schemas.microsoft.com/office/drawing/2014/main" id="{0B375BC7-C9A1-8620-EE15-02CCFBDA0983}"/>
              </a:ext>
            </a:extLst>
          </p:cNvPr>
          <p:cNvSpPr txBox="1"/>
          <p:nvPr/>
        </p:nvSpPr>
        <p:spPr>
          <a:xfrm>
            <a:off x="9673796" y="5585420"/>
            <a:ext cx="2170552"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59" name="矩形: 圓角 58">
            <a:extLst>
              <a:ext uri="{FF2B5EF4-FFF2-40B4-BE49-F238E27FC236}">
                <a16:creationId xmlns:a16="http://schemas.microsoft.com/office/drawing/2014/main" id="{1DB5D4F1-AB01-1D29-EB70-02A25E31514B}"/>
              </a:ext>
            </a:extLst>
          </p:cNvPr>
          <p:cNvSpPr/>
          <p:nvPr/>
        </p:nvSpPr>
        <p:spPr>
          <a:xfrm>
            <a:off x="8668462" y="2039445"/>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60" name="矩形: 圓角 59">
            <a:extLst>
              <a:ext uri="{FF2B5EF4-FFF2-40B4-BE49-F238E27FC236}">
                <a16:creationId xmlns:a16="http://schemas.microsoft.com/office/drawing/2014/main" id="{21596B2C-49DE-985C-84EA-FDBF4EC4285B}"/>
              </a:ext>
            </a:extLst>
          </p:cNvPr>
          <p:cNvSpPr/>
          <p:nvPr/>
        </p:nvSpPr>
        <p:spPr>
          <a:xfrm>
            <a:off x="9673796" y="2019489"/>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schemeClr val="tx1"/>
                </a:solidFill>
                <a:latin typeface="Calibri" panose="020F0502020204030204"/>
                <a:ea typeface="新細明體" panose="02020500000000000000" pitchFamily="18" charset="-120"/>
              </a:rPr>
              <a:t>3</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61" name="矩形: 圓角 60">
            <a:extLst>
              <a:ext uri="{FF2B5EF4-FFF2-40B4-BE49-F238E27FC236}">
                <a16:creationId xmlns:a16="http://schemas.microsoft.com/office/drawing/2014/main" id="{10268AD0-84B5-B8D0-544D-B51C6B95E398}"/>
              </a:ext>
            </a:extLst>
          </p:cNvPr>
          <p:cNvSpPr/>
          <p:nvPr/>
        </p:nvSpPr>
        <p:spPr>
          <a:xfrm>
            <a:off x="11305475" y="2016109"/>
            <a:ext cx="528735" cy="46653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rPr>
              <a:t>81</a:t>
            </a: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62" name="直線單箭頭接點 61">
            <a:extLst>
              <a:ext uri="{FF2B5EF4-FFF2-40B4-BE49-F238E27FC236}">
                <a16:creationId xmlns:a16="http://schemas.microsoft.com/office/drawing/2014/main" id="{FE6E465C-DE7A-DCFC-DDD0-1DA549813568}"/>
              </a:ext>
            </a:extLst>
          </p:cNvPr>
          <p:cNvCxnSpPr/>
          <p:nvPr/>
        </p:nvCxnSpPr>
        <p:spPr>
          <a:xfrm flipV="1">
            <a:off x="9919042" y="2535992"/>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a:extLst>
              <a:ext uri="{FF2B5EF4-FFF2-40B4-BE49-F238E27FC236}">
                <a16:creationId xmlns:a16="http://schemas.microsoft.com/office/drawing/2014/main" id="{746BE090-1E75-0420-1927-76654E315079}"/>
              </a:ext>
            </a:extLst>
          </p:cNvPr>
          <p:cNvCxnSpPr/>
          <p:nvPr/>
        </p:nvCxnSpPr>
        <p:spPr>
          <a:xfrm flipV="1">
            <a:off x="11569843" y="2552573"/>
            <a:ext cx="0" cy="41676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文字方塊 65">
            <a:extLst>
              <a:ext uri="{FF2B5EF4-FFF2-40B4-BE49-F238E27FC236}">
                <a16:creationId xmlns:a16="http://schemas.microsoft.com/office/drawing/2014/main" id="{8B193F0B-5C85-EC4B-CDEE-3278D08733E8}"/>
              </a:ext>
            </a:extLst>
          </p:cNvPr>
          <p:cNvSpPr txBox="1"/>
          <p:nvPr/>
        </p:nvSpPr>
        <p:spPr>
          <a:xfrm>
            <a:off x="1895129" y="1180264"/>
            <a:ext cx="2317631" cy="461665"/>
          </a:xfrm>
          <a:prstGeom prst="rect">
            <a:avLst/>
          </a:prstGeom>
          <a:noFill/>
        </p:spPr>
        <p:txBody>
          <a:bodyPr wrap="square" rtlCol="0">
            <a:spAutoFit/>
          </a:bodyPr>
          <a:lstStyle/>
          <a:p>
            <a:pPr algn="ctr"/>
            <a:r>
              <a:rPr lang="en-US" altLang="zh-TW" sz="2400" dirty="0"/>
              <a:t>frame 1</a:t>
            </a:r>
            <a:endParaRPr lang="zh-TW" altLang="en-US" sz="2400" dirty="0"/>
          </a:p>
        </p:txBody>
      </p:sp>
      <p:sp>
        <p:nvSpPr>
          <p:cNvPr id="67" name="文字方塊 66">
            <a:extLst>
              <a:ext uri="{FF2B5EF4-FFF2-40B4-BE49-F238E27FC236}">
                <a16:creationId xmlns:a16="http://schemas.microsoft.com/office/drawing/2014/main" id="{D8735E2C-1136-A1AB-AD2F-D9135EF8567B}"/>
              </a:ext>
            </a:extLst>
          </p:cNvPr>
          <p:cNvSpPr txBox="1"/>
          <p:nvPr/>
        </p:nvSpPr>
        <p:spPr>
          <a:xfrm>
            <a:off x="5524272" y="1160381"/>
            <a:ext cx="2317631" cy="461665"/>
          </a:xfrm>
          <a:prstGeom prst="rect">
            <a:avLst/>
          </a:prstGeom>
          <a:noFill/>
        </p:spPr>
        <p:txBody>
          <a:bodyPr wrap="square" rtlCol="0">
            <a:spAutoFit/>
          </a:bodyPr>
          <a:lstStyle/>
          <a:p>
            <a:pPr algn="ctr"/>
            <a:r>
              <a:rPr lang="en-US" altLang="zh-TW" sz="2400" dirty="0"/>
              <a:t>frame 2</a:t>
            </a:r>
            <a:endParaRPr lang="zh-TW" altLang="en-US" sz="2400" dirty="0"/>
          </a:p>
        </p:txBody>
      </p:sp>
      <p:sp>
        <p:nvSpPr>
          <p:cNvPr id="68" name="文字方塊 67">
            <a:extLst>
              <a:ext uri="{FF2B5EF4-FFF2-40B4-BE49-F238E27FC236}">
                <a16:creationId xmlns:a16="http://schemas.microsoft.com/office/drawing/2014/main" id="{336B8EAE-09E1-DFDB-7E83-860B62E29C54}"/>
              </a:ext>
            </a:extLst>
          </p:cNvPr>
          <p:cNvSpPr txBox="1"/>
          <p:nvPr/>
        </p:nvSpPr>
        <p:spPr>
          <a:xfrm>
            <a:off x="9139853" y="1123114"/>
            <a:ext cx="2317631" cy="461665"/>
          </a:xfrm>
          <a:prstGeom prst="rect">
            <a:avLst/>
          </a:prstGeom>
          <a:noFill/>
        </p:spPr>
        <p:txBody>
          <a:bodyPr wrap="square" rtlCol="0">
            <a:spAutoFit/>
          </a:bodyPr>
          <a:lstStyle/>
          <a:p>
            <a:pPr algn="ctr"/>
            <a:r>
              <a:rPr lang="en-US" altLang="zh-TW" sz="2400" dirty="0"/>
              <a:t>frame 3</a:t>
            </a:r>
            <a:endParaRPr lang="zh-TW" altLang="en-US" sz="2400" dirty="0"/>
          </a:p>
        </p:txBody>
      </p:sp>
      <p:sp>
        <p:nvSpPr>
          <p:cNvPr id="69" name="右大括弧 68">
            <a:extLst>
              <a:ext uri="{FF2B5EF4-FFF2-40B4-BE49-F238E27FC236}">
                <a16:creationId xmlns:a16="http://schemas.microsoft.com/office/drawing/2014/main" id="{05899B0D-3E98-DB4D-AFC7-55AF0124648C}"/>
              </a:ext>
            </a:extLst>
          </p:cNvPr>
          <p:cNvSpPr/>
          <p:nvPr/>
        </p:nvSpPr>
        <p:spPr>
          <a:xfrm rot="16200000">
            <a:off x="2744368" y="115645"/>
            <a:ext cx="577889" cy="3507261"/>
          </a:xfrm>
          <a:prstGeom prst="rightBrace">
            <a:avLst>
              <a:gd name="adj1" fmla="val 44594"/>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0" name="右大括弧 69">
            <a:extLst>
              <a:ext uri="{FF2B5EF4-FFF2-40B4-BE49-F238E27FC236}">
                <a16:creationId xmlns:a16="http://schemas.microsoft.com/office/drawing/2014/main" id="{28D80A38-778F-E10B-233A-EE92EEB3124C}"/>
              </a:ext>
            </a:extLst>
          </p:cNvPr>
          <p:cNvSpPr/>
          <p:nvPr/>
        </p:nvSpPr>
        <p:spPr>
          <a:xfrm rot="16200000">
            <a:off x="6394144" y="95930"/>
            <a:ext cx="577889" cy="3507261"/>
          </a:xfrm>
          <a:prstGeom prst="rightBrace">
            <a:avLst>
              <a:gd name="adj1" fmla="val 44594"/>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1" name="右大括弧 70">
            <a:extLst>
              <a:ext uri="{FF2B5EF4-FFF2-40B4-BE49-F238E27FC236}">
                <a16:creationId xmlns:a16="http://schemas.microsoft.com/office/drawing/2014/main" id="{7B91369A-C817-5B4B-1A43-8B00FF2A0528}"/>
              </a:ext>
            </a:extLst>
          </p:cNvPr>
          <p:cNvSpPr/>
          <p:nvPr/>
        </p:nvSpPr>
        <p:spPr>
          <a:xfrm rot="16200000">
            <a:off x="10024870" y="115841"/>
            <a:ext cx="577889" cy="3507261"/>
          </a:xfrm>
          <a:prstGeom prst="rightBrace">
            <a:avLst>
              <a:gd name="adj1" fmla="val 44594"/>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4" name="矩形: 圓角 3">
            <a:extLst>
              <a:ext uri="{FF2B5EF4-FFF2-40B4-BE49-F238E27FC236}">
                <a16:creationId xmlns:a16="http://schemas.microsoft.com/office/drawing/2014/main" id="{83371815-043B-44C4-5942-AE8E68424A5B}"/>
              </a:ext>
            </a:extLst>
          </p:cNvPr>
          <p:cNvSpPr/>
          <p:nvPr/>
        </p:nvSpPr>
        <p:spPr>
          <a:xfrm>
            <a:off x="363125" y="2952753"/>
            <a:ext cx="12190821" cy="2247914"/>
          </a:xfrm>
          <a:prstGeom prst="roundRect">
            <a:avLst/>
          </a:prstGeom>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b="1" dirty="0"/>
              <a:t> </a:t>
            </a:r>
            <a:endParaRPr lang="zh-TW" altLang="en-US" sz="2400" b="1" dirty="0"/>
          </a:p>
        </p:txBody>
      </p:sp>
      <p:grpSp>
        <p:nvGrpSpPr>
          <p:cNvPr id="123" name="群組 122">
            <a:extLst>
              <a:ext uri="{FF2B5EF4-FFF2-40B4-BE49-F238E27FC236}">
                <a16:creationId xmlns:a16="http://schemas.microsoft.com/office/drawing/2014/main" id="{02BC7FE1-85B4-922F-A693-E54D6D708738}"/>
              </a:ext>
            </a:extLst>
          </p:cNvPr>
          <p:cNvGrpSpPr/>
          <p:nvPr/>
        </p:nvGrpSpPr>
        <p:grpSpPr>
          <a:xfrm>
            <a:off x="533401" y="3025374"/>
            <a:ext cx="11454917" cy="2175293"/>
            <a:chOff x="533401" y="3025374"/>
            <a:chExt cx="11454917" cy="2175293"/>
          </a:xfrm>
        </p:grpSpPr>
        <p:sp>
          <p:nvSpPr>
            <p:cNvPr id="14" name="矩形: 圓角 13">
              <a:extLst>
                <a:ext uri="{FF2B5EF4-FFF2-40B4-BE49-F238E27FC236}">
                  <a16:creationId xmlns:a16="http://schemas.microsoft.com/office/drawing/2014/main" id="{C6E24878-42CE-9C0C-5B64-7151E1903D0C}"/>
                </a:ext>
              </a:extLst>
            </p:cNvPr>
            <p:cNvSpPr/>
            <p:nvPr/>
          </p:nvSpPr>
          <p:spPr>
            <a:xfrm>
              <a:off x="533401" y="3773842"/>
              <a:ext cx="11454917" cy="625203"/>
            </a:xfrm>
            <a:prstGeom prst="roundRect">
              <a:avLst/>
            </a:prstGeom>
            <a:solidFill>
              <a:schemeClr val="accent6">
                <a:lumMod val="20000"/>
                <a:lumOff val="80000"/>
              </a:schemeClr>
            </a:solidFill>
            <a:ln w="57150">
              <a:solidFill>
                <a:schemeClr val="tx1"/>
              </a:solidFill>
            </a:ln>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dirty="0"/>
                <a:t>Transformer (Denoise)</a:t>
              </a:r>
              <a:endParaRPr lang="zh-TW" altLang="en-US" sz="2400" dirty="0"/>
            </a:p>
          </p:txBody>
        </p:sp>
        <p:cxnSp>
          <p:nvCxnSpPr>
            <p:cNvPr id="16" name="直線單箭頭接點 15">
              <a:extLst>
                <a:ext uri="{FF2B5EF4-FFF2-40B4-BE49-F238E27FC236}">
                  <a16:creationId xmlns:a16="http://schemas.microsoft.com/office/drawing/2014/main" id="{675C7BC6-EC33-58CA-13F4-73A8D3AA3A38}"/>
                </a:ext>
              </a:extLst>
            </p:cNvPr>
            <p:cNvCxnSpPr>
              <a:cxnSpLocks/>
            </p:cNvCxnSpPr>
            <p:nvPr/>
          </p:nvCxnSpPr>
          <p:spPr>
            <a:xfrm flipV="1">
              <a:off x="838200" y="4457810"/>
              <a:ext cx="0" cy="742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文字方塊 28">
              <a:extLst>
                <a:ext uri="{FF2B5EF4-FFF2-40B4-BE49-F238E27FC236}">
                  <a16:creationId xmlns:a16="http://schemas.microsoft.com/office/drawing/2014/main" id="{B26343EE-B6E2-89E3-BC8B-9000A2F0C4C5}"/>
                </a:ext>
              </a:extLst>
            </p:cNvPr>
            <p:cNvSpPr txBox="1"/>
            <p:nvPr/>
          </p:nvSpPr>
          <p:spPr>
            <a:xfrm>
              <a:off x="2974813" y="4522819"/>
              <a:ext cx="1128137"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40" name="文字方塊 39">
              <a:extLst>
                <a:ext uri="{FF2B5EF4-FFF2-40B4-BE49-F238E27FC236}">
                  <a16:creationId xmlns:a16="http://schemas.microsoft.com/office/drawing/2014/main" id="{87554F25-77CF-C761-2856-B012A3974BBE}"/>
                </a:ext>
              </a:extLst>
            </p:cNvPr>
            <p:cNvSpPr txBox="1"/>
            <p:nvPr/>
          </p:nvSpPr>
          <p:spPr>
            <a:xfrm>
              <a:off x="3099406" y="3062004"/>
              <a:ext cx="867595"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74" name="文字方塊 73">
              <a:extLst>
                <a:ext uri="{FF2B5EF4-FFF2-40B4-BE49-F238E27FC236}">
                  <a16:creationId xmlns:a16="http://schemas.microsoft.com/office/drawing/2014/main" id="{258FFAA6-4EDE-A0FC-CDAC-DA7D0E23F1AB}"/>
                </a:ext>
              </a:extLst>
            </p:cNvPr>
            <p:cNvSpPr txBox="1"/>
            <p:nvPr/>
          </p:nvSpPr>
          <p:spPr>
            <a:xfrm>
              <a:off x="717402" y="3833413"/>
              <a:ext cx="800926" cy="538609"/>
            </a:xfrm>
            <a:prstGeom prst="rect">
              <a:avLst/>
            </a:prstGeom>
            <a:noFill/>
          </p:spPr>
          <p:txBody>
            <a:bodyPr wrap="square" rtlCol="0">
              <a:spAutoFit/>
            </a:bodyPr>
            <a:lstStyle/>
            <a:p>
              <a:r>
                <a:rPr lang="en-US" altLang="zh-TW" sz="2900" b="1" dirty="0"/>
                <a:t>X T</a:t>
              </a:r>
              <a:endParaRPr lang="zh-TW" altLang="en-US" sz="2900" b="1" dirty="0"/>
            </a:p>
          </p:txBody>
        </p:sp>
        <p:grpSp>
          <p:nvGrpSpPr>
            <p:cNvPr id="77" name="群組 76">
              <a:extLst>
                <a:ext uri="{FF2B5EF4-FFF2-40B4-BE49-F238E27FC236}">
                  <a16:creationId xmlns:a16="http://schemas.microsoft.com/office/drawing/2014/main" id="{1EDF9999-B725-4EFF-888D-C861E4AFC3C2}"/>
                </a:ext>
              </a:extLst>
            </p:cNvPr>
            <p:cNvGrpSpPr/>
            <p:nvPr/>
          </p:nvGrpSpPr>
          <p:grpSpPr>
            <a:xfrm>
              <a:off x="1465502" y="4418789"/>
              <a:ext cx="528735" cy="669620"/>
              <a:chOff x="1465502" y="4418789"/>
              <a:chExt cx="528735" cy="669620"/>
            </a:xfrm>
          </p:grpSpPr>
          <p:sp>
            <p:nvSpPr>
              <p:cNvPr id="41" name="矩形: 圓角 40">
                <a:extLst>
                  <a:ext uri="{FF2B5EF4-FFF2-40B4-BE49-F238E27FC236}">
                    <a16:creationId xmlns:a16="http://schemas.microsoft.com/office/drawing/2014/main" id="{9A77C5EC-B581-EAA7-46DB-74250024A48B}"/>
                  </a:ext>
                </a:extLst>
              </p:cNvPr>
              <p:cNvSpPr/>
              <p:nvPr/>
            </p:nvSpPr>
            <p:spPr>
              <a:xfrm>
                <a:off x="1465502" y="4621879"/>
                <a:ext cx="528735" cy="466530"/>
              </a:xfrm>
              <a:prstGeom prst="roundRect">
                <a:avLst/>
              </a:prstGeom>
              <a:pattFill prst="lgConfetti">
                <a:fgClr>
                  <a:schemeClr val="bg2">
                    <a:lumMod val="9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13" name="直線單箭頭接點 12">
                <a:extLst>
                  <a:ext uri="{FF2B5EF4-FFF2-40B4-BE49-F238E27FC236}">
                    <a16:creationId xmlns:a16="http://schemas.microsoft.com/office/drawing/2014/main" id="{90ADB229-080B-C951-F18D-882CFE77A68A}"/>
                  </a:ext>
                </a:extLst>
              </p:cNvPr>
              <p:cNvCxnSpPr>
                <a:cxnSpLocks/>
              </p:cNvCxnSpPr>
              <p:nvPr/>
            </p:nvCxnSpPr>
            <p:spPr>
              <a:xfrm flipV="1">
                <a:off x="1729870" y="4418789"/>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8" name="直線單箭頭接點 27">
              <a:extLst>
                <a:ext uri="{FF2B5EF4-FFF2-40B4-BE49-F238E27FC236}">
                  <a16:creationId xmlns:a16="http://schemas.microsoft.com/office/drawing/2014/main" id="{B0F4607D-CFCC-B12A-63B4-4F445F05B223}"/>
                </a:ext>
              </a:extLst>
            </p:cNvPr>
            <p:cNvCxnSpPr>
              <a:cxnSpLocks/>
            </p:cNvCxnSpPr>
            <p:nvPr/>
          </p:nvCxnSpPr>
          <p:spPr>
            <a:xfrm flipV="1">
              <a:off x="1719874" y="3513224"/>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5" name="文字方塊 74">
              <a:extLst>
                <a:ext uri="{FF2B5EF4-FFF2-40B4-BE49-F238E27FC236}">
                  <a16:creationId xmlns:a16="http://schemas.microsoft.com/office/drawing/2014/main" id="{2A79090E-793A-CDDE-0C1A-59F7EA6E53A1}"/>
                </a:ext>
              </a:extLst>
            </p:cNvPr>
            <p:cNvSpPr txBox="1"/>
            <p:nvPr/>
          </p:nvSpPr>
          <p:spPr>
            <a:xfrm>
              <a:off x="6548104" y="4545782"/>
              <a:ext cx="1128137"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76" name="文字方塊 75">
              <a:extLst>
                <a:ext uri="{FF2B5EF4-FFF2-40B4-BE49-F238E27FC236}">
                  <a16:creationId xmlns:a16="http://schemas.microsoft.com/office/drawing/2014/main" id="{EE7E296B-B406-64B6-276C-BCBC96F42DDE}"/>
                </a:ext>
              </a:extLst>
            </p:cNvPr>
            <p:cNvSpPr txBox="1"/>
            <p:nvPr/>
          </p:nvSpPr>
          <p:spPr>
            <a:xfrm>
              <a:off x="10162429" y="4529071"/>
              <a:ext cx="1128137" cy="492443"/>
            </a:xfrm>
            <a:prstGeom prst="rect">
              <a:avLst/>
            </a:prstGeom>
            <a:noFill/>
          </p:spPr>
          <p:txBody>
            <a:bodyPr wrap="square" rtlCol="0">
              <a:spAutoFit/>
            </a:bodyPr>
            <a:lstStyle/>
            <a:p>
              <a:pPr algn="ctr"/>
              <a:r>
                <a:rPr lang="en-US" altLang="zh-TW" sz="2600" dirty="0"/>
                <a:t>……</a:t>
              </a:r>
              <a:endParaRPr lang="zh-TW" altLang="en-US" sz="2600" dirty="0"/>
            </a:p>
          </p:txBody>
        </p:sp>
        <p:grpSp>
          <p:nvGrpSpPr>
            <p:cNvPr id="78" name="群組 77">
              <a:extLst>
                <a:ext uri="{FF2B5EF4-FFF2-40B4-BE49-F238E27FC236}">
                  <a16:creationId xmlns:a16="http://schemas.microsoft.com/office/drawing/2014/main" id="{B3C2572F-6F5F-FF2A-5B20-E30D0C2AF306}"/>
                </a:ext>
              </a:extLst>
            </p:cNvPr>
            <p:cNvGrpSpPr/>
            <p:nvPr/>
          </p:nvGrpSpPr>
          <p:grpSpPr>
            <a:xfrm>
              <a:off x="2458343" y="4418789"/>
              <a:ext cx="528735" cy="669620"/>
              <a:chOff x="1465502" y="4418789"/>
              <a:chExt cx="528735" cy="669620"/>
            </a:xfrm>
          </p:grpSpPr>
          <p:sp>
            <p:nvSpPr>
              <p:cNvPr id="79" name="矩形: 圓角 78">
                <a:extLst>
                  <a:ext uri="{FF2B5EF4-FFF2-40B4-BE49-F238E27FC236}">
                    <a16:creationId xmlns:a16="http://schemas.microsoft.com/office/drawing/2014/main" id="{BFC6946F-16A7-612B-E0CA-0927223354A6}"/>
                  </a:ext>
                </a:extLst>
              </p:cNvPr>
              <p:cNvSpPr/>
              <p:nvPr/>
            </p:nvSpPr>
            <p:spPr>
              <a:xfrm>
                <a:off x="1465502" y="4621879"/>
                <a:ext cx="528735" cy="466530"/>
              </a:xfrm>
              <a:prstGeom prst="roundRect">
                <a:avLst/>
              </a:prstGeom>
              <a:pattFill prst="lgConfetti">
                <a:fgClr>
                  <a:schemeClr val="bg2">
                    <a:lumMod val="9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80" name="直線單箭頭接點 79">
                <a:extLst>
                  <a:ext uri="{FF2B5EF4-FFF2-40B4-BE49-F238E27FC236}">
                    <a16:creationId xmlns:a16="http://schemas.microsoft.com/office/drawing/2014/main" id="{7A10949D-3B7F-ED81-A46D-F043B22E5EFB}"/>
                  </a:ext>
                </a:extLst>
              </p:cNvPr>
              <p:cNvCxnSpPr>
                <a:cxnSpLocks/>
              </p:cNvCxnSpPr>
              <p:nvPr/>
            </p:nvCxnSpPr>
            <p:spPr>
              <a:xfrm flipV="1">
                <a:off x="1729870" y="4418789"/>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1" name="群組 80">
              <a:extLst>
                <a:ext uri="{FF2B5EF4-FFF2-40B4-BE49-F238E27FC236}">
                  <a16:creationId xmlns:a16="http://schemas.microsoft.com/office/drawing/2014/main" id="{0F002D60-C3E3-F2BC-9C28-6DFACCB56197}"/>
                </a:ext>
              </a:extLst>
            </p:cNvPr>
            <p:cNvGrpSpPr/>
            <p:nvPr/>
          </p:nvGrpSpPr>
          <p:grpSpPr>
            <a:xfrm>
              <a:off x="4108994" y="4420537"/>
              <a:ext cx="528735" cy="669620"/>
              <a:chOff x="1465502" y="4418789"/>
              <a:chExt cx="528735" cy="669620"/>
            </a:xfrm>
          </p:grpSpPr>
          <p:sp>
            <p:nvSpPr>
              <p:cNvPr id="82" name="矩形: 圓角 81">
                <a:extLst>
                  <a:ext uri="{FF2B5EF4-FFF2-40B4-BE49-F238E27FC236}">
                    <a16:creationId xmlns:a16="http://schemas.microsoft.com/office/drawing/2014/main" id="{5101E449-0B66-AFD4-5C77-63E59C97EACF}"/>
                  </a:ext>
                </a:extLst>
              </p:cNvPr>
              <p:cNvSpPr/>
              <p:nvPr/>
            </p:nvSpPr>
            <p:spPr>
              <a:xfrm>
                <a:off x="1465502" y="4621879"/>
                <a:ext cx="528735" cy="466530"/>
              </a:xfrm>
              <a:prstGeom prst="roundRect">
                <a:avLst/>
              </a:prstGeom>
              <a:pattFill prst="lgConfetti">
                <a:fgClr>
                  <a:schemeClr val="bg2">
                    <a:lumMod val="9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83" name="直線單箭頭接點 82">
                <a:extLst>
                  <a:ext uri="{FF2B5EF4-FFF2-40B4-BE49-F238E27FC236}">
                    <a16:creationId xmlns:a16="http://schemas.microsoft.com/office/drawing/2014/main" id="{B4B01259-8F32-037B-2A76-1F187A2B3764}"/>
                  </a:ext>
                </a:extLst>
              </p:cNvPr>
              <p:cNvCxnSpPr>
                <a:cxnSpLocks/>
              </p:cNvCxnSpPr>
              <p:nvPr/>
            </p:nvCxnSpPr>
            <p:spPr>
              <a:xfrm flipV="1">
                <a:off x="1729870" y="4418789"/>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4" name="群組 83">
              <a:extLst>
                <a:ext uri="{FF2B5EF4-FFF2-40B4-BE49-F238E27FC236}">
                  <a16:creationId xmlns:a16="http://schemas.microsoft.com/office/drawing/2014/main" id="{31BDFA4C-D0BC-7A1B-1A3C-5B34D2E49FDD}"/>
                </a:ext>
              </a:extLst>
            </p:cNvPr>
            <p:cNvGrpSpPr/>
            <p:nvPr/>
          </p:nvGrpSpPr>
          <p:grpSpPr>
            <a:xfrm>
              <a:off x="5051201" y="4419493"/>
              <a:ext cx="528735" cy="669620"/>
              <a:chOff x="1465502" y="4418789"/>
              <a:chExt cx="528735" cy="669620"/>
            </a:xfrm>
          </p:grpSpPr>
          <p:sp>
            <p:nvSpPr>
              <p:cNvPr id="85" name="矩形: 圓角 84">
                <a:extLst>
                  <a:ext uri="{FF2B5EF4-FFF2-40B4-BE49-F238E27FC236}">
                    <a16:creationId xmlns:a16="http://schemas.microsoft.com/office/drawing/2014/main" id="{A3A003C7-B6AA-1F81-A841-A5450C4AD13F}"/>
                  </a:ext>
                </a:extLst>
              </p:cNvPr>
              <p:cNvSpPr/>
              <p:nvPr/>
            </p:nvSpPr>
            <p:spPr>
              <a:xfrm>
                <a:off x="1465502" y="4621879"/>
                <a:ext cx="528735" cy="466530"/>
              </a:xfrm>
              <a:prstGeom prst="roundRect">
                <a:avLst/>
              </a:prstGeom>
              <a:pattFill prst="lgConfetti">
                <a:fgClr>
                  <a:schemeClr val="bg2">
                    <a:lumMod val="9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86" name="直線單箭頭接點 85">
                <a:extLst>
                  <a:ext uri="{FF2B5EF4-FFF2-40B4-BE49-F238E27FC236}">
                    <a16:creationId xmlns:a16="http://schemas.microsoft.com/office/drawing/2014/main" id="{4221003B-7C8D-B08F-5166-D1B651227DA3}"/>
                  </a:ext>
                </a:extLst>
              </p:cNvPr>
              <p:cNvCxnSpPr>
                <a:cxnSpLocks/>
              </p:cNvCxnSpPr>
              <p:nvPr/>
            </p:nvCxnSpPr>
            <p:spPr>
              <a:xfrm flipV="1">
                <a:off x="1729870" y="4418789"/>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7" name="群組 86">
              <a:extLst>
                <a:ext uri="{FF2B5EF4-FFF2-40B4-BE49-F238E27FC236}">
                  <a16:creationId xmlns:a16="http://schemas.microsoft.com/office/drawing/2014/main" id="{C1326C7A-2261-5187-211F-8B49A0898155}"/>
                </a:ext>
              </a:extLst>
            </p:cNvPr>
            <p:cNvGrpSpPr/>
            <p:nvPr/>
          </p:nvGrpSpPr>
          <p:grpSpPr>
            <a:xfrm>
              <a:off x="6029927" y="4419327"/>
              <a:ext cx="528735" cy="669620"/>
              <a:chOff x="1465502" y="4418789"/>
              <a:chExt cx="528735" cy="669620"/>
            </a:xfrm>
          </p:grpSpPr>
          <p:sp>
            <p:nvSpPr>
              <p:cNvPr id="88" name="矩形: 圓角 87">
                <a:extLst>
                  <a:ext uri="{FF2B5EF4-FFF2-40B4-BE49-F238E27FC236}">
                    <a16:creationId xmlns:a16="http://schemas.microsoft.com/office/drawing/2014/main" id="{F62D01F2-5042-EB83-9CDC-B235E28DBE58}"/>
                  </a:ext>
                </a:extLst>
              </p:cNvPr>
              <p:cNvSpPr/>
              <p:nvPr/>
            </p:nvSpPr>
            <p:spPr>
              <a:xfrm>
                <a:off x="1465502" y="4621879"/>
                <a:ext cx="528735" cy="466530"/>
              </a:xfrm>
              <a:prstGeom prst="roundRect">
                <a:avLst/>
              </a:prstGeom>
              <a:pattFill prst="lgConfetti">
                <a:fgClr>
                  <a:schemeClr val="bg2">
                    <a:lumMod val="9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89" name="直線單箭頭接點 88">
                <a:extLst>
                  <a:ext uri="{FF2B5EF4-FFF2-40B4-BE49-F238E27FC236}">
                    <a16:creationId xmlns:a16="http://schemas.microsoft.com/office/drawing/2014/main" id="{5A1D12FF-DFB3-AE54-FFBF-B0C1C39D03BD}"/>
                  </a:ext>
                </a:extLst>
              </p:cNvPr>
              <p:cNvCxnSpPr>
                <a:cxnSpLocks/>
              </p:cNvCxnSpPr>
              <p:nvPr/>
            </p:nvCxnSpPr>
            <p:spPr>
              <a:xfrm flipV="1">
                <a:off x="1729870" y="4418789"/>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0" name="群組 89">
              <a:extLst>
                <a:ext uri="{FF2B5EF4-FFF2-40B4-BE49-F238E27FC236}">
                  <a16:creationId xmlns:a16="http://schemas.microsoft.com/office/drawing/2014/main" id="{CE2F790D-827F-F32A-B624-E2C351FDB9E8}"/>
                </a:ext>
              </a:extLst>
            </p:cNvPr>
            <p:cNvGrpSpPr/>
            <p:nvPr/>
          </p:nvGrpSpPr>
          <p:grpSpPr>
            <a:xfrm>
              <a:off x="7657997" y="4434230"/>
              <a:ext cx="528735" cy="669620"/>
              <a:chOff x="1465502" y="4418789"/>
              <a:chExt cx="528735" cy="669620"/>
            </a:xfrm>
          </p:grpSpPr>
          <p:sp>
            <p:nvSpPr>
              <p:cNvPr id="91" name="矩形: 圓角 90">
                <a:extLst>
                  <a:ext uri="{FF2B5EF4-FFF2-40B4-BE49-F238E27FC236}">
                    <a16:creationId xmlns:a16="http://schemas.microsoft.com/office/drawing/2014/main" id="{6DA370E3-ABCD-B677-E781-2A34FD07D0F9}"/>
                  </a:ext>
                </a:extLst>
              </p:cNvPr>
              <p:cNvSpPr/>
              <p:nvPr/>
            </p:nvSpPr>
            <p:spPr>
              <a:xfrm>
                <a:off x="1465502" y="4621879"/>
                <a:ext cx="528735" cy="466530"/>
              </a:xfrm>
              <a:prstGeom prst="roundRect">
                <a:avLst/>
              </a:prstGeom>
              <a:pattFill prst="lgConfetti">
                <a:fgClr>
                  <a:schemeClr val="bg2">
                    <a:lumMod val="9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92" name="直線單箭頭接點 91">
                <a:extLst>
                  <a:ext uri="{FF2B5EF4-FFF2-40B4-BE49-F238E27FC236}">
                    <a16:creationId xmlns:a16="http://schemas.microsoft.com/office/drawing/2014/main" id="{87B30DFB-04C4-E6F5-975B-EC906E2E9811}"/>
                  </a:ext>
                </a:extLst>
              </p:cNvPr>
              <p:cNvCxnSpPr>
                <a:cxnSpLocks/>
              </p:cNvCxnSpPr>
              <p:nvPr/>
            </p:nvCxnSpPr>
            <p:spPr>
              <a:xfrm flipV="1">
                <a:off x="1729870" y="4418789"/>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群組 92">
              <a:extLst>
                <a:ext uri="{FF2B5EF4-FFF2-40B4-BE49-F238E27FC236}">
                  <a16:creationId xmlns:a16="http://schemas.microsoft.com/office/drawing/2014/main" id="{C1B55463-C351-8FCF-A3AF-6D2B1C2809F5}"/>
                </a:ext>
              </a:extLst>
            </p:cNvPr>
            <p:cNvGrpSpPr/>
            <p:nvPr/>
          </p:nvGrpSpPr>
          <p:grpSpPr>
            <a:xfrm>
              <a:off x="8659424" y="4426835"/>
              <a:ext cx="528735" cy="669620"/>
              <a:chOff x="1465502" y="4418789"/>
              <a:chExt cx="528735" cy="669620"/>
            </a:xfrm>
          </p:grpSpPr>
          <p:sp>
            <p:nvSpPr>
              <p:cNvPr id="94" name="矩形: 圓角 93">
                <a:extLst>
                  <a:ext uri="{FF2B5EF4-FFF2-40B4-BE49-F238E27FC236}">
                    <a16:creationId xmlns:a16="http://schemas.microsoft.com/office/drawing/2014/main" id="{A9833B1F-7093-0F36-619A-C9DEB8A5C032}"/>
                  </a:ext>
                </a:extLst>
              </p:cNvPr>
              <p:cNvSpPr/>
              <p:nvPr/>
            </p:nvSpPr>
            <p:spPr>
              <a:xfrm>
                <a:off x="1465502" y="4621879"/>
                <a:ext cx="528735" cy="466530"/>
              </a:xfrm>
              <a:prstGeom prst="roundRect">
                <a:avLst/>
              </a:prstGeom>
              <a:pattFill prst="lgConfetti">
                <a:fgClr>
                  <a:schemeClr val="bg2">
                    <a:lumMod val="9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95" name="直線單箭頭接點 94">
                <a:extLst>
                  <a:ext uri="{FF2B5EF4-FFF2-40B4-BE49-F238E27FC236}">
                    <a16:creationId xmlns:a16="http://schemas.microsoft.com/office/drawing/2014/main" id="{59652D25-A492-2C7F-9DD2-FB0D813C9F4E}"/>
                  </a:ext>
                </a:extLst>
              </p:cNvPr>
              <p:cNvCxnSpPr>
                <a:cxnSpLocks/>
              </p:cNvCxnSpPr>
              <p:nvPr/>
            </p:nvCxnSpPr>
            <p:spPr>
              <a:xfrm flipV="1">
                <a:off x="1729870" y="4418789"/>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群組 95">
              <a:extLst>
                <a:ext uri="{FF2B5EF4-FFF2-40B4-BE49-F238E27FC236}">
                  <a16:creationId xmlns:a16="http://schemas.microsoft.com/office/drawing/2014/main" id="{AF3E4D4B-D99F-5E9E-F995-D4FFBA20197F}"/>
                </a:ext>
              </a:extLst>
            </p:cNvPr>
            <p:cNvGrpSpPr/>
            <p:nvPr/>
          </p:nvGrpSpPr>
          <p:grpSpPr>
            <a:xfrm>
              <a:off x="9630254" y="4431390"/>
              <a:ext cx="528735" cy="669620"/>
              <a:chOff x="1465502" y="4418789"/>
              <a:chExt cx="528735" cy="669620"/>
            </a:xfrm>
          </p:grpSpPr>
          <p:sp>
            <p:nvSpPr>
              <p:cNvPr id="97" name="矩形: 圓角 96">
                <a:extLst>
                  <a:ext uri="{FF2B5EF4-FFF2-40B4-BE49-F238E27FC236}">
                    <a16:creationId xmlns:a16="http://schemas.microsoft.com/office/drawing/2014/main" id="{084E59B2-B109-7E13-4EC2-A2F9F1607CFD}"/>
                  </a:ext>
                </a:extLst>
              </p:cNvPr>
              <p:cNvSpPr/>
              <p:nvPr/>
            </p:nvSpPr>
            <p:spPr>
              <a:xfrm>
                <a:off x="1465502" y="4621879"/>
                <a:ext cx="528735" cy="466530"/>
              </a:xfrm>
              <a:prstGeom prst="roundRect">
                <a:avLst/>
              </a:prstGeom>
              <a:pattFill prst="lgConfetti">
                <a:fgClr>
                  <a:schemeClr val="bg2">
                    <a:lumMod val="9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98" name="直線單箭頭接點 97">
                <a:extLst>
                  <a:ext uri="{FF2B5EF4-FFF2-40B4-BE49-F238E27FC236}">
                    <a16:creationId xmlns:a16="http://schemas.microsoft.com/office/drawing/2014/main" id="{4EB5DB0A-3A67-9D3B-A60B-4B95B5BE1979}"/>
                  </a:ext>
                </a:extLst>
              </p:cNvPr>
              <p:cNvCxnSpPr>
                <a:cxnSpLocks/>
              </p:cNvCxnSpPr>
              <p:nvPr/>
            </p:nvCxnSpPr>
            <p:spPr>
              <a:xfrm flipV="1">
                <a:off x="1729870" y="4418789"/>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9" name="群組 98">
              <a:extLst>
                <a:ext uri="{FF2B5EF4-FFF2-40B4-BE49-F238E27FC236}">
                  <a16:creationId xmlns:a16="http://schemas.microsoft.com/office/drawing/2014/main" id="{5A1A6EFD-A409-4B1E-0D71-421D13E9AA49}"/>
                </a:ext>
              </a:extLst>
            </p:cNvPr>
            <p:cNvGrpSpPr/>
            <p:nvPr/>
          </p:nvGrpSpPr>
          <p:grpSpPr>
            <a:xfrm>
              <a:off x="11290669" y="4423232"/>
              <a:ext cx="528735" cy="669620"/>
              <a:chOff x="1465502" y="4418789"/>
              <a:chExt cx="528735" cy="669620"/>
            </a:xfrm>
          </p:grpSpPr>
          <p:sp>
            <p:nvSpPr>
              <p:cNvPr id="100" name="矩形: 圓角 99">
                <a:extLst>
                  <a:ext uri="{FF2B5EF4-FFF2-40B4-BE49-F238E27FC236}">
                    <a16:creationId xmlns:a16="http://schemas.microsoft.com/office/drawing/2014/main" id="{A693ACE4-68AB-4E14-3521-C35214348DEF}"/>
                  </a:ext>
                </a:extLst>
              </p:cNvPr>
              <p:cNvSpPr/>
              <p:nvPr/>
            </p:nvSpPr>
            <p:spPr>
              <a:xfrm>
                <a:off x="1465502" y="4621879"/>
                <a:ext cx="528735" cy="466530"/>
              </a:xfrm>
              <a:prstGeom prst="roundRect">
                <a:avLst/>
              </a:prstGeom>
              <a:pattFill prst="lgConfetti">
                <a:fgClr>
                  <a:schemeClr val="bg2">
                    <a:lumMod val="9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cxnSp>
            <p:nvCxnSpPr>
              <p:cNvPr id="101" name="直線單箭頭接點 100">
                <a:extLst>
                  <a:ext uri="{FF2B5EF4-FFF2-40B4-BE49-F238E27FC236}">
                    <a16:creationId xmlns:a16="http://schemas.microsoft.com/office/drawing/2014/main" id="{F38DC08A-C76F-B08D-F58D-DFBA2EE16406}"/>
                  </a:ext>
                </a:extLst>
              </p:cNvPr>
              <p:cNvCxnSpPr>
                <a:cxnSpLocks/>
              </p:cNvCxnSpPr>
              <p:nvPr/>
            </p:nvCxnSpPr>
            <p:spPr>
              <a:xfrm flipV="1">
                <a:off x="1729870" y="4418789"/>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02" name="文字方塊 101">
              <a:extLst>
                <a:ext uri="{FF2B5EF4-FFF2-40B4-BE49-F238E27FC236}">
                  <a16:creationId xmlns:a16="http://schemas.microsoft.com/office/drawing/2014/main" id="{7C55E712-E786-1E50-CE2C-06874E652CB9}"/>
                </a:ext>
              </a:extLst>
            </p:cNvPr>
            <p:cNvSpPr txBox="1"/>
            <p:nvPr/>
          </p:nvSpPr>
          <p:spPr>
            <a:xfrm>
              <a:off x="6678374" y="3055665"/>
              <a:ext cx="867595" cy="492443"/>
            </a:xfrm>
            <a:prstGeom prst="rect">
              <a:avLst/>
            </a:prstGeom>
            <a:noFill/>
          </p:spPr>
          <p:txBody>
            <a:bodyPr wrap="square" rtlCol="0">
              <a:spAutoFit/>
            </a:bodyPr>
            <a:lstStyle/>
            <a:p>
              <a:pPr algn="ctr"/>
              <a:r>
                <a:rPr lang="en-US" altLang="zh-TW" sz="2600" dirty="0"/>
                <a:t>……</a:t>
              </a:r>
              <a:endParaRPr lang="zh-TW" altLang="en-US" sz="2600" dirty="0"/>
            </a:p>
          </p:txBody>
        </p:sp>
        <p:sp>
          <p:nvSpPr>
            <p:cNvPr id="103" name="文字方塊 102">
              <a:extLst>
                <a:ext uri="{FF2B5EF4-FFF2-40B4-BE49-F238E27FC236}">
                  <a16:creationId xmlns:a16="http://schemas.microsoft.com/office/drawing/2014/main" id="{A992A9BD-6D9C-C9E9-0BD3-043EB521D775}"/>
                </a:ext>
              </a:extLst>
            </p:cNvPr>
            <p:cNvSpPr txBox="1"/>
            <p:nvPr/>
          </p:nvSpPr>
          <p:spPr>
            <a:xfrm>
              <a:off x="10292699" y="3048035"/>
              <a:ext cx="867595" cy="492443"/>
            </a:xfrm>
            <a:prstGeom prst="rect">
              <a:avLst/>
            </a:prstGeom>
            <a:noFill/>
          </p:spPr>
          <p:txBody>
            <a:bodyPr wrap="square" rtlCol="0">
              <a:spAutoFit/>
            </a:bodyPr>
            <a:lstStyle/>
            <a:p>
              <a:pPr algn="ctr"/>
              <a:r>
                <a:rPr lang="en-US" altLang="zh-TW" sz="2600" dirty="0"/>
                <a:t>……</a:t>
              </a:r>
              <a:endParaRPr lang="zh-TW" altLang="en-US" sz="2600" dirty="0"/>
            </a:p>
          </p:txBody>
        </p:sp>
        <p:grpSp>
          <p:nvGrpSpPr>
            <p:cNvPr id="113" name="群組 112">
              <a:extLst>
                <a:ext uri="{FF2B5EF4-FFF2-40B4-BE49-F238E27FC236}">
                  <a16:creationId xmlns:a16="http://schemas.microsoft.com/office/drawing/2014/main" id="{FE9C7BE2-E61E-826F-BAF4-3650EEB2EE34}"/>
                </a:ext>
              </a:extLst>
            </p:cNvPr>
            <p:cNvGrpSpPr/>
            <p:nvPr/>
          </p:nvGrpSpPr>
          <p:grpSpPr>
            <a:xfrm>
              <a:off x="1442302" y="3025374"/>
              <a:ext cx="10391616" cy="505945"/>
              <a:chOff x="1594994" y="2168509"/>
              <a:chExt cx="10391616" cy="505945"/>
            </a:xfrm>
          </p:grpSpPr>
          <p:sp>
            <p:nvSpPr>
              <p:cNvPr id="104" name="矩形: 圓角 103">
                <a:extLst>
                  <a:ext uri="{FF2B5EF4-FFF2-40B4-BE49-F238E27FC236}">
                    <a16:creationId xmlns:a16="http://schemas.microsoft.com/office/drawing/2014/main" id="{D89C732D-2B32-4B9F-6CD2-294188653EC1}"/>
                  </a:ext>
                </a:extLst>
              </p:cNvPr>
              <p:cNvSpPr/>
              <p:nvPr/>
            </p:nvSpPr>
            <p:spPr>
              <a:xfrm>
                <a:off x="1594994" y="2207924"/>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105" name="矩形: 圓角 104">
                <a:extLst>
                  <a:ext uri="{FF2B5EF4-FFF2-40B4-BE49-F238E27FC236}">
                    <a16:creationId xmlns:a16="http://schemas.microsoft.com/office/drawing/2014/main" id="{4FC8CECE-1A55-F82C-D2BA-FB65011D8ED1}"/>
                  </a:ext>
                </a:extLst>
              </p:cNvPr>
              <p:cNvSpPr/>
              <p:nvPr/>
            </p:nvSpPr>
            <p:spPr>
              <a:xfrm>
                <a:off x="2600328" y="2187968"/>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106" name="矩形: 圓角 105">
                <a:extLst>
                  <a:ext uri="{FF2B5EF4-FFF2-40B4-BE49-F238E27FC236}">
                    <a16:creationId xmlns:a16="http://schemas.microsoft.com/office/drawing/2014/main" id="{2FF7CDE9-9FC4-CC48-4E28-64EF2F1CA85E}"/>
                  </a:ext>
                </a:extLst>
              </p:cNvPr>
              <p:cNvSpPr/>
              <p:nvPr/>
            </p:nvSpPr>
            <p:spPr>
              <a:xfrm>
                <a:off x="4232007" y="2184588"/>
                <a:ext cx="528735" cy="46653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107" name="矩形: 圓角 106">
                <a:extLst>
                  <a:ext uri="{FF2B5EF4-FFF2-40B4-BE49-F238E27FC236}">
                    <a16:creationId xmlns:a16="http://schemas.microsoft.com/office/drawing/2014/main" id="{322DB6B7-A86F-4CC8-99C8-58B0421287D2}"/>
                  </a:ext>
                </a:extLst>
              </p:cNvPr>
              <p:cNvSpPr/>
              <p:nvPr/>
            </p:nvSpPr>
            <p:spPr>
              <a:xfrm>
                <a:off x="5191628" y="2200284"/>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108" name="矩形: 圓角 107">
                <a:extLst>
                  <a:ext uri="{FF2B5EF4-FFF2-40B4-BE49-F238E27FC236}">
                    <a16:creationId xmlns:a16="http://schemas.microsoft.com/office/drawing/2014/main" id="{24C54E85-F1DE-5CD9-7B82-C9E0DC712B87}"/>
                  </a:ext>
                </a:extLst>
              </p:cNvPr>
              <p:cNvSpPr/>
              <p:nvPr/>
            </p:nvSpPr>
            <p:spPr>
              <a:xfrm>
                <a:off x="6196962" y="2180328"/>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109" name="矩形: 圓角 108">
                <a:extLst>
                  <a:ext uri="{FF2B5EF4-FFF2-40B4-BE49-F238E27FC236}">
                    <a16:creationId xmlns:a16="http://schemas.microsoft.com/office/drawing/2014/main" id="{E8C44A8B-BC1F-EA0E-14C9-234EEEB198AB}"/>
                  </a:ext>
                </a:extLst>
              </p:cNvPr>
              <p:cNvSpPr/>
              <p:nvPr/>
            </p:nvSpPr>
            <p:spPr>
              <a:xfrm>
                <a:off x="7828641" y="2176948"/>
                <a:ext cx="528735" cy="46653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110" name="矩形: 圓角 109">
                <a:extLst>
                  <a:ext uri="{FF2B5EF4-FFF2-40B4-BE49-F238E27FC236}">
                    <a16:creationId xmlns:a16="http://schemas.microsoft.com/office/drawing/2014/main" id="{721A5D85-63E4-6D98-613E-D76C8FE17EEA}"/>
                  </a:ext>
                </a:extLst>
              </p:cNvPr>
              <p:cNvSpPr/>
              <p:nvPr/>
            </p:nvSpPr>
            <p:spPr>
              <a:xfrm>
                <a:off x="8820862" y="2191845"/>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111" name="矩形: 圓角 110">
                <a:extLst>
                  <a:ext uri="{FF2B5EF4-FFF2-40B4-BE49-F238E27FC236}">
                    <a16:creationId xmlns:a16="http://schemas.microsoft.com/office/drawing/2014/main" id="{C3564304-96D5-892E-F558-8F33B47985E5}"/>
                  </a:ext>
                </a:extLst>
              </p:cNvPr>
              <p:cNvSpPr/>
              <p:nvPr/>
            </p:nvSpPr>
            <p:spPr>
              <a:xfrm>
                <a:off x="9826196" y="2171889"/>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sp>
            <p:nvSpPr>
              <p:cNvPr id="112" name="矩形: 圓角 111">
                <a:extLst>
                  <a:ext uri="{FF2B5EF4-FFF2-40B4-BE49-F238E27FC236}">
                    <a16:creationId xmlns:a16="http://schemas.microsoft.com/office/drawing/2014/main" id="{A9110AAA-541B-4F37-EE6B-41723305ADC2}"/>
                  </a:ext>
                </a:extLst>
              </p:cNvPr>
              <p:cNvSpPr/>
              <p:nvPr/>
            </p:nvSpPr>
            <p:spPr>
              <a:xfrm>
                <a:off x="11457875" y="2168509"/>
                <a:ext cx="528735" cy="46653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dirty="0">
                  <a:ln>
                    <a:noFill/>
                  </a:ln>
                  <a:solidFill>
                    <a:schemeClr val="tx1"/>
                  </a:solidFill>
                  <a:effectLst/>
                  <a:uLnTx/>
                  <a:uFillTx/>
                  <a:latin typeface="Calibri" panose="020F0502020204030204"/>
                  <a:ea typeface="新細明體" panose="02020500000000000000" pitchFamily="18" charset="-120"/>
                  <a:cs typeface="+mn-cs"/>
                </a:endParaRPr>
              </a:p>
            </p:txBody>
          </p:sp>
        </p:grpSp>
        <p:cxnSp>
          <p:nvCxnSpPr>
            <p:cNvPr id="114" name="直線單箭頭接點 113">
              <a:extLst>
                <a:ext uri="{FF2B5EF4-FFF2-40B4-BE49-F238E27FC236}">
                  <a16:creationId xmlns:a16="http://schemas.microsoft.com/office/drawing/2014/main" id="{229EA2A6-CE5C-B6A2-1ED2-6000F61A5FB3}"/>
                </a:ext>
              </a:extLst>
            </p:cNvPr>
            <p:cNvCxnSpPr>
              <a:cxnSpLocks/>
            </p:cNvCxnSpPr>
            <p:nvPr/>
          </p:nvCxnSpPr>
          <p:spPr>
            <a:xfrm flipV="1">
              <a:off x="2714103" y="3549510"/>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單箭頭接點 114">
              <a:extLst>
                <a:ext uri="{FF2B5EF4-FFF2-40B4-BE49-F238E27FC236}">
                  <a16:creationId xmlns:a16="http://schemas.microsoft.com/office/drawing/2014/main" id="{DD77ABB9-93EC-A902-EF42-BC30EDC9B6C7}"/>
                </a:ext>
              </a:extLst>
            </p:cNvPr>
            <p:cNvCxnSpPr>
              <a:cxnSpLocks/>
            </p:cNvCxnSpPr>
            <p:nvPr/>
          </p:nvCxnSpPr>
          <p:spPr>
            <a:xfrm flipV="1">
              <a:off x="4350871" y="3500343"/>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6" name="直線單箭頭接點 115">
              <a:extLst>
                <a:ext uri="{FF2B5EF4-FFF2-40B4-BE49-F238E27FC236}">
                  <a16:creationId xmlns:a16="http://schemas.microsoft.com/office/drawing/2014/main" id="{159D2934-C25D-74C7-788D-83B11CC03C69}"/>
                </a:ext>
              </a:extLst>
            </p:cNvPr>
            <p:cNvCxnSpPr>
              <a:cxnSpLocks/>
            </p:cNvCxnSpPr>
            <p:nvPr/>
          </p:nvCxnSpPr>
          <p:spPr>
            <a:xfrm flipV="1">
              <a:off x="5316071" y="3507598"/>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單箭頭接點 116">
              <a:extLst>
                <a:ext uri="{FF2B5EF4-FFF2-40B4-BE49-F238E27FC236}">
                  <a16:creationId xmlns:a16="http://schemas.microsoft.com/office/drawing/2014/main" id="{989B43A0-85CE-473F-40B2-0DE81E68E293}"/>
                </a:ext>
              </a:extLst>
            </p:cNvPr>
            <p:cNvCxnSpPr>
              <a:cxnSpLocks/>
            </p:cNvCxnSpPr>
            <p:nvPr/>
          </p:nvCxnSpPr>
          <p:spPr>
            <a:xfrm flipV="1">
              <a:off x="6295783" y="3514856"/>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單箭頭接點 117">
              <a:extLst>
                <a:ext uri="{FF2B5EF4-FFF2-40B4-BE49-F238E27FC236}">
                  <a16:creationId xmlns:a16="http://schemas.microsoft.com/office/drawing/2014/main" id="{065A4585-9319-048A-703B-E4628BD31B7D}"/>
                </a:ext>
              </a:extLst>
            </p:cNvPr>
            <p:cNvCxnSpPr>
              <a:cxnSpLocks/>
            </p:cNvCxnSpPr>
            <p:nvPr/>
          </p:nvCxnSpPr>
          <p:spPr>
            <a:xfrm flipV="1">
              <a:off x="7928640" y="3522113"/>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直線單箭頭接點 118">
              <a:extLst>
                <a:ext uri="{FF2B5EF4-FFF2-40B4-BE49-F238E27FC236}">
                  <a16:creationId xmlns:a16="http://schemas.microsoft.com/office/drawing/2014/main" id="{CA539FB8-0073-16AB-6EEF-19530F2E7128}"/>
                </a:ext>
              </a:extLst>
            </p:cNvPr>
            <p:cNvCxnSpPr>
              <a:cxnSpLocks/>
            </p:cNvCxnSpPr>
            <p:nvPr/>
          </p:nvCxnSpPr>
          <p:spPr>
            <a:xfrm flipV="1">
              <a:off x="8922868" y="3529371"/>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單箭頭接點 119">
              <a:extLst>
                <a:ext uri="{FF2B5EF4-FFF2-40B4-BE49-F238E27FC236}">
                  <a16:creationId xmlns:a16="http://schemas.microsoft.com/office/drawing/2014/main" id="{2C4534A9-07DF-2EAF-559B-9B78C34125C8}"/>
                </a:ext>
              </a:extLst>
            </p:cNvPr>
            <p:cNvCxnSpPr>
              <a:cxnSpLocks/>
            </p:cNvCxnSpPr>
            <p:nvPr/>
          </p:nvCxnSpPr>
          <p:spPr>
            <a:xfrm flipV="1">
              <a:off x="9902584" y="3522115"/>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單箭頭接點 120">
              <a:extLst>
                <a:ext uri="{FF2B5EF4-FFF2-40B4-BE49-F238E27FC236}">
                  <a16:creationId xmlns:a16="http://schemas.microsoft.com/office/drawing/2014/main" id="{BC999F12-33AB-22DB-409B-7974F29F5406}"/>
                </a:ext>
              </a:extLst>
            </p:cNvPr>
            <p:cNvCxnSpPr>
              <a:cxnSpLocks/>
            </p:cNvCxnSpPr>
            <p:nvPr/>
          </p:nvCxnSpPr>
          <p:spPr>
            <a:xfrm flipV="1">
              <a:off x="11549957" y="3529372"/>
              <a:ext cx="0" cy="2157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406638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3D56EB74-F9C6-AEE3-F0E6-7AAC1F8FB428}"/>
              </a:ext>
            </a:extLst>
          </p:cNvPr>
          <p:cNvSpPr txBox="1"/>
          <p:nvPr/>
        </p:nvSpPr>
        <p:spPr>
          <a:xfrm>
            <a:off x="416773" y="733770"/>
            <a:ext cx="1159434"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VAE</a:t>
            </a:r>
            <a:endParaRPr kumimoji="0" lang="zh-TW" altLang="en-US"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 name="文字方塊 4">
            <a:extLst>
              <a:ext uri="{FF2B5EF4-FFF2-40B4-BE49-F238E27FC236}">
                <a16:creationId xmlns:a16="http://schemas.microsoft.com/office/drawing/2014/main" id="{D7F56338-9EA2-31E8-E90D-2221EE9A43CC}"/>
              </a:ext>
            </a:extLst>
          </p:cNvPr>
          <p:cNvSpPr txBox="1"/>
          <p:nvPr/>
        </p:nvSpPr>
        <p:spPr>
          <a:xfrm>
            <a:off x="399693" y="2580793"/>
            <a:ext cx="130601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Flow-based</a:t>
            </a:r>
            <a:endParaRPr kumimoji="0" lang="zh-TW" altLang="en-US"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 name="文字方塊 5">
            <a:extLst>
              <a:ext uri="{FF2B5EF4-FFF2-40B4-BE49-F238E27FC236}">
                <a16:creationId xmlns:a16="http://schemas.microsoft.com/office/drawing/2014/main" id="{5580A60A-8219-0147-6771-8AFB946A0867}"/>
              </a:ext>
            </a:extLst>
          </p:cNvPr>
          <p:cNvSpPr txBox="1"/>
          <p:nvPr/>
        </p:nvSpPr>
        <p:spPr>
          <a:xfrm>
            <a:off x="408542" y="4822086"/>
            <a:ext cx="185232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Diffusion</a:t>
            </a:r>
          </a:p>
        </p:txBody>
      </p:sp>
      <p:sp>
        <p:nvSpPr>
          <p:cNvPr id="8" name="矩形: 圓角 7">
            <a:extLst>
              <a:ext uri="{FF2B5EF4-FFF2-40B4-BE49-F238E27FC236}">
                <a16:creationId xmlns:a16="http://schemas.microsoft.com/office/drawing/2014/main" id="{3AFC70E7-CED8-E453-A598-DDA565EB66EB}"/>
              </a:ext>
            </a:extLst>
          </p:cNvPr>
          <p:cNvSpPr/>
          <p:nvPr/>
        </p:nvSpPr>
        <p:spPr>
          <a:xfrm>
            <a:off x="8471111" y="554648"/>
            <a:ext cx="1545552" cy="932149"/>
          </a:xfrm>
          <a:prstGeom prst="round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Decoder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2" name="矩形: 圓角 11">
            <a:extLst>
              <a:ext uri="{FF2B5EF4-FFF2-40B4-BE49-F238E27FC236}">
                <a16:creationId xmlns:a16="http://schemas.microsoft.com/office/drawing/2014/main" id="{4BB5595A-524C-DA99-E578-3687863300EF}"/>
              </a:ext>
            </a:extLst>
          </p:cNvPr>
          <p:cNvSpPr/>
          <p:nvPr/>
        </p:nvSpPr>
        <p:spPr>
          <a:xfrm>
            <a:off x="4438298" y="549350"/>
            <a:ext cx="1583788" cy="932149"/>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Encoder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6" name="矩形 15">
            <a:extLst>
              <a:ext uri="{FF2B5EF4-FFF2-40B4-BE49-F238E27FC236}">
                <a16:creationId xmlns:a16="http://schemas.microsoft.com/office/drawing/2014/main" id="{6024C1A6-1184-4A18-6D46-2BF8B6A3B99C}"/>
              </a:ext>
            </a:extLst>
          </p:cNvPr>
          <p:cNvSpPr/>
          <p:nvPr/>
        </p:nvSpPr>
        <p:spPr>
          <a:xfrm>
            <a:off x="7063887" y="709180"/>
            <a:ext cx="290284" cy="59719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18" name="直線單箭頭接點 17">
            <a:extLst>
              <a:ext uri="{FF2B5EF4-FFF2-40B4-BE49-F238E27FC236}">
                <a16:creationId xmlns:a16="http://schemas.microsoft.com/office/drawing/2014/main" id="{D408C7B2-A732-5FF7-177A-2606F5E6FF4A}"/>
              </a:ext>
            </a:extLst>
          </p:cNvPr>
          <p:cNvCxnSpPr>
            <a:cxnSpLocks/>
          </p:cNvCxnSpPr>
          <p:nvPr/>
        </p:nvCxnSpPr>
        <p:spPr>
          <a:xfrm rot="5400000" flipV="1">
            <a:off x="4124201" y="731978"/>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線單箭頭接點 19">
            <a:extLst>
              <a:ext uri="{FF2B5EF4-FFF2-40B4-BE49-F238E27FC236}">
                <a16:creationId xmlns:a16="http://schemas.microsoft.com/office/drawing/2014/main" id="{F060F06A-AD8D-8722-03E1-F4B36EA55BF4}"/>
              </a:ext>
            </a:extLst>
          </p:cNvPr>
          <p:cNvCxnSpPr>
            <a:cxnSpLocks/>
          </p:cNvCxnSpPr>
          <p:nvPr/>
        </p:nvCxnSpPr>
        <p:spPr>
          <a:xfrm>
            <a:off x="7460572" y="1019115"/>
            <a:ext cx="955563"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14EC1F97-5F72-E468-4A5E-BA2768A7A507}"/>
              </a:ext>
            </a:extLst>
          </p:cNvPr>
          <p:cNvCxnSpPr>
            <a:cxnSpLocks/>
          </p:cNvCxnSpPr>
          <p:nvPr/>
        </p:nvCxnSpPr>
        <p:spPr>
          <a:xfrm rot="5400000" flipV="1">
            <a:off x="10352357" y="727559"/>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3" name="圖片 42">
            <a:extLst>
              <a:ext uri="{FF2B5EF4-FFF2-40B4-BE49-F238E27FC236}">
                <a16:creationId xmlns:a16="http://schemas.microsoft.com/office/drawing/2014/main" id="{6B67BBB0-294B-25EC-1A40-B3778D6ED0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3538" y="4807672"/>
            <a:ext cx="1072754" cy="1080000"/>
          </a:xfrm>
          <a:prstGeom prst="rect">
            <a:avLst/>
          </a:prstGeom>
        </p:spPr>
      </p:pic>
      <p:pic>
        <p:nvPicPr>
          <p:cNvPr id="48" name="圖片 47" descr="一張含有 貓, 家貓, 哺乳動物, 室內 的圖片&#10;&#10;自動產生的描述">
            <a:extLst>
              <a:ext uri="{FF2B5EF4-FFF2-40B4-BE49-F238E27FC236}">
                <a16:creationId xmlns:a16="http://schemas.microsoft.com/office/drawing/2014/main" id="{3BD6B41D-9F93-57CF-65A9-A5494DE3E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42888" y="475079"/>
            <a:ext cx="1080000" cy="1080000"/>
          </a:xfrm>
          <a:prstGeom prst="rect">
            <a:avLst/>
          </a:prstGeom>
        </p:spPr>
      </p:pic>
      <p:pic>
        <p:nvPicPr>
          <p:cNvPr id="49" name="圖片 48" descr="一張含有 貓, 家貓, 哺乳動物, 室內 的圖片&#10;&#10;自動產生的描述">
            <a:extLst>
              <a:ext uri="{FF2B5EF4-FFF2-40B4-BE49-F238E27FC236}">
                <a16:creationId xmlns:a16="http://schemas.microsoft.com/office/drawing/2014/main" id="{AECD3253-5058-98AE-83D0-71B10C93C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9835" y="417733"/>
            <a:ext cx="1080000" cy="1080000"/>
          </a:xfrm>
          <a:prstGeom prst="rect">
            <a:avLst/>
          </a:prstGeom>
        </p:spPr>
      </p:pic>
      <p:pic>
        <p:nvPicPr>
          <p:cNvPr id="52" name="圖片 51" descr="一張含有 貓, 家貓, 哺乳動物, 室內 的圖片&#10;&#10;自動產生的描述">
            <a:extLst>
              <a:ext uri="{FF2B5EF4-FFF2-40B4-BE49-F238E27FC236}">
                <a16:creationId xmlns:a16="http://schemas.microsoft.com/office/drawing/2014/main" id="{7E903A87-8E24-8E71-44D0-76D3706A4D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6894" y="4736838"/>
            <a:ext cx="1080000" cy="1080000"/>
          </a:xfrm>
          <a:prstGeom prst="rect">
            <a:avLst/>
          </a:prstGeom>
        </p:spPr>
      </p:pic>
      <p:pic>
        <p:nvPicPr>
          <p:cNvPr id="54" name="圖片 53" descr="一張含有 貓, 家貓, 哺乳動物, 室內 的圖片&#10;&#10;自動產生的描述">
            <a:extLst>
              <a:ext uri="{FF2B5EF4-FFF2-40B4-BE49-F238E27FC236}">
                <a16:creationId xmlns:a16="http://schemas.microsoft.com/office/drawing/2014/main" id="{3F64BCBB-AE49-C5E2-63F8-F9EAFC040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5956" y="4833208"/>
            <a:ext cx="1080000" cy="1080000"/>
          </a:xfrm>
          <a:prstGeom prst="rect">
            <a:avLst/>
          </a:prstGeom>
        </p:spPr>
      </p:pic>
      <p:cxnSp>
        <p:nvCxnSpPr>
          <p:cNvPr id="56" name="直線單箭頭接點 55">
            <a:extLst>
              <a:ext uri="{FF2B5EF4-FFF2-40B4-BE49-F238E27FC236}">
                <a16:creationId xmlns:a16="http://schemas.microsoft.com/office/drawing/2014/main" id="{F268BC9A-CE66-EF7F-B57C-7CCC9E3CB0FE}"/>
              </a:ext>
            </a:extLst>
          </p:cNvPr>
          <p:cNvCxnSpPr>
            <a:cxnSpLocks/>
          </p:cNvCxnSpPr>
          <p:nvPr/>
        </p:nvCxnSpPr>
        <p:spPr>
          <a:xfrm>
            <a:off x="3923975" y="5332174"/>
            <a:ext cx="2609217"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矩形: 圓角 58">
            <a:extLst>
              <a:ext uri="{FF2B5EF4-FFF2-40B4-BE49-F238E27FC236}">
                <a16:creationId xmlns:a16="http://schemas.microsoft.com/office/drawing/2014/main" id="{C862AC3C-EF5C-DF9E-A04E-BB3EEA77E38A}"/>
              </a:ext>
            </a:extLst>
          </p:cNvPr>
          <p:cNvSpPr/>
          <p:nvPr/>
        </p:nvSpPr>
        <p:spPr>
          <a:xfrm>
            <a:off x="8484326" y="4841763"/>
            <a:ext cx="1545552" cy="932149"/>
          </a:xfrm>
          <a:prstGeom prst="round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Decoder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(Denoise)</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61" name="直線單箭頭接點 60">
            <a:extLst>
              <a:ext uri="{FF2B5EF4-FFF2-40B4-BE49-F238E27FC236}">
                <a16:creationId xmlns:a16="http://schemas.microsoft.com/office/drawing/2014/main" id="{EB63FCED-3AF0-B45F-AA43-609505BDCAE0}"/>
              </a:ext>
            </a:extLst>
          </p:cNvPr>
          <p:cNvCxnSpPr>
            <a:cxnSpLocks/>
          </p:cNvCxnSpPr>
          <p:nvPr/>
        </p:nvCxnSpPr>
        <p:spPr>
          <a:xfrm>
            <a:off x="6079290" y="1015079"/>
            <a:ext cx="955563" cy="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3" name="文字方塊 62">
            <a:extLst>
              <a:ext uri="{FF2B5EF4-FFF2-40B4-BE49-F238E27FC236}">
                <a16:creationId xmlns:a16="http://schemas.microsoft.com/office/drawing/2014/main" id="{966A6349-A492-C3BC-D8F2-60FDCF16CA96}"/>
              </a:ext>
            </a:extLst>
          </p:cNvPr>
          <p:cNvSpPr txBox="1"/>
          <p:nvPr/>
        </p:nvSpPr>
        <p:spPr>
          <a:xfrm>
            <a:off x="4282255" y="4783526"/>
            <a:ext cx="19569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Add noise</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4" name="文字方塊 63">
            <a:extLst>
              <a:ext uri="{FF2B5EF4-FFF2-40B4-BE49-F238E27FC236}">
                <a16:creationId xmlns:a16="http://schemas.microsoft.com/office/drawing/2014/main" id="{5ECECFE7-50B0-470B-FF2C-2FBE39C74F89}"/>
              </a:ext>
            </a:extLst>
          </p:cNvPr>
          <p:cNvSpPr txBox="1"/>
          <p:nvPr/>
        </p:nvSpPr>
        <p:spPr>
          <a:xfrm>
            <a:off x="4302633" y="5389988"/>
            <a:ext cx="19569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X 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65" name="直線單箭頭接點 64">
            <a:extLst>
              <a:ext uri="{FF2B5EF4-FFF2-40B4-BE49-F238E27FC236}">
                <a16:creationId xmlns:a16="http://schemas.microsoft.com/office/drawing/2014/main" id="{1395B46F-C6CB-3950-B827-0C13A05CBC1D}"/>
              </a:ext>
            </a:extLst>
          </p:cNvPr>
          <p:cNvCxnSpPr>
            <a:cxnSpLocks/>
          </p:cNvCxnSpPr>
          <p:nvPr/>
        </p:nvCxnSpPr>
        <p:spPr>
          <a:xfrm rot="5400000" flipV="1">
            <a:off x="8095223" y="5091389"/>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a:extLst>
              <a:ext uri="{FF2B5EF4-FFF2-40B4-BE49-F238E27FC236}">
                <a16:creationId xmlns:a16="http://schemas.microsoft.com/office/drawing/2014/main" id="{F18E492A-2143-F03B-7835-2B63348E897C}"/>
              </a:ext>
            </a:extLst>
          </p:cNvPr>
          <p:cNvCxnSpPr>
            <a:cxnSpLocks/>
          </p:cNvCxnSpPr>
          <p:nvPr/>
        </p:nvCxnSpPr>
        <p:spPr>
          <a:xfrm rot="5400000" flipV="1">
            <a:off x="10414036" y="4980981"/>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文字方塊 66">
            <a:extLst>
              <a:ext uri="{FF2B5EF4-FFF2-40B4-BE49-F238E27FC236}">
                <a16:creationId xmlns:a16="http://schemas.microsoft.com/office/drawing/2014/main" id="{1D17762C-9C9E-AFED-1549-477948C67D0F}"/>
              </a:ext>
            </a:extLst>
          </p:cNvPr>
          <p:cNvSpPr txBox="1"/>
          <p:nvPr/>
        </p:nvSpPr>
        <p:spPr>
          <a:xfrm>
            <a:off x="8800913" y="4298866"/>
            <a:ext cx="19569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X 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2" name="文字方塊 1">
            <a:extLst>
              <a:ext uri="{FF2B5EF4-FFF2-40B4-BE49-F238E27FC236}">
                <a16:creationId xmlns:a16="http://schemas.microsoft.com/office/drawing/2014/main" id="{CA71B684-60FE-3C3F-238D-ACAFE9AD707D}"/>
              </a:ext>
            </a:extLst>
          </p:cNvPr>
          <p:cNvSpPr txBox="1"/>
          <p:nvPr/>
        </p:nvSpPr>
        <p:spPr>
          <a:xfrm>
            <a:off x="7648133" y="6009850"/>
            <a:ext cx="35623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Reverse Process</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614F3635-E11C-1124-24E6-31DD132A30D1}"/>
              </a:ext>
            </a:extLst>
          </p:cNvPr>
          <p:cNvSpPr txBox="1"/>
          <p:nvPr/>
        </p:nvSpPr>
        <p:spPr>
          <a:xfrm>
            <a:off x="3513458" y="5931963"/>
            <a:ext cx="356235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Forward Process</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nvGrpSpPr>
          <p:cNvPr id="33" name="群組 32">
            <a:extLst>
              <a:ext uri="{FF2B5EF4-FFF2-40B4-BE49-F238E27FC236}">
                <a16:creationId xmlns:a16="http://schemas.microsoft.com/office/drawing/2014/main" id="{DBEC61F0-CC10-2147-177E-C7144071823A}"/>
              </a:ext>
            </a:extLst>
          </p:cNvPr>
          <p:cNvGrpSpPr/>
          <p:nvPr/>
        </p:nvGrpSpPr>
        <p:grpSpPr>
          <a:xfrm>
            <a:off x="2633856" y="2575055"/>
            <a:ext cx="9122100" cy="1577882"/>
            <a:chOff x="2705927" y="4061637"/>
            <a:chExt cx="9122100" cy="1577882"/>
          </a:xfrm>
        </p:grpSpPr>
        <p:sp>
          <p:nvSpPr>
            <p:cNvPr id="7" name="矩形 6">
              <a:extLst>
                <a:ext uri="{FF2B5EF4-FFF2-40B4-BE49-F238E27FC236}">
                  <a16:creationId xmlns:a16="http://schemas.microsoft.com/office/drawing/2014/main" id="{877E6CE3-82F6-E916-8944-B97DDDAD8D78}"/>
                </a:ext>
              </a:extLst>
            </p:cNvPr>
            <p:cNvSpPr/>
            <p:nvPr/>
          </p:nvSpPr>
          <p:spPr>
            <a:xfrm>
              <a:off x="7147879" y="4314286"/>
              <a:ext cx="290284" cy="59719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9" name="直線單箭頭接點 8">
              <a:extLst>
                <a:ext uri="{FF2B5EF4-FFF2-40B4-BE49-F238E27FC236}">
                  <a16:creationId xmlns:a16="http://schemas.microsoft.com/office/drawing/2014/main" id="{E2E57613-E7AF-5F86-BF6D-2040AA7F79FB}"/>
                </a:ext>
              </a:extLst>
            </p:cNvPr>
            <p:cNvCxnSpPr>
              <a:cxnSpLocks/>
            </p:cNvCxnSpPr>
            <p:nvPr/>
          </p:nvCxnSpPr>
          <p:spPr>
            <a:xfrm rot="5400000" flipV="1">
              <a:off x="4170736" y="4341138"/>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單箭頭接點 9">
              <a:extLst>
                <a:ext uri="{FF2B5EF4-FFF2-40B4-BE49-F238E27FC236}">
                  <a16:creationId xmlns:a16="http://schemas.microsoft.com/office/drawing/2014/main" id="{DB16D68F-7439-E6CF-E7FB-0D4083422318}"/>
                </a:ext>
              </a:extLst>
            </p:cNvPr>
            <p:cNvCxnSpPr>
              <a:cxnSpLocks/>
            </p:cNvCxnSpPr>
            <p:nvPr/>
          </p:nvCxnSpPr>
          <p:spPr>
            <a:xfrm rot="5400000" flipV="1">
              <a:off x="6416859" y="4325640"/>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單箭頭接點 10">
              <a:extLst>
                <a:ext uri="{FF2B5EF4-FFF2-40B4-BE49-F238E27FC236}">
                  <a16:creationId xmlns:a16="http://schemas.microsoft.com/office/drawing/2014/main" id="{71110D3C-2D03-AB01-0E2D-B44FF90351AC}"/>
                </a:ext>
              </a:extLst>
            </p:cNvPr>
            <p:cNvCxnSpPr>
              <a:cxnSpLocks/>
            </p:cNvCxnSpPr>
            <p:nvPr/>
          </p:nvCxnSpPr>
          <p:spPr>
            <a:xfrm rot="5400000" flipV="1">
              <a:off x="8169589" y="4321496"/>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1856728F-414C-174E-0503-A23754CBEC1E}"/>
                </a:ext>
              </a:extLst>
            </p:cNvPr>
            <p:cNvCxnSpPr>
              <a:cxnSpLocks/>
            </p:cNvCxnSpPr>
            <p:nvPr/>
          </p:nvCxnSpPr>
          <p:spPr>
            <a:xfrm rot="5400000" flipV="1">
              <a:off x="10402027" y="4328001"/>
              <a:ext cx="0" cy="59719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4" name="矩形: 圓角 13">
                  <a:extLst>
                    <a:ext uri="{FF2B5EF4-FFF2-40B4-BE49-F238E27FC236}">
                      <a16:creationId xmlns:a16="http://schemas.microsoft.com/office/drawing/2014/main" id="{696E382F-AB48-2905-FBEB-CD149CA0018C}"/>
                    </a:ext>
                  </a:extLst>
                </p:cNvPr>
                <p:cNvSpPr/>
                <p:nvPr/>
              </p:nvSpPr>
              <p:spPr>
                <a:xfrm>
                  <a:off x="8496301" y="4173662"/>
                  <a:ext cx="1583788" cy="932149"/>
                </a:xfrm>
                <a:prstGeom prst="round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2400" dirty="0">
                      <a:solidFill>
                        <a:prstClr val="black"/>
                      </a:solidFill>
                      <a:latin typeface="微軟正黑體" panose="020B0604030504040204" pitchFamily="34" charset="-120"/>
                      <a:ea typeface="微軟正黑體" panose="020B0604030504040204" pitchFamily="34" charset="-120"/>
                    </a:rPr>
                    <a:t>De</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coder</a:t>
                  </a:r>
                  <a14:m>
                    <m:oMath xmlns:m="http://schemas.openxmlformats.org/officeDocument/2006/math">
                      <m:r>
                        <a:rPr lang="en-US" altLang="zh-TW" sz="2400" i="1">
                          <a:solidFill>
                            <a:prstClr val="black"/>
                          </a:solidFill>
                          <a:latin typeface="Cambria Math" panose="02040503050406030204" pitchFamily="18" charset="0"/>
                          <a:ea typeface="微軟正黑體" panose="020B0604030504040204" pitchFamily="34" charset="-120"/>
                        </a:rPr>
                        <m:t>𝑓</m:t>
                      </m:r>
                    </m:oMath>
                  </a14:m>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p:sp>
              <p:nvSpPr>
                <p:cNvPr id="14" name="矩形: 圓角 13">
                  <a:extLst>
                    <a:ext uri="{FF2B5EF4-FFF2-40B4-BE49-F238E27FC236}">
                      <a16:creationId xmlns:a16="http://schemas.microsoft.com/office/drawing/2014/main" id="{696E382F-AB48-2905-FBEB-CD149CA0018C}"/>
                    </a:ext>
                  </a:extLst>
                </p:cNvPr>
                <p:cNvSpPr>
                  <a:spLocks noRot="1" noChangeAspect="1" noMove="1" noResize="1" noEditPoints="1" noAdjustHandles="1" noChangeArrowheads="1" noChangeShapeType="1" noTextEdit="1"/>
                </p:cNvSpPr>
                <p:nvPr/>
              </p:nvSpPr>
              <p:spPr>
                <a:xfrm>
                  <a:off x="8496301" y="4173662"/>
                  <a:ext cx="1583788" cy="932149"/>
                </a:xfrm>
                <a:prstGeom prst="roundRect">
                  <a:avLst/>
                </a:prstGeom>
                <a:blipFill>
                  <a:blip r:embed="rId5"/>
                  <a:stretch>
                    <a:fillRect b="-1235"/>
                  </a:stretch>
                </a:blipFill>
                <a:ln w="57150">
                  <a:solidFill>
                    <a:schemeClr val="tx1"/>
                  </a:solidFill>
                </a:ln>
              </p:spPr>
              <p:txBody>
                <a:bodyPr/>
                <a:lstStyle/>
                <a:p>
                  <a:r>
                    <a:rPr lang="zh-TW" altLang="en-US">
                      <a:noFill/>
                    </a:rPr>
                    <a:t> </a:t>
                  </a:r>
                </a:p>
              </p:txBody>
            </p:sp>
          </mc:Fallback>
        </mc:AlternateContent>
        <p:sp>
          <p:nvSpPr>
            <p:cNvPr id="15" name="文字方塊 14">
              <a:extLst>
                <a:ext uri="{FF2B5EF4-FFF2-40B4-BE49-F238E27FC236}">
                  <a16:creationId xmlns:a16="http://schemas.microsoft.com/office/drawing/2014/main" id="{5302CE16-31E7-34BA-A6DC-27776E0A54E2}"/>
                </a:ext>
              </a:extLst>
            </p:cNvPr>
            <p:cNvSpPr txBox="1"/>
            <p:nvPr/>
          </p:nvSpPr>
          <p:spPr>
            <a:xfrm>
              <a:off x="7906194" y="5116299"/>
              <a:ext cx="286173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rPr>
                <a:t>Invertible </a:t>
              </a:r>
              <a:endParaRPr kumimoji="0" lang="zh-TW" altLang="en-US" sz="2800" b="0" i="0" u="none" strike="noStrike" kern="1200" cap="none" spc="0" normalizeH="0" baseline="0" noProof="0" dirty="0">
                <a:ln>
                  <a:noFill/>
                </a:ln>
                <a:solidFill>
                  <a:srgbClr val="FF0000"/>
                </a:solidFill>
                <a:effectLst/>
                <a:uLnTx/>
                <a:uFillTx/>
                <a:latin typeface="Calibri" panose="020F0502020204030204"/>
                <a:ea typeface="新細明體" panose="02020500000000000000" pitchFamily="18" charset="-120"/>
                <a:cs typeface="+mn-cs"/>
              </a:endParaRPr>
            </a:p>
          </p:txBody>
        </p:sp>
        <p:pic>
          <p:nvPicPr>
            <p:cNvPr id="17" name="圖片 16" descr="一張含有 貓, 家貓, 哺乳動物, 室內 的圖片&#10;&#10;自動產生的描述">
              <a:extLst>
                <a:ext uri="{FF2B5EF4-FFF2-40B4-BE49-F238E27FC236}">
                  <a16:creationId xmlns:a16="http://schemas.microsoft.com/office/drawing/2014/main" id="{3CE79426-980B-D7E7-A265-32374A6BBD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8027" y="4154366"/>
              <a:ext cx="1080000" cy="1080000"/>
            </a:xfrm>
            <a:prstGeom prst="rect">
              <a:avLst/>
            </a:prstGeom>
          </p:spPr>
        </p:pic>
        <p:pic>
          <p:nvPicPr>
            <p:cNvPr id="19" name="圖片 18" descr="一張含有 貓, 家貓, 哺乳動物, 室內 的圖片&#10;&#10;自動產生的描述">
              <a:extLst>
                <a:ext uri="{FF2B5EF4-FFF2-40B4-BE49-F238E27FC236}">
                  <a16:creationId xmlns:a16="http://schemas.microsoft.com/office/drawing/2014/main" id="{60E5D55E-A227-F9D8-3C66-DDB693FEE3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927" y="4061637"/>
              <a:ext cx="1080000" cy="1080000"/>
            </a:xfrm>
            <a:prstGeom prst="rect">
              <a:avLst/>
            </a:prstGeom>
          </p:spPr>
        </p:pic>
        <p:pic>
          <p:nvPicPr>
            <p:cNvPr id="22" name="圖片 21">
              <a:extLst>
                <a:ext uri="{FF2B5EF4-FFF2-40B4-BE49-F238E27FC236}">
                  <a16:creationId xmlns:a16="http://schemas.microsoft.com/office/drawing/2014/main" id="{7D535C20-E881-02E5-57EE-817895028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5609" y="4099737"/>
              <a:ext cx="1072754" cy="1080000"/>
            </a:xfrm>
            <a:prstGeom prst="rect">
              <a:avLst/>
            </a:prstGeom>
          </p:spPr>
        </p:pic>
        <mc:AlternateContent xmlns:mc="http://schemas.openxmlformats.org/markup-compatibility/2006">
          <mc:Choice xmlns:a14="http://schemas.microsoft.com/office/drawing/2010/main" Requires="a14">
            <p:sp>
              <p:nvSpPr>
                <p:cNvPr id="26" name="矩形: 圓角 25">
                  <a:extLst>
                    <a:ext uri="{FF2B5EF4-FFF2-40B4-BE49-F238E27FC236}">
                      <a16:creationId xmlns:a16="http://schemas.microsoft.com/office/drawing/2014/main" id="{74BA911B-8C3E-57D5-08FB-FA0F8CDA4113}"/>
                    </a:ext>
                  </a:extLst>
                </p:cNvPr>
                <p:cNvSpPr/>
                <p:nvPr/>
              </p:nvSpPr>
              <p:spPr>
                <a:xfrm>
                  <a:off x="4482720" y="4139074"/>
                  <a:ext cx="1583788" cy="932149"/>
                </a:xfrm>
                <a:prstGeom prst="roundRect">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TW" sz="2400" dirty="0">
                      <a:solidFill>
                        <a:prstClr val="black"/>
                      </a:solidFill>
                      <a:latin typeface="微軟正黑體" panose="020B0604030504040204" pitchFamily="34" charset="-120"/>
                      <a:ea typeface="微軟正黑體" panose="020B0604030504040204" pitchFamily="34" charset="-120"/>
                    </a:rPr>
                    <a:t>De</a:t>
                  </a: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coder</a:t>
                  </a:r>
                  <a14:m>
                    <m:oMath xmlns:m="http://schemas.openxmlformats.org/officeDocument/2006/math">
                      <m:sSup>
                        <m:sSupPr>
                          <m:ctrlPr>
                            <a:rPr lang="en-US" altLang="zh-TW" sz="2400" i="1">
                              <a:solidFill>
                                <a:prstClr val="black"/>
                              </a:solidFill>
                              <a:latin typeface="Cambria Math" panose="02040503050406030204" pitchFamily="18" charset="0"/>
                              <a:ea typeface="微軟正黑體" panose="020B0604030504040204" pitchFamily="34" charset="-120"/>
                            </a:rPr>
                          </m:ctrlPr>
                        </m:sSupPr>
                        <m:e>
                          <m:r>
                            <a:rPr lang="en-US" altLang="zh-TW" sz="2400" i="1">
                              <a:solidFill>
                                <a:prstClr val="black"/>
                              </a:solidFill>
                              <a:latin typeface="Cambria Math" panose="02040503050406030204" pitchFamily="18" charset="0"/>
                              <a:ea typeface="微軟正黑體" panose="020B0604030504040204" pitchFamily="34" charset="-120"/>
                            </a:rPr>
                            <m:t>𝑓</m:t>
                          </m:r>
                        </m:e>
                        <m:sup>
                          <m:r>
                            <a:rPr lang="en-US" altLang="zh-TW" sz="2400" i="1">
                              <a:solidFill>
                                <a:prstClr val="black"/>
                              </a:solidFill>
                              <a:latin typeface="Cambria Math" panose="02040503050406030204" pitchFamily="18" charset="0"/>
                              <a:ea typeface="微軟正黑體" panose="020B0604030504040204" pitchFamily="34" charset="-120"/>
                            </a:rPr>
                            <m:t>−1</m:t>
                          </m:r>
                        </m:sup>
                      </m:sSup>
                    </m:oMath>
                  </a14:m>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Choice>
          <mc:Fallback>
            <p:sp>
              <p:nvSpPr>
                <p:cNvPr id="26" name="矩形: 圓角 25">
                  <a:extLst>
                    <a:ext uri="{FF2B5EF4-FFF2-40B4-BE49-F238E27FC236}">
                      <a16:creationId xmlns:a16="http://schemas.microsoft.com/office/drawing/2014/main" id="{74BA911B-8C3E-57D5-08FB-FA0F8CDA4113}"/>
                    </a:ext>
                  </a:extLst>
                </p:cNvPr>
                <p:cNvSpPr>
                  <a:spLocks noRot="1" noChangeAspect="1" noMove="1" noResize="1" noEditPoints="1" noAdjustHandles="1" noChangeArrowheads="1" noChangeShapeType="1" noTextEdit="1"/>
                </p:cNvSpPr>
                <p:nvPr/>
              </p:nvSpPr>
              <p:spPr>
                <a:xfrm>
                  <a:off x="4482720" y="4139074"/>
                  <a:ext cx="1583788" cy="932149"/>
                </a:xfrm>
                <a:prstGeom prst="roundRect">
                  <a:avLst/>
                </a:prstGeom>
                <a:blipFill>
                  <a:blip r:embed="rId6"/>
                  <a:stretch>
                    <a:fillRect b="-1235"/>
                  </a:stretch>
                </a:blipFill>
                <a:ln w="57150">
                  <a:solidFill>
                    <a:schemeClr val="tx1"/>
                  </a:solidFill>
                </a:ln>
              </p:spPr>
              <p:txBody>
                <a:bodyPr/>
                <a:lstStyle/>
                <a:p>
                  <a:r>
                    <a:rPr lang="zh-TW" altLang="en-US">
                      <a:noFill/>
                    </a:rPr>
                    <a:t> </a:t>
                  </a:r>
                </a:p>
              </p:txBody>
            </p:sp>
          </mc:Fallback>
        </mc:AlternateContent>
      </p:grpSp>
    </p:spTree>
    <p:extLst>
      <p:ext uri="{BB962C8B-B14F-4D97-AF65-F5344CB8AC3E}">
        <p14:creationId xmlns:p14="http://schemas.microsoft.com/office/powerpoint/2010/main" val="320448935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772CF9C-17A2-AB05-094F-115834DC88F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今日的人工智慧如何看影像 </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影片</a:t>
            </a:r>
          </a:p>
        </p:txBody>
      </p:sp>
      <p:sp>
        <p:nvSpPr>
          <p:cNvPr id="42" name="矩形: 圓角 41">
            <a:extLst>
              <a:ext uri="{FF2B5EF4-FFF2-40B4-BE49-F238E27FC236}">
                <a16:creationId xmlns:a16="http://schemas.microsoft.com/office/drawing/2014/main" id="{342BED40-A532-E422-A050-C3F4ED687513}"/>
              </a:ext>
            </a:extLst>
          </p:cNvPr>
          <p:cNvSpPr/>
          <p:nvPr/>
        </p:nvSpPr>
        <p:spPr>
          <a:xfrm>
            <a:off x="2370455" y="1752359"/>
            <a:ext cx="1695970" cy="1235854"/>
          </a:xfrm>
          <a:prstGeom prst="roundRect">
            <a:avLst/>
          </a:prstGeom>
          <a:solidFill>
            <a:schemeClr val="accent5">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編碼器</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(Encoder)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50" name="直線單箭頭接點 49">
            <a:extLst>
              <a:ext uri="{FF2B5EF4-FFF2-40B4-BE49-F238E27FC236}">
                <a16:creationId xmlns:a16="http://schemas.microsoft.com/office/drawing/2014/main" id="{1D2F0D3A-0F87-80EE-C96D-DCE285619FCF}"/>
              </a:ext>
            </a:extLst>
          </p:cNvPr>
          <p:cNvCxnSpPr>
            <a:cxnSpLocks/>
          </p:cNvCxnSpPr>
          <p:nvPr/>
        </p:nvCxnSpPr>
        <p:spPr>
          <a:xfrm>
            <a:off x="1815825" y="2370303"/>
            <a:ext cx="4953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單箭頭接點 50">
            <a:extLst>
              <a:ext uri="{FF2B5EF4-FFF2-40B4-BE49-F238E27FC236}">
                <a16:creationId xmlns:a16="http://schemas.microsoft.com/office/drawing/2014/main" id="{66DAA114-41D6-D05F-D445-0311A0A1340F}"/>
              </a:ext>
            </a:extLst>
          </p:cNvPr>
          <p:cNvCxnSpPr>
            <a:cxnSpLocks/>
          </p:cNvCxnSpPr>
          <p:nvPr/>
        </p:nvCxnSpPr>
        <p:spPr>
          <a:xfrm>
            <a:off x="4166300" y="2347227"/>
            <a:ext cx="49530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2" name="Picture 2">
            <a:extLst>
              <a:ext uri="{FF2B5EF4-FFF2-40B4-BE49-F238E27FC236}">
                <a16:creationId xmlns:a16="http://schemas.microsoft.com/office/drawing/2014/main" id="{5345E5DC-C467-37E2-868D-87D85BAA61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89" y="1690688"/>
            <a:ext cx="1318071" cy="1318071"/>
          </a:xfrm>
          <a:prstGeom prst="rect">
            <a:avLst/>
          </a:prstGeom>
          <a:noFill/>
          <a:extLst>
            <a:ext uri="{909E8E84-426E-40DD-AFC4-6F175D3DCCD1}">
              <a14:hiddenFill xmlns:a14="http://schemas.microsoft.com/office/drawing/2010/main">
                <a:solidFill>
                  <a:srgbClr val="FFFFFF"/>
                </a:solidFill>
              </a14:hiddenFill>
            </a:ext>
          </a:extLst>
        </p:spPr>
      </p:pic>
      <p:sp>
        <p:nvSpPr>
          <p:cNvPr id="53" name="矩形: 圓角 52">
            <a:extLst>
              <a:ext uri="{FF2B5EF4-FFF2-40B4-BE49-F238E27FC236}">
                <a16:creationId xmlns:a16="http://schemas.microsoft.com/office/drawing/2014/main" id="{9A6CBEC1-EEB8-0B52-10F5-59100424710C}"/>
              </a:ext>
            </a:extLst>
          </p:cNvPr>
          <p:cNvSpPr/>
          <p:nvPr/>
        </p:nvSpPr>
        <p:spPr>
          <a:xfrm>
            <a:off x="4802245" y="2131418"/>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4" name="矩形: 圓角 53">
            <a:extLst>
              <a:ext uri="{FF2B5EF4-FFF2-40B4-BE49-F238E27FC236}">
                <a16:creationId xmlns:a16="http://schemas.microsoft.com/office/drawing/2014/main" id="{6409B4BE-D888-E6E5-4FE0-20EECF5EA20D}"/>
              </a:ext>
            </a:extLst>
          </p:cNvPr>
          <p:cNvSpPr/>
          <p:nvPr/>
        </p:nvSpPr>
        <p:spPr>
          <a:xfrm>
            <a:off x="5495821" y="2131418"/>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8" name="文字方塊 57">
            <a:extLst>
              <a:ext uri="{FF2B5EF4-FFF2-40B4-BE49-F238E27FC236}">
                <a16:creationId xmlns:a16="http://schemas.microsoft.com/office/drawing/2014/main" id="{0DE02F17-13FD-BE85-2BD9-C949F6DE75A9}"/>
              </a:ext>
            </a:extLst>
          </p:cNvPr>
          <p:cNvSpPr txBox="1"/>
          <p:nvPr/>
        </p:nvSpPr>
        <p:spPr>
          <a:xfrm>
            <a:off x="5843453" y="1989301"/>
            <a:ext cx="9313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9" name="矩形: 圓角 58">
            <a:extLst>
              <a:ext uri="{FF2B5EF4-FFF2-40B4-BE49-F238E27FC236}">
                <a16:creationId xmlns:a16="http://schemas.microsoft.com/office/drawing/2014/main" id="{E8132100-DEDE-7C45-13A0-1B1422717780}"/>
              </a:ext>
            </a:extLst>
          </p:cNvPr>
          <p:cNvSpPr/>
          <p:nvPr/>
        </p:nvSpPr>
        <p:spPr>
          <a:xfrm>
            <a:off x="6533105" y="2131418"/>
            <a:ext cx="528735" cy="466530"/>
          </a:xfrm>
          <a:prstGeom prst="round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85</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0" name="矩形: 圓角 59">
            <a:extLst>
              <a:ext uri="{FF2B5EF4-FFF2-40B4-BE49-F238E27FC236}">
                <a16:creationId xmlns:a16="http://schemas.microsoft.com/office/drawing/2014/main" id="{5344DA7C-091C-D836-C55C-E8E5D2BC32E2}"/>
              </a:ext>
            </a:extLst>
          </p:cNvPr>
          <p:cNvSpPr/>
          <p:nvPr/>
        </p:nvSpPr>
        <p:spPr>
          <a:xfrm>
            <a:off x="7283005" y="2113962"/>
            <a:ext cx="528735" cy="466530"/>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1" name="矩形: 圓角 60">
            <a:extLst>
              <a:ext uri="{FF2B5EF4-FFF2-40B4-BE49-F238E27FC236}">
                <a16:creationId xmlns:a16="http://schemas.microsoft.com/office/drawing/2014/main" id="{84CB226A-D833-9631-2756-795D040AF887}"/>
              </a:ext>
            </a:extLst>
          </p:cNvPr>
          <p:cNvSpPr/>
          <p:nvPr/>
        </p:nvSpPr>
        <p:spPr>
          <a:xfrm>
            <a:off x="7976581" y="2113962"/>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prstClr val="black"/>
                </a:solidFill>
                <a:latin typeface="Calibri" panose="020F0502020204030204"/>
                <a:ea typeface="新細明體" panose="02020500000000000000" pitchFamily="18" charset="-120"/>
              </a:rPr>
              <a:t>99</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2" name="文字方塊 61">
            <a:extLst>
              <a:ext uri="{FF2B5EF4-FFF2-40B4-BE49-F238E27FC236}">
                <a16:creationId xmlns:a16="http://schemas.microsoft.com/office/drawing/2014/main" id="{91D93D90-795E-3003-742F-E9B5CF5AEB6D}"/>
              </a:ext>
            </a:extLst>
          </p:cNvPr>
          <p:cNvSpPr txBox="1"/>
          <p:nvPr/>
        </p:nvSpPr>
        <p:spPr>
          <a:xfrm>
            <a:off x="8324213" y="1971845"/>
            <a:ext cx="9313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3" name="矩形: 圓角 62">
            <a:extLst>
              <a:ext uri="{FF2B5EF4-FFF2-40B4-BE49-F238E27FC236}">
                <a16:creationId xmlns:a16="http://schemas.microsoft.com/office/drawing/2014/main" id="{9B52D6A1-919D-A3CB-AA1F-7B028F6F0BD9}"/>
              </a:ext>
            </a:extLst>
          </p:cNvPr>
          <p:cNvSpPr/>
          <p:nvPr/>
        </p:nvSpPr>
        <p:spPr>
          <a:xfrm>
            <a:off x="9013865" y="2113962"/>
            <a:ext cx="528735" cy="466530"/>
          </a:xfrm>
          <a:prstGeom prst="roundRect">
            <a:avLst/>
          </a:prstGeom>
          <a:solidFill>
            <a:schemeClr val="accent1">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78</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4" name="矩形: 圓角 63">
            <a:extLst>
              <a:ext uri="{FF2B5EF4-FFF2-40B4-BE49-F238E27FC236}">
                <a16:creationId xmlns:a16="http://schemas.microsoft.com/office/drawing/2014/main" id="{2C51CFC2-895A-873C-CBEB-F8D1D0587B94}"/>
              </a:ext>
            </a:extLst>
          </p:cNvPr>
          <p:cNvSpPr/>
          <p:nvPr/>
        </p:nvSpPr>
        <p:spPr>
          <a:xfrm>
            <a:off x="9747510" y="2113962"/>
            <a:ext cx="528735" cy="466530"/>
          </a:xfrm>
          <a:prstGeom prst="roundRect">
            <a:avLst/>
          </a:prstGeom>
          <a:solidFill>
            <a:schemeClr val="accent4">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prstClr val="black"/>
                </a:solidFill>
                <a:latin typeface="Calibri" panose="020F0502020204030204"/>
                <a:ea typeface="新細明體" panose="02020500000000000000" pitchFamily="18" charset="-120"/>
              </a:rPr>
              <a:t>7</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5" name="矩形: 圓角 64">
            <a:extLst>
              <a:ext uri="{FF2B5EF4-FFF2-40B4-BE49-F238E27FC236}">
                <a16:creationId xmlns:a16="http://schemas.microsoft.com/office/drawing/2014/main" id="{15495A15-2774-8113-25AD-DD9EF83CF2F7}"/>
              </a:ext>
            </a:extLst>
          </p:cNvPr>
          <p:cNvSpPr/>
          <p:nvPr/>
        </p:nvSpPr>
        <p:spPr>
          <a:xfrm>
            <a:off x="10441086" y="2113962"/>
            <a:ext cx="528735" cy="466530"/>
          </a:xfrm>
          <a:prstGeom prst="roundRect">
            <a:avLst/>
          </a:prstGeom>
          <a:solidFill>
            <a:schemeClr val="accent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dirty="0">
                <a:solidFill>
                  <a:prstClr val="black"/>
                </a:solidFill>
                <a:latin typeface="Calibri" panose="020F0502020204030204"/>
                <a:ea typeface="新細明體" panose="02020500000000000000" pitchFamily="18" charset="-120"/>
              </a:rPr>
              <a:t>1</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6" name="文字方塊 65">
            <a:extLst>
              <a:ext uri="{FF2B5EF4-FFF2-40B4-BE49-F238E27FC236}">
                <a16:creationId xmlns:a16="http://schemas.microsoft.com/office/drawing/2014/main" id="{3ED92F6E-520B-B8E5-4520-6C48C62C04AE}"/>
              </a:ext>
            </a:extLst>
          </p:cNvPr>
          <p:cNvSpPr txBox="1"/>
          <p:nvPr/>
        </p:nvSpPr>
        <p:spPr>
          <a:xfrm>
            <a:off x="10788718" y="1971845"/>
            <a:ext cx="93137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68" name="矩形: 圓角 67">
            <a:extLst>
              <a:ext uri="{FF2B5EF4-FFF2-40B4-BE49-F238E27FC236}">
                <a16:creationId xmlns:a16="http://schemas.microsoft.com/office/drawing/2014/main" id="{96C28957-7061-FC82-D83E-15811D777961}"/>
              </a:ext>
            </a:extLst>
          </p:cNvPr>
          <p:cNvSpPr/>
          <p:nvPr/>
        </p:nvSpPr>
        <p:spPr>
          <a:xfrm>
            <a:off x="11478370" y="2113962"/>
            <a:ext cx="528735" cy="466530"/>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99</a:t>
            </a:r>
            <a:endPar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73" name="文字方塊 72">
            <a:extLst>
              <a:ext uri="{FF2B5EF4-FFF2-40B4-BE49-F238E27FC236}">
                <a16:creationId xmlns:a16="http://schemas.microsoft.com/office/drawing/2014/main" id="{4E41EE17-28C5-6064-1C86-F2BCD652A935}"/>
              </a:ext>
            </a:extLst>
          </p:cNvPr>
          <p:cNvSpPr txBox="1"/>
          <p:nvPr/>
        </p:nvSpPr>
        <p:spPr>
          <a:xfrm>
            <a:off x="5120951" y="3135261"/>
            <a:ext cx="1512725" cy="461665"/>
          </a:xfrm>
          <a:prstGeom prst="rect">
            <a:avLst/>
          </a:prstGeom>
          <a:noFill/>
        </p:spPr>
        <p:txBody>
          <a:bodyPr wrap="square" rtlCol="0">
            <a:spAutoFit/>
          </a:bodyPr>
          <a:lstStyle/>
          <a:p>
            <a:pPr algn="ctr"/>
            <a:r>
              <a:rPr lang="en-US" altLang="zh-TW" sz="2400" dirty="0"/>
              <a:t>frame 1</a:t>
            </a:r>
            <a:endParaRPr lang="zh-TW" altLang="en-US" sz="2400" dirty="0"/>
          </a:p>
        </p:txBody>
      </p:sp>
      <p:sp>
        <p:nvSpPr>
          <p:cNvPr id="74" name="文字方塊 73">
            <a:extLst>
              <a:ext uri="{FF2B5EF4-FFF2-40B4-BE49-F238E27FC236}">
                <a16:creationId xmlns:a16="http://schemas.microsoft.com/office/drawing/2014/main" id="{BACCE991-E75A-7150-72E2-52C37A2E18C3}"/>
              </a:ext>
            </a:extLst>
          </p:cNvPr>
          <p:cNvSpPr txBox="1"/>
          <p:nvPr/>
        </p:nvSpPr>
        <p:spPr>
          <a:xfrm>
            <a:off x="7728429" y="3121030"/>
            <a:ext cx="1512725" cy="461665"/>
          </a:xfrm>
          <a:prstGeom prst="rect">
            <a:avLst/>
          </a:prstGeom>
          <a:noFill/>
        </p:spPr>
        <p:txBody>
          <a:bodyPr wrap="square" rtlCol="0">
            <a:spAutoFit/>
          </a:bodyPr>
          <a:lstStyle/>
          <a:p>
            <a:pPr algn="ctr"/>
            <a:r>
              <a:rPr lang="en-US" altLang="zh-TW" sz="2400" dirty="0"/>
              <a:t>frame 2</a:t>
            </a:r>
            <a:endParaRPr lang="zh-TW" altLang="en-US" sz="2400" dirty="0"/>
          </a:p>
        </p:txBody>
      </p:sp>
      <p:sp>
        <p:nvSpPr>
          <p:cNvPr id="75" name="文字方塊 74">
            <a:extLst>
              <a:ext uri="{FF2B5EF4-FFF2-40B4-BE49-F238E27FC236}">
                <a16:creationId xmlns:a16="http://schemas.microsoft.com/office/drawing/2014/main" id="{65F8FE03-71B5-5FA3-0FE5-2B5E25E9326C}"/>
              </a:ext>
            </a:extLst>
          </p:cNvPr>
          <p:cNvSpPr txBox="1"/>
          <p:nvPr/>
        </p:nvSpPr>
        <p:spPr>
          <a:xfrm>
            <a:off x="10137865" y="3138814"/>
            <a:ext cx="1512725" cy="461665"/>
          </a:xfrm>
          <a:prstGeom prst="rect">
            <a:avLst/>
          </a:prstGeom>
          <a:noFill/>
        </p:spPr>
        <p:txBody>
          <a:bodyPr wrap="square" rtlCol="0">
            <a:spAutoFit/>
          </a:bodyPr>
          <a:lstStyle/>
          <a:p>
            <a:pPr algn="ctr"/>
            <a:r>
              <a:rPr lang="en-US" altLang="zh-TW" sz="2400" dirty="0"/>
              <a:t>frame 3</a:t>
            </a:r>
            <a:endParaRPr lang="zh-TW" altLang="en-US" sz="2400" dirty="0"/>
          </a:p>
        </p:txBody>
      </p:sp>
      <p:sp>
        <p:nvSpPr>
          <p:cNvPr id="76" name="右大括弧 75">
            <a:extLst>
              <a:ext uri="{FF2B5EF4-FFF2-40B4-BE49-F238E27FC236}">
                <a16:creationId xmlns:a16="http://schemas.microsoft.com/office/drawing/2014/main" id="{3D2362E9-2EAE-412C-6FCF-A7533A28C7D5}"/>
              </a:ext>
            </a:extLst>
          </p:cNvPr>
          <p:cNvSpPr/>
          <p:nvPr/>
        </p:nvSpPr>
        <p:spPr>
          <a:xfrm rot="5400000">
            <a:off x="5620800" y="1752163"/>
            <a:ext cx="528735" cy="2318172"/>
          </a:xfrm>
          <a:prstGeom prst="rightBrace">
            <a:avLst>
              <a:gd name="adj1" fmla="val 3826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7" name="右大括弧 76">
            <a:extLst>
              <a:ext uri="{FF2B5EF4-FFF2-40B4-BE49-F238E27FC236}">
                <a16:creationId xmlns:a16="http://schemas.microsoft.com/office/drawing/2014/main" id="{81D06459-8DC5-FDA2-4027-7377616B5708}"/>
              </a:ext>
            </a:extLst>
          </p:cNvPr>
          <p:cNvSpPr/>
          <p:nvPr/>
        </p:nvSpPr>
        <p:spPr>
          <a:xfrm rot="5400000">
            <a:off x="8160138" y="1758546"/>
            <a:ext cx="528735" cy="2318172"/>
          </a:xfrm>
          <a:prstGeom prst="rightBrace">
            <a:avLst>
              <a:gd name="adj1" fmla="val 3826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8" name="右大括弧 77">
            <a:extLst>
              <a:ext uri="{FF2B5EF4-FFF2-40B4-BE49-F238E27FC236}">
                <a16:creationId xmlns:a16="http://schemas.microsoft.com/office/drawing/2014/main" id="{3E41830D-E615-FA34-A28F-3BF81957DDB1}"/>
              </a:ext>
            </a:extLst>
          </p:cNvPr>
          <p:cNvSpPr/>
          <p:nvPr/>
        </p:nvSpPr>
        <p:spPr>
          <a:xfrm rot="5400000">
            <a:off x="10624643" y="1752164"/>
            <a:ext cx="528735" cy="2318172"/>
          </a:xfrm>
          <a:prstGeom prst="rightBrace">
            <a:avLst>
              <a:gd name="adj1" fmla="val 38265"/>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79" name="文字方塊 78">
            <a:extLst>
              <a:ext uri="{FF2B5EF4-FFF2-40B4-BE49-F238E27FC236}">
                <a16:creationId xmlns:a16="http://schemas.microsoft.com/office/drawing/2014/main" id="{B5B7CCD0-ED39-222A-2A4C-0AF502553A65}"/>
              </a:ext>
            </a:extLst>
          </p:cNvPr>
          <p:cNvSpPr txBox="1"/>
          <p:nvPr/>
        </p:nvSpPr>
        <p:spPr>
          <a:xfrm>
            <a:off x="649738" y="3008759"/>
            <a:ext cx="9525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video</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19" name="圖片 18" descr="一張含有 螢幕擷取畫面, 礁, 3D 模型 的圖片&#10;&#10;自動產生的描述">
            <a:extLst>
              <a:ext uri="{FF2B5EF4-FFF2-40B4-BE49-F238E27FC236}">
                <a16:creationId xmlns:a16="http://schemas.microsoft.com/office/drawing/2014/main" id="{41452BBF-4501-22AC-F2E7-4BC0BDBC4F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291" y="3971335"/>
            <a:ext cx="11353800" cy="2111097"/>
          </a:xfrm>
          <a:prstGeom prst="rect">
            <a:avLst/>
          </a:prstGeom>
        </p:spPr>
      </p:pic>
    </p:spTree>
    <p:extLst>
      <p:ext uri="{BB962C8B-B14F-4D97-AF65-F5344CB8AC3E}">
        <p14:creationId xmlns:p14="http://schemas.microsoft.com/office/powerpoint/2010/main" val="75922579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980E7A3-7F59-135C-4576-AD295278BACD}"/>
              </a:ext>
            </a:extLst>
          </p:cNvPr>
          <p:cNvSpPr>
            <a:spLocks noGrp="1"/>
          </p:cNvSpPr>
          <p:nvPr>
            <p:ph type="title"/>
          </p:nvPr>
        </p:nvSpPr>
        <p:spPr/>
        <p:txBody>
          <a:bodyPr/>
          <a:lstStyle/>
          <a:p>
            <a:r>
              <a:rPr lang="en-US" altLang="zh-TW" dirty="0"/>
              <a:t>Generative Adversarial Network (GAN)</a:t>
            </a:r>
            <a:endParaRPr lang="zh-TW" altLang="en-US" dirty="0"/>
          </a:p>
        </p:txBody>
      </p:sp>
      <p:sp>
        <p:nvSpPr>
          <p:cNvPr id="5" name="矩形: 圓角 4">
            <a:extLst>
              <a:ext uri="{FF2B5EF4-FFF2-40B4-BE49-F238E27FC236}">
                <a16:creationId xmlns:a16="http://schemas.microsoft.com/office/drawing/2014/main" id="{DD5324DF-0D49-86DC-6CC0-7ABA0CF30BBE}"/>
              </a:ext>
            </a:extLst>
          </p:cNvPr>
          <p:cNvSpPr/>
          <p:nvPr/>
        </p:nvSpPr>
        <p:spPr>
          <a:xfrm>
            <a:off x="3899655" y="2320693"/>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圖片</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sp>
        <p:nvSpPr>
          <p:cNvPr id="6" name="矩形: 圓角 5">
            <a:extLst>
              <a:ext uri="{FF2B5EF4-FFF2-40B4-BE49-F238E27FC236}">
                <a16:creationId xmlns:a16="http://schemas.microsoft.com/office/drawing/2014/main" id="{ED56DA23-1143-7BCF-DA2C-96DEE4BF6BC6}"/>
              </a:ext>
            </a:extLst>
          </p:cNvPr>
          <p:cNvSpPr/>
          <p:nvPr/>
        </p:nvSpPr>
        <p:spPr>
          <a:xfrm>
            <a:off x="1075037" y="2641581"/>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pic>
        <p:nvPicPr>
          <p:cNvPr id="7" name="圖片 6" descr="一張含有 草, 哈士奇, 戶外, 寵物 的圖片&#10;&#10;自動產生的描述">
            <a:extLst>
              <a:ext uri="{FF2B5EF4-FFF2-40B4-BE49-F238E27FC236}">
                <a16:creationId xmlns:a16="http://schemas.microsoft.com/office/drawing/2014/main" id="{0D655112-0DDA-E738-F77B-B541C7B348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44266" y="2209595"/>
            <a:ext cx="1332000" cy="1332000"/>
          </a:xfrm>
          <a:prstGeom prst="rect">
            <a:avLst/>
          </a:prstGeom>
        </p:spPr>
      </p:pic>
      <p:cxnSp>
        <p:nvCxnSpPr>
          <p:cNvPr id="8" name="直線單箭頭接點 7">
            <a:extLst>
              <a:ext uri="{FF2B5EF4-FFF2-40B4-BE49-F238E27FC236}">
                <a16:creationId xmlns:a16="http://schemas.microsoft.com/office/drawing/2014/main" id="{915D3ABC-B47A-5523-E188-355D8AB01F58}"/>
              </a:ext>
            </a:extLst>
          </p:cNvPr>
          <p:cNvCxnSpPr>
            <a:cxnSpLocks/>
          </p:cNvCxnSpPr>
          <p:nvPr/>
        </p:nvCxnSpPr>
        <p:spPr>
          <a:xfrm>
            <a:off x="3137085" y="2874845"/>
            <a:ext cx="6292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 name="圖片 9" descr="一張含有 哺乳動物, 狗, 戶外, 建築 的圖片&#10;&#10;自動產生的描述">
            <a:extLst>
              <a:ext uri="{FF2B5EF4-FFF2-40B4-BE49-F238E27FC236}">
                <a16:creationId xmlns:a16="http://schemas.microsoft.com/office/drawing/2014/main" id="{0F913A43-A034-3A7B-3CEB-3666BC220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44266" y="4435070"/>
            <a:ext cx="1332000" cy="1332000"/>
          </a:xfrm>
          <a:prstGeom prst="rect">
            <a:avLst/>
          </a:prstGeom>
        </p:spPr>
      </p:pic>
      <p:cxnSp>
        <p:nvCxnSpPr>
          <p:cNvPr id="11" name="直線單箭頭接點 10">
            <a:extLst>
              <a:ext uri="{FF2B5EF4-FFF2-40B4-BE49-F238E27FC236}">
                <a16:creationId xmlns:a16="http://schemas.microsoft.com/office/drawing/2014/main" id="{038A31F4-0885-C85D-7C4B-6E74FE8A576A}"/>
              </a:ext>
            </a:extLst>
          </p:cNvPr>
          <p:cNvCxnSpPr>
            <a:cxnSpLocks/>
          </p:cNvCxnSpPr>
          <p:nvPr/>
        </p:nvCxnSpPr>
        <p:spPr>
          <a:xfrm>
            <a:off x="6038119" y="2874845"/>
            <a:ext cx="6292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矩形: 圓角 11">
            <a:extLst>
              <a:ext uri="{FF2B5EF4-FFF2-40B4-BE49-F238E27FC236}">
                <a16:creationId xmlns:a16="http://schemas.microsoft.com/office/drawing/2014/main" id="{D17A21D5-C076-AC90-FDD3-1A5F157902EE}"/>
              </a:ext>
            </a:extLst>
          </p:cNvPr>
          <p:cNvSpPr/>
          <p:nvPr/>
        </p:nvSpPr>
        <p:spPr>
          <a:xfrm>
            <a:off x="3937755" y="4546918"/>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圖片</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sp>
        <p:nvSpPr>
          <p:cNvPr id="13" name="矩形: 圓角 12">
            <a:extLst>
              <a:ext uri="{FF2B5EF4-FFF2-40B4-BE49-F238E27FC236}">
                <a16:creationId xmlns:a16="http://schemas.microsoft.com/office/drawing/2014/main" id="{3DCC01EF-9AB0-BF1C-291B-6AB7C4050421}"/>
              </a:ext>
            </a:extLst>
          </p:cNvPr>
          <p:cNvSpPr/>
          <p:nvPr/>
        </p:nvSpPr>
        <p:spPr>
          <a:xfrm>
            <a:off x="1113137" y="4867806"/>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14" name="直線單箭頭接點 13">
            <a:extLst>
              <a:ext uri="{FF2B5EF4-FFF2-40B4-BE49-F238E27FC236}">
                <a16:creationId xmlns:a16="http://schemas.microsoft.com/office/drawing/2014/main" id="{F0E626D8-0E71-1C28-FE98-5B33F34E3725}"/>
              </a:ext>
            </a:extLst>
          </p:cNvPr>
          <p:cNvCxnSpPr>
            <a:cxnSpLocks/>
          </p:cNvCxnSpPr>
          <p:nvPr/>
        </p:nvCxnSpPr>
        <p:spPr>
          <a:xfrm>
            <a:off x="3175185" y="5101070"/>
            <a:ext cx="6292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14">
            <a:extLst>
              <a:ext uri="{FF2B5EF4-FFF2-40B4-BE49-F238E27FC236}">
                <a16:creationId xmlns:a16="http://schemas.microsoft.com/office/drawing/2014/main" id="{69A50692-0E3B-2A62-CBE0-72FC1DDBA9ED}"/>
              </a:ext>
            </a:extLst>
          </p:cNvPr>
          <p:cNvCxnSpPr>
            <a:cxnSpLocks/>
          </p:cNvCxnSpPr>
          <p:nvPr/>
        </p:nvCxnSpPr>
        <p:spPr>
          <a:xfrm>
            <a:off x="6076219" y="5101070"/>
            <a:ext cx="6292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6" name="圖形 15" descr="影像 以實心填滿">
            <a:extLst>
              <a:ext uri="{FF2B5EF4-FFF2-40B4-BE49-F238E27FC236}">
                <a16:creationId xmlns:a16="http://schemas.microsoft.com/office/drawing/2014/main" id="{076393A7-757F-3A7A-3621-8B40B35286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3355" y="2118482"/>
            <a:ext cx="1512725" cy="1512725"/>
          </a:xfrm>
          <a:prstGeom prst="rect">
            <a:avLst/>
          </a:prstGeom>
        </p:spPr>
      </p:pic>
      <p:pic>
        <p:nvPicPr>
          <p:cNvPr id="17" name="圖形 16" descr="影像 以實心填滿">
            <a:extLst>
              <a:ext uri="{FF2B5EF4-FFF2-40B4-BE49-F238E27FC236}">
                <a16:creationId xmlns:a16="http://schemas.microsoft.com/office/drawing/2014/main" id="{CE78427A-598D-1B74-3B09-A0F152B70ED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3355" y="4344707"/>
            <a:ext cx="1512725" cy="1512725"/>
          </a:xfrm>
          <a:prstGeom prst="rect">
            <a:avLst/>
          </a:prstGeom>
        </p:spPr>
      </p:pic>
      <p:cxnSp>
        <p:nvCxnSpPr>
          <p:cNvPr id="19" name="直線單箭頭接點 18">
            <a:extLst>
              <a:ext uri="{FF2B5EF4-FFF2-40B4-BE49-F238E27FC236}">
                <a16:creationId xmlns:a16="http://schemas.microsoft.com/office/drawing/2014/main" id="{2B550712-4FC5-8479-54E5-1D7A034F2B74}"/>
              </a:ext>
            </a:extLst>
          </p:cNvPr>
          <p:cNvCxnSpPr>
            <a:cxnSpLocks/>
          </p:cNvCxnSpPr>
          <p:nvPr/>
        </p:nvCxnSpPr>
        <p:spPr>
          <a:xfrm>
            <a:off x="8018930" y="2831982"/>
            <a:ext cx="1268186" cy="0"/>
          </a:xfrm>
          <a:prstGeom prst="straightConnector1">
            <a:avLst/>
          </a:prstGeom>
          <a:ln w="571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直線單箭頭接點 20">
            <a:extLst>
              <a:ext uri="{FF2B5EF4-FFF2-40B4-BE49-F238E27FC236}">
                <a16:creationId xmlns:a16="http://schemas.microsoft.com/office/drawing/2014/main" id="{5B1619D7-34C5-AA61-650E-B2659C666436}"/>
              </a:ext>
            </a:extLst>
          </p:cNvPr>
          <p:cNvCxnSpPr>
            <a:cxnSpLocks/>
          </p:cNvCxnSpPr>
          <p:nvPr/>
        </p:nvCxnSpPr>
        <p:spPr>
          <a:xfrm>
            <a:off x="8018930" y="5101069"/>
            <a:ext cx="1268186" cy="0"/>
          </a:xfrm>
          <a:prstGeom prst="straightConnector1">
            <a:avLst/>
          </a:prstGeom>
          <a:ln w="57150">
            <a:solidFill>
              <a:schemeClr val="tx1"/>
            </a:solidFill>
            <a:prstDash val="sysDot"/>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1468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descr="一張含有 貓, 家貓, 小型到中型大小的貓, 哺乳動物 的圖片&#10;&#10;自動產生的描述">
            <a:extLst>
              <a:ext uri="{FF2B5EF4-FFF2-40B4-BE49-F238E27FC236}">
                <a16:creationId xmlns:a16="http://schemas.microsoft.com/office/drawing/2014/main" id="{94146D3E-9A46-3B02-6046-AA84CC0168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975" y="2707867"/>
            <a:ext cx="1346756" cy="1346756"/>
          </a:xfrm>
          <a:prstGeom prst="rect">
            <a:avLst/>
          </a:prstGeom>
        </p:spPr>
      </p:pic>
      <p:sp>
        <p:nvSpPr>
          <p:cNvPr id="12" name="矩形: 圓角 11">
            <a:extLst>
              <a:ext uri="{FF2B5EF4-FFF2-40B4-BE49-F238E27FC236}">
                <a16:creationId xmlns:a16="http://schemas.microsoft.com/office/drawing/2014/main" id="{1C417922-6635-04FB-0B40-0F433E92D044}"/>
              </a:ext>
            </a:extLst>
          </p:cNvPr>
          <p:cNvSpPr/>
          <p:nvPr/>
        </p:nvSpPr>
        <p:spPr>
          <a:xfrm>
            <a:off x="26059" y="4212985"/>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latin typeface="微軟正黑體" panose="020B0604030504040204" pitchFamily="34" charset="-120"/>
                <a:ea typeface="微軟正黑體" panose="020B0604030504040204" pitchFamily="34" charset="-120"/>
              </a:rPr>
              <a:t>陽光下的貓</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14" name="直線接點 13">
            <a:extLst>
              <a:ext uri="{FF2B5EF4-FFF2-40B4-BE49-F238E27FC236}">
                <a16:creationId xmlns:a16="http://schemas.microsoft.com/office/drawing/2014/main" id="{8CEF6DD2-2192-3390-D5F5-F4E39B00CA59}"/>
              </a:ext>
            </a:extLst>
          </p:cNvPr>
          <p:cNvCxnSpPr/>
          <p:nvPr/>
        </p:nvCxnSpPr>
        <p:spPr>
          <a:xfrm>
            <a:off x="2548478" y="1035798"/>
            <a:ext cx="0" cy="10576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a:extLst>
              <a:ext uri="{FF2B5EF4-FFF2-40B4-BE49-F238E27FC236}">
                <a16:creationId xmlns:a16="http://schemas.microsoft.com/office/drawing/2014/main" id="{E9CA84C6-4184-398B-CE62-1C69595F2E4C}"/>
              </a:ext>
            </a:extLst>
          </p:cNvPr>
          <p:cNvCxnSpPr>
            <a:cxnSpLocks/>
          </p:cNvCxnSpPr>
          <p:nvPr/>
        </p:nvCxnSpPr>
        <p:spPr>
          <a:xfrm flipH="1">
            <a:off x="2051240" y="2093424"/>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接點 16">
            <a:extLst>
              <a:ext uri="{FF2B5EF4-FFF2-40B4-BE49-F238E27FC236}">
                <a16:creationId xmlns:a16="http://schemas.microsoft.com/office/drawing/2014/main" id="{1EB37730-4612-D810-70B5-2B5B373B29D6}"/>
              </a:ext>
            </a:extLst>
          </p:cNvPr>
          <p:cNvCxnSpPr>
            <a:cxnSpLocks/>
          </p:cNvCxnSpPr>
          <p:nvPr/>
        </p:nvCxnSpPr>
        <p:spPr>
          <a:xfrm>
            <a:off x="2548478" y="1334546"/>
            <a:ext cx="497238"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2D40EDA9-1CD3-AA5B-3086-431DADBCEF10}"/>
              </a:ext>
            </a:extLst>
          </p:cNvPr>
          <p:cNvCxnSpPr/>
          <p:nvPr/>
        </p:nvCxnSpPr>
        <p:spPr>
          <a:xfrm>
            <a:off x="2567573" y="3360083"/>
            <a:ext cx="0" cy="10576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0C2E16F1-2B67-236C-5E83-6F3228E80318}"/>
              </a:ext>
            </a:extLst>
          </p:cNvPr>
          <p:cNvCxnSpPr>
            <a:cxnSpLocks/>
          </p:cNvCxnSpPr>
          <p:nvPr/>
        </p:nvCxnSpPr>
        <p:spPr>
          <a:xfrm flipH="1">
            <a:off x="2070335" y="3360083"/>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9B6CCC46-F36F-A360-AF1E-F6E67C1F1178}"/>
              </a:ext>
            </a:extLst>
          </p:cNvPr>
          <p:cNvCxnSpPr>
            <a:cxnSpLocks/>
          </p:cNvCxnSpPr>
          <p:nvPr/>
        </p:nvCxnSpPr>
        <p:spPr>
          <a:xfrm flipH="1">
            <a:off x="2070335" y="4417709"/>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接點 23">
            <a:extLst>
              <a:ext uri="{FF2B5EF4-FFF2-40B4-BE49-F238E27FC236}">
                <a16:creationId xmlns:a16="http://schemas.microsoft.com/office/drawing/2014/main" id="{2EEEF074-4639-CA8D-3000-4D20E726E1B4}"/>
              </a:ext>
            </a:extLst>
          </p:cNvPr>
          <p:cNvCxnSpPr>
            <a:cxnSpLocks/>
          </p:cNvCxnSpPr>
          <p:nvPr/>
        </p:nvCxnSpPr>
        <p:spPr>
          <a:xfrm>
            <a:off x="2567573" y="3658831"/>
            <a:ext cx="497238"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矩形: 圓角 27">
            <a:extLst>
              <a:ext uri="{FF2B5EF4-FFF2-40B4-BE49-F238E27FC236}">
                <a16:creationId xmlns:a16="http://schemas.microsoft.com/office/drawing/2014/main" id="{4C1DE426-FDDF-10DB-039E-5E8FF2E52534}"/>
              </a:ext>
            </a:extLst>
          </p:cNvPr>
          <p:cNvSpPr/>
          <p:nvPr/>
        </p:nvSpPr>
        <p:spPr>
          <a:xfrm>
            <a:off x="113322" y="1842299"/>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29" name="直線單箭頭接點 28">
            <a:extLst>
              <a:ext uri="{FF2B5EF4-FFF2-40B4-BE49-F238E27FC236}">
                <a16:creationId xmlns:a16="http://schemas.microsoft.com/office/drawing/2014/main" id="{F18C94F0-8668-F2FF-EA5D-7AD854685057}"/>
              </a:ext>
            </a:extLst>
          </p:cNvPr>
          <p:cNvCxnSpPr>
            <a:cxnSpLocks/>
          </p:cNvCxnSpPr>
          <p:nvPr/>
        </p:nvCxnSpPr>
        <p:spPr>
          <a:xfrm>
            <a:off x="4833317" y="1344445"/>
            <a:ext cx="6239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
            <a:extLst>
              <a:ext uri="{FF2B5EF4-FFF2-40B4-BE49-F238E27FC236}">
                <a16:creationId xmlns:a16="http://schemas.microsoft.com/office/drawing/2014/main" id="{29B1B686-A679-2E32-030B-AC3BE61AEF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242" y="864348"/>
            <a:ext cx="711851" cy="711851"/>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圓角 3">
            <a:extLst>
              <a:ext uri="{FF2B5EF4-FFF2-40B4-BE49-F238E27FC236}">
                <a16:creationId xmlns:a16="http://schemas.microsoft.com/office/drawing/2014/main" id="{F360F7C3-C0A3-FB79-4F5E-E4FB818D69D9}"/>
              </a:ext>
            </a:extLst>
          </p:cNvPr>
          <p:cNvSpPr/>
          <p:nvPr/>
        </p:nvSpPr>
        <p:spPr>
          <a:xfrm>
            <a:off x="3040462" y="802832"/>
            <a:ext cx="1776068" cy="1063428"/>
          </a:xfrm>
          <a:prstGeom prst="roundRect">
            <a:avLst/>
          </a:prstGeom>
          <a:solidFill>
            <a:schemeClr val="accent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Discriminator</a:t>
            </a:r>
            <a:endPar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34" name="直線單箭頭接點 33">
            <a:extLst>
              <a:ext uri="{FF2B5EF4-FFF2-40B4-BE49-F238E27FC236}">
                <a16:creationId xmlns:a16="http://schemas.microsoft.com/office/drawing/2014/main" id="{21F2E348-262F-E1BD-717C-1227C3609799}"/>
              </a:ext>
            </a:extLst>
          </p:cNvPr>
          <p:cNvCxnSpPr>
            <a:cxnSpLocks/>
          </p:cNvCxnSpPr>
          <p:nvPr/>
        </p:nvCxnSpPr>
        <p:spPr>
          <a:xfrm>
            <a:off x="4850104" y="3691170"/>
            <a:ext cx="6239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5" name="Picture 2">
            <a:extLst>
              <a:ext uri="{FF2B5EF4-FFF2-40B4-BE49-F238E27FC236}">
                <a16:creationId xmlns:a16="http://schemas.microsoft.com/office/drawing/2014/main" id="{8DB06510-AD69-68BF-8E0A-AA222B018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029" y="3211073"/>
            <a:ext cx="711851" cy="711851"/>
          </a:xfrm>
          <a:prstGeom prst="rect">
            <a:avLst/>
          </a:prstGeom>
          <a:noFill/>
          <a:extLst>
            <a:ext uri="{909E8E84-426E-40DD-AFC4-6F175D3DCCD1}">
              <a14:hiddenFill xmlns:a14="http://schemas.microsoft.com/office/drawing/2010/main">
                <a:solidFill>
                  <a:srgbClr val="FFFFFF"/>
                </a:solidFill>
              </a14:hiddenFill>
            </a:ext>
          </a:extLst>
        </p:spPr>
      </p:pic>
      <p:sp>
        <p:nvSpPr>
          <p:cNvPr id="36" name="矩形: 圓角 35">
            <a:extLst>
              <a:ext uri="{FF2B5EF4-FFF2-40B4-BE49-F238E27FC236}">
                <a16:creationId xmlns:a16="http://schemas.microsoft.com/office/drawing/2014/main" id="{56311A1E-A19C-54B7-C6AE-A0965B33BF35}"/>
              </a:ext>
            </a:extLst>
          </p:cNvPr>
          <p:cNvSpPr/>
          <p:nvPr/>
        </p:nvSpPr>
        <p:spPr>
          <a:xfrm>
            <a:off x="3057249" y="3149557"/>
            <a:ext cx="1776068" cy="1063428"/>
          </a:xfrm>
          <a:prstGeom prst="roundRect">
            <a:avLst/>
          </a:prstGeom>
          <a:solidFill>
            <a:schemeClr val="accent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Discriminator</a:t>
            </a:r>
            <a:endPar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57" name="矩形: 圓角 56">
            <a:extLst>
              <a:ext uri="{FF2B5EF4-FFF2-40B4-BE49-F238E27FC236}">
                <a16:creationId xmlns:a16="http://schemas.microsoft.com/office/drawing/2014/main" id="{607C0AEC-5A9E-B012-986F-0CAD77ADE1C2}"/>
              </a:ext>
            </a:extLst>
          </p:cNvPr>
          <p:cNvSpPr/>
          <p:nvPr/>
        </p:nvSpPr>
        <p:spPr>
          <a:xfrm>
            <a:off x="3060227" y="5425880"/>
            <a:ext cx="1214459"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圖片</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sp>
        <p:nvSpPr>
          <p:cNvPr id="58" name="矩形: 圓角 57">
            <a:extLst>
              <a:ext uri="{FF2B5EF4-FFF2-40B4-BE49-F238E27FC236}">
                <a16:creationId xmlns:a16="http://schemas.microsoft.com/office/drawing/2014/main" id="{55702626-C884-180D-15FA-DCB862EDD872}"/>
              </a:ext>
            </a:extLst>
          </p:cNvPr>
          <p:cNvSpPr/>
          <p:nvPr/>
        </p:nvSpPr>
        <p:spPr>
          <a:xfrm>
            <a:off x="349909" y="5746768"/>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59" name="直線單箭頭接點 58">
            <a:extLst>
              <a:ext uri="{FF2B5EF4-FFF2-40B4-BE49-F238E27FC236}">
                <a16:creationId xmlns:a16="http://schemas.microsoft.com/office/drawing/2014/main" id="{F35F31FF-BBB6-C2D7-731F-926E7D4974C9}"/>
              </a:ext>
            </a:extLst>
          </p:cNvPr>
          <p:cNvCxnSpPr>
            <a:cxnSpLocks/>
          </p:cNvCxnSpPr>
          <p:nvPr/>
        </p:nvCxnSpPr>
        <p:spPr>
          <a:xfrm>
            <a:off x="2411957" y="5980032"/>
            <a:ext cx="6292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a:extLst>
              <a:ext uri="{FF2B5EF4-FFF2-40B4-BE49-F238E27FC236}">
                <a16:creationId xmlns:a16="http://schemas.microsoft.com/office/drawing/2014/main" id="{EB54D6A6-C22E-A5FD-2D30-629833623344}"/>
              </a:ext>
            </a:extLst>
          </p:cNvPr>
          <p:cNvCxnSpPr>
            <a:cxnSpLocks/>
          </p:cNvCxnSpPr>
          <p:nvPr/>
        </p:nvCxnSpPr>
        <p:spPr>
          <a:xfrm>
            <a:off x="4274686" y="5992612"/>
            <a:ext cx="5618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1" name="圖片 60" descr="一張含有 美工圖案, 圖形, 平面設計, 卡通 的圖片&#10;&#10;自動產生的描述">
            <a:extLst>
              <a:ext uri="{FF2B5EF4-FFF2-40B4-BE49-F238E27FC236}">
                <a16:creationId xmlns:a16="http://schemas.microsoft.com/office/drawing/2014/main" id="{E80DAFA8-3774-B5E9-2A0D-FB57D856B5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9031" y="5241110"/>
            <a:ext cx="1468239" cy="1468239"/>
          </a:xfrm>
          <a:prstGeom prst="rect">
            <a:avLst/>
          </a:prstGeom>
        </p:spPr>
      </p:pic>
      <p:pic>
        <p:nvPicPr>
          <p:cNvPr id="63" name="圖片 62" descr="一張含有 天空, 哺乳動物, 草, 戶外 的圖片&#10;&#10;自動產生的描述">
            <a:extLst>
              <a:ext uri="{FF2B5EF4-FFF2-40B4-BE49-F238E27FC236}">
                <a16:creationId xmlns:a16="http://schemas.microsoft.com/office/drawing/2014/main" id="{089EA7D2-B649-633D-DAA9-F382F0BBBF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9617" y="312303"/>
            <a:ext cx="1249376" cy="1249376"/>
          </a:xfrm>
          <a:prstGeom prst="rect">
            <a:avLst/>
          </a:prstGeom>
        </p:spPr>
      </p:pic>
      <p:cxnSp>
        <p:nvCxnSpPr>
          <p:cNvPr id="1024" name="直線接點 1023">
            <a:extLst>
              <a:ext uri="{FF2B5EF4-FFF2-40B4-BE49-F238E27FC236}">
                <a16:creationId xmlns:a16="http://schemas.microsoft.com/office/drawing/2014/main" id="{26F3CA4C-0DA0-991D-03F9-26F3EF6D0483}"/>
              </a:ext>
            </a:extLst>
          </p:cNvPr>
          <p:cNvCxnSpPr>
            <a:cxnSpLocks/>
          </p:cNvCxnSpPr>
          <p:nvPr/>
        </p:nvCxnSpPr>
        <p:spPr>
          <a:xfrm flipH="1">
            <a:off x="2051240" y="1035798"/>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31" name="矩形: 圓角 1030">
            <a:extLst>
              <a:ext uri="{FF2B5EF4-FFF2-40B4-BE49-F238E27FC236}">
                <a16:creationId xmlns:a16="http://schemas.microsoft.com/office/drawing/2014/main" id="{B16F3F96-C2BB-0E4C-C7BC-4E6C67661E24}"/>
              </a:ext>
            </a:extLst>
          </p:cNvPr>
          <p:cNvSpPr/>
          <p:nvPr/>
        </p:nvSpPr>
        <p:spPr>
          <a:xfrm>
            <a:off x="8806017" y="5425880"/>
            <a:ext cx="1214459"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圖片</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sp>
        <p:nvSpPr>
          <p:cNvPr id="1032" name="矩形: 圓角 1031">
            <a:extLst>
              <a:ext uri="{FF2B5EF4-FFF2-40B4-BE49-F238E27FC236}">
                <a16:creationId xmlns:a16="http://schemas.microsoft.com/office/drawing/2014/main" id="{D5AC5B33-EC78-C591-9C2C-3727CAF26276}"/>
              </a:ext>
            </a:extLst>
          </p:cNvPr>
          <p:cNvSpPr/>
          <p:nvPr/>
        </p:nvSpPr>
        <p:spPr>
          <a:xfrm>
            <a:off x="6407543" y="5746768"/>
            <a:ext cx="1613827"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latin typeface="微軟正黑體" panose="020B0604030504040204" pitchFamily="34" charset="-120"/>
                <a:ea typeface="微軟正黑體" panose="020B0604030504040204" pitchFamily="34" charset="-120"/>
              </a:rPr>
              <a:t>陽光下的貓</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1033" name="直線單箭頭接點 1032">
            <a:extLst>
              <a:ext uri="{FF2B5EF4-FFF2-40B4-BE49-F238E27FC236}">
                <a16:creationId xmlns:a16="http://schemas.microsoft.com/office/drawing/2014/main" id="{5FF92547-D4ED-EB1C-9E03-3DB5248D4C53}"/>
              </a:ext>
            </a:extLst>
          </p:cNvPr>
          <p:cNvCxnSpPr>
            <a:cxnSpLocks/>
          </p:cNvCxnSpPr>
          <p:nvPr/>
        </p:nvCxnSpPr>
        <p:spPr>
          <a:xfrm>
            <a:off x="8157747" y="5980032"/>
            <a:ext cx="6292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4" name="直線單箭頭接點 1033">
            <a:extLst>
              <a:ext uri="{FF2B5EF4-FFF2-40B4-BE49-F238E27FC236}">
                <a16:creationId xmlns:a16="http://schemas.microsoft.com/office/drawing/2014/main" id="{F13802EB-78B7-C793-44AF-C5F3D107B071}"/>
              </a:ext>
            </a:extLst>
          </p:cNvPr>
          <p:cNvCxnSpPr>
            <a:cxnSpLocks/>
          </p:cNvCxnSpPr>
          <p:nvPr/>
        </p:nvCxnSpPr>
        <p:spPr>
          <a:xfrm>
            <a:off x="10020476" y="5992612"/>
            <a:ext cx="56182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36" name="圖片 1035" descr="一張含有 寫生, 圖畫, 線條藝術, 圖解 的圖片&#10;&#10;自動產生的描述">
            <a:extLst>
              <a:ext uri="{FF2B5EF4-FFF2-40B4-BE49-F238E27FC236}">
                <a16:creationId xmlns:a16="http://schemas.microsoft.com/office/drawing/2014/main" id="{70B958D9-7FAA-335F-3169-913E6CB356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94602" y="5309822"/>
            <a:ext cx="1264220" cy="1264220"/>
          </a:xfrm>
          <a:prstGeom prst="rect">
            <a:avLst/>
          </a:prstGeom>
        </p:spPr>
      </p:pic>
      <p:sp>
        <p:nvSpPr>
          <p:cNvPr id="1038" name="矩形: 圓角 1037">
            <a:extLst>
              <a:ext uri="{FF2B5EF4-FFF2-40B4-BE49-F238E27FC236}">
                <a16:creationId xmlns:a16="http://schemas.microsoft.com/office/drawing/2014/main" id="{8A4E1A34-3ADF-2564-80D9-45B1828EC71E}"/>
              </a:ext>
            </a:extLst>
          </p:cNvPr>
          <p:cNvSpPr/>
          <p:nvPr/>
        </p:nvSpPr>
        <p:spPr>
          <a:xfrm>
            <a:off x="6061301" y="4156939"/>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dirty="0">
                <a:solidFill>
                  <a:schemeClr val="tx1"/>
                </a:solidFill>
                <a:latin typeface="微軟正黑體" panose="020B0604030504040204" pitchFamily="34" charset="-120"/>
                <a:ea typeface="微軟正黑體" panose="020B0604030504040204" pitchFamily="34" charset="-120"/>
              </a:rPr>
              <a:t>陽光下的貓</a:t>
            </a:r>
            <a:endPar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endParaRPr>
          </a:p>
        </p:txBody>
      </p:sp>
      <p:cxnSp>
        <p:nvCxnSpPr>
          <p:cNvPr id="1039" name="直線接點 1038">
            <a:extLst>
              <a:ext uri="{FF2B5EF4-FFF2-40B4-BE49-F238E27FC236}">
                <a16:creationId xmlns:a16="http://schemas.microsoft.com/office/drawing/2014/main" id="{56C21EF1-31F3-8817-D2C4-2B7F5DA4048E}"/>
              </a:ext>
            </a:extLst>
          </p:cNvPr>
          <p:cNvCxnSpPr/>
          <p:nvPr/>
        </p:nvCxnSpPr>
        <p:spPr>
          <a:xfrm>
            <a:off x="8469379" y="1061408"/>
            <a:ext cx="0" cy="10576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0" name="直線接點 1039">
            <a:extLst>
              <a:ext uri="{FF2B5EF4-FFF2-40B4-BE49-F238E27FC236}">
                <a16:creationId xmlns:a16="http://schemas.microsoft.com/office/drawing/2014/main" id="{4772031C-50A9-ECE8-5459-124A9E612A3D}"/>
              </a:ext>
            </a:extLst>
          </p:cNvPr>
          <p:cNvCxnSpPr>
            <a:cxnSpLocks/>
          </p:cNvCxnSpPr>
          <p:nvPr/>
        </p:nvCxnSpPr>
        <p:spPr>
          <a:xfrm flipH="1">
            <a:off x="7972141" y="2119034"/>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1" name="直線接點 1040">
            <a:extLst>
              <a:ext uri="{FF2B5EF4-FFF2-40B4-BE49-F238E27FC236}">
                <a16:creationId xmlns:a16="http://schemas.microsoft.com/office/drawing/2014/main" id="{DC847448-5DCA-172C-54B2-6786624B53E5}"/>
              </a:ext>
            </a:extLst>
          </p:cNvPr>
          <p:cNvCxnSpPr>
            <a:cxnSpLocks/>
          </p:cNvCxnSpPr>
          <p:nvPr/>
        </p:nvCxnSpPr>
        <p:spPr>
          <a:xfrm>
            <a:off x="8469379" y="1360156"/>
            <a:ext cx="497238"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2" name="直線接點 1041">
            <a:extLst>
              <a:ext uri="{FF2B5EF4-FFF2-40B4-BE49-F238E27FC236}">
                <a16:creationId xmlns:a16="http://schemas.microsoft.com/office/drawing/2014/main" id="{BCBC4BB4-FC59-A2F5-E0F5-EC109C75B31D}"/>
              </a:ext>
            </a:extLst>
          </p:cNvPr>
          <p:cNvCxnSpPr/>
          <p:nvPr/>
        </p:nvCxnSpPr>
        <p:spPr>
          <a:xfrm>
            <a:off x="8488474" y="3385693"/>
            <a:ext cx="0" cy="10576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直線接點 1042">
            <a:extLst>
              <a:ext uri="{FF2B5EF4-FFF2-40B4-BE49-F238E27FC236}">
                <a16:creationId xmlns:a16="http://schemas.microsoft.com/office/drawing/2014/main" id="{2C0E8C35-DBF1-42BA-7471-1494510453BC}"/>
              </a:ext>
            </a:extLst>
          </p:cNvPr>
          <p:cNvCxnSpPr>
            <a:cxnSpLocks/>
          </p:cNvCxnSpPr>
          <p:nvPr/>
        </p:nvCxnSpPr>
        <p:spPr>
          <a:xfrm flipH="1">
            <a:off x="7991236" y="3385693"/>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直線接點 1043">
            <a:extLst>
              <a:ext uri="{FF2B5EF4-FFF2-40B4-BE49-F238E27FC236}">
                <a16:creationId xmlns:a16="http://schemas.microsoft.com/office/drawing/2014/main" id="{00BF37BB-B6BA-E9A7-805A-F2A3C7A8FF3F}"/>
              </a:ext>
            </a:extLst>
          </p:cNvPr>
          <p:cNvCxnSpPr>
            <a:cxnSpLocks/>
          </p:cNvCxnSpPr>
          <p:nvPr/>
        </p:nvCxnSpPr>
        <p:spPr>
          <a:xfrm flipH="1">
            <a:off x="7991236" y="4443319"/>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直線接點 1044">
            <a:extLst>
              <a:ext uri="{FF2B5EF4-FFF2-40B4-BE49-F238E27FC236}">
                <a16:creationId xmlns:a16="http://schemas.microsoft.com/office/drawing/2014/main" id="{86309B54-AECC-4EAF-9AD7-2FF1C518DBEB}"/>
              </a:ext>
            </a:extLst>
          </p:cNvPr>
          <p:cNvCxnSpPr>
            <a:cxnSpLocks/>
          </p:cNvCxnSpPr>
          <p:nvPr/>
        </p:nvCxnSpPr>
        <p:spPr>
          <a:xfrm>
            <a:off x="8488474" y="3684441"/>
            <a:ext cx="497238" cy="0"/>
          </a:xfrm>
          <a:prstGeom prst="line">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46" name="矩形: 圓角 1045">
            <a:extLst>
              <a:ext uri="{FF2B5EF4-FFF2-40B4-BE49-F238E27FC236}">
                <a16:creationId xmlns:a16="http://schemas.microsoft.com/office/drawing/2014/main" id="{AB0176AC-2DFE-6FBC-F031-B53FF40678AC}"/>
              </a:ext>
            </a:extLst>
          </p:cNvPr>
          <p:cNvSpPr/>
          <p:nvPr/>
        </p:nvSpPr>
        <p:spPr>
          <a:xfrm>
            <a:off x="6034223" y="1867909"/>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1047" name="直線單箭頭接點 1046">
            <a:extLst>
              <a:ext uri="{FF2B5EF4-FFF2-40B4-BE49-F238E27FC236}">
                <a16:creationId xmlns:a16="http://schemas.microsoft.com/office/drawing/2014/main" id="{67C9CC53-E9A4-B170-BF2D-7694D55CAFCB}"/>
              </a:ext>
            </a:extLst>
          </p:cNvPr>
          <p:cNvCxnSpPr>
            <a:cxnSpLocks/>
          </p:cNvCxnSpPr>
          <p:nvPr/>
        </p:nvCxnSpPr>
        <p:spPr>
          <a:xfrm>
            <a:off x="10754218" y="1370055"/>
            <a:ext cx="6239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9" name="矩形: 圓角 1048">
            <a:extLst>
              <a:ext uri="{FF2B5EF4-FFF2-40B4-BE49-F238E27FC236}">
                <a16:creationId xmlns:a16="http://schemas.microsoft.com/office/drawing/2014/main" id="{2EC0BECB-A2F0-0A89-823A-48E0BAB60E89}"/>
              </a:ext>
            </a:extLst>
          </p:cNvPr>
          <p:cNvSpPr/>
          <p:nvPr/>
        </p:nvSpPr>
        <p:spPr>
          <a:xfrm>
            <a:off x="8961363" y="828442"/>
            <a:ext cx="1776068" cy="1063428"/>
          </a:xfrm>
          <a:prstGeom prst="roundRect">
            <a:avLst/>
          </a:prstGeom>
          <a:solidFill>
            <a:schemeClr val="accent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Discriminator</a:t>
            </a:r>
            <a:endPar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050" name="直線單箭頭接點 1049">
            <a:extLst>
              <a:ext uri="{FF2B5EF4-FFF2-40B4-BE49-F238E27FC236}">
                <a16:creationId xmlns:a16="http://schemas.microsoft.com/office/drawing/2014/main" id="{65857A56-B268-D6FF-E1A3-86A013B1FDB2}"/>
              </a:ext>
            </a:extLst>
          </p:cNvPr>
          <p:cNvCxnSpPr>
            <a:cxnSpLocks/>
          </p:cNvCxnSpPr>
          <p:nvPr/>
        </p:nvCxnSpPr>
        <p:spPr>
          <a:xfrm>
            <a:off x="10771005" y="3716780"/>
            <a:ext cx="6239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52" name="矩形: 圓角 1051">
            <a:extLst>
              <a:ext uri="{FF2B5EF4-FFF2-40B4-BE49-F238E27FC236}">
                <a16:creationId xmlns:a16="http://schemas.microsoft.com/office/drawing/2014/main" id="{71F426EF-D44F-DA9D-AEEF-856661C74510}"/>
              </a:ext>
            </a:extLst>
          </p:cNvPr>
          <p:cNvSpPr/>
          <p:nvPr/>
        </p:nvSpPr>
        <p:spPr>
          <a:xfrm>
            <a:off x="8978150" y="3175167"/>
            <a:ext cx="1776068" cy="1063428"/>
          </a:xfrm>
          <a:prstGeom prst="roundRect">
            <a:avLst/>
          </a:prstGeom>
          <a:solidFill>
            <a:schemeClr val="accent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Discriminator</a:t>
            </a:r>
            <a:endParaRPr kumimoji="0" lang="zh-TW" altLang="en-US"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054" name="直線接點 1053">
            <a:extLst>
              <a:ext uri="{FF2B5EF4-FFF2-40B4-BE49-F238E27FC236}">
                <a16:creationId xmlns:a16="http://schemas.microsoft.com/office/drawing/2014/main" id="{A01CAF06-CEB1-DEDE-D305-2D6BE7C377E0}"/>
              </a:ext>
            </a:extLst>
          </p:cNvPr>
          <p:cNvCxnSpPr>
            <a:cxnSpLocks/>
          </p:cNvCxnSpPr>
          <p:nvPr/>
        </p:nvCxnSpPr>
        <p:spPr>
          <a:xfrm flipH="1">
            <a:off x="7972141" y="1061408"/>
            <a:ext cx="49723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055" name="圖片 1054" descr="一張含有 美工圖案, 圖形, 平面設計, 卡通 的圖片&#10;&#10;自動產生的描述">
            <a:extLst>
              <a:ext uri="{FF2B5EF4-FFF2-40B4-BE49-F238E27FC236}">
                <a16:creationId xmlns:a16="http://schemas.microsoft.com/office/drawing/2014/main" id="{FAB094CE-128B-2386-5D30-5C13BE055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3901" y="327288"/>
            <a:ext cx="1468239" cy="1468239"/>
          </a:xfrm>
          <a:prstGeom prst="rect">
            <a:avLst/>
          </a:prstGeom>
        </p:spPr>
      </p:pic>
      <p:pic>
        <p:nvPicPr>
          <p:cNvPr id="1056" name="圖片 1055" descr="一張含有 寫生, 圖畫, 線條藝術, 圖解 的圖片&#10;&#10;自動產生的描述">
            <a:extLst>
              <a:ext uri="{FF2B5EF4-FFF2-40B4-BE49-F238E27FC236}">
                <a16:creationId xmlns:a16="http://schemas.microsoft.com/office/drawing/2014/main" id="{3E5E2669-3346-3E7C-3661-43E8051211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7015" y="2659475"/>
            <a:ext cx="1264220" cy="1264220"/>
          </a:xfrm>
          <a:prstGeom prst="rect">
            <a:avLst/>
          </a:prstGeom>
        </p:spPr>
      </p:pic>
      <p:pic>
        <p:nvPicPr>
          <p:cNvPr id="1057" name="Picture 4">
            <a:extLst>
              <a:ext uri="{FF2B5EF4-FFF2-40B4-BE49-F238E27FC236}">
                <a16:creationId xmlns:a16="http://schemas.microsoft.com/office/drawing/2014/main" id="{0E4CA8B4-4A68-8B9F-86BD-F9A292963E3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19805" y="1034254"/>
            <a:ext cx="777924" cy="77792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4">
            <a:extLst>
              <a:ext uri="{FF2B5EF4-FFF2-40B4-BE49-F238E27FC236}">
                <a16:creationId xmlns:a16="http://schemas.microsoft.com/office/drawing/2014/main" id="{0883159E-6C34-6A8E-E4F0-0355C10BF2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19805" y="3430778"/>
            <a:ext cx="777924" cy="777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6528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3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3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3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0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4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0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4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04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49"/>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05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5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5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55"/>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56"/>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5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1031" grpId="0" animBg="1"/>
      <p:bldP spid="1032" grpId="0" animBg="1"/>
      <p:bldP spid="1038" grpId="0" animBg="1"/>
      <p:bldP spid="1046" grpId="0" animBg="1"/>
      <p:bldP spid="1049" grpId="0" animBg="1"/>
      <p:bldP spid="105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descr="一張含有 美工圖案, 圖形, 平面設計, 卡通 的圖片&#10;&#10;自動產生的描述">
            <a:extLst>
              <a:ext uri="{FF2B5EF4-FFF2-40B4-BE49-F238E27FC236}">
                <a16:creationId xmlns:a16="http://schemas.microsoft.com/office/drawing/2014/main" id="{6310C67F-CF35-97FC-29AD-9BF0616631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88905" y="3583161"/>
            <a:ext cx="1783918" cy="1783918"/>
          </a:xfrm>
          <a:prstGeom prst="rect">
            <a:avLst/>
          </a:prstGeom>
        </p:spPr>
      </p:pic>
      <p:sp>
        <p:nvSpPr>
          <p:cNvPr id="9" name="矩形: 圓角 8">
            <a:extLst>
              <a:ext uri="{FF2B5EF4-FFF2-40B4-BE49-F238E27FC236}">
                <a16:creationId xmlns:a16="http://schemas.microsoft.com/office/drawing/2014/main" id="{F9AED546-1371-7251-E7FE-DDE415BF5619}"/>
              </a:ext>
            </a:extLst>
          </p:cNvPr>
          <p:cNvSpPr/>
          <p:nvPr/>
        </p:nvSpPr>
        <p:spPr>
          <a:xfrm>
            <a:off x="2286576" y="3939943"/>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圖片</a:t>
            </a:r>
            <a:endPar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sp>
        <p:nvSpPr>
          <p:cNvPr id="10" name="矩形: 圓角 9">
            <a:extLst>
              <a:ext uri="{FF2B5EF4-FFF2-40B4-BE49-F238E27FC236}">
                <a16:creationId xmlns:a16="http://schemas.microsoft.com/office/drawing/2014/main" id="{796F6177-7BFC-8BFA-77E5-612FCC04E8A8}"/>
              </a:ext>
            </a:extLst>
          </p:cNvPr>
          <p:cNvSpPr/>
          <p:nvPr/>
        </p:nvSpPr>
        <p:spPr>
          <a:xfrm>
            <a:off x="2364804" y="3002265"/>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一隻在奔跑的狗</a:t>
            </a:r>
          </a:p>
        </p:txBody>
      </p:sp>
      <p:cxnSp>
        <p:nvCxnSpPr>
          <p:cNvPr id="11" name="直線單箭頭接點 10">
            <a:extLst>
              <a:ext uri="{FF2B5EF4-FFF2-40B4-BE49-F238E27FC236}">
                <a16:creationId xmlns:a16="http://schemas.microsoft.com/office/drawing/2014/main" id="{B154F0FA-1D5F-913D-D8BB-5E0E08DA2BF8}"/>
              </a:ext>
            </a:extLst>
          </p:cNvPr>
          <p:cNvCxnSpPr>
            <a:cxnSpLocks/>
          </p:cNvCxnSpPr>
          <p:nvPr/>
        </p:nvCxnSpPr>
        <p:spPr>
          <a:xfrm>
            <a:off x="4451815" y="4471437"/>
            <a:ext cx="6239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C7742F57-D6FD-04CC-B070-A353D6AF059A}"/>
              </a:ext>
            </a:extLst>
          </p:cNvPr>
          <p:cNvCxnSpPr>
            <a:cxnSpLocks/>
          </p:cNvCxnSpPr>
          <p:nvPr/>
        </p:nvCxnSpPr>
        <p:spPr>
          <a:xfrm>
            <a:off x="3312468" y="3472961"/>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a:extLst>
              <a:ext uri="{FF2B5EF4-FFF2-40B4-BE49-F238E27FC236}">
                <a16:creationId xmlns:a16="http://schemas.microsoft.com/office/drawing/2014/main" id="{610404C6-59C6-D300-B9FE-0C7DCFB533C3}"/>
              </a:ext>
            </a:extLst>
          </p:cNvPr>
          <p:cNvCxnSpPr>
            <a:cxnSpLocks/>
          </p:cNvCxnSpPr>
          <p:nvPr/>
        </p:nvCxnSpPr>
        <p:spPr>
          <a:xfrm>
            <a:off x="1676392" y="4494096"/>
            <a:ext cx="547952"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矩形: 圓角 15">
            <a:extLst>
              <a:ext uri="{FF2B5EF4-FFF2-40B4-BE49-F238E27FC236}">
                <a16:creationId xmlns:a16="http://schemas.microsoft.com/office/drawing/2014/main" id="{D0A447D8-B014-DD71-286E-0F4EDC856FCB}"/>
              </a:ext>
            </a:extLst>
          </p:cNvPr>
          <p:cNvSpPr/>
          <p:nvPr/>
        </p:nvSpPr>
        <p:spPr>
          <a:xfrm>
            <a:off x="6772823" y="1809342"/>
            <a:ext cx="2372146" cy="1108307"/>
          </a:xfrm>
          <a:prstGeom prst="roundRect">
            <a:avLst/>
          </a:prstGeom>
          <a:solidFill>
            <a:schemeClr val="accent2">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Discriminator</a:t>
            </a:r>
            <a:endParaRPr kumimoji="0" lang="zh-TW" altLang="en-US" sz="24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mc:AlternateContent xmlns:mc="http://schemas.openxmlformats.org/markup-compatibility/2006" xmlns:a14="http://schemas.microsoft.com/office/drawing/2010/main">
        <mc:Choice Requires="a14">
          <p:sp>
            <p:nvSpPr>
              <p:cNvPr id="34" name="文字方塊 33">
                <a:extLst>
                  <a:ext uri="{FF2B5EF4-FFF2-40B4-BE49-F238E27FC236}">
                    <a16:creationId xmlns:a16="http://schemas.microsoft.com/office/drawing/2014/main" id="{184A79FF-2D4D-30EB-A06D-9EE45AB48F98}"/>
                  </a:ext>
                </a:extLst>
              </p:cNvPr>
              <p:cNvSpPr txBox="1"/>
              <p:nvPr/>
            </p:nvSpPr>
            <p:spPr>
              <a:xfrm>
                <a:off x="1190583" y="4187377"/>
                <a:ext cx="423577" cy="61343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d>
                        <m:dPr>
                          <m:begChr m:val="["/>
                          <m:endChr m:val="]"/>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dPr>
                        <m:e>
                          <m:eqArr>
                            <m:eqArrPr>
                              <m:ctrlPr>
                                <a:rPr kumimoji="0" lang="en-US" altLang="zh-TW" sz="24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eqArrPr>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e>
                            <m:e>
                              <m:r>
                                <a:rPr kumimoji="0" lang="en-US" altLang="zh-TW" sz="2400" b="0" i="1" u="none" strike="noStrike" kern="1200" cap="none" spc="0" normalizeH="0" baseline="0" noProof="0">
                                  <a:ln>
                                    <a:noFill/>
                                  </a:ln>
                                  <a:solidFill>
                                    <a:prstClr val="black"/>
                                  </a:solidFill>
                                  <a:effectLst/>
                                  <a:uLnTx/>
                                  <a:uFillTx/>
                                  <a:latin typeface="Cambria Math" panose="02040503050406030204" pitchFamily="18" charset="0"/>
                                  <a:cs typeface="+mn-cs"/>
                                </a:rPr>
                                <m:t>?</m:t>
                              </m:r>
                            </m:e>
                          </m:eqArr>
                        </m:e>
                      </m:d>
                    </m:oMath>
                  </m:oMathPara>
                </a14:m>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mc:Choice>
        <mc:Fallback xmlns="">
          <p:sp>
            <p:nvSpPr>
              <p:cNvPr id="34" name="文字方塊 33">
                <a:extLst>
                  <a:ext uri="{FF2B5EF4-FFF2-40B4-BE49-F238E27FC236}">
                    <a16:creationId xmlns:a16="http://schemas.microsoft.com/office/drawing/2014/main" id="{184A79FF-2D4D-30EB-A06D-9EE45AB48F98}"/>
                  </a:ext>
                </a:extLst>
              </p:cNvPr>
              <p:cNvSpPr txBox="1">
                <a:spLocks noRot="1" noChangeAspect="1" noMove="1" noResize="1" noEditPoints="1" noAdjustHandles="1" noChangeArrowheads="1" noChangeShapeType="1" noTextEdit="1"/>
              </p:cNvSpPr>
              <p:nvPr/>
            </p:nvSpPr>
            <p:spPr>
              <a:xfrm>
                <a:off x="1190583" y="4187377"/>
                <a:ext cx="423577" cy="613438"/>
              </a:xfrm>
              <a:prstGeom prst="rect">
                <a:avLst/>
              </a:prstGeom>
              <a:blipFill>
                <a:blip r:embed="rId3"/>
                <a:stretch>
                  <a:fillRect/>
                </a:stretch>
              </a:blipFill>
            </p:spPr>
            <p:txBody>
              <a:bodyPr/>
              <a:lstStyle/>
              <a:p>
                <a:r>
                  <a:rPr lang="zh-TW" altLang="en-US">
                    <a:noFill/>
                  </a:rPr>
                  <a:t> </a:t>
                </a:r>
              </a:p>
            </p:txBody>
          </p:sp>
        </mc:Fallback>
      </mc:AlternateContent>
      <p:sp>
        <p:nvSpPr>
          <p:cNvPr id="41" name="文字方塊 40">
            <a:extLst>
              <a:ext uri="{FF2B5EF4-FFF2-40B4-BE49-F238E27FC236}">
                <a16:creationId xmlns:a16="http://schemas.microsoft.com/office/drawing/2014/main" id="{ADBACF2F-16B0-2D69-7D98-C817BCEC785A}"/>
              </a:ext>
            </a:extLst>
          </p:cNvPr>
          <p:cNvSpPr txBox="1"/>
          <p:nvPr/>
        </p:nvSpPr>
        <p:spPr>
          <a:xfrm>
            <a:off x="314067" y="91125"/>
            <a:ext cx="1084910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Generative Adversarial Network (GAN)</a:t>
            </a:r>
            <a:endParaRPr kumimoji="0" lang="zh-TW" altLang="en-US" sz="3200" b="1" i="0" u="sng"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 name="文字方塊 2">
            <a:extLst>
              <a:ext uri="{FF2B5EF4-FFF2-40B4-BE49-F238E27FC236}">
                <a16:creationId xmlns:a16="http://schemas.microsoft.com/office/drawing/2014/main" id="{051D7F3B-533A-8CE2-65CA-D9461C98DB15}"/>
              </a:ext>
            </a:extLst>
          </p:cNvPr>
          <p:cNvSpPr txBox="1"/>
          <p:nvPr/>
        </p:nvSpPr>
        <p:spPr>
          <a:xfrm>
            <a:off x="1778722" y="5159400"/>
            <a:ext cx="321018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Generator </a:t>
            </a:r>
            <a:endParaRPr kumimoji="0" lang="zh-TW" altLang="en-US" sz="2800" b="1"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cxnSp>
        <p:nvCxnSpPr>
          <p:cNvPr id="4" name="直線單箭頭接點 3">
            <a:extLst>
              <a:ext uri="{FF2B5EF4-FFF2-40B4-BE49-F238E27FC236}">
                <a16:creationId xmlns:a16="http://schemas.microsoft.com/office/drawing/2014/main" id="{06D01B9A-AC52-DDEC-9F93-827BD85CA1DF}"/>
              </a:ext>
            </a:extLst>
          </p:cNvPr>
          <p:cNvCxnSpPr>
            <a:cxnSpLocks/>
          </p:cNvCxnSpPr>
          <p:nvPr/>
        </p:nvCxnSpPr>
        <p:spPr>
          <a:xfrm>
            <a:off x="9359011" y="2312058"/>
            <a:ext cx="6239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文字方塊 5">
            <a:extLst>
              <a:ext uri="{FF2B5EF4-FFF2-40B4-BE49-F238E27FC236}">
                <a16:creationId xmlns:a16="http://schemas.microsoft.com/office/drawing/2014/main" id="{E273E4A6-99A7-C19E-07DD-DCB569C4929E}"/>
              </a:ext>
            </a:extLst>
          </p:cNvPr>
          <p:cNvSpPr txBox="1"/>
          <p:nvPr/>
        </p:nvSpPr>
        <p:spPr>
          <a:xfrm>
            <a:off x="2402253" y="5736212"/>
            <a:ext cx="19631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srgbClr val="FF0000"/>
                </a:solidFill>
                <a:effectLst/>
                <a:uLnTx/>
                <a:uFillTx/>
                <a:latin typeface="微軟正黑體" panose="020B0604030504040204" pitchFamily="34" charset="-120"/>
                <a:ea typeface="微軟正黑體" panose="020B0604030504040204" pitchFamily="34" charset="-120"/>
                <a:cs typeface="+mn-cs"/>
              </a:rPr>
              <a:t>調整參數</a:t>
            </a:r>
          </a:p>
        </p:txBody>
      </p:sp>
      <p:pic>
        <p:nvPicPr>
          <p:cNvPr id="8" name="圖片 7" descr="一張含有 狗飼養, 寵物, 哺乳動物, 狗 的圖片&#10;&#10;自動產生的描述">
            <a:extLst>
              <a:ext uri="{FF2B5EF4-FFF2-40B4-BE49-F238E27FC236}">
                <a16:creationId xmlns:a16="http://schemas.microsoft.com/office/drawing/2014/main" id="{BAC27D9B-C7BA-2732-EB9F-3C6B78AA69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9053" y="3583161"/>
            <a:ext cx="1352550" cy="1352550"/>
          </a:xfrm>
          <a:prstGeom prst="rect">
            <a:avLst/>
          </a:prstGeom>
        </p:spPr>
      </p:pic>
      <p:cxnSp>
        <p:nvCxnSpPr>
          <p:cNvPr id="20" name="直線單箭頭接點 19">
            <a:extLst>
              <a:ext uri="{FF2B5EF4-FFF2-40B4-BE49-F238E27FC236}">
                <a16:creationId xmlns:a16="http://schemas.microsoft.com/office/drawing/2014/main" id="{C85DE3C2-79B2-5C3C-C6A2-17C69B198835}"/>
              </a:ext>
            </a:extLst>
          </p:cNvPr>
          <p:cNvCxnSpPr>
            <a:cxnSpLocks/>
          </p:cNvCxnSpPr>
          <p:nvPr/>
        </p:nvCxnSpPr>
        <p:spPr>
          <a:xfrm>
            <a:off x="7004515" y="4471437"/>
            <a:ext cx="1022119"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直線單箭頭接點 21">
            <a:extLst>
              <a:ext uri="{FF2B5EF4-FFF2-40B4-BE49-F238E27FC236}">
                <a16:creationId xmlns:a16="http://schemas.microsoft.com/office/drawing/2014/main" id="{A852E984-D948-DF0E-EB91-0A02DA8755E8}"/>
              </a:ext>
            </a:extLst>
          </p:cNvPr>
          <p:cNvCxnSpPr>
            <a:cxnSpLocks/>
          </p:cNvCxnSpPr>
          <p:nvPr/>
        </p:nvCxnSpPr>
        <p:spPr>
          <a:xfrm flipV="1">
            <a:off x="8026634" y="2986235"/>
            <a:ext cx="0" cy="1507861"/>
          </a:xfrm>
          <a:prstGeom prst="straightConnector1">
            <a:avLst/>
          </a:prstGeom>
          <a:ln w="571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直線單箭頭接點 24">
            <a:extLst>
              <a:ext uri="{FF2B5EF4-FFF2-40B4-BE49-F238E27FC236}">
                <a16:creationId xmlns:a16="http://schemas.microsoft.com/office/drawing/2014/main" id="{BC9FA27B-94C4-850A-E825-8C4FB94B87C7}"/>
              </a:ext>
            </a:extLst>
          </p:cNvPr>
          <p:cNvCxnSpPr>
            <a:cxnSpLocks/>
          </p:cNvCxnSpPr>
          <p:nvPr/>
        </p:nvCxnSpPr>
        <p:spPr>
          <a:xfrm>
            <a:off x="3312468" y="2312058"/>
            <a:ext cx="0" cy="650184"/>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直線單箭頭接點 30">
            <a:extLst>
              <a:ext uri="{FF2B5EF4-FFF2-40B4-BE49-F238E27FC236}">
                <a16:creationId xmlns:a16="http://schemas.microsoft.com/office/drawing/2014/main" id="{8D5D9369-447C-BAC6-85FC-5B139C5AB705}"/>
              </a:ext>
            </a:extLst>
          </p:cNvPr>
          <p:cNvCxnSpPr>
            <a:cxnSpLocks/>
          </p:cNvCxnSpPr>
          <p:nvPr/>
        </p:nvCxnSpPr>
        <p:spPr>
          <a:xfrm>
            <a:off x="3395272" y="2312058"/>
            <a:ext cx="3361046" cy="0"/>
          </a:xfrm>
          <a:prstGeom prst="straightConnector1">
            <a:avLst/>
          </a:prstGeom>
          <a:ln w="57150">
            <a:solidFill>
              <a:schemeClr val="tx1"/>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2938C5C7-F5B0-C4FA-D5A6-CB553DC0A4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83666" y="2042676"/>
            <a:ext cx="711851" cy="7118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EFE29FD7-3EF6-43F8-77B9-EB68B43CCAF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44416" y="2042676"/>
            <a:ext cx="777924" cy="777924"/>
          </a:xfrm>
          <a:prstGeom prst="rect">
            <a:avLst/>
          </a:prstGeom>
          <a:noFill/>
          <a:extLst>
            <a:ext uri="{909E8E84-426E-40DD-AFC4-6F175D3DCCD1}">
              <a14:hiddenFill xmlns:a14="http://schemas.microsoft.com/office/drawing/2010/main">
                <a:solidFill>
                  <a:srgbClr val="FFFFFF"/>
                </a:solidFill>
              </a14:hiddenFill>
            </a:ext>
          </a:extLst>
        </p:spPr>
      </p:pic>
      <p:sp>
        <p:nvSpPr>
          <p:cNvPr id="13" name="文字方塊 12">
            <a:extLst>
              <a:ext uri="{FF2B5EF4-FFF2-40B4-BE49-F238E27FC236}">
                <a16:creationId xmlns:a16="http://schemas.microsoft.com/office/drawing/2014/main" id="{B0BE06CA-0CE2-1A23-E00B-0745735D232B}"/>
              </a:ext>
            </a:extLst>
          </p:cNvPr>
          <p:cNvSpPr txBox="1"/>
          <p:nvPr/>
        </p:nvSpPr>
        <p:spPr>
          <a:xfrm>
            <a:off x="448024" y="1068875"/>
            <a:ext cx="7048500" cy="523220"/>
          </a:xfrm>
          <a:prstGeom prst="rect">
            <a:avLst/>
          </a:prstGeom>
          <a:noFill/>
        </p:spPr>
        <p:txBody>
          <a:bodyPr wrap="square" rtlCol="0">
            <a:spAutoFit/>
          </a:bodyPr>
          <a:lstStyle/>
          <a:p>
            <a:r>
              <a:rPr lang="en-US" altLang="zh-TW" sz="2800" dirty="0">
                <a:latin typeface="微軟正黑體" panose="020B0604030504040204" pitchFamily="34" charset="-120"/>
                <a:ea typeface="微軟正黑體" panose="020B0604030504040204" pitchFamily="34" charset="-120"/>
              </a:rPr>
              <a:t>Discriminator </a:t>
            </a:r>
            <a:r>
              <a:rPr lang="zh-TW" altLang="en-US" sz="2800" dirty="0">
                <a:latin typeface="微軟正黑體" panose="020B0604030504040204" pitchFamily="34" charset="-120"/>
                <a:ea typeface="微軟正黑體" panose="020B0604030504040204" pitchFamily="34" charset="-120"/>
              </a:rPr>
              <a:t>和 </a:t>
            </a:r>
            <a:r>
              <a:rPr lang="en-US" altLang="zh-TW" sz="2800" dirty="0">
                <a:latin typeface="微軟正黑體" panose="020B0604030504040204" pitchFamily="34" charset="-120"/>
                <a:ea typeface="微軟正黑體" panose="020B0604030504040204" pitchFamily="34" charset="-120"/>
              </a:rPr>
              <a:t>Generator </a:t>
            </a:r>
            <a:r>
              <a:rPr lang="zh-TW" altLang="en-US" sz="2800" dirty="0">
                <a:latin typeface="微軟正黑體" panose="020B0604030504040204" pitchFamily="34" charset="-120"/>
                <a:ea typeface="微軟正黑體" panose="020B0604030504040204" pitchFamily="34" charset="-120"/>
              </a:rPr>
              <a:t>會交替訓練</a:t>
            </a:r>
          </a:p>
        </p:txBody>
      </p:sp>
      <p:sp>
        <p:nvSpPr>
          <p:cNvPr id="17" name="文字方塊 16">
            <a:extLst>
              <a:ext uri="{FF2B5EF4-FFF2-40B4-BE49-F238E27FC236}">
                <a16:creationId xmlns:a16="http://schemas.microsoft.com/office/drawing/2014/main" id="{92603469-2CEF-2AFE-B868-85376888C5F4}"/>
              </a:ext>
            </a:extLst>
          </p:cNvPr>
          <p:cNvSpPr txBox="1"/>
          <p:nvPr/>
        </p:nvSpPr>
        <p:spPr>
          <a:xfrm>
            <a:off x="4365372" y="5910522"/>
            <a:ext cx="7048500" cy="523220"/>
          </a:xfrm>
          <a:prstGeom prst="rect">
            <a:avLst/>
          </a:prstGeom>
          <a:noFill/>
        </p:spPr>
        <p:txBody>
          <a:bodyPr wrap="square" rtlCol="0">
            <a:spAutoFit/>
          </a:bodyPr>
          <a:lstStyle/>
          <a:p>
            <a:pPr algn="r"/>
            <a:r>
              <a:rPr lang="zh-TW" altLang="en-US" sz="2800" u="sng" dirty="0">
                <a:latin typeface="微軟正黑體" panose="020B0604030504040204" pitchFamily="34" charset="-120"/>
                <a:ea typeface="微軟正黑體" panose="020B0604030504040204" pitchFamily="34" charset="-120"/>
              </a:rPr>
              <a:t>比較 </a:t>
            </a:r>
            <a:r>
              <a:rPr lang="en-US" altLang="zh-TW" sz="2800" u="sng" dirty="0">
                <a:latin typeface="微軟正黑體" panose="020B0604030504040204" pitchFamily="34" charset="-120"/>
                <a:ea typeface="微軟正黑體" panose="020B0604030504040204" pitchFamily="34" charset="-120"/>
              </a:rPr>
              <a:t>RLHF</a:t>
            </a:r>
            <a:endParaRPr lang="zh-TW" altLang="en-US" sz="2800" u="sng" dirty="0">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697280D5-E068-F721-ED49-15FDD1245F02}"/>
              </a:ext>
            </a:extLst>
          </p:cNvPr>
          <p:cNvSpPr txBox="1"/>
          <p:nvPr/>
        </p:nvSpPr>
        <p:spPr>
          <a:xfrm>
            <a:off x="8189823" y="3059941"/>
            <a:ext cx="3048968"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Reward Model</a:t>
            </a:r>
            <a:endParaRPr lang="zh-TW" altLang="en-US" sz="2400" dirty="0">
              <a:latin typeface="微軟正黑體" panose="020B0604030504040204" pitchFamily="34" charset="-120"/>
              <a:ea typeface="微軟正黑體" panose="020B0604030504040204" pitchFamily="34" charset="-120"/>
            </a:endParaRPr>
          </a:p>
        </p:txBody>
      </p:sp>
      <p:sp>
        <p:nvSpPr>
          <p:cNvPr id="21" name="文字方塊 20">
            <a:extLst>
              <a:ext uri="{FF2B5EF4-FFF2-40B4-BE49-F238E27FC236}">
                <a16:creationId xmlns:a16="http://schemas.microsoft.com/office/drawing/2014/main" id="{C5F0A0A0-26B6-33F5-226B-0CA5B3ED44E2}"/>
              </a:ext>
            </a:extLst>
          </p:cNvPr>
          <p:cNvSpPr txBox="1"/>
          <p:nvPr/>
        </p:nvSpPr>
        <p:spPr>
          <a:xfrm>
            <a:off x="8519932" y="3557156"/>
            <a:ext cx="3048968" cy="830997"/>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不同之處：只要 </a:t>
            </a:r>
            <a:r>
              <a:rPr lang="en-US" altLang="zh-TW" sz="2400" dirty="0">
                <a:latin typeface="微軟正黑體" panose="020B0604030504040204" pitchFamily="34" charset="-120"/>
                <a:ea typeface="微軟正黑體" panose="020B0604030504040204" pitchFamily="34" charset="-120"/>
              </a:rPr>
              <a:t>AI</a:t>
            </a:r>
            <a:r>
              <a:rPr lang="zh-TW" altLang="en-US" sz="2400" dirty="0">
                <a:latin typeface="微軟正黑體" panose="020B0604030504040204" pitchFamily="34" charset="-120"/>
                <a:ea typeface="微軟正黑體" panose="020B0604030504040204" pitchFamily="34" charset="-120"/>
              </a:rPr>
              <a:t> 產生的都是壞的</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9479157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6" grpId="0"/>
      <p:bldP spid="13" grpId="0"/>
      <p:bldP spid="17" grpId="0"/>
      <p:bldP spid="18" grpId="0"/>
      <p:bldP spid="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a:extLst>
              <a:ext uri="{FF2B5EF4-FFF2-40B4-BE49-F238E27FC236}">
                <a16:creationId xmlns:a16="http://schemas.microsoft.com/office/drawing/2014/main" id="{38183AC3-AE2D-6626-8669-AB3C83A99FD3}"/>
              </a:ext>
            </a:extLst>
          </p:cNvPr>
          <p:cNvSpPr txBox="1"/>
          <p:nvPr/>
        </p:nvSpPr>
        <p:spPr>
          <a:xfrm>
            <a:off x="724967" y="2087868"/>
            <a:ext cx="60985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https://arxiv.org/abs/1512.09300</a:t>
            </a:r>
          </a:p>
        </p:txBody>
      </p:sp>
      <p:sp>
        <p:nvSpPr>
          <p:cNvPr id="6" name="文字方塊 5">
            <a:extLst>
              <a:ext uri="{FF2B5EF4-FFF2-40B4-BE49-F238E27FC236}">
                <a16:creationId xmlns:a16="http://schemas.microsoft.com/office/drawing/2014/main" id="{DD1EF440-33F8-5F74-CAA0-039885D50D14}"/>
              </a:ext>
            </a:extLst>
          </p:cNvPr>
          <p:cNvSpPr txBox="1"/>
          <p:nvPr/>
        </p:nvSpPr>
        <p:spPr>
          <a:xfrm>
            <a:off x="745210" y="1644517"/>
            <a:ext cx="20922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VAE + GAN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pic>
        <p:nvPicPr>
          <p:cNvPr id="8" name="圖片 7">
            <a:extLst>
              <a:ext uri="{FF2B5EF4-FFF2-40B4-BE49-F238E27FC236}">
                <a16:creationId xmlns:a16="http://schemas.microsoft.com/office/drawing/2014/main" id="{E6718CA2-5455-9AD1-9112-171F7E0538A3}"/>
              </a:ext>
            </a:extLst>
          </p:cNvPr>
          <p:cNvPicPr>
            <a:picLocks noChangeAspect="1"/>
          </p:cNvPicPr>
          <p:nvPr/>
        </p:nvPicPr>
        <p:blipFill>
          <a:blip r:embed="rId2"/>
          <a:stretch>
            <a:fillRect/>
          </a:stretch>
        </p:blipFill>
        <p:spPr>
          <a:xfrm>
            <a:off x="4573291" y="86945"/>
            <a:ext cx="5254956" cy="2275553"/>
          </a:xfrm>
          <a:prstGeom prst="rect">
            <a:avLst/>
          </a:prstGeom>
        </p:spPr>
      </p:pic>
      <p:sp>
        <p:nvSpPr>
          <p:cNvPr id="9" name="文字方塊 8">
            <a:extLst>
              <a:ext uri="{FF2B5EF4-FFF2-40B4-BE49-F238E27FC236}">
                <a16:creationId xmlns:a16="http://schemas.microsoft.com/office/drawing/2014/main" id="{4EC2F496-003B-76DA-25B9-BCBDD1A47972}"/>
              </a:ext>
            </a:extLst>
          </p:cNvPr>
          <p:cNvSpPr txBox="1"/>
          <p:nvPr/>
        </p:nvSpPr>
        <p:spPr>
          <a:xfrm>
            <a:off x="702812" y="3486794"/>
            <a:ext cx="20922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Flow + GAN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1" name="文字方塊 10">
            <a:extLst>
              <a:ext uri="{FF2B5EF4-FFF2-40B4-BE49-F238E27FC236}">
                <a16:creationId xmlns:a16="http://schemas.microsoft.com/office/drawing/2014/main" id="{DA74E7F1-FCA7-36DB-4419-B4E7939D5351}"/>
              </a:ext>
            </a:extLst>
          </p:cNvPr>
          <p:cNvSpPr txBox="1"/>
          <p:nvPr/>
        </p:nvSpPr>
        <p:spPr>
          <a:xfrm>
            <a:off x="745210" y="3981286"/>
            <a:ext cx="60985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https://arxiv.org/abs/1705.08868</a:t>
            </a:r>
          </a:p>
        </p:txBody>
      </p:sp>
      <p:pic>
        <p:nvPicPr>
          <p:cNvPr id="13" name="圖片 12">
            <a:extLst>
              <a:ext uri="{FF2B5EF4-FFF2-40B4-BE49-F238E27FC236}">
                <a16:creationId xmlns:a16="http://schemas.microsoft.com/office/drawing/2014/main" id="{31715910-700B-5E19-F996-397D8A2F2B0E}"/>
              </a:ext>
            </a:extLst>
          </p:cNvPr>
          <p:cNvPicPr>
            <a:picLocks noChangeAspect="1"/>
          </p:cNvPicPr>
          <p:nvPr/>
        </p:nvPicPr>
        <p:blipFill>
          <a:blip r:embed="rId3"/>
          <a:stretch>
            <a:fillRect/>
          </a:stretch>
        </p:blipFill>
        <p:spPr>
          <a:xfrm>
            <a:off x="4073633" y="2673622"/>
            <a:ext cx="7373157" cy="3935259"/>
          </a:xfrm>
          <a:prstGeom prst="rect">
            <a:avLst/>
          </a:prstGeom>
        </p:spPr>
      </p:pic>
      <p:sp>
        <p:nvSpPr>
          <p:cNvPr id="14" name="文字方塊 13">
            <a:extLst>
              <a:ext uri="{FF2B5EF4-FFF2-40B4-BE49-F238E27FC236}">
                <a16:creationId xmlns:a16="http://schemas.microsoft.com/office/drawing/2014/main" id="{6561DFED-5C5C-E16C-B05B-A1A46E584FA3}"/>
              </a:ext>
            </a:extLst>
          </p:cNvPr>
          <p:cNvSpPr txBox="1"/>
          <p:nvPr/>
        </p:nvSpPr>
        <p:spPr>
          <a:xfrm>
            <a:off x="729712" y="5384363"/>
            <a:ext cx="28168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Diffusion + GAN</a:t>
            </a:r>
            <a:endParaRPr kumimoji="0" lang="zh-TW" altLang="en-US" sz="2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文字方塊 15">
            <a:extLst>
              <a:ext uri="{FF2B5EF4-FFF2-40B4-BE49-F238E27FC236}">
                <a16:creationId xmlns:a16="http://schemas.microsoft.com/office/drawing/2014/main" id="{B49E0EAE-AB98-DE49-C8A8-68BF0653E0E5}"/>
              </a:ext>
            </a:extLst>
          </p:cNvPr>
          <p:cNvSpPr txBox="1"/>
          <p:nvPr/>
        </p:nvSpPr>
        <p:spPr>
          <a:xfrm>
            <a:off x="745210" y="5936652"/>
            <a:ext cx="747018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https://arxiv.org/abs/2206.02262</a:t>
            </a:r>
          </a:p>
        </p:txBody>
      </p:sp>
      <p:sp>
        <p:nvSpPr>
          <p:cNvPr id="3" name="文字方塊 2">
            <a:extLst>
              <a:ext uri="{FF2B5EF4-FFF2-40B4-BE49-F238E27FC236}">
                <a16:creationId xmlns:a16="http://schemas.microsoft.com/office/drawing/2014/main" id="{760CB943-42DD-001C-3A45-99D2BCB7F807}"/>
              </a:ext>
            </a:extLst>
          </p:cNvPr>
          <p:cNvSpPr txBox="1"/>
          <p:nvPr/>
        </p:nvSpPr>
        <p:spPr>
          <a:xfrm>
            <a:off x="644693" y="445720"/>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GAN </a:t>
            </a:r>
            <a:r>
              <a:rPr kumimoji="0" lang="zh-TW" altLang="en-US" sz="32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是個外掛</a:t>
            </a:r>
          </a:p>
        </p:txBody>
      </p:sp>
    </p:spTree>
    <p:extLst>
      <p:ext uri="{BB962C8B-B14F-4D97-AF65-F5344CB8AC3E}">
        <p14:creationId xmlns:p14="http://schemas.microsoft.com/office/powerpoint/2010/main" val="39462328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8036F4A5-3BDA-BA6C-F1A9-BED10F3ED34E}"/>
              </a:ext>
            </a:extLst>
          </p:cNvPr>
          <p:cNvSpPr txBox="1"/>
          <p:nvPr/>
        </p:nvSpPr>
        <p:spPr>
          <a:xfrm>
            <a:off x="1093324" y="2923327"/>
            <a:ext cx="364807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https://youtu.be/8zomhgKrsmQ</a:t>
            </a:r>
          </a:p>
        </p:txBody>
      </p:sp>
      <p:pic>
        <p:nvPicPr>
          <p:cNvPr id="5" name="圖片 4">
            <a:extLst>
              <a:ext uri="{FF2B5EF4-FFF2-40B4-BE49-F238E27FC236}">
                <a16:creationId xmlns:a16="http://schemas.microsoft.com/office/drawing/2014/main" id="{D7232E51-5E6A-14D1-F595-7EFBB0C75540}"/>
              </a:ext>
            </a:extLst>
          </p:cNvPr>
          <p:cNvPicPr>
            <a:picLocks noChangeAspect="1"/>
          </p:cNvPicPr>
          <p:nvPr/>
        </p:nvPicPr>
        <p:blipFill>
          <a:blip r:embed="rId2"/>
          <a:stretch>
            <a:fillRect/>
          </a:stretch>
        </p:blipFill>
        <p:spPr>
          <a:xfrm>
            <a:off x="1152725" y="263680"/>
            <a:ext cx="3474374" cy="2599109"/>
          </a:xfrm>
          <a:prstGeom prst="rect">
            <a:avLst/>
          </a:prstGeom>
        </p:spPr>
      </p:pic>
      <p:pic>
        <p:nvPicPr>
          <p:cNvPr id="6" name="圖片 5">
            <a:extLst>
              <a:ext uri="{FF2B5EF4-FFF2-40B4-BE49-F238E27FC236}">
                <a16:creationId xmlns:a16="http://schemas.microsoft.com/office/drawing/2014/main" id="{36641DA0-576D-9235-B8AB-989E94C3C50A}"/>
              </a:ext>
            </a:extLst>
          </p:cNvPr>
          <p:cNvPicPr>
            <a:picLocks noChangeAspect="1"/>
          </p:cNvPicPr>
          <p:nvPr/>
        </p:nvPicPr>
        <p:blipFill>
          <a:blip r:embed="rId3"/>
          <a:stretch>
            <a:fillRect/>
          </a:stretch>
        </p:blipFill>
        <p:spPr>
          <a:xfrm>
            <a:off x="1273623" y="3673614"/>
            <a:ext cx="3317427" cy="2507298"/>
          </a:xfrm>
          <a:prstGeom prst="rect">
            <a:avLst/>
          </a:prstGeom>
        </p:spPr>
      </p:pic>
      <p:sp>
        <p:nvSpPr>
          <p:cNvPr id="7" name="文字方塊 6">
            <a:extLst>
              <a:ext uri="{FF2B5EF4-FFF2-40B4-BE49-F238E27FC236}">
                <a16:creationId xmlns:a16="http://schemas.microsoft.com/office/drawing/2014/main" id="{99216156-ABBD-C61C-9B1F-3410BEBF381A}"/>
              </a:ext>
            </a:extLst>
          </p:cNvPr>
          <p:cNvSpPr txBox="1"/>
          <p:nvPr/>
        </p:nvSpPr>
        <p:spPr>
          <a:xfrm>
            <a:off x="-158087" y="6081713"/>
            <a:ext cx="609600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https://youtu.be/uXY18nzdSsM</a:t>
            </a:r>
          </a:p>
        </p:txBody>
      </p:sp>
      <p:sp>
        <p:nvSpPr>
          <p:cNvPr id="8" name="文字方塊 7">
            <a:extLst>
              <a:ext uri="{FF2B5EF4-FFF2-40B4-BE49-F238E27FC236}">
                <a16:creationId xmlns:a16="http://schemas.microsoft.com/office/drawing/2014/main" id="{F0C1B88D-C92B-3ABA-BA04-986038925BB2}"/>
              </a:ext>
            </a:extLst>
          </p:cNvPr>
          <p:cNvSpPr txBox="1"/>
          <p:nvPr/>
        </p:nvSpPr>
        <p:spPr>
          <a:xfrm>
            <a:off x="5132529" y="2649567"/>
            <a:ext cx="666816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https://www.youtube.com/watch?v=DQNNMiAP5lw&amp;list=PLJV_el3uVTsMq6JEFPW35BCiOQTsoqwNw</a:t>
            </a:r>
          </a:p>
        </p:txBody>
      </p:sp>
      <p:pic>
        <p:nvPicPr>
          <p:cNvPr id="9" name="圖片 8">
            <a:extLst>
              <a:ext uri="{FF2B5EF4-FFF2-40B4-BE49-F238E27FC236}">
                <a16:creationId xmlns:a16="http://schemas.microsoft.com/office/drawing/2014/main" id="{B01F8459-FAF6-7C7A-F4CF-B2F2B5032724}"/>
              </a:ext>
            </a:extLst>
          </p:cNvPr>
          <p:cNvPicPr>
            <a:picLocks noChangeAspect="1"/>
          </p:cNvPicPr>
          <p:nvPr/>
        </p:nvPicPr>
        <p:blipFill>
          <a:blip r:embed="rId4"/>
          <a:stretch>
            <a:fillRect/>
          </a:stretch>
        </p:blipFill>
        <p:spPr>
          <a:xfrm>
            <a:off x="6994656" y="231229"/>
            <a:ext cx="4624199" cy="2394229"/>
          </a:xfrm>
          <a:prstGeom prst="rect">
            <a:avLst/>
          </a:prstGeom>
        </p:spPr>
      </p:pic>
      <p:pic>
        <p:nvPicPr>
          <p:cNvPr id="11" name="圖片 10">
            <a:extLst>
              <a:ext uri="{FF2B5EF4-FFF2-40B4-BE49-F238E27FC236}">
                <a16:creationId xmlns:a16="http://schemas.microsoft.com/office/drawing/2014/main" id="{202CC138-DF16-5BA6-57E2-6E7D575F8C18}"/>
              </a:ext>
            </a:extLst>
          </p:cNvPr>
          <p:cNvPicPr>
            <a:picLocks noChangeAspect="1"/>
          </p:cNvPicPr>
          <p:nvPr/>
        </p:nvPicPr>
        <p:blipFill>
          <a:blip r:embed="rId5"/>
          <a:stretch>
            <a:fillRect/>
          </a:stretch>
        </p:blipFill>
        <p:spPr>
          <a:xfrm>
            <a:off x="5094429" y="3433315"/>
            <a:ext cx="6458878" cy="2635082"/>
          </a:xfrm>
          <a:prstGeom prst="rect">
            <a:avLst/>
          </a:prstGeom>
        </p:spPr>
      </p:pic>
      <p:sp>
        <p:nvSpPr>
          <p:cNvPr id="13" name="文字方塊 12">
            <a:extLst>
              <a:ext uri="{FF2B5EF4-FFF2-40B4-BE49-F238E27FC236}">
                <a16:creationId xmlns:a16="http://schemas.microsoft.com/office/drawing/2014/main" id="{E27F9D10-EEB0-CE0A-78A8-A5262596A47D}"/>
              </a:ext>
            </a:extLst>
          </p:cNvPr>
          <p:cNvSpPr txBox="1"/>
          <p:nvPr/>
        </p:nvSpPr>
        <p:spPr>
          <a:xfrm>
            <a:off x="6254089" y="6094430"/>
            <a:ext cx="645795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https://www.youtube.com/watch?v=azBugJzmz-o&amp;list=PLJV_el3uVTsNi7PgekEUFsyVllAJXRsP-</a:t>
            </a:r>
          </a:p>
        </p:txBody>
      </p:sp>
      <p:sp>
        <p:nvSpPr>
          <p:cNvPr id="14" name="文字方塊 13">
            <a:extLst>
              <a:ext uri="{FF2B5EF4-FFF2-40B4-BE49-F238E27FC236}">
                <a16:creationId xmlns:a16="http://schemas.microsoft.com/office/drawing/2014/main" id="{AADC8028-0599-D888-D707-B3A4841D5D4D}"/>
              </a:ext>
            </a:extLst>
          </p:cNvPr>
          <p:cNvSpPr txBox="1"/>
          <p:nvPr/>
        </p:nvSpPr>
        <p:spPr>
          <a:xfrm>
            <a:off x="399307" y="1259327"/>
            <a:ext cx="1159434"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VAE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5" name="文字方塊 14">
            <a:extLst>
              <a:ext uri="{FF2B5EF4-FFF2-40B4-BE49-F238E27FC236}">
                <a16:creationId xmlns:a16="http://schemas.microsoft.com/office/drawing/2014/main" id="{817CBF7D-35E4-0A97-C1E6-C72C68776DC0}"/>
              </a:ext>
            </a:extLst>
          </p:cNvPr>
          <p:cNvSpPr txBox="1"/>
          <p:nvPr/>
        </p:nvSpPr>
        <p:spPr>
          <a:xfrm>
            <a:off x="326015" y="4482009"/>
            <a:ext cx="1306018"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Flow-based</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16" name="文字方塊 15">
            <a:extLst>
              <a:ext uri="{FF2B5EF4-FFF2-40B4-BE49-F238E27FC236}">
                <a16:creationId xmlns:a16="http://schemas.microsoft.com/office/drawing/2014/main" id="{A0A24DE0-4985-8A6A-7C5D-0C7E26B275A5}"/>
              </a:ext>
            </a:extLst>
          </p:cNvPr>
          <p:cNvSpPr txBox="1"/>
          <p:nvPr/>
        </p:nvSpPr>
        <p:spPr>
          <a:xfrm>
            <a:off x="5011750" y="6186764"/>
            <a:ext cx="18523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Diffusion</a:t>
            </a:r>
          </a:p>
        </p:txBody>
      </p:sp>
      <p:sp>
        <p:nvSpPr>
          <p:cNvPr id="17" name="文字方塊 16">
            <a:extLst>
              <a:ext uri="{FF2B5EF4-FFF2-40B4-BE49-F238E27FC236}">
                <a16:creationId xmlns:a16="http://schemas.microsoft.com/office/drawing/2014/main" id="{0CC42297-41B0-362F-1CA8-845B41FD9AE5}"/>
              </a:ext>
            </a:extLst>
          </p:cNvPr>
          <p:cNvSpPr txBox="1"/>
          <p:nvPr/>
        </p:nvSpPr>
        <p:spPr>
          <a:xfrm>
            <a:off x="5510605" y="1251487"/>
            <a:ext cx="185232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GAN</a:t>
            </a:r>
          </a:p>
        </p:txBody>
      </p:sp>
      <p:sp>
        <p:nvSpPr>
          <p:cNvPr id="2" name="文字方塊 1">
            <a:extLst>
              <a:ext uri="{FF2B5EF4-FFF2-40B4-BE49-F238E27FC236}">
                <a16:creationId xmlns:a16="http://schemas.microsoft.com/office/drawing/2014/main" id="{DE6FAFC0-C3D8-ED80-9036-47BCF2366013}"/>
              </a:ext>
            </a:extLst>
          </p:cNvPr>
          <p:cNvSpPr txBox="1"/>
          <p:nvPr/>
        </p:nvSpPr>
        <p:spPr>
          <a:xfrm>
            <a:off x="2972649" y="3196010"/>
            <a:ext cx="1964315"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(2016 </a:t>
            </a:r>
            <a:r>
              <a:rPr lang="zh-TW" altLang="en-US" dirty="0">
                <a:latin typeface="微軟正黑體" panose="020B0604030504040204" pitchFamily="34" charset="-120"/>
                <a:ea typeface="微軟正黑體" panose="020B0604030504040204" pitchFamily="34" charset="-120"/>
              </a:rPr>
              <a:t>機器學習</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3" name="文字方塊 2">
            <a:extLst>
              <a:ext uri="{FF2B5EF4-FFF2-40B4-BE49-F238E27FC236}">
                <a16:creationId xmlns:a16="http://schemas.microsoft.com/office/drawing/2014/main" id="{5A775468-C8A2-B65A-CCC6-14BDB71D3CEB}"/>
              </a:ext>
            </a:extLst>
          </p:cNvPr>
          <p:cNvSpPr txBox="1"/>
          <p:nvPr/>
        </p:nvSpPr>
        <p:spPr>
          <a:xfrm>
            <a:off x="2931084" y="6382413"/>
            <a:ext cx="1964315"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(2019 </a:t>
            </a:r>
            <a:r>
              <a:rPr lang="zh-TW" altLang="en-US" dirty="0">
                <a:latin typeface="微軟正黑體" panose="020B0604030504040204" pitchFamily="34" charset="-120"/>
                <a:ea typeface="微軟正黑體" panose="020B0604030504040204" pitchFamily="34" charset="-120"/>
              </a:rPr>
              <a:t>機器學習</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EDAB198A-4DF8-CA07-473C-0DA72488984F}"/>
              </a:ext>
            </a:extLst>
          </p:cNvPr>
          <p:cNvSpPr txBox="1"/>
          <p:nvPr/>
        </p:nvSpPr>
        <p:spPr>
          <a:xfrm>
            <a:off x="8367988" y="2929558"/>
            <a:ext cx="3952210" cy="369332"/>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(2018 </a:t>
            </a:r>
            <a:r>
              <a:rPr lang="zh-TW" altLang="en-US" dirty="0">
                <a:latin typeface="微軟正黑體" panose="020B0604030504040204" pitchFamily="34" charset="-120"/>
                <a:ea typeface="微軟正黑體" panose="020B0604030504040204" pitchFamily="34" charset="-120"/>
              </a:rPr>
              <a:t>機器學習及其深層與結構化</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8" name="文字方塊 17">
            <a:extLst>
              <a:ext uri="{FF2B5EF4-FFF2-40B4-BE49-F238E27FC236}">
                <a16:creationId xmlns:a16="http://schemas.microsoft.com/office/drawing/2014/main" id="{BDAB1423-31CD-FF87-1392-540E1A5CB505}"/>
              </a:ext>
            </a:extLst>
          </p:cNvPr>
          <p:cNvSpPr txBox="1"/>
          <p:nvPr/>
        </p:nvSpPr>
        <p:spPr>
          <a:xfrm>
            <a:off x="10898644" y="6075380"/>
            <a:ext cx="1109878" cy="646331"/>
          </a:xfrm>
          <a:prstGeom prst="rect">
            <a:avLst/>
          </a:prstGeom>
          <a:noFill/>
        </p:spPr>
        <p:txBody>
          <a:bodyPr wrap="square" rtlCol="0">
            <a:spAutoFit/>
          </a:bodyPr>
          <a:lstStyle/>
          <a:p>
            <a:r>
              <a:rPr lang="en-US" altLang="zh-TW" dirty="0">
                <a:latin typeface="微軟正黑體" panose="020B0604030504040204" pitchFamily="34" charset="-120"/>
                <a:ea typeface="微軟正黑體" panose="020B0604030504040204" pitchFamily="34" charset="-120"/>
              </a:rPr>
              <a:t>(2023 </a:t>
            </a:r>
          </a:p>
          <a:p>
            <a:r>
              <a:rPr lang="zh-TW" altLang="en-US" dirty="0">
                <a:latin typeface="微軟正黑體" panose="020B0604030504040204" pitchFamily="34" charset="-120"/>
                <a:ea typeface="微軟正黑體" panose="020B0604030504040204" pitchFamily="34" charset="-120"/>
              </a:rPr>
              <a:t>機器學習</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19816866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368F33A-8101-11CC-48F0-C0F00096D4DC}"/>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有沒有可能跟生成的影像有更強的互動</a:t>
            </a:r>
          </a:p>
        </p:txBody>
      </p:sp>
      <p:pic>
        <p:nvPicPr>
          <p:cNvPr id="5" name="內容版面配置區 4" descr="一張含有 服裝, 建築, 戶外, 街道 的圖片&#10;&#10;自動產生的描述">
            <a:extLst>
              <a:ext uri="{FF2B5EF4-FFF2-40B4-BE49-F238E27FC236}">
                <a16:creationId xmlns:a16="http://schemas.microsoft.com/office/drawing/2014/main" id="{57C76916-2E1B-40E7-5063-1063B00149D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80558" y="1690688"/>
            <a:ext cx="6848828" cy="3852467"/>
          </a:xfrm>
        </p:spPr>
      </p:pic>
      <p:sp>
        <p:nvSpPr>
          <p:cNvPr id="6" name="文字方塊 5">
            <a:extLst>
              <a:ext uri="{FF2B5EF4-FFF2-40B4-BE49-F238E27FC236}">
                <a16:creationId xmlns:a16="http://schemas.microsoft.com/office/drawing/2014/main" id="{835D09C2-253B-7075-BAF6-24491CE5037F}"/>
              </a:ext>
            </a:extLst>
          </p:cNvPr>
          <p:cNvSpPr txBox="1"/>
          <p:nvPr/>
        </p:nvSpPr>
        <p:spPr>
          <a:xfrm>
            <a:off x="242358" y="5619473"/>
            <a:ext cx="6848828" cy="523220"/>
          </a:xfrm>
          <a:prstGeom prst="rect">
            <a:avLst/>
          </a:prstGeom>
          <a:noFill/>
        </p:spPr>
        <p:txBody>
          <a:bodyPr wrap="square" rtlCol="0">
            <a:spAutoFit/>
          </a:bodyPr>
          <a:lstStyle/>
          <a:p>
            <a:pPr algn="ctr"/>
            <a:r>
              <a:rPr lang="zh-TW" altLang="en-US" sz="2800" dirty="0">
                <a:latin typeface="微軟正黑體" panose="020B0604030504040204" pitchFamily="34" charset="-120"/>
                <a:ea typeface="微軟正黑體" panose="020B0604030504040204" pitchFamily="34" charset="-120"/>
              </a:rPr>
              <a:t>例如：直接操控這個人要走去哪裡</a:t>
            </a:r>
          </a:p>
        </p:txBody>
      </p:sp>
      <p:sp>
        <p:nvSpPr>
          <p:cNvPr id="7" name="文字方塊 6">
            <a:extLst>
              <a:ext uri="{FF2B5EF4-FFF2-40B4-BE49-F238E27FC236}">
                <a16:creationId xmlns:a16="http://schemas.microsoft.com/office/drawing/2014/main" id="{F0D9BDDE-01E9-CD74-E68E-AA4701B5AF57}"/>
              </a:ext>
            </a:extLst>
          </p:cNvPr>
          <p:cNvSpPr txBox="1"/>
          <p:nvPr/>
        </p:nvSpPr>
        <p:spPr>
          <a:xfrm>
            <a:off x="5833886" y="6115311"/>
            <a:ext cx="6848828" cy="523220"/>
          </a:xfrm>
          <a:prstGeom prst="rect">
            <a:avLst/>
          </a:prstGeom>
          <a:noFill/>
        </p:spPr>
        <p:txBody>
          <a:bodyPr wrap="square" rtlCol="0">
            <a:spAutoFit/>
          </a:bodyPr>
          <a:lstStyle/>
          <a:p>
            <a:pPr algn="ctr"/>
            <a:r>
              <a:rPr lang="zh-TW" altLang="en-US" sz="2800" b="1" dirty="0">
                <a:latin typeface="微軟正黑體" panose="020B0604030504040204" pitchFamily="34" charset="-120"/>
                <a:ea typeface="微軟正黑體" panose="020B0604030504040204" pitchFamily="34" charset="-120"/>
              </a:rPr>
              <a:t>直接做個開放世界遊戲？</a:t>
            </a:r>
          </a:p>
        </p:txBody>
      </p:sp>
    </p:spTree>
    <p:extLst>
      <p:ext uri="{BB962C8B-B14F-4D97-AF65-F5344CB8AC3E}">
        <p14:creationId xmlns:p14="http://schemas.microsoft.com/office/powerpoint/2010/main" val="401195304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53BF3C-D8F3-EE9C-1813-B140402E248F}"/>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Genie: Generative Interactive Environments</a:t>
            </a:r>
            <a:endParaRPr lang="zh-TW" altLang="en-US"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9A344E59-FBAB-12C1-1B70-A051D96FA4A4}"/>
              </a:ext>
            </a:extLst>
          </p:cNvPr>
          <p:cNvSpPr txBox="1"/>
          <p:nvPr/>
        </p:nvSpPr>
        <p:spPr>
          <a:xfrm>
            <a:off x="8305800" y="1204159"/>
            <a:ext cx="6096000" cy="369332"/>
          </a:xfrm>
          <a:prstGeom prst="rect">
            <a:avLst/>
          </a:prstGeom>
          <a:noFill/>
        </p:spPr>
        <p:txBody>
          <a:bodyPr wrap="square">
            <a:spAutoFit/>
          </a:bodyPr>
          <a:lstStyle/>
          <a:p>
            <a:r>
              <a:rPr lang="zh-TW" altLang="en-US" dirty="0"/>
              <a:t>https://arxiv.org/abs/2402.15391</a:t>
            </a:r>
          </a:p>
        </p:txBody>
      </p:sp>
      <p:pic>
        <p:nvPicPr>
          <p:cNvPr id="6" name="圖片 5">
            <a:extLst>
              <a:ext uri="{FF2B5EF4-FFF2-40B4-BE49-F238E27FC236}">
                <a16:creationId xmlns:a16="http://schemas.microsoft.com/office/drawing/2014/main" id="{2EA6260C-85EB-263B-43D0-6038DE49A2B4}"/>
              </a:ext>
            </a:extLst>
          </p:cNvPr>
          <p:cNvPicPr>
            <a:picLocks noChangeAspect="1"/>
          </p:cNvPicPr>
          <p:nvPr/>
        </p:nvPicPr>
        <p:blipFill>
          <a:blip r:embed="rId2"/>
          <a:stretch>
            <a:fillRect/>
          </a:stretch>
        </p:blipFill>
        <p:spPr>
          <a:xfrm>
            <a:off x="2552942" y="2523326"/>
            <a:ext cx="1905676" cy="1300012"/>
          </a:xfrm>
          <a:prstGeom prst="rect">
            <a:avLst/>
          </a:prstGeom>
        </p:spPr>
      </p:pic>
      <p:pic>
        <p:nvPicPr>
          <p:cNvPr id="8" name="圖片 7">
            <a:extLst>
              <a:ext uri="{FF2B5EF4-FFF2-40B4-BE49-F238E27FC236}">
                <a16:creationId xmlns:a16="http://schemas.microsoft.com/office/drawing/2014/main" id="{C1EA6325-94EC-C20F-D659-72A5D05D38E9}"/>
              </a:ext>
            </a:extLst>
          </p:cNvPr>
          <p:cNvPicPr>
            <a:picLocks noChangeAspect="1"/>
          </p:cNvPicPr>
          <p:nvPr/>
        </p:nvPicPr>
        <p:blipFill>
          <a:blip r:embed="rId3"/>
          <a:stretch>
            <a:fillRect/>
          </a:stretch>
        </p:blipFill>
        <p:spPr>
          <a:xfrm>
            <a:off x="8413374" y="3536667"/>
            <a:ext cx="2011361" cy="1299600"/>
          </a:xfrm>
          <a:prstGeom prst="rect">
            <a:avLst/>
          </a:prstGeom>
        </p:spPr>
      </p:pic>
      <p:sp>
        <p:nvSpPr>
          <p:cNvPr id="10" name="矩形: 圓角 9">
            <a:extLst>
              <a:ext uri="{FF2B5EF4-FFF2-40B4-BE49-F238E27FC236}">
                <a16:creationId xmlns:a16="http://schemas.microsoft.com/office/drawing/2014/main" id="{F3CEC39F-775B-F6DA-A1B4-7A3D390BB57C}"/>
              </a:ext>
            </a:extLst>
          </p:cNvPr>
          <p:cNvSpPr/>
          <p:nvPr/>
        </p:nvSpPr>
        <p:spPr>
          <a:xfrm>
            <a:off x="5577764" y="2349000"/>
            <a:ext cx="1905677" cy="3585635"/>
          </a:xfrm>
          <a:prstGeom prst="roundRect">
            <a:avLst/>
          </a:prstGeom>
          <a:solidFill>
            <a:schemeClr val="accent1">
              <a:lumMod val="40000"/>
              <a:lumOff val="6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Dynamic </a:t>
            </a:r>
          </a:p>
          <a:p>
            <a:pPr algn="ctr"/>
            <a:r>
              <a:rPr lang="en-US" altLang="zh-TW" sz="2400" dirty="0">
                <a:solidFill>
                  <a:schemeClr val="tx1"/>
                </a:solidFill>
              </a:rPr>
              <a:t>Model</a:t>
            </a:r>
            <a:endParaRPr lang="zh-TW" altLang="en-US" sz="2400" dirty="0">
              <a:solidFill>
                <a:schemeClr val="tx1"/>
              </a:solidFill>
            </a:endParaRPr>
          </a:p>
        </p:txBody>
      </p:sp>
      <p:cxnSp>
        <p:nvCxnSpPr>
          <p:cNvPr id="34" name="直線單箭頭接點 33">
            <a:extLst>
              <a:ext uri="{FF2B5EF4-FFF2-40B4-BE49-F238E27FC236}">
                <a16:creationId xmlns:a16="http://schemas.microsoft.com/office/drawing/2014/main" id="{D990C223-234C-5E5C-FB77-1D0B6A8C51E2}"/>
              </a:ext>
            </a:extLst>
          </p:cNvPr>
          <p:cNvCxnSpPr>
            <a:cxnSpLocks/>
          </p:cNvCxnSpPr>
          <p:nvPr/>
        </p:nvCxnSpPr>
        <p:spPr>
          <a:xfrm>
            <a:off x="4470247" y="3173332"/>
            <a:ext cx="105373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圓角 35">
            <a:extLst>
              <a:ext uri="{FF2B5EF4-FFF2-40B4-BE49-F238E27FC236}">
                <a16:creationId xmlns:a16="http://schemas.microsoft.com/office/drawing/2014/main" id="{735DE021-233A-9397-D5E0-D4E1A2647715}"/>
              </a:ext>
            </a:extLst>
          </p:cNvPr>
          <p:cNvSpPr/>
          <p:nvPr/>
        </p:nvSpPr>
        <p:spPr>
          <a:xfrm>
            <a:off x="3227295" y="4776494"/>
            <a:ext cx="6096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右</a:t>
            </a:r>
          </a:p>
        </p:txBody>
      </p:sp>
      <p:cxnSp>
        <p:nvCxnSpPr>
          <p:cNvPr id="37" name="直線單箭頭接點 36">
            <a:extLst>
              <a:ext uri="{FF2B5EF4-FFF2-40B4-BE49-F238E27FC236}">
                <a16:creationId xmlns:a16="http://schemas.microsoft.com/office/drawing/2014/main" id="{09ED13EA-C55C-A7CC-D2AD-7227C9274143}"/>
              </a:ext>
            </a:extLst>
          </p:cNvPr>
          <p:cNvCxnSpPr>
            <a:cxnSpLocks/>
          </p:cNvCxnSpPr>
          <p:nvPr/>
        </p:nvCxnSpPr>
        <p:spPr>
          <a:xfrm>
            <a:off x="3895895" y="5054225"/>
            <a:ext cx="164601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04992CB8-E43F-5808-4072-E271C855A705}"/>
              </a:ext>
            </a:extLst>
          </p:cNvPr>
          <p:cNvCxnSpPr>
            <a:cxnSpLocks/>
          </p:cNvCxnSpPr>
          <p:nvPr/>
        </p:nvCxnSpPr>
        <p:spPr>
          <a:xfrm>
            <a:off x="7537228" y="4186467"/>
            <a:ext cx="82235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文字方塊 40">
            <a:extLst>
              <a:ext uri="{FF2B5EF4-FFF2-40B4-BE49-F238E27FC236}">
                <a16:creationId xmlns:a16="http://schemas.microsoft.com/office/drawing/2014/main" id="{FD27FA58-7708-E898-90D1-4D72E5990516}"/>
              </a:ext>
            </a:extLst>
          </p:cNvPr>
          <p:cNvSpPr txBox="1"/>
          <p:nvPr/>
        </p:nvSpPr>
        <p:spPr>
          <a:xfrm>
            <a:off x="2579256" y="2142756"/>
            <a:ext cx="1905677" cy="369332"/>
          </a:xfrm>
          <a:prstGeom prst="rect">
            <a:avLst/>
          </a:prstGeom>
          <a:noFill/>
        </p:spPr>
        <p:txBody>
          <a:bodyPr wrap="square" rtlCol="0">
            <a:spAutoFit/>
          </a:bodyPr>
          <a:lstStyle/>
          <a:p>
            <a:pPr algn="ctr"/>
            <a:r>
              <a:rPr lang="en-US" altLang="zh-TW" dirty="0">
                <a:latin typeface="微軟正黑體" panose="020B0604030504040204" pitchFamily="34" charset="-120"/>
                <a:ea typeface="微軟正黑體" panose="020B0604030504040204" pitchFamily="34" charset="-120"/>
              </a:rPr>
              <a:t>frame 1</a:t>
            </a:r>
            <a:endParaRPr lang="zh-TW" altLang="en-US" dirty="0">
              <a:latin typeface="微軟正黑體" panose="020B0604030504040204" pitchFamily="34" charset="-120"/>
              <a:ea typeface="微軟正黑體" panose="020B0604030504040204" pitchFamily="34" charset="-120"/>
            </a:endParaRPr>
          </a:p>
        </p:txBody>
      </p:sp>
      <p:sp>
        <p:nvSpPr>
          <p:cNvPr id="42" name="文字方塊 41">
            <a:extLst>
              <a:ext uri="{FF2B5EF4-FFF2-40B4-BE49-F238E27FC236}">
                <a16:creationId xmlns:a16="http://schemas.microsoft.com/office/drawing/2014/main" id="{8D62256F-C211-5D6C-3A49-30FBE2BB0B6C}"/>
              </a:ext>
            </a:extLst>
          </p:cNvPr>
          <p:cNvSpPr txBox="1"/>
          <p:nvPr/>
        </p:nvSpPr>
        <p:spPr>
          <a:xfrm>
            <a:off x="2564570" y="5518247"/>
            <a:ext cx="1905677" cy="369332"/>
          </a:xfrm>
          <a:prstGeom prst="rect">
            <a:avLst/>
          </a:prstGeom>
          <a:noFill/>
        </p:spPr>
        <p:txBody>
          <a:bodyPr wrap="square" rtlCol="0">
            <a:spAutoFit/>
          </a:bodyPr>
          <a:lstStyle/>
          <a:p>
            <a:pPr algn="ctr"/>
            <a:r>
              <a:rPr lang="en-US" altLang="zh-TW" dirty="0">
                <a:latin typeface="微軟正黑體" panose="020B0604030504040204" pitchFamily="34" charset="-120"/>
                <a:ea typeface="微軟正黑體" panose="020B0604030504040204" pitchFamily="34" charset="-120"/>
              </a:rPr>
              <a:t>action 1</a:t>
            </a:r>
            <a:endParaRPr lang="zh-TW" altLang="en-US" dirty="0">
              <a:latin typeface="微軟正黑體" panose="020B0604030504040204" pitchFamily="34" charset="-120"/>
              <a:ea typeface="微軟正黑體" panose="020B0604030504040204" pitchFamily="34" charset="-120"/>
            </a:endParaRPr>
          </a:p>
        </p:txBody>
      </p:sp>
      <p:sp>
        <p:nvSpPr>
          <p:cNvPr id="43" name="文字方塊 42">
            <a:extLst>
              <a:ext uri="{FF2B5EF4-FFF2-40B4-BE49-F238E27FC236}">
                <a16:creationId xmlns:a16="http://schemas.microsoft.com/office/drawing/2014/main" id="{EBE45D28-2487-5858-8FFD-7E8CEB188955}"/>
              </a:ext>
            </a:extLst>
          </p:cNvPr>
          <p:cNvSpPr txBox="1"/>
          <p:nvPr/>
        </p:nvSpPr>
        <p:spPr>
          <a:xfrm>
            <a:off x="8482832" y="3136667"/>
            <a:ext cx="1905677" cy="369332"/>
          </a:xfrm>
          <a:prstGeom prst="rect">
            <a:avLst/>
          </a:prstGeom>
          <a:noFill/>
        </p:spPr>
        <p:txBody>
          <a:bodyPr wrap="square" rtlCol="0">
            <a:spAutoFit/>
          </a:bodyPr>
          <a:lstStyle/>
          <a:p>
            <a:pPr algn="ctr"/>
            <a:r>
              <a:rPr lang="en-US" altLang="zh-TW" dirty="0">
                <a:latin typeface="微軟正黑體" panose="020B0604030504040204" pitchFamily="34" charset="-120"/>
                <a:ea typeface="微軟正黑體" panose="020B0604030504040204" pitchFamily="34" charset="-120"/>
              </a:rPr>
              <a:t>frame 2</a:t>
            </a:r>
            <a:endParaRPr lang="zh-TW" altLang="en-US" dirty="0">
              <a:latin typeface="微軟正黑體" panose="020B0604030504040204" pitchFamily="34" charset="-120"/>
              <a:ea typeface="微軟正黑體" panose="020B0604030504040204" pitchFamily="34" charset="-120"/>
            </a:endParaRPr>
          </a:p>
        </p:txBody>
      </p:sp>
      <p:pic>
        <p:nvPicPr>
          <p:cNvPr id="1026" name="Picture 2">
            <a:extLst>
              <a:ext uri="{FF2B5EF4-FFF2-40B4-BE49-F238E27FC236}">
                <a16:creationId xmlns:a16="http://schemas.microsoft.com/office/drawing/2014/main" id="{441CD8DE-A164-4CB4-8464-CD6B19DF65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328" y="4223258"/>
            <a:ext cx="2081394" cy="2081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420305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p:bldP spid="42" grpId="0"/>
      <p:bldP spid="4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553BF3C-D8F3-EE9C-1813-B140402E248F}"/>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Genie: Generative Interactive Environments</a:t>
            </a:r>
            <a:endParaRPr lang="zh-TW" altLang="en-US" dirty="0">
              <a:latin typeface="微軟正黑體" panose="020B0604030504040204" pitchFamily="34" charset="-120"/>
              <a:ea typeface="微軟正黑體" panose="020B0604030504040204" pitchFamily="34" charset="-120"/>
            </a:endParaRPr>
          </a:p>
        </p:txBody>
      </p:sp>
      <p:sp>
        <p:nvSpPr>
          <p:cNvPr id="5" name="文字方塊 4">
            <a:extLst>
              <a:ext uri="{FF2B5EF4-FFF2-40B4-BE49-F238E27FC236}">
                <a16:creationId xmlns:a16="http://schemas.microsoft.com/office/drawing/2014/main" id="{9A344E59-FBAB-12C1-1B70-A051D96FA4A4}"/>
              </a:ext>
            </a:extLst>
          </p:cNvPr>
          <p:cNvSpPr txBox="1"/>
          <p:nvPr/>
        </p:nvSpPr>
        <p:spPr>
          <a:xfrm>
            <a:off x="8305800" y="1204159"/>
            <a:ext cx="6096000" cy="369332"/>
          </a:xfrm>
          <a:prstGeom prst="rect">
            <a:avLst/>
          </a:prstGeom>
          <a:noFill/>
        </p:spPr>
        <p:txBody>
          <a:bodyPr wrap="square">
            <a:spAutoFit/>
          </a:bodyPr>
          <a:lstStyle/>
          <a:p>
            <a:r>
              <a:rPr lang="zh-TW" altLang="en-US" dirty="0"/>
              <a:t>https://arxiv.org/abs/2402.15391</a:t>
            </a:r>
          </a:p>
        </p:txBody>
      </p:sp>
      <p:pic>
        <p:nvPicPr>
          <p:cNvPr id="6" name="圖片 5">
            <a:extLst>
              <a:ext uri="{FF2B5EF4-FFF2-40B4-BE49-F238E27FC236}">
                <a16:creationId xmlns:a16="http://schemas.microsoft.com/office/drawing/2014/main" id="{2EA6260C-85EB-263B-43D0-6038DE49A2B4}"/>
              </a:ext>
            </a:extLst>
          </p:cNvPr>
          <p:cNvPicPr>
            <a:picLocks noChangeAspect="1"/>
          </p:cNvPicPr>
          <p:nvPr/>
        </p:nvPicPr>
        <p:blipFill>
          <a:blip r:embed="rId2"/>
          <a:stretch>
            <a:fillRect/>
          </a:stretch>
        </p:blipFill>
        <p:spPr>
          <a:xfrm>
            <a:off x="533642" y="2583585"/>
            <a:ext cx="1905676" cy="1300012"/>
          </a:xfrm>
          <a:prstGeom prst="rect">
            <a:avLst/>
          </a:prstGeom>
        </p:spPr>
      </p:pic>
      <p:sp>
        <p:nvSpPr>
          <p:cNvPr id="10" name="矩形: 圓角 9">
            <a:extLst>
              <a:ext uri="{FF2B5EF4-FFF2-40B4-BE49-F238E27FC236}">
                <a16:creationId xmlns:a16="http://schemas.microsoft.com/office/drawing/2014/main" id="{F3CEC39F-775B-F6DA-A1B4-7A3D390BB57C}"/>
              </a:ext>
            </a:extLst>
          </p:cNvPr>
          <p:cNvSpPr/>
          <p:nvPr/>
        </p:nvSpPr>
        <p:spPr>
          <a:xfrm>
            <a:off x="5577764" y="2349000"/>
            <a:ext cx="1905677" cy="3585635"/>
          </a:xfrm>
          <a:prstGeom prst="roundRect">
            <a:avLst/>
          </a:prstGeom>
          <a:solidFill>
            <a:schemeClr val="accent1">
              <a:lumMod val="40000"/>
              <a:lumOff val="60000"/>
            </a:schemeClr>
          </a:solid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solidFill>
                  <a:schemeClr val="tx1"/>
                </a:solidFill>
              </a:rPr>
              <a:t>Dynamic </a:t>
            </a:r>
          </a:p>
          <a:p>
            <a:pPr algn="ctr"/>
            <a:r>
              <a:rPr lang="en-US" altLang="zh-TW" sz="2400" dirty="0">
                <a:solidFill>
                  <a:schemeClr val="tx1"/>
                </a:solidFill>
              </a:rPr>
              <a:t>Model</a:t>
            </a:r>
            <a:endParaRPr lang="zh-TW" altLang="en-US" sz="2400" dirty="0">
              <a:solidFill>
                <a:schemeClr val="tx1"/>
              </a:solidFill>
            </a:endParaRPr>
          </a:p>
        </p:txBody>
      </p:sp>
      <p:cxnSp>
        <p:nvCxnSpPr>
          <p:cNvPr id="34" name="直線單箭頭接點 33">
            <a:extLst>
              <a:ext uri="{FF2B5EF4-FFF2-40B4-BE49-F238E27FC236}">
                <a16:creationId xmlns:a16="http://schemas.microsoft.com/office/drawing/2014/main" id="{D990C223-234C-5E5C-FB77-1D0B6A8C51E2}"/>
              </a:ext>
            </a:extLst>
          </p:cNvPr>
          <p:cNvCxnSpPr>
            <a:cxnSpLocks/>
          </p:cNvCxnSpPr>
          <p:nvPr/>
        </p:nvCxnSpPr>
        <p:spPr>
          <a:xfrm>
            <a:off x="4470247" y="3173332"/>
            <a:ext cx="105373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矩形: 圓角 35">
            <a:extLst>
              <a:ext uri="{FF2B5EF4-FFF2-40B4-BE49-F238E27FC236}">
                <a16:creationId xmlns:a16="http://schemas.microsoft.com/office/drawing/2014/main" id="{735DE021-233A-9397-D5E0-D4E1A2647715}"/>
              </a:ext>
            </a:extLst>
          </p:cNvPr>
          <p:cNvSpPr/>
          <p:nvPr/>
        </p:nvSpPr>
        <p:spPr>
          <a:xfrm>
            <a:off x="1181680" y="4749425"/>
            <a:ext cx="6096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右</a:t>
            </a:r>
          </a:p>
        </p:txBody>
      </p:sp>
      <p:cxnSp>
        <p:nvCxnSpPr>
          <p:cNvPr id="37" name="直線單箭頭接點 36">
            <a:extLst>
              <a:ext uri="{FF2B5EF4-FFF2-40B4-BE49-F238E27FC236}">
                <a16:creationId xmlns:a16="http://schemas.microsoft.com/office/drawing/2014/main" id="{09ED13EA-C55C-A7CC-D2AD-7227C9274143}"/>
              </a:ext>
            </a:extLst>
          </p:cNvPr>
          <p:cNvCxnSpPr>
            <a:cxnSpLocks/>
          </p:cNvCxnSpPr>
          <p:nvPr/>
        </p:nvCxnSpPr>
        <p:spPr>
          <a:xfrm>
            <a:off x="3895895" y="5054225"/>
            <a:ext cx="164601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單箭頭接點 38">
            <a:extLst>
              <a:ext uri="{FF2B5EF4-FFF2-40B4-BE49-F238E27FC236}">
                <a16:creationId xmlns:a16="http://schemas.microsoft.com/office/drawing/2014/main" id="{04992CB8-E43F-5808-4072-E271C855A705}"/>
              </a:ext>
            </a:extLst>
          </p:cNvPr>
          <p:cNvCxnSpPr>
            <a:cxnSpLocks/>
          </p:cNvCxnSpPr>
          <p:nvPr/>
        </p:nvCxnSpPr>
        <p:spPr>
          <a:xfrm>
            <a:off x="7537228" y="4186467"/>
            <a:ext cx="82235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 name="圖片 2">
            <a:extLst>
              <a:ext uri="{FF2B5EF4-FFF2-40B4-BE49-F238E27FC236}">
                <a16:creationId xmlns:a16="http://schemas.microsoft.com/office/drawing/2014/main" id="{D18B7F2E-19CE-EF9B-45E3-91EA5616E51E}"/>
              </a:ext>
            </a:extLst>
          </p:cNvPr>
          <p:cNvPicPr>
            <a:picLocks noChangeAspect="1"/>
          </p:cNvPicPr>
          <p:nvPr/>
        </p:nvPicPr>
        <p:blipFill>
          <a:blip r:embed="rId3"/>
          <a:stretch>
            <a:fillRect/>
          </a:stretch>
        </p:blipFill>
        <p:spPr>
          <a:xfrm>
            <a:off x="2542794" y="2583997"/>
            <a:ext cx="2011361" cy="1299600"/>
          </a:xfrm>
          <a:prstGeom prst="rect">
            <a:avLst/>
          </a:prstGeom>
        </p:spPr>
      </p:pic>
      <p:sp>
        <p:nvSpPr>
          <p:cNvPr id="4" name="矩形: 圓角 3">
            <a:extLst>
              <a:ext uri="{FF2B5EF4-FFF2-40B4-BE49-F238E27FC236}">
                <a16:creationId xmlns:a16="http://schemas.microsoft.com/office/drawing/2014/main" id="{BF82CACC-1C66-9D3D-887A-E1F31F199F51}"/>
              </a:ext>
            </a:extLst>
          </p:cNvPr>
          <p:cNvSpPr/>
          <p:nvPr/>
        </p:nvSpPr>
        <p:spPr>
          <a:xfrm>
            <a:off x="3379722" y="4749425"/>
            <a:ext cx="6096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latin typeface="微軟正黑體" panose="020B0604030504040204" pitchFamily="34" charset="-120"/>
                <a:ea typeface="微軟正黑體" panose="020B0604030504040204" pitchFamily="34" charset="-120"/>
              </a:rPr>
              <a:t>A</a:t>
            </a:r>
            <a:endParaRPr lang="zh-TW" altLang="en-US" sz="2400" dirty="0">
              <a:latin typeface="微軟正黑體" panose="020B0604030504040204" pitchFamily="34" charset="-120"/>
              <a:ea typeface="微軟正黑體" panose="020B0604030504040204" pitchFamily="34" charset="-120"/>
            </a:endParaRPr>
          </a:p>
        </p:txBody>
      </p:sp>
      <p:pic>
        <p:nvPicPr>
          <p:cNvPr id="7" name="圖片 6">
            <a:extLst>
              <a:ext uri="{FF2B5EF4-FFF2-40B4-BE49-F238E27FC236}">
                <a16:creationId xmlns:a16="http://schemas.microsoft.com/office/drawing/2014/main" id="{939DC6C8-0251-9473-C6E5-96888B74F0DB}"/>
              </a:ext>
            </a:extLst>
          </p:cNvPr>
          <p:cNvPicPr>
            <a:picLocks noChangeAspect="1"/>
          </p:cNvPicPr>
          <p:nvPr/>
        </p:nvPicPr>
        <p:blipFill>
          <a:blip r:embed="rId4"/>
          <a:stretch>
            <a:fillRect/>
          </a:stretch>
        </p:blipFill>
        <p:spPr>
          <a:xfrm>
            <a:off x="8448498" y="3543300"/>
            <a:ext cx="1964299" cy="1296000"/>
          </a:xfrm>
          <a:prstGeom prst="rect">
            <a:avLst/>
          </a:prstGeom>
        </p:spPr>
      </p:pic>
      <p:sp>
        <p:nvSpPr>
          <p:cNvPr id="9" name="文字方塊 8">
            <a:extLst>
              <a:ext uri="{FF2B5EF4-FFF2-40B4-BE49-F238E27FC236}">
                <a16:creationId xmlns:a16="http://schemas.microsoft.com/office/drawing/2014/main" id="{69E9E81C-0D15-B163-8203-1BA1FC36013C}"/>
              </a:ext>
            </a:extLst>
          </p:cNvPr>
          <p:cNvSpPr txBox="1"/>
          <p:nvPr/>
        </p:nvSpPr>
        <p:spPr>
          <a:xfrm>
            <a:off x="505236" y="2164334"/>
            <a:ext cx="1905677" cy="369332"/>
          </a:xfrm>
          <a:prstGeom prst="rect">
            <a:avLst/>
          </a:prstGeom>
          <a:noFill/>
        </p:spPr>
        <p:txBody>
          <a:bodyPr wrap="square" rtlCol="0">
            <a:spAutoFit/>
          </a:bodyPr>
          <a:lstStyle/>
          <a:p>
            <a:pPr algn="ctr"/>
            <a:r>
              <a:rPr lang="en-US" altLang="zh-TW" dirty="0">
                <a:latin typeface="微軟正黑體" panose="020B0604030504040204" pitchFamily="34" charset="-120"/>
                <a:ea typeface="微軟正黑體" panose="020B0604030504040204" pitchFamily="34" charset="-120"/>
              </a:rPr>
              <a:t>frame 1</a:t>
            </a:r>
            <a:endParaRPr lang="zh-TW" altLang="en-US" dirty="0">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CA01ED3F-700C-8EA0-E7D7-18D75326A236}"/>
              </a:ext>
            </a:extLst>
          </p:cNvPr>
          <p:cNvSpPr txBox="1"/>
          <p:nvPr/>
        </p:nvSpPr>
        <p:spPr>
          <a:xfrm>
            <a:off x="8482832" y="3136667"/>
            <a:ext cx="1905677" cy="369332"/>
          </a:xfrm>
          <a:prstGeom prst="rect">
            <a:avLst/>
          </a:prstGeom>
          <a:noFill/>
        </p:spPr>
        <p:txBody>
          <a:bodyPr wrap="square" rtlCol="0">
            <a:spAutoFit/>
          </a:bodyPr>
          <a:lstStyle/>
          <a:p>
            <a:pPr algn="ctr"/>
            <a:r>
              <a:rPr lang="en-US" altLang="zh-TW" dirty="0">
                <a:latin typeface="微軟正黑體" panose="020B0604030504040204" pitchFamily="34" charset="-120"/>
                <a:ea typeface="微軟正黑體" panose="020B0604030504040204" pitchFamily="34" charset="-120"/>
              </a:rPr>
              <a:t>frame 3</a:t>
            </a:r>
            <a:endParaRPr lang="zh-TW" altLang="en-US" dirty="0">
              <a:latin typeface="微軟正黑體" panose="020B0604030504040204" pitchFamily="34" charset="-120"/>
              <a:ea typeface="微軟正黑體" panose="020B0604030504040204" pitchFamily="34" charset="-120"/>
            </a:endParaRPr>
          </a:p>
        </p:txBody>
      </p:sp>
      <p:sp>
        <p:nvSpPr>
          <p:cNvPr id="12" name="文字方塊 11">
            <a:extLst>
              <a:ext uri="{FF2B5EF4-FFF2-40B4-BE49-F238E27FC236}">
                <a16:creationId xmlns:a16="http://schemas.microsoft.com/office/drawing/2014/main" id="{FB1F5796-1407-0173-0818-BD0A800C4E36}"/>
              </a:ext>
            </a:extLst>
          </p:cNvPr>
          <p:cNvSpPr txBox="1"/>
          <p:nvPr/>
        </p:nvSpPr>
        <p:spPr>
          <a:xfrm>
            <a:off x="2648478" y="2164334"/>
            <a:ext cx="1905677" cy="369332"/>
          </a:xfrm>
          <a:prstGeom prst="rect">
            <a:avLst/>
          </a:prstGeom>
          <a:noFill/>
        </p:spPr>
        <p:txBody>
          <a:bodyPr wrap="square" rtlCol="0">
            <a:spAutoFit/>
          </a:bodyPr>
          <a:lstStyle/>
          <a:p>
            <a:pPr algn="ctr"/>
            <a:r>
              <a:rPr lang="en-US" altLang="zh-TW" dirty="0">
                <a:latin typeface="微軟正黑體" panose="020B0604030504040204" pitchFamily="34" charset="-120"/>
                <a:ea typeface="微軟正黑體" panose="020B0604030504040204" pitchFamily="34" charset="-120"/>
              </a:rPr>
              <a:t>frame 2</a:t>
            </a:r>
            <a:endParaRPr lang="zh-TW" altLang="en-US" dirty="0">
              <a:latin typeface="微軟正黑體" panose="020B0604030504040204" pitchFamily="34" charset="-120"/>
              <a:ea typeface="微軟正黑體" panose="020B0604030504040204" pitchFamily="34" charset="-120"/>
            </a:endParaRPr>
          </a:p>
        </p:txBody>
      </p:sp>
      <p:sp>
        <p:nvSpPr>
          <p:cNvPr id="13" name="文字方塊 12">
            <a:extLst>
              <a:ext uri="{FF2B5EF4-FFF2-40B4-BE49-F238E27FC236}">
                <a16:creationId xmlns:a16="http://schemas.microsoft.com/office/drawing/2014/main" id="{F0FADEAF-C41C-F657-82B3-647E6F34C4DC}"/>
              </a:ext>
            </a:extLst>
          </p:cNvPr>
          <p:cNvSpPr txBox="1"/>
          <p:nvPr/>
        </p:nvSpPr>
        <p:spPr>
          <a:xfrm>
            <a:off x="533981" y="5388160"/>
            <a:ext cx="1905677" cy="369332"/>
          </a:xfrm>
          <a:prstGeom prst="rect">
            <a:avLst/>
          </a:prstGeom>
          <a:noFill/>
        </p:spPr>
        <p:txBody>
          <a:bodyPr wrap="square" rtlCol="0">
            <a:spAutoFit/>
          </a:bodyPr>
          <a:lstStyle/>
          <a:p>
            <a:pPr algn="ctr"/>
            <a:r>
              <a:rPr lang="en-US" altLang="zh-TW" dirty="0">
                <a:latin typeface="微軟正黑體" panose="020B0604030504040204" pitchFamily="34" charset="-120"/>
                <a:ea typeface="微軟正黑體" panose="020B0604030504040204" pitchFamily="34" charset="-120"/>
              </a:rPr>
              <a:t>action 1</a:t>
            </a:r>
            <a:endParaRPr lang="zh-TW" altLang="en-US" dirty="0">
              <a:latin typeface="微軟正黑體" panose="020B0604030504040204" pitchFamily="34" charset="-120"/>
              <a:ea typeface="微軟正黑體" panose="020B0604030504040204" pitchFamily="34" charset="-120"/>
            </a:endParaRPr>
          </a:p>
        </p:txBody>
      </p:sp>
      <p:sp>
        <p:nvSpPr>
          <p:cNvPr id="14" name="文字方塊 13">
            <a:extLst>
              <a:ext uri="{FF2B5EF4-FFF2-40B4-BE49-F238E27FC236}">
                <a16:creationId xmlns:a16="http://schemas.microsoft.com/office/drawing/2014/main" id="{17EFEC45-2986-7DCB-715C-077FDF52C7D6}"/>
              </a:ext>
            </a:extLst>
          </p:cNvPr>
          <p:cNvSpPr txBox="1"/>
          <p:nvPr/>
        </p:nvSpPr>
        <p:spPr>
          <a:xfrm>
            <a:off x="2731684" y="5388160"/>
            <a:ext cx="1905677" cy="369332"/>
          </a:xfrm>
          <a:prstGeom prst="rect">
            <a:avLst/>
          </a:prstGeom>
          <a:noFill/>
        </p:spPr>
        <p:txBody>
          <a:bodyPr wrap="square" rtlCol="0">
            <a:spAutoFit/>
          </a:bodyPr>
          <a:lstStyle/>
          <a:p>
            <a:pPr algn="ctr"/>
            <a:r>
              <a:rPr lang="en-US" altLang="zh-TW" dirty="0">
                <a:latin typeface="微軟正黑體" panose="020B0604030504040204" pitchFamily="34" charset="-120"/>
                <a:ea typeface="微軟正黑體" panose="020B0604030504040204" pitchFamily="34" charset="-120"/>
              </a:rPr>
              <a:t>action 2</a:t>
            </a:r>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58500864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p:bldP spid="14"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DB1693C-FEA1-A28D-A933-42E176006248}"/>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Genie: Generative Interactive Environments</a:t>
            </a:r>
            <a:endParaRPr lang="zh-TW" altLang="en-US" dirty="0"/>
          </a:p>
        </p:txBody>
      </p:sp>
      <p:sp>
        <p:nvSpPr>
          <p:cNvPr id="3" name="內容版面配置區 2">
            <a:extLst>
              <a:ext uri="{FF2B5EF4-FFF2-40B4-BE49-F238E27FC236}">
                <a16:creationId xmlns:a16="http://schemas.microsoft.com/office/drawing/2014/main" id="{C013F9EC-E713-27EB-1BDF-8C9B10C4DF47}"/>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訓練資料？</a:t>
            </a:r>
          </a:p>
        </p:txBody>
      </p:sp>
      <p:pic>
        <p:nvPicPr>
          <p:cNvPr id="5" name="圖片 4">
            <a:extLst>
              <a:ext uri="{FF2B5EF4-FFF2-40B4-BE49-F238E27FC236}">
                <a16:creationId xmlns:a16="http://schemas.microsoft.com/office/drawing/2014/main" id="{6AED7471-C246-1855-1F33-A65E869EDAE8}"/>
              </a:ext>
            </a:extLst>
          </p:cNvPr>
          <p:cNvPicPr>
            <a:picLocks noChangeAspect="1"/>
          </p:cNvPicPr>
          <p:nvPr/>
        </p:nvPicPr>
        <p:blipFill>
          <a:blip r:embed="rId2"/>
          <a:stretch>
            <a:fillRect/>
          </a:stretch>
        </p:blipFill>
        <p:spPr>
          <a:xfrm>
            <a:off x="1587535" y="2877870"/>
            <a:ext cx="1905676" cy="1300012"/>
          </a:xfrm>
          <a:prstGeom prst="rect">
            <a:avLst/>
          </a:prstGeom>
        </p:spPr>
      </p:pic>
      <p:pic>
        <p:nvPicPr>
          <p:cNvPr id="6" name="圖片 5">
            <a:extLst>
              <a:ext uri="{FF2B5EF4-FFF2-40B4-BE49-F238E27FC236}">
                <a16:creationId xmlns:a16="http://schemas.microsoft.com/office/drawing/2014/main" id="{85475475-7F4F-A63C-12ED-1295BC1165BA}"/>
              </a:ext>
            </a:extLst>
          </p:cNvPr>
          <p:cNvPicPr>
            <a:picLocks noChangeAspect="1"/>
          </p:cNvPicPr>
          <p:nvPr/>
        </p:nvPicPr>
        <p:blipFill>
          <a:blip r:embed="rId3"/>
          <a:stretch>
            <a:fillRect/>
          </a:stretch>
        </p:blipFill>
        <p:spPr>
          <a:xfrm>
            <a:off x="3974767" y="2877870"/>
            <a:ext cx="2011361" cy="1299600"/>
          </a:xfrm>
          <a:prstGeom prst="rect">
            <a:avLst/>
          </a:prstGeom>
        </p:spPr>
      </p:pic>
      <p:pic>
        <p:nvPicPr>
          <p:cNvPr id="7" name="圖片 6">
            <a:extLst>
              <a:ext uri="{FF2B5EF4-FFF2-40B4-BE49-F238E27FC236}">
                <a16:creationId xmlns:a16="http://schemas.microsoft.com/office/drawing/2014/main" id="{5F2A4CBC-91E1-11BB-08A8-4E0438E7B52D}"/>
              </a:ext>
            </a:extLst>
          </p:cNvPr>
          <p:cNvPicPr>
            <a:picLocks noChangeAspect="1"/>
          </p:cNvPicPr>
          <p:nvPr/>
        </p:nvPicPr>
        <p:blipFill>
          <a:blip r:embed="rId4"/>
          <a:stretch>
            <a:fillRect/>
          </a:stretch>
        </p:blipFill>
        <p:spPr>
          <a:xfrm>
            <a:off x="8960601" y="2877870"/>
            <a:ext cx="1964299" cy="1296000"/>
          </a:xfrm>
          <a:prstGeom prst="rect">
            <a:avLst/>
          </a:prstGeom>
        </p:spPr>
      </p:pic>
      <p:pic>
        <p:nvPicPr>
          <p:cNvPr id="8" name="圖片 7">
            <a:extLst>
              <a:ext uri="{FF2B5EF4-FFF2-40B4-BE49-F238E27FC236}">
                <a16:creationId xmlns:a16="http://schemas.microsoft.com/office/drawing/2014/main" id="{AB8942A0-F5B6-F16B-1528-9F6106822A03}"/>
              </a:ext>
            </a:extLst>
          </p:cNvPr>
          <p:cNvPicPr>
            <a:picLocks noChangeAspect="1"/>
          </p:cNvPicPr>
          <p:nvPr/>
        </p:nvPicPr>
        <p:blipFill>
          <a:blip r:embed="rId3"/>
          <a:stretch>
            <a:fillRect/>
          </a:stretch>
        </p:blipFill>
        <p:spPr>
          <a:xfrm>
            <a:off x="6467684" y="2877870"/>
            <a:ext cx="2011361" cy="1299600"/>
          </a:xfrm>
          <a:prstGeom prst="rect">
            <a:avLst/>
          </a:prstGeom>
        </p:spPr>
      </p:pic>
      <p:sp>
        <p:nvSpPr>
          <p:cNvPr id="9" name="矩形: 圓角 8">
            <a:extLst>
              <a:ext uri="{FF2B5EF4-FFF2-40B4-BE49-F238E27FC236}">
                <a16:creationId xmlns:a16="http://schemas.microsoft.com/office/drawing/2014/main" id="{CB8CAFF7-24A2-592F-DE8D-F9FE2ABD174F}"/>
              </a:ext>
            </a:extLst>
          </p:cNvPr>
          <p:cNvSpPr/>
          <p:nvPr/>
        </p:nvSpPr>
        <p:spPr>
          <a:xfrm>
            <a:off x="2235573" y="4931302"/>
            <a:ext cx="6096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右</a:t>
            </a:r>
          </a:p>
        </p:txBody>
      </p:sp>
      <p:sp>
        <p:nvSpPr>
          <p:cNvPr id="10" name="矩形: 圓角 9">
            <a:extLst>
              <a:ext uri="{FF2B5EF4-FFF2-40B4-BE49-F238E27FC236}">
                <a16:creationId xmlns:a16="http://schemas.microsoft.com/office/drawing/2014/main" id="{99496CFA-145E-67C4-7A6A-4B75CFD0390F}"/>
              </a:ext>
            </a:extLst>
          </p:cNvPr>
          <p:cNvSpPr/>
          <p:nvPr/>
        </p:nvSpPr>
        <p:spPr>
          <a:xfrm>
            <a:off x="4675647" y="4931302"/>
            <a:ext cx="6096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latin typeface="微軟正黑體" panose="020B0604030504040204" pitchFamily="34" charset="-120"/>
                <a:ea typeface="微軟正黑體" panose="020B0604030504040204" pitchFamily="34" charset="-120"/>
              </a:rPr>
              <a:t>A</a:t>
            </a:r>
            <a:endParaRPr lang="zh-TW" altLang="en-US" sz="2400" dirty="0">
              <a:latin typeface="微軟正黑體" panose="020B0604030504040204" pitchFamily="34" charset="-120"/>
              <a:ea typeface="微軟正黑體" panose="020B0604030504040204" pitchFamily="34" charset="-120"/>
            </a:endParaRPr>
          </a:p>
        </p:txBody>
      </p:sp>
      <p:sp>
        <p:nvSpPr>
          <p:cNvPr id="11" name="矩形: 圓角 10">
            <a:extLst>
              <a:ext uri="{FF2B5EF4-FFF2-40B4-BE49-F238E27FC236}">
                <a16:creationId xmlns:a16="http://schemas.microsoft.com/office/drawing/2014/main" id="{A7CFAD4A-B8FE-8E09-D3AA-CA99E71ED41B}"/>
              </a:ext>
            </a:extLst>
          </p:cNvPr>
          <p:cNvSpPr/>
          <p:nvPr/>
        </p:nvSpPr>
        <p:spPr>
          <a:xfrm>
            <a:off x="9637950" y="4931302"/>
            <a:ext cx="6096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latin typeface="微軟正黑體" panose="020B0604030504040204" pitchFamily="34" charset="-120"/>
                <a:ea typeface="微軟正黑體" panose="020B0604030504040204" pitchFamily="34" charset="-120"/>
              </a:rPr>
              <a:t>上</a:t>
            </a:r>
          </a:p>
        </p:txBody>
      </p:sp>
      <p:sp>
        <p:nvSpPr>
          <p:cNvPr id="12" name="矩形: 圓角 11">
            <a:extLst>
              <a:ext uri="{FF2B5EF4-FFF2-40B4-BE49-F238E27FC236}">
                <a16:creationId xmlns:a16="http://schemas.microsoft.com/office/drawing/2014/main" id="{1064E61A-F941-2DE0-D2AE-87650393D579}"/>
              </a:ext>
            </a:extLst>
          </p:cNvPr>
          <p:cNvSpPr/>
          <p:nvPr/>
        </p:nvSpPr>
        <p:spPr>
          <a:xfrm>
            <a:off x="7197876" y="4913309"/>
            <a:ext cx="609600" cy="609600"/>
          </a:xfrm>
          <a:prstGeom prst="roundRect">
            <a:avLst/>
          </a:prstGeom>
          <a:solidFill>
            <a:schemeClr val="tx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zh-TW" altLang="en-US" sz="2400" dirty="0">
                <a:solidFill>
                  <a:schemeClr val="tx1"/>
                </a:solidFill>
                <a:latin typeface="微軟正黑體" panose="020B0604030504040204" pitchFamily="34" charset="-120"/>
                <a:ea typeface="微軟正黑體" panose="020B0604030504040204" pitchFamily="34" charset="-120"/>
              </a:rPr>
              <a:t>無</a:t>
            </a:r>
          </a:p>
        </p:txBody>
      </p:sp>
      <p:pic>
        <p:nvPicPr>
          <p:cNvPr id="13" name="Picture 2">
            <a:extLst>
              <a:ext uri="{FF2B5EF4-FFF2-40B4-BE49-F238E27FC236}">
                <a16:creationId xmlns:a16="http://schemas.microsoft.com/office/drawing/2014/main" id="{43B79300-7297-3AAB-A1DE-E85CB34095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82482" y="1166589"/>
            <a:ext cx="1318071" cy="1318071"/>
          </a:xfrm>
          <a:prstGeom prst="rect">
            <a:avLst/>
          </a:prstGeom>
          <a:noFill/>
          <a:extLst>
            <a:ext uri="{909E8E84-426E-40DD-AFC4-6F175D3DCCD1}">
              <a14:hiddenFill xmlns:a14="http://schemas.microsoft.com/office/drawing/2010/main">
                <a:solidFill>
                  <a:srgbClr val="FFFFFF"/>
                </a:solidFill>
              </a14:hiddenFill>
            </a:ext>
          </a:extLst>
        </p:spPr>
      </p:pic>
      <p:sp>
        <p:nvSpPr>
          <p:cNvPr id="14" name="文字方塊 13">
            <a:extLst>
              <a:ext uri="{FF2B5EF4-FFF2-40B4-BE49-F238E27FC236}">
                <a16:creationId xmlns:a16="http://schemas.microsoft.com/office/drawing/2014/main" id="{04ACF4FA-4748-E60C-8AB6-B12B7B8FCA06}"/>
              </a:ext>
            </a:extLst>
          </p:cNvPr>
          <p:cNvSpPr txBox="1"/>
          <p:nvPr/>
        </p:nvSpPr>
        <p:spPr>
          <a:xfrm>
            <a:off x="9637950" y="1457072"/>
            <a:ext cx="2457450" cy="830997"/>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可以蒐集大量</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遊戲影片</a:t>
            </a:r>
          </a:p>
        </p:txBody>
      </p:sp>
      <p:sp>
        <p:nvSpPr>
          <p:cNvPr id="15" name="文字方塊 14">
            <a:extLst>
              <a:ext uri="{FF2B5EF4-FFF2-40B4-BE49-F238E27FC236}">
                <a16:creationId xmlns:a16="http://schemas.microsoft.com/office/drawing/2014/main" id="{7F42A3AC-B494-3866-9F2F-A2F3B5404AD9}"/>
              </a:ext>
            </a:extLst>
          </p:cNvPr>
          <p:cNvSpPr txBox="1"/>
          <p:nvPr/>
        </p:nvSpPr>
        <p:spPr>
          <a:xfrm>
            <a:off x="7016164" y="5902623"/>
            <a:ext cx="4337636" cy="461665"/>
          </a:xfrm>
          <a:prstGeom prst="rect">
            <a:avLst/>
          </a:prstGeom>
          <a:noFill/>
        </p:spPr>
        <p:txBody>
          <a:bodyPr wrap="square" rtlCol="0">
            <a:spAutoFit/>
          </a:bodyPr>
          <a:lstStyle/>
          <a:p>
            <a:pPr algn="r"/>
            <a:r>
              <a:rPr lang="zh-TW" altLang="en-US" sz="2400" dirty="0">
                <a:latin typeface="微軟正黑體" panose="020B0604030504040204" pitchFamily="34" charset="-120"/>
                <a:ea typeface="微軟正黑體" panose="020B0604030504040204" pitchFamily="34" charset="-120"/>
              </a:rPr>
              <a:t>沒有使用者輸入的動作</a:t>
            </a:r>
          </a:p>
        </p:txBody>
      </p:sp>
      <p:sp>
        <p:nvSpPr>
          <p:cNvPr id="16" name="矩形: 圓角 15">
            <a:extLst>
              <a:ext uri="{FF2B5EF4-FFF2-40B4-BE49-F238E27FC236}">
                <a16:creationId xmlns:a16="http://schemas.microsoft.com/office/drawing/2014/main" id="{5217A7E8-5BAD-FF54-5887-A98FC4E9E8DD}"/>
              </a:ext>
            </a:extLst>
          </p:cNvPr>
          <p:cNvSpPr/>
          <p:nvPr/>
        </p:nvSpPr>
        <p:spPr>
          <a:xfrm>
            <a:off x="1333500" y="4704971"/>
            <a:ext cx="9591400" cy="1062261"/>
          </a:xfrm>
          <a:prstGeom prst="roundRect">
            <a:avLst/>
          </a:prstGeom>
          <a:noFill/>
          <a:ln w="3810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5438049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圓角 3">
            <a:extLst>
              <a:ext uri="{FF2B5EF4-FFF2-40B4-BE49-F238E27FC236}">
                <a16:creationId xmlns:a16="http://schemas.microsoft.com/office/drawing/2014/main" id="{B40709FE-3F32-8723-6EF0-6C56F8C09D0F}"/>
              </a:ext>
            </a:extLst>
          </p:cNvPr>
          <p:cNvSpPr/>
          <p:nvPr/>
        </p:nvSpPr>
        <p:spPr>
          <a:xfrm>
            <a:off x="7667371" y="1021640"/>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2800" dirty="0">
                <a:solidFill>
                  <a:prstClr val="black"/>
                </a:solidFill>
                <a:latin typeface="微軟正黑體" panose="020B0604030504040204" pitchFamily="34" charset="-120"/>
                <a:ea typeface="微軟正黑體" panose="020B0604030504040204" pitchFamily="34" charset="-120"/>
              </a:rPr>
              <a:t>圖片</a:t>
            </a:r>
            <a:endParaRPr lang="en-US" altLang="zh-TW" sz="2800" dirty="0">
              <a:solidFill>
                <a:prstClr val="black"/>
              </a:solidFill>
              <a:latin typeface="微軟正黑體" panose="020B0604030504040204" pitchFamily="34" charset="-120"/>
              <a:ea typeface="微軟正黑體" panose="020B0604030504040204" pitchFamily="34" charset="-120"/>
            </a:endParaRPr>
          </a:p>
          <a:p>
            <a:pPr lvl="0" algn="ctr">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cxnSp>
        <p:nvCxnSpPr>
          <p:cNvPr id="5" name="直線單箭頭接點 4">
            <a:extLst>
              <a:ext uri="{FF2B5EF4-FFF2-40B4-BE49-F238E27FC236}">
                <a16:creationId xmlns:a16="http://schemas.microsoft.com/office/drawing/2014/main" id="{182C6B3D-9E1B-BCEC-508F-C2F3B8E49FBE}"/>
              </a:ext>
            </a:extLst>
          </p:cNvPr>
          <p:cNvCxnSpPr>
            <a:cxnSpLocks/>
          </p:cNvCxnSpPr>
          <p:nvPr/>
        </p:nvCxnSpPr>
        <p:spPr>
          <a:xfrm>
            <a:off x="6519964" y="1553134"/>
            <a:ext cx="10604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矩形: 圓角 5">
            <a:extLst>
              <a:ext uri="{FF2B5EF4-FFF2-40B4-BE49-F238E27FC236}">
                <a16:creationId xmlns:a16="http://schemas.microsoft.com/office/drawing/2014/main" id="{178BCE0A-F431-2650-4741-099B41333C7A}"/>
              </a:ext>
            </a:extLst>
          </p:cNvPr>
          <p:cNvSpPr/>
          <p:nvPr/>
        </p:nvSpPr>
        <p:spPr>
          <a:xfrm>
            <a:off x="7745599" y="83962"/>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pic>
        <p:nvPicPr>
          <p:cNvPr id="7" name="圖片 6" descr="一張含有 草, 哈士奇, 戶外, 寵物 的圖片&#10;&#10;自動產生的描述">
            <a:extLst>
              <a:ext uri="{FF2B5EF4-FFF2-40B4-BE49-F238E27FC236}">
                <a16:creationId xmlns:a16="http://schemas.microsoft.com/office/drawing/2014/main" id="{1127E9B1-3E71-727D-1545-F5103FCA6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91158" y="885453"/>
            <a:ext cx="1332000" cy="1332000"/>
          </a:xfrm>
          <a:prstGeom prst="rect">
            <a:avLst/>
          </a:prstGeom>
        </p:spPr>
      </p:pic>
      <p:cxnSp>
        <p:nvCxnSpPr>
          <p:cNvPr id="8" name="直線單箭頭接點 7">
            <a:extLst>
              <a:ext uri="{FF2B5EF4-FFF2-40B4-BE49-F238E27FC236}">
                <a16:creationId xmlns:a16="http://schemas.microsoft.com/office/drawing/2014/main" id="{CA219ED6-E07D-7252-0519-73BF103B5433}"/>
              </a:ext>
            </a:extLst>
          </p:cNvPr>
          <p:cNvCxnSpPr>
            <a:cxnSpLocks/>
          </p:cNvCxnSpPr>
          <p:nvPr/>
        </p:nvCxnSpPr>
        <p:spPr>
          <a:xfrm>
            <a:off x="9827370" y="1553134"/>
            <a:ext cx="6292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單箭頭接點 8">
            <a:extLst>
              <a:ext uri="{FF2B5EF4-FFF2-40B4-BE49-F238E27FC236}">
                <a16:creationId xmlns:a16="http://schemas.microsoft.com/office/drawing/2014/main" id="{448EDCC2-A283-4DF5-C0F3-8FD46549629C}"/>
              </a:ext>
            </a:extLst>
          </p:cNvPr>
          <p:cNvCxnSpPr>
            <a:cxnSpLocks/>
          </p:cNvCxnSpPr>
          <p:nvPr/>
        </p:nvCxnSpPr>
        <p:spPr>
          <a:xfrm>
            <a:off x="8693263" y="554658"/>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矩形: 圓角 9">
            <a:extLst>
              <a:ext uri="{FF2B5EF4-FFF2-40B4-BE49-F238E27FC236}">
                <a16:creationId xmlns:a16="http://schemas.microsoft.com/office/drawing/2014/main" id="{75C02F3C-E5B2-A8E8-8E97-89D0F142F16E}"/>
              </a:ext>
            </a:extLst>
          </p:cNvPr>
          <p:cNvSpPr/>
          <p:nvPr/>
        </p:nvSpPr>
        <p:spPr>
          <a:xfrm>
            <a:off x="2416980" y="987593"/>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2800" dirty="0">
                <a:solidFill>
                  <a:prstClr val="black"/>
                </a:solidFill>
                <a:latin typeface="微軟正黑體" panose="020B0604030504040204" pitchFamily="34" charset="-120"/>
                <a:ea typeface="微軟正黑體" panose="020B0604030504040204" pitchFamily="34" charset="-120"/>
              </a:rPr>
              <a:t>資訊</a:t>
            </a:r>
            <a:endParaRPr lang="en-US" altLang="zh-TW" sz="2800" dirty="0">
              <a:solidFill>
                <a:prstClr val="black"/>
              </a:solidFill>
              <a:latin typeface="微軟正黑體" panose="020B0604030504040204" pitchFamily="34" charset="-120"/>
              <a:ea typeface="微軟正黑體" panose="020B0604030504040204" pitchFamily="34" charset="-120"/>
            </a:endParaRPr>
          </a:p>
          <a:p>
            <a:pPr lvl="0" algn="ctr">
              <a:defRPr/>
            </a:pPr>
            <a:r>
              <a:rPr lang="zh-TW" altLang="en-US" sz="2800" dirty="0">
                <a:solidFill>
                  <a:prstClr val="black"/>
                </a:solidFill>
                <a:latin typeface="微軟正黑體" panose="020B0604030504040204" pitchFamily="34" charset="-120"/>
                <a:ea typeface="微軟正黑體" panose="020B0604030504040204" pitchFamily="34" charset="-120"/>
              </a:rPr>
              <a:t>抽取</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1" name="圖片 10" descr="一張含有 草, 哈士奇, 戶外, 寵物 的圖片&#10;&#10;自動產生的描述">
            <a:extLst>
              <a:ext uri="{FF2B5EF4-FFF2-40B4-BE49-F238E27FC236}">
                <a16:creationId xmlns:a16="http://schemas.microsoft.com/office/drawing/2014/main" id="{1101293C-DE48-C5B3-1D2D-4B8C5AA74A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947" y="885453"/>
            <a:ext cx="1332000" cy="1332000"/>
          </a:xfrm>
          <a:prstGeom prst="rect">
            <a:avLst/>
          </a:prstGeom>
        </p:spPr>
      </p:pic>
      <p:cxnSp>
        <p:nvCxnSpPr>
          <p:cNvPr id="12" name="直線單箭頭接點 11">
            <a:extLst>
              <a:ext uri="{FF2B5EF4-FFF2-40B4-BE49-F238E27FC236}">
                <a16:creationId xmlns:a16="http://schemas.microsoft.com/office/drawing/2014/main" id="{0686FD31-5D6F-D8F2-FF3C-535B2132AD38}"/>
              </a:ext>
            </a:extLst>
          </p:cNvPr>
          <p:cNvCxnSpPr>
            <a:cxnSpLocks/>
          </p:cNvCxnSpPr>
          <p:nvPr/>
        </p:nvCxnSpPr>
        <p:spPr>
          <a:xfrm>
            <a:off x="4474004" y="1544538"/>
            <a:ext cx="12093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3243475C-E792-B126-1B2D-43C044BF212F}"/>
              </a:ext>
            </a:extLst>
          </p:cNvPr>
          <p:cNvCxnSpPr>
            <a:cxnSpLocks/>
          </p:cNvCxnSpPr>
          <p:nvPr/>
        </p:nvCxnSpPr>
        <p:spPr>
          <a:xfrm>
            <a:off x="1669819" y="1544538"/>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矩形: 圓角 13">
            <a:extLst>
              <a:ext uri="{FF2B5EF4-FFF2-40B4-BE49-F238E27FC236}">
                <a16:creationId xmlns:a16="http://schemas.microsoft.com/office/drawing/2014/main" id="{94D01699-13E7-3C3B-7456-55A2219AB028}"/>
              </a:ext>
            </a:extLst>
          </p:cNvPr>
          <p:cNvSpPr/>
          <p:nvPr/>
        </p:nvSpPr>
        <p:spPr>
          <a:xfrm>
            <a:off x="2507096" y="83962"/>
            <a:ext cx="1925671" cy="466529"/>
          </a:xfrm>
          <a:prstGeom prst="roundRect">
            <a:avLst/>
          </a:prstGeom>
          <a:solidFill>
            <a:schemeClr val="accent5">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一隻在奔跑的狗</a:t>
            </a:r>
          </a:p>
        </p:txBody>
      </p:sp>
      <p:cxnSp>
        <p:nvCxnSpPr>
          <p:cNvPr id="15" name="直線單箭頭接點 14">
            <a:extLst>
              <a:ext uri="{FF2B5EF4-FFF2-40B4-BE49-F238E27FC236}">
                <a16:creationId xmlns:a16="http://schemas.microsoft.com/office/drawing/2014/main" id="{B2821136-99C7-A757-A523-475E9E615929}"/>
              </a:ext>
            </a:extLst>
          </p:cNvPr>
          <p:cNvCxnSpPr>
            <a:cxnSpLocks/>
          </p:cNvCxnSpPr>
          <p:nvPr/>
        </p:nvCxnSpPr>
        <p:spPr>
          <a:xfrm>
            <a:off x="3454760" y="554658"/>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單箭頭接點 15">
            <a:extLst>
              <a:ext uri="{FF2B5EF4-FFF2-40B4-BE49-F238E27FC236}">
                <a16:creationId xmlns:a16="http://schemas.microsoft.com/office/drawing/2014/main" id="{CD8B6596-F10A-D2AC-50E1-B25D9A7FBF0F}"/>
              </a:ext>
            </a:extLst>
          </p:cNvPr>
          <p:cNvCxnSpPr>
            <a:cxnSpLocks/>
          </p:cNvCxnSpPr>
          <p:nvPr/>
        </p:nvCxnSpPr>
        <p:spPr>
          <a:xfrm>
            <a:off x="878732" y="2888711"/>
            <a:ext cx="10336854"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直線單箭頭接點 16">
            <a:extLst>
              <a:ext uri="{FF2B5EF4-FFF2-40B4-BE49-F238E27FC236}">
                <a16:creationId xmlns:a16="http://schemas.microsoft.com/office/drawing/2014/main" id="{5C0452AC-38B0-9AD3-A33E-DB730A8AAE94}"/>
              </a:ext>
            </a:extLst>
          </p:cNvPr>
          <p:cNvCxnSpPr>
            <a:cxnSpLocks/>
          </p:cNvCxnSpPr>
          <p:nvPr/>
        </p:nvCxnSpPr>
        <p:spPr>
          <a:xfrm flipV="1">
            <a:off x="878732" y="2215845"/>
            <a:ext cx="0" cy="668002"/>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8" name="直線單箭頭接點 17">
            <a:extLst>
              <a:ext uri="{FF2B5EF4-FFF2-40B4-BE49-F238E27FC236}">
                <a16:creationId xmlns:a16="http://schemas.microsoft.com/office/drawing/2014/main" id="{250299D3-5C5B-8807-959A-FEEB15131D1A}"/>
              </a:ext>
            </a:extLst>
          </p:cNvPr>
          <p:cNvCxnSpPr>
            <a:cxnSpLocks/>
          </p:cNvCxnSpPr>
          <p:nvPr/>
        </p:nvCxnSpPr>
        <p:spPr>
          <a:xfrm flipV="1">
            <a:off x="11215586" y="2215845"/>
            <a:ext cx="0" cy="668002"/>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文字方塊 18">
                <a:extLst>
                  <a:ext uri="{FF2B5EF4-FFF2-40B4-BE49-F238E27FC236}">
                    <a16:creationId xmlns:a16="http://schemas.microsoft.com/office/drawing/2014/main" id="{CAC8D186-E858-77B0-80EA-50C3916ECA0C}"/>
                  </a:ext>
                </a:extLst>
              </p:cNvPr>
              <p:cNvSpPr txBox="1"/>
              <p:nvPr/>
            </p:nvSpPr>
            <p:spPr>
              <a:xfrm>
                <a:off x="5758441" y="1230090"/>
                <a:ext cx="696088" cy="6233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2400" i="1" smtClean="0">
                              <a:latin typeface="Cambria Math" panose="02040503050406030204" pitchFamily="18" charset="0"/>
                            </a:rPr>
                          </m:ctrlPr>
                        </m:dPr>
                        <m:e>
                          <m:eqArr>
                            <m:eqArrPr>
                              <m:ctrlPr>
                                <a:rPr lang="en-US" altLang="zh-TW" sz="2400" i="1" smtClean="0">
                                  <a:latin typeface="Cambria Math" panose="02040503050406030204" pitchFamily="18" charset="0"/>
                                </a:rPr>
                              </m:ctrlPr>
                            </m:eqArrPr>
                            <m:e>
                              <m:r>
                                <a:rPr lang="en-US" altLang="zh-TW" sz="2400" b="0" i="1" smtClean="0">
                                  <a:latin typeface="Cambria Math" panose="02040503050406030204" pitchFamily="18" charset="0"/>
                                </a:rPr>
                                <m:t>0.5</m:t>
                              </m:r>
                            </m:e>
                            <m:e>
                              <m:r>
                                <a:rPr lang="en-US" altLang="zh-TW" sz="2400" b="0" i="1" smtClean="0">
                                  <a:latin typeface="Cambria Math" panose="02040503050406030204" pitchFamily="18" charset="0"/>
                                </a:rPr>
                                <m:t>1.0</m:t>
                              </m:r>
                            </m:e>
                          </m:eqArr>
                        </m:e>
                      </m:d>
                    </m:oMath>
                  </m:oMathPara>
                </a14:m>
                <a:endParaRPr lang="zh-TW" altLang="en-US" sz="2400" dirty="0"/>
              </a:p>
            </p:txBody>
          </p:sp>
        </mc:Choice>
        <mc:Fallback xmlns="">
          <p:sp>
            <p:nvSpPr>
              <p:cNvPr id="19" name="文字方塊 18">
                <a:extLst>
                  <a:ext uri="{FF2B5EF4-FFF2-40B4-BE49-F238E27FC236}">
                    <a16:creationId xmlns:a16="http://schemas.microsoft.com/office/drawing/2014/main" id="{CAC8D186-E858-77B0-80EA-50C3916ECA0C}"/>
                  </a:ext>
                </a:extLst>
              </p:cNvPr>
              <p:cNvSpPr txBox="1">
                <a:spLocks noRot="1" noChangeAspect="1" noMove="1" noResize="1" noEditPoints="1" noAdjustHandles="1" noChangeArrowheads="1" noChangeShapeType="1" noTextEdit="1"/>
              </p:cNvSpPr>
              <p:nvPr/>
            </p:nvSpPr>
            <p:spPr>
              <a:xfrm>
                <a:off x="5758441" y="1230090"/>
                <a:ext cx="696088" cy="623312"/>
              </a:xfrm>
              <a:prstGeom prst="rect">
                <a:avLst/>
              </a:prstGeom>
              <a:blipFill>
                <a:blip r:embed="rId3"/>
                <a:stretch>
                  <a:fillRect/>
                </a:stretch>
              </a:blipFill>
            </p:spPr>
            <p:txBody>
              <a:bodyPr/>
              <a:lstStyle/>
              <a:p>
                <a:r>
                  <a:rPr lang="zh-TW" altLang="en-US">
                    <a:noFill/>
                  </a:rPr>
                  <a:t> </a:t>
                </a:r>
              </a:p>
            </p:txBody>
          </p:sp>
        </mc:Fallback>
      </mc:AlternateContent>
      <p:sp>
        <p:nvSpPr>
          <p:cNvPr id="20" name="矩形: 圓角 19">
            <a:extLst>
              <a:ext uri="{FF2B5EF4-FFF2-40B4-BE49-F238E27FC236}">
                <a16:creationId xmlns:a16="http://schemas.microsoft.com/office/drawing/2014/main" id="{7A3CF0A6-BF62-5CBD-773D-4AA63C56AE43}"/>
              </a:ext>
            </a:extLst>
          </p:cNvPr>
          <p:cNvSpPr/>
          <p:nvPr/>
        </p:nvSpPr>
        <p:spPr>
          <a:xfrm>
            <a:off x="5281014" y="755427"/>
            <a:ext cx="1656420" cy="462462"/>
          </a:xfrm>
          <a:prstGeom prst="roundRect">
            <a:avLst/>
          </a:prstGeom>
          <a:solidFill>
            <a:schemeClr val="accent6">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schemeClr val="tx1"/>
                </a:solidFill>
                <a:effectLst/>
                <a:uLnTx/>
                <a:uFillTx/>
                <a:latin typeface="微軟正黑體" panose="020B0604030504040204" pitchFamily="34" charset="-120"/>
                <a:ea typeface="微軟正黑體" panose="020B0604030504040204" pitchFamily="34" charset="-120"/>
              </a:rPr>
              <a:t>哈士奇、草原</a:t>
            </a:r>
          </a:p>
        </p:txBody>
      </p:sp>
      <p:sp>
        <p:nvSpPr>
          <p:cNvPr id="21" name="文字方塊 20">
            <a:extLst>
              <a:ext uri="{FF2B5EF4-FFF2-40B4-BE49-F238E27FC236}">
                <a16:creationId xmlns:a16="http://schemas.microsoft.com/office/drawing/2014/main" id="{AA88DF21-CE9B-CA11-FB99-7339F569D431}"/>
              </a:ext>
            </a:extLst>
          </p:cNvPr>
          <p:cNvSpPr txBox="1"/>
          <p:nvPr/>
        </p:nvSpPr>
        <p:spPr>
          <a:xfrm>
            <a:off x="2588042" y="2134592"/>
            <a:ext cx="1709659" cy="523220"/>
          </a:xfrm>
          <a:prstGeom prst="rect">
            <a:avLst/>
          </a:prstGeom>
          <a:noFill/>
        </p:spPr>
        <p:txBody>
          <a:bodyPr wrap="square" rtlCol="0">
            <a:spAutoFit/>
          </a:bodyPr>
          <a:lstStyle/>
          <a:p>
            <a:pPr algn="ctr"/>
            <a:r>
              <a:rPr lang="en-US" altLang="zh-TW" sz="2800" dirty="0"/>
              <a:t>Encoder</a:t>
            </a:r>
            <a:endParaRPr lang="zh-TW" altLang="en-US" sz="2800" dirty="0"/>
          </a:p>
        </p:txBody>
      </p:sp>
      <p:sp>
        <p:nvSpPr>
          <p:cNvPr id="22" name="文字方塊 21">
            <a:extLst>
              <a:ext uri="{FF2B5EF4-FFF2-40B4-BE49-F238E27FC236}">
                <a16:creationId xmlns:a16="http://schemas.microsoft.com/office/drawing/2014/main" id="{A609CF9D-6E0A-6F8C-B2A2-51170C5AFA2E}"/>
              </a:ext>
            </a:extLst>
          </p:cNvPr>
          <p:cNvSpPr txBox="1"/>
          <p:nvPr/>
        </p:nvSpPr>
        <p:spPr>
          <a:xfrm>
            <a:off x="7886031" y="2148109"/>
            <a:ext cx="1709659" cy="523220"/>
          </a:xfrm>
          <a:prstGeom prst="rect">
            <a:avLst/>
          </a:prstGeom>
          <a:noFill/>
        </p:spPr>
        <p:txBody>
          <a:bodyPr wrap="square" rtlCol="0">
            <a:spAutoFit/>
          </a:bodyPr>
          <a:lstStyle/>
          <a:p>
            <a:pPr algn="ctr"/>
            <a:r>
              <a:rPr lang="en-US" altLang="zh-TW" sz="2800" dirty="0"/>
              <a:t>Decoder</a:t>
            </a:r>
            <a:endParaRPr lang="zh-TW" altLang="en-US" sz="2800" dirty="0"/>
          </a:p>
        </p:txBody>
      </p:sp>
      <p:sp>
        <p:nvSpPr>
          <p:cNvPr id="23" name="矩形: 圓角 22">
            <a:extLst>
              <a:ext uri="{FF2B5EF4-FFF2-40B4-BE49-F238E27FC236}">
                <a16:creationId xmlns:a16="http://schemas.microsoft.com/office/drawing/2014/main" id="{D1BD247D-CFE7-6B16-3D75-0D8FA6A8A58D}"/>
              </a:ext>
            </a:extLst>
          </p:cNvPr>
          <p:cNvSpPr/>
          <p:nvPr/>
        </p:nvSpPr>
        <p:spPr>
          <a:xfrm>
            <a:off x="7724521" y="4775565"/>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2800" dirty="0">
                <a:solidFill>
                  <a:prstClr val="black"/>
                </a:solidFill>
                <a:latin typeface="微軟正黑體" panose="020B0604030504040204" pitchFamily="34" charset="-120"/>
                <a:ea typeface="微軟正黑體" panose="020B0604030504040204" pitchFamily="34" charset="-120"/>
              </a:rPr>
              <a:t>圖片</a:t>
            </a:r>
            <a:endParaRPr lang="en-US" altLang="zh-TW" sz="2800" dirty="0">
              <a:solidFill>
                <a:prstClr val="black"/>
              </a:solidFill>
              <a:latin typeface="微軟正黑體" panose="020B0604030504040204" pitchFamily="34" charset="-120"/>
              <a:ea typeface="微軟正黑體" panose="020B0604030504040204" pitchFamily="34" charset="-120"/>
            </a:endParaRPr>
          </a:p>
          <a:p>
            <a:pPr lvl="0" algn="ctr">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a:t>
            </a:r>
          </a:p>
        </p:txBody>
      </p:sp>
      <p:cxnSp>
        <p:nvCxnSpPr>
          <p:cNvPr id="24" name="直線單箭頭接點 23">
            <a:extLst>
              <a:ext uri="{FF2B5EF4-FFF2-40B4-BE49-F238E27FC236}">
                <a16:creationId xmlns:a16="http://schemas.microsoft.com/office/drawing/2014/main" id="{2BF32D7B-B7DE-8FDF-0A64-DDA7D7AB893D}"/>
              </a:ext>
            </a:extLst>
          </p:cNvPr>
          <p:cNvCxnSpPr>
            <a:cxnSpLocks/>
          </p:cNvCxnSpPr>
          <p:nvPr/>
        </p:nvCxnSpPr>
        <p:spPr>
          <a:xfrm>
            <a:off x="6577114" y="5307059"/>
            <a:ext cx="106048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26">
            <a:extLst>
              <a:ext uri="{FF2B5EF4-FFF2-40B4-BE49-F238E27FC236}">
                <a16:creationId xmlns:a16="http://schemas.microsoft.com/office/drawing/2014/main" id="{266E183A-D333-0AD8-A094-B4F6A5C49527}"/>
              </a:ext>
            </a:extLst>
          </p:cNvPr>
          <p:cNvCxnSpPr>
            <a:cxnSpLocks/>
          </p:cNvCxnSpPr>
          <p:nvPr/>
        </p:nvCxnSpPr>
        <p:spPr>
          <a:xfrm>
            <a:off x="9846420" y="5307059"/>
            <a:ext cx="62922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單箭頭接點 27">
            <a:extLst>
              <a:ext uri="{FF2B5EF4-FFF2-40B4-BE49-F238E27FC236}">
                <a16:creationId xmlns:a16="http://schemas.microsoft.com/office/drawing/2014/main" id="{A1876285-20FE-B247-E98F-47D0E1663312}"/>
              </a:ext>
            </a:extLst>
          </p:cNvPr>
          <p:cNvCxnSpPr>
            <a:cxnSpLocks/>
          </p:cNvCxnSpPr>
          <p:nvPr/>
        </p:nvCxnSpPr>
        <p:spPr>
          <a:xfrm>
            <a:off x="8750413" y="4308583"/>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矩形: 圓角 28">
            <a:extLst>
              <a:ext uri="{FF2B5EF4-FFF2-40B4-BE49-F238E27FC236}">
                <a16:creationId xmlns:a16="http://schemas.microsoft.com/office/drawing/2014/main" id="{2FF62FDA-6109-2411-176C-E159A3FD5E27}"/>
              </a:ext>
            </a:extLst>
          </p:cNvPr>
          <p:cNvSpPr/>
          <p:nvPr/>
        </p:nvSpPr>
        <p:spPr>
          <a:xfrm>
            <a:off x="2474130" y="4741518"/>
            <a:ext cx="2062264" cy="1108307"/>
          </a:xfrm>
          <a:prstGeom prst="roundRect">
            <a:avLst/>
          </a:prstGeom>
          <a:solidFill>
            <a:schemeClr val="accent1">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zh-TW" altLang="en-US" sz="2800" dirty="0">
                <a:solidFill>
                  <a:prstClr val="black"/>
                </a:solidFill>
                <a:latin typeface="微軟正黑體" panose="020B0604030504040204" pitchFamily="34" charset="-120"/>
                <a:ea typeface="微軟正黑體" panose="020B0604030504040204" pitchFamily="34" charset="-120"/>
              </a:rPr>
              <a:t>動作</a:t>
            </a:r>
            <a:endParaRPr lang="en-US" altLang="zh-TW" sz="2800" dirty="0">
              <a:solidFill>
                <a:prstClr val="black"/>
              </a:solidFill>
              <a:latin typeface="微軟正黑體" panose="020B0604030504040204" pitchFamily="34" charset="-120"/>
              <a:ea typeface="微軟正黑體" panose="020B0604030504040204" pitchFamily="34" charset="-120"/>
            </a:endParaRPr>
          </a:p>
          <a:p>
            <a:pPr lvl="0" algn="ctr">
              <a:defRPr/>
            </a:pPr>
            <a:r>
              <a:rPr lang="zh-TW" altLang="en-US" sz="2800" dirty="0">
                <a:solidFill>
                  <a:prstClr val="black"/>
                </a:solidFill>
                <a:latin typeface="微軟正黑體" panose="020B0604030504040204" pitchFamily="34" charset="-120"/>
                <a:ea typeface="微軟正黑體" panose="020B0604030504040204" pitchFamily="34" charset="-120"/>
              </a:rPr>
              <a:t>抽取</a:t>
            </a:r>
            <a:endPar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31" name="直線單箭頭接點 30">
            <a:extLst>
              <a:ext uri="{FF2B5EF4-FFF2-40B4-BE49-F238E27FC236}">
                <a16:creationId xmlns:a16="http://schemas.microsoft.com/office/drawing/2014/main" id="{E02FC51A-2C02-1A61-6B25-6FC5AABDE241}"/>
              </a:ext>
            </a:extLst>
          </p:cNvPr>
          <p:cNvCxnSpPr>
            <a:cxnSpLocks/>
          </p:cNvCxnSpPr>
          <p:nvPr/>
        </p:nvCxnSpPr>
        <p:spPr>
          <a:xfrm>
            <a:off x="4531154" y="5298463"/>
            <a:ext cx="1209381"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a:extLst>
              <a:ext uri="{FF2B5EF4-FFF2-40B4-BE49-F238E27FC236}">
                <a16:creationId xmlns:a16="http://schemas.microsoft.com/office/drawing/2014/main" id="{AEAE87F0-87BC-C706-EA5C-3E85BF10CA01}"/>
              </a:ext>
            </a:extLst>
          </p:cNvPr>
          <p:cNvCxnSpPr>
            <a:cxnSpLocks/>
          </p:cNvCxnSpPr>
          <p:nvPr/>
        </p:nvCxnSpPr>
        <p:spPr>
          <a:xfrm>
            <a:off x="1726969" y="5298463"/>
            <a:ext cx="683556"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單箭頭接點 33">
            <a:extLst>
              <a:ext uri="{FF2B5EF4-FFF2-40B4-BE49-F238E27FC236}">
                <a16:creationId xmlns:a16="http://schemas.microsoft.com/office/drawing/2014/main" id="{60036979-5DED-ABEC-749D-3FFB360FD6FD}"/>
              </a:ext>
            </a:extLst>
          </p:cNvPr>
          <p:cNvCxnSpPr>
            <a:cxnSpLocks/>
          </p:cNvCxnSpPr>
          <p:nvPr/>
        </p:nvCxnSpPr>
        <p:spPr>
          <a:xfrm>
            <a:off x="3511910" y="4308583"/>
            <a:ext cx="0" cy="43200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單箭頭接點 34">
            <a:extLst>
              <a:ext uri="{FF2B5EF4-FFF2-40B4-BE49-F238E27FC236}">
                <a16:creationId xmlns:a16="http://schemas.microsoft.com/office/drawing/2014/main" id="{46B19D13-FACE-74E5-E10B-6F649C39BB84}"/>
              </a:ext>
            </a:extLst>
          </p:cNvPr>
          <p:cNvCxnSpPr>
            <a:cxnSpLocks/>
          </p:cNvCxnSpPr>
          <p:nvPr/>
        </p:nvCxnSpPr>
        <p:spPr>
          <a:xfrm>
            <a:off x="935882" y="6642636"/>
            <a:ext cx="10336854" cy="0"/>
          </a:xfrm>
          <a:prstGeom prst="straightConnector1">
            <a:avLst/>
          </a:prstGeom>
          <a:ln w="57150">
            <a:solidFill>
              <a:schemeClr val="tx1"/>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6" name="直線單箭頭接點 35">
            <a:extLst>
              <a:ext uri="{FF2B5EF4-FFF2-40B4-BE49-F238E27FC236}">
                <a16:creationId xmlns:a16="http://schemas.microsoft.com/office/drawing/2014/main" id="{21E6FCF2-0EF7-A056-E3D7-DA68A442A2AE}"/>
              </a:ext>
            </a:extLst>
          </p:cNvPr>
          <p:cNvCxnSpPr>
            <a:cxnSpLocks/>
          </p:cNvCxnSpPr>
          <p:nvPr/>
        </p:nvCxnSpPr>
        <p:spPr>
          <a:xfrm flipV="1">
            <a:off x="935882" y="5969770"/>
            <a:ext cx="0" cy="668002"/>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直線單箭頭接點 36">
            <a:extLst>
              <a:ext uri="{FF2B5EF4-FFF2-40B4-BE49-F238E27FC236}">
                <a16:creationId xmlns:a16="http://schemas.microsoft.com/office/drawing/2014/main" id="{B2F52108-F02A-ED4F-CD68-F90D14D0BA29}"/>
              </a:ext>
            </a:extLst>
          </p:cNvPr>
          <p:cNvCxnSpPr>
            <a:cxnSpLocks/>
          </p:cNvCxnSpPr>
          <p:nvPr/>
        </p:nvCxnSpPr>
        <p:spPr>
          <a:xfrm flipV="1">
            <a:off x="11272736" y="5969770"/>
            <a:ext cx="0" cy="668002"/>
          </a:xfrm>
          <a:prstGeom prst="straightConnector1">
            <a:avLst/>
          </a:prstGeom>
          <a:ln w="571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43" name="圖片 42">
            <a:extLst>
              <a:ext uri="{FF2B5EF4-FFF2-40B4-BE49-F238E27FC236}">
                <a16:creationId xmlns:a16="http://schemas.microsoft.com/office/drawing/2014/main" id="{0CA80731-FE54-442D-226E-B26BD729836E}"/>
              </a:ext>
            </a:extLst>
          </p:cNvPr>
          <p:cNvPicPr>
            <a:picLocks noChangeAspect="1"/>
          </p:cNvPicPr>
          <p:nvPr/>
        </p:nvPicPr>
        <p:blipFill>
          <a:blip r:embed="rId4"/>
          <a:stretch>
            <a:fillRect/>
          </a:stretch>
        </p:blipFill>
        <p:spPr>
          <a:xfrm>
            <a:off x="2650380" y="3193294"/>
            <a:ext cx="1715301" cy="1108307"/>
          </a:xfrm>
          <a:prstGeom prst="rect">
            <a:avLst/>
          </a:prstGeom>
        </p:spPr>
      </p:pic>
      <p:pic>
        <p:nvPicPr>
          <p:cNvPr id="44" name="圖片 43">
            <a:extLst>
              <a:ext uri="{FF2B5EF4-FFF2-40B4-BE49-F238E27FC236}">
                <a16:creationId xmlns:a16="http://schemas.microsoft.com/office/drawing/2014/main" id="{ADE29A18-B902-46EA-09E1-F5380BB0617A}"/>
              </a:ext>
            </a:extLst>
          </p:cNvPr>
          <p:cNvPicPr>
            <a:picLocks noChangeAspect="1"/>
          </p:cNvPicPr>
          <p:nvPr/>
        </p:nvPicPr>
        <p:blipFill>
          <a:blip r:embed="rId4"/>
          <a:stretch>
            <a:fillRect/>
          </a:stretch>
        </p:blipFill>
        <p:spPr>
          <a:xfrm>
            <a:off x="7886031" y="3239466"/>
            <a:ext cx="1715301" cy="1108307"/>
          </a:xfrm>
          <a:prstGeom prst="rect">
            <a:avLst/>
          </a:prstGeom>
        </p:spPr>
      </p:pic>
      <p:pic>
        <p:nvPicPr>
          <p:cNvPr id="45" name="圖片 44">
            <a:extLst>
              <a:ext uri="{FF2B5EF4-FFF2-40B4-BE49-F238E27FC236}">
                <a16:creationId xmlns:a16="http://schemas.microsoft.com/office/drawing/2014/main" id="{6D7B2EAF-F1AD-B4BA-9951-6BD75DE51FCA}"/>
              </a:ext>
            </a:extLst>
          </p:cNvPr>
          <p:cNvPicPr>
            <a:picLocks noChangeAspect="1"/>
          </p:cNvPicPr>
          <p:nvPr/>
        </p:nvPicPr>
        <p:blipFill>
          <a:blip r:embed="rId5"/>
          <a:stretch>
            <a:fillRect/>
          </a:stretch>
        </p:blipFill>
        <p:spPr>
          <a:xfrm>
            <a:off x="120582" y="4772608"/>
            <a:ext cx="1630599" cy="1075833"/>
          </a:xfrm>
          <a:prstGeom prst="rect">
            <a:avLst/>
          </a:prstGeom>
        </p:spPr>
      </p:pic>
      <p:pic>
        <p:nvPicPr>
          <p:cNvPr id="46" name="圖片 45">
            <a:extLst>
              <a:ext uri="{FF2B5EF4-FFF2-40B4-BE49-F238E27FC236}">
                <a16:creationId xmlns:a16="http://schemas.microsoft.com/office/drawing/2014/main" id="{C8F7D232-BE65-1B51-539E-7F503C9CEA6A}"/>
              </a:ext>
            </a:extLst>
          </p:cNvPr>
          <p:cNvPicPr>
            <a:picLocks noChangeAspect="1"/>
          </p:cNvPicPr>
          <p:nvPr/>
        </p:nvPicPr>
        <p:blipFill>
          <a:blip r:embed="rId5"/>
          <a:stretch>
            <a:fillRect/>
          </a:stretch>
        </p:blipFill>
        <p:spPr>
          <a:xfrm>
            <a:off x="10509734" y="4757754"/>
            <a:ext cx="1630599" cy="1075833"/>
          </a:xfrm>
          <a:prstGeom prst="rect">
            <a:avLst/>
          </a:prstGeom>
        </p:spPr>
      </p:pic>
      <p:sp>
        <p:nvSpPr>
          <p:cNvPr id="47" name="矩形: 圓角 46">
            <a:extLst>
              <a:ext uri="{FF2B5EF4-FFF2-40B4-BE49-F238E27FC236}">
                <a16:creationId xmlns:a16="http://schemas.microsoft.com/office/drawing/2014/main" id="{0B7D8135-B557-628A-0A6E-51FBE478CB35}"/>
              </a:ext>
            </a:extLst>
          </p:cNvPr>
          <p:cNvSpPr/>
          <p:nvPr/>
        </p:nvSpPr>
        <p:spPr>
          <a:xfrm>
            <a:off x="5839729" y="4971813"/>
            <a:ext cx="609600" cy="6096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2400" dirty="0">
                <a:latin typeface="微軟正黑體" panose="020B0604030504040204" pitchFamily="34" charset="-120"/>
                <a:ea typeface="微軟正黑體" panose="020B0604030504040204" pitchFamily="34" charset="-120"/>
              </a:rPr>
              <a:t>1</a:t>
            </a:r>
            <a:endParaRPr lang="zh-TW" altLang="en-US" sz="2400" dirty="0">
              <a:latin typeface="微軟正黑體" panose="020B0604030504040204" pitchFamily="34" charset="-120"/>
              <a:ea typeface="微軟正黑體" panose="020B0604030504040204" pitchFamily="34" charset="-120"/>
            </a:endParaRPr>
          </a:p>
        </p:txBody>
      </p:sp>
      <p:sp>
        <p:nvSpPr>
          <p:cNvPr id="48" name="文字方塊 47">
            <a:extLst>
              <a:ext uri="{FF2B5EF4-FFF2-40B4-BE49-F238E27FC236}">
                <a16:creationId xmlns:a16="http://schemas.microsoft.com/office/drawing/2014/main" id="{4C5D94F1-F20B-A997-1428-4EBCCCFEF4D6}"/>
              </a:ext>
            </a:extLst>
          </p:cNvPr>
          <p:cNvSpPr txBox="1"/>
          <p:nvPr/>
        </p:nvSpPr>
        <p:spPr>
          <a:xfrm>
            <a:off x="6986162" y="3447256"/>
            <a:ext cx="976414" cy="646331"/>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之前遊戲畫面</a:t>
            </a:r>
          </a:p>
        </p:txBody>
      </p:sp>
      <p:sp>
        <p:nvSpPr>
          <p:cNvPr id="49" name="文字方塊 48">
            <a:extLst>
              <a:ext uri="{FF2B5EF4-FFF2-40B4-BE49-F238E27FC236}">
                <a16:creationId xmlns:a16="http://schemas.microsoft.com/office/drawing/2014/main" id="{CCF3B4FC-7FF7-E929-0A91-8D6264DB9919}"/>
              </a:ext>
            </a:extLst>
          </p:cNvPr>
          <p:cNvSpPr txBox="1"/>
          <p:nvPr/>
        </p:nvSpPr>
        <p:spPr>
          <a:xfrm>
            <a:off x="4381502" y="3429000"/>
            <a:ext cx="976414" cy="646331"/>
          </a:xfrm>
          <a:prstGeom prst="rect">
            <a:avLst/>
          </a:prstGeom>
          <a:noFill/>
        </p:spPr>
        <p:txBody>
          <a:bodyPr wrap="square" rtlCol="0">
            <a:spAutoFit/>
          </a:bodyPr>
          <a:lstStyle/>
          <a:p>
            <a:r>
              <a:rPr lang="zh-TW" altLang="en-US" dirty="0">
                <a:latin typeface="微軟正黑體" panose="020B0604030504040204" pitchFamily="34" charset="-120"/>
                <a:ea typeface="微軟正黑體" panose="020B0604030504040204" pitchFamily="34" charset="-120"/>
              </a:rPr>
              <a:t>之前遊戲畫面</a:t>
            </a:r>
          </a:p>
        </p:txBody>
      </p:sp>
      <p:sp>
        <p:nvSpPr>
          <p:cNvPr id="50" name="文字方塊 49">
            <a:extLst>
              <a:ext uri="{FF2B5EF4-FFF2-40B4-BE49-F238E27FC236}">
                <a16:creationId xmlns:a16="http://schemas.microsoft.com/office/drawing/2014/main" id="{AF9AA029-8844-24FA-B7A0-65332A928F7F}"/>
              </a:ext>
            </a:extLst>
          </p:cNvPr>
          <p:cNvSpPr txBox="1"/>
          <p:nvPr/>
        </p:nvSpPr>
        <p:spPr>
          <a:xfrm>
            <a:off x="10512425" y="4347773"/>
            <a:ext cx="1562588"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下一個畫面</a:t>
            </a:r>
          </a:p>
        </p:txBody>
      </p:sp>
      <p:sp>
        <p:nvSpPr>
          <p:cNvPr id="51" name="文字方塊 50">
            <a:extLst>
              <a:ext uri="{FF2B5EF4-FFF2-40B4-BE49-F238E27FC236}">
                <a16:creationId xmlns:a16="http://schemas.microsoft.com/office/drawing/2014/main" id="{95A3D276-4EF1-F9CA-0CFF-E15399B1304A}"/>
              </a:ext>
            </a:extLst>
          </p:cNvPr>
          <p:cNvSpPr txBox="1"/>
          <p:nvPr/>
        </p:nvSpPr>
        <p:spPr>
          <a:xfrm>
            <a:off x="149653" y="4366823"/>
            <a:ext cx="1562588" cy="369332"/>
          </a:xfrm>
          <a:prstGeom prst="rect">
            <a:avLst/>
          </a:prstGeom>
          <a:noFill/>
        </p:spPr>
        <p:txBody>
          <a:bodyPr wrap="square" rtlCol="0">
            <a:spAutoFit/>
          </a:bodyPr>
          <a:lstStyle/>
          <a:p>
            <a:pPr algn="ctr"/>
            <a:r>
              <a:rPr lang="zh-TW" altLang="en-US" dirty="0">
                <a:latin typeface="微軟正黑體" panose="020B0604030504040204" pitchFamily="34" charset="-120"/>
                <a:ea typeface="微軟正黑體" panose="020B0604030504040204" pitchFamily="34" charset="-120"/>
              </a:rPr>
              <a:t>下一個畫面</a:t>
            </a:r>
          </a:p>
        </p:txBody>
      </p:sp>
      <p:sp>
        <p:nvSpPr>
          <p:cNvPr id="52" name="文字方塊 51">
            <a:extLst>
              <a:ext uri="{FF2B5EF4-FFF2-40B4-BE49-F238E27FC236}">
                <a16:creationId xmlns:a16="http://schemas.microsoft.com/office/drawing/2014/main" id="{62FB8270-3830-BD16-E696-F22F2DCA73C3}"/>
              </a:ext>
            </a:extLst>
          </p:cNvPr>
          <p:cNvSpPr txBox="1"/>
          <p:nvPr/>
        </p:nvSpPr>
        <p:spPr>
          <a:xfrm>
            <a:off x="6009233" y="4467222"/>
            <a:ext cx="1209381" cy="461665"/>
          </a:xfrm>
          <a:prstGeom prst="rect">
            <a:avLst/>
          </a:prstGeom>
          <a:noFill/>
        </p:spPr>
        <p:txBody>
          <a:bodyPr wrap="square" rtlCol="0">
            <a:spAutoFit/>
          </a:bodyPr>
          <a:lstStyle/>
          <a:p>
            <a:pPr algn="ctr"/>
            <a:r>
              <a:rPr lang="en-US" altLang="zh-TW" sz="2400" dirty="0"/>
              <a:t>Action </a:t>
            </a:r>
            <a:endParaRPr lang="zh-TW" altLang="en-US" sz="2400" dirty="0"/>
          </a:p>
        </p:txBody>
      </p:sp>
      <p:sp>
        <p:nvSpPr>
          <p:cNvPr id="2" name="文字方塊 1">
            <a:extLst>
              <a:ext uri="{FF2B5EF4-FFF2-40B4-BE49-F238E27FC236}">
                <a16:creationId xmlns:a16="http://schemas.microsoft.com/office/drawing/2014/main" id="{86E814B0-2A47-4A66-432A-5579A10D0363}"/>
              </a:ext>
            </a:extLst>
          </p:cNvPr>
          <p:cNvSpPr txBox="1"/>
          <p:nvPr/>
        </p:nvSpPr>
        <p:spPr>
          <a:xfrm>
            <a:off x="5084346" y="4472642"/>
            <a:ext cx="1209381" cy="461665"/>
          </a:xfrm>
          <a:prstGeom prst="rect">
            <a:avLst/>
          </a:prstGeom>
          <a:noFill/>
        </p:spPr>
        <p:txBody>
          <a:bodyPr wrap="square" rtlCol="0">
            <a:spAutoFit/>
          </a:bodyPr>
          <a:lstStyle/>
          <a:p>
            <a:pPr algn="ctr"/>
            <a:r>
              <a:rPr lang="en-US" altLang="zh-TW" sz="2400" i="1" dirty="0"/>
              <a:t>Latent</a:t>
            </a:r>
            <a:endParaRPr lang="zh-TW" altLang="en-US" sz="2400" i="1" dirty="0"/>
          </a:p>
        </p:txBody>
      </p:sp>
      <p:sp>
        <p:nvSpPr>
          <p:cNvPr id="25" name="文字方塊 24">
            <a:extLst>
              <a:ext uri="{FF2B5EF4-FFF2-40B4-BE49-F238E27FC236}">
                <a16:creationId xmlns:a16="http://schemas.microsoft.com/office/drawing/2014/main" id="{861F22E9-D126-24C0-5A1F-19DFAA303D69}"/>
              </a:ext>
            </a:extLst>
          </p:cNvPr>
          <p:cNvSpPr txBox="1"/>
          <p:nvPr/>
        </p:nvSpPr>
        <p:spPr>
          <a:xfrm>
            <a:off x="5272919" y="5643570"/>
            <a:ext cx="1736366" cy="461665"/>
          </a:xfrm>
          <a:prstGeom prst="rect">
            <a:avLst/>
          </a:prstGeom>
          <a:noFill/>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編號 </a:t>
            </a:r>
            <a:r>
              <a:rPr lang="en-US" altLang="zh-TW" sz="2400" b="1" dirty="0">
                <a:latin typeface="微軟正黑體" panose="020B0604030504040204" pitchFamily="34" charset="-120"/>
                <a:ea typeface="微軟正黑體" panose="020B0604030504040204" pitchFamily="34" charset="-120"/>
              </a:rPr>
              <a:t>1 - 8</a:t>
            </a:r>
            <a:endParaRPr lang="zh-TW" altLang="en-US" sz="2400" b="1"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84793375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47" grpId="0" animBg="1"/>
      <p:bldP spid="49" grpId="0"/>
      <p:bldP spid="51" grpId="0"/>
      <p:bldP spid="52" grpId="0"/>
      <p:bldP spid="2"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516A29-D478-331E-9DB3-9FCC62951179}"/>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與影像有關的生成式</a:t>
            </a:r>
            <a:r>
              <a:rPr lang="en-US" altLang="zh-TW" dirty="0">
                <a:latin typeface="微軟正黑體" panose="020B0604030504040204" pitchFamily="34" charset="-120"/>
                <a:ea typeface="微軟正黑體" panose="020B0604030504040204" pitchFamily="34" charset="-120"/>
              </a:rPr>
              <a:t>AI</a:t>
            </a:r>
            <a:endParaRPr lang="zh-TW" altLang="en-US" dirty="0">
              <a:latin typeface="微軟正黑體" panose="020B0604030504040204" pitchFamily="34" charset="-120"/>
              <a:ea typeface="微軟正黑體" panose="020B0604030504040204" pitchFamily="34" charset="-120"/>
            </a:endParaRPr>
          </a:p>
        </p:txBody>
      </p:sp>
      <p:sp>
        <p:nvSpPr>
          <p:cNvPr id="8" name="矩形: 圓角 7">
            <a:extLst>
              <a:ext uri="{FF2B5EF4-FFF2-40B4-BE49-F238E27FC236}">
                <a16:creationId xmlns:a16="http://schemas.microsoft.com/office/drawing/2014/main" id="{9A0FAA1F-3063-6D0A-ED49-237E648B99B9}"/>
              </a:ext>
            </a:extLst>
          </p:cNvPr>
          <p:cNvSpPr/>
          <p:nvPr/>
        </p:nvSpPr>
        <p:spPr>
          <a:xfrm>
            <a:off x="5071680" y="1896137"/>
            <a:ext cx="2435500" cy="1531865"/>
          </a:xfrm>
          <a:prstGeom prst="roundRect">
            <a:avLst/>
          </a:prstGeom>
          <a:solidFill>
            <a:srgbClr val="4472C4">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生成式</a:t>
            </a: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endPar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9" name="直線單箭頭接點 8">
            <a:extLst>
              <a:ext uri="{FF2B5EF4-FFF2-40B4-BE49-F238E27FC236}">
                <a16:creationId xmlns:a16="http://schemas.microsoft.com/office/drawing/2014/main" id="{5D6FB3D3-8F55-A0CE-E48C-C8377D0519F3}"/>
              </a:ext>
            </a:extLst>
          </p:cNvPr>
          <p:cNvCxnSpPr>
            <a:cxnSpLocks/>
          </p:cNvCxnSpPr>
          <p:nvPr/>
        </p:nvCxnSpPr>
        <p:spPr>
          <a:xfrm>
            <a:off x="3848318" y="2664553"/>
            <a:ext cx="1071322" cy="0"/>
          </a:xfrm>
          <a:prstGeom prst="straightConnector1">
            <a:avLst/>
          </a:prstGeom>
          <a:noFill/>
          <a:ln w="57150" cap="flat" cmpd="sng" algn="ctr">
            <a:solidFill>
              <a:sysClr val="windowText" lastClr="000000"/>
            </a:solidFill>
            <a:prstDash val="solid"/>
            <a:miter lim="800000"/>
            <a:tailEnd type="triangle"/>
          </a:ln>
          <a:effectLst/>
        </p:spPr>
      </p:cxnSp>
      <p:cxnSp>
        <p:nvCxnSpPr>
          <p:cNvPr id="10" name="直線單箭頭接點 9">
            <a:extLst>
              <a:ext uri="{FF2B5EF4-FFF2-40B4-BE49-F238E27FC236}">
                <a16:creationId xmlns:a16="http://schemas.microsoft.com/office/drawing/2014/main" id="{0A208FB6-0A26-76A2-E53E-5B06C5E8FCE8}"/>
              </a:ext>
            </a:extLst>
          </p:cNvPr>
          <p:cNvCxnSpPr>
            <a:cxnSpLocks/>
          </p:cNvCxnSpPr>
          <p:nvPr/>
        </p:nvCxnSpPr>
        <p:spPr>
          <a:xfrm>
            <a:off x="7727828" y="2673981"/>
            <a:ext cx="1010398" cy="0"/>
          </a:xfrm>
          <a:prstGeom prst="straightConnector1">
            <a:avLst/>
          </a:prstGeom>
          <a:noFill/>
          <a:ln w="57150" cap="flat" cmpd="sng" algn="ctr">
            <a:solidFill>
              <a:sysClr val="windowText" lastClr="000000"/>
            </a:solidFill>
            <a:prstDash val="solid"/>
            <a:miter lim="800000"/>
            <a:tailEnd type="triangle"/>
          </a:ln>
          <a:effectLst/>
        </p:spPr>
      </p:cxnSp>
      <p:pic>
        <p:nvPicPr>
          <p:cNvPr id="12" name="Picture 2">
            <a:extLst>
              <a:ext uri="{FF2B5EF4-FFF2-40B4-BE49-F238E27FC236}">
                <a16:creationId xmlns:a16="http://schemas.microsoft.com/office/drawing/2014/main" id="{0C86C50C-C092-75AB-B83A-6F9A2C23E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207" y="1966477"/>
            <a:ext cx="1318071" cy="1318071"/>
          </a:xfrm>
          <a:prstGeom prst="rect">
            <a:avLst/>
          </a:prstGeom>
          <a:noFill/>
          <a:extLst>
            <a:ext uri="{909E8E84-426E-40DD-AFC4-6F175D3DCCD1}">
              <a14:hiddenFill xmlns:a14="http://schemas.microsoft.com/office/drawing/2010/main">
                <a:solidFill>
                  <a:srgbClr val="FFFFFF"/>
                </a:solidFill>
              </a14:hiddenFill>
            </a:ext>
          </a:extLst>
        </p:spPr>
      </p:pic>
      <p:sp>
        <p:nvSpPr>
          <p:cNvPr id="13" name="矩形: 圓角 12">
            <a:extLst>
              <a:ext uri="{FF2B5EF4-FFF2-40B4-BE49-F238E27FC236}">
                <a16:creationId xmlns:a16="http://schemas.microsoft.com/office/drawing/2014/main" id="{9DE5CF6E-52C2-B99B-2EA1-024F08D30B45}"/>
              </a:ext>
            </a:extLst>
          </p:cNvPr>
          <p:cNvSpPr/>
          <p:nvPr/>
        </p:nvSpPr>
        <p:spPr>
          <a:xfrm>
            <a:off x="5071680" y="4246614"/>
            <a:ext cx="2435500" cy="1531865"/>
          </a:xfrm>
          <a:prstGeom prst="roundRect">
            <a:avLst/>
          </a:prstGeom>
          <a:solidFill>
            <a:srgbClr val="4472C4">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生成式</a:t>
            </a:r>
            <a:endPar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endPar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14" name="直線單箭頭接點 13">
            <a:extLst>
              <a:ext uri="{FF2B5EF4-FFF2-40B4-BE49-F238E27FC236}">
                <a16:creationId xmlns:a16="http://schemas.microsoft.com/office/drawing/2014/main" id="{1EF8083B-55F0-E4E9-A9B9-95C2D5CF67F6}"/>
              </a:ext>
            </a:extLst>
          </p:cNvPr>
          <p:cNvCxnSpPr>
            <a:cxnSpLocks/>
          </p:cNvCxnSpPr>
          <p:nvPr/>
        </p:nvCxnSpPr>
        <p:spPr>
          <a:xfrm>
            <a:off x="3848318" y="5015030"/>
            <a:ext cx="1071322" cy="0"/>
          </a:xfrm>
          <a:prstGeom prst="straightConnector1">
            <a:avLst/>
          </a:prstGeom>
          <a:noFill/>
          <a:ln w="57150" cap="flat" cmpd="sng" algn="ctr">
            <a:solidFill>
              <a:sysClr val="windowText" lastClr="000000"/>
            </a:solidFill>
            <a:prstDash val="solid"/>
            <a:miter lim="800000"/>
            <a:tailEnd type="triangle"/>
          </a:ln>
          <a:effectLst/>
        </p:spPr>
      </p:cxnSp>
      <p:cxnSp>
        <p:nvCxnSpPr>
          <p:cNvPr id="15" name="直線單箭頭接點 14">
            <a:extLst>
              <a:ext uri="{FF2B5EF4-FFF2-40B4-BE49-F238E27FC236}">
                <a16:creationId xmlns:a16="http://schemas.microsoft.com/office/drawing/2014/main" id="{7A5B6A17-D573-AC7B-7B9A-D81313529149}"/>
              </a:ext>
            </a:extLst>
          </p:cNvPr>
          <p:cNvCxnSpPr>
            <a:cxnSpLocks/>
          </p:cNvCxnSpPr>
          <p:nvPr/>
        </p:nvCxnSpPr>
        <p:spPr>
          <a:xfrm>
            <a:off x="7727828" y="5024458"/>
            <a:ext cx="1010398" cy="0"/>
          </a:xfrm>
          <a:prstGeom prst="straightConnector1">
            <a:avLst/>
          </a:prstGeom>
          <a:noFill/>
          <a:ln w="57150" cap="flat" cmpd="sng" algn="ctr">
            <a:solidFill>
              <a:sysClr val="windowText" lastClr="000000"/>
            </a:solidFill>
            <a:prstDash val="solid"/>
            <a:miter lim="800000"/>
            <a:tailEnd type="triangle"/>
          </a:ln>
          <a:effectLst/>
        </p:spPr>
      </p:cxnSp>
      <p:pic>
        <p:nvPicPr>
          <p:cNvPr id="17" name="Picture 2">
            <a:extLst>
              <a:ext uri="{FF2B5EF4-FFF2-40B4-BE49-F238E27FC236}">
                <a16:creationId xmlns:a16="http://schemas.microsoft.com/office/drawing/2014/main" id="{87D1C8A1-D8DE-B210-5DBC-DF6D733D6A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82582" y="4365422"/>
            <a:ext cx="1318071" cy="1318071"/>
          </a:xfrm>
          <a:prstGeom prst="rect">
            <a:avLst/>
          </a:prstGeom>
          <a:noFill/>
          <a:extLst>
            <a:ext uri="{909E8E84-426E-40DD-AFC4-6F175D3DCCD1}">
              <a14:hiddenFill xmlns:a14="http://schemas.microsoft.com/office/drawing/2010/main">
                <a:solidFill>
                  <a:srgbClr val="FFFFFF"/>
                </a:solidFill>
              </a14:hiddenFill>
            </a:ext>
          </a:extLst>
        </p:spPr>
      </p:pic>
      <p:sp>
        <p:nvSpPr>
          <p:cNvPr id="26" name="文字方塊 25">
            <a:extLst>
              <a:ext uri="{FF2B5EF4-FFF2-40B4-BE49-F238E27FC236}">
                <a16:creationId xmlns:a16="http://schemas.microsoft.com/office/drawing/2014/main" id="{8D985DDA-04B7-580E-E2C6-AD7E2C52C1B6}"/>
              </a:ext>
            </a:extLst>
          </p:cNvPr>
          <p:cNvSpPr txBox="1"/>
          <p:nvPr/>
        </p:nvSpPr>
        <p:spPr>
          <a:xfrm>
            <a:off x="1927443" y="5369021"/>
            <a:ext cx="1968230" cy="461665"/>
          </a:xfrm>
          <a:prstGeom prst="rect">
            <a:avLst/>
          </a:prstGeom>
          <a:noFill/>
        </p:spPr>
        <p:txBody>
          <a:bodyPr wrap="square" rtlCol="0">
            <a:spAutoFit/>
          </a:bodyPr>
          <a:lstStyle/>
          <a:p>
            <a:pPr algn="ctr"/>
            <a:r>
              <a:rPr lang="en-US" altLang="zh-TW" sz="2400" dirty="0">
                <a:solidFill>
                  <a:prstClr val="black"/>
                </a:solidFill>
                <a:ea typeface="微軟正黑體" panose="020B0604030504040204" pitchFamily="34" charset="-120"/>
              </a:rPr>
              <a:t>Condition</a:t>
            </a:r>
            <a:endParaRPr lang="zh-TW" altLang="en-US" sz="2400" dirty="0">
              <a:solidFill>
                <a:prstClr val="black"/>
              </a:solidFill>
              <a:ea typeface="微軟正黑體" panose="020B0604030504040204" pitchFamily="34" charset="-120"/>
            </a:endParaRPr>
          </a:p>
        </p:txBody>
      </p:sp>
      <p:sp>
        <p:nvSpPr>
          <p:cNvPr id="29" name="矩形: 圓角 28">
            <a:extLst>
              <a:ext uri="{FF2B5EF4-FFF2-40B4-BE49-F238E27FC236}">
                <a16:creationId xmlns:a16="http://schemas.microsoft.com/office/drawing/2014/main" id="{5A4B0099-F87D-3723-6841-CB50785FB4CF}"/>
              </a:ext>
            </a:extLst>
          </p:cNvPr>
          <p:cNvSpPr/>
          <p:nvPr/>
        </p:nvSpPr>
        <p:spPr>
          <a:xfrm>
            <a:off x="2044906" y="4791193"/>
            <a:ext cx="1651372" cy="466529"/>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0" name="矩形: 圓角 29">
            <a:extLst>
              <a:ext uri="{FF2B5EF4-FFF2-40B4-BE49-F238E27FC236}">
                <a16:creationId xmlns:a16="http://schemas.microsoft.com/office/drawing/2014/main" id="{6D6C8F3E-F4E0-283D-7B96-ECFF4C881698}"/>
              </a:ext>
            </a:extLst>
          </p:cNvPr>
          <p:cNvSpPr/>
          <p:nvPr/>
        </p:nvSpPr>
        <p:spPr>
          <a:xfrm>
            <a:off x="8882582" y="2428804"/>
            <a:ext cx="1651372" cy="466529"/>
          </a:xfrm>
          <a:prstGeom prst="roundRect">
            <a:avLst/>
          </a:prstGeom>
          <a:solidFill>
            <a:srgbClr val="5B9BD5">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TW" altLang="en-US" sz="1800" b="0" i="0" u="none" strike="noStrike" kern="0" cap="none" spc="0" normalizeH="0" baseline="0" noProof="0">
              <a:ln>
                <a:noFill/>
              </a:ln>
              <a:solidFill>
                <a:prstClr val="white"/>
              </a:solidFill>
              <a:effectLst/>
              <a:uLnTx/>
              <a:uFillTx/>
              <a:latin typeface="Calibri" panose="020F0502020204030204"/>
              <a:ea typeface="新細明體" panose="02020500000000000000" pitchFamily="18" charset="-120"/>
              <a:cs typeface="+mn-cs"/>
            </a:endParaRPr>
          </a:p>
        </p:txBody>
      </p:sp>
      <p:sp>
        <p:nvSpPr>
          <p:cNvPr id="31" name="文字方塊 30">
            <a:extLst>
              <a:ext uri="{FF2B5EF4-FFF2-40B4-BE49-F238E27FC236}">
                <a16:creationId xmlns:a16="http://schemas.microsoft.com/office/drawing/2014/main" id="{5B211C76-767A-0CE6-726C-8A27A83BDF82}"/>
              </a:ext>
            </a:extLst>
          </p:cNvPr>
          <p:cNvSpPr txBox="1"/>
          <p:nvPr/>
        </p:nvSpPr>
        <p:spPr>
          <a:xfrm>
            <a:off x="1909858" y="3345373"/>
            <a:ext cx="22523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video / image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2" name="文字方塊 31">
            <a:extLst>
              <a:ext uri="{FF2B5EF4-FFF2-40B4-BE49-F238E27FC236}">
                <a16:creationId xmlns:a16="http://schemas.microsoft.com/office/drawing/2014/main" id="{8B015F9E-41E0-8E79-67DB-03604658CDBB}"/>
              </a:ext>
            </a:extLst>
          </p:cNvPr>
          <p:cNvSpPr txBox="1"/>
          <p:nvPr/>
        </p:nvSpPr>
        <p:spPr>
          <a:xfrm>
            <a:off x="8415420" y="5763829"/>
            <a:ext cx="225239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video / image</a:t>
            </a:r>
            <a:endParaRPr kumimoji="0" lang="zh-TW" altLang="en-US" sz="2400" b="0" i="0" u="none" strike="noStrike" kern="120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3" name="矩形: 圓角 32">
            <a:extLst>
              <a:ext uri="{FF2B5EF4-FFF2-40B4-BE49-F238E27FC236}">
                <a16:creationId xmlns:a16="http://schemas.microsoft.com/office/drawing/2014/main" id="{AD989A27-8B7E-85EC-715D-E6EA51542167}"/>
              </a:ext>
            </a:extLst>
          </p:cNvPr>
          <p:cNvSpPr/>
          <p:nvPr/>
        </p:nvSpPr>
        <p:spPr>
          <a:xfrm>
            <a:off x="1605291" y="1708273"/>
            <a:ext cx="9262000" cy="2116346"/>
          </a:xfrm>
          <a:prstGeom prst="roundRect">
            <a:avLst>
              <a:gd name="adj" fmla="val 7215"/>
            </a:avLst>
          </a:prstGeom>
          <a:noFill/>
          <a:ln w="571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47414889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0EBD052-D3AD-E28D-A222-15CB157A0D04}"/>
              </a:ext>
            </a:extLst>
          </p:cNvPr>
          <p:cNvSpPr>
            <a:spLocks noGrp="1"/>
          </p:cNvSpPr>
          <p:nvPr>
            <p:ph type="title"/>
          </p:nvPr>
        </p:nvSpPr>
        <p:spPr/>
        <p:txBody>
          <a:bodyPr/>
          <a:lstStyle/>
          <a:p>
            <a:r>
              <a:rPr lang="en-US" altLang="zh-TW" dirty="0">
                <a:latin typeface="微軟正黑體" panose="020B0604030504040204" pitchFamily="34" charset="-120"/>
                <a:ea typeface="微軟正黑體" panose="020B0604030504040204" pitchFamily="34" charset="-120"/>
              </a:rPr>
              <a:t>Genie: Generative Interactive Environments</a:t>
            </a:r>
            <a:endParaRPr lang="zh-TW" altLang="en-US" dirty="0"/>
          </a:p>
        </p:txBody>
      </p:sp>
      <p:pic>
        <p:nvPicPr>
          <p:cNvPr id="7" name="內容版面配置區 6" descr="一張含有 螢幕擷取畫面, 藝術 的圖片&#10;&#10;自動產生的描述">
            <a:extLst>
              <a:ext uri="{FF2B5EF4-FFF2-40B4-BE49-F238E27FC236}">
                <a16:creationId xmlns:a16="http://schemas.microsoft.com/office/drawing/2014/main" id="{5CE2048E-5804-E39B-665F-7202CA92EEE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00800" y="2247900"/>
            <a:ext cx="4876800" cy="2743200"/>
          </a:xfrm>
        </p:spPr>
      </p:pic>
      <p:pic>
        <p:nvPicPr>
          <p:cNvPr id="9" name="圖片 8" descr="一張含有 螢幕擷取畫面, 時鐘 的圖片&#10;&#10;自動產生的描述">
            <a:extLst>
              <a:ext uri="{FF2B5EF4-FFF2-40B4-BE49-F238E27FC236}">
                <a16:creationId xmlns:a16="http://schemas.microsoft.com/office/drawing/2014/main" id="{67627774-0E9E-CC7B-DF4F-70653E9FC0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247900"/>
            <a:ext cx="4876800" cy="2743200"/>
          </a:xfrm>
          <a:prstGeom prst="rect">
            <a:avLst/>
          </a:prstGeom>
        </p:spPr>
      </p:pic>
      <p:sp>
        <p:nvSpPr>
          <p:cNvPr id="11" name="文字方塊 10">
            <a:extLst>
              <a:ext uri="{FF2B5EF4-FFF2-40B4-BE49-F238E27FC236}">
                <a16:creationId xmlns:a16="http://schemas.microsoft.com/office/drawing/2014/main" id="{79BBDF3D-B53F-1E7A-828D-9697E524E8A4}"/>
              </a:ext>
            </a:extLst>
          </p:cNvPr>
          <p:cNvSpPr txBox="1"/>
          <p:nvPr/>
        </p:nvSpPr>
        <p:spPr>
          <a:xfrm>
            <a:off x="1009650" y="5126434"/>
            <a:ext cx="10515600" cy="523220"/>
          </a:xfrm>
          <a:prstGeom prst="rect">
            <a:avLst/>
          </a:prstGeom>
          <a:noFill/>
        </p:spPr>
        <p:txBody>
          <a:bodyPr wrap="square">
            <a:spAutoFit/>
          </a:bodyPr>
          <a:lstStyle/>
          <a:p>
            <a:pPr algn="ctr"/>
            <a:r>
              <a:rPr lang="en-US" altLang="zh-TW" sz="2800" b="1" i="0" dirty="0">
                <a:solidFill>
                  <a:srgbClr val="202124"/>
                </a:solidFill>
                <a:effectLst/>
                <a:latin typeface="Courier New" panose="02070309020205020404" pitchFamily="49" charset="0"/>
              </a:rPr>
              <a:t>Latent action: 6, 6, 7, 6, 7, 6, 5, 5, 2, 7</a:t>
            </a:r>
            <a:endParaRPr lang="zh-TW" altLang="en-US" sz="2800" dirty="0"/>
          </a:p>
        </p:txBody>
      </p:sp>
      <p:sp>
        <p:nvSpPr>
          <p:cNvPr id="13" name="文字方塊 12">
            <a:extLst>
              <a:ext uri="{FF2B5EF4-FFF2-40B4-BE49-F238E27FC236}">
                <a16:creationId xmlns:a16="http://schemas.microsoft.com/office/drawing/2014/main" id="{99BBC0FF-3DFE-9DA4-20A8-70F20380B0F3}"/>
              </a:ext>
            </a:extLst>
          </p:cNvPr>
          <p:cNvSpPr txBox="1"/>
          <p:nvPr/>
        </p:nvSpPr>
        <p:spPr>
          <a:xfrm>
            <a:off x="4000500" y="6251059"/>
            <a:ext cx="8020050" cy="369332"/>
          </a:xfrm>
          <a:prstGeom prst="rect">
            <a:avLst/>
          </a:prstGeom>
          <a:noFill/>
        </p:spPr>
        <p:txBody>
          <a:bodyPr wrap="square">
            <a:spAutoFit/>
          </a:bodyPr>
          <a:lstStyle/>
          <a:p>
            <a:pPr algn="r"/>
            <a:r>
              <a:rPr lang="en-US" altLang="zh-TW" dirty="0"/>
              <a:t>Source: https://sites.google.com/view/genie-2024/home</a:t>
            </a:r>
            <a:endParaRPr lang="zh-TW" altLang="en-US" dirty="0"/>
          </a:p>
        </p:txBody>
      </p:sp>
    </p:spTree>
    <p:extLst>
      <p:ext uri="{BB962C8B-B14F-4D97-AF65-F5344CB8AC3E}">
        <p14:creationId xmlns:p14="http://schemas.microsoft.com/office/powerpoint/2010/main" val="116543383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585A2E87-5F25-CC07-8F41-55F5DB405478}"/>
              </a:ext>
            </a:extLst>
          </p:cNvPr>
          <p:cNvSpPr txBox="1"/>
          <p:nvPr/>
        </p:nvSpPr>
        <p:spPr>
          <a:xfrm>
            <a:off x="4000500" y="6251059"/>
            <a:ext cx="8020050" cy="369332"/>
          </a:xfrm>
          <a:prstGeom prst="rect">
            <a:avLst/>
          </a:prstGeom>
          <a:noFill/>
        </p:spPr>
        <p:txBody>
          <a:bodyPr wrap="square">
            <a:spAutoFit/>
          </a:bodyPr>
          <a:lstStyle/>
          <a:p>
            <a:pPr algn="r"/>
            <a:r>
              <a:rPr lang="en-US" altLang="zh-TW" dirty="0"/>
              <a:t>Source: https://sites.google.com/view/genie-2024/home</a:t>
            </a:r>
            <a:endParaRPr lang="zh-TW" altLang="en-US" dirty="0"/>
          </a:p>
        </p:txBody>
      </p:sp>
      <p:pic>
        <p:nvPicPr>
          <p:cNvPr id="6" name="圖片 5" descr="一張含有 玩具, 螢幕擷取畫面, 室內 的圖片&#10;&#10;自動產生的描述">
            <a:extLst>
              <a:ext uri="{FF2B5EF4-FFF2-40B4-BE49-F238E27FC236}">
                <a16:creationId xmlns:a16="http://schemas.microsoft.com/office/drawing/2014/main" id="{35DB00BB-B3C7-E3DA-4241-4199B57D4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7076" y="3321678"/>
            <a:ext cx="3759000" cy="2520000"/>
          </a:xfrm>
          <a:prstGeom prst="rect">
            <a:avLst/>
          </a:prstGeom>
        </p:spPr>
      </p:pic>
      <p:pic>
        <p:nvPicPr>
          <p:cNvPr id="8" name="圖片 7" descr="一張含有 室內, 玩具 的圖片&#10;&#10;自動產生的描述">
            <a:extLst>
              <a:ext uri="{FF2B5EF4-FFF2-40B4-BE49-F238E27FC236}">
                <a16:creationId xmlns:a16="http://schemas.microsoft.com/office/drawing/2014/main" id="{3DCA85AF-2CCC-A0F9-4D7E-DB0894C57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6510" y="3321678"/>
            <a:ext cx="3759441" cy="2520000"/>
          </a:xfrm>
          <a:prstGeom prst="rect">
            <a:avLst/>
          </a:prstGeom>
        </p:spPr>
      </p:pic>
      <p:pic>
        <p:nvPicPr>
          <p:cNvPr id="10" name="圖片 9" descr="一張含有 兒童藝術, 油畫, 圖畫, 藝術 的圖片&#10;&#10;自動產生的描述">
            <a:extLst>
              <a:ext uri="{FF2B5EF4-FFF2-40B4-BE49-F238E27FC236}">
                <a16:creationId xmlns:a16="http://schemas.microsoft.com/office/drawing/2014/main" id="{F40DCFBF-C0EC-826D-E955-BA9E8364E5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3476" y="392297"/>
            <a:ext cx="3692600" cy="2520000"/>
          </a:xfrm>
          <a:prstGeom prst="rect">
            <a:avLst/>
          </a:prstGeom>
        </p:spPr>
      </p:pic>
      <p:pic>
        <p:nvPicPr>
          <p:cNvPr id="12" name="圖片 11" descr="一張含有 兒童藝術, 圖畫, 寫生, 油畫 的圖片&#10;&#10;自動產生的描述">
            <a:extLst>
              <a:ext uri="{FF2B5EF4-FFF2-40B4-BE49-F238E27FC236}">
                <a16:creationId xmlns:a16="http://schemas.microsoft.com/office/drawing/2014/main" id="{FCEC90B4-EBD3-4184-8435-80D6EDA2EB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6510" y="392297"/>
            <a:ext cx="3755065" cy="2520000"/>
          </a:xfrm>
          <a:prstGeom prst="rect">
            <a:avLst/>
          </a:prstGeom>
        </p:spPr>
      </p:pic>
      <p:sp>
        <p:nvSpPr>
          <p:cNvPr id="13" name="箭號: 向右 12">
            <a:extLst>
              <a:ext uri="{FF2B5EF4-FFF2-40B4-BE49-F238E27FC236}">
                <a16:creationId xmlns:a16="http://schemas.microsoft.com/office/drawing/2014/main" id="{7637BC84-1DC9-110A-ECFD-819DCB8BB931}"/>
              </a:ext>
            </a:extLst>
          </p:cNvPr>
          <p:cNvSpPr/>
          <p:nvPr/>
        </p:nvSpPr>
        <p:spPr>
          <a:xfrm>
            <a:off x="5715000" y="1347497"/>
            <a:ext cx="990600" cy="6096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4" name="箭號: 向右 13">
            <a:extLst>
              <a:ext uri="{FF2B5EF4-FFF2-40B4-BE49-F238E27FC236}">
                <a16:creationId xmlns:a16="http://schemas.microsoft.com/office/drawing/2014/main" id="{0E6677BC-0AE1-58A1-3754-29556F1F7968}"/>
              </a:ext>
            </a:extLst>
          </p:cNvPr>
          <p:cNvSpPr/>
          <p:nvPr/>
        </p:nvSpPr>
        <p:spPr>
          <a:xfrm>
            <a:off x="5706213" y="4291304"/>
            <a:ext cx="990600" cy="609600"/>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11648680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a:extLst>
              <a:ext uri="{FF2B5EF4-FFF2-40B4-BE49-F238E27FC236}">
                <a16:creationId xmlns:a16="http://schemas.microsoft.com/office/drawing/2014/main" id="{79D51198-29DD-F3A5-B542-4F3067DF847E}"/>
              </a:ext>
            </a:extLst>
          </p:cNvPr>
          <p:cNvSpPr>
            <a:spLocks noGrp="1"/>
          </p:cNvSpPr>
          <p:nvPr>
            <p:ph idx="1"/>
          </p:nvPr>
        </p:nvSpPr>
        <p:spPr/>
        <p:txBody>
          <a:bodyPr/>
          <a:lstStyle/>
          <a:p>
            <a:endParaRPr lang="en-US" altLang="zh-TW" dirty="0"/>
          </a:p>
          <a:p>
            <a:endParaRPr lang="en-US" altLang="zh-TW" dirty="0"/>
          </a:p>
          <a:p>
            <a:endParaRPr lang="en-US" altLang="zh-TW" dirty="0"/>
          </a:p>
          <a:p>
            <a:endParaRPr lang="en-US" altLang="zh-TW" dirty="0"/>
          </a:p>
        </p:txBody>
      </p:sp>
      <p:pic>
        <p:nvPicPr>
          <p:cNvPr id="5" name="圖片 4">
            <a:extLst>
              <a:ext uri="{FF2B5EF4-FFF2-40B4-BE49-F238E27FC236}">
                <a16:creationId xmlns:a16="http://schemas.microsoft.com/office/drawing/2014/main" id="{98FBD63C-5DE5-CCC4-5815-BE06D2FF562E}"/>
              </a:ext>
            </a:extLst>
          </p:cNvPr>
          <p:cNvPicPr>
            <a:picLocks noChangeAspect="1"/>
          </p:cNvPicPr>
          <p:nvPr/>
        </p:nvPicPr>
        <p:blipFill>
          <a:blip r:embed="rId3"/>
          <a:stretch>
            <a:fillRect/>
          </a:stretch>
        </p:blipFill>
        <p:spPr>
          <a:xfrm>
            <a:off x="3628460" y="365125"/>
            <a:ext cx="8097380" cy="2981741"/>
          </a:xfrm>
          <a:prstGeom prst="rect">
            <a:avLst/>
          </a:prstGeom>
        </p:spPr>
      </p:pic>
      <p:sp>
        <p:nvSpPr>
          <p:cNvPr id="4" name="文字方塊 3">
            <a:extLst>
              <a:ext uri="{FF2B5EF4-FFF2-40B4-BE49-F238E27FC236}">
                <a16:creationId xmlns:a16="http://schemas.microsoft.com/office/drawing/2014/main" id="{97B8E77C-BF3D-EE99-D20A-50E42F5FCF89}"/>
              </a:ext>
            </a:extLst>
          </p:cNvPr>
          <p:cNvSpPr txBox="1"/>
          <p:nvPr/>
        </p:nvSpPr>
        <p:spPr>
          <a:xfrm>
            <a:off x="1055580" y="1317386"/>
            <a:ext cx="2200840" cy="1077218"/>
          </a:xfrm>
          <a:prstGeom prst="rect">
            <a:avLst/>
          </a:prstGeom>
          <a:noFill/>
        </p:spPr>
        <p:txBody>
          <a:bodyPr wrap="square" rtlCol="0">
            <a:spAutoFit/>
          </a:bodyPr>
          <a:lstStyle/>
          <a:p>
            <a:pPr algn="ctr"/>
            <a:r>
              <a:rPr lang="en-US" altLang="zh-TW" sz="3200" b="1" u="sng" dirty="0">
                <a:latin typeface="微軟正黑體" panose="020B0604030504040204" pitchFamily="34" charset="-120"/>
                <a:ea typeface="微軟正黑體" panose="020B0604030504040204" pitchFamily="34" charset="-120"/>
              </a:rPr>
              <a:t>Sora </a:t>
            </a:r>
            <a:r>
              <a:rPr lang="zh-TW" altLang="en-US" sz="3200" b="1" u="sng" dirty="0">
                <a:latin typeface="微軟正黑體" panose="020B0604030504040204" pitchFamily="34" charset="-120"/>
                <a:ea typeface="微軟正黑體" panose="020B0604030504040204" pitchFamily="34" charset="-120"/>
              </a:rPr>
              <a:t>技術報告標題</a:t>
            </a:r>
          </a:p>
        </p:txBody>
      </p:sp>
      <p:sp>
        <p:nvSpPr>
          <p:cNvPr id="6" name="文字方塊 5">
            <a:extLst>
              <a:ext uri="{FF2B5EF4-FFF2-40B4-BE49-F238E27FC236}">
                <a16:creationId xmlns:a16="http://schemas.microsoft.com/office/drawing/2014/main" id="{E61C1958-FC5E-82AD-D055-F59866DB4A55}"/>
              </a:ext>
            </a:extLst>
          </p:cNvPr>
          <p:cNvSpPr txBox="1"/>
          <p:nvPr/>
        </p:nvSpPr>
        <p:spPr>
          <a:xfrm>
            <a:off x="2552700" y="4300249"/>
            <a:ext cx="6096000" cy="923330"/>
          </a:xfrm>
          <a:prstGeom prst="rect">
            <a:avLst/>
          </a:prstGeom>
          <a:noFill/>
        </p:spPr>
        <p:txBody>
          <a:bodyPr wrap="square">
            <a:spAutoFit/>
          </a:bodyPr>
          <a:lstStyle/>
          <a:p>
            <a:endParaRPr lang="en-US" altLang="zh-TW" dirty="0"/>
          </a:p>
          <a:p>
            <a:r>
              <a:rPr lang="en-US" altLang="zh-TW" dirty="0"/>
              <a:t>https://arxiv.org/abs/2309.17080</a:t>
            </a:r>
          </a:p>
          <a:p>
            <a:r>
              <a:rPr lang="en-US" altLang="zh-TW" dirty="0"/>
              <a:t>https://wayve.ai/thinking/scaling-gaia-1/</a:t>
            </a:r>
            <a:endParaRPr lang="zh-TW" altLang="en-US" dirty="0"/>
          </a:p>
        </p:txBody>
      </p:sp>
    </p:spTree>
    <p:extLst>
      <p:ext uri="{BB962C8B-B14F-4D97-AF65-F5344CB8AC3E}">
        <p14:creationId xmlns:p14="http://schemas.microsoft.com/office/powerpoint/2010/main" val="324666545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ECFE5C-4254-DFC5-B210-838F01F23E4E}"/>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E6E775B1-6714-0830-B93F-E0EDA608C0FB}"/>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13C7FC22-6462-9DA4-B546-231BABEEA915}"/>
              </a:ext>
            </a:extLst>
          </p:cNvPr>
          <p:cNvPicPr>
            <a:picLocks noChangeAspect="1"/>
          </p:cNvPicPr>
          <p:nvPr/>
        </p:nvPicPr>
        <p:blipFill>
          <a:blip r:embed="rId2"/>
          <a:stretch>
            <a:fillRect/>
          </a:stretch>
        </p:blipFill>
        <p:spPr>
          <a:xfrm>
            <a:off x="296186" y="250040"/>
            <a:ext cx="11599627" cy="3901154"/>
          </a:xfrm>
          <a:prstGeom prst="rect">
            <a:avLst/>
          </a:prstGeom>
        </p:spPr>
      </p:pic>
      <p:sp>
        <p:nvSpPr>
          <p:cNvPr id="6" name="文字方塊 5">
            <a:extLst>
              <a:ext uri="{FF2B5EF4-FFF2-40B4-BE49-F238E27FC236}">
                <a16:creationId xmlns:a16="http://schemas.microsoft.com/office/drawing/2014/main" id="{D92B0880-150C-F41C-E518-F8E8E3296196}"/>
              </a:ext>
            </a:extLst>
          </p:cNvPr>
          <p:cNvSpPr txBox="1"/>
          <p:nvPr/>
        </p:nvSpPr>
        <p:spPr>
          <a:xfrm>
            <a:off x="0" y="2405202"/>
            <a:ext cx="1606062" cy="523220"/>
          </a:xfrm>
          <a:prstGeom prst="rect">
            <a:avLst/>
          </a:prstGeom>
          <a:noFill/>
        </p:spPr>
        <p:txBody>
          <a:bodyPr wrap="square" rtlCol="0">
            <a:spAutoFit/>
          </a:bodyPr>
          <a:lstStyle/>
          <a:p>
            <a:pPr algn="ctr"/>
            <a:r>
              <a:rPr lang="en-US" altLang="zh-TW" sz="2800" dirty="0"/>
              <a:t>GPT-4o</a:t>
            </a:r>
            <a:endParaRPr lang="zh-TW" altLang="en-US" sz="2800" dirty="0"/>
          </a:p>
        </p:txBody>
      </p:sp>
      <p:pic>
        <p:nvPicPr>
          <p:cNvPr id="8" name="圖片 7">
            <a:extLst>
              <a:ext uri="{FF2B5EF4-FFF2-40B4-BE49-F238E27FC236}">
                <a16:creationId xmlns:a16="http://schemas.microsoft.com/office/drawing/2014/main" id="{083E5D45-9B11-F70F-C08A-BA5170F2CF14}"/>
              </a:ext>
            </a:extLst>
          </p:cNvPr>
          <p:cNvPicPr>
            <a:picLocks noChangeAspect="1"/>
          </p:cNvPicPr>
          <p:nvPr/>
        </p:nvPicPr>
        <p:blipFill>
          <a:blip r:embed="rId3"/>
          <a:stretch>
            <a:fillRect/>
          </a:stretch>
        </p:blipFill>
        <p:spPr>
          <a:xfrm>
            <a:off x="232358" y="4421068"/>
            <a:ext cx="11663455" cy="2040732"/>
          </a:xfrm>
          <a:prstGeom prst="rect">
            <a:avLst/>
          </a:prstGeom>
        </p:spPr>
      </p:pic>
      <p:sp>
        <p:nvSpPr>
          <p:cNvPr id="9" name="矩形 8">
            <a:extLst>
              <a:ext uri="{FF2B5EF4-FFF2-40B4-BE49-F238E27FC236}">
                <a16:creationId xmlns:a16="http://schemas.microsoft.com/office/drawing/2014/main" id="{BBBE0BE6-6C42-6DF8-5A19-504C1635B7F1}"/>
              </a:ext>
            </a:extLst>
          </p:cNvPr>
          <p:cNvSpPr/>
          <p:nvPr/>
        </p:nvSpPr>
        <p:spPr>
          <a:xfrm>
            <a:off x="-194872" y="2928422"/>
            <a:ext cx="12726649" cy="14926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文字方塊 9">
            <a:extLst>
              <a:ext uri="{FF2B5EF4-FFF2-40B4-BE49-F238E27FC236}">
                <a16:creationId xmlns:a16="http://schemas.microsoft.com/office/drawing/2014/main" id="{674BF2F9-45B3-8CFA-0331-B2643D01C398}"/>
              </a:ext>
            </a:extLst>
          </p:cNvPr>
          <p:cNvSpPr txBox="1"/>
          <p:nvPr/>
        </p:nvSpPr>
        <p:spPr>
          <a:xfrm>
            <a:off x="3612628" y="1094086"/>
            <a:ext cx="3327817" cy="461665"/>
          </a:xfrm>
          <a:prstGeom prst="rect">
            <a:avLst/>
          </a:prstGeom>
          <a:noFill/>
        </p:spPr>
        <p:txBody>
          <a:bodyPr wrap="square" rtlCol="0">
            <a:spAutoFit/>
          </a:bodyPr>
          <a:lstStyle/>
          <a:p>
            <a:pPr algn="r"/>
            <a:r>
              <a:rPr lang="zh-TW" altLang="en-US" sz="2400" dirty="0">
                <a:latin typeface="微軟正黑體" panose="020B0604030504040204" pitchFamily="34" charset="-120"/>
                <a:ea typeface="微軟正黑體" panose="020B0604030504040204" pitchFamily="34" charset="-120"/>
              </a:rPr>
              <a:t>這兩個人都叫李宏毅</a:t>
            </a:r>
          </a:p>
        </p:txBody>
      </p:sp>
      <p:sp>
        <p:nvSpPr>
          <p:cNvPr id="11" name="箭號: 向右 10">
            <a:extLst>
              <a:ext uri="{FF2B5EF4-FFF2-40B4-BE49-F238E27FC236}">
                <a16:creationId xmlns:a16="http://schemas.microsoft.com/office/drawing/2014/main" id="{2C5E94D3-4F53-22BB-5CE4-7797F35D6843}"/>
              </a:ext>
            </a:extLst>
          </p:cNvPr>
          <p:cNvSpPr/>
          <p:nvPr/>
        </p:nvSpPr>
        <p:spPr>
          <a:xfrm>
            <a:off x="7075357" y="1043394"/>
            <a:ext cx="599607" cy="497394"/>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0804174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1ECFE5C-4254-DFC5-B210-838F01F23E4E}"/>
              </a:ext>
            </a:extLst>
          </p:cNvPr>
          <p:cNvSpPr>
            <a:spLocks noGrp="1"/>
          </p:cNvSpPr>
          <p:nvPr>
            <p:ph type="title"/>
          </p:nvPr>
        </p:nvSpPr>
        <p:spPr/>
        <p:txBody>
          <a:bodyPr/>
          <a:lstStyle/>
          <a:p>
            <a:endParaRPr lang="zh-TW" altLang="en-US"/>
          </a:p>
        </p:txBody>
      </p:sp>
      <p:sp>
        <p:nvSpPr>
          <p:cNvPr id="3" name="內容版面配置區 2">
            <a:extLst>
              <a:ext uri="{FF2B5EF4-FFF2-40B4-BE49-F238E27FC236}">
                <a16:creationId xmlns:a16="http://schemas.microsoft.com/office/drawing/2014/main" id="{E6E775B1-6714-0830-B93F-E0EDA608C0FB}"/>
              </a:ext>
            </a:extLst>
          </p:cNvPr>
          <p:cNvSpPr>
            <a:spLocks noGrp="1"/>
          </p:cNvSpPr>
          <p:nvPr>
            <p:ph idx="1"/>
          </p:nvPr>
        </p:nvSpPr>
        <p:spPr/>
        <p:txBody>
          <a:bodyPr/>
          <a:lstStyle/>
          <a:p>
            <a:endParaRPr lang="zh-TW" altLang="en-US"/>
          </a:p>
        </p:txBody>
      </p:sp>
      <p:pic>
        <p:nvPicPr>
          <p:cNvPr id="5" name="圖片 4">
            <a:extLst>
              <a:ext uri="{FF2B5EF4-FFF2-40B4-BE49-F238E27FC236}">
                <a16:creationId xmlns:a16="http://schemas.microsoft.com/office/drawing/2014/main" id="{13C7FC22-6462-9DA4-B546-231BABEEA915}"/>
              </a:ext>
            </a:extLst>
          </p:cNvPr>
          <p:cNvPicPr>
            <a:picLocks noChangeAspect="1"/>
          </p:cNvPicPr>
          <p:nvPr/>
        </p:nvPicPr>
        <p:blipFill>
          <a:blip r:embed="rId2"/>
          <a:stretch>
            <a:fillRect/>
          </a:stretch>
        </p:blipFill>
        <p:spPr>
          <a:xfrm>
            <a:off x="296186" y="250040"/>
            <a:ext cx="11599627" cy="3901154"/>
          </a:xfrm>
          <a:prstGeom prst="rect">
            <a:avLst/>
          </a:prstGeom>
        </p:spPr>
      </p:pic>
      <p:sp>
        <p:nvSpPr>
          <p:cNvPr id="6" name="文字方塊 5">
            <a:extLst>
              <a:ext uri="{FF2B5EF4-FFF2-40B4-BE49-F238E27FC236}">
                <a16:creationId xmlns:a16="http://schemas.microsoft.com/office/drawing/2014/main" id="{D92B0880-150C-F41C-E518-F8E8E3296196}"/>
              </a:ext>
            </a:extLst>
          </p:cNvPr>
          <p:cNvSpPr txBox="1"/>
          <p:nvPr/>
        </p:nvSpPr>
        <p:spPr>
          <a:xfrm>
            <a:off x="0" y="2405202"/>
            <a:ext cx="1606062" cy="523220"/>
          </a:xfrm>
          <a:prstGeom prst="rect">
            <a:avLst/>
          </a:prstGeom>
          <a:noFill/>
        </p:spPr>
        <p:txBody>
          <a:bodyPr wrap="square" rtlCol="0">
            <a:spAutoFit/>
          </a:bodyPr>
          <a:lstStyle/>
          <a:p>
            <a:pPr algn="ctr"/>
            <a:r>
              <a:rPr lang="en-US" altLang="zh-TW" sz="2800" dirty="0"/>
              <a:t>GPT-4o</a:t>
            </a:r>
            <a:endParaRPr lang="zh-TW" altLang="en-US" sz="2800" dirty="0"/>
          </a:p>
        </p:txBody>
      </p:sp>
      <p:pic>
        <p:nvPicPr>
          <p:cNvPr id="4" name="圖片 3">
            <a:extLst>
              <a:ext uri="{FF2B5EF4-FFF2-40B4-BE49-F238E27FC236}">
                <a16:creationId xmlns:a16="http://schemas.microsoft.com/office/drawing/2014/main" id="{707708DE-37C6-BF77-4DA5-8D77E5AC4AB5}"/>
              </a:ext>
            </a:extLst>
          </p:cNvPr>
          <p:cNvPicPr>
            <a:picLocks noChangeAspect="1"/>
          </p:cNvPicPr>
          <p:nvPr/>
        </p:nvPicPr>
        <p:blipFill>
          <a:blip r:embed="rId3"/>
          <a:stretch>
            <a:fillRect/>
          </a:stretch>
        </p:blipFill>
        <p:spPr>
          <a:xfrm>
            <a:off x="346132" y="4286132"/>
            <a:ext cx="11421148" cy="1947792"/>
          </a:xfrm>
          <a:prstGeom prst="rect">
            <a:avLst/>
          </a:prstGeom>
        </p:spPr>
      </p:pic>
      <p:sp>
        <p:nvSpPr>
          <p:cNvPr id="7" name="文字方塊 6">
            <a:extLst>
              <a:ext uri="{FF2B5EF4-FFF2-40B4-BE49-F238E27FC236}">
                <a16:creationId xmlns:a16="http://schemas.microsoft.com/office/drawing/2014/main" id="{AC41249C-1C8C-87C7-3335-F2BA370054E9}"/>
              </a:ext>
            </a:extLst>
          </p:cNvPr>
          <p:cNvSpPr txBox="1"/>
          <p:nvPr/>
        </p:nvSpPr>
        <p:spPr>
          <a:xfrm>
            <a:off x="3612628" y="1094086"/>
            <a:ext cx="3327817" cy="461665"/>
          </a:xfrm>
          <a:prstGeom prst="rect">
            <a:avLst/>
          </a:prstGeom>
          <a:noFill/>
        </p:spPr>
        <p:txBody>
          <a:bodyPr wrap="square" rtlCol="0">
            <a:spAutoFit/>
          </a:bodyPr>
          <a:lstStyle/>
          <a:p>
            <a:pPr algn="r"/>
            <a:r>
              <a:rPr lang="zh-TW" altLang="en-US" sz="2400" dirty="0">
                <a:latin typeface="微軟正黑體" panose="020B0604030504040204" pitchFamily="34" charset="-120"/>
                <a:ea typeface="微軟正黑體" panose="020B0604030504040204" pitchFamily="34" charset="-120"/>
              </a:rPr>
              <a:t>這兩個人都叫李宏毅</a:t>
            </a:r>
          </a:p>
        </p:txBody>
      </p:sp>
      <p:sp>
        <p:nvSpPr>
          <p:cNvPr id="9" name="箭號: 向右 8">
            <a:extLst>
              <a:ext uri="{FF2B5EF4-FFF2-40B4-BE49-F238E27FC236}">
                <a16:creationId xmlns:a16="http://schemas.microsoft.com/office/drawing/2014/main" id="{3B569871-EEAD-E237-D184-D3BE499E2AE0}"/>
              </a:ext>
            </a:extLst>
          </p:cNvPr>
          <p:cNvSpPr/>
          <p:nvPr/>
        </p:nvSpPr>
        <p:spPr>
          <a:xfrm>
            <a:off x="7075357" y="1043394"/>
            <a:ext cx="599607" cy="497394"/>
          </a:xfrm>
          <a:prstGeom prst="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CA33BAAB-52A6-7C7E-5F5D-BAACA5EC6192}"/>
              </a:ext>
            </a:extLst>
          </p:cNvPr>
          <p:cNvSpPr/>
          <p:nvPr/>
        </p:nvSpPr>
        <p:spPr>
          <a:xfrm>
            <a:off x="-306619" y="5009343"/>
            <a:ext cx="12726649" cy="14926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528982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2516A29-D478-331E-9DB3-9FCC62951179}"/>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以影像作為 </a:t>
            </a:r>
            <a:r>
              <a:rPr lang="en-US" altLang="zh-TW" dirty="0">
                <a:latin typeface="微軟正黑體" panose="020B0604030504040204" pitchFamily="34" charset="-120"/>
                <a:ea typeface="微軟正黑體" panose="020B0604030504040204" pitchFamily="34" charset="-120"/>
              </a:rPr>
              <a:t>condition </a:t>
            </a:r>
            <a:endParaRPr lang="zh-TW" altLang="en-US" dirty="0"/>
          </a:p>
        </p:txBody>
      </p:sp>
      <p:pic>
        <p:nvPicPr>
          <p:cNvPr id="10" name="內容版面配置區 9" descr="一張含有 人的臉孔, 人員, 服裝, 微笑 的圖片&#10;&#10;自動產生的描述">
            <a:extLst>
              <a:ext uri="{FF2B5EF4-FFF2-40B4-BE49-F238E27FC236}">
                <a16:creationId xmlns:a16="http://schemas.microsoft.com/office/drawing/2014/main" id="{91D2C0A7-4372-AF71-F848-E5EF810DD73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60378" y="2294065"/>
            <a:ext cx="1661137" cy="1480283"/>
          </a:xfrm>
        </p:spPr>
      </p:pic>
      <p:sp>
        <p:nvSpPr>
          <p:cNvPr id="4" name="矩形: 圓角 3">
            <a:extLst>
              <a:ext uri="{FF2B5EF4-FFF2-40B4-BE49-F238E27FC236}">
                <a16:creationId xmlns:a16="http://schemas.microsoft.com/office/drawing/2014/main" id="{9EC8C9CC-637C-AB35-7BDA-F9E7B46CD35A}"/>
              </a:ext>
            </a:extLst>
          </p:cNvPr>
          <p:cNvSpPr/>
          <p:nvPr/>
        </p:nvSpPr>
        <p:spPr>
          <a:xfrm>
            <a:off x="6417895" y="4613786"/>
            <a:ext cx="2307486" cy="1301032"/>
          </a:xfrm>
          <a:prstGeom prst="roundRect">
            <a:avLst/>
          </a:prstGeom>
          <a:solidFill>
            <a:srgbClr val="4472C4">
              <a:lumMod val="20000"/>
              <a:lumOff val="80000"/>
            </a:srgbClr>
          </a:solidFill>
          <a:ln w="571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2800" kern="0" dirty="0">
                <a:solidFill>
                  <a:prstClr val="black"/>
                </a:solidFill>
                <a:latin typeface="微軟正黑體" panose="020B0604030504040204" pitchFamily="34" charset="-120"/>
                <a:ea typeface="微軟正黑體" panose="020B0604030504040204" pitchFamily="34" charset="-120"/>
              </a:rPr>
              <a:t>語言</a:t>
            </a:r>
            <a:endParaRPr lang="en-US" altLang="zh-TW" sz="2800" kern="0" dirty="0">
              <a:solidFill>
                <a:prstClr val="black"/>
              </a:solidFill>
              <a:latin typeface="微軟正黑體" panose="020B0604030504040204" pitchFamily="34" charset="-120"/>
              <a:ea typeface="微軟正黑體" panose="020B0604030504040204" pitchFamily="34" charset="-120"/>
            </a:endParaRPr>
          </a:p>
          <a:p>
            <a:pPr marL="0" marR="0" lvl="0" indent="0" algn="ctr" defTabSz="914400" eaLnBrk="1" fontAlgn="auto" latinLnBrk="0" hangingPunct="1">
              <a:lnSpc>
                <a:spcPct val="100000"/>
              </a:lnSpc>
              <a:spcBef>
                <a:spcPts val="0"/>
              </a:spcBef>
              <a:spcAft>
                <a:spcPts val="0"/>
              </a:spcAft>
              <a:buClrTx/>
              <a:buSzTx/>
              <a:buFontTx/>
              <a:buNone/>
              <a:tabLst/>
              <a:defRPr/>
            </a:pPr>
            <a:r>
              <a:rPr lang="zh-TW" altLang="en-US" sz="2800" kern="0" dirty="0">
                <a:solidFill>
                  <a:prstClr val="black"/>
                </a:solidFill>
                <a:latin typeface="微軟正黑體" panose="020B0604030504040204" pitchFamily="34" charset="-120"/>
                <a:ea typeface="微軟正黑體" panose="020B0604030504040204" pitchFamily="34" charset="-120"/>
              </a:rPr>
              <a:t>模型</a:t>
            </a:r>
            <a:endParaRPr kumimoji="0" lang="zh-TW" altLang="en-US" sz="2800" b="0" i="0" u="none" strike="noStrike" kern="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cxnSp>
        <p:nvCxnSpPr>
          <p:cNvPr id="5" name="直線單箭頭接點 4">
            <a:extLst>
              <a:ext uri="{FF2B5EF4-FFF2-40B4-BE49-F238E27FC236}">
                <a16:creationId xmlns:a16="http://schemas.microsoft.com/office/drawing/2014/main" id="{E07DA439-1C68-0346-C137-A0F6BCF0E0D9}"/>
              </a:ext>
            </a:extLst>
          </p:cNvPr>
          <p:cNvCxnSpPr>
            <a:cxnSpLocks/>
          </p:cNvCxnSpPr>
          <p:nvPr/>
        </p:nvCxnSpPr>
        <p:spPr>
          <a:xfrm>
            <a:off x="8834884" y="5309272"/>
            <a:ext cx="765542" cy="0"/>
          </a:xfrm>
          <a:prstGeom prst="straightConnector1">
            <a:avLst/>
          </a:prstGeom>
          <a:noFill/>
          <a:ln w="57150" cap="flat" cmpd="sng" algn="ctr">
            <a:solidFill>
              <a:sysClr val="windowText" lastClr="000000"/>
            </a:solidFill>
            <a:prstDash val="solid"/>
            <a:miter lim="800000"/>
            <a:tailEnd type="triangle"/>
          </a:ln>
          <a:effectLst/>
        </p:spPr>
      </p:cxnSp>
      <p:sp>
        <p:nvSpPr>
          <p:cNvPr id="7" name="文字方塊 6">
            <a:extLst>
              <a:ext uri="{FF2B5EF4-FFF2-40B4-BE49-F238E27FC236}">
                <a16:creationId xmlns:a16="http://schemas.microsoft.com/office/drawing/2014/main" id="{B6250E78-AFC5-E330-4474-193CF8C5EFB8}"/>
              </a:ext>
            </a:extLst>
          </p:cNvPr>
          <p:cNvSpPr txBox="1"/>
          <p:nvPr/>
        </p:nvSpPr>
        <p:spPr>
          <a:xfrm>
            <a:off x="9690366" y="5073511"/>
            <a:ext cx="2936630"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照片中的人 </a:t>
            </a:r>
            <a:r>
              <a:rPr lang="en-US" altLang="zh-TW" sz="2400" dirty="0">
                <a:latin typeface="微軟正黑體" panose="020B0604030504040204" pitchFamily="34" charset="-120"/>
                <a:ea typeface="微軟正黑體" panose="020B0604030504040204" pitchFamily="34" charset="-120"/>
              </a:rPr>
              <a:t>……</a:t>
            </a:r>
            <a:endParaRPr lang="zh-TW" altLang="en-US" sz="2400" dirty="0">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4567D542-6FED-FDE3-5B7A-38A7292E47CE}"/>
              </a:ext>
            </a:extLst>
          </p:cNvPr>
          <p:cNvSpPr txBox="1"/>
          <p:nvPr/>
        </p:nvSpPr>
        <p:spPr>
          <a:xfrm>
            <a:off x="2233801" y="149040"/>
            <a:ext cx="9794075" cy="369332"/>
          </a:xfrm>
          <a:prstGeom prst="rect">
            <a:avLst/>
          </a:prstGeom>
          <a:noFill/>
        </p:spPr>
        <p:txBody>
          <a:bodyPr wrap="square" rtlCol="0">
            <a:spAutoFit/>
          </a:bodyPr>
          <a:lstStyle/>
          <a:p>
            <a:pPr algn="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讓模型看影像有很多方法，此處只說明了某一種可能性</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p:txBody>
      </p:sp>
      <p:sp>
        <p:nvSpPr>
          <p:cNvPr id="11" name="文字方塊 10">
            <a:extLst>
              <a:ext uri="{FF2B5EF4-FFF2-40B4-BE49-F238E27FC236}">
                <a16:creationId xmlns:a16="http://schemas.microsoft.com/office/drawing/2014/main" id="{CD201C5D-031E-3660-E829-E1C279394E4E}"/>
              </a:ext>
            </a:extLst>
          </p:cNvPr>
          <p:cNvSpPr txBox="1"/>
          <p:nvPr/>
        </p:nvSpPr>
        <p:spPr>
          <a:xfrm>
            <a:off x="3488098" y="5063449"/>
            <a:ext cx="2669931"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看起來怎麼樣？</a:t>
            </a:r>
          </a:p>
        </p:txBody>
      </p:sp>
      <p:cxnSp>
        <p:nvCxnSpPr>
          <p:cNvPr id="12" name="直線單箭頭接點 11">
            <a:extLst>
              <a:ext uri="{FF2B5EF4-FFF2-40B4-BE49-F238E27FC236}">
                <a16:creationId xmlns:a16="http://schemas.microsoft.com/office/drawing/2014/main" id="{D4AC9BDD-9666-AABA-78F7-081309EC20C2}"/>
              </a:ext>
            </a:extLst>
          </p:cNvPr>
          <p:cNvCxnSpPr>
            <a:cxnSpLocks/>
          </p:cNvCxnSpPr>
          <p:nvPr/>
        </p:nvCxnSpPr>
        <p:spPr>
          <a:xfrm>
            <a:off x="5786659" y="5287556"/>
            <a:ext cx="534771" cy="0"/>
          </a:xfrm>
          <a:prstGeom prst="straightConnector1">
            <a:avLst/>
          </a:prstGeom>
          <a:noFill/>
          <a:ln w="57150" cap="flat" cmpd="sng" algn="ctr">
            <a:solidFill>
              <a:sysClr val="windowText" lastClr="000000"/>
            </a:solidFill>
            <a:prstDash val="solid"/>
            <a:miter lim="800000"/>
            <a:tailEnd type="triangle"/>
          </a:ln>
          <a:effectLst/>
        </p:spPr>
      </p:cxnSp>
      <p:grpSp>
        <p:nvGrpSpPr>
          <p:cNvPr id="39" name="群組 38">
            <a:extLst>
              <a:ext uri="{FF2B5EF4-FFF2-40B4-BE49-F238E27FC236}">
                <a16:creationId xmlns:a16="http://schemas.microsoft.com/office/drawing/2014/main" id="{64285008-5BEB-F7A5-8388-05FA630770BB}"/>
              </a:ext>
            </a:extLst>
          </p:cNvPr>
          <p:cNvGrpSpPr/>
          <p:nvPr/>
        </p:nvGrpSpPr>
        <p:grpSpPr>
          <a:xfrm>
            <a:off x="968637" y="4886487"/>
            <a:ext cx="2259595" cy="608647"/>
            <a:chOff x="515056" y="4768736"/>
            <a:chExt cx="2259595" cy="608647"/>
          </a:xfrm>
        </p:grpSpPr>
        <p:sp>
          <p:nvSpPr>
            <p:cNvPr id="33" name="矩形: 圓角 32">
              <a:extLst>
                <a:ext uri="{FF2B5EF4-FFF2-40B4-BE49-F238E27FC236}">
                  <a16:creationId xmlns:a16="http://schemas.microsoft.com/office/drawing/2014/main" id="{3EDE541C-598A-040D-6A28-D4180ED1F531}"/>
                </a:ext>
              </a:extLst>
            </p:cNvPr>
            <p:cNvSpPr/>
            <p:nvPr/>
          </p:nvSpPr>
          <p:spPr>
            <a:xfrm>
              <a:off x="515056" y="4910853"/>
              <a:ext cx="528735" cy="466530"/>
            </a:xfrm>
            <a:prstGeom prst="roundRect">
              <a:avLst/>
            </a:prstGeom>
            <a:solidFill>
              <a:srgbClr val="FFC000">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7</a:t>
              </a:r>
              <a:endParaRPr kumimoji="0" lang="zh-TW" altLang="en-US" sz="1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4" name="矩形: 圓角 33">
              <a:extLst>
                <a:ext uri="{FF2B5EF4-FFF2-40B4-BE49-F238E27FC236}">
                  <a16:creationId xmlns:a16="http://schemas.microsoft.com/office/drawing/2014/main" id="{86AA064F-EE88-5DC7-D2B0-C21001EF5B46}"/>
                </a:ext>
              </a:extLst>
            </p:cNvPr>
            <p:cNvSpPr/>
            <p:nvPr/>
          </p:nvSpPr>
          <p:spPr>
            <a:xfrm>
              <a:off x="1208632" y="4910853"/>
              <a:ext cx="528735" cy="466530"/>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35" name="文字方塊 34">
              <a:extLst>
                <a:ext uri="{FF2B5EF4-FFF2-40B4-BE49-F238E27FC236}">
                  <a16:creationId xmlns:a16="http://schemas.microsoft.com/office/drawing/2014/main" id="{84CA9E03-3699-9836-316F-395FE1E8B031}"/>
                </a:ext>
              </a:extLst>
            </p:cNvPr>
            <p:cNvSpPr txBox="1"/>
            <p:nvPr/>
          </p:nvSpPr>
          <p:spPr>
            <a:xfrm>
              <a:off x="1556264" y="4768736"/>
              <a:ext cx="931373" cy="523220"/>
            </a:xfrm>
            <a:prstGeom prst="rect">
              <a:avLst/>
            </a:prstGeom>
            <a:noFill/>
          </p:spPr>
          <p:txBody>
            <a:bodyPr wrap="square" rtlCol="0">
              <a:spAutoFit/>
            </a:bodyPr>
            <a:lstStyle/>
            <a:p>
              <a:pPr algn="ctr"/>
              <a:r>
                <a:rPr lang="en-US" altLang="zh-TW" sz="2800" dirty="0">
                  <a:solidFill>
                    <a:prstClr val="black"/>
                  </a:solidFill>
                  <a:latin typeface="Calibri" panose="020F0502020204030204"/>
                </a:rPr>
                <a:t>…</a:t>
              </a:r>
              <a:endParaRPr lang="zh-TW" altLang="en-US" sz="2800" dirty="0">
                <a:solidFill>
                  <a:prstClr val="black"/>
                </a:solidFill>
                <a:latin typeface="Calibri" panose="020F0502020204030204"/>
              </a:endParaRPr>
            </a:p>
          </p:txBody>
        </p:sp>
        <p:sp>
          <p:nvSpPr>
            <p:cNvPr id="36" name="矩形: 圓角 35">
              <a:extLst>
                <a:ext uri="{FF2B5EF4-FFF2-40B4-BE49-F238E27FC236}">
                  <a16:creationId xmlns:a16="http://schemas.microsoft.com/office/drawing/2014/main" id="{6D1E9FAE-4227-C42F-082F-AFC4B3455B55}"/>
                </a:ext>
              </a:extLst>
            </p:cNvPr>
            <p:cNvSpPr/>
            <p:nvPr/>
          </p:nvSpPr>
          <p:spPr>
            <a:xfrm>
              <a:off x="2245916" y="4910853"/>
              <a:ext cx="528735" cy="466530"/>
            </a:xfrm>
            <a:prstGeom prst="roundRect">
              <a:avLst/>
            </a:prstGeom>
            <a:solidFill>
              <a:srgbClr val="70AD47">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99</a:t>
              </a:r>
              <a:endParaRPr kumimoji="0" lang="zh-TW" altLang="en-US" sz="1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grpSp>
      <p:sp>
        <p:nvSpPr>
          <p:cNvPr id="40" name="箭號: 向下 39">
            <a:extLst>
              <a:ext uri="{FF2B5EF4-FFF2-40B4-BE49-F238E27FC236}">
                <a16:creationId xmlns:a16="http://schemas.microsoft.com/office/drawing/2014/main" id="{BFA3E174-BE70-7297-3426-24729809A89A}"/>
              </a:ext>
            </a:extLst>
          </p:cNvPr>
          <p:cNvSpPr/>
          <p:nvPr/>
        </p:nvSpPr>
        <p:spPr>
          <a:xfrm>
            <a:off x="1926580" y="3985363"/>
            <a:ext cx="528735" cy="815697"/>
          </a:xfrm>
          <a:prstGeom prst="down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41" name="文字方塊 40">
            <a:extLst>
              <a:ext uri="{FF2B5EF4-FFF2-40B4-BE49-F238E27FC236}">
                <a16:creationId xmlns:a16="http://schemas.microsoft.com/office/drawing/2014/main" id="{F9BD7F6D-6E5B-DD44-414B-27862BA0FC4B}"/>
              </a:ext>
            </a:extLst>
          </p:cNvPr>
          <p:cNvSpPr txBox="1"/>
          <p:nvPr/>
        </p:nvSpPr>
        <p:spPr>
          <a:xfrm>
            <a:off x="766431" y="5591824"/>
            <a:ext cx="2669931" cy="461665"/>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某種特殊的語言</a:t>
            </a:r>
          </a:p>
        </p:txBody>
      </p:sp>
      <p:sp>
        <p:nvSpPr>
          <p:cNvPr id="42" name="文字方塊 41">
            <a:extLst>
              <a:ext uri="{FF2B5EF4-FFF2-40B4-BE49-F238E27FC236}">
                <a16:creationId xmlns:a16="http://schemas.microsoft.com/office/drawing/2014/main" id="{86B8F67B-D8A7-CBB4-8442-EE949FEA544C}"/>
              </a:ext>
            </a:extLst>
          </p:cNvPr>
          <p:cNvSpPr txBox="1"/>
          <p:nvPr/>
        </p:nvSpPr>
        <p:spPr>
          <a:xfrm>
            <a:off x="5004184" y="2534032"/>
            <a:ext cx="1334966" cy="830997"/>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文字</a:t>
            </a:r>
            <a:endParaRPr lang="en-US" altLang="zh-TW" sz="2400" dirty="0">
              <a:latin typeface="微軟正黑體" panose="020B0604030504040204" pitchFamily="34" charset="-120"/>
              <a:ea typeface="微軟正黑體" panose="020B0604030504040204" pitchFamily="34" charset="-120"/>
            </a:endParaRPr>
          </a:p>
          <a:p>
            <a:pPr algn="ctr"/>
            <a:r>
              <a:rPr lang="en-US" altLang="zh-TW" sz="2400" dirty="0">
                <a:latin typeface="微軟正黑體" panose="020B0604030504040204" pitchFamily="34" charset="-120"/>
                <a:ea typeface="微軟正黑體" panose="020B0604030504040204" pitchFamily="34" charset="-120"/>
              </a:rPr>
              <a:t>Token</a:t>
            </a:r>
            <a:endParaRPr lang="zh-TW" altLang="en-US" sz="2400" dirty="0">
              <a:latin typeface="微軟正黑體" panose="020B0604030504040204" pitchFamily="34" charset="-120"/>
              <a:ea typeface="微軟正黑體" panose="020B0604030504040204" pitchFamily="34" charset="-120"/>
            </a:endParaRPr>
          </a:p>
        </p:txBody>
      </p:sp>
      <p:sp>
        <p:nvSpPr>
          <p:cNvPr id="43" name="文字方塊 42">
            <a:extLst>
              <a:ext uri="{FF2B5EF4-FFF2-40B4-BE49-F238E27FC236}">
                <a16:creationId xmlns:a16="http://schemas.microsoft.com/office/drawing/2014/main" id="{948E4D92-CADE-2002-C111-725F0EC43C96}"/>
              </a:ext>
            </a:extLst>
          </p:cNvPr>
          <p:cNvSpPr txBox="1"/>
          <p:nvPr/>
        </p:nvSpPr>
        <p:spPr>
          <a:xfrm>
            <a:off x="6684831" y="1801105"/>
            <a:ext cx="528735" cy="461665"/>
          </a:xfrm>
          <a:prstGeom prst="rect">
            <a:avLst/>
          </a:prstGeom>
          <a:noFill/>
        </p:spPr>
        <p:txBody>
          <a:bodyPr wrap="square" rtlCol="0">
            <a:spAutoFit/>
          </a:bodyPr>
          <a:lstStyle/>
          <a:p>
            <a:r>
              <a:rPr lang="zh-TW" altLang="en-US" sz="2400" dirty="0">
                <a:latin typeface="微軟正黑體" panose="020B0604030504040204" pitchFamily="34" charset="-120"/>
                <a:ea typeface="微軟正黑體" panose="020B0604030504040204" pitchFamily="34" charset="-120"/>
              </a:rPr>
              <a:t>大</a:t>
            </a:r>
          </a:p>
        </p:txBody>
      </p:sp>
      <p:sp>
        <p:nvSpPr>
          <p:cNvPr id="44" name="文字方塊 43">
            <a:extLst>
              <a:ext uri="{FF2B5EF4-FFF2-40B4-BE49-F238E27FC236}">
                <a16:creationId xmlns:a16="http://schemas.microsoft.com/office/drawing/2014/main" id="{1F3F4AEF-16FE-C7EA-D92B-8AF88EC4AC0B}"/>
              </a:ext>
            </a:extLst>
          </p:cNvPr>
          <p:cNvSpPr txBox="1"/>
          <p:nvPr/>
        </p:nvSpPr>
        <p:spPr>
          <a:xfrm>
            <a:off x="6739712" y="2617831"/>
            <a:ext cx="1043752" cy="461665"/>
          </a:xfrm>
          <a:prstGeom prst="rect">
            <a:avLst/>
          </a:prstGeom>
          <a:noFill/>
        </p:spPr>
        <p:txBody>
          <a:bodyPr wrap="square" rtlCol="0">
            <a:spAutoFit/>
          </a:bodyPr>
          <a:lstStyle/>
          <a:p>
            <a:r>
              <a:rPr lang="en-US" altLang="zh-TW" sz="2400" dirty="0">
                <a:latin typeface="微軟正黑體" panose="020B0604030504040204" pitchFamily="34" charset="-120"/>
                <a:ea typeface="微軟正黑體" panose="020B0604030504040204" pitchFamily="34" charset="-120"/>
              </a:rPr>
              <a:t>a</a:t>
            </a:r>
            <a:endParaRPr lang="zh-TW" altLang="en-US" sz="2400" dirty="0">
              <a:latin typeface="微軟正黑體" panose="020B0604030504040204" pitchFamily="34" charset="-120"/>
              <a:ea typeface="微軟正黑體" panose="020B0604030504040204" pitchFamily="34" charset="-120"/>
            </a:endParaRPr>
          </a:p>
        </p:txBody>
      </p:sp>
      <p:sp>
        <p:nvSpPr>
          <p:cNvPr id="45" name="文字方塊 44">
            <a:extLst>
              <a:ext uri="{FF2B5EF4-FFF2-40B4-BE49-F238E27FC236}">
                <a16:creationId xmlns:a16="http://schemas.microsoft.com/office/drawing/2014/main" id="{BE1E011A-55E0-2E74-D010-32EAF44CA5D1}"/>
              </a:ext>
            </a:extLst>
          </p:cNvPr>
          <p:cNvSpPr txBox="1"/>
          <p:nvPr/>
        </p:nvSpPr>
        <p:spPr>
          <a:xfrm>
            <a:off x="6483347" y="3099944"/>
            <a:ext cx="879200" cy="461665"/>
          </a:xfrm>
          <a:prstGeom prst="rect">
            <a:avLst/>
          </a:prstGeom>
          <a:noFill/>
        </p:spPr>
        <p:txBody>
          <a:bodyPr wrap="square" rtlCol="0">
            <a:spAutoFit/>
          </a:bodyPr>
          <a:lstStyle/>
          <a:p>
            <a:pPr algn="ctr"/>
            <a:r>
              <a:rPr lang="en-US" altLang="zh-TW" sz="2400" dirty="0">
                <a:latin typeface="微軟正黑體" panose="020B0604030504040204" pitchFamily="34" charset="-120"/>
                <a:ea typeface="微軟正黑體" panose="020B0604030504040204" pitchFamily="34" charset="-120"/>
              </a:rPr>
              <a:t>the</a:t>
            </a:r>
            <a:endParaRPr lang="zh-TW" altLang="en-US" sz="2400" dirty="0">
              <a:latin typeface="微軟正黑體" panose="020B0604030504040204" pitchFamily="34" charset="-120"/>
              <a:ea typeface="微軟正黑體" panose="020B0604030504040204" pitchFamily="34" charset="-120"/>
            </a:endParaRPr>
          </a:p>
        </p:txBody>
      </p:sp>
      <p:sp>
        <p:nvSpPr>
          <p:cNvPr id="47" name="矩形: 圓角 46">
            <a:extLst>
              <a:ext uri="{FF2B5EF4-FFF2-40B4-BE49-F238E27FC236}">
                <a16:creationId xmlns:a16="http://schemas.microsoft.com/office/drawing/2014/main" id="{46A4BA59-5A9F-310D-623B-F827AFFDEDC6}"/>
              </a:ext>
            </a:extLst>
          </p:cNvPr>
          <p:cNvSpPr/>
          <p:nvPr/>
        </p:nvSpPr>
        <p:spPr>
          <a:xfrm>
            <a:off x="9797383" y="1801105"/>
            <a:ext cx="528735" cy="466530"/>
          </a:xfrm>
          <a:prstGeom prst="roundRect">
            <a:avLst/>
          </a:prstGeom>
          <a:solidFill>
            <a:srgbClr val="ED7D31">
              <a:lumMod val="20000"/>
              <a:lumOff val="80000"/>
            </a:srgb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1</a:t>
            </a:r>
            <a:endParaRPr kumimoji="0" lang="zh-TW" altLang="en-US" sz="1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8" name="矩形: 圓角 47">
            <a:extLst>
              <a:ext uri="{FF2B5EF4-FFF2-40B4-BE49-F238E27FC236}">
                <a16:creationId xmlns:a16="http://schemas.microsoft.com/office/drawing/2014/main" id="{FE58A1C6-FBC8-F7CC-040A-236EAFDBA1E9}"/>
              </a:ext>
            </a:extLst>
          </p:cNvPr>
          <p:cNvSpPr/>
          <p:nvPr/>
        </p:nvSpPr>
        <p:spPr>
          <a:xfrm>
            <a:off x="9797383" y="2391744"/>
            <a:ext cx="528735" cy="466530"/>
          </a:xfrm>
          <a:prstGeom prst="roundRect">
            <a:avLst/>
          </a:prstGeom>
          <a:solidFill>
            <a:schemeClr val="accent6">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2</a:t>
            </a:r>
            <a:endParaRPr kumimoji="0" lang="zh-TW" altLang="en-US" sz="1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49" name="矩形: 圓角 48">
            <a:extLst>
              <a:ext uri="{FF2B5EF4-FFF2-40B4-BE49-F238E27FC236}">
                <a16:creationId xmlns:a16="http://schemas.microsoft.com/office/drawing/2014/main" id="{83178708-5FB1-4D7B-D509-5D2F94C72ABC}"/>
              </a:ext>
            </a:extLst>
          </p:cNvPr>
          <p:cNvSpPr/>
          <p:nvPr/>
        </p:nvSpPr>
        <p:spPr>
          <a:xfrm>
            <a:off x="9799036" y="2982383"/>
            <a:ext cx="528735" cy="466530"/>
          </a:xfrm>
          <a:prstGeom prst="roundRect">
            <a:avLst/>
          </a:prstGeom>
          <a:solidFill>
            <a:schemeClr val="accent5">
              <a:lumMod val="20000"/>
              <a:lumOff val="80000"/>
            </a:schemeClr>
          </a:solidFill>
          <a:ln w="1270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TW" sz="1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rPr>
              <a:t>3</a:t>
            </a:r>
            <a:endParaRPr kumimoji="0" lang="zh-TW" altLang="en-US" sz="1800" b="0" i="0" u="none" strike="noStrike" kern="0" cap="none" spc="0" normalizeH="0" baseline="0" noProof="0" dirty="0">
              <a:ln>
                <a:noFill/>
              </a:ln>
              <a:solidFill>
                <a:prstClr val="black"/>
              </a:solidFill>
              <a:effectLst/>
              <a:uLnTx/>
              <a:uFillTx/>
              <a:latin typeface="Calibri" panose="020F0502020204030204"/>
              <a:ea typeface="新細明體" panose="02020500000000000000" pitchFamily="18" charset="-120"/>
              <a:cs typeface="+mn-cs"/>
            </a:endParaRPr>
          </a:p>
        </p:txBody>
      </p:sp>
      <p:sp>
        <p:nvSpPr>
          <p:cNvPr id="50" name="文字方塊 49">
            <a:extLst>
              <a:ext uri="{FF2B5EF4-FFF2-40B4-BE49-F238E27FC236}">
                <a16:creationId xmlns:a16="http://schemas.microsoft.com/office/drawing/2014/main" id="{692AE192-8A32-B1D3-037C-5A84FD8196A8}"/>
              </a:ext>
            </a:extLst>
          </p:cNvPr>
          <p:cNvSpPr txBox="1"/>
          <p:nvPr/>
        </p:nvSpPr>
        <p:spPr>
          <a:xfrm rot="5400000">
            <a:off x="6635384" y="3686029"/>
            <a:ext cx="815698" cy="461665"/>
          </a:xfrm>
          <a:prstGeom prst="rect">
            <a:avLst/>
          </a:prstGeom>
          <a:noFill/>
        </p:spPr>
        <p:txBody>
          <a:bodyPr wrap="square" rtlCol="0">
            <a:spAutoFit/>
          </a:bodyPr>
          <a:lstStyle/>
          <a:p>
            <a:r>
              <a:rPr lang="en-US" altLang="zh-TW" sz="2400" b="1" dirty="0">
                <a:latin typeface="微軟正黑體" panose="020B0604030504040204" pitchFamily="34" charset="-120"/>
                <a:ea typeface="微軟正黑體" panose="020B0604030504040204" pitchFamily="34" charset="-120"/>
              </a:rPr>
              <a:t>……</a:t>
            </a:r>
            <a:endParaRPr lang="zh-TW" altLang="en-US" sz="2400" b="1" dirty="0">
              <a:latin typeface="微軟正黑體" panose="020B0604030504040204" pitchFamily="34" charset="-120"/>
              <a:ea typeface="微軟正黑體" panose="020B0604030504040204" pitchFamily="34" charset="-120"/>
            </a:endParaRPr>
          </a:p>
        </p:txBody>
      </p:sp>
      <p:sp>
        <p:nvSpPr>
          <p:cNvPr id="51" name="文字方塊 50">
            <a:extLst>
              <a:ext uri="{FF2B5EF4-FFF2-40B4-BE49-F238E27FC236}">
                <a16:creationId xmlns:a16="http://schemas.microsoft.com/office/drawing/2014/main" id="{0AF3EAEC-5B1E-3DFC-E0DD-2C8514E9E8DB}"/>
              </a:ext>
            </a:extLst>
          </p:cNvPr>
          <p:cNvSpPr txBox="1"/>
          <p:nvPr/>
        </p:nvSpPr>
        <p:spPr>
          <a:xfrm rot="5400000">
            <a:off x="6789526" y="2236799"/>
            <a:ext cx="461666" cy="461665"/>
          </a:xfrm>
          <a:prstGeom prst="rect">
            <a:avLst/>
          </a:prstGeom>
          <a:noFill/>
        </p:spPr>
        <p:txBody>
          <a:bodyPr wrap="square" rtlCol="0">
            <a:spAutoFit/>
          </a:bodyPr>
          <a:lstStyle/>
          <a:p>
            <a:r>
              <a:rPr lang="en-US" altLang="zh-TW" sz="2400" b="1" dirty="0">
                <a:latin typeface="微軟正黑體" panose="020B0604030504040204" pitchFamily="34" charset="-120"/>
                <a:ea typeface="微軟正黑體" panose="020B0604030504040204" pitchFamily="34" charset="-120"/>
              </a:rPr>
              <a:t>…</a:t>
            </a:r>
            <a:endParaRPr lang="zh-TW" altLang="en-US" sz="2400" b="1" dirty="0">
              <a:latin typeface="微軟正黑體" panose="020B0604030504040204" pitchFamily="34" charset="-120"/>
              <a:ea typeface="微軟正黑體" panose="020B0604030504040204" pitchFamily="34" charset="-120"/>
            </a:endParaRPr>
          </a:p>
        </p:txBody>
      </p:sp>
      <p:sp>
        <p:nvSpPr>
          <p:cNvPr id="52" name="文字方塊 51">
            <a:extLst>
              <a:ext uri="{FF2B5EF4-FFF2-40B4-BE49-F238E27FC236}">
                <a16:creationId xmlns:a16="http://schemas.microsoft.com/office/drawing/2014/main" id="{DFD9D4E0-AB5E-EF8D-022C-0CBE2C078CD0}"/>
              </a:ext>
            </a:extLst>
          </p:cNvPr>
          <p:cNvSpPr txBox="1"/>
          <p:nvPr/>
        </p:nvSpPr>
        <p:spPr>
          <a:xfrm>
            <a:off x="8206861" y="2467631"/>
            <a:ext cx="1334966" cy="830997"/>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影像</a:t>
            </a:r>
            <a:endParaRPr lang="en-US" altLang="zh-TW" sz="2400" dirty="0">
              <a:latin typeface="微軟正黑體" panose="020B0604030504040204" pitchFamily="34" charset="-120"/>
              <a:ea typeface="微軟正黑體" panose="020B0604030504040204" pitchFamily="34" charset="-120"/>
            </a:endParaRPr>
          </a:p>
          <a:p>
            <a:pPr algn="ctr"/>
            <a:r>
              <a:rPr lang="en-US" altLang="zh-TW" sz="2400" dirty="0">
                <a:latin typeface="微軟正黑體" panose="020B0604030504040204" pitchFamily="34" charset="-120"/>
                <a:ea typeface="微軟正黑體" panose="020B0604030504040204" pitchFamily="34" charset="-120"/>
              </a:rPr>
              <a:t>Patch</a:t>
            </a:r>
            <a:endParaRPr lang="zh-TW" altLang="en-US" sz="2400" dirty="0">
              <a:latin typeface="微軟正黑體" panose="020B0604030504040204" pitchFamily="34" charset="-120"/>
              <a:ea typeface="微軟正黑體" panose="020B0604030504040204" pitchFamily="34" charset="-120"/>
            </a:endParaRPr>
          </a:p>
        </p:txBody>
      </p:sp>
      <p:sp>
        <p:nvSpPr>
          <p:cNvPr id="53" name="文字方塊 52">
            <a:extLst>
              <a:ext uri="{FF2B5EF4-FFF2-40B4-BE49-F238E27FC236}">
                <a16:creationId xmlns:a16="http://schemas.microsoft.com/office/drawing/2014/main" id="{93CB997B-4D0C-41AA-7434-4FED72C5D19E}"/>
              </a:ext>
            </a:extLst>
          </p:cNvPr>
          <p:cNvSpPr txBox="1"/>
          <p:nvPr/>
        </p:nvSpPr>
        <p:spPr>
          <a:xfrm rot="5400000">
            <a:off x="9691745" y="3748681"/>
            <a:ext cx="907656" cy="461665"/>
          </a:xfrm>
          <a:prstGeom prst="rect">
            <a:avLst/>
          </a:prstGeom>
          <a:noFill/>
        </p:spPr>
        <p:txBody>
          <a:bodyPr wrap="square" rtlCol="0">
            <a:spAutoFit/>
          </a:bodyPr>
          <a:lstStyle/>
          <a:p>
            <a:r>
              <a:rPr lang="en-US" altLang="zh-TW" sz="2400" b="1" dirty="0">
                <a:latin typeface="微軟正黑體" panose="020B0604030504040204" pitchFamily="34" charset="-120"/>
                <a:ea typeface="微軟正黑體" panose="020B0604030504040204" pitchFamily="34" charset="-120"/>
              </a:rPr>
              <a:t>……</a:t>
            </a:r>
            <a:endParaRPr lang="zh-TW" altLang="en-US" sz="2400" b="1" dirty="0">
              <a:latin typeface="微軟正黑體" panose="020B0604030504040204" pitchFamily="34" charset="-120"/>
              <a:ea typeface="微軟正黑體" panose="020B0604030504040204" pitchFamily="34" charset="-120"/>
            </a:endParaRPr>
          </a:p>
        </p:txBody>
      </p:sp>
      <p:sp>
        <p:nvSpPr>
          <p:cNvPr id="55" name="左大括弧 54">
            <a:extLst>
              <a:ext uri="{FF2B5EF4-FFF2-40B4-BE49-F238E27FC236}">
                <a16:creationId xmlns:a16="http://schemas.microsoft.com/office/drawing/2014/main" id="{6D72B5CE-68F2-9AF7-8CC4-CBA6F3CF2B19}"/>
              </a:ext>
            </a:extLst>
          </p:cNvPr>
          <p:cNvSpPr/>
          <p:nvPr/>
        </p:nvSpPr>
        <p:spPr>
          <a:xfrm>
            <a:off x="9349656" y="1671861"/>
            <a:ext cx="458445" cy="2548121"/>
          </a:xfrm>
          <a:prstGeom prst="leftBrace">
            <a:avLst>
              <a:gd name="adj1" fmla="val 31755"/>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TW" altLang="en-US"/>
          </a:p>
        </p:txBody>
      </p:sp>
      <p:sp>
        <p:nvSpPr>
          <p:cNvPr id="56" name="左大括弧 55">
            <a:extLst>
              <a:ext uri="{FF2B5EF4-FFF2-40B4-BE49-F238E27FC236}">
                <a16:creationId xmlns:a16="http://schemas.microsoft.com/office/drawing/2014/main" id="{7319E2D1-701D-ECD9-E3B5-3A9E76EE79B0}"/>
              </a:ext>
            </a:extLst>
          </p:cNvPr>
          <p:cNvSpPr/>
          <p:nvPr/>
        </p:nvSpPr>
        <p:spPr>
          <a:xfrm>
            <a:off x="6253019" y="1705276"/>
            <a:ext cx="458445" cy="2548121"/>
          </a:xfrm>
          <a:prstGeom prst="leftBrace">
            <a:avLst>
              <a:gd name="adj1" fmla="val 31755"/>
              <a:gd name="adj2" fmla="val 50000"/>
            </a:avLst>
          </a:prstGeom>
          <a:ln w="28575">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TW" altLang="en-US"/>
          </a:p>
        </p:txBody>
      </p:sp>
      <p:sp>
        <p:nvSpPr>
          <p:cNvPr id="57" name="文字方塊 56">
            <a:extLst>
              <a:ext uri="{FF2B5EF4-FFF2-40B4-BE49-F238E27FC236}">
                <a16:creationId xmlns:a16="http://schemas.microsoft.com/office/drawing/2014/main" id="{3962E724-2509-F3DD-5F53-D3B69A0F1277}"/>
              </a:ext>
            </a:extLst>
          </p:cNvPr>
          <p:cNvSpPr txBox="1"/>
          <p:nvPr/>
        </p:nvSpPr>
        <p:spPr>
          <a:xfrm>
            <a:off x="3436362" y="1770845"/>
            <a:ext cx="1929373" cy="523220"/>
          </a:xfrm>
          <a:prstGeom prst="rect">
            <a:avLst/>
          </a:prstGeom>
          <a:noFill/>
        </p:spPr>
        <p:txBody>
          <a:bodyPr wrap="square" rtlCol="0">
            <a:spAutoFit/>
          </a:bodyPr>
          <a:lstStyle/>
          <a:p>
            <a:pPr algn="r"/>
            <a:r>
              <a:rPr lang="en-US" altLang="zh-TW" sz="2800" u="sng" dirty="0"/>
              <a:t>Vocabulary </a:t>
            </a:r>
            <a:endParaRPr lang="zh-TW" altLang="en-US" sz="2800" u="sng" dirty="0"/>
          </a:p>
        </p:txBody>
      </p:sp>
      <p:sp>
        <p:nvSpPr>
          <p:cNvPr id="58" name="加號 57">
            <a:extLst>
              <a:ext uri="{FF2B5EF4-FFF2-40B4-BE49-F238E27FC236}">
                <a16:creationId xmlns:a16="http://schemas.microsoft.com/office/drawing/2014/main" id="{812D83E2-1B94-4A19-99B1-DF53F382E62A}"/>
              </a:ext>
            </a:extLst>
          </p:cNvPr>
          <p:cNvSpPr/>
          <p:nvPr/>
        </p:nvSpPr>
        <p:spPr>
          <a:xfrm>
            <a:off x="7518259" y="2521364"/>
            <a:ext cx="704711" cy="704711"/>
          </a:xfrm>
          <a:prstGeom prst="mathPlus">
            <a:avLst>
              <a:gd name="adj1" fmla="val 9540"/>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A06224D7-1BD0-E21C-F3BE-F0F549E86DFE}"/>
              </a:ext>
            </a:extLst>
          </p:cNvPr>
          <p:cNvSpPr txBox="1"/>
          <p:nvPr/>
        </p:nvSpPr>
        <p:spPr>
          <a:xfrm>
            <a:off x="2415205" y="3984431"/>
            <a:ext cx="1334966" cy="830997"/>
          </a:xfrm>
          <a:prstGeom prst="rect">
            <a:avLst/>
          </a:prstGeom>
          <a:noFill/>
        </p:spPr>
        <p:txBody>
          <a:bodyPr wrap="square" rtlCol="0">
            <a:spAutoFit/>
          </a:bodyPr>
          <a:lstStyle/>
          <a:p>
            <a:pPr algn="ctr"/>
            <a:r>
              <a:rPr lang="zh-TW" altLang="en-US" sz="2400" dirty="0">
                <a:latin typeface="微軟正黑體" panose="020B0604030504040204" pitchFamily="34" charset="-120"/>
                <a:ea typeface="微軟正黑體" panose="020B0604030504040204" pitchFamily="34" charset="-120"/>
              </a:rPr>
              <a:t>影像</a:t>
            </a:r>
            <a:endParaRPr lang="en-US" altLang="zh-TW" sz="2400" dirty="0">
              <a:latin typeface="微軟正黑體" panose="020B0604030504040204" pitchFamily="34" charset="-120"/>
              <a:ea typeface="微軟正黑體" panose="020B0604030504040204" pitchFamily="34" charset="-120"/>
            </a:endParaRPr>
          </a:p>
          <a:p>
            <a:pPr algn="ctr"/>
            <a:r>
              <a:rPr lang="en-US" altLang="zh-TW" sz="2400" dirty="0">
                <a:latin typeface="微軟正黑體" panose="020B0604030504040204" pitchFamily="34" charset="-120"/>
                <a:ea typeface="微軟正黑體" panose="020B0604030504040204" pitchFamily="34" charset="-120"/>
              </a:rPr>
              <a:t>Patch</a:t>
            </a:r>
            <a:endParaRPr lang="zh-TW" altLang="en-US"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875393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1" grpId="0"/>
      <p:bldP spid="41" grpId="0"/>
      <p:bldP spid="42" grpId="0"/>
      <p:bldP spid="43" grpId="0"/>
      <p:bldP spid="44" grpId="0"/>
      <p:bldP spid="45" grpId="0"/>
      <p:bldP spid="47" grpId="0" animBg="1"/>
      <p:bldP spid="48" grpId="0" animBg="1"/>
      <p:bldP spid="49" grpId="0" animBg="1"/>
      <p:bldP spid="50" grpId="0"/>
      <p:bldP spid="51" grpId="0"/>
      <p:bldP spid="52" grpId="0"/>
      <p:bldP spid="53" grpId="0"/>
      <p:bldP spid="55" grpId="0" animBg="1"/>
      <p:bldP spid="56" grpId="0" animBg="1"/>
      <p:bldP spid="57" grpId="0"/>
      <p:bldP spid="58" grpId="0" animBg="1"/>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3021</TotalTime>
  <Words>3521</Words>
  <Application>Microsoft Office PowerPoint</Application>
  <PresentationFormat>寬螢幕</PresentationFormat>
  <Paragraphs>891</Paragraphs>
  <Slides>62</Slides>
  <Notes>27</Notes>
  <HiddenSlides>0</HiddenSlides>
  <MMClips>5</MMClips>
  <ScaleCrop>false</ScaleCrop>
  <HeadingPairs>
    <vt:vector size="6" baseType="variant">
      <vt:variant>
        <vt:lpstr>使用字型</vt:lpstr>
      </vt:variant>
      <vt:variant>
        <vt:i4>14</vt:i4>
      </vt:variant>
      <vt:variant>
        <vt:lpstr>佈景主題</vt:lpstr>
      </vt:variant>
      <vt:variant>
        <vt:i4>2</vt:i4>
      </vt:variant>
      <vt:variant>
        <vt:lpstr>投影片標題</vt:lpstr>
      </vt:variant>
      <vt:variant>
        <vt:i4>62</vt:i4>
      </vt:variant>
    </vt:vector>
  </HeadingPairs>
  <TitlesOfParts>
    <vt:vector size="78" baseType="lpstr">
      <vt:lpstr>Dinish</vt:lpstr>
      <vt:lpstr>Soehne</vt:lpstr>
      <vt:lpstr>var(--headings-font-family)</vt:lpstr>
      <vt:lpstr>微軟正黑體</vt:lpstr>
      <vt:lpstr>Aptos</vt:lpstr>
      <vt:lpstr>Aptos Display</vt:lpstr>
      <vt:lpstr>Arial</vt:lpstr>
      <vt:lpstr>Calibri</vt:lpstr>
      <vt:lpstr>Calibri Light</vt:lpstr>
      <vt:lpstr>Cambria Math</vt:lpstr>
      <vt:lpstr>Courier New</vt:lpstr>
      <vt:lpstr>Helvetica</vt:lpstr>
      <vt:lpstr>Noto Sans</vt:lpstr>
      <vt:lpstr>Wingdings</vt:lpstr>
      <vt:lpstr>Office 佈景主題</vt:lpstr>
      <vt:lpstr>1_Office 佈景主題</vt:lpstr>
      <vt:lpstr>與影像有關的生成式 AI </vt:lpstr>
      <vt:lpstr>PowerPoint 簡報</vt:lpstr>
      <vt:lpstr>圖片是由像素所構成</vt:lpstr>
      <vt:lpstr>今日的人工智慧如何看影像 – 圖片</vt:lpstr>
      <vt:lpstr>今日的人工智慧如何看影像 – 影片</vt:lpstr>
      <vt:lpstr>與影像有關的生成式AI</vt:lpstr>
      <vt:lpstr>PowerPoint 簡報</vt:lpstr>
      <vt:lpstr>PowerPoint 簡報</vt:lpstr>
      <vt:lpstr>以影像作為 condition </vt:lpstr>
      <vt:lpstr>延伸閱讀</vt:lpstr>
      <vt:lpstr>與影像有關的生成式AI</vt:lpstr>
      <vt:lpstr>生成影像的生成式 AI — 文字生影像</vt:lpstr>
      <vt:lpstr>生成影像的生成式 AI — 文字生影像</vt:lpstr>
      <vt:lpstr>生成影像的生成式 AI — 文字生影像</vt:lpstr>
      <vt:lpstr>生成影像的生成式 AI — 影像生影像</vt:lpstr>
      <vt:lpstr>生成影像的生成式 AI — 其他輸入生影像</vt:lpstr>
      <vt:lpstr>生成影像的生成式 AI — 其他輸入生影像</vt:lpstr>
      <vt:lpstr>以文字生圖為例</vt:lpstr>
      <vt:lpstr>以文字生圖為例</vt:lpstr>
      <vt:lpstr>以文字生圖為例</vt:lpstr>
      <vt:lpstr>以文字生圖為例</vt:lpstr>
      <vt:lpstr>以文字生圖為例</vt:lpstr>
      <vt:lpstr>如何評量影像生成的好壞</vt:lpstr>
      <vt:lpstr>如何評量影像生成的好壞</vt:lpstr>
      <vt:lpstr>如何評量影像生成的好壞</vt:lpstr>
      <vt:lpstr>一張圖勝過千言萬語</vt:lpstr>
      <vt:lpstr>個人化的圖像生成</vt:lpstr>
      <vt:lpstr>PowerPoint 簡報</vt:lpstr>
      <vt:lpstr>文字生影片的挑戰</vt:lpstr>
      <vt:lpstr>PowerPoint 簡報</vt:lpstr>
      <vt:lpstr>PowerPoint 簡報</vt:lpstr>
      <vt:lpstr>PowerPoint 簡報</vt:lpstr>
      <vt:lpstr>文字生影片的挑戰</vt:lpstr>
      <vt:lpstr>文字生影片的挑戰</vt:lpstr>
      <vt:lpstr>延伸閱讀</vt:lpstr>
      <vt:lpstr>經典影像生成方法介紹</vt:lpstr>
      <vt:lpstr>文字生影像的挑戰</vt:lpstr>
      <vt:lpstr>如何處理腦補問題</vt:lpstr>
      <vt:lpstr>PowerPoint 簡報</vt:lpstr>
      <vt:lpstr>PowerPoint 簡報</vt:lpstr>
      <vt:lpstr>PowerPoint 簡報</vt:lpstr>
      <vt:lpstr>PowerPoint 簡報</vt:lpstr>
      <vt:lpstr>有資訊的雜訊 (noise)</vt:lpstr>
      <vt:lpstr>有資訊的雜訊 (noise)</vt:lpstr>
      <vt:lpstr>Diffusion Model</vt:lpstr>
      <vt:lpstr>PowerPoint 簡報</vt:lpstr>
      <vt:lpstr>Diffusion Transformer</vt:lpstr>
      <vt:lpstr>文字生影片的模型</vt:lpstr>
      <vt:lpstr>PowerPoint 簡報</vt:lpstr>
      <vt:lpstr>Generative Adversarial Network (GAN)</vt:lpstr>
      <vt:lpstr>PowerPoint 簡報</vt:lpstr>
      <vt:lpstr>PowerPoint 簡報</vt:lpstr>
      <vt:lpstr>PowerPoint 簡報</vt:lpstr>
      <vt:lpstr>PowerPoint 簡報</vt:lpstr>
      <vt:lpstr>有沒有可能跟生成的影像有更強的互動</vt:lpstr>
      <vt:lpstr>Genie: Generative Interactive Environments</vt:lpstr>
      <vt:lpstr>Genie: Generative Interactive Environments</vt:lpstr>
      <vt:lpstr>Genie: Generative Interactive Environments</vt:lpstr>
      <vt:lpstr>PowerPoint 簡報</vt:lpstr>
      <vt:lpstr>Genie: Generative Interactive Environments</vt:lpstr>
      <vt:lpstr>PowerPoint 簡報</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Hung-yi Lee</dc:creator>
  <cp:lastModifiedBy>Hung-yi Lee</cp:lastModifiedBy>
  <cp:revision>130</cp:revision>
  <dcterms:created xsi:type="dcterms:W3CDTF">2024-05-22T18:17:57Z</dcterms:created>
  <dcterms:modified xsi:type="dcterms:W3CDTF">2024-05-31T04:18:09Z</dcterms:modified>
</cp:coreProperties>
</file>