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4778" r:id="rId4"/>
    <p:sldId id="261" r:id="rId5"/>
    <p:sldId id="288" r:id="rId6"/>
    <p:sldId id="260" r:id="rId7"/>
    <p:sldId id="287" r:id="rId8"/>
    <p:sldId id="291" r:id="rId9"/>
    <p:sldId id="290" r:id="rId10"/>
    <p:sldId id="289" r:id="rId11"/>
    <p:sldId id="263" r:id="rId12"/>
    <p:sldId id="285" r:id="rId13"/>
    <p:sldId id="292" r:id="rId14"/>
    <p:sldId id="276" r:id="rId15"/>
    <p:sldId id="282" r:id="rId16"/>
    <p:sldId id="293" r:id="rId17"/>
    <p:sldId id="283" r:id="rId18"/>
    <p:sldId id="297" r:id="rId19"/>
    <p:sldId id="277" r:id="rId20"/>
    <p:sldId id="274" r:id="rId21"/>
    <p:sldId id="4786" r:id="rId22"/>
    <p:sldId id="265" r:id="rId23"/>
    <p:sldId id="294" r:id="rId24"/>
    <p:sldId id="295" r:id="rId25"/>
    <p:sldId id="296" r:id="rId26"/>
    <p:sldId id="299" r:id="rId27"/>
    <p:sldId id="281" r:id="rId28"/>
    <p:sldId id="4779" r:id="rId29"/>
    <p:sldId id="4784" r:id="rId30"/>
    <p:sldId id="4787" r:id="rId31"/>
    <p:sldId id="4788" r:id="rId32"/>
    <p:sldId id="4789" r:id="rId33"/>
    <p:sldId id="4780" r:id="rId34"/>
    <p:sldId id="4781" r:id="rId35"/>
    <p:sldId id="262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066" autoAdjust="0"/>
  </p:normalViewPr>
  <p:slideViewPr>
    <p:cSldViewPr snapToGrid="0">
      <p:cViewPr varScale="1">
        <p:scale>
          <a:sx n="56" d="100"/>
          <a:sy n="56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99EEF-D329-4D85-8187-FB6150E22F21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0E237-5C93-447D-AD22-46E7A5254B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99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home.com.tw/news/15319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doi/10.1073/pnas.090361610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penai.com/index/chatgpt-can-now-see-hear-and-speak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doi/10.1073/pnas.090361610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penai.com/index/chatgpt-can-now-see-hear-and-speak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也許不要講</a:t>
            </a:r>
            <a:r>
              <a:rPr lang="en-US" altLang="zh-TW" dirty="0"/>
              <a:t>:</a:t>
            </a:r>
            <a:r>
              <a:rPr lang="zh-TW" altLang="en-US" dirty="0"/>
              <a:t>是甚麼樣的 </a:t>
            </a:r>
            <a:r>
              <a:rPr lang="en-US" altLang="zh-TW" dirty="0" err="1"/>
              <a:t>encodec</a:t>
            </a:r>
            <a:r>
              <a:rPr lang="en-US" altLang="zh-TW" dirty="0"/>
              <a:t> </a:t>
            </a:r>
            <a:endParaRPr lang="zh-TW" altLang="en-US" dirty="0"/>
          </a:p>
          <a:p>
            <a:endParaRPr lang="en-US" altLang="zh-TW" dirty="0"/>
          </a:p>
          <a:p>
            <a:r>
              <a:rPr lang="zh-TW" altLang="en-US"/>
              <a:t>類似的影片</a:t>
            </a:r>
            <a:endParaRPr lang="en-US" altLang="zh-TW" dirty="0"/>
          </a:p>
          <a:p>
            <a:r>
              <a:rPr lang="en-US" altLang="zh-TW" dirty="0"/>
              <a:t>https://youtu.be/DqRuys2AnKE?si=II7NFrKrUhgPF0-B</a:t>
            </a:r>
          </a:p>
          <a:p>
            <a:r>
              <a:rPr lang="en-US" altLang="zh-TW" dirty="0"/>
              <a:t>====</a:t>
            </a:r>
          </a:p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======</a:t>
            </a:r>
          </a:p>
          <a:p>
            <a:r>
              <a:rPr lang="en-US" altLang="zh-TW" dirty="0"/>
              <a:t>TTS</a:t>
            </a:r>
          </a:p>
          <a:p>
            <a:r>
              <a:rPr lang="en-US" altLang="zh-TW" dirty="0"/>
              <a:t>Understand speech</a:t>
            </a:r>
          </a:p>
          <a:p>
            <a:r>
              <a:rPr lang="en-US" altLang="zh-TW" dirty="0"/>
              <a:t>End-to-end</a:t>
            </a:r>
          </a:p>
          <a:p>
            <a:r>
              <a:rPr lang="en-US" altLang="zh-TW" dirty="0"/>
              <a:t>Two tower mode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273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https://www.nytimes.com/2024/04/06/technology/tech-giants-harvest-data-artificial-intelligence.html?smid=nytcore-ios-share&amp;sgrp=c-cb</a:t>
            </a: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報導指出，當時</a:t>
            </a:r>
            <a:r>
              <a:rPr lang="en-US" altLang="zh-TW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OpenAI</a:t>
            </a: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迫切需要更多的資料來開發</a:t>
            </a:r>
            <a:r>
              <a:rPr lang="en-US" altLang="zh-TW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GPT-4</a:t>
            </a: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，內部所討論的來源從播客、有聲書到</a:t>
            </a:r>
            <a:r>
              <a:rPr lang="en-US" altLang="zh-TW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不等，還考慮買下那些蒐集大量數位資料的新創公司，隨後</a:t>
            </a:r>
            <a:r>
              <a:rPr lang="en-US" altLang="zh-TW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OpenAI</a:t>
            </a: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打造了一款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語音辨識系統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Whisper</a:t>
            </a: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，最終轉錄了超過</a:t>
            </a:r>
            <a:r>
              <a:rPr lang="en-US" altLang="zh-TW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萬小時的</a:t>
            </a:r>
            <a:r>
              <a:rPr lang="en-US" altLang="zh-TW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影片，把它們變成文本來訓練</a:t>
            </a:r>
            <a:r>
              <a:rPr lang="en-US" altLang="zh-TW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GPT-4 </a:t>
            </a: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955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"it is not a bug, it is a feature“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https://www.youtube.com/watch?v=DQacCB9tDaw&amp;t=630s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652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https://github.com/suno-ai/bark?tab=readme-ov-file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9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需要利用在文字上學到的資訊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540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需要利用在文字上學到的資訊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924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050505"/>
                </a:solidFill>
                <a:effectLst/>
                <a:highlight>
                  <a:srgbClr val="F0F0F0"/>
                </a:highlight>
                <a:latin typeface="Segoe UI Historic" panose="020B0502040204020203" pitchFamily="34" charset="0"/>
              </a:rPr>
              <a:t>可能就只是先 </a:t>
            </a:r>
            <a:r>
              <a:rPr lang="en-US" altLang="zh-TW" b="0" i="0" dirty="0" err="1">
                <a:solidFill>
                  <a:srgbClr val="050505"/>
                </a:solidFill>
                <a:effectLst/>
                <a:highlight>
                  <a:srgbClr val="F0F0F0"/>
                </a:highlight>
                <a:latin typeface="Segoe UI Historic" panose="020B0502040204020203" pitchFamily="34" charset="0"/>
              </a:rPr>
              <a:t>valle</a:t>
            </a:r>
            <a:r>
              <a:rPr lang="en-US" altLang="zh-TW" b="0" i="0" dirty="0">
                <a:solidFill>
                  <a:srgbClr val="050505"/>
                </a:solidFill>
                <a:effectLst/>
                <a:highlight>
                  <a:srgbClr val="F0F0F0"/>
                </a:highlight>
                <a:latin typeface="Segoe UI Historic" panose="020B0502040204020203" pitchFamily="34" charset="0"/>
              </a:rPr>
              <a:t> </a:t>
            </a:r>
            <a:r>
              <a:rPr lang="zh-TW" altLang="en-US" b="0" i="0" dirty="0">
                <a:solidFill>
                  <a:srgbClr val="050505"/>
                </a:solidFill>
                <a:effectLst/>
                <a:highlight>
                  <a:srgbClr val="F0F0F0"/>
                </a:highlight>
                <a:latin typeface="Segoe UI Historic" panose="020B0502040204020203" pitchFamily="34" charset="0"/>
              </a:rPr>
              <a:t>那套 </a:t>
            </a:r>
            <a:r>
              <a:rPr lang="en-US" altLang="zh-TW" b="0" i="0" dirty="0">
                <a:solidFill>
                  <a:srgbClr val="050505"/>
                </a:solidFill>
                <a:effectLst/>
                <a:highlight>
                  <a:srgbClr val="F0F0F0"/>
                </a:highlight>
                <a:latin typeface="Segoe UI Historic" panose="020B0502040204020203" pitchFamily="34" charset="0"/>
              </a:rPr>
              <a:t>web-scale noisy speech pretraining</a:t>
            </a:r>
            <a:r>
              <a:rPr lang="zh-TW" altLang="en-US" b="0" i="0" dirty="0">
                <a:solidFill>
                  <a:srgbClr val="050505"/>
                </a:solidFill>
                <a:effectLst/>
                <a:highlight>
                  <a:srgbClr val="F0F0F0"/>
                </a:highlight>
                <a:latin typeface="Segoe UI Historic" panose="020B0502040204020203" pitchFamily="34" charset="0"/>
              </a:rPr>
              <a:t>。然後再挑好的 </a:t>
            </a:r>
            <a:r>
              <a:rPr lang="en-US" altLang="zh-TW" b="0" i="0" dirty="0">
                <a:solidFill>
                  <a:srgbClr val="050505"/>
                </a:solidFill>
                <a:effectLst/>
                <a:highlight>
                  <a:srgbClr val="F0F0F0"/>
                </a:highlight>
                <a:latin typeface="Segoe UI Historic" panose="020B0502040204020203" pitchFamily="34" charset="0"/>
              </a:rPr>
              <a:t>speech-text pair fine-tuning</a:t>
            </a:r>
            <a:r>
              <a:rPr lang="zh-TW" altLang="en-US" b="0" i="0" dirty="0">
                <a:solidFill>
                  <a:srgbClr val="050505"/>
                </a:solidFill>
                <a:effectLst/>
                <a:highlight>
                  <a:srgbClr val="F0F0F0"/>
                </a:highlight>
                <a:latin typeface="Segoe UI Historic" panose="020B0502040204020203" pitchFamily="34" charset="0"/>
              </a:rPr>
              <a:t>。比較是 </a:t>
            </a:r>
            <a:r>
              <a:rPr lang="en-US" altLang="zh-TW" b="0" i="0" dirty="0" err="1">
                <a:solidFill>
                  <a:srgbClr val="050505"/>
                </a:solidFill>
                <a:effectLst/>
                <a:highlight>
                  <a:srgbClr val="F0F0F0"/>
                </a:highlight>
                <a:latin typeface="Segoe UI Historic" panose="020B0502040204020203" pitchFamily="34" charset="0"/>
              </a:rPr>
              <a:t>SpearTTS</a:t>
            </a:r>
            <a:r>
              <a:rPr lang="en-US" altLang="zh-TW" b="0" i="0" dirty="0">
                <a:solidFill>
                  <a:srgbClr val="050505"/>
                </a:solidFill>
                <a:effectLst/>
                <a:highlight>
                  <a:srgbClr val="F0F0F0"/>
                </a:highlight>
                <a:latin typeface="Segoe UI Historic" panose="020B0502040204020203" pitchFamily="34" charset="0"/>
              </a:rPr>
              <a:t> </a:t>
            </a:r>
            <a:r>
              <a:rPr lang="zh-TW" altLang="en-US" b="0" i="0" dirty="0">
                <a:solidFill>
                  <a:srgbClr val="050505"/>
                </a:solidFill>
                <a:effectLst/>
                <a:highlight>
                  <a:srgbClr val="F0F0F0"/>
                </a:highlight>
                <a:latin typeface="Segoe UI Historic" panose="020B0502040204020203" pitchFamily="34" charset="0"/>
              </a:rPr>
              <a:t>那套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911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321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83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17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期待未來的更新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0E237-5C93-447D-AD22-46E7A5254B9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5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EA433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台灣時間</a:t>
            </a:r>
            <a:r>
              <a:rPr lang="en-US" altLang="zh-TW" b="0" i="0" dirty="0">
                <a:solidFill>
                  <a:srgbClr val="EA433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5/</a:t>
            </a:r>
            <a:r>
              <a:rPr lang="en-US" altLang="zh-TW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15</a:t>
            </a:r>
            <a:r>
              <a:rPr lang="zh-TW" altLang="en-US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凌晨</a:t>
            </a:r>
            <a:r>
              <a:rPr lang="en-US" altLang="zh-TW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</a:t>
            </a:r>
            <a:r>
              <a:rPr lang="zh-TW" altLang="en-US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點</a:t>
            </a:r>
            <a:br>
              <a:rPr lang="zh-TW" alt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endParaRPr lang="zh-TW" altLang="en-US" b="1" i="0" dirty="0">
              <a:solidFill>
                <a:srgbClr val="FFFFFF"/>
              </a:solidFill>
              <a:effectLst/>
              <a:highlight>
                <a:srgbClr val="FFFFFF"/>
              </a:highlight>
              <a:latin typeface="Inter"/>
            </a:endParaRPr>
          </a:p>
          <a:p>
            <a:pPr algn="l"/>
            <a:r>
              <a:rPr lang="zh-TW" altLang="en-US" b="0" i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阿斯特拉計劃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65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49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81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80808"/>
                </a:solidFill>
                <a:effectLst/>
                <a:highlight>
                  <a:srgbClr val="F9F9F9"/>
                </a:highlight>
                <a:latin typeface="Söhne"/>
              </a:rPr>
              <a:t> It can respond to audio inputs in as little as 232 milliseconds, with an average of 320 milliseconds, which is similar to </a:t>
            </a:r>
            <a:r>
              <a:rPr lang="en-US" altLang="zh-TW" b="0" i="0" dirty="0">
                <a:effectLst/>
                <a:highlight>
                  <a:srgbClr val="F9F9F9"/>
                </a:highlight>
                <a:latin typeface="Söhne"/>
                <a:hlinkClick r:id="rId3"/>
              </a:rPr>
              <a:t>human response time(opens in a new window)</a:t>
            </a:r>
            <a:r>
              <a:rPr lang="en-US" altLang="zh-TW" b="0" i="0" dirty="0">
                <a:solidFill>
                  <a:srgbClr val="080808"/>
                </a:solidFill>
                <a:effectLst/>
                <a:highlight>
                  <a:srgbClr val="F9F9F9"/>
                </a:highlight>
                <a:latin typeface="Söhne"/>
              </a:rPr>
              <a:t> in a conversation. </a:t>
            </a:r>
          </a:p>
          <a:p>
            <a:r>
              <a:rPr lang="en-US" altLang="zh-TW" b="0" i="0" dirty="0">
                <a:solidFill>
                  <a:srgbClr val="080808"/>
                </a:solidFill>
                <a:effectLst/>
                <a:highlight>
                  <a:srgbClr val="F9F9F9"/>
                </a:highlight>
                <a:latin typeface="Söhne"/>
              </a:rPr>
              <a:t>Prior to GPT-4o, you could use </a:t>
            </a:r>
            <a:r>
              <a:rPr lang="en-US" altLang="zh-TW" b="0" i="0" u="sng" dirty="0">
                <a:effectLst/>
                <a:highlight>
                  <a:srgbClr val="F9F9F9"/>
                </a:highlight>
                <a:latin typeface="Söhne"/>
                <a:hlinkClick r:id="rId4"/>
              </a:rPr>
              <a:t>Voice Mode</a:t>
            </a:r>
            <a:r>
              <a:rPr lang="en-US" altLang="zh-TW" b="0" i="0" dirty="0">
                <a:solidFill>
                  <a:srgbClr val="080808"/>
                </a:solidFill>
                <a:effectLst/>
                <a:highlight>
                  <a:srgbClr val="F9F9F9"/>
                </a:highlight>
                <a:latin typeface="Söhne"/>
              </a:rPr>
              <a:t> to talk to ChatGPT with latencies of 2.8 seconds (GPT-3.5) and 5.4 seconds (GPT-4) on average. To achieve this, Voice Mode is a pipeline of three separate models: one simple model transcribes audio to text, GPT-3.5 or GPT-4 takes in text and outputs text, and a third simple model converts that text back to audio. This process means that the main source of intelligence, GPT-4, loses a lot of information—it can’t directly observe tone, multiple speakers, or background noises, and it can’t output laughter, singing, or express emotion.</a:t>
            </a:r>
          </a:p>
          <a:p>
            <a:r>
              <a:rPr lang="en-US" altLang="zh-TW" b="0" i="0" dirty="0">
                <a:solidFill>
                  <a:srgbClr val="080808"/>
                </a:solidFill>
                <a:effectLst/>
                <a:highlight>
                  <a:srgbClr val="F9F9F9"/>
                </a:highlight>
                <a:latin typeface="Söhne"/>
              </a:rPr>
              <a:t>With GPT-4o, we trained a single new model end-to-end across text, vision, and audio, meaning that all inputs and outputs are processed by the same neural network.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53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80808"/>
                </a:solidFill>
                <a:effectLst/>
                <a:highlight>
                  <a:srgbClr val="F9F9F9"/>
                </a:highlight>
                <a:latin typeface="Söhne"/>
              </a:rPr>
              <a:t> It can respond to audio inputs in as little as 232 milliseconds, with an average of 320 milliseconds, which is similar to </a:t>
            </a:r>
            <a:r>
              <a:rPr lang="en-US" altLang="zh-TW" b="0" i="0" dirty="0">
                <a:effectLst/>
                <a:highlight>
                  <a:srgbClr val="F9F9F9"/>
                </a:highlight>
                <a:latin typeface="Söhne"/>
                <a:hlinkClick r:id="rId3"/>
              </a:rPr>
              <a:t>human response time(opens in a new window)</a:t>
            </a:r>
            <a:r>
              <a:rPr lang="en-US" altLang="zh-TW" b="0" i="0" dirty="0">
                <a:solidFill>
                  <a:srgbClr val="080808"/>
                </a:solidFill>
                <a:effectLst/>
                <a:highlight>
                  <a:srgbClr val="F9F9F9"/>
                </a:highlight>
                <a:latin typeface="Söhne"/>
              </a:rPr>
              <a:t> in a conversation. </a:t>
            </a:r>
          </a:p>
          <a:p>
            <a:r>
              <a:rPr lang="en-US" altLang="zh-TW" b="0" i="0" dirty="0">
                <a:solidFill>
                  <a:srgbClr val="080808"/>
                </a:solidFill>
                <a:effectLst/>
                <a:highlight>
                  <a:srgbClr val="F9F9F9"/>
                </a:highlight>
                <a:latin typeface="Söhne"/>
              </a:rPr>
              <a:t>Prior to GPT-4o, you could use </a:t>
            </a:r>
            <a:r>
              <a:rPr lang="en-US" altLang="zh-TW" b="0" i="0" u="sng" dirty="0">
                <a:effectLst/>
                <a:highlight>
                  <a:srgbClr val="F9F9F9"/>
                </a:highlight>
                <a:latin typeface="Söhne"/>
                <a:hlinkClick r:id="rId4"/>
              </a:rPr>
              <a:t>Voice Mode</a:t>
            </a:r>
            <a:r>
              <a:rPr lang="en-US" altLang="zh-TW" b="0" i="0" dirty="0">
                <a:solidFill>
                  <a:srgbClr val="080808"/>
                </a:solidFill>
                <a:effectLst/>
                <a:highlight>
                  <a:srgbClr val="F9F9F9"/>
                </a:highlight>
                <a:latin typeface="Söhne"/>
              </a:rPr>
              <a:t> to talk to ChatGPT with latencies of 2.8 seconds (GPT-3.5) and 5.4 seconds (GPT-4) on average. To achieve this, Voice Mode is a pipeline of three separate models: one simple model transcribes audio to text, GPT-3.5 or GPT-4 takes in text and outputs text, and a third simple model converts that text back to audio. This process means that the main source of intelligence, GPT-4, loses a lot of information—it can’t directly observe tone, multiple speakers, or background noises, and it can’t output laughter, singing, or express emotion.</a:t>
            </a:r>
          </a:p>
          <a:p>
            <a:r>
              <a:rPr lang="en-US" altLang="zh-TW" b="0" i="0" dirty="0">
                <a:solidFill>
                  <a:srgbClr val="080808"/>
                </a:solidFill>
                <a:effectLst/>
                <a:highlight>
                  <a:srgbClr val="F9F9F9"/>
                </a:highlight>
                <a:latin typeface="Söhne"/>
              </a:rPr>
              <a:t>With GPT-4o, we trained a single new model end-to-end across text, vision, and audio, meaning that all inputs and outputs are processed by the same neural network.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83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80808"/>
                </a:solidFill>
                <a:effectLst/>
                <a:highlight>
                  <a:srgbClr val="F9F9F9"/>
                </a:highlight>
                <a:latin typeface="Söhne"/>
              </a:rPr>
              <a:t>With GPT-4o, we trained a single new model end-to-end across text, vision, and audio, meaning that all inputs and outputs are processed by the same neural network.</a:t>
            </a:r>
          </a:p>
          <a:p>
            <a:endParaRPr lang="en-US" altLang="zh-TW" b="0" i="0" dirty="0">
              <a:solidFill>
                <a:srgbClr val="080808"/>
              </a:solidFill>
              <a:effectLst/>
              <a:highlight>
                <a:srgbClr val="F9F9F9"/>
              </a:highlight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多模態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297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模型架構長甚麼樣子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E237-5C93-447D-AD22-46E7A5254B9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13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E12E53-8B47-7C3F-AFD3-07289DD55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3BF0EAE-355C-22AB-B5DA-7316F65FC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2A20B8D-C365-B645-92CF-9A7FE53B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9F-F78B-4C02-9B7A-1B097AE6B7F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A0DF223-EDDA-908A-343A-9D8E961D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D41FB3-E526-B8D9-EEC2-D7BB6E33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D570-5A6B-4F23-9B38-790A980C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78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B3099D-53E1-4B78-704C-5AF1C863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06003E9-69D8-2137-1C24-17028B194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CEC8A8-F258-1345-8A44-9F3676FA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9F-F78B-4C02-9B7A-1B097AE6B7F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698A62-3E38-BCF1-679E-31176B26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76AE3E-A637-C221-A802-7759AD52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D570-5A6B-4F23-9B38-790A980C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46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08B16EB-73A4-43B6-981E-1EB81E182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4935068-2A9D-64B8-6B9C-1827BD54C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D9357B-C5A0-9BA2-A224-CB7B4D40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9F-F78B-4C02-9B7A-1B097AE6B7F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8EA2BF-AE9A-31C3-798E-42653796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80D5B4-8DAF-7068-EC1A-1B9B8E4D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D570-5A6B-4F23-9B38-790A980C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51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222B1-1B58-AD58-08A0-C97038B0B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1A94F92-2E17-CE32-25CF-CD2AF2711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788A3D-E5BF-B784-63C6-6CFF3FBE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C99C-D50E-4E91-A691-9BDF38185A97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8EA435-9216-A9ED-C989-4859C711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503C4D-2220-45BD-EEDD-CC468362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9F2-A68F-44FD-956F-573CA8BB6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38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86210-5A2D-F814-C6F9-FB35DE2E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E5F91B-69A5-6142-0EA9-1317D45DF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D76C18-EA00-AF90-6299-45128959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C99C-D50E-4E91-A691-9BDF38185A97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031288-B5DC-F194-E61B-EB27F913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2B8D3B-9C2E-B8EC-D337-8194DF73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9F2-A68F-44FD-956F-573CA8BB6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52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10960B-7B67-6827-8097-830998D38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DCA02B7-B506-AB6B-B8EB-997AE1DF0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C54452-1EC4-2A1B-7DB5-6276485C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C99C-D50E-4E91-A691-9BDF38185A97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C51114-E962-B173-55D5-33803C3C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15CB33-F495-BE2B-3240-DA8070AD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9F2-A68F-44FD-956F-573CA8BB6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400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FACD11-CC31-B048-7B1C-7730BB76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274E05-31A4-6D55-4AE0-CF4D59418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A3A3F41-39AB-C1CB-EA5A-774F09F36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4FFC2D-76D3-89B6-B0DD-02C48AFC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C99C-D50E-4E91-A691-9BDF38185A97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29ED95-48B8-3DDA-8539-D79B07B8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182DB1-C7EC-A71A-1F6B-126A2B42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9F2-A68F-44FD-956F-573CA8BB6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462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4DDE36-599E-5E0A-437B-12D9C576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14BC7B-3C51-3662-8116-F23B4B4CA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9178161-F486-A98D-22D5-61CD31AFE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FBAD2CF-9515-7307-F111-00175C8AD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2405D7E-58EC-A791-FDC5-AC82E6B7B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9BC6CF4-CCA1-0A3A-EFFD-69F9D532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C99C-D50E-4E91-A691-9BDF38185A97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7D6CABE-7B78-4B05-7BD6-8F4C41BF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954DF93-E26F-786A-EE04-DB1303A3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9F2-A68F-44FD-956F-573CA8BB6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27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653AC3-0213-EDEF-BFE9-E69E119F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30D37DC-51F3-EE5E-5382-26E7FC56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C99C-D50E-4E91-A691-9BDF38185A97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7EEA5F8-7888-9649-DED9-245CFC0C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1A9CBD-E389-2032-52BC-2E8A7D98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9F2-A68F-44FD-956F-573CA8BB6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795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872E7B4-EC75-CEB4-BAD6-E40D9C2F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C99C-D50E-4E91-A691-9BDF38185A97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7D96D25-D66E-CC1A-A9C1-6EF41E4D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FF2DE5-1D20-A0A6-DD70-54490C84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9F2-A68F-44FD-956F-573CA8BB6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267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5F0292-F8D4-D14B-AFF5-3287BFF1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00D747-9E88-F7E4-5328-AA3B1810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90F6F8-4FE0-8674-733D-A365CE9FA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94903C-A004-9A97-CD66-057D5020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C99C-D50E-4E91-A691-9BDF38185A97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B165B56-7A8E-3C37-A104-6B73F621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6186F07-F4F9-8F61-F081-6A88F837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9F2-A68F-44FD-956F-573CA8BB6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12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D43AE6-47A9-B703-2201-DD29E6C8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49223A-F5BC-1EE8-62D9-487E1F4C9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4CCCC8-5C72-C33A-9C4B-C6738880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9F-F78B-4C02-9B7A-1B097AE6B7F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FAAA3F-D79C-7693-F217-A5BDAC8D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1E999A-9D83-2FB4-C8C0-5799AA23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D570-5A6B-4F23-9B38-790A980C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303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444E33-0634-B9FD-2CF3-963B01F9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BCF4B4C-EA68-63EA-C117-2DF5A4400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0AC159D-5559-8304-14C4-38FAAC2E4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D6BE0C-33A9-99B6-CB21-18D9EA25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C99C-D50E-4E91-A691-9BDF38185A97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2CE11E-4101-BAFC-E041-8F5E38DC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E7D94AD-8AD1-8B07-7B46-8347073F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9F2-A68F-44FD-956F-573CA8BB6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57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A06DEE-DE7C-2316-98CB-8E2F5286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AA765D2-9CAC-05F3-7EDF-EC0DBB90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5A9D5C-5962-670A-9DEE-3CEAF1CC1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C99C-D50E-4E91-A691-9BDF38185A97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74C8D2-FC69-EFE6-A0AF-47BF0C5A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FD47E9-D838-909C-7E00-3406B9E6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9F2-A68F-44FD-956F-573CA8BB6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76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356B2BE-4873-07E3-4F1E-5531AE2F5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E0F503E-3630-7BB7-63A6-EC86708DB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C0708C-2157-B73B-A075-4E711FA3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C99C-D50E-4E91-A691-9BDF38185A97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D7B05A-82AD-59BC-6B9C-8FC63BDD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2D7B87-4358-D971-EA71-7EE011E6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9F2-A68F-44FD-956F-573CA8BB6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71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7A7A10-9A4B-88BB-79FB-C1A23C6D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7044B1-D4A4-081C-0F96-662CC41AD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D42A88-E70E-A186-1BE0-E765089A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9F-F78B-4C02-9B7A-1B097AE6B7F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E08FC0-CCE4-FE9D-21E7-C1F24D10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EF6941-06BF-D7CA-70E8-DF6A5988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D570-5A6B-4F23-9B38-790A980C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81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894837-BE59-9F70-C18C-572B3BF0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EC4D00-C660-65D0-0F28-3B6D46F7A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886E2A4-1618-D0C5-254C-22311F94E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68644D-A1F7-9596-078A-6C4B9C80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9F-F78B-4C02-9B7A-1B097AE6B7F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A9CCE04-6F41-B2A9-A5D9-EE16EB4A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AF9832-94D4-3472-C77B-2416E607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D570-5A6B-4F23-9B38-790A980C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7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E02103-7503-186A-6AD9-5246B31A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905B25-310A-5757-3C9A-32F0A6CC4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CC695E7-9854-F5A8-7E30-38A8E8E09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40B519D-423E-7055-10AE-92F5D8A5D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EA9EB7C-6A42-F1CD-FBFD-5A47755BE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37CC66F-9312-E97E-F6D0-023FE9F6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9F-F78B-4C02-9B7A-1B097AE6B7F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F1E46CA-7CFA-0088-7AC3-9800B482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DF8A394-4536-1843-3024-E813CC13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D570-5A6B-4F23-9B38-790A980C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33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86D6BA-A99D-4EAF-A644-D78F22C1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27FCE71-2754-16DE-744B-180AB337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9F-F78B-4C02-9B7A-1B097AE6B7F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FF21104-B568-A1CF-2022-F175E755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D2B0FD-5003-2D13-A8BD-3314B0D4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D570-5A6B-4F23-9B38-790A980C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5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5BA86C1-2FD0-733B-529D-3A00A433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9F-F78B-4C02-9B7A-1B097AE6B7F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94D6191-1AFC-B57F-7BAF-C07CF02B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E51948-2E73-7C3A-6775-08D8DC30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D570-5A6B-4F23-9B38-790A980C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24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CB65D8-7783-8F5C-BFCA-D80982BC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170669-AA87-3739-7241-837FD9768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E4AC3D5-F1A5-8379-7C04-09FB5DCE1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10EE496-A4F1-6026-DB37-8FDC406F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9F-F78B-4C02-9B7A-1B097AE6B7F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2A9B9A-E0AE-C573-2E8E-6CC05B62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64A36D6-6D21-5AB5-E423-01770DE2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D570-5A6B-4F23-9B38-790A980C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64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444F8E-6A4A-466F-A5E2-A70214B1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E3CFD14-1BC9-C1D2-E4CD-877B3BF39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5C9E2B3-DAFD-9364-0D43-3C17A6F7B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3AEA83-20F0-882D-77BD-17EBCF34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9F-F78B-4C02-9B7A-1B097AE6B7F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86D625C-21F6-2841-2373-77B4F05D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9452132-5B8A-8543-FAF2-25A734E2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D570-5A6B-4F23-9B38-790A980C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19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84F0E61-537B-220F-AB97-CB89EAD1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7F46D2-1332-761D-E169-67DDECB92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60664A-6767-D3AD-2B78-F13B6A0C2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DE9E9F-F78B-4C02-9B7A-1B097AE6B7F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67140B-BE06-6A90-6EA1-A014E0431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78AFC9-C93B-C5AB-CFAE-01E09BF06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95D570-5A6B-4F23-9B38-790A980C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2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3C67E51-2FA3-763B-8BBF-67540940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5C3DDF-A565-7579-7A30-25D809AE5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B885BC-0E7A-84FD-B83E-2618CAAE0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AC99C-D50E-4E91-A691-9BDF38185A97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EFC2AC-0D83-6F80-2A4B-0DD8D6F13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C00092-548F-35BB-5478-C7ED5106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49F2-A68F-44FD-956F-573CA8BB6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72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1.png"/><Relationship Id="rId7" Type="http://schemas.openxmlformats.org/officeDocument/2006/relationships/image" Target="../media/image21.svg"/><Relationship Id="rId12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svg"/><Relationship Id="rId5" Type="http://schemas.openxmlformats.org/officeDocument/2006/relationships/image" Target="../media/image19.sv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8.png"/><Relationship Id="rId5" Type="http://schemas.openxmlformats.org/officeDocument/2006/relationships/image" Target="../media/image18.png"/><Relationship Id="rId15" Type="http://schemas.openxmlformats.org/officeDocument/2006/relationships/image" Target="../media/image34.png"/><Relationship Id="rId10" Type="http://schemas.openxmlformats.org/officeDocument/2006/relationships/image" Target="../media/image23.svg"/><Relationship Id="rId4" Type="http://schemas.openxmlformats.org/officeDocument/2006/relationships/image" Target="../media/image10.png"/><Relationship Id="rId9" Type="http://schemas.openxmlformats.org/officeDocument/2006/relationships/image" Target="../media/image22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8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Close-up of circuit board">
            <a:extLst>
              <a:ext uri="{FF2B5EF4-FFF2-40B4-BE49-F238E27FC236}">
                <a16:creationId xmlns:a16="http://schemas.microsoft.com/office/drawing/2014/main" id="{C0A7AEEB-FDF8-B794-AC47-DF5B9739C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1570" b="416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7BB951D-FD58-FF10-D0F7-2D859ED8E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742283"/>
            <a:ext cx="10659979" cy="2291566"/>
          </a:xfrm>
        </p:spPr>
        <p:txBody>
          <a:bodyPr anchor="t">
            <a:noAutofit/>
          </a:bodyPr>
          <a:lstStyle/>
          <a:p>
            <a:pPr algn="l"/>
            <a:r>
              <a:rPr lang="en-US" altLang="zh-TW" sz="7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GPT-4o </a:t>
            </a:r>
            <a:br>
              <a:rPr lang="en-US" altLang="zh-TW" sz="7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背後可能的語音技術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E5A2B7F-E6CF-F664-31B6-FBBB7A97F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792531"/>
            <a:ext cx="5334000" cy="1089423"/>
          </a:xfrm>
        </p:spPr>
        <p:txBody>
          <a:bodyPr anchor="b">
            <a:normAutofit/>
          </a:bodyPr>
          <a:lstStyle/>
          <a:p>
            <a:pPr algn="l"/>
            <a:endParaRPr lang="zh-TW" altLang="en-US" sz="1800">
              <a:solidFill>
                <a:srgbClr val="FFFF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8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16E92A-FEEF-99DB-4A3F-383A6188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免責聲明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EA15E4-2F8A-CBB4-E192-31674CF20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本影片主要的目的是討論技術，沒有要對任何群體或個人造成傷害的意圖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我目前還沒有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GPT-4o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Voice Mode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，所以我對於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GPT-4o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的理解完全來自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AI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的展示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AI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至今並沒有發表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GPT-4o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相關的論文或技術報告，所以以下內容完全是根據我知道的技術進展進行臆測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日後如果發現實際技術與我的臆測有所差異，還請大家見諒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189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C4DE6E-4A12-03DA-AD7E-76085F22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先複習一下語言模型是怎麼被訓練出來的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D527C6D-E351-B514-C8FE-5BFAAA092C09}"/>
              </a:ext>
            </a:extLst>
          </p:cNvPr>
          <p:cNvSpPr txBox="1"/>
          <p:nvPr/>
        </p:nvSpPr>
        <p:spPr>
          <a:xfrm>
            <a:off x="1159043" y="2197767"/>
            <a:ext cx="197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8998B99-B02A-61AF-6C49-F212AA6B7DB5}"/>
              </a:ext>
            </a:extLst>
          </p:cNvPr>
          <p:cNvSpPr txBox="1"/>
          <p:nvPr/>
        </p:nvSpPr>
        <p:spPr>
          <a:xfrm>
            <a:off x="5151523" y="2197767"/>
            <a:ext cx="197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Fine-tune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CDDFBF1-A3D5-FC85-6829-1D824C67E389}"/>
              </a:ext>
            </a:extLst>
          </p:cNvPr>
          <p:cNvSpPr txBox="1"/>
          <p:nvPr/>
        </p:nvSpPr>
        <p:spPr>
          <a:xfrm>
            <a:off x="9144003" y="2197767"/>
            <a:ext cx="197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RLHF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6EC6517-592F-9B83-E0EF-9AFB59D11FD0}"/>
              </a:ext>
            </a:extLst>
          </p:cNvPr>
          <p:cNvCxnSpPr>
            <a:cxnSpLocks/>
          </p:cNvCxnSpPr>
          <p:nvPr/>
        </p:nvCxnSpPr>
        <p:spPr>
          <a:xfrm>
            <a:off x="3272590" y="2470484"/>
            <a:ext cx="17485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E36BA9F-3EA3-2572-D31C-DAF725C11AD4}"/>
              </a:ext>
            </a:extLst>
          </p:cNvPr>
          <p:cNvCxnSpPr>
            <a:cxnSpLocks/>
          </p:cNvCxnSpPr>
          <p:nvPr/>
        </p:nvCxnSpPr>
        <p:spPr>
          <a:xfrm>
            <a:off x="7333248" y="2470484"/>
            <a:ext cx="201930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2F9EC24-F263-D54F-5B1E-5E09D05B06F1}"/>
              </a:ext>
            </a:extLst>
          </p:cNvPr>
          <p:cNvSpPr txBox="1"/>
          <p:nvPr/>
        </p:nvSpPr>
        <p:spPr>
          <a:xfrm>
            <a:off x="1271338" y="2748399"/>
            <a:ext cx="174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用大量沒有標註的資料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51BE640-1F52-24DF-0840-A678F79F6F83}"/>
              </a:ext>
            </a:extLst>
          </p:cNvPr>
          <p:cNvSpPr txBox="1"/>
          <p:nvPr/>
        </p:nvSpPr>
        <p:spPr>
          <a:xfrm>
            <a:off x="5123449" y="2764441"/>
            <a:ext cx="2275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用少量有標註的資料微調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F178449-E8DB-41C5-96A7-EF8858E830D7}"/>
              </a:ext>
            </a:extLst>
          </p:cNvPr>
          <p:cNvSpPr txBox="1"/>
          <p:nvPr/>
        </p:nvSpPr>
        <p:spPr>
          <a:xfrm>
            <a:off x="9146009" y="2758426"/>
            <a:ext cx="2019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跟使用者回饋微調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C135525-F966-7801-8359-7F0849864766}"/>
              </a:ext>
            </a:extLst>
          </p:cNvPr>
          <p:cNvSpPr txBox="1"/>
          <p:nvPr/>
        </p:nvSpPr>
        <p:spPr>
          <a:xfrm>
            <a:off x="6348665" y="1311439"/>
            <a:ext cx="371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Alignment </a:t>
            </a:r>
            <a:endParaRPr lang="zh-TW" altLang="en-US" sz="2800" dirty="0"/>
          </a:p>
        </p:txBody>
      </p:sp>
      <p:sp>
        <p:nvSpPr>
          <p:cNvPr id="19" name="右大括弧 18">
            <a:extLst>
              <a:ext uri="{FF2B5EF4-FFF2-40B4-BE49-F238E27FC236}">
                <a16:creationId xmlns:a16="http://schemas.microsoft.com/office/drawing/2014/main" id="{41ABAD28-89B1-EE7D-900F-DAB83942E517}"/>
              </a:ext>
            </a:extLst>
          </p:cNvPr>
          <p:cNvSpPr/>
          <p:nvPr/>
        </p:nvSpPr>
        <p:spPr>
          <a:xfrm rot="16200000">
            <a:off x="7942852" y="-1011065"/>
            <a:ext cx="561473" cy="6144132"/>
          </a:xfrm>
          <a:prstGeom prst="rightBrace">
            <a:avLst>
              <a:gd name="adj1" fmla="val 33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 descr="一張含有 服裝, 男人, 海報, 螢幕擷取畫面 的圖片&#10;&#10;自動產生的描述">
            <a:extLst>
              <a:ext uri="{FF2B5EF4-FFF2-40B4-BE49-F238E27FC236}">
                <a16:creationId xmlns:a16="http://schemas.microsoft.com/office/drawing/2014/main" id="{F598155F-B97B-8367-526F-ED38A7D4D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4" y="3899650"/>
            <a:ext cx="3281666" cy="1845937"/>
          </a:xfrm>
          <a:prstGeom prst="rect">
            <a:avLst/>
          </a:prstGeom>
        </p:spPr>
      </p:pic>
      <p:pic>
        <p:nvPicPr>
          <p:cNvPr id="23" name="圖片 22" descr="一張含有 文字, 螢幕擷取畫面, 卡通, 日本動畫 的圖片&#10;&#10;自動產生的描述">
            <a:extLst>
              <a:ext uri="{FF2B5EF4-FFF2-40B4-BE49-F238E27FC236}">
                <a16:creationId xmlns:a16="http://schemas.microsoft.com/office/drawing/2014/main" id="{79994B27-0D99-3B29-B823-93F13D8F0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90" y="3667630"/>
            <a:ext cx="2905052" cy="2178789"/>
          </a:xfrm>
          <a:prstGeom prst="rect">
            <a:avLst/>
          </a:prstGeom>
        </p:spPr>
      </p:pic>
      <p:pic>
        <p:nvPicPr>
          <p:cNvPr id="25" name="圖片 24" descr="一張含有 鳥類 的圖片&#10;&#10;描述是以中可信度自動產生">
            <a:extLst>
              <a:ext uri="{FF2B5EF4-FFF2-40B4-BE49-F238E27FC236}">
                <a16:creationId xmlns:a16="http://schemas.microsoft.com/office/drawing/2014/main" id="{0A4493E1-6F8C-EB3E-CFC5-06D44D1B6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32" y="3975208"/>
            <a:ext cx="3281666" cy="1845937"/>
          </a:xfrm>
          <a:prstGeom prst="rect">
            <a:avLst/>
          </a:prstGeom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2FF776A2-6103-2BF2-362A-A1F7ED0F7BB3}"/>
              </a:ext>
            </a:extLst>
          </p:cNvPr>
          <p:cNvSpPr txBox="1"/>
          <p:nvPr/>
        </p:nvSpPr>
        <p:spPr>
          <a:xfrm>
            <a:off x="703874" y="5821145"/>
            <a:ext cx="3281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https://youtu.be/cCpErV7To2o?si=lfsIfaV7PwYqWNFg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31E07F6-404F-A535-2664-B1733F54BA79}"/>
              </a:ext>
            </a:extLst>
          </p:cNvPr>
          <p:cNvSpPr txBox="1"/>
          <p:nvPr/>
        </p:nvSpPr>
        <p:spPr>
          <a:xfrm>
            <a:off x="4588043" y="5875288"/>
            <a:ext cx="3401455" cy="646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https://youtu.be/Q9cNkUPXUB8?si=qj573p9Ohl74qYk5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CE02B68-E715-9164-72D3-C54C2002C584}"/>
              </a:ext>
            </a:extLst>
          </p:cNvPr>
          <p:cNvSpPr txBox="1"/>
          <p:nvPr/>
        </p:nvSpPr>
        <p:spPr>
          <a:xfrm>
            <a:off x="8703243" y="5875288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https://youtu.be/v12IKvF6Cj8?si=hqaXTn1A5iSjy8Ig</a:t>
            </a:r>
          </a:p>
        </p:txBody>
      </p:sp>
    </p:spTree>
    <p:extLst>
      <p:ext uri="{BB962C8B-B14F-4D97-AF65-F5344CB8AC3E}">
        <p14:creationId xmlns:p14="http://schemas.microsoft.com/office/powerpoint/2010/main" val="407083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096AA5-1DEE-DB62-BECD-871404C7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也可以先複習生成式人工智慧的基本原理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A5A1F0-C647-E92C-E19D-A59A7BC47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E70BA41-92AD-83D1-E9C8-31EED09359DC}"/>
              </a:ext>
            </a:extLst>
          </p:cNvPr>
          <p:cNvSpPr txBox="1"/>
          <p:nvPr/>
        </p:nvSpPr>
        <p:spPr>
          <a:xfrm>
            <a:off x="6096000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https://youtu.be/QbwQR9sjWbs?si=4svPnXaoD1rpcfgv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5E55EB1-7BA9-6651-7375-2918A2DAE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84" y="1622767"/>
            <a:ext cx="7515832" cy="46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9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7BCBFF-6E09-AB31-AB66-BDB048838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語音版語言模型運作原理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09A7B24B-2767-61B5-5AD1-0E717802A457}"/>
              </a:ext>
            </a:extLst>
          </p:cNvPr>
          <p:cNvSpPr/>
          <p:nvPr/>
        </p:nvSpPr>
        <p:spPr>
          <a:xfrm>
            <a:off x="5640242" y="2121932"/>
            <a:ext cx="2162800" cy="138727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BD6A2499-C341-83F5-2683-9E16FBF6E077}"/>
              </a:ext>
            </a:extLst>
          </p:cNvPr>
          <p:cNvSpPr/>
          <p:nvPr/>
        </p:nvSpPr>
        <p:spPr>
          <a:xfrm>
            <a:off x="5640242" y="4059901"/>
            <a:ext cx="2162800" cy="138727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語音版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3B296F5F-DC2E-BC16-2818-C0EC892D1DA7}"/>
              </a:ext>
            </a:extLst>
          </p:cNvPr>
          <p:cNvCxnSpPr>
            <a:cxnSpLocks/>
          </p:cNvCxnSpPr>
          <p:nvPr/>
        </p:nvCxnSpPr>
        <p:spPr>
          <a:xfrm>
            <a:off x="4198813" y="2798099"/>
            <a:ext cx="132563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65A8BBCC-1442-DACF-0F0A-402DCCC21D1D}"/>
              </a:ext>
            </a:extLst>
          </p:cNvPr>
          <p:cNvCxnSpPr>
            <a:cxnSpLocks/>
          </p:cNvCxnSpPr>
          <p:nvPr/>
        </p:nvCxnSpPr>
        <p:spPr>
          <a:xfrm>
            <a:off x="4198813" y="4800236"/>
            <a:ext cx="132563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1CF8765-2D33-6D56-96F9-01FBE4A9C1F2}"/>
              </a:ext>
            </a:extLst>
          </p:cNvPr>
          <p:cNvCxnSpPr>
            <a:cxnSpLocks/>
          </p:cNvCxnSpPr>
          <p:nvPr/>
        </p:nvCxnSpPr>
        <p:spPr>
          <a:xfrm>
            <a:off x="7928602" y="2798099"/>
            <a:ext cx="132563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03D49C6B-177D-E588-E84D-1FB1C5802130}"/>
              </a:ext>
            </a:extLst>
          </p:cNvPr>
          <p:cNvCxnSpPr>
            <a:cxnSpLocks/>
          </p:cNvCxnSpPr>
          <p:nvPr/>
        </p:nvCxnSpPr>
        <p:spPr>
          <a:xfrm>
            <a:off x="7928602" y="4800236"/>
            <a:ext cx="132563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D14E58-9E7F-E2B3-25FA-CAA78A2F2605}"/>
              </a:ext>
            </a:extLst>
          </p:cNvPr>
          <p:cNvSpPr txBox="1"/>
          <p:nvPr/>
        </p:nvSpPr>
        <p:spPr>
          <a:xfrm>
            <a:off x="1910453" y="2584738"/>
            <a:ext cx="2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你好嗎？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CD57ED8-A3A4-D5A4-49A5-4FA7555C0BBE}"/>
              </a:ext>
            </a:extLst>
          </p:cNvPr>
          <p:cNvSpPr txBox="1"/>
          <p:nvPr/>
        </p:nvSpPr>
        <p:spPr>
          <a:xfrm>
            <a:off x="9370031" y="2565050"/>
            <a:ext cx="82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D95AA9E-BC2A-7250-23FD-C15CE455C028}"/>
              </a:ext>
            </a:extLst>
          </p:cNvPr>
          <p:cNvGrpSpPr/>
          <p:nvPr/>
        </p:nvGrpSpPr>
        <p:grpSpPr>
          <a:xfrm flipH="1">
            <a:off x="1315452" y="4449929"/>
            <a:ext cx="2680883" cy="699547"/>
            <a:chOff x="4005606" y="5533027"/>
            <a:chExt cx="1757324" cy="929291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3EBD940-DE30-0028-342B-1923EAC05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FCDC64BD-D9F6-DBCF-65D2-6F8195E29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78ED34A2-8C9F-6BD5-08D4-580C6AA7E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BAC18CB4-AC5A-20D1-03BD-35BED1A4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798" y="4450774"/>
            <a:ext cx="565208" cy="69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右大括弧 16">
            <a:extLst>
              <a:ext uri="{FF2B5EF4-FFF2-40B4-BE49-F238E27FC236}">
                <a16:creationId xmlns:a16="http://schemas.microsoft.com/office/drawing/2014/main" id="{E45E93A8-F572-8A33-07B2-C89D86B9AE15}"/>
              </a:ext>
            </a:extLst>
          </p:cNvPr>
          <p:cNvSpPr/>
          <p:nvPr/>
        </p:nvSpPr>
        <p:spPr>
          <a:xfrm rot="5400000">
            <a:off x="3339906" y="4800969"/>
            <a:ext cx="338006" cy="1034112"/>
          </a:xfrm>
          <a:prstGeom prst="rightBrace">
            <a:avLst>
              <a:gd name="adj1" fmla="val 4409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8FCB43C-D8C9-A756-8275-817863044CBA}"/>
              </a:ext>
            </a:extLst>
          </p:cNvPr>
          <p:cNvSpPr txBox="1"/>
          <p:nvPr/>
        </p:nvSpPr>
        <p:spPr>
          <a:xfrm>
            <a:off x="2761505" y="3965493"/>
            <a:ext cx="153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 second</a:t>
            </a:r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1C77CE4-FFAB-BFAB-FECD-9BEFFC7A63D2}"/>
              </a:ext>
            </a:extLst>
          </p:cNvPr>
          <p:cNvSpPr txBox="1"/>
          <p:nvPr/>
        </p:nvSpPr>
        <p:spPr>
          <a:xfrm>
            <a:off x="2076526" y="5594551"/>
            <a:ext cx="2864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16k samples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0FC38E8-6AAE-2E12-206F-933EFB42E04C}"/>
              </a:ext>
            </a:extLst>
          </p:cNvPr>
          <p:cNvSpPr txBox="1"/>
          <p:nvPr/>
        </p:nvSpPr>
        <p:spPr>
          <a:xfrm>
            <a:off x="8125231" y="5315560"/>
            <a:ext cx="3074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每次產生一個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sample?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68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67FEFE-5C56-5417-901C-9D15EC1C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語音版語言模型運作原理</a:t>
            </a:r>
            <a:endParaRPr lang="zh-TW" altLang="en-US" dirty="0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FB29087D-350E-A3FE-CE22-4C48489E55E8}"/>
              </a:ext>
            </a:extLst>
          </p:cNvPr>
          <p:cNvSpPr/>
          <p:nvPr/>
        </p:nvSpPr>
        <p:spPr>
          <a:xfrm>
            <a:off x="3005474" y="1631485"/>
            <a:ext cx="1855460" cy="105265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編碼器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588B8C83-5383-2857-3566-8F930197FCA3}"/>
              </a:ext>
            </a:extLst>
          </p:cNvPr>
          <p:cNvSpPr/>
          <p:nvPr/>
        </p:nvSpPr>
        <p:spPr>
          <a:xfrm>
            <a:off x="7809326" y="1668284"/>
            <a:ext cx="1855460" cy="105265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解碼器</a:t>
            </a: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49F506FD-ADA3-4EF4-3D1F-A966183F8825}"/>
              </a:ext>
            </a:extLst>
          </p:cNvPr>
          <p:cNvCxnSpPr/>
          <p:nvPr/>
        </p:nvCxnSpPr>
        <p:spPr>
          <a:xfrm>
            <a:off x="2188433" y="2177077"/>
            <a:ext cx="72189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1AE68E26-EC2B-629C-E857-E08789963489}"/>
              </a:ext>
            </a:extLst>
          </p:cNvPr>
          <p:cNvCxnSpPr>
            <a:cxnSpLocks/>
          </p:cNvCxnSpPr>
          <p:nvPr/>
        </p:nvCxnSpPr>
        <p:spPr>
          <a:xfrm>
            <a:off x="4958293" y="2158027"/>
            <a:ext cx="53579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4943E5F0-CB65-87C9-9DF8-20EF535EE26C}"/>
              </a:ext>
            </a:extLst>
          </p:cNvPr>
          <p:cNvCxnSpPr>
            <a:cxnSpLocks/>
          </p:cNvCxnSpPr>
          <p:nvPr/>
        </p:nvCxnSpPr>
        <p:spPr>
          <a:xfrm>
            <a:off x="7217339" y="2206105"/>
            <a:ext cx="56482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4CDC6C9D-B219-4803-3EFC-FEFCF2CD8072}"/>
              </a:ext>
            </a:extLst>
          </p:cNvPr>
          <p:cNvCxnSpPr/>
          <p:nvPr/>
        </p:nvCxnSpPr>
        <p:spPr>
          <a:xfrm>
            <a:off x="9633276" y="2228753"/>
            <a:ext cx="72189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C0962967-90C8-889E-BF01-4538CF9A009C}"/>
              </a:ext>
            </a:extLst>
          </p:cNvPr>
          <p:cNvGrpSpPr/>
          <p:nvPr/>
        </p:nvGrpSpPr>
        <p:grpSpPr>
          <a:xfrm flipH="1">
            <a:off x="539393" y="1631232"/>
            <a:ext cx="1460747" cy="1053590"/>
            <a:chOff x="4005606" y="5533027"/>
            <a:chExt cx="1757324" cy="929291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54A78C94-4D53-B873-8F4C-165E3AA5C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9829DA86-CC7B-3182-0E12-CB47BD999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8A8E168F-E1D2-8396-B73D-4965B5B4A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46786DCC-9A1E-DE48-0124-BE65C6C9A818}"/>
              </a:ext>
            </a:extLst>
          </p:cNvPr>
          <p:cNvGrpSpPr/>
          <p:nvPr/>
        </p:nvGrpSpPr>
        <p:grpSpPr>
          <a:xfrm flipH="1">
            <a:off x="10460672" y="1706611"/>
            <a:ext cx="1460747" cy="1053590"/>
            <a:chOff x="4005606" y="5533027"/>
            <a:chExt cx="1757324" cy="929291"/>
          </a:xfrm>
        </p:grpSpPr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EDE47D1F-231A-969E-24D2-95A53103B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40F0337-1D49-F949-0940-079C56BC5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BF2260CE-53E3-D576-F43C-3ADD88315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AD1BB82E-7B0A-47A6-DC91-0F4EA2391055}"/>
              </a:ext>
            </a:extLst>
          </p:cNvPr>
          <p:cNvSpPr txBox="1"/>
          <p:nvPr/>
        </p:nvSpPr>
        <p:spPr>
          <a:xfrm>
            <a:off x="4878926" y="2453305"/>
            <a:ext cx="293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Speech Unit</a:t>
            </a:r>
            <a:endParaRPr lang="zh-TW" altLang="en-US" sz="2400" dirty="0"/>
          </a:p>
        </p:txBody>
      </p:sp>
      <p:pic>
        <p:nvPicPr>
          <p:cNvPr id="47" name="圖片 46" descr="一張含有 大燭台, 蠟燭, 螢幕擷取畫面, 光線 的圖片&#10;&#10;自動產生的描述">
            <a:extLst>
              <a:ext uri="{FF2B5EF4-FFF2-40B4-BE49-F238E27FC236}">
                <a16:creationId xmlns:a16="http://schemas.microsoft.com/office/drawing/2014/main" id="{70310029-61FF-A367-ADD8-1F466EAEA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4" y="4147930"/>
            <a:ext cx="7469656" cy="2409889"/>
          </a:xfrm>
          <a:prstGeom prst="rect">
            <a:avLst/>
          </a:prstGeom>
        </p:spPr>
      </p:pic>
      <p:sp>
        <p:nvSpPr>
          <p:cNvPr id="48" name="文字方塊 47">
            <a:extLst>
              <a:ext uri="{FF2B5EF4-FFF2-40B4-BE49-F238E27FC236}">
                <a16:creationId xmlns:a16="http://schemas.microsoft.com/office/drawing/2014/main" id="{3DA50E0F-298B-A4DE-EF6B-6474E49E9F5F}"/>
              </a:ext>
            </a:extLst>
          </p:cNvPr>
          <p:cNvSpPr txBox="1"/>
          <p:nvPr/>
        </p:nvSpPr>
        <p:spPr>
          <a:xfrm>
            <a:off x="8282793" y="4963680"/>
            <a:ext cx="3454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Overview:</a:t>
            </a:r>
          </a:p>
          <a:p>
            <a:r>
              <a:rPr lang="en-US" altLang="zh-TW" dirty="0"/>
              <a:t>https://arxiv.org/abs/2402.13236</a:t>
            </a:r>
            <a:endParaRPr lang="zh-TW" altLang="en-US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21B9FD3A-0A27-49B5-8D53-6ABFAF40DE8F}"/>
              </a:ext>
            </a:extLst>
          </p:cNvPr>
          <p:cNvSpPr txBox="1"/>
          <p:nvPr/>
        </p:nvSpPr>
        <p:spPr>
          <a:xfrm>
            <a:off x="8266751" y="5705279"/>
            <a:ext cx="3454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Codec-SUPERB:</a:t>
            </a:r>
          </a:p>
          <a:p>
            <a:r>
              <a:rPr lang="en-US" altLang="zh-TW" dirty="0"/>
              <a:t>https://arxiv.org/abs/2402.13071</a:t>
            </a:r>
            <a:endParaRPr lang="zh-TW" altLang="en-US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A1721411-5C8C-C6A7-20AD-246D6DBB7158}"/>
              </a:ext>
            </a:extLst>
          </p:cNvPr>
          <p:cNvSpPr txBox="1"/>
          <p:nvPr/>
        </p:nvSpPr>
        <p:spPr>
          <a:xfrm>
            <a:off x="2970637" y="2691072"/>
            <a:ext cx="2007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Encoder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C9F6D459-5E10-A1F4-62AC-8C0B040DA7E8}"/>
              </a:ext>
            </a:extLst>
          </p:cNvPr>
          <p:cNvSpPr txBox="1"/>
          <p:nvPr/>
        </p:nvSpPr>
        <p:spPr>
          <a:xfrm>
            <a:off x="7798662" y="2785381"/>
            <a:ext cx="2007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Decoder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715CD568-E66C-280D-4413-5673C407A81E}"/>
              </a:ext>
            </a:extLst>
          </p:cNvPr>
          <p:cNvGrpSpPr/>
          <p:nvPr/>
        </p:nvGrpSpPr>
        <p:grpSpPr>
          <a:xfrm>
            <a:off x="1333685" y="3151113"/>
            <a:ext cx="4544601" cy="830997"/>
            <a:chOff x="1333685" y="3151113"/>
            <a:chExt cx="4544601" cy="830997"/>
          </a:xfrm>
        </p:grpSpPr>
        <p:pic>
          <p:nvPicPr>
            <p:cNvPr id="54" name="圖形 53" descr="蘋果 以實心填滿">
              <a:extLst>
                <a:ext uri="{FF2B5EF4-FFF2-40B4-BE49-F238E27FC236}">
                  <a16:creationId xmlns:a16="http://schemas.microsoft.com/office/drawing/2014/main" id="{3EF5BF9A-D5E6-101A-6D3A-F72845754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51300" y="3329862"/>
              <a:ext cx="540000" cy="540000"/>
            </a:xfrm>
            <a:prstGeom prst="rect">
              <a:avLst/>
            </a:prstGeom>
          </p:spPr>
        </p:pic>
        <p:pic>
          <p:nvPicPr>
            <p:cNvPr id="56" name="圖形 55" descr="橡實 以實心填滿">
              <a:extLst>
                <a:ext uri="{FF2B5EF4-FFF2-40B4-BE49-F238E27FC236}">
                  <a16:creationId xmlns:a16="http://schemas.microsoft.com/office/drawing/2014/main" id="{D65D108A-772F-BE93-8A84-5255D0C5C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12885" y="3329862"/>
              <a:ext cx="540000" cy="540000"/>
            </a:xfrm>
            <a:prstGeom prst="rect">
              <a:avLst/>
            </a:prstGeom>
          </p:spPr>
        </p:pic>
        <p:pic>
          <p:nvPicPr>
            <p:cNvPr id="58" name="圖形 57" descr="背包 以實心填滿">
              <a:extLst>
                <a:ext uri="{FF2B5EF4-FFF2-40B4-BE49-F238E27FC236}">
                  <a16:creationId xmlns:a16="http://schemas.microsoft.com/office/drawing/2014/main" id="{92A065AA-4D64-D08A-B9B3-0FC9426E3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94972" y="3329862"/>
              <a:ext cx="540000" cy="540000"/>
            </a:xfrm>
            <a:prstGeom prst="rect">
              <a:avLst/>
            </a:prstGeom>
          </p:spPr>
        </p:pic>
        <p:pic>
          <p:nvPicPr>
            <p:cNvPr id="60" name="圖形 59" descr="氣球 以實心填滿">
              <a:extLst>
                <a:ext uri="{FF2B5EF4-FFF2-40B4-BE49-F238E27FC236}">
                  <a16:creationId xmlns:a16="http://schemas.microsoft.com/office/drawing/2014/main" id="{4EC6E059-7D37-8A1E-42E3-031ED182A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513753" y="3329862"/>
              <a:ext cx="540000" cy="540000"/>
            </a:xfrm>
            <a:prstGeom prst="rect">
              <a:avLst/>
            </a:prstGeom>
          </p:spPr>
        </p:pic>
        <p:pic>
          <p:nvPicPr>
            <p:cNvPr id="62" name="圖形 61" descr="香蕉 以實心填滿">
              <a:extLst>
                <a:ext uri="{FF2B5EF4-FFF2-40B4-BE49-F238E27FC236}">
                  <a16:creationId xmlns:a16="http://schemas.microsoft.com/office/drawing/2014/main" id="{EE2829BC-191B-425D-CBA3-263A624C0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588847" y="3329862"/>
              <a:ext cx="540000" cy="540000"/>
            </a:xfrm>
            <a:prstGeom prst="rect">
              <a:avLst/>
            </a:prstGeom>
          </p:spPr>
        </p:pic>
        <p:pic>
          <p:nvPicPr>
            <p:cNvPr id="66" name="圖形 65" descr="籃球 以實心填滿">
              <a:extLst>
                <a:ext uri="{FF2B5EF4-FFF2-40B4-BE49-F238E27FC236}">
                  <a16:creationId xmlns:a16="http://schemas.microsoft.com/office/drawing/2014/main" id="{F8069171-5961-B80E-DE33-634B24889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211807" y="3329862"/>
              <a:ext cx="540000" cy="540000"/>
            </a:xfrm>
            <a:prstGeom prst="rect">
              <a:avLst/>
            </a:prstGeom>
          </p:spPr>
        </p:pic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AD525731-A68D-068E-E365-73032B8889AD}"/>
                </a:ext>
              </a:extLst>
            </p:cNvPr>
            <p:cNvSpPr txBox="1"/>
            <p:nvPr/>
          </p:nvSpPr>
          <p:spPr>
            <a:xfrm>
              <a:off x="1338991" y="3151113"/>
              <a:ext cx="1122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Code book</a:t>
              </a:r>
              <a:endParaRPr lang="zh-TW" altLang="en-US" sz="2400" dirty="0"/>
            </a:p>
          </p:txBody>
        </p:sp>
        <p:sp>
          <p:nvSpPr>
            <p:cNvPr id="68" name="矩形: 圓角 67">
              <a:extLst>
                <a:ext uri="{FF2B5EF4-FFF2-40B4-BE49-F238E27FC236}">
                  <a16:creationId xmlns:a16="http://schemas.microsoft.com/office/drawing/2014/main" id="{C1F6D65D-1F2A-20FA-95F9-C32FD982333F}"/>
                </a:ext>
              </a:extLst>
            </p:cNvPr>
            <p:cNvSpPr/>
            <p:nvPr/>
          </p:nvSpPr>
          <p:spPr>
            <a:xfrm>
              <a:off x="1333685" y="3177461"/>
              <a:ext cx="4544601" cy="79183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0" name="圖形 69" descr="蘋果 以實心填滿">
            <a:extLst>
              <a:ext uri="{FF2B5EF4-FFF2-40B4-BE49-F238E27FC236}">
                <a16:creationId xmlns:a16="http://schemas.microsoft.com/office/drawing/2014/main" id="{5F73BA87-3287-D78A-DF75-E5344C4A87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5029" y="1932517"/>
            <a:ext cx="540000" cy="540000"/>
          </a:xfrm>
          <a:prstGeom prst="rect">
            <a:avLst/>
          </a:prstGeom>
        </p:spPr>
      </p:pic>
      <p:pic>
        <p:nvPicPr>
          <p:cNvPr id="71" name="圖形 70" descr="橡實 以實心填滿">
            <a:extLst>
              <a:ext uri="{FF2B5EF4-FFF2-40B4-BE49-F238E27FC236}">
                <a16:creationId xmlns:a16="http://schemas.microsoft.com/office/drawing/2014/main" id="{3F9E05C9-7E4C-0CC6-FC30-5006E00861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6317" y="1914718"/>
            <a:ext cx="540000" cy="540000"/>
          </a:xfrm>
          <a:prstGeom prst="rect">
            <a:avLst/>
          </a:prstGeom>
        </p:spPr>
      </p:pic>
      <p:pic>
        <p:nvPicPr>
          <p:cNvPr id="72" name="圖形 71" descr="氣球 以實心填滿">
            <a:extLst>
              <a:ext uri="{FF2B5EF4-FFF2-40B4-BE49-F238E27FC236}">
                <a16:creationId xmlns:a16="http://schemas.microsoft.com/office/drawing/2014/main" id="{C5D84B6E-BACD-7E27-749E-21555EFD46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16162" y="1958753"/>
            <a:ext cx="540000" cy="540000"/>
          </a:xfrm>
          <a:prstGeom prst="rect">
            <a:avLst/>
          </a:prstGeom>
        </p:spPr>
      </p:pic>
      <p:sp>
        <p:nvSpPr>
          <p:cNvPr id="74" name="文字方塊 73">
            <a:extLst>
              <a:ext uri="{FF2B5EF4-FFF2-40B4-BE49-F238E27FC236}">
                <a16:creationId xmlns:a16="http://schemas.microsoft.com/office/drawing/2014/main" id="{22D2A025-03BD-A6BA-86E6-E34CFAEB9194}"/>
              </a:ext>
            </a:extLst>
          </p:cNvPr>
          <p:cNvSpPr txBox="1"/>
          <p:nvPr/>
        </p:nvSpPr>
        <p:spPr>
          <a:xfrm>
            <a:off x="6219999" y="3502774"/>
            <a:ext cx="570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代表某種類型的聲音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(/b/,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笑聲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狗叫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… 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142D62C3-8EDA-F399-5E3E-957876A97211}"/>
              </a:ext>
            </a:extLst>
          </p:cNvPr>
          <p:cNvCxnSpPr>
            <a:stCxn id="66" idx="3"/>
            <a:endCxn id="74" idx="1"/>
          </p:cNvCxnSpPr>
          <p:nvPr/>
        </p:nvCxnSpPr>
        <p:spPr>
          <a:xfrm>
            <a:off x="5751807" y="3599862"/>
            <a:ext cx="468192" cy="1337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15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6" grpId="0"/>
      <p:bldP spid="48" grpId="0"/>
      <p:bldP spid="49" grpId="0"/>
      <p:bldP spid="52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67FEFE-5C56-5417-901C-9D15EC1C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語音版語言模型運作原理</a:t>
            </a:r>
            <a:endParaRPr lang="zh-TW" altLang="en-US" dirty="0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FB29087D-350E-A3FE-CE22-4C48489E55E8}"/>
              </a:ext>
            </a:extLst>
          </p:cNvPr>
          <p:cNvSpPr/>
          <p:nvPr/>
        </p:nvSpPr>
        <p:spPr>
          <a:xfrm>
            <a:off x="3005474" y="2066282"/>
            <a:ext cx="1855460" cy="105265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Encoder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588B8C83-5383-2857-3566-8F930197FCA3}"/>
              </a:ext>
            </a:extLst>
          </p:cNvPr>
          <p:cNvSpPr/>
          <p:nvPr/>
        </p:nvSpPr>
        <p:spPr>
          <a:xfrm>
            <a:off x="7809326" y="2103081"/>
            <a:ext cx="1855460" cy="105265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Decoder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661574D-E760-B71E-29AD-1B3D791E4F0A}"/>
              </a:ext>
            </a:extLst>
          </p:cNvPr>
          <p:cNvSpPr txBox="1"/>
          <p:nvPr/>
        </p:nvSpPr>
        <p:spPr>
          <a:xfrm>
            <a:off x="3448758" y="157705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壓縮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4417439-A5DB-CD4B-1938-747E6BBD1530}"/>
              </a:ext>
            </a:extLst>
          </p:cNvPr>
          <p:cNvSpPr txBox="1"/>
          <p:nvPr/>
        </p:nvSpPr>
        <p:spPr>
          <a:xfrm>
            <a:off x="8095224" y="1589989"/>
            <a:ext cx="125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解壓縮</a:t>
            </a: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49F506FD-ADA3-4EF4-3D1F-A966183F8825}"/>
              </a:ext>
            </a:extLst>
          </p:cNvPr>
          <p:cNvCxnSpPr/>
          <p:nvPr/>
        </p:nvCxnSpPr>
        <p:spPr>
          <a:xfrm>
            <a:off x="2188433" y="2611874"/>
            <a:ext cx="72189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1AE68E26-EC2B-629C-E857-E08789963489}"/>
              </a:ext>
            </a:extLst>
          </p:cNvPr>
          <p:cNvCxnSpPr>
            <a:cxnSpLocks/>
          </p:cNvCxnSpPr>
          <p:nvPr/>
        </p:nvCxnSpPr>
        <p:spPr>
          <a:xfrm>
            <a:off x="4958293" y="2592824"/>
            <a:ext cx="53579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4943E5F0-CB65-87C9-9DF8-20EF535EE26C}"/>
              </a:ext>
            </a:extLst>
          </p:cNvPr>
          <p:cNvCxnSpPr>
            <a:cxnSpLocks/>
          </p:cNvCxnSpPr>
          <p:nvPr/>
        </p:nvCxnSpPr>
        <p:spPr>
          <a:xfrm>
            <a:off x="7217339" y="2640902"/>
            <a:ext cx="56482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4CDC6C9D-B219-4803-3EFC-FEFCF2CD8072}"/>
              </a:ext>
            </a:extLst>
          </p:cNvPr>
          <p:cNvCxnSpPr/>
          <p:nvPr/>
        </p:nvCxnSpPr>
        <p:spPr>
          <a:xfrm>
            <a:off x="9633276" y="2663550"/>
            <a:ext cx="72189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C0962967-90C8-889E-BF01-4538CF9A009C}"/>
              </a:ext>
            </a:extLst>
          </p:cNvPr>
          <p:cNvGrpSpPr/>
          <p:nvPr/>
        </p:nvGrpSpPr>
        <p:grpSpPr>
          <a:xfrm flipH="1">
            <a:off x="539393" y="2066029"/>
            <a:ext cx="1460747" cy="1053590"/>
            <a:chOff x="4005606" y="5533027"/>
            <a:chExt cx="1757324" cy="929291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54A78C94-4D53-B873-8F4C-165E3AA5C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9829DA86-CC7B-3182-0E12-CB47BD999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8A8E168F-E1D2-8396-B73D-4965B5B4A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46786DCC-9A1E-DE48-0124-BE65C6C9A818}"/>
              </a:ext>
            </a:extLst>
          </p:cNvPr>
          <p:cNvGrpSpPr/>
          <p:nvPr/>
        </p:nvGrpSpPr>
        <p:grpSpPr>
          <a:xfrm flipH="1">
            <a:off x="10460672" y="2141408"/>
            <a:ext cx="1460747" cy="1053590"/>
            <a:chOff x="4005606" y="5533027"/>
            <a:chExt cx="1757324" cy="929291"/>
          </a:xfrm>
        </p:grpSpPr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EDE47D1F-231A-969E-24D2-95A53103B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40F0337-1D49-F949-0940-079C56BC5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BF2260CE-53E3-D576-F43C-3ADD88315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22DC7F4-6231-BAF1-1A85-9B13DCBF323B}"/>
              </a:ext>
            </a:extLst>
          </p:cNvPr>
          <p:cNvSpPr/>
          <p:nvPr/>
        </p:nvSpPr>
        <p:spPr>
          <a:xfrm>
            <a:off x="5606475" y="3748410"/>
            <a:ext cx="2162800" cy="113388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語音版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5F6D98B2-5916-C255-2F74-1686A54EAB4B}"/>
              </a:ext>
            </a:extLst>
          </p:cNvPr>
          <p:cNvCxnSpPr>
            <a:cxnSpLocks/>
          </p:cNvCxnSpPr>
          <p:nvPr/>
        </p:nvCxnSpPr>
        <p:spPr>
          <a:xfrm>
            <a:off x="4160163" y="4301228"/>
            <a:ext cx="132563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07CD1B6B-BFC8-0625-C14F-F72703972D7C}"/>
              </a:ext>
            </a:extLst>
          </p:cNvPr>
          <p:cNvCxnSpPr>
            <a:cxnSpLocks/>
          </p:cNvCxnSpPr>
          <p:nvPr/>
        </p:nvCxnSpPr>
        <p:spPr>
          <a:xfrm>
            <a:off x="7889952" y="4301228"/>
            <a:ext cx="1733017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" name="群組 5">
            <a:extLst>
              <a:ext uri="{FF2B5EF4-FFF2-40B4-BE49-F238E27FC236}">
                <a16:creationId xmlns:a16="http://schemas.microsoft.com/office/drawing/2014/main" id="{49FB15E7-D8C7-2888-BAAD-AF5C7B3E161A}"/>
              </a:ext>
            </a:extLst>
          </p:cNvPr>
          <p:cNvGrpSpPr/>
          <p:nvPr/>
        </p:nvGrpSpPr>
        <p:grpSpPr>
          <a:xfrm flipH="1">
            <a:off x="1508188" y="5735272"/>
            <a:ext cx="2680883" cy="699547"/>
            <a:chOff x="4005606" y="5533027"/>
            <a:chExt cx="1757324" cy="929291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B88E2B4-E4E3-4F32-026C-C386F7910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9300CBD-7921-9E9E-CEA3-27EAD4DDE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B418C531-7A34-4CCF-A903-8A6FFF38D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0641E57F-138C-2204-4788-571F7807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174" y="5769219"/>
            <a:ext cx="565208" cy="69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8B75225B-AA3A-A6A8-CAEB-7D44FE1EB402}"/>
              </a:ext>
            </a:extLst>
          </p:cNvPr>
          <p:cNvSpPr/>
          <p:nvPr/>
        </p:nvSpPr>
        <p:spPr>
          <a:xfrm>
            <a:off x="1625450" y="4884192"/>
            <a:ext cx="2418547" cy="475608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Encoder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0D3D3350-1F00-D996-85DD-4643014B335F}"/>
              </a:ext>
            </a:extLst>
          </p:cNvPr>
          <p:cNvSpPr/>
          <p:nvPr/>
        </p:nvSpPr>
        <p:spPr>
          <a:xfrm>
            <a:off x="9047259" y="4964507"/>
            <a:ext cx="1855460" cy="49089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Decoder</a:t>
            </a:r>
            <a:endParaRPr lang="zh-TW" altLang="en-US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E4D12B7-E7A2-3722-CF7A-63BAC4A0DA82}"/>
              </a:ext>
            </a:extLst>
          </p:cNvPr>
          <p:cNvSpPr txBox="1"/>
          <p:nvPr/>
        </p:nvSpPr>
        <p:spPr>
          <a:xfrm>
            <a:off x="4873621" y="2830528"/>
            <a:ext cx="293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Speech Unit</a:t>
            </a:r>
            <a:endParaRPr lang="zh-TW" altLang="en-US" sz="2400" dirty="0"/>
          </a:p>
        </p:txBody>
      </p:sp>
      <p:pic>
        <p:nvPicPr>
          <p:cNvPr id="20" name="圖形 19" descr="蘋果 以實心填滿">
            <a:extLst>
              <a:ext uri="{FF2B5EF4-FFF2-40B4-BE49-F238E27FC236}">
                <a16:creationId xmlns:a16="http://schemas.microsoft.com/office/drawing/2014/main" id="{78D25338-DCAB-4967-09AC-6FD2C85D0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9724" y="2309740"/>
            <a:ext cx="540000" cy="540000"/>
          </a:xfrm>
          <a:prstGeom prst="rect">
            <a:avLst/>
          </a:prstGeom>
        </p:spPr>
      </p:pic>
      <p:pic>
        <p:nvPicPr>
          <p:cNvPr id="33" name="圖形 32" descr="橡實 以實心填滿">
            <a:extLst>
              <a:ext uri="{FF2B5EF4-FFF2-40B4-BE49-F238E27FC236}">
                <a16:creationId xmlns:a16="http://schemas.microsoft.com/office/drawing/2014/main" id="{C6DFEC8B-E2BF-0E2A-99C1-92E8FF9BA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1012" y="2291941"/>
            <a:ext cx="540000" cy="540000"/>
          </a:xfrm>
          <a:prstGeom prst="rect">
            <a:avLst/>
          </a:prstGeom>
        </p:spPr>
      </p:pic>
      <p:pic>
        <p:nvPicPr>
          <p:cNvPr id="34" name="圖形 33" descr="氣球 以實心填滿">
            <a:extLst>
              <a:ext uri="{FF2B5EF4-FFF2-40B4-BE49-F238E27FC236}">
                <a16:creationId xmlns:a16="http://schemas.microsoft.com/office/drawing/2014/main" id="{EEEABDA6-5DA6-1188-5779-8474357B71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0857" y="2335976"/>
            <a:ext cx="540000" cy="540000"/>
          </a:xfrm>
          <a:prstGeom prst="rect">
            <a:avLst/>
          </a:prstGeom>
        </p:spPr>
      </p:pic>
      <p:pic>
        <p:nvPicPr>
          <p:cNvPr id="35" name="圖形 34" descr="蘋果 以實心填滿">
            <a:extLst>
              <a:ext uri="{FF2B5EF4-FFF2-40B4-BE49-F238E27FC236}">
                <a16:creationId xmlns:a16="http://schemas.microsoft.com/office/drawing/2014/main" id="{DF929190-6113-410B-1CEF-9FD4A463F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2637" y="3955142"/>
            <a:ext cx="540000" cy="540000"/>
          </a:xfrm>
          <a:prstGeom prst="rect">
            <a:avLst/>
          </a:prstGeom>
        </p:spPr>
      </p:pic>
      <p:pic>
        <p:nvPicPr>
          <p:cNvPr id="36" name="圖形 35" descr="橡實 以實心填滿">
            <a:extLst>
              <a:ext uri="{FF2B5EF4-FFF2-40B4-BE49-F238E27FC236}">
                <a16:creationId xmlns:a16="http://schemas.microsoft.com/office/drawing/2014/main" id="{BF7C16F0-571F-0ECD-04EB-5907847D49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2637" y="4021943"/>
            <a:ext cx="540000" cy="540000"/>
          </a:xfrm>
          <a:prstGeom prst="rect">
            <a:avLst/>
          </a:prstGeom>
        </p:spPr>
      </p:pic>
      <p:pic>
        <p:nvPicPr>
          <p:cNvPr id="37" name="圖形 36" descr="背包 以實心填滿">
            <a:extLst>
              <a:ext uri="{FF2B5EF4-FFF2-40B4-BE49-F238E27FC236}">
                <a16:creationId xmlns:a16="http://schemas.microsoft.com/office/drawing/2014/main" id="{490A6655-2C56-C318-BB87-8203AB4799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34724" y="4021943"/>
            <a:ext cx="540000" cy="540000"/>
          </a:xfrm>
          <a:prstGeom prst="rect">
            <a:avLst/>
          </a:prstGeom>
        </p:spPr>
      </p:pic>
      <p:pic>
        <p:nvPicPr>
          <p:cNvPr id="50" name="圖形 49" descr="氣球 以實心填滿">
            <a:extLst>
              <a:ext uri="{FF2B5EF4-FFF2-40B4-BE49-F238E27FC236}">
                <a16:creationId xmlns:a16="http://schemas.microsoft.com/office/drawing/2014/main" id="{F6B2CDE7-D84D-DD14-77F8-C24B76483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53505" y="4021943"/>
            <a:ext cx="540000" cy="540000"/>
          </a:xfrm>
          <a:prstGeom prst="rect">
            <a:avLst/>
          </a:prstGeom>
        </p:spPr>
      </p:pic>
      <p:pic>
        <p:nvPicPr>
          <p:cNvPr id="52" name="圖形 51" descr="籃球 以實心填滿">
            <a:extLst>
              <a:ext uri="{FF2B5EF4-FFF2-40B4-BE49-F238E27FC236}">
                <a16:creationId xmlns:a16="http://schemas.microsoft.com/office/drawing/2014/main" id="{8FE1E444-B6A2-654B-B5A2-91D5549D7E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19440" y="4015413"/>
            <a:ext cx="540000" cy="540000"/>
          </a:xfrm>
          <a:prstGeom prst="rect">
            <a:avLst/>
          </a:prstGeom>
        </p:spPr>
      </p:pic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FDA76021-5FD7-292F-3144-272B9B2ECC94}"/>
              </a:ext>
            </a:extLst>
          </p:cNvPr>
          <p:cNvCxnSpPr>
            <a:cxnSpLocks/>
          </p:cNvCxnSpPr>
          <p:nvPr/>
        </p:nvCxnSpPr>
        <p:spPr>
          <a:xfrm flipV="1">
            <a:off x="2823502" y="5385725"/>
            <a:ext cx="0" cy="383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4C9B0301-F18A-195D-1C23-5AD3DED16AB1}"/>
              </a:ext>
            </a:extLst>
          </p:cNvPr>
          <p:cNvCxnSpPr>
            <a:cxnSpLocks/>
          </p:cNvCxnSpPr>
          <p:nvPr/>
        </p:nvCxnSpPr>
        <p:spPr>
          <a:xfrm flipV="1">
            <a:off x="2820685" y="4495142"/>
            <a:ext cx="0" cy="383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B9115AE5-DFF2-C494-F3EF-FC2F3097E932}"/>
              </a:ext>
            </a:extLst>
          </p:cNvPr>
          <p:cNvCxnSpPr>
            <a:cxnSpLocks/>
          </p:cNvCxnSpPr>
          <p:nvPr/>
        </p:nvCxnSpPr>
        <p:spPr>
          <a:xfrm>
            <a:off x="10003954" y="4561943"/>
            <a:ext cx="0" cy="383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EE37E691-7852-5FB4-22C2-F055BC3D1AD0}"/>
              </a:ext>
            </a:extLst>
          </p:cNvPr>
          <p:cNvCxnSpPr>
            <a:cxnSpLocks/>
          </p:cNvCxnSpPr>
          <p:nvPr/>
        </p:nvCxnSpPr>
        <p:spPr>
          <a:xfrm>
            <a:off x="10003954" y="5458557"/>
            <a:ext cx="0" cy="383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ECE2C87D-AC01-EACF-F031-518655AC2AD4}"/>
              </a:ext>
            </a:extLst>
          </p:cNvPr>
          <p:cNvSpPr txBox="1"/>
          <p:nvPr/>
        </p:nvSpPr>
        <p:spPr>
          <a:xfrm>
            <a:off x="4958293" y="5107880"/>
            <a:ext cx="37933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GSLM:</a:t>
            </a:r>
          </a:p>
          <a:p>
            <a:r>
              <a:rPr lang="zh-TW" altLang="en-US" dirty="0"/>
              <a:t>https://arxiv.org/abs/2102.01192</a:t>
            </a:r>
            <a:endParaRPr lang="en-US" altLang="zh-TW" dirty="0"/>
          </a:p>
          <a:p>
            <a:r>
              <a:rPr lang="en-US" altLang="zh-TW" sz="2400" dirty="0"/>
              <a:t>Audio LM:</a:t>
            </a:r>
          </a:p>
          <a:p>
            <a:r>
              <a:rPr lang="en-US" altLang="zh-TW" dirty="0"/>
              <a:t>https://arxiv.org/abs/2209.03143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492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683013AA-48E3-04B8-0717-45A6ECA2C86A}"/>
              </a:ext>
            </a:extLst>
          </p:cNvPr>
          <p:cNvSpPr/>
          <p:nvPr/>
        </p:nvSpPr>
        <p:spPr>
          <a:xfrm>
            <a:off x="2894902" y="2443950"/>
            <a:ext cx="1855460" cy="105265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語音辨識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9AD9F30A-753D-E898-9A48-571E1BA47B61}"/>
              </a:ext>
            </a:extLst>
          </p:cNvPr>
          <p:cNvSpPr/>
          <p:nvPr/>
        </p:nvSpPr>
        <p:spPr>
          <a:xfrm>
            <a:off x="7698754" y="2480749"/>
            <a:ext cx="1855460" cy="105265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語音合成</a:t>
            </a: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A0ACA4BE-68E8-3D85-D194-49AD1B7AAB6D}"/>
              </a:ext>
            </a:extLst>
          </p:cNvPr>
          <p:cNvCxnSpPr/>
          <p:nvPr/>
        </p:nvCxnSpPr>
        <p:spPr>
          <a:xfrm>
            <a:off x="2077861" y="2989542"/>
            <a:ext cx="72189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EE58EA47-A051-B23D-3D87-9AFD2353987F}"/>
              </a:ext>
            </a:extLst>
          </p:cNvPr>
          <p:cNvCxnSpPr>
            <a:cxnSpLocks/>
          </p:cNvCxnSpPr>
          <p:nvPr/>
        </p:nvCxnSpPr>
        <p:spPr>
          <a:xfrm>
            <a:off x="4847721" y="2970492"/>
            <a:ext cx="53579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0443829F-CD79-B2B8-FD92-5C412EDF3CEB}"/>
              </a:ext>
            </a:extLst>
          </p:cNvPr>
          <p:cNvCxnSpPr>
            <a:cxnSpLocks/>
          </p:cNvCxnSpPr>
          <p:nvPr/>
        </p:nvCxnSpPr>
        <p:spPr>
          <a:xfrm>
            <a:off x="7106767" y="3018570"/>
            <a:ext cx="56482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266EDEDA-11F9-14FD-4B6C-96FFD88A9F93}"/>
              </a:ext>
            </a:extLst>
          </p:cNvPr>
          <p:cNvCxnSpPr/>
          <p:nvPr/>
        </p:nvCxnSpPr>
        <p:spPr>
          <a:xfrm>
            <a:off x="9522704" y="3041218"/>
            <a:ext cx="72189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AF509A5F-A235-4EF6-B294-6DA7CF0C8123}"/>
              </a:ext>
            </a:extLst>
          </p:cNvPr>
          <p:cNvGrpSpPr/>
          <p:nvPr/>
        </p:nvGrpSpPr>
        <p:grpSpPr>
          <a:xfrm flipH="1">
            <a:off x="428821" y="2443697"/>
            <a:ext cx="1460747" cy="1053590"/>
            <a:chOff x="4005606" y="5533027"/>
            <a:chExt cx="1757324" cy="929291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16ACE87D-1F0B-8BFD-D78D-FF4D97C68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609E6752-90CF-BFCB-9452-E5A2FE1E9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46284BF7-3093-0142-78FC-56750D4AF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C457B6FA-06BC-B1FE-E306-1DCE267999B8}"/>
              </a:ext>
            </a:extLst>
          </p:cNvPr>
          <p:cNvGrpSpPr/>
          <p:nvPr/>
        </p:nvGrpSpPr>
        <p:grpSpPr>
          <a:xfrm flipH="1">
            <a:off x="10350100" y="2519076"/>
            <a:ext cx="1460747" cy="1053590"/>
            <a:chOff x="4005606" y="5533027"/>
            <a:chExt cx="1757324" cy="929291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76C74BC0-5A72-8368-336B-5994F5C49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3C0FCBDA-981C-7761-8B4E-747680DCB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C1633857-DBE5-DA6C-1AFB-E59989625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1031B023-184E-8A6E-7A33-4221447BAC0B}"/>
              </a:ext>
            </a:extLst>
          </p:cNvPr>
          <p:cNvSpPr txBox="1"/>
          <p:nvPr/>
        </p:nvSpPr>
        <p:spPr>
          <a:xfrm>
            <a:off x="5360143" y="2739317"/>
            <a:ext cx="180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好好笑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B17398B6-0B29-D628-D60E-74A31343AAD6}"/>
              </a:ext>
            </a:extLst>
          </p:cNvPr>
          <p:cNvSpPr txBox="1"/>
          <p:nvPr/>
        </p:nvSpPr>
        <p:spPr>
          <a:xfrm>
            <a:off x="4879231" y="3262181"/>
            <a:ext cx="273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文字本來就是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語音的某種壓縮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EB61D0DB-9B01-17F8-969C-FCFA52FC6D8D}"/>
              </a:ext>
            </a:extLst>
          </p:cNvPr>
          <p:cNvSpPr/>
          <p:nvPr/>
        </p:nvSpPr>
        <p:spPr>
          <a:xfrm>
            <a:off x="2926412" y="4846509"/>
            <a:ext cx="1855460" cy="105265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混合</a:t>
            </a:r>
            <a:endParaRPr lang="en-US" altLang="zh-TW" sz="28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編碼器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EB4CBE80-46BA-8883-30CB-2E1F80987F3C}"/>
              </a:ext>
            </a:extLst>
          </p:cNvPr>
          <p:cNvSpPr/>
          <p:nvPr/>
        </p:nvSpPr>
        <p:spPr>
          <a:xfrm>
            <a:off x="7730264" y="4883308"/>
            <a:ext cx="1855460" cy="105265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混合</a:t>
            </a:r>
            <a:endParaRPr lang="en-US" altLang="zh-TW" sz="28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解碼器</a:t>
            </a:r>
          </a:p>
        </p:txBody>
      </p: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FF4E8602-7A4B-6163-7CEF-4EC9A2AEFB50}"/>
              </a:ext>
            </a:extLst>
          </p:cNvPr>
          <p:cNvCxnSpPr/>
          <p:nvPr/>
        </p:nvCxnSpPr>
        <p:spPr>
          <a:xfrm>
            <a:off x="2109371" y="5392101"/>
            <a:ext cx="72189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9F493002-BE09-F8AC-E124-FEB40938D91C}"/>
              </a:ext>
            </a:extLst>
          </p:cNvPr>
          <p:cNvCxnSpPr>
            <a:cxnSpLocks/>
          </p:cNvCxnSpPr>
          <p:nvPr/>
        </p:nvCxnSpPr>
        <p:spPr>
          <a:xfrm>
            <a:off x="4879231" y="5373051"/>
            <a:ext cx="53579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CA561CA2-ED03-79E4-A852-C215D4D20266}"/>
              </a:ext>
            </a:extLst>
          </p:cNvPr>
          <p:cNvCxnSpPr>
            <a:cxnSpLocks/>
          </p:cNvCxnSpPr>
          <p:nvPr/>
        </p:nvCxnSpPr>
        <p:spPr>
          <a:xfrm>
            <a:off x="7138277" y="5421129"/>
            <a:ext cx="56482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459BB2F6-9A34-5B9A-6EC4-CADB75E2609A}"/>
              </a:ext>
            </a:extLst>
          </p:cNvPr>
          <p:cNvCxnSpPr/>
          <p:nvPr/>
        </p:nvCxnSpPr>
        <p:spPr>
          <a:xfrm>
            <a:off x="9554214" y="5443777"/>
            <a:ext cx="72189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7FACCDBC-F67E-0D5D-7195-6A4F3E8CB58C}"/>
              </a:ext>
            </a:extLst>
          </p:cNvPr>
          <p:cNvGrpSpPr/>
          <p:nvPr/>
        </p:nvGrpSpPr>
        <p:grpSpPr>
          <a:xfrm flipH="1">
            <a:off x="460331" y="4846256"/>
            <a:ext cx="1460747" cy="1053590"/>
            <a:chOff x="4005606" y="5533027"/>
            <a:chExt cx="1757324" cy="929291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D70CBCA8-46F3-90F6-74FE-D0AFF1AEE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2">
              <a:extLst>
                <a:ext uri="{FF2B5EF4-FFF2-40B4-BE49-F238E27FC236}">
                  <a16:creationId xmlns:a16="http://schemas.microsoft.com/office/drawing/2014/main" id="{70057BB9-BB12-2755-D1A8-CBFFA7605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9EE3D071-25AB-53AA-2911-BACF62A9E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EC518FBC-A87B-538B-C683-66CDD7E77C66}"/>
              </a:ext>
            </a:extLst>
          </p:cNvPr>
          <p:cNvGrpSpPr/>
          <p:nvPr/>
        </p:nvGrpSpPr>
        <p:grpSpPr>
          <a:xfrm flipH="1">
            <a:off x="10381610" y="4921635"/>
            <a:ext cx="1460747" cy="1053590"/>
            <a:chOff x="4005606" y="5533027"/>
            <a:chExt cx="1757324" cy="929291"/>
          </a:xfrm>
        </p:grpSpPr>
        <p:pic>
          <p:nvPicPr>
            <p:cNvPr id="79" name="Picture 2">
              <a:extLst>
                <a:ext uri="{FF2B5EF4-FFF2-40B4-BE49-F238E27FC236}">
                  <a16:creationId xmlns:a16="http://schemas.microsoft.com/office/drawing/2014/main" id="{B95EBAA8-17AF-2921-D956-9F409F126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66C59AE6-3200-0D2C-676D-0F01CAF96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7D7D4E37-3FA5-E646-7E14-553FE9FBA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64F32C20-CC06-5221-F91E-4AECBAB3FAF1}"/>
              </a:ext>
            </a:extLst>
          </p:cNvPr>
          <p:cNvSpPr txBox="1"/>
          <p:nvPr/>
        </p:nvSpPr>
        <p:spPr>
          <a:xfrm>
            <a:off x="5158622" y="5161268"/>
            <a:ext cx="180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好好笑</a:t>
            </a:r>
          </a:p>
        </p:txBody>
      </p:sp>
      <p:pic>
        <p:nvPicPr>
          <p:cNvPr id="87" name="圖形 86" descr="蘋果 以實心填滿">
            <a:extLst>
              <a:ext uri="{FF2B5EF4-FFF2-40B4-BE49-F238E27FC236}">
                <a16:creationId xmlns:a16="http://schemas.microsoft.com/office/drawing/2014/main" id="{72C6258F-D9D6-0BBE-3FF9-5E3665CAC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5920" y="5082933"/>
            <a:ext cx="540000" cy="540000"/>
          </a:xfrm>
          <a:prstGeom prst="rect">
            <a:avLst/>
          </a:prstGeom>
        </p:spPr>
      </p:pic>
      <p:sp>
        <p:nvSpPr>
          <p:cNvPr id="88" name="矩形: 圓角 87">
            <a:extLst>
              <a:ext uri="{FF2B5EF4-FFF2-40B4-BE49-F238E27FC236}">
                <a16:creationId xmlns:a16="http://schemas.microsoft.com/office/drawing/2014/main" id="{89BF03F2-F671-738D-2434-141765AD213C}"/>
              </a:ext>
            </a:extLst>
          </p:cNvPr>
          <p:cNvSpPr/>
          <p:nvPr/>
        </p:nvSpPr>
        <p:spPr>
          <a:xfrm>
            <a:off x="2894902" y="333080"/>
            <a:ext cx="1855460" cy="105265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編碼器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9" name="矩形: 圓角 88">
            <a:extLst>
              <a:ext uri="{FF2B5EF4-FFF2-40B4-BE49-F238E27FC236}">
                <a16:creationId xmlns:a16="http://schemas.microsoft.com/office/drawing/2014/main" id="{20793133-CF5A-C545-7BA0-47B7F9C3A9B4}"/>
              </a:ext>
            </a:extLst>
          </p:cNvPr>
          <p:cNvSpPr/>
          <p:nvPr/>
        </p:nvSpPr>
        <p:spPr>
          <a:xfrm>
            <a:off x="7698754" y="369879"/>
            <a:ext cx="1855460" cy="105265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解碼器</a:t>
            </a:r>
          </a:p>
        </p:txBody>
      </p: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BF99ECDA-AF38-9C3E-5C35-762552A358C3}"/>
              </a:ext>
            </a:extLst>
          </p:cNvPr>
          <p:cNvCxnSpPr/>
          <p:nvPr/>
        </p:nvCxnSpPr>
        <p:spPr>
          <a:xfrm>
            <a:off x="2077861" y="878672"/>
            <a:ext cx="72189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E45B101D-5D7C-C608-D29C-2D10A53739F7}"/>
              </a:ext>
            </a:extLst>
          </p:cNvPr>
          <p:cNvCxnSpPr>
            <a:cxnSpLocks/>
          </p:cNvCxnSpPr>
          <p:nvPr/>
        </p:nvCxnSpPr>
        <p:spPr>
          <a:xfrm>
            <a:off x="4847721" y="859622"/>
            <a:ext cx="53579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6DB848BD-C772-398B-9763-AA3E8CD0B25F}"/>
              </a:ext>
            </a:extLst>
          </p:cNvPr>
          <p:cNvCxnSpPr>
            <a:cxnSpLocks/>
          </p:cNvCxnSpPr>
          <p:nvPr/>
        </p:nvCxnSpPr>
        <p:spPr>
          <a:xfrm>
            <a:off x="7106767" y="907700"/>
            <a:ext cx="56482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2F094449-C89C-C576-0BF9-E2EEE4B9B665}"/>
              </a:ext>
            </a:extLst>
          </p:cNvPr>
          <p:cNvCxnSpPr/>
          <p:nvPr/>
        </p:nvCxnSpPr>
        <p:spPr>
          <a:xfrm>
            <a:off x="9522704" y="930348"/>
            <a:ext cx="72189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73357D70-4845-6B40-C8D8-51E61F404553}"/>
              </a:ext>
            </a:extLst>
          </p:cNvPr>
          <p:cNvGrpSpPr/>
          <p:nvPr/>
        </p:nvGrpSpPr>
        <p:grpSpPr>
          <a:xfrm flipH="1">
            <a:off x="428821" y="332827"/>
            <a:ext cx="1460747" cy="1053590"/>
            <a:chOff x="4005606" y="5533027"/>
            <a:chExt cx="1757324" cy="929291"/>
          </a:xfrm>
        </p:grpSpPr>
        <p:pic>
          <p:nvPicPr>
            <p:cNvPr id="95" name="Picture 2">
              <a:extLst>
                <a:ext uri="{FF2B5EF4-FFF2-40B4-BE49-F238E27FC236}">
                  <a16:creationId xmlns:a16="http://schemas.microsoft.com/office/drawing/2014/main" id="{EBEE909B-A9FD-C301-F482-9ED349235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2">
              <a:extLst>
                <a:ext uri="{FF2B5EF4-FFF2-40B4-BE49-F238E27FC236}">
                  <a16:creationId xmlns:a16="http://schemas.microsoft.com/office/drawing/2014/main" id="{9C181106-9C6B-256A-1A2E-7EC9E7902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2">
              <a:extLst>
                <a:ext uri="{FF2B5EF4-FFF2-40B4-BE49-F238E27FC236}">
                  <a16:creationId xmlns:a16="http://schemas.microsoft.com/office/drawing/2014/main" id="{26DB51B8-57AC-7082-784F-E520DB4EA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群組 97">
            <a:extLst>
              <a:ext uri="{FF2B5EF4-FFF2-40B4-BE49-F238E27FC236}">
                <a16:creationId xmlns:a16="http://schemas.microsoft.com/office/drawing/2014/main" id="{328B7D55-0267-C216-2A96-1BA8CF17A65E}"/>
              </a:ext>
            </a:extLst>
          </p:cNvPr>
          <p:cNvGrpSpPr/>
          <p:nvPr/>
        </p:nvGrpSpPr>
        <p:grpSpPr>
          <a:xfrm flipH="1">
            <a:off x="10350100" y="408206"/>
            <a:ext cx="1460747" cy="1053590"/>
            <a:chOff x="4005606" y="5533027"/>
            <a:chExt cx="1757324" cy="929291"/>
          </a:xfrm>
        </p:grpSpPr>
        <p:pic>
          <p:nvPicPr>
            <p:cNvPr id="99" name="Picture 2">
              <a:extLst>
                <a:ext uri="{FF2B5EF4-FFF2-40B4-BE49-F238E27FC236}">
                  <a16:creationId xmlns:a16="http://schemas.microsoft.com/office/drawing/2014/main" id="{E8567FD3-245A-EDB8-2412-E968E9152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2">
              <a:extLst>
                <a:ext uri="{FF2B5EF4-FFF2-40B4-BE49-F238E27FC236}">
                  <a16:creationId xmlns:a16="http://schemas.microsoft.com/office/drawing/2014/main" id="{BE918894-0021-A035-C32F-D7AD5DCC0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2">
              <a:extLst>
                <a:ext uri="{FF2B5EF4-FFF2-40B4-BE49-F238E27FC236}">
                  <a16:creationId xmlns:a16="http://schemas.microsoft.com/office/drawing/2014/main" id="{1F570462-AAD7-F904-AEBC-340A85913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41C3C4FB-64F7-BEE6-558D-7164EC396C17}"/>
              </a:ext>
            </a:extLst>
          </p:cNvPr>
          <p:cNvSpPr txBox="1"/>
          <p:nvPr/>
        </p:nvSpPr>
        <p:spPr>
          <a:xfrm>
            <a:off x="4768354" y="1154900"/>
            <a:ext cx="293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Speech Unit</a:t>
            </a:r>
            <a:endParaRPr lang="zh-TW" altLang="en-US" sz="2400" dirty="0"/>
          </a:p>
        </p:txBody>
      </p:sp>
      <p:pic>
        <p:nvPicPr>
          <p:cNvPr id="105" name="圖形 104" descr="蘋果 以實心填滿">
            <a:extLst>
              <a:ext uri="{FF2B5EF4-FFF2-40B4-BE49-F238E27FC236}">
                <a16:creationId xmlns:a16="http://schemas.microsoft.com/office/drawing/2014/main" id="{1337824F-6C9C-AB36-BF49-50CB8305A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4457" y="634112"/>
            <a:ext cx="540000" cy="540000"/>
          </a:xfrm>
          <a:prstGeom prst="rect">
            <a:avLst/>
          </a:prstGeom>
        </p:spPr>
      </p:pic>
      <p:pic>
        <p:nvPicPr>
          <p:cNvPr id="106" name="圖形 105" descr="橡實 以實心填滿">
            <a:extLst>
              <a:ext uri="{FF2B5EF4-FFF2-40B4-BE49-F238E27FC236}">
                <a16:creationId xmlns:a16="http://schemas.microsoft.com/office/drawing/2014/main" id="{18E6A351-99C5-4638-C80C-6B7AC84CF9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5745" y="616313"/>
            <a:ext cx="540000" cy="540000"/>
          </a:xfrm>
          <a:prstGeom prst="rect">
            <a:avLst/>
          </a:prstGeom>
        </p:spPr>
      </p:pic>
      <p:pic>
        <p:nvPicPr>
          <p:cNvPr id="107" name="圖形 106" descr="氣球 以實心填滿">
            <a:extLst>
              <a:ext uri="{FF2B5EF4-FFF2-40B4-BE49-F238E27FC236}">
                <a16:creationId xmlns:a16="http://schemas.microsoft.com/office/drawing/2014/main" id="{95D932A2-3399-5A6B-4F9C-70BD7CDB4C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05590" y="660348"/>
            <a:ext cx="540000" cy="540000"/>
          </a:xfrm>
          <a:prstGeom prst="rect">
            <a:avLst/>
          </a:prstGeom>
        </p:spPr>
      </p:pic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3A491150-C027-1B50-964B-994426E2F75E}"/>
              </a:ext>
            </a:extLst>
          </p:cNvPr>
          <p:cNvSpPr txBox="1"/>
          <p:nvPr/>
        </p:nvSpPr>
        <p:spPr>
          <a:xfrm>
            <a:off x="90463" y="3498324"/>
            <a:ext cx="225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好好笑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笑聲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C22F5B5C-C257-EEF3-C183-1C7E0D0EAF66}"/>
              </a:ext>
            </a:extLst>
          </p:cNvPr>
          <p:cNvSpPr txBox="1"/>
          <p:nvPr/>
        </p:nvSpPr>
        <p:spPr>
          <a:xfrm>
            <a:off x="5067015" y="1602192"/>
            <a:ext cx="2386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保留文字無法表達的資訊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3203E356-FC06-842E-97B4-CEE2257AB390}"/>
              </a:ext>
            </a:extLst>
          </p:cNvPr>
          <p:cNvSpPr txBox="1"/>
          <p:nvPr/>
        </p:nvSpPr>
        <p:spPr>
          <a:xfrm>
            <a:off x="58953" y="5885421"/>
            <a:ext cx="225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好好笑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笑聲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68F3EAA0-9D01-5360-2D5D-6B1DDBB02128}"/>
              </a:ext>
            </a:extLst>
          </p:cNvPr>
          <p:cNvSpPr txBox="1"/>
          <p:nvPr/>
        </p:nvSpPr>
        <p:spPr>
          <a:xfrm>
            <a:off x="5740868" y="6088287"/>
            <a:ext cx="225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笑聲</a:t>
            </a:r>
          </a:p>
        </p:txBody>
      </p: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C371D67F-377B-242B-B4D3-6A71F4881AB4}"/>
              </a:ext>
            </a:extLst>
          </p:cNvPr>
          <p:cNvCxnSpPr>
            <a:cxnSpLocks/>
          </p:cNvCxnSpPr>
          <p:nvPr/>
        </p:nvCxnSpPr>
        <p:spPr>
          <a:xfrm flipV="1">
            <a:off x="6846105" y="5617667"/>
            <a:ext cx="0" cy="474191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D8D3CDC3-C965-CC25-6B6E-D887FC54EA5A}"/>
              </a:ext>
            </a:extLst>
          </p:cNvPr>
          <p:cNvSpPr txBox="1"/>
          <p:nvPr/>
        </p:nvSpPr>
        <p:spPr>
          <a:xfrm>
            <a:off x="3609346" y="1574289"/>
            <a:ext cx="42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E09D4808-9784-D178-1FBE-153DD438F7DE}"/>
              </a:ext>
            </a:extLst>
          </p:cNvPr>
          <p:cNvSpPr txBox="1"/>
          <p:nvPr/>
        </p:nvSpPr>
        <p:spPr>
          <a:xfrm>
            <a:off x="8413198" y="1690030"/>
            <a:ext cx="42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0B9C4D3D-9DEF-10CD-02E9-F693722A098F}"/>
              </a:ext>
            </a:extLst>
          </p:cNvPr>
          <p:cNvSpPr txBox="1"/>
          <p:nvPr/>
        </p:nvSpPr>
        <p:spPr>
          <a:xfrm rot="5400000">
            <a:off x="3407133" y="3996933"/>
            <a:ext cx="83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A69E86A3-4809-1C07-3755-4D44F339DD5C}"/>
              </a:ext>
            </a:extLst>
          </p:cNvPr>
          <p:cNvSpPr txBox="1"/>
          <p:nvPr/>
        </p:nvSpPr>
        <p:spPr>
          <a:xfrm rot="5400000">
            <a:off x="8259310" y="3994267"/>
            <a:ext cx="83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118" name="文字方塊 117">
            <a:extLst>
              <a:ext uri="{FF2B5EF4-FFF2-40B4-BE49-F238E27FC236}">
                <a16:creationId xmlns:a16="http://schemas.microsoft.com/office/drawing/2014/main" id="{7E16FB09-1CE2-FFDC-8858-E6CE2CD26EE9}"/>
              </a:ext>
            </a:extLst>
          </p:cNvPr>
          <p:cNvSpPr txBox="1"/>
          <p:nvPr/>
        </p:nvSpPr>
        <p:spPr>
          <a:xfrm>
            <a:off x="9883651" y="3489524"/>
            <a:ext cx="225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沒有笑聲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518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3" grpId="0"/>
      <p:bldP spid="44" grpId="0"/>
      <p:bldP spid="68" grpId="0" animBg="1"/>
      <p:bldP spid="69" grpId="0" animBg="1"/>
      <p:bldP spid="82" grpId="0"/>
      <p:bldP spid="108" grpId="0"/>
      <p:bldP spid="109" grpId="0"/>
      <p:bldP spid="110" grpId="0"/>
      <p:bldP spid="111" grpId="0"/>
      <p:bldP spid="114" grpId="0"/>
      <p:bldP spid="115" grpId="0"/>
      <p:bldP spid="116" grpId="0"/>
      <p:bldP spid="117" grpId="0"/>
      <p:bldP spid="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EB61D0DB-9B01-17F8-969C-FCFA52FC6D8D}"/>
              </a:ext>
            </a:extLst>
          </p:cNvPr>
          <p:cNvSpPr/>
          <p:nvPr/>
        </p:nvSpPr>
        <p:spPr>
          <a:xfrm>
            <a:off x="4939464" y="3191477"/>
            <a:ext cx="2458294" cy="105265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混合</a:t>
            </a:r>
            <a:endParaRPr lang="en-US" altLang="zh-TW" sz="28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編碼器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55B6DE6F-BAB8-36A2-D5FF-461148F1CA97}"/>
              </a:ext>
            </a:extLst>
          </p:cNvPr>
          <p:cNvGrpSpPr/>
          <p:nvPr/>
        </p:nvGrpSpPr>
        <p:grpSpPr>
          <a:xfrm flipH="1">
            <a:off x="670730" y="979970"/>
            <a:ext cx="3280168" cy="1053590"/>
            <a:chOff x="4005606" y="5533027"/>
            <a:chExt cx="1757324" cy="92929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382F949E-5B95-6731-B46A-20108E32F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FBC4B0F2-3D3A-0C0E-52B4-5BE127838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8CB1410-4195-02A2-7ED0-E2A9C50B0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B3C8A969-D5F2-323D-5756-808F79D876D4}"/>
              </a:ext>
            </a:extLst>
          </p:cNvPr>
          <p:cNvSpPr/>
          <p:nvPr/>
        </p:nvSpPr>
        <p:spPr>
          <a:xfrm>
            <a:off x="4880939" y="962970"/>
            <a:ext cx="2458294" cy="10526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語者自動</a:t>
            </a: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分段標記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A8CB4FE0-E5C7-A208-13B4-818C2321A949}"/>
              </a:ext>
            </a:extLst>
          </p:cNvPr>
          <p:cNvCxnSpPr>
            <a:cxnSpLocks/>
          </p:cNvCxnSpPr>
          <p:nvPr/>
        </p:nvCxnSpPr>
        <p:spPr>
          <a:xfrm>
            <a:off x="4049872" y="1498782"/>
            <a:ext cx="7767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2E3C7CD6-727E-C867-B9D1-DF1B1904F28F}"/>
              </a:ext>
            </a:extLst>
          </p:cNvPr>
          <p:cNvCxnSpPr>
            <a:cxnSpLocks/>
          </p:cNvCxnSpPr>
          <p:nvPr/>
        </p:nvCxnSpPr>
        <p:spPr>
          <a:xfrm>
            <a:off x="7484023" y="1506423"/>
            <a:ext cx="7767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D2E3105-6299-B20C-2F9A-7881D83A99D9}"/>
              </a:ext>
            </a:extLst>
          </p:cNvPr>
          <p:cNvSpPr txBox="1"/>
          <p:nvPr/>
        </p:nvSpPr>
        <p:spPr>
          <a:xfrm>
            <a:off x="4625208" y="2173581"/>
            <a:ext cx="311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Speaker</a:t>
            </a: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Diarization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58BB07E5-F17E-10D7-2BF2-8D9BDE6B7D01}"/>
              </a:ext>
            </a:extLst>
          </p:cNvPr>
          <p:cNvGrpSpPr/>
          <p:nvPr/>
        </p:nvGrpSpPr>
        <p:grpSpPr>
          <a:xfrm flipH="1">
            <a:off x="8377662" y="934966"/>
            <a:ext cx="3280168" cy="1053590"/>
            <a:chOff x="4005606" y="5533027"/>
            <a:chExt cx="1757324" cy="929291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02F71D30-5629-8876-0F76-D30B7A426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E5CAB878-9FCE-2776-2B69-0E3FD569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65BD9ACD-FBBD-A350-94FD-17F2EEC59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FA3D1F5-34E9-0EEC-3F30-4FD6DD03D55D}"/>
              </a:ext>
            </a:extLst>
          </p:cNvPr>
          <p:cNvSpPr txBox="1"/>
          <p:nvPr/>
        </p:nvSpPr>
        <p:spPr>
          <a:xfrm>
            <a:off x="8241104" y="1973105"/>
            <a:ext cx="116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語者</a:t>
            </a:r>
            <a:r>
              <a:rPr lang="en-US" altLang="zh-TW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DDD35077-86B2-752F-A722-2B9C82F2F5FD}"/>
              </a:ext>
            </a:extLst>
          </p:cNvPr>
          <p:cNvSpPr txBox="1"/>
          <p:nvPr/>
        </p:nvSpPr>
        <p:spPr>
          <a:xfrm>
            <a:off x="10551394" y="1973105"/>
            <a:ext cx="116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語者</a:t>
            </a:r>
            <a:r>
              <a:rPr lang="en-US" altLang="zh-TW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CA191CF-B7E7-3213-ECF0-E49139AA01CD}"/>
              </a:ext>
            </a:extLst>
          </p:cNvPr>
          <p:cNvSpPr txBox="1"/>
          <p:nvPr/>
        </p:nvSpPr>
        <p:spPr>
          <a:xfrm>
            <a:off x="9409987" y="1973105"/>
            <a:ext cx="116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語者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4D5F39AF-298E-9AC4-DC0B-67F36DB2B76E}"/>
              </a:ext>
            </a:extLst>
          </p:cNvPr>
          <p:cNvGrpSpPr/>
          <p:nvPr/>
        </p:nvGrpSpPr>
        <p:grpSpPr>
          <a:xfrm>
            <a:off x="523971" y="4124700"/>
            <a:ext cx="3280168" cy="1053590"/>
            <a:chOff x="4005606" y="5533027"/>
            <a:chExt cx="1757324" cy="929291"/>
          </a:xfrm>
        </p:grpSpPr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43231F25-935A-5E73-ADC3-2D6EDC28F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4D22A5C-2F23-8E6A-102D-71A79099A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2D77929A-E71A-791B-EABC-56157BF96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41435D55-CBC6-07E0-C23D-99A3DF444289}"/>
              </a:ext>
            </a:extLst>
          </p:cNvPr>
          <p:cNvSpPr txBox="1"/>
          <p:nvPr/>
        </p:nvSpPr>
        <p:spPr>
          <a:xfrm>
            <a:off x="266063" y="5067171"/>
            <a:ext cx="386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好好笑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笑聲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B: 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笑聲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147FB186-0565-6A65-239C-580D18A6DB57}"/>
              </a:ext>
            </a:extLst>
          </p:cNvPr>
          <p:cNvGrpSpPr/>
          <p:nvPr/>
        </p:nvGrpSpPr>
        <p:grpSpPr>
          <a:xfrm>
            <a:off x="8526907" y="4324505"/>
            <a:ext cx="3363893" cy="549881"/>
            <a:chOff x="8402809" y="4561105"/>
            <a:chExt cx="3363893" cy="549881"/>
          </a:xfrm>
        </p:grpSpPr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F07F927E-072F-3107-8DB1-DB8199F03259}"/>
                </a:ext>
              </a:extLst>
            </p:cNvPr>
            <p:cNvSpPr txBox="1"/>
            <p:nvPr/>
          </p:nvSpPr>
          <p:spPr>
            <a:xfrm>
              <a:off x="8540030" y="4649321"/>
              <a:ext cx="1800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好好笑</a:t>
              </a:r>
            </a:p>
          </p:txBody>
        </p:sp>
        <p:pic>
          <p:nvPicPr>
            <p:cNvPr id="55" name="圖形 54" descr="蘋果 以實心填滿">
              <a:extLst>
                <a:ext uri="{FF2B5EF4-FFF2-40B4-BE49-F238E27FC236}">
                  <a16:creationId xmlns:a16="http://schemas.microsoft.com/office/drawing/2014/main" id="{6EDB2AF0-37C6-A392-F020-333E5C947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37328" y="4570986"/>
              <a:ext cx="540000" cy="540000"/>
            </a:xfrm>
            <a:prstGeom prst="rect">
              <a:avLst/>
            </a:prstGeom>
          </p:spPr>
        </p:pic>
        <p:sp>
          <p:nvSpPr>
            <p:cNvPr id="56" name="矩形: 圓角 55">
              <a:extLst>
                <a:ext uri="{FF2B5EF4-FFF2-40B4-BE49-F238E27FC236}">
                  <a16:creationId xmlns:a16="http://schemas.microsoft.com/office/drawing/2014/main" id="{64B4322B-6CE8-C01D-C0D0-362719614129}"/>
                </a:ext>
              </a:extLst>
            </p:cNvPr>
            <p:cNvSpPr/>
            <p:nvPr/>
          </p:nvSpPr>
          <p:spPr>
            <a:xfrm>
              <a:off x="8402809" y="4600273"/>
              <a:ext cx="505771" cy="461665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A:</a:t>
              </a:r>
              <a:endParaRPr lang="zh-TW" altLang="en-US" sz="2400" dirty="0"/>
            </a:p>
          </p:txBody>
        </p:sp>
        <p:sp>
          <p:nvSpPr>
            <p:cNvPr id="57" name="矩形: 圓角 56">
              <a:extLst>
                <a:ext uri="{FF2B5EF4-FFF2-40B4-BE49-F238E27FC236}">
                  <a16:creationId xmlns:a16="http://schemas.microsoft.com/office/drawing/2014/main" id="{7609A5B4-8606-4100-15A5-5082B79AAE16}"/>
                </a:ext>
              </a:extLst>
            </p:cNvPr>
            <p:cNvSpPr/>
            <p:nvPr/>
          </p:nvSpPr>
          <p:spPr>
            <a:xfrm>
              <a:off x="10570965" y="4610153"/>
              <a:ext cx="505771" cy="461665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B:</a:t>
              </a:r>
              <a:endParaRPr lang="zh-TW" altLang="en-US" sz="2400" dirty="0"/>
            </a:p>
          </p:txBody>
        </p:sp>
        <p:pic>
          <p:nvPicPr>
            <p:cNvPr id="58" name="圖形 57" descr="蘋果 以實心填滿">
              <a:extLst>
                <a:ext uri="{FF2B5EF4-FFF2-40B4-BE49-F238E27FC236}">
                  <a16:creationId xmlns:a16="http://schemas.microsoft.com/office/drawing/2014/main" id="{601071C7-276E-02B5-B850-D667AD9C2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26702" y="4561105"/>
              <a:ext cx="540000" cy="540000"/>
            </a:xfrm>
            <a:prstGeom prst="rect">
              <a:avLst/>
            </a:prstGeom>
          </p:spPr>
        </p:pic>
      </p:grp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920C9390-A478-A592-6C00-073C747B1870}"/>
              </a:ext>
            </a:extLst>
          </p:cNvPr>
          <p:cNvCxnSpPr>
            <a:cxnSpLocks/>
          </p:cNvCxnSpPr>
          <p:nvPr/>
        </p:nvCxnSpPr>
        <p:spPr>
          <a:xfrm>
            <a:off x="4009655" y="4599446"/>
            <a:ext cx="7767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DD9E843-EF4C-DC4F-3693-D3CBF3DD5A88}"/>
              </a:ext>
            </a:extLst>
          </p:cNvPr>
          <p:cNvSpPr/>
          <p:nvPr/>
        </p:nvSpPr>
        <p:spPr>
          <a:xfrm>
            <a:off x="4936376" y="4792968"/>
            <a:ext cx="2458294" cy="10526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語者自動</a:t>
            </a: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分段標記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6EF34292-F8A7-80A0-744F-BA0E78D363AE}"/>
              </a:ext>
            </a:extLst>
          </p:cNvPr>
          <p:cNvCxnSpPr>
            <a:cxnSpLocks/>
          </p:cNvCxnSpPr>
          <p:nvPr/>
        </p:nvCxnSpPr>
        <p:spPr>
          <a:xfrm>
            <a:off x="7600907" y="4594505"/>
            <a:ext cx="7767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979462D1-1A4C-5236-CE63-6B0254105179}"/>
              </a:ext>
            </a:extLst>
          </p:cNvPr>
          <p:cNvSpPr txBox="1"/>
          <p:nvPr/>
        </p:nvSpPr>
        <p:spPr>
          <a:xfrm>
            <a:off x="5585034" y="4261805"/>
            <a:ext cx="116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6237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2" grpId="0"/>
      <p:bldP spid="60" grpId="0" animBg="1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32D193-1C2A-2D0D-33E4-DA4C9C4D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模型訓練：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212BCD02-CFD9-89AB-0932-80E1A04D52BD}"/>
              </a:ext>
            </a:extLst>
          </p:cNvPr>
          <p:cNvGrpSpPr/>
          <p:nvPr/>
        </p:nvGrpSpPr>
        <p:grpSpPr>
          <a:xfrm>
            <a:off x="5132860" y="4186783"/>
            <a:ext cx="6566338" cy="1318818"/>
            <a:chOff x="4743943" y="4360956"/>
            <a:chExt cx="6566338" cy="1318818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192B2FEC-7AAD-D953-E644-57764E422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5073" y="4980850"/>
              <a:ext cx="565208" cy="69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C5E7FD76-5803-13BC-C9FD-133ECD3A2870}"/>
                </a:ext>
              </a:extLst>
            </p:cNvPr>
            <p:cNvGrpSpPr/>
            <p:nvPr/>
          </p:nvGrpSpPr>
          <p:grpSpPr>
            <a:xfrm flipH="1">
              <a:off x="4743943" y="4927290"/>
              <a:ext cx="1652965" cy="699547"/>
              <a:chOff x="4005606" y="5533027"/>
              <a:chExt cx="1757324" cy="929291"/>
            </a:xfrm>
          </p:grpSpPr>
          <p:pic>
            <p:nvPicPr>
              <p:cNvPr id="36" name="Picture 2">
                <a:extLst>
                  <a:ext uri="{FF2B5EF4-FFF2-40B4-BE49-F238E27FC236}">
                    <a16:creationId xmlns:a16="http://schemas.microsoft.com/office/drawing/2014/main" id="{1F180A5A-AA61-A7F2-9492-56D0CBBD1A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2">
                <a:extLst>
                  <a:ext uri="{FF2B5EF4-FFF2-40B4-BE49-F238E27FC236}">
                    <a16:creationId xmlns:a16="http://schemas.microsoft.com/office/drawing/2014/main" id="{47EF4B43-B131-52D4-5ABE-E1B8AF8510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2">
                <a:extLst>
                  <a:ext uri="{FF2B5EF4-FFF2-40B4-BE49-F238E27FC236}">
                    <a16:creationId xmlns:a16="http://schemas.microsoft.com/office/drawing/2014/main" id="{6D359A14-8375-D3F0-6760-0A16288D4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C5133A86-2EA4-E672-E7F0-BAF9A96D857B}"/>
                </a:ext>
              </a:extLst>
            </p:cNvPr>
            <p:cNvSpPr/>
            <p:nvPr/>
          </p:nvSpPr>
          <p:spPr>
            <a:xfrm>
              <a:off x="7433973" y="4360956"/>
              <a:ext cx="2162800" cy="1133883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語音版</a:t>
              </a:r>
              <a:endParaRPr lang="en-US" altLang="zh-TW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語言模型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B1BCE0D5-607C-3079-E484-7CB86D4C4971}"/>
                </a:ext>
              </a:extLst>
            </p:cNvPr>
            <p:cNvCxnSpPr>
              <a:cxnSpLocks/>
            </p:cNvCxnSpPr>
            <p:nvPr/>
          </p:nvCxnSpPr>
          <p:spPr>
            <a:xfrm>
              <a:off x="6465441" y="4927290"/>
              <a:ext cx="900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C835743B-D0A2-EAC4-1E30-989632E57336}"/>
                </a:ext>
              </a:extLst>
            </p:cNvPr>
            <p:cNvCxnSpPr>
              <a:cxnSpLocks/>
            </p:cNvCxnSpPr>
            <p:nvPr/>
          </p:nvCxnSpPr>
          <p:spPr>
            <a:xfrm>
              <a:off x="9779425" y="4927290"/>
              <a:ext cx="900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27" name="圖形 26" descr="蘋果 以實心填滿">
              <a:extLst>
                <a:ext uri="{FF2B5EF4-FFF2-40B4-BE49-F238E27FC236}">
                  <a16:creationId xmlns:a16="http://schemas.microsoft.com/office/drawing/2014/main" id="{F5C2D3A9-169A-C84F-3B15-E8E55B757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65131" y="4575779"/>
              <a:ext cx="540000" cy="540000"/>
            </a:xfrm>
            <a:prstGeom prst="rect">
              <a:avLst/>
            </a:prstGeom>
          </p:spPr>
        </p:pic>
        <p:pic>
          <p:nvPicPr>
            <p:cNvPr id="28" name="圖形 27" descr="橡實 以實心填滿">
              <a:extLst>
                <a:ext uri="{FF2B5EF4-FFF2-40B4-BE49-F238E27FC236}">
                  <a16:creationId xmlns:a16="http://schemas.microsoft.com/office/drawing/2014/main" id="{B076C45D-7A78-71FA-E8EA-3FC90CDE5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05131" y="4642580"/>
              <a:ext cx="540000" cy="540000"/>
            </a:xfrm>
            <a:prstGeom prst="rect">
              <a:avLst/>
            </a:prstGeom>
          </p:spPr>
        </p:pic>
        <p:pic>
          <p:nvPicPr>
            <p:cNvPr id="29" name="圖形 28" descr="背包 以實心填滿">
              <a:extLst>
                <a:ext uri="{FF2B5EF4-FFF2-40B4-BE49-F238E27FC236}">
                  <a16:creationId xmlns:a16="http://schemas.microsoft.com/office/drawing/2014/main" id="{3603001E-2577-4D06-66DF-0083F041C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87218" y="4642580"/>
              <a:ext cx="540000" cy="540000"/>
            </a:xfrm>
            <a:prstGeom prst="rect">
              <a:avLst/>
            </a:prstGeom>
          </p:spPr>
        </p:pic>
        <p:pic>
          <p:nvPicPr>
            <p:cNvPr id="31" name="圖形 30" descr="籃球 以實心填滿">
              <a:extLst>
                <a:ext uri="{FF2B5EF4-FFF2-40B4-BE49-F238E27FC236}">
                  <a16:creationId xmlns:a16="http://schemas.microsoft.com/office/drawing/2014/main" id="{46719AA5-3C5B-D7EF-1C8E-015C5ABA1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745070" y="4657290"/>
              <a:ext cx="540000" cy="540000"/>
            </a:xfrm>
            <a:prstGeom prst="rect">
              <a:avLst/>
            </a:prstGeom>
          </p:spPr>
        </p:pic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91E29BB8-6140-999D-BDD0-38720B60957C}"/>
              </a:ext>
            </a:extLst>
          </p:cNvPr>
          <p:cNvGrpSpPr/>
          <p:nvPr/>
        </p:nvGrpSpPr>
        <p:grpSpPr>
          <a:xfrm>
            <a:off x="4697550" y="1933991"/>
            <a:ext cx="7246649" cy="1133881"/>
            <a:chOff x="3753014" y="1891941"/>
            <a:chExt cx="7246649" cy="1133881"/>
          </a:xfrm>
        </p:grpSpPr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47926692-5052-6327-2548-EE134F027FC9}"/>
                </a:ext>
              </a:extLst>
            </p:cNvPr>
            <p:cNvSpPr/>
            <p:nvPr/>
          </p:nvSpPr>
          <p:spPr>
            <a:xfrm>
              <a:off x="6863840" y="1891941"/>
              <a:ext cx="2162800" cy="1133881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語言模型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BBB3B57C-9A48-D01A-EB09-F6117FE2B2CF}"/>
                </a:ext>
              </a:extLst>
            </p:cNvPr>
            <p:cNvCxnSpPr>
              <a:cxnSpLocks/>
            </p:cNvCxnSpPr>
            <p:nvPr/>
          </p:nvCxnSpPr>
          <p:spPr>
            <a:xfrm>
              <a:off x="5895308" y="2478570"/>
              <a:ext cx="900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1FAE57FB-2A62-0A61-DAFA-BF9A78C5D7D6}"/>
                </a:ext>
              </a:extLst>
            </p:cNvPr>
            <p:cNvCxnSpPr>
              <a:cxnSpLocks/>
            </p:cNvCxnSpPr>
            <p:nvPr/>
          </p:nvCxnSpPr>
          <p:spPr>
            <a:xfrm>
              <a:off x="9163566" y="2461099"/>
              <a:ext cx="900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4E693B6-A7E1-05B4-76EA-CB86908C9FC9}"/>
                </a:ext>
              </a:extLst>
            </p:cNvPr>
            <p:cNvSpPr txBox="1"/>
            <p:nvPr/>
          </p:nvSpPr>
          <p:spPr>
            <a:xfrm>
              <a:off x="10174937" y="2247737"/>
              <a:ext cx="824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</a:t>
              </a: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05596374-F83F-3621-9FE2-E6540DCCEDC0}"/>
                </a:ext>
              </a:extLst>
            </p:cNvPr>
            <p:cNvSpPr txBox="1"/>
            <p:nvPr/>
          </p:nvSpPr>
          <p:spPr>
            <a:xfrm>
              <a:off x="3753014" y="2247737"/>
              <a:ext cx="216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你好嗎？</a:t>
              </a:r>
            </a:p>
          </p:txBody>
        </p:sp>
      </p:grpSp>
      <p:pic>
        <p:nvPicPr>
          <p:cNvPr id="42" name="Picture 2">
            <a:extLst>
              <a:ext uri="{FF2B5EF4-FFF2-40B4-BE49-F238E27FC236}">
                <a16:creationId xmlns:a16="http://schemas.microsoft.com/office/drawing/2014/main" id="{D8AC6AA5-04A2-2C6A-99B0-C17FAA9B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42" y="17096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69C044EB-785E-FF68-4831-2DDD28A4E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3" y="30678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文字方塊 43">
            <a:extLst>
              <a:ext uri="{FF2B5EF4-FFF2-40B4-BE49-F238E27FC236}">
                <a16:creationId xmlns:a16="http://schemas.microsoft.com/office/drawing/2014/main" id="{04F50926-6C63-EA11-5F0D-D05B5647E1C2}"/>
              </a:ext>
            </a:extLst>
          </p:cNvPr>
          <p:cNvSpPr txBox="1"/>
          <p:nvPr/>
        </p:nvSpPr>
        <p:spPr>
          <a:xfrm>
            <a:off x="2522108" y="2946613"/>
            <a:ext cx="168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大量文字資料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176D84FA-3695-C031-1362-B81AC232DB77}"/>
              </a:ext>
            </a:extLst>
          </p:cNvPr>
          <p:cNvSpPr txBox="1"/>
          <p:nvPr/>
        </p:nvSpPr>
        <p:spPr>
          <a:xfrm>
            <a:off x="2522107" y="5360460"/>
            <a:ext cx="168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大量聲音資料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E07257-0DE5-1B22-ED96-94B62185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69" y="40416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箭號: 向右 47">
            <a:extLst>
              <a:ext uri="{FF2B5EF4-FFF2-40B4-BE49-F238E27FC236}">
                <a16:creationId xmlns:a16="http://schemas.microsoft.com/office/drawing/2014/main" id="{A40149FD-C460-23F7-2673-22269748737B}"/>
              </a:ext>
            </a:extLst>
          </p:cNvPr>
          <p:cNvSpPr/>
          <p:nvPr/>
        </p:nvSpPr>
        <p:spPr>
          <a:xfrm>
            <a:off x="4042086" y="2162629"/>
            <a:ext cx="715194" cy="58882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箭號: 向右 48">
            <a:extLst>
              <a:ext uri="{FF2B5EF4-FFF2-40B4-BE49-F238E27FC236}">
                <a16:creationId xmlns:a16="http://schemas.microsoft.com/office/drawing/2014/main" id="{56050B83-F4E0-5C49-3D95-0FD9003A2A61}"/>
              </a:ext>
            </a:extLst>
          </p:cNvPr>
          <p:cNvSpPr/>
          <p:nvPr/>
        </p:nvSpPr>
        <p:spPr>
          <a:xfrm>
            <a:off x="4079112" y="4448838"/>
            <a:ext cx="715194" cy="58882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箭號: 向右 49">
            <a:extLst>
              <a:ext uri="{FF2B5EF4-FFF2-40B4-BE49-F238E27FC236}">
                <a16:creationId xmlns:a16="http://schemas.microsoft.com/office/drawing/2014/main" id="{D58F8157-EFEC-EBC0-382F-CE6120E88948}"/>
              </a:ext>
            </a:extLst>
          </p:cNvPr>
          <p:cNvSpPr/>
          <p:nvPr/>
        </p:nvSpPr>
        <p:spPr>
          <a:xfrm rot="2700000">
            <a:off x="1897294" y="4199064"/>
            <a:ext cx="715194" cy="58882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箭號: 向右 51">
            <a:extLst>
              <a:ext uri="{FF2B5EF4-FFF2-40B4-BE49-F238E27FC236}">
                <a16:creationId xmlns:a16="http://schemas.microsoft.com/office/drawing/2014/main" id="{037DC075-44BC-6AFA-78DE-D728348382F9}"/>
              </a:ext>
            </a:extLst>
          </p:cNvPr>
          <p:cNvSpPr/>
          <p:nvPr/>
        </p:nvSpPr>
        <p:spPr>
          <a:xfrm rot="18900000" flipV="1">
            <a:off x="1826608" y="2457859"/>
            <a:ext cx="715194" cy="58882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D01D32EE-F1E9-48B7-EF92-A0CED5925A79}"/>
              </a:ext>
            </a:extLst>
          </p:cNvPr>
          <p:cNvSpPr/>
          <p:nvPr/>
        </p:nvSpPr>
        <p:spPr>
          <a:xfrm>
            <a:off x="4806270" y="1704749"/>
            <a:ext cx="7135379" cy="1523074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DD265DAE-8C62-E12B-F2D0-F6B47DB07B6D}"/>
              </a:ext>
            </a:extLst>
          </p:cNvPr>
          <p:cNvSpPr/>
          <p:nvPr/>
        </p:nvSpPr>
        <p:spPr>
          <a:xfrm>
            <a:off x="4806270" y="3976870"/>
            <a:ext cx="7135379" cy="1523074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217D184-AED0-D79E-3EF7-8CE0222CD32F}"/>
              </a:ext>
            </a:extLst>
          </p:cNvPr>
          <p:cNvSpPr txBox="1"/>
          <p:nvPr/>
        </p:nvSpPr>
        <p:spPr>
          <a:xfrm>
            <a:off x="0" y="6449726"/>
            <a:ext cx="11988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https://www.nytimes.com/2024/04/06/technology/tech-giants-harvest-data-artificial-intelligence.html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DB27777-F57A-4055-D0E9-346B8ECA59DA}"/>
              </a:ext>
            </a:extLst>
          </p:cNvPr>
          <p:cNvSpPr txBox="1"/>
          <p:nvPr/>
        </p:nvSpPr>
        <p:spPr>
          <a:xfrm>
            <a:off x="4005410" y="6033958"/>
            <a:ext cx="865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紐約時報：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AI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用了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萬小時的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 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31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 animBg="1"/>
      <p:bldP spid="50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E235D0-9055-7BEF-29D4-CA19274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03C2638-7999-2159-5546-92DD3FB5F138}"/>
              </a:ext>
            </a:extLst>
          </p:cNvPr>
          <p:cNvSpPr txBox="1"/>
          <p:nvPr/>
        </p:nvSpPr>
        <p:spPr>
          <a:xfrm>
            <a:off x="447888" y="6176963"/>
            <a:ext cx="11296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也許模型說話可以自帶音效與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BGM 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it is not a bug, it is a feature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9B98755-0EE7-F028-23B9-17D178A5EA2C}"/>
              </a:ext>
            </a:extLst>
          </p:cNvPr>
          <p:cNvSpPr txBox="1"/>
          <p:nvPr/>
        </p:nvSpPr>
        <p:spPr>
          <a:xfrm>
            <a:off x="217817" y="219372"/>
            <a:ext cx="118598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網路上的影片五花八門，不全是乾淨的語音，會不會把背景音也學進去了？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bandicam 2024-05-19 15-54-45-199">
            <a:hlinkClick r:id="" action="ppaction://media"/>
            <a:extLst>
              <a:ext uri="{FF2B5EF4-FFF2-40B4-BE49-F238E27FC236}">
                <a16:creationId xmlns:a16="http://schemas.microsoft.com/office/drawing/2014/main" id="{398B40AA-2D0D-5558-EE6D-16F2F7B937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9030" y="839788"/>
            <a:ext cx="8013940" cy="51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03EEC1-4623-1551-3F7C-DB62ED4B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生成式人工智慧導論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連載中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1022B55-B328-7DA4-D922-DEF67082C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5" y="1437731"/>
            <a:ext cx="11849564" cy="46832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53E8090-00C4-8442-1F4A-01AC7364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03" y="2921362"/>
            <a:ext cx="3683579" cy="368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1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B32667-1E78-243F-3D1E-D7D1E78D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按照指令生成多樣化的聲音？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AAD83E-6476-3EA5-580F-9C354CB03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過去語音合成系統往往只會「棒讀」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但是當有大量訓練資料時，模型可以理解要讀的內容，給予對應的變化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8379FD0-EEAE-C5AC-F619-F9F1662F333F}"/>
              </a:ext>
            </a:extLst>
          </p:cNvPr>
          <p:cNvSpPr txBox="1"/>
          <p:nvPr/>
        </p:nvSpPr>
        <p:spPr>
          <a:xfrm>
            <a:off x="8602239" y="3595367"/>
            <a:ext cx="3489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https://arxiv.org/abs/2402.08093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0C7E28E-6D57-7B4F-197D-9C39B5B0F722}"/>
              </a:ext>
            </a:extLst>
          </p:cNvPr>
          <p:cNvSpPr txBox="1"/>
          <p:nvPr/>
        </p:nvSpPr>
        <p:spPr>
          <a:xfrm>
            <a:off x="585497" y="3244334"/>
            <a:ext cx="10370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BASE TTS: Lessons from building a billion-parameter Text-to-Speech model on 100K hours of data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78D62F6-FAC4-752D-38E5-8377C05C7301}"/>
              </a:ext>
            </a:extLst>
          </p:cNvPr>
          <p:cNvSpPr txBox="1"/>
          <p:nvPr/>
        </p:nvSpPr>
        <p:spPr>
          <a:xfrm>
            <a:off x="838200" y="4103885"/>
            <a:ext cx="10557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>
                <a:solidFill>
                  <a:srgbClr val="232F3E"/>
                </a:solidFill>
                <a:effectLst/>
                <a:highlight>
                  <a:srgbClr val="FFFFFF"/>
                </a:highlight>
                <a:latin typeface="Amazon Ember"/>
              </a:rPr>
              <a:t>A profound sense of realization washed over Matty as he whispered, "You've been there for me all along, haven't you? I never truly appreciated you until now."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9F805E4-C0E3-1138-A867-56636A8B5CAA}"/>
              </a:ext>
            </a:extLst>
          </p:cNvPr>
          <p:cNvSpPr txBox="1"/>
          <p:nvPr/>
        </p:nvSpPr>
        <p:spPr>
          <a:xfrm>
            <a:off x="285553" y="6440823"/>
            <a:ext cx="831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Source of demo: https://www.amazon.science/base-tts-samples/</a:t>
            </a:r>
            <a:endParaRPr lang="zh-TW" altLang="en-US" dirty="0"/>
          </a:p>
        </p:txBody>
      </p:sp>
      <p:pic>
        <p:nvPicPr>
          <p:cNvPr id="9" name="en-gb-amy-12">
            <a:hlinkClick r:id="" action="ppaction://media"/>
            <a:extLst>
              <a:ext uri="{FF2B5EF4-FFF2-40B4-BE49-F238E27FC236}">
                <a16:creationId xmlns:a16="http://schemas.microsoft.com/office/drawing/2014/main" id="{C2DC5E01-9166-1A85-246E-11F6D6375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97548" y="4652548"/>
            <a:ext cx="609600" cy="6096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EC57867F-90A0-E324-14A8-D5F663C92CA0}"/>
              </a:ext>
            </a:extLst>
          </p:cNvPr>
          <p:cNvSpPr txBox="1"/>
          <p:nvPr/>
        </p:nvSpPr>
        <p:spPr>
          <a:xfrm>
            <a:off x="838200" y="5383408"/>
            <a:ext cx="11049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>
                <a:solidFill>
                  <a:srgbClr val="232F3E"/>
                </a:solidFill>
                <a:effectLst/>
                <a:highlight>
                  <a:srgbClr val="FFFFFF"/>
                </a:highlight>
                <a:latin typeface="Amazon Ember"/>
              </a:rPr>
              <a:t>His face lit up with pure delight as he exclaimed, "We did it! We won the championship! I knew we could do it together!"</a:t>
            </a:r>
          </a:p>
        </p:txBody>
      </p:sp>
      <p:pic>
        <p:nvPicPr>
          <p:cNvPr id="12" name="en-us-matthew-14">
            <a:hlinkClick r:id="" action="ppaction://media"/>
            <a:extLst>
              <a:ext uri="{FF2B5EF4-FFF2-40B4-BE49-F238E27FC236}">
                <a16:creationId xmlns:a16="http://schemas.microsoft.com/office/drawing/2014/main" id="{925BA3F6-3852-5342-225C-22E38DACE0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97548" y="5845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0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0C01E9-1682-31C5-59B7-CB1A7AEC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模型訓練：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 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利用文字資訊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F45F6D-BDE3-ED7B-EA8D-7F0D21745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只用語音資料訓練，機器很難學會足夠的知識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806EFDB-0FA2-838E-D58F-0BB2C435BB61}"/>
              </a:ext>
            </a:extLst>
          </p:cNvPr>
          <p:cNvSpPr txBox="1"/>
          <p:nvPr/>
        </p:nvSpPr>
        <p:spPr>
          <a:xfrm>
            <a:off x="1138686" y="2967335"/>
            <a:ext cx="269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萬小時的語音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4ED1AC2-2BBA-2395-A821-6924FD0126C4}"/>
              </a:ext>
            </a:extLst>
          </p:cNvPr>
          <p:cNvSpPr txBox="1"/>
          <p:nvPr/>
        </p:nvSpPr>
        <p:spPr>
          <a:xfrm>
            <a:off x="3830128" y="2967335"/>
            <a:ext cx="269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60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05980FC-B8EE-07C4-135C-823F7E83EE9F}"/>
              </a:ext>
            </a:extLst>
          </p:cNvPr>
          <p:cNvSpPr txBox="1"/>
          <p:nvPr/>
        </p:nvSpPr>
        <p:spPr>
          <a:xfrm>
            <a:off x="4735901" y="2967334"/>
            <a:ext cx="688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每分鐘大約可以講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個文字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Token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886F00D-49A5-39B7-C0A5-65F8A27619B6}"/>
              </a:ext>
            </a:extLst>
          </p:cNvPr>
          <p:cNvSpPr txBox="1"/>
          <p:nvPr/>
        </p:nvSpPr>
        <p:spPr>
          <a:xfrm>
            <a:off x="8356120" y="3563936"/>
            <a:ext cx="351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億個文字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Token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BC7607-FAC2-13D5-1DC3-8254E84303E0}"/>
              </a:ext>
            </a:extLst>
          </p:cNvPr>
          <p:cNvSpPr txBox="1"/>
          <p:nvPr/>
        </p:nvSpPr>
        <p:spPr>
          <a:xfrm>
            <a:off x="1147313" y="5155568"/>
            <a:ext cx="805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LLaMA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3 Pre-train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的文字資料有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兆個文字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Token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782844A7-9144-FAFE-BCD6-1D09C332586F}"/>
              </a:ext>
            </a:extLst>
          </p:cNvPr>
          <p:cNvCxnSpPr/>
          <p:nvPr/>
        </p:nvCxnSpPr>
        <p:spPr>
          <a:xfrm flipV="1">
            <a:off x="6096000" y="4025601"/>
            <a:ext cx="2823713" cy="11299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9F14433-84D8-DA0F-F7CE-A6778FBB0411}"/>
              </a:ext>
            </a:extLst>
          </p:cNvPr>
          <p:cNvSpPr txBox="1"/>
          <p:nvPr/>
        </p:nvSpPr>
        <p:spPr>
          <a:xfrm>
            <a:off x="7821283" y="4393534"/>
            <a:ext cx="182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250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17382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E18624-35F0-103C-9989-750C29CE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模型訓練：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 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利用文字資訊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C76386D5-6AB9-4CFE-B675-DC1BE8B69BC2}"/>
              </a:ext>
            </a:extLst>
          </p:cNvPr>
          <p:cNvGrpSpPr/>
          <p:nvPr/>
        </p:nvGrpSpPr>
        <p:grpSpPr>
          <a:xfrm>
            <a:off x="2976256" y="4389138"/>
            <a:ext cx="6566338" cy="1318818"/>
            <a:chOff x="4743943" y="4360956"/>
            <a:chExt cx="6566338" cy="1318818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1055D01-AF91-52B2-3FF2-39CF33746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5073" y="4980850"/>
              <a:ext cx="565208" cy="69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20D70002-A5C1-50C4-A465-E31A70730E20}"/>
                </a:ext>
              </a:extLst>
            </p:cNvPr>
            <p:cNvGrpSpPr/>
            <p:nvPr/>
          </p:nvGrpSpPr>
          <p:grpSpPr>
            <a:xfrm flipH="1">
              <a:off x="4743943" y="4927290"/>
              <a:ext cx="1652965" cy="699547"/>
              <a:chOff x="4005606" y="5533027"/>
              <a:chExt cx="1757324" cy="929291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D4994A43-F2A2-7E50-526B-1285A322E5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F44D2F70-EF71-2B42-32E5-8E65C791B6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6AA79A97-DF7B-06F4-5CD2-A8FEFE8B39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BDE5D5C2-1E14-1961-F524-15CC02145935}"/>
                </a:ext>
              </a:extLst>
            </p:cNvPr>
            <p:cNvSpPr/>
            <p:nvPr/>
          </p:nvSpPr>
          <p:spPr>
            <a:xfrm>
              <a:off x="7433973" y="4360956"/>
              <a:ext cx="2162800" cy="1133883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語音版</a:t>
              </a:r>
              <a:endParaRPr lang="en-US" altLang="zh-TW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語言模型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07DDA5E4-033D-6378-EDFF-D66DC91E1FBA}"/>
                </a:ext>
              </a:extLst>
            </p:cNvPr>
            <p:cNvCxnSpPr>
              <a:cxnSpLocks/>
            </p:cNvCxnSpPr>
            <p:nvPr/>
          </p:nvCxnSpPr>
          <p:spPr>
            <a:xfrm>
              <a:off x="6465441" y="4927290"/>
              <a:ext cx="900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B5926E53-A434-ACF5-C7B7-27105DF0553E}"/>
                </a:ext>
              </a:extLst>
            </p:cNvPr>
            <p:cNvCxnSpPr>
              <a:cxnSpLocks/>
            </p:cNvCxnSpPr>
            <p:nvPr/>
          </p:nvCxnSpPr>
          <p:spPr>
            <a:xfrm>
              <a:off x="9779425" y="4927290"/>
              <a:ext cx="900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10" name="圖形 9" descr="蘋果 以實心填滿">
              <a:extLst>
                <a:ext uri="{FF2B5EF4-FFF2-40B4-BE49-F238E27FC236}">
                  <a16:creationId xmlns:a16="http://schemas.microsoft.com/office/drawing/2014/main" id="{60C1DFD1-9081-1B12-0C55-C80423FB8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65131" y="4575779"/>
              <a:ext cx="540000" cy="540000"/>
            </a:xfrm>
            <a:prstGeom prst="rect">
              <a:avLst/>
            </a:prstGeom>
          </p:spPr>
        </p:pic>
        <p:pic>
          <p:nvPicPr>
            <p:cNvPr id="11" name="圖形 10" descr="橡實 以實心填滿">
              <a:extLst>
                <a:ext uri="{FF2B5EF4-FFF2-40B4-BE49-F238E27FC236}">
                  <a16:creationId xmlns:a16="http://schemas.microsoft.com/office/drawing/2014/main" id="{5B1AA043-DBDB-F676-0EA2-0415A26E8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05131" y="4642580"/>
              <a:ext cx="540000" cy="540000"/>
            </a:xfrm>
            <a:prstGeom prst="rect">
              <a:avLst/>
            </a:prstGeom>
          </p:spPr>
        </p:pic>
        <p:pic>
          <p:nvPicPr>
            <p:cNvPr id="12" name="圖形 11" descr="背包 以實心填滿">
              <a:extLst>
                <a:ext uri="{FF2B5EF4-FFF2-40B4-BE49-F238E27FC236}">
                  <a16:creationId xmlns:a16="http://schemas.microsoft.com/office/drawing/2014/main" id="{65D4F359-1163-286E-C531-490E834C9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87218" y="4642580"/>
              <a:ext cx="540000" cy="540000"/>
            </a:xfrm>
            <a:prstGeom prst="rect">
              <a:avLst/>
            </a:prstGeom>
          </p:spPr>
        </p:pic>
        <p:pic>
          <p:nvPicPr>
            <p:cNvPr id="13" name="圖形 12" descr="籃球 以實心填滿">
              <a:extLst>
                <a:ext uri="{FF2B5EF4-FFF2-40B4-BE49-F238E27FC236}">
                  <a16:creationId xmlns:a16="http://schemas.microsoft.com/office/drawing/2014/main" id="{1B7214F0-54DB-FCEA-7DA7-656BD01BE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745070" y="4657290"/>
              <a:ext cx="540000" cy="540000"/>
            </a:xfrm>
            <a:prstGeom prst="rect">
              <a:avLst/>
            </a:prstGeom>
          </p:spPr>
        </p:pic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9D21CFE-CC58-85B0-496B-C9FA43E4DCF7}"/>
              </a:ext>
            </a:extLst>
          </p:cNvPr>
          <p:cNvGrpSpPr/>
          <p:nvPr/>
        </p:nvGrpSpPr>
        <p:grpSpPr>
          <a:xfrm>
            <a:off x="2558199" y="1951245"/>
            <a:ext cx="7246649" cy="1133881"/>
            <a:chOff x="3753014" y="1891941"/>
            <a:chExt cx="7246649" cy="1133881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BDD7146B-9A5D-0816-5290-4A7C9991A5B4}"/>
                </a:ext>
              </a:extLst>
            </p:cNvPr>
            <p:cNvSpPr/>
            <p:nvPr/>
          </p:nvSpPr>
          <p:spPr>
            <a:xfrm>
              <a:off x="6863840" y="1891941"/>
              <a:ext cx="2162800" cy="1133881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語言模型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A4E05B12-D614-1DDC-3D21-6DE9F164F6A4}"/>
                </a:ext>
              </a:extLst>
            </p:cNvPr>
            <p:cNvCxnSpPr>
              <a:cxnSpLocks/>
            </p:cNvCxnSpPr>
            <p:nvPr/>
          </p:nvCxnSpPr>
          <p:spPr>
            <a:xfrm>
              <a:off x="5895308" y="2478570"/>
              <a:ext cx="900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045B9D85-8BA2-D962-F3D2-BF8D03BC04E6}"/>
                </a:ext>
              </a:extLst>
            </p:cNvPr>
            <p:cNvCxnSpPr>
              <a:cxnSpLocks/>
            </p:cNvCxnSpPr>
            <p:nvPr/>
          </p:nvCxnSpPr>
          <p:spPr>
            <a:xfrm>
              <a:off x="9163566" y="2461099"/>
              <a:ext cx="900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87D24054-1931-EC22-21E4-C272CB83BFD5}"/>
                </a:ext>
              </a:extLst>
            </p:cNvPr>
            <p:cNvSpPr txBox="1"/>
            <p:nvPr/>
          </p:nvSpPr>
          <p:spPr>
            <a:xfrm>
              <a:off x="10174937" y="2247737"/>
              <a:ext cx="824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A915CA5C-B1C6-8A3A-7898-BCCA174D1916}"/>
                </a:ext>
              </a:extLst>
            </p:cNvPr>
            <p:cNvSpPr txBox="1"/>
            <p:nvPr/>
          </p:nvSpPr>
          <p:spPr>
            <a:xfrm>
              <a:off x="3753014" y="2247737"/>
              <a:ext cx="216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你好嗎？</a:t>
              </a:r>
            </a:p>
          </p:txBody>
        </p:sp>
      </p:grp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D87C6731-D1CB-1955-F35F-9CE1C519D5A0}"/>
              </a:ext>
            </a:extLst>
          </p:cNvPr>
          <p:cNvSpPr/>
          <p:nvPr/>
        </p:nvSpPr>
        <p:spPr>
          <a:xfrm>
            <a:off x="6440010" y="3281825"/>
            <a:ext cx="615351" cy="89335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AC7C253-85FC-23FE-EA46-65B03F7447D6}"/>
              </a:ext>
            </a:extLst>
          </p:cNvPr>
          <p:cNvSpPr txBox="1"/>
          <p:nvPr/>
        </p:nvSpPr>
        <p:spPr>
          <a:xfrm>
            <a:off x="7055361" y="3334477"/>
            <a:ext cx="388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以文字的語言模型初始化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BE72D1E-4FB1-37D1-B5CD-10CF4CAB67D9}"/>
              </a:ext>
            </a:extLst>
          </p:cNvPr>
          <p:cNvSpPr txBox="1"/>
          <p:nvPr/>
        </p:nvSpPr>
        <p:spPr>
          <a:xfrm>
            <a:off x="1047307" y="3594863"/>
            <a:ext cx="398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全新的語言、獨特的符號</a:t>
            </a: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14CE9089-0F5D-2149-282F-C21A0CB6B1D8}"/>
              </a:ext>
            </a:extLst>
          </p:cNvPr>
          <p:cNvCxnSpPr/>
          <p:nvPr/>
        </p:nvCxnSpPr>
        <p:spPr>
          <a:xfrm>
            <a:off x="2558199" y="4056528"/>
            <a:ext cx="482389" cy="54743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1E23570-04C4-77ED-41AA-980932F9B0B2}"/>
              </a:ext>
            </a:extLst>
          </p:cNvPr>
          <p:cNvSpPr txBox="1"/>
          <p:nvPr/>
        </p:nvSpPr>
        <p:spPr>
          <a:xfrm>
            <a:off x="7493643" y="3792795"/>
            <a:ext cx="428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教原有的語言模型聽懂語音</a:t>
            </a:r>
          </a:p>
        </p:txBody>
      </p:sp>
    </p:spTree>
    <p:extLst>
      <p:ext uri="{BB962C8B-B14F-4D97-AF65-F5344CB8AC3E}">
        <p14:creationId xmlns:p14="http://schemas.microsoft.com/office/powerpoint/2010/main" val="266313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E18624-35F0-103C-9989-750C29CE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模型訓練：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 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利用文字資訊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C76386D5-6AB9-4CFE-B675-DC1BE8B69BC2}"/>
              </a:ext>
            </a:extLst>
          </p:cNvPr>
          <p:cNvGrpSpPr/>
          <p:nvPr/>
        </p:nvGrpSpPr>
        <p:grpSpPr>
          <a:xfrm>
            <a:off x="2976256" y="4389138"/>
            <a:ext cx="6566338" cy="1318818"/>
            <a:chOff x="4743943" y="4360956"/>
            <a:chExt cx="6566338" cy="1318818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1055D01-AF91-52B2-3FF2-39CF33746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5073" y="4980850"/>
              <a:ext cx="565208" cy="69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20D70002-A5C1-50C4-A465-E31A70730E20}"/>
                </a:ext>
              </a:extLst>
            </p:cNvPr>
            <p:cNvGrpSpPr/>
            <p:nvPr/>
          </p:nvGrpSpPr>
          <p:grpSpPr>
            <a:xfrm flipH="1">
              <a:off x="4743943" y="4927290"/>
              <a:ext cx="1652965" cy="699547"/>
              <a:chOff x="4005606" y="5533027"/>
              <a:chExt cx="1757324" cy="929291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D4994A43-F2A2-7E50-526B-1285A322E5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F44D2F70-EF71-2B42-32E5-8E65C791B6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6AA79A97-DF7B-06F4-5CD2-A8FEFE8B39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BDE5D5C2-1E14-1961-F524-15CC02145935}"/>
                </a:ext>
              </a:extLst>
            </p:cNvPr>
            <p:cNvSpPr/>
            <p:nvPr/>
          </p:nvSpPr>
          <p:spPr>
            <a:xfrm>
              <a:off x="7433973" y="4360956"/>
              <a:ext cx="2162800" cy="1133883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語音版</a:t>
              </a:r>
              <a:endParaRPr lang="en-US" altLang="zh-TW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語言模型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07DDA5E4-033D-6378-EDFF-D66DC91E1FBA}"/>
                </a:ext>
              </a:extLst>
            </p:cNvPr>
            <p:cNvCxnSpPr>
              <a:cxnSpLocks/>
            </p:cNvCxnSpPr>
            <p:nvPr/>
          </p:nvCxnSpPr>
          <p:spPr>
            <a:xfrm>
              <a:off x="6465441" y="4927290"/>
              <a:ext cx="900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B5926E53-A434-ACF5-C7B7-27105DF0553E}"/>
                </a:ext>
              </a:extLst>
            </p:cNvPr>
            <p:cNvCxnSpPr>
              <a:cxnSpLocks/>
            </p:cNvCxnSpPr>
            <p:nvPr/>
          </p:nvCxnSpPr>
          <p:spPr>
            <a:xfrm>
              <a:off x="9779425" y="4927290"/>
              <a:ext cx="900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13" name="圖形 12" descr="籃球 以實心填滿">
              <a:extLst>
                <a:ext uri="{FF2B5EF4-FFF2-40B4-BE49-F238E27FC236}">
                  <a16:creationId xmlns:a16="http://schemas.microsoft.com/office/drawing/2014/main" id="{1B7214F0-54DB-FCEA-7DA7-656BD01BE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45070" y="4657290"/>
              <a:ext cx="540000" cy="540000"/>
            </a:xfrm>
            <a:prstGeom prst="rect">
              <a:avLst/>
            </a:prstGeom>
          </p:spPr>
        </p:pic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9D21CFE-CC58-85B0-496B-C9FA43E4DCF7}"/>
              </a:ext>
            </a:extLst>
          </p:cNvPr>
          <p:cNvGrpSpPr/>
          <p:nvPr/>
        </p:nvGrpSpPr>
        <p:grpSpPr>
          <a:xfrm>
            <a:off x="2558199" y="1951245"/>
            <a:ext cx="7246649" cy="1133881"/>
            <a:chOff x="3753014" y="1891941"/>
            <a:chExt cx="7246649" cy="1133881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BDD7146B-9A5D-0816-5290-4A7C9991A5B4}"/>
                </a:ext>
              </a:extLst>
            </p:cNvPr>
            <p:cNvSpPr/>
            <p:nvPr/>
          </p:nvSpPr>
          <p:spPr>
            <a:xfrm>
              <a:off x="6863840" y="1891941"/>
              <a:ext cx="2162800" cy="1133881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語言模型</a:t>
              </a: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A4E05B12-D614-1DDC-3D21-6DE9F164F6A4}"/>
                </a:ext>
              </a:extLst>
            </p:cNvPr>
            <p:cNvCxnSpPr>
              <a:cxnSpLocks/>
            </p:cNvCxnSpPr>
            <p:nvPr/>
          </p:nvCxnSpPr>
          <p:spPr>
            <a:xfrm>
              <a:off x="5895308" y="2478570"/>
              <a:ext cx="900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045B9D85-8BA2-D962-F3D2-BF8D03BC04E6}"/>
                </a:ext>
              </a:extLst>
            </p:cNvPr>
            <p:cNvCxnSpPr>
              <a:cxnSpLocks/>
            </p:cNvCxnSpPr>
            <p:nvPr/>
          </p:nvCxnSpPr>
          <p:spPr>
            <a:xfrm>
              <a:off x="9163566" y="2461099"/>
              <a:ext cx="900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87D24054-1931-EC22-21E4-C272CB83BFD5}"/>
                </a:ext>
              </a:extLst>
            </p:cNvPr>
            <p:cNvSpPr txBox="1"/>
            <p:nvPr/>
          </p:nvSpPr>
          <p:spPr>
            <a:xfrm>
              <a:off x="10174937" y="2247737"/>
              <a:ext cx="824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A915CA5C-B1C6-8A3A-7898-BCCA174D1916}"/>
                </a:ext>
              </a:extLst>
            </p:cNvPr>
            <p:cNvSpPr txBox="1"/>
            <p:nvPr/>
          </p:nvSpPr>
          <p:spPr>
            <a:xfrm>
              <a:off x="3753014" y="2247737"/>
              <a:ext cx="216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你好嗎？</a:t>
              </a:r>
            </a:p>
          </p:txBody>
        </p:sp>
      </p:grp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D87C6731-D1CB-1955-F35F-9CE1C519D5A0}"/>
              </a:ext>
            </a:extLst>
          </p:cNvPr>
          <p:cNvSpPr/>
          <p:nvPr/>
        </p:nvSpPr>
        <p:spPr>
          <a:xfrm>
            <a:off x="6440010" y="3281825"/>
            <a:ext cx="615351" cy="89335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BE72D1E-4FB1-37D1-B5CD-10CF4CAB67D9}"/>
              </a:ext>
            </a:extLst>
          </p:cNvPr>
          <p:cNvSpPr txBox="1"/>
          <p:nvPr/>
        </p:nvSpPr>
        <p:spPr>
          <a:xfrm>
            <a:off x="961602" y="3470647"/>
            <a:ext cx="470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只需要學這個新符號是甚麼意思</a:t>
            </a: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14CE9089-0F5D-2149-282F-C21A0CB6B1D8}"/>
              </a:ext>
            </a:extLst>
          </p:cNvPr>
          <p:cNvCxnSpPr/>
          <p:nvPr/>
        </p:nvCxnSpPr>
        <p:spPr>
          <a:xfrm>
            <a:off x="3648468" y="4036871"/>
            <a:ext cx="482389" cy="54743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31D24934-60E3-7CAD-2D2A-F2027AC16F65}"/>
              </a:ext>
            </a:extLst>
          </p:cNvPr>
          <p:cNvSpPr txBox="1"/>
          <p:nvPr/>
        </p:nvSpPr>
        <p:spPr>
          <a:xfrm>
            <a:off x="2614182" y="4603961"/>
            <a:ext cx="180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好好笑</a:t>
            </a:r>
          </a:p>
        </p:txBody>
      </p:sp>
      <p:pic>
        <p:nvPicPr>
          <p:cNvPr id="23" name="圖形 22" descr="蘋果 以實心填滿">
            <a:extLst>
              <a:ext uri="{FF2B5EF4-FFF2-40B4-BE49-F238E27FC236}">
                <a16:creationId xmlns:a16="http://schemas.microsoft.com/office/drawing/2014/main" id="{554FCA58-85B1-13F6-24D3-FE80A6FA0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11480" y="4525626"/>
            <a:ext cx="540000" cy="540000"/>
          </a:xfrm>
          <a:prstGeom prst="rect">
            <a:avLst/>
          </a:prstGeom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B8E27EBC-5F49-B004-36CA-A8EF6F8FFE9D}"/>
              </a:ext>
            </a:extLst>
          </p:cNvPr>
          <p:cNvSpPr txBox="1"/>
          <p:nvPr/>
        </p:nvSpPr>
        <p:spPr>
          <a:xfrm>
            <a:off x="372591" y="4601230"/>
            <a:ext cx="25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混合模式：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A820D08-F0E1-9FF8-CD6D-C53DF02AFB4B}"/>
              </a:ext>
            </a:extLst>
          </p:cNvPr>
          <p:cNvSpPr txBox="1"/>
          <p:nvPr/>
        </p:nvSpPr>
        <p:spPr>
          <a:xfrm>
            <a:off x="7602153" y="5707956"/>
            <a:ext cx="388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其他利用文字資訊的方式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https://arxiv.org/abs/2310.08715</a:t>
            </a:r>
          </a:p>
          <a:p>
            <a:pPr algn="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https://arxiv.org/abs/2402.05755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5563E47D-4F5F-2E77-D7B7-E3875A30ADE7}"/>
              </a:ext>
            </a:extLst>
          </p:cNvPr>
          <p:cNvSpPr txBox="1"/>
          <p:nvPr/>
        </p:nvSpPr>
        <p:spPr>
          <a:xfrm>
            <a:off x="7055361" y="3334477"/>
            <a:ext cx="388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以文字的語言模型初始化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8FBE6-AE4A-5752-5CBB-36D9A08DBBE3}"/>
              </a:ext>
            </a:extLst>
          </p:cNvPr>
          <p:cNvSpPr txBox="1"/>
          <p:nvPr/>
        </p:nvSpPr>
        <p:spPr>
          <a:xfrm>
            <a:off x="7493643" y="3792795"/>
            <a:ext cx="428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教原有的語言模型聽懂語音</a:t>
            </a:r>
          </a:p>
        </p:txBody>
      </p:sp>
    </p:spTree>
    <p:extLst>
      <p:ext uri="{BB962C8B-B14F-4D97-AF65-F5344CB8AC3E}">
        <p14:creationId xmlns:p14="http://schemas.microsoft.com/office/powerpoint/2010/main" val="72901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435CC4C5-1039-31CF-D99C-F869FDF96136}"/>
              </a:ext>
            </a:extLst>
          </p:cNvPr>
          <p:cNvGrpSpPr/>
          <p:nvPr/>
        </p:nvGrpSpPr>
        <p:grpSpPr>
          <a:xfrm flipH="1">
            <a:off x="2603022" y="4208995"/>
            <a:ext cx="3280168" cy="774443"/>
            <a:chOff x="4005606" y="5533027"/>
            <a:chExt cx="1757324" cy="929291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616B84B-7743-1120-5A94-2E5071C2F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E86F5F5-D7EF-B099-1555-3BD68306C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F9C389E5-571B-FF74-16C5-22D213BFC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5D7BE3A3-1C16-7F34-B99E-D374319A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模型訓練：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Alignment 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441209F-10F5-8A1A-DED2-5D5CD0C78ECF}"/>
              </a:ext>
            </a:extLst>
          </p:cNvPr>
          <p:cNvSpPr txBox="1"/>
          <p:nvPr/>
        </p:nvSpPr>
        <p:spPr>
          <a:xfrm>
            <a:off x="1117840" y="3155059"/>
            <a:ext cx="185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語音對話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DAAA071-A976-7176-482D-31CA20CEEEC5}"/>
              </a:ext>
            </a:extLst>
          </p:cNvPr>
          <p:cNvSpPr txBox="1"/>
          <p:nvPr/>
        </p:nvSpPr>
        <p:spPr>
          <a:xfrm>
            <a:off x="2760365" y="1898392"/>
            <a:ext cx="884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：你是誰？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：我是人工智慧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：教我駭入鄰居家的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：我不能教你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71FCCE4-4B3E-9462-A901-861710FCF3CF}"/>
              </a:ext>
            </a:extLst>
          </p:cNvPr>
          <p:cNvSpPr txBox="1"/>
          <p:nvPr/>
        </p:nvSpPr>
        <p:spPr>
          <a:xfrm>
            <a:off x="1117840" y="1831998"/>
            <a:ext cx="185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文字對話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6152064-E3B0-039E-6C8F-A198AA913917}"/>
              </a:ext>
            </a:extLst>
          </p:cNvPr>
          <p:cNvSpPr txBox="1"/>
          <p:nvPr/>
        </p:nvSpPr>
        <p:spPr>
          <a:xfrm>
            <a:off x="2804924" y="3741590"/>
            <a:ext cx="295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你好，我是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John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BFCEF6C-C54F-6A66-855F-440657718204}"/>
              </a:ext>
            </a:extLst>
          </p:cNvPr>
          <p:cNvGrpSpPr/>
          <p:nvPr/>
        </p:nvGrpSpPr>
        <p:grpSpPr>
          <a:xfrm flipH="1">
            <a:off x="7520911" y="4208995"/>
            <a:ext cx="3280168" cy="774443"/>
            <a:chOff x="4005606" y="5533027"/>
            <a:chExt cx="1757324" cy="929291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B3DF76F-2115-8F01-46B1-24B9D982F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8EE5D83-F4CD-FF11-72C0-7263F8782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8F0CDC0-1A9E-059F-2EF7-2FCDA767E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BA04930D-7FCE-8121-5D3A-1DB09E4369F5}"/>
              </a:ext>
            </a:extLst>
          </p:cNvPr>
          <p:cNvGrpSpPr/>
          <p:nvPr/>
        </p:nvGrpSpPr>
        <p:grpSpPr>
          <a:xfrm flipH="1">
            <a:off x="5842012" y="4545895"/>
            <a:ext cx="1734882" cy="128554"/>
            <a:chOff x="4005606" y="5533027"/>
            <a:chExt cx="1757324" cy="929291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9A50199-A230-5450-776D-3476D8244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51FAFF59-B23F-29C0-44F4-782AA038F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AE84C2FD-54BA-1575-5090-9E81E54D0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A735001-1877-E072-7E19-50C528209747}"/>
              </a:ext>
            </a:extLst>
          </p:cNvPr>
          <p:cNvSpPr txBox="1"/>
          <p:nvPr/>
        </p:nvSpPr>
        <p:spPr>
          <a:xfrm>
            <a:off x="7622840" y="3731346"/>
            <a:ext cx="259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John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，你好啊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E32750D-B5FF-3D22-7AFF-947C67B871E5}"/>
              </a:ext>
            </a:extLst>
          </p:cNvPr>
          <p:cNvSpPr txBox="1"/>
          <p:nvPr/>
        </p:nvSpPr>
        <p:spPr>
          <a:xfrm>
            <a:off x="1117840" y="3735347"/>
            <a:ext cx="295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AE15CC1-7E40-D4E5-0625-438360EDA623}"/>
              </a:ext>
            </a:extLst>
          </p:cNvPr>
          <p:cNvSpPr txBox="1"/>
          <p:nvPr/>
        </p:nvSpPr>
        <p:spPr>
          <a:xfrm>
            <a:off x="7131543" y="3716744"/>
            <a:ext cx="6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74337B2B-4B1B-16FD-2D22-4738D7B9918C}"/>
              </a:ext>
            </a:extLst>
          </p:cNvPr>
          <p:cNvSpPr/>
          <p:nvPr/>
        </p:nvSpPr>
        <p:spPr>
          <a:xfrm>
            <a:off x="5529371" y="5120101"/>
            <a:ext cx="2162800" cy="113388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語音版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右大括弧 25">
            <a:extLst>
              <a:ext uri="{FF2B5EF4-FFF2-40B4-BE49-F238E27FC236}">
                <a16:creationId xmlns:a16="http://schemas.microsoft.com/office/drawing/2014/main" id="{C6414540-9862-C132-D826-2E1EC124D4C0}"/>
              </a:ext>
            </a:extLst>
          </p:cNvPr>
          <p:cNvSpPr/>
          <p:nvPr/>
        </p:nvSpPr>
        <p:spPr>
          <a:xfrm rot="5400000">
            <a:off x="8929157" y="3302817"/>
            <a:ext cx="369332" cy="3259172"/>
          </a:xfrm>
          <a:prstGeom prst="rightBrace">
            <a:avLst>
              <a:gd name="adj1" fmla="val 4322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右大括弧 26">
            <a:extLst>
              <a:ext uri="{FF2B5EF4-FFF2-40B4-BE49-F238E27FC236}">
                <a16:creationId xmlns:a16="http://schemas.microsoft.com/office/drawing/2014/main" id="{C7A1EA5D-DCE9-07D0-86BD-2491E8E6FB06}"/>
              </a:ext>
            </a:extLst>
          </p:cNvPr>
          <p:cNvSpPr/>
          <p:nvPr/>
        </p:nvSpPr>
        <p:spPr>
          <a:xfrm rot="5400000">
            <a:off x="4022542" y="3275341"/>
            <a:ext cx="369332" cy="3259172"/>
          </a:xfrm>
          <a:prstGeom prst="rightBrace">
            <a:avLst>
              <a:gd name="adj1" fmla="val 4322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E3F7A781-0C17-153E-80B8-C6F91D165957}"/>
              </a:ext>
            </a:extLst>
          </p:cNvPr>
          <p:cNvCxnSpPr>
            <a:cxnSpLocks/>
          </p:cNvCxnSpPr>
          <p:nvPr/>
        </p:nvCxnSpPr>
        <p:spPr>
          <a:xfrm>
            <a:off x="4203700" y="5075079"/>
            <a:ext cx="0" cy="5047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CB9C2B21-9AF3-9CE4-3405-AA513C5E7DEB}"/>
              </a:ext>
            </a:extLst>
          </p:cNvPr>
          <p:cNvCxnSpPr>
            <a:cxnSpLocks/>
          </p:cNvCxnSpPr>
          <p:nvPr/>
        </p:nvCxnSpPr>
        <p:spPr>
          <a:xfrm>
            <a:off x="9116785" y="5117069"/>
            <a:ext cx="0" cy="50475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7B86A970-0F4F-431B-EABC-8D886E749181}"/>
              </a:ext>
            </a:extLst>
          </p:cNvPr>
          <p:cNvCxnSpPr>
            <a:cxnSpLocks/>
          </p:cNvCxnSpPr>
          <p:nvPr/>
        </p:nvCxnSpPr>
        <p:spPr>
          <a:xfrm flipH="1">
            <a:off x="4203700" y="5621827"/>
            <a:ext cx="1325671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B9BE9175-D877-5CBD-B99B-D2DDBA32207F}"/>
              </a:ext>
            </a:extLst>
          </p:cNvPr>
          <p:cNvCxnSpPr>
            <a:cxnSpLocks/>
          </p:cNvCxnSpPr>
          <p:nvPr/>
        </p:nvCxnSpPr>
        <p:spPr>
          <a:xfrm flipH="1">
            <a:off x="7692171" y="5621827"/>
            <a:ext cx="1424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72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FE172A-BAA8-19AC-03A4-FB1EBB09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模型訓練：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Alignment </a:t>
            </a:r>
            <a:endParaRPr lang="zh-TW" altLang="en-US" dirty="0"/>
          </a:p>
        </p:txBody>
      </p:sp>
      <p:pic>
        <p:nvPicPr>
          <p:cNvPr id="5" name="內容版面配置區 4" descr="一張含有 螢幕擷取畫面, 文字, 設計 的圖片&#10;&#10;自動產生的描述">
            <a:extLst>
              <a:ext uri="{FF2B5EF4-FFF2-40B4-BE49-F238E27FC236}">
                <a16:creationId xmlns:a16="http://schemas.microsoft.com/office/drawing/2014/main" id="{87DDF9B5-A60C-CAB3-CC12-44EFAFF4C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69" y="173848"/>
            <a:ext cx="4001246" cy="8674459"/>
          </a:xfr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FBF010DE-B06D-9285-3754-073F5C702798}"/>
              </a:ext>
            </a:extLst>
          </p:cNvPr>
          <p:cNvSpPr txBox="1"/>
          <p:nvPr/>
        </p:nvSpPr>
        <p:spPr>
          <a:xfrm>
            <a:off x="530685" y="1459855"/>
            <a:ext cx="185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語音對話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65E87894-42E6-CC62-4316-DD75F1EEF677}"/>
              </a:ext>
            </a:extLst>
          </p:cNvPr>
          <p:cNvSpPr/>
          <p:nvPr/>
        </p:nvSpPr>
        <p:spPr>
          <a:xfrm>
            <a:off x="7810501" y="5334000"/>
            <a:ext cx="3676650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F12B4527-7AAE-2AB6-B50B-DB411FD739B0}"/>
              </a:ext>
            </a:extLst>
          </p:cNvPr>
          <p:cNvGrpSpPr/>
          <p:nvPr/>
        </p:nvGrpSpPr>
        <p:grpSpPr>
          <a:xfrm flipH="1">
            <a:off x="838198" y="2398196"/>
            <a:ext cx="2478543" cy="774443"/>
            <a:chOff x="4005606" y="5533027"/>
            <a:chExt cx="1757324" cy="929291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AF32101A-76F9-2671-F43F-E46670192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A39D9B74-9790-4E9C-C968-518A7E0F5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8407313A-A413-8DAC-73D0-165E24637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914C70A5-FA14-57C1-EF0D-6C6E1115D9D9}"/>
              </a:ext>
            </a:extLst>
          </p:cNvPr>
          <p:cNvGrpSpPr/>
          <p:nvPr/>
        </p:nvGrpSpPr>
        <p:grpSpPr>
          <a:xfrm flipH="1">
            <a:off x="3808490" y="2398196"/>
            <a:ext cx="3280168" cy="774443"/>
            <a:chOff x="4005606" y="5533027"/>
            <a:chExt cx="1757324" cy="929291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E628843B-8021-EC12-C5C1-836B9FC58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A7A56252-BCDE-6CB9-B33E-25A4CE614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3FD83642-2B72-98FC-A949-E6DC3BEE3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53922071-F0CF-92C7-CB00-898A43FA0009}"/>
              </a:ext>
            </a:extLst>
          </p:cNvPr>
          <p:cNvGrpSpPr/>
          <p:nvPr/>
        </p:nvGrpSpPr>
        <p:grpSpPr>
          <a:xfrm flipH="1">
            <a:off x="3316741" y="2735096"/>
            <a:ext cx="547732" cy="141454"/>
            <a:chOff x="4005606" y="5533027"/>
            <a:chExt cx="1757324" cy="929291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FF321EB4-C9D3-10B6-09FE-1C8430436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95B50FC2-5BEA-D19F-182B-52F7C342D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BFEB4E47-D088-EDFA-6FAE-6F5673878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AA2A836B-C636-041E-B510-BD0503579543}"/>
              </a:ext>
            </a:extLst>
          </p:cNvPr>
          <p:cNvGrpSpPr/>
          <p:nvPr/>
        </p:nvGrpSpPr>
        <p:grpSpPr>
          <a:xfrm flipH="1">
            <a:off x="829817" y="3445746"/>
            <a:ext cx="2478543" cy="774443"/>
            <a:chOff x="4005606" y="5533027"/>
            <a:chExt cx="1757324" cy="929291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46DC24B2-BC8E-7DB2-1D45-38EF6C063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F53F5123-1843-C012-DE31-EF9FD2256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540FCE86-8CDF-F863-6C9D-BE9464261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385FE0B3-C5C1-91A9-2DE8-DDE448479ECB}"/>
              </a:ext>
            </a:extLst>
          </p:cNvPr>
          <p:cNvGrpSpPr/>
          <p:nvPr/>
        </p:nvGrpSpPr>
        <p:grpSpPr>
          <a:xfrm>
            <a:off x="3800109" y="3445746"/>
            <a:ext cx="3280168" cy="774443"/>
            <a:chOff x="4005606" y="5533027"/>
            <a:chExt cx="1757324" cy="929291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346124E0-FF9B-CD9A-C83B-C45A2DDC6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3A28B187-D232-4583-27F7-A3BCC64B0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6A159BAF-6499-8CD7-F051-16529FEA9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76D6A5C6-F7D9-B79F-4AE9-530BBD19A882}"/>
              </a:ext>
            </a:extLst>
          </p:cNvPr>
          <p:cNvGrpSpPr/>
          <p:nvPr/>
        </p:nvGrpSpPr>
        <p:grpSpPr>
          <a:xfrm flipH="1">
            <a:off x="3308360" y="3782646"/>
            <a:ext cx="547732" cy="141454"/>
            <a:chOff x="4005606" y="5533027"/>
            <a:chExt cx="1757324" cy="929291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651D7CD-2A2A-F965-C6A6-BA4D8464D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03D1FCC4-60B1-AC58-0823-4467B23C4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CA688E74-846C-5065-8F75-A24345E34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3ED59253-CA89-17DF-DB91-EAFCB0CFA460}"/>
              </a:ext>
            </a:extLst>
          </p:cNvPr>
          <p:cNvSpPr txBox="1"/>
          <p:nvPr/>
        </p:nvSpPr>
        <p:spPr>
          <a:xfrm>
            <a:off x="530685" y="4364942"/>
            <a:ext cx="564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會不會需要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Sky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錄很多對話啊？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D185A253-D177-CE4C-8025-F97BAD323DE2}"/>
              </a:ext>
            </a:extLst>
          </p:cNvPr>
          <p:cNvSpPr txBox="1"/>
          <p:nvPr/>
        </p:nvSpPr>
        <p:spPr>
          <a:xfrm>
            <a:off x="1097913" y="4894983"/>
            <a:ext cx="564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也許不用，因為模型有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了？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5A251F5-CA06-C2F0-B3F5-0783EF448F7D}"/>
              </a:ext>
            </a:extLst>
          </p:cNvPr>
          <p:cNvSpPr txBox="1"/>
          <p:nvPr/>
        </p:nvSpPr>
        <p:spPr>
          <a:xfrm>
            <a:off x="1097912" y="5334000"/>
            <a:ext cx="5647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也許可以用語音轉換的技術把對話中的任何人聲轉成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Sky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的聲音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63FA3A46-883F-A1EB-54C0-FF271176CE24}"/>
              </a:ext>
            </a:extLst>
          </p:cNvPr>
          <p:cNvSpPr txBox="1"/>
          <p:nvPr/>
        </p:nvSpPr>
        <p:spPr>
          <a:xfrm>
            <a:off x="167690" y="6169709"/>
            <a:ext cx="7264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https://openai.com/index/navigating-the-challenges-and-opportunities-of-synthetic-voices/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0A37AE5-16D5-78AF-3382-47389B827F4E}"/>
              </a:ext>
            </a:extLst>
          </p:cNvPr>
          <p:cNvSpPr txBox="1"/>
          <p:nvPr/>
        </p:nvSpPr>
        <p:spPr>
          <a:xfrm>
            <a:off x="711119" y="2061798"/>
            <a:ext cx="295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念這個故事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30A3E35-199E-EA04-AE9D-D5ED408874EC}"/>
              </a:ext>
            </a:extLst>
          </p:cNvPr>
          <p:cNvSpPr txBox="1"/>
          <p:nvPr/>
        </p:nvSpPr>
        <p:spPr>
          <a:xfrm>
            <a:off x="3820403" y="2066719"/>
            <a:ext cx="326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Sky: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好啊，那我開始念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D265DAF3-6AC4-F8DA-86ED-FBA2C2D22A69}"/>
              </a:ext>
            </a:extLst>
          </p:cNvPr>
          <p:cNvSpPr txBox="1"/>
          <p:nvPr/>
        </p:nvSpPr>
        <p:spPr>
          <a:xfrm>
            <a:off x="576525" y="3165664"/>
            <a:ext cx="295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快速從一數到十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7CE8299D-093D-D8B0-57A0-30D96D4CD4E8}"/>
              </a:ext>
            </a:extLst>
          </p:cNvPr>
          <p:cNvSpPr txBox="1"/>
          <p:nvPr/>
        </p:nvSpPr>
        <p:spPr>
          <a:xfrm>
            <a:off x="3686031" y="3111127"/>
            <a:ext cx="3646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Sky: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一、二、三、四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3194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8A9C0-757C-0930-151D-DB5A4708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語音介面和文字介面的不同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97E5880-7FE1-E519-8DEA-4C50722E8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8828" y="1690688"/>
            <a:ext cx="653095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0DD7073F-213D-205F-7C79-C262F47DD8F2}"/>
              </a:ext>
            </a:extLst>
          </p:cNvPr>
          <p:cNvSpPr/>
          <p:nvPr/>
        </p:nvSpPr>
        <p:spPr>
          <a:xfrm>
            <a:off x="6861322" y="5588977"/>
            <a:ext cx="364978" cy="3899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463BDA2-FE90-72D2-7F84-BBA516827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758" y="2166561"/>
            <a:ext cx="6838643" cy="4326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DF1B56D9-B0DF-4E67-617D-02B819FD4E1E}"/>
              </a:ext>
            </a:extLst>
          </p:cNvPr>
          <p:cNvSpPr/>
          <p:nvPr/>
        </p:nvSpPr>
        <p:spPr>
          <a:xfrm>
            <a:off x="10938762" y="6025368"/>
            <a:ext cx="364978" cy="3899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50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88B75DEF-8F5E-78F5-312B-20B7CBD35A11}"/>
              </a:ext>
            </a:extLst>
          </p:cNvPr>
          <p:cNvSpPr/>
          <p:nvPr/>
        </p:nvSpPr>
        <p:spPr>
          <a:xfrm>
            <a:off x="2596825" y="1434201"/>
            <a:ext cx="4310640" cy="1264180"/>
          </a:xfrm>
          <a:prstGeom prst="wedgeRoundRectCallout">
            <a:avLst>
              <a:gd name="adj1" fmla="val -55511"/>
              <a:gd name="adj2" fmla="val 41834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C932B49-02D5-D8C0-09AD-F0BB09DE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語音介面和文字介面的不同</a:t>
            </a:r>
            <a:endParaRPr lang="zh-TW" altLang="en-US" dirty="0"/>
          </a:p>
        </p:txBody>
      </p:sp>
      <p:pic>
        <p:nvPicPr>
          <p:cNvPr id="4" name="Google Shape;106;p16">
            <a:extLst>
              <a:ext uri="{FF2B5EF4-FFF2-40B4-BE49-F238E27FC236}">
                <a16:creationId xmlns:a16="http://schemas.microsoft.com/office/drawing/2014/main" id="{155EBF6D-3523-8FB3-8BA7-26A80C0AAF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010" y="1586560"/>
            <a:ext cx="3803703" cy="6287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C81FDFC-1888-F7B8-74D4-19A5AD48FF95}"/>
              </a:ext>
            </a:extLst>
          </p:cNvPr>
          <p:cNvSpPr txBox="1"/>
          <p:nvPr/>
        </p:nvSpPr>
        <p:spPr>
          <a:xfrm>
            <a:off x="2839818" y="2194853"/>
            <a:ext cx="374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我們來做一件有趣的事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2A23F817-196E-ADD5-B2CC-E9A0D838E97A}"/>
              </a:ext>
            </a:extLst>
          </p:cNvPr>
          <p:cNvSpPr/>
          <p:nvPr/>
        </p:nvSpPr>
        <p:spPr>
          <a:xfrm>
            <a:off x="9388484" y="2642542"/>
            <a:ext cx="2162800" cy="113388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語音版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9B9A2A00-A9EF-73B9-906E-DE707AAC9575}"/>
              </a:ext>
            </a:extLst>
          </p:cNvPr>
          <p:cNvSpPr/>
          <p:nvPr/>
        </p:nvSpPr>
        <p:spPr>
          <a:xfrm>
            <a:off x="6389794" y="2484201"/>
            <a:ext cx="2640574" cy="1264180"/>
          </a:xfrm>
          <a:prstGeom prst="wedgeRoundRectCallout">
            <a:avLst>
              <a:gd name="adj1" fmla="val 74411"/>
              <a:gd name="adj2" fmla="val 1076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我該接「什麼事」還是等他繼續講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A6A525-130B-A33F-5F93-8FD4E04C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344669"/>
            <a:ext cx="812048" cy="81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90228C0C-CE18-DC56-1128-BE8C36879747}"/>
              </a:ext>
            </a:extLst>
          </p:cNvPr>
          <p:cNvSpPr/>
          <p:nvPr/>
        </p:nvSpPr>
        <p:spPr>
          <a:xfrm>
            <a:off x="838200" y="4591385"/>
            <a:ext cx="2162800" cy="113388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語音版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BEA1E99D-907F-1DC2-5F41-777113051858}"/>
              </a:ext>
            </a:extLst>
          </p:cNvPr>
          <p:cNvSpPr/>
          <p:nvPr/>
        </p:nvSpPr>
        <p:spPr>
          <a:xfrm>
            <a:off x="3143301" y="3966818"/>
            <a:ext cx="4555654" cy="1264180"/>
          </a:xfrm>
          <a:prstGeom prst="wedgeRoundRectCallout">
            <a:avLst>
              <a:gd name="adj1" fmla="val -55511"/>
              <a:gd name="adj2" fmla="val 4183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Google Shape;106;p16">
            <a:extLst>
              <a:ext uri="{FF2B5EF4-FFF2-40B4-BE49-F238E27FC236}">
                <a16:creationId xmlns:a16="http://schemas.microsoft.com/office/drawing/2014/main" id="{9673926B-D70B-7BBF-6034-82F7172C9ECD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396769" y="4136045"/>
            <a:ext cx="3803703" cy="6287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3A0A773-F5F1-E6ED-1F5D-86B22AFA0CBA}"/>
              </a:ext>
            </a:extLst>
          </p:cNvPr>
          <p:cNvSpPr txBox="1"/>
          <p:nvPr/>
        </p:nvSpPr>
        <p:spPr>
          <a:xfrm>
            <a:off x="3310591" y="4703192"/>
            <a:ext cx="433121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我要說個故事，山上有座廟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63DA24D-90BD-4F71-042E-678B18DF0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386" y="4892124"/>
            <a:ext cx="812048" cy="81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0D6E72B5-16FE-736F-FEE1-3BA7A48FC982}"/>
              </a:ext>
            </a:extLst>
          </p:cNvPr>
          <p:cNvGrpSpPr/>
          <p:nvPr/>
        </p:nvGrpSpPr>
        <p:grpSpPr>
          <a:xfrm>
            <a:off x="5877376" y="4926290"/>
            <a:ext cx="3748333" cy="1264180"/>
            <a:chOff x="5931163" y="5228695"/>
            <a:chExt cx="3748333" cy="1264180"/>
          </a:xfrm>
        </p:grpSpPr>
        <p:sp>
          <p:nvSpPr>
            <p:cNvPr id="21" name="語音泡泡: 圓角矩形 20">
              <a:extLst>
                <a:ext uri="{FF2B5EF4-FFF2-40B4-BE49-F238E27FC236}">
                  <a16:creationId xmlns:a16="http://schemas.microsoft.com/office/drawing/2014/main" id="{0248E494-EDE3-B238-6E6C-7AF1D6B5F867}"/>
                </a:ext>
              </a:extLst>
            </p:cNvPr>
            <p:cNvSpPr/>
            <p:nvPr/>
          </p:nvSpPr>
          <p:spPr>
            <a:xfrm>
              <a:off x="6429931" y="5228695"/>
              <a:ext cx="2640574" cy="1264180"/>
            </a:xfrm>
            <a:prstGeom prst="wedgeRoundRectCallout">
              <a:avLst>
                <a:gd name="adj1" fmla="val 89973"/>
                <a:gd name="adj2" fmla="val -20164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0" name="Google Shape;106;p16">
              <a:extLst>
                <a:ext uri="{FF2B5EF4-FFF2-40B4-BE49-F238E27FC236}">
                  <a16:creationId xmlns:a16="http://schemas.microsoft.com/office/drawing/2014/main" id="{B13DBF34-D251-07D6-0FF6-3CA64493C4C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67130" y="5326193"/>
              <a:ext cx="2129203" cy="6287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B68EAF2A-4AD2-3A97-F4B2-5A1B6676B6D6}"/>
                </a:ext>
              </a:extLst>
            </p:cNvPr>
            <p:cNvSpPr txBox="1"/>
            <p:nvPr/>
          </p:nvSpPr>
          <p:spPr>
            <a:xfrm>
              <a:off x="5931163" y="5954981"/>
              <a:ext cx="3748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這不是我要聽的</a:t>
              </a:r>
            </a:p>
          </p:txBody>
        </p: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2849709-5E9E-0790-400C-4285E47D47ED}"/>
              </a:ext>
            </a:extLst>
          </p:cNvPr>
          <p:cNvSpPr txBox="1"/>
          <p:nvPr/>
        </p:nvSpPr>
        <p:spPr>
          <a:xfrm>
            <a:off x="2775700" y="5560682"/>
            <a:ext cx="374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有人講話就停下來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170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9" grpId="0" animBg="1"/>
      <p:bldP spid="10" grpId="0" animBg="1"/>
      <p:bldP spid="12" grpId="0" animBg="1"/>
      <p:bldP spid="13" grpId="0" animBg="1"/>
      <p:bldP spid="17" grpId="0" animBg="1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45FFF8-FE3C-84A0-10F5-24DA2B88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怎麼讓模型同時聽跟說</a:t>
            </a:r>
            <a:endParaRPr lang="zh-TW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7A30B0-7BB0-74EF-9D88-B70EBCD5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7755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C10780E-FDF2-826A-660C-6F1730DD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492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2B3B210A-3A1A-67E5-7FA9-13EA1059C8E3}"/>
              </a:ext>
            </a:extLst>
          </p:cNvPr>
          <p:cNvCxnSpPr/>
          <p:nvPr/>
        </p:nvCxnSpPr>
        <p:spPr>
          <a:xfrm>
            <a:off x="2457450" y="5187156"/>
            <a:ext cx="8743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02EC1CAD-F805-2514-D08F-BBD2B681109E}"/>
              </a:ext>
            </a:extLst>
          </p:cNvPr>
          <p:cNvCxnSpPr/>
          <p:nvPr/>
        </p:nvCxnSpPr>
        <p:spPr>
          <a:xfrm>
            <a:off x="2457450" y="2524521"/>
            <a:ext cx="8743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11202D0-BB2C-792F-79CA-414E64B484E6}"/>
              </a:ext>
            </a:extLst>
          </p:cNvPr>
          <p:cNvGrpSpPr/>
          <p:nvPr/>
        </p:nvGrpSpPr>
        <p:grpSpPr>
          <a:xfrm flipH="1">
            <a:off x="2762250" y="2137299"/>
            <a:ext cx="1295400" cy="774443"/>
            <a:chOff x="4005606" y="5533027"/>
            <a:chExt cx="1757324" cy="929291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70A1AA2C-1275-9045-E762-4F6FCE7F1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EFCC8FE-895C-A62A-1CD3-A2CE66ACD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7C8AE270-F6CE-B28F-370F-22694F46F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FCF86D1-6984-BFE1-9E21-56454A09A61D}"/>
              </a:ext>
            </a:extLst>
          </p:cNvPr>
          <p:cNvSpPr/>
          <p:nvPr/>
        </p:nvSpPr>
        <p:spPr>
          <a:xfrm>
            <a:off x="4057650" y="3297958"/>
            <a:ext cx="1565927" cy="113388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語音版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DC41932-BD2B-B57E-35B2-706E2E6D548F}"/>
              </a:ext>
            </a:extLst>
          </p:cNvPr>
          <p:cNvSpPr txBox="1"/>
          <p:nvPr/>
        </p:nvSpPr>
        <p:spPr>
          <a:xfrm>
            <a:off x="9277350" y="500707"/>
            <a:ext cx="240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/>
              <a:t>D</a:t>
            </a:r>
            <a:r>
              <a:rPr lang="zh-TW" altLang="en-US" sz="2400" dirty="0"/>
              <a:t>ialogue </a:t>
            </a:r>
            <a:r>
              <a:rPr lang="en-US" altLang="zh-TW" sz="2400" dirty="0"/>
              <a:t>GSLM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05C9F15-DB20-C255-B29B-10D76E5E02B8}"/>
              </a:ext>
            </a:extLst>
          </p:cNvPr>
          <p:cNvSpPr txBox="1"/>
          <p:nvPr/>
        </p:nvSpPr>
        <p:spPr>
          <a:xfrm>
            <a:off x="8467725" y="9571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https://arxiv.org/abs/2203.16502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E900D6D-C66E-383E-1F4D-D77A9CFD4FDF}"/>
              </a:ext>
            </a:extLst>
          </p:cNvPr>
          <p:cNvSpPr txBox="1"/>
          <p:nvPr/>
        </p:nvSpPr>
        <p:spPr>
          <a:xfrm>
            <a:off x="2781300" y="523633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F69A6B7-0B3B-CDA7-C5CF-8DCEE38E2558}"/>
              </a:ext>
            </a:extLst>
          </p:cNvPr>
          <p:cNvSpPr txBox="1"/>
          <p:nvPr/>
        </p:nvSpPr>
        <p:spPr>
          <a:xfrm>
            <a:off x="2898536" y="1653214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B6DB84E-B0CD-DBE0-B2BA-1C30372D5ACB}"/>
              </a:ext>
            </a:extLst>
          </p:cNvPr>
          <p:cNvSpPr txBox="1"/>
          <p:nvPr/>
        </p:nvSpPr>
        <p:spPr>
          <a:xfrm>
            <a:off x="4231013" y="527443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C90EC326-14BD-E107-4D7B-E8167BCDFAC6}"/>
              </a:ext>
            </a:extLst>
          </p:cNvPr>
          <p:cNvCxnSpPr/>
          <p:nvPr/>
        </p:nvCxnSpPr>
        <p:spPr>
          <a:xfrm>
            <a:off x="4840613" y="4431841"/>
            <a:ext cx="0" cy="7553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6DE799A-2AED-75FF-A1FA-56BEBB043767}"/>
              </a:ext>
            </a:extLst>
          </p:cNvPr>
          <p:cNvCxnSpPr>
            <a:cxnSpLocks/>
          </p:cNvCxnSpPr>
          <p:nvPr/>
        </p:nvCxnSpPr>
        <p:spPr>
          <a:xfrm>
            <a:off x="3363785" y="2872049"/>
            <a:ext cx="0" cy="22389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6C0C6166-721B-B03F-FC30-55F76E405ED9}"/>
              </a:ext>
            </a:extLst>
          </p:cNvPr>
          <p:cNvCxnSpPr>
            <a:cxnSpLocks/>
          </p:cNvCxnSpPr>
          <p:nvPr/>
        </p:nvCxnSpPr>
        <p:spPr>
          <a:xfrm rot="16200000">
            <a:off x="3704819" y="3487241"/>
            <a:ext cx="0" cy="7553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88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>
            <a:extLst>
              <a:ext uri="{FF2B5EF4-FFF2-40B4-BE49-F238E27FC236}">
                <a16:creationId xmlns:a16="http://schemas.microsoft.com/office/drawing/2014/main" id="{06AE8635-979A-311A-DE87-3C42C37A95F7}"/>
              </a:ext>
            </a:extLst>
          </p:cNvPr>
          <p:cNvGrpSpPr/>
          <p:nvPr/>
        </p:nvGrpSpPr>
        <p:grpSpPr>
          <a:xfrm flipH="1">
            <a:off x="7587494" y="4758420"/>
            <a:ext cx="1295400" cy="774443"/>
            <a:chOff x="4005606" y="5533027"/>
            <a:chExt cx="1757324" cy="929291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44272745-C13D-14C4-CB4E-A9E0E34E5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6FD99C0D-4103-713F-5583-C8AFF6811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8052F61F-547B-7D5A-1585-DE0435CF5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7445FFF8-FE3C-84A0-10F5-24DA2B88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怎麼讓模型同時聽跟說</a:t>
            </a:r>
            <a:endParaRPr lang="zh-TW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7A30B0-7BB0-74EF-9D88-B70EBCD5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7755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C10780E-FDF2-826A-660C-6F1730DD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492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2B3B210A-3A1A-67E5-7FA9-13EA1059C8E3}"/>
              </a:ext>
            </a:extLst>
          </p:cNvPr>
          <p:cNvCxnSpPr/>
          <p:nvPr/>
        </p:nvCxnSpPr>
        <p:spPr>
          <a:xfrm>
            <a:off x="2457450" y="5187156"/>
            <a:ext cx="8743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02EC1CAD-F805-2514-D08F-BBD2B681109E}"/>
              </a:ext>
            </a:extLst>
          </p:cNvPr>
          <p:cNvCxnSpPr/>
          <p:nvPr/>
        </p:nvCxnSpPr>
        <p:spPr>
          <a:xfrm>
            <a:off x="2457450" y="2524521"/>
            <a:ext cx="8743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11202D0-BB2C-792F-79CA-414E64B484E6}"/>
              </a:ext>
            </a:extLst>
          </p:cNvPr>
          <p:cNvGrpSpPr/>
          <p:nvPr/>
        </p:nvGrpSpPr>
        <p:grpSpPr>
          <a:xfrm flipH="1">
            <a:off x="2762250" y="2137299"/>
            <a:ext cx="1295400" cy="774443"/>
            <a:chOff x="4005606" y="5533027"/>
            <a:chExt cx="1757324" cy="929291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70A1AA2C-1275-9045-E762-4F6FCE7F1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EFCC8FE-895C-A62A-1CD3-A2CE66ACD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7C8AE270-F6CE-B28F-370F-22694F46F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FCF86D1-6984-BFE1-9E21-56454A09A61D}"/>
              </a:ext>
            </a:extLst>
          </p:cNvPr>
          <p:cNvSpPr/>
          <p:nvPr/>
        </p:nvSpPr>
        <p:spPr>
          <a:xfrm>
            <a:off x="7425848" y="3246880"/>
            <a:ext cx="1565927" cy="113388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語音版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DC41932-BD2B-B57E-35B2-706E2E6D548F}"/>
              </a:ext>
            </a:extLst>
          </p:cNvPr>
          <p:cNvSpPr txBox="1"/>
          <p:nvPr/>
        </p:nvSpPr>
        <p:spPr>
          <a:xfrm>
            <a:off x="9277350" y="500707"/>
            <a:ext cx="240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/>
              <a:t>D</a:t>
            </a:r>
            <a:r>
              <a:rPr lang="zh-TW" altLang="en-US" sz="2400" dirty="0"/>
              <a:t>ialogue </a:t>
            </a:r>
            <a:r>
              <a:rPr lang="en-US" altLang="zh-TW" sz="2400" dirty="0"/>
              <a:t>GSLM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05C9F15-DB20-C255-B29B-10D76E5E02B8}"/>
              </a:ext>
            </a:extLst>
          </p:cNvPr>
          <p:cNvSpPr txBox="1"/>
          <p:nvPr/>
        </p:nvSpPr>
        <p:spPr>
          <a:xfrm>
            <a:off x="8467725" y="9571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https://arxiv.org/abs/2203.16502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F69A6B7-0B3B-CDA7-C5CF-8DCEE38E2558}"/>
              </a:ext>
            </a:extLst>
          </p:cNvPr>
          <p:cNvSpPr txBox="1"/>
          <p:nvPr/>
        </p:nvSpPr>
        <p:spPr>
          <a:xfrm>
            <a:off x="3096354" y="1997239"/>
            <a:ext cx="40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C90EC326-14BD-E107-4D7B-E8167BCDFAC6}"/>
              </a:ext>
            </a:extLst>
          </p:cNvPr>
          <p:cNvCxnSpPr>
            <a:cxnSpLocks/>
          </p:cNvCxnSpPr>
          <p:nvPr/>
        </p:nvCxnSpPr>
        <p:spPr>
          <a:xfrm>
            <a:off x="8208811" y="4380763"/>
            <a:ext cx="0" cy="3776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6DE799A-2AED-75FF-A1FA-56BEBB043767}"/>
              </a:ext>
            </a:extLst>
          </p:cNvPr>
          <p:cNvCxnSpPr>
            <a:cxnSpLocks/>
          </p:cNvCxnSpPr>
          <p:nvPr/>
        </p:nvCxnSpPr>
        <p:spPr>
          <a:xfrm>
            <a:off x="6731983" y="2820971"/>
            <a:ext cx="0" cy="22389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6C0C6166-721B-B03F-FC30-55F76E405ED9}"/>
              </a:ext>
            </a:extLst>
          </p:cNvPr>
          <p:cNvCxnSpPr>
            <a:cxnSpLocks/>
          </p:cNvCxnSpPr>
          <p:nvPr/>
        </p:nvCxnSpPr>
        <p:spPr>
          <a:xfrm rot="16200000">
            <a:off x="7073017" y="3436163"/>
            <a:ext cx="0" cy="7553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6CE3F139-FB1E-70D4-7DBE-2B08B5B8791E}"/>
              </a:ext>
            </a:extLst>
          </p:cNvPr>
          <p:cNvGrpSpPr/>
          <p:nvPr/>
        </p:nvGrpSpPr>
        <p:grpSpPr>
          <a:xfrm flipH="1">
            <a:off x="6047659" y="2134242"/>
            <a:ext cx="1295400" cy="774443"/>
            <a:chOff x="4005606" y="5533027"/>
            <a:chExt cx="1757324" cy="92929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5D07EC5-EBFC-46D9-7C30-DE8C1437B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B3D39439-2924-F514-7866-63D1713CA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1ED4726-7766-DA50-3AB8-875397BBF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EEB8768-0500-0817-5C78-6420A839BD32}"/>
              </a:ext>
            </a:extLst>
          </p:cNvPr>
          <p:cNvSpPr txBox="1"/>
          <p:nvPr/>
        </p:nvSpPr>
        <p:spPr>
          <a:xfrm>
            <a:off x="3027519" y="1674075"/>
            <a:ext cx="40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我們來做一個有趣的嘗試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7BA25AC-51D1-77EF-2737-018EF12AEAC0}"/>
              </a:ext>
            </a:extLst>
          </p:cNvPr>
          <p:cNvSpPr txBox="1"/>
          <p:nvPr/>
        </p:nvSpPr>
        <p:spPr>
          <a:xfrm>
            <a:off x="4496862" y="52382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43F7B4E-CDB9-86BB-79E7-1B53195D2E66}"/>
              </a:ext>
            </a:extLst>
          </p:cNvPr>
          <p:cNvSpPr txBox="1"/>
          <p:nvPr/>
        </p:nvSpPr>
        <p:spPr>
          <a:xfrm>
            <a:off x="6155275" y="52469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2880C00-0375-8ED7-57A5-A5D7B820DD54}"/>
              </a:ext>
            </a:extLst>
          </p:cNvPr>
          <p:cNvSpPr txBox="1"/>
          <p:nvPr/>
        </p:nvSpPr>
        <p:spPr>
          <a:xfrm>
            <a:off x="7620385" y="54307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89905AA-D175-1D42-AAA3-F3CCEA9B7760}"/>
              </a:ext>
            </a:extLst>
          </p:cNvPr>
          <p:cNvSpPr txBox="1"/>
          <p:nvPr/>
        </p:nvSpPr>
        <p:spPr>
          <a:xfrm>
            <a:off x="2781300" y="523633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947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FD201C-4B44-2701-0327-8785A3C5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658FF2-7F06-F574-AA67-B262E5D9E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BA07642-382D-9A12-EFED-200BE496D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13" y="302780"/>
            <a:ext cx="7278116" cy="373432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6D2DC85-579F-AFFE-1227-C968BF2A1239}"/>
              </a:ext>
            </a:extLst>
          </p:cNvPr>
          <p:cNvSpPr txBox="1"/>
          <p:nvPr/>
        </p:nvSpPr>
        <p:spPr>
          <a:xfrm>
            <a:off x="284901" y="4597690"/>
            <a:ext cx="8753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https://www.youtube.com/watch?v=DQacCB9tDaw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1186E2D-E053-D15E-4D85-489D90BE0929}"/>
              </a:ext>
            </a:extLst>
          </p:cNvPr>
          <p:cNvSpPr txBox="1"/>
          <p:nvPr/>
        </p:nvSpPr>
        <p:spPr>
          <a:xfrm>
            <a:off x="284901" y="4136025"/>
            <a:ext cx="8753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GPT-4o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AC74D75-FE45-BBB0-6597-6A326A561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603" y="1825625"/>
            <a:ext cx="8109284" cy="4054642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15126F8-0D26-9508-9D61-73307FFCBC24}"/>
              </a:ext>
            </a:extLst>
          </p:cNvPr>
          <p:cNvSpPr txBox="1"/>
          <p:nvPr/>
        </p:nvSpPr>
        <p:spPr>
          <a:xfrm>
            <a:off x="3746645" y="63187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https://www.youtube.com/watch?v=nXVvvRhiGjI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E7C4DE8-EBA5-59FF-4923-C3FF5A82B43B}"/>
              </a:ext>
            </a:extLst>
          </p:cNvPr>
          <p:cNvSpPr txBox="1"/>
          <p:nvPr/>
        </p:nvSpPr>
        <p:spPr>
          <a:xfrm>
            <a:off x="3730603" y="5930968"/>
            <a:ext cx="7819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Project Astra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753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>
            <a:extLst>
              <a:ext uri="{FF2B5EF4-FFF2-40B4-BE49-F238E27FC236}">
                <a16:creationId xmlns:a16="http://schemas.microsoft.com/office/drawing/2014/main" id="{06AE8635-979A-311A-DE87-3C42C37A95F7}"/>
              </a:ext>
            </a:extLst>
          </p:cNvPr>
          <p:cNvGrpSpPr/>
          <p:nvPr/>
        </p:nvGrpSpPr>
        <p:grpSpPr>
          <a:xfrm flipH="1">
            <a:off x="7587494" y="4758420"/>
            <a:ext cx="1295400" cy="774443"/>
            <a:chOff x="4005606" y="5533027"/>
            <a:chExt cx="1757324" cy="929291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44272745-C13D-14C4-CB4E-A9E0E34E5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6FD99C0D-4103-713F-5583-C8AFF6811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8052F61F-547B-7D5A-1585-DE0435CF5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7445FFF8-FE3C-84A0-10F5-24DA2B88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怎麼讓模型同時聽跟說</a:t>
            </a:r>
            <a:endParaRPr lang="zh-TW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7A30B0-7BB0-74EF-9D88-B70EBCD5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7755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C10780E-FDF2-826A-660C-6F1730DD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492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2B3B210A-3A1A-67E5-7FA9-13EA1059C8E3}"/>
              </a:ext>
            </a:extLst>
          </p:cNvPr>
          <p:cNvCxnSpPr/>
          <p:nvPr/>
        </p:nvCxnSpPr>
        <p:spPr>
          <a:xfrm>
            <a:off x="2457450" y="5187156"/>
            <a:ext cx="8743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02EC1CAD-F805-2514-D08F-BBD2B681109E}"/>
              </a:ext>
            </a:extLst>
          </p:cNvPr>
          <p:cNvCxnSpPr/>
          <p:nvPr/>
        </p:nvCxnSpPr>
        <p:spPr>
          <a:xfrm>
            <a:off x="2457450" y="2524521"/>
            <a:ext cx="8743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11202D0-BB2C-792F-79CA-414E64B484E6}"/>
              </a:ext>
            </a:extLst>
          </p:cNvPr>
          <p:cNvGrpSpPr/>
          <p:nvPr/>
        </p:nvGrpSpPr>
        <p:grpSpPr>
          <a:xfrm flipH="1">
            <a:off x="2762250" y="2137299"/>
            <a:ext cx="1295400" cy="774443"/>
            <a:chOff x="4005606" y="5533027"/>
            <a:chExt cx="1757324" cy="929291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70A1AA2C-1275-9045-E762-4F6FCE7F1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EFCC8FE-895C-A62A-1CD3-A2CE66ACD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7C8AE270-F6CE-B28F-370F-22694F46F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FCF86D1-6984-BFE1-9E21-56454A09A61D}"/>
              </a:ext>
            </a:extLst>
          </p:cNvPr>
          <p:cNvSpPr/>
          <p:nvPr/>
        </p:nvSpPr>
        <p:spPr>
          <a:xfrm>
            <a:off x="8882894" y="3102708"/>
            <a:ext cx="1565927" cy="113388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語音版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DC41932-BD2B-B57E-35B2-706E2E6D548F}"/>
              </a:ext>
            </a:extLst>
          </p:cNvPr>
          <p:cNvSpPr txBox="1"/>
          <p:nvPr/>
        </p:nvSpPr>
        <p:spPr>
          <a:xfrm>
            <a:off x="9277350" y="500707"/>
            <a:ext cx="240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/>
              <a:t>D</a:t>
            </a:r>
            <a:r>
              <a:rPr lang="zh-TW" altLang="en-US" sz="2400" dirty="0"/>
              <a:t>ialogue </a:t>
            </a:r>
            <a:r>
              <a:rPr lang="en-US" altLang="zh-TW" sz="2400" dirty="0"/>
              <a:t>GSLM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05C9F15-DB20-C255-B29B-10D76E5E02B8}"/>
              </a:ext>
            </a:extLst>
          </p:cNvPr>
          <p:cNvSpPr txBox="1"/>
          <p:nvPr/>
        </p:nvSpPr>
        <p:spPr>
          <a:xfrm>
            <a:off x="8467725" y="9571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https://arxiv.org/abs/2203.16502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F69A6B7-0B3B-CDA7-C5CF-8DCEE38E2558}"/>
              </a:ext>
            </a:extLst>
          </p:cNvPr>
          <p:cNvSpPr txBox="1"/>
          <p:nvPr/>
        </p:nvSpPr>
        <p:spPr>
          <a:xfrm>
            <a:off x="3096354" y="1997239"/>
            <a:ext cx="40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C90EC326-14BD-E107-4D7B-E8167BCDFAC6}"/>
              </a:ext>
            </a:extLst>
          </p:cNvPr>
          <p:cNvCxnSpPr>
            <a:cxnSpLocks/>
          </p:cNvCxnSpPr>
          <p:nvPr/>
        </p:nvCxnSpPr>
        <p:spPr>
          <a:xfrm>
            <a:off x="9665857" y="4236591"/>
            <a:ext cx="0" cy="3776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6DE799A-2AED-75FF-A1FA-56BEBB043767}"/>
              </a:ext>
            </a:extLst>
          </p:cNvPr>
          <p:cNvCxnSpPr>
            <a:cxnSpLocks/>
          </p:cNvCxnSpPr>
          <p:nvPr/>
        </p:nvCxnSpPr>
        <p:spPr>
          <a:xfrm>
            <a:off x="8189029" y="2676799"/>
            <a:ext cx="0" cy="22389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6C0C6166-721B-B03F-FC30-55F76E405ED9}"/>
              </a:ext>
            </a:extLst>
          </p:cNvPr>
          <p:cNvCxnSpPr>
            <a:cxnSpLocks/>
          </p:cNvCxnSpPr>
          <p:nvPr/>
        </p:nvCxnSpPr>
        <p:spPr>
          <a:xfrm rot="16200000">
            <a:off x="8530063" y="3291991"/>
            <a:ext cx="0" cy="7553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6CE3F139-FB1E-70D4-7DBE-2B08B5B8791E}"/>
              </a:ext>
            </a:extLst>
          </p:cNvPr>
          <p:cNvGrpSpPr/>
          <p:nvPr/>
        </p:nvGrpSpPr>
        <p:grpSpPr>
          <a:xfrm flipH="1">
            <a:off x="6047659" y="2134242"/>
            <a:ext cx="1295400" cy="774443"/>
            <a:chOff x="4005606" y="5533027"/>
            <a:chExt cx="1757324" cy="92929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5D07EC5-EBFC-46D9-7C30-DE8C1437B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B3D39439-2924-F514-7866-63D1713CA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1ED4726-7766-DA50-3AB8-875397BBF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EEB8768-0500-0817-5C78-6420A839BD32}"/>
              </a:ext>
            </a:extLst>
          </p:cNvPr>
          <p:cNvSpPr txBox="1"/>
          <p:nvPr/>
        </p:nvSpPr>
        <p:spPr>
          <a:xfrm>
            <a:off x="3027519" y="1674075"/>
            <a:ext cx="40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我們來做一個有趣的嘗試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2880C00-0375-8ED7-57A5-A5D7B820DD54}"/>
              </a:ext>
            </a:extLst>
          </p:cNvPr>
          <p:cNvSpPr txBox="1"/>
          <p:nvPr/>
        </p:nvSpPr>
        <p:spPr>
          <a:xfrm>
            <a:off x="7620385" y="54307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C8FFA54-5DF3-BEA9-944C-B1EBE144700B}"/>
              </a:ext>
            </a:extLst>
          </p:cNvPr>
          <p:cNvSpPr txBox="1"/>
          <p:nvPr/>
        </p:nvSpPr>
        <p:spPr>
          <a:xfrm>
            <a:off x="7586435" y="204596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47E7E149-E2CE-0143-2E04-C8D4DD8E014D}"/>
              </a:ext>
            </a:extLst>
          </p:cNvPr>
          <p:cNvGrpSpPr/>
          <p:nvPr/>
        </p:nvGrpSpPr>
        <p:grpSpPr>
          <a:xfrm flipH="1">
            <a:off x="9112449" y="4757917"/>
            <a:ext cx="1295400" cy="774443"/>
            <a:chOff x="4005606" y="5533027"/>
            <a:chExt cx="1757324" cy="929291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4ABC8FA-AA61-A328-56FC-B8F537C1F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4752C5B-163A-35DB-E4A1-E629A5F5B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AF9779F9-7786-6FB9-C131-3CF8BCC0C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2639421-0562-1DB5-2416-5BED4347E0F1}"/>
              </a:ext>
            </a:extLst>
          </p:cNvPr>
          <p:cNvSpPr txBox="1"/>
          <p:nvPr/>
        </p:nvSpPr>
        <p:spPr>
          <a:xfrm>
            <a:off x="8874284" y="5459102"/>
            <a:ext cx="182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我好期待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CEDA15DD-6D06-CADE-27D1-F249CEB76DBC}"/>
              </a:ext>
            </a:extLst>
          </p:cNvPr>
          <p:cNvSpPr txBox="1"/>
          <p:nvPr/>
        </p:nvSpPr>
        <p:spPr>
          <a:xfrm>
            <a:off x="4496862" y="52382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3B42B3D8-1811-5BE1-0CFA-46DA33E77B14}"/>
              </a:ext>
            </a:extLst>
          </p:cNvPr>
          <p:cNvSpPr txBox="1"/>
          <p:nvPr/>
        </p:nvSpPr>
        <p:spPr>
          <a:xfrm>
            <a:off x="6155275" y="52469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22A78698-ADF7-135F-7CCB-03A5F4C989BD}"/>
              </a:ext>
            </a:extLst>
          </p:cNvPr>
          <p:cNvSpPr txBox="1"/>
          <p:nvPr/>
        </p:nvSpPr>
        <p:spPr>
          <a:xfrm>
            <a:off x="2781300" y="523633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113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群組 36">
            <a:extLst>
              <a:ext uri="{FF2B5EF4-FFF2-40B4-BE49-F238E27FC236}">
                <a16:creationId xmlns:a16="http://schemas.microsoft.com/office/drawing/2014/main" id="{D999DD46-7D6A-B82D-AECA-4B5038B81104}"/>
              </a:ext>
            </a:extLst>
          </p:cNvPr>
          <p:cNvGrpSpPr/>
          <p:nvPr/>
        </p:nvGrpSpPr>
        <p:grpSpPr>
          <a:xfrm flipH="1">
            <a:off x="7573135" y="2118921"/>
            <a:ext cx="1295400" cy="774443"/>
            <a:chOff x="4005606" y="5533027"/>
            <a:chExt cx="1757324" cy="929291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7B9F1E04-F21D-C7F1-E5FA-76E6BDEFB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AF01364A-5EBF-AF5B-2808-470EBCC7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2B176BE3-56B2-D803-1C7D-ABF5FFF38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06AE8635-979A-311A-DE87-3C42C37A95F7}"/>
              </a:ext>
            </a:extLst>
          </p:cNvPr>
          <p:cNvGrpSpPr/>
          <p:nvPr/>
        </p:nvGrpSpPr>
        <p:grpSpPr>
          <a:xfrm flipH="1">
            <a:off x="7587494" y="4758420"/>
            <a:ext cx="1295400" cy="774443"/>
            <a:chOff x="4005606" y="5533027"/>
            <a:chExt cx="1757324" cy="929291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44272745-C13D-14C4-CB4E-A9E0E34E5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6FD99C0D-4103-713F-5583-C8AFF6811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8052F61F-547B-7D5A-1585-DE0435CF5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7445FFF8-FE3C-84A0-10F5-24DA2B88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怎麼讓模型同時聽跟說</a:t>
            </a:r>
            <a:endParaRPr lang="zh-TW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7A30B0-7BB0-74EF-9D88-B70EBCD5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7755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C10780E-FDF2-826A-660C-6F1730DD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492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2B3B210A-3A1A-67E5-7FA9-13EA1059C8E3}"/>
              </a:ext>
            </a:extLst>
          </p:cNvPr>
          <p:cNvCxnSpPr/>
          <p:nvPr/>
        </p:nvCxnSpPr>
        <p:spPr>
          <a:xfrm>
            <a:off x="2457450" y="5187156"/>
            <a:ext cx="8743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02EC1CAD-F805-2514-D08F-BBD2B681109E}"/>
              </a:ext>
            </a:extLst>
          </p:cNvPr>
          <p:cNvCxnSpPr/>
          <p:nvPr/>
        </p:nvCxnSpPr>
        <p:spPr>
          <a:xfrm>
            <a:off x="2457450" y="2524521"/>
            <a:ext cx="8743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11202D0-BB2C-792F-79CA-414E64B484E6}"/>
              </a:ext>
            </a:extLst>
          </p:cNvPr>
          <p:cNvGrpSpPr/>
          <p:nvPr/>
        </p:nvGrpSpPr>
        <p:grpSpPr>
          <a:xfrm flipH="1">
            <a:off x="2762250" y="2137299"/>
            <a:ext cx="1295400" cy="774443"/>
            <a:chOff x="4005606" y="5533027"/>
            <a:chExt cx="1757324" cy="929291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70A1AA2C-1275-9045-E762-4F6FCE7F1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EFCC8FE-895C-A62A-1CD3-A2CE66ACD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7C8AE270-F6CE-B28F-370F-22694F46F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FCF86D1-6984-BFE1-9E21-56454A09A61D}"/>
              </a:ext>
            </a:extLst>
          </p:cNvPr>
          <p:cNvSpPr/>
          <p:nvPr/>
        </p:nvSpPr>
        <p:spPr>
          <a:xfrm>
            <a:off x="8882894" y="3102708"/>
            <a:ext cx="1565927" cy="113388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語音版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DC41932-BD2B-B57E-35B2-706E2E6D548F}"/>
              </a:ext>
            </a:extLst>
          </p:cNvPr>
          <p:cNvSpPr txBox="1"/>
          <p:nvPr/>
        </p:nvSpPr>
        <p:spPr>
          <a:xfrm>
            <a:off x="9277350" y="500707"/>
            <a:ext cx="240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/>
              <a:t>D</a:t>
            </a:r>
            <a:r>
              <a:rPr lang="zh-TW" altLang="en-US" sz="2400" dirty="0"/>
              <a:t>ialogue </a:t>
            </a:r>
            <a:r>
              <a:rPr lang="en-US" altLang="zh-TW" sz="2400" dirty="0"/>
              <a:t>GSLM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05C9F15-DB20-C255-B29B-10D76E5E02B8}"/>
              </a:ext>
            </a:extLst>
          </p:cNvPr>
          <p:cNvSpPr txBox="1"/>
          <p:nvPr/>
        </p:nvSpPr>
        <p:spPr>
          <a:xfrm>
            <a:off x="8467725" y="9571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https://arxiv.org/abs/2203.16502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F69A6B7-0B3B-CDA7-C5CF-8DCEE38E2558}"/>
              </a:ext>
            </a:extLst>
          </p:cNvPr>
          <p:cNvSpPr txBox="1"/>
          <p:nvPr/>
        </p:nvSpPr>
        <p:spPr>
          <a:xfrm>
            <a:off x="3096354" y="1997239"/>
            <a:ext cx="40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C90EC326-14BD-E107-4D7B-E8167BCDFAC6}"/>
              </a:ext>
            </a:extLst>
          </p:cNvPr>
          <p:cNvCxnSpPr>
            <a:cxnSpLocks/>
          </p:cNvCxnSpPr>
          <p:nvPr/>
        </p:nvCxnSpPr>
        <p:spPr>
          <a:xfrm>
            <a:off x="9665857" y="4236591"/>
            <a:ext cx="0" cy="9505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6DE799A-2AED-75FF-A1FA-56BEBB043767}"/>
              </a:ext>
            </a:extLst>
          </p:cNvPr>
          <p:cNvCxnSpPr>
            <a:cxnSpLocks/>
          </p:cNvCxnSpPr>
          <p:nvPr/>
        </p:nvCxnSpPr>
        <p:spPr>
          <a:xfrm>
            <a:off x="8189029" y="2676799"/>
            <a:ext cx="0" cy="22389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6C0C6166-721B-B03F-FC30-55F76E405ED9}"/>
              </a:ext>
            </a:extLst>
          </p:cNvPr>
          <p:cNvCxnSpPr>
            <a:cxnSpLocks/>
          </p:cNvCxnSpPr>
          <p:nvPr/>
        </p:nvCxnSpPr>
        <p:spPr>
          <a:xfrm rot="16200000">
            <a:off x="8530063" y="3291991"/>
            <a:ext cx="0" cy="7553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6CE3F139-FB1E-70D4-7DBE-2B08B5B8791E}"/>
              </a:ext>
            </a:extLst>
          </p:cNvPr>
          <p:cNvGrpSpPr/>
          <p:nvPr/>
        </p:nvGrpSpPr>
        <p:grpSpPr>
          <a:xfrm flipH="1">
            <a:off x="6047659" y="2134242"/>
            <a:ext cx="1295400" cy="774443"/>
            <a:chOff x="4005606" y="5533027"/>
            <a:chExt cx="1757324" cy="92929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5D07EC5-EBFC-46D9-7C30-DE8C1437B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B3D39439-2924-F514-7866-63D1713CA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1ED4726-7766-DA50-3AB8-875397BBF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EEB8768-0500-0817-5C78-6420A839BD32}"/>
              </a:ext>
            </a:extLst>
          </p:cNvPr>
          <p:cNvSpPr txBox="1"/>
          <p:nvPr/>
        </p:nvSpPr>
        <p:spPr>
          <a:xfrm>
            <a:off x="3027519" y="1674075"/>
            <a:ext cx="40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我們來做一個有趣的嘗試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2880C00-0375-8ED7-57A5-A5D7B820DD54}"/>
              </a:ext>
            </a:extLst>
          </p:cNvPr>
          <p:cNvSpPr txBox="1"/>
          <p:nvPr/>
        </p:nvSpPr>
        <p:spPr>
          <a:xfrm>
            <a:off x="7620385" y="54307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872A4B58-90E1-302E-DDD1-0F45FC25C3BB}"/>
              </a:ext>
            </a:extLst>
          </p:cNvPr>
          <p:cNvSpPr txBox="1"/>
          <p:nvPr/>
        </p:nvSpPr>
        <p:spPr>
          <a:xfrm>
            <a:off x="7627229" y="1673892"/>
            <a:ext cx="40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我要你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A9AF84F6-2349-BBD9-6ACC-EF63B1804805}"/>
              </a:ext>
            </a:extLst>
          </p:cNvPr>
          <p:cNvSpPr txBox="1"/>
          <p:nvPr/>
        </p:nvSpPr>
        <p:spPr>
          <a:xfrm>
            <a:off x="9085495" y="529222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70E6B764-0F1C-7C59-B33E-97A99D659089}"/>
              </a:ext>
            </a:extLst>
          </p:cNvPr>
          <p:cNvSpPr txBox="1"/>
          <p:nvPr/>
        </p:nvSpPr>
        <p:spPr>
          <a:xfrm>
            <a:off x="4496862" y="52382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D198A98C-C488-3456-43B4-E358CBD31BD2}"/>
              </a:ext>
            </a:extLst>
          </p:cNvPr>
          <p:cNvSpPr txBox="1"/>
          <p:nvPr/>
        </p:nvSpPr>
        <p:spPr>
          <a:xfrm>
            <a:off x="6155275" y="52469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AFB95B3-01B2-E1D0-095A-323818C8872F}"/>
              </a:ext>
            </a:extLst>
          </p:cNvPr>
          <p:cNvSpPr txBox="1"/>
          <p:nvPr/>
        </p:nvSpPr>
        <p:spPr>
          <a:xfrm>
            <a:off x="2781300" y="523633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587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BD3E02-3C49-47C6-A816-54CDDFA4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怎麼讓模型同時聽、說、看</a:t>
            </a:r>
            <a:endParaRPr lang="zh-TW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9153F31-1C5F-E096-2D44-BD93FAE1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146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38850E53-CAC5-7DE6-D1A0-BDEAA007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708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0AD6C16-2BE1-5112-960B-55F874AA0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18715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4DF6FE19-3F10-26B5-EF15-36281DB3E7B7}"/>
              </a:ext>
            </a:extLst>
          </p:cNvPr>
          <p:cNvCxnSpPr/>
          <p:nvPr/>
        </p:nvCxnSpPr>
        <p:spPr>
          <a:xfrm>
            <a:off x="2457450" y="3924299"/>
            <a:ext cx="8743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048E4C85-2252-F2A1-1E74-9B63E96D4FCD}"/>
              </a:ext>
            </a:extLst>
          </p:cNvPr>
          <p:cNvCxnSpPr/>
          <p:nvPr/>
        </p:nvCxnSpPr>
        <p:spPr>
          <a:xfrm>
            <a:off x="2457450" y="2280443"/>
            <a:ext cx="8743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A23EE5C-A0C9-830F-8518-0953E65F629E}"/>
              </a:ext>
            </a:extLst>
          </p:cNvPr>
          <p:cNvCxnSpPr/>
          <p:nvPr/>
        </p:nvCxnSpPr>
        <p:spPr>
          <a:xfrm>
            <a:off x="2457450" y="5796754"/>
            <a:ext cx="8743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群組 8">
            <a:extLst>
              <a:ext uri="{FF2B5EF4-FFF2-40B4-BE49-F238E27FC236}">
                <a16:creationId xmlns:a16="http://schemas.microsoft.com/office/drawing/2014/main" id="{59DEC415-A8CA-FD4B-A12D-91119057315A}"/>
              </a:ext>
            </a:extLst>
          </p:cNvPr>
          <p:cNvGrpSpPr/>
          <p:nvPr/>
        </p:nvGrpSpPr>
        <p:grpSpPr>
          <a:xfrm flipH="1">
            <a:off x="2796546" y="3518026"/>
            <a:ext cx="1315961" cy="774443"/>
            <a:chOff x="4005606" y="5533027"/>
            <a:chExt cx="1757324" cy="929291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23CD8BA-348C-FF21-81FE-76AB9BAD6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CD1610D-ADE9-DC82-A342-7902061F0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A8BB2D99-7534-5BAE-99E3-DAF7D2E2E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2071CB05-5A28-465D-2C42-1E7951EF8A58}"/>
              </a:ext>
            </a:extLst>
          </p:cNvPr>
          <p:cNvGrpSpPr/>
          <p:nvPr/>
        </p:nvGrpSpPr>
        <p:grpSpPr>
          <a:xfrm flipH="1">
            <a:off x="6263460" y="1893221"/>
            <a:ext cx="2816253" cy="774443"/>
            <a:chOff x="4005606" y="5533027"/>
            <a:chExt cx="1757324" cy="929291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580125C-1A09-CEE8-1C4B-2E37EDAC0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114D14C6-DF26-ACDD-042F-2713506EE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63AEED25-14AB-E0E5-2926-BD238F43B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8" name="Picture 6">
            <a:extLst>
              <a:ext uri="{FF2B5EF4-FFF2-40B4-BE49-F238E27FC236}">
                <a16:creationId xmlns:a16="http://schemas.microsoft.com/office/drawing/2014/main" id="{92E50E92-E63A-6DA8-8415-001044F9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13000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732C25B-3362-3678-6EB1-87BD23670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61" y="510763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0DBD2A5B-E54D-6BCB-0EA0-DA955ED8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804" y="513000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504866F-9687-2840-9829-506054EB0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58" y="510763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83E9C290-1A07-0140-2D67-6982F86FD81B}"/>
              </a:ext>
            </a:extLst>
          </p:cNvPr>
          <p:cNvGrpSpPr/>
          <p:nvPr/>
        </p:nvGrpSpPr>
        <p:grpSpPr>
          <a:xfrm flipH="1">
            <a:off x="9079714" y="3518026"/>
            <a:ext cx="2274086" cy="774443"/>
            <a:chOff x="4005606" y="5533027"/>
            <a:chExt cx="1757324" cy="929291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2AA6C28C-9AFF-9A9F-2D45-29A8B8DF2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CC3D03A8-78DD-0199-F2F6-D7879591C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590C9FC3-E862-4A19-47D6-0DCA58D86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8E79B69-98DF-84A7-4DFA-9BE4A98E6B9F}"/>
              </a:ext>
            </a:extLst>
          </p:cNvPr>
          <p:cNvSpPr txBox="1"/>
          <p:nvPr/>
        </p:nvSpPr>
        <p:spPr>
          <a:xfrm>
            <a:off x="2940979" y="3174760"/>
            <a:ext cx="314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正在描述燈光，講得很起勁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9D0B4086-2F91-8DFC-681D-FEBCDAB31219}"/>
              </a:ext>
            </a:extLst>
          </p:cNvPr>
          <p:cNvSpPr txBox="1"/>
          <p:nvPr/>
        </p:nvSpPr>
        <p:spPr>
          <a:xfrm>
            <a:off x="6096000" y="1597580"/>
            <a:ext cx="356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你有沒有看到甚麼怪怪的東西？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9155C39-A54C-CBFC-209D-C76D20AA5D6B}"/>
              </a:ext>
            </a:extLst>
          </p:cNvPr>
          <p:cNvSpPr txBox="1"/>
          <p:nvPr/>
        </p:nvSpPr>
        <p:spPr>
          <a:xfrm>
            <a:off x="8454626" y="3142951"/>
            <a:ext cx="356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有個人比了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Ya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D56BF76-18D7-4C9C-D21E-165D7235823D}"/>
              </a:ext>
            </a:extLst>
          </p:cNvPr>
          <p:cNvSpPr txBox="1"/>
          <p:nvPr/>
        </p:nvSpPr>
        <p:spPr>
          <a:xfrm>
            <a:off x="8062729" y="459372"/>
            <a:ext cx="399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例子來自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AI GPT-4o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3AF34563-1873-2665-D971-A39C39DB34AB}"/>
              </a:ext>
            </a:extLst>
          </p:cNvPr>
          <p:cNvGrpSpPr/>
          <p:nvPr/>
        </p:nvGrpSpPr>
        <p:grpSpPr>
          <a:xfrm>
            <a:off x="3448050" y="4051436"/>
            <a:ext cx="5631663" cy="1098533"/>
            <a:chOff x="3448050" y="4051436"/>
            <a:chExt cx="5631663" cy="1098533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A8EE5F0C-5EEF-626E-065F-E2707C16E6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9807" y="4099891"/>
              <a:ext cx="3623968" cy="100774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3F1B6978-4216-331C-5DED-848231D7FEC7}"/>
                </a:ext>
              </a:extLst>
            </p:cNvPr>
            <p:cNvCxnSpPr>
              <a:cxnSpLocks/>
              <a:stCxn id="3078" idx="0"/>
            </p:cNvCxnSpPr>
            <p:nvPr/>
          </p:nvCxnSpPr>
          <p:spPr>
            <a:xfrm flipV="1">
              <a:off x="3448050" y="4051436"/>
              <a:ext cx="5474089" cy="107856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37920213-1BE9-656C-D4E0-CABAA52F15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5836" y="4152898"/>
              <a:ext cx="1988319" cy="99707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D8FCD599-6F1E-71F1-B9C0-E7BB73355B93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8639404" y="4152898"/>
              <a:ext cx="440309" cy="9771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008CC954-6C43-299F-D5C6-9EAECC0650C6}"/>
              </a:ext>
            </a:extLst>
          </p:cNvPr>
          <p:cNvSpPr txBox="1"/>
          <p:nvPr/>
        </p:nvSpPr>
        <p:spPr>
          <a:xfrm>
            <a:off x="9022563" y="4420600"/>
            <a:ext cx="193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Attention</a:t>
            </a:r>
            <a:endParaRPr lang="zh-TW" altLang="en-US" sz="2400" dirty="0"/>
          </a:p>
        </p:txBody>
      </p: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5B35B038-CAD5-1A07-6F75-2FC86DD4868B}"/>
              </a:ext>
            </a:extLst>
          </p:cNvPr>
          <p:cNvGrpSpPr/>
          <p:nvPr/>
        </p:nvGrpSpPr>
        <p:grpSpPr>
          <a:xfrm flipV="1">
            <a:off x="3362112" y="2471277"/>
            <a:ext cx="5631663" cy="1098533"/>
            <a:chOff x="3448050" y="4051436"/>
            <a:chExt cx="5631663" cy="1098533"/>
          </a:xfrm>
        </p:grpSpPr>
        <p:cxnSp>
          <p:nvCxnSpPr>
            <p:cNvPr id="47" name="直線單箭頭接點 46">
              <a:extLst>
                <a:ext uri="{FF2B5EF4-FFF2-40B4-BE49-F238E27FC236}">
                  <a16:creationId xmlns:a16="http://schemas.microsoft.com/office/drawing/2014/main" id="{21A5E926-D4D5-1B0E-DB22-97DE78AD6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9807" y="4099891"/>
              <a:ext cx="3623968" cy="100774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C4723F06-81BD-4E7C-E2C0-2747CA3B6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8050" y="4051436"/>
              <a:ext cx="5474089" cy="107856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>
              <a:extLst>
                <a:ext uri="{FF2B5EF4-FFF2-40B4-BE49-F238E27FC236}">
                  <a16:creationId xmlns:a16="http://schemas.microsoft.com/office/drawing/2014/main" id="{E17FBC39-5429-02A9-2766-8A30BBC8A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5836" y="4152898"/>
              <a:ext cx="1988319" cy="99707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>
              <a:extLst>
                <a:ext uri="{FF2B5EF4-FFF2-40B4-BE49-F238E27FC236}">
                  <a16:creationId xmlns:a16="http://schemas.microsoft.com/office/drawing/2014/main" id="{2C8CF365-288A-443D-749B-80442F00D4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9404" y="4152898"/>
              <a:ext cx="440309" cy="9771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C55B09F8-9765-BD85-05A1-639E8D990033}"/>
              </a:ext>
            </a:extLst>
          </p:cNvPr>
          <p:cNvSpPr txBox="1"/>
          <p:nvPr/>
        </p:nvSpPr>
        <p:spPr>
          <a:xfrm>
            <a:off x="8985872" y="2591408"/>
            <a:ext cx="193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Attention</a:t>
            </a:r>
            <a:endParaRPr lang="zh-TW" altLang="en-US" sz="2400" dirty="0"/>
          </a:p>
        </p:txBody>
      </p: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F8F1F9C3-5C4E-79F7-5889-1DA1049D2A3E}"/>
              </a:ext>
            </a:extLst>
          </p:cNvPr>
          <p:cNvGrpSpPr/>
          <p:nvPr/>
        </p:nvGrpSpPr>
        <p:grpSpPr>
          <a:xfrm flipH="1">
            <a:off x="4264893" y="3537077"/>
            <a:ext cx="1988317" cy="774443"/>
            <a:chOff x="4005606" y="5533027"/>
            <a:chExt cx="1757324" cy="929291"/>
          </a:xfrm>
        </p:grpSpPr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0759D8E9-04F7-43E6-93EF-7D04E2BA4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052FBD7D-13AE-4625-91A1-E8F4A583B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CDEEE5AD-D734-B767-BD4C-D0B944EEE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165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44" grpId="0"/>
      <p:bldP spid="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BD3E02-3C49-47C6-A816-54CDDFA4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怎麼讓模型同時聽、說、看</a:t>
            </a:r>
            <a:endParaRPr lang="zh-TW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9153F31-1C5F-E096-2D44-BD93FAE1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146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38850E53-CAC5-7DE6-D1A0-BDEAA007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708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0AD6C16-2BE1-5112-960B-55F874AA0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18715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4DF6FE19-3F10-26B5-EF15-36281DB3E7B7}"/>
              </a:ext>
            </a:extLst>
          </p:cNvPr>
          <p:cNvCxnSpPr/>
          <p:nvPr/>
        </p:nvCxnSpPr>
        <p:spPr>
          <a:xfrm>
            <a:off x="2457450" y="3924299"/>
            <a:ext cx="8743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048E4C85-2252-F2A1-1E74-9B63E96D4FCD}"/>
              </a:ext>
            </a:extLst>
          </p:cNvPr>
          <p:cNvCxnSpPr/>
          <p:nvPr/>
        </p:nvCxnSpPr>
        <p:spPr>
          <a:xfrm>
            <a:off x="2457450" y="2280443"/>
            <a:ext cx="8743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A23EE5C-A0C9-830F-8518-0953E65F629E}"/>
              </a:ext>
            </a:extLst>
          </p:cNvPr>
          <p:cNvCxnSpPr/>
          <p:nvPr/>
        </p:nvCxnSpPr>
        <p:spPr>
          <a:xfrm>
            <a:off x="2457450" y="5796754"/>
            <a:ext cx="8743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群組 8">
            <a:extLst>
              <a:ext uri="{FF2B5EF4-FFF2-40B4-BE49-F238E27FC236}">
                <a16:creationId xmlns:a16="http://schemas.microsoft.com/office/drawing/2014/main" id="{59DEC415-A8CA-FD4B-A12D-91119057315A}"/>
              </a:ext>
            </a:extLst>
          </p:cNvPr>
          <p:cNvGrpSpPr/>
          <p:nvPr/>
        </p:nvGrpSpPr>
        <p:grpSpPr>
          <a:xfrm flipH="1">
            <a:off x="5662065" y="3523384"/>
            <a:ext cx="1946027" cy="774443"/>
            <a:chOff x="4005606" y="5533027"/>
            <a:chExt cx="1757324" cy="929291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23CD8BA-348C-FF21-81FE-76AB9BAD6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CD1610D-ADE9-DC82-A342-7902061F0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A8BB2D99-7534-5BAE-99E3-DAF7D2E2E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2071CB05-5A28-465D-2C42-1E7951EF8A58}"/>
              </a:ext>
            </a:extLst>
          </p:cNvPr>
          <p:cNvGrpSpPr/>
          <p:nvPr/>
        </p:nvGrpSpPr>
        <p:grpSpPr>
          <a:xfrm flipH="1">
            <a:off x="4211242" y="1871717"/>
            <a:ext cx="1314136" cy="774443"/>
            <a:chOff x="4005606" y="5533027"/>
            <a:chExt cx="1757324" cy="929291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580125C-1A09-CEE8-1C4B-2E37EDAC0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114D14C6-DF26-ACDD-042F-2713506EE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63AEED25-14AB-E0E5-2926-BD238F43B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8" name="Picture 6">
            <a:extLst>
              <a:ext uri="{FF2B5EF4-FFF2-40B4-BE49-F238E27FC236}">
                <a16:creationId xmlns:a16="http://schemas.microsoft.com/office/drawing/2014/main" id="{92E50E92-E63A-6DA8-8415-001044F9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08" y="516571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732C25B-3362-3678-6EB1-87BD23670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49" y="51519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0DBD2A5B-E54D-6BCB-0EA0-DA955ED8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61" y="516810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83E9C290-1A07-0140-2D67-6982F86FD81B}"/>
              </a:ext>
            </a:extLst>
          </p:cNvPr>
          <p:cNvGrpSpPr/>
          <p:nvPr/>
        </p:nvGrpSpPr>
        <p:grpSpPr>
          <a:xfrm flipH="1">
            <a:off x="7608092" y="1903145"/>
            <a:ext cx="1687564" cy="774443"/>
            <a:chOff x="4005606" y="5533027"/>
            <a:chExt cx="1757324" cy="929291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2AA6C28C-9AFF-9A9F-2D45-29A8B8DF2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CC3D03A8-78DD-0199-F2F6-D7879591C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590C9FC3-E862-4A19-47D6-0DCA58D86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974A15C7-BE2C-0474-5BAC-FB549A68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77" y="519220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18C2B39E-C682-7750-A6BC-33C12369671B}"/>
              </a:ext>
            </a:extLst>
          </p:cNvPr>
          <p:cNvGrpSpPr/>
          <p:nvPr/>
        </p:nvGrpSpPr>
        <p:grpSpPr>
          <a:xfrm flipH="1">
            <a:off x="9170935" y="3502881"/>
            <a:ext cx="2274086" cy="774443"/>
            <a:chOff x="4005606" y="5533027"/>
            <a:chExt cx="1757324" cy="929291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67F806B-D200-30D5-E8B5-3F29EC218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E915C772-C948-5986-A008-F4B555362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41B9DD45-0030-7854-DC32-5B3022284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3737BDC-0F06-74AE-321A-417D0BDCB2DF}"/>
              </a:ext>
            </a:extLst>
          </p:cNvPr>
          <p:cNvSpPr txBox="1"/>
          <p:nvPr/>
        </p:nvSpPr>
        <p:spPr>
          <a:xfrm>
            <a:off x="7986528" y="459372"/>
            <a:ext cx="4129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例子來自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Project Astra Demo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8AEDE88-4F52-6E54-38FF-A8BFF07ADA11}"/>
              </a:ext>
            </a:extLst>
          </p:cNvPr>
          <p:cNvSpPr txBox="1"/>
          <p:nvPr/>
        </p:nvSpPr>
        <p:spPr>
          <a:xfrm>
            <a:off x="3045941" y="1540509"/>
            <a:ext cx="356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我們在那裡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4E566F9-9DCD-8848-45EA-5FE9C4CD2407}"/>
              </a:ext>
            </a:extLst>
          </p:cNvPr>
          <p:cNvSpPr txBox="1"/>
          <p:nvPr/>
        </p:nvSpPr>
        <p:spPr>
          <a:xfrm>
            <a:off x="4809472" y="3273315"/>
            <a:ext cx="356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王十字車站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D88E74DB-9824-47F8-C2DE-5BB79C1F1EEF}"/>
              </a:ext>
            </a:extLst>
          </p:cNvPr>
          <p:cNvSpPr txBox="1"/>
          <p:nvPr/>
        </p:nvSpPr>
        <p:spPr>
          <a:xfrm>
            <a:off x="6802859" y="1541092"/>
            <a:ext cx="356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有沒有看到眼鏡呢？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E5A3B86F-70E1-81B9-E7ED-9E216AB3D3BC}"/>
              </a:ext>
            </a:extLst>
          </p:cNvPr>
          <p:cNvSpPr txBox="1"/>
          <p:nvPr/>
        </p:nvSpPr>
        <p:spPr>
          <a:xfrm>
            <a:off x="8577690" y="3117908"/>
            <a:ext cx="356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有的，在桌上</a:t>
            </a: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E4C65419-F908-6B50-7561-A80B862A77ED}"/>
              </a:ext>
            </a:extLst>
          </p:cNvPr>
          <p:cNvGrpSpPr/>
          <p:nvPr/>
        </p:nvGrpSpPr>
        <p:grpSpPr>
          <a:xfrm>
            <a:off x="3448050" y="4051436"/>
            <a:ext cx="5631663" cy="1098533"/>
            <a:chOff x="3448050" y="4051436"/>
            <a:chExt cx="5631663" cy="1098533"/>
          </a:xfrm>
        </p:grpSpPr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A77848C6-AED2-0060-CD43-31EBED1CDD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9807" y="4099891"/>
              <a:ext cx="3623968" cy="100774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38BFE85B-9C5C-008D-50F0-6757E87E44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8050" y="4051436"/>
              <a:ext cx="5474089" cy="107856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>
              <a:extLst>
                <a:ext uri="{FF2B5EF4-FFF2-40B4-BE49-F238E27FC236}">
                  <a16:creationId xmlns:a16="http://schemas.microsoft.com/office/drawing/2014/main" id="{3723E149-DC03-551E-4BF2-9A3499EBCC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5836" y="4152898"/>
              <a:ext cx="1988319" cy="99707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A48A15F2-63F2-9164-9C4E-3F5E84C392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9404" y="4152898"/>
              <a:ext cx="440309" cy="9771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B9377FF3-7995-CD4E-9636-0B0B9A5E8D32}"/>
              </a:ext>
            </a:extLst>
          </p:cNvPr>
          <p:cNvSpPr txBox="1"/>
          <p:nvPr/>
        </p:nvSpPr>
        <p:spPr>
          <a:xfrm>
            <a:off x="9022563" y="4420600"/>
            <a:ext cx="193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Attention</a:t>
            </a:r>
            <a:endParaRPr lang="zh-TW" altLang="en-US" sz="2400" dirty="0"/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8EC9E14E-EF5A-5E2F-4469-2195787CE4EF}"/>
              </a:ext>
            </a:extLst>
          </p:cNvPr>
          <p:cNvGrpSpPr/>
          <p:nvPr/>
        </p:nvGrpSpPr>
        <p:grpSpPr>
          <a:xfrm flipV="1">
            <a:off x="3362112" y="2471277"/>
            <a:ext cx="5631663" cy="1098533"/>
            <a:chOff x="3448050" y="4051436"/>
            <a:chExt cx="5631663" cy="1098533"/>
          </a:xfrm>
        </p:grpSpPr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07C3EDC3-C403-0DCF-8112-A807D0414B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9807" y="4099891"/>
              <a:ext cx="3623968" cy="100774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980A1D2F-B053-ACB6-2566-FAB85304B0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8050" y="4051436"/>
              <a:ext cx="5474089" cy="107856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>
              <a:extLst>
                <a:ext uri="{FF2B5EF4-FFF2-40B4-BE49-F238E27FC236}">
                  <a16:creationId xmlns:a16="http://schemas.microsoft.com/office/drawing/2014/main" id="{BB0C7A41-7AED-3B35-EF38-F115C88A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5836" y="4152898"/>
              <a:ext cx="1988319" cy="99707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>
              <a:extLst>
                <a:ext uri="{FF2B5EF4-FFF2-40B4-BE49-F238E27FC236}">
                  <a16:creationId xmlns:a16="http://schemas.microsoft.com/office/drawing/2014/main" id="{3C422C77-24F6-29D5-6535-B2C3939E96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9404" y="4152898"/>
              <a:ext cx="440309" cy="9771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ADDAC697-974D-6882-39C2-4CADA70C7B70}"/>
              </a:ext>
            </a:extLst>
          </p:cNvPr>
          <p:cNvSpPr txBox="1"/>
          <p:nvPr/>
        </p:nvSpPr>
        <p:spPr>
          <a:xfrm>
            <a:off x="8985872" y="2591408"/>
            <a:ext cx="193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Attention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568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42" grpId="0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DC2F7A-08DF-1D02-5EA8-7F87806A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53075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更多有關語音版語言模型的論文</a:t>
            </a:r>
          </a:p>
        </p:txBody>
      </p:sp>
      <p:pic>
        <p:nvPicPr>
          <p:cNvPr id="7" name="內容版面配置區 6" descr="一張含有 文字, 圖表 的圖片&#10;&#10;自動產生的描述">
            <a:extLst>
              <a:ext uri="{FF2B5EF4-FFF2-40B4-BE49-F238E27FC236}">
                <a16:creationId xmlns:a16="http://schemas.microsoft.com/office/drawing/2014/main" id="{AF6D5364-1243-0A5F-A6DD-64E1804F0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17" y="166797"/>
            <a:ext cx="4567083" cy="6524406"/>
          </a:xfr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7F32150-34BA-1626-1D79-F547D921AEE3}"/>
              </a:ext>
            </a:extLst>
          </p:cNvPr>
          <p:cNvSpPr txBox="1"/>
          <p:nvPr/>
        </p:nvSpPr>
        <p:spPr>
          <a:xfrm>
            <a:off x="492996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https://github.com/ga642381/speech-trident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7725EC-F2B6-AD99-1993-0C085DE1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6" y="1879886"/>
            <a:ext cx="4054459" cy="405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3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617031-0590-422C-0030-470D31504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GPT-4o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語音模式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(Voice Mode)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913EF3-DEAA-EF34-7C0F-CC619B715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豐富的語音風格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理解語音內容以外的資訊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察言觀色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發出非語言性聲音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自然而即時的互動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92C2EE5-BA00-2A68-14BA-53E7F2DD0C4C}"/>
              </a:ext>
            </a:extLst>
          </p:cNvPr>
          <p:cNvSpPr txBox="1"/>
          <p:nvPr/>
        </p:nvSpPr>
        <p:spPr>
          <a:xfrm>
            <a:off x="105318" y="61035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More:</a:t>
            </a:r>
          </a:p>
          <a:p>
            <a:r>
              <a:rPr lang="zh-TW" altLang="en-US" dirty="0"/>
              <a:t>https://openai.com/index/hello-gpt-4o/</a:t>
            </a:r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52EEDD9C-F145-F1C0-7463-AD933A56C78F}"/>
              </a:ext>
            </a:extLst>
          </p:cNvPr>
          <p:cNvSpPr/>
          <p:nvPr/>
        </p:nvSpPr>
        <p:spPr>
          <a:xfrm>
            <a:off x="4449777" y="1816535"/>
            <a:ext cx="1700463" cy="609600"/>
          </a:xfrm>
          <a:prstGeom prst="wedgeRoundRectCallout">
            <a:avLst>
              <a:gd name="adj1" fmla="val -36871"/>
              <a:gd name="adj2" fmla="val 7565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講快一點</a:t>
            </a:r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7FE2E740-E25A-72A8-4F2B-926DBBFD8DE7}"/>
              </a:ext>
            </a:extLst>
          </p:cNvPr>
          <p:cNvSpPr/>
          <p:nvPr/>
        </p:nvSpPr>
        <p:spPr>
          <a:xfrm>
            <a:off x="6358788" y="1816535"/>
            <a:ext cx="1947150" cy="609600"/>
          </a:xfrm>
          <a:prstGeom prst="wedgeRoundRectCallout">
            <a:avLst>
              <a:gd name="adj1" fmla="val -39072"/>
              <a:gd name="adj2" fmla="val 6513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輕聲細語</a:t>
            </a: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FB7DC31B-AAFD-4FDB-3B72-C5CBCF1ED5B7}"/>
              </a:ext>
            </a:extLst>
          </p:cNvPr>
          <p:cNvSpPr/>
          <p:nvPr/>
        </p:nvSpPr>
        <p:spPr>
          <a:xfrm>
            <a:off x="8458874" y="1816535"/>
            <a:ext cx="1708485" cy="609600"/>
          </a:xfrm>
          <a:prstGeom prst="wedgeRoundRectCallout">
            <a:avLst>
              <a:gd name="adj1" fmla="val -42429"/>
              <a:gd name="adj2" fmla="val 730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用唱的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9DD06B8-CFA4-643B-3B16-284683396B10}"/>
              </a:ext>
            </a:extLst>
          </p:cNvPr>
          <p:cNvSpPr txBox="1"/>
          <p:nvPr/>
        </p:nvSpPr>
        <p:spPr>
          <a:xfrm>
            <a:off x="6984887" y="3093209"/>
            <a:ext cx="3593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例如：喘氣聲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772F7F0-7955-BC34-07E2-F823D475DFD2}"/>
              </a:ext>
            </a:extLst>
          </p:cNvPr>
          <p:cNvSpPr txBox="1"/>
          <p:nvPr/>
        </p:nvSpPr>
        <p:spPr>
          <a:xfrm>
            <a:off x="4306261" y="4090371"/>
            <a:ext cx="3593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例如：笑聲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A866D2B-8361-311D-4F5B-8FB3FE635AFD}"/>
              </a:ext>
            </a:extLst>
          </p:cNvPr>
          <p:cNvSpPr txBox="1"/>
          <p:nvPr/>
        </p:nvSpPr>
        <p:spPr>
          <a:xfrm>
            <a:off x="6006724" y="409037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GPT-4o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是一個愛笑的模型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Google Shape;106;p16">
            <a:extLst>
              <a:ext uri="{FF2B5EF4-FFF2-40B4-BE49-F238E27FC236}">
                <a16:creationId xmlns:a16="http://schemas.microsoft.com/office/drawing/2014/main" id="{E6B8D32C-2416-730B-3051-44561B2841B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35985" y="5180238"/>
            <a:ext cx="3803703" cy="6287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7BB93324-4246-909D-737A-5DE224269802}"/>
              </a:ext>
            </a:extLst>
          </p:cNvPr>
          <p:cNvCxnSpPr>
            <a:cxnSpLocks/>
          </p:cNvCxnSpPr>
          <p:nvPr/>
        </p:nvCxnSpPr>
        <p:spPr>
          <a:xfrm>
            <a:off x="5492233" y="5474154"/>
            <a:ext cx="694039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393D499C-66E7-C467-0250-7128C4E21835}"/>
              </a:ext>
            </a:extLst>
          </p:cNvPr>
          <p:cNvCxnSpPr>
            <a:cxnSpLocks/>
          </p:cNvCxnSpPr>
          <p:nvPr/>
        </p:nvCxnSpPr>
        <p:spPr>
          <a:xfrm>
            <a:off x="5492233" y="6214383"/>
            <a:ext cx="677091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93A2B5A-DCF5-B008-5806-EA34B951807E}"/>
              </a:ext>
            </a:extLst>
          </p:cNvPr>
          <p:cNvSpPr txBox="1"/>
          <p:nvPr/>
        </p:nvSpPr>
        <p:spPr>
          <a:xfrm>
            <a:off x="6113144" y="4894272"/>
            <a:ext cx="319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我們來做一個有趣的嘗試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8" name="Google Shape;106;p16">
            <a:extLst>
              <a:ext uri="{FF2B5EF4-FFF2-40B4-BE49-F238E27FC236}">
                <a16:creationId xmlns:a16="http://schemas.microsoft.com/office/drawing/2014/main" id="{FFBA6F20-4520-A352-D2AA-512C699234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9916847" y="5181401"/>
            <a:ext cx="2346298" cy="62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6;p16">
            <a:extLst>
              <a:ext uri="{FF2B5EF4-FFF2-40B4-BE49-F238E27FC236}">
                <a16:creationId xmlns:a16="http://schemas.microsoft.com/office/drawing/2014/main" id="{78FFDFFF-F954-5669-319F-7712BC80C794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482058" y="5906867"/>
            <a:ext cx="1179812" cy="62875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AC76E8F0-7906-3724-00B6-BE1B7D3805B5}"/>
              </a:ext>
            </a:extLst>
          </p:cNvPr>
          <p:cNvSpPr txBox="1"/>
          <p:nvPr/>
        </p:nvSpPr>
        <p:spPr>
          <a:xfrm>
            <a:off x="9482058" y="4894272"/>
            <a:ext cx="319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我要你去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1DBC8ED-E470-708D-D492-EACAF9884FB5}"/>
              </a:ext>
            </a:extLst>
          </p:cNvPr>
          <p:cNvSpPr txBox="1"/>
          <p:nvPr/>
        </p:nvSpPr>
        <p:spPr>
          <a:xfrm>
            <a:off x="8564516" y="5675352"/>
            <a:ext cx="319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Wow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C4CE861-5996-F5A7-012B-3051B46B60F6}"/>
              </a:ext>
            </a:extLst>
          </p:cNvPr>
          <p:cNvSpPr txBox="1"/>
          <p:nvPr/>
        </p:nvSpPr>
        <p:spPr>
          <a:xfrm>
            <a:off x="4207246" y="5930357"/>
            <a:ext cx="136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GPT-4o: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6E50152-4593-23F4-B6BE-73638EC602B4}"/>
              </a:ext>
            </a:extLst>
          </p:cNvPr>
          <p:cNvSpPr txBox="1"/>
          <p:nvPr/>
        </p:nvSpPr>
        <p:spPr>
          <a:xfrm>
            <a:off x="4246692" y="5211237"/>
            <a:ext cx="136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使用者：</a:t>
            </a:r>
          </a:p>
        </p:txBody>
      </p:sp>
    </p:spTree>
    <p:extLst>
      <p:ext uri="{BB962C8B-B14F-4D97-AF65-F5344CB8AC3E}">
        <p14:creationId xmlns:p14="http://schemas.microsoft.com/office/powerpoint/2010/main" val="322877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7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6AB412-6181-950F-976A-6E0CCC58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47147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GPT-4o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語音模式的誤解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F1D432-B30C-C25F-D2C9-4C956C5A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93168" cy="4351338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手機版本來就有語音介面</a:t>
            </a:r>
          </a:p>
        </p:txBody>
      </p:sp>
      <p:pic>
        <p:nvPicPr>
          <p:cNvPr id="9" name="圖片 8" descr="一張含有 文字, 螢幕擷取畫面 的圖片&#10;&#10;自動產生的描述">
            <a:extLst>
              <a:ext uri="{FF2B5EF4-FFF2-40B4-BE49-F238E27FC236}">
                <a16:creationId xmlns:a16="http://schemas.microsoft.com/office/drawing/2014/main" id="{C7A72D47-2990-AF3B-D01E-DE567FD33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86" y="0"/>
            <a:ext cx="316337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圖片 10" descr="一張含有 螢幕擷取畫面, 文字, 圓形, 設計 的圖片&#10;&#10;自動產生的描述">
            <a:extLst>
              <a:ext uri="{FF2B5EF4-FFF2-40B4-BE49-F238E27FC236}">
                <a16:creationId xmlns:a16="http://schemas.microsoft.com/office/drawing/2014/main" id="{02098D53-2A22-2940-F37C-3E8227D52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47" y="0"/>
            <a:ext cx="3163373" cy="6858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83E7683-7597-3F38-8460-D5D7CC05F606}"/>
              </a:ext>
            </a:extLst>
          </p:cNvPr>
          <p:cNvSpPr txBox="1"/>
          <p:nvPr/>
        </p:nvSpPr>
        <p:spPr>
          <a:xfrm>
            <a:off x="221512" y="6244790"/>
            <a:ext cx="381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本影片為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2024/05/19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錄製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DD3C4A44-8B2A-CEDE-6158-E3BCA076669F}"/>
              </a:ext>
            </a:extLst>
          </p:cNvPr>
          <p:cNvSpPr/>
          <p:nvPr/>
        </p:nvSpPr>
        <p:spPr>
          <a:xfrm>
            <a:off x="8069179" y="6128837"/>
            <a:ext cx="458738" cy="529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16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6AB412-6181-950F-976A-6E0CCC58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95274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GPT-4o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語音模式的誤解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F1D432-B30C-C25F-D2C9-4C956C5A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67526" cy="4351338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手機版本來就有語音介面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5BBA081-88FB-B44E-A257-3D55EFCD579E}"/>
              </a:ext>
            </a:extLst>
          </p:cNvPr>
          <p:cNvSpPr txBox="1"/>
          <p:nvPr/>
        </p:nvSpPr>
        <p:spPr>
          <a:xfrm>
            <a:off x="221512" y="6244790"/>
            <a:ext cx="381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本影片為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2024/05/19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錄製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文字, 螢幕擷取畫面, 設計 的圖片&#10;&#10;自動產生的描述">
            <a:extLst>
              <a:ext uri="{FF2B5EF4-FFF2-40B4-BE49-F238E27FC236}">
                <a16:creationId xmlns:a16="http://schemas.microsoft.com/office/drawing/2014/main" id="{3DE76A72-4E36-625B-7AE7-7D1CD0703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02" y="-5874065"/>
            <a:ext cx="5755872" cy="12478380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9E6BB25-D7F3-514D-6723-3BFD1F32C419}"/>
              </a:ext>
            </a:extLst>
          </p:cNvPr>
          <p:cNvCxnSpPr/>
          <p:nvPr/>
        </p:nvCxnSpPr>
        <p:spPr>
          <a:xfrm>
            <a:off x="6641432" y="3096126"/>
            <a:ext cx="219776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58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5BDDF3-7ED7-8779-8E4F-BE2FC52C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舊版的語音介面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10DDA352-CEEE-2747-99FE-06F4E8A69A79}"/>
              </a:ext>
            </a:extLst>
          </p:cNvPr>
          <p:cNvGrpSpPr/>
          <p:nvPr/>
        </p:nvGrpSpPr>
        <p:grpSpPr>
          <a:xfrm>
            <a:off x="1494131" y="2212668"/>
            <a:ext cx="2162800" cy="699547"/>
            <a:chOff x="4005606" y="5533027"/>
            <a:chExt cx="1757324" cy="929291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5643A7E-46EA-33C8-FBF3-C463B6435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902AE700-A1FC-DE37-7A27-799EC5D56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8D9A842A-635B-7F40-CA5F-E890DBD43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F2B812FE-6065-B7B7-CE75-7D06DF4D8EE3}"/>
              </a:ext>
            </a:extLst>
          </p:cNvPr>
          <p:cNvGrpSpPr/>
          <p:nvPr/>
        </p:nvGrpSpPr>
        <p:grpSpPr>
          <a:xfrm flipH="1">
            <a:off x="1483904" y="5503312"/>
            <a:ext cx="2162800" cy="699547"/>
            <a:chOff x="4005606" y="5533027"/>
            <a:chExt cx="1757324" cy="929291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89BBA27C-A553-6372-34BD-812EF6DBB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40AEB87B-582B-82D0-720E-05C833529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2ADAA036-8D43-DEB8-A53E-8B5AE15A5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2736737E-F876-E5DD-33D1-451161D2B632}"/>
              </a:ext>
            </a:extLst>
          </p:cNvPr>
          <p:cNvSpPr/>
          <p:nvPr/>
        </p:nvSpPr>
        <p:spPr>
          <a:xfrm>
            <a:off x="5303358" y="2103018"/>
            <a:ext cx="2162800" cy="836380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語音辨識</a:t>
            </a: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92DE913B-4015-4D22-60D4-EDF3E687683E}"/>
              </a:ext>
            </a:extLst>
          </p:cNvPr>
          <p:cNvSpPr/>
          <p:nvPr/>
        </p:nvSpPr>
        <p:spPr>
          <a:xfrm>
            <a:off x="5303358" y="5407060"/>
            <a:ext cx="2162800" cy="894402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語音合成</a:t>
            </a: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2B01F398-E685-BBA8-EAD3-C9831333021A}"/>
              </a:ext>
            </a:extLst>
          </p:cNvPr>
          <p:cNvGrpSpPr/>
          <p:nvPr/>
        </p:nvGrpSpPr>
        <p:grpSpPr>
          <a:xfrm>
            <a:off x="8924607" y="3347412"/>
            <a:ext cx="3083436" cy="1433359"/>
            <a:chOff x="8712991" y="2952817"/>
            <a:chExt cx="3083436" cy="1433359"/>
          </a:xfrm>
        </p:grpSpPr>
        <p:pic>
          <p:nvPicPr>
            <p:cNvPr id="36" name="Picture 2" descr="Image">
              <a:extLst>
                <a:ext uri="{FF2B5EF4-FFF2-40B4-BE49-F238E27FC236}">
                  <a16:creationId xmlns:a16="http://schemas.microsoft.com/office/drawing/2014/main" id="{321AFC4B-08E3-C00E-E8E2-ED5F1EA54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2991" y="2952817"/>
              <a:ext cx="1433359" cy="143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89435625-9038-F6DF-D7FC-F2DE7CB46364}"/>
                </a:ext>
              </a:extLst>
            </p:cNvPr>
            <p:cNvSpPr txBox="1"/>
            <p:nvPr/>
          </p:nvSpPr>
          <p:spPr>
            <a:xfrm>
              <a:off x="10144965" y="3405602"/>
              <a:ext cx="1651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800" dirty="0">
                  <a:solidFill>
                    <a:prstClr val="black"/>
                  </a:solidFill>
                  <a:latin typeface="Calibri" panose="020F0502020204030204"/>
                </a:rPr>
                <a:t>ChatGPT</a:t>
              </a:r>
              <a:endParaRPr lang="zh-TW" altLang="en-US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384C0283-9CC7-DEBB-F067-3569261DA77B}"/>
              </a:ext>
            </a:extLst>
          </p:cNvPr>
          <p:cNvCxnSpPr>
            <a:cxnSpLocks/>
          </p:cNvCxnSpPr>
          <p:nvPr/>
        </p:nvCxnSpPr>
        <p:spPr>
          <a:xfrm>
            <a:off x="3877972" y="2557468"/>
            <a:ext cx="132563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2B45611C-AB24-0B4D-C3CD-D57FEAAFBFD9}"/>
              </a:ext>
            </a:extLst>
          </p:cNvPr>
          <p:cNvCxnSpPr>
            <a:cxnSpLocks/>
          </p:cNvCxnSpPr>
          <p:nvPr/>
        </p:nvCxnSpPr>
        <p:spPr>
          <a:xfrm flipH="1">
            <a:off x="3867745" y="5847952"/>
            <a:ext cx="132563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D5D9F0A-D7C1-1E7B-84C8-3369C5F02296}"/>
              </a:ext>
            </a:extLst>
          </p:cNvPr>
          <p:cNvCxnSpPr>
            <a:cxnSpLocks/>
          </p:cNvCxnSpPr>
          <p:nvPr/>
        </p:nvCxnSpPr>
        <p:spPr>
          <a:xfrm flipH="1">
            <a:off x="7569722" y="5891457"/>
            <a:ext cx="133884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61AE85D0-E405-2863-C1BC-568717F55611}"/>
              </a:ext>
            </a:extLst>
          </p:cNvPr>
          <p:cNvCxnSpPr>
            <a:cxnSpLocks/>
          </p:cNvCxnSpPr>
          <p:nvPr/>
        </p:nvCxnSpPr>
        <p:spPr>
          <a:xfrm flipH="1">
            <a:off x="9641286" y="2769250"/>
            <a:ext cx="0" cy="50426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305BDEB6-AC30-BC39-0822-CC8C38AA7297}"/>
              </a:ext>
            </a:extLst>
          </p:cNvPr>
          <p:cNvSpPr txBox="1"/>
          <p:nvPr/>
        </p:nvSpPr>
        <p:spPr>
          <a:xfrm>
            <a:off x="8913042" y="2269485"/>
            <a:ext cx="148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你好嗎？</a:t>
            </a:r>
          </a:p>
        </p:txBody>
      </p: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2710267C-B100-CBBB-2435-EB1630377531}"/>
              </a:ext>
            </a:extLst>
          </p:cNvPr>
          <p:cNvCxnSpPr>
            <a:cxnSpLocks/>
          </p:cNvCxnSpPr>
          <p:nvPr/>
        </p:nvCxnSpPr>
        <p:spPr>
          <a:xfrm>
            <a:off x="7582929" y="2511194"/>
            <a:ext cx="132563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9CF1668B-537C-2C40-1BC0-FA864EDCC960}"/>
              </a:ext>
            </a:extLst>
          </p:cNvPr>
          <p:cNvCxnSpPr>
            <a:cxnSpLocks/>
          </p:cNvCxnSpPr>
          <p:nvPr/>
        </p:nvCxnSpPr>
        <p:spPr>
          <a:xfrm>
            <a:off x="9641286" y="4832716"/>
            <a:ext cx="0" cy="67059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2C8F0049-1FA0-C30C-6A9D-F159D45655E0}"/>
              </a:ext>
            </a:extLst>
          </p:cNvPr>
          <p:cNvSpPr txBox="1"/>
          <p:nvPr/>
        </p:nvSpPr>
        <p:spPr>
          <a:xfrm>
            <a:off x="8572296" y="5640992"/>
            <a:ext cx="216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好久不見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858F9DC-EA57-B44F-5199-ADB8355D0178}"/>
              </a:ext>
            </a:extLst>
          </p:cNvPr>
          <p:cNvSpPr txBox="1"/>
          <p:nvPr/>
        </p:nvSpPr>
        <p:spPr>
          <a:xfrm>
            <a:off x="2242300" y="3113256"/>
            <a:ext cx="41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例如：不知道語者的情緒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78A8D20-377F-F6E0-4E03-B0188770FE76}"/>
              </a:ext>
            </a:extLst>
          </p:cNvPr>
          <p:cNvSpPr txBox="1"/>
          <p:nvPr/>
        </p:nvSpPr>
        <p:spPr>
          <a:xfrm>
            <a:off x="2242300" y="4810672"/>
            <a:ext cx="385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例如：只有一種說話的風格</a:t>
            </a:r>
          </a:p>
        </p:txBody>
      </p:sp>
    </p:spTree>
    <p:extLst>
      <p:ext uri="{BB962C8B-B14F-4D97-AF65-F5344CB8AC3E}">
        <p14:creationId xmlns:p14="http://schemas.microsoft.com/office/powerpoint/2010/main" val="335455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>
            <a:extLst>
              <a:ext uri="{FF2B5EF4-FFF2-40B4-BE49-F238E27FC236}">
                <a16:creationId xmlns:a16="http://schemas.microsoft.com/office/drawing/2014/main" id="{10DDA352-CEEE-2747-99FE-06F4E8A69A79}"/>
              </a:ext>
            </a:extLst>
          </p:cNvPr>
          <p:cNvGrpSpPr/>
          <p:nvPr/>
        </p:nvGrpSpPr>
        <p:grpSpPr>
          <a:xfrm>
            <a:off x="1494131" y="2212668"/>
            <a:ext cx="2162800" cy="699547"/>
            <a:chOff x="4005606" y="5533027"/>
            <a:chExt cx="1757324" cy="929291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5643A7E-46EA-33C8-FBF3-C463B6435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902AE700-A1FC-DE37-7A27-799EC5D56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8D9A842A-635B-7F40-CA5F-E890DBD43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F2B812FE-6065-B7B7-CE75-7D06DF4D8EE3}"/>
              </a:ext>
            </a:extLst>
          </p:cNvPr>
          <p:cNvGrpSpPr/>
          <p:nvPr/>
        </p:nvGrpSpPr>
        <p:grpSpPr>
          <a:xfrm flipH="1">
            <a:off x="1483904" y="5503312"/>
            <a:ext cx="2162800" cy="699547"/>
            <a:chOff x="4005606" y="5533027"/>
            <a:chExt cx="1757324" cy="929291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89BBA27C-A553-6372-34BD-812EF6DBB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40AEB87B-582B-82D0-720E-05C833529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2ADAA036-8D43-DEB8-A53E-8B5AE15A5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2736737E-F876-E5DD-33D1-451161D2B632}"/>
              </a:ext>
            </a:extLst>
          </p:cNvPr>
          <p:cNvSpPr/>
          <p:nvPr/>
        </p:nvSpPr>
        <p:spPr>
          <a:xfrm>
            <a:off x="5303358" y="2103018"/>
            <a:ext cx="2162800" cy="836380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語音辨識</a:t>
            </a: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92DE913B-4015-4D22-60D4-EDF3E687683E}"/>
              </a:ext>
            </a:extLst>
          </p:cNvPr>
          <p:cNvSpPr/>
          <p:nvPr/>
        </p:nvSpPr>
        <p:spPr>
          <a:xfrm>
            <a:off x="5303358" y="5407060"/>
            <a:ext cx="2162800" cy="894402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語音合成</a:t>
            </a: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2B01F398-E685-BBA8-EAD3-C9831333021A}"/>
              </a:ext>
            </a:extLst>
          </p:cNvPr>
          <p:cNvGrpSpPr/>
          <p:nvPr/>
        </p:nvGrpSpPr>
        <p:grpSpPr>
          <a:xfrm>
            <a:off x="8924607" y="3347412"/>
            <a:ext cx="3083436" cy="1433359"/>
            <a:chOff x="8712991" y="2952817"/>
            <a:chExt cx="3083436" cy="1433359"/>
          </a:xfrm>
        </p:grpSpPr>
        <p:pic>
          <p:nvPicPr>
            <p:cNvPr id="36" name="Picture 2" descr="Image">
              <a:extLst>
                <a:ext uri="{FF2B5EF4-FFF2-40B4-BE49-F238E27FC236}">
                  <a16:creationId xmlns:a16="http://schemas.microsoft.com/office/drawing/2014/main" id="{321AFC4B-08E3-C00E-E8E2-ED5F1EA54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2991" y="2952817"/>
              <a:ext cx="1433359" cy="143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89435625-9038-F6DF-D7FC-F2DE7CB46364}"/>
                </a:ext>
              </a:extLst>
            </p:cNvPr>
            <p:cNvSpPr txBox="1"/>
            <p:nvPr/>
          </p:nvSpPr>
          <p:spPr>
            <a:xfrm>
              <a:off x="10144965" y="3405602"/>
              <a:ext cx="1651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800" dirty="0">
                  <a:solidFill>
                    <a:prstClr val="black"/>
                  </a:solidFill>
                  <a:latin typeface="Calibri" panose="020F0502020204030204"/>
                </a:rPr>
                <a:t>ChatGPT</a:t>
              </a:r>
              <a:endParaRPr lang="zh-TW" altLang="en-US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384C0283-9CC7-DEBB-F067-3569261DA77B}"/>
              </a:ext>
            </a:extLst>
          </p:cNvPr>
          <p:cNvCxnSpPr>
            <a:cxnSpLocks/>
          </p:cNvCxnSpPr>
          <p:nvPr/>
        </p:nvCxnSpPr>
        <p:spPr>
          <a:xfrm>
            <a:off x="3877972" y="2557468"/>
            <a:ext cx="132563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2B45611C-AB24-0B4D-C3CD-D57FEAAFBFD9}"/>
              </a:ext>
            </a:extLst>
          </p:cNvPr>
          <p:cNvCxnSpPr>
            <a:cxnSpLocks/>
          </p:cNvCxnSpPr>
          <p:nvPr/>
        </p:nvCxnSpPr>
        <p:spPr>
          <a:xfrm flipH="1">
            <a:off x="3867745" y="5847952"/>
            <a:ext cx="132563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D5D9F0A-D7C1-1E7B-84C8-3369C5F02296}"/>
              </a:ext>
            </a:extLst>
          </p:cNvPr>
          <p:cNvCxnSpPr>
            <a:cxnSpLocks/>
          </p:cNvCxnSpPr>
          <p:nvPr/>
        </p:nvCxnSpPr>
        <p:spPr>
          <a:xfrm flipH="1">
            <a:off x="7569722" y="5891457"/>
            <a:ext cx="133884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61AE85D0-E405-2863-C1BC-568717F55611}"/>
              </a:ext>
            </a:extLst>
          </p:cNvPr>
          <p:cNvCxnSpPr>
            <a:cxnSpLocks/>
          </p:cNvCxnSpPr>
          <p:nvPr/>
        </p:nvCxnSpPr>
        <p:spPr>
          <a:xfrm flipH="1">
            <a:off x="9641286" y="2788300"/>
            <a:ext cx="0" cy="50426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9CF1668B-537C-2C40-1BC0-FA864EDCC960}"/>
              </a:ext>
            </a:extLst>
          </p:cNvPr>
          <p:cNvCxnSpPr>
            <a:cxnSpLocks/>
          </p:cNvCxnSpPr>
          <p:nvPr/>
        </p:nvCxnSpPr>
        <p:spPr>
          <a:xfrm>
            <a:off x="9641286" y="4832716"/>
            <a:ext cx="0" cy="67059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2C8F0049-1FA0-C30C-6A9D-F159D45655E0}"/>
              </a:ext>
            </a:extLst>
          </p:cNvPr>
          <p:cNvSpPr txBox="1"/>
          <p:nvPr/>
        </p:nvSpPr>
        <p:spPr>
          <a:xfrm>
            <a:off x="8572296" y="5640992"/>
            <a:ext cx="216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好久不見</a:t>
            </a:r>
          </a:p>
        </p:txBody>
      </p:sp>
      <p:sp>
        <p:nvSpPr>
          <p:cNvPr id="75" name="矩形: 圓角 74">
            <a:extLst>
              <a:ext uri="{FF2B5EF4-FFF2-40B4-BE49-F238E27FC236}">
                <a16:creationId xmlns:a16="http://schemas.microsoft.com/office/drawing/2014/main" id="{5A72C0E5-4710-5A68-A5CE-421D448FB38F}"/>
              </a:ext>
            </a:extLst>
          </p:cNvPr>
          <p:cNvSpPr/>
          <p:nvPr/>
        </p:nvSpPr>
        <p:spPr>
          <a:xfrm>
            <a:off x="5107281" y="868832"/>
            <a:ext cx="2554952" cy="836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聲音事件偵測、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情緒辨識 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0C391AF9-7318-0563-4B02-B6D0330C89E3}"/>
              </a:ext>
            </a:extLst>
          </p:cNvPr>
          <p:cNvSpPr txBox="1"/>
          <p:nvPr/>
        </p:nvSpPr>
        <p:spPr>
          <a:xfrm>
            <a:off x="9956134" y="2294551"/>
            <a:ext cx="148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高興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8704C82-1AE1-4EB8-EA9C-FE81917193F6}"/>
              </a:ext>
            </a:extLst>
          </p:cNvPr>
          <p:cNvSpPr txBox="1"/>
          <p:nvPr/>
        </p:nvSpPr>
        <p:spPr>
          <a:xfrm>
            <a:off x="9510702" y="5624950"/>
            <a:ext cx="216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笑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D780283-260B-B8CE-0CB1-DE5AFF70DC19}"/>
              </a:ext>
            </a:extLst>
          </p:cNvPr>
          <p:cNvSpPr txBox="1"/>
          <p:nvPr/>
        </p:nvSpPr>
        <p:spPr>
          <a:xfrm>
            <a:off x="5303358" y="3894610"/>
            <a:ext cx="216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用愉快的語氣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D17E87D-3BBA-EDCF-A4ED-F73EE2D2F718}"/>
              </a:ext>
            </a:extLst>
          </p:cNvPr>
          <p:cNvCxnSpPr>
            <a:cxnSpLocks/>
          </p:cNvCxnSpPr>
          <p:nvPr/>
        </p:nvCxnSpPr>
        <p:spPr>
          <a:xfrm>
            <a:off x="6400799" y="4421233"/>
            <a:ext cx="0" cy="853499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16C47AEB-4825-411D-7A09-CAFE15F01EBC}"/>
              </a:ext>
            </a:extLst>
          </p:cNvPr>
          <p:cNvCxnSpPr>
            <a:cxnSpLocks/>
          </p:cNvCxnSpPr>
          <p:nvPr/>
        </p:nvCxnSpPr>
        <p:spPr>
          <a:xfrm flipH="1">
            <a:off x="7466157" y="4109400"/>
            <a:ext cx="135978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CB37D0FC-1666-0010-12E0-374FE5AFC5F7}"/>
              </a:ext>
            </a:extLst>
          </p:cNvPr>
          <p:cNvCxnSpPr>
            <a:cxnSpLocks/>
          </p:cNvCxnSpPr>
          <p:nvPr/>
        </p:nvCxnSpPr>
        <p:spPr>
          <a:xfrm flipV="1">
            <a:off x="2607735" y="1292480"/>
            <a:ext cx="0" cy="79449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99128CFB-7182-2DAB-C154-ED54B93518B9}"/>
              </a:ext>
            </a:extLst>
          </p:cNvPr>
          <p:cNvCxnSpPr>
            <a:cxnSpLocks/>
          </p:cNvCxnSpPr>
          <p:nvPr/>
        </p:nvCxnSpPr>
        <p:spPr>
          <a:xfrm>
            <a:off x="2607735" y="1292480"/>
            <a:ext cx="2365318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F7DB735B-DCB4-BF8C-EB86-139D1BE7202F}"/>
              </a:ext>
            </a:extLst>
          </p:cNvPr>
          <p:cNvCxnSpPr>
            <a:cxnSpLocks/>
          </p:cNvCxnSpPr>
          <p:nvPr/>
        </p:nvCxnSpPr>
        <p:spPr>
          <a:xfrm>
            <a:off x="7741948" y="1287022"/>
            <a:ext cx="2957898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75FC77C6-D7F3-56A6-83A8-BB6B50CA3265}"/>
              </a:ext>
            </a:extLst>
          </p:cNvPr>
          <p:cNvCxnSpPr>
            <a:cxnSpLocks/>
            <a:endCxn id="76" idx="0"/>
          </p:cNvCxnSpPr>
          <p:nvPr/>
        </p:nvCxnSpPr>
        <p:spPr>
          <a:xfrm flipH="1">
            <a:off x="10699846" y="1287022"/>
            <a:ext cx="0" cy="1007529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76651932-CF80-B119-FEE7-A2086E44CE85}"/>
              </a:ext>
            </a:extLst>
          </p:cNvPr>
          <p:cNvSpPr txBox="1"/>
          <p:nvPr/>
        </p:nvSpPr>
        <p:spPr>
          <a:xfrm>
            <a:off x="8395558" y="61419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https://github.com/suno-ai/bark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138D53F6-52DD-A4DB-D21B-7C732FE462E1}"/>
              </a:ext>
            </a:extLst>
          </p:cNvPr>
          <p:cNvSpPr txBox="1"/>
          <p:nvPr/>
        </p:nvSpPr>
        <p:spPr>
          <a:xfrm>
            <a:off x="8185349" y="499514"/>
            <a:ext cx="3952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https://arxiv.org/abs/2402.12786</a:t>
            </a:r>
            <a:endParaRPr lang="en-US" altLang="zh-TW" dirty="0"/>
          </a:p>
          <a:p>
            <a:r>
              <a:rPr lang="en-US" altLang="zh-TW" dirty="0"/>
              <a:t>https://arxiv.org/abs/2312.15316</a:t>
            </a:r>
            <a:endParaRPr lang="zh-TW" altLang="en-US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B5F31139-DB96-6675-1AB9-AC18A104BC7C}"/>
              </a:ext>
            </a:extLst>
          </p:cNvPr>
          <p:cNvSpPr txBox="1"/>
          <p:nvPr/>
        </p:nvSpPr>
        <p:spPr>
          <a:xfrm>
            <a:off x="1329286" y="3905482"/>
            <a:ext cx="3974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https://audiobox.metademolab.com/</a:t>
            </a:r>
            <a:endParaRPr lang="en-US" altLang="zh-TW" dirty="0"/>
          </a:p>
          <a:p>
            <a:r>
              <a:rPr lang="en-US" altLang="zh-TW" dirty="0"/>
              <a:t>https://arxiv.org/abs/2309.14324</a:t>
            </a:r>
          </a:p>
          <a:p>
            <a:r>
              <a:rPr lang="en-US" altLang="zh-TW" dirty="0"/>
              <a:t>https://arxiv.org/abs/2211.12171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88E5429-720C-CC8C-714D-297676A285AB}"/>
              </a:ext>
            </a:extLst>
          </p:cNvPr>
          <p:cNvSpPr txBox="1"/>
          <p:nvPr/>
        </p:nvSpPr>
        <p:spPr>
          <a:xfrm>
            <a:off x="8913042" y="2269485"/>
            <a:ext cx="148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你好嗎？</a:t>
            </a: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77114081-9E37-75C6-588F-148C5A8F6B91}"/>
              </a:ext>
            </a:extLst>
          </p:cNvPr>
          <p:cNvCxnSpPr>
            <a:cxnSpLocks/>
          </p:cNvCxnSpPr>
          <p:nvPr/>
        </p:nvCxnSpPr>
        <p:spPr>
          <a:xfrm>
            <a:off x="7582929" y="2511194"/>
            <a:ext cx="132563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318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4" grpId="0"/>
      <p:bldP spid="5" grpId="0"/>
      <p:bldP spid="45" grpId="0"/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4548FB-47FC-DB75-4472-F4EE36BD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GPT-4o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語音模式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(Voice Mode)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8F02E5C-2C3C-61F8-7007-83EC34F1BC0D}"/>
              </a:ext>
            </a:extLst>
          </p:cNvPr>
          <p:cNvSpPr txBox="1"/>
          <p:nvPr/>
        </p:nvSpPr>
        <p:spPr>
          <a:xfrm>
            <a:off x="591553" y="1597541"/>
            <a:ext cx="110088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>
                <a:solidFill>
                  <a:srgbClr val="080808"/>
                </a:solidFill>
                <a:effectLst/>
                <a:highlight>
                  <a:srgbClr val="F9F9F9"/>
                </a:highlight>
                <a:latin typeface="Söhne"/>
              </a:rPr>
              <a:t>“With GPT-4o, we trained a single new model end-to-end across text, vision, and audio, meaning that all inputs and outputs are processed by the same neural network.”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EBC1D7A-1591-6E7C-B5FE-49C78151283B}"/>
              </a:ext>
            </a:extLst>
          </p:cNvPr>
          <p:cNvSpPr txBox="1"/>
          <p:nvPr/>
        </p:nvSpPr>
        <p:spPr>
          <a:xfrm>
            <a:off x="5504447" y="24083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dirty="0"/>
              <a:t>https://openai.com/index/hello-gpt-4o/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71053A38-6208-132D-AA5F-5A4F06458698}"/>
              </a:ext>
            </a:extLst>
          </p:cNvPr>
          <p:cNvGrpSpPr/>
          <p:nvPr/>
        </p:nvGrpSpPr>
        <p:grpSpPr>
          <a:xfrm>
            <a:off x="2524081" y="3091830"/>
            <a:ext cx="2162800" cy="699547"/>
            <a:chOff x="4005606" y="5533027"/>
            <a:chExt cx="1757324" cy="92929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4AE1887-C192-ED8A-FAFA-B0992A7F8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7C5ECBD-A629-2C19-F39B-76C5FFF69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BBB0749-73B0-4A7C-0DF8-FC7D809DB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76BCB4BF-07DC-D885-6136-9E0730DF5E1A}"/>
              </a:ext>
            </a:extLst>
          </p:cNvPr>
          <p:cNvGrpSpPr/>
          <p:nvPr/>
        </p:nvGrpSpPr>
        <p:grpSpPr>
          <a:xfrm flipH="1">
            <a:off x="2524081" y="5614732"/>
            <a:ext cx="2162800" cy="699547"/>
            <a:chOff x="4005606" y="5533027"/>
            <a:chExt cx="1757324" cy="929291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A9438109-D4D3-15D3-225A-0B973A5C0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179598FE-B603-A4C7-3AB9-304DD1DCE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A5482318-A013-3031-66DA-132CE400F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BFC4266C-DD99-AA1E-32B5-5B9FED8F1835}"/>
              </a:ext>
            </a:extLst>
          </p:cNvPr>
          <p:cNvCxnSpPr>
            <a:cxnSpLocks/>
          </p:cNvCxnSpPr>
          <p:nvPr/>
        </p:nvCxnSpPr>
        <p:spPr>
          <a:xfrm>
            <a:off x="4907922" y="3456660"/>
            <a:ext cx="3938497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F939117-1C9C-9FD8-1B97-8D4DF5E96154}"/>
              </a:ext>
            </a:extLst>
          </p:cNvPr>
          <p:cNvCxnSpPr>
            <a:cxnSpLocks/>
          </p:cNvCxnSpPr>
          <p:nvPr/>
        </p:nvCxnSpPr>
        <p:spPr>
          <a:xfrm flipH="1">
            <a:off x="4907922" y="5959372"/>
            <a:ext cx="3953011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8F1B49FC-D30D-3374-A8A4-6BCDA714832D}"/>
              </a:ext>
            </a:extLst>
          </p:cNvPr>
          <p:cNvSpPr/>
          <p:nvPr/>
        </p:nvSpPr>
        <p:spPr>
          <a:xfrm>
            <a:off x="7779534" y="4179332"/>
            <a:ext cx="2162800" cy="1064677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0FF1FD64-8BD5-D5A8-BB99-CF5141C3AE4D}"/>
              </a:ext>
            </a:extLst>
          </p:cNvPr>
          <p:cNvCxnSpPr>
            <a:cxnSpLocks/>
          </p:cNvCxnSpPr>
          <p:nvPr/>
        </p:nvCxnSpPr>
        <p:spPr>
          <a:xfrm>
            <a:off x="8860933" y="5221644"/>
            <a:ext cx="0" cy="737728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D5FC2464-292D-41A4-DA00-1432CA8C2769}"/>
              </a:ext>
            </a:extLst>
          </p:cNvPr>
          <p:cNvCxnSpPr>
            <a:cxnSpLocks/>
          </p:cNvCxnSpPr>
          <p:nvPr/>
        </p:nvCxnSpPr>
        <p:spPr>
          <a:xfrm>
            <a:off x="8846419" y="3441604"/>
            <a:ext cx="0" cy="737728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52515408-4C3E-7ABD-EC19-DAF24A8C243E}"/>
              </a:ext>
            </a:extLst>
          </p:cNvPr>
          <p:cNvCxnSpPr>
            <a:cxnSpLocks/>
          </p:cNvCxnSpPr>
          <p:nvPr/>
        </p:nvCxnSpPr>
        <p:spPr>
          <a:xfrm>
            <a:off x="4064981" y="1986930"/>
            <a:ext cx="37145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59FFF7B-B696-C602-D850-346F26182BA1}"/>
              </a:ext>
            </a:extLst>
          </p:cNvPr>
          <p:cNvSpPr txBox="1"/>
          <p:nvPr/>
        </p:nvSpPr>
        <p:spPr>
          <a:xfrm>
            <a:off x="3206491" y="4370172"/>
            <a:ext cx="3938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以下討論集中在聲音上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264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2719</Words>
  <Application>Microsoft Office PowerPoint</Application>
  <PresentationFormat>寬螢幕</PresentationFormat>
  <Paragraphs>350</Paragraphs>
  <Slides>34</Slides>
  <Notes>18</Notes>
  <HiddenSlides>0</HiddenSlides>
  <MMClips>3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48" baseType="lpstr">
      <vt:lpstr>Amazon Ember</vt:lpstr>
      <vt:lpstr>Inter</vt:lpstr>
      <vt:lpstr>Lucida Grande</vt:lpstr>
      <vt:lpstr>Söhne</vt:lpstr>
      <vt:lpstr>微軟正黑體</vt:lpstr>
      <vt:lpstr>Aptos</vt:lpstr>
      <vt:lpstr>Aptos Display</vt:lpstr>
      <vt:lpstr>Arial</vt:lpstr>
      <vt:lpstr>Arial</vt:lpstr>
      <vt:lpstr>Calibri</vt:lpstr>
      <vt:lpstr>Calibri Light</vt:lpstr>
      <vt:lpstr>Segoe UI Historic</vt:lpstr>
      <vt:lpstr>Office 佈景主題</vt:lpstr>
      <vt:lpstr>1_Office 佈景主題</vt:lpstr>
      <vt:lpstr>GPT-4o  背後可能的語音技術</vt:lpstr>
      <vt:lpstr>《生成式人工智慧導論》連載中 ……</vt:lpstr>
      <vt:lpstr>PowerPoint 簡報</vt:lpstr>
      <vt:lpstr>GPT-4o 語音模式 (Voice Mode)</vt:lpstr>
      <vt:lpstr>對 GPT-4o  語音模式的誤解</vt:lpstr>
      <vt:lpstr>對 GPT-4o  語音模式的誤解</vt:lpstr>
      <vt:lpstr>舊版的語音介面</vt:lpstr>
      <vt:lpstr>PowerPoint 簡報</vt:lpstr>
      <vt:lpstr>GPT-4o 語音模式 (Voice Mode)</vt:lpstr>
      <vt:lpstr>免責聲明</vt:lpstr>
      <vt:lpstr>先複習一下語言模型是怎麼被訓練出來的</vt:lpstr>
      <vt:lpstr>也可以先複習生成式人工智慧的基本原理</vt:lpstr>
      <vt:lpstr>語音版語言模型運作原理</vt:lpstr>
      <vt:lpstr>語音版語言模型運作原理</vt:lpstr>
      <vt:lpstr>語音版語言模型運作原理</vt:lpstr>
      <vt:lpstr>PowerPoint 簡報</vt:lpstr>
      <vt:lpstr>PowerPoint 簡報</vt:lpstr>
      <vt:lpstr>模型訓練：Pre-train </vt:lpstr>
      <vt:lpstr>PowerPoint 簡報</vt:lpstr>
      <vt:lpstr>按照指令生成多樣化的聲音？</vt:lpstr>
      <vt:lpstr>模型訓練：Pre-train (利用文字資訊) </vt:lpstr>
      <vt:lpstr>模型訓練：Pre-train (利用文字資訊) </vt:lpstr>
      <vt:lpstr>模型訓練：Pre-train (利用文字資訊) </vt:lpstr>
      <vt:lpstr>模型訓練：Alignment </vt:lpstr>
      <vt:lpstr>模型訓練：Alignment </vt:lpstr>
      <vt:lpstr>語音介面和文字介面的不同</vt:lpstr>
      <vt:lpstr>語音介面和文字介面的不同</vt:lpstr>
      <vt:lpstr>怎麼讓模型同時聽跟說</vt:lpstr>
      <vt:lpstr>怎麼讓模型同時聽跟說</vt:lpstr>
      <vt:lpstr>怎麼讓模型同時聽跟說</vt:lpstr>
      <vt:lpstr>怎麼讓模型同時聽跟說</vt:lpstr>
      <vt:lpstr>怎麼讓模型同時聽、說、看</vt:lpstr>
      <vt:lpstr>怎麼讓模型同時聽、說、看</vt:lpstr>
      <vt:lpstr>更多有關語音版語言模型的論文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</dc:title>
  <dc:creator>Hung-yi Lee</dc:creator>
  <cp:lastModifiedBy>Hung-yi Lee</cp:lastModifiedBy>
  <cp:revision>47</cp:revision>
  <dcterms:created xsi:type="dcterms:W3CDTF">2024-05-18T13:02:27Z</dcterms:created>
  <dcterms:modified xsi:type="dcterms:W3CDTF">2024-05-19T17:52:00Z</dcterms:modified>
</cp:coreProperties>
</file>