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52"/>
  </p:notesMasterIdLst>
  <p:handoutMasterIdLst>
    <p:handoutMasterId r:id="rId53"/>
  </p:handout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15" r:id="rId28"/>
    <p:sldId id="298" r:id="rId29"/>
    <p:sldId id="316" r:id="rId30"/>
    <p:sldId id="317" r:id="rId31"/>
    <p:sldId id="318" r:id="rId32"/>
    <p:sldId id="320" r:id="rId33"/>
    <p:sldId id="299" r:id="rId34"/>
    <p:sldId id="300" r:id="rId35"/>
    <p:sldId id="302" r:id="rId36"/>
    <p:sldId id="301" r:id="rId37"/>
    <p:sldId id="303" r:id="rId38"/>
    <p:sldId id="308" r:id="rId39"/>
    <p:sldId id="309" r:id="rId40"/>
    <p:sldId id="310" r:id="rId41"/>
    <p:sldId id="311" r:id="rId42"/>
    <p:sldId id="312" r:id="rId43"/>
    <p:sldId id="313" r:id="rId44"/>
    <p:sldId id="304" r:id="rId45"/>
    <p:sldId id="305" r:id="rId46"/>
    <p:sldId id="306" r:id="rId47"/>
    <p:sldId id="307" r:id="rId48"/>
    <p:sldId id="314" r:id="rId49"/>
    <p:sldId id="319" r:id="rId50"/>
    <p:sldId id="321" r:id="rId51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06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07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0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31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019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/>
              <a:t>More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25B7B-85CA-4E5F-86F4-2B8EF28BEB0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25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630"/>
            <a:ext cx="5435600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87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56175" cy="371792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67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68"/>
            <a:ext cx="5435708" cy="4470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07B3-EC72-4582-B4BF-0AD05D6721D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62C2-9EC4-401F-8B04-4B023BC603F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B46B-8377-445F-AA5F-0B3564C439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C478-1D9E-43B4-A113-BBC408CB0C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0" baseline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199"/>
            <a:ext cx="9144000" cy="5760000"/>
          </a:xfrm>
        </p:spPr>
        <p:txBody>
          <a:bodyPr>
            <a:spAutoFit/>
          </a:bodyPr>
          <a:lstStyle>
            <a:lvl1pPr>
              <a:spcBef>
                <a:spcPts val="300"/>
              </a:spcBef>
              <a:defRPr sz="24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1pPr>
            <a:lvl2pPr>
              <a:spcBef>
                <a:spcPts val="300"/>
              </a:spcBef>
              <a:defRPr sz="22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2pPr>
            <a:lvl3pPr>
              <a:spcBef>
                <a:spcPts val="300"/>
              </a:spcBef>
              <a:defRPr sz="20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3pPr>
            <a:lvl4pPr>
              <a:spcBef>
                <a:spcPts val="300"/>
              </a:spcBef>
              <a:defRPr sz="1800"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4pPr>
            <a:lvl5pPr>
              <a:spcBef>
                <a:spcPts val="300"/>
              </a:spcBef>
              <a:defRPr baseline="0">
                <a:latin typeface="Times New Roman" panose="02020603050405020304" pitchFamily="18" charset="0"/>
                <a:ea typeface="華康魏碑體" panose="030007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5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C2F4-9CB8-4AD9-B2F4-86ABE72393A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26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844E-1F2F-4EA3-9545-D88E47ED54C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17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3892-EACA-4404-90E7-258D816412D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6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91AB-310A-44FD-9762-E5FFA49AF7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303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6791-3E2C-4FB5-AF59-73D48B07F89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75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D17A-1C31-4A16-B8B3-8FBC468B925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9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spAutoFit/>
          </a:bodyPr>
          <a:lstStyle>
            <a:lvl1pPr marL="342900" indent="-342900">
              <a:buFont typeface="Times New Roman" panose="02020603050405020304" pitchFamily="18" charset="0"/>
              <a:buChar char="•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Times New Roman" panose="02020603050405020304" pitchFamily="18" charset="0"/>
              <a:buChar char="–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•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–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Times New Roman" panose="02020603050405020304" pitchFamily="18" charset="0"/>
              <a:buChar char="»"/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1A4D-614F-44B9-8BF6-111361B1983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5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0479-5937-4841-A5AC-15B4B993F34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24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FEB0-A41D-405A-A561-877B5E20499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34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8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D955-8256-4EEF-8E0C-622206AE9BF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2603-C15C-4541-B758-4F87883122A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3060-FC5C-4318-93D9-A3CB0755DF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A343-D466-4061-A36D-ADD4FFDA3D7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0128-4E9A-41D2-ACD4-7C810C1AA80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46AD-F42F-4613-87F5-26FA690DF5C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EAE967-0FC7-4E00-A036-3FE671418A4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088E85-2104-4C77-A6A8-263986A725A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7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2.png"/><Relationship Id="rId18" Type="http://schemas.openxmlformats.org/officeDocument/2006/relationships/image" Target="../media/image16.jpeg"/><Relationship Id="rId3" Type="http://schemas.openxmlformats.org/officeDocument/2006/relationships/image" Target="../media/image41.png"/><Relationship Id="rId7" Type="http://schemas.openxmlformats.org/officeDocument/2006/relationships/image" Target="../media/image15.jpe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95513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Times New Roman" pitchFamily="18" charset="0"/>
              </a:rPr>
              <a:t>11.0 Spoken </a:t>
            </a:r>
            <a:r>
              <a:rPr lang="en-US" altLang="zh-TW" sz="3000" smtClean="0">
                <a:latin typeface="Times New Roman" pitchFamily="18" charset="0"/>
              </a:rPr>
              <a:t>Document Understanding </a:t>
            </a:r>
            <a:r>
              <a:rPr lang="en-US" altLang="zh-TW" sz="3000" dirty="0" smtClean="0">
                <a:latin typeface="Times New Roman" pitchFamily="18" charset="0"/>
              </a:rPr>
              <a:t>and Organization for User-content Interaction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21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1619250" indent="-16192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“Spoken Document Understanding and Organization”, IEEE Signal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Processing Magazine, Sept. 2005, Special Issue on Speech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 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 smtClean="0">
                <a:latin typeface="Times New Roman" pitchFamily="18" charset="0"/>
              </a:rPr>
              <a:t>                     2. </a:t>
            </a:r>
            <a:r>
              <a:rPr lang="en-US" altLang="zh-TW" dirty="0">
                <a:latin typeface="Times New Roman" pitchFamily="18" charset="0"/>
              </a:rPr>
              <a:t>“Multi-layered Summarization of Spoken Document Archives by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Information Extraction and Semantic Structuring”,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2006,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Pittsburg, USA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7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33780"/>
            <a:ext cx="9132888" cy="1631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800" dirty="0" smtClean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152400" y="2743200"/>
            <a:ext cx="8839200" cy="3810000"/>
            <a:chOff x="152400" y="2590800"/>
            <a:chExt cx="8839200" cy="4038600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</a:t>
              </a:r>
              <a:endParaRPr lang="zh-TW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</a:t>
              </a:r>
              <a:endParaRPr lang="zh-TW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97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retrieved spoken documents</a:t>
              </a:r>
              <a:endParaRPr lang="zh-TW" altLang="en-US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8"/>
              <a:ext cx="1066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key term graph</a:t>
              </a:r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Acoustic Modeling</a:t>
              </a:r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Viterbi search</a:t>
              </a:r>
              <a:endParaRPr lang="zh-TW" altLang="en-US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HMM</a:t>
              </a:r>
              <a:endParaRPr lang="zh-TW" altLang="en-US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Language Modeling</a:t>
              </a:r>
              <a:endParaRPr lang="zh-TW" altLang="en-US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Perplexity</a:t>
              </a:r>
              <a:endParaRPr lang="zh-TW" altLang="en-US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dirty="0" smtClean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457200" y="1951038"/>
            <a:ext cx="8305800" cy="2316162"/>
            <a:chOff x="1066800" y="3788190"/>
            <a:chExt cx="7119258" cy="2934873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88190"/>
              <a:ext cx="1427390" cy="1011817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80000" bIns="360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Titles/Summaries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4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86176" y="6167871"/>
              <a:ext cx="1676400" cy="3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 </a:t>
              </a:r>
              <a:r>
                <a:rPr lang="en-US" altLang="zh-TW" sz="1400" dirty="0" smtClean="0">
                  <a:latin typeface="+mn-lt"/>
                </a:rPr>
                <a:t>Retrieved Results</a:t>
              </a:r>
              <a:endParaRPr lang="en-US" altLang="zh-TW" sz="14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525018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65564" y="4415798"/>
              <a:ext cx="572861" cy="3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User</a:t>
              </a:r>
            </a:p>
            <a:p>
              <a:pPr algn="ctr"/>
              <a:r>
                <a:rPr lang="en-US" altLang="zh-TW" sz="1400"/>
                <a:t>Interface</a:t>
              </a:r>
              <a:endParaRPr lang="zh-TW" altLang="en-US" sz="14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5056094"/>
              <a:ext cx="914400" cy="43814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4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1829" y="5691131"/>
              <a:ext cx="979714" cy="63766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Semantic</a:t>
              </a:r>
            </a:p>
            <a:p>
              <a:pPr algn="ctr"/>
              <a:r>
                <a:rPr lang="en-US" altLang="zh-TW" sz="1400"/>
                <a:t>Structuring</a:t>
              </a:r>
              <a:endParaRPr lang="zh-TW" altLang="en-US" sz="14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221480"/>
            <a:ext cx="9144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57" y="5229512"/>
            <a:ext cx="1244115" cy="15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4908792"/>
            <a:ext cx="2744782" cy="1818979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1" y="5211101"/>
            <a:ext cx="2242571" cy="154333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0" y="2582780"/>
            <a:ext cx="1674513" cy="2167936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6" y="3096619"/>
            <a:ext cx="1765674" cy="176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00438"/>
          </a:xfrm>
        </p:spPr>
        <p:txBody>
          <a:bodyPr>
            <a:spAutoFit/>
          </a:bodyPr>
          <a:lstStyle/>
          <a:p>
            <a:r>
              <a:rPr kumimoji="1" lang="en-US" altLang="zh-TW" sz="2600" dirty="0" smtClean="0"/>
              <a:t>Why summarization?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Huge quantities of information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Spoken content difficult to be shown on the screen and difficult to browse</a:t>
            </a:r>
            <a:endParaRPr kumimoji="1" lang="zh-TW" altLang="en-US" sz="24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85" y="2465798"/>
            <a:ext cx="2782840" cy="1864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4555" y="2138527"/>
            <a:ext cx="1960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News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articles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58374" y="4785959"/>
            <a:ext cx="18134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Websites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19389" y="4514538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Social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Media</a:t>
            </a:r>
            <a:endParaRPr kumimoji="1"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42321" y="2784081"/>
            <a:ext cx="164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Books</a:t>
            </a:r>
            <a:endParaRPr kumimoji="1"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35096" y="2163317"/>
            <a:ext cx="16280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Mails</a:t>
            </a:r>
            <a:endParaRPr kumimoji="1" lang="zh-TW" altLang="en-US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5199081"/>
            <a:ext cx="1871590" cy="13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370575" y="4809043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Broadcast News</a:t>
            </a:r>
            <a:endParaRPr kumimoji="1"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3067" y="2972395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Meeting</a:t>
            </a:r>
            <a:endParaRPr kumimoji="1" lang="zh-TW" altLang="en-US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3360977"/>
            <a:ext cx="1810906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88904" y="4899676"/>
            <a:ext cx="13664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Lecture</a:t>
            </a:r>
            <a:endParaRPr kumimoji="1" lang="zh-TW" alt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1998"/>
            <a:ext cx="8229600" cy="1988237"/>
          </a:xfrm>
        </p:spPr>
        <p:txBody>
          <a:bodyPr>
            <a:spAutoFit/>
          </a:bodyPr>
          <a:lstStyle/>
          <a:p>
            <a:r>
              <a:rPr lang="en-US" altLang="zh-TW" sz="2600" b="1" dirty="0" smtClean="0"/>
              <a:t>More difficult than text summarization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Recognition </a:t>
            </a:r>
            <a:r>
              <a:rPr lang="en-US" altLang="zh-TW" sz="2400" dirty="0"/>
              <a:t>errors, </a:t>
            </a:r>
            <a:r>
              <a:rPr lang="en-US" altLang="zh-TW" sz="2400" dirty="0" err="1" smtClean="0"/>
              <a:t>Disfluency</a:t>
            </a:r>
            <a:r>
              <a:rPr lang="en-US" altLang="zh-TW" sz="2400" dirty="0" smtClean="0"/>
              <a:t>, etc.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1800" dirty="0"/>
          </a:p>
          <a:p>
            <a:r>
              <a:rPr lang="en-US" altLang="zh-TW" sz="2600" b="1" dirty="0" smtClean="0"/>
              <a:t>Extra information not in text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/>
              <a:t>Prosody, speaker identity, emotion, etc.</a:t>
            </a:r>
          </a:p>
        </p:txBody>
      </p:sp>
      <p:pic>
        <p:nvPicPr>
          <p:cNvPr id="30" name="圖片 29" descr="audi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" y="4073567"/>
            <a:ext cx="1684748" cy="9630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8491" y="5308922"/>
            <a:ext cx="1314576" cy="1041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22" name="圓柱 21"/>
          <p:cNvSpPr/>
          <p:nvPr/>
        </p:nvSpPr>
        <p:spPr>
          <a:xfrm>
            <a:off x="4999498" y="4596044"/>
            <a:ext cx="1683316" cy="1149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700" dirty="0" smtClean="0"/>
              <a:t>Summarization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System</a:t>
            </a:r>
            <a:endParaRPr kumimoji="1" lang="zh-TW" altLang="en-US" dirty="0"/>
          </a:p>
        </p:txBody>
      </p:sp>
      <p:cxnSp>
        <p:nvCxnSpPr>
          <p:cNvPr id="23" name="直線箭頭接點 30"/>
          <p:cNvCxnSpPr>
            <a:stCxn id="22" idx="4"/>
          </p:cNvCxnSpPr>
          <p:nvPr/>
        </p:nvCxnSpPr>
        <p:spPr>
          <a:xfrm>
            <a:off x="6682814" y="5170881"/>
            <a:ext cx="278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54"/>
          <p:cNvCxnSpPr/>
          <p:nvPr/>
        </p:nvCxnSpPr>
        <p:spPr>
          <a:xfrm flipV="1">
            <a:off x="4688373" y="5178970"/>
            <a:ext cx="309624" cy="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摺角紙張 38"/>
          <p:cNvSpPr/>
          <p:nvPr/>
        </p:nvSpPr>
        <p:spPr>
          <a:xfrm>
            <a:off x="2806480" y="4357246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摺角紙張 48"/>
          <p:cNvSpPr/>
          <p:nvPr/>
        </p:nvSpPr>
        <p:spPr>
          <a:xfrm>
            <a:off x="3047549" y="479414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右括弧 52"/>
          <p:cNvSpPr/>
          <p:nvPr/>
        </p:nvSpPr>
        <p:spPr>
          <a:xfrm>
            <a:off x="3173303" y="52356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摺角紙張 60"/>
          <p:cNvSpPr/>
          <p:nvPr/>
        </p:nvSpPr>
        <p:spPr>
          <a:xfrm>
            <a:off x="3173303" y="5139541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右括弧 63"/>
          <p:cNvSpPr/>
          <p:nvPr/>
        </p:nvSpPr>
        <p:spPr>
          <a:xfrm>
            <a:off x="3274553" y="55585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3154053" y="44165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961396" y="4297290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7152296" y="4754353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304696" y="5126149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74"/>
          <p:cNvSpPr txBox="1"/>
          <p:nvPr/>
        </p:nvSpPr>
        <p:spPr>
          <a:xfrm>
            <a:off x="7210939" y="43550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267089" y="43919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7313614" y="44288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190953" y="44534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227853" y="4499946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1" name="向下箭號 10"/>
          <p:cNvSpPr/>
          <p:nvPr/>
        </p:nvSpPr>
        <p:spPr>
          <a:xfrm>
            <a:off x="994362" y="4949388"/>
            <a:ext cx="288758" cy="311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箭頭接點 54"/>
          <p:cNvCxnSpPr/>
          <p:nvPr/>
        </p:nvCxnSpPr>
        <p:spPr>
          <a:xfrm>
            <a:off x="1793067" y="5558226"/>
            <a:ext cx="911632" cy="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3404" y="3744227"/>
            <a:ext cx="1994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Audio Recording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14" idx="3"/>
            <a:endCxn id="22" idx="1"/>
          </p:cNvCxnSpPr>
          <p:nvPr/>
        </p:nvCxnSpPr>
        <p:spPr>
          <a:xfrm>
            <a:off x="2287777" y="3928893"/>
            <a:ext cx="3553379" cy="667151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" y="4051245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Unsupervised Approach: Maximum </a:t>
            </a:r>
            <a:r>
              <a:rPr lang="en-US" altLang="zh-TW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Margin Relevance </a:t>
            </a:r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(MMR)</a:t>
            </a:r>
            <a:endParaRPr lang="zh-TW" altLang="en-US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</p:spPr>
            <p:txBody>
              <a:bodyPr>
                <a:spAutoFit/>
              </a:bodyPr>
              <a:lstStyle/>
              <a:p>
                <a:pPr marL="342900" lvl="1" indent="-342900">
                  <a:buChar char="•"/>
                </a:pPr>
                <a:r>
                  <a:rPr lang="en-US" altLang="zh-TW" sz="2800" b="1" dirty="0" smtClean="0">
                    <a:cs typeface="+mn-cs"/>
                  </a:rPr>
                  <a:t>Select </a:t>
                </a:r>
                <a:r>
                  <a:rPr lang="en-US" altLang="zh-TW" sz="2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2800" b="1" dirty="0">
                    <a:cs typeface="+mn-cs"/>
                  </a:rPr>
                  <a:t> and </a:t>
                </a:r>
                <a:r>
                  <a:rPr lang="en-US" altLang="zh-TW" sz="2800" b="1" dirty="0" smtClean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2800" b="1" dirty="0" smtClean="0">
                    <a:cs typeface="+mn-cs"/>
                  </a:rPr>
                  <a:t> </a:t>
                </a:r>
                <a:r>
                  <a:rPr lang="en-US" altLang="zh-TW" sz="2800" b="1" dirty="0">
                    <a:cs typeface="+mn-cs"/>
                  </a:rPr>
                  <a:t>sentences</a:t>
                </a:r>
              </a:p>
              <a:p>
                <a:pPr marL="914400" lvl="2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TW" sz="2400" dirty="0"/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err="1"/>
                  <a:t>Sim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sz="2400" dirty="0" smtClean="0"/>
                  <a:t>: Similarity measure</a:t>
                </a:r>
                <a:endParaRPr lang="en-US" altLang="zh-TW" sz="2400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  <a:blipFill rotWithShape="1">
                <a:blip r:embed="rId3"/>
                <a:stretch>
                  <a:fillRect l="-1259" t="-2532" b="-4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/>
              <p:cNvSpPr txBox="1">
                <a:spLocks noChangeArrowheads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Spoken Document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2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18" t="-11475" b="-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圖: 文件 12"/>
          <p:cNvSpPr/>
          <p:nvPr/>
        </p:nvSpPr>
        <p:spPr>
          <a:xfrm>
            <a:off x="985459" y="4086997"/>
            <a:ext cx="2016125" cy="2113498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1774446" y="5191691"/>
            <a:ext cx="46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/>
              <a:t>……</a:t>
            </a:r>
            <a:endParaRPr kumimoji="0"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18809" y="4730337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Ranked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7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58" t="-11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流程圖: 卡片 17"/>
          <p:cNvSpPr/>
          <p:nvPr/>
        </p:nvSpPr>
        <p:spPr>
          <a:xfrm rot="10800000">
            <a:off x="3723017" y="3987297"/>
            <a:ext cx="1092200" cy="2102919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19" name="文字方塊 24"/>
          <p:cNvSpPr txBox="1">
            <a:spLocks noChangeArrowheads="1"/>
          </p:cNvSpPr>
          <p:nvPr/>
        </p:nvSpPr>
        <p:spPr bwMode="auto">
          <a:xfrm>
            <a:off x="4083677" y="5075746"/>
            <a:ext cx="4616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 smtClean="0"/>
              <a:t>……</a:t>
            </a:r>
            <a:endParaRPr kumimoji="0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6"/>
          <p:cNvSpPr txBox="1">
            <a:spLocks noChangeArrowheads="1"/>
          </p:cNvSpPr>
          <p:nvPr/>
        </p:nvSpPr>
        <p:spPr bwMode="auto">
          <a:xfrm>
            <a:off x="5580112" y="3645024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MS PMincho" pitchFamily="18" charset="-128"/>
                <a:ea typeface="MS PMincho" pitchFamily="18" charset="-128"/>
              </a:rPr>
              <a:t>Presently Selected Summary S</a:t>
            </a:r>
            <a:endParaRPr kumimoji="0" lang="zh-TW" altLang="en-US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5716171" y="4054522"/>
            <a:ext cx="1439862" cy="2063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018830" y="4747986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083677" y="4252963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4083677" y="4536050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275846" y="5063419"/>
            <a:ext cx="461665" cy="1054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…………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4083677" y="4826587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780326" y="4125753"/>
            <a:ext cx="1311551" cy="960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4091702" y="5104112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向左箭號 8"/>
          <p:cNvSpPr/>
          <p:nvPr/>
        </p:nvSpPr>
        <p:spPr>
          <a:xfrm>
            <a:off x="4987026" y="4346362"/>
            <a:ext cx="448847" cy="23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3" grpId="0"/>
      <p:bldP spid="34" grpId="0"/>
      <p:bldP spid="3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218318" y="4646354"/>
            <a:ext cx="3068997" cy="200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7919" y="2173730"/>
            <a:ext cx="4047854" cy="2107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899157" y="250032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23558" y="283920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摺角紙張 33"/>
          <p:cNvSpPr/>
          <p:nvPr/>
        </p:nvSpPr>
        <p:spPr>
          <a:xfrm>
            <a:off x="627147" y="245986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摺角紙張 34"/>
          <p:cNvSpPr/>
          <p:nvPr/>
        </p:nvSpPr>
        <p:spPr>
          <a:xfrm>
            <a:off x="919081" y="281061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Supervised Approach: SVM or Similar</a:t>
            </a:r>
            <a:endParaRPr kumimoji="1"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摺角紙張 26"/>
          <p:cNvSpPr/>
          <p:nvPr/>
        </p:nvSpPr>
        <p:spPr>
          <a:xfrm>
            <a:off x="1058090" y="311737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右括弧 29"/>
          <p:cNvSpPr/>
          <p:nvPr/>
        </p:nvSpPr>
        <p:spPr>
          <a:xfrm>
            <a:off x="1140876" y="349142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885754" y="247393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22654" y="250121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9554" y="252848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3250292" y="314596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092106" y="24769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38631" y="25138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175531" y="254111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181748" y="269850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sp>
        <p:nvSpPr>
          <p:cNvPr id="52" name="向右箭號 51"/>
          <p:cNvSpPr/>
          <p:nvPr/>
        </p:nvSpPr>
        <p:spPr>
          <a:xfrm>
            <a:off x="6242353" y="3175124"/>
            <a:ext cx="708562" cy="18347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2288830" y="330425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17919" y="2154480"/>
            <a:ext cx="18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Training data</a:t>
            </a:r>
            <a:endParaRPr lang="zh-TW" altLang="en-US" sz="1600" b="1" dirty="0"/>
          </a:p>
        </p:txBody>
      </p:sp>
      <p:sp>
        <p:nvSpPr>
          <p:cNvPr id="60" name="圓柱 59"/>
          <p:cNvSpPr/>
          <p:nvPr/>
        </p:nvSpPr>
        <p:spPr>
          <a:xfrm>
            <a:off x="7153040" y="259516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27808" y="4496573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17814" y="2870542"/>
            <a:ext cx="1328286" cy="8357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pic>
        <p:nvPicPr>
          <p:cNvPr id="68" name="圖片 67" descr="audio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4755275"/>
            <a:ext cx="1211979" cy="83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柱 69"/>
          <p:cNvSpPr/>
          <p:nvPr/>
        </p:nvSpPr>
        <p:spPr>
          <a:xfrm>
            <a:off x="5036924" y="503101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242353" y="3812088"/>
            <a:ext cx="948745" cy="1218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向右箭號 74"/>
          <p:cNvSpPr/>
          <p:nvPr/>
        </p:nvSpPr>
        <p:spPr>
          <a:xfrm>
            <a:off x="4498326" y="3212520"/>
            <a:ext cx="238954" cy="1762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7043608" y="4067178"/>
            <a:ext cx="18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Training phase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036068" y="4530111"/>
            <a:ext cx="194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Testing phase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08531" y="5137447"/>
            <a:ext cx="18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utterances</a:t>
            </a:r>
            <a:endParaRPr lang="zh-TW" alt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摺角紙張 82"/>
              <p:cNvSpPr/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摺角紙張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blipFill rotWithShape="1">
                <a:blip r:embed="rId14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3447000" y="5300219"/>
            <a:ext cx="1261349" cy="83574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68475" y="5820735"/>
            <a:ext cx="1314576" cy="6869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89" name="向下箭號 88"/>
          <p:cNvSpPr/>
          <p:nvPr/>
        </p:nvSpPr>
        <p:spPr>
          <a:xfrm>
            <a:off x="995639" y="5521054"/>
            <a:ext cx="288758" cy="2996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" y="4604012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直線箭頭接點 54"/>
          <p:cNvCxnSpPr/>
          <p:nvPr/>
        </p:nvCxnSpPr>
        <p:spPr>
          <a:xfrm flipV="1">
            <a:off x="1795559" y="5984023"/>
            <a:ext cx="220572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948013" y="4803400"/>
            <a:ext cx="1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Testing data</a:t>
            </a:r>
            <a:endParaRPr lang="zh-TW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</a:t>
                </a:r>
              </a:p>
              <a:p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7074126" y="510173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191098" y="548316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Binary classification problem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437" t="-3670" r="-3491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向右箭號 110"/>
          <p:cNvSpPr/>
          <p:nvPr/>
        </p:nvSpPr>
        <p:spPr>
          <a:xfrm>
            <a:off x="3229942" y="5483162"/>
            <a:ext cx="217058" cy="1877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向右箭號 116"/>
          <p:cNvSpPr/>
          <p:nvPr/>
        </p:nvSpPr>
        <p:spPr>
          <a:xfrm>
            <a:off x="4737280" y="5521055"/>
            <a:ext cx="257892" cy="179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向右箭號 117"/>
          <p:cNvSpPr/>
          <p:nvPr/>
        </p:nvSpPr>
        <p:spPr>
          <a:xfrm>
            <a:off x="6750966" y="5530360"/>
            <a:ext cx="283511" cy="1877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05" y="3379112"/>
            <a:ext cx="610327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6596634" y="2209800"/>
            <a:ext cx="0" cy="90757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27978" y="1134592"/>
            <a:ext cx="5750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  <p:bldP spid="60" grpId="0" animBg="1"/>
      <p:bldP spid="66" grpId="0" animBg="1"/>
      <p:bldP spid="67" grpId="0"/>
      <p:bldP spid="70" grpId="0" animBg="1"/>
      <p:bldP spid="75" grpId="0" animBg="1"/>
      <p:bldP spid="78" grpId="0"/>
      <p:bldP spid="83" grpId="0" animBg="1"/>
      <p:bldP spid="84" grpId="0"/>
      <p:bldP spid="85" grpId="0"/>
      <p:bldP spid="86" grpId="0" animBg="1"/>
      <p:bldP spid="88" grpId="0" animBg="1"/>
      <p:bldP spid="89" grpId="0" animBg="1"/>
      <p:bldP spid="99" grpId="0"/>
      <p:bldP spid="100" grpId="0"/>
      <p:bldP spid="101" grpId="0" animBg="1"/>
      <p:bldP spid="104" grpId="0" animBg="1"/>
      <p:bldP spid="110" grpId="0" animBg="1"/>
      <p:bldP spid="111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dirty="0" smtClean="0"/>
              <a:t>Domain Adaptation of Supervised Approach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5203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Problem</a:t>
            </a:r>
          </a:p>
          <a:p>
            <a:pPr lvl="1"/>
            <a:r>
              <a:rPr lang="en-US" altLang="zh-TW" sz="2400" dirty="0"/>
              <a:t>Hard to get high quality training data</a:t>
            </a:r>
          </a:p>
          <a:p>
            <a:pPr lvl="1"/>
            <a:r>
              <a:rPr lang="en-US" altLang="zh-TW" sz="2400" dirty="0" smtClean="0"/>
              <a:t>In most cases, we have labeled </a:t>
            </a:r>
            <a:r>
              <a:rPr lang="en-US" altLang="zh-TW" sz="2400" b="1" dirty="0" smtClean="0"/>
              <a:t>out-of-domain references </a:t>
            </a:r>
            <a:r>
              <a:rPr lang="en-US" altLang="zh-TW" sz="2400" dirty="0" smtClean="0"/>
              <a:t>but not labeled </a:t>
            </a:r>
            <a:r>
              <a:rPr lang="en-US" altLang="zh-TW" sz="2400" b="1" dirty="0" smtClean="0"/>
              <a:t>target domain references</a:t>
            </a:r>
            <a:endParaRPr lang="en-US" altLang="zh-TW" sz="2400" b="1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800" dirty="0"/>
              <a:t>Goal</a:t>
            </a:r>
          </a:p>
          <a:p>
            <a:pPr lvl="1"/>
            <a:r>
              <a:rPr kumimoji="1" lang="en-US" altLang="zh-TW" sz="2400" dirty="0" smtClean="0"/>
              <a:t>Taking advantage of </a:t>
            </a:r>
            <a:r>
              <a:rPr kumimoji="1" lang="en-US" altLang="zh-TW" sz="2400" b="1" dirty="0" smtClean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657625" y="3068960"/>
            <a:ext cx="5086239" cy="1842664"/>
            <a:chOff x="1657625" y="4117019"/>
            <a:chExt cx="5086239" cy="1842664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510581"/>
              <a:ext cx="1140782" cy="144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5"/>
              <a:ext cx="1693340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Out-of-domain</a:t>
              </a:r>
            </a:p>
            <a:p>
              <a:pPr algn="ctr"/>
              <a:r>
                <a:rPr lang="en-US" altLang="zh-TW" sz="1600" b="1" dirty="0" smtClean="0"/>
                <a:t>(News)</a:t>
              </a:r>
              <a:endParaRPr kumimoji="1" lang="zh-TW" altLang="en-US" sz="16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Target Domain (Lecture)</a:t>
              </a:r>
              <a:endParaRPr kumimoji="1" lang="zh-TW" altLang="en-US" sz="16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/>
                <a:t>?</a:t>
              </a:r>
              <a:endParaRPr lang="zh-TW" altLang="en-US" sz="2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26" y="4754244"/>
              <a:ext cx="1411797" cy="105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4" grpId="0" animBg="1"/>
      <p:bldP spid="63" grpId="0" animBg="1"/>
      <p:bldP spid="43" grpId="0" animBg="1"/>
      <p:bldP spid="49" grpId="0" animBg="1"/>
      <p:bldP spid="62" grpId="0" animBg="1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</a:t>
            </a:r>
            <a:r>
              <a:rPr lang="en-US" altLang="zh-TW" sz="2400" dirty="0" smtClean="0"/>
              <a:t>document</a:t>
            </a:r>
            <a:endParaRPr lang="en-US" altLang="zh-TW" sz="2400" dirty="0">
              <a:solidFill>
                <a:schemeClr val="tx1"/>
              </a:solidFill>
              <a:ea typeface="新細明體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827584" y="3598132"/>
            <a:ext cx="7691598" cy="2405756"/>
            <a:chOff x="1056611" y="4613567"/>
            <a:chExt cx="6409665" cy="2004797"/>
          </a:xfrm>
        </p:grpSpPr>
        <p:sp>
          <p:nvSpPr>
            <p:cNvPr id="18" name="流程圖 17"/>
            <p:cNvSpPr/>
            <p:nvPr/>
          </p:nvSpPr>
          <p:spPr>
            <a:xfrm>
              <a:off x="5709247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17761" y="6165304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/>
                <a:t>陳 聰明 等 人和 包商 勾結 </a:t>
              </a:r>
            </a:p>
            <a:p>
              <a:r>
                <a:rPr kumimoji="0" lang="zh-TW" altLang="en-US" sz="1200" dirty="0" smtClean="0"/>
                <a:t>涉嫌 貪污 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30614" y="6135687"/>
              <a:ext cx="17356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727386" y="5085184"/>
              <a:ext cx="17356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09247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17761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613567"/>
              <a:ext cx="727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5669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dirty="0" smtClean="0"/>
              <a:t>Problems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Unlike text content, spoken content not easily summarized on screen, thus retrieved results difficult to scan and select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2400" dirty="0"/>
              <a:t>Possible Approaches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Automatic summary/title generation and key term extraction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Semantic structuring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800600" y="3505200"/>
            <a:ext cx="2365375" cy="1295400"/>
            <a:chOff x="4800599" y="3505200"/>
            <a:chExt cx="2363964" cy="1295400"/>
          </a:xfrm>
        </p:grpSpPr>
        <p:sp>
          <p:nvSpPr>
            <p:cNvPr id="53297" name="AutoShape 46"/>
            <p:cNvSpPr>
              <a:spLocks noChangeArrowheads="1"/>
            </p:cNvSpPr>
            <p:nvPr/>
          </p:nvSpPr>
          <p:spPr bwMode="auto">
            <a:xfrm>
              <a:off x="4800599" y="3505200"/>
              <a:ext cx="1751555" cy="1006475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180000" bIns="360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Titles/Summaries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6552154" y="4224338"/>
              <a:ext cx="612409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4159250"/>
            <a:ext cx="1870075" cy="982663"/>
            <a:chOff x="152400" y="4159828"/>
            <a:chExt cx="1869919" cy="981317"/>
          </a:xfrm>
        </p:grpSpPr>
        <p:sp>
          <p:nvSpPr>
            <p:cNvPr id="90139" name="Rectangle 10"/>
            <p:cNvSpPr>
              <a:spLocks noChangeAspect="1" noChangeArrowheads="1"/>
            </p:cNvSpPr>
            <p:nvPr/>
          </p:nvSpPr>
          <p:spPr bwMode="auto">
            <a:xfrm>
              <a:off x="152400" y="4747468"/>
              <a:ext cx="905669" cy="393677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600"/>
                <a:t>User</a:t>
              </a:r>
            </a:p>
          </p:txBody>
        </p:sp>
        <p:sp>
          <p:nvSpPr>
            <p:cNvPr id="53289" name="Rectangle 17"/>
            <p:cNvSpPr>
              <a:spLocks noChangeAspect="1" noChangeArrowheads="1"/>
            </p:cNvSpPr>
            <p:nvPr/>
          </p:nvSpPr>
          <p:spPr bwMode="auto">
            <a:xfrm>
              <a:off x="1281019" y="4159828"/>
              <a:ext cx="7413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Query</a:t>
              </a:r>
            </a:p>
          </p:txBody>
        </p:sp>
        <p:cxnSp>
          <p:nvCxnSpPr>
            <p:cNvPr id="90141" name="AutoShape 18"/>
            <p:cNvCxnSpPr>
              <a:cxnSpLocks noChangeAspect="1" noChangeShapeType="1"/>
              <a:stCxn id="90139" idx="0"/>
            </p:cNvCxnSpPr>
            <p:nvPr/>
          </p:nvCxnSpPr>
          <p:spPr bwMode="auto">
            <a:xfrm rot="5400000" flipH="1" flipV="1">
              <a:off x="746599" y="4210043"/>
              <a:ext cx="395134" cy="6797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066800" y="4772025"/>
            <a:ext cx="1498600" cy="1171575"/>
            <a:chOff x="1066800" y="4771020"/>
            <a:chExt cx="1498600" cy="1172580"/>
          </a:xfrm>
        </p:grpSpPr>
        <p:sp>
          <p:nvSpPr>
            <p:cNvPr id="90137" name="AutoShape 6"/>
            <p:cNvSpPr>
              <a:spLocks noChangeArrowheads="1"/>
            </p:cNvSpPr>
            <p:nvPr/>
          </p:nvSpPr>
          <p:spPr bwMode="auto">
            <a:xfrm>
              <a:off x="1219200" y="4771020"/>
              <a:ext cx="1244600" cy="396244"/>
            </a:xfrm>
            <a:prstGeom prst="leftRightArrow">
              <a:avLst>
                <a:gd name="adj1" fmla="val 50000"/>
                <a:gd name="adj2" fmla="val 62311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600"/>
            </a:p>
          </p:txBody>
        </p:sp>
        <p:sp>
          <p:nvSpPr>
            <p:cNvPr id="53258" name="Text Box 7"/>
            <p:cNvSpPr txBox="1">
              <a:spLocks noChangeAspect="1" noChangeArrowheads="1"/>
            </p:cNvSpPr>
            <p:nvPr/>
          </p:nvSpPr>
          <p:spPr bwMode="auto">
            <a:xfrm>
              <a:off x="1066800" y="5358899"/>
              <a:ext cx="1498600" cy="5847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Multi-modal Dialogue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08338" y="4343400"/>
            <a:ext cx="5300662" cy="1933575"/>
            <a:chOff x="3208338" y="4343397"/>
            <a:chExt cx="5300662" cy="1933578"/>
          </a:xfrm>
        </p:grpSpPr>
        <p:sp>
          <p:nvSpPr>
            <p:cNvPr id="53283" name="AutoShape 45"/>
            <p:cNvSpPr>
              <a:spLocks noChangeArrowheads="1"/>
            </p:cNvSpPr>
            <p:nvPr/>
          </p:nvSpPr>
          <p:spPr bwMode="auto">
            <a:xfrm>
              <a:off x="7162800" y="4343397"/>
              <a:ext cx="1346200" cy="1046165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Archives</a:t>
              </a:r>
            </a:p>
          </p:txBody>
        </p:sp>
        <p:sp>
          <p:nvSpPr>
            <p:cNvPr id="53286" name="Text Box 11"/>
            <p:cNvSpPr txBox="1">
              <a:spLocks noChangeAspect="1" noChangeArrowheads="1"/>
            </p:cNvSpPr>
            <p:nvPr/>
          </p:nvSpPr>
          <p:spPr bwMode="auto">
            <a:xfrm>
              <a:off x="3208338" y="5767387"/>
              <a:ext cx="1955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 </a:t>
              </a:r>
              <a:r>
                <a:rPr lang="en-US" altLang="zh-TW" sz="1600" dirty="0" smtClean="0">
                  <a:latin typeface="+mn-lt"/>
                </a:rPr>
                <a:t>Retrieved Results</a:t>
              </a:r>
              <a:endParaRPr lang="en-US" altLang="zh-TW" sz="1600" dirty="0">
                <a:latin typeface="+mn-lt"/>
              </a:endParaRPr>
            </a:p>
          </p:txBody>
        </p:sp>
        <p:sp>
          <p:nvSpPr>
            <p:cNvPr id="90133" name="Line 14"/>
            <p:cNvSpPr>
              <a:spLocks noChangeAspect="1" noChangeShapeType="1"/>
            </p:cNvSpPr>
            <p:nvPr/>
          </p:nvSpPr>
          <p:spPr bwMode="auto">
            <a:xfrm flipH="1">
              <a:off x="3254640" y="6050975"/>
              <a:ext cx="18483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90134" name="Line 15"/>
            <p:cNvSpPr>
              <a:spLocks noChangeAspect="1" noChangeShapeType="1"/>
            </p:cNvSpPr>
            <p:nvPr/>
          </p:nvSpPr>
          <p:spPr bwMode="auto">
            <a:xfrm flipH="1" flipV="1">
              <a:off x="3263900" y="5316112"/>
              <a:ext cx="0" cy="727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3288" name="Rectangle 16"/>
            <p:cNvSpPr>
              <a:spLocks noChangeAspect="1" noChangeArrowheads="1"/>
            </p:cNvSpPr>
            <p:nvPr/>
          </p:nvSpPr>
          <p:spPr bwMode="auto">
            <a:xfrm>
              <a:off x="5145088" y="5794374"/>
              <a:ext cx="1238250" cy="482601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Engine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6375400" y="5167311"/>
              <a:ext cx="792163" cy="868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619375" y="4090988"/>
            <a:ext cx="4530725" cy="1703387"/>
            <a:chOff x="2619375" y="4090990"/>
            <a:chExt cx="4530115" cy="1703387"/>
          </a:xfrm>
        </p:grpSpPr>
        <p:grpSp>
          <p:nvGrpSpPr>
            <p:cNvPr id="90123" name="群組 4"/>
            <p:cNvGrpSpPr>
              <a:grpSpLocks/>
            </p:cNvGrpSpPr>
            <p:nvPr/>
          </p:nvGrpSpPr>
          <p:grpSpPr bwMode="auto">
            <a:xfrm>
              <a:off x="2619375" y="4090990"/>
              <a:ext cx="3756115" cy="1703387"/>
              <a:chOff x="2619375" y="4090988"/>
              <a:chExt cx="3756024" cy="1703387"/>
            </a:xfrm>
          </p:grpSpPr>
          <p:sp>
            <p:nvSpPr>
              <p:cNvPr id="90125" name="Rectangle 21"/>
              <p:cNvSpPr>
                <a:spLocks noChangeArrowheads="1"/>
              </p:cNvSpPr>
              <p:nvPr/>
            </p:nvSpPr>
            <p:spPr bwMode="auto">
              <a:xfrm>
                <a:off x="2619375" y="4371288"/>
                <a:ext cx="1266825" cy="9375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User</a:t>
                </a:r>
              </a:p>
              <a:p>
                <a:pPr algn="ctr"/>
                <a:r>
                  <a:rPr lang="en-US" altLang="zh-TW" sz="1600"/>
                  <a:t>Interface</a:t>
                </a:r>
                <a:endParaRPr lang="zh-TW" altLang="en-US" sz="1600"/>
              </a:p>
            </p:txBody>
          </p:sp>
          <p:sp>
            <p:nvSpPr>
              <p:cNvPr id="53260" name="Line 43"/>
              <p:cNvSpPr>
                <a:spLocks noChangeShapeType="1"/>
              </p:cNvSpPr>
              <p:nvPr/>
            </p:nvSpPr>
            <p:spPr bwMode="auto">
              <a:xfrm flipH="1">
                <a:off x="3909808" y="4090988"/>
                <a:ext cx="863463" cy="439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4469606" y="4791210"/>
                <a:ext cx="1905793" cy="69987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Semantic</a:t>
                </a:r>
              </a:p>
              <a:p>
                <a:pPr algn="ctr"/>
                <a:r>
                  <a:rPr lang="en-US" altLang="zh-TW" sz="1600"/>
                  <a:t>Structuring</a:t>
                </a:r>
                <a:endParaRPr lang="zh-TW" altLang="en-US" sz="160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5663716" y="451167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712921" y="549116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3908220" y="5070475"/>
                <a:ext cx="533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>
              <a:off x="6374894" y="5041902"/>
              <a:ext cx="774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3530758"/>
            <a:ext cx="7847670" cy="2930164"/>
            <a:chOff x="1056611" y="4589297"/>
            <a:chExt cx="6539725" cy="2034836"/>
          </a:xfrm>
        </p:grpSpPr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5806803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88665" y="6171073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09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1D68FF"/>
                  </a:solidFill>
                </a:rPr>
                <a:t>彰化</a:t>
              </a:r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r>
                <a:rPr kumimoji="0" lang="zh-TW" altLang="en-US" sz="1200" dirty="0" smtClean="0"/>
                <a:t>檢方 偵辦 芳苑 </a:t>
              </a:r>
              <a:r>
                <a:rPr kumimoji="0" lang="zh-TW" altLang="en-US" sz="1200" dirty="0" smtClean="0">
                  <a:solidFill>
                    <a:srgbClr val="1D68FF"/>
                  </a:solidFill>
                </a:rPr>
                <a:t>鄉公所</a:t>
              </a:r>
              <a:endParaRPr kumimoji="0" lang="en-US" altLang="zh-TW" sz="1200" dirty="0" smtClean="0">
                <a:solidFill>
                  <a:srgbClr val="1D68FF"/>
                </a:solidFill>
              </a:endParaRPr>
            </a:p>
            <a:p>
              <a:r>
                <a:rPr kumimoji="0" lang="zh-TW" altLang="en-US" sz="1200" dirty="0" smtClean="0"/>
                <a:t>道路 排水 改善 工程 弊案</a:t>
              </a:r>
            </a:p>
            <a:p>
              <a:r>
                <a:rPr kumimoji="0" lang="zh-TW" altLang="en-US" sz="1200" dirty="0" smtClean="0"/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 聰明</a:t>
              </a:r>
              <a:r>
                <a:rPr kumimoji="0" lang="zh-TW" altLang="en-US" sz="1200" dirty="0" smtClean="0"/>
                <a:t> 等 人和 包商 勾結 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貪污 </a:t>
              </a:r>
              <a:r>
                <a:rPr kumimoji="0" lang="zh-TW" altLang="en-US" sz="1200" dirty="0" smtClean="0"/>
                <a:t>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88666" y="6151823"/>
              <a:ext cx="1735662" cy="44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 </a:t>
              </a:r>
              <a:endParaRPr kumimoji="0" lang="en-US" altLang="zh-TW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860673" y="5121233"/>
              <a:ext cx="1735663" cy="55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1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88665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88665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589297"/>
              <a:ext cx="727184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000" y="1124744"/>
            <a:ext cx="82296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An Example Approach</a:t>
            </a:r>
          </a:p>
          <a:p>
            <a:pPr marL="914400" lvl="1" indent="-457200">
              <a:buAutoNum type="arabicParenBoth"/>
            </a:pPr>
            <a:r>
              <a:rPr lang="en-US" altLang="zh-TW" sz="2200" dirty="0" smtClean="0"/>
              <a:t>Generating candidate sentences by a graph</a:t>
            </a:r>
          </a:p>
          <a:p>
            <a:pPr marL="914400" lvl="1" indent="-457200">
              <a:buAutoNum type="arabicParenBoth"/>
            </a:pPr>
            <a:r>
              <a:rPr lang="en-US" altLang="zh-TW" sz="2200" dirty="0"/>
              <a:t>Selecting </a:t>
            </a:r>
            <a:r>
              <a:rPr lang="en-US" altLang="zh-TW" sz="2200" dirty="0" smtClean="0"/>
              <a:t>sentences by topic models, language models of words, parts-of-speech(POS), length constraint, etc.</a:t>
            </a:r>
            <a:endParaRPr lang="en-US" altLang="zh-TW" sz="2200" dirty="0"/>
          </a:p>
          <a:p>
            <a:endParaRPr kumimoji="1" lang="zh-TW" altLang="en-US" sz="2400" dirty="0"/>
          </a:p>
        </p:txBody>
      </p:sp>
      <p:sp>
        <p:nvSpPr>
          <p:cNvPr id="29" name="摺角紙張 28"/>
          <p:cNvSpPr/>
          <p:nvPr/>
        </p:nvSpPr>
        <p:spPr>
          <a:xfrm>
            <a:off x="910358" y="373118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553264" y="4145116"/>
            <a:ext cx="337608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62293" y="3068960"/>
            <a:ext cx="26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1) Generating Candidate  sentences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688507" y="3221280"/>
            <a:ext cx="272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/>
              <a:t>2) Sentence selection</a:t>
            </a:r>
            <a:endParaRPr lang="zh-TW" altLang="en-US" sz="1600" b="1" dirty="0"/>
          </a:p>
        </p:txBody>
      </p:sp>
      <p:sp>
        <p:nvSpPr>
          <p:cNvPr id="34" name="向右箭號 33"/>
          <p:cNvSpPr/>
          <p:nvPr/>
        </p:nvSpPr>
        <p:spPr>
          <a:xfrm>
            <a:off x="5368410" y="4153603"/>
            <a:ext cx="556482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297101" y="3878657"/>
            <a:ext cx="14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list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47129" y="383578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endParaRPr lang="zh-TW" alt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blipFill rotWithShape="1">
                <a:blip r:embed="rId5"/>
                <a:stretch>
                  <a:fillRect t="-800" r="-1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6811295" y="4715592"/>
            <a:ext cx="461665" cy="489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..…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64101" y="421721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26145" y="3815049"/>
            <a:ext cx="2161161" cy="1407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4688" r="-7018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3404684" y="4178254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91" y="3881585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3" name="左右括弧 22"/>
          <p:cNvSpPr/>
          <p:nvPr/>
        </p:nvSpPr>
        <p:spPr>
          <a:xfrm>
            <a:off x="1012951" y="4266617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600" dirty="0" smtClean="0"/>
                  <a:t> : candidate  sentence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blipFill rotWithShape="1">
                <a:blip r:embed="rId15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" grpId="0" animBg="1"/>
      <p:bldP spid="6" grpId="0"/>
      <p:bldP spid="33" grpId="0"/>
      <p:bldP spid="34" grpId="0" animBg="1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3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91683" y="2996952"/>
            <a:ext cx="736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1</a:t>
            </a:r>
            <a:r>
              <a:rPr lang="en-US" altLang="zh-TW" sz="2000" dirty="0"/>
              <a:t>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  </a:t>
            </a:r>
            <a:r>
              <a:rPr lang="en-US" altLang="zh-TW" sz="24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 </a:t>
            </a:r>
          </a:p>
          <a:p>
            <a:pPr marL="109537" indent="0">
              <a:buNone/>
            </a:pP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2200" dirty="0"/>
              <a:t>Node : “word” in the sentence </a:t>
            </a:r>
          </a:p>
          <a:p>
            <a:pPr lvl="1"/>
            <a:r>
              <a:rPr lang="en-US" altLang="zh-TW" sz="2200" dirty="0"/>
              <a:t>Edge  : word </a:t>
            </a:r>
            <a:r>
              <a:rPr lang="en-US" altLang="zh-TW" sz="2200" dirty="0" smtClean="0"/>
              <a:t>ordering in the sentence </a:t>
            </a:r>
            <a:endParaRPr lang="zh-TW" altLang="en-US" sz="22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內容版面配置區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276872"/>
            <a:ext cx="74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橢圓 287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9" name="直線單箭頭接點 288"/>
          <p:cNvCxnSpPr>
            <a:stCxn id="288" idx="6"/>
            <a:endCxn id="290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橢圓 289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1" name="直線單箭頭接點 290"/>
          <p:cNvCxnSpPr>
            <a:stCxn id="290" idx="6"/>
            <a:endCxn id="292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橢圓 291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3" name="直線單箭頭接點 292"/>
          <p:cNvCxnSpPr>
            <a:stCxn id="292" idx="6"/>
            <a:endCxn id="294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橢圓 293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5" name="直線單箭頭接點 294"/>
          <p:cNvCxnSpPr>
            <a:stCxn id="294" idx="4"/>
            <a:endCxn id="296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橢圓 295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7" name="直線單箭頭接點 296"/>
          <p:cNvCxnSpPr>
            <a:stCxn id="296" idx="2"/>
            <a:endCxn id="298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橢圓 297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9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300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301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302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303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304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305" name="橢圓 304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6" name="直線單箭頭接點 305"/>
          <p:cNvCxnSpPr>
            <a:stCxn id="305" idx="6"/>
            <a:endCxn id="307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橢圓 306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8" name="直線單箭頭接點 307"/>
          <p:cNvCxnSpPr>
            <a:stCxn id="307" idx="6"/>
            <a:endCxn id="309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橢圓 308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0" name="直線單箭頭接點 309"/>
          <p:cNvCxnSpPr>
            <a:stCxn id="309" idx="6"/>
            <a:endCxn id="311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橢圓 310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2" name="直線單箭頭接點 311"/>
          <p:cNvCxnSpPr>
            <a:stCxn id="311" idx="6"/>
            <a:endCxn id="313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橢圓 312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4" name="直線單箭頭接點 313"/>
          <p:cNvCxnSpPr>
            <a:stCxn id="329" idx="6"/>
            <a:endCxn id="315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橢圓 314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6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317" name="文字方塊 57"/>
          <p:cNvSpPr txBox="1">
            <a:spLocks noChangeArrowheads="1"/>
          </p:cNvSpPr>
          <p:nvPr/>
        </p:nvSpPr>
        <p:spPr bwMode="auto">
          <a:xfrm>
            <a:off x="2447877" y="4327208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318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319" name="文字方塊 59"/>
          <p:cNvSpPr txBox="1">
            <a:spLocks noChangeArrowheads="1"/>
          </p:cNvSpPr>
          <p:nvPr/>
        </p:nvSpPr>
        <p:spPr bwMode="auto">
          <a:xfrm>
            <a:off x="5220876" y="4352988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320" name="文字方塊 64"/>
          <p:cNvSpPr txBox="1">
            <a:spLocks noChangeArrowheads="1"/>
          </p:cNvSpPr>
          <p:nvPr/>
        </p:nvSpPr>
        <p:spPr bwMode="auto">
          <a:xfrm>
            <a:off x="6249821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321" name="直線單箭頭接點 320"/>
          <p:cNvCxnSpPr>
            <a:stCxn id="288" idx="7"/>
            <a:endCxn id="309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橢圓 321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3" name="直線單箭頭接點 322"/>
          <p:cNvCxnSpPr>
            <a:stCxn id="322" idx="0"/>
            <a:endCxn id="288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單箭頭接點 323"/>
          <p:cNvCxnSpPr>
            <a:stCxn id="307" idx="4"/>
            <a:endCxn id="325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橢圓 324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6" name="直線單箭頭接點 325"/>
          <p:cNvCxnSpPr>
            <a:stCxn id="313" idx="3"/>
            <a:endCxn id="288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328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329" name="橢圓 328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0" name="直線單箭頭接點 329"/>
          <p:cNvCxnSpPr>
            <a:stCxn id="309" idx="7"/>
            <a:endCxn id="329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單箭頭接點 330"/>
          <p:cNvCxnSpPr>
            <a:stCxn id="329" idx="5"/>
            <a:endCxn id="313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333" name="直線單箭頭接點 332"/>
          <p:cNvCxnSpPr>
            <a:stCxn id="292" idx="5"/>
            <a:endCxn id="296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/>
          <p:cNvCxnSpPr>
            <a:stCxn id="325" idx="4"/>
            <a:endCxn id="322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336" name="橢圓 335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7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338" name="直線單箭頭接點 337"/>
          <p:cNvCxnSpPr>
            <a:stCxn id="307" idx="7"/>
            <a:endCxn id="336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單箭頭接點 338"/>
          <p:cNvCxnSpPr>
            <a:stCxn id="336" idx="5"/>
            <a:endCxn id="309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0" y="1340768"/>
            <a:ext cx="9036497" cy="13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1) Generating Candidate sentences 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0" grpId="0" animBg="1"/>
      <p:bldP spid="292" grpId="0" animBg="1"/>
      <p:bldP spid="294" grpId="0" animBg="1"/>
      <p:bldP spid="296" grpId="0" animBg="1"/>
      <p:bldP spid="298" grpId="0" animBg="1"/>
      <p:bldP spid="299" grpId="0"/>
      <p:bldP spid="300" grpId="0"/>
      <p:bldP spid="301" grpId="0"/>
      <p:bldP spid="302" grpId="0"/>
      <p:bldP spid="303" grpId="0"/>
      <p:bldP spid="304" grpId="0"/>
      <p:bldP spid="307" grpId="0" animBg="1"/>
      <p:bldP spid="309" grpId="0" animBg="1"/>
      <p:bldP spid="311" grpId="0" animBg="1"/>
      <p:bldP spid="313" grpId="0" animBg="1"/>
      <p:bldP spid="315" grpId="0" animBg="1"/>
      <p:bldP spid="316" grpId="0"/>
      <p:bldP spid="317" grpId="0"/>
      <p:bldP spid="318" grpId="0"/>
      <p:bldP spid="319" grpId="0"/>
      <p:bldP spid="320" grpId="0"/>
      <p:bldP spid="322" grpId="0" animBg="1"/>
      <p:bldP spid="325" grpId="0" animBg="1"/>
      <p:bldP spid="327" grpId="0"/>
      <p:bldP spid="328" grpId="0"/>
      <p:bldP spid="329" grpId="0" animBg="1"/>
      <p:bldP spid="332" grpId="0"/>
      <p:bldP spid="335" grpId="0"/>
      <p:bldP spid="336" grpId="0" animBg="1"/>
      <p:bldP spid="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060848"/>
            <a:ext cx="75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79512" y="1268760"/>
            <a:ext cx="867952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endParaRPr lang="en-US" altLang="zh-TW" sz="2400" b="1" u="sng" dirty="0" smtClean="0">
              <a:solidFill>
                <a:srgbClr val="1D68FF"/>
              </a:solidFill>
            </a:endParaRPr>
          </a:p>
          <a:p>
            <a:pPr marL="109537" indent="0">
              <a:buNone/>
            </a:pPr>
            <a:r>
              <a:rPr lang="en-US" altLang="zh-TW" sz="2400" b="1" dirty="0" smtClean="0">
                <a:solidFill>
                  <a:srgbClr val="1D68FF"/>
                </a:solidFill>
              </a:rPr>
              <a:t>       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  <a:r>
              <a:rPr lang="en-US" altLang="zh-TW" sz="24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501008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132856"/>
            <a:ext cx="768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07504" y="1196752"/>
            <a:ext cx="892854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356992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End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457200" y="980728"/>
            <a:ext cx="8578850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Generate 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</a:t>
            </a:r>
            <a:r>
              <a:rPr lang="en-US" altLang="zh-TW" sz="2000" dirty="0" smtClean="0">
                <a:solidFill>
                  <a:srgbClr val="00B050"/>
                </a:solidFill>
              </a:rPr>
              <a:t>node</a:t>
            </a:r>
            <a:endParaRPr lang="en-US" altLang="zh-TW" sz="1400" b="1" u="sng" dirty="0">
              <a:solidFill>
                <a:srgbClr val="1D68FF"/>
              </a:solidFill>
            </a:endParaRPr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4812092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向下箭號 123"/>
          <p:cNvSpPr/>
          <p:nvPr/>
        </p:nvSpPr>
        <p:spPr>
          <a:xfrm rot="4690875">
            <a:off x="4872563" y="3639184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191032" y="526588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482582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267932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483832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27246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488363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280079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711879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018861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234761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0215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4907002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4960340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4931149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4910747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784883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5857911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658308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658308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44240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658308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659428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123421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3907521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113796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090172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4810972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595238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635807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4874208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250414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738168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106039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390932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277888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277888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609026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641027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683801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609026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39111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3803647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279737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279737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298462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258862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729963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690363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724765" y="2636912"/>
            <a:ext cx="4311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12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下箭號 5"/>
          <p:cNvSpPr/>
          <p:nvPr/>
        </p:nvSpPr>
        <p:spPr>
          <a:xfrm rot="16200000">
            <a:off x="3359071" y="4148666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向下箭號 121"/>
          <p:cNvSpPr/>
          <p:nvPr/>
        </p:nvSpPr>
        <p:spPr>
          <a:xfrm rot="13448258">
            <a:off x="4393909" y="4222425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955972">
            <a:off x="5591441" y="3645388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200000">
            <a:off x="3875356" y="5148543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4952151" y="5193878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8101169">
            <a:off x="5982217" y="5480562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915392" y="2780928"/>
            <a:ext cx="35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600" dirty="0" smtClean="0">
                <a:solidFill>
                  <a:srgbClr val="0070C0"/>
                </a:solidFill>
              </a:rPr>
              <a:t>e.g.  </a:t>
            </a:r>
            <a:r>
              <a:rPr lang="zh-TW" altLang="en-US" sz="16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6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600" dirty="0" smtClean="0">
                <a:solidFill>
                  <a:srgbClr val="0070C0"/>
                </a:solidFill>
              </a:rPr>
              <a:t>遠</a:t>
            </a:r>
            <a:endParaRPr lang="zh-TW" altLang="en-US" sz="1600" dirty="0"/>
          </a:p>
        </p:txBody>
      </p:sp>
      <p:sp>
        <p:nvSpPr>
          <p:cNvPr id="130" name="文字方塊 57"/>
          <p:cNvSpPr txBox="1">
            <a:spLocks noChangeArrowheads="1"/>
          </p:cNvSpPr>
          <p:nvPr/>
        </p:nvSpPr>
        <p:spPr bwMode="auto">
          <a:xfrm>
            <a:off x="2447877" y="41137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131" name="文字方塊 59"/>
          <p:cNvSpPr txBox="1">
            <a:spLocks noChangeArrowheads="1"/>
          </p:cNvSpPr>
          <p:nvPr/>
        </p:nvSpPr>
        <p:spPr bwMode="auto">
          <a:xfrm>
            <a:off x="5220876" y="4139576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132" name="文字方塊 64"/>
          <p:cNvSpPr txBox="1">
            <a:spLocks noChangeArrowheads="1"/>
          </p:cNvSpPr>
          <p:nvPr/>
        </p:nvSpPr>
        <p:spPr bwMode="auto">
          <a:xfrm>
            <a:off x="6249821" y="4108841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3" grpId="0"/>
      <p:bldP spid="95" grpId="0"/>
      <p:bldP spid="99" grpId="0" animBg="1"/>
      <p:bldP spid="102" grpId="0" animBg="1"/>
      <p:bldP spid="104" grpId="0"/>
      <p:bldP spid="105" grpId="0"/>
      <p:bldP spid="106" grpId="0" animBg="1"/>
      <p:bldP spid="109" grpId="0"/>
      <p:bldP spid="112" grpId="0"/>
      <p:bldP spid="113" grpId="0" animBg="1"/>
      <p:bldP spid="114" grpId="0"/>
      <p:bldP spid="117" grpId="0" animBg="1"/>
      <p:bldP spid="118" grpId="0"/>
      <p:bldP spid="119" grpId="0" animBg="1"/>
      <p:bldP spid="120" grpId="0"/>
      <p:bldP spid="121" grpId="0" animBg="1"/>
      <p:bldP spid="6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5496" y="1052736"/>
            <a:ext cx="8401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construction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</a:t>
            </a:r>
            <a:r>
              <a:rPr lang="en-US" altLang="zh-TW" sz="2400" dirty="0">
                <a:solidFill>
                  <a:srgbClr val="1D68FF"/>
                </a:solidFill>
              </a:rPr>
              <a:t>+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14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4" name="文字方塊 57"/>
          <p:cNvSpPr txBox="1">
            <a:spLocks noChangeArrowheads="1"/>
          </p:cNvSpPr>
          <p:nvPr/>
        </p:nvSpPr>
        <p:spPr bwMode="auto">
          <a:xfrm>
            <a:off x="2492396" y="42546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96" name="文字方塊 59"/>
          <p:cNvSpPr txBox="1">
            <a:spLocks noChangeArrowheads="1"/>
          </p:cNvSpPr>
          <p:nvPr/>
        </p:nvSpPr>
        <p:spPr bwMode="auto">
          <a:xfrm>
            <a:off x="4860774" y="4488250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97" name="文字方塊 64"/>
          <p:cNvSpPr txBox="1">
            <a:spLocks noChangeArrowheads="1"/>
          </p:cNvSpPr>
          <p:nvPr/>
        </p:nvSpPr>
        <p:spPr bwMode="auto">
          <a:xfrm>
            <a:off x="6355696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511874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472274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943375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903775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2" name="向下箭號 121"/>
          <p:cNvSpPr/>
          <p:nvPr/>
        </p:nvSpPr>
        <p:spPr>
          <a:xfrm rot="4690875">
            <a:off x="4872563" y="3852596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200000">
            <a:off x="3368117" y="4376823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下箭號 123"/>
          <p:cNvSpPr/>
          <p:nvPr/>
        </p:nvSpPr>
        <p:spPr>
          <a:xfrm rot="13448258">
            <a:off x="4393909" y="4435837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955972">
            <a:off x="5591441" y="3858800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3875356" y="5361955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6200000">
            <a:off x="4952151" y="5407290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下箭號 127"/>
          <p:cNvSpPr/>
          <p:nvPr/>
        </p:nvSpPr>
        <p:spPr>
          <a:xfrm rot="18101169">
            <a:off x="5982217" y="5693974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下箭號 128"/>
          <p:cNvSpPr/>
          <p:nvPr/>
        </p:nvSpPr>
        <p:spPr>
          <a:xfrm>
            <a:off x="2608690" y="5086322"/>
            <a:ext cx="222637" cy="39297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下箭號 129"/>
          <p:cNvSpPr/>
          <p:nvPr/>
        </p:nvSpPr>
        <p:spPr>
          <a:xfrm>
            <a:off x="2610677" y="5890714"/>
            <a:ext cx="222637" cy="275081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向下箭號 130"/>
          <p:cNvSpPr/>
          <p:nvPr/>
        </p:nvSpPr>
        <p:spPr>
          <a:xfrm rot="13959550">
            <a:off x="2922034" y="5740674"/>
            <a:ext cx="222637" cy="542042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下箭號 131"/>
          <p:cNvSpPr/>
          <p:nvPr/>
        </p:nvSpPr>
        <p:spPr>
          <a:xfrm rot="13240451">
            <a:off x="3693721" y="4930500"/>
            <a:ext cx="222637" cy="69602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下箭號 132"/>
          <p:cNvSpPr/>
          <p:nvPr/>
        </p:nvSpPr>
        <p:spPr>
          <a:xfrm rot="16200000">
            <a:off x="5268255" y="3983647"/>
            <a:ext cx="222637" cy="71367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1264938" y="3273907"/>
            <a:ext cx="40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400" dirty="0" smtClean="0">
                <a:solidFill>
                  <a:srgbClr val="0070C0"/>
                </a:solidFill>
                <a:latin typeface="+mn-lt"/>
              </a:rPr>
              <a:t>e.g.  </a:t>
            </a:r>
            <a:r>
              <a:rPr lang="zh-TW" altLang="en-US" sz="14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4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400" dirty="0" smtClean="0">
                <a:solidFill>
                  <a:srgbClr val="0070C0"/>
                </a:solidFill>
              </a:rPr>
              <a:t>遠</a:t>
            </a:r>
            <a:endParaRPr lang="en-US" altLang="zh-TW" sz="1400" dirty="0" smtClean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1400" dirty="0" smtClean="0">
                <a:solidFill>
                  <a:srgbClr val="0070C0"/>
                </a:solidFill>
              </a:rPr>
              <a:t>       飯店 </a:t>
            </a:r>
            <a:r>
              <a:rPr lang="zh-TW" altLang="en-US" sz="14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1400" dirty="0" smtClean="0">
                <a:solidFill>
                  <a:srgbClr val="0070C0"/>
                </a:solidFill>
              </a:rPr>
              <a:t>舊</a:t>
            </a:r>
            <a:endParaRPr lang="zh-TW" altLang="en-US" sz="14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4898111" y="2629361"/>
            <a:ext cx="42103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Sequence-to-Sequence Learning (1/3)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3049576" y="5085982"/>
            <a:ext cx="2949101" cy="1273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Containing all information about input sequence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8" name="矩形 17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21" name="矩形 20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2270836" y="4405792"/>
            <a:ext cx="1004976" cy="963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文字方塊 2049"/>
          <p:cNvSpPr txBox="1"/>
          <p:nvPr/>
        </p:nvSpPr>
        <p:spPr>
          <a:xfrm>
            <a:off x="7396623" y="4144182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67455" y="3125010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818053" y="5805746"/>
            <a:ext cx="3958604" cy="606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Don’t know when to stop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776529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慣</a:t>
            </a:r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55568" y="4147157"/>
            <a:ext cx="465153" cy="614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861056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766015" y="319516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性</a:t>
            </a: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6397563" y="44224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7088154" y="376255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6378898" y="3442137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Learning (2/3) </a:t>
            </a:r>
            <a:endParaRPr lang="zh-TW" altLang="en-US" dirty="0"/>
          </a:p>
        </p:txBody>
      </p:sp>
      <p:sp>
        <p:nvSpPr>
          <p:cNvPr id="6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4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 animBg="1"/>
      <p:bldP spid="42" grpId="0" animBg="1"/>
      <p:bldP spid="22" grpId="0"/>
      <p:bldP spid="47" grpId="0"/>
      <p:bldP spid="2050" grpId="0"/>
      <p:bldP spid="65" grpId="0"/>
      <p:bldP spid="66" grpId="0" animBg="1"/>
      <p:bldP spid="38" grpId="0" animBg="1"/>
      <p:bldP spid="43" grpId="0" animBg="1"/>
      <p:bldP spid="44" grpId="0"/>
      <p:bldP spid="50" grpId="0" animBg="1"/>
      <p:bldP spid="56" grpId="0" animBg="1"/>
      <p:bldP spid="58" grpId="0"/>
      <p:bldP spid="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104775"/>
            <a:ext cx="914400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424863" cy="512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Key Term/Named Entity Extraction from Multi-media/Spoken Documents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	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often out-of-vocabulary (OOV) words, difficult for recognition </a:t>
            </a:r>
            <a:endParaRPr lang="en-US" altLang="zh-TW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Multi-media/Spoken Document Segmentation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/>
              <a:t>automatically segmenting a multi-media/spoken document into short paragraphs, </a:t>
            </a:r>
            <a:r>
              <a:rPr lang="en-US" altLang="zh-TW" sz="1600" dirty="0" smtClean="0"/>
              <a:t>each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dirty="0" smtClean="0"/>
              <a:t>             with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</a:rPr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clustering and organizing the subject topics of the short paragraphs,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/>
              <a:t> 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relationships among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them for easier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en-US" altLang="zh-TW" sz="1600" dirty="0" smtClean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4541452" y="5550811"/>
            <a:ext cx="3615205" cy="6210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Add a symbol “</a:t>
            </a:r>
            <a:r>
              <a:rPr lang="en-US" altLang="zh-TW" sz="2400" b="1" dirty="0"/>
              <a:t>===</a:t>
            </a:r>
            <a:r>
              <a:rPr lang="en-US" altLang="zh-TW" sz="2400" dirty="0"/>
              <a:t>“ (</a:t>
            </a:r>
            <a:r>
              <a:rPr lang="zh-TW" altLang="en-US" sz="2400" dirty="0"/>
              <a:t>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3769743" y="6284240"/>
            <a:ext cx="516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[Ilya Sutskever, NIPS’14][Dzmitry Bahdanau, 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 rot="5400000">
            <a:off x="5683898" y="3171839"/>
            <a:ext cx="9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===</a:t>
            </a:r>
            <a:endParaRPr lang="zh-TW" altLang="en-US" sz="2400" b="1" dirty="0"/>
          </a:p>
        </p:txBody>
      </p:sp>
      <p:sp>
        <p:nvSpPr>
          <p:cNvPr id="5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Both input and output are </a:t>
            </a:r>
            <a:r>
              <a:rPr lang="en-US" altLang="zh-TW" sz="2400" dirty="0" smtClean="0"/>
              <a:t>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machine translation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summarization, title generation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spoken dialogues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dirty="0" smtClean="0"/>
              <a:t>speech recognition</a:t>
            </a:r>
          </a:p>
          <a:p>
            <a:pPr lvl="1">
              <a:spcBef>
                <a:spcPts val="0"/>
              </a:spcBef>
              <a:defRPr/>
            </a:pPr>
            <a:endParaRPr lang="en-US" altLang="zh-TW" dirty="0" smtClean="0"/>
          </a:p>
          <a:p>
            <a:pPr lvl="1">
              <a:spcBef>
                <a:spcPts val="0"/>
              </a:spcBef>
              <a:defRPr/>
            </a:pPr>
            <a:endParaRPr lang="zh-TW" altLang="en-US" sz="2400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5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Sequence-to-Sequence Learning (3/3) 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8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91" grpId="0" animBg="1"/>
      <p:bldP spid="6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32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End-to-end Deep Learning</a:t>
            </a:r>
            <a:r>
              <a:rPr lang="en-US" altLang="zh-TW" sz="32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for Speech Recognition</a:t>
            </a:r>
            <a:endParaRPr lang="en-US" altLang="zh-TW" sz="32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074" name="Picture 2" descr="D:\李琳山老師\學術成果\演講\迎向人工智慧的燦爛陽光_106-09-28\草稿\1508.01211_頁面_0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132515" cy="58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7904" y="907200"/>
            <a:ext cx="5436096" cy="3833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Jointly Learn the Sound (Acoustic Models), Vocabulary (Lexicon) and Sentence Structure (Language Model)</a:t>
            </a:r>
          </a:p>
          <a:p>
            <a:pPr marL="623888" lvl="1" indent="-263525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Font typeface="Times New Roman" pitchFamily="18" charset="0"/>
              <a:buChar char="−"/>
              <a:tabLst>
                <a:tab pos="714375" algn="l"/>
              </a:tabLst>
            </a:pPr>
            <a:r>
              <a:rPr lang="en-US" altLang="zh-TW" sz="20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rather than trained separately with different criteria </a:t>
            </a:r>
            <a:endParaRPr lang="en-US" altLang="zh-TW" sz="2000" dirty="0"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One example</a:t>
            </a:r>
          </a:p>
          <a:p>
            <a:pPr marL="180975" lvl="1" indent="-180975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542925" algn="l"/>
              </a:tabLst>
            </a:pPr>
            <a:r>
              <a:rPr lang="en-US" altLang="zh-TW" sz="24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A 70-year-old person has heard roughly no more than 0.6 million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of 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hrs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of </a:t>
            </a:r>
            <a:r>
              <a:rPr lang="en-US" altLang="zh-TW" sz="24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voice in his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life</a:t>
            </a:r>
          </a:p>
          <a:p>
            <a:pPr marL="623888" lvl="1" indent="-263525">
              <a:lnSpc>
                <a:spcPct val="80000"/>
              </a:lnSpc>
              <a:spcBef>
                <a:spcPts val="500"/>
              </a:spcBef>
              <a:spcAft>
                <a:spcPts val="1000"/>
              </a:spcAft>
              <a:buFont typeface="Times New Roman" pitchFamily="18" charset="0"/>
              <a:buChar char="−"/>
              <a:tabLst>
                <a:tab pos="714375" algn="l"/>
              </a:tabLst>
            </a:pPr>
            <a:r>
              <a:rPr lang="en-US" altLang="zh-TW" sz="2000" dirty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machines can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be trained with more than this quantity of data in very short time</a:t>
            </a:r>
            <a:endParaRPr lang="en-US" altLang="zh-TW" sz="2400" dirty="0" smtClean="0"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5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579296" cy="2765885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altLang="zh-TW" sz="2800" b="1" dirty="0" smtClean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lvl="1" indent="-342900"/>
            <a:r>
              <a:rPr lang="en-US" altLang="zh-TW" sz="2600" dirty="0" smtClean="0">
                <a:ea typeface="華康魏碑體" pitchFamily="65" charset="-120"/>
              </a:rPr>
              <a:t>User entering the query</a:t>
            </a:r>
          </a:p>
          <a:p>
            <a:pPr lvl="1" indent="-342900">
              <a:lnSpc>
                <a:spcPts val="3200"/>
              </a:lnSpc>
            </a:pPr>
            <a:r>
              <a:rPr lang="en-US" altLang="zh-TW" sz="2600" dirty="0" smtClean="0">
                <a:ea typeface="華康魏碑體" pitchFamily="65" charset="-120"/>
              </a:rPr>
              <a:t>When </a:t>
            </a:r>
            <a:r>
              <a:rPr lang="en-US" altLang="zh-TW" sz="2600" dirty="0">
                <a:ea typeface="華康魏碑體" pitchFamily="65" charset="-120"/>
              </a:rPr>
              <a:t>the retrieved results are divergent, the </a:t>
            </a:r>
            <a:r>
              <a:rPr lang="en-US" altLang="zh-TW" sz="2600" dirty="0" smtClean="0">
                <a:ea typeface="華康魏碑體" pitchFamily="65" charset="-120"/>
              </a:rPr>
              <a:t>system may </a:t>
            </a:r>
            <a:r>
              <a:rPr lang="en-US" altLang="zh-TW" sz="26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2600" dirty="0" smtClean="0">
                <a:ea typeface="華康魏碑體" pitchFamily="65" charset="-120"/>
              </a:rPr>
              <a:t>the results</a:t>
            </a:r>
            <a:endParaRPr lang="en-US" sz="26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6337299" y="1778000"/>
            <a:ext cx="1852614" cy="12827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99545" y="272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7950" y="987778"/>
            <a:ext cx="1768411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339753" y="2560280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15001" y="2564904"/>
            <a:ext cx="6222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2194809"/>
            <a:ext cx="1231901" cy="226079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5076057" y="980728"/>
            <a:ext cx="1152128" cy="1008113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1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2699793" y="213285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339753" y="2676293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755576" y="987778"/>
            <a:ext cx="1728192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</a:t>
            </a:r>
          </a:p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Affairs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3317151"/>
            <a:ext cx="8507288" cy="3404009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685800" lvl="1"/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entering the second query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when the retrieved results are still divergent, but seem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to have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 major trend, the system may use a key word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representing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the major trend asking for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confirmation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may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reply</a:t>
            </a:r>
            <a:r>
              <a:rPr lang="zh-TW" altLang="en-US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：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“Yes” or “No, Asia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”</a:t>
            </a:r>
            <a:endParaRPr lang="en-US" sz="2600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2411760" y="264743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339753" y="2492896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724130" y="2560280"/>
            <a:ext cx="1027704" cy="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751834" y="1778000"/>
            <a:ext cx="1852614" cy="128270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20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2771800" y="2144083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2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5076057" y="980728"/>
            <a:ext cx="1584175" cy="1080120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321205" y="2636912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38467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A mathematical framework for decision making, defined by (S,A,T,R,π)</a:t>
            </a:r>
          </a:p>
          <a:p>
            <a:pPr lvl="1"/>
            <a:r>
              <a:rPr lang="en-US" sz="2200" dirty="0" smtClean="0"/>
              <a:t>S: Set of states, </a:t>
            </a:r>
            <a:r>
              <a:rPr lang="en-US" sz="2200" dirty="0"/>
              <a:t>c</a:t>
            </a:r>
            <a:r>
              <a:rPr lang="en-US" sz="2200" dirty="0" smtClean="0"/>
              <a:t>urrent system status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A: </a:t>
            </a:r>
            <a:r>
              <a:rPr lang="en-US" altLang="zh-TW" sz="2200" dirty="0"/>
              <a:t>Set of </a:t>
            </a:r>
            <a:r>
              <a:rPr lang="en-US" sz="2200" dirty="0" smtClean="0"/>
              <a:t>actions the system can take at each state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T: transition probabilities between states when a certain action is taken</a:t>
            </a:r>
            <a:endParaRPr lang="en-US" sz="2200" dirty="0"/>
          </a:p>
          <a:p>
            <a:pPr lvl="1"/>
            <a:r>
              <a:rPr lang="en-US" sz="2200" dirty="0" smtClean="0"/>
              <a:t>R: reward received when taking an 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π: policy, choice of action given the state</a:t>
            </a:r>
          </a:p>
          <a:p>
            <a:pPr lvl="1"/>
            <a:endParaRPr lang="en-US" sz="2200" dirty="0" smtClean="0"/>
          </a:p>
          <a:p>
            <a:r>
              <a:rPr lang="en-US" sz="2800" dirty="0"/>
              <a:t>Objective 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2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2200" b="0" i="0" dirty="0" smtClean="0"/>
                            <m:t>: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49032" y="15720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2400" b="1" i="1" u="sng" dirty="0" smtClean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8334" y="3717032"/>
            <a:ext cx="4401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one,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2293177" y="1083216"/>
            <a:ext cx="6686551" cy="2554288"/>
            <a:chOff x="1327149" y="1481256"/>
            <a:chExt cx="6686551" cy="2554288"/>
          </a:xfrm>
        </p:grpSpPr>
        <p:sp>
          <p:nvSpPr>
            <p:cNvPr id="37" name="Rectangle 8"/>
            <p:cNvSpPr/>
            <p:nvPr/>
          </p:nvSpPr>
          <p:spPr>
            <a:xfrm>
              <a:off x="1327149" y="1481256"/>
              <a:ext cx="6686551" cy="255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5"/>
            <p:cNvSpPr/>
            <p:nvPr/>
          </p:nvSpPr>
          <p:spPr>
            <a:xfrm>
              <a:off x="1562100" y="22630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39" name="Oval 6"/>
            <p:cNvSpPr/>
            <p:nvPr/>
          </p:nvSpPr>
          <p:spPr>
            <a:xfrm>
              <a:off x="4559300" y="32028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40" name="Oval 7"/>
            <p:cNvSpPr/>
            <p:nvPr/>
          </p:nvSpPr>
          <p:spPr>
            <a:xfrm>
              <a:off x="6858000" y="168521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S3</a:t>
              </a:r>
              <a:endParaRPr lang="en-US" dirty="0"/>
            </a:p>
          </p:txBody>
        </p:sp>
        <p:cxnSp>
          <p:nvCxnSpPr>
            <p:cNvPr id="41" name="Curved Connector 13"/>
            <p:cNvCxnSpPr>
              <a:stCxn id="38" idx="7"/>
            </p:cNvCxnSpPr>
            <p:nvPr/>
          </p:nvCxnSpPr>
          <p:spPr>
            <a:xfrm rot="5400000" flipH="1" flipV="1">
              <a:off x="2326524" y="2052465"/>
              <a:ext cx="235441" cy="4201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24"/>
            <p:cNvCxnSpPr>
              <a:endCxn id="40" idx="1"/>
            </p:cNvCxnSpPr>
            <p:nvPr/>
          </p:nvCxnSpPr>
          <p:spPr>
            <a:xfrm flipV="1">
              <a:off x="3556000" y="1802391"/>
              <a:ext cx="3417312" cy="342406"/>
            </a:xfrm>
            <a:prstGeom prst="curvedConnector4">
              <a:avLst>
                <a:gd name="adj1" fmla="val 40880"/>
                <a:gd name="adj2" fmla="val 167602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Diamond 12"/>
            <p:cNvSpPr/>
            <p:nvPr/>
          </p:nvSpPr>
          <p:spPr>
            <a:xfrm>
              <a:off x="2654300" y="1804281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A1</a:t>
              </a:r>
              <a:endParaRPr lang="en-US" sz="1600" dirty="0"/>
            </a:p>
          </p:txBody>
        </p:sp>
        <p:sp>
          <p:nvSpPr>
            <p:cNvPr id="44" name="Rectangle 18"/>
            <p:cNvSpPr/>
            <p:nvPr/>
          </p:nvSpPr>
          <p:spPr>
            <a:xfrm>
              <a:off x="3479800" y="1617725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  <p:cxnSp>
          <p:nvCxnSpPr>
            <p:cNvPr id="45" name="Curved Connector 17"/>
            <p:cNvCxnSpPr/>
            <p:nvPr/>
          </p:nvCxnSpPr>
          <p:spPr>
            <a:xfrm rot="10800000" flipV="1">
              <a:off x="4953000" y="2404197"/>
              <a:ext cx="1149350" cy="7858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9"/>
            <p:cNvSpPr/>
            <p:nvPr/>
          </p:nvSpPr>
          <p:spPr>
            <a:xfrm>
              <a:off x="4953000" y="2100713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</a:t>
              </a:r>
              <a:r>
                <a:rPr lang="en-US" altLang="zh-TW" baseline="-25000" dirty="0" smtClean="0"/>
                <a:t>2</a:t>
              </a:r>
              <a:endParaRPr lang="en-US" dirty="0"/>
            </a:p>
          </p:txBody>
        </p:sp>
        <p:sp>
          <p:nvSpPr>
            <p:cNvPr id="47" name="Diamond 20"/>
            <p:cNvSpPr/>
            <p:nvPr/>
          </p:nvSpPr>
          <p:spPr>
            <a:xfrm>
              <a:off x="5651500" y="1723159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/>
            </a:p>
          </p:txBody>
        </p:sp>
        <p:cxnSp>
          <p:nvCxnSpPr>
            <p:cNvPr id="48" name="Curved Connector 23"/>
            <p:cNvCxnSpPr>
              <a:endCxn id="47" idx="3"/>
            </p:cNvCxnSpPr>
            <p:nvPr/>
          </p:nvCxnSpPr>
          <p:spPr>
            <a:xfrm rot="10800000">
              <a:off x="6553200" y="2063679"/>
              <a:ext cx="304800" cy="87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/>
            <p:nvPr/>
          </p:nvSpPr>
          <p:spPr>
            <a:xfrm>
              <a:off x="6471052" y="3050192"/>
              <a:ext cx="485210" cy="4098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0" name="Oval 24"/>
            <p:cNvSpPr/>
            <p:nvPr/>
          </p:nvSpPr>
          <p:spPr>
            <a:xfrm>
              <a:off x="7039154" y="3171719"/>
              <a:ext cx="787400" cy="8001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51" name="Diamond 10"/>
            <p:cNvSpPr/>
            <p:nvPr/>
          </p:nvSpPr>
          <p:spPr>
            <a:xfrm>
              <a:off x="5153546" y="2626143"/>
              <a:ext cx="1404754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Show</a:t>
              </a:r>
              <a:endParaRPr lang="en-US" sz="1600" dirty="0"/>
            </a:p>
          </p:txBody>
        </p:sp>
        <p:cxnSp>
          <p:nvCxnSpPr>
            <p:cNvPr id="52" name="Curved Connector 11"/>
            <p:cNvCxnSpPr>
              <a:endCxn id="51" idx="2"/>
            </p:cNvCxnSpPr>
            <p:nvPr/>
          </p:nvCxnSpPr>
          <p:spPr>
            <a:xfrm flipV="1">
              <a:off x="5346700" y="3307181"/>
              <a:ext cx="509223" cy="282878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27"/>
            <p:cNvCxnSpPr>
              <a:stCxn id="51" idx="3"/>
            </p:cNvCxnSpPr>
            <p:nvPr/>
          </p:nvCxnSpPr>
          <p:spPr>
            <a:xfrm>
              <a:off x="6558300" y="2966662"/>
              <a:ext cx="596166" cy="322229"/>
            </a:xfrm>
            <a:prstGeom prst="curvedConnector3">
              <a:avLst>
                <a:gd name="adj1" fmla="val 93458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15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150" dirty="0" smtClean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sp>
        <p:nvSpPr>
          <p:cNvPr id="30" name="Diamond 12"/>
          <p:cNvSpPr/>
          <p:nvPr/>
        </p:nvSpPr>
        <p:spPr>
          <a:xfrm>
            <a:off x="3321878" y="2243906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31" name="Diamond 12"/>
          <p:cNvSpPr/>
          <p:nvPr/>
        </p:nvSpPr>
        <p:spPr>
          <a:xfrm>
            <a:off x="4211960" y="1988840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99992" y="3717032"/>
            <a:ext cx="451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showing results….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 approach: Value Iteration</a:t>
                </a:r>
              </a:p>
              <a:p>
                <a:pPr lvl="1"/>
                <a:r>
                  <a:rPr lang="en-US" sz="2400" dirty="0" smtClean="0"/>
                  <a:t>Define value function: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   the expected discounted sum of rewards given π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 real value of Q can be estimated iteratively from a training set:</a:t>
                </a:r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value </a:t>
                </a:r>
                <a:r>
                  <a:rPr lang="en-US" altLang="zh-TW" sz="2400" dirty="0" smtClean="0"/>
                  <a:t>function based on the training set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Optimal policy is learned by choosing the best action given each state such that the value function is maximized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  <a:blipFill rotWithShape="1">
                <a:blip r:embed="rId3"/>
                <a:stretch>
                  <a:fillRect l="-115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08" y="1538124"/>
            <a:ext cx="2740065" cy="404573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115200"/>
            <a:ext cx="9108000" cy="633600"/>
          </a:xfrm>
        </p:spPr>
        <p:txBody>
          <a:bodyPr>
            <a:no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Question-Answering (QA) in Speech 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580112" y="1854000"/>
            <a:ext cx="1440160" cy="1008112"/>
            <a:chOff x="1403648" y="1700808"/>
            <a:chExt cx="1440160" cy="1008112"/>
          </a:xfrm>
        </p:grpSpPr>
        <p:sp>
          <p:nvSpPr>
            <p:cNvPr id="5" name="圓角矩形 4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771800" y="1853208"/>
            <a:ext cx="1440160" cy="1008112"/>
            <a:chOff x="1403648" y="1700808"/>
            <a:chExt cx="1440160" cy="1008112"/>
          </a:xfrm>
        </p:grpSpPr>
        <p:sp>
          <p:nvSpPr>
            <p:cNvPr id="10" name="圓角矩形 9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</p:grpSp>
      <p:sp>
        <p:nvSpPr>
          <p:cNvPr id="12" name="左-右雙向箭號 11"/>
          <p:cNvSpPr/>
          <p:nvPr/>
        </p:nvSpPr>
        <p:spPr>
          <a:xfrm>
            <a:off x="4427984" y="2132856"/>
            <a:ext cx="1008112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03648" y="1381418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77562" y="2996952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Answer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14" idx="2"/>
          </p:cNvCxnSpPr>
          <p:nvPr/>
        </p:nvCxnSpPr>
        <p:spPr>
          <a:xfrm rot="16200000" flipH="1">
            <a:off x="2171964" y="1621378"/>
            <a:ext cx="454114" cy="71285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2051721" y="2508714"/>
            <a:ext cx="635132" cy="48823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0" y="3789040"/>
            <a:ext cx="91440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71720"/>
          </a:xfrm>
        </p:spPr>
        <p:txBody>
          <a:bodyPr>
            <a:spAutoFit/>
          </a:bodyPr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/>
              <a:t>What is the name of the largest city of Taiwan? </a:t>
            </a:r>
            <a:r>
              <a:rPr lang="en-US" altLang="zh-TW" sz="2600" dirty="0" err="1" smtClean="0"/>
              <a:t>Ans</a:t>
            </a:r>
            <a:r>
              <a:rPr lang="en-US" altLang="zh-TW" sz="2600" dirty="0" smtClean="0"/>
              <a:t>: Taipei.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2600" dirty="0"/>
              <a:t>What is QA?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2600" dirty="0"/>
              <a:t>How to construct a QA system?</a:t>
            </a:r>
            <a:endParaRPr lang="zh-TW" altLang="en-US" sz="26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25389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Answer Type Detection (city name, number, time, etc.)</a:t>
            </a:r>
          </a:p>
          <a:p>
            <a:pPr marL="342000" lvl="1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Document Retrieval, Passage Retrieval</a:t>
            </a:r>
          </a:p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Find and rank candidate answers</a:t>
            </a:r>
            <a:endParaRPr lang="zh-TW" altLang="en-US" sz="2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94138"/>
            <a:ext cx="8964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8255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75" y="5589588"/>
            <a:ext cx="2592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00338" y="566102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8835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580063" y="2133600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443663" y="1773238"/>
            <a:ext cx="1295400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516688" y="1916113"/>
            <a:ext cx="1079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5651500" y="4797425"/>
            <a:ext cx="936625" cy="720725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795963" y="3068638"/>
            <a:ext cx="1512887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6557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55165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258888" y="5445125"/>
            <a:ext cx="3097212" cy="557213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476375" y="5445125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Key Term Extraction from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Spoken 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3034677"/>
          </a:xfrm>
        </p:spPr>
        <p:txBody>
          <a:bodyPr/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600" b="1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“Taiwan”, “largest city ” are key terms and used as query </a:t>
            </a:r>
          </a:p>
          <a:p>
            <a:pPr marL="342000" indent="-342000">
              <a:spcBef>
                <a:spcPct val="0"/>
              </a:spcBef>
            </a:pPr>
            <a:r>
              <a:rPr kumimoji="1" lang="en-US" altLang="zh-TW" sz="26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Large number of hierarchical classes hand-crafted or automatically </a:t>
            </a:r>
            <a:r>
              <a:rPr lang="en-US" altLang="zh-TW" sz="2400" dirty="0" smtClean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71292"/>
            <a:ext cx="5759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954107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2800" b="1" dirty="0">
              <a:ea typeface="華康魏碑體" pitchFamily="65" charset="-120"/>
              <a:cs typeface="+mn-cs"/>
            </a:endParaRPr>
          </a:p>
        </p:txBody>
      </p:sp>
      <p:pic>
        <p:nvPicPr>
          <p:cNvPr id="6148" name="圖片 3" descr="jeopardy-watson-ibm,3-B-28135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58000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970044"/>
          </a:xfrm>
        </p:spPr>
        <p:txBody>
          <a:bodyPr/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Question Processing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Passage Retrieval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813899"/>
          </a:xfrm>
        </p:spPr>
        <p:txBody>
          <a:bodyPr>
            <a:spAutoFit/>
          </a:bodyPr>
          <a:lstStyle/>
          <a:p>
            <a:r>
              <a:rPr lang="en-US" sz="2600" b="1" dirty="0" smtClean="0"/>
              <a:t>Key terms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685800"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sz="2600" dirty="0"/>
              <a:t>Title Generation</a:t>
            </a:r>
          </a:p>
          <a:p>
            <a:pPr marL="685800" lvl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Automatic Title Generation </a:t>
            </a:r>
            <a:r>
              <a:rPr lang="en-US" dirty="0" smtClean="0"/>
              <a:t>for Spoken </a:t>
            </a:r>
            <a:r>
              <a:rPr lang="en-US" dirty="0"/>
              <a:t>Documents with a Delicate Scored Viterbi Algorithm”, 2nd IEEE Workshop on </a:t>
            </a:r>
            <a:r>
              <a:rPr lang="en-US" dirty="0" smtClean="0"/>
              <a:t>Spoken Language </a:t>
            </a:r>
            <a:r>
              <a:rPr lang="en-US" dirty="0"/>
              <a:t>Technology, Goa, India, Dec 2008, pp. 165-168</a:t>
            </a:r>
            <a:r>
              <a:rPr lang="en-US" dirty="0" smtClean="0"/>
              <a:t>.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“Abstractive Headline Generation for Spoken Content by Attentive Recurrent Neural Networks with ASR Error Modeling” IEEE Workshop on Spoken Language Technology (SLT), San Diego, California, USA, Dec </a:t>
            </a:r>
            <a:r>
              <a:rPr lang="en-US" dirty="0" smtClean="0"/>
              <a:t>2016, </a:t>
            </a:r>
            <a:r>
              <a:rPr lang="en-US" altLang="zh-TW" dirty="0"/>
              <a:t>pp. 151-157.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72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“Supervised Spoken Document Summarization Based on Structured Support Vector Machine with Utterance Clusters as Hidden Variables”,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Lyon, France, Aug 2013, pp. 2728-2732.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90720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000" y="907200"/>
            <a:ext cx="900049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by Deep Reinforcement Learning”,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USA, Sept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446088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20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 err="1"/>
              <a:t>Rosset</a:t>
            </a:r>
            <a:r>
              <a:rPr lang="en-US" altLang="zh-TW" sz="2400" dirty="0"/>
              <a:t>, S., </a:t>
            </a:r>
            <a:r>
              <a:rPr lang="en-US" altLang="zh-TW" sz="2400" dirty="0" err="1"/>
              <a:t>Galibert</a:t>
            </a:r>
            <a:r>
              <a:rPr lang="en-US" altLang="zh-TW" sz="2400" dirty="0"/>
              <a:t>, O. and </a:t>
            </a:r>
            <a:r>
              <a:rPr lang="en-US" altLang="zh-TW" sz="2400" dirty="0" err="1"/>
              <a:t>Lamel</a:t>
            </a:r>
            <a:r>
              <a:rPr lang="en-US" altLang="zh-TW" sz="24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Pere R. Comas, </a:t>
            </a:r>
            <a:r>
              <a:rPr lang="en-US" altLang="zh-TW" sz="2400" dirty="0" err="1"/>
              <a:t>Jordi</a:t>
            </a:r>
            <a:r>
              <a:rPr lang="en-US" altLang="zh-TW" sz="2400" dirty="0"/>
              <a:t> </a:t>
            </a:r>
            <a:r>
              <a:rPr lang="en-US" altLang="zh-TW" sz="2400" dirty="0" err="1"/>
              <a:t>Turmo</a:t>
            </a:r>
            <a:r>
              <a:rPr lang="en-US" altLang="zh-TW" sz="2400" dirty="0"/>
              <a:t>, and </a:t>
            </a:r>
            <a:r>
              <a:rPr lang="en-US" altLang="zh-TW" sz="2400" dirty="0" err="1"/>
              <a:t>Lluís</a:t>
            </a:r>
            <a:r>
              <a:rPr lang="en-US" altLang="zh-TW" sz="2400" dirty="0"/>
              <a:t> </a:t>
            </a:r>
            <a:r>
              <a:rPr lang="en-US" altLang="zh-TW" sz="2400" dirty="0" err="1"/>
              <a:t>Màrquez</a:t>
            </a:r>
            <a:r>
              <a:rPr lang="en-US" altLang="zh-TW" sz="2400" dirty="0"/>
              <a:t>. 2012. “Sibyl, a factoid question-answering system for spoken documents.” ACM Trans. Inf. Syst. 30, 3, Article 19 (September 2012), 40 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“Towards Machine Comprehension of Spoken Content: Initial TOEFL Listening Comprehension Test by Machine”, </a:t>
            </a:r>
            <a:r>
              <a:rPr lang="en-US" altLang="zh-TW" sz="2400" dirty="0" err="1"/>
              <a:t>Interspeech</a:t>
            </a:r>
            <a:r>
              <a:rPr lang="en-US" altLang="zh-TW" sz="2400" dirty="0"/>
              <a:t>, San Francisco, USA, Sept 2016, pp. 2731-2735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“Hierarchical Attention Model for Improved Comprehension of Spoken Content”, IEEE Workshop on Spoken Language Technology (SLT), San Diego, California, USA, Dec 2016, pp. </a:t>
            </a:r>
            <a:r>
              <a:rPr lang="en-US" altLang="zh-TW" sz="2400"/>
              <a:t>234-238.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92162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 smtClean="0"/>
              <a:t>Sequence-to-sequence Learning and End-to-end Speech Recognition </a:t>
            </a:r>
          </a:p>
          <a:p>
            <a:pPr lvl="1"/>
            <a:r>
              <a:rPr lang="en-US" altLang="zh-TW" sz="2400" dirty="0" smtClean="0"/>
              <a:t>“</a:t>
            </a:r>
            <a:r>
              <a:rPr lang="en-US" altLang="zh-TW" sz="2400" dirty="0"/>
              <a:t>Sequence to Sequence Learning with Neural Networks”, NIPS, </a:t>
            </a:r>
            <a:r>
              <a:rPr lang="en-US" altLang="zh-TW" sz="2400" dirty="0" smtClean="0"/>
              <a:t>2014</a:t>
            </a:r>
          </a:p>
          <a:p>
            <a:pPr lvl="1"/>
            <a:r>
              <a:rPr lang="en-US" altLang="zh-TW" sz="2400" dirty="0"/>
              <a:t>“Listen, Attend and Spell: A Neural Network for Large Vocabulary Conversational Speech Recognition”, ICASSP </a:t>
            </a:r>
            <a:r>
              <a:rPr lang="en-US" altLang="zh-TW" sz="2400" dirty="0" smtClean="0"/>
              <a:t>2016</a:t>
            </a:r>
          </a:p>
          <a:p>
            <a:pPr lvl="1"/>
            <a:r>
              <a:rPr lang="en-US" altLang="zh-TW" sz="2400" dirty="0"/>
              <a:t>Alex Graves, Santiago Fernandez, Faustino Gomez, and Jürgen </a:t>
            </a:r>
            <a:r>
              <a:rPr lang="en-US" altLang="zh-TW" sz="2400" dirty="0" err="1" smtClean="0"/>
              <a:t>Schmidhuber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“Connectionist temporal classification: labelling unsegmented sequence data with recurrent neural networks,” in Proceedings of the 23rd international conference on Machine learning. ACM, 2006, pp. </a:t>
            </a:r>
            <a:r>
              <a:rPr lang="en-US" altLang="zh-TW" sz="2400" dirty="0" smtClean="0"/>
              <a:t>369-376</a:t>
            </a:r>
          </a:p>
          <a:p>
            <a:pPr lvl="1"/>
            <a:r>
              <a:rPr lang="en-US" altLang="zh-TW" dirty="0" err="1"/>
              <a:t>Dzmitry</a:t>
            </a:r>
            <a:r>
              <a:rPr lang="en-US" altLang="zh-TW" dirty="0"/>
              <a:t> </a:t>
            </a:r>
            <a:r>
              <a:rPr lang="en-US" altLang="zh-TW" dirty="0" err="1"/>
              <a:t>Bahdanau</a:t>
            </a:r>
            <a:r>
              <a:rPr lang="en-US" altLang="zh-TW" dirty="0"/>
              <a:t>, Jan </a:t>
            </a:r>
            <a:r>
              <a:rPr lang="en-US" altLang="zh-TW" dirty="0" err="1"/>
              <a:t>Chorowski</a:t>
            </a:r>
            <a:r>
              <a:rPr lang="en-US" altLang="zh-TW" dirty="0"/>
              <a:t>, </a:t>
            </a:r>
            <a:r>
              <a:rPr lang="en-US" altLang="zh-TW" dirty="0" err="1"/>
              <a:t>Dmitriy</a:t>
            </a:r>
            <a:r>
              <a:rPr lang="en-US" altLang="zh-TW" dirty="0"/>
              <a:t> </a:t>
            </a:r>
            <a:r>
              <a:rPr lang="en-US" altLang="zh-TW" dirty="0" err="1"/>
              <a:t>Serdyuk</a:t>
            </a:r>
            <a:r>
              <a:rPr lang="en-US" altLang="zh-TW" dirty="0"/>
              <a:t>, Philemon </a:t>
            </a:r>
            <a:r>
              <a:rPr lang="en-US" altLang="zh-TW" dirty="0" err="1"/>
              <a:t>Brakel</a:t>
            </a:r>
            <a:r>
              <a:rPr lang="en-US" altLang="zh-TW" dirty="0"/>
              <a:t>, and </a:t>
            </a:r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r>
              <a:rPr lang="en-US" altLang="zh-TW" dirty="0"/>
              <a:t>, “End-to-end attention-based large vocabulary speech recognition,” in Acoustics, Speech and Signal Processing (ICASSP). IEEE, 2016, pp. </a:t>
            </a:r>
            <a:r>
              <a:rPr lang="en-US" altLang="zh-TW" dirty="0" smtClean="0"/>
              <a:t>4945-4949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59409"/>
          </a:xfrm>
        </p:spPr>
        <p:txBody>
          <a:bodyPr>
            <a:spAutoFit/>
          </a:bodyPr>
          <a:lstStyle/>
          <a:p>
            <a:r>
              <a:rPr lang="en-US" altLang="zh-TW" sz="2800" dirty="0" smtClean="0"/>
              <a:t>Sequence-to-sequence </a:t>
            </a:r>
            <a:r>
              <a:rPr lang="en-US" altLang="zh-TW" sz="2800" dirty="0"/>
              <a:t>Learning and End-to-end Speech Recognition </a:t>
            </a:r>
            <a:r>
              <a:rPr lang="en-US" altLang="zh-TW" sz="2800" dirty="0" smtClean="0"/>
              <a:t> </a:t>
            </a:r>
          </a:p>
          <a:p>
            <a:pPr lvl="1"/>
            <a:r>
              <a:rPr lang="en-US" altLang="zh-TW" dirty="0" smtClean="0"/>
              <a:t>Alex </a:t>
            </a:r>
            <a:r>
              <a:rPr lang="en-US" altLang="zh-TW" dirty="0"/>
              <a:t>Graves and </a:t>
            </a:r>
            <a:r>
              <a:rPr lang="en-US" altLang="zh-TW" dirty="0" err="1"/>
              <a:t>Navdeep</a:t>
            </a:r>
            <a:r>
              <a:rPr lang="en-US" altLang="zh-TW" dirty="0"/>
              <a:t> </a:t>
            </a:r>
            <a:r>
              <a:rPr lang="en-US" altLang="zh-TW" dirty="0" err="1"/>
              <a:t>Jaitly</a:t>
            </a:r>
            <a:r>
              <a:rPr lang="en-US" altLang="zh-TW" dirty="0"/>
              <a:t>, “Towards end-to-end speech recognition with recurrent neural networks,” in International Conference on Machine Learning, 2014, pp. </a:t>
            </a:r>
            <a:r>
              <a:rPr lang="en-US" altLang="zh-TW" dirty="0" smtClean="0"/>
              <a:t>1764-1772</a:t>
            </a:r>
          </a:p>
          <a:p>
            <a:pPr lvl="1"/>
            <a:r>
              <a:rPr lang="en-US" altLang="zh-TW" dirty="0"/>
              <a:t>Chung-Cheng Chiu, Tara N </a:t>
            </a:r>
            <a:r>
              <a:rPr lang="en-US" altLang="zh-TW" dirty="0" err="1"/>
              <a:t>Sainath</a:t>
            </a:r>
            <a:r>
              <a:rPr lang="en-US" altLang="zh-TW" dirty="0"/>
              <a:t>, </a:t>
            </a:r>
            <a:r>
              <a:rPr lang="en-US" altLang="zh-TW" dirty="0" err="1"/>
              <a:t>Yonghui</a:t>
            </a:r>
            <a:r>
              <a:rPr lang="en-US" altLang="zh-TW" dirty="0"/>
              <a:t> Wu, </a:t>
            </a:r>
            <a:r>
              <a:rPr lang="en-US" altLang="zh-TW" dirty="0" err="1"/>
              <a:t>Rohit</a:t>
            </a:r>
            <a:r>
              <a:rPr lang="en-US" altLang="zh-TW" dirty="0"/>
              <a:t> </a:t>
            </a:r>
            <a:r>
              <a:rPr lang="en-US" altLang="zh-TW" dirty="0" err="1"/>
              <a:t>Prabhavalkar</a:t>
            </a:r>
            <a:r>
              <a:rPr lang="en-US" altLang="zh-TW" dirty="0"/>
              <a:t>, Patrick Nguyen, </a:t>
            </a:r>
            <a:r>
              <a:rPr lang="en-US" altLang="zh-TW" dirty="0" err="1"/>
              <a:t>Zhifeng</a:t>
            </a:r>
            <a:r>
              <a:rPr lang="en-US" altLang="zh-TW" dirty="0"/>
              <a:t> Chen, </a:t>
            </a:r>
            <a:r>
              <a:rPr lang="en-US" altLang="zh-TW" dirty="0" err="1"/>
              <a:t>Anjuli</a:t>
            </a:r>
            <a:r>
              <a:rPr lang="en-US" altLang="zh-TW" dirty="0"/>
              <a:t> Kannan, Ron J Weiss, </a:t>
            </a:r>
            <a:r>
              <a:rPr lang="en-US" altLang="zh-TW" dirty="0" err="1"/>
              <a:t>Kanishka</a:t>
            </a:r>
            <a:r>
              <a:rPr lang="en-US" altLang="zh-TW" dirty="0"/>
              <a:t> Rao, et al., “State-of-the-art speech recognition with sequence-to-sequence models,” ICASSP, 2018</a:t>
            </a:r>
            <a:r>
              <a:rPr lang="en-US" altLang="zh-TW" dirty="0" smtClean="0"/>
              <a:t>.</a:t>
            </a:r>
            <a:endParaRPr lang="en-US" altLang="zh-TW" sz="24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6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600" dirty="0"/>
              <a:t>Key Terms : key phrases and keywords</a:t>
            </a: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Left/right boundary of a key phrase detected by context statistics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9525" y="4572000"/>
            <a:ext cx="9132888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553200" y="4403725"/>
            <a:ext cx="1260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kumimoji="0" lang="zh-TW" altLang="en-US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08025" y="2667000"/>
            <a:ext cx="8221663" cy="1819275"/>
            <a:chOff x="708026" y="2667002"/>
            <a:chExt cx="8221662" cy="1819275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kumimoji="0" lang="zh-TW" altLang="en-US" sz="3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1819275"/>
              <a:chOff x="7524328" y="1547500"/>
              <a:chExt cx="1224136" cy="1818784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represent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6"/>
                <a:ext cx="431861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can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1"/>
                <a:ext cx="503308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1736725"/>
              <a:chOff x="755576" y="1556792"/>
              <a:chExt cx="504056" cy="173748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of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7"/>
                <a:ext cx="504056" cy="3700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86375" y="2819400"/>
            <a:ext cx="287338" cy="151130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6950075" y="2824163"/>
            <a:ext cx="287338" cy="151130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3494088" y="2843213"/>
            <a:ext cx="287337" cy="151130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079500"/>
            <a:ext cx="9132888" cy="50720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600" dirty="0"/>
              <a:t>Prosodic Features</a:t>
            </a:r>
            <a:endParaRPr lang="en-US" altLang="ja-JP" sz="2600" dirty="0"/>
          </a:p>
          <a:p>
            <a:pPr lvl="1">
              <a:defRPr/>
            </a:pPr>
            <a:r>
              <a:rPr lang="en-US" altLang="ja-JP" sz="2400" dirty="0" smtClean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2600" dirty="0" smtClean="0"/>
              <a:t>Semantic Features (e.g. PLSA)</a:t>
            </a:r>
            <a:endParaRPr lang="en-US" altLang="ja-JP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2400" dirty="0" smtClean="0"/>
              <a:t>key terms usually focused on smaller number of topics</a:t>
            </a:r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/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 smtClean="0"/>
          </a:p>
          <a:p>
            <a:pPr>
              <a:defRPr/>
            </a:pPr>
            <a:r>
              <a:rPr lang="en-US" altLang="ja-JP" sz="2600" dirty="0" smtClean="0"/>
              <a:t>Lexical Features</a:t>
            </a:r>
          </a:p>
          <a:p>
            <a:pPr lvl="1">
              <a:defRPr/>
            </a:pPr>
            <a:r>
              <a:rPr lang="en-US" altLang="ja-JP" sz="2400" dirty="0" smtClean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230188" y="3530600"/>
            <a:ext cx="8772525" cy="1498600"/>
            <a:chOff x="230251" y="3530396"/>
            <a:chExt cx="8772565" cy="1498736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30251" y="3546272"/>
              <a:ext cx="4368840" cy="1285066"/>
              <a:chOff x="4254986" y="3390676"/>
              <a:chExt cx="4368583" cy="1284714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422107" cy="35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 smtClean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254986" y="3390676"/>
                <a:ext cx="774658" cy="33807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47547" y="4336929"/>
                <a:ext cx="276022" cy="33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33976" y="3530396"/>
              <a:ext cx="4368840" cy="1300908"/>
              <a:chOff x="4254986" y="4679421"/>
              <a:chExt cx="4368583" cy="130020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1020707" cy="353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255006" y="4679421"/>
                <a:ext cx="774658" cy="33798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47547" y="5641251"/>
                <a:ext cx="276022" cy="33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609600" y="1458913"/>
            <a:ext cx="3009900" cy="4483100"/>
          </a:xfrm>
          <a:prstGeom prst="rect">
            <a:avLst/>
          </a:prstGeom>
          <a:solidFill>
            <a:srgbClr val="408000">
              <a:alpha val="48627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88988" y="1717675"/>
            <a:ext cx="2357437" cy="438150"/>
            <a:chOff x="0" y="0"/>
            <a:chExt cx="2112" cy="392"/>
          </a:xfrm>
        </p:grpSpPr>
        <p:sp>
          <p:nvSpPr>
            <p:cNvPr id="94318" name="AutoShape 4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9" name="Oval 5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0" name="Oval 6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1" name="Oval 7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2" name="Oval 8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3" name="Oval 9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4" name="Oval 10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5" name="Oval 11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788988" y="2424113"/>
            <a:ext cx="2017712" cy="436562"/>
            <a:chOff x="0" y="0"/>
            <a:chExt cx="1808" cy="392"/>
          </a:xfrm>
        </p:grpSpPr>
        <p:sp>
          <p:nvSpPr>
            <p:cNvPr id="94311" name="AutoShape 13"/>
            <p:cNvSpPr>
              <a:spLocks/>
            </p:cNvSpPr>
            <p:nvPr/>
          </p:nvSpPr>
          <p:spPr bwMode="auto">
            <a:xfrm>
              <a:off x="0" y="0"/>
              <a:ext cx="18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2" name="Oval 14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3" name="Oval 15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4" name="Oval 16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5" name="Oval 17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6" name="Oval 18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7" name="Oval 19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788988" y="3128963"/>
            <a:ext cx="2705100" cy="438150"/>
            <a:chOff x="0" y="0"/>
            <a:chExt cx="2424" cy="392"/>
          </a:xfrm>
        </p:grpSpPr>
        <p:sp>
          <p:nvSpPr>
            <p:cNvPr id="94302" name="AutoShape 21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3" name="Oval 22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4" name="Oval 23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5" name="Oval 24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6" name="Oval 25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7" name="Oval 26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8" name="Oval 27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9" name="Oval 28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0" name="Oval 29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30"/>
          <p:cNvGrpSpPr>
            <a:grpSpLocks/>
          </p:cNvGrpSpPr>
          <p:nvPr/>
        </p:nvGrpSpPr>
        <p:grpSpPr bwMode="auto">
          <a:xfrm>
            <a:off x="788988" y="3835400"/>
            <a:ext cx="1347787" cy="436563"/>
            <a:chOff x="0" y="0"/>
            <a:chExt cx="1208" cy="392"/>
          </a:xfrm>
        </p:grpSpPr>
        <p:sp>
          <p:nvSpPr>
            <p:cNvPr id="94297" name="AutoShape 31"/>
            <p:cNvSpPr>
              <a:spLocks/>
            </p:cNvSpPr>
            <p:nvPr/>
          </p:nvSpPr>
          <p:spPr bwMode="auto">
            <a:xfrm>
              <a:off x="0" y="0"/>
              <a:ext cx="12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8" name="Oval 32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9" name="Oval 33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0" name="Oval 34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1" name="Oval 35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36"/>
          <p:cNvGrpSpPr>
            <a:grpSpLocks/>
          </p:cNvGrpSpPr>
          <p:nvPr/>
        </p:nvGrpSpPr>
        <p:grpSpPr bwMode="auto">
          <a:xfrm>
            <a:off x="788988" y="4540250"/>
            <a:ext cx="2357437" cy="438150"/>
            <a:chOff x="0" y="0"/>
            <a:chExt cx="2112" cy="392"/>
          </a:xfrm>
        </p:grpSpPr>
        <p:sp>
          <p:nvSpPr>
            <p:cNvPr id="94289" name="AutoShape 3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0" name="Oval 38"/>
            <p:cNvSpPr>
              <a:spLocks/>
            </p:cNvSpPr>
            <p:nvPr/>
          </p:nvSpPr>
          <p:spPr bwMode="auto">
            <a:xfrm>
              <a:off x="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1" name="Oval 39"/>
            <p:cNvSpPr>
              <a:spLocks/>
            </p:cNvSpPr>
            <p:nvPr/>
          </p:nvSpPr>
          <p:spPr bwMode="auto">
            <a:xfrm>
              <a:off x="30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2" name="Oval 40"/>
            <p:cNvSpPr>
              <a:spLocks/>
            </p:cNvSpPr>
            <p:nvPr/>
          </p:nvSpPr>
          <p:spPr bwMode="auto">
            <a:xfrm>
              <a:off x="608" y="40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3" name="Oval 41"/>
            <p:cNvSpPr>
              <a:spLocks/>
            </p:cNvSpPr>
            <p:nvPr/>
          </p:nvSpPr>
          <p:spPr bwMode="auto">
            <a:xfrm>
              <a:off x="912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4" name="Oval 42"/>
            <p:cNvSpPr>
              <a:spLocks/>
            </p:cNvSpPr>
            <p:nvPr/>
          </p:nvSpPr>
          <p:spPr bwMode="auto">
            <a:xfrm>
              <a:off x="1216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5" name="Oval 43"/>
            <p:cNvSpPr>
              <a:spLocks/>
            </p:cNvSpPr>
            <p:nvPr/>
          </p:nvSpPr>
          <p:spPr bwMode="auto">
            <a:xfrm>
              <a:off x="152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6" name="Oval 44"/>
            <p:cNvSpPr>
              <a:spLocks/>
            </p:cNvSpPr>
            <p:nvPr/>
          </p:nvSpPr>
          <p:spPr bwMode="auto">
            <a:xfrm>
              <a:off x="182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45"/>
          <p:cNvGrpSpPr>
            <a:grpSpLocks/>
          </p:cNvGrpSpPr>
          <p:nvPr/>
        </p:nvGrpSpPr>
        <p:grpSpPr bwMode="auto">
          <a:xfrm>
            <a:off x="762000" y="5245100"/>
            <a:ext cx="2732088" cy="438150"/>
            <a:chOff x="0" y="0"/>
            <a:chExt cx="2448" cy="392"/>
          </a:xfrm>
        </p:grpSpPr>
        <p:sp>
          <p:nvSpPr>
            <p:cNvPr id="94280" name="AutoShape 46"/>
            <p:cNvSpPr>
              <a:spLocks/>
            </p:cNvSpPr>
            <p:nvPr/>
          </p:nvSpPr>
          <p:spPr bwMode="auto">
            <a:xfrm>
              <a:off x="0" y="0"/>
              <a:ext cx="244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1" name="Oval 47"/>
            <p:cNvSpPr>
              <a:spLocks/>
            </p:cNvSpPr>
            <p:nvPr/>
          </p:nvSpPr>
          <p:spPr bwMode="auto">
            <a:xfrm>
              <a:off x="2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2" name="Oval 48"/>
            <p:cNvSpPr>
              <a:spLocks/>
            </p:cNvSpPr>
            <p:nvPr/>
          </p:nvSpPr>
          <p:spPr bwMode="auto">
            <a:xfrm>
              <a:off x="32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3" name="Oval 49"/>
            <p:cNvSpPr>
              <a:spLocks/>
            </p:cNvSpPr>
            <p:nvPr/>
          </p:nvSpPr>
          <p:spPr bwMode="auto">
            <a:xfrm>
              <a:off x="63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4" name="Oval 50"/>
            <p:cNvSpPr>
              <a:spLocks/>
            </p:cNvSpPr>
            <p:nvPr/>
          </p:nvSpPr>
          <p:spPr bwMode="auto">
            <a:xfrm>
              <a:off x="936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5" name="Oval 51"/>
            <p:cNvSpPr>
              <a:spLocks/>
            </p:cNvSpPr>
            <p:nvPr/>
          </p:nvSpPr>
          <p:spPr bwMode="auto">
            <a:xfrm>
              <a:off x="1240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6" name="Oval 52"/>
            <p:cNvSpPr>
              <a:spLocks/>
            </p:cNvSpPr>
            <p:nvPr/>
          </p:nvSpPr>
          <p:spPr bwMode="auto">
            <a:xfrm>
              <a:off x="154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7" name="Oval 53"/>
            <p:cNvSpPr>
              <a:spLocks/>
            </p:cNvSpPr>
            <p:nvPr/>
          </p:nvSpPr>
          <p:spPr bwMode="auto">
            <a:xfrm>
              <a:off x="184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8" name="Oval 54"/>
            <p:cNvSpPr>
              <a:spLocks/>
            </p:cNvSpPr>
            <p:nvPr/>
          </p:nvSpPr>
          <p:spPr bwMode="auto">
            <a:xfrm>
              <a:off x="215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15" name="Rectangle 55"/>
          <p:cNvSpPr>
            <a:spLocks/>
          </p:cNvSpPr>
          <p:nvPr/>
        </p:nvSpPr>
        <p:spPr bwMode="auto">
          <a:xfrm>
            <a:off x="4029075" y="1458913"/>
            <a:ext cx="3009900" cy="1571625"/>
          </a:xfrm>
          <a:prstGeom prst="rect">
            <a:avLst/>
          </a:prstGeom>
          <a:solidFill>
            <a:srgbClr val="008000">
              <a:alpha val="27843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8" name="Group 56"/>
          <p:cNvGrpSpPr>
            <a:grpSpLocks/>
          </p:cNvGrpSpPr>
          <p:nvPr/>
        </p:nvGrpSpPr>
        <p:grpSpPr bwMode="auto">
          <a:xfrm>
            <a:off x="788988" y="1709738"/>
            <a:ext cx="2357437" cy="436562"/>
            <a:chOff x="0" y="0"/>
            <a:chExt cx="2112" cy="392"/>
          </a:xfrm>
        </p:grpSpPr>
        <p:sp>
          <p:nvSpPr>
            <p:cNvPr id="94272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3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4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5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6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7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8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9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9" name="Group 65"/>
          <p:cNvGrpSpPr>
            <a:grpSpLocks/>
          </p:cNvGrpSpPr>
          <p:nvPr/>
        </p:nvGrpSpPr>
        <p:grpSpPr bwMode="auto">
          <a:xfrm>
            <a:off x="788988" y="3121025"/>
            <a:ext cx="2705100" cy="436563"/>
            <a:chOff x="0" y="0"/>
            <a:chExt cx="2424" cy="392"/>
          </a:xfrm>
        </p:grpSpPr>
        <p:sp>
          <p:nvSpPr>
            <p:cNvPr id="94263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4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5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6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7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8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9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0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1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35" name="Rectangle 75"/>
          <p:cNvSpPr>
            <a:spLocks/>
          </p:cNvSpPr>
          <p:nvPr/>
        </p:nvSpPr>
        <p:spPr bwMode="auto">
          <a:xfrm>
            <a:off x="231775" y="17478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231775" y="245745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231775" y="3163888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231775" y="3868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231775" y="45735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231775" y="52800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73038" y="977900"/>
            <a:ext cx="2179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154363" y="1338263"/>
            <a:ext cx="3351212" cy="603250"/>
            <a:chOff x="0" y="100"/>
            <a:chExt cx="3002" cy="540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01" y="100"/>
              <a:ext cx="24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5450" name="Rectangle 90"/>
          <p:cNvSpPr>
            <a:spLocks/>
          </p:cNvSpPr>
          <p:nvPr/>
        </p:nvSpPr>
        <p:spPr bwMode="auto">
          <a:xfrm>
            <a:off x="3681413" y="17526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3681413" y="24574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88988" y="1724025"/>
            <a:ext cx="2357437" cy="438150"/>
            <a:chOff x="0" y="0"/>
            <a:chExt cx="2112" cy="392"/>
          </a:xfrm>
        </p:grpSpPr>
        <p:sp>
          <p:nvSpPr>
            <p:cNvPr id="94253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4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5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6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7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8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9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0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3681413" y="977900"/>
            <a:ext cx="4246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3735388" y="3375194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66725" indent="-250825">
              <a:spcBef>
                <a:spcPts val="1825"/>
              </a:spcBef>
              <a:buSzPct val="100000"/>
              <a:buFont typeface="Arial" pitchFamily="34" charset="0"/>
              <a:buChar char="•"/>
            </a:pPr>
            <a:r>
              <a:rPr lang="en-US" altLang="zh-TW" sz="22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88988" y="3141663"/>
            <a:ext cx="2706687" cy="438150"/>
            <a:chOff x="0" y="0"/>
            <a:chExt cx="2424" cy="392"/>
          </a:xfrm>
        </p:grpSpPr>
        <p:sp>
          <p:nvSpPr>
            <p:cNvPr id="94244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5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6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7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8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9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0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1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2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306638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74788"/>
            <a:ext cx="1579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2994025" y="3470275"/>
            <a:ext cx="3333750" cy="519113"/>
            <a:chOff x="0" y="0"/>
            <a:chExt cx="2987" cy="464"/>
          </a:xfrm>
        </p:grpSpPr>
        <p:sp>
          <p:nvSpPr>
            <p:cNvPr id="94242" name="Rectangle 88"/>
            <p:cNvSpPr>
              <a:spLocks/>
            </p:cNvSpPr>
            <p:nvPr/>
          </p:nvSpPr>
          <p:spPr bwMode="auto">
            <a:xfrm>
              <a:off x="658" y="217"/>
              <a:ext cx="2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</a:rPr>
                <a:t>Wrongly recognized word</a:t>
              </a:r>
            </a:p>
          </p:txBody>
        </p:sp>
        <p:sp>
          <p:nvSpPr>
            <p:cNvPr id="94243" name="Line 89"/>
            <p:cNvSpPr>
              <a:spLocks noChangeShapeType="1"/>
            </p:cNvSpPr>
            <p:nvPr/>
          </p:nvSpPr>
          <p:spPr bwMode="auto">
            <a:xfrm>
              <a:off x="0" y="0"/>
              <a:ext cx="596" cy="4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94237" name="Rectangle 82"/>
          <p:cNvSpPr>
            <a:spLocks/>
          </p:cNvSpPr>
          <p:nvPr/>
        </p:nvSpPr>
        <p:spPr bwMode="auto">
          <a:xfrm>
            <a:off x="1127125" y="17319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2</a:t>
            </a:r>
          </a:p>
        </p:txBody>
      </p:sp>
      <p:sp>
        <p:nvSpPr>
          <p:cNvPr id="94238" name="Rectangle 81"/>
          <p:cNvSpPr>
            <a:spLocks/>
          </p:cNvSpPr>
          <p:nvPr/>
        </p:nvSpPr>
        <p:spPr bwMode="auto">
          <a:xfrm>
            <a:off x="847725" y="1727200"/>
            <a:ext cx="18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3813765" y="4654266"/>
            <a:ext cx="522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- </a:t>
            </a: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951104" presetClass="entr" presetSubtype="5459502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951104" presetClass="entr" presetSubtype="54743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951104" presetClass="entr" presetSubtype="54743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951104" presetClass="entr" presetSubtype="54743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951104" presetClass="entr" presetSubtype="547436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951104" presetClass="entr" presetSubtype="547438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951104" presetClass="entr" presetSubtype="547444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43E-6 4.70397E-6 L 0.38594 -0.002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951104" presetClass="entr" presetSubtype="5474470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11E-6 3.46129E-6 L 0.37239 -0.113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3" y="-56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951104" presetClass="entr" presetSubtype="5474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951104" presetClass="entr" presetSubtype="486457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5" grpId="0" animBg="1"/>
      <p:bldP spid="15435" grpId="0" autoUpdateAnimBg="0"/>
      <p:bldP spid="15436" grpId="0" autoUpdateAnimBg="0"/>
      <p:bldP spid="15437" grpId="0" autoUpdateAnimBg="0"/>
      <p:bldP spid="15438" grpId="0" autoUpdateAnimBg="0"/>
      <p:bldP spid="15439" grpId="0" autoUpdateAnimBg="0"/>
      <p:bldP spid="15440" grpId="0" autoUpdateAnimBg="0"/>
      <p:bldP spid="15443" grpId="0" autoUpdateAnimBg="0"/>
      <p:bldP spid="15450" grpId="0" autoUpdateAnimBg="0"/>
      <p:bldP spid="15451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82613" y="3500438"/>
            <a:ext cx="7975600" cy="2474912"/>
            <a:chOff x="582431" y="3011490"/>
            <a:chExt cx="7975463" cy="2682873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9050" y="3011490"/>
              <a:ext cx="4021138" cy="1169987"/>
              <a:chOff x="3729038" y="1905000"/>
              <a:chExt cx="3903662" cy="1371600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905000"/>
                <a:ext cx="3903595" cy="1371859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981663"/>
                <a:ext cx="1054109" cy="1218534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582431" y="5074841"/>
              <a:ext cx="1627159" cy="3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91733"/>
              <a:ext cx="1774795" cy="5671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Recognition </a:t>
              </a:r>
              <a:r>
                <a:rPr kumimoji="0" lang="en-US" altLang="zh-TW" sz="1400" dirty="0">
                  <a:latin typeface="+mn-lt"/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Summarization</a:t>
              </a:r>
              <a:endParaRPr kumimoji="0" lang="en-US" altLang="zh-TW" sz="1400" dirty="0">
                <a:latin typeface="+mn-lt"/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35593" y="4978471"/>
              <a:ext cx="722301" cy="56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9"/>
              <a:ext cx="1095356" cy="3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1630363" y="3505200"/>
            <a:ext cx="3779837" cy="2632075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spcBef>
            <a:spcPct val="50000"/>
          </a:spcBef>
          <a:defRPr sz="3200" spc="-150" dirty="0">
            <a:solidFill>
              <a:srgbClr val="000000"/>
            </a:solidFill>
            <a:latin typeface="華康魏碑體" panose="03000709000000000000" pitchFamily="65" charset="-120"/>
            <a:ea typeface="華康魏碑體" panose="03000709000000000000" pitchFamily="65" charset="-12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3777</Words>
  <Application>Microsoft Office PowerPoint</Application>
  <PresentationFormat>如螢幕大小 (4:3)</PresentationFormat>
  <Paragraphs>953</Paragraphs>
  <Slides>49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65" baseType="lpstr">
      <vt:lpstr>MS PGothic</vt:lpstr>
      <vt:lpstr>MS PMincho</vt:lpstr>
      <vt:lpstr>華康隸書體</vt:lpstr>
      <vt:lpstr>華康隸書體W5</vt:lpstr>
      <vt:lpstr>華康魏碑體</vt:lpstr>
      <vt:lpstr>微軟正黑體</vt:lpstr>
      <vt:lpstr>新細明體</vt:lpstr>
      <vt:lpstr>標楷體</vt:lpstr>
      <vt:lpstr>Arial</vt:lpstr>
      <vt:lpstr>Calibri</vt:lpstr>
      <vt:lpstr>Cambria Math</vt:lpstr>
      <vt:lpstr>Georgia</vt:lpstr>
      <vt:lpstr>Times New Roman</vt:lpstr>
      <vt:lpstr>Wingdings</vt:lpstr>
      <vt:lpstr>1_Office 佈景主題</vt:lpstr>
      <vt:lpstr>2_Office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Sequence-to-Sequence Learning (1/3) </vt:lpstr>
      <vt:lpstr>Sequence-to-Sequence Learning (2/3) </vt:lpstr>
      <vt:lpstr>Sequence-to-Sequence Learning (3/3) </vt:lpstr>
      <vt:lpstr>End-to-end Deep Learning for Speech Recognition</vt:lpstr>
      <vt:lpstr>PowerPoint 簡報</vt:lpstr>
      <vt:lpstr>PowerPoint 簡報</vt:lpstr>
      <vt:lpstr>Markov Decision Process (MDP)</vt:lpstr>
      <vt:lpstr>Multi-modal Interactive  Dialogue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233</cp:revision>
  <cp:lastPrinted>2018-11-19T23:58:02Z</cp:lastPrinted>
  <dcterms:created xsi:type="dcterms:W3CDTF">2013-01-13T14:50:10Z</dcterms:created>
  <dcterms:modified xsi:type="dcterms:W3CDTF">2019-10-09T02:15:52Z</dcterms:modified>
</cp:coreProperties>
</file>