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700" r:id="rId3"/>
    <p:sldMasterId id="2147483724" r:id="rId4"/>
    <p:sldMasterId id="2147483736" r:id="rId5"/>
    <p:sldMasterId id="2147484084" r:id="rId6"/>
    <p:sldMasterId id="2147484096" r:id="rId7"/>
    <p:sldMasterId id="2147484108" r:id="rId8"/>
    <p:sldMasterId id="2147484120" r:id="rId9"/>
    <p:sldMasterId id="2147484132" r:id="rId10"/>
    <p:sldMasterId id="2147484700" r:id="rId11"/>
  </p:sldMasterIdLst>
  <p:notesMasterIdLst>
    <p:notesMasterId r:id="rId62"/>
  </p:notesMasterIdLst>
  <p:handoutMasterIdLst>
    <p:handoutMasterId r:id="rId63"/>
  </p:handoutMasterIdLst>
  <p:sldIdLst>
    <p:sldId id="264" r:id="rId12"/>
    <p:sldId id="285" r:id="rId13"/>
    <p:sldId id="311" r:id="rId14"/>
    <p:sldId id="297" r:id="rId15"/>
    <p:sldId id="286" r:id="rId16"/>
    <p:sldId id="317" r:id="rId17"/>
    <p:sldId id="325" r:id="rId18"/>
    <p:sldId id="288" r:id="rId19"/>
    <p:sldId id="300" r:id="rId20"/>
    <p:sldId id="319" r:id="rId21"/>
    <p:sldId id="295" r:id="rId22"/>
    <p:sldId id="313" r:id="rId23"/>
    <p:sldId id="289" r:id="rId24"/>
    <p:sldId id="291" r:id="rId25"/>
    <p:sldId id="265" r:id="rId26"/>
    <p:sldId id="302" r:id="rId27"/>
    <p:sldId id="268" r:id="rId28"/>
    <p:sldId id="266" r:id="rId29"/>
    <p:sldId id="303" r:id="rId30"/>
    <p:sldId id="270" r:id="rId31"/>
    <p:sldId id="271" r:id="rId32"/>
    <p:sldId id="272" r:id="rId33"/>
    <p:sldId id="273" r:id="rId34"/>
    <p:sldId id="315" r:id="rId35"/>
    <p:sldId id="305" r:id="rId36"/>
    <p:sldId id="274" r:id="rId37"/>
    <p:sldId id="331" r:id="rId38"/>
    <p:sldId id="304" r:id="rId39"/>
    <p:sldId id="275" r:id="rId40"/>
    <p:sldId id="276" r:id="rId41"/>
    <p:sldId id="318" r:id="rId42"/>
    <p:sldId id="316" r:id="rId43"/>
    <p:sldId id="277" r:id="rId44"/>
    <p:sldId id="326" r:id="rId45"/>
    <p:sldId id="278" r:id="rId46"/>
    <p:sldId id="279" r:id="rId47"/>
    <p:sldId id="280" r:id="rId48"/>
    <p:sldId id="327" r:id="rId49"/>
    <p:sldId id="328" r:id="rId50"/>
    <p:sldId id="329" r:id="rId51"/>
    <p:sldId id="330" r:id="rId52"/>
    <p:sldId id="332" r:id="rId53"/>
    <p:sldId id="306" r:id="rId54"/>
    <p:sldId id="281" r:id="rId55"/>
    <p:sldId id="307" r:id="rId56"/>
    <p:sldId id="282" r:id="rId57"/>
    <p:sldId id="308" r:id="rId58"/>
    <p:sldId id="283" r:id="rId59"/>
    <p:sldId id="321" r:id="rId60"/>
    <p:sldId id="284" r:id="rId61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5E5E7"/>
    <a:srgbClr val="D2EAEC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72" autoAdjust="0"/>
  </p:normalViewPr>
  <p:slideViewPr>
    <p:cSldViewPr>
      <p:cViewPr varScale="1">
        <p:scale>
          <a:sx n="89" d="100"/>
          <a:sy n="89" d="100"/>
        </p:scale>
        <p:origin x="1962" y="60"/>
      </p:cViewPr>
      <p:guideLst>
        <p:guide orient="horz" pos="252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1737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F659ABA-71D6-48C1-AF44-8DFBBA634DAA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2019/10/09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6891E6-7A20-4D7A-BDC9-1771F16BD60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7.0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5C7783-A4A0-4C73-9D97-1A26F9D1958A}" type="datetimeFigureOut">
              <a:rPr lang="zh-TW" altLang="en-US"/>
              <a:pPr>
                <a:defRPr/>
              </a:pPr>
              <a:t>2019/10/09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D41A02-8826-4E66-B0B2-2719927569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170CEC9-B7FE-47B3-907F-8F89297B191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75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085E4-C31A-40E0-8649-A92670B6933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73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2355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375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089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413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2476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5166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4476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659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0211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235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3082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8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419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979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1904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3026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773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398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331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023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36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891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9509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792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9056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83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38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90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31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20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2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5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60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3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27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92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27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49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34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13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9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41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4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23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867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49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010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293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44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342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53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726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380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486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76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362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493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678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763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90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20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987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570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216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38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82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92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536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035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231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068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13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802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206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816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724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15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648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234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214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479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114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662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289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808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11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703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9472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025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260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52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486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68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652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646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42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1650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2382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844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85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178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21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67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1507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236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800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1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604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395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554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580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3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748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594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5316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055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3556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7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 userDrawn="1"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7" r:id="rId1"/>
    <p:sldLayoutId id="2147487738" r:id="rId2"/>
    <p:sldLayoutId id="2147487739" r:id="rId3"/>
    <p:sldLayoutId id="2147487740" r:id="rId4"/>
    <p:sldLayoutId id="2147487741" r:id="rId5"/>
    <p:sldLayoutId id="2147487742" r:id="rId6"/>
    <p:sldLayoutId id="2147487743" r:id="rId7"/>
    <p:sldLayoutId id="2147487744" r:id="rId8"/>
    <p:sldLayoutId id="2147487745" r:id="rId9"/>
    <p:sldLayoutId id="2147487746" r:id="rId10"/>
    <p:sldLayoutId id="2147487747" r:id="rId11"/>
    <p:sldLayoutId id="2147487748" r:id="rId12"/>
    <p:sldLayoutId id="2147487749" r:id="rId13"/>
    <p:sldLayoutId id="214748775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1" r:id="rId1"/>
    <p:sldLayoutId id="2147487862" r:id="rId2"/>
    <p:sldLayoutId id="2147487863" r:id="rId3"/>
    <p:sldLayoutId id="2147487864" r:id="rId4"/>
    <p:sldLayoutId id="2147487865" r:id="rId5"/>
    <p:sldLayoutId id="2147487866" r:id="rId6"/>
    <p:sldLayoutId id="2147487867" r:id="rId7"/>
    <p:sldLayoutId id="2147487868" r:id="rId8"/>
    <p:sldLayoutId id="2147487869" r:id="rId9"/>
    <p:sldLayoutId id="2147487870" r:id="rId10"/>
    <p:sldLayoutId id="21474878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1" r:id="rId1"/>
    <p:sldLayoutId id="2147487752" r:id="rId2"/>
    <p:sldLayoutId id="2147487753" r:id="rId3"/>
    <p:sldLayoutId id="2147487754" r:id="rId4"/>
    <p:sldLayoutId id="2147487755" r:id="rId5"/>
    <p:sldLayoutId id="2147487756" r:id="rId6"/>
    <p:sldLayoutId id="2147487757" r:id="rId7"/>
    <p:sldLayoutId id="2147487758" r:id="rId8"/>
    <p:sldLayoutId id="2147487759" r:id="rId9"/>
    <p:sldLayoutId id="2147487760" r:id="rId10"/>
    <p:sldLayoutId id="2147487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2" r:id="rId1"/>
    <p:sldLayoutId id="2147487763" r:id="rId2"/>
    <p:sldLayoutId id="2147487764" r:id="rId3"/>
    <p:sldLayoutId id="2147487765" r:id="rId4"/>
    <p:sldLayoutId id="2147487766" r:id="rId5"/>
    <p:sldLayoutId id="2147487767" r:id="rId6"/>
    <p:sldLayoutId id="2147487768" r:id="rId7"/>
    <p:sldLayoutId id="2147487769" r:id="rId8"/>
    <p:sldLayoutId id="2147487770" r:id="rId9"/>
    <p:sldLayoutId id="2147487771" r:id="rId10"/>
    <p:sldLayoutId id="2147487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3" r:id="rId1"/>
    <p:sldLayoutId id="2147487774" r:id="rId2"/>
    <p:sldLayoutId id="2147487775" r:id="rId3"/>
    <p:sldLayoutId id="2147487776" r:id="rId4"/>
    <p:sldLayoutId id="2147487777" r:id="rId5"/>
    <p:sldLayoutId id="2147487778" r:id="rId6"/>
    <p:sldLayoutId id="2147487779" r:id="rId7"/>
    <p:sldLayoutId id="2147487780" r:id="rId8"/>
    <p:sldLayoutId id="2147487781" r:id="rId9"/>
    <p:sldLayoutId id="2147487782" r:id="rId10"/>
    <p:sldLayoutId id="21474877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5" r:id="rId1"/>
    <p:sldLayoutId id="2147487796" r:id="rId2"/>
    <p:sldLayoutId id="2147487797" r:id="rId3"/>
    <p:sldLayoutId id="2147487798" r:id="rId4"/>
    <p:sldLayoutId id="2147487799" r:id="rId5"/>
    <p:sldLayoutId id="2147487800" r:id="rId6"/>
    <p:sldLayoutId id="2147487801" r:id="rId7"/>
    <p:sldLayoutId id="2147487802" r:id="rId8"/>
    <p:sldLayoutId id="2147487803" r:id="rId9"/>
    <p:sldLayoutId id="2147487804" r:id="rId10"/>
    <p:sldLayoutId id="21474878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07" r:id="rId2"/>
    <p:sldLayoutId id="2147487808" r:id="rId3"/>
    <p:sldLayoutId id="2147487809" r:id="rId4"/>
    <p:sldLayoutId id="2147487810" r:id="rId5"/>
    <p:sldLayoutId id="2147487811" r:id="rId6"/>
    <p:sldLayoutId id="2147487812" r:id="rId7"/>
    <p:sldLayoutId id="2147487813" r:id="rId8"/>
    <p:sldLayoutId id="2147487814" r:id="rId9"/>
    <p:sldLayoutId id="2147487815" r:id="rId10"/>
    <p:sldLayoutId id="21474878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17" r:id="rId1"/>
    <p:sldLayoutId id="2147487818" r:id="rId2"/>
    <p:sldLayoutId id="2147487819" r:id="rId3"/>
    <p:sldLayoutId id="2147487820" r:id="rId4"/>
    <p:sldLayoutId id="2147487821" r:id="rId5"/>
    <p:sldLayoutId id="2147487822" r:id="rId6"/>
    <p:sldLayoutId id="2147487823" r:id="rId7"/>
    <p:sldLayoutId id="2147487824" r:id="rId8"/>
    <p:sldLayoutId id="2147487825" r:id="rId9"/>
    <p:sldLayoutId id="2147487826" r:id="rId10"/>
    <p:sldLayoutId id="2147487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28" r:id="rId1"/>
    <p:sldLayoutId id="2147487829" r:id="rId2"/>
    <p:sldLayoutId id="2147487830" r:id="rId3"/>
    <p:sldLayoutId id="2147487831" r:id="rId4"/>
    <p:sldLayoutId id="2147487832" r:id="rId5"/>
    <p:sldLayoutId id="2147487833" r:id="rId6"/>
    <p:sldLayoutId id="2147487834" r:id="rId7"/>
    <p:sldLayoutId id="2147487835" r:id="rId8"/>
    <p:sldLayoutId id="2147487836" r:id="rId9"/>
    <p:sldLayoutId id="2147487837" r:id="rId10"/>
    <p:sldLayoutId id="21474878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  <p:sldLayoutId id="2147487840" r:id="rId2"/>
    <p:sldLayoutId id="2147487841" r:id="rId3"/>
    <p:sldLayoutId id="2147487842" r:id="rId4"/>
    <p:sldLayoutId id="2147487843" r:id="rId5"/>
    <p:sldLayoutId id="2147487844" r:id="rId6"/>
    <p:sldLayoutId id="2147487845" r:id="rId7"/>
    <p:sldLayoutId id="2147487846" r:id="rId8"/>
    <p:sldLayoutId id="2147487847" r:id="rId9"/>
    <p:sldLayoutId id="2147487848" r:id="rId10"/>
    <p:sldLayoutId id="21474878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0" r:id="rId1"/>
    <p:sldLayoutId id="2147487851" r:id="rId2"/>
    <p:sldLayoutId id="2147487852" r:id="rId3"/>
    <p:sldLayoutId id="2147487853" r:id="rId4"/>
    <p:sldLayoutId id="2147487854" r:id="rId5"/>
    <p:sldLayoutId id="2147487855" r:id="rId6"/>
    <p:sldLayoutId id="2147487856" r:id="rId7"/>
    <p:sldLayoutId id="2147487857" r:id="rId8"/>
    <p:sldLayoutId id="2147487858" r:id="rId9"/>
    <p:sldLayoutId id="2147487859" r:id="rId10"/>
    <p:sldLayoutId id="21474878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4.wmf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4.wmf"/><Relationship Id="rId2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4.wmf"/><Relationship Id="rId2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6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.ntu.edu.tw/~karchung/Phonetics%20II%20page%20fourteen.htm" TargetMode="External"/><Relationship Id="rId13" Type="http://schemas.openxmlformats.org/officeDocument/2006/relationships/hyperlink" Target="http://www.asel.udel.edu/speech/tutorials/synthesis/vowels.html" TargetMode="External"/><Relationship Id="rId3" Type="http://schemas.openxmlformats.org/officeDocument/2006/relationships/hyperlink" Target="http://homepage.ntu.edu.tw/~karchung/phonetics%20II%20page%20eight.htm" TargetMode="External"/><Relationship Id="rId7" Type="http://schemas.openxmlformats.org/officeDocument/2006/relationships/hyperlink" Target="http://homepage.ntu.edu.tw/~karchung/Phonetics%20II%20page%20thirteen.htm" TargetMode="External"/><Relationship Id="rId12" Type="http://schemas.openxmlformats.org/officeDocument/2006/relationships/hyperlink" Target="http://homepage.ntu.edu.tw/~karchung/Phonetics%20II%20page%20twentythree.htm" TargetMode="External"/><Relationship Id="rId2" Type="http://schemas.openxmlformats.org/officeDocument/2006/relationships/hyperlink" Target="http://homepage.ntu.edu.tw/~karchung/intro%20page%201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page.ntu.edu.tw/~karchung/Phonetics%20II%20page%20twelve.htm" TargetMode="External"/><Relationship Id="rId11" Type="http://schemas.openxmlformats.org/officeDocument/2006/relationships/hyperlink" Target="http://homepage.ntu.edu.tw/~karchung/Phonetics%20II%20page%20twentyone.htm" TargetMode="External"/><Relationship Id="rId5" Type="http://schemas.openxmlformats.org/officeDocument/2006/relationships/hyperlink" Target="http://homepage.ntu.edu.tw/~karchung/Phonetics%20II%20page%20ten.htm" TargetMode="External"/><Relationship Id="rId10" Type="http://schemas.openxmlformats.org/officeDocument/2006/relationships/hyperlink" Target="http://homepage.ntu.edu.tw/~karchung/Phonetics%20II%20page%20twenty.htm" TargetMode="External"/><Relationship Id="rId4" Type="http://schemas.openxmlformats.org/officeDocument/2006/relationships/hyperlink" Target="http://homepage.ntu.edu.tw/~karchung/Phonetics%20II%20page%20nine.htm" TargetMode="External"/><Relationship Id="rId9" Type="http://schemas.openxmlformats.org/officeDocument/2006/relationships/hyperlink" Target="http://homepage.ntu.edu.tw/~karchung/Phonetics%20II%20page%20nineteen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Times New Roman" pitchFamily="18" charset="0"/>
              </a:rPr>
              <a:t>7.0 Speech Signals and Front-end Processing</a:t>
            </a:r>
            <a:endParaRPr lang="en-US" altLang="zh-TW" sz="3000" smtClean="0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187450" y="4365625"/>
            <a:ext cx="66246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3.3, 3.4 of Becchetti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9.3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</a:rPr>
              <a:t>Input/Output Relationship for Time/Frequency Domains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0530736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3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4" name="方程式" r:id="rId5" imgW="1155700" imgH="457200" progId="Equation.3">
                  <p:embed/>
                </p:oleObj>
              </mc:Choice>
              <mc:Fallback>
                <p:oleObj name="方程式" r:id="rId5" imgW="1155700" imgH="457200" progId="Equation.3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076056" y="2852936"/>
            <a:ext cx="2828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9578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5" name="方程式" r:id="rId7" imgW="381000" imgH="457200" progId="Equation.3">
                  <p:embed/>
                </p:oleObj>
              </mc:Choice>
              <mc:Fallback>
                <p:oleObj name="方程式" r:id="rId7" imgW="381000" imgH="457200" progId="Equation.3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6" name="方程式" r:id="rId9" imgW="279400" imgH="457200" progId="Equation.3">
                  <p:embed/>
                </p:oleObj>
              </mc:Choice>
              <mc:Fallback>
                <p:oleObj name="方程式" r:id="rId9" imgW="27940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7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8" name="方程式" r:id="rId13" imgW="355446" imgH="457002" progId="Equation.3">
                  <p:embed/>
                </p:oleObj>
              </mc:Choice>
              <mc:Fallback>
                <p:oleObj name="方程式" r:id="rId13" imgW="355446" imgH="45700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9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0" name="方程式" r:id="rId17" imgW="291973" imgH="482391" progId="Equation.3">
                  <p:embed/>
                </p:oleObj>
              </mc:Choice>
              <mc:Fallback>
                <p:oleObj name="方程式" r:id="rId17" imgW="291973" imgH="48239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圖片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76056" y="1833761"/>
            <a:ext cx="3295650" cy="10191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5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4099" r="1492" b="2740"/>
          <a:stretch>
            <a:fillRect/>
          </a:stretch>
        </p:blipFill>
        <p:spPr bwMode="auto">
          <a:xfrm>
            <a:off x="1187450" y="1112838"/>
            <a:ext cx="684053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908050"/>
            <a:ext cx="540385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Frequencies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2209800"/>
            <a:ext cx="3733800" cy="3916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pic>
        <p:nvPicPr>
          <p:cNvPr id="1372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291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71600"/>
            <a:ext cx="44481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frequency contours</a:t>
            </a:r>
          </a:p>
        </p:txBody>
      </p:sp>
      <p:pic>
        <p:nvPicPr>
          <p:cNvPr id="138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02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6567488" y="1122363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latin typeface="Times New Roman" pitchFamily="18" charset="0"/>
              </a:rPr>
              <a:t>He will allow a rare lie.</a:t>
            </a:r>
          </a:p>
        </p:txBody>
      </p:sp>
      <p:sp>
        <p:nvSpPr>
          <p:cNvPr id="138245" name="Text Box 8"/>
          <p:cNvSpPr txBox="1">
            <a:spLocks noChangeArrowheads="1"/>
          </p:cNvSpPr>
          <p:nvPr/>
        </p:nvSpPr>
        <p:spPr bwMode="auto">
          <a:xfrm>
            <a:off x="303213" y="6234113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6.1 of Huang, or 2.2, 2.3 of Rabiner and Juang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Speech Signals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87741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Voiced/unvoiced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濁音、清音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Pitch/tone	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音高、聲調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Vocal tract        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聲道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Frequency domain/formant frequency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Spectrogram representation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295" name="Text Box 25"/>
          <p:cNvSpPr txBox="1">
            <a:spLocks noChangeArrowheads="1"/>
          </p:cNvSpPr>
          <p:nvPr/>
        </p:nvSpPr>
        <p:spPr bwMode="auto">
          <a:xfrm>
            <a:off x="184150" y="4919663"/>
            <a:ext cx="8774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19138" indent="-269875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digitization and transmission of the parameters will be adequate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at receiver the parameters can produce x[n] with the model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much less parameters with much slower variation in time lead to much less bits required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the key for low bit rate speech coding</a:t>
            </a:r>
            <a:r>
              <a:rPr lang="en-US" altLang="zh-TW" sz="1800"/>
              <a:t> </a:t>
            </a:r>
          </a:p>
        </p:txBody>
      </p:sp>
      <p:sp>
        <p:nvSpPr>
          <p:cNvPr id="140296" name="Line 31"/>
          <p:cNvSpPr>
            <a:spLocks noChangeShapeType="1"/>
          </p:cNvSpPr>
          <p:nvPr/>
        </p:nvSpPr>
        <p:spPr bwMode="auto">
          <a:xfrm>
            <a:off x="2901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7" name="Line 32"/>
          <p:cNvSpPr>
            <a:spLocks noChangeShapeType="1"/>
          </p:cNvSpPr>
          <p:nvPr/>
        </p:nvSpPr>
        <p:spPr bwMode="auto">
          <a:xfrm>
            <a:off x="5187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8" name="Line 33"/>
          <p:cNvSpPr>
            <a:spLocks noChangeShapeType="1"/>
          </p:cNvSpPr>
          <p:nvPr/>
        </p:nvSpPr>
        <p:spPr bwMode="auto">
          <a:xfrm>
            <a:off x="3511550" y="3805238"/>
            <a:ext cx="228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9" name="Line 34"/>
          <p:cNvSpPr>
            <a:spLocks noChangeShapeType="1"/>
          </p:cNvSpPr>
          <p:nvPr/>
        </p:nvSpPr>
        <p:spPr bwMode="auto">
          <a:xfrm>
            <a:off x="5797550" y="3805238"/>
            <a:ext cx="762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300" name="Text Box 35"/>
          <p:cNvSpPr txBox="1">
            <a:spLocks noChangeArrowheads="1"/>
          </p:cNvSpPr>
          <p:nvPr/>
        </p:nvSpPr>
        <p:spPr bwMode="auto">
          <a:xfrm>
            <a:off x="572135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1" name="Text Box 36"/>
          <p:cNvSpPr txBox="1">
            <a:spLocks noChangeArrowheads="1"/>
          </p:cNvSpPr>
          <p:nvPr/>
        </p:nvSpPr>
        <p:spPr bwMode="auto">
          <a:xfrm>
            <a:off x="302260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u[n]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1530350" y="4670425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3" name="Text Box 38"/>
          <p:cNvSpPr txBox="1">
            <a:spLocks noChangeArrowheads="1"/>
          </p:cNvSpPr>
          <p:nvPr/>
        </p:nvSpPr>
        <p:spPr bwMode="auto">
          <a:xfrm>
            <a:off x="3816350" y="4635500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4" name="AutoShape 39"/>
          <p:cNvSpPr>
            <a:spLocks noChangeArrowheads="1"/>
          </p:cNvSpPr>
          <p:nvPr/>
        </p:nvSpPr>
        <p:spPr bwMode="auto">
          <a:xfrm>
            <a:off x="1958975" y="4141788"/>
            <a:ext cx="542925" cy="604837"/>
          </a:xfrm>
          <a:prstGeom prst="upArrow">
            <a:avLst>
              <a:gd name="adj1" fmla="val 66028"/>
              <a:gd name="adj2" fmla="val 40848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5" name="AutoShape 40"/>
          <p:cNvSpPr>
            <a:spLocks noChangeArrowheads="1"/>
          </p:cNvSpPr>
          <p:nvPr/>
        </p:nvSpPr>
        <p:spPr bwMode="auto">
          <a:xfrm>
            <a:off x="4197350" y="4119563"/>
            <a:ext cx="609600" cy="606425"/>
          </a:xfrm>
          <a:prstGeom prst="upArrow">
            <a:avLst>
              <a:gd name="adj1" fmla="val 59370"/>
              <a:gd name="adj2" fmla="val 43333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6" name="Text Box 41"/>
          <p:cNvSpPr txBox="1">
            <a:spLocks noChangeArrowheads="1"/>
          </p:cNvSpPr>
          <p:nvPr/>
        </p:nvSpPr>
        <p:spPr bwMode="auto">
          <a:xfrm>
            <a:off x="1530350" y="3441700"/>
            <a:ext cx="13716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Excitation Generator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7" name="Text Box 42"/>
          <p:cNvSpPr txBox="1">
            <a:spLocks noChangeArrowheads="1"/>
          </p:cNvSpPr>
          <p:nvPr/>
        </p:nvSpPr>
        <p:spPr bwMode="auto">
          <a:xfrm>
            <a:off x="3740150" y="3441700"/>
            <a:ext cx="14478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Vocal Tract Model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8" name="Rectangle 43"/>
          <p:cNvSpPr>
            <a:spLocks noChangeArrowheads="1"/>
          </p:cNvSpPr>
          <p:nvPr/>
        </p:nvSpPr>
        <p:spPr bwMode="auto">
          <a:xfrm>
            <a:off x="1987550" y="4654550"/>
            <a:ext cx="2819400" cy="12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9" name="Text Box 44"/>
          <p:cNvSpPr txBox="1">
            <a:spLocks noChangeArrowheads="1"/>
          </p:cNvSpPr>
          <p:nvPr/>
        </p:nvSpPr>
        <p:spPr bwMode="auto">
          <a:xfrm>
            <a:off x="1987550" y="2957513"/>
            <a:ext cx="533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Ex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0" name="Text Box 45"/>
          <p:cNvSpPr txBox="1">
            <a:spLocks noChangeArrowheads="1"/>
          </p:cNvSpPr>
          <p:nvPr/>
        </p:nvSpPr>
        <p:spPr bwMode="auto">
          <a:xfrm>
            <a:off x="3571875" y="2924175"/>
            <a:ext cx="1905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G(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),G(z), g[n]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1" name="Text Box 46"/>
          <p:cNvSpPr txBox="1">
            <a:spLocks noChangeArrowheads="1"/>
          </p:cNvSpPr>
          <p:nvPr/>
        </p:nvSpPr>
        <p:spPr bwMode="auto">
          <a:xfrm>
            <a:off x="5187950" y="380523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x[n]=u[n]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  <a:sym typeface="Symbol" pitchFamily="18" charset="2"/>
              </a:rPr>
              <a:t>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g[n]</a:t>
            </a: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=U(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endParaRPr lang="en-US" altLang="zh-TW" sz="2000" b="1">
              <a:solidFill>
                <a:srgbClr val="9933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X(z)=U(z)G(z)</a:t>
            </a:r>
          </a:p>
        </p:txBody>
      </p:sp>
      <p:sp>
        <p:nvSpPr>
          <p:cNvPr id="140312" name="Text Box 47"/>
          <p:cNvSpPr txBox="1">
            <a:spLocks noChangeArrowheads="1"/>
          </p:cNvSpPr>
          <p:nvPr/>
        </p:nvSpPr>
        <p:spPr bwMode="auto">
          <a:xfrm>
            <a:off x="2838450" y="3752850"/>
            <a:ext cx="7921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</a:t>
            </a:r>
            <a:r>
              <a:rPr lang="en-US" altLang="zh-TW" sz="180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(z)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群組 2"/>
          <p:cNvGrpSpPr>
            <a:grpSpLocks/>
          </p:cNvGrpSpPr>
          <p:nvPr/>
        </p:nvGrpSpPr>
        <p:grpSpPr bwMode="auto">
          <a:xfrm>
            <a:off x="973138" y="404813"/>
            <a:ext cx="7486650" cy="5391150"/>
            <a:chOff x="973138" y="404813"/>
            <a:chExt cx="7487294" cy="5391150"/>
          </a:xfrm>
        </p:grpSpPr>
        <p:pic>
          <p:nvPicPr>
            <p:cNvPr id="141315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38" y="404813"/>
              <a:ext cx="7199312" cy="539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6" name="文字方塊 1"/>
            <p:cNvSpPr txBox="1">
              <a:spLocks noChangeArrowheads="1"/>
            </p:cNvSpPr>
            <p:nvPr/>
          </p:nvSpPr>
          <p:spPr bwMode="auto">
            <a:xfrm>
              <a:off x="1106488" y="568325"/>
              <a:ext cx="6335712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b="1" u="sng">
                  <a:latin typeface="Arial" charset="0"/>
                </a:rPr>
                <a:t>Speech Source Model</a:t>
              </a:r>
              <a:endParaRPr lang="zh-TW" altLang="en-US" b="1" u="sng">
                <a:latin typeface="Arial" charset="0"/>
              </a:endParaRPr>
            </a:p>
          </p:txBody>
        </p:sp>
        <p:sp>
          <p:nvSpPr>
            <p:cNvPr id="141317" name="矩形 1"/>
            <p:cNvSpPr>
              <a:spLocks noChangeArrowheads="1"/>
            </p:cNvSpPr>
            <p:nvPr/>
          </p:nvSpPr>
          <p:spPr bwMode="auto">
            <a:xfrm>
              <a:off x="5796136" y="1628800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x(t)</a:t>
              </a:r>
            </a:p>
          </p:txBody>
        </p:sp>
        <p:sp>
          <p:nvSpPr>
            <p:cNvPr id="141318" name="矩形 4"/>
            <p:cNvSpPr>
              <a:spLocks noChangeArrowheads="1"/>
            </p:cNvSpPr>
            <p:nvPr/>
          </p:nvSpPr>
          <p:spPr bwMode="auto">
            <a:xfrm>
              <a:off x="7092280" y="3708321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a[n]</a:t>
              </a:r>
            </a:p>
          </p:txBody>
        </p:sp>
        <p:sp>
          <p:nvSpPr>
            <p:cNvPr id="141319" name="矩形 5"/>
            <p:cNvSpPr>
              <a:spLocks noChangeArrowheads="1"/>
            </p:cNvSpPr>
            <p:nvPr/>
          </p:nvSpPr>
          <p:spPr bwMode="auto">
            <a:xfrm>
              <a:off x="7308304" y="2556193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41320" name="矩形 6"/>
            <p:cNvSpPr>
              <a:spLocks noChangeArrowheads="1"/>
            </p:cNvSpPr>
            <p:nvPr/>
          </p:nvSpPr>
          <p:spPr bwMode="auto">
            <a:xfrm>
              <a:off x="7380312" y="4932457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6788"/>
            <a:ext cx="8229600" cy="498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Sophisticated model for speech production</a:t>
            </a: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Simplified model for speech production</a:t>
            </a:r>
          </a:p>
        </p:txBody>
      </p:sp>
      <p:sp>
        <p:nvSpPr>
          <p:cNvPr id="142340" name="Rectangle 6"/>
          <p:cNvSpPr>
            <a:spLocks noChangeArrowheads="1"/>
          </p:cNvSpPr>
          <p:nvPr/>
        </p:nvSpPr>
        <p:spPr bwMode="auto">
          <a:xfrm>
            <a:off x="1219200" y="371633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41" name="Rectangle 7"/>
          <p:cNvSpPr>
            <a:spLocks noChangeArrowheads="1"/>
          </p:cNvSpPr>
          <p:nvPr/>
        </p:nvSpPr>
        <p:spPr bwMode="auto">
          <a:xfrm>
            <a:off x="1139825" y="1922463"/>
            <a:ext cx="132873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42" name="Rectangle 8"/>
          <p:cNvSpPr>
            <a:spLocks noChangeArrowheads="1"/>
          </p:cNvSpPr>
          <p:nvPr/>
        </p:nvSpPr>
        <p:spPr bwMode="auto">
          <a:xfrm>
            <a:off x="1647825" y="2778125"/>
            <a:ext cx="94138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Uncorrelated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Noise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 useBgFill="1">
        <p:nvSpPr>
          <p:cNvPr id="142343" name="Rectangle 9"/>
          <p:cNvSpPr>
            <a:spLocks noChangeArrowheads="1"/>
          </p:cNvSpPr>
          <p:nvPr/>
        </p:nvSpPr>
        <p:spPr bwMode="auto">
          <a:xfrm>
            <a:off x="2735263" y="1927225"/>
            <a:ext cx="825500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G(z)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Glottal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44" name="Line 10"/>
          <p:cNvSpPr>
            <a:spLocks noChangeShapeType="1"/>
          </p:cNvSpPr>
          <p:nvPr/>
        </p:nvSpPr>
        <p:spPr bwMode="auto">
          <a:xfrm flipV="1">
            <a:off x="2468563" y="2225675"/>
            <a:ext cx="2555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5" name="Line 11"/>
          <p:cNvSpPr>
            <a:spLocks noChangeShapeType="1"/>
          </p:cNvSpPr>
          <p:nvPr/>
        </p:nvSpPr>
        <p:spPr bwMode="auto">
          <a:xfrm>
            <a:off x="2613025" y="3135313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6" name="Line 12"/>
          <p:cNvSpPr>
            <a:spLocks noChangeShapeType="1"/>
          </p:cNvSpPr>
          <p:nvPr/>
        </p:nvSpPr>
        <p:spPr bwMode="auto">
          <a:xfrm>
            <a:off x="3581400" y="2224088"/>
            <a:ext cx="2444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47" name="Group 13"/>
          <p:cNvGrpSpPr>
            <a:grpSpLocks/>
          </p:cNvGrpSpPr>
          <p:nvPr/>
        </p:nvGrpSpPr>
        <p:grpSpPr bwMode="auto">
          <a:xfrm>
            <a:off x="3843338" y="2098675"/>
            <a:ext cx="265112" cy="263525"/>
            <a:chOff x="1715" y="2995"/>
            <a:chExt cx="167" cy="166"/>
          </a:xfrm>
        </p:grpSpPr>
        <p:sp>
          <p:nvSpPr>
            <p:cNvPr id="142402" name="Oval 14"/>
            <p:cNvSpPr>
              <a:spLocks noChangeArrowheads="1"/>
            </p:cNvSpPr>
            <p:nvPr/>
          </p:nvSpPr>
          <p:spPr bwMode="auto">
            <a:xfrm>
              <a:off x="1715" y="299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3" name="Line 15"/>
            <p:cNvSpPr>
              <a:spLocks noChangeShapeType="1"/>
            </p:cNvSpPr>
            <p:nvPr/>
          </p:nvSpPr>
          <p:spPr bwMode="auto">
            <a:xfrm>
              <a:off x="1730" y="302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4" name="Line 16"/>
            <p:cNvSpPr>
              <a:spLocks noChangeShapeType="1"/>
            </p:cNvSpPr>
            <p:nvPr/>
          </p:nvSpPr>
          <p:spPr bwMode="auto">
            <a:xfrm flipH="1">
              <a:off x="1740" y="301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2348" name="Group 17"/>
          <p:cNvGrpSpPr>
            <a:grpSpLocks/>
          </p:cNvGrpSpPr>
          <p:nvPr/>
        </p:nvGrpSpPr>
        <p:grpSpPr bwMode="auto">
          <a:xfrm>
            <a:off x="3879850" y="2990850"/>
            <a:ext cx="265113" cy="263525"/>
            <a:chOff x="1738" y="3557"/>
            <a:chExt cx="167" cy="166"/>
          </a:xfrm>
        </p:grpSpPr>
        <p:sp>
          <p:nvSpPr>
            <p:cNvPr id="142399" name="Oval 18"/>
            <p:cNvSpPr>
              <a:spLocks noChangeArrowheads="1"/>
            </p:cNvSpPr>
            <p:nvPr/>
          </p:nvSpPr>
          <p:spPr bwMode="auto">
            <a:xfrm>
              <a:off x="1738" y="3557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0" name="Line 19"/>
            <p:cNvSpPr>
              <a:spLocks noChangeShapeType="1"/>
            </p:cNvSpPr>
            <p:nvPr/>
          </p:nvSpPr>
          <p:spPr bwMode="auto">
            <a:xfrm>
              <a:off x="1753" y="3588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1" name="Line 20"/>
            <p:cNvSpPr>
              <a:spLocks noChangeShapeType="1"/>
            </p:cNvSpPr>
            <p:nvPr/>
          </p:nvSpPr>
          <p:spPr bwMode="auto">
            <a:xfrm flipH="1">
              <a:off x="1763" y="3576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49" name="Freeform 21"/>
          <p:cNvSpPr>
            <a:spLocks/>
          </p:cNvSpPr>
          <p:nvPr/>
        </p:nvSpPr>
        <p:spPr bwMode="auto">
          <a:xfrm>
            <a:off x="4164013" y="2928938"/>
            <a:ext cx="306387" cy="195262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50" name="Freeform 22"/>
          <p:cNvSpPr>
            <a:spLocks/>
          </p:cNvSpPr>
          <p:nvPr/>
        </p:nvSpPr>
        <p:spPr bwMode="auto">
          <a:xfrm>
            <a:off x="4132263" y="2220913"/>
            <a:ext cx="350837" cy="230187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51" name="Oval 23"/>
          <p:cNvSpPr>
            <a:spLocks noChangeArrowheads="1"/>
          </p:cNvSpPr>
          <p:nvPr/>
        </p:nvSpPr>
        <p:spPr bwMode="auto">
          <a:xfrm>
            <a:off x="4464050" y="246856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2" name="Rectangle 24"/>
          <p:cNvSpPr>
            <a:spLocks noChangeArrowheads="1"/>
          </p:cNvSpPr>
          <p:nvPr/>
        </p:nvSpPr>
        <p:spPr bwMode="auto">
          <a:xfrm>
            <a:off x="4899025" y="2328863"/>
            <a:ext cx="912813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H(z)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Vocal Tract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 useBgFill="1">
        <p:nvSpPr>
          <p:cNvPr id="142353" name="Rectangle 25"/>
          <p:cNvSpPr>
            <a:spLocks noChangeArrowheads="1"/>
          </p:cNvSpPr>
          <p:nvPr/>
        </p:nvSpPr>
        <p:spPr bwMode="auto">
          <a:xfrm>
            <a:off x="6026150" y="2295525"/>
            <a:ext cx="825500" cy="81121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R(z)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Lip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Radiation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54" name="Line 26"/>
          <p:cNvSpPr>
            <a:spLocks noChangeShapeType="1"/>
          </p:cNvSpPr>
          <p:nvPr/>
        </p:nvSpPr>
        <p:spPr bwMode="auto">
          <a:xfrm>
            <a:off x="4724400" y="2703513"/>
            <a:ext cx="14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55" name="Oval 27"/>
          <p:cNvSpPr>
            <a:spLocks noChangeArrowheads="1"/>
          </p:cNvSpPr>
          <p:nvPr/>
        </p:nvSpPr>
        <p:spPr bwMode="auto">
          <a:xfrm>
            <a:off x="4692650" y="26860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6" name="Oval 28"/>
          <p:cNvSpPr>
            <a:spLocks noChangeArrowheads="1"/>
          </p:cNvSpPr>
          <p:nvPr/>
        </p:nvSpPr>
        <p:spPr bwMode="auto">
          <a:xfrm>
            <a:off x="4443413" y="28686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57" name="Line 29"/>
          <p:cNvSpPr>
            <a:spLocks noChangeShapeType="1"/>
          </p:cNvSpPr>
          <p:nvPr/>
        </p:nvSpPr>
        <p:spPr bwMode="auto">
          <a:xfrm>
            <a:off x="4503738" y="25511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8" name="Line 30"/>
          <p:cNvSpPr>
            <a:spLocks noChangeShapeType="1"/>
          </p:cNvSpPr>
          <p:nvPr/>
        </p:nvSpPr>
        <p:spPr bwMode="auto">
          <a:xfrm>
            <a:off x="5821363" y="2678113"/>
            <a:ext cx="214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9" name="Line 31"/>
          <p:cNvSpPr>
            <a:spLocks noChangeShapeType="1"/>
          </p:cNvSpPr>
          <p:nvPr/>
        </p:nvSpPr>
        <p:spPr bwMode="auto">
          <a:xfrm>
            <a:off x="6880225" y="2655888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0" name="Rectangle 32"/>
          <p:cNvSpPr>
            <a:spLocks noChangeArrowheads="1"/>
          </p:cNvSpPr>
          <p:nvPr/>
        </p:nvSpPr>
        <p:spPr bwMode="auto">
          <a:xfrm>
            <a:off x="4202113" y="24066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61" name="Rectangle 33"/>
          <p:cNvSpPr>
            <a:spLocks noChangeArrowheads="1"/>
          </p:cNvSpPr>
          <p:nvPr/>
        </p:nvSpPr>
        <p:spPr bwMode="auto">
          <a:xfrm>
            <a:off x="4195763" y="27035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62" name="Rectangle 34"/>
          <p:cNvSpPr>
            <a:spLocks noChangeArrowheads="1"/>
          </p:cNvSpPr>
          <p:nvPr/>
        </p:nvSpPr>
        <p:spPr bwMode="auto">
          <a:xfrm>
            <a:off x="3470275" y="2220913"/>
            <a:ext cx="593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800" b="1">
              <a:latin typeface="Times New Roman" pitchFamily="18" charset="0"/>
            </a:endParaRPr>
          </a:p>
        </p:txBody>
      </p:sp>
      <p:sp>
        <p:nvSpPr>
          <p:cNvPr id="142363" name="Rectangle 35"/>
          <p:cNvSpPr>
            <a:spLocks noChangeArrowheads="1"/>
          </p:cNvSpPr>
          <p:nvPr/>
        </p:nvSpPr>
        <p:spPr bwMode="auto">
          <a:xfrm>
            <a:off x="3840163" y="34417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4" name="Rectangle 36"/>
          <p:cNvSpPr>
            <a:spLocks noChangeArrowheads="1"/>
          </p:cNvSpPr>
          <p:nvPr/>
        </p:nvSpPr>
        <p:spPr bwMode="auto">
          <a:xfrm>
            <a:off x="3817938" y="1690688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5" name="Rectangle 37"/>
          <p:cNvSpPr>
            <a:spLocks noChangeArrowheads="1"/>
          </p:cNvSpPr>
          <p:nvPr/>
        </p:nvSpPr>
        <p:spPr bwMode="auto">
          <a:xfrm>
            <a:off x="7172325" y="2290763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66" name="Rectangle 38"/>
          <p:cNvSpPr>
            <a:spLocks noChangeArrowheads="1"/>
          </p:cNvSpPr>
          <p:nvPr/>
        </p:nvSpPr>
        <p:spPr bwMode="auto">
          <a:xfrm>
            <a:off x="1230313" y="1535113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67" name="Line 41"/>
          <p:cNvSpPr>
            <a:spLocks noChangeShapeType="1"/>
          </p:cNvSpPr>
          <p:nvPr/>
        </p:nvSpPr>
        <p:spPr bwMode="auto">
          <a:xfrm>
            <a:off x="1979613" y="1538288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8" name="Rectangle 42"/>
          <p:cNvSpPr>
            <a:spLocks noChangeArrowheads="1"/>
          </p:cNvSpPr>
          <p:nvPr/>
        </p:nvSpPr>
        <p:spPr bwMode="auto">
          <a:xfrm>
            <a:off x="1920875" y="1412875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69" name="Line 43"/>
          <p:cNvSpPr>
            <a:spLocks noChangeShapeType="1"/>
          </p:cNvSpPr>
          <p:nvPr/>
        </p:nvSpPr>
        <p:spPr bwMode="auto">
          <a:xfrm flipH="1">
            <a:off x="3976688" y="1922463"/>
            <a:ext cx="47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0" name="Line 44"/>
          <p:cNvSpPr>
            <a:spLocks noChangeShapeType="1"/>
          </p:cNvSpPr>
          <p:nvPr/>
        </p:nvSpPr>
        <p:spPr bwMode="auto">
          <a:xfrm flipV="1">
            <a:off x="4005263" y="327501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1" name="Rectangle 46"/>
          <p:cNvSpPr>
            <a:spLocks noChangeArrowheads="1"/>
          </p:cNvSpPr>
          <p:nvPr/>
        </p:nvSpPr>
        <p:spPr bwMode="auto">
          <a:xfrm>
            <a:off x="1600200" y="6475413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72" name="Rectangle 47"/>
          <p:cNvSpPr>
            <a:spLocks noChangeArrowheads="1"/>
          </p:cNvSpPr>
          <p:nvPr/>
        </p:nvSpPr>
        <p:spPr bwMode="auto">
          <a:xfrm>
            <a:off x="1547813" y="4946650"/>
            <a:ext cx="131127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73" name="Rectangle 48"/>
          <p:cNvSpPr>
            <a:spLocks noChangeArrowheads="1"/>
          </p:cNvSpPr>
          <p:nvPr/>
        </p:nvSpPr>
        <p:spPr bwMode="auto">
          <a:xfrm>
            <a:off x="1535113" y="5802313"/>
            <a:ext cx="133032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Random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Sequence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>
        <p:nvSpPr>
          <p:cNvPr id="142374" name="Line 49"/>
          <p:cNvSpPr>
            <a:spLocks noChangeShapeType="1"/>
          </p:cNvSpPr>
          <p:nvPr/>
        </p:nvSpPr>
        <p:spPr bwMode="auto">
          <a:xfrm>
            <a:off x="2871788" y="6159500"/>
            <a:ext cx="94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5" name="Line 50"/>
          <p:cNvSpPr>
            <a:spLocks noChangeShapeType="1"/>
          </p:cNvSpPr>
          <p:nvPr/>
        </p:nvSpPr>
        <p:spPr bwMode="auto">
          <a:xfrm>
            <a:off x="2868613" y="5262563"/>
            <a:ext cx="920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76" name="Group 51"/>
          <p:cNvGrpSpPr>
            <a:grpSpLocks/>
          </p:cNvGrpSpPr>
          <p:nvPr/>
        </p:nvGrpSpPr>
        <p:grpSpPr bwMode="auto">
          <a:xfrm>
            <a:off x="4751388" y="5584825"/>
            <a:ext cx="265112" cy="263525"/>
            <a:chOff x="2095" y="4955"/>
            <a:chExt cx="167" cy="166"/>
          </a:xfrm>
        </p:grpSpPr>
        <p:sp>
          <p:nvSpPr>
            <p:cNvPr id="142396" name="Oval 52"/>
            <p:cNvSpPr>
              <a:spLocks noChangeArrowheads="1"/>
            </p:cNvSpPr>
            <p:nvPr/>
          </p:nvSpPr>
          <p:spPr bwMode="auto">
            <a:xfrm>
              <a:off x="2095" y="495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397" name="Line 53"/>
            <p:cNvSpPr>
              <a:spLocks noChangeShapeType="1"/>
            </p:cNvSpPr>
            <p:nvPr/>
          </p:nvSpPr>
          <p:spPr bwMode="auto">
            <a:xfrm>
              <a:off x="2110" y="498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398" name="Line 54"/>
            <p:cNvSpPr>
              <a:spLocks noChangeShapeType="1"/>
            </p:cNvSpPr>
            <p:nvPr/>
          </p:nvSpPr>
          <p:spPr bwMode="auto">
            <a:xfrm flipH="1">
              <a:off x="2120" y="497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77" name="Freeform 55"/>
          <p:cNvSpPr>
            <a:spLocks/>
          </p:cNvSpPr>
          <p:nvPr/>
        </p:nvSpPr>
        <p:spPr bwMode="auto">
          <a:xfrm>
            <a:off x="3827463" y="5964238"/>
            <a:ext cx="306387" cy="204787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78" name="Freeform 56"/>
          <p:cNvSpPr>
            <a:spLocks/>
          </p:cNvSpPr>
          <p:nvPr/>
        </p:nvSpPr>
        <p:spPr bwMode="auto">
          <a:xfrm>
            <a:off x="3795713" y="5270500"/>
            <a:ext cx="350837" cy="211138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79" name="Oval 57"/>
          <p:cNvSpPr>
            <a:spLocks noChangeArrowheads="1"/>
          </p:cNvSpPr>
          <p:nvPr/>
        </p:nvSpPr>
        <p:spPr bwMode="auto">
          <a:xfrm>
            <a:off x="4127500" y="549910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0" name="Rectangle 58"/>
          <p:cNvSpPr>
            <a:spLocks noChangeArrowheads="1"/>
          </p:cNvSpPr>
          <p:nvPr/>
        </p:nvSpPr>
        <p:spPr bwMode="auto">
          <a:xfrm>
            <a:off x="5262563" y="5348288"/>
            <a:ext cx="912812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Combined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81" name="Line 59"/>
          <p:cNvSpPr>
            <a:spLocks noChangeShapeType="1"/>
          </p:cNvSpPr>
          <p:nvPr/>
        </p:nvSpPr>
        <p:spPr bwMode="auto">
          <a:xfrm>
            <a:off x="4395788" y="5711825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82" name="Oval 60"/>
          <p:cNvSpPr>
            <a:spLocks noChangeArrowheads="1"/>
          </p:cNvSpPr>
          <p:nvPr/>
        </p:nvSpPr>
        <p:spPr bwMode="auto">
          <a:xfrm>
            <a:off x="4365625" y="56959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3" name="Oval 61"/>
          <p:cNvSpPr>
            <a:spLocks noChangeArrowheads="1"/>
          </p:cNvSpPr>
          <p:nvPr/>
        </p:nvSpPr>
        <p:spPr bwMode="auto">
          <a:xfrm>
            <a:off x="4106863" y="59039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84" name="Line 62"/>
          <p:cNvSpPr>
            <a:spLocks noChangeShapeType="1"/>
          </p:cNvSpPr>
          <p:nvPr/>
        </p:nvSpPr>
        <p:spPr bwMode="auto">
          <a:xfrm>
            <a:off x="4176713" y="55610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5" name="Line 63"/>
          <p:cNvSpPr>
            <a:spLocks noChangeShapeType="1"/>
          </p:cNvSpPr>
          <p:nvPr/>
        </p:nvSpPr>
        <p:spPr bwMode="auto">
          <a:xfrm>
            <a:off x="6213475" y="5680075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6" name="Rectangle 64"/>
          <p:cNvSpPr>
            <a:spLocks noChangeArrowheads="1"/>
          </p:cNvSpPr>
          <p:nvPr/>
        </p:nvSpPr>
        <p:spPr bwMode="auto">
          <a:xfrm>
            <a:off x="3875088" y="54165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87" name="Rectangle 65"/>
          <p:cNvSpPr>
            <a:spLocks noChangeArrowheads="1"/>
          </p:cNvSpPr>
          <p:nvPr/>
        </p:nvSpPr>
        <p:spPr bwMode="auto">
          <a:xfrm>
            <a:off x="3868738" y="57134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88" name="Rectangle 66"/>
          <p:cNvSpPr>
            <a:spLocks noChangeArrowheads="1"/>
          </p:cNvSpPr>
          <p:nvPr/>
        </p:nvSpPr>
        <p:spPr bwMode="auto">
          <a:xfrm>
            <a:off x="4660900" y="606107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89" name="Rectangle 67"/>
          <p:cNvSpPr>
            <a:spLocks noChangeArrowheads="1"/>
          </p:cNvSpPr>
          <p:nvPr/>
        </p:nvSpPr>
        <p:spPr bwMode="auto">
          <a:xfrm>
            <a:off x="6505575" y="5314950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90" name="Rectangle 68"/>
          <p:cNvSpPr>
            <a:spLocks noChangeArrowheads="1"/>
          </p:cNvSpPr>
          <p:nvPr/>
        </p:nvSpPr>
        <p:spPr bwMode="auto">
          <a:xfrm>
            <a:off x="4002088" y="5129213"/>
            <a:ext cx="144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Voiced/unvoiced </a:t>
            </a:r>
          </a:p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switch</a:t>
            </a:r>
          </a:p>
        </p:txBody>
      </p:sp>
      <p:sp>
        <p:nvSpPr>
          <p:cNvPr id="142391" name="Line 69"/>
          <p:cNvSpPr>
            <a:spLocks noChangeShapeType="1"/>
          </p:cNvSpPr>
          <p:nvPr/>
        </p:nvSpPr>
        <p:spPr bwMode="auto">
          <a:xfrm>
            <a:off x="2484438" y="4562475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2" name="Rectangle 70"/>
          <p:cNvSpPr>
            <a:spLocks noChangeArrowheads="1"/>
          </p:cNvSpPr>
          <p:nvPr/>
        </p:nvSpPr>
        <p:spPr bwMode="auto">
          <a:xfrm>
            <a:off x="2320925" y="4437063"/>
            <a:ext cx="1443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93" name="Line 71"/>
          <p:cNvSpPr>
            <a:spLocks noChangeShapeType="1"/>
          </p:cNvSpPr>
          <p:nvPr/>
        </p:nvSpPr>
        <p:spPr bwMode="auto">
          <a:xfrm>
            <a:off x="5032375" y="572135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4" name="Rectangle 72"/>
          <p:cNvSpPr>
            <a:spLocks noChangeArrowheads="1"/>
          </p:cNvSpPr>
          <p:nvPr/>
        </p:nvSpPr>
        <p:spPr bwMode="auto">
          <a:xfrm>
            <a:off x="1649413" y="4624388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95" name="Line 73"/>
          <p:cNvSpPr>
            <a:spLocks noChangeShapeType="1"/>
          </p:cNvSpPr>
          <p:nvPr/>
        </p:nvSpPr>
        <p:spPr bwMode="auto">
          <a:xfrm flipV="1">
            <a:off x="4859338" y="584676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Simplified Speech Source Model</a:t>
            </a:r>
          </a:p>
        </p:txBody>
      </p:sp>
      <p:sp>
        <p:nvSpPr>
          <p:cNvPr id="143363" name="Text Box 6"/>
          <p:cNvSpPr txBox="1">
            <a:spLocks noChangeArrowheads="1"/>
          </p:cNvSpPr>
          <p:nvPr/>
        </p:nvSpPr>
        <p:spPr bwMode="auto">
          <a:xfrm>
            <a:off x="79375" y="4167188"/>
            <a:ext cx="431958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27088" indent="-28575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Excitation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v/u : voiced/ unvoiced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N : pitch for 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G : signal gain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  </a:t>
            </a:r>
            <a:r>
              <a:rPr lang="en-US" altLang="zh-TW" sz="2000">
                <a:latin typeface="Times New Roman" pitchFamily="18" charset="0"/>
              </a:rPr>
              <a:t> excitation signal u[n]    </a:t>
            </a:r>
          </a:p>
        </p:txBody>
      </p:sp>
      <p:grpSp>
        <p:nvGrpSpPr>
          <p:cNvPr id="143364" name="Group 7"/>
          <p:cNvGrpSpPr>
            <a:grpSpLocks/>
          </p:cNvGrpSpPr>
          <p:nvPr/>
        </p:nvGrpSpPr>
        <p:grpSpPr bwMode="auto">
          <a:xfrm>
            <a:off x="228600" y="908050"/>
            <a:ext cx="6873875" cy="3411538"/>
            <a:chOff x="144" y="672"/>
            <a:chExt cx="4330" cy="2149"/>
          </a:xfrm>
        </p:grpSpPr>
        <p:sp>
          <p:nvSpPr>
            <p:cNvPr id="143367" name="Text Box 8"/>
            <p:cNvSpPr txBox="1">
              <a:spLocks noChangeArrowheads="1"/>
            </p:cNvSpPr>
            <p:nvPr/>
          </p:nvSpPr>
          <p:spPr bwMode="auto">
            <a:xfrm>
              <a:off x="144" y="67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43368" name="Text Box 9"/>
            <p:cNvSpPr txBox="1">
              <a:spLocks noChangeArrowheads="1"/>
            </p:cNvSpPr>
            <p:nvPr/>
          </p:nvSpPr>
          <p:spPr bwMode="auto">
            <a:xfrm>
              <a:off x="853" y="871"/>
              <a:ext cx="1509" cy="16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unvoiced</a:t>
              </a: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                 </a:t>
              </a: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ctr" eaLnBrk="1" hangingPunct="1">
                <a:spcBef>
                  <a:spcPts val="538"/>
                </a:spcBef>
              </a:pP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voiced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</a:t>
              </a:r>
              <a:endParaRPr lang="en-US" altLang="zh-TW" sz="1800"/>
            </a:p>
          </p:txBody>
        </p:sp>
        <p:sp>
          <p:nvSpPr>
            <p:cNvPr id="143369" name="Line 10"/>
            <p:cNvSpPr>
              <a:spLocks noChangeShapeType="1"/>
            </p:cNvSpPr>
            <p:nvPr/>
          </p:nvSpPr>
          <p:spPr bwMode="auto">
            <a:xfrm flipV="1">
              <a:off x="2245" y="1454"/>
              <a:ext cx="300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0" name="Line 11"/>
            <p:cNvSpPr>
              <a:spLocks noChangeShapeType="1"/>
            </p:cNvSpPr>
            <p:nvPr/>
          </p:nvSpPr>
          <p:spPr bwMode="auto">
            <a:xfrm>
              <a:off x="4070" y="1297"/>
              <a:ext cx="393" cy="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1" name="Line 12"/>
            <p:cNvSpPr>
              <a:spLocks noChangeShapeType="1"/>
            </p:cNvSpPr>
            <p:nvPr/>
          </p:nvSpPr>
          <p:spPr bwMode="auto">
            <a:xfrm flipV="1">
              <a:off x="2524" y="1453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2" name="Text Box 13"/>
            <p:cNvSpPr txBox="1">
              <a:spLocks noChangeArrowheads="1"/>
            </p:cNvSpPr>
            <p:nvPr/>
          </p:nvSpPr>
          <p:spPr bwMode="auto">
            <a:xfrm>
              <a:off x="949" y="1087"/>
              <a:ext cx="603" cy="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random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sequence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3" name="Text Box 14"/>
            <p:cNvSpPr txBox="1">
              <a:spLocks noChangeArrowheads="1"/>
            </p:cNvSpPr>
            <p:nvPr/>
          </p:nvSpPr>
          <p:spPr bwMode="auto">
            <a:xfrm>
              <a:off x="949" y="1621"/>
              <a:ext cx="603" cy="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periodic pulse train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4" name="Line 15"/>
            <p:cNvSpPr>
              <a:spLocks noChangeShapeType="1"/>
            </p:cNvSpPr>
            <p:nvPr/>
          </p:nvSpPr>
          <p:spPr bwMode="auto">
            <a:xfrm flipV="1">
              <a:off x="1549" y="1735"/>
              <a:ext cx="159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5" name="Rectangle 16"/>
            <p:cNvSpPr>
              <a:spLocks noChangeArrowheads="1"/>
            </p:cNvSpPr>
            <p:nvPr/>
          </p:nvSpPr>
          <p:spPr bwMode="auto">
            <a:xfrm>
              <a:off x="1723" y="1313"/>
              <a:ext cx="262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6" name="Line 17"/>
            <p:cNvSpPr>
              <a:spLocks noChangeShapeType="1"/>
            </p:cNvSpPr>
            <p:nvPr/>
          </p:nvSpPr>
          <p:spPr bwMode="auto">
            <a:xfrm flipV="1">
              <a:off x="1560" y="1371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7" name="Oval 18"/>
            <p:cNvSpPr>
              <a:spLocks noChangeArrowheads="1"/>
            </p:cNvSpPr>
            <p:nvPr/>
          </p:nvSpPr>
          <p:spPr bwMode="auto">
            <a:xfrm>
              <a:off x="2098" y="1351"/>
              <a:ext cx="216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8" name="Line 19"/>
            <p:cNvSpPr>
              <a:spLocks noChangeShapeType="1"/>
            </p:cNvSpPr>
            <p:nvPr/>
          </p:nvSpPr>
          <p:spPr bwMode="auto">
            <a:xfrm flipH="1">
              <a:off x="1795" y="1385"/>
              <a:ext cx="142" cy="146"/>
            </a:xfrm>
            <a:prstGeom prst="line">
              <a:avLst/>
            </a:prstGeom>
            <a:noFill/>
            <a:ln w="22860">
              <a:solidFill>
                <a:srgbClr val="80008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9" name="Line 20"/>
            <p:cNvSpPr>
              <a:spLocks noChangeShapeType="1"/>
            </p:cNvSpPr>
            <p:nvPr/>
          </p:nvSpPr>
          <p:spPr bwMode="auto">
            <a:xfrm>
              <a:off x="1805" y="1391"/>
              <a:ext cx="126" cy="8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0" name="Line 21"/>
            <p:cNvSpPr>
              <a:spLocks noChangeShapeType="1"/>
            </p:cNvSpPr>
            <p:nvPr/>
          </p:nvSpPr>
          <p:spPr bwMode="auto">
            <a:xfrm>
              <a:off x="1927" y="1477"/>
              <a:ext cx="171" cy="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1" name="Text Box 22"/>
            <p:cNvSpPr txBox="1">
              <a:spLocks noChangeArrowheads="1"/>
            </p:cNvSpPr>
            <p:nvPr/>
          </p:nvSpPr>
          <p:spPr bwMode="auto">
            <a:xfrm>
              <a:off x="2091" y="1242"/>
              <a:ext cx="24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80008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zh-TW" sz="1800"/>
            </a:p>
          </p:txBody>
        </p:sp>
        <p:sp>
          <p:nvSpPr>
            <p:cNvPr id="143382" name="Text Box 23"/>
            <p:cNvSpPr txBox="1">
              <a:spLocks noChangeArrowheads="1"/>
            </p:cNvSpPr>
            <p:nvPr/>
          </p:nvSpPr>
          <p:spPr bwMode="auto">
            <a:xfrm>
              <a:off x="4070" y="1012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x[n]</a:t>
              </a:r>
              <a:endParaRPr lang="en-US" altLang="zh-TW" sz="1800"/>
            </a:p>
          </p:txBody>
        </p:sp>
        <p:sp>
          <p:nvSpPr>
            <p:cNvPr id="143383" name="Text Box 24"/>
            <p:cNvSpPr txBox="1">
              <a:spLocks noChangeArrowheads="1"/>
            </p:cNvSpPr>
            <p:nvPr/>
          </p:nvSpPr>
          <p:spPr bwMode="auto">
            <a:xfrm>
              <a:off x="2677" y="1092"/>
              <a:ext cx="1393" cy="801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en-US" altLang="zh-TW" sz="150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G(z) =</a:t>
              </a:r>
              <a:endParaRPr lang="en-US" altLang="zh-TW" sz="1800"/>
            </a:p>
          </p:txBody>
        </p:sp>
        <p:sp>
          <p:nvSpPr>
            <p:cNvPr id="143384" name="Text Box 25"/>
            <p:cNvSpPr txBox="1">
              <a:spLocks noChangeArrowheads="1"/>
            </p:cNvSpPr>
            <p:nvPr/>
          </p:nvSpPr>
          <p:spPr bwMode="auto">
            <a:xfrm>
              <a:off x="3142" y="1182"/>
              <a:ext cx="9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Aft>
                  <a:spcPts val="900"/>
                </a:spcAft>
              </a:pPr>
              <a:r>
                <a:rPr lang="en-US" altLang="zh-TW" sz="2200">
                  <a:latin typeface="Times New Roman" pitchFamily="18" charset="0"/>
                </a:rPr>
                <a:t>       1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1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200">
                  <a:latin typeface="Times New Roman" pitchFamily="18" charset="0"/>
                </a:rPr>
                <a:t> 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200">
                  <a:latin typeface="Times New Roman" pitchFamily="18" charset="0"/>
                </a:rPr>
                <a:t> a</a:t>
              </a:r>
              <a:r>
                <a:rPr lang="en-US" altLang="zh-TW" sz="2200" b="1" baseline="-25000">
                  <a:latin typeface="Times New Roman" pitchFamily="18" charset="0"/>
                </a:rPr>
                <a:t>k</a:t>
              </a:r>
              <a:r>
                <a:rPr lang="en-US" altLang="zh-TW" sz="2200">
                  <a:latin typeface="Times New Roman" pitchFamily="18" charset="0"/>
                </a:rPr>
                <a:t>z</a:t>
              </a:r>
              <a:r>
                <a:rPr lang="en-US" altLang="zh-TW" sz="2200" b="1" baseline="30000">
                  <a:latin typeface="Times New Roman" pitchFamily="18" charset="0"/>
                </a:rPr>
                <a:t>-k </a:t>
              </a:r>
              <a:endParaRPr lang="en-US" altLang="zh-TW" sz="1800"/>
            </a:p>
          </p:txBody>
        </p:sp>
        <p:sp>
          <p:nvSpPr>
            <p:cNvPr id="143385" name="Line 26"/>
            <p:cNvSpPr>
              <a:spLocks noChangeShapeType="1"/>
            </p:cNvSpPr>
            <p:nvPr/>
          </p:nvSpPr>
          <p:spPr bwMode="auto">
            <a:xfrm flipH="1" flipV="1">
              <a:off x="3229" y="1423"/>
              <a:ext cx="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6" name="Text Box 27"/>
            <p:cNvSpPr txBox="1">
              <a:spLocks noChangeArrowheads="1"/>
            </p:cNvSpPr>
            <p:nvPr/>
          </p:nvSpPr>
          <p:spPr bwMode="auto">
            <a:xfrm>
              <a:off x="3383" y="1416"/>
              <a:ext cx="33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tIns="10800" rIns="54000" bIns="10800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 P</a:t>
              </a:r>
            </a:p>
            <a:p>
              <a:pPr eaLnBrk="1" hangingPunct="1"/>
              <a:endParaRPr lang="en-US" altLang="zh-TW" sz="300">
                <a:latin typeface="Times New Roman" pitchFamily="18" charset="0"/>
              </a:endParaRPr>
            </a:p>
            <a:p>
              <a:pPr eaLnBrk="1" hangingPunct="1"/>
              <a:endParaRPr lang="en-US" altLang="zh-TW" sz="1200" b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k = 1</a:t>
              </a:r>
              <a:endParaRPr lang="en-US" altLang="zh-TW" sz="1800"/>
            </a:p>
          </p:txBody>
        </p:sp>
        <p:sp>
          <p:nvSpPr>
            <p:cNvPr id="143387" name="Line 28"/>
            <p:cNvSpPr>
              <a:spLocks noChangeShapeType="1"/>
            </p:cNvSpPr>
            <p:nvPr/>
          </p:nvSpPr>
          <p:spPr bwMode="auto">
            <a:xfrm flipV="1">
              <a:off x="1846" y="1749"/>
              <a:ext cx="0" cy="21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8" name="Line 29"/>
            <p:cNvSpPr>
              <a:spLocks noChangeShapeType="1"/>
            </p:cNvSpPr>
            <p:nvPr/>
          </p:nvSpPr>
          <p:spPr bwMode="auto">
            <a:xfrm flipV="1">
              <a:off x="1206" y="2202"/>
              <a:ext cx="0" cy="1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9" name="Text Box 30"/>
            <p:cNvSpPr txBox="1">
              <a:spLocks noChangeArrowheads="1"/>
            </p:cNvSpPr>
            <p:nvPr/>
          </p:nvSpPr>
          <p:spPr bwMode="auto">
            <a:xfrm>
              <a:off x="1173" y="2489"/>
              <a:ext cx="865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Excitation</a:t>
              </a:r>
              <a:endParaRPr lang="en-US" altLang="zh-TW" sz="1800"/>
            </a:p>
          </p:txBody>
        </p:sp>
        <p:sp>
          <p:nvSpPr>
            <p:cNvPr id="143390" name="Text Box 31"/>
            <p:cNvSpPr txBox="1">
              <a:spLocks noChangeArrowheads="1"/>
            </p:cNvSpPr>
            <p:nvPr/>
          </p:nvSpPr>
          <p:spPr bwMode="auto">
            <a:xfrm>
              <a:off x="2758" y="830"/>
              <a:ext cx="124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G(z), G(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), g[n]</a:t>
              </a:r>
              <a:endParaRPr lang="en-US" altLang="zh-TW" sz="1800"/>
            </a:p>
          </p:txBody>
        </p:sp>
        <p:sp>
          <p:nvSpPr>
            <p:cNvPr id="143391" name="Text Box 32"/>
            <p:cNvSpPr txBox="1">
              <a:spLocks noChangeArrowheads="1"/>
            </p:cNvSpPr>
            <p:nvPr/>
          </p:nvSpPr>
          <p:spPr bwMode="auto">
            <a:xfrm>
              <a:off x="2687" y="1894"/>
              <a:ext cx="145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Vocal Tract Model</a:t>
              </a:r>
              <a:endParaRPr lang="en-US" altLang="zh-TW" sz="1800"/>
            </a:p>
          </p:txBody>
        </p:sp>
        <p:sp>
          <p:nvSpPr>
            <p:cNvPr id="143392" name="Text Box 33"/>
            <p:cNvSpPr txBox="1">
              <a:spLocks noChangeArrowheads="1"/>
            </p:cNvSpPr>
            <p:nvPr/>
          </p:nvSpPr>
          <p:spPr bwMode="auto">
            <a:xfrm>
              <a:off x="2326" y="1191"/>
              <a:ext cx="41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u[n]</a:t>
              </a:r>
              <a:endParaRPr lang="en-US" altLang="zh-TW" sz="1800"/>
            </a:p>
          </p:txBody>
        </p:sp>
        <p:sp>
          <p:nvSpPr>
            <p:cNvPr id="143393" name="Line 34"/>
            <p:cNvSpPr>
              <a:spLocks noChangeShapeType="1"/>
            </p:cNvSpPr>
            <p:nvPr/>
          </p:nvSpPr>
          <p:spPr bwMode="auto">
            <a:xfrm flipH="1" flipV="1">
              <a:off x="2202" y="1557"/>
              <a:ext cx="2" cy="18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94" name="Text Box 35"/>
            <p:cNvSpPr txBox="1">
              <a:spLocks noChangeArrowheads="1"/>
            </p:cNvSpPr>
            <p:nvPr/>
          </p:nvSpPr>
          <p:spPr bwMode="auto">
            <a:xfrm>
              <a:off x="2076" y="1706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66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43395" name="Text Box 36"/>
            <p:cNvSpPr txBox="1">
              <a:spLocks noChangeArrowheads="1"/>
            </p:cNvSpPr>
            <p:nvPr/>
          </p:nvSpPr>
          <p:spPr bwMode="auto">
            <a:xfrm>
              <a:off x="1701" y="1933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3300"/>
                  </a:solidFill>
                  <a:latin typeface="Times New Roman" pitchFamily="18" charset="0"/>
                </a:rPr>
                <a:t>v/u</a:t>
              </a:r>
            </a:p>
          </p:txBody>
        </p:sp>
        <p:sp>
          <p:nvSpPr>
            <p:cNvPr id="143396" name="Text Box 37"/>
            <p:cNvSpPr txBox="1">
              <a:spLocks noChangeArrowheads="1"/>
            </p:cNvSpPr>
            <p:nvPr/>
          </p:nvSpPr>
          <p:spPr bwMode="auto">
            <a:xfrm>
              <a:off x="1009" y="2311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43365" name="Text Box 39"/>
          <p:cNvSpPr txBox="1">
            <a:spLocks noChangeArrowheads="1"/>
          </p:cNvSpPr>
          <p:nvPr/>
        </p:nvSpPr>
        <p:spPr bwMode="auto">
          <a:xfrm>
            <a:off x="4518025" y="4164013"/>
            <a:ext cx="4518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354013" indent="-1746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Vocal Tract parameters</a:t>
            </a:r>
          </a:p>
          <a:p>
            <a:pPr lvl="1" eaLnBrk="1" hangingPunct="1"/>
            <a:r>
              <a:rPr lang="en-US" altLang="zh-TW" sz="2000">
                <a:latin typeface="Times New Roman" pitchFamily="18" charset="0"/>
              </a:rPr>
              <a:t>   {a</a:t>
            </a:r>
            <a:r>
              <a:rPr lang="en-US" altLang="zh-TW" sz="2000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} : LPC coefficients</a:t>
            </a:r>
            <a:endParaRPr lang="en-US" altLang="zh-TW" sz="2000">
              <a:latin typeface="Times New Roman" pitchFamily="18" charset="0"/>
              <a:sym typeface="Symbol" pitchFamily="18" charset="2"/>
            </a:endParaRPr>
          </a:p>
          <a:p>
            <a:pPr lvl="1" eaLnBrk="1" hangingPunct="1"/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</a:t>
            </a:r>
            <a:r>
              <a:rPr lang="en-US" altLang="zh-TW" sz="2000">
                <a:latin typeface="Times New Roman" pitchFamily="18" charset="0"/>
              </a:rPr>
              <a:t>formant structure of speech signals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 good approximation, though not   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   precise enough</a:t>
            </a:r>
          </a:p>
        </p:txBody>
      </p:sp>
      <p:sp>
        <p:nvSpPr>
          <p:cNvPr id="143366" name="Text Box 40"/>
          <p:cNvSpPr txBox="1">
            <a:spLocks noChangeArrowheads="1"/>
          </p:cNvSpPr>
          <p:nvPr/>
        </p:nvSpPr>
        <p:spPr bwMode="auto">
          <a:xfrm>
            <a:off x="755650" y="6210300"/>
            <a:ext cx="640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3.3.1-3.3.6 of Rabiner and Juang, or 6.3 of Huang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0350"/>
            <a:ext cx="5675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8" name="文字方塊 1"/>
          <p:cNvSpPr txBox="1">
            <a:spLocks noChangeArrowheads="1"/>
          </p:cNvSpPr>
          <p:nvPr/>
        </p:nvSpPr>
        <p:spPr bwMode="auto">
          <a:xfrm>
            <a:off x="179388" y="338138"/>
            <a:ext cx="5724525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u="sng">
                <a:latin typeface="Arial" charset="0"/>
              </a:rPr>
              <a:t>Speech Source Model</a:t>
            </a:r>
            <a:endParaRPr lang="zh-TW" altLang="en-US" b="1" u="sng">
              <a:latin typeface="Arial" charset="0"/>
            </a:endParaRPr>
          </a:p>
        </p:txBody>
      </p:sp>
      <p:sp>
        <p:nvSpPr>
          <p:cNvPr id="144389" name="矩形 4"/>
          <p:cNvSpPr>
            <a:spLocks noChangeArrowheads="1"/>
          </p:cNvSpPr>
          <p:nvPr/>
        </p:nvSpPr>
        <p:spPr bwMode="auto">
          <a:xfrm>
            <a:off x="1403350" y="1844824"/>
            <a:ext cx="10810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latin typeface="Times New Roman" pitchFamily="18" charset="0"/>
              </a:rPr>
              <a:t>u[n]</a:t>
            </a:r>
          </a:p>
        </p:txBody>
      </p:sp>
      <p:sp>
        <p:nvSpPr>
          <p:cNvPr id="144390" name="矩形 5"/>
          <p:cNvSpPr>
            <a:spLocks noChangeArrowheads="1"/>
          </p:cNvSpPr>
          <p:nvPr/>
        </p:nvSpPr>
        <p:spPr bwMode="auto">
          <a:xfrm>
            <a:off x="7020272" y="1844824"/>
            <a:ext cx="10795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latin typeface="Times New Roman" pitchFamily="18" charset="0"/>
              </a:rPr>
              <a:t>x[n]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470196" y="4437112"/>
                <a:ext cx="5400599" cy="147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96" y="4437112"/>
                <a:ext cx="5400599" cy="14770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99792" y="1484784"/>
                <a:ext cx="4176464" cy="20621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0" i="1" dirty="0" smtClean="0">
                    <a:latin typeface="Cambria Math"/>
                  </a:rPr>
                  <a:t>                         </a:t>
                </a:r>
                <a:r>
                  <a:rPr lang="en-US" altLang="zh-TW" sz="3200" b="0" dirty="0" smtClean="0">
                    <a:latin typeface="Cambria Math"/>
                  </a:rPr>
                  <a:t>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3200" dirty="0" smtClean="0"/>
              </a:p>
              <a:p>
                <a:endParaRPr lang="en-US" altLang="zh-TW" sz="3200" dirty="0" smtClean="0"/>
              </a:p>
              <a:p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84784"/>
                <a:ext cx="4176464" cy="2062103"/>
              </a:xfrm>
              <a:prstGeom prst="rect">
                <a:avLst/>
              </a:prstGeom>
              <a:blipFill rotWithShape="1">
                <a:blip r:embed="rId4"/>
                <a:stretch>
                  <a:fillRect t="-32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1547664" y="2636912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76256" y="2636912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23253" y="2245386"/>
                <a:ext cx="2222082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1− 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53" y="2245386"/>
                <a:ext cx="2222082" cy="1130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123253" y="2256434"/>
            <a:ext cx="2320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vowel sounds - Voiced</a:t>
            </a:r>
            <a:r>
              <a:rPr lang="zh-TW" altLang="en-US" sz="2800" b="1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59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3925"/>
            <a:ext cx="3576637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956" name="群組 3"/>
          <p:cNvGrpSpPr>
            <a:grpSpLocks noChangeAspect="1"/>
          </p:cNvGrpSpPr>
          <p:nvPr/>
        </p:nvGrpSpPr>
        <p:grpSpPr bwMode="auto">
          <a:xfrm>
            <a:off x="3779838" y="1581150"/>
            <a:ext cx="5205412" cy="4602163"/>
            <a:chOff x="5078413" y="1581150"/>
            <a:chExt cx="3943350" cy="3486150"/>
          </a:xfrm>
        </p:grpSpPr>
        <p:pic>
          <p:nvPicPr>
            <p:cNvPr id="125957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13" y="1581150"/>
              <a:ext cx="394335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8" name="文字方塊 1"/>
            <p:cNvSpPr txBox="1">
              <a:spLocks noChangeArrowheads="1"/>
            </p:cNvSpPr>
            <p:nvPr/>
          </p:nvSpPr>
          <p:spPr bwMode="auto">
            <a:xfrm>
              <a:off x="8052866" y="2852936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tone</a:t>
              </a:r>
              <a:r>
                <a:rPr lang="en-US" altLang="zh-TW"/>
                <a:t> 1</a:t>
              </a:r>
              <a:endParaRPr lang="zh-TW" altLang="en-US"/>
            </a:p>
          </p:txBody>
        </p:sp>
        <p:sp>
          <p:nvSpPr>
            <p:cNvPr id="125959" name="文字方塊 10"/>
            <p:cNvSpPr txBox="1">
              <a:spLocks noChangeArrowheads="1"/>
            </p:cNvSpPr>
            <p:nvPr/>
          </p:nvSpPr>
          <p:spPr bwMode="auto">
            <a:xfrm>
              <a:off x="7235825" y="2236788"/>
              <a:ext cx="11525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70C0"/>
                  </a:solidFill>
                </a:rPr>
                <a:t>tone 2</a:t>
              </a:r>
              <a:endParaRPr lang="zh-TW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25960" name="文字方塊 9"/>
            <p:cNvSpPr txBox="1">
              <a:spLocks noChangeArrowheads="1"/>
            </p:cNvSpPr>
            <p:nvPr/>
          </p:nvSpPr>
          <p:spPr bwMode="auto">
            <a:xfrm>
              <a:off x="7452320" y="3501008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FF0000"/>
                  </a:solidFill>
                </a:rPr>
                <a:t>tone</a:t>
              </a:r>
              <a:r>
                <a:rPr lang="en-US" altLang="zh-TW">
                  <a:solidFill>
                    <a:srgbClr val="FF0000"/>
                  </a:solidFill>
                </a:rPr>
                <a:t> 4 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25961" name="文字方塊 2"/>
            <p:cNvSpPr txBox="1">
              <a:spLocks noChangeArrowheads="1"/>
            </p:cNvSpPr>
            <p:nvPr/>
          </p:nvSpPr>
          <p:spPr bwMode="auto">
            <a:xfrm>
              <a:off x="7740352" y="4653136"/>
              <a:ext cx="64807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</a:t>
              </a:r>
              <a:endParaRPr lang="zh-TW" altLang="en-US" sz="2000"/>
            </a:p>
          </p:txBody>
        </p:sp>
        <p:sp>
          <p:nvSpPr>
            <p:cNvPr id="14" name="文字方塊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48064" y="1581150"/>
              <a:ext cx="1800200" cy="836383"/>
            </a:xfrm>
            <a:prstGeom prst="rect">
              <a:avLst/>
            </a:prstGeom>
            <a:blipFill rotWithShape="1">
              <a:blip r:embed="rId4"/>
              <a:stretch>
                <a:fillRect l="-337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</p:grp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364088" y="2101175"/>
            <a:ext cx="101845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(</a:t>
            </a:r>
            <a:r>
              <a:rPr lang="zh-TW" altLang="en-US" sz="2000" dirty="0" smtClean="0"/>
              <a:t>音高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61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Pre-emphasis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7150" y="923925"/>
            <a:ext cx="8002588" cy="90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The process of Pre-emphasis : 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a high-pass filter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250825" y="27225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7" name="Freeform 5"/>
          <p:cNvSpPr>
            <a:spLocks/>
          </p:cNvSpPr>
          <p:nvPr/>
        </p:nvSpPr>
        <p:spPr bwMode="auto">
          <a:xfrm>
            <a:off x="414338" y="2420938"/>
            <a:ext cx="1689100" cy="541337"/>
          </a:xfrm>
          <a:custGeom>
            <a:avLst/>
            <a:gdLst>
              <a:gd name="T0" fmla="*/ 0 w 1406"/>
              <a:gd name="T1" fmla="*/ 2147483647 h 341"/>
              <a:gd name="T2" fmla="*/ 2147483647 w 1406"/>
              <a:gd name="T3" fmla="*/ 2147483647 h 341"/>
              <a:gd name="T4" fmla="*/ 2147483647 w 1406"/>
              <a:gd name="T5" fmla="*/ 2147483647 h 341"/>
              <a:gd name="T6" fmla="*/ 2147483647 w 1406"/>
              <a:gd name="T7" fmla="*/ 2147483647 h 341"/>
              <a:gd name="T8" fmla="*/ 2147483647 w 1406"/>
              <a:gd name="T9" fmla="*/ 2147483647 h 341"/>
              <a:gd name="T10" fmla="*/ 2147483647 w 1406"/>
              <a:gd name="T11" fmla="*/ 2147483647 h 341"/>
              <a:gd name="T12" fmla="*/ 2147483647 w 1406"/>
              <a:gd name="T13" fmla="*/ 2147483647 h 341"/>
              <a:gd name="T14" fmla="*/ 2147483647 w 1406"/>
              <a:gd name="T15" fmla="*/ 2147483647 h 341"/>
              <a:gd name="T16" fmla="*/ 2147483647 w 1406"/>
              <a:gd name="T17" fmla="*/ 2147483647 h 341"/>
              <a:gd name="T18" fmla="*/ 2147483647 w 1406"/>
              <a:gd name="T19" fmla="*/ 2147483647 h 341"/>
              <a:gd name="T20" fmla="*/ 2147483647 w 1406"/>
              <a:gd name="T21" fmla="*/ 2147483647 h 341"/>
              <a:gd name="T22" fmla="*/ 2147483647 w 1406"/>
              <a:gd name="T23" fmla="*/ 2147483647 h 341"/>
              <a:gd name="T24" fmla="*/ 2147483647 w 1406"/>
              <a:gd name="T25" fmla="*/ 2147483647 h 341"/>
              <a:gd name="T26" fmla="*/ 2147483647 w 1406"/>
              <a:gd name="T27" fmla="*/ 2147483647 h 341"/>
              <a:gd name="T28" fmla="*/ 2147483647 w 1406"/>
              <a:gd name="T29" fmla="*/ 2147483647 h 341"/>
              <a:gd name="T30" fmla="*/ 2147483647 w 1406"/>
              <a:gd name="T31" fmla="*/ 2147483647 h 341"/>
              <a:gd name="T32" fmla="*/ 2147483647 w 1406"/>
              <a:gd name="T33" fmla="*/ 2147483647 h 341"/>
              <a:gd name="T34" fmla="*/ 2147483647 w 1406"/>
              <a:gd name="T35" fmla="*/ 2147483647 h 341"/>
              <a:gd name="T36" fmla="*/ 2147483647 w 1406"/>
              <a:gd name="T37" fmla="*/ 2147483647 h 341"/>
              <a:gd name="T38" fmla="*/ 2147483647 w 1406"/>
              <a:gd name="T39" fmla="*/ 2147483647 h 341"/>
              <a:gd name="T40" fmla="*/ 2147483647 w 1406"/>
              <a:gd name="T41" fmla="*/ 2147483647 h 341"/>
              <a:gd name="T42" fmla="*/ 2147483647 w 1406"/>
              <a:gd name="T43" fmla="*/ 2147483647 h 341"/>
              <a:gd name="T44" fmla="*/ 2147483647 w 1406"/>
              <a:gd name="T45" fmla="*/ 2147483647 h 341"/>
              <a:gd name="T46" fmla="*/ 2147483647 w 1406"/>
              <a:gd name="T47" fmla="*/ 2147483647 h 341"/>
              <a:gd name="T48" fmla="*/ 2147483647 w 1406"/>
              <a:gd name="T49" fmla="*/ 2147483647 h 341"/>
              <a:gd name="T50" fmla="*/ 2147483647 w 1406"/>
              <a:gd name="T51" fmla="*/ 2147483647 h 341"/>
              <a:gd name="T52" fmla="*/ 2147483647 w 1406"/>
              <a:gd name="T53" fmla="*/ 2147483647 h 341"/>
              <a:gd name="T54" fmla="*/ 2147483647 w 1406"/>
              <a:gd name="T55" fmla="*/ 2147483647 h 341"/>
              <a:gd name="T56" fmla="*/ 2147483647 w 1406"/>
              <a:gd name="T57" fmla="*/ 2147483647 h 341"/>
              <a:gd name="T58" fmla="*/ 2147483647 w 1406"/>
              <a:gd name="T59" fmla="*/ 2147483647 h 3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06" h="341">
                <a:moveTo>
                  <a:pt x="0" y="190"/>
                </a:moveTo>
                <a:cubicBezTo>
                  <a:pt x="15" y="110"/>
                  <a:pt x="30" y="30"/>
                  <a:pt x="45" y="53"/>
                </a:cubicBezTo>
                <a:cubicBezTo>
                  <a:pt x="60" y="76"/>
                  <a:pt x="76" y="311"/>
                  <a:pt x="91" y="326"/>
                </a:cubicBezTo>
                <a:cubicBezTo>
                  <a:pt x="106" y="341"/>
                  <a:pt x="129" y="159"/>
                  <a:pt x="136" y="144"/>
                </a:cubicBezTo>
                <a:cubicBezTo>
                  <a:pt x="143" y="129"/>
                  <a:pt x="129" y="250"/>
                  <a:pt x="136" y="235"/>
                </a:cubicBezTo>
                <a:cubicBezTo>
                  <a:pt x="143" y="220"/>
                  <a:pt x="166" y="46"/>
                  <a:pt x="181" y="53"/>
                </a:cubicBezTo>
                <a:cubicBezTo>
                  <a:pt x="196" y="60"/>
                  <a:pt x="219" y="250"/>
                  <a:pt x="227" y="280"/>
                </a:cubicBezTo>
                <a:cubicBezTo>
                  <a:pt x="235" y="310"/>
                  <a:pt x="227" y="273"/>
                  <a:pt x="227" y="235"/>
                </a:cubicBezTo>
                <a:cubicBezTo>
                  <a:pt x="227" y="197"/>
                  <a:pt x="220" y="46"/>
                  <a:pt x="227" y="53"/>
                </a:cubicBezTo>
                <a:cubicBezTo>
                  <a:pt x="234" y="60"/>
                  <a:pt x="265" y="250"/>
                  <a:pt x="272" y="280"/>
                </a:cubicBezTo>
                <a:cubicBezTo>
                  <a:pt x="279" y="310"/>
                  <a:pt x="265" y="258"/>
                  <a:pt x="272" y="235"/>
                </a:cubicBezTo>
                <a:cubicBezTo>
                  <a:pt x="279" y="212"/>
                  <a:pt x="310" y="137"/>
                  <a:pt x="317" y="144"/>
                </a:cubicBezTo>
                <a:cubicBezTo>
                  <a:pt x="324" y="151"/>
                  <a:pt x="309" y="303"/>
                  <a:pt x="317" y="280"/>
                </a:cubicBezTo>
                <a:cubicBezTo>
                  <a:pt x="325" y="257"/>
                  <a:pt x="355" y="0"/>
                  <a:pt x="363" y="8"/>
                </a:cubicBezTo>
                <a:cubicBezTo>
                  <a:pt x="371" y="16"/>
                  <a:pt x="348" y="311"/>
                  <a:pt x="363" y="326"/>
                </a:cubicBezTo>
                <a:cubicBezTo>
                  <a:pt x="378" y="341"/>
                  <a:pt x="424" y="107"/>
                  <a:pt x="454" y="99"/>
                </a:cubicBezTo>
                <a:cubicBezTo>
                  <a:pt x="484" y="91"/>
                  <a:pt x="521" y="280"/>
                  <a:pt x="544" y="280"/>
                </a:cubicBezTo>
                <a:cubicBezTo>
                  <a:pt x="567" y="280"/>
                  <a:pt x="552" y="106"/>
                  <a:pt x="590" y="99"/>
                </a:cubicBezTo>
                <a:cubicBezTo>
                  <a:pt x="628" y="92"/>
                  <a:pt x="726" y="235"/>
                  <a:pt x="771" y="235"/>
                </a:cubicBezTo>
                <a:cubicBezTo>
                  <a:pt x="816" y="235"/>
                  <a:pt x="847" y="92"/>
                  <a:pt x="862" y="99"/>
                </a:cubicBezTo>
                <a:cubicBezTo>
                  <a:pt x="877" y="106"/>
                  <a:pt x="847" y="295"/>
                  <a:pt x="862" y="280"/>
                </a:cubicBezTo>
                <a:cubicBezTo>
                  <a:pt x="877" y="265"/>
                  <a:pt x="930" y="0"/>
                  <a:pt x="953" y="8"/>
                </a:cubicBezTo>
                <a:cubicBezTo>
                  <a:pt x="976" y="16"/>
                  <a:pt x="983" y="319"/>
                  <a:pt x="998" y="326"/>
                </a:cubicBezTo>
                <a:cubicBezTo>
                  <a:pt x="1013" y="333"/>
                  <a:pt x="1020" y="61"/>
                  <a:pt x="1043" y="53"/>
                </a:cubicBezTo>
                <a:cubicBezTo>
                  <a:pt x="1066" y="45"/>
                  <a:pt x="1111" y="280"/>
                  <a:pt x="1134" y="280"/>
                </a:cubicBezTo>
                <a:cubicBezTo>
                  <a:pt x="1157" y="280"/>
                  <a:pt x="1156" y="53"/>
                  <a:pt x="1179" y="53"/>
                </a:cubicBezTo>
                <a:cubicBezTo>
                  <a:pt x="1202" y="53"/>
                  <a:pt x="1247" y="272"/>
                  <a:pt x="1270" y="280"/>
                </a:cubicBezTo>
                <a:cubicBezTo>
                  <a:pt x="1293" y="288"/>
                  <a:pt x="1300" y="106"/>
                  <a:pt x="1315" y="99"/>
                </a:cubicBezTo>
                <a:cubicBezTo>
                  <a:pt x="1330" y="92"/>
                  <a:pt x="1346" y="220"/>
                  <a:pt x="1361" y="235"/>
                </a:cubicBezTo>
                <a:cubicBezTo>
                  <a:pt x="1376" y="250"/>
                  <a:pt x="1399" y="197"/>
                  <a:pt x="1406" y="19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843213" y="2276475"/>
            <a:ext cx="2376487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i="1">
                <a:latin typeface="Times New Roman" pitchFamily="18" charset="0"/>
              </a:rPr>
              <a:t>H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1-a 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 i="1" baseline="30000">
                <a:latin typeface="Times New Roman" pitchFamily="18" charset="0"/>
              </a:rPr>
              <a:t>-1   </a:t>
            </a:r>
            <a:r>
              <a:rPr lang="en-US" altLang="zh-TW" sz="1800" i="1">
                <a:latin typeface="Times New Roman" pitchFamily="18" charset="0"/>
              </a:rPr>
              <a:t>0&lt;a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≤1</a:t>
            </a:r>
            <a:endParaRPr lang="en-US" altLang="zh-TW" sz="1800" i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2482850" y="2565400"/>
            <a:ext cx="217488" cy="28892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50825" y="2060575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dirty="0"/>
              <a:t>Speech signal   </a:t>
            </a:r>
            <a:r>
              <a:rPr lang="en-US" altLang="zh-TW" sz="1800" i="1" dirty="0">
                <a:latin typeface="Times New Roman" pitchFamily="18" charset="0"/>
              </a:rPr>
              <a:t>x</a:t>
            </a:r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en-US" altLang="zh-TW" sz="1800" i="1" dirty="0">
                <a:latin typeface="Times New Roman" pitchFamily="18" charset="0"/>
              </a:rPr>
              <a:t>n</a:t>
            </a:r>
            <a:r>
              <a:rPr lang="en-US" altLang="zh-TW" sz="1800" dirty="0">
                <a:latin typeface="Times New Roman" pitchFamily="18" charset="0"/>
              </a:rPr>
              <a:t>)</a:t>
            </a: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5364163" y="2565400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6011863" y="27813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6156325" y="2420938"/>
            <a:ext cx="2232025" cy="612775"/>
          </a:xfrm>
          <a:custGeom>
            <a:avLst/>
            <a:gdLst>
              <a:gd name="T0" fmla="*/ 0 w 1406"/>
              <a:gd name="T1" fmla="*/ 2147483647 h 386"/>
              <a:gd name="T2" fmla="*/ 2147483647 w 1406"/>
              <a:gd name="T3" fmla="*/ 2147483647 h 386"/>
              <a:gd name="T4" fmla="*/ 2147483647 w 1406"/>
              <a:gd name="T5" fmla="*/ 2147483647 h 386"/>
              <a:gd name="T6" fmla="*/ 2147483647 w 1406"/>
              <a:gd name="T7" fmla="*/ 0 h 386"/>
              <a:gd name="T8" fmla="*/ 2147483647 w 1406"/>
              <a:gd name="T9" fmla="*/ 2147483647 h 386"/>
              <a:gd name="T10" fmla="*/ 2147483647 w 1406"/>
              <a:gd name="T11" fmla="*/ 2147483647 h 386"/>
              <a:gd name="T12" fmla="*/ 2147483647 w 1406"/>
              <a:gd name="T13" fmla="*/ 2147483647 h 386"/>
              <a:gd name="T14" fmla="*/ 2147483647 w 1406"/>
              <a:gd name="T15" fmla="*/ 2147483647 h 386"/>
              <a:gd name="T16" fmla="*/ 2147483647 w 1406"/>
              <a:gd name="T17" fmla="*/ 2147483647 h 386"/>
              <a:gd name="T18" fmla="*/ 2147483647 w 1406"/>
              <a:gd name="T19" fmla="*/ 2147483647 h 386"/>
              <a:gd name="T20" fmla="*/ 2147483647 w 1406"/>
              <a:gd name="T21" fmla="*/ 2147483647 h 386"/>
              <a:gd name="T22" fmla="*/ 2147483647 w 1406"/>
              <a:gd name="T23" fmla="*/ 2147483647 h 386"/>
              <a:gd name="T24" fmla="*/ 2147483647 w 1406"/>
              <a:gd name="T25" fmla="*/ 2147483647 h 386"/>
              <a:gd name="T26" fmla="*/ 2147483647 w 1406"/>
              <a:gd name="T27" fmla="*/ 2147483647 h 386"/>
              <a:gd name="T28" fmla="*/ 2147483647 w 1406"/>
              <a:gd name="T29" fmla="*/ 2147483647 h 386"/>
              <a:gd name="T30" fmla="*/ 2147483647 w 1406"/>
              <a:gd name="T31" fmla="*/ 2147483647 h 386"/>
              <a:gd name="T32" fmla="*/ 2147483647 w 1406"/>
              <a:gd name="T33" fmla="*/ 2147483647 h 386"/>
              <a:gd name="T34" fmla="*/ 2147483647 w 1406"/>
              <a:gd name="T35" fmla="*/ 2147483647 h 386"/>
              <a:gd name="T36" fmla="*/ 2147483647 w 1406"/>
              <a:gd name="T37" fmla="*/ 2147483647 h 386"/>
              <a:gd name="T38" fmla="*/ 2147483647 w 1406"/>
              <a:gd name="T39" fmla="*/ 2147483647 h 386"/>
              <a:gd name="T40" fmla="*/ 2147483647 w 1406"/>
              <a:gd name="T41" fmla="*/ 2147483647 h 386"/>
              <a:gd name="T42" fmla="*/ 2147483647 w 1406"/>
              <a:gd name="T43" fmla="*/ 2147483647 h 386"/>
              <a:gd name="T44" fmla="*/ 2147483647 w 1406"/>
              <a:gd name="T45" fmla="*/ 2147483647 h 386"/>
              <a:gd name="T46" fmla="*/ 2147483647 w 1406"/>
              <a:gd name="T47" fmla="*/ 2147483647 h 386"/>
              <a:gd name="T48" fmla="*/ 2147483647 w 1406"/>
              <a:gd name="T49" fmla="*/ 2147483647 h 386"/>
              <a:gd name="T50" fmla="*/ 2147483647 w 1406"/>
              <a:gd name="T51" fmla="*/ 2147483647 h 386"/>
              <a:gd name="T52" fmla="*/ 2147483647 w 1406"/>
              <a:gd name="T53" fmla="*/ 2147483647 h 386"/>
              <a:gd name="T54" fmla="*/ 2147483647 w 1406"/>
              <a:gd name="T55" fmla="*/ 2147483647 h 386"/>
              <a:gd name="T56" fmla="*/ 2147483647 w 1406"/>
              <a:gd name="T57" fmla="*/ 2147483647 h 386"/>
              <a:gd name="T58" fmla="*/ 2147483647 w 1406"/>
              <a:gd name="T59" fmla="*/ 2147483647 h 386"/>
              <a:gd name="T60" fmla="*/ 2147483647 w 1406"/>
              <a:gd name="T61" fmla="*/ 2147483647 h 386"/>
              <a:gd name="T62" fmla="*/ 2147483647 w 1406"/>
              <a:gd name="T63" fmla="*/ 2147483647 h 3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06" h="386">
                <a:moveTo>
                  <a:pt x="0" y="227"/>
                </a:moveTo>
                <a:cubicBezTo>
                  <a:pt x="19" y="147"/>
                  <a:pt x="38" y="68"/>
                  <a:pt x="45" y="91"/>
                </a:cubicBezTo>
                <a:cubicBezTo>
                  <a:pt x="52" y="114"/>
                  <a:pt x="30" y="378"/>
                  <a:pt x="45" y="363"/>
                </a:cubicBezTo>
                <a:cubicBezTo>
                  <a:pt x="60" y="348"/>
                  <a:pt x="113" y="0"/>
                  <a:pt x="136" y="0"/>
                </a:cubicBezTo>
                <a:cubicBezTo>
                  <a:pt x="159" y="0"/>
                  <a:pt x="166" y="340"/>
                  <a:pt x="181" y="363"/>
                </a:cubicBezTo>
                <a:cubicBezTo>
                  <a:pt x="196" y="386"/>
                  <a:pt x="211" y="151"/>
                  <a:pt x="226" y="136"/>
                </a:cubicBezTo>
                <a:cubicBezTo>
                  <a:pt x="241" y="121"/>
                  <a:pt x="264" y="287"/>
                  <a:pt x="272" y="272"/>
                </a:cubicBezTo>
                <a:cubicBezTo>
                  <a:pt x="280" y="257"/>
                  <a:pt x="265" y="37"/>
                  <a:pt x="272" y="45"/>
                </a:cubicBezTo>
                <a:cubicBezTo>
                  <a:pt x="279" y="53"/>
                  <a:pt x="302" y="295"/>
                  <a:pt x="317" y="318"/>
                </a:cubicBezTo>
                <a:cubicBezTo>
                  <a:pt x="332" y="341"/>
                  <a:pt x="347" y="190"/>
                  <a:pt x="362" y="182"/>
                </a:cubicBezTo>
                <a:cubicBezTo>
                  <a:pt x="377" y="174"/>
                  <a:pt x="400" y="287"/>
                  <a:pt x="408" y="272"/>
                </a:cubicBezTo>
                <a:cubicBezTo>
                  <a:pt x="416" y="257"/>
                  <a:pt x="401" y="91"/>
                  <a:pt x="408" y="91"/>
                </a:cubicBezTo>
                <a:cubicBezTo>
                  <a:pt x="415" y="91"/>
                  <a:pt x="438" y="280"/>
                  <a:pt x="453" y="272"/>
                </a:cubicBezTo>
                <a:cubicBezTo>
                  <a:pt x="468" y="264"/>
                  <a:pt x="491" y="30"/>
                  <a:pt x="499" y="45"/>
                </a:cubicBezTo>
                <a:cubicBezTo>
                  <a:pt x="507" y="60"/>
                  <a:pt x="492" y="355"/>
                  <a:pt x="499" y="363"/>
                </a:cubicBezTo>
                <a:cubicBezTo>
                  <a:pt x="506" y="371"/>
                  <a:pt x="537" y="106"/>
                  <a:pt x="544" y="91"/>
                </a:cubicBezTo>
                <a:cubicBezTo>
                  <a:pt x="551" y="76"/>
                  <a:pt x="537" y="257"/>
                  <a:pt x="544" y="272"/>
                </a:cubicBezTo>
                <a:cubicBezTo>
                  <a:pt x="551" y="287"/>
                  <a:pt x="574" y="182"/>
                  <a:pt x="589" y="182"/>
                </a:cubicBezTo>
                <a:cubicBezTo>
                  <a:pt x="604" y="182"/>
                  <a:pt x="620" y="295"/>
                  <a:pt x="635" y="272"/>
                </a:cubicBezTo>
                <a:cubicBezTo>
                  <a:pt x="650" y="249"/>
                  <a:pt x="665" y="37"/>
                  <a:pt x="680" y="45"/>
                </a:cubicBezTo>
                <a:cubicBezTo>
                  <a:pt x="695" y="53"/>
                  <a:pt x="702" y="303"/>
                  <a:pt x="725" y="318"/>
                </a:cubicBezTo>
                <a:cubicBezTo>
                  <a:pt x="748" y="333"/>
                  <a:pt x="801" y="136"/>
                  <a:pt x="816" y="136"/>
                </a:cubicBezTo>
                <a:cubicBezTo>
                  <a:pt x="831" y="136"/>
                  <a:pt x="801" y="325"/>
                  <a:pt x="816" y="318"/>
                </a:cubicBezTo>
                <a:cubicBezTo>
                  <a:pt x="831" y="311"/>
                  <a:pt x="877" y="99"/>
                  <a:pt x="907" y="91"/>
                </a:cubicBezTo>
                <a:cubicBezTo>
                  <a:pt x="937" y="83"/>
                  <a:pt x="967" y="265"/>
                  <a:pt x="997" y="272"/>
                </a:cubicBezTo>
                <a:cubicBezTo>
                  <a:pt x="1027" y="279"/>
                  <a:pt x="1065" y="128"/>
                  <a:pt x="1088" y="136"/>
                </a:cubicBezTo>
                <a:cubicBezTo>
                  <a:pt x="1111" y="144"/>
                  <a:pt x="1119" y="310"/>
                  <a:pt x="1134" y="318"/>
                </a:cubicBezTo>
                <a:cubicBezTo>
                  <a:pt x="1149" y="326"/>
                  <a:pt x="1156" y="190"/>
                  <a:pt x="1179" y="182"/>
                </a:cubicBezTo>
                <a:cubicBezTo>
                  <a:pt x="1202" y="174"/>
                  <a:pt x="1247" y="280"/>
                  <a:pt x="1270" y="272"/>
                </a:cubicBezTo>
                <a:cubicBezTo>
                  <a:pt x="1293" y="264"/>
                  <a:pt x="1300" y="143"/>
                  <a:pt x="1315" y="136"/>
                </a:cubicBezTo>
                <a:cubicBezTo>
                  <a:pt x="1330" y="129"/>
                  <a:pt x="1345" y="212"/>
                  <a:pt x="1360" y="227"/>
                </a:cubicBezTo>
                <a:cubicBezTo>
                  <a:pt x="1375" y="242"/>
                  <a:pt x="1390" y="234"/>
                  <a:pt x="1406" y="227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6372225" y="2060575"/>
            <a:ext cx="186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x’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)-a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n-1</a:t>
            </a:r>
            <a:r>
              <a:rPr lang="en-US" altLang="zh-TW" sz="1800">
                <a:latin typeface="Times New Roman" pitchFamily="18" charset="0"/>
              </a:rPr>
              <a:t>)</a:t>
            </a:r>
          </a:p>
        </p:txBody>
      </p:sp>
      <p:pic>
        <p:nvPicPr>
          <p:cNvPr id="146445" name="Picture 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/>
          <a:stretch/>
        </p:blipFill>
        <p:spPr bwMode="auto">
          <a:xfrm>
            <a:off x="0" y="3378200"/>
            <a:ext cx="4515684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526289" cy="18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pre-emphasis?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5363"/>
            <a:ext cx="8897938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Reason :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Voiced sections of the speech signal naturally have a negative spectral slope (attenuation) of approximately 20 dB per decade due to the physiological characteristics of the speech production system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High frequency formants have small amplitude with respect to low frequency formants. A pre-emphasis of high frequencies is therefore helpful to obtain similar amplitude for all formants</a:t>
            </a:r>
          </a:p>
          <a:p>
            <a:pPr lvl="1" eaLnBrk="1" hangingPunct="1"/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/>
            <a:endParaRPr lang="en-US" altLang="zh-TW" sz="22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Why Windowing?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" y="976313"/>
            <a:ext cx="8782050" cy="572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Why dividing the speech signal into successive and overlapping frames?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Voice signals change their characteristics from time to time. The characteristics remain unchanged only in short </a:t>
            </a: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</a:rPr>
              <a:t>time intervals (short-time stationary, short-time Fourier transform)</a:t>
            </a:r>
          </a:p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Frames</a:t>
            </a: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Length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latin typeface="Times New Roman" pitchFamily="18" charset="0"/>
              </a:rPr>
              <a:t>: </a:t>
            </a:r>
            <a:r>
              <a:rPr lang="en-US" altLang="zh-TW" sz="2200" dirty="0" smtClean="0">
                <a:latin typeface="Times New Roman" pitchFamily="18" charset="0"/>
              </a:rPr>
              <a:t>the length of time over which a set of parameters can be obtained and is valid. Frame length ranges between </a:t>
            </a:r>
            <a:r>
              <a:rPr lang="en-US" altLang="zh-TW" sz="2200" b="1" dirty="0" smtClean="0">
                <a:latin typeface="Times New Roman" pitchFamily="18" charset="0"/>
              </a:rPr>
              <a:t>20 ~ 10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dirty="0" err="1" smtClean="0">
                <a:latin typeface="Times New Roman" pitchFamily="18" charset="0"/>
              </a:rPr>
              <a:t>ms</a:t>
            </a:r>
            <a:endParaRPr lang="en-US" altLang="zh-TW" sz="2200" b="1" dirty="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Shift:</a:t>
            </a:r>
            <a:r>
              <a:rPr lang="en-US" altLang="zh-TW" sz="2200" dirty="0" smtClean="0">
                <a:latin typeface="Times New Roman" pitchFamily="18" charset="0"/>
              </a:rPr>
              <a:t> the length of time between successive parameter calculations</a:t>
            </a:r>
            <a:endParaRPr lang="en-US" altLang="zh-TW" sz="2200" b="1" dirty="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Rate: </a:t>
            </a:r>
            <a:r>
              <a:rPr lang="en-US" altLang="zh-TW" sz="2200" dirty="0" smtClean="0">
                <a:latin typeface="Times New Roman" pitchFamily="18" charset="0"/>
              </a:rPr>
              <a:t>number of frames per second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50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文字方塊 3"/>
          <p:cNvSpPr txBox="1">
            <a:spLocks noChangeArrowheads="1"/>
          </p:cNvSpPr>
          <p:nvPr/>
        </p:nvSpPr>
        <p:spPr bwMode="auto">
          <a:xfrm>
            <a:off x="2843213" y="1052513"/>
            <a:ext cx="360362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grpSp>
        <p:nvGrpSpPr>
          <p:cNvPr id="154627" name="群組 8"/>
          <p:cNvGrpSpPr>
            <a:grpSpLocks/>
          </p:cNvGrpSpPr>
          <p:nvPr/>
        </p:nvGrpSpPr>
        <p:grpSpPr bwMode="auto">
          <a:xfrm>
            <a:off x="900113" y="76200"/>
            <a:ext cx="6624637" cy="6737350"/>
            <a:chOff x="899592" y="76200"/>
            <a:chExt cx="6624389" cy="6737350"/>
          </a:xfrm>
        </p:grpSpPr>
        <p:pic>
          <p:nvPicPr>
            <p:cNvPr id="154629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76200"/>
              <a:ext cx="5761037" cy="67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0" name="文字方塊 2"/>
            <p:cNvSpPr txBox="1">
              <a:spLocks noChangeArrowheads="1"/>
            </p:cNvSpPr>
            <p:nvPr/>
          </p:nvSpPr>
          <p:spPr bwMode="auto">
            <a:xfrm>
              <a:off x="1547664" y="159023"/>
              <a:ext cx="158417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Hamming</a:t>
              </a:r>
            </a:p>
          </p:txBody>
        </p:sp>
        <p:sp>
          <p:nvSpPr>
            <p:cNvPr id="154631" name="文字方塊 4"/>
            <p:cNvSpPr txBox="1">
              <a:spLocks noChangeArrowheads="1"/>
            </p:cNvSpPr>
            <p:nvPr/>
          </p:nvSpPr>
          <p:spPr bwMode="auto">
            <a:xfrm>
              <a:off x="899592" y="1023119"/>
              <a:ext cx="194421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Rectangular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2" name="文字方塊 6"/>
            <p:cNvSpPr txBox="1">
              <a:spLocks noChangeArrowheads="1"/>
            </p:cNvSpPr>
            <p:nvPr/>
          </p:nvSpPr>
          <p:spPr bwMode="auto">
            <a:xfrm>
              <a:off x="6516216" y="1887215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54633" name="文字方塊 7"/>
            <p:cNvSpPr txBox="1">
              <a:spLocks noChangeArrowheads="1"/>
            </p:cNvSpPr>
            <p:nvPr/>
          </p:nvSpPr>
          <p:spPr bwMode="auto">
            <a:xfrm>
              <a:off x="4644355" y="1484784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x[n]w[n]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4" name="文字方塊 9"/>
            <p:cNvSpPr txBox="1">
              <a:spLocks noChangeArrowheads="1"/>
            </p:cNvSpPr>
            <p:nvPr/>
          </p:nvSpPr>
          <p:spPr bwMode="auto">
            <a:xfrm>
              <a:off x="2483768" y="3903439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     F</a:t>
              </a:r>
            </a:p>
          </p:txBody>
        </p:sp>
        <p:sp>
          <p:nvSpPr>
            <p:cNvPr id="154635" name="文字方塊 10"/>
            <p:cNvSpPr txBox="1">
              <a:spLocks noChangeArrowheads="1"/>
            </p:cNvSpPr>
            <p:nvPr/>
          </p:nvSpPr>
          <p:spPr bwMode="auto">
            <a:xfrm>
              <a:off x="5868144" y="4077072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54628" name="文字方塊 1"/>
          <p:cNvSpPr txBox="1">
            <a:spLocks noChangeArrowheads="1"/>
          </p:cNvSpPr>
          <p:nvPr/>
        </p:nvSpPr>
        <p:spPr bwMode="auto">
          <a:xfrm>
            <a:off x="2809875" y="1062038"/>
            <a:ext cx="576263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(1)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5725" y="946150"/>
            <a:ext cx="89503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Windowing 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err="1" smtClean="0">
                <a:latin typeface="Times New Roman" pitchFamily="18" charset="0"/>
              </a:rPr>
              <a:t>x</a:t>
            </a:r>
            <a:r>
              <a:rPr lang="en-US" altLang="zh-TW" sz="22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)=</a:t>
            </a:r>
            <a:r>
              <a:rPr lang="en-US" altLang="zh-TW" sz="2200" i="1" dirty="0" smtClean="0">
                <a:latin typeface="Times New Roman" pitchFamily="18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•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), </a:t>
            </a:r>
            <a:r>
              <a:rPr lang="en-US" altLang="zh-TW" sz="2200" i="1" dirty="0" smtClean="0">
                <a:latin typeface="Times New Roman" pitchFamily="18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): the shape of the window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    (product in time domain)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i="1" dirty="0" err="1" smtClean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altLang="zh-TW" sz="2000" i="1" baseline="-25000" dirty="0" err="1" smtClean="0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solidFill>
                  <a:schemeClr val="tx2"/>
                </a:solidFill>
                <a:latin typeface="Times New Roman" pitchFamily="18" charset="0"/>
              </a:rPr>
              <a:t>W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zh-TW" sz="2000" i="1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), *: convolution</a:t>
            </a: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   (convolution in frequency domain)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Rectangular window 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)=1 for 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0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≤ L-1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):</a:t>
            </a:r>
            <a:r>
              <a:rPr lang="en-US" altLang="zh-TW" sz="21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simply extract a segment of the signal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whose frequency response has high side lobes</a:t>
            </a:r>
            <a:endParaRPr lang="en-US" altLang="zh-TW" sz="2000" i="1" dirty="0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Main lobe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 : spreads out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the narrow band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power </a:t>
            </a:r>
          </a:p>
          <a:p>
            <a:pPr marL="741600" lvl="1" indent="0" eaLnBrk="1" hangingPunct="1">
              <a:spcBef>
                <a:spcPct val="0"/>
              </a:spcBef>
              <a:buNone/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of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the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signal (that around the formant </a:t>
            </a:r>
          </a:p>
          <a:p>
            <a:pPr marL="741600" lvl="1" indent="0" eaLnBrk="1" hangingPunct="1">
              <a:spcBef>
                <a:spcPct val="0"/>
              </a:spcBef>
              <a:buNone/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frequency) in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a wider frequency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range,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and thus reduces the local frequency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resolution in formant allocation</a:t>
            </a:r>
            <a:endParaRPr lang="en-US" altLang="zh-TW" sz="2200" i="1" dirty="0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Side lobe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  <p:pic>
        <p:nvPicPr>
          <p:cNvPr id="151556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143375"/>
            <a:ext cx="3124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Text Box 8"/>
          <p:cNvSpPr txBox="1">
            <a:spLocks noChangeArrowheads="1"/>
          </p:cNvSpPr>
          <p:nvPr/>
        </p:nvSpPr>
        <p:spPr bwMode="auto">
          <a:xfrm>
            <a:off x="5908675" y="4349750"/>
            <a:ext cx="273050" cy="160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</p:txBody>
      </p:sp>
      <p:sp>
        <p:nvSpPr>
          <p:cNvPr id="151558" name="Text Box 9"/>
          <p:cNvSpPr txBox="1">
            <a:spLocks noChangeArrowheads="1"/>
          </p:cNvSpPr>
          <p:nvPr/>
        </p:nvSpPr>
        <p:spPr bwMode="auto">
          <a:xfrm>
            <a:off x="6773863" y="6235700"/>
            <a:ext cx="14398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59" name="Text Box 10"/>
          <p:cNvSpPr txBox="1">
            <a:spLocks noChangeArrowheads="1"/>
          </p:cNvSpPr>
          <p:nvPr/>
        </p:nvSpPr>
        <p:spPr bwMode="auto">
          <a:xfrm>
            <a:off x="5219700" y="549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aphicFrame>
        <p:nvGraphicFramePr>
          <p:cNvPr id="151560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7488238" y="6227763"/>
          <a:ext cx="282575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8" name="方程式" r:id="rId4" imgW="304404" imgH="177569" progId="Equation.3">
                  <p:embed/>
                </p:oleObj>
              </mc:Choice>
              <mc:Fallback>
                <p:oleObj name="方程式" r:id="rId4" imgW="304404" imgH="177569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6227763"/>
                        <a:ext cx="282575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Line 15"/>
          <p:cNvSpPr>
            <a:spLocks noChangeShapeType="1"/>
          </p:cNvSpPr>
          <p:nvPr/>
        </p:nvSpPr>
        <p:spPr bwMode="auto">
          <a:xfrm flipV="1">
            <a:off x="6340475" y="4845050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2" name="Line 16"/>
          <p:cNvSpPr>
            <a:spLocks noChangeShapeType="1"/>
          </p:cNvSpPr>
          <p:nvPr/>
        </p:nvSpPr>
        <p:spPr bwMode="auto">
          <a:xfrm flipV="1">
            <a:off x="7772400" y="6149975"/>
            <a:ext cx="4667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3" name="Line 17"/>
          <p:cNvSpPr>
            <a:spLocks noChangeShapeType="1"/>
          </p:cNvSpPr>
          <p:nvPr/>
        </p:nvSpPr>
        <p:spPr bwMode="auto">
          <a:xfrm flipV="1">
            <a:off x="8745538" y="55006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4" name="Text Box 18"/>
          <p:cNvSpPr txBox="1">
            <a:spLocks noChangeArrowheads="1"/>
          </p:cNvSpPr>
          <p:nvPr/>
        </p:nvSpPr>
        <p:spPr bwMode="auto">
          <a:xfrm>
            <a:off x="8142288" y="6221413"/>
            <a:ext cx="719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65" name="Text Box 24"/>
          <p:cNvSpPr txBox="1">
            <a:spLocks noChangeArrowheads="1"/>
          </p:cNvSpPr>
          <p:nvPr/>
        </p:nvSpPr>
        <p:spPr bwMode="auto">
          <a:xfrm>
            <a:off x="8645525" y="607060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1800"/>
              <a:t> </a:t>
            </a:r>
          </a:p>
        </p:txBody>
      </p:sp>
      <p:sp>
        <p:nvSpPr>
          <p:cNvPr id="151566" name="Text Box 25"/>
          <p:cNvSpPr txBox="1">
            <a:spLocks noChangeArrowheads="1"/>
          </p:cNvSpPr>
          <p:nvPr/>
        </p:nvSpPr>
        <p:spPr bwMode="auto">
          <a:xfrm>
            <a:off x="7421563" y="6437313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</a:t>
            </a:r>
          </a:p>
        </p:txBody>
      </p:sp>
      <p:sp>
        <p:nvSpPr>
          <p:cNvPr id="151567" name="Text Box 26"/>
          <p:cNvSpPr txBox="1">
            <a:spLocks noChangeArrowheads="1"/>
          </p:cNvSpPr>
          <p:nvPr/>
        </p:nvSpPr>
        <p:spPr bwMode="auto">
          <a:xfrm>
            <a:off x="5724525" y="6005513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(dB)</a:t>
            </a:r>
          </a:p>
        </p:txBody>
      </p:sp>
      <p:sp>
        <p:nvSpPr>
          <p:cNvPr id="151568" name="Text Box 27"/>
          <p:cNvSpPr txBox="1">
            <a:spLocks noChangeArrowheads="1"/>
          </p:cNvSpPr>
          <p:nvPr/>
        </p:nvSpPr>
        <p:spPr bwMode="auto">
          <a:xfrm>
            <a:off x="6657975" y="5170488"/>
            <a:ext cx="3333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pSp>
        <p:nvGrpSpPr>
          <p:cNvPr id="151569" name="Group 35"/>
          <p:cNvGrpSpPr>
            <a:grpSpLocks/>
          </p:cNvGrpSpPr>
          <p:nvPr/>
        </p:nvGrpSpPr>
        <p:grpSpPr bwMode="auto">
          <a:xfrm>
            <a:off x="6851650" y="3917950"/>
            <a:ext cx="2089150" cy="777875"/>
            <a:chOff x="4381" y="2478"/>
            <a:chExt cx="1316" cy="490"/>
          </a:xfrm>
        </p:grpSpPr>
        <p:sp>
          <p:nvSpPr>
            <p:cNvPr id="151574" name="Text Box 13"/>
            <p:cNvSpPr txBox="1">
              <a:spLocks noChangeArrowheads="1"/>
            </p:cNvSpPr>
            <p:nvPr/>
          </p:nvSpPr>
          <p:spPr bwMode="auto">
            <a:xfrm>
              <a:off x="4468" y="2478"/>
              <a:ext cx="122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  <p:sp>
          <p:nvSpPr>
            <p:cNvPr id="151575" name="Line 14"/>
            <p:cNvSpPr>
              <a:spLocks noChangeShapeType="1"/>
            </p:cNvSpPr>
            <p:nvPr/>
          </p:nvSpPr>
          <p:spPr bwMode="auto">
            <a:xfrm flipV="1">
              <a:off x="5272" y="2780"/>
              <a:ext cx="29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576" name="Oval 31"/>
            <p:cNvSpPr>
              <a:spLocks noChangeArrowheads="1"/>
            </p:cNvSpPr>
            <p:nvPr/>
          </p:nvSpPr>
          <p:spPr bwMode="auto">
            <a:xfrm rot="-1179320">
              <a:off x="4381" y="2802"/>
              <a:ext cx="269" cy="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1577" name="Text Box 32"/>
            <p:cNvSpPr txBox="1">
              <a:spLocks noChangeArrowheads="1"/>
            </p:cNvSpPr>
            <p:nvPr/>
          </p:nvSpPr>
          <p:spPr bwMode="auto">
            <a:xfrm>
              <a:off x="4410" y="2833"/>
              <a:ext cx="8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800"/>
            </a:p>
          </p:txBody>
        </p:sp>
      </p:grpSp>
      <p:sp>
        <p:nvSpPr>
          <p:cNvPr id="151570" name="Line 34"/>
          <p:cNvSpPr>
            <a:spLocks noChangeShapeType="1"/>
          </p:cNvSpPr>
          <p:nvPr/>
        </p:nvSpPr>
        <p:spPr bwMode="auto">
          <a:xfrm flipV="1">
            <a:off x="7493000" y="463708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71" name="Text Box 36"/>
          <p:cNvSpPr txBox="1">
            <a:spLocks noChangeArrowheads="1"/>
          </p:cNvSpPr>
          <p:nvPr/>
        </p:nvSpPr>
        <p:spPr bwMode="auto">
          <a:xfrm>
            <a:off x="7404100" y="4351338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Rectangular</a:t>
            </a:r>
          </a:p>
        </p:txBody>
      </p:sp>
      <p:sp>
        <p:nvSpPr>
          <p:cNvPr id="151572" name="Text Box 37"/>
          <p:cNvSpPr txBox="1">
            <a:spLocks noChangeArrowheads="1"/>
          </p:cNvSpPr>
          <p:nvPr/>
        </p:nvSpPr>
        <p:spPr bwMode="auto">
          <a:xfrm>
            <a:off x="6413500" y="5772150"/>
            <a:ext cx="950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Hamming</a:t>
            </a:r>
          </a:p>
        </p:txBody>
      </p:sp>
      <p:sp>
        <p:nvSpPr>
          <p:cNvPr id="151573" name="Line 38"/>
          <p:cNvSpPr>
            <a:spLocks noChangeShapeType="1"/>
          </p:cNvSpPr>
          <p:nvPr/>
        </p:nvSpPr>
        <p:spPr bwMode="auto">
          <a:xfrm flipV="1">
            <a:off x="6754813" y="5564188"/>
            <a:ext cx="261937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-70887"/>
            <a:ext cx="91440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Domains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  <a:endParaRPr lang="en-US" altLang="zh-TW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7490767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6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7" name="方程式" r:id="rId5" imgW="1155700" imgH="457200" progId="Equation.3">
                  <p:embed/>
                </p:oleObj>
              </mc:Choice>
              <mc:Fallback>
                <p:oleObj name="方程式" r:id="rId5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8" name="方程式" r:id="rId7" imgW="381000" imgH="457200" progId="Equation.3">
                  <p:embed/>
                </p:oleObj>
              </mc:Choice>
              <mc:Fallback>
                <p:oleObj name="方程式" r:id="rId7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9" name="方程式" r:id="rId9" imgW="279400" imgH="457200" progId="Equation.3">
                  <p:embed/>
                </p:oleObj>
              </mc:Choice>
              <mc:Fallback>
                <p:oleObj name="方程式" r:id="rId9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0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1" name="方程式" r:id="rId13" imgW="355446" imgH="457002" progId="Equation.3">
                  <p:embed/>
                </p:oleObj>
              </mc:Choice>
              <mc:Fallback>
                <p:oleObj name="方程式" r:id="rId13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2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3" name="方程式" r:id="rId17" imgW="291973" imgH="482391" progId="Equation.3">
                  <p:embed/>
                </p:oleObj>
              </mc:Choice>
              <mc:Fallback>
                <p:oleObj name="方程式" r:id="rId17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38479" y="1808388"/>
            <a:ext cx="3295650" cy="10191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文字方塊 1"/>
          <p:cNvSpPr txBox="1">
            <a:spLocks noChangeArrowheads="1"/>
          </p:cNvSpPr>
          <p:nvPr/>
        </p:nvSpPr>
        <p:spPr bwMode="auto">
          <a:xfrm>
            <a:off x="250825" y="423863"/>
            <a:ext cx="2413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Windowing</a:t>
            </a:r>
            <a:endParaRPr lang="zh-TW" altLang="en-US" sz="3000" b="1" u="sng" dirty="0">
              <a:latin typeface="Arial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0094"/>
            <a:ext cx="7262622" cy="4341114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4067944" y="2544269"/>
            <a:ext cx="1772952" cy="1728192"/>
            <a:chOff x="4067944" y="3068960"/>
            <a:chExt cx="1772952" cy="1728192"/>
          </a:xfrm>
        </p:grpSpPr>
        <p:sp>
          <p:nvSpPr>
            <p:cNvPr id="9" name="文字方塊 8"/>
            <p:cNvSpPr txBox="1"/>
            <p:nvPr/>
          </p:nvSpPr>
          <p:spPr>
            <a:xfrm>
              <a:off x="4067944" y="4149080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main lobe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4932040" y="3068960"/>
              <a:ext cx="522900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048808" y="4518272"/>
              <a:ext cx="792088" cy="27888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7120056" y="2658799"/>
            <a:ext cx="1844432" cy="1334783"/>
            <a:chOff x="7120056" y="3183490"/>
            <a:chExt cx="1844432" cy="1334783"/>
          </a:xfrm>
        </p:grpSpPr>
        <p:sp>
          <p:nvSpPr>
            <p:cNvPr id="6" name="文字方塊 5"/>
            <p:cNvSpPr txBox="1"/>
            <p:nvPr/>
          </p:nvSpPr>
          <p:spPr>
            <a:xfrm>
              <a:off x="7380312" y="3636904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side lobes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7120056" y="3183490"/>
              <a:ext cx="504056" cy="42293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7308304" y="3969600"/>
              <a:ext cx="360040" cy="5486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4149080"/>
            <a:ext cx="54223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eaLnBrk="1" hangingPunct="1">
              <a:spcBef>
                <a:spcPct val="0"/>
              </a:spcBef>
            </a:pPr>
            <a:r>
              <a:rPr kumimoji="0" lang="en-US" altLang="zh-TW" sz="2200" i="1" dirty="0" smtClean="0">
                <a:latin typeface="Times New Roman" pitchFamily="18" charset="0"/>
                <a:cs typeface="Arial" charset="0"/>
              </a:rPr>
              <a:t>Main lobe</a:t>
            </a: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 : spreads out the narrow band power of the signal (that around the formant frequency) in a wider frequency range, and thus reduces the local frequency resolution in formant allocation</a:t>
            </a:r>
            <a:endParaRPr kumimoji="0" lang="en-US" altLang="zh-TW" sz="2200" i="1" dirty="0" smtClean="0">
              <a:latin typeface="Times New Roman" pitchFamily="18" charset="0"/>
              <a:cs typeface="Arial" charset="0"/>
            </a:endParaRPr>
          </a:p>
          <a:p>
            <a:pPr marL="360000" lvl="1" eaLnBrk="1" hangingPunct="1">
              <a:spcBef>
                <a:spcPct val="0"/>
              </a:spcBef>
            </a:pPr>
            <a:r>
              <a:rPr kumimoji="0" lang="en-US" altLang="zh-TW" sz="2200" i="1" dirty="0" smtClean="0">
                <a:latin typeface="Times New Roman" pitchFamily="18" charset="0"/>
                <a:cs typeface="Arial" charset="0"/>
              </a:rPr>
              <a:t>Side lobe</a:t>
            </a: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kumimoji="0"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(2)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13" y="9747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Windowing (Cont.):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</a:rPr>
              <a:t>For a designed window, we wish that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main lobe is as narrow as possible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side lobe is as low as possible</a:t>
            </a:r>
          </a:p>
          <a:p>
            <a:pPr lvl="3" eaLnBrk="1" hangingPunct="1">
              <a:buClr>
                <a:schemeClr val="tx1"/>
              </a:buClr>
              <a:buFontTx/>
              <a:buChar char="•"/>
            </a:pPr>
            <a:r>
              <a:rPr lang="en-US" altLang="zh-TW" sz="1800" dirty="0" smtClean="0">
                <a:latin typeface="Times New Roman" pitchFamily="18" charset="0"/>
              </a:rPr>
              <a:t>However, it is impossible to achieve both simultaneously. Some trade-off is needed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most widely used window shape is the Hamming window 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1863725" y="3930650"/>
          <a:ext cx="49609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9" name="方程式" r:id="rId3" imgW="2997200" imgH="635000" progId="Equation.3">
                  <p:embed/>
                </p:oleObj>
              </mc:Choice>
              <mc:Fallback>
                <p:oleObj name="方程式" r:id="rId3" imgW="29972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3930650"/>
                        <a:ext cx="496093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Production and Source Model</a:t>
            </a: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37250" y="1557338"/>
          <a:ext cx="442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4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1557338"/>
                        <a:ext cx="442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8900" y="1042988"/>
            <a:ext cx="3619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4572000" y="1046163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323850" y="1700213"/>
            <a:ext cx="3921125" cy="4070350"/>
            <a:chOff x="272" y="1093"/>
            <a:chExt cx="2539" cy="2304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4859338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6443663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Vocal</a:t>
            </a:r>
          </a:p>
          <a:p>
            <a:pPr algn="ctr" eaLnBrk="1" hangingPunct="1"/>
            <a:r>
              <a:rPr lang="en-US" altLang="zh-TW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5867400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5903913" y="21336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7451725" y="2133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24750" y="1554163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5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554163"/>
                        <a:ext cx="446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28963"/>
            <a:ext cx="4565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4067175" y="5208588"/>
            <a:ext cx="936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u(t)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8027988" y="3284538"/>
            <a:ext cx="93662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x(t)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56362" y="2636912"/>
            <a:ext cx="11478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150065" y="2348912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DFT and Mel-filter-bank Processing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81075"/>
            <a:ext cx="89535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For each frame of signal (</a:t>
            </a:r>
            <a:r>
              <a:rPr lang="en-US" altLang="zh-TW" sz="2400" b="1" i="1" smtClean="0">
                <a:latin typeface="Times New Roman" pitchFamily="18" charset="0"/>
              </a:rPr>
              <a:t>L</a:t>
            </a:r>
            <a:r>
              <a:rPr lang="en-US" altLang="zh-TW" sz="2400" b="1" smtClean="0">
                <a:latin typeface="Times New Roman" pitchFamily="18" charset="0"/>
              </a:rPr>
              <a:t> points, e.g., L=512),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Discrete Fourier Transform (DFT) is first performed to obtain its spectrum (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 points, for example 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=512)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bank of filters based on Mel scale is then applied, and  each filter output is the sum of its filtered spectral components (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filters, and thus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outputs, for example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=24)</a:t>
            </a:r>
          </a:p>
        </p:txBody>
      </p:sp>
      <p:grpSp>
        <p:nvGrpSpPr>
          <p:cNvPr id="156676" name="Group 73"/>
          <p:cNvGrpSpPr>
            <a:grpSpLocks/>
          </p:cNvGrpSpPr>
          <p:nvPr/>
        </p:nvGrpSpPr>
        <p:grpSpPr bwMode="auto">
          <a:xfrm>
            <a:off x="107950" y="3284538"/>
            <a:ext cx="8672513" cy="3433762"/>
            <a:chOff x="68" y="2069"/>
            <a:chExt cx="5463" cy="2163"/>
          </a:xfrm>
        </p:grpSpPr>
        <p:grpSp>
          <p:nvGrpSpPr>
            <p:cNvPr id="156681" name="Group 5"/>
            <p:cNvGrpSpPr>
              <a:grpSpLocks/>
            </p:cNvGrpSpPr>
            <p:nvPr/>
          </p:nvGrpSpPr>
          <p:grpSpPr bwMode="auto">
            <a:xfrm>
              <a:off x="126" y="2741"/>
              <a:ext cx="862" cy="279"/>
              <a:chOff x="975" y="3270"/>
              <a:chExt cx="1043" cy="320"/>
            </a:xfrm>
          </p:grpSpPr>
          <p:sp>
            <p:nvSpPr>
              <p:cNvPr id="156745" name="Line 6"/>
              <p:cNvSpPr>
                <a:spLocks noChangeShapeType="1"/>
              </p:cNvSpPr>
              <p:nvPr/>
            </p:nvSpPr>
            <p:spPr bwMode="auto">
              <a:xfrm>
                <a:off x="975" y="3439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6" name="Freeform 7"/>
              <p:cNvSpPr>
                <a:spLocks/>
              </p:cNvSpPr>
              <p:nvPr/>
            </p:nvSpPr>
            <p:spPr bwMode="auto">
              <a:xfrm>
                <a:off x="1060" y="3270"/>
                <a:ext cx="873" cy="320"/>
              </a:xfrm>
              <a:custGeom>
                <a:avLst/>
                <a:gdLst>
                  <a:gd name="T0" fmla="*/ 0 w 873"/>
                  <a:gd name="T1" fmla="*/ 169 h 320"/>
                  <a:gd name="T2" fmla="*/ 28 w 873"/>
                  <a:gd name="T3" fmla="*/ 32 h 320"/>
                  <a:gd name="T4" fmla="*/ 57 w 873"/>
                  <a:gd name="T5" fmla="*/ 305 h 320"/>
                  <a:gd name="T6" fmla="*/ 84 w 873"/>
                  <a:gd name="T7" fmla="*/ 123 h 320"/>
                  <a:gd name="T8" fmla="*/ 84 w 873"/>
                  <a:gd name="T9" fmla="*/ 214 h 320"/>
                  <a:gd name="T10" fmla="*/ 112 w 873"/>
                  <a:gd name="T11" fmla="*/ 32 h 320"/>
                  <a:gd name="T12" fmla="*/ 141 w 873"/>
                  <a:gd name="T13" fmla="*/ 259 h 320"/>
                  <a:gd name="T14" fmla="*/ 141 w 873"/>
                  <a:gd name="T15" fmla="*/ 214 h 320"/>
                  <a:gd name="T16" fmla="*/ 141 w 873"/>
                  <a:gd name="T17" fmla="*/ 32 h 320"/>
                  <a:gd name="T18" fmla="*/ 169 w 873"/>
                  <a:gd name="T19" fmla="*/ 259 h 320"/>
                  <a:gd name="T20" fmla="*/ 169 w 873"/>
                  <a:gd name="T21" fmla="*/ 214 h 320"/>
                  <a:gd name="T22" fmla="*/ 197 w 873"/>
                  <a:gd name="T23" fmla="*/ 123 h 320"/>
                  <a:gd name="T24" fmla="*/ 197 w 873"/>
                  <a:gd name="T25" fmla="*/ 259 h 320"/>
                  <a:gd name="T26" fmla="*/ 254 w 873"/>
                  <a:gd name="T27" fmla="*/ 9 h 320"/>
                  <a:gd name="T28" fmla="*/ 277 w 873"/>
                  <a:gd name="T29" fmla="*/ 312 h 320"/>
                  <a:gd name="T30" fmla="*/ 350 w 873"/>
                  <a:gd name="T31" fmla="*/ 60 h 320"/>
                  <a:gd name="T32" fmla="*/ 338 w 873"/>
                  <a:gd name="T33" fmla="*/ 259 h 320"/>
                  <a:gd name="T34" fmla="*/ 439 w 873"/>
                  <a:gd name="T35" fmla="*/ 83 h 320"/>
                  <a:gd name="T36" fmla="*/ 479 w 873"/>
                  <a:gd name="T37" fmla="*/ 214 h 320"/>
                  <a:gd name="T38" fmla="*/ 491 w 873"/>
                  <a:gd name="T39" fmla="*/ 83 h 320"/>
                  <a:gd name="T40" fmla="*/ 535 w 873"/>
                  <a:gd name="T41" fmla="*/ 259 h 320"/>
                  <a:gd name="T42" fmla="*/ 587 w 873"/>
                  <a:gd name="T43" fmla="*/ 90 h 320"/>
                  <a:gd name="T44" fmla="*/ 620 w 873"/>
                  <a:gd name="T45" fmla="*/ 305 h 320"/>
                  <a:gd name="T46" fmla="*/ 648 w 873"/>
                  <a:gd name="T47" fmla="*/ 32 h 320"/>
                  <a:gd name="T48" fmla="*/ 704 w 873"/>
                  <a:gd name="T49" fmla="*/ 259 h 320"/>
                  <a:gd name="T50" fmla="*/ 732 w 873"/>
                  <a:gd name="T51" fmla="*/ 32 h 320"/>
                  <a:gd name="T52" fmla="*/ 789 w 873"/>
                  <a:gd name="T53" fmla="*/ 259 h 320"/>
                  <a:gd name="T54" fmla="*/ 816 w 873"/>
                  <a:gd name="T55" fmla="*/ 78 h 320"/>
                  <a:gd name="T56" fmla="*/ 845 w 873"/>
                  <a:gd name="T57" fmla="*/ 214 h 320"/>
                  <a:gd name="T58" fmla="*/ 873 w 873"/>
                  <a:gd name="T59" fmla="*/ 169 h 3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73" h="320">
                    <a:moveTo>
                      <a:pt x="0" y="169"/>
                    </a:moveTo>
                    <a:cubicBezTo>
                      <a:pt x="9" y="89"/>
                      <a:pt x="19" y="9"/>
                      <a:pt x="28" y="32"/>
                    </a:cubicBezTo>
                    <a:cubicBezTo>
                      <a:pt x="37" y="55"/>
                      <a:pt x="47" y="290"/>
                      <a:pt x="57" y="305"/>
                    </a:cubicBezTo>
                    <a:cubicBezTo>
                      <a:pt x="66" y="320"/>
                      <a:pt x="80" y="138"/>
                      <a:pt x="84" y="123"/>
                    </a:cubicBezTo>
                    <a:cubicBezTo>
                      <a:pt x="89" y="108"/>
                      <a:pt x="80" y="229"/>
                      <a:pt x="84" y="214"/>
                    </a:cubicBezTo>
                    <a:cubicBezTo>
                      <a:pt x="89" y="199"/>
                      <a:pt x="103" y="25"/>
                      <a:pt x="112" y="32"/>
                    </a:cubicBezTo>
                    <a:cubicBezTo>
                      <a:pt x="122" y="39"/>
                      <a:pt x="136" y="229"/>
                      <a:pt x="141" y="259"/>
                    </a:cubicBezTo>
                    <a:cubicBezTo>
                      <a:pt x="146" y="289"/>
                      <a:pt x="141" y="252"/>
                      <a:pt x="141" y="214"/>
                    </a:cubicBezTo>
                    <a:cubicBezTo>
                      <a:pt x="141" y="176"/>
                      <a:pt x="137" y="25"/>
                      <a:pt x="141" y="32"/>
                    </a:cubicBezTo>
                    <a:cubicBezTo>
                      <a:pt x="145" y="39"/>
                      <a:pt x="165" y="229"/>
                      <a:pt x="169" y="259"/>
                    </a:cubicBezTo>
                    <a:cubicBezTo>
                      <a:pt x="173" y="289"/>
                      <a:pt x="165" y="237"/>
                      <a:pt x="169" y="214"/>
                    </a:cubicBezTo>
                    <a:cubicBezTo>
                      <a:pt x="173" y="191"/>
                      <a:pt x="192" y="116"/>
                      <a:pt x="197" y="123"/>
                    </a:cubicBezTo>
                    <a:cubicBezTo>
                      <a:pt x="201" y="130"/>
                      <a:pt x="188" y="278"/>
                      <a:pt x="197" y="259"/>
                    </a:cubicBezTo>
                    <a:cubicBezTo>
                      <a:pt x="206" y="240"/>
                      <a:pt x="241" y="0"/>
                      <a:pt x="254" y="9"/>
                    </a:cubicBezTo>
                    <a:cubicBezTo>
                      <a:pt x="267" y="18"/>
                      <a:pt x="261" y="304"/>
                      <a:pt x="277" y="312"/>
                    </a:cubicBezTo>
                    <a:cubicBezTo>
                      <a:pt x="293" y="320"/>
                      <a:pt x="340" y="69"/>
                      <a:pt x="350" y="60"/>
                    </a:cubicBezTo>
                    <a:cubicBezTo>
                      <a:pt x="360" y="51"/>
                      <a:pt x="323" y="255"/>
                      <a:pt x="338" y="259"/>
                    </a:cubicBezTo>
                    <a:cubicBezTo>
                      <a:pt x="353" y="263"/>
                      <a:pt x="416" y="90"/>
                      <a:pt x="439" y="83"/>
                    </a:cubicBezTo>
                    <a:cubicBezTo>
                      <a:pt x="462" y="76"/>
                      <a:pt x="470" y="214"/>
                      <a:pt x="479" y="214"/>
                    </a:cubicBezTo>
                    <a:cubicBezTo>
                      <a:pt x="488" y="214"/>
                      <a:pt x="482" y="76"/>
                      <a:pt x="491" y="83"/>
                    </a:cubicBezTo>
                    <a:cubicBezTo>
                      <a:pt x="500" y="90"/>
                      <a:pt x="519" y="258"/>
                      <a:pt x="535" y="259"/>
                    </a:cubicBezTo>
                    <a:cubicBezTo>
                      <a:pt x="551" y="260"/>
                      <a:pt x="573" y="82"/>
                      <a:pt x="587" y="90"/>
                    </a:cubicBezTo>
                    <a:cubicBezTo>
                      <a:pt x="601" y="98"/>
                      <a:pt x="610" y="315"/>
                      <a:pt x="620" y="305"/>
                    </a:cubicBezTo>
                    <a:cubicBezTo>
                      <a:pt x="630" y="295"/>
                      <a:pt x="633" y="40"/>
                      <a:pt x="648" y="32"/>
                    </a:cubicBezTo>
                    <a:cubicBezTo>
                      <a:pt x="662" y="24"/>
                      <a:pt x="690" y="259"/>
                      <a:pt x="704" y="259"/>
                    </a:cubicBezTo>
                    <a:cubicBezTo>
                      <a:pt x="718" y="259"/>
                      <a:pt x="718" y="32"/>
                      <a:pt x="732" y="32"/>
                    </a:cubicBezTo>
                    <a:cubicBezTo>
                      <a:pt x="746" y="32"/>
                      <a:pt x="774" y="251"/>
                      <a:pt x="789" y="259"/>
                    </a:cubicBezTo>
                    <a:cubicBezTo>
                      <a:pt x="803" y="267"/>
                      <a:pt x="807" y="85"/>
                      <a:pt x="816" y="78"/>
                    </a:cubicBezTo>
                    <a:cubicBezTo>
                      <a:pt x="826" y="71"/>
                      <a:pt x="836" y="199"/>
                      <a:pt x="845" y="214"/>
                    </a:cubicBezTo>
                    <a:cubicBezTo>
                      <a:pt x="854" y="229"/>
                      <a:pt x="869" y="176"/>
                      <a:pt x="873" y="169"/>
                    </a:cubicBezTo>
                  </a:path>
                </a:pathLst>
              </a:cu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82" name="AutoShape 8"/>
            <p:cNvSpPr>
              <a:spLocks noChangeArrowheads="1"/>
            </p:cNvSpPr>
            <p:nvPr/>
          </p:nvSpPr>
          <p:spPr bwMode="auto">
            <a:xfrm>
              <a:off x="1033" y="2702"/>
              <a:ext cx="499" cy="357"/>
            </a:xfrm>
            <a:prstGeom prst="rightArrow">
              <a:avLst>
                <a:gd name="adj1" fmla="val 50000"/>
                <a:gd name="adj2" fmla="val 34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56683" name="Line 9"/>
            <p:cNvSpPr>
              <a:spLocks noChangeShapeType="1"/>
            </p:cNvSpPr>
            <p:nvPr/>
          </p:nvSpPr>
          <p:spPr bwMode="auto">
            <a:xfrm>
              <a:off x="1577" y="2900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4" name="Freeform 10"/>
            <p:cNvSpPr>
              <a:spLocks/>
            </p:cNvSpPr>
            <p:nvPr/>
          </p:nvSpPr>
          <p:spPr bwMode="auto">
            <a:xfrm>
              <a:off x="1623" y="2702"/>
              <a:ext cx="635" cy="337"/>
            </a:xfrm>
            <a:custGeom>
              <a:avLst/>
              <a:gdLst>
                <a:gd name="T0" fmla="*/ 0 w 862"/>
                <a:gd name="T1" fmla="*/ 26 h 386"/>
                <a:gd name="T2" fmla="*/ 1 w 862"/>
                <a:gd name="T3" fmla="*/ 22 h 386"/>
                <a:gd name="T4" fmla="*/ 1 w 862"/>
                <a:gd name="T5" fmla="*/ 31 h 386"/>
                <a:gd name="T6" fmla="*/ 1 w 862"/>
                <a:gd name="T7" fmla="*/ 11 h 386"/>
                <a:gd name="T8" fmla="*/ 1 w 862"/>
                <a:gd name="T9" fmla="*/ 38 h 386"/>
                <a:gd name="T10" fmla="*/ 2 w 862"/>
                <a:gd name="T11" fmla="*/ 3 h 386"/>
                <a:gd name="T12" fmla="*/ 3 w 862"/>
                <a:gd name="T13" fmla="*/ 43 h 386"/>
                <a:gd name="T14" fmla="*/ 3 w 862"/>
                <a:gd name="T15" fmla="*/ 11 h 386"/>
                <a:gd name="T16" fmla="*/ 4 w 862"/>
                <a:gd name="T17" fmla="*/ 38 h 386"/>
                <a:gd name="T18" fmla="*/ 4 w 862"/>
                <a:gd name="T19" fmla="*/ 17 h 386"/>
                <a:gd name="T20" fmla="*/ 5 w 862"/>
                <a:gd name="T21" fmla="*/ 26 h 386"/>
                <a:gd name="T22" fmla="*/ 5 w 862"/>
                <a:gd name="T23" fmla="*/ 22 h 386"/>
                <a:gd name="T24" fmla="*/ 6 w 862"/>
                <a:gd name="T25" fmla="*/ 38 h 386"/>
                <a:gd name="T26" fmla="*/ 6 w 862"/>
                <a:gd name="T27" fmla="*/ 22 h 386"/>
                <a:gd name="T28" fmla="*/ 7 w 862"/>
                <a:gd name="T29" fmla="*/ 26 h 3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2" h="386">
                  <a:moveTo>
                    <a:pt x="0" y="235"/>
                  </a:moveTo>
                  <a:cubicBezTo>
                    <a:pt x="15" y="208"/>
                    <a:pt x="30" y="182"/>
                    <a:pt x="45" y="189"/>
                  </a:cubicBezTo>
                  <a:cubicBezTo>
                    <a:pt x="60" y="196"/>
                    <a:pt x="75" y="295"/>
                    <a:pt x="90" y="280"/>
                  </a:cubicBezTo>
                  <a:cubicBezTo>
                    <a:pt x="105" y="265"/>
                    <a:pt x="121" y="92"/>
                    <a:pt x="136" y="99"/>
                  </a:cubicBezTo>
                  <a:cubicBezTo>
                    <a:pt x="151" y="106"/>
                    <a:pt x="158" y="340"/>
                    <a:pt x="181" y="325"/>
                  </a:cubicBezTo>
                  <a:cubicBezTo>
                    <a:pt x="204" y="310"/>
                    <a:pt x="242" y="0"/>
                    <a:pt x="272" y="8"/>
                  </a:cubicBezTo>
                  <a:cubicBezTo>
                    <a:pt x="302" y="16"/>
                    <a:pt x="340" y="356"/>
                    <a:pt x="363" y="371"/>
                  </a:cubicBezTo>
                  <a:cubicBezTo>
                    <a:pt x="386" y="386"/>
                    <a:pt x="378" y="107"/>
                    <a:pt x="408" y="99"/>
                  </a:cubicBezTo>
                  <a:cubicBezTo>
                    <a:pt x="438" y="91"/>
                    <a:pt x="514" y="318"/>
                    <a:pt x="544" y="325"/>
                  </a:cubicBezTo>
                  <a:cubicBezTo>
                    <a:pt x="574" y="332"/>
                    <a:pt x="574" y="159"/>
                    <a:pt x="589" y="144"/>
                  </a:cubicBezTo>
                  <a:cubicBezTo>
                    <a:pt x="604" y="129"/>
                    <a:pt x="620" y="228"/>
                    <a:pt x="635" y="235"/>
                  </a:cubicBezTo>
                  <a:cubicBezTo>
                    <a:pt x="650" y="242"/>
                    <a:pt x="657" y="174"/>
                    <a:pt x="680" y="189"/>
                  </a:cubicBezTo>
                  <a:cubicBezTo>
                    <a:pt x="703" y="204"/>
                    <a:pt x="748" y="325"/>
                    <a:pt x="771" y="325"/>
                  </a:cubicBezTo>
                  <a:cubicBezTo>
                    <a:pt x="794" y="325"/>
                    <a:pt x="801" y="204"/>
                    <a:pt x="816" y="189"/>
                  </a:cubicBezTo>
                  <a:cubicBezTo>
                    <a:pt x="831" y="174"/>
                    <a:pt x="854" y="227"/>
                    <a:pt x="862" y="235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5" name="Text Box 11"/>
            <p:cNvSpPr txBox="1">
              <a:spLocks noChangeArrowheads="1"/>
            </p:cNvSpPr>
            <p:nvPr/>
          </p:nvSpPr>
          <p:spPr bwMode="auto">
            <a:xfrm>
              <a:off x="897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56686" name="Text Box 12"/>
            <p:cNvSpPr txBox="1">
              <a:spLocks noChangeArrowheads="1"/>
            </p:cNvSpPr>
            <p:nvPr/>
          </p:nvSpPr>
          <p:spPr bwMode="auto">
            <a:xfrm>
              <a:off x="2348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687" name="Text Box 13"/>
            <p:cNvSpPr txBox="1">
              <a:spLocks noChangeArrowheads="1"/>
            </p:cNvSpPr>
            <p:nvPr/>
          </p:nvSpPr>
          <p:spPr bwMode="auto">
            <a:xfrm>
              <a:off x="68" y="2488"/>
              <a:ext cx="1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Time domain signal</a:t>
              </a:r>
            </a:p>
          </p:txBody>
        </p:sp>
        <p:sp>
          <p:nvSpPr>
            <p:cNvPr id="156688" name="Text Box 14"/>
            <p:cNvSpPr txBox="1">
              <a:spLocks noChangeArrowheads="1"/>
            </p:cNvSpPr>
            <p:nvPr/>
          </p:nvSpPr>
          <p:spPr bwMode="auto">
            <a:xfrm>
              <a:off x="1577" y="2504"/>
              <a:ext cx="6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spectrum</a:t>
              </a:r>
            </a:p>
          </p:txBody>
        </p:sp>
        <p:sp>
          <p:nvSpPr>
            <p:cNvPr id="156689" name="Line 15"/>
            <p:cNvSpPr>
              <a:spLocks noChangeShapeType="1"/>
            </p:cNvSpPr>
            <p:nvPr/>
          </p:nvSpPr>
          <p:spPr bwMode="auto">
            <a:xfrm>
              <a:off x="2439" y="290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0" name="Line 16"/>
            <p:cNvSpPr>
              <a:spLocks noChangeShapeType="1"/>
            </p:cNvSpPr>
            <p:nvPr/>
          </p:nvSpPr>
          <p:spPr bwMode="auto">
            <a:xfrm>
              <a:off x="2621" y="2306"/>
              <a:ext cx="0" cy="1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1" name="Line 17"/>
            <p:cNvSpPr>
              <a:spLocks noChangeShapeType="1"/>
            </p:cNvSpPr>
            <p:nvPr/>
          </p:nvSpPr>
          <p:spPr bwMode="auto">
            <a:xfrm>
              <a:off x="2621" y="2306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2" name="Line 18"/>
            <p:cNvSpPr>
              <a:spLocks noChangeShapeType="1"/>
            </p:cNvSpPr>
            <p:nvPr/>
          </p:nvSpPr>
          <p:spPr bwMode="auto">
            <a:xfrm>
              <a:off x="2621" y="2741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3" name="Line 19"/>
            <p:cNvSpPr>
              <a:spLocks noChangeShapeType="1"/>
            </p:cNvSpPr>
            <p:nvPr/>
          </p:nvSpPr>
          <p:spPr bwMode="auto">
            <a:xfrm>
              <a:off x="2621" y="3967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4" name="Rectangle 20"/>
            <p:cNvSpPr>
              <a:spLocks noChangeArrowheads="1"/>
            </p:cNvSpPr>
            <p:nvPr/>
          </p:nvSpPr>
          <p:spPr bwMode="auto">
            <a:xfrm>
              <a:off x="2712" y="2069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5" name="Group 21"/>
            <p:cNvGrpSpPr>
              <a:grpSpLocks/>
            </p:cNvGrpSpPr>
            <p:nvPr/>
          </p:nvGrpSpPr>
          <p:grpSpPr bwMode="auto">
            <a:xfrm>
              <a:off x="2802" y="2148"/>
              <a:ext cx="953" cy="317"/>
              <a:chOff x="3424" y="1888"/>
              <a:chExt cx="681" cy="363"/>
            </a:xfrm>
          </p:grpSpPr>
          <p:sp>
            <p:nvSpPr>
              <p:cNvPr id="156743" name="Line 22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4" name="Line 23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6" name="Group 24"/>
            <p:cNvGrpSpPr>
              <a:grpSpLocks/>
            </p:cNvGrpSpPr>
            <p:nvPr/>
          </p:nvGrpSpPr>
          <p:grpSpPr bwMode="auto">
            <a:xfrm>
              <a:off x="2848" y="2267"/>
              <a:ext cx="90" cy="198"/>
              <a:chOff x="3470" y="2024"/>
              <a:chExt cx="90" cy="227"/>
            </a:xfrm>
          </p:grpSpPr>
          <p:sp>
            <p:nvSpPr>
              <p:cNvPr id="156741" name="Line 2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2" name="Line 2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97" name="Rectangle 27"/>
            <p:cNvSpPr>
              <a:spLocks noChangeArrowheads="1"/>
            </p:cNvSpPr>
            <p:nvPr/>
          </p:nvSpPr>
          <p:spPr bwMode="auto">
            <a:xfrm>
              <a:off x="2712" y="2583"/>
              <a:ext cx="1133" cy="4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8" name="Group 28"/>
            <p:cNvGrpSpPr>
              <a:grpSpLocks/>
            </p:cNvGrpSpPr>
            <p:nvPr/>
          </p:nvGrpSpPr>
          <p:grpSpPr bwMode="auto">
            <a:xfrm>
              <a:off x="2802" y="2623"/>
              <a:ext cx="953" cy="316"/>
              <a:chOff x="3424" y="1888"/>
              <a:chExt cx="681" cy="363"/>
            </a:xfrm>
          </p:grpSpPr>
          <p:sp>
            <p:nvSpPr>
              <p:cNvPr id="156739" name="Line 29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0" name="Line 30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9" name="Group 31"/>
            <p:cNvGrpSpPr>
              <a:grpSpLocks/>
            </p:cNvGrpSpPr>
            <p:nvPr/>
          </p:nvGrpSpPr>
          <p:grpSpPr bwMode="auto">
            <a:xfrm>
              <a:off x="2938" y="2741"/>
              <a:ext cx="90" cy="198"/>
              <a:chOff x="3470" y="2024"/>
              <a:chExt cx="90" cy="227"/>
            </a:xfrm>
          </p:grpSpPr>
          <p:sp>
            <p:nvSpPr>
              <p:cNvPr id="156737" name="Line 3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8" name="Line 3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0" name="Rectangle 34"/>
            <p:cNvSpPr>
              <a:spLocks noChangeArrowheads="1"/>
            </p:cNvSpPr>
            <p:nvPr/>
          </p:nvSpPr>
          <p:spPr bwMode="auto">
            <a:xfrm>
              <a:off x="2711" y="3730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701" name="Group 35"/>
            <p:cNvGrpSpPr>
              <a:grpSpLocks/>
            </p:cNvGrpSpPr>
            <p:nvPr/>
          </p:nvGrpSpPr>
          <p:grpSpPr bwMode="auto">
            <a:xfrm>
              <a:off x="2781" y="3796"/>
              <a:ext cx="953" cy="316"/>
              <a:chOff x="3424" y="1888"/>
              <a:chExt cx="681" cy="363"/>
            </a:xfrm>
          </p:grpSpPr>
          <p:sp>
            <p:nvSpPr>
              <p:cNvPr id="156735" name="Line 36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6" name="Line 37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02" name="Group 38"/>
            <p:cNvGrpSpPr>
              <a:grpSpLocks/>
            </p:cNvGrpSpPr>
            <p:nvPr/>
          </p:nvGrpSpPr>
          <p:grpSpPr bwMode="auto">
            <a:xfrm>
              <a:off x="3311" y="3907"/>
              <a:ext cx="240" cy="198"/>
              <a:chOff x="3470" y="2024"/>
              <a:chExt cx="90" cy="227"/>
            </a:xfrm>
          </p:grpSpPr>
          <p:sp>
            <p:nvSpPr>
              <p:cNvPr id="156733" name="Line 3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4" name="Line 4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3" name="Line 41"/>
            <p:cNvSpPr>
              <a:spLocks noChangeShapeType="1"/>
            </p:cNvSpPr>
            <p:nvPr/>
          </p:nvSpPr>
          <p:spPr bwMode="auto">
            <a:xfrm>
              <a:off x="3256" y="3137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4" name="Line 42"/>
            <p:cNvSpPr>
              <a:spLocks noChangeShapeType="1"/>
            </p:cNvSpPr>
            <p:nvPr/>
          </p:nvSpPr>
          <p:spPr bwMode="auto">
            <a:xfrm>
              <a:off x="4072" y="246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5" name="Freeform 43"/>
            <p:cNvSpPr>
              <a:spLocks/>
            </p:cNvSpPr>
            <p:nvPr/>
          </p:nvSpPr>
          <p:spPr bwMode="auto">
            <a:xfrm>
              <a:off x="4193" y="2293"/>
              <a:ext cx="151" cy="277"/>
            </a:xfrm>
            <a:custGeom>
              <a:avLst/>
              <a:gdLst>
                <a:gd name="T0" fmla="*/ 15 w 151"/>
                <a:gd name="T1" fmla="*/ 23 h 317"/>
                <a:gd name="T2" fmla="*/ 15 w 151"/>
                <a:gd name="T3" fmla="*/ 3 h 317"/>
                <a:gd name="T4" fmla="*/ 106 w 151"/>
                <a:gd name="T5" fmla="*/ 34 h 317"/>
                <a:gd name="T6" fmla="*/ 151 w 151"/>
                <a:gd name="T7" fmla="*/ 23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317">
                  <a:moveTo>
                    <a:pt x="15" y="197"/>
                  </a:moveTo>
                  <a:cubicBezTo>
                    <a:pt x="7" y="98"/>
                    <a:pt x="0" y="0"/>
                    <a:pt x="15" y="15"/>
                  </a:cubicBezTo>
                  <a:cubicBezTo>
                    <a:pt x="30" y="30"/>
                    <a:pt x="83" y="257"/>
                    <a:pt x="106" y="287"/>
                  </a:cubicBezTo>
                  <a:cubicBezTo>
                    <a:pt x="129" y="317"/>
                    <a:pt x="144" y="212"/>
                    <a:pt x="151" y="197"/>
                  </a:cubicBezTo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6" name="Line 44"/>
            <p:cNvSpPr>
              <a:spLocks noChangeShapeType="1"/>
            </p:cNvSpPr>
            <p:nvPr/>
          </p:nvSpPr>
          <p:spPr bwMode="auto">
            <a:xfrm>
              <a:off x="4072" y="290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7" name="Line 45"/>
            <p:cNvSpPr>
              <a:spLocks noChangeShapeType="1"/>
            </p:cNvSpPr>
            <p:nvPr/>
          </p:nvSpPr>
          <p:spPr bwMode="auto">
            <a:xfrm>
              <a:off x="4072" y="412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8" name="Freeform 46"/>
            <p:cNvSpPr>
              <a:spLocks/>
            </p:cNvSpPr>
            <p:nvPr/>
          </p:nvSpPr>
          <p:spPr bwMode="auto">
            <a:xfrm>
              <a:off x="4117" y="2735"/>
              <a:ext cx="234" cy="224"/>
            </a:xfrm>
            <a:custGeom>
              <a:avLst/>
              <a:gdLst>
                <a:gd name="T0" fmla="*/ 0 w 234"/>
                <a:gd name="T1" fmla="*/ 21 h 257"/>
                <a:gd name="T2" fmla="*/ 91 w 234"/>
                <a:gd name="T3" fmla="*/ 16 h 257"/>
                <a:gd name="T4" fmla="*/ 91 w 234"/>
                <a:gd name="T5" fmla="*/ 25 h 257"/>
                <a:gd name="T6" fmla="*/ 137 w 234"/>
                <a:gd name="T7" fmla="*/ 16 h 257"/>
                <a:gd name="T8" fmla="*/ 182 w 234"/>
                <a:gd name="T9" fmla="*/ 25 h 257"/>
                <a:gd name="T10" fmla="*/ 227 w 234"/>
                <a:gd name="T11" fmla="*/ 3 h 257"/>
                <a:gd name="T12" fmla="*/ 227 w 234"/>
                <a:gd name="T13" fmla="*/ 21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4" h="257">
                  <a:moveTo>
                    <a:pt x="0" y="189"/>
                  </a:moveTo>
                  <a:cubicBezTo>
                    <a:pt x="38" y="162"/>
                    <a:pt x="76" y="136"/>
                    <a:pt x="91" y="143"/>
                  </a:cubicBezTo>
                  <a:cubicBezTo>
                    <a:pt x="106" y="150"/>
                    <a:pt x="83" y="234"/>
                    <a:pt x="91" y="234"/>
                  </a:cubicBezTo>
                  <a:cubicBezTo>
                    <a:pt x="99" y="234"/>
                    <a:pt x="122" y="143"/>
                    <a:pt x="137" y="143"/>
                  </a:cubicBezTo>
                  <a:cubicBezTo>
                    <a:pt x="152" y="143"/>
                    <a:pt x="167" y="257"/>
                    <a:pt x="182" y="234"/>
                  </a:cubicBezTo>
                  <a:cubicBezTo>
                    <a:pt x="197" y="211"/>
                    <a:pt x="220" y="14"/>
                    <a:pt x="227" y="7"/>
                  </a:cubicBezTo>
                  <a:cubicBezTo>
                    <a:pt x="234" y="0"/>
                    <a:pt x="219" y="159"/>
                    <a:pt x="227" y="189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9" name="Freeform 47"/>
            <p:cNvSpPr>
              <a:spLocks/>
            </p:cNvSpPr>
            <p:nvPr/>
          </p:nvSpPr>
          <p:spPr bwMode="auto">
            <a:xfrm>
              <a:off x="4094" y="4041"/>
              <a:ext cx="265" cy="124"/>
            </a:xfrm>
            <a:custGeom>
              <a:avLst/>
              <a:gdLst>
                <a:gd name="T0" fmla="*/ 23 w 265"/>
                <a:gd name="T1" fmla="*/ 10 h 143"/>
                <a:gd name="T2" fmla="*/ 23 w 265"/>
                <a:gd name="T3" fmla="*/ 3 h 143"/>
                <a:gd name="T4" fmla="*/ 160 w 265"/>
                <a:gd name="T5" fmla="*/ 15 h 143"/>
                <a:gd name="T6" fmla="*/ 250 w 265"/>
                <a:gd name="T7" fmla="*/ 3 h 143"/>
                <a:gd name="T8" fmla="*/ 250 w 265"/>
                <a:gd name="T9" fmla="*/ 15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143">
                  <a:moveTo>
                    <a:pt x="23" y="98"/>
                  </a:moveTo>
                  <a:cubicBezTo>
                    <a:pt x="11" y="49"/>
                    <a:pt x="0" y="0"/>
                    <a:pt x="23" y="7"/>
                  </a:cubicBezTo>
                  <a:cubicBezTo>
                    <a:pt x="46" y="14"/>
                    <a:pt x="122" y="143"/>
                    <a:pt x="160" y="143"/>
                  </a:cubicBezTo>
                  <a:cubicBezTo>
                    <a:pt x="198" y="143"/>
                    <a:pt x="235" y="7"/>
                    <a:pt x="250" y="7"/>
                  </a:cubicBezTo>
                  <a:cubicBezTo>
                    <a:pt x="265" y="7"/>
                    <a:pt x="250" y="128"/>
                    <a:pt x="250" y="143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6710" name="Group 48"/>
            <p:cNvGrpSpPr>
              <a:grpSpLocks/>
            </p:cNvGrpSpPr>
            <p:nvPr/>
          </p:nvGrpSpPr>
          <p:grpSpPr bwMode="auto">
            <a:xfrm>
              <a:off x="4117" y="3928"/>
              <a:ext cx="240" cy="198"/>
              <a:chOff x="3470" y="2024"/>
              <a:chExt cx="90" cy="227"/>
            </a:xfrm>
          </p:grpSpPr>
          <p:sp>
            <p:nvSpPr>
              <p:cNvPr id="156731" name="Line 4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2" name="Line 5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1" name="Group 51"/>
            <p:cNvGrpSpPr>
              <a:grpSpLocks/>
            </p:cNvGrpSpPr>
            <p:nvPr/>
          </p:nvGrpSpPr>
          <p:grpSpPr bwMode="auto">
            <a:xfrm>
              <a:off x="4117" y="2702"/>
              <a:ext cx="240" cy="198"/>
              <a:chOff x="3470" y="2024"/>
              <a:chExt cx="90" cy="227"/>
            </a:xfrm>
          </p:grpSpPr>
          <p:sp>
            <p:nvSpPr>
              <p:cNvPr id="156729" name="Line 5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0" name="Line 5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2" name="Group 54"/>
            <p:cNvGrpSpPr>
              <a:grpSpLocks/>
            </p:cNvGrpSpPr>
            <p:nvPr/>
          </p:nvGrpSpPr>
          <p:grpSpPr bwMode="auto">
            <a:xfrm>
              <a:off x="4163" y="2267"/>
              <a:ext cx="194" cy="198"/>
              <a:chOff x="3470" y="2024"/>
              <a:chExt cx="90" cy="227"/>
            </a:xfrm>
          </p:grpSpPr>
          <p:sp>
            <p:nvSpPr>
              <p:cNvPr id="156727" name="Line 5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28" name="Line 5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13" name="AutoShape 57"/>
            <p:cNvSpPr>
              <a:spLocks noChangeArrowheads="1"/>
            </p:cNvSpPr>
            <p:nvPr/>
          </p:nvSpPr>
          <p:spPr bwMode="auto">
            <a:xfrm>
              <a:off x="4571" y="2188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4" name="AutoShape 58"/>
            <p:cNvSpPr>
              <a:spLocks noChangeArrowheads="1"/>
            </p:cNvSpPr>
            <p:nvPr/>
          </p:nvSpPr>
          <p:spPr bwMode="auto">
            <a:xfrm>
              <a:off x="4571" y="2623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5" name="AutoShape 59"/>
            <p:cNvSpPr>
              <a:spLocks noChangeArrowheads="1"/>
            </p:cNvSpPr>
            <p:nvPr/>
          </p:nvSpPr>
          <p:spPr bwMode="auto">
            <a:xfrm>
              <a:off x="4571" y="3849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6" name="Text Box 60"/>
            <p:cNvSpPr txBox="1">
              <a:spLocks noChangeArrowheads="1"/>
            </p:cNvSpPr>
            <p:nvPr/>
          </p:nvSpPr>
          <p:spPr bwMode="auto">
            <a:xfrm>
              <a:off x="4480" y="233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7" name="Text Box 61"/>
            <p:cNvSpPr txBox="1">
              <a:spLocks noChangeArrowheads="1"/>
            </p:cNvSpPr>
            <p:nvPr/>
          </p:nvSpPr>
          <p:spPr bwMode="auto">
            <a:xfrm>
              <a:off x="4480" y="276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8" name="Text Box 62"/>
            <p:cNvSpPr txBox="1">
              <a:spLocks noChangeArrowheads="1"/>
            </p:cNvSpPr>
            <p:nvPr/>
          </p:nvSpPr>
          <p:spPr bwMode="auto">
            <a:xfrm>
              <a:off x="4500" y="40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9" name="Text Box 63"/>
            <p:cNvSpPr txBox="1">
              <a:spLocks noChangeArrowheads="1"/>
            </p:cNvSpPr>
            <p:nvPr/>
          </p:nvSpPr>
          <p:spPr bwMode="auto">
            <a:xfrm>
              <a:off x="5012" y="2199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0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0" name="Text Box 64"/>
            <p:cNvSpPr txBox="1">
              <a:spLocks noChangeArrowheads="1"/>
            </p:cNvSpPr>
            <p:nvPr/>
          </p:nvSpPr>
          <p:spPr bwMode="auto">
            <a:xfrm>
              <a:off x="5025" y="2623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1" name="Text Box 65"/>
            <p:cNvSpPr txBox="1">
              <a:spLocks noChangeArrowheads="1"/>
            </p:cNvSpPr>
            <p:nvPr/>
          </p:nvSpPr>
          <p:spPr bwMode="auto">
            <a:xfrm>
              <a:off x="4967" y="3849"/>
              <a:ext cx="5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M-1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2" name="Line 66"/>
            <p:cNvSpPr>
              <a:spLocks noChangeShapeType="1"/>
            </p:cNvSpPr>
            <p:nvPr/>
          </p:nvSpPr>
          <p:spPr bwMode="auto">
            <a:xfrm>
              <a:off x="5206" y="3097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23" name="Text Box 67"/>
            <p:cNvSpPr txBox="1">
              <a:spLocks noChangeArrowheads="1"/>
            </p:cNvSpPr>
            <p:nvPr/>
          </p:nvSpPr>
          <p:spPr bwMode="auto">
            <a:xfrm>
              <a:off x="307" y="3096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4" name="Text Box 68"/>
            <p:cNvSpPr txBox="1">
              <a:spLocks noChangeArrowheads="1"/>
            </p:cNvSpPr>
            <p:nvPr/>
          </p:nvSpPr>
          <p:spPr bwMode="auto">
            <a:xfrm>
              <a:off x="1804" y="30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5" name="Text Box 70"/>
            <p:cNvSpPr txBox="1">
              <a:spLocks noChangeArrowheads="1"/>
            </p:cNvSpPr>
            <p:nvPr/>
          </p:nvSpPr>
          <p:spPr bwMode="auto">
            <a:xfrm>
              <a:off x="249" y="3430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n = 0,1,....L-1</a:t>
              </a:r>
              <a:endParaRPr lang="en-US" altLang="zh-TW" sz="1800"/>
            </a:p>
          </p:txBody>
        </p:sp>
        <p:sp>
          <p:nvSpPr>
            <p:cNvPr id="156726" name="Text Box 71"/>
            <p:cNvSpPr txBox="1">
              <a:spLocks noChangeArrowheads="1"/>
            </p:cNvSpPr>
            <p:nvPr/>
          </p:nvSpPr>
          <p:spPr bwMode="auto">
            <a:xfrm>
              <a:off x="1432" y="3430"/>
              <a:ext cx="9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k = 0,1,....   -1</a:t>
              </a:r>
              <a:endParaRPr lang="en-US" altLang="zh-TW" sz="1800"/>
            </a:p>
          </p:txBody>
        </p:sp>
      </p:grpSp>
      <p:grpSp>
        <p:nvGrpSpPr>
          <p:cNvPr id="156677" name="Group 77"/>
          <p:cNvGrpSpPr>
            <a:grpSpLocks/>
          </p:cNvGrpSpPr>
          <p:nvPr/>
        </p:nvGrpSpPr>
        <p:grpSpPr bwMode="auto">
          <a:xfrm>
            <a:off x="3213100" y="5300663"/>
            <a:ext cx="360363" cy="581025"/>
            <a:chOff x="2024" y="3339"/>
            <a:chExt cx="227" cy="366"/>
          </a:xfrm>
        </p:grpSpPr>
        <p:sp>
          <p:nvSpPr>
            <p:cNvPr id="156678" name="Text Box 74"/>
            <p:cNvSpPr txBox="1">
              <a:spLocks noChangeArrowheads="1"/>
            </p:cNvSpPr>
            <p:nvPr/>
          </p:nvSpPr>
          <p:spPr bwMode="auto">
            <a:xfrm>
              <a:off x="2024" y="349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6679" name="Line 75"/>
            <p:cNvSpPr>
              <a:spLocks noChangeShapeType="1"/>
            </p:cNvSpPr>
            <p:nvPr/>
          </p:nvSpPr>
          <p:spPr bwMode="auto">
            <a:xfrm>
              <a:off x="2064" y="352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0" name="Text Box 76"/>
            <p:cNvSpPr txBox="1">
              <a:spLocks noChangeArrowheads="1"/>
            </p:cNvSpPr>
            <p:nvPr/>
          </p:nvSpPr>
          <p:spPr bwMode="auto">
            <a:xfrm>
              <a:off x="2024" y="333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L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79388"/>
            <a:ext cx="8640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8723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12863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4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12875"/>
            <a:ext cx="3619501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80975"/>
            <a:ext cx="3700463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Mel-scale Filter Bank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7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46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092280" y="2348880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348880"/>
                <a:ext cx="4320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56451" y="4149079"/>
                <a:ext cx="933461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451" y="4149079"/>
                <a:ext cx="933461" cy="504000"/>
              </a:xfrm>
              <a:prstGeom prst="rect">
                <a:avLst/>
              </a:prstGeom>
              <a:blipFill rotWithShape="1">
                <a:blip r:embed="rId4"/>
                <a:stretch>
                  <a:fillRect l="-1307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52320" y="5805264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805264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92389" y="5953333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9" y="5953333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592388" y="5013176"/>
                <a:ext cx="83559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8" y="5013176"/>
                <a:ext cx="83559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60" r="-10949" b="-19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Filter-bank Processing?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" y="923925"/>
            <a:ext cx="8845550" cy="4216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The filter-bank processing simulates human ear perception</a:t>
            </a:r>
            <a:endParaRPr lang="en-US" altLang="zh-TW" sz="2400" b="1" i="1" dirty="0" smtClean="0">
              <a:latin typeface="Times New Roman" pitchFamily="18" charset="0"/>
            </a:endParaRP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Frequencies of a complex sound within a certain frequency band cannot be individually identified. 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When one of the components of this sound falls outside this </a:t>
            </a:r>
            <a:r>
              <a:rPr lang="en-US" altLang="zh-TW" sz="2000" dirty="0">
                <a:latin typeface="Times New Roman" pitchFamily="18" charset="0"/>
              </a:rPr>
              <a:t>frequency </a:t>
            </a:r>
            <a:r>
              <a:rPr lang="en-US" altLang="zh-TW" sz="2000" dirty="0" smtClean="0">
                <a:latin typeface="Times New Roman" pitchFamily="18" charset="0"/>
              </a:rPr>
              <a:t>band, it can be individually distinguished.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This </a:t>
            </a:r>
            <a:r>
              <a:rPr lang="en-US" altLang="zh-TW" sz="2000" dirty="0">
                <a:latin typeface="Times New Roman" pitchFamily="18" charset="0"/>
              </a:rPr>
              <a:t>frequency band </a:t>
            </a:r>
            <a:r>
              <a:rPr lang="en-US" altLang="zh-TW" sz="2000" dirty="0" smtClean="0">
                <a:latin typeface="Times New Roman" pitchFamily="18" charset="0"/>
              </a:rPr>
              <a:t>is referred to as the critical band.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These critical bands somehow overlap with each other.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critical bands are roughly distributed linearly in the logarithm frequency scale (including </a:t>
            </a:r>
            <a:r>
              <a:rPr lang="en-US" altLang="zh-TW" sz="2000" dirty="0">
                <a:latin typeface="Times New Roman" pitchFamily="18" charset="0"/>
              </a:rPr>
              <a:t>the center </a:t>
            </a:r>
            <a:r>
              <a:rPr lang="en-US" altLang="zh-TW" sz="2000" dirty="0" smtClean="0">
                <a:latin typeface="Times New Roman" pitchFamily="18" charset="0"/>
              </a:rPr>
              <a:t>frequencies and the bandwidths), specially at </a:t>
            </a:r>
            <a:r>
              <a:rPr lang="en-US" altLang="zh-TW" sz="2000" dirty="0">
                <a:latin typeface="Times New Roman" pitchFamily="18" charset="0"/>
              </a:rPr>
              <a:t>higher </a:t>
            </a:r>
            <a:r>
              <a:rPr lang="en-US" altLang="zh-TW" sz="2000" dirty="0" smtClean="0">
                <a:latin typeface="Times New Roman" pitchFamily="18" charset="0"/>
              </a:rPr>
              <a:t>frequencies.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Human </a:t>
            </a:r>
            <a:r>
              <a:rPr lang="en-US" altLang="zh-TW" sz="2000" dirty="0">
                <a:latin typeface="Times New Roman" pitchFamily="18" charset="0"/>
              </a:rPr>
              <a:t>perception for pitch of signals is proportional to the </a:t>
            </a:r>
            <a:r>
              <a:rPr lang="en-US" altLang="zh-TW" sz="2000" i="1" dirty="0">
                <a:latin typeface="Times New Roman" pitchFamily="18" charset="0"/>
              </a:rPr>
              <a:t>logarithm</a:t>
            </a:r>
            <a:r>
              <a:rPr lang="en-US" altLang="zh-TW" sz="2000" dirty="0">
                <a:latin typeface="Times New Roman" pitchFamily="18" charset="0"/>
              </a:rPr>
              <a:t> of the </a:t>
            </a:r>
            <a:r>
              <a:rPr lang="en-US" altLang="zh-TW" sz="2000" dirty="0" smtClean="0">
                <a:latin typeface="Times New Roman" pitchFamily="18" charset="0"/>
              </a:rPr>
              <a:t>frequencies (relative ratios between the frequencies)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89240"/>
            <a:ext cx="2615184" cy="6309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21778"/>
            <a:ext cx="2596896" cy="106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1256" y="5856702"/>
                <a:ext cx="933461" cy="50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56" y="5856702"/>
                <a:ext cx="933461" cy="504000"/>
              </a:xfrm>
              <a:prstGeom prst="rect">
                <a:avLst/>
              </a:prstGeom>
              <a:blipFill rotWithShape="1">
                <a:blip r:embed="rId5"/>
                <a:stretch>
                  <a:fillRect l="-1961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14777" y="5652708"/>
                <a:ext cx="466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77" y="5652708"/>
                <a:ext cx="46673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33</a:t>
            </a:fld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09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8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Logarithmic Operation and IDFT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435975" cy="514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The final process of MFCC evaluation : logarithm operation and IDFT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2555875" y="2852738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V="1">
            <a:off x="3203575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 flipV="1">
            <a:off x="3419475" y="18446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 flipV="1">
            <a:off x="3563938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3706813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V="1">
            <a:off x="38512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 flipV="1">
            <a:off x="4067175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 flipV="1">
            <a:off x="4211638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V="1">
            <a:off x="4356100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V="1">
            <a:off x="4572000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 flipV="1">
            <a:off x="47148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 flipV="1">
            <a:off x="4859338" y="22050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V="1">
            <a:off x="500380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flipV="1">
            <a:off x="5219700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684213" y="2205038"/>
            <a:ext cx="1774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 dirty="0">
                <a:latin typeface="Times New Roman" pitchFamily="18" charset="0"/>
              </a:rPr>
              <a:t>Mel-filter output </a:t>
            </a:r>
            <a:br>
              <a:rPr lang="en-US" altLang="zh-TW" sz="1800" i="1" dirty="0">
                <a:latin typeface="Times New Roman" pitchFamily="18" charset="0"/>
              </a:rPr>
            </a:br>
            <a:r>
              <a:rPr lang="en-US" altLang="zh-TW" sz="1800" b="1" i="1" dirty="0" err="1" smtClean="0">
                <a:latin typeface="Times New Roman" pitchFamily="18" charset="0"/>
              </a:rPr>
              <a:t>Y</a:t>
            </a:r>
            <a:r>
              <a:rPr lang="en-US" altLang="zh-TW" sz="18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i="1" dirty="0" smtClean="0">
                <a:latin typeface="Times New Roman" pitchFamily="18" charset="0"/>
              </a:rPr>
              <a:t>(m</a:t>
            </a:r>
            <a:r>
              <a:rPr lang="en-US" altLang="zh-TW" sz="1800" i="1" dirty="0">
                <a:latin typeface="Times New Roman" pitchFamily="18" charset="0"/>
              </a:rPr>
              <a:t>)</a:t>
            </a:r>
            <a:endParaRPr lang="en-US" altLang="zh-TW" sz="1800" dirty="0"/>
          </a:p>
        </p:txBody>
      </p:sp>
      <p:sp>
        <p:nvSpPr>
          <p:cNvPr id="160787" name="AutoShape 19"/>
          <p:cNvSpPr>
            <a:spLocks noChangeArrowheads="1"/>
          </p:cNvSpPr>
          <p:nvPr/>
        </p:nvSpPr>
        <p:spPr bwMode="auto">
          <a:xfrm>
            <a:off x="4067175" y="2997200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2555875" y="4581525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V="1">
            <a:off x="3203575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V="1">
            <a:off x="3419475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 flipV="1">
            <a:off x="3563938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2" name="Line 24"/>
          <p:cNvSpPr>
            <a:spLocks noChangeShapeType="1"/>
          </p:cNvSpPr>
          <p:nvPr/>
        </p:nvSpPr>
        <p:spPr bwMode="auto">
          <a:xfrm flipV="1">
            <a:off x="3708400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 flipV="1">
            <a:off x="38512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 flipV="1">
            <a:off x="4067175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5" name="Line 27"/>
          <p:cNvSpPr>
            <a:spLocks noChangeShapeType="1"/>
          </p:cNvSpPr>
          <p:nvPr/>
        </p:nvSpPr>
        <p:spPr bwMode="auto">
          <a:xfrm flipV="1">
            <a:off x="4211638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 flipV="1">
            <a:off x="4356100" y="42941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7" name="Line 29"/>
          <p:cNvSpPr>
            <a:spLocks noChangeShapeType="1"/>
          </p:cNvSpPr>
          <p:nvPr/>
        </p:nvSpPr>
        <p:spPr bwMode="auto">
          <a:xfrm flipV="1">
            <a:off x="45720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8" name="Line 30"/>
          <p:cNvSpPr>
            <a:spLocks noChangeShapeType="1"/>
          </p:cNvSpPr>
          <p:nvPr/>
        </p:nvSpPr>
        <p:spPr bwMode="auto">
          <a:xfrm flipV="1">
            <a:off x="47148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9" name="Line 31"/>
          <p:cNvSpPr>
            <a:spLocks noChangeShapeType="1"/>
          </p:cNvSpPr>
          <p:nvPr/>
        </p:nvSpPr>
        <p:spPr bwMode="auto">
          <a:xfrm flipV="1">
            <a:off x="4859338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0" name="Line 32"/>
          <p:cNvSpPr>
            <a:spLocks noChangeShapeType="1"/>
          </p:cNvSpPr>
          <p:nvPr/>
        </p:nvSpPr>
        <p:spPr bwMode="auto">
          <a:xfrm flipV="1">
            <a:off x="5003800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1" name="Line 33"/>
          <p:cNvSpPr>
            <a:spLocks noChangeShapeType="1"/>
          </p:cNvSpPr>
          <p:nvPr/>
        </p:nvSpPr>
        <p:spPr bwMode="auto">
          <a:xfrm flipV="1">
            <a:off x="5219700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2" name="Text Box 34"/>
          <p:cNvSpPr txBox="1">
            <a:spLocks noChangeArrowheads="1"/>
          </p:cNvSpPr>
          <p:nvPr/>
        </p:nvSpPr>
        <p:spPr bwMode="auto">
          <a:xfrm>
            <a:off x="6064250" y="2441575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3" name="Text Box 35"/>
          <p:cNvSpPr txBox="1">
            <a:spLocks noChangeArrowheads="1"/>
          </p:cNvSpPr>
          <p:nvPr/>
        </p:nvSpPr>
        <p:spPr bwMode="auto">
          <a:xfrm>
            <a:off x="6156325" y="4197350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3708400" y="3141663"/>
            <a:ext cx="1368425" cy="431800"/>
          </a:xfrm>
          <a:prstGeom prst="roundRect">
            <a:avLst>
              <a:gd name="adj" fmla="val 16667"/>
            </a:avLst>
          </a:prstGeom>
          <a:solidFill>
            <a:srgbClr val="C5E5E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Log(| |</a:t>
            </a:r>
            <a:r>
              <a:rPr lang="en-US" altLang="zh-TW" sz="1800" baseline="30000"/>
              <a:t>2</a:t>
            </a:r>
            <a:r>
              <a:rPr lang="en-US" altLang="zh-TW" sz="1800"/>
              <a:t>)</a:t>
            </a:r>
          </a:p>
        </p:txBody>
      </p:sp>
      <p:sp>
        <p:nvSpPr>
          <p:cNvPr id="160805" name="Text Box 37"/>
          <p:cNvSpPr txBox="1">
            <a:spLocks noChangeArrowheads="1"/>
          </p:cNvSpPr>
          <p:nvPr/>
        </p:nvSpPr>
        <p:spPr bwMode="auto">
          <a:xfrm>
            <a:off x="781107" y="3933825"/>
            <a:ext cx="766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 i="1" dirty="0" err="1" smtClean="0">
                <a:latin typeface="Times New Roman" pitchFamily="18" charset="0"/>
              </a:rPr>
              <a:t>Y’</a:t>
            </a:r>
            <a:r>
              <a:rPr lang="en-US" altLang="zh-TW" sz="18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i="1" dirty="0" smtClean="0">
                <a:latin typeface="Times New Roman" pitchFamily="18" charset="0"/>
              </a:rPr>
              <a:t>(m</a:t>
            </a:r>
            <a:r>
              <a:rPr lang="en-US" altLang="zh-TW" sz="1800" i="1" dirty="0">
                <a:latin typeface="Times New Roman" pitchFamily="18" charset="0"/>
              </a:rPr>
              <a:t>)</a:t>
            </a:r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4067175" y="4652963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807" name="AutoShape 39"/>
          <p:cNvSpPr>
            <a:spLocks noChangeArrowheads="1"/>
          </p:cNvSpPr>
          <p:nvPr/>
        </p:nvSpPr>
        <p:spPr bwMode="auto">
          <a:xfrm>
            <a:off x="3708400" y="4797425"/>
            <a:ext cx="13684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IDFT</a:t>
            </a: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2555875" y="6165850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 flipV="1">
            <a:off x="3203575" y="53736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 flipV="1">
            <a:off x="3419475" y="5734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1" name="Line 43"/>
          <p:cNvSpPr>
            <a:spLocks noChangeShapeType="1"/>
          </p:cNvSpPr>
          <p:nvPr/>
        </p:nvSpPr>
        <p:spPr bwMode="auto">
          <a:xfrm flipV="1">
            <a:off x="3563938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2" name="Line 44"/>
          <p:cNvSpPr>
            <a:spLocks noChangeShapeType="1"/>
          </p:cNvSpPr>
          <p:nvPr/>
        </p:nvSpPr>
        <p:spPr bwMode="auto">
          <a:xfrm flipV="1">
            <a:off x="3708400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3" name="Line 45"/>
          <p:cNvSpPr>
            <a:spLocks noChangeShapeType="1"/>
          </p:cNvSpPr>
          <p:nvPr/>
        </p:nvSpPr>
        <p:spPr bwMode="auto">
          <a:xfrm flipV="1">
            <a:off x="38512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4" name="Line 46"/>
          <p:cNvSpPr>
            <a:spLocks noChangeShapeType="1"/>
          </p:cNvSpPr>
          <p:nvPr/>
        </p:nvSpPr>
        <p:spPr bwMode="auto">
          <a:xfrm flipV="1">
            <a:off x="4067175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5" name="Line 47"/>
          <p:cNvSpPr>
            <a:spLocks noChangeShapeType="1"/>
          </p:cNvSpPr>
          <p:nvPr/>
        </p:nvSpPr>
        <p:spPr bwMode="auto">
          <a:xfrm flipV="1">
            <a:off x="4211638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6" name="Line 48"/>
          <p:cNvSpPr>
            <a:spLocks noChangeShapeType="1"/>
          </p:cNvSpPr>
          <p:nvPr/>
        </p:nvSpPr>
        <p:spPr bwMode="auto">
          <a:xfrm flipV="1">
            <a:off x="4356100" y="58785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 flipV="1">
            <a:off x="4572000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8" name="Line 50"/>
          <p:cNvSpPr>
            <a:spLocks noChangeShapeType="1"/>
          </p:cNvSpPr>
          <p:nvPr/>
        </p:nvSpPr>
        <p:spPr bwMode="auto">
          <a:xfrm flipV="1">
            <a:off x="47148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6156325" y="5780088"/>
            <a:ext cx="126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468313" y="5514975"/>
            <a:ext cx="1922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MFCC vector 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1" name="Text Box 53"/>
          <p:cNvSpPr txBox="1">
            <a:spLocks noChangeArrowheads="1"/>
          </p:cNvSpPr>
          <p:nvPr/>
        </p:nvSpPr>
        <p:spPr bwMode="auto">
          <a:xfrm>
            <a:off x="5508625" y="5013325"/>
            <a:ext cx="906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=</a:t>
            </a:r>
            <a:r>
              <a:rPr lang="en-US" altLang="zh-TW" sz="1800" b="1">
                <a:latin typeface="Times New Roman" pitchFamily="18" charset="0"/>
              </a:rPr>
              <a:t>C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>
                <a:latin typeface="Times New Roman" pitchFamily="18" charset="0"/>
              </a:rPr>
              <a:t>’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</a:p>
        </p:txBody>
      </p:sp>
      <p:sp>
        <p:nvSpPr>
          <p:cNvPr id="160822" name="Text Box 55"/>
          <p:cNvSpPr txBox="1">
            <a:spLocks noChangeArrowheads="1"/>
          </p:cNvSpPr>
          <p:nvPr/>
        </p:nvSpPr>
        <p:spPr bwMode="auto">
          <a:xfrm>
            <a:off x="3094038" y="2843213"/>
            <a:ext cx="2159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3" name="Text Box 56"/>
          <p:cNvSpPr txBox="1">
            <a:spLocks noChangeArrowheads="1"/>
          </p:cNvSpPr>
          <p:nvPr/>
        </p:nvSpPr>
        <p:spPr bwMode="auto">
          <a:xfrm>
            <a:off x="3059113" y="4581525"/>
            <a:ext cx="21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4" name="Text Box 58"/>
          <p:cNvSpPr txBox="1">
            <a:spLocks noChangeArrowheads="1"/>
          </p:cNvSpPr>
          <p:nvPr/>
        </p:nvSpPr>
        <p:spPr bwMode="auto">
          <a:xfrm>
            <a:off x="4837113" y="4545013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5" name="Text Box 60"/>
          <p:cNvSpPr txBox="1">
            <a:spLocks noChangeArrowheads="1"/>
          </p:cNvSpPr>
          <p:nvPr/>
        </p:nvSpPr>
        <p:spPr bwMode="auto">
          <a:xfrm>
            <a:off x="3049588" y="6127750"/>
            <a:ext cx="32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6" name="Text Box 61"/>
          <p:cNvSpPr txBox="1">
            <a:spLocks noChangeArrowheads="1"/>
          </p:cNvSpPr>
          <p:nvPr/>
        </p:nvSpPr>
        <p:spPr bwMode="auto">
          <a:xfrm>
            <a:off x="4821238" y="2852738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7" name="Text Box 62"/>
          <p:cNvSpPr txBox="1">
            <a:spLocks noChangeArrowheads="1"/>
          </p:cNvSpPr>
          <p:nvPr/>
        </p:nvSpPr>
        <p:spPr bwMode="auto">
          <a:xfrm>
            <a:off x="4427538" y="613727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J-1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Log Energy Computation?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9109075" cy="5921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Using the magnitude (or energy) only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Phase information is not very helpful in speech recognition</a:t>
            </a:r>
          </a:p>
          <a:p>
            <a:pPr lvl="2" eaLnBrk="1" hangingPunct="1"/>
            <a:r>
              <a:rPr lang="en-US" altLang="zh-TW" sz="2000" dirty="0" smtClean="0">
                <a:latin typeface="Times New Roman" pitchFamily="18" charset="0"/>
              </a:rPr>
              <a:t>Replacing the phase part of the original speech signal with continuous random phase usually won’t be perceived by human ears</a:t>
            </a:r>
          </a:p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Using the Logarithmic operation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Human perception </a:t>
            </a:r>
            <a:r>
              <a:rPr lang="en-US" altLang="zh-TW" sz="2200" dirty="0">
                <a:latin typeface="Times New Roman" pitchFamily="18" charset="0"/>
              </a:rPr>
              <a:t>sensitivity is proportional to signal energy in logarithmic </a:t>
            </a:r>
            <a:r>
              <a:rPr lang="en-US" altLang="zh-TW" sz="2200" dirty="0" smtClean="0">
                <a:latin typeface="Times New Roman" pitchFamily="18" charset="0"/>
              </a:rPr>
              <a:t>scale (relative ratios between signal energy values)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logarithm compresses larger values while expands smaller values, which is a characteristic of the human hearing system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dynamic compression also makes feature extraction less sensitive to variations in signal dynamics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To make a convolved noisy process additive</a:t>
            </a:r>
          </a:p>
          <a:p>
            <a:pPr lvl="2" eaLnBrk="1" hangingPunct="1"/>
            <a:r>
              <a:rPr lang="en-US" altLang="zh-TW" sz="2000" dirty="0" smtClean="0">
                <a:latin typeface="Times New Roman" pitchFamily="18" charset="0"/>
              </a:rPr>
              <a:t>Speech signal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), excitation </a:t>
            </a:r>
            <a:r>
              <a:rPr lang="en-US" altLang="zh-TW" sz="2000" i="1" dirty="0" smtClean="0">
                <a:latin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and the impulse response of vocal tract </a:t>
            </a:r>
            <a:r>
              <a:rPr lang="en-US" altLang="zh-TW" sz="2000" i="1" dirty="0" smtClean="0">
                <a:latin typeface="Times New Roman" pitchFamily="18" charset="0"/>
              </a:rPr>
              <a:t>g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           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)*</a:t>
            </a:r>
            <a:r>
              <a:rPr lang="en-US" altLang="zh-TW" sz="2000" i="1" dirty="0" smtClean="0">
                <a:latin typeface="Times New Roman" pitchFamily="18" charset="0"/>
              </a:rPr>
              <a:t>g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X(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)=U(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)G(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</a:t>
            </a:r>
            <a:br>
              <a:rPr lang="en-US" altLang="zh-TW" sz="2000" dirty="0" smtClean="0">
                <a:latin typeface="Times New Roman" pitchFamily="18" charset="0"/>
                <a:sym typeface="Wingdings" pitchFamily="2" charset="2"/>
              </a:rPr>
            </a:b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  |X(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)|=|U(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)||G(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 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log|X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)|=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log|U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)|+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log|G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</a:t>
            </a:r>
            <a:r>
              <a:rPr lang="en-US" altLang="zh-TW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36</a:t>
            </a:fld>
            <a:endParaRPr lang="zh-TW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Inverse DFT?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363" y="1081088"/>
            <a:ext cx="8858250" cy="52106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Final procedure for MFCC : performing the inverse DFT on the log-spectral power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Advantages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Since the log-power spectrum is real and symmetric, the inverse DFT reduces to a Discrete Cosine Transform (DCT). The DCT has the property to produce highly uncorrelated features </a:t>
            </a:r>
            <a:r>
              <a:rPr lang="en-US" altLang="zh-TW" sz="2200" b="1" i="1" dirty="0" err="1" smtClean="0">
                <a:latin typeface="Times New Roman" pitchFamily="18" charset="0"/>
              </a:rPr>
              <a:t>y</a:t>
            </a:r>
            <a:r>
              <a:rPr lang="en-US" altLang="zh-TW" sz="2200" baseline="-25000" dirty="0" err="1" smtClean="0">
                <a:latin typeface="Times New Roman" pitchFamily="18" charset="0"/>
              </a:rPr>
              <a:t>t</a:t>
            </a:r>
            <a:endParaRPr lang="en-US" altLang="zh-TW" sz="2200" dirty="0" smtClean="0"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diagonal rather than full covariance matrices can be used in the Gaussian distributions in many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Easier to remove the interference of excitation on formant structures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smtClean="0">
                <a:latin typeface="Times New Roman" pitchFamily="18" charset="0"/>
              </a:rPr>
              <a:t>the </a:t>
            </a:r>
            <a:r>
              <a:rPr lang="en-US" altLang="zh-TW" sz="2000" dirty="0" smtClean="0">
                <a:latin typeface="Times New Roman" pitchFamily="18" charset="0"/>
              </a:rPr>
              <a:t>phoneme for a segment of speech signal is primarily based on the formant structure (or vocal tract shape)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on the frequency scale the formant structure changes slowly over frequency, while the excitation changes much faster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2913" y="1727200"/>
          <a:ext cx="78803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7" name="方程式" r:id="rId3" imgW="3962400" imgH="457200" progId="Equation.3">
                  <p:embed/>
                </p:oleObj>
              </mc:Choice>
              <mc:Fallback>
                <p:oleObj name="方程式" r:id="rId3" imgW="3962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727200"/>
                        <a:ext cx="78803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37</a:t>
            </a:fld>
            <a:endParaRPr lang="zh-TW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Speech Production and Source Model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  <a:endParaRPr lang="en-US" altLang="zh-TW" sz="2800" b="1" dirty="0" smtClean="0">
              <a:latin typeface="Times New Roman" pitchFamily="18" charset="0"/>
            </a:endParaRP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37250" y="1557338"/>
          <a:ext cx="442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70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1557338"/>
                        <a:ext cx="442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8900" y="1042988"/>
            <a:ext cx="3619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4572000" y="1046163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323850" y="1700213"/>
            <a:ext cx="3921125" cy="4070350"/>
            <a:chOff x="272" y="1093"/>
            <a:chExt cx="2539" cy="2304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4859338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6443663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Vocal</a:t>
            </a:r>
          </a:p>
          <a:p>
            <a:pPr algn="ctr" eaLnBrk="1" hangingPunct="1"/>
            <a:r>
              <a:rPr lang="en-US" altLang="zh-TW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5867400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5903913" y="21336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7451725" y="2133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24750" y="1554163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71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554163"/>
                        <a:ext cx="446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28963"/>
            <a:ext cx="4565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4067175" y="5208588"/>
            <a:ext cx="936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u(t)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8027988" y="3284538"/>
            <a:ext cx="93662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x(t)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56362" y="2636912"/>
            <a:ext cx="11478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150065" y="2348912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6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58738" y="433388"/>
            <a:ext cx="9036050" cy="5659437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20688"/>
              <a:ext cx="707565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TW" sz="2800" b="1" u="sng" dirty="0" smtClean="0">
                  <a:latin typeface="Arial" charset="0"/>
                </a:rPr>
                <a:t>Voiced and Unvoiced Speech</a:t>
              </a:r>
              <a:r>
                <a:rPr lang="en-US" altLang="zh-TW" sz="2800" dirty="0" smtClean="0">
                  <a:latin typeface="Arial" charset="0"/>
                </a:rPr>
                <a:t> </a:t>
              </a:r>
              <a:r>
                <a:rPr kumimoji="0" lang="en-US" altLang="zh-TW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(P.4 </a:t>
              </a:r>
              <a:r>
                <a:rPr kumimoji="0" lang="en-US" altLang="zh-TW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kumimoji="0" lang="en-US" altLang="zh-TW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7.0)</a:t>
              </a:r>
              <a:r>
                <a:rPr lang="en-US" altLang="zh-TW" sz="2800" b="1" dirty="0" smtClean="0">
                  <a:latin typeface="Arial" charset="0"/>
                </a:rPr>
                <a:t> </a:t>
              </a:r>
              <a:endParaRPr lang="zh-TW" altLang="en-US" sz="28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u(t)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x(t)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voiced</a:t>
              </a:r>
              <a:endParaRPr lang="zh-TW" altLang="en-US" sz="2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unvoiced</a:t>
              </a:r>
              <a:endParaRPr lang="zh-TW" altLang="en-US" sz="2000">
                <a:latin typeface="Arial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58738" y="433388"/>
            <a:ext cx="9036050" cy="5659437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51996"/>
              <a:ext cx="527157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 dirty="0" smtClean="0">
                  <a:latin typeface="Arial" charset="0"/>
                </a:rPr>
                <a:t>Voiced and Unvoiced Speech</a:t>
              </a:r>
              <a:r>
                <a:rPr lang="en-US" altLang="zh-TW" sz="2800" dirty="0" smtClean="0">
                  <a:latin typeface="Arial" charset="0"/>
                </a:rPr>
                <a:t> </a:t>
              </a:r>
              <a:endParaRPr lang="zh-TW" altLang="en-US" sz="28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u(t)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x(t)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voiced</a:t>
              </a:r>
              <a:endParaRPr lang="zh-TW" altLang="en-US" sz="2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unvoiced</a:t>
              </a:r>
              <a:endParaRPr lang="zh-TW" altLang="en-US" sz="2000">
                <a:latin typeface="Arial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Frequency domain spectra of speech signals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P.8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  <a:endParaRPr lang="en-US" altLang="zh-TW" sz="2800" b="1" dirty="0" smtClean="0"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33450"/>
            <a:ext cx="1323975" cy="550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2625" y="933450"/>
            <a:ext cx="1592263" cy="5699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92238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1930496"/>
            <a:ext cx="3840480" cy="3730752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50824" y="181089"/>
            <a:ext cx="5833344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3000" b="1" u="sng" dirty="0">
                <a:latin typeface="Arial" charset="0"/>
              </a:rPr>
              <a:t>Frequency </a:t>
            </a:r>
            <a:r>
              <a:rPr lang="en-US" altLang="zh-TW" sz="3000" b="1" u="sng" dirty="0" smtClean="0">
                <a:latin typeface="Arial" charset="0"/>
              </a:rPr>
              <a:t>Domain</a:t>
            </a:r>
            <a:r>
              <a:rPr lang="en-US" altLang="zh-TW" sz="3000" b="1" dirty="0" smtClean="0">
                <a:latin typeface="Arial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</a:p>
          <a:p>
            <a:pPr eaLnBrk="1" hangingPunct="1">
              <a:spcBef>
                <a:spcPct val="0"/>
              </a:spcBef>
              <a:buNone/>
            </a:pPr>
            <a:endParaRPr lang="zh-TW" altLang="en-US" sz="30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2700000" cy="425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1623462" y="1811858"/>
            <a:ext cx="1136659" cy="5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488" y="5589240"/>
            <a:ext cx="2700000" cy="42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96" y="1846831"/>
            <a:ext cx="3824707" cy="359839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15905" y="3002086"/>
            <a:ext cx="1584176" cy="537964"/>
            <a:chOff x="539552" y="2675012"/>
            <a:chExt cx="1584176" cy="537964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4890512" y="2714184"/>
            <a:ext cx="1584176" cy="599095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659729" y="2315914"/>
            <a:ext cx="1756576" cy="726396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7020272" y="1652903"/>
            <a:ext cx="1584176" cy="828427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14127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427984" y="1413937"/>
            <a:ext cx="141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Unvoiced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5508104" y="5373216"/>
            <a:ext cx="756384" cy="428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042352" y="5344704"/>
            <a:ext cx="545872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927356" y="5344704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740352" y="5376520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731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-70887"/>
            <a:ext cx="91440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Domains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  <a:endParaRPr lang="en-US" altLang="zh-TW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1065593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3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4" name="方程式" r:id="rId5" imgW="1155700" imgH="457200" progId="Equation.3">
                  <p:embed/>
                </p:oleObj>
              </mc:Choice>
              <mc:Fallback>
                <p:oleObj name="方程式" r:id="rId5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5" name="方程式" r:id="rId7" imgW="381000" imgH="457200" progId="Equation.3">
                  <p:embed/>
                </p:oleObj>
              </mc:Choice>
              <mc:Fallback>
                <p:oleObj name="方程式" r:id="rId7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6" name="方程式" r:id="rId9" imgW="279400" imgH="457200" progId="Equation.3">
                  <p:embed/>
                </p:oleObj>
              </mc:Choice>
              <mc:Fallback>
                <p:oleObj name="方程式" r:id="rId9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7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8" name="方程式" r:id="rId13" imgW="355446" imgH="457002" progId="Equation.3">
                  <p:embed/>
                </p:oleObj>
              </mc:Choice>
              <mc:Fallback>
                <p:oleObj name="方程式" r:id="rId13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9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40" name="方程式" r:id="rId17" imgW="291973" imgH="482391" progId="Equation.3">
                  <p:embed/>
                </p:oleObj>
              </mc:Choice>
              <mc:Fallback>
                <p:oleObj name="方程式" r:id="rId17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81321" y="1818368"/>
            <a:ext cx="3295650" cy="10191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8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群組 1"/>
          <p:cNvGrpSpPr>
            <a:grpSpLocks/>
          </p:cNvGrpSpPr>
          <p:nvPr/>
        </p:nvGrpSpPr>
        <p:grpSpPr bwMode="auto">
          <a:xfrm>
            <a:off x="1692275" y="115888"/>
            <a:ext cx="6480175" cy="6731000"/>
            <a:chOff x="1692275" y="115888"/>
            <a:chExt cx="6480125" cy="6731000"/>
          </a:xfrm>
        </p:grpSpPr>
        <p:pic>
          <p:nvPicPr>
            <p:cNvPr id="164868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15888"/>
              <a:ext cx="5759450" cy="67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69" name="文字方塊 1"/>
            <p:cNvSpPr txBox="1">
              <a:spLocks noChangeArrowheads="1"/>
            </p:cNvSpPr>
            <p:nvPr/>
          </p:nvSpPr>
          <p:spPr bwMode="auto">
            <a:xfrm>
              <a:off x="1806575" y="233363"/>
              <a:ext cx="4038600" cy="61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Logarithmic Operation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2821" name="文字方塊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997956" y="2616349"/>
              <a:ext cx="1655837" cy="461665"/>
            </a:xfrm>
            <a:prstGeom prst="rect">
              <a:avLst/>
            </a:prstGeom>
            <a:blipFill rotWithShape="1">
              <a:blip r:embed="rId3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2822" name="文字方塊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4716363" y="3183359"/>
              <a:ext cx="1655837" cy="461665"/>
            </a:xfrm>
            <a:prstGeom prst="rect">
              <a:avLst/>
            </a:prstGeom>
            <a:blipFill rotWithShape="1">
              <a:blip r:embed="rId4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4872" name="文字方塊 5"/>
            <p:cNvSpPr txBox="1">
              <a:spLocks noChangeArrowheads="1"/>
            </p:cNvSpPr>
            <p:nvPr/>
          </p:nvSpPr>
          <p:spPr bwMode="auto">
            <a:xfrm>
              <a:off x="1943882" y="134076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u[n]</a:t>
              </a:r>
            </a:p>
          </p:txBody>
        </p:sp>
        <p:sp>
          <p:nvSpPr>
            <p:cNvPr id="164873" name="文字方塊 6"/>
            <p:cNvSpPr txBox="1">
              <a:spLocks noChangeArrowheads="1"/>
            </p:cNvSpPr>
            <p:nvPr/>
          </p:nvSpPr>
          <p:spPr bwMode="auto">
            <a:xfrm>
              <a:off x="3240026" y="170080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  <p:sp>
          <p:nvSpPr>
            <p:cNvPr id="164874" name="文字方塊 7"/>
            <p:cNvSpPr txBox="1">
              <a:spLocks noChangeArrowheads="1"/>
            </p:cNvSpPr>
            <p:nvPr/>
          </p:nvSpPr>
          <p:spPr bwMode="auto">
            <a:xfrm>
              <a:off x="4644008" y="1268760"/>
              <a:ext cx="3528392" cy="543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x[n]= u[n]</a:t>
              </a:r>
              <a:r>
                <a:rPr lang="en-US" altLang="zh-TW" sz="4400" baseline="-26000">
                  <a:latin typeface="Arial" charset="0"/>
                </a:rPr>
                <a:t>*</a:t>
              </a: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</p:grp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4437112"/>
            <a:ext cx="504056" cy="288032"/>
          </a:xfrm>
          <a:prstGeom prst="rect">
            <a:avLst/>
          </a:prstGeom>
          <a:blipFill rotWithShape="1">
            <a:blip r:embed="rId5"/>
            <a:stretch>
              <a:fillRect b="-7843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43</a:t>
            </a:fld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Derivatives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3" y="901700"/>
            <a:ext cx="8856662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Derivative operation : to obtain the change of the feature vectors with time</a:t>
            </a:r>
            <a:r>
              <a:rPr lang="en-US" altLang="zh-TW" sz="2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22250" y="2584450"/>
            <a:ext cx="203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MFCC stream </a:t>
            </a:r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(j)</a:t>
            </a:r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3279775" y="1884363"/>
            <a:ext cx="358775" cy="1185862"/>
            <a:chOff x="2064" y="1207"/>
            <a:chExt cx="226" cy="953"/>
          </a:xfrm>
        </p:grpSpPr>
        <p:sp>
          <p:nvSpPr>
            <p:cNvPr id="165992" name="Rectangle 6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3" name="AutoShape 7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4" name="AutoShape 8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5" name="Line 9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6" name="AutoShape 10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4" name="Group 11"/>
          <p:cNvGrpSpPr>
            <a:grpSpLocks/>
          </p:cNvGrpSpPr>
          <p:nvPr/>
        </p:nvGrpSpPr>
        <p:grpSpPr bwMode="auto">
          <a:xfrm>
            <a:off x="3783013" y="1884363"/>
            <a:ext cx="358775" cy="1185862"/>
            <a:chOff x="2064" y="1207"/>
            <a:chExt cx="226" cy="953"/>
          </a:xfrm>
        </p:grpSpPr>
        <p:sp>
          <p:nvSpPr>
            <p:cNvPr id="165987" name="Rectangle 12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8" name="AutoShape 13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9" name="AutoShape 14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0" name="Line 15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1" name="AutoShape 16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5" name="Group 17"/>
          <p:cNvGrpSpPr>
            <a:grpSpLocks/>
          </p:cNvGrpSpPr>
          <p:nvPr/>
        </p:nvGrpSpPr>
        <p:grpSpPr bwMode="auto">
          <a:xfrm>
            <a:off x="4287838" y="1884363"/>
            <a:ext cx="360362" cy="1185862"/>
            <a:chOff x="2064" y="1207"/>
            <a:chExt cx="226" cy="953"/>
          </a:xfrm>
        </p:grpSpPr>
        <p:sp>
          <p:nvSpPr>
            <p:cNvPr id="165982" name="Rectangle 1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3" name="AutoShape 1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4" name="AutoShape 2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5" name="Line 2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6" name="AutoShape 2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896" name="Line 23"/>
          <p:cNvSpPr>
            <a:spLocks noChangeShapeType="1"/>
          </p:cNvSpPr>
          <p:nvPr/>
        </p:nvSpPr>
        <p:spPr bwMode="auto">
          <a:xfrm>
            <a:off x="2051050" y="31829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7" name="Line 24"/>
          <p:cNvSpPr>
            <a:spLocks noChangeShapeType="1"/>
          </p:cNvSpPr>
          <p:nvPr/>
        </p:nvSpPr>
        <p:spPr bwMode="auto">
          <a:xfrm flipV="1">
            <a:off x="2701925" y="177323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8" name="Text Box 25"/>
          <p:cNvSpPr txBox="1">
            <a:spLocks noChangeArrowheads="1"/>
          </p:cNvSpPr>
          <p:nvPr/>
        </p:nvSpPr>
        <p:spPr bwMode="auto">
          <a:xfrm>
            <a:off x="1547813" y="17732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899" name="Text Box 26"/>
          <p:cNvSpPr txBox="1">
            <a:spLocks noChangeArrowheads="1"/>
          </p:cNvSpPr>
          <p:nvPr/>
        </p:nvSpPr>
        <p:spPr bwMode="auto">
          <a:xfrm>
            <a:off x="5873750" y="2862263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grpSp>
        <p:nvGrpSpPr>
          <p:cNvPr id="165900" name="Group 27"/>
          <p:cNvGrpSpPr>
            <a:grpSpLocks/>
          </p:cNvGrpSpPr>
          <p:nvPr/>
        </p:nvGrpSpPr>
        <p:grpSpPr bwMode="auto">
          <a:xfrm>
            <a:off x="4792663" y="1884363"/>
            <a:ext cx="358775" cy="1185862"/>
            <a:chOff x="2064" y="1207"/>
            <a:chExt cx="226" cy="953"/>
          </a:xfrm>
        </p:grpSpPr>
        <p:sp>
          <p:nvSpPr>
            <p:cNvPr id="165977" name="Rectangle 2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8" name="AutoShape 2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9" name="AutoShape 3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0" name="Line 3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1" name="AutoShape 3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1" name="Line 33"/>
          <p:cNvSpPr>
            <a:spLocks noChangeShapeType="1"/>
          </p:cNvSpPr>
          <p:nvPr/>
        </p:nvSpPr>
        <p:spPr bwMode="auto">
          <a:xfrm>
            <a:off x="5368925" y="25050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2" name="Text Box 34"/>
          <p:cNvSpPr txBox="1">
            <a:spLocks noChangeArrowheads="1"/>
          </p:cNvSpPr>
          <p:nvPr/>
        </p:nvSpPr>
        <p:spPr bwMode="auto">
          <a:xfrm>
            <a:off x="3059113" y="1557338"/>
            <a:ext cx="2116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   </a:t>
            </a:r>
            <a:r>
              <a:rPr lang="en-US" altLang="zh-TW" sz="1400" i="1"/>
              <a:t>t-1        t       t+1     t+2</a:t>
            </a:r>
          </a:p>
        </p:txBody>
      </p:sp>
      <p:grpSp>
        <p:nvGrpSpPr>
          <p:cNvPr id="165903" name="Group 35"/>
          <p:cNvGrpSpPr>
            <a:grpSpLocks/>
          </p:cNvGrpSpPr>
          <p:nvPr/>
        </p:nvGrpSpPr>
        <p:grpSpPr bwMode="auto">
          <a:xfrm>
            <a:off x="3314700" y="3565525"/>
            <a:ext cx="358775" cy="1185863"/>
            <a:chOff x="2066" y="2275"/>
            <a:chExt cx="226" cy="747"/>
          </a:xfrm>
        </p:grpSpPr>
        <p:sp>
          <p:nvSpPr>
            <p:cNvPr id="165972" name="Rectangle 36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3" name="AutoShape 37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4" name="AutoShape 38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5" name="Line 39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6" name="AutoShape 40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4" name="Line 41"/>
          <p:cNvSpPr>
            <a:spLocks noChangeShapeType="1"/>
          </p:cNvSpPr>
          <p:nvPr/>
        </p:nvSpPr>
        <p:spPr bwMode="auto">
          <a:xfrm>
            <a:off x="2051050" y="48466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5" name="Line 42"/>
          <p:cNvSpPr>
            <a:spLocks noChangeShapeType="1"/>
          </p:cNvSpPr>
          <p:nvPr/>
        </p:nvSpPr>
        <p:spPr bwMode="auto">
          <a:xfrm flipV="1">
            <a:off x="2698750" y="3500438"/>
            <a:ext cx="3175" cy="147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6" name="Text Box 43"/>
          <p:cNvSpPr txBox="1">
            <a:spLocks noChangeArrowheads="1"/>
          </p:cNvSpPr>
          <p:nvPr/>
        </p:nvSpPr>
        <p:spPr bwMode="auto">
          <a:xfrm>
            <a:off x="1547813" y="35004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07" name="Text Box 44"/>
          <p:cNvSpPr txBox="1">
            <a:spLocks noChangeArrowheads="1"/>
          </p:cNvSpPr>
          <p:nvPr/>
        </p:nvSpPr>
        <p:spPr bwMode="auto">
          <a:xfrm>
            <a:off x="5873750" y="45275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08" name="Line 45"/>
          <p:cNvSpPr>
            <a:spLocks noChangeShapeType="1"/>
          </p:cNvSpPr>
          <p:nvPr/>
        </p:nvSpPr>
        <p:spPr bwMode="auto">
          <a:xfrm>
            <a:off x="5368925" y="42322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09" name="Group 46"/>
          <p:cNvGrpSpPr>
            <a:grpSpLocks/>
          </p:cNvGrpSpPr>
          <p:nvPr/>
        </p:nvGrpSpPr>
        <p:grpSpPr bwMode="auto">
          <a:xfrm>
            <a:off x="3838575" y="3552825"/>
            <a:ext cx="358775" cy="1185863"/>
            <a:chOff x="2066" y="2275"/>
            <a:chExt cx="226" cy="747"/>
          </a:xfrm>
        </p:grpSpPr>
        <p:sp>
          <p:nvSpPr>
            <p:cNvPr id="165967" name="Rectangle 47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8" name="AutoShape 48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9" name="AutoShape 49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0" name="Line 50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1" name="AutoShape 51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0" name="Group 52"/>
          <p:cNvGrpSpPr>
            <a:grpSpLocks/>
          </p:cNvGrpSpPr>
          <p:nvPr/>
        </p:nvGrpSpPr>
        <p:grpSpPr bwMode="auto">
          <a:xfrm>
            <a:off x="4356100" y="3552825"/>
            <a:ext cx="358775" cy="1185863"/>
            <a:chOff x="2066" y="2275"/>
            <a:chExt cx="226" cy="747"/>
          </a:xfrm>
        </p:grpSpPr>
        <p:sp>
          <p:nvSpPr>
            <p:cNvPr id="165962" name="Rectangle 53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3" name="AutoShape 54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4" name="AutoShape 55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5" name="Line 56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6" name="AutoShape 57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1" name="Group 58"/>
          <p:cNvGrpSpPr>
            <a:grpSpLocks/>
          </p:cNvGrpSpPr>
          <p:nvPr/>
        </p:nvGrpSpPr>
        <p:grpSpPr bwMode="auto">
          <a:xfrm>
            <a:off x="4859338" y="3563938"/>
            <a:ext cx="358775" cy="1185862"/>
            <a:chOff x="2066" y="2275"/>
            <a:chExt cx="226" cy="747"/>
          </a:xfrm>
        </p:grpSpPr>
        <p:sp>
          <p:nvSpPr>
            <p:cNvPr id="165957" name="Rectangle 59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8" name="AutoShape 60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9" name="AutoShape 61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0" name="Line 62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1" name="AutoShape 63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12" name="Line 64"/>
          <p:cNvSpPr>
            <a:spLocks noChangeShapeType="1"/>
          </p:cNvSpPr>
          <p:nvPr/>
        </p:nvSpPr>
        <p:spPr bwMode="auto">
          <a:xfrm>
            <a:off x="3492500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3" name="Line 65"/>
          <p:cNvSpPr>
            <a:spLocks noChangeShapeType="1"/>
          </p:cNvSpPr>
          <p:nvPr/>
        </p:nvSpPr>
        <p:spPr bwMode="auto">
          <a:xfrm>
            <a:off x="3995738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4" name="Line 66"/>
          <p:cNvSpPr>
            <a:spLocks noChangeShapeType="1"/>
          </p:cNvSpPr>
          <p:nvPr/>
        </p:nvSpPr>
        <p:spPr bwMode="auto">
          <a:xfrm flipH="1">
            <a:off x="4067175" y="312261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5" name="Line 67"/>
          <p:cNvSpPr>
            <a:spLocks noChangeShapeType="1"/>
          </p:cNvSpPr>
          <p:nvPr/>
        </p:nvSpPr>
        <p:spPr bwMode="auto">
          <a:xfrm>
            <a:off x="4068763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6" name="Line 68"/>
          <p:cNvSpPr>
            <a:spLocks noChangeShapeType="1"/>
          </p:cNvSpPr>
          <p:nvPr/>
        </p:nvSpPr>
        <p:spPr bwMode="auto">
          <a:xfrm>
            <a:off x="4572000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7" name="Line 69"/>
          <p:cNvSpPr>
            <a:spLocks noChangeShapeType="1"/>
          </p:cNvSpPr>
          <p:nvPr/>
        </p:nvSpPr>
        <p:spPr bwMode="auto">
          <a:xfrm flipH="1">
            <a:off x="4643438" y="312261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8" name="Text Box 70"/>
          <p:cNvSpPr txBox="1">
            <a:spLocks noChangeArrowheads="1"/>
          </p:cNvSpPr>
          <p:nvPr/>
        </p:nvSpPr>
        <p:spPr bwMode="auto">
          <a:xfrm>
            <a:off x="184150" y="4076700"/>
            <a:ext cx="2516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 </a:t>
            </a:r>
            <a:r>
              <a:rPr lang="en-US" altLang="zh-TW" sz="1800">
                <a:latin typeface="Times New Roman" pitchFamily="18" charset="0"/>
              </a:rPr>
              <a:t>(j)</a:t>
            </a:r>
          </a:p>
        </p:txBody>
      </p:sp>
      <p:grpSp>
        <p:nvGrpSpPr>
          <p:cNvPr id="165919" name="Group 71"/>
          <p:cNvGrpSpPr>
            <a:grpSpLocks/>
          </p:cNvGrpSpPr>
          <p:nvPr/>
        </p:nvGrpSpPr>
        <p:grpSpPr bwMode="auto">
          <a:xfrm>
            <a:off x="3348038" y="5205413"/>
            <a:ext cx="358775" cy="1185862"/>
            <a:chOff x="2088" y="3249"/>
            <a:chExt cx="226" cy="747"/>
          </a:xfrm>
        </p:grpSpPr>
        <p:sp>
          <p:nvSpPr>
            <p:cNvPr id="165952" name="Rectangle 72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3" name="AutoShape 73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4" name="AutoShape 74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5" name="Line 75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6" name="AutoShape 76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0" name="Line 77"/>
          <p:cNvSpPr>
            <a:spLocks noChangeShapeType="1"/>
          </p:cNvSpPr>
          <p:nvPr/>
        </p:nvSpPr>
        <p:spPr bwMode="auto">
          <a:xfrm>
            <a:off x="2051050" y="6496050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1" name="Line 78"/>
          <p:cNvSpPr>
            <a:spLocks noChangeShapeType="1"/>
          </p:cNvSpPr>
          <p:nvPr/>
        </p:nvSpPr>
        <p:spPr bwMode="auto">
          <a:xfrm flipH="1" flipV="1">
            <a:off x="2700338" y="5191125"/>
            <a:ext cx="1587" cy="143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2" name="Text Box 79"/>
          <p:cNvSpPr txBox="1">
            <a:spLocks noChangeArrowheads="1"/>
          </p:cNvSpPr>
          <p:nvPr/>
        </p:nvSpPr>
        <p:spPr bwMode="auto">
          <a:xfrm>
            <a:off x="1547813" y="5130800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23" name="Text Box 80"/>
          <p:cNvSpPr txBox="1">
            <a:spLocks noChangeArrowheads="1"/>
          </p:cNvSpPr>
          <p:nvPr/>
        </p:nvSpPr>
        <p:spPr bwMode="auto">
          <a:xfrm>
            <a:off x="5873750" y="61531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24" name="Line 81"/>
          <p:cNvSpPr>
            <a:spLocks noChangeShapeType="1"/>
          </p:cNvSpPr>
          <p:nvPr/>
        </p:nvSpPr>
        <p:spPr bwMode="auto">
          <a:xfrm>
            <a:off x="5368925" y="5815013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25" name="Group 82"/>
          <p:cNvGrpSpPr>
            <a:grpSpLocks/>
          </p:cNvGrpSpPr>
          <p:nvPr/>
        </p:nvGrpSpPr>
        <p:grpSpPr bwMode="auto">
          <a:xfrm>
            <a:off x="3868738" y="5200650"/>
            <a:ext cx="358775" cy="1185863"/>
            <a:chOff x="2088" y="3249"/>
            <a:chExt cx="226" cy="747"/>
          </a:xfrm>
        </p:grpSpPr>
        <p:sp>
          <p:nvSpPr>
            <p:cNvPr id="165947" name="Rectangle 83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8" name="AutoShape 84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9" name="AutoShape 85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0" name="Line 86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1" name="AutoShape 87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6" name="Group 88"/>
          <p:cNvGrpSpPr>
            <a:grpSpLocks/>
          </p:cNvGrpSpPr>
          <p:nvPr/>
        </p:nvGrpSpPr>
        <p:grpSpPr bwMode="auto">
          <a:xfrm>
            <a:off x="4349750" y="5202238"/>
            <a:ext cx="358775" cy="1185862"/>
            <a:chOff x="2088" y="3249"/>
            <a:chExt cx="226" cy="747"/>
          </a:xfrm>
        </p:grpSpPr>
        <p:sp>
          <p:nvSpPr>
            <p:cNvPr id="165942" name="Rectangle 89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3" name="AutoShape 90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4" name="AutoShape 91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5" name="Line 92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6" name="AutoShape 93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7" name="Group 94"/>
          <p:cNvGrpSpPr>
            <a:grpSpLocks/>
          </p:cNvGrpSpPr>
          <p:nvPr/>
        </p:nvGrpSpPr>
        <p:grpSpPr bwMode="auto">
          <a:xfrm>
            <a:off x="4859338" y="5195888"/>
            <a:ext cx="358775" cy="1185862"/>
            <a:chOff x="2088" y="3249"/>
            <a:chExt cx="226" cy="747"/>
          </a:xfrm>
        </p:grpSpPr>
        <p:sp>
          <p:nvSpPr>
            <p:cNvPr id="165937" name="Rectangle 95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8" name="AutoShape 96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9" name="AutoShape 97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0" name="Line 98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1" name="AutoShape 99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8" name="Line 100"/>
          <p:cNvSpPr>
            <a:spLocks noChangeShapeType="1"/>
          </p:cNvSpPr>
          <p:nvPr/>
        </p:nvSpPr>
        <p:spPr bwMode="auto">
          <a:xfrm>
            <a:off x="3492500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9" name="Line 101"/>
          <p:cNvSpPr>
            <a:spLocks noChangeShapeType="1"/>
          </p:cNvSpPr>
          <p:nvPr/>
        </p:nvSpPr>
        <p:spPr bwMode="auto">
          <a:xfrm>
            <a:off x="3995738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0" name="Line 102"/>
          <p:cNvSpPr>
            <a:spLocks noChangeShapeType="1"/>
          </p:cNvSpPr>
          <p:nvPr/>
        </p:nvSpPr>
        <p:spPr bwMode="auto">
          <a:xfrm flipH="1">
            <a:off x="4067175" y="479266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1" name="Line 103"/>
          <p:cNvSpPr>
            <a:spLocks noChangeShapeType="1"/>
          </p:cNvSpPr>
          <p:nvPr/>
        </p:nvSpPr>
        <p:spPr bwMode="auto">
          <a:xfrm>
            <a:off x="4068763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2" name="Line 104"/>
          <p:cNvSpPr>
            <a:spLocks noChangeShapeType="1"/>
          </p:cNvSpPr>
          <p:nvPr/>
        </p:nvSpPr>
        <p:spPr bwMode="auto">
          <a:xfrm>
            <a:off x="4572000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3" name="Line 105"/>
          <p:cNvSpPr>
            <a:spLocks noChangeShapeType="1"/>
          </p:cNvSpPr>
          <p:nvPr/>
        </p:nvSpPr>
        <p:spPr bwMode="auto">
          <a:xfrm flipH="1">
            <a:off x="4643438" y="479266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4" name="Text Box 106"/>
          <p:cNvSpPr txBox="1">
            <a:spLocks noChangeArrowheads="1"/>
          </p:cNvSpPr>
          <p:nvPr/>
        </p:nvSpPr>
        <p:spPr bwMode="auto">
          <a:xfrm>
            <a:off x="34925" y="5734050"/>
            <a:ext cx="2614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cs typeface="Arial" charset="0"/>
              </a:rPr>
              <a:t>2 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latin typeface="Times New Roman" pitchFamily="18" charset="0"/>
              </a:rPr>
              <a:t>2 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>
                <a:latin typeface="Times New Roman" pitchFamily="18" charset="0"/>
              </a:rPr>
              <a:t>(j)</a:t>
            </a:r>
            <a:endParaRPr lang="en-US" altLang="zh-TW" sz="1800"/>
          </a:p>
        </p:txBody>
      </p:sp>
      <p:graphicFrame>
        <p:nvGraphicFramePr>
          <p:cNvPr id="165935" name="Object 107"/>
          <p:cNvGraphicFramePr>
            <a:graphicFrameLocks noChangeAspect="1"/>
          </p:cNvGraphicFramePr>
          <p:nvPr/>
        </p:nvGraphicFramePr>
        <p:xfrm>
          <a:off x="6923088" y="2709863"/>
          <a:ext cx="2003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9" name="方程式" r:id="rId3" imgW="1485900" imgH="698500" progId="Equation.3">
                  <p:embed/>
                </p:oleObj>
              </mc:Choice>
              <mc:Fallback>
                <p:oleObj name="方程式" r:id="rId3" imgW="1485900" imgH="698500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2709863"/>
                        <a:ext cx="2003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36" name="Object 108"/>
          <p:cNvGraphicFramePr>
            <a:graphicFrameLocks noChangeAspect="1"/>
          </p:cNvGraphicFramePr>
          <p:nvPr/>
        </p:nvGraphicFramePr>
        <p:xfrm>
          <a:off x="6913563" y="4538663"/>
          <a:ext cx="21748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0" name="方程式" r:id="rId5" imgW="1612900" imgH="698500" progId="Equation.3">
                  <p:embed/>
                </p:oleObj>
              </mc:Choice>
              <mc:Fallback>
                <p:oleObj name="方程式" r:id="rId5" imgW="1612900" imgH="69850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4538663"/>
                        <a:ext cx="21748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44</a:t>
            </a:fld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4450"/>
            <a:ext cx="730726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文字方塊 1"/>
          <p:cNvSpPr txBox="1">
            <a:spLocks noChangeArrowheads="1"/>
          </p:cNvSpPr>
          <p:nvPr/>
        </p:nvSpPr>
        <p:spPr bwMode="auto">
          <a:xfrm>
            <a:off x="1106488" y="260350"/>
            <a:ext cx="4751387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Linear Regression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88125" y="1166813"/>
            <a:ext cx="1655763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0070C0"/>
                </a:solidFill>
              </a:rPr>
              <a:t>(x</a:t>
            </a:r>
            <a:r>
              <a:rPr lang="en-US" altLang="zh-TW" sz="2400" spc="600" baseline="-25000" dirty="0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, </a:t>
            </a:r>
            <a:r>
              <a:rPr lang="en-US" altLang="zh-TW" sz="2400" spc="600" dirty="0" err="1">
                <a:solidFill>
                  <a:srgbClr val="0070C0"/>
                </a:solidFill>
              </a:rPr>
              <a:t>y</a:t>
            </a:r>
            <a:r>
              <a:rPr lang="en-US" altLang="zh-TW" sz="2400" spc="600" baseline="-25000" dirty="0" err="1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61150" y="3040063"/>
            <a:ext cx="1655763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FF0000"/>
                </a:solidFill>
              </a:rPr>
              <a:t>y=</a:t>
            </a:r>
            <a:r>
              <a:rPr lang="en-US" altLang="zh-TW" sz="2400" spc="600" dirty="0" err="1">
                <a:solidFill>
                  <a:srgbClr val="FF0000"/>
                </a:solidFill>
              </a:rPr>
              <a:t>ax+b</a:t>
            </a:r>
            <a:endParaRPr lang="en-US" altLang="zh-TW" sz="2400" spc="600" dirty="0">
              <a:solidFill>
                <a:srgbClr val="0070C0"/>
              </a:solidFill>
            </a:endParaRPr>
          </a:p>
        </p:txBody>
      </p:sp>
      <p:graphicFrame>
        <p:nvGraphicFramePr>
          <p:cNvPr id="166918" name="物件 1"/>
          <p:cNvGraphicFramePr>
            <a:graphicFrameLocks noChangeAspect="1"/>
          </p:cNvGraphicFramePr>
          <p:nvPr/>
        </p:nvGraphicFramePr>
        <p:xfrm>
          <a:off x="3132138" y="4724400"/>
          <a:ext cx="41036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5" name="方程式" r:id="rId4" imgW="1409700" imgH="469900" progId="Equation.3">
                  <p:embed/>
                </p:oleObj>
              </mc:Choice>
              <mc:Fallback>
                <p:oleObj name="方程式" r:id="rId4" imgW="1409700" imgH="4699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24400"/>
                        <a:ext cx="4103687" cy="1296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9" name="文字方塊 3"/>
          <p:cNvSpPr txBox="1">
            <a:spLocks noChangeArrowheads="1"/>
          </p:cNvSpPr>
          <p:nvPr/>
        </p:nvSpPr>
        <p:spPr bwMode="auto">
          <a:xfrm>
            <a:off x="4932363" y="6084888"/>
            <a:ext cx="2232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latin typeface="Arial" charset="0"/>
              </a:rPr>
              <a:t>find a, b</a:t>
            </a:r>
            <a:endParaRPr lang="zh-TW" altLang="en-US">
              <a:latin typeface="Arial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45</a:t>
            </a:fld>
            <a:endParaRPr lang="zh-TW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Delta Coefficients?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908050"/>
            <a:ext cx="9106916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To capture the dynamic characters of the speech signal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Such information carries relevant information for speech recognition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The value of </a:t>
            </a:r>
            <a:r>
              <a:rPr lang="en-US" altLang="zh-TW" sz="2200" i="1" dirty="0" smtClean="0">
                <a:latin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</a:rPr>
              <a:t> should be properly chosen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The dynamic characters may not be properly extracted if </a:t>
            </a:r>
            <a:r>
              <a:rPr lang="en-US" altLang="zh-TW" sz="2000" i="1" dirty="0">
                <a:latin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</a:rPr>
              <a:t> is too small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Too large p may imply frames too far away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To cancel the DC part (channel distortion or convolutional noise) of the MFCC features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Assume, for clean speech, an </a:t>
            </a:r>
            <a:r>
              <a:rPr lang="en-US" altLang="zh-TW" sz="2200" dirty="0">
                <a:latin typeface="Times New Roman" pitchFamily="18" charset="0"/>
              </a:rPr>
              <a:t>MFCC </a:t>
            </a:r>
            <a:r>
              <a:rPr lang="en-US" altLang="zh-TW" sz="2200" dirty="0" smtClean="0">
                <a:latin typeface="Times New Roman" pitchFamily="18" charset="0"/>
              </a:rPr>
              <a:t>parameter stream for an utterance is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{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t-N+1</a:t>
            </a:r>
            <a:r>
              <a:rPr lang="en-US" altLang="zh-TW" sz="2200" dirty="0" smtClean="0">
                <a:latin typeface="Times New Roman" pitchFamily="18" charset="0"/>
              </a:rPr>
              <a:t>),…....,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t+1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t+2</a:t>
            </a:r>
            <a:r>
              <a:rPr lang="en-US" altLang="zh-TW" sz="2200" dirty="0" smtClean="0">
                <a:latin typeface="Times New Roman" pitchFamily="18" charset="0"/>
              </a:rPr>
              <a:t>), ……},</a:t>
            </a:r>
          </a:p>
          <a:p>
            <a:pPr marL="741600" lvl="1" indent="0" eaLnBrk="1" hangingPunct="1">
              <a:lnSpc>
                <a:spcPct val="120000"/>
              </a:lnSpc>
              <a:buNone/>
            </a:pP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 is an MFCC parameter at time 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,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while after channel distortion, the MFCC stream becomes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{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t-N+1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,…....,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t+1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t+2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……}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the channel effect 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 is eliminated in the delta (difference) coefficients</a:t>
            </a:r>
            <a:endParaRPr lang="en-US" altLang="zh-TW" sz="2400" dirty="0" smtClean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46</a:t>
            </a:fld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群組 6"/>
          <p:cNvGrpSpPr>
            <a:grpSpLocks/>
          </p:cNvGrpSpPr>
          <p:nvPr/>
        </p:nvGrpSpPr>
        <p:grpSpPr bwMode="auto">
          <a:xfrm>
            <a:off x="609600" y="333375"/>
            <a:ext cx="7994650" cy="6153150"/>
            <a:chOff x="609600" y="332656"/>
            <a:chExt cx="7994848" cy="6153150"/>
          </a:xfrm>
        </p:grpSpPr>
        <p:pic>
          <p:nvPicPr>
            <p:cNvPr id="168968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32656"/>
              <a:ext cx="7924801" cy="615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969" name="文字方塊 1"/>
            <p:cNvSpPr txBox="1">
              <a:spLocks noChangeArrowheads="1"/>
            </p:cNvSpPr>
            <p:nvPr/>
          </p:nvSpPr>
          <p:spPr bwMode="auto">
            <a:xfrm>
              <a:off x="665163" y="428625"/>
              <a:ext cx="4319587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Convolutional Noise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8970" name="文字方塊 7"/>
            <p:cNvSpPr txBox="1">
              <a:spLocks noChangeArrowheads="1"/>
            </p:cNvSpPr>
            <p:nvPr/>
          </p:nvSpPr>
          <p:spPr bwMode="auto">
            <a:xfrm>
              <a:off x="4283968" y="1484784"/>
              <a:ext cx="3528419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y[n]= x[n]</a:t>
              </a:r>
              <a:r>
                <a:rPr lang="en-US" altLang="zh-TW" sz="3600" baseline="-20000">
                  <a:solidFill>
                    <a:srgbClr val="0070C0"/>
                  </a:solidFill>
                  <a:latin typeface="Arial" charset="0"/>
                </a:rPr>
                <a:t>*</a:t>
              </a: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h[n]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68971" name="文字方塊 7"/>
            <p:cNvSpPr txBox="1">
              <a:spLocks noChangeArrowheads="1"/>
            </p:cNvSpPr>
            <p:nvPr/>
          </p:nvSpPr>
          <p:spPr bwMode="auto">
            <a:xfrm>
              <a:off x="1403649" y="1815207"/>
              <a:ext cx="136815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68972" name="矩形 1"/>
            <p:cNvSpPr>
              <a:spLocks noChangeArrowheads="1"/>
            </p:cNvSpPr>
            <p:nvPr/>
          </p:nvSpPr>
          <p:spPr bwMode="auto">
            <a:xfrm>
              <a:off x="3059832" y="2267580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70C0"/>
                  </a:solidFill>
                  <a:latin typeface="Arial" charset="0"/>
                </a:rPr>
                <a:t>h[n]</a:t>
              </a:r>
              <a:endParaRPr lang="zh-TW" altLang="en-US" sz="1700">
                <a:latin typeface="Arial" charset="0"/>
              </a:endParaRPr>
            </a:p>
          </p:txBody>
        </p:sp>
        <p:sp>
          <p:nvSpPr>
            <p:cNvPr id="168973" name="矩形 2"/>
            <p:cNvSpPr>
              <a:spLocks noChangeArrowheads="1"/>
            </p:cNvSpPr>
            <p:nvPr/>
          </p:nvSpPr>
          <p:spPr bwMode="auto">
            <a:xfrm>
              <a:off x="7452320" y="2636912"/>
              <a:ext cx="11521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0000"/>
                  </a:solidFill>
                  <a:latin typeface="Times New Roman" pitchFamily="18" charset="0"/>
                </a:rPr>
                <a:t>MFCC</a:t>
              </a:r>
              <a:endParaRPr lang="zh-TW" altLang="en-US" sz="17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68963" name="文字方塊 1"/>
          <p:cNvSpPr txBox="1">
            <a:spLocks noChangeArrowheads="1"/>
          </p:cNvSpPr>
          <p:nvPr/>
        </p:nvSpPr>
        <p:spPr bwMode="auto">
          <a:xfrm>
            <a:off x="4500563" y="3429000"/>
            <a:ext cx="2232025" cy="877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sp>
        <p:nvSpPr>
          <p:cNvPr id="168964" name="文字方塊 2"/>
          <p:cNvSpPr txBox="1">
            <a:spLocks noChangeArrowheads="1"/>
          </p:cNvSpPr>
          <p:nvPr/>
        </p:nvSpPr>
        <p:spPr bwMode="auto">
          <a:xfrm>
            <a:off x="4787900" y="34290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</a:rPr>
              <a:t>y = x + h</a:t>
            </a:r>
            <a:endParaRPr lang="zh-TW" altLang="en-US" sz="2800">
              <a:latin typeface="Arial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859338" y="3500438"/>
            <a:ext cx="217487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435600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011863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47</a:t>
            </a:fld>
            <a:endParaRPr lang="zh-TW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End-point Detection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36625"/>
            <a:ext cx="8785225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Push (and Hold) to Talk/Continuously Listening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Adaptive Energy Threshold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Low Rejection Rate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false acceptance may be rescued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Vocabulary Words Preceded and Followed by a Silence/Noise Model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Two-class Pattern Classifier</a:t>
            </a: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zh-TW" sz="2600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Gaussian density functions used to model the two classes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log-energy, delta log-energy as the feature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dynamically adapted parameters</a:t>
            </a:r>
          </a:p>
        </p:txBody>
      </p:sp>
      <p:grpSp>
        <p:nvGrpSpPr>
          <p:cNvPr id="169988" name="Group 25"/>
          <p:cNvGrpSpPr>
            <a:grpSpLocks/>
          </p:cNvGrpSpPr>
          <p:nvPr/>
        </p:nvGrpSpPr>
        <p:grpSpPr bwMode="auto">
          <a:xfrm>
            <a:off x="1887538" y="3700463"/>
            <a:ext cx="3425825" cy="1479550"/>
            <a:chOff x="1159" y="2313"/>
            <a:chExt cx="2220" cy="932"/>
          </a:xfrm>
        </p:grpSpPr>
        <p:sp>
          <p:nvSpPr>
            <p:cNvPr id="169989" name="Oval 4"/>
            <p:cNvSpPr>
              <a:spLocks noChangeArrowheads="1"/>
            </p:cNvSpPr>
            <p:nvPr/>
          </p:nvSpPr>
          <p:spPr bwMode="auto">
            <a:xfrm>
              <a:off x="1162" y="2432"/>
              <a:ext cx="726" cy="466"/>
            </a:xfrm>
            <a:prstGeom prst="ellipse">
              <a:avLst/>
            </a:prstGeom>
            <a:gradFill rotWithShape="1">
              <a:gsLst>
                <a:gs pos="0">
                  <a:srgbClr val="000066">
                    <a:alpha val="39998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Speech</a:t>
              </a:r>
            </a:p>
          </p:txBody>
        </p:sp>
        <p:sp>
          <p:nvSpPr>
            <p:cNvPr id="169990" name="Oval 6"/>
            <p:cNvSpPr>
              <a:spLocks noChangeArrowheads="1"/>
            </p:cNvSpPr>
            <p:nvPr/>
          </p:nvSpPr>
          <p:spPr bwMode="auto">
            <a:xfrm>
              <a:off x="2653" y="2420"/>
              <a:ext cx="726" cy="46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9998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Silence/</a:t>
              </a:r>
            </a:p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Noise</a:t>
              </a:r>
            </a:p>
          </p:txBody>
        </p:sp>
        <p:sp>
          <p:nvSpPr>
            <p:cNvPr id="169991" name="Arc 12"/>
            <p:cNvSpPr>
              <a:spLocks/>
            </p:cNvSpPr>
            <p:nvPr/>
          </p:nvSpPr>
          <p:spPr bwMode="auto">
            <a:xfrm rot="7601167">
              <a:off x="2050" y="2472"/>
              <a:ext cx="482" cy="559"/>
            </a:xfrm>
            <a:custGeom>
              <a:avLst/>
              <a:gdLst>
                <a:gd name="T0" fmla="*/ 0 w 22923"/>
                <a:gd name="T1" fmla="*/ 0 h 25408"/>
                <a:gd name="T2" fmla="*/ 0 w 22923"/>
                <a:gd name="T3" fmla="*/ 0 h 25408"/>
                <a:gd name="T4" fmla="*/ 0 w 22923"/>
                <a:gd name="T5" fmla="*/ 0 h 25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5408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</a:path>
                <a:path w="22923" h="25408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9992" name="Arc 13"/>
            <p:cNvSpPr>
              <a:spLocks/>
            </p:cNvSpPr>
            <p:nvPr/>
          </p:nvSpPr>
          <p:spPr bwMode="auto">
            <a:xfrm rot="-3073672">
              <a:off x="2001" y="2251"/>
              <a:ext cx="482" cy="605"/>
            </a:xfrm>
            <a:custGeom>
              <a:avLst/>
              <a:gdLst>
                <a:gd name="T0" fmla="*/ 0 w 22923"/>
                <a:gd name="T1" fmla="*/ 0 h 26179"/>
                <a:gd name="T2" fmla="*/ 0 w 22923"/>
                <a:gd name="T3" fmla="*/ 0 h 26179"/>
                <a:gd name="T4" fmla="*/ 0 w 22923"/>
                <a:gd name="T5" fmla="*/ 0 h 26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6179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</a:path>
                <a:path w="22923" h="26179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9993" name="Group 23"/>
            <p:cNvGrpSpPr>
              <a:grpSpLocks/>
            </p:cNvGrpSpPr>
            <p:nvPr/>
          </p:nvGrpSpPr>
          <p:grpSpPr bwMode="auto">
            <a:xfrm>
              <a:off x="1159" y="2864"/>
              <a:ext cx="704" cy="381"/>
              <a:chOff x="1159" y="2864"/>
              <a:chExt cx="704" cy="381"/>
            </a:xfrm>
          </p:grpSpPr>
          <p:sp>
            <p:nvSpPr>
              <p:cNvPr id="169997" name="Arc 17"/>
              <p:cNvSpPr>
                <a:spLocks/>
              </p:cNvSpPr>
              <p:nvPr/>
            </p:nvSpPr>
            <p:spPr bwMode="auto">
              <a:xfrm>
                <a:off x="1194" y="286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8" name="Arc 18"/>
              <p:cNvSpPr>
                <a:spLocks/>
              </p:cNvSpPr>
              <p:nvPr/>
            </p:nvSpPr>
            <p:spPr bwMode="auto">
              <a:xfrm rot="9250182" flipV="1">
                <a:off x="1159" y="2895"/>
                <a:ext cx="246" cy="137"/>
              </a:xfrm>
              <a:custGeom>
                <a:avLst/>
                <a:gdLst>
                  <a:gd name="T0" fmla="*/ 0 w 21600"/>
                  <a:gd name="T1" fmla="*/ 0 h 19934"/>
                  <a:gd name="T2" fmla="*/ 0 w 21600"/>
                  <a:gd name="T3" fmla="*/ 0 h 19934"/>
                  <a:gd name="T4" fmla="*/ 0 w 21600"/>
                  <a:gd name="T5" fmla="*/ 0 h 199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9934" fill="none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</a:path>
                  <a:path w="21600" h="19934" stroke="0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  <a:lnTo>
                      <a:pt x="0" y="18395"/>
                    </a:lnTo>
                    <a:lnTo>
                      <a:pt x="11321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69994" name="Group 24"/>
            <p:cNvGrpSpPr>
              <a:grpSpLocks/>
            </p:cNvGrpSpPr>
            <p:nvPr/>
          </p:nvGrpSpPr>
          <p:grpSpPr bwMode="auto">
            <a:xfrm>
              <a:off x="2667" y="2844"/>
              <a:ext cx="706" cy="381"/>
              <a:chOff x="2667" y="2844"/>
              <a:chExt cx="706" cy="381"/>
            </a:xfrm>
          </p:grpSpPr>
          <p:sp>
            <p:nvSpPr>
              <p:cNvPr id="169995" name="Arc 21"/>
              <p:cNvSpPr>
                <a:spLocks/>
              </p:cNvSpPr>
              <p:nvPr/>
            </p:nvSpPr>
            <p:spPr bwMode="auto">
              <a:xfrm>
                <a:off x="2704" y="284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6" name="Arc 22"/>
              <p:cNvSpPr>
                <a:spLocks/>
              </p:cNvSpPr>
              <p:nvPr/>
            </p:nvSpPr>
            <p:spPr bwMode="auto">
              <a:xfrm rot="9250182" flipV="1">
                <a:off x="2667" y="2869"/>
                <a:ext cx="246" cy="144"/>
              </a:xfrm>
              <a:custGeom>
                <a:avLst/>
                <a:gdLst>
                  <a:gd name="T0" fmla="*/ 0 w 21600"/>
                  <a:gd name="T1" fmla="*/ 0 h 21063"/>
                  <a:gd name="T2" fmla="*/ 0 w 21600"/>
                  <a:gd name="T3" fmla="*/ 0 h 21063"/>
                  <a:gd name="T4" fmla="*/ 0 w 21600"/>
                  <a:gd name="T5" fmla="*/ 0 h 210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063" fill="none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</a:path>
                  <a:path w="21600" h="21063" stroke="0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  <a:lnTo>
                      <a:pt x="0" y="19524"/>
                    </a:lnTo>
                    <a:lnTo>
                      <a:pt x="9239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End-point Detection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598312"/>
            <a:ext cx="7959144" cy="166137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347864" y="1628800"/>
            <a:ext cx="2232248" cy="1174080"/>
            <a:chOff x="3124049" y="3911320"/>
            <a:chExt cx="2232248" cy="1174080"/>
          </a:xfrm>
        </p:grpSpPr>
        <p:sp>
          <p:nvSpPr>
            <p:cNvPr id="6" name="文字方塊 5"/>
            <p:cNvSpPr txBox="1"/>
            <p:nvPr/>
          </p:nvSpPr>
          <p:spPr>
            <a:xfrm>
              <a:off x="3785412" y="3911320"/>
              <a:ext cx="112554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silence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(noise)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V="1">
              <a:off x="3124049" y="4545340"/>
              <a:ext cx="864096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4564209" y="4545340"/>
              <a:ext cx="792088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3851920" y="4149080"/>
            <a:ext cx="2061944" cy="922300"/>
            <a:chOff x="2462980" y="3893318"/>
            <a:chExt cx="2061944" cy="922300"/>
          </a:xfrm>
        </p:grpSpPr>
        <p:sp>
          <p:nvSpPr>
            <p:cNvPr id="13" name="文字方塊 12"/>
            <p:cNvSpPr txBox="1"/>
            <p:nvPr/>
          </p:nvSpPr>
          <p:spPr>
            <a:xfrm>
              <a:off x="2462980" y="4452442"/>
              <a:ext cx="2061944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rejection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2600209" y="3893318"/>
              <a:ext cx="29481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1403648" y="4149080"/>
            <a:ext cx="2316391" cy="921413"/>
            <a:chOff x="3111052" y="3894205"/>
            <a:chExt cx="2316391" cy="921413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11052" y="4452442"/>
              <a:ext cx="2316391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acceptance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H="1">
              <a:off x="4335188" y="3894205"/>
              <a:ext cx="20529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5220072" y="3298404"/>
            <a:ext cx="3096347" cy="634020"/>
            <a:chOff x="5525073" y="3298404"/>
            <a:chExt cx="2738703" cy="634020"/>
          </a:xfrm>
        </p:grpSpPr>
        <p:sp>
          <p:nvSpPr>
            <p:cNvPr id="26" name="文字方塊 25"/>
            <p:cNvSpPr txBox="1"/>
            <p:nvPr/>
          </p:nvSpPr>
          <p:spPr>
            <a:xfrm>
              <a:off x="6265521" y="3298404"/>
              <a:ext cx="1998255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detected speech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segments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5525073" y="3462404"/>
              <a:ext cx="720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1619672" y="1841688"/>
            <a:ext cx="2448272" cy="867232"/>
            <a:chOff x="3916137" y="4125808"/>
            <a:chExt cx="2448272" cy="867232"/>
          </a:xfrm>
        </p:grpSpPr>
        <p:sp>
          <p:nvSpPr>
            <p:cNvPr id="31" name="文字方塊 30"/>
            <p:cNvSpPr txBox="1"/>
            <p:nvPr/>
          </p:nvSpPr>
          <p:spPr>
            <a:xfrm>
              <a:off x="4014727" y="4125808"/>
              <a:ext cx="112554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speech</a:t>
              </a:r>
              <a:endParaRPr lang="zh-TW" altLang="en-US" sz="2200" dirty="0"/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3916137" y="4546940"/>
              <a:ext cx="346749" cy="4461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4708225" y="4488984"/>
              <a:ext cx="1656184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consonant sounds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 </a:t>
            </a:r>
            <a:r>
              <a:rPr lang="zh-TW" altLang="en-US" smtClean="0">
                <a:latin typeface="華康魏碑體" pitchFamily="65" charset="-120"/>
                <a:ea typeface="華康魏碑體" pitchFamily="65" charset="-120"/>
              </a:rPr>
              <a:t>（清音）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 </a:t>
            </a:r>
            <a:r>
              <a:rPr lang="zh-TW" altLang="en-US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90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5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05">
            <a:off x="4419600" y="1747838"/>
            <a:ext cx="419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b="1" smtClean="0">
                <a:ea typeface="華康魏碑體" pitchFamily="65" charset="-120"/>
              </a:rPr>
              <a:t>與語音學、訊號波型、頻譜特性有關的網址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/>
              <a:t>	17. Three Tutorials on Voicing and Plosives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2"/>
              </a:rPr>
              <a:t>http://homepage.ntu.edu.tw/~karchung/intro%20page%2017.htm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8. Fundamental frequency and harmonics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3"/>
              </a:rPr>
              <a:t>http://homepage.ntu.edu.tw/~karchung/phonetics%20II%20page%20eight.htm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9. Vowels and Formants I: Resonance (with soda bottle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4"/>
              </a:rPr>
              <a:t>http://homepage.ntu.edu.tw/~karchung/Phonetics%20II%20page%20nine.htm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10. Vowels and Formants II (with duck call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5"/>
              </a:rPr>
              <a:t>http://homepage.ntu.edu.tw/~karchung/Phonetics%20II%20page%20ten.htm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12. Understanding Decibels (A PowerPoint slide show)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6"/>
              </a:rPr>
              <a:t>http://homepage.ntu.edu.tw/~karchung/Phonetics%20II%20page%20twelve.htm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13. The Case of the Missing Fundamental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7"/>
              </a:rPr>
              <a:t>http://homepage.ntu.edu.tw/~karchung/Phonetics%20II%20page%20thirteen.htm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14. </a:t>
            </a:r>
            <a:r>
              <a:rPr lang="en-US" altLang="zh-TW" sz="1400" dirty="0" err="1" smtClean="0"/>
              <a:t>Forry</a:t>
            </a:r>
            <a:r>
              <a:rPr lang="en-US" altLang="zh-TW" sz="1400" dirty="0" smtClean="0"/>
              <a:t>, wrong number! I  The frequency ranges of speech and hearing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8"/>
              </a:rPr>
              <a:t>http://homepage.ntu.edu.tw/~karchung/Phonetics%20II%20page%20fourteen.htm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19. Vowels and Formants III: Formants for fun and profit (with </a:t>
            </a:r>
            <a:r>
              <a:rPr lang="en-US" altLang="zh-TW" sz="1400" dirty="0" err="1" smtClean="0"/>
              <a:t>samplesof</a:t>
            </a:r>
            <a:r>
              <a:rPr lang="en-US" altLang="zh-TW" sz="1400" dirty="0" smtClean="0"/>
              <a:t> exotic music)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9"/>
              </a:rPr>
              <a:t>http://homepage.ntu.edu.tw/~karchung/Phonetics%20II%20page%20nineteen.htm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20. Getting into spectrograms: Some useful links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0"/>
              </a:rPr>
              <a:t>http://homepage.ntu.edu.tw/~karchung/Phonetics%20II%20page%20twenty.htm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21. Two other ways to visualize sound signals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1"/>
              </a:rPr>
              <a:t>http://homepage.ntu.edu.tw/~karchung/Phonetics%20II%20page%20twentyone.htm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23. Advanced speech analysis tools II: </a:t>
            </a:r>
            <a:r>
              <a:rPr lang="en-US" altLang="zh-TW" sz="1400" dirty="0" err="1" smtClean="0"/>
              <a:t>Praat</a:t>
            </a:r>
            <a:r>
              <a:rPr lang="en-US" altLang="zh-TW" sz="1400" dirty="0" smtClean="0"/>
              <a:t> and more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2"/>
              </a:rPr>
              <a:t>http://homepage.ntu.edu.tw/~karchung/Phonetics%20II%20page%20twentythree.htm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25. Synthesizing vowels online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3"/>
              </a:rPr>
              <a:t>http://www.asel.udel.edu/speech/tutorials/synthesis/vowels.html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endParaRPr lang="en-US" altLang="zh-TW" sz="1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179388" y="323850"/>
            <a:ext cx="813702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Time and Frequency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Domains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(P.12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2.0)</a:t>
            </a:r>
            <a:endParaRPr lang="zh-TW" alt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5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684213" y="2205038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X[k]</a:t>
            </a: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6096" y="13407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time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6388" y="1916832"/>
            <a:ext cx="31440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1-1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Fast </a:t>
            </a:r>
            <a:r>
              <a:rPr lang="en-US" altLang="zh-TW" dirty="0">
                <a:solidFill>
                  <a:schemeClr val="tx1"/>
                </a:solidFill>
              </a:rPr>
              <a:t>Fourier </a:t>
            </a:r>
            <a:r>
              <a:rPr lang="en-US" altLang="zh-TW" dirty="0" smtClean="0">
                <a:solidFill>
                  <a:schemeClr val="tx1"/>
                </a:solidFill>
              </a:rPr>
              <a:t>Transform (FFT)</a:t>
            </a:r>
          </a:p>
          <a:p>
            <a:endParaRPr lang="en-US" altLang="zh-TW" sz="1000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frequency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TW" sz="1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sz="1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260817" y="6206866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40173" y="6165304"/>
            <a:ext cx="666129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63834" y="4517416"/>
            <a:ext cx="840999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504549" y="4509120"/>
            <a:ext cx="782437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262745" y="4800598"/>
            <a:ext cx="581906" cy="1508721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557530" y="4911436"/>
            <a:ext cx="744779" cy="1319569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7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Frequency domain spectra of speech signals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33450"/>
            <a:ext cx="1323975" cy="550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2625" y="933450"/>
            <a:ext cx="1592263" cy="5699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92238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1930496"/>
            <a:ext cx="3840480" cy="3730752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50824" y="181089"/>
            <a:ext cx="4105151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Frequency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0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2700000" cy="425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1623462" y="1811858"/>
            <a:ext cx="1136659" cy="5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488" y="5589240"/>
            <a:ext cx="2700000" cy="42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96" y="1846831"/>
            <a:ext cx="3824707" cy="359839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15905" y="3002086"/>
            <a:ext cx="1584176" cy="537964"/>
            <a:chOff x="539552" y="2675012"/>
            <a:chExt cx="1584176" cy="537964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4890512" y="2714184"/>
            <a:ext cx="1584176" cy="599095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659729" y="2315914"/>
            <a:ext cx="1756576" cy="726396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7020272" y="1652903"/>
            <a:ext cx="1584176" cy="828427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14127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427984" y="1413937"/>
            <a:ext cx="141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Unvoiced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5508104" y="5373216"/>
            <a:ext cx="756384" cy="428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042352" y="5344704"/>
            <a:ext cx="545872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927356" y="5344704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740352" y="5376520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</TotalTime>
  <Words>1999</Words>
  <Application>Microsoft Office PowerPoint</Application>
  <PresentationFormat>如螢幕大小 (4:3)</PresentationFormat>
  <Paragraphs>559</Paragraphs>
  <Slides>50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73" baseType="lpstr">
      <vt:lpstr>華康魏碑體</vt:lpstr>
      <vt:lpstr>新細明體</vt:lpstr>
      <vt:lpstr>Arial</vt:lpstr>
      <vt:lpstr>Book Antiqua</vt:lpstr>
      <vt:lpstr>Calibri</vt:lpstr>
      <vt:lpstr>Cambria Math</vt:lpstr>
      <vt:lpstr>French Script MT</vt:lpstr>
      <vt:lpstr>Symbol</vt:lpstr>
      <vt:lpstr>Times New Roman</vt:lpstr>
      <vt:lpstr>Wingdings</vt:lpstr>
      <vt:lpstr>全真魏碑體</vt:lpstr>
      <vt:lpstr>1_預設簡報設計</vt:lpstr>
      <vt:lpstr>Office 佈景主題</vt:lpstr>
      <vt:lpstr>3_Office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10_Office 佈景主題</vt:lpstr>
      <vt:lpstr>11_Office 佈景主題</vt:lpstr>
      <vt:lpstr>2_預設簡報設計</vt:lpstr>
      <vt:lpstr>方程式</vt:lpstr>
      <vt:lpstr>PowerPoint 簡報</vt:lpstr>
      <vt:lpstr>Waveform plots of typical vowel sounds - Voiced（濁音）</vt:lpstr>
      <vt:lpstr>Speech Production and Source Model</vt:lpstr>
      <vt:lpstr>PowerPoint 簡報</vt:lpstr>
      <vt:lpstr>Waveform plots of typical consonant sounds</vt:lpstr>
      <vt:lpstr>Waveform plot of a sentence</vt:lpstr>
      <vt:lpstr>PowerPoint 簡報</vt:lpstr>
      <vt:lpstr>Frequency domain spectra of speech signals</vt:lpstr>
      <vt:lpstr>PowerPoint 簡報</vt:lpstr>
      <vt:lpstr>PowerPoint 簡報</vt:lpstr>
      <vt:lpstr>Spectrogram</vt:lpstr>
      <vt:lpstr>Spectrogram</vt:lpstr>
      <vt:lpstr>Formant Frequencies</vt:lpstr>
      <vt:lpstr>Formant frequency contours</vt:lpstr>
      <vt:lpstr>PowerPoint 簡報</vt:lpstr>
      <vt:lpstr>PowerPoint 簡報</vt:lpstr>
      <vt:lpstr>Speech Source Model</vt:lpstr>
      <vt:lpstr>PowerPoint 簡報</vt:lpstr>
      <vt:lpstr>PowerPoint 簡報</vt:lpstr>
      <vt:lpstr>Feature Extraction - MFCC</vt:lpstr>
      <vt:lpstr>Pre-emphasis</vt:lpstr>
      <vt:lpstr>Why pre-emphasis? </vt:lpstr>
      <vt:lpstr>Why Windowing? </vt:lpstr>
      <vt:lpstr>Waveform plot of a sentence</vt:lpstr>
      <vt:lpstr>PowerPoint 簡報</vt:lpstr>
      <vt:lpstr>Effect of Windowing (1)</vt:lpstr>
      <vt:lpstr>PowerPoint 簡報</vt:lpstr>
      <vt:lpstr>PowerPoint 簡報</vt:lpstr>
      <vt:lpstr>Effect of Windowing (2)</vt:lpstr>
      <vt:lpstr>DFT and Mel-filter-bank Processing</vt:lpstr>
      <vt:lpstr>PowerPoint 簡報</vt:lpstr>
      <vt:lpstr>PowerPoint 簡報</vt:lpstr>
      <vt:lpstr>Why Filter-bank Processing?</vt:lpstr>
      <vt:lpstr>Feature Extraction - MFCC</vt:lpstr>
      <vt:lpstr>Logarithmic Operation and IDFT</vt:lpstr>
      <vt:lpstr>Why Log Energy Computation?</vt:lpstr>
      <vt:lpstr>Why Inverse DFT?</vt:lpstr>
      <vt:lpstr>Speech Production and Source Model (P.3 of 7.0)</vt:lpstr>
      <vt:lpstr>PowerPoint 簡報</vt:lpstr>
      <vt:lpstr>Frequency domain spectra of speech signals (P.8 of 7.0)</vt:lpstr>
      <vt:lpstr>PowerPoint 簡報</vt:lpstr>
      <vt:lpstr>PowerPoint 簡報</vt:lpstr>
      <vt:lpstr>PowerPoint 簡報</vt:lpstr>
      <vt:lpstr>Derivatives</vt:lpstr>
      <vt:lpstr>PowerPoint 簡報</vt:lpstr>
      <vt:lpstr>Why Delta Coefficients?</vt:lpstr>
      <vt:lpstr>PowerPoint 簡報</vt:lpstr>
      <vt:lpstr>End-point Detection</vt:lpstr>
      <vt:lpstr>End-point Detection</vt:lpstr>
      <vt:lpstr>與語音學、訊號波型、頻譜特性有關的網址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385</cp:revision>
  <cp:lastPrinted>2018-05-04T02:13:43Z</cp:lastPrinted>
  <dcterms:created xsi:type="dcterms:W3CDTF">2002-02-22T11:13:19Z</dcterms:created>
  <dcterms:modified xsi:type="dcterms:W3CDTF">2019-10-09T01:49:47Z</dcterms:modified>
</cp:coreProperties>
</file>