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Nunito" panose="02020500000000000000" charset="0"/>
      <p:regular r:id="rId46"/>
      <p:bold r:id="rId47"/>
      <p:italic r:id="rId48"/>
      <p:boldItalic r:id="rId49"/>
    </p:embeddedFont>
    <p:embeddedFont>
      <p:font typeface="Roboto" panose="02020500000000000000" charset="0"/>
      <p:regular r:id="rId50"/>
      <p:bold r:id="rId51"/>
      <p:italic r:id="rId52"/>
      <p:boldItalic r:id="rId53"/>
    </p:embeddedFont>
    <p:embeddedFont>
      <p:font typeface="微軟正黑體" panose="020B0604030504040204" pitchFamily="34" charset="-120"/>
      <p:regular r:id="rId54"/>
      <p:bold r:id="rId55"/>
    </p:embeddedFont>
    <p:embeddedFont>
      <p:font typeface="微軟正黑體" panose="020B0604030504040204" pitchFamily="34" charset="-12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90FB0-B8F7-4752-A659-1628652FE752}" v="1" dt="2020-11-06T11:33:25.569"/>
  </p1510:revLst>
</p1510:revInfo>
</file>

<file path=ppt/tableStyles.xml><?xml version="1.0" encoding="utf-8"?>
<a:tblStyleLst xmlns:a="http://schemas.openxmlformats.org/drawingml/2006/main" def="{A17FCDD4-98C9-4037-B45D-F91D6E8D2BD8}">
  <a:tblStyle styleId="{A17FCDD4-98C9-4037-B45D-F91D6E8D2BD8}" styleName="Table_0">
    <a:wholeTbl>
      <a:tcTxStyle b="off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7F4A7C-B6A7-4DA4-99D8-6041D0716D49}" styleName="Table_1">
    <a:wholeTbl>
      <a:tcTxStyle b="off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mbria"/>
          <a:ea typeface="Cambria"/>
          <a:cs typeface="Cambria"/>
        </a:font>
        <a:srgbClr val="AF7B51"/>
      </a:tcTxStyle>
      <a:tcStyle>
        <a:tcBdr/>
        <a:fill>
          <a:solidFill>
            <a:srgbClr val="FFFFFF"/>
          </a:solidFill>
        </a:fill>
      </a:tcStyle>
    </a:lastCol>
    <a:firstCol>
      <a:tcTxStyle b="on" i="off">
        <a:font>
          <a:latin typeface="Cambria"/>
          <a:ea typeface="Cambria"/>
          <a:cs typeface="Cambria"/>
        </a:font>
        <a:srgbClr val="AF7B51"/>
      </a:tcTxStyle>
      <a:tcStyle>
        <a:tcBdr/>
        <a:fill>
          <a:solidFill>
            <a:srgbClr val="FFFFFF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AF7B51"/>
      </a:tcTxStyle>
      <a:tcStyle>
        <a:tcBdr>
          <a:top>
            <a:ln w="381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mbria"/>
          <a:ea typeface="Cambria"/>
          <a:cs typeface="Cambria"/>
        </a:font>
        <a:srgbClr val="AF7B51"/>
      </a:tcTxStyle>
      <a:tcStyle>
        <a:tcBdr>
          <a:bottom>
            <a:ln w="381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46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5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49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007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59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746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309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959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040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427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313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69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01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604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885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437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578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706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272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287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345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816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8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316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85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741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325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257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259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30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13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22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23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14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10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03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 rot="10800000">
            <a:off x="5058907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grpSp>
        <p:nvGrpSpPr>
          <p:cNvPr id="14" name="Shape 14"/>
          <p:cNvGrpSpPr/>
          <p:nvPr/>
        </p:nvGrpSpPr>
        <p:grpSpPr>
          <a:xfrm>
            <a:off x="255201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7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9" y="5088"/>
            <a:ext cx="1851283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5" y="4217858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53" y="4055652"/>
            <a:ext cx="2795415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3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grpSp>
        <p:nvGrpSpPr>
          <p:cNvPr id="111" name="Shape 111"/>
          <p:cNvGrpSpPr/>
          <p:nvPr/>
        </p:nvGrpSpPr>
        <p:grpSpPr>
          <a:xfrm>
            <a:off x="5959223" y="4119582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53" y="2"/>
            <a:ext cx="2795415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1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1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3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grpSp>
        <p:nvGrpSpPr>
          <p:cNvPr id="39" name="Shape 39"/>
          <p:cNvGrpSpPr/>
          <p:nvPr/>
        </p:nvGrpSpPr>
        <p:grpSpPr>
          <a:xfrm>
            <a:off x="5594196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53" y="2"/>
            <a:ext cx="2795415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6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2" name="Shape 52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1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1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9" name="Shape 59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1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1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67" name="Shape 67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1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3" name="Shape 73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1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9" name="Shape 79"/>
          <p:cNvSpPr/>
          <p:nvPr/>
        </p:nvSpPr>
        <p:spPr>
          <a:xfrm flipH="1">
            <a:off x="3583211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grpSp>
        <p:nvGrpSpPr>
          <p:cNvPr id="80" name="Shape 80"/>
          <p:cNvGrpSpPr/>
          <p:nvPr/>
        </p:nvGrpSpPr>
        <p:grpSpPr>
          <a:xfrm>
            <a:off x="255993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grpSp>
        <p:nvGrpSpPr>
          <p:cNvPr id="85" name="Shape 85"/>
          <p:cNvGrpSpPr/>
          <p:nvPr/>
        </p:nvGrpSpPr>
        <p:grpSpPr>
          <a:xfrm>
            <a:off x="34933" y="4522125"/>
            <a:ext cx="1593307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7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31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200"/>
            </a:lvl1pPr>
            <a:lvl2pPr lvl="1" algn="ctr" rtl="0">
              <a:spcBef>
                <a:spcPts val="0"/>
              </a:spcBef>
              <a:buSzPct val="100000"/>
              <a:defRPr sz="3200"/>
            </a:lvl2pPr>
            <a:lvl3pPr lvl="2" algn="ctr" rtl="0">
              <a:spcBef>
                <a:spcPts val="0"/>
              </a:spcBef>
              <a:buSzPct val="100000"/>
              <a:defRPr sz="3200"/>
            </a:lvl3pPr>
            <a:lvl4pPr lvl="3" algn="ctr" rtl="0">
              <a:spcBef>
                <a:spcPts val="0"/>
              </a:spcBef>
              <a:buSzPct val="100000"/>
              <a:defRPr sz="3200"/>
            </a:lvl4pPr>
            <a:lvl5pPr lvl="4" algn="ctr" rtl="0">
              <a:spcBef>
                <a:spcPts val="0"/>
              </a:spcBef>
              <a:buSzPct val="100000"/>
              <a:defRPr sz="3200"/>
            </a:lvl5pPr>
            <a:lvl6pPr lvl="5" algn="ctr" rtl="0">
              <a:spcBef>
                <a:spcPts val="0"/>
              </a:spcBef>
              <a:buSzPct val="100000"/>
              <a:defRPr sz="3200"/>
            </a:lvl6pPr>
            <a:lvl7pPr lvl="6" algn="ctr" rtl="0">
              <a:spcBef>
                <a:spcPts val="0"/>
              </a:spcBef>
              <a:buSzPct val="100000"/>
              <a:defRPr sz="3200"/>
            </a:lvl7pPr>
            <a:lvl8pPr lvl="7" algn="ctr" rtl="0">
              <a:spcBef>
                <a:spcPts val="0"/>
              </a:spcBef>
              <a:buSzPct val="100000"/>
              <a:defRPr sz="3200"/>
            </a:lvl8pPr>
            <a:lvl9pPr lvl="8" algn="ctr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8" name="Shape 98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1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1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1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6" name="Shape 106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7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US" altLang="zh-TW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pPr algn="r"/>
              <a:t>‹#›</a:t>
            </a:fld>
            <a:endParaRPr lang="zh-TW" altLang="en-US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ero6K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peech.ee.ntu.edu.tw/homework/DSP_HW2-2/FAQ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tu-dsp-2020-ta@googlegroups.co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eech.ee.ntu.edu.tw/homework/DSP_HW2-2/phonetic_clas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peech.ee.ntu.edu.tw/homework/DSP_HW2-2/" TargetMode="External"/><Relationship Id="rId4" Type="http://schemas.openxmlformats.org/officeDocument/2006/relationships/hyperlink" Target="http://speech.ee.ntu.edu.tw/homework/DSP_HW2-2/syllable.t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.hum.uva.nl/praa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 altLang="zh-TW" sz="4200"/>
              <a:t>DSP HW2-2</a:t>
            </a:r>
            <a:br>
              <a:rPr lang="zh-TW"/>
            </a:br>
            <a:r>
              <a:rPr lang="zh-TW"/>
              <a:t>Speech Analysis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教授：李琳山</a:t>
            </a:r>
            <a:b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助教：張致強</a:t>
            </a:r>
            <a:b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zh-TW" altLang="en-US"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View &amp; Edit</a:t>
            </a:r>
            <a:br>
              <a:rPr lang="zh-TW"/>
            </a:br>
            <a:endParaRPr lang="zh-TW"/>
          </a:p>
        </p:txBody>
      </p:sp>
      <p:grpSp>
        <p:nvGrpSpPr>
          <p:cNvPr id="191" name="Shape 191"/>
          <p:cNvGrpSpPr/>
          <p:nvPr/>
        </p:nvGrpSpPr>
        <p:grpSpPr>
          <a:xfrm>
            <a:off x="2086454" y="1494677"/>
            <a:ext cx="4971125" cy="3164324"/>
            <a:chOff x="2168263" y="342825"/>
            <a:chExt cx="4971125" cy="3164324"/>
          </a:xfrm>
        </p:grpSpPr>
        <p:pic>
          <p:nvPicPr>
            <p:cNvPr id="192" name="Shape 192"/>
            <p:cNvPicPr preferRelativeResize="0"/>
            <p:nvPr/>
          </p:nvPicPr>
          <p:blipFill rotWithShape="1">
            <a:blip r:embed="rId3">
              <a:alphaModFix/>
            </a:blip>
            <a:srcRect b="30934"/>
            <a:stretch/>
          </p:blipFill>
          <p:spPr>
            <a:xfrm>
              <a:off x="2168263" y="342825"/>
              <a:ext cx="4971125" cy="3164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Shape 193"/>
            <p:cNvSpPr/>
            <p:nvPr/>
          </p:nvSpPr>
          <p:spPr>
            <a:xfrm>
              <a:off x="4776125" y="1190275"/>
              <a:ext cx="2363100" cy="3375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and Frequency Domain</a:t>
            </a:r>
            <a:br>
              <a:rPr lang="zh-TW"/>
            </a:br>
            <a:endParaRPr lang="zh-TW"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242" y="1416404"/>
            <a:ext cx="6063525" cy="349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 </a:t>
            </a:r>
            <a:r>
              <a:rPr lang="zh-TW" altLang="en-US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音高 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pitch</a:t>
            </a:r>
            <a:r>
              <a:rPr lang="zh-TW" altLang="en-US" sz="2400" b="1" i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br>
              <a:rPr lang="zh-TW"/>
            </a:br>
            <a:endParaRPr lang="zh-TW"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881" y="1386625"/>
            <a:ext cx="5378375" cy="35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 </a:t>
            </a:r>
            <a:r>
              <a:rPr lang="zh-TW" altLang="en-US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音量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 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-&gt;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Intensity </a:t>
            </a:r>
            <a:r>
              <a:rPr lang="en-US" altLang="zh-TW" sz="2400" b="1" i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br>
              <a:rPr lang="zh-TW" b="1" i="1"/>
            </a:br>
            <a:endParaRPr lang="zh-TW" b="1" i="1"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442" y="1376701"/>
            <a:ext cx="5378375" cy="35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Formant </a:t>
            </a:r>
            <a:r>
              <a:rPr lang="zh-TW" altLang="en-US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共鳴 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Formant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formants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br>
              <a:rPr lang="zh-TW"/>
            </a:br>
            <a:endParaRPr lang="zh-TW"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806" y="1366753"/>
            <a:ext cx="5420375" cy="35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Reminder</a:t>
            </a:r>
            <a:br>
              <a:rPr lang="zh-TW"/>
            </a:br>
            <a:endParaRPr lang="zh-TW"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b="1" i="1" dirty="0">
                <a:solidFill>
                  <a:srgbClr val="000000"/>
                </a:solidFill>
              </a:rPr>
              <a:t>Intensity: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000" dirty="0">
                <a:solidFill>
                  <a:srgbClr val="000000"/>
                </a:solidFill>
              </a:rPr>
              <a:t>power of all frequency components</a:t>
            </a:r>
            <a:br>
              <a:rPr lang="en-US" altLang="zh-TW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Two acoustic signals may have the same intensity but different frequency components.</a:t>
            </a: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b="1" i="1" dirty="0">
                <a:solidFill>
                  <a:srgbClr val="000000"/>
                </a:solidFill>
              </a:rPr>
              <a:t>Formant: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000" dirty="0">
                <a:solidFill>
                  <a:srgbClr val="000000"/>
                </a:solidFill>
              </a:rPr>
              <a:t>acoustic resonance, measured by the peak in the frequency spectrum</a:t>
            </a:r>
            <a:br>
              <a:rPr lang="en-US" altLang="zh-TW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You should not  trust the formant detection output for unvoiced initials.</a:t>
            </a: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(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Annotate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TestGrid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zh-TW"/>
              <a:t> </a:t>
            </a:r>
            <a:br>
              <a:rPr lang="zh-TW"/>
            </a:br>
            <a:endParaRPr lang="zh-TW"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38488"/>
          <a:stretch/>
        </p:blipFill>
        <p:spPr>
          <a:xfrm>
            <a:off x="2247525" y="1406478"/>
            <a:ext cx="4107400" cy="35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4398802" y="3255625"/>
            <a:ext cx="1995900" cy="24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4448451" y="3652801"/>
            <a:ext cx="1668300" cy="24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4021502" y="3166250"/>
            <a:ext cx="5719500" cy="6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021502" y="3596701"/>
            <a:ext cx="5719500" cy="6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2.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br>
              <a:rPr lang="zh-TW"/>
            </a:br>
            <a:endParaRPr lang="zh-TW"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Create one interval tier named RCDIF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No point tiers</a:t>
            </a: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30" y="2518492"/>
            <a:ext cx="6610351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br>
              <a:rPr lang="zh-TW"/>
            </a:br>
            <a:endParaRPr lang="zh-TW"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With </a:t>
            </a:r>
            <a:r>
              <a:rPr lang="en-US" altLang="zh-TW" sz="2400" b="1" dirty="0">
                <a:solidFill>
                  <a:srgbClr val="000000"/>
                </a:solidFill>
              </a:rPr>
              <a:t>BOTH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objects selected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click </a:t>
            </a:r>
            <a:r>
              <a:rPr lang="en-US" altLang="zh-TW" sz="2400" b="1" i="1" dirty="0">
                <a:solidFill>
                  <a:srgbClr val="000000"/>
                </a:solidFill>
              </a:rPr>
              <a:t>View &amp; Edit</a:t>
            </a: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l="3099" r="6525" b="12595"/>
          <a:stretch/>
        </p:blipFill>
        <p:spPr>
          <a:xfrm>
            <a:off x="3807881" y="1939204"/>
            <a:ext cx="4516975" cy="29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br>
              <a:rPr lang="zh-TW"/>
            </a:br>
            <a:endParaRPr lang="zh-TW"/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l="2891" t="10514" r="2608"/>
          <a:stretch/>
        </p:blipFill>
        <p:spPr>
          <a:xfrm>
            <a:off x="1701954" y="1383178"/>
            <a:ext cx="5740101" cy="35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Outline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8098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>
                <a:solidFill>
                  <a:srgbClr val="000000"/>
                </a:solidFill>
              </a:rPr>
              <a:t>Introduction</a:t>
            </a:r>
          </a:p>
          <a:p>
            <a:pPr marL="457178" indent="-38098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>
                <a:solidFill>
                  <a:srgbClr val="000000"/>
                </a:solidFill>
              </a:rPr>
              <a:t>Praat</a:t>
            </a:r>
          </a:p>
          <a:p>
            <a:pPr marL="457178" indent="-38098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>
                <a:solidFill>
                  <a:srgbClr val="000000"/>
                </a:solidFill>
              </a:rPr>
              <a:t>Homework Problems</a:t>
            </a:r>
          </a:p>
          <a:p>
            <a:pPr marL="457178" indent="-380981">
              <a:buClr>
                <a:srgbClr val="000000"/>
              </a:buClr>
              <a:buAutoNum type="arabicPeriod"/>
            </a:pPr>
            <a:r>
              <a:rPr lang="en-US" altLang="zh-TW" sz="2400">
                <a:solidFill>
                  <a:srgbClr val="000000"/>
                </a:solidFill>
              </a:rPr>
              <a:t>Submission Requirements</a:t>
            </a:r>
            <a:br>
              <a:rPr lang="zh-TW" alt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alt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br>
              <a:rPr lang="zh-TW"/>
            </a:br>
            <a:endParaRPr lang="zh-TW"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Click on spectrogram for your boundary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Add the boundary by clicking the small circle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Remove by choosing “Boundary/Remove”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Drag you boundaries to be more accurate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Click between your boundary and type in your label (according to the “Syllable table”)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Listen to your label by clicking the number (interval time) below it</a:t>
            </a: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labeling </a:t>
            </a:r>
            <a:br>
              <a:rPr lang="zh-TW"/>
            </a:br>
            <a:endParaRPr lang="zh-TW"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t="10530" b="1564"/>
          <a:stretch/>
        </p:blipFill>
        <p:spPr>
          <a:xfrm>
            <a:off x="487713" y="1408731"/>
            <a:ext cx="8168576" cy="34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Save your Label file</a:t>
            </a:r>
            <a:r>
              <a:rPr lang="zh-TW"/>
              <a:t> </a:t>
            </a:r>
            <a:br>
              <a:rPr lang="zh-TW"/>
            </a:br>
            <a:endParaRPr lang="zh-TW"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buClr>
                <a:srgbClr val="000000"/>
              </a:buClr>
              <a:buSzPct val="83333"/>
            </a:pPr>
            <a:r>
              <a:rPr lang="en-US" altLang="zh-TW" sz="2400">
                <a:solidFill>
                  <a:srgbClr val="000000"/>
                </a:solidFill>
              </a:rPr>
              <a:t>Save your TextGrid object as short text file</a:t>
            </a:r>
            <a:br>
              <a:rPr lang="en-US" altLang="zh-TW" sz="2400">
                <a:solidFill>
                  <a:srgbClr val="000000"/>
                </a:solidFill>
              </a:rPr>
            </a:br>
            <a:r>
              <a:rPr lang="en-US" altLang="zh-TW" sz="2000">
                <a:solidFill>
                  <a:srgbClr val="000000"/>
                </a:solidFill>
              </a:rPr>
              <a:t>File should be “.TextGrid” not “.Collection”</a:t>
            </a:r>
            <a:br>
              <a:rPr lang="zh-TW" altLang="en-US" sz="2400">
                <a:solidFill>
                  <a:srgbClr val="000000"/>
                </a:solidFill>
              </a:rPr>
            </a:br>
            <a:br>
              <a:rPr lang="zh-TW" altLang="en-US" sz="2400">
                <a:solidFill>
                  <a:srgbClr val="000000"/>
                </a:solidFill>
              </a:rPr>
            </a:br>
            <a:endParaRPr lang="zh-TW" altLang="en-US" sz="2400">
              <a:solidFill>
                <a:srgbClr val="000000"/>
              </a:solidFill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35182"/>
          <a:stretch/>
        </p:blipFill>
        <p:spPr>
          <a:xfrm>
            <a:off x="1538405" y="2458329"/>
            <a:ext cx="6305551" cy="22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Report - Part 1 (20%)</a:t>
            </a:r>
            <a:br>
              <a:rPr lang="zh-TW"/>
            </a:br>
            <a:endParaRPr lang="zh-TW"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Choose your wave files from directories according to your student ID (</a:t>
            </a:r>
            <a:r>
              <a:rPr lang="en-US" altLang="zh-TW" sz="15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https://goo.gl/ero6Ka</a:t>
            </a:r>
            <a:r>
              <a:rPr lang="en-US" altLang="zh-TW" sz="2400" dirty="0">
                <a:solidFill>
                  <a:srgbClr val="000000"/>
                </a:solidFill>
              </a:rPr>
              <a:t>).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You must submit at least 5 fully labeled TextGrid files (</a:t>
            </a:r>
            <a:r>
              <a:rPr lang="en-US" altLang="zh-TW" sz="2400" b="1" dirty="0">
                <a:solidFill>
                  <a:srgbClr val="000000"/>
                </a:solidFill>
              </a:rPr>
              <a:t>along with their wave files</a:t>
            </a:r>
            <a:r>
              <a:rPr lang="en-US" altLang="zh-TW" sz="2400" dirty="0">
                <a:solidFill>
                  <a:srgbClr val="000000"/>
                </a:solidFill>
              </a:rPr>
              <a:t>).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These 5 files should contain the initial/final labels you use in part 2.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Report - Part 2 (30%)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Choose at least 2 initials from the 4 classes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(Plosive, Fricative, Affricate, Nasal)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For each of these 8 initials, create a table that contains at least 2 screenshots of its label. 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Please show intensity and formant.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endParaRPr lang="en-US" alt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Part 2 -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Plosive b (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ㄅ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graphicFrame>
        <p:nvGraphicFramePr>
          <p:cNvPr id="302" name="Shape 302"/>
          <p:cNvGraphicFramePr/>
          <p:nvPr/>
        </p:nvGraphicFramePr>
        <p:xfrm>
          <a:off x="1676551" y="1379124"/>
          <a:ext cx="5790900" cy="3444262"/>
        </p:xfrm>
        <a:graphic>
          <a:graphicData uri="http://schemas.openxmlformats.org/drawingml/2006/table">
            <a:tbl>
              <a:tblPr firstRow="1" bandRow="1">
                <a:noFill/>
                <a:tableStyleId>{A07F4A7C-B6A7-4DA4-99D8-6041D0716D49}</a:tableStyleId>
              </a:tblPr>
              <a:tblGrid>
                <a:gridCol w="14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11">
                <a:tc gridSpan="2"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/>
                        <a:t>Phonetic Class</a:t>
                      </a:r>
                    </a:p>
                  </a:txBody>
                  <a:tcPr marL="91451" marR="91451" marT="45725" marB="45725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>
                        <a:solidFill>
                          <a:srgbClr val="000000"/>
                        </a:solidFill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>
                        <a:solidFill>
                          <a:srgbClr val="000000"/>
                        </a:solidFill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0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Plosive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b(ㄅ)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t="3344"/>
          <a:stretch/>
        </p:blipFill>
        <p:spPr>
          <a:xfrm>
            <a:off x="4944928" y="1934004"/>
            <a:ext cx="76487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 l="37005" t="39742" r="55906" b="13140"/>
          <a:stretch/>
        </p:blipFill>
        <p:spPr>
          <a:xfrm>
            <a:off x="6404577" y="1934001"/>
            <a:ext cx="764875" cy="270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Part 2 -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Plosive p (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ㄆ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graphicFrame>
        <p:nvGraphicFramePr>
          <p:cNvPr id="310" name="Shape 310"/>
          <p:cNvGraphicFramePr/>
          <p:nvPr/>
        </p:nvGraphicFramePr>
        <p:xfrm>
          <a:off x="1676551" y="1379124"/>
          <a:ext cx="5790900" cy="3444262"/>
        </p:xfrm>
        <a:graphic>
          <a:graphicData uri="http://schemas.openxmlformats.org/drawingml/2006/table">
            <a:tbl>
              <a:tblPr firstRow="1" bandRow="1">
                <a:noFill/>
                <a:tableStyleId>{A07F4A7C-B6A7-4DA4-99D8-6041D0716D49}</a:tableStyleId>
              </a:tblPr>
              <a:tblGrid>
                <a:gridCol w="14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11">
                <a:tc gridSpan="2"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/>
                        <a:t>Phonetic Class</a:t>
                      </a:r>
                    </a:p>
                  </a:txBody>
                  <a:tcPr marL="91451" marR="91451" marT="45725" marB="45725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>
                        <a:solidFill>
                          <a:srgbClr val="000000"/>
                        </a:solidFill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>
                        <a:solidFill>
                          <a:srgbClr val="000000"/>
                        </a:solidFill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0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Plosive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lvl="0" indent="16700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45833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pp(</a:t>
                      </a:r>
                      <a:r>
                        <a:rPr lang="zh-TW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ㄆ</a:t>
                      </a: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endParaRPr sz="24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t="3716"/>
          <a:stretch/>
        </p:blipFill>
        <p:spPr>
          <a:xfrm>
            <a:off x="4883002" y="1935001"/>
            <a:ext cx="826500" cy="26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t="4561" b="9"/>
          <a:stretch/>
        </p:blipFill>
        <p:spPr>
          <a:xfrm>
            <a:off x="6321102" y="1935001"/>
            <a:ext cx="826500" cy="26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Part 2 -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Useful tips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Zoom in and Zoom out.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show all or selection part in Praat by clicking the buttons on the lower-left corner of UI.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In your chosen directory.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zh-TW" altLang="en-US" sz="2000" dirty="0">
                <a:solidFill>
                  <a:srgbClr val="000000"/>
                </a:solidFill>
              </a:rPr>
              <a:t>“</a:t>
            </a:r>
            <a:r>
              <a:rPr lang="en-US" altLang="zh-TW" sz="2000" dirty="0">
                <a:solidFill>
                  <a:srgbClr val="000000"/>
                </a:solidFill>
              </a:rPr>
              <a:t>NTU_XXXXX_phn2file” lists all files containing each phone</a:t>
            </a:r>
            <a:br>
              <a:rPr lang="en-US" altLang="zh-TW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“NTU_XXXXX_file2phn” lists all phones contained in each file</a:t>
            </a: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endParaRPr lang="zh-TW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Report - Part 3 (50%)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(20%) What are the consistencies of the spectrogram in each phonetic class? (Plosive, Fricative, Affricate, Nasal)</a:t>
            </a:r>
            <a:br>
              <a:rPr lang="en-US" altLang="zh-TW" sz="2400" dirty="0">
                <a:solidFill>
                  <a:srgbClr val="000000"/>
                </a:solidFill>
              </a:rPr>
            </a:br>
            <a:endParaRPr lang="en-US" altLang="zh-TW" sz="2400" dirty="0">
              <a:solidFill>
                <a:srgbClr val="000000"/>
              </a:solidFill>
            </a:endParaRP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(10%) Is the boundary between neighboring initial and final clear? What is the benefit of using “right-context dependent” initial model (ex: sh_a) instead of pure initial model (ex: sh) to model initials?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endParaRPr lang="en-US" alt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Report - Part 3 (50%)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en-US" altLang="zh-TW" sz="2400" dirty="0">
                <a:solidFill>
                  <a:srgbClr val="000000"/>
                </a:solidFill>
              </a:rPr>
              <a:t>3.  (10%) What are the differences when pronouncing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</a:t>
            </a:r>
            <a:r>
              <a:rPr lang="zh-TW" altLang="en-US" sz="2400" dirty="0">
                <a:solidFill>
                  <a:srgbClr val="000000"/>
                </a:solidFill>
              </a:rPr>
              <a:t>ㄅ </a:t>
            </a:r>
            <a:r>
              <a:rPr lang="en-US" altLang="zh-TW" sz="2400" dirty="0">
                <a:solidFill>
                  <a:srgbClr val="000000"/>
                </a:solidFill>
              </a:rPr>
              <a:t>&amp; </a:t>
            </a:r>
            <a:r>
              <a:rPr lang="zh-TW" altLang="en-US" sz="2400" dirty="0">
                <a:solidFill>
                  <a:srgbClr val="000000"/>
                </a:solidFill>
              </a:rPr>
              <a:t>ㄆ</a:t>
            </a:r>
            <a:r>
              <a:rPr lang="en-US" altLang="zh-TW" sz="2400" dirty="0">
                <a:solidFill>
                  <a:srgbClr val="000000"/>
                </a:solidFill>
              </a:rPr>
              <a:t>? How can you tell the differences in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 spectrogram for </a:t>
            </a:r>
            <a:r>
              <a:rPr lang="zh-TW" altLang="en-US" sz="2400" dirty="0">
                <a:solidFill>
                  <a:srgbClr val="000000"/>
                </a:solidFill>
              </a:rPr>
              <a:t>ㄅ </a:t>
            </a:r>
            <a:r>
              <a:rPr lang="en-US" altLang="zh-TW" sz="2400" dirty="0">
                <a:solidFill>
                  <a:srgbClr val="000000"/>
                </a:solidFill>
              </a:rPr>
              <a:t>&amp; </a:t>
            </a:r>
            <a:r>
              <a:rPr lang="zh-TW" altLang="en-US" sz="2400" dirty="0">
                <a:solidFill>
                  <a:srgbClr val="000000"/>
                </a:solidFill>
              </a:rPr>
              <a:t>ㄆ</a:t>
            </a:r>
            <a:r>
              <a:rPr lang="en-US" altLang="zh-TW" sz="2400" dirty="0">
                <a:solidFill>
                  <a:srgbClr val="000000"/>
                </a:solidFill>
              </a:rPr>
              <a:t>? (You may also want to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 compare </a:t>
            </a:r>
            <a:r>
              <a:rPr lang="zh-TW" altLang="en-US" sz="2400" dirty="0">
                <a:solidFill>
                  <a:srgbClr val="000000"/>
                </a:solidFill>
              </a:rPr>
              <a:t>ㄉ </a:t>
            </a:r>
            <a:r>
              <a:rPr lang="en-US" altLang="zh-TW" sz="2400" dirty="0">
                <a:solidFill>
                  <a:srgbClr val="000000"/>
                </a:solidFill>
              </a:rPr>
              <a:t>&amp; </a:t>
            </a:r>
            <a:r>
              <a:rPr lang="zh-TW" altLang="en-US" sz="2400" dirty="0">
                <a:solidFill>
                  <a:srgbClr val="000000"/>
                </a:solidFill>
              </a:rPr>
              <a:t>ㄊ</a:t>
            </a:r>
            <a:r>
              <a:rPr lang="en-US" altLang="zh-TW" sz="2400" dirty="0">
                <a:solidFill>
                  <a:srgbClr val="000000"/>
                </a:solidFill>
              </a:rPr>
              <a:t>, </a:t>
            </a:r>
            <a:r>
              <a:rPr lang="zh-TW" altLang="en-US" sz="2400" dirty="0">
                <a:solidFill>
                  <a:srgbClr val="000000"/>
                </a:solidFill>
              </a:rPr>
              <a:t>ㄍ </a:t>
            </a:r>
            <a:r>
              <a:rPr lang="en-US" altLang="zh-TW" sz="2400" dirty="0">
                <a:solidFill>
                  <a:srgbClr val="000000"/>
                </a:solidFill>
              </a:rPr>
              <a:t>&amp; </a:t>
            </a:r>
            <a:r>
              <a:rPr lang="zh-TW" altLang="en-US" sz="2400" dirty="0">
                <a:solidFill>
                  <a:srgbClr val="000000"/>
                </a:solidFill>
              </a:rPr>
              <a:t>ㄎ </a:t>
            </a:r>
            <a:r>
              <a:rPr lang="en-US" altLang="zh-TW" sz="2400" dirty="0">
                <a:solidFill>
                  <a:srgbClr val="000000"/>
                </a:solidFill>
              </a:rPr>
              <a:t>respectively)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4.  (10%) Take a look at the spectrogram of finals. Is there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 any simple rules to discriminate initials from finals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 provided only spectrogram?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endParaRPr lang="en-US" alt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Introduction</a:t>
            </a:r>
          </a:p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Analyze speech signal from spectrogram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Try to distinguish different initials(</a:t>
            </a:r>
            <a:r>
              <a:rPr lang="zh-TW" altLang="en-US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聲母</a:t>
            </a:r>
            <a:r>
              <a:rPr lang="en-US" altLang="zh-TW" sz="2400" dirty="0">
                <a:solidFill>
                  <a:srgbClr val="000000"/>
                </a:solidFill>
              </a:rPr>
              <a:t>) and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finals(</a:t>
            </a:r>
            <a:r>
              <a:rPr lang="zh-TW" altLang="en-US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韻母</a:t>
            </a:r>
            <a:r>
              <a:rPr lang="en-US" altLang="zh-TW" sz="2400" dirty="0">
                <a:solidFill>
                  <a:srgbClr val="000000"/>
                </a:solidFill>
              </a:rPr>
              <a:t>) on spectrogram.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Right-Context-Dependent Initial Final (RCDIF)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t_i for </a:t>
            </a:r>
            <a:r>
              <a:rPr lang="zh-TW" altLang="en-US" sz="2000" dirty="0">
                <a:solidFill>
                  <a:srgbClr val="000000"/>
                </a:solidFill>
              </a:rPr>
              <a:t>ㄊ </a:t>
            </a:r>
            <a:r>
              <a:rPr lang="en-US" altLang="zh-TW" sz="2000" dirty="0">
                <a:solidFill>
                  <a:srgbClr val="000000"/>
                </a:solidFill>
              </a:rPr>
              <a:t>followed by finals starting with </a:t>
            </a:r>
            <a:r>
              <a:rPr lang="zh-TW" altLang="en-US" sz="2000" dirty="0">
                <a:solidFill>
                  <a:srgbClr val="000000"/>
                </a:solidFill>
              </a:rPr>
              <a:t>一</a:t>
            </a:r>
            <a:br>
              <a:rPr lang="zh-TW" altLang="en-US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ex 1</a:t>
            </a:r>
            <a:r>
              <a:rPr lang="zh-TW" altLang="en-US" sz="2000" dirty="0">
                <a:solidFill>
                  <a:srgbClr val="000000"/>
                </a:solidFill>
              </a:rPr>
              <a:t>：ㄊㄧ </a:t>
            </a:r>
            <a:r>
              <a:rPr lang="en-US" altLang="zh-TW" sz="2000" dirty="0">
                <a:solidFill>
                  <a:srgbClr val="000000"/>
                </a:solidFill>
              </a:rPr>
              <a:t>= t_i  i</a:t>
            </a:r>
            <a:br>
              <a:rPr lang="en-US" altLang="zh-TW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ex 2</a:t>
            </a:r>
            <a:r>
              <a:rPr lang="zh-TW" altLang="en-US" sz="2000" dirty="0">
                <a:solidFill>
                  <a:srgbClr val="000000"/>
                </a:solidFill>
              </a:rPr>
              <a:t>：ㄊㄚ </a:t>
            </a:r>
            <a:r>
              <a:rPr lang="en-US" altLang="zh-TW" sz="2000" dirty="0">
                <a:solidFill>
                  <a:srgbClr val="000000"/>
                </a:solidFill>
              </a:rPr>
              <a:t>= t_a a</a:t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Bonus (10%)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819150" y="129810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The following is a speech analysis plot for a Chinese word composed of </a:t>
            </a:r>
            <a:r>
              <a:rPr lang="en-US" altLang="zh-TW" sz="2400" dirty="0">
                <a:solidFill>
                  <a:srgbClr val="000000"/>
                </a:solidFill>
              </a:rPr>
              <a:t>4</a:t>
            </a:r>
            <a:r>
              <a:rPr lang="zh-TW" sz="2400" dirty="0">
                <a:solidFill>
                  <a:srgbClr val="000000"/>
                </a:solidFill>
              </a:rPr>
              <a:t> characters. Each character is composed of an initial and a final. 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Guess what the word is and describe your reasoning.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(Score: reasoning 8%, correct answer 2%)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If you cannot figure out the word, you can guess the phonetic class or initial/finals.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For example, your answer can be “l_i, i, sic_a, au” or “plosive, diphthong, plosive, monophthong”.</a:t>
            </a:r>
            <a:br>
              <a:rPr lang="zh-TW" sz="2400" dirty="0">
                <a:solidFill>
                  <a:srgbClr val="000000"/>
                </a:solidFill>
              </a:rPr>
            </a:br>
            <a:br>
              <a:rPr lang="zh-TW" sz="2400" dirty="0">
                <a:solidFill>
                  <a:srgbClr val="000000"/>
                </a:solidFill>
              </a:rPr>
            </a:b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Bonus (10%)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819150" y="1298100"/>
            <a:ext cx="779145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Hint:</a:t>
            </a:r>
            <a:r>
              <a:rPr lang="en-US" altLang="zh-TW" sz="2400" dirty="0">
                <a:solidFill>
                  <a:srgbClr val="000000"/>
                </a:solidFill>
              </a:rPr>
              <a:t> it’s a movie released in 2010</a:t>
            </a: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DDE60-F9BF-454B-B897-00A9AE2CE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0" t="4724" r="4538" b="-46"/>
          <a:stretch/>
        </p:blipFill>
        <p:spPr>
          <a:xfrm>
            <a:off x="1310127" y="1891427"/>
            <a:ext cx="6523745" cy="290374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Submission Requirements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5 TextGrid files (each along with its wave file).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the “.TextGrid” &amp; “.wav” filenames should be the same.</a:t>
            </a:r>
            <a:br>
              <a:rPr lang="en-US" altLang="zh-TW" sz="2000" dirty="0">
                <a:solidFill>
                  <a:srgbClr val="000000"/>
                </a:solidFill>
              </a:rPr>
            </a:br>
            <a:endParaRPr lang="en-US" altLang="zh-TW" sz="2000" dirty="0">
              <a:solidFill>
                <a:srgbClr val="000000"/>
              </a:solidFill>
            </a:endParaRP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1 report (in PDF format).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the filename should be hw2-2_bXXXXXXXX.pdf (your student ID).</a:t>
            </a:r>
          </a:p>
          <a:p>
            <a:pPr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Submission Requirements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en-US" altLang="zh-TW" sz="2400" dirty="0">
                <a:solidFill>
                  <a:srgbClr val="000000"/>
                </a:solidFill>
              </a:rPr>
              <a:t>3.  Put those </a:t>
            </a:r>
            <a:r>
              <a:rPr lang="en-US" altLang="zh-TW" sz="2400" dirty="0">
                <a:solidFill>
                  <a:srgbClr val="FF0000"/>
                </a:solidFill>
              </a:rPr>
              <a:t>11 files in a folder</a:t>
            </a:r>
            <a:r>
              <a:rPr lang="en-US" altLang="zh-TW" sz="2400" dirty="0">
                <a:solidFill>
                  <a:srgbClr val="000000"/>
                </a:solidFill>
              </a:rPr>
              <a:t>, compress the folder to 1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zip file and upload it to </a:t>
            </a:r>
            <a:r>
              <a:rPr lang="en-US" altLang="zh-TW" sz="2400" dirty="0">
                <a:solidFill>
                  <a:srgbClr val="FF0000"/>
                </a:solidFill>
              </a:rPr>
              <a:t>ceiba</a:t>
            </a:r>
            <a:r>
              <a:rPr lang="en-US" altLang="zh-TW" sz="2400" dirty="0">
                <a:solidFill>
                  <a:srgbClr val="000000"/>
                </a:solidFill>
              </a:rPr>
              <a:t>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</a:t>
            </a:r>
            <a:r>
              <a:rPr lang="zh-TW" altLang="en-US" sz="2000" dirty="0">
                <a:solidFill>
                  <a:srgbClr val="000000"/>
                </a:solidFill>
              </a:rPr>
              <a:t>● </a:t>
            </a:r>
            <a:r>
              <a:rPr lang="en-US" altLang="zh-TW" sz="2000" dirty="0">
                <a:solidFill>
                  <a:srgbClr val="000000"/>
                </a:solidFill>
              </a:rPr>
              <a:t>Folder name should be hw2-2_bXXXXXXXX  </a:t>
            </a:r>
            <a:r>
              <a:rPr lang="en-US" altLang="zh-TW" sz="1500" dirty="0">
                <a:solidFill>
                  <a:srgbClr val="000000"/>
                </a:solidFill>
              </a:rPr>
              <a:t>(e.g. hw2-2_b02901000)</a:t>
            </a:r>
            <a:br>
              <a:rPr lang="en-US" altLang="zh-TW" sz="15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      </a:t>
            </a:r>
            <a:r>
              <a:rPr lang="zh-TW" altLang="en-US" sz="2000" dirty="0">
                <a:solidFill>
                  <a:srgbClr val="000000"/>
                </a:solidFill>
              </a:rPr>
              <a:t>● </a:t>
            </a:r>
            <a:r>
              <a:rPr lang="en-US" altLang="zh-TW" sz="2000" dirty="0">
                <a:solidFill>
                  <a:srgbClr val="000000"/>
                </a:solidFill>
              </a:rPr>
              <a:t>.zip or .tar.gz only</a:t>
            </a:r>
            <a:br>
              <a:rPr lang="en-US" altLang="zh-TW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      </a:t>
            </a:r>
            <a:r>
              <a:rPr lang="zh-TW" altLang="en-US" sz="2000" dirty="0">
                <a:solidFill>
                  <a:srgbClr val="000000"/>
                </a:solidFill>
              </a:rPr>
              <a:t>● </a:t>
            </a:r>
            <a:r>
              <a:rPr lang="en-US" altLang="zh-TW" sz="2000" dirty="0">
                <a:solidFill>
                  <a:srgbClr val="000000"/>
                </a:solidFill>
              </a:rPr>
              <a:t>20% of the final score will be taken off for wrong format</a:t>
            </a: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br>
              <a:rPr lang="zh-TW" altLang="en-US" sz="2400" dirty="0">
                <a:solidFill>
                  <a:srgbClr val="000000"/>
                </a:solidFill>
              </a:rPr>
            </a:br>
            <a:endParaRPr lang="zh-TW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If you have any problem…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Look up the Praat introduction website.</a:t>
            </a:r>
          </a:p>
          <a:p>
            <a:pPr marL="457178" lvl="4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1600" u="sng" dirty="0">
                <a:solidFill>
                  <a:schemeClr val="hlink"/>
                </a:solidFill>
              </a:rPr>
              <a:t>http://www.fon.hum.uva.nl/praat/manual/Intro.html</a:t>
            </a:r>
            <a:endParaRPr lang="en-US" altLang="zh-TW" sz="1600" dirty="0">
              <a:solidFill>
                <a:srgbClr val="000000"/>
              </a:solidFill>
            </a:endParaRP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FAQ</a:t>
            </a:r>
          </a:p>
          <a:p>
            <a:pPr marL="457178" lvl="7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1600">
                <a:solidFill>
                  <a:srgbClr val="000000"/>
                </a:solidFill>
                <a:hlinkClick r:id="rId3"/>
              </a:rPr>
              <a:t>http://speech.ee.ntu.edu.tw/homework/DSP_HW2-2/FAQ.html</a:t>
            </a:r>
            <a:endParaRPr lang="en-US" altLang="zh-TW" sz="1600" dirty="0">
              <a:solidFill>
                <a:srgbClr val="000000"/>
              </a:solidFill>
            </a:endParaRP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Contact the TA :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email</a:t>
            </a:r>
            <a:r>
              <a:rPr lang="zh-TW" altLang="en-US" sz="2400" dirty="0">
                <a:solidFill>
                  <a:srgbClr val="000000"/>
                </a:solidFill>
              </a:rPr>
              <a:t>：</a:t>
            </a:r>
            <a:r>
              <a:rPr lang="en-US" sz="2400" dirty="0">
                <a:hlinkClick r:id="rId4"/>
              </a:rPr>
              <a:t>ntu-dsp-2020-ta@googlegroups.com</a:t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title:  [HW2-2] bxxxxxxxx (your student number)</a:t>
            </a: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en-US" altLang="zh-TW" sz="2400" dirty="0">
                <a:solidFill>
                  <a:srgbClr val="000000"/>
                </a:solidFill>
              </a:rPr>
            </a:br>
            <a:endParaRPr lang="en-US" alt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Homework 2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Your can submit either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HW 2-1 (HMM Training and Testing)</a:t>
            </a:r>
            <a:br>
              <a:rPr lang="en-US" altLang="zh-TW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HW 2-2 (Speech Analysis)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You can also submit both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The higher grade of the two will count as your final score for HW2</a:t>
            </a:r>
          </a:p>
          <a:p>
            <a:pPr marL="457178" indent="-355582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b="1" dirty="0">
                <a:solidFill>
                  <a:srgbClr val="000000"/>
                </a:solidFill>
              </a:rPr>
              <a:t>Deadline: </a:t>
            </a:r>
            <a:r>
              <a:rPr lang="en-US" altLang="zh-TW" sz="2400" b="1">
                <a:solidFill>
                  <a:srgbClr val="000000"/>
                </a:solidFill>
              </a:rPr>
              <a:t>23:59, November 20</a:t>
            </a:r>
            <a:endParaRPr lang="zh-TW" altLang="en-US" sz="2400" b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zh-TW" sz="2000" b="1" i="1" dirty="0">
                <a:solidFill>
                  <a:srgbClr val="FF0000"/>
                </a:solidFill>
              </a:rPr>
              <a:t>Late Submission policy follows that of HW2-1</a:t>
            </a: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endParaRPr lang="zh-TW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Introduction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lnSpc>
                <a:spcPct val="100000"/>
              </a:lnSpc>
              <a:buClr>
                <a:srgbClr val="000000"/>
              </a:buClr>
              <a:buSzPct val="83333"/>
            </a:pPr>
            <a:r>
              <a:rPr lang="en-US" altLang="zh-TW" sz="2400">
                <a:solidFill>
                  <a:srgbClr val="000000"/>
                </a:solidFill>
              </a:rPr>
              <a:t>classification of consonants</a:t>
            </a:r>
            <a:br>
              <a:rPr lang="en-US" altLang="zh-TW" sz="2400">
                <a:solidFill>
                  <a:srgbClr val="000000"/>
                </a:solidFill>
              </a:rPr>
            </a:br>
            <a:br>
              <a:rPr lang="en-US" altLang="zh-TW" sz="2400">
                <a:solidFill>
                  <a:srgbClr val="000000"/>
                </a:solidFill>
              </a:rPr>
            </a:br>
            <a:br>
              <a:rPr lang="en-US" altLang="zh-TW" sz="2400">
                <a:solidFill>
                  <a:srgbClr val="000000"/>
                </a:solidFill>
              </a:rPr>
            </a:br>
            <a:endParaRPr lang="en-US" altLang="zh-TW" sz="2400">
              <a:solidFill>
                <a:srgbClr val="000000"/>
              </a:solidFill>
            </a:endParaRPr>
          </a:p>
          <a:p>
            <a:pPr marL="457178" indent="-355582">
              <a:lnSpc>
                <a:spcPct val="100000"/>
              </a:lnSpc>
              <a:buClr>
                <a:srgbClr val="000000"/>
              </a:buClr>
              <a:buSzPct val="83333"/>
            </a:pPr>
            <a:r>
              <a:rPr lang="en-US" altLang="zh-TW" sz="2400">
                <a:solidFill>
                  <a:srgbClr val="000000"/>
                </a:solidFill>
              </a:rPr>
              <a:t>classification of vowels</a:t>
            </a:r>
            <a:br>
              <a:rPr lang="en-US" altLang="zh-TW" sz="2400">
                <a:solidFill>
                  <a:srgbClr val="000000"/>
                </a:solidFill>
              </a:rPr>
            </a:br>
            <a:br>
              <a:rPr lang="zh-TW" alt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alt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Shape 148"/>
          <p:cNvGraphicFramePr/>
          <p:nvPr>
            <p:extLst>
              <p:ext uri="{D42A27DB-BD31-4B8C-83A1-F6EECF244321}">
                <p14:modId xmlns:p14="http://schemas.microsoft.com/office/powerpoint/2010/main" val="1435104202"/>
              </p:ext>
            </p:extLst>
          </p:nvPr>
        </p:nvGraphicFramePr>
        <p:xfrm>
          <a:off x="1532415" y="1983153"/>
          <a:ext cx="5504051" cy="1280204"/>
        </p:xfrm>
        <a:graphic>
          <a:graphicData uri="http://schemas.openxmlformats.org/drawingml/2006/table">
            <a:tbl>
              <a:tblPr firstRow="1" bandRow="1">
                <a:noFill/>
                <a:tableStyleId>{A17FCDD4-98C9-4037-B45D-F91D6E8D2BD8}</a:tableStyleId>
              </a:tblPr>
              <a:tblGrid>
                <a:gridCol w="187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u="none" strike="noStrike" cap="none" dirty="0">
                          <a:solidFill>
                            <a:srgbClr val="000000"/>
                          </a:solidFill>
                        </a:rPr>
                        <a:t>Plosive/Stop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爆破音/塞音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ㄅㄆㄉㄊㄍㄎ</a:t>
                      </a: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</a:rPr>
                        <a:t>Fricative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擦音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ㄈㄏㄒㄕㄙ</a:t>
                      </a: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</a:rPr>
                        <a:t>Affricate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塞擦音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ㄐㄑㄓㄔㄗㄘ</a:t>
                      </a: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</a:rPr>
                        <a:t>Nasal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鼻音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ㄇㄋ</a:t>
                      </a: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9" name="Shape 149"/>
          <p:cNvGraphicFramePr/>
          <p:nvPr>
            <p:extLst>
              <p:ext uri="{D42A27DB-BD31-4B8C-83A1-F6EECF244321}">
                <p14:modId xmlns:p14="http://schemas.microsoft.com/office/powerpoint/2010/main" val="66361046"/>
              </p:ext>
            </p:extLst>
          </p:nvPr>
        </p:nvGraphicFramePr>
        <p:xfrm>
          <a:off x="1532415" y="3616901"/>
          <a:ext cx="5504051" cy="772800"/>
        </p:xfrm>
        <a:graphic>
          <a:graphicData uri="http://schemas.openxmlformats.org/drawingml/2006/table">
            <a:tbl>
              <a:tblPr firstRow="1" bandRow="1">
                <a:noFill/>
                <a:tableStyleId>{A17FCDD4-98C9-4037-B45D-F91D6E8D2BD8}</a:tableStyleId>
              </a:tblPr>
              <a:tblGrid>
                <a:gridCol w="18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</a:rPr>
                        <a:t>Monophthong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單母音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ㄧㄨㄩㄚㄛㄜㄦ</a:t>
                      </a: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</a:rPr>
                        <a:t>Diphthong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雙母音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ㄞㄟㄠㄡ</a:t>
                      </a: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Introduction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sz="2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Some useful information about labeling.</a:t>
            </a:r>
          </a:p>
          <a:p>
            <a:pPr marL="457178" indent="-34288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ambria"/>
            </a:pPr>
            <a:r>
              <a:rPr lang="zh-TW" altLang="en-US" sz="1800" b="1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en-US" altLang="zh-TW" sz="1800" b="1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sil”  </a:t>
            </a:r>
            <a: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for silence.</a:t>
            </a:r>
          </a:p>
          <a:p>
            <a:pPr marL="457178" indent="-34288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ambria"/>
            </a:pPr>
            <a:r>
              <a:rPr lang="zh-TW" altLang="en-US" sz="1800" b="1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en-US" altLang="zh-TW" sz="1800" b="1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sp”</a:t>
            </a:r>
            <a:r>
              <a:rPr lang="zh-TW" alt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for short pause.</a:t>
            </a:r>
          </a:p>
          <a:p>
            <a:pPr marL="457178" indent="-34288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ambria"/>
            </a:pPr>
            <a: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fricative/affricate initials </a:t>
            </a:r>
            <a:b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 not contain voicing parts.</a:t>
            </a:r>
          </a:p>
          <a:p>
            <a:pPr marL="457178" indent="-34288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ambria"/>
            </a:pPr>
            <a: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plosive initials contain closure </a:t>
            </a:r>
            <a:b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or aspiration period.</a:t>
            </a:r>
          </a:p>
          <a:p>
            <a:pPr>
              <a:buNone/>
            </a:pP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l="37499" t="40274" r="30607" b="17201"/>
          <a:stretch/>
        </p:blipFill>
        <p:spPr>
          <a:xfrm>
            <a:off x="4711053" y="1957602"/>
            <a:ext cx="3695651" cy="29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Some files you need</a:t>
            </a:r>
            <a:br>
              <a:rPr lang="zh-TW"/>
            </a:br>
            <a:endParaRPr lang="zh-TW"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19151" y="1483353"/>
            <a:ext cx="7505700" cy="294337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Phonetic class table (</a:t>
            </a:r>
            <a:r>
              <a:rPr lang="zh-TW" altLang="en-US" sz="2400" dirty="0">
                <a:solidFill>
                  <a:srgbClr val="000000"/>
                </a:solidFill>
              </a:rPr>
              <a:t>聲韻母表</a:t>
            </a:r>
            <a:r>
              <a:rPr lang="en-US" altLang="zh-TW" sz="2400" dirty="0">
                <a:solidFill>
                  <a:srgbClr val="000000"/>
                </a:solidFill>
              </a:rPr>
              <a:t>):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1500" u="sng" dirty="0">
                <a:solidFill>
                  <a:schemeClr val="hlink"/>
                </a:solidFill>
                <a:hlinkClick r:id="rId3"/>
              </a:rPr>
              <a:t>http://speech.ee.ntu.edu.tw/homework/DSP_HW2-2/phonetic_class.pdf</a:t>
            </a: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Syllable table (</a:t>
            </a:r>
            <a:r>
              <a:rPr lang="zh-TW" altLang="en-US" sz="2400" dirty="0">
                <a:solidFill>
                  <a:srgbClr val="000000"/>
                </a:solidFill>
              </a:rPr>
              <a:t>標註模式</a:t>
            </a:r>
            <a:r>
              <a:rPr lang="en-US" altLang="zh-TW" sz="2400" dirty="0">
                <a:solidFill>
                  <a:srgbClr val="000000"/>
                </a:solidFill>
              </a:rPr>
              <a:t>):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1500" u="sng" dirty="0">
                <a:solidFill>
                  <a:schemeClr val="hlink"/>
                </a:solidFill>
                <a:hlinkClick r:id="rId4"/>
              </a:rPr>
              <a:t>http://speech.ee.ntu.edu.tw/homework/DSP_HW2-2/syllable.txt</a:t>
            </a: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Audio data &amp; FAQ: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1500" u="sng" dirty="0">
                <a:solidFill>
                  <a:schemeClr val="hlink"/>
                </a:solidFill>
                <a:hlinkClick r:id="rId5"/>
              </a:rPr>
              <a:t>http://speech.ee.ntu.edu.tw/homework/DSP_HW2-2/</a:t>
            </a: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</a:t>
            </a:r>
            <a:br>
              <a:rPr lang="zh-TW"/>
            </a:br>
            <a:endParaRPr lang="zh-TW"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Download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u="sng" dirty="0">
                <a:solidFill>
                  <a:schemeClr val="hlink"/>
                </a:solidFill>
                <a:hlinkClick r:id="rId3"/>
              </a:rPr>
              <a:t>http://www.fon.hum.uva.nl/praat/</a:t>
            </a: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How to read a wave file</a:t>
            </a: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How to use it</a:t>
            </a: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How to label</a:t>
            </a: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en-US" altLang="zh-TW" sz="2400" dirty="0">
                <a:solidFill>
                  <a:srgbClr val="000000"/>
                </a:solidFill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</a:t>
            </a:r>
            <a:br>
              <a:rPr lang="zh-TW"/>
            </a:br>
            <a:endParaRPr lang="zh-TW"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175" name="Shape 175"/>
          <p:cNvGrpSpPr/>
          <p:nvPr/>
        </p:nvGrpSpPr>
        <p:grpSpPr>
          <a:xfrm>
            <a:off x="2118875" y="845602"/>
            <a:ext cx="6424900" cy="3811027"/>
            <a:chOff x="2118874" y="845600"/>
            <a:chExt cx="6424900" cy="3811026"/>
          </a:xfrm>
        </p:grpSpPr>
        <p:pic>
          <p:nvPicPr>
            <p:cNvPr id="176" name="Shape 17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8874" y="845601"/>
              <a:ext cx="6424900" cy="3811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Shape 177"/>
            <p:cNvSpPr/>
            <p:nvPr/>
          </p:nvSpPr>
          <p:spPr>
            <a:xfrm>
              <a:off x="2118875" y="845600"/>
              <a:ext cx="3292358" cy="356333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 from file (.wav  file)</a:t>
            </a:r>
            <a:br>
              <a:rPr lang="zh-TW"/>
            </a:br>
            <a:endParaRPr lang="zh-TW"/>
          </a:p>
        </p:txBody>
      </p:sp>
      <p:grpSp>
        <p:nvGrpSpPr>
          <p:cNvPr id="183" name="Shape 183"/>
          <p:cNvGrpSpPr/>
          <p:nvPr/>
        </p:nvGrpSpPr>
        <p:grpSpPr>
          <a:xfrm>
            <a:off x="1869487" y="1437749"/>
            <a:ext cx="5478676" cy="3466196"/>
            <a:chOff x="2310250" y="2033575"/>
            <a:chExt cx="4739749" cy="2914975"/>
          </a:xfrm>
        </p:grpSpPr>
        <p:pic>
          <p:nvPicPr>
            <p:cNvPr id="184" name="Shape 1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10250" y="2033575"/>
              <a:ext cx="4739749" cy="291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Shape 185"/>
            <p:cNvSpPr/>
            <p:nvPr/>
          </p:nvSpPr>
          <p:spPr>
            <a:xfrm>
              <a:off x="2730650" y="2481125"/>
              <a:ext cx="3803100" cy="2283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2013</Words>
  <Application>Microsoft Office PowerPoint</Application>
  <PresentationFormat>On-screen Show (16:9)</PresentationFormat>
  <Paragraphs>140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微軟正黑體</vt:lpstr>
      <vt:lpstr>Nunito</vt:lpstr>
      <vt:lpstr>Cambria</vt:lpstr>
      <vt:lpstr>微軟正黑體</vt:lpstr>
      <vt:lpstr>Roboto</vt:lpstr>
      <vt:lpstr>Calibri</vt:lpstr>
      <vt:lpstr>Arial</vt:lpstr>
      <vt:lpstr>Shift</vt:lpstr>
      <vt:lpstr>DSP HW2-2 Speech Analysis</vt:lpstr>
      <vt:lpstr>Outline</vt:lpstr>
      <vt:lpstr>Introduction </vt:lpstr>
      <vt:lpstr>Introduction</vt:lpstr>
      <vt:lpstr>Introduction</vt:lpstr>
      <vt:lpstr>Some files you need </vt:lpstr>
      <vt:lpstr>Praat </vt:lpstr>
      <vt:lpstr>Praat </vt:lpstr>
      <vt:lpstr>Praat - Read from file (.wav  file) </vt:lpstr>
      <vt:lpstr>Praat - click View &amp; Edit </vt:lpstr>
      <vt:lpstr>Praat - Time and Frequency Domain </vt:lpstr>
      <vt:lpstr>Praat - Pitch 音高 ( pitch -&gt; Show pitch ) </vt:lpstr>
      <vt:lpstr>Praat - Intensity 音量( Intensity -&gt;Show Intensity ) </vt:lpstr>
      <vt:lpstr>Praat - Formant 共鳴 (Formant -&gt; Show formants) </vt:lpstr>
      <vt:lpstr>Praat - Reminder </vt:lpstr>
      <vt:lpstr>Praat - Label a wave file (Annotate -&gt; To TestGrid)  </vt:lpstr>
      <vt:lpstr>Praat - Label a wave file  </vt:lpstr>
      <vt:lpstr>Praat - Label a wave file  </vt:lpstr>
      <vt:lpstr>Praat - Label a wave file  </vt:lpstr>
      <vt:lpstr>Praat - Label a wave file  </vt:lpstr>
      <vt:lpstr>Praat - After labeling  </vt:lpstr>
      <vt:lpstr>Praat - Save your Label file  </vt:lpstr>
      <vt:lpstr>Report - Part 1 (20%) </vt:lpstr>
      <vt:lpstr>Report - Part 2 (30%)</vt:lpstr>
      <vt:lpstr>Part 2 - example：Plosive b (ㄅ)</vt:lpstr>
      <vt:lpstr>Part 2 - example：Plosive p (ㄆ)</vt:lpstr>
      <vt:lpstr>Part 2 - Useful tips</vt:lpstr>
      <vt:lpstr>Report - Part 3 (50%)</vt:lpstr>
      <vt:lpstr>Report - Part 3 (50%)</vt:lpstr>
      <vt:lpstr>Report - Bonus (10%)</vt:lpstr>
      <vt:lpstr>Report - Bonus (10%)</vt:lpstr>
      <vt:lpstr>Submission Requirements</vt:lpstr>
      <vt:lpstr>Submission Requirements</vt:lpstr>
      <vt:lpstr>If you have any problem…</vt:lpstr>
      <vt:lpstr>Homework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HW2-2 Speech Analysis</dc:title>
  <dc:creator>張致強</dc:creator>
  <cp:lastModifiedBy>致強 張</cp:lastModifiedBy>
  <cp:revision>10</cp:revision>
  <dcterms:modified xsi:type="dcterms:W3CDTF">2020-11-06T16:17:05Z</dcterms:modified>
</cp:coreProperties>
</file>