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93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300" r:id="rId31"/>
    <p:sldId id="295" r:id="rId32"/>
    <p:sldId id="296" r:id="rId33"/>
    <p:sldId id="297" r:id="rId34"/>
    <p:sldId id="298" r:id="rId35"/>
    <p:sldId id="299" r:id="rId36"/>
    <p:sldId id="301" r:id="rId37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39"/>
      <p:bold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Nunito" panose="02020500000000000000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微軟正黑體" panose="020B0604030504040204" pitchFamily="34" charset="-12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90FB0-B8F7-4752-A659-1628652FE752}" v="1" dt="2020-11-06T11:33:25.569"/>
  </p1510:revLst>
</p1510:revInfo>
</file>

<file path=ppt/tableStyles.xml><?xml version="1.0" encoding="utf-8"?>
<a:tblStyleLst xmlns:a="http://schemas.openxmlformats.org/drawingml/2006/main" def="{A17FCDD4-98C9-4037-B45D-F91D6E8D2BD8}">
  <a:tblStyle styleId="{A17FCDD4-98C9-4037-B45D-F91D6E8D2BD8}" styleName="Table_0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7F4A7C-B6A7-4DA4-99D8-6041D0716D49}" styleName="Table_1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top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bottom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1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693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0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88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3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57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31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0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7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28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0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345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16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82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85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741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25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25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259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03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35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316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37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53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716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826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90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3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14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10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3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04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4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 rot="10800000">
            <a:off x="5058907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14" name="Shape 14"/>
          <p:cNvGrpSpPr/>
          <p:nvPr/>
        </p:nvGrpSpPr>
        <p:grpSpPr>
          <a:xfrm>
            <a:off x="255201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7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9" y="5088"/>
            <a:ext cx="1851283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5" y="4217858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53" y="4055652"/>
            <a:ext cx="2795415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3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111" name="Shape 111"/>
          <p:cNvGrpSpPr/>
          <p:nvPr/>
        </p:nvGrpSpPr>
        <p:grpSpPr>
          <a:xfrm>
            <a:off x="5959223" y="4119582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53" y="2"/>
            <a:ext cx="2795415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1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1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3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39" name="Shape 39"/>
          <p:cNvGrpSpPr/>
          <p:nvPr/>
        </p:nvGrpSpPr>
        <p:grpSpPr>
          <a:xfrm>
            <a:off x="5594196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53" y="2"/>
            <a:ext cx="2795415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6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2" name="Shape 52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1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9" name="Shape 59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1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7" name="Shape 67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3" name="Shape 73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9" name="Shape 79"/>
          <p:cNvSpPr/>
          <p:nvPr/>
        </p:nvSpPr>
        <p:spPr>
          <a:xfrm flipH="1">
            <a:off x="3583211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80" name="Shape 80"/>
          <p:cNvGrpSpPr/>
          <p:nvPr/>
        </p:nvGrpSpPr>
        <p:grpSpPr>
          <a:xfrm>
            <a:off x="255993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grpSp>
        <p:nvGrpSpPr>
          <p:cNvPr id="85" name="Shape 85"/>
          <p:cNvGrpSpPr/>
          <p:nvPr/>
        </p:nvGrpSpPr>
        <p:grpSpPr>
          <a:xfrm>
            <a:off x="34933" y="4522125"/>
            <a:ext cx="1593307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7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31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8" name="Shape 98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1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1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1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6" name="Shape 106"/>
          <p:cNvSpPr/>
          <p:nvPr/>
        </p:nvSpPr>
        <p:spPr>
          <a:xfrm>
            <a:off x="203227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7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5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altLang="zh-TW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algn="r"/>
              <a:t>‹#›</a:t>
            </a:fld>
            <a:endParaRPr lang="zh-TW" altLang="en-US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FAQ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tu-dsp-2020-ta@googlegroups.co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phonetic_clas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sz="4200"/>
              <a:t>DSP HW2-2</a:t>
            </a:r>
            <a:r>
              <a:rPr lang="zh-TW"/>
              <a:t/>
            </a:r>
            <a:br>
              <a:rPr lang="zh-TW"/>
            </a:br>
            <a:r>
              <a:rPr lang="zh-TW"/>
              <a:t>Speech Analysis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教授：李琳山</a:t>
            </a:r>
            <a:b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助教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門玉仁</a:t>
            </a:r>
            <a:br>
              <a:rPr lang="zh-TW" altLang="en-US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en-US"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With </a:t>
            </a:r>
            <a:r>
              <a:rPr lang="en-US" altLang="zh-TW" sz="2400" b="1" dirty="0">
                <a:solidFill>
                  <a:srgbClr val="000000"/>
                </a:solidFill>
              </a:rPr>
              <a:t>BOTH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objects selected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</a:t>
            </a:r>
            <a:r>
              <a:rPr lang="en-US" altLang="zh-TW" sz="2400" b="1" i="1" dirty="0">
                <a:solidFill>
                  <a:srgbClr val="000000"/>
                </a:solidFill>
              </a:rPr>
              <a:t>View &amp; Edit</a:t>
            </a: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l="3099" r="6525" b="12595"/>
          <a:stretch/>
        </p:blipFill>
        <p:spPr>
          <a:xfrm>
            <a:off x="3807881" y="1939204"/>
            <a:ext cx="4516975" cy="2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2891" t="10514" r="2608"/>
          <a:stretch/>
        </p:blipFill>
        <p:spPr>
          <a:xfrm>
            <a:off x="1701954" y="1383178"/>
            <a:ext cx="5740101" cy="3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on spectrogram for your boundary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Add the boundary </a:t>
            </a:r>
            <a:r>
              <a:rPr lang="en-US" altLang="zh-TW" sz="2400" dirty="0" smtClean="0">
                <a:solidFill>
                  <a:srgbClr val="000000"/>
                </a:solidFill>
              </a:rPr>
              <a:t>by pressing enter</a:t>
            </a: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Remove by choosing “Boundary/Remove”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Drag you boundaries to be more accurate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Click between your boundary and type in your label (according to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Syllable table</a:t>
            </a:r>
            <a:r>
              <a:rPr lang="en-US" altLang="zh-TW" sz="2400" dirty="0" smtClean="0">
                <a:solidFill>
                  <a:srgbClr val="000000"/>
                </a:solidFill>
              </a:rPr>
              <a:t>)</a:t>
            </a: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Listen to your label by clicking the number (interval time) below it</a:t>
            </a: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labeling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10530" b="1564"/>
          <a:stretch/>
        </p:blipFill>
        <p:spPr>
          <a:xfrm>
            <a:off x="487713" y="1408731"/>
            <a:ext cx="8168576" cy="34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your Label file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buClr>
                <a:srgbClr val="000000"/>
              </a:buClr>
              <a:buSzPct val="83333"/>
            </a:pPr>
            <a:r>
              <a:rPr lang="en-US" altLang="zh-TW" sz="2400">
                <a:solidFill>
                  <a:srgbClr val="000000"/>
                </a:solidFill>
              </a:rPr>
              <a:t>Save your TextGrid object as short text file</a:t>
            </a:r>
            <a:br>
              <a:rPr lang="en-US" altLang="zh-TW" sz="2400">
                <a:solidFill>
                  <a:srgbClr val="000000"/>
                </a:solidFill>
              </a:rPr>
            </a:br>
            <a:r>
              <a:rPr lang="en-US" altLang="zh-TW" sz="2000">
                <a:solidFill>
                  <a:srgbClr val="000000"/>
                </a:solidFill>
              </a:rPr>
              <a:t>File should be “.TextGrid” not “.Collection”</a:t>
            </a:r>
            <a:r>
              <a:rPr lang="zh-TW" altLang="en-US" sz="2400">
                <a:solidFill>
                  <a:srgbClr val="000000"/>
                </a:solidFill>
              </a:rPr>
              <a:t/>
            </a:r>
            <a:br>
              <a:rPr lang="zh-TW" altLang="en-US" sz="2400">
                <a:solidFill>
                  <a:srgbClr val="000000"/>
                </a:solidFill>
              </a:rPr>
            </a:br>
            <a:r>
              <a:rPr lang="zh-TW" altLang="en-US" sz="2400">
                <a:solidFill>
                  <a:srgbClr val="000000"/>
                </a:solidFill>
              </a:rPr>
              <a:t/>
            </a:r>
            <a:br>
              <a:rPr lang="zh-TW" altLang="en-US" sz="2400">
                <a:solidFill>
                  <a:srgbClr val="000000"/>
                </a:solidFill>
              </a:rPr>
            </a:b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35182"/>
          <a:stretch/>
        </p:blipFill>
        <p:spPr>
          <a:xfrm>
            <a:off x="1538405" y="2458329"/>
            <a:ext cx="6305551" cy="22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1 (20%)</a:t>
            </a:r>
            <a:br>
              <a:rPr lang="zh-TW"/>
            </a:br>
            <a:endParaRPr lang="zh-TW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Choose your wave files from directories according to your student ID </a:t>
            </a:r>
            <a:r>
              <a:rPr lang="en-US" altLang="zh-TW" sz="2400" dirty="0" smtClean="0">
                <a:solidFill>
                  <a:srgbClr val="000000"/>
                </a:solidFill>
              </a:rPr>
              <a:t>(</a:t>
            </a:r>
            <a:r>
              <a:rPr lang="en-US" altLang="zh-TW" sz="1600" u="sng" dirty="0">
                <a:solidFill>
                  <a:schemeClr val="accent6">
                    <a:lumMod val="75000"/>
                  </a:schemeClr>
                </a:solidFill>
              </a:rPr>
              <a:t>http://speech.ee.ntu.edu.tw/homework/DSP_HW2-2</a:t>
            </a:r>
            <a:r>
              <a:rPr lang="en-US" altLang="zh-TW" sz="1600" u="sng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altLang="zh-TW" sz="2400" dirty="0" smtClean="0">
                <a:solidFill>
                  <a:srgbClr val="000000"/>
                </a:solidFill>
              </a:rPr>
              <a:t>).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 must submit at least 5 fully labeled TextGrid files (</a:t>
            </a:r>
            <a:r>
              <a:rPr lang="en-US" altLang="zh-TW" sz="2400" b="1" dirty="0">
                <a:solidFill>
                  <a:srgbClr val="000000"/>
                </a:solidFill>
              </a:rPr>
              <a:t>along with their wave files</a:t>
            </a:r>
            <a:r>
              <a:rPr lang="en-US" altLang="zh-TW" sz="2400" dirty="0">
                <a:solidFill>
                  <a:srgbClr val="000000"/>
                </a:solidFill>
              </a:rPr>
              <a:t>).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These 5 files should contain the initial/final labels you use in part 2.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dirty="0" smtClean="0"/>
              <a:t>Part 1 Reminders</a:t>
            </a:r>
            <a:endParaRPr lang="zh-TW"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 useful information about labeling.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zh-TW" altLang="en-US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sil”  </a:t>
            </a: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silence</a:t>
            </a:r>
            <a:r>
              <a:rPr lang="en-US" altLang="zh-TW" sz="18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zh-TW" altLang="en-US" sz="1800" b="1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zh-TW" sz="1800" b="1" i="1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</a:t>
            </a:r>
            <a:r>
              <a:rPr lang="en-US" altLang="zh-TW" sz="1800" b="1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r>
              <a:rPr lang="zh-TW" altLang="en-US" sz="18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altLang="zh-TW" sz="18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short pause.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en-US" altLang="zh-TW" sz="18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fricative/affricate </a:t>
            </a: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initials </a:t>
            </a:r>
            <a:b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 not contain voicing parts.</a:t>
            </a:r>
          </a:p>
          <a:p>
            <a:pPr marL="457178" indent="-34288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mbria"/>
            </a:pP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plosive initials contain closure </a:t>
            </a:r>
            <a:b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alt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 aspiration period</a:t>
            </a:r>
            <a:r>
              <a:rPr lang="en-US" altLang="zh-TW" sz="18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>
              <a:buNone/>
            </a:pP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37499" t="40274" r="30607" b="17201"/>
          <a:stretch/>
        </p:blipFill>
        <p:spPr>
          <a:xfrm>
            <a:off x="4711053" y="1957602"/>
            <a:ext cx="3695651" cy="295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51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2 (30%)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Choose at least 2 initials from the 4 classes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(Plosive, Fricative, Affricate, Nasal)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For each of these 8 initials, create a table that contains at least 2 screenshots of its label. 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Please show intensity and formant.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Part 2 -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Plosive b (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ㄅ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graphicFrame>
        <p:nvGraphicFramePr>
          <p:cNvPr id="302" name="Shape 302"/>
          <p:cNvGraphicFramePr/>
          <p:nvPr/>
        </p:nvGraphicFramePr>
        <p:xfrm>
          <a:off x="1676551" y="1379124"/>
          <a:ext cx="5790900" cy="3444262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11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b(ㄅ)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3344"/>
          <a:stretch/>
        </p:blipFill>
        <p:spPr>
          <a:xfrm>
            <a:off x="4944928" y="1934004"/>
            <a:ext cx="76487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l="37005" t="39742" r="55906" b="13140"/>
          <a:stretch/>
        </p:blipFill>
        <p:spPr>
          <a:xfrm>
            <a:off x="6404577" y="1934001"/>
            <a:ext cx="764875" cy="27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Part 2 -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Plosive p (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ㄆ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1676551" y="1379124"/>
          <a:ext cx="5790900" cy="3444262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11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1" marR="91451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lvl="0" indent="16700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pp(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ㄆ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/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t="3716"/>
          <a:stretch/>
        </p:blipFill>
        <p:spPr>
          <a:xfrm>
            <a:off x="4883002" y="1935001"/>
            <a:ext cx="826500" cy="2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t="4561" b="9"/>
          <a:stretch/>
        </p:blipFill>
        <p:spPr>
          <a:xfrm>
            <a:off x="6321102" y="1935001"/>
            <a:ext cx="826500" cy="26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Outline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 smtClean="0">
                <a:solidFill>
                  <a:srgbClr val="000000"/>
                </a:solidFill>
              </a:rPr>
              <a:t>Introduction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 err="1">
                <a:solidFill>
                  <a:srgbClr val="000000"/>
                </a:solidFill>
              </a:rPr>
              <a:t>Praat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8098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Homework Problems</a:t>
            </a:r>
          </a:p>
          <a:p>
            <a:pPr marL="457178" indent="-380981"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Submission Requirements</a:t>
            </a: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dirty="0"/>
              <a:t>Part 2 </a:t>
            </a:r>
            <a:r>
              <a:rPr lang="zh-TW" dirty="0" smtClean="0"/>
              <a:t>-</a:t>
            </a:r>
            <a:r>
              <a:rPr lang="en-US" altLang="zh-TW" dirty="0" smtClean="0"/>
              <a:t> Reminder</a:t>
            </a:r>
            <a:endParaRPr lang="en-US" altLang="zh-TW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 smtClean="0">
                <a:solidFill>
                  <a:srgbClr val="000000"/>
                </a:solidFill>
              </a:rPr>
              <a:t>In </a:t>
            </a:r>
            <a:r>
              <a:rPr lang="en-US" altLang="zh-TW" sz="2400" dirty="0">
                <a:solidFill>
                  <a:srgbClr val="000000"/>
                </a:solidFill>
              </a:rPr>
              <a:t>your chosen directory.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zh-TW" altLang="en-US" sz="2000" dirty="0">
                <a:solidFill>
                  <a:srgbClr val="000000"/>
                </a:solidFill>
              </a:rPr>
              <a:t>“</a:t>
            </a:r>
            <a:r>
              <a:rPr lang="en-US" altLang="zh-TW" sz="2000" dirty="0">
                <a:solidFill>
                  <a:srgbClr val="000000"/>
                </a:solidFill>
              </a:rPr>
              <a:t>NTU_XXXXX_phn2file” lists all files containing each phone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“NTU_XXXXX_file2phn” lists all phones contained in each file</a:t>
            </a: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dirty="0"/>
              <a:t>Report - Part 3 (50%)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19151" y="14262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(20%) What are the consistencies of the spectrogram in each phonetic class? (Plosive, Fricative, Affricate, Nasal)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(10%) Is the boundary between neighboring initial and final clear? What is the benefit of using “right-context dependent” initial model (ex: sh_a) instead of pure initial model (ex: sh) to model </a:t>
            </a:r>
            <a:r>
              <a:rPr lang="en-US" altLang="zh-TW" sz="2400" dirty="0" smtClean="0">
                <a:solidFill>
                  <a:srgbClr val="000000"/>
                </a:solidFill>
              </a:rPr>
              <a:t>initials? Please </a:t>
            </a:r>
            <a:r>
              <a:rPr lang="en-US" altLang="zh-TW" sz="2400" dirty="0">
                <a:solidFill>
                  <a:srgbClr val="000000"/>
                </a:solidFill>
              </a:rPr>
              <a:t>e</a:t>
            </a:r>
            <a:r>
              <a:rPr lang="en-US" altLang="zh-TW" sz="2400" dirty="0" smtClean="0">
                <a:solidFill>
                  <a:srgbClr val="000000"/>
                </a:solidFill>
              </a:rPr>
              <a:t>x</a:t>
            </a:r>
            <a:r>
              <a:rPr lang="en-US" altLang="zh-TW" sz="2400" dirty="0" smtClean="0">
                <a:solidFill>
                  <a:srgbClr val="000000"/>
                </a:solidFill>
              </a:rPr>
              <a:t>plain with examples.</a:t>
            </a: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Report - Part 3 (50%)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</a:rPr>
              <a:t>3.  (10%) What are the differences when pronouncing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</a:rPr>
              <a:t>ㄅ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ㄆ</a:t>
            </a:r>
            <a:r>
              <a:rPr lang="en-US" altLang="zh-TW" sz="2400" dirty="0">
                <a:solidFill>
                  <a:srgbClr val="000000"/>
                </a:solidFill>
              </a:rPr>
              <a:t>? How can you tell the differences in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spectrogram for </a:t>
            </a:r>
            <a:r>
              <a:rPr lang="zh-TW" altLang="en-US" sz="2400" dirty="0">
                <a:solidFill>
                  <a:srgbClr val="000000"/>
                </a:solidFill>
              </a:rPr>
              <a:t>ㄅ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ㄆ</a:t>
            </a:r>
            <a:r>
              <a:rPr lang="en-US" altLang="zh-TW" sz="2400" dirty="0">
                <a:solidFill>
                  <a:srgbClr val="000000"/>
                </a:solidFill>
              </a:rPr>
              <a:t>? (You may also want to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compare </a:t>
            </a:r>
            <a:r>
              <a:rPr lang="zh-TW" altLang="en-US" sz="2400" dirty="0">
                <a:solidFill>
                  <a:srgbClr val="000000"/>
                </a:solidFill>
              </a:rPr>
              <a:t>ㄉ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ㄊ</a:t>
            </a:r>
            <a:r>
              <a:rPr lang="en-US" altLang="zh-TW" sz="2400" dirty="0">
                <a:solidFill>
                  <a:srgbClr val="000000"/>
                </a:solidFill>
              </a:rPr>
              <a:t>, </a:t>
            </a:r>
            <a:r>
              <a:rPr lang="zh-TW" altLang="en-US" sz="2400" dirty="0">
                <a:solidFill>
                  <a:srgbClr val="000000"/>
                </a:solidFill>
              </a:rPr>
              <a:t>ㄍ </a:t>
            </a:r>
            <a:r>
              <a:rPr lang="en-US" altLang="zh-TW" sz="2400" dirty="0">
                <a:solidFill>
                  <a:srgbClr val="000000"/>
                </a:solidFill>
              </a:rPr>
              <a:t>&amp; </a:t>
            </a:r>
            <a:r>
              <a:rPr lang="zh-TW" altLang="en-US" sz="2400" dirty="0">
                <a:solidFill>
                  <a:srgbClr val="000000"/>
                </a:solidFill>
              </a:rPr>
              <a:t>ㄎ </a:t>
            </a:r>
            <a:r>
              <a:rPr lang="en-US" altLang="zh-TW" sz="2400" dirty="0">
                <a:solidFill>
                  <a:srgbClr val="000000"/>
                </a:solidFill>
              </a:rPr>
              <a:t>respectively)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4.  (10%) Take a look at the spectrogram of finals. Is there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any simple rules to discriminate initials from finals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 provided only spectrogram?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following is a speech analysis plot for a Chinese word composed of </a:t>
            </a:r>
            <a:r>
              <a:rPr lang="en-US" altLang="zh-TW" sz="2400" dirty="0">
                <a:solidFill>
                  <a:srgbClr val="000000"/>
                </a:solidFill>
              </a:rPr>
              <a:t>4</a:t>
            </a:r>
            <a:r>
              <a:rPr lang="zh-TW" sz="2400" dirty="0">
                <a:solidFill>
                  <a:srgbClr val="000000"/>
                </a:solidFill>
              </a:rPr>
              <a:t> characters. Each character is composed of an initial and a final.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Guess what the word is and describe your reasoning.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(Score: reasoning 8%, correct answer 2%)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If you cannot figure out the word, you can guess the phonetic class or initial/finals.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For example, your answer can be “l_i, i, sic_a, au” or “plosive, diphthong, plosive, monophthong”.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79145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Hint:</a:t>
            </a: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</a:rPr>
              <a:t>成語 </a:t>
            </a:r>
            <a:r>
              <a:rPr lang="en-US" altLang="zh-TW" sz="2400" dirty="0" smtClean="0">
                <a:solidFill>
                  <a:srgbClr val="000000"/>
                </a:solidFill>
              </a:rPr>
              <a:t>appears in </a:t>
            </a:r>
            <a:r>
              <a:rPr lang="zh-TW" altLang="en-US" sz="2400" dirty="0" smtClean="0">
                <a:solidFill>
                  <a:srgbClr val="000000"/>
                </a:solidFill>
              </a:rPr>
              <a:t>出師表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11748"/>
          <a:stretch/>
        </p:blipFill>
        <p:spPr>
          <a:xfrm>
            <a:off x="1632857" y="1959429"/>
            <a:ext cx="6311647" cy="29228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Submission Requirements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5 TextGrid files </a:t>
            </a:r>
            <a:r>
              <a:rPr lang="en-US" altLang="zh-TW" sz="2400" dirty="0" smtClean="0">
                <a:solidFill>
                  <a:srgbClr val="000000"/>
                </a:solidFill>
              </a:rPr>
              <a:t>(each along with </a:t>
            </a:r>
            <a:r>
              <a:rPr lang="en-US" altLang="zh-TW" sz="2400" dirty="0">
                <a:solidFill>
                  <a:srgbClr val="000000"/>
                </a:solidFill>
              </a:rPr>
              <a:t>its wave file).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the “.TextGrid” &amp; “.wav” filenames should be the same.</a:t>
            </a:r>
            <a:br>
              <a:rPr lang="en-US" altLang="zh-TW" sz="2000" dirty="0">
                <a:solidFill>
                  <a:srgbClr val="000000"/>
                </a:solidFill>
              </a:rPr>
            </a:br>
            <a:endParaRPr lang="en-US" altLang="zh-TW" sz="2000" dirty="0">
              <a:solidFill>
                <a:srgbClr val="000000"/>
              </a:solidFill>
            </a:endParaRP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1 report (in PDF format).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the filename should be hw2-2_bXXXXXXXX.pdf (your student ID).</a:t>
            </a:r>
          </a:p>
          <a:p>
            <a:pPr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Submission Requirements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</a:rPr>
              <a:t>3.  Put those </a:t>
            </a:r>
            <a:r>
              <a:rPr lang="en-US" altLang="zh-TW" sz="2400" dirty="0">
                <a:solidFill>
                  <a:srgbClr val="FF0000"/>
                </a:solidFill>
              </a:rPr>
              <a:t>11 files in a folder</a:t>
            </a:r>
            <a:r>
              <a:rPr lang="en-US" altLang="zh-TW" sz="2400" dirty="0">
                <a:solidFill>
                  <a:srgbClr val="000000"/>
                </a:solidFill>
              </a:rPr>
              <a:t>, compress the folder to 1 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zip file and upload it to </a:t>
            </a:r>
            <a:r>
              <a:rPr lang="en-US" altLang="zh-TW" sz="2400" dirty="0">
                <a:solidFill>
                  <a:srgbClr val="FF0000"/>
                </a:solidFill>
              </a:rPr>
              <a:t>ceiba</a:t>
            </a:r>
            <a:r>
              <a:rPr lang="en-US" altLang="zh-TW" sz="2400" dirty="0">
                <a:solidFill>
                  <a:srgbClr val="000000"/>
                </a:solidFill>
              </a:rPr>
              <a:t>.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Folder name should be hw2-2_bXXXXXXXX  </a:t>
            </a:r>
            <a:r>
              <a:rPr lang="en-US" altLang="zh-TW" sz="1500" dirty="0">
                <a:solidFill>
                  <a:srgbClr val="000000"/>
                </a:solidFill>
              </a:rPr>
              <a:t>(e.g. </a:t>
            </a:r>
            <a:r>
              <a:rPr lang="en-US" altLang="zh-TW" sz="1500" dirty="0" smtClean="0">
                <a:solidFill>
                  <a:srgbClr val="000000"/>
                </a:solidFill>
              </a:rPr>
              <a:t>hw2-2_b07901000</a:t>
            </a:r>
            <a:r>
              <a:rPr lang="en-US" altLang="zh-TW" sz="1500" dirty="0">
                <a:solidFill>
                  <a:srgbClr val="000000"/>
                </a:solidFill>
              </a:rPr>
              <a:t>)</a:t>
            </a:r>
            <a:br>
              <a:rPr lang="en-US" altLang="zh-TW" sz="15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.</a:t>
            </a:r>
            <a:r>
              <a:rPr lang="en-US" altLang="zh-TW" sz="2000" dirty="0" smtClean="0">
                <a:solidFill>
                  <a:srgbClr val="000000"/>
                </a:solidFill>
              </a:rPr>
              <a:t>zip</a:t>
            </a:r>
            <a:r>
              <a:rPr lang="zh-TW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</a:rPr>
              <a:t>only</a:t>
            </a:r>
            <a:r>
              <a:rPr lang="en-US" altLang="zh-TW" sz="2000" dirty="0">
                <a:solidFill>
                  <a:srgbClr val="000000"/>
                </a:solidFill>
              </a:rPr>
              <a:t/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     </a:t>
            </a:r>
            <a:r>
              <a:rPr lang="zh-TW" altLang="en-US" sz="2000" dirty="0">
                <a:solidFill>
                  <a:srgbClr val="000000"/>
                </a:solidFill>
              </a:rPr>
              <a:t>● </a:t>
            </a:r>
            <a:r>
              <a:rPr lang="en-US" altLang="zh-TW" sz="2000" dirty="0">
                <a:solidFill>
                  <a:srgbClr val="000000"/>
                </a:solidFill>
              </a:rPr>
              <a:t>20% of the final score will be taken off for wrong format</a:t>
            </a: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If you have any problem…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Look up the Praat introduction website.</a:t>
            </a:r>
          </a:p>
          <a:p>
            <a:pPr marL="457178" lvl="4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1600" u="sng" dirty="0">
                <a:solidFill>
                  <a:schemeClr val="hlink"/>
                </a:solidFill>
              </a:rPr>
              <a:t>http://www.fon.hum.uva.nl/praat/manual/Intro.html</a:t>
            </a:r>
            <a:endParaRPr lang="en-US" altLang="zh-TW" sz="1600" dirty="0">
              <a:solidFill>
                <a:srgbClr val="000000"/>
              </a:solidFill>
            </a:endParaRP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FAQ</a:t>
            </a:r>
          </a:p>
          <a:p>
            <a:pPr marL="457178" lvl="7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1600" dirty="0">
                <a:solidFill>
                  <a:srgbClr val="000000"/>
                </a:solidFill>
                <a:hlinkClick r:id="rId3"/>
              </a:rPr>
              <a:t>http://speech.ee.ntu.edu.tw/homework/DSP_HW2-2/FAQ.html</a:t>
            </a:r>
            <a:endParaRPr lang="en-US" altLang="zh-TW" sz="1600" dirty="0">
              <a:solidFill>
                <a:srgbClr val="000000"/>
              </a:solidFill>
            </a:endParaRP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Contact the TA :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email</a:t>
            </a:r>
            <a:r>
              <a:rPr lang="zh-TW" altLang="en-US" sz="2400" dirty="0" smtClean="0">
                <a:solidFill>
                  <a:srgbClr val="000000"/>
                </a:solidFill>
              </a:rPr>
              <a:t>：</a:t>
            </a:r>
            <a:r>
              <a:rPr lang="en-US" sz="2400" dirty="0" smtClean="0">
                <a:hlinkClick r:id="rId4"/>
              </a:rPr>
              <a:t>ntu-dsp-2021-ta@googlegroups.com</a:t>
            </a:r>
            <a:r>
              <a:rPr lang="zh-TW" altLang="en-US" sz="2400" dirty="0" smtClean="0">
                <a:solidFill>
                  <a:srgbClr val="000000"/>
                </a:solidFill>
              </a:rPr>
              <a:t/>
            </a:r>
            <a:br>
              <a:rPr lang="zh-TW" altLang="en-US" sz="2400" dirty="0" smtClean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title:  </a:t>
            </a:r>
            <a:r>
              <a:rPr lang="en-US" altLang="zh-TW" sz="2400" dirty="0">
                <a:solidFill>
                  <a:srgbClr val="000000"/>
                </a:solidFill>
              </a:rPr>
              <a:t>[HW2-2] bxxxxxxxx (your student number)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Homework 2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Your can submit either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HW 2-1 (HMM Training and Testing)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HW 2-2 (Speech Analysis)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You can also submit both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The higher grade of the two will count as your final score for HW2</a:t>
            </a:r>
          </a:p>
          <a:p>
            <a:pPr marL="457178" indent="-355582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b="1" dirty="0">
                <a:solidFill>
                  <a:srgbClr val="000000"/>
                </a:solidFill>
              </a:rPr>
              <a:t>Deadline: 23:59,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Dec. 3</a:t>
            </a:r>
            <a:endParaRPr lang="zh-TW" altLang="en-US" sz="24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TW" sz="2000" b="1" i="1" dirty="0">
                <a:solidFill>
                  <a:srgbClr val="FF0000"/>
                </a:solidFill>
              </a:rPr>
              <a:t>Late Submission policy follows that of HW2-1</a:t>
            </a: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endParaRPr lang="zh-TW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Introduction</a:t>
            </a:r>
          </a:p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 smtClean="0">
                <a:solidFill>
                  <a:srgbClr val="000000"/>
                </a:solidFill>
              </a:rPr>
              <a:t>Observe </a:t>
            </a:r>
            <a:r>
              <a:rPr lang="en-US" altLang="zh-TW" sz="2400" dirty="0">
                <a:solidFill>
                  <a:srgbClr val="000000"/>
                </a:solidFill>
              </a:rPr>
              <a:t>speech </a:t>
            </a:r>
            <a:r>
              <a:rPr lang="en-US" altLang="zh-TW" sz="2400" dirty="0" smtClean="0">
                <a:solidFill>
                  <a:srgbClr val="000000"/>
                </a:solidFill>
              </a:rPr>
              <a:t>signal, especially on initials(</a:t>
            </a:r>
            <a:r>
              <a:rPr lang="zh-TW" altLang="en-US" sz="2400" dirty="0" smtClean="0">
                <a:solidFill>
                  <a:srgbClr val="000000"/>
                </a:solidFill>
              </a:rPr>
              <a:t>聲母</a:t>
            </a:r>
            <a:r>
              <a:rPr lang="en-US" altLang="zh-TW" sz="2400" dirty="0" smtClean="0">
                <a:solidFill>
                  <a:srgbClr val="000000"/>
                </a:solidFill>
              </a:rPr>
              <a:t>).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 smtClean="0">
                <a:solidFill>
                  <a:srgbClr val="000000"/>
                </a:solidFill>
              </a:rPr>
              <a:t>Labeling speech data.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 smtClean="0">
                <a:solidFill>
                  <a:srgbClr val="000000"/>
                </a:solidFill>
              </a:rPr>
              <a:t>Observing the consistence of</a:t>
            </a: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initials under same category.</a:t>
            </a: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endParaRPr lang="en-US" altLang="zh-TW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Shape 148"/>
          <p:cNvGraphicFramePr/>
          <p:nvPr>
            <p:extLst>
              <p:ext uri="{D42A27DB-BD31-4B8C-83A1-F6EECF244321}">
                <p14:modId xmlns:p14="http://schemas.microsoft.com/office/powerpoint/2010/main" val="1082860272"/>
              </p:ext>
            </p:extLst>
          </p:nvPr>
        </p:nvGraphicFramePr>
        <p:xfrm>
          <a:off x="3140779" y="3288897"/>
          <a:ext cx="5504051" cy="1280203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7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0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u="none" strike="noStrike" cap="none" dirty="0">
                          <a:solidFill>
                            <a:srgbClr val="000000"/>
                          </a:solidFill>
                        </a:rPr>
                        <a:t>Plosive/Stop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爆破音/塞音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ㄅㄆㄉㄊㄍㄎ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Fricative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擦音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ㄈㄏㄒㄕㄙ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Affricate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塞擦音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ㄐㄑㄓㄔㄗㄘ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Nasal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鼻音</a:t>
                      </a: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ㄇㄋ</a:t>
                      </a: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&amp; Edit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91" name="Shape 191"/>
          <p:cNvGrpSpPr/>
          <p:nvPr/>
        </p:nvGrpSpPr>
        <p:grpSpPr>
          <a:xfrm>
            <a:off x="2086454" y="1494677"/>
            <a:ext cx="4971125" cy="3164324"/>
            <a:chOff x="2168263" y="342825"/>
            <a:chExt cx="4971125" cy="3164324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b="30934"/>
            <a:stretch/>
          </p:blipFill>
          <p:spPr>
            <a:xfrm>
              <a:off x="2168263" y="342825"/>
              <a:ext cx="4971125" cy="3164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/>
            <p:nvPr/>
          </p:nvSpPr>
          <p:spPr>
            <a:xfrm>
              <a:off x="4776125" y="1190275"/>
              <a:ext cx="2363100" cy="3375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907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and Frequency Domain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242" y="1416404"/>
            <a:ext cx="6063525" cy="349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61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音高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pitch</a:t>
            </a:r>
            <a:r>
              <a:rPr lang="zh-TW" altLang="en-US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881" y="1386625"/>
            <a:ext cx="5378375" cy="353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361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音量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-&gt;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Intensity </a:t>
            </a:r>
            <a:r>
              <a:rPr lang="en-US" alt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b="1" i="1"/>
              <a:t/>
            </a:r>
            <a:br>
              <a:rPr lang="zh-TW" b="1" i="1"/>
            </a:br>
            <a:endParaRPr lang="zh-TW" b="1" i="1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442" y="1376701"/>
            <a:ext cx="5378375" cy="352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108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 </a:t>
            </a:r>
            <a:r>
              <a:rPr lang="zh-TW" altLang="en-US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共鳴 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formants</a:t>
            </a:r>
            <a:r>
              <a:rPr lang="en-US" alt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06" y="1366753"/>
            <a:ext cx="5420375" cy="356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995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19151" y="878257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b="1" i="1" dirty="0">
                <a:solidFill>
                  <a:srgbClr val="000000"/>
                </a:solidFill>
              </a:rPr>
              <a:t>Intensity: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rgbClr val="000000"/>
                </a:solidFill>
              </a:rPr>
              <a:t>power of all frequency components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Two acoustic signals may have the same intensity but different frequency components.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b="1" i="1" dirty="0">
                <a:solidFill>
                  <a:srgbClr val="000000"/>
                </a:solidFill>
              </a:rPr>
              <a:t>Formant:</a:t>
            </a:r>
            <a:r>
              <a:rPr lang="zh-TW" altLang="en-US" sz="24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rgbClr val="000000"/>
                </a:solidFill>
              </a:rPr>
              <a:t>acoustic resonance, measured by the peak in the frequency spectrum</a:t>
            </a:r>
            <a:br>
              <a:rPr lang="en-US" altLang="zh-TW" sz="20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You should not  trust the formant detection output for unvoiced initials.</a:t>
            </a: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63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5"/>
          <p:cNvSpPr txBox="1">
            <a:spLocks/>
          </p:cNvSpPr>
          <p:nvPr/>
        </p:nvSpPr>
        <p:spPr>
          <a:xfrm>
            <a:off x="944336" y="149151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Zoom </a:t>
            </a:r>
            <a:r>
              <a:rPr lang="en-US" altLang="zh-TW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and Zoom out.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show all or selection part in </a:t>
            </a:r>
            <a:r>
              <a:rPr lang="en-US" altLang="zh-TW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Praat</a:t>
            </a:r>
            <a:r>
              <a:rPr lang="en-US" altLang="zh-TW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clicking the buttons on the lower-left corner of UI.</a:t>
            </a:r>
          </a:p>
          <a:p>
            <a:pPr>
              <a:buFont typeface="Calibri"/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22"/>
          <p:cNvSpPr txBox="1">
            <a:spLocks/>
          </p:cNvSpPr>
          <p:nvPr/>
        </p:nvSpPr>
        <p:spPr>
          <a:xfrm>
            <a:off x="819151" y="87825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zh-TW" smtClean="0"/>
              <a:t>Praat - </a:t>
            </a:r>
            <a:r>
              <a:rPr lang="en-US" altLang="zh-TW" sz="24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r>
              <a:rPr lang="zh-TW" smtClean="0"/>
              <a:t/>
            </a:r>
            <a:br>
              <a:rPr lang="zh-TW" smtClean="0"/>
            </a:b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8647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F</a:t>
            </a:r>
            <a:r>
              <a:rPr lang="zh-TW" dirty="0" smtClean="0"/>
              <a:t>iles </a:t>
            </a:r>
            <a:r>
              <a:rPr lang="en-US" altLang="zh-TW" dirty="0"/>
              <a:t>Y</a:t>
            </a:r>
            <a:r>
              <a:rPr lang="zh-TW" dirty="0" smtClean="0"/>
              <a:t>ou</a:t>
            </a:r>
            <a:r>
              <a:rPr lang="en-US" altLang="zh-TW" dirty="0" smtClean="0"/>
              <a:t> Will</a:t>
            </a:r>
            <a:r>
              <a:rPr lang="zh-TW" dirty="0" smtClean="0"/>
              <a:t> </a:t>
            </a:r>
            <a:r>
              <a:rPr lang="en-US" altLang="zh-TW" dirty="0"/>
              <a:t>N</a:t>
            </a:r>
            <a:r>
              <a:rPr lang="zh-TW" dirty="0" smtClean="0"/>
              <a:t>eed</a:t>
            </a:r>
            <a:r>
              <a:rPr lang="zh-TW" dirty="0"/>
              <a:t/>
            </a:r>
            <a:br>
              <a:rPr lang="zh-TW" dirty="0"/>
            </a:br>
            <a:endParaRPr lang="zh-TW" dirty="0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9151" y="1442531"/>
            <a:ext cx="7505700" cy="29433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All files you need are in the following link:</a:t>
            </a:r>
          </a:p>
          <a:p>
            <a:pPr marL="76197" lvl="2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1300" dirty="0" smtClean="0">
                <a:solidFill>
                  <a:srgbClr val="000000"/>
                </a:solidFill>
              </a:rPr>
              <a:t>	</a:t>
            </a:r>
            <a:r>
              <a:rPr lang="en-US" altLang="zh-TW" sz="1500" u="sng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altLang="zh-TW" sz="1500" u="sng" dirty="0">
                <a:solidFill>
                  <a:schemeClr val="accent6">
                    <a:lumMod val="75000"/>
                  </a:schemeClr>
                </a:solidFill>
              </a:rPr>
              <a:t>://</a:t>
            </a:r>
            <a:r>
              <a:rPr lang="en-US" altLang="zh-TW" sz="1500" u="sng" dirty="0" smtClean="0">
                <a:solidFill>
                  <a:schemeClr val="accent6">
                    <a:lumMod val="75000"/>
                  </a:schemeClr>
                </a:solidFill>
              </a:rPr>
              <a:t>speech.ee.ntu.edu.tw/homework/DSP_HW2-2/</a:t>
            </a:r>
            <a:endParaRPr lang="en-US" altLang="zh-TW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Contains:</a:t>
            </a: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	</a:t>
            </a:r>
            <a:r>
              <a:rPr lang="en-US" altLang="zh-TW" sz="1800" dirty="0" smtClean="0">
                <a:solidFill>
                  <a:srgbClr val="000000"/>
                </a:solidFill>
              </a:rPr>
              <a:t>1.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</a:rPr>
              <a:t>Syllable </a:t>
            </a:r>
            <a:r>
              <a:rPr lang="en-US" altLang="zh-TW" sz="1800" dirty="0">
                <a:solidFill>
                  <a:srgbClr val="000000"/>
                </a:solidFill>
              </a:rPr>
              <a:t>table (</a:t>
            </a:r>
            <a:r>
              <a:rPr lang="zh-TW" altLang="en-US" sz="1800" dirty="0">
                <a:solidFill>
                  <a:srgbClr val="000000"/>
                </a:solidFill>
              </a:rPr>
              <a:t>標</a:t>
            </a:r>
            <a:r>
              <a:rPr lang="zh-TW" altLang="en-US" sz="1800" dirty="0" smtClean="0">
                <a:solidFill>
                  <a:srgbClr val="000000"/>
                </a:solidFill>
              </a:rPr>
              <a:t>註</a:t>
            </a:r>
            <a:r>
              <a:rPr lang="zh-TW" altLang="en-US" sz="1800" dirty="0">
                <a:solidFill>
                  <a:srgbClr val="000000"/>
                </a:solidFill>
              </a:rPr>
              <a:t>時會</a:t>
            </a:r>
            <a:r>
              <a:rPr lang="zh-TW" altLang="en-US" sz="1800" dirty="0" smtClean="0">
                <a:solidFill>
                  <a:srgbClr val="000000"/>
                </a:solidFill>
              </a:rPr>
              <a:t>用到</a:t>
            </a:r>
            <a:r>
              <a:rPr lang="en-US" altLang="zh-TW" sz="1800" dirty="0" smtClean="0">
                <a:solidFill>
                  <a:srgbClr val="000000"/>
                </a:solidFill>
              </a:rPr>
              <a:t>)</a:t>
            </a:r>
            <a:endParaRPr lang="en-US" altLang="zh-TW" sz="1800" dirty="0">
              <a:solidFill>
                <a:srgbClr val="000000"/>
              </a:solidFill>
            </a:endParaRP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1800" dirty="0">
                <a:solidFill>
                  <a:srgbClr val="000000"/>
                </a:solidFill>
              </a:rPr>
              <a:t>	</a:t>
            </a:r>
            <a:r>
              <a:rPr lang="en-US" altLang="zh-TW" sz="1800" dirty="0" smtClean="0">
                <a:solidFill>
                  <a:srgbClr val="000000"/>
                </a:solidFill>
              </a:rPr>
              <a:t>2. Phonetic </a:t>
            </a:r>
            <a:r>
              <a:rPr lang="en-US" altLang="zh-TW" sz="1800" dirty="0">
                <a:solidFill>
                  <a:srgbClr val="000000"/>
                </a:solidFill>
              </a:rPr>
              <a:t>class table (</a:t>
            </a:r>
            <a:r>
              <a:rPr lang="zh-TW" altLang="en-US" sz="1800" dirty="0">
                <a:solidFill>
                  <a:srgbClr val="000000"/>
                </a:solidFill>
              </a:rPr>
              <a:t>聲韻母表</a:t>
            </a:r>
            <a:r>
              <a:rPr lang="en-US" altLang="zh-TW" sz="1800" dirty="0" smtClean="0">
                <a:solidFill>
                  <a:srgbClr val="000000"/>
                </a:solidFill>
              </a:rPr>
              <a:t>)</a:t>
            </a: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	3. FAQ</a:t>
            </a: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	4. Audio data</a:t>
            </a:r>
            <a:r>
              <a:rPr lang="zh-TW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</a:rPr>
              <a:t>for labeling</a:t>
            </a:r>
            <a:endParaRPr lang="en-US" altLang="zh-TW" sz="1800" u="sng" dirty="0" smtClean="0">
              <a:solidFill>
                <a:schemeClr val="hlink"/>
              </a:solidFill>
            </a:endParaRP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	</a:t>
            </a:r>
            <a:endParaRPr lang="en-US" altLang="zh-TW" sz="1800" u="sng" dirty="0" smtClean="0">
              <a:solidFill>
                <a:schemeClr val="hlink"/>
              </a:solidFill>
              <a:hlinkClick r:id="rId3"/>
            </a:endParaRPr>
          </a:p>
          <a:p>
            <a:pPr marL="76197">
              <a:spcAft>
                <a:spcPts val="0"/>
              </a:spcAft>
              <a:buClr>
                <a:srgbClr val="000000"/>
              </a:buClr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/>
            </a:r>
            <a:br>
              <a:rPr lang="zh-TW" altLang="en-US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dirty="0" smtClean="0"/>
              <a:t>Praat</a:t>
            </a:r>
            <a:r>
              <a:rPr lang="zh-TW" dirty="0"/>
              <a:t/>
            </a:r>
            <a:br>
              <a:rPr lang="zh-TW" dirty="0"/>
            </a:br>
            <a:endParaRPr lang="zh-TW"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Download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u="sng" dirty="0">
                <a:solidFill>
                  <a:schemeClr val="hlink"/>
                </a:solidFill>
                <a:hlinkClick r:id="rId3"/>
              </a:rPr>
              <a:t>http://www.fon.hum.uva.nl/praat/</a:t>
            </a: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</a:rPr>
              <a:t>How to </a:t>
            </a:r>
            <a:r>
              <a:rPr lang="en-US" altLang="zh-TW" sz="2400" dirty="0" smtClean="0">
                <a:solidFill>
                  <a:srgbClr val="000000"/>
                </a:solidFill>
              </a:rPr>
              <a:t>label text file in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Praat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457178" indent="-380981"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-US" altLang="zh-TW" sz="2400" dirty="0" smtClean="0">
                <a:solidFill>
                  <a:srgbClr val="000000"/>
                </a:solidFill>
              </a:rPr>
              <a:t>Some additional functions in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Praat</a:t>
            </a:r>
            <a:r>
              <a:rPr lang="en-US" altLang="zh-TW" sz="2400" dirty="0" smtClean="0">
                <a:solidFill>
                  <a:srgbClr val="000000"/>
                </a:solidFill>
              </a:rPr>
              <a:t> (appendix)</a:t>
            </a: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2118875" y="845602"/>
            <a:ext cx="6424900" cy="3811027"/>
            <a:chOff x="2118874" y="845600"/>
            <a:chExt cx="6424900" cy="3811026"/>
          </a:xfrm>
        </p:grpSpPr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8874" y="845601"/>
              <a:ext cx="6424900" cy="381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/>
            <p:nvPr/>
          </p:nvSpPr>
          <p:spPr>
            <a:xfrm>
              <a:off x="2118875" y="845600"/>
              <a:ext cx="3292358" cy="356333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from file (.wav  file)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83" name="Shape 183"/>
          <p:cNvGrpSpPr/>
          <p:nvPr/>
        </p:nvGrpSpPr>
        <p:grpSpPr>
          <a:xfrm>
            <a:off x="1869487" y="1437749"/>
            <a:ext cx="5478676" cy="3466196"/>
            <a:chOff x="2310250" y="2033575"/>
            <a:chExt cx="4739749" cy="2914975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10250" y="2033575"/>
              <a:ext cx="4739749" cy="291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2730650" y="2481125"/>
              <a:ext cx="3803100" cy="2283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(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Annotate</a:t>
            </a:r>
            <a:r>
              <a:rPr lang="zh-TW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alt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TestGrid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38488"/>
          <a:stretch/>
        </p:blipFill>
        <p:spPr>
          <a:xfrm>
            <a:off x="2247525" y="1406478"/>
            <a:ext cx="4107400" cy="35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4398802" y="3255625"/>
            <a:ext cx="19959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448451" y="3652801"/>
            <a:ext cx="16683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021502" y="316625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021502" y="3596701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/>
              <a:t>Praat - </a:t>
            </a:r>
            <a:r>
              <a:rPr lang="en-US" alt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19151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Create one interval tier named RCDIF</a:t>
            </a:r>
          </a:p>
          <a:p>
            <a:pPr marL="457178" indent="-355582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en-US" altLang="zh-TW" sz="2400" dirty="0">
                <a:solidFill>
                  <a:srgbClr val="000000"/>
                </a:solidFill>
              </a:rPr>
              <a:t>No point tiers</a:t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/>
            </a:r>
            <a:br>
              <a:rPr lang="en-US" altLang="zh-TW" sz="2400" dirty="0">
                <a:solidFill>
                  <a:srgbClr val="000000"/>
                </a:solidFill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alt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30" y="2518492"/>
            <a:ext cx="6610351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1220</Words>
  <Application>Microsoft Office PowerPoint</Application>
  <PresentationFormat>如螢幕大小 (16:9)</PresentationFormat>
  <Paragraphs>139</Paragraphs>
  <Slides>36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Arial</vt:lpstr>
      <vt:lpstr>微軟正黑體</vt:lpstr>
      <vt:lpstr>Cambria</vt:lpstr>
      <vt:lpstr>Nunito</vt:lpstr>
      <vt:lpstr>Calibri</vt:lpstr>
      <vt:lpstr>微軟正黑體</vt:lpstr>
      <vt:lpstr>Shift</vt:lpstr>
      <vt:lpstr>DSP HW2-2 Speech Analysis</vt:lpstr>
      <vt:lpstr>Outline</vt:lpstr>
      <vt:lpstr>Introduction </vt:lpstr>
      <vt:lpstr>Files You Will Need </vt:lpstr>
      <vt:lpstr>Praat </vt:lpstr>
      <vt:lpstr>Praat </vt:lpstr>
      <vt:lpstr>Praat - Read from file (.wav  file) </vt:lpstr>
      <vt:lpstr>Praat - Label a wave file (Annotate -&gt; To TestGrid)  </vt:lpstr>
      <vt:lpstr>Praat - Label a wave file  </vt:lpstr>
      <vt:lpstr>Praat - Label a wave file  </vt:lpstr>
      <vt:lpstr>Praat - Label a wave file  </vt:lpstr>
      <vt:lpstr>Praat - Label a wave file  </vt:lpstr>
      <vt:lpstr>Praat - After labeling  </vt:lpstr>
      <vt:lpstr>Praat - Save your Label file  </vt:lpstr>
      <vt:lpstr>Report - Part 1 (20%) </vt:lpstr>
      <vt:lpstr>Part 1 Reminders</vt:lpstr>
      <vt:lpstr>Report - Part 2 (30%)</vt:lpstr>
      <vt:lpstr>Part 2 - example：Plosive b (ㄅ)</vt:lpstr>
      <vt:lpstr>Part 2 - example：Plosive p (ㄆ)</vt:lpstr>
      <vt:lpstr>Part 2 - Reminder</vt:lpstr>
      <vt:lpstr>Report - Part 3 (50%)</vt:lpstr>
      <vt:lpstr>Report - Part 3 (50%)</vt:lpstr>
      <vt:lpstr>Report - Bonus (10%)</vt:lpstr>
      <vt:lpstr>Report - Bonus (10%)</vt:lpstr>
      <vt:lpstr>Submission Requirements</vt:lpstr>
      <vt:lpstr>Submission Requirements</vt:lpstr>
      <vt:lpstr>If you have any problem…</vt:lpstr>
      <vt:lpstr>Homework 2</vt:lpstr>
      <vt:lpstr>Appendix</vt:lpstr>
      <vt:lpstr>Praat - click View &amp; Edit </vt:lpstr>
      <vt:lpstr>Praat - Time and Frequency Domain </vt:lpstr>
      <vt:lpstr>Praat - Pitch 音高 ( pitch -&gt; Show pitch ) </vt:lpstr>
      <vt:lpstr>Praat - Intensity 音量( Intensity -&gt;Show Intensity ) </vt:lpstr>
      <vt:lpstr>Praat - Formant 共鳴 (Formant -&gt; Show formants) </vt:lpstr>
      <vt:lpstr>Praat - Reminder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HW2-2 Speech Analysis</dc:title>
  <dc:creator>張致強</dc:creator>
  <cp:lastModifiedBy>Windows User</cp:lastModifiedBy>
  <cp:revision>31</cp:revision>
  <dcterms:modified xsi:type="dcterms:W3CDTF">2021-11-03T01:55:19Z</dcterms:modified>
</cp:coreProperties>
</file>