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43"/>
  </p:notesMasterIdLst>
  <p:sldIdLst>
    <p:sldId id="256" r:id="rId2"/>
    <p:sldId id="303" r:id="rId3"/>
    <p:sldId id="304" r:id="rId4"/>
    <p:sldId id="321" r:id="rId5"/>
    <p:sldId id="297" r:id="rId6"/>
    <p:sldId id="322" r:id="rId7"/>
    <p:sldId id="294" r:id="rId8"/>
    <p:sldId id="257" r:id="rId9"/>
    <p:sldId id="258" r:id="rId10"/>
    <p:sldId id="259" r:id="rId11"/>
    <p:sldId id="260" r:id="rId12"/>
    <p:sldId id="298" r:id="rId13"/>
    <p:sldId id="306" r:id="rId14"/>
    <p:sldId id="261" r:id="rId15"/>
    <p:sldId id="311" r:id="rId16"/>
    <p:sldId id="332" r:id="rId17"/>
    <p:sldId id="333" r:id="rId18"/>
    <p:sldId id="334" r:id="rId19"/>
    <p:sldId id="336" r:id="rId20"/>
    <p:sldId id="335" r:id="rId21"/>
    <p:sldId id="299" r:id="rId22"/>
    <p:sldId id="272" r:id="rId23"/>
    <p:sldId id="323" r:id="rId24"/>
    <p:sldId id="308" r:id="rId25"/>
    <p:sldId id="309" r:id="rId26"/>
    <p:sldId id="324" r:id="rId27"/>
    <p:sldId id="310" r:id="rId28"/>
    <p:sldId id="312" r:id="rId29"/>
    <p:sldId id="301" r:id="rId30"/>
    <p:sldId id="302" r:id="rId31"/>
    <p:sldId id="337" r:id="rId32"/>
    <p:sldId id="326" r:id="rId33"/>
    <p:sldId id="325" r:id="rId34"/>
    <p:sldId id="315" r:id="rId35"/>
    <p:sldId id="318" r:id="rId36"/>
    <p:sldId id="327" r:id="rId37"/>
    <p:sldId id="316" r:id="rId38"/>
    <p:sldId id="328" r:id="rId39"/>
    <p:sldId id="329" r:id="rId40"/>
    <p:sldId id="331" r:id="rId41"/>
    <p:sldId id="33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07AE41-3932-4434-B854-70C4897D917A}" v="165" dt="2020-09-11T14:39:40.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108" d="100"/>
          <a:sy n="108" d="100"/>
        </p:scale>
        <p:origin x="17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1181E-54B2-4F95-8D9E-AFD02353ED3E}" type="datetimeFigureOut">
              <a:rPr lang="en-US" smtClean="0"/>
              <a:t>9/11/2020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177A8-9EFB-4A44-A794-CCB43F018F96}" type="slidenum">
              <a:rPr lang="en-US" smtClean="0"/>
              <a:t>‹#›</a:t>
            </a:fld>
            <a:endParaRPr lang="en-US"/>
          </a:p>
        </p:txBody>
      </p:sp>
    </p:spTree>
    <p:extLst>
      <p:ext uri="{BB962C8B-B14F-4D97-AF65-F5344CB8AC3E}">
        <p14:creationId xmlns:p14="http://schemas.microsoft.com/office/powerpoint/2010/main" val="3147114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發音</a:t>
            </a:r>
            <a:endParaRPr lang="en-US" dirty="0"/>
          </a:p>
        </p:txBody>
      </p:sp>
      <p:sp>
        <p:nvSpPr>
          <p:cNvPr id="4" name="Slide Number Placeholder 3"/>
          <p:cNvSpPr>
            <a:spLocks noGrp="1"/>
          </p:cNvSpPr>
          <p:nvPr>
            <p:ph type="sldNum" sz="quarter" idx="5"/>
          </p:nvPr>
        </p:nvSpPr>
        <p:spPr/>
        <p:txBody>
          <a:bodyPr/>
          <a:lstStyle/>
          <a:p>
            <a:fld id="{E7A177A8-9EFB-4A44-A794-CCB43F018F96}" type="slidenum">
              <a:rPr lang="en-US" smtClean="0"/>
              <a:t>11</a:t>
            </a:fld>
            <a:endParaRPr lang="en-US"/>
          </a:p>
        </p:txBody>
      </p:sp>
    </p:spTree>
    <p:extLst>
      <p:ext uri="{BB962C8B-B14F-4D97-AF65-F5344CB8AC3E}">
        <p14:creationId xmlns:p14="http://schemas.microsoft.com/office/powerpoint/2010/main" val="147075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AB3E97-62A6-4E47-B787-A43BCD697B03}"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3732B-0CC8-4290-8783-1076B8C84517}" type="slidenum">
              <a:rPr lang="en-US" smtClean="0"/>
              <a:t>‹#›</a:t>
            </a:fld>
            <a:endParaRPr lang="en-US"/>
          </a:p>
        </p:txBody>
      </p:sp>
    </p:spTree>
    <p:extLst>
      <p:ext uri="{BB962C8B-B14F-4D97-AF65-F5344CB8AC3E}">
        <p14:creationId xmlns:p14="http://schemas.microsoft.com/office/powerpoint/2010/main" val="269201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AB3E97-62A6-4E47-B787-A43BCD697B03}"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3732B-0CC8-4290-8783-1076B8C84517}" type="slidenum">
              <a:rPr lang="en-US" smtClean="0"/>
              <a:t>‹#›</a:t>
            </a:fld>
            <a:endParaRPr lang="en-US"/>
          </a:p>
        </p:txBody>
      </p:sp>
    </p:spTree>
    <p:extLst>
      <p:ext uri="{BB962C8B-B14F-4D97-AF65-F5344CB8AC3E}">
        <p14:creationId xmlns:p14="http://schemas.microsoft.com/office/powerpoint/2010/main" val="134222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AB3E97-62A6-4E47-B787-A43BCD697B03}"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3732B-0CC8-4290-8783-1076B8C84517}" type="slidenum">
              <a:rPr lang="en-US" smtClean="0"/>
              <a:t>‹#›</a:t>
            </a:fld>
            <a:endParaRPr lang="en-US"/>
          </a:p>
        </p:txBody>
      </p:sp>
    </p:spTree>
    <p:extLst>
      <p:ext uri="{BB962C8B-B14F-4D97-AF65-F5344CB8AC3E}">
        <p14:creationId xmlns:p14="http://schemas.microsoft.com/office/powerpoint/2010/main" val="218454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612720" y="228600"/>
            <a:ext cx="8152920" cy="990720"/>
          </a:xfrm>
          <a:prstGeom prst="rect">
            <a:avLst/>
          </a:prstGeom>
        </p:spPr>
        <p:txBody>
          <a:bodyPr lIns="0" tIns="0" rIns="0" bIns="0" anchor="ctr"/>
          <a:lstStyle/>
          <a:p>
            <a:endParaRPr/>
          </a:p>
        </p:txBody>
      </p:sp>
      <p:sp>
        <p:nvSpPr>
          <p:cNvPr id="99" name="PlaceHolder 2"/>
          <p:cNvSpPr>
            <a:spLocks noGrp="1"/>
          </p:cNvSpPr>
          <p:nvPr>
            <p:ph type="subTitle"/>
          </p:nvPr>
        </p:nvSpPr>
        <p:spPr>
          <a:xfrm>
            <a:off x="612720" y="1600200"/>
            <a:ext cx="8152920" cy="44956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51817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AB3E97-62A6-4E47-B787-A43BCD697B03}"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3732B-0CC8-4290-8783-1076B8C84517}" type="slidenum">
              <a:rPr lang="en-US" smtClean="0"/>
              <a:t>‹#›</a:t>
            </a:fld>
            <a:endParaRPr lang="en-US"/>
          </a:p>
        </p:txBody>
      </p:sp>
    </p:spTree>
    <p:extLst>
      <p:ext uri="{BB962C8B-B14F-4D97-AF65-F5344CB8AC3E}">
        <p14:creationId xmlns:p14="http://schemas.microsoft.com/office/powerpoint/2010/main" val="83152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B3E97-62A6-4E47-B787-A43BCD697B03}"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3732B-0CC8-4290-8783-1076B8C84517}" type="slidenum">
              <a:rPr lang="en-US" smtClean="0"/>
              <a:t>‹#›</a:t>
            </a:fld>
            <a:endParaRPr lang="en-US"/>
          </a:p>
        </p:txBody>
      </p:sp>
    </p:spTree>
    <p:extLst>
      <p:ext uri="{BB962C8B-B14F-4D97-AF65-F5344CB8AC3E}">
        <p14:creationId xmlns:p14="http://schemas.microsoft.com/office/powerpoint/2010/main" val="133700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AB3E97-62A6-4E47-B787-A43BCD697B03}"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3732B-0CC8-4290-8783-1076B8C84517}" type="slidenum">
              <a:rPr lang="en-US" smtClean="0"/>
              <a:t>‹#›</a:t>
            </a:fld>
            <a:endParaRPr lang="en-US"/>
          </a:p>
        </p:txBody>
      </p:sp>
    </p:spTree>
    <p:extLst>
      <p:ext uri="{BB962C8B-B14F-4D97-AF65-F5344CB8AC3E}">
        <p14:creationId xmlns:p14="http://schemas.microsoft.com/office/powerpoint/2010/main" val="95169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AB3E97-62A6-4E47-B787-A43BCD697B03}"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3732B-0CC8-4290-8783-1076B8C84517}" type="slidenum">
              <a:rPr lang="en-US" smtClean="0"/>
              <a:t>‹#›</a:t>
            </a:fld>
            <a:endParaRPr lang="en-US"/>
          </a:p>
        </p:txBody>
      </p:sp>
    </p:spTree>
    <p:extLst>
      <p:ext uri="{BB962C8B-B14F-4D97-AF65-F5344CB8AC3E}">
        <p14:creationId xmlns:p14="http://schemas.microsoft.com/office/powerpoint/2010/main" val="27620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AB3E97-62A6-4E47-B787-A43BCD697B03}"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3732B-0CC8-4290-8783-1076B8C84517}" type="slidenum">
              <a:rPr lang="en-US" smtClean="0"/>
              <a:t>‹#›</a:t>
            </a:fld>
            <a:endParaRPr lang="en-US"/>
          </a:p>
        </p:txBody>
      </p:sp>
    </p:spTree>
    <p:extLst>
      <p:ext uri="{BB962C8B-B14F-4D97-AF65-F5344CB8AC3E}">
        <p14:creationId xmlns:p14="http://schemas.microsoft.com/office/powerpoint/2010/main" val="55870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B3E97-62A6-4E47-B787-A43BCD697B03}"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3732B-0CC8-4290-8783-1076B8C84517}" type="slidenum">
              <a:rPr lang="en-US" smtClean="0"/>
              <a:t>‹#›</a:t>
            </a:fld>
            <a:endParaRPr lang="en-US"/>
          </a:p>
        </p:txBody>
      </p:sp>
    </p:spTree>
    <p:extLst>
      <p:ext uri="{BB962C8B-B14F-4D97-AF65-F5344CB8AC3E}">
        <p14:creationId xmlns:p14="http://schemas.microsoft.com/office/powerpoint/2010/main" val="256992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B3E97-62A6-4E47-B787-A43BCD697B03}"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3732B-0CC8-4290-8783-1076B8C84517}" type="slidenum">
              <a:rPr lang="en-US" smtClean="0"/>
              <a:t>‹#›</a:t>
            </a:fld>
            <a:endParaRPr lang="en-US"/>
          </a:p>
        </p:txBody>
      </p:sp>
    </p:spTree>
    <p:extLst>
      <p:ext uri="{BB962C8B-B14F-4D97-AF65-F5344CB8AC3E}">
        <p14:creationId xmlns:p14="http://schemas.microsoft.com/office/powerpoint/2010/main" val="336500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B3E97-62A6-4E47-B787-A43BCD697B03}"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3732B-0CC8-4290-8783-1076B8C84517}" type="slidenum">
              <a:rPr lang="en-US" smtClean="0"/>
              <a:t>‹#›</a:t>
            </a:fld>
            <a:endParaRPr lang="en-US"/>
          </a:p>
        </p:txBody>
      </p:sp>
    </p:spTree>
    <p:extLst>
      <p:ext uri="{BB962C8B-B14F-4D97-AF65-F5344CB8AC3E}">
        <p14:creationId xmlns:p14="http://schemas.microsoft.com/office/powerpoint/2010/main" val="413537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B3E97-62A6-4E47-B787-A43BCD697B03}" type="datetimeFigureOut">
              <a:rPr lang="en-US" smtClean="0"/>
              <a:t>9/11/2020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3732B-0CC8-4290-8783-1076B8C84517}" type="slidenum">
              <a:rPr lang="en-US" smtClean="0"/>
              <a:t>‹#›</a:t>
            </a:fld>
            <a:endParaRPr lang="en-US"/>
          </a:p>
        </p:txBody>
      </p:sp>
    </p:spTree>
    <p:extLst>
      <p:ext uri="{BB962C8B-B14F-4D97-AF65-F5344CB8AC3E}">
        <p14:creationId xmlns:p14="http://schemas.microsoft.com/office/powerpoint/2010/main" val="65182256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kaldi-asr.org/doc/io_tut.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linux.vbird.org/linux_basic/0310vi.php" TargetMode="External"/><Relationship Id="rId2" Type="http://schemas.openxmlformats.org/officeDocument/2006/relationships/hyperlink" Target="http://linux.vbird.org/linux_basic/0220filemanager.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kaldi-asr.org/doc/tools.html" TargetMode="External"/><Relationship Id="rId2" Type="http://schemas.openxmlformats.org/officeDocument/2006/relationships/hyperlink" Target="https://www.dropbox.com/s/dsaqh6xa9dp3dzw/wfst_thesis.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forms.gle/3Ch5mumELaxoqAUq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rive.google.com/drive/folders/16ttKlL35nmSJj_O01TN4wfEUWKUdQagu?usp=shari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facebook.com/groups/736151333099877/" TargetMode="External"/><Relationship Id="rId2" Type="http://schemas.openxmlformats.org/officeDocument/2006/relationships/hyperlink" Target="http://speech.ee.ntu.edu.tw/courses.html" TargetMode="External"/><Relationship Id="rId1" Type="http://schemas.openxmlformats.org/officeDocument/2006/relationships/slideLayout" Target="../slideLayouts/slideLayout2.xml"/><Relationship Id="rId4" Type="http://schemas.openxmlformats.org/officeDocument/2006/relationships/hyperlink" Target="mailto:r09922057@ntu.edu.t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itle 1">
            <a:extLst>
              <a:ext uri="{FF2B5EF4-FFF2-40B4-BE49-F238E27FC236}">
                <a16:creationId xmlns:a16="http://schemas.microsoft.com/office/drawing/2014/main" id="{9CB5886A-6199-43B3-9E47-A3C54725C455}"/>
              </a:ext>
            </a:extLst>
          </p:cNvPr>
          <p:cNvSpPr>
            <a:spLocks noGrp="1"/>
          </p:cNvSpPr>
          <p:nvPr>
            <p:ph type="ctrTitle"/>
          </p:nvPr>
        </p:nvSpPr>
        <p:spPr>
          <a:xfrm>
            <a:off x="1449677" y="949325"/>
            <a:ext cx="6053779" cy="2387600"/>
          </a:xfrm>
        </p:spPr>
        <p:txBody>
          <a:bodyPr>
            <a:normAutofit/>
          </a:bodyPr>
          <a:lstStyle/>
          <a:p>
            <a:pPr algn="l"/>
            <a:r>
              <a:rPr lang="zh-TW" altLang="en-US" sz="5700">
                <a:solidFill>
                  <a:schemeClr val="bg1"/>
                </a:solidFill>
                <a:latin typeface="微軟正黑體" panose="020B0604030504040204" pitchFamily="34" charset="-120"/>
                <a:ea typeface="微軟正黑體" panose="020B0604030504040204" pitchFamily="34" charset="-120"/>
              </a:rPr>
              <a:t>專題研究</a:t>
            </a:r>
            <a:r>
              <a:rPr lang="en-US" altLang="zh-TW" sz="5700">
                <a:solidFill>
                  <a:schemeClr val="bg1"/>
                </a:solidFill>
              </a:rPr>
              <a:t>Week 1</a:t>
            </a:r>
            <a:endParaRPr lang="en-US" sz="5700">
              <a:solidFill>
                <a:schemeClr val="bg1"/>
              </a:solidFill>
            </a:endParaRPr>
          </a:p>
        </p:txBody>
      </p:sp>
      <p:sp>
        <p:nvSpPr>
          <p:cNvPr id="3" name="Subtitle 2">
            <a:extLst>
              <a:ext uri="{FF2B5EF4-FFF2-40B4-BE49-F238E27FC236}">
                <a16:creationId xmlns:a16="http://schemas.microsoft.com/office/drawing/2014/main" id="{D6E6C552-2F9B-4307-AABD-7FAE0534F9DC}"/>
              </a:ext>
            </a:extLst>
          </p:cNvPr>
          <p:cNvSpPr>
            <a:spLocks noGrp="1"/>
          </p:cNvSpPr>
          <p:nvPr>
            <p:ph type="subTitle" idx="1"/>
          </p:nvPr>
        </p:nvSpPr>
        <p:spPr>
          <a:xfrm>
            <a:off x="1449676" y="3429000"/>
            <a:ext cx="6053773" cy="1655762"/>
          </a:xfrm>
        </p:spPr>
        <p:txBody>
          <a:bodyPr>
            <a:normAutofit/>
          </a:bodyPr>
          <a:lstStyle/>
          <a:p>
            <a:pPr algn="l"/>
            <a:r>
              <a:rPr lang="en-US" sz="2800">
                <a:solidFill>
                  <a:schemeClr val="bg1"/>
                </a:solidFill>
              </a:rPr>
              <a:t>Prof. Lin-Shan Lee</a:t>
            </a:r>
          </a:p>
          <a:p>
            <a:pPr algn="l"/>
            <a:r>
              <a:rPr lang="en-US" sz="2800">
                <a:solidFill>
                  <a:schemeClr val="bg1"/>
                </a:solidFill>
              </a:rPr>
              <a:t>TA: </a:t>
            </a:r>
            <a:r>
              <a:rPr lang="en-US" altLang="zh-TW" sz="2800">
                <a:solidFill>
                  <a:schemeClr val="bg1"/>
                </a:solidFill>
              </a:rPr>
              <a:t>Chih-Chiang Chang</a:t>
            </a:r>
            <a:endParaRPr lang="en-US" sz="2800">
              <a:solidFill>
                <a:schemeClr val="bg1"/>
              </a:solidFill>
            </a:endParaRPr>
          </a:p>
        </p:txBody>
      </p:sp>
      <p:cxnSp>
        <p:nvCxnSpPr>
          <p:cNvPr id="6"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96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3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704C-71FA-4849-A3B2-4D594ABAB2B7}"/>
              </a:ext>
            </a:extLst>
          </p:cNvPr>
          <p:cNvSpPr>
            <a:spLocks noGrp="1"/>
          </p:cNvSpPr>
          <p:nvPr>
            <p:ph type="title"/>
          </p:nvPr>
        </p:nvSpPr>
        <p:spPr/>
        <p:txBody>
          <a:bodyPr/>
          <a:lstStyle/>
          <a:p>
            <a:r>
              <a:rPr lang="en-US"/>
              <a:t>Language Modeling</a:t>
            </a:r>
          </a:p>
        </p:txBody>
      </p:sp>
      <p:sp>
        <p:nvSpPr>
          <p:cNvPr id="3" name="Content Placeholder 2">
            <a:extLst>
              <a:ext uri="{FF2B5EF4-FFF2-40B4-BE49-F238E27FC236}">
                <a16:creationId xmlns:a16="http://schemas.microsoft.com/office/drawing/2014/main" id="{E37FDECB-D0F3-41CC-BD89-23BAC0F61D65}"/>
              </a:ext>
            </a:extLst>
          </p:cNvPr>
          <p:cNvSpPr>
            <a:spLocks noGrp="1"/>
          </p:cNvSpPr>
          <p:nvPr>
            <p:ph idx="1"/>
          </p:nvPr>
        </p:nvSpPr>
        <p:spPr/>
        <p:txBody>
          <a:bodyPr/>
          <a:lstStyle/>
          <a:p>
            <a:r>
              <a:rPr lang="en-US"/>
              <a:t>N-gram language model</a:t>
            </a:r>
          </a:p>
        </p:txBody>
      </p:sp>
      <p:pic>
        <p:nvPicPr>
          <p:cNvPr id="4" name="Picture 3">
            <a:extLst>
              <a:ext uri="{FF2B5EF4-FFF2-40B4-BE49-F238E27FC236}">
                <a16:creationId xmlns:a16="http://schemas.microsoft.com/office/drawing/2014/main" id="{FA2A7F08-0D3A-4EF8-8B84-6250FC6D52B6}"/>
              </a:ext>
            </a:extLst>
          </p:cNvPr>
          <p:cNvPicPr>
            <a:picLocks noChangeAspect="1"/>
          </p:cNvPicPr>
          <p:nvPr/>
        </p:nvPicPr>
        <p:blipFill>
          <a:blip r:embed="rId2"/>
          <a:stretch>
            <a:fillRect/>
          </a:stretch>
        </p:blipFill>
        <p:spPr>
          <a:xfrm>
            <a:off x="3035879" y="3132493"/>
            <a:ext cx="3072242" cy="593014"/>
          </a:xfrm>
          <a:prstGeom prst="rect">
            <a:avLst/>
          </a:prstGeom>
        </p:spPr>
      </p:pic>
    </p:spTree>
    <p:extLst>
      <p:ext uri="{BB962C8B-B14F-4D97-AF65-F5344CB8AC3E}">
        <p14:creationId xmlns:p14="http://schemas.microsoft.com/office/powerpoint/2010/main" val="266549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76B5-821E-41C4-BA31-0655A5999EE2}"/>
              </a:ext>
            </a:extLst>
          </p:cNvPr>
          <p:cNvSpPr>
            <a:spLocks noGrp="1"/>
          </p:cNvSpPr>
          <p:nvPr>
            <p:ph type="title"/>
          </p:nvPr>
        </p:nvSpPr>
        <p:spPr/>
        <p:txBody>
          <a:bodyPr/>
          <a:lstStyle/>
          <a:p>
            <a:r>
              <a:rPr lang="en-US"/>
              <a:t>Lexicon</a:t>
            </a:r>
          </a:p>
        </p:txBody>
      </p:sp>
      <p:sp>
        <p:nvSpPr>
          <p:cNvPr id="3" name="Content Placeholder 2">
            <a:extLst>
              <a:ext uri="{FF2B5EF4-FFF2-40B4-BE49-F238E27FC236}">
                <a16:creationId xmlns:a16="http://schemas.microsoft.com/office/drawing/2014/main" id="{41657715-5A6C-4F08-B9AD-B44D7D1A42B5}"/>
              </a:ext>
            </a:extLst>
          </p:cNvPr>
          <p:cNvSpPr>
            <a:spLocks noGrp="1"/>
          </p:cNvSpPr>
          <p:nvPr>
            <p:ph idx="1"/>
          </p:nvPr>
        </p:nvSpPr>
        <p:spPr/>
        <p:txBody>
          <a:bodyPr/>
          <a:lstStyle/>
          <a:p>
            <a:endParaRPr lang="en-US"/>
          </a:p>
        </p:txBody>
      </p:sp>
      <p:pic>
        <p:nvPicPr>
          <p:cNvPr id="5" name="Picture 2">
            <a:extLst>
              <a:ext uri="{FF2B5EF4-FFF2-40B4-BE49-F238E27FC236}">
                <a16:creationId xmlns:a16="http://schemas.microsoft.com/office/drawing/2014/main" id="{E6EDFCF9-A362-456B-9BDC-E330336F9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614" y="1825625"/>
            <a:ext cx="5829300" cy="37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94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5FA0-0168-4FFA-ADA7-DCFB93CA81D1}"/>
              </a:ext>
            </a:extLst>
          </p:cNvPr>
          <p:cNvSpPr>
            <a:spLocks noGrp="1"/>
          </p:cNvSpPr>
          <p:nvPr>
            <p:ph type="title"/>
          </p:nvPr>
        </p:nvSpPr>
        <p:spPr/>
        <p:txBody>
          <a:bodyPr/>
          <a:lstStyle/>
          <a:p>
            <a:r>
              <a:rPr lang="en-US" altLang="zh-TW"/>
              <a:t>Linux and Bash Introduction</a:t>
            </a:r>
            <a:endParaRPr lang="en-US"/>
          </a:p>
        </p:txBody>
      </p:sp>
      <p:sp>
        <p:nvSpPr>
          <p:cNvPr id="3" name="Text Placeholder 2">
            <a:extLst>
              <a:ext uri="{FF2B5EF4-FFF2-40B4-BE49-F238E27FC236}">
                <a16:creationId xmlns:a16="http://schemas.microsoft.com/office/drawing/2014/main" id="{568093F2-9D9A-4073-BD3C-F93CDB99A4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463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90E9-711D-4923-AB88-72D00B7EC4BA}"/>
              </a:ext>
            </a:extLst>
          </p:cNvPr>
          <p:cNvSpPr>
            <a:spLocks noGrp="1"/>
          </p:cNvSpPr>
          <p:nvPr>
            <p:ph type="title"/>
          </p:nvPr>
        </p:nvSpPr>
        <p:spPr/>
        <p:txBody>
          <a:bodyPr/>
          <a:lstStyle/>
          <a:p>
            <a:r>
              <a:rPr lang="en-US"/>
              <a:t>Vim basics</a:t>
            </a:r>
          </a:p>
        </p:txBody>
      </p:sp>
      <p:sp>
        <p:nvSpPr>
          <p:cNvPr id="3" name="Content Placeholder 2">
            <a:extLst>
              <a:ext uri="{FF2B5EF4-FFF2-40B4-BE49-F238E27FC236}">
                <a16:creationId xmlns:a16="http://schemas.microsoft.com/office/drawing/2014/main" id="{1F7B9F18-0D11-4918-B7FC-B755903FDDE8}"/>
              </a:ext>
            </a:extLst>
          </p:cNvPr>
          <p:cNvSpPr>
            <a:spLocks noGrp="1"/>
          </p:cNvSpPr>
          <p:nvPr>
            <p:ph idx="1"/>
          </p:nvPr>
        </p:nvSpPr>
        <p:spPr/>
        <p:txBody>
          <a:bodyPr>
            <a:normAutofit/>
          </a:bodyPr>
          <a:lstStyle/>
          <a:p>
            <a:pPr>
              <a:lnSpc>
                <a:spcPct val="100000"/>
              </a:lnSpc>
              <a:buSzPct val="60000"/>
            </a:pPr>
            <a:r>
              <a:rPr lang="zh-TW" altLang="en-US" sz="2175" dirty="0">
                <a:solidFill>
                  <a:srgbClr val="000000"/>
                </a:solidFill>
                <a:latin typeface="Microsoft JhengHei" charset="-120"/>
                <a:ea typeface="Microsoft JhengHei" charset="-120"/>
                <a:cs typeface="Microsoft JhengHei" charset="-120"/>
              </a:rPr>
              <a:t>如何建立文件：</a:t>
            </a:r>
            <a:endParaRPr lang="zh-TW" altLang="en-US" dirty="0">
              <a:latin typeface="Microsoft JhengHei" charset="-120"/>
              <a:ea typeface="Microsoft JhengHei" charset="-120"/>
              <a:cs typeface="Microsoft JhengHei" charset="-120"/>
            </a:endParaRPr>
          </a:p>
          <a:p>
            <a:pPr marL="685800" lvl="1" indent="-342900">
              <a:lnSpc>
                <a:spcPct val="100000"/>
              </a:lnSpc>
              <a:buSzPct val="70000"/>
            </a:pPr>
            <a:r>
              <a:rPr lang="en-US" altLang="zh-TW" sz="1950" dirty="0">
                <a:solidFill>
                  <a:srgbClr val="000000"/>
                </a:solidFill>
                <a:latin typeface="Microsoft JhengHei" charset="-120"/>
                <a:ea typeface="Microsoft JhengHei" charset="-120"/>
                <a:cs typeface="Microsoft JhengHei" charset="-120"/>
              </a:rPr>
              <a:t>vim hello.txt</a:t>
            </a:r>
            <a:endParaRPr lang="zh-TW" altLang="en-US" dirty="0">
              <a:latin typeface="Microsoft JhengHei" charset="-120"/>
              <a:ea typeface="Microsoft JhengHei" charset="-120"/>
              <a:cs typeface="Microsoft JhengHei" charset="-120"/>
            </a:endParaRPr>
          </a:p>
          <a:p>
            <a:pPr marL="685800" lvl="1" indent="-342900">
              <a:lnSpc>
                <a:spcPct val="100000"/>
              </a:lnSpc>
              <a:buSzPct val="70000"/>
            </a:pPr>
            <a:r>
              <a:rPr lang="zh-TW" altLang="en-US" sz="1950" dirty="0">
                <a:solidFill>
                  <a:srgbClr val="000000"/>
                </a:solidFill>
                <a:latin typeface="Microsoft JhengHei" charset="-120"/>
                <a:ea typeface="Microsoft JhengHei" charset="-120"/>
                <a:cs typeface="Microsoft JhengHei" charset="-120"/>
              </a:rPr>
              <a:t>進去後，輸入“ </a:t>
            </a:r>
            <a:r>
              <a:rPr lang="en-US" altLang="zh-TW" sz="1950" dirty="0" err="1">
                <a:solidFill>
                  <a:srgbClr val="000000"/>
                </a:solidFill>
                <a:latin typeface="Microsoft JhengHei" charset="-120"/>
                <a:ea typeface="Microsoft JhengHei" charset="-120"/>
                <a:cs typeface="Microsoft JhengHei" charset="-120"/>
              </a:rPr>
              <a:t>i</a:t>
            </a:r>
            <a:r>
              <a:rPr lang="zh-TW" altLang="en-US" sz="1950" dirty="0">
                <a:solidFill>
                  <a:srgbClr val="000000"/>
                </a:solidFill>
                <a:latin typeface="Microsoft JhengHei" charset="-120"/>
                <a:ea typeface="Microsoft JhengHei" charset="-120"/>
                <a:cs typeface="Microsoft JhengHei" charset="-120"/>
              </a:rPr>
              <a:t> ”即可進入編輯模式</a:t>
            </a:r>
            <a:endParaRPr lang="zh-TW" altLang="en-US" dirty="0">
              <a:latin typeface="Microsoft JhengHei" charset="-120"/>
              <a:ea typeface="Microsoft JhengHei" charset="-120"/>
              <a:cs typeface="Microsoft JhengHei" charset="-120"/>
            </a:endParaRPr>
          </a:p>
          <a:p>
            <a:pPr marL="971550" lvl="2" indent="-285750">
              <a:lnSpc>
                <a:spcPct val="100000"/>
              </a:lnSpc>
              <a:buSzPct val="75000"/>
            </a:pPr>
            <a:r>
              <a:rPr lang="zh-TW" altLang="en-US" sz="1725" dirty="0">
                <a:solidFill>
                  <a:srgbClr val="000000"/>
                </a:solidFill>
                <a:latin typeface="Microsoft JhengHei" charset="-120"/>
                <a:ea typeface="Microsoft JhengHei" charset="-120"/>
                <a:cs typeface="Microsoft JhengHei" charset="-120"/>
              </a:rPr>
              <a:t>此時，輸入任何你想要打的</a:t>
            </a:r>
            <a:endParaRPr lang="zh-TW" altLang="en-US" dirty="0">
              <a:latin typeface="Microsoft JhengHei" charset="-120"/>
              <a:ea typeface="Microsoft JhengHei" charset="-120"/>
              <a:cs typeface="Microsoft JhengHei" charset="-120"/>
            </a:endParaRPr>
          </a:p>
          <a:p>
            <a:pPr marL="685800" lvl="1" indent="-342900">
              <a:lnSpc>
                <a:spcPct val="100000"/>
              </a:lnSpc>
              <a:buSzPct val="70000"/>
            </a:pPr>
            <a:r>
              <a:rPr lang="zh-TW" altLang="en-US" sz="1950" dirty="0">
                <a:solidFill>
                  <a:srgbClr val="000000"/>
                </a:solidFill>
                <a:latin typeface="Microsoft JhengHei" charset="-120"/>
                <a:ea typeface="Microsoft JhengHei" charset="-120"/>
                <a:cs typeface="Microsoft JhengHei" charset="-120"/>
              </a:rPr>
              <a:t>此時，按下</a:t>
            </a:r>
            <a:r>
              <a:rPr lang="en-US" altLang="zh-TW" sz="1950" dirty="0">
                <a:solidFill>
                  <a:srgbClr val="000000"/>
                </a:solidFill>
                <a:latin typeface="Microsoft JhengHei" charset="-120"/>
                <a:ea typeface="Microsoft JhengHei" charset="-120"/>
                <a:cs typeface="Microsoft JhengHei" charset="-120"/>
              </a:rPr>
              <a:t>ESC</a:t>
            </a:r>
            <a:r>
              <a:rPr lang="zh-TW" altLang="en-US" sz="1950" dirty="0">
                <a:solidFill>
                  <a:srgbClr val="000000"/>
                </a:solidFill>
                <a:latin typeface="Microsoft JhengHei" charset="-120"/>
                <a:ea typeface="Microsoft JhengHei" charset="-120"/>
                <a:cs typeface="Microsoft JhengHei" charset="-120"/>
              </a:rPr>
              <a:t>即可回復一般模式，此時可以：</a:t>
            </a:r>
            <a:endParaRPr lang="zh-TW" altLang="en-US" dirty="0">
              <a:latin typeface="Microsoft JhengHei" charset="-120"/>
              <a:ea typeface="Microsoft JhengHei" charset="-120"/>
              <a:cs typeface="Microsoft JhengHei" charset="-120"/>
            </a:endParaRPr>
          </a:p>
          <a:p>
            <a:pPr lvl="2">
              <a:lnSpc>
                <a:spcPct val="100000"/>
              </a:lnSpc>
              <a:buSzPct val="75000"/>
            </a:pPr>
            <a:r>
              <a:rPr lang="zh-TW" altLang="en-US" sz="1725" dirty="0">
                <a:solidFill>
                  <a:srgbClr val="000000"/>
                </a:solidFill>
                <a:latin typeface="Microsoft JhengHei" charset="-120"/>
                <a:ea typeface="Microsoft JhengHei" charset="-120"/>
                <a:cs typeface="Microsoft JhengHei" charset="-120"/>
              </a:rPr>
              <a:t>輸入” </a:t>
            </a:r>
            <a:r>
              <a:rPr lang="en-US" altLang="zh-TW" sz="1725" dirty="0">
                <a:solidFill>
                  <a:srgbClr val="000000"/>
                </a:solidFill>
                <a:latin typeface="Microsoft JhengHei" charset="-120"/>
                <a:ea typeface="Microsoft JhengHei" charset="-120"/>
                <a:cs typeface="Microsoft JhengHei" charset="-120"/>
              </a:rPr>
              <a:t>/</a:t>
            </a:r>
            <a:r>
              <a:rPr lang="zh-TW" altLang="en-US" sz="1725" dirty="0">
                <a:solidFill>
                  <a:srgbClr val="000000"/>
                </a:solidFill>
                <a:latin typeface="Microsoft JhengHei" charset="-120"/>
                <a:ea typeface="Microsoft JhengHei" charset="-120"/>
                <a:cs typeface="Microsoft JhengHei" charset="-120"/>
              </a:rPr>
              <a:t>想搜尋的字“</a:t>
            </a:r>
            <a:endParaRPr lang="zh-TW" altLang="en-US" dirty="0">
              <a:latin typeface="Microsoft JhengHei" charset="-120"/>
              <a:ea typeface="Microsoft JhengHei" charset="-120"/>
              <a:cs typeface="Microsoft JhengHei" charset="-120"/>
            </a:endParaRPr>
          </a:p>
          <a:p>
            <a:pPr lvl="2">
              <a:lnSpc>
                <a:spcPct val="100000"/>
              </a:lnSpc>
              <a:buSzPct val="75000"/>
            </a:pPr>
            <a:r>
              <a:rPr lang="zh-TW" altLang="en-US" sz="1725" dirty="0">
                <a:solidFill>
                  <a:srgbClr val="000000"/>
                </a:solidFill>
                <a:latin typeface="Microsoft JhengHei" charset="-120"/>
                <a:ea typeface="Microsoft JhengHei" charset="-120"/>
                <a:cs typeface="Microsoft JhengHei" charset="-120"/>
              </a:rPr>
              <a:t>輸入”</a:t>
            </a:r>
            <a:r>
              <a:rPr lang="en-US" altLang="zh-TW" sz="1725" dirty="0">
                <a:solidFill>
                  <a:srgbClr val="000000"/>
                </a:solidFill>
                <a:latin typeface="Microsoft JhengHei" charset="-120"/>
                <a:ea typeface="Microsoft JhengHei" charset="-120"/>
                <a:cs typeface="Microsoft JhengHei" charset="-120"/>
              </a:rPr>
              <a:t>:w”</a:t>
            </a:r>
            <a:r>
              <a:rPr lang="zh-TW" altLang="en-US" sz="1725" dirty="0">
                <a:solidFill>
                  <a:srgbClr val="000000"/>
                </a:solidFill>
                <a:latin typeface="Microsoft JhengHei" charset="-120"/>
                <a:ea typeface="Microsoft JhengHei" charset="-120"/>
                <a:cs typeface="Microsoft JhengHei" charset="-120"/>
              </a:rPr>
              <a:t>即可存檔</a:t>
            </a:r>
            <a:endParaRPr lang="zh-TW" altLang="en-US" dirty="0">
              <a:latin typeface="Microsoft JhengHei" charset="-120"/>
              <a:ea typeface="Microsoft JhengHei" charset="-120"/>
              <a:cs typeface="Microsoft JhengHei" charset="-120"/>
            </a:endParaRPr>
          </a:p>
          <a:p>
            <a:pPr lvl="2">
              <a:lnSpc>
                <a:spcPct val="100000"/>
              </a:lnSpc>
              <a:buSzPct val="75000"/>
            </a:pPr>
            <a:r>
              <a:rPr lang="zh-TW" altLang="en-US" sz="1725" dirty="0">
                <a:solidFill>
                  <a:srgbClr val="000000"/>
                </a:solidFill>
                <a:latin typeface="Microsoft JhengHei" charset="-120"/>
                <a:ea typeface="Microsoft JhengHei" charset="-120"/>
                <a:cs typeface="Microsoft JhengHei" charset="-120"/>
              </a:rPr>
              <a:t>輸入”</a:t>
            </a:r>
            <a:r>
              <a:rPr lang="en-US" altLang="zh-TW" sz="1725" dirty="0">
                <a:solidFill>
                  <a:srgbClr val="000000"/>
                </a:solidFill>
                <a:latin typeface="Microsoft JhengHei" charset="-120"/>
                <a:ea typeface="Microsoft JhengHei" charset="-120"/>
                <a:cs typeface="Microsoft JhengHei" charset="-120"/>
              </a:rPr>
              <a:t>:</a:t>
            </a:r>
            <a:r>
              <a:rPr lang="en-US" altLang="zh-TW" sz="1725" dirty="0" err="1">
                <a:solidFill>
                  <a:srgbClr val="000000"/>
                </a:solidFill>
                <a:latin typeface="Microsoft JhengHei" charset="-120"/>
                <a:ea typeface="Microsoft JhengHei" charset="-120"/>
                <a:cs typeface="Microsoft JhengHei" charset="-120"/>
              </a:rPr>
              <a:t>wq</a:t>
            </a:r>
            <a:r>
              <a:rPr lang="en-US" altLang="zh-TW" sz="1725" dirty="0">
                <a:solidFill>
                  <a:srgbClr val="000000"/>
                </a:solidFill>
                <a:latin typeface="Microsoft JhengHei" charset="-120"/>
                <a:ea typeface="Microsoft JhengHei" charset="-120"/>
                <a:cs typeface="Microsoft JhengHei" charset="-120"/>
              </a:rPr>
              <a:t>”</a:t>
            </a:r>
            <a:r>
              <a:rPr lang="zh-TW" altLang="en-US" sz="1725" dirty="0">
                <a:solidFill>
                  <a:srgbClr val="000000"/>
                </a:solidFill>
                <a:latin typeface="Microsoft JhengHei" charset="-120"/>
                <a:ea typeface="Microsoft JhengHei" charset="-120"/>
                <a:cs typeface="Microsoft JhengHei" charset="-120"/>
              </a:rPr>
              <a:t>即可存檔</a:t>
            </a:r>
            <a:r>
              <a:rPr lang="en-US" altLang="zh-TW" sz="1725" dirty="0">
                <a:solidFill>
                  <a:srgbClr val="000000"/>
                </a:solidFill>
                <a:latin typeface="Microsoft JhengHei" charset="-120"/>
                <a:ea typeface="Microsoft JhengHei" charset="-120"/>
                <a:cs typeface="Microsoft JhengHei" charset="-120"/>
              </a:rPr>
              <a:t>+</a:t>
            </a:r>
            <a:r>
              <a:rPr lang="zh-TW" altLang="en-US" sz="1725" dirty="0">
                <a:solidFill>
                  <a:srgbClr val="000000"/>
                </a:solidFill>
                <a:latin typeface="Microsoft JhengHei" charset="-120"/>
                <a:ea typeface="Microsoft JhengHei" charset="-120"/>
                <a:cs typeface="Microsoft JhengHei" charset="-120"/>
              </a:rPr>
              <a:t>離開</a:t>
            </a:r>
            <a:endParaRPr lang="zh-TW" altLang="en-US" dirty="0">
              <a:latin typeface="Microsoft JhengHei" charset="-120"/>
              <a:ea typeface="Microsoft JhengHei" charset="-120"/>
              <a:cs typeface="Microsoft JhengHei" charset="-120"/>
            </a:endParaRPr>
          </a:p>
          <a:p>
            <a:endParaRPr lang="en-US" dirty="0"/>
          </a:p>
        </p:txBody>
      </p:sp>
    </p:spTree>
    <p:extLst>
      <p:ext uri="{BB962C8B-B14F-4D97-AF65-F5344CB8AC3E}">
        <p14:creationId xmlns:p14="http://schemas.microsoft.com/office/powerpoint/2010/main" val="3564211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F07E-89E4-4A48-B338-FA04854AD5C0}"/>
              </a:ext>
            </a:extLst>
          </p:cNvPr>
          <p:cNvSpPr>
            <a:spLocks noGrp="1"/>
          </p:cNvSpPr>
          <p:nvPr>
            <p:ph type="title"/>
          </p:nvPr>
        </p:nvSpPr>
        <p:spPr/>
        <p:txBody>
          <a:bodyPr/>
          <a:lstStyle/>
          <a:p>
            <a:r>
              <a:rPr lang="en-US"/>
              <a:t>Screen</a:t>
            </a:r>
          </a:p>
        </p:txBody>
      </p:sp>
      <p:sp>
        <p:nvSpPr>
          <p:cNvPr id="3" name="Content Placeholder 2">
            <a:extLst>
              <a:ext uri="{FF2B5EF4-FFF2-40B4-BE49-F238E27FC236}">
                <a16:creationId xmlns:a16="http://schemas.microsoft.com/office/drawing/2014/main" id="{71B13D58-1B41-4BAE-91DE-E4A8A536131A}"/>
              </a:ext>
            </a:extLst>
          </p:cNvPr>
          <p:cNvSpPr>
            <a:spLocks noGrp="1"/>
          </p:cNvSpPr>
          <p:nvPr>
            <p:ph idx="1"/>
          </p:nvPr>
        </p:nvSpPr>
        <p:spPr/>
        <p:txBody>
          <a:bodyPr/>
          <a:lstStyle/>
          <a:p>
            <a:r>
              <a:rPr lang="zh-TW" altLang="en-US" dirty="0">
                <a:latin typeface="微軟正黑體 Light" panose="020B0304030504040204" pitchFamily="34" charset="-120"/>
                <a:ea typeface="微軟正黑體 Light" panose="020B0304030504040204" pitchFamily="34" charset="-120"/>
              </a:rPr>
              <a:t>用途</a:t>
            </a:r>
            <a:r>
              <a:rPr lang="en-US" altLang="zh-TW" dirty="0">
                <a:latin typeface="微軟正黑體 Light" panose="020B0304030504040204" pitchFamily="34" charset="-120"/>
                <a:ea typeface="微軟正黑體 Light" panose="020B0304030504040204" pitchFamily="34" charset="-120"/>
              </a:rPr>
              <a:t>:</a:t>
            </a:r>
            <a:r>
              <a:rPr lang="zh-TW" altLang="en-US" dirty="0">
                <a:latin typeface="微軟正黑體 Light" panose="020B0304030504040204" pitchFamily="34" charset="-120"/>
                <a:ea typeface="微軟正黑體 Light" panose="020B0304030504040204" pitchFamily="34" charset="-120"/>
              </a:rPr>
              <a:t>斷線之後程式會繼續跑、同時跑好幾個程式等</a:t>
            </a:r>
            <a:endParaRPr lang="en-US" altLang="zh-TW" dirty="0">
              <a:latin typeface="微軟正黑體 Light" panose="020B0304030504040204" pitchFamily="34" charset="-120"/>
              <a:ea typeface="微軟正黑體 Light" panose="020B0304030504040204" pitchFamily="34" charset="-120"/>
            </a:endParaRPr>
          </a:p>
        </p:txBody>
      </p:sp>
      <p:graphicFrame>
        <p:nvGraphicFramePr>
          <p:cNvPr id="6" name="Table 6">
            <a:extLst>
              <a:ext uri="{FF2B5EF4-FFF2-40B4-BE49-F238E27FC236}">
                <a16:creationId xmlns:a16="http://schemas.microsoft.com/office/drawing/2014/main" id="{ACC77BC8-62C2-4161-92C0-D0A37B74FA0A}"/>
              </a:ext>
            </a:extLst>
          </p:cNvPr>
          <p:cNvGraphicFramePr>
            <a:graphicFrameLocks noGrp="1"/>
          </p:cNvGraphicFramePr>
          <p:nvPr>
            <p:extLst>
              <p:ext uri="{D42A27DB-BD31-4B8C-83A1-F6EECF244321}">
                <p14:modId xmlns:p14="http://schemas.microsoft.com/office/powerpoint/2010/main" val="1759984893"/>
              </p:ext>
            </p:extLst>
          </p:nvPr>
        </p:nvGraphicFramePr>
        <p:xfrm>
          <a:off x="800100" y="3031020"/>
          <a:ext cx="3600450" cy="2057400"/>
        </p:xfrm>
        <a:graphic>
          <a:graphicData uri="http://schemas.openxmlformats.org/drawingml/2006/table">
            <a:tbl>
              <a:tblPr firstRow="1" bandRow="1">
                <a:tableStyleId>{5C22544A-7EE6-4342-B048-85BDC9FD1C3A}</a:tableStyleId>
              </a:tblPr>
              <a:tblGrid>
                <a:gridCol w="1791433">
                  <a:extLst>
                    <a:ext uri="{9D8B030D-6E8A-4147-A177-3AD203B41FA5}">
                      <a16:colId xmlns:a16="http://schemas.microsoft.com/office/drawing/2014/main" val="4288488753"/>
                    </a:ext>
                  </a:extLst>
                </a:gridCol>
                <a:gridCol w="1809017">
                  <a:extLst>
                    <a:ext uri="{9D8B030D-6E8A-4147-A177-3AD203B41FA5}">
                      <a16:colId xmlns:a16="http://schemas.microsoft.com/office/drawing/2014/main" val="2086646738"/>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a:t>在</a:t>
                      </a:r>
                      <a:r>
                        <a:rPr lang="en-US" altLang="zh-TW" sz="1800"/>
                        <a:t>bash</a:t>
                      </a:r>
                      <a:endParaRPr lang="en-US" sz="1800"/>
                    </a:p>
                  </a:txBody>
                  <a:tcPr marL="68580" marR="68580" marT="34290" marB="34290"/>
                </a:tc>
                <a:tc>
                  <a:txBody>
                    <a:bodyPr/>
                    <a:lstStyle/>
                    <a:p>
                      <a:endParaRPr lang="en-US" sz="1800"/>
                    </a:p>
                  </a:txBody>
                  <a:tcPr marL="68580" marR="68580" marT="34290" marB="34290"/>
                </a:tc>
                <a:extLst>
                  <a:ext uri="{0D108BD9-81ED-4DB2-BD59-A6C34878D82A}">
                    <a16:rowId xmlns:a16="http://schemas.microsoft.com/office/drawing/2014/main" val="3930860005"/>
                  </a:ext>
                </a:extLst>
              </a:tr>
              <a:tr h="278130">
                <a:tc>
                  <a:txBody>
                    <a:bodyPr/>
                    <a:lstStyle/>
                    <a:p>
                      <a:r>
                        <a:rPr lang="zh-TW" altLang="en-US" sz="1800">
                          <a:latin typeface="微軟正黑體 Light" panose="020B0304030504040204" pitchFamily="34" charset="-120"/>
                          <a:ea typeface="微軟正黑體 Light" panose="020B0304030504040204" pitchFamily="34" charset="-120"/>
                        </a:rPr>
                        <a:t>開新</a:t>
                      </a:r>
                      <a:r>
                        <a:rPr lang="en-US" altLang="zh-TW" sz="1800">
                          <a:latin typeface="微軟正黑體 Light" panose="020B0304030504040204" pitchFamily="34" charset="-120"/>
                          <a:ea typeface="微軟正黑體 Light" panose="020B0304030504040204" pitchFamily="34" charset="-120"/>
                        </a:rPr>
                        <a:t>screen</a:t>
                      </a:r>
                      <a:endParaRPr lang="en-US" sz="1800"/>
                    </a:p>
                  </a:txBody>
                  <a:tcPr marL="68580" marR="68580" marT="34290" marB="34290"/>
                </a:tc>
                <a:tc>
                  <a:txBody>
                    <a:bodyPr/>
                    <a:lstStyle/>
                    <a:p>
                      <a:r>
                        <a:rPr lang="en-US" altLang="zh-TW" sz="1800">
                          <a:latin typeface="+mn-lt"/>
                          <a:ea typeface="微軟正黑體 Light" panose="020B0304030504040204" pitchFamily="34" charset="-120"/>
                        </a:rPr>
                        <a:t>screen</a:t>
                      </a:r>
                      <a:endParaRPr lang="en-US" sz="1800">
                        <a:latin typeface="+mn-lt"/>
                      </a:endParaRPr>
                    </a:p>
                  </a:txBody>
                  <a:tcPr marL="68580" marR="68580" marT="34290" marB="34290"/>
                </a:tc>
                <a:extLst>
                  <a:ext uri="{0D108BD9-81ED-4DB2-BD59-A6C34878D82A}">
                    <a16:rowId xmlns:a16="http://schemas.microsoft.com/office/drawing/2014/main" val="247594699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a:latin typeface="微軟正黑體 Light" panose="020B0304030504040204" pitchFamily="34" charset="-120"/>
                          <a:ea typeface="微軟正黑體 Light" panose="020B0304030504040204" pitchFamily="34" charset="-120"/>
                        </a:rPr>
                        <a:t>恢復</a:t>
                      </a:r>
                      <a:r>
                        <a:rPr lang="en-US" altLang="zh-TW" sz="1800">
                          <a:latin typeface="微軟正黑體 Light" panose="020B0304030504040204" pitchFamily="34" charset="-120"/>
                          <a:ea typeface="微軟正黑體 Light" panose="020B0304030504040204" pitchFamily="34" charset="-120"/>
                        </a:rPr>
                        <a:t>screen</a:t>
                      </a:r>
                      <a:endParaRPr lang="en-US" sz="1800"/>
                    </a:p>
                  </a:txBody>
                  <a:tcPr marL="68580" marR="68580" marT="34290" marB="34290"/>
                </a:tc>
                <a:tc>
                  <a:txBody>
                    <a:bodyPr/>
                    <a:lstStyle/>
                    <a:p>
                      <a:r>
                        <a:rPr lang="en-US" sz="1800"/>
                        <a:t>screen -r</a:t>
                      </a:r>
                    </a:p>
                  </a:txBody>
                  <a:tcPr marL="68580" marR="68580" marT="34290" marB="34290"/>
                </a:tc>
                <a:extLst>
                  <a:ext uri="{0D108BD9-81ED-4DB2-BD59-A6C34878D82A}">
                    <a16:rowId xmlns:a16="http://schemas.microsoft.com/office/drawing/2014/main" val="2561071985"/>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a:latin typeface="微軟正黑體 Light" panose="020B0304030504040204" pitchFamily="34" charset="-120"/>
                          <a:ea typeface="微軟正黑體 Light" panose="020B0304030504040204" pitchFamily="34" charset="-120"/>
                        </a:rPr>
                        <a:t>列出</a:t>
                      </a:r>
                      <a:r>
                        <a:rPr lang="en-US" altLang="zh-TW" sz="1800">
                          <a:latin typeface="微軟正黑體 Light" panose="020B0304030504040204" pitchFamily="34" charset="-120"/>
                          <a:ea typeface="微軟正黑體 Light" panose="020B0304030504040204" pitchFamily="34" charset="-120"/>
                        </a:rPr>
                        <a:t>screen</a:t>
                      </a:r>
                      <a:endParaRPr lang="en-US" sz="1800"/>
                    </a:p>
                  </a:txBody>
                  <a:tcPr marL="68580" marR="68580" marT="34290" marB="34290"/>
                </a:tc>
                <a:tc>
                  <a:txBody>
                    <a:bodyPr/>
                    <a:lstStyle/>
                    <a:p>
                      <a:r>
                        <a:rPr lang="en-US" sz="1800"/>
                        <a:t>screen -ls</a:t>
                      </a:r>
                    </a:p>
                  </a:txBody>
                  <a:tcPr marL="68580" marR="68580" marT="34290" marB="34290"/>
                </a:tc>
                <a:extLst>
                  <a:ext uri="{0D108BD9-81ED-4DB2-BD59-A6C34878D82A}">
                    <a16:rowId xmlns:a16="http://schemas.microsoft.com/office/drawing/2014/main" val="3584407255"/>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a:latin typeface="微軟正黑體 Light" panose="020B0304030504040204" pitchFamily="34" charset="-120"/>
                          <a:ea typeface="微軟正黑體 Light" panose="020B0304030504040204" pitchFamily="34" charset="-120"/>
                        </a:rPr>
                        <a:t>恢復指定</a:t>
                      </a:r>
                      <a:r>
                        <a:rPr lang="en-US" altLang="zh-TW" sz="1800">
                          <a:latin typeface="微軟正黑體 Light" panose="020B0304030504040204" pitchFamily="34" charset="-120"/>
                          <a:ea typeface="微軟正黑體 Light" panose="020B0304030504040204" pitchFamily="34" charset="-120"/>
                        </a:rPr>
                        <a:t>screen</a:t>
                      </a:r>
                      <a:endParaRPr lang="en-US" sz="18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screen -r &lt;</a:t>
                      </a:r>
                      <a:r>
                        <a:rPr lang="en-US" sz="1800" err="1"/>
                        <a:t>pid</a:t>
                      </a:r>
                      <a:r>
                        <a:rPr lang="en-US" sz="1800"/>
                        <a:t>&gt;</a:t>
                      </a:r>
                      <a:r>
                        <a:rPr lang="zh-TW" altLang="en-US" sz="1800">
                          <a:latin typeface="+mn-lt"/>
                        </a:rPr>
                        <a:t> </a:t>
                      </a:r>
                      <a:endParaRPr lang="en-US" sz="1800"/>
                    </a:p>
                  </a:txBody>
                  <a:tcPr marL="68580" marR="68580" marT="34290" marB="34290"/>
                </a:tc>
                <a:extLst>
                  <a:ext uri="{0D108BD9-81ED-4DB2-BD59-A6C34878D82A}">
                    <a16:rowId xmlns:a16="http://schemas.microsoft.com/office/drawing/2014/main" val="4102254480"/>
                  </a:ext>
                </a:extLst>
              </a:tr>
              <a:tr h="278130">
                <a:tc>
                  <a:txBody>
                    <a:bodyPr/>
                    <a:lstStyle/>
                    <a:p>
                      <a:r>
                        <a:rPr lang="zh-TW" altLang="en-US" sz="1800">
                          <a:latin typeface="微軟正黑體 Light" panose="020B0304030504040204" pitchFamily="34" charset="-120"/>
                          <a:ea typeface="微軟正黑體 Light" panose="020B0304030504040204" pitchFamily="34" charset="-120"/>
                        </a:rPr>
                        <a:t>手動斷開</a:t>
                      </a:r>
                      <a:r>
                        <a:rPr lang="en-US" altLang="zh-TW" sz="1800">
                          <a:latin typeface="微軟正黑體 Light" panose="020B0304030504040204" pitchFamily="34" charset="-120"/>
                          <a:ea typeface="微軟正黑體 Light" panose="020B0304030504040204" pitchFamily="34" charset="-120"/>
                        </a:rPr>
                        <a:t>screen</a:t>
                      </a:r>
                      <a:endParaRPr lang="en-US" sz="1800">
                        <a:latin typeface="微軟正黑體 Light" panose="020B0304030504040204" pitchFamily="34" charset="-120"/>
                        <a:ea typeface="微軟正黑體 Light" panose="020B0304030504040204" pitchFamily="34" charset="-120"/>
                      </a:endParaRPr>
                    </a:p>
                  </a:txBody>
                  <a:tcPr marL="68580" marR="68580" marT="34290" marB="34290"/>
                </a:tc>
                <a:tc>
                  <a:txBody>
                    <a:bodyPr/>
                    <a:lstStyle/>
                    <a:p>
                      <a:r>
                        <a:rPr lang="en-US" sz="1800"/>
                        <a:t>screen -d &lt;</a:t>
                      </a:r>
                      <a:r>
                        <a:rPr lang="en-US" sz="1800" err="1"/>
                        <a:t>pid</a:t>
                      </a:r>
                      <a:r>
                        <a:rPr lang="en-US" sz="1800"/>
                        <a:t>&gt;</a:t>
                      </a:r>
                    </a:p>
                  </a:txBody>
                  <a:tcPr marL="68580" marR="68580" marT="34290" marB="34290"/>
                </a:tc>
                <a:extLst>
                  <a:ext uri="{0D108BD9-81ED-4DB2-BD59-A6C34878D82A}">
                    <a16:rowId xmlns:a16="http://schemas.microsoft.com/office/drawing/2014/main" val="2890823512"/>
                  </a:ext>
                </a:extLst>
              </a:tr>
            </a:tbl>
          </a:graphicData>
        </a:graphic>
      </p:graphicFrame>
      <p:graphicFrame>
        <p:nvGraphicFramePr>
          <p:cNvPr id="8" name="Table 6">
            <a:extLst>
              <a:ext uri="{FF2B5EF4-FFF2-40B4-BE49-F238E27FC236}">
                <a16:creationId xmlns:a16="http://schemas.microsoft.com/office/drawing/2014/main" id="{C456CB8E-8AB2-4767-BC68-87252E843EB2}"/>
              </a:ext>
            </a:extLst>
          </p:cNvPr>
          <p:cNvGraphicFramePr>
            <a:graphicFrameLocks noGrp="1"/>
          </p:cNvGraphicFramePr>
          <p:nvPr>
            <p:extLst>
              <p:ext uri="{D42A27DB-BD31-4B8C-83A1-F6EECF244321}">
                <p14:modId xmlns:p14="http://schemas.microsoft.com/office/powerpoint/2010/main" val="1674561622"/>
              </p:ext>
            </p:extLst>
          </p:nvPr>
        </p:nvGraphicFramePr>
        <p:xfrm>
          <a:off x="4572000" y="3031020"/>
          <a:ext cx="3244361" cy="2263140"/>
        </p:xfrm>
        <a:graphic>
          <a:graphicData uri="http://schemas.openxmlformats.org/drawingml/2006/table">
            <a:tbl>
              <a:tblPr firstRow="1" bandRow="1">
                <a:tableStyleId>{5C22544A-7EE6-4342-B048-85BDC9FD1C3A}</a:tableStyleId>
              </a:tblPr>
              <a:tblGrid>
                <a:gridCol w="1593606">
                  <a:extLst>
                    <a:ext uri="{9D8B030D-6E8A-4147-A177-3AD203B41FA5}">
                      <a16:colId xmlns:a16="http://schemas.microsoft.com/office/drawing/2014/main" val="4288488753"/>
                    </a:ext>
                  </a:extLst>
                </a:gridCol>
                <a:gridCol w="1650755">
                  <a:extLst>
                    <a:ext uri="{9D8B030D-6E8A-4147-A177-3AD203B41FA5}">
                      <a16:colId xmlns:a16="http://schemas.microsoft.com/office/drawing/2014/main" val="2086646738"/>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a:t>在</a:t>
                      </a:r>
                      <a:r>
                        <a:rPr lang="en-US" altLang="zh-TW" sz="1800"/>
                        <a:t>screen</a:t>
                      </a:r>
                      <a:r>
                        <a:rPr lang="zh-TW" altLang="en-US" sz="1800"/>
                        <a:t>裡</a:t>
                      </a:r>
                      <a:endParaRPr lang="en-US" sz="1800"/>
                    </a:p>
                  </a:txBody>
                  <a:tcPr marL="68580" marR="68580" marT="34290" marB="34290"/>
                </a:tc>
                <a:tc>
                  <a:txBody>
                    <a:bodyPr/>
                    <a:lstStyle/>
                    <a:p>
                      <a:endParaRPr lang="en-US" sz="1800"/>
                    </a:p>
                  </a:txBody>
                  <a:tcPr marL="68580" marR="68580" marT="34290" marB="34290"/>
                </a:tc>
                <a:extLst>
                  <a:ext uri="{0D108BD9-81ED-4DB2-BD59-A6C34878D82A}">
                    <a16:rowId xmlns:a16="http://schemas.microsoft.com/office/drawing/2014/main" val="3930860005"/>
                  </a:ext>
                </a:extLst>
              </a:tr>
              <a:tr h="278130">
                <a:tc>
                  <a:txBody>
                    <a:bodyPr/>
                    <a:lstStyle/>
                    <a:p>
                      <a:r>
                        <a:rPr lang="zh-TW" altLang="en-US" sz="1800">
                          <a:latin typeface="微軟正黑體 Light" panose="020B0304030504040204" pitchFamily="34" charset="-120"/>
                          <a:ea typeface="微軟正黑體 Light" panose="020B0304030504040204" pitchFamily="34" charset="-120"/>
                        </a:rPr>
                        <a:t>開新視窗</a:t>
                      </a:r>
                      <a:endParaRPr lang="en-US" sz="1800"/>
                    </a:p>
                  </a:txBody>
                  <a:tcPr marL="68580" marR="68580" marT="34290" marB="34290"/>
                </a:tc>
                <a:tc>
                  <a:txBody>
                    <a:bodyPr/>
                    <a:lstStyle/>
                    <a:p>
                      <a:r>
                        <a:rPr lang="en-US" altLang="zh-TW" sz="1800">
                          <a:latin typeface="+mn-lt"/>
                          <a:ea typeface="微軟正黑體 Light" panose="020B0304030504040204" pitchFamily="34" charset="-120"/>
                        </a:rPr>
                        <a:t>ctrl-a + c</a:t>
                      </a:r>
                      <a:endParaRPr lang="en-US" sz="1800">
                        <a:latin typeface="+mn-lt"/>
                      </a:endParaRPr>
                    </a:p>
                  </a:txBody>
                  <a:tcPr marL="68580" marR="68580" marT="34290" marB="34290"/>
                </a:tc>
                <a:extLst>
                  <a:ext uri="{0D108BD9-81ED-4DB2-BD59-A6C34878D82A}">
                    <a16:rowId xmlns:a16="http://schemas.microsoft.com/office/drawing/2014/main" val="2561071985"/>
                  </a:ext>
                </a:extLst>
              </a:tr>
              <a:tr h="278130">
                <a:tc>
                  <a:txBody>
                    <a:bodyPr/>
                    <a:lstStyle/>
                    <a:p>
                      <a:r>
                        <a:rPr lang="zh-TW" altLang="en-US" sz="1800">
                          <a:latin typeface="微軟正黑體 Light" panose="020B0304030504040204" pitchFamily="34" charset="-120"/>
                          <a:ea typeface="微軟正黑體 Light" panose="020B0304030504040204" pitchFamily="34" charset="-120"/>
                        </a:rPr>
                        <a:t>切換視窗</a:t>
                      </a:r>
                      <a:endParaRPr lang="en-US" sz="1800"/>
                    </a:p>
                  </a:txBody>
                  <a:tcPr marL="68580" marR="68580" marT="34290" marB="34290"/>
                </a:tc>
                <a:tc>
                  <a:txBody>
                    <a:bodyPr/>
                    <a:lstStyle/>
                    <a:p>
                      <a:r>
                        <a:rPr lang="en-US" altLang="zh-TW" sz="1800">
                          <a:latin typeface="+mn-lt"/>
                          <a:ea typeface="微軟正黑體 Light" panose="020B0304030504040204" pitchFamily="34" charset="-120"/>
                        </a:rPr>
                        <a:t>ctrl-a + id</a:t>
                      </a:r>
                      <a:r>
                        <a:rPr lang="zh-TW" altLang="en-US" sz="1800">
                          <a:latin typeface="+mn-lt"/>
                          <a:ea typeface="微軟正黑體 Light" panose="020B0304030504040204" pitchFamily="34" charset="-120"/>
                        </a:rPr>
                        <a:t> </a:t>
                      </a:r>
                      <a:r>
                        <a:rPr lang="en-US" altLang="zh-TW" sz="1800">
                          <a:latin typeface="+mn-lt"/>
                          <a:ea typeface="微軟正黑體 Light" panose="020B0304030504040204" pitchFamily="34" charset="-120"/>
                        </a:rPr>
                        <a:t>(id=0,1,2,…)</a:t>
                      </a:r>
                      <a:endParaRPr lang="en-US" sz="1800">
                        <a:latin typeface="+mn-lt"/>
                      </a:endParaRPr>
                    </a:p>
                  </a:txBody>
                  <a:tcPr marL="68580" marR="68580" marT="34290" marB="34290"/>
                </a:tc>
                <a:extLst>
                  <a:ext uri="{0D108BD9-81ED-4DB2-BD59-A6C34878D82A}">
                    <a16:rowId xmlns:a16="http://schemas.microsoft.com/office/drawing/2014/main" val="3584407255"/>
                  </a:ext>
                </a:extLst>
              </a:tr>
              <a:tr h="278130">
                <a:tc>
                  <a:txBody>
                    <a:bodyPr/>
                    <a:lstStyle/>
                    <a:p>
                      <a:r>
                        <a:rPr lang="zh-TW" altLang="en-US" sz="1800">
                          <a:latin typeface="微軟正黑體 Light" panose="020B0304030504040204" pitchFamily="34" charset="-120"/>
                          <a:ea typeface="微軟正黑體 Light" panose="020B0304030504040204" pitchFamily="34" charset="-120"/>
                        </a:rPr>
                        <a:t>暫時斷開</a:t>
                      </a:r>
                      <a:r>
                        <a:rPr lang="en-US" altLang="zh-TW" sz="1800">
                          <a:latin typeface="微軟正黑體 Light" panose="020B0304030504040204" pitchFamily="34" charset="-120"/>
                          <a:ea typeface="微軟正黑體 Light" panose="020B0304030504040204" pitchFamily="34" charset="-120"/>
                        </a:rPr>
                        <a:t>(Job</a:t>
                      </a:r>
                      <a:r>
                        <a:rPr lang="zh-TW" altLang="en-US" sz="1800">
                          <a:latin typeface="微軟正黑體 Light" panose="020B0304030504040204" pitchFamily="34" charset="-120"/>
                          <a:ea typeface="微軟正黑體 Light" panose="020B0304030504040204" pitchFamily="34" charset="-120"/>
                        </a:rPr>
                        <a:t>會繼續跑</a:t>
                      </a:r>
                      <a:r>
                        <a:rPr lang="en-US" altLang="zh-TW" sz="1800">
                          <a:latin typeface="微軟正黑體 Light" panose="020B0304030504040204" pitchFamily="34" charset="-120"/>
                          <a:ea typeface="微軟正黑體 Light" panose="020B0304030504040204" pitchFamily="34" charset="-120"/>
                        </a:rPr>
                        <a:t>)</a:t>
                      </a:r>
                      <a:endParaRPr lang="en-US" sz="1800"/>
                    </a:p>
                  </a:txBody>
                  <a:tcPr marL="68580" marR="68580" marT="34290" marB="34290"/>
                </a:tc>
                <a:tc>
                  <a:txBody>
                    <a:bodyPr/>
                    <a:lstStyle/>
                    <a:p>
                      <a:r>
                        <a:rPr lang="en-US" altLang="zh-TW" sz="1800">
                          <a:latin typeface="+mn-lt"/>
                          <a:ea typeface="微軟正黑體 Light" panose="020B0304030504040204" pitchFamily="34" charset="-120"/>
                        </a:rPr>
                        <a:t>ctrl-a + d</a:t>
                      </a:r>
                      <a:endParaRPr lang="en-US" sz="1800">
                        <a:latin typeface="+mn-lt"/>
                      </a:endParaRPr>
                    </a:p>
                  </a:txBody>
                  <a:tcPr marL="68580" marR="68580" marT="34290" marB="34290"/>
                </a:tc>
                <a:extLst>
                  <a:ext uri="{0D108BD9-81ED-4DB2-BD59-A6C34878D82A}">
                    <a16:rowId xmlns:a16="http://schemas.microsoft.com/office/drawing/2014/main" val="4102254480"/>
                  </a:ext>
                </a:extLst>
              </a:tr>
              <a:tr h="278130">
                <a:tc>
                  <a:txBody>
                    <a:bodyPr/>
                    <a:lstStyle/>
                    <a:p>
                      <a:r>
                        <a:rPr lang="zh-TW" altLang="en-US" sz="1800"/>
                        <a:t>關閉視窗</a:t>
                      </a:r>
                      <a:endParaRPr lang="en-US" sz="1800"/>
                    </a:p>
                  </a:txBody>
                  <a:tcPr marL="68580" marR="68580" marT="34290" marB="34290"/>
                </a:tc>
                <a:tc>
                  <a:txBody>
                    <a:bodyPr/>
                    <a:lstStyle/>
                    <a:p>
                      <a:r>
                        <a:rPr lang="en-US" sz="1800"/>
                        <a:t>exit</a:t>
                      </a:r>
                    </a:p>
                  </a:txBody>
                  <a:tcPr marL="68580" marR="68580" marT="34290" marB="34290"/>
                </a:tc>
                <a:extLst>
                  <a:ext uri="{0D108BD9-81ED-4DB2-BD59-A6C34878D82A}">
                    <a16:rowId xmlns:a16="http://schemas.microsoft.com/office/drawing/2014/main" val="2890823512"/>
                  </a:ext>
                </a:extLst>
              </a:tr>
            </a:tbl>
          </a:graphicData>
        </a:graphic>
      </p:graphicFrame>
    </p:spTree>
    <p:extLst>
      <p:ext uri="{BB962C8B-B14F-4D97-AF65-F5344CB8AC3E}">
        <p14:creationId xmlns:p14="http://schemas.microsoft.com/office/powerpoint/2010/main" val="183354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6A8C-2F72-41A3-9B68-F16D9A2EC78B}"/>
              </a:ext>
            </a:extLst>
          </p:cNvPr>
          <p:cNvSpPr>
            <a:spLocks noGrp="1"/>
          </p:cNvSpPr>
          <p:nvPr>
            <p:ph type="title"/>
          </p:nvPr>
        </p:nvSpPr>
        <p:spPr/>
        <p:txBody>
          <a:bodyPr/>
          <a:lstStyle/>
          <a:p>
            <a:r>
              <a:rPr lang="en-US" altLang="zh-TW" dirty="0"/>
              <a:t>Linux Shell basics</a:t>
            </a:r>
            <a:endParaRPr lang="en-US" dirty="0"/>
          </a:p>
        </p:txBody>
      </p:sp>
      <p:sp>
        <p:nvSpPr>
          <p:cNvPr id="3" name="Content Placeholder 2">
            <a:extLst>
              <a:ext uri="{FF2B5EF4-FFF2-40B4-BE49-F238E27FC236}">
                <a16:creationId xmlns:a16="http://schemas.microsoft.com/office/drawing/2014/main" id="{E084800D-233B-4040-88B0-ACFF9D394BCC}"/>
              </a:ext>
            </a:extLst>
          </p:cNvPr>
          <p:cNvSpPr>
            <a:spLocks noGrp="1"/>
          </p:cNvSpPr>
          <p:nvPr>
            <p:ph idx="1"/>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B731FFF2-42C8-48CF-98CD-D4EDD2B22403}"/>
              </a:ext>
            </a:extLst>
          </p:cNvPr>
          <p:cNvPicPr>
            <a:picLocks noChangeAspect="1"/>
          </p:cNvPicPr>
          <p:nvPr/>
        </p:nvPicPr>
        <p:blipFill>
          <a:blip r:embed="rId2"/>
          <a:stretch>
            <a:fillRect/>
          </a:stretch>
        </p:blipFill>
        <p:spPr>
          <a:xfrm>
            <a:off x="363985" y="2090367"/>
            <a:ext cx="8318376" cy="2306316"/>
          </a:xfrm>
          <a:prstGeom prst="rect">
            <a:avLst/>
          </a:prstGeom>
        </p:spPr>
      </p:pic>
    </p:spTree>
    <p:extLst>
      <p:ext uri="{BB962C8B-B14F-4D97-AF65-F5344CB8AC3E}">
        <p14:creationId xmlns:p14="http://schemas.microsoft.com/office/powerpoint/2010/main" val="30493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D765-89D5-4C77-A91A-AD7DC39EF938}"/>
              </a:ext>
            </a:extLst>
          </p:cNvPr>
          <p:cNvSpPr>
            <a:spLocks noGrp="1"/>
          </p:cNvSpPr>
          <p:nvPr>
            <p:ph type="title"/>
          </p:nvPr>
        </p:nvSpPr>
        <p:spPr/>
        <p:txBody>
          <a:bodyPr/>
          <a:lstStyle/>
          <a:p>
            <a:r>
              <a:rPr lang="en-US" dirty="0"/>
              <a:t>test EXPRESSION </a:t>
            </a:r>
          </a:p>
        </p:txBody>
      </p:sp>
      <p:sp>
        <p:nvSpPr>
          <p:cNvPr id="3" name="Content Placeholder 2">
            <a:extLst>
              <a:ext uri="{FF2B5EF4-FFF2-40B4-BE49-F238E27FC236}">
                <a16:creationId xmlns:a16="http://schemas.microsoft.com/office/drawing/2014/main" id="{D4A9DD53-22A8-48BE-B449-3C32468FAD5F}"/>
              </a:ext>
            </a:extLst>
          </p:cNvPr>
          <p:cNvSpPr>
            <a:spLocks noGrp="1"/>
          </p:cNvSpPr>
          <p:nvPr>
            <p:ph idx="1"/>
          </p:nvPr>
        </p:nvSpPr>
        <p:spPr/>
        <p:txBody>
          <a:bodyPr>
            <a:normAutofit lnSpcReduction="10000"/>
          </a:bodyPr>
          <a:lstStyle/>
          <a:p>
            <a:r>
              <a:rPr lang="en-US" dirty="0"/>
              <a:t>Check file types and compare values</a:t>
            </a:r>
            <a:r>
              <a:rPr lang="en-US" b="1" dirty="0"/>
              <a:t>. </a:t>
            </a:r>
            <a:r>
              <a:rPr lang="en-US" dirty="0"/>
              <a:t>Exit with the status determined by EXPRESSION</a:t>
            </a:r>
          </a:p>
          <a:p>
            <a:r>
              <a:rPr lang="en-US" dirty="0"/>
              <a:t>Another, more common usage: </a:t>
            </a:r>
            <a:r>
              <a:rPr lang="en-US" dirty="0">
                <a:solidFill>
                  <a:schemeClr val="accent2"/>
                </a:solidFill>
              </a:rPr>
              <a:t>[ EXPRESSION ]</a:t>
            </a:r>
            <a:endParaRPr lang="en-US" dirty="0"/>
          </a:p>
          <a:p>
            <a:r>
              <a:rPr lang="en-US" dirty="0"/>
              <a:t>EXPRESSION can be:</a:t>
            </a:r>
          </a:p>
          <a:p>
            <a:pPr lvl="1"/>
            <a:r>
              <a:rPr lang="en-US" dirty="0">
                <a:solidFill>
                  <a:schemeClr val="accent2"/>
                </a:solidFill>
              </a:rPr>
              <a:t>[ -e &lt;filename&gt; ]</a:t>
            </a:r>
            <a:r>
              <a:rPr lang="en-US" dirty="0"/>
              <a:t>: check if filename exists</a:t>
            </a:r>
          </a:p>
          <a:p>
            <a:pPr lvl="1"/>
            <a:r>
              <a:rPr lang="en-US" dirty="0">
                <a:solidFill>
                  <a:schemeClr val="accent2"/>
                </a:solidFill>
              </a:rPr>
              <a:t>[ -f &lt;filename&gt; ]</a:t>
            </a:r>
            <a:r>
              <a:rPr lang="en-US" dirty="0"/>
              <a:t>: check if filename exists and is file</a:t>
            </a:r>
          </a:p>
          <a:p>
            <a:pPr lvl="1"/>
            <a:r>
              <a:rPr lang="en-US" dirty="0">
                <a:solidFill>
                  <a:schemeClr val="accent2"/>
                </a:solidFill>
              </a:rPr>
              <a:t>[ -d &lt;filename&gt; ]</a:t>
            </a:r>
            <a:r>
              <a:rPr lang="en-US" dirty="0"/>
              <a:t>: check if filename exists and is </a:t>
            </a:r>
            <a:r>
              <a:rPr lang="en-US" dirty="0" err="1"/>
              <a:t>dir</a:t>
            </a:r>
            <a:endParaRPr lang="en-US" dirty="0"/>
          </a:p>
          <a:p>
            <a:pPr lvl="1"/>
            <a:r>
              <a:rPr lang="en-US" dirty="0">
                <a:solidFill>
                  <a:schemeClr val="accent2"/>
                </a:solidFill>
              </a:rPr>
              <a:t>[ n1 -eq n2 ]</a:t>
            </a:r>
            <a:r>
              <a:rPr lang="en-US" dirty="0"/>
              <a:t>: numbers equal</a:t>
            </a:r>
          </a:p>
          <a:p>
            <a:pPr lvl="1"/>
            <a:r>
              <a:rPr lang="en-US" dirty="0">
                <a:solidFill>
                  <a:schemeClr val="accent2"/>
                </a:solidFill>
              </a:rPr>
              <a:t>-ne </a:t>
            </a:r>
            <a:r>
              <a:rPr lang="en-US" dirty="0"/>
              <a:t>(not equal), </a:t>
            </a:r>
            <a:r>
              <a:rPr lang="en-US" dirty="0">
                <a:solidFill>
                  <a:schemeClr val="accent2"/>
                </a:solidFill>
              </a:rPr>
              <a:t>-</a:t>
            </a:r>
            <a:r>
              <a:rPr lang="en-US" dirty="0" err="1">
                <a:solidFill>
                  <a:schemeClr val="accent2"/>
                </a:solidFill>
              </a:rPr>
              <a:t>gt</a:t>
            </a:r>
            <a:r>
              <a:rPr lang="en-US" dirty="0">
                <a:solidFill>
                  <a:schemeClr val="accent2"/>
                </a:solidFill>
              </a:rPr>
              <a:t> </a:t>
            </a:r>
            <a:r>
              <a:rPr lang="en-US" dirty="0"/>
              <a:t>(greater than), </a:t>
            </a:r>
            <a:r>
              <a:rPr lang="en-US" dirty="0">
                <a:solidFill>
                  <a:schemeClr val="accent2"/>
                </a:solidFill>
              </a:rPr>
              <a:t>-</a:t>
            </a:r>
            <a:r>
              <a:rPr lang="en-US" dirty="0" err="1">
                <a:solidFill>
                  <a:schemeClr val="accent2"/>
                </a:solidFill>
              </a:rPr>
              <a:t>ge</a:t>
            </a:r>
            <a:r>
              <a:rPr lang="en-US" dirty="0">
                <a:solidFill>
                  <a:schemeClr val="accent2"/>
                </a:solidFill>
              </a:rPr>
              <a:t> </a:t>
            </a:r>
            <a:r>
              <a:rPr lang="en-US" dirty="0"/>
              <a:t>(greater equal), </a:t>
            </a:r>
          </a:p>
          <a:p>
            <a:pPr lvl="1"/>
            <a:r>
              <a:rPr lang="en-US" dirty="0">
                <a:solidFill>
                  <a:schemeClr val="accent2"/>
                </a:solidFill>
              </a:rPr>
              <a:t>-</a:t>
            </a:r>
            <a:r>
              <a:rPr lang="en-US" dirty="0" err="1">
                <a:solidFill>
                  <a:schemeClr val="accent2"/>
                </a:solidFill>
              </a:rPr>
              <a:t>lt</a:t>
            </a:r>
            <a:r>
              <a:rPr lang="en-US" dirty="0">
                <a:solidFill>
                  <a:schemeClr val="accent2"/>
                </a:solidFill>
              </a:rPr>
              <a:t> </a:t>
            </a:r>
            <a:r>
              <a:rPr lang="en-US" dirty="0"/>
              <a:t>(less than), </a:t>
            </a:r>
            <a:r>
              <a:rPr lang="en-US" dirty="0">
                <a:solidFill>
                  <a:schemeClr val="accent2"/>
                </a:solidFill>
              </a:rPr>
              <a:t>-le </a:t>
            </a:r>
            <a:r>
              <a:rPr lang="en-US" dirty="0"/>
              <a:t>(lesser equal)</a:t>
            </a:r>
          </a:p>
          <a:p>
            <a:r>
              <a:rPr lang="en-US" b="1" dirty="0"/>
              <a:t>Mind the SPACES!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53976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8436-1348-4F38-9889-196C97C5BA56}"/>
              </a:ext>
            </a:extLst>
          </p:cNvPr>
          <p:cNvSpPr>
            <a:spLocks noGrp="1"/>
          </p:cNvSpPr>
          <p:nvPr>
            <p:ph type="title"/>
          </p:nvPr>
        </p:nvSpPr>
        <p:spPr/>
        <p:txBody>
          <a:bodyPr/>
          <a:lstStyle/>
          <a:p>
            <a:r>
              <a:rPr lang="en-US" dirty="0"/>
              <a:t>test EXPRESSION </a:t>
            </a:r>
          </a:p>
        </p:txBody>
      </p:sp>
      <p:sp>
        <p:nvSpPr>
          <p:cNvPr id="3" name="Content Placeholder 2">
            <a:extLst>
              <a:ext uri="{FF2B5EF4-FFF2-40B4-BE49-F238E27FC236}">
                <a16:creationId xmlns:a16="http://schemas.microsoft.com/office/drawing/2014/main" id="{EAD98E68-A9E4-4941-B69C-0B5B269ABB70}"/>
              </a:ext>
            </a:extLst>
          </p:cNvPr>
          <p:cNvSpPr>
            <a:spLocks noGrp="1"/>
          </p:cNvSpPr>
          <p:nvPr>
            <p:ph idx="1"/>
          </p:nvPr>
        </p:nvSpPr>
        <p:spPr/>
        <p:txBody>
          <a:bodyPr/>
          <a:lstStyle/>
          <a:p>
            <a:r>
              <a:rPr lang="en-US" dirty="0"/>
              <a:t>Logics</a:t>
            </a:r>
          </a:p>
          <a:p>
            <a:pPr lvl="1"/>
            <a:r>
              <a:rPr lang="en-US" dirty="0">
                <a:solidFill>
                  <a:schemeClr val="accent2"/>
                </a:solidFill>
              </a:rPr>
              <a:t>-a</a:t>
            </a:r>
            <a:r>
              <a:rPr lang="en-US" dirty="0"/>
              <a:t> (and), </a:t>
            </a:r>
            <a:r>
              <a:rPr lang="en-US" dirty="0">
                <a:solidFill>
                  <a:schemeClr val="accent2"/>
                </a:solidFill>
              </a:rPr>
              <a:t>-o</a:t>
            </a:r>
            <a:r>
              <a:rPr lang="en-US" dirty="0"/>
              <a:t> (or), </a:t>
            </a:r>
            <a:r>
              <a:rPr lang="en-US" dirty="0">
                <a:solidFill>
                  <a:schemeClr val="accent2"/>
                </a:solidFill>
              </a:rPr>
              <a:t>!</a:t>
            </a:r>
            <a:r>
              <a:rPr lang="en-US" dirty="0"/>
              <a:t> (negate)</a:t>
            </a:r>
          </a:p>
          <a:p>
            <a:r>
              <a:rPr lang="en-US" dirty="0"/>
              <a:t>Examples:</a:t>
            </a:r>
          </a:p>
          <a:p>
            <a:endParaRPr lang="en-US" dirty="0"/>
          </a:p>
          <a:p>
            <a:endParaRPr lang="en-US" dirty="0"/>
          </a:p>
          <a:p>
            <a:endParaRPr lang="en-US" dirty="0"/>
          </a:p>
          <a:p>
            <a:r>
              <a:rPr lang="en-US" b="1" dirty="0"/>
              <a:t>Mind the SPACES and QUOTES !</a:t>
            </a:r>
            <a:endParaRPr lang="en-US" dirty="0"/>
          </a:p>
          <a:p>
            <a:endParaRPr lang="en-US" dirty="0"/>
          </a:p>
          <a:p>
            <a:endParaRPr lang="en-US" dirty="0"/>
          </a:p>
        </p:txBody>
      </p:sp>
      <p:pic>
        <p:nvPicPr>
          <p:cNvPr id="4" name="Picture 3">
            <a:extLst>
              <a:ext uri="{FF2B5EF4-FFF2-40B4-BE49-F238E27FC236}">
                <a16:creationId xmlns:a16="http://schemas.microsoft.com/office/drawing/2014/main" id="{8BB3DD80-6E29-4194-B81B-8AC0C1ADB5D3}"/>
              </a:ext>
            </a:extLst>
          </p:cNvPr>
          <p:cNvPicPr>
            <a:picLocks noChangeAspect="1"/>
          </p:cNvPicPr>
          <p:nvPr/>
        </p:nvPicPr>
        <p:blipFill>
          <a:blip r:embed="rId2"/>
          <a:stretch>
            <a:fillRect/>
          </a:stretch>
        </p:blipFill>
        <p:spPr>
          <a:xfrm>
            <a:off x="1240933" y="3293955"/>
            <a:ext cx="4620270" cy="1219370"/>
          </a:xfrm>
          <a:prstGeom prst="rect">
            <a:avLst/>
          </a:prstGeom>
        </p:spPr>
      </p:pic>
    </p:spTree>
    <p:extLst>
      <p:ext uri="{BB962C8B-B14F-4D97-AF65-F5344CB8AC3E}">
        <p14:creationId xmlns:p14="http://schemas.microsoft.com/office/powerpoint/2010/main" val="4062134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F64B1-9B36-46BD-91C4-908DBB475444}"/>
              </a:ext>
            </a:extLst>
          </p:cNvPr>
          <p:cNvSpPr>
            <a:spLocks noGrp="1"/>
          </p:cNvSpPr>
          <p:nvPr>
            <p:ph type="title"/>
          </p:nvPr>
        </p:nvSpPr>
        <p:spPr/>
        <p:txBody>
          <a:bodyPr/>
          <a:lstStyle/>
          <a:p>
            <a:r>
              <a:rPr lang="en-US"/>
              <a:t>Pipeline</a:t>
            </a:r>
            <a:endParaRPr lang="en-US" dirty="0"/>
          </a:p>
        </p:txBody>
      </p:sp>
      <p:sp>
        <p:nvSpPr>
          <p:cNvPr id="3" name="Content Placeholder 2">
            <a:extLst>
              <a:ext uri="{FF2B5EF4-FFF2-40B4-BE49-F238E27FC236}">
                <a16:creationId xmlns:a16="http://schemas.microsoft.com/office/drawing/2014/main" id="{E10C4ACA-1A4D-48C1-A8CB-7308119C64FD}"/>
              </a:ext>
            </a:extLst>
          </p:cNvPr>
          <p:cNvSpPr>
            <a:spLocks noGrp="1"/>
          </p:cNvSpPr>
          <p:nvPr>
            <p:ph idx="1"/>
          </p:nvPr>
        </p:nvSpPr>
        <p:spPr/>
        <p:txBody>
          <a:bodyPr/>
          <a:lstStyle/>
          <a:p>
            <a:r>
              <a:rPr lang="en-US"/>
              <a:t>Pipe </a:t>
            </a:r>
            <a:r>
              <a:rPr lang="en-US">
                <a:solidFill>
                  <a:schemeClr val="accent2"/>
                </a:solidFill>
              </a:rPr>
              <a:t>|</a:t>
            </a:r>
            <a:r>
              <a:rPr lang="en-US"/>
              <a:t>: connects stdout of cmd1 with stdin of cmd2</a:t>
            </a:r>
          </a:p>
          <a:p>
            <a:pPr lvl="1"/>
            <a:r>
              <a:rPr lang="en-US"/>
              <a:t>cmd1 </a:t>
            </a:r>
            <a:r>
              <a:rPr lang="en-US">
                <a:solidFill>
                  <a:schemeClr val="accent2"/>
                </a:solidFill>
              </a:rPr>
              <a:t>|</a:t>
            </a:r>
            <a:r>
              <a:rPr lang="en-US"/>
              <a:t> cmd2</a:t>
            </a:r>
          </a:p>
          <a:p>
            <a:pPr lvl="1"/>
            <a:r>
              <a:rPr lang="en-US"/>
              <a:t>ex: </a:t>
            </a:r>
            <a:r>
              <a:rPr lang="en-US">
                <a:solidFill>
                  <a:schemeClr val="accent2"/>
                </a:solidFill>
              </a:rPr>
              <a:t>echo “hello” | tee hello.log</a:t>
            </a:r>
            <a:endParaRPr lang="en-US" dirty="0">
              <a:solidFill>
                <a:schemeClr val="accent2"/>
              </a:solidFill>
            </a:endParaRPr>
          </a:p>
        </p:txBody>
      </p:sp>
      <p:pic>
        <p:nvPicPr>
          <p:cNvPr id="5" name="Shape 604">
            <a:extLst>
              <a:ext uri="{FF2B5EF4-FFF2-40B4-BE49-F238E27FC236}">
                <a16:creationId xmlns:a16="http://schemas.microsoft.com/office/drawing/2014/main" id="{32BFCD06-EBD0-4453-BD3F-40CE685C1F6A}"/>
              </a:ext>
            </a:extLst>
          </p:cNvPr>
          <p:cNvPicPr preferRelativeResize="0"/>
          <p:nvPr/>
        </p:nvPicPr>
        <p:blipFill rotWithShape="1">
          <a:blip r:embed="rId2">
            <a:alphaModFix/>
          </a:blip>
          <a:srcRect/>
          <a:stretch/>
        </p:blipFill>
        <p:spPr>
          <a:xfrm>
            <a:off x="4809194" y="3532552"/>
            <a:ext cx="3929319" cy="2485294"/>
          </a:xfrm>
          <a:prstGeom prst="rect">
            <a:avLst/>
          </a:prstGeom>
          <a:noFill/>
          <a:ln>
            <a:noFill/>
          </a:ln>
        </p:spPr>
      </p:pic>
      <p:pic>
        <p:nvPicPr>
          <p:cNvPr id="7" name="Shape 603">
            <a:extLst>
              <a:ext uri="{FF2B5EF4-FFF2-40B4-BE49-F238E27FC236}">
                <a16:creationId xmlns:a16="http://schemas.microsoft.com/office/drawing/2014/main" id="{5EE4E444-D7E2-4010-99EA-1589932DDA13}"/>
              </a:ext>
            </a:extLst>
          </p:cNvPr>
          <p:cNvPicPr preferRelativeResize="0"/>
          <p:nvPr/>
        </p:nvPicPr>
        <p:blipFill rotWithShape="1">
          <a:blip r:embed="rId3">
            <a:alphaModFix/>
          </a:blip>
          <a:srcRect/>
          <a:stretch/>
        </p:blipFill>
        <p:spPr>
          <a:xfrm>
            <a:off x="1096661" y="3238500"/>
            <a:ext cx="3238147" cy="3073399"/>
          </a:xfrm>
          <a:prstGeom prst="rect">
            <a:avLst/>
          </a:prstGeom>
          <a:noFill/>
          <a:ln>
            <a:noFill/>
          </a:ln>
        </p:spPr>
      </p:pic>
    </p:spTree>
    <p:extLst>
      <p:ext uri="{BB962C8B-B14F-4D97-AF65-F5344CB8AC3E}">
        <p14:creationId xmlns:p14="http://schemas.microsoft.com/office/powerpoint/2010/main" val="176134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DE9A-EC01-437A-8C8A-FCF0883DD417}"/>
              </a:ext>
            </a:extLst>
          </p:cNvPr>
          <p:cNvSpPr>
            <a:spLocks noGrp="1"/>
          </p:cNvSpPr>
          <p:nvPr>
            <p:ph type="title"/>
          </p:nvPr>
        </p:nvSpPr>
        <p:spPr/>
        <p:txBody>
          <a:bodyPr/>
          <a:lstStyle/>
          <a:p>
            <a:r>
              <a:rPr lang="en-US" dirty="0"/>
              <a:t>Redirects</a:t>
            </a:r>
          </a:p>
        </p:txBody>
      </p:sp>
      <p:sp>
        <p:nvSpPr>
          <p:cNvPr id="3" name="Content Placeholder 2">
            <a:extLst>
              <a:ext uri="{FF2B5EF4-FFF2-40B4-BE49-F238E27FC236}">
                <a16:creationId xmlns:a16="http://schemas.microsoft.com/office/drawing/2014/main" id="{5E6795F6-5CD1-491B-A193-4D3179A7EA92}"/>
              </a:ext>
            </a:extLst>
          </p:cNvPr>
          <p:cNvSpPr>
            <a:spLocks noGrp="1"/>
          </p:cNvSpPr>
          <p:nvPr>
            <p:ph idx="1"/>
          </p:nvPr>
        </p:nvSpPr>
        <p:spPr/>
        <p:txBody>
          <a:bodyPr/>
          <a:lstStyle/>
          <a:p>
            <a:r>
              <a:rPr lang="en-US" dirty="0"/>
              <a:t>Redirect stdin </a:t>
            </a:r>
            <a:r>
              <a:rPr lang="en-US" dirty="0">
                <a:solidFill>
                  <a:schemeClr val="accent2"/>
                </a:solidFill>
              </a:rPr>
              <a:t>&lt;</a:t>
            </a:r>
            <a:r>
              <a:rPr lang="en-US" dirty="0"/>
              <a:t>: specifies program input file</a:t>
            </a:r>
          </a:p>
          <a:p>
            <a:pPr lvl="1"/>
            <a:r>
              <a:rPr lang="en-US" dirty="0" err="1">
                <a:solidFill>
                  <a:schemeClr val="accent2"/>
                </a:solidFill>
              </a:rPr>
              <a:t>cmd</a:t>
            </a:r>
            <a:r>
              <a:rPr lang="en-US" dirty="0">
                <a:solidFill>
                  <a:schemeClr val="accent2"/>
                </a:solidFill>
              </a:rPr>
              <a:t> &lt; file1</a:t>
            </a:r>
            <a:r>
              <a:rPr lang="en-US" dirty="0"/>
              <a:t>        </a:t>
            </a:r>
          </a:p>
          <a:p>
            <a:r>
              <a:rPr lang="en-US" dirty="0"/>
              <a:t>Redirect </a:t>
            </a:r>
            <a:r>
              <a:rPr lang="en-US" dirty="0" err="1"/>
              <a:t>stdout</a:t>
            </a:r>
            <a:r>
              <a:rPr lang="en-US" dirty="0"/>
              <a:t> </a:t>
            </a:r>
            <a:r>
              <a:rPr lang="en-US" dirty="0">
                <a:solidFill>
                  <a:schemeClr val="accent2"/>
                </a:solidFill>
              </a:rPr>
              <a:t>&gt;</a:t>
            </a:r>
            <a:r>
              <a:rPr lang="en-US" dirty="0"/>
              <a:t>: specifies program output file</a:t>
            </a:r>
          </a:p>
          <a:p>
            <a:pPr lvl="1"/>
            <a:r>
              <a:rPr lang="en-US" dirty="0" err="1">
                <a:solidFill>
                  <a:schemeClr val="accent2"/>
                </a:solidFill>
              </a:rPr>
              <a:t>cmd</a:t>
            </a:r>
            <a:r>
              <a:rPr lang="en-US" dirty="0">
                <a:solidFill>
                  <a:schemeClr val="accent2"/>
                </a:solidFill>
              </a:rPr>
              <a:t> &gt; log</a:t>
            </a:r>
            <a:r>
              <a:rPr lang="en-US" dirty="0"/>
              <a:t>                 # </a:t>
            </a:r>
            <a:r>
              <a:rPr lang="en-US" dirty="0" err="1"/>
              <a:t>stdout</a:t>
            </a:r>
            <a:r>
              <a:rPr lang="en-US" dirty="0"/>
              <a:t> to log, stderr to display</a:t>
            </a:r>
          </a:p>
          <a:p>
            <a:pPr lvl="1"/>
            <a:r>
              <a:rPr lang="en-US" dirty="0" err="1">
                <a:solidFill>
                  <a:schemeClr val="accent2"/>
                </a:solidFill>
              </a:rPr>
              <a:t>cmd</a:t>
            </a:r>
            <a:r>
              <a:rPr lang="en-US" dirty="0">
                <a:solidFill>
                  <a:schemeClr val="accent2"/>
                </a:solidFill>
              </a:rPr>
              <a:t> &gt; </a:t>
            </a:r>
            <a:r>
              <a:rPr lang="en-US" dirty="0" err="1">
                <a:solidFill>
                  <a:schemeClr val="accent2"/>
                </a:solidFill>
              </a:rPr>
              <a:t>logb</a:t>
            </a:r>
            <a:r>
              <a:rPr lang="en-US" dirty="0">
                <a:solidFill>
                  <a:schemeClr val="accent2"/>
                </a:solidFill>
              </a:rPr>
              <a:t> 2&gt;$1</a:t>
            </a:r>
            <a:r>
              <a:rPr lang="en-US" dirty="0"/>
              <a:t>     # </a:t>
            </a:r>
            <a:r>
              <a:rPr lang="en-US" dirty="0" err="1"/>
              <a:t>stdout,stderr</a:t>
            </a:r>
            <a:r>
              <a:rPr lang="en-US" dirty="0"/>
              <a:t> to log</a:t>
            </a:r>
          </a:p>
          <a:p>
            <a:r>
              <a:rPr lang="en-US" dirty="0"/>
              <a:t>Append output </a:t>
            </a:r>
            <a:r>
              <a:rPr lang="en-US" dirty="0">
                <a:solidFill>
                  <a:schemeClr val="accent2"/>
                </a:solidFill>
              </a:rPr>
              <a:t>&gt;&gt;</a:t>
            </a:r>
            <a:r>
              <a:rPr lang="en-US" dirty="0"/>
              <a:t>: add program output to file</a:t>
            </a:r>
          </a:p>
          <a:p>
            <a:pPr lvl="1"/>
            <a:r>
              <a:rPr lang="en-US" dirty="0" err="1">
                <a:solidFill>
                  <a:schemeClr val="accent2"/>
                </a:solidFill>
              </a:rPr>
              <a:t>cmd</a:t>
            </a:r>
            <a:r>
              <a:rPr lang="en-US" dirty="0">
                <a:solidFill>
                  <a:schemeClr val="accent2"/>
                </a:solidFill>
              </a:rPr>
              <a:t> &gt;&gt; log  </a:t>
            </a:r>
            <a:r>
              <a:rPr lang="en-US" dirty="0"/>
              <a:t>              # old content of log will remain</a:t>
            </a:r>
          </a:p>
        </p:txBody>
      </p:sp>
    </p:spTree>
    <p:extLst>
      <p:ext uri="{BB962C8B-B14F-4D97-AF65-F5344CB8AC3E}">
        <p14:creationId xmlns:p14="http://schemas.microsoft.com/office/powerpoint/2010/main" val="254929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B046-137D-43BC-8B24-EDAD80AC3369}"/>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05CEF355-94E4-4E95-9DC0-AA49818578F4}"/>
              </a:ext>
            </a:extLst>
          </p:cNvPr>
          <p:cNvSpPr>
            <a:spLocks noGrp="1"/>
          </p:cNvSpPr>
          <p:nvPr>
            <p:ph idx="1"/>
          </p:nvPr>
        </p:nvSpPr>
        <p:spPr/>
        <p:txBody>
          <a:bodyPr/>
          <a:lstStyle/>
          <a:p>
            <a:pPr marL="385763" indent="-385763">
              <a:buFont typeface="+mj-lt"/>
              <a:buAutoNum type="arabicPeriod"/>
            </a:pPr>
            <a:r>
              <a:rPr lang="en-US"/>
              <a:t>Project Introduction</a:t>
            </a:r>
          </a:p>
          <a:p>
            <a:pPr marL="385763" indent="-385763">
              <a:buFont typeface="+mj-lt"/>
              <a:buAutoNum type="arabicPeriod"/>
            </a:pPr>
            <a:r>
              <a:rPr lang="en-US"/>
              <a:t>Linux and Bash Introduction</a:t>
            </a:r>
          </a:p>
          <a:p>
            <a:pPr marL="385763" indent="-385763">
              <a:buFont typeface="+mj-lt"/>
              <a:buAutoNum type="arabicPeriod"/>
            </a:pPr>
            <a:r>
              <a:rPr lang="en-US"/>
              <a:t>Feature Extraction</a:t>
            </a:r>
          </a:p>
          <a:p>
            <a:pPr marL="385763" indent="-385763">
              <a:buFont typeface="+mj-lt"/>
              <a:buAutoNum type="arabicPeriod"/>
            </a:pPr>
            <a:r>
              <a:rPr lang="en-US"/>
              <a:t>Homework</a:t>
            </a:r>
          </a:p>
        </p:txBody>
      </p:sp>
    </p:spTree>
    <p:extLst>
      <p:ext uri="{BB962C8B-B14F-4D97-AF65-F5344CB8AC3E}">
        <p14:creationId xmlns:p14="http://schemas.microsoft.com/office/powerpoint/2010/main" val="3623935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2C13-E09B-4681-9DA6-44879784088E}"/>
              </a:ext>
            </a:extLst>
          </p:cNvPr>
          <p:cNvSpPr>
            <a:spLocks noGrp="1"/>
          </p:cNvSpPr>
          <p:nvPr>
            <p:ph type="title"/>
          </p:nvPr>
        </p:nvSpPr>
        <p:spPr/>
        <p:txBody>
          <a:bodyPr/>
          <a:lstStyle/>
          <a:p>
            <a:r>
              <a:rPr lang="en-US" dirty="0"/>
              <a:t>Other Tips</a:t>
            </a:r>
          </a:p>
        </p:txBody>
      </p:sp>
      <p:sp>
        <p:nvSpPr>
          <p:cNvPr id="3" name="Content Placeholder 2">
            <a:extLst>
              <a:ext uri="{FF2B5EF4-FFF2-40B4-BE49-F238E27FC236}">
                <a16:creationId xmlns:a16="http://schemas.microsoft.com/office/drawing/2014/main" id="{500A587C-C8D1-45AA-BA82-8EC50068FF84}"/>
              </a:ext>
            </a:extLst>
          </p:cNvPr>
          <p:cNvSpPr>
            <a:spLocks noGrp="1"/>
          </p:cNvSpPr>
          <p:nvPr>
            <p:ph idx="1"/>
          </p:nvPr>
        </p:nvSpPr>
        <p:spPr/>
        <p:txBody>
          <a:bodyPr/>
          <a:lstStyle/>
          <a:p>
            <a:r>
              <a:rPr lang="en-US" dirty="0"/>
              <a:t>More operators</a:t>
            </a:r>
          </a:p>
          <a:p>
            <a:endParaRPr lang="en-US" dirty="0"/>
          </a:p>
          <a:p>
            <a:endParaRPr lang="en-US" dirty="0"/>
          </a:p>
          <a:p>
            <a:endParaRPr lang="en-US" dirty="0"/>
          </a:p>
          <a:p>
            <a:endParaRPr lang="en-US" dirty="0"/>
          </a:p>
          <a:p>
            <a:endParaRPr lang="en-US" dirty="0"/>
          </a:p>
          <a:p>
            <a:r>
              <a:rPr lang="en-US" dirty="0"/>
              <a:t>grep, sed, awk, ln, …</a:t>
            </a:r>
          </a:p>
          <a:p>
            <a:pPr marL="0" indent="0">
              <a:buNone/>
            </a:pPr>
            <a:endParaRPr lang="en-US" dirty="0"/>
          </a:p>
        </p:txBody>
      </p:sp>
      <p:pic>
        <p:nvPicPr>
          <p:cNvPr id="4" name="Picture 3">
            <a:extLst>
              <a:ext uri="{FF2B5EF4-FFF2-40B4-BE49-F238E27FC236}">
                <a16:creationId xmlns:a16="http://schemas.microsoft.com/office/drawing/2014/main" id="{6C8BBB8C-D458-4058-AB35-7ADEE8FDD03F}"/>
              </a:ext>
            </a:extLst>
          </p:cNvPr>
          <p:cNvPicPr>
            <a:picLocks noChangeAspect="1"/>
          </p:cNvPicPr>
          <p:nvPr/>
        </p:nvPicPr>
        <p:blipFill>
          <a:blip r:embed="rId2"/>
          <a:stretch>
            <a:fillRect/>
          </a:stretch>
        </p:blipFill>
        <p:spPr>
          <a:xfrm>
            <a:off x="728126" y="2347761"/>
            <a:ext cx="7687748" cy="2162477"/>
          </a:xfrm>
          <a:prstGeom prst="rect">
            <a:avLst/>
          </a:prstGeom>
        </p:spPr>
      </p:pic>
    </p:spTree>
    <p:extLst>
      <p:ext uri="{BB962C8B-B14F-4D97-AF65-F5344CB8AC3E}">
        <p14:creationId xmlns:p14="http://schemas.microsoft.com/office/powerpoint/2010/main" val="3605174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5FA0-0168-4FFA-ADA7-DCFB93CA81D1}"/>
              </a:ext>
            </a:extLst>
          </p:cNvPr>
          <p:cNvSpPr>
            <a:spLocks noGrp="1"/>
          </p:cNvSpPr>
          <p:nvPr>
            <p:ph type="title"/>
          </p:nvPr>
        </p:nvSpPr>
        <p:spPr/>
        <p:txBody>
          <a:bodyPr/>
          <a:lstStyle/>
          <a:p>
            <a:r>
              <a:rPr lang="en-US" altLang="zh-TW"/>
              <a:t>Feature Extraction</a:t>
            </a:r>
            <a:endParaRPr lang="en-US"/>
          </a:p>
        </p:txBody>
      </p:sp>
      <p:sp>
        <p:nvSpPr>
          <p:cNvPr id="3" name="Text Placeholder 2">
            <a:extLst>
              <a:ext uri="{FF2B5EF4-FFF2-40B4-BE49-F238E27FC236}">
                <a16:creationId xmlns:a16="http://schemas.microsoft.com/office/drawing/2014/main" id="{568093F2-9D9A-4073-BD3C-F93CDB99A4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792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p:cNvSpPr/>
          <p:nvPr/>
        </p:nvSpPr>
        <p:spPr>
          <a:xfrm>
            <a:off x="1877651" y="2794320"/>
            <a:ext cx="1460600" cy="647280"/>
          </a:xfrm>
          <a:prstGeom prst="rect">
            <a:avLst/>
          </a:prstGeom>
          <a:solidFill>
            <a:srgbClr val="CCECFF"/>
          </a:solidFill>
          <a:ln w="1260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Front-end</a:t>
            </a:r>
            <a:r>
              <a:rPr lang="en-US">
                <a:latin typeface="Microsoft JhengHei" charset="-120"/>
                <a:ea typeface="Microsoft JhengHei" charset="-120"/>
                <a:cs typeface="Microsoft JhengHei" charset="-120"/>
              </a:rPr>
              <a:t> </a:t>
            </a:r>
            <a:r>
              <a:rPr lang="en-US" sz="1300" b="1">
                <a:solidFill>
                  <a:srgbClr val="000000"/>
                </a:solidFill>
                <a:latin typeface="Microsoft JhengHei" charset="-120"/>
                <a:ea typeface="Microsoft JhengHei" charset="-120"/>
                <a:cs typeface="Microsoft JhengHei" charset="-120"/>
              </a:rPr>
              <a:t>Signal </a:t>
            </a:r>
          </a:p>
          <a:p>
            <a:pPr algn="ctr">
              <a:lnSpc>
                <a:spcPct val="100000"/>
              </a:lnSpc>
            </a:pPr>
            <a:r>
              <a:rPr lang="en-US" sz="1300" b="1">
                <a:solidFill>
                  <a:srgbClr val="000000"/>
                </a:solidFill>
                <a:latin typeface="Microsoft JhengHei" charset="-120"/>
                <a:ea typeface="Microsoft JhengHei" charset="-120"/>
                <a:cs typeface="Microsoft JhengHei" charset="-120"/>
              </a:rPr>
              <a:t>Processing</a:t>
            </a:r>
            <a:endParaRPr>
              <a:latin typeface="Microsoft JhengHei" charset="-120"/>
              <a:ea typeface="Microsoft JhengHei" charset="-120"/>
              <a:cs typeface="Microsoft JhengHei" charset="-120"/>
            </a:endParaRPr>
          </a:p>
        </p:txBody>
      </p:sp>
      <p:sp>
        <p:nvSpPr>
          <p:cNvPr id="6" name="Line 3"/>
          <p:cNvSpPr/>
          <p:nvPr/>
        </p:nvSpPr>
        <p:spPr>
          <a:xfrm>
            <a:off x="1532411" y="3095640"/>
            <a:ext cx="344880" cy="0"/>
          </a:xfrm>
          <a:prstGeom prst="line">
            <a:avLst/>
          </a:prstGeom>
          <a:ln w="12600">
            <a:solidFill>
              <a:srgbClr val="000000"/>
            </a:solidFill>
            <a:round/>
            <a:tailEnd type="stealth" w="med" len="lg"/>
          </a:ln>
        </p:spPr>
      </p:sp>
      <p:sp>
        <p:nvSpPr>
          <p:cNvPr id="7" name="Line 4"/>
          <p:cNvSpPr/>
          <p:nvPr/>
        </p:nvSpPr>
        <p:spPr>
          <a:xfrm>
            <a:off x="3411483" y="3138480"/>
            <a:ext cx="770040" cy="0"/>
          </a:xfrm>
          <a:prstGeom prst="line">
            <a:avLst/>
          </a:prstGeom>
          <a:ln w="12600">
            <a:solidFill>
              <a:srgbClr val="000000"/>
            </a:solidFill>
            <a:round/>
            <a:tailEnd type="stealth" w="med" len="lg"/>
          </a:ln>
        </p:spPr>
        <p:txBody>
          <a:bodyPr/>
          <a:lstStyle/>
          <a:p>
            <a:endParaRPr lang="en-US"/>
          </a:p>
        </p:txBody>
      </p:sp>
      <p:sp>
        <p:nvSpPr>
          <p:cNvPr id="8" name="Line 5"/>
          <p:cNvSpPr/>
          <p:nvPr/>
        </p:nvSpPr>
        <p:spPr>
          <a:xfrm>
            <a:off x="5749811" y="3137040"/>
            <a:ext cx="1209600" cy="0"/>
          </a:xfrm>
          <a:prstGeom prst="line">
            <a:avLst/>
          </a:prstGeom>
          <a:ln w="12600">
            <a:solidFill>
              <a:srgbClr val="000000"/>
            </a:solidFill>
            <a:round/>
            <a:tailEnd type="stealth" w="med" len="lg"/>
          </a:ln>
        </p:spPr>
        <p:txBody>
          <a:bodyPr/>
          <a:lstStyle/>
          <a:p>
            <a:endParaRPr lang="en-US"/>
          </a:p>
        </p:txBody>
      </p:sp>
      <p:pic>
        <p:nvPicPr>
          <p:cNvPr id="9" name="Picture 11"/>
          <p:cNvPicPr/>
          <p:nvPr/>
        </p:nvPicPr>
        <p:blipFill>
          <a:blip r:embed="rId2"/>
          <a:srcRect r="50370"/>
          <a:stretch>
            <a:fillRect/>
          </a:stretch>
        </p:blipFill>
        <p:spPr>
          <a:xfrm>
            <a:off x="603171" y="2984760"/>
            <a:ext cx="942840" cy="221760"/>
          </a:xfrm>
          <a:prstGeom prst="rect">
            <a:avLst/>
          </a:prstGeom>
          <a:ln>
            <a:noFill/>
          </a:ln>
        </p:spPr>
      </p:pic>
      <p:sp>
        <p:nvSpPr>
          <p:cNvPr id="10" name="CustomShape 7"/>
          <p:cNvSpPr/>
          <p:nvPr/>
        </p:nvSpPr>
        <p:spPr>
          <a:xfrm>
            <a:off x="3363011" y="3784152"/>
            <a:ext cx="872280" cy="761760"/>
          </a:xfrm>
          <a:prstGeom prst="can">
            <a:avLst>
              <a:gd name="adj" fmla="val 24792"/>
            </a:avLst>
          </a:prstGeom>
          <a:solidFill>
            <a:srgbClr val="CCECFF"/>
          </a:solidFill>
          <a:ln w="9360">
            <a:solidFill>
              <a:srgbClr val="000000"/>
            </a:solidFill>
            <a:round/>
          </a:ln>
        </p:spPr>
        <p:txBody>
          <a:bodyPr wrap="none" lIns="92160" tIns="46080" rIns="92160" bIns="46080" anchor="ctr"/>
          <a:lstStyle/>
          <a:p>
            <a:pPr algn="ctr"/>
            <a:r>
              <a:rPr lang="en-US" sz="1300" b="1">
                <a:solidFill>
                  <a:srgbClr val="000000"/>
                </a:solidFill>
                <a:latin typeface="Microsoft JhengHei" charset="-120"/>
                <a:ea typeface="Microsoft JhengHei" charset="-120"/>
                <a:cs typeface="Microsoft JhengHei" charset="-120"/>
              </a:rPr>
              <a:t>Acoustic</a:t>
            </a:r>
          </a:p>
          <a:p>
            <a:pPr algn="ctr"/>
            <a:r>
              <a:rPr lang="en-US" sz="1300" b="1">
                <a:solidFill>
                  <a:srgbClr val="000000"/>
                </a:solidFill>
                <a:latin typeface="Microsoft JhengHei" charset="-120"/>
                <a:ea typeface="Microsoft JhengHei" charset="-120"/>
                <a:cs typeface="Microsoft JhengHei" charset="-120"/>
              </a:rPr>
              <a:t>Model</a:t>
            </a:r>
          </a:p>
        </p:txBody>
      </p:sp>
      <p:sp>
        <p:nvSpPr>
          <p:cNvPr id="11" name="CustomShape 8"/>
          <p:cNvSpPr/>
          <p:nvPr/>
        </p:nvSpPr>
        <p:spPr>
          <a:xfrm>
            <a:off x="4418531" y="3746880"/>
            <a:ext cx="846720" cy="761760"/>
          </a:xfrm>
          <a:prstGeom prst="can">
            <a:avLst>
              <a:gd name="adj" fmla="val 25000"/>
            </a:avLst>
          </a:prstGeom>
          <a:solidFill>
            <a:srgbClr val="CCECFF"/>
          </a:solidFill>
          <a:ln w="9360">
            <a:solidFill>
              <a:srgbClr val="000000"/>
            </a:solidFill>
            <a:round/>
          </a:ln>
        </p:spPr>
      </p:sp>
      <p:sp>
        <p:nvSpPr>
          <p:cNvPr id="12" name="CustomShape 9"/>
          <p:cNvSpPr/>
          <p:nvPr/>
        </p:nvSpPr>
        <p:spPr>
          <a:xfrm>
            <a:off x="4501331" y="4089072"/>
            <a:ext cx="684360" cy="290160"/>
          </a:xfrm>
          <a:prstGeom prst="rect">
            <a:avLst/>
          </a:prstGeom>
          <a:solidFill>
            <a:srgbClr val="CCECFF"/>
          </a:solidFill>
          <a:ln>
            <a:noFill/>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Lexicon</a:t>
            </a:r>
            <a:endParaRPr>
              <a:latin typeface="Microsoft JhengHei" charset="-120"/>
              <a:ea typeface="Microsoft JhengHei" charset="-120"/>
              <a:cs typeface="Microsoft JhengHei" charset="-120"/>
            </a:endParaRPr>
          </a:p>
        </p:txBody>
      </p:sp>
      <p:sp>
        <p:nvSpPr>
          <p:cNvPr id="13" name="Line 10"/>
          <p:cNvSpPr/>
          <p:nvPr/>
        </p:nvSpPr>
        <p:spPr>
          <a:xfrm flipV="1">
            <a:off x="4837211" y="3463920"/>
            <a:ext cx="0" cy="381240"/>
          </a:xfrm>
          <a:prstGeom prst="line">
            <a:avLst/>
          </a:prstGeom>
          <a:ln w="12600">
            <a:solidFill>
              <a:srgbClr val="000000"/>
            </a:solidFill>
            <a:round/>
            <a:tailEnd type="stealth" w="med" len="lg"/>
          </a:ln>
        </p:spPr>
      </p:sp>
      <p:sp>
        <p:nvSpPr>
          <p:cNvPr id="14" name="CustomShape 12"/>
          <p:cNvSpPr/>
          <p:nvPr/>
        </p:nvSpPr>
        <p:spPr>
          <a:xfrm>
            <a:off x="3453323" y="2649960"/>
            <a:ext cx="678240" cy="472680"/>
          </a:xfrm>
          <a:prstGeom prst="rect">
            <a:avLst/>
          </a:prstGeom>
          <a:noFill/>
          <a:ln>
            <a:noFill/>
          </a:ln>
        </p:spPr>
        <p:txBody>
          <a:bodyPr wrap="none" lIns="92160" tIns="46080" rIns="92160" bIns="46080" anchor="ctr"/>
          <a:lstStyle/>
          <a:p>
            <a:pPr algn="ctr">
              <a:lnSpc>
                <a:spcPct val="50000"/>
              </a:lnSpc>
            </a:pPr>
            <a:r>
              <a:rPr lang="en-US" sz="1300" b="1">
                <a:solidFill>
                  <a:srgbClr val="000000"/>
                </a:solidFill>
                <a:latin typeface="Microsoft JhengHei" charset="-120"/>
                <a:ea typeface="Microsoft JhengHei" charset="-120"/>
                <a:cs typeface="Microsoft JhengHei" charset="-120"/>
              </a:rPr>
              <a:t>Feature</a:t>
            </a:r>
          </a:p>
          <a:p>
            <a:pPr algn="ctr">
              <a:lnSpc>
                <a:spcPct val="50000"/>
              </a:lnSpc>
            </a:pPr>
            <a:endParaRPr>
              <a:latin typeface="Microsoft JhengHei" charset="-120"/>
              <a:ea typeface="Microsoft JhengHei" charset="-120"/>
              <a:cs typeface="Microsoft JhengHei" charset="-120"/>
            </a:endParaRPr>
          </a:p>
          <a:p>
            <a:pPr algn="ctr">
              <a:lnSpc>
                <a:spcPct val="50000"/>
              </a:lnSpc>
            </a:pPr>
            <a:r>
              <a:rPr lang="en-US" sz="1300" b="1">
                <a:solidFill>
                  <a:srgbClr val="000000"/>
                </a:solidFill>
                <a:latin typeface="Microsoft JhengHei" charset="-120"/>
                <a:ea typeface="Microsoft JhengHei" charset="-120"/>
                <a:cs typeface="Microsoft JhengHei" charset="-120"/>
              </a:rPr>
              <a:t>Vectors</a:t>
            </a:r>
            <a:endParaRPr>
              <a:latin typeface="Microsoft JhengHei" charset="-120"/>
              <a:ea typeface="Microsoft JhengHei" charset="-120"/>
              <a:cs typeface="Microsoft JhengHei" charset="-120"/>
            </a:endParaRPr>
          </a:p>
        </p:txBody>
      </p:sp>
      <p:sp>
        <p:nvSpPr>
          <p:cNvPr id="15" name="CustomShape 13"/>
          <p:cNvSpPr/>
          <p:nvPr/>
        </p:nvSpPr>
        <p:spPr>
          <a:xfrm>
            <a:off x="4213851" y="2732400"/>
            <a:ext cx="1789920" cy="69660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Linguistic Decoding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and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Search Algorithm</a:t>
            </a:r>
            <a:endParaRPr>
              <a:latin typeface="Microsoft JhengHei" charset="-120"/>
              <a:ea typeface="Microsoft JhengHei" charset="-120"/>
              <a:cs typeface="Microsoft JhengHei" charset="-120"/>
            </a:endParaRPr>
          </a:p>
        </p:txBody>
      </p:sp>
      <p:sp>
        <p:nvSpPr>
          <p:cNvPr id="16" name="CustomShape 14"/>
          <p:cNvSpPr/>
          <p:nvPr/>
        </p:nvSpPr>
        <p:spPr>
          <a:xfrm>
            <a:off x="6075779" y="2649960"/>
            <a:ext cx="747000" cy="482040"/>
          </a:xfrm>
          <a:prstGeom prst="rect">
            <a:avLst/>
          </a:prstGeom>
          <a:noFill/>
          <a:ln>
            <a:noFill/>
          </a:ln>
        </p:spPr>
        <p:txBody>
          <a:bodyPr wrap="none" lIns="92160" tIns="46080" rIns="92160" bIns="46080" anchor="ctr"/>
          <a:lstStyle/>
          <a:p>
            <a:pPr algn="ctr">
              <a:lnSpc>
                <a:spcPct val="50000"/>
              </a:lnSpc>
            </a:pPr>
            <a:r>
              <a:rPr lang="en-US" sz="1300" b="1">
                <a:solidFill>
                  <a:srgbClr val="000000"/>
                </a:solidFill>
                <a:latin typeface="Microsoft JhengHei" charset="-120"/>
                <a:ea typeface="Microsoft JhengHei" charset="-120"/>
                <a:cs typeface="Microsoft JhengHei" charset="-120"/>
              </a:rPr>
              <a:t>Output</a:t>
            </a:r>
          </a:p>
          <a:p>
            <a:pPr algn="ctr">
              <a:lnSpc>
                <a:spcPct val="50000"/>
              </a:lnSpc>
            </a:pPr>
            <a:r>
              <a:rPr lang="en-US" sz="1300" b="1">
                <a:solidFill>
                  <a:srgbClr val="000000"/>
                </a:solidFill>
                <a:latin typeface="Microsoft JhengHei" charset="-120"/>
                <a:ea typeface="Microsoft JhengHei" charset="-120"/>
                <a:cs typeface="Microsoft JhengHei" charset="-120"/>
              </a:rPr>
              <a:t> </a:t>
            </a:r>
            <a:endParaRPr>
              <a:latin typeface="Microsoft JhengHei" charset="-120"/>
              <a:ea typeface="Microsoft JhengHei" charset="-120"/>
              <a:cs typeface="Microsoft JhengHei" charset="-120"/>
            </a:endParaRPr>
          </a:p>
          <a:p>
            <a:pPr algn="ctr">
              <a:lnSpc>
                <a:spcPct val="50000"/>
              </a:lnSpc>
            </a:pPr>
            <a:r>
              <a:rPr lang="en-US" sz="1300" b="1">
                <a:solidFill>
                  <a:srgbClr val="000000"/>
                </a:solidFill>
                <a:latin typeface="Microsoft JhengHei" charset="-120"/>
                <a:ea typeface="Microsoft JhengHei" charset="-120"/>
                <a:cs typeface="Microsoft JhengHei" charset="-120"/>
              </a:rPr>
              <a:t>Sentence</a:t>
            </a:r>
            <a:endParaRPr>
              <a:latin typeface="Microsoft JhengHei" charset="-120"/>
              <a:ea typeface="Microsoft JhengHei" charset="-120"/>
              <a:cs typeface="Microsoft JhengHei" charset="-120"/>
            </a:endParaRPr>
          </a:p>
        </p:txBody>
      </p:sp>
      <p:sp>
        <p:nvSpPr>
          <p:cNvPr id="17" name="CustomShape 15"/>
          <p:cNvSpPr/>
          <p:nvPr/>
        </p:nvSpPr>
        <p:spPr>
          <a:xfrm>
            <a:off x="1048211" y="3782352"/>
            <a:ext cx="851400" cy="763200"/>
          </a:xfrm>
          <a:prstGeom prst="can">
            <a:avLst>
              <a:gd name="adj" fmla="val 26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Speech</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Corpora</a:t>
            </a:r>
            <a:endParaRPr>
              <a:latin typeface="Microsoft JhengHei" charset="-120"/>
              <a:ea typeface="Microsoft JhengHei" charset="-120"/>
              <a:cs typeface="Microsoft JhengHei" charset="-120"/>
            </a:endParaRPr>
          </a:p>
        </p:txBody>
      </p:sp>
      <p:sp>
        <p:nvSpPr>
          <p:cNvPr id="18" name="CustomShape 16"/>
          <p:cNvSpPr/>
          <p:nvPr/>
        </p:nvSpPr>
        <p:spPr>
          <a:xfrm>
            <a:off x="2208131" y="3780912"/>
            <a:ext cx="846720" cy="72684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Acoustic</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Model</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Training</a:t>
            </a:r>
            <a:endParaRPr>
              <a:latin typeface="Microsoft JhengHei" charset="-120"/>
              <a:ea typeface="Microsoft JhengHei" charset="-120"/>
              <a:cs typeface="Microsoft JhengHei" charset="-120"/>
            </a:endParaRPr>
          </a:p>
        </p:txBody>
      </p:sp>
      <p:sp>
        <p:nvSpPr>
          <p:cNvPr id="19" name="Line 17"/>
          <p:cNvSpPr/>
          <p:nvPr/>
        </p:nvSpPr>
        <p:spPr>
          <a:xfrm>
            <a:off x="1899971" y="4051440"/>
            <a:ext cx="307800" cy="0"/>
          </a:xfrm>
          <a:prstGeom prst="line">
            <a:avLst/>
          </a:prstGeom>
          <a:ln w="9360">
            <a:solidFill>
              <a:srgbClr val="000000"/>
            </a:solidFill>
            <a:round/>
            <a:tailEnd type="stealth" w="lg" len="lg"/>
          </a:ln>
        </p:spPr>
      </p:sp>
      <p:sp>
        <p:nvSpPr>
          <p:cNvPr id="20" name="Line 18"/>
          <p:cNvSpPr/>
          <p:nvPr/>
        </p:nvSpPr>
        <p:spPr>
          <a:xfrm>
            <a:off x="3054851" y="4051440"/>
            <a:ext cx="308160" cy="0"/>
          </a:xfrm>
          <a:prstGeom prst="line">
            <a:avLst/>
          </a:prstGeom>
          <a:ln w="9360">
            <a:solidFill>
              <a:srgbClr val="000000"/>
            </a:solidFill>
            <a:round/>
            <a:tailEnd type="stealth" w="lg" len="lg"/>
          </a:ln>
        </p:spPr>
      </p:sp>
      <p:sp>
        <p:nvSpPr>
          <p:cNvPr id="21" name="CustomShape 19"/>
          <p:cNvSpPr/>
          <p:nvPr/>
        </p:nvSpPr>
        <p:spPr>
          <a:xfrm>
            <a:off x="6651611" y="3746880"/>
            <a:ext cx="1071180" cy="74268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Language</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Model</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Construction</a:t>
            </a:r>
            <a:endParaRPr>
              <a:latin typeface="Microsoft JhengHei" charset="-120"/>
              <a:ea typeface="Microsoft JhengHei" charset="-120"/>
              <a:cs typeface="Microsoft JhengHei" charset="-120"/>
            </a:endParaRPr>
          </a:p>
        </p:txBody>
      </p:sp>
      <p:sp>
        <p:nvSpPr>
          <p:cNvPr id="22" name="CustomShape 20"/>
          <p:cNvSpPr/>
          <p:nvPr/>
        </p:nvSpPr>
        <p:spPr>
          <a:xfrm>
            <a:off x="8075891" y="3746880"/>
            <a:ext cx="808200" cy="761760"/>
          </a:xfrm>
          <a:prstGeom prst="can">
            <a:avLst>
              <a:gd name="adj" fmla="val 2458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Text</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Corpora</a:t>
            </a:r>
            <a:endParaRPr>
              <a:latin typeface="Microsoft JhengHei" charset="-120"/>
              <a:ea typeface="Microsoft JhengHei" charset="-120"/>
              <a:cs typeface="Microsoft JhengHei" charset="-120"/>
            </a:endParaRPr>
          </a:p>
        </p:txBody>
      </p:sp>
      <p:sp>
        <p:nvSpPr>
          <p:cNvPr id="29" name="Line 27"/>
          <p:cNvSpPr/>
          <p:nvPr/>
        </p:nvSpPr>
        <p:spPr>
          <a:xfrm flipH="1">
            <a:off x="6343451" y="4051440"/>
            <a:ext cx="307800" cy="0"/>
          </a:xfrm>
          <a:prstGeom prst="line">
            <a:avLst/>
          </a:prstGeom>
          <a:ln w="9360">
            <a:solidFill>
              <a:srgbClr val="000000"/>
            </a:solidFill>
            <a:round/>
            <a:tailEnd type="stealth" w="lg" len="lg"/>
          </a:ln>
        </p:spPr>
      </p:sp>
      <p:sp>
        <p:nvSpPr>
          <p:cNvPr id="30" name="Line 28"/>
          <p:cNvSpPr/>
          <p:nvPr/>
        </p:nvSpPr>
        <p:spPr>
          <a:xfrm flipH="1">
            <a:off x="7722791" y="4051440"/>
            <a:ext cx="307800" cy="0"/>
          </a:xfrm>
          <a:prstGeom prst="line">
            <a:avLst/>
          </a:prstGeom>
          <a:ln w="9360">
            <a:solidFill>
              <a:srgbClr val="000000"/>
            </a:solidFill>
            <a:round/>
            <a:tailEnd type="stealth" w="lg" len="lg"/>
          </a:ln>
        </p:spPr>
        <p:txBody>
          <a:bodyPr/>
          <a:lstStyle/>
          <a:p>
            <a:endParaRPr lang="en-US"/>
          </a:p>
        </p:txBody>
      </p:sp>
      <p:sp>
        <p:nvSpPr>
          <p:cNvPr id="31" name="CustomShape 29"/>
          <p:cNvSpPr/>
          <p:nvPr/>
        </p:nvSpPr>
        <p:spPr>
          <a:xfrm>
            <a:off x="5464331" y="3729240"/>
            <a:ext cx="865800" cy="777600"/>
          </a:xfrm>
          <a:prstGeom prst="can">
            <a:avLst>
              <a:gd name="adj" fmla="val 27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Language</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Model</a:t>
            </a:r>
            <a:endParaRPr>
              <a:latin typeface="Microsoft JhengHei" charset="-120"/>
              <a:ea typeface="Microsoft JhengHei" charset="-120"/>
              <a:cs typeface="Microsoft JhengHei" charset="-120"/>
            </a:endParaRPr>
          </a:p>
        </p:txBody>
      </p:sp>
      <p:sp>
        <p:nvSpPr>
          <p:cNvPr id="33" name="CustomShape 31"/>
          <p:cNvSpPr/>
          <p:nvPr/>
        </p:nvSpPr>
        <p:spPr>
          <a:xfrm>
            <a:off x="603171" y="2684880"/>
            <a:ext cx="1154520" cy="274320"/>
          </a:xfrm>
          <a:prstGeom prst="rect">
            <a:avLst/>
          </a:prstGeom>
          <a:noFill/>
          <a:ln>
            <a:noFill/>
          </a:ln>
        </p:spPr>
        <p:txBody>
          <a:bodyPr wrap="none" lIns="92160" tIns="46080" rIns="92160" bIns="46080" anchor="ctr"/>
          <a:lstStyle/>
          <a:p>
            <a:pPr>
              <a:lnSpc>
                <a:spcPct val="100000"/>
              </a:lnSpc>
            </a:pPr>
            <a:r>
              <a:rPr lang="en-US" sz="1200" b="1">
                <a:solidFill>
                  <a:srgbClr val="000000"/>
                </a:solidFill>
                <a:latin typeface="Microsoft JhengHei" charset="-120"/>
                <a:ea typeface="Microsoft JhengHei" charset="-120"/>
                <a:cs typeface="Microsoft JhengHei" charset="-120"/>
              </a:rPr>
              <a:t>Input Speech</a:t>
            </a:r>
            <a:endParaRPr>
              <a:latin typeface="Microsoft JhengHei" charset="-120"/>
              <a:ea typeface="Microsoft JhengHei" charset="-120"/>
              <a:cs typeface="Microsoft JhengHei" charset="-120"/>
            </a:endParaRPr>
          </a:p>
        </p:txBody>
      </p:sp>
      <p:pic>
        <p:nvPicPr>
          <p:cNvPr id="36" name="圖片 265"/>
          <p:cNvPicPr/>
          <p:nvPr/>
        </p:nvPicPr>
        <p:blipFill>
          <a:blip r:embed="rId3"/>
          <a:stretch>
            <a:fillRect/>
          </a:stretch>
        </p:blipFill>
        <p:spPr>
          <a:xfrm>
            <a:off x="4030091" y="2649960"/>
            <a:ext cx="584280" cy="482760"/>
          </a:xfrm>
          <a:prstGeom prst="rect">
            <a:avLst/>
          </a:prstGeom>
          <a:ln>
            <a:noFill/>
          </a:ln>
        </p:spPr>
      </p:pic>
      <p:sp>
        <p:nvSpPr>
          <p:cNvPr id="37" name="TextBox 36"/>
          <p:cNvSpPr txBox="1"/>
          <p:nvPr/>
        </p:nvSpPr>
        <p:spPr>
          <a:xfrm>
            <a:off x="6984971" y="2959200"/>
            <a:ext cx="646331" cy="369332"/>
          </a:xfrm>
          <a:prstGeom prst="rect">
            <a:avLst/>
          </a:prstGeom>
          <a:noFill/>
        </p:spPr>
        <p:txBody>
          <a:bodyPr wrap="none" rtlCol="0">
            <a:spAutoFit/>
          </a:bodyPr>
          <a:lstStyle/>
          <a:p>
            <a:r>
              <a:rPr lang="zh-TW" altLang="en-US"/>
              <a:t>今天</a:t>
            </a:r>
            <a:endParaRPr lang="en-US"/>
          </a:p>
        </p:txBody>
      </p:sp>
      <p:sp>
        <p:nvSpPr>
          <p:cNvPr id="38" name="Line 24"/>
          <p:cNvSpPr/>
          <p:nvPr/>
        </p:nvSpPr>
        <p:spPr>
          <a:xfrm flipV="1">
            <a:off x="3843531" y="3670648"/>
            <a:ext cx="0" cy="195120"/>
          </a:xfrm>
          <a:prstGeom prst="line">
            <a:avLst/>
          </a:prstGeom>
          <a:ln w="9360">
            <a:solidFill>
              <a:srgbClr val="000000"/>
            </a:solidFill>
            <a:round/>
          </a:ln>
        </p:spPr>
      </p:sp>
      <p:sp>
        <p:nvSpPr>
          <p:cNvPr id="39" name="Line 25"/>
          <p:cNvSpPr/>
          <p:nvPr/>
        </p:nvSpPr>
        <p:spPr>
          <a:xfrm>
            <a:off x="3843531" y="3670648"/>
            <a:ext cx="615960" cy="0"/>
          </a:xfrm>
          <a:prstGeom prst="line">
            <a:avLst/>
          </a:prstGeom>
          <a:ln w="9360">
            <a:solidFill>
              <a:srgbClr val="000000"/>
            </a:solidFill>
            <a:round/>
          </a:ln>
        </p:spPr>
      </p:sp>
      <p:sp>
        <p:nvSpPr>
          <p:cNvPr id="40" name="Line 30"/>
          <p:cNvSpPr/>
          <p:nvPr/>
        </p:nvSpPr>
        <p:spPr>
          <a:xfrm flipV="1">
            <a:off x="4459491" y="3442048"/>
            <a:ext cx="0" cy="228600"/>
          </a:xfrm>
          <a:prstGeom prst="line">
            <a:avLst/>
          </a:prstGeom>
          <a:ln w="9360">
            <a:solidFill>
              <a:srgbClr val="000000"/>
            </a:solidFill>
            <a:round/>
            <a:tailEnd type="stealth" w="lg" len="lg"/>
          </a:ln>
        </p:spPr>
      </p:sp>
      <p:sp>
        <p:nvSpPr>
          <p:cNvPr id="41" name="Line 22"/>
          <p:cNvSpPr/>
          <p:nvPr/>
        </p:nvSpPr>
        <p:spPr>
          <a:xfrm flipV="1">
            <a:off x="5374363" y="3376866"/>
            <a:ext cx="0" cy="245168"/>
          </a:xfrm>
          <a:prstGeom prst="line">
            <a:avLst/>
          </a:prstGeom>
          <a:ln w="9360">
            <a:solidFill>
              <a:srgbClr val="000000"/>
            </a:solidFill>
            <a:round/>
            <a:tailEnd type="stealth" w="lg" len="lg"/>
          </a:ln>
        </p:spPr>
      </p:sp>
      <p:sp>
        <p:nvSpPr>
          <p:cNvPr id="42" name="Line 23"/>
          <p:cNvSpPr/>
          <p:nvPr/>
        </p:nvSpPr>
        <p:spPr>
          <a:xfrm>
            <a:off x="5374363" y="3624200"/>
            <a:ext cx="522720" cy="0"/>
          </a:xfrm>
          <a:prstGeom prst="line">
            <a:avLst/>
          </a:prstGeom>
          <a:ln w="9360">
            <a:solidFill>
              <a:srgbClr val="000000"/>
            </a:solidFill>
            <a:round/>
          </a:ln>
        </p:spPr>
        <p:txBody>
          <a:bodyPr/>
          <a:lstStyle/>
          <a:p>
            <a:endParaRPr lang="en-US"/>
          </a:p>
        </p:txBody>
      </p:sp>
      <p:sp>
        <p:nvSpPr>
          <p:cNvPr id="43" name="Line 26"/>
          <p:cNvSpPr/>
          <p:nvPr/>
        </p:nvSpPr>
        <p:spPr>
          <a:xfrm>
            <a:off x="5881659" y="3624200"/>
            <a:ext cx="0" cy="180720"/>
          </a:xfrm>
          <a:prstGeom prst="line">
            <a:avLst/>
          </a:prstGeom>
          <a:ln w="9360">
            <a:solidFill>
              <a:srgbClr val="000000"/>
            </a:solidFill>
            <a:round/>
          </a:ln>
        </p:spPr>
      </p:sp>
      <p:sp>
        <p:nvSpPr>
          <p:cNvPr id="44" name="Rectangle 43"/>
          <p:cNvSpPr/>
          <p:nvPr/>
        </p:nvSpPr>
        <p:spPr>
          <a:xfrm>
            <a:off x="459155" y="2445500"/>
            <a:ext cx="3729136" cy="11405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1">
            <a:extLst>
              <a:ext uri="{FF2B5EF4-FFF2-40B4-BE49-F238E27FC236}">
                <a16:creationId xmlns:a16="http://schemas.microsoft.com/office/drawing/2014/main" id="{DEB3AE37-E2FE-4CB0-8224-28D89A9AFC31}"/>
              </a:ext>
            </a:extLst>
          </p:cNvPr>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Feature Extraction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44BE0-D766-4E26-9D1A-F107CD43D3B1}"/>
              </a:ext>
            </a:extLst>
          </p:cNvPr>
          <p:cNvSpPr>
            <a:spLocks noGrp="1"/>
          </p:cNvSpPr>
          <p:nvPr>
            <p:ph type="title"/>
          </p:nvPr>
        </p:nvSpPr>
        <p:spPr/>
        <p:txBody>
          <a:bodyPr/>
          <a:lstStyle/>
          <a:p>
            <a:r>
              <a:rPr lang="en-US"/>
              <a:t>Feature Extraction - MFCC</a:t>
            </a:r>
          </a:p>
        </p:txBody>
      </p:sp>
      <p:pic>
        <p:nvPicPr>
          <p:cNvPr id="20" name="Picture 19">
            <a:extLst>
              <a:ext uri="{FF2B5EF4-FFF2-40B4-BE49-F238E27FC236}">
                <a16:creationId xmlns:a16="http://schemas.microsoft.com/office/drawing/2014/main" id="{F2C71F71-9B6B-4CDC-9FCB-C9CECB98A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089" y="4577942"/>
            <a:ext cx="1847245" cy="189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Connector: Elbow 33">
            <a:extLst>
              <a:ext uri="{FF2B5EF4-FFF2-40B4-BE49-F238E27FC236}">
                <a16:creationId xmlns:a16="http://schemas.microsoft.com/office/drawing/2014/main" id="{A15AF13B-AF19-4914-AD44-67E83630AFA8}"/>
              </a:ext>
            </a:extLst>
          </p:cNvPr>
          <p:cNvCxnSpPr>
            <a:cxnSpLocks/>
            <a:endCxn id="19" idx="0"/>
          </p:cNvCxnSpPr>
          <p:nvPr/>
        </p:nvCxnSpPr>
        <p:spPr>
          <a:xfrm rot="5400000">
            <a:off x="6124816" y="4240488"/>
            <a:ext cx="928839" cy="874387"/>
          </a:xfrm>
          <a:prstGeom prst="bentConnector3">
            <a:avLst>
              <a:gd name="adj1" fmla="val 6625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CustomShape 7">
            <a:extLst>
              <a:ext uri="{FF2B5EF4-FFF2-40B4-BE49-F238E27FC236}">
                <a16:creationId xmlns:a16="http://schemas.microsoft.com/office/drawing/2014/main" id="{0D975FCA-7194-4F60-93A5-0FEA9D13198C}"/>
              </a:ext>
            </a:extLst>
          </p:cNvPr>
          <p:cNvSpPr/>
          <p:nvPr/>
        </p:nvSpPr>
        <p:spPr>
          <a:xfrm>
            <a:off x="4998266" y="4526652"/>
            <a:ext cx="1836000" cy="273510"/>
          </a:xfrm>
          <a:prstGeom prst="rect">
            <a:avLst/>
          </a:prstGeom>
          <a:noFill/>
          <a:ln>
            <a:noFill/>
          </a:ln>
        </p:spPr>
        <p:txBody>
          <a:bodyPr lIns="67500" tIns="33750" rIns="67500" bIns="33750"/>
          <a:lstStyle/>
          <a:p>
            <a:pPr>
              <a:lnSpc>
                <a:spcPct val="100000"/>
              </a:lnSpc>
            </a:pPr>
            <a:r>
              <a:rPr lang="en-US" altLang="zh-TW" sz="1350"/>
              <a:t>1</a:t>
            </a:r>
            <a:r>
              <a:rPr lang="en-US" altLang="zh-TW" sz="1350" baseline="30000"/>
              <a:t>st</a:t>
            </a:r>
            <a:r>
              <a:rPr lang="en-US" altLang="zh-TW" sz="1350"/>
              <a:t> , 2</a:t>
            </a:r>
            <a:r>
              <a:rPr lang="en-US" altLang="zh-TW" sz="1350" baseline="30000"/>
              <a:t>nd</a:t>
            </a:r>
            <a:r>
              <a:rPr lang="en-US" altLang="zh-TW" sz="1350"/>
              <a:t> derivatives </a:t>
            </a:r>
            <a:endParaRPr sz="1350"/>
          </a:p>
        </p:txBody>
      </p:sp>
      <p:pic>
        <p:nvPicPr>
          <p:cNvPr id="4" name="Picture 4">
            <a:extLst>
              <a:ext uri="{FF2B5EF4-FFF2-40B4-BE49-F238E27FC236}">
                <a16:creationId xmlns:a16="http://schemas.microsoft.com/office/drawing/2014/main" id="{2DB96E1F-C1C7-4172-A355-BBD0C7B4BE6B}"/>
              </a:ext>
            </a:extLst>
          </p:cNvPr>
          <p:cNvPicPr/>
          <p:nvPr/>
        </p:nvPicPr>
        <p:blipFill>
          <a:blip r:embed="rId3"/>
          <a:srcRect t="24656" b="54510"/>
          <a:stretch>
            <a:fillRect/>
          </a:stretch>
        </p:blipFill>
        <p:spPr>
          <a:xfrm>
            <a:off x="1259640" y="2019960"/>
            <a:ext cx="6537600" cy="1122840"/>
          </a:xfrm>
          <a:prstGeom prst="rect">
            <a:avLst/>
          </a:prstGeom>
          <a:ln>
            <a:noFill/>
          </a:ln>
        </p:spPr>
      </p:pic>
      <p:pic>
        <p:nvPicPr>
          <p:cNvPr id="6" name="Picture 2">
            <a:extLst>
              <a:ext uri="{FF2B5EF4-FFF2-40B4-BE49-F238E27FC236}">
                <a16:creationId xmlns:a16="http://schemas.microsoft.com/office/drawing/2014/main" id="{4922F4B0-41A1-4363-9413-63D3B6CAE253}"/>
              </a:ext>
            </a:extLst>
          </p:cNvPr>
          <p:cNvPicPr/>
          <p:nvPr/>
        </p:nvPicPr>
        <p:blipFill>
          <a:blip r:embed="rId4"/>
          <a:stretch>
            <a:fillRect/>
          </a:stretch>
        </p:blipFill>
        <p:spPr>
          <a:xfrm>
            <a:off x="72000" y="3143160"/>
            <a:ext cx="3491640" cy="2618640"/>
          </a:xfrm>
          <a:prstGeom prst="rect">
            <a:avLst/>
          </a:prstGeom>
          <a:ln>
            <a:noFill/>
          </a:ln>
        </p:spPr>
      </p:pic>
      <p:sp>
        <p:nvSpPr>
          <p:cNvPr id="8" name="CustomShape 3">
            <a:extLst>
              <a:ext uri="{FF2B5EF4-FFF2-40B4-BE49-F238E27FC236}">
                <a16:creationId xmlns:a16="http://schemas.microsoft.com/office/drawing/2014/main" id="{5D4870A9-4B55-443B-BA9D-33166CB8D8C8}"/>
              </a:ext>
            </a:extLst>
          </p:cNvPr>
          <p:cNvSpPr/>
          <p:nvPr/>
        </p:nvSpPr>
        <p:spPr>
          <a:xfrm>
            <a:off x="3518280" y="2061000"/>
            <a:ext cx="1125360" cy="1007640"/>
          </a:xfrm>
          <a:prstGeom prst="rect">
            <a:avLst/>
          </a:prstGeom>
          <a:noFill/>
          <a:ln w="38160">
            <a:solidFill>
              <a:srgbClr val="FF0000"/>
            </a:solidFill>
            <a:round/>
          </a:ln>
        </p:spPr>
      </p:sp>
      <p:sp>
        <p:nvSpPr>
          <p:cNvPr id="10" name="CustomShape 4">
            <a:extLst>
              <a:ext uri="{FF2B5EF4-FFF2-40B4-BE49-F238E27FC236}">
                <a16:creationId xmlns:a16="http://schemas.microsoft.com/office/drawing/2014/main" id="{DFD45BAE-54ED-4B08-A889-8AE285C2B33D}"/>
              </a:ext>
            </a:extLst>
          </p:cNvPr>
          <p:cNvSpPr/>
          <p:nvPr/>
        </p:nvSpPr>
        <p:spPr>
          <a:xfrm rot="5400000">
            <a:off x="3130920" y="3502080"/>
            <a:ext cx="1383480" cy="516960"/>
          </a:xfrm>
          <a:prstGeom prst="bentConnector2">
            <a:avLst/>
          </a:prstGeom>
          <a:noFill/>
          <a:ln w="38160">
            <a:solidFill>
              <a:srgbClr val="FF0000"/>
            </a:solidFill>
            <a:round/>
            <a:tailEnd type="triangle" w="med" len="med"/>
          </a:ln>
        </p:spPr>
      </p:sp>
      <p:sp>
        <p:nvSpPr>
          <p:cNvPr id="12" name="CustomShape 5">
            <a:extLst>
              <a:ext uri="{FF2B5EF4-FFF2-40B4-BE49-F238E27FC236}">
                <a16:creationId xmlns:a16="http://schemas.microsoft.com/office/drawing/2014/main" id="{E88AD9D9-4C53-47C8-A179-88D1A8608D4E}"/>
              </a:ext>
            </a:extLst>
          </p:cNvPr>
          <p:cNvSpPr/>
          <p:nvPr/>
        </p:nvSpPr>
        <p:spPr>
          <a:xfrm>
            <a:off x="6953400" y="2084400"/>
            <a:ext cx="1125360" cy="1007640"/>
          </a:xfrm>
          <a:prstGeom prst="rect">
            <a:avLst/>
          </a:prstGeom>
          <a:noFill/>
          <a:ln w="38160">
            <a:solidFill>
              <a:srgbClr val="FF0000"/>
            </a:solidFill>
            <a:round/>
          </a:ln>
        </p:spPr>
      </p:sp>
      <p:sp>
        <p:nvSpPr>
          <p:cNvPr id="14" name="CustomShape 6">
            <a:extLst>
              <a:ext uri="{FF2B5EF4-FFF2-40B4-BE49-F238E27FC236}">
                <a16:creationId xmlns:a16="http://schemas.microsoft.com/office/drawing/2014/main" id="{19DE899B-5D10-4AA9-80E3-F1819EF5EB42}"/>
              </a:ext>
            </a:extLst>
          </p:cNvPr>
          <p:cNvSpPr/>
          <p:nvPr/>
        </p:nvSpPr>
        <p:spPr>
          <a:xfrm rot="5400000">
            <a:off x="6878412" y="3213466"/>
            <a:ext cx="758374" cy="516961"/>
          </a:xfrm>
          <a:prstGeom prst="bentConnector3">
            <a:avLst>
              <a:gd name="adj1" fmla="val 50000"/>
            </a:avLst>
          </a:prstGeom>
          <a:noFill/>
          <a:ln w="38160">
            <a:solidFill>
              <a:srgbClr val="FF0000"/>
            </a:solidFill>
            <a:round/>
            <a:tailEnd type="triangle" w="med" len="med"/>
          </a:ln>
        </p:spPr>
      </p:sp>
      <p:sp>
        <p:nvSpPr>
          <p:cNvPr id="15" name="CustomShape 7">
            <a:extLst>
              <a:ext uri="{FF2B5EF4-FFF2-40B4-BE49-F238E27FC236}">
                <a16:creationId xmlns:a16="http://schemas.microsoft.com/office/drawing/2014/main" id="{3A4D527E-F4E5-470B-9197-D258384C9A15}"/>
              </a:ext>
            </a:extLst>
          </p:cNvPr>
          <p:cNvSpPr/>
          <p:nvPr/>
        </p:nvSpPr>
        <p:spPr>
          <a:xfrm>
            <a:off x="5754600" y="3851134"/>
            <a:ext cx="2448000" cy="364680"/>
          </a:xfrm>
          <a:prstGeom prst="rect">
            <a:avLst/>
          </a:prstGeom>
          <a:noFill/>
          <a:ln>
            <a:noFill/>
          </a:ln>
        </p:spPr>
        <p:txBody>
          <a:bodyPr lIns="90000" tIns="45000" rIns="90000" bIns="45000"/>
          <a:lstStyle/>
          <a:p>
            <a:pPr>
              <a:lnSpc>
                <a:spcPct val="100000"/>
              </a:lnSpc>
            </a:pPr>
            <a:r>
              <a:rPr lang="en-US">
                <a:solidFill>
                  <a:srgbClr val="000000"/>
                </a:solidFill>
                <a:latin typeface="Arial"/>
                <a:ea typeface="新細明體"/>
              </a:rPr>
              <a:t>13 dimensions vector</a:t>
            </a:r>
            <a:endParaRPr/>
          </a:p>
        </p:txBody>
      </p:sp>
      <p:sp>
        <p:nvSpPr>
          <p:cNvPr id="19" name="CustomShape 7">
            <a:extLst>
              <a:ext uri="{FF2B5EF4-FFF2-40B4-BE49-F238E27FC236}">
                <a16:creationId xmlns:a16="http://schemas.microsoft.com/office/drawing/2014/main" id="{340F5AC8-EA19-4095-B422-0F653BC6CD43}"/>
              </a:ext>
            </a:extLst>
          </p:cNvPr>
          <p:cNvSpPr/>
          <p:nvPr/>
        </p:nvSpPr>
        <p:spPr>
          <a:xfrm>
            <a:off x="5277655" y="5142101"/>
            <a:ext cx="1748771" cy="364680"/>
          </a:xfrm>
          <a:prstGeom prst="rect">
            <a:avLst/>
          </a:prstGeom>
          <a:noFill/>
          <a:ln>
            <a:noFill/>
          </a:ln>
        </p:spPr>
        <p:txBody>
          <a:bodyPr lIns="90000" tIns="45000" rIns="90000" bIns="45000"/>
          <a:lstStyle/>
          <a:p>
            <a:pPr>
              <a:lnSpc>
                <a:spcPct val="100000"/>
              </a:lnSpc>
            </a:pPr>
            <a:r>
              <a:rPr lang="en-US">
                <a:solidFill>
                  <a:srgbClr val="000000"/>
                </a:solidFill>
                <a:latin typeface="Arial"/>
                <a:ea typeface="新細明體"/>
              </a:rPr>
              <a:t>39 dimensions</a:t>
            </a:r>
            <a:endParaRPr/>
          </a:p>
        </p:txBody>
      </p:sp>
    </p:spTree>
    <p:extLst>
      <p:ext uri="{BB962C8B-B14F-4D97-AF65-F5344CB8AC3E}">
        <p14:creationId xmlns:p14="http://schemas.microsoft.com/office/powerpoint/2010/main" val="2114632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BEA3-547D-4946-99CF-8B24F29D8A2D}"/>
              </a:ext>
            </a:extLst>
          </p:cNvPr>
          <p:cNvSpPr>
            <a:spLocks noGrp="1"/>
          </p:cNvSpPr>
          <p:nvPr>
            <p:ph type="title"/>
          </p:nvPr>
        </p:nvSpPr>
        <p:spPr/>
        <p:txBody>
          <a:bodyPr/>
          <a:lstStyle/>
          <a:p>
            <a:r>
              <a:rPr lang="en-US"/>
              <a:t>02.extract.feat.sh</a:t>
            </a:r>
          </a:p>
        </p:txBody>
      </p:sp>
      <p:pic>
        <p:nvPicPr>
          <p:cNvPr id="4" name="圖片 4">
            <a:extLst>
              <a:ext uri="{FF2B5EF4-FFF2-40B4-BE49-F238E27FC236}">
                <a16:creationId xmlns:a16="http://schemas.microsoft.com/office/drawing/2014/main" id="{FEB9DD8C-1B0D-4F63-B7D9-FD7689F58570}"/>
              </a:ext>
            </a:extLst>
          </p:cNvPr>
          <p:cNvPicPr/>
          <p:nvPr/>
        </p:nvPicPr>
        <p:blipFill>
          <a:blip r:embed="rId2"/>
          <a:stretch>
            <a:fillRect/>
          </a:stretch>
        </p:blipFill>
        <p:spPr>
          <a:xfrm>
            <a:off x="0" y="1654200"/>
            <a:ext cx="9143640" cy="4870800"/>
          </a:xfrm>
          <a:prstGeom prst="rect">
            <a:avLst/>
          </a:prstGeom>
          <a:ln>
            <a:noFill/>
          </a:ln>
        </p:spPr>
      </p:pic>
      <p:sp>
        <p:nvSpPr>
          <p:cNvPr id="6" name="CustomShape 3">
            <a:extLst>
              <a:ext uri="{FF2B5EF4-FFF2-40B4-BE49-F238E27FC236}">
                <a16:creationId xmlns:a16="http://schemas.microsoft.com/office/drawing/2014/main" id="{26583258-F68D-4700-8ECE-29A2EEBA8F79}"/>
              </a:ext>
            </a:extLst>
          </p:cNvPr>
          <p:cNvSpPr/>
          <p:nvPr/>
        </p:nvSpPr>
        <p:spPr>
          <a:xfrm>
            <a:off x="0" y="1654200"/>
            <a:ext cx="9143640" cy="1270440"/>
          </a:xfrm>
          <a:prstGeom prst="rect">
            <a:avLst/>
          </a:prstGeom>
          <a:noFill/>
          <a:ln w="38160">
            <a:solidFill>
              <a:srgbClr val="FF0000"/>
            </a:solidFill>
            <a:round/>
          </a:ln>
        </p:spPr>
      </p:sp>
      <p:sp>
        <p:nvSpPr>
          <p:cNvPr id="7" name="CustomShape 4">
            <a:extLst>
              <a:ext uri="{FF2B5EF4-FFF2-40B4-BE49-F238E27FC236}">
                <a16:creationId xmlns:a16="http://schemas.microsoft.com/office/drawing/2014/main" id="{926789DC-7718-4B82-A94D-4F9784AF693D}"/>
              </a:ext>
            </a:extLst>
          </p:cNvPr>
          <p:cNvSpPr/>
          <p:nvPr/>
        </p:nvSpPr>
        <p:spPr>
          <a:xfrm>
            <a:off x="0" y="3454200"/>
            <a:ext cx="9143640" cy="1270440"/>
          </a:xfrm>
          <a:prstGeom prst="rect">
            <a:avLst/>
          </a:prstGeom>
          <a:noFill/>
          <a:ln w="38160">
            <a:solidFill>
              <a:srgbClr val="FF0000"/>
            </a:solidFill>
            <a:round/>
          </a:ln>
        </p:spPr>
      </p:sp>
      <p:sp>
        <p:nvSpPr>
          <p:cNvPr id="8" name="CustomShape 5">
            <a:extLst>
              <a:ext uri="{FF2B5EF4-FFF2-40B4-BE49-F238E27FC236}">
                <a16:creationId xmlns:a16="http://schemas.microsoft.com/office/drawing/2014/main" id="{0B962206-F640-4A0B-91B8-B704309B1E2B}"/>
              </a:ext>
            </a:extLst>
          </p:cNvPr>
          <p:cNvSpPr/>
          <p:nvPr/>
        </p:nvSpPr>
        <p:spPr>
          <a:xfrm>
            <a:off x="0" y="5159880"/>
            <a:ext cx="9143640" cy="1270440"/>
          </a:xfrm>
          <a:prstGeom prst="rect">
            <a:avLst/>
          </a:prstGeom>
          <a:noFill/>
          <a:ln w="38160">
            <a:solidFill>
              <a:srgbClr val="FF0000"/>
            </a:solidFill>
            <a:round/>
          </a:ln>
        </p:spPr>
      </p:sp>
      <p:sp>
        <p:nvSpPr>
          <p:cNvPr id="9" name="CustomShape 6">
            <a:extLst>
              <a:ext uri="{FF2B5EF4-FFF2-40B4-BE49-F238E27FC236}">
                <a16:creationId xmlns:a16="http://schemas.microsoft.com/office/drawing/2014/main" id="{5414F893-F94A-49F4-9C1E-7597DF230B2E}"/>
              </a:ext>
            </a:extLst>
          </p:cNvPr>
          <p:cNvSpPr/>
          <p:nvPr/>
        </p:nvSpPr>
        <p:spPr>
          <a:xfrm>
            <a:off x="2195640" y="1674360"/>
            <a:ext cx="1583640" cy="364680"/>
          </a:xfrm>
          <a:prstGeom prst="rect">
            <a:avLst/>
          </a:prstGeom>
          <a:noFill/>
          <a:ln>
            <a:noFill/>
          </a:ln>
        </p:spPr>
        <p:txBody>
          <a:bodyPr lIns="90000" tIns="45000" rIns="90000" bIns="45000"/>
          <a:lstStyle/>
          <a:p>
            <a:pPr>
              <a:lnSpc>
                <a:spcPct val="100000"/>
              </a:lnSpc>
            </a:pPr>
            <a:r>
              <a:rPr lang="en-US" b="1">
                <a:solidFill>
                  <a:srgbClr val="FFFFFF"/>
                </a:solidFill>
                <a:latin typeface="Arial"/>
                <a:ea typeface="新細明體"/>
              </a:rPr>
              <a:t>Training Set</a:t>
            </a:r>
            <a:endParaRPr/>
          </a:p>
        </p:txBody>
      </p:sp>
      <p:sp>
        <p:nvSpPr>
          <p:cNvPr id="10" name="CustomShape 7">
            <a:extLst>
              <a:ext uri="{FF2B5EF4-FFF2-40B4-BE49-F238E27FC236}">
                <a16:creationId xmlns:a16="http://schemas.microsoft.com/office/drawing/2014/main" id="{8D7F1259-B947-4B08-A161-C60C11411544}"/>
              </a:ext>
            </a:extLst>
          </p:cNvPr>
          <p:cNvSpPr/>
          <p:nvPr/>
        </p:nvSpPr>
        <p:spPr>
          <a:xfrm>
            <a:off x="2195640" y="3454200"/>
            <a:ext cx="2160000" cy="364680"/>
          </a:xfrm>
          <a:prstGeom prst="rect">
            <a:avLst/>
          </a:prstGeom>
          <a:noFill/>
          <a:ln>
            <a:noFill/>
          </a:ln>
        </p:spPr>
        <p:txBody>
          <a:bodyPr lIns="90000" tIns="45000" rIns="90000" bIns="45000"/>
          <a:lstStyle/>
          <a:p>
            <a:pPr>
              <a:lnSpc>
                <a:spcPct val="100000"/>
              </a:lnSpc>
            </a:pPr>
            <a:r>
              <a:rPr lang="en-US" b="1">
                <a:solidFill>
                  <a:srgbClr val="FFFFFF"/>
                </a:solidFill>
                <a:latin typeface="Arial"/>
                <a:ea typeface="新細明體"/>
              </a:rPr>
              <a:t>Development Set</a:t>
            </a:r>
            <a:endParaRPr/>
          </a:p>
        </p:txBody>
      </p:sp>
      <p:sp>
        <p:nvSpPr>
          <p:cNvPr id="11" name="CustomShape 8">
            <a:extLst>
              <a:ext uri="{FF2B5EF4-FFF2-40B4-BE49-F238E27FC236}">
                <a16:creationId xmlns:a16="http://schemas.microsoft.com/office/drawing/2014/main" id="{1AA5D995-2D10-42FB-BB28-69193D992008}"/>
              </a:ext>
            </a:extLst>
          </p:cNvPr>
          <p:cNvSpPr/>
          <p:nvPr/>
        </p:nvSpPr>
        <p:spPr>
          <a:xfrm>
            <a:off x="2195640" y="5159880"/>
            <a:ext cx="1583640" cy="364680"/>
          </a:xfrm>
          <a:prstGeom prst="rect">
            <a:avLst/>
          </a:prstGeom>
          <a:noFill/>
          <a:ln>
            <a:noFill/>
          </a:ln>
        </p:spPr>
        <p:txBody>
          <a:bodyPr lIns="90000" tIns="45000" rIns="90000" bIns="45000"/>
          <a:lstStyle/>
          <a:p>
            <a:pPr>
              <a:lnSpc>
                <a:spcPct val="100000"/>
              </a:lnSpc>
            </a:pPr>
            <a:r>
              <a:rPr lang="en-US" b="1">
                <a:solidFill>
                  <a:srgbClr val="FFFFFF"/>
                </a:solidFill>
                <a:latin typeface="Arial"/>
                <a:ea typeface="新細明體"/>
              </a:rPr>
              <a:t>Testing Set</a:t>
            </a:r>
            <a:endParaRPr/>
          </a:p>
        </p:txBody>
      </p:sp>
      <p:sp>
        <p:nvSpPr>
          <p:cNvPr id="12" name="CustomShape 9">
            <a:extLst>
              <a:ext uri="{FF2B5EF4-FFF2-40B4-BE49-F238E27FC236}">
                <a16:creationId xmlns:a16="http://schemas.microsoft.com/office/drawing/2014/main" id="{F60262E8-8194-4E76-A4AB-94ECF0A52E54}"/>
              </a:ext>
            </a:extLst>
          </p:cNvPr>
          <p:cNvSpPr/>
          <p:nvPr/>
        </p:nvSpPr>
        <p:spPr>
          <a:xfrm>
            <a:off x="2748600" y="2082240"/>
            <a:ext cx="1955520" cy="304920"/>
          </a:xfrm>
          <a:prstGeom prst="rect">
            <a:avLst/>
          </a:prstGeom>
          <a:solidFill>
            <a:srgbClr val="DDE7F2">
              <a:alpha val="52157"/>
            </a:srgbClr>
          </a:solidFill>
          <a:ln w="19080">
            <a:noFill/>
          </a:ln>
        </p:spPr>
      </p:sp>
      <p:sp>
        <p:nvSpPr>
          <p:cNvPr id="13" name="CustomShape 10">
            <a:extLst>
              <a:ext uri="{FF2B5EF4-FFF2-40B4-BE49-F238E27FC236}">
                <a16:creationId xmlns:a16="http://schemas.microsoft.com/office/drawing/2014/main" id="{590A3E8C-5D90-4EA4-9B40-6E4C3E53B0F0}"/>
              </a:ext>
            </a:extLst>
          </p:cNvPr>
          <p:cNvSpPr/>
          <p:nvPr/>
        </p:nvSpPr>
        <p:spPr>
          <a:xfrm>
            <a:off x="4704120" y="2064960"/>
            <a:ext cx="3540240" cy="304920"/>
          </a:xfrm>
          <a:prstGeom prst="rect">
            <a:avLst/>
          </a:prstGeom>
          <a:solidFill>
            <a:srgbClr val="7030A0">
              <a:alpha val="45882"/>
            </a:srgbClr>
          </a:solidFill>
          <a:ln w="19080">
            <a:noFill/>
          </a:ln>
        </p:spPr>
      </p:sp>
      <p:sp>
        <p:nvSpPr>
          <p:cNvPr id="14" name="CustomShape 11">
            <a:extLst>
              <a:ext uri="{FF2B5EF4-FFF2-40B4-BE49-F238E27FC236}">
                <a16:creationId xmlns:a16="http://schemas.microsoft.com/office/drawing/2014/main" id="{0AFE8C48-0678-4DCC-9C7A-33926B90C42B}"/>
              </a:ext>
            </a:extLst>
          </p:cNvPr>
          <p:cNvSpPr/>
          <p:nvPr/>
        </p:nvSpPr>
        <p:spPr>
          <a:xfrm>
            <a:off x="4016880" y="1785600"/>
            <a:ext cx="779760" cy="364680"/>
          </a:xfrm>
          <a:prstGeom prst="rect">
            <a:avLst/>
          </a:prstGeom>
          <a:noFill/>
          <a:ln>
            <a:noFill/>
          </a:ln>
        </p:spPr>
        <p:txBody>
          <a:bodyPr lIns="90000" tIns="45000" rIns="90000" bIns="45000"/>
          <a:lstStyle/>
          <a:p>
            <a:pPr>
              <a:lnSpc>
                <a:spcPct val="100000"/>
              </a:lnSpc>
            </a:pPr>
            <a:r>
              <a:rPr lang="en-US" i="1">
                <a:solidFill>
                  <a:srgbClr val="FFFFFF"/>
                </a:solidFill>
                <a:latin typeface="Arial"/>
                <a:ea typeface="新細明體"/>
              </a:rPr>
              <a:t>Input</a:t>
            </a:r>
            <a:endParaRPr/>
          </a:p>
        </p:txBody>
      </p:sp>
      <p:sp>
        <p:nvSpPr>
          <p:cNvPr id="15" name="CustomShape 12">
            <a:extLst>
              <a:ext uri="{FF2B5EF4-FFF2-40B4-BE49-F238E27FC236}">
                <a16:creationId xmlns:a16="http://schemas.microsoft.com/office/drawing/2014/main" id="{EAEC687E-CA90-4543-AFD7-39462C85CBEF}"/>
              </a:ext>
            </a:extLst>
          </p:cNvPr>
          <p:cNvSpPr/>
          <p:nvPr/>
        </p:nvSpPr>
        <p:spPr>
          <a:xfrm>
            <a:off x="7464240" y="1785600"/>
            <a:ext cx="923760" cy="364680"/>
          </a:xfrm>
          <a:prstGeom prst="rect">
            <a:avLst/>
          </a:prstGeom>
          <a:noFill/>
          <a:ln>
            <a:noFill/>
          </a:ln>
        </p:spPr>
        <p:txBody>
          <a:bodyPr lIns="90000" tIns="45000" rIns="90000" bIns="45000"/>
          <a:lstStyle/>
          <a:p>
            <a:pPr>
              <a:lnSpc>
                <a:spcPct val="100000"/>
              </a:lnSpc>
            </a:pPr>
            <a:r>
              <a:rPr lang="en-US" i="1">
                <a:solidFill>
                  <a:srgbClr val="FFFFFF"/>
                </a:solidFill>
                <a:latin typeface="Arial"/>
                <a:ea typeface="新細明體"/>
              </a:rPr>
              <a:t>Output</a:t>
            </a:r>
            <a:endParaRPr/>
          </a:p>
        </p:txBody>
      </p:sp>
      <p:sp>
        <p:nvSpPr>
          <p:cNvPr id="16" name="CustomShape 13">
            <a:extLst>
              <a:ext uri="{FF2B5EF4-FFF2-40B4-BE49-F238E27FC236}">
                <a16:creationId xmlns:a16="http://schemas.microsoft.com/office/drawing/2014/main" id="{D54A3357-D867-4D11-A318-BA66C920DF97}"/>
              </a:ext>
            </a:extLst>
          </p:cNvPr>
          <p:cNvSpPr/>
          <p:nvPr/>
        </p:nvSpPr>
        <p:spPr>
          <a:xfrm>
            <a:off x="5148000" y="2061000"/>
            <a:ext cx="1656000" cy="326160"/>
          </a:xfrm>
          <a:prstGeom prst="ellipse">
            <a:avLst/>
          </a:prstGeom>
          <a:noFill/>
          <a:ln w="19080">
            <a:solidFill>
              <a:srgbClr val="FF0000"/>
            </a:solidFill>
            <a:round/>
          </a:ln>
        </p:spPr>
      </p:sp>
      <p:sp>
        <p:nvSpPr>
          <p:cNvPr id="17" name="CustomShape 14">
            <a:extLst>
              <a:ext uri="{FF2B5EF4-FFF2-40B4-BE49-F238E27FC236}">
                <a16:creationId xmlns:a16="http://schemas.microsoft.com/office/drawing/2014/main" id="{B7C2B926-3C1D-4BA3-9A30-590E57658AA7}"/>
              </a:ext>
            </a:extLst>
          </p:cNvPr>
          <p:cNvSpPr/>
          <p:nvPr/>
        </p:nvSpPr>
        <p:spPr>
          <a:xfrm>
            <a:off x="6804360" y="2061000"/>
            <a:ext cx="1439640" cy="326160"/>
          </a:xfrm>
          <a:prstGeom prst="ellipse">
            <a:avLst/>
          </a:prstGeom>
          <a:noFill/>
          <a:ln w="19080">
            <a:solidFill>
              <a:srgbClr val="FF0000"/>
            </a:solidFill>
            <a:round/>
          </a:ln>
        </p:spPr>
      </p:sp>
      <p:sp>
        <p:nvSpPr>
          <p:cNvPr id="18" name="CustomShape 15">
            <a:extLst>
              <a:ext uri="{FF2B5EF4-FFF2-40B4-BE49-F238E27FC236}">
                <a16:creationId xmlns:a16="http://schemas.microsoft.com/office/drawing/2014/main" id="{DB555BA4-08F6-4B9C-9C9D-C010A8ED8499}"/>
              </a:ext>
            </a:extLst>
          </p:cNvPr>
          <p:cNvSpPr/>
          <p:nvPr/>
        </p:nvSpPr>
        <p:spPr>
          <a:xfrm>
            <a:off x="5515920" y="2250000"/>
            <a:ext cx="990000" cy="364680"/>
          </a:xfrm>
          <a:prstGeom prst="rect">
            <a:avLst/>
          </a:prstGeom>
          <a:noFill/>
          <a:ln>
            <a:noFill/>
          </a:ln>
        </p:spPr>
        <p:txBody>
          <a:bodyPr lIns="90000" tIns="45000" rIns="90000" bIns="45000"/>
          <a:lstStyle/>
          <a:p>
            <a:pPr>
              <a:lnSpc>
                <a:spcPct val="100000"/>
              </a:lnSpc>
            </a:pPr>
            <a:r>
              <a:rPr lang="en-US" u="sng">
                <a:solidFill>
                  <a:srgbClr val="BFBFBF"/>
                </a:solidFill>
                <a:latin typeface="Arial"/>
                <a:ea typeface="新細明體"/>
              </a:rPr>
              <a:t>Archive</a:t>
            </a:r>
            <a:endParaRPr/>
          </a:p>
        </p:txBody>
      </p:sp>
      <p:sp>
        <p:nvSpPr>
          <p:cNvPr id="19" name="CustomShape 16">
            <a:extLst>
              <a:ext uri="{FF2B5EF4-FFF2-40B4-BE49-F238E27FC236}">
                <a16:creationId xmlns:a16="http://schemas.microsoft.com/office/drawing/2014/main" id="{557A67AF-7E78-4B47-8D26-FB5320D80C9C}"/>
              </a:ext>
            </a:extLst>
          </p:cNvPr>
          <p:cNvSpPr/>
          <p:nvPr/>
        </p:nvSpPr>
        <p:spPr>
          <a:xfrm>
            <a:off x="7416720" y="2265480"/>
            <a:ext cx="667440" cy="364680"/>
          </a:xfrm>
          <a:prstGeom prst="rect">
            <a:avLst/>
          </a:prstGeom>
          <a:noFill/>
          <a:ln>
            <a:noFill/>
          </a:ln>
        </p:spPr>
        <p:txBody>
          <a:bodyPr lIns="90000" tIns="45000" rIns="90000" bIns="45000"/>
          <a:lstStyle/>
          <a:p>
            <a:pPr>
              <a:lnSpc>
                <a:spcPct val="100000"/>
              </a:lnSpc>
            </a:pPr>
            <a:r>
              <a:rPr lang="en-US" u="sng">
                <a:solidFill>
                  <a:srgbClr val="BFBFBF"/>
                </a:solidFill>
                <a:latin typeface="Arial"/>
                <a:ea typeface="新細明體"/>
              </a:rPr>
              <a:t>目錄</a:t>
            </a:r>
            <a:endParaRPr/>
          </a:p>
        </p:txBody>
      </p:sp>
    </p:spTree>
    <p:extLst>
      <p:ext uri="{BB962C8B-B14F-4D97-AF65-F5344CB8AC3E}">
        <p14:creationId xmlns:p14="http://schemas.microsoft.com/office/powerpoint/2010/main" val="159932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additive="repl">
                                        <p:cTn id="7" dur="500"/>
                                        <p:tgtEl>
                                          <p:spTgt spid="6"/>
                                        </p:tgtEl>
                                      </p:cBhvr>
                                    </p:animEffect>
                                  </p:childTnLst>
                                </p:cTn>
                              </p:par>
                              <p:par>
                                <p:cTn id="8" presetID="10" presetClass="entr"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additive="repl">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additive="repl">
                                        <p:cTn id="15" dur="500"/>
                                        <p:tgtEl>
                                          <p:spTgt spid="10"/>
                                        </p:tgtEl>
                                      </p:cBhvr>
                                    </p:animEffect>
                                  </p:childTnLst>
                                </p:cTn>
                              </p:par>
                              <p:par>
                                <p:cTn id="16" presetID="10" presetClass="entr"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additive="repl">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additive="repl">
                                        <p:cTn id="23" dur="500"/>
                                        <p:tgtEl>
                                          <p:spTgt spid="11"/>
                                        </p:tgtEl>
                                      </p:cBhvr>
                                    </p:animEffect>
                                  </p:childTnLst>
                                </p:cTn>
                              </p:par>
                              <p:par>
                                <p:cTn id="24" presetID="10" presetClass="entr"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additive="repl">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additive="repl">
                                        <p:cTn id="31" dur="500"/>
                                        <p:tgtEl>
                                          <p:spTgt spid="14"/>
                                        </p:tgtEl>
                                      </p:cBhvr>
                                    </p:animEffect>
                                  </p:childTnLst>
                                </p:cTn>
                              </p:par>
                              <p:par>
                                <p:cTn id="32" presetID="10" presetClass="entr"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additive="repl">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additive="repl">
                                        <p:cTn id="39" dur="500"/>
                                        <p:tgtEl>
                                          <p:spTgt spid="15"/>
                                        </p:tgtEl>
                                      </p:cBhvr>
                                    </p:animEffect>
                                  </p:childTnLst>
                                </p:cTn>
                              </p:par>
                              <p:par>
                                <p:cTn id="40" presetID="10" presetClass="entr"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additive="repl">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additive="repl">
                                        <p:cTn id="47" dur="500"/>
                                        <p:tgtEl>
                                          <p:spTgt spid="16"/>
                                        </p:tgtEl>
                                      </p:cBhvr>
                                    </p:animEffect>
                                  </p:childTnLst>
                                </p:cTn>
                              </p:par>
                              <p:par>
                                <p:cTn id="48" presetID="10" presetClass="entr"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additive="repl">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additive="repl">
                                        <p:cTn id="55" dur="500"/>
                                        <p:tgtEl>
                                          <p:spTgt spid="19"/>
                                        </p:tgtEl>
                                      </p:cBhvr>
                                    </p:animEffect>
                                  </p:childTnLst>
                                </p:cTn>
                              </p:par>
                              <p:par>
                                <p:cTn id="56" presetID="10" presetClass="entr"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additive="repl">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9FB5-DEE5-419C-A133-E36BD9F3912A}"/>
              </a:ext>
            </a:extLst>
          </p:cNvPr>
          <p:cNvSpPr>
            <a:spLocks noGrp="1"/>
          </p:cNvSpPr>
          <p:nvPr>
            <p:ph type="title"/>
          </p:nvPr>
        </p:nvSpPr>
        <p:spPr/>
        <p:txBody>
          <a:bodyPr/>
          <a:lstStyle/>
          <a:p>
            <a:r>
              <a:rPr lang="en-US"/>
              <a:t>Kaldi </a:t>
            </a:r>
            <a:r>
              <a:rPr lang="en-US" err="1"/>
              <a:t>rspecifier</a:t>
            </a:r>
            <a:r>
              <a:rPr lang="zh-TW" altLang="en-US"/>
              <a:t> </a:t>
            </a:r>
            <a:r>
              <a:rPr lang="en-US" altLang="zh-TW"/>
              <a:t>&amp;</a:t>
            </a:r>
            <a:r>
              <a:rPr lang="zh-TW" altLang="en-US"/>
              <a:t> </a:t>
            </a:r>
            <a:r>
              <a:rPr lang="en-US" altLang="zh-TW" err="1"/>
              <a:t>wspecifier</a:t>
            </a:r>
            <a:endParaRPr lang="en-US"/>
          </a:p>
        </p:txBody>
      </p:sp>
      <p:sp>
        <p:nvSpPr>
          <p:cNvPr id="3" name="Content Placeholder 2">
            <a:extLst>
              <a:ext uri="{FF2B5EF4-FFF2-40B4-BE49-F238E27FC236}">
                <a16:creationId xmlns:a16="http://schemas.microsoft.com/office/drawing/2014/main" id="{A5708B4C-D811-40B8-8964-4E33B8323F49}"/>
              </a:ext>
            </a:extLst>
          </p:cNvPr>
          <p:cNvSpPr>
            <a:spLocks noGrp="1"/>
          </p:cNvSpPr>
          <p:nvPr>
            <p:ph idx="1"/>
          </p:nvPr>
        </p:nvSpPr>
        <p:spPr/>
        <p:txBody>
          <a:bodyPr>
            <a:normAutofit/>
          </a:bodyPr>
          <a:lstStyle/>
          <a:p>
            <a:r>
              <a:rPr lang="zh-TW" altLang="en-US" dirty="0">
                <a:latin typeface="微軟正黑體" panose="020B0604030504040204" pitchFamily="34" charset="-120"/>
                <a:ea typeface="微軟正黑體" panose="020B0604030504040204" pitchFamily="34" charset="-120"/>
              </a:rPr>
              <a:t>用來表示讀取</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寫入的檔案格式、位置和其他選項</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檔案格式有</a:t>
            </a:r>
            <a:r>
              <a:rPr lang="en-US" altLang="zh-TW" dirty="0">
                <a:latin typeface="微軟正黑體" panose="020B0604030504040204" pitchFamily="34" charset="-120"/>
                <a:ea typeface="微軟正黑體" panose="020B0604030504040204" pitchFamily="34" charset="-120"/>
              </a:rPr>
              <a:t>archive(ark)</a:t>
            </a:r>
            <a:r>
              <a:rPr lang="zh-TW" altLang="en-US" dirty="0">
                <a:latin typeface="微軟正黑體" panose="020B0604030504040204" pitchFamily="34" charset="-120"/>
                <a:ea typeface="微軟正黑體" panose="020B0604030504040204" pitchFamily="34" charset="-120"/>
              </a:rPr>
              <a:t>或</a:t>
            </a:r>
            <a:r>
              <a:rPr lang="en-US" altLang="zh-TW" dirty="0">
                <a:latin typeface="微軟正黑體" panose="020B0604030504040204" pitchFamily="34" charset="-120"/>
                <a:ea typeface="微軟正黑體" panose="020B0604030504040204" pitchFamily="34" charset="-120"/>
              </a:rPr>
              <a:t>script(</a:t>
            </a:r>
            <a:r>
              <a:rPr lang="en-US" altLang="zh-TW" dirty="0" err="1">
                <a:latin typeface="微軟正黑體" panose="020B0604030504040204" pitchFamily="34" charset="-120"/>
                <a:ea typeface="微軟正黑體" panose="020B0604030504040204" pitchFamily="34" charset="-120"/>
              </a:rPr>
              <a:t>scp</a:t>
            </a:r>
            <a:r>
              <a:rPr lang="en-US" altLang="zh-TW" dirty="0">
                <a:latin typeface="微軟正黑體" panose="020B0604030504040204" pitchFamily="34" charset="-120"/>
                <a:ea typeface="微軟正黑體" panose="020B0604030504040204" pitchFamily="34" charset="-120"/>
              </a:rPr>
              <a:t>)</a:t>
            </a:r>
          </a:p>
          <a:p>
            <a:pPr lvl="1"/>
            <a:r>
              <a:rPr lang="en-US" altLang="zh-TW" dirty="0">
                <a:latin typeface="微軟正黑體" panose="020B0604030504040204" pitchFamily="34" charset="-120"/>
                <a:ea typeface="微軟正黑體" panose="020B0604030504040204" pitchFamily="34" charset="-120"/>
              </a:rPr>
              <a:t>Archive: </a:t>
            </a:r>
            <a:r>
              <a:rPr lang="zh-TW" altLang="en-US" dirty="0">
                <a:latin typeface="微軟正黑體" panose="020B0604030504040204" pitchFamily="34" charset="-120"/>
                <a:ea typeface="微軟正黑體" panose="020B0604030504040204" pitchFamily="34" charset="-120"/>
              </a:rPr>
              <a:t>眾多小檔案的檔案庫</a:t>
            </a:r>
            <a:r>
              <a:rPr lang="en-US" altLang="zh-TW" dirty="0">
                <a:latin typeface="微軟正黑體" panose="020B0604030504040204" pitchFamily="34" charset="-120"/>
                <a:ea typeface="微軟正黑體" panose="020B0604030504040204" pitchFamily="34" charset="-120"/>
              </a:rPr>
              <a:t>(wav</a:t>
            </a:r>
            <a:r>
              <a:rPr lang="zh-TW" altLang="en-US" dirty="0">
                <a:latin typeface="微軟正黑體" panose="020B0604030504040204" pitchFamily="34" charset="-120"/>
                <a:ea typeface="微軟正黑體" panose="020B0604030504040204" pitchFamily="34" charset="-120"/>
              </a:rPr>
              <a:t>檔、</a:t>
            </a:r>
            <a:r>
              <a:rPr lang="en-US" altLang="zh-TW" dirty="0" err="1">
                <a:latin typeface="微軟正黑體" panose="020B0604030504040204" pitchFamily="34" charset="-120"/>
                <a:ea typeface="微軟正黑體" panose="020B0604030504040204" pitchFamily="34" charset="-120"/>
              </a:rPr>
              <a:t>mfcc</a:t>
            </a:r>
            <a:r>
              <a:rPr lang="zh-TW" altLang="en-US" dirty="0">
                <a:latin typeface="微軟正黑體" panose="020B0604030504040204" pitchFamily="34" charset="-120"/>
                <a:ea typeface="微軟正黑體" panose="020B0604030504040204" pitchFamily="34" charset="-120"/>
              </a:rPr>
              <a:t>檔</a:t>
            </a:r>
            <a:r>
              <a:rPr lang="en-US" altLang="zh-TW" dirty="0">
                <a:latin typeface="微軟正黑體" panose="020B0604030504040204" pitchFamily="34" charset="-120"/>
                <a:ea typeface="微軟正黑體" panose="020B0604030504040204" pitchFamily="34" charset="-120"/>
              </a:rPr>
              <a:t>)</a:t>
            </a:r>
          </a:p>
          <a:p>
            <a:pPr lvl="1"/>
            <a:r>
              <a:rPr lang="en-US" altLang="zh-TW" dirty="0">
                <a:latin typeface="微軟正黑體" panose="020B0604030504040204" pitchFamily="34" charset="-120"/>
                <a:ea typeface="微軟正黑體" panose="020B0604030504040204" pitchFamily="34" charset="-120"/>
              </a:rPr>
              <a:t>Script: </a:t>
            </a:r>
            <a:r>
              <a:rPr lang="zh-TW" altLang="en-US" dirty="0">
                <a:latin typeface="微軟正黑體" panose="020B0604030504040204" pitchFamily="34" charset="-120"/>
                <a:ea typeface="微軟正黑體" panose="020B0604030504040204" pitchFamily="34" charset="-120"/>
              </a:rPr>
              <a:t>一群檔案的位置表，指向個別檔案或是</a:t>
            </a:r>
            <a:r>
              <a:rPr lang="en-US" altLang="zh-TW" dirty="0">
                <a:latin typeface="微軟正黑體" panose="020B0604030504040204" pitchFamily="34" charset="-120"/>
                <a:ea typeface="微軟正黑體" panose="020B0604030504040204" pitchFamily="34" charset="-120"/>
              </a:rPr>
              <a:t>ark</a:t>
            </a:r>
            <a:r>
              <a:rPr lang="zh-TW" altLang="en-US" dirty="0">
                <a:latin typeface="微軟正黑體" panose="020B0604030504040204" pitchFamily="34" charset="-120"/>
                <a:ea typeface="微軟正黑體" panose="020B0604030504040204" pitchFamily="34" charset="-120"/>
              </a:rPr>
              <a:t>中的位置</a:t>
            </a:r>
            <a:r>
              <a:rPr lang="en-US" altLang="zh-TW" dirty="0">
                <a:latin typeface="微軟正黑體" panose="020B0604030504040204" pitchFamily="34" charset="-120"/>
                <a:ea typeface="微軟正黑體" panose="020B0604030504040204" pitchFamily="34" charset="-120"/>
              </a:rPr>
              <a:t>(material/</a:t>
            </a:r>
            <a:r>
              <a:rPr lang="en-US" altLang="zh-TW" dirty="0" err="1">
                <a:latin typeface="微軟正黑體" panose="020B0604030504040204" pitchFamily="34" charset="-120"/>
                <a:ea typeface="微軟正黑體" panose="020B0604030504040204" pitchFamily="34" charset="-120"/>
              </a:rPr>
              <a:t>train.wav.scp</a:t>
            </a:r>
            <a:r>
              <a:rPr lang="en-US" altLang="zh-TW" dirty="0">
                <a:latin typeface="微軟正黑體" panose="020B0604030504040204" pitchFamily="34" charset="-120"/>
                <a:ea typeface="微軟正黑體" panose="020B0604030504040204" pitchFamily="34" charset="-120"/>
              </a:rPr>
              <a:t>)</a:t>
            </a:r>
          </a:p>
          <a:p>
            <a:r>
              <a:rPr lang="zh-TW" altLang="en-US" dirty="0">
                <a:latin typeface="微軟正黑體" panose="020B0604030504040204" pitchFamily="34" charset="-120"/>
                <a:ea typeface="微軟正黑體" panose="020B0604030504040204" pitchFamily="34" charset="-120"/>
              </a:rPr>
              <a:t>選項有</a:t>
            </a:r>
            <a:r>
              <a:rPr lang="en-US" altLang="zh-TW" dirty="0">
                <a:latin typeface="微軟正黑體" panose="020B0604030504040204" pitchFamily="34" charset="-120"/>
                <a:ea typeface="微軟正黑體" panose="020B0604030504040204" pitchFamily="34" charset="-120"/>
              </a:rPr>
              <a:t>text mode(t), sorted(s)</a:t>
            </a:r>
            <a:r>
              <a:rPr lang="zh-TW" altLang="en-US" dirty="0">
                <a:latin typeface="微軟正黑體" panose="020B0604030504040204" pitchFamily="34" charset="-120"/>
                <a:ea typeface="微軟正黑體" panose="020B0604030504040204" pitchFamily="34" charset="-120"/>
              </a:rPr>
              <a:t>等</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位置可以是檔案或是</a:t>
            </a:r>
            <a:r>
              <a:rPr lang="en-US" altLang="zh-TW" dirty="0">
                <a:latin typeface="微軟正黑體" panose="020B0604030504040204" pitchFamily="34" charset="-120"/>
                <a:ea typeface="微軟正黑體" panose="020B0604030504040204" pitchFamily="34" charset="-120"/>
              </a:rPr>
              <a:t>stdin/</a:t>
            </a:r>
            <a:r>
              <a:rPr lang="en-US" altLang="zh-TW" dirty="0" err="1">
                <a:latin typeface="微軟正黑體" panose="020B0604030504040204" pitchFamily="34" charset="-120"/>
                <a:ea typeface="微軟正黑體" panose="020B0604030504040204" pitchFamily="34" charset="-120"/>
              </a:rPr>
              <a:t>stdout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都是</a:t>
            </a:r>
            <a:r>
              <a:rPr lang="en-US" altLang="zh-TW" dirty="0">
                <a:latin typeface="微軟正黑體" panose="020B0604030504040204" pitchFamily="34" charset="-120"/>
                <a:ea typeface="微軟正黑體" panose="020B0604030504040204" pitchFamily="34" charset="-120"/>
              </a:rPr>
              <a:t>-)</a:t>
            </a:r>
          </a:p>
          <a:p>
            <a:endParaRPr lang="en-US" dirty="0">
              <a:latin typeface="微軟正黑體" panose="020B0604030504040204" pitchFamily="34" charset="-120"/>
              <a:ea typeface="微軟正黑體" panose="020B0604030504040204" pitchFamily="34" charset="-120"/>
            </a:endParaRPr>
          </a:p>
        </p:txBody>
      </p:sp>
      <p:sp>
        <p:nvSpPr>
          <p:cNvPr id="4" name="TextBox 3">
            <a:extLst>
              <a:ext uri="{FF2B5EF4-FFF2-40B4-BE49-F238E27FC236}">
                <a16:creationId xmlns:a16="http://schemas.microsoft.com/office/drawing/2014/main" id="{2908C735-1BC5-44E1-97D2-AF9FDEF9561D}"/>
              </a:ext>
            </a:extLst>
          </p:cNvPr>
          <p:cNvSpPr txBox="1"/>
          <p:nvPr/>
        </p:nvSpPr>
        <p:spPr>
          <a:xfrm>
            <a:off x="6424506" y="5591176"/>
            <a:ext cx="2769669" cy="507831"/>
          </a:xfrm>
          <a:prstGeom prst="rect">
            <a:avLst/>
          </a:prstGeom>
          <a:noFill/>
        </p:spPr>
        <p:txBody>
          <a:bodyPr wrap="none" rtlCol="0">
            <a:spAutoFit/>
          </a:bodyPr>
          <a:lstStyle/>
          <a:p>
            <a:r>
              <a:rPr lang="en-US" sz="1350">
                <a:hlinkClick r:id="rId2"/>
              </a:rPr>
              <a:t>https://kaldi-asr.org/doc/io_tut.html</a:t>
            </a:r>
            <a:endParaRPr lang="en-US" sz="1350"/>
          </a:p>
          <a:p>
            <a:endParaRPr lang="en-US" sz="1350"/>
          </a:p>
        </p:txBody>
      </p:sp>
    </p:spTree>
    <p:extLst>
      <p:ext uri="{BB962C8B-B14F-4D97-AF65-F5344CB8AC3E}">
        <p14:creationId xmlns:p14="http://schemas.microsoft.com/office/powerpoint/2010/main" val="3399785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9FB5-DEE5-419C-A133-E36BD9F3912A}"/>
              </a:ext>
            </a:extLst>
          </p:cNvPr>
          <p:cNvSpPr>
            <a:spLocks noGrp="1"/>
          </p:cNvSpPr>
          <p:nvPr>
            <p:ph type="title"/>
          </p:nvPr>
        </p:nvSpPr>
        <p:spPr/>
        <p:txBody>
          <a:bodyPr/>
          <a:lstStyle/>
          <a:p>
            <a:r>
              <a:rPr lang="en-US"/>
              <a:t>Kaldi </a:t>
            </a:r>
            <a:r>
              <a:rPr lang="en-US" err="1"/>
              <a:t>rspecifier</a:t>
            </a:r>
            <a:r>
              <a:rPr lang="zh-TW" altLang="en-US"/>
              <a:t> </a:t>
            </a:r>
            <a:r>
              <a:rPr lang="en-US" altLang="zh-TW"/>
              <a:t>&amp;</a:t>
            </a:r>
            <a:r>
              <a:rPr lang="zh-TW" altLang="en-US"/>
              <a:t> </a:t>
            </a:r>
            <a:r>
              <a:rPr lang="en-US" altLang="zh-TW" err="1"/>
              <a:t>wspecifier</a:t>
            </a:r>
            <a:endParaRPr lang="en-US"/>
          </a:p>
        </p:txBody>
      </p:sp>
      <p:sp>
        <p:nvSpPr>
          <p:cNvPr id="3" name="Content Placeholder 2">
            <a:extLst>
              <a:ext uri="{FF2B5EF4-FFF2-40B4-BE49-F238E27FC236}">
                <a16:creationId xmlns:a16="http://schemas.microsoft.com/office/drawing/2014/main" id="{A5708B4C-D811-40B8-8964-4E33B8323F49}"/>
              </a:ext>
            </a:extLst>
          </p:cNvPr>
          <p:cNvSpPr>
            <a:spLocks noGrp="1"/>
          </p:cNvSpPr>
          <p:nvPr>
            <p:ph idx="1"/>
          </p:nvPr>
        </p:nvSpPr>
        <p:spPr/>
        <p:txBody>
          <a:bodyPr>
            <a:normAutofit/>
          </a:bodyPr>
          <a:lstStyle/>
          <a:p>
            <a:r>
              <a:rPr lang="en-US">
                <a:latin typeface="微軟正黑體" panose="020B0604030504040204" pitchFamily="34" charset="-120"/>
                <a:ea typeface="微軟正黑體" panose="020B0604030504040204" pitchFamily="34" charset="-120"/>
              </a:rPr>
              <a:t>examples</a:t>
            </a:r>
          </a:p>
        </p:txBody>
      </p:sp>
      <p:graphicFrame>
        <p:nvGraphicFramePr>
          <p:cNvPr id="6" name="Table 6">
            <a:extLst>
              <a:ext uri="{FF2B5EF4-FFF2-40B4-BE49-F238E27FC236}">
                <a16:creationId xmlns:a16="http://schemas.microsoft.com/office/drawing/2014/main" id="{2D10EE43-3824-4318-884F-8A53A468E103}"/>
              </a:ext>
            </a:extLst>
          </p:cNvPr>
          <p:cNvGraphicFramePr>
            <a:graphicFrameLocks noGrp="1"/>
          </p:cNvGraphicFramePr>
          <p:nvPr>
            <p:extLst>
              <p:ext uri="{D42A27DB-BD31-4B8C-83A1-F6EECF244321}">
                <p14:modId xmlns:p14="http://schemas.microsoft.com/office/powerpoint/2010/main" val="2118875078"/>
              </p:ext>
            </p:extLst>
          </p:nvPr>
        </p:nvGraphicFramePr>
        <p:xfrm>
          <a:off x="931981" y="2478892"/>
          <a:ext cx="7394334" cy="1540538"/>
        </p:xfrm>
        <a:graphic>
          <a:graphicData uri="http://schemas.openxmlformats.org/drawingml/2006/table">
            <a:tbl>
              <a:tblPr firstRow="1" bandRow="1">
                <a:tableStyleId>{5C22544A-7EE6-4342-B048-85BDC9FD1C3A}</a:tableStyleId>
              </a:tblPr>
              <a:tblGrid>
                <a:gridCol w="3481639">
                  <a:extLst>
                    <a:ext uri="{9D8B030D-6E8A-4147-A177-3AD203B41FA5}">
                      <a16:colId xmlns:a16="http://schemas.microsoft.com/office/drawing/2014/main" val="4288488753"/>
                    </a:ext>
                  </a:extLst>
                </a:gridCol>
                <a:gridCol w="3912695">
                  <a:extLst>
                    <a:ext uri="{9D8B030D-6E8A-4147-A177-3AD203B41FA5}">
                      <a16:colId xmlns:a16="http://schemas.microsoft.com/office/drawing/2014/main" val="2086646738"/>
                    </a:ext>
                  </a:extLst>
                </a:gridCol>
              </a:tblGrid>
              <a:tr h="311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Examples</a:t>
                      </a:r>
                    </a:p>
                  </a:txBody>
                  <a:tcPr marL="68580" marR="68580" marT="34290" marB="34290"/>
                </a:tc>
                <a:tc>
                  <a:txBody>
                    <a:bodyPr/>
                    <a:lstStyle/>
                    <a:p>
                      <a:endParaRPr lang="en-US" sz="1800"/>
                    </a:p>
                  </a:txBody>
                  <a:tcPr marL="68580" marR="68580" marT="34290" marB="34290"/>
                </a:tc>
                <a:extLst>
                  <a:ext uri="{0D108BD9-81ED-4DB2-BD59-A6C34878D82A}">
                    <a16:rowId xmlns:a16="http://schemas.microsoft.com/office/drawing/2014/main" val="3930860005"/>
                  </a:ext>
                </a:extLst>
              </a:tr>
              <a:tr h="311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ark:-</a:t>
                      </a:r>
                    </a:p>
                  </a:txBody>
                  <a:tcPr marL="68580" marR="68580" marT="34290" marB="34290"/>
                </a:tc>
                <a:tc>
                  <a:txBody>
                    <a:bodyPr/>
                    <a:lstStyle/>
                    <a:p>
                      <a:r>
                        <a:rPr lang="zh-TW" altLang="en-US" sz="1800"/>
                        <a:t>從</a:t>
                      </a:r>
                      <a:r>
                        <a:rPr lang="en-US" sz="1800"/>
                        <a:t>stdin/out</a:t>
                      </a:r>
                      <a:r>
                        <a:rPr lang="zh-TW" altLang="en-US" sz="1800"/>
                        <a:t>輸入</a:t>
                      </a:r>
                      <a:r>
                        <a:rPr lang="en-US" altLang="zh-TW" sz="1800"/>
                        <a:t>/</a:t>
                      </a:r>
                      <a:r>
                        <a:rPr lang="zh-TW" altLang="en-US" sz="1800"/>
                        <a:t>出</a:t>
                      </a:r>
                      <a:r>
                        <a:rPr lang="en-US" altLang="zh-TW" sz="1800"/>
                        <a:t>ark</a:t>
                      </a:r>
                      <a:r>
                        <a:rPr lang="zh-TW" altLang="en-US" sz="1800"/>
                        <a:t>格式</a:t>
                      </a:r>
                      <a:r>
                        <a:rPr lang="en-US" sz="1800"/>
                        <a:t> </a:t>
                      </a:r>
                    </a:p>
                  </a:txBody>
                  <a:tcPr marL="68580" marR="68580" marT="34290" marB="34290"/>
                </a:tc>
                <a:extLst>
                  <a:ext uri="{0D108BD9-81ED-4DB2-BD59-A6C34878D82A}">
                    <a16:rowId xmlns:a16="http://schemas.microsoft.com/office/drawing/2014/main" val="2561071985"/>
                  </a:ext>
                </a:extLst>
              </a:tr>
              <a:tr h="427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err="1"/>
                        <a:t>scp,t</a:t>
                      </a:r>
                      <a:r>
                        <a:rPr lang="en-US" sz="1800"/>
                        <a:t>:&lt;</a:t>
                      </a:r>
                      <a:r>
                        <a:rPr lang="en-US" sz="1800" err="1"/>
                        <a:t>scp</a:t>
                      </a:r>
                      <a:r>
                        <a:rPr lang="en-US" sz="1800"/>
                        <a:t> file&gt;</a:t>
                      </a:r>
                    </a:p>
                  </a:txBody>
                  <a:tcPr marL="68580" marR="68580" marT="34290" marB="34290"/>
                </a:tc>
                <a:tc>
                  <a:txBody>
                    <a:bodyPr/>
                    <a:lstStyle/>
                    <a:p>
                      <a:r>
                        <a:rPr lang="en-US" sz="1800" err="1"/>
                        <a:t>scp</a:t>
                      </a:r>
                      <a:r>
                        <a:rPr lang="zh-TW" altLang="en-US" sz="1800"/>
                        <a:t>格式，輸出文字檔案</a:t>
                      </a:r>
                      <a:r>
                        <a:rPr lang="en-US" altLang="zh-TW" sz="1800"/>
                        <a:t>(</a:t>
                      </a:r>
                      <a:r>
                        <a:rPr lang="zh-TW" altLang="en-US" sz="1800"/>
                        <a:t>預設</a:t>
                      </a:r>
                      <a:r>
                        <a:rPr lang="en-US" altLang="zh-TW" sz="1800"/>
                        <a:t>binary)</a:t>
                      </a:r>
                    </a:p>
                  </a:txBody>
                  <a:tcPr marL="68580" marR="68580" marT="34290" marB="34290"/>
                </a:tc>
                <a:extLst>
                  <a:ext uri="{0D108BD9-81ED-4DB2-BD59-A6C34878D82A}">
                    <a16:rowId xmlns:a16="http://schemas.microsoft.com/office/drawing/2014/main" val="3584407255"/>
                  </a:ext>
                </a:extLst>
              </a:tr>
              <a:tr h="427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err="1"/>
                        <a:t>ark,scp</a:t>
                      </a:r>
                      <a:r>
                        <a:rPr lang="en-US" sz="1800"/>
                        <a:t>:&lt;ark file&gt;, &lt;</a:t>
                      </a:r>
                      <a:r>
                        <a:rPr lang="en-US" sz="1800" err="1"/>
                        <a:t>scp</a:t>
                      </a:r>
                      <a:r>
                        <a:rPr lang="en-US" sz="1800"/>
                        <a:t> file&gt;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a:t>同時輸出</a:t>
                      </a:r>
                      <a:r>
                        <a:rPr lang="en-US" altLang="zh-TW" sz="1800"/>
                        <a:t>ark</a:t>
                      </a:r>
                      <a:r>
                        <a:rPr lang="zh-TW" altLang="en-US" sz="1800"/>
                        <a:t>和</a:t>
                      </a:r>
                      <a:r>
                        <a:rPr lang="en-US" altLang="zh-TW" sz="1800" err="1"/>
                        <a:t>scp</a:t>
                      </a:r>
                      <a:r>
                        <a:rPr lang="zh-TW" altLang="en-US" sz="1800"/>
                        <a:t>檔</a:t>
                      </a:r>
                      <a:endParaRPr lang="en-US" sz="1800"/>
                    </a:p>
                  </a:txBody>
                  <a:tcPr marL="68580" marR="68580" marT="34290" marB="34290"/>
                </a:tc>
                <a:extLst>
                  <a:ext uri="{0D108BD9-81ED-4DB2-BD59-A6C34878D82A}">
                    <a16:rowId xmlns:a16="http://schemas.microsoft.com/office/drawing/2014/main" val="4102254480"/>
                  </a:ext>
                </a:extLst>
              </a:tr>
            </a:tbl>
          </a:graphicData>
        </a:graphic>
      </p:graphicFrame>
    </p:spTree>
    <p:extLst>
      <p:ext uri="{BB962C8B-B14F-4D97-AF65-F5344CB8AC3E}">
        <p14:creationId xmlns:p14="http://schemas.microsoft.com/office/powerpoint/2010/main" val="2248139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28AB-0CA1-4884-98BF-634F40A48F43}"/>
              </a:ext>
            </a:extLst>
          </p:cNvPr>
          <p:cNvSpPr>
            <a:spLocks noGrp="1"/>
          </p:cNvSpPr>
          <p:nvPr>
            <p:ph type="title"/>
          </p:nvPr>
        </p:nvSpPr>
        <p:spPr/>
        <p:txBody>
          <a:bodyPr/>
          <a:lstStyle/>
          <a:p>
            <a:r>
              <a:rPr lang="en-US" altLang="zh-TW"/>
              <a:t>MFCC</a:t>
            </a:r>
            <a:r>
              <a:rPr lang="zh-TW" altLang="en-US"/>
              <a:t> </a:t>
            </a:r>
            <a:r>
              <a:rPr lang="en-US" altLang="zh-TW"/>
              <a:t>– Deltas</a:t>
            </a:r>
            <a:endParaRPr lang="en-US"/>
          </a:p>
        </p:txBody>
      </p:sp>
      <p:sp>
        <p:nvSpPr>
          <p:cNvPr id="3" name="Content Placeholder 2">
            <a:extLst>
              <a:ext uri="{FF2B5EF4-FFF2-40B4-BE49-F238E27FC236}">
                <a16:creationId xmlns:a16="http://schemas.microsoft.com/office/drawing/2014/main" id="{D72439B0-5BBB-428B-8288-35D80551192F}"/>
              </a:ext>
            </a:extLst>
          </p:cNvPr>
          <p:cNvSpPr>
            <a:spLocks noGrp="1"/>
          </p:cNvSpPr>
          <p:nvPr>
            <p:ph idx="1"/>
          </p:nvPr>
        </p:nvSpPr>
        <p:spPr/>
        <p:txBody>
          <a:bodyPr/>
          <a:lstStyle/>
          <a:p>
            <a:r>
              <a:rPr lang="zh-TW" altLang="en-US">
                <a:solidFill>
                  <a:srgbClr val="000000"/>
                </a:solidFill>
                <a:latin typeface="微軟正黑體" panose="020B0604030504040204" pitchFamily="34" charset="-120"/>
                <a:ea typeface="微軟正黑體" panose="020B0604030504040204" pitchFamily="34" charset="-120"/>
              </a:rPr>
              <a:t>將</a:t>
            </a:r>
            <a:r>
              <a:rPr lang="en-US" altLang="zh-TW">
                <a:solidFill>
                  <a:srgbClr val="000000"/>
                </a:solidFill>
                <a:latin typeface="微軟正黑體" panose="020B0604030504040204" pitchFamily="34" charset="-120"/>
                <a:ea typeface="微軟正黑體" panose="020B0604030504040204" pitchFamily="34" charset="-120"/>
              </a:rPr>
              <a:t>MFCC</a:t>
            </a:r>
            <a:r>
              <a:rPr lang="zh-TW" altLang="en-US">
                <a:solidFill>
                  <a:srgbClr val="000000"/>
                </a:solidFill>
                <a:latin typeface="微軟正黑體" panose="020B0604030504040204" pitchFamily="34" charset="-120"/>
                <a:ea typeface="微軟正黑體" panose="020B0604030504040204" pitchFamily="34" charset="-120"/>
              </a:rPr>
              <a:t>的</a:t>
            </a:r>
            <a:r>
              <a:rPr lang="en-US" altLang="zh-TW">
                <a:solidFill>
                  <a:srgbClr val="000000"/>
                </a:solidFill>
                <a:latin typeface="微軟正黑體" panose="020B0604030504040204" pitchFamily="34" charset="-120"/>
                <a:ea typeface="微軟正黑體" panose="020B0604030504040204" pitchFamily="34" charset="-120"/>
              </a:rPr>
              <a:t>Δ</a:t>
            </a:r>
            <a:r>
              <a:rPr lang="zh-TW" altLang="en-US">
                <a:solidFill>
                  <a:srgbClr val="000000"/>
                </a:solidFill>
                <a:latin typeface="微軟正黑體" panose="020B0604030504040204" pitchFamily="34" charset="-120"/>
                <a:ea typeface="微軟正黑體" panose="020B0604030504040204" pitchFamily="34" charset="-120"/>
              </a:rPr>
              <a:t>以及</a:t>
            </a:r>
            <a:r>
              <a:rPr lang="en-US" altLang="zh-TW">
                <a:solidFill>
                  <a:srgbClr val="000000"/>
                </a:solidFill>
                <a:latin typeface="微軟正黑體" panose="020B0604030504040204" pitchFamily="34" charset="-120"/>
                <a:ea typeface="微軟正黑體" panose="020B0604030504040204" pitchFamily="34" charset="-120"/>
              </a:rPr>
              <a:t>ΔΔ (</a:t>
            </a:r>
            <a:r>
              <a:rPr lang="zh-TW" altLang="en-US">
                <a:solidFill>
                  <a:srgbClr val="000000"/>
                </a:solidFill>
                <a:latin typeface="微軟正黑體" panose="020B0604030504040204" pitchFamily="34" charset="-120"/>
                <a:ea typeface="微軟正黑體" panose="020B0604030504040204" pitchFamily="34" charset="-120"/>
              </a:rPr>
              <a:t>意近一次微分與二次微分</a:t>
            </a:r>
            <a:r>
              <a:rPr lang="en-US" altLang="zh-TW">
                <a:solidFill>
                  <a:srgbClr val="000000"/>
                </a:solidFill>
                <a:latin typeface="微軟正黑體" panose="020B0604030504040204" pitchFamily="34" charset="-120"/>
                <a:ea typeface="微軟正黑體" panose="020B0604030504040204" pitchFamily="34" charset="-120"/>
              </a:rPr>
              <a:t>) </a:t>
            </a:r>
            <a:r>
              <a:rPr lang="zh-TW" altLang="en-US">
                <a:solidFill>
                  <a:srgbClr val="000000"/>
                </a:solidFill>
                <a:latin typeface="微軟正黑體" panose="020B0604030504040204" pitchFamily="34" charset="-120"/>
                <a:ea typeface="微軟正黑體" panose="020B0604030504040204" pitchFamily="34" charset="-120"/>
              </a:rPr>
              <a:t>加入參數中，使得總維度變成</a:t>
            </a:r>
            <a:r>
              <a:rPr lang="en-US" altLang="zh-TW">
                <a:solidFill>
                  <a:srgbClr val="000000"/>
                </a:solidFill>
                <a:latin typeface="微軟正黑體" panose="020B0604030504040204" pitchFamily="34" charset="-120"/>
                <a:ea typeface="微軟正黑體" panose="020B0604030504040204" pitchFamily="34" charset="-120"/>
              </a:rPr>
              <a:t>39</a:t>
            </a:r>
            <a:r>
              <a:rPr lang="zh-TW" altLang="en-US">
                <a:solidFill>
                  <a:srgbClr val="000000"/>
                </a:solidFill>
                <a:latin typeface="微軟正黑體" panose="020B0604030504040204" pitchFamily="34" charset="-120"/>
                <a:ea typeface="微軟正黑體" panose="020B0604030504040204" pitchFamily="34" charset="-120"/>
              </a:rPr>
              <a:t>維</a:t>
            </a:r>
            <a:endParaRPr lang="en-US" altLang="zh-TW">
              <a:solidFill>
                <a:srgbClr val="000000"/>
              </a:solidFill>
              <a:latin typeface="微軟正黑體" panose="020B0604030504040204" pitchFamily="34" charset="-120"/>
              <a:ea typeface="微軟正黑體" panose="020B0604030504040204" pitchFamily="34" charset="-120"/>
            </a:endParaRPr>
          </a:p>
          <a:p>
            <a:r>
              <a:rPr lang="en-US" altLang="zh-TW">
                <a:solidFill>
                  <a:srgbClr val="000000"/>
                </a:solidFill>
                <a:latin typeface="微軟正黑體" panose="020B0604030504040204" pitchFamily="34" charset="-120"/>
                <a:ea typeface="微軟正黑體" panose="020B0604030504040204" pitchFamily="34" charset="-120"/>
              </a:rPr>
              <a:t>add-deltas</a:t>
            </a:r>
            <a:endParaRPr 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16832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67D1-3DD6-4874-ABEE-4D9B557289B6}"/>
              </a:ext>
            </a:extLst>
          </p:cNvPr>
          <p:cNvSpPr>
            <a:spLocks noGrp="1"/>
          </p:cNvSpPr>
          <p:nvPr>
            <p:ph type="title"/>
          </p:nvPr>
        </p:nvSpPr>
        <p:spPr/>
        <p:txBody>
          <a:bodyPr/>
          <a:lstStyle/>
          <a:p>
            <a:r>
              <a:rPr lang="en-US"/>
              <a:t>MFCC – CMVN</a:t>
            </a:r>
          </a:p>
        </p:txBody>
      </p:sp>
      <p:sp>
        <p:nvSpPr>
          <p:cNvPr id="3" name="Content Placeholder 2">
            <a:extLst>
              <a:ext uri="{FF2B5EF4-FFF2-40B4-BE49-F238E27FC236}">
                <a16:creationId xmlns:a16="http://schemas.microsoft.com/office/drawing/2014/main" id="{14595A84-86D6-4199-A1C5-7388AC0F3520}"/>
              </a:ext>
            </a:extLst>
          </p:cNvPr>
          <p:cNvSpPr>
            <a:spLocks noGrp="1"/>
          </p:cNvSpPr>
          <p:nvPr>
            <p:ph idx="1"/>
          </p:nvPr>
        </p:nvSpPr>
        <p:spPr/>
        <p:txBody>
          <a:bodyPr/>
          <a:lstStyle/>
          <a:p>
            <a:r>
              <a:rPr lang="zh-TW" altLang="en-US">
                <a:latin typeface="微軟正黑體" panose="020B0604030504040204" pitchFamily="34" charset="-120"/>
                <a:ea typeface="微軟正黑體" panose="020B0604030504040204" pitchFamily="34" charset="-120"/>
              </a:rPr>
              <a:t>對</a:t>
            </a:r>
            <a:r>
              <a:rPr lang="en-US" altLang="zh-TW"/>
              <a:t>features</a:t>
            </a:r>
            <a:r>
              <a:rPr lang="zh-TW" altLang="en-US">
                <a:latin typeface="微軟正黑體" panose="020B0604030504040204" pitchFamily="34" charset="-120"/>
                <a:ea typeface="微軟正黑體" panose="020B0604030504040204" pitchFamily="34" charset="-120"/>
              </a:rPr>
              <a:t>做標準化</a:t>
            </a:r>
            <a:endParaRPr lang="en-US">
              <a:latin typeface="微軟正黑體" panose="020B0604030504040204" pitchFamily="34" charset="-120"/>
              <a:ea typeface="微軟正黑體" panose="020B0604030504040204" pitchFamily="34" charset="-120"/>
            </a:endParaRPr>
          </a:p>
          <a:p>
            <a:r>
              <a:rPr lang="en-US"/>
              <a:t>compute-</a:t>
            </a:r>
            <a:r>
              <a:rPr lang="en-US" err="1"/>
              <a:t>cmvn</a:t>
            </a:r>
            <a:r>
              <a:rPr lang="en-US"/>
              <a:t>-stats</a:t>
            </a:r>
          </a:p>
          <a:p>
            <a:r>
              <a:rPr lang="en-US"/>
              <a:t>a</a:t>
            </a:r>
            <a:r>
              <a:rPr lang="en-US" altLang="zh-TW"/>
              <a:t>pply-</a:t>
            </a:r>
            <a:r>
              <a:rPr lang="en-US" altLang="zh-TW" err="1"/>
              <a:t>cmvn</a:t>
            </a:r>
            <a:endParaRPr lang="en-US" altLang="zh-TW"/>
          </a:p>
          <a:p>
            <a:endParaRPr lang="en-US"/>
          </a:p>
          <a:p>
            <a:endParaRPr lang="en-US"/>
          </a:p>
        </p:txBody>
      </p:sp>
    </p:spTree>
    <p:extLst>
      <p:ext uri="{BB962C8B-B14F-4D97-AF65-F5344CB8AC3E}">
        <p14:creationId xmlns:p14="http://schemas.microsoft.com/office/powerpoint/2010/main" val="137543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5FA0-0168-4FFA-ADA7-DCFB93CA81D1}"/>
              </a:ext>
            </a:extLst>
          </p:cNvPr>
          <p:cNvSpPr>
            <a:spLocks noGrp="1"/>
          </p:cNvSpPr>
          <p:nvPr>
            <p:ph type="title"/>
          </p:nvPr>
        </p:nvSpPr>
        <p:spPr/>
        <p:txBody>
          <a:bodyPr/>
          <a:lstStyle/>
          <a:p>
            <a:r>
              <a:rPr lang="en-US" altLang="zh-TW"/>
              <a:t>Homework</a:t>
            </a:r>
            <a:endParaRPr lang="en-US"/>
          </a:p>
        </p:txBody>
      </p:sp>
      <p:sp>
        <p:nvSpPr>
          <p:cNvPr id="3" name="Text Placeholder 2">
            <a:extLst>
              <a:ext uri="{FF2B5EF4-FFF2-40B4-BE49-F238E27FC236}">
                <a16:creationId xmlns:a16="http://schemas.microsoft.com/office/drawing/2014/main" id="{568093F2-9D9A-4073-BD3C-F93CDB99A43B}"/>
              </a:ext>
            </a:extLst>
          </p:cNvPr>
          <p:cNvSpPr>
            <a:spLocks noGrp="1"/>
          </p:cNvSpPr>
          <p:nvPr>
            <p:ph type="body" idx="1"/>
          </p:nvPr>
        </p:nvSpPr>
        <p:spPr/>
        <p:txBody>
          <a:bodyPr/>
          <a:lstStyle/>
          <a:p>
            <a:r>
              <a:rPr lang="en-US"/>
              <a:t>Linux, background knowledge</a:t>
            </a:r>
          </a:p>
          <a:p>
            <a:r>
              <a:rPr lang="en-US"/>
              <a:t>01.format.sh, 02.extract.feat.sh</a:t>
            </a:r>
          </a:p>
        </p:txBody>
      </p:sp>
    </p:spTree>
    <p:extLst>
      <p:ext uri="{BB962C8B-B14F-4D97-AF65-F5344CB8AC3E}">
        <p14:creationId xmlns:p14="http://schemas.microsoft.com/office/powerpoint/2010/main" val="314350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5FA0-0168-4FFA-ADA7-DCFB93CA81D1}"/>
              </a:ext>
            </a:extLst>
          </p:cNvPr>
          <p:cNvSpPr>
            <a:spLocks noGrp="1"/>
          </p:cNvSpPr>
          <p:nvPr>
            <p:ph type="title"/>
          </p:nvPr>
        </p:nvSpPr>
        <p:spPr/>
        <p:txBody>
          <a:bodyPr/>
          <a:lstStyle/>
          <a:p>
            <a:r>
              <a:rPr lang="en-US" altLang="zh-TW"/>
              <a:t>Project Introduction</a:t>
            </a:r>
            <a:endParaRPr lang="en-US"/>
          </a:p>
        </p:txBody>
      </p:sp>
      <p:sp>
        <p:nvSpPr>
          <p:cNvPr id="3" name="Text Placeholder 2">
            <a:extLst>
              <a:ext uri="{FF2B5EF4-FFF2-40B4-BE49-F238E27FC236}">
                <a16:creationId xmlns:a16="http://schemas.microsoft.com/office/drawing/2014/main" id="{568093F2-9D9A-4073-BD3C-F93CDB99A4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80569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F07E-89E4-4A48-B338-FA04854AD5C0}"/>
              </a:ext>
            </a:extLst>
          </p:cNvPr>
          <p:cNvSpPr>
            <a:spLocks noGrp="1"/>
          </p:cNvSpPr>
          <p:nvPr>
            <p:ph type="title"/>
          </p:nvPr>
        </p:nvSpPr>
        <p:spPr/>
        <p:txBody>
          <a:bodyPr/>
          <a:lstStyle/>
          <a:p>
            <a:r>
              <a:rPr lang="en-US"/>
              <a:t>Linux</a:t>
            </a:r>
          </a:p>
        </p:txBody>
      </p:sp>
      <p:sp>
        <p:nvSpPr>
          <p:cNvPr id="3" name="Content Placeholder 2">
            <a:extLst>
              <a:ext uri="{FF2B5EF4-FFF2-40B4-BE49-F238E27FC236}">
                <a16:creationId xmlns:a16="http://schemas.microsoft.com/office/drawing/2014/main" id="{71B13D58-1B41-4BAE-91DE-E4A8A536131A}"/>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如果你沒有操作 </a:t>
            </a:r>
            <a:r>
              <a:rPr lang="en-US" altLang="zh-TW" dirty="0">
                <a:latin typeface="微軟正黑體" panose="020B0604030504040204" pitchFamily="34" charset="-120"/>
                <a:ea typeface="微軟正黑體" panose="020B0604030504040204" pitchFamily="34" charset="-120"/>
              </a:rPr>
              <a:t>Linux </a:t>
            </a:r>
            <a:r>
              <a:rPr lang="zh-TW" altLang="en-US" dirty="0">
                <a:latin typeface="微軟正黑體" panose="020B0604030504040204" pitchFamily="34" charset="-120"/>
                <a:ea typeface="微軟正黑體" panose="020B0604030504040204" pitchFamily="34" charset="-120"/>
              </a:rPr>
              <a:t>系統的經驗，請事先預習 </a:t>
            </a:r>
            <a:r>
              <a:rPr lang="en-US" altLang="zh-TW" dirty="0">
                <a:latin typeface="微軟正黑體" panose="020B0604030504040204" pitchFamily="34" charset="-120"/>
                <a:ea typeface="微軟正黑體" panose="020B0604030504040204" pitchFamily="34" charset="-120"/>
              </a:rPr>
              <a:t>Linux </a:t>
            </a:r>
            <a:r>
              <a:rPr lang="zh-TW" altLang="en-US" dirty="0">
                <a:latin typeface="微軟正黑體" panose="020B0604030504040204" pitchFamily="34" charset="-120"/>
                <a:ea typeface="微軟正黑體" panose="020B0604030504040204" pitchFamily="34" charset="-120"/>
              </a:rPr>
              <a:t>系統的指令。</a:t>
            </a:r>
          </a:p>
          <a:p>
            <a:r>
              <a:rPr lang="zh-TW" altLang="en-US" dirty="0">
                <a:latin typeface="微軟正黑體" panose="020B0604030504040204" pitchFamily="34" charset="-120"/>
                <a:ea typeface="微軟正黑體" panose="020B0604030504040204" pitchFamily="34" charset="-120"/>
              </a:rPr>
              <a:t>鳥哥的</a:t>
            </a:r>
            <a:r>
              <a:rPr lang="en-US" altLang="zh-TW" dirty="0">
                <a:latin typeface="微軟正黑體" panose="020B0604030504040204" pitchFamily="34" charset="-120"/>
                <a:ea typeface="微軟正黑體" panose="020B0604030504040204" pitchFamily="34" charset="-120"/>
              </a:rPr>
              <a:t>Linux </a:t>
            </a:r>
            <a:r>
              <a:rPr lang="zh-TW" altLang="en-US" dirty="0">
                <a:latin typeface="微軟正黑體" panose="020B0604030504040204" pitchFamily="34" charset="-120"/>
                <a:ea typeface="微軟正黑體" panose="020B0604030504040204" pitchFamily="34" charset="-120"/>
              </a:rPr>
              <a:t>私房菜</a:t>
            </a:r>
          </a:p>
          <a:p>
            <a:pPr lvl="1"/>
            <a:r>
              <a:rPr lang="zh-TW" altLang="en-US" dirty="0">
                <a:latin typeface="微軟正黑體" panose="020B0604030504040204" pitchFamily="34" charset="-120"/>
                <a:ea typeface="微軟正黑體" panose="020B0604030504040204" pitchFamily="34" charset="-120"/>
              </a:rPr>
              <a:t>第七章</a:t>
            </a:r>
            <a:r>
              <a:rPr lang="en-US" altLang="zh-TW" dirty="0">
                <a:latin typeface="微軟正黑體" panose="020B0604030504040204" pitchFamily="34" charset="-120"/>
                <a:ea typeface="微軟正黑體" panose="020B0604030504040204" pitchFamily="34" charset="-120"/>
              </a:rPr>
              <a:t>Linux </a:t>
            </a:r>
            <a:r>
              <a:rPr lang="zh-TW" altLang="en-US" dirty="0">
                <a:latin typeface="微軟正黑體" panose="020B0604030504040204" pitchFamily="34" charset="-120"/>
                <a:ea typeface="微軟正黑體" panose="020B0604030504040204" pitchFamily="34" charset="-120"/>
              </a:rPr>
              <a:t>檔案與目錄管理</a:t>
            </a:r>
            <a:r>
              <a:rPr lang="en-US" altLang="zh-TW" dirty="0">
                <a:latin typeface="微軟正黑體" panose="020B0604030504040204" pitchFamily="34" charset="-120"/>
                <a:ea typeface="微軟正黑體" panose="020B0604030504040204" pitchFamily="34" charset="-120"/>
                <a:hlinkClick r:id="rId2"/>
              </a:rPr>
              <a:t>http://linux.vbird.org/linux_basic/0220filemanager.php</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第十章</a:t>
            </a:r>
            <a:r>
              <a:rPr lang="en-US" altLang="zh-TW" dirty="0">
                <a:latin typeface="微軟正黑體" panose="020B0604030504040204" pitchFamily="34" charset="-120"/>
                <a:ea typeface="微軟正黑體" panose="020B0604030504040204" pitchFamily="34" charset="-120"/>
              </a:rPr>
              <a:t>vim </a:t>
            </a:r>
            <a:r>
              <a:rPr lang="zh-TW" altLang="en-US" dirty="0">
                <a:latin typeface="微軟正黑體" panose="020B0604030504040204" pitchFamily="34" charset="-120"/>
                <a:ea typeface="微軟正黑體" panose="020B0604030504040204" pitchFamily="34" charset="-120"/>
              </a:rPr>
              <a:t>程式編輯器</a:t>
            </a:r>
            <a:r>
              <a:rPr lang="en-US" altLang="zh-TW" dirty="0">
                <a:latin typeface="微軟正黑體" panose="020B0604030504040204" pitchFamily="34" charset="-120"/>
                <a:ea typeface="微軟正黑體" panose="020B0604030504040204" pitchFamily="34" charset="-120"/>
                <a:hlinkClick r:id="rId3"/>
              </a:rPr>
              <a:t>http://linux.vbird.org/linux_basic/0310vi.php</a:t>
            </a:r>
            <a:endParaRPr lang="en-US" altLang="zh-TW" dirty="0">
              <a:latin typeface="微軟正黑體" panose="020B0604030504040204" pitchFamily="34" charset="-120"/>
              <a:ea typeface="微軟正黑體" panose="020B0604030504040204" pitchFamily="34" charset="-120"/>
            </a:endParaRPr>
          </a:p>
          <a:p>
            <a:pPr marL="457200" lvl="1" indent="0">
              <a:buNone/>
            </a:pPr>
            <a:endParaRPr lang="en-US" altLang="zh-TW" dirty="0">
              <a:latin typeface="微軟正黑體" panose="020B0604030504040204" pitchFamily="34" charset="-120"/>
              <a:ea typeface="微軟正黑體" panose="020B0604030504040204" pitchFamily="34" charset="-120"/>
            </a:endParaRPr>
          </a:p>
          <a:p>
            <a:endParaRPr lang="en-US" dirty="0"/>
          </a:p>
        </p:txBody>
      </p:sp>
    </p:spTree>
    <p:extLst>
      <p:ext uri="{BB962C8B-B14F-4D97-AF65-F5344CB8AC3E}">
        <p14:creationId xmlns:p14="http://schemas.microsoft.com/office/powerpoint/2010/main" val="2916125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AEFD-7C4D-4CCC-BBD9-26254BE528FC}"/>
              </a:ext>
            </a:extLst>
          </p:cNvPr>
          <p:cNvSpPr>
            <a:spLocks noGrp="1"/>
          </p:cNvSpPr>
          <p:nvPr>
            <p:ph type="title"/>
          </p:nvPr>
        </p:nvSpPr>
        <p:spPr/>
        <p:txBody>
          <a:bodyPr/>
          <a:lstStyle/>
          <a:p>
            <a:r>
              <a:rPr lang="en-US" dirty="0"/>
              <a:t>Readings (optional)</a:t>
            </a:r>
          </a:p>
        </p:txBody>
      </p:sp>
      <p:sp>
        <p:nvSpPr>
          <p:cNvPr id="3" name="Content Placeholder 2">
            <a:extLst>
              <a:ext uri="{FF2B5EF4-FFF2-40B4-BE49-F238E27FC236}">
                <a16:creationId xmlns:a16="http://schemas.microsoft.com/office/drawing/2014/main" id="{1E52FA50-BED2-46D6-B6CD-BF6DB38D6609}"/>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使用加權有限狀態轉換器的基於混合詞與次詞以文字及語音指令偵測口語詞彙” </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第三章</a:t>
            </a:r>
          </a:p>
          <a:p>
            <a:pPr lvl="1"/>
            <a:r>
              <a:rPr lang="en-US" altLang="zh-TW" dirty="0">
                <a:hlinkClick r:id="rId2"/>
              </a:rPr>
              <a:t>https://www.dropbox.com/s/dsaqh6xa9dp3dzw/wfst_thesis.pdf</a:t>
            </a:r>
            <a:endParaRPr lang="en-US" altLang="zh-TW" dirty="0"/>
          </a:p>
          <a:p>
            <a:r>
              <a:rPr lang="en-US" altLang="zh-TW" dirty="0"/>
              <a:t>Kaldi documentation</a:t>
            </a:r>
            <a:r>
              <a:rPr lang="zh-TW" altLang="en-US" dirty="0"/>
              <a:t>：</a:t>
            </a:r>
          </a:p>
          <a:p>
            <a:pPr lvl="1"/>
            <a:r>
              <a:rPr lang="en-US" altLang="zh-TW" dirty="0">
                <a:hlinkClick r:id="rId3"/>
              </a:rPr>
              <a:t>http://kaldi-asr.org/doc/tools.html</a:t>
            </a:r>
            <a:endParaRPr lang="en-US" altLang="zh-TW" dirty="0"/>
          </a:p>
          <a:p>
            <a:pPr lvl="1"/>
            <a:endParaRPr lang="en-US" altLang="zh-TW" dirty="0"/>
          </a:p>
          <a:p>
            <a:endParaRPr lang="en-US" dirty="0"/>
          </a:p>
        </p:txBody>
      </p:sp>
    </p:spTree>
    <p:extLst>
      <p:ext uri="{BB962C8B-B14F-4D97-AF65-F5344CB8AC3E}">
        <p14:creationId xmlns:p14="http://schemas.microsoft.com/office/powerpoint/2010/main" val="2199302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270E-793F-4C9F-A1EF-1A3D9411D2BC}"/>
              </a:ext>
            </a:extLst>
          </p:cNvPr>
          <p:cNvSpPr>
            <a:spLocks noGrp="1"/>
          </p:cNvSpPr>
          <p:nvPr>
            <p:ph type="title"/>
          </p:nvPr>
        </p:nvSpPr>
        <p:spPr/>
        <p:txBody>
          <a:bodyPr/>
          <a:lstStyle/>
          <a:p>
            <a:r>
              <a:rPr lang="en-US"/>
              <a:t>Login Workstation</a:t>
            </a:r>
          </a:p>
        </p:txBody>
      </p:sp>
      <p:sp>
        <p:nvSpPr>
          <p:cNvPr id="3" name="Content Placeholder 2">
            <a:extLst>
              <a:ext uri="{FF2B5EF4-FFF2-40B4-BE49-F238E27FC236}">
                <a16:creationId xmlns:a16="http://schemas.microsoft.com/office/drawing/2014/main" id="{129CE830-69A0-4F6D-B864-820E819E4F6D}"/>
              </a:ext>
            </a:extLst>
          </p:cNvPr>
          <p:cNvSpPr>
            <a:spLocks noGrp="1"/>
          </p:cNvSpPr>
          <p:nvPr>
            <p:ph idx="1"/>
          </p:nvPr>
        </p:nvSpPr>
        <p:spPr/>
        <p:txBody>
          <a:bodyPr/>
          <a:lstStyle/>
          <a:p>
            <a:r>
              <a:rPr lang="en-US" dirty="0"/>
              <a:t>By </a:t>
            </a:r>
            <a:r>
              <a:rPr lang="en-US" dirty="0" err="1"/>
              <a:t>pietty</a:t>
            </a:r>
            <a:r>
              <a:rPr lang="en-US" dirty="0"/>
              <a:t>/putty/</a:t>
            </a:r>
            <a:r>
              <a:rPr lang="en-US" dirty="0" err="1"/>
              <a:t>Xshell</a:t>
            </a:r>
            <a:endParaRPr lang="en-US" dirty="0"/>
          </a:p>
          <a:p>
            <a:pPr lvl="1"/>
            <a:r>
              <a:rPr lang="en-US" dirty="0"/>
              <a:t>	</a:t>
            </a:r>
            <a:r>
              <a:rPr lang="en-US" dirty="0" err="1"/>
              <a:t>ssh</a:t>
            </a:r>
            <a:r>
              <a:rPr lang="en-US" dirty="0"/>
              <a:t> 140.112.21.80 port 22</a:t>
            </a:r>
          </a:p>
          <a:p>
            <a:r>
              <a:rPr lang="en-US" dirty="0"/>
              <a:t>By terminal</a:t>
            </a:r>
          </a:p>
          <a:p>
            <a:pPr lvl="1"/>
            <a:r>
              <a:rPr lang="en-US" dirty="0"/>
              <a:t>	</a:t>
            </a:r>
            <a:r>
              <a:rPr lang="en-US" dirty="0" err="1"/>
              <a:t>ssh</a:t>
            </a:r>
            <a:r>
              <a:rPr lang="en-US" dirty="0"/>
              <a:t> -p 22 username@140.112.21.80</a:t>
            </a:r>
          </a:p>
          <a:p>
            <a:r>
              <a:rPr lang="en-US" dirty="0"/>
              <a:t>(Usually, port 22 is default, you don’t need to </a:t>
            </a:r>
          </a:p>
          <a:p>
            <a:pPr marL="0" indent="0">
              <a:buNone/>
            </a:pPr>
            <a:r>
              <a:rPr lang="en-US" dirty="0">
                <a:solidFill>
                  <a:schemeClr val="accent2"/>
                </a:solidFill>
              </a:rPr>
              <a:t>-p port</a:t>
            </a:r>
            <a:r>
              <a:rPr lang="en-US" dirty="0"/>
              <a:t> unless the host is configured otherwise.)</a:t>
            </a:r>
          </a:p>
        </p:txBody>
      </p:sp>
    </p:spTree>
    <p:extLst>
      <p:ext uri="{BB962C8B-B14F-4D97-AF65-F5344CB8AC3E}">
        <p14:creationId xmlns:p14="http://schemas.microsoft.com/office/powerpoint/2010/main" val="225256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9AEAE-BD76-44DE-9083-4564E039910A}"/>
              </a:ext>
            </a:extLst>
          </p:cNvPr>
          <p:cNvSpPr>
            <a:spLocks noGrp="1"/>
          </p:cNvSpPr>
          <p:nvPr>
            <p:ph type="title"/>
          </p:nvPr>
        </p:nvSpPr>
        <p:spPr/>
        <p:txBody>
          <a:bodyPr/>
          <a:lstStyle/>
          <a:p>
            <a:r>
              <a:rPr lang="en-US"/>
              <a:t>Data</a:t>
            </a:r>
          </a:p>
        </p:txBody>
      </p:sp>
      <p:sp>
        <p:nvSpPr>
          <p:cNvPr id="3" name="Content Placeholder 2">
            <a:extLst>
              <a:ext uri="{FF2B5EF4-FFF2-40B4-BE49-F238E27FC236}">
                <a16:creationId xmlns:a16="http://schemas.microsoft.com/office/drawing/2014/main" id="{5093FE40-08A9-4CF2-B85B-AAC6DBD76CBA}"/>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將壓縮檔複製至自己的家目錄底下</a:t>
            </a:r>
          </a:p>
          <a:p>
            <a:pPr lvl="1"/>
            <a:r>
              <a:rPr lang="en-US" dirty="0"/>
              <a:t>cp /share/proj1.ASTMIC.subset.tar.gz ~/.</a:t>
            </a:r>
          </a:p>
          <a:p>
            <a:r>
              <a:rPr lang="zh-TW" altLang="en-US" dirty="0">
                <a:latin typeface="微軟正黑體" panose="020B0604030504040204" pitchFamily="34" charset="-120"/>
                <a:ea typeface="微軟正黑體" panose="020B0604030504040204" pitchFamily="34" charset="-120"/>
              </a:rPr>
              <a:t>解壓縮</a:t>
            </a:r>
          </a:p>
          <a:p>
            <a:pPr lvl="1"/>
            <a:r>
              <a:rPr lang="en-US" dirty="0"/>
              <a:t>tar -</a:t>
            </a:r>
            <a:r>
              <a:rPr lang="en-US" dirty="0" err="1"/>
              <a:t>zxvf</a:t>
            </a:r>
            <a:r>
              <a:rPr lang="en-US" dirty="0"/>
              <a:t> proj1.ASTMIC.subset.tar.gz</a:t>
            </a:r>
          </a:p>
          <a:p>
            <a:endParaRPr lang="en-US" dirty="0"/>
          </a:p>
        </p:txBody>
      </p:sp>
    </p:spTree>
    <p:extLst>
      <p:ext uri="{BB962C8B-B14F-4D97-AF65-F5344CB8AC3E}">
        <p14:creationId xmlns:p14="http://schemas.microsoft.com/office/powerpoint/2010/main" val="3601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35937-3DC9-4FD5-AF0A-81DB25E43E47}"/>
              </a:ext>
            </a:extLst>
          </p:cNvPr>
          <p:cNvSpPr>
            <a:spLocks noGrp="1"/>
          </p:cNvSpPr>
          <p:nvPr>
            <p:ph type="title"/>
          </p:nvPr>
        </p:nvSpPr>
        <p:spPr/>
        <p:txBody>
          <a:bodyPr/>
          <a:lstStyle/>
          <a:p>
            <a:r>
              <a:rPr lang="en-US"/>
              <a:t>TODO: Feature Extraction</a:t>
            </a:r>
          </a:p>
        </p:txBody>
      </p:sp>
      <p:sp>
        <p:nvSpPr>
          <p:cNvPr id="3" name="Content Placeholder 2">
            <a:extLst>
              <a:ext uri="{FF2B5EF4-FFF2-40B4-BE49-F238E27FC236}">
                <a16:creationId xmlns:a16="http://schemas.microsoft.com/office/drawing/2014/main" id="{B827A4F1-796A-4363-8120-31EF4F051E37}"/>
              </a:ext>
            </a:extLst>
          </p:cNvPr>
          <p:cNvSpPr>
            <a:spLocks noGrp="1"/>
          </p:cNvSpPr>
          <p:nvPr>
            <p:ph idx="1"/>
          </p:nvPr>
        </p:nvSpPr>
        <p:spPr/>
        <p:txBody>
          <a:bodyPr/>
          <a:lstStyle/>
          <a:p>
            <a:r>
              <a:rPr lang="en-US" dirty="0"/>
              <a:t>Step 1: Execute the following commands:</a:t>
            </a:r>
          </a:p>
          <a:p>
            <a:pPr lvl="1"/>
            <a:r>
              <a:rPr lang="en-US" b="0" i="0" dirty="0">
                <a:solidFill>
                  <a:srgbClr val="333333"/>
                </a:solidFill>
                <a:effectLst/>
                <a:latin typeface="Menlo"/>
              </a:rPr>
              <a:t>script/01.format.sh | tee log/01.format.log</a:t>
            </a:r>
          </a:p>
          <a:p>
            <a:pPr lvl="1"/>
            <a:r>
              <a:rPr lang="en-US" b="0" i="0" dirty="0">
                <a:solidFill>
                  <a:srgbClr val="333333"/>
                </a:solidFill>
                <a:effectLst/>
                <a:latin typeface="Menlo"/>
              </a:rPr>
              <a:t>script/02.extract.feat.sh | tee log/02.extract.feat.log</a:t>
            </a:r>
            <a:endParaRPr lang="en-US" dirty="0"/>
          </a:p>
          <a:p>
            <a:r>
              <a:rPr lang="en-US" dirty="0"/>
              <a:t>Step 2: add-deltas, apply-</a:t>
            </a:r>
            <a:r>
              <a:rPr lang="en-US" dirty="0" err="1"/>
              <a:t>cmvn</a:t>
            </a:r>
            <a:endParaRPr lang="en-US" dirty="0"/>
          </a:p>
          <a:p>
            <a:r>
              <a:rPr lang="en-US" dirty="0"/>
              <a:t>Observe the output and report</a:t>
            </a:r>
          </a:p>
        </p:txBody>
      </p:sp>
    </p:spTree>
    <p:extLst>
      <p:ext uri="{BB962C8B-B14F-4D97-AF65-F5344CB8AC3E}">
        <p14:creationId xmlns:p14="http://schemas.microsoft.com/office/powerpoint/2010/main" val="574124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F0EA-384A-497F-9BE2-4F595A99F200}"/>
              </a:ext>
            </a:extLst>
          </p:cNvPr>
          <p:cNvSpPr>
            <a:spLocks noGrp="1"/>
          </p:cNvSpPr>
          <p:nvPr>
            <p:ph type="title"/>
          </p:nvPr>
        </p:nvSpPr>
        <p:spPr/>
        <p:txBody>
          <a:bodyPr/>
          <a:lstStyle/>
          <a:p>
            <a:r>
              <a:rPr lang="en-US"/>
              <a:t>Hint</a:t>
            </a:r>
            <a:endParaRPr lang="en-US" b="1">
              <a:cs typeface="Calibri Light"/>
            </a:endParaRPr>
          </a:p>
        </p:txBody>
      </p:sp>
      <p:sp>
        <p:nvSpPr>
          <p:cNvPr id="3" name="Content Placeholder 2">
            <a:extLst>
              <a:ext uri="{FF2B5EF4-FFF2-40B4-BE49-F238E27FC236}">
                <a16:creationId xmlns:a16="http://schemas.microsoft.com/office/drawing/2014/main" id="{53407FE7-0D08-4A23-B7BE-B92B169E639B}"/>
              </a:ext>
            </a:extLst>
          </p:cNvPr>
          <p:cNvSpPr>
            <a:spLocks noGrp="1"/>
          </p:cNvSpPr>
          <p:nvPr>
            <p:ph idx="1"/>
          </p:nvPr>
        </p:nvSpPr>
        <p:spPr/>
        <p:txBody>
          <a:bodyPr vert="horz" lIns="91440" tIns="45720" rIns="91440" bIns="45720" rtlCol="0" anchor="t">
            <a:normAutofit/>
          </a:bodyPr>
          <a:lstStyle/>
          <a:p>
            <a:r>
              <a:rPr lang="en-US">
                <a:solidFill>
                  <a:srgbClr val="000000"/>
                </a:solidFill>
                <a:latin typeface="Menlo"/>
              </a:rPr>
              <a:t>you can find path to all the binary in </a:t>
            </a:r>
            <a:r>
              <a:rPr lang="en-US" b="1">
                <a:solidFill>
                  <a:srgbClr val="000000"/>
                </a:solidFill>
                <a:latin typeface="Menlo"/>
              </a:rPr>
              <a:t>setup.sh</a:t>
            </a:r>
          </a:p>
          <a:p>
            <a:r>
              <a:rPr lang="en-US">
                <a:solidFill>
                  <a:srgbClr val="000000"/>
                </a:solidFill>
                <a:latin typeface="Menlo"/>
              </a:rPr>
              <a:t>you can find usage of each binary by running them without arguments</a:t>
            </a:r>
          </a:p>
          <a:p>
            <a:r>
              <a:rPr lang="zh-CN" altLang="en-US">
                <a:solidFill>
                  <a:srgbClr val="000000"/>
                </a:solidFill>
                <a:latin typeface="Menlo"/>
                <a:ea typeface="等线"/>
              </a:rPr>
              <a:t>ex:</a:t>
            </a:r>
          </a:p>
          <a:p>
            <a:endParaRPr lang="zh-CN" altLang="en-US">
              <a:solidFill>
                <a:srgbClr val="000000"/>
              </a:solidFill>
              <a:latin typeface="Menlo"/>
              <a:ea typeface="等线"/>
            </a:endParaRPr>
          </a:p>
        </p:txBody>
      </p:sp>
      <p:pic>
        <p:nvPicPr>
          <p:cNvPr id="4" name="圖片 4" descr="一張含有 桌, 坐, 顯示, 手機 的圖片&#10;&#10;自動產生的描述">
            <a:extLst>
              <a:ext uri="{FF2B5EF4-FFF2-40B4-BE49-F238E27FC236}">
                <a16:creationId xmlns:a16="http://schemas.microsoft.com/office/drawing/2014/main" id="{B131C0ED-9232-4B38-8625-EDBA5C51FFBE}"/>
              </a:ext>
            </a:extLst>
          </p:cNvPr>
          <p:cNvPicPr>
            <a:picLocks noChangeAspect="1"/>
          </p:cNvPicPr>
          <p:nvPr/>
        </p:nvPicPr>
        <p:blipFill>
          <a:blip r:embed="rId2"/>
          <a:stretch>
            <a:fillRect/>
          </a:stretch>
        </p:blipFill>
        <p:spPr>
          <a:xfrm>
            <a:off x="914400" y="3847559"/>
            <a:ext cx="7883856" cy="1790077"/>
          </a:xfrm>
          <a:prstGeom prst="rect">
            <a:avLst/>
          </a:prstGeom>
        </p:spPr>
      </p:pic>
    </p:spTree>
    <p:extLst>
      <p:ext uri="{BB962C8B-B14F-4D97-AF65-F5344CB8AC3E}">
        <p14:creationId xmlns:p14="http://schemas.microsoft.com/office/powerpoint/2010/main" val="1988209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F0EA-384A-497F-9BE2-4F595A99F200}"/>
              </a:ext>
            </a:extLst>
          </p:cNvPr>
          <p:cNvSpPr>
            <a:spLocks noGrp="1"/>
          </p:cNvSpPr>
          <p:nvPr>
            <p:ph type="title"/>
          </p:nvPr>
        </p:nvSpPr>
        <p:spPr/>
        <p:txBody>
          <a:bodyPr/>
          <a:lstStyle/>
          <a:p>
            <a:r>
              <a:rPr lang="en-US"/>
              <a:t>Hint </a:t>
            </a:r>
            <a:r>
              <a:rPr lang="en-US" b="1"/>
              <a:t>(Important!)</a:t>
            </a:r>
            <a:endParaRPr lang="en-US"/>
          </a:p>
        </p:txBody>
      </p:sp>
      <p:sp>
        <p:nvSpPr>
          <p:cNvPr id="3" name="Content Placeholder 2">
            <a:extLst>
              <a:ext uri="{FF2B5EF4-FFF2-40B4-BE49-F238E27FC236}">
                <a16:creationId xmlns:a16="http://schemas.microsoft.com/office/drawing/2014/main" id="{53407FE7-0D08-4A23-B7BE-B92B169E639B}"/>
              </a:ext>
            </a:extLst>
          </p:cNvPr>
          <p:cNvSpPr>
            <a:spLocks noGrp="1"/>
          </p:cNvSpPr>
          <p:nvPr>
            <p:ph idx="1"/>
          </p:nvPr>
        </p:nvSpPr>
        <p:spPr/>
        <p:txBody>
          <a:bodyPr>
            <a:normAutofit fontScale="92500" lnSpcReduction="10000"/>
          </a:bodyPr>
          <a:lstStyle/>
          <a:p>
            <a:r>
              <a:rPr lang="en-US" dirty="0" err="1">
                <a:latin typeface="Menlo"/>
              </a:rPr>
              <a:t>comput</a:t>
            </a:r>
            <a:r>
              <a:rPr lang="en-US" dirty="0">
                <a:latin typeface="Menlo"/>
              </a:rPr>
              <a:t>-</a:t>
            </a:r>
            <a:r>
              <a:rPr lang="en-US" dirty="0" err="1">
                <a:latin typeface="Menlo"/>
              </a:rPr>
              <a:t>mfcc</a:t>
            </a:r>
            <a:r>
              <a:rPr lang="en-US" dirty="0">
                <a:latin typeface="Menlo"/>
              </a:rPr>
              <a:t>-feats</a:t>
            </a:r>
          </a:p>
          <a:p>
            <a:pPr lvl="1"/>
            <a:r>
              <a:rPr lang="en-US" dirty="0">
                <a:latin typeface="Menlo"/>
              </a:rPr>
              <a:t>output: ark:$path/$target.13.ark</a:t>
            </a:r>
          </a:p>
          <a:p>
            <a:r>
              <a:rPr lang="en-US" dirty="0">
                <a:latin typeface="Menlo"/>
              </a:rPr>
              <a:t>add-deltas</a:t>
            </a:r>
          </a:p>
          <a:p>
            <a:pPr lvl="1"/>
            <a:r>
              <a:rPr lang="en-US" dirty="0">
                <a:latin typeface="Menlo"/>
              </a:rPr>
              <a:t>input: ark:$path/$target.13.ark</a:t>
            </a:r>
          </a:p>
          <a:p>
            <a:pPr lvl="1"/>
            <a:r>
              <a:rPr lang="en-US" dirty="0">
                <a:latin typeface="Menlo"/>
              </a:rPr>
              <a:t>output: x</a:t>
            </a:r>
          </a:p>
          <a:p>
            <a:r>
              <a:rPr lang="en-US" dirty="0">
                <a:latin typeface="Menlo"/>
              </a:rPr>
              <a:t>compute-</a:t>
            </a:r>
            <a:r>
              <a:rPr lang="en-US" dirty="0" err="1">
                <a:latin typeface="Menlo"/>
              </a:rPr>
              <a:t>cmvn</a:t>
            </a:r>
            <a:r>
              <a:rPr lang="en-US" dirty="0">
                <a:latin typeface="Menlo"/>
              </a:rPr>
              <a:t>-stats</a:t>
            </a:r>
          </a:p>
          <a:p>
            <a:pPr lvl="1"/>
            <a:r>
              <a:rPr lang="en-US" dirty="0">
                <a:latin typeface="Menlo"/>
              </a:rPr>
              <a:t>input: x</a:t>
            </a:r>
          </a:p>
          <a:p>
            <a:pPr lvl="1"/>
            <a:r>
              <a:rPr lang="en-US" dirty="0">
                <a:latin typeface="Menlo"/>
              </a:rPr>
              <a:t>output: </a:t>
            </a:r>
            <a:r>
              <a:rPr lang="en-US" dirty="0" err="1">
                <a:latin typeface="Menlo"/>
              </a:rPr>
              <a:t>cmvn</a:t>
            </a:r>
            <a:r>
              <a:rPr lang="en-US" dirty="0">
                <a:latin typeface="Menlo"/>
              </a:rPr>
              <a:t>-results</a:t>
            </a:r>
          </a:p>
          <a:p>
            <a:r>
              <a:rPr lang="en-US" dirty="0">
                <a:latin typeface="Menlo"/>
              </a:rPr>
              <a:t>apply-</a:t>
            </a:r>
            <a:r>
              <a:rPr lang="en-US" dirty="0" err="1">
                <a:latin typeface="Menlo"/>
              </a:rPr>
              <a:t>cmvn</a:t>
            </a:r>
            <a:r>
              <a:rPr lang="en-US" dirty="0">
                <a:latin typeface="Menlo"/>
              </a:rPr>
              <a:t> &lt;</a:t>
            </a:r>
            <a:r>
              <a:rPr lang="en-US" dirty="0" err="1">
                <a:latin typeface="Menlo"/>
              </a:rPr>
              <a:t>cmvn</a:t>
            </a:r>
            <a:r>
              <a:rPr lang="en-US" dirty="0">
                <a:latin typeface="Menlo"/>
              </a:rPr>
              <a:t>-results&gt; &lt;x&gt; &lt;output&gt;</a:t>
            </a:r>
          </a:p>
          <a:p>
            <a:pPr lvl="1"/>
            <a:r>
              <a:rPr lang="en-US" dirty="0">
                <a:latin typeface="Menlo"/>
              </a:rPr>
              <a:t>output MUST BE (for downstream to work): </a:t>
            </a:r>
            <a:r>
              <a:rPr lang="en-US" dirty="0" err="1">
                <a:solidFill>
                  <a:srgbClr val="FF0000"/>
                </a:solidFill>
                <a:latin typeface="Menlo"/>
              </a:rPr>
              <a:t>ark,t,scp</a:t>
            </a:r>
            <a:r>
              <a:rPr lang="en-US" dirty="0">
                <a:solidFill>
                  <a:srgbClr val="FF0000"/>
                </a:solidFill>
                <a:latin typeface="Menlo"/>
              </a:rPr>
              <a:t>:$path/$target.39.cmvn.ark,$path/$target.39.cmvn.scp</a:t>
            </a:r>
          </a:p>
        </p:txBody>
      </p:sp>
    </p:spTree>
    <p:extLst>
      <p:ext uri="{BB962C8B-B14F-4D97-AF65-F5344CB8AC3E}">
        <p14:creationId xmlns:p14="http://schemas.microsoft.com/office/powerpoint/2010/main" val="2748460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596C-79B5-4FF6-9D34-3FD5D44832C0}"/>
              </a:ext>
            </a:extLst>
          </p:cNvPr>
          <p:cNvSpPr>
            <a:spLocks noGrp="1"/>
          </p:cNvSpPr>
          <p:nvPr>
            <p:ph type="title"/>
          </p:nvPr>
        </p:nvSpPr>
        <p:spPr/>
        <p:txBody>
          <a:bodyPr/>
          <a:lstStyle/>
          <a:p>
            <a:r>
              <a:rPr lang="zh-TW" altLang="en-US">
                <a:latin typeface="微軟正黑體" panose="020B0604030504040204" pitchFamily="34" charset="-120"/>
                <a:ea typeface="微軟正黑體" panose="020B0604030504040204" pitchFamily="34" charset="-120"/>
              </a:rPr>
              <a:t>工作站注意事項</a:t>
            </a:r>
            <a:endParaRPr lang="en-US">
              <a:latin typeface="微軟正黑體" panose="020B0604030504040204" pitchFamily="34" charset="-120"/>
              <a:ea typeface="微軟正黑體" panose="020B0604030504040204" pitchFamily="34" charset="-120"/>
            </a:endParaRPr>
          </a:p>
        </p:txBody>
      </p:sp>
      <p:sp>
        <p:nvSpPr>
          <p:cNvPr id="7" name="TextBox 6">
            <a:extLst>
              <a:ext uri="{FF2B5EF4-FFF2-40B4-BE49-F238E27FC236}">
                <a16:creationId xmlns:a16="http://schemas.microsoft.com/office/drawing/2014/main" id="{CEB6DEA3-4CD5-4CCC-A715-E87247B73742}"/>
              </a:ext>
            </a:extLst>
          </p:cNvPr>
          <p:cNvSpPr txBox="1"/>
          <p:nvPr/>
        </p:nvSpPr>
        <p:spPr>
          <a:xfrm>
            <a:off x="251520" y="1815782"/>
            <a:ext cx="8640960" cy="4493538"/>
          </a:xfrm>
          <a:prstGeom prst="rect">
            <a:avLst/>
          </a:prstGeom>
          <a:noFill/>
        </p:spPr>
        <p:txBody>
          <a:bodyPr wrap="square" rtlCol="0">
            <a:spAutoFit/>
          </a:bodyPr>
          <a:lstStyle/>
          <a:p>
            <a:pPr marL="457200" indent="-457200">
              <a:buFont typeface="+mj-lt"/>
              <a:buAutoNum type="arabicPeriod"/>
            </a:pPr>
            <a:r>
              <a:rPr lang="zh-TW" altLang="en-US" sz="2600" dirty="0">
                <a:latin typeface="Microsoft JhengHei" charset="-120"/>
                <a:ea typeface="Microsoft JhengHei" charset="-120"/>
                <a:cs typeface="Microsoft JhengHei" charset="-120"/>
              </a:rPr>
              <a:t>請避免在程式中重複暴力的搜尋外網或抓取資料，這類的行為如果被計中偵測到，會將</a:t>
            </a:r>
            <a:r>
              <a:rPr lang="en-US" altLang="zh-TW" sz="2600" dirty="0" err="1">
                <a:latin typeface="Microsoft JhengHei" charset="-120"/>
                <a:ea typeface="Microsoft JhengHei" charset="-120"/>
                <a:cs typeface="Microsoft JhengHei" charset="-120"/>
              </a:rPr>
              <a:t>ip</a:t>
            </a:r>
            <a:r>
              <a:rPr lang="zh-TW" altLang="en-US" sz="2600" dirty="0">
                <a:latin typeface="Microsoft JhengHei" charset="-120"/>
                <a:ea typeface="Microsoft JhengHei" charset="-120"/>
                <a:cs typeface="Microsoft JhengHei" charset="-120"/>
              </a:rPr>
              <a:t>給</a:t>
            </a:r>
            <a:r>
              <a:rPr lang="en-US" altLang="zh-TW" sz="2600" dirty="0">
                <a:latin typeface="Microsoft JhengHei" charset="-120"/>
                <a:ea typeface="Microsoft JhengHei" charset="-120"/>
                <a:cs typeface="Microsoft JhengHei" charset="-120"/>
              </a:rPr>
              <a:t>ban</a:t>
            </a:r>
            <a:r>
              <a:rPr lang="zh-TW" altLang="en-US" sz="2600" dirty="0">
                <a:latin typeface="Microsoft JhengHei" charset="-120"/>
                <a:ea typeface="Microsoft JhengHei" charset="-120"/>
                <a:cs typeface="Microsoft JhengHei" charset="-120"/>
              </a:rPr>
              <a:t>，造成大家無法連進工作站。</a:t>
            </a:r>
            <a:endParaRPr lang="en-US" altLang="zh-TW" sz="2600" dirty="0">
              <a:latin typeface="Microsoft JhengHei" charset="-120"/>
              <a:ea typeface="Microsoft JhengHei" charset="-120"/>
              <a:cs typeface="Microsoft JhengHei" charset="-120"/>
            </a:endParaRPr>
          </a:p>
          <a:p>
            <a:pPr marL="457200" indent="-457200">
              <a:buFont typeface="+mj-lt"/>
              <a:buAutoNum type="arabicPeriod"/>
            </a:pPr>
            <a:r>
              <a:rPr lang="zh-TW" altLang="en-US" sz="2600" dirty="0">
                <a:latin typeface="Microsoft JhengHei" charset="-120"/>
                <a:ea typeface="Microsoft JhengHei" charset="-120"/>
                <a:cs typeface="Microsoft JhengHei" charset="-120"/>
              </a:rPr>
              <a:t>如果需要</a:t>
            </a:r>
            <a:r>
              <a:rPr lang="en-US" altLang="zh-TW" sz="2600" dirty="0">
                <a:latin typeface="Microsoft JhengHei" charset="-120"/>
                <a:ea typeface="Microsoft JhengHei" charset="-120"/>
                <a:cs typeface="Microsoft JhengHei" charset="-120"/>
              </a:rPr>
              <a:t>train</a:t>
            </a:r>
            <a:r>
              <a:rPr lang="zh-TW" altLang="en-US" sz="2600" dirty="0">
                <a:latin typeface="Microsoft JhengHei" charset="-120"/>
                <a:ea typeface="Microsoft JhengHei" charset="-120"/>
                <a:cs typeface="Microsoft JhengHei" charset="-120"/>
              </a:rPr>
              <a:t>的</a:t>
            </a:r>
            <a:r>
              <a:rPr lang="en-US" altLang="zh-TW" sz="2600" dirty="0">
                <a:latin typeface="Microsoft JhengHei" charset="-120"/>
                <a:ea typeface="Microsoft JhengHei" charset="-120"/>
                <a:cs typeface="Microsoft JhengHei" charset="-120"/>
              </a:rPr>
              <a:t>corpus</a:t>
            </a:r>
            <a:r>
              <a:rPr lang="zh-TW" altLang="en-US" sz="2600" dirty="0">
                <a:latin typeface="Microsoft JhengHei" charset="-120"/>
                <a:ea typeface="Microsoft JhengHei" charset="-120"/>
                <a:cs typeface="Microsoft JhengHei" charset="-120"/>
              </a:rPr>
              <a:t>佔用空間需要超過</a:t>
            </a:r>
            <a:r>
              <a:rPr lang="en-US" altLang="zh-TW" sz="2600" dirty="0">
                <a:latin typeface="Microsoft JhengHei" charset="-120"/>
                <a:ea typeface="Microsoft JhengHei" charset="-120"/>
                <a:cs typeface="Microsoft JhengHei" charset="-120"/>
              </a:rPr>
              <a:t>50G</a:t>
            </a:r>
            <a:r>
              <a:rPr lang="zh-TW" altLang="en-US" sz="2600" dirty="0">
                <a:latin typeface="Microsoft JhengHei" charset="-120"/>
                <a:ea typeface="Microsoft JhengHei" charset="-120"/>
                <a:cs typeface="Microsoft JhengHei" charset="-120"/>
              </a:rPr>
              <a:t>以上，麻煩請寄信給我，以控制專題工作站的空間使用量。</a:t>
            </a:r>
            <a:endParaRPr lang="en-US" altLang="zh-TW" sz="2600" dirty="0">
              <a:latin typeface="Microsoft JhengHei" charset="-120"/>
              <a:ea typeface="Microsoft JhengHei" charset="-120"/>
              <a:cs typeface="Microsoft JhengHei" charset="-120"/>
            </a:endParaRPr>
          </a:p>
          <a:p>
            <a:pPr marL="457200" indent="-457200">
              <a:buFont typeface="+mj-lt"/>
              <a:buAutoNum type="arabicPeriod"/>
            </a:pPr>
            <a:r>
              <a:rPr lang="zh-TW" altLang="en-US" sz="2600" dirty="0">
                <a:latin typeface="Microsoft JhengHei" charset="-120"/>
                <a:ea typeface="Microsoft JhengHei" charset="-120"/>
                <a:cs typeface="Microsoft JhengHei" charset="-120"/>
              </a:rPr>
              <a:t>因工作站運算資源有限，請避免使用工作站</a:t>
            </a:r>
            <a:r>
              <a:rPr lang="en-US" altLang="zh-TW" sz="2600" dirty="0">
                <a:latin typeface="Microsoft JhengHei" charset="-120"/>
                <a:ea typeface="Microsoft JhengHei" charset="-120"/>
                <a:cs typeface="Microsoft JhengHei" charset="-120"/>
              </a:rPr>
              <a:t>train</a:t>
            </a:r>
            <a:r>
              <a:rPr lang="zh-TW" altLang="en-US" sz="2600" dirty="0">
                <a:latin typeface="Microsoft JhengHei" charset="-120"/>
                <a:ea typeface="Microsoft JhengHei" charset="-120"/>
                <a:cs typeface="Microsoft JhengHei" charset="-120"/>
              </a:rPr>
              <a:t>一些個人作業等，而讓資源留給大家使用在專題研究上。</a:t>
            </a:r>
            <a:endParaRPr lang="en-US" altLang="zh-TW" sz="2600" dirty="0">
              <a:latin typeface="Microsoft JhengHei" charset="-120"/>
              <a:ea typeface="Microsoft JhengHei" charset="-120"/>
              <a:cs typeface="Microsoft JhengHei" charset="-120"/>
            </a:endParaRPr>
          </a:p>
          <a:p>
            <a:pPr marL="457200" indent="-457200">
              <a:buFont typeface="+mj-lt"/>
              <a:buAutoNum type="arabicPeriod"/>
            </a:pPr>
            <a:r>
              <a:rPr lang="zh-TW" altLang="en-US" sz="2600" dirty="0">
                <a:latin typeface="Microsoft JhengHei" charset="-120"/>
                <a:ea typeface="Microsoft JhengHei" charset="-120"/>
                <a:cs typeface="Microsoft JhengHei" charset="-120"/>
              </a:rPr>
              <a:t>本次</a:t>
            </a:r>
            <a:r>
              <a:rPr lang="en-US" altLang="zh-TW" sz="2600" dirty="0">
                <a:latin typeface="Microsoft JhengHei" charset="-120"/>
                <a:ea typeface="Microsoft JhengHei" charset="-120"/>
                <a:cs typeface="Microsoft JhengHei" charset="-120"/>
              </a:rPr>
              <a:t>project</a:t>
            </a:r>
            <a:r>
              <a:rPr lang="zh-TW" altLang="en-US" sz="2600" dirty="0">
                <a:latin typeface="Microsoft JhengHei" charset="-120"/>
                <a:ea typeface="Microsoft JhengHei" charset="-120"/>
                <a:cs typeface="Microsoft JhengHei" charset="-120"/>
              </a:rPr>
              <a:t>中，</a:t>
            </a:r>
            <a:r>
              <a:rPr lang="en-US" altLang="zh-TW" sz="2600" dirty="0">
                <a:latin typeface="Microsoft JhengHei" charset="-120"/>
                <a:ea typeface="Microsoft JhengHei" charset="-120"/>
                <a:cs typeface="Microsoft JhengHei" charset="-120"/>
              </a:rPr>
              <a:t>Week 3 &amp; Week 5</a:t>
            </a:r>
            <a:r>
              <a:rPr lang="zh-TW" altLang="en-US" sz="2600" dirty="0">
                <a:latin typeface="Microsoft JhengHei" charset="-120"/>
                <a:ea typeface="Microsoft JhengHei" charset="-120"/>
                <a:cs typeface="Microsoft JhengHei" charset="-120"/>
              </a:rPr>
              <a:t> 的實驗需要的大量運算資源和時間，請大家儘早開始，免得積到最後一兩天，大家的程式會因運算資源有限，而造成全部卡住，大家都無法進行實驗。</a:t>
            </a:r>
            <a:endParaRPr lang="en-US" sz="2600" dirty="0">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1506504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A88D-8EC3-4C7F-92CA-E336420B0F07}"/>
              </a:ext>
            </a:extLst>
          </p:cNvPr>
          <p:cNvSpPr>
            <a:spLocks noGrp="1"/>
          </p:cNvSpPr>
          <p:nvPr>
            <p:ph type="title"/>
          </p:nvPr>
        </p:nvSpPr>
        <p:spPr/>
        <p:txBody>
          <a:bodyPr/>
          <a:lstStyle/>
          <a:p>
            <a:r>
              <a:rPr lang="zh-TW" altLang="en-US">
                <a:latin typeface="微軟正黑體" panose="020B0604030504040204" pitchFamily="34" charset="-120"/>
                <a:ea typeface="微軟正黑體" panose="020B0604030504040204" pitchFamily="34" charset="-120"/>
              </a:rPr>
              <a:t>工作站注意事項</a:t>
            </a:r>
            <a:endParaRPr lang="en-US"/>
          </a:p>
        </p:txBody>
      </p:sp>
      <p:sp>
        <p:nvSpPr>
          <p:cNvPr id="7" name="TextBox 6">
            <a:extLst>
              <a:ext uri="{FF2B5EF4-FFF2-40B4-BE49-F238E27FC236}">
                <a16:creationId xmlns:a16="http://schemas.microsoft.com/office/drawing/2014/main" id="{05D27558-A635-40CA-A4A6-4D973287453E}"/>
              </a:ext>
            </a:extLst>
          </p:cNvPr>
          <p:cNvSpPr txBox="1"/>
          <p:nvPr/>
        </p:nvSpPr>
        <p:spPr>
          <a:xfrm>
            <a:off x="251520" y="1815782"/>
            <a:ext cx="8640960" cy="4093428"/>
          </a:xfrm>
          <a:prstGeom prst="rect">
            <a:avLst/>
          </a:prstGeom>
          <a:noFill/>
        </p:spPr>
        <p:txBody>
          <a:bodyPr wrap="square" rtlCol="0">
            <a:spAutoFit/>
          </a:bodyPr>
          <a:lstStyle/>
          <a:p>
            <a:pPr marL="514350" indent="-514350">
              <a:buFont typeface="+mj-lt"/>
              <a:buAutoNum type="arabicPeriod" startAt="5"/>
            </a:pPr>
            <a:r>
              <a:rPr lang="zh-TW" altLang="en-US" sz="2600" dirty="0">
                <a:latin typeface="Microsoft JhengHei" charset="-120"/>
                <a:ea typeface="Microsoft JhengHei" charset="-120"/>
                <a:cs typeface="Microsoft JhengHei" charset="-120"/>
              </a:rPr>
              <a:t>有為大家裝不同版本的</a:t>
            </a:r>
            <a:r>
              <a:rPr lang="en-US" altLang="zh-TW" sz="2600" dirty="0" err="1">
                <a:latin typeface="Microsoft JhengHei" charset="-120"/>
                <a:ea typeface="Microsoft JhengHei" charset="-120"/>
                <a:cs typeface="Microsoft JhengHei" charset="-120"/>
              </a:rPr>
              <a:t>cuda</a:t>
            </a:r>
            <a:r>
              <a:rPr lang="en-US" altLang="zh-TW" sz="2600" dirty="0">
                <a:latin typeface="Microsoft JhengHei" charset="-120"/>
                <a:ea typeface="Microsoft JhengHei" charset="-120"/>
                <a:cs typeface="Microsoft JhengHei" charset="-120"/>
              </a:rPr>
              <a:t> library</a:t>
            </a:r>
            <a:r>
              <a:rPr lang="zh-TW" altLang="en-US" sz="2600" dirty="0">
                <a:latin typeface="Microsoft JhengHei" charset="-120"/>
                <a:ea typeface="Microsoft JhengHei" charset="-120"/>
                <a:cs typeface="Microsoft JhengHei" charset="-120"/>
              </a:rPr>
              <a:t>，大家如果在某些檔案需要使用各版本的</a:t>
            </a:r>
            <a:r>
              <a:rPr lang="en-US" altLang="zh-TW" sz="2600" dirty="0" err="1">
                <a:latin typeface="Microsoft JhengHei" charset="-120"/>
                <a:ea typeface="Microsoft JhengHei" charset="-120"/>
                <a:cs typeface="Microsoft JhengHei" charset="-120"/>
              </a:rPr>
              <a:t>cuda</a:t>
            </a:r>
            <a:r>
              <a:rPr lang="en-US" altLang="zh-TW" sz="2600" dirty="0">
                <a:latin typeface="Microsoft JhengHei" charset="-120"/>
                <a:ea typeface="Microsoft JhengHei" charset="-120"/>
                <a:cs typeface="Microsoft JhengHei" charset="-120"/>
              </a:rPr>
              <a:t> library</a:t>
            </a:r>
            <a:r>
              <a:rPr lang="zh-TW" altLang="en-US" sz="2600" dirty="0">
                <a:latin typeface="Microsoft JhengHei" charset="-120"/>
                <a:ea typeface="Microsoft JhengHei" charset="-120"/>
                <a:cs typeface="Microsoft JhengHei" charset="-120"/>
              </a:rPr>
              <a:t>，請自行加進</a:t>
            </a:r>
            <a:r>
              <a:rPr lang="en-US" altLang="zh-TW" sz="2600" dirty="0">
                <a:latin typeface="Microsoft JhengHei" charset="-120"/>
                <a:ea typeface="Microsoft JhengHei" charset="-120"/>
                <a:cs typeface="Microsoft JhengHei" charset="-120"/>
              </a:rPr>
              <a:t>path</a:t>
            </a:r>
            <a:r>
              <a:rPr lang="zh-TW" altLang="en-US" sz="2600" dirty="0">
                <a:latin typeface="Microsoft JhengHei" charset="-120"/>
                <a:ea typeface="Microsoft JhengHei" charset="-120"/>
                <a:cs typeface="Microsoft JhengHei" charset="-120"/>
              </a:rPr>
              <a:t>中，如果所需要的</a:t>
            </a:r>
            <a:r>
              <a:rPr lang="en-US" altLang="zh-TW" sz="2600" dirty="0" err="1">
                <a:latin typeface="Microsoft JhengHei" charset="-120"/>
                <a:ea typeface="Microsoft JhengHei" charset="-120"/>
                <a:cs typeface="Microsoft JhengHei" charset="-120"/>
              </a:rPr>
              <a:t>cuda</a:t>
            </a:r>
            <a:r>
              <a:rPr lang="zh-TW" altLang="en-US" sz="2600" dirty="0">
                <a:latin typeface="Microsoft JhengHei" charset="-120"/>
                <a:ea typeface="Microsoft JhengHei" charset="-120"/>
                <a:cs typeface="Microsoft JhengHei" charset="-120"/>
              </a:rPr>
              <a:t>版本沒有，可以寫信請我幫忙裝。</a:t>
            </a:r>
            <a:endParaRPr lang="en-US" altLang="zh-TW" sz="2600" dirty="0">
              <a:latin typeface="Microsoft JhengHei" charset="-120"/>
              <a:ea typeface="Microsoft JhengHei" charset="-120"/>
              <a:cs typeface="Microsoft JhengHei" charset="-120"/>
            </a:endParaRPr>
          </a:p>
          <a:p>
            <a:pPr marL="514350" indent="-514350">
              <a:buFont typeface="+mj-lt"/>
              <a:buAutoNum type="arabicPeriod" startAt="5"/>
            </a:pPr>
            <a:r>
              <a:rPr lang="zh-TW" altLang="en-US" sz="2600" dirty="0">
                <a:latin typeface="Microsoft JhengHei" charset="-120"/>
                <a:ea typeface="Microsoft JhengHei" charset="-120"/>
                <a:cs typeface="Microsoft JhengHei" charset="-120"/>
              </a:rPr>
              <a:t>第二階段專題的時候建議大家使用</a:t>
            </a:r>
            <a:r>
              <a:rPr lang="en-US" altLang="zh-TW" sz="2600" dirty="0">
                <a:latin typeface="Microsoft JhengHei" charset="-120"/>
                <a:ea typeface="Microsoft JhengHei" charset="-120"/>
                <a:cs typeface="Microsoft JhengHei" charset="-120"/>
              </a:rPr>
              <a:t>virtual environment</a:t>
            </a:r>
            <a:r>
              <a:rPr lang="zh-TW" altLang="en-US" sz="2600" dirty="0">
                <a:latin typeface="Microsoft JhengHei" charset="-120"/>
                <a:ea typeface="Microsoft JhengHei" charset="-120"/>
                <a:cs typeface="Microsoft JhengHei" charset="-120"/>
              </a:rPr>
              <a:t>，</a:t>
            </a:r>
            <a:r>
              <a:rPr lang="en-US" altLang="zh-TW" sz="2600" dirty="0">
                <a:latin typeface="Microsoft JhengHei" charset="-120"/>
                <a:ea typeface="Microsoft JhengHei" charset="-120"/>
                <a:cs typeface="Microsoft JhengHei" charset="-120"/>
              </a:rPr>
              <a:t>Ex: </a:t>
            </a:r>
            <a:r>
              <a:rPr lang="en-US" altLang="zh-TW" sz="2600" dirty="0" err="1">
                <a:latin typeface="Microsoft JhengHei" charset="-120"/>
                <a:ea typeface="Microsoft JhengHei" charset="-120"/>
                <a:cs typeface="Microsoft JhengHei" charset="-120"/>
              </a:rPr>
              <a:t>virtualenv</a:t>
            </a:r>
            <a:r>
              <a:rPr lang="en-US" altLang="zh-TW" sz="2600" dirty="0">
                <a:latin typeface="Microsoft JhengHei" charset="-120"/>
                <a:ea typeface="Microsoft JhengHei" charset="-120"/>
                <a:cs typeface="Microsoft JhengHei" charset="-120"/>
              </a:rPr>
              <a:t>, </a:t>
            </a:r>
            <a:r>
              <a:rPr lang="en-US" altLang="zh-TW" sz="2600" dirty="0" err="1">
                <a:latin typeface="Microsoft JhengHei" charset="-120"/>
                <a:ea typeface="Microsoft JhengHei" charset="-120"/>
                <a:cs typeface="Microsoft JhengHei" charset="-120"/>
              </a:rPr>
              <a:t>conda</a:t>
            </a:r>
            <a:r>
              <a:rPr lang="zh-TW" altLang="en-US" sz="2600" dirty="0">
                <a:latin typeface="Microsoft JhengHei" charset="-120"/>
                <a:ea typeface="Microsoft JhengHei" charset="-120"/>
                <a:cs typeface="Microsoft JhengHei" charset="-120"/>
              </a:rPr>
              <a:t>等，也可以使用</a:t>
            </a:r>
            <a:r>
              <a:rPr lang="en-US" altLang="zh-TW" sz="2600" dirty="0">
                <a:latin typeface="Microsoft JhengHei" charset="-120"/>
                <a:ea typeface="Microsoft JhengHei" charset="-120"/>
                <a:cs typeface="Microsoft JhengHei" charset="-120"/>
              </a:rPr>
              <a:t>pip --user </a:t>
            </a:r>
            <a:r>
              <a:rPr lang="zh-TW" altLang="en-US" sz="2600" dirty="0">
                <a:latin typeface="Microsoft JhengHei" charset="-120"/>
                <a:ea typeface="Microsoft JhengHei" charset="-120"/>
                <a:cs typeface="Microsoft JhengHei" charset="-120"/>
              </a:rPr>
              <a:t>將需要的</a:t>
            </a:r>
            <a:r>
              <a:rPr lang="en-US" altLang="zh-TW" sz="2600" dirty="0">
                <a:latin typeface="Microsoft JhengHei" charset="-120"/>
                <a:ea typeface="Microsoft JhengHei" charset="-120"/>
                <a:cs typeface="Microsoft JhengHei" charset="-120"/>
              </a:rPr>
              <a:t>package</a:t>
            </a:r>
            <a:r>
              <a:rPr lang="zh-TW" altLang="en-US" sz="2600" dirty="0">
                <a:latin typeface="Microsoft JhengHei" charset="-120"/>
                <a:ea typeface="Microsoft JhengHei" charset="-120"/>
                <a:cs typeface="Microsoft JhengHei" charset="-120"/>
              </a:rPr>
              <a:t>放在</a:t>
            </a:r>
            <a:r>
              <a:rPr lang="en-US" altLang="zh-TW" sz="2600" dirty="0">
                <a:latin typeface="Microsoft JhengHei" charset="-120"/>
                <a:ea typeface="Microsoft JhengHei" charset="-120"/>
                <a:cs typeface="Microsoft JhengHei" charset="-120"/>
              </a:rPr>
              <a:t>local</a:t>
            </a:r>
            <a:r>
              <a:rPr lang="zh-TW" altLang="en-US" sz="2600" dirty="0">
                <a:latin typeface="Microsoft JhengHei" charset="-120"/>
                <a:ea typeface="Microsoft JhengHei" charset="-120"/>
                <a:cs typeface="Microsoft JhengHei" charset="-120"/>
              </a:rPr>
              <a:t>端</a:t>
            </a:r>
            <a:endParaRPr lang="en-US" altLang="zh-TW" sz="2600" dirty="0">
              <a:latin typeface="Microsoft JhengHei" charset="-120"/>
              <a:ea typeface="Microsoft JhengHei" charset="-120"/>
              <a:cs typeface="Microsoft JhengHei" charset="-120"/>
            </a:endParaRPr>
          </a:p>
          <a:p>
            <a:pPr marL="514350" indent="-514350">
              <a:buFont typeface="+mj-lt"/>
              <a:buAutoNum type="arabicPeriod" startAt="5"/>
            </a:pPr>
            <a:r>
              <a:rPr lang="zh-TW" altLang="en-US" sz="2600" dirty="0">
                <a:latin typeface="Microsoft JhengHei" charset="-120"/>
                <a:ea typeface="Microsoft JhengHei" charset="-120"/>
                <a:cs typeface="Microsoft JhengHei" charset="-120"/>
              </a:rPr>
              <a:t>請不要在工作站跑</a:t>
            </a:r>
            <a:r>
              <a:rPr lang="en-US" altLang="zh-TW" sz="2600" dirty="0" err="1">
                <a:latin typeface="Microsoft JhengHei" charset="-120"/>
                <a:ea typeface="Microsoft JhengHei" charset="-120"/>
                <a:cs typeface="Microsoft JhengHei" charset="-120"/>
              </a:rPr>
              <a:t>ipython</a:t>
            </a:r>
            <a:r>
              <a:rPr lang="zh-TW" altLang="en-US" sz="2600" dirty="0">
                <a:latin typeface="Microsoft JhengHei" charset="-120"/>
                <a:ea typeface="Microsoft JhengHei" charset="-120"/>
                <a:cs typeface="Microsoft JhengHei" charset="-120"/>
              </a:rPr>
              <a:t>之類互動式的程式，會吃掉大家的資源，請直接跑</a:t>
            </a:r>
            <a:r>
              <a:rPr lang="en-US" altLang="zh-TW" sz="2600" dirty="0">
                <a:latin typeface="Microsoft JhengHei" charset="-120"/>
                <a:ea typeface="Microsoft JhengHei" charset="-120"/>
                <a:cs typeface="Microsoft JhengHei" charset="-120"/>
              </a:rPr>
              <a:t>python</a:t>
            </a:r>
            <a:r>
              <a:rPr lang="zh-TW" altLang="en-US" sz="2600" dirty="0">
                <a:latin typeface="Microsoft JhengHei" charset="-120"/>
                <a:ea typeface="Microsoft JhengHei" charset="-120"/>
                <a:cs typeface="Microsoft JhengHei" charset="-120"/>
              </a:rPr>
              <a:t>檔。</a:t>
            </a:r>
            <a:endParaRPr lang="en-US" altLang="zh-TW" sz="2600" dirty="0">
              <a:latin typeface="Microsoft JhengHei" charset="-120"/>
              <a:ea typeface="Microsoft JhengHei" charset="-120"/>
              <a:cs typeface="Microsoft JhengHei" charset="-120"/>
            </a:endParaRPr>
          </a:p>
          <a:p>
            <a:pPr marL="514350" indent="-514350">
              <a:buFont typeface="+mj-lt"/>
              <a:buAutoNum type="arabicPeriod" startAt="5"/>
            </a:pPr>
            <a:endParaRPr lang="en-US" sz="2600" dirty="0">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526863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D847-93F4-4958-A8F3-96582937563C}"/>
              </a:ext>
            </a:extLst>
          </p:cNvPr>
          <p:cNvSpPr>
            <a:spLocks noGrp="1"/>
          </p:cNvSpPr>
          <p:nvPr>
            <p:ph type="title"/>
          </p:nvPr>
        </p:nvSpPr>
        <p:spPr/>
        <p:txBody>
          <a:bodyPr/>
          <a:lstStyle/>
          <a:p>
            <a:r>
              <a:rPr lang="zh-TW" altLang="en-US">
                <a:latin typeface="微軟正黑體" panose="020B0604030504040204" pitchFamily="34" charset="-120"/>
                <a:ea typeface="微軟正黑體" panose="020B0604030504040204" pitchFamily="34" charset="-120"/>
              </a:rPr>
              <a:t>其他注意事項</a:t>
            </a:r>
            <a:endParaRPr lang="en-US"/>
          </a:p>
        </p:txBody>
      </p:sp>
      <p:sp>
        <p:nvSpPr>
          <p:cNvPr id="3" name="Content Placeholder 2">
            <a:extLst>
              <a:ext uri="{FF2B5EF4-FFF2-40B4-BE49-F238E27FC236}">
                <a16:creationId xmlns:a16="http://schemas.microsoft.com/office/drawing/2014/main" id="{53D628CC-D5E6-4EB1-AAD1-A5B8833C05F3}"/>
              </a:ext>
            </a:extLst>
          </p:cNvPr>
          <p:cNvSpPr>
            <a:spLocks noGrp="1"/>
          </p:cNvSpPr>
          <p:nvPr>
            <p:ph idx="1"/>
          </p:nvPr>
        </p:nvSpPr>
        <p:spPr>
          <a:xfrm>
            <a:off x="628650" y="1825625"/>
            <a:ext cx="7398727" cy="4351338"/>
          </a:xfrm>
        </p:spPr>
        <p:txBody>
          <a:bodyPr vert="horz" lIns="91440" tIns="45720" rIns="91440" bIns="45720" rtlCol="0" anchor="t">
            <a:normAutofit/>
          </a:bodyPr>
          <a:lstStyle/>
          <a:p>
            <a:r>
              <a:rPr lang="zh-TW" altLang="en-US" dirty="0">
                <a:latin typeface="微軟正黑體" panose="020B0604030504040204" pitchFamily="34" charset="-120"/>
                <a:ea typeface="微軟正黑體" panose="020B0604030504040204" pitchFamily="34" charset="-120"/>
              </a:rPr>
              <a:t>請各位同學填以下表單</a:t>
            </a:r>
            <a:endParaRPr lang="en-US" altLang="zh-TW" dirty="0">
              <a:latin typeface="微軟正黑體" panose="020B0604030504040204" pitchFamily="34" charset="-120"/>
              <a:ea typeface="微軟正黑體" panose="020B0604030504040204" pitchFamily="34" charset="-120"/>
            </a:endParaRPr>
          </a:p>
          <a:p>
            <a:r>
              <a:rPr lang="en-US" dirty="0">
                <a:latin typeface="微軟正黑體"/>
                <a:ea typeface="微軟正黑體"/>
                <a:hlinkClick r:id="rId2"/>
              </a:rPr>
              <a:t>https://forms.gle/3Ch5mumELaxoqAUq6</a:t>
            </a:r>
            <a:endParaRPr lang="en-US" dirty="0">
              <a:latin typeface="微軟正黑體"/>
              <a:ea typeface="微軟正黑體"/>
            </a:endParaRPr>
          </a:p>
          <a:p>
            <a:r>
              <a:rPr lang="zh-TW" altLang="en-US" dirty="0">
                <a:latin typeface="微軟正黑體" panose="020B0604030504040204" pitchFamily="34" charset="-120"/>
                <a:ea typeface="微軟正黑體" panose="020B0604030504040204" pitchFamily="34" charset="-120"/>
              </a:rPr>
              <a:t>有任何公告將以</a:t>
            </a:r>
            <a:r>
              <a:rPr lang="en-US" altLang="zh-TW" dirty="0">
                <a:latin typeface="微軟正黑體" panose="020B0604030504040204" pitchFamily="34" charset="-120"/>
                <a:ea typeface="微軟正黑體" panose="020B0604030504040204" pitchFamily="34" charset="-120"/>
              </a:rPr>
              <a:t>e-mail</a:t>
            </a:r>
            <a:r>
              <a:rPr lang="zh-TW" altLang="en-US" dirty="0">
                <a:latin typeface="微軟正黑體" panose="020B0604030504040204" pitchFamily="34" charset="-120"/>
                <a:ea typeface="微軟正黑體" panose="020B0604030504040204" pitchFamily="34" charset="-120"/>
              </a:rPr>
              <a:t>發給大</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家知道</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各週主題有問題請優先發信給</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該週助教，也可</a:t>
            </a:r>
            <a:r>
              <a:rPr lang="en-US" altLang="zh-TW" dirty="0">
                <a:latin typeface="微軟正黑體" panose="020B0604030504040204" pitchFamily="34" charset="-120"/>
                <a:ea typeface="微軟正黑體" panose="020B0604030504040204" pitchFamily="34" charset="-120"/>
              </a:rPr>
              <a:t>cc</a:t>
            </a:r>
            <a:r>
              <a:rPr lang="zh-TW" altLang="en-US" dirty="0">
                <a:latin typeface="微軟正黑體" panose="020B0604030504040204" pitchFamily="34" charset="-120"/>
                <a:ea typeface="微軟正黑體" panose="020B0604030504040204" pitchFamily="34" charset="-120"/>
              </a:rPr>
              <a:t>大助教</a:t>
            </a:r>
            <a:endParaRPr lang="en-US" dirty="0">
              <a:latin typeface="微軟正黑體" panose="020B0604030504040204" pitchFamily="34" charset="-120"/>
              <a:ea typeface="微軟正黑體" panose="020B0604030504040204" pitchFamily="34" charset="-120"/>
            </a:endParaRPr>
          </a:p>
          <a:p>
            <a:endParaRPr lang="en-US" dirty="0">
              <a:latin typeface="微軟正黑體" panose="020B0604030504040204" pitchFamily="34" charset="-120"/>
              <a:ea typeface="微軟正黑體" panose="020B0604030504040204" pitchFamily="34" charset="-120"/>
            </a:endParaRPr>
          </a:p>
        </p:txBody>
      </p:sp>
      <p:pic>
        <p:nvPicPr>
          <p:cNvPr id="5" name="Picture 4" descr="A picture containing drawing&#10;&#10;Description automatically generated">
            <a:extLst>
              <a:ext uri="{FF2B5EF4-FFF2-40B4-BE49-F238E27FC236}">
                <a16:creationId xmlns:a16="http://schemas.microsoft.com/office/drawing/2014/main" id="{885D1AD9-B6D1-4249-8127-B16143426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736" y="2961787"/>
            <a:ext cx="2307614" cy="2307614"/>
          </a:xfrm>
          <a:prstGeom prst="rect">
            <a:avLst/>
          </a:prstGeom>
        </p:spPr>
      </p:pic>
    </p:spTree>
    <p:extLst>
      <p:ext uri="{BB962C8B-B14F-4D97-AF65-F5344CB8AC3E}">
        <p14:creationId xmlns:p14="http://schemas.microsoft.com/office/powerpoint/2010/main" val="140582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31F2-5718-4DE1-82A6-78615B18813C}"/>
              </a:ext>
            </a:extLst>
          </p:cNvPr>
          <p:cNvSpPr>
            <a:spLocks noGrp="1"/>
          </p:cNvSpPr>
          <p:nvPr>
            <p:ph type="title"/>
          </p:nvPr>
        </p:nvSpPr>
        <p:spPr/>
        <p:txBody>
          <a:bodyPr/>
          <a:lstStyle/>
          <a:p>
            <a:r>
              <a:rPr lang="zh-TW" altLang="en-US">
                <a:latin typeface="微軟正黑體" panose="020B0604030504040204" pitchFamily="34" charset="-120"/>
                <a:ea typeface="微軟正黑體" panose="020B0604030504040204" pitchFamily="34" charset="-120"/>
              </a:rPr>
              <a:t>第一階段專題</a:t>
            </a:r>
            <a:endParaRPr lang="en-US"/>
          </a:p>
        </p:txBody>
      </p:sp>
      <p:sp>
        <p:nvSpPr>
          <p:cNvPr id="3" name="Content Placeholder 2">
            <a:extLst>
              <a:ext uri="{FF2B5EF4-FFF2-40B4-BE49-F238E27FC236}">
                <a16:creationId xmlns:a16="http://schemas.microsoft.com/office/drawing/2014/main" id="{28229E26-E053-4AE5-9AF0-202AE1CD2ACB}"/>
              </a:ext>
            </a:extLst>
          </p:cNvPr>
          <p:cNvSpPr>
            <a:spLocks noGrp="1"/>
          </p:cNvSpPr>
          <p:nvPr>
            <p:ph idx="1"/>
          </p:nvPr>
        </p:nvSpPr>
        <p:spPr/>
        <p:txBody>
          <a:bodyPr/>
          <a:lstStyle/>
          <a:p>
            <a:r>
              <a:rPr lang="zh-TW" altLang="en-US">
                <a:solidFill>
                  <a:srgbClr val="000000"/>
                </a:solidFill>
                <a:latin typeface="Microsoft JhengHei" charset="-120"/>
                <a:ea typeface="Microsoft JhengHei" charset="-120"/>
                <a:cs typeface="Microsoft JhengHei" charset="-120"/>
              </a:rPr>
              <a:t>目的：透過建立一個基本的大字彙語音辨識系統，讓同學對語音辨識有具體的了解，並且以此作為進一步研究各項進階技術的基礎。</a:t>
            </a:r>
            <a:endParaRPr lang="zh-TW" altLang="en-US">
              <a:latin typeface="Microsoft JhengHei" charset="-120"/>
              <a:ea typeface="Microsoft JhengHei" charset="-120"/>
              <a:cs typeface="Microsoft JhengHei" charset="-120"/>
            </a:endParaRPr>
          </a:p>
          <a:p>
            <a:endParaRPr lang="en-US"/>
          </a:p>
        </p:txBody>
      </p:sp>
      <p:pic>
        <p:nvPicPr>
          <p:cNvPr id="19" name="Picture 11">
            <a:extLst>
              <a:ext uri="{FF2B5EF4-FFF2-40B4-BE49-F238E27FC236}">
                <a16:creationId xmlns:a16="http://schemas.microsoft.com/office/drawing/2014/main" id="{EA72E036-ED03-4527-A03F-3B0C6A2B9751}"/>
              </a:ext>
            </a:extLst>
          </p:cNvPr>
          <p:cNvPicPr/>
          <p:nvPr/>
        </p:nvPicPr>
        <p:blipFill>
          <a:blip r:embed="rId2"/>
          <a:srcRect r="50370"/>
          <a:stretch>
            <a:fillRect/>
          </a:stretch>
        </p:blipFill>
        <p:spPr>
          <a:xfrm>
            <a:off x="1372096" y="4786549"/>
            <a:ext cx="1183680" cy="450360"/>
          </a:xfrm>
          <a:prstGeom prst="rect">
            <a:avLst/>
          </a:prstGeom>
          <a:ln>
            <a:noFill/>
          </a:ln>
        </p:spPr>
      </p:pic>
      <p:sp>
        <p:nvSpPr>
          <p:cNvPr id="21" name="CustomShape 3">
            <a:extLst>
              <a:ext uri="{FF2B5EF4-FFF2-40B4-BE49-F238E27FC236}">
                <a16:creationId xmlns:a16="http://schemas.microsoft.com/office/drawing/2014/main" id="{5E08BE5C-8F5F-49A2-851E-56FA188F752D}"/>
              </a:ext>
            </a:extLst>
          </p:cNvPr>
          <p:cNvSpPr/>
          <p:nvPr/>
        </p:nvSpPr>
        <p:spPr>
          <a:xfrm>
            <a:off x="3586965" y="3815840"/>
            <a:ext cx="2247120" cy="1413360"/>
          </a:xfrm>
          <a:prstGeom prst="rect">
            <a:avLst/>
          </a:prstGeom>
          <a:solidFill>
            <a:srgbClr val="FBE1C2"/>
          </a:solidFill>
          <a:ln w="10080">
            <a:solidFill>
              <a:srgbClr val="F8BD52"/>
            </a:solidFill>
            <a:round/>
          </a:ln>
        </p:spPr>
        <p:txBody>
          <a:bodyPr wrap="none" lIns="92160" tIns="46080" rIns="92160" bIns="46080" anchor="ctr"/>
          <a:lstStyle/>
          <a:p>
            <a:pPr algn="ctr">
              <a:lnSpc>
                <a:spcPct val="100000"/>
              </a:lnSpc>
            </a:pPr>
            <a:r>
              <a:rPr lang="en-US" sz="2000" b="1">
                <a:solidFill>
                  <a:srgbClr val="30356E"/>
                </a:solidFill>
                <a:latin typeface="Times New Roman"/>
                <a:ea typeface="華康儷金黑"/>
              </a:rPr>
              <a:t>Speech</a:t>
            </a:r>
          </a:p>
          <a:p>
            <a:pPr algn="ctr">
              <a:lnSpc>
                <a:spcPct val="100000"/>
              </a:lnSpc>
            </a:pPr>
            <a:r>
              <a:rPr lang="en-US" sz="2000" b="1">
                <a:solidFill>
                  <a:srgbClr val="30356E"/>
                </a:solidFill>
                <a:latin typeface="Times New Roman"/>
                <a:ea typeface="華康儷金黑"/>
              </a:rPr>
              <a:t>Recognition</a:t>
            </a:r>
            <a:endParaRPr/>
          </a:p>
          <a:p>
            <a:pPr algn="ctr">
              <a:lnSpc>
                <a:spcPct val="100000"/>
              </a:lnSpc>
            </a:pPr>
            <a:r>
              <a:rPr lang="en-US" sz="2000" b="1">
                <a:solidFill>
                  <a:srgbClr val="30356E"/>
                </a:solidFill>
                <a:latin typeface="Times New Roman"/>
                <a:ea typeface="華康儷金黑"/>
              </a:rPr>
              <a:t>System</a:t>
            </a:r>
            <a:endParaRPr/>
          </a:p>
        </p:txBody>
      </p:sp>
      <p:sp>
        <p:nvSpPr>
          <p:cNvPr id="23" name="CustomShape 6">
            <a:extLst>
              <a:ext uri="{FF2B5EF4-FFF2-40B4-BE49-F238E27FC236}">
                <a16:creationId xmlns:a16="http://schemas.microsoft.com/office/drawing/2014/main" id="{0348A90A-F0C9-4B2C-8CB5-9550D2E55316}"/>
              </a:ext>
            </a:extLst>
          </p:cNvPr>
          <p:cNvSpPr/>
          <p:nvPr/>
        </p:nvSpPr>
        <p:spPr>
          <a:xfrm>
            <a:off x="2834205" y="4586600"/>
            <a:ext cx="642600" cy="1080"/>
          </a:xfrm>
          <a:prstGeom prst="straightConnector1">
            <a:avLst/>
          </a:prstGeom>
          <a:noFill/>
          <a:ln w="38160">
            <a:solidFill>
              <a:srgbClr val="000000"/>
            </a:solidFill>
            <a:round/>
            <a:tailEnd type="arrow" w="med" len="med"/>
          </a:ln>
        </p:spPr>
      </p:sp>
      <p:sp>
        <p:nvSpPr>
          <p:cNvPr id="25" name="CustomShape 7">
            <a:extLst>
              <a:ext uri="{FF2B5EF4-FFF2-40B4-BE49-F238E27FC236}">
                <a16:creationId xmlns:a16="http://schemas.microsoft.com/office/drawing/2014/main" id="{47E2BB5D-D0C9-4147-9D42-708908F9279D}"/>
              </a:ext>
            </a:extLst>
          </p:cNvPr>
          <p:cNvSpPr/>
          <p:nvPr/>
        </p:nvSpPr>
        <p:spPr>
          <a:xfrm>
            <a:off x="5956845" y="4585160"/>
            <a:ext cx="642600" cy="1080"/>
          </a:xfrm>
          <a:prstGeom prst="straightConnector1">
            <a:avLst/>
          </a:prstGeom>
          <a:noFill/>
          <a:ln w="38160">
            <a:solidFill>
              <a:srgbClr val="000000"/>
            </a:solidFill>
            <a:round/>
            <a:tailEnd type="arrow" w="med" len="med"/>
          </a:ln>
        </p:spPr>
      </p:sp>
      <p:sp>
        <p:nvSpPr>
          <p:cNvPr id="27" name="TextBox 26">
            <a:extLst>
              <a:ext uri="{FF2B5EF4-FFF2-40B4-BE49-F238E27FC236}">
                <a16:creationId xmlns:a16="http://schemas.microsoft.com/office/drawing/2014/main" id="{180343DF-DFEC-4719-BA94-7B73E010EBFC}"/>
              </a:ext>
            </a:extLst>
          </p:cNvPr>
          <p:cNvSpPr txBox="1"/>
          <p:nvPr/>
        </p:nvSpPr>
        <p:spPr>
          <a:xfrm>
            <a:off x="6730980" y="3950353"/>
            <a:ext cx="1441420" cy="769441"/>
          </a:xfrm>
          <a:prstGeom prst="rect">
            <a:avLst/>
          </a:prstGeom>
          <a:noFill/>
        </p:spPr>
        <p:txBody>
          <a:bodyPr wrap="none" rtlCol="0">
            <a:spAutoFit/>
          </a:bodyPr>
          <a:lstStyle/>
          <a:p>
            <a:pPr algn="ctr"/>
            <a:r>
              <a:rPr lang="en-US" sz="2200" b="1">
                <a:solidFill>
                  <a:schemeClr val="tx2">
                    <a:lumMod val="75000"/>
                  </a:schemeClr>
                </a:solidFill>
              </a:rPr>
              <a:t>Output</a:t>
            </a:r>
          </a:p>
          <a:p>
            <a:pPr algn="ctr"/>
            <a:r>
              <a:rPr lang="en-US" sz="2200" b="1">
                <a:solidFill>
                  <a:schemeClr val="tx2">
                    <a:lumMod val="75000"/>
                  </a:schemeClr>
                </a:solidFill>
              </a:rPr>
              <a:t>Sentence</a:t>
            </a:r>
          </a:p>
        </p:txBody>
      </p:sp>
      <p:sp>
        <p:nvSpPr>
          <p:cNvPr id="29" name="TextBox 28">
            <a:extLst>
              <a:ext uri="{FF2B5EF4-FFF2-40B4-BE49-F238E27FC236}">
                <a16:creationId xmlns:a16="http://schemas.microsoft.com/office/drawing/2014/main" id="{139EFAB4-0A09-4954-B9DF-5060FF98B95E}"/>
              </a:ext>
            </a:extLst>
          </p:cNvPr>
          <p:cNvSpPr txBox="1"/>
          <p:nvPr/>
        </p:nvSpPr>
        <p:spPr>
          <a:xfrm>
            <a:off x="1366027" y="3861048"/>
            <a:ext cx="1189749" cy="769441"/>
          </a:xfrm>
          <a:prstGeom prst="rect">
            <a:avLst/>
          </a:prstGeom>
          <a:noFill/>
        </p:spPr>
        <p:txBody>
          <a:bodyPr wrap="none" rtlCol="0">
            <a:spAutoFit/>
          </a:bodyPr>
          <a:lstStyle/>
          <a:p>
            <a:pPr algn="ctr"/>
            <a:r>
              <a:rPr lang="en-US" sz="2200" b="1">
                <a:solidFill>
                  <a:schemeClr val="tx2">
                    <a:lumMod val="75000"/>
                  </a:schemeClr>
                </a:solidFill>
              </a:rPr>
              <a:t>Input</a:t>
            </a:r>
          </a:p>
          <a:p>
            <a:pPr algn="ctr"/>
            <a:r>
              <a:rPr lang="en-US" sz="2200" b="1">
                <a:solidFill>
                  <a:schemeClr val="tx2">
                    <a:lumMod val="75000"/>
                  </a:schemeClr>
                </a:solidFill>
              </a:rPr>
              <a:t>Speech</a:t>
            </a:r>
          </a:p>
        </p:txBody>
      </p:sp>
      <p:sp>
        <p:nvSpPr>
          <p:cNvPr id="31" name="TextBox 30">
            <a:extLst>
              <a:ext uri="{FF2B5EF4-FFF2-40B4-BE49-F238E27FC236}">
                <a16:creationId xmlns:a16="http://schemas.microsoft.com/office/drawing/2014/main" id="{18E15355-CB64-4FFC-9897-66F03B2A4BEE}"/>
              </a:ext>
            </a:extLst>
          </p:cNvPr>
          <p:cNvSpPr txBox="1"/>
          <p:nvPr/>
        </p:nvSpPr>
        <p:spPr>
          <a:xfrm>
            <a:off x="7063437" y="4798313"/>
            <a:ext cx="748923" cy="430887"/>
          </a:xfrm>
          <a:prstGeom prst="rect">
            <a:avLst/>
          </a:prstGeom>
          <a:noFill/>
        </p:spPr>
        <p:txBody>
          <a:bodyPr wrap="none" rtlCol="0">
            <a:spAutoFit/>
          </a:bodyPr>
          <a:lstStyle/>
          <a:p>
            <a:r>
              <a:rPr lang="zh-TW" altLang="en-US" sz="2200" b="1">
                <a:solidFill>
                  <a:srgbClr val="C00000"/>
                </a:solidFill>
              </a:rPr>
              <a:t>今天</a:t>
            </a:r>
            <a:endParaRPr lang="en-US" sz="2200" b="1">
              <a:solidFill>
                <a:srgbClr val="C00000"/>
              </a:solidFill>
            </a:endParaRPr>
          </a:p>
        </p:txBody>
      </p:sp>
    </p:spTree>
    <p:extLst>
      <p:ext uri="{BB962C8B-B14F-4D97-AF65-F5344CB8AC3E}">
        <p14:creationId xmlns:p14="http://schemas.microsoft.com/office/powerpoint/2010/main" val="3047407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068928-4B0D-4D0D-9629-77808F4408E7}"/>
              </a:ext>
            </a:extLst>
          </p:cNvPr>
          <p:cNvSpPr>
            <a:spLocks noGrp="1"/>
          </p:cNvSpPr>
          <p:nvPr>
            <p:ph type="title"/>
          </p:nvPr>
        </p:nvSpPr>
        <p:spPr/>
        <p:txBody>
          <a:bodyPr/>
          <a:lstStyle/>
          <a:p>
            <a:r>
              <a:rPr lang="zh-TW">
                <a:ea typeface="+mj-lt"/>
                <a:cs typeface="+mj-lt"/>
              </a:rPr>
              <a:t>其他注意事項</a:t>
            </a:r>
          </a:p>
        </p:txBody>
      </p:sp>
      <p:sp>
        <p:nvSpPr>
          <p:cNvPr id="3" name="內容版面配置區 2">
            <a:extLst>
              <a:ext uri="{FF2B5EF4-FFF2-40B4-BE49-F238E27FC236}">
                <a16:creationId xmlns:a16="http://schemas.microsoft.com/office/drawing/2014/main" id="{9E993D4E-F178-4180-8D44-3AE9B0C38EEC}"/>
              </a:ext>
            </a:extLst>
          </p:cNvPr>
          <p:cNvSpPr>
            <a:spLocks noGrp="1"/>
          </p:cNvSpPr>
          <p:nvPr>
            <p:ph idx="1"/>
          </p:nvPr>
        </p:nvSpPr>
        <p:spPr/>
        <p:txBody>
          <a:bodyPr vert="horz" lIns="91440" tIns="45720" rIns="91440" bIns="45720" rtlCol="0" anchor="t">
            <a:normAutofit/>
          </a:bodyPr>
          <a:lstStyle/>
          <a:p>
            <a:r>
              <a:rPr lang="zh-TW" dirty="0">
                <a:ea typeface="+mn-lt"/>
                <a:cs typeface="+mn-lt"/>
              </a:rPr>
              <a:t>報告請統一用教室電腦報告</a:t>
            </a:r>
            <a:endParaRPr lang="en-US" altLang="zh-TW" dirty="0">
              <a:ea typeface="+mn-lt"/>
              <a:cs typeface="+mn-lt"/>
            </a:endParaRPr>
          </a:p>
          <a:p>
            <a:r>
              <a:rPr lang="zh-TW" altLang="en-US" dirty="0">
                <a:ea typeface="+mn-lt"/>
                <a:cs typeface="+mn-lt"/>
              </a:rPr>
              <a:t>投影片前一天放到以下的</a:t>
            </a:r>
            <a:r>
              <a:rPr lang="zh-TW" dirty="0">
                <a:ea typeface="+mn-lt"/>
                <a:cs typeface="+mn-lt"/>
              </a:rPr>
              <a:t>雲端硬碟，</a:t>
            </a:r>
            <a:r>
              <a:rPr lang="zh-TW" altLang="en-US" dirty="0">
                <a:ea typeface="+mn-lt"/>
                <a:cs typeface="+mn-lt"/>
              </a:rPr>
              <a:t>請</a:t>
            </a:r>
            <a:r>
              <a:rPr lang="zh-TW" dirty="0">
                <a:ea typeface="+mn-lt"/>
                <a:cs typeface="+mn-lt"/>
              </a:rPr>
              <a:t>各組創一個</a:t>
            </a:r>
            <a:r>
              <a:rPr lang="zh-TW" altLang="en-US" dirty="0">
                <a:ea typeface="+mn-lt"/>
                <a:cs typeface="+mn-lt"/>
              </a:rPr>
              <a:t>組員姓名的</a:t>
            </a:r>
            <a:r>
              <a:rPr lang="zh-TW" dirty="0">
                <a:ea typeface="+mn-lt"/>
                <a:cs typeface="+mn-lt"/>
              </a:rPr>
              <a:t>資料夾</a:t>
            </a:r>
            <a:r>
              <a:rPr lang="zh-TW" altLang="en-US" dirty="0">
                <a:ea typeface="+mn-lt"/>
                <a:cs typeface="+mn-lt"/>
              </a:rPr>
              <a:t>。</a:t>
            </a:r>
            <a:endParaRPr lang="zh-TW" dirty="0">
              <a:ea typeface="+mn-lt"/>
              <a:cs typeface="+mn-lt"/>
            </a:endParaRPr>
          </a:p>
          <a:p>
            <a:endParaRPr lang="zh-TW" altLang="en-US" dirty="0">
              <a:ea typeface="新細明體" panose="02020500000000000000" pitchFamily="18" charset="-120"/>
              <a:cs typeface="Calibri"/>
            </a:endParaRPr>
          </a:p>
          <a:p>
            <a:pPr marL="0" indent="0">
              <a:buNone/>
            </a:pPr>
            <a:r>
              <a:rPr lang="zh-TW" dirty="0">
                <a:ea typeface="+mn-lt"/>
                <a:cs typeface="+mn-lt"/>
                <a:hlinkClick r:id="rId2"/>
              </a:rPr>
              <a:t>https://drive.google.com/drive/folders/16ttKlL35nmSJj_O01TN4wfEUWKUdQagu?usp=sharing</a:t>
            </a:r>
            <a:endParaRPr lang="zh-TW" dirty="0">
              <a:ea typeface="新細明體" panose="02020500000000000000" pitchFamily="18" charset="-120"/>
              <a:cs typeface="+mn-lt"/>
            </a:endParaRPr>
          </a:p>
          <a:p>
            <a:pPr marL="0" indent="0">
              <a:buNone/>
            </a:pPr>
            <a:endParaRPr lang="zh-TW" dirty="0">
              <a:cs typeface="Calibri"/>
            </a:endParaRPr>
          </a:p>
        </p:txBody>
      </p:sp>
    </p:spTree>
    <p:extLst>
      <p:ext uri="{BB962C8B-B14F-4D97-AF65-F5344CB8AC3E}">
        <p14:creationId xmlns:p14="http://schemas.microsoft.com/office/powerpoint/2010/main" val="1264545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9CB1-84B5-40CC-AF3B-059170D0F1B8}"/>
              </a:ext>
            </a:extLst>
          </p:cNvPr>
          <p:cNvSpPr>
            <a:spLocks noGrp="1"/>
          </p:cNvSpPr>
          <p:nvPr>
            <p:ph type="title"/>
          </p:nvPr>
        </p:nvSpPr>
        <p:spPr/>
        <p:txBody>
          <a:bodyPr/>
          <a:lstStyle/>
          <a:p>
            <a:r>
              <a:rPr lang="zh-TW" altLang="en-US">
                <a:latin typeface="微軟正黑體" panose="020B0604030504040204" pitchFamily="34" charset="-120"/>
                <a:ea typeface="微軟正黑體" panose="020B0604030504040204" pitchFamily="34" charset="-120"/>
              </a:rPr>
              <a:t>其他注意事項</a:t>
            </a:r>
            <a:endParaRPr lang="en-US">
              <a:latin typeface="微軟正黑體" panose="020B0604030504040204" pitchFamily="34" charset="-120"/>
              <a:ea typeface="微軟正黑體" panose="020B0604030504040204" pitchFamily="34" charset="-120"/>
            </a:endParaRPr>
          </a:p>
        </p:txBody>
      </p:sp>
      <p:sp>
        <p:nvSpPr>
          <p:cNvPr id="3" name="Content Placeholder 2">
            <a:extLst>
              <a:ext uri="{FF2B5EF4-FFF2-40B4-BE49-F238E27FC236}">
                <a16:creationId xmlns:a16="http://schemas.microsoft.com/office/drawing/2014/main" id="{D1C50616-8CE6-4459-85A5-633F28E89F5A}"/>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課程網 </a:t>
            </a:r>
            <a:r>
              <a:rPr lang="zh-TW" sz="2800" u="sng" dirty="0">
                <a:solidFill>
                  <a:srgbClr val="FA7D7A"/>
                </a:solidFill>
                <a:latin typeface="Microsoft JhengHei" charset="-120"/>
                <a:ea typeface="Microsoft JhengHei" charset="-120"/>
                <a:cs typeface="Microsoft JhengHei" charset="-120"/>
                <a:hlinkClick r:id="rId2"/>
              </a:rPr>
              <a:t>http://speech.ee.ntu.edu.tw/courses.htm</a:t>
            </a:r>
            <a:r>
              <a:rPr lang="en-US" altLang="zh-TW" sz="2800" u="sng" dirty="0">
                <a:solidFill>
                  <a:srgbClr val="FA7D7A"/>
                </a:solidFill>
                <a:latin typeface="Microsoft JhengHei" charset="-120"/>
                <a:ea typeface="Microsoft JhengHei" charset="-120"/>
                <a:cs typeface="Microsoft JhengHei" charset="-120"/>
                <a:hlinkClick r:id="rId2"/>
              </a:rPr>
              <a:t>l</a:t>
            </a:r>
            <a:endParaRPr lang="en-US" altLang="zh-TW" sz="2800" u="sng" dirty="0">
              <a:solidFill>
                <a:srgbClr val="FA7D7A"/>
              </a:solidFill>
              <a:latin typeface="Microsoft JhengHei" charset="-120"/>
              <a:ea typeface="Microsoft JhengHei" charset="-120"/>
              <a:cs typeface="Microsoft JhengHei" charset="-120"/>
            </a:endParaRPr>
          </a:p>
          <a:p>
            <a:r>
              <a:rPr lang="zh-TW" sz="2800" dirty="0">
                <a:solidFill>
                  <a:srgbClr val="000000"/>
                </a:solidFill>
                <a:latin typeface="Microsoft JhengHei" charset="-120"/>
                <a:ea typeface="Microsoft JhengHei" charset="-120"/>
                <a:cs typeface="Microsoft JhengHei" charset="-120"/>
              </a:rPr>
              <a:t>Facebook Group：</a:t>
            </a:r>
            <a:r>
              <a:rPr lang="zh-TW" sz="2800" dirty="0">
                <a:solidFill>
                  <a:srgbClr val="000000"/>
                </a:solidFill>
                <a:latin typeface="Microsoft JhengHei" charset="-120"/>
                <a:ea typeface="Microsoft JhengHei" charset="-120"/>
                <a:cs typeface="Microsoft JhengHei" charset="-120"/>
                <a:hlinkClick r:id="rId3"/>
              </a:rPr>
              <a:t>數位語音專題</a:t>
            </a:r>
            <a:endParaRPr lang="en-US" altLang="zh-TW" sz="2800" u="sng" dirty="0">
              <a:solidFill>
                <a:srgbClr val="FA7D7A"/>
              </a:solidFill>
              <a:latin typeface="Microsoft JhengHei" charset="-120"/>
              <a:ea typeface="Microsoft JhengHei" charset="-120"/>
              <a:cs typeface="Microsoft JhengHei" charset="-120"/>
            </a:endParaRPr>
          </a:p>
          <a:p>
            <a:r>
              <a:rPr lang="zh-TW" altLang="en-US" dirty="0">
                <a:latin typeface="微軟正黑體" panose="020B0604030504040204" pitchFamily="34" charset="-120"/>
                <a:ea typeface="微軟正黑體" panose="020B0604030504040204" pitchFamily="34" charset="-120"/>
              </a:rPr>
              <a:t>作業相關問題</a:t>
            </a:r>
            <a:endParaRPr lang="en-US" altLang="zh-TW" dirty="0">
              <a:latin typeface="微軟正黑體" panose="020B0604030504040204" pitchFamily="34" charset="-120"/>
              <a:ea typeface="微軟正黑體" panose="020B0604030504040204" pitchFamily="34" charset="-120"/>
            </a:endParaRPr>
          </a:p>
          <a:p>
            <a:pPr lvl="1"/>
            <a:r>
              <a:rPr lang="en-US" altLang="zh-TW" dirty="0"/>
              <a:t>Week 1 TA: </a:t>
            </a:r>
            <a:r>
              <a:rPr lang="zh-TW" altLang="en-US" dirty="0">
                <a:latin typeface="微軟正黑體" panose="020B0604030504040204" pitchFamily="34" charset="-120"/>
                <a:ea typeface="微軟正黑體" panose="020B0604030504040204" pitchFamily="34" charset="-120"/>
              </a:rPr>
              <a:t>張致強</a:t>
            </a:r>
            <a:r>
              <a:rPr lang="zh-TW" altLang="en-US" dirty="0"/>
              <a:t> </a:t>
            </a:r>
            <a:r>
              <a:rPr lang="en-US" altLang="zh-TW" dirty="0">
                <a:hlinkClick r:id="rId4"/>
              </a:rPr>
              <a:t>r09922057@ntu.edu.tw</a:t>
            </a:r>
            <a:endParaRPr lang="en-US" altLang="zh-TW" dirty="0"/>
          </a:p>
          <a:p>
            <a:r>
              <a:rPr lang="zh-TW" altLang="en-US" dirty="0">
                <a:latin typeface="微軟正黑體" panose="020B0604030504040204" pitchFamily="34" charset="-120"/>
                <a:ea typeface="微軟正黑體" panose="020B0604030504040204" pitchFamily="34" charset="-120"/>
              </a:rPr>
              <a:t>工作站相關問題</a:t>
            </a:r>
            <a:endParaRPr lang="en-US" altLang="zh-TW" dirty="0">
              <a:latin typeface="微軟正黑體" panose="020B0604030504040204" pitchFamily="34" charset="-120"/>
              <a:ea typeface="微軟正黑體" panose="020B0604030504040204" pitchFamily="34" charset="-120"/>
            </a:endParaRPr>
          </a:p>
          <a:p>
            <a:pPr lvl="1"/>
            <a:r>
              <a:rPr lang="en-US" altLang="zh-TW" dirty="0"/>
              <a:t>Workstation TA: </a:t>
            </a:r>
            <a:r>
              <a:rPr lang="zh-TW" altLang="en-US" dirty="0">
                <a:latin typeface="微軟正黑體" panose="020B0604030504040204" pitchFamily="34" charset="-120"/>
                <a:ea typeface="微軟正黑體" panose="020B0604030504040204" pitchFamily="34" charset="-120"/>
              </a:rPr>
              <a:t>張致強 </a:t>
            </a:r>
            <a:r>
              <a:rPr lang="en-US" altLang="zh-TW" dirty="0">
                <a:hlinkClick r:id="rId4"/>
              </a:rPr>
              <a:t>r09922057@ntu.edu.tw</a:t>
            </a:r>
            <a:endParaRPr lang="en-US" altLang="zh-TW" dirty="0"/>
          </a:p>
          <a:p>
            <a:endParaRPr lang="en-US" dirty="0"/>
          </a:p>
        </p:txBody>
      </p:sp>
    </p:spTree>
    <p:extLst>
      <p:ext uri="{BB962C8B-B14F-4D97-AF65-F5344CB8AC3E}">
        <p14:creationId xmlns:p14="http://schemas.microsoft.com/office/powerpoint/2010/main" val="244427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B8D3-63D6-4107-88F0-5420A8476486}"/>
              </a:ext>
            </a:extLst>
          </p:cNvPr>
          <p:cNvSpPr>
            <a:spLocks noGrp="1"/>
          </p:cNvSpPr>
          <p:nvPr>
            <p:ph type="title"/>
          </p:nvPr>
        </p:nvSpPr>
        <p:spPr/>
        <p:txBody>
          <a:bodyPr/>
          <a:lstStyle/>
          <a:p>
            <a:r>
              <a:rPr lang="zh-TW" altLang="en-US">
                <a:latin typeface="微軟正黑體" panose="020B0604030504040204" pitchFamily="34" charset="-120"/>
                <a:ea typeface="微軟正黑體" panose="020B0604030504040204" pitchFamily="34" charset="-120"/>
              </a:rPr>
              <a:t>語音辨識系統</a:t>
            </a:r>
            <a:endParaRPr lang="en-US">
              <a:latin typeface="微軟正黑體" panose="020B0604030504040204" pitchFamily="34" charset="-120"/>
              <a:ea typeface="微軟正黑體" panose="020B0604030504040204" pitchFamily="34" charset="-120"/>
            </a:endParaRPr>
          </a:p>
        </p:txBody>
      </p:sp>
      <p:sp>
        <p:nvSpPr>
          <p:cNvPr id="3" name="CustomShape 2">
            <a:extLst>
              <a:ext uri="{FF2B5EF4-FFF2-40B4-BE49-F238E27FC236}">
                <a16:creationId xmlns:a16="http://schemas.microsoft.com/office/drawing/2014/main" id="{D908664B-B8F7-4423-B2C0-21CAC011A1B4}"/>
              </a:ext>
            </a:extLst>
          </p:cNvPr>
          <p:cNvSpPr/>
          <p:nvPr/>
        </p:nvSpPr>
        <p:spPr>
          <a:xfrm>
            <a:off x="1886040" y="2565248"/>
            <a:ext cx="1460600" cy="647280"/>
          </a:xfrm>
          <a:prstGeom prst="rect">
            <a:avLst/>
          </a:prstGeom>
          <a:solidFill>
            <a:srgbClr val="CCECFF"/>
          </a:solidFill>
          <a:ln w="1260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Front-end</a:t>
            </a:r>
            <a:r>
              <a:rPr lang="en-US">
                <a:latin typeface="Microsoft JhengHei" charset="-120"/>
                <a:ea typeface="Microsoft JhengHei" charset="-120"/>
                <a:cs typeface="Microsoft JhengHei" charset="-120"/>
              </a:rPr>
              <a:t> </a:t>
            </a:r>
            <a:r>
              <a:rPr lang="en-US" sz="1300" b="1">
                <a:solidFill>
                  <a:srgbClr val="000000"/>
                </a:solidFill>
                <a:latin typeface="Microsoft JhengHei" charset="-120"/>
                <a:ea typeface="Microsoft JhengHei" charset="-120"/>
                <a:cs typeface="Microsoft JhengHei" charset="-120"/>
              </a:rPr>
              <a:t>Signal </a:t>
            </a:r>
          </a:p>
          <a:p>
            <a:pPr algn="ctr">
              <a:lnSpc>
                <a:spcPct val="100000"/>
              </a:lnSpc>
            </a:pPr>
            <a:r>
              <a:rPr lang="en-US" sz="1300" b="1">
                <a:solidFill>
                  <a:srgbClr val="000000"/>
                </a:solidFill>
                <a:latin typeface="Microsoft JhengHei" charset="-120"/>
                <a:ea typeface="Microsoft JhengHei" charset="-120"/>
                <a:cs typeface="Microsoft JhengHei" charset="-120"/>
              </a:rPr>
              <a:t>Processing</a:t>
            </a:r>
            <a:endParaRPr>
              <a:latin typeface="Microsoft JhengHei" charset="-120"/>
              <a:ea typeface="Microsoft JhengHei" charset="-120"/>
              <a:cs typeface="Microsoft JhengHei" charset="-120"/>
            </a:endParaRPr>
          </a:p>
        </p:txBody>
      </p:sp>
      <p:sp>
        <p:nvSpPr>
          <p:cNvPr id="5" name="Line 3">
            <a:extLst>
              <a:ext uri="{FF2B5EF4-FFF2-40B4-BE49-F238E27FC236}">
                <a16:creationId xmlns:a16="http://schemas.microsoft.com/office/drawing/2014/main" id="{EB1D4D2F-3312-427A-B54A-0707FD554AED}"/>
              </a:ext>
            </a:extLst>
          </p:cNvPr>
          <p:cNvSpPr/>
          <p:nvPr/>
        </p:nvSpPr>
        <p:spPr>
          <a:xfrm>
            <a:off x="1540800" y="2866568"/>
            <a:ext cx="344880" cy="0"/>
          </a:xfrm>
          <a:prstGeom prst="line">
            <a:avLst/>
          </a:prstGeom>
          <a:ln w="12600">
            <a:solidFill>
              <a:srgbClr val="000000"/>
            </a:solidFill>
            <a:round/>
            <a:tailEnd type="stealth" w="med" len="lg"/>
          </a:ln>
        </p:spPr>
      </p:sp>
      <p:sp>
        <p:nvSpPr>
          <p:cNvPr id="6" name="Line 4">
            <a:extLst>
              <a:ext uri="{FF2B5EF4-FFF2-40B4-BE49-F238E27FC236}">
                <a16:creationId xmlns:a16="http://schemas.microsoft.com/office/drawing/2014/main" id="{A0F8A3AC-EA9E-4F6F-8AB0-1CD3809D6727}"/>
              </a:ext>
            </a:extLst>
          </p:cNvPr>
          <p:cNvSpPr/>
          <p:nvPr/>
        </p:nvSpPr>
        <p:spPr>
          <a:xfrm>
            <a:off x="3419872" y="2909408"/>
            <a:ext cx="770040" cy="0"/>
          </a:xfrm>
          <a:prstGeom prst="line">
            <a:avLst/>
          </a:prstGeom>
          <a:ln w="12600">
            <a:solidFill>
              <a:srgbClr val="000000"/>
            </a:solidFill>
            <a:round/>
            <a:tailEnd type="stealth" w="med" len="lg"/>
          </a:ln>
        </p:spPr>
        <p:txBody>
          <a:bodyPr/>
          <a:lstStyle/>
          <a:p>
            <a:endParaRPr lang="en-US"/>
          </a:p>
        </p:txBody>
      </p:sp>
      <p:sp>
        <p:nvSpPr>
          <p:cNvPr id="7" name="Line 5">
            <a:extLst>
              <a:ext uri="{FF2B5EF4-FFF2-40B4-BE49-F238E27FC236}">
                <a16:creationId xmlns:a16="http://schemas.microsoft.com/office/drawing/2014/main" id="{F3457F0E-0927-4F86-AD29-EB9C09C97A80}"/>
              </a:ext>
            </a:extLst>
          </p:cNvPr>
          <p:cNvSpPr/>
          <p:nvPr/>
        </p:nvSpPr>
        <p:spPr>
          <a:xfrm>
            <a:off x="5758200" y="2907968"/>
            <a:ext cx="1209600" cy="0"/>
          </a:xfrm>
          <a:prstGeom prst="line">
            <a:avLst/>
          </a:prstGeom>
          <a:ln w="12600">
            <a:solidFill>
              <a:srgbClr val="000000"/>
            </a:solidFill>
            <a:round/>
            <a:tailEnd type="stealth" w="med" len="lg"/>
          </a:ln>
        </p:spPr>
        <p:txBody>
          <a:bodyPr/>
          <a:lstStyle/>
          <a:p>
            <a:endParaRPr lang="en-US"/>
          </a:p>
        </p:txBody>
      </p:sp>
      <p:pic>
        <p:nvPicPr>
          <p:cNvPr id="8" name="Picture 11">
            <a:extLst>
              <a:ext uri="{FF2B5EF4-FFF2-40B4-BE49-F238E27FC236}">
                <a16:creationId xmlns:a16="http://schemas.microsoft.com/office/drawing/2014/main" id="{4ACE910D-37CB-48E3-9B32-0BC1FDBC362B}"/>
              </a:ext>
            </a:extLst>
          </p:cNvPr>
          <p:cNvPicPr/>
          <p:nvPr/>
        </p:nvPicPr>
        <p:blipFill>
          <a:blip r:embed="rId2"/>
          <a:srcRect r="50370"/>
          <a:stretch>
            <a:fillRect/>
          </a:stretch>
        </p:blipFill>
        <p:spPr>
          <a:xfrm>
            <a:off x="611560" y="2755688"/>
            <a:ext cx="942840" cy="221760"/>
          </a:xfrm>
          <a:prstGeom prst="rect">
            <a:avLst/>
          </a:prstGeom>
          <a:ln>
            <a:noFill/>
          </a:ln>
        </p:spPr>
      </p:pic>
      <p:sp>
        <p:nvSpPr>
          <p:cNvPr id="9" name="CustomShape 7">
            <a:extLst>
              <a:ext uri="{FF2B5EF4-FFF2-40B4-BE49-F238E27FC236}">
                <a16:creationId xmlns:a16="http://schemas.microsoft.com/office/drawing/2014/main" id="{0CDF1B75-93F0-4055-AA34-141A3D466011}"/>
              </a:ext>
            </a:extLst>
          </p:cNvPr>
          <p:cNvSpPr/>
          <p:nvPr/>
        </p:nvSpPr>
        <p:spPr>
          <a:xfrm>
            <a:off x="3371400" y="3555080"/>
            <a:ext cx="872280" cy="761760"/>
          </a:xfrm>
          <a:prstGeom prst="can">
            <a:avLst>
              <a:gd name="adj" fmla="val 24792"/>
            </a:avLst>
          </a:prstGeom>
          <a:solidFill>
            <a:srgbClr val="CCECFF"/>
          </a:solidFill>
          <a:ln w="9360">
            <a:solidFill>
              <a:srgbClr val="000000"/>
            </a:solidFill>
            <a:round/>
          </a:ln>
        </p:spPr>
        <p:txBody>
          <a:bodyPr wrap="none" lIns="92160" tIns="46080" rIns="92160" bIns="46080" anchor="ctr"/>
          <a:lstStyle/>
          <a:p>
            <a:pPr algn="ctr"/>
            <a:r>
              <a:rPr lang="en-US" sz="1300" b="1">
                <a:solidFill>
                  <a:srgbClr val="000000"/>
                </a:solidFill>
                <a:latin typeface="Microsoft JhengHei" charset="-120"/>
                <a:ea typeface="Microsoft JhengHei" charset="-120"/>
                <a:cs typeface="Microsoft JhengHei" charset="-120"/>
              </a:rPr>
              <a:t>Acoustic</a:t>
            </a:r>
          </a:p>
          <a:p>
            <a:pPr algn="ctr"/>
            <a:r>
              <a:rPr lang="en-US" sz="1300" b="1">
                <a:solidFill>
                  <a:srgbClr val="000000"/>
                </a:solidFill>
                <a:latin typeface="Microsoft JhengHei" charset="-120"/>
                <a:ea typeface="Microsoft JhengHei" charset="-120"/>
                <a:cs typeface="Microsoft JhengHei" charset="-120"/>
              </a:rPr>
              <a:t>Model</a:t>
            </a:r>
          </a:p>
        </p:txBody>
      </p:sp>
      <p:sp>
        <p:nvSpPr>
          <p:cNvPr id="10" name="CustomShape 8">
            <a:extLst>
              <a:ext uri="{FF2B5EF4-FFF2-40B4-BE49-F238E27FC236}">
                <a16:creationId xmlns:a16="http://schemas.microsoft.com/office/drawing/2014/main" id="{23450A5E-0D5B-4092-BAB4-CB90831D117E}"/>
              </a:ext>
            </a:extLst>
          </p:cNvPr>
          <p:cNvSpPr/>
          <p:nvPr/>
        </p:nvSpPr>
        <p:spPr>
          <a:xfrm>
            <a:off x="4426920" y="3517808"/>
            <a:ext cx="846720" cy="761760"/>
          </a:xfrm>
          <a:prstGeom prst="can">
            <a:avLst>
              <a:gd name="adj" fmla="val 25000"/>
            </a:avLst>
          </a:prstGeom>
          <a:solidFill>
            <a:srgbClr val="CCECFF"/>
          </a:solidFill>
          <a:ln w="9360">
            <a:solidFill>
              <a:srgbClr val="000000"/>
            </a:solidFill>
            <a:round/>
          </a:ln>
        </p:spPr>
      </p:sp>
      <p:sp>
        <p:nvSpPr>
          <p:cNvPr id="51" name="CustomShape 9">
            <a:extLst>
              <a:ext uri="{FF2B5EF4-FFF2-40B4-BE49-F238E27FC236}">
                <a16:creationId xmlns:a16="http://schemas.microsoft.com/office/drawing/2014/main" id="{4EA5540A-E183-487B-A3FA-0A76BB3127BB}"/>
              </a:ext>
            </a:extLst>
          </p:cNvPr>
          <p:cNvSpPr/>
          <p:nvPr/>
        </p:nvSpPr>
        <p:spPr>
          <a:xfrm>
            <a:off x="4509720" y="3860000"/>
            <a:ext cx="684360" cy="290160"/>
          </a:xfrm>
          <a:prstGeom prst="rect">
            <a:avLst/>
          </a:prstGeom>
          <a:solidFill>
            <a:srgbClr val="CCECFF"/>
          </a:solidFill>
          <a:ln>
            <a:noFill/>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Lexicon</a:t>
            </a:r>
            <a:endParaRPr>
              <a:latin typeface="Microsoft JhengHei" charset="-120"/>
              <a:ea typeface="Microsoft JhengHei" charset="-120"/>
              <a:cs typeface="Microsoft JhengHei" charset="-120"/>
            </a:endParaRPr>
          </a:p>
        </p:txBody>
      </p:sp>
      <p:sp>
        <p:nvSpPr>
          <p:cNvPr id="53" name="Line 10">
            <a:extLst>
              <a:ext uri="{FF2B5EF4-FFF2-40B4-BE49-F238E27FC236}">
                <a16:creationId xmlns:a16="http://schemas.microsoft.com/office/drawing/2014/main" id="{C9A04C7F-7760-4467-A349-D6CFF3F087E9}"/>
              </a:ext>
            </a:extLst>
          </p:cNvPr>
          <p:cNvSpPr/>
          <p:nvPr/>
        </p:nvSpPr>
        <p:spPr>
          <a:xfrm flipV="1">
            <a:off x="4845600" y="3234848"/>
            <a:ext cx="0" cy="381240"/>
          </a:xfrm>
          <a:prstGeom prst="line">
            <a:avLst/>
          </a:prstGeom>
          <a:ln w="12600">
            <a:solidFill>
              <a:srgbClr val="000000"/>
            </a:solidFill>
            <a:round/>
            <a:tailEnd type="stealth" w="med" len="lg"/>
          </a:ln>
        </p:spPr>
      </p:sp>
      <p:sp>
        <p:nvSpPr>
          <p:cNvPr id="55" name="CustomShape 12">
            <a:extLst>
              <a:ext uri="{FF2B5EF4-FFF2-40B4-BE49-F238E27FC236}">
                <a16:creationId xmlns:a16="http://schemas.microsoft.com/office/drawing/2014/main" id="{F7929EDA-2DCF-4BD7-92C6-E4BC5FE4B630}"/>
              </a:ext>
            </a:extLst>
          </p:cNvPr>
          <p:cNvSpPr/>
          <p:nvPr/>
        </p:nvSpPr>
        <p:spPr>
          <a:xfrm>
            <a:off x="3461712" y="2420888"/>
            <a:ext cx="678240" cy="472680"/>
          </a:xfrm>
          <a:prstGeom prst="rect">
            <a:avLst/>
          </a:prstGeom>
          <a:noFill/>
          <a:ln>
            <a:noFill/>
          </a:ln>
        </p:spPr>
        <p:txBody>
          <a:bodyPr wrap="none" lIns="92160" tIns="46080" rIns="92160" bIns="46080" anchor="ctr"/>
          <a:lstStyle/>
          <a:p>
            <a:pPr algn="ctr">
              <a:lnSpc>
                <a:spcPct val="50000"/>
              </a:lnSpc>
            </a:pPr>
            <a:r>
              <a:rPr lang="en-US" sz="1300" b="1">
                <a:solidFill>
                  <a:srgbClr val="000000"/>
                </a:solidFill>
                <a:latin typeface="Microsoft JhengHei" charset="-120"/>
                <a:ea typeface="Microsoft JhengHei" charset="-120"/>
                <a:cs typeface="Microsoft JhengHei" charset="-120"/>
              </a:rPr>
              <a:t>Feature</a:t>
            </a:r>
          </a:p>
          <a:p>
            <a:pPr algn="ctr">
              <a:lnSpc>
                <a:spcPct val="50000"/>
              </a:lnSpc>
            </a:pPr>
            <a:endParaRPr>
              <a:latin typeface="Microsoft JhengHei" charset="-120"/>
              <a:ea typeface="Microsoft JhengHei" charset="-120"/>
              <a:cs typeface="Microsoft JhengHei" charset="-120"/>
            </a:endParaRPr>
          </a:p>
          <a:p>
            <a:pPr algn="ctr">
              <a:lnSpc>
                <a:spcPct val="50000"/>
              </a:lnSpc>
            </a:pPr>
            <a:r>
              <a:rPr lang="en-US" sz="1300" b="1">
                <a:solidFill>
                  <a:srgbClr val="000000"/>
                </a:solidFill>
                <a:latin typeface="Microsoft JhengHei" charset="-120"/>
                <a:ea typeface="Microsoft JhengHei" charset="-120"/>
                <a:cs typeface="Microsoft JhengHei" charset="-120"/>
              </a:rPr>
              <a:t>Vectors</a:t>
            </a:r>
            <a:endParaRPr>
              <a:latin typeface="Microsoft JhengHei" charset="-120"/>
              <a:ea typeface="Microsoft JhengHei" charset="-120"/>
              <a:cs typeface="Microsoft JhengHei" charset="-120"/>
            </a:endParaRPr>
          </a:p>
        </p:txBody>
      </p:sp>
      <p:sp>
        <p:nvSpPr>
          <p:cNvPr id="57" name="CustomShape 13">
            <a:extLst>
              <a:ext uri="{FF2B5EF4-FFF2-40B4-BE49-F238E27FC236}">
                <a16:creationId xmlns:a16="http://schemas.microsoft.com/office/drawing/2014/main" id="{71D091B2-3001-4493-A166-73ED40A4E1E2}"/>
              </a:ext>
            </a:extLst>
          </p:cNvPr>
          <p:cNvSpPr/>
          <p:nvPr/>
        </p:nvSpPr>
        <p:spPr>
          <a:xfrm>
            <a:off x="4222240" y="2503328"/>
            <a:ext cx="1789920" cy="69660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Linguistic Decoding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and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Search Algorithm</a:t>
            </a:r>
            <a:endParaRPr>
              <a:latin typeface="Microsoft JhengHei" charset="-120"/>
              <a:ea typeface="Microsoft JhengHei" charset="-120"/>
              <a:cs typeface="Microsoft JhengHei" charset="-120"/>
            </a:endParaRPr>
          </a:p>
        </p:txBody>
      </p:sp>
      <p:sp>
        <p:nvSpPr>
          <p:cNvPr id="59" name="CustomShape 14">
            <a:extLst>
              <a:ext uri="{FF2B5EF4-FFF2-40B4-BE49-F238E27FC236}">
                <a16:creationId xmlns:a16="http://schemas.microsoft.com/office/drawing/2014/main" id="{8006FA57-FE94-4E66-B216-01AAFDCCF8C3}"/>
              </a:ext>
            </a:extLst>
          </p:cNvPr>
          <p:cNvSpPr/>
          <p:nvPr/>
        </p:nvSpPr>
        <p:spPr>
          <a:xfrm>
            <a:off x="6084168" y="2420888"/>
            <a:ext cx="747000" cy="482040"/>
          </a:xfrm>
          <a:prstGeom prst="rect">
            <a:avLst/>
          </a:prstGeom>
          <a:noFill/>
          <a:ln>
            <a:noFill/>
          </a:ln>
        </p:spPr>
        <p:txBody>
          <a:bodyPr wrap="none" lIns="92160" tIns="46080" rIns="92160" bIns="46080" anchor="ctr"/>
          <a:lstStyle/>
          <a:p>
            <a:pPr algn="ctr">
              <a:lnSpc>
                <a:spcPct val="50000"/>
              </a:lnSpc>
            </a:pPr>
            <a:r>
              <a:rPr lang="en-US" sz="1300" b="1">
                <a:solidFill>
                  <a:srgbClr val="000000"/>
                </a:solidFill>
                <a:latin typeface="Microsoft JhengHei" charset="-120"/>
                <a:ea typeface="Microsoft JhengHei" charset="-120"/>
                <a:cs typeface="Microsoft JhengHei" charset="-120"/>
              </a:rPr>
              <a:t>Output</a:t>
            </a:r>
          </a:p>
          <a:p>
            <a:pPr algn="ctr">
              <a:lnSpc>
                <a:spcPct val="50000"/>
              </a:lnSpc>
            </a:pPr>
            <a:r>
              <a:rPr lang="en-US" sz="1300" b="1">
                <a:solidFill>
                  <a:srgbClr val="000000"/>
                </a:solidFill>
                <a:latin typeface="Microsoft JhengHei" charset="-120"/>
                <a:ea typeface="Microsoft JhengHei" charset="-120"/>
                <a:cs typeface="Microsoft JhengHei" charset="-120"/>
              </a:rPr>
              <a:t> </a:t>
            </a:r>
            <a:endParaRPr>
              <a:latin typeface="Microsoft JhengHei" charset="-120"/>
              <a:ea typeface="Microsoft JhengHei" charset="-120"/>
              <a:cs typeface="Microsoft JhengHei" charset="-120"/>
            </a:endParaRPr>
          </a:p>
          <a:p>
            <a:pPr algn="ctr">
              <a:lnSpc>
                <a:spcPct val="50000"/>
              </a:lnSpc>
            </a:pPr>
            <a:r>
              <a:rPr lang="en-US" sz="1300" b="1">
                <a:solidFill>
                  <a:srgbClr val="000000"/>
                </a:solidFill>
                <a:latin typeface="Microsoft JhengHei" charset="-120"/>
                <a:ea typeface="Microsoft JhengHei" charset="-120"/>
                <a:cs typeface="Microsoft JhengHei" charset="-120"/>
              </a:rPr>
              <a:t>Sentence</a:t>
            </a:r>
            <a:endParaRPr>
              <a:latin typeface="Microsoft JhengHei" charset="-120"/>
              <a:ea typeface="Microsoft JhengHei" charset="-120"/>
              <a:cs typeface="Microsoft JhengHei" charset="-120"/>
            </a:endParaRPr>
          </a:p>
        </p:txBody>
      </p:sp>
      <p:sp>
        <p:nvSpPr>
          <p:cNvPr id="61" name="CustomShape 15">
            <a:extLst>
              <a:ext uri="{FF2B5EF4-FFF2-40B4-BE49-F238E27FC236}">
                <a16:creationId xmlns:a16="http://schemas.microsoft.com/office/drawing/2014/main" id="{0ECE93E4-DF70-4793-91A1-9C33302D89DA}"/>
              </a:ext>
            </a:extLst>
          </p:cNvPr>
          <p:cNvSpPr/>
          <p:nvPr/>
        </p:nvSpPr>
        <p:spPr>
          <a:xfrm>
            <a:off x="1056600" y="3553280"/>
            <a:ext cx="851400" cy="763200"/>
          </a:xfrm>
          <a:prstGeom prst="can">
            <a:avLst>
              <a:gd name="adj" fmla="val 26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Speech</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Corpora</a:t>
            </a:r>
            <a:endParaRPr>
              <a:latin typeface="Microsoft JhengHei" charset="-120"/>
              <a:ea typeface="Microsoft JhengHei" charset="-120"/>
              <a:cs typeface="Microsoft JhengHei" charset="-120"/>
            </a:endParaRPr>
          </a:p>
        </p:txBody>
      </p:sp>
      <p:sp>
        <p:nvSpPr>
          <p:cNvPr id="63" name="CustomShape 16">
            <a:extLst>
              <a:ext uri="{FF2B5EF4-FFF2-40B4-BE49-F238E27FC236}">
                <a16:creationId xmlns:a16="http://schemas.microsoft.com/office/drawing/2014/main" id="{FB92F850-0CD2-4149-B59B-01C812D6C829}"/>
              </a:ext>
            </a:extLst>
          </p:cNvPr>
          <p:cNvSpPr/>
          <p:nvPr/>
        </p:nvSpPr>
        <p:spPr>
          <a:xfrm>
            <a:off x="2216520" y="3551840"/>
            <a:ext cx="846720" cy="72684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Acoustic</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Model</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Training</a:t>
            </a:r>
            <a:endParaRPr>
              <a:latin typeface="Microsoft JhengHei" charset="-120"/>
              <a:ea typeface="Microsoft JhengHei" charset="-120"/>
              <a:cs typeface="Microsoft JhengHei" charset="-120"/>
            </a:endParaRPr>
          </a:p>
        </p:txBody>
      </p:sp>
      <p:sp>
        <p:nvSpPr>
          <p:cNvPr id="65" name="Line 17">
            <a:extLst>
              <a:ext uri="{FF2B5EF4-FFF2-40B4-BE49-F238E27FC236}">
                <a16:creationId xmlns:a16="http://schemas.microsoft.com/office/drawing/2014/main" id="{2C1D4D10-7D2E-46D4-909D-096BDB836F33}"/>
              </a:ext>
            </a:extLst>
          </p:cNvPr>
          <p:cNvSpPr/>
          <p:nvPr/>
        </p:nvSpPr>
        <p:spPr>
          <a:xfrm>
            <a:off x="1908360" y="3822368"/>
            <a:ext cx="307800" cy="0"/>
          </a:xfrm>
          <a:prstGeom prst="line">
            <a:avLst/>
          </a:prstGeom>
          <a:ln w="9360">
            <a:solidFill>
              <a:srgbClr val="000000"/>
            </a:solidFill>
            <a:round/>
            <a:tailEnd type="stealth" w="lg" len="lg"/>
          </a:ln>
        </p:spPr>
      </p:sp>
      <p:sp>
        <p:nvSpPr>
          <p:cNvPr id="67" name="Line 18">
            <a:extLst>
              <a:ext uri="{FF2B5EF4-FFF2-40B4-BE49-F238E27FC236}">
                <a16:creationId xmlns:a16="http://schemas.microsoft.com/office/drawing/2014/main" id="{F744009E-02E7-495E-9C66-08973A3B3B73}"/>
              </a:ext>
            </a:extLst>
          </p:cNvPr>
          <p:cNvSpPr/>
          <p:nvPr/>
        </p:nvSpPr>
        <p:spPr>
          <a:xfrm>
            <a:off x="3063240" y="3822368"/>
            <a:ext cx="308160" cy="0"/>
          </a:xfrm>
          <a:prstGeom prst="line">
            <a:avLst/>
          </a:prstGeom>
          <a:ln w="9360">
            <a:solidFill>
              <a:srgbClr val="000000"/>
            </a:solidFill>
            <a:round/>
            <a:tailEnd type="stealth" w="lg" len="lg"/>
          </a:ln>
        </p:spPr>
      </p:sp>
      <p:sp>
        <p:nvSpPr>
          <p:cNvPr id="69" name="CustomShape 19">
            <a:extLst>
              <a:ext uri="{FF2B5EF4-FFF2-40B4-BE49-F238E27FC236}">
                <a16:creationId xmlns:a16="http://schemas.microsoft.com/office/drawing/2014/main" id="{6D4C35D7-2A43-441B-84A2-A19F0630833B}"/>
              </a:ext>
            </a:extLst>
          </p:cNvPr>
          <p:cNvSpPr/>
          <p:nvPr/>
        </p:nvSpPr>
        <p:spPr>
          <a:xfrm>
            <a:off x="6660000" y="3517808"/>
            <a:ext cx="1071180" cy="74268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Language</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Model</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Construction</a:t>
            </a:r>
            <a:endParaRPr>
              <a:latin typeface="Microsoft JhengHei" charset="-120"/>
              <a:ea typeface="Microsoft JhengHei" charset="-120"/>
              <a:cs typeface="Microsoft JhengHei" charset="-120"/>
            </a:endParaRPr>
          </a:p>
        </p:txBody>
      </p:sp>
      <p:sp>
        <p:nvSpPr>
          <p:cNvPr id="71" name="CustomShape 20">
            <a:extLst>
              <a:ext uri="{FF2B5EF4-FFF2-40B4-BE49-F238E27FC236}">
                <a16:creationId xmlns:a16="http://schemas.microsoft.com/office/drawing/2014/main" id="{1D202E8F-2806-43FD-9B54-AE4579EF2E96}"/>
              </a:ext>
            </a:extLst>
          </p:cNvPr>
          <p:cNvSpPr/>
          <p:nvPr/>
        </p:nvSpPr>
        <p:spPr>
          <a:xfrm>
            <a:off x="8084280" y="3517808"/>
            <a:ext cx="808200" cy="761760"/>
          </a:xfrm>
          <a:prstGeom prst="can">
            <a:avLst>
              <a:gd name="adj" fmla="val 2458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Text</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Corpora</a:t>
            </a:r>
            <a:endParaRPr>
              <a:latin typeface="Microsoft JhengHei" charset="-120"/>
              <a:ea typeface="Microsoft JhengHei" charset="-120"/>
              <a:cs typeface="Microsoft JhengHei" charset="-120"/>
            </a:endParaRPr>
          </a:p>
        </p:txBody>
      </p:sp>
      <p:sp>
        <p:nvSpPr>
          <p:cNvPr id="73" name="Line 27">
            <a:extLst>
              <a:ext uri="{FF2B5EF4-FFF2-40B4-BE49-F238E27FC236}">
                <a16:creationId xmlns:a16="http://schemas.microsoft.com/office/drawing/2014/main" id="{F36ED17C-7D8B-4897-AC95-8A6D27F53DA6}"/>
              </a:ext>
            </a:extLst>
          </p:cNvPr>
          <p:cNvSpPr/>
          <p:nvPr/>
        </p:nvSpPr>
        <p:spPr>
          <a:xfrm flipH="1">
            <a:off x="6351840" y="3822368"/>
            <a:ext cx="307800" cy="0"/>
          </a:xfrm>
          <a:prstGeom prst="line">
            <a:avLst/>
          </a:prstGeom>
          <a:ln w="9360">
            <a:solidFill>
              <a:srgbClr val="000000"/>
            </a:solidFill>
            <a:round/>
            <a:tailEnd type="stealth" w="lg" len="lg"/>
          </a:ln>
        </p:spPr>
      </p:sp>
      <p:sp>
        <p:nvSpPr>
          <p:cNvPr id="75" name="Line 28">
            <a:extLst>
              <a:ext uri="{FF2B5EF4-FFF2-40B4-BE49-F238E27FC236}">
                <a16:creationId xmlns:a16="http://schemas.microsoft.com/office/drawing/2014/main" id="{C2F0AE0A-0D0D-438B-969B-591FFC1A598D}"/>
              </a:ext>
            </a:extLst>
          </p:cNvPr>
          <p:cNvSpPr/>
          <p:nvPr/>
        </p:nvSpPr>
        <p:spPr>
          <a:xfrm flipH="1">
            <a:off x="7731180" y="3822368"/>
            <a:ext cx="307800" cy="0"/>
          </a:xfrm>
          <a:prstGeom prst="line">
            <a:avLst/>
          </a:prstGeom>
          <a:ln w="9360">
            <a:solidFill>
              <a:srgbClr val="000000"/>
            </a:solidFill>
            <a:round/>
            <a:tailEnd type="stealth" w="lg" len="lg"/>
          </a:ln>
        </p:spPr>
        <p:txBody>
          <a:bodyPr/>
          <a:lstStyle/>
          <a:p>
            <a:endParaRPr lang="en-US"/>
          </a:p>
        </p:txBody>
      </p:sp>
      <p:sp>
        <p:nvSpPr>
          <p:cNvPr id="77" name="CustomShape 29">
            <a:extLst>
              <a:ext uri="{FF2B5EF4-FFF2-40B4-BE49-F238E27FC236}">
                <a16:creationId xmlns:a16="http://schemas.microsoft.com/office/drawing/2014/main" id="{86386CE9-4658-4DCB-819B-7B11DE943563}"/>
              </a:ext>
            </a:extLst>
          </p:cNvPr>
          <p:cNvSpPr/>
          <p:nvPr/>
        </p:nvSpPr>
        <p:spPr>
          <a:xfrm>
            <a:off x="5472720" y="3500168"/>
            <a:ext cx="865800" cy="777600"/>
          </a:xfrm>
          <a:prstGeom prst="can">
            <a:avLst>
              <a:gd name="adj" fmla="val 27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Language</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Model</a:t>
            </a:r>
            <a:endParaRPr>
              <a:latin typeface="Microsoft JhengHei" charset="-120"/>
              <a:ea typeface="Microsoft JhengHei" charset="-120"/>
              <a:cs typeface="Microsoft JhengHei" charset="-120"/>
            </a:endParaRPr>
          </a:p>
        </p:txBody>
      </p:sp>
      <p:sp>
        <p:nvSpPr>
          <p:cNvPr id="79" name="CustomShape 31">
            <a:extLst>
              <a:ext uri="{FF2B5EF4-FFF2-40B4-BE49-F238E27FC236}">
                <a16:creationId xmlns:a16="http://schemas.microsoft.com/office/drawing/2014/main" id="{3BF8B40F-5EF6-4076-A9A0-7B6081802024}"/>
              </a:ext>
            </a:extLst>
          </p:cNvPr>
          <p:cNvSpPr/>
          <p:nvPr/>
        </p:nvSpPr>
        <p:spPr>
          <a:xfrm>
            <a:off x="611560" y="2455808"/>
            <a:ext cx="1154520" cy="274320"/>
          </a:xfrm>
          <a:prstGeom prst="rect">
            <a:avLst/>
          </a:prstGeom>
          <a:noFill/>
          <a:ln>
            <a:noFill/>
          </a:ln>
        </p:spPr>
        <p:txBody>
          <a:bodyPr wrap="none" lIns="92160" tIns="46080" rIns="92160" bIns="46080" anchor="ctr"/>
          <a:lstStyle/>
          <a:p>
            <a:pPr>
              <a:lnSpc>
                <a:spcPct val="100000"/>
              </a:lnSpc>
            </a:pPr>
            <a:r>
              <a:rPr lang="en-US" sz="1200" b="1">
                <a:solidFill>
                  <a:srgbClr val="000000"/>
                </a:solidFill>
                <a:latin typeface="Microsoft JhengHei" charset="-120"/>
                <a:ea typeface="Microsoft JhengHei" charset="-120"/>
                <a:cs typeface="Microsoft JhengHei" charset="-120"/>
              </a:rPr>
              <a:t>Input Speech</a:t>
            </a:r>
            <a:endParaRPr>
              <a:latin typeface="Microsoft JhengHei" charset="-120"/>
              <a:ea typeface="Microsoft JhengHei" charset="-120"/>
              <a:cs typeface="Microsoft JhengHei" charset="-120"/>
            </a:endParaRPr>
          </a:p>
        </p:txBody>
      </p:sp>
      <p:pic>
        <p:nvPicPr>
          <p:cNvPr id="81" name="圖片 265">
            <a:extLst>
              <a:ext uri="{FF2B5EF4-FFF2-40B4-BE49-F238E27FC236}">
                <a16:creationId xmlns:a16="http://schemas.microsoft.com/office/drawing/2014/main" id="{D69E00FA-C73B-403A-A83E-40273A59AD06}"/>
              </a:ext>
            </a:extLst>
          </p:cNvPr>
          <p:cNvPicPr/>
          <p:nvPr/>
        </p:nvPicPr>
        <p:blipFill>
          <a:blip r:embed="rId3"/>
          <a:stretch>
            <a:fillRect/>
          </a:stretch>
        </p:blipFill>
        <p:spPr>
          <a:xfrm>
            <a:off x="4038480" y="2420888"/>
            <a:ext cx="584280" cy="482760"/>
          </a:xfrm>
          <a:prstGeom prst="rect">
            <a:avLst/>
          </a:prstGeom>
          <a:ln>
            <a:noFill/>
          </a:ln>
        </p:spPr>
      </p:pic>
      <p:sp>
        <p:nvSpPr>
          <p:cNvPr id="83" name="TextBox 82">
            <a:extLst>
              <a:ext uri="{FF2B5EF4-FFF2-40B4-BE49-F238E27FC236}">
                <a16:creationId xmlns:a16="http://schemas.microsoft.com/office/drawing/2014/main" id="{59CAA344-CEBE-4600-9D9B-676D1FFF9F08}"/>
              </a:ext>
            </a:extLst>
          </p:cNvPr>
          <p:cNvSpPr txBox="1"/>
          <p:nvPr/>
        </p:nvSpPr>
        <p:spPr>
          <a:xfrm>
            <a:off x="6993360" y="2730128"/>
            <a:ext cx="646331" cy="369332"/>
          </a:xfrm>
          <a:prstGeom prst="rect">
            <a:avLst/>
          </a:prstGeom>
          <a:noFill/>
        </p:spPr>
        <p:txBody>
          <a:bodyPr wrap="none" rtlCol="0">
            <a:spAutoFit/>
          </a:bodyPr>
          <a:lstStyle/>
          <a:p>
            <a:r>
              <a:rPr lang="zh-TW" altLang="en-US"/>
              <a:t>今天</a:t>
            </a:r>
            <a:endParaRPr lang="en-US"/>
          </a:p>
        </p:txBody>
      </p:sp>
      <p:sp>
        <p:nvSpPr>
          <p:cNvPr id="85" name="TextBox 84">
            <a:extLst>
              <a:ext uri="{FF2B5EF4-FFF2-40B4-BE49-F238E27FC236}">
                <a16:creationId xmlns:a16="http://schemas.microsoft.com/office/drawing/2014/main" id="{FAE448E3-FFFA-4464-8859-2C8B6E989F95}"/>
              </a:ext>
            </a:extLst>
          </p:cNvPr>
          <p:cNvSpPr txBox="1"/>
          <p:nvPr/>
        </p:nvSpPr>
        <p:spPr>
          <a:xfrm>
            <a:off x="323528" y="1754763"/>
            <a:ext cx="8679684" cy="461665"/>
          </a:xfrm>
          <a:prstGeom prst="rect">
            <a:avLst/>
          </a:prstGeom>
          <a:noFill/>
        </p:spPr>
        <p:txBody>
          <a:bodyPr wrap="none" rtlCol="0">
            <a:spAutoFit/>
          </a:bodyPr>
          <a:lstStyle/>
          <a:p>
            <a:pPr marL="342900" indent="-342900">
              <a:buFont typeface="Arial" charset="0"/>
              <a:buChar char="•"/>
            </a:pPr>
            <a:r>
              <a:rPr lang="en-US" sz="2400"/>
              <a:t>Conventional ASR (Automatic Speech Recognition) system:</a:t>
            </a:r>
          </a:p>
        </p:txBody>
      </p:sp>
      <p:sp>
        <p:nvSpPr>
          <p:cNvPr id="87" name="TextBox 86">
            <a:extLst>
              <a:ext uri="{FF2B5EF4-FFF2-40B4-BE49-F238E27FC236}">
                <a16:creationId xmlns:a16="http://schemas.microsoft.com/office/drawing/2014/main" id="{C12C9D17-7049-4B2D-873F-72D89339140F}"/>
              </a:ext>
            </a:extLst>
          </p:cNvPr>
          <p:cNvSpPr txBox="1"/>
          <p:nvPr/>
        </p:nvSpPr>
        <p:spPr>
          <a:xfrm>
            <a:off x="430113" y="5013176"/>
            <a:ext cx="6115777" cy="830997"/>
          </a:xfrm>
          <a:prstGeom prst="rect">
            <a:avLst/>
          </a:prstGeom>
          <a:noFill/>
        </p:spPr>
        <p:txBody>
          <a:bodyPr wrap="none" rtlCol="0">
            <a:spAutoFit/>
          </a:bodyPr>
          <a:lstStyle/>
          <a:p>
            <a:pPr marL="342900" indent="-342900">
              <a:buFont typeface="Arial" charset="0"/>
              <a:buChar char="•"/>
            </a:pPr>
            <a:r>
              <a:rPr lang="en-US" sz="2400"/>
              <a:t>Deep Learning based ASR system</a:t>
            </a:r>
          </a:p>
          <a:p>
            <a:pPr marL="342900" indent="-342900">
              <a:buFont typeface="Arial" charset="0"/>
              <a:buChar char="•"/>
            </a:pPr>
            <a:r>
              <a:rPr lang="en-US" sz="2400"/>
              <a:t>We will use </a:t>
            </a:r>
            <a:r>
              <a:rPr lang="en-US" sz="2400" b="1"/>
              <a:t>Kaldi Toolkit </a:t>
            </a:r>
            <a:r>
              <a:rPr lang="en-US" sz="2400"/>
              <a:t>to implement both! </a:t>
            </a:r>
          </a:p>
        </p:txBody>
      </p:sp>
      <p:sp>
        <p:nvSpPr>
          <p:cNvPr id="89" name="Line 24">
            <a:extLst>
              <a:ext uri="{FF2B5EF4-FFF2-40B4-BE49-F238E27FC236}">
                <a16:creationId xmlns:a16="http://schemas.microsoft.com/office/drawing/2014/main" id="{06361AF0-F105-4980-ADE1-CC851FB1B523}"/>
              </a:ext>
            </a:extLst>
          </p:cNvPr>
          <p:cNvSpPr/>
          <p:nvPr/>
        </p:nvSpPr>
        <p:spPr>
          <a:xfrm flipV="1">
            <a:off x="3851920" y="3441576"/>
            <a:ext cx="0" cy="195120"/>
          </a:xfrm>
          <a:prstGeom prst="line">
            <a:avLst/>
          </a:prstGeom>
          <a:ln w="9360">
            <a:solidFill>
              <a:srgbClr val="000000"/>
            </a:solidFill>
            <a:round/>
          </a:ln>
        </p:spPr>
      </p:sp>
      <p:sp>
        <p:nvSpPr>
          <p:cNvPr id="91" name="Line 25">
            <a:extLst>
              <a:ext uri="{FF2B5EF4-FFF2-40B4-BE49-F238E27FC236}">
                <a16:creationId xmlns:a16="http://schemas.microsoft.com/office/drawing/2014/main" id="{752C9154-6B0E-4961-91B1-339EFCC8DBB9}"/>
              </a:ext>
            </a:extLst>
          </p:cNvPr>
          <p:cNvSpPr/>
          <p:nvPr/>
        </p:nvSpPr>
        <p:spPr>
          <a:xfrm>
            <a:off x="3851920" y="3441576"/>
            <a:ext cx="615960" cy="0"/>
          </a:xfrm>
          <a:prstGeom prst="line">
            <a:avLst/>
          </a:prstGeom>
          <a:ln w="9360">
            <a:solidFill>
              <a:srgbClr val="000000"/>
            </a:solidFill>
            <a:round/>
          </a:ln>
        </p:spPr>
      </p:sp>
      <p:sp>
        <p:nvSpPr>
          <p:cNvPr id="93" name="Line 30">
            <a:extLst>
              <a:ext uri="{FF2B5EF4-FFF2-40B4-BE49-F238E27FC236}">
                <a16:creationId xmlns:a16="http://schemas.microsoft.com/office/drawing/2014/main" id="{88CC61BD-88EA-473A-85E4-A79C7D5F2683}"/>
              </a:ext>
            </a:extLst>
          </p:cNvPr>
          <p:cNvSpPr/>
          <p:nvPr/>
        </p:nvSpPr>
        <p:spPr>
          <a:xfrm flipV="1">
            <a:off x="4467880" y="3212976"/>
            <a:ext cx="0" cy="228600"/>
          </a:xfrm>
          <a:prstGeom prst="line">
            <a:avLst/>
          </a:prstGeom>
          <a:ln w="9360">
            <a:solidFill>
              <a:srgbClr val="000000"/>
            </a:solidFill>
            <a:round/>
            <a:tailEnd type="stealth" w="lg" len="lg"/>
          </a:ln>
        </p:spPr>
      </p:sp>
      <p:sp>
        <p:nvSpPr>
          <p:cNvPr id="95" name="Line 22">
            <a:extLst>
              <a:ext uri="{FF2B5EF4-FFF2-40B4-BE49-F238E27FC236}">
                <a16:creationId xmlns:a16="http://schemas.microsoft.com/office/drawing/2014/main" id="{004F6AE9-0551-4BD9-B636-D8E2D98964B6}"/>
              </a:ext>
            </a:extLst>
          </p:cNvPr>
          <p:cNvSpPr/>
          <p:nvPr/>
        </p:nvSpPr>
        <p:spPr>
          <a:xfrm flipV="1">
            <a:off x="5382752" y="3147794"/>
            <a:ext cx="0" cy="245168"/>
          </a:xfrm>
          <a:prstGeom prst="line">
            <a:avLst/>
          </a:prstGeom>
          <a:ln w="9360">
            <a:solidFill>
              <a:srgbClr val="000000"/>
            </a:solidFill>
            <a:round/>
            <a:tailEnd type="stealth" w="lg" len="lg"/>
          </a:ln>
        </p:spPr>
      </p:sp>
      <p:sp>
        <p:nvSpPr>
          <p:cNvPr id="97" name="Line 23">
            <a:extLst>
              <a:ext uri="{FF2B5EF4-FFF2-40B4-BE49-F238E27FC236}">
                <a16:creationId xmlns:a16="http://schemas.microsoft.com/office/drawing/2014/main" id="{53EF6B3F-9D3F-47C5-AB41-0636C44DFCB4}"/>
              </a:ext>
            </a:extLst>
          </p:cNvPr>
          <p:cNvSpPr/>
          <p:nvPr/>
        </p:nvSpPr>
        <p:spPr>
          <a:xfrm>
            <a:off x="5382752" y="3395128"/>
            <a:ext cx="522720" cy="0"/>
          </a:xfrm>
          <a:prstGeom prst="line">
            <a:avLst/>
          </a:prstGeom>
          <a:ln w="9360">
            <a:solidFill>
              <a:srgbClr val="000000"/>
            </a:solidFill>
            <a:round/>
          </a:ln>
        </p:spPr>
        <p:txBody>
          <a:bodyPr/>
          <a:lstStyle/>
          <a:p>
            <a:endParaRPr lang="en-US"/>
          </a:p>
        </p:txBody>
      </p:sp>
      <p:sp>
        <p:nvSpPr>
          <p:cNvPr id="99" name="Line 26">
            <a:extLst>
              <a:ext uri="{FF2B5EF4-FFF2-40B4-BE49-F238E27FC236}">
                <a16:creationId xmlns:a16="http://schemas.microsoft.com/office/drawing/2014/main" id="{582FD4C1-488D-4432-BA34-1BE90CBA26E1}"/>
              </a:ext>
            </a:extLst>
          </p:cNvPr>
          <p:cNvSpPr/>
          <p:nvPr/>
        </p:nvSpPr>
        <p:spPr>
          <a:xfrm>
            <a:off x="5890048" y="3395128"/>
            <a:ext cx="0" cy="180720"/>
          </a:xfrm>
          <a:prstGeom prst="line">
            <a:avLst/>
          </a:prstGeom>
          <a:ln w="9360">
            <a:solidFill>
              <a:srgbClr val="000000"/>
            </a:solidFill>
            <a:round/>
          </a:ln>
        </p:spPr>
      </p:sp>
    </p:spTree>
    <p:extLst>
      <p:ext uri="{BB962C8B-B14F-4D97-AF65-F5344CB8AC3E}">
        <p14:creationId xmlns:p14="http://schemas.microsoft.com/office/powerpoint/2010/main" val="366505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4183-931B-40C7-BE65-CB37EEE54EC5}"/>
              </a:ext>
            </a:extLst>
          </p:cNvPr>
          <p:cNvSpPr>
            <a:spLocks noGrp="1"/>
          </p:cNvSpPr>
          <p:nvPr>
            <p:ph type="title"/>
          </p:nvPr>
        </p:nvSpPr>
        <p:spPr/>
        <p:txBody>
          <a:bodyPr/>
          <a:lstStyle/>
          <a:p>
            <a:r>
              <a:rPr lang="en-US" altLang="zh-TW"/>
              <a:t>Schedule</a:t>
            </a:r>
            <a:endParaRPr lang="en-US"/>
          </a:p>
        </p:txBody>
      </p:sp>
      <p:sp>
        <p:nvSpPr>
          <p:cNvPr id="9" name="TextBox 8">
            <a:extLst>
              <a:ext uri="{FF2B5EF4-FFF2-40B4-BE49-F238E27FC236}">
                <a16:creationId xmlns:a16="http://schemas.microsoft.com/office/drawing/2014/main" id="{7D8F7103-BE36-46D2-AE0B-C5A9D4F6C303}"/>
              </a:ext>
            </a:extLst>
          </p:cNvPr>
          <p:cNvSpPr txBox="1"/>
          <p:nvPr/>
        </p:nvSpPr>
        <p:spPr>
          <a:xfrm>
            <a:off x="3227294" y="681318"/>
            <a:ext cx="184731" cy="369332"/>
          </a:xfrm>
          <a:prstGeom prst="rect">
            <a:avLst/>
          </a:prstGeom>
          <a:noFill/>
        </p:spPr>
        <p:txBody>
          <a:bodyPr wrap="none" rtlCol="0">
            <a:spAutoFit/>
          </a:bodyPr>
          <a:lstStyle/>
          <a:p>
            <a:endParaRPr lang="en-US"/>
          </a:p>
        </p:txBody>
      </p:sp>
      <p:graphicFrame>
        <p:nvGraphicFramePr>
          <p:cNvPr id="10" name="Table 9">
            <a:extLst>
              <a:ext uri="{FF2B5EF4-FFF2-40B4-BE49-F238E27FC236}">
                <a16:creationId xmlns:a16="http://schemas.microsoft.com/office/drawing/2014/main" id="{434D0BE5-4F7B-465C-BC06-3E4FA221E415}"/>
              </a:ext>
            </a:extLst>
          </p:cNvPr>
          <p:cNvGraphicFramePr>
            <a:graphicFrameLocks noGrp="1"/>
          </p:cNvGraphicFramePr>
          <p:nvPr>
            <p:extLst>
              <p:ext uri="{D42A27DB-BD31-4B8C-83A1-F6EECF244321}">
                <p14:modId xmlns:p14="http://schemas.microsoft.com/office/powerpoint/2010/main" val="364592567"/>
              </p:ext>
            </p:extLst>
          </p:nvPr>
        </p:nvGraphicFramePr>
        <p:xfrm>
          <a:off x="783331" y="1873131"/>
          <a:ext cx="8325173" cy="4496963"/>
        </p:xfrm>
        <a:graphic>
          <a:graphicData uri="http://schemas.openxmlformats.org/drawingml/2006/table">
            <a:tbl>
              <a:tblPr>
                <a:tableStyleId>{5C22544A-7EE6-4342-B048-85BDC9FD1C3A}</a:tableStyleId>
              </a:tblPr>
              <a:tblGrid>
                <a:gridCol w="1008113">
                  <a:extLst>
                    <a:ext uri="{9D8B030D-6E8A-4147-A177-3AD203B41FA5}">
                      <a16:colId xmlns:a16="http://schemas.microsoft.com/office/drawing/2014/main" val="20000"/>
                    </a:ext>
                  </a:extLst>
                </a:gridCol>
                <a:gridCol w="6211459">
                  <a:extLst>
                    <a:ext uri="{9D8B030D-6E8A-4147-A177-3AD203B41FA5}">
                      <a16:colId xmlns:a16="http://schemas.microsoft.com/office/drawing/2014/main" val="20001"/>
                    </a:ext>
                  </a:extLst>
                </a:gridCol>
                <a:gridCol w="1105601">
                  <a:extLst>
                    <a:ext uri="{9D8B030D-6E8A-4147-A177-3AD203B41FA5}">
                      <a16:colId xmlns:a16="http://schemas.microsoft.com/office/drawing/2014/main" val="20002"/>
                    </a:ext>
                  </a:extLst>
                </a:gridCol>
              </a:tblGrid>
              <a:tr h="697148">
                <a:tc>
                  <a:txBody>
                    <a:bodyPr/>
                    <a:lstStyle/>
                    <a:p>
                      <a:pPr algn="ctr" fontAlgn="b"/>
                      <a:r>
                        <a:rPr lang="en-US" sz="2400" u="none" strike="noStrike">
                          <a:solidFill>
                            <a:schemeClr val="bg1"/>
                          </a:solidFill>
                          <a:effectLst/>
                          <a:latin typeface="Tw Cen MT Condensed Extra Bold" charset="0"/>
                          <a:ea typeface="Tw Cen MT Condensed Extra Bold" charset="0"/>
                          <a:cs typeface="Tw Cen MT Condensed Extra Bold" charset="0"/>
                        </a:rPr>
                        <a:t>Week</a:t>
                      </a:r>
                      <a:endParaRPr lang="en-US" sz="2400" b="0" i="0" u="none" strike="noStrike">
                        <a:solidFill>
                          <a:schemeClr val="bg1"/>
                        </a:solidFill>
                        <a:effectLst/>
                        <a:latin typeface="Tw Cen MT Condensed Extra Bold" charset="0"/>
                        <a:ea typeface="Tw Cen MT Condensed Extra Bold" charset="0"/>
                        <a:cs typeface="Tw Cen MT Condensed Extra Bold" charset="0"/>
                      </a:endParaRPr>
                    </a:p>
                  </a:txBody>
                  <a:tcPr marL="5414" marR="5414" marT="5414" marB="0" anchor="b">
                    <a:solidFill>
                      <a:schemeClr val="accent2">
                        <a:lumMod val="75000"/>
                      </a:schemeClr>
                    </a:solidFill>
                  </a:tcPr>
                </a:tc>
                <a:tc>
                  <a:txBody>
                    <a:bodyPr/>
                    <a:lstStyle/>
                    <a:p>
                      <a:pPr algn="ctr" fontAlgn="b"/>
                      <a:r>
                        <a:rPr lang="en-US" sz="2400" u="none" strike="noStrike">
                          <a:solidFill>
                            <a:schemeClr val="bg1"/>
                          </a:solidFill>
                          <a:effectLst/>
                          <a:latin typeface="Tw Cen MT Condensed Extra Bold" charset="0"/>
                          <a:ea typeface="Tw Cen MT Condensed Extra Bold" charset="0"/>
                          <a:cs typeface="Tw Cen MT Condensed Extra Bold" charset="0"/>
                        </a:rPr>
                        <a:t>Progress</a:t>
                      </a:r>
                      <a:endParaRPr lang="en-US" sz="2400" b="0" i="0" u="none" strike="noStrike">
                        <a:solidFill>
                          <a:schemeClr val="bg1"/>
                        </a:solidFill>
                        <a:effectLst/>
                        <a:latin typeface="Tw Cen MT Condensed Extra Bold" charset="0"/>
                        <a:ea typeface="Tw Cen MT Condensed Extra Bold" charset="0"/>
                        <a:cs typeface="Tw Cen MT Condensed Extra Bold" charset="0"/>
                      </a:endParaRPr>
                    </a:p>
                  </a:txBody>
                  <a:tcPr marL="5414" marR="5414" marT="5414" marB="0" anchor="b">
                    <a:solidFill>
                      <a:schemeClr val="accent2">
                        <a:lumMod val="75000"/>
                      </a:schemeClr>
                    </a:solidFill>
                  </a:tcPr>
                </a:tc>
                <a:tc>
                  <a:txBody>
                    <a:bodyPr/>
                    <a:lstStyle/>
                    <a:p>
                      <a:pPr algn="ctr" fontAlgn="b"/>
                      <a:r>
                        <a:rPr lang="en-US" sz="2400" u="none" strike="noStrike">
                          <a:solidFill>
                            <a:schemeClr val="bg1"/>
                          </a:solidFill>
                          <a:effectLst/>
                          <a:latin typeface="Tw Cen MT Condensed Extra Bold" charset="0"/>
                          <a:ea typeface="Tw Cen MT Condensed Extra Bold" charset="0"/>
                          <a:cs typeface="Tw Cen MT Condensed Extra Bold" charset="0"/>
                        </a:rPr>
                        <a:t>Report</a:t>
                      </a:r>
                    </a:p>
                    <a:p>
                      <a:pPr algn="ctr" fontAlgn="b"/>
                      <a:r>
                        <a:rPr lang="en-US" sz="2400" u="none" strike="noStrike">
                          <a:solidFill>
                            <a:schemeClr val="bg1"/>
                          </a:solidFill>
                          <a:effectLst/>
                          <a:latin typeface="Tw Cen MT Condensed Extra Bold" charset="0"/>
                          <a:ea typeface="Tw Cen MT Condensed Extra Bold" charset="0"/>
                          <a:cs typeface="Tw Cen MT Condensed Extra Bold" charset="0"/>
                        </a:rPr>
                        <a:t>Group</a:t>
                      </a:r>
                      <a:endParaRPr lang="en-US" sz="2400" b="0" i="0" u="none" strike="noStrike">
                        <a:solidFill>
                          <a:schemeClr val="bg1"/>
                        </a:solidFill>
                        <a:effectLst/>
                        <a:latin typeface="Tw Cen MT Condensed Extra Bold" charset="0"/>
                        <a:ea typeface="Tw Cen MT Condensed Extra Bold" charset="0"/>
                        <a:cs typeface="Tw Cen MT Condensed Extra Bold" charset="0"/>
                      </a:endParaRPr>
                    </a:p>
                  </a:txBody>
                  <a:tcPr marL="5414" marR="5414" marT="5414" marB="0" anchor="b">
                    <a:solidFill>
                      <a:schemeClr val="accent2">
                        <a:lumMod val="75000"/>
                      </a:schemeClr>
                    </a:solidFill>
                  </a:tcPr>
                </a:tc>
                <a:extLst>
                  <a:ext uri="{0D108BD9-81ED-4DB2-BD59-A6C34878D82A}">
                    <a16:rowId xmlns:a16="http://schemas.microsoft.com/office/drawing/2014/main" val="10000"/>
                  </a:ext>
                </a:extLst>
              </a:tr>
              <a:tr h="351480">
                <a:tc>
                  <a:txBody>
                    <a:bodyPr/>
                    <a:lstStyle/>
                    <a:p>
                      <a:pPr algn="ctr" fontAlgn="b"/>
                      <a:r>
                        <a:rPr lang="en-US" sz="2400" u="none" strike="noStrike">
                          <a:effectLst/>
                        </a:rPr>
                        <a:t>1</a:t>
                      </a:r>
                      <a:endParaRPr lang="en-US" sz="2400" b="0" i="0" u="none" strike="noStrike">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sz="2400" u="none" strike="noStrike">
                          <a:effectLst/>
                        </a:rPr>
                        <a:t>Introduction + Linux intro+ Feature extraction</a:t>
                      </a:r>
                      <a:endParaRPr lang="en-US" sz="2400" b="0" i="0" u="none" strike="noStrike">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sk-SK" sz="2400" u="none" strike="noStrike">
                          <a:effectLst/>
                        </a:rPr>
                        <a:t> </a:t>
                      </a:r>
                      <a:endParaRPr lang="sk-SK" sz="2400" b="0" i="0" u="none" strike="noStrike">
                        <a:solidFill>
                          <a:srgbClr val="000000"/>
                        </a:solidFill>
                        <a:effectLst/>
                        <a:latin typeface="Arial" charset="0"/>
                      </a:endParaRPr>
                    </a:p>
                  </a:txBody>
                  <a:tcPr marL="5414" marR="5414" marT="5414" marB="0" anchor="ctr">
                    <a:solidFill>
                      <a:schemeClr val="accent2">
                        <a:lumMod val="20000"/>
                        <a:lumOff val="80000"/>
                      </a:schemeClr>
                    </a:solidFill>
                  </a:tcPr>
                </a:tc>
                <a:extLst>
                  <a:ext uri="{0D108BD9-81ED-4DB2-BD59-A6C34878D82A}">
                    <a16:rowId xmlns:a16="http://schemas.microsoft.com/office/drawing/2014/main" val="10001"/>
                  </a:ext>
                </a:extLst>
              </a:tr>
              <a:tr h="697833">
                <a:tc>
                  <a:txBody>
                    <a:bodyPr/>
                    <a:lstStyle/>
                    <a:p>
                      <a:pPr algn="ctr" fontAlgn="b"/>
                      <a:r>
                        <a:rPr lang="en-US" altLang="zh-TW" sz="2400" b="0" i="0" u="none" strike="noStrike" dirty="0">
                          <a:solidFill>
                            <a:srgbClr val="000000"/>
                          </a:solidFill>
                          <a:effectLst/>
                          <a:latin typeface="Arial" charset="0"/>
                        </a:rPr>
                        <a:t>2</a:t>
                      </a:r>
                      <a:endParaRPr lang="is-I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sz="2400" u="none" strike="noStrike" dirty="0">
                          <a:effectLst/>
                        </a:rPr>
                        <a:t>Acoustic model training : </a:t>
                      </a:r>
                      <a:r>
                        <a:rPr lang="en-US" sz="2400" u="none" strike="noStrike" dirty="0" err="1">
                          <a:effectLst/>
                        </a:rPr>
                        <a:t>monophone</a:t>
                      </a:r>
                      <a:r>
                        <a:rPr lang="en-US" sz="2400" u="none" strike="noStrike" dirty="0">
                          <a:effectLst/>
                        </a:rPr>
                        <a:t> &amp; triphone</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sk-SK" sz="2400" u="none" strike="noStrike">
                          <a:effectLst/>
                        </a:rPr>
                        <a:t> </a:t>
                      </a:r>
                      <a:endParaRPr lang="sk-SK" sz="2400" b="0" i="0" u="none" strike="noStrike">
                        <a:solidFill>
                          <a:srgbClr val="000000"/>
                        </a:solidFill>
                        <a:effectLst/>
                        <a:latin typeface="Arial" charset="0"/>
                      </a:endParaRPr>
                    </a:p>
                  </a:txBody>
                  <a:tcPr marL="5414" marR="5414" marT="5414" marB="0" anchor="ctr">
                    <a:solidFill>
                      <a:schemeClr val="accent2">
                        <a:lumMod val="20000"/>
                        <a:lumOff val="80000"/>
                      </a:schemeClr>
                    </a:solidFill>
                  </a:tcPr>
                </a:tc>
                <a:extLst>
                  <a:ext uri="{0D108BD9-81ED-4DB2-BD59-A6C34878D82A}">
                    <a16:rowId xmlns:a16="http://schemas.microsoft.com/office/drawing/2014/main" val="10002"/>
                  </a:ext>
                </a:extLst>
              </a:tr>
              <a:tr h="422411">
                <a:tc gridSpan="3">
                  <a:txBody>
                    <a:bodyPr/>
                    <a:lstStyle/>
                    <a:p>
                      <a:pPr algn="ctr" fontAlgn="b"/>
                      <a:r>
                        <a:rPr lang="en-US" altLang="zh-TW" sz="2400" b="0" i="0" u="none" strike="noStrike" dirty="0">
                          <a:solidFill>
                            <a:schemeClr val="bg1">
                              <a:lumMod val="50000"/>
                            </a:schemeClr>
                          </a:solidFill>
                          <a:effectLst/>
                          <a:latin typeface="Calibri" panose="020F0502020204030204" pitchFamily="34" charset="0"/>
                          <a:cs typeface="Calibri" panose="020F0502020204030204" pitchFamily="34" charset="0"/>
                        </a:rPr>
                        <a:t>Mid Autumn Break</a:t>
                      </a:r>
                      <a:endParaRPr lang="en-US" sz="2400" b="0" i="0" u="none" strike="noStrike" dirty="0">
                        <a:solidFill>
                          <a:schemeClr val="bg1">
                            <a:lumMod val="50000"/>
                          </a:schemeClr>
                        </a:solidFill>
                        <a:effectLst/>
                        <a:latin typeface="Calibri" panose="020F0502020204030204" pitchFamily="34" charset="0"/>
                        <a:cs typeface="Calibri" panose="020F0502020204030204" pitchFamily="34" charset="0"/>
                      </a:endParaRPr>
                    </a:p>
                  </a:txBody>
                  <a:tcPr marL="5414" marR="5414" marT="5414" marB="0" anchor="ctr">
                    <a:solidFill>
                      <a:schemeClr val="accent2">
                        <a:lumMod val="20000"/>
                        <a:lumOff val="80000"/>
                      </a:schemeClr>
                    </a:solidFill>
                  </a:tcPr>
                </a:tc>
                <a:tc hMerge="1">
                  <a:txBody>
                    <a:bodyPr/>
                    <a:lstStyle/>
                    <a:p>
                      <a:pPr algn="ctr" fontAlgn="b"/>
                      <a:endParaRPr lang="en-US" sz="2400" b="0" i="0" u="none" strike="noStrike" dirty="0">
                        <a:solidFill>
                          <a:schemeClr val="bg1">
                            <a:lumMod val="50000"/>
                          </a:schemeClr>
                        </a:solidFill>
                        <a:effectLst/>
                        <a:latin typeface="Calibri" panose="020F0502020204030204" pitchFamily="34" charset="0"/>
                        <a:cs typeface="Calibri" panose="020F0502020204030204" pitchFamily="34" charset="0"/>
                      </a:endParaRPr>
                    </a:p>
                  </a:txBody>
                  <a:tcPr marL="5414" marR="5414" marT="5414" marB="0" anchor="ctr">
                    <a:solidFill>
                      <a:schemeClr val="accent2">
                        <a:lumMod val="20000"/>
                        <a:lumOff val="80000"/>
                      </a:schemeClr>
                    </a:solidFill>
                  </a:tcPr>
                </a:tc>
                <a:tc hMerge="1">
                  <a:txBody>
                    <a:bodyPr/>
                    <a:lstStyle/>
                    <a:p>
                      <a:pPr algn="ctr" fontAlgn="b"/>
                      <a:endParaRPr lang="sk-SK" sz="2400" b="0" i="0" u="none" strike="noStrike" dirty="0">
                        <a:solidFill>
                          <a:schemeClr val="bg1">
                            <a:lumMod val="50000"/>
                          </a:schemeClr>
                        </a:solidFill>
                        <a:effectLst/>
                        <a:latin typeface="Arial" charset="0"/>
                      </a:endParaRPr>
                    </a:p>
                  </a:txBody>
                  <a:tcPr marL="5414" marR="5414" marT="5414" marB="0" anchor="ctr">
                    <a:solidFill>
                      <a:schemeClr val="accent2">
                        <a:lumMod val="20000"/>
                        <a:lumOff val="80000"/>
                      </a:schemeClr>
                    </a:solidFill>
                  </a:tcPr>
                </a:tc>
                <a:extLst>
                  <a:ext uri="{0D108BD9-81ED-4DB2-BD59-A6C34878D82A}">
                    <a16:rowId xmlns:a16="http://schemas.microsoft.com/office/drawing/2014/main" val="2790620448"/>
                  </a:ext>
                </a:extLst>
              </a:tr>
              <a:tr h="412741">
                <a:tc>
                  <a:txBody>
                    <a:bodyPr/>
                    <a:lstStyle/>
                    <a:p>
                      <a:pPr algn="ctr" fontAlgn="b"/>
                      <a:r>
                        <a:rPr lang="en-US" altLang="zh-TW" sz="2400" b="0" i="0" u="none" strike="noStrike" dirty="0">
                          <a:solidFill>
                            <a:srgbClr val="000000"/>
                          </a:solidFill>
                          <a:effectLst/>
                          <a:latin typeface="Arial" charset="0"/>
                        </a:rPr>
                        <a:t>3</a:t>
                      </a:r>
                      <a:endParaRPr lang="is-I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sz="2400" u="none" strike="noStrike" dirty="0">
                          <a:effectLst/>
                        </a:rPr>
                        <a:t>Language model training + Decoding</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altLang="zh-TW" sz="2400" b="0" i="0" u="none" strike="noStrike" dirty="0">
                          <a:solidFill>
                            <a:srgbClr val="000000"/>
                          </a:solidFill>
                          <a:effectLst/>
                          <a:latin typeface="Arial" charset="0"/>
                        </a:rPr>
                        <a:t>A</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extLst>
                  <a:ext uri="{0D108BD9-81ED-4DB2-BD59-A6C34878D82A}">
                    <a16:rowId xmlns:a16="http://schemas.microsoft.com/office/drawing/2014/main" val="10003"/>
                  </a:ext>
                </a:extLst>
              </a:tr>
              <a:tr h="351480">
                <a:tc>
                  <a:txBody>
                    <a:bodyPr/>
                    <a:lstStyle/>
                    <a:p>
                      <a:pPr algn="ctr" fontAlgn="b"/>
                      <a:r>
                        <a:rPr lang="en-US" altLang="zh-TW" sz="2400" b="0" i="0" u="none" strike="noStrike" dirty="0">
                          <a:solidFill>
                            <a:srgbClr val="000000"/>
                          </a:solidFill>
                          <a:effectLst/>
                          <a:latin typeface="Arial" charset="0"/>
                        </a:rPr>
                        <a:t>4</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sz="2400" u="none" strike="noStrike" dirty="0">
                          <a:effectLst/>
                        </a:rPr>
                        <a:t>Live demo</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altLang="zh-TW" sz="2400" b="0" i="0" u="none" strike="noStrike" dirty="0">
                          <a:solidFill>
                            <a:srgbClr val="000000"/>
                          </a:solidFill>
                          <a:effectLst/>
                          <a:latin typeface="Arial" charset="0"/>
                        </a:rPr>
                        <a:t>B</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extLst>
                  <a:ext uri="{0D108BD9-81ED-4DB2-BD59-A6C34878D82A}">
                    <a16:rowId xmlns:a16="http://schemas.microsoft.com/office/drawing/2014/main" val="10004"/>
                  </a:ext>
                </a:extLst>
              </a:tr>
              <a:tr h="351480">
                <a:tc>
                  <a:txBody>
                    <a:bodyPr/>
                    <a:lstStyle/>
                    <a:p>
                      <a:pPr algn="ctr" fontAlgn="b"/>
                      <a:r>
                        <a:rPr lang="en-US" altLang="zh-TW" sz="2400" b="0" i="0" u="none" strike="noStrike" dirty="0">
                          <a:solidFill>
                            <a:srgbClr val="000000"/>
                          </a:solidFill>
                          <a:effectLst/>
                          <a:latin typeface="Arial" charset="0"/>
                        </a:rPr>
                        <a:t>5</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sz="2400" u="none" strike="noStrike" dirty="0">
                          <a:effectLst/>
                        </a:rPr>
                        <a:t>Deep Neural Network</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altLang="zh-TW" sz="2400" b="0" i="0" u="none" strike="noStrike" dirty="0">
                          <a:solidFill>
                            <a:srgbClr val="000000"/>
                          </a:solidFill>
                          <a:effectLst/>
                          <a:latin typeface="Arial" charset="0"/>
                        </a:rPr>
                        <a:t>A</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extLst>
                  <a:ext uri="{0D108BD9-81ED-4DB2-BD59-A6C34878D82A}">
                    <a16:rowId xmlns:a16="http://schemas.microsoft.com/office/drawing/2014/main" val="10005"/>
                  </a:ext>
                </a:extLst>
              </a:tr>
              <a:tr h="351480">
                <a:tc>
                  <a:txBody>
                    <a:bodyPr/>
                    <a:lstStyle/>
                    <a:p>
                      <a:pPr algn="ctr" fontAlgn="b"/>
                      <a:r>
                        <a:rPr lang="en-US" altLang="zh-TW" sz="2400" b="0" i="0" u="none" strike="noStrike" dirty="0">
                          <a:solidFill>
                            <a:srgbClr val="000000"/>
                          </a:solidFill>
                          <a:effectLst/>
                          <a:latin typeface="Arial" charset="0"/>
                        </a:rPr>
                        <a:t>6</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sz="2400" u="none" strike="noStrike" dirty="0">
                          <a:effectLst/>
                        </a:rPr>
                        <a:t>Progress Report</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altLang="zh-TW" sz="2400" b="0" i="0" u="none" strike="noStrike" dirty="0">
                          <a:solidFill>
                            <a:srgbClr val="000000"/>
                          </a:solidFill>
                          <a:effectLst/>
                          <a:latin typeface="Arial" charset="0"/>
                        </a:rPr>
                        <a:t>B</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extLst>
                  <a:ext uri="{0D108BD9-81ED-4DB2-BD59-A6C34878D82A}">
                    <a16:rowId xmlns:a16="http://schemas.microsoft.com/office/drawing/2014/main" val="10006"/>
                  </a:ext>
                </a:extLst>
              </a:tr>
              <a:tr h="351480">
                <a:tc>
                  <a:txBody>
                    <a:bodyPr/>
                    <a:lstStyle/>
                    <a:p>
                      <a:pPr algn="ctr" fontAlgn="b"/>
                      <a:r>
                        <a:rPr lang="en-US" altLang="zh-TW" sz="2400" b="0" i="0" u="none" strike="noStrike" dirty="0">
                          <a:solidFill>
                            <a:srgbClr val="000000"/>
                          </a:solidFill>
                          <a:effectLst/>
                          <a:latin typeface="Arial" charset="0"/>
                        </a:rPr>
                        <a:t>7</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sz="2400" u="none" strike="noStrike" dirty="0">
                          <a:effectLst/>
                        </a:rPr>
                        <a:t>Progress Report</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altLang="zh-TW" sz="2400" b="0" i="0" u="none" strike="noStrike" dirty="0">
                          <a:solidFill>
                            <a:srgbClr val="000000"/>
                          </a:solidFill>
                          <a:effectLst/>
                          <a:latin typeface="Arial" charset="0"/>
                        </a:rPr>
                        <a:t>A</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extLst>
                  <a:ext uri="{0D108BD9-81ED-4DB2-BD59-A6C34878D82A}">
                    <a16:rowId xmlns:a16="http://schemas.microsoft.com/office/drawing/2014/main" val="10007"/>
                  </a:ext>
                </a:extLst>
              </a:tr>
              <a:tr h="351480">
                <a:tc>
                  <a:txBody>
                    <a:bodyPr/>
                    <a:lstStyle/>
                    <a:p>
                      <a:pPr algn="ctr" fontAlgn="b"/>
                      <a:r>
                        <a:rPr lang="sk-SK" sz="2400" u="none" strike="noStrike" dirty="0">
                          <a:effectLst/>
                        </a:rPr>
                        <a:t>... </a:t>
                      </a:r>
                      <a:endParaRPr lang="sk-SK"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sk-SK" sz="2400" u="none" strike="noStrike" dirty="0">
                          <a:effectLst/>
                        </a:rPr>
                        <a:t> ...</a:t>
                      </a:r>
                      <a:endParaRPr lang="sk-SK"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tc>
                  <a:txBody>
                    <a:bodyPr/>
                    <a:lstStyle/>
                    <a:p>
                      <a:pPr algn="ctr" fontAlgn="b"/>
                      <a:r>
                        <a:rPr lang="en-US" altLang="zh-TW" sz="2400" b="0" i="0" u="none" strike="noStrike" dirty="0">
                          <a:solidFill>
                            <a:srgbClr val="000000"/>
                          </a:solidFill>
                          <a:effectLst/>
                          <a:latin typeface="Arial" charset="0"/>
                        </a:rPr>
                        <a:t>…</a:t>
                      </a:r>
                      <a:endParaRPr lang="en-US" sz="2400" b="0" i="0" u="none" strike="noStrike" dirty="0">
                        <a:solidFill>
                          <a:srgbClr val="000000"/>
                        </a:solidFill>
                        <a:effectLst/>
                        <a:latin typeface="Arial" charset="0"/>
                      </a:endParaRPr>
                    </a:p>
                  </a:txBody>
                  <a:tcPr marL="5414" marR="5414" marT="5414" marB="0" anchor="ctr">
                    <a:solidFill>
                      <a:schemeClr val="accent2">
                        <a:lumMod val="20000"/>
                        <a:lumOff val="80000"/>
                      </a:schemeClr>
                    </a:solidFill>
                  </a:tcPr>
                </a:tc>
                <a:extLst>
                  <a:ext uri="{0D108BD9-81ED-4DB2-BD59-A6C34878D82A}">
                    <a16:rowId xmlns:a16="http://schemas.microsoft.com/office/drawing/2014/main" val="10008"/>
                  </a:ext>
                </a:extLst>
              </a:tr>
            </a:tbl>
          </a:graphicData>
        </a:graphic>
      </p:graphicFrame>
      <p:cxnSp>
        <p:nvCxnSpPr>
          <p:cNvPr id="11" name="Straight Connector 10">
            <a:extLst>
              <a:ext uri="{FF2B5EF4-FFF2-40B4-BE49-F238E27FC236}">
                <a16:creationId xmlns:a16="http://schemas.microsoft.com/office/drawing/2014/main" id="{294C7C8F-C435-43BE-B485-95719FC7AED7}"/>
              </a:ext>
            </a:extLst>
          </p:cNvPr>
          <p:cNvCxnSpPr/>
          <p:nvPr/>
        </p:nvCxnSpPr>
        <p:spPr>
          <a:xfrm flipH="1">
            <a:off x="0" y="5256352"/>
            <a:ext cx="783331"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2BC7F9D-C7A6-4EF1-AC07-95678B026D14}"/>
              </a:ext>
            </a:extLst>
          </p:cNvPr>
          <p:cNvCxnSpPr/>
          <p:nvPr/>
        </p:nvCxnSpPr>
        <p:spPr>
          <a:xfrm flipV="1">
            <a:off x="411307" y="4934880"/>
            <a:ext cx="1" cy="2880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28A53AB-2C6D-41CC-A12C-BD2710FA29BF}"/>
              </a:ext>
            </a:extLst>
          </p:cNvPr>
          <p:cNvCxnSpPr/>
          <p:nvPr/>
        </p:nvCxnSpPr>
        <p:spPr>
          <a:xfrm flipH="1">
            <a:off x="-1" y="2643182"/>
            <a:ext cx="7833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1A9EA3-1A4E-4D58-9662-A67668FC8905}"/>
              </a:ext>
            </a:extLst>
          </p:cNvPr>
          <p:cNvCxnSpPr/>
          <p:nvPr/>
        </p:nvCxnSpPr>
        <p:spPr>
          <a:xfrm>
            <a:off x="391664" y="2714620"/>
            <a:ext cx="0" cy="2880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A57477B-92CA-49C4-9EFC-80EFFA0EC1FC}"/>
              </a:ext>
            </a:extLst>
          </p:cNvPr>
          <p:cNvSpPr txBox="1"/>
          <p:nvPr/>
        </p:nvSpPr>
        <p:spPr>
          <a:xfrm>
            <a:off x="179706" y="3365524"/>
            <a:ext cx="463204" cy="1206484"/>
          </a:xfrm>
          <a:prstGeom prst="rect">
            <a:avLst/>
          </a:prstGeom>
          <a:noFill/>
        </p:spPr>
        <p:txBody>
          <a:bodyPr vert="wordArtVert" wrap="none" rtlCol="0">
            <a:spAutoFit/>
          </a:bodyPr>
          <a:lstStyle/>
          <a:p>
            <a:r>
              <a:rPr lang="zh-TW" altLang="en-US" sz="1400" b="1">
                <a:solidFill>
                  <a:schemeClr val="tx2">
                    <a:lumMod val="75000"/>
                  </a:schemeClr>
                </a:solidFill>
              </a:rPr>
              <a:t>第一階段</a:t>
            </a:r>
            <a:endParaRPr lang="en-US" sz="1400" b="1">
              <a:solidFill>
                <a:schemeClr val="tx2">
                  <a:lumMod val="75000"/>
                </a:schemeClr>
              </a:solidFill>
            </a:endParaRPr>
          </a:p>
        </p:txBody>
      </p:sp>
      <p:sp>
        <p:nvSpPr>
          <p:cNvPr id="16" name="TextBox 15">
            <a:extLst>
              <a:ext uri="{FF2B5EF4-FFF2-40B4-BE49-F238E27FC236}">
                <a16:creationId xmlns:a16="http://schemas.microsoft.com/office/drawing/2014/main" id="{7395F3B9-F4FB-4A6F-812E-52C5FB6BD691}"/>
              </a:ext>
            </a:extLst>
          </p:cNvPr>
          <p:cNvSpPr txBox="1"/>
          <p:nvPr/>
        </p:nvSpPr>
        <p:spPr>
          <a:xfrm>
            <a:off x="179706" y="5544384"/>
            <a:ext cx="463204" cy="1206484"/>
          </a:xfrm>
          <a:prstGeom prst="rect">
            <a:avLst/>
          </a:prstGeom>
          <a:noFill/>
        </p:spPr>
        <p:txBody>
          <a:bodyPr vert="wordArtVert" wrap="square" rtlCol="0">
            <a:spAutoFit/>
          </a:bodyPr>
          <a:lstStyle/>
          <a:p>
            <a:r>
              <a:rPr lang="zh-TW" altLang="en-US" sz="1400" b="1" dirty="0">
                <a:solidFill>
                  <a:schemeClr val="tx2">
                    <a:lumMod val="75000"/>
                  </a:schemeClr>
                </a:solidFill>
              </a:rPr>
              <a:t>第二階段</a:t>
            </a:r>
            <a:endParaRPr lang="en-US" sz="1400" b="1" dirty="0">
              <a:solidFill>
                <a:schemeClr val="tx2">
                  <a:lumMod val="75000"/>
                </a:schemeClr>
              </a:solidFill>
            </a:endParaRPr>
          </a:p>
        </p:txBody>
      </p:sp>
      <p:cxnSp>
        <p:nvCxnSpPr>
          <p:cNvPr id="17" name="Straight Arrow Connector 16">
            <a:extLst>
              <a:ext uri="{FF2B5EF4-FFF2-40B4-BE49-F238E27FC236}">
                <a16:creationId xmlns:a16="http://schemas.microsoft.com/office/drawing/2014/main" id="{E25C37D3-AB26-41C2-87E3-6B3C79AC05DF}"/>
              </a:ext>
            </a:extLst>
          </p:cNvPr>
          <p:cNvCxnSpPr/>
          <p:nvPr/>
        </p:nvCxnSpPr>
        <p:spPr>
          <a:xfrm>
            <a:off x="411307" y="5256352"/>
            <a:ext cx="0" cy="2880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44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圖片 265"/>
          <p:cNvPicPr/>
          <p:nvPr/>
        </p:nvPicPr>
        <p:blipFill>
          <a:blip r:embed="rId2"/>
          <a:stretch>
            <a:fillRect/>
          </a:stretch>
        </p:blipFill>
        <p:spPr>
          <a:xfrm>
            <a:off x="4038480" y="2420888"/>
            <a:ext cx="584280" cy="482760"/>
          </a:xfrm>
          <a:prstGeom prst="rect">
            <a:avLst/>
          </a:prstGeom>
          <a:ln>
            <a:noFill/>
          </a:ln>
        </p:spPr>
      </p:pic>
      <p:sp>
        <p:nvSpPr>
          <p:cNvPr id="66" name="TextBox 65"/>
          <p:cNvSpPr txBox="1"/>
          <p:nvPr/>
        </p:nvSpPr>
        <p:spPr>
          <a:xfrm>
            <a:off x="323528" y="1754763"/>
            <a:ext cx="8679684" cy="461665"/>
          </a:xfrm>
          <a:prstGeom prst="rect">
            <a:avLst/>
          </a:prstGeom>
          <a:noFill/>
        </p:spPr>
        <p:txBody>
          <a:bodyPr wrap="none" rtlCol="0">
            <a:spAutoFit/>
          </a:bodyPr>
          <a:lstStyle/>
          <a:p>
            <a:pPr marL="342900" indent="-342900">
              <a:buFont typeface="Arial" charset="0"/>
              <a:buChar char="•"/>
            </a:pPr>
            <a:r>
              <a:rPr lang="en-US" sz="2400"/>
              <a:t>Conventional ASR (Automatic Speech Recognition) system:</a:t>
            </a:r>
          </a:p>
        </p:txBody>
      </p:sp>
      <p:sp>
        <p:nvSpPr>
          <p:cNvPr id="69" name="TextShape 8"/>
          <p:cNvSpPr txBox="1"/>
          <p:nvPr/>
        </p:nvSpPr>
        <p:spPr>
          <a:xfrm>
            <a:off x="0" y="1271520"/>
            <a:ext cx="533160" cy="244080"/>
          </a:xfrm>
          <a:prstGeom prst="rect">
            <a:avLst/>
          </a:prstGeom>
        </p:spPr>
        <p:txBody>
          <a:bodyPr anchor="ctr"/>
          <a:lstStyle/>
          <a:p>
            <a:pPr>
              <a:lnSpc>
                <a:spcPct val="80000"/>
              </a:lnSpc>
            </a:pPr>
            <a:r>
              <a:rPr lang="en-US" sz="1200" b="1">
                <a:solidFill>
                  <a:srgbClr val="FFFFFF"/>
                </a:solidFill>
                <a:latin typeface="Arial"/>
                <a:ea typeface="新細明體"/>
              </a:rPr>
              <a:t>8</a:t>
            </a:r>
            <a:endParaRPr/>
          </a:p>
        </p:txBody>
      </p:sp>
      <p:sp>
        <p:nvSpPr>
          <p:cNvPr id="3" name="Rectangle 2"/>
          <p:cNvSpPr/>
          <p:nvPr/>
        </p:nvSpPr>
        <p:spPr>
          <a:xfrm>
            <a:off x="428596" y="2216428"/>
            <a:ext cx="3695700" cy="21412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8518" y="5182833"/>
            <a:ext cx="4852776" cy="6008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092280" y="2228671"/>
            <a:ext cx="2244678" cy="646331"/>
          </a:xfrm>
          <a:prstGeom prst="rect">
            <a:avLst/>
          </a:prstGeom>
          <a:noFill/>
        </p:spPr>
        <p:txBody>
          <a:bodyPr wrap="square" rtlCol="0">
            <a:spAutoFit/>
          </a:bodyPr>
          <a:lstStyle/>
          <a:p>
            <a:r>
              <a:rPr lang="en-US" sz="3600" b="1">
                <a:solidFill>
                  <a:srgbClr val="FF0000"/>
                </a:solidFill>
              </a:rPr>
              <a:t>Week 3</a:t>
            </a:r>
          </a:p>
        </p:txBody>
      </p:sp>
      <p:sp>
        <p:nvSpPr>
          <p:cNvPr id="74" name="TextBox 73"/>
          <p:cNvSpPr txBox="1"/>
          <p:nvPr/>
        </p:nvSpPr>
        <p:spPr>
          <a:xfrm>
            <a:off x="1972302" y="5711627"/>
            <a:ext cx="2244678" cy="646331"/>
          </a:xfrm>
          <a:prstGeom prst="rect">
            <a:avLst/>
          </a:prstGeom>
          <a:noFill/>
        </p:spPr>
        <p:txBody>
          <a:bodyPr wrap="square" rtlCol="0">
            <a:spAutoFit/>
          </a:bodyPr>
          <a:lstStyle/>
          <a:p>
            <a:r>
              <a:rPr lang="en-US" sz="3600" b="1">
                <a:solidFill>
                  <a:srgbClr val="FF0000"/>
                </a:solidFill>
              </a:rPr>
              <a:t>Week 5</a:t>
            </a:r>
          </a:p>
        </p:txBody>
      </p:sp>
      <p:sp>
        <p:nvSpPr>
          <p:cNvPr id="75" name="Rectangle 74"/>
          <p:cNvSpPr/>
          <p:nvPr/>
        </p:nvSpPr>
        <p:spPr>
          <a:xfrm>
            <a:off x="323528" y="2135470"/>
            <a:ext cx="8679683" cy="23204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286116" y="4354305"/>
            <a:ext cx="2244678" cy="646331"/>
          </a:xfrm>
          <a:prstGeom prst="rect">
            <a:avLst/>
          </a:prstGeom>
          <a:noFill/>
        </p:spPr>
        <p:txBody>
          <a:bodyPr wrap="square" rtlCol="0">
            <a:spAutoFit/>
          </a:bodyPr>
          <a:lstStyle/>
          <a:p>
            <a:r>
              <a:rPr lang="en-US" sz="3600" b="1">
                <a:solidFill>
                  <a:srgbClr val="FF0000"/>
                </a:solidFill>
              </a:rPr>
              <a:t>Week 4</a:t>
            </a:r>
          </a:p>
        </p:txBody>
      </p:sp>
      <p:sp>
        <p:nvSpPr>
          <p:cNvPr id="77" name="TextBox 76"/>
          <p:cNvSpPr txBox="1"/>
          <p:nvPr/>
        </p:nvSpPr>
        <p:spPr>
          <a:xfrm>
            <a:off x="278687" y="5207571"/>
            <a:ext cx="5222007" cy="461665"/>
          </a:xfrm>
          <a:prstGeom prst="rect">
            <a:avLst/>
          </a:prstGeom>
          <a:noFill/>
        </p:spPr>
        <p:txBody>
          <a:bodyPr wrap="none" rtlCol="0">
            <a:spAutoFit/>
          </a:bodyPr>
          <a:lstStyle/>
          <a:p>
            <a:pPr marL="342900" indent="-342900">
              <a:buFont typeface="Arial" charset="0"/>
              <a:buChar char="•"/>
            </a:pPr>
            <a:r>
              <a:rPr lang="en-US" sz="2400"/>
              <a:t>Deep learning based ASR system </a:t>
            </a:r>
          </a:p>
        </p:txBody>
      </p:sp>
      <p:sp>
        <p:nvSpPr>
          <p:cNvPr id="51" name="CustomShape 2"/>
          <p:cNvSpPr/>
          <p:nvPr/>
        </p:nvSpPr>
        <p:spPr>
          <a:xfrm>
            <a:off x="1886040" y="2565248"/>
            <a:ext cx="1460600" cy="647280"/>
          </a:xfrm>
          <a:prstGeom prst="rect">
            <a:avLst/>
          </a:prstGeom>
          <a:solidFill>
            <a:srgbClr val="CCECFF"/>
          </a:solidFill>
          <a:ln w="1260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Front-end</a:t>
            </a:r>
            <a:r>
              <a:rPr lang="en-US">
                <a:latin typeface="Microsoft JhengHei" charset="-120"/>
                <a:ea typeface="Microsoft JhengHei" charset="-120"/>
                <a:cs typeface="Microsoft JhengHei" charset="-120"/>
              </a:rPr>
              <a:t> </a:t>
            </a:r>
            <a:r>
              <a:rPr lang="en-US" sz="1300" b="1">
                <a:solidFill>
                  <a:srgbClr val="000000"/>
                </a:solidFill>
                <a:latin typeface="Microsoft JhengHei" charset="-120"/>
                <a:ea typeface="Microsoft JhengHei" charset="-120"/>
                <a:cs typeface="Microsoft JhengHei" charset="-120"/>
              </a:rPr>
              <a:t>Signal </a:t>
            </a:r>
          </a:p>
          <a:p>
            <a:pPr algn="ctr">
              <a:lnSpc>
                <a:spcPct val="100000"/>
              </a:lnSpc>
            </a:pPr>
            <a:r>
              <a:rPr lang="en-US" sz="1300" b="1">
                <a:solidFill>
                  <a:srgbClr val="000000"/>
                </a:solidFill>
                <a:latin typeface="Microsoft JhengHei" charset="-120"/>
                <a:ea typeface="Microsoft JhengHei" charset="-120"/>
                <a:cs typeface="Microsoft JhengHei" charset="-120"/>
              </a:rPr>
              <a:t>Processing</a:t>
            </a:r>
            <a:endParaRPr>
              <a:latin typeface="Microsoft JhengHei" charset="-120"/>
              <a:ea typeface="Microsoft JhengHei" charset="-120"/>
              <a:cs typeface="Microsoft JhengHei" charset="-120"/>
            </a:endParaRPr>
          </a:p>
        </p:txBody>
      </p:sp>
      <p:sp>
        <p:nvSpPr>
          <p:cNvPr id="52" name="Line 3"/>
          <p:cNvSpPr/>
          <p:nvPr/>
        </p:nvSpPr>
        <p:spPr>
          <a:xfrm>
            <a:off x="1540800" y="2866568"/>
            <a:ext cx="344880" cy="0"/>
          </a:xfrm>
          <a:prstGeom prst="line">
            <a:avLst/>
          </a:prstGeom>
          <a:ln w="12600">
            <a:solidFill>
              <a:srgbClr val="000000"/>
            </a:solidFill>
            <a:round/>
            <a:tailEnd type="stealth" w="med" len="lg"/>
          </a:ln>
        </p:spPr>
      </p:sp>
      <p:sp>
        <p:nvSpPr>
          <p:cNvPr id="53" name="Line 4"/>
          <p:cNvSpPr/>
          <p:nvPr/>
        </p:nvSpPr>
        <p:spPr>
          <a:xfrm>
            <a:off x="3419872" y="2909408"/>
            <a:ext cx="770040" cy="0"/>
          </a:xfrm>
          <a:prstGeom prst="line">
            <a:avLst/>
          </a:prstGeom>
          <a:ln w="12600">
            <a:solidFill>
              <a:srgbClr val="000000"/>
            </a:solidFill>
            <a:round/>
            <a:tailEnd type="stealth" w="med" len="lg"/>
          </a:ln>
        </p:spPr>
        <p:txBody>
          <a:bodyPr/>
          <a:lstStyle/>
          <a:p>
            <a:endParaRPr lang="en-US"/>
          </a:p>
        </p:txBody>
      </p:sp>
      <p:sp>
        <p:nvSpPr>
          <p:cNvPr id="54" name="Line 5"/>
          <p:cNvSpPr/>
          <p:nvPr/>
        </p:nvSpPr>
        <p:spPr>
          <a:xfrm>
            <a:off x="5758200" y="2907968"/>
            <a:ext cx="1209600" cy="0"/>
          </a:xfrm>
          <a:prstGeom prst="line">
            <a:avLst/>
          </a:prstGeom>
          <a:ln w="12600">
            <a:solidFill>
              <a:srgbClr val="000000"/>
            </a:solidFill>
            <a:round/>
            <a:tailEnd type="stealth" w="med" len="lg"/>
          </a:ln>
        </p:spPr>
        <p:txBody>
          <a:bodyPr/>
          <a:lstStyle/>
          <a:p>
            <a:endParaRPr lang="en-US"/>
          </a:p>
        </p:txBody>
      </p:sp>
      <p:pic>
        <p:nvPicPr>
          <p:cNvPr id="55" name="Picture 11"/>
          <p:cNvPicPr/>
          <p:nvPr/>
        </p:nvPicPr>
        <p:blipFill>
          <a:blip r:embed="rId3"/>
          <a:srcRect r="50370"/>
          <a:stretch>
            <a:fillRect/>
          </a:stretch>
        </p:blipFill>
        <p:spPr>
          <a:xfrm>
            <a:off x="611560" y="2755688"/>
            <a:ext cx="942840" cy="221760"/>
          </a:xfrm>
          <a:prstGeom prst="rect">
            <a:avLst/>
          </a:prstGeom>
          <a:ln>
            <a:noFill/>
          </a:ln>
        </p:spPr>
      </p:pic>
      <p:sp>
        <p:nvSpPr>
          <p:cNvPr id="56" name="CustomShape 7"/>
          <p:cNvSpPr/>
          <p:nvPr/>
        </p:nvSpPr>
        <p:spPr>
          <a:xfrm>
            <a:off x="3371400" y="3555080"/>
            <a:ext cx="872280" cy="761760"/>
          </a:xfrm>
          <a:prstGeom prst="can">
            <a:avLst>
              <a:gd name="adj" fmla="val 24792"/>
            </a:avLst>
          </a:prstGeom>
          <a:solidFill>
            <a:srgbClr val="CCECFF"/>
          </a:solidFill>
          <a:ln w="9360">
            <a:solidFill>
              <a:srgbClr val="000000"/>
            </a:solidFill>
            <a:round/>
          </a:ln>
        </p:spPr>
        <p:txBody>
          <a:bodyPr wrap="none" lIns="92160" tIns="46080" rIns="92160" bIns="46080" anchor="ctr"/>
          <a:lstStyle/>
          <a:p>
            <a:pPr algn="ctr"/>
            <a:r>
              <a:rPr lang="en-US" sz="1300" b="1">
                <a:solidFill>
                  <a:srgbClr val="000000"/>
                </a:solidFill>
                <a:latin typeface="Microsoft JhengHei" charset="-120"/>
                <a:ea typeface="Microsoft JhengHei" charset="-120"/>
                <a:cs typeface="Microsoft JhengHei" charset="-120"/>
              </a:rPr>
              <a:t>Acoustic</a:t>
            </a:r>
          </a:p>
          <a:p>
            <a:pPr algn="ctr"/>
            <a:r>
              <a:rPr lang="en-US" sz="1300" b="1">
                <a:solidFill>
                  <a:srgbClr val="000000"/>
                </a:solidFill>
                <a:latin typeface="Microsoft JhengHei" charset="-120"/>
                <a:ea typeface="Microsoft JhengHei" charset="-120"/>
                <a:cs typeface="Microsoft JhengHei" charset="-120"/>
              </a:rPr>
              <a:t>Model</a:t>
            </a:r>
          </a:p>
        </p:txBody>
      </p:sp>
      <p:sp>
        <p:nvSpPr>
          <p:cNvPr id="60" name="CustomShape 8"/>
          <p:cNvSpPr/>
          <p:nvPr/>
        </p:nvSpPr>
        <p:spPr>
          <a:xfrm>
            <a:off x="4426920" y="3517808"/>
            <a:ext cx="846720" cy="761760"/>
          </a:xfrm>
          <a:prstGeom prst="can">
            <a:avLst>
              <a:gd name="adj" fmla="val 25000"/>
            </a:avLst>
          </a:prstGeom>
          <a:solidFill>
            <a:srgbClr val="CCECFF"/>
          </a:solidFill>
          <a:ln w="9360">
            <a:solidFill>
              <a:srgbClr val="000000"/>
            </a:solidFill>
            <a:round/>
          </a:ln>
        </p:spPr>
      </p:sp>
      <p:sp>
        <p:nvSpPr>
          <p:cNvPr id="62" name="CustomShape 9"/>
          <p:cNvSpPr/>
          <p:nvPr/>
        </p:nvSpPr>
        <p:spPr>
          <a:xfrm>
            <a:off x="4509720" y="3860000"/>
            <a:ext cx="684360" cy="290160"/>
          </a:xfrm>
          <a:prstGeom prst="rect">
            <a:avLst/>
          </a:prstGeom>
          <a:solidFill>
            <a:srgbClr val="CCECFF"/>
          </a:solidFill>
          <a:ln>
            <a:noFill/>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Lexicon</a:t>
            </a:r>
            <a:endParaRPr>
              <a:latin typeface="Microsoft JhengHei" charset="-120"/>
              <a:ea typeface="Microsoft JhengHei" charset="-120"/>
              <a:cs typeface="Microsoft JhengHei" charset="-120"/>
            </a:endParaRPr>
          </a:p>
        </p:txBody>
      </p:sp>
      <p:sp>
        <p:nvSpPr>
          <p:cNvPr id="63" name="Line 10"/>
          <p:cNvSpPr/>
          <p:nvPr/>
        </p:nvSpPr>
        <p:spPr>
          <a:xfrm flipV="1">
            <a:off x="4845600" y="3234848"/>
            <a:ext cx="0" cy="381240"/>
          </a:xfrm>
          <a:prstGeom prst="line">
            <a:avLst/>
          </a:prstGeom>
          <a:ln w="12600">
            <a:solidFill>
              <a:srgbClr val="000000"/>
            </a:solidFill>
            <a:round/>
            <a:tailEnd type="stealth" w="med" len="lg"/>
          </a:ln>
        </p:spPr>
      </p:sp>
      <p:sp>
        <p:nvSpPr>
          <p:cNvPr id="67" name="CustomShape 12"/>
          <p:cNvSpPr/>
          <p:nvPr/>
        </p:nvSpPr>
        <p:spPr>
          <a:xfrm>
            <a:off x="3461712" y="2420888"/>
            <a:ext cx="678240" cy="472680"/>
          </a:xfrm>
          <a:prstGeom prst="rect">
            <a:avLst/>
          </a:prstGeom>
          <a:noFill/>
          <a:ln>
            <a:noFill/>
          </a:ln>
        </p:spPr>
        <p:txBody>
          <a:bodyPr wrap="none" lIns="92160" tIns="46080" rIns="92160" bIns="46080" anchor="ctr"/>
          <a:lstStyle/>
          <a:p>
            <a:pPr algn="ctr">
              <a:lnSpc>
                <a:spcPct val="50000"/>
              </a:lnSpc>
            </a:pPr>
            <a:r>
              <a:rPr lang="en-US" sz="1300" b="1">
                <a:solidFill>
                  <a:srgbClr val="000000"/>
                </a:solidFill>
                <a:latin typeface="Microsoft JhengHei" charset="-120"/>
                <a:ea typeface="Microsoft JhengHei" charset="-120"/>
                <a:cs typeface="Microsoft JhengHei" charset="-120"/>
              </a:rPr>
              <a:t>Feature</a:t>
            </a:r>
          </a:p>
          <a:p>
            <a:pPr algn="ctr">
              <a:lnSpc>
                <a:spcPct val="50000"/>
              </a:lnSpc>
            </a:pPr>
            <a:endParaRPr>
              <a:latin typeface="Microsoft JhengHei" charset="-120"/>
              <a:ea typeface="Microsoft JhengHei" charset="-120"/>
              <a:cs typeface="Microsoft JhengHei" charset="-120"/>
            </a:endParaRPr>
          </a:p>
          <a:p>
            <a:pPr algn="ctr">
              <a:lnSpc>
                <a:spcPct val="50000"/>
              </a:lnSpc>
            </a:pPr>
            <a:r>
              <a:rPr lang="en-US" sz="1300" b="1">
                <a:solidFill>
                  <a:srgbClr val="000000"/>
                </a:solidFill>
                <a:latin typeface="Microsoft JhengHei" charset="-120"/>
                <a:ea typeface="Microsoft JhengHei" charset="-120"/>
                <a:cs typeface="Microsoft JhengHei" charset="-120"/>
              </a:rPr>
              <a:t>Vectors</a:t>
            </a:r>
            <a:endParaRPr>
              <a:latin typeface="Microsoft JhengHei" charset="-120"/>
              <a:ea typeface="Microsoft JhengHei" charset="-120"/>
              <a:cs typeface="Microsoft JhengHei" charset="-120"/>
            </a:endParaRPr>
          </a:p>
        </p:txBody>
      </p:sp>
      <p:sp>
        <p:nvSpPr>
          <p:cNvPr id="78" name="CustomShape 13"/>
          <p:cNvSpPr/>
          <p:nvPr/>
        </p:nvSpPr>
        <p:spPr>
          <a:xfrm>
            <a:off x="4222240" y="2503328"/>
            <a:ext cx="1789920" cy="69660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Linguistic Decoding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and </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Search Algorithm</a:t>
            </a:r>
            <a:endParaRPr>
              <a:latin typeface="Microsoft JhengHei" charset="-120"/>
              <a:ea typeface="Microsoft JhengHei" charset="-120"/>
              <a:cs typeface="Microsoft JhengHei" charset="-120"/>
            </a:endParaRPr>
          </a:p>
        </p:txBody>
      </p:sp>
      <p:sp>
        <p:nvSpPr>
          <p:cNvPr id="79" name="CustomShape 14"/>
          <p:cNvSpPr/>
          <p:nvPr/>
        </p:nvSpPr>
        <p:spPr>
          <a:xfrm>
            <a:off x="6084168" y="2420888"/>
            <a:ext cx="747000" cy="482040"/>
          </a:xfrm>
          <a:prstGeom prst="rect">
            <a:avLst/>
          </a:prstGeom>
          <a:noFill/>
          <a:ln>
            <a:noFill/>
          </a:ln>
        </p:spPr>
        <p:txBody>
          <a:bodyPr wrap="none" lIns="92160" tIns="46080" rIns="92160" bIns="46080" anchor="ctr"/>
          <a:lstStyle/>
          <a:p>
            <a:pPr algn="ctr">
              <a:lnSpc>
                <a:spcPct val="50000"/>
              </a:lnSpc>
            </a:pPr>
            <a:r>
              <a:rPr lang="en-US" sz="1300" b="1">
                <a:solidFill>
                  <a:srgbClr val="000000"/>
                </a:solidFill>
                <a:latin typeface="Microsoft JhengHei" charset="-120"/>
                <a:ea typeface="Microsoft JhengHei" charset="-120"/>
                <a:cs typeface="Microsoft JhengHei" charset="-120"/>
              </a:rPr>
              <a:t>Output</a:t>
            </a:r>
          </a:p>
          <a:p>
            <a:pPr algn="ctr">
              <a:lnSpc>
                <a:spcPct val="50000"/>
              </a:lnSpc>
            </a:pPr>
            <a:r>
              <a:rPr lang="en-US" sz="1300" b="1">
                <a:solidFill>
                  <a:srgbClr val="000000"/>
                </a:solidFill>
                <a:latin typeface="Microsoft JhengHei" charset="-120"/>
                <a:ea typeface="Microsoft JhengHei" charset="-120"/>
                <a:cs typeface="Microsoft JhengHei" charset="-120"/>
              </a:rPr>
              <a:t> </a:t>
            </a:r>
            <a:endParaRPr>
              <a:latin typeface="Microsoft JhengHei" charset="-120"/>
              <a:ea typeface="Microsoft JhengHei" charset="-120"/>
              <a:cs typeface="Microsoft JhengHei" charset="-120"/>
            </a:endParaRPr>
          </a:p>
          <a:p>
            <a:pPr algn="ctr">
              <a:lnSpc>
                <a:spcPct val="50000"/>
              </a:lnSpc>
            </a:pPr>
            <a:r>
              <a:rPr lang="en-US" sz="1300" b="1">
                <a:solidFill>
                  <a:srgbClr val="000000"/>
                </a:solidFill>
                <a:latin typeface="Microsoft JhengHei" charset="-120"/>
                <a:ea typeface="Microsoft JhengHei" charset="-120"/>
                <a:cs typeface="Microsoft JhengHei" charset="-120"/>
              </a:rPr>
              <a:t>Sentence</a:t>
            </a:r>
            <a:endParaRPr>
              <a:latin typeface="Microsoft JhengHei" charset="-120"/>
              <a:ea typeface="Microsoft JhengHei" charset="-120"/>
              <a:cs typeface="Microsoft JhengHei" charset="-120"/>
            </a:endParaRPr>
          </a:p>
        </p:txBody>
      </p:sp>
      <p:sp>
        <p:nvSpPr>
          <p:cNvPr id="80" name="CustomShape 15"/>
          <p:cNvSpPr/>
          <p:nvPr/>
        </p:nvSpPr>
        <p:spPr>
          <a:xfrm>
            <a:off x="1056600" y="3553280"/>
            <a:ext cx="851400" cy="763200"/>
          </a:xfrm>
          <a:prstGeom prst="can">
            <a:avLst>
              <a:gd name="adj" fmla="val 26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Speech</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Corpora</a:t>
            </a:r>
            <a:endParaRPr>
              <a:latin typeface="Microsoft JhengHei" charset="-120"/>
              <a:ea typeface="Microsoft JhengHei" charset="-120"/>
              <a:cs typeface="Microsoft JhengHei" charset="-120"/>
            </a:endParaRPr>
          </a:p>
        </p:txBody>
      </p:sp>
      <p:sp>
        <p:nvSpPr>
          <p:cNvPr id="81" name="CustomShape 16"/>
          <p:cNvSpPr/>
          <p:nvPr/>
        </p:nvSpPr>
        <p:spPr>
          <a:xfrm>
            <a:off x="2216520" y="3551840"/>
            <a:ext cx="846720" cy="72684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Acoustic</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Model</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Training</a:t>
            </a:r>
            <a:endParaRPr>
              <a:latin typeface="Microsoft JhengHei" charset="-120"/>
              <a:ea typeface="Microsoft JhengHei" charset="-120"/>
              <a:cs typeface="Microsoft JhengHei" charset="-120"/>
            </a:endParaRPr>
          </a:p>
        </p:txBody>
      </p:sp>
      <p:sp>
        <p:nvSpPr>
          <p:cNvPr id="82" name="Line 17"/>
          <p:cNvSpPr/>
          <p:nvPr/>
        </p:nvSpPr>
        <p:spPr>
          <a:xfrm>
            <a:off x="1908360" y="3822368"/>
            <a:ext cx="307800" cy="0"/>
          </a:xfrm>
          <a:prstGeom prst="line">
            <a:avLst/>
          </a:prstGeom>
          <a:ln w="9360">
            <a:solidFill>
              <a:srgbClr val="000000"/>
            </a:solidFill>
            <a:round/>
            <a:tailEnd type="stealth" w="lg" len="lg"/>
          </a:ln>
        </p:spPr>
      </p:sp>
      <p:sp>
        <p:nvSpPr>
          <p:cNvPr id="83" name="Line 18"/>
          <p:cNvSpPr/>
          <p:nvPr/>
        </p:nvSpPr>
        <p:spPr>
          <a:xfrm>
            <a:off x="3063240" y="3822368"/>
            <a:ext cx="308160" cy="0"/>
          </a:xfrm>
          <a:prstGeom prst="line">
            <a:avLst/>
          </a:prstGeom>
          <a:ln w="9360">
            <a:solidFill>
              <a:srgbClr val="000000"/>
            </a:solidFill>
            <a:round/>
            <a:tailEnd type="stealth" w="lg" len="lg"/>
          </a:ln>
        </p:spPr>
      </p:sp>
      <p:sp>
        <p:nvSpPr>
          <p:cNvPr id="84" name="CustomShape 19"/>
          <p:cNvSpPr/>
          <p:nvPr/>
        </p:nvSpPr>
        <p:spPr>
          <a:xfrm>
            <a:off x="6660000" y="3517808"/>
            <a:ext cx="1071180" cy="742680"/>
          </a:xfrm>
          <a:prstGeom prst="rect">
            <a:avLst/>
          </a:prstGeom>
          <a:solidFill>
            <a:srgbClr val="CCECFF"/>
          </a:solidFill>
          <a:ln w="9360">
            <a:solidFill>
              <a:srgbClr val="000000"/>
            </a:solidFill>
            <a:miter/>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Language</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Model</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Construction</a:t>
            </a:r>
            <a:endParaRPr>
              <a:latin typeface="Microsoft JhengHei" charset="-120"/>
              <a:ea typeface="Microsoft JhengHei" charset="-120"/>
              <a:cs typeface="Microsoft JhengHei" charset="-120"/>
            </a:endParaRPr>
          </a:p>
        </p:txBody>
      </p:sp>
      <p:sp>
        <p:nvSpPr>
          <p:cNvPr id="85" name="CustomShape 20"/>
          <p:cNvSpPr/>
          <p:nvPr/>
        </p:nvSpPr>
        <p:spPr>
          <a:xfrm>
            <a:off x="8084280" y="3517808"/>
            <a:ext cx="808200" cy="761760"/>
          </a:xfrm>
          <a:prstGeom prst="can">
            <a:avLst>
              <a:gd name="adj" fmla="val 2458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Text</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Corpora</a:t>
            </a:r>
            <a:endParaRPr>
              <a:latin typeface="Microsoft JhengHei" charset="-120"/>
              <a:ea typeface="Microsoft JhengHei" charset="-120"/>
              <a:cs typeface="Microsoft JhengHei" charset="-120"/>
            </a:endParaRPr>
          </a:p>
        </p:txBody>
      </p:sp>
      <p:sp>
        <p:nvSpPr>
          <p:cNvPr id="86" name="Line 27"/>
          <p:cNvSpPr/>
          <p:nvPr/>
        </p:nvSpPr>
        <p:spPr>
          <a:xfrm flipH="1">
            <a:off x="6351840" y="3822368"/>
            <a:ext cx="307800" cy="0"/>
          </a:xfrm>
          <a:prstGeom prst="line">
            <a:avLst/>
          </a:prstGeom>
          <a:ln w="9360">
            <a:solidFill>
              <a:srgbClr val="000000"/>
            </a:solidFill>
            <a:round/>
            <a:tailEnd type="stealth" w="lg" len="lg"/>
          </a:ln>
        </p:spPr>
      </p:sp>
      <p:sp>
        <p:nvSpPr>
          <p:cNvPr id="87" name="Line 28"/>
          <p:cNvSpPr/>
          <p:nvPr/>
        </p:nvSpPr>
        <p:spPr>
          <a:xfrm flipH="1">
            <a:off x="7731180" y="3822368"/>
            <a:ext cx="307800" cy="0"/>
          </a:xfrm>
          <a:prstGeom prst="line">
            <a:avLst/>
          </a:prstGeom>
          <a:ln w="9360">
            <a:solidFill>
              <a:srgbClr val="000000"/>
            </a:solidFill>
            <a:round/>
            <a:tailEnd type="stealth" w="lg" len="lg"/>
          </a:ln>
        </p:spPr>
        <p:txBody>
          <a:bodyPr/>
          <a:lstStyle/>
          <a:p>
            <a:endParaRPr lang="en-US"/>
          </a:p>
        </p:txBody>
      </p:sp>
      <p:sp>
        <p:nvSpPr>
          <p:cNvPr id="88" name="CustomShape 29"/>
          <p:cNvSpPr/>
          <p:nvPr/>
        </p:nvSpPr>
        <p:spPr>
          <a:xfrm>
            <a:off x="5472720" y="3500168"/>
            <a:ext cx="865800" cy="777600"/>
          </a:xfrm>
          <a:prstGeom prst="can">
            <a:avLst>
              <a:gd name="adj" fmla="val 27403"/>
            </a:avLst>
          </a:prstGeom>
          <a:solidFill>
            <a:srgbClr val="CCECFF"/>
          </a:solidFill>
          <a:ln w="9360">
            <a:solidFill>
              <a:srgbClr val="000000"/>
            </a:solidFill>
            <a:round/>
          </a:ln>
        </p:spPr>
        <p:txBody>
          <a:bodyPr wrap="none" lIns="92160" tIns="46080" rIns="92160" bIns="46080" anchor="ctr"/>
          <a:lstStyle/>
          <a:p>
            <a:pPr algn="ctr">
              <a:lnSpc>
                <a:spcPct val="100000"/>
              </a:lnSpc>
            </a:pPr>
            <a:r>
              <a:rPr lang="en-US" sz="1300" b="1">
                <a:solidFill>
                  <a:srgbClr val="000000"/>
                </a:solidFill>
                <a:latin typeface="Microsoft JhengHei" charset="-120"/>
                <a:ea typeface="Microsoft JhengHei" charset="-120"/>
                <a:cs typeface="Microsoft JhengHei" charset="-120"/>
              </a:rPr>
              <a:t>Language</a:t>
            </a:r>
            <a:endParaRPr>
              <a:latin typeface="Microsoft JhengHei" charset="-120"/>
              <a:ea typeface="Microsoft JhengHei" charset="-120"/>
              <a:cs typeface="Microsoft JhengHei" charset="-120"/>
            </a:endParaRPr>
          </a:p>
          <a:p>
            <a:pPr algn="ctr">
              <a:lnSpc>
                <a:spcPct val="100000"/>
              </a:lnSpc>
            </a:pPr>
            <a:r>
              <a:rPr lang="en-US" sz="1300" b="1">
                <a:solidFill>
                  <a:srgbClr val="000000"/>
                </a:solidFill>
                <a:latin typeface="Microsoft JhengHei" charset="-120"/>
                <a:ea typeface="Microsoft JhengHei" charset="-120"/>
                <a:cs typeface="Microsoft JhengHei" charset="-120"/>
              </a:rPr>
              <a:t>Model</a:t>
            </a:r>
            <a:endParaRPr>
              <a:latin typeface="Microsoft JhengHei" charset="-120"/>
              <a:ea typeface="Microsoft JhengHei" charset="-120"/>
              <a:cs typeface="Microsoft JhengHei" charset="-120"/>
            </a:endParaRPr>
          </a:p>
        </p:txBody>
      </p:sp>
      <p:sp>
        <p:nvSpPr>
          <p:cNvPr id="89" name="CustomShape 31"/>
          <p:cNvSpPr/>
          <p:nvPr/>
        </p:nvSpPr>
        <p:spPr>
          <a:xfrm>
            <a:off x="611560" y="2455808"/>
            <a:ext cx="1154520" cy="274320"/>
          </a:xfrm>
          <a:prstGeom prst="rect">
            <a:avLst/>
          </a:prstGeom>
          <a:noFill/>
          <a:ln>
            <a:noFill/>
          </a:ln>
        </p:spPr>
        <p:txBody>
          <a:bodyPr wrap="none" lIns="92160" tIns="46080" rIns="92160" bIns="46080" anchor="ctr"/>
          <a:lstStyle/>
          <a:p>
            <a:pPr>
              <a:lnSpc>
                <a:spcPct val="100000"/>
              </a:lnSpc>
            </a:pPr>
            <a:r>
              <a:rPr lang="en-US" sz="1200" b="1">
                <a:solidFill>
                  <a:srgbClr val="000000"/>
                </a:solidFill>
                <a:latin typeface="Microsoft JhengHei" charset="-120"/>
                <a:ea typeface="Microsoft JhengHei" charset="-120"/>
                <a:cs typeface="Microsoft JhengHei" charset="-120"/>
              </a:rPr>
              <a:t>Input Speech</a:t>
            </a:r>
            <a:endParaRPr>
              <a:latin typeface="Microsoft JhengHei" charset="-120"/>
              <a:ea typeface="Microsoft JhengHei" charset="-120"/>
              <a:cs typeface="Microsoft JhengHei" charset="-120"/>
            </a:endParaRPr>
          </a:p>
        </p:txBody>
      </p:sp>
      <p:pic>
        <p:nvPicPr>
          <p:cNvPr id="90" name="圖片 265"/>
          <p:cNvPicPr/>
          <p:nvPr/>
        </p:nvPicPr>
        <p:blipFill>
          <a:blip r:embed="rId2"/>
          <a:stretch>
            <a:fillRect/>
          </a:stretch>
        </p:blipFill>
        <p:spPr>
          <a:xfrm>
            <a:off x="4038480" y="2420888"/>
            <a:ext cx="584280" cy="482760"/>
          </a:xfrm>
          <a:prstGeom prst="rect">
            <a:avLst/>
          </a:prstGeom>
          <a:ln>
            <a:noFill/>
          </a:ln>
        </p:spPr>
      </p:pic>
      <p:sp>
        <p:nvSpPr>
          <p:cNvPr id="91" name="TextBox 90"/>
          <p:cNvSpPr txBox="1"/>
          <p:nvPr/>
        </p:nvSpPr>
        <p:spPr>
          <a:xfrm>
            <a:off x="6993360" y="2730128"/>
            <a:ext cx="646331" cy="369332"/>
          </a:xfrm>
          <a:prstGeom prst="rect">
            <a:avLst/>
          </a:prstGeom>
          <a:noFill/>
        </p:spPr>
        <p:txBody>
          <a:bodyPr wrap="none" rtlCol="0">
            <a:spAutoFit/>
          </a:bodyPr>
          <a:lstStyle/>
          <a:p>
            <a:r>
              <a:rPr lang="zh-TW" altLang="en-US"/>
              <a:t>今天</a:t>
            </a:r>
            <a:endParaRPr lang="en-US"/>
          </a:p>
        </p:txBody>
      </p:sp>
      <p:sp>
        <p:nvSpPr>
          <p:cNvPr id="92" name="Line 24"/>
          <p:cNvSpPr/>
          <p:nvPr/>
        </p:nvSpPr>
        <p:spPr>
          <a:xfrm flipV="1">
            <a:off x="3851920" y="3441576"/>
            <a:ext cx="0" cy="195120"/>
          </a:xfrm>
          <a:prstGeom prst="line">
            <a:avLst/>
          </a:prstGeom>
          <a:ln w="9360">
            <a:solidFill>
              <a:srgbClr val="000000"/>
            </a:solidFill>
            <a:round/>
          </a:ln>
        </p:spPr>
      </p:sp>
      <p:sp>
        <p:nvSpPr>
          <p:cNvPr id="93" name="Line 25"/>
          <p:cNvSpPr/>
          <p:nvPr/>
        </p:nvSpPr>
        <p:spPr>
          <a:xfrm>
            <a:off x="3851920" y="3441576"/>
            <a:ext cx="615960" cy="0"/>
          </a:xfrm>
          <a:prstGeom prst="line">
            <a:avLst/>
          </a:prstGeom>
          <a:ln w="9360">
            <a:solidFill>
              <a:srgbClr val="000000"/>
            </a:solidFill>
            <a:round/>
          </a:ln>
        </p:spPr>
      </p:sp>
      <p:sp>
        <p:nvSpPr>
          <p:cNvPr id="94" name="Line 30"/>
          <p:cNvSpPr/>
          <p:nvPr/>
        </p:nvSpPr>
        <p:spPr>
          <a:xfrm flipV="1">
            <a:off x="4467880" y="3212976"/>
            <a:ext cx="0" cy="228600"/>
          </a:xfrm>
          <a:prstGeom prst="line">
            <a:avLst/>
          </a:prstGeom>
          <a:ln w="9360">
            <a:solidFill>
              <a:srgbClr val="000000"/>
            </a:solidFill>
            <a:round/>
            <a:tailEnd type="stealth" w="lg" len="lg"/>
          </a:ln>
        </p:spPr>
      </p:sp>
      <p:sp>
        <p:nvSpPr>
          <p:cNvPr id="95" name="Line 22"/>
          <p:cNvSpPr/>
          <p:nvPr/>
        </p:nvSpPr>
        <p:spPr>
          <a:xfrm flipV="1">
            <a:off x="5382752" y="3147794"/>
            <a:ext cx="0" cy="245168"/>
          </a:xfrm>
          <a:prstGeom prst="line">
            <a:avLst/>
          </a:prstGeom>
          <a:ln w="9360">
            <a:solidFill>
              <a:srgbClr val="000000"/>
            </a:solidFill>
            <a:round/>
            <a:tailEnd type="stealth" w="lg" len="lg"/>
          </a:ln>
        </p:spPr>
      </p:sp>
      <p:sp>
        <p:nvSpPr>
          <p:cNvPr id="96" name="Line 23"/>
          <p:cNvSpPr/>
          <p:nvPr/>
        </p:nvSpPr>
        <p:spPr>
          <a:xfrm>
            <a:off x="5382752" y="3395128"/>
            <a:ext cx="522720" cy="0"/>
          </a:xfrm>
          <a:prstGeom prst="line">
            <a:avLst/>
          </a:prstGeom>
          <a:ln w="9360">
            <a:solidFill>
              <a:srgbClr val="000000"/>
            </a:solidFill>
            <a:round/>
          </a:ln>
        </p:spPr>
        <p:txBody>
          <a:bodyPr/>
          <a:lstStyle/>
          <a:p>
            <a:endParaRPr lang="en-US"/>
          </a:p>
        </p:txBody>
      </p:sp>
      <p:sp>
        <p:nvSpPr>
          <p:cNvPr id="97" name="Line 26"/>
          <p:cNvSpPr/>
          <p:nvPr/>
        </p:nvSpPr>
        <p:spPr>
          <a:xfrm>
            <a:off x="5890048" y="3395128"/>
            <a:ext cx="0" cy="180720"/>
          </a:xfrm>
          <a:prstGeom prst="line">
            <a:avLst/>
          </a:prstGeom>
          <a:ln w="9360">
            <a:solidFill>
              <a:srgbClr val="000000"/>
            </a:solidFill>
            <a:round/>
          </a:ln>
        </p:spPr>
      </p:sp>
      <p:sp>
        <p:nvSpPr>
          <p:cNvPr id="70" name="Rectangle 69"/>
          <p:cNvSpPr/>
          <p:nvPr/>
        </p:nvSpPr>
        <p:spPr>
          <a:xfrm>
            <a:off x="4214811" y="2237739"/>
            <a:ext cx="4714908" cy="21199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91680" y="2134597"/>
            <a:ext cx="2244678" cy="646331"/>
          </a:xfrm>
          <a:prstGeom prst="rect">
            <a:avLst/>
          </a:prstGeom>
          <a:noFill/>
        </p:spPr>
        <p:txBody>
          <a:bodyPr wrap="square" rtlCol="0">
            <a:spAutoFit/>
          </a:bodyPr>
          <a:lstStyle/>
          <a:p>
            <a:r>
              <a:rPr lang="en-US" sz="3600" b="1" dirty="0">
                <a:solidFill>
                  <a:srgbClr val="FF0000"/>
                </a:solidFill>
              </a:rPr>
              <a:t>Week 1</a:t>
            </a:r>
          </a:p>
        </p:txBody>
      </p:sp>
      <p:sp>
        <p:nvSpPr>
          <p:cNvPr id="47" name="Title 1">
            <a:extLst>
              <a:ext uri="{FF2B5EF4-FFF2-40B4-BE49-F238E27FC236}">
                <a16:creationId xmlns:a16="http://schemas.microsoft.com/office/drawing/2014/main" id="{5FC20980-7359-402B-A621-8A2F4D2C29D9}"/>
              </a:ext>
            </a:extLst>
          </p:cNvPr>
          <p:cNvSpPr txBox="1">
            <a:spLocks/>
          </p:cNvSpPr>
          <p:nvPr/>
        </p:nvSpPr>
        <p:spPr>
          <a:xfrm>
            <a:off x="628650" y="365126"/>
            <a:ext cx="7886700"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a:latin typeface="微軟正黑體" panose="020B0604030504040204" pitchFamily="34" charset="-120"/>
                <a:ea typeface="微軟正黑體" panose="020B0604030504040204" pitchFamily="34" charset="-120"/>
              </a:rPr>
              <a:t>語音辨識系統</a:t>
            </a:r>
            <a:endParaRPr 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2446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1" grpId="0" animBg="1"/>
      <p:bldP spid="71" grpId="1" animBg="1"/>
      <p:bldP spid="73" grpId="0"/>
      <p:bldP spid="73" grpId="1"/>
      <p:bldP spid="74" grpId="0"/>
      <p:bldP spid="74" grpId="1"/>
      <p:bldP spid="75" grpId="0" animBg="1"/>
      <p:bldP spid="75" grpId="1" animBg="1"/>
      <p:bldP spid="76" grpId="0"/>
      <p:bldP spid="76" grpId="1"/>
      <p:bldP spid="70" grpId="0" animBg="1"/>
      <p:bldP spid="70" grpId="1" animBg="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60AF33-7A8F-4F6E-95C5-3AAEB28786FA}"/>
              </a:ext>
            </a:extLst>
          </p:cNvPr>
          <p:cNvSpPr>
            <a:spLocks noGrp="1"/>
          </p:cNvSpPr>
          <p:nvPr>
            <p:ph type="title"/>
          </p:nvPr>
        </p:nvSpPr>
        <p:spPr/>
        <p:txBody>
          <a:bodyPr/>
          <a:lstStyle/>
          <a:p>
            <a:r>
              <a:rPr lang="en-US"/>
              <a:t>How to do speech recognition?</a:t>
            </a:r>
          </a:p>
        </p:txBody>
      </p:sp>
      <p:sp>
        <p:nvSpPr>
          <p:cNvPr id="3" name="Content Placeholder 2">
            <a:extLst>
              <a:ext uri="{FF2B5EF4-FFF2-40B4-BE49-F238E27FC236}">
                <a16:creationId xmlns:a16="http://schemas.microsoft.com/office/drawing/2014/main" id="{72FD2D43-8F15-4C4F-A0CC-0F556471F770}"/>
              </a:ext>
            </a:extLst>
          </p:cNvPr>
          <p:cNvSpPr>
            <a:spLocks noGrp="1"/>
          </p:cNvSpPr>
          <p:nvPr>
            <p:ph idx="1"/>
          </p:nvPr>
        </p:nvSpPr>
        <p:spPr>
          <a:xfrm>
            <a:off x="628650" y="1859355"/>
            <a:ext cx="7886700" cy="373594"/>
          </a:xfrm>
        </p:spPr>
        <p:txBody>
          <a:bodyPr>
            <a:noAutofit/>
          </a:bodyPr>
          <a:lstStyle/>
          <a:p>
            <a:r>
              <a:rPr lang="en-US" sz="2400"/>
              <a:t>How to map speech utterance O to word sequence W: MAP principle</a:t>
            </a:r>
          </a:p>
        </p:txBody>
      </p:sp>
      <p:pic>
        <p:nvPicPr>
          <p:cNvPr id="4" name="Picture 3">
            <a:extLst>
              <a:ext uri="{FF2B5EF4-FFF2-40B4-BE49-F238E27FC236}">
                <a16:creationId xmlns:a16="http://schemas.microsoft.com/office/drawing/2014/main" id="{BD64C854-3C84-483B-9D75-B69521FFAAFE}"/>
              </a:ext>
            </a:extLst>
          </p:cNvPr>
          <p:cNvPicPr>
            <a:picLocks noChangeAspect="1"/>
          </p:cNvPicPr>
          <p:nvPr/>
        </p:nvPicPr>
        <p:blipFill>
          <a:blip r:embed="rId2"/>
          <a:stretch>
            <a:fillRect/>
          </a:stretch>
        </p:blipFill>
        <p:spPr>
          <a:xfrm>
            <a:off x="2910440" y="2593933"/>
            <a:ext cx="3323120" cy="1861403"/>
          </a:xfrm>
          <a:prstGeom prst="rect">
            <a:avLst/>
          </a:prstGeom>
        </p:spPr>
      </p:pic>
      <p:sp>
        <p:nvSpPr>
          <p:cNvPr id="5" name="Content Placeholder 2">
            <a:extLst>
              <a:ext uri="{FF2B5EF4-FFF2-40B4-BE49-F238E27FC236}">
                <a16:creationId xmlns:a16="http://schemas.microsoft.com/office/drawing/2014/main" id="{651467AB-42DD-44E8-A98D-9499B931B29F}"/>
              </a:ext>
            </a:extLst>
          </p:cNvPr>
          <p:cNvSpPr txBox="1">
            <a:spLocks/>
          </p:cNvSpPr>
          <p:nvPr/>
        </p:nvSpPr>
        <p:spPr>
          <a:xfrm>
            <a:off x="628650" y="4625051"/>
            <a:ext cx="7886700" cy="110185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P(O|W): acoustic model</a:t>
            </a:r>
          </a:p>
          <a:p>
            <a:r>
              <a:rPr lang="en-US" sz="2400"/>
              <a:t>P(W): language model</a:t>
            </a:r>
          </a:p>
        </p:txBody>
      </p:sp>
    </p:spTree>
    <p:extLst>
      <p:ext uri="{BB962C8B-B14F-4D97-AF65-F5344CB8AC3E}">
        <p14:creationId xmlns:p14="http://schemas.microsoft.com/office/powerpoint/2010/main" val="370516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58F214-0893-445B-A871-F8B7E1CD50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04"/>
          <a:stretch/>
        </p:blipFill>
        <p:spPr bwMode="auto">
          <a:xfrm>
            <a:off x="4185137" y="4583624"/>
            <a:ext cx="4229101" cy="13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364EC9ED-5286-4A4E-8256-4FD39C369265}"/>
              </a:ext>
            </a:extLst>
          </p:cNvPr>
          <p:cNvSpPr>
            <a:spLocks noGrp="1"/>
          </p:cNvSpPr>
          <p:nvPr>
            <p:ph type="title"/>
          </p:nvPr>
        </p:nvSpPr>
        <p:spPr/>
        <p:txBody>
          <a:bodyPr/>
          <a:lstStyle/>
          <a:p>
            <a:r>
              <a:rPr lang="en-US"/>
              <a:t>Acoustic Modeling</a:t>
            </a:r>
          </a:p>
        </p:txBody>
      </p:sp>
      <p:sp>
        <p:nvSpPr>
          <p:cNvPr id="3" name="Content Placeholder 2">
            <a:extLst>
              <a:ext uri="{FF2B5EF4-FFF2-40B4-BE49-F238E27FC236}">
                <a16:creationId xmlns:a16="http://schemas.microsoft.com/office/drawing/2014/main" id="{B0077CAB-40F1-422C-936C-A8EDFFE35D55}"/>
              </a:ext>
            </a:extLst>
          </p:cNvPr>
          <p:cNvSpPr>
            <a:spLocks noGrp="1"/>
          </p:cNvSpPr>
          <p:nvPr>
            <p:ph idx="1"/>
          </p:nvPr>
        </p:nvSpPr>
        <p:spPr>
          <a:xfrm>
            <a:off x="929236" y="1788638"/>
            <a:ext cx="7886700" cy="3305327"/>
          </a:xfrm>
        </p:spPr>
        <p:txBody>
          <a:bodyPr>
            <a:normAutofit/>
          </a:bodyPr>
          <a:lstStyle/>
          <a:p>
            <a:r>
              <a:rPr lang="en-US"/>
              <a:t>Hidden Markov Model</a:t>
            </a:r>
          </a:p>
          <a:p>
            <a:pPr marL="0" indent="0">
              <a:buNone/>
            </a:pPr>
            <a:endParaRPr lang="en-US"/>
          </a:p>
          <a:p>
            <a:pPr marL="0" indent="0">
              <a:buNone/>
            </a:pPr>
            <a:endParaRPr lang="en-US"/>
          </a:p>
          <a:p>
            <a:pPr marL="0" indent="0">
              <a:buNone/>
            </a:pPr>
            <a:endParaRPr lang="en-US"/>
          </a:p>
          <a:p>
            <a:pPr marL="0" indent="0">
              <a:buNone/>
            </a:pPr>
            <a:endParaRPr lang="en-US"/>
          </a:p>
          <a:p>
            <a:r>
              <a:rPr lang="en-US"/>
              <a:t>Gaussian Mixture Model</a:t>
            </a:r>
          </a:p>
          <a:p>
            <a:endParaRPr lang="en-US"/>
          </a:p>
        </p:txBody>
      </p:sp>
      <p:pic>
        <p:nvPicPr>
          <p:cNvPr id="4" name="Picture 3">
            <a:extLst>
              <a:ext uri="{FF2B5EF4-FFF2-40B4-BE49-F238E27FC236}">
                <a16:creationId xmlns:a16="http://schemas.microsoft.com/office/drawing/2014/main" id="{61C08DB8-3D00-4390-9348-44B9A6C9DB32}"/>
              </a:ext>
            </a:extLst>
          </p:cNvPr>
          <p:cNvPicPr>
            <a:picLocks noChangeAspect="1"/>
          </p:cNvPicPr>
          <p:nvPr/>
        </p:nvPicPr>
        <p:blipFill rotWithShape="1">
          <a:blip r:embed="rId3"/>
          <a:srcRect t="8885" b="55643"/>
          <a:stretch/>
        </p:blipFill>
        <p:spPr>
          <a:xfrm>
            <a:off x="4572000" y="1849950"/>
            <a:ext cx="4357688" cy="1740877"/>
          </a:xfrm>
          <a:prstGeom prst="rect">
            <a:avLst/>
          </a:prstGeom>
        </p:spPr>
      </p:pic>
      <p:sp>
        <p:nvSpPr>
          <p:cNvPr id="11" name="Rectangle 10">
            <a:extLst>
              <a:ext uri="{FF2B5EF4-FFF2-40B4-BE49-F238E27FC236}">
                <a16:creationId xmlns:a16="http://schemas.microsoft.com/office/drawing/2014/main" id="{C5042016-ED1F-4C67-AC23-5D4017F65992}"/>
              </a:ext>
            </a:extLst>
          </p:cNvPr>
          <p:cNvSpPr/>
          <p:nvPr/>
        </p:nvSpPr>
        <p:spPr>
          <a:xfrm>
            <a:off x="7174524" y="5461463"/>
            <a:ext cx="34289" cy="380271"/>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0A82C0D8-C2E3-4AB6-A3D1-DBE6369E7CC5}"/>
              </a:ext>
            </a:extLst>
          </p:cNvPr>
          <p:cNvPicPr>
            <a:picLocks noChangeAspect="1"/>
          </p:cNvPicPr>
          <p:nvPr/>
        </p:nvPicPr>
        <p:blipFill rotWithShape="1">
          <a:blip r:embed="rId3"/>
          <a:srcRect l="34918" t="40619" r="58424" b="55643"/>
          <a:stretch/>
        </p:blipFill>
        <p:spPr>
          <a:xfrm>
            <a:off x="7319596" y="4567077"/>
            <a:ext cx="383249" cy="242315"/>
          </a:xfrm>
          <a:prstGeom prst="rect">
            <a:avLst/>
          </a:prstGeom>
        </p:spPr>
      </p:pic>
      <p:pic>
        <p:nvPicPr>
          <p:cNvPr id="18" name="Picture 17">
            <a:extLst>
              <a:ext uri="{FF2B5EF4-FFF2-40B4-BE49-F238E27FC236}">
                <a16:creationId xmlns:a16="http://schemas.microsoft.com/office/drawing/2014/main" id="{F35497EF-5000-43F8-9B80-57096C8AB6CC}"/>
              </a:ext>
            </a:extLst>
          </p:cNvPr>
          <p:cNvPicPr>
            <a:picLocks noChangeAspect="1"/>
          </p:cNvPicPr>
          <p:nvPr/>
        </p:nvPicPr>
        <p:blipFill rotWithShape="1">
          <a:blip r:embed="rId3"/>
          <a:srcRect l="38640" t="40619" r="59714" b="56431"/>
          <a:stretch/>
        </p:blipFill>
        <p:spPr>
          <a:xfrm>
            <a:off x="7174524" y="5910367"/>
            <a:ext cx="94176" cy="190136"/>
          </a:xfrm>
          <a:prstGeom prst="rect">
            <a:avLst/>
          </a:prstGeom>
        </p:spPr>
      </p:pic>
      <p:cxnSp>
        <p:nvCxnSpPr>
          <p:cNvPr id="22" name="Straight Arrow Connector 21">
            <a:extLst>
              <a:ext uri="{FF2B5EF4-FFF2-40B4-BE49-F238E27FC236}">
                <a16:creationId xmlns:a16="http://schemas.microsoft.com/office/drawing/2014/main" id="{B3E19F43-E341-418A-91F3-FEBDD00B46BB}"/>
              </a:ext>
            </a:extLst>
          </p:cNvPr>
          <p:cNvCxnSpPr>
            <a:cxnSpLocks/>
            <a:stCxn id="11" idx="0"/>
            <a:endCxn id="14" idx="2"/>
          </p:cNvCxnSpPr>
          <p:nvPr/>
        </p:nvCxnSpPr>
        <p:spPr>
          <a:xfrm flipV="1">
            <a:off x="7191669" y="4809392"/>
            <a:ext cx="319552" cy="652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36872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2192</Words>
  <Application>Microsoft Office PowerPoint</Application>
  <PresentationFormat>On-screen Show (4:3)</PresentationFormat>
  <Paragraphs>349</Paragraphs>
  <Slides>41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Menlo</vt:lpstr>
      <vt:lpstr>Microsoft JhengHei</vt:lpstr>
      <vt:lpstr>Microsoft JhengHei</vt:lpstr>
      <vt:lpstr>微軟正黑體 Light</vt:lpstr>
      <vt:lpstr>Arial</vt:lpstr>
      <vt:lpstr>Calibri</vt:lpstr>
      <vt:lpstr>Calibri Light</vt:lpstr>
      <vt:lpstr>Times New Roman</vt:lpstr>
      <vt:lpstr>Tw Cen MT Condensed Extra Bold</vt:lpstr>
      <vt:lpstr>Office Theme</vt:lpstr>
      <vt:lpstr>專題研究Week 1</vt:lpstr>
      <vt:lpstr>Outline</vt:lpstr>
      <vt:lpstr>Project Introduction</vt:lpstr>
      <vt:lpstr>第一階段專題</vt:lpstr>
      <vt:lpstr>語音辨識系統</vt:lpstr>
      <vt:lpstr>Schedule</vt:lpstr>
      <vt:lpstr>PowerPoint Presentation</vt:lpstr>
      <vt:lpstr>How to do speech recognition?</vt:lpstr>
      <vt:lpstr>Acoustic Modeling</vt:lpstr>
      <vt:lpstr>Language Modeling</vt:lpstr>
      <vt:lpstr>Lexicon</vt:lpstr>
      <vt:lpstr>Linux and Bash Introduction</vt:lpstr>
      <vt:lpstr>Vim basics</vt:lpstr>
      <vt:lpstr>Screen</vt:lpstr>
      <vt:lpstr>Linux Shell basics</vt:lpstr>
      <vt:lpstr>test EXPRESSION </vt:lpstr>
      <vt:lpstr>test EXPRESSION </vt:lpstr>
      <vt:lpstr>Pipeline</vt:lpstr>
      <vt:lpstr>Redirects</vt:lpstr>
      <vt:lpstr>Other Tips</vt:lpstr>
      <vt:lpstr>Feature Extraction</vt:lpstr>
      <vt:lpstr>PowerPoint Presentation</vt:lpstr>
      <vt:lpstr>Feature Extraction - MFCC</vt:lpstr>
      <vt:lpstr>02.extract.feat.sh</vt:lpstr>
      <vt:lpstr>Kaldi rspecifier &amp; wspecifier</vt:lpstr>
      <vt:lpstr>Kaldi rspecifier &amp; wspecifier</vt:lpstr>
      <vt:lpstr>MFCC – Deltas</vt:lpstr>
      <vt:lpstr>MFCC – CMVN</vt:lpstr>
      <vt:lpstr>Homework</vt:lpstr>
      <vt:lpstr>Linux</vt:lpstr>
      <vt:lpstr>Readings (optional)</vt:lpstr>
      <vt:lpstr>Login Workstation</vt:lpstr>
      <vt:lpstr>Data</vt:lpstr>
      <vt:lpstr>TODO: Feature Extraction</vt:lpstr>
      <vt:lpstr>Hint</vt:lpstr>
      <vt:lpstr>Hint (Important!)</vt:lpstr>
      <vt:lpstr>工作站注意事項</vt:lpstr>
      <vt:lpstr>工作站注意事項</vt:lpstr>
      <vt:lpstr>其他注意事項</vt:lpstr>
      <vt:lpstr>其他注意事項</vt:lpstr>
      <vt:lpstr>其他注意事項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專題研究Week 1</dc:title>
  <dc:creator>致強 張</dc:creator>
  <cp:lastModifiedBy>致強 張</cp:lastModifiedBy>
  <cp:revision>3</cp:revision>
  <dcterms:created xsi:type="dcterms:W3CDTF">2020-08-30T11:13:16Z</dcterms:created>
  <dcterms:modified xsi:type="dcterms:W3CDTF">2020-09-11T14:43:06Z</dcterms:modified>
</cp:coreProperties>
</file>