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15"/>
  </p:notesMasterIdLst>
  <p:sldIdLst>
    <p:sldId id="256" r:id="rId2"/>
    <p:sldId id="303" r:id="rId3"/>
    <p:sldId id="298" r:id="rId4"/>
    <p:sldId id="306" r:id="rId5"/>
    <p:sldId id="261" r:id="rId6"/>
    <p:sldId id="311" r:id="rId7"/>
    <p:sldId id="332" r:id="rId8"/>
    <p:sldId id="333" r:id="rId9"/>
    <p:sldId id="334" r:id="rId10"/>
    <p:sldId id="336" r:id="rId11"/>
    <p:sldId id="335" r:id="rId12"/>
    <p:sldId id="302" r:id="rId13"/>
    <p:sldId id="33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07AE41-3932-4434-B854-70C4897D917A}" v="165" dt="2020-09-11T14:39:40.1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60"/>
  </p:normalViewPr>
  <p:slideViewPr>
    <p:cSldViewPr snapToGrid="0">
      <p:cViewPr varScale="1">
        <p:scale>
          <a:sx n="62" d="100"/>
          <a:sy n="62" d="100"/>
        </p:scale>
        <p:origin x="142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61181E-54B2-4F95-8D9E-AFD02353ED3E}" type="datetimeFigureOut">
              <a:rPr lang="en-US" smtClean="0"/>
              <a:t>2/24/2021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A177A8-9EFB-4A44-A794-CCB43F018F96}" type="slidenum">
              <a:rPr lang="en-US" smtClean="0"/>
              <a:t>‹#›</a:t>
            </a:fld>
            <a:endParaRPr lang="en-US"/>
          </a:p>
        </p:txBody>
      </p:sp>
    </p:spTree>
    <p:extLst>
      <p:ext uri="{BB962C8B-B14F-4D97-AF65-F5344CB8AC3E}">
        <p14:creationId xmlns:p14="http://schemas.microsoft.com/office/powerpoint/2010/main" val="3147114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8AB3E97-62A6-4E47-B787-A43BCD697B03}"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3732B-0CC8-4290-8783-1076B8C84517}" type="slidenum">
              <a:rPr lang="en-US" smtClean="0"/>
              <a:t>‹#›</a:t>
            </a:fld>
            <a:endParaRPr lang="en-US"/>
          </a:p>
        </p:txBody>
      </p:sp>
    </p:spTree>
    <p:extLst>
      <p:ext uri="{BB962C8B-B14F-4D97-AF65-F5344CB8AC3E}">
        <p14:creationId xmlns:p14="http://schemas.microsoft.com/office/powerpoint/2010/main" val="2692012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AB3E97-62A6-4E47-B787-A43BCD697B03}"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3732B-0CC8-4290-8783-1076B8C84517}" type="slidenum">
              <a:rPr lang="en-US" smtClean="0"/>
              <a:t>‹#›</a:t>
            </a:fld>
            <a:endParaRPr lang="en-US"/>
          </a:p>
        </p:txBody>
      </p:sp>
    </p:spTree>
    <p:extLst>
      <p:ext uri="{BB962C8B-B14F-4D97-AF65-F5344CB8AC3E}">
        <p14:creationId xmlns:p14="http://schemas.microsoft.com/office/powerpoint/2010/main" val="1342223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AB3E97-62A6-4E47-B787-A43BCD697B03}"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3732B-0CC8-4290-8783-1076B8C84517}" type="slidenum">
              <a:rPr lang="en-US" smtClean="0"/>
              <a:t>‹#›</a:t>
            </a:fld>
            <a:endParaRPr lang="en-US"/>
          </a:p>
        </p:txBody>
      </p:sp>
    </p:spTree>
    <p:extLst>
      <p:ext uri="{BB962C8B-B14F-4D97-AF65-F5344CB8AC3E}">
        <p14:creationId xmlns:p14="http://schemas.microsoft.com/office/powerpoint/2010/main" val="2184546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AB3E97-62A6-4E47-B787-A43BCD697B03}"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3732B-0CC8-4290-8783-1076B8C84517}" type="slidenum">
              <a:rPr lang="en-US" smtClean="0"/>
              <a:t>‹#›</a:t>
            </a:fld>
            <a:endParaRPr lang="en-US"/>
          </a:p>
        </p:txBody>
      </p:sp>
    </p:spTree>
    <p:extLst>
      <p:ext uri="{BB962C8B-B14F-4D97-AF65-F5344CB8AC3E}">
        <p14:creationId xmlns:p14="http://schemas.microsoft.com/office/powerpoint/2010/main" val="831525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AB3E97-62A6-4E47-B787-A43BCD697B03}"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3732B-0CC8-4290-8783-1076B8C84517}" type="slidenum">
              <a:rPr lang="en-US" smtClean="0"/>
              <a:t>‹#›</a:t>
            </a:fld>
            <a:endParaRPr lang="en-US"/>
          </a:p>
        </p:txBody>
      </p:sp>
    </p:spTree>
    <p:extLst>
      <p:ext uri="{BB962C8B-B14F-4D97-AF65-F5344CB8AC3E}">
        <p14:creationId xmlns:p14="http://schemas.microsoft.com/office/powerpoint/2010/main" val="1337000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AB3E97-62A6-4E47-B787-A43BCD697B03}"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3732B-0CC8-4290-8783-1076B8C84517}" type="slidenum">
              <a:rPr lang="en-US" smtClean="0"/>
              <a:t>‹#›</a:t>
            </a:fld>
            <a:endParaRPr lang="en-US"/>
          </a:p>
        </p:txBody>
      </p:sp>
    </p:spTree>
    <p:extLst>
      <p:ext uri="{BB962C8B-B14F-4D97-AF65-F5344CB8AC3E}">
        <p14:creationId xmlns:p14="http://schemas.microsoft.com/office/powerpoint/2010/main" val="951692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AB3E97-62A6-4E47-B787-A43BCD697B03}" type="datetimeFigureOut">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C3732B-0CC8-4290-8783-1076B8C84517}" type="slidenum">
              <a:rPr lang="en-US" smtClean="0"/>
              <a:t>‹#›</a:t>
            </a:fld>
            <a:endParaRPr lang="en-US"/>
          </a:p>
        </p:txBody>
      </p:sp>
    </p:spTree>
    <p:extLst>
      <p:ext uri="{BB962C8B-B14F-4D97-AF65-F5344CB8AC3E}">
        <p14:creationId xmlns:p14="http://schemas.microsoft.com/office/powerpoint/2010/main" val="276207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AB3E97-62A6-4E47-B787-A43BCD697B03}"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C3732B-0CC8-4290-8783-1076B8C84517}" type="slidenum">
              <a:rPr lang="en-US" smtClean="0"/>
              <a:t>‹#›</a:t>
            </a:fld>
            <a:endParaRPr lang="en-US"/>
          </a:p>
        </p:txBody>
      </p:sp>
    </p:spTree>
    <p:extLst>
      <p:ext uri="{BB962C8B-B14F-4D97-AF65-F5344CB8AC3E}">
        <p14:creationId xmlns:p14="http://schemas.microsoft.com/office/powerpoint/2010/main" val="558708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B3E97-62A6-4E47-B787-A43BCD697B03}" type="datetimeFigureOut">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C3732B-0CC8-4290-8783-1076B8C84517}" type="slidenum">
              <a:rPr lang="en-US" smtClean="0"/>
              <a:t>‹#›</a:t>
            </a:fld>
            <a:endParaRPr lang="en-US"/>
          </a:p>
        </p:txBody>
      </p:sp>
    </p:spTree>
    <p:extLst>
      <p:ext uri="{BB962C8B-B14F-4D97-AF65-F5344CB8AC3E}">
        <p14:creationId xmlns:p14="http://schemas.microsoft.com/office/powerpoint/2010/main" val="2569925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AB3E97-62A6-4E47-B787-A43BCD697B03}"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3732B-0CC8-4290-8783-1076B8C84517}" type="slidenum">
              <a:rPr lang="en-US" smtClean="0"/>
              <a:t>‹#›</a:t>
            </a:fld>
            <a:endParaRPr lang="en-US"/>
          </a:p>
        </p:txBody>
      </p:sp>
    </p:spTree>
    <p:extLst>
      <p:ext uri="{BB962C8B-B14F-4D97-AF65-F5344CB8AC3E}">
        <p14:creationId xmlns:p14="http://schemas.microsoft.com/office/powerpoint/2010/main" val="336500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AB3E97-62A6-4E47-B787-A43BCD697B03}"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3732B-0CC8-4290-8783-1076B8C84517}" type="slidenum">
              <a:rPr lang="en-US" smtClean="0"/>
              <a:t>‹#›</a:t>
            </a:fld>
            <a:endParaRPr lang="en-US"/>
          </a:p>
        </p:txBody>
      </p:sp>
    </p:spTree>
    <p:extLst>
      <p:ext uri="{BB962C8B-B14F-4D97-AF65-F5344CB8AC3E}">
        <p14:creationId xmlns:p14="http://schemas.microsoft.com/office/powerpoint/2010/main" val="413537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B3E97-62A6-4E47-B787-A43BCD697B03}" type="datetimeFigureOut">
              <a:rPr lang="en-US" smtClean="0"/>
              <a:t>2/24/2021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3732B-0CC8-4290-8783-1076B8C84517}" type="slidenum">
              <a:rPr lang="en-US" smtClean="0"/>
              <a:t>‹#›</a:t>
            </a:fld>
            <a:endParaRPr lang="en-US"/>
          </a:p>
        </p:txBody>
      </p:sp>
    </p:spTree>
    <p:extLst>
      <p:ext uri="{BB962C8B-B14F-4D97-AF65-F5344CB8AC3E}">
        <p14:creationId xmlns:p14="http://schemas.microsoft.com/office/powerpoint/2010/main" val="65182256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linux.vbird.org/linux_basic/0310vi.php" TargetMode="External"/><Relationship Id="rId2" Type="http://schemas.openxmlformats.org/officeDocument/2006/relationships/hyperlink" Target="http://linux.vbird.org/linux_basic/0220filemanager.ph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kaldi-asr.org/doc/tools.html" TargetMode="External"/><Relationship Id="rId2" Type="http://schemas.openxmlformats.org/officeDocument/2006/relationships/hyperlink" Target="https://www.dropbox.com/s/dsaqh6xa9dp3dzw/wfst_thesi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2" name="Title 1">
            <a:extLst>
              <a:ext uri="{FF2B5EF4-FFF2-40B4-BE49-F238E27FC236}">
                <a16:creationId xmlns:a16="http://schemas.microsoft.com/office/drawing/2014/main" id="{9CB5886A-6199-43B3-9E47-A3C54725C455}"/>
              </a:ext>
            </a:extLst>
          </p:cNvPr>
          <p:cNvSpPr>
            <a:spLocks noGrp="1"/>
          </p:cNvSpPr>
          <p:nvPr>
            <p:ph type="ctrTitle"/>
          </p:nvPr>
        </p:nvSpPr>
        <p:spPr>
          <a:xfrm>
            <a:off x="1449677" y="949325"/>
            <a:ext cx="6053779" cy="2387600"/>
          </a:xfrm>
        </p:spPr>
        <p:txBody>
          <a:bodyPr>
            <a:normAutofit/>
          </a:bodyPr>
          <a:lstStyle/>
          <a:p>
            <a:pPr algn="l"/>
            <a:r>
              <a:rPr lang="zh-TW" altLang="en-US" sz="5700" dirty="0">
                <a:solidFill>
                  <a:schemeClr val="bg1"/>
                </a:solidFill>
                <a:latin typeface="微軟正黑體" panose="020B0604030504040204" pitchFamily="34" charset="-120"/>
                <a:ea typeface="微軟正黑體" panose="020B0604030504040204" pitchFamily="34" charset="-120"/>
              </a:rPr>
              <a:t>專題研究</a:t>
            </a:r>
            <a:r>
              <a:rPr lang="en-US" altLang="zh-TW" sz="5700" dirty="0">
                <a:solidFill>
                  <a:schemeClr val="bg1"/>
                </a:solidFill>
                <a:latin typeface="微軟正黑體" panose="020B0604030504040204" pitchFamily="34" charset="-120"/>
                <a:ea typeface="微軟正黑體" panose="020B0604030504040204" pitchFamily="34" charset="-120"/>
              </a:rPr>
              <a:t> </a:t>
            </a:r>
            <a:r>
              <a:rPr lang="zh-TW" altLang="en-US" sz="5700" dirty="0">
                <a:solidFill>
                  <a:schemeClr val="bg1"/>
                </a:solidFill>
                <a:latin typeface="微軟正黑體" panose="020B0604030504040204" pitchFamily="34" charset="-120"/>
                <a:ea typeface="微軟正黑體" panose="020B0604030504040204" pitchFamily="34" charset="-120"/>
              </a:rPr>
              <a:t>補充</a:t>
            </a:r>
            <a:endParaRPr lang="en-US" sz="5700" dirty="0">
              <a:solidFill>
                <a:schemeClr val="bg1"/>
              </a:solidFill>
            </a:endParaRPr>
          </a:p>
        </p:txBody>
      </p:sp>
      <p:sp>
        <p:nvSpPr>
          <p:cNvPr id="3" name="Subtitle 2">
            <a:extLst>
              <a:ext uri="{FF2B5EF4-FFF2-40B4-BE49-F238E27FC236}">
                <a16:creationId xmlns:a16="http://schemas.microsoft.com/office/drawing/2014/main" id="{D6E6C552-2F9B-4307-AABD-7FAE0534F9DC}"/>
              </a:ext>
            </a:extLst>
          </p:cNvPr>
          <p:cNvSpPr>
            <a:spLocks noGrp="1"/>
          </p:cNvSpPr>
          <p:nvPr>
            <p:ph type="subTitle" idx="1"/>
          </p:nvPr>
        </p:nvSpPr>
        <p:spPr>
          <a:xfrm>
            <a:off x="1449676" y="3429000"/>
            <a:ext cx="6053773" cy="1655762"/>
          </a:xfrm>
        </p:spPr>
        <p:txBody>
          <a:bodyPr>
            <a:normAutofit/>
          </a:bodyPr>
          <a:lstStyle/>
          <a:p>
            <a:pPr algn="l"/>
            <a:r>
              <a:rPr lang="en-US" sz="2800">
                <a:solidFill>
                  <a:schemeClr val="bg1"/>
                </a:solidFill>
              </a:rPr>
              <a:t>Prof. Lin-Shan Lee</a:t>
            </a:r>
          </a:p>
          <a:p>
            <a:pPr algn="l"/>
            <a:r>
              <a:rPr lang="en-US" sz="2800">
                <a:solidFill>
                  <a:schemeClr val="bg1"/>
                </a:solidFill>
              </a:rPr>
              <a:t>TA: </a:t>
            </a:r>
            <a:r>
              <a:rPr lang="en-US" altLang="zh-TW" sz="2800">
                <a:solidFill>
                  <a:schemeClr val="bg1"/>
                </a:solidFill>
              </a:rPr>
              <a:t>Chih-Chiang Chang</a:t>
            </a:r>
            <a:endParaRPr lang="en-US" sz="2800">
              <a:solidFill>
                <a:schemeClr val="bg1"/>
              </a:solidFill>
            </a:endParaRPr>
          </a:p>
        </p:txBody>
      </p:sp>
      <p:cxnSp>
        <p:nvCxnSpPr>
          <p:cNvPr id="6" name="Straight Connector 9">
            <a:extLst>
              <a:ext uri="{FF2B5EF4-FFF2-40B4-BE49-F238E27FC236}">
                <a16:creationId xmlns:a16="http://schemas.microsoft.com/office/drawing/2014/main" id="{EC4521DE-248E-440D-AAD6-FD9E7D34B3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8963"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11">
            <a:extLst>
              <a:ext uri="{FF2B5EF4-FFF2-40B4-BE49-F238E27FC236}">
                <a16:creationId xmlns:a16="http://schemas.microsoft.com/office/drawing/2014/main" id="{442C13FA-4C0F-42D0-9626-5BA6040D8C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6252485"/>
            <a:ext cx="91440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1531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FDE9A-EC01-437A-8C8A-FCF0883DD417}"/>
              </a:ext>
            </a:extLst>
          </p:cNvPr>
          <p:cNvSpPr>
            <a:spLocks noGrp="1"/>
          </p:cNvSpPr>
          <p:nvPr>
            <p:ph type="title"/>
          </p:nvPr>
        </p:nvSpPr>
        <p:spPr/>
        <p:txBody>
          <a:bodyPr/>
          <a:lstStyle/>
          <a:p>
            <a:r>
              <a:rPr lang="en-US" dirty="0"/>
              <a:t>Redirects</a:t>
            </a:r>
          </a:p>
        </p:txBody>
      </p:sp>
      <p:sp>
        <p:nvSpPr>
          <p:cNvPr id="3" name="Content Placeholder 2">
            <a:extLst>
              <a:ext uri="{FF2B5EF4-FFF2-40B4-BE49-F238E27FC236}">
                <a16:creationId xmlns:a16="http://schemas.microsoft.com/office/drawing/2014/main" id="{5E6795F6-5CD1-491B-A193-4D3179A7EA92}"/>
              </a:ext>
            </a:extLst>
          </p:cNvPr>
          <p:cNvSpPr>
            <a:spLocks noGrp="1"/>
          </p:cNvSpPr>
          <p:nvPr>
            <p:ph idx="1"/>
          </p:nvPr>
        </p:nvSpPr>
        <p:spPr/>
        <p:txBody>
          <a:bodyPr/>
          <a:lstStyle/>
          <a:p>
            <a:r>
              <a:rPr lang="en-US" dirty="0"/>
              <a:t>Redirect stdin </a:t>
            </a:r>
            <a:r>
              <a:rPr lang="en-US" dirty="0">
                <a:solidFill>
                  <a:schemeClr val="accent2"/>
                </a:solidFill>
              </a:rPr>
              <a:t>&lt;</a:t>
            </a:r>
            <a:r>
              <a:rPr lang="en-US" dirty="0"/>
              <a:t>: specifies program input file</a:t>
            </a:r>
          </a:p>
          <a:p>
            <a:pPr lvl="1"/>
            <a:r>
              <a:rPr lang="en-US" dirty="0" err="1">
                <a:solidFill>
                  <a:schemeClr val="accent2"/>
                </a:solidFill>
              </a:rPr>
              <a:t>cmd</a:t>
            </a:r>
            <a:r>
              <a:rPr lang="en-US" dirty="0">
                <a:solidFill>
                  <a:schemeClr val="accent2"/>
                </a:solidFill>
              </a:rPr>
              <a:t> &lt; file1</a:t>
            </a:r>
            <a:r>
              <a:rPr lang="en-US" dirty="0"/>
              <a:t>        </a:t>
            </a:r>
          </a:p>
          <a:p>
            <a:r>
              <a:rPr lang="en-US" dirty="0"/>
              <a:t>Redirect </a:t>
            </a:r>
            <a:r>
              <a:rPr lang="en-US" dirty="0" err="1"/>
              <a:t>stdout</a:t>
            </a:r>
            <a:r>
              <a:rPr lang="en-US" dirty="0"/>
              <a:t> </a:t>
            </a:r>
            <a:r>
              <a:rPr lang="en-US" dirty="0">
                <a:solidFill>
                  <a:schemeClr val="accent2"/>
                </a:solidFill>
              </a:rPr>
              <a:t>&gt;</a:t>
            </a:r>
            <a:r>
              <a:rPr lang="en-US" dirty="0"/>
              <a:t>: specifies program output file</a:t>
            </a:r>
          </a:p>
          <a:p>
            <a:pPr lvl="1"/>
            <a:r>
              <a:rPr lang="en-US" dirty="0" err="1">
                <a:solidFill>
                  <a:schemeClr val="accent2"/>
                </a:solidFill>
              </a:rPr>
              <a:t>cmd</a:t>
            </a:r>
            <a:r>
              <a:rPr lang="en-US" dirty="0">
                <a:solidFill>
                  <a:schemeClr val="accent2"/>
                </a:solidFill>
              </a:rPr>
              <a:t> &gt; log</a:t>
            </a:r>
            <a:r>
              <a:rPr lang="en-US" dirty="0"/>
              <a:t>                 # </a:t>
            </a:r>
            <a:r>
              <a:rPr lang="en-US" dirty="0" err="1"/>
              <a:t>stdout</a:t>
            </a:r>
            <a:r>
              <a:rPr lang="en-US" dirty="0"/>
              <a:t> to log, stderr to display</a:t>
            </a:r>
          </a:p>
          <a:p>
            <a:pPr lvl="1"/>
            <a:r>
              <a:rPr lang="en-US" dirty="0" err="1">
                <a:solidFill>
                  <a:schemeClr val="accent2"/>
                </a:solidFill>
              </a:rPr>
              <a:t>cmd</a:t>
            </a:r>
            <a:r>
              <a:rPr lang="en-US" dirty="0">
                <a:solidFill>
                  <a:schemeClr val="accent2"/>
                </a:solidFill>
              </a:rPr>
              <a:t> &gt; </a:t>
            </a:r>
            <a:r>
              <a:rPr lang="en-US" dirty="0" err="1">
                <a:solidFill>
                  <a:schemeClr val="accent2"/>
                </a:solidFill>
              </a:rPr>
              <a:t>logb</a:t>
            </a:r>
            <a:r>
              <a:rPr lang="en-US" dirty="0">
                <a:solidFill>
                  <a:schemeClr val="accent2"/>
                </a:solidFill>
              </a:rPr>
              <a:t> 2&gt;$1</a:t>
            </a:r>
            <a:r>
              <a:rPr lang="en-US" dirty="0"/>
              <a:t>     # </a:t>
            </a:r>
            <a:r>
              <a:rPr lang="en-US" dirty="0" err="1"/>
              <a:t>stdout,stderr</a:t>
            </a:r>
            <a:r>
              <a:rPr lang="en-US" dirty="0"/>
              <a:t> to log</a:t>
            </a:r>
          </a:p>
          <a:p>
            <a:r>
              <a:rPr lang="en-US" dirty="0"/>
              <a:t>Append output </a:t>
            </a:r>
            <a:r>
              <a:rPr lang="en-US" dirty="0">
                <a:solidFill>
                  <a:schemeClr val="accent2"/>
                </a:solidFill>
              </a:rPr>
              <a:t>&gt;&gt;</a:t>
            </a:r>
            <a:r>
              <a:rPr lang="en-US" dirty="0"/>
              <a:t>: add program output to file</a:t>
            </a:r>
          </a:p>
          <a:p>
            <a:pPr lvl="1"/>
            <a:r>
              <a:rPr lang="en-US" dirty="0" err="1">
                <a:solidFill>
                  <a:schemeClr val="accent2"/>
                </a:solidFill>
              </a:rPr>
              <a:t>cmd</a:t>
            </a:r>
            <a:r>
              <a:rPr lang="en-US" dirty="0">
                <a:solidFill>
                  <a:schemeClr val="accent2"/>
                </a:solidFill>
              </a:rPr>
              <a:t> &gt;&gt; log  </a:t>
            </a:r>
            <a:r>
              <a:rPr lang="en-US" dirty="0"/>
              <a:t>              # old content of log will remain</a:t>
            </a:r>
          </a:p>
        </p:txBody>
      </p:sp>
    </p:spTree>
    <p:extLst>
      <p:ext uri="{BB962C8B-B14F-4D97-AF65-F5344CB8AC3E}">
        <p14:creationId xmlns:p14="http://schemas.microsoft.com/office/powerpoint/2010/main" val="2549294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62C13-E09B-4681-9DA6-44879784088E}"/>
              </a:ext>
            </a:extLst>
          </p:cNvPr>
          <p:cNvSpPr>
            <a:spLocks noGrp="1"/>
          </p:cNvSpPr>
          <p:nvPr>
            <p:ph type="title"/>
          </p:nvPr>
        </p:nvSpPr>
        <p:spPr/>
        <p:txBody>
          <a:bodyPr/>
          <a:lstStyle/>
          <a:p>
            <a:r>
              <a:rPr lang="en-US" dirty="0"/>
              <a:t>Other Tips</a:t>
            </a:r>
          </a:p>
        </p:txBody>
      </p:sp>
      <p:sp>
        <p:nvSpPr>
          <p:cNvPr id="3" name="Content Placeholder 2">
            <a:extLst>
              <a:ext uri="{FF2B5EF4-FFF2-40B4-BE49-F238E27FC236}">
                <a16:creationId xmlns:a16="http://schemas.microsoft.com/office/drawing/2014/main" id="{500A587C-C8D1-45AA-BA82-8EC50068FF84}"/>
              </a:ext>
            </a:extLst>
          </p:cNvPr>
          <p:cNvSpPr>
            <a:spLocks noGrp="1"/>
          </p:cNvSpPr>
          <p:nvPr>
            <p:ph idx="1"/>
          </p:nvPr>
        </p:nvSpPr>
        <p:spPr/>
        <p:txBody>
          <a:bodyPr/>
          <a:lstStyle/>
          <a:p>
            <a:r>
              <a:rPr lang="en-US" dirty="0"/>
              <a:t>More operators</a:t>
            </a:r>
          </a:p>
          <a:p>
            <a:endParaRPr lang="en-US" dirty="0"/>
          </a:p>
          <a:p>
            <a:endParaRPr lang="en-US" dirty="0"/>
          </a:p>
          <a:p>
            <a:endParaRPr lang="en-US" dirty="0"/>
          </a:p>
          <a:p>
            <a:endParaRPr lang="en-US" dirty="0"/>
          </a:p>
          <a:p>
            <a:endParaRPr lang="en-US" dirty="0"/>
          </a:p>
          <a:p>
            <a:r>
              <a:rPr lang="en-US" dirty="0"/>
              <a:t>grep, sed, awk, ln, …</a:t>
            </a:r>
          </a:p>
          <a:p>
            <a:pPr marL="0" indent="0">
              <a:buNone/>
            </a:pPr>
            <a:endParaRPr lang="en-US" dirty="0"/>
          </a:p>
        </p:txBody>
      </p:sp>
      <p:pic>
        <p:nvPicPr>
          <p:cNvPr id="4" name="Picture 3">
            <a:extLst>
              <a:ext uri="{FF2B5EF4-FFF2-40B4-BE49-F238E27FC236}">
                <a16:creationId xmlns:a16="http://schemas.microsoft.com/office/drawing/2014/main" id="{6C8BBB8C-D458-4058-AB35-7ADEE8FDD03F}"/>
              </a:ext>
            </a:extLst>
          </p:cNvPr>
          <p:cNvPicPr>
            <a:picLocks noChangeAspect="1"/>
          </p:cNvPicPr>
          <p:nvPr/>
        </p:nvPicPr>
        <p:blipFill>
          <a:blip r:embed="rId2"/>
          <a:stretch>
            <a:fillRect/>
          </a:stretch>
        </p:blipFill>
        <p:spPr>
          <a:xfrm>
            <a:off x="728126" y="2347761"/>
            <a:ext cx="7687748" cy="2162477"/>
          </a:xfrm>
          <a:prstGeom prst="rect">
            <a:avLst/>
          </a:prstGeom>
        </p:spPr>
      </p:pic>
    </p:spTree>
    <p:extLst>
      <p:ext uri="{BB962C8B-B14F-4D97-AF65-F5344CB8AC3E}">
        <p14:creationId xmlns:p14="http://schemas.microsoft.com/office/powerpoint/2010/main" val="3605174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2F07E-89E4-4A48-B338-FA04854AD5C0}"/>
              </a:ext>
            </a:extLst>
          </p:cNvPr>
          <p:cNvSpPr>
            <a:spLocks noGrp="1"/>
          </p:cNvSpPr>
          <p:nvPr>
            <p:ph type="title"/>
          </p:nvPr>
        </p:nvSpPr>
        <p:spPr/>
        <p:txBody>
          <a:bodyPr/>
          <a:lstStyle/>
          <a:p>
            <a:r>
              <a:rPr lang="en-US"/>
              <a:t>Linux</a:t>
            </a:r>
          </a:p>
        </p:txBody>
      </p:sp>
      <p:sp>
        <p:nvSpPr>
          <p:cNvPr id="3" name="Content Placeholder 2">
            <a:extLst>
              <a:ext uri="{FF2B5EF4-FFF2-40B4-BE49-F238E27FC236}">
                <a16:creationId xmlns:a16="http://schemas.microsoft.com/office/drawing/2014/main" id="{71B13D58-1B41-4BAE-91DE-E4A8A536131A}"/>
              </a:ext>
            </a:extLst>
          </p:cNvPr>
          <p:cNvSpPr>
            <a:spLocks noGrp="1"/>
          </p:cNvSpPr>
          <p:nvPr>
            <p:ph idx="1"/>
          </p:nvPr>
        </p:nvSpPr>
        <p:spPr/>
        <p:txBody>
          <a:bodyPr/>
          <a:lstStyle/>
          <a:p>
            <a:r>
              <a:rPr lang="zh-TW" altLang="en-US" dirty="0">
                <a:latin typeface="微軟正黑體" panose="020B0604030504040204" pitchFamily="34" charset="-120"/>
                <a:ea typeface="微軟正黑體" panose="020B0604030504040204" pitchFamily="34" charset="-120"/>
              </a:rPr>
              <a:t>如果你沒有操作 </a:t>
            </a:r>
            <a:r>
              <a:rPr lang="en-US" altLang="zh-TW" dirty="0">
                <a:latin typeface="微軟正黑體" panose="020B0604030504040204" pitchFamily="34" charset="-120"/>
                <a:ea typeface="微軟正黑體" panose="020B0604030504040204" pitchFamily="34" charset="-120"/>
              </a:rPr>
              <a:t>Linux </a:t>
            </a:r>
            <a:r>
              <a:rPr lang="zh-TW" altLang="en-US" dirty="0">
                <a:latin typeface="微軟正黑體" panose="020B0604030504040204" pitchFamily="34" charset="-120"/>
                <a:ea typeface="微軟正黑體" panose="020B0604030504040204" pitchFamily="34" charset="-120"/>
              </a:rPr>
              <a:t>系統的經驗，請事先預習 </a:t>
            </a:r>
            <a:r>
              <a:rPr lang="en-US" altLang="zh-TW" dirty="0">
                <a:latin typeface="微軟正黑體" panose="020B0604030504040204" pitchFamily="34" charset="-120"/>
                <a:ea typeface="微軟正黑體" panose="020B0604030504040204" pitchFamily="34" charset="-120"/>
              </a:rPr>
              <a:t>Linux </a:t>
            </a:r>
            <a:r>
              <a:rPr lang="zh-TW" altLang="en-US" dirty="0">
                <a:latin typeface="微軟正黑體" panose="020B0604030504040204" pitchFamily="34" charset="-120"/>
                <a:ea typeface="微軟正黑體" panose="020B0604030504040204" pitchFamily="34" charset="-120"/>
              </a:rPr>
              <a:t>系統的指令。</a:t>
            </a:r>
          </a:p>
          <a:p>
            <a:r>
              <a:rPr lang="zh-TW" altLang="en-US" dirty="0">
                <a:latin typeface="微軟正黑體" panose="020B0604030504040204" pitchFamily="34" charset="-120"/>
                <a:ea typeface="微軟正黑體" panose="020B0604030504040204" pitchFamily="34" charset="-120"/>
              </a:rPr>
              <a:t>鳥哥的</a:t>
            </a:r>
            <a:r>
              <a:rPr lang="en-US" altLang="zh-TW" dirty="0">
                <a:latin typeface="微軟正黑體" panose="020B0604030504040204" pitchFamily="34" charset="-120"/>
                <a:ea typeface="微軟正黑體" panose="020B0604030504040204" pitchFamily="34" charset="-120"/>
              </a:rPr>
              <a:t>Linux </a:t>
            </a:r>
            <a:r>
              <a:rPr lang="zh-TW" altLang="en-US" dirty="0">
                <a:latin typeface="微軟正黑體" panose="020B0604030504040204" pitchFamily="34" charset="-120"/>
                <a:ea typeface="微軟正黑體" panose="020B0604030504040204" pitchFamily="34" charset="-120"/>
              </a:rPr>
              <a:t>私房菜</a:t>
            </a:r>
          </a:p>
          <a:p>
            <a:pPr lvl="1"/>
            <a:r>
              <a:rPr lang="zh-TW" altLang="en-US" dirty="0">
                <a:latin typeface="微軟正黑體" panose="020B0604030504040204" pitchFamily="34" charset="-120"/>
                <a:ea typeface="微軟正黑體" panose="020B0604030504040204" pitchFamily="34" charset="-120"/>
              </a:rPr>
              <a:t>第七章</a:t>
            </a:r>
            <a:r>
              <a:rPr lang="en-US" altLang="zh-TW" dirty="0">
                <a:latin typeface="微軟正黑體" panose="020B0604030504040204" pitchFamily="34" charset="-120"/>
                <a:ea typeface="微軟正黑體" panose="020B0604030504040204" pitchFamily="34" charset="-120"/>
              </a:rPr>
              <a:t>Linux </a:t>
            </a:r>
            <a:r>
              <a:rPr lang="zh-TW" altLang="en-US" dirty="0">
                <a:latin typeface="微軟正黑體" panose="020B0604030504040204" pitchFamily="34" charset="-120"/>
                <a:ea typeface="微軟正黑體" panose="020B0604030504040204" pitchFamily="34" charset="-120"/>
              </a:rPr>
              <a:t>檔案與目錄管理</a:t>
            </a:r>
            <a:r>
              <a:rPr lang="en-US" altLang="zh-TW" dirty="0">
                <a:latin typeface="微軟正黑體" panose="020B0604030504040204" pitchFamily="34" charset="-120"/>
                <a:ea typeface="微軟正黑體" panose="020B0604030504040204" pitchFamily="34" charset="-120"/>
                <a:hlinkClick r:id="rId2"/>
              </a:rPr>
              <a:t>http://linux.vbird.org/linux_basic/0220filemanager.php</a:t>
            </a:r>
            <a:endParaRPr lang="en-US" altLang="zh-TW" dirty="0">
              <a:latin typeface="微軟正黑體" panose="020B0604030504040204" pitchFamily="34" charset="-120"/>
              <a:ea typeface="微軟正黑體" panose="020B0604030504040204" pitchFamily="34" charset="-120"/>
            </a:endParaRPr>
          </a:p>
          <a:p>
            <a:pPr lvl="1"/>
            <a:r>
              <a:rPr lang="zh-TW" altLang="en-US" dirty="0">
                <a:latin typeface="微軟正黑體" panose="020B0604030504040204" pitchFamily="34" charset="-120"/>
                <a:ea typeface="微軟正黑體" panose="020B0604030504040204" pitchFamily="34" charset="-120"/>
              </a:rPr>
              <a:t>第十章</a:t>
            </a:r>
            <a:r>
              <a:rPr lang="en-US" altLang="zh-TW" dirty="0">
                <a:latin typeface="微軟正黑體" panose="020B0604030504040204" pitchFamily="34" charset="-120"/>
                <a:ea typeface="微軟正黑體" panose="020B0604030504040204" pitchFamily="34" charset="-120"/>
              </a:rPr>
              <a:t>vim </a:t>
            </a:r>
            <a:r>
              <a:rPr lang="zh-TW" altLang="en-US" dirty="0">
                <a:latin typeface="微軟正黑體" panose="020B0604030504040204" pitchFamily="34" charset="-120"/>
                <a:ea typeface="微軟正黑體" panose="020B0604030504040204" pitchFamily="34" charset="-120"/>
              </a:rPr>
              <a:t>程式編輯器</a:t>
            </a:r>
            <a:r>
              <a:rPr lang="en-US" altLang="zh-TW" dirty="0">
                <a:latin typeface="微軟正黑體" panose="020B0604030504040204" pitchFamily="34" charset="-120"/>
                <a:ea typeface="微軟正黑體" panose="020B0604030504040204" pitchFamily="34" charset="-120"/>
                <a:hlinkClick r:id="rId3"/>
              </a:rPr>
              <a:t>http://linux.vbird.org/linux_basic/0310vi.php</a:t>
            </a:r>
            <a:endParaRPr lang="en-US" altLang="zh-TW" dirty="0">
              <a:latin typeface="微軟正黑體" panose="020B0604030504040204" pitchFamily="34" charset="-120"/>
              <a:ea typeface="微軟正黑體" panose="020B0604030504040204" pitchFamily="34" charset="-120"/>
            </a:endParaRPr>
          </a:p>
          <a:p>
            <a:pPr marL="457200" lvl="1" indent="0">
              <a:buNone/>
            </a:pPr>
            <a:endParaRPr lang="en-US" altLang="zh-TW" dirty="0">
              <a:latin typeface="微軟正黑體" panose="020B0604030504040204" pitchFamily="34" charset="-120"/>
              <a:ea typeface="微軟正黑體" panose="020B0604030504040204" pitchFamily="34" charset="-120"/>
            </a:endParaRPr>
          </a:p>
          <a:p>
            <a:endParaRPr lang="en-US" dirty="0"/>
          </a:p>
        </p:txBody>
      </p:sp>
    </p:spTree>
    <p:extLst>
      <p:ext uri="{BB962C8B-B14F-4D97-AF65-F5344CB8AC3E}">
        <p14:creationId xmlns:p14="http://schemas.microsoft.com/office/powerpoint/2010/main" val="2916125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AEFD-7C4D-4CCC-BBD9-26254BE528FC}"/>
              </a:ext>
            </a:extLst>
          </p:cNvPr>
          <p:cNvSpPr>
            <a:spLocks noGrp="1"/>
          </p:cNvSpPr>
          <p:nvPr>
            <p:ph type="title"/>
          </p:nvPr>
        </p:nvSpPr>
        <p:spPr/>
        <p:txBody>
          <a:bodyPr/>
          <a:lstStyle/>
          <a:p>
            <a:r>
              <a:rPr lang="en-US" dirty="0"/>
              <a:t>Readings (optional)</a:t>
            </a:r>
          </a:p>
        </p:txBody>
      </p:sp>
      <p:sp>
        <p:nvSpPr>
          <p:cNvPr id="3" name="Content Placeholder 2">
            <a:extLst>
              <a:ext uri="{FF2B5EF4-FFF2-40B4-BE49-F238E27FC236}">
                <a16:creationId xmlns:a16="http://schemas.microsoft.com/office/drawing/2014/main" id="{1E52FA50-BED2-46D6-B6CD-BF6DB38D6609}"/>
              </a:ext>
            </a:extLst>
          </p:cNvPr>
          <p:cNvSpPr>
            <a:spLocks noGrp="1"/>
          </p:cNvSpPr>
          <p:nvPr>
            <p:ph idx="1"/>
          </p:nvPr>
        </p:nvSpPr>
        <p:spPr/>
        <p:txBody>
          <a:bodyPr/>
          <a:lstStyle/>
          <a:p>
            <a:r>
              <a:rPr lang="zh-TW" altLang="en-US" dirty="0">
                <a:latin typeface="微軟正黑體" panose="020B0604030504040204" pitchFamily="34" charset="-120"/>
                <a:ea typeface="微軟正黑體" panose="020B0604030504040204" pitchFamily="34" charset="-120"/>
              </a:rPr>
              <a:t>使用加權有限狀態轉換器的基於混合詞與次詞以文字及語音指令偵測口語詞彙” </a:t>
            </a:r>
            <a:r>
              <a:rPr lang="en-US" altLang="zh-TW" dirty="0">
                <a:latin typeface="微軟正黑體" panose="020B0604030504040204" pitchFamily="34" charset="-120"/>
                <a:ea typeface="微軟正黑體" panose="020B0604030504040204" pitchFamily="34" charset="-120"/>
              </a:rPr>
              <a:t>– </a:t>
            </a:r>
            <a:r>
              <a:rPr lang="zh-TW" altLang="en-US" dirty="0">
                <a:latin typeface="微軟正黑體" panose="020B0604030504040204" pitchFamily="34" charset="-120"/>
                <a:ea typeface="微軟正黑體" panose="020B0604030504040204" pitchFamily="34" charset="-120"/>
              </a:rPr>
              <a:t>第三章</a:t>
            </a:r>
          </a:p>
          <a:p>
            <a:pPr lvl="1"/>
            <a:r>
              <a:rPr lang="en-US" altLang="zh-TW" dirty="0">
                <a:hlinkClick r:id="rId2"/>
              </a:rPr>
              <a:t>https://www.dropbox.com/s/dsaqh6xa9dp3dzw/wfst_thesis.pdf</a:t>
            </a:r>
            <a:endParaRPr lang="en-US" altLang="zh-TW" dirty="0"/>
          </a:p>
          <a:p>
            <a:r>
              <a:rPr lang="en-US" altLang="zh-TW" dirty="0"/>
              <a:t>Kaldi documentation</a:t>
            </a:r>
            <a:r>
              <a:rPr lang="zh-TW" altLang="en-US" dirty="0"/>
              <a:t>：</a:t>
            </a:r>
          </a:p>
          <a:p>
            <a:pPr lvl="1"/>
            <a:r>
              <a:rPr lang="en-US" altLang="zh-TW" dirty="0">
                <a:hlinkClick r:id="rId3"/>
              </a:rPr>
              <a:t>http://kaldi-asr.org/doc/tools.html</a:t>
            </a:r>
            <a:endParaRPr lang="en-US" altLang="zh-TW" dirty="0"/>
          </a:p>
          <a:p>
            <a:pPr lvl="1"/>
            <a:endParaRPr lang="en-US" altLang="zh-TW" dirty="0"/>
          </a:p>
          <a:p>
            <a:endParaRPr lang="en-US" dirty="0"/>
          </a:p>
        </p:txBody>
      </p:sp>
    </p:spTree>
    <p:extLst>
      <p:ext uri="{BB962C8B-B14F-4D97-AF65-F5344CB8AC3E}">
        <p14:creationId xmlns:p14="http://schemas.microsoft.com/office/powerpoint/2010/main" val="2199302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CB046-137D-43BC-8B24-EDAD80AC3369}"/>
              </a:ext>
            </a:extLst>
          </p:cNvPr>
          <p:cNvSpPr>
            <a:spLocks noGrp="1"/>
          </p:cNvSpPr>
          <p:nvPr>
            <p:ph type="title"/>
          </p:nvPr>
        </p:nvSpPr>
        <p:spPr/>
        <p:txBody>
          <a:bodyPr/>
          <a:lstStyle/>
          <a:p>
            <a:r>
              <a:rPr lang="en-US"/>
              <a:t>Outline</a:t>
            </a:r>
          </a:p>
        </p:txBody>
      </p:sp>
      <p:sp>
        <p:nvSpPr>
          <p:cNvPr id="3" name="Content Placeholder 2">
            <a:extLst>
              <a:ext uri="{FF2B5EF4-FFF2-40B4-BE49-F238E27FC236}">
                <a16:creationId xmlns:a16="http://schemas.microsoft.com/office/drawing/2014/main" id="{05CEF355-94E4-4E95-9DC0-AA49818578F4}"/>
              </a:ext>
            </a:extLst>
          </p:cNvPr>
          <p:cNvSpPr>
            <a:spLocks noGrp="1"/>
          </p:cNvSpPr>
          <p:nvPr>
            <p:ph idx="1"/>
          </p:nvPr>
        </p:nvSpPr>
        <p:spPr/>
        <p:txBody>
          <a:bodyPr/>
          <a:lstStyle/>
          <a:p>
            <a:pPr marL="385763" indent="-385763">
              <a:buFont typeface="+mj-lt"/>
              <a:buAutoNum type="arabicPeriod"/>
            </a:pPr>
            <a:r>
              <a:rPr lang="en-US" dirty="0"/>
              <a:t>Linux and Bash Introduction</a:t>
            </a:r>
          </a:p>
        </p:txBody>
      </p:sp>
    </p:spTree>
    <p:extLst>
      <p:ext uri="{BB962C8B-B14F-4D97-AF65-F5344CB8AC3E}">
        <p14:creationId xmlns:p14="http://schemas.microsoft.com/office/powerpoint/2010/main" val="3623935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E5FA0-0168-4FFA-ADA7-DCFB93CA81D1}"/>
              </a:ext>
            </a:extLst>
          </p:cNvPr>
          <p:cNvSpPr>
            <a:spLocks noGrp="1"/>
          </p:cNvSpPr>
          <p:nvPr>
            <p:ph type="title"/>
          </p:nvPr>
        </p:nvSpPr>
        <p:spPr/>
        <p:txBody>
          <a:bodyPr/>
          <a:lstStyle/>
          <a:p>
            <a:r>
              <a:rPr lang="en-US" altLang="zh-TW"/>
              <a:t>Linux and Bash Introduction</a:t>
            </a:r>
            <a:endParaRPr lang="en-US"/>
          </a:p>
        </p:txBody>
      </p:sp>
      <p:sp>
        <p:nvSpPr>
          <p:cNvPr id="3" name="Text Placeholder 2">
            <a:extLst>
              <a:ext uri="{FF2B5EF4-FFF2-40B4-BE49-F238E27FC236}">
                <a16:creationId xmlns:a16="http://schemas.microsoft.com/office/drawing/2014/main" id="{568093F2-9D9A-4073-BD3C-F93CDB99A43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3463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190E9-711D-4923-AB88-72D00B7EC4BA}"/>
              </a:ext>
            </a:extLst>
          </p:cNvPr>
          <p:cNvSpPr>
            <a:spLocks noGrp="1"/>
          </p:cNvSpPr>
          <p:nvPr>
            <p:ph type="title"/>
          </p:nvPr>
        </p:nvSpPr>
        <p:spPr/>
        <p:txBody>
          <a:bodyPr/>
          <a:lstStyle/>
          <a:p>
            <a:r>
              <a:rPr lang="en-US"/>
              <a:t>Vim basics</a:t>
            </a:r>
          </a:p>
        </p:txBody>
      </p:sp>
      <p:sp>
        <p:nvSpPr>
          <p:cNvPr id="3" name="Content Placeholder 2">
            <a:extLst>
              <a:ext uri="{FF2B5EF4-FFF2-40B4-BE49-F238E27FC236}">
                <a16:creationId xmlns:a16="http://schemas.microsoft.com/office/drawing/2014/main" id="{1F7B9F18-0D11-4918-B7FC-B755903FDDE8}"/>
              </a:ext>
            </a:extLst>
          </p:cNvPr>
          <p:cNvSpPr>
            <a:spLocks noGrp="1"/>
          </p:cNvSpPr>
          <p:nvPr>
            <p:ph idx="1"/>
          </p:nvPr>
        </p:nvSpPr>
        <p:spPr/>
        <p:txBody>
          <a:bodyPr>
            <a:normAutofit/>
          </a:bodyPr>
          <a:lstStyle/>
          <a:p>
            <a:pPr>
              <a:lnSpc>
                <a:spcPct val="100000"/>
              </a:lnSpc>
              <a:buSzPct val="60000"/>
            </a:pPr>
            <a:r>
              <a:rPr lang="zh-TW" altLang="en-US" sz="2175" dirty="0">
                <a:solidFill>
                  <a:srgbClr val="000000"/>
                </a:solidFill>
                <a:latin typeface="Microsoft JhengHei" charset="-120"/>
                <a:ea typeface="Microsoft JhengHei" charset="-120"/>
                <a:cs typeface="Microsoft JhengHei" charset="-120"/>
              </a:rPr>
              <a:t>如何建立文件：</a:t>
            </a:r>
            <a:endParaRPr lang="zh-TW" altLang="en-US" dirty="0">
              <a:latin typeface="Microsoft JhengHei" charset="-120"/>
              <a:ea typeface="Microsoft JhengHei" charset="-120"/>
              <a:cs typeface="Microsoft JhengHei" charset="-120"/>
            </a:endParaRPr>
          </a:p>
          <a:p>
            <a:pPr marL="685800" lvl="1" indent="-342900">
              <a:lnSpc>
                <a:spcPct val="100000"/>
              </a:lnSpc>
              <a:buSzPct val="70000"/>
            </a:pPr>
            <a:r>
              <a:rPr lang="en-US" altLang="zh-TW" sz="1950" dirty="0">
                <a:solidFill>
                  <a:srgbClr val="000000"/>
                </a:solidFill>
                <a:latin typeface="Microsoft JhengHei" charset="-120"/>
                <a:ea typeface="Microsoft JhengHei" charset="-120"/>
                <a:cs typeface="Microsoft JhengHei" charset="-120"/>
              </a:rPr>
              <a:t>vim hello.txt</a:t>
            </a:r>
            <a:endParaRPr lang="zh-TW" altLang="en-US" dirty="0">
              <a:latin typeface="Microsoft JhengHei" charset="-120"/>
              <a:ea typeface="Microsoft JhengHei" charset="-120"/>
              <a:cs typeface="Microsoft JhengHei" charset="-120"/>
            </a:endParaRPr>
          </a:p>
          <a:p>
            <a:pPr marL="685800" lvl="1" indent="-342900">
              <a:lnSpc>
                <a:spcPct val="100000"/>
              </a:lnSpc>
              <a:buSzPct val="70000"/>
            </a:pPr>
            <a:r>
              <a:rPr lang="zh-TW" altLang="en-US" sz="1950" dirty="0">
                <a:solidFill>
                  <a:srgbClr val="000000"/>
                </a:solidFill>
                <a:latin typeface="Microsoft JhengHei" charset="-120"/>
                <a:ea typeface="Microsoft JhengHei" charset="-120"/>
                <a:cs typeface="Microsoft JhengHei" charset="-120"/>
              </a:rPr>
              <a:t>進去後，輸入“ </a:t>
            </a:r>
            <a:r>
              <a:rPr lang="en-US" altLang="zh-TW" sz="1950" dirty="0" err="1">
                <a:solidFill>
                  <a:srgbClr val="000000"/>
                </a:solidFill>
                <a:latin typeface="Microsoft JhengHei" charset="-120"/>
                <a:ea typeface="Microsoft JhengHei" charset="-120"/>
                <a:cs typeface="Microsoft JhengHei" charset="-120"/>
              </a:rPr>
              <a:t>i</a:t>
            </a:r>
            <a:r>
              <a:rPr lang="zh-TW" altLang="en-US" sz="1950" dirty="0">
                <a:solidFill>
                  <a:srgbClr val="000000"/>
                </a:solidFill>
                <a:latin typeface="Microsoft JhengHei" charset="-120"/>
                <a:ea typeface="Microsoft JhengHei" charset="-120"/>
                <a:cs typeface="Microsoft JhengHei" charset="-120"/>
              </a:rPr>
              <a:t> ”即可進入編輯模式</a:t>
            </a:r>
            <a:endParaRPr lang="zh-TW" altLang="en-US" dirty="0">
              <a:latin typeface="Microsoft JhengHei" charset="-120"/>
              <a:ea typeface="Microsoft JhengHei" charset="-120"/>
              <a:cs typeface="Microsoft JhengHei" charset="-120"/>
            </a:endParaRPr>
          </a:p>
          <a:p>
            <a:pPr marL="971550" lvl="2" indent="-285750">
              <a:lnSpc>
                <a:spcPct val="100000"/>
              </a:lnSpc>
              <a:buSzPct val="75000"/>
            </a:pPr>
            <a:r>
              <a:rPr lang="zh-TW" altLang="en-US" sz="1725" dirty="0">
                <a:solidFill>
                  <a:srgbClr val="000000"/>
                </a:solidFill>
                <a:latin typeface="Microsoft JhengHei" charset="-120"/>
                <a:ea typeface="Microsoft JhengHei" charset="-120"/>
                <a:cs typeface="Microsoft JhengHei" charset="-120"/>
              </a:rPr>
              <a:t>此時，輸入任何你想要打的</a:t>
            </a:r>
            <a:endParaRPr lang="zh-TW" altLang="en-US" dirty="0">
              <a:latin typeface="Microsoft JhengHei" charset="-120"/>
              <a:ea typeface="Microsoft JhengHei" charset="-120"/>
              <a:cs typeface="Microsoft JhengHei" charset="-120"/>
            </a:endParaRPr>
          </a:p>
          <a:p>
            <a:pPr marL="685800" lvl="1" indent="-342900">
              <a:lnSpc>
                <a:spcPct val="100000"/>
              </a:lnSpc>
              <a:buSzPct val="70000"/>
            </a:pPr>
            <a:r>
              <a:rPr lang="zh-TW" altLang="en-US" sz="1950" dirty="0">
                <a:solidFill>
                  <a:srgbClr val="000000"/>
                </a:solidFill>
                <a:latin typeface="Microsoft JhengHei" charset="-120"/>
                <a:ea typeface="Microsoft JhengHei" charset="-120"/>
                <a:cs typeface="Microsoft JhengHei" charset="-120"/>
              </a:rPr>
              <a:t>此時，按下</a:t>
            </a:r>
            <a:r>
              <a:rPr lang="en-US" altLang="zh-TW" sz="1950" dirty="0">
                <a:solidFill>
                  <a:srgbClr val="000000"/>
                </a:solidFill>
                <a:latin typeface="Microsoft JhengHei" charset="-120"/>
                <a:ea typeface="Microsoft JhengHei" charset="-120"/>
                <a:cs typeface="Microsoft JhengHei" charset="-120"/>
              </a:rPr>
              <a:t>ESC</a:t>
            </a:r>
            <a:r>
              <a:rPr lang="zh-TW" altLang="en-US" sz="1950" dirty="0">
                <a:solidFill>
                  <a:srgbClr val="000000"/>
                </a:solidFill>
                <a:latin typeface="Microsoft JhengHei" charset="-120"/>
                <a:ea typeface="Microsoft JhengHei" charset="-120"/>
                <a:cs typeface="Microsoft JhengHei" charset="-120"/>
              </a:rPr>
              <a:t>即可回復一般模式，此時可以：</a:t>
            </a:r>
            <a:endParaRPr lang="zh-TW" altLang="en-US" dirty="0">
              <a:latin typeface="Microsoft JhengHei" charset="-120"/>
              <a:ea typeface="Microsoft JhengHei" charset="-120"/>
              <a:cs typeface="Microsoft JhengHei" charset="-120"/>
            </a:endParaRPr>
          </a:p>
          <a:p>
            <a:pPr lvl="2">
              <a:lnSpc>
                <a:spcPct val="100000"/>
              </a:lnSpc>
              <a:buSzPct val="75000"/>
            </a:pPr>
            <a:r>
              <a:rPr lang="zh-TW" altLang="en-US" sz="1725" dirty="0">
                <a:solidFill>
                  <a:srgbClr val="000000"/>
                </a:solidFill>
                <a:latin typeface="Microsoft JhengHei" charset="-120"/>
                <a:ea typeface="Microsoft JhengHei" charset="-120"/>
                <a:cs typeface="Microsoft JhengHei" charset="-120"/>
              </a:rPr>
              <a:t>輸入” </a:t>
            </a:r>
            <a:r>
              <a:rPr lang="en-US" altLang="zh-TW" sz="1725" dirty="0">
                <a:solidFill>
                  <a:srgbClr val="000000"/>
                </a:solidFill>
                <a:latin typeface="Microsoft JhengHei" charset="-120"/>
                <a:ea typeface="Microsoft JhengHei" charset="-120"/>
                <a:cs typeface="Microsoft JhengHei" charset="-120"/>
              </a:rPr>
              <a:t>/</a:t>
            </a:r>
            <a:r>
              <a:rPr lang="zh-TW" altLang="en-US" sz="1725" dirty="0">
                <a:solidFill>
                  <a:srgbClr val="000000"/>
                </a:solidFill>
                <a:latin typeface="Microsoft JhengHei" charset="-120"/>
                <a:ea typeface="Microsoft JhengHei" charset="-120"/>
                <a:cs typeface="Microsoft JhengHei" charset="-120"/>
              </a:rPr>
              <a:t>想搜尋的字“</a:t>
            </a:r>
            <a:endParaRPr lang="zh-TW" altLang="en-US" dirty="0">
              <a:latin typeface="Microsoft JhengHei" charset="-120"/>
              <a:ea typeface="Microsoft JhengHei" charset="-120"/>
              <a:cs typeface="Microsoft JhengHei" charset="-120"/>
            </a:endParaRPr>
          </a:p>
          <a:p>
            <a:pPr lvl="2">
              <a:lnSpc>
                <a:spcPct val="100000"/>
              </a:lnSpc>
              <a:buSzPct val="75000"/>
            </a:pPr>
            <a:r>
              <a:rPr lang="zh-TW" altLang="en-US" sz="1725" dirty="0">
                <a:solidFill>
                  <a:srgbClr val="000000"/>
                </a:solidFill>
                <a:latin typeface="Microsoft JhengHei" charset="-120"/>
                <a:ea typeface="Microsoft JhengHei" charset="-120"/>
                <a:cs typeface="Microsoft JhengHei" charset="-120"/>
              </a:rPr>
              <a:t>輸入”</a:t>
            </a:r>
            <a:r>
              <a:rPr lang="en-US" altLang="zh-TW" sz="1725" dirty="0">
                <a:solidFill>
                  <a:srgbClr val="000000"/>
                </a:solidFill>
                <a:latin typeface="Microsoft JhengHei" charset="-120"/>
                <a:ea typeface="Microsoft JhengHei" charset="-120"/>
                <a:cs typeface="Microsoft JhengHei" charset="-120"/>
              </a:rPr>
              <a:t>:w”</a:t>
            </a:r>
            <a:r>
              <a:rPr lang="zh-TW" altLang="en-US" sz="1725" dirty="0">
                <a:solidFill>
                  <a:srgbClr val="000000"/>
                </a:solidFill>
                <a:latin typeface="Microsoft JhengHei" charset="-120"/>
                <a:ea typeface="Microsoft JhengHei" charset="-120"/>
                <a:cs typeface="Microsoft JhengHei" charset="-120"/>
              </a:rPr>
              <a:t>即可存檔</a:t>
            </a:r>
            <a:endParaRPr lang="zh-TW" altLang="en-US" dirty="0">
              <a:latin typeface="Microsoft JhengHei" charset="-120"/>
              <a:ea typeface="Microsoft JhengHei" charset="-120"/>
              <a:cs typeface="Microsoft JhengHei" charset="-120"/>
            </a:endParaRPr>
          </a:p>
          <a:p>
            <a:pPr lvl="2">
              <a:lnSpc>
                <a:spcPct val="100000"/>
              </a:lnSpc>
              <a:buSzPct val="75000"/>
            </a:pPr>
            <a:r>
              <a:rPr lang="zh-TW" altLang="en-US" sz="1725" dirty="0">
                <a:solidFill>
                  <a:srgbClr val="000000"/>
                </a:solidFill>
                <a:latin typeface="Microsoft JhengHei" charset="-120"/>
                <a:ea typeface="Microsoft JhengHei" charset="-120"/>
                <a:cs typeface="Microsoft JhengHei" charset="-120"/>
              </a:rPr>
              <a:t>輸入”</a:t>
            </a:r>
            <a:r>
              <a:rPr lang="en-US" altLang="zh-TW" sz="1725" dirty="0">
                <a:solidFill>
                  <a:srgbClr val="000000"/>
                </a:solidFill>
                <a:latin typeface="Microsoft JhengHei" charset="-120"/>
                <a:ea typeface="Microsoft JhengHei" charset="-120"/>
                <a:cs typeface="Microsoft JhengHei" charset="-120"/>
              </a:rPr>
              <a:t>:</a:t>
            </a:r>
            <a:r>
              <a:rPr lang="en-US" altLang="zh-TW" sz="1725" dirty="0" err="1">
                <a:solidFill>
                  <a:srgbClr val="000000"/>
                </a:solidFill>
                <a:latin typeface="Microsoft JhengHei" charset="-120"/>
                <a:ea typeface="Microsoft JhengHei" charset="-120"/>
                <a:cs typeface="Microsoft JhengHei" charset="-120"/>
              </a:rPr>
              <a:t>wq</a:t>
            </a:r>
            <a:r>
              <a:rPr lang="en-US" altLang="zh-TW" sz="1725" dirty="0">
                <a:solidFill>
                  <a:srgbClr val="000000"/>
                </a:solidFill>
                <a:latin typeface="Microsoft JhengHei" charset="-120"/>
                <a:ea typeface="Microsoft JhengHei" charset="-120"/>
                <a:cs typeface="Microsoft JhengHei" charset="-120"/>
              </a:rPr>
              <a:t>”</a:t>
            </a:r>
            <a:r>
              <a:rPr lang="zh-TW" altLang="en-US" sz="1725" dirty="0">
                <a:solidFill>
                  <a:srgbClr val="000000"/>
                </a:solidFill>
                <a:latin typeface="Microsoft JhengHei" charset="-120"/>
                <a:ea typeface="Microsoft JhengHei" charset="-120"/>
                <a:cs typeface="Microsoft JhengHei" charset="-120"/>
              </a:rPr>
              <a:t>即可存檔</a:t>
            </a:r>
            <a:r>
              <a:rPr lang="en-US" altLang="zh-TW" sz="1725" dirty="0">
                <a:solidFill>
                  <a:srgbClr val="000000"/>
                </a:solidFill>
                <a:latin typeface="Microsoft JhengHei" charset="-120"/>
                <a:ea typeface="Microsoft JhengHei" charset="-120"/>
                <a:cs typeface="Microsoft JhengHei" charset="-120"/>
              </a:rPr>
              <a:t>+</a:t>
            </a:r>
            <a:r>
              <a:rPr lang="zh-TW" altLang="en-US" sz="1725" dirty="0">
                <a:solidFill>
                  <a:srgbClr val="000000"/>
                </a:solidFill>
                <a:latin typeface="Microsoft JhengHei" charset="-120"/>
                <a:ea typeface="Microsoft JhengHei" charset="-120"/>
                <a:cs typeface="Microsoft JhengHei" charset="-120"/>
              </a:rPr>
              <a:t>離開</a:t>
            </a:r>
            <a:endParaRPr lang="zh-TW" altLang="en-US" dirty="0">
              <a:latin typeface="Microsoft JhengHei" charset="-120"/>
              <a:ea typeface="Microsoft JhengHei" charset="-120"/>
              <a:cs typeface="Microsoft JhengHei" charset="-120"/>
            </a:endParaRPr>
          </a:p>
          <a:p>
            <a:endParaRPr lang="en-US" dirty="0"/>
          </a:p>
        </p:txBody>
      </p:sp>
    </p:spTree>
    <p:extLst>
      <p:ext uri="{BB962C8B-B14F-4D97-AF65-F5344CB8AC3E}">
        <p14:creationId xmlns:p14="http://schemas.microsoft.com/office/powerpoint/2010/main" val="3564211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2F07E-89E4-4A48-B338-FA04854AD5C0}"/>
              </a:ext>
            </a:extLst>
          </p:cNvPr>
          <p:cNvSpPr>
            <a:spLocks noGrp="1"/>
          </p:cNvSpPr>
          <p:nvPr>
            <p:ph type="title"/>
          </p:nvPr>
        </p:nvSpPr>
        <p:spPr/>
        <p:txBody>
          <a:bodyPr/>
          <a:lstStyle/>
          <a:p>
            <a:r>
              <a:rPr lang="en-US"/>
              <a:t>Screen</a:t>
            </a:r>
          </a:p>
        </p:txBody>
      </p:sp>
      <p:sp>
        <p:nvSpPr>
          <p:cNvPr id="3" name="Content Placeholder 2">
            <a:extLst>
              <a:ext uri="{FF2B5EF4-FFF2-40B4-BE49-F238E27FC236}">
                <a16:creationId xmlns:a16="http://schemas.microsoft.com/office/drawing/2014/main" id="{71B13D58-1B41-4BAE-91DE-E4A8A536131A}"/>
              </a:ext>
            </a:extLst>
          </p:cNvPr>
          <p:cNvSpPr>
            <a:spLocks noGrp="1"/>
          </p:cNvSpPr>
          <p:nvPr>
            <p:ph idx="1"/>
          </p:nvPr>
        </p:nvSpPr>
        <p:spPr/>
        <p:txBody>
          <a:bodyPr/>
          <a:lstStyle/>
          <a:p>
            <a:r>
              <a:rPr lang="zh-TW" altLang="en-US" dirty="0">
                <a:latin typeface="微軟正黑體 Light" panose="020B0304030504040204" pitchFamily="34" charset="-120"/>
                <a:ea typeface="微軟正黑體 Light" panose="020B0304030504040204" pitchFamily="34" charset="-120"/>
              </a:rPr>
              <a:t>用途</a:t>
            </a:r>
            <a:r>
              <a:rPr lang="en-US" altLang="zh-TW" dirty="0">
                <a:latin typeface="微軟正黑體 Light" panose="020B0304030504040204" pitchFamily="34" charset="-120"/>
                <a:ea typeface="微軟正黑體 Light" panose="020B0304030504040204" pitchFamily="34" charset="-120"/>
              </a:rPr>
              <a:t>:</a:t>
            </a:r>
            <a:r>
              <a:rPr lang="zh-TW" altLang="en-US" dirty="0">
                <a:latin typeface="微軟正黑體 Light" panose="020B0304030504040204" pitchFamily="34" charset="-120"/>
                <a:ea typeface="微軟正黑體 Light" panose="020B0304030504040204" pitchFamily="34" charset="-120"/>
              </a:rPr>
              <a:t>斷線之後程式會繼續跑、同時跑好幾個程式等</a:t>
            </a:r>
            <a:endParaRPr lang="en-US" altLang="zh-TW" dirty="0">
              <a:latin typeface="微軟正黑體 Light" panose="020B0304030504040204" pitchFamily="34" charset="-120"/>
              <a:ea typeface="微軟正黑體 Light" panose="020B0304030504040204" pitchFamily="34" charset="-120"/>
            </a:endParaRPr>
          </a:p>
        </p:txBody>
      </p:sp>
      <p:graphicFrame>
        <p:nvGraphicFramePr>
          <p:cNvPr id="6" name="Table 6">
            <a:extLst>
              <a:ext uri="{FF2B5EF4-FFF2-40B4-BE49-F238E27FC236}">
                <a16:creationId xmlns:a16="http://schemas.microsoft.com/office/drawing/2014/main" id="{ACC77BC8-62C2-4161-92C0-D0A37B74FA0A}"/>
              </a:ext>
            </a:extLst>
          </p:cNvPr>
          <p:cNvGraphicFramePr>
            <a:graphicFrameLocks noGrp="1"/>
          </p:cNvGraphicFramePr>
          <p:nvPr>
            <p:extLst>
              <p:ext uri="{D42A27DB-BD31-4B8C-83A1-F6EECF244321}">
                <p14:modId xmlns:p14="http://schemas.microsoft.com/office/powerpoint/2010/main" val="1759984893"/>
              </p:ext>
            </p:extLst>
          </p:nvPr>
        </p:nvGraphicFramePr>
        <p:xfrm>
          <a:off x="800100" y="3031020"/>
          <a:ext cx="3600450" cy="2057400"/>
        </p:xfrm>
        <a:graphic>
          <a:graphicData uri="http://schemas.openxmlformats.org/drawingml/2006/table">
            <a:tbl>
              <a:tblPr firstRow="1" bandRow="1">
                <a:tableStyleId>{5C22544A-7EE6-4342-B048-85BDC9FD1C3A}</a:tableStyleId>
              </a:tblPr>
              <a:tblGrid>
                <a:gridCol w="1791433">
                  <a:extLst>
                    <a:ext uri="{9D8B030D-6E8A-4147-A177-3AD203B41FA5}">
                      <a16:colId xmlns:a16="http://schemas.microsoft.com/office/drawing/2014/main" val="4288488753"/>
                    </a:ext>
                  </a:extLst>
                </a:gridCol>
                <a:gridCol w="1809017">
                  <a:extLst>
                    <a:ext uri="{9D8B030D-6E8A-4147-A177-3AD203B41FA5}">
                      <a16:colId xmlns:a16="http://schemas.microsoft.com/office/drawing/2014/main" val="2086646738"/>
                    </a:ext>
                  </a:extLst>
                </a:gridCol>
              </a:tblGrid>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a:t>在</a:t>
                      </a:r>
                      <a:r>
                        <a:rPr lang="en-US" altLang="zh-TW" sz="1800"/>
                        <a:t>bash</a:t>
                      </a:r>
                      <a:endParaRPr lang="en-US" sz="1800"/>
                    </a:p>
                  </a:txBody>
                  <a:tcPr marL="68580" marR="68580" marT="34290" marB="34290"/>
                </a:tc>
                <a:tc>
                  <a:txBody>
                    <a:bodyPr/>
                    <a:lstStyle/>
                    <a:p>
                      <a:endParaRPr lang="en-US" sz="1800"/>
                    </a:p>
                  </a:txBody>
                  <a:tcPr marL="68580" marR="68580" marT="34290" marB="34290"/>
                </a:tc>
                <a:extLst>
                  <a:ext uri="{0D108BD9-81ED-4DB2-BD59-A6C34878D82A}">
                    <a16:rowId xmlns:a16="http://schemas.microsoft.com/office/drawing/2014/main" val="3930860005"/>
                  </a:ext>
                </a:extLst>
              </a:tr>
              <a:tr h="278130">
                <a:tc>
                  <a:txBody>
                    <a:bodyPr/>
                    <a:lstStyle/>
                    <a:p>
                      <a:r>
                        <a:rPr lang="zh-TW" altLang="en-US" sz="1800">
                          <a:latin typeface="微軟正黑體 Light" panose="020B0304030504040204" pitchFamily="34" charset="-120"/>
                          <a:ea typeface="微軟正黑體 Light" panose="020B0304030504040204" pitchFamily="34" charset="-120"/>
                        </a:rPr>
                        <a:t>開新</a:t>
                      </a:r>
                      <a:r>
                        <a:rPr lang="en-US" altLang="zh-TW" sz="1800">
                          <a:latin typeface="微軟正黑體 Light" panose="020B0304030504040204" pitchFamily="34" charset="-120"/>
                          <a:ea typeface="微軟正黑體 Light" panose="020B0304030504040204" pitchFamily="34" charset="-120"/>
                        </a:rPr>
                        <a:t>screen</a:t>
                      </a:r>
                      <a:endParaRPr lang="en-US" sz="1800"/>
                    </a:p>
                  </a:txBody>
                  <a:tcPr marL="68580" marR="68580" marT="34290" marB="34290"/>
                </a:tc>
                <a:tc>
                  <a:txBody>
                    <a:bodyPr/>
                    <a:lstStyle/>
                    <a:p>
                      <a:r>
                        <a:rPr lang="en-US" altLang="zh-TW" sz="1800">
                          <a:latin typeface="+mn-lt"/>
                          <a:ea typeface="微軟正黑體 Light" panose="020B0304030504040204" pitchFamily="34" charset="-120"/>
                        </a:rPr>
                        <a:t>screen</a:t>
                      </a:r>
                      <a:endParaRPr lang="en-US" sz="1800">
                        <a:latin typeface="+mn-lt"/>
                      </a:endParaRPr>
                    </a:p>
                  </a:txBody>
                  <a:tcPr marL="68580" marR="68580" marT="34290" marB="34290"/>
                </a:tc>
                <a:extLst>
                  <a:ext uri="{0D108BD9-81ED-4DB2-BD59-A6C34878D82A}">
                    <a16:rowId xmlns:a16="http://schemas.microsoft.com/office/drawing/2014/main" val="2475946990"/>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a:latin typeface="微軟正黑體 Light" panose="020B0304030504040204" pitchFamily="34" charset="-120"/>
                          <a:ea typeface="微軟正黑體 Light" panose="020B0304030504040204" pitchFamily="34" charset="-120"/>
                        </a:rPr>
                        <a:t>恢復</a:t>
                      </a:r>
                      <a:r>
                        <a:rPr lang="en-US" altLang="zh-TW" sz="1800">
                          <a:latin typeface="微軟正黑體 Light" panose="020B0304030504040204" pitchFamily="34" charset="-120"/>
                          <a:ea typeface="微軟正黑體 Light" panose="020B0304030504040204" pitchFamily="34" charset="-120"/>
                        </a:rPr>
                        <a:t>screen</a:t>
                      </a:r>
                      <a:endParaRPr lang="en-US" sz="1800"/>
                    </a:p>
                  </a:txBody>
                  <a:tcPr marL="68580" marR="68580" marT="34290" marB="34290"/>
                </a:tc>
                <a:tc>
                  <a:txBody>
                    <a:bodyPr/>
                    <a:lstStyle/>
                    <a:p>
                      <a:r>
                        <a:rPr lang="en-US" sz="1800"/>
                        <a:t>screen -r</a:t>
                      </a:r>
                    </a:p>
                  </a:txBody>
                  <a:tcPr marL="68580" marR="68580" marT="34290" marB="34290"/>
                </a:tc>
                <a:extLst>
                  <a:ext uri="{0D108BD9-81ED-4DB2-BD59-A6C34878D82A}">
                    <a16:rowId xmlns:a16="http://schemas.microsoft.com/office/drawing/2014/main" val="2561071985"/>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a:latin typeface="微軟正黑體 Light" panose="020B0304030504040204" pitchFamily="34" charset="-120"/>
                          <a:ea typeface="微軟正黑體 Light" panose="020B0304030504040204" pitchFamily="34" charset="-120"/>
                        </a:rPr>
                        <a:t>列出</a:t>
                      </a:r>
                      <a:r>
                        <a:rPr lang="en-US" altLang="zh-TW" sz="1800">
                          <a:latin typeface="微軟正黑體 Light" panose="020B0304030504040204" pitchFamily="34" charset="-120"/>
                          <a:ea typeface="微軟正黑體 Light" panose="020B0304030504040204" pitchFamily="34" charset="-120"/>
                        </a:rPr>
                        <a:t>screen</a:t>
                      </a:r>
                      <a:endParaRPr lang="en-US" sz="1800"/>
                    </a:p>
                  </a:txBody>
                  <a:tcPr marL="68580" marR="68580" marT="34290" marB="34290"/>
                </a:tc>
                <a:tc>
                  <a:txBody>
                    <a:bodyPr/>
                    <a:lstStyle/>
                    <a:p>
                      <a:r>
                        <a:rPr lang="en-US" sz="1800"/>
                        <a:t>screen -ls</a:t>
                      </a:r>
                    </a:p>
                  </a:txBody>
                  <a:tcPr marL="68580" marR="68580" marT="34290" marB="34290"/>
                </a:tc>
                <a:extLst>
                  <a:ext uri="{0D108BD9-81ED-4DB2-BD59-A6C34878D82A}">
                    <a16:rowId xmlns:a16="http://schemas.microsoft.com/office/drawing/2014/main" val="3584407255"/>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a:latin typeface="微軟正黑體 Light" panose="020B0304030504040204" pitchFamily="34" charset="-120"/>
                          <a:ea typeface="微軟正黑體 Light" panose="020B0304030504040204" pitchFamily="34" charset="-120"/>
                        </a:rPr>
                        <a:t>恢復指定</a:t>
                      </a:r>
                      <a:r>
                        <a:rPr lang="en-US" altLang="zh-TW" sz="1800">
                          <a:latin typeface="微軟正黑體 Light" panose="020B0304030504040204" pitchFamily="34" charset="-120"/>
                          <a:ea typeface="微軟正黑體 Light" panose="020B0304030504040204" pitchFamily="34" charset="-120"/>
                        </a:rPr>
                        <a:t>screen</a:t>
                      </a:r>
                      <a:endParaRPr lang="en-US" sz="180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screen -r &lt;</a:t>
                      </a:r>
                      <a:r>
                        <a:rPr lang="en-US" sz="1800" err="1"/>
                        <a:t>pid</a:t>
                      </a:r>
                      <a:r>
                        <a:rPr lang="en-US" sz="1800"/>
                        <a:t>&gt;</a:t>
                      </a:r>
                      <a:r>
                        <a:rPr lang="zh-TW" altLang="en-US" sz="1800">
                          <a:latin typeface="+mn-lt"/>
                        </a:rPr>
                        <a:t> </a:t>
                      </a:r>
                      <a:endParaRPr lang="en-US" sz="1800"/>
                    </a:p>
                  </a:txBody>
                  <a:tcPr marL="68580" marR="68580" marT="34290" marB="34290"/>
                </a:tc>
                <a:extLst>
                  <a:ext uri="{0D108BD9-81ED-4DB2-BD59-A6C34878D82A}">
                    <a16:rowId xmlns:a16="http://schemas.microsoft.com/office/drawing/2014/main" val="4102254480"/>
                  </a:ext>
                </a:extLst>
              </a:tr>
              <a:tr h="278130">
                <a:tc>
                  <a:txBody>
                    <a:bodyPr/>
                    <a:lstStyle/>
                    <a:p>
                      <a:r>
                        <a:rPr lang="zh-TW" altLang="en-US" sz="1800">
                          <a:latin typeface="微軟正黑體 Light" panose="020B0304030504040204" pitchFamily="34" charset="-120"/>
                          <a:ea typeface="微軟正黑體 Light" panose="020B0304030504040204" pitchFamily="34" charset="-120"/>
                        </a:rPr>
                        <a:t>手動斷開</a:t>
                      </a:r>
                      <a:r>
                        <a:rPr lang="en-US" altLang="zh-TW" sz="1800">
                          <a:latin typeface="微軟正黑體 Light" panose="020B0304030504040204" pitchFamily="34" charset="-120"/>
                          <a:ea typeface="微軟正黑體 Light" panose="020B0304030504040204" pitchFamily="34" charset="-120"/>
                        </a:rPr>
                        <a:t>screen</a:t>
                      </a:r>
                      <a:endParaRPr lang="en-US" sz="1800">
                        <a:latin typeface="微軟正黑體 Light" panose="020B0304030504040204" pitchFamily="34" charset="-120"/>
                        <a:ea typeface="微軟正黑體 Light" panose="020B0304030504040204" pitchFamily="34" charset="-120"/>
                      </a:endParaRPr>
                    </a:p>
                  </a:txBody>
                  <a:tcPr marL="68580" marR="68580" marT="34290" marB="34290"/>
                </a:tc>
                <a:tc>
                  <a:txBody>
                    <a:bodyPr/>
                    <a:lstStyle/>
                    <a:p>
                      <a:r>
                        <a:rPr lang="en-US" sz="1800"/>
                        <a:t>screen -d &lt;</a:t>
                      </a:r>
                      <a:r>
                        <a:rPr lang="en-US" sz="1800" err="1"/>
                        <a:t>pid</a:t>
                      </a:r>
                      <a:r>
                        <a:rPr lang="en-US" sz="1800"/>
                        <a:t>&gt;</a:t>
                      </a:r>
                    </a:p>
                  </a:txBody>
                  <a:tcPr marL="68580" marR="68580" marT="34290" marB="34290"/>
                </a:tc>
                <a:extLst>
                  <a:ext uri="{0D108BD9-81ED-4DB2-BD59-A6C34878D82A}">
                    <a16:rowId xmlns:a16="http://schemas.microsoft.com/office/drawing/2014/main" val="2890823512"/>
                  </a:ext>
                </a:extLst>
              </a:tr>
            </a:tbl>
          </a:graphicData>
        </a:graphic>
      </p:graphicFrame>
      <p:graphicFrame>
        <p:nvGraphicFramePr>
          <p:cNvPr id="8" name="Table 6">
            <a:extLst>
              <a:ext uri="{FF2B5EF4-FFF2-40B4-BE49-F238E27FC236}">
                <a16:creationId xmlns:a16="http://schemas.microsoft.com/office/drawing/2014/main" id="{C456CB8E-8AB2-4767-BC68-87252E843EB2}"/>
              </a:ext>
            </a:extLst>
          </p:cNvPr>
          <p:cNvGraphicFramePr>
            <a:graphicFrameLocks noGrp="1"/>
          </p:cNvGraphicFramePr>
          <p:nvPr>
            <p:extLst>
              <p:ext uri="{D42A27DB-BD31-4B8C-83A1-F6EECF244321}">
                <p14:modId xmlns:p14="http://schemas.microsoft.com/office/powerpoint/2010/main" val="1674561622"/>
              </p:ext>
            </p:extLst>
          </p:nvPr>
        </p:nvGraphicFramePr>
        <p:xfrm>
          <a:off x="4572000" y="3031020"/>
          <a:ext cx="3244361" cy="2263140"/>
        </p:xfrm>
        <a:graphic>
          <a:graphicData uri="http://schemas.openxmlformats.org/drawingml/2006/table">
            <a:tbl>
              <a:tblPr firstRow="1" bandRow="1">
                <a:tableStyleId>{5C22544A-7EE6-4342-B048-85BDC9FD1C3A}</a:tableStyleId>
              </a:tblPr>
              <a:tblGrid>
                <a:gridCol w="1593606">
                  <a:extLst>
                    <a:ext uri="{9D8B030D-6E8A-4147-A177-3AD203B41FA5}">
                      <a16:colId xmlns:a16="http://schemas.microsoft.com/office/drawing/2014/main" val="4288488753"/>
                    </a:ext>
                  </a:extLst>
                </a:gridCol>
                <a:gridCol w="1650755">
                  <a:extLst>
                    <a:ext uri="{9D8B030D-6E8A-4147-A177-3AD203B41FA5}">
                      <a16:colId xmlns:a16="http://schemas.microsoft.com/office/drawing/2014/main" val="2086646738"/>
                    </a:ext>
                  </a:extLst>
                </a:gridCol>
              </a:tblGrid>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a:t>在</a:t>
                      </a:r>
                      <a:r>
                        <a:rPr lang="en-US" altLang="zh-TW" sz="1800"/>
                        <a:t>screen</a:t>
                      </a:r>
                      <a:r>
                        <a:rPr lang="zh-TW" altLang="en-US" sz="1800"/>
                        <a:t>裡</a:t>
                      </a:r>
                      <a:endParaRPr lang="en-US" sz="1800"/>
                    </a:p>
                  </a:txBody>
                  <a:tcPr marL="68580" marR="68580" marT="34290" marB="34290"/>
                </a:tc>
                <a:tc>
                  <a:txBody>
                    <a:bodyPr/>
                    <a:lstStyle/>
                    <a:p>
                      <a:endParaRPr lang="en-US" sz="1800"/>
                    </a:p>
                  </a:txBody>
                  <a:tcPr marL="68580" marR="68580" marT="34290" marB="34290"/>
                </a:tc>
                <a:extLst>
                  <a:ext uri="{0D108BD9-81ED-4DB2-BD59-A6C34878D82A}">
                    <a16:rowId xmlns:a16="http://schemas.microsoft.com/office/drawing/2014/main" val="3930860005"/>
                  </a:ext>
                </a:extLst>
              </a:tr>
              <a:tr h="278130">
                <a:tc>
                  <a:txBody>
                    <a:bodyPr/>
                    <a:lstStyle/>
                    <a:p>
                      <a:r>
                        <a:rPr lang="zh-TW" altLang="en-US" sz="1800">
                          <a:latin typeface="微軟正黑體 Light" panose="020B0304030504040204" pitchFamily="34" charset="-120"/>
                          <a:ea typeface="微軟正黑體 Light" panose="020B0304030504040204" pitchFamily="34" charset="-120"/>
                        </a:rPr>
                        <a:t>開新視窗</a:t>
                      </a:r>
                      <a:endParaRPr lang="en-US" sz="1800"/>
                    </a:p>
                  </a:txBody>
                  <a:tcPr marL="68580" marR="68580" marT="34290" marB="34290"/>
                </a:tc>
                <a:tc>
                  <a:txBody>
                    <a:bodyPr/>
                    <a:lstStyle/>
                    <a:p>
                      <a:r>
                        <a:rPr lang="en-US" altLang="zh-TW" sz="1800">
                          <a:latin typeface="+mn-lt"/>
                          <a:ea typeface="微軟正黑體 Light" panose="020B0304030504040204" pitchFamily="34" charset="-120"/>
                        </a:rPr>
                        <a:t>ctrl-a + c</a:t>
                      </a:r>
                      <a:endParaRPr lang="en-US" sz="1800">
                        <a:latin typeface="+mn-lt"/>
                      </a:endParaRPr>
                    </a:p>
                  </a:txBody>
                  <a:tcPr marL="68580" marR="68580" marT="34290" marB="34290"/>
                </a:tc>
                <a:extLst>
                  <a:ext uri="{0D108BD9-81ED-4DB2-BD59-A6C34878D82A}">
                    <a16:rowId xmlns:a16="http://schemas.microsoft.com/office/drawing/2014/main" val="2561071985"/>
                  </a:ext>
                </a:extLst>
              </a:tr>
              <a:tr h="278130">
                <a:tc>
                  <a:txBody>
                    <a:bodyPr/>
                    <a:lstStyle/>
                    <a:p>
                      <a:r>
                        <a:rPr lang="zh-TW" altLang="en-US" sz="1800">
                          <a:latin typeface="微軟正黑體 Light" panose="020B0304030504040204" pitchFamily="34" charset="-120"/>
                          <a:ea typeface="微軟正黑體 Light" panose="020B0304030504040204" pitchFamily="34" charset="-120"/>
                        </a:rPr>
                        <a:t>切換視窗</a:t>
                      </a:r>
                      <a:endParaRPr lang="en-US" sz="1800"/>
                    </a:p>
                  </a:txBody>
                  <a:tcPr marL="68580" marR="68580" marT="34290" marB="34290"/>
                </a:tc>
                <a:tc>
                  <a:txBody>
                    <a:bodyPr/>
                    <a:lstStyle/>
                    <a:p>
                      <a:r>
                        <a:rPr lang="en-US" altLang="zh-TW" sz="1800">
                          <a:latin typeface="+mn-lt"/>
                          <a:ea typeface="微軟正黑體 Light" panose="020B0304030504040204" pitchFamily="34" charset="-120"/>
                        </a:rPr>
                        <a:t>ctrl-a + id</a:t>
                      </a:r>
                      <a:r>
                        <a:rPr lang="zh-TW" altLang="en-US" sz="1800">
                          <a:latin typeface="+mn-lt"/>
                          <a:ea typeface="微軟正黑體 Light" panose="020B0304030504040204" pitchFamily="34" charset="-120"/>
                        </a:rPr>
                        <a:t> </a:t>
                      </a:r>
                      <a:r>
                        <a:rPr lang="en-US" altLang="zh-TW" sz="1800">
                          <a:latin typeface="+mn-lt"/>
                          <a:ea typeface="微軟正黑體 Light" panose="020B0304030504040204" pitchFamily="34" charset="-120"/>
                        </a:rPr>
                        <a:t>(id=0,1,2,…)</a:t>
                      </a:r>
                      <a:endParaRPr lang="en-US" sz="1800">
                        <a:latin typeface="+mn-lt"/>
                      </a:endParaRPr>
                    </a:p>
                  </a:txBody>
                  <a:tcPr marL="68580" marR="68580" marT="34290" marB="34290"/>
                </a:tc>
                <a:extLst>
                  <a:ext uri="{0D108BD9-81ED-4DB2-BD59-A6C34878D82A}">
                    <a16:rowId xmlns:a16="http://schemas.microsoft.com/office/drawing/2014/main" val="3584407255"/>
                  </a:ext>
                </a:extLst>
              </a:tr>
              <a:tr h="278130">
                <a:tc>
                  <a:txBody>
                    <a:bodyPr/>
                    <a:lstStyle/>
                    <a:p>
                      <a:r>
                        <a:rPr lang="zh-TW" altLang="en-US" sz="1800">
                          <a:latin typeface="微軟正黑體 Light" panose="020B0304030504040204" pitchFamily="34" charset="-120"/>
                          <a:ea typeface="微軟正黑體 Light" panose="020B0304030504040204" pitchFamily="34" charset="-120"/>
                        </a:rPr>
                        <a:t>暫時斷開</a:t>
                      </a:r>
                      <a:r>
                        <a:rPr lang="en-US" altLang="zh-TW" sz="1800">
                          <a:latin typeface="微軟正黑體 Light" panose="020B0304030504040204" pitchFamily="34" charset="-120"/>
                          <a:ea typeface="微軟正黑體 Light" panose="020B0304030504040204" pitchFamily="34" charset="-120"/>
                        </a:rPr>
                        <a:t>(Job</a:t>
                      </a:r>
                      <a:r>
                        <a:rPr lang="zh-TW" altLang="en-US" sz="1800">
                          <a:latin typeface="微軟正黑體 Light" panose="020B0304030504040204" pitchFamily="34" charset="-120"/>
                          <a:ea typeface="微軟正黑體 Light" panose="020B0304030504040204" pitchFamily="34" charset="-120"/>
                        </a:rPr>
                        <a:t>會繼續跑</a:t>
                      </a:r>
                      <a:r>
                        <a:rPr lang="en-US" altLang="zh-TW" sz="1800">
                          <a:latin typeface="微軟正黑體 Light" panose="020B0304030504040204" pitchFamily="34" charset="-120"/>
                          <a:ea typeface="微軟正黑體 Light" panose="020B0304030504040204" pitchFamily="34" charset="-120"/>
                        </a:rPr>
                        <a:t>)</a:t>
                      </a:r>
                      <a:endParaRPr lang="en-US" sz="1800"/>
                    </a:p>
                  </a:txBody>
                  <a:tcPr marL="68580" marR="68580" marT="34290" marB="34290"/>
                </a:tc>
                <a:tc>
                  <a:txBody>
                    <a:bodyPr/>
                    <a:lstStyle/>
                    <a:p>
                      <a:r>
                        <a:rPr lang="en-US" altLang="zh-TW" sz="1800">
                          <a:latin typeface="+mn-lt"/>
                          <a:ea typeface="微軟正黑體 Light" panose="020B0304030504040204" pitchFamily="34" charset="-120"/>
                        </a:rPr>
                        <a:t>ctrl-a + d</a:t>
                      </a:r>
                      <a:endParaRPr lang="en-US" sz="1800">
                        <a:latin typeface="+mn-lt"/>
                      </a:endParaRPr>
                    </a:p>
                  </a:txBody>
                  <a:tcPr marL="68580" marR="68580" marT="34290" marB="34290"/>
                </a:tc>
                <a:extLst>
                  <a:ext uri="{0D108BD9-81ED-4DB2-BD59-A6C34878D82A}">
                    <a16:rowId xmlns:a16="http://schemas.microsoft.com/office/drawing/2014/main" val="4102254480"/>
                  </a:ext>
                </a:extLst>
              </a:tr>
              <a:tr h="278130">
                <a:tc>
                  <a:txBody>
                    <a:bodyPr/>
                    <a:lstStyle/>
                    <a:p>
                      <a:r>
                        <a:rPr lang="zh-TW" altLang="en-US" sz="1800"/>
                        <a:t>關閉視窗</a:t>
                      </a:r>
                      <a:endParaRPr lang="en-US" sz="1800"/>
                    </a:p>
                  </a:txBody>
                  <a:tcPr marL="68580" marR="68580" marT="34290" marB="34290"/>
                </a:tc>
                <a:tc>
                  <a:txBody>
                    <a:bodyPr/>
                    <a:lstStyle/>
                    <a:p>
                      <a:r>
                        <a:rPr lang="en-US" sz="1800"/>
                        <a:t>exit</a:t>
                      </a:r>
                    </a:p>
                  </a:txBody>
                  <a:tcPr marL="68580" marR="68580" marT="34290" marB="34290"/>
                </a:tc>
                <a:extLst>
                  <a:ext uri="{0D108BD9-81ED-4DB2-BD59-A6C34878D82A}">
                    <a16:rowId xmlns:a16="http://schemas.microsoft.com/office/drawing/2014/main" val="2890823512"/>
                  </a:ext>
                </a:extLst>
              </a:tr>
            </a:tbl>
          </a:graphicData>
        </a:graphic>
      </p:graphicFrame>
    </p:spTree>
    <p:extLst>
      <p:ext uri="{BB962C8B-B14F-4D97-AF65-F5344CB8AC3E}">
        <p14:creationId xmlns:p14="http://schemas.microsoft.com/office/powerpoint/2010/main" val="1833541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E6A8C-2F72-41A3-9B68-F16D9A2EC78B}"/>
              </a:ext>
            </a:extLst>
          </p:cNvPr>
          <p:cNvSpPr>
            <a:spLocks noGrp="1"/>
          </p:cNvSpPr>
          <p:nvPr>
            <p:ph type="title"/>
          </p:nvPr>
        </p:nvSpPr>
        <p:spPr/>
        <p:txBody>
          <a:bodyPr/>
          <a:lstStyle/>
          <a:p>
            <a:r>
              <a:rPr lang="en-US" altLang="zh-TW" dirty="0"/>
              <a:t>Linux Shell basics</a:t>
            </a:r>
            <a:endParaRPr lang="en-US" dirty="0"/>
          </a:p>
        </p:txBody>
      </p:sp>
      <p:sp>
        <p:nvSpPr>
          <p:cNvPr id="3" name="Content Placeholder 2">
            <a:extLst>
              <a:ext uri="{FF2B5EF4-FFF2-40B4-BE49-F238E27FC236}">
                <a16:creationId xmlns:a16="http://schemas.microsoft.com/office/drawing/2014/main" id="{E084800D-233B-4040-88B0-ACFF9D394BCC}"/>
              </a:ext>
            </a:extLst>
          </p:cNvPr>
          <p:cNvSpPr>
            <a:spLocks noGrp="1"/>
          </p:cNvSpPr>
          <p:nvPr>
            <p:ph idx="1"/>
          </p:nvPr>
        </p:nvSpPr>
        <p:spPr/>
        <p:txBody>
          <a:bodyPr/>
          <a:lstStyle/>
          <a:p>
            <a:pPr marL="0" indent="0">
              <a:buNone/>
            </a:pPr>
            <a:r>
              <a:rPr lang="en-US" dirty="0"/>
              <a:t> </a:t>
            </a:r>
          </a:p>
        </p:txBody>
      </p:sp>
      <p:pic>
        <p:nvPicPr>
          <p:cNvPr id="4" name="Picture 3">
            <a:extLst>
              <a:ext uri="{FF2B5EF4-FFF2-40B4-BE49-F238E27FC236}">
                <a16:creationId xmlns:a16="http://schemas.microsoft.com/office/drawing/2014/main" id="{B731FFF2-42C8-48CF-98CD-D4EDD2B22403}"/>
              </a:ext>
            </a:extLst>
          </p:cNvPr>
          <p:cNvPicPr>
            <a:picLocks noChangeAspect="1"/>
          </p:cNvPicPr>
          <p:nvPr/>
        </p:nvPicPr>
        <p:blipFill>
          <a:blip r:embed="rId2"/>
          <a:stretch>
            <a:fillRect/>
          </a:stretch>
        </p:blipFill>
        <p:spPr>
          <a:xfrm>
            <a:off x="363985" y="2090367"/>
            <a:ext cx="8318376" cy="2306316"/>
          </a:xfrm>
          <a:prstGeom prst="rect">
            <a:avLst/>
          </a:prstGeom>
        </p:spPr>
      </p:pic>
    </p:spTree>
    <p:extLst>
      <p:ext uri="{BB962C8B-B14F-4D97-AF65-F5344CB8AC3E}">
        <p14:creationId xmlns:p14="http://schemas.microsoft.com/office/powerpoint/2010/main" val="304932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CD765-89D5-4C77-A91A-AD7DC39EF938}"/>
              </a:ext>
            </a:extLst>
          </p:cNvPr>
          <p:cNvSpPr>
            <a:spLocks noGrp="1"/>
          </p:cNvSpPr>
          <p:nvPr>
            <p:ph type="title"/>
          </p:nvPr>
        </p:nvSpPr>
        <p:spPr/>
        <p:txBody>
          <a:bodyPr/>
          <a:lstStyle/>
          <a:p>
            <a:r>
              <a:rPr lang="en-US" dirty="0"/>
              <a:t>test EXPRESSION </a:t>
            </a:r>
          </a:p>
        </p:txBody>
      </p:sp>
      <p:sp>
        <p:nvSpPr>
          <p:cNvPr id="3" name="Content Placeholder 2">
            <a:extLst>
              <a:ext uri="{FF2B5EF4-FFF2-40B4-BE49-F238E27FC236}">
                <a16:creationId xmlns:a16="http://schemas.microsoft.com/office/drawing/2014/main" id="{D4A9DD53-22A8-48BE-B449-3C32468FAD5F}"/>
              </a:ext>
            </a:extLst>
          </p:cNvPr>
          <p:cNvSpPr>
            <a:spLocks noGrp="1"/>
          </p:cNvSpPr>
          <p:nvPr>
            <p:ph idx="1"/>
          </p:nvPr>
        </p:nvSpPr>
        <p:spPr/>
        <p:txBody>
          <a:bodyPr>
            <a:normAutofit lnSpcReduction="10000"/>
          </a:bodyPr>
          <a:lstStyle/>
          <a:p>
            <a:r>
              <a:rPr lang="en-US" dirty="0"/>
              <a:t>Check file types and compare values</a:t>
            </a:r>
            <a:r>
              <a:rPr lang="en-US" b="1" dirty="0"/>
              <a:t>. </a:t>
            </a:r>
            <a:r>
              <a:rPr lang="en-US" dirty="0"/>
              <a:t>Exit with the status determined by EXPRESSION</a:t>
            </a:r>
          </a:p>
          <a:p>
            <a:r>
              <a:rPr lang="en-US" dirty="0"/>
              <a:t>Another, more common usage: </a:t>
            </a:r>
            <a:r>
              <a:rPr lang="en-US" dirty="0">
                <a:solidFill>
                  <a:schemeClr val="accent2"/>
                </a:solidFill>
              </a:rPr>
              <a:t>[ EXPRESSION ]</a:t>
            </a:r>
            <a:endParaRPr lang="en-US" dirty="0"/>
          </a:p>
          <a:p>
            <a:r>
              <a:rPr lang="en-US" dirty="0"/>
              <a:t>EXPRESSION can be:</a:t>
            </a:r>
          </a:p>
          <a:p>
            <a:pPr lvl="1"/>
            <a:r>
              <a:rPr lang="en-US" dirty="0">
                <a:solidFill>
                  <a:schemeClr val="accent2"/>
                </a:solidFill>
              </a:rPr>
              <a:t>[ -e &lt;filename&gt; ]</a:t>
            </a:r>
            <a:r>
              <a:rPr lang="en-US" dirty="0"/>
              <a:t>: check if filename exists</a:t>
            </a:r>
          </a:p>
          <a:p>
            <a:pPr lvl="1"/>
            <a:r>
              <a:rPr lang="en-US" dirty="0">
                <a:solidFill>
                  <a:schemeClr val="accent2"/>
                </a:solidFill>
              </a:rPr>
              <a:t>[ -f &lt;filename&gt; ]</a:t>
            </a:r>
            <a:r>
              <a:rPr lang="en-US" dirty="0"/>
              <a:t>: check if filename exists and is file</a:t>
            </a:r>
          </a:p>
          <a:p>
            <a:pPr lvl="1"/>
            <a:r>
              <a:rPr lang="en-US" dirty="0">
                <a:solidFill>
                  <a:schemeClr val="accent2"/>
                </a:solidFill>
              </a:rPr>
              <a:t>[ -d &lt;filename&gt; ]</a:t>
            </a:r>
            <a:r>
              <a:rPr lang="en-US" dirty="0"/>
              <a:t>: check if filename exists and is </a:t>
            </a:r>
            <a:r>
              <a:rPr lang="en-US" dirty="0" err="1"/>
              <a:t>dir</a:t>
            </a:r>
            <a:endParaRPr lang="en-US" dirty="0"/>
          </a:p>
          <a:p>
            <a:pPr lvl="1"/>
            <a:r>
              <a:rPr lang="en-US" dirty="0">
                <a:solidFill>
                  <a:schemeClr val="accent2"/>
                </a:solidFill>
              </a:rPr>
              <a:t>[ n1 -eq n2 ]</a:t>
            </a:r>
            <a:r>
              <a:rPr lang="en-US" dirty="0"/>
              <a:t>: numbers equal</a:t>
            </a:r>
          </a:p>
          <a:p>
            <a:pPr lvl="1"/>
            <a:r>
              <a:rPr lang="en-US" dirty="0">
                <a:solidFill>
                  <a:schemeClr val="accent2"/>
                </a:solidFill>
              </a:rPr>
              <a:t>-ne </a:t>
            </a:r>
            <a:r>
              <a:rPr lang="en-US" dirty="0"/>
              <a:t>(not equal), </a:t>
            </a:r>
            <a:r>
              <a:rPr lang="en-US" dirty="0">
                <a:solidFill>
                  <a:schemeClr val="accent2"/>
                </a:solidFill>
              </a:rPr>
              <a:t>-</a:t>
            </a:r>
            <a:r>
              <a:rPr lang="en-US" dirty="0" err="1">
                <a:solidFill>
                  <a:schemeClr val="accent2"/>
                </a:solidFill>
              </a:rPr>
              <a:t>gt</a:t>
            </a:r>
            <a:r>
              <a:rPr lang="en-US" dirty="0">
                <a:solidFill>
                  <a:schemeClr val="accent2"/>
                </a:solidFill>
              </a:rPr>
              <a:t> </a:t>
            </a:r>
            <a:r>
              <a:rPr lang="en-US" dirty="0"/>
              <a:t>(greater than), </a:t>
            </a:r>
            <a:r>
              <a:rPr lang="en-US" dirty="0">
                <a:solidFill>
                  <a:schemeClr val="accent2"/>
                </a:solidFill>
              </a:rPr>
              <a:t>-</a:t>
            </a:r>
            <a:r>
              <a:rPr lang="en-US" dirty="0" err="1">
                <a:solidFill>
                  <a:schemeClr val="accent2"/>
                </a:solidFill>
              </a:rPr>
              <a:t>ge</a:t>
            </a:r>
            <a:r>
              <a:rPr lang="en-US" dirty="0">
                <a:solidFill>
                  <a:schemeClr val="accent2"/>
                </a:solidFill>
              </a:rPr>
              <a:t> </a:t>
            </a:r>
            <a:r>
              <a:rPr lang="en-US" dirty="0"/>
              <a:t>(greater equal), </a:t>
            </a:r>
          </a:p>
          <a:p>
            <a:pPr lvl="1"/>
            <a:r>
              <a:rPr lang="en-US" dirty="0">
                <a:solidFill>
                  <a:schemeClr val="accent2"/>
                </a:solidFill>
              </a:rPr>
              <a:t>-</a:t>
            </a:r>
            <a:r>
              <a:rPr lang="en-US" dirty="0" err="1">
                <a:solidFill>
                  <a:schemeClr val="accent2"/>
                </a:solidFill>
              </a:rPr>
              <a:t>lt</a:t>
            </a:r>
            <a:r>
              <a:rPr lang="en-US" dirty="0">
                <a:solidFill>
                  <a:schemeClr val="accent2"/>
                </a:solidFill>
              </a:rPr>
              <a:t> </a:t>
            </a:r>
            <a:r>
              <a:rPr lang="en-US" dirty="0"/>
              <a:t>(less than), </a:t>
            </a:r>
            <a:r>
              <a:rPr lang="en-US" dirty="0">
                <a:solidFill>
                  <a:schemeClr val="accent2"/>
                </a:solidFill>
              </a:rPr>
              <a:t>-le </a:t>
            </a:r>
            <a:r>
              <a:rPr lang="en-US" dirty="0"/>
              <a:t>(lesser equal)</a:t>
            </a:r>
          </a:p>
          <a:p>
            <a:r>
              <a:rPr lang="en-US" b="1" dirty="0"/>
              <a:t>Mind the SPACES!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4053976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D8436-1348-4F38-9889-196C97C5BA56}"/>
              </a:ext>
            </a:extLst>
          </p:cNvPr>
          <p:cNvSpPr>
            <a:spLocks noGrp="1"/>
          </p:cNvSpPr>
          <p:nvPr>
            <p:ph type="title"/>
          </p:nvPr>
        </p:nvSpPr>
        <p:spPr/>
        <p:txBody>
          <a:bodyPr/>
          <a:lstStyle/>
          <a:p>
            <a:r>
              <a:rPr lang="en-US" dirty="0"/>
              <a:t>test EXPRESSION </a:t>
            </a:r>
          </a:p>
        </p:txBody>
      </p:sp>
      <p:sp>
        <p:nvSpPr>
          <p:cNvPr id="3" name="Content Placeholder 2">
            <a:extLst>
              <a:ext uri="{FF2B5EF4-FFF2-40B4-BE49-F238E27FC236}">
                <a16:creationId xmlns:a16="http://schemas.microsoft.com/office/drawing/2014/main" id="{EAD98E68-A9E4-4941-B69C-0B5B269ABB70}"/>
              </a:ext>
            </a:extLst>
          </p:cNvPr>
          <p:cNvSpPr>
            <a:spLocks noGrp="1"/>
          </p:cNvSpPr>
          <p:nvPr>
            <p:ph idx="1"/>
          </p:nvPr>
        </p:nvSpPr>
        <p:spPr/>
        <p:txBody>
          <a:bodyPr/>
          <a:lstStyle/>
          <a:p>
            <a:r>
              <a:rPr lang="en-US" dirty="0"/>
              <a:t>Logics</a:t>
            </a:r>
          </a:p>
          <a:p>
            <a:pPr lvl="1"/>
            <a:r>
              <a:rPr lang="en-US" dirty="0">
                <a:solidFill>
                  <a:schemeClr val="accent2"/>
                </a:solidFill>
              </a:rPr>
              <a:t>-a</a:t>
            </a:r>
            <a:r>
              <a:rPr lang="en-US" dirty="0"/>
              <a:t> (and), </a:t>
            </a:r>
            <a:r>
              <a:rPr lang="en-US" dirty="0">
                <a:solidFill>
                  <a:schemeClr val="accent2"/>
                </a:solidFill>
              </a:rPr>
              <a:t>-o</a:t>
            </a:r>
            <a:r>
              <a:rPr lang="en-US" dirty="0"/>
              <a:t> (or), </a:t>
            </a:r>
            <a:r>
              <a:rPr lang="en-US" dirty="0">
                <a:solidFill>
                  <a:schemeClr val="accent2"/>
                </a:solidFill>
              </a:rPr>
              <a:t>!</a:t>
            </a:r>
            <a:r>
              <a:rPr lang="en-US" dirty="0"/>
              <a:t> (negate)</a:t>
            </a:r>
          </a:p>
          <a:p>
            <a:r>
              <a:rPr lang="en-US" dirty="0"/>
              <a:t>Examples:</a:t>
            </a:r>
          </a:p>
          <a:p>
            <a:endParaRPr lang="en-US" dirty="0"/>
          </a:p>
          <a:p>
            <a:endParaRPr lang="en-US" dirty="0"/>
          </a:p>
          <a:p>
            <a:endParaRPr lang="en-US" dirty="0"/>
          </a:p>
          <a:p>
            <a:r>
              <a:rPr lang="en-US" b="1" dirty="0"/>
              <a:t>Mind the SPACES and QUOTES !</a:t>
            </a:r>
            <a:endParaRPr lang="en-US" dirty="0"/>
          </a:p>
          <a:p>
            <a:endParaRPr lang="en-US" dirty="0"/>
          </a:p>
          <a:p>
            <a:endParaRPr lang="en-US" dirty="0"/>
          </a:p>
        </p:txBody>
      </p:sp>
      <p:pic>
        <p:nvPicPr>
          <p:cNvPr id="4" name="Picture 3">
            <a:extLst>
              <a:ext uri="{FF2B5EF4-FFF2-40B4-BE49-F238E27FC236}">
                <a16:creationId xmlns:a16="http://schemas.microsoft.com/office/drawing/2014/main" id="{8BB3DD80-6E29-4194-B81B-8AC0C1ADB5D3}"/>
              </a:ext>
            </a:extLst>
          </p:cNvPr>
          <p:cNvPicPr>
            <a:picLocks noChangeAspect="1"/>
          </p:cNvPicPr>
          <p:nvPr/>
        </p:nvPicPr>
        <p:blipFill>
          <a:blip r:embed="rId2"/>
          <a:stretch>
            <a:fillRect/>
          </a:stretch>
        </p:blipFill>
        <p:spPr>
          <a:xfrm>
            <a:off x="1240933" y="3293955"/>
            <a:ext cx="4620270" cy="1219370"/>
          </a:xfrm>
          <a:prstGeom prst="rect">
            <a:avLst/>
          </a:prstGeom>
        </p:spPr>
      </p:pic>
    </p:spTree>
    <p:extLst>
      <p:ext uri="{BB962C8B-B14F-4D97-AF65-F5344CB8AC3E}">
        <p14:creationId xmlns:p14="http://schemas.microsoft.com/office/powerpoint/2010/main" val="4062134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F64B1-9B36-46BD-91C4-908DBB475444}"/>
              </a:ext>
            </a:extLst>
          </p:cNvPr>
          <p:cNvSpPr>
            <a:spLocks noGrp="1"/>
          </p:cNvSpPr>
          <p:nvPr>
            <p:ph type="title"/>
          </p:nvPr>
        </p:nvSpPr>
        <p:spPr/>
        <p:txBody>
          <a:bodyPr/>
          <a:lstStyle/>
          <a:p>
            <a:r>
              <a:rPr lang="en-US"/>
              <a:t>Pipeline</a:t>
            </a:r>
            <a:endParaRPr lang="en-US" dirty="0"/>
          </a:p>
        </p:txBody>
      </p:sp>
      <p:sp>
        <p:nvSpPr>
          <p:cNvPr id="3" name="Content Placeholder 2">
            <a:extLst>
              <a:ext uri="{FF2B5EF4-FFF2-40B4-BE49-F238E27FC236}">
                <a16:creationId xmlns:a16="http://schemas.microsoft.com/office/drawing/2014/main" id="{E10C4ACA-1A4D-48C1-A8CB-7308119C64FD}"/>
              </a:ext>
            </a:extLst>
          </p:cNvPr>
          <p:cNvSpPr>
            <a:spLocks noGrp="1"/>
          </p:cNvSpPr>
          <p:nvPr>
            <p:ph idx="1"/>
          </p:nvPr>
        </p:nvSpPr>
        <p:spPr/>
        <p:txBody>
          <a:bodyPr/>
          <a:lstStyle/>
          <a:p>
            <a:r>
              <a:rPr lang="en-US"/>
              <a:t>Pipe </a:t>
            </a:r>
            <a:r>
              <a:rPr lang="en-US">
                <a:solidFill>
                  <a:schemeClr val="accent2"/>
                </a:solidFill>
              </a:rPr>
              <a:t>|</a:t>
            </a:r>
            <a:r>
              <a:rPr lang="en-US"/>
              <a:t>: connects stdout of cmd1 with stdin of cmd2</a:t>
            </a:r>
          </a:p>
          <a:p>
            <a:pPr lvl="1"/>
            <a:r>
              <a:rPr lang="en-US"/>
              <a:t>cmd1 </a:t>
            </a:r>
            <a:r>
              <a:rPr lang="en-US">
                <a:solidFill>
                  <a:schemeClr val="accent2"/>
                </a:solidFill>
              </a:rPr>
              <a:t>|</a:t>
            </a:r>
            <a:r>
              <a:rPr lang="en-US"/>
              <a:t> cmd2</a:t>
            </a:r>
          </a:p>
          <a:p>
            <a:pPr lvl="1"/>
            <a:r>
              <a:rPr lang="en-US"/>
              <a:t>ex: </a:t>
            </a:r>
            <a:r>
              <a:rPr lang="en-US">
                <a:solidFill>
                  <a:schemeClr val="accent2"/>
                </a:solidFill>
              </a:rPr>
              <a:t>echo “hello” | tee hello.log</a:t>
            </a:r>
            <a:endParaRPr lang="en-US" dirty="0">
              <a:solidFill>
                <a:schemeClr val="accent2"/>
              </a:solidFill>
            </a:endParaRPr>
          </a:p>
        </p:txBody>
      </p:sp>
      <p:pic>
        <p:nvPicPr>
          <p:cNvPr id="5" name="Shape 604">
            <a:extLst>
              <a:ext uri="{FF2B5EF4-FFF2-40B4-BE49-F238E27FC236}">
                <a16:creationId xmlns:a16="http://schemas.microsoft.com/office/drawing/2014/main" id="{32BFCD06-EBD0-4453-BD3F-40CE685C1F6A}"/>
              </a:ext>
            </a:extLst>
          </p:cNvPr>
          <p:cNvPicPr preferRelativeResize="0"/>
          <p:nvPr/>
        </p:nvPicPr>
        <p:blipFill rotWithShape="1">
          <a:blip r:embed="rId2">
            <a:alphaModFix/>
          </a:blip>
          <a:srcRect/>
          <a:stretch/>
        </p:blipFill>
        <p:spPr>
          <a:xfrm>
            <a:off x="4809194" y="3532552"/>
            <a:ext cx="3929319" cy="2485294"/>
          </a:xfrm>
          <a:prstGeom prst="rect">
            <a:avLst/>
          </a:prstGeom>
          <a:noFill/>
          <a:ln>
            <a:noFill/>
          </a:ln>
        </p:spPr>
      </p:pic>
      <p:pic>
        <p:nvPicPr>
          <p:cNvPr id="7" name="Shape 603">
            <a:extLst>
              <a:ext uri="{FF2B5EF4-FFF2-40B4-BE49-F238E27FC236}">
                <a16:creationId xmlns:a16="http://schemas.microsoft.com/office/drawing/2014/main" id="{5EE4E444-D7E2-4010-99EA-1589932DDA13}"/>
              </a:ext>
            </a:extLst>
          </p:cNvPr>
          <p:cNvPicPr preferRelativeResize="0"/>
          <p:nvPr/>
        </p:nvPicPr>
        <p:blipFill rotWithShape="1">
          <a:blip r:embed="rId3">
            <a:alphaModFix/>
          </a:blip>
          <a:srcRect/>
          <a:stretch/>
        </p:blipFill>
        <p:spPr>
          <a:xfrm>
            <a:off x="1096661" y="3238500"/>
            <a:ext cx="3238147" cy="3073399"/>
          </a:xfrm>
          <a:prstGeom prst="rect">
            <a:avLst/>
          </a:prstGeom>
          <a:noFill/>
          <a:ln>
            <a:noFill/>
          </a:ln>
        </p:spPr>
      </p:pic>
    </p:spTree>
    <p:extLst>
      <p:ext uri="{BB962C8B-B14F-4D97-AF65-F5344CB8AC3E}">
        <p14:creationId xmlns:p14="http://schemas.microsoft.com/office/powerpoint/2010/main" val="17613463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617</Words>
  <Application>Microsoft Office PowerPoint</Application>
  <PresentationFormat>On-screen Show (4:3)</PresentationFormat>
  <Paragraphs>89</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微軟正黑體</vt:lpstr>
      <vt:lpstr>微軟正黑體</vt:lpstr>
      <vt:lpstr>微軟正黑體 Light</vt:lpstr>
      <vt:lpstr>Arial</vt:lpstr>
      <vt:lpstr>Calibri</vt:lpstr>
      <vt:lpstr>Calibri Light</vt:lpstr>
      <vt:lpstr>Office Theme</vt:lpstr>
      <vt:lpstr>專題研究 補充</vt:lpstr>
      <vt:lpstr>Outline</vt:lpstr>
      <vt:lpstr>Linux and Bash Introduction</vt:lpstr>
      <vt:lpstr>Vim basics</vt:lpstr>
      <vt:lpstr>Screen</vt:lpstr>
      <vt:lpstr>Linux Shell basics</vt:lpstr>
      <vt:lpstr>test EXPRESSION </vt:lpstr>
      <vt:lpstr>test EXPRESSION </vt:lpstr>
      <vt:lpstr>Pipeline</vt:lpstr>
      <vt:lpstr>Redirects</vt:lpstr>
      <vt:lpstr>Other Tips</vt:lpstr>
      <vt:lpstr>Linux</vt:lpstr>
      <vt:lpstr>Readings (optional)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專題研究Week 1</dc:title>
  <dc:creator>致強 張</dc:creator>
  <cp:lastModifiedBy>致強 張</cp:lastModifiedBy>
  <cp:revision>6</cp:revision>
  <dcterms:created xsi:type="dcterms:W3CDTF">2020-08-30T11:13:16Z</dcterms:created>
  <dcterms:modified xsi:type="dcterms:W3CDTF">2021-02-24T09:19:21Z</dcterms:modified>
</cp:coreProperties>
</file>